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8" r:id="rId3"/>
    <p:sldId id="264" r:id="rId4"/>
    <p:sldId id="260" r:id="rId5"/>
    <p:sldId id="261" r:id="rId6"/>
    <p:sldId id="262" r:id="rId7"/>
    <p:sldId id="273" r:id="rId8"/>
    <p:sldId id="267" r:id="rId9"/>
    <p:sldId id="268" r:id="rId10"/>
    <p:sldId id="265" r:id="rId11"/>
    <p:sldId id="266" r:id="rId12"/>
    <p:sldId id="269" r:id="rId13"/>
    <p:sldId id="270" r:id="rId14"/>
    <p:sldId id="272" r:id="rId15"/>
    <p:sldId id="271" r:id="rId16"/>
    <p:sldId id="274"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smtClean="0"/>
              <a:t>Haga clic para modificar el estilo de subtítulo del patrón</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5586B75A-687E-405C-8A0B-8D00578BA2C3}" type="datetimeFigureOut">
              <a:rPr lang="en-US" dirty="0"/>
              <a:pPr/>
              <a:t>3/28/2014</a:t>
            </a:fld>
            <a:endParaRPr lang="en-US" dirty="0"/>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US" dirty="0"/>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4FAB73BC-B049-4115-A692-8D63A059BFB8}"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F4E5243-F52A-4D37-9694-EB26C6C31910}" type="datetimeFigureOut">
              <a:rPr lang="en-US" dirty="0"/>
              <a:t>3/28/2014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A77B6E1-634A-48DC-9E8B-D894023267EF}" type="datetimeFigureOut">
              <a:rPr lang="en-US" dirty="0"/>
              <a:t>3/28/2014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7B2D3E9E-A95C-48F2-B4BF-A71542E0BE9A}" type="datetimeFigureOut">
              <a:rPr lang="en-US" dirty="0"/>
              <a:t>3/28/2014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5586B75A-687E-405C-8A0B-8D00578BA2C3}" type="datetimeFigureOut">
              <a:rPr lang="en-US" dirty="0"/>
              <a:pPr/>
              <a:t>3/28/2014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F12952B5-7A2F-4CC8-B7CE-9234E21C2837}" type="datetimeFigureOut">
              <a:rPr lang="en-US" dirty="0"/>
              <a:t>3/28/2014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CE1DA07A-9201-4B4B-BAF2-015AFA30F520}" type="datetimeFigureOut">
              <a:rPr lang="en-US" dirty="0"/>
              <a:t>3/28/2014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73D7E00A-486F-4252-8B1D-E32645521F49}" type="datetimeFigureOut">
              <a:rPr lang="en-US" dirty="0"/>
              <a:t>3/28/2014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DF5F92-E675-4B36-9A60-69A962A68675}" type="datetimeFigureOut">
              <a:rPr lang="en-US" dirty="0"/>
              <a:t>3/28/2014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s-ES" smtClean="0"/>
              <a:t>Haga clic para modificar el estilo de texto del patrón</a:t>
            </a:r>
          </a:p>
        </p:txBody>
      </p:sp>
      <p:sp>
        <p:nvSpPr>
          <p:cNvPr id="5" name="Date Placeholder 4"/>
          <p:cNvSpPr>
            <a:spLocks noGrp="1"/>
          </p:cNvSpPr>
          <p:nvPr>
            <p:ph type="dt" sz="half" idx="10"/>
          </p:nvPr>
        </p:nvSpPr>
        <p:spPr/>
        <p:txBody>
          <a:bodyPr/>
          <a:lstStyle/>
          <a:p>
            <a:fld id="{AF6E2C9B-5FA2-460D-9BE7-B0812FC2A6FF}" type="datetimeFigureOut">
              <a:rPr lang="en-US" dirty="0"/>
              <a:t>3/28/2014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4FAB73BC-B049-4115-A692-8D63A059BFB8}"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0" y="0"/>
            <a:ext cx="12192000" cy="5330952"/>
          </a:xfrm>
          <a:blipFill>
            <a:blip r:embed="rId2"/>
            <a:stretch>
              <a:fillRect/>
            </a:stretch>
          </a:blip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5586B75A-687E-405C-8A0B-8D00578BA2C3}" type="datetimeFigureOut">
              <a:rPr lang="en-US" dirty="0"/>
              <a:pPr/>
              <a:t>3/28/2014</a:t>
            </a:fld>
            <a:endParaRPr lang="en-US" dirty="0"/>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US" dirty="0"/>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4FAB73BC-B049-4115-A692-8D63A059BFB8}" type="slidenum">
              <a:rPr lang="en-US" dirty="0"/>
              <a:pPr/>
              <a:t>‹Nº›</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5586B75A-687E-405C-8A0B-8D00578BA2C3}" type="datetimeFigureOut">
              <a:rPr lang="en-US" dirty="0"/>
              <a:pPr/>
              <a:t>3/28/2014</a:t>
            </a:fld>
            <a:endParaRPr lang="en-US" dirty="0"/>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US" dirty="0"/>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4FAB73BC-B049-4115-A692-8D63A059BFB8}"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551988" y="1171977"/>
            <a:ext cx="10782300" cy="1560371"/>
          </a:xfrm>
        </p:spPr>
        <p:txBody>
          <a:bodyPr/>
          <a:lstStyle/>
          <a:p>
            <a:r>
              <a:rPr lang="es-CO" dirty="0" smtClean="0"/>
              <a:t>Deber de justicia penal</a:t>
            </a:r>
            <a:endParaRPr lang="es-CO" dirty="0"/>
          </a:p>
        </p:txBody>
      </p:sp>
      <p:sp>
        <p:nvSpPr>
          <p:cNvPr id="3" name="Subtítulo 2"/>
          <p:cNvSpPr>
            <a:spLocks noGrp="1"/>
          </p:cNvSpPr>
          <p:nvPr>
            <p:ph type="subTitle" idx="1"/>
          </p:nvPr>
        </p:nvSpPr>
        <p:spPr/>
        <p:txBody>
          <a:bodyPr/>
          <a:lstStyle/>
          <a:p>
            <a:pPr algn="r"/>
            <a:endParaRPr lang="es-CO" dirty="0" smtClean="0"/>
          </a:p>
          <a:p>
            <a:pPr algn="r"/>
            <a:r>
              <a:rPr lang="es-CO" dirty="0" smtClean="0"/>
              <a:t>Camilo Ernesto Bernal Sarmiento</a:t>
            </a:r>
            <a:endParaRPr lang="es-CO" dirty="0"/>
          </a:p>
        </p:txBody>
      </p:sp>
    </p:spTree>
    <p:extLst>
      <p:ext uri="{BB962C8B-B14F-4D97-AF65-F5344CB8AC3E}">
        <p14:creationId xmlns:p14="http://schemas.microsoft.com/office/powerpoint/2010/main" val="11590587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57224" y="499533"/>
            <a:ext cx="10772775" cy="826991"/>
          </a:xfrm>
        </p:spPr>
        <p:txBody>
          <a:bodyPr/>
          <a:lstStyle/>
          <a:p>
            <a:r>
              <a:rPr lang="es-CO" dirty="0" smtClean="0"/>
              <a:t>Principios debida diligencia</a:t>
            </a:r>
            <a:endParaRPr lang="es-CO" dirty="0"/>
          </a:p>
        </p:txBody>
      </p:sp>
      <p:sp>
        <p:nvSpPr>
          <p:cNvPr id="3" name="Marcador de contenido 2"/>
          <p:cNvSpPr>
            <a:spLocks noGrp="1"/>
          </p:cNvSpPr>
          <p:nvPr>
            <p:ph idx="1"/>
          </p:nvPr>
        </p:nvSpPr>
        <p:spPr>
          <a:xfrm>
            <a:off x="676656" y="1326524"/>
            <a:ext cx="10753725" cy="5048518"/>
          </a:xfrm>
        </p:spPr>
        <p:txBody>
          <a:bodyPr>
            <a:noAutofit/>
          </a:bodyPr>
          <a:lstStyle/>
          <a:p>
            <a:pPr algn="just"/>
            <a:r>
              <a:rPr lang="es-ES" sz="4000" dirty="0"/>
              <a:t>1. Oficiosidad: La investigación debe desarrollarse de oficio por parte de las </a:t>
            </a:r>
            <a:r>
              <a:rPr lang="es-ES" sz="4000" dirty="0" smtClean="0"/>
              <a:t>autoridades competentes</a:t>
            </a:r>
            <a:endParaRPr lang="es-ES" sz="4000" dirty="0"/>
          </a:p>
          <a:p>
            <a:pPr algn="just"/>
            <a:r>
              <a:rPr lang="es-ES" sz="4000" dirty="0"/>
              <a:t>2. Oportunidad: La investigación debe iniciarse de manera inmediata, ser llevada a </a:t>
            </a:r>
            <a:r>
              <a:rPr lang="es-ES" sz="4000" dirty="0" smtClean="0"/>
              <a:t>cabo en </a:t>
            </a:r>
            <a:r>
              <a:rPr lang="es-ES" sz="4000" dirty="0"/>
              <a:t>un plazo razonable y ser propositiva</a:t>
            </a:r>
          </a:p>
          <a:p>
            <a:pPr algn="just"/>
            <a:r>
              <a:rPr lang="es-ES" sz="4000" dirty="0"/>
              <a:t>3. Competencia: La investigación debe ser realizada por profesionales competentes </a:t>
            </a:r>
            <a:r>
              <a:rPr lang="es-ES" sz="4000" dirty="0" smtClean="0"/>
              <a:t>y empleando </a:t>
            </a:r>
            <a:r>
              <a:rPr lang="es-ES" sz="4000" dirty="0"/>
              <a:t>los procedimientos </a:t>
            </a:r>
            <a:r>
              <a:rPr lang="es-ES" sz="4000" dirty="0" smtClean="0"/>
              <a:t>apropiados</a:t>
            </a:r>
            <a:endParaRPr lang="es-ES" sz="4000" dirty="0"/>
          </a:p>
        </p:txBody>
      </p:sp>
    </p:spTree>
    <p:extLst>
      <p:ext uri="{BB962C8B-B14F-4D97-AF65-F5344CB8AC3E}">
        <p14:creationId xmlns:p14="http://schemas.microsoft.com/office/powerpoint/2010/main" val="40551248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57224" y="499533"/>
            <a:ext cx="10772775" cy="826991"/>
          </a:xfrm>
        </p:spPr>
        <p:txBody>
          <a:bodyPr/>
          <a:lstStyle/>
          <a:p>
            <a:r>
              <a:rPr lang="es-CO" dirty="0" smtClean="0"/>
              <a:t>Principios debida diligencia</a:t>
            </a:r>
            <a:endParaRPr lang="es-CO" dirty="0"/>
          </a:p>
        </p:txBody>
      </p:sp>
      <p:sp>
        <p:nvSpPr>
          <p:cNvPr id="3" name="Marcador de contenido 2"/>
          <p:cNvSpPr>
            <a:spLocks noGrp="1"/>
          </p:cNvSpPr>
          <p:nvPr>
            <p:ph idx="1"/>
          </p:nvPr>
        </p:nvSpPr>
        <p:spPr>
          <a:xfrm>
            <a:off x="676656" y="1326524"/>
            <a:ext cx="10753725" cy="5048518"/>
          </a:xfrm>
        </p:spPr>
        <p:txBody>
          <a:bodyPr>
            <a:noAutofit/>
          </a:bodyPr>
          <a:lstStyle/>
          <a:p>
            <a:pPr algn="just"/>
            <a:r>
              <a:rPr lang="es-ES" sz="4000" dirty="0" smtClean="0"/>
              <a:t>4</a:t>
            </a:r>
            <a:r>
              <a:rPr lang="es-ES" sz="4000" dirty="0"/>
              <a:t>. Independencia e imparcialidad de las autoridades investigadoras</a:t>
            </a:r>
          </a:p>
          <a:p>
            <a:pPr algn="just"/>
            <a:r>
              <a:rPr lang="es-ES" sz="4000" dirty="0"/>
              <a:t>5. Exhaustividad: La investigación debe agotar todos los medios para esclarecer la </a:t>
            </a:r>
            <a:r>
              <a:rPr lang="es-ES" sz="4000" dirty="0" smtClean="0"/>
              <a:t>verdad de </a:t>
            </a:r>
            <a:r>
              <a:rPr lang="es-ES" sz="4000" dirty="0"/>
              <a:t>los hechos y proveer castigo a los responsables</a:t>
            </a:r>
          </a:p>
          <a:p>
            <a:pPr algn="just"/>
            <a:r>
              <a:rPr lang="es-ES" sz="4000" dirty="0"/>
              <a:t>6. Participación: La investigación debe desarrollarse garantizando el respeto y </a:t>
            </a:r>
            <a:r>
              <a:rPr lang="es-ES" sz="4000" dirty="0" smtClean="0"/>
              <a:t>participación de </a:t>
            </a:r>
            <a:r>
              <a:rPr lang="es-ES" sz="4000" dirty="0"/>
              <a:t>las víctimas y sus familiares</a:t>
            </a:r>
            <a:endParaRPr lang="es-CO" sz="3400" dirty="0"/>
          </a:p>
        </p:txBody>
      </p:sp>
    </p:spTree>
    <p:extLst>
      <p:ext uri="{BB962C8B-B14F-4D97-AF65-F5344CB8AC3E}">
        <p14:creationId xmlns:p14="http://schemas.microsoft.com/office/powerpoint/2010/main" val="23991476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57224" y="499533"/>
            <a:ext cx="10772775" cy="826991"/>
          </a:xfrm>
        </p:spPr>
        <p:txBody>
          <a:bodyPr>
            <a:normAutofit/>
          </a:bodyPr>
          <a:lstStyle/>
          <a:p>
            <a:r>
              <a:rPr lang="es-CO" sz="4400" dirty="0" smtClean="0"/>
              <a:t>Presupuestos investigación violaciones DDHH</a:t>
            </a:r>
            <a:endParaRPr lang="es-CO" sz="4400" dirty="0"/>
          </a:p>
        </p:txBody>
      </p:sp>
      <p:sp>
        <p:nvSpPr>
          <p:cNvPr id="3" name="Marcador de contenido 2"/>
          <p:cNvSpPr>
            <a:spLocks noGrp="1"/>
          </p:cNvSpPr>
          <p:nvPr>
            <p:ph idx="1"/>
          </p:nvPr>
        </p:nvSpPr>
        <p:spPr>
          <a:xfrm>
            <a:off x="676656" y="1326524"/>
            <a:ext cx="10753725" cy="5048518"/>
          </a:xfrm>
        </p:spPr>
        <p:txBody>
          <a:bodyPr>
            <a:noAutofit/>
          </a:bodyPr>
          <a:lstStyle/>
          <a:p>
            <a:pPr algn="just"/>
            <a:r>
              <a:rPr lang="es-ES" sz="3200" dirty="0"/>
              <a:t>1. Debe estar destinada a localizar a la víctima o sus restos en caso de no </a:t>
            </a:r>
            <a:r>
              <a:rPr lang="es-ES" sz="3200" dirty="0" smtClean="0"/>
              <a:t>conocerse su </a:t>
            </a:r>
            <a:r>
              <a:rPr lang="es-ES" sz="3200" dirty="0"/>
              <a:t>paradero</a:t>
            </a:r>
          </a:p>
          <a:p>
            <a:pPr algn="just"/>
            <a:r>
              <a:rPr lang="es-ES" sz="3200" dirty="0"/>
              <a:t>2. Debe estar dirigida a establecer la identidad de la víctima o víctimas en caso </a:t>
            </a:r>
            <a:r>
              <a:rPr lang="es-ES" sz="3200" dirty="0" smtClean="0"/>
              <a:t>de ejecución </a:t>
            </a:r>
            <a:r>
              <a:rPr lang="es-ES" sz="3200" dirty="0"/>
              <a:t>extrajudicial</a:t>
            </a:r>
          </a:p>
          <a:p>
            <a:pPr algn="just"/>
            <a:r>
              <a:rPr lang="es-ES" sz="3200" dirty="0"/>
              <a:t>3. Debe estar dirigida a sancionar a todos los responsables de las violaciones</a:t>
            </a:r>
          </a:p>
          <a:p>
            <a:pPr algn="just"/>
            <a:r>
              <a:rPr lang="es-ES" sz="3200" dirty="0"/>
              <a:t>4. Debe abarcar la totalidad de los hechos violatorios a los derechos </a:t>
            </a:r>
            <a:r>
              <a:rPr lang="es-ES" sz="3200" dirty="0" smtClean="0"/>
              <a:t>humanos</a:t>
            </a:r>
          </a:p>
          <a:p>
            <a:pPr algn="just"/>
            <a:r>
              <a:rPr lang="es-ES" sz="3200" dirty="0"/>
              <a:t>5. Deben ejecutarse las órdenes de captura y las decisiones judiciales</a:t>
            </a:r>
          </a:p>
          <a:p>
            <a:pPr algn="just"/>
            <a:endParaRPr lang="es-ES" sz="3200" dirty="0"/>
          </a:p>
        </p:txBody>
      </p:sp>
    </p:spTree>
    <p:extLst>
      <p:ext uri="{BB962C8B-B14F-4D97-AF65-F5344CB8AC3E}">
        <p14:creationId xmlns:p14="http://schemas.microsoft.com/office/powerpoint/2010/main" val="25062433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57224" y="499533"/>
            <a:ext cx="10772775" cy="826991"/>
          </a:xfrm>
        </p:spPr>
        <p:txBody>
          <a:bodyPr>
            <a:normAutofit/>
          </a:bodyPr>
          <a:lstStyle/>
          <a:p>
            <a:r>
              <a:rPr lang="es-CO" sz="4400" dirty="0"/>
              <a:t>Presupuestos investigación violaciones DDHH</a:t>
            </a:r>
          </a:p>
        </p:txBody>
      </p:sp>
      <p:sp>
        <p:nvSpPr>
          <p:cNvPr id="3" name="Marcador de contenido 2"/>
          <p:cNvSpPr>
            <a:spLocks noGrp="1"/>
          </p:cNvSpPr>
          <p:nvPr>
            <p:ph idx="1"/>
          </p:nvPr>
        </p:nvSpPr>
        <p:spPr>
          <a:xfrm>
            <a:off x="676656" y="1326524"/>
            <a:ext cx="10753725" cy="5048518"/>
          </a:xfrm>
        </p:spPr>
        <p:txBody>
          <a:bodyPr>
            <a:noAutofit/>
          </a:bodyPr>
          <a:lstStyle/>
          <a:p>
            <a:pPr algn="just"/>
            <a:r>
              <a:rPr lang="es-ES" sz="4000" dirty="0" smtClean="0"/>
              <a:t>6</a:t>
            </a:r>
            <a:r>
              <a:rPr lang="es-ES" sz="4000" dirty="0"/>
              <a:t>. Debe utilizar todos los medios a su alcance para la obtención de pruebas relevantes</a:t>
            </a:r>
          </a:p>
          <a:p>
            <a:pPr algn="just"/>
            <a:r>
              <a:rPr lang="es-ES" sz="4000" dirty="0"/>
              <a:t>7. Debe contar con el apoyo de expertos para dar con la verdad de los hechos</a:t>
            </a:r>
          </a:p>
          <a:p>
            <a:pPr algn="just"/>
            <a:r>
              <a:rPr lang="es-ES" sz="4000" dirty="0"/>
              <a:t>8. Debe tener en cuenta el contexto y las peculiaridades de la situación o del tipo </a:t>
            </a:r>
            <a:r>
              <a:rPr lang="es-ES" sz="4000" dirty="0" smtClean="0"/>
              <a:t>de violación </a:t>
            </a:r>
            <a:r>
              <a:rPr lang="es-ES" sz="4000" dirty="0"/>
              <a:t>que se está investigando</a:t>
            </a:r>
          </a:p>
          <a:p>
            <a:pPr algn="just"/>
            <a:r>
              <a:rPr lang="es-ES" sz="4000" dirty="0"/>
              <a:t>9. Debe considerar diversas hipótesis, contar con una metodología para evacuarla y </a:t>
            </a:r>
            <a:r>
              <a:rPr lang="es-ES" sz="4000" dirty="0" smtClean="0"/>
              <a:t>ser consistente</a:t>
            </a:r>
            <a:endParaRPr lang="es-CO" sz="3400" dirty="0"/>
          </a:p>
        </p:txBody>
      </p:sp>
    </p:spTree>
    <p:extLst>
      <p:ext uri="{BB962C8B-B14F-4D97-AF65-F5344CB8AC3E}">
        <p14:creationId xmlns:p14="http://schemas.microsoft.com/office/powerpoint/2010/main" val="2492630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209889" y="2847601"/>
            <a:ext cx="3383280" cy="1920240"/>
          </a:xfrm>
        </p:spPr>
        <p:txBody>
          <a:bodyPr/>
          <a:lstStyle/>
          <a:p>
            <a:r>
              <a:rPr lang="es-ES" dirty="0"/>
              <a:t>Los estándares internacionales aplicables para evaluar la idoneidad de las investigaciones penales</a:t>
            </a:r>
            <a:endParaRPr lang="es-CO" dirty="0"/>
          </a:p>
        </p:txBody>
      </p:sp>
      <p:pic>
        <p:nvPicPr>
          <p:cNvPr id="5" name="Marcador de contenido 4"/>
          <p:cNvPicPr>
            <a:picLocks noGrp="1" noChangeAspect="1"/>
          </p:cNvPicPr>
          <p:nvPr>
            <p:ph idx="1"/>
          </p:nvPr>
        </p:nvPicPr>
        <p:blipFill>
          <a:blip r:embed="rId2"/>
          <a:stretch>
            <a:fillRect/>
          </a:stretch>
        </p:blipFill>
        <p:spPr>
          <a:xfrm>
            <a:off x="-1" y="0"/>
            <a:ext cx="7665087" cy="6858000"/>
          </a:xfrm>
          <a:prstGeom prst="rect">
            <a:avLst/>
          </a:prstGeom>
        </p:spPr>
      </p:pic>
    </p:spTree>
    <p:extLst>
      <p:ext uri="{BB962C8B-B14F-4D97-AF65-F5344CB8AC3E}">
        <p14:creationId xmlns:p14="http://schemas.microsoft.com/office/powerpoint/2010/main" val="994537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57224" y="499533"/>
            <a:ext cx="10772775" cy="826991"/>
          </a:xfrm>
        </p:spPr>
        <p:txBody>
          <a:bodyPr>
            <a:normAutofit/>
          </a:bodyPr>
          <a:lstStyle/>
          <a:p>
            <a:r>
              <a:rPr lang="es-CO" sz="4400" dirty="0" smtClean="0"/>
              <a:t>Instancias </a:t>
            </a:r>
            <a:r>
              <a:rPr lang="es-CO" sz="4400" dirty="0"/>
              <a:t>judiciales independientes e imparciales </a:t>
            </a:r>
          </a:p>
        </p:txBody>
      </p:sp>
      <p:sp>
        <p:nvSpPr>
          <p:cNvPr id="3" name="Marcador de contenido 2"/>
          <p:cNvSpPr>
            <a:spLocks noGrp="1"/>
          </p:cNvSpPr>
          <p:nvPr>
            <p:ph idx="1"/>
          </p:nvPr>
        </p:nvSpPr>
        <p:spPr>
          <a:xfrm>
            <a:off x="676656" y="1326524"/>
            <a:ext cx="10753725" cy="5048518"/>
          </a:xfrm>
        </p:spPr>
        <p:txBody>
          <a:bodyPr>
            <a:noAutofit/>
          </a:bodyPr>
          <a:lstStyle/>
          <a:p>
            <a:pPr marL="742950" indent="-742950" algn="just">
              <a:buFont typeface="+mj-lt"/>
              <a:buAutoNum type="arabicPeriod"/>
            </a:pPr>
            <a:r>
              <a:rPr lang="es-ES" sz="4000" dirty="0"/>
              <a:t>Las exigencias de la independencia e imparcialidad abarcan cada una de las etapas del </a:t>
            </a:r>
            <a:r>
              <a:rPr lang="es-ES" sz="4000" dirty="0" smtClean="0"/>
              <a:t>proceso.</a:t>
            </a:r>
          </a:p>
          <a:p>
            <a:pPr marL="742950" indent="-742950" algn="just">
              <a:buFont typeface="+mj-lt"/>
              <a:buAutoNum type="arabicPeriod"/>
            </a:pPr>
            <a:r>
              <a:rPr lang="es-CO" sz="4000" dirty="0"/>
              <a:t>La imparcialidad conlleva a la vez a que las actuaciones judiciales no se vean afectadas por prejuicios o nociones estereotipadas sobre las actitudes, características o roles de las víctimas o de las personas acusadas</a:t>
            </a:r>
            <a:endParaRPr lang="es-CO" sz="4000" dirty="0"/>
          </a:p>
        </p:txBody>
      </p:sp>
    </p:spTree>
    <p:extLst>
      <p:ext uri="{BB962C8B-B14F-4D97-AF65-F5344CB8AC3E}">
        <p14:creationId xmlns:p14="http://schemas.microsoft.com/office/powerpoint/2010/main" val="36287254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57224" y="499533"/>
            <a:ext cx="10772775" cy="826991"/>
          </a:xfrm>
        </p:spPr>
        <p:txBody>
          <a:bodyPr>
            <a:normAutofit/>
          </a:bodyPr>
          <a:lstStyle/>
          <a:p>
            <a:r>
              <a:rPr lang="es-ES" sz="4400" dirty="0" smtClean="0"/>
              <a:t>Oportunidad </a:t>
            </a:r>
            <a:r>
              <a:rPr lang="es-ES" sz="4400" dirty="0"/>
              <a:t>y oficiosidad de la investigación</a:t>
            </a:r>
            <a:endParaRPr lang="es-CO" sz="4400" dirty="0"/>
          </a:p>
        </p:txBody>
      </p:sp>
      <p:sp>
        <p:nvSpPr>
          <p:cNvPr id="3" name="Marcador de contenido 2"/>
          <p:cNvSpPr>
            <a:spLocks noGrp="1"/>
          </p:cNvSpPr>
          <p:nvPr>
            <p:ph idx="1"/>
          </p:nvPr>
        </p:nvSpPr>
        <p:spPr>
          <a:xfrm>
            <a:off x="676656" y="1326524"/>
            <a:ext cx="10753725" cy="5048518"/>
          </a:xfrm>
        </p:spPr>
        <p:txBody>
          <a:bodyPr>
            <a:noAutofit/>
          </a:bodyPr>
          <a:lstStyle/>
          <a:p>
            <a:pPr marL="0" indent="0" algn="just">
              <a:buNone/>
            </a:pPr>
            <a:r>
              <a:rPr lang="es-ES" sz="4000" dirty="0" smtClean="0"/>
              <a:t>“las </a:t>
            </a:r>
            <a:r>
              <a:rPr lang="es-ES" sz="4000" dirty="0"/>
              <a:t>autoridades estatales tienen la obligación de iniciar “ex </a:t>
            </a:r>
            <a:r>
              <a:rPr lang="es-ES" sz="4000" dirty="0" err="1"/>
              <a:t>officio</a:t>
            </a:r>
            <a:r>
              <a:rPr lang="es-ES" sz="4000" dirty="0"/>
              <a:t> y sin dilación, una investigación seria, imparcial y efectiva por todos los medios legales disponibles y orientada a la determinación de la verdad y a la persecución, captura, enjuiciamiento y eventual castigo de todos los autores de los hechos, especialmente cuando están o puedan estar involucrados agentes estatales” </a:t>
            </a:r>
            <a:r>
              <a:rPr lang="es-ES" sz="4000" dirty="0" smtClean="0"/>
              <a:t>.</a:t>
            </a:r>
            <a:r>
              <a:rPr lang="es-ES" sz="4000" dirty="0"/>
              <a:t> </a:t>
            </a:r>
            <a:r>
              <a:rPr lang="es-ES" sz="2800" dirty="0"/>
              <a:t>(</a:t>
            </a:r>
            <a:r>
              <a:rPr lang="es-ES" sz="2800" dirty="0" err="1"/>
              <a:t>CorteIDH</a:t>
            </a:r>
            <a:r>
              <a:rPr lang="es-ES" sz="2800" dirty="0"/>
              <a:t>, González y Otras (“Campo Algodonero”) , </a:t>
            </a:r>
            <a:r>
              <a:rPr lang="es-ES" sz="2800" dirty="0" err="1" smtClean="0"/>
              <a:t>párrs</a:t>
            </a:r>
            <a:r>
              <a:rPr lang="es-ES" sz="2800" dirty="0" smtClean="0"/>
              <a:t>. 40-41)</a:t>
            </a:r>
            <a:endParaRPr lang="es-CO" sz="2800" dirty="0"/>
          </a:p>
          <a:p>
            <a:pPr marL="0" indent="0" algn="just">
              <a:buNone/>
            </a:pPr>
            <a:r>
              <a:rPr lang="es-ES" sz="4000" dirty="0" smtClean="0"/>
              <a:t> </a:t>
            </a:r>
            <a:endParaRPr lang="es-CO" sz="4000" dirty="0"/>
          </a:p>
        </p:txBody>
      </p:sp>
    </p:spTree>
    <p:extLst>
      <p:ext uri="{BB962C8B-B14F-4D97-AF65-F5344CB8AC3E}">
        <p14:creationId xmlns:p14="http://schemas.microsoft.com/office/powerpoint/2010/main" val="22234847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57224" y="499533"/>
            <a:ext cx="10772775" cy="826991"/>
          </a:xfrm>
        </p:spPr>
        <p:txBody>
          <a:bodyPr/>
          <a:lstStyle/>
          <a:p>
            <a:r>
              <a:rPr lang="es-ES" dirty="0"/>
              <a:t>Deber de justicia </a:t>
            </a:r>
            <a:r>
              <a:rPr lang="es-ES" dirty="0" smtClean="0"/>
              <a:t>penal - definición</a:t>
            </a:r>
            <a:endParaRPr lang="es-CO" dirty="0"/>
          </a:p>
        </p:txBody>
      </p:sp>
      <p:sp>
        <p:nvSpPr>
          <p:cNvPr id="3" name="Marcador de contenido 2"/>
          <p:cNvSpPr>
            <a:spLocks noGrp="1"/>
          </p:cNvSpPr>
          <p:nvPr>
            <p:ph idx="1"/>
          </p:nvPr>
        </p:nvSpPr>
        <p:spPr>
          <a:xfrm>
            <a:off x="676656" y="1326524"/>
            <a:ext cx="10753725" cy="5048518"/>
          </a:xfrm>
        </p:spPr>
        <p:txBody>
          <a:bodyPr>
            <a:normAutofit fontScale="55000" lnSpcReduction="20000"/>
          </a:bodyPr>
          <a:lstStyle/>
          <a:p>
            <a:pPr marL="0" indent="0" algn="just">
              <a:buNone/>
            </a:pPr>
            <a:endParaRPr lang="es-ES" sz="8000" dirty="0" smtClean="0"/>
          </a:p>
          <a:p>
            <a:pPr marL="0" indent="0" algn="just">
              <a:buNone/>
            </a:pPr>
            <a:r>
              <a:rPr lang="es-ES" sz="8000" dirty="0" smtClean="0"/>
              <a:t>El </a:t>
            </a:r>
            <a:r>
              <a:rPr lang="es-ES" sz="8000" dirty="0"/>
              <a:t>deber de justicia penal </a:t>
            </a:r>
            <a:r>
              <a:rPr lang="es-ES" sz="8000" dirty="0" smtClean="0"/>
              <a:t>es </a:t>
            </a:r>
            <a:r>
              <a:rPr lang="es-ES" sz="8000" dirty="0"/>
              <a:t>la obligación de </a:t>
            </a:r>
            <a:r>
              <a:rPr lang="es-ES" sz="8000" dirty="0" smtClean="0"/>
              <a:t>investigar</a:t>
            </a:r>
            <a:r>
              <a:rPr lang="es-ES" sz="8000" dirty="0"/>
              <a:t>, </a:t>
            </a:r>
            <a:r>
              <a:rPr lang="es-ES" sz="8000" dirty="0" smtClean="0"/>
              <a:t>procesar, sancionar y reparar integralmente </a:t>
            </a:r>
            <a:r>
              <a:rPr lang="es-ES" sz="8000" dirty="0"/>
              <a:t>las graves violaciones </a:t>
            </a:r>
            <a:r>
              <a:rPr lang="es-ES" sz="8000" dirty="0" smtClean="0"/>
              <a:t>de </a:t>
            </a:r>
            <a:r>
              <a:rPr lang="es-ES" sz="8000" dirty="0"/>
              <a:t>los derechos humanos </a:t>
            </a:r>
            <a:r>
              <a:rPr lang="es-ES" sz="8000" dirty="0" smtClean="0"/>
              <a:t>y </a:t>
            </a:r>
            <a:r>
              <a:rPr lang="es-ES" sz="8000" dirty="0"/>
              <a:t>las infracciones graves al </a:t>
            </a:r>
            <a:r>
              <a:rPr lang="es-ES" sz="8000" dirty="0" smtClean="0"/>
              <a:t>Derecho </a:t>
            </a:r>
            <a:r>
              <a:rPr lang="es-ES" sz="8000" dirty="0"/>
              <a:t>internacional </a:t>
            </a:r>
            <a:r>
              <a:rPr lang="es-ES" sz="8000" dirty="0" smtClean="0"/>
              <a:t>Humanitario, en </a:t>
            </a:r>
            <a:r>
              <a:rPr lang="es-ES" sz="8000" dirty="0"/>
              <a:t>cuanto comportamiento positivo (obligación de hacer) </a:t>
            </a:r>
            <a:r>
              <a:rPr lang="es-ES" sz="8000" dirty="0" smtClean="0"/>
              <a:t>exigible </a:t>
            </a:r>
            <a:r>
              <a:rPr lang="es-ES" sz="8000" dirty="0"/>
              <a:t>al Estado por las víctimas de las violaciones a los derechos </a:t>
            </a:r>
            <a:r>
              <a:rPr lang="es-ES" sz="8000" dirty="0" smtClean="0"/>
              <a:t>humanos </a:t>
            </a:r>
            <a:r>
              <a:rPr lang="es-ES" sz="8000" dirty="0"/>
              <a:t>y sus familiares </a:t>
            </a:r>
            <a:r>
              <a:rPr lang="es-ES" sz="8000" dirty="0" smtClean="0"/>
              <a:t>.</a:t>
            </a:r>
          </a:p>
        </p:txBody>
      </p:sp>
    </p:spTree>
    <p:extLst>
      <p:ext uri="{BB962C8B-B14F-4D97-AF65-F5344CB8AC3E}">
        <p14:creationId xmlns:p14="http://schemas.microsoft.com/office/powerpoint/2010/main" val="40144287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57224" y="499533"/>
            <a:ext cx="10772775" cy="826991"/>
          </a:xfrm>
        </p:spPr>
        <p:txBody>
          <a:bodyPr/>
          <a:lstStyle/>
          <a:p>
            <a:r>
              <a:rPr lang="es-ES" dirty="0"/>
              <a:t>Deber de justicia penal</a:t>
            </a:r>
            <a:endParaRPr lang="es-CO" dirty="0"/>
          </a:p>
        </p:txBody>
      </p:sp>
      <p:sp>
        <p:nvSpPr>
          <p:cNvPr id="3" name="Marcador de contenido 2"/>
          <p:cNvSpPr>
            <a:spLocks noGrp="1"/>
          </p:cNvSpPr>
          <p:nvPr>
            <p:ph idx="1"/>
          </p:nvPr>
        </p:nvSpPr>
        <p:spPr>
          <a:xfrm>
            <a:off x="676656" y="1326524"/>
            <a:ext cx="10753725" cy="5048518"/>
          </a:xfrm>
        </p:spPr>
        <p:txBody>
          <a:bodyPr>
            <a:normAutofit fontScale="55000" lnSpcReduction="20000"/>
          </a:bodyPr>
          <a:lstStyle/>
          <a:p>
            <a:pPr marL="1371600" indent="-1371600" algn="just">
              <a:buFont typeface="+mj-lt"/>
              <a:buAutoNum type="arabicPeriod"/>
            </a:pPr>
            <a:r>
              <a:rPr lang="es-ES" sz="8000" dirty="0"/>
              <a:t>Se desprende del </a:t>
            </a:r>
            <a:r>
              <a:rPr lang="es-ES" sz="8000" b="1" dirty="0"/>
              <a:t>derecho subjetivo individual y colectivo </a:t>
            </a:r>
            <a:r>
              <a:rPr lang="es-ES" sz="8000" dirty="0"/>
              <a:t>a conocer la verdad de aquellos hechos.</a:t>
            </a:r>
            <a:endParaRPr lang="es-CO" sz="8000" dirty="0"/>
          </a:p>
          <a:p>
            <a:pPr marL="1371600" indent="-1371600" algn="just">
              <a:buFont typeface="+mj-lt"/>
              <a:buAutoNum type="arabicPeriod"/>
            </a:pPr>
            <a:r>
              <a:rPr lang="es-ES" sz="8000" dirty="0" smtClean="0"/>
              <a:t>Es </a:t>
            </a:r>
            <a:r>
              <a:rPr lang="es-ES" sz="8000" dirty="0"/>
              <a:t>una </a:t>
            </a:r>
            <a:r>
              <a:rPr lang="es-ES" sz="8000" b="1" dirty="0"/>
              <a:t>garantía de no repetición </a:t>
            </a:r>
            <a:r>
              <a:rPr lang="es-ES" sz="8000" b="1" dirty="0" smtClean="0"/>
              <a:t> </a:t>
            </a:r>
            <a:r>
              <a:rPr lang="es-ES" sz="8000" dirty="0" smtClean="0"/>
              <a:t>eficaz </a:t>
            </a:r>
            <a:r>
              <a:rPr lang="es-ES" sz="8000" dirty="0"/>
              <a:t>de las violaciones a los derechos humanos</a:t>
            </a:r>
            <a:r>
              <a:rPr lang="es-ES" sz="8000" dirty="0" smtClean="0"/>
              <a:t>.</a:t>
            </a:r>
          </a:p>
          <a:p>
            <a:pPr marL="1371600" indent="-1371600" algn="just">
              <a:buFont typeface="+mj-lt"/>
              <a:buAutoNum type="arabicPeriod"/>
            </a:pPr>
            <a:r>
              <a:rPr lang="es-ES" sz="8000" dirty="0" smtClean="0"/>
              <a:t>Se relaciona con el </a:t>
            </a:r>
            <a:r>
              <a:rPr lang="es-ES" sz="8000" dirty="0"/>
              <a:t>derecho a un </a:t>
            </a:r>
            <a:r>
              <a:rPr lang="es-ES" sz="8000" b="1" dirty="0" smtClean="0"/>
              <a:t>recurso judicial efectivo </a:t>
            </a:r>
            <a:r>
              <a:rPr lang="es-ES" sz="8000" dirty="0" smtClean="0"/>
              <a:t>de las víctimas de </a:t>
            </a:r>
            <a:r>
              <a:rPr lang="es-ES" sz="8000" dirty="0"/>
              <a:t>graves violaciones de derechos humanos </a:t>
            </a:r>
            <a:r>
              <a:rPr lang="es-ES" sz="8000" dirty="0" smtClean="0"/>
              <a:t>(derecho inderogable).</a:t>
            </a:r>
          </a:p>
        </p:txBody>
      </p:sp>
    </p:spTree>
    <p:extLst>
      <p:ext uri="{BB962C8B-B14F-4D97-AF65-F5344CB8AC3E}">
        <p14:creationId xmlns:p14="http://schemas.microsoft.com/office/powerpoint/2010/main" val="29727329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57224" y="499533"/>
            <a:ext cx="10772775" cy="826991"/>
          </a:xfrm>
        </p:spPr>
        <p:txBody>
          <a:bodyPr/>
          <a:lstStyle/>
          <a:p>
            <a:r>
              <a:rPr lang="es-CO" dirty="0" smtClean="0"/>
              <a:t>Contenido</a:t>
            </a:r>
            <a:endParaRPr lang="es-CO" dirty="0"/>
          </a:p>
        </p:txBody>
      </p:sp>
      <p:sp>
        <p:nvSpPr>
          <p:cNvPr id="3" name="Marcador de contenido 2"/>
          <p:cNvSpPr>
            <a:spLocks noGrp="1"/>
          </p:cNvSpPr>
          <p:nvPr>
            <p:ph idx="1"/>
          </p:nvPr>
        </p:nvSpPr>
        <p:spPr>
          <a:xfrm>
            <a:off x="676656" y="1326524"/>
            <a:ext cx="10753725" cy="5048518"/>
          </a:xfrm>
        </p:spPr>
        <p:txBody>
          <a:bodyPr>
            <a:normAutofit lnSpcReduction="10000"/>
          </a:bodyPr>
          <a:lstStyle/>
          <a:p>
            <a:pPr marL="742950" indent="-742950" algn="just">
              <a:buFont typeface="+mj-lt"/>
              <a:buAutoNum type="arabicPeriod"/>
            </a:pPr>
            <a:r>
              <a:rPr lang="es-ES" sz="3900" dirty="0"/>
              <a:t>DEBER DE INVESTIGAR </a:t>
            </a:r>
            <a:r>
              <a:rPr lang="es-ES" sz="3900" dirty="0" smtClean="0"/>
              <a:t>estándar </a:t>
            </a:r>
            <a:r>
              <a:rPr lang="es-ES" sz="3900" dirty="0"/>
              <a:t>de diligencia debida </a:t>
            </a:r>
            <a:endParaRPr lang="en-US" sz="3900" dirty="0"/>
          </a:p>
          <a:p>
            <a:pPr marL="742950" indent="-742950" algn="just">
              <a:buFont typeface="+mj-lt"/>
              <a:buAutoNum type="arabicPeriod"/>
            </a:pPr>
            <a:r>
              <a:rPr lang="es-ES" sz="3900" dirty="0"/>
              <a:t>DEBER DE PROCESAR Acceso a la justicia de las víctimas y procesos </a:t>
            </a:r>
            <a:r>
              <a:rPr lang="es-ES" sz="3900" dirty="0" smtClean="0"/>
              <a:t>respetando </a:t>
            </a:r>
            <a:r>
              <a:rPr lang="es-ES" sz="3900" dirty="0"/>
              <a:t>las garantías legales </a:t>
            </a:r>
            <a:endParaRPr lang="en-US" sz="3900" dirty="0"/>
          </a:p>
          <a:p>
            <a:pPr marL="742950" indent="-742950" algn="just">
              <a:buFont typeface="+mj-lt"/>
              <a:buAutoNum type="arabicPeriod"/>
            </a:pPr>
            <a:r>
              <a:rPr lang="es-ES" sz="3900" dirty="0"/>
              <a:t>DEBER DE SANCIONAR Con penas proporcionales y adecuada a la </a:t>
            </a:r>
            <a:r>
              <a:rPr lang="es-ES" sz="3900" dirty="0" smtClean="0"/>
              <a:t>gravedad </a:t>
            </a:r>
            <a:r>
              <a:rPr lang="es-ES" sz="3900" dirty="0"/>
              <a:t>del delito </a:t>
            </a:r>
            <a:endParaRPr lang="en-US" sz="3900" dirty="0"/>
          </a:p>
          <a:p>
            <a:pPr marL="742950" indent="-742950" algn="just">
              <a:buFont typeface="+mj-lt"/>
              <a:buAutoNum type="arabicPeriod"/>
            </a:pPr>
            <a:r>
              <a:rPr lang="es-ES" sz="3900" dirty="0"/>
              <a:t>DEBER DE REPARAR Deber de reparar </a:t>
            </a:r>
            <a:r>
              <a:rPr lang="es-ES" sz="3900" dirty="0" smtClean="0"/>
              <a:t>adecuadamente</a:t>
            </a:r>
            <a:r>
              <a:rPr lang="es-ES" sz="3900" dirty="0"/>
              <a:t>. Reparación </a:t>
            </a:r>
            <a:r>
              <a:rPr lang="es-ES" sz="3900" dirty="0" smtClean="0"/>
              <a:t>integral</a:t>
            </a:r>
            <a:r>
              <a:rPr lang="es-ES" sz="3900" dirty="0"/>
              <a:t>.</a:t>
            </a:r>
            <a:endParaRPr lang="en-US" sz="3900" dirty="0"/>
          </a:p>
          <a:p>
            <a:pPr algn="just"/>
            <a:endParaRPr lang="es-CO" sz="8000" dirty="0"/>
          </a:p>
        </p:txBody>
      </p:sp>
    </p:spTree>
    <p:extLst>
      <p:ext uri="{BB962C8B-B14F-4D97-AF65-F5344CB8AC3E}">
        <p14:creationId xmlns:p14="http://schemas.microsoft.com/office/powerpoint/2010/main" val="8997602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57224" y="499533"/>
            <a:ext cx="10772775" cy="826991"/>
          </a:xfrm>
        </p:spPr>
        <p:txBody>
          <a:bodyPr/>
          <a:lstStyle/>
          <a:p>
            <a:r>
              <a:rPr lang="es-CO" dirty="0" smtClean="0"/>
              <a:t>Alcance</a:t>
            </a:r>
            <a:endParaRPr lang="es-CO" dirty="0"/>
          </a:p>
        </p:txBody>
      </p:sp>
      <p:sp>
        <p:nvSpPr>
          <p:cNvPr id="3" name="Marcador de contenido 2"/>
          <p:cNvSpPr>
            <a:spLocks noGrp="1"/>
          </p:cNvSpPr>
          <p:nvPr>
            <p:ph idx="1"/>
          </p:nvPr>
        </p:nvSpPr>
        <p:spPr>
          <a:xfrm>
            <a:off x="676656" y="1326524"/>
            <a:ext cx="10753725" cy="5048518"/>
          </a:xfrm>
        </p:spPr>
        <p:txBody>
          <a:bodyPr>
            <a:noAutofit/>
          </a:bodyPr>
          <a:lstStyle/>
          <a:p>
            <a:pPr algn="just"/>
            <a:r>
              <a:rPr lang="es-ES" sz="3400" dirty="0" smtClean="0"/>
              <a:t>“Así</a:t>
            </a:r>
            <a:r>
              <a:rPr lang="es-ES" sz="3400" dirty="0"/>
              <a:t>, en casos de ejecuciones extrajudiciales, </a:t>
            </a:r>
            <a:r>
              <a:rPr lang="es-ES" sz="3400" dirty="0" smtClean="0"/>
              <a:t> desapariciones </a:t>
            </a:r>
            <a:r>
              <a:rPr lang="es-ES" sz="3400" dirty="0"/>
              <a:t>forzadas y otras graves violaciones a los derechos humanos, el </a:t>
            </a:r>
            <a:r>
              <a:rPr lang="es-ES" sz="3400" dirty="0" smtClean="0"/>
              <a:t>Tribunal </a:t>
            </a:r>
            <a:r>
              <a:rPr lang="es-ES" sz="3400" dirty="0"/>
              <a:t>ha considerado que la realización de una investigación ex </a:t>
            </a:r>
            <a:r>
              <a:rPr lang="es-ES" sz="3400" dirty="0" err="1"/>
              <a:t>officio</a:t>
            </a:r>
            <a:r>
              <a:rPr lang="es-ES" sz="3400" dirty="0"/>
              <a:t>, sin </a:t>
            </a:r>
            <a:r>
              <a:rPr lang="es-ES" sz="3400" dirty="0" smtClean="0"/>
              <a:t>dilación</a:t>
            </a:r>
            <a:r>
              <a:rPr lang="es-ES" sz="3400" dirty="0"/>
              <a:t>, seria, imparcial y efectiva, es un elemento fundamental y condicionante </a:t>
            </a:r>
            <a:r>
              <a:rPr lang="es-ES" sz="3400" dirty="0" smtClean="0"/>
              <a:t>para </a:t>
            </a:r>
            <a:r>
              <a:rPr lang="es-ES" sz="3400" dirty="0"/>
              <a:t>la protección de ciertos derechos que se ven afectados o anulados por esas </a:t>
            </a:r>
            <a:r>
              <a:rPr lang="es-ES" sz="3400" dirty="0" smtClean="0"/>
              <a:t>situaciones</a:t>
            </a:r>
            <a:r>
              <a:rPr lang="es-ES" sz="3400" dirty="0"/>
              <a:t>, como los derechos a la libertad personal, integridad personal y vida. </a:t>
            </a:r>
          </a:p>
          <a:p>
            <a:pPr algn="just"/>
            <a:r>
              <a:rPr lang="es-ES" sz="3400" dirty="0"/>
              <a:t>Esa obligación de investigar adquiere una particular y determinante intensidad e </a:t>
            </a:r>
            <a:r>
              <a:rPr lang="es-ES" sz="3400" dirty="0" smtClean="0"/>
              <a:t> importancia </a:t>
            </a:r>
            <a:r>
              <a:rPr lang="es-ES" sz="3400" dirty="0"/>
              <a:t>en casos de crímenes contra la </a:t>
            </a:r>
            <a:r>
              <a:rPr lang="es-ES" sz="3400" dirty="0" smtClean="0"/>
              <a:t>humanidad” (</a:t>
            </a:r>
            <a:r>
              <a:rPr lang="es-ES" sz="3400" dirty="0" err="1" smtClean="0"/>
              <a:t>CorteIDH</a:t>
            </a:r>
            <a:r>
              <a:rPr lang="es-ES" sz="3400" dirty="0" smtClean="0"/>
              <a:t>, Cantuta, 110)</a:t>
            </a:r>
            <a:endParaRPr lang="es-CO" sz="3400" dirty="0"/>
          </a:p>
        </p:txBody>
      </p:sp>
    </p:spTree>
    <p:extLst>
      <p:ext uri="{BB962C8B-B14F-4D97-AF65-F5344CB8AC3E}">
        <p14:creationId xmlns:p14="http://schemas.microsoft.com/office/powerpoint/2010/main" val="15767034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57224" y="499533"/>
            <a:ext cx="10772775" cy="826991"/>
          </a:xfrm>
        </p:spPr>
        <p:txBody>
          <a:bodyPr/>
          <a:lstStyle/>
          <a:p>
            <a:r>
              <a:rPr lang="es-CO" dirty="0" smtClean="0"/>
              <a:t>Alcance</a:t>
            </a:r>
            <a:endParaRPr lang="es-CO" dirty="0"/>
          </a:p>
        </p:txBody>
      </p:sp>
      <p:sp>
        <p:nvSpPr>
          <p:cNvPr id="3" name="Marcador de contenido 2"/>
          <p:cNvSpPr>
            <a:spLocks noGrp="1"/>
          </p:cNvSpPr>
          <p:nvPr>
            <p:ph idx="1"/>
          </p:nvPr>
        </p:nvSpPr>
        <p:spPr>
          <a:xfrm>
            <a:off x="676656" y="1326524"/>
            <a:ext cx="10753725" cy="5048518"/>
          </a:xfrm>
        </p:spPr>
        <p:txBody>
          <a:bodyPr>
            <a:noAutofit/>
          </a:bodyPr>
          <a:lstStyle/>
          <a:p>
            <a:pPr algn="just"/>
            <a:r>
              <a:rPr lang="es-ES" sz="4000" dirty="0" smtClean="0"/>
              <a:t>“la </a:t>
            </a:r>
            <a:r>
              <a:rPr lang="es-ES" sz="4000" dirty="0"/>
              <a:t>investigación judicial permite esclarecer las circunstancias en las que ocurrieron los hechos que generan responsabilidad estatal, constituyendo un paso necesario para el reconocimiento de la verdad por parte de los familiares de las víctimas y la sociedad así como el castigo de los responsables y el establecimiento de medidas que prevengan la repetición de las violaciones a los derechos </a:t>
            </a:r>
            <a:r>
              <a:rPr lang="es-ES" sz="4000" dirty="0" smtClean="0"/>
              <a:t>humanos” </a:t>
            </a:r>
            <a:r>
              <a:rPr lang="es-ES" sz="3400" dirty="0" smtClean="0"/>
              <a:t>(</a:t>
            </a:r>
            <a:r>
              <a:rPr lang="es-ES" sz="3400" dirty="0" err="1" smtClean="0"/>
              <a:t>CorteIDH</a:t>
            </a:r>
            <a:r>
              <a:rPr lang="es-ES" sz="3400" dirty="0"/>
              <a:t>, </a:t>
            </a:r>
            <a:r>
              <a:rPr lang="es-ES" sz="3400" dirty="0" err="1"/>
              <a:t>Moiwana</a:t>
            </a:r>
            <a:r>
              <a:rPr lang="es-ES" sz="3400" dirty="0"/>
              <a:t> , </a:t>
            </a:r>
            <a:r>
              <a:rPr lang="es-ES" sz="3400" dirty="0" smtClean="0"/>
              <a:t>153)</a:t>
            </a:r>
            <a:endParaRPr lang="es-CO" sz="3400" dirty="0"/>
          </a:p>
        </p:txBody>
      </p:sp>
    </p:spTree>
    <p:extLst>
      <p:ext uri="{BB962C8B-B14F-4D97-AF65-F5344CB8AC3E}">
        <p14:creationId xmlns:p14="http://schemas.microsoft.com/office/powerpoint/2010/main" val="26442061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068221" y="2951194"/>
            <a:ext cx="3383280" cy="1920240"/>
          </a:xfrm>
        </p:spPr>
        <p:txBody>
          <a:bodyPr/>
          <a:lstStyle/>
          <a:p>
            <a:r>
              <a:rPr lang="es-ES" sz="5400" dirty="0" smtClean="0"/>
              <a:t>Estándar de debida diligencia de la justicia penal</a:t>
            </a:r>
            <a:endParaRPr lang="es-CO" sz="5400" dirty="0"/>
          </a:p>
        </p:txBody>
      </p:sp>
      <p:sp>
        <p:nvSpPr>
          <p:cNvPr id="3" name="Marcador de contenido 2"/>
          <p:cNvSpPr>
            <a:spLocks noGrp="1"/>
          </p:cNvSpPr>
          <p:nvPr>
            <p:ph idx="1"/>
          </p:nvPr>
        </p:nvSpPr>
        <p:spPr/>
        <p:txBody>
          <a:bodyPr/>
          <a:lstStyle/>
          <a:p>
            <a:endParaRPr lang="es-CO"/>
          </a:p>
        </p:txBody>
      </p:sp>
      <p:pic>
        <p:nvPicPr>
          <p:cNvPr id="4" name="Imagen 3"/>
          <p:cNvPicPr>
            <a:picLocks noChangeAspect="1"/>
          </p:cNvPicPr>
          <p:nvPr/>
        </p:nvPicPr>
        <p:blipFill>
          <a:blip r:embed="rId2"/>
          <a:stretch>
            <a:fillRect/>
          </a:stretch>
        </p:blipFill>
        <p:spPr>
          <a:xfrm>
            <a:off x="-1" y="0"/>
            <a:ext cx="7650051" cy="6858000"/>
          </a:xfrm>
          <a:prstGeom prst="rect">
            <a:avLst/>
          </a:prstGeom>
        </p:spPr>
      </p:pic>
    </p:spTree>
    <p:extLst>
      <p:ext uri="{BB962C8B-B14F-4D97-AF65-F5344CB8AC3E}">
        <p14:creationId xmlns:p14="http://schemas.microsoft.com/office/powerpoint/2010/main" val="19132655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57224" y="499533"/>
            <a:ext cx="10772775" cy="826991"/>
          </a:xfrm>
        </p:spPr>
        <p:txBody>
          <a:bodyPr/>
          <a:lstStyle/>
          <a:p>
            <a:r>
              <a:rPr lang="es-CO" dirty="0" smtClean="0"/>
              <a:t>Estándar debida diligencia</a:t>
            </a:r>
            <a:endParaRPr lang="es-CO" dirty="0"/>
          </a:p>
        </p:txBody>
      </p:sp>
      <p:sp>
        <p:nvSpPr>
          <p:cNvPr id="3" name="Marcador de contenido 2"/>
          <p:cNvSpPr>
            <a:spLocks noGrp="1"/>
          </p:cNvSpPr>
          <p:nvPr>
            <p:ph idx="1"/>
          </p:nvPr>
        </p:nvSpPr>
        <p:spPr>
          <a:xfrm>
            <a:off x="676656" y="1326524"/>
            <a:ext cx="10753725" cy="5048518"/>
          </a:xfrm>
        </p:spPr>
        <p:txBody>
          <a:bodyPr>
            <a:normAutofit fontScale="47500" lnSpcReduction="20000"/>
          </a:bodyPr>
          <a:lstStyle/>
          <a:p>
            <a:pPr lvl="0" algn="just"/>
            <a:r>
              <a:rPr lang="es-ES" sz="8000" dirty="0"/>
              <a:t>1) El poder judicial cumple un papel central en el cumplimiento del  deber de justicia penal </a:t>
            </a:r>
            <a:endParaRPr lang="es-ES" sz="8000" dirty="0" smtClean="0"/>
          </a:p>
          <a:p>
            <a:pPr lvl="0" algn="just"/>
            <a:endParaRPr lang="en-US" sz="8000" dirty="0"/>
          </a:p>
          <a:p>
            <a:pPr lvl="0" algn="just"/>
            <a:r>
              <a:rPr lang="es-ES" sz="8000" dirty="0"/>
              <a:t>2) En las violaciones de derechos humanos el deber de investigar,  procesar y sancionar es más exigente que en casos de delitos </a:t>
            </a:r>
            <a:r>
              <a:rPr lang="es-ES" sz="8000" dirty="0" smtClean="0"/>
              <a:t>comunes</a:t>
            </a:r>
          </a:p>
          <a:p>
            <a:pPr lvl="0" algn="just"/>
            <a:r>
              <a:rPr lang="es-ES" sz="8000" dirty="0" smtClean="0"/>
              <a:t> </a:t>
            </a:r>
            <a:endParaRPr lang="en-US" sz="8000" dirty="0"/>
          </a:p>
          <a:p>
            <a:pPr lvl="0" algn="just"/>
            <a:r>
              <a:rPr lang="es-ES" sz="8000" dirty="0"/>
              <a:t>3) La investigación por violaciones de derechos humanos debe ser  iniciada de oficio y cumplida de manera seria, imparcial y efectiva </a:t>
            </a:r>
            <a:endParaRPr lang="en-US" sz="8000" dirty="0"/>
          </a:p>
          <a:p>
            <a:pPr algn="just"/>
            <a:endParaRPr lang="es-CO" sz="8000" dirty="0"/>
          </a:p>
        </p:txBody>
      </p:sp>
    </p:spTree>
    <p:extLst>
      <p:ext uri="{BB962C8B-B14F-4D97-AF65-F5344CB8AC3E}">
        <p14:creationId xmlns:p14="http://schemas.microsoft.com/office/powerpoint/2010/main" val="14666975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57224" y="499533"/>
            <a:ext cx="10772775" cy="826991"/>
          </a:xfrm>
        </p:spPr>
        <p:txBody>
          <a:bodyPr/>
          <a:lstStyle/>
          <a:p>
            <a:r>
              <a:rPr lang="es-CO" dirty="0" smtClean="0"/>
              <a:t>Estándar debida diligencia</a:t>
            </a:r>
            <a:endParaRPr lang="es-CO" dirty="0"/>
          </a:p>
        </p:txBody>
      </p:sp>
      <p:sp>
        <p:nvSpPr>
          <p:cNvPr id="3" name="Marcador de contenido 2"/>
          <p:cNvSpPr>
            <a:spLocks noGrp="1"/>
          </p:cNvSpPr>
          <p:nvPr>
            <p:ph idx="1"/>
          </p:nvPr>
        </p:nvSpPr>
        <p:spPr>
          <a:xfrm>
            <a:off x="676656" y="1326524"/>
            <a:ext cx="10753725" cy="5048518"/>
          </a:xfrm>
        </p:spPr>
        <p:txBody>
          <a:bodyPr>
            <a:normAutofit fontScale="85000" lnSpcReduction="20000"/>
          </a:bodyPr>
          <a:lstStyle/>
          <a:p>
            <a:pPr lvl="0" algn="just"/>
            <a:r>
              <a:rPr lang="es-ES" sz="4400" dirty="0"/>
              <a:t>4) La investigación y procesamiento en casos de violaciones de derechos humanos debe concluirse en un plazo razonable </a:t>
            </a:r>
            <a:endParaRPr lang="es-ES" sz="4400" dirty="0" smtClean="0"/>
          </a:p>
          <a:p>
            <a:pPr lvl="0" algn="just"/>
            <a:endParaRPr lang="en-US" sz="4400" dirty="0"/>
          </a:p>
          <a:p>
            <a:pPr lvl="0" algn="just"/>
            <a:r>
              <a:rPr lang="es-ES" sz="4400" dirty="0"/>
              <a:t>5) La investigación y procesamiento en casos de violaciones de derechos humanos debe producir los resultados esperados </a:t>
            </a:r>
            <a:endParaRPr lang="es-ES" sz="4400" dirty="0" smtClean="0"/>
          </a:p>
          <a:p>
            <a:pPr lvl="0" algn="just"/>
            <a:endParaRPr lang="en-US" sz="4400" dirty="0"/>
          </a:p>
          <a:p>
            <a:pPr lvl="0" algn="just"/>
            <a:r>
              <a:rPr lang="es-ES" sz="4400" dirty="0"/>
              <a:t>6) La investigación y procesamiento en casos de violaciones de derechos humanos debe completa, incorporando a todos los autores y participes</a:t>
            </a:r>
            <a:endParaRPr lang="en-US" sz="4400" dirty="0"/>
          </a:p>
          <a:p>
            <a:pPr algn="just"/>
            <a:endParaRPr lang="es-CO" sz="8000" dirty="0"/>
          </a:p>
        </p:txBody>
      </p:sp>
    </p:spTree>
    <p:extLst>
      <p:ext uri="{BB962C8B-B14F-4D97-AF65-F5344CB8AC3E}">
        <p14:creationId xmlns:p14="http://schemas.microsoft.com/office/powerpoint/2010/main" val="2831575610"/>
      </p:ext>
    </p:extLst>
  </p:cSld>
  <p:clrMapOvr>
    <a:masterClrMapping/>
  </p:clrMapOvr>
  <p:timing>
    <p:tnLst>
      <p:par>
        <p:cTn id="1" dur="indefinite" restart="never" nodeType="tmRoot"/>
      </p:par>
    </p:tnLst>
  </p:timing>
</p:sld>
</file>

<file path=ppt/theme/theme1.xml><?xml version="1.0" encoding="utf-8"?>
<a:theme xmlns:a="http://schemas.openxmlformats.org/drawingml/2006/main" name="Metropolitana">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docProps/app.xml><?xml version="1.0" encoding="utf-8"?>
<Properties xmlns="http://schemas.openxmlformats.org/officeDocument/2006/extended-properties" xmlns:vt="http://schemas.openxmlformats.org/officeDocument/2006/docPropsVTypes">
  <Template>TC103457491[[fn=Metropolitano]]</Template>
  <TotalTime>4704</TotalTime>
  <Words>926</Words>
  <Application>Microsoft Office PowerPoint</Application>
  <PresentationFormat>Panorámica</PresentationFormat>
  <Paragraphs>59</Paragraphs>
  <Slides>16</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16</vt:i4>
      </vt:variant>
    </vt:vector>
  </HeadingPairs>
  <TitlesOfParts>
    <vt:vector size="19" baseType="lpstr">
      <vt:lpstr>Arial</vt:lpstr>
      <vt:lpstr>Calibri Light</vt:lpstr>
      <vt:lpstr>Metropolitana</vt:lpstr>
      <vt:lpstr>Deber de justicia penal</vt:lpstr>
      <vt:lpstr>Deber de justicia penal - definición</vt:lpstr>
      <vt:lpstr>Deber de justicia penal</vt:lpstr>
      <vt:lpstr>Contenido</vt:lpstr>
      <vt:lpstr>Alcance</vt:lpstr>
      <vt:lpstr>Alcance</vt:lpstr>
      <vt:lpstr>Estándar de debida diligencia de la justicia penal</vt:lpstr>
      <vt:lpstr>Estándar debida diligencia</vt:lpstr>
      <vt:lpstr>Estándar debida diligencia</vt:lpstr>
      <vt:lpstr>Principios debida diligencia</vt:lpstr>
      <vt:lpstr>Principios debida diligencia</vt:lpstr>
      <vt:lpstr>Presupuestos investigación violaciones DDHH</vt:lpstr>
      <vt:lpstr>Presupuestos investigación violaciones DDHH</vt:lpstr>
      <vt:lpstr>Los estándares internacionales aplicables para evaluar la idoneidad de las investigaciones penales</vt:lpstr>
      <vt:lpstr>Instancias judiciales independientes e imparciales </vt:lpstr>
      <vt:lpstr>Oportunidad y oficiosidad de la investigación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Deber de justicia penal</dc:title>
  <dc:creator>camilo bernal</dc:creator>
  <cp:lastModifiedBy>camilo bernal</cp:lastModifiedBy>
  <cp:revision>12</cp:revision>
  <dcterms:created xsi:type="dcterms:W3CDTF">2014-03-28T15:03:49Z</dcterms:created>
  <dcterms:modified xsi:type="dcterms:W3CDTF">2014-03-31T21:28:10Z</dcterms:modified>
</cp:coreProperties>
</file>