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89" r:id="rId3"/>
    <p:sldId id="288" r:id="rId4"/>
    <p:sldId id="290" r:id="rId5"/>
    <p:sldId id="268" r:id="rId6"/>
    <p:sldId id="273" r:id="rId7"/>
    <p:sldId id="287" r:id="rId8"/>
    <p:sldId id="269" r:id="rId9"/>
    <p:sldId id="272" r:id="rId10"/>
    <p:sldId id="271" r:id="rId11"/>
    <p:sldId id="270" r:id="rId12"/>
    <p:sldId id="285" r:id="rId13"/>
    <p:sldId id="274" r:id="rId14"/>
    <p:sldId id="275" r:id="rId15"/>
    <p:sldId id="292" r:id="rId16"/>
    <p:sldId id="276" r:id="rId17"/>
    <p:sldId id="279" r:id="rId18"/>
    <p:sldId id="277" r:id="rId19"/>
    <p:sldId id="280" r:id="rId20"/>
    <p:sldId id="281" r:id="rId21"/>
    <p:sldId id="291" r:id="rId22"/>
    <p:sldId id="282" r:id="rId23"/>
    <p:sldId id="284" r:id="rId24"/>
    <p:sldId id="283" r:id="rId25"/>
    <p:sldId id="293" r:id="rId26"/>
    <p:sldId id="263" r:id="rId27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8095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092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806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2488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2136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65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3194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6194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4382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4105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0642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8BCF-4E0F-4333-BF63-C4421942EB90}" type="datetimeFigureOut">
              <a:rPr lang="es-BO" smtClean="0"/>
              <a:t>10/4/2019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6BD2A-7343-48FC-A560-E865A8E9CAE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6537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8914" y="116678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s-BO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Algunas reflexiones sobre la </a:t>
            </a:r>
            <a:r>
              <a:rPr lang="es-BO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´formación por competencias´ </a:t>
            </a:r>
            <a:endParaRPr lang="es-BO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42880" y="3074491"/>
            <a:ext cx="385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dirty="0" smtClean="0"/>
              <a:t>Huascar Azurduy F.</a:t>
            </a:r>
            <a:endParaRPr lang="es-BO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00" y="4090331"/>
            <a:ext cx="1617327" cy="18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dirty="0" smtClean="0"/>
              <a:t>Edgar Morín</a:t>
            </a:r>
            <a:br>
              <a:rPr lang="es-BO" dirty="0" smtClean="0"/>
            </a:br>
            <a:r>
              <a:rPr lang="es-BO" sz="2400" dirty="0" smtClean="0"/>
              <a:t>Filosofo francés </a:t>
            </a:r>
            <a:endParaRPr lang="es-BO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06637"/>
            <a:ext cx="7886700" cy="36830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BO" i="1" dirty="0" smtClean="0"/>
              <a:t>Los 7 saberes (1999) </a:t>
            </a:r>
          </a:p>
          <a:p>
            <a:pPr marL="0" indent="0">
              <a:buNone/>
            </a:pPr>
            <a:endParaRPr lang="es-BO" i="1" dirty="0" smtClean="0"/>
          </a:p>
          <a:p>
            <a:pPr marL="0" indent="0">
              <a:buNone/>
            </a:pPr>
            <a:r>
              <a:rPr lang="es-BO" i="1" dirty="0" smtClean="0"/>
              <a:t>“Somos archipiélagos </a:t>
            </a:r>
            <a:r>
              <a:rPr lang="es-BO" i="1" dirty="0"/>
              <a:t>de </a:t>
            </a:r>
            <a:r>
              <a:rPr lang="es-BO" i="1" dirty="0" smtClean="0"/>
              <a:t>certezas navegando en </a:t>
            </a:r>
            <a:r>
              <a:rPr lang="es-BO" i="1" dirty="0"/>
              <a:t>un océano de </a:t>
            </a:r>
            <a:r>
              <a:rPr lang="es-BO" i="1" dirty="0" smtClean="0"/>
              <a:t>incertidumbres”</a:t>
            </a:r>
          </a:p>
          <a:p>
            <a:pPr>
              <a:buFontTx/>
              <a:buChar char="-"/>
            </a:pPr>
            <a:r>
              <a:rPr lang="es-BO" dirty="0" smtClean="0"/>
              <a:t>Pensamiento complejo</a:t>
            </a:r>
          </a:p>
          <a:p>
            <a:pPr marL="0" indent="0">
              <a:buNone/>
            </a:pPr>
            <a:r>
              <a:rPr lang="es-ES" i="1" dirty="0" smtClean="0"/>
              <a:t>“la </a:t>
            </a:r>
            <a:r>
              <a:rPr lang="es-ES" i="1" dirty="0"/>
              <a:t>innovación presupone una cierta desorganización y relajamiento de tensiones estrechamente vinculados con la acción de un principio reorganizado</a:t>
            </a:r>
            <a:r>
              <a:rPr lang="es-ES" i="1" dirty="0" smtClean="0"/>
              <a:t>.”</a:t>
            </a:r>
            <a:endParaRPr lang="es-BO" i="1" dirty="0" smtClean="0"/>
          </a:p>
          <a:p>
            <a:pPr marL="0" indent="0">
              <a:buNone/>
            </a:pPr>
            <a:endParaRPr lang="es-BO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248" y="0"/>
            <a:ext cx="2277752" cy="3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662" y="208567"/>
            <a:ext cx="7886700" cy="1325563"/>
          </a:xfrm>
        </p:spPr>
        <p:txBody>
          <a:bodyPr/>
          <a:lstStyle/>
          <a:p>
            <a:r>
              <a:rPr lang="es-BO" dirty="0" smtClean="0"/>
              <a:t>Peter </a:t>
            </a:r>
            <a:r>
              <a:rPr lang="es-BO" dirty="0" err="1" smtClean="0"/>
              <a:t>Senge</a:t>
            </a:r>
            <a:r>
              <a:rPr lang="es-BO" dirty="0" smtClean="0"/>
              <a:t/>
            </a:r>
            <a:br>
              <a:rPr lang="es-BO" dirty="0" smtClean="0"/>
            </a:br>
            <a:r>
              <a:rPr lang="es-BO" sz="3200" dirty="0" smtClean="0"/>
              <a:t>Ingeniero en sistemas</a:t>
            </a:r>
            <a:endParaRPr lang="es-BO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7662" y="3113466"/>
            <a:ext cx="7886700" cy="3175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BO" i="1" dirty="0" smtClean="0"/>
              <a:t>La quinta disciplina (1994)</a:t>
            </a:r>
            <a:r>
              <a:rPr lang="es-BO" dirty="0" smtClean="0"/>
              <a:t> </a:t>
            </a:r>
          </a:p>
          <a:p>
            <a:pPr marL="0" indent="0">
              <a:buNone/>
            </a:pPr>
            <a:r>
              <a:rPr lang="es-ES" dirty="0" smtClean="0"/>
              <a:t>Las “</a:t>
            </a:r>
            <a:r>
              <a:rPr lang="es-ES" dirty="0"/>
              <a:t>organizaciones inteligentes</a:t>
            </a:r>
            <a:r>
              <a:rPr lang="es-ES" dirty="0" smtClean="0"/>
              <a:t>” son </a:t>
            </a:r>
            <a:r>
              <a:rPr lang="es-ES" dirty="0"/>
              <a:t>aquellos </a:t>
            </a:r>
            <a:r>
              <a:rPr lang="es-ES" dirty="0" smtClean="0"/>
              <a:t>que </a:t>
            </a:r>
            <a:r>
              <a:rPr lang="es-ES" dirty="0"/>
              <a:t>alinean talentos y capacidades para aprender a triunfar en conjunto y lograr los resultados deseados, aun frente a escenarios </a:t>
            </a:r>
            <a:r>
              <a:rPr lang="es-ES" dirty="0" smtClean="0"/>
              <a:t>cambiantes (pensamiento sistémico).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883" y="-1"/>
            <a:ext cx="2442118" cy="33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878" y="39627"/>
            <a:ext cx="7886700" cy="1325563"/>
          </a:xfrm>
        </p:spPr>
        <p:txBody>
          <a:bodyPr/>
          <a:lstStyle/>
          <a:p>
            <a:r>
              <a:rPr lang="es-BO" dirty="0" smtClean="0"/>
              <a:t>Aplicando algunas ideas… </a:t>
            </a:r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34" y="1267664"/>
            <a:ext cx="458458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6" y="461914"/>
            <a:ext cx="8131627" cy="61058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4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4" y="304848"/>
            <a:ext cx="8392886" cy="62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dirty="0" smtClean="0"/>
              <a:t>Resultados…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43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3" y="157819"/>
            <a:ext cx="5468586" cy="32006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609" y="2735955"/>
            <a:ext cx="6217648" cy="36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565" y="101203"/>
            <a:ext cx="7886700" cy="1325563"/>
          </a:xfrm>
        </p:spPr>
        <p:txBody>
          <a:bodyPr>
            <a:normAutofit/>
          </a:bodyPr>
          <a:lstStyle/>
          <a:p>
            <a:r>
              <a:rPr lang="es-BO" sz="2400" dirty="0" smtClean="0"/>
              <a:t>Mario Alberto Guzman</a:t>
            </a:r>
            <a:endParaRPr lang="es-BO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20649"/>
            <a:ext cx="8068248" cy="45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6" y="815960"/>
            <a:ext cx="8287657" cy="52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3" y="950686"/>
            <a:ext cx="7800901" cy="50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2662" y="1892268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s-BO" sz="4800" dirty="0"/>
              <a:t>´formación por competencias</a:t>
            </a:r>
            <a:r>
              <a:rPr lang="es-BO" sz="4800" dirty="0" smtClean="0"/>
              <a:t>´</a:t>
            </a:r>
            <a:br>
              <a:rPr lang="es-BO" sz="4800" dirty="0" smtClean="0"/>
            </a:br>
            <a:r>
              <a:rPr lang="es-BO" sz="4800" dirty="0" smtClean="0"/>
              <a:t/>
            </a:r>
            <a:br>
              <a:rPr lang="es-BO" sz="4800" dirty="0" smtClean="0"/>
            </a:br>
            <a:r>
              <a:rPr lang="es-BO" sz="4800" dirty="0" smtClean="0"/>
              <a:t> ¿complicado o complejo?</a:t>
            </a:r>
            <a:endParaRPr lang="es-BO" sz="4800" dirty="0"/>
          </a:p>
        </p:txBody>
      </p:sp>
    </p:spTree>
    <p:extLst>
      <p:ext uri="{BB962C8B-B14F-4D97-AF65-F5344CB8AC3E}">
        <p14:creationId xmlns:p14="http://schemas.microsoft.com/office/powerpoint/2010/main" val="6136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9" y="486228"/>
            <a:ext cx="8365508" cy="60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6348" y="247270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s-BO" dirty="0" smtClean="0"/>
              <a:t>Resultados (Nivel 2…)</a:t>
            </a:r>
            <a:br>
              <a:rPr lang="es-BO" dirty="0" smtClean="0"/>
            </a:br>
            <a:r>
              <a:rPr lang="es-BO" dirty="0"/>
              <a:t/>
            </a:r>
            <a:br>
              <a:rPr lang="es-BO" dirty="0"/>
            </a:br>
            <a:r>
              <a:rPr lang="es-BO" dirty="0" smtClean="0"/>
              <a:t>Viendo la materia como un medio mas que como un fin…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6340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878"/>
          <a:stretch/>
        </p:blipFill>
        <p:spPr>
          <a:xfrm>
            <a:off x="842181" y="388844"/>
            <a:ext cx="7823704" cy="6350621"/>
          </a:xfrm>
          <a:prstGeom prst="rect">
            <a:avLst/>
          </a:prstGeom>
        </p:spPr>
      </p:pic>
      <p:sp>
        <p:nvSpPr>
          <p:cNvPr id="7" name="Forma libre 6"/>
          <p:cNvSpPr/>
          <p:nvPr/>
        </p:nvSpPr>
        <p:spPr>
          <a:xfrm>
            <a:off x="203200" y="5080000"/>
            <a:ext cx="8779933" cy="1778000"/>
          </a:xfrm>
          <a:custGeom>
            <a:avLst/>
            <a:gdLst>
              <a:gd name="connsiteX0" fmla="*/ 7342634 w 7342634"/>
              <a:gd name="connsiteY0" fmla="*/ 491626 h 1572940"/>
              <a:gd name="connsiteX1" fmla="*/ 7270062 w 7342634"/>
              <a:gd name="connsiteY1" fmla="*/ 477112 h 1572940"/>
              <a:gd name="connsiteX2" fmla="*/ 7248291 w 7342634"/>
              <a:gd name="connsiteY2" fmla="*/ 469854 h 1572940"/>
              <a:gd name="connsiteX3" fmla="*/ 7182977 w 7342634"/>
              <a:gd name="connsiteY3" fmla="*/ 426312 h 1572940"/>
              <a:gd name="connsiteX4" fmla="*/ 7161205 w 7342634"/>
              <a:gd name="connsiteY4" fmla="*/ 390026 h 1572940"/>
              <a:gd name="connsiteX5" fmla="*/ 7153948 w 7342634"/>
              <a:gd name="connsiteY5" fmla="*/ 368254 h 1572940"/>
              <a:gd name="connsiteX6" fmla="*/ 7132177 w 7342634"/>
              <a:gd name="connsiteY6" fmla="*/ 353740 h 1572940"/>
              <a:gd name="connsiteX7" fmla="*/ 6965262 w 7342634"/>
              <a:gd name="connsiteY7" fmla="*/ 179569 h 1572940"/>
              <a:gd name="connsiteX8" fmla="*/ 6950748 w 7342634"/>
              <a:gd name="connsiteY8" fmla="*/ 165054 h 1572940"/>
              <a:gd name="connsiteX9" fmla="*/ 6921720 w 7342634"/>
              <a:gd name="connsiteY9" fmla="*/ 150540 h 1572940"/>
              <a:gd name="connsiteX10" fmla="*/ 6885434 w 7342634"/>
              <a:gd name="connsiteY10" fmla="*/ 121512 h 1572940"/>
              <a:gd name="connsiteX11" fmla="*/ 6849148 w 7342634"/>
              <a:gd name="connsiteY11" fmla="*/ 106997 h 1572940"/>
              <a:gd name="connsiteX12" fmla="*/ 6827377 w 7342634"/>
              <a:gd name="connsiteY12" fmla="*/ 92483 h 1572940"/>
              <a:gd name="connsiteX13" fmla="*/ 6754805 w 7342634"/>
              <a:gd name="connsiteY13" fmla="*/ 70712 h 1572940"/>
              <a:gd name="connsiteX14" fmla="*/ 6718520 w 7342634"/>
              <a:gd name="connsiteY14" fmla="*/ 56197 h 1572940"/>
              <a:gd name="connsiteX15" fmla="*/ 6674977 w 7342634"/>
              <a:gd name="connsiteY15" fmla="*/ 48940 h 1572940"/>
              <a:gd name="connsiteX16" fmla="*/ 6341148 w 7342634"/>
              <a:gd name="connsiteY16" fmla="*/ 56197 h 1572940"/>
              <a:gd name="connsiteX17" fmla="*/ 6210520 w 7342634"/>
              <a:gd name="connsiteY17" fmla="*/ 77969 h 1572940"/>
              <a:gd name="connsiteX18" fmla="*/ 6123434 w 7342634"/>
              <a:gd name="connsiteY18" fmla="*/ 92483 h 1572940"/>
              <a:gd name="connsiteX19" fmla="*/ 5579148 w 7342634"/>
              <a:gd name="connsiteY19" fmla="*/ 99740 h 1572940"/>
              <a:gd name="connsiteX20" fmla="*/ 4664748 w 7342634"/>
              <a:gd name="connsiteY20" fmla="*/ 92483 h 1572940"/>
              <a:gd name="connsiteX21" fmla="*/ 4628462 w 7342634"/>
              <a:gd name="connsiteY21" fmla="*/ 77969 h 1572940"/>
              <a:gd name="connsiteX22" fmla="*/ 4497834 w 7342634"/>
              <a:gd name="connsiteY22" fmla="*/ 70712 h 1572940"/>
              <a:gd name="connsiteX23" fmla="*/ 3743091 w 7342634"/>
              <a:gd name="connsiteY23" fmla="*/ 48940 h 1572940"/>
              <a:gd name="connsiteX24" fmla="*/ 2574691 w 7342634"/>
              <a:gd name="connsiteY24" fmla="*/ 34426 h 1572940"/>
              <a:gd name="connsiteX25" fmla="*/ 2175548 w 7342634"/>
              <a:gd name="connsiteY25" fmla="*/ 34426 h 1572940"/>
              <a:gd name="connsiteX26" fmla="*/ 2153777 w 7342634"/>
              <a:gd name="connsiteY26" fmla="*/ 48940 h 1572940"/>
              <a:gd name="connsiteX27" fmla="*/ 2132005 w 7342634"/>
              <a:gd name="connsiteY27" fmla="*/ 56197 h 1572940"/>
              <a:gd name="connsiteX28" fmla="*/ 2081205 w 7342634"/>
              <a:gd name="connsiteY28" fmla="*/ 77969 h 1572940"/>
              <a:gd name="connsiteX29" fmla="*/ 1899777 w 7342634"/>
              <a:gd name="connsiteY29" fmla="*/ 114254 h 1572940"/>
              <a:gd name="connsiteX30" fmla="*/ 1282920 w 7342634"/>
              <a:gd name="connsiteY30" fmla="*/ 121512 h 1572940"/>
              <a:gd name="connsiteX31" fmla="*/ 1014405 w 7342634"/>
              <a:gd name="connsiteY31" fmla="*/ 114254 h 1572940"/>
              <a:gd name="connsiteX32" fmla="*/ 920062 w 7342634"/>
              <a:gd name="connsiteY32" fmla="*/ 99740 h 1572940"/>
              <a:gd name="connsiteX33" fmla="*/ 840234 w 7342634"/>
              <a:gd name="connsiteY33" fmla="*/ 92483 h 1572940"/>
              <a:gd name="connsiteX34" fmla="*/ 774920 w 7342634"/>
              <a:gd name="connsiteY34" fmla="*/ 77969 h 1572940"/>
              <a:gd name="connsiteX35" fmla="*/ 578977 w 7342634"/>
              <a:gd name="connsiteY35" fmla="*/ 56197 h 1572940"/>
              <a:gd name="connsiteX36" fmla="*/ 114520 w 7342634"/>
              <a:gd name="connsiteY36" fmla="*/ 150540 h 1572940"/>
              <a:gd name="connsiteX37" fmla="*/ 100005 w 7342634"/>
              <a:gd name="connsiteY37" fmla="*/ 165054 h 1572940"/>
              <a:gd name="connsiteX38" fmla="*/ 85491 w 7342634"/>
              <a:gd name="connsiteY38" fmla="*/ 186826 h 1572940"/>
              <a:gd name="connsiteX39" fmla="*/ 78234 w 7342634"/>
              <a:gd name="connsiteY39" fmla="*/ 215854 h 1572940"/>
              <a:gd name="connsiteX40" fmla="*/ 34691 w 7342634"/>
              <a:gd name="connsiteY40" fmla="*/ 288426 h 1572940"/>
              <a:gd name="connsiteX41" fmla="*/ 49205 w 7342634"/>
              <a:gd name="connsiteY41" fmla="*/ 854483 h 1572940"/>
              <a:gd name="connsiteX42" fmla="*/ 78234 w 7342634"/>
              <a:gd name="connsiteY42" fmla="*/ 898026 h 1572940"/>
              <a:gd name="connsiteX43" fmla="*/ 143548 w 7342634"/>
              <a:gd name="connsiteY43" fmla="*/ 963340 h 1572940"/>
              <a:gd name="connsiteX44" fmla="*/ 179834 w 7342634"/>
              <a:gd name="connsiteY44" fmla="*/ 999626 h 1572940"/>
              <a:gd name="connsiteX45" fmla="*/ 201605 w 7342634"/>
              <a:gd name="connsiteY45" fmla="*/ 1021397 h 1572940"/>
              <a:gd name="connsiteX46" fmla="*/ 216120 w 7342634"/>
              <a:gd name="connsiteY46" fmla="*/ 1057683 h 1572940"/>
              <a:gd name="connsiteX47" fmla="*/ 223377 w 7342634"/>
              <a:gd name="connsiteY47" fmla="*/ 1079454 h 1572940"/>
              <a:gd name="connsiteX48" fmla="*/ 245148 w 7342634"/>
              <a:gd name="connsiteY48" fmla="*/ 1108483 h 1572940"/>
              <a:gd name="connsiteX49" fmla="*/ 252405 w 7342634"/>
              <a:gd name="connsiteY49" fmla="*/ 1137512 h 1572940"/>
              <a:gd name="connsiteX50" fmla="*/ 295948 w 7342634"/>
              <a:gd name="connsiteY50" fmla="*/ 1181054 h 1572940"/>
              <a:gd name="connsiteX51" fmla="*/ 317720 w 7342634"/>
              <a:gd name="connsiteY51" fmla="*/ 1217340 h 1572940"/>
              <a:gd name="connsiteX52" fmla="*/ 354005 w 7342634"/>
              <a:gd name="connsiteY52" fmla="*/ 1260883 h 1572940"/>
              <a:gd name="connsiteX53" fmla="*/ 383034 w 7342634"/>
              <a:gd name="connsiteY53" fmla="*/ 1268140 h 1572940"/>
              <a:gd name="connsiteX54" fmla="*/ 448348 w 7342634"/>
              <a:gd name="connsiteY54" fmla="*/ 1347969 h 1572940"/>
              <a:gd name="connsiteX55" fmla="*/ 491891 w 7342634"/>
              <a:gd name="connsiteY55" fmla="*/ 1376997 h 1572940"/>
              <a:gd name="connsiteX56" fmla="*/ 542691 w 7342634"/>
              <a:gd name="connsiteY56" fmla="*/ 1420540 h 1572940"/>
              <a:gd name="connsiteX57" fmla="*/ 564462 w 7342634"/>
              <a:gd name="connsiteY57" fmla="*/ 1427797 h 1572940"/>
              <a:gd name="connsiteX58" fmla="*/ 767662 w 7342634"/>
              <a:gd name="connsiteY58" fmla="*/ 1536654 h 1572940"/>
              <a:gd name="connsiteX59" fmla="*/ 782177 w 7342634"/>
              <a:gd name="connsiteY59" fmla="*/ 1551169 h 1572940"/>
              <a:gd name="connsiteX60" fmla="*/ 840234 w 7342634"/>
              <a:gd name="connsiteY60" fmla="*/ 1572940 h 1572940"/>
              <a:gd name="connsiteX61" fmla="*/ 1340977 w 7342634"/>
              <a:gd name="connsiteY61" fmla="*/ 1558426 h 1572940"/>
              <a:gd name="connsiteX62" fmla="*/ 1413548 w 7342634"/>
              <a:gd name="connsiteY62" fmla="*/ 1543912 h 1572940"/>
              <a:gd name="connsiteX63" fmla="*/ 1761891 w 7342634"/>
              <a:gd name="connsiteY63" fmla="*/ 1514883 h 1572940"/>
              <a:gd name="connsiteX64" fmla="*/ 1841720 w 7342634"/>
              <a:gd name="connsiteY64" fmla="*/ 1493112 h 1572940"/>
              <a:gd name="connsiteX65" fmla="*/ 2008634 w 7342634"/>
              <a:gd name="connsiteY65" fmla="*/ 1485854 h 1572940"/>
              <a:gd name="connsiteX66" fmla="*/ 2117491 w 7342634"/>
              <a:gd name="connsiteY66" fmla="*/ 1471340 h 1572940"/>
              <a:gd name="connsiteX67" fmla="*/ 2937548 w 7342634"/>
              <a:gd name="connsiteY67" fmla="*/ 1464083 h 1572940"/>
              <a:gd name="connsiteX68" fmla="*/ 3031891 w 7342634"/>
              <a:gd name="connsiteY68" fmla="*/ 1471340 h 1572940"/>
              <a:gd name="connsiteX69" fmla="*/ 3162520 w 7342634"/>
              <a:gd name="connsiteY69" fmla="*/ 1500369 h 1572940"/>
              <a:gd name="connsiteX70" fmla="*/ 3307662 w 7342634"/>
              <a:gd name="connsiteY70" fmla="*/ 1514883 h 1572940"/>
              <a:gd name="connsiteX71" fmla="*/ 3365720 w 7342634"/>
              <a:gd name="connsiteY71" fmla="*/ 1522140 h 1572940"/>
              <a:gd name="connsiteX72" fmla="*/ 3772120 w 7342634"/>
              <a:gd name="connsiteY72" fmla="*/ 1551169 h 1572940"/>
              <a:gd name="connsiteX73" fmla="*/ 4011605 w 7342634"/>
              <a:gd name="connsiteY73" fmla="*/ 1572940 h 1572940"/>
              <a:gd name="connsiteX74" fmla="*/ 4926005 w 7342634"/>
              <a:gd name="connsiteY74" fmla="*/ 1565683 h 1572940"/>
              <a:gd name="connsiteX75" fmla="*/ 5049377 w 7342634"/>
              <a:gd name="connsiteY75" fmla="*/ 1551169 h 1572940"/>
              <a:gd name="connsiteX76" fmla="*/ 5600920 w 7342634"/>
              <a:gd name="connsiteY76" fmla="*/ 1543912 h 1572940"/>
              <a:gd name="connsiteX77" fmla="*/ 5629948 w 7342634"/>
              <a:gd name="connsiteY77" fmla="*/ 1536654 h 1572940"/>
              <a:gd name="connsiteX78" fmla="*/ 5695262 w 7342634"/>
              <a:gd name="connsiteY78" fmla="*/ 1514883 h 1572940"/>
              <a:gd name="connsiteX79" fmla="*/ 5825891 w 7342634"/>
              <a:gd name="connsiteY79" fmla="*/ 1493112 h 1572940"/>
              <a:gd name="connsiteX80" fmla="*/ 5942005 w 7342634"/>
              <a:gd name="connsiteY80" fmla="*/ 1471340 h 1572940"/>
              <a:gd name="connsiteX81" fmla="*/ 6029091 w 7342634"/>
              <a:gd name="connsiteY81" fmla="*/ 1456826 h 1572940"/>
              <a:gd name="connsiteX82" fmla="*/ 6087148 w 7342634"/>
              <a:gd name="connsiteY82" fmla="*/ 1449569 h 1572940"/>
              <a:gd name="connsiteX83" fmla="*/ 6174234 w 7342634"/>
              <a:gd name="connsiteY83" fmla="*/ 1427797 h 1572940"/>
              <a:gd name="connsiteX84" fmla="*/ 6254062 w 7342634"/>
              <a:gd name="connsiteY84" fmla="*/ 1420540 h 1572940"/>
              <a:gd name="connsiteX85" fmla="*/ 6283091 w 7342634"/>
              <a:gd name="connsiteY85" fmla="*/ 1413283 h 1572940"/>
              <a:gd name="connsiteX86" fmla="*/ 6341148 w 7342634"/>
              <a:gd name="connsiteY86" fmla="*/ 1398769 h 1572940"/>
              <a:gd name="connsiteX87" fmla="*/ 6391948 w 7342634"/>
              <a:gd name="connsiteY87" fmla="*/ 1376997 h 1572940"/>
              <a:gd name="connsiteX88" fmla="*/ 6479034 w 7342634"/>
              <a:gd name="connsiteY88" fmla="*/ 1340712 h 1572940"/>
              <a:gd name="connsiteX89" fmla="*/ 6537091 w 7342634"/>
              <a:gd name="connsiteY89" fmla="*/ 1304426 h 1572940"/>
              <a:gd name="connsiteX90" fmla="*/ 6573377 w 7342634"/>
              <a:gd name="connsiteY90" fmla="*/ 1289912 h 1572940"/>
              <a:gd name="connsiteX91" fmla="*/ 6812862 w 7342634"/>
              <a:gd name="connsiteY91" fmla="*/ 1217340 h 1572940"/>
              <a:gd name="connsiteX92" fmla="*/ 6870920 w 7342634"/>
              <a:gd name="connsiteY92" fmla="*/ 1181054 h 1572940"/>
              <a:gd name="connsiteX93" fmla="*/ 6899948 w 7342634"/>
              <a:gd name="connsiteY93" fmla="*/ 1173797 h 1572940"/>
              <a:gd name="connsiteX94" fmla="*/ 6928977 w 7342634"/>
              <a:gd name="connsiteY94" fmla="*/ 1152026 h 1572940"/>
              <a:gd name="connsiteX95" fmla="*/ 6950748 w 7342634"/>
              <a:gd name="connsiteY95" fmla="*/ 1144769 h 1572940"/>
              <a:gd name="connsiteX96" fmla="*/ 6965262 w 7342634"/>
              <a:gd name="connsiteY96" fmla="*/ 1130254 h 1572940"/>
              <a:gd name="connsiteX97" fmla="*/ 6994291 w 7342634"/>
              <a:gd name="connsiteY97" fmla="*/ 1108483 h 1572940"/>
              <a:gd name="connsiteX98" fmla="*/ 7037834 w 7342634"/>
              <a:gd name="connsiteY98" fmla="*/ 1057683 h 1572940"/>
              <a:gd name="connsiteX99" fmla="*/ 7059605 w 7342634"/>
              <a:gd name="connsiteY99" fmla="*/ 1035912 h 1572940"/>
              <a:gd name="connsiteX100" fmla="*/ 7088634 w 7342634"/>
              <a:gd name="connsiteY100" fmla="*/ 992369 h 1572940"/>
              <a:gd name="connsiteX101" fmla="*/ 7110405 w 7342634"/>
              <a:gd name="connsiteY101" fmla="*/ 927054 h 1572940"/>
              <a:gd name="connsiteX102" fmla="*/ 7132177 w 7342634"/>
              <a:gd name="connsiteY102" fmla="*/ 883512 h 1572940"/>
              <a:gd name="connsiteX103" fmla="*/ 7139434 w 7342634"/>
              <a:gd name="connsiteY103" fmla="*/ 861740 h 1572940"/>
              <a:gd name="connsiteX104" fmla="*/ 7161205 w 7342634"/>
              <a:gd name="connsiteY104" fmla="*/ 680312 h 1572940"/>
              <a:gd name="connsiteX105" fmla="*/ 7168462 w 7342634"/>
              <a:gd name="connsiteY105" fmla="*/ 622254 h 1572940"/>
              <a:gd name="connsiteX106" fmla="*/ 7182977 w 7342634"/>
              <a:gd name="connsiteY106" fmla="*/ 535169 h 1572940"/>
              <a:gd name="connsiteX107" fmla="*/ 7204748 w 7342634"/>
              <a:gd name="connsiteY107" fmla="*/ 462597 h 1572940"/>
              <a:gd name="connsiteX108" fmla="*/ 7233777 w 7342634"/>
              <a:gd name="connsiteY108" fmla="*/ 390026 h 1572940"/>
              <a:gd name="connsiteX109" fmla="*/ 7241034 w 7342634"/>
              <a:gd name="connsiteY109" fmla="*/ 360997 h 1572940"/>
              <a:gd name="connsiteX110" fmla="*/ 7277320 w 7342634"/>
              <a:gd name="connsiteY110" fmla="*/ 302940 h 1572940"/>
              <a:gd name="connsiteX111" fmla="*/ 7277320 w 7342634"/>
              <a:gd name="connsiteY111" fmla="*/ 288426 h 157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7342634" h="1572940">
                <a:moveTo>
                  <a:pt x="7342634" y="491626"/>
                </a:moveTo>
                <a:cubicBezTo>
                  <a:pt x="7308428" y="485925"/>
                  <a:pt x="7300369" y="485771"/>
                  <a:pt x="7270062" y="477112"/>
                </a:cubicBezTo>
                <a:cubicBezTo>
                  <a:pt x="7262707" y="475010"/>
                  <a:pt x="7254899" y="473708"/>
                  <a:pt x="7248291" y="469854"/>
                </a:cubicBezTo>
                <a:cubicBezTo>
                  <a:pt x="7225690" y="456670"/>
                  <a:pt x="7182977" y="426312"/>
                  <a:pt x="7182977" y="426312"/>
                </a:cubicBezTo>
                <a:cubicBezTo>
                  <a:pt x="7175720" y="414217"/>
                  <a:pt x="7167513" y="402642"/>
                  <a:pt x="7161205" y="390026"/>
                </a:cubicBezTo>
                <a:cubicBezTo>
                  <a:pt x="7157784" y="383184"/>
                  <a:pt x="7158727" y="374228"/>
                  <a:pt x="7153948" y="368254"/>
                </a:cubicBezTo>
                <a:cubicBezTo>
                  <a:pt x="7148500" y="361443"/>
                  <a:pt x="7138344" y="359907"/>
                  <a:pt x="7132177" y="353740"/>
                </a:cubicBezTo>
                <a:cubicBezTo>
                  <a:pt x="7075316" y="296880"/>
                  <a:pt x="7020997" y="237533"/>
                  <a:pt x="6965262" y="179569"/>
                </a:cubicBezTo>
                <a:cubicBezTo>
                  <a:pt x="6960520" y="174637"/>
                  <a:pt x="6956868" y="168114"/>
                  <a:pt x="6950748" y="165054"/>
                </a:cubicBezTo>
                <a:cubicBezTo>
                  <a:pt x="6941072" y="160216"/>
                  <a:pt x="6930721" y="156541"/>
                  <a:pt x="6921720" y="150540"/>
                </a:cubicBezTo>
                <a:cubicBezTo>
                  <a:pt x="6881221" y="123541"/>
                  <a:pt x="6938159" y="147875"/>
                  <a:pt x="6885434" y="121512"/>
                </a:cubicBezTo>
                <a:cubicBezTo>
                  <a:pt x="6873782" y="115686"/>
                  <a:pt x="6860800" y="112823"/>
                  <a:pt x="6849148" y="106997"/>
                </a:cubicBezTo>
                <a:cubicBezTo>
                  <a:pt x="6841347" y="103096"/>
                  <a:pt x="6835178" y="96383"/>
                  <a:pt x="6827377" y="92483"/>
                </a:cubicBezTo>
                <a:cubicBezTo>
                  <a:pt x="6795552" y="76571"/>
                  <a:pt x="6788797" y="77510"/>
                  <a:pt x="6754805" y="70712"/>
                </a:cubicBezTo>
                <a:cubicBezTo>
                  <a:pt x="6742710" y="65874"/>
                  <a:pt x="6731088" y="59625"/>
                  <a:pt x="6718520" y="56197"/>
                </a:cubicBezTo>
                <a:cubicBezTo>
                  <a:pt x="6704324" y="52325"/>
                  <a:pt x="6689692" y="48940"/>
                  <a:pt x="6674977" y="48940"/>
                </a:cubicBezTo>
                <a:cubicBezTo>
                  <a:pt x="6563674" y="48940"/>
                  <a:pt x="6452424" y="53778"/>
                  <a:pt x="6341148" y="56197"/>
                </a:cubicBezTo>
                <a:cubicBezTo>
                  <a:pt x="6235243" y="82675"/>
                  <a:pt x="6332509" y="61334"/>
                  <a:pt x="6210520" y="77969"/>
                </a:cubicBezTo>
                <a:cubicBezTo>
                  <a:pt x="6181361" y="81945"/>
                  <a:pt x="6152846" y="91469"/>
                  <a:pt x="6123434" y="92483"/>
                </a:cubicBezTo>
                <a:cubicBezTo>
                  <a:pt x="5942097" y="98736"/>
                  <a:pt x="5760577" y="97321"/>
                  <a:pt x="5579148" y="99740"/>
                </a:cubicBezTo>
                <a:lnTo>
                  <a:pt x="4664748" y="92483"/>
                </a:lnTo>
                <a:cubicBezTo>
                  <a:pt x="4651724" y="92185"/>
                  <a:pt x="4641380" y="79654"/>
                  <a:pt x="4628462" y="77969"/>
                </a:cubicBezTo>
                <a:cubicBezTo>
                  <a:pt x="4585218" y="72329"/>
                  <a:pt x="4541377" y="73131"/>
                  <a:pt x="4497834" y="70712"/>
                </a:cubicBezTo>
                <a:cubicBezTo>
                  <a:pt x="4272701" y="-79380"/>
                  <a:pt x="4486538" y="57453"/>
                  <a:pt x="3743091" y="48940"/>
                </a:cubicBezTo>
                <a:lnTo>
                  <a:pt x="2574691" y="34426"/>
                </a:lnTo>
                <a:cubicBezTo>
                  <a:pt x="2413194" y="18277"/>
                  <a:pt x="2439456" y="17932"/>
                  <a:pt x="2175548" y="34426"/>
                </a:cubicBezTo>
                <a:cubicBezTo>
                  <a:pt x="2166843" y="34970"/>
                  <a:pt x="2161578" y="45040"/>
                  <a:pt x="2153777" y="48940"/>
                </a:cubicBezTo>
                <a:cubicBezTo>
                  <a:pt x="2146935" y="52361"/>
                  <a:pt x="2139262" y="53778"/>
                  <a:pt x="2132005" y="56197"/>
                </a:cubicBezTo>
                <a:cubicBezTo>
                  <a:pt x="2107179" y="81024"/>
                  <a:pt x="2127066" y="66504"/>
                  <a:pt x="2081205" y="77969"/>
                </a:cubicBezTo>
                <a:cubicBezTo>
                  <a:pt x="2012372" y="95177"/>
                  <a:pt x="1986585" y="113233"/>
                  <a:pt x="1899777" y="114254"/>
                </a:cubicBezTo>
                <a:lnTo>
                  <a:pt x="1282920" y="121512"/>
                </a:lnTo>
                <a:cubicBezTo>
                  <a:pt x="1193415" y="119093"/>
                  <a:pt x="1103782" y="119617"/>
                  <a:pt x="1014405" y="114254"/>
                </a:cubicBezTo>
                <a:cubicBezTo>
                  <a:pt x="982644" y="112348"/>
                  <a:pt x="951634" y="103686"/>
                  <a:pt x="920062" y="99740"/>
                </a:cubicBezTo>
                <a:cubicBezTo>
                  <a:pt x="893549" y="96426"/>
                  <a:pt x="866843" y="94902"/>
                  <a:pt x="840234" y="92483"/>
                </a:cubicBezTo>
                <a:cubicBezTo>
                  <a:pt x="818463" y="87645"/>
                  <a:pt x="797010" y="81037"/>
                  <a:pt x="774920" y="77969"/>
                </a:cubicBezTo>
                <a:cubicBezTo>
                  <a:pt x="709829" y="68928"/>
                  <a:pt x="578977" y="56197"/>
                  <a:pt x="578977" y="56197"/>
                </a:cubicBezTo>
                <a:cubicBezTo>
                  <a:pt x="424158" y="87645"/>
                  <a:pt x="268572" y="115528"/>
                  <a:pt x="114520" y="150540"/>
                </a:cubicBezTo>
                <a:cubicBezTo>
                  <a:pt x="107848" y="152056"/>
                  <a:pt x="104279" y="159711"/>
                  <a:pt x="100005" y="165054"/>
                </a:cubicBezTo>
                <a:cubicBezTo>
                  <a:pt x="94556" y="171865"/>
                  <a:pt x="90329" y="179569"/>
                  <a:pt x="85491" y="186826"/>
                </a:cubicBezTo>
                <a:cubicBezTo>
                  <a:pt x="83072" y="196502"/>
                  <a:pt x="81938" y="206594"/>
                  <a:pt x="78234" y="215854"/>
                </a:cubicBezTo>
                <a:cubicBezTo>
                  <a:pt x="62703" y="254681"/>
                  <a:pt x="57515" y="257993"/>
                  <a:pt x="34691" y="288426"/>
                </a:cubicBezTo>
                <a:cubicBezTo>
                  <a:pt x="-29128" y="479882"/>
                  <a:pt x="6782" y="363591"/>
                  <a:pt x="49205" y="854483"/>
                </a:cubicBezTo>
                <a:cubicBezTo>
                  <a:pt x="50707" y="871862"/>
                  <a:pt x="65899" y="885691"/>
                  <a:pt x="78234" y="898026"/>
                </a:cubicBezTo>
                <a:lnTo>
                  <a:pt x="143548" y="963340"/>
                </a:lnTo>
                <a:lnTo>
                  <a:pt x="179834" y="999626"/>
                </a:lnTo>
                <a:lnTo>
                  <a:pt x="201605" y="1021397"/>
                </a:lnTo>
                <a:cubicBezTo>
                  <a:pt x="206443" y="1033492"/>
                  <a:pt x="211546" y="1045485"/>
                  <a:pt x="216120" y="1057683"/>
                </a:cubicBezTo>
                <a:cubicBezTo>
                  <a:pt x="218806" y="1064845"/>
                  <a:pt x="219582" y="1072812"/>
                  <a:pt x="223377" y="1079454"/>
                </a:cubicBezTo>
                <a:cubicBezTo>
                  <a:pt x="229378" y="1089956"/>
                  <a:pt x="237891" y="1098807"/>
                  <a:pt x="245148" y="1108483"/>
                </a:cubicBezTo>
                <a:cubicBezTo>
                  <a:pt x="247567" y="1118159"/>
                  <a:pt x="246685" y="1129341"/>
                  <a:pt x="252405" y="1137512"/>
                </a:cubicBezTo>
                <a:cubicBezTo>
                  <a:pt x="264176" y="1154328"/>
                  <a:pt x="295948" y="1181054"/>
                  <a:pt x="295948" y="1181054"/>
                </a:cubicBezTo>
                <a:cubicBezTo>
                  <a:pt x="308551" y="1218866"/>
                  <a:pt x="294949" y="1188876"/>
                  <a:pt x="317720" y="1217340"/>
                </a:cubicBezTo>
                <a:cubicBezTo>
                  <a:pt x="330377" y="1233161"/>
                  <a:pt x="334950" y="1249995"/>
                  <a:pt x="354005" y="1260883"/>
                </a:cubicBezTo>
                <a:cubicBezTo>
                  <a:pt x="362665" y="1265831"/>
                  <a:pt x="373358" y="1265721"/>
                  <a:pt x="383034" y="1268140"/>
                </a:cubicBezTo>
                <a:cubicBezTo>
                  <a:pt x="401717" y="1296166"/>
                  <a:pt x="419175" y="1328521"/>
                  <a:pt x="448348" y="1347969"/>
                </a:cubicBezTo>
                <a:cubicBezTo>
                  <a:pt x="462862" y="1357645"/>
                  <a:pt x="479556" y="1364662"/>
                  <a:pt x="491891" y="1376997"/>
                </a:cubicBezTo>
                <a:cubicBezTo>
                  <a:pt x="509746" y="1394852"/>
                  <a:pt x="520586" y="1409488"/>
                  <a:pt x="542691" y="1420540"/>
                </a:cubicBezTo>
                <a:cubicBezTo>
                  <a:pt x="549533" y="1423961"/>
                  <a:pt x="557775" y="1424082"/>
                  <a:pt x="564462" y="1427797"/>
                </a:cubicBezTo>
                <a:cubicBezTo>
                  <a:pt x="763866" y="1538577"/>
                  <a:pt x="670962" y="1512479"/>
                  <a:pt x="767662" y="1536654"/>
                </a:cubicBezTo>
                <a:cubicBezTo>
                  <a:pt x="772500" y="1541492"/>
                  <a:pt x="776236" y="1547774"/>
                  <a:pt x="782177" y="1551169"/>
                </a:cubicBezTo>
                <a:cubicBezTo>
                  <a:pt x="794327" y="1558112"/>
                  <a:pt x="824448" y="1567678"/>
                  <a:pt x="840234" y="1572940"/>
                </a:cubicBezTo>
                <a:cubicBezTo>
                  <a:pt x="1007148" y="1568102"/>
                  <a:pt x="1174206" y="1566870"/>
                  <a:pt x="1340977" y="1558426"/>
                </a:cubicBezTo>
                <a:cubicBezTo>
                  <a:pt x="1365615" y="1557179"/>
                  <a:pt x="1389060" y="1546898"/>
                  <a:pt x="1413548" y="1543912"/>
                </a:cubicBezTo>
                <a:cubicBezTo>
                  <a:pt x="1573454" y="1524411"/>
                  <a:pt x="1621305" y="1523153"/>
                  <a:pt x="1761891" y="1514883"/>
                </a:cubicBezTo>
                <a:cubicBezTo>
                  <a:pt x="1788501" y="1507626"/>
                  <a:pt x="1814327" y="1496335"/>
                  <a:pt x="1841720" y="1493112"/>
                </a:cubicBezTo>
                <a:cubicBezTo>
                  <a:pt x="1897029" y="1486605"/>
                  <a:pt x="1953116" y="1490237"/>
                  <a:pt x="2008634" y="1485854"/>
                </a:cubicBezTo>
                <a:cubicBezTo>
                  <a:pt x="2045127" y="1482973"/>
                  <a:pt x="2081205" y="1476178"/>
                  <a:pt x="2117491" y="1471340"/>
                </a:cubicBezTo>
                <a:cubicBezTo>
                  <a:pt x="2405622" y="1375299"/>
                  <a:pt x="2162297" y="1451162"/>
                  <a:pt x="2937548" y="1464083"/>
                </a:cubicBezTo>
                <a:cubicBezTo>
                  <a:pt x="2969084" y="1464609"/>
                  <a:pt x="3000443" y="1468921"/>
                  <a:pt x="3031891" y="1471340"/>
                </a:cubicBezTo>
                <a:cubicBezTo>
                  <a:pt x="3075434" y="1481016"/>
                  <a:pt x="3118461" y="1493412"/>
                  <a:pt x="3162520" y="1500369"/>
                </a:cubicBezTo>
                <a:cubicBezTo>
                  <a:pt x="3210547" y="1507952"/>
                  <a:pt x="3259317" y="1509703"/>
                  <a:pt x="3307662" y="1514883"/>
                </a:cubicBezTo>
                <a:cubicBezTo>
                  <a:pt x="3327054" y="1516961"/>
                  <a:pt x="3346276" y="1520621"/>
                  <a:pt x="3365720" y="1522140"/>
                </a:cubicBezTo>
                <a:lnTo>
                  <a:pt x="3772120" y="1551169"/>
                </a:lnTo>
                <a:cubicBezTo>
                  <a:pt x="3977860" y="1566995"/>
                  <a:pt x="3898358" y="1556762"/>
                  <a:pt x="4011605" y="1572940"/>
                </a:cubicBezTo>
                <a:lnTo>
                  <a:pt x="4926005" y="1565683"/>
                </a:lnTo>
                <a:cubicBezTo>
                  <a:pt x="4967403" y="1564815"/>
                  <a:pt x="5007991" y="1552504"/>
                  <a:pt x="5049377" y="1551169"/>
                </a:cubicBezTo>
                <a:cubicBezTo>
                  <a:pt x="5233145" y="1545241"/>
                  <a:pt x="5417072" y="1546331"/>
                  <a:pt x="5600920" y="1543912"/>
                </a:cubicBezTo>
                <a:cubicBezTo>
                  <a:pt x="5610596" y="1541493"/>
                  <a:pt x="5620415" y="1539587"/>
                  <a:pt x="5629948" y="1536654"/>
                </a:cubicBezTo>
                <a:cubicBezTo>
                  <a:pt x="5651882" y="1529905"/>
                  <a:pt x="5673069" y="1520723"/>
                  <a:pt x="5695262" y="1514883"/>
                </a:cubicBezTo>
                <a:cubicBezTo>
                  <a:pt x="5745039" y="1501784"/>
                  <a:pt x="5776495" y="1499286"/>
                  <a:pt x="5825891" y="1493112"/>
                </a:cubicBezTo>
                <a:cubicBezTo>
                  <a:pt x="5902696" y="1467509"/>
                  <a:pt x="5838004" y="1485522"/>
                  <a:pt x="5942005" y="1471340"/>
                </a:cubicBezTo>
                <a:cubicBezTo>
                  <a:pt x="5971164" y="1467364"/>
                  <a:pt x="5999988" y="1461191"/>
                  <a:pt x="6029091" y="1456826"/>
                </a:cubicBezTo>
                <a:cubicBezTo>
                  <a:pt x="6048378" y="1453933"/>
                  <a:pt x="6067796" y="1451988"/>
                  <a:pt x="6087148" y="1449569"/>
                </a:cubicBezTo>
                <a:cubicBezTo>
                  <a:pt x="6116177" y="1442312"/>
                  <a:pt x="6144754" y="1432924"/>
                  <a:pt x="6174234" y="1427797"/>
                </a:cubicBezTo>
                <a:cubicBezTo>
                  <a:pt x="6200558" y="1423219"/>
                  <a:pt x="6227577" y="1424071"/>
                  <a:pt x="6254062" y="1420540"/>
                </a:cubicBezTo>
                <a:cubicBezTo>
                  <a:pt x="6263949" y="1419222"/>
                  <a:pt x="6273354" y="1415447"/>
                  <a:pt x="6283091" y="1413283"/>
                </a:cubicBezTo>
                <a:cubicBezTo>
                  <a:pt x="6335634" y="1401607"/>
                  <a:pt x="6302245" y="1411737"/>
                  <a:pt x="6341148" y="1398769"/>
                </a:cubicBezTo>
                <a:cubicBezTo>
                  <a:pt x="6402829" y="1357647"/>
                  <a:pt x="6318312" y="1410468"/>
                  <a:pt x="6391948" y="1376997"/>
                </a:cubicBezTo>
                <a:cubicBezTo>
                  <a:pt x="6481701" y="1336201"/>
                  <a:pt x="6405761" y="1355366"/>
                  <a:pt x="6479034" y="1340712"/>
                </a:cubicBezTo>
                <a:cubicBezTo>
                  <a:pt x="6590404" y="1296162"/>
                  <a:pt x="6454463" y="1356068"/>
                  <a:pt x="6537091" y="1304426"/>
                </a:cubicBezTo>
                <a:cubicBezTo>
                  <a:pt x="6548138" y="1297522"/>
                  <a:pt x="6560955" y="1293835"/>
                  <a:pt x="6573377" y="1289912"/>
                </a:cubicBezTo>
                <a:cubicBezTo>
                  <a:pt x="6652918" y="1264794"/>
                  <a:pt x="6733034" y="1241531"/>
                  <a:pt x="6812862" y="1217340"/>
                </a:cubicBezTo>
                <a:cubicBezTo>
                  <a:pt x="6835694" y="1200217"/>
                  <a:pt x="6844357" y="1191015"/>
                  <a:pt x="6870920" y="1181054"/>
                </a:cubicBezTo>
                <a:cubicBezTo>
                  <a:pt x="6880259" y="1177552"/>
                  <a:pt x="6890272" y="1176216"/>
                  <a:pt x="6899948" y="1173797"/>
                </a:cubicBezTo>
                <a:cubicBezTo>
                  <a:pt x="6909624" y="1166540"/>
                  <a:pt x="6918475" y="1158027"/>
                  <a:pt x="6928977" y="1152026"/>
                </a:cubicBezTo>
                <a:cubicBezTo>
                  <a:pt x="6935619" y="1148231"/>
                  <a:pt x="6944189" y="1148705"/>
                  <a:pt x="6950748" y="1144769"/>
                </a:cubicBezTo>
                <a:cubicBezTo>
                  <a:pt x="6956615" y="1141249"/>
                  <a:pt x="6960006" y="1134634"/>
                  <a:pt x="6965262" y="1130254"/>
                </a:cubicBezTo>
                <a:cubicBezTo>
                  <a:pt x="6974554" y="1122511"/>
                  <a:pt x="6985188" y="1116448"/>
                  <a:pt x="6994291" y="1108483"/>
                </a:cubicBezTo>
                <a:cubicBezTo>
                  <a:pt x="7047962" y="1061521"/>
                  <a:pt x="7003954" y="1098339"/>
                  <a:pt x="7037834" y="1057683"/>
                </a:cubicBezTo>
                <a:cubicBezTo>
                  <a:pt x="7044404" y="1049799"/>
                  <a:pt x="7052348" y="1043169"/>
                  <a:pt x="7059605" y="1035912"/>
                </a:cubicBezTo>
                <a:cubicBezTo>
                  <a:pt x="7078790" y="978355"/>
                  <a:pt x="7049804" y="1054496"/>
                  <a:pt x="7088634" y="992369"/>
                </a:cubicBezTo>
                <a:cubicBezTo>
                  <a:pt x="7111310" y="956088"/>
                  <a:pt x="7096576" y="961627"/>
                  <a:pt x="7110405" y="927054"/>
                </a:cubicBezTo>
                <a:cubicBezTo>
                  <a:pt x="7116432" y="911987"/>
                  <a:pt x="7125586" y="898341"/>
                  <a:pt x="7132177" y="883512"/>
                </a:cubicBezTo>
                <a:cubicBezTo>
                  <a:pt x="7135284" y="876521"/>
                  <a:pt x="7137015" y="868997"/>
                  <a:pt x="7139434" y="861740"/>
                </a:cubicBezTo>
                <a:cubicBezTo>
                  <a:pt x="7151878" y="675082"/>
                  <a:pt x="7137154" y="824622"/>
                  <a:pt x="7161205" y="680312"/>
                </a:cubicBezTo>
                <a:cubicBezTo>
                  <a:pt x="7164411" y="661074"/>
                  <a:pt x="7165569" y="641541"/>
                  <a:pt x="7168462" y="622254"/>
                </a:cubicBezTo>
                <a:cubicBezTo>
                  <a:pt x="7172828" y="593151"/>
                  <a:pt x="7177553" y="564094"/>
                  <a:pt x="7182977" y="535169"/>
                </a:cubicBezTo>
                <a:cubicBezTo>
                  <a:pt x="7188553" y="505429"/>
                  <a:pt x="7195349" y="493926"/>
                  <a:pt x="7204748" y="462597"/>
                </a:cubicBezTo>
                <a:cubicBezTo>
                  <a:pt x="7221536" y="406635"/>
                  <a:pt x="7198440" y="460698"/>
                  <a:pt x="7233777" y="390026"/>
                </a:cubicBezTo>
                <a:cubicBezTo>
                  <a:pt x="7236196" y="380350"/>
                  <a:pt x="7236574" y="369918"/>
                  <a:pt x="7241034" y="360997"/>
                </a:cubicBezTo>
                <a:cubicBezTo>
                  <a:pt x="7265864" y="311335"/>
                  <a:pt x="7260465" y="353502"/>
                  <a:pt x="7277320" y="302940"/>
                </a:cubicBezTo>
                <a:cubicBezTo>
                  <a:pt x="7278850" y="298350"/>
                  <a:pt x="7277320" y="293264"/>
                  <a:pt x="7277320" y="28842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06" t="39483" r="5336" b="35003"/>
          <a:stretch/>
        </p:blipFill>
        <p:spPr>
          <a:xfrm>
            <a:off x="142126" y="1690689"/>
            <a:ext cx="9001873" cy="358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1" t="62456" r="-321" b="3773"/>
          <a:stretch/>
        </p:blipFill>
        <p:spPr>
          <a:xfrm>
            <a:off x="152755" y="1284515"/>
            <a:ext cx="8857972" cy="39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540"/>
            <a:ext cx="9152492" cy="61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839" y="255424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s-BO" sz="4000" dirty="0" smtClean="0"/>
              <a:t>Ahora pensemos en aplicar esto en otros ámbitos, otros actores, otras necesidades…</a:t>
            </a:r>
            <a:br>
              <a:rPr lang="es-BO" sz="4000" dirty="0" smtClean="0"/>
            </a:br>
            <a:r>
              <a:rPr lang="es-BO" sz="4000" dirty="0" smtClean="0"/>
              <a:t/>
            </a:r>
            <a:br>
              <a:rPr lang="es-BO" sz="4000" dirty="0" smtClean="0"/>
            </a:br>
            <a:r>
              <a:rPr lang="es-BO" sz="4000" dirty="0" smtClean="0"/>
              <a:t>- Comunidades?</a:t>
            </a:r>
            <a:br>
              <a:rPr lang="es-BO" sz="4000" dirty="0" smtClean="0"/>
            </a:br>
            <a:r>
              <a:rPr lang="es-BO" sz="4000" dirty="0" smtClean="0"/>
              <a:t>- Comités de gestión?</a:t>
            </a:r>
            <a:br>
              <a:rPr lang="es-BO" sz="4000" dirty="0" smtClean="0"/>
            </a:br>
            <a:r>
              <a:rPr lang="es-BO" sz="4000" dirty="0" smtClean="0"/>
              <a:t>- Conflictos?</a:t>
            </a:r>
            <a:br>
              <a:rPr lang="es-BO" sz="4000" dirty="0" smtClean="0"/>
            </a:br>
            <a:r>
              <a:rPr lang="es-BO" sz="4000" dirty="0" smtClean="0"/>
              <a:t>- Articulación?</a:t>
            </a:r>
            <a:br>
              <a:rPr lang="es-BO" sz="4000" dirty="0" smtClean="0"/>
            </a:br>
            <a:r>
              <a:rPr lang="es-BO" sz="4000" dirty="0" smtClean="0"/>
              <a:t>- otros? </a:t>
            </a:r>
            <a:endParaRPr lang="es-BO" sz="4000" dirty="0"/>
          </a:p>
        </p:txBody>
      </p:sp>
    </p:spTree>
    <p:extLst>
      <p:ext uri="{BB962C8B-B14F-4D97-AF65-F5344CB8AC3E}">
        <p14:creationId xmlns:p14="http://schemas.microsoft.com/office/powerpoint/2010/main" val="29960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39704" b="11626"/>
          <a:stretch/>
        </p:blipFill>
        <p:spPr>
          <a:xfrm>
            <a:off x="1079118" y="1578029"/>
            <a:ext cx="7616185" cy="38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573" y="2335327"/>
            <a:ext cx="5413932" cy="1325563"/>
          </a:xfrm>
        </p:spPr>
        <p:txBody>
          <a:bodyPr>
            <a:normAutofit fontScale="90000"/>
          </a:bodyPr>
          <a:lstStyle/>
          <a:p>
            <a:r>
              <a:rPr lang="pt-BR" i="1" dirty="0" smtClean="0">
                <a:latin typeface="+mn-lt"/>
              </a:rPr>
              <a:t>“</a:t>
            </a:r>
            <a:r>
              <a:rPr lang="pt-BR" i="1" dirty="0" err="1" smtClean="0">
                <a:latin typeface="+mn-lt"/>
              </a:rPr>
              <a:t>Competencias</a:t>
            </a:r>
            <a:r>
              <a:rPr lang="pt-BR" i="1" dirty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son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u="sng" dirty="0" err="1" smtClean="0">
                <a:latin typeface="+mn-lt"/>
              </a:rPr>
              <a:t>procesos</a:t>
            </a:r>
            <a:r>
              <a:rPr lang="pt-BR" i="1" u="sng" dirty="0">
                <a:latin typeface="+mn-lt"/>
              </a:rPr>
              <a:t>  </a:t>
            </a:r>
            <a:r>
              <a:rPr lang="pt-BR" i="1" u="sng" dirty="0" err="1" smtClean="0">
                <a:latin typeface="+mn-lt"/>
              </a:rPr>
              <a:t>complejos</a:t>
            </a:r>
            <a:r>
              <a:rPr lang="pt-BR" i="1" u="sng" dirty="0" smtClean="0">
                <a:latin typeface="+mn-lt"/>
              </a:rPr>
              <a:t> </a:t>
            </a:r>
            <a:r>
              <a:rPr lang="pt-BR" i="1" dirty="0" smtClean="0">
                <a:latin typeface="+mn-lt"/>
              </a:rPr>
              <a:t>de </a:t>
            </a:r>
            <a:r>
              <a:rPr lang="pt-BR" i="1" dirty="0" err="1" smtClean="0">
                <a:latin typeface="+mn-lt"/>
              </a:rPr>
              <a:t>desempeño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con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idoneidad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en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un</a:t>
            </a:r>
            <a:r>
              <a:rPr lang="pt-BR" i="1" dirty="0" smtClean="0">
                <a:latin typeface="+mn-lt"/>
              </a:rPr>
              <a:t> determinado</a:t>
            </a:r>
            <a:r>
              <a:rPr lang="pt-BR" i="1" dirty="0">
                <a:latin typeface="+mn-lt"/>
              </a:rPr>
              <a:t>  </a:t>
            </a:r>
            <a:r>
              <a:rPr lang="pt-BR" i="1" dirty="0" smtClean="0">
                <a:latin typeface="+mn-lt"/>
              </a:rPr>
              <a:t>contexto</a:t>
            </a:r>
            <a:r>
              <a:rPr lang="pt-BR" i="1" dirty="0">
                <a:latin typeface="+mn-lt"/>
              </a:rPr>
              <a:t>,  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con</a:t>
            </a:r>
            <a:r>
              <a:rPr lang="pt-BR" i="1" dirty="0" smtClean="0">
                <a:latin typeface="+mn-lt"/>
              </a:rPr>
              <a:t> </a:t>
            </a:r>
            <a:r>
              <a:rPr lang="pt-BR" i="1" dirty="0" err="1" smtClean="0">
                <a:latin typeface="+mn-lt"/>
              </a:rPr>
              <a:t>responsabilidad</a:t>
            </a:r>
            <a:r>
              <a:rPr lang="pt-BR" i="1" dirty="0" smtClean="0">
                <a:latin typeface="+mn-lt"/>
              </a:rPr>
              <a:t>.”</a:t>
            </a:r>
            <a:endParaRPr lang="es-BO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45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30" y="99033"/>
            <a:ext cx="6758967" cy="67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" y="494363"/>
            <a:ext cx="9049910" cy="48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Noam Chomsky </a:t>
            </a:r>
            <a:br>
              <a:rPr lang="es-BO" dirty="0" smtClean="0"/>
            </a:br>
            <a:r>
              <a:rPr lang="es-BO" sz="3200" dirty="0" smtClean="0"/>
              <a:t>Lingüista </a:t>
            </a:r>
            <a:endParaRPr lang="es-BO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0053" y="4114298"/>
            <a:ext cx="7886700" cy="1621910"/>
          </a:xfrm>
        </p:spPr>
        <p:txBody>
          <a:bodyPr/>
          <a:lstStyle/>
          <a:p>
            <a:pPr marL="0" indent="0">
              <a:buNone/>
            </a:pPr>
            <a:r>
              <a:rPr lang="es-BO" dirty="0" smtClean="0"/>
              <a:t>Las competencias lingüísticas y su influencia en la psicología </a:t>
            </a:r>
            <a:r>
              <a:rPr lang="es-BO" dirty="0" smtClean="0"/>
              <a:t>cognitiva </a:t>
            </a:r>
            <a:r>
              <a:rPr lang="es-BO" dirty="0" smtClean="0"/>
              <a:t>y de ahí, en la educación.</a:t>
            </a:r>
            <a:endParaRPr lang="es-B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56" y="0"/>
            <a:ext cx="4579744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367" y="145380"/>
            <a:ext cx="7886700" cy="1325563"/>
          </a:xfrm>
        </p:spPr>
        <p:txBody>
          <a:bodyPr/>
          <a:lstStyle/>
          <a:p>
            <a:r>
              <a:rPr lang="es-BO" dirty="0" smtClean="0"/>
              <a:t>Howard Gardner</a:t>
            </a:r>
            <a:br>
              <a:rPr lang="es-BO" dirty="0" smtClean="0"/>
            </a:br>
            <a:r>
              <a:rPr lang="es-BO" sz="2800" dirty="0" err="1" smtClean="0"/>
              <a:t>Neuropsicólogo</a:t>
            </a:r>
            <a:endParaRPr lang="es-BO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998" t="4301" r="13999"/>
          <a:stretch/>
        </p:blipFill>
        <p:spPr>
          <a:xfrm>
            <a:off x="2121898" y="2189479"/>
            <a:ext cx="5722411" cy="45124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90" y="145380"/>
            <a:ext cx="2480310" cy="372046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6931" y="1470943"/>
            <a:ext cx="6247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800" i="1" dirty="0" smtClean="0"/>
              <a:t>“inteligencia es un potencial </a:t>
            </a:r>
            <a:r>
              <a:rPr lang="es-BO" sz="2800" i="1" dirty="0" err="1" smtClean="0"/>
              <a:t>biopsicologico</a:t>
            </a:r>
            <a:r>
              <a:rPr lang="es-BO" sz="2800" i="1" dirty="0" smtClean="0"/>
              <a:t>”</a:t>
            </a:r>
            <a:endParaRPr lang="es-BO" sz="2800" i="1" dirty="0"/>
          </a:p>
        </p:txBody>
      </p:sp>
    </p:spTree>
    <p:extLst>
      <p:ext uri="{BB962C8B-B14F-4D97-AF65-F5344CB8AC3E}">
        <p14:creationId xmlns:p14="http://schemas.microsoft.com/office/powerpoint/2010/main" val="9318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Francisco Mora</a:t>
            </a:r>
            <a:br>
              <a:rPr lang="es-BO" dirty="0" smtClean="0"/>
            </a:br>
            <a:r>
              <a:rPr lang="es-BO" sz="2800" dirty="0" err="1" smtClean="0"/>
              <a:t>Neuroeducador</a:t>
            </a:r>
            <a:endParaRPr lang="es-BO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6068" y="3201664"/>
            <a:ext cx="6519282" cy="109718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s-BO" i="1" dirty="0" smtClean="0"/>
              <a:t>“El </a:t>
            </a:r>
            <a:r>
              <a:rPr lang="es-BO" i="1" dirty="0"/>
              <a:t>cerebro sólo aprende si hay emoción</a:t>
            </a:r>
            <a:r>
              <a:rPr lang="es-BO" i="1" dirty="0" smtClean="0"/>
              <a:t>”</a:t>
            </a:r>
            <a:endParaRPr lang="es-BO" dirty="0" smtClean="0"/>
          </a:p>
          <a:p>
            <a:pPr marL="0" indent="0" algn="r">
              <a:buNone/>
            </a:pPr>
            <a:r>
              <a:rPr lang="es-BO" dirty="0" smtClean="0"/>
              <a:t>Curiosidad-emoción-atención ˃ aprendizaje</a:t>
            </a:r>
            <a:endParaRPr lang="es-BO" dirty="0"/>
          </a:p>
          <a:p>
            <a:pPr marL="0" indent="0" algn="r">
              <a:buNone/>
            </a:pPr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263" y="1"/>
            <a:ext cx="3077736" cy="30777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8344" t="41317" r="8835" b="38896"/>
          <a:stretch/>
        </p:blipFill>
        <p:spPr>
          <a:xfrm>
            <a:off x="861060" y="4928839"/>
            <a:ext cx="7421880" cy="1929161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 rot="3145799">
            <a:off x="1488529" y="5859832"/>
            <a:ext cx="640034" cy="76943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210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3024</TotalTime>
  <Words>178</Words>
  <Application>Microsoft Office PowerPoint</Application>
  <PresentationFormat>Presentación en pantalla (4:3)</PresentationFormat>
  <Paragraphs>25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Algunas reflexiones sobre la ´formación por competencias´ </vt:lpstr>
      <vt:lpstr>´formación por competencias´   ¿complicado o complejo?</vt:lpstr>
      <vt:lpstr>Presentación de PowerPoint</vt:lpstr>
      <vt:lpstr>“Competencias son procesos  complejos de desempeño con idoneidad en un determinado  contexto,   con responsabilidad.”</vt:lpstr>
      <vt:lpstr>Presentación de PowerPoint</vt:lpstr>
      <vt:lpstr>Presentación de PowerPoint</vt:lpstr>
      <vt:lpstr>Noam Chomsky  Lingüista </vt:lpstr>
      <vt:lpstr>Howard Gardner Neuropsicólogo</vt:lpstr>
      <vt:lpstr>Francisco Mora Neuroeducador</vt:lpstr>
      <vt:lpstr>Edgar Morín Filosofo francés </vt:lpstr>
      <vt:lpstr>Peter Senge Ingeniero en sistemas</vt:lpstr>
      <vt:lpstr>Aplicando algunas ideas… </vt:lpstr>
      <vt:lpstr>Presentación de PowerPoint</vt:lpstr>
      <vt:lpstr>Presentación de PowerPoint</vt:lpstr>
      <vt:lpstr>Resultados…</vt:lpstr>
      <vt:lpstr>Presentación de PowerPoint</vt:lpstr>
      <vt:lpstr>Mario Alberto Guzman</vt:lpstr>
      <vt:lpstr>Presentación de PowerPoint</vt:lpstr>
      <vt:lpstr>Presentación de PowerPoint</vt:lpstr>
      <vt:lpstr>Presentación de PowerPoint</vt:lpstr>
      <vt:lpstr>Resultados (Nivel 2…)  Viendo la materia como un medio mas que como un fin…</vt:lpstr>
      <vt:lpstr>Presentación de PowerPoint</vt:lpstr>
      <vt:lpstr>Presentación de PowerPoint</vt:lpstr>
      <vt:lpstr>Presentación de PowerPoint</vt:lpstr>
      <vt:lpstr>Presentación de PowerPoint</vt:lpstr>
      <vt:lpstr>Ahora pensemos en aplicar esto en otros ámbitos, otros actores, otras necesidades…  - Comunidades? - Comités de gestión? - Conflictos? - Articulación? - otros?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Huascar Azurduy</dc:creator>
  <cp:lastModifiedBy>Huascar Azurduy</cp:lastModifiedBy>
  <cp:revision>52</cp:revision>
  <dcterms:created xsi:type="dcterms:W3CDTF">2019-03-15T19:04:58Z</dcterms:created>
  <dcterms:modified xsi:type="dcterms:W3CDTF">2019-04-10T15:25:40Z</dcterms:modified>
</cp:coreProperties>
</file>