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331" r:id="rId3"/>
    <p:sldId id="335" r:id="rId4"/>
    <p:sldId id="336" r:id="rId5"/>
    <p:sldId id="338" r:id="rId6"/>
    <p:sldId id="339" r:id="rId7"/>
    <p:sldId id="341" r:id="rId8"/>
    <p:sldId id="342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28" r:id="rId19"/>
    <p:sldId id="313" r:id="rId20"/>
    <p:sldId id="314" r:id="rId21"/>
    <p:sldId id="315" r:id="rId22"/>
    <p:sldId id="316" r:id="rId23"/>
    <p:sldId id="322" r:id="rId24"/>
    <p:sldId id="323" r:id="rId25"/>
    <p:sldId id="319" r:id="rId26"/>
    <p:sldId id="320" r:id="rId27"/>
    <p:sldId id="321" r:id="rId28"/>
    <p:sldId id="269" r:id="rId29"/>
    <p:sldId id="300" r:id="rId30"/>
    <p:sldId id="326" r:id="rId31"/>
    <p:sldId id="327" r:id="rId32"/>
    <p:sldId id="348" r:id="rId33"/>
    <p:sldId id="281" r:id="rId34"/>
    <p:sldId id="282" r:id="rId35"/>
    <p:sldId id="283" r:id="rId36"/>
    <p:sldId id="325" r:id="rId37"/>
    <p:sldId id="303" r:id="rId38"/>
    <p:sldId id="332" r:id="rId39"/>
    <p:sldId id="329" r:id="rId40"/>
    <p:sldId id="258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66"/>
    <a:srgbClr val="99FF33"/>
    <a:srgbClr val="FF9966"/>
    <a:srgbClr val="AC57DB"/>
    <a:srgbClr val="3333FF"/>
    <a:srgbClr val="00FF00"/>
    <a:srgbClr val="33CCFF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90296-1B07-4435-97A2-E79D6747D796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F592A5B-10D7-4FBC-98D5-711AB940A3EF}">
      <dgm:prSet phldrT="[Texto]" custT="1"/>
      <dgm:spPr/>
      <dgm:t>
        <a:bodyPr/>
        <a:lstStyle/>
        <a:p>
          <a:r>
            <a:rPr lang="es-ES" sz="2400" b="1" dirty="0"/>
            <a:t>Plan de Manejo</a:t>
          </a:r>
        </a:p>
      </dgm:t>
    </dgm:pt>
    <dgm:pt modelId="{106FB65A-8405-46A7-BF72-62C83E186354}" type="parTrans" cxnId="{76AF3E1C-D2C7-4705-B100-2E6980AF3FD1}">
      <dgm:prSet/>
      <dgm:spPr/>
      <dgm:t>
        <a:bodyPr/>
        <a:lstStyle/>
        <a:p>
          <a:endParaRPr lang="es-ES"/>
        </a:p>
      </dgm:t>
    </dgm:pt>
    <dgm:pt modelId="{B40A83A5-4FF0-4B7A-9EBA-654D295226C5}" type="sibTrans" cxnId="{76AF3E1C-D2C7-4705-B100-2E6980AF3FD1}">
      <dgm:prSet/>
      <dgm:spPr/>
      <dgm:t>
        <a:bodyPr/>
        <a:lstStyle/>
        <a:p>
          <a:endParaRPr lang="es-ES"/>
        </a:p>
      </dgm:t>
    </dgm:pt>
    <dgm:pt modelId="{D52A1013-FA3B-4CF6-ABF8-1DCCC7349265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2100" b="1" dirty="0"/>
            <a:t>Plan de Control y Vigilancia</a:t>
          </a:r>
        </a:p>
      </dgm:t>
    </dgm:pt>
    <dgm:pt modelId="{72AFE7B1-635F-45B3-9930-5623AE67A618}" type="parTrans" cxnId="{A8F93B79-AE15-4E8F-9305-C0E9D0C1E7E7}">
      <dgm:prSet/>
      <dgm:spPr/>
      <dgm:t>
        <a:bodyPr/>
        <a:lstStyle/>
        <a:p>
          <a:endParaRPr lang="es-ES"/>
        </a:p>
      </dgm:t>
    </dgm:pt>
    <dgm:pt modelId="{47892351-7CB7-43D5-8299-2C04F9030FF1}" type="sibTrans" cxnId="{A8F93B79-AE15-4E8F-9305-C0E9D0C1E7E7}">
      <dgm:prSet/>
      <dgm:spPr/>
      <dgm:t>
        <a:bodyPr/>
        <a:lstStyle/>
        <a:p>
          <a:endParaRPr lang="es-ES"/>
        </a:p>
      </dgm:t>
    </dgm:pt>
    <dgm:pt modelId="{697E437F-C9A3-4098-9928-3959DE300A17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sz="2100" b="1" dirty="0">
              <a:solidFill>
                <a:schemeClr val="tx1"/>
              </a:solidFill>
            </a:rPr>
            <a:t>Plan de Patrullajes</a:t>
          </a:r>
        </a:p>
      </dgm:t>
    </dgm:pt>
    <dgm:pt modelId="{179250E4-129D-48E5-8EDD-62EA70735AF2}" type="parTrans" cxnId="{7953C0CB-04D2-49DA-BCA3-F4690F642CFC}">
      <dgm:prSet/>
      <dgm:spPr/>
      <dgm:t>
        <a:bodyPr/>
        <a:lstStyle/>
        <a:p>
          <a:endParaRPr lang="es-ES"/>
        </a:p>
      </dgm:t>
    </dgm:pt>
    <dgm:pt modelId="{4C78E541-02F3-444A-9326-1433809744B8}" type="sibTrans" cxnId="{7953C0CB-04D2-49DA-BCA3-F4690F642CFC}">
      <dgm:prSet/>
      <dgm:spPr/>
      <dgm:t>
        <a:bodyPr/>
        <a:lstStyle/>
        <a:p>
          <a:endParaRPr lang="es-ES"/>
        </a:p>
      </dgm:t>
    </dgm:pt>
    <dgm:pt modelId="{8D2FB4E3-BEAC-4B8D-AF8C-0D809D8E04F1}" type="pres">
      <dgm:prSet presAssocID="{76190296-1B07-4435-97A2-E79D6747D796}" presName="Name0" presStyleCnt="0">
        <dgm:presLayoutVars>
          <dgm:chMax val="7"/>
          <dgm:resizeHandles val="exact"/>
        </dgm:presLayoutVars>
      </dgm:prSet>
      <dgm:spPr/>
    </dgm:pt>
    <dgm:pt modelId="{BDBADAFE-D023-4D97-9DC9-9C833BC1B155}" type="pres">
      <dgm:prSet presAssocID="{76190296-1B07-4435-97A2-E79D6747D796}" presName="comp1" presStyleCnt="0"/>
      <dgm:spPr/>
    </dgm:pt>
    <dgm:pt modelId="{B7511D4F-99F6-4125-8CE8-69A76497069C}" type="pres">
      <dgm:prSet presAssocID="{76190296-1B07-4435-97A2-E79D6747D796}" presName="circle1" presStyleLbl="node1" presStyleIdx="0" presStyleCnt="3"/>
      <dgm:spPr/>
    </dgm:pt>
    <dgm:pt modelId="{6902E99D-8E04-400A-A3E2-5EE58E13FBA4}" type="pres">
      <dgm:prSet presAssocID="{76190296-1B07-4435-97A2-E79D6747D796}" presName="c1text" presStyleLbl="node1" presStyleIdx="0" presStyleCnt="3">
        <dgm:presLayoutVars>
          <dgm:bulletEnabled val="1"/>
        </dgm:presLayoutVars>
      </dgm:prSet>
      <dgm:spPr/>
    </dgm:pt>
    <dgm:pt modelId="{76D10016-C01F-4B09-ABE5-9324E9F4577F}" type="pres">
      <dgm:prSet presAssocID="{76190296-1B07-4435-97A2-E79D6747D796}" presName="comp2" presStyleCnt="0"/>
      <dgm:spPr/>
    </dgm:pt>
    <dgm:pt modelId="{2658448B-ADC6-471C-9B46-0114728BC6B8}" type="pres">
      <dgm:prSet presAssocID="{76190296-1B07-4435-97A2-E79D6747D796}" presName="circle2" presStyleLbl="node1" presStyleIdx="1" presStyleCnt="3"/>
      <dgm:spPr/>
    </dgm:pt>
    <dgm:pt modelId="{3AC1C9D3-7F14-4B07-976E-87BDD1772CDE}" type="pres">
      <dgm:prSet presAssocID="{76190296-1B07-4435-97A2-E79D6747D796}" presName="c2text" presStyleLbl="node1" presStyleIdx="1" presStyleCnt="3">
        <dgm:presLayoutVars>
          <dgm:bulletEnabled val="1"/>
        </dgm:presLayoutVars>
      </dgm:prSet>
      <dgm:spPr/>
    </dgm:pt>
    <dgm:pt modelId="{5792BD34-B01F-474B-BDE4-367FF7B313D4}" type="pres">
      <dgm:prSet presAssocID="{76190296-1B07-4435-97A2-E79D6747D796}" presName="comp3" presStyleCnt="0"/>
      <dgm:spPr/>
    </dgm:pt>
    <dgm:pt modelId="{FA0339BF-F62B-4822-A5B9-92C16FBB1C8A}" type="pres">
      <dgm:prSet presAssocID="{76190296-1B07-4435-97A2-E79D6747D796}" presName="circle3" presStyleLbl="node1" presStyleIdx="2" presStyleCnt="3"/>
      <dgm:spPr/>
    </dgm:pt>
    <dgm:pt modelId="{6C037008-1D49-4CF1-96C3-60187157C0B5}" type="pres">
      <dgm:prSet presAssocID="{76190296-1B07-4435-97A2-E79D6747D796}" presName="c3text" presStyleLbl="node1" presStyleIdx="2" presStyleCnt="3">
        <dgm:presLayoutVars>
          <dgm:bulletEnabled val="1"/>
        </dgm:presLayoutVars>
      </dgm:prSet>
      <dgm:spPr/>
    </dgm:pt>
  </dgm:ptLst>
  <dgm:cxnLst>
    <dgm:cxn modelId="{56A74F09-1D98-4C7E-92F8-10014C88C05C}" type="presOf" srcId="{D52A1013-FA3B-4CF6-ABF8-1DCCC7349265}" destId="{2658448B-ADC6-471C-9B46-0114728BC6B8}" srcOrd="0" destOrd="0" presId="urn:microsoft.com/office/officeart/2005/8/layout/venn2"/>
    <dgm:cxn modelId="{76AF3E1C-D2C7-4705-B100-2E6980AF3FD1}" srcId="{76190296-1B07-4435-97A2-E79D6747D796}" destId="{5F592A5B-10D7-4FBC-98D5-711AB940A3EF}" srcOrd="0" destOrd="0" parTransId="{106FB65A-8405-46A7-BF72-62C83E186354}" sibTransId="{B40A83A5-4FF0-4B7A-9EBA-654D295226C5}"/>
    <dgm:cxn modelId="{67155D33-F67B-478E-B32C-680DF476C7C3}" type="presOf" srcId="{D52A1013-FA3B-4CF6-ABF8-1DCCC7349265}" destId="{3AC1C9D3-7F14-4B07-976E-87BDD1772CDE}" srcOrd="1" destOrd="0" presId="urn:microsoft.com/office/officeart/2005/8/layout/venn2"/>
    <dgm:cxn modelId="{845CB753-A42A-41B9-BAD9-013610C714A3}" type="presOf" srcId="{697E437F-C9A3-4098-9928-3959DE300A17}" destId="{6C037008-1D49-4CF1-96C3-60187157C0B5}" srcOrd="1" destOrd="0" presId="urn:microsoft.com/office/officeart/2005/8/layout/venn2"/>
    <dgm:cxn modelId="{A8F93B79-AE15-4E8F-9305-C0E9D0C1E7E7}" srcId="{76190296-1B07-4435-97A2-E79D6747D796}" destId="{D52A1013-FA3B-4CF6-ABF8-1DCCC7349265}" srcOrd="1" destOrd="0" parTransId="{72AFE7B1-635F-45B3-9930-5623AE67A618}" sibTransId="{47892351-7CB7-43D5-8299-2C04F9030FF1}"/>
    <dgm:cxn modelId="{CD882792-E8CA-4D28-94DF-4A1A2E89739F}" type="presOf" srcId="{5F592A5B-10D7-4FBC-98D5-711AB940A3EF}" destId="{6902E99D-8E04-400A-A3E2-5EE58E13FBA4}" srcOrd="1" destOrd="0" presId="urn:microsoft.com/office/officeart/2005/8/layout/venn2"/>
    <dgm:cxn modelId="{4A13FAB8-A4AA-494E-9FC8-0AD68C62FED1}" type="presOf" srcId="{76190296-1B07-4435-97A2-E79D6747D796}" destId="{8D2FB4E3-BEAC-4B8D-AF8C-0D809D8E04F1}" srcOrd="0" destOrd="0" presId="urn:microsoft.com/office/officeart/2005/8/layout/venn2"/>
    <dgm:cxn modelId="{7953C0CB-04D2-49DA-BCA3-F4690F642CFC}" srcId="{76190296-1B07-4435-97A2-E79D6747D796}" destId="{697E437F-C9A3-4098-9928-3959DE300A17}" srcOrd="2" destOrd="0" parTransId="{179250E4-129D-48E5-8EDD-62EA70735AF2}" sibTransId="{4C78E541-02F3-444A-9326-1433809744B8}"/>
    <dgm:cxn modelId="{C01122F7-6AE3-47D8-9B55-F68A81A8D502}" type="presOf" srcId="{5F592A5B-10D7-4FBC-98D5-711AB940A3EF}" destId="{B7511D4F-99F6-4125-8CE8-69A76497069C}" srcOrd="0" destOrd="0" presId="urn:microsoft.com/office/officeart/2005/8/layout/venn2"/>
    <dgm:cxn modelId="{634F9DFA-34EE-4499-BEBE-039BD304E440}" type="presOf" srcId="{697E437F-C9A3-4098-9928-3959DE300A17}" destId="{FA0339BF-F62B-4822-A5B9-92C16FBB1C8A}" srcOrd="0" destOrd="0" presId="urn:microsoft.com/office/officeart/2005/8/layout/venn2"/>
    <dgm:cxn modelId="{81B16F41-D49D-4E95-8EFC-77D77AB97D22}" type="presParOf" srcId="{8D2FB4E3-BEAC-4B8D-AF8C-0D809D8E04F1}" destId="{BDBADAFE-D023-4D97-9DC9-9C833BC1B155}" srcOrd="0" destOrd="0" presId="urn:microsoft.com/office/officeart/2005/8/layout/venn2"/>
    <dgm:cxn modelId="{CB679870-01CC-49E6-8B4A-5E10F4AC214F}" type="presParOf" srcId="{BDBADAFE-D023-4D97-9DC9-9C833BC1B155}" destId="{B7511D4F-99F6-4125-8CE8-69A76497069C}" srcOrd="0" destOrd="0" presId="urn:microsoft.com/office/officeart/2005/8/layout/venn2"/>
    <dgm:cxn modelId="{54AB7593-06B7-42FD-84E4-2096639949CA}" type="presParOf" srcId="{BDBADAFE-D023-4D97-9DC9-9C833BC1B155}" destId="{6902E99D-8E04-400A-A3E2-5EE58E13FBA4}" srcOrd="1" destOrd="0" presId="urn:microsoft.com/office/officeart/2005/8/layout/venn2"/>
    <dgm:cxn modelId="{2F42C9AE-0203-454F-8879-EE27A49A0307}" type="presParOf" srcId="{8D2FB4E3-BEAC-4B8D-AF8C-0D809D8E04F1}" destId="{76D10016-C01F-4B09-ABE5-9324E9F4577F}" srcOrd="1" destOrd="0" presId="urn:microsoft.com/office/officeart/2005/8/layout/venn2"/>
    <dgm:cxn modelId="{0BE671A8-6302-47C7-BA33-1B8B5AE874D3}" type="presParOf" srcId="{76D10016-C01F-4B09-ABE5-9324E9F4577F}" destId="{2658448B-ADC6-471C-9B46-0114728BC6B8}" srcOrd="0" destOrd="0" presId="urn:microsoft.com/office/officeart/2005/8/layout/venn2"/>
    <dgm:cxn modelId="{D5DE19E0-1901-4E5D-BA77-83DAE9F14FD4}" type="presParOf" srcId="{76D10016-C01F-4B09-ABE5-9324E9F4577F}" destId="{3AC1C9D3-7F14-4B07-976E-87BDD1772CDE}" srcOrd="1" destOrd="0" presId="urn:microsoft.com/office/officeart/2005/8/layout/venn2"/>
    <dgm:cxn modelId="{BD2525FD-2583-48DE-A357-BF506E93C05F}" type="presParOf" srcId="{8D2FB4E3-BEAC-4B8D-AF8C-0D809D8E04F1}" destId="{5792BD34-B01F-474B-BDE4-367FF7B313D4}" srcOrd="2" destOrd="0" presId="urn:microsoft.com/office/officeart/2005/8/layout/venn2"/>
    <dgm:cxn modelId="{B19573AA-39D6-4883-8865-E9379116BFE8}" type="presParOf" srcId="{5792BD34-B01F-474B-BDE4-367FF7B313D4}" destId="{FA0339BF-F62B-4822-A5B9-92C16FBB1C8A}" srcOrd="0" destOrd="0" presId="urn:microsoft.com/office/officeart/2005/8/layout/venn2"/>
    <dgm:cxn modelId="{675C89AE-29EA-4C88-8D16-CDCF32C6CFA8}" type="presParOf" srcId="{5792BD34-B01F-474B-BDE4-367FF7B313D4}" destId="{6C037008-1D49-4CF1-96C3-60187157C0B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11D4F-99F6-4125-8CE8-69A76497069C}">
      <dsp:nvSpPr>
        <dsp:cNvPr id="0" name=""/>
        <dsp:cNvSpPr/>
      </dsp:nvSpPr>
      <dsp:spPr>
        <a:xfrm>
          <a:off x="1579727" y="0"/>
          <a:ext cx="4435523" cy="44355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Plan de Manejo</a:t>
          </a:r>
        </a:p>
      </dsp:txBody>
      <dsp:txXfrm>
        <a:off x="3022381" y="221776"/>
        <a:ext cx="1550215" cy="665328"/>
      </dsp:txXfrm>
    </dsp:sp>
    <dsp:sp modelId="{2658448B-ADC6-471C-9B46-0114728BC6B8}">
      <dsp:nvSpPr>
        <dsp:cNvPr id="0" name=""/>
        <dsp:cNvSpPr/>
      </dsp:nvSpPr>
      <dsp:spPr>
        <a:xfrm>
          <a:off x="2134168" y="1108880"/>
          <a:ext cx="3326642" cy="3326642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Plan de Control y Vigilancia</a:t>
          </a:r>
        </a:p>
      </dsp:txBody>
      <dsp:txXfrm>
        <a:off x="3022381" y="1316795"/>
        <a:ext cx="1550215" cy="623745"/>
      </dsp:txXfrm>
    </dsp:sp>
    <dsp:sp modelId="{FA0339BF-F62B-4822-A5B9-92C16FBB1C8A}">
      <dsp:nvSpPr>
        <dsp:cNvPr id="0" name=""/>
        <dsp:cNvSpPr/>
      </dsp:nvSpPr>
      <dsp:spPr>
        <a:xfrm>
          <a:off x="2688608" y="2217761"/>
          <a:ext cx="2217761" cy="2217761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</a:rPr>
            <a:t>Plan de Patrullajes</a:t>
          </a:r>
        </a:p>
      </dsp:txBody>
      <dsp:txXfrm>
        <a:off x="3013392" y="2772201"/>
        <a:ext cx="1568194" cy="1108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CF8817-B85E-4408-9E44-FD6C223858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97EDD1-F681-4725-9450-87C88865C0F3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4096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4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40965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D758FD-A54E-4550-9DB0-B070E34A27C2}" type="slidenum">
              <a:rPr lang="pt-BR" sz="1200">
                <a:latin typeface="Calibri" pitchFamily="34" charset="0"/>
              </a:rPr>
              <a:pPr algn="r"/>
              <a:t>10</a:t>
            </a:fld>
            <a:endParaRPr lang="pt-B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87DC7-7325-4C74-A30B-64190048A827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4198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41989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C47C674-88A2-48C4-8C21-A052465C383C}" type="slidenum">
              <a:rPr lang="pt-BR" sz="1200">
                <a:latin typeface="Calibri" pitchFamily="34" charset="0"/>
              </a:rPr>
              <a:pPr algn="r"/>
              <a:t>11</a:t>
            </a:fld>
            <a:endParaRPr lang="pt-B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681C2-176B-422C-9699-0A77A1D936C4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/>
        </p:spPr>
        <p:txBody>
          <a:bodyPr wrap="none" anchor="ctr"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5B91D-DA54-4595-97F9-786A3B21B53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6B360-60C9-4475-AF7E-2DD5EE458B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9F8F-15E0-4AF8-AFF7-6A167B0FC2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AAF9-28A4-41D3-97F5-17508972E7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1A4BA-15A0-4985-BBF6-656DDDDEAD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74E9E-AE9D-486C-BBD8-2E1DCA66E6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62759-284D-49A6-A7FA-B92F1904FF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A0096-B17F-4FA5-8D27-5F363C3877F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EBD0C-4558-420D-9173-B26016D4881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0E0F8-6554-4ED5-8DD5-2916015CD87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9680B-E532-41C2-A941-F9A41D64B9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A08C6-8D24-4C4A-AA6C-52E402ADF8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72A98-2DB5-4B4B-B551-EE9B981ABA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443831-3CB7-40C2-AC5C-349EAA7ABB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12.m4a"/><Relationship Id="rId7" Type="http://schemas.openxmlformats.org/officeDocument/2006/relationships/image" Target="../media/image18.jpe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23.jpeg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tags" Target="../tags/tag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media19.m4a"/><Relationship Id="rId7" Type="http://schemas.openxmlformats.org/officeDocument/2006/relationships/image" Target="../media/image28.jpe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hyperlink" Target="http://www.google.com.ar/imgres?imgurl=http://1.bp.blogspot.com/_QAACR5kH1cU/SimPL1_WfgI/AAAAAAAAAOc/XrdSSQu45Go/s400/guardaparque+comic.gif&amp;imgrefurl=http://custodiosdelanaturaleza.blogspot.com/2009_06_05_archive.html&amp;usg=__vtSxqu8HnE4fRN8ecBaR5dnNT5M=&amp;h=158&amp;w=120&amp;sz=6&amp;hl=es&amp;start=70&amp;itbs=1&amp;tbnid=qd69XIVDpwU3xM:&amp;tbnh=97&amp;tbnw=74&amp;prev=/images?q=guardaparques+argentina&amp;start=60&amp;hl=es&amp;sa=N&amp;gbv=2&amp;ndsp=20&amp;tbs=isch: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5.png"/><Relationship Id="rId2" Type="http://schemas.microsoft.com/office/2007/relationships/media" Target="../media/media29.m4a"/><Relationship Id="rId1" Type="http://schemas.openxmlformats.org/officeDocument/2006/relationships/tags" Target="../tags/tag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40.jpeg"/><Relationship Id="rId4" Type="http://schemas.openxmlformats.org/officeDocument/2006/relationships/hyperlink" Target="http://www.google.com.ar/url?sa=i&amp;source=images&amp;cd=&amp;cad=rja&amp;docid=7aGG2s0PC7iszM&amp;tbnid=B8tIY_B4FtuoCM:&amp;ved=0CAgQjRw4bg&amp;url=http://intbuga.blogspot.com/2011/01/que-necesito-yo-para-tener-exito.html&amp;ei=saCsUs7SHKqysQTg4oDgAw&amp;psig=AFQjCNHYOVp9PhNxx0MqKoDz4hBm_xpEIA&amp;ust=138713144154552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5.m4a"/><Relationship Id="rId7" Type="http://schemas.openxmlformats.org/officeDocument/2006/relationships/diagramQuickStyle" Target="../diagrams/quickStyle1.xml"/><Relationship Id="rId2" Type="http://schemas.microsoft.com/office/2007/relationships/media" Target="../media/media35.m4a"/><Relationship Id="rId1" Type="http://schemas.openxmlformats.org/officeDocument/2006/relationships/tags" Target="../tags/tag1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36.m4a"/><Relationship Id="rId7" Type="http://schemas.openxmlformats.org/officeDocument/2006/relationships/image" Target="../media/image43.jpeg"/><Relationship Id="rId2" Type="http://schemas.microsoft.com/office/2007/relationships/media" Target="../media/media36.m4a"/><Relationship Id="rId1" Type="http://schemas.openxmlformats.org/officeDocument/2006/relationships/tags" Target="../tags/tag16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37.m4a"/><Relationship Id="rId7" Type="http://schemas.openxmlformats.org/officeDocument/2006/relationships/image" Target="../media/image41.wmf"/><Relationship Id="rId2" Type="http://schemas.microsoft.com/office/2007/relationships/media" Target="../media/media37.m4a"/><Relationship Id="rId1" Type="http://schemas.openxmlformats.org/officeDocument/2006/relationships/tags" Target="../tags/tag17.xml"/><Relationship Id="rId6" Type="http://schemas.openxmlformats.org/officeDocument/2006/relationships/image" Target="../media/image42.wmf"/><Relationship Id="rId5" Type="http://schemas.openxmlformats.org/officeDocument/2006/relationships/image" Target="../media/image45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sque altura neblina"/>
          <p:cNvPicPr>
            <a:picLocks noChangeAspect="1" noChangeArrowheads="1"/>
          </p:cNvPicPr>
          <p:nvPr/>
        </p:nvPicPr>
        <p:blipFill>
          <a:blip r:embed="rId4" cstate="print">
            <a:lum bright="50000" contrast="-52000"/>
          </a:blip>
          <a:srcRect/>
          <a:stretch>
            <a:fillRect/>
          </a:stretch>
        </p:blipFill>
        <p:spPr bwMode="auto">
          <a:xfrm>
            <a:off x="0" y="0"/>
            <a:ext cx="92170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Freeform 6" descr="Lienzo"/>
          <p:cNvSpPr>
            <a:spLocks/>
          </p:cNvSpPr>
          <p:nvPr/>
        </p:nvSpPr>
        <p:spPr bwMode="auto">
          <a:xfrm>
            <a:off x="-60325" y="5661025"/>
            <a:ext cx="9312275" cy="1296988"/>
          </a:xfrm>
          <a:custGeom>
            <a:avLst/>
            <a:gdLst/>
            <a:ahLst/>
            <a:cxnLst>
              <a:cxn ang="0">
                <a:pos x="0" y="551"/>
              </a:cxn>
              <a:cxn ang="0">
                <a:pos x="281" y="563"/>
              </a:cxn>
              <a:cxn ang="0">
                <a:pos x="422" y="525"/>
              </a:cxn>
              <a:cxn ang="0">
                <a:pos x="550" y="461"/>
              </a:cxn>
              <a:cxn ang="0">
                <a:pos x="921" y="346"/>
              </a:cxn>
              <a:cxn ang="0">
                <a:pos x="1177" y="371"/>
              </a:cxn>
              <a:cxn ang="0">
                <a:pos x="1331" y="448"/>
              </a:cxn>
              <a:cxn ang="0">
                <a:pos x="1484" y="499"/>
              </a:cxn>
              <a:cxn ang="0">
                <a:pos x="1868" y="448"/>
              </a:cxn>
              <a:cxn ang="0">
                <a:pos x="2073" y="397"/>
              </a:cxn>
              <a:cxn ang="0">
                <a:pos x="2214" y="346"/>
              </a:cxn>
              <a:cxn ang="0">
                <a:pos x="2419" y="256"/>
              </a:cxn>
              <a:cxn ang="0">
                <a:pos x="2547" y="205"/>
              </a:cxn>
              <a:cxn ang="0">
                <a:pos x="2713" y="154"/>
              </a:cxn>
              <a:cxn ang="0">
                <a:pos x="2880" y="103"/>
              </a:cxn>
              <a:cxn ang="0">
                <a:pos x="3212" y="0"/>
              </a:cxn>
              <a:cxn ang="0">
                <a:pos x="3596" y="51"/>
              </a:cxn>
              <a:cxn ang="0">
                <a:pos x="3814" y="154"/>
              </a:cxn>
              <a:cxn ang="0">
                <a:pos x="4019" y="231"/>
              </a:cxn>
              <a:cxn ang="0">
                <a:pos x="4684" y="141"/>
              </a:cxn>
              <a:cxn ang="0">
                <a:pos x="4902" y="64"/>
              </a:cxn>
              <a:cxn ang="0">
                <a:pos x="5081" y="77"/>
              </a:cxn>
              <a:cxn ang="0">
                <a:pos x="5184" y="103"/>
              </a:cxn>
              <a:cxn ang="0">
                <a:pos x="5312" y="154"/>
              </a:cxn>
              <a:cxn ang="0">
                <a:pos x="5862" y="282"/>
              </a:cxn>
              <a:cxn ang="0">
                <a:pos x="5866" y="876"/>
              </a:cxn>
              <a:cxn ang="0">
                <a:pos x="15" y="876"/>
              </a:cxn>
              <a:cxn ang="0">
                <a:pos x="0" y="551"/>
              </a:cxn>
            </a:cxnLst>
            <a:rect l="0" t="0" r="r" b="b"/>
            <a:pathLst>
              <a:path w="5866" h="876">
                <a:moveTo>
                  <a:pt x="0" y="551"/>
                </a:moveTo>
                <a:cubicBezTo>
                  <a:pt x="105" y="576"/>
                  <a:pt x="166" y="573"/>
                  <a:pt x="281" y="563"/>
                </a:cubicBezTo>
                <a:cubicBezTo>
                  <a:pt x="328" y="552"/>
                  <a:pt x="379" y="549"/>
                  <a:pt x="422" y="525"/>
                </a:cubicBezTo>
                <a:cubicBezTo>
                  <a:pt x="546" y="456"/>
                  <a:pt x="451" y="486"/>
                  <a:pt x="550" y="461"/>
                </a:cubicBezTo>
                <a:cubicBezTo>
                  <a:pt x="661" y="385"/>
                  <a:pt x="790" y="363"/>
                  <a:pt x="921" y="346"/>
                </a:cubicBezTo>
                <a:cubicBezTo>
                  <a:pt x="1007" y="352"/>
                  <a:pt x="1097" y="341"/>
                  <a:pt x="1177" y="371"/>
                </a:cubicBezTo>
                <a:cubicBezTo>
                  <a:pt x="1230" y="391"/>
                  <a:pt x="1276" y="430"/>
                  <a:pt x="1331" y="448"/>
                </a:cubicBezTo>
                <a:cubicBezTo>
                  <a:pt x="1381" y="482"/>
                  <a:pt x="1424" y="488"/>
                  <a:pt x="1484" y="499"/>
                </a:cubicBezTo>
                <a:cubicBezTo>
                  <a:pt x="1611" y="486"/>
                  <a:pt x="1743" y="475"/>
                  <a:pt x="1868" y="448"/>
                </a:cubicBezTo>
                <a:cubicBezTo>
                  <a:pt x="1933" y="434"/>
                  <a:pt x="2009" y="418"/>
                  <a:pt x="2073" y="397"/>
                </a:cubicBezTo>
                <a:cubicBezTo>
                  <a:pt x="2122" y="381"/>
                  <a:pt x="2164" y="359"/>
                  <a:pt x="2214" y="346"/>
                </a:cubicBezTo>
                <a:cubicBezTo>
                  <a:pt x="2281" y="305"/>
                  <a:pt x="2350" y="290"/>
                  <a:pt x="2419" y="256"/>
                </a:cubicBezTo>
                <a:cubicBezTo>
                  <a:pt x="2465" y="233"/>
                  <a:pt x="2495" y="218"/>
                  <a:pt x="2547" y="205"/>
                </a:cubicBezTo>
                <a:cubicBezTo>
                  <a:pt x="2603" y="167"/>
                  <a:pt x="2647" y="171"/>
                  <a:pt x="2713" y="154"/>
                </a:cubicBezTo>
                <a:cubicBezTo>
                  <a:pt x="2770" y="140"/>
                  <a:pt x="2822" y="116"/>
                  <a:pt x="2880" y="103"/>
                </a:cubicBezTo>
                <a:cubicBezTo>
                  <a:pt x="2985" y="50"/>
                  <a:pt x="3101" y="38"/>
                  <a:pt x="3212" y="0"/>
                </a:cubicBezTo>
                <a:cubicBezTo>
                  <a:pt x="3342" y="13"/>
                  <a:pt x="3468" y="28"/>
                  <a:pt x="3596" y="51"/>
                </a:cubicBezTo>
                <a:cubicBezTo>
                  <a:pt x="3679" y="66"/>
                  <a:pt x="3740" y="121"/>
                  <a:pt x="3814" y="154"/>
                </a:cubicBezTo>
                <a:cubicBezTo>
                  <a:pt x="3882" y="184"/>
                  <a:pt x="3947" y="207"/>
                  <a:pt x="4019" y="231"/>
                </a:cubicBezTo>
                <a:cubicBezTo>
                  <a:pt x="4262" y="219"/>
                  <a:pt x="4454" y="200"/>
                  <a:pt x="4684" y="141"/>
                </a:cubicBezTo>
                <a:cubicBezTo>
                  <a:pt x="4748" y="98"/>
                  <a:pt x="4827" y="83"/>
                  <a:pt x="4902" y="64"/>
                </a:cubicBezTo>
                <a:cubicBezTo>
                  <a:pt x="4962" y="68"/>
                  <a:pt x="5022" y="69"/>
                  <a:pt x="5081" y="77"/>
                </a:cubicBezTo>
                <a:cubicBezTo>
                  <a:pt x="5116" y="82"/>
                  <a:pt x="5184" y="103"/>
                  <a:pt x="5184" y="103"/>
                </a:cubicBezTo>
                <a:cubicBezTo>
                  <a:pt x="5229" y="133"/>
                  <a:pt x="5262" y="136"/>
                  <a:pt x="5312" y="154"/>
                </a:cubicBezTo>
                <a:cubicBezTo>
                  <a:pt x="5489" y="219"/>
                  <a:pt x="5671" y="282"/>
                  <a:pt x="5862" y="282"/>
                </a:cubicBezTo>
                <a:lnTo>
                  <a:pt x="5866" y="876"/>
                </a:lnTo>
                <a:lnTo>
                  <a:pt x="15" y="876"/>
                </a:lnTo>
                <a:lnTo>
                  <a:pt x="0" y="551"/>
                </a:lnTo>
                <a:close/>
              </a:path>
            </a:pathLst>
          </a:cu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>
            <a:outerShdw dist="107763" dir="13500000" algn="ctr" rotWithShape="0">
              <a:srgbClr val="66330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3918180" y="5949280"/>
            <a:ext cx="4713102" cy="8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400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Stanley Arguedas Mora</a:t>
            </a:r>
          </a:p>
          <a:p>
            <a:pPr algn="ctr"/>
            <a:r>
              <a:rPr lang="es-ES" sz="2400" kern="10" dirty="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Instructor</a:t>
            </a:r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683568" y="3916525"/>
            <a:ext cx="7992888" cy="129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600" b="1" dirty="0">
                <a:solidFill>
                  <a:srgbClr val="000066"/>
                </a:solidFill>
              </a:rPr>
              <a:t>Planificación estratégica aplicada al Control y Vigilancia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57DD30-CE86-4117-A5FA-510F975F1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" y="-27384"/>
            <a:ext cx="5395452" cy="23957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C0BF393-73CC-4B35-ACB7-49E0962E61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4731" y="14266"/>
            <a:ext cx="2617749" cy="2404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8BEAC37-B6C4-4525-A5A2-2BD724B7C8EB}"/>
              </a:ext>
            </a:extLst>
          </p:cNvPr>
          <p:cNvSpPr txBox="1"/>
          <p:nvPr/>
        </p:nvSpPr>
        <p:spPr>
          <a:xfrm>
            <a:off x="1043608" y="2368395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400" b="1" i="1" dirty="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Curso: Construcción de planes estratégicos para el control y vigilancia en áreas protegidas.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C738D7-C4E3-43A8-8D3D-70F9278EA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501">
        <p:random/>
      </p:transition>
    </mc:Choice>
    <mc:Fallback>
      <p:transition spd="slow" advTm="295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0033CC"/>
                </a:solidFill>
              </a:rPr>
              <a:t>Definição de Área Protegida</a:t>
            </a:r>
          </a:p>
        </p:txBody>
      </p:sp>
      <p:sp>
        <p:nvSpPr>
          <p:cNvPr id="1024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229600" cy="4373563"/>
          </a:xfrm>
        </p:spPr>
        <p:txBody>
          <a:bodyPr/>
          <a:lstStyle/>
          <a:p>
            <a:pPr eaLnBrk="1" hangingPunct="1"/>
            <a:r>
              <a:rPr lang="pt-BR"/>
              <a:t>UICN: “Uma área protegida é ‘um espaço geográfico claramente definido, reconhecido, dedicado e gerido, mediante meios legais ou outros meios efetivos, de modo a alcançar a conservação a longo prazo da natureza e dos serviços ecológicos e valores culturais associados’.”</a:t>
            </a:r>
            <a:endParaRPr lang="pt-BR" b="1"/>
          </a:p>
        </p:txBody>
      </p:sp>
      <p:pic>
        <p:nvPicPr>
          <p:cNvPr id="10244" name="Picture 2" descr="C:\Documents and Settings\claudio\Meus documentos\UICN_AP_nueva-definicion_3a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1341438"/>
            <a:ext cx="9539288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C:\Documents and Settings\claudio\Meus documentos\UICN_AP_nueva-definicion_3b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7950" y="142875"/>
            <a:ext cx="964882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11"/>
          <p:cNvSpPr>
            <a:spLocks noChangeArrowheads="1"/>
          </p:cNvSpPr>
          <p:nvPr/>
        </p:nvSpPr>
        <p:spPr bwMode="auto">
          <a:xfrm>
            <a:off x="0" y="333375"/>
            <a:ext cx="9144000" cy="12239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s-CR" sz="4400" b="1"/>
              <a:t>Definición actual de la UICN</a:t>
            </a:r>
            <a:endParaRPr lang="es-ES" sz="44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C075D5-A311-4ADB-8861-66CC30AC2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7877">
        <p:random/>
      </p:transition>
    </mc:Choice>
    <mc:Fallback>
      <p:transition spd="slow" advTm="5787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0033CC"/>
                </a:solidFill>
              </a:rPr>
              <a:t>Definição de Área Protegida</a:t>
            </a:r>
          </a:p>
        </p:txBody>
      </p:sp>
      <p:sp>
        <p:nvSpPr>
          <p:cNvPr id="1126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229600" cy="4373563"/>
          </a:xfrm>
        </p:spPr>
        <p:txBody>
          <a:bodyPr/>
          <a:lstStyle/>
          <a:p>
            <a:pPr eaLnBrk="1" hangingPunct="1"/>
            <a:r>
              <a:rPr lang="pt-BR"/>
              <a:t>UICN: “Uma área protegida é ‘um espaço geográfico claramente definido, reconhecido, dedicado e gerido, mediante meios legais ou outros meios efetivos, de modo a alcançar a conservação a longo prazo da natureza e dos serviços ecológicos e valores culturais associados’.”</a:t>
            </a:r>
            <a:endParaRPr lang="pt-BR" b="1"/>
          </a:p>
        </p:txBody>
      </p:sp>
      <p:pic>
        <p:nvPicPr>
          <p:cNvPr id="11268" name="Picture 2" descr="C:\Documents and Settings\claudio\Meus documentos\UICN_AP_nueva-definicion_3a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975" y="1341438"/>
            <a:ext cx="9539288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claudio\Meus documentos\UICN_AP_nueva-definicion_3b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7950" y="142875"/>
            <a:ext cx="964882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323850" y="2649538"/>
            <a:ext cx="4248150" cy="4318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>
            <a:off x="1835150" y="3429000"/>
            <a:ext cx="6913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333375"/>
            <a:ext cx="9144000" cy="12239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s-CR" sz="4400" b="1"/>
              <a:t>Definición actual de la UICN</a:t>
            </a:r>
            <a:endParaRPr lang="es-ES" sz="4400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2533DC-C68F-4FC4-B294-C3545B60C7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6360">
        <p:random/>
      </p:transition>
    </mc:Choice>
    <mc:Fallback>
      <p:transition spd="slow" advTm="963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1734" grpId="0" animBg="1"/>
      <p:bldP spid="2017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Oval 2" descr="10%"/>
          <p:cNvSpPr>
            <a:spLocks noChangeArrowheads="1"/>
          </p:cNvSpPr>
          <p:nvPr/>
        </p:nvSpPr>
        <p:spPr bwMode="auto">
          <a:xfrm>
            <a:off x="2124075" y="981075"/>
            <a:ext cx="4464050" cy="2808288"/>
          </a:xfrm>
          <a:prstGeom prst="ellipse">
            <a:avLst/>
          </a:prstGeom>
          <a:pattFill prst="pct10">
            <a:fgClr>
              <a:srgbClr val="FF0000"/>
            </a:fgClr>
            <a:bgClr>
              <a:schemeClr val="bg1"/>
            </a:bgClr>
          </a:patt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99683" name="Picture 3" descr="FOTO DE CHANCHOS MUERTOS SECTOR BANEGAS 0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1268413"/>
            <a:ext cx="2984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s-MX" sz="2800" b="1">
                <a:solidFill>
                  <a:srgbClr val="000066"/>
                </a:solidFill>
              </a:rPr>
              <a:t>¿Cómo garantizamos que el ANP estará bien conservada a largo plazo?</a:t>
            </a:r>
            <a:endParaRPr lang="es-ES" sz="2800" b="1">
              <a:solidFill>
                <a:srgbClr val="000066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21013" y="1484313"/>
            <a:ext cx="2665412" cy="1225550"/>
            <a:chOff x="1903" y="935"/>
            <a:chExt cx="1679" cy="772"/>
          </a:xfrm>
        </p:grpSpPr>
        <p:sp>
          <p:nvSpPr>
            <p:cNvPr id="12314" name="Oval 6"/>
            <p:cNvSpPr>
              <a:spLocks noChangeArrowheads="1"/>
            </p:cNvSpPr>
            <p:nvPr/>
          </p:nvSpPr>
          <p:spPr bwMode="auto">
            <a:xfrm>
              <a:off x="2501" y="1253"/>
              <a:ext cx="499" cy="45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315" name="Text Box 7"/>
            <p:cNvSpPr txBox="1">
              <a:spLocks noChangeArrowheads="1"/>
            </p:cNvSpPr>
            <p:nvPr/>
          </p:nvSpPr>
          <p:spPr bwMode="auto">
            <a:xfrm>
              <a:off x="1903" y="935"/>
              <a:ext cx="1679" cy="231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>
                  <a:cs typeface="Arial" charset="0"/>
                </a:rPr>
                <a:t>Controlando amenazas</a:t>
              </a:r>
              <a:endParaRPr lang="es-ES">
                <a:cs typeface="Arial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987675" y="5372100"/>
            <a:ext cx="2736850" cy="1500188"/>
            <a:chOff x="1882" y="3384"/>
            <a:chExt cx="1724" cy="945"/>
          </a:xfrm>
        </p:grpSpPr>
        <p:sp>
          <p:nvSpPr>
            <p:cNvPr id="12312" name="Oval 9"/>
            <p:cNvSpPr>
              <a:spLocks noChangeArrowheads="1"/>
            </p:cNvSpPr>
            <p:nvPr/>
          </p:nvSpPr>
          <p:spPr bwMode="auto">
            <a:xfrm>
              <a:off x="2488" y="3384"/>
              <a:ext cx="499" cy="454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313" name="Text Box 10"/>
            <p:cNvSpPr txBox="1">
              <a:spLocks noChangeArrowheads="1"/>
            </p:cNvSpPr>
            <p:nvPr/>
          </p:nvSpPr>
          <p:spPr bwMode="auto">
            <a:xfrm>
              <a:off x="1882" y="3925"/>
              <a:ext cx="1724" cy="404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>
                  <a:cs typeface="Arial" charset="0"/>
                </a:rPr>
                <a:t>Aumentando el valor que le dan las comunidades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867400" y="3705225"/>
            <a:ext cx="3097213" cy="1236663"/>
            <a:chOff x="3696" y="2341"/>
            <a:chExt cx="1951" cy="779"/>
          </a:xfrm>
        </p:grpSpPr>
        <p:sp>
          <p:nvSpPr>
            <p:cNvPr id="12310" name="Oval 12"/>
            <p:cNvSpPr>
              <a:spLocks noChangeArrowheads="1"/>
            </p:cNvSpPr>
            <p:nvPr/>
          </p:nvSpPr>
          <p:spPr bwMode="auto">
            <a:xfrm>
              <a:off x="3696" y="2341"/>
              <a:ext cx="499" cy="45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311" name="Text Box 13"/>
            <p:cNvSpPr txBox="1">
              <a:spLocks noChangeArrowheads="1"/>
            </p:cNvSpPr>
            <p:nvPr/>
          </p:nvSpPr>
          <p:spPr bwMode="auto">
            <a:xfrm>
              <a:off x="4332" y="2370"/>
              <a:ext cx="1315" cy="75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>
                  <a:cs typeface="Arial" charset="0"/>
                </a:rPr>
                <a:t>Teniendo una gestión y un marco jurídico bueno</a:t>
              </a:r>
              <a:endParaRPr lang="es-ES">
                <a:cs typeface="Arial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0825" y="3716338"/>
            <a:ext cx="2592388" cy="720725"/>
            <a:chOff x="158" y="2341"/>
            <a:chExt cx="1633" cy="454"/>
          </a:xfrm>
        </p:grpSpPr>
        <p:sp>
          <p:nvSpPr>
            <p:cNvPr id="12308" name="Oval 15"/>
            <p:cNvSpPr>
              <a:spLocks noChangeArrowheads="1"/>
            </p:cNvSpPr>
            <p:nvPr/>
          </p:nvSpPr>
          <p:spPr bwMode="auto">
            <a:xfrm>
              <a:off x="1292" y="2341"/>
              <a:ext cx="499" cy="45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309" name="Text Box 16"/>
            <p:cNvSpPr txBox="1">
              <a:spLocks noChangeArrowheads="1"/>
            </p:cNvSpPr>
            <p:nvPr/>
          </p:nvSpPr>
          <p:spPr bwMode="auto">
            <a:xfrm>
              <a:off x="158" y="2357"/>
              <a:ext cx="1043" cy="404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>
                  <a:cs typeface="Arial" charset="0"/>
                </a:rPr>
                <a:t>Aumentando la viabilidad</a:t>
              </a:r>
              <a:endParaRPr lang="es-ES">
                <a:cs typeface="Arial" charset="0"/>
              </a:endParaRPr>
            </a:p>
          </p:txBody>
        </p:sp>
      </p:grpSp>
      <p:sp>
        <p:nvSpPr>
          <p:cNvPr id="199697" name="Line 17"/>
          <p:cNvSpPr>
            <a:spLocks noChangeShapeType="1"/>
          </p:cNvSpPr>
          <p:nvPr/>
        </p:nvSpPr>
        <p:spPr bwMode="auto">
          <a:xfrm flipV="1">
            <a:off x="4356100" y="2708275"/>
            <a:ext cx="0" cy="26654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 flipH="1">
            <a:off x="2700338" y="2565400"/>
            <a:ext cx="1366837" cy="129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9699" name="Line 19"/>
          <p:cNvSpPr>
            <a:spLocks noChangeShapeType="1"/>
          </p:cNvSpPr>
          <p:nvPr/>
        </p:nvSpPr>
        <p:spPr bwMode="auto">
          <a:xfrm>
            <a:off x="2700338" y="4365625"/>
            <a:ext cx="1295400" cy="12239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771775" y="2565400"/>
            <a:ext cx="3313113" cy="3024188"/>
            <a:chOff x="1746" y="1616"/>
            <a:chExt cx="2087" cy="1905"/>
          </a:xfrm>
        </p:grpSpPr>
        <p:sp>
          <p:nvSpPr>
            <p:cNvPr id="12305" name="Line 21"/>
            <p:cNvSpPr>
              <a:spLocks noChangeShapeType="1"/>
            </p:cNvSpPr>
            <p:nvPr/>
          </p:nvSpPr>
          <p:spPr bwMode="auto">
            <a:xfrm flipH="1">
              <a:off x="2971" y="2750"/>
              <a:ext cx="862" cy="771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306" name="Line 22"/>
            <p:cNvSpPr>
              <a:spLocks noChangeShapeType="1"/>
            </p:cNvSpPr>
            <p:nvPr/>
          </p:nvSpPr>
          <p:spPr bwMode="auto">
            <a:xfrm flipH="1">
              <a:off x="1746" y="2568"/>
              <a:ext cx="1951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307" name="Line 23"/>
            <p:cNvSpPr>
              <a:spLocks noChangeShapeType="1"/>
            </p:cNvSpPr>
            <p:nvPr/>
          </p:nvSpPr>
          <p:spPr bwMode="auto">
            <a:xfrm flipH="1" flipV="1">
              <a:off x="2950" y="1616"/>
              <a:ext cx="862" cy="771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199704" name="Picture 24" descr="manada de chancho en el pueblo de rancho quemado 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" y="4581525"/>
            <a:ext cx="298291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705" name="Picture 25" descr="manada de chancho en el pueblo de rancho quemado 07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6163" y="1268413"/>
            <a:ext cx="298291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706" name="Picture 26" descr="DSC0104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2988" y="4576763"/>
            <a:ext cx="298291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707" name="AutoShape 27"/>
          <p:cNvSpPr>
            <a:spLocks noChangeArrowheads="1"/>
          </p:cNvSpPr>
          <p:nvPr/>
        </p:nvSpPr>
        <p:spPr bwMode="auto">
          <a:xfrm>
            <a:off x="3708400" y="1268413"/>
            <a:ext cx="1439863" cy="863600"/>
          </a:xfrm>
          <a:prstGeom prst="leftRightArrow">
            <a:avLst>
              <a:gd name="adj1" fmla="val 50000"/>
              <a:gd name="adj2" fmla="val 33346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555663-D5D5-483B-95EC-EDB723A7A8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5233">
        <p:random/>
      </p:transition>
    </mc:Choice>
    <mc:Fallback>
      <p:transition spd="slow" advTm="1452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pat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0.18646 -4.81481E-6 0.33854 0.15533 0.33854 0.34607 C 0.33854 0.53704 0.18646 0.69283 0 0.69283 C -0.18681 0.69283 -0.33854 0.53704 -0.33854 0.34607 C -0.33854 0.15533 -0.18681 -4.81481E-6 0 -4.81481E-6 Z " pathEditMode="relative" rAng="0" ptsTypes="fffff">
                                      <p:cBhvr>
                                        <p:cTn id="61" dur="3000" spd="-100000" fill="hold"/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2000"/>
                                        <p:tgtEl>
                                          <p:spTgt spid="199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20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2000"/>
                                        <p:tgtEl>
                                          <p:spTgt spid="199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2000"/>
                                        <p:tgtEl>
                                          <p:spTgt spid="199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9682" grpId="0" animBg="1"/>
      <p:bldP spid="199697" grpId="0" animBg="1"/>
      <p:bldP spid="199698" grpId="0" animBg="1"/>
      <p:bldP spid="199699" grpId="0" animBg="1"/>
      <p:bldP spid="199707" grpId="0" animBg="1"/>
      <p:bldP spid="19970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AS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9324975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3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y… ¿qué es lo que hacemos en un AP para mitigar las amenazas?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3CB5EC-5B2A-4BBD-955B-F3C0C95C1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832">
        <p:random/>
      </p:transition>
    </mc:Choice>
    <mc:Fallback>
      <p:transition spd="slow" advTm="3283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-26988"/>
            <a:ext cx="8458200" cy="1143001"/>
          </a:xfrm>
        </p:spPr>
        <p:txBody>
          <a:bodyPr/>
          <a:lstStyle/>
          <a:p>
            <a:pPr eaLnBrk="1" hangingPunct="1"/>
            <a:r>
              <a:rPr lang="es-CR" sz="3200">
                <a:solidFill>
                  <a:srgbClr val="00FF00"/>
                </a:solidFill>
              </a:rPr>
              <a:t>Usamos 3 tipos de estrategias </a:t>
            </a:r>
            <a:br>
              <a:rPr lang="es-CR" sz="3200">
                <a:solidFill>
                  <a:srgbClr val="00FF00"/>
                </a:solidFill>
              </a:rPr>
            </a:br>
            <a:r>
              <a:rPr lang="es-CR" sz="3200">
                <a:solidFill>
                  <a:srgbClr val="00FF00"/>
                </a:solidFill>
              </a:rPr>
              <a:t>(Plan de Protección);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1328738" y="5410200"/>
            <a:ext cx="25225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R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Hacer cumplir las normas que protegen al AP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2928938" y="1196975"/>
            <a:ext cx="28463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R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Cambiar la conciencia en las comunidades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6015038" y="1196975"/>
            <a:ext cx="294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R" sz="2000" b="1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Educación Ambiental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3059113" y="4221163"/>
            <a:ext cx="2592387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/>
              <a:t>Acciones para la disminución de Amenazas</a:t>
            </a:r>
          </a:p>
        </p:txBody>
      </p:sp>
      <p:grpSp>
        <p:nvGrpSpPr>
          <p:cNvPr id="14343" name="Group 10"/>
          <p:cNvGrpSpPr>
            <a:grpSpLocks/>
          </p:cNvGrpSpPr>
          <p:nvPr/>
        </p:nvGrpSpPr>
        <p:grpSpPr bwMode="auto">
          <a:xfrm>
            <a:off x="2555875" y="2565400"/>
            <a:ext cx="3457575" cy="2808288"/>
            <a:chOff x="1655" y="1661"/>
            <a:chExt cx="2178" cy="1769"/>
          </a:xfrm>
        </p:grpSpPr>
        <p:sp>
          <p:nvSpPr>
            <p:cNvPr id="14352" name="AutoShape 11"/>
            <p:cNvSpPr>
              <a:spLocks noChangeArrowheads="1"/>
            </p:cNvSpPr>
            <p:nvPr/>
          </p:nvSpPr>
          <p:spPr bwMode="auto">
            <a:xfrm>
              <a:off x="1655" y="1661"/>
              <a:ext cx="2178" cy="176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CR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53" name="Text Box 12"/>
            <p:cNvSpPr txBox="1">
              <a:spLocks noChangeArrowheads="1"/>
            </p:cNvSpPr>
            <p:nvPr/>
          </p:nvSpPr>
          <p:spPr bwMode="auto">
            <a:xfrm>
              <a:off x="1927" y="2659"/>
              <a:ext cx="1633" cy="7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400" b="1" dirty="0">
                  <a:solidFill>
                    <a:schemeClr val="bg1"/>
                  </a:solidFill>
                </a:rPr>
                <a:t>Acciones para la disminución de Amenazas</a:t>
              </a:r>
            </a:p>
          </p:txBody>
        </p:sp>
      </p:grp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4716463" y="5368925"/>
            <a:ext cx="22336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R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Mejorar la forma como vive y produce la gente</a:t>
            </a:r>
          </a:p>
        </p:txBody>
      </p:sp>
      <p:pic>
        <p:nvPicPr>
          <p:cNvPr id="180242" name="7 Imagen" descr="DSC0476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1628775"/>
            <a:ext cx="2286000" cy="1762125"/>
          </a:xfrm>
          <a:prstGeom prst="rect">
            <a:avLst/>
          </a:prstGeom>
          <a:noFill/>
          <a:ln w="28575" algn="ctr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180243" name="Picture 14" descr="MVC-005F"/>
          <p:cNvPicPr>
            <a:picLocks noChangeAspect="1" noChangeArrowheads="1"/>
          </p:cNvPicPr>
          <p:nvPr/>
        </p:nvPicPr>
        <p:blipFill>
          <a:blip r:embed="rId6" cstate="print"/>
          <a:srcRect r="13696" b="7867"/>
          <a:stretch>
            <a:fillRect/>
          </a:stretch>
        </p:blipFill>
        <p:spPr bwMode="auto">
          <a:xfrm>
            <a:off x="6948488" y="5084763"/>
            <a:ext cx="2160587" cy="1728787"/>
          </a:xfrm>
          <a:prstGeom prst="rect">
            <a:avLst/>
          </a:prstGeom>
          <a:noFill/>
          <a:ln w="28575" algn="ctr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180245" name="Text Box 21"/>
          <p:cNvSpPr txBox="1">
            <a:spLocks noChangeArrowheads="1"/>
          </p:cNvSpPr>
          <p:nvPr/>
        </p:nvSpPr>
        <p:spPr bwMode="auto">
          <a:xfrm>
            <a:off x="6227763" y="4687888"/>
            <a:ext cx="294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CR" sz="2000" b="1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Extensión comunitaria</a:t>
            </a:r>
          </a:p>
        </p:txBody>
      </p:sp>
      <p:sp>
        <p:nvSpPr>
          <p:cNvPr id="180246" name="Rectangle 22" descr="Diagonal hacia arriba ancha"/>
          <p:cNvSpPr>
            <a:spLocks noChangeArrowheads="1"/>
          </p:cNvSpPr>
          <p:nvPr/>
        </p:nvSpPr>
        <p:spPr bwMode="auto">
          <a:xfrm>
            <a:off x="0" y="3140075"/>
            <a:ext cx="2339975" cy="2305050"/>
          </a:xfrm>
          <a:prstGeom prst="rect">
            <a:avLst/>
          </a:prstGeom>
          <a:pattFill prst="wdUpDiag">
            <a:fgClr>
              <a:srgbClr val="FF9900">
                <a:alpha val="61176"/>
              </a:srgbClr>
            </a:fgClr>
            <a:bgClr>
              <a:schemeClr val="bg1">
                <a:alpha val="61176"/>
              </a:schemeClr>
            </a:bgClr>
          </a:patt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80244" name="10 Imagen" descr="fotos de mayo 2008 03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3538538"/>
            <a:ext cx="2071688" cy="1762125"/>
          </a:xfrm>
          <a:prstGeom prst="rect">
            <a:avLst/>
          </a:prstGeom>
          <a:noFill/>
          <a:ln w="28575" algn="ctr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-36513" y="3103563"/>
            <a:ext cx="2411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CR" sz="2000" b="1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Control y vigilancia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86D5AA-3E79-4332-8A94-B7C86875EE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364">
        <p:random/>
      </p:transition>
    </mc:Choice>
    <mc:Fallback>
      <p:transition spd="slow" advTm="2503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8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1000"/>
                                        <p:tgtEl>
                                          <p:spTgt spid="18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8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0227" grpId="0"/>
      <p:bldP spid="180228" grpId="0"/>
      <p:bldP spid="180230" grpId="0"/>
      <p:bldP spid="180229" grpId="0"/>
      <p:bldP spid="180245" grpId="0"/>
      <p:bldP spid="180246" grpId="0" animBg="1"/>
      <p:bldP spid="1802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010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5400"/>
            <a:ext cx="9180513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741988"/>
            <a:ext cx="9168259" cy="1143000"/>
          </a:xfrm>
          <a:solidFill>
            <a:srgbClr val="000066">
              <a:alpha val="48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s-E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Hay un cambio en las cosas que se pueden hacer dentro de sus límites y esto significa que debe cambiar también el comportamiento de las personas que viven o visitan el AP.</a:t>
            </a:r>
          </a:p>
        </p:txBody>
      </p:sp>
      <p:sp>
        <p:nvSpPr>
          <p:cNvPr id="181252" name="Line 4"/>
          <p:cNvSpPr>
            <a:spLocks noChangeShapeType="1"/>
          </p:cNvSpPr>
          <p:nvPr/>
        </p:nvSpPr>
        <p:spPr bwMode="auto">
          <a:xfrm>
            <a:off x="6445250" y="0"/>
            <a:ext cx="71438" cy="5661025"/>
          </a:xfrm>
          <a:prstGeom prst="line">
            <a:avLst/>
          </a:prstGeom>
          <a:noFill/>
          <a:ln w="57150">
            <a:solidFill>
              <a:srgbClr val="FFFF00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4464050" cy="822325"/>
          </a:xfrm>
          <a:prstGeom prst="rect">
            <a:avLst/>
          </a:prstGeom>
          <a:solidFill>
            <a:srgbClr val="000099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</a:rPr>
              <a:t>¿Qué cambia cuando se crea un AP?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C5C825-1897-4329-B5B4-ADD0B2F08F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0766">
        <p:random/>
      </p:transition>
    </mc:Choice>
    <mc:Fallback>
      <p:transition spd="slow" advTm="1207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1251" grpId="0" animBg="1"/>
      <p:bldP spid="1812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s-ES" sz="4000"/>
              <a:t>¿Cómo cambia esa relación dentro y fuera de un ANP?</a:t>
            </a: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539750" y="5149850"/>
            <a:ext cx="3455988" cy="366713"/>
          </a:xfrm>
          <a:prstGeom prst="rect">
            <a:avLst/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00"/>
                </a:solidFill>
              </a:rPr>
              <a:t>Área de protección estricta</a:t>
            </a:r>
          </a:p>
        </p:txBody>
      </p:sp>
      <p:sp>
        <p:nvSpPr>
          <p:cNvPr id="16388" name="AutoShape 9"/>
          <p:cNvSpPr>
            <a:spLocks noChangeArrowheads="1"/>
          </p:cNvSpPr>
          <p:nvPr/>
        </p:nvSpPr>
        <p:spPr bwMode="auto">
          <a:xfrm>
            <a:off x="1619250" y="3933825"/>
            <a:ext cx="1295400" cy="107950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755650" y="3835400"/>
            <a:ext cx="331152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5045075" y="5116513"/>
            <a:ext cx="3455988" cy="366712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FFFF00"/>
                </a:solidFill>
              </a:rPr>
              <a:t>Área no protegida</a:t>
            </a:r>
          </a:p>
        </p:txBody>
      </p:sp>
      <p:sp>
        <p:nvSpPr>
          <p:cNvPr id="16391" name="AutoShape 39"/>
          <p:cNvSpPr>
            <a:spLocks noChangeArrowheads="1"/>
          </p:cNvSpPr>
          <p:nvPr/>
        </p:nvSpPr>
        <p:spPr bwMode="auto">
          <a:xfrm>
            <a:off x="6156325" y="3933825"/>
            <a:ext cx="1295400" cy="10795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6392" name="Line 42"/>
          <p:cNvSpPr>
            <a:spLocks noChangeShapeType="1"/>
          </p:cNvSpPr>
          <p:nvPr/>
        </p:nvSpPr>
        <p:spPr bwMode="auto">
          <a:xfrm>
            <a:off x="4932363" y="3836988"/>
            <a:ext cx="3311525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6393" name="AutoShape 44"/>
          <p:cNvSpPr>
            <a:spLocks noChangeArrowheads="1"/>
          </p:cNvSpPr>
          <p:nvPr/>
        </p:nvSpPr>
        <p:spPr bwMode="auto">
          <a:xfrm>
            <a:off x="6156325" y="3933825"/>
            <a:ext cx="1295400" cy="10795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43416" name="Picture 43" descr="MVC-009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2349500"/>
            <a:ext cx="1871662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7" name="6 Imagen" descr="020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9775" y="2359025"/>
            <a:ext cx="18034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8" name="Picture 43" descr="MVC-009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362200"/>
            <a:ext cx="1871662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9" name="6 Imagen" descr="020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7463" y="2371725"/>
            <a:ext cx="18034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0" name="Picture 43" descr="MVC-009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53828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1" name="6 Imagen" descr="020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2800350"/>
            <a:ext cx="12255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2" name="Picture 43" descr="MVC-009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863850"/>
            <a:ext cx="1225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3" name="6 Imagen" descr="020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875" y="1557338"/>
            <a:ext cx="28162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65BCF5-9497-4927-BA19-FDDE54795E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9173">
        <p:random/>
      </p:transition>
    </mc:Choice>
    <mc:Fallback>
      <p:transition spd="slow" advTm="79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43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143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43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4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4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143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3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3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43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3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143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43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43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43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43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143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43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43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43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3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s-ES" sz="4000"/>
              <a:t>¿Cómo cambia esa relación dentro y fuera de un ANP?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2411413" y="5124450"/>
            <a:ext cx="5111750" cy="366713"/>
          </a:xfrm>
          <a:prstGeom prst="rect">
            <a:avLst/>
          </a:prstGeom>
          <a:solidFill>
            <a:srgbClr val="9933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00"/>
                </a:solidFill>
              </a:rPr>
              <a:t>Área de uso sostenible</a:t>
            </a: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990975" y="3860800"/>
            <a:ext cx="1916113" cy="1152525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7413" name="Picture 43" descr="MVC-009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1689100"/>
            <a:ext cx="27686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6 Imagen" descr="020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0988" y="1700213"/>
            <a:ext cx="281146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Line 18"/>
          <p:cNvSpPr>
            <a:spLocks noChangeShapeType="1"/>
          </p:cNvSpPr>
          <p:nvPr/>
        </p:nvSpPr>
        <p:spPr bwMode="auto">
          <a:xfrm>
            <a:off x="971550" y="3835400"/>
            <a:ext cx="76327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15C9BE-7CB3-46E7-A653-ADA1685C8B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3010">
        <p:random/>
      </p:transition>
    </mc:Choice>
    <mc:Fallback>
      <p:transition spd="slow" advTm="630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SC02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6512" y="4581128"/>
            <a:ext cx="2592288" cy="1008112"/>
          </a:xfrm>
        </p:spPr>
        <p:txBody>
          <a:bodyPr/>
          <a:lstStyle/>
          <a:p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ABRAE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5661248"/>
            <a:ext cx="8229600" cy="1196752"/>
          </a:xfrm>
        </p:spPr>
        <p:txBody>
          <a:bodyPr/>
          <a:lstStyle/>
          <a:p>
            <a:pPr algn="ctr">
              <a:buNone/>
            </a:pP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Bajo Régimen de Administración Especial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F1FF57-4800-495A-A7AC-D5D58A80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301">
        <p:random/>
      </p:transition>
    </mc:Choice>
    <mc:Fallback>
      <p:transition spd="slow" advTm="713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osque altura neblin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2170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Freeform 3" descr="Lienzo"/>
          <p:cNvSpPr>
            <a:spLocks/>
          </p:cNvSpPr>
          <p:nvPr/>
        </p:nvSpPr>
        <p:spPr bwMode="auto">
          <a:xfrm>
            <a:off x="0" y="5445125"/>
            <a:ext cx="9251950" cy="1512888"/>
          </a:xfrm>
          <a:custGeom>
            <a:avLst/>
            <a:gdLst/>
            <a:ahLst/>
            <a:cxnLst>
              <a:cxn ang="0">
                <a:pos x="0" y="551"/>
              </a:cxn>
              <a:cxn ang="0">
                <a:pos x="281" y="563"/>
              </a:cxn>
              <a:cxn ang="0">
                <a:pos x="422" y="525"/>
              </a:cxn>
              <a:cxn ang="0">
                <a:pos x="550" y="461"/>
              </a:cxn>
              <a:cxn ang="0">
                <a:pos x="921" y="346"/>
              </a:cxn>
              <a:cxn ang="0">
                <a:pos x="1177" y="371"/>
              </a:cxn>
              <a:cxn ang="0">
                <a:pos x="1331" y="448"/>
              </a:cxn>
              <a:cxn ang="0">
                <a:pos x="1484" y="499"/>
              </a:cxn>
              <a:cxn ang="0">
                <a:pos x="1868" y="448"/>
              </a:cxn>
              <a:cxn ang="0">
                <a:pos x="2073" y="397"/>
              </a:cxn>
              <a:cxn ang="0">
                <a:pos x="2214" y="346"/>
              </a:cxn>
              <a:cxn ang="0">
                <a:pos x="2419" y="256"/>
              </a:cxn>
              <a:cxn ang="0">
                <a:pos x="2547" y="205"/>
              </a:cxn>
              <a:cxn ang="0">
                <a:pos x="2713" y="154"/>
              </a:cxn>
              <a:cxn ang="0">
                <a:pos x="2880" y="103"/>
              </a:cxn>
              <a:cxn ang="0">
                <a:pos x="3212" y="0"/>
              </a:cxn>
              <a:cxn ang="0">
                <a:pos x="3596" y="51"/>
              </a:cxn>
              <a:cxn ang="0">
                <a:pos x="3814" y="154"/>
              </a:cxn>
              <a:cxn ang="0">
                <a:pos x="4019" y="231"/>
              </a:cxn>
              <a:cxn ang="0">
                <a:pos x="4684" y="141"/>
              </a:cxn>
              <a:cxn ang="0">
                <a:pos x="4902" y="64"/>
              </a:cxn>
              <a:cxn ang="0">
                <a:pos x="5081" y="77"/>
              </a:cxn>
              <a:cxn ang="0">
                <a:pos x="5184" y="103"/>
              </a:cxn>
              <a:cxn ang="0">
                <a:pos x="5312" y="154"/>
              </a:cxn>
              <a:cxn ang="0">
                <a:pos x="5862" y="282"/>
              </a:cxn>
              <a:cxn ang="0">
                <a:pos x="5866" y="876"/>
              </a:cxn>
              <a:cxn ang="0">
                <a:pos x="15" y="876"/>
              </a:cxn>
              <a:cxn ang="0">
                <a:pos x="0" y="551"/>
              </a:cxn>
            </a:cxnLst>
            <a:rect l="0" t="0" r="r" b="b"/>
            <a:pathLst>
              <a:path w="5866" h="876">
                <a:moveTo>
                  <a:pt x="0" y="551"/>
                </a:moveTo>
                <a:cubicBezTo>
                  <a:pt x="105" y="576"/>
                  <a:pt x="166" y="573"/>
                  <a:pt x="281" y="563"/>
                </a:cubicBezTo>
                <a:cubicBezTo>
                  <a:pt x="328" y="552"/>
                  <a:pt x="379" y="549"/>
                  <a:pt x="422" y="525"/>
                </a:cubicBezTo>
                <a:cubicBezTo>
                  <a:pt x="546" y="456"/>
                  <a:pt x="451" y="486"/>
                  <a:pt x="550" y="461"/>
                </a:cubicBezTo>
                <a:cubicBezTo>
                  <a:pt x="661" y="385"/>
                  <a:pt x="790" y="363"/>
                  <a:pt x="921" y="346"/>
                </a:cubicBezTo>
                <a:cubicBezTo>
                  <a:pt x="1007" y="352"/>
                  <a:pt x="1097" y="341"/>
                  <a:pt x="1177" y="371"/>
                </a:cubicBezTo>
                <a:cubicBezTo>
                  <a:pt x="1230" y="391"/>
                  <a:pt x="1276" y="430"/>
                  <a:pt x="1331" y="448"/>
                </a:cubicBezTo>
                <a:cubicBezTo>
                  <a:pt x="1381" y="482"/>
                  <a:pt x="1424" y="488"/>
                  <a:pt x="1484" y="499"/>
                </a:cubicBezTo>
                <a:cubicBezTo>
                  <a:pt x="1611" y="486"/>
                  <a:pt x="1743" y="475"/>
                  <a:pt x="1868" y="448"/>
                </a:cubicBezTo>
                <a:cubicBezTo>
                  <a:pt x="1933" y="434"/>
                  <a:pt x="2009" y="418"/>
                  <a:pt x="2073" y="397"/>
                </a:cubicBezTo>
                <a:cubicBezTo>
                  <a:pt x="2122" y="381"/>
                  <a:pt x="2164" y="359"/>
                  <a:pt x="2214" y="346"/>
                </a:cubicBezTo>
                <a:cubicBezTo>
                  <a:pt x="2281" y="305"/>
                  <a:pt x="2350" y="290"/>
                  <a:pt x="2419" y="256"/>
                </a:cubicBezTo>
                <a:cubicBezTo>
                  <a:pt x="2465" y="233"/>
                  <a:pt x="2495" y="218"/>
                  <a:pt x="2547" y="205"/>
                </a:cubicBezTo>
                <a:cubicBezTo>
                  <a:pt x="2603" y="167"/>
                  <a:pt x="2647" y="171"/>
                  <a:pt x="2713" y="154"/>
                </a:cubicBezTo>
                <a:cubicBezTo>
                  <a:pt x="2770" y="140"/>
                  <a:pt x="2822" y="116"/>
                  <a:pt x="2880" y="103"/>
                </a:cubicBezTo>
                <a:cubicBezTo>
                  <a:pt x="2985" y="50"/>
                  <a:pt x="3101" y="38"/>
                  <a:pt x="3212" y="0"/>
                </a:cubicBezTo>
                <a:cubicBezTo>
                  <a:pt x="3342" y="13"/>
                  <a:pt x="3468" y="28"/>
                  <a:pt x="3596" y="51"/>
                </a:cubicBezTo>
                <a:cubicBezTo>
                  <a:pt x="3679" y="66"/>
                  <a:pt x="3740" y="121"/>
                  <a:pt x="3814" y="154"/>
                </a:cubicBezTo>
                <a:cubicBezTo>
                  <a:pt x="3882" y="184"/>
                  <a:pt x="3947" y="207"/>
                  <a:pt x="4019" y="231"/>
                </a:cubicBezTo>
                <a:cubicBezTo>
                  <a:pt x="4262" y="219"/>
                  <a:pt x="4454" y="200"/>
                  <a:pt x="4684" y="141"/>
                </a:cubicBezTo>
                <a:cubicBezTo>
                  <a:pt x="4748" y="98"/>
                  <a:pt x="4827" y="83"/>
                  <a:pt x="4902" y="64"/>
                </a:cubicBezTo>
                <a:cubicBezTo>
                  <a:pt x="4962" y="68"/>
                  <a:pt x="5022" y="69"/>
                  <a:pt x="5081" y="77"/>
                </a:cubicBezTo>
                <a:cubicBezTo>
                  <a:pt x="5116" y="82"/>
                  <a:pt x="5184" y="103"/>
                  <a:pt x="5184" y="103"/>
                </a:cubicBezTo>
                <a:cubicBezTo>
                  <a:pt x="5229" y="133"/>
                  <a:pt x="5262" y="136"/>
                  <a:pt x="5312" y="154"/>
                </a:cubicBezTo>
                <a:cubicBezTo>
                  <a:pt x="5489" y="219"/>
                  <a:pt x="5671" y="282"/>
                  <a:pt x="5862" y="282"/>
                </a:cubicBezTo>
                <a:lnTo>
                  <a:pt x="5866" y="876"/>
                </a:lnTo>
                <a:lnTo>
                  <a:pt x="15" y="876"/>
                </a:lnTo>
                <a:lnTo>
                  <a:pt x="0" y="551"/>
                </a:lnTo>
                <a:close/>
              </a:path>
            </a:pathLst>
          </a:cu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>
            <a:outerShdw dist="107763" dir="13500000" algn="ctr" rotWithShape="0">
              <a:srgbClr val="66330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18436" name="Picture 4" descr="LOGO ELA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5734050"/>
            <a:ext cx="13319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¿En dónde está descrito este régimen especial que el </a:t>
            </a:r>
            <a:r>
              <a:rPr lang="es-ES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guardaparque</a:t>
            </a:r>
            <a:r>
              <a:rPr lang="es-E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debe hacer cumplir?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sz="2400" b="1">
                <a:solidFill>
                  <a:srgbClr val="000066"/>
                </a:solidFill>
              </a:rPr>
              <a:t>En el </a:t>
            </a:r>
            <a:r>
              <a:rPr lang="es-ES" sz="2400" b="1">
                <a:solidFill>
                  <a:srgbClr val="FF0000"/>
                </a:solidFill>
              </a:rPr>
              <a:t>las leyes y decretos</a:t>
            </a:r>
            <a:r>
              <a:rPr lang="es-ES" sz="2400" b="1">
                <a:solidFill>
                  <a:srgbClr val="000066"/>
                </a:solidFill>
              </a:rPr>
              <a:t> que el país ha establecido, para la creación y gestión de áreas protegidas.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sz="2400" b="1">
                <a:solidFill>
                  <a:srgbClr val="000066"/>
                </a:solidFill>
              </a:rPr>
              <a:t>En la </a:t>
            </a:r>
            <a:r>
              <a:rPr lang="es-ES" sz="2400" b="1">
                <a:solidFill>
                  <a:srgbClr val="FF0000"/>
                </a:solidFill>
              </a:rPr>
              <a:t>categoría de manejo</a:t>
            </a:r>
            <a:r>
              <a:rPr lang="es-ES" sz="2400" b="1">
                <a:solidFill>
                  <a:srgbClr val="000066"/>
                </a:solidFill>
              </a:rPr>
              <a:t>, que establece el tipo de área protegida (protección estricta o uso sostenible).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sz="2400" b="1">
                <a:solidFill>
                  <a:srgbClr val="000066"/>
                </a:solidFill>
              </a:rPr>
              <a:t>En la </a:t>
            </a:r>
            <a:r>
              <a:rPr lang="es-ES" sz="2400" b="1">
                <a:solidFill>
                  <a:srgbClr val="FF0000"/>
                </a:solidFill>
              </a:rPr>
              <a:t>zonificación</a:t>
            </a:r>
            <a:r>
              <a:rPr lang="es-ES" sz="2400" b="1">
                <a:solidFill>
                  <a:srgbClr val="000066"/>
                </a:solidFill>
              </a:rPr>
              <a:t>, que indica a lo interno del área protegida, dónde se puede hacer lo que la categoría de manejo respectiva permite.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sz="2400" b="1">
                <a:solidFill>
                  <a:srgbClr val="000066"/>
                </a:solidFill>
              </a:rPr>
              <a:t>En los </a:t>
            </a:r>
            <a:r>
              <a:rPr lang="es-ES" sz="2400" b="1">
                <a:solidFill>
                  <a:srgbClr val="FF0000"/>
                </a:solidFill>
              </a:rPr>
              <a:t>reglamentos</a:t>
            </a:r>
            <a:r>
              <a:rPr lang="es-ES" sz="2400" b="1">
                <a:solidFill>
                  <a:srgbClr val="000066"/>
                </a:solidFill>
              </a:rPr>
              <a:t> específicos del área protegida, que establecen normas particulares para cada tema y área protegida.</a:t>
            </a:r>
          </a:p>
        </p:txBody>
      </p:sp>
      <p:pic>
        <p:nvPicPr>
          <p:cNvPr id="18439" name="Picture 7" descr="rana roja recortad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20" t="38589" r="32709" b="16713"/>
          <a:stretch>
            <a:fillRect/>
          </a:stretch>
        </p:blipFill>
        <p:spPr>
          <a:xfrm rot="701521">
            <a:off x="0" y="5803900"/>
            <a:ext cx="1273175" cy="1152525"/>
          </a:xfr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BB736F-8D20-4A61-91FC-2ADE867B33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1986">
        <p:random/>
      </p:transition>
    </mc:Choice>
    <mc:Fallback>
      <p:transition spd="slow" advTm="20198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6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6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698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076056" y="18864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Cortesía de los </a:t>
            </a:r>
            <a:r>
              <a:rPr lang="es-ES" dirty="0" err="1"/>
              <a:t>guardaparques</a:t>
            </a:r>
            <a:r>
              <a:rPr lang="es-ES" dirty="0"/>
              <a:t> de Mendoza, Argentina.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F3AA26-8007-450E-BA6B-818F3FD21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893">
        <p:random/>
      </p:transition>
    </mc:Choice>
    <mc:Fallback>
      <p:transition spd="slow" advTm="4089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Paraguay nov 06 v 3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8"/>
            <a:ext cx="10475913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-100013"/>
            <a:ext cx="8532812" cy="1582738"/>
          </a:xfrm>
        </p:spPr>
        <p:txBody>
          <a:bodyPr/>
          <a:lstStyle/>
          <a:p>
            <a:pPr algn="r" eaLnBrk="1" hangingPunct="1">
              <a:defRPr/>
            </a:pPr>
            <a:r>
              <a:rPr lang="es-E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 cumplimiento de esas leyes o reglas, es el corazón del funcionamiento de un área silvestre, sin esto… pueden ser sólo áreas en el papel.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1D1CB-5447-40E0-8126-62C7ACA29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231">
        <p:random/>
      </p:transition>
    </mc:Choice>
    <mc:Fallback>
      <p:transition spd="slow" advTm="302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1612900"/>
          </a:xfrm>
        </p:spPr>
        <p:txBody>
          <a:bodyPr lIns="90000" tIns="46800" rIns="90000" bIns="46800"/>
          <a:lstStyle/>
          <a:p>
            <a:pPr eaLnBrk="1" hangingPunct="1"/>
            <a:endParaRPr lang="es-E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399213"/>
            <a:ext cx="9144000" cy="458787"/>
          </a:xfrm>
          <a:solidFill>
            <a:schemeClr val="bg1"/>
          </a:solidFill>
        </p:spPr>
        <p:txBody>
          <a:bodyPr lIns="90000" tIns="46800" rIns="90000" bIns="46800"/>
          <a:lstStyle/>
          <a:p>
            <a:pPr algn="ctr" eaLnBrk="1" hangingPunct="1">
              <a:lnSpc>
                <a:spcPct val="80000"/>
              </a:lnSpc>
              <a:spcBef>
                <a:spcPts val="900"/>
              </a:spcBef>
              <a:buFontTx/>
              <a:buNone/>
            </a:pPr>
            <a:r>
              <a:rPr lang="es-AR" sz="1400" b="1" i="1">
                <a:solidFill>
                  <a:srgbClr val="003300"/>
                </a:solidFill>
                <a:latin typeface="Tahoma" pitchFamily="34" charset="0"/>
              </a:rPr>
              <a:t>Foto: EJEMPLARES DE GUANACOS CAZADOS Y DESPOSTADOS EN LA PAYUNIA, cortesía de los guardaparques de Mendoza, Argentina.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solidFill>
            <a:srgbClr val="000099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 cumplimiento del régimen especial que define un ANP se le llama “integridad jurídica del área”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ED3500-F055-4ED8-AFDF-9A98C523F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760">
        <p:random/>
      </p:transition>
    </mc:Choice>
    <mc:Fallback>
      <p:transition spd="slow" advTm="307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21508" name="Picture 4" descr="Esquina Noel kempff Brasil-Boliv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084888" y="2492375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BO" sz="2800" b="1">
                <a:solidFill>
                  <a:srgbClr val="FFFF00"/>
                </a:solidFill>
                <a:cs typeface="Arial" charset="0"/>
              </a:rPr>
              <a:t>Brasil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68313" y="4941888"/>
            <a:ext cx="5586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BO" sz="3600" b="1">
                <a:solidFill>
                  <a:srgbClr val="FFFF00"/>
                </a:solidFill>
                <a:cs typeface="Arial" charset="0"/>
              </a:rPr>
              <a:t>Bolivia – </a:t>
            </a:r>
            <a:r>
              <a:rPr lang="es-BO" sz="2400" b="1">
                <a:solidFill>
                  <a:srgbClr val="FFFF00"/>
                </a:solidFill>
                <a:cs typeface="Arial" charset="0"/>
              </a:rPr>
              <a:t>Parque Nacional Noel Kempff – Santa Cruz</a:t>
            </a: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179388" y="44450"/>
            <a:ext cx="8569325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Uno de los aspectos de mayor prioridad, es precisamente garantizar la integridad jurídica del AP, porque de eso puede depender su integridad ecológica.</a:t>
            </a:r>
            <a:endParaRPr lang="es-ES" sz="2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52BEBE-9E73-4547-832F-062F1CF1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615">
        <p:random/>
      </p:transition>
    </mc:Choice>
    <mc:Fallback>
      <p:transition spd="slow" advTm="496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25604" name="Picture 5" descr="guardaparques_body24102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107505" y="5876925"/>
            <a:ext cx="892854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C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Pero es cierto que como son servidores públicos y tienen que atender muchas cosas más…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64104D-EA7B-4000-8C10-473EC51E6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629">
        <p:random/>
      </p:transition>
    </mc:Choice>
    <mc:Fallback>
      <p:transition spd="slow" advTm="306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26627" name="Picture 5" descr="Guardaparqu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000125"/>
            <a:ext cx="89296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-107950" y="0"/>
            <a:ext cx="93249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s-MX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…este puede parecer un trabajo muy duro para usted y en realidad lo es.</a:t>
            </a:r>
            <a:endParaRPr lang="es-E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126387-BBAA-4F0E-9121-A71E9EB25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180">
        <p:random/>
      </p:transition>
    </mc:Choice>
    <mc:Fallback>
      <p:transition spd="slow" advTm="261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86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44450"/>
            <a:ext cx="8229600" cy="2520950"/>
          </a:xfrm>
        </p:spPr>
        <p:txBody>
          <a:bodyPr/>
          <a:lstStyle/>
          <a:p>
            <a:pPr eaLnBrk="1" hangingPunct="1"/>
            <a:r>
              <a:rPr lang="es-ES" sz="5400" b="1" dirty="0">
                <a:solidFill>
                  <a:srgbClr val="003300"/>
                </a:solidFill>
              </a:rPr>
              <a:t>… verdad que ustedes tienen muchos desafíos que atender!!!</a:t>
            </a:r>
          </a:p>
        </p:txBody>
      </p:sp>
      <p:sp>
        <p:nvSpPr>
          <p:cNvPr id="24579" name="AutoShape 8" descr="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219575" y="2967038"/>
            <a:ext cx="704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69994" name="Picture 10" descr="guardaparque+com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2420938"/>
            <a:ext cx="333533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27BCF7-9CDF-4B40-8303-2A639CA5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453">
        <p:random/>
      </p:transition>
    </mc:Choice>
    <mc:Fallback>
      <p:transition spd="slow" advTm="254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99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27651" name="Picture 4" descr="manada de chancho en el pueblo de rancho quemado 301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928688" y="801688"/>
            <a:ext cx="7964487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AutoShape 5"/>
          <p:cNvSpPr>
            <a:spLocks noChangeArrowheads="1"/>
          </p:cNvSpPr>
          <p:nvPr/>
        </p:nvSpPr>
        <p:spPr bwMode="auto">
          <a:xfrm>
            <a:off x="3491880" y="44450"/>
            <a:ext cx="4824536" cy="1527175"/>
          </a:xfrm>
          <a:prstGeom prst="cloudCallout">
            <a:avLst>
              <a:gd name="adj1" fmla="val -24407"/>
              <a:gd name="adj2" fmla="val 79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s-ES" b="1" dirty="0">
                <a:solidFill>
                  <a:srgbClr val="FFFF00"/>
                </a:solidFill>
              </a:rPr>
              <a:t>entonces con mayor razón tienen que planificar bien las cosas que van a hacer…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7F9F71-C593-4B87-A533-DEDDDB8B60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4756">
        <p:random/>
      </p:transition>
    </mc:Choice>
    <mc:Fallback>
      <p:transition spd="slow" advTm="3475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28676" name="Picture 5" descr="Serie sobre ASP (62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0" y="5131058"/>
            <a:ext cx="9144000" cy="1754326"/>
          </a:xfrm>
          <a:prstGeom prst="rect">
            <a:avLst/>
          </a:prstGeom>
          <a:solidFill>
            <a:srgbClr val="000066">
              <a:alpha val="4705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b="1" dirty="0">
                <a:solidFill>
                  <a:srgbClr val="FFFF00"/>
                </a:solidFill>
              </a:rPr>
              <a:t>…para tener un norte que guíe su trabajo hacia las prioridades de su área y no sólo a las urgencias!!!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43F9EE-5372-4D65-89B6-7ACEFAFDB3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570">
        <p:random/>
      </p:transition>
    </mc:Choice>
    <mc:Fallback>
      <p:transition spd="slow" advTm="605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740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63976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MX" sz="3200" b="1">
                <a:solidFill>
                  <a:srgbClr val="000066"/>
                </a:solidFill>
              </a:rPr>
              <a:t>Niveles y escalas para la planificación de ASP</a:t>
            </a:r>
            <a:endParaRPr lang="es-ES" sz="3200" b="1">
              <a:solidFill>
                <a:srgbClr val="000066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076825" y="1509713"/>
            <a:ext cx="3816350" cy="641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</a:rPr>
              <a:t>Metas de Conservación y Plan de Trabajo para las ASP de la CDB</a:t>
            </a:r>
            <a:endParaRPr lang="es-ES">
              <a:solidFill>
                <a:srgbClr val="000066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55650" y="2289175"/>
            <a:ext cx="3816350" cy="6413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/>
              <a:t>Plan de Desarrollo del País o Región</a:t>
            </a:r>
            <a:endParaRPr lang="es-ES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735013" y="3074988"/>
            <a:ext cx="3816350" cy="641350"/>
          </a:xfrm>
          <a:prstGeom prst="rect">
            <a:avLst/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</a:rPr>
              <a:t>Metas de Conservación de Biodiversidad del País o Región</a:t>
            </a:r>
            <a:endParaRPr lang="es-ES">
              <a:solidFill>
                <a:srgbClr val="000066"/>
              </a:solidFill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059113" y="765175"/>
            <a:ext cx="3816350" cy="7016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chemeClr val="tx2"/>
                </a:solidFill>
              </a:rPr>
              <a:t>Metas para el desarrollo humano sostenible</a:t>
            </a:r>
            <a:endParaRPr lang="es-ES" sz="2000" b="1">
              <a:solidFill>
                <a:schemeClr val="tx2"/>
              </a:solidFill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3276600" y="5183188"/>
            <a:ext cx="3816350" cy="3667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</a:rPr>
              <a:t>Planes Temáticos de las ASP</a:t>
            </a:r>
            <a:endParaRPr lang="es-ES">
              <a:solidFill>
                <a:srgbClr val="000066"/>
              </a:solidFill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4284663" y="5661025"/>
            <a:ext cx="3816350" cy="3667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</a:rPr>
              <a:t>Planes Operativos de las ASP</a:t>
            </a:r>
            <a:endParaRPr lang="es-ES">
              <a:solidFill>
                <a:srgbClr val="000066"/>
              </a:solidFill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5076825" y="6113463"/>
            <a:ext cx="3816350" cy="6413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</a:rPr>
              <a:t>Planes de Trabajo en los Centros Operativos y Programas</a:t>
            </a:r>
            <a:endParaRPr lang="es-ES">
              <a:solidFill>
                <a:srgbClr val="000066"/>
              </a:solidFill>
            </a:endParaRP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179388" y="2205038"/>
            <a:ext cx="8713787" cy="0"/>
          </a:xfrm>
          <a:prstGeom prst="line">
            <a:avLst/>
          </a:prstGeom>
          <a:noFill/>
          <a:ln w="50800">
            <a:solidFill>
              <a:srgbClr val="00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179388" y="4556125"/>
            <a:ext cx="8713787" cy="0"/>
          </a:xfrm>
          <a:prstGeom prst="line">
            <a:avLst/>
          </a:prstGeom>
          <a:noFill/>
          <a:ln w="50800">
            <a:solidFill>
              <a:srgbClr val="00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 rot="-1898387">
            <a:off x="395288" y="1262063"/>
            <a:ext cx="2089150" cy="3762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chemeClr val="bg1"/>
                </a:solidFill>
              </a:rPr>
              <a:t>Escala de Planeta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 rot="-2070512">
            <a:off x="6804025" y="3213100"/>
            <a:ext cx="2089150" cy="6508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chemeClr val="bg1"/>
                </a:solidFill>
              </a:rPr>
              <a:t>Escala de País o Región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 rot="-2135682">
            <a:off x="34925" y="5799138"/>
            <a:ext cx="2089150" cy="3762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chemeClr val="bg1"/>
                </a:solidFill>
              </a:rPr>
              <a:t>Escala de ASP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 flipH="1">
            <a:off x="3467100" y="1484313"/>
            <a:ext cx="0" cy="793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6577" name="AutoShape 17"/>
          <p:cNvSpPr>
            <a:spLocks noChangeArrowheads="1"/>
          </p:cNvSpPr>
          <p:nvPr/>
        </p:nvSpPr>
        <p:spPr bwMode="auto">
          <a:xfrm>
            <a:off x="6443663" y="1243013"/>
            <a:ext cx="144462" cy="360362"/>
          </a:xfrm>
          <a:prstGeom prst="upDownArrow">
            <a:avLst>
              <a:gd name="adj1" fmla="val 50000"/>
              <a:gd name="adj2" fmla="val 498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6578" name="AutoShape 18"/>
          <p:cNvSpPr>
            <a:spLocks noChangeArrowheads="1"/>
          </p:cNvSpPr>
          <p:nvPr/>
        </p:nvSpPr>
        <p:spPr bwMode="auto">
          <a:xfrm rot="-2975008">
            <a:off x="2581275" y="3908426"/>
            <a:ext cx="719137" cy="3649662"/>
          </a:xfrm>
          <a:prstGeom prst="curvedRightArrow">
            <a:avLst>
              <a:gd name="adj1" fmla="val 101501"/>
              <a:gd name="adj2" fmla="val 203002"/>
              <a:gd name="adj3" fmla="val 33333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533900" y="2132856"/>
            <a:ext cx="1838300" cy="1224707"/>
            <a:chOff x="2880" y="1661"/>
            <a:chExt cx="1089" cy="454"/>
          </a:xfrm>
        </p:grpSpPr>
        <p:sp>
          <p:nvSpPr>
            <p:cNvPr id="29720" name="Line 20"/>
            <p:cNvSpPr>
              <a:spLocks noChangeShapeType="1"/>
            </p:cNvSpPr>
            <p:nvPr/>
          </p:nvSpPr>
          <p:spPr bwMode="auto">
            <a:xfrm>
              <a:off x="3969" y="1661"/>
              <a:ext cx="0" cy="4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721" name="Line 21"/>
            <p:cNvSpPr>
              <a:spLocks noChangeShapeType="1"/>
            </p:cNvSpPr>
            <p:nvPr/>
          </p:nvSpPr>
          <p:spPr bwMode="auto">
            <a:xfrm flipH="1">
              <a:off x="2880" y="2115"/>
              <a:ext cx="108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6582" name="AutoShape 22"/>
          <p:cNvSpPr>
            <a:spLocks noChangeArrowheads="1"/>
          </p:cNvSpPr>
          <p:nvPr/>
        </p:nvSpPr>
        <p:spPr bwMode="auto">
          <a:xfrm>
            <a:off x="3275013" y="2781300"/>
            <a:ext cx="144462" cy="360363"/>
          </a:xfrm>
          <a:prstGeom prst="upDownArrow">
            <a:avLst>
              <a:gd name="adj1" fmla="val 50000"/>
              <a:gd name="adj2" fmla="val 498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2416175" y="4703763"/>
            <a:ext cx="4316413" cy="3667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</a:rPr>
              <a:t>Planes de Gestión de las ASP</a:t>
            </a:r>
            <a:endParaRPr lang="es-ES">
              <a:solidFill>
                <a:srgbClr val="000066"/>
              </a:solidFill>
            </a:endParaRP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1403350" y="3860800"/>
            <a:ext cx="3816350" cy="6413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</a:rPr>
              <a:t>Plan Director del Sistema de ASP del País o Región</a:t>
            </a:r>
            <a:endParaRPr lang="es-ES">
              <a:solidFill>
                <a:srgbClr val="000066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271838" y="5180013"/>
            <a:ext cx="3881437" cy="366712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>
                <a:solidFill>
                  <a:srgbClr val="FFFF00"/>
                </a:solidFill>
              </a:rPr>
              <a:t>Plan de Control y Vigilancia</a:t>
            </a:r>
            <a:endParaRPr lang="es-ES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94EBF7-D7BF-48A2-8483-5D019C7978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5822">
        <p:random/>
      </p:transition>
    </mc:Choice>
    <mc:Fallback>
      <p:transition spd="slow" advTm="25582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6563" grpId="0" animBg="1"/>
      <p:bldP spid="66564" grpId="0" animBg="1"/>
      <p:bldP spid="66566" grpId="0" animBg="1"/>
      <p:bldP spid="66567" grpId="0" animBg="1"/>
      <p:bldP spid="66568" grpId="0" animBg="1"/>
      <p:bldP spid="66568" grpId="1" animBg="1"/>
      <p:bldP spid="66569" grpId="0" animBg="1"/>
      <p:bldP spid="66570" grpId="0" animBg="1"/>
      <p:bldP spid="66573" grpId="0" animBg="1"/>
      <p:bldP spid="66574" grpId="0" animBg="1"/>
      <p:bldP spid="66575" grpId="0" animBg="1"/>
      <p:bldP spid="66576" grpId="0" animBg="1"/>
      <p:bldP spid="66577" grpId="0" animBg="1"/>
      <p:bldP spid="66578" grpId="0" animBg="1"/>
      <p:bldP spid="66582" grpId="0" animBg="1"/>
      <p:bldP spid="66583" grpId="0" animBg="1"/>
      <p:bldP spid="66584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368300" y="0"/>
            <a:ext cx="5345113" cy="6858000"/>
            <a:chOff x="232" y="0"/>
            <a:chExt cx="3367" cy="4320"/>
          </a:xfrm>
        </p:grpSpPr>
        <p:pic>
          <p:nvPicPr>
            <p:cNvPr id="30736" name="Picture 3" descr="Clip Art - engranajes. fotosearch &#10;- buscar dibujos &#10;de ilustraciones &#10;de clipar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973"/>
            <a:stretch>
              <a:fillRect/>
            </a:stretch>
          </p:blipFill>
          <p:spPr bwMode="auto">
            <a:xfrm>
              <a:off x="232" y="0"/>
              <a:ext cx="3367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7" name="Rectangle 4"/>
            <p:cNvSpPr>
              <a:spLocks noChangeArrowheads="1"/>
            </p:cNvSpPr>
            <p:nvPr/>
          </p:nvSpPr>
          <p:spPr bwMode="auto">
            <a:xfrm>
              <a:off x="2336" y="2341"/>
              <a:ext cx="1088" cy="454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738" name="Oval 5"/>
            <p:cNvSpPr>
              <a:spLocks noChangeArrowheads="1"/>
            </p:cNvSpPr>
            <p:nvPr/>
          </p:nvSpPr>
          <p:spPr bwMode="auto">
            <a:xfrm>
              <a:off x="513" y="2357"/>
              <a:ext cx="1724" cy="1678"/>
            </a:xfrm>
            <a:prstGeom prst="ellipse">
              <a:avLst/>
            </a:prstGeom>
            <a:solidFill>
              <a:schemeClr val="tx1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739" name="Oval 6"/>
            <p:cNvSpPr>
              <a:spLocks noChangeArrowheads="1"/>
            </p:cNvSpPr>
            <p:nvPr/>
          </p:nvSpPr>
          <p:spPr bwMode="auto">
            <a:xfrm>
              <a:off x="727" y="255"/>
              <a:ext cx="1179" cy="1225"/>
            </a:xfrm>
            <a:prstGeom prst="ellipse">
              <a:avLst/>
            </a:prstGeom>
            <a:solidFill>
              <a:schemeClr val="tx1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740" name="Oval 7"/>
            <p:cNvSpPr>
              <a:spLocks noChangeArrowheads="1"/>
            </p:cNvSpPr>
            <p:nvPr/>
          </p:nvSpPr>
          <p:spPr bwMode="auto">
            <a:xfrm>
              <a:off x="2517" y="3157"/>
              <a:ext cx="817" cy="772"/>
            </a:xfrm>
            <a:prstGeom prst="ellipse">
              <a:avLst/>
            </a:prstGeom>
            <a:solidFill>
              <a:schemeClr val="tx1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741" name="Oval 8"/>
            <p:cNvSpPr>
              <a:spLocks noChangeArrowheads="1"/>
            </p:cNvSpPr>
            <p:nvPr/>
          </p:nvSpPr>
          <p:spPr bwMode="auto">
            <a:xfrm>
              <a:off x="2047" y="1100"/>
              <a:ext cx="590" cy="545"/>
            </a:xfrm>
            <a:prstGeom prst="ellipse">
              <a:avLst/>
            </a:prstGeom>
            <a:solidFill>
              <a:schemeClr val="tx1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742" name="Oval 9"/>
            <p:cNvSpPr>
              <a:spLocks noChangeArrowheads="1"/>
            </p:cNvSpPr>
            <p:nvPr/>
          </p:nvSpPr>
          <p:spPr bwMode="auto">
            <a:xfrm>
              <a:off x="1021" y="1661"/>
              <a:ext cx="408" cy="408"/>
            </a:xfrm>
            <a:prstGeom prst="ellipse">
              <a:avLst/>
            </a:prstGeom>
            <a:solidFill>
              <a:schemeClr val="tx1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0723" name="Rectangle 10"/>
          <p:cNvSpPr>
            <a:spLocks noChangeArrowheads="1"/>
          </p:cNvSpPr>
          <p:nvPr/>
        </p:nvSpPr>
        <p:spPr bwMode="auto">
          <a:xfrm>
            <a:off x="3995738" y="188913"/>
            <a:ext cx="4987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CR" sz="3600" b="1">
                <a:solidFill>
                  <a:schemeClr val="tx2"/>
                </a:solidFill>
              </a:rPr>
              <a:t>Todo debe funcionar como un engranaje</a:t>
            </a:r>
            <a:endParaRPr lang="es-ES" sz="3600" b="1">
              <a:solidFill>
                <a:schemeClr val="tx2"/>
              </a:solidFill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1042988" y="4365625"/>
            <a:ext cx="2232025" cy="17399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sz="3600" b="1">
                <a:solidFill>
                  <a:schemeClr val="bg1"/>
                </a:solidFill>
              </a:rPr>
              <a:t>Plan de Gestión del AP</a:t>
            </a:r>
            <a:endParaRPr lang="es-ES" sz="3600" b="1">
              <a:solidFill>
                <a:schemeClr val="bg1"/>
              </a:solidFill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852863" y="5084763"/>
            <a:ext cx="1655762" cy="10048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sz="2400" b="1">
                <a:solidFill>
                  <a:schemeClr val="bg1"/>
                </a:solidFill>
              </a:rPr>
              <a:t>Plan </a:t>
            </a:r>
          </a:p>
          <a:p>
            <a:pPr algn="ctr">
              <a:spcBef>
                <a:spcPct val="50000"/>
              </a:spcBef>
            </a:pPr>
            <a:r>
              <a:rPr lang="es-CR" sz="2400" b="1">
                <a:solidFill>
                  <a:schemeClr val="bg1"/>
                </a:solidFill>
              </a:rPr>
              <a:t>Rector</a:t>
            </a:r>
            <a:endParaRPr lang="es-ES" sz="2400" b="1">
              <a:solidFill>
                <a:schemeClr val="bg1"/>
              </a:solidFill>
            </a:endParaRP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1331913" y="2781300"/>
            <a:ext cx="11525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sz="2800" b="1">
                <a:solidFill>
                  <a:schemeClr val="bg1"/>
                </a:solidFill>
              </a:rPr>
              <a:t>PCV</a:t>
            </a:r>
            <a:endParaRPr lang="es-ES" sz="2800" b="1">
              <a:solidFill>
                <a:schemeClr val="bg1"/>
              </a:solidFill>
            </a:endParaRP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1258888" y="765175"/>
            <a:ext cx="1655762" cy="1006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sz="2000" b="1" dirty="0">
                <a:solidFill>
                  <a:schemeClr val="bg1"/>
                </a:solidFill>
              </a:rPr>
              <a:t>Plan Anual Operativo del AP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3084513" y="1785938"/>
            <a:ext cx="1223962" cy="7302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sz="1400" b="1">
                <a:solidFill>
                  <a:schemeClr val="bg1"/>
                </a:solidFill>
              </a:rPr>
              <a:t>Plan Mensual de Trabajo</a:t>
            </a:r>
            <a:endParaRPr lang="es-ES" sz="1400" b="1">
              <a:solidFill>
                <a:schemeClr val="bg1"/>
              </a:solidFill>
            </a:endParaRPr>
          </a:p>
        </p:txBody>
      </p:sp>
      <p:sp>
        <p:nvSpPr>
          <p:cNvPr id="101392" name="Rectangle 16" descr="Diagonal hacia arriba ancha"/>
          <p:cNvSpPr>
            <a:spLocks noChangeArrowheads="1"/>
          </p:cNvSpPr>
          <p:nvPr/>
        </p:nvSpPr>
        <p:spPr bwMode="auto">
          <a:xfrm>
            <a:off x="1331913" y="3284538"/>
            <a:ext cx="1223962" cy="720725"/>
          </a:xfrm>
          <a:prstGeom prst="rect">
            <a:avLst/>
          </a:prstGeom>
          <a:pattFill prst="wdUpDiag">
            <a:fgClr>
              <a:srgbClr val="CC3300">
                <a:alpha val="29019"/>
              </a:srgbClr>
            </a:fgClr>
            <a:bgClr>
              <a:schemeClr val="bg1">
                <a:alpha val="29019"/>
              </a:schemeClr>
            </a:bgClr>
          </a:pattFill>
          <a:ln w="2857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pic>
        <p:nvPicPr>
          <p:cNvPr id="101393" name="Picture 17" descr="engranaj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1484313"/>
            <a:ext cx="4105275" cy="3079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1394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4849813" y="1485900"/>
            <a:ext cx="4114800" cy="3095625"/>
          </a:xfrm>
          <a:solidFill>
            <a:schemeClr val="bg2">
              <a:alpha val="72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ct val="30000"/>
              </a:spcAft>
              <a:defRPr/>
            </a:pPr>
            <a:r>
              <a:rPr lang="es-C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PCV debe ser congruente con lo que plantea el Plan de Gestión del AP, para esto debe considerar los objetivos, resultados y estrategias que plantea este instrumento de mayor nivel.</a:t>
            </a:r>
          </a:p>
        </p:txBody>
      </p:sp>
      <p:sp>
        <p:nvSpPr>
          <p:cNvPr id="101395" name="Rectangle 19" descr="Diagonal hacia arriba ancha"/>
          <p:cNvSpPr>
            <a:spLocks noChangeArrowheads="1"/>
          </p:cNvSpPr>
          <p:nvPr/>
        </p:nvSpPr>
        <p:spPr bwMode="auto">
          <a:xfrm>
            <a:off x="1331913" y="2060575"/>
            <a:ext cx="1223962" cy="720725"/>
          </a:xfrm>
          <a:prstGeom prst="rect">
            <a:avLst/>
          </a:prstGeom>
          <a:pattFill prst="wdUpDiag">
            <a:fgClr>
              <a:srgbClr val="CC3300">
                <a:alpha val="29019"/>
              </a:srgbClr>
            </a:fgClr>
            <a:bgClr>
              <a:schemeClr val="bg1">
                <a:alpha val="29019"/>
              </a:schemeClr>
            </a:bgClr>
          </a:pattFill>
          <a:ln w="2857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101396" name="Rectangle 20"/>
          <p:cNvSpPr>
            <a:spLocks noChangeArrowheads="1"/>
          </p:cNvSpPr>
          <p:nvPr/>
        </p:nvSpPr>
        <p:spPr bwMode="auto">
          <a:xfrm>
            <a:off x="4859338" y="1484313"/>
            <a:ext cx="4114800" cy="3095625"/>
          </a:xfrm>
          <a:prstGeom prst="rect">
            <a:avLst/>
          </a:prstGeom>
          <a:solidFill>
            <a:schemeClr val="bg2">
              <a:alpha val="7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buFontTx/>
              <a:buChar char="•"/>
              <a:defRPr/>
            </a:pPr>
            <a:endParaRPr lang="es-CR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es-C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PCV debe estar diseñado para implementarse por medio del Plan Anual Operativo del AP.</a:t>
            </a:r>
            <a:endParaRPr lang="es-ES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30D59B-0AFD-481A-A9D0-D6DE2607B4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4034">
        <p:random/>
      </p:transition>
    </mc:Choice>
    <mc:Fallback>
      <p:transition spd="slow" advTm="114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139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139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2000"/>
                                        <p:tgtEl>
                                          <p:spTgt spid="10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2000"/>
                                        <p:tgtEl>
                                          <p:spTgt spid="1013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13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13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1387" grpId="0"/>
      <p:bldP spid="101388" grpId="0"/>
      <p:bldP spid="101389" grpId="0"/>
      <p:bldP spid="101390" grpId="0"/>
      <p:bldP spid="101391" grpId="0"/>
      <p:bldP spid="101392" grpId="0" animBg="1"/>
      <p:bldP spid="101392" grpId="1" animBg="1"/>
      <p:bldP spid="101394" grpId="0" build="p" animBg="1"/>
      <p:bldP spid="101394" grpId="1" uiExpand="1" build="p" animBg="1"/>
      <p:bldP spid="101395" grpId="0" animBg="1"/>
      <p:bldP spid="10139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Picture 2" descr="http://3.bp.blogspot.com/-_Q7zVm5c36s/TcBHf7gItZI/AAAAAAAAAG4/8IX2Lk_gPZo/s1600/planificacion-inguat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3563888" y="188640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 reflexiones sobre el tema.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42842A-FFC0-444A-B2A1-A3E873E12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593">
        <p:random/>
      </p:transition>
    </mc:Choice>
    <mc:Fallback>
      <p:transition spd="slow" advTm="1359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45232" y="562670"/>
            <a:ext cx="8229600" cy="3226370"/>
          </a:xfrm>
        </p:spPr>
        <p:txBody>
          <a:bodyPr/>
          <a:lstStyle/>
          <a:p>
            <a:r>
              <a:rPr lang="es-ES" b="1" dirty="0"/>
              <a:t>¿Cuál es la diferencia entre planificación operativa y estratégica?</a:t>
            </a:r>
          </a:p>
        </p:txBody>
      </p:sp>
      <p:sp>
        <p:nvSpPr>
          <p:cNvPr id="4" name="3 CuadroTexto"/>
          <p:cNvSpPr txBox="1"/>
          <p:nvPr/>
        </p:nvSpPr>
        <p:spPr>
          <a:xfrm rot="20521932">
            <a:off x="827584" y="4253376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En la planificación operativa lo importante es </a:t>
            </a:r>
            <a:r>
              <a:rPr lang="es-ES" sz="2400" b="1" u="sng" dirty="0"/>
              <a:t>hacer</a:t>
            </a:r>
            <a:r>
              <a:rPr lang="es-ES" sz="2400" dirty="0"/>
              <a:t> algo.</a:t>
            </a:r>
          </a:p>
        </p:txBody>
      </p:sp>
      <p:sp>
        <p:nvSpPr>
          <p:cNvPr id="5" name="4 CuadroTexto"/>
          <p:cNvSpPr txBox="1"/>
          <p:nvPr/>
        </p:nvSpPr>
        <p:spPr>
          <a:xfrm rot="20553306">
            <a:off x="2915816" y="5085184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En la planificación estratégica lo importante es </a:t>
            </a:r>
            <a:r>
              <a:rPr lang="es-ES" sz="2400" b="1" u="sng" dirty="0"/>
              <a:t>lograr</a:t>
            </a:r>
            <a:r>
              <a:rPr lang="es-ES" sz="2400" dirty="0"/>
              <a:t> algo.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AFCA66-327F-4621-AC8C-AB58AD729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6280">
        <p:random/>
      </p:transition>
    </mc:Choice>
    <mc:Fallback>
      <p:transition spd="slow" advTm="2462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24544" y="1714798"/>
            <a:ext cx="9865096" cy="3226370"/>
          </a:xfrm>
        </p:spPr>
        <p:txBody>
          <a:bodyPr/>
          <a:lstStyle/>
          <a:p>
            <a:r>
              <a:rPr lang="es-ES" sz="4000" b="1" dirty="0"/>
              <a:t>Trabajar mucho </a:t>
            </a:r>
            <a:r>
              <a:rPr lang="es-ES" sz="4000" dirty="0"/>
              <a:t>≠ </a:t>
            </a:r>
            <a:r>
              <a:rPr lang="es-ES" sz="4000" b="1" dirty="0"/>
              <a:t>Producir mucho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11560" y="4883676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Trabajo sin un objetivo claro, puede no generar avances pese a grandes esfuerzos.</a:t>
            </a:r>
          </a:p>
        </p:txBody>
      </p:sp>
      <p:sp>
        <p:nvSpPr>
          <p:cNvPr id="10" name="9 Flecha abajo"/>
          <p:cNvSpPr/>
          <p:nvPr/>
        </p:nvSpPr>
        <p:spPr bwMode="auto">
          <a:xfrm>
            <a:off x="2051720" y="3717032"/>
            <a:ext cx="484632" cy="978408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10 Flecha abajo"/>
          <p:cNvSpPr/>
          <p:nvPr/>
        </p:nvSpPr>
        <p:spPr bwMode="auto">
          <a:xfrm>
            <a:off x="6751664" y="3717032"/>
            <a:ext cx="484632" cy="978408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292080" y="4869160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Trabajo con una intención bien planificada, responde a un criterio táctico y genera avances.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23528" y="260648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planificación estratégica hace que el trabajo tenga sentido, sirva para algo, produzca un impacto o un beneficio pensado y acordado desde antes, con base en un análisis de la situación actual.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BA0F6E-6185-4406-91C9-15BFE06EC1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6255">
        <p:random/>
      </p:transition>
    </mc:Choice>
    <mc:Fallback>
      <p:transition spd="slow" advTm="15625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3645024"/>
            <a:ext cx="8229600" cy="3226370"/>
          </a:xfrm>
        </p:spPr>
        <p:txBody>
          <a:bodyPr/>
          <a:lstStyle/>
          <a:p>
            <a:r>
              <a:rPr lang="es-ES" b="1" dirty="0"/>
              <a:t>Éxito</a:t>
            </a:r>
            <a:r>
              <a:rPr lang="es-ES" dirty="0"/>
              <a:t>: ¿qué entendemos por implementación exitosa de un plan estratégico y de uno operativo?</a:t>
            </a:r>
            <a:endParaRPr lang="es-ES" b="1" dirty="0"/>
          </a:p>
        </p:txBody>
      </p:sp>
      <p:pic>
        <p:nvPicPr>
          <p:cNvPr id="63490" name="Picture 2" descr="http://t0.gstatic.com/images?q=tbn:ANd9GcSZ2fMADC77xEp4TYYJc58wX27oYqLqQTspbphQi3QZY60MwX3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536" y="0"/>
            <a:ext cx="3057525" cy="391477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96900B-A955-4C96-9F34-36442AC1A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083">
        <p:random/>
      </p:transition>
    </mc:Choice>
    <mc:Fallback>
      <p:transition spd="slow" advTm="420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0" y="-208145"/>
            <a:ext cx="9144000" cy="1470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¿Qué es un Plan de Control y Vigilancia?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251520" y="1552535"/>
            <a:ext cx="856895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 una herramienta de gestión destinada a la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planificación estratégica 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las acciones requeridas para asegurar la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integridad jurídica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del área protegida, como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 de las estrategias 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 contrarrestar las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amenazas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 patrimonio natural y cultural protegido.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57192C-D00B-47AE-867E-B751886CC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26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669">
        <p:random/>
      </p:transition>
    </mc:Choice>
    <mc:Fallback>
      <p:transition spd="slow" advTm="806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9614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sz="4000" b="1" dirty="0"/>
              <a:t>Otros planes relacionados;</a:t>
            </a:r>
          </a:p>
        </p:txBody>
      </p:sp>
      <p:sp>
        <p:nvSpPr>
          <p:cNvPr id="7" name="2 Subtítulo"/>
          <p:cNvSpPr>
            <a:spLocks noGrp="1"/>
          </p:cNvSpPr>
          <p:nvPr>
            <p:ph idx="1"/>
          </p:nvPr>
        </p:nvSpPr>
        <p:spPr>
          <a:xfrm>
            <a:off x="457200" y="1477368"/>
            <a:ext cx="8229600" cy="5069160"/>
          </a:xfrm>
        </p:spPr>
        <p:txBody>
          <a:bodyPr/>
          <a:lstStyle/>
          <a:p>
            <a:r>
              <a:rPr lang="es-ES" sz="3600" b="1" dirty="0">
                <a:solidFill>
                  <a:srgbClr val="FF0000"/>
                </a:solidFill>
              </a:rPr>
              <a:t>Plan de Manejo</a:t>
            </a:r>
          </a:p>
          <a:p>
            <a:pPr lvl="1"/>
            <a:r>
              <a:rPr lang="es-ES" dirty="0"/>
              <a:t>Esta herramienta mira de forma más integral, las amenazas al patrimonio natural y cultural contenido en el AP y no sólo analiza estos problemas desde el punto de vista de la aplicación del ordenamiento jurídico.</a:t>
            </a:r>
          </a:p>
          <a:p>
            <a:r>
              <a:rPr lang="es-ES" sz="3600" b="1" dirty="0">
                <a:solidFill>
                  <a:srgbClr val="FF0000"/>
                </a:solidFill>
              </a:rPr>
              <a:t>Plan de Patrullajes.</a:t>
            </a:r>
          </a:p>
          <a:p>
            <a:pPr lvl="1"/>
            <a:r>
              <a:rPr lang="es-ES" dirty="0"/>
              <a:t>Es la planificación de las operaciones que se realizan en el área, con el fin principal de detectar infractores y evitar acciones ilícitas.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FC21F9-7D48-442C-8938-6F315BC172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61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896">
        <p:random/>
      </p:transition>
    </mc:Choice>
    <mc:Fallback>
      <p:transition spd="slow" advTm="4489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9614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b="1" dirty="0"/>
              <a:t>¿Cómo se relaciona estos instrumentos?</a:t>
            </a:r>
          </a:p>
        </p:txBody>
      </p:sp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</p:nvPr>
        </p:nvGraphicFramePr>
        <p:xfrm>
          <a:off x="-1262449" y="1364776"/>
          <a:ext cx="7594979" cy="4435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5 Rectángulo redondeado"/>
          <p:cNvSpPr/>
          <p:nvPr/>
        </p:nvSpPr>
        <p:spPr bwMode="auto">
          <a:xfrm>
            <a:off x="5254992" y="4127480"/>
            <a:ext cx="1512168" cy="864096"/>
          </a:xfrm>
          <a:prstGeom prst="round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SMART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6 Rectángulo redondeado"/>
          <p:cNvSpPr/>
          <p:nvPr/>
        </p:nvSpPr>
        <p:spPr bwMode="auto">
          <a:xfrm>
            <a:off x="5241344" y="2803536"/>
            <a:ext cx="1512168" cy="864096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PCV</a:t>
            </a:r>
          </a:p>
        </p:txBody>
      </p:sp>
      <p:sp>
        <p:nvSpPr>
          <p:cNvPr id="8" name="7 Flecha derecha"/>
          <p:cNvSpPr/>
          <p:nvPr/>
        </p:nvSpPr>
        <p:spPr bwMode="auto">
          <a:xfrm rot="10800000">
            <a:off x="3153112" y="3019560"/>
            <a:ext cx="2016224" cy="432048"/>
          </a:xfrm>
          <a:prstGeom prst="rightArrow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8 Flecha derecha"/>
          <p:cNvSpPr/>
          <p:nvPr/>
        </p:nvSpPr>
        <p:spPr bwMode="auto">
          <a:xfrm rot="10800000">
            <a:off x="3166760" y="4271496"/>
            <a:ext cx="2016224" cy="432048"/>
          </a:xfrm>
          <a:prstGeom prst="rightArrow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70F132-2FA2-44D0-B927-3B3065DFAD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30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7929">
        <p:random/>
      </p:transition>
    </mc:Choice>
    <mc:Fallback>
      <p:transition spd="slow" advTm="679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511D4F-99F6-4125-8CE8-69A764970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>
                                            <p:graphicEl>
                                              <a:dgm id="{B7511D4F-99F6-4125-8CE8-69A7649706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58448B-ADC6-471C-9B46-0114728BC6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">
                                            <p:graphicEl>
                                              <a:dgm id="{2658448B-ADC6-471C-9B46-0114728BC6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0339BF-F62B-4822-A5B9-92C16FBB1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5">
                                            <p:graphicEl>
                                              <a:dgm id="{FA0339BF-F62B-4822-A5B9-92C16FBB1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9" name="Oval 19"/>
          <p:cNvSpPr>
            <a:spLocks noChangeArrowheads="1"/>
          </p:cNvSpPr>
          <p:nvPr/>
        </p:nvSpPr>
        <p:spPr bwMode="auto">
          <a:xfrm>
            <a:off x="2143125" y="2000250"/>
            <a:ext cx="4824413" cy="4105275"/>
          </a:xfrm>
          <a:prstGeom prst="ellipse">
            <a:avLst/>
          </a:prstGeom>
          <a:solidFill>
            <a:srgbClr val="FFFF00">
              <a:alpha val="30196"/>
            </a:srgbClr>
          </a:solidFill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18" name="Oval 18"/>
          <p:cNvSpPr>
            <a:spLocks noChangeArrowheads="1"/>
          </p:cNvSpPr>
          <p:nvPr/>
        </p:nvSpPr>
        <p:spPr bwMode="auto">
          <a:xfrm>
            <a:off x="6588125" y="1557338"/>
            <a:ext cx="2339975" cy="2087562"/>
          </a:xfrm>
          <a:prstGeom prst="ellipse">
            <a:avLst/>
          </a:prstGeom>
          <a:solidFill>
            <a:srgbClr val="FFFF00">
              <a:alpha val="30196"/>
            </a:srgbClr>
          </a:solidFill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17" name="Oval 17"/>
          <p:cNvSpPr>
            <a:spLocks noChangeArrowheads="1"/>
          </p:cNvSpPr>
          <p:nvPr/>
        </p:nvSpPr>
        <p:spPr bwMode="auto">
          <a:xfrm>
            <a:off x="0" y="4221163"/>
            <a:ext cx="2339975" cy="2087562"/>
          </a:xfrm>
          <a:prstGeom prst="ellipse">
            <a:avLst/>
          </a:prstGeom>
          <a:solidFill>
            <a:srgbClr val="FFFF00">
              <a:alpha val="30196"/>
            </a:srgbClr>
          </a:solidFill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s-CR" sz="3600" b="1" dirty="0"/>
              <a:t>¿Qué es un plan estratégico?</a:t>
            </a:r>
            <a:endParaRPr lang="es-ES" sz="3600" b="1" dirty="0"/>
          </a:p>
        </p:txBody>
      </p:sp>
      <p:pic>
        <p:nvPicPr>
          <p:cNvPr id="102406" name="Picture 6" descr="j02513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1916113"/>
            <a:ext cx="9128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1416050" y="4381500"/>
            <a:ext cx="1571625" cy="1500188"/>
          </a:xfrm>
          <a:prstGeom prst="ellipse">
            <a:avLst/>
          </a:prstGeom>
          <a:solidFill>
            <a:srgbClr val="FFFF00">
              <a:alpha val="10196"/>
            </a:srgbClr>
          </a:solidFill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02407" name="Picture 7" descr="j0286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9750" y="4581525"/>
            <a:ext cx="9191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250825" y="5516563"/>
            <a:ext cx="1512888" cy="144462"/>
          </a:xfrm>
          <a:prstGeom prst="rect">
            <a:avLst/>
          </a:prstGeom>
          <a:solidFill>
            <a:srgbClr val="3333FF"/>
          </a:solidFill>
          <a:ln w="28575" algn="ctr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7019925" y="2708275"/>
            <a:ext cx="1512888" cy="144463"/>
          </a:xfrm>
          <a:prstGeom prst="rect">
            <a:avLst/>
          </a:prstGeom>
          <a:solidFill>
            <a:srgbClr val="003300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3300"/>
              </a:solidFill>
            </a:endParaRP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 rot="2616169">
            <a:off x="2916238" y="3141663"/>
            <a:ext cx="1512887" cy="144462"/>
          </a:xfrm>
          <a:prstGeom prst="rect">
            <a:avLst/>
          </a:prstGeom>
          <a:solidFill>
            <a:srgbClr val="99FF33"/>
          </a:solidFill>
          <a:ln w="28575" algn="ctr">
            <a:solidFill>
              <a:srgbClr val="99FF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 rot="2616169">
            <a:off x="3348038" y="5013325"/>
            <a:ext cx="1512887" cy="144463"/>
          </a:xfrm>
          <a:prstGeom prst="rect">
            <a:avLst/>
          </a:prstGeom>
          <a:solidFill>
            <a:srgbClr val="99FF33"/>
          </a:solidFill>
          <a:ln w="28575" algn="ctr">
            <a:solidFill>
              <a:srgbClr val="99FF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 rot="2616169">
            <a:off x="5364163" y="4148138"/>
            <a:ext cx="1512887" cy="144462"/>
          </a:xfrm>
          <a:prstGeom prst="rect">
            <a:avLst/>
          </a:prstGeom>
          <a:solidFill>
            <a:srgbClr val="99FF33"/>
          </a:solidFill>
          <a:ln w="28575" algn="ctr">
            <a:solidFill>
              <a:srgbClr val="99FF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13" name="Freeform 13"/>
          <p:cNvSpPr>
            <a:spLocks/>
          </p:cNvSpPr>
          <p:nvPr/>
        </p:nvSpPr>
        <p:spPr bwMode="auto">
          <a:xfrm>
            <a:off x="1381125" y="2349500"/>
            <a:ext cx="5999163" cy="3046413"/>
          </a:xfrm>
          <a:custGeom>
            <a:avLst/>
            <a:gdLst>
              <a:gd name="T0" fmla="*/ 2147483647 w 3779"/>
              <a:gd name="T1" fmla="*/ 2147483647 h 1919"/>
              <a:gd name="T2" fmla="*/ 2147483647 w 3779"/>
              <a:gd name="T3" fmla="*/ 2147483647 h 1919"/>
              <a:gd name="T4" fmla="*/ 2147483647 w 3779"/>
              <a:gd name="T5" fmla="*/ 2147483647 h 1919"/>
              <a:gd name="T6" fmla="*/ 2147483647 w 3779"/>
              <a:gd name="T7" fmla="*/ 2147483647 h 1919"/>
              <a:gd name="T8" fmla="*/ 2147483647 w 3779"/>
              <a:gd name="T9" fmla="*/ 2147483647 h 1919"/>
              <a:gd name="T10" fmla="*/ 2147483647 w 3779"/>
              <a:gd name="T11" fmla="*/ 0 h 19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79"/>
              <a:gd name="T19" fmla="*/ 0 h 1919"/>
              <a:gd name="T20" fmla="*/ 3779 w 3779"/>
              <a:gd name="T21" fmla="*/ 1919 h 19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79" h="1919">
                <a:moveTo>
                  <a:pt x="64" y="1851"/>
                </a:moveTo>
                <a:cubicBezTo>
                  <a:pt x="72" y="1836"/>
                  <a:pt x="0" y="1919"/>
                  <a:pt x="105" y="1769"/>
                </a:cubicBezTo>
                <a:cubicBezTo>
                  <a:pt x="210" y="1619"/>
                  <a:pt x="370" y="1035"/>
                  <a:pt x="695" y="952"/>
                </a:cubicBezTo>
                <a:cubicBezTo>
                  <a:pt x="1020" y="869"/>
                  <a:pt x="1768" y="1368"/>
                  <a:pt x="2055" y="1270"/>
                </a:cubicBezTo>
                <a:cubicBezTo>
                  <a:pt x="2342" y="1172"/>
                  <a:pt x="2131" y="574"/>
                  <a:pt x="2418" y="362"/>
                </a:cubicBezTo>
                <a:cubicBezTo>
                  <a:pt x="2705" y="150"/>
                  <a:pt x="3567" y="60"/>
                  <a:pt x="3779" y="0"/>
                </a:cubicBezTo>
              </a:path>
            </a:pathLst>
          </a:custGeom>
          <a:noFill/>
          <a:ln w="28575" cap="flat" cmpd="sng">
            <a:solidFill>
              <a:srgbClr val="99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2414" name="Freeform 14"/>
          <p:cNvSpPr>
            <a:spLocks/>
          </p:cNvSpPr>
          <p:nvPr/>
        </p:nvSpPr>
        <p:spPr bwMode="auto">
          <a:xfrm>
            <a:off x="1547813" y="1762125"/>
            <a:ext cx="5761037" cy="2819400"/>
          </a:xfrm>
          <a:custGeom>
            <a:avLst/>
            <a:gdLst>
              <a:gd name="T0" fmla="*/ 0 w 3629"/>
              <a:gd name="T1" fmla="*/ 2147483647 h 1776"/>
              <a:gd name="T2" fmla="*/ 2147483647 w 3629"/>
              <a:gd name="T3" fmla="*/ 2147483647 h 1776"/>
              <a:gd name="T4" fmla="*/ 2147483647 w 3629"/>
              <a:gd name="T5" fmla="*/ 2147483647 h 1776"/>
              <a:gd name="T6" fmla="*/ 0 60000 65536"/>
              <a:gd name="T7" fmla="*/ 0 60000 65536"/>
              <a:gd name="T8" fmla="*/ 0 60000 65536"/>
              <a:gd name="T9" fmla="*/ 0 w 3629"/>
              <a:gd name="T10" fmla="*/ 0 h 1776"/>
              <a:gd name="T11" fmla="*/ 3629 w 3629"/>
              <a:gd name="T12" fmla="*/ 1776 h 17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9" h="1776">
                <a:moveTo>
                  <a:pt x="0" y="1776"/>
                </a:moveTo>
                <a:cubicBezTo>
                  <a:pt x="15" y="1122"/>
                  <a:pt x="30" y="468"/>
                  <a:pt x="635" y="234"/>
                </a:cubicBezTo>
                <a:cubicBezTo>
                  <a:pt x="1240" y="0"/>
                  <a:pt x="3115" y="317"/>
                  <a:pt x="3629" y="370"/>
                </a:cubicBezTo>
              </a:path>
            </a:pathLst>
          </a:custGeom>
          <a:noFill/>
          <a:ln w="28575" cap="flat" cmpd="sng">
            <a:solidFill>
              <a:srgbClr val="99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1714500" y="2349500"/>
            <a:ext cx="5616575" cy="4014788"/>
          </a:xfrm>
          <a:custGeom>
            <a:avLst/>
            <a:gdLst>
              <a:gd name="T0" fmla="*/ 0 w 3538"/>
              <a:gd name="T1" fmla="*/ 2147483647 h 2529"/>
              <a:gd name="T2" fmla="*/ 2147483647 w 3538"/>
              <a:gd name="T3" fmla="*/ 2147483647 h 2529"/>
              <a:gd name="T4" fmla="*/ 2147483647 w 3538"/>
              <a:gd name="T5" fmla="*/ 2147483647 h 2529"/>
              <a:gd name="T6" fmla="*/ 2147483647 w 3538"/>
              <a:gd name="T7" fmla="*/ 2147483647 h 2529"/>
              <a:gd name="T8" fmla="*/ 2147483647 w 3538"/>
              <a:gd name="T9" fmla="*/ 0 h 25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38"/>
              <a:gd name="T16" fmla="*/ 0 h 2529"/>
              <a:gd name="T17" fmla="*/ 3538 w 3538"/>
              <a:gd name="T18" fmla="*/ 2529 h 25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38" h="2529">
                <a:moveTo>
                  <a:pt x="0" y="1814"/>
                </a:moveTo>
                <a:cubicBezTo>
                  <a:pt x="344" y="2169"/>
                  <a:pt x="752" y="2529"/>
                  <a:pt x="1270" y="2494"/>
                </a:cubicBezTo>
                <a:cubicBezTo>
                  <a:pt x="1788" y="2459"/>
                  <a:pt x="2768" y="1967"/>
                  <a:pt x="3106" y="1602"/>
                </a:cubicBezTo>
                <a:cubicBezTo>
                  <a:pt x="3444" y="1237"/>
                  <a:pt x="3229" y="569"/>
                  <a:pt x="3301" y="302"/>
                </a:cubicBezTo>
                <a:cubicBezTo>
                  <a:pt x="3373" y="35"/>
                  <a:pt x="3489" y="63"/>
                  <a:pt x="3538" y="0"/>
                </a:cubicBezTo>
              </a:path>
            </a:pathLst>
          </a:custGeom>
          <a:noFill/>
          <a:ln w="28575" cap="flat" cmpd="sng">
            <a:solidFill>
              <a:srgbClr val="99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2420" name="Text Box 20"/>
          <p:cNvSpPr txBox="1">
            <a:spLocks noChangeArrowheads="1"/>
          </p:cNvSpPr>
          <p:nvPr/>
        </p:nvSpPr>
        <p:spPr bwMode="auto">
          <a:xfrm>
            <a:off x="0" y="3357563"/>
            <a:ext cx="1979613" cy="9159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b="1"/>
              <a:t>Una idea precisa de la realidad actual</a:t>
            </a:r>
            <a:endParaRPr lang="es-ES" b="1"/>
          </a:p>
        </p:txBody>
      </p: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6948488" y="549275"/>
            <a:ext cx="1979612" cy="9159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b="1"/>
              <a:t>Una idea clara de donde queremos llegar</a:t>
            </a:r>
            <a:endParaRPr lang="es-ES" b="1"/>
          </a:p>
        </p:txBody>
      </p:sp>
      <p:sp>
        <p:nvSpPr>
          <p:cNvPr id="102422" name="Text Box 22"/>
          <p:cNvSpPr txBox="1">
            <a:spLocks noChangeArrowheads="1"/>
          </p:cNvSpPr>
          <p:nvPr/>
        </p:nvSpPr>
        <p:spPr bwMode="auto">
          <a:xfrm>
            <a:off x="4572000" y="4437063"/>
            <a:ext cx="1979613" cy="1190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b="1"/>
              <a:t>Un buen análisis de los grandes problemas</a:t>
            </a:r>
            <a:endParaRPr lang="es-ES" b="1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500063" y="1370013"/>
            <a:ext cx="1979612" cy="9159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b="1"/>
              <a:t>Una buena propuesta de cómo llegar allá</a:t>
            </a:r>
            <a:endParaRPr lang="es-ES" b="1"/>
          </a:p>
        </p:txBody>
      </p:sp>
      <p:pic>
        <p:nvPicPr>
          <p:cNvPr id="11287" name="Picture 23" descr="http://t3.gstatic.com/images?q=tbn:ANd9GcTyojghyXFqPgYSnXtHtYi6yPUHA7Yhx7qF1JQxl0o539h-mDw&amp;t=1&amp;usg=__UqS4aSn_fUVbDxEWo-rhplWMEvA=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38" y="4595813"/>
            <a:ext cx="8318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663700" y="5572125"/>
            <a:ext cx="2265363" cy="9239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b="1"/>
              <a:t>Un buen sistema para saber que va por buen camino</a:t>
            </a:r>
            <a:endParaRPr lang="es-ES" b="1"/>
          </a:p>
        </p:txBody>
      </p:sp>
      <p:cxnSp>
        <p:nvCxnSpPr>
          <p:cNvPr id="27" name="26 Conector recto de flecha"/>
          <p:cNvCxnSpPr>
            <a:cxnSpLocks noChangeShapeType="1"/>
          </p:cNvCxnSpPr>
          <p:nvPr/>
        </p:nvCxnSpPr>
        <p:spPr bwMode="auto">
          <a:xfrm>
            <a:off x="2143125" y="1643063"/>
            <a:ext cx="1000125" cy="357187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3339" name="Picture 27" descr="http://t1.gstatic.com/images?q=tbn:ANd9GcQSK02QNgM1yVV-_W61hsDm2UEQedAp49kpw9bHr04HBxJdt0w&amp;t=1&amp;usg=__gNz-7QwxOnVBfjleIYO8zsQ-l2M=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4500563"/>
            <a:ext cx="68738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1" name="AutoShape 29" descr="data:image/jpeg;base64,/9j/4AAQSkZJRgABAQAAAQABAAD/2wBDAAkGBwgHBgkIBwgKCgkLDRYPDQwMDRsUFRAWIB0iIiAdHx8kKDQsJCYxJx8fLT0tMTU3Ojo6Iys/RD84QzQ5Ojf/2wBDAQoKCg0MDRoPDxo3JR8lNzc3Nzc3Nzc3Nzc3Nzc3Nzc3Nzc3Nzc3Nzc3Nzc3Nzc3Nzc3Nzc3Nzc3Nzc3Nzc3Nzf/wAARCAC+AJIDASIAAhEBAxEB/8QAGwAAAwADAQEAAAAAAAAAAAAAAAQFAQIDBgf/xABBEAACAQMCAwUFBgMFCAMAAAABAgMABBEhMQUSQRNRYXGBIjKRobEGFELB0fAjUuEkM2JyghU0Q1OSosLxNXOT/8QAFAEBAAAAAAAAAAAAAAAAAAAAAP/EABQRAQAAAAAAAAAAAAAAAAAAAAD/2gAMAwEAAhEDEQA/APuFZoooCisGs0BSr3kfOY4leVwcMIx7p8TsPjTLd9K8PXlgZAoASVwAP8xoMj725ziGIdxy5/Kp0F5dW07Ldt2kPbmMyEAFSTldB0wQOpq1UqaLtbjiFqWx2sauumxxj6gUFUbVmluHzm4s4ZTuV9rzGh+YpmgKwSKCcdKnFpOIvyxO0doCQzqcGU9ynovjuemmpBg8Qtw5VXZ2HvCNGfHngeFbxXlvKQscyFjsudfhW6RrDGqRKFRRhVUYAFIX9zG7dgsCzudCrLlf6/TvIoKQINZqNYyT2twIZ3Ijb3UdMcu3unJyOmCcjI6GrAOaDNFFFAUUUUBRRRQFFFFAGlbY8txcR7e2HHkR+oamqVlxHfRSHQOpjPifeH0aga3qdefweI2s/wCF8wv66r8/yqjUP7W3Qg4aEXPayuFjxuO8/D60Eeb7Svw8w21jEsyxzP27vkezzkYXxz12/L18EyzwxyxtzI6hlPeCK8FZcEu76xkulSJY3De85BIGQNMHxOu+av8A2e4gZeGCGPHahwsWdRhhzA9Nva/6fGgrXBN1I1upxEukzA7/AOH9fDzptUVFAUBQNgOla28awxBFzpuTuT1JpfiNybeA9ngytogOoHifAfPbrQL8R4gY5VtoA7yNo3JuNNh4418Br3Z3suzgYRvE8crjdlxz41wCCdu7zOutb8Ms/u0ZZyTK+rFjk9+p7+p/TFdOIA9knLqwlTl8+Yflmg04nEJLYsNGQgq3d0+hNMwv2kaPjHMobHdmtbz/AHOfBI/httvtWnDjm0j20yNPAmgZooooCiiigKKKKAoorVmwM5oB3CLzMQANyTtUe+uL+6PJw2K3blZTmYkba5yNjtgYO+Tgb9XeTiEvIh5YVwScZ8QfPuHqegqhDCkUYSNQq7+p3oOK3mgE9vNCc9V5h8Vzp54rzXHJ7m54gz2sE8kUceEZIZCCdSRtjur1+BRgUEbg7Q2XB7eCUtGyxksGRhjUnXTxqT9kmA4lIjDDtbAgHcAEeH+IfKvYYrjcW8MygSxhsHIJGo8juPSg6ZxU+Bfvl407AmNDhQds7g/n8O6l7y8Nuptw7yqzBObBPZk9GbbXbXUZqpbQiGFUBzganvPU0HUDApe59qa3TfL8x8gD+ePjTJpZT2l47dI1CjzOp+i0BfuqWUxbHLyEHPjpW9ohS2iVve5RzefWluJKJjBbHaSQcw71GpH77qeFBmiiigKKKKAooooCpt47TzC1h/1nceR8ProNiacupjDCzAAtsoPU9K4cNhCQ9oSS0gyWO5HT6k+poGIIlhjCIMDffOT3+ddaKKAooooCleI3AgtWYNykjRv5dMk+gBPpTVTbg9vfLF+BdD8if/AepoE7rh0Z4NcmSEPKbd+RHOeTQ4Udx2ydyarWFwl1ZW9xHkpLGrrka4IzXmOP8Y++O1laMPu4yJZAf70/yr4Z3PXYeNn7MOG4NAo/4eUHkDp8sUFSRlRCzHAUZNcrRSIQzjDuS7eZ/Tb0rleyoXitSRzzHbvUYLemoH+qmsjBBNAmn8XijnpCgA8zr9KepHho5hLMd5JDjy/9k09QFFFFAUUUUBRRRQIcRBkkhhwcMTk/AfRj8KeAAGgxSNyVHEIeYnPsgf8Ad/Su815DCQrseYnACqWPy8qBiiucE0c6c8Thl7xXSgKKKKDDEKpJOgFeH45e3bNPGnNBblV55MayFssVyNhqB4nSvY3x/szqdA45N+/A/OpakGAJfQjsJeZ0kA93mJOD6fs60HjbL3Sq5wDgD17vT8q9f9ky62UiuCoL88ZI95SAMj1B/eKnHgMFpxCN5iTZtryjJUnoPAb6a+GmQLUF9Hc4nijZBE/IebHtIdMjHTQH0oIv2qKzcViRiQYYxjG4JJJwemgFJi7vIzyw31yigYxz83T/ABZFW77gb319cXMdyyNzKAjrldAM4wcj51OvOC38KMXeBy7BEIYjJO+dO+gn8P49e8JWWIIk8COzt2mQ+upORp8BivRWf2ptL5gtrDcM4x2iFQGXfTGfa21xU3if2UuhbubGZZmbUo/sHxwRpnz7hrUfgtjPafaK1ku7Z4mQ8551A5V1GdM5100PWg9tb3V80qSTxBLd3KBCPaH8pJz6eoqoKnlLq5jViI0RiCFIPMmuQT46DTTzqhQFFFFAUUVhtu6gn8TVpHVYly6KXYjcDpjxyAR/lrhY3IRTNKqlZZSGlBwBuBodemPl0plJCttLcgAyTHKA9c6IPp8TUe9/jwAW1wbiAATSq59khTy8o295gT/px1oLNgUaSZoccnNjIxjPdp8fWnulRPvV1Z2kcrQQw24xpyhFUHYE82nnj0FVbe4SdOZTgjRlO6nuNBrPdJBgNkk5wqjJNaw3qSv2ZVkk7mx+VcJe0HEDyBS3ZAoWOi6nU/vr4UpxG4TmgdiFk50HtaZIdS2M9FAbJ7j40DvFH5YUwTkPz4HUKC2PlU+e7axS3sZYe3GAhYvj2QNCNNTuPHFNRl7+55gpWFNCWGCRnOPMkDyA7zo3cgRsk+BhNG0/Cevp+tAmiCFzZXPtwyj+GSdf6enXz0xCv3WV7OVR2MoPZvjG+mD8f00Ojl9B21uQPfXVcb57q5qqcQsgsmC2xPc3f6527jig24U7SQyNJ7/aFWGc4K4U/SteIkNcWcZ6y83XoP61y4RK3bXFvKMSqQzab50z8v3mus5LcUt1wcKjHQ94O/wFA90rHIuQ2BkbHFbCigwBgVmiigKKKKAJwM1MvOJQmV7MFllZhGDpgs3TQ5Ghzr3VRcgISxwAMk91S4raPsLa7KDn7YzkkajnBB38GHwoOPGri7DJbcLhElwiGVVYgDA9kb/5s+lLcMm+/wAIzgmacq5UYBWPTTwJzr1yaZvL+Kz4ncmYOrGAchI0IAZjr02+dJcHb7twOS7DLzJByo5OhJ1znuyRQMTl+K8R7GJsW8DYLAdep8+g9T3VzS0jjv5lileCGJCqqje7yhdB16jTPWq3CrZLLh6AHdeZmPXrk1MhJeWNEeJJZUaRebq7ElRjcgBSf9NAwk8lrHIrRyPeHlCl/ddmzhQc5wo39axZ8DZZDPdzl52OXkBOSc7An3R3BQPPrTNiGurhriUhhCOyjIG52dvUjHoe+qVBpHGsSKiAKqjAArZgGUgjIPSs0UC0LiJHSU47H8R/l6H4fSl7f+BfyRfglHOn7+PwFdr6B5VzFjnKlDzHAKneud6eyntZBoA/L6HAoOXFi9oVvYUDuoIZc45hjv8AT44pTgl2eI39xcShVdEVY0U5CqdSc9Tn961S4s8cfDLmWVSUjjZyAP5Rn8q8nwm6HDuLjnkxA7mH3dACfZ1x346/ioPc0UCigKKKKAooooF784s58b9mcfClYLoXE0tq8fKhj5o2znnXPKT4a/IiunHJ/uvCLybAJWJsAnGSRga9NSKkcJ4iLqB+IqhSGKEQRqSM82hYEdMEAY8D0GaDN9cRXFpcwTRmSRw8XMqAhXRDqSdtdvOmY7YLbcPsfwkczgHcAfv4VwsYnW2EMmj3Mqs2veOY/AYFUm/+ZRcaC2JH/UBQckk5OAqz/hh5W1z4Haob8PtY+BPxi4XN2sTujhmGCccu3UYGtUrxez4F2UYGWZ1UE+LH8qVxfXtq/CzarGI2TlYv7IReU4JGTn0oPRWUSwWsMS6BUA1rtkd9LrFcN70wQd0a6/E/oKz90U+/LM/nIR9MUDGaM0uLO3BJ7JSd8tr9a8/xqS3j4pbW0MUcT47XnWMA5BGme/HTu+ID0xI/rUW44jDfQP2IkXs39kuujbrkeGT8qtAVO4jbQwWU7RRqrMVJI6nmFBQYK6EMAVO46EV4+G2QcdvwzcqQWhblKkrjPKQR3ER7V7CL+7XyFQZokju+Ly59prQrjw9o/nQduD8Yt7kwQLMHMkfNGebXA6Eb51GvX41ayO+vkdtEv3u6dcf3UfZ69Sc+umPhXqLPjt5aciue3i5c4YHONsA+hoPa0VL4Zxu0vxyxuEk/kbeqeRQZooooJ3HhM3DituQJWkjC5GRnnXQ+FRuBWCS8JHEbiN1muHkuDGwxhncld9RoRpVrjsvY8NklIOEZGJHQcwyfTetwgS1tYs6ZQZOucDP/AI0HFIV/2p7P/DiGe7Ow+WPhXaU8vE7cnGHjdfUEGizBa6u5MEAuEHoP6mteKgpAlwucwSK5x1GcH5E0E9jz2NusjY5lmZsH/MduvWm+GgffLwjOrY17uZ648MT/AHNHGeW2JJAyDr/X51ysnNneHtZCYToGY55QTgZ8iu/+LwNBfopO9kfmghRgnakgsDg4A6fv9aXjLRSJy3DSqxUHUkHYb5ODkjrt8aCmdAa8zIVvuIc3LnkvFaMgZPsjl/0gjm336DrVfiN0yAW8AZp5NBj8Ofp+z0rMNukD2tugUCNWfAHXbP8A3GgeXakuLY+64IB9rr5E/WnRoNdKk3PELW8gmjt5Szowz7B6ty6E77mgq47uleG+0/EHj4jcpGzBWjKty7jOVJGdOn73r2wzJAuDqy/lXjeG8Ie64nDHc4eKJC8hyDzkyuQD8vP40Clj9m+Kq73MluhRlULF24JI5fLHXvG9cZBPbzyJPFLAwXRWXbU7a42I1FfRxtXG7tYLuIxXMSSIfwuuRQfOmPuqzEFQqqw6HwxttV3hf2la1KQ8UbniJCrcdVJOBzeHj8a14t9mJYWE3DmMiA5aF29rw5W69ND8agTjngljdW5hkNGdDk7DB/e9B9N51G5orCASIr5I5gDiig1u4u2t5I9PaXAztXFZO3a2ddASxI6g4xjzGabO1IAhOJGPYsDKo8xg/MfOg6cPXl7fXPNO5+dacbV34XcJHGrllwQxwAOp9BW3DnDrOR/znGvnRxcZ4fKv83KowdySBQcrGMRXfZKRyw26Jy1rBbRyyTRMunKpBG4PNJ+/WmIEX79O+PaIAz4YFacObtHmfuIX4ZP/AJUE7ilvNZ2TySzxNbQ/xAZObmUjoMHUHbHj6UtFxGLil8kUKXNke0eMNJEVMrJ03B0BbQ+G9VftIyJwmSSQAojxs2egDjX03pOXiNjd8ZsBBMHlinkjIDDrGST4jQUFW0so7bLKWd23dzkn9/pWI5Vbicsf4khU795b9Kb/AA1JV+z47nm9mYMgUd6qp/WgrEZqe/DoYLeYxZzyHAJ0HWqAoIBByM0C9k/NZxsdSq4PmNPyqXYT29pM7MD20qAkLsQGbv8AOneHex29uc5RtPL9jPrXHgwXtJiSOYqhx1XIz+dB3/2mmmYpMHr7OPrWj8TyoEMEjyHYD95+VUcVnFBIlhv+wkuWuCkiAssS45TgZw2+/gcjvrxl9cT3b3F3OQGaEtjQBSB/6+FfQeISCGyuJCMhYycd+m1ef4J9nywSbiCHlViUiJ1PcW/T/wBUHpLYj7vFg59gbeVFb4Hj8aKDakOJ2P3kxSqzh4uYcqnAkUjVT54p+sEZoJ3C2j7a6SPRQwYLty5G2OmxrfiySOltyKzBbmNmC52B39NDWs+LbiCTYxFKCkrY0B6E/TJ7qfznSgThAXicw1JManbbp+VHDAojmKknM758CDjHyolxHxOJse/GV37tfyrewACShVA/jyZ8+Y0He4iWaF4nUMrqVIIyKnQSl2gxbciIU5ZBghwynOO7FVDU9W/sUIz70y8pHUc+R8hQUBtUriCiKIXa6GG4520ycHQ/LFVRoKUWMSLdROchnIPhkA/nQNIcrkag1tUzht7HHa9lcyBZYGMTc5wTjGo79CKZN9EELhZCo3IjbA9SKBa9b7neR3J0jc8j6bePyz/p8a58NYi9dOnZ6nOdVOKYkuoLm05pEkVJCQisuGcjYqPmD60nw3ht1E7NLL2ejD2H5jgkHHugLjG2u+hxigtFlUZJAHea5SXMKDPaqfBTknyA1NarZwDVow575CWPzrosSJ7iKv8AlGKBYLJcyJI6lIVOVUn2mPTPcOuPLup2sYrNBiijFFBmiiigwVB3ANKrbtCf7K4Rf+Wwyvp3fTwpuigmX8dzKYXWBTLG2VYMCB8cHoNvGs2M5h7aK8liEwkzgELkEA6A+e9UqwQCaDi11blSDPF/+gqfYyR5iWW5gKw5SICVSXI0zoe4bd+fCq2B3VhkRhhlBHcRQZG1JyzJavdSOeVQgk333H5AV1NpCdUXs/8A6zy/SuX3JWmE00skvLoqNjA8dtdtM5oF45FiVmF5bqznmkIHOxfrjB6DA22ArcKJGDJFLcONRJP7KjxAx9BVBVAGgAragVt7flkaWZhJMwxzYwFGdh+9fozgVmigKKKKAooooCisUUH/2Q=="/>
          <p:cNvSpPr>
            <a:spLocks noChangeAspect="1" noChangeArrowheads="1"/>
          </p:cNvSpPr>
          <p:nvPr/>
        </p:nvSpPr>
        <p:spPr bwMode="auto">
          <a:xfrm>
            <a:off x="155575" y="-693738"/>
            <a:ext cx="1123950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72" name="AutoShape 31" descr="data:image/jpeg;base64,/9j/4AAQSkZJRgABAQAAAQABAAD/2wBDAAkGBwgHBgkIBwgKCgkLDRYPDQwMDRsUFRAWIB0iIiAdHx8kKDQsJCYxJx8fLT0tMTU3Ojo6Iys/RD84QzQ5Ojf/2wBDAQoKCg0MDRoPDxo3JR8lNzc3Nzc3Nzc3Nzc3Nzc3Nzc3Nzc3Nzc3Nzc3Nzc3Nzc3Nzc3Nzc3Nzc3Nzc3Nzc3Nzf/wAARCAC+AJIDASIAAhEBAxEB/8QAGwAAAwADAQEAAAAAAAAAAAAAAAQFAQIDBgf/xABBEAACAQMCAwUFBgMFCAMAAAABAgMABBEhMQUSQRNRYXGBIjKRobEGFELB0fAjUuEkM2JyghU0Q1OSosLxNXOT/8QAFAEBAAAAAAAAAAAAAAAAAAAAAP/EABQRAQAAAAAAAAAAAAAAAAAAAAD/2gAMAwEAAhEDEQA/APuFZoooCisGs0BSr3kfOY4leVwcMIx7p8TsPjTLd9K8PXlgZAoASVwAP8xoMj725ziGIdxy5/Kp0F5dW07Ldt2kPbmMyEAFSTldB0wQOpq1UqaLtbjiFqWx2sauumxxj6gUFUbVmluHzm4s4ZTuV9rzGh+YpmgKwSKCcdKnFpOIvyxO0doCQzqcGU9ynovjuemmpBg8Qtw5VXZ2HvCNGfHngeFbxXlvKQscyFjsudfhW6RrDGqRKFRRhVUYAFIX9zG7dgsCzudCrLlf6/TvIoKQINZqNYyT2twIZ3Ijb3UdMcu3unJyOmCcjI6GrAOaDNFFFAUUUUBRRRQFFFFAGlbY8txcR7e2HHkR+oamqVlxHfRSHQOpjPifeH0aga3qdefweI2s/wCF8wv66r8/yqjUP7W3Qg4aEXPayuFjxuO8/D60Eeb7Svw8w21jEsyxzP27vkezzkYXxz12/L18EyzwxyxtzI6hlPeCK8FZcEu76xkulSJY3De85BIGQNMHxOu+av8A2e4gZeGCGPHahwsWdRhhzA9Nva/6fGgrXBN1I1upxEukzA7/AOH9fDzptUVFAUBQNgOla28awxBFzpuTuT1JpfiNybeA9ngytogOoHifAfPbrQL8R4gY5VtoA7yNo3JuNNh4418Br3Z3suzgYRvE8crjdlxz41wCCdu7zOutb8Ms/u0ZZyTK+rFjk9+p7+p/TFdOIA9knLqwlTl8+Yflmg04nEJLYsNGQgq3d0+hNMwv2kaPjHMobHdmtbz/AHOfBI/httvtWnDjm0j20yNPAmgZooooCiiigKKKKAoorVmwM5oB3CLzMQANyTtUe+uL+6PJw2K3blZTmYkba5yNjtgYO+Tgb9XeTiEvIh5YVwScZ8QfPuHqegqhDCkUYSNQq7+p3oOK3mgE9vNCc9V5h8Vzp54rzXHJ7m54gz2sE8kUceEZIZCCdSRtjur1+BRgUEbg7Q2XB7eCUtGyxksGRhjUnXTxqT9kmA4lIjDDtbAgHcAEeH+IfKvYYrjcW8MygSxhsHIJGo8juPSg6ZxU+Bfvl407AmNDhQds7g/n8O6l7y8Nuptw7yqzBObBPZk9GbbXbXUZqpbQiGFUBzganvPU0HUDApe59qa3TfL8x8gD+ePjTJpZT2l47dI1CjzOp+i0BfuqWUxbHLyEHPjpW9ohS2iVve5RzefWluJKJjBbHaSQcw71GpH77qeFBmiiigKKKKAooooCpt47TzC1h/1nceR8ProNiacupjDCzAAtsoPU9K4cNhCQ9oSS0gyWO5HT6k+poGIIlhjCIMDffOT3+ddaKKAooooCleI3AgtWYNykjRv5dMk+gBPpTVTbg9vfLF+BdD8if/AepoE7rh0Z4NcmSEPKbd+RHOeTQ4Udx2ydyarWFwl1ZW9xHkpLGrrka4IzXmOP8Y++O1laMPu4yJZAf70/yr4Z3PXYeNn7MOG4NAo/4eUHkDp8sUFSRlRCzHAUZNcrRSIQzjDuS7eZ/Tb0rleyoXitSRzzHbvUYLemoH+qmsjBBNAmn8XijnpCgA8zr9KepHho5hLMd5JDjy/9k09QFFFFAUUUUBRRRQIcRBkkhhwcMTk/AfRj8KeAAGgxSNyVHEIeYnPsgf8Ad/Su815DCQrseYnACqWPy8qBiiucE0c6c8Thl7xXSgKKKKDDEKpJOgFeH45e3bNPGnNBblV55MayFssVyNhqB4nSvY3x/szqdA45N+/A/OpakGAJfQjsJeZ0kA93mJOD6fs60HjbL3Sq5wDgD17vT8q9f9ky62UiuCoL88ZI95SAMj1B/eKnHgMFpxCN5iTZtryjJUnoPAb6a+GmQLUF9Hc4nijZBE/IebHtIdMjHTQH0oIv2qKzcViRiQYYxjG4JJJwemgFJi7vIzyw31yigYxz83T/ABZFW77gb319cXMdyyNzKAjrldAM4wcj51OvOC38KMXeBy7BEIYjJO+dO+gn8P49e8JWWIIk8COzt2mQ+upORp8BivRWf2ptL5gtrDcM4x2iFQGXfTGfa21xU3if2UuhbubGZZmbUo/sHxwRpnz7hrUfgtjPafaK1ku7Z4mQ8551A5V1GdM5100PWg9tb3V80qSTxBLd3KBCPaH8pJz6eoqoKnlLq5jViI0RiCFIPMmuQT46DTTzqhQFFFFAUUVhtu6gn8TVpHVYly6KXYjcDpjxyAR/lrhY3IRTNKqlZZSGlBwBuBodemPl0plJCttLcgAyTHKA9c6IPp8TUe9/jwAW1wbiAATSq59khTy8o295gT/px1oLNgUaSZoccnNjIxjPdp8fWnulRPvV1Z2kcrQQw24xpyhFUHYE82nnj0FVbe4SdOZTgjRlO6nuNBrPdJBgNkk5wqjJNaw3qSv2ZVkk7mx+VcJe0HEDyBS3ZAoWOi6nU/vr4UpxG4TmgdiFk50HtaZIdS2M9FAbJ7j40DvFH5YUwTkPz4HUKC2PlU+e7axS3sZYe3GAhYvj2QNCNNTuPHFNRl7+55gpWFNCWGCRnOPMkDyA7zo3cgRsk+BhNG0/Cevp+tAmiCFzZXPtwyj+GSdf6enXz0xCv3WV7OVR2MoPZvjG+mD8f00Ojl9B21uQPfXVcb57q5qqcQsgsmC2xPc3f6527jig24U7SQyNJ7/aFWGc4K4U/SteIkNcWcZ6y83XoP61y4RK3bXFvKMSqQzab50z8v3mus5LcUt1wcKjHQ94O/wFA90rHIuQ2BkbHFbCigwBgVmiigKKKKAJwM1MvOJQmV7MFllZhGDpgs3TQ5Ghzr3VRcgISxwAMk91S4raPsLa7KDn7YzkkajnBB38GHwoOPGri7DJbcLhElwiGVVYgDA9kb/5s+lLcMm+/wAIzgmacq5UYBWPTTwJzr1yaZvL+Kz4ncmYOrGAchI0IAZjr02+dJcHb7twOS7DLzJByo5OhJ1znuyRQMTl+K8R7GJsW8DYLAdep8+g9T3VzS0jjv5lileCGJCqqje7yhdB16jTPWq3CrZLLh6AHdeZmPXrk1MhJeWNEeJJZUaRebq7ElRjcgBSf9NAwk8lrHIrRyPeHlCl/ddmzhQc5wo39axZ8DZZDPdzl52OXkBOSc7An3R3BQPPrTNiGurhriUhhCOyjIG52dvUjHoe+qVBpHGsSKiAKqjAArZgGUgjIPSs0UC0LiJHSU47H8R/l6H4fSl7f+BfyRfglHOn7+PwFdr6B5VzFjnKlDzHAKneud6eyntZBoA/L6HAoOXFi9oVvYUDuoIZc45hjv8AT44pTgl2eI39xcShVdEVY0U5CqdSc9Tn961S4s8cfDLmWVSUjjZyAP5Rn8q8nwm6HDuLjnkxA7mH3dACfZ1x346/ioPc0UCigKKKKAooooF784s58b9mcfClYLoXE0tq8fKhj5o2znnXPKT4a/IiunHJ/uvCLybAJWJsAnGSRga9NSKkcJ4iLqB+IqhSGKEQRqSM82hYEdMEAY8D0GaDN9cRXFpcwTRmSRw8XMqAhXRDqSdtdvOmY7YLbcPsfwkczgHcAfv4VwsYnW2EMmj3Mqs2veOY/AYFUm/+ZRcaC2JH/UBQckk5OAqz/hh5W1z4Haob8PtY+BPxi4XN2sTujhmGCccu3UYGtUrxez4F2UYGWZ1UE+LH8qVxfXtq/CzarGI2TlYv7IReU4JGTn0oPRWUSwWsMS6BUA1rtkd9LrFcN70wQd0a6/E/oKz90U+/LM/nIR9MUDGaM0uLO3BJ7JSd8tr9a8/xqS3j4pbW0MUcT47XnWMA5BGme/HTu+ID0xI/rUW44jDfQP2IkXs39kuujbrkeGT8qtAVO4jbQwWU7RRqrMVJI6nmFBQYK6EMAVO46EV4+G2QcdvwzcqQWhblKkrjPKQR3ER7V7CL+7XyFQZokju+Ly59prQrjw9o/nQduD8Yt7kwQLMHMkfNGebXA6Eb51GvX41ayO+vkdtEv3u6dcf3UfZ69Sc+umPhXqLPjt5aciue3i5c4YHONsA+hoPa0VL4Zxu0vxyxuEk/kbeqeRQZooooJ3HhM3DituQJWkjC5GRnnXQ+FRuBWCS8JHEbiN1muHkuDGwxhncld9RoRpVrjsvY8NklIOEZGJHQcwyfTetwgS1tYs6ZQZOucDP/AI0HFIV/2p7P/DiGe7Ow+WPhXaU8vE7cnGHjdfUEGizBa6u5MEAuEHoP6mteKgpAlwucwSK5x1GcH5E0E9jz2NusjY5lmZsH/MduvWm+GgffLwjOrY17uZ648MT/AHNHGeW2JJAyDr/X51ysnNneHtZCYToGY55QTgZ8iu/+LwNBfopO9kfmghRgnakgsDg4A6fv9aXjLRSJy3DSqxUHUkHYb5ODkjrt8aCmdAa8zIVvuIc3LnkvFaMgZPsjl/0gjm336DrVfiN0yAW8AZp5NBj8Ofp+z0rMNukD2tugUCNWfAHXbP8A3GgeXakuLY+64IB9rr5E/WnRoNdKk3PELW8gmjt5Szowz7B6ty6E77mgq47uleG+0/EHj4jcpGzBWjKty7jOVJGdOn73r2wzJAuDqy/lXjeG8Ie64nDHc4eKJC8hyDzkyuQD8vP40Clj9m+Kq73MluhRlULF24JI5fLHXvG9cZBPbzyJPFLAwXRWXbU7a42I1FfRxtXG7tYLuIxXMSSIfwuuRQfOmPuqzEFQqqw6HwxttV3hf2la1KQ8UbniJCrcdVJOBzeHj8a14t9mJYWE3DmMiA5aF29rw5W69ND8agTjngljdW5hkNGdDk7DB/e9B9N51G5orCASIr5I5gDiig1u4u2t5I9PaXAztXFZO3a2ddASxI6g4xjzGabO1IAhOJGPYsDKo8xg/MfOg6cPXl7fXPNO5+dacbV34XcJHGrllwQxwAOp9BW3DnDrOR/znGvnRxcZ4fKv83KowdySBQcrGMRXfZKRyw26Jy1rBbRyyTRMunKpBG4PNJ+/WmIEX79O+PaIAz4YFacObtHmfuIX4ZP/AJUE7ilvNZ2TySzxNbQ/xAZObmUjoMHUHbHj6UtFxGLil8kUKXNke0eMNJEVMrJ03B0BbQ+G9VftIyJwmSSQAojxs2egDjX03pOXiNjd8ZsBBMHlinkjIDDrGST4jQUFW0so7bLKWd23dzkn9/pWI5Vbicsf4khU795b9Kb/AA1JV+z47nm9mYMgUd6qp/WgrEZqe/DoYLeYxZzyHAJ0HWqAoIBByM0C9k/NZxsdSq4PmNPyqXYT29pM7MD20qAkLsQGbv8AOneHex29uc5RtPL9jPrXHgwXtJiSOYqhx1XIz+dB3/2mmmYpMHr7OPrWj8TyoEMEjyHYD95+VUcVnFBIlhv+wkuWuCkiAssS45TgZw2+/gcjvrxl9cT3b3F3OQGaEtjQBSB/6+FfQeISCGyuJCMhYycd+m1ef4J9nywSbiCHlViUiJ1PcW/T/wBUHpLYj7vFg59gbeVFb4Hj8aKDakOJ2P3kxSqzh4uYcqnAkUjVT54p+sEZoJ3C2j7a6SPRQwYLty5G2OmxrfiySOltyKzBbmNmC52B39NDWs+LbiCTYxFKCkrY0B6E/TJ7qfznSgThAXicw1JManbbp+VHDAojmKknM758CDjHyolxHxOJse/GV37tfyrewACShVA/jyZ8+Y0He4iWaF4nUMrqVIIyKnQSl2gxbciIU5ZBghwynOO7FVDU9W/sUIz70y8pHUc+R8hQUBtUriCiKIXa6GG4520ycHQ/LFVRoKUWMSLdROchnIPhkA/nQNIcrkag1tUzht7HHa9lcyBZYGMTc5wTjGo79CKZN9EELhZCo3IjbA9SKBa9b7neR3J0jc8j6bePyz/p8a58NYi9dOnZ6nOdVOKYkuoLm05pEkVJCQisuGcjYqPmD60nw3ht1E7NLL2ejD2H5jgkHHugLjG2u+hxigtFlUZJAHea5SXMKDPaqfBTknyA1NarZwDVow575CWPzrosSJ7iKv8AlGKBYLJcyJI6lIVOVUn2mPTPcOuPLup2sYrNBiijFFBmiiigwVB3ANKrbtCf7K4Rf+Wwyvp3fTwpuigmX8dzKYXWBTLG2VYMCB8cHoNvGs2M5h7aK8liEwkzgELkEA6A+e9UqwQCaDi11blSDPF/+gqfYyR5iWW5gKw5SICVSXI0zoe4bd+fCq2B3VhkRhhlBHcRQZG1JyzJavdSOeVQgk333H5AV1NpCdUXs/8A6zy/SuX3JWmE00skvLoqNjA8dtdtM5oF45FiVmF5bqznmkIHOxfrjB6DA22ArcKJGDJFLcONRJP7KjxAx9BVBVAGgAragVt7flkaWZhJMwxzYwFGdh+9fozgVmigKKKKAooooCisUUH/2Q=="/>
          <p:cNvSpPr>
            <a:spLocks noChangeAspect="1" noChangeArrowheads="1"/>
          </p:cNvSpPr>
          <p:nvPr/>
        </p:nvSpPr>
        <p:spPr bwMode="auto">
          <a:xfrm>
            <a:off x="155575" y="-693738"/>
            <a:ext cx="1123950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73" name="AutoShape 33" descr="data:image/jpeg;base64,/9j/4AAQSkZJRgABAQAAAQABAAD/2wBDAAkGBwgHBgkIBwgKCgkLDRYPDQwMDRsUFRAWIB0iIiAdHx8kKDQsJCYxJx8fLT0tMTU3Ojo6Iys/RD84QzQ5Ojf/2wBDAQoKCg0MDRoPDxo3JR8lNzc3Nzc3Nzc3Nzc3Nzc3Nzc3Nzc3Nzc3Nzc3Nzc3Nzc3Nzc3Nzc3Nzc3Nzc3Nzc3Nzf/wAARCAC+AJIDASIAAhEBAxEB/8QAGwAAAwADAQEAAAAAAAAAAAAAAAQFAQIDBgf/xABBEAACAQMCAwUFBgMFCAMAAAABAgMABBEhMQUSQRNRYXGBIjKRobEGFELB0fAjUuEkM2JyghU0Q1OSosLxNXOT/8QAFAEBAAAAAAAAAAAAAAAAAAAAAP/EABQRAQAAAAAAAAAAAAAAAAAAAAD/2gAMAwEAAhEDEQA/APuFZoooCisGs0BSr3kfOY4leVwcMIx7p8TsPjTLd9K8PXlgZAoASVwAP8xoMj725ziGIdxy5/Kp0F5dW07Ldt2kPbmMyEAFSTldB0wQOpq1UqaLtbjiFqWx2sauumxxj6gUFUbVmluHzm4s4ZTuV9rzGh+YpmgKwSKCcdKnFpOIvyxO0doCQzqcGU9ynovjuemmpBg8Qtw5VXZ2HvCNGfHngeFbxXlvKQscyFjsudfhW6RrDGqRKFRRhVUYAFIX9zG7dgsCzudCrLlf6/TvIoKQINZqNYyT2twIZ3Ijb3UdMcu3unJyOmCcjI6GrAOaDNFFFAUUUUBRRRQFFFFAGlbY8txcR7e2HHkR+oamqVlxHfRSHQOpjPifeH0aga3qdefweI2s/wCF8wv66r8/yqjUP7W3Qg4aEXPayuFjxuO8/D60Eeb7Svw8w21jEsyxzP27vkezzkYXxz12/L18EyzwxyxtzI6hlPeCK8FZcEu76xkulSJY3De85BIGQNMHxOu+av8A2e4gZeGCGPHahwsWdRhhzA9Nva/6fGgrXBN1I1upxEukzA7/AOH9fDzptUVFAUBQNgOla28awxBFzpuTuT1JpfiNybeA9ngytogOoHifAfPbrQL8R4gY5VtoA7yNo3JuNNh4418Br3Z3suzgYRvE8crjdlxz41wCCdu7zOutb8Ms/u0ZZyTK+rFjk9+p7+p/TFdOIA9knLqwlTl8+Yflmg04nEJLYsNGQgq3d0+hNMwv2kaPjHMobHdmtbz/AHOfBI/httvtWnDjm0j20yNPAmgZooooCiiigKKKKAoorVmwM5oB3CLzMQANyTtUe+uL+6PJw2K3blZTmYkba5yNjtgYO+Tgb9XeTiEvIh5YVwScZ8QfPuHqegqhDCkUYSNQq7+p3oOK3mgE9vNCc9V5h8Vzp54rzXHJ7m54gz2sE8kUceEZIZCCdSRtjur1+BRgUEbg7Q2XB7eCUtGyxksGRhjUnXTxqT9kmA4lIjDDtbAgHcAEeH+IfKvYYrjcW8MygSxhsHIJGo8juPSg6ZxU+Bfvl407AmNDhQds7g/n8O6l7y8Nuptw7yqzBObBPZk9GbbXbXUZqpbQiGFUBzganvPU0HUDApe59qa3TfL8x8gD+ePjTJpZT2l47dI1CjzOp+i0BfuqWUxbHLyEHPjpW9ohS2iVve5RzefWluJKJjBbHaSQcw71GpH77qeFBmiiigKKKKAooooCpt47TzC1h/1nceR8ProNiacupjDCzAAtsoPU9K4cNhCQ9oSS0gyWO5HT6k+poGIIlhjCIMDffOT3+ddaKKAooooCleI3AgtWYNykjRv5dMk+gBPpTVTbg9vfLF+BdD8if/AepoE7rh0Z4NcmSEPKbd+RHOeTQ4Udx2ydyarWFwl1ZW9xHkpLGrrka4IzXmOP8Y++O1laMPu4yJZAf70/yr4Z3PXYeNn7MOG4NAo/4eUHkDp8sUFSRlRCzHAUZNcrRSIQzjDuS7eZ/Tb0rleyoXitSRzzHbvUYLemoH+qmsjBBNAmn8XijnpCgA8zr9KepHho5hLMd5JDjy/9k09QFFFFAUUUUBRRRQIcRBkkhhwcMTk/AfRj8KeAAGgxSNyVHEIeYnPsgf8Ad/Su815DCQrseYnACqWPy8qBiiucE0c6c8Thl7xXSgKKKKDDEKpJOgFeH45e3bNPGnNBblV55MayFssVyNhqB4nSvY3x/szqdA45N+/A/OpakGAJfQjsJeZ0kA93mJOD6fs60HjbL3Sq5wDgD17vT8q9f9ky62UiuCoL88ZI95SAMj1B/eKnHgMFpxCN5iTZtryjJUnoPAb6a+GmQLUF9Hc4nijZBE/IebHtIdMjHTQH0oIv2qKzcViRiQYYxjG4JJJwemgFJi7vIzyw31yigYxz83T/ABZFW77gb319cXMdyyNzKAjrldAM4wcj51OvOC38KMXeBy7BEIYjJO+dO+gn8P49e8JWWIIk8COzt2mQ+upORp8BivRWf2ptL5gtrDcM4x2iFQGXfTGfa21xU3if2UuhbubGZZmbUo/sHxwRpnz7hrUfgtjPafaK1ku7Z4mQ8551A5V1GdM5100PWg9tb3V80qSTxBLd3KBCPaH8pJz6eoqoKnlLq5jViI0RiCFIPMmuQT46DTTzqhQFFFFAUUVhtu6gn8TVpHVYly6KXYjcDpjxyAR/lrhY3IRTNKqlZZSGlBwBuBodemPl0plJCttLcgAyTHKA9c6IPp8TUe9/jwAW1wbiAATSq59khTy8o295gT/px1oLNgUaSZoccnNjIxjPdp8fWnulRPvV1Z2kcrQQw24xpyhFUHYE82nnj0FVbe4SdOZTgjRlO6nuNBrPdJBgNkk5wqjJNaw3qSv2ZVkk7mx+VcJe0HEDyBS3ZAoWOi6nU/vr4UpxG4TmgdiFk50HtaZIdS2M9FAbJ7j40DvFH5YUwTkPz4HUKC2PlU+e7axS3sZYe3GAhYvj2QNCNNTuPHFNRl7+55gpWFNCWGCRnOPMkDyA7zo3cgRsk+BhNG0/Cevp+tAmiCFzZXPtwyj+GSdf6enXz0xCv3WV7OVR2MoPZvjG+mD8f00Ojl9B21uQPfXVcb57q5qqcQsgsmC2xPc3f6527jig24U7SQyNJ7/aFWGc4K4U/SteIkNcWcZ6y83XoP61y4RK3bXFvKMSqQzab50z8v3mus5LcUt1wcKjHQ94O/wFA90rHIuQ2BkbHFbCigwBgVmiigKKKKAJwM1MvOJQmV7MFllZhGDpgs3TQ5Ghzr3VRcgISxwAMk91S4raPsLa7KDn7YzkkajnBB38GHwoOPGri7DJbcLhElwiGVVYgDA9kb/5s+lLcMm+/wAIzgmacq5UYBWPTTwJzr1yaZvL+Kz4ncmYOrGAchI0IAZjr02+dJcHb7twOS7DLzJByo5OhJ1znuyRQMTl+K8R7GJsW8DYLAdep8+g9T3VzS0jjv5lileCGJCqqje7yhdB16jTPWq3CrZLLh6AHdeZmPXrk1MhJeWNEeJJZUaRebq7ElRjcgBSf9NAwk8lrHIrRyPeHlCl/ddmzhQc5wo39axZ8DZZDPdzl52OXkBOSc7An3R3BQPPrTNiGurhriUhhCOyjIG52dvUjHoe+qVBpHGsSKiAKqjAArZgGUgjIPSs0UC0LiJHSU47H8R/l6H4fSl7f+BfyRfglHOn7+PwFdr6B5VzFjnKlDzHAKneud6eyntZBoA/L6HAoOXFi9oVvYUDuoIZc45hjv8AT44pTgl2eI39xcShVdEVY0U5CqdSc9Tn961S4s8cfDLmWVSUjjZyAP5Rn8q8nwm6HDuLjnkxA7mH3dACfZ1x346/ioPc0UCigKKKKAooooF784s58b9mcfClYLoXE0tq8fKhj5o2znnXPKT4a/IiunHJ/uvCLybAJWJsAnGSRga9NSKkcJ4iLqB+IqhSGKEQRqSM82hYEdMEAY8D0GaDN9cRXFpcwTRmSRw8XMqAhXRDqSdtdvOmY7YLbcPsfwkczgHcAfv4VwsYnW2EMmj3Mqs2veOY/AYFUm/+ZRcaC2JH/UBQckk5OAqz/hh5W1z4Haob8PtY+BPxi4XN2sTujhmGCccu3UYGtUrxez4F2UYGWZ1UE+LH8qVxfXtq/CzarGI2TlYv7IReU4JGTn0oPRWUSwWsMS6BUA1rtkd9LrFcN70wQd0a6/E/oKz90U+/LM/nIR9MUDGaM0uLO3BJ7JSd8tr9a8/xqS3j4pbW0MUcT47XnWMA5BGme/HTu+ID0xI/rUW44jDfQP2IkXs39kuujbrkeGT8qtAVO4jbQwWU7RRqrMVJI6nmFBQYK6EMAVO46EV4+G2QcdvwzcqQWhblKkrjPKQR3ER7V7CL+7XyFQZokju+Ly59prQrjw9o/nQduD8Yt7kwQLMHMkfNGebXA6Eb51GvX41ayO+vkdtEv3u6dcf3UfZ69Sc+umPhXqLPjt5aciue3i5c4YHONsA+hoPa0VL4Zxu0vxyxuEk/kbeqeRQZooooJ3HhM3DituQJWkjC5GRnnXQ+FRuBWCS8JHEbiN1muHkuDGwxhncld9RoRpVrjsvY8NklIOEZGJHQcwyfTetwgS1tYs6ZQZOucDP/AI0HFIV/2p7P/DiGe7Ow+WPhXaU8vE7cnGHjdfUEGizBa6u5MEAuEHoP6mteKgpAlwucwSK5x1GcH5E0E9jz2NusjY5lmZsH/MduvWm+GgffLwjOrY17uZ648MT/AHNHGeW2JJAyDr/X51ysnNneHtZCYToGY55QTgZ8iu/+LwNBfopO9kfmghRgnakgsDg4A6fv9aXjLRSJy3DSqxUHUkHYb5ODkjrt8aCmdAa8zIVvuIc3LnkvFaMgZPsjl/0gjm336DrVfiN0yAW8AZp5NBj8Ofp+z0rMNukD2tugUCNWfAHXbP8A3GgeXakuLY+64IB9rr5E/WnRoNdKk3PELW8gmjt5Szowz7B6ty6E77mgq47uleG+0/EHj4jcpGzBWjKty7jOVJGdOn73r2wzJAuDqy/lXjeG8Ie64nDHc4eKJC8hyDzkyuQD8vP40Clj9m+Kq73MluhRlULF24JI5fLHXvG9cZBPbzyJPFLAwXRWXbU7a42I1FfRxtXG7tYLuIxXMSSIfwuuRQfOmPuqzEFQqqw6HwxttV3hf2la1KQ8UbniJCrcdVJOBzeHj8a14t9mJYWE3DmMiA5aF29rw5W69ND8agTjngljdW5hkNGdDk7DB/e9B9N51G5orCASIr5I5gDiig1u4u2t5I9PaXAztXFZO3a2ddASxI6g4xjzGabO1IAhOJGPYsDKo8xg/MfOg6cPXl7fXPNO5+dacbV34XcJHGrllwQxwAOp9BW3DnDrOR/znGvnRxcZ4fKv83KowdySBQcrGMRXfZKRyw26Jy1rBbRyyTRMunKpBG4PNJ+/WmIEX79O+PaIAz4YFacObtHmfuIX4ZP/AJUE7ilvNZ2TySzxNbQ/xAZObmUjoMHUHbHj6UtFxGLil8kUKXNke0eMNJEVMrJ03B0BbQ+G9VftIyJwmSSQAojxs2egDjX03pOXiNjd8ZsBBMHlinkjIDDrGST4jQUFW0so7bLKWd23dzkn9/pWI5Vbicsf4khU795b9Kb/AA1JV+z47nm9mYMgUd6qp/WgrEZqe/DoYLeYxZzyHAJ0HWqAoIBByM0C9k/NZxsdSq4PmNPyqXYT29pM7MD20qAkLsQGbv8AOneHex29uc5RtPL9jPrXHgwXtJiSOYqhx1XIz+dB3/2mmmYpMHr7OPrWj8TyoEMEjyHYD95+VUcVnFBIlhv+wkuWuCkiAssS45TgZw2+/gcjvrxl9cT3b3F3OQGaEtjQBSB/6+FfQeISCGyuJCMhYycd+m1ef4J9nywSbiCHlViUiJ1PcW/T/wBUHpLYj7vFg59gbeVFb4Hj8aKDakOJ2P3kxSqzh4uYcqnAkUjVT54p+sEZoJ3C2j7a6SPRQwYLty5G2OmxrfiySOltyKzBbmNmC52B39NDWs+LbiCTYxFKCkrY0B6E/TJ7qfznSgThAXicw1JManbbp+VHDAojmKknM758CDjHyolxHxOJse/GV37tfyrewACShVA/jyZ8+Y0He4iWaF4nUMrqVIIyKnQSl2gxbciIU5ZBghwynOO7FVDU9W/sUIz70y8pHUc+R8hQUBtUriCiKIXa6GG4520ycHQ/LFVRoKUWMSLdROchnIPhkA/nQNIcrkag1tUzht7HHa9lcyBZYGMTc5wTjGo79CKZN9EELhZCo3IjbA9SKBa9b7neR3J0jc8j6bePyz/p8a58NYi9dOnZ6nOdVOKYkuoLm05pEkVJCQisuGcjYqPmD60nw3ht1E7NLL2ejD2H5jgkHHugLjG2u+hxigtFlUZJAHea5SXMKDPaqfBTknyA1NarZwDVow575CWPzrosSJ7iKv8AlGKBYLJcyJI6lIVOVUn2mPTPcOuPLup2sYrNBiijFFBmiiigwVB3ANKrbtCf7K4Rf+Wwyvp3fTwpuigmX8dzKYXWBTLG2VYMCB8cHoNvGs2M5h7aK8liEwkzgELkEA6A+e9UqwQCaDi11blSDPF/+gqfYyR5iWW5gKw5SICVSXI0zoe4bd+fCq2B3VhkRhhlBHcRQZG1JyzJavdSOeVQgk333H5AV1NpCdUXs/8A6zy/SuX3JWmE00skvLoqNjA8dtdtM5oF45FiVmF5bqznmkIHOxfrjB6DA22ArcKJGDJFLcONRJP7KjxAx9BVBVAGgAragVt7flkaWZhJMwxzYwFGdh+9fozgVmigKKKKAooooCisUUH/2Q=="/>
          <p:cNvSpPr>
            <a:spLocks noChangeAspect="1" noChangeArrowheads="1"/>
          </p:cNvSpPr>
          <p:nvPr/>
        </p:nvSpPr>
        <p:spPr bwMode="auto">
          <a:xfrm>
            <a:off x="155575" y="-693738"/>
            <a:ext cx="1123950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63513" y="5934075"/>
            <a:ext cx="1550987" cy="9239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R" b="1"/>
              <a:t>Recursos para ejecutarlo</a:t>
            </a:r>
            <a:endParaRPr lang="es-ES" b="1"/>
          </a:p>
        </p:txBody>
      </p:sp>
      <p:cxnSp>
        <p:nvCxnSpPr>
          <p:cNvPr id="33" name="32 Conector recto de flecha"/>
          <p:cNvCxnSpPr>
            <a:cxnSpLocks noChangeShapeType="1"/>
            <a:stCxn id="31" idx="0"/>
          </p:cNvCxnSpPr>
          <p:nvPr/>
        </p:nvCxnSpPr>
        <p:spPr bwMode="auto">
          <a:xfrm rot="16200000" flipV="1">
            <a:off x="317501" y="5313362"/>
            <a:ext cx="862012" cy="379413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7D6C93-3633-48C1-AFC5-8A1628B7F6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5328">
        <p:random/>
      </p:transition>
    </mc:Choice>
    <mc:Fallback>
      <p:transition spd="slow" advTm="40532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10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10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10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0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0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19" grpId="0" animBg="1" autoUpdateAnimBg="0"/>
      <p:bldP spid="102418" grpId="0" animBg="1" autoUpdateAnimBg="0"/>
      <p:bldP spid="102417" grpId="0" animBg="1" autoUpdateAnimBg="0"/>
      <p:bldP spid="25" grpId="0" animBg="1" autoUpdateAnimBg="0"/>
      <p:bldP spid="102408" grpId="0" animBg="1" autoUpdateAnimBg="0"/>
      <p:bldP spid="102409" grpId="0" animBg="1" autoUpdateAnimBg="0"/>
      <p:bldP spid="102410" grpId="0" animBg="1" autoUpdateAnimBg="0"/>
      <p:bldP spid="102411" grpId="0" animBg="1" autoUpdateAnimBg="0"/>
      <p:bldP spid="102412" grpId="0" animBg="1" autoUpdateAnimBg="0"/>
      <p:bldP spid="102413" grpId="0" animBg="1"/>
      <p:bldP spid="102413" grpId="1" animBg="1"/>
      <p:bldP spid="102414" grpId="0" animBg="1"/>
      <p:bldP spid="102415" grpId="0" animBg="1"/>
      <p:bldP spid="102415" grpId="1" animBg="1"/>
      <p:bldP spid="102420" grpId="0" autoUpdateAnimBg="0"/>
      <p:bldP spid="102421" grpId="0" autoUpdateAnimBg="0"/>
      <p:bldP spid="102422" grpId="0" autoUpdateAnimBg="0"/>
      <p:bldP spid="102423" grpId="0" autoUpdateAnimBg="0"/>
      <p:bldP spid="23" grpId="0" autoUpdateAnimBg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 descr="Diapositiva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25" y="200025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13" y="188913"/>
            <a:ext cx="8686800" cy="1143000"/>
          </a:xfrm>
        </p:spPr>
        <p:txBody>
          <a:bodyPr/>
          <a:lstStyle/>
          <a:p>
            <a:pPr eaLnBrk="1" hangingPunct="1"/>
            <a:r>
              <a:rPr lang="es-CR" sz="4000"/>
              <a:t>Entonces… basándonos en todo esto, los componentes del PCV son;</a:t>
            </a:r>
            <a:endParaRPr lang="es-ES" sz="400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7570788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400"/>
              <a:t>Diagnóstico (</a:t>
            </a:r>
            <a:r>
              <a:rPr lang="es-CR" sz="2400" b="1" u="sng">
                <a:solidFill>
                  <a:srgbClr val="000066"/>
                </a:solidFill>
              </a:rPr>
              <a:t>Hojas Azules</a:t>
            </a:r>
            <a:r>
              <a:rPr lang="es-CR" sz="2400"/>
              <a:t>);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000"/>
              <a:t>Descripción de lo actual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000"/>
              <a:t>Análisis de problemas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400"/>
              <a:t>Alcance (</a:t>
            </a:r>
            <a:r>
              <a:rPr lang="es-CR" sz="2400" b="1" u="sng">
                <a:solidFill>
                  <a:srgbClr val="003300"/>
                </a:solidFill>
              </a:rPr>
              <a:t>Hojas Verdes</a:t>
            </a:r>
            <a:r>
              <a:rPr lang="es-CR" sz="2400"/>
              <a:t>);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000"/>
              <a:t>Objetivos claros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000"/>
              <a:t>Resultados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400"/>
              <a:t>Plan de Acción (</a:t>
            </a:r>
            <a:r>
              <a:rPr lang="es-CR" sz="2400" b="1" u="sng">
                <a:solidFill>
                  <a:srgbClr val="003300"/>
                </a:solidFill>
              </a:rPr>
              <a:t>Hojas Verdes</a:t>
            </a:r>
            <a:r>
              <a:rPr lang="es-CR" sz="2400"/>
              <a:t>);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000"/>
              <a:t>Acciones claras para alcanzar los resultados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000"/>
              <a:t>Presupuesto de recursos adicionales 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400"/>
              <a:t>Sistema de Seguimiento (</a:t>
            </a:r>
            <a:r>
              <a:rPr lang="es-CR" sz="2400" b="1" u="sng">
                <a:solidFill>
                  <a:srgbClr val="CC0000"/>
                </a:solidFill>
              </a:rPr>
              <a:t>Hojas Rojas</a:t>
            </a:r>
            <a:r>
              <a:rPr lang="es-CR" sz="2400"/>
              <a:t>);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</a:pPr>
            <a:r>
              <a:rPr lang="es-CR" sz="2000"/>
              <a:t>Acciones para saber cómo vamos implementando el Plan y para reportar avances.</a:t>
            </a:r>
            <a:endParaRPr lang="es-ES" sz="2000"/>
          </a:p>
        </p:txBody>
      </p:sp>
      <p:pic>
        <p:nvPicPr>
          <p:cNvPr id="104452" name="Picture 4" descr="j0286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003800" y="1989138"/>
            <a:ext cx="9191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j02513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3573463"/>
            <a:ext cx="9128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Freeform 6"/>
          <p:cNvSpPr>
            <a:spLocks/>
          </p:cNvSpPr>
          <p:nvPr/>
        </p:nvSpPr>
        <p:spPr bwMode="auto">
          <a:xfrm>
            <a:off x="6588125" y="4365625"/>
            <a:ext cx="1260475" cy="936625"/>
          </a:xfrm>
          <a:custGeom>
            <a:avLst/>
            <a:gdLst>
              <a:gd name="T0" fmla="*/ 0 w 3629"/>
              <a:gd name="T1" fmla="*/ 936625 h 1776"/>
              <a:gd name="T2" fmla="*/ 220557 w 3629"/>
              <a:gd name="T3" fmla="*/ 123407 h 1776"/>
              <a:gd name="T4" fmla="*/ 1260475 w 3629"/>
              <a:gd name="T5" fmla="*/ 195130 h 1776"/>
              <a:gd name="T6" fmla="*/ 0 60000 65536"/>
              <a:gd name="T7" fmla="*/ 0 60000 65536"/>
              <a:gd name="T8" fmla="*/ 0 60000 65536"/>
              <a:gd name="T9" fmla="*/ 0 w 3629"/>
              <a:gd name="T10" fmla="*/ 0 h 1776"/>
              <a:gd name="T11" fmla="*/ 3629 w 3629"/>
              <a:gd name="T12" fmla="*/ 1776 h 17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9" h="1776">
                <a:moveTo>
                  <a:pt x="0" y="1776"/>
                </a:moveTo>
                <a:cubicBezTo>
                  <a:pt x="15" y="1122"/>
                  <a:pt x="30" y="468"/>
                  <a:pt x="635" y="234"/>
                </a:cubicBezTo>
                <a:cubicBezTo>
                  <a:pt x="1240" y="0"/>
                  <a:pt x="3115" y="317"/>
                  <a:pt x="3629" y="370"/>
                </a:cubicBezTo>
              </a:path>
            </a:pathLst>
          </a:custGeom>
          <a:noFill/>
          <a:ln w="28575" cap="flat" cmpd="sng">
            <a:solidFill>
              <a:srgbClr val="99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 rot="2616169">
            <a:off x="4356100" y="2852738"/>
            <a:ext cx="792163" cy="144462"/>
          </a:xfrm>
          <a:prstGeom prst="rect">
            <a:avLst/>
          </a:prstGeom>
          <a:solidFill>
            <a:srgbClr val="99FF33"/>
          </a:solidFill>
          <a:ln w="28575" algn="ctr">
            <a:solidFill>
              <a:srgbClr val="99FF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4458" name="Oval 10"/>
          <p:cNvSpPr>
            <a:spLocks noChangeArrowheads="1"/>
          </p:cNvSpPr>
          <p:nvPr/>
        </p:nvSpPr>
        <p:spPr bwMode="auto">
          <a:xfrm>
            <a:off x="6142038" y="3429000"/>
            <a:ext cx="346075" cy="571500"/>
          </a:xfrm>
          <a:prstGeom prst="ellipse">
            <a:avLst/>
          </a:prstGeom>
          <a:noFill/>
          <a:ln w="2857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4459" name="Oval 11"/>
          <p:cNvSpPr>
            <a:spLocks noChangeArrowheads="1"/>
          </p:cNvSpPr>
          <p:nvPr/>
        </p:nvSpPr>
        <p:spPr bwMode="auto">
          <a:xfrm>
            <a:off x="8267700" y="2552700"/>
            <a:ext cx="720725" cy="720725"/>
          </a:xfrm>
          <a:prstGeom prst="ellipse">
            <a:avLst/>
          </a:prstGeom>
          <a:noFill/>
          <a:ln w="2857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4460" name="Oval 12"/>
          <p:cNvSpPr>
            <a:spLocks noChangeArrowheads="1"/>
          </p:cNvSpPr>
          <p:nvPr/>
        </p:nvSpPr>
        <p:spPr bwMode="auto">
          <a:xfrm>
            <a:off x="6708775" y="2708275"/>
            <a:ext cx="1655763" cy="1368425"/>
          </a:xfrm>
          <a:prstGeom prst="ellipse">
            <a:avLst/>
          </a:prstGeom>
          <a:noFill/>
          <a:ln w="28575" algn="ctr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4461" name="Line 13"/>
          <p:cNvSpPr>
            <a:spLocks noChangeShapeType="1"/>
          </p:cNvSpPr>
          <p:nvPr/>
        </p:nvSpPr>
        <p:spPr bwMode="auto">
          <a:xfrm>
            <a:off x="6516688" y="2227263"/>
            <a:ext cx="287337" cy="503237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17" name="Picture 27" descr="http://t1.gstatic.com/images?q=tbn:ANd9GcQSK02QNgM1yVV-_W61hsDm2UEQedAp49kpw9bHr04HBxJdt0w&amp;t=1&amp;usg=__gNz-7QwxOnVBfjleIYO8zsQ-l2M=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75" y="5214938"/>
            <a:ext cx="6873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3" descr="http://t3.gstatic.com/images?q=tbn:ANd9GcTyojghyXFqPgYSnXtHtYi6yPUHA7Yhx7qF1JQxl0o539h-mDw&amp;t=1&amp;usg=__UqS4aSn_fUVbDxEWo-rhplWMEvA=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8125" y="5776913"/>
            <a:ext cx="8318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5786438" y="3143250"/>
            <a:ext cx="287337" cy="503238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6286500" y="2928938"/>
            <a:ext cx="428625" cy="642937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DF014D-4F47-4C99-9705-7F77AC8224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0895">
        <p:random/>
      </p:transition>
    </mc:Choice>
    <mc:Fallback>
      <p:transition spd="slow" advTm="2608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1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10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1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4451" grpId="0" build="p" bldLvl="3"/>
      <p:bldP spid="104454" grpId="0" animBg="1"/>
      <p:bldP spid="104455" grpId="0" animBg="1"/>
      <p:bldP spid="104458" grpId="0" animBg="1"/>
      <p:bldP spid="104458" grpId="1" animBg="1"/>
      <p:bldP spid="104459" grpId="0" animBg="1"/>
      <p:bldP spid="104459" grpId="1" animBg="1"/>
      <p:bldP spid="104460" grpId="0" animBg="1"/>
      <p:bldP spid="104460" grpId="1" animBg="1"/>
      <p:bldP spid="104461" grpId="0" animBg="1"/>
      <p:bldP spid="104461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Diagrama-metodologic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11560" y="0"/>
            <a:ext cx="7788071" cy="6858000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2397C25-02EC-44EC-8E12-44A1B9CB582C}"/>
              </a:ext>
            </a:extLst>
          </p:cNvPr>
          <p:cNvSpPr/>
          <p:nvPr/>
        </p:nvSpPr>
        <p:spPr bwMode="auto">
          <a:xfrm>
            <a:off x="6660232" y="548680"/>
            <a:ext cx="1728192" cy="172819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4A497A-6B89-4CE9-9AC3-EDF0D965C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3735">
        <p:random/>
      </p:transition>
    </mc:Choice>
    <mc:Fallback>
      <p:transition spd="slow" advTm="837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36096" y="1196752"/>
            <a:ext cx="3538736" cy="4248472"/>
          </a:xfrm>
        </p:spPr>
        <p:txBody>
          <a:bodyPr/>
          <a:lstStyle/>
          <a:p>
            <a:r>
              <a:rPr lang="es-ES" dirty="0"/>
              <a:t>Lógica y relaciones entre hojas;</a:t>
            </a:r>
            <a:br>
              <a:rPr lang="es-ES" dirty="0"/>
            </a:br>
            <a:br>
              <a:rPr lang="es-ES" dirty="0"/>
            </a:br>
            <a:r>
              <a:rPr lang="es-ES" dirty="0"/>
              <a:t> </a:t>
            </a:r>
            <a:r>
              <a:rPr lang="es-ES" sz="3200" b="1" dirty="0"/>
              <a:t>La forma como opera la herramienta.</a:t>
            </a:r>
            <a:endParaRPr lang="es-ES" b="1" dirty="0"/>
          </a:p>
        </p:txBody>
      </p:sp>
      <p:pic>
        <p:nvPicPr>
          <p:cNvPr id="4" name="3 Marcador de contenido" descr="Logica_PCV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90252"/>
            <a:ext cx="5112567" cy="676774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864EAB-AA0E-462A-904B-E6014E57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2434">
        <p:random/>
      </p:transition>
    </mc:Choice>
    <mc:Fallback>
      <p:transition spd="slow" advTm="1524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348880"/>
            <a:ext cx="8229600" cy="3226370"/>
          </a:xfrm>
        </p:spPr>
        <p:txBody>
          <a:bodyPr/>
          <a:lstStyle/>
          <a:p>
            <a:r>
              <a:rPr lang="es-ES" dirty="0"/>
              <a:t>Si piensa sin hacer sólo pierde el tiempo, si hace sin pensar puede perderlo todo.</a:t>
            </a:r>
            <a:endParaRPr lang="es-ES" b="1" dirty="0"/>
          </a:p>
        </p:txBody>
      </p:sp>
      <p:pic>
        <p:nvPicPr>
          <p:cNvPr id="7" name="Picture 4" descr="http://4.bp.blogspot.com/_9D0SVX3i7kE/TFydWLUNwMI/AAAAAAAAAp8/mLv7hmN9Kj0/s1600/pondering-300x30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2332" y="44624"/>
            <a:ext cx="2857500" cy="28575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960913-0902-41C8-81FA-BA62CE31D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3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678">
        <p:random/>
      </p:transition>
    </mc:Choice>
    <mc:Fallback>
      <p:transition spd="slow" advTm="336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494923" y="4160815"/>
            <a:ext cx="472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80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¡¡¡Gracias!!!</a:t>
            </a:r>
            <a:endParaRPr lang="es-ES" sz="80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EC57E4-8CA4-4878-8C03-F1201EC7F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" y="167629"/>
            <a:ext cx="5395452" cy="23957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BD3907-2F8E-41DA-8EBB-DA6A7BDDD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4731" y="14266"/>
            <a:ext cx="2617749" cy="24040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C7D6DA-84EC-481E-A940-6FF7FBF35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691">
        <p:random/>
      </p:transition>
    </mc:Choice>
    <mc:Fallback>
      <p:transition spd="slow" advTm="1026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154958"/>
            <a:ext cx="8229600" cy="3226370"/>
          </a:xfrm>
        </p:spPr>
        <p:txBody>
          <a:bodyPr/>
          <a:lstStyle/>
          <a:p>
            <a:r>
              <a:rPr lang="es-ES" dirty="0"/>
              <a:t>Para el que no sabe a dónde va, cualquier lugar al que llegue es bueno.</a:t>
            </a:r>
            <a:br>
              <a:rPr lang="es-ES" dirty="0"/>
            </a:br>
            <a:br>
              <a:rPr lang="es-ES" dirty="0"/>
            </a:br>
            <a:r>
              <a:rPr lang="es-ES" sz="3600" dirty="0">
                <a:solidFill>
                  <a:srgbClr val="3333FF"/>
                </a:solidFill>
              </a:rPr>
              <a:t>(Estado de confort del no planificador)</a:t>
            </a:r>
            <a:endParaRPr lang="es-ES" b="1" dirty="0">
              <a:solidFill>
                <a:srgbClr val="3333FF"/>
              </a:solidFill>
            </a:endParaRPr>
          </a:p>
        </p:txBody>
      </p:sp>
      <p:pic>
        <p:nvPicPr>
          <p:cNvPr id="39938" name="Picture 2" descr="https://encrypted-tbn3.gstatic.com/images?q=tbn:ANd9GcTZTANUIVBhxRpP3ddtl3xTtmwe0qQ-t8Y7A4voxoJpVOl4f0uWV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116632"/>
            <a:ext cx="3906155" cy="295232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F5412F-5065-4977-8AA1-768FFB898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8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931">
        <p:random/>
      </p:transition>
    </mc:Choice>
    <mc:Fallback>
      <p:transition spd="slow" advTm="459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154958"/>
            <a:ext cx="8229600" cy="3226370"/>
          </a:xfrm>
        </p:spPr>
        <p:txBody>
          <a:bodyPr/>
          <a:lstStyle/>
          <a:p>
            <a:r>
              <a:rPr lang="es-ES" dirty="0"/>
              <a:t>“</a:t>
            </a:r>
            <a:r>
              <a:rPr lang="es-ES" i="1" dirty="0"/>
              <a:t>Hay que pensar en el futuro, porque ahí pasaremos la mayor parte del tiempo.</a:t>
            </a:r>
            <a:r>
              <a:rPr lang="es-ES" dirty="0"/>
              <a:t>” Joel </a:t>
            </a:r>
            <a:r>
              <a:rPr lang="es-ES" dirty="0" err="1"/>
              <a:t>Barker</a:t>
            </a:r>
            <a:r>
              <a:rPr lang="es-ES" dirty="0"/>
              <a:t>.</a:t>
            </a:r>
          </a:p>
        </p:txBody>
      </p:sp>
      <p:pic>
        <p:nvPicPr>
          <p:cNvPr id="30722" name="Picture 2" descr="https://encrypted-tbn0.gstatic.com/images?q=tbn:ANd9GcRzAUTzLfUQwUGZztIn5xmbtWRrR_8ch7ngybkixiCYtlr5iWC1pxf44SHR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61739"/>
            <a:ext cx="3312368" cy="331236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05DA2D-2D12-4E70-9841-0C0B2AFEE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9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748">
        <p:random/>
      </p:transition>
    </mc:Choice>
    <mc:Fallback>
      <p:transition spd="slow" advTm="1874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ahorroencasalibrededeudas.com/blog/wp-content/uploads/2011/04/El_Mundo_en_tus_Manos-1024x768-978539.jpg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5" y="116632"/>
            <a:ext cx="4320480" cy="3240360"/>
          </a:xfrm>
          <a:prstGeom prst="rect">
            <a:avLst/>
          </a:prstGeom>
          <a:noFill/>
        </p:spPr>
      </p:pic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996952"/>
            <a:ext cx="8229600" cy="3226370"/>
          </a:xfrm>
        </p:spPr>
        <p:txBody>
          <a:bodyPr/>
          <a:lstStyle/>
          <a:p>
            <a:r>
              <a:rPr lang="es-ES" dirty="0"/>
              <a:t>La planificación es asumir un compromiso con el futuro.</a:t>
            </a:r>
            <a:endParaRPr lang="es-ES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CD124C-0024-46CD-BD2F-B50816F2B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9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703">
        <p:random/>
      </p:transition>
    </mc:Choice>
    <mc:Fallback>
      <p:transition spd="slow" advTm="467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 rot="20518421">
            <a:off x="4140200" y="4868863"/>
            <a:ext cx="4752975" cy="1008062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 rot="20518421">
            <a:off x="4140200" y="3357563"/>
            <a:ext cx="4752975" cy="10080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 rot="20518421">
            <a:off x="4140200" y="1916113"/>
            <a:ext cx="4752975" cy="10080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7956550" y="260350"/>
            <a:ext cx="936625" cy="865188"/>
          </a:xfrm>
          <a:prstGeom prst="ellipse">
            <a:avLst/>
          </a:prstGeom>
          <a:solidFill>
            <a:srgbClr val="AC5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0832" y="2794918"/>
            <a:ext cx="8229600" cy="3226370"/>
          </a:xfrm>
        </p:spPr>
        <p:txBody>
          <a:bodyPr/>
          <a:lstStyle/>
          <a:p>
            <a:r>
              <a:rPr lang="es-ES" dirty="0"/>
              <a:t>Cuando menos dinero tengo, es cuando más pienso cómo usarlo, por eso… en épocas de escasez de recursos, es cuando más hay que planificar.</a:t>
            </a:r>
            <a:endParaRPr lang="es-ES" b="1" dirty="0"/>
          </a:p>
        </p:txBody>
      </p:sp>
      <p:pic>
        <p:nvPicPr>
          <p:cNvPr id="37890" name="Picture 2" descr="https://encrypted-tbn3.gstatic.com/images?q=tbn:ANd9GcQE8caQ9PtEMo9Ye1ZxI1CensKs2Rjn0JlrVLVOCprUNtzjbMQS9Q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260648"/>
            <a:ext cx="3456384" cy="259228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29744E-5AC6-48E4-B3C1-6FC9E42E7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5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9777">
        <p:random/>
      </p:transition>
    </mc:Choice>
    <mc:Fallback>
      <p:transition spd="slow" advTm="6977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8196" name="Picture 4" descr="Montealto (0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50" y="-26988"/>
            <a:ext cx="9324975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2411413" y="5599113"/>
            <a:ext cx="6573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s-E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Recordemos; ¿qué es un área natural protegida?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20FFC2-5580-4F4B-962B-A943979BD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522">
        <p:random/>
      </p:transition>
    </mc:Choice>
    <mc:Fallback>
      <p:transition spd="slow" advTm="1452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7|2.3|1.9|2.2|8.3|12.1|2.3|2.7|26.6|9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3.6|2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2.3|12.9|17.1|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4|16.3|15.9|24.3|1.6|20.6|31.8|43.7|19.5|19.1|10|1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4.6|4.8|1.7|11.5|4|8.6|4.4|9.2|8.9|44.6|13.4|11.3|5.6|6.7|5.7|8.7|6.3|7.1|10.5|6.4|6.1|4.8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4|17.7|23.1|31.3|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2.7|38.8|32.3|8|17.3|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2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5.5|30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41.4|36.8|4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3|1.8|7.6|3|18.8|4.6|3.2|29|4.5|27.4|25.4|42.7|30.9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9933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9933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4930</TotalTime>
  <Words>1286</Words>
  <Application>Microsoft Office PowerPoint</Application>
  <PresentationFormat>Presentación en pantalla (4:3)</PresentationFormat>
  <Paragraphs>129</Paragraphs>
  <Slides>40</Slides>
  <Notes>3</Notes>
  <HiddenSlides>0</HiddenSlides>
  <MMClips>40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Calibri</vt:lpstr>
      <vt:lpstr>Gadugi</vt:lpstr>
      <vt:lpstr>Monotype Corsiva</vt:lpstr>
      <vt:lpstr>Tahoma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Si piensa sin hacer sólo pierde el tiempo, si hace sin pensar puede perderlo todo.</vt:lpstr>
      <vt:lpstr>Para el que no sabe a dónde va, cualquier lugar al que llegue es bueno.  (Estado de confort del no planificador)</vt:lpstr>
      <vt:lpstr>“Hay que pensar en el futuro, porque ahí pasaremos la mayor parte del tiempo.” Joel Barker.</vt:lpstr>
      <vt:lpstr>La planificación es asumir un compromiso con el futuro.</vt:lpstr>
      <vt:lpstr>Cuando menos dinero tengo, es cuando más pienso cómo usarlo, por eso… en épocas de escasez de recursos, es cuando más hay que planificar.</vt:lpstr>
      <vt:lpstr>Presentación de PowerPoint</vt:lpstr>
      <vt:lpstr>Definição de Área Protegida</vt:lpstr>
      <vt:lpstr>Definição de Área Protegida</vt:lpstr>
      <vt:lpstr>¿Cómo garantizamos que el ANP estará bien conservada a largo plazo?</vt:lpstr>
      <vt:lpstr>y… ¿qué es lo que hacemos en un AP para mitigar las amenazas?</vt:lpstr>
      <vt:lpstr>Usamos 3 tipos de estrategias  (Plan de Protección);</vt:lpstr>
      <vt:lpstr>Hay un cambio en las cosas que se pueden hacer dentro de sus límites y esto significa que debe cambiar también el comportamiento de las personas que viven o visitan el AP.</vt:lpstr>
      <vt:lpstr>¿Cómo cambia esa relación dentro y fuera de un ANP?</vt:lpstr>
      <vt:lpstr>¿Cómo cambia esa relación dentro y fuera de un ANP?</vt:lpstr>
      <vt:lpstr>ABRAE:</vt:lpstr>
      <vt:lpstr>¿En dónde está descrito este régimen especial que el guardaparque debe hacer cumplir?</vt:lpstr>
      <vt:lpstr>El cumplimiento de esas leyes o reglas, es el corazón del funcionamiento de un área silvestre, sin esto… pueden ser sólo áreas en el papel.</vt:lpstr>
      <vt:lpstr>Presentación de PowerPoint</vt:lpstr>
      <vt:lpstr>Presentación de PowerPoint</vt:lpstr>
      <vt:lpstr>Presentación de PowerPoint</vt:lpstr>
      <vt:lpstr>Presentación de PowerPoint</vt:lpstr>
      <vt:lpstr>… verdad que ustedes tienen muchos desafíos que atender!!!</vt:lpstr>
      <vt:lpstr>Presentación de PowerPoint</vt:lpstr>
      <vt:lpstr>Presentación de PowerPoint</vt:lpstr>
      <vt:lpstr>Niveles y escalas para la planificación de ASP</vt:lpstr>
      <vt:lpstr>Presentación de PowerPoint</vt:lpstr>
      <vt:lpstr>¿Cuál es la diferencia entre planificación operativa y estratégica?</vt:lpstr>
      <vt:lpstr>Trabajar mucho ≠ Producir mucho</vt:lpstr>
      <vt:lpstr>Éxito: ¿qué entendemos por implementación exitosa de un plan estratégico y de uno operativo?</vt:lpstr>
      <vt:lpstr>Presentación de PowerPoint</vt:lpstr>
      <vt:lpstr>Otros planes relacionados;</vt:lpstr>
      <vt:lpstr>¿Cómo se relaciona estos instrumentos?</vt:lpstr>
      <vt:lpstr>¿Qué es un plan estratégico?</vt:lpstr>
      <vt:lpstr>Entonces… basándonos en todo esto, los componentes del PCV son;</vt:lpstr>
      <vt:lpstr>Presentación de PowerPoint</vt:lpstr>
      <vt:lpstr>Lógica y relaciones entre hojas;   La forma como opera la herramienta.</vt:lpstr>
      <vt:lpstr>Presentación de PowerPoint</vt:lpstr>
    </vt:vector>
  </TitlesOfParts>
  <Company>UCI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ELAP-Bolivia</dc:creator>
  <cp:lastModifiedBy>Stanley Arguedas Mora</cp:lastModifiedBy>
  <cp:revision>53</cp:revision>
  <dcterms:created xsi:type="dcterms:W3CDTF">2009-02-23T20:47:08Z</dcterms:created>
  <dcterms:modified xsi:type="dcterms:W3CDTF">2018-07-06T16:21:30Z</dcterms:modified>
</cp:coreProperties>
</file>