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937" r:id="rId2"/>
  </p:sldMasterIdLst>
  <p:notesMasterIdLst>
    <p:notesMasterId r:id="rId32"/>
  </p:notesMasterIdLst>
  <p:sldIdLst>
    <p:sldId id="256" r:id="rId3"/>
    <p:sldId id="366" r:id="rId4"/>
    <p:sldId id="367" r:id="rId5"/>
    <p:sldId id="368" r:id="rId6"/>
    <p:sldId id="325" r:id="rId7"/>
    <p:sldId id="405" r:id="rId8"/>
    <p:sldId id="406" r:id="rId9"/>
    <p:sldId id="407" r:id="rId10"/>
    <p:sldId id="408" r:id="rId11"/>
    <p:sldId id="409" r:id="rId12"/>
    <p:sldId id="410" r:id="rId13"/>
    <p:sldId id="411" r:id="rId14"/>
    <p:sldId id="412" r:id="rId15"/>
    <p:sldId id="413" r:id="rId16"/>
    <p:sldId id="453" r:id="rId17"/>
    <p:sldId id="414" r:id="rId18"/>
    <p:sldId id="369" r:id="rId19"/>
    <p:sldId id="370" r:id="rId20"/>
    <p:sldId id="371" r:id="rId21"/>
    <p:sldId id="379" r:id="rId22"/>
    <p:sldId id="386" r:id="rId23"/>
    <p:sldId id="394" r:id="rId24"/>
    <p:sldId id="395" r:id="rId25"/>
    <p:sldId id="396" r:id="rId26"/>
    <p:sldId id="397" r:id="rId27"/>
    <p:sldId id="400" r:id="rId28"/>
    <p:sldId id="401" r:id="rId29"/>
    <p:sldId id="402" r:id="rId30"/>
    <p:sldId id="404" r:id="rId3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0D0D"/>
    <a:srgbClr val="0033CC"/>
    <a:srgbClr val="FFCC66"/>
    <a:srgbClr val="003399"/>
    <a:srgbClr val="CC0000"/>
    <a:srgbClr val="FF505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00" autoAdjust="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B99927-70DF-48E5-93CF-7EB9F902FEF9}" type="doc">
      <dgm:prSet loTypeId="urn:microsoft.com/office/officeart/2005/8/layout/hList7" loCatId="list" qsTypeId="urn:microsoft.com/office/officeart/2005/8/quickstyle/3d5" qsCatId="3D" csTypeId="urn:microsoft.com/office/officeart/2005/8/colors/accent2_3" csCatId="accent2" phldr="1"/>
      <dgm:spPr/>
    </dgm:pt>
    <dgm:pt modelId="{9AD9FA9D-F9F0-4D1D-91A3-B97E4557F2AA}">
      <dgm:prSet phldrT="[Texto]"/>
      <dgm:spPr/>
      <dgm:t>
        <a:bodyPr/>
        <a:lstStyle/>
        <a:p>
          <a:r>
            <a:rPr lang="es-CR" dirty="0" smtClean="0"/>
            <a:t>Qué Producir</a:t>
          </a:r>
          <a:endParaRPr lang="es-CR" dirty="0"/>
        </a:p>
      </dgm:t>
    </dgm:pt>
    <dgm:pt modelId="{DB28A882-C13A-46A0-A7D2-439C29CA0239}" type="parTrans" cxnId="{AE77E720-2435-4D23-8064-72C668F171BA}">
      <dgm:prSet/>
      <dgm:spPr/>
      <dgm:t>
        <a:bodyPr/>
        <a:lstStyle/>
        <a:p>
          <a:endParaRPr lang="es-CR"/>
        </a:p>
      </dgm:t>
    </dgm:pt>
    <dgm:pt modelId="{839D41A1-FE34-4276-9071-0F0F57ED2B0D}" type="sibTrans" cxnId="{AE77E720-2435-4D23-8064-72C668F171BA}">
      <dgm:prSet/>
      <dgm:spPr/>
      <dgm:t>
        <a:bodyPr/>
        <a:lstStyle/>
        <a:p>
          <a:endParaRPr lang="es-CR"/>
        </a:p>
      </dgm:t>
    </dgm:pt>
    <dgm:pt modelId="{F021878C-3183-4698-9770-5CABEBD7FA22}">
      <dgm:prSet phldrT="[Texto]"/>
      <dgm:spPr/>
      <dgm:t>
        <a:bodyPr/>
        <a:lstStyle/>
        <a:p>
          <a:r>
            <a:rPr lang="es-CR" dirty="0" smtClean="0"/>
            <a:t>Cómo Producir</a:t>
          </a:r>
          <a:endParaRPr lang="es-CR" dirty="0"/>
        </a:p>
      </dgm:t>
    </dgm:pt>
    <dgm:pt modelId="{0AC0333A-0BA0-4CBA-B8AF-2E01469B16EA}" type="parTrans" cxnId="{A41E4A62-E3D6-4597-86CD-53B47ABE86E2}">
      <dgm:prSet/>
      <dgm:spPr/>
      <dgm:t>
        <a:bodyPr/>
        <a:lstStyle/>
        <a:p>
          <a:endParaRPr lang="es-CR"/>
        </a:p>
      </dgm:t>
    </dgm:pt>
    <dgm:pt modelId="{A3B777CD-3EC4-48DE-8F35-2D0478E067AE}" type="sibTrans" cxnId="{A41E4A62-E3D6-4597-86CD-53B47ABE86E2}">
      <dgm:prSet/>
      <dgm:spPr/>
      <dgm:t>
        <a:bodyPr/>
        <a:lstStyle/>
        <a:p>
          <a:endParaRPr lang="es-CR"/>
        </a:p>
      </dgm:t>
    </dgm:pt>
    <dgm:pt modelId="{C559ED57-9E19-4406-9AC5-0FD49DBA4C22}">
      <dgm:prSet phldrT="[Texto]"/>
      <dgm:spPr/>
      <dgm:t>
        <a:bodyPr/>
        <a:lstStyle/>
        <a:p>
          <a:r>
            <a:rPr lang="es-CR" dirty="0" smtClean="0"/>
            <a:t>Para quién Producir</a:t>
          </a:r>
          <a:endParaRPr lang="es-CR" dirty="0"/>
        </a:p>
      </dgm:t>
    </dgm:pt>
    <dgm:pt modelId="{0F92FE82-0B6C-43BA-9E30-2CF084B719DD}" type="parTrans" cxnId="{09179249-012D-4859-B24C-07FB09A350B3}">
      <dgm:prSet/>
      <dgm:spPr/>
      <dgm:t>
        <a:bodyPr/>
        <a:lstStyle/>
        <a:p>
          <a:endParaRPr lang="es-CR"/>
        </a:p>
      </dgm:t>
    </dgm:pt>
    <dgm:pt modelId="{CC3C6547-B9FA-4F89-A33C-F4603896FDD5}" type="sibTrans" cxnId="{09179249-012D-4859-B24C-07FB09A350B3}">
      <dgm:prSet/>
      <dgm:spPr/>
      <dgm:t>
        <a:bodyPr/>
        <a:lstStyle/>
        <a:p>
          <a:endParaRPr lang="es-CR"/>
        </a:p>
      </dgm:t>
    </dgm:pt>
    <dgm:pt modelId="{65671985-0F7E-4FC2-A55F-9670E1640EC9}" type="pres">
      <dgm:prSet presAssocID="{E1B99927-70DF-48E5-93CF-7EB9F902FEF9}" presName="Name0" presStyleCnt="0">
        <dgm:presLayoutVars>
          <dgm:dir/>
          <dgm:resizeHandles val="exact"/>
        </dgm:presLayoutVars>
      </dgm:prSet>
      <dgm:spPr/>
    </dgm:pt>
    <dgm:pt modelId="{F1B20D0E-32CB-488A-86CC-7840D888A09A}" type="pres">
      <dgm:prSet presAssocID="{E1B99927-70DF-48E5-93CF-7EB9F902FEF9}" presName="fgShape" presStyleLbl="fgShp" presStyleIdx="0" presStyleCnt="1"/>
      <dgm:spPr/>
    </dgm:pt>
    <dgm:pt modelId="{D3B7C47F-5641-4343-B3A4-4BB80C6B64ED}" type="pres">
      <dgm:prSet presAssocID="{E1B99927-70DF-48E5-93CF-7EB9F902FEF9}" presName="linComp" presStyleCnt="0"/>
      <dgm:spPr/>
    </dgm:pt>
    <dgm:pt modelId="{007BD23E-A66F-4C14-883A-950686C67780}" type="pres">
      <dgm:prSet presAssocID="{9AD9FA9D-F9F0-4D1D-91A3-B97E4557F2AA}" presName="compNode" presStyleCnt="0"/>
      <dgm:spPr/>
    </dgm:pt>
    <dgm:pt modelId="{19AE5DEC-A058-46BE-B03C-D82E5A3FBA0D}" type="pres">
      <dgm:prSet presAssocID="{9AD9FA9D-F9F0-4D1D-91A3-B97E4557F2AA}" presName="bkgdShape" presStyleLbl="node1" presStyleIdx="0" presStyleCnt="3" custLinFactNeighborX="1529" custLinFactNeighborY="14788"/>
      <dgm:spPr/>
      <dgm:t>
        <a:bodyPr/>
        <a:lstStyle/>
        <a:p>
          <a:endParaRPr lang="es-CR"/>
        </a:p>
      </dgm:t>
    </dgm:pt>
    <dgm:pt modelId="{8B654A09-74DA-4130-AD3B-71E0689EEEC1}" type="pres">
      <dgm:prSet presAssocID="{9AD9FA9D-F9F0-4D1D-91A3-B97E4557F2AA}" presName="nodeTx" presStyleLbl="node1" presStyleIdx="0" presStyleCnt="3">
        <dgm:presLayoutVars>
          <dgm:bulletEnabled val="1"/>
        </dgm:presLayoutVars>
      </dgm:prSet>
      <dgm:spPr/>
      <dgm:t>
        <a:bodyPr/>
        <a:lstStyle/>
        <a:p>
          <a:endParaRPr lang="es-CR"/>
        </a:p>
      </dgm:t>
    </dgm:pt>
    <dgm:pt modelId="{639A6FF3-4BDE-4D42-BF41-759CB93DBC16}" type="pres">
      <dgm:prSet presAssocID="{9AD9FA9D-F9F0-4D1D-91A3-B97E4557F2AA}" presName="invisiNode" presStyleLbl="node1" presStyleIdx="0" presStyleCnt="3"/>
      <dgm:spPr/>
    </dgm:pt>
    <dgm:pt modelId="{8E98EFAC-D43D-40BA-B9B3-A6F0A6999F7E}" type="pres">
      <dgm:prSet presAssocID="{9AD9FA9D-F9F0-4D1D-91A3-B97E4557F2AA}" presName="imagNode" presStyleLbl="fgImgPlace1" presStyleIdx="0" presStyleCnt="3"/>
      <dgm:spPr>
        <a:blipFill rotWithShape="0">
          <a:blip xmlns:r="http://schemas.openxmlformats.org/officeDocument/2006/relationships" r:embed="rId1"/>
          <a:stretch>
            <a:fillRect/>
          </a:stretch>
        </a:blipFill>
      </dgm:spPr>
    </dgm:pt>
    <dgm:pt modelId="{0D702916-8F75-4E09-AA78-77184DF77CB8}" type="pres">
      <dgm:prSet presAssocID="{839D41A1-FE34-4276-9071-0F0F57ED2B0D}" presName="sibTrans" presStyleLbl="sibTrans2D1" presStyleIdx="0" presStyleCnt="0"/>
      <dgm:spPr/>
      <dgm:t>
        <a:bodyPr/>
        <a:lstStyle/>
        <a:p>
          <a:endParaRPr lang="es-CR"/>
        </a:p>
      </dgm:t>
    </dgm:pt>
    <dgm:pt modelId="{9721B64C-58A6-4A8F-8657-6A5A10DAEB9C}" type="pres">
      <dgm:prSet presAssocID="{F021878C-3183-4698-9770-5CABEBD7FA22}" presName="compNode" presStyleCnt="0"/>
      <dgm:spPr/>
    </dgm:pt>
    <dgm:pt modelId="{02CDD858-9E8D-47CB-9067-6B6093F72E14}" type="pres">
      <dgm:prSet presAssocID="{F021878C-3183-4698-9770-5CABEBD7FA22}" presName="bkgdShape" presStyleLbl="node1" presStyleIdx="1" presStyleCnt="3" custLinFactNeighborX="2622" custLinFactNeighborY="1355"/>
      <dgm:spPr/>
      <dgm:t>
        <a:bodyPr/>
        <a:lstStyle/>
        <a:p>
          <a:endParaRPr lang="es-CR"/>
        </a:p>
      </dgm:t>
    </dgm:pt>
    <dgm:pt modelId="{21856A2F-E88A-49F6-A06F-F5BE5EA3C7BC}" type="pres">
      <dgm:prSet presAssocID="{F021878C-3183-4698-9770-5CABEBD7FA22}" presName="nodeTx" presStyleLbl="node1" presStyleIdx="1" presStyleCnt="3">
        <dgm:presLayoutVars>
          <dgm:bulletEnabled val="1"/>
        </dgm:presLayoutVars>
      </dgm:prSet>
      <dgm:spPr/>
      <dgm:t>
        <a:bodyPr/>
        <a:lstStyle/>
        <a:p>
          <a:endParaRPr lang="es-CR"/>
        </a:p>
      </dgm:t>
    </dgm:pt>
    <dgm:pt modelId="{4D97FF41-2962-412F-A12A-193D8AE4BF80}" type="pres">
      <dgm:prSet presAssocID="{F021878C-3183-4698-9770-5CABEBD7FA22}" presName="invisiNode" presStyleLbl="node1" presStyleIdx="1" presStyleCnt="3"/>
      <dgm:spPr/>
    </dgm:pt>
    <dgm:pt modelId="{F95EDA7C-8784-43F3-9518-A01967259723}" type="pres">
      <dgm:prSet presAssocID="{F021878C-3183-4698-9770-5CABEBD7FA22}" presName="imagNode" presStyleLbl="fgImgPlace1" presStyleIdx="1" presStyleCnt="3"/>
      <dgm:spPr>
        <a:blipFill rotWithShape="0">
          <a:blip xmlns:r="http://schemas.openxmlformats.org/officeDocument/2006/relationships" r:embed="rId2"/>
          <a:stretch>
            <a:fillRect/>
          </a:stretch>
        </a:blipFill>
      </dgm:spPr>
    </dgm:pt>
    <dgm:pt modelId="{A83295DA-3CE5-442F-BF03-85DF848C9F7E}" type="pres">
      <dgm:prSet presAssocID="{A3B777CD-3EC4-48DE-8F35-2D0478E067AE}" presName="sibTrans" presStyleLbl="sibTrans2D1" presStyleIdx="0" presStyleCnt="0"/>
      <dgm:spPr/>
      <dgm:t>
        <a:bodyPr/>
        <a:lstStyle/>
        <a:p>
          <a:endParaRPr lang="es-CR"/>
        </a:p>
      </dgm:t>
    </dgm:pt>
    <dgm:pt modelId="{EEE550E3-715E-4F54-AED8-0AFB6A480F05}" type="pres">
      <dgm:prSet presAssocID="{C559ED57-9E19-4406-9AC5-0FD49DBA4C22}" presName="compNode" presStyleCnt="0"/>
      <dgm:spPr/>
    </dgm:pt>
    <dgm:pt modelId="{5120BED8-0C30-4AB3-BB13-0831A1A05F87}" type="pres">
      <dgm:prSet presAssocID="{C559ED57-9E19-4406-9AC5-0FD49DBA4C22}" presName="bkgdShape" presStyleLbl="node1" presStyleIdx="2" presStyleCnt="3"/>
      <dgm:spPr/>
      <dgm:t>
        <a:bodyPr/>
        <a:lstStyle/>
        <a:p>
          <a:endParaRPr lang="es-CR"/>
        </a:p>
      </dgm:t>
    </dgm:pt>
    <dgm:pt modelId="{5E0D6F85-23E5-4150-AAD5-1F0322891792}" type="pres">
      <dgm:prSet presAssocID="{C559ED57-9E19-4406-9AC5-0FD49DBA4C22}" presName="nodeTx" presStyleLbl="node1" presStyleIdx="2" presStyleCnt="3">
        <dgm:presLayoutVars>
          <dgm:bulletEnabled val="1"/>
        </dgm:presLayoutVars>
      </dgm:prSet>
      <dgm:spPr/>
      <dgm:t>
        <a:bodyPr/>
        <a:lstStyle/>
        <a:p>
          <a:endParaRPr lang="es-CR"/>
        </a:p>
      </dgm:t>
    </dgm:pt>
    <dgm:pt modelId="{ABF93A9B-6154-423A-BEBC-E718AFF9A00E}" type="pres">
      <dgm:prSet presAssocID="{C559ED57-9E19-4406-9AC5-0FD49DBA4C22}" presName="invisiNode" presStyleLbl="node1" presStyleIdx="2" presStyleCnt="3"/>
      <dgm:spPr/>
    </dgm:pt>
    <dgm:pt modelId="{C180E6D6-0ED6-4C9B-ACF8-C76AFD0A4692}" type="pres">
      <dgm:prSet presAssocID="{C559ED57-9E19-4406-9AC5-0FD49DBA4C22}" presName="imagNode" presStyleLbl="fgImgPlace1" presStyleIdx="2" presStyleCnt="3"/>
      <dgm:spPr>
        <a:blipFill rotWithShape="0">
          <a:blip xmlns:r="http://schemas.openxmlformats.org/officeDocument/2006/relationships" r:embed="rId3"/>
          <a:stretch>
            <a:fillRect/>
          </a:stretch>
        </a:blipFill>
      </dgm:spPr>
    </dgm:pt>
  </dgm:ptLst>
  <dgm:cxnLst>
    <dgm:cxn modelId="{09179249-012D-4859-B24C-07FB09A350B3}" srcId="{E1B99927-70DF-48E5-93CF-7EB9F902FEF9}" destId="{C559ED57-9E19-4406-9AC5-0FD49DBA4C22}" srcOrd="2" destOrd="0" parTransId="{0F92FE82-0B6C-43BA-9E30-2CF084B719DD}" sibTransId="{CC3C6547-B9FA-4F89-A33C-F4603896FDD5}"/>
    <dgm:cxn modelId="{4BE8BF8D-9B99-45B1-9D15-F8B847D2F3FA}" type="presOf" srcId="{839D41A1-FE34-4276-9071-0F0F57ED2B0D}" destId="{0D702916-8F75-4E09-AA78-77184DF77CB8}" srcOrd="0" destOrd="0" presId="urn:microsoft.com/office/officeart/2005/8/layout/hList7"/>
    <dgm:cxn modelId="{BDB63FFE-8A4C-4140-AFA5-4F1CC64ECC8D}" type="presOf" srcId="{9AD9FA9D-F9F0-4D1D-91A3-B97E4557F2AA}" destId="{8B654A09-74DA-4130-AD3B-71E0689EEEC1}" srcOrd="1" destOrd="0" presId="urn:microsoft.com/office/officeart/2005/8/layout/hList7"/>
    <dgm:cxn modelId="{AE77E720-2435-4D23-8064-72C668F171BA}" srcId="{E1B99927-70DF-48E5-93CF-7EB9F902FEF9}" destId="{9AD9FA9D-F9F0-4D1D-91A3-B97E4557F2AA}" srcOrd="0" destOrd="0" parTransId="{DB28A882-C13A-46A0-A7D2-439C29CA0239}" sibTransId="{839D41A1-FE34-4276-9071-0F0F57ED2B0D}"/>
    <dgm:cxn modelId="{650F2491-0991-4812-9F5E-DE366DCEEE6E}" type="presOf" srcId="{F021878C-3183-4698-9770-5CABEBD7FA22}" destId="{02CDD858-9E8D-47CB-9067-6B6093F72E14}" srcOrd="0" destOrd="0" presId="urn:microsoft.com/office/officeart/2005/8/layout/hList7"/>
    <dgm:cxn modelId="{A9F157B5-F125-49FE-9D9A-8AEF0F2FE7C2}" type="presOf" srcId="{A3B777CD-3EC4-48DE-8F35-2D0478E067AE}" destId="{A83295DA-3CE5-442F-BF03-85DF848C9F7E}" srcOrd="0" destOrd="0" presId="urn:microsoft.com/office/officeart/2005/8/layout/hList7"/>
    <dgm:cxn modelId="{90B5C9C1-AB05-464B-81CF-ED2DB9854D29}" type="presOf" srcId="{C559ED57-9E19-4406-9AC5-0FD49DBA4C22}" destId="{5120BED8-0C30-4AB3-BB13-0831A1A05F87}" srcOrd="0" destOrd="0" presId="urn:microsoft.com/office/officeart/2005/8/layout/hList7"/>
    <dgm:cxn modelId="{A41E4A62-E3D6-4597-86CD-53B47ABE86E2}" srcId="{E1B99927-70DF-48E5-93CF-7EB9F902FEF9}" destId="{F021878C-3183-4698-9770-5CABEBD7FA22}" srcOrd="1" destOrd="0" parTransId="{0AC0333A-0BA0-4CBA-B8AF-2E01469B16EA}" sibTransId="{A3B777CD-3EC4-48DE-8F35-2D0478E067AE}"/>
    <dgm:cxn modelId="{2D7C6A1F-0300-46AF-8DAB-76A673F4FBF2}" type="presOf" srcId="{C559ED57-9E19-4406-9AC5-0FD49DBA4C22}" destId="{5E0D6F85-23E5-4150-AAD5-1F0322891792}" srcOrd="1" destOrd="0" presId="urn:microsoft.com/office/officeart/2005/8/layout/hList7"/>
    <dgm:cxn modelId="{C5D0B2F8-6C04-410C-A9B3-B04120EA1233}" type="presOf" srcId="{9AD9FA9D-F9F0-4D1D-91A3-B97E4557F2AA}" destId="{19AE5DEC-A058-46BE-B03C-D82E5A3FBA0D}" srcOrd="0" destOrd="0" presId="urn:microsoft.com/office/officeart/2005/8/layout/hList7"/>
    <dgm:cxn modelId="{8C7C8136-D0F8-41D4-9E0F-BAC94B46964B}" type="presOf" srcId="{E1B99927-70DF-48E5-93CF-7EB9F902FEF9}" destId="{65671985-0F7E-4FC2-A55F-9670E1640EC9}" srcOrd="0" destOrd="0" presId="urn:microsoft.com/office/officeart/2005/8/layout/hList7"/>
    <dgm:cxn modelId="{EAC66BE2-0A8A-4FFF-9040-F66551EC2B3C}" type="presOf" srcId="{F021878C-3183-4698-9770-5CABEBD7FA22}" destId="{21856A2F-E88A-49F6-A06F-F5BE5EA3C7BC}" srcOrd="1" destOrd="0" presId="urn:microsoft.com/office/officeart/2005/8/layout/hList7"/>
    <dgm:cxn modelId="{C35282A5-CE52-469E-A9F9-B506B4F2C67D}" type="presParOf" srcId="{65671985-0F7E-4FC2-A55F-9670E1640EC9}" destId="{F1B20D0E-32CB-488A-86CC-7840D888A09A}" srcOrd="0" destOrd="0" presId="urn:microsoft.com/office/officeart/2005/8/layout/hList7"/>
    <dgm:cxn modelId="{425D22E0-4F7E-4D33-BE30-ABA88E942E88}" type="presParOf" srcId="{65671985-0F7E-4FC2-A55F-9670E1640EC9}" destId="{D3B7C47F-5641-4343-B3A4-4BB80C6B64ED}" srcOrd="1" destOrd="0" presId="urn:microsoft.com/office/officeart/2005/8/layout/hList7"/>
    <dgm:cxn modelId="{D53850F9-2095-4361-825B-8B3197B0B6BA}" type="presParOf" srcId="{D3B7C47F-5641-4343-B3A4-4BB80C6B64ED}" destId="{007BD23E-A66F-4C14-883A-950686C67780}" srcOrd="0" destOrd="0" presId="urn:microsoft.com/office/officeart/2005/8/layout/hList7"/>
    <dgm:cxn modelId="{C73298AC-FCEE-4AB1-8FF5-6C0E984D3493}" type="presParOf" srcId="{007BD23E-A66F-4C14-883A-950686C67780}" destId="{19AE5DEC-A058-46BE-B03C-D82E5A3FBA0D}" srcOrd="0" destOrd="0" presId="urn:microsoft.com/office/officeart/2005/8/layout/hList7"/>
    <dgm:cxn modelId="{95EDBF25-06A7-40CD-8D47-20CDB00E9390}" type="presParOf" srcId="{007BD23E-A66F-4C14-883A-950686C67780}" destId="{8B654A09-74DA-4130-AD3B-71E0689EEEC1}" srcOrd="1" destOrd="0" presId="urn:microsoft.com/office/officeart/2005/8/layout/hList7"/>
    <dgm:cxn modelId="{2CDE0F2D-9C5C-408D-9F4B-15687ADB941E}" type="presParOf" srcId="{007BD23E-A66F-4C14-883A-950686C67780}" destId="{639A6FF3-4BDE-4D42-BF41-759CB93DBC16}" srcOrd="2" destOrd="0" presId="urn:microsoft.com/office/officeart/2005/8/layout/hList7"/>
    <dgm:cxn modelId="{B471675B-E111-4208-8EFF-40CB582B9642}" type="presParOf" srcId="{007BD23E-A66F-4C14-883A-950686C67780}" destId="{8E98EFAC-D43D-40BA-B9B3-A6F0A6999F7E}" srcOrd="3" destOrd="0" presId="urn:microsoft.com/office/officeart/2005/8/layout/hList7"/>
    <dgm:cxn modelId="{B9A25974-CA8D-40A9-8237-47237CA7F614}" type="presParOf" srcId="{D3B7C47F-5641-4343-B3A4-4BB80C6B64ED}" destId="{0D702916-8F75-4E09-AA78-77184DF77CB8}" srcOrd="1" destOrd="0" presId="urn:microsoft.com/office/officeart/2005/8/layout/hList7"/>
    <dgm:cxn modelId="{CD65EB1D-6712-4AEF-BFB8-5350D3B09FE4}" type="presParOf" srcId="{D3B7C47F-5641-4343-B3A4-4BB80C6B64ED}" destId="{9721B64C-58A6-4A8F-8657-6A5A10DAEB9C}" srcOrd="2" destOrd="0" presId="urn:microsoft.com/office/officeart/2005/8/layout/hList7"/>
    <dgm:cxn modelId="{E7E1EAE8-745E-4D38-9502-0C16446BC916}" type="presParOf" srcId="{9721B64C-58A6-4A8F-8657-6A5A10DAEB9C}" destId="{02CDD858-9E8D-47CB-9067-6B6093F72E14}" srcOrd="0" destOrd="0" presId="urn:microsoft.com/office/officeart/2005/8/layout/hList7"/>
    <dgm:cxn modelId="{E2C409B4-490B-4050-A1B6-8D325F9DCE32}" type="presParOf" srcId="{9721B64C-58A6-4A8F-8657-6A5A10DAEB9C}" destId="{21856A2F-E88A-49F6-A06F-F5BE5EA3C7BC}" srcOrd="1" destOrd="0" presId="urn:microsoft.com/office/officeart/2005/8/layout/hList7"/>
    <dgm:cxn modelId="{5A188BB2-48A8-4B78-BBC3-9350F4FE86AD}" type="presParOf" srcId="{9721B64C-58A6-4A8F-8657-6A5A10DAEB9C}" destId="{4D97FF41-2962-412F-A12A-193D8AE4BF80}" srcOrd="2" destOrd="0" presId="urn:microsoft.com/office/officeart/2005/8/layout/hList7"/>
    <dgm:cxn modelId="{CF1C730F-BB25-4B07-B1D8-08FE6BE6B48E}" type="presParOf" srcId="{9721B64C-58A6-4A8F-8657-6A5A10DAEB9C}" destId="{F95EDA7C-8784-43F3-9518-A01967259723}" srcOrd="3" destOrd="0" presId="urn:microsoft.com/office/officeart/2005/8/layout/hList7"/>
    <dgm:cxn modelId="{B2FF5F6F-ADC5-4F74-B4EB-F23D4B11610F}" type="presParOf" srcId="{D3B7C47F-5641-4343-B3A4-4BB80C6B64ED}" destId="{A83295DA-3CE5-442F-BF03-85DF848C9F7E}" srcOrd="3" destOrd="0" presId="urn:microsoft.com/office/officeart/2005/8/layout/hList7"/>
    <dgm:cxn modelId="{E2751569-8570-4194-946F-38D212CBA8F7}" type="presParOf" srcId="{D3B7C47F-5641-4343-B3A4-4BB80C6B64ED}" destId="{EEE550E3-715E-4F54-AED8-0AFB6A480F05}" srcOrd="4" destOrd="0" presId="urn:microsoft.com/office/officeart/2005/8/layout/hList7"/>
    <dgm:cxn modelId="{12448FE3-17D1-424B-BF52-59B1C43FF840}" type="presParOf" srcId="{EEE550E3-715E-4F54-AED8-0AFB6A480F05}" destId="{5120BED8-0C30-4AB3-BB13-0831A1A05F87}" srcOrd="0" destOrd="0" presId="urn:microsoft.com/office/officeart/2005/8/layout/hList7"/>
    <dgm:cxn modelId="{EFC3706B-56B2-43B4-B59F-2F7A216B40B1}" type="presParOf" srcId="{EEE550E3-715E-4F54-AED8-0AFB6A480F05}" destId="{5E0D6F85-23E5-4150-AAD5-1F0322891792}" srcOrd="1" destOrd="0" presId="urn:microsoft.com/office/officeart/2005/8/layout/hList7"/>
    <dgm:cxn modelId="{07414377-5A7A-48B9-9A0B-9A36B0FBBC86}" type="presParOf" srcId="{EEE550E3-715E-4F54-AED8-0AFB6A480F05}" destId="{ABF93A9B-6154-423A-BEBC-E718AFF9A00E}" srcOrd="2" destOrd="0" presId="urn:microsoft.com/office/officeart/2005/8/layout/hList7"/>
    <dgm:cxn modelId="{228E2039-BB8A-4198-9073-9707CDB72EB8}" type="presParOf" srcId="{EEE550E3-715E-4F54-AED8-0AFB6A480F05}" destId="{C180E6D6-0ED6-4C9B-ACF8-C76AFD0A4692}"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AE5DEC-A058-46BE-B03C-D82E5A3FBA0D}">
      <dsp:nvSpPr>
        <dsp:cNvPr id="0" name=""/>
        <dsp:cNvSpPr/>
      </dsp:nvSpPr>
      <dsp:spPr>
        <a:xfrm>
          <a:off x="42757" y="0"/>
          <a:ext cx="2683634" cy="5059379"/>
        </a:xfrm>
        <a:prstGeom prst="roundRect">
          <a:avLst>
            <a:gd name="adj" fmla="val 10000"/>
          </a:avLst>
        </a:prstGeom>
        <a:solidFill>
          <a:schemeClr val="accent2">
            <a:shade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s-CR" sz="3800" kern="1200" dirty="0" smtClean="0"/>
            <a:t>Qué Producir</a:t>
          </a:r>
          <a:endParaRPr lang="es-CR" sz="3800" kern="1200" dirty="0"/>
        </a:p>
      </dsp:txBody>
      <dsp:txXfrm>
        <a:off x="42757" y="2023751"/>
        <a:ext cx="2683634" cy="2023751"/>
      </dsp:txXfrm>
    </dsp:sp>
    <dsp:sp modelId="{8E98EFAC-D43D-40BA-B9B3-A6F0A6999F7E}">
      <dsp:nvSpPr>
        <dsp:cNvPr id="0" name=""/>
        <dsp:cNvSpPr/>
      </dsp:nvSpPr>
      <dsp:spPr>
        <a:xfrm>
          <a:off x="501155" y="303562"/>
          <a:ext cx="1684773" cy="1684773"/>
        </a:xfrm>
        <a:prstGeom prst="ellipse">
          <a:avLst/>
        </a:prstGeom>
        <a:blipFill rotWithShape="0">
          <a:blip xmlns:r="http://schemas.openxmlformats.org/officeDocument/2006/relationships" r:embed="rId1"/>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02CDD858-9E8D-47CB-9067-6B6093F72E14}">
      <dsp:nvSpPr>
        <dsp:cNvPr id="0" name=""/>
        <dsp:cNvSpPr/>
      </dsp:nvSpPr>
      <dsp:spPr>
        <a:xfrm>
          <a:off x="2836232" y="0"/>
          <a:ext cx="2683634" cy="5059379"/>
        </a:xfrm>
        <a:prstGeom prst="roundRect">
          <a:avLst>
            <a:gd name="adj" fmla="val 10000"/>
          </a:avLst>
        </a:prstGeom>
        <a:solidFill>
          <a:schemeClr val="accent2">
            <a:shade val="80000"/>
            <a:hueOff val="-17936"/>
            <a:satOff val="-2012"/>
            <a:lumOff val="1284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s-CR" sz="3800" kern="1200" dirty="0" smtClean="0"/>
            <a:t>Cómo Producir</a:t>
          </a:r>
          <a:endParaRPr lang="es-CR" sz="3800" kern="1200" dirty="0"/>
        </a:p>
      </dsp:txBody>
      <dsp:txXfrm>
        <a:off x="2836232" y="2023751"/>
        <a:ext cx="2683634" cy="2023751"/>
      </dsp:txXfrm>
    </dsp:sp>
    <dsp:sp modelId="{F95EDA7C-8784-43F3-9518-A01967259723}">
      <dsp:nvSpPr>
        <dsp:cNvPr id="0" name=""/>
        <dsp:cNvSpPr/>
      </dsp:nvSpPr>
      <dsp:spPr>
        <a:xfrm>
          <a:off x="3265298" y="303562"/>
          <a:ext cx="1684773" cy="1684773"/>
        </a:xfrm>
        <a:prstGeom prst="ellipse">
          <a:avLst/>
        </a:prstGeom>
        <a:blipFill rotWithShape="0">
          <a:blip xmlns:r="http://schemas.openxmlformats.org/officeDocument/2006/relationships" r:embed="rId2"/>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5120BED8-0C30-4AB3-BB13-0831A1A05F87}">
      <dsp:nvSpPr>
        <dsp:cNvPr id="0" name=""/>
        <dsp:cNvSpPr/>
      </dsp:nvSpPr>
      <dsp:spPr>
        <a:xfrm>
          <a:off x="5530011" y="0"/>
          <a:ext cx="2683634" cy="5059379"/>
        </a:xfrm>
        <a:prstGeom prst="roundRect">
          <a:avLst>
            <a:gd name="adj" fmla="val 10000"/>
          </a:avLst>
        </a:prstGeom>
        <a:solidFill>
          <a:schemeClr val="accent2">
            <a:shade val="80000"/>
            <a:hueOff val="-35872"/>
            <a:satOff val="-4024"/>
            <a:lumOff val="2568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70256" tIns="270256" rIns="270256" bIns="270256" numCol="1" spcCol="1270" anchor="ctr" anchorCtr="0">
          <a:noAutofit/>
        </a:bodyPr>
        <a:lstStyle/>
        <a:p>
          <a:pPr lvl="0" algn="ctr" defTabSz="1689100">
            <a:lnSpc>
              <a:spcPct val="90000"/>
            </a:lnSpc>
            <a:spcBef>
              <a:spcPct val="0"/>
            </a:spcBef>
            <a:spcAft>
              <a:spcPct val="35000"/>
            </a:spcAft>
          </a:pPr>
          <a:r>
            <a:rPr lang="es-CR" sz="3800" kern="1200" dirty="0" smtClean="0"/>
            <a:t>Para quién Producir</a:t>
          </a:r>
          <a:endParaRPr lang="es-CR" sz="3800" kern="1200" dirty="0"/>
        </a:p>
      </dsp:txBody>
      <dsp:txXfrm>
        <a:off x="5530011" y="2023751"/>
        <a:ext cx="2683634" cy="2023751"/>
      </dsp:txXfrm>
    </dsp:sp>
    <dsp:sp modelId="{C180E6D6-0ED6-4C9B-ACF8-C76AFD0A4692}">
      <dsp:nvSpPr>
        <dsp:cNvPr id="0" name=""/>
        <dsp:cNvSpPr/>
      </dsp:nvSpPr>
      <dsp:spPr>
        <a:xfrm>
          <a:off x="6029441" y="303562"/>
          <a:ext cx="1684773" cy="1684773"/>
        </a:xfrm>
        <a:prstGeom prst="ellipse">
          <a:avLst/>
        </a:prstGeom>
        <a:blipFill rotWithShape="0">
          <a:blip xmlns:r="http://schemas.openxmlformats.org/officeDocument/2006/relationships" r:embed="rId3"/>
          <a:stretch>
            <a:fillRect/>
          </a:stretch>
        </a:blipFill>
        <a:ln>
          <a:noFill/>
        </a:ln>
        <a:effectLst/>
        <a:sp3d z="5715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F1B20D0E-32CB-488A-86CC-7840D888A09A}">
      <dsp:nvSpPr>
        <dsp:cNvPr id="0" name=""/>
        <dsp:cNvSpPr/>
      </dsp:nvSpPr>
      <dsp:spPr>
        <a:xfrm>
          <a:off x="328614" y="4047503"/>
          <a:ext cx="7558140" cy="758906"/>
        </a:xfrm>
        <a:prstGeom prst="leftRightArrow">
          <a:avLst/>
        </a:prstGeom>
        <a:solidFill>
          <a:schemeClr val="accent2">
            <a:tint val="40000"/>
            <a:hueOff val="0"/>
            <a:satOff val="0"/>
            <a:lumOff val="0"/>
            <a:alphaOff val="0"/>
          </a:schemeClr>
        </a:solidFill>
        <a:ln>
          <a:noFill/>
        </a:ln>
        <a:effectLst/>
        <a:sp3d z="5715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pPr>
              <a:defRPr/>
            </a:pPr>
            <a:endParaRPr lang="es-CR"/>
          </a:p>
        </p:txBody>
      </p:sp>
      <p:sp>
        <p:nvSpPr>
          <p:cNvPr id="3" name="2 Marcador de fecha"/>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pPr>
              <a:defRPr/>
            </a:pPr>
            <a:fld id="{2508C07F-B91A-4D55-98CB-2C4DE65EE0E4}" type="datetimeFigureOut">
              <a:rPr lang="es-CR"/>
              <a:pPr>
                <a:defRPr/>
              </a:pPr>
              <a:t>25/06/2012</a:t>
            </a:fld>
            <a:endParaRPr lang="es-CR"/>
          </a:p>
        </p:txBody>
      </p:sp>
      <p:sp>
        <p:nvSpPr>
          <p:cNvPr id="4" name="3 Marcador de imagen de diapositiva"/>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s-CR" noProof="0" smtClean="0"/>
          </a:p>
        </p:txBody>
      </p:sp>
      <p:sp>
        <p:nvSpPr>
          <p:cNvPr id="5" name="4 Marcador de notas"/>
          <p:cNvSpPr>
            <a:spLocks noGrp="1"/>
          </p:cNvSpPr>
          <p:nvPr>
            <p:ph type="body" sz="quarter" idx="3"/>
          </p:nvPr>
        </p:nvSpPr>
        <p:spPr>
          <a:xfrm>
            <a:off x="731520" y="4560570"/>
            <a:ext cx="5852160" cy="4320540"/>
          </a:xfrm>
          <a:prstGeom prst="rect">
            <a:avLst/>
          </a:prstGeom>
        </p:spPr>
        <p:txBody>
          <a:bodyPr vert="horz" wrap="square" lIns="96661" tIns="48331" rIns="96661" bIns="48331" numCol="1" anchor="t" anchorCtr="0" compatLnSpc="1">
            <a:prstTxWarp prst="textNoShape">
              <a:avLst/>
            </a:prstTxWarp>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R" noProof="0" smtClean="0"/>
          </a:p>
        </p:txBody>
      </p:sp>
      <p:sp>
        <p:nvSpPr>
          <p:cNvPr id="6" name="5 Marcador de pie de página"/>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pPr>
              <a:defRPr/>
            </a:pPr>
            <a:endParaRPr lang="es-CR"/>
          </a:p>
        </p:txBody>
      </p:sp>
      <p:sp>
        <p:nvSpPr>
          <p:cNvPr id="7" name="6 Marcador de número de diapositiva"/>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pPr>
              <a:defRPr/>
            </a:pPr>
            <a:fld id="{B6EFD614-BBEF-4DA9-8806-8764B04704B9}" type="slidenum">
              <a:rPr lang="es-CR"/>
              <a:pPr>
                <a:defRPr/>
              </a:pPr>
              <a:t>‹Nº›</a:t>
            </a:fld>
            <a:endParaRPr lang="es-C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a:ln/>
        </p:spPr>
      </p:sp>
      <p:sp>
        <p:nvSpPr>
          <p:cNvPr id="37891" name="2 Marcador de notas"/>
          <p:cNvSpPr>
            <a:spLocks noGrp="1"/>
          </p:cNvSpPr>
          <p:nvPr>
            <p:ph type="body" idx="1"/>
          </p:nvPr>
        </p:nvSpPr>
        <p:spPr>
          <a:noFill/>
          <a:ln/>
        </p:spPr>
        <p:txBody>
          <a:bodyPr/>
          <a:lstStyle/>
          <a:p>
            <a:pPr eaLnBrk="1" hangingPunct="1"/>
            <a:endParaRPr lang="es-CR" smtClean="0"/>
          </a:p>
        </p:txBody>
      </p:sp>
      <p:sp>
        <p:nvSpPr>
          <p:cNvPr id="37892" name="3 Marcador de número de diapositiva"/>
          <p:cNvSpPr>
            <a:spLocks noGrp="1"/>
          </p:cNvSpPr>
          <p:nvPr>
            <p:ph type="sldNum" sz="quarter" idx="5"/>
          </p:nvPr>
        </p:nvSpPr>
        <p:spPr>
          <a:noFill/>
        </p:spPr>
        <p:txBody>
          <a:bodyPr/>
          <a:lstStyle/>
          <a:p>
            <a:fld id="{FE924FC0-E672-4D47-BD1A-2AF83F77C9B8}" type="slidenum">
              <a:rPr lang="es-ES" smtClean="0"/>
              <a:pPr/>
              <a:t>6</a:t>
            </a:fld>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C6A5A6AD-AA28-4B6D-903E-469A6B58CFC4}" type="slidenum">
              <a:rPr lang="es-ES" smtClean="0"/>
              <a:pPr/>
              <a:t>7</a:t>
            </a:fld>
            <a:endParaRPr lang="es-E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75360" y="4559997"/>
            <a:ext cx="5364480" cy="4321031"/>
          </a:xfrm>
          <a:noFill/>
          <a:ln/>
        </p:spPr>
        <p:txBody>
          <a:bodyPr/>
          <a:lstStyle/>
          <a:p>
            <a:pPr eaLnBrk="1" hangingPunct="1"/>
            <a:endParaRPr lang="es-C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638FCBC-E6FA-4476-AD44-34CD3D8B8B37}" type="slidenum">
              <a:rPr lang="es-ES" smtClean="0"/>
              <a:pPr/>
              <a:t>8</a:t>
            </a:fld>
            <a:endParaRPr lang="es-E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75360" y="4559997"/>
            <a:ext cx="5364480" cy="4321031"/>
          </a:xfrm>
          <a:noFill/>
          <a:ln/>
        </p:spPr>
        <p:txBody>
          <a:bodyPr/>
          <a:lstStyle/>
          <a:p>
            <a:pPr eaLnBrk="1" hangingPunct="1"/>
            <a:r>
              <a:rPr lang="es-ES" smtClean="0"/>
              <a:t>El sistema de explotación de un recursos natural es el conjunto articulado de las </a:t>
            </a:r>
            <a:r>
              <a:rPr lang="es-ES" b="1" smtClean="0"/>
              <a:t>actividades de producción (exploración, extracción, refino y transporte) y consumo de dicho recurso natural realizadas por agentes económicos específicos</a:t>
            </a:r>
            <a:r>
              <a:rPr lang="es-ES" smtClean="0"/>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344CFB2-0127-4994-9636-189542C836F8}" type="slidenum">
              <a:rPr lang="es-ES" smtClean="0"/>
              <a:pPr/>
              <a:t>9</a:t>
            </a:fld>
            <a:endParaRPr lang="es-E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75360" y="4559997"/>
            <a:ext cx="5364480" cy="4321031"/>
          </a:xfrm>
          <a:noFill/>
          <a:ln/>
        </p:spPr>
        <p:txBody>
          <a:bodyPr/>
          <a:lstStyle/>
          <a:p>
            <a:pPr eaLnBrk="1" hangingPunct="1"/>
            <a:r>
              <a:rPr lang="es-ES" smtClean="0"/>
              <a:t>La dicotomía ecología-economía (capitalista) es radical y contablemente insuperable.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D80531E-8E94-465C-BD74-A3C46082D081}" type="slidenum">
              <a:rPr lang="es-ES"/>
              <a:pPr/>
              <a:t>10</a:t>
            </a:fld>
            <a:endParaRPr lang="es-E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75360" y="4560571"/>
            <a:ext cx="5364480" cy="4320540"/>
          </a:xfrm>
          <a:noFill/>
          <a:ln/>
        </p:spPr>
        <p:txBody>
          <a:bodyPr/>
          <a:lstStyle/>
          <a:p>
            <a:pPr eaLnBrk="1" hangingPunct="1"/>
            <a:r>
              <a:rPr lang="es-ES" smtClean="0"/>
              <a:t>La correlación entre los impactos del crecimiento económico y la calidad ambiental será discutido más adelante, con las cumbres de la O.N.U.</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p:spPr>
      </p:sp>
      <p:sp>
        <p:nvSpPr>
          <p:cNvPr id="34819" name="Rectangle 3"/>
          <p:cNvSpPr>
            <a:spLocks noGrp="1"/>
          </p:cNvSpPr>
          <p:nvPr>
            <p:ph type="body" idx="1"/>
          </p:nvPr>
        </p:nvSpPr>
        <p:spPr bwMode="auto">
          <a:xfrm>
            <a:off x="733215" y="4560570"/>
            <a:ext cx="5848773" cy="4320540"/>
          </a:xfrm>
          <a:noFill/>
        </p:spPr>
        <p:txBody>
          <a:bodyPr/>
          <a:lstStyle/>
          <a:p>
            <a:pPr eaLnBrk="1" hangingPunct="1"/>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bwMode="auto">
          <a:noFill/>
          <a:ln>
            <a:solidFill>
              <a:srgbClr val="000000"/>
            </a:solidFill>
            <a:miter lim="800000"/>
            <a:headEnd/>
            <a:tailEnd/>
          </a:ln>
        </p:spPr>
      </p:sp>
      <p:sp>
        <p:nvSpPr>
          <p:cNvPr id="41987" name="Rectangle 3"/>
          <p:cNvSpPr>
            <a:spLocks noGrp="1"/>
          </p:cNvSpPr>
          <p:nvPr>
            <p:ph type="body" idx="1"/>
          </p:nvPr>
        </p:nvSpPr>
        <p:spPr bwMode="auto">
          <a:noFill/>
        </p:spPr>
        <p:txBody>
          <a:bodyPr/>
          <a:lstStyle/>
          <a:p>
            <a:pPr eaLnBrk="1" hangingPunct="1"/>
            <a:endParaRPr lang="es-ES_tradnl"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4" name="3 Rectángulo"/>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4 Rectángulo"/>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5 Rectángulo"/>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7" name="27 Marcador de fecha"/>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US"/>
          </a:p>
        </p:txBody>
      </p:sp>
      <p:sp>
        <p:nvSpPr>
          <p:cNvPr id="10" name="16 Marcador de pie de página"/>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r>
              <a:rPr lang="en-US" dirty="0" smtClean="0"/>
              <a:t>Profesor Rooel Campos</a:t>
            </a:r>
            <a:endParaRPr lang="en-US" dirty="0"/>
          </a:p>
        </p:txBody>
      </p:sp>
      <p:sp>
        <p:nvSpPr>
          <p:cNvPr id="11"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E47C546D-B904-4D13-B7C2-EBB7304AAE93}" type="slidenum">
              <a:rPr lang="en-US"/>
              <a:pPr>
                <a:defRPr/>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4" name="3 Rectángulo"/>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4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5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1 Título vertical"/>
          <p:cNvSpPr>
            <a:spLocks noGrp="1"/>
          </p:cNvSpPr>
          <p:nvPr>
            <p:ph type="title" orient="vert"/>
          </p:nvPr>
        </p:nvSpPr>
        <p:spPr>
          <a:xfrm>
            <a:off x="6553200" y="609600"/>
            <a:ext cx="2057400" cy="5516563"/>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3 Marcador de fecha"/>
          <p:cNvSpPr>
            <a:spLocks noGrp="1"/>
          </p:cNvSpPr>
          <p:nvPr>
            <p:ph type="dt" sz="half" idx="10"/>
          </p:nvPr>
        </p:nvSpPr>
        <p:spPr>
          <a:xfrm>
            <a:off x="6553200" y="6248400"/>
            <a:ext cx="2209800" cy="365125"/>
          </a:xfrm>
        </p:spPr>
        <p:txBody>
          <a:bodyPr/>
          <a:lstStyle>
            <a:lvl1pPr>
              <a:defRPr/>
            </a:lvl1pPr>
          </a:lstStyle>
          <a:p>
            <a:pPr>
              <a:defRPr/>
            </a:pPr>
            <a:endParaRPr lang="en-US"/>
          </a:p>
        </p:txBody>
      </p:sp>
      <p:sp>
        <p:nvSpPr>
          <p:cNvPr id="8" name="4 Marcador de pie de página"/>
          <p:cNvSpPr>
            <a:spLocks noGrp="1"/>
          </p:cNvSpPr>
          <p:nvPr>
            <p:ph type="ftr" sz="quarter" idx="11"/>
          </p:nvPr>
        </p:nvSpPr>
        <p:spPr>
          <a:xfrm>
            <a:off x="457200" y="6248400"/>
            <a:ext cx="5573713" cy="365125"/>
          </a:xfrm>
        </p:spPr>
        <p:txBody>
          <a:bodyPr/>
          <a:lstStyle>
            <a:lvl1pPr>
              <a:defRPr/>
            </a:lvl1pPr>
          </a:lstStyle>
          <a:p>
            <a:pPr>
              <a:defRPr/>
            </a:pPr>
            <a:r>
              <a:rPr lang="en-US" dirty="0" smtClean="0"/>
              <a:t>Profesor Rooel Campos</a:t>
            </a:r>
            <a:endParaRPr lang="en-US" dirty="0"/>
          </a:p>
        </p:txBody>
      </p:sp>
      <p:sp>
        <p:nvSpPr>
          <p:cNvPr id="9" name="5 Marcador de número de diapositiva"/>
          <p:cNvSpPr>
            <a:spLocks noGrp="1"/>
          </p:cNvSpPr>
          <p:nvPr>
            <p:ph type="sldNum" sz="quarter" idx="12"/>
          </p:nvPr>
        </p:nvSpPr>
        <p:spPr>
          <a:xfrm rot="5400000">
            <a:off x="5989638" y="144462"/>
            <a:ext cx="533400" cy="244475"/>
          </a:xfrm>
        </p:spPr>
        <p:txBody>
          <a:bodyPr/>
          <a:lstStyle>
            <a:lvl1pPr>
              <a:defRPr/>
            </a:lvl1pPr>
          </a:lstStyle>
          <a:p>
            <a:pPr>
              <a:defRPr/>
            </a:pPr>
            <a:fld id="{06E8DE29-454D-4013-8E8B-DCB4CAF1ED38}" type="slidenum">
              <a:rPr lang="en-US"/>
              <a:pPr>
                <a:defRPr/>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R"/>
          </a:p>
        </p:txBody>
      </p:sp>
      <p:sp>
        <p:nvSpPr>
          <p:cNvPr id="4" name="3 Marcador de fecha"/>
          <p:cNvSpPr>
            <a:spLocks noGrp="1"/>
          </p:cNvSpPr>
          <p:nvPr>
            <p:ph type="dt" sz="half" idx="10"/>
          </p:nvPr>
        </p:nvSpPr>
        <p:spPr/>
        <p:txBody>
          <a:bodyPr/>
          <a:lstStyle>
            <a:lvl1pPr>
              <a:defRPr/>
            </a:lvl1pPr>
          </a:lstStyle>
          <a:p>
            <a:pPr>
              <a:defRPr/>
            </a:pPr>
            <a:endParaRPr lang="en-US"/>
          </a:p>
        </p:txBody>
      </p:sp>
      <p:sp>
        <p:nvSpPr>
          <p:cNvPr id="5" name="4 Marcador de pie de página"/>
          <p:cNvSpPr>
            <a:spLocks noGrp="1"/>
          </p:cNvSpPr>
          <p:nvPr>
            <p:ph type="ftr" sz="quarter" idx="11"/>
          </p:nvPr>
        </p:nvSpPr>
        <p:spPr/>
        <p:txBody>
          <a:bodyPr/>
          <a:lstStyle>
            <a:lvl1pPr>
              <a:defRPr/>
            </a:lvl1pPr>
          </a:lstStyle>
          <a:p>
            <a:pPr>
              <a:defRPr/>
            </a:pPr>
            <a:r>
              <a:rPr lang="en-US" dirty="0" smtClean="0"/>
              <a:t>Profesor Rooel Campos</a:t>
            </a:r>
            <a:endParaRPr lang="en-US" dirty="0"/>
          </a:p>
        </p:txBody>
      </p:sp>
      <p:sp>
        <p:nvSpPr>
          <p:cNvPr id="6" name="5 Marcador de número de diapositiva"/>
          <p:cNvSpPr>
            <a:spLocks noGrp="1"/>
          </p:cNvSpPr>
          <p:nvPr>
            <p:ph type="sldNum" sz="quarter" idx="12"/>
          </p:nvPr>
        </p:nvSpPr>
        <p:spPr/>
        <p:txBody>
          <a:bodyPr/>
          <a:lstStyle>
            <a:lvl1pPr>
              <a:defRPr/>
            </a:lvl1pPr>
          </a:lstStyle>
          <a:p>
            <a:pPr>
              <a:defRPr/>
            </a:pPr>
            <a:fld id="{D3FABCC7-F0E3-4394-9717-0CD97440F111}" type="slidenum">
              <a:rPr lang="en-US"/>
              <a:pPr>
                <a:defRPr/>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pPr>
              <a:defRPr/>
            </a:pPr>
            <a:endParaRPr lang="en-US"/>
          </a:p>
        </p:txBody>
      </p:sp>
      <p:sp>
        <p:nvSpPr>
          <p:cNvPr id="5" name="4 Marcador de pie de página"/>
          <p:cNvSpPr>
            <a:spLocks noGrp="1"/>
          </p:cNvSpPr>
          <p:nvPr>
            <p:ph type="ftr" sz="quarter" idx="11"/>
          </p:nvPr>
        </p:nvSpPr>
        <p:spPr/>
        <p:txBody>
          <a:bodyPr/>
          <a:lstStyle>
            <a:lvl1pPr>
              <a:defRPr/>
            </a:lvl1pPr>
          </a:lstStyle>
          <a:p>
            <a:pPr>
              <a:defRPr/>
            </a:pPr>
            <a:r>
              <a:rPr lang="en-US" dirty="0" smtClean="0"/>
              <a:t>Profesor Rooel Campos</a:t>
            </a:r>
            <a:endParaRPr lang="en-US" dirty="0"/>
          </a:p>
        </p:txBody>
      </p:sp>
      <p:sp>
        <p:nvSpPr>
          <p:cNvPr id="6" name="5 Marcador de número de diapositiva"/>
          <p:cNvSpPr>
            <a:spLocks noGrp="1"/>
          </p:cNvSpPr>
          <p:nvPr>
            <p:ph type="sldNum" sz="quarter" idx="12"/>
          </p:nvPr>
        </p:nvSpPr>
        <p:spPr/>
        <p:txBody>
          <a:bodyPr/>
          <a:lstStyle>
            <a:lvl1pPr>
              <a:defRPr/>
            </a:lvl1pPr>
          </a:lstStyle>
          <a:p>
            <a:pPr>
              <a:defRPr/>
            </a:pPr>
            <a:fld id="{39EF0689-2DC6-4DEE-BA38-6DFB608C850B}" type="slidenum">
              <a:rPr lang="en-US"/>
              <a:pPr>
                <a:defRPr/>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en-US"/>
          </a:p>
        </p:txBody>
      </p:sp>
      <p:sp>
        <p:nvSpPr>
          <p:cNvPr id="5" name="4 Marcador de pie de página"/>
          <p:cNvSpPr>
            <a:spLocks noGrp="1"/>
          </p:cNvSpPr>
          <p:nvPr>
            <p:ph type="ftr" sz="quarter" idx="11"/>
          </p:nvPr>
        </p:nvSpPr>
        <p:spPr/>
        <p:txBody>
          <a:bodyPr/>
          <a:lstStyle>
            <a:lvl1pPr>
              <a:defRPr/>
            </a:lvl1pPr>
          </a:lstStyle>
          <a:p>
            <a:pPr>
              <a:defRPr/>
            </a:pPr>
            <a:r>
              <a:rPr lang="en-US" dirty="0" smtClean="0"/>
              <a:t>Profesor Rooel Campos</a:t>
            </a:r>
            <a:endParaRPr lang="en-US" dirty="0"/>
          </a:p>
        </p:txBody>
      </p:sp>
      <p:sp>
        <p:nvSpPr>
          <p:cNvPr id="6" name="5 Marcador de número de diapositiva"/>
          <p:cNvSpPr>
            <a:spLocks noGrp="1"/>
          </p:cNvSpPr>
          <p:nvPr>
            <p:ph type="sldNum" sz="quarter" idx="12"/>
          </p:nvPr>
        </p:nvSpPr>
        <p:spPr/>
        <p:txBody>
          <a:bodyPr/>
          <a:lstStyle>
            <a:lvl1pPr>
              <a:defRPr/>
            </a:lvl1pPr>
          </a:lstStyle>
          <a:p>
            <a:pPr>
              <a:defRPr/>
            </a:pPr>
            <a:fld id="{CFB86137-72E7-4017-8F01-70A658DCD536}" type="slidenum">
              <a:rPr lang="en-US"/>
              <a:pPr>
                <a:defRPr/>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3 Marcador de fecha"/>
          <p:cNvSpPr>
            <a:spLocks noGrp="1"/>
          </p:cNvSpPr>
          <p:nvPr>
            <p:ph type="dt" sz="half" idx="10"/>
          </p:nvPr>
        </p:nvSpPr>
        <p:spPr/>
        <p:txBody>
          <a:bodyPr/>
          <a:lstStyle>
            <a:lvl1pPr>
              <a:defRPr/>
            </a:lvl1pPr>
          </a:lstStyle>
          <a:p>
            <a:pPr>
              <a:defRPr/>
            </a:pPr>
            <a:endParaRPr lang="en-US"/>
          </a:p>
        </p:txBody>
      </p:sp>
      <p:sp>
        <p:nvSpPr>
          <p:cNvPr id="6" name="4 Marcador de pie de página"/>
          <p:cNvSpPr>
            <a:spLocks noGrp="1"/>
          </p:cNvSpPr>
          <p:nvPr>
            <p:ph type="ftr" sz="quarter" idx="11"/>
          </p:nvPr>
        </p:nvSpPr>
        <p:spPr/>
        <p:txBody>
          <a:bodyPr/>
          <a:lstStyle>
            <a:lvl1pPr>
              <a:defRPr/>
            </a:lvl1pPr>
          </a:lstStyle>
          <a:p>
            <a:pPr>
              <a:defRPr/>
            </a:pPr>
            <a:r>
              <a:rPr lang="en-US" dirty="0" smtClean="0"/>
              <a:t>Profesor Rooel Campos</a:t>
            </a:r>
            <a:endParaRPr lang="en-US" dirty="0"/>
          </a:p>
        </p:txBody>
      </p:sp>
      <p:sp>
        <p:nvSpPr>
          <p:cNvPr id="7" name="5 Marcador de número de diapositiva"/>
          <p:cNvSpPr>
            <a:spLocks noGrp="1"/>
          </p:cNvSpPr>
          <p:nvPr>
            <p:ph type="sldNum" sz="quarter" idx="12"/>
          </p:nvPr>
        </p:nvSpPr>
        <p:spPr/>
        <p:txBody>
          <a:bodyPr/>
          <a:lstStyle>
            <a:lvl1pPr>
              <a:defRPr/>
            </a:lvl1pPr>
          </a:lstStyle>
          <a:p>
            <a:pPr>
              <a:defRPr/>
            </a:pPr>
            <a:fld id="{F275A396-BA57-4712-979A-BF9A6410AFFC}" type="slidenum">
              <a:rPr lang="en-US"/>
              <a:pPr>
                <a:defRPr/>
              </a:pPr>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3 Marcador de fecha"/>
          <p:cNvSpPr>
            <a:spLocks noGrp="1"/>
          </p:cNvSpPr>
          <p:nvPr>
            <p:ph type="dt" sz="half" idx="10"/>
          </p:nvPr>
        </p:nvSpPr>
        <p:spPr/>
        <p:txBody>
          <a:bodyPr/>
          <a:lstStyle>
            <a:lvl1pPr>
              <a:defRPr/>
            </a:lvl1pPr>
          </a:lstStyle>
          <a:p>
            <a:pPr>
              <a:defRPr/>
            </a:pPr>
            <a:endParaRPr lang="en-US"/>
          </a:p>
        </p:txBody>
      </p:sp>
      <p:sp>
        <p:nvSpPr>
          <p:cNvPr id="8" name="4 Marcador de pie de página"/>
          <p:cNvSpPr>
            <a:spLocks noGrp="1"/>
          </p:cNvSpPr>
          <p:nvPr>
            <p:ph type="ftr" sz="quarter" idx="11"/>
          </p:nvPr>
        </p:nvSpPr>
        <p:spPr/>
        <p:txBody>
          <a:bodyPr/>
          <a:lstStyle>
            <a:lvl1pPr>
              <a:defRPr/>
            </a:lvl1pPr>
          </a:lstStyle>
          <a:p>
            <a:pPr>
              <a:defRPr/>
            </a:pPr>
            <a:r>
              <a:rPr lang="en-US" dirty="0" smtClean="0"/>
              <a:t>Profesor Rooel Campos</a:t>
            </a:r>
            <a:endParaRPr lang="en-US" dirty="0"/>
          </a:p>
        </p:txBody>
      </p:sp>
      <p:sp>
        <p:nvSpPr>
          <p:cNvPr id="9" name="5 Marcador de número de diapositiva"/>
          <p:cNvSpPr>
            <a:spLocks noGrp="1"/>
          </p:cNvSpPr>
          <p:nvPr>
            <p:ph type="sldNum" sz="quarter" idx="12"/>
          </p:nvPr>
        </p:nvSpPr>
        <p:spPr/>
        <p:txBody>
          <a:bodyPr/>
          <a:lstStyle>
            <a:lvl1pPr>
              <a:defRPr/>
            </a:lvl1pPr>
          </a:lstStyle>
          <a:p>
            <a:pPr>
              <a:defRPr/>
            </a:pPr>
            <a:fld id="{AC545C1B-8FFE-40A2-A38B-6C8FA6804A0B}" type="slidenum">
              <a:rPr lang="en-US"/>
              <a:pPr>
                <a:defRPr/>
              </a:pPr>
              <a:t>‹Nº›</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3 Marcador de fecha"/>
          <p:cNvSpPr>
            <a:spLocks noGrp="1"/>
          </p:cNvSpPr>
          <p:nvPr>
            <p:ph type="dt" sz="half" idx="10"/>
          </p:nvPr>
        </p:nvSpPr>
        <p:spPr/>
        <p:txBody>
          <a:bodyPr/>
          <a:lstStyle>
            <a:lvl1pPr>
              <a:defRPr/>
            </a:lvl1pPr>
          </a:lstStyle>
          <a:p>
            <a:pPr>
              <a:defRPr/>
            </a:pPr>
            <a:endParaRPr lang="en-US"/>
          </a:p>
        </p:txBody>
      </p:sp>
      <p:sp>
        <p:nvSpPr>
          <p:cNvPr id="4" name="4 Marcador de pie de página"/>
          <p:cNvSpPr>
            <a:spLocks noGrp="1"/>
          </p:cNvSpPr>
          <p:nvPr>
            <p:ph type="ftr" sz="quarter" idx="11"/>
          </p:nvPr>
        </p:nvSpPr>
        <p:spPr/>
        <p:txBody>
          <a:bodyPr/>
          <a:lstStyle>
            <a:lvl1pPr>
              <a:defRPr/>
            </a:lvl1pPr>
          </a:lstStyle>
          <a:p>
            <a:pPr>
              <a:defRPr/>
            </a:pPr>
            <a:r>
              <a:rPr lang="en-US" dirty="0" smtClean="0"/>
              <a:t>Profesor Rooel Campos</a:t>
            </a:r>
            <a:endParaRPr lang="en-US" dirty="0"/>
          </a:p>
        </p:txBody>
      </p:sp>
      <p:sp>
        <p:nvSpPr>
          <p:cNvPr id="5" name="5 Marcador de número de diapositiva"/>
          <p:cNvSpPr>
            <a:spLocks noGrp="1"/>
          </p:cNvSpPr>
          <p:nvPr>
            <p:ph type="sldNum" sz="quarter" idx="12"/>
          </p:nvPr>
        </p:nvSpPr>
        <p:spPr/>
        <p:txBody>
          <a:bodyPr/>
          <a:lstStyle>
            <a:lvl1pPr>
              <a:defRPr/>
            </a:lvl1pPr>
          </a:lstStyle>
          <a:p>
            <a:pPr>
              <a:defRPr/>
            </a:pPr>
            <a:fld id="{CEA012B9-67A6-4D02-BCF2-D365DDF57214}" type="slidenum">
              <a:rPr lang="en-US"/>
              <a:pPr>
                <a:defRPr/>
              </a:pPr>
              <a:t>‹Nº›</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endParaRPr lang="en-US"/>
          </a:p>
        </p:txBody>
      </p:sp>
      <p:sp>
        <p:nvSpPr>
          <p:cNvPr id="3" name="4 Marcador de pie de página"/>
          <p:cNvSpPr>
            <a:spLocks noGrp="1"/>
          </p:cNvSpPr>
          <p:nvPr>
            <p:ph type="ftr" sz="quarter" idx="11"/>
          </p:nvPr>
        </p:nvSpPr>
        <p:spPr/>
        <p:txBody>
          <a:bodyPr/>
          <a:lstStyle>
            <a:lvl1pPr>
              <a:defRPr/>
            </a:lvl1pPr>
          </a:lstStyle>
          <a:p>
            <a:pPr>
              <a:defRPr/>
            </a:pPr>
            <a:r>
              <a:rPr lang="en-US" dirty="0" smtClean="0"/>
              <a:t>Profesor Rooel Campos</a:t>
            </a:r>
            <a:endParaRPr lang="en-US" dirty="0"/>
          </a:p>
        </p:txBody>
      </p:sp>
      <p:sp>
        <p:nvSpPr>
          <p:cNvPr id="4" name="5 Marcador de número de diapositiva"/>
          <p:cNvSpPr>
            <a:spLocks noGrp="1"/>
          </p:cNvSpPr>
          <p:nvPr>
            <p:ph type="sldNum" sz="quarter" idx="12"/>
          </p:nvPr>
        </p:nvSpPr>
        <p:spPr/>
        <p:txBody>
          <a:bodyPr/>
          <a:lstStyle>
            <a:lvl1pPr>
              <a:defRPr/>
            </a:lvl1pPr>
          </a:lstStyle>
          <a:p>
            <a:pPr>
              <a:defRPr/>
            </a:pPr>
            <a:fld id="{C7EC690F-F8A8-4DF8-AFB3-E5D1B510E57D}" type="slidenum">
              <a:rPr lang="en-US"/>
              <a:pPr>
                <a:defRPr/>
              </a:pPr>
              <a:t>‹Nº›</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n-US"/>
          </a:p>
        </p:txBody>
      </p:sp>
      <p:sp>
        <p:nvSpPr>
          <p:cNvPr id="6" name="4 Marcador de pie de página"/>
          <p:cNvSpPr>
            <a:spLocks noGrp="1"/>
          </p:cNvSpPr>
          <p:nvPr>
            <p:ph type="ftr" sz="quarter" idx="11"/>
          </p:nvPr>
        </p:nvSpPr>
        <p:spPr/>
        <p:txBody>
          <a:bodyPr/>
          <a:lstStyle>
            <a:lvl1pPr>
              <a:defRPr/>
            </a:lvl1pPr>
          </a:lstStyle>
          <a:p>
            <a:pPr>
              <a:defRPr/>
            </a:pPr>
            <a:r>
              <a:rPr lang="en-US" dirty="0" smtClean="0"/>
              <a:t>Profesor Rooel Campos</a:t>
            </a:r>
            <a:endParaRPr lang="en-US" dirty="0"/>
          </a:p>
        </p:txBody>
      </p:sp>
      <p:sp>
        <p:nvSpPr>
          <p:cNvPr id="7" name="5 Marcador de número de diapositiva"/>
          <p:cNvSpPr>
            <a:spLocks noGrp="1"/>
          </p:cNvSpPr>
          <p:nvPr>
            <p:ph type="sldNum" sz="quarter" idx="12"/>
          </p:nvPr>
        </p:nvSpPr>
        <p:spPr/>
        <p:txBody>
          <a:bodyPr/>
          <a:lstStyle>
            <a:lvl1pPr>
              <a:defRPr/>
            </a:lvl1pPr>
          </a:lstStyle>
          <a:p>
            <a:pPr>
              <a:defRPr/>
            </a:pPr>
            <a:fld id="{F7531014-8B7D-4019-B153-4349A3EE8044}" type="slidenum">
              <a:rPr lang="en-US"/>
              <a:pPr>
                <a:defRPr/>
              </a:pPr>
              <a:t>‹Nº›</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R"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n-US"/>
          </a:p>
        </p:txBody>
      </p:sp>
      <p:sp>
        <p:nvSpPr>
          <p:cNvPr id="6" name="4 Marcador de pie de página"/>
          <p:cNvSpPr>
            <a:spLocks noGrp="1"/>
          </p:cNvSpPr>
          <p:nvPr>
            <p:ph type="ftr" sz="quarter" idx="11"/>
          </p:nvPr>
        </p:nvSpPr>
        <p:spPr/>
        <p:txBody>
          <a:bodyPr/>
          <a:lstStyle>
            <a:lvl1pPr>
              <a:defRPr/>
            </a:lvl1pPr>
          </a:lstStyle>
          <a:p>
            <a:pPr>
              <a:defRPr/>
            </a:pPr>
            <a:r>
              <a:rPr lang="en-US" dirty="0" smtClean="0"/>
              <a:t>Profesor Rooel Campos</a:t>
            </a:r>
            <a:endParaRPr lang="en-US" dirty="0"/>
          </a:p>
        </p:txBody>
      </p:sp>
      <p:sp>
        <p:nvSpPr>
          <p:cNvPr id="7" name="5 Marcador de número de diapositiva"/>
          <p:cNvSpPr>
            <a:spLocks noGrp="1"/>
          </p:cNvSpPr>
          <p:nvPr>
            <p:ph type="sldNum" sz="quarter" idx="12"/>
          </p:nvPr>
        </p:nvSpPr>
        <p:spPr/>
        <p:txBody>
          <a:bodyPr/>
          <a:lstStyle>
            <a:lvl1pPr>
              <a:defRPr/>
            </a:lvl1pPr>
          </a:lstStyle>
          <a:p>
            <a:pPr>
              <a:defRPr/>
            </a:pPr>
            <a:fld id="{CF97D3ED-ABF4-40BE-B159-63D4FF15AB91}"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lang="es-ES" smtClean="0"/>
              <a:t>Haga clic para modificar el estilo de título del patrón</a:t>
            </a:r>
            <a:endParaRPr lang="en-US"/>
          </a:p>
        </p:txBody>
      </p:sp>
      <p:sp>
        <p:nvSpPr>
          <p:cNvPr id="8" name="7 Marcador de contenido"/>
          <p:cNvSpPr>
            <a:spLocks noGrp="1"/>
          </p:cNvSpPr>
          <p:nvPr>
            <p:ph sz="quarter" idx="1"/>
          </p:nvPr>
        </p:nvSpPr>
        <p:spPr>
          <a:xfrm>
            <a:off x="612648" y="1600200"/>
            <a:ext cx="8153400" cy="4495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n-US"/>
          </a:p>
        </p:txBody>
      </p:sp>
      <p:sp>
        <p:nvSpPr>
          <p:cNvPr id="5" name="2 Marcador de pie de página"/>
          <p:cNvSpPr>
            <a:spLocks noGrp="1"/>
          </p:cNvSpPr>
          <p:nvPr>
            <p:ph type="ftr" sz="quarter" idx="11"/>
          </p:nvPr>
        </p:nvSpPr>
        <p:spPr/>
        <p:txBody>
          <a:bodyPr/>
          <a:lstStyle>
            <a:lvl1pPr>
              <a:defRPr/>
            </a:lvl1pPr>
          </a:lstStyle>
          <a:p>
            <a:pPr>
              <a:defRPr/>
            </a:pPr>
            <a:r>
              <a:rPr lang="en-US" dirty="0" smtClean="0"/>
              <a:t>Profesor Rooel Campos</a:t>
            </a:r>
            <a:endParaRPr lang="en-US" dirty="0"/>
          </a:p>
        </p:txBody>
      </p:sp>
      <p:sp>
        <p:nvSpPr>
          <p:cNvPr id="6" name="22 Marcador de número de diapositiva"/>
          <p:cNvSpPr>
            <a:spLocks noGrp="1"/>
          </p:cNvSpPr>
          <p:nvPr>
            <p:ph type="sldNum" sz="quarter" idx="12"/>
          </p:nvPr>
        </p:nvSpPr>
        <p:spPr/>
        <p:txBody>
          <a:bodyPr/>
          <a:lstStyle>
            <a:lvl1pPr>
              <a:defRPr/>
            </a:lvl1pPr>
          </a:lstStyle>
          <a:p>
            <a:pPr>
              <a:defRPr/>
            </a:pPr>
            <a:fld id="{274910F4-9246-4FA7-98A4-3DFDF04E5D09}" type="slidenum">
              <a:rPr lang="en-US"/>
              <a:pPr>
                <a:defRPr/>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pPr>
              <a:defRPr/>
            </a:pPr>
            <a:endParaRPr lang="en-US"/>
          </a:p>
        </p:txBody>
      </p:sp>
      <p:sp>
        <p:nvSpPr>
          <p:cNvPr id="5" name="4 Marcador de pie de página"/>
          <p:cNvSpPr>
            <a:spLocks noGrp="1"/>
          </p:cNvSpPr>
          <p:nvPr>
            <p:ph type="ftr" sz="quarter" idx="11"/>
          </p:nvPr>
        </p:nvSpPr>
        <p:spPr/>
        <p:txBody>
          <a:bodyPr/>
          <a:lstStyle>
            <a:lvl1pPr>
              <a:defRPr/>
            </a:lvl1pPr>
          </a:lstStyle>
          <a:p>
            <a:pPr>
              <a:defRPr/>
            </a:pPr>
            <a:r>
              <a:rPr lang="en-US" dirty="0" smtClean="0"/>
              <a:t>Profesor Rooel Campos</a:t>
            </a:r>
            <a:endParaRPr lang="en-US" dirty="0"/>
          </a:p>
        </p:txBody>
      </p:sp>
      <p:sp>
        <p:nvSpPr>
          <p:cNvPr id="6" name="5 Marcador de número de diapositiva"/>
          <p:cNvSpPr>
            <a:spLocks noGrp="1"/>
          </p:cNvSpPr>
          <p:nvPr>
            <p:ph type="sldNum" sz="quarter" idx="12"/>
          </p:nvPr>
        </p:nvSpPr>
        <p:spPr/>
        <p:txBody>
          <a:bodyPr/>
          <a:lstStyle>
            <a:lvl1pPr>
              <a:defRPr/>
            </a:lvl1pPr>
          </a:lstStyle>
          <a:p>
            <a:pPr>
              <a:defRPr/>
            </a:pPr>
            <a:fld id="{9CBC009A-919D-4EF6-80EA-EDDD0B93284B}" type="slidenum">
              <a:rPr lang="en-US"/>
              <a:pPr>
                <a:defRPr/>
              </a:pPr>
              <a:t>‹Nº›</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pPr>
              <a:defRPr/>
            </a:pPr>
            <a:endParaRPr lang="en-US"/>
          </a:p>
        </p:txBody>
      </p:sp>
      <p:sp>
        <p:nvSpPr>
          <p:cNvPr id="5" name="4 Marcador de pie de página"/>
          <p:cNvSpPr>
            <a:spLocks noGrp="1"/>
          </p:cNvSpPr>
          <p:nvPr>
            <p:ph type="ftr" sz="quarter" idx="11"/>
          </p:nvPr>
        </p:nvSpPr>
        <p:spPr/>
        <p:txBody>
          <a:bodyPr/>
          <a:lstStyle>
            <a:lvl1pPr>
              <a:defRPr/>
            </a:lvl1pPr>
          </a:lstStyle>
          <a:p>
            <a:pPr>
              <a:defRPr/>
            </a:pPr>
            <a:r>
              <a:rPr lang="en-US" dirty="0" smtClean="0"/>
              <a:t>Profesor Rooel Campos</a:t>
            </a:r>
            <a:endParaRPr lang="en-US" dirty="0"/>
          </a:p>
        </p:txBody>
      </p:sp>
      <p:sp>
        <p:nvSpPr>
          <p:cNvPr id="6" name="5 Marcador de número de diapositiva"/>
          <p:cNvSpPr>
            <a:spLocks noGrp="1"/>
          </p:cNvSpPr>
          <p:nvPr>
            <p:ph type="sldNum" sz="quarter" idx="12"/>
          </p:nvPr>
        </p:nvSpPr>
        <p:spPr/>
        <p:txBody>
          <a:bodyPr/>
          <a:lstStyle>
            <a:lvl1pPr>
              <a:defRPr/>
            </a:lvl1pPr>
          </a:lstStyle>
          <a:p>
            <a:pPr>
              <a:defRPr/>
            </a:pPr>
            <a:fld id="{79383CFB-87C6-4B24-B412-4A540A74EA32}" type="slidenum">
              <a:rPr lang="en-US"/>
              <a:pPr>
                <a:defRPr/>
              </a:pPr>
              <a:t>‹Nº›</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100" y="274638"/>
            <a:ext cx="7499350" cy="1143000"/>
          </a:xfrm>
        </p:spPr>
        <p:txBody>
          <a:bodyPr/>
          <a:lstStyle/>
          <a:p>
            <a:r>
              <a:rPr lang="es-ES" smtClean="0"/>
              <a:t>Haga clic para modificar el estilo de título del patrón</a:t>
            </a:r>
            <a:endParaRPr lang="es-CR"/>
          </a:p>
        </p:txBody>
      </p:sp>
      <p:sp>
        <p:nvSpPr>
          <p:cNvPr id="3" name="2 Marcador de texto"/>
          <p:cNvSpPr>
            <a:spLocks noGrp="1"/>
          </p:cNvSpPr>
          <p:nvPr>
            <p:ph type="body" sz="half" idx="1"/>
          </p:nvPr>
        </p:nvSpPr>
        <p:spPr>
          <a:xfrm>
            <a:off x="1435100" y="1447800"/>
            <a:ext cx="3673475" cy="4800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5260975" y="1447800"/>
            <a:ext cx="3673475" cy="4800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fecha"/>
          <p:cNvSpPr>
            <a:spLocks noGrp="1"/>
          </p:cNvSpPr>
          <p:nvPr>
            <p:ph type="dt" sz="half" idx="10"/>
          </p:nvPr>
        </p:nvSpPr>
        <p:spPr>
          <a:xfrm>
            <a:off x="3581400" y="6305550"/>
            <a:ext cx="2133600" cy="476250"/>
          </a:xfrm>
        </p:spPr>
        <p:txBody>
          <a:bodyPr/>
          <a:lstStyle>
            <a:lvl1pPr>
              <a:defRPr/>
            </a:lvl1pPr>
          </a:lstStyle>
          <a:p>
            <a:pPr>
              <a:defRPr/>
            </a:pPr>
            <a:endParaRPr lang="es-ES"/>
          </a:p>
        </p:txBody>
      </p:sp>
      <p:sp>
        <p:nvSpPr>
          <p:cNvPr id="6" name="5 Marcador de pie de página"/>
          <p:cNvSpPr>
            <a:spLocks noGrp="1"/>
          </p:cNvSpPr>
          <p:nvPr>
            <p:ph type="ftr" sz="quarter" idx="11"/>
          </p:nvPr>
        </p:nvSpPr>
        <p:spPr>
          <a:xfrm>
            <a:off x="5715000" y="6305550"/>
            <a:ext cx="2895600" cy="476250"/>
          </a:xfrm>
        </p:spPr>
        <p:txBody>
          <a:bodyPr/>
          <a:lstStyle>
            <a:lvl1pPr>
              <a:defRPr/>
            </a:lvl1pPr>
          </a:lstStyle>
          <a:p>
            <a:pPr>
              <a:defRPr/>
            </a:pPr>
            <a:r>
              <a:rPr lang="es-ES" smtClean="0"/>
              <a:t>Profesor Rooel Campos</a:t>
            </a:r>
            <a:endParaRPr lang="es-ES"/>
          </a:p>
        </p:txBody>
      </p:sp>
      <p:sp>
        <p:nvSpPr>
          <p:cNvPr id="7" name="6 Marcador de número de diapositiva"/>
          <p:cNvSpPr>
            <a:spLocks noGrp="1"/>
          </p:cNvSpPr>
          <p:nvPr>
            <p:ph type="sldNum" sz="quarter" idx="12"/>
          </p:nvPr>
        </p:nvSpPr>
        <p:spPr>
          <a:xfrm>
            <a:off x="8613775" y="6305550"/>
            <a:ext cx="457200" cy="476250"/>
          </a:xfrm>
        </p:spPr>
        <p:txBody>
          <a:bodyPr/>
          <a:lstStyle>
            <a:lvl1pPr>
              <a:defRPr/>
            </a:lvl1pPr>
          </a:lstStyle>
          <a:p>
            <a:pPr>
              <a:defRPr/>
            </a:pPr>
            <a:fld id="{54554C14-5096-468F-93C5-D50D00AAFAFB}" type="slidenum">
              <a:rPr lang="es-ES"/>
              <a:pPr>
                <a:defRPr/>
              </a:pPr>
              <a:t>‹Nº›</a:t>
            </a:fld>
            <a:endParaRPr lang="es-ES"/>
          </a:p>
        </p:txBody>
      </p:sp>
    </p:spTree>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435100" y="274638"/>
            <a:ext cx="7499350" cy="1143000"/>
          </a:xfrm>
        </p:spPr>
        <p:txBody>
          <a:bodyPr/>
          <a:lstStyle/>
          <a:p>
            <a:r>
              <a:rPr lang="es-ES" smtClean="0"/>
              <a:t>Haga clic para modificar el estilo de título del patrón</a:t>
            </a:r>
            <a:endParaRPr lang="es-CR"/>
          </a:p>
        </p:txBody>
      </p:sp>
      <p:sp>
        <p:nvSpPr>
          <p:cNvPr id="3" name="2 Marcador de tabla"/>
          <p:cNvSpPr>
            <a:spLocks noGrp="1"/>
          </p:cNvSpPr>
          <p:nvPr>
            <p:ph type="tbl" idx="1"/>
          </p:nvPr>
        </p:nvSpPr>
        <p:spPr>
          <a:xfrm>
            <a:off x="1435100" y="1447800"/>
            <a:ext cx="7499350" cy="4800600"/>
          </a:xfrm>
        </p:spPr>
        <p:txBody>
          <a:bodyPr rtlCol="0">
            <a:normAutofit/>
          </a:bodyPr>
          <a:lstStyle/>
          <a:p>
            <a:pPr lvl="0"/>
            <a:endParaRPr lang="es-CR" noProof="0" smtClean="0"/>
          </a:p>
        </p:txBody>
      </p:sp>
      <p:sp>
        <p:nvSpPr>
          <p:cNvPr id="4" name="3 Marcador de fecha"/>
          <p:cNvSpPr>
            <a:spLocks noGrp="1"/>
          </p:cNvSpPr>
          <p:nvPr>
            <p:ph type="dt" sz="half" idx="10"/>
          </p:nvPr>
        </p:nvSpPr>
        <p:spPr>
          <a:xfrm>
            <a:off x="3581400" y="6305550"/>
            <a:ext cx="2133600" cy="476250"/>
          </a:xfrm>
        </p:spPr>
        <p:txBody>
          <a:bodyPr/>
          <a:lstStyle>
            <a:lvl1pPr>
              <a:defRPr/>
            </a:lvl1pPr>
          </a:lstStyle>
          <a:p>
            <a:pPr>
              <a:defRPr/>
            </a:pPr>
            <a:endParaRPr lang="es-ES"/>
          </a:p>
        </p:txBody>
      </p:sp>
      <p:sp>
        <p:nvSpPr>
          <p:cNvPr id="5" name="4 Marcador de pie de página"/>
          <p:cNvSpPr>
            <a:spLocks noGrp="1"/>
          </p:cNvSpPr>
          <p:nvPr>
            <p:ph type="ftr" sz="quarter" idx="11"/>
          </p:nvPr>
        </p:nvSpPr>
        <p:spPr>
          <a:xfrm>
            <a:off x="5715000" y="6305550"/>
            <a:ext cx="2895600" cy="476250"/>
          </a:xfrm>
        </p:spPr>
        <p:txBody>
          <a:bodyPr/>
          <a:lstStyle>
            <a:lvl1pPr>
              <a:defRPr/>
            </a:lvl1pPr>
          </a:lstStyle>
          <a:p>
            <a:pPr>
              <a:defRPr/>
            </a:pPr>
            <a:r>
              <a:rPr lang="es-ES" smtClean="0"/>
              <a:t>Profesor Rooel Campos</a:t>
            </a:r>
            <a:endParaRPr lang="es-ES"/>
          </a:p>
        </p:txBody>
      </p:sp>
      <p:sp>
        <p:nvSpPr>
          <p:cNvPr id="6" name="5 Marcador de número de diapositiva"/>
          <p:cNvSpPr>
            <a:spLocks noGrp="1"/>
          </p:cNvSpPr>
          <p:nvPr>
            <p:ph type="sldNum" sz="quarter" idx="12"/>
          </p:nvPr>
        </p:nvSpPr>
        <p:spPr>
          <a:xfrm>
            <a:off x="8613775" y="6305550"/>
            <a:ext cx="457200" cy="476250"/>
          </a:xfrm>
        </p:spPr>
        <p:txBody>
          <a:bodyPr/>
          <a:lstStyle>
            <a:lvl1pPr>
              <a:defRPr/>
            </a:lvl1pPr>
          </a:lstStyle>
          <a:p>
            <a:pPr>
              <a:defRPr/>
            </a:pPr>
            <a:fld id="{85656811-F9CB-4F4A-81C8-A2065C3B055B}" type="slidenum">
              <a:rPr lang="es-ES"/>
              <a:pPr>
                <a:defRPr/>
              </a:pPr>
              <a:t>‹Nº›</a:t>
            </a:fld>
            <a:endParaRPr lang="es-ES"/>
          </a:p>
        </p:txBody>
      </p:sp>
    </p:spTree>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OverObj">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CR"/>
          </a:p>
        </p:txBody>
      </p:sp>
      <p:sp>
        <p:nvSpPr>
          <p:cNvPr id="3" name="2 Marcador de texto"/>
          <p:cNvSpPr>
            <a:spLocks noGrp="1"/>
          </p:cNvSpPr>
          <p:nvPr>
            <p:ph type="body" sz="half" idx="1"/>
          </p:nvPr>
        </p:nvSpPr>
        <p:spPr>
          <a:xfrm>
            <a:off x="457200" y="1600200"/>
            <a:ext cx="8229600" cy="21891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457200" y="3941763"/>
            <a:ext cx="8229600" cy="21891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s-ES_tradnl" altLang="en-US" smtClean="0"/>
              <a:t>Profesor Rooel Campos</a:t>
            </a:r>
            <a:endParaRPr lang="es-ES_tradnl" altLang="en-US"/>
          </a:p>
        </p:txBody>
      </p:sp>
      <p:sp>
        <p:nvSpPr>
          <p:cNvPr id="7" name="Rectangle 6"/>
          <p:cNvSpPr>
            <a:spLocks noGrp="1" noChangeArrowheads="1"/>
          </p:cNvSpPr>
          <p:nvPr>
            <p:ph type="sldNum" sz="quarter" idx="12"/>
          </p:nvPr>
        </p:nvSpPr>
        <p:spPr>
          <a:ln/>
        </p:spPr>
        <p:txBody>
          <a:bodyPr/>
          <a:lstStyle>
            <a:lvl1pPr>
              <a:defRPr/>
            </a:lvl1pPr>
          </a:lstStyle>
          <a:p>
            <a:pPr>
              <a:defRPr/>
            </a:pPr>
            <a:fld id="{13F3C34B-C522-464C-BC2D-F8A8E78D734D}" type="slidenum">
              <a:rPr lang="es-ES_tradnl" altLang="en-US"/>
              <a:pPr>
                <a:defRPr/>
              </a:pPr>
              <a:t>‹Nº›</a:t>
            </a:fld>
            <a:endParaRPr lang="es-ES_tradnl"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4" name="3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4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5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2 Marcador de texto"/>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s-ES" smtClean="0"/>
              <a:t>Haga clic para modificar el estilo de título del patrón</a:t>
            </a:r>
            <a:endParaRPr lang="en-US"/>
          </a:p>
        </p:txBody>
      </p:sp>
      <p:sp>
        <p:nvSpPr>
          <p:cNvPr id="7" name="11 Marcador de fecha"/>
          <p:cNvSpPr>
            <a:spLocks noGrp="1"/>
          </p:cNvSpPr>
          <p:nvPr>
            <p:ph type="dt" sz="half" idx="10"/>
          </p:nvPr>
        </p:nvSpPr>
        <p:spPr/>
        <p:txBody>
          <a:bodyPr/>
          <a:lstStyle>
            <a:lvl1pPr>
              <a:defRPr/>
            </a:lvl1pPr>
          </a:lstStyle>
          <a:p>
            <a:pPr>
              <a:defRPr/>
            </a:pPr>
            <a:endParaRPr lang="en-US"/>
          </a:p>
        </p:txBody>
      </p:sp>
      <p:sp>
        <p:nvSpPr>
          <p:cNvPr id="8" name="12 Marcador de número de diapositiva"/>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16342B62-0F39-462B-8EF7-BBB098CF79B4}" type="slidenum">
              <a:rPr lang="en-US"/>
              <a:pPr>
                <a:defRPr/>
              </a:pPr>
              <a:t>‹Nº›</a:t>
            </a:fld>
            <a:endParaRPr lang="en-US"/>
          </a:p>
        </p:txBody>
      </p:sp>
      <p:sp>
        <p:nvSpPr>
          <p:cNvPr id="9" name="13 Marcador de pie de página"/>
          <p:cNvSpPr>
            <a:spLocks noGrp="1"/>
          </p:cNvSpPr>
          <p:nvPr>
            <p:ph type="ftr" sz="quarter" idx="12"/>
          </p:nvPr>
        </p:nvSpPr>
        <p:spPr/>
        <p:txBody>
          <a:bodyPr/>
          <a:lstStyle>
            <a:lvl1pPr>
              <a:defRPr/>
            </a:lvl1pPr>
          </a:lstStyle>
          <a:p>
            <a:pPr>
              <a:defRPr/>
            </a:pPr>
            <a:r>
              <a:rPr lang="en-US" dirty="0" smtClean="0"/>
              <a:t>Profesor Rooel Campos</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9" name="8 Marcador de contenido"/>
          <p:cNvSpPr>
            <a:spLocks noGrp="1"/>
          </p:cNvSpPr>
          <p:nvPr>
            <p:ph sz="quarter" idx="1"/>
          </p:nvPr>
        </p:nvSpPr>
        <p:spPr>
          <a:xfrm>
            <a:off x="609600" y="1589567"/>
            <a:ext cx="38862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10 Marcador de contenido"/>
          <p:cNvSpPr>
            <a:spLocks noGrp="1"/>
          </p:cNvSpPr>
          <p:nvPr>
            <p:ph sz="quarter" idx="2"/>
          </p:nvPr>
        </p:nvSpPr>
        <p:spPr>
          <a:xfrm>
            <a:off x="4844901" y="1589567"/>
            <a:ext cx="38862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7 Marcador de fecha"/>
          <p:cNvSpPr>
            <a:spLocks noGrp="1"/>
          </p:cNvSpPr>
          <p:nvPr>
            <p:ph type="dt" sz="half" idx="10"/>
          </p:nvPr>
        </p:nvSpPr>
        <p:spPr/>
        <p:txBody>
          <a:bodyPr rtlCol="0"/>
          <a:lstStyle>
            <a:lvl1pPr>
              <a:defRPr/>
            </a:lvl1pPr>
          </a:lstStyle>
          <a:p>
            <a:pPr>
              <a:defRPr/>
            </a:pPr>
            <a:endParaRPr lang="en-US"/>
          </a:p>
        </p:txBody>
      </p:sp>
      <p:sp>
        <p:nvSpPr>
          <p:cNvPr id="6" name="9 Marcador de número de diapositiva"/>
          <p:cNvSpPr>
            <a:spLocks noGrp="1"/>
          </p:cNvSpPr>
          <p:nvPr>
            <p:ph type="sldNum" sz="quarter" idx="11"/>
          </p:nvPr>
        </p:nvSpPr>
        <p:spPr/>
        <p:txBody>
          <a:bodyPr rtlCol="0"/>
          <a:lstStyle>
            <a:lvl1pPr>
              <a:defRPr/>
            </a:lvl1pPr>
          </a:lstStyle>
          <a:p>
            <a:pPr>
              <a:defRPr/>
            </a:pPr>
            <a:fld id="{015308A5-710A-497F-8540-586998FB3783}" type="slidenum">
              <a:rPr lang="en-US"/>
              <a:pPr>
                <a:defRPr/>
              </a:pPr>
              <a:t>‹Nº›</a:t>
            </a:fld>
            <a:endParaRPr lang="en-US"/>
          </a:p>
        </p:txBody>
      </p:sp>
      <p:sp>
        <p:nvSpPr>
          <p:cNvPr id="7" name="11 Marcador de pie de página"/>
          <p:cNvSpPr>
            <a:spLocks noGrp="1"/>
          </p:cNvSpPr>
          <p:nvPr>
            <p:ph type="ftr" sz="quarter" idx="12"/>
          </p:nvPr>
        </p:nvSpPr>
        <p:spPr/>
        <p:txBody>
          <a:bodyPr rtlCol="0"/>
          <a:lstStyle>
            <a:lvl1pPr>
              <a:defRPr/>
            </a:lvl1pPr>
          </a:lstStyle>
          <a:p>
            <a:pPr>
              <a:defRPr/>
            </a:pPr>
            <a:r>
              <a:rPr lang="en-US" dirty="0" smtClean="0"/>
              <a:t>Profesor Rooel Campos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lstStyle>
            <a:lvl1pPr>
              <a:defRPr/>
            </a:lvl1pPr>
          </a:lstStyle>
          <a:p>
            <a:r>
              <a:rPr lang="es-ES" smtClean="0"/>
              <a:t>Haga clic para modificar el estilo de título del patrón</a:t>
            </a:r>
            <a:endParaRPr lang="en-US"/>
          </a:p>
        </p:txBody>
      </p:sp>
      <p:sp>
        <p:nvSpPr>
          <p:cNvPr id="11" name="10 Marcador de contenido"/>
          <p:cNvSpPr>
            <a:spLocks noGrp="1"/>
          </p:cNvSpPr>
          <p:nvPr>
            <p:ph sz="quarter" idx="2"/>
          </p:nvPr>
        </p:nvSpPr>
        <p:spPr>
          <a:xfrm>
            <a:off x="609600" y="2438400"/>
            <a:ext cx="3886200" cy="3581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quarter" idx="4"/>
          </p:nvPr>
        </p:nvSpPr>
        <p:spPr>
          <a:xfrm>
            <a:off x="4800600" y="2438400"/>
            <a:ext cx="3886200" cy="3581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s-ES" smtClean="0"/>
              <a:t>Haga clic para modificar el estilo de texto del patrón</a:t>
            </a:r>
          </a:p>
        </p:txBody>
      </p:sp>
      <p:sp>
        <p:nvSpPr>
          <p:cNvPr id="7" name="9 Marcador de fecha"/>
          <p:cNvSpPr>
            <a:spLocks noGrp="1"/>
          </p:cNvSpPr>
          <p:nvPr>
            <p:ph type="dt" sz="half" idx="10"/>
          </p:nvPr>
        </p:nvSpPr>
        <p:spPr/>
        <p:txBody>
          <a:bodyPr rtlCol="0"/>
          <a:lstStyle>
            <a:lvl1pPr>
              <a:defRPr/>
            </a:lvl1pPr>
          </a:lstStyle>
          <a:p>
            <a:pPr>
              <a:defRPr/>
            </a:pPr>
            <a:endParaRPr lang="en-US"/>
          </a:p>
        </p:txBody>
      </p:sp>
      <p:sp>
        <p:nvSpPr>
          <p:cNvPr id="8" name="11 Marcador de número de diapositiva"/>
          <p:cNvSpPr>
            <a:spLocks noGrp="1"/>
          </p:cNvSpPr>
          <p:nvPr>
            <p:ph type="sldNum" sz="quarter" idx="11"/>
          </p:nvPr>
        </p:nvSpPr>
        <p:spPr/>
        <p:txBody>
          <a:bodyPr rtlCol="0"/>
          <a:lstStyle>
            <a:lvl1pPr>
              <a:defRPr/>
            </a:lvl1pPr>
          </a:lstStyle>
          <a:p>
            <a:pPr>
              <a:defRPr/>
            </a:pPr>
            <a:fld id="{20908A70-839D-4034-A675-BAE6258CB8DC}" type="slidenum">
              <a:rPr lang="en-US"/>
              <a:pPr>
                <a:defRPr/>
              </a:pPr>
              <a:t>‹Nº›</a:t>
            </a:fld>
            <a:endParaRPr lang="en-US"/>
          </a:p>
        </p:txBody>
      </p:sp>
      <p:sp>
        <p:nvSpPr>
          <p:cNvPr id="9" name="13 Marcador de pie de página"/>
          <p:cNvSpPr>
            <a:spLocks noGrp="1"/>
          </p:cNvSpPr>
          <p:nvPr>
            <p:ph type="ftr" sz="quarter" idx="12"/>
          </p:nvPr>
        </p:nvSpPr>
        <p:spPr/>
        <p:txBody>
          <a:bodyPr rtlCol="0"/>
          <a:lstStyle>
            <a:lvl1pPr>
              <a:defRPr/>
            </a:lvl1pPr>
          </a:lstStyle>
          <a:p>
            <a:pPr>
              <a:defRPr/>
            </a:pPr>
            <a:r>
              <a:rPr lang="en-US" dirty="0" smtClean="0"/>
              <a:t>Profesor Rooel Campos</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13 Marcador de fecha"/>
          <p:cNvSpPr>
            <a:spLocks noGrp="1"/>
          </p:cNvSpPr>
          <p:nvPr>
            <p:ph type="dt" sz="half" idx="10"/>
          </p:nvPr>
        </p:nvSpPr>
        <p:spPr/>
        <p:txBody>
          <a:bodyPr/>
          <a:lstStyle>
            <a:lvl1pPr>
              <a:defRPr/>
            </a:lvl1pPr>
          </a:lstStyle>
          <a:p>
            <a:pPr>
              <a:defRPr/>
            </a:pPr>
            <a:endParaRPr lang="en-US"/>
          </a:p>
        </p:txBody>
      </p:sp>
      <p:sp>
        <p:nvSpPr>
          <p:cNvPr id="4" name="2 Marcador de pie de página"/>
          <p:cNvSpPr>
            <a:spLocks noGrp="1"/>
          </p:cNvSpPr>
          <p:nvPr>
            <p:ph type="ftr" sz="quarter" idx="11"/>
          </p:nvPr>
        </p:nvSpPr>
        <p:spPr/>
        <p:txBody>
          <a:bodyPr/>
          <a:lstStyle>
            <a:lvl1pPr>
              <a:defRPr/>
            </a:lvl1pPr>
          </a:lstStyle>
          <a:p>
            <a:pPr>
              <a:defRPr/>
            </a:pPr>
            <a:r>
              <a:rPr lang="en-US" dirty="0" smtClean="0"/>
              <a:t>Profesor Rooel Campos</a:t>
            </a:r>
            <a:endParaRPr lang="en-US" dirty="0"/>
          </a:p>
        </p:txBody>
      </p:sp>
      <p:sp>
        <p:nvSpPr>
          <p:cNvPr id="5" name="22 Marcador de número de diapositiva"/>
          <p:cNvSpPr>
            <a:spLocks noGrp="1"/>
          </p:cNvSpPr>
          <p:nvPr>
            <p:ph type="sldNum" sz="quarter" idx="12"/>
          </p:nvPr>
        </p:nvSpPr>
        <p:spPr/>
        <p:txBody>
          <a:bodyPr/>
          <a:lstStyle>
            <a:lvl1pPr>
              <a:defRPr/>
            </a:lvl1pPr>
          </a:lstStyle>
          <a:p>
            <a:pPr>
              <a:defRPr/>
            </a:pPr>
            <a:fld id="{FA4E942C-F835-4F85-A82B-5B3AA76FD4D5}"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lstStyle>
            <a:lvl1pPr algn="l">
              <a:buNone/>
              <a:defRPr sz="4400" b="0"/>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endParaRPr lang="en-US"/>
          </a:p>
        </p:txBody>
      </p:sp>
      <p:sp>
        <p:nvSpPr>
          <p:cNvPr id="6" name="2 Marcador de pie de página"/>
          <p:cNvSpPr>
            <a:spLocks noGrp="1"/>
          </p:cNvSpPr>
          <p:nvPr>
            <p:ph type="ftr" sz="quarter" idx="11"/>
          </p:nvPr>
        </p:nvSpPr>
        <p:spPr/>
        <p:txBody>
          <a:bodyPr/>
          <a:lstStyle>
            <a:lvl1pPr>
              <a:defRPr/>
            </a:lvl1pPr>
          </a:lstStyle>
          <a:p>
            <a:pPr>
              <a:defRPr/>
            </a:pPr>
            <a:r>
              <a:rPr lang="en-US" dirty="0" smtClean="0"/>
              <a:t>Profesor Rooel Campos</a:t>
            </a:r>
            <a:endParaRPr lang="en-US" dirty="0"/>
          </a:p>
        </p:txBody>
      </p:sp>
      <p:sp>
        <p:nvSpPr>
          <p:cNvPr id="7" name="22 Marcador de número de diapositiva"/>
          <p:cNvSpPr>
            <a:spLocks noGrp="1"/>
          </p:cNvSpPr>
          <p:nvPr>
            <p:ph type="sldNum" sz="quarter" idx="12"/>
          </p:nvPr>
        </p:nvSpPr>
        <p:spPr/>
        <p:txBody>
          <a:bodyPr/>
          <a:lstStyle>
            <a:lvl1pPr>
              <a:defRPr/>
            </a:lvl1pPr>
          </a:lstStyle>
          <a:p>
            <a:pPr>
              <a:defRPr/>
            </a:pPr>
            <a:fld id="{7ED87D00-22D0-4F62-8A6D-44687FD0703E}"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5" name="4 Rectángulo"/>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5 Rectángulo"/>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6 Rectángulo"/>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7 Rectángulo"/>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s-ES" smtClean="0"/>
              <a:t>Haga clic para modificar el estilo de texto del patrón</a:t>
            </a:r>
          </a:p>
        </p:txBody>
      </p:sp>
      <p:sp>
        <p:nvSpPr>
          <p:cNvPr id="2" name="1 Título"/>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9" name="11 Marcador de fecha"/>
          <p:cNvSpPr>
            <a:spLocks noGrp="1"/>
          </p:cNvSpPr>
          <p:nvPr>
            <p:ph type="dt" sz="half" idx="10"/>
          </p:nvPr>
        </p:nvSpPr>
        <p:spPr>
          <a:xfrm>
            <a:off x="6248400" y="6248400"/>
            <a:ext cx="2667000" cy="365125"/>
          </a:xfrm>
        </p:spPr>
        <p:txBody>
          <a:bodyPr rtlCol="0"/>
          <a:lstStyle>
            <a:lvl1pPr>
              <a:defRPr/>
            </a:lvl1pPr>
          </a:lstStyle>
          <a:p>
            <a:pPr>
              <a:defRPr/>
            </a:pPr>
            <a:endParaRPr lang="en-US"/>
          </a:p>
        </p:txBody>
      </p:sp>
      <p:sp>
        <p:nvSpPr>
          <p:cNvPr id="10" name="12 Marcador de número de diapositiva"/>
          <p:cNvSpPr>
            <a:spLocks noGrp="1"/>
          </p:cNvSpPr>
          <p:nvPr>
            <p:ph type="sldNum" sz="quarter" idx="11"/>
          </p:nvPr>
        </p:nvSpPr>
        <p:spPr>
          <a:xfrm>
            <a:off x="0" y="4667250"/>
            <a:ext cx="1447800" cy="663575"/>
          </a:xfrm>
        </p:spPr>
        <p:txBody>
          <a:bodyPr rtlCol="0"/>
          <a:lstStyle>
            <a:lvl1pPr>
              <a:defRPr sz="2800"/>
            </a:lvl1pPr>
          </a:lstStyle>
          <a:p>
            <a:pPr>
              <a:defRPr/>
            </a:pPr>
            <a:fld id="{66FF3814-5797-4C1E-9673-CF5D77FFEA88}" type="slidenum">
              <a:rPr lang="en-US"/>
              <a:pPr>
                <a:defRPr/>
              </a:pPr>
              <a:t>‹Nº›</a:t>
            </a:fld>
            <a:endParaRPr lang="en-US"/>
          </a:p>
        </p:txBody>
      </p:sp>
      <p:sp>
        <p:nvSpPr>
          <p:cNvPr id="11" name="13 Marcador de pie de página"/>
          <p:cNvSpPr>
            <a:spLocks noGrp="1"/>
          </p:cNvSpPr>
          <p:nvPr>
            <p:ph type="ftr" sz="quarter" idx="12"/>
          </p:nvPr>
        </p:nvSpPr>
        <p:spPr>
          <a:xfrm>
            <a:off x="1600200" y="6248400"/>
            <a:ext cx="4572000" cy="365125"/>
          </a:xfrm>
        </p:spPr>
        <p:txBody>
          <a:bodyPr rtlCol="0"/>
          <a:lstStyle>
            <a:lvl1pPr>
              <a:defRPr/>
            </a:lvl1pPr>
          </a:lstStyle>
          <a:p>
            <a:pPr>
              <a:defRPr/>
            </a:pPr>
            <a:r>
              <a:rPr lang="en-US" dirty="0" smtClean="0"/>
              <a:t>Profesor Rooel Campos</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endParaRPr lang="en-US"/>
          </a:p>
        </p:txBody>
      </p:sp>
      <p:sp>
        <p:nvSpPr>
          <p:cNvPr id="5" name="2 Marcador de pie de página"/>
          <p:cNvSpPr>
            <a:spLocks noGrp="1"/>
          </p:cNvSpPr>
          <p:nvPr>
            <p:ph type="ftr" sz="quarter" idx="11"/>
          </p:nvPr>
        </p:nvSpPr>
        <p:spPr/>
        <p:txBody>
          <a:bodyPr/>
          <a:lstStyle>
            <a:lvl1pPr>
              <a:defRPr/>
            </a:lvl1pPr>
          </a:lstStyle>
          <a:p>
            <a:pPr>
              <a:defRPr/>
            </a:pPr>
            <a:r>
              <a:rPr lang="en-US" dirty="0" smtClean="0"/>
              <a:t>Profesor Rooel Campos</a:t>
            </a:r>
            <a:endParaRPr lang="en-US" dirty="0"/>
          </a:p>
        </p:txBody>
      </p:sp>
      <p:sp>
        <p:nvSpPr>
          <p:cNvPr id="6" name="22 Marcador de número de diapositiva"/>
          <p:cNvSpPr>
            <a:spLocks noGrp="1"/>
          </p:cNvSpPr>
          <p:nvPr>
            <p:ph type="sldNum" sz="quarter" idx="12"/>
          </p:nvPr>
        </p:nvSpPr>
        <p:spPr/>
        <p:txBody>
          <a:bodyPr/>
          <a:lstStyle>
            <a:lvl1pPr>
              <a:defRPr/>
            </a:lvl1pPr>
          </a:lstStyle>
          <a:p>
            <a:pPr>
              <a:defRPr/>
            </a:pPr>
            <a:fld id="{BBF5FB28-5420-4D6D-B128-26C7E7DECE6E}"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21 Marcador de título"/>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12 Marcador de texto"/>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en-US"/>
          </a:p>
        </p:txBody>
      </p:sp>
      <p:sp>
        <p:nvSpPr>
          <p:cNvPr id="3" name="2 Marcador de pie de página"/>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r>
              <a:rPr lang="en-US" dirty="0" smtClean="0"/>
              <a:t>Profesor Rooel Campos</a:t>
            </a:r>
            <a:endParaRPr lang="en-US" dirty="0"/>
          </a:p>
        </p:txBody>
      </p:sp>
      <p:sp>
        <p:nvSpPr>
          <p:cNvPr id="7" name="6 Rectángulo"/>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7 Rectángulo"/>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8 Rectángulo"/>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22 Marcador de número de diapositiva"/>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6A17ED43-8D7B-49AB-B880-FECE34D1BB79}"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976" r:id="rId1"/>
    <p:sldLayoutId id="2147483961" r:id="rId2"/>
    <p:sldLayoutId id="2147483977" r:id="rId3"/>
    <p:sldLayoutId id="2147483978" r:id="rId4"/>
    <p:sldLayoutId id="2147483979" r:id="rId5"/>
    <p:sldLayoutId id="2147483962" r:id="rId6"/>
    <p:sldLayoutId id="2147483963" r:id="rId7"/>
    <p:sldLayoutId id="2147483980" r:id="rId8"/>
    <p:sldLayoutId id="2147483964" r:id="rId9"/>
    <p:sldLayoutId id="2147483981" r:id="rId10"/>
  </p:sldLayoutIdLst>
  <p:hf hd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04DA3"/>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C4652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R" smtClean="0"/>
          </a:p>
        </p:txBody>
      </p:sp>
      <p:sp>
        <p:nvSpPr>
          <p:cNvPr id="2051"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smtClean="0"/>
              <a:t>Profesor Rooel Campos</a:t>
            </a:r>
            <a:endParaRPr lang="en-U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6AE2A406-5D5F-467A-AB65-27398559C942}"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82" r:id="rId12"/>
    <p:sldLayoutId id="2147483983" r:id="rId13"/>
    <p:sldLayoutId id="2147483984" r:id="rId14"/>
  </p:sldLayoutIdLst>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http://www.eleconomista.es/imag/_v2/ilustraciones/exito.jpg"/>
          <p:cNvPicPr>
            <a:picLocks noChangeAspect="1" noChangeArrowheads="1"/>
          </p:cNvPicPr>
          <p:nvPr/>
        </p:nvPicPr>
        <p:blipFill>
          <a:blip r:embed="rId2" cstate="print"/>
          <a:srcRect/>
          <a:stretch>
            <a:fillRect/>
          </a:stretch>
        </p:blipFill>
        <p:spPr bwMode="auto">
          <a:xfrm>
            <a:off x="6000750" y="642938"/>
            <a:ext cx="2143125" cy="2381250"/>
          </a:xfrm>
          <a:prstGeom prst="rect">
            <a:avLst/>
          </a:prstGeom>
          <a:noFill/>
          <a:ln w="9525">
            <a:noFill/>
            <a:miter lim="800000"/>
            <a:headEnd/>
            <a:tailEnd/>
          </a:ln>
        </p:spPr>
      </p:pic>
      <p:sp>
        <p:nvSpPr>
          <p:cNvPr id="12293" name="Rectangle 2"/>
          <p:cNvSpPr>
            <a:spLocks noChangeArrowheads="1"/>
          </p:cNvSpPr>
          <p:nvPr/>
        </p:nvSpPr>
        <p:spPr bwMode="auto">
          <a:xfrm>
            <a:off x="323850" y="3068638"/>
            <a:ext cx="8569325" cy="1071562"/>
          </a:xfrm>
          <a:prstGeom prst="rect">
            <a:avLst/>
          </a:prstGeom>
          <a:noFill/>
          <a:ln w="9525">
            <a:noFill/>
            <a:miter lim="800000"/>
            <a:headEnd/>
            <a:tailEnd/>
          </a:ln>
        </p:spPr>
        <p:txBody>
          <a:bodyPr anchor="ctr"/>
          <a:lstStyle/>
          <a:p>
            <a:pPr algn="ctr"/>
            <a:r>
              <a:rPr lang="es-ES_tradnl" sz="3600" b="1" dirty="0" smtClean="0">
                <a:solidFill>
                  <a:schemeClr val="tx2"/>
                </a:solidFill>
                <a:latin typeface="Calibri" pitchFamily="34" charset="0"/>
              </a:rPr>
              <a:t>Bases de Administración y Sostenibilidad</a:t>
            </a:r>
            <a:endParaRPr lang="en-US" sz="3600" b="1" dirty="0">
              <a:solidFill>
                <a:schemeClr val="tx2"/>
              </a:solidFill>
              <a:latin typeface="Calibri" pitchFamily="34" charset="0"/>
            </a:endParaRPr>
          </a:p>
        </p:txBody>
      </p:sp>
      <p:sp>
        <p:nvSpPr>
          <p:cNvPr id="6" name="5 Marcador de pie de página"/>
          <p:cNvSpPr>
            <a:spLocks noGrp="1"/>
          </p:cNvSpPr>
          <p:nvPr>
            <p:ph type="ftr" sz="quarter" idx="11"/>
          </p:nvPr>
        </p:nvSpPr>
        <p:spPr/>
        <p:txBody>
          <a:bodyPr/>
          <a:lstStyle/>
          <a:p>
            <a:pPr>
              <a:defRPr/>
            </a:pPr>
            <a:r>
              <a:rPr lang="en-US" dirty="0" smtClean="0"/>
              <a:t>Profesor Rooel Campos</a:t>
            </a:r>
            <a:endParaRPr lang="en-US" dirty="0"/>
          </a:p>
        </p:txBody>
      </p:sp>
      <p:sp>
        <p:nvSpPr>
          <p:cNvPr id="7" name="6 Marcador de número de diapositiva"/>
          <p:cNvSpPr>
            <a:spLocks noGrp="1"/>
          </p:cNvSpPr>
          <p:nvPr>
            <p:ph type="sldNum" sz="quarter" idx="12"/>
          </p:nvPr>
        </p:nvSpPr>
        <p:spPr/>
        <p:txBody>
          <a:bodyPr/>
          <a:lstStyle/>
          <a:p>
            <a:pPr>
              <a:defRPr/>
            </a:pPr>
            <a:fld id="{E47C546D-B904-4D13-B7C2-EBB7304AAE93}" type="slidenum">
              <a:rPr lang="en-US" smtClean="0"/>
              <a:pPr>
                <a:defRPr/>
              </a:pPr>
              <a:t>1</a:t>
            </a:fld>
            <a:endParaRPr lang="en-US"/>
          </a:p>
        </p:txBody>
      </p:sp>
    </p:spTree>
  </p:cSld>
  <p:clrMapOvr>
    <a:masterClrMapping/>
  </p:clrMapOvr>
  <p:transition>
    <p:cover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511156"/>
          </a:xfrm>
        </p:spPr>
        <p:txBody>
          <a:bodyPr>
            <a:normAutofit fontScale="90000"/>
          </a:bodyPr>
          <a:lstStyle/>
          <a:p>
            <a:pPr eaLnBrk="1" hangingPunct="1"/>
            <a:r>
              <a:rPr lang="es-ES" dirty="0" smtClean="0">
                <a:latin typeface="Trebuchet MS" pitchFamily="34" charset="0"/>
              </a:rPr>
              <a:t>Incentivo Económico</a:t>
            </a:r>
          </a:p>
        </p:txBody>
      </p:sp>
      <p:sp>
        <p:nvSpPr>
          <p:cNvPr id="26627" name="Rectangle 3"/>
          <p:cNvSpPr>
            <a:spLocks noGrp="1" noChangeArrowheads="1"/>
          </p:cNvSpPr>
          <p:nvPr>
            <p:ph sz="half" idx="1"/>
          </p:nvPr>
        </p:nvSpPr>
        <p:spPr>
          <a:xfrm>
            <a:off x="685800" y="1295400"/>
            <a:ext cx="3810000" cy="4800600"/>
          </a:xfrm>
        </p:spPr>
        <p:txBody>
          <a:bodyPr/>
          <a:lstStyle/>
          <a:p>
            <a:pPr eaLnBrk="1" hangingPunct="1"/>
            <a:r>
              <a:rPr lang="es-ES" sz="2400" b="1" dirty="0" smtClean="0">
                <a:latin typeface="Trebuchet MS" pitchFamily="34" charset="0"/>
              </a:rPr>
              <a:t>Microeconómico</a:t>
            </a:r>
          </a:p>
          <a:p>
            <a:pPr eaLnBrk="1" hangingPunct="1">
              <a:buFontTx/>
              <a:buNone/>
            </a:pPr>
            <a:r>
              <a:rPr lang="es-ES" sz="2400" dirty="0" smtClean="0">
                <a:latin typeface="Trebuchet MS" pitchFamily="34" charset="0"/>
              </a:rPr>
              <a:t>   Comportamiento de los individuos o microempresas, firmas</a:t>
            </a:r>
          </a:p>
          <a:p>
            <a:pPr eaLnBrk="1" hangingPunct="1">
              <a:buFontTx/>
              <a:buNone/>
            </a:pPr>
            <a:r>
              <a:rPr lang="es-ES" sz="2400" dirty="0" smtClean="0">
                <a:latin typeface="Trebuchet MS" pitchFamily="34" charset="0"/>
              </a:rPr>
              <a:t>   contaminadoras y firmas reguladoras de impacto ambiental.</a:t>
            </a:r>
          </a:p>
          <a:p>
            <a:pPr eaLnBrk="1" hangingPunct="1">
              <a:buFontTx/>
              <a:buNone/>
            </a:pPr>
            <a:endParaRPr lang="es-ES" sz="2600" dirty="0" smtClean="0">
              <a:latin typeface="Trebuchet MS" pitchFamily="34" charset="0"/>
            </a:endParaRPr>
          </a:p>
        </p:txBody>
      </p:sp>
      <p:sp>
        <p:nvSpPr>
          <p:cNvPr id="26628" name="Rectangle 4"/>
          <p:cNvSpPr>
            <a:spLocks noGrp="1" noChangeArrowheads="1"/>
          </p:cNvSpPr>
          <p:nvPr>
            <p:ph sz="half" idx="2"/>
          </p:nvPr>
        </p:nvSpPr>
        <p:spPr>
          <a:xfrm>
            <a:off x="4648200" y="1066800"/>
            <a:ext cx="3810000" cy="2576514"/>
          </a:xfrm>
        </p:spPr>
        <p:txBody>
          <a:bodyPr/>
          <a:lstStyle/>
          <a:p>
            <a:pPr eaLnBrk="1" hangingPunct="1">
              <a:buFontTx/>
              <a:buNone/>
            </a:pPr>
            <a:endParaRPr lang="es-ES" sz="2600" b="1" dirty="0" smtClean="0">
              <a:latin typeface="Trebuchet MS" pitchFamily="34" charset="0"/>
            </a:endParaRPr>
          </a:p>
          <a:p>
            <a:pPr eaLnBrk="1" hangingPunct="1"/>
            <a:r>
              <a:rPr lang="es-ES" sz="2400" b="1" dirty="0" smtClean="0">
                <a:latin typeface="Trebuchet MS" pitchFamily="34" charset="0"/>
              </a:rPr>
              <a:t>Macroeconómico</a:t>
            </a:r>
          </a:p>
          <a:p>
            <a:pPr eaLnBrk="1" hangingPunct="1">
              <a:buFontTx/>
              <a:buNone/>
            </a:pPr>
            <a:r>
              <a:rPr lang="es-ES" sz="2400" dirty="0" smtClean="0">
                <a:latin typeface="Trebuchet MS" pitchFamily="34" charset="0"/>
              </a:rPr>
              <a:t>   Reformas estructurales reflejadas en un desarrollo del país visto como un todo.</a:t>
            </a:r>
          </a:p>
        </p:txBody>
      </p:sp>
      <p:sp>
        <p:nvSpPr>
          <p:cNvPr id="26629" name="Rectangle 5"/>
          <p:cNvSpPr>
            <a:spLocks noChangeArrowheads="1"/>
          </p:cNvSpPr>
          <p:nvPr/>
        </p:nvSpPr>
        <p:spPr bwMode="auto">
          <a:xfrm>
            <a:off x="3286116" y="4929198"/>
            <a:ext cx="2590800" cy="838200"/>
          </a:xfrm>
          <a:prstGeom prst="rect">
            <a:avLst/>
          </a:prstGeom>
          <a:ln>
            <a:headEnd type="none" w="sm" len="sm"/>
            <a:tailEnd type="none" w="sm" len="sm"/>
          </a:ln>
        </p:spPr>
        <p:style>
          <a:lnRef idx="2">
            <a:schemeClr val="accent2"/>
          </a:lnRef>
          <a:fillRef idx="1">
            <a:schemeClr val="lt1"/>
          </a:fillRef>
          <a:effectRef idx="0">
            <a:schemeClr val="accent2"/>
          </a:effectRef>
          <a:fontRef idx="minor">
            <a:schemeClr val="dk1"/>
          </a:fontRef>
        </p:style>
        <p:txBody>
          <a:bodyPr wrap="none" anchor="ctr">
            <a:flatTx/>
          </a:bodyPr>
          <a:lstStyle/>
          <a:p>
            <a:pPr algn="ctr">
              <a:defRPr/>
            </a:pPr>
            <a:r>
              <a:rPr lang="es-ES" sz="2400" b="1">
                <a:effectLst>
                  <a:outerShdw blurRad="38100" dist="38100" dir="2700000" algn="tl">
                    <a:srgbClr val="FFFFFF"/>
                  </a:outerShdw>
                </a:effectLst>
                <a:latin typeface="Times New Roman" pitchFamily="18" charset="0"/>
              </a:rPr>
              <a:t>Calidad Ambiental</a:t>
            </a:r>
          </a:p>
        </p:txBody>
      </p:sp>
      <p:sp>
        <p:nvSpPr>
          <p:cNvPr id="26630" name="Rectangle 6"/>
          <p:cNvSpPr>
            <a:spLocks noChangeArrowheads="1"/>
          </p:cNvSpPr>
          <p:nvPr/>
        </p:nvSpPr>
        <p:spPr bwMode="auto">
          <a:xfrm>
            <a:off x="4643438" y="928670"/>
            <a:ext cx="3733800" cy="3214710"/>
          </a:xfrm>
          <a:prstGeom prst="rect">
            <a:avLst/>
          </a:prstGeom>
          <a:noFill/>
          <a:ln w="12700" cap="sq">
            <a:solidFill>
              <a:schemeClr val="tx1"/>
            </a:solidFill>
            <a:miter lim="800000"/>
            <a:headEnd type="none" w="sm" len="sm"/>
            <a:tailEnd type="none" w="sm" len="sm"/>
          </a:ln>
        </p:spPr>
        <p:txBody>
          <a:bodyPr wrap="none" anchor="ctr"/>
          <a:lstStyle/>
          <a:p>
            <a:endParaRPr lang="es-CR"/>
          </a:p>
        </p:txBody>
      </p:sp>
      <p:sp>
        <p:nvSpPr>
          <p:cNvPr id="26631" name="Rectangle 7"/>
          <p:cNvSpPr>
            <a:spLocks noChangeArrowheads="1"/>
          </p:cNvSpPr>
          <p:nvPr/>
        </p:nvSpPr>
        <p:spPr bwMode="auto">
          <a:xfrm>
            <a:off x="642910" y="1000108"/>
            <a:ext cx="3733800" cy="3214710"/>
          </a:xfrm>
          <a:prstGeom prst="rect">
            <a:avLst/>
          </a:prstGeom>
          <a:noFill/>
          <a:ln w="12700" cap="sq">
            <a:solidFill>
              <a:schemeClr val="tx1"/>
            </a:solidFill>
            <a:miter lim="800000"/>
            <a:headEnd type="none" w="sm" len="sm"/>
            <a:tailEnd type="none" w="sm" len="sm"/>
          </a:ln>
        </p:spPr>
        <p:txBody>
          <a:bodyPr wrap="none" anchor="ctr"/>
          <a:lstStyle/>
          <a:p>
            <a:endParaRPr lang="es-CR"/>
          </a:p>
        </p:txBody>
      </p:sp>
      <p:sp>
        <p:nvSpPr>
          <p:cNvPr id="26632" name="AutoShape 8"/>
          <p:cNvSpPr>
            <a:spLocks noChangeArrowheads="1"/>
          </p:cNvSpPr>
          <p:nvPr/>
        </p:nvSpPr>
        <p:spPr bwMode="auto">
          <a:xfrm>
            <a:off x="4143372" y="4286256"/>
            <a:ext cx="685800" cy="533400"/>
          </a:xfrm>
          <a:prstGeom prst="downArrow">
            <a:avLst>
              <a:gd name="adj1" fmla="val 50000"/>
              <a:gd name="adj2" fmla="val 25000"/>
            </a:avLst>
          </a:prstGeom>
          <a:solidFill>
            <a:srgbClr val="0000FF"/>
          </a:solidFill>
          <a:ln w="12700" cap="sq">
            <a:solidFill>
              <a:schemeClr val="tx1"/>
            </a:solidFill>
            <a:miter lim="800000"/>
            <a:headEnd type="none" w="sm" len="sm"/>
            <a:tailEnd type="none" w="sm" len="sm"/>
          </a:ln>
        </p:spPr>
        <p:txBody>
          <a:bodyPr wrap="none" anchor="ctr"/>
          <a:lstStyle/>
          <a:p>
            <a:endParaRPr lang="es-CR"/>
          </a:p>
        </p:txBody>
      </p:sp>
      <p:sp>
        <p:nvSpPr>
          <p:cNvPr id="9" name="8 Marcador de número de diapositiva"/>
          <p:cNvSpPr>
            <a:spLocks noGrp="1"/>
          </p:cNvSpPr>
          <p:nvPr>
            <p:ph type="sldNum" sz="quarter" idx="12"/>
          </p:nvPr>
        </p:nvSpPr>
        <p:spPr/>
        <p:txBody>
          <a:bodyPr/>
          <a:lstStyle/>
          <a:p>
            <a:pPr>
              <a:defRPr/>
            </a:pPr>
            <a:fld id="{F275A396-BA57-4712-979A-BF9A6410AFFC}" type="slidenum">
              <a:rPr lang="en-US" smtClean="0"/>
              <a:pPr>
                <a:defRPr/>
              </a:pPr>
              <a:t>10</a:t>
            </a:fld>
            <a:endParaRPr lang="en-US"/>
          </a:p>
        </p:txBody>
      </p:sp>
      <p:sp>
        <p:nvSpPr>
          <p:cNvPr id="10" name="9 Marcador de pie de página"/>
          <p:cNvSpPr>
            <a:spLocks noGrp="1"/>
          </p:cNvSpPr>
          <p:nvPr>
            <p:ph type="ftr" sz="quarter" idx="11"/>
          </p:nvPr>
        </p:nvSpPr>
        <p:spPr/>
        <p:txBody>
          <a:bodyPr/>
          <a:lstStyle/>
          <a:p>
            <a:pPr>
              <a:defRPr/>
            </a:pPr>
            <a:r>
              <a:rPr lang="en-US" dirty="0" smtClean="0"/>
              <a:t>Profesor Rooel Campos</a:t>
            </a:r>
            <a:endParaRPr lang="en-US" dirty="0"/>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571472" y="214290"/>
            <a:ext cx="7772400" cy="701675"/>
          </a:xfrm>
          <a:effectLst>
            <a:outerShdw dist="35921" dir="2700000" algn="ctr" rotWithShape="0">
              <a:schemeClr val="bg2"/>
            </a:outerShdw>
          </a:effectLst>
        </p:spPr>
        <p:txBody>
          <a:bodyPr/>
          <a:lstStyle/>
          <a:p>
            <a:r>
              <a:rPr lang="en-US" sz="4000" b="1" dirty="0" err="1">
                <a:solidFill>
                  <a:srgbClr val="FF0000"/>
                </a:solidFill>
                <a:effectLst>
                  <a:outerShdw blurRad="38100" dist="38100" dir="2700000" algn="tl">
                    <a:srgbClr val="000000"/>
                  </a:outerShdw>
                </a:effectLst>
                <a:latin typeface="Arial Narrow" pitchFamily="34" charset="0"/>
              </a:rPr>
              <a:t>Desarrollo</a:t>
            </a:r>
            <a:r>
              <a:rPr lang="en-US" sz="4000" b="1" dirty="0">
                <a:solidFill>
                  <a:srgbClr val="FF0000"/>
                </a:solidFill>
                <a:effectLst>
                  <a:outerShdw blurRad="38100" dist="38100" dir="2700000" algn="tl">
                    <a:srgbClr val="000000"/>
                  </a:outerShdw>
                </a:effectLst>
                <a:latin typeface="Arial Narrow" pitchFamily="34" charset="0"/>
              </a:rPr>
              <a:t> </a:t>
            </a:r>
            <a:r>
              <a:rPr lang="en-US" sz="4000" b="1" dirty="0" err="1">
                <a:solidFill>
                  <a:srgbClr val="FF0000"/>
                </a:solidFill>
                <a:effectLst>
                  <a:outerShdw blurRad="38100" dist="38100" dir="2700000" algn="tl">
                    <a:srgbClr val="000000"/>
                  </a:outerShdw>
                </a:effectLst>
                <a:latin typeface="Arial Narrow" pitchFamily="34" charset="0"/>
              </a:rPr>
              <a:t>Sostenible</a:t>
            </a:r>
            <a:endParaRPr lang="en-US" sz="3600" b="1" noProof="1">
              <a:solidFill>
                <a:srgbClr val="FF0000"/>
              </a:solidFill>
              <a:effectLst>
                <a:outerShdw blurRad="38100" dist="38100" dir="2700000" algn="tl">
                  <a:srgbClr val="000000"/>
                </a:outerShdw>
              </a:effectLst>
              <a:latin typeface="Arial Narrow" pitchFamily="34" charset="0"/>
            </a:endParaRPr>
          </a:p>
        </p:txBody>
      </p:sp>
      <p:sp>
        <p:nvSpPr>
          <p:cNvPr id="4" name="3 Rectángulo redondeado"/>
          <p:cNvSpPr/>
          <p:nvPr/>
        </p:nvSpPr>
        <p:spPr>
          <a:xfrm>
            <a:off x="285720" y="1071546"/>
            <a:ext cx="8501122" cy="271464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R" sz="2800" dirty="0" smtClean="0"/>
              <a:t>Río de Janeiro, 1992. </a:t>
            </a:r>
          </a:p>
          <a:p>
            <a:pPr algn="ctr"/>
            <a:r>
              <a:rPr lang="es-CR" sz="2800" b="1" i="1" dirty="0" smtClean="0"/>
              <a:t>“Un desarrollo que responda a las necesidades del presente al ritmo de la renovación de los recursos (naturales), es decir, que no comprometa al desarrollo de las generaciones futuras”</a:t>
            </a:r>
            <a:endParaRPr lang="es-CR" sz="2800" b="1" i="1" dirty="0"/>
          </a:p>
        </p:txBody>
      </p:sp>
      <p:pic>
        <p:nvPicPr>
          <p:cNvPr id="1026" name="Picture 2"/>
          <p:cNvPicPr>
            <a:picLocks noChangeAspect="1" noChangeArrowheads="1"/>
          </p:cNvPicPr>
          <p:nvPr/>
        </p:nvPicPr>
        <p:blipFill>
          <a:blip r:embed="rId2" cstate="print"/>
          <a:srcRect/>
          <a:stretch>
            <a:fillRect/>
          </a:stretch>
        </p:blipFill>
        <p:spPr bwMode="auto">
          <a:xfrm>
            <a:off x="5572132" y="3938554"/>
            <a:ext cx="3014658" cy="2724183"/>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857224" y="3857628"/>
            <a:ext cx="3405178" cy="2792246"/>
          </a:xfrm>
          <a:prstGeom prst="rect">
            <a:avLst/>
          </a:prstGeom>
          <a:noFill/>
          <a:ln w="9525">
            <a:noFill/>
            <a:miter lim="800000"/>
            <a:headEnd/>
            <a:tailEnd/>
          </a:ln>
        </p:spPr>
      </p:pic>
      <p:sp>
        <p:nvSpPr>
          <p:cNvPr id="6" name="5 Marcador de número de diapositiva"/>
          <p:cNvSpPr>
            <a:spLocks noGrp="1"/>
          </p:cNvSpPr>
          <p:nvPr>
            <p:ph type="sldNum" sz="quarter" idx="12"/>
          </p:nvPr>
        </p:nvSpPr>
        <p:spPr/>
        <p:txBody>
          <a:bodyPr/>
          <a:lstStyle/>
          <a:p>
            <a:pPr>
              <a:defRPr/>
            </a:pPr>
            <a:fld id="{39EF0689-2DC6-4DEE-BA38-6DFB608C850B}" type="slidenum">
              <a:rPr lang="en-US" smtClean="0"/>
              <a:pPr>
                <a:defRPr/>
              </a:pPr>
              <a:t>11</a:t>
            </a:fld>
            <a:endParaRPr lang="en-US"/>
          </a:p>
        </p:txBody>
      </p:sp>
      <p:sp>
        <p:nvSpPr>
          <p:cNvPr id="7" name="6 Marcador de pie de página"/>
          <p:cNvSpPr>
            <a:spLocks noGrp="1"/>
          </p:cNvSpPr>
          <p:nvPr>
            <p:ph type="ftr" sz="quarter" idx="11"/>
          </p:nvPr>
        </p:nvSpPr>
        <p:spPr/>
        <p:txBody>
          <a:bodyPr/>
          <a:lstStyle/>
          <a:p>
            <a:pPr>
              <a:defRPr/>
            </a:pPr>
            <a:r>
              <a:rPr lang="en-US" dirty="0" smtClean="0"/>
              <a:t>Profesor Rooel Campos</a:t>
            </a:r>
            <a:endParaRPr lang="en-US" dirty="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684213" y="404813"/>
            <a:ext cx="7772400" cy="822325"/>
          </a:xfrm>
        </p:spPr>
        <p:txBody>
          <a:bodyPr/>
          <a:lstStyle/>
          <a:p>
            <a:r>
              <a:rPr lang="es-ES" sz="2400" dirty="0">
                <a:solidFill>
                  <a:srgbClr val="FF0000"/>
                </a:solidFill>
              </a:rPr>
              <a:t>LAS EMPRESAS Y EL DESARROLLO SOSTENIBLE</a:t>
            </a:r>
            <a:endParaRPr lang="es-ES_tradnl" sz="2400" dirty="0">
              <a:solidFill>
                <a:srgbClr val="FF0000"/>
              </a:solidFill>
            </a:endParaRPr>
          </a:p>
        </p:txBody>
      </p:sp>
      <p:sp>
        <p:nvSpPr>
          <p:cNvPr id="249859" name="Rectangle 3"/>
          <p:cNvSpPr>
            <a:spLocks noGrp="1" noChangeArrowheads="1"/>
          </p:cNvSpPr>
          <p:nvPr>
            <p:ph idx="1"/>
          </p:nvPr>
        </p:nvSpPr>
        <p:spPr>
          <a:xfrm>
            <a:off x="500034" y="1214422"/>
            <a:ext cx="7777162" cy="3230571"/>
          </a:xfrm>
        </p:spPr>
        <p:txBody>
          <a:bodyPr/>
          <a:lstStyle/>
          <a:p>
            <a:pPr lvl="1" algn="just">
              <a:lnSpc>
                <a:spcPct val="90000"/>
              </a:lnSpc>
            </a:pPr>
            <a:r>
              <a:rPr lang="es-ES" sz="2400" dirty="0"/>
              <a:t>Las empresas modernas compiten por mercados</a:t>
            </a:r>
            <a:endParaRPr lang="es-MX" sz="2400" dirty="0"/>
          </a:p>
          <a:p>
            <a:pPr lvl="1" algn="just">
              <a:lnSpc>
                <a:spcPct val="90000"/>
              </a:lnSpc>
            </a:pPr>
            <a:r>
              <a:rPr lang="es-MX" sz="2400" dirty="0"/>
              <a:t>Las</a:t>
            </a:r>
            <a:r>
              <a:rPr lang="es-ES" sz="2400" dirty="0"/>
              <a:t> operaciones </a:t>
            </a:r>
            <a:r>
              <a:rPr lang="es-MX" sz="2400" dirty="0"/>
              <a:t>productivas </a:t>
            </a:r>
            <a:r>
              <a:rPr lang="es-ES" sz="2400" dirty="0"/>
              <a:t>amigables con el ambiente</a:t>
            </a:r>
            <a:r>
              <a:rPr lang="es-MX" sz="2400" dirty="0"/>
              <a:t> venden más</a:t>
            </a:r>
          </a:p>
          <a:p>
            <a:pPr lvl="1" algn="just">
              <a:lnSpc>
                <a:spcPct val="90000"/>
              </a:lnSpc>
            </a:pPr>
            <a:r>
              <a:rPr lang="es-ES" sz="2400" dirty="0" smtClean="0"/>
              <a:t>Importante </a:t>
            </a:r>
            <a:r>
              <a:rPr lang="es-ES" sz="2400" dirty="0"/>
              <a:t>conocer la conexión entre la empresa y </a:t>
            </a:r>
            <a:r>
              <a:rPr lang="es-MX" sz="2400" dirty="0"/>
              <a:t>la senda</a:t>
            </a:r>
            <a:r>
              <a:rPr lang="es-ES" sz="2400" dirty="0"/>
              <a:t> </a:t>
            </a:r>
            <a:r>
              <a:rPr lang="es-MX" sz="2400" dirty="0"/>
              <a:t>hacia el</a:t>
            </a:r>
            <a:r>
              <a:rPr lang="es-ES" sz="2400" dirty="0"/>
              <a:t> desarrollo </a:t>
            </a:r>
            <a:r>
              <a:rPr lang="es-ES" sz="2400" dirty="0" smtClean="0"/>
              <a:t>sostenible</a:t>
            </a:r>
            <a:endParaRPr lang="es-ES" sz="2400" dirty="0"/>
          </a:p>
          <a:p>
            <a:pPr lvl="1" algn="just">
              <a:lnSpc>
                <a:spcPct val="90000"/>
              </a:lnSpc>
            </a:pPr>
            <a:r>
              <a:rPr lang="es-ES" sz="2400" dirty="0"/>
              <a:t>¿Cuáles deben ser las condiciones y las actitudes de una empresa que desea promover el desarrollo sostenible?</a:t>
            </a:r>
            <a:r>
              <a:rPr lang="es-ES_tradnl" sz="2400" dirty="0"/>
              <a:t> </a:t>
            </a:r>
            <a:endParaRPr lang="es-ES_tradnl" dirty="0"/>
          </a:p>
        </p:txBody>
      </p:sp>
      <p:pic>
        <p:nvPicPr>
          <p:cNvPr id="2050" name="Picture 2"/>
          <p:cNvPicPr>
            <a:picLocks noChangeAspect="1" noChangeArrowheads="1"/>
          </p:cNvPicPr>
          <p:nvPr/>
        </p:nvPicPr>
        <p:blipFill>
          <a:blip r:embed="rId2" cstate="print"/>
          <a:srcRect/>
          <a:stretch>
            <a:fillRect/>
          </a:stretch>
        </p:blipFill>
        <p:spPr bwMode="auto">
          <a:xfrm>
            <a:off x="2928926" y="4031650"/>
            <a:ext cx="3976682" cy="2688237"/>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pPr>
              <a:defRPr/>
            </a:pPr>
            <a:fld id="{39EF0689-2DC6-4DEE-BA38-6DFB608C850B}" type="slidenum">
              <a:rPr lang="en-US" smtClean="0"/>
              <a:pPr>
                <a:defRPr/>
              </a:pPr>
              <a:t>12</a:t>
            </a:fld>
            <a:endParaRPr lang="en-US"/>
          </a:p>
        </p:txBody>
      </p:sp>
      <p:sp>
        <p:nvSpPr>
          <p:cNvPr id="6" name="5 Marcador de pie de página"/>
          <p:cNvSpPr>
            <a:spLocks noGrp="1"/>
          </p:cNvSpPr>
          <p:nvPr>
            <p:ph type="ftr" sz="quarter" idx="11"/>
          </p:nvPr>
        </p:nvSpPr>
        <p:spPr/>
        <p:txBody>
          <a:bodyPr/>
          <a:lstStyle/>
          <a:p>
            <a:pPr>
              <a:defRPr/>
            </a:pPr>
            <a:r>
              <a:rPr lang="en-US" dirty="0" smtClean="0"/>
              <a:t>Profesor Rooel Campos</a:t>
            </a:r>
            <a:endParaRPr lang="en-US" dirty="0"/>
          </a:p>
        </p:txBody>
      </p:sp>
    </p:spTree>
  </p:cSld>
  <p:clrMapOvr>
    <a:masterClrMapping/>
  </p:clrMapOvr>
  <p:transition>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214283" y="257175"/>
            <a:ext cx="8639206" cy="1158875"/>
          </a:xfrm>
        </p:spPr>
        <p:txBody>
          <a:bodyPr/>
          <a:lstStyle/>
          <a:p>
            <a:r>
              <a:rPr lang="es-ES_tradnl" sz="2400" dirty="0">
                <a:solidFill>
                  <a:srgbClr val="FF0000"/>
                </a:solidFill>
                <a:latin typeface="Trebuchet MS" pitchFamily="34" charset="0"/>
                <a:cs typeface="Times New Roman" pitchFamily="18" charset="0"/>
              </a:rPr>
              <a:t>Condiciones de las Empresas que desean promover Desarrollo Sostenible</a:t>
            </a:r>
            <a:endParaRPr lang="en-US" sz="2400" dirty="0">
              <a:solidFill>
                <a:srgbClr val="FF0000"/>
              </a:solidFill>
              <a:latin typeface="Trebuchet MS" pitchFamily="34" charset="0"/>
              <a:cs typeface="Times New Roman" pitchFamily="18" charset="0"/>
            </a:endParaRPr>
          </a:p>
        </p:txBody>
      </p:sp>
      <p:sp>
        <p:nvSpPr>
          <p:cNvPr id="286723" name="Rectangle 3"/>
          <p:cNvSpPr>
            <a:spLocks noGrp="1" noChangeArrowheads="1"/>
          </p:cNvSpPr>
          <p:nvPr>
            <p:ph idx="1"/>
          </p:nvPr>
        </p:nvSpPr>
        <p:spPr>
          <a:xfrm>
            <a:off x="395288" y="1196975"/>
            <a:ext cx="8497887" cy="6191250"/>
          </a:xfrm>
        </p:spPr>
        <p:txBody>
          <a:bodyPr/>
          <a:lstStyle/>
          <a:p>
            <a:pPr algn="just">
              <a:lnSpc>
                <a:spcPct val="80000"/>
              </a:lnSpc>
              <a:buFontTx/>
              <a:buNone/>
            </a:pPr>
            <a:r>
              <a:rPr lang="es-ES_tradnl" sz="2800" b="1" dirty="0">
                <a:cs typeface="Times New Roman" pitchFamily="18" charset="0"/>
              </a:rPr>
              <a:t>  </a:t>
            </a:r>
          </a:p>
          <a:p>
            <a:pPr algn="just">
              <a:lnSpc>
                <a:spcPct val="80000"/>
              </a:lnSpc>
              <a:buSzPct val="80000"/>
              <a:buFont typeface="Wingdings" pitchFamily="2" charset="2"/>
              <a:buChar char="Ø"/>
            </a:pPr>
            <a:r>
              <a:rPr lang="es-ES" sz="2800" dirty="0" err="1">
                <a:solidFill>
                  <a:srgbClr val="FF0000"/>
                </a:solidFill>
                <a:latin typeface="Trebuchet MS" pitchFamily="34" charset="0"/>
                <a:cs typeface="Times New Roman" pitchFamily="18" charset="0"/>
              </a:rPr>
              <a:t>Ecoeficiencia</a:t>
            </a:r>
            <a:r>
              <a:rPr lang="es-ES" sz="2800" dirty="0">
                <a:solidFill>
                  <a:srgbClr val="FF0000"/>
                </a:solidFill>
                <a:latin typeface="Trebuchet MS" pitchFamily="34" charset="0"/>
                <a:cs typeface="Times New Roman" pitchFamily="18" charset="0"/>
              </a:rPr>
              <a:t> e infraestructura</a:t>
            </a:r>
          </a:p>
          <a:p>
            <a:pPr algn="just">
              <a:lnSpc>
                <a:spcPct val="80000"/>
              </a:lnSpc>
              <a:buSzPct val="80000"/>
              <a:buFont typeface="Wingdings" pitchFamily="2" charset="2"/>
              <a:buNone/>
            </a:pPr>
            <a:r>
              <a:rPr lang="es-ES" sz="2800" dirty="0">
                <a:latin typeface="Trebuchet MS" pitchFamily="34" charset="0"/>
                <a:cs typeface="Times New Roman" pitchFamily="18" charset="0"/>
              </a:rPr>
              <a:t> </a:t>
            </a:r>
          </a:p>
          <a:p>
            <a:pPr lvl="1" algn="just">
              <a:lnSpc>
                <a:spcPct val="80000"/>
              </a:lnSpc>
              <a:buSzPct val="80000"/>
              <a:buFont typeface="Wingdings" pitchFamily="2" charset="2"/>
              <a:buChar char="Ø"/>
            </a:pPr>
            <a:r>
              <a:rPr lang="es-ES" sz="2400" dirty="0" err="1">
                <a:solidFill>
                  <a:srgbClr val="FF0000"/>
                </a:solidFill>
                <a:latin typeface="Trebuchet MS" pitchFamily="34" charset="0"/>
                <a:cs typeface="Times New Roman" pitchFamily="18" charset="0"/>
              </a:rPr>
              <a:t>Ecoeficiencia</a:t>
            </a:r>
            <a:r>
              <a:rPr lang="es-ES" sz="2400" dirty="0">
                <a:latin typeface="Trebuchet MS" pitchFamily="34" charset="0"/>
                <a:cs typeface="Times New Roman" pitchFamily="18" charset="0"/>
              </a:rPr>
              <a:t>: Lograr mayor competitividad y éxito económico aumentando la productividad de todos los recursos</a:t>
            </a:r>
          </a:p>
          <a:p>
            <a:pPr lvl="1" algn="just">
              <a:lnSpc>
                <a:spcPct val="80000"/>
              </a:lnSpc>
              <a:buSzPct val="80000"/>
              <a:buFont typeface="Wingdings" pitchFamily="2" charset="2"/>
              <a:buChar char="Ø"/>
            </a:pPr>
            <a:r>
              <a:rPr lang="es-ES" sz="2400" dirty="0">
                <a:solidFill>
                  <a:srgbClr val="FF0000"/>
                </a:solidFill>
                <a:latin typeface="Trebuchet MS" pitchFamily="34" charset="0"/>
                <a:cs typeface="Times New Roman" pitchFamily="18" charset="0"/>
              </a:rPr>
              <a:t>Incluye</a:t>
            </a:r>
            <a:r>
              <a:rPr lang="es-ES" sz="2400" dirty="0">
                <a:latin typeface="Trebuchet MS" pitchFamily="34" charset="0"/>
                <a:cs typeface="Times New Roman" pitchFamily="18" charset="0"/>
              </a:rPr>
              <a:t>: materias primas, energía, reducción del impacto negativo en el medio, desarrollo integral de los recursos</a:t>
            </a:r>
          </a:p>
          <a:p>
            <a:pPr lvl="1" algn="just">
              <a:lnSpc>
                <a:spcPct val="80000"/>
              </a:lnSpc>
              <a:buSzPct val="80000"/>
              <a:buFont typeface="Wingdings" pitchFamily="2" charset="2"/>
              <a:buChar char="Ø"/>
            </a:pPr>
            <a:r>
              <a:rPr lang="es-ES" sz="2400" dirty="0">
                <a:solidFill>
                  <a:srgbClr val="FF0000"/>
                </a:solidFill>
                <a:latin typeface="Trebuchet MS" pitchFamily="34" charset="0"/>
                <a:cs typeface="Times New Roman" pitchFamily="18" charset="0"/>
              </a:rPr>
              <a:t>Acciones</a:t>
            </a:r>
            <a:r>
              <a:rPr lang="es-ES" sz="2400" dirty="0">
                <a:latin typeface="Trebuchet MS" pitchFamily="34" charset="0"/>
                <a:cs typeface="Times New Roman" pitchFamily="18" charset="0"/>
              </a:rPr>
              <a:t>:</a:t>
            </a:r>
          </a:p>
          <a:p>
            <a:pPr lvl="2" algn="just">
              <a:lnSpc>
                <a:spcPct val="80000"/>
              </a:lnSpc>
              <a:buSzPct val="80000"/>
              <a:buFont typeface="Wingdings" pitchFamily="2" charset="2"/>
              <a:buChar char="Ø"/>
            </a:pPr>
            <a:r>
              <a:rPr lang="es-ES" sz="2000" dirty="0">
                <a:latin typeface="Trebuchet MS" pitchFamily="34" charset="0"/>
                <a:cs typeface="Times New Roman" pitchFamily="18" charset="0"/>
              </a:rPr>
              <a:t>Menos uso de materiales para bienes y servicios</a:t>
            </a:r>
          </a:p>
          <a:p>
            <a:pPr lvl="2" algn="just">
              <a:lnSpc>
                <a:spcPct val="80000"/>
              </a:lnSpc>
              <a:buSzPct val="80000"/>
              <a:buFont typeface="Wingdings" pitchFamily="2" charset="2"/>
              <a:buChar char="Ø"/>
            </a:pPr>
            <a:r>
              <a:rPr lang="es-ES" sz="2000" dirty="0">
                <a:latin typeface="Trebuchet MS" pitchFamily="34" charset="0"/>
                <a:cs typeface="Times New Roman" pitchFamily="18" charset="0"/>
              </a:rPr>
              <a:t>Ahorro de energía en la producción</a:t>
            </a:r>
          </a:p>
          <a:p>
            <a:pPr lvl="2" algn="just">
              <a:lnSpc>
                <a:spcPct val="80000"/>
              </a:lnSpc>
              <a:buSzPct val="80000"/>
              <a:buFont typeface="Wingdings" pitchFamily="2" charset="2"/>
              <a:buChar char="Ø"/>
            </a:pPr>
            <a:r>
              <a:rPr lang="es-ES" sz="2000" dirty="0">
                <a:latin typeface="Trebuchet MS" pitchFamily="34" charset="0"/>
                <a:cs typeface="Times New Roman" pitchFamily="18" charset="0"/>
              </a:rPr>
              <a:t>Reciclaje y </a:t>
            </a:r>
            <a:r>
              <a:rPr lang="es-ES" sz="2000" dirty="0" err="1">
                <a:latin typeface="Trebuchet MS" pitchFamily="34" charset="0"/>
                <a:cs typeface="Times New Roman" pitchFamily="18" charset="0"/>
              </a:rPr>
              <a:t>reuso</a:t>
            </a:r>
            <a:r>
              <a:rPr lang="es-ES" sz="2000" dirty="0">
                <a:latin typeface="Trebuchet MS" pitchFamily="34" charset="0"/>
                <a:cs typeface="Times New Roman" pitchFamily="18" charset="0"/>
              </a:rPr>
              <a:t> de materiales</a:t>
            </a:r>
          </a:p>
          <a:p>
            <a:pPr lvl="2" algn="just">
              <a:lnSpc>
                <a:spcPct val="80000"/>
              </a:lnSpc>
              <a:buSzPct val="80000"/>
              <a:buFont typeface="Wingdings" pitchFamily="2" charset="2"/>
              <a:buChar char="Ø"/>
            </a:pPr>
            <a:r>
              <a:rPr lang="es-ES" sz="2000" dirty="0">
                <a:latin typeface="Trebuchet MS" pitchFamily="34" charset="0"/>
                <a:cs typeface="Times New Roman" pitchFamily="18" charset="0"/>
              </a:rPr>
              <a:t>Máximo uso sostenible de recursos renovables</a:t>
            </a:r>
          </a:p>
          <a:p>
            <a:pPr lvl="2" algn="just">
              <a:lnSpc>
                <a:spcPct val="80000"/>
              </a:lnSpc>
              <a:buSzPct val="80000"/>
              <a:buFont typeface="Wingdings" pitchFamily="2" charset="2"/>
              <a:buChar char="Ø"/>
            </a:pPr>
            <a:r>
              <a:rPr lang="es-ES" sz="2000" dirty="0">
                <a:latin typeface="Trebuchet MS" pitchFamily="34" charset="0"/>
                <a:cs typeface="Times New Roman" pitchFamily="18" charset="0"/>
              </a:rPr>
              <a:t>Mayor durabilidad del producto</a:t>
            </a:r>
          </a:p>
          <a:p>
            <a:pPr lvl="1" algn="just">
              <a:lnSpc>
                <a:spcPct val="80000"/>
              </a:lnSpc>
              <a:buSzPct val="80000"/>
              <a:buFont typeface="Wingdings" pitchFamily="2" charset="2"/>
              <a:buChar char="Ø"/>
            </a:pPr>
            <a:endParaRPr lang="es-ES" sz="2400" dirty="0">
              <a:latin typeface="Trebuchet MS" pitchFamily="34" charset="0"/>
              <a:cs typeface="Times New Roman" pitchFamily="18" charset="0"/>
            </a:endParaRPr>
          </a:p>
          <a:p>
            <a:pPr lvl="1" algn="just">
              <a:lnSpc>
                <a:spcPct val="80000"/>
              </a:lnSpc>
              <a:buSzPct val="80000"/>
              <a:buFont typeface="Wingdings" pitchFamily="2" charset="2"/>
              <a:buNone/>
            </a:pPr>
            <a:endParaRPr lang="es-ES" sz="2400" dirty="0">
              <a:latin typeface="Trebuchet MS" pitchFamily="34" charset="0"/>
              <a:cs typeface="Times New Roman" pitchFamily="18" charset="0"/>
            </a:endParaRPr>
          </a:p>
          <a:p>
            <a:pPr lvl="2" algn="just">
              <a:lnSpc>
                <a:spcPct val="80000"/>
              </a:lnSpc>
              <a:buSzPct val="80000"/>
              <a:buFont typeface="Wingdings" pitchFamily="2" charset="2"/>
              <a:buNone/>
            </a:pPr>
            <a:r>
              <a:rPr lang="en-US" sz="2000" dirty="0">
                <a:latin typeface="Trebuchet MS" pitchFamily="34" charset="0"/>
                <a:cs typeface="Times New Roman" pitchFamily="18" charset="0"/>
              </a:rPr>
              <a:t> </a:t>
            </a:r>
          </a:p>
        </p:txBody>
      </p:sp>
      <p:sp>
        <p:nvSpPr>
          <p:cNvPr id="4" name="3 Marcador de número de diapositiva"/>
          <p:cNvSpPr>
            <a:spLocks noGrp="1"/>
          </p:cNvSpPr>
          <p:nvPr>
            <p:ph type="sldNum" sz="quarter" idx="12"/>
          </p:nvPr>
        </p:nvSpPr>
        <p:spPr/>
        <p:txBody>
          <a:bodyPr/>
          <a:lstStyle/>
          <a:p>
            <a:pPr>
              <a:defRPr/>
            </a:pPr>
            <a:fld id="{39EF0689-2DC6-4DEE-BA38-6DFB608C850B}" type="slidenum">
              <a:rPr lang="en-US" smtClean="0"/>
              <a:pPr>
                <a:defRPr/>
              </a:pPr>
              <a:t>13</a:t>
            </a:fld>
            <a:endParaRPr lang="en-US"/>
          </a:p>
        </p:txBody>
      </p:sp>
      <p:sp>
        <p:nvSpPr>
          <p:cNvPr id="5" name="4 Marcador de pie de página"/>
          <p:cNvSpPr>
            <a:spLocks noGrp="1"/>
          </p:cNvSpPr>
          <p:nvPr>
            <p:ph type="ftr" sz="quarter" idx="11"/>
          </p:nvPr>
        </p:nvSpPr>
        <p:spPr/>
        <p:txBody>
          <a:bodyPr/>
          <a:lstStyle/>
          <a:p>
            <a:pPr>
              <a:defRPr/>
            </a:pPr>
            <a:r>
              <a:rPr lang="en-US" dirty="0" smtClean="0"/>
              <a:t>Profesor Rooel Campos</a:t>
            </a:r>
            <a:endParaRPr lang="en-US"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468313" y="257175"/>
            <a:ext cx="8385175" cy="1158875"/>
          </a:xfrm>
        </p:spPr>
        <p:txBody>
          <a:bodyPr/>
          <a:lstStyle/>
          <a:p>
            <a:r>
              <a:rPr lang="es-ES_tradnl" sz="2400" b="1" dirty="0">
                <a:solidFill>
                  <a:srgbClr val="009900"/>
                </a:solidFill>
                <a:latin typeface="Trebuchet MS" pitchFamily="34" charset="0"/>
                <a:cs typeface="Times New Roman" pitchFamily="18" charset="0"/>
              </a:rPr>
              <a:t>Condiciones de las Empresas que desean promover Desarrollo Sostenible (cont.)</a:t>
            </a:r>
            <a:endParaRPr lang="en-US" sz="2400" b="1" dirty="0">
              <a:solidFill>
                <a:srgbClr val="009900"/>
              </a:solidFill>
              <a:latin typeface="Trebuchet MS" pitchFamily="34" charset="0"/>
              <a:cs typeface="Times New Roman" pitchFamily="18" charset="0"/>
            </a:endParaRPr>
          </a:p>
        </p:txBody>
      </p:sp>
      <p:sp>
        <p:nvSpPr>
          <p:cNvPr id="287747" name="Rectangle 3"/>
          <p:cNvSpPr>
            <a:spLocks noGrp="1" noChangeArrowheads="1"/>
          </p:cNvSpPr>
          <p:nvPr>
            <p:ph idx="1"/>
          </p:nvPr>
        </p:nvSpPr>
        <p:spPr>
          <a:xfrm>
            <a:off x="285720" y="1312863"/>
            <a:ext cx="8643998" cy="5045095"/>
          </a:xfrm>
        </p:spPr>
        <p:txBody>
          <a:bodyPr/>
          <a:lstStyle/>
          <a:p>
            <a:pPr algn="just">
              <a:lnSpc>
                <a:spcPct val="90000"/>
              </a:lnSpc>
              <a:buFontTx/>
              <a:buNone/>
            </a:pPr>
            <a:endParaRPr lang="es-ES" dirty="0">
              <a:latin typeface="Trebuchet MS" pitchFamily="34" charset="0"/>
              <a:cs typeface="Times New Roman" pitchFamily="18" charset="0"/>
            </a:endParaRPr>
          </a:p>
          <a:p>
            <a:pPr algn="just">
              <a:lnSpc>
                <a:spcPct val="90000"/>
              </a:lnSpc>
              <a:buSzPct val="80000"/>
              <a:buFont typeface="Wingdings" pitchFamily="2" charset="2"/>
              <a:buChar char="Ø"/>
            </a:pPr>
            <a:r>
              <a:rPr lang="es-ES" b="1" dirty="0">
                <a:solidFill>
                  <a:srgbClr val="009900"/>
                </a:solidFill>
                <a:latin typeface="Trebuchet MS" pitchFamily="34" charset="0"/>
                <a:cs typeface="Times New Roman" pitchFamily="18" charset="0"/>
              </a:rPr>
              <a:t>Inversión en capital humano</a:t>
            </a:r>
          </a:p>
          <a:p>
            <a:pPr lvl="1" algn="just">
              <a:lnSpc>
                <a:spcPct val="90000"/>
              </a:lnSpc>
              <a:buSzPct val="80000"/>
              <a:buFont typeface="Wingdings" pitchFamily="2" charset="2"/>
              <a:buChar char="Ø"/>
            </a:pPr>
            <a:r>
              <a:rPr lang="es-ES" dirty="0">
                <a:latin typeface="Trebuchet MS" pitchFamily="34" charset="0"/>
                <a:cs typeface="Times New Roman" pitchFamily="18" charset="0"/>
              </a:rPr>
              <a:t>Capacitación y educación</a:t>
            </a:r>
          </a:p>
          <a:p>
            <a:pPr lvl="1" algn="just">
              <a:lnSpc>
                <a:spcPct val="90000"/>
              </a:lnSpc>
              <a:buSzPct val="80000"/>
              <a:buFont typeface="Wingdings" pitchFamily="2" charset="2"/>
              <a:buChar char="Ø"/>
            </a:pPr>
            <a:r>
              <a:rPr lang="es-ES" dirty="0">
                <a:latin typeface="Trebuchet MS" pitchFamily="34" charset="0"/>
                <a:cs typeface="Times New Roman" pitchFamily="18" charset="0"/>
              </a:rPr>
              <a:t>Acceso de los jóvenes a la información y educación</a:t>
            </a:r>
          </a:p>
          <a:p>
            <a:pPr lvl="1" algn="just">
              <a:lnSpc>
                <a:spcPct val="90000"/>
              </a:lnSpc>
              <a:buSzPct val="80000"/>
              <a:buFont typeface="Wingdings" pitchFamily="2" charset="2"/>
              <a:buChar char="Ø"/>
            </a:pPr>
            <a:r>
              <a:rPr lang="es-ES" dirty="0">
                <a:latin typeface="Trebuchet MS" pitchFamily="34" charset="0"/>
                <a:cs typeface="Times New Roman" pitchFamily="18" charset="0"/>
              </a:rPr>
              <a:t>Inversión en educación de las mujeres</a:t>
            </a:r>
          </a:p>
          <a:p>
            <a:pPr lvl="1" algn="just">
              <a:lnSpc>
                <a:spcPct val="90000"/>
              </a:lnSpc>
              <a:buSzPct val="80000"/>
              <a:buFont typeface="Wingdings" pitchFamily="2" charset="2"/>
              <a:buChar char="Ø"/>
            </a:pPr>
            <a:r>
              <a:rPr lang="es-ES" dirty="0">
                <a:latin typeface="Trebuchet MS" pitchFamily="34" charset="0"/>
                <a:cs typeface="Times New Roman" pitchFamily="18" charset="0"/>
              </a:rPr>
              <a:t>Apoyar las MIPYMES con crédito y tecnología</a:t>
            </a:r>
          </a:p>
          <a:p>
            <a:pPr algn="just">
              <a:lnSpc>
                <a:spcPct val="90000"/>
              </a:lnSpc>
              <a:buSzPct val="80000"/>
              <a:buFont typeface="Wingdings" pitchFamily="2" charset="2"/>
              <a:buNone/>
            </a:pPr>
            <a:endParaRPr lang="es-ES" dirty="0">
              <a:latin typeface="Trebuchet MS" pitchFamily="34" charset="0"/>
              <a:cs typeface="Times New Roman" pitchFamily="18" charset="0"/>
            </a:endParaRPr>
          </a:p>
          <a:p>
            <a:pPr algn="just">
              <a:lnSpc>
                <a:spcPct val="90000"/>
              </a:lnSpc>
              <a:buSzPct val="80000"/>
              <a:buFont typeface="Wingdings" pitchFamily="2" charset="2"/>
              <a:buChar char="Ø"/>
            </a:pPr>
            <a:r>
              <a:rPr lang="es-ES" dirty="0">
                <a:solidFill>
                  <a:srgbClr val="009900"/>
                </a:solidFill>
                <a:latin typeface="Trebuchet MS" pitchFamily="34" charset="0"/>
                <a:cs typeface="Times New Roman" pitchFamily="18" charset="0"/>
              </a:rPr>
              <a:t>Liderazgo para el cambio (innovación)</a:t>
            </a:r>
          </a:p>
          <a:p>
            <a:pPr lvl="2" algn="just">
              <a:lnSpc>
                <a:spcPct val="90000"/>
              </a:lnSpc>
              <a:buSzPct val="80000"/>
              <a:buFont typeface="Wingdings" pitchFamily="2" charset="2"/>
              <a:buNone/>
            </a:pPr>
            <a:r>
              <a:rPr lang="en-US" dirty="0">
                <a:latin typeface="Trebuchet MS" pitchFamily="34" charset="0"/>
                <a:cs typeface="Times New Roman" pitchFamily="18" charset="0"/>
              </a:rPr>
              <a:t> </a:t>
            </a:r>
          </a:p>
        </p:txBody>
      </p:sp>
      <p:pic>
        <p:nvPicPr>
          <p:cNvPr id="3074" name="Picture 2"/>
          <p:cNvPicPr>
            <a:picLocks noChangeAspect="1" noChangeArrowheads="1"/>
          </p:cNvPicPr>
          <p:nvPr/>
        </p:nvPicPr>
        <p:blipFill>
          <a:blip r:embed="rId2" cstate="print"/>
          <a:srcRect/>
          <a:stretch>
            <a:fillRect/>
          </a:stretch>
        </p:blipFill>
        <p:spPr bwMode="auto">
          <a:xfrm>
            <a:off x="7358082" y="1000108"/>
            <a:ext cx="1165848" cy="1714482"/>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pPr>
              <a:defRPr/>
            </a:pPr>
            <a:fld id="{39EF0689-2DC6-4DEE-BA38-6DFB608C850B}" type="slidenum">
              <a:rPr lang="en-US" smtClean="0"/>
              <a:pPr>
                <a:defRPr/>
              </a:pPr>
              <a:t>14</a:t>
            </a:fld>
            <a:endParaRPr lang="en-US"/>
          </a:p>
        </p:txBody>
      </p:sp>
      <p:sp>
        <p:nvSpPr>
          <p:cNvPr id="6" name="5 Marcador de pie de página"/>
          <p:cNvSpPr>
            <a:spLocks noGrp="1"/>
          </p:cNvSpPr>
          <p:nvPr>
            <p:ph type="ftr" sz="quarter" idx="11"/>
          </p:nvPr>
        </p:nvSpPr>
        <p:spPr/>
        <p:txBody>
          <a:bodyPr/>
          <a:lstStyle/>
          <a:p>
            <a:pPr>
              <a:defRPr/>
            </a:pPr>
            <a:r>
              <a:rPr lang="en-US" dirty="0" smtClean="0"/>
              <a:t>Profesor Rooel Campos</a:t>
            </a:r>
            <a:endParaRPr lang="en-US" dirty="0"/>
          </a:p>
        </p:txBody>
      </p:sp>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54032"/>
          </a:xfrm>
        </p:spPr>
        <p:txBody>
          <a:bodyPr>
            <a:normAutofit/>
          </a:bodyPr>
          <a:lstStyle/>
          <a:p>
            <a:r>
              <a:rPr lang="es-CR" sz="2800" b="1" dirty="0" smtClean="0">
                <a:solidFill>
                  <a:srgbClr val="00B050"/>
                </a:solidFill>
              </a:rPr>
              <a:t>Desarrollo Sostenible y Gerencia</a:t>
            </a:r>
            <a:endParaRPr lang="es-CR" sz="2800" b="1" dirty="0">
              <a:solidFill>
                <a:srgbClr val="00B050"/>
              </a:solidFill>
            </a:endParaRPr>
          </a:p>
        </p:txBody>
      </p:sp>
      <p:pic>
        <p:nvPicPr>
          <p:cNvPr id="4" name="Picture 4" descr="Desarrollo_sostenible"/>
          <p:cNvPicPr>
            <a:picLocks noChangeAspect="1" noChangeArrowheads="1"/>
          </p:cNvPicPr>
          <p:nvPr/>
        </p:nvPicPr>
        <p:blipFill>
          <a:blip r:embed="rId2" cstate="print"/>
          <a:srcRect/>
          <a:stretch>
            <a:fillRect/>
          </a:stretch>
        </p:blipFill>
        <p:spPr bwMode="auto">
          <a:xfrm>
            <a:off x="1428728" y="857232"/>
            <a:ext cx="5849103" cy="3574452"/>
          </a:xfrm>
          <a:prstGeom prst="rect">
            <a:avLst/>
          </a:prstGeom>
          <a:noFill/>
        </p:spPr>
      </p:pic>
      <p:sp>
        <p:nvSpPr>
          <p:cNvPr id="6" name="5 Rectángulo redondeado"/>
          <p:cNvSpPr/>
          <p:nvPr/>
        </p:nvSpPr>
        <p:spPr>
          <a:xfrm>
            <a:off x="285720" y="4643446"/>
            <a:ext cx="8358246" cy="1714512"/>
          </a:xfrm>
          <a:prstGeom prst="round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7" name="6 CuadroTexto"/>
          <p:cNvSpPr txBox="1"/>
          <p:nvPr/>
        </p:nvSpPr>
        <p:spPr>
          <a:xfrm>
            <a:off x="357159" y="4786322"/>
            <a:ext cx="8215370" cy="1200329"/>
          </a:xfrm>
          <a:prstGeom prst="rect">
            <a:avLst/>
          </a:prstGeom>
          <a:noFill/>
        </p:spPr>
        <p:txBody>
          <a:bodyPr wrap="square" rtlCol="0">
            <a:spAutoFit/>
          </a:bodyPr>
          <a:lstStyle/>
          <a:p>
            <a:pPr algn="just"/>
            <a:r>
              <a:rPr lang="es-CR" sz="2400" dirty="0" smtClean="0"/>
              <a:t>Es un cambio, una filosofía, una ética con respecto a las actividades humanas el ambiente y la generación de capital monetario para continuar el modelo económico</a:t>
            </a:r>
            <a:endParaRPr lang="es-CR" sz="2400" dirty="0"/>
          </a:p>
        </p:txBody>
      </p:sp>
      <p:sp>
        <p:nvSpPr>
          <p:cNvPr id="8" name="7 Marcador de número de diapositiva"/>
          <p:cNvSpPr>
            <a:spLocks noGrp="1"/>
          </p:cNvSpPr>
          <p:nvPr>
            <p:ph type="sldNum" sz="quarter" idx="12"/>
          </p:nvPr>
        </p:nvSpPr>
        <p:spPr/>
        <p:txBody>
          <a:bodyPr/>
          <a:lstStyle/>
          <a:p>
            <a:pPr>
              <a:defRPr/>
            </a:pPr>
            <a:fld id="{39EF0689-2DC6-4DEE-BA38-6DFB608C850B}" type="slidenum">
              <a:rPr lang="en-US" smtClean="0"/>
              <a:pPr>
                <a:defRPr/>
              </a:pPr>
              <a:t>15</a:t>
            </a:fld>
            <a:endParaRPr lang="en-US"/>
          </a:p>
        </p:txBody>
      </p:sp>
      <p:sp>
        <p:nvSpPr>
          <p:cNvPr id="9" name="8 Marcador de pie de página"/>
          <p:cNvSpPr>
            <a:spLocks noGrp="1"/>
          </p:cNvSpPr>
          <p:nvPr>
            <p:ph type="ftr" sz="quarter" idx="11"/>
          </p:nvPr>
        </p:nvSpPr>
        <p:spPr/>
        <p:txBody>
          <a:bodyPr/>
          <a:lstStyle/>
          <a:p>
            <a:pPr>
              <a:defRPr/>
            </a:pPr>
            <a:r>
              <a:rPr lang="en-US" dirty="0" smtClean="0"/>
              <a:t>Profesor Rooel Campos</a:t>
            </a:r>
            <a:endParaRPr lang="en-US" dirty="0"/>
          </a:p>
        </p:txBody>
      </p:sp>
    </p:spTree>
  </p:cSld>
  <p:clrMapOvr>
    <a:masterClrMapping/>
  </p:clrMapOvr>
  <p:transition>
    <p:pull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1026"/>
          <p:cNvSpPr>
            <a:spLocks noGrp="1" noChangeArrowheads="1"/>
          </p:cNvSpPr>
          <p:nvPr>
            <p:ph type="title"/>
          </p:nvPr>
        </p:nvSpPr>
        <p:spPr>
          <a:xfrm>
            <a:off x="285720" y="228601"/>
            <a:ext cx="8643998" cy="771508"/>
          </a:xfrm>
          <a:effectLst>
            <a:outerShdw dist="35921" dir="2700000" algn="ctr" rotWithShape="0">
              <a:schemeClr val="bg2"/>
            </a:outerShdw>
          </a:effectLst>
        </p:spPr>
        <p:txBody>
          <a:bodyPr/>
          <a:lstStyle/>
          <a:p>
            <a:r>
              <a:rPr lang="en-US" sz="2400" b="1" dirty="0" err="1">
                <a:solidFill>
                  <a:srgbClr val="009900"/>
                </a:solidFill>
                <a:effectLst>
                  <a:outerShdw blurRad="38100" dist="38100" dir="2700000" algn="tl">
                    <a:srgbClr val="000000"/>
                  </a:outerShdw>
                </a:effectLst>
                <a:latin typeface="Arial Narrow" pitchFamily="34" charset="0"/>
              </a:rPr>
              <a:t>Introducción</a:t>
            </a:r>
            <a:r>
              <a:rPr lang="en-US" sz="2400" b="1" dirty="0">
                <a:solidFill>
                  <a:srgbClr val="009900"/>
                </a:solidFill>
                <a:effectLst>
                  <a:outerShdw blurRad="38100" dist="38100" dir="2700000" algn="tl">
                    <a:srgbClr val="000000"/>
                  </a:outerShdw>
                </a:effectLst>
                <a:latin typeface="Arial Narrow" pitchFamily="34" charset="0"/>
              </a:rPr>
              <a:t> al </a:t>
            </a:r>
            <a:r>
              <a:rPr lang="en-US" sz="2400" b="1" dirty="0" err="1">
                <a:solidFill>
                  <a:srgbClr val="009900"/>
                </a:solidFill>
                <a:effectLst>
                  <a:outerShdw blurRad="38100" dist="38100" dir="2700000" algn="tl">
                    <a:srgbClr val="000000"/>
                  </a:outerShdw>
                </a:effectLst>
                <a:latin typeface="Arial Narrow" pitchFamily="34" charset="0"/>
              </a:rPr>
              <a:t>Desarrollo</a:t>
            </a:r>
            <a:r>
              <a:rPr lang="en-US" sz="2400" b="1" dirty="0">
                <a:solidFill>
                  <a:srgbClr val="009900"/>
                </a:solidFill>
                <a:effectLst>
                  <a:outerShdw blurRad="38100" dist="38100" dir="2700000" algn="tl">
                    <a:srgbClr val="000000"/>
                  </a:outerShdw>
                </a:effectLst>
                <a:latin typeface="Arial Narrow" pitchFamily="34" charset="0"/>
              </a:rPr>
              <a:t> </a:t>
            </a:r>
            <a:r>
              <a:rPr lang="en-US" sz="2400" b="1" dirty="0" err="1">
                <a:solidFill>
                  <a:srgbClr val="009900"/>
                </a:solidFill>
                <a:effectLst>
                  <a:outerShdw blurRad="38100" dist="38100" dir="2700000" algn="tl">
                    <a:srgbClr val="000000"/>
                  </a:outerShdw>
                </a:effectLst>
                <a:latin typeface="Arial Narrow" pitchFamily="34" charset="0"/>
              </a:rPr>
              <a:t>Sostenible</a:t>
            </a:r>
            <a:r>
              <a:rPr lang="en-US" sz="2400" b="1" dirty="0">
                <a:solidFill>
                  <a:srgbClr val="009900"/>
                </a:solidFill>
                <a:effectLst>
                  <a:outerShdw blurRad="38100" dist="38100" dir="2700000" algn="tl">
                    <a:srgbClr val="000000"/>
                  </a:outerShdw>
                </a:effectLst>
                <a:latin typeface="Arial Narrow" pitchFamily="34" charset="0"/>
              </a:rPr>
              <a:t>: </a:t>
            </a:r>
            <a:r>
              <a:rPr lang="en-US" sz="2400" b="1" dirty="0" err="1">
                <a:solidFill>
                  <a:srgbClr val="009900"/>
                </a:solidFill>
                <a:effectLst>
                  <a:outerShdw blurRad="38100" dist="38100" dir="2700000" algn="tl">
                    <a:srgbClr val="000000"/>
                  </a:outerShdw>
                </a:effectLst>
                <a:latin typeface="Arial Narrow" pitchFamily="34" charset="0"/>
              </a:rPr>
              <a:t>tres</a:t>
            </a:r>
            <a:r>
              <a:rPr lang="en-US" sz="2400" b="1" dirty="0">
                <a:solidFill>
                  <a:srgbClr val="009900"/>
                </a:solidFill>
                <a:effectLst>
                  <a:outerShdw blurRad="38100" dist="38100" dir="2700000" algn="tl">
                    <a:srgbClr val="000000"/>
                  </a:outerShdw>
                </a:effectLst>
                <a:latin typeface="Arial Narrow" pitchFamily="34" charset="0"/>
              </a:rPr>
              <a:t> </a:t>
            </a:r>
            <a:r>
              <a:rPr lang="en-US" sz="2400" b="1" dirty="0" err="1">
                <a:solidFill>
                  <a:srgbClr val="009900"/>
                </a:solidFill>
                <a:effectLst>
                  <a:outerShdw blurRad="38100" dist="38100" dir="2700000" algn="tl">
                    <a:srgbClr val="000000"/>
                  </a:outerShdw>
                </a:effectLst>
                <a:latin typeface="Arial Narrow" pitchFamily="34" charset="0"/>
              </a:rPr>
              <a:t>diferentes</a:t>
            </a:r>
            <a:r>
              <a:rPr lang="en-US" sz="2400" b="1" dirty="0">
                <a:solidFill>
                  <a:srgbClr val="009900"/>
                </a:solidFill>
                <a:effectLst>
                  <a:outerShdw blurRad="38100" dist="38100" dir="2700000" algn="tl">
                    <a:srgbClr val="000000"/>
                  </a:outerShdw>
                </a:effectLst>
                <a:latin typeface="Arial Narrow" pitchFamily="34" charset="0"/>
              </a:rPr>
              <a:t> </a:t>
            </a:r>
            <a:r>
              <a:rPr lang="en-US" sz="2400" b="1" dirty="0" err="1">
                <a:solidFill>
                  <a:srgbClr val="009900"/>
                </a:solidFill>
                <a:effectLst>
                  <a:outerShdw blurRad="38100" dist="38100" dir="2700000" algn="tl">
                    <a:srgbClr val="000000"/>
                  </a:outerShdw>
                </a:effectLst>
                <a:latin typeface="Arial Narrow" pitchFamily="34" charset="0"/>
              </a:rPr>
              <a:t>enfoques</a:t>
            </a:r>
            <a:endParaRPr lang="en-US" sz="2400" b="1" noProof="1">
              <a:solidFill>
                <a:srgbClr val="009900"/>
              </a:solidFill>
              <a:effectLst>
                <a:outerShdw blurRad="38100" dist="38100" dir="2700000" algn="tl">
                  <a:srgbClr val="000000"/>
                </a:outerShdw>
              </a:effectLst>
              <a:latin typeface="Arial Narrow" pitchFamily="34" charset="0"/>
            </a:endParaRPr>
          </a:p>
        </p:txBody>
      </p:sp>
      <p:sp>
        <p:nvSpPr>
          <p:cNvPr id="120835" name="Rectangle 1027"/>
          <p:cNvSpPr>
            <a:spLocks noGrp="1" noChangeArrowheads="1"/>
          </p:cNvSpPr>
          <p:nvPr>
            <p:ph idx="1"/>
          </p:nvPr>
        </p:nvSpPr>
        <p:spPr>
          <a:xfrm>
            <a:off x="214282" y="1000108"/>
            <a:ext cx="8624918" cy="4071966"/>
          </a:xfrm>
          <a:ln/>
        </p:spPr>
        <p:txBody>
          <a:bodyPr/>
          <a:lstStyle/>
          <a:p>
            <a:pPr algn="just">
              <a:lnSpc>
                <a:spcPct val="110000"/>
              </a:lnSpc>
            </a:pPr>
            <a:r>
              <a:rPr lang="en-US" sz="2000" b="1" dirty="0" err="1">
                <a:solidFill>
                  <a:schemeClr val="tx2"/>
                </a:solidFill>
                <a:latin typeface="Arial Narrow" pitchFamily="34" charset="0"/>
              </a:rPr>
              <a:t>Físico</a:t>
            </a:r>
            <a:endParaRPr lang="en-US" sz="2000" b="1" dirty="0">
              <a:solidFill>
                <a:schemeClr val="tx2"/>
              </a:solidFill>
              <a:latin typeface="Arial Narrow" pitchFamily="34" charset="0"/>
            </a:endParaRPr>
          </a:p>
          <a:p>
            <a:pPr lvl="1" algn="just">
              <a:lnSpc>
                <a:spcPct val="110000"/>
              </a:lnSpc>
              <a:buFont typeface="Wingdings" pitchFamily="2" charset="2"/>
              <a:buNone/>
            </a:pPr>
            <a:r>
              <a:rPr lang="es-MX" sz="2000" b="1" dirty="0"/>
              <a:t>	C</a:t>
            </a:r>
            <a:r>
              <a:rPr lang="es-ES" sz="2000" b="1" dirty="0" err="1"/>
              <a:t>onservar</a:t>
            </a:r>
            <a:r>
              <a:rPr lang="es-ES" sz="2000" b="1" dirty="0"/>
              <a:t>, </a:t>
            </a:r>
            <a:r>
              <a:rPr lang="es-MX" sz="2000" b="1" dirty="0"/>
              <a:t>en</a:t>
            </a:r>
            <a:r>
              <a:rPr lang="es-ES" sz="2000" b="1" dirty="0"/>
              <a:t> el tiempo, las condiciones de cantidad y calidad de un recurso, suelo o alguna especie de la fauna</a:t>
            </a:r>
            <a:endParaRPr lang="en-US" sz="2000" b="1" dirty="0">
              <a:solidFill>
                <a:schemeClr val="tx2"/>
              </a:solidFill>
              <a:latin typeface="Arial Narrow" pitchFamily="34" charset="0"/>
            </a:endParaRPr>
          </a:p>
          <a:p>
            <a:pPr algn="just">
              <a:lnSpc>
                <a:spcPct val="110000"/>
              </a:lnSpc>
            </a:pPr>
            <a:r>
              <a:rPr lang="en-US" sz="2000" b="1" dirty="0" err="1">
                <a:solidFill>
                  <a:schemeClr val="tx2"/>
                </a:solidFill>
                <a:latin typeface="Arial Narrow" pitchFamily="34" charset="0"/>
              </a:rPr>
              <a:t>Físico</a:t>
            </a:r>
            <a:r>
              <a:rPr lang="en-US" sz="2000" b="1" dirty="0">
                <a:solidFill>
                  <a:schemeClr val="tx2"/>
                </a:solidFill>
                <a:latin typeface="Arial Narrow" pitchFamily="34" charset="0"/>
              </a:rPr>
              <a:t> </a:t>
            </a:r>
            <a:r>
              <a:rPr lang="en-US" sz="2000" b="1" dirty="0" err="1">
                <a:solidFill>
                  <a:schemeClr val="tx2"/>
                </a:solidFill>
                <a:latin typeface="Arial Narrow" pitchFamily="34" charset="0"/>
              </a:rPr>
              <a:t>para</a:t>
            </a:r>
            <a:r>
              <a:rPr lang="en-US" sz="2000" b="1" dirty="0">
                <a:solidFill>
                  <a:schemeClr val="tx2"/>
                </a:solidFill>
                <a:latin typeface="Arial Narrow" pitchFamily="34" charset="0"/>
              </a:rPr>
              <a:t> </a:t>
            </a:r>
            <a:r>
              <a:rPr lang="en-US" sz="2000" b="1" dirty="0" err="1">
                <a:solidFill>
                  <a:schemeClr val="tx2"/>
                </a:solidFill>
                <a:latin typeface="Arial Narrow" pitchFamily="34" charset="0"/>
              </a:rPr>
              <a:t>ecosistema</a:t>
            </a:r>
            <a:endParaRPr lang="en-US" sz="2000" b="1" dirty="0">
              <a:solidFill>
                <a:schemeClr val="tx2"/>
              </a:solidFill>
              <a:latin typeface="Arial Narrow" pitchFamily="34" charset="0"/>
            </a:endParaRPr>
          </a:p>
          <a:p>
            <a:pPr lvl="1" algn="just">
              <a:lnSpc>
                <a:spcPct val="110000"/>
              </a:lnSpc>
              <a:buFont typeface="Wingdings" pitchFamily="2" charset="2"/>
              <a:buNone/>
            </a:pPr>
            <a:r>
              <a:rPr lang="es-MX" sz="2000" b="1" dirty="0"/>
              <a:t>	</a:t>
            </a:r>
            <a:r>
              <a:rPr lang="es-ES" sz="2000" b="1" dirty="0"/>
              <a:t>Lo que es bueno para un recurso individual, quizás no lo sea para  todo </a:t>
            </a:r>
            <a:r>
              <a:rPr lang="es-MX" sz="2000" b="1" dirty="0"/>
              <a:t>el </a:t>
            </a:r>
            <a:r>
              <a:rPr lang="es-ES" sz="2000" b="1" dirty="0"/>
              <a:t>ecosistema</a:t>
            </a:r>
            <a:endParaRPr lang="es-MX" sz="2000" b="1" dirty="0"/>
          </a:p>
          <a:p>
            <a:pPr algn="just">
              <a:lnSpc>
                <a:spcPct val="110000"/>
              </a:lnSpc>
            </a:pPr>
            <a:r>
              <a:rPr lang="en-US" sz="2400" b="1" dirty="0" smtClean="0">
                <a:solidFill>
                  <a:schemeClr val="tx2"/>
                </a:solidFill>
                <a:latin typeface="Arial Narrow" pitchFamily="34" charset="0"/>
              </a:rPr>
              <a:t>Socio-</a:t>
            </a:r>
            <a:r>
              <a:rPr lang="en-US" sz="2400" b="1" dirty="0" err="1" smtClean="0">
                <a:solidFill>
                  <a:schemeClr val="tx2"/>
                </a:solidFill>
                <a:latin typeface="Arial Narrow" pitchFamily="34" charset="0"/>
              </a:rPr>
              <a:t>físico</a:t>
            </a:r>
            <a:r>
              <a:rPr lang="en-US" sz="2400" b="1" dirty="0" smtClean="0">
                <a:solidFill>
                  <a:schemeClr val="tx2"/>
                </a:solidFill>
                <a:latin typeface="Arial Narrow" pitchFamily="34" charset="0"/>
              </a:rPr>
              <a:t>-</a:t>
            </a:r>
            <a:r>
              <a:rPr lang="en-US" sz="2400" b="1" dirty="0" err="1" smtClean="0">
                <a:solidFill>
                  <a:schemeClr val="tx2"/>
                </a:solidFill>
                <a:latin typeface="Arial Narrow" pitchFamily="34" charset="0"/>
              </a:rPr>
              <a:t>económico</a:t>
            </a:r>
            <a:endParaRPr lang="en-US" sz="2400" b="1" dirty="0" smtClean="0">
              <a:solidFill>
                <a:schemeClr val="tx2"/>
              </a:solidFill>
              <a:latin typeface="Arial Narrow" pitchFamily="34" charset="0"/>
            </a:endParaRPr>
          </a:p>
          <a:p>
            <a:pPr lvl="1" algn="just">
              <a:lnSpc>
                <a:spcPct val="110000"/>
              </a:lnSpc>
              <a:buFont typeface="Wingdings" pitchFamily="2" charset="2"/>
              <a:buNone/>
            </a:pPr>
            <a:r>
              <a:rPr lang="es-MX" sz="2400" b="1" dirty="0" smtClean="0"/>
              <a:t>	</a:t>
            </a:r>
            <a:r>
              <a:rPr lang="es-ES" sz="2400" b="1" dirty="0" smtClean="0"/>
              <a:t>Sostenibilidad no es </a:t>
            </a:r>
            <a:r>
              <a:rPr lang="es-MX" sz="2400" b="1" dirty="0" smtClean="0"/>
              <a:t>mantener</a:t>
            </a:r>
            <a:r>
              <a:rPr lang="es-ES" sz="2400" b="1" dirty="0" smtClean="0"/>
              <a:t> un nivel sostenido de reserva física para un recurso  individual o para un ecosistema, sino el aumento sostenido del bienestar individual y social</a:t>
            </a:r>
            <a:endParaRPr lang="en-US" sz="2400" b="1" dirty="0" smtClean="0">
              <a:solidFill>
                <a:schemeClr val="tx2"/>
              </a:solidFill>
              <a:latin typeface="Arial Narrow" pitchFamily="34" charset="0"/>
            </a:endParaRPr>
          </a:p>
          <a:p>
            <a:pPr lvl="1" algn="just">
              <a:lnSpc>
                <a:spcPct val="110000"/>
              </a:lnSpc>
              <a:buFont typeface="Wingdings" pitchFamily="2" charset="2"/>
              <a:buNone/>
            </a:pPr>
            <a:endParaRPr lang="en-US" dirty="0">
              <a:solidFill>
                <a:schemeClr val="tx2"/>
              </a:solidFill>
              <a:latin typeface="Arial Narrow" pitchFamily="34" charset="0"/>
            </a:endParaRPr>
          </a:p>
          <a:p>
            <a:pPr lvl="1">
              <a:lnSpc>
                <a:spcPct val="110000"/>
              </a:lnSpc>
              <a:buFont typeface="Wingdings" pitchFamily="2" charset="2"/>
              <a:buNone/>
            </a:pPr>
            <a:endParaRPr lang="en-US" b="1" dirty="0">
              <a:solidFill>
                <a:schemeClr val="tx2"/>
              </a:solidFill>
              <a:latin typeface="Arial Narrow" pitchFamily="34" charset="0"/>
            </a:endParaRPr>
          </a:p>
          <a:p>
            <a:pPr>
              <a:lnSpc>
                <a:spcPct val="110000"/>
              </a:lnSpc>
              <a:buFontTx/>
              <a:buNone/>
            </a:pPr>
            <a:endParaRPr lang="en-US" b="1" dirty="0" smtClean="0">
              <a:solidFill>
                <a:schemeClr val="tx2"/>
              </a:solidFill>
              <a:latin typeface="Arial Narrow" pitchFamily="34" charset="0"/>
            </a:endParaRPr>
          </a:p>
          <a:p>
            <a:pPr algn="just">
              <a:lnSpc>
                <a:spcPct val="110000"/>
              </a:lnSpc>
            </a:pPr>
            <a:endParaRPr lang="es-ES" sz="2800" b="1" i="1" dirty="0"/>
          </a:p>
          <a:p>
            <a:pPr>
              <a:lnSpc>
                <a:spcPct val="110000"/>
              </a:lnSpc>
            </a:pPr>
            <a:endParaRPr lang="en-US" b="1" dirty="0">
              <a:solidFill>
                <a:schemeClr val="tx2"/>
              </a:solidFill>
              <a:latin typeface="Arial Narrow" pitchFamily="34" charset="0"/>
            </a:endParaRPr>
          </a:p>
        </p:txBody>
      </p:sp>
      <p:sp>
        <p:nvSpPr>
          <p:cNvPr id="4" name="3 Marcador de número de diapositiva"/>
          <p:cNvSpPr>
            <a:spLocks noGrp="1"/>
          </p:cNvSpPr>
          <p:nvPr>
            <p:ph type="sldNum" sz="quarter" idx="12"/>
          </p:nvPr>
        </p:nvSpPr>
        <p:spPr/>
        <p:txBody>
          <a:bodyPr/>
          <a:lstStyle/>
          <a:p>
            <a:pPr>
              <a:defRPr/>
            </a:pPr>
            <a:fld id="{39EF0689-2DC6-4DEE-BA38-6DFB608C850B}" type="slidenum">
              <a:rPr lang="en-US" smtClean="0"/>
              <a:pPr>
                <a:defRPr/>
              </a:pPr>
              <a:t>16</a:t>
            </a:fld>
            <a:endParaRPr lang="en-US"/>
          </a:p>
        </p:txBody>
      </p:sp>
      <p:sp>
        <p:nvSpPr>
          <p:cNvPr id="5" name="4 Marcador de pie de página"/>
          <p:cNvSpPr>
            <a:spLocks noGrp="1"/>
          </p:cNvSpPr>
          <p:nvPr>
            <p:ph type="ftr" sz="quarter" idx="11"/>
          </p:nvPr>
        </p:nvSpPr>
        <p:spPr/>
        <p:txBody>
          <a:bodyPr/>
          <a:lstStyle/>
          <a:p>
            <a:pPr>
              <a:defRPr/>
            </a:pPr>
            <a:r>
              <a:rPr lang="en-US" dirty="0" smtClean="0"/>
              <a:t>Profesor Rooel Campos</a:t>
            </a:r>
            <a:endParaRPr lang="en-US" dirty="0"/>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142875" y="214313"/>
            <a:ext cx="5572125" cy="633412"/>
          </a:xfrm>
          <a:noFill/>
        </p:spPr>
        <p:txBody>
          <a:bodyPr/>
          <a:lstStyle/>
          <a:p>
            <a:r>
              <a:rPr lang="es-CR" sz="2400" b="1" smtClean="0"/>
              <a:t>Recursos Económicos y Ambientales</a:t>
            </a:r>
            <a:endParaRPr lang="es-CR" sz="2400" smtClean="0"/>
          </a:p>
        </p:txBody>
      </p:sp>
      <p:sp>
        <p:nvSpPr>
          <p:cNvPr id="19459" name="AutoShape 865"/>
          <p:cNvSpPr>
            <a:spLocks noChangeArrowheads="1"/>
          </p:cNvSpPr>
          <p:nvPr/>
        </p:nvSpPr>
        <p:spPr bwMode="auto">
          <a:xfrm>
            <a:off x="3635375" y="4868863"/>
            <a:ext cx="2879725" cy="792162"/>
          </a:xfrm>
          <a:prstGeom prst="ellipseRibbon">
            <a:avLst>
              <a:gd name="adj1" fmla="val 25000"/>
              <a:gd name="adj2" fmla="val 50000"/>
              <a:gd name="adj3" fmla="val 12500"/>
            </a:avLst>
          </a:prstGeom>
          <a:gradFill rotWithShape="1">
            <a:gsLst>
              <a:gs pos="0">
                <a:srgbClr val="FFFF66"/>
              </a:gs>
              <a:gs pos="100000">
                <a:srgbClr val="3FD709"/>
              </a:gs>
            </a:gsLst>
            <a:lin ang="5400000" scaled="1"/>
          </a:gradFill>
          <a:ln w="9525">
            <a:solidFill>
              <a:schemeClr val="tx1"/>
            </a:solidFill>
            <a:round/>
            <a:headEnd/>
            <a:tailEnd/>
          </a:ln>
        </p:spPr>
        <p:txBody>
          <a:bodyPr wrap="none" anchor="ctr"/>
          <a:lstStyle/>
          <a:p>
            <a:pPr algn="ctr"/>
            <a:endParaRPr lang="es-CR"/>
          </a:p>
        </p:txBody>
      </p:sp>
      <p:sp>
        <p:nvSpPr>
          <p:cNvPr id="19460" name="Oval 869"/>
          <p:cNvSpPr>
            <a:spLocks noChangeArrowheads="1"/>
          </p:cNvSpPr>
          <p:nvPr/>
        </p:nvSpPr>
        <p:spPr bwMode="auto">
          <a:xfrm>
            <a:off x="3563938" y="2924175"/>
            <a:ext cx="2879725" cy="1079500"/>
          </a:xfrm>
          <a:prstGeom prst="ellipse">
            <a:avLst/>
          </a:prstGeom>
          <a:gradFill rotWithShape="1">
            <a:gsLst>
              <a:gs pos="0">
                <a:srgbClr val="66FFFF"/>
              </a:gs>
              <a:gs pos="100000">
                <a:schemeClr val="bg1"/>
              </a:gs>
            </a:gsLst>
            <a:lin ang="5400000" scaled="1"/>
          </a:gradFill>
          <a:ln w="9525">
            <a:solidFill>
              <a:schemeClr val="tx1"/>
            </a:solidFill>
            <a:round/>
            <a:headEnd/>
            <a:tailEnd/>
          </a:ln>
        </p:spPr>
        <p:txBody>
          <a:bodyPr wrap="none" anchor="ctr"/>
          <a:lstStyle/>
          <a:p>
            <a:pPr algn="ctr"/>
            <a:r>
              <a:rPr lang="es-ES"/>
              <a:t>Problema</a:t>
            </a:r>
          </a:p>
        </p:txBody>
      </p:sp>
      <p:sp>
        <p:nvSpPr>
          <p:cNvPr id="19461" name="AutoShape 871"/>
          <p:cNvSpPr>
            <a:spLocks noChangeArrowheads="1"/>
          </p:cNvSpPr>
          <p:nvPr/>
        </p:nvSpPr>
        <p:spPr bwMode="auto">
          <a:xfrm>
            <a:off x="1258888" y="2060575"/>
            <a:ext cx="2376487" cy="647700"/>
          </a:xfrm>
          <a:prstGeom prst="roundRect">
            <a:avLst>
              <a:gd name="adj" fmla="val 16667"/>
            </a:avLst>
          </a:prstGeom>
          <a:gradFill rotWithShape="1">
            <a:gsLst>
              <a:gs pos="0">
                <a:schemeClr val="bg1"/>
              </a:gs>
              <a:gs pos="100000">
                <a:srgbClr val="A7F7B1"/>
              </a:gs>
            </a:gsLst>
            <a:lin ang="18900000" scaled="1"/>
          </a:gradFill>
          <a:ln w="9525">
            <a:solidFill>
              <a:schemeClr val="tx1"/>
            </a:solidFill>
            <a:round/>
            <a:headEnd/>
            <a:tailEnd/>
          </a:ln>
        </p:spPr>
        <p:txBody>
          <a:bodyPr wrap="none" anchor="ctr"/>
          <a:lstStyle/>
          <a:p>
            <a:pPr algn="ctr"/>
            <a:r>
              <a:rPr lang="es-ES"/>
              <a:t>Recursos Limitados</a:t>
            </a:r>
          </a:p>
        </p:txBody>
      </p:sp>
      <p:sp>
        <p:nvSpPr>
          <p:cNvPr id="19462" name="AutoShape 873"/>
          <p:cNvSpPr>
            <a:spLocks noChangeArrowheads="1"/>
          </p:cNvSpPr>
          <p:nvPr/>
        </p:nvSpPr>
        <p:spPr bwMode="auto">
          <a:xfrm>
            <a:off x="3924300" y="981075"/>
            <a:ext cx="2376488" cy="647700"/>
          </a:xfrm>
          <a:prstGeom prst="roundRect">
            <a:avLst>
              <a:gd name="adj" fmla="val 16667"/>
            </a:avLst>
          </a:prstGeom>
          <a:gradFill rotWithShape="1">
            <a:gsLst>
              <a:gs pos="0">
                <a:schemeClr val="bg1"/>
              </a:gs>
              <a:gs pos="100000">
                <a:srgbClr val="A7F7B1"/>
              </a:gs>
            </a:gsLst>
            <a:lin ang="18900000" scaled="1"/>
          </a:gradFill>
          <a:ln w="9525">
            <a:solidFill>
              <a:schemeClr val="tx1"/>
            </a:solidFill>
            <a:round/>
            <a:headEnd/>
            <a:tailEnd/>
          </a:ln>
        </p:spPr>
        <p:txBody>
          <a:bodyPr wrap="none" anchor="ctr"/>
          <a:lstStyle/>
          <a:p>
            <a:pPr algn="ctr"/>
            <a:r>
              <a:rPr lang="es-ES"/>
              <a:t>Objetivo que debe </a:t>
            </a:r>
          </a:p>
          <a:p>
            <a:pPr algn="ctr"/>
            <a:r>
              <a:rPr lang="es-ES"/>
              <a:t>lograrse</a:t>
            </a:r>
          </a:p>
        </p:txBody>
      </p:sp>
      <p:sp>
        <p:nvSpPr>
          <p:cNvPr id="19463" name="AutoShape 874"/>
          <p:cNvSpPr>
            <a:spLocks noChangeArrowheads="1"/>
          </p:cNvSpPr>
          <p:nvPr/>
        </p:nvSpPr>
        <p:spPr bwMode="auto">
          <a:xfrm>
            <a:off x="6227763" y="2060575"/>
            <a:ext cx="2376487" cy="647700"/>
          </a:xfrm>
          <a:prstGeom prst="roundRect">
            <a:avLst>
              <a:gd name="adj" fmla="val 16667"/>
            </a:avLst>
          </a:prstGeom>
          <a:gradFill rotWithShape="1">
            <a:gsLst>
              <a:gs pos="0">
                <a:schemeClr val="bg1"/>
              </a:gs>
              <a:gs pos="100000">
                <a:srgbClr val="A7F7B1"/>
              </a:gs>
            </a:gsLst>
            <a:lin ang="18900000" scaled="1"/>
          </a:gradFill>
          <a:ln w="9525">
            <a:solidFill>
              <a:schemeClr val="tx1"/>
            </a:solidFill>
            <a:round/>
            <a:headEnd/>
            <a:tailEnd/>
          </a:ln>
        </p:spPr>
        <p:txBody>
          <a:bodyPr wrap="none" anchor="ctr"/>
          <a:lstStyle/>
          <a:p>
            <a:pPr algn="ctr"/>
            <a:r>
              <a:rPr lang="es-ES"/>
              <a:t>Alternativas de uso</a:t>
            </a:r>
          </a:p>
        </p:txBody>
      </p:sp>
      <p:sp>
        <p:nvSpPr>
          <p:cNvPr id="19464" name="Text Box 875"/>
          <p:cNvSpPr txBox="1">
            <a:spLocks noChangeArrowheads="1"/>
          </p:cNvSpPr>
          <p:nvPr/>
        </p:nvSpPr>
        <p:spPr bwMode="auto">
          <a:xfrm>
            <a:off x="4356100" y="5157788"/>
            <a:ext cx="1301750" cy="366712"/>
          </a:xfrm>
          <a:prstGeom prst="rect">
            <a:avLst/>
          </a:prstGeom>
          <a:noFill/>
          <a:ln w="9525">
            <a:noFill/>
            <a:miter lim="800000"/>
            <a:headEnd/>
            <a:tailEnd/>
          </a:ln>
        </p:spPr>
        <p:txBody>
          <a:bodyPr wrap="none">
            <a:spAutoFit/>
          </a:bodyPr>
          <a:lstStyle/>
          <a:p>
            <a:r>
              <a:rPr lang="es-ES"/>
              <a:t>Decisiones</a:t>
            </a:r>
          </a:p>
        </p:txBody>
      </p:sp>
      <p:sp>
        <p:nvSpPr>
          <p:cNvPr id="19465" name="Line 876"/>
          <p:cNvSpPr>
            <a:spLocks noChangeShapeType="1"/>
          </p:cNvSpPr>
          <p:nvPr/>
        </p:nvSpPr>
        <p:spPr bwMode="auto">
          <a:xfrm flipH="1" flipV="1">
            <a:off x="3779838" y="2492375"/>
            <a:ext cx="863600" cy="360363"/>
          </a:xfrm>
          <a:prstGeom prst="line">
            <a:avLst/>
          </a:prstGeom>
          <a:noFill/>
          <a:ln w="38100">
            <a:solidFill>
              <a:srgbClr val="FF0000"/>
            </a:solidFill>
            <a:round/>
            <a:headEnd/>
            <a:tailEnd type="triangle" w="med" len="med"/>
          </a:ln>
        </p:spPr>
        <p:txBody>
          <a:bodyPr/>
          <a:lstStyle/>
          <a:p>
            <a:endParaRPr lang="es-CR"/>
          </a:p>
        </p:txBody>
      </p:sp>
      <p:sp>
        <p:nvSpPr>
          <p:cNvPr id="19466" name="Line 877"/>
          <p:cNvSpPr>
            <a:spLocks noChangeShapeType="1"/>
          </p:cNvSpPr>
          <p:nvPr/>
        </p:nvSpPr>
        <p:spPr bwMode="auto">
          <a:xfrm flipV="1">
            <a:off x="5435600" y="2420938"/>
            <a:ext cx="576263" cy="431800"/>
          </a:xfrm>
          <a:prstGeom prst="line">
            <a:avLst/>
          </a:prstGeom>
          <a:noFill/>
          <a:ln w="38100">
            <a:solidFill>
              <a:srgbClr val="FF0000"/>
            </a:solidFill>
            <a:round/>
            <a:headEnd/>
            <a:tailEnd type="triangle" w="med" len="med"/>
          </a:ln>
        </p:spPr>
        <p:txBody>
          <a:bodyPr/>
          <a:lstStyle/>
          <a:p>
            <a:endParaRPr lang="es-CR"/>
          </a:p>
        </p:txBody>
      </p:sp>
      <p:sp>
        <p:nvSpPr>
          <p:cNvPr id="19467" name="Line 878"/>
          <p:cNvSpPr>
            <a:spLocks noChangeShapeType="1"/>
          </p:cNvSpPr>
          <p:nvPr/>
        </p:nvSpPr>
        <p:spPr bwMode="auto">
          <a:xfrm flipV="1">
            <a:off x="5003800" y="1773238"/>
            <a:ext cx="0" cy="1079500"/>
          </a:xfrm>
          <a:prstGeom prst="line">
            <a:avLst/>
          </a:prstGeom>
          <a:noFill/>
          <a:ln w="38100">
            <a:solidFill>
              <a:srgbClr val="FF0000"/>
            </a:solidFill>
            <a:round/>
            <a:headEnd/>
            <a:tailEnd type="triangle" w="med" len="med"/>
          </a:ln>
        </p:spPr>
        <p:txBody>
          <a:bodyPr/>
          <a:lstStyle/>
          <a:p>
            <a:endParaRPr lang="es-CR"/>
          </a:p>
        </p:txBody>
      </p:sp>
      <p:sp>
        <p:nvSpPr>
          <p:cNvPr id="19468" name="AutoShape 879"/>
          <p:cNvSpPr>
            <a:spLocks noChangeArrowheads="1"/>
          </p:cNvSpPr>
          <p:nvPr/>
        </p:nvSpPr>
        <p:spPr bwMode="auto">
          <a:xfrm rot="5400000">
            <a:off x="4643438" y="4292600"/>
            <a:ext cx="863600" cy="431800"/>
          </a:xfrm>
          <a:prstGeom prst="notchedRigh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s-CR"/>
          </a:p>
        </p:txBody>
      </p:sp>
      <p:sp>
        <p:nvSpPr>
          <p:cNvPr id="13" name="Rectangle 2"/>
          <p:cNvSpPr txBox="1">
            <a:spLocks/>
          </p:cNvSpPr>
          <p:nvPr/>
        </p:nvSpPr>
        <p:spPr bwMode="auto">
          <a:xfrm>
            <a:off x="2357438" y="5929313"/>
            <a:ext cx="5572125" cy="633412"/>
          </a:xfrm>
          <a:prstGeom prst="rect">
            <a:avLst/>
          </a:prstGeom>
          <a:noFill/>
        </p:spPr>
        <p:txBody>
          <a:bodyPr anchor="ctr"/>
          <a:lstStyle/>
          <a:p>
            <a:pPr algn="ctr" fontAlgn="auto">
              <a:spcAft>
                <a:spcPts val="0"/>
              </a:spcAft>
              <a:defRPr/>
            </a:pPr>
            <a:r>
              <a:rPr lang="es-CR" sz="2400" b="1" dirty="0">
                <a:latin typeface="+mj-lt"/>
                <a:ea typeface="+mj-ea"/>
                <a:cs typeface="+mj-cs"/>
              </a:rPr>
              <a:t>Características de los Problemas</a:t>
            </a:r>
            <a:r>
              <a:rPr lang="es-CR" sz="2400" dirty="0">
                <a:latin typeface="+mj-lt"/>
                <a:ea typeface="+mj-ea"/>
                <a:cs typeface="+mj-cs"/>
              </a:rPr>
              <a:t> </a:t>
            </a:r>
          </a:p>
        </p:txBody>
      </p:sp>
      <p:sp>
        <p:nvSpPr>
          <p:cNvPr id="14" name="13 Marcador de pie de página"/>
          <p:cNvSpPr>
            <a:spLocks noGrp="1"/>
          </p:cNvSpPr>
          <p:nvPr>
            <p:ph type="ftr" sz="quarter" idx="11"/>
          </p:nvPr>
        </p:nvSpPr>
        <p:spPr/>
        <p:txBody>
          <a:bodyPr/>
          <a:lstStyle/>
          <a:p>
            <a:pPr>
              <a:defRPr/>
            </a:pPr>
            <a:r>
              <a:rPr lang="es-ES" smtClean="0"/>
              <a:t>Profesor Rooel Campos</a:t>
            </a:r>
            <a:endParaRPr lang="es-ES"/>
          </a:p>
        </p:txBody>
      </p:sp>
      <p:sp>
        <p:nvSpPr>
          <p:cNvPr id="15" name="14 Marcador de número de diapositiva"/>
          <p:cNvSpPr>
            <a:spLocks noGrp="1"/>
          </p:cNvSpPr>
          <p:nvPr>
            <p:ph type="sldNum" sz="quarter" idx="12"/>
          </p:nvPr>
        </p:nvSpPr>
        <p:spPr/>
        <p:txBody>
          <a:bodyPr/>
          <a:lstStyle/>
          <a:p>
            <a:pPr>
              <a:defRPr/>
            </a:pPr>
            <a:fld id="{85656811-F9CB-4F4A-81C8-A2065C3B055B}" type="slidenum">
              <a:rPr lang="es-ES" smtClean="0"/>
              <a:pPr>
                <a:defRPr/>
              </a:pPr>
              <a:t>17</a:t>
            </a:fld>
            <a:endParaRPr lang="es-ES"/>
          </a:p>
        </p:txBody>
      </p:sp>
    </p:spTree>
  </p:cSld>
  <p:clrMapOvr>
    <a:masterClrMapping/>
  </p:clrMapOvr>
  <p:transition spd="med">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857250" y="0"/>
            <a:ext cx="6808788" cy="561975"/>
          </a:xfrm>
          <a:noFill/>
        </p:spPr>
        <p:txBody>
          <a:bodyPr/>
          <a:lstStyle/>
          <a:p>
            <a:r>
              <a:rPr lang="es-CR" sz="2000" b="1" smtClean="0">
                <a:solidFill>
                  <a:srgbClr val="FF0000"/>
                </a:solidFill>
              </a:rPr>
              <a:t>a) Identificación de Metas y Objetivos</a:t>
            </a:r>
          </a:p>
        </p:txBody>
      </p:sp>
      <p:sp>
        <p:nvSpPr>
          <p:cNvPr id="20483" name="Rectangle 3"/>
          <p:cNvSpPr>
            <a:spLocks noGrp="1"/>
          </p:cNvSpPr>
          <p:nvPr>
            <p:ph idx="1"/>
          </p:nvPr>
        </p:nvSpPr>
        <p:spPr>
          <a:xfrm>
            <a:off x="571500" y="714375"/>
            <a:ext cx="7499350" cy="4800600"/>
          </a:xfrm>
        </p:spPr>
        <p:txBody>
          <a:bodyPr/>
          <a:lstStyle/>
          <a:p>
            <a:pPr marL="692150" indent="-609600" algn="just"/>
            <a:r>
              <a:rPr lang="es-CR" sz="2400" smtClean="0"/>
              <a:t>Establecer Metas y Objetivos para la empresa</a:t>
            </a:r>
          </a:p>
          <a:p>
            <a:pPr marL="692150" indent="-609600" algn="just">
              <a:buFont typeface="Wingdings 2" pitchFamily="18" charset="2"/>
              <a:buAutoNum type="alphaUcPeriod"/>
            </a:pPr>
            <a:r>
              <a:rPr lang="es-CR" sz="2400" smtClean="0"/>
              <a:t>Maximización del Ingreso</a:t>
            </a:r>
          </a:p>
          <a:p>
            <a:pPr marL="692150" indent="-609600" algn="just">
              <a:buFont typeface="Wingdings 2" pitchFamily="18" charset="2"/>
              <a:buAutoNum type="alphaUcPeriod"/>
            </a:pPr>
            <a:r>
              <a:rPr lang="es-CR" sz="2400" smtClean="0"/>
              <a:t>Crecimiento de la empresa</a:t>
            </a:r>
          </a:p>
          <a:p>
            <a:pPr marL="692150" indent="-609600" algn="just">
              <a:buFont typeface="Wingdings 2" pitchFamily="18" charset="2"/>
              <a:buAutoNum type="alphaUcPeriod"/>
            </a:pPr>
            <a:r>
              <a:rPr lang="es-CR" sz="2400" smtClean="0"/>
              <a:t>Sostenibilidad de la organización</a:t>
            </a:r>
          </a:p>
          <a:p>
            <a:pPr marL="692150" indent="-609600">
              <a:buFont typeface="Wingdings 2" pitchFamily="18" charset="2"/>
              <a:buNone/>
            </a:pPr>
            <a:endParaRPr lang="es-CR" sz="2400" smtClean="0"/>
          </a:p>
          <a:p>
            <a:pPr marL="692150" indent="-609600">
              <a:buFont typeface="Wingdings 2" pitchFamily="18" charset="2"/>
              <a:buNone/>
            </a:pPr>
            <a:endParaRPr lang="es-CR" sz="2400" smtClean="0"/>
          </a:p>
        </p:txBody>
      </p:sp>
      <p:sp>
        <p:nvSpPr>
          <p:cNvPr id="20484" name="AutoShape 7"/>
          <p:cNvSpPr>
            <a:spLocks noChangeArrowheads="1"/>
          </p:cNvSpPr>
          <p:nvPr/>
        </p:nvSpPr>
        <p:spPr bwMode="auto">
          <a:xfrm>
            <a:off x="3276600" y="2852738"/>
            <a:ext cx="3097213" cy="720725"/>
          </a:xfrm>
          <a:prstGeom prst="flowChartAlternateProcess">
            <a:avLst/>
          </a:prstGeom>
          <a:gradFill rotWithShape="1">
            <a:gsLst>
              <a:gs pos="0">
                <a:srgbClr val="39D010"/>
              </a:gs>
              <a:gs pos="100000">
                <a:schemeClr val="bg1"/>
              </a:gs>
            </a:gsLst>
            <a:lin ang="0" scaled="1"/>
          </a:gradFill>
          <a:ln w="9525">
            <a:solidFill>
              <a:schemeClr val="tx1"/>
            </a:solidFill>
            <a:miter lim="800000"/>
            <a:headEnd/>
            <a:tailEnd/>
          </a:ln>
        </p:spPr>
        <p:txBody>
          <a:bodyPr wrap="none" anchor="ctr"/>
          <a:lstStyle/>
          <a:p>
            <a:pPr algn="ctr"/>
            <a:endParaRPr lang="es-CR"/>
          </a:p>
        </p:txBody>
      </p:sp>
      <p:sp>
        <p:nvSpPr>
          <p:cNvPr id="20485" name="Text Box 9"/>
          <p:cNvSpPr txBox="1">
            <a:spLocks noChangeArrowheads="1"/>
          </p:cNvSpPr>
          <p:nvPr/>
        </p:nvSpPr>
        <p:spPr bwMode="auto">
          <a:xfrm>
            <a:off x="3276600" y="2852738"/>
            <a:ext cx="3024188" cy="730250"/>
          </a:xfrm>
          <a:prstGeom prst="rect">
            <a:avLst/>
          </a:prstGeom>
          <a:noFill/>
          <a:ln w="9525">
            <a:noFill/>
            <a:miter lim="800000"/>
            <a:headEnd/>
            <a:tailEnd/>
          </a:ln>
        </p:spPr>
        <p:txBody>
          <a:bodyPr>
            <a:spAutoFit/>
          </a:bodyPr>
          <a:lstStyle/>
          <a:p>
            <a:pPr algn="just"/>
            <a:r>
              <a:rPr lang="es-CR" sz="1400" b="1"/>
              <a:t>Deben especificarse y cuantificarse, tener responsable</a:t>
            </a:r>
          </a:p>
          <a:p>
            <a:pPr algn="ctr"/>
            <a:endParaRPr lang="es-CR" sz="1400" b="1"/>
          </a:p>
        </p:txBody>
      </p:sp>
      <p:sp>
        <p:nvSpPr>
          <p:cNvPr id="20486" name="Rectangle 13"/>
          <p:cNvSpPr>
            <a:spLocks noChangeArrowheads="1"/>
          </p:cNvSpPr>
          <p:nvPr/>
        </p:nvSpPr>
        <p:spPr bwMode="auto">
          <a:xfrm>
            <a:off x="428625" y="3643313"/>
            <a:ext cx="7345363" cy="2014537"/>
          </a:xfrm>
          <a:prstGeom prst="rect">
            <a:avLst/>
          </a:prstGeom>
          <a:noFill/>
          <a:ln w="9525">
            <a:noFill/>
            <a:miter lim="800000"/>
            <a:headEnd/>
            <a:tailEnd/>
          </a:ln>
        </p:spPr>
        <p:txBody>
          <a:bodyPr>
            <a:spAutoFit/>
          </a:bodyPr>
          <a:lstStyle/>
          <a:p>
            <a:r>
              <a:rPr lang="es-CR" b="1">
                <a:solidFill>
                  <a:srgbClr val="FF3300"/>
                </a:solidFill>
              </a:rPr>
              <a:t>b) Recursos Limitados:</a:t>
            </a:r>
            <a:r>
              <a:rPr lang="es-CR" b="1"/>
              <a:t> </a:t>
            </a:r>
          </a:p>
          <a:p>
            <a:pPr>
              <a:buFontTx/>
              <a:buChar char="•"/>
            </a:pPr>
            <a:r>
              <a:rPr lang="es-CR"/>
              <a:t> Cantidad de Tierra</a:t>
            </a:r>
          </a:p>
          <a:p>
            <a:pPr>
              <a:buFontTx/>
              <a:buChar char="•"/>
            </a:pPr>
            <a:r>
              <a:rPr lang="es-CR"/>
              <a:t>Mano de Obra</a:t>
            </a:r>
          </a:p>
          <a:p>
            <a:pPr>
              <a:buFontTx/>
              <a:buChar char="•"/>
            </a:pPr>
            <a:r>
              <a:rPr lang="es-CR"/>
              <a:t>Capital Disponible</a:t>
            </a:r>
          </a:p>
          <a:p>
            <a:pPr>
              <a:buFontTx/>
              <a:buChar char="•"/>
            </a:pPr>
            <a:r>
              <a:rPr lang="es-CR"/>
              <a:t>Recursos Naturales</a:t>
            </a:r>
          </a:p>
          <a:p>
            <a:pPr>
              <a:buFontTx/>
              <a:buChar char="•"/>
            </a:pPr>
            <a:endParaRPr lang="es-CR"/>
          </a:p>
          <a:p>
            <a:pPr>
              <a:buFontTx/>
              <a:buChar char="•"/>
            </a:pPr>
            <a:endParaRPr lang="es-CR"/>
          </a:p>
        </p:txBody>
      </p:sp>
      <p:sp>
        <p:nvSpPr>
          <p:cNvPr id="20487" name="Text Box 16"/>
          <p:cNvSpPr txBox="1">
            <a:spLocks noChangeArrowheads="1"/>
          </p:cNvSpPr>
          <p:nvPr/>
        </p:nvSpPr>
        <p:spPr bwMode="auto">
          <a:xfrm>
            <a:off x="6084888" y="3933825"/>
            <a:ext cx="184150" cy="366713"/>
          </a:xfrm>
          <a:prstGeom prst="rect">
            <a:avLst/>
          </a:prstGeom>
          <a:noFill/>
          <a:ln w="9525">
            <a:noFill/>
            <a:miter lim="800000"/>
            <a:headEnd/>
            <a:tailEnd/>
          </a:ln>
        </p:spPr>
        <p:txBody>
          <a:bodyPr wrap="none">
            <a:spAutoFit/>
          </a:bodyPr>
          <a:lstStyle/>
          <a:p>
            <a:endParaRPr lang="es-CR"/>
          </a:p>
        </p:txBody>
      </p:sp>
      <p:pic>
        <p:nvPicPr>
          <p:cNvPr id="20488" name="Picture 20" descr="foto9"/>
          <p:cNvPicPr>
            <a:picLocks noChangeAspect="1" noChangeArrowheads="1"/>
          </p:cNvPicPr>
          <p:nvPr/>
        </p:nvPicPr>
        <p:blipFill>
          <a:blip r:embed="rId2" cstate="print"/>
          <a:srcRect/>
          <a:stretch>
            <a:fillRect/>
          </a:stretch>
        </p:blipFill>
        <p:spPr bwMode="auto">
          <a:xfrm>
            <a:off x="5003800" y="3771900"/>
            <a:ext cx="3313113" cy="2486025"/>
          </a:xfrm>
          <a:prstGeom prst="rect">
            <a:avLst/>
          </a:prstGeom>
          <a:noFill/>
          <a:ln w="9525">
            <a:noFill/>
            <a:miter lim="800000"/>
            <a:headEnd/>
            <a:tailEnd/>
          </a:ln>
        </p:spPr>
      </p:pic>
      <p:sp>
        <p:nvSpPr>
          <p:cNvPr id="9" name="8 Marcador de pie de página"/>
          <p:cNvSpPr>
            <a:spLocks noGrp="1"/>
          </p:cNvSpPr>
          <p:nvPr>
            <p:ph type="ftr" sz="quarter" idx="11"/>
          </p:nvPr>
        </p:nvSpPr>
        <p:spPr/>
        <p:txBody>
          <a:bodyPr/>
          <a:lstStyle/>
          <a:p>
            <a:pPr>
              <a:defRPr/>
            </a:pPr>
            <a:r>
              <a:rPr lang="en-US" dirty="0" smtClean="0"/>
              <a:t>Profesor Rooel Campos</a:t>
            </a:r>
            <a:endParaRPr lang="en-US" dirty="0"/>
          </a:p>
        </p:txBody>
      </p:sp>
      <p:sp>
        <p:nvSpPr>
          <p:cNvPr id="10" name="9 Marcador de número de diapositiva"/>
          <p:cNvSpPr>
            <a:spLocks noGrp="1"/>
          </p:cNvSpPr>
          <p:nvPr>
            <p:ph type="sldNum" sz="quarter" idx="12"/>
          </p:nvPr>
        </p:nvSpPr>
        <p:spPr/>
        <p:txBody>
          <a:bodyPr/>
          <a:lstStyle/>
          <a:p>
            <a:pPr>
              <a:defRPr/>
            </a:pPr>
            <a:fld id="{39EF0689-2DC6-4DEE-BA38-6DFB608C850B}" type="slidenum">
              <a:rPr lang="en-US" smtClean="0"/>
              <a:pPr>
                <a:defRPr/>
              </a:pPr>
              <a:t>18</a:t>
            </a:fld>
            <a:endParaRPr lang="en-US"/>
          </a:p>
        </p:txBody>
      </p:sp>
    </p:spTree>
  </p:cSld>
  <p:clrMapOvr>
    <a:masterClrMapping/>
  </p:clrMapOvr>
  <p:transition>
    <p:pull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a:xfrm>
            <a:off x="500063" y="0"/>
            <a:ext cx="7499350" cy="561975"/>
          </a:xfrm>
          <a:noFill/>
        </p:spPr>
        <p:txBody>
          <a:bodyPr/>
          <a:lstStyle/>
          <a:p>
            <a:r>
              <a:rPr lang="es-ES" sz="2000" smtClean="0">
                <a:solidFill>
                  <a:srgbClr val="FF3300"/>
                </a:solidFill>
              </a:rPr>
              <a:t>c) Usos Alternativos</a:t>
            </a:r>
          </a:p>
        </p:txBody>
      </p:sp>
      <p:pic>
        <p:nvPicPr>
          <p:cNvPr id="21507" name="Picture 4"/>
          <p:cNvPicPr>
            <a:picLocks noGrp="1" noChangeAspect="1" noChangeArrowheads="1"/>
          </p:cNvPicPr>
          <p:nvPr>
            <p:ph idx="1"/>
          </p:nvPr>
        </p:nvPicPr>
        <p:blipFill>
          <a:blip r:embed="rId2" cstate="print"/>
          <a:srcRect/>
          <a:stretch>
            <a:fillRect/>
          </a:stretch>
        </p:blipFill>
        <p:spPr>
          <a:xfrm>
            <a:off x="785813" y="571500"/>
            <a:ext cx="7000875" cy="4059238"/>
          </a:xfrm>
          <a:noFill/>
        </p:spPr>
      </p:pic>
      <p:sp>
        <p:nvSpPr>
          <p:cNvPr id="21508" name="AutoShape 5"/>
          <p:cNvSpPr>
            <a:spLocks noChangeArrowheads="1"/>
          </p:cNvSpPr>
          <p:nvPr/>
        </p:nvSpPr>
        <p:spPr bwMode="auto">
          <a:xfrm>
            <a:off x="500063" y="4714875"/>
            <a:ext cx="8215341" cy="1800225"/>
          </a:xfrm>
          <a:prstGeom prst="roundRect">
            <a:avLst>
              <a:gd name="adj" fmla="val 16667"/>
            </a:avLst>
          </a:prstGeom>
          <a:gradFill rotWithShape="1">
            <a:gsLst>
              <a:gs pos="0">
                <a:srgbClr val="CCFFFF"/>
              </a:gs>
              <a:gs pos="100000">
                <a:schemeClr val="bg1"/>
              </a:gs>
            </a:gsLst>
            <a:path path="rect">
              <a:fillToRect r="100000" b="100000"/>
            </a:path>
          </a:gradFill>
          <a:ln w="9525">
            <a:solidFill>
              <a:schemeClr val="tx1"/>
            </a:solidFill>
            <a:round/>
            <a:headEnd/>
            <a:tailEnd/>
          </a:ln>
        </p:spPr>
        <p:txBody>
          <a:bodyPr wrap="none" anchor="ctr"/>
          <a:lstStyle/>
          <a:p>
            <a:pPr algn="ctr"/>
            <a:r>
              <a:rPr lang="es-ES"/>
              <a:t>El Administrador debe tomar decisiones sobre la distribución de los recursos.</a:t>
            </a:r>
          </a:p>
          <a:p>
            <a:pPr algn="ctr"/>
            <a:endParaRPr lang="es-ES"/>
          </a:p>
          <a:p>
            <a:pPr algn="ctr"/>
            <a:r>
              <a:rPr lang="es-ES"/>
              <a:t>Debe maximizar el Ingreso Total de la organización.</a:t>
            </a:r>
          </a:p>
          <a:p>
            <a:pPr algn="ctr"/>
            <a:endParaRPr lang="es-ES"/>
          </a:p>
          <a:p>
            <a:pPr algn="ctr"/>
            <a:r>
              <a:rPr lang="es-ES"/>
              <a:t>Debe cumplir con los clientes internos y externos de la organización.</a:t>
            </a:r>
          </a:p>
          <a:p>
            <a:pPr algn="ctr"/>
            <a:endParaRPr lang="es-ES"/>
          </a:p>
        </p:txBody>
      </p:sp>
      <p:sp>
        <p:nvSpPr>
          <p:cNvPr id="5" name="4 Marcador de número de diapositiva"/>
          <p:cNvSpPr>
            <a:spLocks noGrp="1"/>
          </p:cNvSpPr>
          <p:nvPr>
            <p:ph type="sldNum" sz="quarter" idx="12"/>
          </p:nvPr>
        </p:nvSpPr>
        <p:spPr/>
        <p:txBody>
          <a:bodyPr/>
          <a:lstStyle/>
          <a:p>
            <a:pPr>
              <a:defRPr/>
            </a:pPr>
            <a:fld id="{39EF0689-2DC6-4DEE-BA38-6DFB608C850B}" type="slidenum">
              <a:rPr lang="en-US" smtClean="0"/>
              <a:pPr>
                <a:defRPr/>
              </a:pPr>
              <a:t>19</a:t>
            </a:fld>
            <a:endParaRPr lang="en-US"/>
          </a:p>
        </p:txBody>
      </p:sp>
      <p:sp>
        <p:nvSpPr>
          <p:cNvPr id="6" name="5 Marcador de pie de página"/>
          <p:cNvSpPr>
            <a:spLocks noGrp="1"/>
          </p:cNvSpPr>
          <p:nvPr>
            <p:ph type="ftr" sz="quarter" idx="11"/>
          </p:nvPr>
        </p:nvSpPr>
        <p:spPr>
          <a:xfrm>
            <a:off x="3131840" y="6492875"/>
            <a:ext cx="2895600" cy="365125"/>
          </a:xfrm>
        </p:spPr>
        <p:txBody>
          <a:bodyPr/>
          <a:lstStyle/>
          <a:p>
            <a:pPr>
              <a:defRPr/>
            </a:pPr>
            <a:r>
              <a:rPr lang="en-US" dirty="0" smtClean="0"/>
              <a:t>Profesor Rooel Campos</a:t>
            </a:r>
            <a:endParaRPr lang="en-US" dirty="0"/>
          </a:p>
        </p:txBody>
      </p:sp>
    </p:spTree>
  </p:cSld>
  <p:clrMapOvr>
    <a:masterClrMapping/>
  </p:clrMapOvr>
  <p:transition>
    <p:pull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5800" y="152400"/>
            <a:ext cx="6870700" cy="704850"/>
          </a:xfrm>
        </p:spPr>
        <p:txBody>
          <a:bodyPr rtlCol="0">
            <a:normAutofit/>
          </a:bodyPr>
          <a:lstStyle/>
          <a:p>
            <a:pPr fontAlgn="auto">
              <a:spcAft>
                <a:spcPts val="0"/>
              </a:spcAft>
              <a:defRPr/>
            </a:pPr>
            <a:r>
              <a:rPr lang="es-CR" sz="2000" dirty="0" smtClean="0">
                <a:effectLst>
                  <a:outerShdw blurRad="38100" dist="38100" dir="2700000" algn="tl">
                    <a:srgbClr val="C0C0C0"/>
                  </a:outerShdw>
                </a:effectLst>
              </a:rPr>
              <a:t>CONCEPTO DE ADMINISTRACION</a:t>
            </a:r>
            <a:endParaRPr lang="es-ES" sz="2000" dirty="0" smtClean="0">
              <a:effectLst>
                <a:outerShdw blurRad="38100" dist="38100" dir="2700000" algn="tl">
                  <a:srgbClr val="C0C0C0"/>
                </a:outerShdw>
              </a:effectLst>
            </a:endParaRPr>
          </a:p>
        </p:txBody>
      </p:sp>
      <p:sp>
        <p:nvSpPr>
          <p:cNvPr id="13315" name="AutoShape 22"/>
          <p:cNvSpPr>
            <a:spLocks noChangeArrowheads="1"/>
          </p:cNvSpPr>
          <p:nvPr/>
        </p:nvSpPr>
        <p:spPr bwMode="auto">
          <a:xfrm>
            <a:off x="2786063" y="928688"/>
            <a:ext cx="3024187" cy="792162"/>
          </a:xfrm>
          <a:prstGeom prst="roundRect">
            <a:avLst>
              <a:gd name="adj" fmla="val 16667"/>
            </a:avLst>
          </a:prstGeom>
          <a:gradFill rotWithShape="1">
            <a:gsLst>
              <a:gs pos="0">
                <a:schemeClr val="accent1"/>
              </a:gs>
              <a:gs pos="100000">
                <a:schemeClr val="bg1"/>
              </a:gs>
            </a:gsLst>
            <a:path path="shape">
              <a:fillToRect l="50000" t="50000" r="50000" b="50000"/>
            </a:path>
          </a:gradFill>
          <a:ln w="9525">
            <a:solidFill>
              <a:schemeClr val="tx1"/>
            </a:solidFill>
            <a:round/>
            <a:headEnd/>
            <a:tailEnd/>
          </a:ln>
        </p:spPr>
        <p:txBody>
          <a:bodyPr wrap="none" anchor="ctr"/>
          <a:lstStyle/>
          <a:p>
            <a:pPr algn="ctr"/>
            <a:endParaRPr lang="es-CR"/>
          </a:p>
        </p:txBody>
      </p:sp>
      <p:sp>
        <p:nvSpPr>
          <p:cNvPr id="13316" name="Text Box 24"/>
          <p:cNvSpPr txBox="1">
            <a:spLocks noChangeArrowheads="1"/>
          </p:cNvSpPr>
          <p:nvPr/>
        </p:nvSpPr>
        <p:spPr bwMode="auto">
          <a:xfrm>
            <a:off x="2857500" y="1000125"/>
            <a:ext cx="2971800" cy="641350"/>
          </a:xfrm>
          <a:prstGeom prst="rect">
            <a:avLst/>
          </a:prstGeom>
          <a:noFill/>
          <a:ln w="9525">
            <a:noFill/>
            <a:miter lim="800000"/>
            <a:headEnd/>
            <a:tailEnd/>
          </a:ln>
        </p:spPr>
        <p:txBody>
          <a:bodyPr>
            <a:spAutoFit/>
          </a:bodyPr>
          <a:lstStyle/>
          <a:p>
            <a:pPr algn="ctr"/>
            <a:r>
              <a:rPr lang="es-CR" b="1"/>
              <a:t>Cual es el significado de Administración</a:t>
            </a:r>
          </a:p>
        </p:txBody>
      </p:sp>
      <p:sp>
        <p:nvSpPr>
          <p:cNvPr id="13317" name="AutoShape 29"/>
          <p:cNvSpPr>
            <a:spLocks noChangeArrowheads="1"/>
          </p:cNvSpPr>
          <p:nvPr/>
        </p:nvSpPr>
        <p:spPr bwMode="auto">
          <a:xfrm>
            <a:off x="571500" y="2071688"/>
            <a:ext cx="7848600" cy="3457575"/>
          </a:xfrm>
          <a:prstGeom prst="bracePair">
            <a:avLst>
              <a:gd name="adj" fmla="val 8333"/>
            </a:avLst>
          </a:prstGeom>
          <a:noFill/>
          <a:ln w="38100">
            <a:solidFill>
              <a:srgbClr val="0000FF"/>
            </a:solidFill>
            <a:round/>
            <a:headEnd/>
            <a:tailEnd/>
          </a:ln>
        </p:spPr>
        <p:txBody>
          <a:bodyPr wrap="none" anchor="ctr"/>
          <a:lstStyle/>
          <a:p>
            <a:endParaRPr lang="es-CR"/>
          </a:p>
        </p:txBody>
      </p:sp>
      <p:sp>
        <p:nvSpPr>
          <p:cNvPr id="13318" name="Text Box 30"/>
          <p:cNvSpPr txBox="1">
            <a:spLocks noChangeArrowheads="1"/>
          </p:cNvSpPr>
          <p:nvPr/>
        </p:nvSpPr>
        <p:spPr bwMode="auto">
          <a:xfrm>
            <a:off x="1000125" y="2357438"/>
            <a:ext cx="7267575" cy="2563812"/>
          </a:xfrm>
          <a:prstGeom prst="rect">
            <a:avLst/>
          </a:prstGeom>
          <a:noFill/>
          <a:ln w="9525">
            <a:noFill/>
            <a:miter lim="800000"/>
            <a:headEnd/>
            <a:tailEnd/>
          </a:ln>
        </p:spPr>
        <p:txBody>
          <a:bodyPr>
            <a:spAutoFit/>
          </a:bodyPr>
          <a:lstStyle/>
          <a:p>
            <a:pPr>
              <a:buClr>
                <a:srgbClr val="DC1E0A"/>
              </a:buClr>
              <a:buFontTx/>
              <a:buChar char="o"/>
            </a:pPr>
            <a:r>
              <a:rPr lang="es-CR"/>
              <a:t> “La llave del éxito de la empresa es la administración”</a:t>
            </a:r>
          </a:p>
          <a:p>
            <a:pPr>
              <a:buClr>
                <a:srgbClr val="DC1E0A"/>
              </a:buClr>
              <a:buFontTx/>
              <a:buChar char="o"/>
            </a:pPr>
            <a:r>
              <a:rPr lang="es-CR"/>
              <a:t> “La administración hace la diferencia”</a:t>
            </a:r>
          </a:p>
          <a:p>
            <a:pPr>
              <a:buClr>
                <a:srgbClr val="DC1E0A"/>
              </a:buClr>
              <a:buFontTx/>
              <a:buChar char="o"/>
            </a:pPr>
            <a:endParaRPr lang="es-CR"/>
          </a:p>
          <a:p>
            <a:pPr>
              <a:buClr>
                <a:srgbClr val="DC1E0A"/>
              </a:buClr>
              <a:buFontTx/>
              <a:buChar char="o"/>
            </a:pPr>
            <a:endParaRPr lang="es-CR"/>
          </a:p>
          <a:p>
            <a:pPr>
              <a:buClr>
                <a:srgbClr val="DC1E0A"/>
              </a:buClr>
              <a:buFontTx/>
              <a:buChar char="o"/>
            </a:pPr>
            <a:endParaRPr lang="es-CR"/>
          </a:p>
          <a:p>
            <a:pPr>
              <a:buClr>
                <a:srgbClr val="DC1E0A"/>
              </a:buClr>
              <a:buFontTx/>
              <a:buChar char="o"/>
            </a:pPr>
            <a:endParaRPr lang="es-CR"/>
          </a:p>
          <a:p>
            <a:pPr>
              <a:buClr>
                <a:srgbClr val="DC1E0A"/>
              </a:buClr>
              <a:buFontTx/>
              <a:buChar char="o"/>
            </a:pPr>
            <a:endParaRPr lang="es-CR"/>
          </a:p>
          <a:p>
            <a:pPr>
              <a:buClr>
                <a:srgbClr val="DC1E0A"/>
              </a:buClr>
              <a:buFontTx/>
              <a:buChar char="o"/>
            </a:pPr>
            <a:r>
              <a:rPr lang="es-CR"/>
              <a:t> La administración es un factor decisivo para el logro satisfactorio</a:t>
            </a:r>
          </a:p>
          <a:p>
            <a:pPr>
              <a:buClr>
                <a:srgbClr val="DC1E0A"/>
              </a:buClr>
            </a:pPr>
            <a:r>
              <a:rPr lang="es-CR"/>
              <a:t>de los objetivos de un negocio.</a:t>
            </a:r>
            <a:endParaRPr lang="es-ES"/>
          </a:p>
        </p:txBody>
      </p:sp>
      <p:sp>
        <p:nvSpPr>
          <p:cNvPr id="13319" name="AutoShape 31"/>
          <p:cNvSpPr>
            <a:spLocks noChangeArrowheads="1"/>
          </p:cNvSpPr>
          <p:nvPr/>
        </p:nvSpPr>
        <p:spPr bwMode="auto">
          <a:xfrm rot="5400000">
            <a:off x="4212431" y="3285332"/>
            <a:ext cx="1008063" cy="431800"/>
          </a:xfrm>
          <a:custGeom>
            <a:avLst/>
            <a:gdLst>
              <a:gd name="T0" fmla="*/ 756047 w 21600"/>
              <a:gd name="T1" fmla="*/ 0 h 21600"/>
              <a:gd name="T2" fmla="*/ 0 w 21600"/>
              <a:gd name="T3" fmla="*/ 215900 h 21600"/>
              <a:gd name="T4" fmla="*/ 756047 w 21600"/>
              <a:gd name="T5" fmla="*/ 431800 h 21600"/>
              <a:gd name="T6" fmla="*/ 1008063 w 21600"/>
              <a:gd name="T7" fmla="*/ 2159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rgbClr val="0BEF21"/>
            </a:solidFill>
            <a:miter lim="800000"/>
            <a:headEnd/>
            <a:tailEnd/>
          </a:ln>
        </p:spPr>
        <p:txBody>
          <a:bodyPr wrap="none" anchor="ctr"/>
          <a:lstStyle/>
          <a:p>
            <a:endParaRPr lang="es-CR"/>
          </a:p>
        </p:txBody>
      </p:sp>
      <p:sp>
        <p:nvSpPr>
          <p:cNvPr id="8" name="7 Marcador de pie de página"/>
          <p:cNvSpPr>
            <a:spLocks noGrp="1"/>
          </p:cNvSpPr>
          <p:nvPr>
            <p:ph type="ftr" sz="quarter" idx="11"/>
          </p:nvPr>
        </p:nvSpPr>
        <p:spPr/>
        <p:txBody>
          <a:bodyPr/>
          <a:lstStyle/>
          <a:p>
            <a:pPr>
              <a:defRPr/>
            </a:pPr>
            <a:r>
              <a:rPr lang="en-US" dirty="0" smtClean="0"/>
              <a:t>Profesor Rooel Campos</a:t>
            </a:r>
            <a:endParaRPr lang="en-US" dirty="0"/>
          </a:p>
        </p:txBody>
      </p:sp>
      <p:sp>
        <p:nvSpPr>
          <p:cNvPr id="9" name="8 Marcador de número de diapositiva"/>
          <p:cNvSpPr>
            <a:spLocks noGrp="1"/>
          </p:cNvSpPr>
          <p:nvPr>
            <p:ph type="sldNum" sz="quarter" idx="12"/>
          </p:nvPr>
        </p:nvSpPr>
        <p:spPr/>
        <p:txBody>
          <a:bodyPr/>
          <a:lstStyle/>
          <a:p>
            <a:pPr>
              <a:defRPr/>
            </a:pPr>
            <a:fld id="{39EF0689-2DC6-4DEE-BA38-6DFB608C850B}" type="slidenum">
              <a:rPr lang="en-US" smtClean="0"/>
              <a:pPr>
                <a:defRPr/>
              </a:pPr>
              <a:t>2</a:t>
            </a:fld>
            <a:endParaRPr lang="en-US"/>
          </a:p>
        </p:txBody>
      </p:sp>
    </p:spTree>
  </p:cSld>
  <p:clrMapOvr>
    <a:masterClrMapping/>
  </p:clrMapOvr>
  <p:transition>
    <p:wheel spokes="3"/>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7205663" y="3416300"/>
            <a:ext cx="0" cy="427038"/>
          </a:xfrm>
          <a:prstGeom prst="rect">
            <a:avLst/>
          </a:prstGeom>
          <a:noFill/>
          <a:ln w="9525">
            <a:noFill/>
            <a:miter lim="800000"/>
            <a:headEnd/>
            <a:tailEnd/>
          </a:ln>
        </p:spPr>
        <p:txBody>
          <a:bodyPr wrap="none" lIns="0" tIns="0" rIns="0" bIns="0">
            <a:spAutoFit/>
          </a:bodyPr>
          <a:lstStyle/>
          <a:p>
            <a:pPr eaLnBrk="0" hangingPunct="0"/>
            <a:endParaRPr lang="es-ES" sz="2800">
              <a:latin typeface="Times" pitchFamily="18" charset="0"/>
            </a:endParaRPr>
          </a:p>
        </p:txBody>
      </p:sp>
      <p:sp>
        <p:nvSpPr>
          <p:cNvPr id="25603" name="Rectangle 3"/>
          <p:cNvSpPr>
            <a:spLocks noChangeArrowheads="1"/>
          </p:cNvSpPr>
          <p:nvPr/>
        </p:nvSpPr>
        <p:spPr bwMode="auto">
          <a:xfrm>
            <a:off x="1920875" y="1746250"/>
            <a:ext cx="0" cy="427038"/>
          </a:xfrm>
          <a:prstGeom prst="rect">
            <a:avLst/>
          </a:prstGeom>
          <a:noFill/>
          <a:ln w="9525">
            <a:noFill/>
            <a:miter lim="800000"/>
            <a:headEnd/>
            <a:tailEnd/>
          </a:ln>
        </p:spPr>
        <p:txBody>
          <a:bodyPr wrap="none" lIns="0" tIns="0" rIns="0" bIns="0">
            <a:spAutoFit/>
          </a:bodyPr>
          <a:lstStyle/>
          <a:p>
            <a:pPr eaLnBrk="0" hangingPunct="0"/>
            <a:endParaRPr lang="es-ES" sz="2800">
              <a:latin typeface="Times" pitchFamily="18" charset="0"/>
            </a:endParaRPr>
          </a:p>
        </p:txBody>
      </p:sp>
      <p:sp>
        <p:nvSpPr>
          <p:cNvPr id="25604" name="Rectangle 4"/>
          <p:cNvSpPr>
            <a:spLocks noChangeArrowheads="1"/>
          </p:cNvSpPr>
          <p:nvPr/>
        </p:nvSpPr>
        <p:spPr bwMode="auto">
          <a:xfrm>
            <a:off x="5624513" y="3027363"/>
            <a:ext cx="0" cy="427037"/>
          </a:xfrm>
          <a:prstGeom prst="rect">
            <a:avLst/>
          </a:prstGeom>
          <a:noFill/>
          <a:ln w="9525">
            <a:noFill/>
            <a:miter lim="800000"/>
            <a:headEnd/>
            <a:tailEnd/>
          </a:ln>
        </p:spPr>
        <p:txBody>
          <a:bodyPr wrap="none" lIns="0" tIns="0" rIns="0" bIns="0">
            <a:spAutoFit/>
          </a:bodyPr>
          <a:lstStyle/>
          <a:p>
            <a:pPr eaLnBrk="0" hangingPunct="0"/>
            <a:endParaRPr lang="es-ES" sz="2800">
              <a:latin typeface="Times" pitchFamily="18" charset="0"/>
            </a:endParaRPr>
          </a:p>
        </p:txBody>
      </p:sp>
      <p:sp>
        <p:nvSpPr>
          <p:cNvPr id="25605" name="Rectangle 5"/>
          <p:cNvSpPr>
            <a:spLocks noChangeArrowheads="1"/>
          </p:cNvSpPr>
          <p:nvPr/>
        </p:nvSpPr>
        <p:spPr bwMode="auto">
          <a:xfrm>
            <a:off x="5526088" y="3209925"/>
            <a:ext cx="0" cy="427038"/>
          </a:xfrm>
          <a:prstGeom prst="rect">
            <a:avLst/>
          </a:prstGeom>
          <a:noFill/>
          <a:ln w="9525">
            <a:noFill/>
            <a:miter lim="800000"/>
            <a:headEnd/>
            <a:tailEnd/>
          </a:ln>
        </p:spPr>
        <p:txBody>
          <a:bodyPr wrap="none" lIns="0" tIns="0" rIns="0" bIns="0">
            <a:spAutoFit/>
          </a:bodyPr>
          <a:lstStyle/>
          <a:p>
            <a:pPr eaLnBrk="0" hangingPunct="0"/>
            <a:endParaRPr lang="es-ES" sz="2800">
              <a:latin typeface="Times" pitchFamily="18" charset="0"/>
            </a:endParaRPr>
          </a:p>
        </p:txBody>
      </p:sp>
      <p:sp>
        <p:nvSpPr>
          <p:cNvPr id="25606" name="Rectangle 6"/>
          <p:cNvSpPr>
            <a:spLocks noChangeArrowheads="1"/>
          </p:cNvSpPr>
          <p:nvPr/>
        </p:nvSpPr>
        <p:spPr bwMode="auto">
          <a:xfrm>
            <a:off x="4338638" y="4233863"/>
            <a:ext cx="0" cy="427037"/>
          </a:xfrm>
          <a:prstGeom prst="rect">
            <a:avLst/>
          </a:prstGeom>
          <a:noFill/>
          <a:ln w="9525">
            <a:noFill/>
            <a:miter lim="800000"/>
            <a:headEnd/>
            <a:tailEnd/>
          </a:ln>
        </p:spPr>
        <p:txBody>
          <a:bodyPr wrap="none" lIns="0" tIns="0" rIns="0" bIns="0">
            <a:spAutoFit/>
          </a:bodyPr>
          <a:lstStyle/>
          <a:p>
            <a:pPr eaLnBrk="0" hangingPunct="0"/>
            <a:endParaRPr lang="es-ES" sz="2800">
              <a:latin typeface="Times" pitchFamily="18" charset="0"/>
            </a:endParaRPr>
          </a:p>
        </p:txBody>
      </p:sp>
      <p:sp>
        <p:nvSpPr>
          <p:cNvPr id="25607" name="Freeform 7"/>
          <p:cNvSpPr>
            <a:spLocks/>
          </p:cNvSpPr>
          <p:nvPr/>
        </p:nvSpPr>
        <p:spPr bwMode="auto">
          <a:xfrm>
            <a:off x="1798638" y="1009650"/>
            <a:ext cx="7146925" cy="3208338"/>
          </a:xfrm>
          <a:custGeom>
            <a:avLst/>
            <a:gdLst>
              <a:gd name="T0" fmla="*/ 2455 w 4910"/>
              <a:gd name="T1" fmla="*/ 0 h 2758"/>
              <a:gd name="T2" fmla="*/ 4794 w 4910"/>
              <a:gd name="T3" fmla="*/ 0 h 2758"/>
              <a:gd name="T4" fmla="*/ 4794 w 4910"/>
              <a:gd name="T5" fmla="*/ 0 h 2758"/>
              <a:gd name="T6" fmla="*/ 4817 w 4910"/>
              <a:gd name="T7" fmla="*/ 3 h 2758"/>
              <a:gd name="T8" fmla="*/ 4841 w 4910"/>
              <a:gd name="T9" fmla="*/ 11 h 2758"/>
              <a:gd name="T10" fmla="*/ 4858 w 4910"/>
              <a:gd name="T11" fmla="*/ 19 h 2758"/>
              <a:gd name="T12" fmla="*/ 4876 w 4910"/>
              <a:gd name="T13" fmla="*/ 32 h 2758"/>
              <a:gd name="T14" fmla="*/ 4890 w 4910"/>
              <a:gd name="T15" fmla="*/ 48 h 2758"/>
              <a:gd name="T16" fmla="*/ 4902 w 4910"/>
              <a:gd name="T17" fmla="*/ 67 h 2758"/>
              <a:gd name="T18" fmla="*/ 4907 w 4910"/>
              <a:gd name="T19" fmla="*/ 86 h 2758"/>
              <a:gd name="T20" fmla="*/ 4910 w 4910"/>
              <a:gd name="T21" fmla="*/ 107 h 2758"/>
              <a:gd name="T22" fmla="*/ 4910 w 4910"/>
              <a:gd name="T23" fmla="*/ 107 h 2758"/>
              <a:gd name="T24" fmla="*/ 4910 w 4910"/>
              <a:gd name="T25" fmla="*/ 2650 h 2758"/>
              <a:gd name="T26" fmla="*/ 4910 w 4910"/>
              <a:gd name="T27" fmla="*/ 2650 h 2758"/>
              <a:gd name="T28" fmla="*/ 4907 w 4910"/>
              <a:gd name="T29" fmla="*/ 2672 h 2758"/>
              <a:gd name="T30" fmla="*/ 4902 w 4910"/>
              <a:gd name="T31" fmla="*/ 2691 h 2758"/>
              <a:gd name="T32" fmla="*/ 4890 w 4910"/>
              <a:gd name="T33" fmla="*/ 2709 h 2758"/>
              <a:gd name="T34" fmla="*/ 4876 w 4910"/>
              <a:gd name="T35" fmla="*/ 2726 h 2758"/>
              <a:gd name="T36" fmla="*/ 4858 w 4910"/>
              <a:gd name="T37" fmla="*/ 2739 h 2758"/>
              <a:gd name="T38" fmla="*/ 4841 w 4910"/>
              <a:gd name="T39" fmla="*/ 2747 h 2758"/>
              <a:gd name="T40" fmla="*/ 4817 w 4910"/>
              <a:gd name="T41" fmla="*/ 2755 h 2758"/>
              <a:gd name="T42" fmla="*/ 4794 w 4910"/>
              <a:gd name="T43" fmla="*/ 2758 h 2758"/>
              <a:gd name="T44" fmla="*/ 4794 w 4910"/>
              <a:gd name="T45" fmla="*/ 2758 h 2758"/>
              <a:gd name="T46" fmla="*/ 117 w 4910"/>
              <a:gd name="T47" fmla="*/ 2758 h 2758"/>
              <a:gd name="T48" fmla="*/ 117 w 4910"/>
              <a:gd name="T49" fmla="*/ 2758 h 2758"/>
              <a:gd name="T50" fmla="*/ 93 w 4910"/>
              <a:gd name="T51" fmla="*/ 2755 h 2758"/>
              <a:gd name="T52" fmla="*/ 70 w 4910"/>
              <a:gd name="T53" fmla="*/ 2747 h 2758"/>
              <a:gd name="T54" fmla="*/ 53 w 4910"/>
              <a:gd name="T55" fmla="*/ 2739 h 2758"/>
              <a:gd name="T56" fmla="*/ 35 w 4910"/>
              <a:gd name="T57" fmla="*/ 2726 h 2758"/>
              <a:gd name="T58" fmla="*/ 21 w 4910"/>
              <a:gd name="T59" fmla="*/ 2709 h 2758"/>
              <a:gd name="T60" fmla="*/ 9 w 4910"/>
              <a:gd name="T61" fmla="*/ 2691 h 2758"/>
              <a:gd name="T62" fmla="*/ 3 w 4910"/>
              <a:gd name="T63" fmla="*/ 2672 h 2758"/>
              <a:gd name="T64" fmla="*/ 0 w 4910"/>
              <a:gd name="T65" fmla="*/ 2650 h 2758"/>
              <a:gd name="T66" fmla="*/ 0 w 4910"/>
              <a:gd name="T67" fmla="*/ 2650 h 2758"/>
              <a:gd name="T68" fmla="*/ 0 w 4910"/>
              <a:gd name="T69" fmla="*/ 107 h 2758"/>
              <a:gd name="T70" fmla="*/ 0 w 4910"/>
              <a:gd name="T71" fmla="*/ 107 h 2758"/>
              <a:gd name="T72" fmla="*/ 3 w 4910"/>
              <a:gd name="T73" fmla="*/ 86 h 2758"/>
              <a:gd name="T74" fmla="*/ 9 w 4910"/>
              <a:gd name="T75" fmla="*/ 67 h 2758"/>
              <a:gd name="T76" fmla="*/ 21 w 4910"/>
              <a:gd name="T77" fmla="*/ 48 h 2758"/>
              <a:gd name="T78" fmla="*/ 35 w 4910"/>
              <a:gd name="T79" fmla="*/ 32 h 2758"/>
              <a:gd name="T80" fmla="*/ 53 w 4910"/>
              <a:gd name="T81" fmla="*/ 19 h 2758"/>
              <a:gd name="T82" fmla="*/ 70 w 4910"/>
              <a:gd name="T83" fmla="*/ 11 h 2758"/>
              <a:gd name="T84" fmla="*/ 93 w 4910"/>
              <a:gd name="T85" fmla="*/ 3 h 2758"/>
              <a:gd name="T86" fmla="*/ 117 w 4910"/>
              <a:gd name="T87" fmla="*/ 0 h 2758"/>
              <a:gd name="T88" fmla="*/ 117 w 4910"/>
              <a:gd name="T89" fmla="*/ 0 h 2758"/>
              <a:gd name="T90" fmla="*/ 2455 w 4910"/>
              <a:gd name="T91" fmla="*/ 0 h 27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910"/>
              <a:gd name="T139" fmla="*/ 0 h 2758"/>
              <a:gd name="T140" fmla="*/ 4910 w 4910"/>
              <a:gd name="T141" fmla="*/ 2758 h 275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910" h="2758">
                <a:moveTo>
                  <a:pt x="2455" y="0"/>
                </a:moveTo>
                <a:lnTo>
                  <a:pt x="4794" y="0"/>
                </a:lnTo>
                <a:lnTo>
                  <a:pt x="4817" y="3"/>
                </a:lnTo>
                <a:lnTo>
                  <a:pt x="4841" y="11"/>
                </a:lnTo>
                <a:lnTo>
                  <a:pt x="4858" y="19"/>
                </a:lnTo>
                <a:lnTo>
                  <a:pt x="4876" y="32"/>
                </a:lnTo>
                <a:lnTo>
                  <a:pt x="4890" y="48"/>
                </a:lnTo>
                <a:lnTo>
                  <a:pt x="4902" y="67"/>
                </a:lnTo>
                <a:lnTo>
                  <a:pt x="4907" y="86"/>
                </a:lnTo>
                <a:lnTo>
                  <a:pt x="4910" y="107"/>
                </a:lnTo>
                <a:lnTo>
                  <a:pt x="4910" y="2650"/>
                </a:lnTo>
                <a:lnTo>
                  <a:pt x="4907" y="2672"/>
                </a:lnTo>
                <a:lnTo>
                  <a:pt x="4902" y="2691"/>
                </a:lnTo>
                <a:lnTo>
                  <a:pt x="4890" y="2709"/>
                </a:lnTo>
                <a:lnTo>
                  <a:pt x="4876" y="2726"/>
                </a:lnTo>
                <a:lnTo>
                  <a:pt x="4858" y="2739"/>
                </a:lnTo>
                <a:lnTo>
                  <a:pt x="4841" y="2747"/>
                </a:lnTo>
                <a:lnTo>
                  <a:pt x="4817" y="2755"/>
                </a:lnTo>
                <a:lnTo>
                  <a:pt x="4794" y="2758"/>
                </a:lnTo>
                <a:lnTo>
                  <a:pt x="117" y="2758"/>
                </a:lnTo>
                <a:lnTo>
                  <a:pt x="93" y="2755"/>
                </a:lnTo>
                <a:lnTo>
                  <a:pt x="70" y="2747"/>
                </a:lnTo>
                <a:lnTo>
                  <a:pt x="53" y="2739"/>
                </a:lnTo>
                <a:lnTo>
                  <a:pt x="35" y="2726"/>
                </a:lnTo>
                <a:lnTo>
                  <a:pt x="21" y="2709"/>
                </a:lnTo>
                <a:lnTo>
                  <a:pt x="9" y="2691"/>
                </a:lnTo>
                <a:lnTo>
                  <a:pt x="3" y="2672"/>
                </a:lnTo>
                <a:lnTo>
                  <a:pt x="0" y="2650"/>
                </a:lnTo>
                <a:lnTo>
                  <a:pt x="0" y="107"/>
                </a:lnTo>
                <a:lnTo>
                  <a:pt x="3" y="86"/>
                </a:lnTo>
                <a:lnTo>
                  <a:pt x="9" y="67"/>
                </a:lnTo>
                <a:lnTo>
                  <a:pt x="21" y="48"/>
                </a:lnTo>
                <a:lnTo>
                  <a:pt x="35" y="32"/>
                </a:lnTo>
                <a:lnTo>
                  <a:pt x="53" y="19"/>
                </a:lnTo>
                <a:lnTo>
                  <a:pt x="70" y="11"/>
                </a:lnTo>
                <a:lnTo>
                  <a:pt x="93" y="3"/>
                </a:lnTo>
                <a:lnTo>
                  <a:pt x="117" y="0"/>
                </a:lnTo>
                <a:lnTo>
                  <a:pt x="2455" y="0"/>
                </a:lnTo>
                <a:close/>
              </a:path>
            </a:pathLst>
          </a:custGeom>
          <a:solidFill>
            <a:srgbClr val="C3D491"/>
          </a:solidFill>
          <a:ln w="9525">
            <a:noFill/>
            <a:round/>
            <a:headEnd/>
            <a:tailEnd/>
          </a:ln>
        </p:spPr>
        <p:txBody>
          <a:bodyPr/>
          <a:lstStyle/>
          <a:p>
            <a:endParaRPr lang="es-CR"/>
          </a:p>
        </p:txBody>
      </p:sp>
      <p:sp>
        <p:nvSpPr>
          <p:cNvPr id="25608" name="Rectangle 8"/>
          <p:cNvSpPr>
            <a:spLocks noChangeArrowheads="1"/>
          </p:cNvSpPr>
          <p:nvPr/>
        </p:nvSpPr>
        <p:spPr bwMode="auto">
          <a:xfrm>
            <a:off x="1023938" y="2989263"/>
            <a:ext cx="561975" cy="304800"/>
          </a:xfrm>
          <a:prstGeom prst="rect">
            <a:avLst/>
          </a:prstGeom>
          <a:noFill/>
          <a:ln w="9525">
            <a:noFill/>
            <a:miter lim="800000"/>
            <a:headEnd/>
            <a:tailEnd/>
          </a:ln>
        </p:spPr>
        <p:txBody>
          <a:bodyPr wrap="none" lIns="0" tIns="0" rIns="0" bIns="0">
            <a:spAutoFit/>
          </a:bodyPr>
          <a:lstStyle/>
          <a:p>
            <a:pPr defTabSz="873125" eaLnBrk="0" hangingPunct="0"/>
            <a:r>
              <a:rPr lang="es-ES" sz="2000">
                <a:solidFill>
                  <a:srgbClr val="000000"/>
                </a:solidFill>
                <a:latin typeface="Helvetica" pitchFamily="34" charset="0"/>
              </a:rPr>
              <a:t>Calor</a:t>
            </a:r>
            <a:endParaRPr lang="es-ES" sz="2200">
              <a:latin typeface="Times New Roman" pitchFamily="18" charset="0"/>
            </a:endParaRPr>
          </a:p>
        </p:txBody>
      </p:sp>
      <p:grpSp>
        <p:nvGrpSpPr>
          <p:cNvPr id="25609" name="Group 9"/>
          <p:cNvGrpSpPr>
            <a:grpSpLocks/>
          </p:cNvGrpSpPr>
          <p:nvPr/>
        </p:nvGrpSpPr>
        <p:grpSpPr bwMode="auto">
          <a:xfrm>
            <a:off x="238125" y="1881188"/>
            <a:ext cx="1052513" cy="1042987"/>
            <a:chOff x="446" y="222"/>
            <a:chExt cx="718" cy="657"/>
          </a:xfrm>
        </p:grpSpPr>
        <p:sp>
          <p:nvSpPr>
            <p:cNvPr id="25624" name="Freeform 10"/>
            <p:cNvSpPr>
              <a:spLocks/>
            </p:cNvSpPr>
            <p:nvPr/>
          </p:nvSpPr>
          <p:spPr bwMode="auto">
            <a:xfrm>
              <a:off x="446" y="222"/>
              <a:ext cx="712" cy="657"/>
            </a:xfrm>
            <a:custGeom>
              <a:avLst/>
              <a:gdLst>
                <a:gd name="T0" fmla="*/ 709 w 712"/>
                <a:gd name="T1" fmla="*/ 362 h 657"/>
                <a:gd name="T2" fmla="*/ 694 w 712"/>
                <a:gd name="T3" fmla="*/ 426 h 657"/>
                <a:gd name="T4" fmla="*/ 668 w 712"/>
                <a:gd name="T5" fmla="*/ 485 h 657"/>
                <a:gd name="T6" fmla="*/ 630 w 712"/>
                <a:gd name="T7" fmla="*/ 536 h 657"/>
                <a:gd name="T8" fmla="*/ 581 w 712"/>
                <a:gd name="T9" fmla="*/ 582 h 657"/>
                <a:gd name="T10" fmla="*/ 526 w 712"/>
                <a:gd name="T11" fmla="*/ 617 h 657"/>
                <a:gd name="T12" fmla="*/ 462 w 712"/>
                <a:gd name="T13" fmla="*/ 643 h 657"/>
                <a:gd name="T14" fmla="*/ 392 w 712"/>
                <a:gd name="T15" fmla="*/ 657 h 657"/>
                <a:gd name="T16" fmla="*/ 357 w 712"/>
                <a:gd name="T17" fmla="*/ 657 h 657"/>
                <a:gd name="T18" fmla="*/ 285 w 712"/>
                <a:gd name="T19" fmla="*/ 652 h 657"/>
                <a:gd name="T20" fmla="*/ 218 w 712"/>
                <a:gd name="T21" fmla="*/ 633 h 657"/>
                <a:gd name="T22" fmla="*/ 157 w 712"/>
                <a:gd name="T23" fmla="*/ 601 h 657"/>
                <a:gd name="T24" fmla="*/ 104 w 712"/>
                <a:gd name="T25" fmla="*/ 560 h 657"/>
                <a:gd name="T26" fmla="*/ 61 w 712"/>
                <a:gd name="T27" fmla="*/ 512 h 657"/>
                <a:gd name="T28" fmla="*/ 29 w 712"/>
                <a:gd name="T29" fmla="*/ 456 h 657"/>
                <a:gd name="T30" fmla="*/ 9 w 712"/>
                <a:gd name="T31" fmla="*/ 394 h 657"/>
                <a:gd name="T32" fmla="*/ 0 w 712"/>
                <a:gd name="T33" fmla="*/ 330 h 657"/>
                <a:gd name="T34" fmla="*/ 3 w 712"/>
                <a:gd name="T35" fmla="*/ 295 h 657"/>
                <a:gd name="T36" fmla="*/ 17 w 712"/>
                <a:gd name="T37" fmla="*/ 233 h 657"/>
                <a:gd name="T38" fmla="*/ 43 w 712"/>
                <a:gd name="T39" fmla="*/ 174 h 657"/>
                <a:gd name="T40" fmla="*/ 81 w 712"/>
                <a:gd name="T41" fmla="*/ 120 h 657"/>
                <a:gd name="T42" fmla="*/ 131 w 712"/>
                <a:gd name="T43" fmla="*/ 77 h 657"/>
                <a:gd name="T44" fmla="*/ 186 w 712"/>
                <a:gd name="T45" fmla="*/ 40 h 657"/>
                <a:gd name="T46" fmla="*/ 250 w 712"/>
                <a:gd name="T47" fmla="*/ 16 h 657"/>
                <a:gd name="T48" fmla="*/ 319 w 712"/>
                <a:gd name="T49" fmla="*/ 2 h 657"/>
                <a:gd name="T50" fmla="*/ 357 w 712"/>
                <a:gd name="T51" fmla="*/ 0 h 657"/>
                <a:gd name="T52" fmla="*/ 427 w 712"/>
                <a:gd name="T53" fmla="*/ 8 h 657"/>
                <a:gd name="T54" fmla="*/ 494 w 712"/>
                <a:gd name="T55" fmla="*/ 27 h 657"/>
                <a:gd name="T56" fmla="*/ 555 w 712"/>
                <a:gd name="T57" fmla="*/ 56 h 657"/>
                <a:gd name="T58" fmla="*/ 607 w 712"/>
                <a:gd name="T59" fmla="*/ 96 h 657"/>
                <a:gd name="T60" fmla="*/ 651 w 712"/>
                <a:gd name="T61" fmla="*/ 147 h 657"/>
                <a:gd name="T62" fmla="*/ 683 w 712"/>
                <a:gd name="T63" fmla="*/ 201 h 657"/>
                <a:gd name="T64" fmla="*/ 703 w 712"/>
                <a:gd name="T65" fmla="*/ 263 h 657"/>
                <a:gd name="T66" fmla="*/ 712 w 712"/>
                <a:gd name="T67" fmla="*/ 330 h 6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12"/>
                <a:gd name="T103" fmla="*/ 0 h 657"/>
                <a:gd name="T104" fmla="*/ 712 w 712"/>
                <a:gd name="T105" fmla="*/ 657 h 6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12" h="657">
                  <a:moveTo>
                    <a:pt x="712" y="330"/>
                  </a:moveTo>
                  <a:lnTo>
                    <a:pt x="709" y="362"/>
                  </a:lnTo>
                  <a:lnTo>
                    <a:pt x="703" y="394"/>
                  </a:lnTo>
                  <a:lnTo>
                    <a:pt x="694" y="426"/>
                  </a:lnTo>
                  <a:lnTo>
                    <a:pt x="683" y="456"/>
                  </a:lnTo>
                  <a:lnTo>
                    <a:pt x="668" y="485"/>
                  </a:lnTo>
                  <a:lnTo>
                    <a:pt x="651" y="512"/>
                  </a:lnTo>
                  <a:lnTo>
                    <a:pt x="630" y="536"/>
                  </a:lnTo>
                  <a:lnTo>
                    <a:pt x="607" y="560"/>
                  </a:lnTo>
                  <a:lnTo>
                    <a:pt x="581" y="582"/>
                  </a:lnTo>
                  <a:lnTo>
                    <a:pt x="555" y="601"/>
                  </a:lnTo>
                  <a:lnTo>
                    <a:pt x="526" y="617"/>
                  </a:lnTo>
                  <a:lnTo>
                    <a:pt x="494" y="633"/>
                  </a:lnTo>
                  <a:lnTo>
                    <a:pt x="462" y="643"/>
                  </a:lnTo>
                  <a:lnTo>
                    <a:pt x="427" y="652"/>
                  </a:lnTo>
                  <a:lnTo>
                    <a:pt x="392" y="657"/>
                  </a:lnTo>
                  <a:lnTo>
                    <a:pt x="357" y="657"/>
                  </a:lnTo>
                  <a:lnTo>
                    <a:pt x="319" y="657"/>
                  </a:lnTo>
                  <a:lnTo>
                    <a:pt x="285" y="652"/>
                  </a:lnTo>
                  <a:lnTo>
                    <a:pt x="250" y="643"/>
                  </a:lnTo>
                  <a:lnTo>
                    <a:pt x="218" y="633"/>
                  </a:lnTo>
                  <a:lnTo>
                    <a:pt x="186" y="617"/>
                  </a:lnTo>
                  <a:lnTo>
                    <a:pt x="157" y="601"/>
                  </a:lnTo>
                  <a:lnTo>
                    <a:pt x="131" y="582"/>
                  </a:lnTo>
                  <a:lnTo>
                    <a:pt x="104" y="560"/>
                  </a:lnTo>
                  <a:lnTo>
                    <a:pt x="81" y="536"/>
                  </a:lnTo>
                  <a:lnTo>
                    <a:pt x="61" y="512"/>
                  </a:lnTo>
                  <a:lnTo>
                    <a:pt x="43" y="485"/>
                  </a:lnTo>
                  <a:lnTo>
                    <a:pt x="29" y="456"/>
                  </a:lnTo>
                  <a:lnTo>
                    <a:pt x="17" y="426"/>
                  </a:lnTo>
                  <a:lnTo>
                    <a:pt x="9" y="394"/>
                  </a:lnTo>
                  <a:lnTo>
                    <a:pt x="3" y="362"/>
                  </a:lnTo>
                  <a:lnTo>
                    <a:pt x="0" y="330"/>
                  </a:lnTo>
                  <a:lnTo>
                    <a:pt x="3" y="295"/>
                  </a:lnTo>
                  <a:lnTo>
                    <a:pt x="9" y="263"/>
                  </a:lnTo>
                  <a:lnTo>
                    <a:pt x="17" y="233"/>
                  </a:lnTo>
                  <a:lnTo>
                    <a:pt x="29" y="201"/>
                  </a:lnTo>
                  <a:lnTo>
                    <a:pt x="43" y="174"/>
                  </a:lnTo>
                  <a:lnTo>
                    <a:pt x="61" y="147"/>
                  </a:lnTo>
                  <a:lnTo>
                    <a:pt x="81" y="120"/>
                  </a:lnTo>
                  <a:lnTo>
                    <a:pt x="104" y="96"/>
                  </a:lnTo>
                  <a:lnTo>
                    <a:pt x="131" y="77"/>
                  </a:lnTo>
                  <a:lnTo>
                    <a:pt x="157" y="56"/>
                  </a:lnTo>
                  <a:lnTo>
                    <a:pt x="186" y="40"/>
                  </a:lnTo>
                  <a:lnTo>
                    <a:pt x="218" y="27"/>
                  </a:lnTo>
                  <a:lnTo>
                    <a:pt x="250" y="16"/>
                  </a:lnTo>
                  <a:lnTo>
                    <a:pt x="285" y="8"/>
                  </a:lnTo>
                  <a:lnTo>
                    <a:pt x="319" y="2"/>
                  </a:lnTo>
                  <a:lnTo>
                    <a:pt x="357" y="0"/>
                  </a:lnTo>
                  <a:lnTo>
                    <a:pt x="392" y="2"/>
                  </a:lnTo>
                  <a:lnTo>
                    <a:pt x="427" y="8"/>
                  </a:lnTo>
                  <a:lnTo>
                    <a:pt x="462" y="16"/>
                  </a:lnTo>
                  <a:lnTo>
                    <a:pt x="494" y="27"/>
                  </a:lnTo>
                  <a:lnTo>
                    <a:pt x="526" y="40"/>
                  </a:lnTo>
                  <a:lnTo>
                    <a:pt x="555" y="56"/>
                  </a:lnTo>
                  <a:lnTo>
                    <a:pt x="581" y="77"/>
                  </a:lnTo>
                  <a:lnTo>
                    <a:pt x="607" y="96"/>
                  </a:lnTo>
                  <a:lnTo>
                    <a:pt x="630" y="120"/>
                  </a:lnTo>
                  <a:lnTo>
                    <a:pt x="651" y="147"/>
                  </a:lnTo>
                  <a:lnTo>
                    <a:pt x="668" y="174"/>
                  </a:lnTo>
                  <a:lnTo>
                    <a:pt x="683" y="201"/>
                  </a:lnTo>
                  <a:lnTo>
                    <a:pt x="694" y="233"/>
                  </a:lnTo>
                  <a:lnTo>
                    <a:pt x="703" y="263"/>
                  </a:lnTo>
                  <a:lnTo>
                    <a:pt x="709" y="295"/>
                  </a:lnTo>
                  <a:lnTo>
                    <a:pt x="712" y="330"/>
                  </a:lnTo>
                  <a:close/>
                </a:path>
              </a:pathLst>
            </a:custGeom>
            <a:solidFill>
              <a:srgbClr val="FFE640"/>
            </a:solidFill>
            <a:ln w="9525">
              <a:noFill/>
              <a:round/>
              <a:headEnd/>
              <a:tailEnd/>
            </a:ln>
          </p:spPr>
          <p:txBody>
            <a:bodyPr/>
            <a:lstStyle/>
            <a:p>
              <a:endParaRPr lang="es-CR"/>
            </a:p>
          </p:txBody>
        </p:sp>
        <p:sp>
          <p:nvSpPr>
            <p:cNvPr id="25625" name="Text Box 11"/>
            <p:cNvSpPr txBox="1">
              <a:spLocks noChangeArrowheads="1"/>
            </p:cNvSpPr>
            <p:nvPr/>
          </p:nvSpPr>
          <p:spPr bwMode="auto">
            <a:xfrm>
              <a:off x="488" y="324"/>
              <a:ext cx="676" cy="442"/>
            </a:xfrm>
            <a:prstGeom prst="rect">
              <a:avLst/>
            </a:prstGeom>
            <a:noFill/>
            <a:ln w="9525">
              <a:noFill/>
              <a:miter lim="800000"/>
              <a:headEnd/>
              <a:tailEnd/>
            </a:ln>
          </p:spPr>
          <p:txBody>
            <a:bodyPr wrap="none">
              <a:spAutoFit/>
            </a:bodyPr>
            <a:lstStyle/>
            <a:p>
              <a:pPr algn="ctr" defTabSz="873125" eaLnBrk="0" hangingPunct="0"/>
              <a:r>
                <a:rPr lang="es-ES" sz="2000">
                  <a:latin typeface="Helvetica" pitchFamily="34" charset="0"/>
                </a:rPr>
                <a:t>Energía</a:t>
              </a:r>
            </a:p>
            <a:p>
              <a:pPr algn="ctr" defTabSz="873125" eaLnBrk="0" hangingPunct="0"/>
              <a:r>
                <a:rPr lang="es-ES" sz="2000">
                  <a:latin typeface="Helvetica" pitchFamily="34" charset="0"/>
                </a:rPr>
                <a:t>solar</a:t>
              </a:r>
            </a:p>
          </p:txBody>
        </p:sp>
      </p:grpSp>
      <p:sp>
        <p:nvSpPr>
          <p:cNvPr id="25610" name="Text Box 12"/>
          <p:cNvSpPr txBox="1">
            <a:spLocks noChangeArrowheads="1"/>
          </p:cNvSpPr>
          <p:nvPr/>
        </p:nvSpPr>
        <p:spPr bwMode="auto">
          <a:xfrm>
            <a:off x="2120900" y="1646238"/>
            <a:ext cx="2506663" cy="711200"/>
          </a:xfrm>
          <a:prstGeom prst="rect">
            <a:avLst/>
          </a:prstGeom>
          <a:solidFill>
            <a:srgbClr val="33CC33"/>
          </a:solidFill>
          <a:ln w="9525">
            <a:solidFill>
              <a:schemeClr val="tx1"/>
            </a:solidFill>
            <a:miter lim="800000"/>
            <a:headEnd/>
            <a:tailEnd/>
          </a:ln>
        </p:spPr>
        <p:txBody>
          <a:bodyPr>
            <a:spAutoFit/>
          </a:bodyPr>
          <a:lstStyle/>
          <a:p>
            <a:pPr algn="ctr" defTabSz="873125" eaLnBrk="0" hangingPunct="0"/>
            <a:r>
              <a:rPr lang="es-ES" sz="2000" b="1">
                <a:latin typeface="Helvetica" pitchFamily="34" charset="0"/>
              </a:rPr>
              <a:t>Ecosistemas</a:t>
            </a:r>
          </a:p>
          <a:p>
            <a:pPr algn="ctr" defTabSz="873125" eaLnBrk="0" hangingPunct="0"/>
            <a:r>
              <a:rPr lang="es-ES" sz="2000" b="1">
                <a:latin typeface="Helvetica" pitchFamily="34" charset="0"/>
              </a:rPr>
              <a:t>“naturales”</a:t>
            </a:r>
          </a:p>
        </p:txBody>
      </p:sp>
      <p:sp>
        <p:nvSpPr>
          <p:cNvPr id="25611" name="Text Box 13"/>
          <p:cNvSpPr txBox="1">
            <a:spLocks noChangeArrowheads="1"/>
          </p:cNvSpPr>
          <p:nvPr/>
        </p:nvSpPr>
        <p:spPr bwMode="auto">
          <a:xfrm>
            <a:off x="6369050" y="1316038"/>
            <a:ext cx="2514600" cy="2298700"/>
          </a:xfrm>
          <a:prstGeom prst="rect">
            <a:avLst/>
          </a:prstGeom>
          <a:solidFill>
            <a:srgbClr val="FF6600"/>
          </a:solidFill>
          <a:ln w="9525">
            <a:solidFill>
              <a:schemeClr val="tx1"/>
            </a:solidFill>
            <a:miter lim="800000"/>
            <a:headEnd/>
            <a:tailEnd/>
          </a:ln>
        </p:spPr>
        <p:txBody>
          <a:bodyPr>
            <a:spAutoFit/>
          </a:bodyPr>
          <a:lstStyle/>
          <a:p>
            <a:pPr algn="ctr" defTabSz="873125" eaLnBrk="0" hangingPunct="0"/>
            <a:r>
              <a:rPr lang="es-ES" b="1">
                <a:latin typeface="Helvetica" pitchFamily="34" charset="0"/>
              </a:rPr>
              <a:t>Ecosistemas</a:t>
            </a:r>
          </a:p>
          <a:p>
            <a:pPr algn="ctr" defTabSz="873125" eaLnBrk="0" hangingPunct="0"/>
            <a:r>
              <a:rPr lang="es-ES" b="1">
                <a:latin typeface="Helvetica" pitchFamily="34" charset="0"/>
              </a:rPr>
              <a:t>“dominados por el hombre”</a:t>
            </a:r>
          </a:p>
          <a:p>
            <a:pPr defTabSz="873125" eaLnBrk="0" hangingPunct="0">
              <a:buFontTx/>
              <a:buChar char="•"/>
            </a:pPr>
            <a:r>
              <a:rPr lang="es-ES">
                <a:latin typeface="Helvetica" pitchFamily="34" charset="0"/>
              </a:rPr>
              <a:t> sistemas urbanos</a:t>
            </a:r>
          </a:p>
          <a:p>
            <a:pPr defTabSz="873125" eaLnBrk="0" hangingPunct="0">
              <a:buFontTx/>
              <a:buChar char="•"/>
            </a:pPr>
            <a:r>
              <a:rPr lang="es-ES">
                <a:latin typeface="Helvetica" pitchFamily="34" charset="0"/>
              </a:rPr>
              <a:t> sistemas industriales</a:t>
            </a:r>
          </a:p>
          <a:p>
            <a:pPr defTabSz="873125" eaLnBrk="0" hangingPunct="0">
              <a:buFontTx/>
              <a:buChar char="•"/>
            </a:pPr>
            <a:r>
              <a:rPr lang="es-ES">
                <a:latin typeface="Helvetica" pitchFamily="34" charset="0"/>
              </a:rPr>
              <a:t> sistemas agrícolas</a:t>
            </a:r>
          </a:p>
          <a:p>
            <a:pPr defTabSz="873125" eaLnBrk="0" hangingPunct="0">
              <a:buFontTx/>
              <a:buChar char="•"/>
            </a:pPr>
            <a:r>
              <a:rPr lang="es-ES">
                <a:latin typeface="Helvetica" pitchFamily="34" charset="0"/>
              </a:rPr>
              <a:t> silvicultura intensiva</a:t>
            </a:r>
          </a:p>
          <a:p>
            <a:pPr defTabSz="873125" eaLnBrk="0" hangingPunct="0">
              <a:buFontTx/>
              <a:buChar char="•"/>
            </a:pPr>
            <a:r>
              <a:rPr lang="es-ES">
                <a:latin typeface="Helvetica" pitchFamily="34" charset="0"/>
              </a:rPr>
              <a:t> acuicultura</a:t>
            </a:r>
          </a:p>
        </p:txBody>
      </p:sp>
      <p:sp>
        <p:nvSpPr>
          <p:cNvPr id="25612" name="Text Box 14"/>
          <p:cNvSpPr txBox="1">
            <a:spLocks noChangeArrowheads="1"/>
          </p:cNvSpPr>
          <p:nvPr/>
        </p:nvSpPr>
        <p:spPr bwMode="auto">
          <a:xfrm>
            <a:off x="4916488" y="1241425"/>
            <a:ext cx="1119187" cy="396875"/>
          </a:xfrm>
          <a:prstGeom prst="rect">
            <a:avLst/>
          </a:prstGeom>
          <a:noFill/>
          <a:ln w="9525">
            <a:noFill/>
            <a:miter lim="800000"/>
            <a:headEnd/>
            <a:tailEnd/>
          </a:ln>
        </p:spPr>
        <p:txBody>
          <a:bodyPr wrap="none">
            <a:spAutoFit/>
          </a:bodyPr>
          <a:lstStyle/>
          <a:p>
            <a:pPr algn="ctr" defTabSz="873125" eaLnBrk="0" hangingPunct="0"/>
            <a:r>
              <a:rPr lang="es-ES" sz="2000">
                <a:latin typeface="Helvetica" pitchFamily="34" charset="0"/>
              </a:rPr>
              <a:t>Impactos</a:t>
            </a:r>
          </a:p>
        </p:txBody>
      </p:sp>
      <p:sp>
        <p:nvSpPr>
          <p:cNvPr id="25613" name="Line 15"/>
          <p:cNvSpPr>
            <a:spLocks noChangeShapeType="1"/>
          </p:cNvSpPr>
          <p:nvPr/>
        </p:nvSpPr>
        <p:spPr bwMode="auto">
          <a:xfrm flipH="1">
            <a:off x="4640263" y="1858963"/>
            <a:ext cx="1674812" cy="0"/>
          </a:xfrm>
          <a:prstGeom prst="line">
            <a:avLst/>
          </a:prstGeom>
          <a:noFill/>
          <a:ln w="57150">
            <a:solidFill>
              <a:schemeClr val="tx1"/>
            </a:solidFill>
            <a:round/>
            <a:headEnd/>
            <a:tailEnd type="triangle" w="lg" len="lg"/>
          </a:ln>
        </p:spPr>
        <p:txBody>
          <a:bodyPr/>
          <a:lstStyle/>
          <a:p>
            <a:endParaRPr lang="es-CR"/>
          </a:p>
        </p:txBody>
      </p:sp>
      <p:sp>
        <p:nvSpPr>
          <p:cNvPr id="25614" name="Text Box 16"/>
          <p:cNvSpPr txBox="1">
            <a:spLocks noChangeArrowheads="1"/>
          </p:cNvSpPr>
          <p:nvPr/>
        </p:nvSpPr>
        <p:spPr bwMode="auto">
          <a:xfrm>
            <a:off x="4552950" y="2549525"/>
            <a:ext cx="1833563" cy="701675"/>
          </a:xfrm>
          <a:prstGeom prst="rect">
            <a:avLst/>
          </a:prstGeom>
          <a:noFill/>
          <a:ln w="9525">
            <a:noFill/>
            <a:miter lim="800000"/>
            <a:headEnd/>
            <a:tailEnd/>
          </a:ln>
        </p:spPr>
        <p:txBody>
          <a:bodyPr>
            <a:spAutoFit/>
          </a:bodyPr>
          <a:lstStyle/>
          <a:p>
            <a:pPr algn="ctr" defTabSz="873125" eaLnBrk="0" hangingPunct="0"/>
            <a:r>
              <a:rPr lang="es-ES" sz="2000">
                <a:latin typeface="Helvetica" pitchFamily="34" charset="0"/>
              </a:rPr>
              <a:t>Servicios de</a:t>
            </a:r>
          </a:p>
          <a:p>
            <a:pPr algn="ctr" defTabSz="873125" eaLnBrk="0" hangingPunct="0"/>
            <a:r>
              <a:rPr lang="es-ES" sz="2000">
                <a:latin typeface="Helvetica" pitchFamily="34" charset="0"/>
              </a:rPr>
              <a:t>Ecosistemas</a:t>
            </a:r>
          </a:p>
        </p:txBody>
      </p:sp>
      <p:sp>
        <p:nvSpPr>
          <p:cNvPr id="25615" name="Line 17"/>
          <p:cNvSpPr>
            <a:spLocks noChangeShapeType="1"/>
          </p:cNvSpPr>
          <p:nvPr/>
        </p:nvSpPr>
        <p:spPr bwMode="auto">
          <a:xfrm rot="10800000" flipH="1">
            <a:off x="4695825" y="2246313"/>
            <a:ext cx="1674813" cy="0"/>
          </a:xfrm>
          <a:prstGeom prst="line">
            <a:avLst/>
          </a:prstGeom>
          <a:noFill/>
          <a:ln w="57150">
            <a:solidFill>
              <a:schemeClr val="tx1"/>
            </a:solidFill>
            <a:round/>
            <a:headEnd/>
            <a:tailEnd type="triangle" w="lg" len="lg"/>
          </a:ln>
        </p:spPr>
        <p:txBody>
          <a:bodyPr/>
          <a:lstStyle/>
          <a:p>
            <a:endParaRPr lang="es-CR"/>
          </a:p>
        </p:txBody>
      </p:sp>
      <p:sp>
        <p:nvSpPr>
          <p:cNvPr id="25616" name="Text Box 18"/>
          <p:cNvSpPr txBox="1">
            <a:spLocks noChangeArrowheads="1"/>
          </p:cNvSpPr>
          <p:nvPr/>
        </p:nvSpPr>
        <p:spPr bwMode="auto">
          <a:xfrm>
            <a:off x="2178050" y="3435350"/>
            <a:ext cx="2295525" cy="701675"/>
          </a:xfrm>
          <a:prstGeom prst="rect">
            <a:avLst/>
          </a:prstGeom>
          <a:noFill/>
          <a:ln w="9525">
            <a:noFill/>
            <a:miter lim="800000"/>
            <a:headEnd/>
            <a:tailEnd/>
          </a:ln>
        </p:spPr>
        <p:txBody>
          <a:bodyPr wrap="none">
            <a:spAutoFit/>
          </a:bodyPr>
          <a:lstStyle/>
          <a:p>
            <a:pPr algn="ctr" defTabSz="873125" eaLnBrk="0" hangingPunct="0"/>
            <a:r>
              <a:rPr lang="es-ES" sz="2000">
                <a:latin typeface="Helvetica" pitchFamily="34" charset="0"/>
              </a:rPr>
              <a:t>Flujos hidrológicos y</a:t>
            </a:r>
          </a:p>
          <a:p>
            <a:pPr algn="ctr" defTabSz="873125" eaLnBrk="0" hangingPunct="0"/>
            <a:r>
              <a:rPr lang="es-ES" sz="2000">
                <a:latin typeface="Helvetica" pitchFamily="34" charset="0"/>
              </a:rPr>
              <a:t>biogeoquímicos</a:t>
            </a:r>
          </a:p>
        </p:txBody>
      </p:sp>
      <p:sp>
        <p:nvSpPr>
          <p:cNvPr id="25617" name="Line 19"/>
          <p:cNvSpPr>
            <a:spLocks noChangeShapeType="1"/>
          </p:cNvSpPr>
          <p:nvPr/>
        </p:nvSpPr>
        <p:spPr bwMode="auto">
          <a:xfrm rot="5400000" flipH="1">
            <a:off x="2881312" y="2928938"/>
            <a:ext cx="1006475" cy="0"/>
          </a:xfrm>
          <a:prstGeom prst="line">
            <a:avLst/>
          </a:prstGeom>
          <a:noFill/>
          <a:ln w="57150">
            <a:solidFill>
              <a:schemeClr val="tx1"/>
            </a:solidFill>
            <a:round/>
            <a:headEnd type="triangle" w="lg" len="lg"/>
            <a:tailEnd type="triangle" w="lg" len="lg"/>
          </a:ln>
        </p:spPr>
        <p:txBody>
          <a:bodyPr/>
          <a:lstStyle/>
          <a:p>
            <a:endParaRPr lang="es-CR"/>
          </a:p>
        </p:txBody>
      </p:sp>
      <p:sp>
        <p:nvSpPr>
          <p:cNvPr id="25618" name="Line 20"/>
          <p:cNvSpPr>
            <a:spLocks noChangeShapeType="1"/>
          </p:cNvSpPr>
          <p:nvPr/>
        </p:nvSpPr>
        <p:spPr bwMode="auto">
          <a:xfrm flipH="1">
            <a:off x="992188" y="3538538"/>
            <a:ext cx="779462" cy="0"/>
          </a:xfrm>
          <a:prstGeom prst="line">
            <a:avLst/>
          </a:prstGeom>
          <a:noFill/>
          <a:ln w="57150">
            <a:solidFill>
              <a:schemeClr val="tx1"/>
            </a:solidFill>
            <a:round/>
            <a:headEnd type="none" w="lg" len="lg"/>
            <a:tailEnd type="triangle" w="lg" len="lg"/>
          </a:ln>
        </p:spPr>
        <p:txBody>
          <a:bodyPr/>
          <a:lstStyle/>
          <a:p>
            <a:endParaRPr lang="es-CR"/>
          </a:p>
        </p:txBody>
      </p:sp>
      <p:sp>
        <p:nvSpPr>
          <p:cNvPr id="25619" name="Line 21"/>
          <p:cNvSpPr>
            <a:spLocks noChangeShapeType="1"/>
          </p:cNvSpPr>
          <p:nvPr/>
        </p:nvSpPr>
        <p:spPr bwMode="auto">
          <a:xfrm rot="5400000" flipH="1" flipV="1">
            <a:off x="1284288" y="1498600"/>
            <a:ext cx="363538" cy="630237"/>
          </a:xfrm>
          <a:prstGeom prst="line">
            <a:avLst/>
          </a:prstGeom>
          <a:noFill/>
          <a:ln w="57150">
            <a:solidFill>
              <a:schemeClr val="tx1"/>
            </a:solidFill>
            <a:round/>
            <a:headEnd type="none" w="lg" len="lg"/>
            <a:tailEnd type="triangle" w="lg" len="lg"/>
          </a:ln>
        </p:spPr>
        <p:txBody>
          <a:bodyPr/>
          <a:lstStyle/>
          <a:p>
            <a:endParaRPr lang="es-CR"/>
          </a:p>
        </p:txBody>
      </p:sp>
      <p:sp>
        <p:nvSpPr>
          <p:cNvPr id="25620" name="Text Box 22"/>
          <p:cNvSpPr txBox="1">
            <a:spLocks noChangeArrowheads="1"/>
          </p:cNvSpPr>
          <p:nvPr/>
        </p:nvSpPr>
        <p:spPr bwMode="auto">
          <a:xfrm>
            <a:off x="236538" y="4445000"/>
            <a:ext cx="4799012" cy="2243138"/>
          </a:xfrm>
          <a:prstGeom prst="rect">
            <a:avLst/>
          </a:prstGeom>
          <a:solidFill>
            <a:srgbClr val="CCECFF"/>
          </a:solidFill>
          <a:ln w="28575" algn="ctr">
            <a:solidFill>
              <a:schemeClr val="tx1"/>
            </a:solidFill>
            <a:miter lim="800000"/>
            <a:headEnd/>
            <a:tailEnd/>
          </a:ln>
        </p:spPr>
        <p:txBody>
          <a:bodyPr lIns="87243" tIns="43621" rIns="87243" bIns="43621">
            <a:spAutoFit/>
          </a:bodyPr>
          <a:lstStyle/>
          <a:p>
            <a:pPr defTabSz="873125" eaLnBrk="0" hangingPunct="0"/>
            <a:r>
              <a:rPr lang="es-ES_tradnl" sz="2000" b="1">
                <a:latin typeface="Verdana" pitchFamily="34" charset="0"/>
              </a:rPr>
              <a:t>SERVICIOS DE LOS ECOSISTEMAS</a:t>
            </a:r>
            <a:r>
              <a:rPr lang="es-ES_tradnl" sz="2000">
                <a:latin typeface="Times New Roman" pitchFamily="18" charset="0"/>
              </a:rPr>
              <a:t>:</a:t>
            </a:r>
          </a:p>
          <a:p>
            <a:pPr defTabSz="873125" eaLnBrk="0" hangingPunct="0"/>
            <a:r>
              <a:rPr lang="es-ES_tradnl" sz="2000">
                <a:latin typeface="Times New Roman" pitchFamily="18" charset="0"/>
              </a:rPr>
              <a:t>Condiciones y procesos por los que los ecosistemas naturales, y las especies que los constituyen, sostienen la vida humana</a:t>
            </a:r>
          </a:p>
          <a:p>
            <a:pPr defTabSz="873125" eaLnBrk="0" hangingPunct="0"/>
            <a:endParaRPr lang="es-ES_tradnl" sz="2000">
              <a:latin typeface="Times New Roman" pitchFamily="18" charset="0"/>
            </a:endParaRPr>
          </a:p>
          <a:p>
            <a:pPr defTabSz="873125" eaLnBrk="0" hangingPunct="0"/>
            <a:r>
              <a:rPr lang="es-ES_tradnl" sz="2000">
                <a:latin typeface="Times New Roman" pitchFamily="18" charset="0"/>
              </a:rPr>
              <a:t>(Daily 1997)</a:t>
            </a:r>
          </a:p>
        </p:txBody>
      </p:sp>
      <p:sp>
        <p:nvSpPr>
          <p:cNvPr id="25621" name="Text Box 23"/>
          <p:cNvSpPr txBox="1">
            <a:spLocks noChangeArrowheads="1"/>
          </p:cNvSpPr>
          <p:nvPr/>
        </p:nvSpPr>
        <p:spPr bwMode="auto">
          <a:xfrm>
            <a:off x="5199063" y="4445000"/>
            <a:ext cx="3454400" cy="2070100"/>
          </a:xfrm>
          <a:prstGeom prst="rect">
            <a:avLst/>
          </a:prstGeom>
          <a:solidFill>
            <a:srgbClr val="FFFF99"/>
          </a:solidFill>
          <a:ln w="28575" algn="ctr">
            <a:solidFill>
              <a:schemeClr val="tx1"/>
            </a:solidFill>
            <a:miter lim="800000"/>
            <a:headEnd/>
            <a:tailEnd/>
          </a:ln>
        </p:spPr>
        <p:txBody>
          <a:bodyPr lIns="87243" tIns="43621" rIns="87243" bIns="43621">
            <a:spAutoFit/>
          </a:bodyPr>
          <a:lstStyle/>
          <a:p>
            <a:pPr defTabSz="873125" eaLnBrk="0" hangingPunct="0">
              <a:buFontTx/>
              <a:buChar char="•"/>
            </a:pPr>
            <a:r>
              <a:rPr lang="es-ES_tradnl" sz="1600" b="1">
                <a:latin typeface="Verdana" pitchFamily="34" charset="0"/>
              </a:rPr>
              <a:t> Capital humano =</a:t>
            </a:r>
          </a:p>
          <a:p>
            <a:pPr defTabSz="873125" eaLnBrk="0" hangingPunct="0"/>
            <a:r>
              <a:rPr lang="es-ES_tradnl" sz="1600">
                <a:latin typeface="Times New Roman" pitchFamily="18" charset="0"/>
              </a:rPr>
              <a:t>	capital financiero +</a:t>
            </a:r>
          </a:p>
          <a:p>
            <a:pPr defTabSz="873125" eaLnBrk="0" hangingPunct="0"/>
            <a:r>
              <a:rPr lang="es-ES_tradnl" sz="1600">
                <a:latin typeface="Times New Roman" pitchFamily="18" charset="0"/>
              </a:rPr>
              <a:t>	recursos humanos +</a:t>
            </a:r>
          </a:p>
          <a:p>
            <a:pPr defTabSz="873125" eaLnBrk="0" hangingPunct="0"/>
            <a:r>
              <a:rPr lang="es-ES_tradnl" sz="1600">
                <a:latin typeface="Times New Roman" pitchFamily="18" charset="0"/>
              </a:rPr>
              <a:t>	capital manufacturado +</a:t>
            </a:r>
          </a:p>
          <a:p>
            <a:pPr defTabSz="873125" eaLnBrk="0" hangingPunct="0"/>
            <a:r>
              <a:rPr lang="es-ES_tradnl" sz="1600">
                <a:latin typeface="Times New Roman" pitchFamily="18" charset="0"/>
              </a:rPr>
              <a:t>	conocimiento</a:t>
            </a:r>
            <a:endParaRPr lang="es-ES_tradnl" sz="1600" b="1">
              <a:latin typeface="Verdana" pitchFamily="34" charset="0"/>
            </a:endParaRPr>
          </a:p>
          <a:p>
            <a:pPr defTabSz="873125" eaLnBrk="0" hangingPunct="0">
              <a:buFontTx/>
              <a:buChar char="•"/>
            </a:pPr>
            <a:r>
              <a:rPr lang="es-ES_tradnl" sz="1600" b="1">
                <a:latin typeface="Verdana" pitchFamily="34" charset="0"/>
              </a:rPr>
              <a:t> Capital natural:</a:t>
            </a:r>
            <a:endParaRPr lang="es-ES_tradnl" b="1">
              <a:latin typeface="Verdana" pitchFamily="34" charset="0"/>
            </a:endParaRPr>
          </a:p>
          <a:p>
            <a:pPr defTabSz="873125" eaLnBrk="0" hangingPunct="0"/>
            <a:r>
              <a:rPr lang="es-ES_tradnl" sz="1600">
                <a:latin typeface="Times New Roman" pitchFamily="18" charset="0"/>
              </a:rPr>
              <a:t>Stock de “activos” ambientales de una sociedad</a:t>
            </a:r>
          </a:p>
        </p:txBody>
      </p:sp>
      <p:sp>
        <p:nvSpPr>
          <p:cNvPr id="25622" name="Text Box 25"/>
          <p:cNvSpPr txBox="1">
            <a:spLocks noChangeArrowheads="1"/>
          </p:cNvSpPr>
          <p:nvPr/>
        </p:nvSpPr>
        <p:spPr bwMode="auto">
          <a:xfrm>
            <a:off x="2051050" y="260350"/>
            <a:ext cx="1584325" cy="366713"/>
          </a:xfrm>
          <a:prstGeom prst="rect">
            <a:avLst/>
          </a:prstGeom>
          <a:noFill/>
          <a:ln w="9525">
            <a:noFill/>
            <a:miter lim="800000"/>
            <a:headEnd/>
            <a:tailEnd/>
          </a:ln>
        </p:spPr>
        <p:txBody>
          <a:bodyPr>
            <a:spAutoFit/>
          </a:bodyPr>
          <a:lstStyle/>
          <a:p>
            <a:endParaRPr lang="es-ES_tradnl"/>
          </a:p>
        </p:txBody>
      </p:sp>
      <p:sp>
        <p:nvSpPr>
          <p:cNvPr id="25623" name="Text Box 26"/>
          <p:cNvSpPr txBox="1">
            <a:spLocks noChangeArrowheads="1"/>
          </p:cNvSpPr>
          <p:nvPr/>
        </p:nvSpPr>
        <p:spPr bwMode="auto">
          <a:xfrm>
            <a:off x="519113" y="207963"/>
            <a:ext cx="3930650" cy="366712"/>
          </a:xfrm>
          <a:prstGeom prst="rect">
            <a:avLst/>
          </a:prstGeom>
          <a:noFill/>
          <a:ln w="9525">
            <a:noFill/>
            <a:miter lim="800000"/>
            <a:headEnd/>
            <a:tailEnd/>
          </a:ln>
        </p:spPr>
        <p:txBody>
          <a:bodyPr wrap="none">
            <a:spAutoFit/>
          </a:bodyPr>
          <a:lstStyle/>
          <a:p>
            <a:pPr algn="ctr"/>
            <a:r>
              <a:rPr lang="es-ES_tradnl" b="1">
                <a:solidFill>
                  <a:srgbClr val="0033CC"/>
                </a:solidFill>
              </a:rPr>
              <a:t>Bienes y Servicios del Ecosistema</a:t>
            </a:r>
          </a:p>
        </p:txBody>
      </p:sp>
      <p:sp>
        <p:nvSpPr>
          <p:cNvPr id="26" name="25 Marcador de número de diapositiva"/>
          <p:cNvSpPr>
            <a:spLocks noGrp="1"/>
          </p:cNvSpPr>
          <p:nvPr>
            <p:ph type="sldNum" sz="quarter" idx="12"/>
          </p:nvPr>
        </p:nvSpPr>
        <p:spPr/>
        <p:txBody>
          <a:bodyPr/>
          <a:lstStyle/>
          <a:p>
            <a:pPr>
              <a:defRPr/>
            </a:pPr>
            <a:fld id="{C7EC690F-F8A8-4DF8-AFB3-E5D1B510E57D}" type="slidenum">
              <a:rPr lang="en-US" smtClean="0"/>
              <a:pPr>
                <a:defRPr/>
              </a:pPr>
              <a:t>20</a:t>
            </a:fld>
            <a:endParaRPr lang="en-US"/>
          </a:p>
        </p:txBody>
      </p:sp>
      <p:sp>
        <p:nvSpPr>
          <p:cNvPr id="27" name="26 Marcador de pie de página"/>
          <p:cNvSpPr>
            <a:spLocks noGrp="1"/>
          </p:cNvSpPr>
          <p:nvPr>
            <p:ph type="ftr" sz="quarter" idx="11"/>
          </p:nvPr>
        </p:nvSpPr>
        <p:spPr>
          <a:xfrm>
            <a:off x="4427984" y="6492875"/>
            <a:ext cx="2895600" cy="365125"/>
          </a:xfrm>
        </p:spPr>
        <p:txBody>
          <a:bodyPr/>
          <a:lstStyle/>
          <a:p>
            <a:pPr>
              <a:defRPr/>
            </a:pPr>
            <a:r>
              <a:rPr lang="en-US" dirty="0" smtClean="0"/>
              <a:t>Profesor Rooel Campos</a:t>
            </a:r>
            <a:endParaRPr lang="en-US" dirty="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323850" y="0"/>
            <a:ext cx="8229600" cy="765175"/>
          </a:xfrm>
        </p:spPr>
        <p:txBody>
          <a:bodyPr/>
          <a:lstStyle/>
          <a:p>
            <a:r>
              <a:rPr lang="es-ES_tradnl" sz="2800" b="1" smtClean="0"/>
              <a:t>Mecanismos de Conservación</a:t>
            </a:r>
            <a:endParaRPr lang="en-US" sz="2800" b="1" smtClean="0"/>
          </a:p>
        </p:txBody>
      </p:sp>
      <p:pic>
        <p:nvPicPr>
          <p:cNvPr id="32771" name="Picture 21"/>
          <p:cNvPicPr>
            <a:picLocks noChangeAspect="1" noChangeArrowheads="1"/>
          </p:cNvPicPr>
          <p:nvPr/>
        </p:nvPicPr>
        <p:blipFill>
          <a:blip r:embed="rId3" cstate="print"/>
          <a:srcRect/>
          <a:stretch>
            <a:fillRect/>
          </a:stretch>
        </p:blipFill>
        <p:spPr bwMode="auto">
          <a:xfrm>
            <a:off x="323850" y="3633788"/>
            <a:ext cx="4032250" cy="3025775"/>
          </a:xfrm>
          <a:prstGeom prst="rect">
            <a:avLst/>
          </a:prstGeom>
          <a:noFill/>
          <a:ln w="9525">
            <a:noFill/>
            <a:miter lim="800000"/>
            <a:headEnd/>
            <a:tailEnd/>
          </a:ln>
        </p:spPr>
      </p:pic>
      <p:pic>
        <p:nvPicPr>
          <p:cNvPr id="32772" name="Picture 4" descr="14000"/>
          <p:cNvPicPr>
            <a:picLocks noChangeAspect="1" noChangeArrowheads="1"/>
          </p:cNvPicPr>
          <p:nvPr/>
        </p:nvPicPr>
        <p:blipFill>
          <a:blip r:embed="rId4" cstate="print"/>
          <a:srcRect/>
          <a:stretch>
            <a:fillRect/>
          </a:stretch>
        </p:blipFill>
        <p:spPr bwMode="auto">
          <a:xfrm>
            <a:off x="4716463" y="3679825"/>
            <a:ext cx="4203700" cy="2652713"/>
          </a:xfrm>
          <a:prstGeom prst="rect">
            <a:avLst/>
          </a:prstGeom>
          <a:solidFill>
            <a:srgbClr val="99CCCC"/>
          </a:solidFill>
          <a:ln w="9525">
            <a:solidFill>
              <a:srgbClr val="99CCCC"/>
            </a:solidFill>
            <a:miter lim="800000"/>
            <a:headEnd/>
            <a:tailEnd/>
          </a:ln>
        </p:spPr>
      </p:pic>
      <p:sp>
        <p:nvSpPr>
          <p:cNvPr id="32773" name="Text Box 23"/>
          <p:cNvSpPr txBox="1">
            <a:spLocks noChangeArrowheads="1"/>
          </p:cNvSpPr>
          <p:nvPr/>
        </p:nvSpPr>
        <p:spPr bwMode="auto">
          <a:xfrm>
            <a:off x="179388" y="1557338"/>
            <a:ext cx="2927350" cy="366712"/>
          </a:xfrm>
          <a:prstGeom prst="rect">
            <a:avLst/>
          </a:prstGeom>
          <a:noFill/>
          <a:ln w="9525">
            <a:noFill/>
            <a:miter lim="800000"/>
            <a:headEnd/>
            <a:tailEnd/>
          </a:ln>
        </p:spPr>
        <p:txBody>
          <a:bodyPr wrap="none">
            <a:spAutoFit/>
          </a:bodyPr>
          <a:lstStyle/>
          <a:p>
            <a:r>
              <a:rPr lang="es-ES_tradnl" b="1"/>
              <a:t>Enfoque Tridimensional: </a:t>
            </a:r>
          </a:p>
        </p:txBody>
      </p:sp>
      <p:sp>
        <p:nvSpPr>
          <p:cNvPr id="32774" name="AutoShape 24"/>
          <p:cNvSpPr>
            <a:spLocks noChangeArrowheads="1"/>
          </p:cNvSpPr>
          <p:nvPr/>
        </p:nvSpPr>
        <p:spPr bwMode="auto">
          <a:xfrm>
            <a:off x="3276600" y="836613"/>
            <a:ext cx="5543550" cy="2087562"/>
          </a:xfrm>
          <a:prstGeom prst="bracketPair">
            <a:avLst>
              <a:gd name="adj" fmla="val 16667"/>
            </a:avLst>
          </a:prstGeom>
          <a:noFill/>
          <a:ln w="28575">
            <a:solidFill>
              <a:srgbClr val="FF0000"/>
            </a:solidFill>
            <a:round/>
            <a:headEnd/>
            <a:tailEnd/>
          </a:ln>
        </p:spPr>
        <p:txBody>
          <a:bodyPr wrap="none" anchor="ctr"/>
          <a:lstStyle/>
          <a:p>
            <a:endParaRPr lang="es-CR"/>
          </a:p>
        </p:txBody>
      </p:sp>
      <p:sp>
        <p:nvSpPr>
          <p:cNvPr id="32775" name="Text Box 25"/>
          <p:cNvSpPr txBox="1">
            <a:spLocks noChangeArrowheads="1"/>
          </p:cNvSpPr>
          <p:nvPr/>
        </p:nvSpPr>
        <p:spPr bwMode="auto">
          <a:xfrm>
            <a:off x="3563938" y="1341438"/>
            <a:ext cx="5086350" cy="1190625"/>
          </a:xfrm>
          <a:prstGeom prst="rect">
            <a:avLst/>
          </a:prstGeom>
          <a:noFill/>
          <a:ln w="9525">
            <a:noFill/>
            <a:miter lim="800000"/>
            <a:headEnd/>
            <a:tailEnd/>
          </a:ln>
        </p:spPr>
        <p:txBody>
          <a:bodyPr wrap="none">
            <a:spAutoFit/>
          </a:bodyPr>
          <a:lstStyle/>
          <a:p>
            <a:pPr algn="just"/>
            <a:r>
              <a:rPr lang="es-ES_tradnl" b="1"/>
              <a:t>Social:</a:t>
            </a:r>
            <a:r>
              <a:rPr lang="es-ES_tradnl"/>
              <a:t> Proceso equitativo para la población</a:t>
            </a:r>
          </a:p>
          <a:p>
            <a:pPr algn="just"/>
            <a:r>
              <a:rPr lang="es-ES_tradnl" b="1"/>
              <a:t>Ambiental:</a:t>
            </a:r>
            <a:r>
              <a:rPr lang="es-ES_tradnl"/>
              <a:t> Minimización de impactos negativos</a:t>
            </a:r>
          </a:p>
          <a:p>
            <a:pPr algn="just"/>
            <a:r>
              <a:rPr lang="es-ES_tradnl" b="1"/>
              <a:t>Económico:</a:t>
            </a:r>
            <a:r>
              <a:rPr lang="es-ES_tradnl"/>
              <a:t> Viabilidad Económica</a:t>
            </a:r>
          </a:p>
          <a:p>
            <a:pPr algn="just"/>
            <a:r>
              <a:rPr lang="es-ES_tradnl" b="1"/>
              <a:t>Cultura:</a:t>
            </a:r>
            <a:r>
              <a:rPr lang="es-ES_tradnl"/>
              <a:t> Respeto por costumbres y tradiciones</a:t>
            </a:r>
          </a:p>
        </p:txBody>
      </p:sp>
      <p:sp>
        <p:nvSpPr>
          <p:cNvPr id="8" name="7 Marcador de pie de página"/>
          <p:cNvSpPr>
            <a:spLocks noGrp="1"/>
          </p:cNvSpPr>
          <p:nvPr>
            <p:ph type="ftr" sz="quarter" idx="11"/>
          </p:nvPr>
        </p:nvSpPr>
        <p:spPr/>
        <p:txBody>
          <a:bodyPr/>
          <a:lstStyle/>
          <a:p>
            <a:pPr>
              <a:defRPr/>
            </a:pPr>
            <a:r>
              <a:rPr lang="en-US" dirty="0" smtClean="0"/>
              <a:t>Profesor Rooel Campos</a:t>
            </a:r>
            <a:endParaRPr lang="en-US" dirty="0"/>
          </a:p>
        </p:txBody>
      </p:sp>
      <p:sp>
        <p:nvSpPr>
          <p:cNvPr id="9" name="8 Marcador de número de diapositiva"/>
          <p:cNvSpPr>
            <a:spLocks noGrp="1"/>
          </p:cNvSpPr>
          <p:nvPr>
            <p:ph type="sldNum" sz="quarter" idx="12"/>
          </p:nvPr>
        </p:nvSpPr>
        <p:spPr/>
        <p:txBody>
          <a:bodyPr/>
          <a:lstStyle/>
          <a:p>
            <a:pPr>
              <a:defRPr/>
            </a:pPr>
            <a:fld id="{C7EC690F-F8A8-4DF8-AFB3-E5D1B510E57D}" type="slidenum">
              <a:rPr lang="en-US" smtClean="0"/>
              <a:pPr>
                <a:defRPr/>
              </a:pPr>
              <a:t>21</a:t>
            </a:fld>
            <a:endParaRPr lang="en-US"/>
          </a:p>
        </p:txBody>
      </p:sp>
    </p:spTree>
  </p:cSld>
  <p:clrMapOvr>
    <a:masterClrMapping/>
  </p:clrMapOvr>
  <p:transition>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507981"/>
          </a:xfrm>
        </p:spPr>
        <p:txBody>
          <a:bodyPr>
            <a:normAutofit fontScale="90000"/>
          </a:bodyPr>
          <a:lstStyle/>
          <a:p>
            <a:r>
              <a:rPr lang="es-CR" sz="2800" dirty="0" smtClean="0">
                <a:latin typeface="Trebuchet MS" pitchFamily="34" charset="0"/>
              </a:rPr>
              <a:t>Interacción de la Economía y los Sistemas</a:t>
            </a:r>
            <a:endParaRPr lang="es-CR" sz="2800" dirty="0">
              <a:latin typeface="Trebuchet MS" pitchFamily="34" charset="0"/>
            </a:endParaRPr>
          </a:p>
        </p:txBody>
      </p:sp>
      <p:sp>
        <p:nvSpPr>
          <p:cNvPr id="4" name="3 Marcador de número de diapositiva"/>
          <p:cNvSpPr>
            <a:spLocks noGrp="1"/>
          </p:cNvSpPr>
          <p:nvPr>
            <p:ph type="sldNum" sz="quarter" idx="12"/>
          </p:nvPr>
        </p:nvSpPr>
        <p:spPr/>
        <p:txBody>
          <a:bodyPr/>
          <a:lstStyle/>
          <a:p>
            <a:pPr>
              <a:defRPr/>
            </a:pPr>
            <a:fld id="{14F9A4DA-1EF4-4589-998B-B32AC81323A0}" type="slidenum">
              <a:rPr lang="es-ES_tradnl" altLang="en-US" smtClean="0"/>
              <a:pPr>
                <a:defRPr/>
              </a:pPr>
              <a:t>22</a:t>
            </a:fld>
            <a:endParaRPr lang="es-ES_tradnl" altLang="en-US"/>
          </a:p>
        </p:txBody>
      </p:sp>
      <p:sp>
        <p:nvSpPr>
          <p:cNvPr id="8" name="7 Rectángulo"/>
          <p:cNvSpPr/>
          <p:nvPr/>
        </p:nvSpPr>
        <p:spPr>
          <a:xfrm>
            <a:off x="2285984" y="1000108"/>
            <a:ext cx="2786082" cy="857256"/>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a:p>
        </p:txBody>
      </p:sp>
      <p:sp>
        <p:nvSpPr>
          <p:cNvPr id="9" name="8 CuadroTexto"/>
          <p:cNvSpPr txBox="1"/>
          <p:nvPr/>
        </p:nvSpPr>
        <p:spPr>
          <a:xfrm>
            <a:off x="2357422" y="1071546"/>
            <a:ext cx="2662908" cy="707886"/>
          </a:xfrm>
          <a:prstGeom prst="rect">
            <a:avLst/>
          </a:prstGeom>
          <a:noFill/>
        </p:spPr>
        <p:txBody>
          <a:bodyPr wrap="none" rtlCol="0">
            <a:spAutoFit/>
          </a:bodyPr>
          <a:lstStyle/>
          <a:p>
            <a:pPr algn="ctr"/>
            <a:r>
              <a:rPr lang="es-CR" sz="2000" dirty="0" smtClean="0"/>
              <a:t>Mercado de Bienes y </a:t>
            </a:r>
          </a:p>
          <a:p>
            <a:pPr algn="ctr"/>
            <a:r>
              <a:rPr lang="es-CR" sz="2000" dirty="0" smtClean="0"/>
              <a:t>Servicios </a:t>
            </a:r>
            <a:endParaRPr lang="es-CR" sz="2000" dirty="0"/>
          </a:p>
        </p:txBody>
      </p:sp>
      <p:sp>
        <p:nvSpPr>
          <p:cNvPr id="10" name="9 Flecha izquierda y arriba"/>
          <p:cNvSpPr/>
          <p:nvPr/>
        </p:nvSpPr>
        <p:spPr>
          <a:xfrm rot="10800000">
            <a:off x="857224" y="1071546"/>
            <a:ext cx="683579" cy="1000132"/>
          </a:xfrm>
          <a:prstGeom prst="lef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1" name="10 Elipse"/>
          <p:cNvSpPr/>
          <p:nvPr/>
        </p:nvSpPr>
        <p:spPr>
          <a:xfrm>
            <a:off x="428596" y="2571744"/>
            <a:ext cx="1500198" cy="857256"/>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2" name="11 CuadroTexto"/>
          <p:cNvSpPr txBox="1"/>
          <p:nvPr/>
        </p:nvSpPr>
        <p:spPr>
          <a:xfrm>
            <a:off x="571472" y="2857496"/>
            <a:ext cx="1223412" cy="369332"/>
          </a:xfrm>
          <a:prstGeom prst="rect">
            <a:avLst/>
          </a:prstGeom>
          <a:noFill/>
        </p:spPr>
        <p:txBody>
          <a:bodyPr wrap="none" rtlCol="0">
            <a:spAutoFit/>
          </a:bodyPr>
          <a:lstStyle/>
          <a:p>
            <a:r>
              <a:rPr lang="es-CR" dirty="0" smtClean="0"/>
              <a:t>Empresas</a:t>
            </a:r>
            <a:endParaRPr lang="es-CR" dirty="0"/>
          </a:p>
        </p:txBody>
      </p:sp>
      <p:sp>
        <p:nvSpPr>
          <p:cNvPr id="14" name="13 Flecha izquierda y arriba"/>
          <p:cNvSpPr/>
          <p:nvPr/>
        </p:nvSpPr>
        <p:spPr>
          <a:xfrm flipH="1">
            <a:off x="928662" y="3857628"/>
            <a:ext cx="642942" cy="1000132"/>
          </a:xfrm>
          <a:prstGeom prst="lef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5" name="14 Rectángulo"/>
          <p:cNvSpPr/>
          <p:nvPr/>
        </p:nvSpPr>
        <p:spPr>
          <a:xfrm>
            <a:off x="2214546" y="4143380"/>
            <a:ext cx="3357586" cy="1071570"/>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6" name="15 CuadroTexto"/>
          <p:cNvSpPr txBox="1"/>
          <p:nvPr/>
        </p:nvSpPr>
        <p:spPr>
          <a:xfrm>
            <a:off x="2214546" y="4214818"/>
            <a:ext cx="3357586" cy="923330"/>
          </a:xfrm>
          <a:prstGeom prst="rect">
            <a:avLst/>
          </a:prstGeom>
          <a:noFill/>
        </p:spPr>
        <p:txBody>
          <a:bodyPr wrap="square" rtlCol="0">
            <a:spAutoFit/>
          </a:bodyPr>
          <a:lstStyle/>
          <a:p>
            <a:pPr algn="ctr"/>
            <a:r>
              <a:rPr lang="es-CR" dirty="0" smtClean="0"/>
              <a:t>Mercado de Factores de </a:t>
            </a:r>
          </a:p>
          <a:p>
            <a:pPr algn="ctr"/>
            <a:r>
              <a:rPr lang="es-CR" dirty="0" smtClean="0"/>
              <a:t>La Producción (Tierra, Capital, Trabajo)</a:t>
            </a:r>
            <a:endParaRPr lang="es-CR" dirty="0"/>
          </a:p>
        </p:txBody>
      </p:sp>
      <p:sp>
        <p:nvSpPr>
          <p:cNvPr id="18" name="17 Elipse"/>
          <p:cNvSpPr/>
          <p:nvPr/>
        </p:nvSpPr>
        <p:spPr>
          <a:xfrm>
            <a:off x="5572132" y="2571744"/>
            <a:ext cx="1500198" cy="857256"/>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9" name="18 CuadroTexto"/>
          <p:cNvSpPr txBox="1"/>
          <p:nvPr/>
        </p:nvSpPr>
        <p:spPr>
          <a:xfrm>
            <a:off x="5786446" y="2857496"/>
            <a:ext cx="1043876" cy="369332"/>
          </a:xfrm>
          <a:prstGeom prst="rect">
            <a:avLst/>
          </a:prstGeom>
          <a:noFill/>
        </p:spPr>
        <p:txBody>
          <a:bodyPr wrap="none" rtlCol="0">
            <a:spAutoFit/>
          </a:bodyPr>
          <a:lstStyle/>
          <a:p>
            <a:r>
              <a:rPr lang="es-CR" dirty="0" smtClean="0"/>
              <a:t>Familias</a:t>
            </a:r>
            <a:endParaRPr lang="es-CR" dirty="0"/>
          </a:p>
        </p:txBody>
      </p:sp>
      <p:sp>
        <p:nvSpPr>
          <p:cNvPr id="20" name="19 Flecha izquierda y arriba"/>
          <p:cNvSpPr/>
          <p:nvPr/>
        </p:nvSpPr>
        <p:spPr>
          <a:xfrm rot="10800000" flipH="1">
            <a:off x="5572132" y="1000108"/>
            <a:ext cx="714380" cy="1000132"/>
          </a:xfrm>
          <a:prstGeom prst="lef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1" name="20 Flecha izquierda y arriba"/>
          <p:cNvSpPr/>
          <p:nvPr/>
        </p:nvSpPr>
        <p:spPr>
          <a:xfrm>
            <a:off x="6072198" y="3857628"/>
            <a:ext cx="714380" cy="1000132"/>
          </a:xfrm>
          <a:prstGeom prst="lef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2" name="21 CuadroTexto"/>
          <p:cNvSpPr txBox="1"/>
          <p:nvPr/>
        </p:nvSpPr>
        <p:spPr>
          <a:xfrm>
            <a:off x="1214414" y="1928802"/>
            <a:ext cx="2557110" cy="646331"/>
          </a:xfrm>
          <a:prstGeom prst="rect">
            <a:avLst/>
          </a:prstGeom>
          <a:noFill/>
        </p:spPr>
        <p:txBody>
          <a:bodyPr wrap="none" rtlCol="0">
            <a:spAutoFit/>
          </a:bodyPr>
          <a:lstStyle/>
          <a:p>
            <a:pPr algn="ctr"/>
            <a:r>
              <a:rPr lang="es-CR" dirty="0" smtClean="0"/>
              <a:t>Oferta de B y S </a:t>
            </a:r>
          </a:p>
          <a:p>
            <a:pPr algn="ctr"/>
            <a:r>
              <a:rPr lang="es-CR" dirty="0" smtClean="0"/>
              <a:t>Intercambio por dinero </a:t>
            </a:r>
            <a:endParaRPr lang="es-CR" dirty="0"/>
          </a:p>
        </p:txBody>
      </p:sp>
      <p:sp>
        <p:nvSpPr>
          <p:cNvPr id="23" name="22 CuadroTexto"/>
          <p:cNvSpPr txBox="1"/>
          <p:nvPr/>
        </p:nvSpPr>
        <p:spPr>
          <a:xfrm>
            <a:off x="4143372" y="1928802"/>
            <a:ext cx="2492990" cy="646331"/>
          </a:xfrm>
          <a:prstGeom prst="rect">
            <a:avLst/>
          </a:prstGeom>
          <a:noFill/>
        </p:spPr>
        <p:txBody>
          <a:bodyPr wrap="none" rtlCol="0">
            <a:spAutoFit/>
          </a:bodyPr>
          <a:lstStyle/>
          <a:p>
            <a:pPr algn="ctr"/>
            <a:r>
              <a:rPr lang="es-CR" dirty="0" smtClean="0"/>
              <a:t>Demanda de B y S</a:t>
            </a:r>
          </a:p>
          <a:p>
            <a:pPr algn="ctr"/>
            <a:r>
              <a:rPr lang="es-CR" dirty="0" smtClean="0"/>
              <a:t>Intercambio por dinero</a:t>
            </a:r>
            <a:endParaRPr lang="es-CR" dirty="0"/>
          </a:p>
        </p:txBody>
      </p:sp>
      <p:sp>
        <p:nvSpPr>
          <p:cNvPr id="24" name="23 CuadroTexto"/>
          <p:cNvSpPr txBox="1"/>
          <p:nvPr/>
        </p:nvSpPr>
        <p:spPr>
          <a:xfrm>
            <a:off x="1142976" y="3429000"/>
            <a:ext cx="2492990" cy="646331"/>
          </a:xfrm>
          <a:prstGeom prst="rect">
            <a:avLst/>
          </a:prstGeom>
          <a:noFill/>
        </p:spPr>
        <p:txBody>
          <a:bodyPr wrap="none" rtlCol="0">
            <a:spAutoFit/>
          </a:bodyPr>
          <a:lstStyle/>
          <a:p>
            <a:pPr algn="ctr"/>
            <a:r>
              <a:rPr lang="es-CR" dirty="0" smtClean="0"/>
              <a:t>Demanda de F.P.</a:t>
            </a:r>
          </a:p>
          <a:p>
            <a:pPr algn="ctr"/>
            <a:r>
              <a:rPr lang="es-CR" dirty="0" smtClean="0"/>
              <a:t>Intercambio por dinero</a:t>
            </a:r>
            <a:endParaRPr lang="es-CR" dirty="0"/>
          </a:p>
        </p:txBody>
      </p:sp>
      <p:sp>
        <p:nvSpPr>
          <p:cNvPr id="25" name="24 CuadroTexto"/>
          <p:cNvSpPr txBox="1"/>
          <p:nvPr/>
        </p:nvSpPr>
        <p:spPr>
          <a:xfrm>
            <a:off x="3929058" y="3429000"/>
            <a:ext cx="2492990" cy="646331"/>
          </a:xfrm>
          <a:prstGeom prst="rect">
            <a:avLst/>
          </a:prstGeom>
          <a:noFill/>
        </p:spPr>
        <p:txBody>
          <a:bodyPr wrap="none" rtlCol="0">
            <a:spAutoFit/>
          </a:bodyPr>
          <a:lstStyle/>
          <a:p>
            <a:pPr algn="ctr"/>
            <a:r>
              <a:rPr lang="es-CR" dirty="0" smtClean="0"/>
              <a:t>Oferta de F.P.</a:t>
            </a:r>
          </a:p>
          <a:p>
            <a:pPr algn="ctr"/>
            <a:r>
              <a:rPr lang="es-CR" dirty="0" smtClean="0"/>
              <a:t>Intercambio por dinero</a:t>
            </a:r>
            <a:endParaRPr lang="es-CR" dirty="0"/>
          </a:p>
        </p:txBody>
      </p:sp>
      <p:sp>
        <p:nvSpPr>
          <p:cNvPr id="26" name="25 Rectángulo redondeado"/>
          <p:cNvSpPr/>
          <p:nvPr/>
        </p:nvSpPr>
        <p:spPr>
          <a:xfrm>
            <a:off x="2857488" y="2714620"/>
            <a:ext cx="1928826" cy="571504"/>
          </a:xfrm>
          <a:prstGeom prst="round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7" name="26 CuadroTexto"/>
          <p:cNvSpPr txBox="1"/>
          <p:nvPr/>
        </p:nvSpPr>
        <p:spPr>
          <a:xfrm>
            <a:off x="3000364" y="2786058"/>
            <a:ext cx="1710725" cy="369332"/>
          </a:xfrm>
          <a:prstGeom prst="rect">
            <a:avLst/>
          </a:prstGeom>
          <a:noFill/>
        </p:spPr>
        <p:txBody>
          <a:bodyPr wrap="none" rtlCol="0">
            <a:spAutoFit/>
          </a:bodyPr>
          <a:lstStyle/>
          <a:p>
            <a:pPr algn="ctr"/>
            <a:r>
              <a:rPr lang="es-CR" dirty="0" smtClean="0"/>
              <a:t>Externalidades</a:t>
            </a:r>
            <a:endParaRPr lang="es-CR" dirty="0"/>
          </a:p>
        </p:txBody>
      </p:sp>
      <p:sp>
        <p:nvSpPr>
          <p:cNvPr id="28" name="27 Flecha izquierda y derecha"/>
          <p:cNvSpPr/>
          <p:nvPr/>
        </p:nvSpPr>
        <p:spPr>
          <a:xfrm>
            <a:off x="2071670" y="2857496"/>
            <a:ext cx="642942" cy="285752"/>
          </a:xfrm>
          <a:prstGeom prst="leftRightArrow">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9" name="28 Flecha izquierda y derecha"/>
          <p:cNvSpPr/>
          <p:nvPr/>
        </p:nvSpPr>
        <p:spPr>
          <a:xfrm>
            <a:off x="4857752" y="2857496"/>
            <a:ext cx="642942" cy="285752"/>
          </a:xfrm>
          <a:prstGeom prst="leftRightArrow">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30" name="29 Marcador de pie de página"/>
          <p:cNvSpPr>
            <a:spLocks noGrp="1"/>
          </p:cNvSpPr>
          <p:nvPr>
            <p:ph type="ftr" sz="quarter" idx="11"/>
          </p:nvPr>
        </p:nvSpPr>
        <p:spPr/>
        <p:txBody>
          <a:bodyPr/>
          <a:lstStyle/>
          <a:p>
            <a:pPr>
              <a:defRPr/>
            </a:pPr>
            <a:r>
              <a:rPr lang="en-US" dirty="0" smtClean="0"/>
              <a:t>Profesor Rooel Campos</a:t>
            </a:r>
            <a:endParaRPr lang="en-US" dirty="0"/>
          </a:p>
        </p:txBody>
      </p:sp>
    </p:spTree>
  </p:cSld>
  <p:clrMapOvr>
    <a:masterClrMapping/>
  </p:clrMapOvr>
  <p:transition>
    <p:cover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285720" y="928670"/>
            <a:ext cx="8204200" cy="519112"/>
          </a:xfrm>
          <a:prstGeom prst="rect">
            <a:avLst/>
          </a:prstGeom>
          <a:noFill/>
          <a:ln w="9525">
            <a:noFill/>
            <a:miter lim="800000"/>
            <a:headEnd/>
            <a:tailEnd/>
          </a:ln>
          <a:effectLst/>
        </p:spPr>
        <p:txBody>
          <a:bodyPr>
            <a:spAutoFit/>
          </a:bodyPr>
          <a:lstStyle/>
          <a:p>
            <a:pPr algn="l">
              <a:defRPr/>
            </a:pPr>
            <a:r>
              <a:rPr lang="es-MX" sz="2800" dirty="0">
                <a:effectLst>
                  <a:outerShdw blurRad="38100" dist="38100" dir="2700000" algn="tl">
                    <a:srgbClr val="C0C0C0"/>
                  </a:outerShdw>
                </a:effectLst>
                <a:latin typeface="Arial" charset="0"/>
              </a:rPr>
              <a:t>Modelos en economía</a:t>
            </a:r>
          </a:p>
        </p:txBody>
      </p:sp>
      <p:sp>
        <p:nvSpPr>
          <p:cNvPr id="25606" name="Text Box 6"/>
          <p:cNvSpPr txBox="1">
            <a:spLocks noChangeArrowheads="1"/>
          </p:cNvSpPr>
          <p:nvPr/>
        </p:nvSpPr>
        <p:spPr bwMode="auto">
          <a:xfrm>
            <a:off x="609600" y="228600"/>
            <a:ext cx="4902689" cy="461665"/>
          </a:xfrm>
          <a:prstGeom prst="rect">
            <a:avLst/>
          </a:prstGeom>
          <a:noFill/>
          <a:ln w="9525">
            <a:noFill/>
            <a:miter lim="800000"/>
            <a:headEnd/>
            <a:tailEnd/>
          </a:ln>
          <a:effectLst/>
        </p:spPr>
        <p:txBody>
          <a:bodyPr wrap="none">
            <a:spAutoFit/>
          </a:bodyPr>
          <a:lstStyle/>
          <a:p>
            <a:pPr algn="l">
              <a:defRPr/>
            </a:pPr>
            <a:r>
              <a:rPr lang="es-MX" sz="2400" dirty="0">
                <a:solidFill>
                  <a:srgbClr val="765252"/>
                </a:solidFill>
                <a:effectLst>
                  <a:outerShdw blurRad="38100" dist="38100" dir="2700000" algn="tl">
                    <a:srgbClr val="C0C0C0"/>
                  </a:outerShdw>
                </a:effectLst>
                <a:latin typeface="Arial" charset="0"/>
              </a:rPr>
              <a:t>La Teoría General de los Sistemas</a:t>
            </a:r>
            <a:endParaRPr lang="es-ES" sz="2400" dirty="0">
              <a:solidFill>
                <a:srgbClr val="765252"/>
              </a:solidFill>
              <a:effectLst>
                <a:outerShdw blurRad="38100" dist="38100" dir="2700000" algn="tl">
                  <a:srgbClr val="C0C0C0"/>
                </a:outerShdw>
              </a:effectLst>
              <a:latin typeface="Arial" charset="0"/>
            </a:endParaRPr>
          </a:p>
        </p:txBody>
      </p:sp>
      <p:sp>
        <p:nvSpPr>
          <p:cNvPr id="25620" name="Text Box 20"/>
          <p:cNvSpPr txBox="1">
            <a:spLocks noChangeArrowheads="1"/>
          </p:cNvSpPr>
          <p:nvPr/>
        </p:nvSpPr>
        <p:spPr bwMode="auto">
          <a:xfrm>
            <a:off x="323850" y="1643050"/>
            <a:ext cx="3889375" cy="1569660"/>
          </a:xfrm>
          <a:prstGeom prst="rect">
            <a:avLst/>
          </a:prstGeom>
          <a:noFill/>
          <a:ln w="9525">
            <a:noFill/>
            <a:miter lim="800000"/>
            <a:headEnd/>
            <a:tailEnd/>
          </a:ln>
          <a:effectLst/>
        </p:spPr>
        <p:txBody>
          <a:bodyPr wrap="square">
            <a:spAutoFit/>
          </a:bodyPr>
          <a:lstStyle/>
          <a:p>
            <a:pPr algn="just">
              <a:defRPr/>
            </a:pPr>
            <a:r>
              <a:rPr lang="es-MX" sz="1600" dirty="0">
                <a:effectLst>
                  <a:outerShdw blurRad="38100" dist="38100" dir="2700000" algn="tl">
                    <a:srgbClr val="C0C0C0"/>
                  </a:outerShdw>
                </a:effectLst>
                <a:latin typeface="Arial" charset="0"/>
              </a:rPr>
              <a:t>Con el resto de las cosas constante, cuanto mayor sea el precio de un bien, menor será la cantidad demandada, y mayor la cantidad ofrecida. El nivel de producto en el mercado se alcanza cuando las cantidades se igualan</a:t>
            </a:r>
            <a:endParaRPr lang="es-ES" sz="1600" dirty="0">
              <a:latin typeface="Arial" charset="0"/>
            </a:endParaRPr>
          </a:p>
        </p:txBody>
      </p:sp>
      <p:grpSp>
        <p:nvGrpSpPr>
          <p:cNvPr id="2" name="Group 34"/>
          <p:cNvGrpSpPr>
            <a:grpSpLocks/>
          </p:cNvGrpSpPr>
          <p:nvPr/>
        </p:nvGrpSpPr>
        <p:grpSpPr bwMode="auto">
          <a:xfrm>
            <a:off x="5148263" y="5300663"/>
            <a:ext cx="1295400" cy="768350"/>
            <a:chOff x="3243" y="3249"/>
            <a:chExt cx="816" cy="484"/>
          </a:xfrm>
        </p:grpSpPr>
        <p:sp>
          <p:nvSpPr>
            <p:cNvPr id="25632" name="Text Box 32"/>
            <p:cNvSpPr txBox="1">
              <a:spLocks noChangeArrowheads="1"/>
            </p:cNvSpPr>
            <p:nvPr/>
          </p:nvSpPr>
          <p:spPr bwMode="auto">
            <a:xfrm>
              <a:off x="3243" y="3249"/>
              <a:ext cx="816" cy="212"/>
            </a:xfrm>
            <a:prstGeom prst="rect">
              <a:avLst/>
            </a:prstGeom>
            <a:noFill/>
            <a:ln w="9525">
              <a:noFill/>
              <a:miter lim="800000"/>
              <a:headEnd/>
              <a:tailEnd/>
            </a:ln>
            <a:effectLst/>
          </p:spPr>
          <p:txBody>
            <a:bodyPr>
              <a:spAutoFit/>
            </a:bodyPr>
            <a:lstStyle/>
            <a:p>
              <a:pPr algn="l">
                <a:spcBef>
                  <a:spcPct val="50000"/>
                </a:spcBef>
                <a:defRPr/>
              </a:pPr>
              <a:r>
                <a:rPr lang="es-MX" sz="1600" b="1" i="1">
                  <a:effectLst>
                    <a:outerShdw blurRad="38100" dist="38100" dir="2700000" algn="tl">
                      <a:srgbClr val="C0C0C0"/>
                    </a:outerShdw>
                  </a:effectLst>
                  <a:latin typeface="Arial" charset="0"/>
                </a:rPr>
                <a:t>Qd = f (P,y)</a:t>
              </a:r>
              <a:endParaRPr lang="es-ES" sz="1600" b="1" i="1">
                <a:effectLst>
                  <a:outerShdw blurRad="38100" dist="38100" dir="2700000" algn="tl">
                    <a:srgbClr val="C0C0C0"/>
                  </a:outerShdw>
                </a:effectLst>
                <a:latin typeface="Arial" charset="0"/>
              </a:endParaRPr>
            </a:p>
          </p:txBody>
        </p:sp>
        <p:sp>
          <p:nvSpPr>
            <p:cNvPr id="25633" name="Text Box 33"/>
            <p:cNvSpPr txBox="1">
              <a:spLocks noChangeArrowheads="1"/>
            </p:cNvSpPr>
            <p:nvPr/>
          </p:nvSpPr>
          <p:spPr bwMode="auto">
            <a:xfrm>
              <a:off x="3243" y="3521"/>
              <a:ext cx="816" cy="212"/>
            </a:xfrm>
            <a:prstGeom prst="rect">
              <a:avLst/>
            </a:prstGeom>
            <a:noFill/>
            <a:ln w="9525">
              <a:noFill/>
              <a:miter lim="800000"/>
              <a:headEnd/>
              <a:tailEnd/>
            </a:ln>
            <a:effectLst/>
          </p:spPr>
          <p:txBody>
            <a:bodyPr>
              <a:spAutoFit/>
            </a:bodyPr>
            <a:lstStyle/>
            <a:p>
              <a:pPr algn="l">
                <a:spcBef>
                  <a:spcPct val="50000"/>
                </a:spcBef>
                <a:defRPr/>
              </a:pPr>
              <a:r>
                <a:rPr lang="es-MX" sz="1600" b="1" i="1">
                  <a:effectLst>
                    <a:outerShdw blurRad="38100" dist="38100" dir="2700000" algn="tl">
                      <a:srgbClr val="C0C0C0"/>
                    </a:outerShdw>
                  </a:effectLst>
                  <a:latin typeface="Arial" charset="0"/>
                </a:rPr>
                <a:t>Qs = f (P,C)</a:t>
              </a:r>
              <a:endParaRPr lang="es-ES" sz="1600" b="1" i="1">
                <a:effectLst>
                  <a:outerShdw blurRad="38100" dist="38100" dir="2700000" algn="tl">
                    <a:srgbClr val="C0C0C0"/>
                  </a:outerShdw>
                </a:effectLst>
                <a:latin typeface="Arial" charset="0"/>
              </a:endParaRPr>
            </a:p>
          </p:txBody>
        </p:sp>
      </p:grpSp>
      <p:sp>
        <p:nvSpPr>
          <p:cNvPr id="22538" name="Line 11"/>
          <p:cNvSpPr>
            <a:spLocks noChangeShapeType="1"/>
          </p:cNvSpPr>
          <p:nvPr/>
        </p:nvSpPr>
        <p:spPr bwMode="auto">
          <a:xfrm rot="5408681">
            <a:off x="6585744" y="3140869"/>
            <a:ext cx="3175" cy="3170237"/>
          </a:xfrm>
          <a:prstGeom prst="line">
            <a:avLst/>
          </a:prstGeom>
          <a:noFill/>
          <a:ln w="38100">
            <a:solidFill>
              <a:schemeClr val="tx1"/>
            </a:solidFill>
            <a:round/>
            <a:headEnd type="triangle" w="med" len="med"/>
            <a:tailEnd/>
          </a:ln>
        </p:spPr>
        <p:txBody>
          <a:bodyPr/>
          <a:lstStyle/>
          <a:p>
            <a:endParaRPr lang="es-CR"/>
          </a:p>
        </p:txBody>
      </p:sp>
      <p:sp>
        <p:nvSpPr>
          <p:cNvPr id="22539" name="Line 10"/>
          <p:cNvSpPr>
            <a:spLocks noChangeShapeType="1"/>
          </p:cNvSpPr>
          <p:nvPr/>
        </p:nvSpPr>
        <p:spPr bwMode="auto">
          <a:xfrm>
            <a:off x="5202238" y="2293938"/>
            <a:ext cx="17462" cy="2574925"/>
          </a:xfrm>
          <a:prstGeom prst="line">
            <a:avLst/>
          </a:prstGeom>
          <a:noFill/>
          <a:ln w="38100">
            <a:solidFill>
              <a:schemeClr val="tx1"/>
            </a:solidFill>
            <a:round/>
            <a:headEnd type="triangle" w="med" len="med"/>
            <a:tailEnd/>
          </a:ln>
        </p:spPr>
        <p:txBody>
          <a:bodyPr/>
          <a:lstStyle/>
          <a:p>
            <a:endParaRPr lang="es-CR"/>
          </a:p>
        </p:txBody>
      </p:sp>
      <p:sp>
        <p:nvSpPr>
          <p:cNvPr id="22540" name="Freeform 13"/>
          <p:cNvSpPr>
            <a:spLocks/>
          </p:cNvSpPr>
          <p:nvPr/>
        </p:nvSpPr>
        <p:spPr bwMode="auto">
          <a:xfrm rot="-3369049">
            <a:off x="4980782" y="3091656"/>
            <a:ext cx="2489200" cy="715963"/>
          </a:xfrm>
          <a:custGeom>
            <a:avLst/>
            <a:gdLst>
              <a:gd name="T0" fmla="*/ 0 w 1632"/>
              <a:gd name="T1" fmla="*/ 0 h 488"/>
              <a:gd name="T2" fmla="*/ 816 w 1632"/>
              <a:gd name="T3" fmla="*/ 432 h 488"/>
              <a:gd name="T4" fmla="*/ 1632 w 1632"/>
              <a:gd name="T5" fmla="*/ 336 h 488"/>
              <a:gd name="T6" fmla="*/ 0 60000 65536"/>
              <a:gd name="T7" fmla="*/ 0 60000 65536"/>
              <a:gd name="T8" fmla="*/ 0 60000 65536"/>
              <a:gd name="T9" fmla="*/ 0 w 1632"/>
              <a:gd name="T10" fmla="*/ 0 h 488"/>
              <a:gd name="T11" fmla="*/ 1632 w 1632"/>
              <a:gd name="T12" fmla="*/ 488 h 488"/>
            </a:gdLst>
            <a:ahLst/>
            <a:cxnLst>
              <a:cxn ang="T6">
                <a:pos x="T0" y="T1"/>
              </a:cxn>
              <a:cxn ang="T7">
                <a:pos x="T2" y="T3"/>
              </a:cxn>
              <a:cxn ang="T8">
                <a:pos x="T4" y="T5"/>
              </a:cxn>
            </a:cxnLst>
            <a:rect l="T9" t="T10" r="T11" b="T12"/>
            <a:pathLst>
              <a:path w="1632" h="488">
                <a:moveTo>
                  <a:pt x="0" y="0"/>
                </a:moveTo>
                <a:cubicBezTo>
                  <a:pt x="272" y="188"/>
                  <a:pt x="544" y="376"/>
                  <a:pt x="816" y="432"/>
                </a:cubicBezTo>
                <a:cubicBezTo>
                  <a:pt x="1088" y="488"/>
                  <a:pt x="1496" y="352"/>
                  <a:pt x="1632" y="336"/>
                </a:cubicBezTo>
              </a:path>
            </a:pathLst>
          </a:custGeom>
          <a:noFill/>
          <a:ln w="28575" cmpd="sng">
            <a:solidFill>
              <a:srgbClr val="FF9933"/>
            </a:solidFill>
            <a:round/>
            <a:headEnd/>
            <a:tailEnd/>
          </a:ln>
        </p:spPr>
        <p:txBody>
          <a:bodyPr/>
          <a:lstStyle/>
          <a:p>
            <a:endParaRPr lang="es-CR"/>
          </a:p>
        </p:txBody>
      </p:sp>
      <p:sp>
        <p:nvSpPr>
          <p:cNvPr id="22541" name="Line 14"/>
          <p:cNvSpPr>
            <a:spLocks noChangeShapeType="1"/>
          </p:cNvSpPr>
          <p:nvPr/>
        </p:nvSpPr>
        <p:spPr bwMode="auto">
          <a:xfrm rot="-3338261">
            <a:off x="5227638" y="3302000"/>
            <a:ext cx="720725" cy="1025525"/>
          </a:xfrm>
          <a:prstGeom prst="line">
            <a:avLst/>
          </a:prstGeom>
          <a:noFill/>
          <a:ln w="28575">
            <a:solidFill>
              <a:srgbClr val="00FF00"/>
            </a:solidFill>
            <a:prstDash val="dash"/>
            <a:round/>
            <a:headEnd/>
            <a:tailEnd/>
          </a:ln>
        </p:spPr>
        <p:txBody>
          <a:bodyPr/>
          <a:lstStyle/>
          <a:p>
            <a:endParaRPr lang="es-CR"/>
          </a:p>
        </p:txBody>
      </p:sp>
      <p:sp>
        <p:nvSpPr>
          <p:cNvPr id="22542" name="Freeform 21"/>
          <p:cNvSpPr>
            <a:spLocks/>
          </p:cNvSpPr>
          <p:nvPr/>
        </p:nvSpPr>
        <p:spPr bwMode="auto">
          <a:xfrm rot="1954906">
            <a:off x="5148263" y="3284538"/>
            <a:ext cx="2489200" cy="715962"/>
          </a:xfrm>
          <a:custGeom>
            <a:avLst/>
            <a:gdLst>
              <a:gd name="T0" fmla="*/ 0 w 1632"/>
              <a:gd name="T1" fmla="*/ 0 h 488"/>
              <a:gd name="T2" fmla="*/ 816 w 1632"/>
              <a:gd name="T3" fmla="*/ 432 h 488"/>
              <a:gd name="T4" fmla="*/ 1632 w 1632"/>
              <a:gd name="T5" fmla="*/ 336 h 488"/>
              <a:gd name="T6" fmla="*/ 0 60000 65536"/>
              <a:gd name="T7" fmla="*/ 0 60000 65536"/>
              <a:gd name="T8" fmla="*/ 0 60000 65536"/>
              <a:gd name="T9" fmla="*/ 0 w 1632"/>
              <a:gd name="T10" fmla="*/ 0 h 488"/>
              <a:gd name="T11" fmla="*/ 1632 w 1632"/>
              <a:gd name="T12" fmla="*/ 488 h 488"/>
            </a:gdLst>
            <a:ahLst/>
            <a:cxnLst>
              <a:cxn ang="T6">
                <a:pos x="T0" y="T1"/>
              </a:cxn>
              <a:cxn ang="T7">
                <a:pos x="T2" y="T3"/>
              </a:cxn>
              <a:cxn ang="T8">
                <a:pos x="T4" y="T5"/>
              </a:cxn>
            </a:cxnLst>
            <a:rect l="T9" t="T10" r="T11" b="T12"/>
            <a:pathLst>
              <a:path w="1632" h="488">
                <a:moveTo>
                  <a:pt x="0" y="0"/>
                </a:moveTo>
                <a:cubicBezTo>
                  <a:pt x="272" y="188"/>
                  <a:pt x="544" y="376"/>
                  <a:pt x="816" y="432"/>
                </a:cubicBezTo>
                <a:cubicBezTo>
                  <a:pt x="1088" y="488"/>
                  <a:pt x="1496" y="352"/>
                  <a:pt x="1632" y="336"/>
                </a:cubicBezTo>
              </a:path>
            </a:pathLst>
          </a:custGeom>
          <a:noFill/>
          <a:ln w="28575" cmpd="sng">
            <a:solidFill>
              <a:srgbClr val="FF3399"/>
            </a:solidFill>
            <a:round/>
            <a:headEnd/>
            <a:tailEnd/>
          </a:ln>
        </p:spPr>
        <p:txBody>
          <a:bodyPr/>
          <a:lstStyle/>
          <a:p>
            <a:endParaRPr lang="es-CR"/>
          </a:p>
        </p:txBody>
      </p:sp>
      <p:sp>
        <p:nvSpPr>
          <p:cNvPr id="22543" name="Line 23"/>
          <p:cNvSpPr>
            <a:spLocks noChangeShapeType="1"/>
          </p:cNvSpPr>
          <p:nvPr/>
        </p:nvSpPr>
        <p:spPr bwMode="auto">
          <a:xfrm rot="1998203">
            <a:off x="5903913" y="3883025"/>
            <a:ext cx="609600" cy="895350"/>
          </a:xfrm>
          <a:prstGeom prst="line">
            <a:avLst/>
          </a:prstGeom>
          <a:noFill/>
          <a:ln w="28575">
            <a:solidFill>
              <a:srgbClr val="00FF00"/>
            </a:solidFill>
            <a:prstDash val="dash"/>
            <a:round/>
            <a:headEnd/>
            <a:tailEnd/>
          </a:ln>
        </p:spPr>
        <p:txBody>
          <a:bodyPr/>
          <a:lstStyle/>
          <a:p>
            <a:endParaRPr lang="es-CR"/>
          </a:p>
        </p:txBody>
      </p:sp>
      <p:sp>
        <p:nvSpPr>
          <p:cNvPr id="22544" name="AutoShape 24"/>
          <p:cNvSpPr>
            <a:spLocks/>
          </p:cNvSpPr>
          <p:nvPr/>
        </p:nvSpPr>
        <p:spPr bwMode="auto">
          <a:xfrm>
            <a:off x="5029200" y="4292600"/>
            <a:ext cx="171450" cy="431800"/>
          </a:xfrm>
          <a:prstGeom prst="leftBrace">
            <a:avLst>
              <a:gd name="adj1" fmla="val 20988"/>
              <a:gd name="adj2" fmla="val 50000"/>
            </a:avLst>
          </a:prstGeom>
          <a:noFill/>
          <a:ln w="25400">
            <a:solidFill>
              <a:srgbClr val="800000"/>
            </a:solidFill>
            <a:round/>
            <a:headEnd/>
            <a:tailEnd/>
          </a:ln>
        </p:spPr>
        <p:txBody>
          <a:bodyPr wrap="none" anchor="ctr"/>
          <a:lstStyle/>
          <a:p>
            <a:endParaRPr lang="es-CR"/>
          </a:p>
        </p:txBody>
      </p:sp>
      <p:sp>
        <p:nvSpPr>
          <p:cNvPr id="25625" name="Text Box 25"/>
          <p:cNvSpPr txBox="1">
            <a:spLocks noChangeArrowheads="1"/>
          </p:cNvSpPr>
          <p:nvPr/>
        </p:nvSpPr>
        <p:spPr bwMode="auto">
          <a:xfrm>
            <a:off x="4572000" y="4348163"/>
            <a:ext cx="504825" cy="304800"/>
          </a:xfrm>
          <a:prstGeom prst="rect">
            <a:avLst/>
          </a:prstGeom>
          <a:noFill/>
          <a:ln w="9525">
            <a:noFill/>
            <a:miter lim="800000"/>
            <a:headEnd/>
            <a:tailEnd/>
          </a:ln>
          <a:effectLst/>
        </p:spPr>
        <p:txBody>
          <a:bodyPr>
            <a:spAutoFit/>
          </a:bodyPr>
          <a:lstStyle/>
          <a:p>
            <a:pPr>
              <a:spcBef>
                <a:spcPct val="50000"/>
              </a:spcBef>
              <a:defRPr/>
            </a:pPr>
            <a:r>
              <a:rPr lang="es-MX" sz="1400" b="1">
                <a:effectLst>
                  <a:outerShdw blurRad="38100" dist="38100" dir="2700000" algn="tl">
                    <a:srgbClr val="C0C0C0"/>
                  </a:outerShdw>
                </a:effectLst>
                <a:latin typeface="Arial" charset="0"/>
              </a:rPr>
              <a:t>CF</a:t>
            </a:r>
            <a:endParaRPr lang="es-ES" sz="1400" b="1">
              <a:effectLst>
                <a:outerShdw blurRad="38100" dist="38100" dir="2700000" algn="tl">
                  <a:srgbClr val="C0C0C0"/>
                </a:outerShdw>
              </a:effectLst>
              <a:latin typeface="Arial" charset="0"/>
            </a:endParaRPr>
          </a:p>
        </p:txBody>
      </p:sp>
      <p:sp>
        <p:nvSpPr>
          <p:cNvPr id="22546" name="Line 26"/>
          <p:cNvSpPr>
            <a:spLocks noChangeShapeType="1"/>
          </p:cNvSpPr>
          <p:nvPr/>
        </p:nvSpPr>
        <p:spPr bwMode="auto">
          <a:xfrm>
            <a:off x="6948488" y="4437063"/>
            <a:ext cx="792162" cy="0"/>
          </a:xfrm>
          <a:prstGeom prst="line">
            <a:avLst/>
          </a:prstGeom>
          <a:noFill/>
          <a:ln w="25400">
            <a:solidFill>
              <a:srgbClr val="800000"/>
            </a:solidFill>
            <a:prstDash val="dash"/>
            <a:round/>
            <a:headEnd/>
            <a:tailEnd/>
          </a:ln>
        </p:spPr>
        <p:txBody>
          <a:bodyPr/>
          <a:lstStyle/>
          <a:p>
            <a:endParaRPr lang="es-CR"/>
          </a:p>
        </p:txBody>
      </p:sp>
      <p:sp>
        <p:nvSpPr>
          <p:cNvPr id="25627" name="Text Box 27"/>
          <p:cNvSpPr txBox="1">
            <a:spLocks noChangeArrowheads="1"/>
          </p:cNvSpPr>
          <p:nvPr/>
        </p:nvSpPr>
        <p:spPr bwMode="auto">
          <a:xfrm>
            <a:off x="7308850" y="4076700"/>
            <a:ext cx="431800" cy="304800"/>
          </a:xfrm>
          <a:prstGeom prst="rect">
            <a:avLst/>
          </a:prstGeom>
          <a:noFill/>
          <a:ln w="9525">
            <a:noFill/>
            <a:miter lim="800000"/>
            <a:headEnd/>
            <a:tailEnd/>
          </a:ln>
          <a:effectLst/>
        </p:spPr>
        <p:txBody>
          <a:bodyPr>
            <a:spAutoFit/>
          </a:bodyPr>
          <a:lstStyle/>
          <a:p>
            <a:pPr>
              <a:spcBef>
                <a:spcPct val="50000"/>
              </a:spcBef>
              <a:defRPr/>
            </a:pPr>
            <a:r>
              <a:rPr lang="es-MX" sz="1400" b="1">
                <a:effectLst>
                  <a:outerShdw blurRad="38100" dist="38100" dir="2700000" algn="tl">
                    <a:srgbClr val="C0C0C0"/>
                  </a:outerShdw>
                </a:effectLst>
                <a:latin typeface="Arial" charset="0"/>
              </a:rPr>
              <a:t>Qd</a:t>
            </a:r>
            <a:endParaRPr lang="es-ES" sz="1400" b="1">
              <a:effectLst>
                <a:outerShdw blurRad="38100" dist="38100" dir="2700000" algn="tl">
                  <a:srgbClr val="C0C0C0"/>
                </a:outerShdw>
              </a:effectLst>
              <a:latin typeface="Arial" charset="0"/>
            </a:endParaRPr>
          </a:p>
        </p:txBody>
      </p:sp>
      <p:sp>
        <p:nvSpPr>
          <p:cNvPr id="25628" name="Text Box 28"/>
          <p:cNvSpPr txBox="1">
            <a:spLocks noChangeArrowheads="1"/>
          </p:cNvSpPr>
          <p:nvPr/>
        </p:nvSpPr>
        <p:spPr bwMode="auto">
          <a:xfrm>
            <a:off x="6948488" y="2133600"/>
            <a:ext cx="503237" cy="304800"/>
          </a:xfrm>
          <a:prstGeom prst="rect">
            <a:avLst/>
          </a:prstGeom>
          <a:noFill/>
          <a:ln w="9525">
            <a:noFill/>
            <a:miter lim="800000"/>
            <a:headEnd/>
            <a:tailEnd/>
          </a:ln>
          <a:effectLst/>
        </p:spPr>
        <p:txBody>
          <a:bodyPr>
            <a:spAutoFit/>
          </a:bodyPr>
          <a:lstStyle/>
          <a:p>
            <a:pPr>
              <a:spcBef>
                <a:spcPct val="50000"/>
              </a:spcBef>
              <a:defRPr/>
            </a:pPr>
            <a:r>
              <a:rPr lang="es-MX" sz="1400" b="1" dirty="0" err="1">
                <a:effectLst>
                  <a:outerShdw blurRad="38100" dist="38100" dir="2700000" algn="tl">
                    <a:srgbClr val="C0C0C0"/>
                  </a:outerShdw>
                </a:effectLst>
                <a:latin typeface="Arial" charset="0"/>
              </a:rPr>
              <a:t>Qs</a:t>
            </a:r>
            <a:endParaRPr lang="es-ES" sz="1400" b="1" dirty="0">
              <a:effectLst>
                <a:outerShdw blurRad="38100" dist="38100" dir="2700000" algn="tl">
                  <a:srgbClr val="C0C0C0"/>
                </a:outerShdw>
              </a:effectLst>
              <a:latin typeface="Arial" charset="0"/>
            </a:endParaRPr>
          </a:p>
        </p:txBody>
      </p:sp>
      <p:sp>
        <p:nvSpPr>
          <p:cNvPr id="22549" name="AutoShape 29"/>
          <p:cNvSpPr>
            <a:spLocks noChangeArrowheads="1"/>
          </p:cNvSpPr>
          <p:nvPr/>
        </p:nvSpPr>
        <p:spPr bwMode="auto">
          <a:xfrm>
            <a:off x="6130925" y="3754438"/>
            <a:ext cx="144463" cy="144462"/>
          </a:xfrm>
          <a:prstGeom prst="flowChartConnector">
            <a:avLst/>
          </a:prstGeom>
          <a:solidFill>
            <a:srgbClr val="FF6600"/>
          </a:solidFill>
          <a:ln w="9525">
            <a:solidFill>
              <a:srgbClr val="FF6600"/>
            </a:solidFill>
            <a:round/>
            <a:headEnd/>
            <a:tailEnd/>
          </a:ln>
        </p:spPr>
        <p:txBody>
          <a:bodyPr wrap="none" anchor="ctr"/>
          <a:lstStyle/>
          <a:p>
            <a:endParaRPr lang="es-CR"/>
          </a:p>
        </p:txBody>
      </p:sp>
      <p:sp>
        <p:nvSpPr>
          <p:cNvPr id="25630" name="Text Box 30"/>
          <p:cNvSpPr txBox="1">
            <a:spLocks noChangeArrowheads="1"/>
          </p:cNvSpPr>
          <p:nvPr/>
        </p:nvSpPr>
        <p:spPr bwMode="auto">
          <a:xfrm>
            <a:off x="7669213" y="4797425"/>
            <a:ext cx="1079500" cy="336550"/>
          </a:xfrm>
          <a:prstGeom prst="rect">
            <a:avLst/>
          </a:prstGeom>
          <a:noFill/>
          <a:ln w="9525">
            <a:noFill/>
            <a:miter lim="800000"/>
            <a:headEnd/>
            <a:tailEnd/>
          </a:ln>
          <a:effectLst/>
        </p:spPr>
        <p:txBody>
          <a:bodyPr>
            <a:spAutoFit/>
          </a:bodyPr>
          <a:lstStyle/>
          <a:p>
            <a:pPr algn="l">
              <a:spcBef>
                <a:spcPct val="50000"/>
              </a:spcBef>
              <a:defRPr/>
            </a:pPr>
            <a:r>
              <a:rPr lang="es-MX" sz="1600" b="1">
                <a:effectLst>
                  <a:outerShdw blurRad="38100" dist="38100" dir="2700000" algn="tl">
                    <a:srgbClr val="C0C0C0"/>
                  </a:outerShdw>
                </a:effectLst>
                <a:latin typeface="Arial" charset="0"/>
              </a:rPr>
              <a:t>Cantidad</a:t>
            </a:r>
            <a:endParaRPr lang="es-ES" sz="1600" b="1">
              <a:effectLst>
                <a:outerShdw blurRad="38100" dist="38100" dir="2700000" algn="tl">
                  <a:srgbClr val="C0C0C0"/>
                </a:outerShdw>
              </a:effectLst>
              <a:latin typeface="Arial" charset="0"/>
            </a:endParaRPr>
          </a:p>
        </p:txBody>
      </p:sp>
      <p:sp>
        <p:nvSpPr>
          <p:cNvPr id="25631" name="Text Box 31"/>
          <p:cNvSpPr txBox="1">
            <a:spLocks noChangeArrowheads="1"/>
          </p:cNvSpPr>
          <p:nvPr/>
        </p:nvSpPr>
        <p:spPr bwMode="auto">
          <a:xfrm>
            <a:off x="4356100" y="2012950"/>
            <a:ext cx="863600" cy="336550"/>
          </a:xfrm>
          <a:prstGeom prst="rect">
            <a:avLst/>
          </a:prstGeom>
          <a:noFill/>
          <a:ln w="9525">
            <a:noFill/>
            <a:miter lim="800000"/>
            <a:headEnd/>
            <a:tailEnd/>
          </a:ln>
          <a:effectLst/>
        </p:spPr>
        <p:txBody>
          <a:bodyPr>
            <a:spAutoFit/>
          </a:bodyPr>
          <a:lstStyle/>
          <a:p>
            <a:pPr algn="l">
              <a:spcBef>
                <a:spcPct val="50000"/>
              </a:spcBef>
              <a:defRPr/>
            </a:pPr>
            <a:r>
              <a:rPr lang="es-MX" sz="1600" b="1">
                <a:effectLst>
                  <a:outerShdw blurRad="38100" dist="38100" dir="2700000" algn="tl">
                    <a:srgbClr val="C0C0C0"/>
                  </a:outerShdw>
                </a:effectLst>
                <a:latin typeface="Arial" charset="0"/>
              </a:rPr>
              <a:t>Precio</a:t>
            </a:r>
            <a:endParaRPr lang="es-ES" sz="1600" b="1">
              <a:effectLst>
                <a:outerShdw blurRad="38100" dist="38100" dir="2700000" algn="tl">
                  <a:srgbClr val="C0C0C0"/>
                </a:outerShdw>
              </a:effectLst>
              <a:latin typeface="Arial" charset="0"/>
            </a:endParaRPr>
          </a:p>
        </p:txBody>
      </p:sp>
      <p:sp>
        <p:nvSpPr>
          <p:cNvPr id="25635" name="Text Box 35"/>
          <p:cNvSpPr txBox="1">
            <a:spLocks noChangeArrowheads="1"/>
          </p:cNvSpPr>
          <p:nvPr/>
        </p:nvSpPr>
        <p:spPr bwMode="auto">
          <a:xfrm>
            <a:off x="6130925" y="4775200"/>
            <a:ext cx="503238" cy="336550"/>
          </a:xfrm>
          <a:prstGeom prst="rect">
            <a:avLst/>
          </a:prstGeom>
          <a:noFill/>
          <a:ln w="9525">
            <a:noFill/>
            <a:miter lim="800000"/>
            <a:headEnd/>
            <a:tailEnd/>
          </a:ln>
          <a:effectLst/>
        </p:spPr>
        <p:txBody>
          <a:bodyPr>
            <a:spAutoFit/>
          </a:bodyPr>
          <a:lstStyle/>
          <a:p>
            <a:pPr>
              <a:spcBef>
                <a:spcPct val="50000"/>
              </a:spcBef>
              <a:defRPr/>
            </a:pPr>
            <a:r>
              <a:rPr lang="es-MX" sz="1600" b="1" i="1">
                <a:effectLst>
                  <a:outerShdw blurRad="38100" dist="38100" dir="2700000" algn="tl">
                    <a:srgbClr val="C0C0C0"/>
                  </a:outerShdw>
                </a:effectLst>
                <a:latin typeface="Arial" charset="0"/>
              </a:rPr>
              <a:t>Q</a:t>
            </a:r>
            <a:r>
              <a:rPr lang="es-MX" sz="800" b="1" i="1">
                <a:effectLst>
                  <a:outerShdw blurRad="38100" dist="38100" dir="2700000" algn="tl">
                    <a:srgbClr val="C0C0C0"/>
                  </a:outerShdw>
                </a:effectLst>
                <a:latin typeface="Arial" charset="0"/>
              </a:rPr>
              <a:t>1</a:t>
            </a:r>
            <a:endParaRPr lang="es-ES" sz="800" b="1" i="1">
              <a:effectLst>
                <a:outerShdw blurRad="38100" dist="38100" dir="2700000" algn="tl">
                  <a:srgbClr val="C0C0C0"/>
                </a:outerShdw>
              </a:effectLst>
              <a:latin typeface="Arial" charset="0"/>
            </a:endParaRPr>
          </a:p>
        </p:txBody>
      </p:sp>
      <p:sp>
        <p:nvSpPr>
          <p:cNvPr id="25636" name="Text Box 36"/>
          <p:cNvSpPr txBox="1">
            <a:spLocks noChangeArrowheads="1"/>
          </p:cNvSpPr>
          <p:nvPr/>
        </p:nvSpPr>
        <p:spPr bwMode="auto">
          <a:xfrm>
            <a:off x="4572000" y="3500438"/>
            <a:ext cx="503238" cy="336550"/>
          </a:xfrm>
          <a:prstGeom prst="rect">
            <a:avLst/>
          </a:prstGeom>
          <a:noFill/>
          <a:ln w="9525">
            <a:noFill/>
            <a:miter lim="800000"/>
            <a:headEnd/>
            <a:tailEnd/>
          </a:ln>
          <a:effectLst/>
        </p:spPr>
        <p:txBody>
          <a:bodyPr>
            <a:spAutoFit/>
          </a:bodyPr>
          <a:lstStyle/>
          <a:p>
            <a:pPr>
              <a:spcBef>
                <a:spcPct val="50000"/>
              </a:spcBef>
              <a:defRPr/>
            </a:pPr>
            <a:r>
              <a:rPr lang="es-MX" sz="1600" b="1" i="1">
                <a:effectLst>
                  <a:outerShdw blurRad="38100" dist="38100" dir="2700000" algn="tl">
                    <a:srgbClr val="C0C0C0"/>
                  </a:outerShdw>
                </a:effectLst>
                <a:latin typeface="Arial" charset="0"/>
              </a:rPr>
              <a:t>P</a:t>
            </a:r>
            <a:r>
              <a:rPr lang="es-MX" sz="800" b="1" i="1">
                <a:effectLst>
                  <a:outerShdw blurRad="38100" dist="38100" dir="2700000" algn="tl">
                    <a:srgbClr val="C0C0C0"/>
                  </a:outerShdw>
                </a:effectLst>
                <a:latin typeface="Arial" charset="0"/>
              </a:rPr>
              <a:t>1</a:t>
            </a:r>
            <a:endParaRPr lang="es-ES" sz="800" b="1" i="1">
              <a:effectLst>
                <a:outerShdw blurRad="38100" dist="38100" dir="2700000" algn="tl">
                  <a:srgbClr val="C0C0C0"/>
                </a:outerShdw>
              </a:effectLst>
              <a:latin typeface="Arial" charset="0"/>
            </a:endParaRPr>
          </a:p>
        </p:txBody>
      </p:sp>
      <p:sp>
        <p:nvSpPr>
          <p:cNvPr id="25637" name="Text Box 37"/>
          <p:cNvSpPr txBox="1">
            <a:spLocks noChangeArrowheads="1"/>
          </p:cNvSpPr>
          <p:nvPr/>
        </p:nvSpPr>
        <p:spPr bwMode="auto">
          <a:xfrm>
            <a:off x="1692275" y="5184775"/>
            <a:ext cx="1081088" cy="476250"/>
          </a:xfrm>
          <a:prstGeom prst="rect">
            <a:avLst/>
          </a:prstGeom>
          <a:noFill/>
          <a:ln w="19050">
            <a:solidFill>
              <a:schemeClr val="tx1"/>
            </a:solidFill>
            <a:miter lim="800000"/>
            <a:headEnd/>
            <a:tailEnd/>
          </a:ln>
          <a:effectLst/>
        </p:spPr>
        <p:txBody>
          <a:bodyPr>
            <a:spAutoFit/>
          </a:bodyPr>
          <a:lstStyle/>
          <a:p>
            <a:pPr>
              <a:spcBef>
                <a:spcPct val="50000"/>
              </a:spcBef>
              <a:defRPr/>
            </a:pPr>
            <a:r>
              <a:rPr lang="es-MX" sz="1200" dirty="0">
                <a:effectLst>
                  <a:outerShdw blurRad="38100" dist="38100" dir="2700000" algn="tl">
                    <a:srgbClr val="C0C0C0"/>
                  </a:outerShdw>
                </a:effectLst>
                <a:latin typeface="Arial" charset="0"/>
              </a:rPr>
              <a:t>Cantidad de equilibrio</a:t>
            </a:r>
            <a:endParaRPr lang="es-ES" sz="1200" dirty="0">
              <a:effectLst>
                <a:outerShdw blurRad="38100" dist="38100" dir="2700000" algn="tl">
                  <a:srgbClr val="C0C0C0"/>
                </a:outerShdw>
              </a:effectLst>
              <a:latin typeface="Arial" charset="0"/>
            </a:endParaRPr>
          </a:p>
        </p:txBody>
      </p:sp>
      <p:sp>
        <p:nvSpPr>
          <p:cNvPr id="25638" name="Text Box 38"/>
          <p:cNvSpPr txBox="1">
            <a:spLocks noChangeArrowheads="1"/>
          </p:cNvSpPr>
          <p:nvPr/>
        </p:nvSpPr>
        <p:spPr bwMode="auto">
          <a:xfrm>
            <a:off x="1044575" y="4579938"/>
            <a:ext cx="647700" cy="293687"/>
          </a:xfrm>
          <a:prstGeom prst="rect">
            <a:avLst/>
          </a:prstGeom>
          <a:noFill/>
          <a:ln w="19050">
            <a:solidFill>
              <a:schemeClr val="tx1"/>
            </a:solidFill>
            <a:miter lim="800000"/>
            <a:headEnd/>
            <a:tailEnd/>
          </a:ln>
          <a:effectLst/>
        </p:spPr>
        <p:txBody>
          <a:bodyPr>
            <a:spAutoFit/>
          </a:bodyPr>
          <a:lstStyle/>
          <a:p>
            <a:pPr>
              <a:spcBef>
                <a:spcPct val="50000"/>
              </a:spcBef>
              <a:defRPr/>
            </a:pPr>
            <a:r>
              <a:rPr lang="es-MX" sz="1200">
                <a:effectLst>
                  <a:outerShdw blurRad="38100" dist="38100" dir="2700000" algn="tl">
                    <a:srgbClr val="C0C0C0"/>
                  </a:outerShdw>
                </a:effectLst>
                <a:latin typeface="Arial" charset="0"/>
              </a:rPr>
              <a:t>Oferta</a:t>
            </a:r>
            <a:endParaRPr lang="es-ES" sz="1200">
              <a:effectLst>
                <a:outerShdw blurRad="38100" dist="38100" dir="2700000" algn="tl">
                  <a:srgbClr val="C0C0C0"/>
                </a:outerShdw>
              </a:effectLst>
              <a:latin typeface="Arial" charset="0"/>
            </a:endParaRPr>
          </a:p>
        </p:txBody>
      </p:sp>
      <p:sp>
        <p:nvSpPr>
          <p:cNvPr id="25639" name="Text Box 39"/>
          <p:cNvSpPr txBox="1">
            <a:spLocks noChangeArrowheads="1"/>
          </p:cNvSpPr>
          <p:nvPr/>
        </p:nvSpPr>
        <p:spPr bwMode="auto">
          <a:xfrm>
            <a:off x="2627313" y="4575175"/>
            <a:ext cx="863600" cy="293688"/>
          </a:xfrm>
          <a:prstGeom prst="rect">
            <a:avLst/>
          </a:prstGeom>
          <a:noFill/>
          <a:ln w="19050">
            <a:solidFill>
              <a:schemeClr val="tx1"/>
            </a:solidFill>
            <a:miter lim="800000"/>
            <a:headEnd/>
            <a:tailEnd/>
          </a:ln>
          <a:effectLst/>
        </p:spPr>
        <p:txBody>
          <a:bodyPr>
            <a:spAutoFit/>
          </a:bodyPr>
          <a:lstStyle/>
          <a:p>
            <a:pPr>
              <a:spcBef>
                <a:spcPct val="50000"/>
              </a:spcBef>
              <a:defRPr/>
            </a:pPr>
            <a:r>
              <a:rPr lang="es-MX" sz="1200">
                <a:effectLst>
                  <a:outerShdw blurRad="38100" dist="38100" dir="2700000" algn="tl">
                    <a:srgbClr val="C0C0C0"/>
                  </a:outerShdw>
                </a:effectLst>
                <a:latin typeface="Arial" charset="0"/>
              </a:rPr>
              <a:t>Demanda</a:t>
            </a:r>
            <a:endParaRPr lang="es-ES" sz="1200">
              <a:effectLst>
                <a:outerShdw blurRad="38100" dist="38100" dir="2700000" algn="tl">
                  <a:srgbClr val="C0C0C0"/>
                </a:outerShdw>
              </a:effectLst>
              <a:latin typeface="Arial" charset="0"/>
            </a:endParaRPr>
          </a:p>
        </p:txBody>
      </p:sp>
      <p:cxnSp>
        <p:nvCxnSpPr>
          <p:cNvPr id="22557" name="AutoShape 40"/>
          <p:cNvCxnSpPr>
            <a:cxnSpLocks noChangeShapeType="1"/>
            <a:stCxn id="25639" idx="2"/>
            <a:endCxn id="25637" idx="3"/>
          </p:cNvCxnSpPr>
          <p:nvPr/>
        </p:nvCxnSpPr>
        <p:spPr bwMode="auto">
          <a:xfrm rot="5400000">
            <a:off x="2648745" y="5012531"/>
            <a:ext cx="544512" cy="276225"/>
          </a:xfrm>
          <a:prstGeom prst="curvedConnector2">
            <a:avLst/>
          </a:prstGeom>
          <a:noFill/>
          <a:ln w="9525">
            <a:solidFill>
              <a:schemeClr val="tx1"/>
            </a:solidFill>
            <a:round/>
            <a:headEnd/>
            <a:tailEnd type="triangle" w="med" len="med"/>
          </a:ln>
        </p:spPr>
      </p:cxnSp>
      <p:cxnSp>
        <p:nvCxnSpPr>
          <p:cNvPr id="22558" name="AutoShape 41"/>
          <p:cNvCxnSpPr>
            <a:cxnSpLocks noChangeShapeType="1"/>
            <a:stCxn id="25638" idx="2"/>
            <a:endCxn id="25637" idx="1"/>
          </p:cNvCxnSpPr>
          <p:nvPr/>
        </p:nvCxnSpPr>
        <p:spPr bwMode="auto">
          <a:xfrm rot="16200000" flipH="1">
            <a:off x="1255713" y="4995862"/>
            <a:ext cx="539750" cy="314325"/>
          </a:xfrm>
          <a:prstGeom prst="curvedConnector2">
            <a:avLst/>
          </a:prstGeom>
          <a:noFill/>
          <a:ln w="9525">
            <a:solidFill>
              <a:schemeClr val="tx1"/>
            </a:solidFill>
            <a:round/>
            <a:headEnd/>
            <a:tailEnd type="triangle" w="med" len="med"/>
          </a:ln>
        </p:spPr>
      </p:cxnSp>
      <p:cxnSp>
        <p:nvCxnSpPr>
          <p:cNvPr id="22559" name="AutoShape 42"/>
          <p:cNvCxnSpPr>
            <a:cxnSpLocks noChangeShapeType="1"/>
            <a:stCxn id="25639" idx="0"/>
            <a:endCxn id="25639" idx="3"/>
          </p:cNvCxnSpPr>
          <p:nvPr/>
        </p:nvCxnSpPr>
        <p:spPr bwMode="auto">
          <a:xfrm rot="5400000" flipV="1">
            <a:off x="3201194" y="4423569"/>
            <a:ext cx="157163" cy="441325"/>
          </a:xfrm>
          <a:prstGeom prst="curvedConnector4">
            <a:avLst>
              <a:gd name="adj1" fmla="val -139394"/>
              <a:gd name="adj2" fmla="val 149639"/>
            </a:avLst>
          </a:prstGeom>
          <a:noFill/>
          <a:ln w="9525">
            <a:solidFill>
              <a:schemeClr val="tx1"/>
            </a:solidFill>
            <a:round/>
            <a:headEnd/>
            <a:tailEnd type="triangle" w="med" len="med"/>
          </a:ln>
        </p:spPr>
      </p:cxnSp>
      <p:cxnSp>
        <p:nvCxnSpPr>
          <p:cNvPr id="22560" name="AutoShape 43"/>
          <p:cNvCxnSpPr>
            <a:cxnSpLocks noChangeShapeType="1"/>
            <a:stCxn id="25638" idx="0"/>
            <a:endCxn id="25638" idx="1"/>
          </p:cNvCxnSpPr>
          <p:nvPr/>
        </p:nvCxnSpPr>
        <p:spPr bwMode="auto">
          <a:xfrm rot="-5400000" flipH="1" flipV="1">
            <a:off x="1123157" y="4482306"/>
            <a:ext cx="157162" cy="333375"/>
          </a:xfrm>
          <a:prstGeom prst="curvedConnector4">
            <a:avLst>
              <a:gd name="adj1" fmla="val -139394"/>
              <a:gd name="adj2" fmla="val 165713"/>
            </a:avLst>
          </a:prstGeom>
          <a:noFill/>
          <a:ln w="9525">
            <a:solidFill>
              <a:schemeClr val="tx1"/>
            </a:solidFill>
            <a:round/>
            <a:headEnd/>
            <a:tailEnd type="triangle" w="med" len="med"/>
          </a:ln>
        </p:spPr>
      </p:cxnSp>
      <p:sp>
        <p:nvSpPr>
          <p:cNvPr id="22561" name="Text Box 45"/>
          <p:cNvSpPr txBox="1">
            <a:spLocks noChangeArrowheads="1"/>
          </p:cNvSpPr>
          <p:nvPr/>
        </p:nvSpPr>
        <p:spPr bwMode="auto">
          <a:xfrm>
            <a:off x="3419475" y="4868863"/>
            <a:ext cx="936625" cy="433387"/>
          </a:xfrm>
          <a:prstGeom prst="rect">
            <a:avLst/>
          </a:prstGeom>
          <a:noFill/>
          <a:ln w="9525">
            <a:noFill/>
            <a:miter lim="800000"/>
            <a:headEnd/>
            <a:tailEnd/>
          </a:ln>
        </p:spPr>
        <p:txBody>
          <a:bodyPr>
            <a:spAutoFit/>
          </a:bodyPr>
          <a:lstStyle/>
          <a:p>
            <a:pPr algn="l">
              <a:spcBef>
                <a:spcPct val="50000"/>
              </a:spcBef>
            </a:pPr>
            <a:r>
              <a:rPr lang="es-MX" sz="900" i="1">
                <a:latin typeface="Arial" charset="0"/>
              </a:rPr>
              <a:t>Ingreso</a:t>
            </a:r>
          </a:p>
          <a:p>
            <a:pPr algn="l">
              <a:spcBef>
                <a:spcPct val="50000"/>
              </a:spcBef>
            </a:pPr>
            <a:r>
              <a:rPr lang="es-MX" sz="900" i="1">
                <a:latin typeface="Arial" charset="0"/>
              </a:rPr>
              <a:t>Preferencias</a:t>
            </a:r>
            <a:endParaRPr lang="es-ES" sz="900" i="1">
              <a:latin typeface="Arial" charset="0"/>
            </a:endParaRPr>
          </a:p>
        </p:txBody>
      </p:sp>
      <p:sp>
        <p:nvSpPr>
          <p:cNvPr id="22562" name="Text Box 46"/>
          <p:cNvSpPr txBox="1">
            <a:spLocks noChangeArrowheads="1"/>
          </p:cNvSpPr>
          <p:nvPr/>
        </p:nvSpPr>
        <p:spPr bwMode="auto">
          <a:xfrm>
            <a:off x="0" y="4868863"/>
            <a:ext cx="1260475" cy="433387"/>
          </a:xfrm>
          <a:prstGeom prst="rect">
            <a:avLst/>
          </a:prstGeom>
          <a:noFill/>
          <a:ln w="9525">
            <a:noFill/>
            <a:miter lim="800000"/>
            <a:headEnd/>
            <a:tailEnd/>
          </a:ln>
        </p:spPr>
        <p:txBody>
          <a:bodyPr>
            <a:spAutoFit/>
          </a:bodyPr>
          <a:lstStyle/>
          <a:p>
            <a:pPr algn="r">
              <a:spcBef>
                <a:spcPct val="50000"/>
              </a:spcBef>
            </a:pPr>
            <a:r>
              <a:rPr lang="es-MX" sz="900" i="1">
                <a:latin typeface="Arial" charset="0"/>
              </a:rPr>
              <a:t>Costos</a:t>
            </a:r>
          </a:p>
          <a:p>
            <a:pPr algn="r">
              <a:spcBef>
                <a:spcPct val="50000"/>
              </a:spcBef>
            </a:pPr>
            <a:r>
              <a:rPr lang="es-MX" sz="900" i="1">
                <a:latin typeface="Arial" charset="0"/>
              </a:rPr>
              <a:t>Tasa de ganancia</a:t>
            </a:r>
            <a:endParaRPr lang="es-ES" sz="900" i="1">
              <a:latin typeface="Arial" charset="0"/>
            </a:endParaRPr>
          </a:p>
        </p:txBody>
      </p:sp>
      <p:sp>
        <p:nvSpPr>
          <p:cNvPr id="22563" name="Text Box 47"/>
          <p:cNvSpPr txBox="1">
            <a:spLocks noChangeArrowheads="1"/>
          </p:cNvSpPr>
          <p:nvPr/>
        </p:nvSpPr>
        <p:spPr bwMode="auto">
          <a:xfrm>
            <a:off x="1763713" y="5792788"/>
            <a:ext cx="936625" cy="228600"/>
          </a:xfrm>
          <a:prstGeom prst="rect">
            <a:avLst/>
          </a:prstGeom>
          <a:noFill/>
          <a:ln w="9525">
            <a:noFill/>
            <a:miter lim="800000"/>
            <a:headEnd/>
            <a:tailEnd/>
          </a:ln>
        </p:spPr>
        <p:txBody>
          <a:bodyPr>
            <a:spAutoFit/>
          </a:bodyPr>
          <a:lstStyle/>
          <a:p>
            <a:pPr>
              <a:spcBef>
                <a:spcPct val="50000"/>
              </a:spcBef>
            </a:pPr>
            <a:r>
              <a:rPr lang="es-MX" sz="900" i="1">
                <a:latin typeface="Arial" charset="0"/>
              </a:rPr>
              <a:t>Precio</a:t>
            </a:r>
            <a:endParaRPr lang="es-ES" sz="900" i="1">
              <a:latin typeface="Arial" charset="0"/>
            </a:endParaRPr>
          </a:p>
        </p:txBody>
      </p:sp>
      <p:sp>
        <p:nvSpPr>
          <p:cNvPr id="34" name="33 Marcador de número de diapositiva"/>
          <p:cNvSpPr>
            <a:spLocks noGrp="1"/>
          </p:cNvSpPr>
          <p:nvPr>
            <p:ph type="sldNum" sz="quarter" idx="12"/>
          </p:nvPr>
        </p:nvSpPr>
        <p:spPr/>
        <p:txBody>
          <a:bodyPr/>
          <a:lstStyle/>
          <a:p>
            <a:pPr>
              <a:defRPr/>
            </a:pPr>
            <a:fld id="{C7EC690F-F8A8-4DF8-AFB3-E5D1B510E57D}" type="slidenum">
              <a:rPr lang="en-US" smtClean="0"/>
              <a:pPr>
                <a:defRPr/>
              </a:pPr>
              <a:t>23</a:t>
            </a:fld>
            <a:endParaRPr lang="en-US"/>
          </a:p>
        </p:txBody>
      </p:sp>
      <p:sp>
        <p:nvSpPr>
          <p:cNvPr id="35" name="34 Marcador de pie de página"/>
          <p:cNvSpPr>
            <a:spLocks noGrp="1"/>
          </p:cNvSpPr>
          <p:nvPr>
            <p:ph type="ftr" sz="quarter" idx="11"/>
          </p:nvPr>
        </p:nvSpPr>
        <p:spPr/>
        <p:txBody>
          <a:bodyPr/>
          <a:lstStyle/>
          <a:p>
            <a:pPr>
              <a:defRPr/>
            </a:pPr>
            <a:r>
              <a:rPr lang="en-US" dirty="0" smtClean="0"/>
              <a:t>Profesor Rooel Campos</a:t>
            </a:r>
            <a:endParaRPr lang="en-US" dirty="0"/>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Text Box 5"/>
          <p:cNvSpPr txBox="1">
            <a:spLocks noChangeArrowheads="1"/>
          </p:cNvSpPr>
          <p:nvPr/>
        </p:nvSpPr>
        <p:spPr bwMode="auto">
          <a:xfrm>
            <a:off x="609600" y="228600"/>
            <a:ext cx="4902689" cy="461665"/>
          </a:xfrm>
          <a:prstGeom prst="rect">
            <a:avLst/>
          </a:prstGeom>
          <a:noFill/>
          <a:ln w="9525">
            <a:noFill/>
            <a:miter lim="800000"/>
            <a:headEnd/>
            <a:tailEnd/>
          </a:ln>
          <a:effectLst/>
        </p:spPr>
        <p:txBody>
          <a:bodyPr wrap="none">
            <a:spAutoFit/>
          </a:bodyPr>
          <a:lstStyle/>
          <a:p>
            <a:pPr algn="l">
              <a:defRPr/>
            </a:pPr>
            <a:r>
              <a:rPr lang="es-MX" sz="2400" dirty="0">
                <a:solidFill>
                  <a:srgbClr val="765252"/>
                </a:solidFill>
                <a:effectLst>
                  <a:outerShdw blurRad="38100" dist="38100" dir="2700000" algn="tl">
                    <a:srgbClr val="C0C0C0"/>
                  </a:outerShdw>
                </a:effectLst>
                <a:latin typeface="Arial" charset="0"/>
              </a:rPr>
              <a:t>La Teoría General de los Sistemas</a:t>
            </a:r>
            <a:endParaRPr lang="es-ES" sz="2400" dirty="0">
              <a:solidFill>
                <a:srgbClr val="765252"/>
              </a:solidFill>
              <a:effectLst>
                <a:outerShdw blurRad="38100" dist="38100" dir="2700000" algn="tl">
                  <a:srgbClr val="C0C0C0"/>
                </a:outerShdw>
              </a:effectLst>
              <a:latin typeface="Arial" charset="0"/>
            </a:endParaRPr>
          </a:p>
        </p:txBody>
      </p:sp>
      <p:sp>
        <p:nvSpPr>
          <p:cNvPr id="30782" name="Text Box 62"/>
          <p:cNvSpPr txBox="1">
            <a:spLocks noChangeArrowheads="1"/>
          </p:cNvSpPr>
          <p:nvPr/>
        </p:nvSpPr>
        <p:spPr bwMode="auto">
          <a:xfrm>
            <a:off x="1643042" y="714356"/>
            <a:ext cx="5832475" cy="457200"/>
          </a:xfrm>
          <a:prstGeom prst="rect">
            <a:avLst/>
          </a:prstGeom>
          <a:noFill/>
          <a:ln w="9525">
            <a:noFill/>
            <a:miter lim="800000"/>
            <a:headEnd/>
            <a:tailEnd/>
          </a:ln>
          <a:effectLst/>
        </p:spPr>
        <p:txBody>
          <a:bodyPr>
            <a:spAutoFit/>
          </a:bodyPr>
          <a:lstStyle/>
          <a:p>
            <a:pPr>
              <a:spcBef>
                <a:spcPct val="50000"/>
              </a:spcBef>
              <a:defRPr/>
            </a:pPr>
            <a:r>
              <a:rPr lang="es-MX" b="1" dirty="0">
                <a:effectLst>
                  <a:outerShdw blurRad="38100" dist="38100" dir="2700000" algn="tl">
                    <a:srgbClr val="C0C0C0"/>
                  </a:outerShdw>
                </a:effectLst>
                <a:latin typeface="Arial" charset="0"/>
              </a:rPr>
              <a:t>Modelo Convencional de la Economía</a:t>
            </a:r>
            <a:endParaRPr lang="es-ES" b="1" dirty="0">
              <a:effectLst>
                <a:outerShdw blurRad="38100" dist="38100" dir="2700000" algn="tl">
                  <a:srgbClr val="C0C0C0"/>
                </a:outerShdw>
              </a:effectLst>
              <a:latin typeface="Arial" charset="0"/>
            </a:endParaRPr>
          </a:p>
        </p:txBody>
      </p:sp>
      <p:grpSp>
        <p:nvGrpSpPr>
          <p:cNvPr id="2" name="Group 65"/>
          <p:cNvGrpSpPr>
            <a:grpSpLocks/>
          </p:cNvGrpSpPr>
          <p:nvPr/>
        </p:nvGrpSpPr>
        <p:grpSpPr bwMode="auto">
          <a:xfrm>
            <a:off x="546100" y="1785926"/>
            <a:ext cx="8058150" cy="4572032"/>
            <a:chOff x="344" y="1435"/>
            <a:chExt cx="5076" cy="1451"/>
          </a:xfrm>
        </p:grpSpPr>
        <p:grpSp>
          <p:nvGrpSpPr>
            <p:cNvPr id="3" name="Group 11"/>
            <p:cNvGrpSpPr>
              <a:grpSpLocks/>
            </p:cNvGrpSpPr>
            <p:nvPr/>
          </p:nvGrpSpPr>
          <p:grpSpPr bwMode="auto">
            <a:xfrm>
              <a:off x="2357" y="1856"/>
              <a:ext cx="504" cy="432"/>
              <a:chOff x="1992" y="1212"/>
              <a:chExt cx="504" cy="432"/>
            </a:xfrm>
          </p:grpSpPr>
          <p:sp>
            <p:nvSpPr>
              <p:cNvPr id="24618" name="AutoShape 12"/>
              <p:cNvSpPr>
                <a:spLocks noChangeArrowheads="1"/>
              </p:cNvSpPr>
              <p:nvPr/>
            </p:nvSpPr>
            <p:spPr bwMode="auto">
              <a:xfrm>
                <a:off x="1992" y="1212"/>
                <a:ext cx="504" cy="432"/>
              </a:xfrm>
              <a:prstGeom prst="diamond">
                <a:avLst/>
              </a:prstGeom>
              <a:noFill/>
              <a:ln w="9525">
                <a:solidFill>
                  <a:schemeClr val="tx1"/>
                </a:solidFill>
                <a:miter lim="800000"/>
                <a:headEnd/>
                <a:tailEnd/>
              </a:ln>
            </p:spPr>
            <p:txBody>
              <a:bodyPr wrap="none" anchor="ctr"/>
              <a:lstStyle/>
              <a:p>
                <a:endParaRPr lang="es-CR"/>
              </a:p>
            </p:txBody>
          </p:sp>
          <p:sp>
            <p:nvSpPr>
              <p:cNvPr id="24619" name="Text Box 13"/>
              <p:cNvSpPr txBox="1">
                <a:spLocks noChangeArrowheads="1"/>
              </p:cNvSpPr>
              <p:nvPr/>
            </p:nvSpPr>
            <p:spPr bwMode="auto">
              <a:xfrm>
                <a:off x="2020" y="1335"/>
                <a:ext cx="465" cy="107"/>
              </a:xfrm>
              <a:prstGeom prst="rect">
                <a:avLst/>
              </a:prstGeom>
              <a:noFill/>
              <a:ln w="9525">
                <a:noFill/>
                <a:miter lim="800000"/>
                <a:headEnd/>
                <a:tailEnd/>
              </a:ln>
            </p:spPr>
            <p:txBody>
              <a:bodyPr>
                <a:spAutoFit/>
              </a:bodyPr>
              <a:lstStyle/>
              <a:p>
                <a:pPr>
                  <a:spcBef>
                    <a:spcPct val="50000"/>
                  </a:spcBef>
                </a:pPr>
                <a:r>
                  <a:rPr lang="es-MX" sz="800" dirty="0" smtClean="0">
                    <a:latin typeface="Arial" charset="0"/>
                  </a:rPr>
                  <a:t> Función </a:t>
                </a:r>
                <a:r>
                  <a:rPr lang="es-MX" sz="800" dirty="0">
                    <a:latin typeface="Arial" charset="0"/>
                  </a:rPr>
                  <a:t>de producción</a:t>
                </a:r>
                <a:endParaRPr lang="es-ES" sz="800" dirty="0">
                  <a:latin typeface="Arial" charset="0"/>
                </a:endParaRPr>
              </a:p>
            </p:txBody>
          </p:sp>
        </p:grpSp>
        <p:sp>
          <p:nvSpPr>
            <p:cNvPr id="24587" name="Text Box 14"/>
            <p:cNvSpPr txBox="1">
              <a:spLocks noChangeArrowheads="1"/>
            </p:cNvSpPr>
            <p:nvPr/>
          </p:nvSpPr>
          <p:spPr bwMode="auto">
            <a:xfrm>
              <a:off x="3417" y="1934"/>
              <a:ext cx="624" cy="294"/>
            </a:xfrm>
            <a:prstGeom prst="rect">
              <a:avLst/>
            </a:prstGeom>
            <a:noFill/>
            <a:ln w="9525">
              <a:solidFill>
                <a:schemeClr val="tx1"/>
              </a:solidFill>
              <a:miter lim="800000"/>
              <a:headEnd/>
              <a:tailEnd/>
            </a:ln>
          </p:spPr>
          <p:txBody>
            <a:bodyPr>
              <a:spAutoFit/>
            </a:bodyPr>
            <a:lstStyle/>
            <a:p>
              <a:pPr>
                <a:spcBef>
                  <a:spcPct val="50000"/>
                </a:spcBef>
              </a:pPr>
              <a:r>
                <a:rPr lang="es-MX" sz="1200" dirty="0" smtClean="0">
                  <a:latin typeface="Arial" charset="0"/>
                </a:rPr>
                <a:t>Bienes </a:t>
              </a:r>
              <a:r>
                <a:rPr lang="es-MX" sz="1200" dirty="0">
                  <a:latin typeface="Arial" charset="0"/>
                </a:rPr>
                <a:t>y Servicios</a:t>
              </a:r>
              <a:endParaRPr lang="es-ES" sz="1200" dirty="0">
                <a:latin typeface="Arial" charset="0"/>
              </a:endParaRPr>
            </a:p>
          </p:txBody>
        </p:sp>
        <p:sp>
          <p:nvSpPr>
            <p:cNvPr id="24588" name="Text Box 17"/>
            <p:cNvSpPr txBox="1">
              <a:spLocks noChangeArrowheads="1"/>
            </p:cNvSpPr>
            <p:nvPr/>
          </p:nvSpPr>
          <p:spPr bwMode="auto">
            <a:xfrm>
              <a:off x="4391" y="1552"/>
              <a:ext cx="624" cy="294"/>
            </a:xfrm>
            <a:prstGeom prst="rect">
              <a:avLst/>
            </a:prstGeom>
            <a:noFill/>
            <a:ln w="9525">
              <a:solidFill>
                <a:schemeClr val="tx1"/>
              </a:solidFill>
              <a:miter lim="800000"/>
              <a:headEnd/>
              <a:tailEnd/>
            </a:ln>
          </p:spPr>
          <p:txBody>
            <a:bodyPr>
              <a:spAutoFit/>
            </a:bodyPr>
            <a:lstStyle/>
            <a:p>
              <a:pPr>
                <a:spcBef>
                  <a:spcPct val="50000"/>
                </a:spcBef>
              </a:pPr>
              <a:r>
                <a:rPr lang="es-MX" sz="1200" dirty="0">
                  <a:latin typeface="Arial" charset="0"/>
                </a:rPr>
                <a:t>Utilidad / Bienestar</a:t>
              </a:r>
              <a:endParaRPr lang="es-ES" sz="1200" dirty="0">
                <a:latin typeface="Arial" charset="0"/>
              </a:endParaRPr>
            </a:p>
          </p:txBody>
        </p:sp>
        <p:cxnSp>
          <p:nvCxnSpPr>
            <p:cNvPr id="24589" name="AutoShape 25"/>
            <p:cNvCxnSpPr>
              <a:cxnSpLocks noChangeShapeType="1"/>
              <a:stCxn id="24609" idx="2"/>
              <a:endCxn id="24618" idx="1"/>
            </p:cNvCxnSpPr>
            <p:nvPr/>
          </p:nvCxnSpPr>
          <p:spPr bwMode="auto">
            <a:xfrm flipV="1">
              <a:off x="1998" y="2072"/>
              <a:ext cx="359" cy="5"/>
            </a:xfrm>
            <a:prstGeom prst="bentConnector3">
              <a:avLst>
                <a:gd name="adj1" fmla="val 49861"/>
              </a:avLst>
            </a:prstGeom>
            <a:noFill/>
            <a:ln w="9525">
              <a:solidFill>
                <a:schemeClr val="tx1"/>
              </a:solidFill>
              <a:miter lim="800000"/>
              <a:headEnd/>
              <a:tailEnd type="triangle" w="med" len="med"/>
            </a:ln>
          </p:spPr>
        </p:cxnSp>
        <p:grpSp>
          <p:nvGrpSpPr>
            <p:cNvPr id="4" name="Group 30"/>
            <p:cNvGrpSpPr>
              <a:grpSpLocks/>
            </p:cNvGrpSpPr>
            <p:nvPr/>
          </p:nvGrpSpPr>
          <p:grpSpPr bwMode="auto">
            <a:xfrm>
              <a:off x="4410" y="2142"/>
              <a:ext cx="540" cy="454"/>
              <a:chOff x="4111" y="2296"/>
              <a:chExt cx="540" cy="454"/>
            </a:xfrm>
          </p:grpSpPr>
          <p:sp>
            <p:nvSpPr>
              <p:cNvPr id="30746" name="Text Box 26"/>
              <p:cNvSpPr txBox="1">
                <a:spLocks noChangeArrowheads="1"/>
              </p:cNvSpPr>
              <p:nvPr/>
            </p:nvSpPr>
            <p:spPr bwMode="auto">
              <a:xfrm>
                <a:off x="4111" y="2405"/>
                <a:ext cx="540" cy="127"/>
              </a:xfrm>
              <a:prstGeom prst="rect">
                <a:avLst/>
              </a:prstGeom>
              <a:noFill/>
              <a:ln w="9525">
                <a:noFill/>
                <a:miter lim="800000"/>
                <a:headEnd/>
                <a:tailEnd/>
              </a:ln>
              <a:effectLst/>
            </p:spPr>
            <p:txBody>
              <a:bodyPr wrap="square">
                <a:spAutoFit/>
              </a:bodyPr>
              <a:lstStyle/>
              <a:p>
                <a:pPr>
                  <a:spcBef>
                    <a:spcPct val="50000"/>
                  </a:spcBef>
                  <a:defRPr/>
                </a:pPr>
                <a:r>
                  <a:rPr lang="es-MX" sz="1000" dirty="0" smtClean="0">
                    <a:effectLst>
                      <a:outerShdw blurRad="38100" dist="38100" dir="2700000" algn="tl">
                        <a:srgbClr val="C0C0C0"/>
                      </a:outerShdw>
                    </a:effectLst>
                    <a:latin typeface="Arial" charset="0"/>
                  </a:rPr>
                  <a:t>   Política    económica</a:t>
                </a:r>
                <a:endParaRPr lang="es-ES" sz="1000" dirty="0">
                  <a:effectLst>
                    <a:outerShdw blurRad="38100" dist="38100" dir="2700000" algn="tl">
                      <a:srgbClr val="C0C0C0"/>
                    </a:outerShdw>
                  </a:effectLst>
                  <a:latin typeface="Arial" charset="0"/>
                </a:endParaRPr>
              </a:p>
            </p:txBody>
          </p:sp>
          <p:sp>
            <p:nvSpPr>
              <p:cNvPr id="24617" name="Oval 29"/>
              <p:cNvSpPr>
                <a:spLocks noChangeArrowheads="1"/>
              </p:cNvSpPr>
              <p:nvPr/>
            </p:nvSpPr>
            <p:spPr bwMode="auto">
              <a:xfrm>
                <a:off x="4150" y="2296"/>
                <a:ext cx="499" cy="454"/>
              </a:xfrm>
              <a:prstGeom prst="ellipse">
                <a:avLst/>
              </a:prstGeom>
              <a:noFill/>
              <a:ln w="9525">
                <a:solidFill>
                  <a:schemeClr val="tx1"/>
                </a:solidFill>
                <a:round/>
                <a:headEnd/>
                <a:tailEnd/>
              </a:ln>
            </p:spPr>
            <p:txBody>
              <a:bodyPr wrap="none" anchor="ctr"/>
              <a:lstStyle/>
              <a:p>
                <a:endParaRPr lang="es-CR"/>
              </a:p>
            </p:txBody>
          </p:sp>
        </p:grpSp>
        <p:sp>
          <p:nvSpPr>
            <p:cNvPr id="30751" name="Rectangle 31"/>
            <p:cNvSpPr>
              <a:spLocks noChangeArrowheads="1"/>
            </p:cNvSpPr>
            <p:nvPr/>
          </p:nvSpPr>
          <p:spPr bwMode="auto">
            <a:xfrm>
              <a:off x="2725" y="1798"/>
              <a:ext cx="654" cy="250"/>
            </a:xfrm>
            <a:prstGeom prst="rect">
              <a:avLst/>
            </a:prstGeom>
            <a:noFill/>
            <a:ln w="9525">
              <a:noFill/>
              <a:miter lim="800000"/>
              <a:headEnd/>
              <a:tailEnd/>
            </a:ln>
            <a:effectLst/>
          </p:spPr>
          <p:txBody>
            <a:bodyPr>
              <a:spAutoFit/>
            </a:bodyPr>
            <a:lstStyle/>
            <a:p>
              <a:pPr>
                <a:defRPr/>
              </a:pPr>
              <a:r>
                <a:rPr lang="es-MX" sz="1000">
                  <a:effectLst>
                    <a:outerShdw blurRad="38100" dist="38100" dir="2700000" algn="tl">
                      <a:srgbClr val="C0C0C0"/>
                    </a:outerShdw>
                  </a:effectLst>
                  <a:latin typeface="Arial" charset="0"/>
                </a:rPr>
                <a:t>Producto Nacional</a:t>
              </a:r>
              <a:endParaRPr lang="es-ES" sz="1000">
                <a:effectLst>
                  <a:outerShdw blurRad="38100" dist="38100" dir="2700000" algn="tl">
                    <a:srgbClr val="C0C0C0"/>
                  </a:outerShdw>
                </a:effectLst>
                <a:latin typeface="Arial" charset="0"/>
              </a:endParaRPr>
            </a:p>
          </p:txBody>
        </p:sp>
        <p:cxnSp>
          <p:nvCxnSpPr>
            <p:cNvPr id="24592" name="AutoShape 34"/>
            <p:cNvCxnSpPr>
              <a:cxnSpLocks noChangeShapeType="1"/>
              <a:stCxn id="24618" idx="3"/>
            </p:cNvCxnSpPr>
            <p:nvPr/>
          </p:nvCxnSpPr>
          <p:spPr bwMode="auto">
            <a:xfrm flipV="1">
              <a:off x="2861" y="2070"/>
              <a:ext cx="514" cy="2"/>
            </a:xfrm>
            <a:prstGeom prst="straightConnector1">
              <a:avLst/>
            </a:prstGeom>
            <a:noFill/>
            <a:ln w="9525">
              <a:solidFill>
                <a:schemeClr val="tx1"/>
              </a:solidFill>
              <a:round/>
              <a:headEnd/>
              <a:tailEnd type="triangle" w="med" len="med"/>
            </a:ln>
          </p:spPr>
        </p:cxnSp>
        <p:cxnSp>
          <p:nvCxnSpPr>
            <p:cNvPr id="24593" name="AutoShape 35"/>
            <p:cNvCxnSpPr>
              <a:cxnSpLocks noChangeShapeType="1"/>
              <a:stCxn id="24587" idx="3"/>
              <a:endCxn id="24617" idx="2"/>
            </p:cNvCxnSpPr>
            <p:nvPr/>
          </p:nvCxnSpPr>
          <p:spPr bwMode="auto">
            <a:xfrm>
              <a:off x="4041" y="2081"/>
              <a:ext cx="408" cy="288"/>
            </a:xfrm>
            <a:prstGeom prst="bentConnector3">
              <a:avLst>
                <a:gd name="adj1" fmla="val 50000"/>
              </a:avLst>
            </a:prstGeom>
            <a:noFill/>
            <a:ln w="9525">
              <a:solidFill>
                <a:schemeClr val="tx1"/>
              </a:solidFill>
              <a:miter lim="800000"/>
              <a:headEnd/>
              <a:tailEnd type="triangle" w="med" len="med"/>
            </a:ln>
          </p:spPr>
        </p:cxnSp>
        <p:cxnSp>
          <p:nvCxnSpPr>
            <p:cNvPr id="24594" name="AutoShape 36"/>
            <p:cNvCxnSpPr>
              <a:cxnSpLocks noChangeShapeType="1"/>
              <a:stCxn id="24617" idx="0"/>
              <a:endCxn id="24588" idx="2"/>
            </p:cNvCxnSpPr>
            <p:nvPr/>
          </p:nvCxnSpPr>
          <p:spPr bwMode="auto">
            <a:xfrm rot="-5400000">
              <a:off x="4553" y="1992"/>
              <a:ext cx="296" cy="4"/>
            </a:xfrm>
            <a:prstGeom prst="bentConnector3">
              <a:avLst>
                <a:gd name="adj1" fmla="val 50000"/>
              </a:avLst>
            </a:prstGeom>
            <a:noFill/>
            <a:ln w="9525">
              <a:solidFill>
                <a:schemeClr val="tx1"/>
              </a:solidFill>
              <a:miter lim="800000"/>
              <a:headEnd/>
              <a:tailEnd type="triangle" w="med" len="med"/>
            </a:ln>
          </p:spPr>
        </p:cxnSp>
        <p:grpSp>
          <p:nvGrpSpPr>
            <p:cNvPr id="5" name="Group 51"/>
            <p:cNvGrpSpPr>
              <a:grpSpLocks/>
            </p:cNvGrpSpPr>
            <p:nvPr/>
          </p:nvGrpSpPr>
          <p:grpSpPr bwMode="auto">
            <a:xfrm>
              <a:off x="1002" y="1739"/>
              <a:ext cx="1043" cy="656"/>
              <a:chOff x="521" y="1280"/>
              <a:chExt cx="1043" cy="656"/>
            </a:xfrm>
          </p:grpSpPr>
          <p:grpSp>
            <p:nvGrpSpPr>
              <p:cNvPr id="6" name="Group 50"/>
              <p:cNvGrpSpPr>
                <a:grpSpLocks/>
              </p:cNvGrpSpPr>
              <p:nvPr/>
            </p:nvGrpSpPr>
            <p:grpSpPr bwMode="auto">
              <a:xfrm>
                <a:off x="570" y="1323"/>
                <a:ext cx="768" cy="565"/>
                <a:chOff x="431" y="2614"/>
                <a:chExt cx="768" cy="565"/>
              </a:xfrm>
            </p:grpSpPr>
            <p:sp>
              <p:nvSpPr>
                <p:cNvPr id="24613" name="Text Box 21"/>
                <p:cNvSpPr txBox="1">
                  <a:spLocks noChangeArrowheads="1"/>
                </p:cNvSpPr>
                <p:nvPr/>
              </p:nvSpPr>
              <p:spPr bwMode="auto">
                <a:xfrm>
                  <a:off x="431" y="2614"/>
                  <a:ext cx="768" cy="565"/>
                </a:xfrm>
                <a:prstGeom prst="rect">
                  <a:avLst/>
                </a:prstGeom>
                <a:noFill/>
                <a:ln w="9525">
                  <a:solidFill>
                    <a:schemeClr val="tx1"/>
                  </a:solidFill>
                  <a:miter lim="800000"/>
                  <a:headEnd/>
                  <a:tailEnd/>
                </a:ln>
              </p:spPr>
              <p:txBody>
                <a:bodyPr>
                  <a:spAutoFit/>
                </a:bodyPr>
                <a:lstStyle/>
                <a:p>
                  <a:pPr algn="l">
                    <a:spcBef>
                      <a:spcPct val="50000"/>
                    </a:spcBef>
                  </a:pPr>
                  <a:r>
                    <a:rPr lang="es-MX" sz="1300" dirty="0">
                      <a:latin typeface="Arial" charset="0"/>
                    </a:rPr>
                    <a:t>Capital</a:t>
                  </a:r>
                </a:p>
                <a:p>
                  <a:pPr algn="l">
                    <a:spcBef>
                      <a:spcPct val="50000"/>
                    </a:spcBef>
                  </a:pPr>
                  <a:r>
                    <a:rPr lang="es-MX" sz="1300" dirty="0">
                      <a:latin typeface="Arial" charset="0"/>
                    </a:rPr>
                    <a:t>Trabajo</a:t>
                  </a:r>
                </a:p>
                <a:p>
                  <a:pPr algn="l">
                    <a:spcBef>
                      <a:spcPct val="50000"/>
                    </a:spcBef>
                  </a:pPr>
                  <a:r>
                    <a:rPr lang="es-MX" sz="1300" dirty="0">
                      <a:latin typeface="Arial" charset="0"/>
                    </a:rPr>
                    <a:t>Tierra</a:t>
                  </a:r>
                  <a:endParaRPr lang="es-ES" sz="1300" dirty="0">
                    <a:latin typeface="Arial" charset="0"/>
                  </a:endParaRPr>
                </a:p>
              </p:txBody>
            </p:sp>
            <p:sp>
              <p:nvSpPr>
                <p:cNvPr id="24614" name="Line 22"/>
                <p:cNvSpPr>
                  <a:spLocks noChangeShapeType="1"/>
                </p:cNvSpPr>
                <p:nvPr/>
              </p:nvSpPr>
              <p:spPr bwMode="auto">
                <a:xfrm>
                  <a:off x="431" y="2795"/>
                  <a:ext cx="768" cy="0"/>
                </a:xfrm>
                <a:prstGeom prst="line">
                  <a:avLst/>
                </a:prstGeom>
                <a:noFill/>
                <a:ln w="9525">
                  <a:solidFill>
                    <a:schemeClr val="tx1"/>
                  </a:solidFill>
                  <a:prstDash val="dash"/>
                  <a:round/>
                  <a:headEnd/>
                  <a:tailEnd/>
                </a:ln>
              </p:spPr>
              <p:txBody>
                <a:bodyPr/>
                <a:lstStyle/>
                <a:p>
                  <a:endParaRPr lang="es-CR"/>
                </a:p>
              </p:txBody>
            </p:sp>
            <p:sp>
              <p:nvSpPr>
                <p:cNvPr id="24615" name="Line 23"/>
                <p:cNvSpPr>
                  <a:spLocks noChangeShapeType="1"/>
                </p:cNvSpPr>
                <p:nvPr/>
              </p:nvSpPr>
              <p:spPr bwMode="auto">
                <a:xfrm>
                  <a:off x="431" y="2976"/>
                  <a:ext cx="768" cy="0"/>
                </a:xfrm>
                <a:prstGeom prst="line">
                  <a:avLst/>
                </a:prstGeom>
                <a:noFill/>
                <a:ln w="9525">
                  <a:solidFill>
                    <a:schemeClr val="tx1"/>
                  </a:solidFill>
                  <a:prstDash val="dash"/>
                  <a:round/>
                  <a:headEnd/>
                  <a:tailEnd/>
                </a:ln>
              </p:spPr>
              <p:txBody>
                <a:bodyPr/>
                <a:lstStyle/>
                <a:p>
                  <a:endParaRPr lang="es-CR"/>
                </a:p>
              </p:txBody>
            </p:sp>
          </p:grpSp>
          <p:sp>
            <p:nvSpPr>
              <p:cNvPr id="24609" name="Text Box 24"/>
              <p:cNvSpPr txBox="1">
                <a:spLocks noChangeArrowheads="1"/>
              </p:cNvSpPr>
              <p:nvPr/>
            </p:nvSpPr>
            <p:spPr bwMode="auto">
              <a:xfrm rot="-5400000">
                <a:off x="1109" y="1527"/>
                <a:ext cx="638" cy="179"/>
              </a:xfrm>
              <a:prstGeom prst="rect">
                <a:avLst/>
              </a:prstGeom>
              <a:noFill/>
              <a:ln w="9525">
                <a:solidFill>
                  <a:schemeClr val="tx1"/>
                </a:solidFill>
                <a:miter lim="800000"/>
                <a:headEnd/>
                <a:tailEnd/>
              </a:ln>
            </p:spPr>
            <p:txBody>
              <a:bodyPr>
                <a:spAutoFit/>
              </a:bodyPr>
              <a:lstStyle/>
              <a:p>
                <a:pPr algn="ctr">
                  <a:spcBef>
                    <a:spcPct val="50000"/>
                  </a:spcBef>
                </a:pPr>
                <a:r>
                  <a:rPr lang="es-MX" sz="1200" dirty="0">
                    <a:latin typeface="Arial" charset="0"/>
                  </a:rPr>
                  <a:t>Sustituible</a:t>
                </a:r>
                <a:endParaRPr lang="es-ES" sz="1200" dirty="0">
                  <a:latin typeface="Arial" charset="0"/>
                </a:endParaRPr>
              </a:p>
            </p:txBody>
          </p:sp>
          <p:sp>
            <p:nvSpPr>
              <p:cNvPr id="24610" name="Rectangle 39"/>
              <p:cNvSpPr>
                <a:spLocks noChangeArrowheads="1"/>
              </p:cNvSpPr>
              <p:nvPr/>
            </p:nvSpPr>
            <p:spPr bwMode="auto">
              <a:xfrm>
                <a:off x="521" y="1734"/>
                <a:ext cx="1043" cy="181"/>
              </a:xfrm>
              <a:prstGeom prst="rect">
                <a:avLst/>
              </a:prstGeom>
              <a:noFill/>
              <a:ln w="9525">
                <a:noFill/>
                <a:miter lim="800000"/>
                <a:headEnd/>
                <a:tailEnd/>
              </a:ln>
            </p:spPr>
            <p:txBody>
              <a:bodyPr wrap="none" anchor="ctr"/>
              <a:lstStyle/>
              <a:p>
                <a:endParaRPr lang="es-CR"/>
              </a:p>
            </p:txBody>
          </p:sp>
          <p:sp>
            <p:nvSpPr>
              <p:cNvPr id="24611" name="Rectangle 40"/>
              <p:cNvSpPr>
                <a:spLocks noChangeArrowheads="1"/>
              </p:cNvSpPr>
              <p:nvPr/>
            </p:nvSpPr>
            <p:spPr bwMode="auto">
              <a:xfrm>
                <a:off x="521" y="1480"/>
                <a:ext cx="1043" cy="181"/>
              </a:xfrm>
              <a:prstGeom prst="rect">
                <a:avLst/>
              </a:prstGeom>
              <a:noFill/>
              <a:ln w="9525">
                <a:noFill/>
                <a:miter lim="800000"/>
                <a:headEnd/>
                <a:tailEnd/>
              </a:ln>
            </p:spPr>
            <p:txBody>
              <a:bodyPr wrap="none" anchor="ctr"/>
              <a:lstStyle/>
              <a:p>
                <a:endParaRPr lang="es-CR"/>
              </a:p>
            </p:txBody>
          </p:sp>
          <p:sp>
            <p:nvSpPr>
              <p:cNvPr id="24612" name="Rectangle 41"/>
              <p:cNvSpPr>
                <a:spLocks noChangeArrowheads="1"/>
              </p:cNvSpPr>
              <p:nvPr/>
            </p:nvSpPr>
            <p:spPr bwMode="auto">
              <a:xfrm>
                <a:off x="521" y="1280"/>
                <a:ext cx="1043" cy="181"/>
              </a:xfrm>
              <a:prstGeom prst="rect">
                <a:avLst/>
              </a:prstGeom>
              <a:noFill/>
              <a:ln w="9525">
                <a:noFill/>
                <a:miter lim="800000"/>
                <a:headEnd/>
                <a:tailEnd/>
              </a:ln>
            </p:spPr>
            <p:txBody>
              <a:bodyPr wrap="none" anchor="ctr"/>
              <a:lstStyle/>
              <a:p>
                <a:endParaRPr lang="es-CR"/>
              </a:p>
            </p:txBody>
          </p:sp>
        </p:grpSp>
        <p:sp>
          <p:nvSpPr>
            <p:cNvPr id="30753" name="Rectangle 33"/>
            <p:cNvSpPr>
              <a:spLocks noChangeArrowheads="1"/>
            </p:cNvSpPr>
            <p:nvPr/>
          </p:nvSpPr>
          <p:spPr bwMode="auto">
            <a:xfrm>
              <a:off x="4041" y="2732"/>
              <a:ext cx="654" cy="154"/>
            </a:xfrm>
            <a:prstGeom prst="rect">
              <a:avLst/>
            </a:prstGeom>
            <a:noFill/>
            <a:ln w="9525">
              <a:noFill/>
              <a:miter lim="800000"/>
              <a:headEnd/>
              <a:tailEnd/>
            </a:ln>
            <a:effectLst/>
          </p:spPr>
          <p:txBody>
            <a:bodyPr>
              <a:spAutoFit/>
            </a:bodyPr>
            <a:lstStyle/>
            <a:p>
              <a:pPr>
                <a:defRPr/>
              </a:pPr>
              <a:r>
                <a:rPr lang="es-MX" sz="1000">
                  <a:effectLst>
                    <a:outerShdw blurRad="38100" dist="38100" dir="2700000" algn="tl">
                      <a:srgbClr val="C0C0C0"/>
                    </a:outerShdw>
                  </a:effectLst>
                  <a:latin typeface="Arial" charset="0"/>
                </a:rPr>
                <a:t>Inversión</a:t>
              </a:r>
              <a:endParaRPr lang="es-ES" sz="1000">
                <a:effectLst>
                  <a:outerShdw blurRad="38100" dist="38100" dir="2700000" algn="tl">
                    <a:srgbClr val="C0C0C0"/>
                  </a:outerShdw>
                </a:effectLst>
                <a:latin typeface="Arial" charset="0"/>
              </a:endParaRPr>
            </a:p>
          </p:txBody>
        </p:sp>
        <p:cxnSp>
          <p:nvCxnSpPr>
            <p:cNvPr id="24597" name="AutoShape 38"/>
            <p:cNvCxnSpPr>
              <a:cxnSpLocks noChangeShapeType="1"/>
              <a:stCxn id="24617" idx="4"/>
              <a:endCxn id="24602" idx="1"/>
            </p:cNvCxnSpPr>
            <p:nvPr/>
          </p:nvCxnSpPr>
          <p:spPr bwMode="auto">
            <a:xfrm rot="16200000" flipV="1">
              <a:off x="2678" y="575"/>
              <a:ext cx="345" cy="3697"/>
            </a:xfrm>
            <a:prstGeom prst="bentConnector4">
              <a:avLst>
                <a:gd name="adj1" fmla="val -41741"/>
                <a:gd name="adj2" fmla="val 103894"/>
              </a:avLst>
            </a:prstGeom>
            <a:noFill/>
            <a:ln w="9525">
              <a:solidFill>
                <a:schemeClr val="tx1"/>
              </a:solidFill>
              <a:miter lim="800000"/>
              <a:headEnd/>
              <a:tailEnd type="triangle" w="med" len="med"/>
            </a:ln>
          </p:spPr>
        </p:cxnSp>
        <p:cxnSp>
          <p:nvCxnSpPr>
            <p:cNvPr id="24598" name="AutoShape 44"/>
            <p:cNvCxnSpPr>
              <a:cxnSpLocks noChangeShapeType="1"/>
              <a:stCxn id="24617" idx="4"/>
              <a:endCxn id="24601" idx="1"/>
            </p:cNvCxnSpPr>
            <p:nvPr/>
          </p:nvCxnSpPr>
          <p:spPr bwMode="auto">
            <a:xfrm rot="16200000" flipV="1">
              <a:off x="2573" y="470"/>
              <a:ext cx="555" cy="3697"/>
            </a:xfrm>
            <a:prstGeom prst="bentConnector4">
              <a:avLst>
                <a:gd name="adj1" fmla="val -25944"/>
                <a:gd name="adj2" fmla="val 103894"/>
              </a:avLst>
            </a:prstGeom>
            <a:noFill/>
            <a:ln w="9525">
              <a:solidFill>
                <a:schemeClr val="tx1"/>
              </a:solidFill>
              <a:miter lim="800000"/>
              <a:headEnd/>
              <a:tailEnd type="triangle" w="med" len="med"/>
            </a:ln>
          </p:spPr>
        </p:cxnSp>
        <p:cxnSp>
          <p:nvCxnSpPr>
            <p:cNvPr id="24599" name="AutoShape 45"/>
            <p:cNvCxnSpPr>
              <a:cxnSpLocks noChangeShapeType="1"/>
              <a:stCxn id="24617" idx="4"/>
              <a:endCxn id="24600" idx="1"/>
            </p:cNvCxnSpPr>
            <p:nvPr/>
          </p:nvCxnSpPr>
          <p:spPr bwMode="auto">
            <a:xfrm rot="16200000" flipV="1">
              <a:off x="2462" y="359"/>
              <a:ext cx="777" cy="3697"/>
            </a:xfrm>
            <a:prstGeom prst="bentConnector4">
              <a:avLst>
                <a:gd name="adj1" fmla="val -18532"/>
                <a:gd name="adj2" fmla="val 103894"/>
              </a:avLst>
            </a:prstGeom>
            <a:noFill/>
            <a:ln w="9525">
              <a:solidFill>
                <a:schemeClr val="tx1"/>
              </a:solidFill>
              <a:miter lim="800000"/>
              <a:headEnd/>
              <a:tailEnd type="triangle" w="med" len="med"/>
            </a:ln>
          </p:spPr>
        </p:cxnSp>
        <p:sp>
          <p:nvSpPr>
            <p:cNvPr id="24600" name="Rectangle 53"/>
            <p:cNvSpPr>
              <a:spLocks noChangeArrowheads="1"/>
            </p:cNvSpPr>
            <p:nvPr/>
          </p:nvSpPr>
          <p:spPr bwMode="auto">
            <a:xfrm>
              <a:off x="1002" y="1728"/>
              <a:ext cx="680" cy="181"/>
            </a:xfrm>
            <a:prstGeom prst="rect">
              <a:avLst/>
            </a:prstGeom>
            <a:noFill/>
            <a:ln w="9525">
              <a:noFill/>
              <a:miter lim="800000"/>
              <a:headEnd/>
              <a:tailEnd/>
            </a:ln>
          </p:spPr>
          <p:txBody>
            <a:bodyPr wrap="none" anchor="ctr"/>
            <a:lstStyle/>
            <a:p>
              <a:endParaRPr lang="es-CR"/>
            </a:p>
          </p:txBody>
        </p:sp>
        <p:sp>
          <p:nvSpPr>
            <p:cNvPr id="24601" name="Rectangle 54"/>
            <p:cNvSpPr>
              <a:spLocks noChangeArrowheads="1"/>
            </p:cNvSpPr>
            <p:nvPr/>
          </p:nvSpPr>
          <p:spPr bwMode="auto">
            <a:xfrm>
              <a:off x="1002" y="1950"/>
              <a:ext cx="680" cy="181"/>
            </a:xfrm>
            <a:prstGeom prst="rect">
              <a:avLst/>
            </a:prstGeom>
            <a:noFill/>
            <a:ln w="9525">
              <a:noFill/>
              <a:miter lim="800000"/>
              <a:headEnd/>
              <a:tailEnd/>
            </a:ln>
          </p:spPr>
          <p:txBody>
            <a:bodyPr wrap="none" anchor="ctr"/>
            <a:lstStyle/>
            <a:p>
              <a:endParaRPr lang="es-CR"/>
            </a:p>
          </p:txBody>
        </p:sp>
        <p:sp>
          <p:nvSpPr>
            <p:cNvPr id="24602" name="Rectangle 55"/>
            <p:cNvSpPr>
              <a:spLocks noChangeArrowheads="1"/>
            </p:cNvSpPr>
            <p:nvPr/>
          </p:nvSpPr>
          <p:spPr bwMode="auto">
            <a:xfrm>
              <a:off x="1002" y="2160"/>
              <a:ext cx="680" cy="181"/>
            </a:xfrm>
            <a:prstGeom prst="rect">
              <a:avLst/>
            </a:prstGeom>
            <a:noFill/>
            <a:ln w="9525">
              <a:noFill/>
              <a:miter lim="800000"/>
              <a:headEnd/>
              <a:tailEnd/>
            </a:ln>
          </p:spPr>
          <p:txBody>
            <a:bodyPr wrap="none" anchor="ctr"/>
            <a:lstStyle/>
            <a:p>
              <a:endParaRPr lang="es-CR"/>
            </a:p>
          </p:txBody>
        </p:sp>
        <p:sp>
          <p:nvSpPr>
            <p:cNvPr id="24603" name="Text Box 57"/>
            <p:cNvSpPr txBox="1">
              <a:spLocks noChangeArrowheads="1"/>
            </p:cNvSpPr>
            <p:nvPr/>
          </p:nvSpPr>
          <p:spPr bwMode="auto">
            <a:xfrm>
              <a:off x="345" y="1752"/>
              <a:ext cx="657" cy="144"/>
            </a:xfrm>
            <a:prstGeom prst="rect">
              <a:avLst/>
            </a:prstGeom>
            <a:noFill/>
            <a:ln w="9525">
              <a:noFill/>
              <a:miter lim="800000"/>
              <a:headEnd/>
              <a:tailEnd/>
            </a:ln>
          </p:spPr>
          <p:txBody>
            <a:bodyPr>
              <a:spAutoFit/>
            </a:bodyPr>
            <a:lstStyle/>
            <a:p>
              <a:pPr algn="l">
                <a:spcBef>
                  <a:spcPct val="50000"/>
                </a:spcBef>
              </a:pPr>
              <a:r>
                <a:rPr lang="es-MX" sz="900">
                  <a:latin typeface="Arial" charset="0"/>
                </a:rPr>
                <a:t>Construcción</a:t>
              </a:r>
              <a:endParaRPr lang="es-ES" sz="900">
                <a:latin typeface="Arial" charset="0"/>
              </a:endParaRPr>
            </a:p>
          </p:txBody>
        </p:sp>
        <p:sp>
          <p:nvSpPr>
            <p:cNvPr id="24604" name="Text Box 58"/>
            <p:cNvSpPr txBox="1">
              <a:spLocks noChangeArrowheads="1"/>
            </p:cNvSpPr>
            <p:nvPr/>
          </p:nvSpPr>
          <p:spPr bwMode="auto">
            <a:xfrm>
              <a:off x="344" y="1979"/>
              <a:ext cx="567" cy="144"/>
            </a:xfrm>
            <a:prstGeom prst="rect">
              <a:avLst/>
            </a:prstGeom>
            <a:noFill/>
            <a:ln w="9525">
              <a:noFill/>
              <a:miter lim="800000"/>
              <a:headEnd/>
              <a:tailEnd/>
            </a:ln>
          </p:spPr>
          <p:txBody>
            <a:bodyPr>
              <a:spAutoFit/>
            </a:bodyPr>
            <a:lstStyle/>
            <a:p>
              <a:pPr algn="l">
                <a:spcBef>
                  <a:spcPct val="50000"/>
                </a:spcBef>
              </a:pPr>
              <a:r>
                <a:rPr lang="es-MX" sz="900">
                  <a:latin typeface="Arial" charset="0"/>
                </a:rPr>
                <a:t>Ed, Cap, Inv.</a:t>
              </a:r>
              <a:endParaRPr lang="es-ES" sz="900">
                <a:latin typeface="Arial" charset="0"/>
              </a:endParaRPr>
            </a:p>
          </p:txBody>
        </p:sp>
        <p:sp>
          <p:nvSpPr>
            <p:cNvPr id="24605" name="Text Box 59"/>
            <p:cNvSpPr txBox="1">
              <a:spLocks noChangeArrowheads="1"/>
            </p:cNvSpPr>
            <p:nvPr/>
          </p:nvSpPr>
          <p:spPr bwMode="auto">
            <a:xfrm>
              <a:off x="390" y="2160"/>
              <a:ext cx="521" cy="230"/>
            </a:xfrm>
            <a:prstGeom prst="rect">
              <a:avLst/>
            </a:prstGeom>
            <a:noFill/>
            <a:ln w="9525">
              <a:noFill/>
              <a:miter lim="800000"/>
              <a:headEnd/>
              <a:tailEnd/>
            </a:ln>
          </p:spPr>
          <p:txBody>
            <a:bodyPr>
              <a:spAutoFit/>
            </a:bodyPr>
            <a:lstStyle/>
            <a:p>
              <a:pPr>
                <a:spcBef>
                  <a:spcPct val="50000"/>
                </a:spcBef>
              </a:pPr>
              <a:r>
                <a:rPr lang="es-MX" sz="900">
                  <a:latin typeface="Arial" charset="0"/>
                </a:rPr>
                <a:t>Aumento y mejora</a:t>
              </a:r>
              <a:endParaRPr lang="es-ES" sz="900">
                <a:latin typeface="Arial" charset="0"/>
              </a:endParaRPr>
            </a:p>
          </p:txBody>
        </p:sp>
        <p:sp>
          <p:nvSpPr>
            <p:cNvPr id="24606" name="Text Box 60"/>
            <p:cNvSpPr txBox="1">
              <a:spLocks noChangeArrowheads="1"/>
            </p:cNvSpPr>
            <p:nvPr/>
          </p:nvSpPr>
          <p:spPr bwMode="auto">
            <a:xfrm>
              <a:off x="1002" y="1435"/>
              <a:ext cx="952" cy="298"/>
            </a:xfrm>
            <a:prstGeom prst="rect">
              <a:avLst/>
            </a:prstGeom>
            <a:noFill/>
            <a:ln w="9525">
              <a:noFill/>
              <a:miter lim="800000"/>
              <a:headEnd/>
              <a:tailEnd/>
            </a:ln>
          </p:spPr>
          <p:txBody>
            <a:bodyPr>
              <a:spAutoFit/>
            </a:bodyPr>
            <a:lstStyle/>
            <a:p>
              <a:pPr>
                <a:spcBef>
                  <a:spcPct val="50000"/>
                </a:spcBef>
              </a:pPr>
              <a:r>
                <a:rPr lang="es-MX" sz="1000">
                  <a:latin typeface="Arial" charset="0"/>
                </a:rPr>
                <a:t>Derechos de propiedad</a:t>
              </a:r>
            </a:p>
            <a:p>
              <a:pPr>
                <a:spcBef>
                  <a:spcPct val="50000"/>
                </a:spcBef>
              </a:pPr>
              <a:r>
                <a:rPr lang="es-MX" sz="1000">
                  <a:latin typeface="Arial" charset="0"/>
                </a:rPr>
                <a:t>Privados / Públicos</a:t>
              </a:r>
              <a:endParaRPr lang="es-ES" sz="1000">
                <a:latin typeface="Arial" charset="0"/>
              </a:endParaRPr>
            </a:p>
          </p:txBody>
        </p:sp>
        <p:sp>
          <p:nvSpPr>
            <p:cNvPr id="30784" name="Rectangle 64"/>
            <p:cNvSpPr>
              <a:spLocks noChangeArrowheads="1"/>
            </p:cNvSpPr>
            <p:nvPr/>
          </p:nvSpPr>
          <p:spPr bwMode="auto">
            <a:xfrm>
              <a:off x="4766" y="1888"/>
              <a:ext cx="654" cy="346"/>
            </a:xfrm>
            <a:prstGeom prst="rect">
              <a:avLst/>
            </a:prstGeom>
            <a:noFill/>
            <a:ln w="9525">
              <a:noFill/>
              <a:miter lim="800000"/>
              <a:headEnd/>
              <a:tailEnd/>
            </a:ln>
            <a:effectLst/>
          </p:spPr>
          <p:txBody>
            <a:bodyPr>
              <a:spAutoFit/>
            </a:bodyPr>
            <a:lstStyle/>
            <a:p>
              <a:pPr>
                <a:defRPr/>
              </a:pPr>
              <a:r>
                <a:rPr lang="es-MX" sz="1000">
                  <a:effectLst>
                    <a:outerShdw blurRad="38100" dist="38100" dir="2700000" algn="tl">
                      <a:srgbClr val="C0C0C0"/>
                    </a:outerShdw>
                  </a:effectLst>
                  <a:latin typeface="Arial" charset="0"/>
                </a:rPr>
                <a:t>Consumo</a:t>
              </a:r>
            </a:p>
            <a:p>
              <a:pPr>
                <a:defRPr/>
              </a:pPr>
              <a:r>
                <a:rPr lang="es-MX" sz="1000">
                  <a:latin typeface="Arial" charset="0"/>
                </a:rPr>
                <a:t>Preferencias Fijas</a:t>
              </a:r>
              <a:endParaRPr lang="es-ES" sz="1000">
                <a:latin typeface="Arial" charset="0"/>
              </a:endParaRPr>
            </a:p>
          </p:txBody>
        </p:sp>
      </p:grpSp>
      <p:sp>
        <p:nvSpPr>
          <p:cNvPr id="24585" name="Text Box 66"/>
          <p:cNvSpPr txBox="1">
            <a:spLocks noChangeArrowheads="1"/>
          </p:cNvSpPr>
          <p:nvPr/>
        </p:nvSpPr>
        <p:spPr bwMode="auto">
          <a:xfrm>
            <a:off x="6643702" y="6357958"/>
            <a:ext cx="2233612" cy="244475"/>
          </a:xfrm>
          <a:prstGeom prst="rect">
            <a:avLst/>
          </a:prstGeom>
          <a:noFill/>
          <a:ln w="9525">
            <a:noFill/>
            <a:miter lim="800000"/>
            <a:headEnd/>
            <a:tailEnd/>
          </a:ln>
        </p:spPr>
        <p:txBody>
          <a:bodyPr>
            <a:spAutoFit/>
          </a:bodyPr>
          <a:lstStyle/>
          <a:p>
            <a:pPr algn="l">
              <a:spcBef>
                <a:spcPct val="50000"/>
              </a:spcBef>
            </a:pPr>
            <a:r>
              <a:rPr lang="es-MX" sz="1000" dirty="0">
                <a:latin typeface="Arial" charset="0"/>
              </a:rPr>
              <a:t>Modificado de </a:t>
            </a:r>
            <a:r>
              <a:rPr lang="es-MX" sz="1000" dirty="0" err="1">
                <a:latin typeface="Arial" charset="0"/>
              </a:rPr>
              <a:t>Costanza</a:t>
            </a:r>
            <a:r>
              <a:rPr lang="es-MX" sz="1000" dirty="0">
                <a:latin typeface="Arial" charset="0"/>
              </a:rPr>
              <a:t>, 2000</a:t>
            </a:r>
            <a:endParaRPr lang="es-ES" sz="1000" dirty="0">
              <a:latin typeface="Arial" charset="0"/>
            </a:endParaRPr>
          </a:p>
        </p:txBody>
      </p:sp>
      <p:sp>
        <p:nvSpPr>
          <p:cNvPr id="47" name="46 Rectángulo"/>
          <p:cNvSpPr/>
          <p:nvPr/>
        </p:nvSpPr>
        <p:spPr>
          <a:xfrm>
            <a:off x="1857356" y="4143380"/>
            <a:ext cx="616131" cy="292388"/>
          </a:xfrm>
          <a:prstGeom prst="rect">
            <a:avLst/>
          </a:prstGeom>
        </p:spPr>
        <p:txBody>
          <a:bodyPr wrap="none">
            <a:spAutoFit/>
          </a:bodyPr>
          <a:lstStyle/>
          <a:p>
            <a:pPr lvl="0">
              <a:spcBef>
                <a:spcPct val="50000"/>
              </a:spcBef>
            </a:pPr>
            <a:r>
              <a:rPr lang="es-MX" sz="1300" dirty="0" smtClean="0">
                <a:solidFill>
                  <a:prstClr val="black"/>
                </a:solidFill>
              </a:rPr>
              <a:t>Tierra</a:t>
            </a:r>
            <a:endParaRPr lang="es-ES" sz="1300" dirty="0">
              <a:solidFill>
                <a:prstClr val="black"/>
              </a:solidFill>
            </a:endParaRPr>
          </a:p>
        </p:txBody>
      </p:sp>
      <p:sp>
        <p:nvSpPr>
          <p:cNvPr id="41" name="40 Marcador de número de diapositiva"/>
          <p:cNvSpPr>
            <a:spLocks noGrp="1"/>
          </p:cNvSpPr>
          <p:nvPr>
            <p:ph type="sldNum" sz="quarter" idx="12"/>
          </p:nvPr>
        </p:nvSpPr>
        <p:spPr/>
        <p:txBody>
          <a:bodyPr/>
          <a:lstStyle/>
          <a:p>
            <a:pPr>
              <a:defRPr/>
            </a:pPr>
            <a:fld id="{C7EC690F-F8A8-4DF8-AFB3-E5D1B510E57D}" type="slidenum">
              <a:rPr lang="en-US" smtClean="0"/>
              <a:pPr>
                <a:defRPr/>
              </a:pPr>
              <a:t>24</a:t>
            </a:fld>
            <a:endParaRPr lang="en-US"/>
          </a:p>
        </p:txBody>
      </p:sp>
      <p:sp>
        <p:nvSpPr>
          <p:cNvPr id="42" name="41 Marcador de pie de página"/>
          <p:cNvSpPr>
            <a:spLocks noGrp="1"/>
          </p:cNvSpPr>
          <p:nvPr>
            <p:ph type="ftr" sz="quarter" idx="11"/>
          </p:nvPr>
        </p:nvSpPr>
        <p:spPr/>
        <p:txBody>
          <a:bodyPr/>
          <a:lstStyle/>
          <a:p>
            <a:pPr>
              <a:defRPr/>
            </a:pPr>
            <a:r>
              <a:rPr lang="en-US" dirty="0" smtClean="0"/>
              <a:t>Profesor Rooel Campos</a:t>
            </a:r>
            <a:endParaRPr lang="en-US" dirty="0"/>
          </a:p>
        </p:txBody>
      </p:sp>
    </p:spTree>
  </p:cSld>
  <p:clrMapOvr>
    <a:masterClrMapping/>
  </p:clrMapOvr>
  <p:transition>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Text Box 5"/>
          <p:cNvSpPr txBox="1">
            <a:spLocks noChangeArrowheads="1"/>
          </p:cNvSpPr>
          <p:nvPr/>
        </p:nvSpPr>
        <p:spPr bwMode="auto">
          <a:xfrm>
            <a:off x="609600" y="228600"/>
            <a:ext cx="4902689" cy="461665"/>
          </a:xfrm>
          <a:prstGeom prst="rect">
            <a:avLst/>
          </a:prstGeom>
          <a:noFill/>
          <a:ln w="9525">
            <a:noFill/>
            <a:miter lim="800000"/>
            <a:headEnd/>
            <a:tailEnd/>
          </a:ln>
          <a:effectLst/>
        </p:spPr>
        <p:txBody>
          <a:bodyPr wrap="none">
            <a:spAutoFit/>
          </a:bodyPr>
          <a:lstStyle/>
          <a:p>
            <a:pPr algn="l">
              <a:defRPr/>
            </a:pPr>
            <a:r>
              <a:rPr lang="es-MX" sz="2400" dirty="0">
                <a:solidFill>
                  <a:srgbClr val="765252"/>
                </a:solidFill>
                <a:effectLst>
                  <a:outerShdw blurRad="38100" dist="38100" dir="2700000" algn="tl">
                    <a:srgbClr val="C0C0C0"/>
                  </a:outerShdw>
                </a:effectLst>
                <a:latin typeface="Arial" charset="0"/>
              </a:rPr>
              <a:t>La Teoría General de los Sistemas</a:t>
            </a:r>
            <a:endParaRPr lang="es-ES" sz="2400" dirty="0">
              <a:solidFill>
                <a:srgbClr val="765252"/>
              </a:solidFill>
              <a:effectLst>
                <a:outerShdw blurRad="38100" dist="38100" dir="2700000" algn="tl">
                  <a:srgbClr val="C0C0C0"/>
                </a:outerShdw>
              </a:effectLst>
              <a:latin typeface="Arial" charset="0"/>
            </a:endParaRPr>
          </a:p>
        </p:txBody>
      </p:sp>
      <p:sp>
        <p:nvSpPr>
          <p:cNvPr id="62506" name="Text Box 42"/>
          <p:cNvSpPr txBox="1">
            <a:spLocks noChangeArrowheads="1"/>
          </p:cNvSpPr>
          <p:nvPr/>
        </p:nvSpPr>
        <p:spPr bwMode="auto">
          <a:xfrm>
            <a:off x="428596" y="714356"/>
            <a:ext cx="8064500" cy="457200"/>
          </a:xfrm>
          <a:prstGeom prst="rect">
            <a:avLst/>
          </a:prstGeom>
          <a:noFill/>
          <a:ln w="9525">
            <a:noFill/>
            <a:miter lim="800000"/>
            <a:headEnd/>
            <a:tailEnd/>
          </a:ln>
          <a:effectLst/>
        </p:spPr>
        <p:txBody>
          <a:bodyPr>
            <a:spAutoFit/>
          </a:bodyPr>
          <a:lstStyle/>
          <a:p>
            <a:pPr>
              <a:spcBef>
                <a:spcPct val="50000"/>
              </a:spcBef>
              <a:defRPr/>
            </a:pPr>
            <a:r>
              <a:rPr lang="es-MX" b="1" dirty="0">
                <a:effectLst>
                  <a:outerShdw blurRad="38100" dist="38100" dir="2700000" algn="tl">
                    <a:srgbClr val="C0C0C0"/>
                  </a:outerShdw>
                </a:effectLst>
                <a:latin typeface="Arial" charset="0"/>
              </a:rPr>
              <a:t>Modelo Ampliado del Sistema Económico Ecológico</a:t>
            </a:r>
            <a:endParaRPr lang="es-ES" b="1" dirty="0">
              <a:effectLst>
                <a:outerShdw blurRad="38100" dist="38100" dir="2700000" algn="tl">
                  <a:srgbClr val="C0C0C0"/>
                </a:outerShdw>
              </a:effectLst>
              <a:latin typeface="Arial" charset="0"/>
            </a:endParaRPr>
          </a:p>
        </p:txBody>
      </p:sp>
      <p:grpSp>
        <p:nvGrpSpPr>
          <p:cNvPr id="2" name="Group 55"/>
          <p:cNvGrpSpPr>
            <a:grpSpLocks/>
          </p:cNvGrpSpPr>
          <p:nvPr/>
        </p:nvGrpSpPr>
        <p:grpSpPr bwMode="auto">
          <a:xfrm>
            <a:off x="546100" y="1214422"/>
            <a:ext cx="8058150" cy="5072097"/>
            <a:chOff x="344" y="1435"/>
            <a:chExt cx="5076" cy="1814"/>
          </a:xfrm>
        </p:grpSpPr>
        <p:sp>
          <p:nvSpPr>
            <p:cNvPr id="25611" name="AutoShape 9"/>
            <p:cNvSpPr>
              <a:spLocks noChangeArrowheads="1"/>
            </p:cNvSpPr>
            <p:nvPr/>
          </p:nvSpPr>
          <p:spPr bwMode="auto">
            <a:xfrm>
              <a:off x="2285" y="1856"/>
              <a:ext cx="595" cy="576"/>
            </a:xfrm>
            <a:prstGeom prst="diamond">
              <a:avLst/>
            </a:prstGeom>
            <a:noFill/>
            <a:ln w="9525">
              <a:solidFill>
                <a:schemeClr val="tx1"/>
              </a:solidFill>
              <a:miter lim="800000"/>
              <a:headEnd/>
              <a:tailEnd/>
            </a:ln>
          </p:spPr>
          <p:txBody>
            <a:bodyPr wrap="none" anchor="ctr"/>
            <a:lstStyle/>
            <a:p>
              <a:endParaRPr lang="es-CR"/>
            </a:p>
          </p:txBody>
        </p:sp>
        <p:sp>
          <p:nvSpPr>
            <p:cNvPr id="25612" name="Text Box 10"/>
            <p:cNvSpPr txBox="1">
              <a:spLocks noChangeArrowheads="1"/>
            </p:cNvSpPr>
            <p:nvPr/>
          </p:nvSpPr>
          <p:spPr bwMode="auto">
            <a:xfrm>
              <a:off x="2340" y="1997"/>
              <a:ext cx="485" cy="209"/>
            </a:xfrm>
            <a:prstGeom prst="rect">
              <a:avLst/>
            </a:prstGeom>
            <a:noFill/>
            <a:ln w="9525">
              <a:noFill/>
              <a:miter lim="800000"/>
              <a:headEnd/>
              <a:tailEnd/>
            </a:ln>
          </p:spPr>
          <p:txBody>
            <a:bodyPr wrap="square">
              <a:spAutoFit/>
            </a:bodyPr>
            <a:lstStyle/>
            <a:p>
              <a:pPr>
                <a:spcBef>
                  <a:spcPct val="50000"/>
                </a:spcBef>
              </a:pPr>
              <a:r>
                <a:rPr lang="es-MX" sz="800" dirty="0" smtClean="0">
                  <a:latin typeface="Arial" charset="0"/>
                </a:rPr>
                <a:t>  Función </a:t>
              </a:r>
              <a:r>
                <a:rPr lang="es-MX" sz="800" dirty="0">
                  <a:latin typeface="Arial" charset="0"/>
                </a:rPr>
                <a:t>de </a:t>
              </a:r>
              <a:r>
                <a:rPr lang="es-MX" sz="800" dirty="0" smtClean="0">
                  <a:latin typeface="Arial" charset="0"/>
                </a:rPr>
                <a:t>   producción </a:t>
              </a:r>
              <a:r>
                <a:rPr lang="es-MX" sz="800" dirty="0">
                  <a:latin typeface="Arial" charset="0"/>
                </a:rPr>
                <a:t>y Servicios </a:t>
              </a:r>
              <a:r>
                <a:rPr lang="es-MX" sz="800" dirty="0" err="1">
                  <a:latin typeface="Arial" charset="0"/>
                </a:rPr>
                <a:t>Ecosit</a:t>
              </a:r>
              <a:endParaRPr lang="es-ES" sz="800" dirty="0">
                <a:latin typeface="Arial" charset="0"/>
              </a:endParaRPr>
            </a:p>
          </p:txBody>
        </p:sp>
        <p:sp>
          <p:nvSpPr>
            <p:cNvPr id="25613" name="Text Box 11"/>
            <p:cNvSpPr txBox="1">
              <a:spLocks noChangeArrowheads="1"/>
            </p:cNvSpPr>
            <p:nvPr/>
          </p:nvSpPr>
          <p:spPr bwMode="auto">
            <a:xfrm>
              <a:off x="3417" y="1934"/>
              <a:ext cx="624" cy="294"/>
            </a:xfrm>
            <a:prstGeom prst="rect">
              <a:avLst/>
            </a:prstGeom>
            <a:noFill/>
            <a:ln w="9525">
              <a:solidFill>
                <a:schemeClr val="tx1"/>
              </a:solidFill>
              <a:miter lim="800000"/>
              <a:headEnd/>
              <a:tailEnd/>
            </a:ln>
          </p:spPr>
          <p:txBody>
            <a:bodyPr>
              <a:spAutoFit/>
            </a:bodyPr>
            <a:lstStyle/>
            <a:p>
              <a:pPr>
                <a:spcBef>
                  <a:spcPct val="50000"/>
                </a:spcBef>
              </a:pPr>
              <a:r>
                <a:rPr lang="es-MX" sz="1200">
                  <a:latin typeface="Arial" charset="0"/>
                </a:rPr>
                <a:t>Bienes y Servicios</a:t>
              </a:r>
              <a:endParaRPr lang="es-ES" sz="1200">
                <a:latin typeface="Arial" charset="0"/>
              </a:endParaRPr>
            </a:p>
          </p:txBody>
        </p:sp>
        <p:sp>
          <p:nvSpPr>
            <p:cNvPr id="25614" name="Text Box 12"/>
            <p:cNvSpPr txBox="1">
              <a:spLocks noChangeArrowheads="1"/>
            </p:cNvSpPr>
            <p:nvPr/>
          </p:nvSpPr>
          <p:spPr bwMode="auto">
            <a:xfrm>
              <a:off x="4391" y="1552"/>
              <a:ext cx="624" cy="294"/>
            </a:xfrm>
            <a:prstGeom prst="rect">
              <a:avLst/>
            </a:prstGeom>
            <a:noFill/>
            <a:ln w="9525">
              <a:solidFill>
                <a:schemeClr val="tx1"/>
              </a:solidFill>
              <a:miter lim="800000"/>
              <a:headEnd/>
              <a:tailEnd/>
            </a:ln>
          </p:spPr>
          <p:txBody>
            <a:bodyPr>
              <a:spAutoFit/>
            </a:bodyPr>
            <a:lstStyle/>
            <a:p>
              <a:pPr>
                <a:spcBef>
                  <a:spcPct val="50000"/>
                </a:spcBef>
              </a:pPr>
              <a:r>
                <a:rPr lang="es-MX" sz="1200">
                  <a:latin typeface="Arial" charset="0"/>
                </a:rPr>
                <a:t>Utilidad / Bienestar</a:t>
              </a:r>
              <a:endParaRPr lang="es-ES" sz="1200">
                <a:latin typeface="Arial" charset="0"/>
              </a:endParaRPr>
            </a:p>
          </p:txBody>
        </p:sp>
        <p:cxnSp>
          <p:nvCxnSpPr>
            <p:cNvPr id="25615" name="AutoShape 13"/>
            <p:cNvCxnSpPr>
              <a:cxnSpLocks noChangeShapeType="1"/>
              <a:stCxn id="25625" idx="2"/>
              <a:endCxn id="25611" idx="1"/>
            </p:cNvCxnSpPr>
            <p:nvPr/>
          </p:nvCxnSpPr>
          <p:spPr bwMode="auto">
            <a:xfrm flipV="1">
              <a:off x="1980" y="2144"/>
              <a:ext cx="305" cy="12"/>
            </a:xfrm>
            <a:prstGeom prst="bentConnector3">
              <a:avLst>
                <a:gd name="adj1" fmla="val 49838"/>
              </a:avLst>
            </a:prstGeom>
            <a:noFill/>
            <a:ln w="9525">
              <a:solidFill>
                <a:schemeClr val="tx1"/>
              </a:solidFill>
              <a:miter lim="800000"/>
              <a:headEnd/>
              <a:tailEnd type="triangle" w="med" len="med"/>
            </a:ln>
          </p:spPr>
        </p:cxnSp>
        <p:grpSp>
          <p:nvGrpSpPr>
            <p:cNvPr id="3" name="Group 14"/>
            <p:cNvGrpSpPr>
              <a:grpSpLocks/>
            </p:cNvGrpSpPr>
            <p:nvPr/>
          </p:nvGrpSpPr>
          <p:grpSpPr bwMode="auto">
            <a:xfrm>
              <a:off x="4404" y="2142"/>
              <a:ext cx="590" cy="454"/>
              <a:chOff x="4105" y="2296"/>
              <a:chExt cx="590" cy="454"/>
            </a:xfrm>
          </p:grpSpPr>
          <p:sp>
            <p:nvSpPr>
              <p:cNvPr id="62479" name="Text Box 15"/>
              <p:cNvSpPr txBox="1">
                <a:spLocks noChangeArrowheads="1"/>
              </p:cNvSpPr>
              <p:nvPr/>
            </p:nvSpPr>
            <p:spPr bwMode="auto">
              <a:xfrm>
                <a:off x="4105" y="2387"/>
                <a:ext cx="590" cy="171"/>
              </a:xfrm>
              <a:prstGeom prst="rect">
                <a:avLst/>
              </a:prstGeom>
              <a:noFill/>
              <a:ln w="9525">
                <a:noFill/>
                <a:miter lim="800000"/>
                <a:headEnd/>
                <a:tailEnd/>
              </a:ln>
              <a:effectLst/>
            </p:spPr>
            <p:txBody>
              <a:bodyPr>
                <a:spAutoFit/>
              </a:bodyPr>
              <a:lstStyle/>
              <a:p>
                <a:pPr>
                  <a:spcBef>
                    <a:spcPct val="50000"/>
                  </a:spcBef>
                  <a:defRPr/>
                </a:pPr>
                <a:r>
                  <a:rPr lang="es-MX" sz="1000" dirty="0" smtClean="0">
                    <a:effectLst>
                      <a:outerShdw blurRad="38100" dist="38100" dir="2700000" algn="tl">
                        <a:srgbClr val="C0C0C0"/>
                      </a:outerShdw>
                    </a:effectLst>
                    <a:latin typeface="Arial" charset="0"/>
                  </a:rPr>
                  <a:t>   Políticas </a:t>
                </a:r>
              </a:p>
              <a:p>
                <a:pPr>
                  <a:spcBef>
                    <a:spcPct val="50000"/>
                  </a:spcBef>
                  <a:defRPr/>
                </a:pPr>
                <a:r>
                  <a:rPr lang="es-MX" sz="1000" dirty="0" smtClean="0">
                    <a:effectLst>
                      <a:outerShdw blurRad="38100" dist="38100" dir="2700000" algn="tl">
                        <a:srgbClr val="C0C0C0"/>
                      </a:outerShdw>
                    </a:effectLst>
                    <a:latin typeface="Arial" charset="0"/>
                  </a:rPr>
                  <a:t>  Integrales</a:t>
                </a:r>
                <a:endParaRPr lang="es-ES" sz="1000" dirty="0">
                  <a:effectLst>
                    <a:outerShdw blurRad="38100" dist="38100" dir="2700000" algn="tl">
                      <a:srgbClr val="C0C0C0"/>
                    </a:outerShdw>
                  </a:effectLst>
                  <a:latin typeface="Arial" charset="0"/>
                </a:endParaRPr>
              </a:p>
            </p:txBody>
          </p:sp>
          <p:sp>
            <p:nvSpPr>
              <p:cNvPr id="25653" name="Oval 16"/>
              <p:cNvSpPr>
                <a:spLocks noChangeArrowheads="1"/>
              </p:cNvSpPr>
              <p:nvPr/>
            </p:nvSpPr>
            <p:spPr bwMode="auto">
              <a:xfrm>
                <a:off x="4150" y="2296"/>
                <a:ext cx="499" cy="454"/>
              </a:xfrm>
              <a:prstGeom prst="ellipse">
                <a:avLst/>
              </a:prstGeom>
              <a:noFill/>
              <a:ln w="9525">
                <a:solidFill>
                  <a:schemeClr val="tx1"/>
                </a:solidFill>
                <a:round/>
                <a:headEnd/>
                <a:tailEnd/>
              </a:ln>
            </p:spPr>
            <p:txBody>
              <a:bodyPr wrap="none" anchor="ctr"/>
              <a:lstStyle/>
              <a:p>
                <a:endParaRPr lang="es-CR"/>
              </a:p>
            </p:txBody>
          </p:sp>
        </p:grpSp>
        <p:sp>
          <p:nvSpPr>
            <p:cNvPr id="62481" name="Rectangle 17"/>
            <p:cNvSpPr>
              <a:spLocks noChangeArrowheads="1"/>
            </p:cNvSpPr>
            <p:nvPr/>
          </p:nvSpPr>
          <p:spPr bwMode="auto">
            <a:xfrm>
              <a:off x="2725" y="1798"/>
              <a:ext cx="654" cy="250"/>
            </a:xfrm>
            <a:prstGeom prst="rect">
              <a:avLst/>
            </a:prstGeom>
            <a:noFill/>
            <a:ln w="9525">
              <a:noFill/>
              <a:miter lim="800000"/>
              <a:headEnd/>
              <a:tailEnd/>
            </a:ln>
            <a:effectLst/>
          </p:spPr>
          <p:txBody>
            <a:bodyPr>
              <a:spAutoFit/>
            </a:bodyPr>
            <a:lstStyle/>
            <a:p>
              <a:pPr>
                <a:defRPr/>
              </a:pPr>
              <a:r>
                <a:rPr lang="es-MX" sz="1000">
                  <a:effectLst>
                    <a:outerShdw blurRad="38100" dist="38100" dir="2700000" algn="tl">
                      <a:srgbClr val="C0C0C0"/>
                    </a:outerShdw>
                  </a:effectLst>
                  <a:latin typeface="Arial" charset="0"/>
                </a:rPr>
                <a:t>Producto Nacional</a:t>
              </a:r>
              <a:endParaRPr lang="es-ES" sz="1000">
                <a:effectLst>
                  <a:outerShdw blurRad="38100" dist="38100" dir="2700000" algn="tl">
                    <a:srgbClr val="C0C0C0"/>
                  </a:outerShdw>
                </a:effectLst>
                <a:latin typeface="Arial" charset="0"/>
              </a:endParaRPr>
            </a:p>
          </p:txBody>
        </p:sp>
        <p:cxnSp>
          <p:nvCxnSpPr>
            <p:cNvPr id="25618" name="AutoShape 18"/>
            <p:cNvCxnSpPr>
              <a:cxnSpLocks noChangeShapeType="1"/>
              <a:stCxn id="25611" idx="3"/>
              <a:endCxn id="25613" idx="1"/>
            </p:cNvCxnSpPr>
            <p:nvPr/>
          </p:nvCxnSpPr>
          <p:spPr bwMode="auto">
            <a:xfrm flipV="1">
              <a:off x="2880" y="2081"/>
              <a:ext cx="537" cy="63"/>
            </a:xfrm>
            <a:prstGeom prst="bentConnector3">
              <a:avLst>
                <a:gd name="adj1" fmla="val 49907"/>
              </a:avLst>
            </a:prstGeom>
            <a:noFill/>
            <a:ln w="9525">
              <a:solidFill>
                <a:schemeClr val="tx1"/>
              </a:solidFill>
              <a:miter lim="800000"/>
              <a:headEnd/>
              <a:tailEnd type="triangle" w="med" len="med"/>
            </a:ln>
          </p:spPr>
        </p:cxnSp>
        <p:cxnSp>
          <p:nvCxnSpPr>
            <p:cNvPr id="25619" name="AutoShape 19"/>
            <p:cNvCxnSpPr>
              <a:cxnSpLocks noChangeShapeType="1"/>
              <a:stCxn id="25613" idx="3"/>
              <a:endCxn id="25653" idx="2"/>
            </p:cNvCxnSpPr>
            <p:nvPr/>
          </p:nvCxnSpPr>
          <p:spPr bwMode="auto">
            <a:xfrm>
              <a:off x="4041" y="2081"/>
              <a:ext cx="408" cy="288"/>
            </a:xfrm>
            <a:prstGeom prst="bentConnector3">
              <a:avLst>
                <a:gd name="adj1" fmla="val 50000"/>
              </a:avLst>
            </a:prstGeom>
            <a:noFill/>
            <a:ln w="9525">
              <a:solidFill>
                <a:schemeClr val="tx1"/>
              </a:solidFill>
              <a:miter lim="800000"/>
              <a:headEnd/>
              <a:tailEnd type="triangle" w="med" len="med"/>
            </a:ln>
          </p:spPr>
        </p:cxnSp>
        <p:sp>
          <p:nvSpPr>
            <p:cNvPr id="62484" name="Rectangle 20"/>
            <p:cNvSpPr>
              <a:spLocks noChangeArrowheads="1"/>
            </p:cNvSpPr>
            <p:nvPr/>
          </p:nvSpPr>
          <p:spPr bwMode="auto">
            <a:xfrm>
              <a:off x="4766" y="1888"/>
              <a:ext cx="654" cy="346"/>
            </a:xfrm>
            <a:prstGeom prst="rect">
              <a:avLst/>
            </a:prstGeom>
            <a:noFill/>
            <a:ln w="9525">
              <a:noFill/>
              <a:miter lim="800000"/>
              <a:headEnd/>
              <a:tailEnd/>
            </a:ln>
            <a:effectLst/>
          </p:spPr>
          <p:txBody>
            <a:bodyPr>
              <a:spAutoFit/>
            </a:bodyPr>
            <a:lstStyle/>
            <a:p>
              <a:pPr>
                <a:defRPr/>
              </a:pPr>
              <a:r>
                <a:rPr lang="es-MX" sz="1000">
                  <a:effectLst>
                    <a:outerShdw blurRad="38100" dist="38100" dir="2700000" algn="tl">
                      <a:srgbClr val="C0C0C0"/>
                    </a:outerShdw>
                  </a:effectLst>
                  <a:latin typeface="Arial" charset="0"/>
                </a:rPr>
                <a:t>Consumo</a:t>
              </a:r>
            </a:p>
            <a:p>
              <a:pPr>
                <a:defRPr/>
              </a:pPr>
              <a:r>
                <a:rPr lang="es-MX" sz="1000">
                  <a:latin typeface="Arial" charset="0"/>
                </a:rPr>
                <a:t>Preferencias dinámicas</a:t>
              </a:r>
              <a:endParaRPr lang="es-ES" sz="1000">
                <a:latin typeface="Arial" charset="0"/>
              </a:endParaRPr>
            </a:p>
          </p:txBody>
        </p:sp>
        <p:cxnSp>
          <p:nvCxnSpPr>
            <p:cNvPr id="25621" name="AutoShape 21"/>
            <p:cNvCxnSpPr>
              <a:cxnSpLocks noChangeShapeType="1"/>
              <a:stCxn id="25653" idx="0"/>
              <a:endCxn id="25614" idx="2"/>
            </p:cNvCxnSpPr>
            <p:nvPr/>
          </p:nvCxnSpPr>
          <p:spPr bwMode="auto">
            <a:xfrm rot="-5400000">
              <a:off x="4553" y="1992"/>
              <a:ext cx="296" cy="4"/>
            </a:xfrm>
            <a:prstGeom prst="bentConnector3">
              <a:avLst>
                <a:gd name="adj1" fmla="val 50000"/>
              </a:avLst>
            </a:prstGeom>
            <a:noFill/>
            <a:ln w="9525">
              <a:solidFill>
                <a:schemeClr val="tx1"/>
              </a:solidFill>
              <a:miter lim="800000"/>
              <a:headEnd/>
              <a:tailEnd type="triangle" w="med" len="med"/>
            </a:ln>
          </p:spPr>
        </p:cxnSp>
        <p:sp>
          <p:nvSpPr>
            <p:cNvPr id="25623" name="Line 25"/>
            <p:cNvSpPr>
              <a:spLocks noChangeShapeType="1"/>
            </p:cNvSpPr>
            <p:nvPr/>
          </p:nvSpPr>
          <p:spPr bwMode="auto">
            <a:xfrm>
              <a:off x="1051" y="1963"/>
              <a:ext cx="768" cy="0"/>
            </a:xfrm>
            <a:prstGeom prst="line">
              <a:avLst/>
            </a:prstGeom>
            <a:noFill/>
            <a:ln w="9525">
              <a:solidFill>
                <a:schemeClr val="tx1"/>
              </a:solidFill>
              <a:prstDash val="dash"/>
              <a:round/>
              <a:headEnd/>
              <a:tailEnd/>
            </a:ln>
          </p:spPr>
          <p:txBody>
            <a:bodyPr/>
            <a:lstStyle/>
            <a:p>
              <a:endParaRPr lang="es-CR"/>
            </a:p>
          </p:txBody>
        </p:sp>
        <p:sp>
          <p:nvSpPr>
            <p:cNvPr id="25625" name="Text Box 27"/>
            <p:cNvSpPr txBox="1">
              <a:spLocks noChangeArrowheads="1"/>
            </p:cNvSpPr>
            <p:nvPr/>
          </p:nvSpPr>
          <p:spPr bwMode="auto">
            <a:xfrm rot="-5400000">
              <a:off x="1517" y="2076"/>
              <a:ext cx="766" cy="160"/>
            </a:xfrm>
            <a:prstGeom prst="rect">
              <a:avLst/>
            </a:prstGeom>
            <a:noFill/>
            <a:ln w="9525">
              <a:solidFill>
                <a:schemeClr val="tx1"/>
              </a:solidFill>
              <a:miter lim="800000"/>
              <a:headEnd/>
              <a:tailEnd/>
            </a:ln>
          </p:spPr>
          <p:txBody>
            <a:bodyPr>
              <a:spAutoFit/>
            </a:bodyPr>
            <a:lstStyle/>
            <a:p>
              <a:pPr algn="ctr">
                <a:spcBef>
                  <a:spcPct val="50000"/>
                </a:spcBef>
              </a:pPr>
              <a:r>
                <a:rPr lang="es-MX" sz="1000" dirty="0" err="1">
                  <a:latin typeface="Arial" charset="0"/>
                </a:rPr>
                <a:t>Semi</a:t>
              </a:r>
              <a:r>
                <a:rPr lang="es-MX" sz="1000" dirty="0">
                  <a:latin typeface="Arial" charset="0"/>
                </a:rPr>
                <a:t>-Sustituible</a:t>
              </a:r>
              <a:endParaRPr lang="es-ES" sz="1000" dirty="0">
                <a:latin typeface="Arial" charset="0"/>
              </a:endParaRPr>
            </a:p>
          </p:txBody>
        </p:sp>
        <p:sp>
          <p:nvSpPr>
            <p:cNvPr id="25626" name="Rectangle 28"/>
            <p:cNvSpPr>
              <a:spLocks noChangeArrowheads="1"/>
            </p:cNvSpPr>
            <p:nvPr/>
          </p:nvSpPr>
          <p:spPr bwMode="auto">
            <a:xfrm>
              <a:off x="1002" y="2193"/>
              <a:ext cx="1043" cy="181"/>
            </a:xfrm>
            <a:prstGeom prst="rect">
              <a:avLst/>
            </a:prstGeom>
            <a:noFill/>
            <a:ln w="9525">
              <a:noFill/>
              <a:miter lim="800000"/>
              <a:headEnd/>
              <a:tailEnd/>
            </a:ln>
          </p:spPr>
          <p:txBody>
            <a:bodyPr wrap="none" anchor="ctr"/>
            <a:lstStyle/>
            <a:p>
              <a:endParaRPr lang="es-CR"/>
            </a:p>
          </p:txBody>
        </p:sp>
        <p:sp>
          <p:nvSpPr>
            <p:cNvPr id="25627" name="Rectangle 29"/>
            <p:cNvSpPr>
              <a:spLocks noChangeArrowheads="1"/>
            </p:cNvSpPr>
            <p:nvPr/>
          </p:nvSpPr>
          <p:spPr bwMode="auto">
            <a:xfrm>
              <a:off x="1002" y="1939"/>
              <a:ext cx="1043" cy="181"/>
            </a:xfrm>
            <a:prstGeom prst="rect">
              <a:avLst/>
            </a:prstGeom>
            <a:noFill/>
            <a:ln w="9525">
              <a:noFill/>
              <a:miter lim="800000"/>
              <a:headEnd/>
              <a:tailEnd/>
            </a:ln>
          </p:spPr>
          <p:txBody>
            <a:bodyPr wrap="none" anchor="ctr"/>
            <a:lstStyle/>
            <a:p>
              <a:endParaRPr lang="es-CR"/>
            </a:p>
          </p:txBody>
        </p:sp>
        <p:sp>
          <p:nvSpPr>
            <p:cNvPr id="25628" name="Rectangle 30"/>
            <p:cNvSpPr>
              <a:spLocks noChangeArrowheads="1"/>
            </p:cNvSpPr>
            <p:nvPr/>
          </p:nvSpPr>
          <p:spPr bwMode="auto">
            <a:xfrm>
              <a:off x="1002" y="1739"/>
              <a:ext cx="1043" cy="181"/>
            </a:xfrm>
            <a:prstGeom prst="rect">
              <a:avLst/>
            </a:prstGeom>
            <a:noFill/>
            <a:ln w="9525">
              <a:noFill/>
              <a:miter lim="800000"/>
              <a:headEnd/>
              <a:tailEnd/>
            </a:ln>
          </p:spPr>
          <p:txBody>
            <a:bodyPr wrap="none" anchor="ctr"/>
            <a:lstStyle/>
            <a:p>
              <a:endParaRPr lang="es-CR"/>
            </a:p>
          </p:txBody>
        </p:sp>
        <p:sp>
          <p:nvSpPr>
            <p:cNvPr id="62495" name="Rectangle 31"/>
            <p:cNvSpPr>
              <a:spLocks noChangeArrowheads="1"/>
            </p:cNvSpPr>
            <p:nvPr/>
          </p:nvSpPr>
          <p:spPr bwMode="auto">
            <a:xfrm>
              <a:off x="4041" y="2732"/>
              <a:ext cx="654" cy="442"/>
            </a:xfrm>
            <a:prstGeom prst="rect">
              <a:avLst/>
            </a:prstGeom>
            <a:noFill/>
            <a:ln w="9525">
              <a:noFill/>
              <a:miter lim="800000"/>
              <a:headEnd/>
              <a:tailEnd/>
            </a:ln>
            <a:effectLst/>
          </p:spPr>
          <p:txBody>
            <a:bodyPr>
              <a:spAutoFit/>
            </a:bodyPr>
            <a:lstStyle/>
            <a:p>
              <a:pPr>
                <a:defRPr/>
              </a:pPr>
              <a:r>
                <a:rPr lang="es-MX" sz="1000">
                  <a:effectLst>
                    <a:outerShdw blurRad="38100" dist="38100" dir="2700000" algn="tl">
                      <a:srgbClr val="C0C0C0"/>
                    </a:outerShdw>
                  </a:effectLst>
                  <a:latin typeface="Arial" charset="0"/>
                </a:rPr>
                <a:t>Inversión</a:t>
              </a:r>
            </a:p>
            <a:p>
              <a:pPr>
                <a:defRPr/>
              </a:pPr>
              <a:r>
                <a:rPr lang="es-MX" sz="1000">
                  <a:latin typeface="Arial" charset="0"/>
                </a:rPr>
                <a:t>Impuestos Incentivos Subsidios</a:t>
              </a:r>
              <a:endParaRPr lang="es-ES" sz="1000">
                <a:latin typeface="Arial" charset="0"/>
              </a:endParaRPr>
            </a:p>
          </p:txBody>
        </p:sp>
        <p:cxnSp>
          <p:nvCxnSpPr>
            <p:cNvPr id="25630" name="AutoShape 32"/>
            <p:cNvCxnSpPr>
              <a:cxnSpLocks noChangeShapeType="1"/>
              <a:stCxn id="25653" idx="4"/>
            </p:cNvCxnSpPr>
            <p:nvPr/>
          </p:nvCxnSpPr>
          <p:spPr bwMode="auto">
            <a:xfrm rot="16200000" flipV="1">
              <a:off x="2678" y="575"/>
              <a:ext cx="345" cy="3697"/>
            </a:xfrm>
            <a:prstGeom prst="bentConnector4">
              <a:avLst>
                <a:gd name="adj1" fmla="val -41741"/>
                <a:gd name="adj2" fmla="val 103894"/>
              </a:avLst>
            </a:prstGeom>
            <a:noFill/>
            <a:ln w="9525">
              <a:solidFill>
                <a:schemeClr val="tx1"/>
              </a:solidFill>
              <a:miter lim="800000"/>
              <a:headEnd/>
              <a:tailEnd type="triangle" w="med" len="med"/>
            </a:ln>
          </p:spPr>
        </p:cxnSp>
        <p:cxnSp>
          <p:nvCxnSpPr>
            <p:cNvPr id="25631" name="AutoShape 33"/>
            <p:cNvCxnSpPr>
              <a:cxnSpLocks noChangeShapeType="1"/>
              <a:stCxn id="25653" idx="4"/>
              <a:endCxn id="25634" idx="1"/>
            </p:cNvCxnSpPr>
            <p:nvPr/>
          </p:nvCxnSpPr>
          <p:spPr bwMode="auto">
            <a:xfrm rot="16200000" flipV="1">
              <a:off x="2573" y="470"/>
              <a:ext cx="555" cy="3697"/>
            </a:xfrm>
            <a:prstGeom prst="bentConnector4">
              <a:avLst>
                <a:gd name="adj1" fmla="val -25944"/>
                <a:gd name="adj2" fmla="val 103894"/>
              </a:avLst>
            </a:prstGeom>
            <a:noFill/>
            <a:ln w="9525">
              <a:solidFill>
                <a:schemeClr val="tx1"/>
              </a:solidFill>
              <a:miter lim="800000"/>
              <a:headEnd/>
              <a:tailEnd type="triangle" w="med" len="med"/>
            </a:ln>
          </p:spPr>
        </p:cxnSp>
        <p:cxnSp>
          <p:nvCxnSpPr>
            <p:cNvPr id="25632" name="AutoShape 34"/>
            <p:cNvCxnSpPr>
              <a:cxnSpLocks noChangeShapeType="1"/>
              <a:stCxn id="25653" idx="4"/>
              <a:endCxn id="25633" idx="1"/>
            </p:cNvCxnSpPr>
            <p:nvPr/>
          </p:nvCxnSpPr>
          <p:spPr bwMode="auto">
            <a:xfrm rot="16200000" flipV="1">
              <a:off x="2462" y="359"/>
              <a:ext cx="777" cy="3697"/>
            </a:xfrm>
            <a:prstGeom prst="bentConnector4">
              <a:avLst>
                <a:gd name="adj1" fmla="val -18532"/>
                <a:gd name="adj2" fmla="val 103894"/>
              </a:avLst>
            </a:prstGeom>
            <a:noFill/>
            <a:ln w="9525">
              <a:solidFill>
                <a:schemeClr val="tx1"/>
              </a:solidFill>
              <a:miter lim="800000"/>
              <a:headEnd/>
              <a:tailEnd type="triangle" w="med" len="med"/>
            </a:ln>
          </p:spPr>
        </p:cxnSp>
        <p:sp>
          <p:nvSpPr>
            <p:cNvPr id="25633" name="Rectangle 35"/>
            <p:cNvSpPr>
              <a:spLocks noChangeArrowheads="1"/>
            </p:cNvSpPr>
            <p:nvPr/>
          </p:nvSpPr>
          <p:spPr bwMode="auto">
            <a:xfrm>
              <a:off x="1002" y="1728"/>
              <a:ext cx="680" cy="181"/>
            </a:xfrm>
            <a:prstGeom prst="rect">
              <a:avLst/>
            </a:prstGeom>
            <a:noFill/>
            <a:ln w="9525">
              <a:noFill/>
              <a:miter lim="800000"/>
              <a:headEnd/>
              <a:tailEnd/>
            </a:ln>
          </p:spPr>
          <p:txBody>
            <a:bodyPr wrap="none" anchor="ctr"/>
            <a:lstStyle/>
            <a:p>
              <a:endParaRPr lang="es-CR"/>
            </a:p>
          </p:txBody>
        </p:sp>
        <p:sp>
          <p:nvSpPr>
            <p:cNvPr id="25634" name="Rectangle 36"/>
            <p:cNvSpPr>
              <a:spLocks noChangeArrowheads="1"/>
            </p:cNvSpPr>
            <p:nvPr/>
          </p:nvSpPr>
          <p:spPr bwMode="auto">
            <a:xfrm>
              <a:off x="1002" y="1950"/>
              <a:ext cx="680" cy="181"/>
            </a:xfrm>
            <a:prstGeom prst="rect">
              <a:avLst/>
            </a:prstGeom>
            <a:noFill/>
            <a:ln w="9525">
              <a:noFill/>
              <a:miter lim="800000"/>
              <a:headEnd/>
              <a:tailEnd/>
            </a:ln>
          </p:spPr>
          <p:txBody>
            <a:bodyPr wrap="none" anchor="ctr"/>
            <a:lstStyle/>
            <a:p>
              <a:endParaRPr lang="es-CR"/>
            </a:p>
          </p:txBody>
        </p:sp>
        <p:sp>
          <p:nvSpPr>
            <p:cNvPr id="25636" name="Text Box 38"/>
            <p:cNvSpPr txBox="1">
              <a:spLocks noChangeArrowheads="1"/>
            </p:cNvSpPr>
            <p:nvPr/>
          </p:nvSpPr>
          <p:spPr bwMode="auto">
            <a:xfrm>
              <a:off x="345" y="1752"/>
              <a:ext cx="657" cy="144"/>
            </a:xfrm>
            <a:prstGeom prst="rect">
              <a:avLst/>
            </a:prstGeom>
            <a:noFill/>
            <a:ln w="9525">
              <a:noFill/>
              <a:miter lim="800000"/>
              <a:headEnd/>
              <a:tailEnd/>
            </a:ln>
          </p:spPr>
          <p:txBody>
            <a:bodyPr>
              <a:spAutoFit/>
            </a:bodyPr>
            <a:lstStyle/>
            <a:p>
              <a:pPr algn="l">
                <a:spcBef>
                  <a:spcPct val="50000"/>
                </a:spcBef>
              </a:pPr>
              <a:r>
                <a:rPr lang="es-MX" sz="900">
                  <a:latin typeface="Arial" charset="0"/>
                </a:rPr>
                <a:t>Construcción</a:t>
              </a:r>
              <a:endParaRPr lang="es-ES" sz="900">
                <a:latin typeface="Arial" charset="0"/>
              </a:endParaRPr>
            </a:p>
          </p:txBody>
        </p:sp>
        <p:sp>
          <p:nvSpPr>
            <p:cNvPr id="25637" name="Text Box 39"/>
            <p:cNvSpPr txBox="1">
              <a:spLocks noChangeArrowheads="1"/>
            </p:cNvSpPr>
            <p:nvPr/>
          </p:nvSpPr>
          <p:spPr bwMode="auto">
            <a:xfrm>
              <a:off x="344" y="1979"/>
              <a:ext cx="567" cy="144"/>
            </a:xfrm>
            <a:prstGeom prst="rect">
              <a:avLst/>
            </a:prstGeom>
            <a:noFill/>
            <a:ln w="9525">
              <a:noFill/>
              <a:miter lim="800000"/>
              <a:headEnd/>
              <a:tailEnd/>
            </a:ln>
          </p:spPr>
          <p:txBody>
            <a:bodyPr>
              <a:spAutoFit/>
            </a:bodyPr>
            <a:lstStyle/>
            <a:p>
              <a:pPr algn="l">
                <a:spcBef>
                  <a:spcPct val="50000"/>
                </a:spcBef>
              </a:pPr>
              <a:r>
                <a:rPr lang="es-MX" sz="900">
                  <a:latin typeface="Arial" charset="0"/>
                </a:rPr>
                <a:t>Ed, Cap, Inv.</a:t>
              </a:r>
              <a:endParaRPr lang="es-ES" sz="900">
                <a:latin typeface="Arial" charset="0"/>
              </a:endParaRPr>
            </a:p>
          </p:txBody>
        </p:sp>
        <p:sp>
          <p:nvSpPr>
            <p:cNvPr id="25638" name="Text Box 40"/>
            <p:cNvSpPr txBox="1">
              <a:spLocks noChangeArrowheads="1"/>
            </p:cNvSpPr>
            <p:nvPr/>
          </p:nvSpPr>
          <p:spPr bwMode="auto">
            <a:xfrm>
              <a:off x="390" y="2160"/>
              <a:ext cx="521" cy="144"/>
            </a:xfrm>
            <a:prstGeom prst="rect">
              <a:avLst/>
            </a:prstGeom>
            <a:noFill/>
            <a:ln w="9525">
              <a:noFill/>
              <a:miter lim="800000"/>
              <a:headEnd/>
              <a:tailEnd/>
            </a:ln>
          </p:spPr>
          <p:txBody>
            <a:bodyPr>
              <a:spAutoFit/>
            </a:bodyPr>
            <a:lstStyle/>
            <a:p>
              <a:pPr>
                <a:spcBef>
                  <a:spcPct val="50000"/>
                </a:spcBef>
              </a:pPr>
              <a:r>
                <a:rPr lang="es-MX" sz="900">
                  <a:latin typeface="Arial" charset="0"/>
                </a:rPr>
                <a:t>Rest. Cons</a:t>
              </a:r>
              <a:endParaRPr lang="es-ES" sz="900">
                <a:latin typeface="Arial" charset="0"/>
              </a:endParaRPr>
            </a:p>
          </p:txBody>
        </p:sp>
        <p:sp>
          <p:nvSpPr>
            <p:cNvPr id="25639" name="Text Box 41"/>
            <p:cNvSpPr txBox="1">
              <a:spLocks noChangeArrowheads="1"/>
            </p:cNvSpPr>
            <p:nvPr/>
          </p:nvSpPr>
          <p:spPr bwMode="auto">
            <a:xfrm>
              <a:off x="1002" y="1435"/>
              <a:ext cx="952" cy="298"/>
            </a:xfrm>
            <a:prstGeom prst="rect">
              <a:avLst/>
            </a:prstGeom>
            <a:noFill/>
            <a:ln w="9525">
              <a:noFill/>
              <a:miter lim="800000"/>
              <a:headEnd/>
              <a:tailEnd/>
            </a:ln>
          </p:spPr>
          <p:txBody>
            <a:bodyPr>
              <a:spAutoFit/>
            </a:bodyPr>
            <a:lstStyle/>
            <a:p>
              <a:pPr>
                <a:spcBef>
                  <a:spcPct val="50000"/>
                </a:spcBef>
              </a:pPr>
              <a:r>
                <a:rPr lang="es-MX" sz="1000">
                  <a:latin typeface="Arial" charset="0"/>
                </a:rPr>
                <a:t>Derechos de propiedad</a:t>
              </a:r>
            </a:p>
            <a:p>
              <a:pPr>
                <a:spcBef>
                  <a:spcPct val="50000"/>
                </a:spcBef>
              </a:pPr>
              <a:r>
                <a:rPr lang="es-MX" sz="1000">
                  <a:latin typeface="Arial" charset="0"/>
                </a:rPr>
                <a:t>Más complejos</a:t>
              </a:r>
              <a:endParaRPr lang="es-ES" sz="1000">
                <a:latin typeface="Arial" charset="0"/>
              </a:endParaRPr>
            </a:p>
          </p:txBody>
        </p:sp>
        <p:sp>
          <p:nvSpPr>
            <p:cNvPr id="25640" name="Line 43"/>
            <p:cNvSpPr>
              <a:spLocks noChangeShapeType="1"/>
            </p:cNvSpPr>
            <p:nvPr/>
          </p:nvSpPr>
          <p:spPr bwMode="auto">
            <a:xfrm>
              <a:off x="1055" y="2349"/>
              <a:ext cx="768" cy="0"/>
            </a:xfrm>
            <a:prstGeom prst="line">
              <a:avLst/>
            </a:prstGeom>
            <a:noFill/>
            <a:ln w="9525">
              <a:solidFill>
                <a:schemeClr val="tx1"/>
              </a:solidFill>
              <a:prstDash val="dash"/>
              <a:round/>
              <a:headEnd/>
              <a:tailEnd/>
            </a:ln>
          </p:spPr>
          <p:txBody>
            <a:bodyPr/>
            <a:lstStyle/>
            <a:p>
              <a:endParaRPr lang="es-CR"/>
            </a:p>
          </p:txBody>
        </p:sp>
        <p:cxnSp>
          <p:nvCxnSpPr>
            <p:cNvPr id="25641" name="AutoShape 44"/>
            <p:cNvCxnSpPr>
              <a:cxnSpLocks noChangeShapeType="1"/>
              <a:stCxn id="25653" idx="4"/>
              <a:endCxn id="25642" idx="1"/>
            </p:cNvCxnSpPr>
            <p:nvPr/>
          </p:nvCxnSpPr>
          <p:spPr bwMode="auto">
            <a:xfrm rot="16200000" flipV="1">
              <a:off x="2768" y="665"/>
              <a:ext cx="164" cy="3698"/>
            </a:xfrm>
            <a:prstGeom prst="bentConnector4">
              <a:avLst>
                <a:gd name="adj1" fmla="val -87806"/>
                <a:gd name="adj2" fmla="val 103894"/>
              </a:avLst>
            </a:prstGeom>
            <a:noFill/>
            <a:ln w="9525">
              <a:solidFill>
                <a:schemeClr val="tx1"/>
              </a:solidFill>
              <a:miter lim="800000"/>
              <a:headEnd/>
              <a:tailEnd type="triangle" w="med" len="med"/>
            </a:ln>
          </p:spPr>
        </p:cxnSp>
        <p:sp>
          <p:nvSpPr>
            <p:cNvPr id="25642" name="Rectangle 45"/>
            <p:cNvSpPr>
              <a:spLocks noChangeArrowheads="1"/>
            </p:cNvSpPr>
            <p:nvPr/>
          </p:nvSpPr>
          <p:spPr bwMode="auto">
            <a:xfrm>
              <a:off x="1001" y="2341"/>
              <a:ext cx="817" cy="181"/>
            </a:xfrm>
            <a:prstGeom prst="rect">
              <a:avLst/>
            </a:prstGeom>
            <a:noFill/>
            <a:ln w="9525">
              <a:noFill/>
              <a:miter lim="800000"/>
              <a:headEnd/>
              <a:tailEnd/>
            </a:ln>
          </p:spPr>
          <p:txBody>
            <a:bodyPr wrap="none" anchor="ctr"/>
            <a:lstStyle/>
            <a:p>
              <a:endParaRPr lang="es-CR"/>
            </a:p>
          </p:txBody>
        </p:sp>
        <p:sp>
          <p:nvSpPr>
            <p:cNvPr id="25643" name="Text Box 46"/>
            <p:cNvSpPr txBox="1">
              <a:spLocks noChangeArrowheads="1"/>
            </p:cNvSpPr>
            <p:nvPr/>
          </p:nvSpPr>
          <p:spPr bwMode="auto">
            <a:xfrm>
              <a:off x="363" y="2341"/>
              <a:ext cx="521" cy="230"/>
            </a:xfrm>
            <a:prstGeom prst="rect">
              <a:avLst/>
            </a:prstGeom>
            <a:noFill/>
            <a:ln w="9525">
              <a:noFill/>
              <a:miter lim="800000"/>
              <a:headEnd/>
              <a:tailEnd/>
            </a:ln>
          </p:spPr>
          <p:txBody>
            <a:bodyPr>
              <a:spAutoFit/>
            </a:bodyPr>
            <a:lstStyle/>
            <a:p>
              <a:pPr>
                <a:spcBef>
                  <a:spcPct val="50000"/>
                </a:spcBef>
              </a:pPr>
              <a:r>
                <a:rPr lang="es-MX" sz="900">
                  <a:latin typeface="Arial" charset="0"/>
                </a:rPr>
                <a:t>Inst, norm, etc</a:t>
              </a:r>
              <a:endParaRPr lang="es-ES" sz="900">
                <a:latin typeface="Arial" charset="0"/>
              </a:endParaRPr>
            </a:p>
          </p:txBody>
        </p:sp>
        <p:cxnSp>
          <p:nvCxnSpPr>
            <p:cNvPr id="25644" name="AutoShape 47"/>
            <p:cNvCxnSpPr>
              <a:cxnSpLocks noChangeShapeType="1"/>
              <a:endCxn id="25614" idx="1"/>
            </p:cNvCxnSpPr>
            <p:nvPr/>
          </p:nvCxnSpPr>
          <p:spPr bwMode="auto">
            <a:xfrm>
              <a:off x="1973" y="1570"/>
              <a:ext cx="2418" cy="129"/>
            </a:xfrm>
            <a:prstGeom prst="bentConnector3">
              <a:avLst>
                <a:gd name="adj1" fmla="val 50000"/>
              </a:avLst>
            </a:prstGeom>
            <a:noFill/>
            <a:ln w="9525">
              <a:solidFill>
                <a:schemeClr val="tx1"/>
              </a:solidFill>
              <a:miter lim="800000"/>
              <a:headEnd/>
              <a:tailEnd type="triangle" w="med" len="med"/>
            </a:ln>
          </p:spPr>
        </p:cxnSp>
        <p:cxnSp>
          <p:nvCxnSpPr>
            <p:cNvPr id="25645" name="AutoShape 48"/>
            <p:cNvCxnSpPr>
              <a:cxnSpLocks noChangeShapeType="1"/>
              <a:stCxn id="25611" idx="0"/>
              <a:endCxn id="25614" idx="1"/>
            </p:cNvCxnSpPr>
            <p:nvPr/>
          </p:nvCxnSpPr>
          <p:spPr bwMode="auto">
            <a:xfrm rot="-5400000">
              <a:off x="3408" y="874"/>
              <a:ext cx="157" cy="1808"/>
            </a:xfrm>
            <a:prstGeom prst="bentConnector2">
              <a:avLst/>
            </a:prstGeom>
            <a:noFill/>
            <a:ln w="9525">
              <a:solidFill>
                <a:schemeClr val="tx1"/>
              </a:solidFill>
              <a:miter lim="800000"/>
              <a:headEnd/>
              <a:tailEnd type="triangle" w="med" len="med"/>
            </a:ln>
          </p:spPr>
        </p:cxnSp>
        <p:sp>
          <p:nvSpPr>
            <p:cNvPr id="25646" name="Text Box 49"/>
            <p:cNvSpPr txBox="1">
              <a:spLocks noChangeArrowheads="1"/>
            </p:cNvSpPr>
            <p:nvPr/>
          </p:nvSpPr>
          <p:spPr bwMode="auto">
            <a:xfrm>
              <a:off x="3416" y="2418"/>
              <a:ext cx="624" cy="150"/>
            </a:xfrm>
            <a:prstGeom prst="rect">
              <a:avLst/>
            </a:prstGeom>
            <a:noFill/>
            <a:ln w="9525">
              <a:solidFill>
                <a:schemeClr val="tx1"/>
              </a:solidFill>
              <a:miter lim="800000"/>
              <a:headEnd/>
              <a:tailEnd/>
            </a:ln>
          </p:spPr>
          <p:txBody>
            <a:bodyPr>
              <a:spAutoFit/>
            </a:bodyPr>
            <a:lstStyle/>
            <a:p>
              <a:pPr>
                <a:spcBef>
                  <a:spcPct val="50000"/>
                </a:spcBef>
              </a:pPr>
              <a:r>
                <a:rPr lang="es-MX" sz="900" dirty="0" smtClean="0">
                  <a:latin typeface="Arial" charset="0"/>
                </a:rPr>
                <a:t>   Residuos</a:t>
              </a:r>
              <a:endParaRPr lang="es-ES" sz="900" dirty="0">
                <a:latin typeface="Arial" charset="0"/>
              </a:endParaRPr>
            </a:p>
          </p:txBody>
        </p:sp>
        <p:cxnSp>
          <p:nvCxnSpPr>
            <p:cNvPr id="25647" name="AutoShape 50"/>
            <p:cNvCxnSpPr>
              <a:cxnSpLocks noChangeShapeType="1"/>
              <a:stCxn id="25611" idx="3"/>
              <a:endCxn id="25646" idx="1"/>
            </p:cNvCxnSpPr>
            <p:nvPr/>
          </p:nvCxnSpPr>
          <p:spPr bwMode="auto">
            <a:xfrm>
              <a:off x="2880" y="2144"/>
              <a:ext cx="536" cy="349"/>
            </a:xfrm>
            <a:prstGeom prst="bentConnector3">
              <a:avLst>
                <a:gd name="adj1" fmla="val 50000"/>
              </a:avLst>
            </a:prstGeom>
            <a:noFill/>
            <a:ln w="9525">
              <a:solidFill>
                <a:schemeClr val="tx1"/>
              </a:solidFill>
              <a:miter lim="800000"/>
              <a:headEnd/>
              <a:tailEnd type="triangle" w="med" len="med"/>
            </a:ln>
          </p:spPr>
        </p:cxnSp>
        <p:cxnSp>
          <p:nvCxnSpPr>
            <p:cNvPr id="25648" name="AutoShape 51"/>
            <p:cNvCxnSpPr>
              <a:cxnSpLocks noChangeShapeType="1"/>
              <a:stCxn id="25613" idx="2"/>
              <a:endCxn id="25646" idx="0"/>
            </p:cNvCxnSpPr>
            <p:nvPr/>
          </p:nvCxnSpPr>
          <p:spPr bwMode="auto">
            <a:xfrm rot="5400000">
              <a:off x="3634" y="2322"/>
              <a:ext cx="190" cy="1"/>
            </a:xfrm>
            <a:prstGeom prst="bentConnector3">
              <a:avLst>
                <a:gd name="adj1" fmla="val 50000"/>
              </a:avLst>
            </a:prstGeom>
            <a:noFill/>
            <a:ln w="9525">
              <a:solidFill>
                <a:schemeClr val="tx1"/>
              </a:solidFill>
              <a:miter lim="800000"/>
              <a:headEnd/>
              <a:tailEnd type="triangle" w="med" len="med"/>
            </a:ln>
          </p:spPr>
        </p:cxnSp>
        <p:sp>
          <p:nvSpPr>
            <p:cNvPr id="25649" name="Line 52"/>
            <p:cNvSpPr>
              <a:spLocks noChangeShapeType="1"/>
            </p:cNvSpPr>
            <p:nvPr/>
          </p:nvSpPr>
          <p:spPr bwMode="auto">
            <a:xfrm>
              <a:off x="3923" y="2568"/>
              <a:ext cx="0" cy="681"/>
            </a:xfrm>
            <a:prstGeom prst="line">
              <a:avLst/>
            </a:prstGeom>
            <a:noFill/>
            <a:ln w="9525">
              <a:solidFill>
                <a:schemeClr val="tx1"/>
              </a:solidFill>
              <a:round/>
              <a:headEnd/>
              <a:tailEnd type="triangle" w="med" len="med"/>
            </a:ln>
          </p:spPr>
          <p:txBody>
            <a:bodyPr/>
            <a:lstStyle/>
            <a:p>
              <a:endParaRPr lang="es-CR"/>
            </a:p>
          </p:txBody>
        </p:sp>
        <p:cxnSp>
          <p:nvCxnSpPr>
            <p:cNvPr id="25650" name="AutoShape 53"/>
            <p:cNvCxnSpPr>
              <a:cxnSpLocks noChangeShapeType="1"/>
              <a:stCxn id="25646" idx="2"/>
              <a:endCxn id="25642" idx="2"/>
            </p:cNvCxnSpPr>
            <p:nvPr/>
          </p:nvCxnSpPr>
          <p:spPr bwMode="auto">
            <a:xfrm rot="16200000" flipV="1">
              <a:off x="2546" y="1386"/>
              <a:ext cx="46" cy="2318"/>
            </a:xfrm>
            <a:prstGeom prst="bentConnector3">
              <a:avLst>
                <a:gd name="adj1" fmla="val -1058699"/>
              </a:avLst>
            </a:prstGeom>
            <a:noFill/>
            <a:ln w="9525">
              <a:solidFill>
                <a:schemeClr val="tx1"/>
              </a:solidFill>
              <a:miter lim="800000"/>
              <a:headEnd/>
              <a:tailEnd type="triangle" w="med" len="med"/>
            </a:ln>
          </p:spPr>
        </p:cxnSp>
        <p:sp>
          <p:nvSpPr>
            <p:cNvPr id="62518" name="Rectangle 54"/>
            <p:cNvSpPr>
              <a:spLocks noChangeArrowheads="1"/>
            </p:cNvSpPr>
            <p:nvPr/>
          </p:nvSpPr>
          <p:spPr bwMode="auto">
            <a:xfrm>
              <a:off x="2426" y="3049"/>
              <a:ext cx="654" cy="154"/>
            </a:xfrm>
            <a:prstGeom prst="rect">
              <a:avLst/>
            </a:prstGeom>
            <a:noFill/>
            <a:ln w="9525">
              <a:noFill/>
              <a:miter lim="800000"/>
              <a:headEnd/>
              <a:tailEnd/>
            </a:ln>
            <a:effectLst/>
          </p:spPr>
          <p:txBody>
            <a:bodyPr>
              <a:spAutoFit/>
            </a:bodyPr>
            <a:lstStyle/>
            <a:p>
              <a:pPr>
                <a:defRPr/>
              </a:pPr>
              <a:r>
                <a:rPr lang="es-MX" sz="1000">
                  <a:effectLst>
                    <a:outerShdw blurRad="38100" dist="38100" dir="2700000" algn="tl">
                      <a:srgbClr val="C0C0C0"/>
                    </a:outerShdw>
                  </a:effectLst>
                  <a:latin typeface="Arial" charset="0"/>
                </a:rPr>
                <a:t>Impactos</a:t>
              </a:r>
            </a:p>
          </p:txBody>
        </p:sp>
      </p:grpSp>
      <p:sp>
        <p:nvSpPr>
          <p:cNvPr id="25609" name="Oval 56"/>
          <p:cNvSpPr>
            <a:spLocks noChangeArrowheads="1"/>
          </p:cNvSpPr>
          <p:nvPr/>
        </p:nvSpPr>
        <p:spPr bwMode="auto">
          <a:xfrm>
            <a:off x="3500430" y="2357430"/>
            <a:ext cx="1223963" cy="1368425"/>
          </a:xfrm>
          <a:prstGeom prst="ellipse">
            <a:avLst/>
          </a:prstGeom>
          <a:noFill/>
          <a:ln w="28575">
            <a:solidFill>
              <a:srgbClr val="FF0000"/>
            </a:solidFill>
            <a:round/>
            <a:headEnd/>
            <a:tailEnd/>
          </a:ln>
        </p:spPr>
        <p:txBody>
          <a:bodyPr wrap="none" anchor="ctr"/>
          <a:lstStyle/>
          <a:p>
            <a:endParaRPr lang="es-CR"/>
          </a:p>
        </p:txBody>
      </p:sp>
      <p:sp>
        <p:nvSpPr>
          <p:cNvPr id="25610" name="Text Box 57"/>
          <p:cNvSpPr txBox="1">
            <a:spLocks noChangeArrowheads="1"/>
          </p:cNvSpPr>
          <p:nvPr/>
        </p:nvSpPr>
        <p:spPr bwMode="auto">
          <a:xfrm>
            <a:off x="6572264" y="6286520"/>
            <a:ext cx="2233612" cy="244475"/>
          </a:xfrm>
          <a:prstGeom prst="rect">
            <a:avLst/>
          </a:prstGeom>
          <a:noFill/>
          <a:ln w="9525">
            <a:noFill/>
            <a:miter lim="800000"/>
            <a:headEnd/>
            <a:tailEnd/>
          </a:ln>
        </p:spPr>
        <p:txBody>
          <a:bodyPr>
            <a:spAutoFit/>
          </a:bodyPr>
          <a:lstStyle/>
          <a:p>
            <a:pPr algn="l">
              <a:spcBef>
                <a:spcPct val="50000"/>
              </a:spcBef>
            </a:pPr>
            <a:r>
              <a:rPr lang="es-MX" sz="1000" dirty="0">
                <a:latin typeface="Arial" charset="0"/>
              </a:rPr>
              <a:t>Modificado de </a:t>
            </a:r>
            <a:r>
              <a:rPr lang="es-MX" sz="1000" dirty="0" err="1">
                <a:latin typeface="Arial" charset="0"/>
              </a:rPr>
              <a:t>Costanza</a:t>
            </a:r>
            <a:r>
              <a:rPr lang="es-MX" sz="1000" dirty="0">
                <a:latin typeface="Arial" charset="0"/>
              </a:rPr>
              <a:t>, 2000</a:t>
            </a:r>
            <a:endParaRPr lang="es-ES" sz="1000" dirty="0">
              <a:latin typeface="Arial" charset="0"/>
            </a:endParaRPr>
          </a:p>
        </p:txBody>
      </p:sp>
      <p:sp>
        <p:nvSpPr>
          <p:cNvPr id="56" name="55 CuadroTexto"/>
          <p:cNvSpPr txBox="1"/>
          <p:nvPr/>
        </p:nvSpPr>
        <p:spPr>
          <a:xfrm>
            <a:off x="1714480" y="3857628"/>
            <a:ext cx="1095172" cy="276999"/>
          </a:xfrm>
          <a:prstGeom prst="rect">
            <a:avLst/>
          </a:prstGeom>
          <a:noFill/>
        </p:spPr>
        <p:txBody>
          <a:bodyPr wrap="none" rtlCol="0">
            <a:spAutoFit/>
          </a:bodyPr>
          <a:lstStyle/>
          <a:p>
            <a:r>
              <a:rPr lang="es-CR" sz="1200" dirty="0" smtClean="0"/>
              <a:t>Capital social</a:t>
            </a:r>
            <a:endParaRPr lang="es-CR" sz="1200" dirty="0"/>
          </a:p>
        </p:txBody>
      </p:sp>
      <p:sp>
        <p:nvSpPr>
          <p:cNvPr id="57" name="56 CuadroTexto"/>
          <p:cNvSpPr txBox="1"/>
          <p:nvPr/>
        </p:nvSpPr>
        <p:spPr>
          <a:xfrm>
            <a:off x="1643042" y="2214554"/>
            <a:ext cx="1215397" cy="276999"/>
          </a:xfrm>
          <a:prstGeom prst="rect">
            <a:avLst/>
          </a:prstGeom>
          <a:noFill/>
        </p:spPr>
        <p:txBody>
          <a:bodyPr wrap="none" rtlCol="0">
            <a:spAutoFit/>
          </a:bodyPr>
          <a:lstStyle/>
          <a:p>
            <a:r>
              <a:rPr lang="es-CR" sz="1200" dirty="0" smtClean="0"/>
              <a:t>Capital </a:t>
            </a:r>
            <a:r>
              <a:rPr lang="es-CR" sz="1200" dirty="0" err="1" smtClean="0"/>
              <a:t>manufa</a:t>
            </a:r>
            <a:endParaRPr lang="es-CR" sz="1200" dirty="0"/>
          </a:p>
        </p:txBody>
      </p:sp>
      <p:sp>
        <p:nvSpPr>
          <p:cNvPr id="58" name="57 CuadroTexto"/>
          <p:cNvSpPr txBox="1"/>
          <p:nvPr/>
        </p:nvSpPr>
        <p:spPr>
          <a:xfrm>
            <a:off x="1643042" y="2786058"/>
            <a:ext cx="1112805" cy="276999"/>
          </a:xfrm>
          <a:prstGeom prst="rect">
            <a:avLst/>
          </a:prstGeom>
          <a:noFill/>
        </p:spPr>
        <p:txBody>
          <a:bodyPr wrap="none" rtlCol="0">
            <a:spAutoFit/>
          </a:bodyPr>
          <a:lstStyle/>
          <a:p>
            <a:r>
              <a:rPr lang="es-CR" sz="1200" dirty="0" smtClean="0"/>
              <a:t>Capital Huma</a:t>
            </a:r>
            <a:endParaRPr lang="es-CR" sz="1200" dirty="0"/>
          </a:p>
        </p:txBody>
      </p:sp>
      <p:sp>
        <p:nvSpPr>
          <p:cNvPr id="59" name="58 CuadroTexto"/>
          <p:cNvSpPr txBox="1"/>
          <p:nvPr/>
        </p:nvSpPr>
        <p:spPr>
          <a:xfrm>
            <a:off x="1714480" y="3357562"/>
            <a:ext cx="942887" cy="276999"/>
          </a:xfrm>
          <a:prstGeom prst="rect">
            <a:avLst/>
          </a:prstGeom>
          <a:noFill/>
        </p:spPr>
        <p:txBody>
          <a:bodyPr wrap="none" rtlCol="0">
            <a:spAutoFit/>
          </a:bodyPr>
          <a:lstStyle/>
          <a:p>
            <a:r>
              <a:rPr lang="es-CR" sz="1200" dirty="0" smtClean="0"/>
              <a:t>Capital </a:t>
            </a:r>
            <a:r>
              <a:rPr lang="es-CR" sz="1200" dirty="0" err="1" smtClean="0"/>
              <a:t>Nat</a:t>
            </a:r>
            <a:endParaRPr lang="es-CR" sz="1200" dirty="0"/>
          </a:p>
        </p:txBody>
      </p:sp>
      <p:sp>
        <p:nvSpPr>
          <p:cNvPr id="51" name="50 Marcador de número de diapositiva"/>
          <p:cNvSpPr>
            <a:spLocks noGrp="1"/>
          </p:cNvSpPr>
          <p:nvPr>
            <p:ph type="sldNum" sz="quarter" idx="12"/>
          </p:nvPr>
        </p:nvSpPr>
        <p:spPr/>
        <p:txBody>
          <a:bodyPr/>
          <a:lstStyle/>
          <a:p>
            <a:pPr>
              <a:defRPr/>
            </a:pPr>
            <a:fld id="{C7EC690F-F8A8-4DF8-AFB3-E5D1B510E57D}" type="slidenum">
              <a:rPr lang="en-US" smtClean="0"/>
              <a:pPr>
                <a:defRPr/>
              </a:pPr>
              <a:t>25</a:t>
            </a:fld>
            <a:endParaRPr lang="en-US"/>
          </a:p>
        </p:txBody>
      </p:sp>
      <p:sp>
        <p:nvSpPr>
          <p:cNvPr id="52" name="51 Marcador de pie de página"/>
          <p:cNvSpPr>
            <a:spLocks noGrp="1"/>
          </p:cNvSpPr>
          <p:nvPr>
            <p:ph type="ftr" sz="quarter" idx="11"/>
          </p:nvPr>
        </p:nvSpPr>
        <p:spPr/>
        <p:txBody>
          <a:bodyPr/>
          <a:lstStyle/>
          <a:p>
            <a:pPr>
              <a:defRPr/>
            </a:pPr>
            <a:r>
              <a:rPr lang="en-US" dirty="0" smtClean="0"/>
              <a:t>Profesor Rooel Campos</a:t>
            </a:r>
            <a:endParaRPr lang="en-US" dirty="0"/>
          </a:p>
        </p:txBody>
      </p:sp>
    </p:spTree>
  </p:cSld>
  <p:clrMapOvr>
    <a:masterClrMapping/>
  </p:clrMapOvr>
  <p:transition>
    <p:wheel spokes="2"/>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579419"/>
          </a:xfrm>
        </p:spPr>
        <p:txBody>
          <a:bodyPr/>
          <a:lstStyle/>
          <a:p>
            <a:r>
              <a:rPr lang="es-CR" sz="3200" dirty="0" smtClean="0">
                <a:latin typeface="Trebuchet MS" pitchFamily="34" charset="0"/>
              </a:rPr>
              <a:t>El Problema Económico ¿Cuál es?</a:t>
            </a:r>
            <a:endParaRPr lang="es-CR" sz="3200" dirty="0">
              <a:latin typeface="Trebuchet MS" pitchFamily="34" charset="0"/>
            </a:endParaRPr>
          </a:p>
        </p:txBody>
      </p:sp>
      <p:sp>
        <p:nvSpPr>
          <p:cNvPr id="3" name="2 Marcador de texto"/>
          <p:cNvSpPr>
            <a:spLocks noGrp="1"/>
          </p:cNvSpPr>
          <p:nvPr>
            <p:ph type="body" sz="half" idx="1"/>
          </p:nvPr>
        </p:nvSpPr>
        <p:spPr>
          <a:xfrm>
            <a:off x="357158" y="928670"/>
            <a:ext cx="8229600" cy="2189163"/>
          </a:xfrm>
        </p:spPr>
        <p:txBody>
          <a:bodyPr/>
          <a:lstStyle/>
          <a:p>
            <a:pPr algn="just"/>
            <a:r>
              <a:rPr lang="es-CR" sz="2400" dirty="0" smtClean="0">
                <a:latin typeface="Trebuchet MS" pitchFamily="34" charset="0"/>
              </a:rPr>
              <a:t>La Escasez: Hace necesaria la elección y elegir supone renunciar a algo. El valor de la renuncia es el costo de oportunidad:</a:t>
            </a:r>
            <a:endParaRPr lang="es-CR" sz="2400" dirty="0">
              <a:latin typeface="Trebuchet MS" pitchFamily="34" charset="0"/>
            </a:endParaRPr>
          </a:p>
        </p:txBody>
      </p:sp>
      <p:sp>
        <p:nvSpPr>
          <p:cNvPr id="4" name="3 Marcador de contenido"/>
          <p:cNvSpPr>
            <a:spLocks noGrp="1"/>
          </p:cNvSpPr>
          <p:nvPr>
            <p:ph sz="half" idx="2"/>
          </p:nvPr>
        </p:nvSpPr>
        <p:spPr>
          <a:xfrm>
            <a:off x="428596" y="2500306"/>
            <a:ext cx="6572296" cy="2189162"/>
          </a:xfrm>
        </p:spPr>
        <p:txBody>
          <a:bodyPr/>
          <a:lstStyle/>
          <a:p>
            <a:pPr algn="just"/>
            <a:r>
              <a:rPr lang="es-CR" sz="2400" dirty="0" smtClean="0">
                <a:latin typeface="Trebuchet MS" pitchFamily="34" charset="0"/>
              </a:rPr>
              <a:t>… es la cantidad de otros bienes a los que hay que renunciar para obtener una unidad adicional de un bien (el valor de la segunda mejor alternativa). Ejemplo: Costo de oportunidad de asistir a clases</a:t>
            </a:r>
            <a:endParaRPr lang="es-CR" sz="2400" dirty="0">
              <a:latin typeface="Trebuchet MS" pitchFamily="34" charset="0"/>
            </a:endParaRPr>
          </a:p>
        </p:txBody>
      </p:sp>
      <p:sp>
        <p:nvSpPr>
          <p:cNvPr id="5" name="4 Marcador de número de diapositiva"/>
          <p:cNvSpPr>
            <a:spLocks noGrp="1"/>
          </p:cNvSpPr>
          <p:nvPr>
            <p:ph type="sldNum" sz="quarter" idx="12"/>
          </p:nvPr>
        </p:nvSpPr>
        <p:spPr/>
        <p:txBody>
          <a:bodyPr/>
          <a:lstStyle/>
          <a:p>
            <a:pPr>
              <a:defRPr/>
            </a:pPr>
            <a:fld id="{13F3C34B-C522-464C-BC2D-F8A8E78D734D}" type="slidenum">
              <a:rPr lang="es-ES_tradnl" altLang="en-US" smtClean="0"/>
              <a:pPr>
                <a:defRPr/>
              </a:pPr>
              <a:t>26</a:t>
            </a:fld>
            <a:endParaRPr lang="es-ES_tradnl" altLang="en-US"/>
          </a:p>
        </p:txBody>
      </p:sp>
      <p:pic>
        <p:nvPicPr>
          <p:cNvPr id="6" name="Picture 5"/>
          <p:cNvPicPr>
            <a:picLocks noChangeAspect="1" noChangeArrowheads="1"/>
          </p:cNvPicPr>
          <p:nvPr/>
        </p:nvPicPr>
        <p:blipFill>
          <a:blip r:embed="rId2" cstate="print"/>
          <a:srcRect/>
          <a:stretch>
            <a:fillRect/>
          </a:stretch>
        </p:blipFill>
        <p:spPr bwMode="auto">
          <a:xfrm>
            <a:off x="7215206" y="1643050"/>
            <a:ext cx="1485900" cy="2286000"/>
          </a:xfrm>
          <a:prstGeom prst="rect">
            <a:avLst/>
          </a:prstGeom>
          <a:noFill/>
          <a:ln w="9525">
            <a:noFill/>
            <a:miter lim="800000"/>
            <a:headEnd/>
            <a:tailEnd/>
          </a:ln>
        </p:spPr>
      </p:pic>
      <p:sp>
        <p:nvSpPr>
          <p:cNvPr id="7" name="6 Marcador de pie de página"/>
          <p:cNvSpPr>
            <a:spLocks noGrp="1"/>
          </p:cNvSpPr>
          <p:nvPr>
            <p:ph type="ftr" sz="quarter" idx="11"/>
          </p:nvPr>
        </p:nvSpPr>
        <p:spPr/>
        <p:txBody>
          <a:bodyPr/>
          <a:lstStyle/>
          <a:p>
            <a:pPr>
              <a:defRPr/>
            </a:pPr>
            <a:r>
              <a:rPr lang="es-ES_tradnl" altLang="en-US" smtClean="0"/>
              <a:t>Profesor Rooel Campos</a:t>
            </a:r>
            <a:endParaRPr lang="es-ES_tradnl" altLang="en-US"/>
          </a:p>
        </p:txBody>
      </p:sp>
    </p:spTree>
  </p:cSld>
  <p:clrMapOvr>
    <a:masterClrMapping/>
  </p:clrMapOvr>
  <p:transition>
    <p:wheel spokes="2"/>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507981"/>
          </a:xfrm>
        </p:spPr>
        <p:txBody>
          <a:bodyPr>
            <a:normAutofit/>
          </a:bodyPr>
          <a:lstStyle/>
          <a:p>
            <a:r>
              <a:rPr lang="es-CR" sz="2400" dirty="0" smtClean="0">
                <a:latin typeface="Trebuchet MS" pitchFamily="34" charset="0"/>
              </a:rPr>
              <a:t>El Problema clave de la escasez (Los Factores Productivos) </a:t>
            </a:r>
            <a:endParaRPr lang="es-CR" sz="2400" dirty="0">
              <a:latin typeface="Trebuchet MS" pitchFamily="34" charset="0"/>
            </a:endParaRPr>
          </a:p>
        </p:txBody>
      </p:sp>
      <p:sp>
        <p:nvSpPr>
          <p:cNvPr id="3" name="2 Marcador de texto"/>
          <p:cNvSpPr>
            <a:spLocks noGrp="1"/>
          </p:cNvSpPr>
          <p:nvPr>
            <p:ph type="body" sz="half" idx="1"/>
          </p:nvPr>
        </p:nvSpPr>
        <p:spPr>
          <a:xfrm>
            <a:off x="285720" y="785795"/>
            <a:ext cx="8643998" cy="1714512"/>
          </a:xfrm>
        </p:spPr>
        <p:txBody>
          <a:bodyPr/>
          <a:lstStyle/>
          <a:p>
            <a:pPr algn="just"/>
            <a:r>
              <a:rPr lang="es-CR" sz="2400" dirty="0" smtClean="0">
                <a:latin typeface="Trebuchet MS" pitchFamily="34" charset="0"/>
              </a:rPr>
              <a:t>Recursos utilizados (necesarios) para producir bienes y servicios (tierra, capital, trabajo, iniciativa empresarial)</a:t>
            </a:r>
          </a:p>
          <a:p>
            <a:pPr algn="just"/>
            <a:r>
              <a:rPr lang="es-CR" sz="2400" dirty="0" smtClean="0">
                <a:latin typeface="Trebuchet MS" pitchFamily="34" charset="0"/>
              </a:rPr>
              <a:t>Ausencia de recursos suficientes para satisfacer todos los deseos (Hay que tomar decisiones económicas)        Elegir</a:t>
            </a:r>
            <a:endParaRPr lang="es-CR" sz="2400" dirty="0">
              <a:latin typeface="Trebuchet MS" pitchFamily="34" charset="0"/>
            </a:endParaRPr>
          </a:p>
        </p:txBody>
      </p:sp>
      <p:sp>
        <p:nvSpPr>
          <p:cNvPr id="5" name="4 Marcador de número de diapositiva"/>
          <p:cNvSpPr>
            <a:spLocks noGrp="1"/>
          </p:cNvSpPr>
          <p:nvPr>
            <p:ph type="sldNum" sz="quarter" idx="12"/>
          </p:nvPr>
        </p:nvSpPr>
        <p:spPr/>
        <p:txBody>
          <a:bodyPr/>
          <a:lstStyle/>
          <a:p>
            <a:pPr>
              <a:defRPr/>
            </a:pPr>
            <a:fld id="{13F3C34B-C522-464C-BC2D-F8A8E78D734D}" type="slidenum">
              <a:rPr lang="es-ES_tradnl" altLang="en-US" smtClean="0"/>
              <a:pPr>
                <a:defRPr/>
              </a:pPr>
              <a:t>27</a:t>
            </a:fld>
            <a:endParaRPr lang="es-ES_tradnl" altLang="en-US"/>
          </a:p>
        </p:txBody>
      </p:sp>
      <p:sp>
        <p:nvSpPr>
          <p:cNvPr id="6" name="5 Flecha izquierda y derecha"/>
          <p:cNvSpPr/>
          <p:nvPr/>
        </p:nvSpPr>
        <p:spPr>
          <a:xfrm>
            <a:off x="7215206" y="2143116"/>
            <a:ext cx="571504" cy="214314"/>
          </a:xfrm>
          <a:prstGeom prst="leftRightArrow">
            <a:avLst/>
          </a:prstGeom>
          <a:solidFill>
            <a:srgbClr val="66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7" name="6 CuadroTexto"/>
          <p:cNvSpPr txBox="1"/>
          <p:nvPr/>
        </p:nvSpPr>
        <p:spPr>
          <a:xfrm>
            <a:off x="142844" y="3643314"/>
            <a:ext cx="3236784" cy="646331"/>
          </a:xfrm>
          <a:prstGeom prst="rect">
            <a:avLst/>
          </a:prstGeom>
          <a:noFill/>
        </p:spPr>
        <p:txBody>
          <a:bodyPr wrap="none" rtlCol="0">
            <a:spAutoFit/>
          </a:bodyPr>
          <a:lstStyle/>
          <a:p>
            <a:pPr algn="ctr"/>
            <a:r>
              <a:rPr lang="es-CR" dirty="0" smtClean="0"/>
              <a:t>Independientemente de cómo</a:t>
            </a:r>
          </a:p>
          <a:p>
            <a:pPr algn="ctr"/>
            <a:r>
              <a:rPr lang="es-CR" dirty="0" smtClean="0"/>
              <a:t>se organice una economía</a:t>
            </a:r>
            <a:endParaRPr lang="es-CR" dirty="0"/>
          </a:p>
        </p:txBody>
      </p:sp>
      <p:sp>
        <p:nvSpPr>
          <p:cNvPr id="8" name="7 Corchetes"/>
          <p:cNvSpPr/>
          <p:nvPr/>
        </p:nvSpPr>
        <p:spPr>
          <a:xfrm>
            <a:off x="3357554" y="2643182"/>
            <a:ext cx="5357850" cy="3000396"/>
          </a:xfrm>
          <a:prstGeom prst="bracketPair">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R"/>
          </a:p>
        </p:txBody>
      </p:sp>
      <p:sp>
        <p:nvSpPr>
          <p:cNvPr id="9" name="8 CuadroTexto"/>
          <p:cNvSpPr txBox="1"/>
          <p:nvPr/>
        </p:nvSpPr>
        <p:spPr>
          <a:xfrm>
            <a:off x="3500430" y="2928934"/>
            <a:ext cx="5301580" cy="2031325"/>
          </a:xfrm>
          <a:prstGeom prst="rect">
            <a:avLst/>
          </a:prstGeom>
          <a:noFill/>
        </p:spPr>
        <p:txBody>
          <a:bodyPr wrap="none" rtlCol="0">
            <a:spAutoFit/>
          </a:bodyPr>
          <a:lstStyle/>
          <a:p>
            <a:pPr algn="just"/>
            <a:r>
              <a:rPr lang="es-CR" dirty="0" smtClean="0"/>
              <a:t>Producir: Combinar Factores Productivos para </a:t>
            </a:r>
          </a:p>
          <a:p>
            <a:pPr algn="just"/>
            <a:r>
              <a:rPr lang="es-CR" dirty="0" smtClean="0"/>
              <a:t>obtener algo distinto y utilizable, que se denomina</a:t>
            </a:r>
          </a:p>
          <a:p>
            <a:pPr algn="just"/>
            <a:r>
              <a:rPr lang="es-CR" dirty="0" smtClean="0"/>
              <a:t>Producto.</a:t>
            </a:r>
          </a:p>
          <a:p>
            <a:pPr algn="just"/>
            <a:endParaRPr lang="es-CR" dirty="0"/>
          </a:p>
          <a:p>
            <a:pPr algn="just"/>
            <a:r>
              <a:rPr lang="es-CR" dirty="0" smtClean="0"/>
              <a:t>Consumo: Es el proceso por el cual los individuos</a:t>
            </a:r>
          </a:p>
          <a:p>
            <a:pPr algn="just"/>
            <a:r>
              <a:rPr lang="es-CR" dirty="0" smtClean="0"/>
              <a:t>satisfacen sus necesidades. A partir de su ingreso</a:t>
            </a:r>
          </a:p>
          <a:p>
            <a:pPr algn="just"/>
            <a:r>
              <a:rPr lang="es-CR" dirty="0" smtClean="0"/>
              <a:t>(renta) deciden si consumen o ahorran</a:t>
            </a:r>
            <a:endParaRPr lang="es-CR" dirty="0"/>
          </a:p>
        </p:txBody>
      </p:sp>
      <p:sp>
        <p:nvSpPr>
          <p:cNvPr id="10" name="9 Marcador de pie de página"/>
          <p:cNvSpPr>
            <a:spLocks noGrp="1"/>
          </p:cNvSpPr>
          <p:nvPr>
            <p:ph type="ftr" sz="quarter" idx="11"/>
          </p:nvPr>
        </p:nvSpPr>
        <p:spPr/>
        <p:txBody>
          <a:bodyPr/>
          <a:lstStyle/>
          <a:p>
            <a:pPr>
              <a:defRPr/>
            </a:pPr>
            <a:r>
              <a:rPr lang="es-ES_tradnl" altLang="en-US" smtClean="0"/>
              <a:t>Profesor Rooel Campos</a:t>
            </a:r>
            <a:endParaRPr lang="es-ES_tradnl" altLang="en-US"/>
          </a:p>
        </p:txBody>
      </p:sp>
    </p:spTree>
  </p:cSld>
  <p:clrMapOvr>
    <a:masterClrMapping/>
  </p:clrMapOvr>
  <p:transition>
    <p:cover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579419"/>
          </a:xfrm>
        </p:spPr>
        <p:txBody>
          <a:bodyPr/>
          <a:lstStyle/>
          <a:p>
            <a:r>
              <a:rPr lang="es-CR" sz="2000" dirty="0" smtClean="0">
                <a:latin typeface="Trebuchet MS" pitchFamily="34" charset="0"/>
              </a:rPr>
              <a:t>Las tres decisiones económicas básicas de cualquier sociedad</a:t>
            </a:r>
            <a:endParaRPr lang="es-CR" sz="2000" dirty="0">
              <a:latin typeface="Trebuchet MS" pitchFamily="34" charset="0"/>
            </a:endParaRPr>
          </a:p>
        </p:txBody>
      </p:sp>
      <p:graphicFrame>
        <p:nvGraphicFramePr>
          <p:cNvPr id="10" name="9 Marcador de contenido"/>
          <p:cNvGraphicFramePr>
            <a:graphicFrameLocks noGrp="1"/>
          </p:cNvGraphicFramePr>
          <p:nvPr>
            <p:ph sz="half" idx="2"/>
          </p:nvPr>
        </p:nvGraphicFramePr>
        <p:xfrm>
          <a:off x="642910" y="1071546"/>
          <a:ext cx="8215370" cy="5059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Marcador de número de diapositiva"/>
          <p:cNvSpPr>
            <a:spLocks noGrp="1"/>
          </p:cNvSpPr>
          <p:nvPr>
            <p:ph type="sldNum" sz="quarter" idx="12"/>
          </p:nvPr>
        </p:nvSpPr>
        <p:spPr/>
        <p:txBody>
          <a:bodyPr/>
          <a:lstStyle/>
          <a:p>
            <a:pPr>
              <a:defRPr/>
            </a:pPr>
            <a:fld id="{13F3C34B-C522-464C-BC2D-F8A8E78D734D}" type="slidenum">
              <a:rPr lang="es-ES_tradnl" altLang="en-US" smtClean="0"/>
              <a:pPr>
                <a:defRPr/>
              </a:pPr>
              <a:t>28</a:t>
            </a:fld>
            <a:endParaRPr lang="es-ES_tradnl" altLang="en-US"/>
          </a:p>
        </p:txBody>
      </p:sp>
      <p:sp>
        <p:nvSpPr>
          <p:cNvPr id="6" name="5 Marcador de pie de página"/>
          <p:cNvSpPr>
            <a:spLocks noGrp="1"/>
          </p:cNvSpPr>
          <p:nvPr>
            <p:ph type="ftr" sz="quarter" idx="11"/>
          </p:nvPr>
        </p:nvSpPr>
        <p:spPr/>
        <p:txBody>
          <a:bodyPr/>
          <a:lstStyle/>
          <a:p>
            <a:pPr>
              <a:defRPr/>
            </a:pPr>
            <a:r>
              <a:rPr lang="es-ES_tradnl" altLang="en-US" smtClean="0"/>
              <a:t>Profesor Rooel Campos</a:t>
            </a:r>
            <a:endParaRPr lang="es-ES_tradnl" altLang="en-US"/>
          </a:p>
        </p:txBody>
      </p:sp>
    </p:spTree>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650857"/>
          </a:xfrm>
        </p:spPr>
        <p:txBody>
          <a:bodyPr/>
          <a:lstStyle/>
          <a:p>
            <a:r>
              <a:rPr lang="es-CR" sz="2800" dirty="0" smtClean="0">
                <a:latin typeface="Trebuchet MS" pitchFamily="34" charset="0"/>
              </a:rPr>
              <a:t>Qué Producir</a:t>
            </a:r>
            <a:endParaRPr lang="es-CR" sz="2800" dirty="0">
              <a:latin typeface="Trebuchet MS" pitchFamily="34" charset="0"/>
            </a:endParaRPr>
          </a:p>
        </p:txBody>
      </p:sp>
      <p:sp>
        <p:nvSpPr>
          <p:cNvPr id="3" name="2 Marcador de texto"/>
          <p:cNvSpPr>
            <a:spLocks noGrp="1"/>
          </p:cNvSpPr>
          <p:nvPr>
            <p:ph type="body" sz="half" idx="1"/>
          </p:nvPr>
        </p:nvSpPr>
        <p:spPr>
          <a:xfrm>
            <a:off x="457200" y="857233"/>
            <a:ext cx="8229600" cy="1357322"/>
          </a:xfrm>
        </p:spPr>
        <p:txBody>
          <a:bodyPr/>
          <a:lstStyle/>
          <a:p>
            <a:r>
              <a:rPr lang="es-CR" u="sng" dirty="0" smtClean="0">
                <a:solidFill>
                  <a:srgbClr val="FF0000"/>
                </a:solidFill>
              </a:rPr>
              <a:t>Las Posibilidades de Producción</a:t>
            </a:r>
          </a:p>
          <a:p>
            <a:pPr algn="just"/>
            <a:r>
              <a:rPr lang="es-CR" sz="2000" dirty="0" smtClean="0">
                <a:solidFill>
                  <a:schemeClr val="tx1">
                    <a:lumMod val="75000"/>
                    <a:lumOff val="25000"/>
                  </a:schemeClr>
                </a:solidFill>
                <a:latin typeface="Trebuchet MS" pitchFamily="34" charset="0"/>
              </a:rPr>
              <a:t>Distintas combinaciones de B y S que podrían ser producidos en un periodo de tiempo dados los recursos y tecnologías disponibles</a:t>
            </a:r>
            <a:endParaRPr lang="es-CR" sz="2000" dirty="0">
              <a:solidFill>
                <a:schemeClr val="tx1">
                  <a:lumMod val="75000"/>
                  <a:lumOff val="25000"/>
                </a:schemeClr>
              </a:solidFill>
              <a:latin typeface="Trebuchet MS" pitchFamily="34" charset="0"/>
            </a:endParaRPr>
          </a:p>
        </p:txBody>
      </p:sp>
      <p:sp>
        <p:nvSpPr>
          <p:cNvPr id="5" name="4 Marcador de número de diapositiva"/>
          <p:cNvSpPr>
            <a:spLocks noGrp="1"/>
          </p:cNvSpPr>
          <p:nvPr>
            <p:ph type="sldNum" sz="quarter" idx="12"/>
          </p:nvPr>
        </p:nvSpPr>
        <p:spPr/>
        <p:txBody>
          <a:bodyPr/>
          <a:lstStyle/>
          <a:p>
            <a:pPr>
              <a:defRPr/>
            </a:pPr>
            <a:fld id="{13F3C34B-C522-464C-BC2D-F8A8E78D734D}" type="slidenum">
              <a:rPr lang="es-ES_tradnl" altLang="en-US" smtClean="0"/>
              <a:pPr>
                <a:defRPr/>
              </a:pPr>
              <a:t>29</a:t>
            </a:fld>
            <a:endParaRPr lang="es-ES_tradnl" altLang="en-US"/>
          </a:p>
        </p:txBody>
      </p:sp>
      <p:cxnSp>
        <p:nvCxnSpPr>
          <p:cNvPr id="7" name="6 Conector recto de flecha"/>
          <p:cNvCxnSpPr/>
          <p:nvPr/>
        </p:nvCxnSpPr>
        <p:spPr>
          <a:xfrm rot="5400000" flipH="1" flipV="1">
            <a:off x="-678693" y="3893347"/>
            <a:ext cx="321471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a:off x="928662" y="5500702"/>
            <a:ext cx="5214974"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11 Forma libre"/>
          <p:cNvSpPr/>
          <p:nvPr/>
        </p:nvSpPr>
        <p:spPr>
          <a:xfrm>
            <a:off x="938784" y="2621280"/>
            <a:ext cx="4730496" cy="2889504"/>
          </a:xfrm>
          <a:custGeom>
            <a:avLst/>
            <a:gdLst>
              <a:gd name="connsiteX0" fmla="*/ 0 w 4730496"/>
              <a:gd name="connsiteY0" fmla="*/ 0 h 2889504"/>
              <a:gd name="connsiteX1" fmla="*/ 633984 w 4730496"/>
              <a:gd name="connsiteY1" fmla="*/ 85344 h 2889504"/>
              <a:gd name="connsiteX2" fmla="*/ 1487424 w 4730496"/>
              <a:gd name="connsiteY2" fmla="*/ 487680 h 2889504"/>
              <a:gd name="connsiteX3" fmla="*/ 4730496 w 4730496"/>
              <a:gd name="connsiteY3" fmla="*/ 2889504 h 2889504"/>
            </a:gdLst>
            <a:ahLst/>
            <a:cxnLst>
              <a:cxn ang="0">
                <a:pos x="connsiteX0" y="connsiteY0"/>
              </a:cxn>
              <a:cxn ang="0">
                <a:pos x="connsiteX1" y="connsiteY1"/>
              </a:cxn>
              <a:cxn ang="0">
                <a:pos x="connsiteX2" y="connsiteY2"/>
              </a:cxn>
              <a:cxn ang="0">
                <a:pos x="connsiteX3" y="connsiteY3"/>
              </a:cxn>
            </a:cxnLst>
            <a:rect l="l" t="t" r="r" b="b"/>
            <a:pathLst>
              <a:path w="4730496" h="2889504">
                <a:moveTo>
                  <a:pt x="0" y="0"/>
                </a:moveTo>
                <a:cubicBezTo>
                  <a:pt x="193040" y="2032"/>
                  <a:pt x="386080" y="4064"/>
                  <a:pt x="633984" y="85344"/>
                </a:cubicBezTo>
                <a:cubicBezTo>
                  <a:pt x="881888" y="166624"/>
                  <a:pt x="804672" y="20320"/>
                  <a:pt x="1487424" y="487680"/>
                </a:cubicBezTo>
                <a:cubicBezTo>
                  <a:pt x="2170176" y="955040"/>
                  <a:pt x="4189984" y="2491232"/>
                  <a:pt x="4730496" y="2889504"/>
                </a:cubicBezTo>
              </a:path>
            </a:pathLst>
          </a:cu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R"/>
          </a:p>
        </p:txBody>
      </p:sp>
      <p:sp>
        <p:nvSpPr>
          <p:cNvPr id="14" name="13 CuadroTexto"/>
          <p:cNvSpPr txBox="1"/>
          <p:nvPr/>
        </p:nvSpPr>
        <p:spPr>
          <a:xfrm>
            <a:off x="2500298" y="2285992"/>
            <a:ext cx="4083169" cy="369332"/>
          </a:xfrm>
          <a:prstGeom prst="rect">
            <a:avLst/>
          </a:prstGeom>
          <a:noFill/>
        </p:spPr>
        <p:txBody>
          <a:bodyPr wrap="none" rtlCol="0">
            <a:spAutoFit/>
          </a:bodyPr>
          <a:lstStyle/>
          <a:p>
            <a:r>
              <a:rPr lang="es-CR" dirty="0" smtClean="0"/>
              <a:t>Curva de Posibilidades de Producción</a:t>
            </a:r>
            <a:endParaRPr lang="es-CR" dirty="0"/>
          </a:p>
        </p:txBody>
      </p:sp>
      <p:sp>
        <p:nvSpPr>
          <p:cNvPr id="15" name="14 CuadroTexto"/>
          <p:cNvSpPr txBox="1"/>
          <p:nvPr/>
        </p:nvSpPr>
        <p:spPr>
          <a:xfrm>
            <a:off x="1985596" y="5572140"/>
            <a:ext cx="2762295" cy="646331"/>
          </a:xfrm>
          <a:prstGeom prst="rect">
            <a:avLst/>
          </a:prstGeom>
          <a:noFill/>
        </p:spPr>
        <p:txBody>
          <a:bodyPr wrap="none" rtlCol="0">
            <a:spAutoFit/>
          </a:bodyPr>
          <a:lstStyle/>
          <a:p>
            <a:pPr algn="ctr"/>
            <a:r>
              <a:rPr lang="es-CR" dirty="0" smtClean="0"/>
              <a:t>Factores de Producción </a:t>
            </a:r>
          </a:p>
          <a:p>
            <a:pPr algn="ctr"/>
            <a:r>
              <a:rPr lang="es-CR" dirty="0" smtClean="0"/>
              <a:t>(Construcción)</a:t>
            </a:r>
            <a:endParaRPr lang="es-CR" dirty="0"/>
          </a:p>
        </p:txBody>
      </p:sp>
      <p:sp>
        <p:nvSpPr>
          <p:cNvPr id="16" name="15 CuadroTexto"/>
          <p:cNvSpPr txBox="1"/>
          <p:nvPr/>
        </p:nvSpPr>
        <p:spPr>
          <a:xfrm rot="16200000">
            <a:off x="-800850" y="3673704"/>
            <a:ext cx="2685351" cy="646331"/>
          </a:xfrm>
          <a:prstGeom prst="rect">
            <a:avLst/>
          </a:prstGeom>
          <a:noFill/>
        </p:spPr>
        <p:txBody>
          <a:bodyPr wrap="none" rtlCol="0">
            <a:spAutoFit/>
          </a:bodyPr>
          <a:lstStyle/>
          <a:p>
            <a:pPr algn="ctr"/>
            <a:r>
              <a:rPr lang="es-CR" dirty="0" smtClean="0"/>
              <a:t>Factores de Producción </a:t>
            </a:r>
          </a:p>
          <a:p>
            <a:pPr algn="ctr"/>
            <a:r>
              <a:rPr lang="es-CR" dirty="0" smtClean="0"/>
              <a:t>(Producción Agrícola)</a:t>
            </a:r>
            <a:endParaRPr lang="es-CR" dirty="0"/>
          </a:p>
        </p:txBody>
      </p:sp>
      <p:cxnSp>
        <p:nvCxnSpPr>
          <p:cNvPr id="18" name="17 Conector recto"/>
          <p:cNvCxnSpPr>
            <a:endCxn id="12" idx="2"/>
          </p:cNvCxnSpPr>
          <p:nvPr/>
        </p:nvCxnSpPr>
        <p:spPr>
          <a:xfrm rot="16200000" flipV="1">
            <a:off x="1231663" y="4303505"/>
            <a:ext cx="2391742" cy="2652"/>
          </a:xfrm>
          <a:prstGeom prst="line">
            <a:avLst/>
          </a:prstGeom>
          <a:ln w="1905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3" name="22 Conector recto"/>
          <p:cNvCxnSpPr>
            <a:stCxn id="12" idx="2"/>
          </p:cNvCxnSpPr>
          <p:nvPr/>
        </p:nvCxnSpPr>
        <p:spPr>
          <a:xfrm flipH="1" flipV="1">
            <a:off x="928662" y="3071810"/>
            <a:ext cx="1497546" cy="37150"/>
          </a:xfrm>
          <a:prstGeom prst="line">
            <a:avLst/>
          </a:prstGeom>
          <a:ln w="1905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rot="5400000" flipH="1" flipV="1">
            <a:off x="3571868" y="4929198"/>
            <a:ext cx="1143008"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p:nvCxnSpPr>
        <p:spPr>
          <a:xfrm rot="10800000">
            <a:off x="928662" y="4357694"/>
            <a:ext cx="3214710"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0" name="29 Conector angular"/>
          <p:cNvCxnSpPr/>
          <p:nvPr/>
        </p:nvCxnSpPr>
        <p:spPr>
          <a:xfrm>
            <a:off x="2857488" y="3357562"/>
            <a:ext cx="1500198" cy="428628"/>
          </a:xfrm>
          <a:prstGeom prst="bentConnector3">
            <a:avLst>
              <a:gd name="adj1" fmla="val 50000"/>
            </a:avLst>
          </a:prstGeom>
          <a:ln w="19050">
            <a:solidFill>
              <a:srgbClr val="6600FF"/>
            </a:solidFill>
            <a:tailEnd type="arrow"/>
          </a:ln>
        </p:spPr>
        <p:style>
          <a:lnRef idx="1">
            <a:schemeClr val="accent1"/>
          </a:lnRef>
          <a:fillRef idx="0">
            <a:schemeClr val="accent1"/>
          </a:fillRef>
          <a:effectRef idx="0">
            <a:schemeClr val="accent1"/>
          </a:effectRef>
          <a:fontRef idx="minor">
            <a:schemeClr val="tx1"/>
          </a:fontRef>
        </p:style>
      </p:cxnSp>
      <p:sp>
        <p:nvSpPr>
          <p:cNvPr id="31" name="30 CuadroTexto"/>
          <p:cNvSpPr txBox="1"/>
          <p:nvPr/>
        </p:nvSpPr>
        <p:spPr>
          <a:xfrm>
            <a:off x="4334029" y="3857628"/>
            <a:ext cx="4809971" cy="369332"/>
          </a:xfrm>
          <a:prstGeom prst="rect">
            <a:avLst/>
          </a:prstGeom>
          <a:noFill/>
        </p:spPr>
        <p:txBody>
          <a:bodyPr wrap="none" rtlCol="0">
            <a:spAutoFit/>
          </a:bodyPr>
          <a:lstStyle/>
          <a:p>
            <a:r>
              <a:rPr lang="es-CR" dirty="0" smtClean="0"/>
              <a:t>FPP (Frontera Posibilidades de Producción)</a:t>
            </a:r>
            <a:endParaRPr lang="es-CR" dirty="0"/>
          </a:p>
        </p:txBody>
      </p:sp>
      <p:sp>
        <p:nvSpPr>
          <p:cNvPr id="17" name="16 Marcador de pie de página"/>
          <p:cNvSpPr>
            <a:spLocks noGrp="1"/>
          </p:cNvSpPr>
          <p:nvPr>
            <p:ph type="ftr" sz="quarter" idx="11"/>
          </p:nvPr>
        </p:nvSpPr>
        <p:spPr/>
        <p:txBody>
          <a:bodyPr/>
          <a:lstStyle/>
          <a:p>
            <a:pPr>
              <a:defRPr/>
            </a:pPr>
            <a:r>
              <a:rPr lang="es-ES_tradnl" altLang="en-US" smtClean="0"/>
              <a:t>Profesor Rooel Campos</a:t>
            </a:r>
            <a:endParaRPr lang="es-ES_tradnl" altLang="en-US"/>
          </a:p>
        </p:txBody>
      </p:sp>
    </p:spTree>
  </p:cSld>
  <p:clrMapOvr>
    <a:masterClrMapping/>
  </p:clrMapOvr>
  <p:transition>
    <p:strip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714375" y="214313"/>
            <a:ext cx="6870700" cy="419100"/>
          </a:xfrm>
        </p:spPr>
        <p:txBody>
          <a:bodyPr rtlCol="0">
            <a:normAutofit/>
          </a:bodyPr>
          <a:lstStyle/>
          <a:p>
            <a:pPr fontAlgn="auto">
              <a:spcAft>
                <a:spcPts val="0"/>
              </a:spcAft>
              <a:defRPr/>
            </a:pPr>
            <a:r>
              <a:rPr lang="es-CR" sz="2000" dirty="0" smtClean="0">
                <a:effectLst>
                  <a:outerShdw blurRad="38100" dist="38100" dir="2700000" algn="tl">
                    <a:srgbClr val="C0C0C0"/>
                  </a:outerShdw>
                </a:effectLst>
              </a:rPr>
              <a:t>CONCEPTO DE ADMINISTRACION</a:t>
            </a:r>
            <a:endParaRPr lang="es-ES" sz="2000" dirty="0" smtClean="0">
              <a:effectLst>
                <a:outerShdw blurRad="38100" dist="38100" dir="2700000" algn="tl">
                  <a:srgbClr val="C0C0C0"/>
                </a:outerShdw>
              </a:effectLst>
            </a:endParaRPr>
          </a:p>
        </p:txBody>
      </p:sp>
      <p:sp>
        <p:nvSpPr>
          <p:cNvPr id="14339" name="AutoShape 3"/>
          <p:cNvSpPr>
            <a:spLocks noChangeArrowheads="1"/>
          </p:cNvSpPr>
          <p:nvPr/>
        </p:nvSpPr>
        <p:spPr bwMode="auto">
          <a:xfrm>
            <a:off x="2786063" y="642938"/>
            <a:ext cx="3024187" cy="792162"/>
          </a:xfrm>
          <a:prstGeom prst="roundRect">
            <a:avLst>
              <a:gd name="adj" fmla="val 16667"/>
            </a:avLst>
          </a:prstGeom>
          <a:gradFill rotWithShape="1">
            <a:gsLst>
              <a:gs pos="0">
                <a:schemeClr val="accent1"/>
              </a:gs>
              <a:gs pos="100000">
                <a:schemeClr val="bg1"/>
              </a:gs>
            </a:gsLst>
            <a:path path="shape">
              <a:fillToRect l="50000" t="50000" r="50000" b="50000"/>
            </a:path>
          </a:gradFill>
          <a:ln w="9525">
            <a:solidFill>
              <a:schemeClr val="tx1"/>
            </a:solidFill>
            <a:round/>
            <a:headEnd/>
            <a:tailEnd/>
          </a:ln>
        </p:spPr>
        <p:txBody>
          <a:bodyPr wrap="none" anchor="ctr"/>
          <a:lstStyle/>
          <a:p>
            <a:pPr algn="ctr"/>
            <a:endParaRPr lang="es-CR"/>
          </a:p>
        </p:txBody>
      </p:sp>
      <p:sp>
        <p:nvSpPr>
          <p:cNvPr id="14340" name="Text Box 4"/>
          <p:cNvSpPr txBox="1">
            <a:spLocks noChangeArrowheads="1"/>
          </p:cNvSpPr>
          <p:nvPr/>
        </p:nvSpPr>
        <p:spPr bwMode="auto">
          <a:xfrm>
            <a:off x="2786063" y="714375"/>
            <a:ext cx="2971800" cy="641350"/>
          </a:xfrm>
          <a:prstGeom prst="rect">
            <a:avLst/>
          </a:prstGeom>
          <a:noFill/>
          <a:ln w="9525">
            <a:noFill/>
            <a:miter lim="800000"/>
            <a:headEnd/>
            <a:tailEnd/>
          </a:ln>
        </p:spPr>
        <p:txBody>
          <a:bodyPr>
            <a:spAutoFit/>
          </a:bodyPr>
          <a:lstStyle/>
          <a:p>
            <a:pPr algn="ctr"/>
            <a:r>
              <a:rPr lang="es-CR" b="1"/>
              <a:t>Cual es el significado de Administración</a:t>
            </a:r>
          </a:p>
        </p:txBody>
      </p:sp>
      <p:sp>
        <p:nvSpPr>
          <p:cNvPr id="14341" name="Rectangle 8"/>
          <p:cNvSpPr>
            <a:spLocks noChangeArrowheads="1"/>
          </p:cNvSpPr>
          <p:nvPr/>
        </p:nvSpPr>
        <p:spPr bwMode="auto">
          <a:xfrm>
            <a:off x="500063" y="1857375"/>
            <a:ext cx="7777162" cy="1079500"/>
          </a:xfrm>
          <a:prstGeom prst="rect">
            <a:avLst/>
          </a:prstGeom>
          <a:gradFill rotWithShape="1">
            <a:gsLst>
              <a:gs pos="0">
                <a:srgbClr val="A7F7B1"/>
              </a:gs>
              <a:gs pos="100000">
                <a:schemeClr val="bg1"/>
              </a:gs>
            </a:gsLst>
            <a:lin ang="0" scaled="1"/>
          </a:gradFill>
          <a:ln w="9525">
            <a:solidFill>
              <a:schemeClr val="tx1"/>
            </a:solidFill>
            <a:miter lim="800000"/>
            <a:headEnd/>
            <a:tailEnd/>
          </a:ln>
        </p:spPr>
        <p:txBody>
          <a:bodyPr wrap="none" anchor="ctr"/>
          <a:lstStyle/>
          <a:p>
            <a:pPr algn="ctr"/>
            <a:r>
              <a:rPr lang="es-CR"/>
              <a:t>“Es la ciencia y el arte de combinar ideas, facilidades, procesos, materiales, </a:t>
            </a:r>
          </a:p>
          <a:p>
            <a:pPr algn="ctr"/>
            <a:r>
              <a:rPr lang="es-CR"/>
              <a:t>y gente para producir y mercadear un producto o servicio valioso”</a:t>
            </a:r>
            <a:endParaRPr lang="es-ES"/>
          </a:p>
        </p:txBody>
      </p:sp>
      <p:sp>
        <p:nvSpPr>
          <p:cNvPr id="14342" name="AutoShape 10"/>
          <p:cNvSpPr>
            <a:spLocks noChangeArrowheads="1"/>
          </p:cNvSpPr>
          <p:nvPr/>
        </p:nvSpPr>
        <p:spPr bwMode="auto">
          <a:xfrm>
            <a:off x="500063" y="3286125"/>
            <a:ext cx="7634287" cy="720725"/>
          </a:xfrm>
          <a:prstGeom prst="roundRect">
            <a:avLst>
              <a:gd name="adj" fmla="val 16667"/>
            </a:avLst>
          </a:prstGeom>
          <a:gradFill rotWithShape="1">
            <a:gsLst>
              <a:gs pos="0">
                <a:srgbClr val="A7F7B1"/>
              </a:gs>
              <a:gs pos="100000">
                <a:schemeClr val="bg1"/>
              </a:gs>
            </a:gsLst>
            <a:path path="rect">
              <a:fillToRect r="100000" b="100000"/>
            </a:path>
          </a:gradFill>
          <a:ln w="9525">
            <a:solidFill>
              <a:schemeClr val="tx1"/>
            </a:solidFill>
            <a:round/>
            <a:headEnd/>
            <a:tailEnd/>
          </a:ln>
        </p:spPr>
        <p:txBody>
          <a:bodyPr wrap="none" anchor="ctr"/>
          <a:lstStyle/>
          <a:p>
            <a:pPr algn="ctr"/>
            <a:r>
              <a:rPr lang="es-CR" dirty="0"/>
              <a:t>“Distribución de recursos limitados para maximizar las satisfacciones de</a:t>
            </a:r>
          </a:p>
          <a:p>
            <a:pPr algn="ctr"/>
            <a:r>
              <a:rPr lang="es-CR" dirty="0" smtClean="0"/>
              <a:t>la población”</a:t>
            </a:r>
            <a:endParaRPr lang="es-ES" dirty="0"/>
          </a:p>
        </p:txBody>
      </p:sp>
      <p:sp>
        <p:nvSpPr>
          <p:cNvPr id="14343" name="AutoShape 12"/>
          <p:cNvSpPr>
            <a:spLocks noChangeArrowheads="1"/>
          </p:cNvSpPr>
          <p:nvPr/>
        </p:nvSpPr>
        <p:spPr bwMode="auto">
          <a:xfrm>
            <a:off x="571500" y="4286250"/>
            <a:ext cx="7634288" cy="720725"/>
          </a:xfrm>
          <a:prstGeom prst="roundRect">
            <a:avLst>
              <a:gd name="adj" fmla="val 16667"/>
            </a:avLst>
          </a:prstGeom>
          <a:gradFill rotWithShape="1">
            <a:gsLst>
              <a:gs pos="0">
                <a:srgbClr val="A7F7B1"/>
              </a:gs>
              <a:gs pos="100000">
                <a:schemeClr val="bg1"/>
              </a:gs>
            </a:gsLst>
            <a:path path="rect">
              <a:fillToRect r="100000" b="100000"/>
            </a:path>
          </a:gradFill>
          <a:ln w="9525">
            <a:solidFill>
              <a:schemeClr val="tx1"/>
            </a:solidFill>
            <a:round/>
            <a:headEnd/>
            <a:tailEnd/>
          </a:ln>
        </p:spPr>
        <p:txBody>
          <a:bodyPr wrap="none" anchor="ctr"/>
          <a:lstStyle/>
          <a:p>
            <a:pPr algn="ctr"/>
            <a:r>
              <a:rPr lang="es-CR" dirty="0"/>
              <a:t>“La Administración de empresas </a:t>
            </a:r>
            <a:r>
              <a:rPr lang="es-CR" dirty="0" smtClean="0"/>
              <a:t>sostenibles </a:t>
            </a:r>
            <a:r>
              <a:rPr lang="es-CR" dirty="0"/>
              <a:t>esta interesada en las</a:t>
            </a:r>
          </a:p>
          <a:p>
            <a:pPr algn="ctr"/>
            <a:r>
              <a:rPr lang="es-CR" dirty="0"/>
              <a:t>decisiones que afectan la rentabilidad de la empresa”</a:t>
            </a:r>
            <a:endParaRPr lang="es-ES" dirty="0"/>
          </a:p>
        </p:txBody>
      </p:sp>
      <p:sp>
        <p:nvSpPr>
          <p:cNvPr id="14344" name="Oval 13"/>
          <p:cNvSpPr>
            <a:spLocks noChangeArrowheads="1"/>
          </p:cNvSpPr>
          <p:nvPr/>
        </p:nvSpPr>
        <p:spPr bwMode="auto">
          <a:xfrm>
            <a:off x="1835150" y="5734050"/>
            <a:ext cx="1512888" cy="1008063"/>
          </a:xfrm>
          <a:prstGeom prst="ellipse">
            <a:avLst/>
          </a:prstGeom>
          <a:gradFill rotWithShape="1">
            <a:gsLst>
              <a:gs pos="0">
                <a:srgbClr val="66FFFF"/>
              </a:gs>
              <a:gs pos="100000">
                <a:schemeClr val="bg1"/>
              </a:gs>
            </a:gsLst>
            <a:lin ang="5400000" scaled="1"/>
          </a:gradFill>
          <a:ln w="9525">
            <a:solidFill>
              <a:schemeClr val="tx1"/>
            </a:solidFill>
            <a:round/>
            <a:headEnd/>
            <a:tailEnd/>
          </a:ln>
        </p:spPr>
        <p:txBody>
          <a:bodyPr wrap="none" anchor="ctr"/>
          <a:lstStyle/>
          <a:p>
            <a:pPr algn="ctr"/>
            <a:r>
              <a:rPr lang="es-CR"/>
              <a:t>Rentabilidad</a:t>
            </a:r>
            <a:endParaRPr lang="es-ES"/>
          </a:p>
        </p:txBody>
      </p:sp>
      <p:sp>
        <p:nvSpPr>
          <p:cNvPr id="14345" name="Oval 15"/>
          <p:cNvSpPr>
            <a:spLocks noChangeArrowheads="1"/>
          </p:cNvSpPr>
          <p:nvPr/>
        </p:nvSpPr>
        <p:spPr bwMode="auto">
          <a:xfrm>
            <a:off x="5292725" y="5661025"/>
            <a:ext cx="3097213" cy="1008063"/>
          </a:xfrm>
          <a:prstGeom prst="ellipse">
            <a:avLst/>
          </a:prstGeom>
          <a:gradFill rotWithShape="1">
            <a:gsLst>
              <a:gs pos="0">
                <a:srgbClr val="66FFFF"/>
              </a:gs>
              <a:gs pos="100000">
                <a:schemeClr val="bg1"/>
              </a:gs>
            </a:gsLst>
            <a:lin ang="5400000" scaled="1"/>
          </a:gradFill>
          <a:ln w="9525">
            <a:solidFill>
              <a:schemeClr val="tx1"/>
            </a:solidFill>
            <a:round/>
            <a:headEnd/>
            <a:tailEnd/>
          </a:ln>
        </p:spPr>
        <p:txBody>
          <a:bodyPr wrap="none" anchor="ctr"/>
          <a:lstStyle/>
          <a:p>
            <a:pPr algn="ctr"/>
            <a:r>
              <a:rPr lang="es-CR"/>
              <a:t>Proceso toma de decisiones</a:t>
            </a:r>
            <a:endParaRPr lang="es-ES"/>
          </a:p>
        </p:txBody>
      </p:sp>
      <p:sp>
        <p:nvSpPr>
          <p:cNvPr id="14346" name="Line 16"/>
          <p:cNvSpPr>
            <a:spLocks noChangeShapeType="1"/>
          </p:cNvSpPr>
          <p:nvPr/>
        </p:nvSpPr>
        <p:spPr bwMode="auto">
          <a:xfrm>
            <a:off x="3492500" y="6308725"/>
            <a:ext cx="1655763" cy="0"/>
          </a:xfrm>
          <a:prstGeom prst="line">
            <a:avLst/>
          </a:prstGeom>
          <a:noFill/>
          <a:ln w="38100">
            <a:solidFill>
              <a:srgbClr val="00FF00"/>
            </a:solidFill>
            <a:round/>
            <a:headEnd/>
            <a:tailEnd type="stealth" w="lg" len="lg"/>
          </a:ln>
        </p:spPr>
        <p:txBody>
          <a:bodyPr/>
          <a:lstStyle/>
          <a:p>
            <a:endParaRPr lang="es-CR"/>
          </a:p>
        </p:txBody>
      </p:sp>
      <p:sp>
        <p:nvSpPr>
          <p:cNvPr id="14347" name="Line 17"/>
          <p:cNvSpPr>
            <a:spLocks noChangeShapeType="1"/>
          </p:cNvSpPr>
          <p:nvPr/>
        </p:nvSpPr>
        <p:spPr bwMode="auto">
          <a:xfrm flipH="1">
            <a:off x="3348038" y="5661025"/>
            <a:ext cx="431800" cy="288925"/>
          </a:xfrm>
          <a:prstGeom prst="line">
            <a:avLst/>
          </a:prstGeom>
          <a:noFill/>
          <a:ln w="38100">
            <a:solidFill>
              <a:srgbClr val="00FF00"/>
            </a:solidFill>
            <a:round/>
            <a:headEnd/>
            <a:tailEnd type="triangle" w="lg" len="lg"/>
          </a:ln>
        </p:spPr>
        <p:txBody>
          <a:bodyPr/>
          <a:lstStyle/>
          <a:p>
            <a:endParaRPr lang="es-CR"/>
          </a:p>
        </p:txBody>
      </p:sp>
      <p:sp>
        <p:nvSpPr>
          <p:cNvPr id="14348" name="Line 18"/>
          <p:cNvSpPr>
            <a:spLocks noChangeShapeType="1"/>
          </p:cNvSpPr>
          <p:nvPr/>
        </p:nvSpPr>
        <p:spPr bwMode="auto">
          <a:xfrm>
            <a:off x="4572000" y="5661025"/>
            <a:ext cx="576263" cy="215900"/>
          </a:xfrm>
          <a:prstGeom prst="line">
            <a:avLst/>
          </a:prstGeom>
          <a:noFill/>
          <a:ln w="38100">
            <a:solidFill>
              <a:srgbClr val="00FF00"/>
            </a:solidFill>
            <a:round/>
            <a:headEnd/>
            <a:tailEnd type="triangle" w="lg" len="lg"/>
          </a:ln>
        </p:spPr>
        <p:txBody>
          <a:bodyPr/>
          <a:lstStyle/>
          <a:p>
            <a:endParaRPr lang="es-CR"/>
          </a:p>
        </p:txBody>
      </p:sp>
      <p:sp>
        <p:nvSpPr>
          <p:cNvPr id="13" name="12 Marcador de pie de página"/>
          <p:cNvSpPr>
            <a:spLocks noGrp="1"/>
          </p:cNvSpPr>
          <p:nvPr>
            <p:ph type="ftr" sz="quarter" idx="11"/>
          </p:nvPr>
        </p:nvSpPr>
        <p:spPr/>
        <p:txBody>
          <a:bodyPr/>
          <a:lstStyle/>
          <a:p>
            <a:pPr>
              <a:defRPr/>
            </a:pPr>
            <a:r>
              <a:rPr lang="en-US" dirty="0" smtClean="0"/>
              <a:t>Profesor Rooel Campos</a:t>
            </a:r>
            <a:endParaRPr lang="en-US" dirty="0"/>
          </a:p>
        </p:txBody>
      </p:sp>
      <p:sp>
        <p:nvSpPr>
          <p:cNvPr id="14" name="13 Marcador de número de diapositiva"/>
          <p:cNvSpPr>
            <a:spLocks noGrp="1"/>
          </p:cNvSpPr>
          <p:nvPr>
            <p:ph type="sldNum" sz="quarter" idx="12"/>
          </p:nvPr>
        </p:nvSpPr>
        <p:spPr/>
        <p:txBody>
          <a:bodyPr/>
          <a:lstStyle/>
          <a:p>
            <a:pPr>
              <a:defRPr/>
            </a:pPr>
            <a:fld id="{C7EC690F-F8A8-4DF8-AFB3-E5D1B510E57D}" type="slidenum">
              <a:rPr lang="en-US" smtClean="0"/>
              <a:pPr>
                <a:defRPr/>
              </a:pPr>
              <a:t>3</a:t>
            </a:fld>
            <a:endParaRPr lang="en-US"/>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0"/>
          <p:cNvSpPr txBox="1">
            <a:spLocks noChangeArrowheads="1"/>
          </p:cNvSpPr>
          <p:nvPr/>
        </p:nvSpPr>
        <p:spPr bwMode="auto">
          <a:xfrm>
            <a:off x="1403350" y="2420938"/>
            <a:ext cx="184150" cy="366712"/>
          </a:xfrm>
          <a:prstGeom prst="rect">
            <a:avLst/>
          </a:prstGeom>
          <a:noFill/>
          <a:ln w="9525">
            <a:noFill/>
            <a:miter lim="800000"/>
            <a:headEnd/>
            <a:tailEnd/>
          </a:ln>
        </p:spPr>
        <p:txBody>
          <a:bodyPr wrap="none">
            <a:spAutoFit/>
          </a:bodyPr>
          <a:lstStyle/>
          <a:p>
            <a:endParaRPr lang="es-CR"/>
          </a:p>
        </p:txBody>
      </p:sp>
      <p:sp>
        <p:nvSpPr>
          <p:cNvPr id="15363" name="AutoShape 12"/>
          <p:cNvSpPr>
            <a:spLocks noChangeArrowheads="1"/>
          </p:cNvSpPr>
          <p:nvPr/>
        </p:nvSpPr>
        <p:spPr bwMode="auto">
          <a:xfrm>
            <a:off x="785786" y="928670"/>
            <a:ext cx="7848600" cy="2879725"/>
          </a:xfrm>
          <a:prstGeom prst="bevel">
            <a:avLst>
              <a:gd name="adj" fmla="val 12500"/>
            </a:avLst>
          </a:prstGeom>
          <a:gradFill rotWithShape="1">
            <a:gsLst>
              <a:gs pos="0">
                <a:srgbClr val="39D010"/>
              </a:gs>
              <a:gs pos="100000">
                <a:srgbClr val="CCECFF"/>
              </a:gs>
            </a:gsLst>
            <a:path path="rect">
              <a:fillToRect r="100000" b="100000"/>
            </a:path>
          </a:gradFill>
          <a:ln w="9525">
            <a:solidFill>
              <a:schemeClr val="tx1"/>
            </a:solidFill>
            <a:miter lim="800000"/>
            <a:headEnd/>
            <a:tailEnd/>
          </a:ln>
        </p:spPr>
        <p:txBody>
          <a:bodyPr wrap="none" anchor="ctr"/>
          <a:lstStyle/>
          <a:p>
            <a:pPr algn="ctr"/>
            <a:endParaRPr lang="es-CR"/>
          </a:p>
        </p:txBody>
      </p:sp>
      <p:sp>
        <p:nvSpPr>
          <p:cNvPr id="15364" name="Text Box 14"/>
          <p:cNvSpPr txBox="1">
            <a:spLocks noChangeArrowheads="1"/>
          </p:cNvSpPr>
          <p:nvPr/>
        </p:nvSpPr>
        <p:spPr bwMode="auto">
          <a:xfrm>
            <a:off x="1214414" y="1500174"/>
            <a:ext cx="6840537" cy="1477963"/>
          </a:xfrm>
          <a:prstGeom prst="rect">
            <a:avLst/>
          </a:prstGeom>
          <a:noFill/>
          <a:ln w="9525">
            <a:noFill/>
            <a:miter lim="800000"/>
            <a:headEnd/>
            <a:tailEnd/>
          </a:ln>
        </p:spPr>
        <p:txBody>
          <a:bodyPr>
            <a:spAutoFit/>
          </a:bodyPr>
          <a:lstStyle/>
          <a:p>
            <a:pPr algn="just"/>
            <a:r>
              <a:rPr lang="es-CR" dirty="0"/>
              <a:t>“La Administración de Empresas de Recursos Naturales es el proceso de toma de decisiones mediante el cual determinados recursos se distribuyen en cierto numero de alternativas con el propósito de organizar, dirigir y controlar el negocio, de tal forma que se logren los objetivos que se han trazado”. </a:t>
            </a:r>
          </a:p>
        </p:txBody>
      </p:sp>
      <p:sp>
        <p:nvSpPr>
          <p:cNvPr id="2" name="1 Título"/>
          <p:cNvSpPr>
            <a:spLocks/>
          </p:cNvSpPr>
          <p:nvPr/>
        </p:nvSpPr>
        <p:spPr bwMode="auto">
          <a:xfrm>
            <a:off x="1403350" y="188913"/>
            <a:ext cx="7169150" cy="706437"/>
          </a:xfrm>
          <a:prstGeom prst="rect">
            <a:avLst/>
          </a:prstGeom>
          <a:noFill/>
          <a:ln w="9525">
            <a:noFill/>
            <a:miter lim="800000"/>
            <a:headEnd/>
            <a:tailEnd/>
          </a:ln>
        </p:spPr>
        <p:txBody>
          <a:bodyPr anchor="ctr"/>
          <a:lstStyle/>
          <a:p>
            <a:pPr>
              <a:defRPr/>
            </a:pPr>
            <a:r>
              <a:rPr lang="es-CR" sz="3200">
                <a:solidFill>
                  <a:srgbClr val="572314"/>
                </a:solidFill>
                <a:effectLst>
                  <a:outerShdw blurRad="38100" dist="38100" dir="2700000" algn="tl">
                    <a:srgbClr val="C0C0C0"/>
                  </a:outerShdw>
                </a:effectLst>
                <a:latin typeface="Gill Sans MT" pitchFamily="34" charset="0"/>
              </a:rPr>
              <a:t>CONCEPTO DE ADMINISTRACION</a:t>
            </a:r>
            <a:endParaRPr lang="es-ES" sz="3200">
              <a:solidFill>
                <a:srgbClr val="572314"/>
              </a:solidFill>
              <a:effectLst>
                <a:outerShdw blurRad="38100" dist="38100" dir="2700000" algn="tl">
                  <a:srgbClr val="C0C0C0"/>
                </a:outerShdw>
              </a:effectLst>
              <a:latin typeface="Gill Sans MT" pitchFamily="34" charset="0"/>
            </a:endParaRPr>
          </a:p>
        </p:txBody>
      </p:sp>
      <p:pic>
        <p:nvPicPr>
          <p:cNvPr id="15366" name="Picture 6"/>
          <p:cNvPicPr>
            <a:picLocks noChangeAspect="1" noChangeArrowheads="1"/>
          </p:cNvPicPr>
          <p:nvPr/>
        </p:nvPicPr>
        <p:blipFill>
          <a:blip r:embed="rId2" cstate="print"/>
          <a:srcRect/>
          <a:stretch>
            <a:fillRect/>
          </a:stretch>
        </p:blipFill>
        <p:spPr bwMode="auto">
          <a:xfrm>
            <a:off x="714348" y="4105275"/>
            <a:ext cx="3333750" cy="2752725"/>
          </a:xfrm>
          <a:prstGeom prst="rect">
            <a:avLst/>
          </a:prstGeom>
          <a:noFill/>
          <a:ln w="9525">
            <a:noFill/>
            <a:miter lim="800000"/>
            <a:headEnd/>
            <a:tailEnd/>
          </a:ln>
        </p:spPr>
      </p:pic>
      <p:pic>
        <p:nvPicPr>
          <p:cNvPr id="15367" name="Picture 7"/>
          <p:cNvPicPr>
            <a:picLocks noChangeAspect="1" noChangeArrowheads="1"/>
          </p:cNvPicPr>
          <p:nvPr/>
        </p:nvPicPr>
        <p:blipFill>
          <a:blip r:embed="rId3" cstate="print"/>
          <a:srcRect/>
          <a:stretch>
            <a:fillRect/>
          </a:stretch>
        </p:blipFill>
        <p:spPr bwMode="auto">
          <a:xfrm>
            <a:off x="5429256" y="3865824"/>
            <a:ext cx="3128960" cy="2992175"/>
          </a:xfrm>
          <a:prstGeom prst="rect">
            <a:avLst/>
          </a:prstGeom>
          <a:noFill/>
          <a:ln w="9525">
            <a:noFill/>
            <a:miter lim="800000"/>
            <a:headEnd/>
            <a:tailEnd/>
          </a:ln>
        </p:spPr>
      </p:pic>
      <p:sp>
        <p:nvSpPr>
          <p:cNvPr id="8" name="7 Marcador de pie de página"/>
          <p:cNvSpPr>
            <a:spLocks noGrp="1"/>
          </p:cNvSpPr>
          <p:nvPr>
            <p:ph type="ftr" sz="quarter" idx="11"/>
          </p:nvPr>
        </p:nvSpPr>
        <p:spPr/>
        <p:txBody>
          <a:bodyPr/>
          <a:lstStyle/>
          <a:p>
            <a:pPr>
              <a:defRPr/>
            </a:pPr>
            <a:r>
              <a:rPr lang="es-ES" smtClean="0"/>
              <a:t>Profesor Rooel Campos</a:t>
            </a:r>
            <a:endParaRPr lang="es-ES"/>
          </a:p>
        </p:txBody>
      </p:sp>
      <p:sp>
        <p:nvSpPr>
          <p:cNvPr id="9" name="8 Marcador de número de diapositiva"/>
          <p:cNvSpPr>
            <a:spLocks noGrp="1"/>
          </p:cNvSpPr>
          <p:nvPr>
            <p:ph type="sldNum" sz="quarter" idx="12"/>
          </p:nvPr>
        </p:nvSpPr>
        <p:spPr/>
        <p:txBody>
          <a:bodyPr/>
          <a:lstStyle/>
          <a:p>
            <a:pPr>
              <a:defRPr/>
            </a:pPr>
            <a:fld id="{54554C14-5096-468F-93C5-D50D00AAFAFB}" type="slidenum">
              <a:rPr lang="es-ES" smtClean="0"/>
              <a:pPr>
                <a:defRPr/>
              </a:pPr>
              <a:t>4</a:t>
            </a:fld>
            <a:endParaRPr lang="es-ES"/>
          </a:p>
        </p:txBody>
      </p:sp>
    </p:spTree>
  </p:cSld>
  <p:clrMapOvr>
    <a:masterClrMapping/>
  </p:clrMapOvr>
  <p:transition spd="med">
    <p:cover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0"/>
            <a:ext cx="8229600" cy="765175"/>
          </a:xfrm>
        </p:spPr>
        <p:txBody>
          <a:bodyPr/>
          <a:lstStyle/>
          <a:p>
            <a:r>
              <a:rPr lang="es-ES_tradnl" sz="3600" b="1" smtClean="0"/>
              <a:t>Ecología y Ambiente</a:t>
            </a:r>
            <a:endParaRPr lang="en-US" sz="3600" b="1" smtClean="0"/>
          </a:p>
        </p:txBody>
      </p:sp>
      <p:sp>
        <p:nvSpPr>
          <p:cNvPr id="16387" name="Rectangle 7"/>
          <p:cNvSpPr>
            <a:spLocks noChangeArrowheads="1"/>
          </p:cNvSpPr>
          <p:nvPr/>
        </p:nvSpPr>
        <p:spPr bwMode="auto">
          <a:xfrm rot="10800000" flipV="1">
            <a:off x="393700" y="754063"/>
            <a:ext cx="7780338" cy="2289175"/>
          </a:xfrm>
          <a:prstGeom prst="rect">
            <a:avLst/>
          </a:prstGeom>
          <a:noFill/>
          <a:ln w="9525">
            <a:noFill/>
            <a:miter lim="800000"/>
            <a:headEnd/>
            <a:tailEnd/>
          </a:ln>
        </p:spPr>
        <p:txBody>
          <a:bodyPr anchor="ctr">
            <a:spAutoFit/>
          </a:bodyPr>
          <a:lstStyle/>
          <a:p>
            <a:pPr algn="just" eaLnBrk="0" hangingPunct="0"/>
            <a:r>
              <a:rPr lang="es-ES" b="1">
                <a:solidFill>
                  <a:schemeClr val="hlink"/>
                </a:solidFill>
              </a:rPr>
              <a:t>Ecología:</a:t>
            </a:r>
            <a:r>
              <a:rPr lang="es-ES" b="1"/>
              <a:t> </a:t>
            </a:r>
            <a:r>
              <a:rPr lang="es-ES"/>
              <a:t>Es el estudio de los seres vivientes y la forma como actúan entre sí y el mundo.</a:t>
            </a:r>
          </a:p>
          <a:p>
            <a:pPr algn="just" eaLnBrk="0" hangingPunct="0">
              <a:buFontTx/>
              <a:buChar char="•"/>
            </a:pPr>
            <a:r>
              <a:rPr lang="es-ES"/>
              <a:t>Estudio de la estructura y la función de la naturaleza</a:t>
            </a:r>
          </a:p>
          <a:p>
            <a:pPr algn="just" eaLnBrk="0" hangingPunct="0">
              <a:buFontTx/>
              <a:buChar char="•"/>
            </a:pPr>
            <a:r>
              <a:rPr lang="es-ES"/>
              <a:t>Ciencia que estudia la distribución y la abundancia de los organismos</a:t>
            </a:r>
          </a:p>
          <a:p>
            <a:pPr algn="just" eaLnBrk="0" hangingPunct="0">
              <a:buFontTx/>
              <a:buChar char="•"/>
            </a:pPr>
            <a:r>
              <a:rPr lang="es-CR"/>
              <a:t>En conclusión la ecología estudia a la naturaleza como un gran conjunto en el que las condiciones físicas y los seres vivos interactúan entre sí en un complejo entramado de relaciones</a:t>
            </a:r>
          </a:p>
          <a:p>
            <a:pPr algn="just" eaLnBrk="0" hangingPunct="0">
              <a:buFontTx/>
              <a:buChar char="•"/>
            </a:pPr>
            <a:endParaRPr lang="es-ES"/>
          </a:p>
        </p:txBody>
      </p:sp>
      <p:sp>
        <p:nvSpPr>
          <p:cNvPr id="16388" name="Rectangle 9"/>
          <p:cNvSpPr>
            <a:spLocks noChangeArrowheads="1"/>
          </p:cNvSpPr>
          <p:nvPr/>
        </p:nvSpPr>
        <p:spPr bwMode="auto">
          <a:xfrm rot="10800000" flipV="1">
            <a:off x="323850" y="3205163"/>
            <a:ext cx="7918450" cy="1190625"/>
          </a:xfrm>
          <a:prstGeom prst="rect">
            <a:avLst/>
          </a:prstGeom>
          <a:noFill/>
          <a:ln w="9525">
            <a:noFill/>
            <a:miter lim="800000"/>
            <a:headEnd/>
            <a:tailEnd/>
          </a:ln>
        </p:spPr>
        <p:txBody>
          <a:bodyPr anchor="ctr">
            <a:spAutoFit/>
          </a:bodyPr>
          <a:lstStyle/>
          <a:p>
            <a:pPr algn="just" eaLnBrk="0" hangingPunct="0"/>
            <a:r>
              <a:rPr lang="es-ES" b="1">
                <a:solidFill>
                  <a:schemeClr val="hlink"/>
                </a:solidFill>
              </a:rPr>
              <a:t>Medio Ambiente:</a:t>
            </a:r>
            <a:r>
              <a:rPr lang="es-ES" b="1"/>
              <a:t> </a:t>
            </a:r>
            <a:r>
              <a:rPr lang="es-CR"/>
              <a:t>“Sistema global constituido por elementos naturales y artificiales de naturaleza física, química, biológica, sociocultural y de sus interrelaciones, en permanente modificación por la acción humana o natural que rige o condiciona la existencia o desarrollo de la vida." </a:t>
            </a:r>
            <a:endParaRPr lang="es-ES"/>
          </a:p>
        </p:txBody>
      </p:sp>
      <p:pic>
        <p:nvPicPr>
          <p:cNvPr id="16389" name="Picture 11"/>
          <p:cNvPicPr>
            <a:picLocks noChangeAspect="1" noChangeArrowheads="1"/>
          </p:cNvPicPr>
          <p:nvPr/>
        </p:nvPicPr>
        <p:blipFill>
          <a:blip r:embed="rId2" cstate="print"/>
          <a:srcRect/>
          <a:stretch>
            <a:fillRect/>
          </a:stretch>
        </p:blipFill>
        <p:spPr bwMode="auto">
          <a:xfrm>
            <a:off x="5810250" y="4295775"/>
            <a:ext cx="3333750" cy="2562225"/>
          </a:xfrm>
          <a:prstGeom prst="rect">
            <a:avLst/>
          </a:prstGeom>
          <a:noFill/>
          <a:ln w="9525">
            <a:noFill/>
            <a:miter lim="800000"/>
            <a:headEnd/>
            <a:tailEnd/>
          </a:ln>
        </p:spPr>
      </p:pic>
      <p:pic>
        <p:nvPicPr>
          <p:cNvPr id="16390" name="Picture 12"/>
          <p:cNvPicPr>
            <a:picLocks noChangeAspect="1" noChangeArrowheads="1"/>
          </p:cNvPicPr>
          <p:nvPr/>
        </p:nvPicPr>
        <p:blipFill>
          <a:blip r:embed="rId3" cstate="print"/>
          <a:srcRect/>
          <a:stretch>
            <a:fillRect/>
          </a:stretch>
        </p:blipFill>
        <p:spPr bwMode="auto">
          <a:xfrm>
            <a:off x="2339975" y="4797425"/>
            <a:ext cx="1847850" cy="1847850"/>
          </a:xfrm>
          <a:prstGeom prst="rect">
            <a:avLst/>
          </a:prstGeom>
          <a:noFill/>
          <a:ln w="9525">
            <a:noFill/>
            <a:miter lim="800000"/>
            <a:headEnd/>
            <a:tailEnd/>
          </a:ln>
        </p:spPr>
      </p:pic>
      <p:sp>
        <p:nvSpPr>
          <p:cNvPr id="7" name="6 Marcador de pie de página"/>
          <p:cNvSpPr>
            <a:spLocks noGrp="1"/>
          </p:cNvSpPr>
          <p:nvPr>
            <p:ph type="ftr" sz="quarter" idx="11"/>
          </p:nvPr>
        </p:nvSpPr>
        <p:spPr/>
        <p:txBody>
          <a:bodyPr/>
          <a:lstStyle/>
          <a:p>
            <a:pPr>
              <a:defRPr/>
            </a:pPr>
            <a:r>
              <a:rPr lang="en-US" dirty="0" smtClean="0"/>
              <a:t>Profesor Rooel Campos</a:t>
            </a:r>
            <a:endParaRPr lang="en-US" dirty="0"/>
          </a:p>
        </p:txBody>
      </p:sp>
      <p:sp>
        <p:nvSpPr>
          <p:cNvPr id="8" name="7 Marcador de número de diapositiva"/>
          <p:cNvSpPr>
            <a:spLocks noGrp="1"/>
          </p:cNvSpPr>
          <p:nvPr>
            <p:ph type="sldNum" sz="quarter" idx="12"/>
          </p:nvPr>
        </p:nvSpPr>
        <p:spPr/>
        <p:txBody>
          <a:bodyPr/>
          <a:lstStyle/>
          <a:p>
            <a:pPr>
              <a:defRPr/>
            </a:pPr>
            <a:fld id="{C7EC690F-F8A8-4DF8-AFB3-E5D1B510E57D}" type="slidenum">
              <a:rPr lang="en-US" smtClean="0"/>
              <a:pPr>
                <a:defRPr/>
              </a:pPr>
              <a:t>5</a:t>
            </a:fld>
            <a:endParaRPr lang="en-US"/>
          </a:p>
        </p:txBody>
      </p:sp>
    </p:spTree>
  </p:cSld>
  <p:clrMapOvr>
    <a:masterClrMapping/>
  </p:clrMapOvr>
  <p:transition>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277813"/>
            <a:ext cx="7543800" cy="774700"/>
          </a:xfrm>
        </p:spPr>
        <p:txBody>
          <a:bodyPr>
            <a:normAutofit/>
          </a:bodyPr>
          <a:lstStyle/>
          <a:p>
            <a:pPr eaLnBrk="1" hangingPunct="1"/>
            <a:r>
              <a:rPr lang="es-ES_tradnl" sz="2400" dirty="0" smtClean="0"/>
              <a:t>Relación Sociedad Naturaleza </a:t>
            </a:r>
          </a:p>
        </p:txBody>
      </p:sp>
      <p:sp>
        <p:nvSpPr>
          <p:cNvPr id="13" name="5 Marcador de número de diapositiva"/>
          <p:cNvSpPr>
            <a:spLocks noGrp="1"/>
          </p:cNvSpPr>
          <p:nvPr>
            <p:ph type="sldNum" sz="quarter" idx="12"/>
          </p:nvPr>
        </p:nvSpPr>
        <p:spPr/>
        <p:txBody>
          <a:bodyPr/>
          <a:lstStyle/>
          <a:p>
            <a:pPr>
              <a:defRPr/>
            </a:pPr>
            <a:fld id="{925A06D4-F2DB-48E5-B6D1-0D4FE5211EB3}" type="slidenum">
              <a:rPr lang="es-ES_tradnl" altLang="en-US"/>
              <a:pPr>
                <a:defRPr/>
              </a:pPr>
              <a:t>6</a:t>
            </a:fld>
            <a:endParaRPr lang="es-ES_tradnl" altLang="en-US"/>
          </a:p>
        </p:txBody>
      </p:sp>
      <p:sp>
        <p:nvSpPr>
          <p:cNvPr id="4100" name="AutoShape 3"/>
          <p:cNvSpPr>
            <a:spLocks noChangeArrowheads="1"/>
          </p:cNvSpPr>
          <p:nvPr/>
        </p:nvSpPr>
        <p:spPr bwMode="auto">
          <a:xfrm>
            <a:off x="179388" y="1125538"/>
            <a:ext cx="8713787" cy="1366837"/>
          </a:xfrm>
          <a:prstGeom prst="flowChartAlternateProcess">
            <a:avLst/>
          </a:prstGeom>
          <a:gradFill rotWithShape="1">
            <a:gsLst>
              <a:gs pos="0">
                <a:srgbClr val="00FF00"/>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es-ES_tradnl"/>
          </a:p>
        </p:txBody>
      </p:sp>
      <p:sp>
        <p:nvSpPr>
          <p:cNvPr id="4101" name="Text Box 4"/>
          <p:cNvSpPr txBox="1">
            <a:spLocks noChangeArrowheads="1"/>
          </p:cNvSpPr>
          <p:nvPr/>
        </p:nvSpPr>
        <p:spPr bwMode="auto">
          <a:xfrm>
            <a:off x="323850" y="1268413"/>
            <a:ext cx="8424863" cy="923925"/>
          </a:xfrm>
          <a:prstGeom prst="rect">
            <a:avLst/>
          </a:prstGeom>
          <a:noFill/>
          <a:ln w="9525">
            <a:noFill/>
            <a:miter lim="800000"/>
            <a:headEnd/>
            <a:tailEnd/>
          </a:ln>
        </p:spPr>
        <p:txBody>
          <a:bodyPr>
            <a:spAutoFit/>
          </a:bodyPr>
          <a:lstStyle/>
          <a:p>
            <a:pPr algn="ctr"/>
            <a:r>
              <a:rPr lang="es-ES_tradnl">
                <a:latin typeface="Trebuchet MS" pitchFamily="34" charset="0"/>
              </a:rPr>
              <a:t>Es una relación de interacción recíproca.</a:t>
            </a:r>
          </a:p>
          <a:p>
            <a:pPr algn="ctr"/>
            <a:r>
              <a:rPr lang="es-ES_tradnl">
                <a:latin typeface="Trebuchet MS" pitchFamily="34" charset="0"/>
              </a:rPr>
              <a:t>Es permanente, pero históricamente cambiante, acorde al modo de producción dominante</a:t>
            </a:r>
          </a:p>
        </p:txBody>
      </p:sp>
      <p:sp>
        <p:nvSpPr>
          <p:cNvPr id="4102" name="AutoShape 5"/>
          <p:cNvSpPr>
            <a:spLocks noChangeArrowheads="1"/>
          </p:cNvSpPr>
          <p:nvPr/>
        </p:nvSpPr>
        <p:spPr bwMode="auto">
          <a:xfrm rot="5400000">
            <a:off x="3348038" y="2781300"/>
            <a:ext cx="1368425" cy="936625"/>
          </a:xfrm>
          <a:prstGeom prst="notchedRightArrow">
            <a:avLst>
              <a:gd name="adj1" fmla="val 50000"/>
              <a:gd name="adj2" fmla="val 36525"/>
            </a:avLst>
          </a:prstGeom>
          <a:gradFill rotWithShape="1">
            <a:gsLst>
              <a:gs pos="0">
                <a:srgbClr val="6600FF"/>
              </a:gs>
              <a:gs pos="100000">
                <a:schemeClr val="bg1"/>
              </a:gs>
            </a:gsLst>
            <a:path path="rect">
              <a:fillToRect l="50000" t="50000" r="50000" b="50000"/>
            </a:path>
          </a:gradFill>
          <a:ln w="9525">
            <a:solidFill>
              <a:schemeClr val="tx1"/>
            </a:solidFill>
            <a:miter lim="800000"/>
            <a:headEnd/>
            <a:tailEnd/>
          </a:ln>
        </p:spPr>
        <p:txBody>
          <a:bodyPr wrap="none" anchor="ctr"/>
          <a:lstStyle/>
          <a:p>
            <a:endParaRPr lang="es-CR"/>
          </a:p>
        </p:txBody>
      </p:sp>
      <p:pic>
        <p:nvPicPr>
          <p:cNvPr id="4103" name="Picture 7" descr="foto9"/>
          <p:cNvPicPr>
            <a:picLocks noChangeAspect="1" noChangeArrowheads="1"/>
          </p:cNvPicPr>
          <p:nvPr/>
        </p:nvPicPr>
        <p:blipFill>
          <a:blip r:embed="rId3" cstate="print"/>
          <a:srcRect/>
          <a:stretch>
            <a:fillRect/>
          </a:stretch>
        </p:blipFill>
        <p:spPr bwMode="auto">
          <a:xfrm>
            <a:off x="6300788" y="2636838"/>
            <a:ext cx="2619375" cy="1965325"/>
          </a:xfrm>
          <a:prstGeom prst="rect">
            <a:avLst/>
          </a:prstGeom>
          <a:noFill/>
          <a:ln w="9525">
            <a:noFill/>
            <a:miter lim="800000"/>
            <a:headEnd/>
            <a:tailEnd/>
          </a:ln>
        </p:spPr>
      </p:pic>
      <p:sp>
        <p:nvSpPr>
          <p:cNvPr id="4104" name="AutoShape 8"/>
          <p:cNvSpPr>
            <a:spLocks noChangeArrowheads="1"/>
          </p:cNvSpPr>
          <p:nvPr/>
        </p:nvSpPr>
        <p:spPr bwMode="auto">
          <a:xfrm>
            <a:off x="250825" y="4724400"/>
            <a:ext cx="8713788" cy="1296988"/>
          </a:xfrm>
          <a:prstGeom prst="flowChartProcess">
            <a:avLst/>
          </a:prstGeom>
          <a:gradFill rotWithShape="1">
            <a:gsLst>
              <a:gs pos="0">
                <a:srgbClr val="FFFFCC"/>
              </a:gs>
              <a:gs pos="100000">
                <a:schemeClr val="bg1"/>
              </a:gs>
            </a:gsLst>
            <a:lin ang="0" scaled="1"/>
          </a:gradFill>
          <a:ln w="9525">
            <a:solidFill>
              <a:schemeClr val="tx1"/>
            </a:solidFill>
            <a:miter lim="800000"/>
            <a:headEnd/>
            <a:tailEnd/>
          </a:ln>
        </p:spPr>
        <p:txBody>
          <a:bodyPr wrap="none" anchor="ctr"/>
          <a:lstStyle/>
          <a:p>
            <a:pPr algn="ctr"/>
            <a:endParaRPr lang="es-ES_tradnl"/>
          </a:p>
        </p:txBody>
      </p:sp>
      <p:sp>
        <p:nvSpPr>
          <p:cNvPr id="4105" name="Text Box 9"/>
          <p:cNvSpPr txBox="1">
            <a:spLocks noChangeArrowheads="1"/>
          </p:cNvSpPr>
          <p:nvPr/>
        </p:nvSpPr>
        <p:spPr bwMode="auto">
          <a:xfrm>
            <a:off x="303213" y="4816475"/>
            <a:ext cx="8589962" cy="1477963"/>
          </a:xfrm>
          <a:prstGeom prst="rect">
            <a:avLst/>
          </a:prstGeom>
          <a:noFill/>
          <a:ln w="9525">
            <a:noFill/>
            <a:miter lim="800000"/>
            <a:headEnd/>
            <a:tailEnd/>
          </a:ln>
        </p:spPr>
        <p:txBody>
          <a:bodyPr>
            <a:spAutoFit/>
          </a:bodyPr>
          <a:lstStyle/>
          <a:p>
            <a:pPr algn="ctr"/>
            <a:r>
              <a:rPr lang="es-ES_tradnl"/>
              <a:t>En la comunidad primitiva, eran cazadores o recolectores.</a:t>
            </a:r>
          </a:p>
          <a:p>
            <a:pPr algn="ctr"/>
            <a:r>
              <a:rPr lang="es-ES_tradnl"/>
              <a:t>Sociedad Capitalista (explotación en búsqueda de ampliar la escala de producción y generar ganancias)</a:t>
            </a:r>
          </a:p>
          <a:p>
            <a:pPr algn="ctr"/>
            <a:endParaRPr lang="es-ES_tradnl"/>
          </a:p>
          <a:p>
            <a:pPr algn="ctr"/>
            <a:endParaRPr lang="es-ES_tradnl"/>
          </a:p>
        </p:txBody>
      </p:sp>
      <p:sp>
        <p:nvSpPr>
          <p:cNvPr id="4106" name="AutoShape 10"/>
          <p:cNvSpPr>
            <a:spLocks noChangeArrowheads="1"/>
          </p:cNvSpPr>
          <p:nvPr/>
        </p:nvSpPr>
        <p:spPr bwMode="auto">
          <a:xfrm rot="-2647464">
            <a:off x="2390775" y="3840163"/>
            <a:ext cx="792163" cy="792162"/>
          </a:xfrm>
          <a:prstGeom prst="upDownArrow">
            <a:avLst>
              <a:gd name="adj1" fmla="val 50000"/>
              <a:gd name="adj2" fmla="val 20000"/>
            </a:avLst>
          </a:prstGeom>
          <a:gradFill rotWithShape="1">
            <a:gsLst>
              <a:gs pos="0">
                <a:srgbClr val="FF0066"/>
              </a:gs>
              <a:gs pos="100000">
                <a:schemeClr val="bg1"/>
              </a:gs>
            </a:gsLst>
            <a:path path="rect">
              <a:fillToRect r="100000" b="100000"/>
            </a:path>
          </a:gradFill>
          <a:ln w="9525">
            <a:solidFill>
              <a:schemeClr val="tx1"/>
            </a:solidFill>
            <a:miter lim="800000"/>
            <a:headEnd/>
            <a:tailEnd/>
          </a:ln>
        </p:spPr>
        <p:txBody>
          <a:bodyPr wrap="none" anchor="ctr"/>
          <a:lstStyle/>
          <a:p>
            <a:endParaRPr lang="es-CR"/>
          </a:p>
        </p:txBody>
      </p:sp>
      <p:sp>
        <p:nvSpPr>
          <p:cNvPr id="4107" name="AutoShape 11"/>
          <p:cNvSpPr>
            <a:spLocks noChangeArrowheads="1"/>
          </p:cNvSpPr>
          <p:nvPr/>
        </p:nvSpPr>
        <p:spPr bwMode="auto">
          <a:xfrm rot="2494890">
            <a:off x="5148263" y="3860800"/>
            <a:ext cx="792162" cy="719138"/>
          </a:xfrm>
          <a:prstGeom prst="upDownArrow">
            <a:avLst>
              <a:gd name="adj1" fmla="val 50000"/>
              <a:gd name="adj2" fmla="val 20000"/>
            </a:avLst>
          </a:prstGeom>
          <a:gradFill rotWithShape="1">
            <a:gsLst>
              <a:gs pos="0">
                <a:srgbClr val="FF0066"/>
              </a:gs>
              <a:gs pos="100000">
                <a:schemeClr val="bg1"/>
              </a:gs>
            </a:gsLst>
            <a:lin ang="5400000" scaled="1"/>
          </a:gradFill>
          <a:ln w="9525">
            <a:solidFill>
              <a:schemeClr val="tx1"/>
            </a:solidFill>
            <a:miter lim="800000"/>
            <a:headEnd/>
            <a:tailEnd/>
          </a:ln>
        </p:spPr>
        <p:txBody>
          <a:bodyPr wrap="none" anchor="ctr"/>
          <a:lstStyle/>
          <a:p>
            <a:endParaRPr lang="es-CR"/>
          </a:p>
        </p:txBody>
      </p:sp>
      <p:pic>
        <p:nvPicPr>
          <p:cNvPr id="4108" name="Picture 13"/>
          <p:cNvPicPr>
            <a:picLocks noChangeAspect="1" noChangeArrowheads="1"/>
          </p:cNvPicPr>
          <p:nvPr/>
        </p:nvPicPr>
        <p:blipFill>
          <a:blip r:embed="rId4" cstate="print"/>
          <a:srcRect/>
          <a:stretch>
            <a:fillRect/>
          </a:stretch>
        </p:blipFill>
        <p:spPr bwMode="auto">
          <a:xfrm>
            <a:off x="642938" y="2714625"/>
            <a:ext cx="1214437" cy="1860550"/>
          </a:xfrm>
          <a:prstGeom prst="rect">
            <a:avLst/>
          </a:prstGeom>
          <a:noFill/>
          <a:ln w="9525">
            <a:noFill/>
            <a:miter lim="800000"/>
            <a:headEnd/>
            <a:tailEnd/>
          </a:ln>
        </p:spPr>
      </p:pic>
      <p:sp>
        <p:nvSpPr>
          <p:cNvPr id="14" name="13 Marcador de pie de página"/>
          <p:cNvSpPr>
            <a:spLocks noGrp="1"/>
          </p:cNvSpPr>
          <p:nvPr>
            <p:ph type="ftr" sz="quarter" idx="11"/>
          </p:nvPr>
        </p:nvSpPr>
        <p:spPr/>
        <p:txBody>
          <a:bodyPr/>
          <a:lstStyle/>
          <a:p>
            <a:pPr>
              <a:defRPr/>
            </a:pPr>
            <a:r>
              <a:rPr lang="en-US" dirty="0" smtClean="0"/>
              <a:t>Profesor Rooel Campos</a:t>
            </a:r>
            <a:endParaRPr lang="en-US" dirty="0"/>
          </a:p>
        </p:txBody>
      </p:sp>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4"/>
          <p:cNvSpPr>
            <a:spLocks noGrp="1" noChangeArrowheads="1"/>
          </p:cNvSpPr>
          <p:nvPr>
            <p:ph type="title"/>
          </p:nvPr>
        </p:nvSpPr>
        <p:spPr>
          <a:xfrm>
            <a:off x="928662" y="357166"/>
            <a:ext cx="7764462" cy="785834"/>
          </a:xfrm>
          <a:noFill/>
        </p:spPr>
        <p:txBody>
          <a:bodyPr lIns="92075" tIns="46038" rIns="92075" bIns="46038">
            <a:normAutofit/>
          </a:bodyPr>
          <a:lstStyle/>
          <a:p>
            <a:pPr eaLnBrk="1" hangingPunct="1"/>
            <a:r>
              <a:rPr lang="es-ES" sz="2000" dirty="0" smtClean="0">
                <a:latin typeface="Trebuchet MS" pitchFamily="34" charset="0"/>
              </a:rPr>
              <a:t>Relación Sociedad-Naturaleza</a:t>
            </a:r>
          </a:p>
        </p:txBody>
      </p:sp>
      <p:sp>
        <p:nvSpPr>
          <p:cNvPr id="5122" name="Rectangle 2"/>
          <p:cNvSpPr>
            <a:spLocks noGrp="1" noChangeArrowheads="1"/>
          </p:cNvSpPr>
          <p:nvPr>
            <p:ph idx="1"/>
          </p:nvPr>
        </p:nvSpPr>
        <p:spPr>
          <a:xfrm>
            <a:off x="357188" y="1143000"/>
            <a:ext cx="8558212" cy="5119688"/>
          </a:xfrm>
        </p:spPr>
        <p:txBody>
          <a:bodyPr/>
          <a:lstStyle/>
          <a:p>
            <a:pPr eaLnBrk="1" hangingPunct="1">
              <a:buFont typeface="Wingdings" pitchFamily="2" charset="2"/>
              <a:buNone/>
            </a:pPr>
            <a:r>
              <a:rPr lang="es-ES" sz="2800" dirty="0" smtClean="0">
                <a:latin typeface="Trebuchet MS" pitchFamily="34" charset="0"/>
              </a:rPr>
              <a:t>	La relación sociedad-naturaleza es una relación histórica, pero no eterna ni inmutable.</a:t>
            </a:r>
          </a:p>
          <a:p>
            <a:pPr eaLnBrk="1" hangingPunct="1">
              <a:buFontTx/>
              <a:buNone/>
            </a:pPr>
            <a:endParaRPr lang="es-ES" sz="2800" dirty="0" smtClean="0">
              <a:latin typeface="Trebuchet MS" pitchFamily="34" charset="0"/>
            </a:endParaRPr>
          </a:p>
          <a:p>
            <a:pPr eaLnBrk="1" hangingPunct="1">
              <a:buFontTx/>
              <a:buNone/>
            </a:pPr>
            <a:r>
              <a:rPr lang="es-ES" sz="2800" dirty="0" smtClean="0">
                <a:latin typeface="Trebuchet MS" pitchFamily="34" charset="0"/>
              </a:rPr>
              <a:t>   Los recursos naturales siempre han estado  físicamente en presencia del hombre.</a:t>
            </a:r>
          </a:p>
          <a:p>
            <a:pPr algn="just" eaLnBrk="1" hangingPunct="1">
              <a:buFontTx/>
              <a:buNone/>
            </a:pPr>
            <a:r>
              <a:rPr lang="es-ES" sz="2800" dirty="0" smtClean="0">
                <a:latin typeface="Trebuchet MS" pitchFamily="34" charset="0"/>
              </a:rPr>
              <a:t>    El modo de Producción es el que les da un valor   económico.</a:t>
            </a:r>
          </a:p>
        </p:txBody>
      </p:sp>
      <p:pic>
        <p:nvPicPr>
          <p:cNvPr id="5124" name="Picture 8"/>
          <p:cNvPicPr>
            <a:picLocks noChangeAspect="1" noChangeArrowheads="1"/>
          </p:cNvPicPr>
          <p:nvPr/>
        </p:nvPicPr>
        <p:blipFill>
          <a:blip r:embed="rId3" cstate="print"/>
          <a:srcRect/>
          <a:stretch>
            <a:fillRect/>
          </a:stretch>
        </p:blipFill>
        <p:spPr bwMode="auto">
          <a:xfrm>
            <a:off x="6072188" y="4005263"/>
            <a:ext cx="2633662" cy="2606675"/>
          </a:xfrm>
          <a:prstGeom prst="rect">
            <a:avLst/>
          </a:prstGeom>
          <a:noFill/>
          <a:ln w="9525">
            <a:noFill/>
            <a:miter lim="800000"/>
            <a:headEnd/>
            <a:tailEnd/>
          </a:ln>
        </p:spPr>
      </p:pic>
      <p:pic>
        <p:nvPicPr>
          <p:cNvPr id="5125" name="Picture 9"/>
          <p:cNvPicPr>
            <a:picLocks noChangeAspect="1" noChangeArrowheads="1"/>
          </p:cNvPicPr>
          <p:nvPr/>
        </p:nvPicPr>
        <p:blipFill>
          <a:blip r:embed="rId4" cstate="print"/>
          <a:srcRect/>
          <a:stretch>
            <a:fillRect/>
          </a:stretch>
        </p:blipFill>
        <p:spPr bwMode="auto">
          <a:xfrm>
            <a:off x="1071563" y="4608513"/>
            <a:ext cx="2738437" cy="2052637"/>
          </a:xfrm>
          <a:prstGeom prst="rect">
            <a:avLst/>
          </a:prstGeom>
          <a:noFill/>
          <a:ln w="9525">
            <a:noFill/>
            <a:miter lim="800000"/>
            <a:headEnd/>
            <a:tailEnd/>
          </a:ln>
        </p:spPr>
      </p:pic>
      <p:sp>
        <p:nvSpPr>
          <p:cNvPr id="6" name="5 Marcador de número de diapositiva"/>
          <p:cNvSpPr>
            <a:spLocks noGrp="1"/>
          </p:cNvSpPr>
          <p:nvPr>
            <p:ph type="sldNum" sz="quarter" idx="12"/>
          </p:nvPr>
        </p:nvSpPr>
        <p:spPr/>
        <p:txBody>
          <a:bodyPr/>
          <a:lstStyle/>
          <a:p>
            <a:pPr>
              <a:defRPr/>
            </a:pPr>
            <a:fld id="{39EF0689-2DC6-4DEE-BA38-6DFB608C850B}" type="slidenum">
              <a:rPr lang="en-US" smtClean="0"/>
              <a:pPr>
                <a:defRPr/>
              </a:pPr>
              <a:t>7</a:t>
            </a:fld>
            <a:endParaRPr lang="en-US"/>
          </a:p>
        </p:txBody>
      </p:sp>
      <p:sp>
        <p:nvSpPr>
          <p:cNvPr id="7" name="6 Marcador de pie de página"/>
          <p:cNvSpPr>
            <a:spLocks noGrp="1"/>
          </p:cNvSpPr>
          <p:nvPr>
            <p:ph type="ftr" sz="quarter" idx="11"/>
          </p:nvPr>
        </p:nvSpPr>
        <p:spPr>
          <a:xfrm>
            <a:off x="3635896" y="6309320"/>
            <a:ext cx="2895600" cy="365125"/>
          </a:xfrm>
        </p:spPr>
        <p:txBody>
          <a:bodyPr/>
          <a:lstStyle/>
          <a:p>
            <a:pPr>
              <a:defRPr/>
            </a:pPr>
            <a:r>
              <a:rPr lang="en-US" dirty="0" smtClean="0"/>
              <a:t>Profesor Rooel Campos</a:t>
            </a:r>
            <a:endParaRPr lang="en-US" dirty="0"/>
          </a:p>
        </p:txBody>
      </p:sp>
    </p:spTree>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922338" y="274638"/>
            <a:ext cx="7764462" cy="725487"/>
          </a:xfrm>
          <a:noFill/>
        </p:spPr>
        <p:txBody>
          <a:bodyPr lIns="92075" tIns="46038" rIns="92075" bIns="46038">
            <a:normAutofit fontScale="90000"/>
          </a:bodyPr>
          <a:lstStyle/>
          <a:p>
            <a:pPr eaLnBrk="1" hangingPunct="1"/>
            <a:r>
              <a:rPr lang="es-ES" smtClean="0">
                <a:latin typeface="Trebuchet MS" pitchFamily="34" charset="0"/>
              </a:rPr>
              <a:t>Relación Sociedad-Naturaleza</a:t>
            </a:r>
          </a:p>
        </p:txBody>
      </p:sp>
      <p:sp>
        <p:nvSpPr>
          <p:cNvPr id="6146" name="Rectangle 2"/>
          <p:cNvSpPr>
            <a:spLocks noGrp="1" noChangeArrowheads="1"/>
          </p:cNvSpPr>
          <p:nvPr>
            <p:ph idx="1"/>
          </p:nvPr>
        </p:nvSpPr>
        <p:spPr>
          <a:xfrm>
            <a:off x="381000" y="1219200"/>
            <a:ext cx="8305800" cy="5043488"/>
          </a:xfrm>
        </p:spPr>
        <p:txBody>
          <a:bodyPr/>
          <a:lstStyle/>
          <a:p>
            <a:pPr algn="just" eaLnBrk="1" hangingPunct="1"/>
            <a:r>
              <a:rPr lang="es-ES" sz="1800" smtClean="0">
                <a:solidFill>
                  <a:srgbClr val="FF0000"/>
                </a:solidFill>
                <a:latin typeface="Trebuchet MS" pitchFamily="34" charset="0"/>
              </a:rPr>
              <a:t>¿Qué es el sistema de Explotación de los Recursos Naturaleza?</a:t>
            </a:r>
          </a:p>
          <a:p>
            <a:pPr algn="just" eaLnBrk="1" hangingPunct="1">
              <a:buFont typeface="Wingdings" pitchFamily="2" charset="2"/>
              <a:buNone/>
            </a:pPr>
            <a:r>
              <a:rPr lang="es-ES" sz="1800" smtClean="0">
                <a:latin typeface="Trebuchet MS" pitchFamily="34" charset="0"/>
              </a:rPr>
              <a:t>	Conjunto Articulado de las actividades de producción (exploración, extracción, procesamiento, transporte) y consumo de dicho recurso natural realizadas por agentes económicos específicos</a:t>
            </a:r>
          </a:p>
          <a:p>
            <a:pPr algn="just" eaLnBrk="1" hangingPunct="1">
              <a:buFont typeface="Wingdings" pitchFamily="2" charset="2"/>
              <a:buNone/>
            </a:pPr>
            <a:endParaRPr lang="es-ES" sz="1800" smtClean="0">
              <a:latin typeface="Trebuchet MS" pitchFamily="34" charset="0"/>
            </a:endParaRPr>
          </a:p>
          <a:p>
            <a:pPr algn="just" eaLnBrk="1" hangingPunct="1">
              <a:buFont typeface="Wingdings" pitchFamily="2" charset="2"/>
              <a:buNone/>
            </a:pPr>
            <a:r>
              <a:rPr lang="es-ES" sz="1800" smtClean="0">
                <a:latin typeface="Trebuchet MS" pitchFamily="34" charset="0"/>
              </a:rPr>
              <a:t>	Por medio del </a:t>
            </a:r>
            <a:r>
              <a:rPr lang="es-ES" sz="1800" b="1" i="1" smtClean="0">
                <a:latin typeface="Trebuchet MS" pitchFamily="34" charset="0"/>
              </a:rPr>
              <a:t>sistema de explotación</a:t>
            </a:r>
            <a:r>
              <a:rPr lang="es-ES" sz="1800" smtClean="0">
                <a:latin typeface="Trebuchet MS" pitchFamily="34" charset="0"/>
              </a:rPr>
              <a:t>, y acorde a los límites naturales, la sociedad va modificando su medio ambiente, disminuyendo de esta forma los stocks de los recursos no renovables y alterando los ciclos reproductivos y entornos ecológicos en los recursos renovables, adaptándolos a las necesidades sociales.</a:t>
            </a:r>
          </a:p>
          <a:p>
            <a:pPr algn="just" eaLnBrk="1" hangingPunct="1">
              <a:buFont typeface="Wingdings" pitchFamily="2" charset="2"/>
              <a:buNone/>
            </a:pPr>
            <a:endParaRPr lang="es-ES" sz="1800" smtClean="0">
              <a:latin typeface="Trebuchet MS" pitchFamily="34" charset="0"/>
            </a:endParaRPr>
          </a:p>
        </p:txBody>
      </p:sp>
      <p:pic>
        <p:nvPicPr>
          <p:cNvPr id="6148" name="Picture 2"/>
          <p:cNvPicPr>
            <a:picLocks noChangeAspect="1" noChangeArrowheads="1"/>
          </p:cNvPicPr>
          <p:nvPr/>
        </p:nvPicPr>
        <p:blipFill>
          <a:blip r:embed="rId3" cstate="print"/>
          <a:srcRect/>
          <a:stretch>
            <a:fillRect/>
          </a:stretch>
        </p:blipFill>
        <p:spPr bwMode="auto">
          <a:xfrm>
            <a:off x="5429250" y="3914775"/>
            <a:ext cx="2667000" cy="2133600"/>
          </a:xfrm>
          <a:prstGeom prst="rect">
            <a:avLst/>
          </a:prstGeom>
          <a:noFill/>
          <a:ln w="9525">
            <a:noFill/>
            <a:miter lim="800000"/>
            <a:headEnd/>
            <a:tailEnd/>
          </a:ln>
        </p:spPr>
      </p:pic>
      <p:sp>
        <p:nvSpPr>
          <p:cNvPr id="5" name="4 Marcador de número de diapositiva"/>
          <p:cNvSpPr>
            <a:spLocks noGrp="1"/>
          </p:cNvSpPr>
          <p:nvPr>
            <p:ph type="sldNum" sz="quarter" idx="12"/>
          </p:nvPr>
        </p:nvSpPr>
        <p:spPr/>
        <p:txBody>
          <a:bodyPr/>
          <a:lstStyle/>
          <a:p>
            <a:pPr>
              <a:defRPr/>
            </a:pPr>
            <a:fld id="{39EF0689-2DC6-4DEE-BA38-6DFB608C850B}" type="slidenum">
              <a:rPr lang="en-US" smtClean="0"/>
              <a:pPr>
                <a:defRPr/>
              </a:pPr>
              <a:t>8</a:t>
            </a:fld>
            <a:endParaRPr lang="en-US"/>
          </a:p>
        </p:txBody>
      </p:sp>
      <p:sp>
        <p:nvSpPr>
          <p:cNvPr id="6" name="5 Marcador de pie de página"/>
          <p:cNvSpPr>
            <a:spLocks noGrp="1"/>
          </p:cNvSpPr>
          <p:nvPr>
            <p:ph type="ftr" sz="quarter" idx="11"/>
          </p:nvPr>
        </p:nvSpPr>
        <p:spPr/>
        <p:txBody>
          <a:bodyPr/>
          <a:lstStyle/>
          <a:p>
            <a:pPr>
              <a:defRPr/>
            </a:pPr>
            <a:r>
              <a:rPr lang="en-US" dirty="0" smtClean="0"/>
              <a:t>Profesor Rooel Campos</a:t>
            </a:r>
            <a:endParaRPr lang="en-US" dirty="0"/>
          </a:p>
        </p:txBody>
      </p:sp>
    </p:spTree>
  </p:cSld>
  <p:clrMapOvr>
    <a:masterClrMapping/>
  </p:clrMapOvr>
  <p:transition>
    <p:cover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14282" y="285728"/>
            <a:ext cx="8593138" cy="685784"/>
          </a:xfrm>
        </p:spPr>
        <p:txBody>
          <a:bodyPr>
            <a:normAutofit/>
          </a:bodyPr>
          <a:lstStyle/>
          <a:p>
            <a:pPr algn="ctr" eaLnBrk="1" hangingPunct="1"/>
            <a:r>
              <a:rPr lang="es-ES" sz="2000" dirty="0" smtClean="0">
                <a:latin typeface="Trebuchet MS" pitchFamily="34" charset="0"/>
              </a:rPr>
              <a:t>Modificaciones fundamentales del carácter exógeno de la Naturaleza</a:t>
            </a:r>
          </a:p>
        </p:txBody>
      </p:sp>
      <p:sp>
        <p:nvSpPr>
          <p:cNvPr id="7171" name="Rectangle 3"/>
          <p:cNvSpPr>
            <a:spLocks noGrp="1" noChangeArrowheads="1"/>
          </p:cNvSpPr>
          <p:nvPr>
            <p:ph sz="half" idx="1"/>
          </p:nvPr>
        </p:nvSpPr>
        <p:spPr>
          <a:xfrm>
            <a:off x="357188" y="1785938"/>
            <a:ext cx="4038600" cy="3962400"/>
          </a:xfrm>
        </p:spPr>
        <p:txBody>
          <a:bodyPr/>
          <a:lstStyle/>
          <a:p>
            <a:pPr algn="just" eaLnBrk="1" hangingPunct="1"/>
            <a:r>
              <a:rPr lang="es-ES" sz="2400" dirty="0" smtClean="0">
                <a:latin typeface="Trebuchet MS" pitchFamily="34" charset="0"/>
              </a:rPr>
              <a:t>Las cualidades del recurso pueden dar lugar a la existencia de una renta diferencial, beneficio cuyo origen no es económico, sino natural. Lo que implica menores costos a igual cantidad y precio.</a:t>
            </a:r>
          </a:p>
        </p:txBody>
      </p:sp>
      <p:sp>
        <p:nvSpPr>
          <p:cNvPr id="7172" name="Rectangle 4"/>
          <p:cNvSpPr>
            <a:spLocks noGrp="1" noChangeArrowheads="1"/>
          </p:cNvSpPr>
          <p:nvPr>
            <p:ph sz="half" idx="2"/>
          </p:nvPr>
        </p:nvSpPr>
        <p:spPr>
          <a:xfrm>
            <a:off x="4714875" y="1714500"/>
            <a:ext cx="3810000" cy="4343400"/>
          </a:xfrm>
        </p:spPr>
        <p:txBody>
          <a:bodyPr/>
          <a:lstStyle/>
          <a:p>
            <a:pPr algn="just" eaLnBrk="1" hangingPunct="1">
              <a:lnSpc>
                <a:spcPct val="90000"/>
              </a:lnSpc>
            </a:pPr>
            <a:r>
              <a:rPr lang="es-ES" sz="2400" dirty="0" smtClean="0">
                <a:latin typeface="Trebuchet MS" pitchFamily="34" charset="0"/>
              </a:rPr>
              <a:t>La naturaleza no es </a:t>
            </a:r>
            <a:r>
              <a:rPr lang="es-ES" sz="2400" dirty="0" err="1" smtClean="0">
                <a:latin typeface="Trebuchet MS" pitchFamily="34" charset="0"/>
              </a:rPr>
              <a:t>mercantilizable</a:t>
            </a:r>
            <a:r>
              <a:rPr lang="es-ES" sz="2400" dirty="0" smtClean="0">
                <a:latin typeface="Trebuchet MS" pitchFamily="34" charset="0"/>
              </a:rPr>
              <a:t> o capitalizable totalmente. Debido a su autonomía, dificultando el cálculo económico (ejemplo, Tasa de  descuento del capital natural agotado).</a:t>
            </a:r>
          </a:p>
        </p:txBody>
      </p:sp>
      <p:sp>
        <p:nvSpPr>
          <p:cNvPr id="5" name="4 Marcador de número de diapositiva"/>
          <p:cNvSpPr>
            <a:spLocks noGrp="1"/>
          </p:cNvSpPr>
          <p:nvPr>
            <p:ph type="sldNum" sz="quarter" idx="12"/>
          </p:nvPr>
        </p:nvSpPr>
        <p:spPr/>
        <p:txBody>
          <a:bodyPr/>
          <a:lstStyle/>
          <a:p>
            <a:pPr>
              <a:defRPr/>
            </a:pPr>
            <a:fld id="{F275A396-BA57-4712-979A-BF9A6410AFFC}" type="slidenum">
              <a:rPr lang="en-US" smtClean="0"/>
              <a:pPr>
                <a:defRPr/>
              </a:pPr>
              <a:t>9</a:t>
            </a:fld>
            <a:endParaRPr lang="en-US"/>
          </a:p>
        </p:txBody>
      </p:sp>
      <p:sp>
        <p:nvSpPr>
          <p:cNvPr id="6" name="5 Marcador de pie de página"/>
          <p:cNvSpPr>
            <a:spLocks noGrp="1"/>
          </p:cNvSpPr>
          <p:nvPr>
            <p:ph type="ftr" sz="quarter" idx="11"/>
          </p:nvPr>
        </p:nvSpPr>
        <p:spPr/>
        <p:txBody>
          <a:bodyPr/>
          <a:lstStyle/>
          <a:p>
            <a:pPr>
              <a:defRPr/>
            </a:pPr>
            <a:r>
              <a:rPr lang="en-US" dirty="0" smtClean="0"/>
              <a:t>Profesor Rooel Campos</a:t>
            </a:r>
            <a:endParaRPr lang="en-US" dirty="0"/>
          </a:p>
        </p:txBody>
      </p:sp>
    </p:spTree>
  </p:cSld>
  <p:clrMapOvr>
    <a:masterClrMapping/>
  </p:clrMapOvr>
  <p:transition>
    <p:spli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Median</Template>
  <TotalTime>2266</TotalTime>
  <Words>1589</Words>
  <Application>Microsoft Office PowerPoint</Application>
  <PresentationFormat>Presentación en pantalla (4:3)</PresentationFormat>
  <Paragraphs>338</Paragraphs>
  <Slides>29</Slides>
  <Notes>7</Notes>
  <HiddenSlides>0</HiddenSlides>
  <MMClips>0</MMClips>
  <ScaleCrop>false</ScaleCrop>
  <HeadingPairs>
    <vt:vector size="4" baseType="variant">
      <vt:variant>
        <vt:lpstr>Tema</vt:lpstr>
      </vt:variant>
      <vt:variant>
        <vt:i4>2</vt:i4>
      </vt:variant>
      <vt:variant>
        <vt:lpstr>Títulos de diapositiva</vt:lpstr>
      </vt:variant>
      <vt:variant>
        <vt:i4>29</vt:i4>
      </vt:variant>
    </vt:vector>
  </HeadingPairs>
  <TitlesOfParts>
    <vt:vector size="31" baseType="lpstr">
      <vt:lpstr>Intermedio</vt:lpstr>
      <vt:lpstr>Tema de Office</vt:lpstr>
      <vt:lpstr>Diapositiva 1</vt:lpstr>
      <vt:lpstr>CONCEPTO DE ADMINISTRACION</vt:lpstr>
      <vt:lpstr>CONCEPTO DE ADMINISTRACION</vt:lpstr>
      <vt:lpstr>Diapositiva 4</vt:lpstr>
      <vt:lpstr>Ecología y Ambiente</vt:lpstr>
      <vt:lpstr>Relación Sociedad Naturaleza </vt:lpstr>
      <vt:lpstr>Relación Sociedad-Naturaleza</vt:lpstr>
      <vt:lpstr>Relación Sociedad-Naturaleza</vt:lpstr>
      <vt:lpstr>Modificaciones fundamentales del carácter exógeno de la Naturaleza</vt:lpstr>
      <vt:lpstr>Incentivo Económico</vt:lpstr>
      <vt:lpstr>Desarrollo Sostenible</vt:lpstr>
      <vt:lpstr>LAS EMPRESAS Y EL DESARROLLO SOSTENIBLE</vt:lpstr>
      <vt:lpstr>Condiciones de las Empresas que desean promover Desarrollo Sostenible</vt:lpstr>
      <vt:lpstr>Condiciones de las Empresas que desean promover Desarrollo Sostenible (cont.)</vt:lpstr>
      <vt:lpstr>Desarrollo Sostenible y Gerencia</vt:lpstr>
      <vt:lpstr>Introducción al Desarrollo Sostenible: tres diferentes enfoques</vt:lpstr>
      <vt:lpstr>Recursos Económicos y Ambientales</vt:lpstr>
      <vt:lpstr>a) Identificación de Metas y Objetivos</vt:lpstr>
      <vt:lpstr>c) Usos Alternativos</vt:lpstr>
      <vt:lpstr>Diapositiva 20</vt:lpstr>
      <vt:lpstr>Mecanismos de Conservación</vt:lpstr>
      <vt:lpstr>Interacción de la Economía y los Sistemas</vt:lpstr>
      <vt:lpstr>Diapositiva 23</vt:lpstr>
      <vt:lpstr>Diapositiva 24</vt:lpstr>
      <vt:lpstr>Diapositiva 25</vt:lpstr>
      <vt:lpstr>El Problema Económico ¿Cuál es?</vt:lpstr>
      <vt:lpstr>El Problema clave de la escasez (Los Factores Productivos) </vt:lpstr>
      <vt:lpstr>Las tres decisiones económicas básicas de cualquier sociedad</vt:lpstr>
      <vt:lpstr>Qué Producir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MAPA PARA ALCANZAR EL ÉXITO</dc:title>
  <dc:creator>Ing. Roel Campos MGA</dc:creator>
  <cp:lastModifiedBy>rocampos</cp:lastModifiedBy>
  <cp:revision>268</cp:revision>
  <dcterms:created xsi:type="dcterms:W3CDTF">2008-04-28T02:40:03Z</dcterms:created>
  <dcterms:modified xsi:type="dcterms:W3CDTF">2012-06-25T20:32:21Z</dcterms:modified>
</cp:coreProperties>
</file>