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9"/>
  </p:notesMasterIdLst>
  <p:handoutMasterIdLst>
    <p:handoutMasterId r:id="rId20"/>
  </p:handoutMasterIdLst>
  <p:sldIdLst>
    <p:sldId id="364" r:id="rId2"/>
    <p:sldId id="512" r:id="rId3"/>
    <p:sldId id="617" r:id="rId4"/>
    <p:sldId id="616" r:id="rId5"/>
    <p:sldId id="513" r:id="rId6"/>
    <p:sldId id="522" r:id="rId7"/>
    <p:sldId id="517" r:id="rId8"/>
    <p:sldId id="366" r:id="rId9"/>
    <p:sldId id="371" r:id="rId10"/>
    <p:sldId id="372" r:id="rId11"/>
    <p:sldId id="373" r:id="rId12"/>
    <p:sldId id="374" r:id="rId13"/>
    <p:sldId id="376" r:id="rId14"/>
    <p:sldId id="383" r:id="rId15"/>
    <p:sldId id="379" r:id="rId16"/>
    <p:sldId id="380" r:id="rId17"/>
    <p:sldId id="381" r:id="rId18"/>
  </p:sldIdLst>
  <p:sldSz cx="9144000" cy="6858000" type="screen4x3"/>
  <p:notesSz cx="7102475" cy="9388475"/>
  <p:defaultTextStyle>
    <a:defPPr>
      <a:defRPr lang="es-CR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808080"/>
    <a:srgbClr val="DDDDDD"/>
    <a:srgbClr val="CCECFF"/>
    <a:srgbClr val="FFFFCC"/>
    <a:srgbClr val="0033CC"/>
    <a:srgbClr val="0066FF"/>
    <a:srgbClr val="F147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>
        <p:scale>
          <a:sx n="75" d="100"/>
          <a:sy n="75" d="100"/>
        </p:scale>
        <p:origin x="-101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23994"/>
    </p:cViewPr>
  </p:sorterViewPr>
  <p:notesViewPr>
    <p:cSldViewPr>
      <p:cViewPr varScale="1">
        <p:scale>
          <a:sx n="30" d="100"/>
          <a:sy n="30" d="100"/>
        </p:scale>
        <p:origin x="-1224" y="-82"/>
      </p:cViewPr>
      <p:guideLst>
        <p:guide orient="horz" pos="2957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s-ES"/>
          </a:p>
        </p:txBody>
      </p:sp>
      <p:sp>
        <p:nvSpPr>
          <p:cNvPr id="9625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es-ES"/>
          </a:p>
        </p:txBody>
      </p:sp>
      <p:sp>
        <p:nvSpPr>
          <p:cNvPr id="9626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s-ES"/>
          </a:p>
        </p:txBody>
      </p:sp>
      <p:sp>
        <p:nvSpPr>
          <p:cNvPr id="9626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87E4549E-56F2-4E22-80FF-D5AC1AF050E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s-ES_tradnl"/>
          </a:p>
        </p:txBody>
      </p:sp>
      <p:sp>
        <p:nvSpPr>
          <p:cNvPr id="11673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es-ES_tradnl"/>
          </a:p>
        </p:txBody>
      </p:sp>
      <p:sp>
        <p:nvSpPr>
          <p:cNvPr id="116740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674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459288"/>
            <a:ext cx="520700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1674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s-ES_tradnl"/>
          </a:p>
        </p:txBody>
      </p:sp>
      <p:sp>
        <p:nvSpPr>
          <p:cNvPr id="11674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8B73F365-8B16-489F-8AF1-873160C76208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86FC607-A8DE-43C3-8877-BF3CAB60B13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2C93A-6603-42A6-B699-DF6F09850D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62410-B55E-4DF0-BB8E-84351FA9D88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75E564-3254-40B8-BF01-AA5B1B658A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17BDD9C-F771-4BE1-9E44-5052ED4AB51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7BD6397-44C7-46F4-81FE-16EF11DE8C8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1262415-115B-4C16-BB3F-A4664FFE2A6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A91F7-E9C1-418A-A462-5BACED8349E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331B2-048C-4D3B-A2DA-568B343E183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95E3C1D-5F92-4916-9F70-A8FA1980F36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8185C70-A969-4EA5-BC28-1756FC837F1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9315CB9-2BB8-4492-A562-39396B1B0DB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728653"/>
            <a:ext cx="7239000" cy="341632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/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IDENTIFICACIÓN DE LA LÍNEA BASE AMBIENTAL</a:t>
            </a:r>
            <a:endParaRPr lang="en-US" sz="5400" b="1" noProof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50838"/>
            <a:ext cx="7772400" cy="82232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s-ES" sz="2400"/>
              <a:t>Actividad 2. Caracterización ambiental del área del proyecto</a:t>
            </a:r>
            <a:endParaRPr lang="es-ES" sz="2400" noProof="1"/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458200" cy="4953000"/>
          </a:xfrm>
          <a:ln/>
        </p:spPr>
        <p:txBody>
          <a:bodyPr/>
          <a:lstStyle/>
          <a:p>
            <a:pPr lvl="1" algn="just">
              <a:buFont typeface="Wingdings" pitchFamily="2" charset="2"/>
              <a:buNone/>
            </a:pPr>
            <a:r>
              <a:rPr lang="es-MX" sz="2400" b="1"/>
              <a:t>	</a:t>
            </a:r>
            <a:r>
              <a:rPr lang="es-ES" b="1">
                <a:solidFill>
                  <a:schemeClr val="accent1"/>
                </a:solidFill>
              </a:rPr>
              <a:t>A.  Aspectos físicos</a:t>
            </a:r>
            <a:endParaRPr lang="es-ES">
              <a:solidFill>
                <a:schemeClr val="accent1"/>
              </a:solidFill>
            </a:endParaRPr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Suelos</a:t>
            </a:r>
            <a:r>
              <a:rPr lang="es-ES" sz="2400"/>
              <a:t>. </a:t>
            </a:r>
            <a:r>
              <a:rPr lang="es-ES" sz="2000">
                <a:solidFill>
                  <a:schemeClr val="tx2"/>
                </a:solidFill>
              </a:rPr>
              <a:t>Dar mayor importancia a:</a:t>
            </a:r>
          </a:p>
          <a:p>
            <a:pPr lvl="2" algn="just"/>
            <a:r>
              <a:rPr lang="es-ES" b="1">
                <a:latin typeface="Courier New" pitchFamily="49" charset="0"/>
                <a:cs typeface="Times New Roman" pitchFamily="18" charset="0"/>
              </a:rPr>
              <a:t>	</a:t>
            </a:r>
            <a:r>
              <a:rPr lang="es-ES"/>
              <a:t>Propiedades físicas y químicas</a:t>
            </a:r>
          </a:p>
          <a:p>
            <a:pPr lvl="2" algn="just"/>
            <a:r>
              <a:rPr lang="es-ES" b="1">
                <a:latin typeface="Courier New" pitchFamily="49" charset="0"/>
                <a:cs typeface="Times New Roman" pitchFamily="18" charset="0"/>
              </a:rPr>
              <a:t>	</a:t>
            </a:r>
            <a:r>
              <a:rPr lang="es-ES"/>
              <a:t>Determinación de la vocación</a:t>
            </a:r>
          </a:p>
          <a:p>
            <a:pPr lvl="2" algn="just"/>
            <a:r>
              <a:rPr lang="es-ES" b="1">
                <a:latin typeface="Courier New" pitchFamily="49" charset="0"/>
                <a:cs typeface="Times New Roman" pitchFamily="18" charset="0"/>
              </a:rPr>
              <a:t>	</a:t>
            </a:r>
            <a:r>
              <a:rPr lang="es-ES"/>
              <a:t>Capacidad de erodabilidad</a:t>
            </a:r>
          </a:p>
          <a:p>
            <a:pPr lvl="2" algn="just"/>
            <a:r>
              <a:rPr lang="es-ES" b="1">
                <a:latin typeface="Courier New" pitchFamily="49" charset="0"/>
                <a:cs typeface="Times New Roman" pitchFamily="18" charset="0"/>
              </a:rPr>
              <a:t>	</a:t>
            </a:r>
            <a:r>
              <a:rPr lang="es-ES"/>
              <a:t>Condicionantes </a:t>
            </a:r>
            <a:r>
              <a:rPr lang="es-MX"/>
              <a:t>para el</a:t>
            </a:r>
            <a:r>
              <a:rPr lang="es-ES"/>
              <a:t> proyecto (salinidad, </a:t>
            </a:r>
            <a:r>
              <a:rPr lang="es-MX"/>
              <a:t>	</a:t>
            </a:r>
            <a:r>
              <a:rPr lang="es-ES"/>
              <a:t>pedr</a:t>
            </a:r>
            <a:r>
              <a:rPr lang="es-MX"/>
              <a:t>e</a:t>
            </a:r>
            <a:r>
              <a:rPr lang="es-ES"/>
              <a:t>gosidad, masa de agua, otros)</a:t>
            </a:r>
            <a:endParaRPr lang="es-MX"/>
          </a:p>
          <a:p>
            <a:pPr lvl="2" algn="just">
              <a:buFont typeface="Wingdings" pitchFamily="2" charset="2"/>
              <a:buNone/>
            </a:pPr>
            <a:endParaRPr lang="es-ES" sz="2000"/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Geología general y litología</a:t>
            </a:r>
            <a:r>
              <a:rPr lang="es-ES" sz="2400"/>
              <a:t>. </a:t>
            </a:r>
            <a:r>
              <a:rPr lang="es-MX" sz="2400"/>
              <a:t>En</a:t>
            </a:r>
            <a:r>
              <a:rPr lang="es-ES" sz="2400"/>
              <a:t> el caso de vías, características sísmicas, estructura e historia geológica del terreno.</a:t>
            </a:r>
            <a:endParaRPr lang="es-ES"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6713"/>
            <a:ext cx="7772400" cy="82232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s-ES" sz="2400"/>
              <a:t>Actividad 2. Caracterización ambiental del área del proyecto</a:t>
            </a:r>
            <a:r>
              <a:rPr lang="es-MX" sz="2400"/>
              <a:t> (cont.)</a:t>
            </a:r>
            <a:endParaRPr lang="es-MX" sz="2400" noProof="1"/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458200" cy="5105400"/>
          </a:xfrm>
          <a:ln/>
        </p:spPr>
        <p:txBody>
          <a:bodyPr/>
          <a:lstStyle/>
          <a:p>
            <a:pPr lvl="1" algn="ctr">
              <a:buFont typeface="Wingdings" pitchFamily="2" charset="2"/>
              <a:buNone/>
            </a:pPr>
            <a:endParaRPr lang="es-ES" sz="2000"/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solidFill>
                  <a:schemeClr val="accent1"/>
                </a:solidFill>
              </a:rPr>
              <a:t>	</a:t>
            </a:r>
            <a:r>
              <a:rPr lang="es-ES" b="1">
                <a:solidFill>
                  <a:schemeClr val="accent1"/>
                </a:solidFill>
              </a:rPr>
              <a:t>A.  Aspectos físicos (cont.)</a:t>
            </a:r>
            <a:endParaRPr lang="es-ES" i="1">
              <a:solidFill>
                <a:schemeClr val="accent1"/>
              </a:solidFill>
            </a:endParaRPr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Topografía</a:t>
            </a:r>
            <a:r>
              <a:rPr lang="es-ES" sz="2400" i="1"/>
              <a:t>. </a:t>
            </a:r>
          </a:p>
          <a:p>
            <a:pPr lvl="2" algn="just"/>
            <a:r>
              <a:rPr lang="es-ES" b="1">
                <a:latin typeface="Courier New" pitchFamily="49" charset="0"/>
                <a:cs typeface="Times New Roman" pitchFamily="18" charset="0"/>
              </a:rPr>
              <a:t>	</a:t>
            </a:r>
            <a:r>
              <a:rPr lang="es-ES"/>
              <a:t>Análisis de la pendiente, rangos</a:t>
            </a:r>
            <a:endParaRPr lang="es-ES" i="1"/>
          </a:p>
          <a:p>
            <a:pPr lvl="2" algn="just"/>
            <a:r>
              <a:rPr lang="es-ES" b="1">
                <a:latin typeface="Courier New" pitchFamily="49" charset="0"/>
                <a:cs typeface="Times New Roman" pitchFamily="18" charset="0"/>
              </a:rPr>
              <a:t>	</a:t>
            </a:r>
            <a:r>
              <a:rPr lang="es-ES"/>
              <a:t>Descripción del relieve</a:t>
            </a:r>
            <a:endParaRPr lang="es-ES" i="1"/>
          </a:p>
          <a:p>
            <a:pPr lvl="1" algn="just"/>
            <a:endParaRPr lang="es-ES" sz="2400" i="1"/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Geomorfología</a:t>
            </a:r>
            <a:r>
              <a:rPr lang="es-ES" sz="2400" i="1"/>
              <a:t>. </a:t>
            </a:r>
            <a:r>
              <a:rPr lang="es-ES" sz="2000">
                <a:solidFill>
                  <a:schemeClr val="tx2"/>
                </a:solidFill>
              </a:rPr>
              <a:t>Se caracteriza por:</a:t>
            </a:r>
            <a:endParaRPr lang="es-ES" sz="2000" i="1">
              <a:solidFill>
                <a:schemeClr val="tx2"/>
              </a:solidFill>
            </a:endParaRPr>
          </a:p>
          <a:p>
            <a:pPr lvl="2" algn="just"/>
            <a:r>
              <a:rPr lang="es-ES" b="1">
                <a:latin typeface="Courier New" pitchFamily="49" charset="0"/>
                <a:cs typeface="Times New Roman" pitchFamily="18" charset="0"/>
              </a:rPr>
              <a:t>	</a:t>
            </a:r>
            <a:r>
              <a:rPr lang="es-ES"/>
              <a:t>Identificación de formas superficiales del </a:t>
            </a:r>
            <a:r>
              <a:rPr lang="es-MX"/>
              <a:t>	</a:t>
            </a:r>
            <a:r>
              <a:rPr lang="es-ES"/>
              <a:t>terreno</a:t>
            </a:r>
          </a:p>
          <a:p>
            <a:pPr lvl="2" algn="just"/>
            <a:r>
              <a:rPr lang="es-ES" b="1">
                <a:latin typeface="Courier New" pitchFamily="49" charset="0"/>
                <a:cs typeface="Times New Roman" pitchFamily="18" charset="0"/>
              </a:rPr>
              <a:t>	</a:t>
            </a:r>
            <a:r>
              <a:rPr lang="es-ES"/>
              <a:t>Presencia de denudación o erosión potencial</a:t>
            </a:r>
          </a:p>
          <a:p>
            <a:pPr lvl="2" algn="just"/>
            <a:r>
              <a:rPr lang="es-ES" b="1">
                <a:latin typeface="Courier New" pitchFamily="49" charset="0"/>
                <a:cs typeface="Times New Roman" pitchFamily="18" charset="0"/>
              </a:rPr>
              <a:t>	</a:t>
            </a:r>
            <a:r>
              <a:rPr lang="es-ES"/>
              <a:t>Procesos formodinámicos</a:t>
            </a:r>
          </a:p>
          <a:p>
            <a:pPr lvl="1" algn="just">
              <a:buFont typeface="Wingdings" pitchFamily="2" charset="2"/>
              <a:buNone/>
            </a:pPr>
            <a:endParaRPr lang="es-ES"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0513"/>
            <a:ext cx="7924800" cy="82232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s-ES" sz="2400"/>
              <a:t>Actividad 2. </a:t>
            </a:r>
            <a:r>
              <a:rPr lang="es-MX" sz="2400"/>
              <a:t>C</a:t>
            </a:r>
            <a:r>
              <a:rPr lang="es-ES" sz="2400"/>
              <a:t>aracterización ambiental </a:t>
            </a:r>
            <a:r>
              <a:rPr lang="es-MX" sz="2400"/>
              <a:t/>
            </a:r>
            <a:br>
              <a:rPr lang="es-MX" sz="2400"/>
            </a:br>
            <a:r>
              <a:rPr lang="es-ES" sz="2400">
                <a:solidFill>
                  <a:schemeClr val="accent1"/>
                </a:solidFill>
              </a:rPr>
              <a:t>A.  Aspectos físicos (cont).</a:t>
            </a:r>
            <a:endParaRPr lang="es-ES" sz="2400" noProof="1">
              <a:solidFill>
                <a:schemeClr val="accent1"/>
              </a:solidFill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8915400" cy="4648200"/>
          </a:xfrm>
          <a:ln/>
        </p:spPr>
        <p:txBody>
          <a:bodyPr/>
          <a:lstStyle/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MX" sz="20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Clima e hidrología</a:t>
            </a:r>
            <a:r>
              <a:rPr lang="es-ES" sz="2000" i="1"/>
              <a:t>. </a:t>
            </a:r>
            <a:r>
              <a:rPr lang="es-MX" sz="2000" i="1">
                <a:solidFill>
                  <a:schemeClr val="tx2"/>
                </a:solidFill>
              </a:rPr>
              <a:t>C</a:t>
            </a:r>
            <a:r>
              <a:rPr lang="es-ES" sz="2000">
                <a:solidFill>
                  <a:schemeClr val="tx2"/>
                </a:solidFill>
              </a:rPr>
              <a:t>aracterísticas climáticas e hidrológicas de la región para relacionarlas con los otros aspectos del estudio.</a:t>
            </a:r>
            <a:r>
              <a:rPr lang="es-ES" sz="2000"/>
              <a:t> </a:t>
            </a:r>
            <a:endParaRPr lang="es-MX" sz="2000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s-MX" sz="2000"/>
          </a:p>
          <a:p>
            <a:pPr lvl="2">
              <a:lnSpc>
                <a:spcPct val="90000"/>
              </a:lnSpc>
            </a:pPr>
            <a:r>
              <a:rPr lang="es-ES"/>
              <a:t>Condiciones meteorológicas</a:t>
            </a:r>
          </a:p>
          <a:p>
            <a:pPr lvl="2">
              <a:lnSpc>
                <a:spcPct val="90000"/>
              </a:lnSpc>
            </a:pPr>
            <a:r>
              <a:rPr lang="es-ES"/>
              <a:t>Régimen de precipitación, frecuencia e intensidad</a:t>
            </a:r>
          </a:p>
          <a:p>
            <a:pPr lvl="2">
              <a:lnSpc>
                <a:spcPct val="90000"/>
              </a:lnSpc>
            </a:pPr>
            <a:r>
              <a:rPr lang="es-ES"/>
              <a:t>Descripción del escurrimiento superficial del área</a:t>
            </a:r>
          </a:p>
          <a:p>
            <a:pPr lvl="2">
              <a:lnSpc>
                <a:spcPct val="90000"/>
              </a:lnSpc>
            </a:pPr>
            <a:r>
              <a:rPr lang="es-ES"/>
              <a:t>Influencia de inundaciones</a:t>
            </a:r>
          </a:p>
          <a:p>
            <a:pPr lvl="2">
              <a:lnSpc>
                <a:spcPct val="90000"/>
              </a:lnSpc>
            </a:pPr>
            <a:r>
              <a:rPr lang="es-ES"/>
              <a:t>Acuíferos, tipo y distribución, profundidad capa freática</a:t>
            </a:r>
          </a:p>
          <a:p>
            <a:pPr lvl="2">
              <a:lnSpc>
                <a:spcPct val="90000"/>
              </a:lnSpc>
            </a:pPr>
            <a:r>
              <a:rPr lang="es-ES"/>
              <a:t>Descripción de la hidrología, cuerpos de aguas, cuencas receptoras y tributarias</a:t>
            </a:r>
            <a:r>
              <a:rPr lang="es-MX"/>
              <a:t> afectadas</a:t>
            </a:r>
            <a:endParaRPr lang="es-ES"/>
          </a:p>
          <a:p>
            <a:pPr lvl="2">
              <a:lnSpc>
                <a:spcPct val="90000"/>
              </a:lnSpc>
            </a:pPr>
            <a:r>
              <a:rPr lang="es-ES"/>
              <a:t>Sedimentología</a:t>
            </a:r>
          </a:p>
          <a:p>
            <a:pPr lvl="2">
              <a:lnSpc>
                <a:spcPct val="90000"/>
              </a:lnSpc>
            </a:pPr>
            <a:r>
              <a:rPr lang="es-ES"/>
              <a:t>Otros factores modificadores del clima</a:t>
            </a:r>
          </a:p>
          <a:p>
            <a:pPr lvl="1" algn="just">
              <a:lnSpc>
                <a:spcPct val="90000"/>
              </a:lnSpc>
            </a:pP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915400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s-ES" sz="2400"/>
              <a:t>Actividad 2. Caracterización </a:t>
            </a:r>
            <a:r>
              <a:rPr lang="es-MX" sz="2400"/>
              <a:t>a</a:t>
            </a:r>
            <a:r>
              <a:rPr lang="es-ES" sz="2400"/>
              <a:t>mbiental</a:t>
            </a:r>
            <a:r>
              <a:rPr lang="es-MX" sz="2400"/>
              <a:t> (cont.)</a:t>
            </a:r>
            <a:endParaRPr lang="es-MX" sz="2400" noProof="1"/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7924800" cy="5181600"/>
          </a:xfrm>
          <a:ln/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s-MX" sz="2400" b="1">
                <a:solidFill>
                  <a:schemeClr val="accent1"/>
                </a:solidFill>
              </a:rPr>
              <a:t>	</a:t>
            </a:r>
            <a:r>
              <a:rPr lang="es-ES" sz="2400" b="1">
                <a:solidFill>
                  <a:schemeClr val="accent1"/>
                </a:solidFill>
              </a:rPr>
              <a:t>B. Aspectos biológicos</a:t>
            </a:r>
            <a:endParaRPr lang="es-MX" sz="2400" b="1">
              <a:solidFill>
                <a:schemeClr val="accent1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s-ES" sz="2400" b="1">
              <a:solidFill>
                <a:schemeClr val="accent1"/>
              </a:solidFill>
              <a:latin typeface="Symbol" pitchFamily="18" charset="2"/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MX" sz="20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0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ES" sz="2400" i="1">
                <a:solidFill>
                  <a:srgbClr val="FFFF00"/>
                </a:solidFill>
              </a:rPr>
              <a:t>Vegetación</a:t>
            </a:r>
            <a:r>
              <a:rPr lang="es-ES" sz="2400"/>
              <a:t>. </a:t>
            </a:r>
            <a:r>
              <a:rPr lang="es-ES" sz="2000">
                <a:solidFill>
                  <a:schemeClr val="tx2"/>
                </a:solidFill>
              </a:rPr>
              <a:t>Presentación cartográfica de la distribución espacial de la cobertura vegetal de la zona. Analiza:</a:t>
            </a:r>
            <a:endParaRPr lang="es-MX" sz="2000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s-ES" sz="200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r>
              <a:rPr lang="es-ES"/>
              <a:t>Descripción y cuantificación de las formaciones vegetales en superficie y volumen</a:t>
            </a:r>
          </a:p>
          <a:p>
            <a:pPr lvl="2">
              <a:lnSpc>
                <a:spcPct val="90000"/>
              </a:lnSpc>
            </a:pPr>
            <a:r>
              <a:rPr lang="es-ES"/>
              <a:t>Valor protector y productor de cada una de las formaciones vegetales afectadas</a:t>
            </a:r>
          </a:p>
          <a:p>
            <a:pPr lvl="2">
              <a:lnSpc>
                <a:spcPct val="90000"/>
              </a:lnSpc>
            </a:pPr>
            <a:r>
              <a:rPr lang="es-ES"/>
              <a:t>Grado de incidencia de las formaciones por otras actividades del área y evidencias de incendio de vegetación</a:t>
            </a:r>
          </a:p>
          <a:p>
            <a:pPr lvl="2">
              <a:lnSpc>
                <a:spcPct val="90000"/>
              </a:lnSpc>
            </a:pPr>
            <a:r>
              <a:rPr lang="es-ES"/>
              <a:t>Capacidad de recuperación natural e inducida de la vegetación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s-ES" sz="2400"/>
          </a:p>
          <a:p>
            <a:pPr lvl="1" algn="just">
              <a:lnSpc>
                <a:spcPct val="90000"/>
              </a:lnSpc>
            </a:pP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0513"/>
            <a:ext cx="8305800" cy="82232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s-ES" sz="2400"/>
              <a:t>Actividad 2. </a:t>
            </a:r>
            <a:r>
              <a:rPr lang="es-MX" sz="2400"/>
              <a:t>C</a:t>
            </a:r>
            <a:r>
              <a:rPr lang="es-ES" sz="2400"/>
              <a:t>aracterización </a:t>
            </a:r>
            <a:r>
              <a:rPr lang="es-MX" sz="2400"/>
              <a:t>a</a:t>
            </a:r>
            <a:r>
              <a:rPr lang="es-ES" sz="2400"/>
              <a:t>mbiental</a:t>
            </a:r>
            <a:r>
              <a:rPr lang="es-MX" sz="2400"/>
              <a:t/>
            </a:r>
            <a:br>
              <a:rPr lang="es-MX" sz="2400"/>
            </a:br>
            <a:r>
              <a:rPr lang="es-MX" sz="2400"/>
              <a:t> </a:t>
            </a:r>
            <a:r>
              <a:rPr lang="es-ES" sz="2400">
                <a:solidFill>
                  <a:schemeClr val="accent1"/>
                </a:solidFill>
              </a:rPr>
              <a:t>B. Aspectos biológicos (cont.)</a:t>
            </a:r>
            <a:endParaRPr lang="es-ES" sz="2400" noProof="1">
              <a:solidFill>
                <a:schemeClr val="accent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458200" cy="5029200"/>
          </a:xfrm>
          <a:ln/>
        </p:spPr>
        <p:txBody>
          <a:bodyPr/>
          <a:lstStyle/>
          <a:p>
            <a:pPr lvl="1" algn="just"/>
            <a:endParaRPr lang="es-ES" sz="2400" b="1"/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Fauna</a:t>
            </a:r>
            <a:r>
              <a:rPr lang="es-ES" sz="2400" i="1"/>
              <a:t>. </a:t>
            </a:r>
            <a:r>
              <a:rPr lang="es-ES" sz="2000">
                <a:solidFill>
                  <a:schemeClr val="tx2"/>
                </a:solidFill>
              </a:rPr>
              <a:t>Se hace énfasis en:</a:t>
            </a:r>
          </a:p>
          <a:p>
            <a:pPr lvl="2">
              <a:buFont typeface="Wingdings" pitchFamily="2" charset="2"/>
              <a:buNone/>
            </a:pPr>
            <a:endParaRPr lang="es-MX"/>
          </a:p>
          <a:p>
            <a:pPr lvl="2"/>
            <a:r>
              <a:rPr lang="es-ES"/>
              <a:t>Identificación de refugios, hábitat</a:t>
            </a:r>
            <a:r>
              <a:rPr lang="es-MX"/>
              <a:t>s</a:t>
            </a:r>
            <a:r>
              <a:rPr lang="es-ES"/>
              <a:t>, áreas de nidificación o cría </a:t>
            </a:r>
            <a:r>
              <a:rPr lang="es-MX"/>
              <a:t>d</a:t>
            </a:r>
            <a:r>
              <a:rPr lang="es-ES"/>
              <a:t>e especies animales</a:t>
            </a:r>
          </a:p>
          <a:p>
            <a:pPr lvl="2"/>
            <a:r>
              <a:rPr lang="es-ES"/>
              <a:t>Posible influencia en las migraciones de especies animales</a:t>
            </a:r>
          </a:p>
          <a:p>
            <a:pPr lvl="2"/>
            <a:r>
              <a:rPr lang="es-ES"/>
              <a:t>Modificación o destrucción de hábitats</a:t>
            </a:r>
          </a:p>
          <a:p>
            <a:pPr lvl="2"/>
            <a:r>
              <a:rPr lang="es-ES"/>
              <a:t>Potencial del recurso o valor comercial, ornamental o deportivo</a:t>
            </a:r>
            <a:endParaRPr lang="es-MX"/>
          </a:p>
          <a:p>
            <a:pPr lvl="3"/>
            <a:r>
              <a:rPr lang="es-ES">
                <a:solidFill>
                  <a:schemeClr val="accent1"/>
                </a:solidFill>
              </a:rPr>
              <a:t>especies amenazadas, raras</a:t>
            </a:r>
            <a:r>
              <a:rPr lang="es-MX">
                <a:solidFill>
                  <a:schemeClr val="accent1"/>
                </a:solidFill>
              </a:rPr>
              <a:t>,</a:t>
            </a:r>
            <a:r>
              <a:rPr lang="es-ES">
                <a:solidFill>
                  <a:schemeClr val="accent1"/>
                </a:solidFill>
              </a:rPr>
              <a:t> endémicas o en vías de extinción</a:t>
            </a:r>
            <a:endParaRPr lang="es-ES" sz="1600">
              <a:solidFill>
                <a:schemeClr val="accent1"/>
              </a:solidFill>
            </a:endParaRPr>
          </a:p>
          <a:p>
            <a:pPr lvl="1">
              <a:buFont typeface="Wingdings" pitchFamily="2" charset="2"/>
              <a:buNone/>
            </a:pP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772400" cy="131127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s-ES" sz="2400"/>
              <a:t>Actividad 2. Caracterización ambiental</a:t>
            </a:r>
            <a:r>
              <a:rPr lang="es-ES" sz="2800"/>
              <a:t> </a:t>
            </a:r>
            <a:r>
              <a:rPr lang="es-MX" sz="2800"/>
              <a:t/>
            </a:r>
            <a:br>
              <a:rPr lang="es-MX" sz="2800"/>
            </a:br>
            <a:r>
              <a:rPr lang="es-MX" sz="2800"/>
              <a:t/>
            </a:r>
            <a:br>
              <a:rPr lang="es-MX" sz="2800"/>
            </a:br>
            <a:r>
              <a:rPr lang="es-ES" sz="2400">
                <a:solidFill>
                  <a:schemeClr val="accent1"/>
                </a:solidFill>
              </a:rPr>
              <a:t>C. Aspectos socioeconómicos y culturales</a:t>
            </a:r>
            <a:endParaRPr lang="es-ES" sz="3600" b="1" noProof="1">
              <a:solidFill>
                <a:schemeClr val="accent1"/>
              </a:solidFill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382000" cy="4572000"/>
          </a:xfrm>
          <a:ln/>
        </p:spPr>
        <p:txBody>
          <a:bodyPr/>
          <a:lstStyle/>
          <a:p>
            <a:pPr lvl="1" algn="just">
              <a:buFont typeface="Symbol" pitchFamily="18" charset="2"/>
              <a:buChar char="·"/>
            </a:pPr>
            <a:r>
              <a:rPr lang="es-ES" sz="2400" i="1">
                <a:solidFill>
                  <a:srgbClr val="FFFF00"/>
                </a:solidFill>
              </a:rPr>
              <a:t>Análisis poblacional.</a:t>
            </a:r>
            <a:r>
              <a:rPr lang="es-ES" sz="2400"/>
              <a:t> </a:t>
            </a:r>
            <a:r>
              <a:rPr lang="es-ES" sz="2000">
                <a:solidFill>
                  <a:schemeClr val="tx2"/>
                </a:solidFill>
              </a:rPr>
              <a:t>Considerar lo siguiente:</a:t>
            </a:r>
            <a:endParaRPr lang="es-MX" sz="2000">
              <a:solidFill>
                <a:schemeClr val="tx2"/>
              </a:solidFill>
            </a:endParaRPr>
          </a:p>
          <a:p>
            <a:pPr lvl="1" algn="just">
              <a:buFont typeface="Symbol" pitchFamily="18" charset="2"/>
              <a:buNone/>
            </a:pPr>
            <a:endParaRPr lang="es-MX" sz="2000" b="1">
              <a:solidFill>
                <a:schemeClr val="tx2"/>
              </a:solidFill>
            </a:endParaRPr>
          </a:p>
          <a:p>
            <a:pPr lvl="2"/>
            <a:r>
              <a:rPr lang="es-ES"/>
              <a:t>Población, conglomerados sociales y vivienda</a:t>
            </a:r>
            <a:endParaRPr lang="es-ES" b="1"/>
          </a:p>
          <a:p>
            <a:pPr lvl="2"/>
            <a:r>
              <a:rPr lang="es-ES"/>
              <a:t>Capacidad ocupacional (permanente y temporal)</a:t>
            </a:r>
            <a:endParaRPr lang="es-ES" b="1"/>
          </a:p>
          <a:p>
            <a:pPr lvl="2"/>
            <a:r>
              <a:rPr lang="es-ES"/>
              <a:t>Actividades económicas tradicionales</a:t>
            </a:r>
            <a:endParaRPr lang="es-ES" b="1"/>
          </a:p>
          <a:p>
            <a:pPr lvl="2"/>
            <a:r>
              <a:rPr lang="es-ES"/>
              <a:t>Servicios</a:t>
            </a:r>
            <a:r>
              <a:rPr lang="es-MX"/>
              <a:t> y </a:t>
            </a:r>
            <a:r>
              <a:rPr lang="es-ES"/>
              <a:t>facilidades asistenciales disponibles</a:t>
            </a:r>
            <a:endParaRPr lang="es-ES" b="1"/>
          </a:p>
          <a:p>
            <a:pPr lvl="2"/>
            <a:r>
              <a:rPr lang="es-ES"/>
              <a:t>Organizaciones e instituciones que realizan gestiones ambientales específicas</a:t>
            </a:r>
          </a:p>
          <a:p>
            <a:pPr lvl="2"/>
            <a:r>
              <a:rPr lang="es-ES"/>
              <a:t>Tendencias de crecimiento de centros poblados</a:t>
            </a:r>
            <a:r>
              <a:rPr lang="es-MX"/>
              <a:t>,</a:t>
            </a:r>
            <a:r>
              <a:rPr lang="es-ES"/>
              <a:t> actividades agrícolas, industriales o comerciales</a:t>
            </a:r>
            <a:endParaRPr lang="es-ES" b="1"/>
          </a:p>
          <a:p>
            <a:pPr lvl="1" algn="just"/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82232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s-ES" sz="2400"/>
              <a:t>Actividad 2. Caracterización ambiental </a:t>
            </a:r>
            <a:r>
              <a:rPr lang="es-MX" sz="2800"/>
              <a:t/>
            </a:r>
            <a:br>
              <a:rPr lang="es-MX" sz="2800"/>
            </a:br>
            <a:r>
              <a:rPr lang="es-ES" sz="2400">
                <a:solidFill>
                  <a:schemeClr val="accent1"/>
                </a:solidFill>
              </a:rPr>
              <a:t>C. Aspectos socioeconómicos y culturales</a:t>
            </a:r>
            <a:r>
              <a:rPr lang="es-MX" sz="2400">
                <a:solidFill>
                  <a:schemeClr val="accent1"/>
                </a:solidFill>
              </a:rPr>
              <a:t> </a:t>
            </a:r>
            <a:r>
              <a:rPr lang="es-MX" sz="2000">
                <a:solidFill>
                  <a:schemeClr val="accent1"/>
                </a:solidFill>
              </a:rPr>
              <a:t>(cont.)</a:t>
            </a:r>
            <a:endParaRPr lang="es-MX" sz="2000" noProof="1">
              <a:solidFill>
                <a:schemeClr val="accent1"/>
              </a:solidFill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-228600" y="1219200"/>
            <a:ext cx="9144000" cy="5943600"/>
          </a:xfrm>
          <a:ln/>
        </p:spPr>
        <p:txBody>
          <a:bodyPr/>
          <a:lstStyle/>
          <a:p>
            <a:pPr lvl="1" algn="just">
              <a:buFont typeface="Wingdings" pitchFamily="2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ES" sz="2400" i="1">
                <a:solidFill>
                  <a:srgbClr val="FFFF00"/>
                </a:solidFill>
              </a:rPr>
              <a:t>Uso de la tierra</a:t>
            </a:r>
            <a:r>
              <a:rPr lang="es-ES" sz="2400" i="1"/>
              <a:t>. </a:t>
            </a:r>
            <a:r>
              <a:rPr lang="es-ES" sz="2000">
                <a:solidFill>
                  <a:schemeClr val="tx2"/>
                </a:solidFill>
              </a:rPr>
              <a:t>Se deben considerar:</a:t>
            </a:r>
          </a:p>
          <a:p>
            <a:pPr lvl="2" algn="just"/>
            <a:r>
              <a:rPr lang="es-ES"/>
              <a:t>Uso actual y potencial</a:t>
            </a:r>
          </a:p>
          <a:p>
            <a:pPr lvl="2" algn="just"/>
            <a:r>
              <a:rPr lang="es-ES"/>
              <a:t>Relación con planes ordenamiento territorial, expansión urbana, áreas bajo administración especial, planes agropecuarios y silviculturales en el proyecto</a:t>
            </a:r>
          </a:p>
          <a:p>
            <a:pPr lvl="2" algn="just"/>
            <a:r>
              <a:rPr lang="es-ES"/>
              <a:t>Viabilidad y transporte</a:t>
            </a:r>
          </a:p>
          <a:p>
            <a:pPr lvl="2" algn="just"/>
            <a:r>
              <a:rPr lang="es-ES"/>
              <a:t>Catastro o tenencia de la tierra </a:t>
            </a:r>
            <a:r>
              <a:rPr lang="es-MX"/>
              <a:t>en área  del proyecto</a:t>
            </a:r>
            <a:endParaRPr lang="es-ES"/>
          </a:p>
          <a:p>
            <a:pPr lvl="2" algn="just"/>
            <a:r>
              <a:rPr lang="es-ES"/>
              <a:t>Permiso </a:t>
            </a:r>
            <a:r>
              <a:rPr lang="es-MX"/>
              <a:t>de </a:t>
            </a:r>
            <a:r>
              <a:rPr lang="es-ES"/>
              <a:t>servidumbre en el caso de vialidad agrícola</a:t>
            </a:r>
          </a:p>
          <a:p>
            <a:pPr lvl="2" algn="just"/>
            <a:r>
              <a:rPr lang="es-ES"/>
              <a:t>Permisología regional</a:t>
            </a:r>
            <a:r>
              <a:rPr lang="es-MX"/>
              <a:t>/</a:t>
            </a:r>
            <a:r>
              <a:rPr lang="es-ES"/>
              <a:t>nacional</a:t>
            </a:r>
            <a:r>
              <a:rPr lang="es-MX"/>
              <a:t>,</a:t>
            </a:r>
            <a:r>
              <a:rPr lang="es-ES"/>
              <a:t> organismos involucrados</a:t>
            </a:r>
          </a:p>
          <a:p>
            <a:pPr lvl="2" algn="just"/>
            <a:r>
              <a:rPr lang="es-ES"/>
              <a:t>Ubicación de instalaciones de servicios (acueductos</a:t>
            </a:r>
            <a:r>
              <a:rPr lang="es-MX"/>
              <a:t>,</a:t>
            </a:r>
            <a:r>
              <a:rPr lang="es-ES"/>
              <a:t> represas, red cloacal, subestaciones eléctricas</a:t>
            </a:r>
            <a:r>
              <a:rPr lang="es-MX"/>
              <a:t>, otras)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550"/>
            <a:ext cx="8686800" cy="82232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s-ES" sz="2400"/>
              <a:t>Actividad 2. </a:t>
            </a:r>
            <a:r>
              <a:rPr lang="es-MX" sz="2400"/>
              <a:t>Caracteri</a:t>
            </a:r>
            <a:r>
              <a:rPr lang="es-ES" sz="2400"/>
              <a:t>zación ambiental </a:t>
            </a:r>
            <a:r>
              <a:rPr lang="es-MX" sz="2400"/>
              <a:t/>
            </a:r>
            <a:br>
              <a:rPr lang="es-MX" sz="2400"/>
            </a:br>
            <a:r>
              <a:rPr lang="es-ES" sz="2400">
                <a:solidFill>
                  <a:schemeClr val="accent1"/>
                </a:solidFill>
              </a:rPr>
              <a:t>C. Aspectos socioeconómicos y culturales</a:t>
            </a:r>
            <a:r>
              <a:rPr lang="es-MX" sz="2400">
                <a:solidFill>
                  <a:schemeClr val="accent1"/>
                </a:solidFill>
              </a:rPr>
              <a:t> (cont.)</a:t>
            </a:r>
            <a:endParaRPr lang="es-MX" sz="2400" noProof="1">
              <a:solidFill>
                <a:schemeClr val="accent1"/>
              </a:solidFill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305800" cy="5029200"/>
          </a:xfrm>
          <a:ln/>
        </p:spPr>
        <p:txBody>
          <a:bodyPr/>
          <a:lstStyle/>
          <a:p>
            <a:pPr lvl="1" algn="just">
              <a:buFont typeface="Wingdings" pitchFamily="2" charset="2"/>
              <a:buNone/>
            </a:pPr>
            <a:endParaRPr lang="es-ES" sz="2000"/>
          </a:p>
          <a:p>
            <a:pPr lvl="1" algn="just"/>
            <a:r>
              <a:rPr lang="es-ES" sz="2400" i="1">
                <a:solidFill>
                  <a:srgbClr val="FFFF00"/>
                </a:solidFill>
              </a:rPr>
              <a:t>Ambiente escénico-paisaje</a:t>
            </a:r>
            <a:r>
              <a:rPr lang="es-ES" sz="2400" i="1"/>
              <a:t>. </a:t>
            </a:r>
            <a:r>
              <a:rPr lang="es-MX" sz="2000">
                <a:solidFill>
                  <a:schemeClr val="tx2"/>
                </a:solidFill>
              </a:rPr>
              <a:t>Considera:</a:t>
            </a:r>
            <a:endParaRPr lang="es-ES" sz="2000">
              <a:solidFill>
                <a:schemeClr val="tx2"/>
              </a:solidFill>
            </a:endParaRPr>
          </a:p>
          <a:p>
            <a:pPr lvl="2"/>
            <a:r>
              <a:rPr lang="es-ES"/>
              <a:t>Efectos visuales</a:t>
            </a:r>
          </a:p>
          <a:p>
            <a:pPr lvl="2"/>
            <a:r>
              <a:rPr lang="es-ES"/>
              <a:t>Presencia y estabilidad de ecosistemas estéticamente sensibles</a:t>
            </a:r>
          </a:p>
          <a:p>
            <a:pPr lvl="2"/>
            <a:r>
              <a:rPr lang="es-ES"/>
              <a:t>Descripción características generales del paisaje</a:t>
            </a:r>
          </a:p>
          <a:p>
            <a:pPr lvl="2"/>
            <a:r>
              <a:rPr lang="es-ES"/>
              <a:t>Áreas de valor histórico y arqueológico</a:t>
            </a:r>
          </a:p>
          <a:p>
            <a:pPr lvl="2"/>
            <a:r>
              <a:rPr lang="es-ES"/>
              <a:t>Lugares de interés turístico y recreativo</a:t>
            </a:r>
            <a:endParaRPr lang="es-MX"/>
          </a:p>
          <a:p>
            <a:pPr lvl="2">
              <a:buFont typeface="Wingdings" pitchFamily="2" charset="2"/>
              <a:buNone/>
            </a:pPr>
            <a:endParaRPr lang="es-ES" sz="2000"/>
          </a:p>
          <a:p>
            <a:pPr lvl="1"/>
            <a:r>
              <a:rPr lang="es-ES" sz="2400" i="1">
                <a:solidFill>
                  <a:srgbClr val="FFFF00"/>
                </a:solidFill>
              </a:rPr>
              <a:t>Metodología de intervención del proyecto.</a:t>
            </a:r>
            <a:r>
              <a:rPr lang="es-ES" sz="2400">
                <a:solidFill>
                  <a:srgbClr val="FFFF00"/>
                </a:solidFill>
              </a:rPr>
              <a:t> </a:t>
            </a:r>
            <a:r>
              <a:rPr lang="es-MX" sz="2400">
                <a:solidFill>
                  <a:schemeClr val="tx2"/>
                </a:solidFill>
              </a:rPr>
              <a:t>A</a:t>
            </a:r>
            <a:r>
              <a:rPr lang="es-ES" sz="2400">
                <a:solidFill>
                  <a:schemeClr val="tx2"/>
                </a:solidFill>
              </a:rPr>
              <a:t>spectos culturales, sociales, económicos y ambientales</a:t>
            </a:r>
            <a:r>
              <a:rPr lang="es-ES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7772400" cy="70167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s-MX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Lineamientos de la Metodología</a:t>
            </a:r>
            <a:endParaRPr lang="es-MX" sz="4000" b="1" noProof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077200" cy="4953000"/>
          </a:xfrm>
          <a:ln/>
        </p:spPr>
        <p:txBody>
          <a:bodyPr/>
          <a:lstStyle/>
          <a:p>
            <a:pPr lvl="1" algn="ctr">
              <a:buFont typeface="Wingdings" pitchFamily="2" charset="2"/>
              <a:buNone/>
            </a:pPr>
            <a:r>
              <a:rPr lang="es-ES" sz="3200" b="1">
                <a:solidFill>
                  <a:schemeClr val="tx2"/>
                </a:solidFill>
              </a:rPr>
              <a:t>Objetivos</a:t>
            </a:r>
          </a:p>
          <a:p>
            <a:pPr lvl="1" algn="just">
              <a:buFont typeface="Wingdings" pitchFamily="2" charset="2"/>
              <a:buNone/>
            </a:pPr>
            <a:endParaRPr lang="es-ES" sz="3200" b="1">
              <a:solidFill>
                <a:schemeClr val="tx2"/>
              </a:solidFill>
            </a:endParaRPr>
          </a:p>
          <a:p>
            <a:pPr lvl="1" algn="just">
              <a:buFont typeface="Wingdings" pitchFamily="2" charset="2"/>
              <a:buNone/>
            </a:pPr>
            <a:r>
              <a:rPr lang="es-ES">
                <a:solidFill>
                  <a:srgbClr val="FFFF00"/>
                </a:solidFill>
              </a:rPr>
              <a:t>	A. </a:t>
            </a:r>
            <a:r>
              <a:rPr lang="es-MX">
                <a:solidFill>
                  <a:srgbClr val="FFFF00"/>
                </a:solidFill>
              </a:rPr>
              <a:t> </a:t>
            </a:r>
            <a:r>
              <a:rPr lang="es-ES">
                <a:solidFill>
                  <a:srgbClr val="FFFF00"/>
                </a:solidFill>
              </a:rPr>
              <a:t>Descripción del proyecto</a:t>
            </a:r>
            <a:endParaRPr lang="es-ES"/>
          </a:p>
          <a:p>
            <a:pPr lvl="1" algn="just">
              <a:buFont typeface="Wingdings" pitchFamily="2" charset="2"/>
              <a:buNone/>
            </a:pPr>
            <a:r>
              <a:rPr lang="es-MX">
                <a:solidFill>
                  <a:srgbClr val="FFFF00"/>
                </a:solidFill>
              </a:rPr>
              <a:t>	</a:t>
            </a:r>
          </a:p>
          <a:p>
            <a:pPr lvl="1" algn="just">
              <a:buFont typeface="Wingdings" pitchFamily="2" charset="2"/>
              <a:buNone/>
            </a:pPr>
            <a:r>
              <a:rPr lang="es-MX">
                <a:solidFill>
                  <a:srgbClr val="FFFF00"/>
                </a:solidFill>
              </a:rPr>
              <a:t>	</a:t>
            </a:r>
            <a:r>
              <a:rPr lang="es-ES">
                <a:solidFill>
                  <a:srgbClr val="FFFF00"/>
                </a:solidFill>
              </a:rPr>
              <a:t>B.</a:t>
            </a:r>
            <a:r>
              <a:rPr lang="es-MX">
                <a:solidFill>
                  <a:srgbClr val="FFFF00"/>
                </a:solidFill>
              </a:rPr>
              <a:t> </a:t>
            </a:r>
            <a:r>
              <a:rPr lang="es-ES">
                <a:solidFill>
                  <a:srgbClr val="FFFF00"/>
                </a:solidFill>
              </a:rPr>
              <a:t>Caracterización Ambiental del Área</a:t>
            </a:r>
          </a:p>
          <a:p>
            <a:pPr lvl="1" algn="just">
              <a:buFont typeface="Wingdings" pitchFamily="2" charset="2"/>
              <a:buNone/>
            </a:pPr>
            <a:r>
              <a:rPr lang="es-ES">
                <a:solidFill>
                  <a:srgbClr val="FFFF00"/>
                </a:solidFill>
              </a:rPr>
              <a:t>	</a:t>
            </a: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7772400" cy="70167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s-MX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Lineamientos de la Metodología</a:t>
            </a:r>
            <a:endParaRPr lang="es-MX" sz="4000" b="1" noProof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90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8077200" cy="4953000"/>
          </a:xfrm>
          <a:ln/>
        </p:spPr>
        <p:txBody>
          <a:bodyPr/>
          <a:lstStyle/>
          <a:p>
            <a:pPr lvl="1" algn="ctr">
              <a:lnSpc>
                <a:spcPct val="90000"/>
              </a:lnSpc>
              <a:buFont typeface="Wingdings" pitchFamily="2" charset="2"/>
              <a:buNone/>
            </a:pPr>
            <a:r>
              <a:rPr lang="es-ES" sz="3200" b="1">
                <a:solidFill>
                  <a:schemeClr val="tx2"/>
                </a:solidFill>
              </a:rPr>
              <a:t>Métodos y Fuentes para Obtener Información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s-ES" sz="3200" b="1">
              <a:solidFill>
                <a:schemeClr val="tx2"/>
              </a:solidFill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rgbClr val="FFFF00"/>
                </a:solidFill>
              </a:rPr>
              <a:t>	A. </a:t>
            </a:r>
            <a:r>
              <a:rPr lang="es-MX">
                <a:solidFill>
                  <a:srgbClr val="FFFF00"/>
                </a:solidFill>
              </a:rPr>
              <a:t> Descripciones en </a:t>
            </a:r>
            <a:r>
              <a:rPr lang="es-ES">
                <a:solidFill>
                  <a:srgbClr val="FFFF00"/>
                </a:solidFill>
              </a:rPr>
              <a:t>Proyectos Previos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rgbClr val="FFFF00"/>
                </a:solidFill>
              </a:rPr>
              <a:t>	B.  Entidades gubernamentales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s-ES">
              <a:solidFill>
                <a:srgbClr val="FFFF00"/>
              </a:solidFill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rgbClr val="FFFF00"/>
                </a:solidFill>
              </a:rPr>
              <a:t>	C.  Inventarios de Biodiversidad	</a:t>
            </a:r>
            <a:endParaRPr lang="es-ES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MX">
                <a:solidFill>
                  <a:srgbClr val="FFFF00"/>
                </a:solidFill>
              </a:rPr>
              <a:t>	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MX">
                <a:solidFill>
                  <a:srgbClr val="FFFF00"/>
                </a:solidFill>
              </a:rPr>
              <a:t>	</a:t>
            </a:r>
            <a:r>
              <a:rPr lang="es-ES">
                <a:solidFill>
                  <a:srgbClr val="FFFF00"/>
                </a:solidFill>
              </a:rPr>
              <a:t>D.</a:t>
            </a:r>
            <a:r>
              <a:rPr lang="es-MX">
                <a:solidFill>
                  <a:srgbClr val="FFFF00"/>
                </a:solidFill>
              </a:rPr>
              <a:t> </a:t>
            </a:r>
            <a:r>
              <a:rPr lang="es-ES">
                <a:solidFill>
                  <a:srgbClr val="FFFF00"/>
                </a:solidFill>
              </a:rPr>
              <a:t>Investigación Directa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rgbClr val="FFFF00"/>
                </a:solidFill>
              </a:rPr>
              <a:t>	</a:t>
            </a:r>
            <a:endParaRPr lang="es-E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8438"/>
            <a:ext cx="7772400" cy="70167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s-MX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Lineamientos de la Metodología</a:t>
            </a:r>
            <a:endParaRPr lang="es-MX" sz="4000" b="1" noProof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89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077200" cy="4953000"/>
          </a:xfrm>
          <a:ln/>
        </p:spPr>
        <p:txBody>
          <a:bodyPr/>
          <a:lstStyle/>
          <a:p>
            <a:pPr lvl="1" algn="just">
              <a:buFont typeface="Wingdings" pitchFamily="2" charset="2"/>
              <a:buNone/>
            </a:pPr>
            <a:r>
              <a:rPr lang="es-ES" b="1">
                <a:solidFill>
                  <a:schemeClr val="tx2"/>
                </a:solidFill>
              </a:rPr>
              <a:t>Actividad 1. Descripción del proyecto</a:t>
            </a:r>
          </a:p>
          <a:p>
            <a:pPr lvl="1" algn="just"/>
            <a:endParaRPr lang="es-ES" sz="1800" b="1"/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solidFill>
                  <a:srgbClr val="FFFF00"/>
                </a:solidFill>
              </a:rPr>
              <a:t>	</a:t>
            </a:r>
            <a:r>
              <a:rPr lang="es-ES" sz="2400">
                <a:solidFill>
                  <a:srgbClr val="FFFF00"/>
                </a:solidFill>
              </a:rPr>
              <a:t>A. </a:t>
            </a:r>
            <a:r>
              <a:rPr lang="es-MX" sz="2400">
                <a:solidFill>
                  <a:srgbClr val="FFFF00"/>
                </a:solidFill>
              </a:rPr>
              <a:t> </a:t>
            </a:r>
            <a:r>
              <a:rPr lang="es-ES" sz="2400">
                <a:solidFill>
                  <a:srgbClr val="FFFF00"/>
                </a:solidFill>
              </a:rPr>
              <a:t>Localización del proyecto</a:t>
            </a:r>
            <a:endParaRPr lang="es-ES" sz="2400"/>
          </a:p>
          <a:p>
            <a:pPr lvl="1" algn="just">
              <a:buFont typeface="Wingdings" pitchFamily="2" charset="2"/>
              <a:buNone/>
            </a:pPr>
            <a:r>
              <a:rPr lang="es-MX" sz="2400">
                <a:solidFill>
                  <a:srgbClr val="FFFF00"/>
                </a:solidFill>
              </a:rPr>
              <a:t>	</a:t>
            </a:r>
          </a:p>
          <a:p>
            <a:pPr lvl="1" algn="just">
              <a:buFont typeface="Wingdings" pitchFamily="2" charset="2"/>
              <a:buNone/>
            </a:pPr>
            <a:r>
              <a:rPr lang="es-MX" sz="2400">
                <a:solidFill>
                  <a:srgbClr val="FFFF00"/>
                </a:solidFill>
              </a:rPr>
              <a:t>	</a:t>
            </a:r>
            <a:r>
              <a:rPr lang="es-ES" sz="2400">
                <a:solidFill>
                  <a:srgbClr val="FFFF00"/>
                </a:solidFill>
              </a:rPr>
              <a:t>B.</a:t>
            </a:r>
            <a:r>
              <a:rPr lang="es-MX" sz="2400">
                <a:solidFill>
                  <a:srgbClr val="FFFF00"/>
                </a:solidFill>
              </a:rPr>
              <a:t> </a:t>
            </a:r>
            <a:r>
              <a:rPr lang="es-ES" sz="2400">
                <a:solidFill>
                  <a:srgbClr val="FFFF00"/>
                </a:solidFill>
              </a:rPr>
              <a:t>Justificación de</a:t>
            </a:r>
            <a:r>
              <a:rPr lang="es-MX" sz="2400">
                <a:solidFill>
                  <a:srgbClr val="FFFF00"/>
                </a:solidFill>
              </a:rPr>
              <a:t>l</a:t>
            </a:r>
            <a:r>
              <a:rPr lang="es-ES" sz="2400">
                <a:solidFill>
                  <a:srgbClr val="FFFF00"/>
                </a:solidFill>
              </a:rPr>
              <a:t> proyecto (necesidades por </a:t>
            </a:r>
            <a:r>
              <a:rPr lang="es-MX" sz="2400">
                <a:solidFill>
                  <a:srgbClr val="FFFF00"/>
                </a:solidFill>
              </a:rPr>
              <a:t>	    		   </a:t>
            </a:r>
            <a:r>
              <a:rPr lang="es-ES" sz="2400">
                <a:solidFill>
                  <a:srgbClr val="FFFF00"/>
                </a:solidFill>
              </a:rPr>
              <a:t>satisfacer)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>
                <a:solidFill>
                  <a:srgbClr val="FFFF00"/>
                </a:solidFill>
              </a:rPr>
              <a:t>	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>
                <a:solidFill>
                  <a:srgbClr val="FFFF00"/>
                </a:solidFill>
              </a:rPr>
              <a:t>	C.  Magnitud del proyecto en términos de </a:t>
            </a:r>
            <a:r>
              <a:rPr lang="es-MX" sz="2400">
                <a:solidFill>
                  <a:srgbClr val="FFFF00"/>
                </a:solidFill>
              </a:rPr>
              <a:t>		    </a:t>
            </a:r>
            <a:r>
              <a:rPr lang="es-ES" sz="2400">
                <a:solidFill>
                  <a:srgbClr val="FFFF00"/>
                </a:solidFill>
              </a:rPr>
              <a:t>producción económica y otros  indicadores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>
                <a:solidFill>
                  <a:srgbClr val="FFFF00"/>
                </a:solidFill>
              </a:rPr>
              <a:t>	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>
                <a:solidFill>
                  <a:srgbClr val="FFFF00"/>
                </a:solidFill>
              </a:rPr>
              <a:t>	D. Organización y planificación del proyecto</a:t>
            </a:r>
          </a:p>
          <a:p>
            <a:pPr lvl="1" algn="just">
              <a:buFont typeface="Wingdings" pitchFamily="2" charset="2"/>
              <a:buNone/>
            </a:pPr>
            <a:endParaRPr lang="es-E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9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9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9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9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72400" cy="70167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s-MX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Times New Roman" pitchFamily="18" charset="0"/>
              </a:rPr>
              <a:t>Descripción del Entorno Ambiental</a:t>
            </a:r>
            <a:endParaRPr lang="es-MX" sz="4000" b="1" noProof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748712" cy="4464050"/>
          </a:xfrm>
          <a:ln/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s-ES" sz="3200" b="1">
                <a:solidFill>
                  <a:schemeClr val="tx2"/>
                </a:solidFill>
              </a:rPr>
              <a:t>Actividad 2. Caracterización ambiental 				 del área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s-ES" sz="3200" b="1">
                <a:solidFill>
                  <a:schemeClr val="tx2"/>
                </a:solidFill>
              </a:rPr>
              <a:t>		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s-MX" sz="2400" b="1"/>
              <a:t>		</a:t>
            </a:r>
            <a:r>
              <a:rPr lang="es-ES">
                <a:solidFill>
                  <a:schemeClr val="accent1"/>
                </a:solidFill>
              </a:rPr>
              <a:t>A.  Aspectos físicos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chemeClr val="accent1"/>
                </a:solidFill>
              </a:rPr>
              <a:t>	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chemeClr val="accent1"/>
                </a:solidFill>
              </a:rPr>
              <a:t>		B. Aspectos biológicos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s-ES">
              <a:solidFill>
                <a:schemeClr val="accent1"/>
              </a:solidFill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ES">
                <a:solidFill>
                  <a:schemeClr val="accent1"/>
                </a:solidFill>
              </a:rPr>
              <a:t>		C. Socioeconómicos y culturales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MX" sz="2400" b="1">
                <a:latin typeface="Symbol" pitchFamily="18" charset="2"/>
                <a:cs typeface="Times New Roman" pitchFamily="18" charset="0"/>
              </a:rPr>
              <a:t>	</a:t>
            </a:r>
            <a:endParaRPr lang="es-ES" sz="2400" b="1">
              <a:latin typeface="Symbol" pitchFamily="18" charset="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50838"/>
            <a:ext cx="7772400" cy="82232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s-ES" sz="2400"/>
              <a:t>Actividad 2. Caracterización ambiental del área del proyecto</a:t>
            </a:r>
            <a:endParaRPr lang="es-ES" sz="2400" noProof="1"/>
          </a:p>
        </p:txBody>
      </p:sp>
      <p:sp>
        <p:nvSpPr>
          <p:cNvPr id="2908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15350" cy="5562600"/>
          </a:xfrm>
          <a:ln/>
        </p:spPr>
        <p:txBody>
          <a:bodyPr/>
          <a:lstStyle/>
          <a:p>
            <a:pPr lvl="1" algn="just">
              <a:buFont typeface="Wingdings" pitchFamily="2" charset="2"/>
              <a:buNone/>
            </a:pPr>
            <a:r>
              <a:rPr lang="es-MX" sz="2400" b="1"/>
              <a:t>	</a:t>
            </a:r>
            <a:r>
              <a:rPr lang="es-ES" b="1">
                <a:solidFill>
                  <a:schemeClr val="accent1"/>
                </a:solidFill>
              </a:rPr>
              <a:t>A.  Aspectos físicos</a:t>
            </a:r>
            <a:endParaRPr lang="es-ES">
              <a:solidFill>
                <a:schemeClr val="accent1"/>
              </a:solidFill>
            </a:endParaRPr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Suelos</a:t>
            </a:r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Geología general y litología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	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Topografía</a:t>
            </a:r>
            <a:endParaRPr lang="es-ES" sz="2400" i="1"/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Geomorfología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 i="1">
                <a:solidFill>
                  <a:srgbClr val="FFFF00"/>
                </a:solidFill>
              </a:rPr>
              <a:t>    </a:t>
            </a:r>
            <a:r>
              <a:rPr lang="es-ES" sz="2400" b="1">
                <a:latin typeface="Symbol" pitchFamily="18" charset="2"/>
                <a:cs typeface="Times New Roman" pitchFamily="18" charset="0"/>
              </a:rPr>
              <a:t>·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Clima e hidrología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 b="1">
                <a:solidFill>
                  <a:schemeClr val="accent1"/>
                </a:solidFill>
              </a:rPr>
              <a:t>	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 b="1">
                <a:solidFill>
                  <a:schemeClr val="accent1"/>
                </a:solidFill>
              </a:rPr>
              <a:t>	B. Aspectos biológicos</a:t>
            </a:r>
            <a:endParaRPr lang="es-MX" sz="2400" b="1">
              <a:solidFill>
                <a:schemeClr val="accent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s-MX" sz="20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0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ES" sz="2400" i="1">
                <a:solidFill>
                  <a:srgbClr val="FFFF00"/>
                </a:solidFill>
              </a:rPr>
              <a:t>Vegetación</a:t>
            </a:r>
            <a:r>
              <a:rPr lang="es-ES" sz="2400"/>
              <a:t>. </a:t>
            </a:r>
            <a:r>
              <a:rPr lang="es-ES" sz="2000">
                <a:solidFill>
                  <a:schemeClr val="tx2"/>
                </a:solidFill>
              </a:rPr>
              <a:t>Distribución espacial de la cobertura vegetal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	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Fauna</a:t>
            </a:r>
            <a:r>
              <a:rPr lang="es-ES" sz="2400" i="1"/>
              <a:t>. </a:t>
            </a:r>
            <a:r>
              <a:rPr lang="es-ES" sz="2000">
                <a:solidFill>
                  <a:schemeClr val="tx2"/>
                </a:solidFill>
              </a:rPr>
              <a:t>Especies amenazadas, raras</a:t>
            </a:r>
            <a:r>
              <a:rPr lang="es-MX" sz="2000">
                <a:solidFill>
                  <a:schemeClr val="tx2"/>
                </a:solidFill>
              </a:rPr>
              <a:t>,</a:t>
            </a:r>
            <a:r>
              <a:rPr lang="es-ES" sz="2000">
                <a:solidFill>
                  <a:schemeClr val="tx2"/>
                </a:solidFill>
              </a:rPr>
              <a:t> endémicas o en extinción</a:t>
            </a:r>
          </a:p>
          <a:p>
            <a:pPr lvl="1" algn="just">
              <a:buFont typeface="Symbol" pitchFamily="18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	</a:t>
            </a:r>
            <a:endParaRPr lang="es-ES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50838"/>
            <a:ext cx="7772400" cy="82232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s-ES" sz="2400"/>
              <a:t>Actividad 2. Caracterización ambiental del área del proyecto</a:t>
            </a:r>
            <a:endParaRPr lang="es-ES" sz="2400" noProof="1"/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557338"/>
            <a:ext cx="8515350" cy="4581525"/>
          </a:xfrm>
          <a:ln/>
        </p:spPr>
        <p:txBody>
          <a:bodyPr/>
          <a:lstStyle/>
          <a:p>
            <a:pPr lvl="1" algn="just">
              <a:buFont typeface="Wingdings" pitchFamily="2" charset="2"/>
              <a:buNone/>
            </a:pPr>
            <a:r>
              <a:rPr lang="es-MX" sz="2400" b="1"/>
              <a:t>	</a:t>
            </a:r>
            <a:r>
              <a:rPr lang="es-ES" sz="2400" b="1">
                <a:solidFill>
                  <a:schemeClr val="accent1"/>
                </a:solidFill>
              </a:rPr>
              <a:t>B. Aspectos biológicos</a:t>
            </a:r>
            <a:endParaRPr lang="es-MX" sz="2400" b="1">
              <a:solidFill>
                <a:schemeClr val="accent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s-MX" sz="20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000" b="1">
                <a:latin typeface="Symbol" pitchFamily="18" charset="2"/>
                <a:cs typeface="Times New Roman" pitchFamily="18" charset="0"/>
              </a:rPr>
              <a:t>·	</a:t>
            </a:r>
            <a:r>
              <a:rPr lang="es-ES" sz="2400" i="1">
                <a:solidFill>
                  <a:srgbClr val="FFFF00"/>
                </a:solidFill>
              </a:rPr>
              <a:t>Vegetación</a:t>
            </a:r>
            <a:r>
              <a:rPr lang="es-ES" sz="2400"/>
              <a:t>. </a:t>
            </a:r>
            <a:r>
              <a:rPr lang="es-ES" sz="2000">
                <a:solidFill>
                  <a:schemeClr val="tx2"/>
                </a:solidFill>
              </a:rPr>
              <a:t>Distribución espacial de la cobertura vegetal</a:t>
            </a:r>
          </a:p>
          <a:p>
            <a:pPr lvl="1" algn="just">
              <a:buFont typeface="Wingdings" pitchFamily="2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	·	</a:t>
            </a:r>
            <a:r>
              <a:rPr lang="es-MX" sz="2400" b="1">
                <a:latin typeface="Symbol" pitchFamily="18" charset="2"/>
                <a:cs typeface="Times New Roman" pitchFamily="18" charset="0"/>
              </a:rPr>
              <a:t> </a:t>
            </a:r>
            <a:r>
              <a:rPr lang="es-ES" sz="2400" i="1">
                <a:solidFill>
                  <a:srgbClr val="FFFF00"/>
                </a:solidFill>
              </a:rPr>
              <a:t>Fauna</a:t>
            </a:r>
            <a:r>
              <a:rPr lang="es-ES" sz="2400" i="1"/>
              <a:t>. </a:t>
            </a:r>
            <a:r>
              <a:rPr lang="es-ES" sz="2000">
                <a:solidFill>
                  <a:schemeClr val="tx2"/>
                </a:solidFill>
              </a:rPr>
              <a:t>Especies amenazadas, raras</a:t>
            </a:r>
            <a:r>
              <a:rPr lang="es-MX" sz="2000">
                <a:solidFill>
                  <a:schemeClr val="tx2"/>
                </a:solidFill>
              </a:rPr>
              <a:t>,</a:t>
            </a:r>
            <a:r>
              <a:rPr lang="es-ES" sz="2000">
                <a:solidFill>
                  <a:schemeClr val="tx2"/>
                </a:solidFill>
              </a:rPr>
              <a:t> endémicas o en extinción</a:t>
            </a:r>
          </a:p>
          <a:p>
            <a:pPr lvl="1" algn="just">
              <a:buFont typeface="Symbol" pitchFamily="18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	</a:t>
            </a:r>
          </a:p>
          <a:p>
            <a:pPr lvl="1" algn="just">
              <a:buFont typeface="Symbol" pitchFamily="18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 sz="2400" b="1">
                <a:solidFill>
                  <a:schemeClr val="accent1"/>
                </a:solidFill>
              </a:rPr>
              <a:t>C. Aspectos socioeconómicos y culturales</a:t>
            </a:r>
            <a:endParaRPr lang="es-MX" sz="2400" b="1">
              <a:solidFill>
                <a:schemeClr val="tx2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	·	 </a:t>
            </a:r>
            <a:r>
              <a:rPr lang="es-ES" sz="2400" i="1">
                <a:solidFill>
                  <a:srgbClr val="FFFF00"/>
                </a:solidFill>
              </a:rPr>
              <a:t>Análisis poblacional</a:t>
            </a:r>
          </a:p>
          <a:p>
            <a:pPr lvl="1">
              <a:buFont typeface="Wingdings" pitchFamily="2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	·	 </a:t>
            </a:r>
            <a:r>
              <a:rPr lang="es-ES" sz="2400" i="1">
                <a:solidFill>
                  <a:srgbClr val="FFFF00"/>
                </a:solidFill>
              </a:rPr>
              <a:t>Uso de la tierra Ambiente escénico-paisaje</a:t>
            </a:r>
            <a:endParaRPr lang="es-ES" sz="2400"/>
          </a:p>
          <a:p>
            <a:pPr lvl="1">
              <a:buFont typeface="Wingdings" pitchFamily="2" charset="2"/>
              <a:buNone/>
            </a:pPr>
            <a:r>
              <a:rPr lang="es-ES" sz="2400" b="1">
                <a:latin typeface="Symbol" pitchFamily="18" charset="2"/>
                <a:cs typeface="Times New Roman" pitchFamily="18" charset="0"/>
              </a:rPr>
              <a:t>	·</a:t>
            </a:r>
            <a:r>
              <a:rPr lang="es-ES" sz="2400" i="1">
                <a:solidFill>
                  <a:srgbClr val="FFFF00"/>
                </a:solidFill>
              </a:rPr>
              <a:t> Metodología de intervención del proyecto. </a:t>
            </a:r>
            <a:r>
              <a:rPr lang="es-MX" sz="2400">
                <a:solidFill>
                  <a:schemeClr val="tx2"/>
                </a:solidFill>
              </a:rPr>
              <a:t>A</a:t>
            </a:r>
            <a:r>
              <a:rPr lang="es-ES" sz="2400">
                <a:solidFill>
                  <a:schemeClr val="tx2"/>
                </a:solidFill>
              </a:rPr>
              <a:t>spectos        	 culturales, sociales, económicos y ambientales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4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4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63538"/>
            <a:ext cx="7772400" cy="94615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s-ES" sz="2800" b="1">
                <a:latin typeface="Arial" charset="0"/>
              </a:rPr>
              <a:t>Actividad 1. Descripción del proyecto</a:t>
            </a:r>
            <a:r>
              <a:rPr lang="es-ES" sz="2800" b="1"/>
              <a:t/>
            </a:r>
            <a:br>
              <a:rPr lang="es-ES" sz="2800" b="1"/>
            </a:br>
            <a:endParaRPr lang="es-ES" sz="2800" b="1" noProof="1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077200" cy="4953000"/>
          </a:xfrm>
          <a:ln/>
        </p:spPr>
        <p:txBody>
          <a:bodyPr/>
          <a:lstStyle/>
          <a:p>
            <a:pPr lvl="1" algn="just"/>
            <a:endParaRPr lang="es-ES" sz="1800" b="1"/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solidFill>
                  <a:srgbClr val="FFFF00"/>
                </a:solidFill>
              </a:rPr>
              <a:t>	</a:t>
            </a:r>
            <a:r>
              <a:rPr lang="es-ES" sz="2400" b="1">
                <a:solidFill>
                  <a:srgbClr val="FFFF00"/>
                </a:solidFill>
              </a:rPr>
              <a:t>A. </a:t>
            </a:r>
            <a:r>
              <a:rPr lang="es-MX" sz="2400" b="1">
                <a:solidFill>
                  <a:srgbClr val="FFFF00"/>
                </a:solidFill>
              </a:rPr>
              <a:t> </a:t>
            </a:r>
            <a:r>
              <a:rPr lang="es-ES" sz="2400" b="1">
                <a:solidFill>
                  <a:srgbClr val="FFFF00"/>
                </a:solidFill>
              </a:rPr>
              <a:t>Localización del proyecto</a:t>
            </a:r>
            <a:endParaRPr lang="es-ES" sz="2400" b="1"/>
          </a:p>
          <a:p>
            <a:pPr lvl="2" algn="just"/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Geográfica</a:t>
            </a:r>
          </a:p>
          <a:p>
            <a:pPr lvl="2" algn="just"/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Político-Territorial</a:t>
            </a:r>
            <a:endParaRPr lang="es-ES" sz="2000"/>
          </a:p>
          <a:p>
            <a:pPr lvl="1" algn="just">
              <a:buFont typeface="Wingdings" pitchFamily="2" charset="2"/>
              <a:buNone/>
            </a:pPr>
            <a:endParaRPr lang="es-ES" sz="2400" b="1"/>
          </a:p>
          <a:p>
            <a:pPr lvl="1" algn="just">
              <a:buFont typeface="Wingdings" pitchFamily="2" charset="2"/>
              <a:buNone/>
            </a:pPr>
            <a:r>
              <a:rPr lang="es-MX" sz="2400" b="1">
                <a:solidFill>
                  <a:srgbClr val="FFFF00"/>
                </a:solidFill>
              </a:rPr>
              <a:t>	</a:t>
            </a:r>
            <a:r>
              <a:rPr lang="es-ES" sz="2400" b="1">
                <a:solidFill>
                  <a:srgbClr val="FFFF00"/>
                </a:solidFill>
              </a:rPr>
              <a:t>B.</a:t>
            </a:r>
            <a:r>
              <a:rPr lang="es-MX" sz="2400" b="1">
                <a:solidFill>
                  <a:srgbClr val="FFFF00"/>
                </a:solidFill>
              </a:rPr>
              <a:t> </a:t>
            </a:r>
            <a:r>
              <a:rPr lang="es-ES" sz="2400" b="1">
                <a:solidFill>
                  <a:srgbClr val="FFFF00"/>
                </a:solidFill>
              </a:rPr>
              <a:t>Justificación de</a:t>
            </a:r>
            <a:r>
              <a:rPr lang="es-MX" sz="2400" b="1">
                <a:solidFill>
                  <a:srgbClr val="FFFF00"/>
                </a:solidFill>
              </a:rPr>
              <a:t>l</a:t>
            </a:r>
            <a:r>
              <a:rPr lang="es-ES" sz="2400" b="1">
                <a:solidFill>
                  <a:srgbClr val="FFFF00"/>
                </a:solidFill>
              </a:rPr>
              <a:t> proyecto (necesidades por </a:t>
            </a:r>
            <a:r>
              <a:rPr lang="es-MX" sz="2400" b="1">
                <a:solidFill>
                  <a:srgbClr val="FFFF00"/>
                </a:solidFill>
              </a:rPr>
              <a:t>	    </a:t>
            </a:r>
            <a:r>
              <a:rPr lang="es-ES" sz="2400" b="1">
                <a:solidFill>
                  <a:srgbClr val="FFFF00"/>
                </a:solidFill>
              </a:rPr>
              <a:t>satisfacer)</a:t>
            </a:r>
          </a:p>
          <a:p>
            <a:pPr lvl="2" algn="just"/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Área de influencia</a:t>
            </a:r>
          </a:p>
          <a:p>
            <a:pPr lvl="2" algn="just"/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Importancia de la producción obtenida</a:t>
            </a:r>
          </a:p>
          <a:p>
            <a:pPr lvl="2" algn="just"/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Infraestructura desarrollada</a:t>
            </a:r>
          </a:p>
          <a:p>
            <a:pPr lvl="2" algn="just"/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Mercados potenciales</a:t>
            </a:r>
          </a:p>
          <a:p>
            <a:pPr lvl="1" algn="just"/>
            <a:endParaRPr lang="es-E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47688"/>
            <a:ext cx="8915400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s-ES" sz="2400"/>
              <a:t>Actividad 1. Descripción del proyecto (cont.)</a:t>
            </a:r>
            <a:endParaRPr lang="es-ES" sz="2400" noProof="1"/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8686800" cy="4876800"/>
          </a:xfrm>
          <a:ln/>
        </p:spPr>
        <p:txBody>
          <a:bodyPr/>
          <a:lstStyle/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s-ES" sz="2000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MX" sz="2400" b="1">
                <a:solidFill>
                  <a:srgbClr val="FFFF00"/>
                </a:solidFill>
              </a:rPr>
              <a:t>	</a:t>
            </a:r>
            <a:r>
              <a:rPr lang="es-ES" sz="2400" b="1">
                <a:solidFill>
                  <a:srgbClr val="FFFF00"/>
                </a:solidFill>
              </a:rPr>
              <a:t>C. </a:t>
            </a:r>
            <a:r>
              <a:rPr lang="es-MX" sz="2400" b="1">
                <a:solidFill>
                  <a:srgbClr val="FFFF00"/>
                </a:solidFill>
              </a:rPr>
              <a:t>	</a:t>
            </a:r>
            <a:r>
              <a:rPr lang="es-ES" sz="2400" b="1">
                <a:solidFill>
                  <a:srgbClr val="FFFF00"/>
                </a:solidFill>
              </a:rPr>
              <a:t>Magnitud del proyecto en términos de </a:t>
            </a:r>
            <a:r>
              <a:rPr lang="es-MX" sz="2400" b="1">
                <a:solidFill>
                  <a:srgbClr val="FFFF00"/>
                </a:solidFill>
              </a:rPr>
              <a:t>			</a:t>
            </a:r>
            <a:r>
              <a:rPr lang="es-ES" sz="2400" b="1">
                <a:solidFill>
                  <a:srgbClr val="FFFF00"/>
                </a:solidFill>
              </a:rPr>
              <a:t>producción económica y otros  indicadores</a:t>
            </a:r>
          </a:p>
          <a:p>
            <a:pPr lvl="2" algn="just">
              <a:lnSpc>
                <a:spcPct val="90000"/>
              </a:lnSpc>
            </a:pPr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Costo de inversión</a:t>
            </a:r>
          </a:p>
          <a:p>
            <a:pPr lvl="2" algn="just">
              <a:lnSpc>
                <a:spcPct val="90000"/>
              </a:lnSpc>
            </a:pPr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Costos de </a:t>
            </a:r>
            <a:r>
              <a:rPr lang="es-MX"/>
              <a:t>operación</a:t>
            </a:r>
            <a:endParaRPr lang="es-ES"/>
          </a:p>
          <a:p>
            <a:pPr lvl="2" algn="just">
              <a:lnSpc>
                <a:spcPct val="90000"/>
              </a:lnSpc>
            </a:pPr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Producción</a:t>
            </a:r>
          </a:p>
          <a:p>
            <a:pPr lvl="1" algn="just">
              <a:lnSpc>
                <a:spcPct val="90000"/>
              </a:lnSpc>
            </a:pPr>
            <a:endParaRPr lang="es-ES" sz="2400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s-MX" sz="2400" b="1">
                <a:solidFill>
                  <a:srgbClr val="FFFF00"/>
                </a:solidFill>
              </a:rPr>
              <a:t>	</a:t>
            </a:r>
            <a:r>
              <a:rPr lang="es-ES" sz="2400" b="1">
                <a:solidFill>
                  <a:srgbClr val="FFFF00"/>
                </a:solidFill>
              </a:rPr>
              <a:t>D. </a:t>
            </a:r>
            <a:r>
              <a:rPr lang="es-MX" sz="2400" b="1">
                <a:solidFill>
                  <a:srgbClr val="FFFF00"/>
                </a:solidFill>
              </a:rPr>
              <a:t>	</a:t>
            </a:r>
            <a:r>
              <a:rPr lang="es-ES" sz="2400" b="1">
                <a:solidFill>
                  <a:srgbClr val="FFFF00"/>
                </a:solidFill>
              </a:rPr>
              <a:t>Organización y planificación del proyecto</a:t>
            </a:r>
          </a:p>
          <a:p>
            <a:pPr lvl="2" algn="just">
              <a:lnSpc>
                <a:spcPct val="90000"/>
              </a:lnSpc>
            </a:pPr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Descripción de las etapas del proyecto</a:t>
            </a:r>
          </a:p>
          <a:p>
            <a:pPr lvl="2" algn="just">
              <a:lnSpc>
                <a:spcPct val="90000"/>
              </a:lnSpc>
            </a:pPr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Cronograma de ejecución</a:t>
            </a:r>
          </a:p>
          <a:p>
            <a:pPr lvl="2">
              <a:lnSpc>
                <a:spcPct val="90000"/>
              </a:lnSpc>
            </a:pPr>
            <a:r>
              <a:rPr lang="es-ES" b="1">
                <a:latin typeface="Symbol" pitchFamily="18" charset="2"/>
                <a:cs typeface="Times New Roman" pitchFamily="18" charset="0"/>
              </a:rPr>
              <a:t>	</a:t>
            </a:r>
            <a:r>
              <a:rPr lang="es-ES"/>
              <a:t>Contexto demográfico, cultural y </a:t>
            </a:r>
            <a:r>
              <a:rPr lang="es-MX"/>
              <a:t>	</a:t>
            </a:r>
            <a:r>
              <a:rPr lang="es-ES"/>
              <a:t>socioeconómico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22548</TotalTime>
  <Words>223</Words>
  <Application>Microsoft Office PowerPoint</Application>
  <PresentationFormat>Presentación en pantalla (4:3)</PresentationFormat>
  <Paragraphs>157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Times New Roman</vt:lpstr>
      <vt:lpstr>Arial Black</vt:lpstr>
      <vt:lpstr>Arial</vt:lpstr>
      <vt:lpstr>Wingdings</vt:lpstr>
      <vt:lpstr>Arial Narrow</vt:lpstr>
      <vt:lpstr>Symbol</vt:lpstr>
      <vt:lpstr>Courier New</vt:lpstr>
      <vt:lpstr>Fundición</vt:lpstr>
      <vt:lpstr>   IDENTIFICACIÓN DE LA LÍNEA BASE AMBIENTAL</vt:lpstr>
      <vt:lpstr>Lineamientos de la Metodología</vt:lpstr>
      <vt:lpstr>Lineamientos de la Metodología</vt:lpstr>
      <vt:lpstr>Lineamientos de la Metodología</vt:lpstr>
      <vt:lpstr>Descripción del Entorno Ambiental</vt:lpstr>
      <vt:lpstr>Actividad 2. Caracterización ambiental del área del proyecto</vt:lpstr>
      <vt:lpstr>Actividad 2. Caracterización ambiental del área del proyecto</vt:lpstr>
      <vt:lpstr>Actividad 1. Descripción del proyecto </vt:lpstr>
      <vt:lpstr>Actividad 1. Descripción del proyecto (cont.)</vt:lpstr>
      <vt:lpstr>Actividad 2. Caracterización ambiental del área del proyecto</vt:lpstr>
      <vt:lpstr>Actividad 2. Caracterización ambiental del área del proyecto (cont.)</vt:lpstr>
      <vt:lpstr>Actividad 2. Caracterización ambiental  A.  Aspectos físicos (cont).</vt:lpstr>
      <vt:lpstr>Actividad 2. Caracterización ambiental (cont.)</vt:lpstr>
      <vt:lpstr>Actividad 2. Caracterización ambiental  B. Aspectos biológicos (cont.)</vt:lpstr>
      <vt:lpstr>Actividad 2. Caracterización ambiental   C. Aspectos socioeconómicos y culturales</vt:lpstr>
      <vt:lpstr>Actividad 2. Caracterización ambiental  C. Aspectos socioeconómicos y culturales (cont.)</vt:lpstr>
      <vt:lpstr>Actividad 2. Caracterización ambiental  C. Aspectos socioeconómicos y culturales (cont.)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de Impacto Ambiental</dc:title>
  <dc:subject>Curso Enero-Marzo 2008</dc:subject>
  <dc:creator>Ing. Eduardo Arced Díaz. aempro@racsa.co.cr, 239-6978</dc:creator>
  <cp:lastModifiedBy>rocampos</cp:lastModifiedBy>
  <cp:revision>864</cp:revision>
  <dcterms:created xsi:type="dcterms:W3CDTF">1996-07-31T21:16:13Z</dcterms:created>
  <dcterms:modified xsi:type="dcterms:W3CDTF">2010-09-01T17:06:43Z</dcterms:modified>
</cp:coreProperties>
</file>