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2"/>
  </p:notesMasterIdLst>
  <p:handoutMasterIdLst>
    <p:handoutMasterId r:id="rId23"/>
  </p:handoutMasterIdLst>
  <p:sldIdLst>
    <p:sldId id="575" r:id="rId2"/>
    <p:sldId id="576" r:id="rId3"/>
    <p:sldId id="577" r:id="rId4"/>
    <p:sldId id="578" r:id="rId5"/>
    <p:sldId id="579" r:id="rId6"/>
    <p:sldId id="580" r:id="rId7"/>
    <p:sldId id="581" r:id="rId8"/>
    <p:sldId id="582" r:id="rId9"/>
    <p:sldId id="583" r:id="rId10"/>
    <p:sldId id="584" r:id="rId11"/>
    <p:sldId id="585" r:id="rId12"/>
    <p:sldId id="586" r:id="rId13"/>
    <p:sldId id="587" r:id="rId14"/>
    <p:sldId id="588" r:id="rId15"/>
    <p:sldId id="589" r:id="rId16"/>
    <p:sldId id="590" r:id="rId17"/>
    <p:sldId id="591" r:id="rId18"/>
    <p:sldId id="592" r:id="rId19"/>
    <p:sldId id="593" r:id="rId20"/>
    <p:sldId id="594" r:id="rId21"/>
  </p:sldIdLst>
  <p:sldSz cx="9144000" cy="6858000" type="screen4x3"/>
  <p:notesSz cx="7102475" cy="9388475"/>
  <p:defaultTextStyle>
    <a:defPPr>
      <a:defRPr lang="es-CR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808080"/>
    <a:srgbClr val="DDDDDD"/>
    <a:srgbClr val="CCECFF"/>
    <a:srgbClr val="FFFFCC"/>
    <a:srgbClr val="0033CC"/>
    <a:srgbClr val="0066FF"/>
    <a:srgbClr val="F147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78" autoAdjust="0"/>
    <p:restoredTop sz="86476" autoAdjust="0"/>
  </p:normalViewPr>
  <p:slideViewPr>
    <p:cSldViewPr>
      <p:cViewPr>
        <p:scale>
          <a:sx n="50" d="100"/>
          <a:sy n="50" d="100"/>
        </p:scale>
        <p:origin x="-2196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23994"/>
    </p:cViewPr>
  </p:sorterViewPr>
  <p:notesViewPr>
    <p:cSldViewPr>
      <p:cViewPr varScale="1">
        <p:scale>
          <a:sx n="30" d="100"/>
          <a:sy n="30" d="100"/>
        </p:scale>
        <p:origin x="-1224" y="-82"/>
      </p:cViewPr>
      <p:guideLst>
        <p:guide orient="horz" pos="2957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l" defTabSz="942975">
              <a:defRPr sz="1200"/>
            </a:lvl1pPr>
          </a:lstStyle>
          <a:p>
            <a:endParaRPr lang="es-ES"/>
          </a:p>
        </p:txBody>
      </p:sp>
      <p:sp>
        <p:nvSpPr>
          <p:cNvPr id="9625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endParaRPr lang="es-ES"/>
          </a:p>
        </p:txBody>
      </p:sp>
      <p:sp>
        <p:nvSpPr>
          <p:cNvPr id="9626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l" defTabSz="942975">
              <a:defRPr sz="1200"/>
            </a:lvl1pPr>
          </a:lstStyle>
          <a:p>
            <a:endParaRPr lang="es-ES"/>
          </a:p>
        </p:txBody>
      </p:sp>
      <p:sp>
        <p:nvSpPr>
          <p:cNvPr id="9626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fld id="{3AD5B570-A8EB-4BEA-B06B-5A814DDD6D2C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l" defTabSz="942975">
              <a:defRPr sz="1200"/>
            </a:lvl1pPr>
          </a:lstStyle>
          <a:p>
            <a:endParaRPr lang="es-ES_tradnl"/>
          </a:p>
        </p:txBody>
      </p:sp>
      <p:sp>
        <p:nvSpPr>
          <p:cNvPr id="11673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endParaRPr lang="es-ES_tradnl"/>
          </a:p>
        </p:txBody>
      </p:sp>
      <p:sp>
        <p:nvSpPr>
          <p:cNvPr id="11674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2650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674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459288"/>
            <a:ext cx="520700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1674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l" defTabSz="942975">
              <a:defRPr sz="1200"/>
            </a:lvl1pPr>
          </a:lstStyle>
          <a:p>
            <a:endParaRPr lang="es-ES_tradnl"/>
          </a:p>
        </p:txBody>
      </p:sp>
      <p:sp>
        <p:nvSpPr>
          <p:cNvPr id="11674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fld id="{F611A37C-E713-41F4-8660-04271FF762BB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1D051-E6F5-4F4A-A04E-3CF004698A6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3B6F9B-9C83-40AB-AA8F-A6E24D2B73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9D9C2-5ED1-446B-AE6A-9B5EFC169B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130175"/>
            <a:ext cx="7772400" cy="21018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712788" y="63134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51188" y="631348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80188" y="63134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BA11A54-E5F1-41D8-BE68-CDFB0E4D4A3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150762-B826-4AF2-B9F6-573EDDD8856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EA31C5-38DF-40EB-A13D-28F3F26049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7DDC3-8012-47E9-82BF-9D4E0B9FEF9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53FA5-B4FA-4B5C-AC51-44CFE184806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39C7D6-E05F-4BBA-917E-25D8B6868D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0BBE65-E70F-417B-AFD9-01B98DA453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170BE3-B200-4E0B-BC42-6CED75EA07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A853660-9085-4DA6-AF7B-4A548E6FA6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2DFA7D6-269E-457C-9519-6FCF2003A1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86800" cy="519113"/>
          </a:xfrm>
        </p:spPr>
        <p:txBody>
          <a:bodyPr/>
          <a:lstStyle/>
          <a:p>
            <a:r>
              <a:rPr lang="es-ES_tradnl" sz="2800"/>
              <a:t>Métodos prácticos de evaluación ambiental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2133600"/>
            <a:ext cx="6477000" cy="2438400"/>
          </a:xfrm>
        </p:spPr>
        <p:txBody>
          <a:bodyPr/>
          <a:lstStyle/>
          <a:p>
            <a:r>
              <a:rPr lang="es-ES_tradnl"/>
              <a:t>LISTA DE CHEQUEO</a:t>
            </a:r>
          </a:p>
          <a:p>
            <a:pPr>
              <a:buFontTx/>
              <a:buNone/>
            </a:pPr>
            <a:endParaRPr lang="es-ES_tradnl"/>
          </a:p>
          <a:p>
            <a:r>
              <a:rPr lang="es-ES_tradnl"/>
              <a:t>MATRIZ DE LEOPOLD</a:t>
            </a:r>
          </a:p>
          <a:p>
            <a:pPr algn="ctr">
              <a:buFontTx/>
              <a:buNone/>
            </a:pPr>
            <a:r>
              <a:rPr lang="es-ES_tradnl">
                <a:solidFill>
                  <a:srgbClr val="FFFF00"/>
                </a:solidFill>
              </a:rPr>
              <a:t>	</a:t>
            </a:r>
            <a:endParaRPr lang="es-E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686800" cy="457200"/>
          </a:xfrm>
        </p:spPr>
        <p:txBody>
          <a:bodyPr/>
          <a:lstStyle/>
          <a:p>
            <a:r>
              <a:rPr lang="es-ES_tradnl" sz="2400"/>
              <a:t>Métodos prácticos de evaluación ambiental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8153400" cy="4648200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_tradnl">
                <a:solidFill>
                  <a:srgbClr val="FFFF00"/>
                </a:solidFill>
              </a:rPr>
              <a:t>Matriz de Leopold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_tradnl" sz="2800"/>
          </a:p>
          <a:p>
            <a:pPr lvl="1" algn="just">
              <a:lnSpc>
                <a:spcPct val="90000"/>
              </a:lnSpc>
            </a:pPr>
            <a:r>
              <a:rPr lang="es-ES_tradnl" sz="2400"/>
              <a:t>Primera usada para evaluar impacto ambiental</a:t>
            </a:r>
          </a:p>
          <a:p>
            <a:pPr lvl="1" algn="just">
              <a:lnSpc>
                <a:spcPct val="90000"/>
              </a:lnSpc>
            </a:pPr>
            <a:r>
              <a:rPr lang="es-ES_tradnl" sz="2400"/>
              <a:t>Matriz causa-efecto (método de justificación)</a:t>
            </a:r>
            <a:endParaRPr lang="es-ES_tradnl" sz="2400">
              <a:solidFill>
                <a:schemeClr val="tx2"/>
              </a:solidFill>
            </a:endParaRPr>
          </a:p>
          <a:p>
            <a:pPr lvl="1" algn="just">
              <a:lnSpc>
                <a:spcPct val="90000"/>
              </a:lnSpc>
            </a:pPr>
            <a:r>
              <a:rPr lang="es-ES_tradnl" sz="2400"/>
              <a:t>Ajustable a distintas fases de un proyecto</a:t>
            </a:r>
          </a:p>
          <a:p>
            <a:pPr lvl="1" algn="just">
              <a:lnSpc>
                <a:spcPct val="90000"/>
              </a:lnSpc>
            </a:pPr>
            <a:r>
              <a:rPr lang="es-ES_tradnl" sz="2400"/>
              <a:t>100 Columnas = actividades del proyecto</a:t>
            </a:r>
          </a:p>
          <a:p>
            <a:pPr lvl="1" algn="just">
              <a:lnSpc>
                <a:spcPct val="90000"/>
              </a:lnSpc>
            </a:pPr>
            <a:r>
              <a:rPr lang="es-ES_tradnl" sz="2400"/>
              <a:t>88 Filas = factores ambientales que podrían alterarse</a:t>
            </a:r>
          </a:p>
          <a:p>
            <a:pPr lvl="1" algn="just">
              <a:lnSpc>
                <a:spcPct val="90000"/>
              </a:lnSpc>
            </a:pPr>
            <a:r>
              <a:rPr lang="es-ES_tradnl" sz="2400"/>
              <a:t>En cada celda dos números, rango 1-10</a:t>
            </a:r>
          </a:p>
          <a:p>
            <a:pPr lvl="1" algn="just">
              <a:lnSpc>
                <a:spcPct val="90000"/>
              </a:lnSpc>
            </a:pPr>
            <a:r>
              <a:rPr lang="es-ES_tradnl" sz="2400"/>
              <a:t>Primer N°     = magnitud del impacto</a:t>
            </a:r>
          </a:p>
          <a:p>
            <a:pPr lvl="1" algn="just">
              <a:lnSpc>
                <a:spcPct val="90000"/>
              </a:lnSpc>
            </a:pPr>
            <a:r>
              <a:rPr lang="es-ES_tradnl" sz="2400"/>
              <a:t>Segundo N° = importancia del impacto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_tradnl" sz="2800"/>
              <a:t>	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_tradnl" sz="2800">
                <a:solidFill>
                  <a:srgbClr val="FFFF00"/>
                </a:solidFill>
              </a:rPr>
              <a:t>	</a:t>
            </a:r>
            <a:endParaRPr lang="es-E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686800" cy="457200"/>
          </a:xfrm>
        </p:spPr>
        <p:txBody>
          <a:bodyPr/>
          <a:lstStyle/>
          <a:p>
            <a:r>
              <a:rPr lang="es-ES_tradnl" sz="2400"/>
              <a:t>Métodos prácticos de evaluación ambiental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838200"/>
            <a:ext cx="7315200" cy="4495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s-MX" sz="2800" b="1">
                <a:cs typeface="Arial" charset="0"/>
              </a:rPr>
              <a:t>	</a:t>
            </a:r>
            <a:r>
              <a:rPr lang="es-ES" sz="2400" b="1">
                <a:solidFill>
                  <a:schemeClr val="accent1"/>
                </a:solidFill>
                <a:cs typeface="Arial" charset="0"/>
              </a:rPr>
              <a:t>Actividades de la </a:t>
            </a:r>
            <a:r>
              <a:rPr lang="es-MX" sz="2400" b="1">
                <a:solidFill>
                  <a:schemeClr val="accent1"/>
                </a:solidFill>
                <a:cs typeface="Arial" charset="0"/>
              </a:rPr>
              <a:t>M</a:t>
            </a:r>
            <a:r>
              <a:rPr lang="es-ES" sz="2400" b="1">
                <a:solidFill>
                  <a:schemeClr val="accent1"/>
                </a:solidFill>
                <a:cs typeface="Arial" charset="0"/>
              </a:rPr>
              <a:t>atriz</a:t>
            </a:r>
            <a:r>
              <a:rPr lang="es-MX" sz="2400" b="1">
                <a:solidFill>
                  <a:schemeClr val="accent1"/>
                </a:solidFill>
                <a:cs typeface="Arial" charset="0"/>
              </a:rPr>
              <a:t> de Leopold</a:t>
            </a:r>
            <a:endParaRPr lang="es-ES" sz="2400" b="1">
              <a:solidFill>
                <a:schemeClr val="accent1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800" b="1">
                <a:cs typeface="Arial" charset="0"/>
              </a:rPr>
              <a:t> </a:t>
            </a:r>
            <a:endParaRPr lang="es-ES" sz="28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A.</a:t>
            </a:r>
            <a:r>
              <a:rPr lang="es-MX" sz="2400">
                <a:cs typeface="Arial" charset="0"/>
              </a:rPr>
              <a:t>		</a:t>
            </a:r>
            <a:r>
              <a:rPr lang="es-ES" sz="2400">
                <a:cs typeface="Arial" charset="0"/>
              </a:rPr>
              <a:t>Modificación del ecosistema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B.</a:t>
            </a:r>
            <a:r>
              <a:rPr lang="es-MX" sz="2400">
                <a:cs typeface="Arial" charset="0"/>
              </a:rPr>
              <a:t>		</a:t>
            </a:r>
            <a:r>
              <a:rPr lang="es-ES" sz="2400">
                <a:cs typeface="Arial" charset="0"/>
              </a:rPr>
              <a:t>Transformación del suelo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C.</a:t>
            </a:r>
            <a:r>
              <a:rPr lang="es-MX" sz="2400">
                <a:cs typeface="Arial" charset="0"/>
              </a:rPr>
              <a:t>		</a:t>
            </a:r>
            <a:r>
              <a:rPr lang="es-ES" sz="2400">
                <a:cs typeface="Arial" charset="0"/>
              </a:rPr>
              <a:t>Extracción  de recursos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D.</a:t>
            </a:r>
            <a:r>
              <a:rPr lang="es-MX" sz="2400">
                <a:cs typeface="Arial" charset="0"/>
              </a:rPr>
              <a:t>		</a:t>
            </a:r>
            <a:r>
              <a:rPr lang="es-ES" sz="2400">
                <a:cs typeface="Arial" charset="0"/>
              </a:rPr>
              <a:t>Procesos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E.</a:t>
            </a:r>
            <a:r>
              <a:rPr lang="es-MX" sz="2400">
                <a:cs typeface="Arial" charset="0"/>
              </a:rPr>
              <a:t>		</a:t>
            </a:r>
            <a:r>
              <a:rPr lang="es-ES" sz="2400">
                <a:cs typeface="Arial" charset="0"/>
              </a:rPr>
              <a:t>Alteración del suelo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F.</a:t>
            </a:r>
            <a:r>
              <a:rPr lang="es-MX" sz="2400">
                <a:cs typeface="Arial" charset="0"/>
              </a:rPr>
              <a:t>		</a:t>
            </a:r>
            <a:r>
              <a:rPr lang="es-ES" sz="2400">
                <a:cs typeface="Arial" charset="0"/>
              </a:rPr>
              <a:t>Renovación de recursos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G.</a:t>
            </a:r>
            <a:r>
              <a:rPr lang="es-MX" sz="2400">
                <a:cs typeface="Arial" charset="0"/>
              </a:rPr>
              <a:t>		</a:t>
            </a:r>
            <a:r>
              <a:rPr lang="es-ES" sz="2400">
                <a:cs typeface="Arial" charset="0"/>
              </a:rPr>
              <a:t>Infraestructura de transporte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H.</a:t>
            </a:r>
            <a:r>
              <a:rPr lang="es-MX" sz="2400">
                <a:cs typeface="Arial" charset="0"/>
              </a:rPr>
              <a:t>		</a:t>
            </a:r>
            <a:r>
              <a:rPr lang="es-ES" sz="2400">
                <a:cs typeface="Arial" charset="0"/>
              </a:rPr>
              <a:t>Disposición y tratamiento de desechos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I.</a:t>
            </a:r>
            <a:r>
              <a:rPr lang="es-ES" sz="24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s-MX" sz="240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s-ES" sz="2400">
                <a:cs typeface="Arial" charset="0"/>
              </a:rPr>
              <a:t>Tratamientos químicos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J.</a:t>
            </a:r>
            <a:r>
              <a:rPr lang="es-MX" sz="2400">
                <a:cs typeface="Arial" charset="0"/>
              </a:rPr>
              <a:t>		</a:t>
            </a:r>
            <a:r>
              <a:rPr lang="es-ES" sz="2400">
                <a:cs typeface="Arial" charset="0"/>
              </a:rPr>
              <a:t>Accidentes</a:t>
            </a:r>
            <a:endParaRPr lang="es-MX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400">
                <a:latin typeface="Arial Unicode MS" pitchFamily="34" charset="-128"/>
                <a:cs typeface="Courier New" pitchFamily="49" charset="0"/>
              </a:rPr>
              <a:t>K.		</a:t>
            </a:r>
            <a:r>
              <a:rPr lang="es-ES" sz="2400">
                <a:cs typeface="Times New Roman" pitchFamily="18" charset="0"/>
              </a:rPr>
              <a:t>Otros</a:t>
            </a:r>
            <a:r>
              <a:rPr lang="es-ES" sz="2800">
                <a:cs typeface="Arial" charset="0"/>
              </a:rPr>
              <a:t> </a:t>
            </a:r>
            <a:r>
              <a:rPr lang="es-MX" sz="2800" b="1">
                <a:cs typeface="Arial" charset="0"/>
              </a:rPr>
              <a:t>	</a:t>
            </a:r>
            <a:endParaRPr lang="es-ES" sz="2800" b="1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686800" cy="457200"/>
          </a:xfrm>
        </p:spPr>
        <p:txBody>
          <a:bodyPr/>
          <a:lstStyle/>
          <a:p>
            <a:r>
              <a:rPr lang="es-ES_tradnl" sz="2400"/>
              <a:t>Métodos prácticos de evaluación ambiental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762000"/>
            <a:ext cx="7239000" cy="5334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s-MX" sz="2800" b="1">
                <a:cs typeface="Arial" charset="0"/>
              </a:rPr>
              <a:t>	</a:t>
            </a:r>
            <a:r>
              <a:rPr lang="es-ES" sz="2400" b="1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s-ES" sz="2400" b="1">
                <a:solidFill>
                  <a:schemeClr val="accent1"/>
                </a:solidFill>
                <a:cs typeface="Arial" charset="0"/>
              </a:rPr>
              <a:t>Parámetros Ambientales y Humanos</a:t>
            </a:r>
            <a:endParaRPr lang="es-ES" sz="2400" b="1">
              <a:solidFill>
                <a:schemeClr val="accent1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 b="1">
                <a:cs typeface="Arial" charset="0"/>
              </a:rPr>
              <a:t> 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A. </a:t>
            </a:r>
            <a:r>
              <a:rPr lang="es-MX" sz="2400">
                <a:cs typeface="Arial" charset="0"/>
              </a:rPr>
              <a:t>	</a:t>
            </a:r>
            <a:r>
              <a:rPr lang="es-ES" sz="2400">
                <a:cs typeface="Arial" charset="0"/>
              </a:rPr>
              <a:t>Características físicas y químicas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400">
                <a:cs typeface="Arial" charset="0"/>
              </a:rPr>
              <a:t>		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1.</a:t>
            </a:r>
            <a:r>
              <a:rPr lang="es-E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s-MX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Suelo</a:t>
            </a:r>
            <a:endParaRPr lang="es-ES" sz="2400" b="1">
              <a:solidFill>
                <a:srgbClr val="FFFF00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400">
                <a:solidFill>
                  <a:srgbClr val="FFFF00"/>
                </a:solidFill>
                <a:cs typeface="Arial" charset="0"/>
              </a:rPr>
              <a:t>		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2.</a:t>
            </a:r>
            <a:r>
              <a:rPr lang="es-E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s-MX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Agua</a:t>
            </a:r>
            <a:endParaRPr lang="es-ES" sz="2400" b="1">
              <a:solidFill>
                <a:srgbClr val="FFFF00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400">
                <a:solidFill>
                  <a:srgbClr val="FFFF00"/>
                </a:solidFill>
                <a:cs typeface="Arial" charset="0"/>
              </a:rPr>
              <a:t>		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3.</a:t>
            </a:r>
            <a:r>
              <a:rPr lang="es-E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s-MX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Atmósfera </a:t>
            </a:r>
            <a:endParaRPr lang="es-ES" sz="2400" b="1">
              <a:solidFill>
                <a:srgbClr val="FFFF00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400">
                <a:solidFill>
                  <a:srgbClr val="FFFF00"/>
                </a:solidFill>
                <a:cs typeface="Arial" charset="0"/>
              </a:rPr>
              <a:t>		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4.</a:t>
            </a:r>
            <a:r>
              <a:rPr lang="es-E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s-MX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Procesos</a:t>
            </a:r>
            <a:endParaRPr lang="es-ES" sz="2400" b="1">
              <a:solidFill>
                <a:srgbClr val="FFFF00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 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B. </a:t>
            </a:r>
            <a:r>
              <a:rPr lang="es-MX" sz="2400">
                <a:cs typeface="Arial" charset="0"/>
              </a:rPr>
              <a:t>	</a:t>
            </a:r>
            <a:r>
              <a:rPr lang="es-ES" sz="2400">
                <a:cs typeface="Arial" charset="0"/>
              </a:rPr>
              <a:t>Condiciones biológicas</a:t>
            </a:r>
            <a:r>
              <a:rPr lang="es-ES" sz="2400">
                <a:latin typeface="Times New Roman" pitchFamily="18" charset="0"/>
                <a:cs typeface="Times New Roman" pitchFamily="18" charset="0"/>
              </a:rPr>
              <a:t>            </a:t>
            </a:r>
            <a:r>
              <a:rPr lang="es-ES" sz="2400">
                <a:cs typeface="Arial" charset="0"/>
              </a:rPr>
              <a:t> 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400">
                <a:cs typeface="Arial" charset="0"/>
              </a:rPr>
              <a:t>		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1.</a:t>
            </a:r>
            <a:r>
              <a:rPr lang="es-MX" sz="2400">
                <a:solidFill>
                  <a:srgbClr val="FFFF00"/>
                </a:solidFill>
                <a:cs typeface="Arial" charset="0"/>
              </a:rPr>
              <a:t>	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Flora</a:t>
            </a:r>
            <a:endParaRPr lang="es-ES" sz="2400" b="1">
              <a:solidFill>
                <a:srgbClr val="FFFF00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400">
                <a:solidFill>
                  <a:srgbClr val="FFFF00"/>
                </a:solidFill>
                <a:cs typeface="Arial" charset="0"/>
              </a:rPr>
              <a:t>		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2.</a:t>
            </a:r>
            <a:r>
              <a:rPr lang="es-MX" sz="2400">
                <a:solidFill>
                  <a:srgbClr val="FFFF00"/>
                </a:solidFill>
                <a:cs typeface="Arial" charset="0"/>
              </a:rPr>
              <a:t>	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Fauna</a:t>
            </a:r>
            <a:endParaRPr lang="es-ES" sz="2400" b="1">
              <a:solidFill>
                <a:srgbClr val="FFFF00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 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 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800" b="1">
                <a:cs typeface="Arial" charset="0"/>
              </a:rPr>
              <a:t>	</a:t>
            </a:r>
            <a:endParaRPr lang="es-ES" sz="2800" b="1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686800" cy="822325"/>
          </a:xfrm>
        </p:spPr>
        <p:txBody>
          <a:bodyPr/>
          <a:lstStyle/>
          <a:p>
            <a:r>
              <a:rPr lang="es-ES_tradnl" sz="2400"/>
              <a:t>Métodos prácticos de evaluación ambiental</a:t>
            </a:r>
            <a:br>
              <a:rPr lang="es-ES_tradnl" sz="2400"/>
            </a:br>
            <a:r>
              <a:rPr lang="es-ES_tradnl" sz="2400"/>
              <a:t>Matriz de Leopold (cont.)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idx="1"/>
          </p:nvPr>
        </p:nvSpPr>
        <p:spPr>
          <a:xfrm>
            <a:off x="1692275" y="1412875"/>
            <a:ext cx="6477000" cy="4495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s-MX" sz="2800" b="1">
                <a:cs typeface="Arial" charset="0"/>
              </a:rPr>
              <a:t>	</a:t>
            </a:r>
            <a:r>
              <a:rPr lang="es-ES" sz="24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s-ES" sz="2400" b="1">
                <a:solidFill>
                  <a:schemeClr val="accent1"/>
                </a:solidFill>
                <a:cs typeface="Arial" charset="0"/>
              </a:rPr>
              <a:t>Parámetros Ambientales y Humanos</a:t>
            </a:r>
            <a:endParaRPr lang="es-ES" sz="2400" b="1">
              <a:solidFill>
                <a:schemeClr val="accent1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 b="1">
                <a:cs typeface="Arial" charset="0"/>
              </a:rPr>
              <a:t> 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C.</a:t>
            </a:r>
            <a:r>
              <a:rPr lang="es-MX" sz="2400">
                <a:cs typeface="Arial" charset="0"/>
              </a:rPr>
              <a:t>		</a:t>
            </a:r>
            <a:r>
              <a:rPr lang="es-ES" sz="2400">
                <a:cs typeface="Arial" charset="0"/>
              </a:rPr>
              <a:t>Factores culturales 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400">
                <a:cs typeface="Arial" charset="0"/>
              </a:rPr>
              <a:t>		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1.</a:t>
            </a:r>
            <a:r>
              <a:rPr lang="es-E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Uso de la tierra</a:t>
            </a:r>
            <a:endParaRPr lang="es-ES" sz="2400" b="1">
              <a:solidFill>
                <a:srgbClr val="FFFF00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400">
                <a:solidFill>
                  <a:srgbClr val="FFFF00"/>
                </a:solidFill>
                <a:cs typeface="Arial" charset="0"/>
              </a:rPr>
              <a:t>		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2.</a:t>
            </a:r>
            <a:r>
              <a:rPr lang="es-E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Recreación</a:t>
            </a:r>
            <a:endParaRPr lang="es-ES" sz="2400" b="1">
              <a:solidFill>
                <a:srgbClr val="FFFF00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400">
                <a:solidFill>
                  <a:srgbClr val="FFFF00"/>
                </a:solidFill>
                <a:cs typeface="Arial" charset="0"/>
              </a:rPr>
              <a:t>		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3.</a:t>
            </a:r>
            <a:r>
              <a:rPr lang="es-E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Intereses estéticos y humanos</a:t>
            </a:r>
            <a:endParaRPr lang="es-ES" sz="2400" b="1">
              <a:solidFill>
                <a:srgbClr val="FFFF00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400">
                <a:solidFill>
                  <a:srgbClr val="FFFF00"/>
                </a:solidFill>
                <a:cs typeface="Arial" charset="0"/>
              </a:rPr>
              <a:t>		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4.</a:t>
            </a:r>
            <a:r>
              <a:rPr lang="es-E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Estatus cultural</a:t>
            </a:r>
            <a:endParaRPr lang="es-ES" sz="2400" b="1">
              <a:solidFill>
                <a:srgbClr val="FFFF00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400">
                <a:solidFill>
                  <a:srgbClr val="FFFF00"/>
                </a:solidFill>
                <a:cs typeface="Arial" charset="0"/>
              </a:rPr>
              <a:t>		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5.</a:t>
            </a:r>
            <a:r>
              <a:rPr lang="es-E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s-ES" sz="2400">
                <a:solidFill>
                  <a:srgbClr val="FFFF00"/>
                </a:solidFill>
                <a:cs typeface="Arial" charset="0"/>
              </a:rPr>
              <a:t>Actividades humanas</a:t>
            </a:r>
            <a:endParaRPr lang="es-ES" sz="2400" b="1">
              <a:solidFill>
                <a:srgbClr val="FFFF00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 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D.</a:t>
            </a:r>
            <a:r>
              <a:rPr lang="es-MX" sz="2400">
                <a:cs typeface="Arial" charset="0"/>
              </a:rPr>
              <a:t>		</a:t>
            </a:r>
            <a:r>
              <a:rPr lang="es-ES" sz="2400">
                <a:cs typeface="Arial" charset="0"/>
              </a:rPr>
              <a:t>Relaciones ecológicas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 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E. </a:t>
            </a:r>
            <a:r>
              <a:rPr lang="es-MX" sz="2400">
                <a:cs typeface="Arial" charset="0"/>
              </a:rPr>
              <a:t>	</a:t>
            </a:r>
            <a:r>
              <a:rPr lang="es-ES" sz="2400">
                <a:cs typeface="Arial" charset="0"/>
              </a:rPr>
              <a:t>Otros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 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800" b="1">
                <a:cs typeface="Arial" charset="0"/>
              </a:rPr>
              <a:t>	</a:t>
            </a:r>
            <a:endParaRPr lang="es-ES" sz="2800" b="1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686800" cy="822325"/>
          </a:xfrm>
        </p:spPr>
        <p:txBody>
          <a:bodyPr/>
          <a:lstStyle/>
          <a:p>
            <a:r>
              <a:rPr lang="es-ES_tradnl" sz="2400"/>
              <a:t>Métodos prácticos de evaluación ambiental</a:t>
            </a:r>
            <a:br>
              <a:rPr lang="es-ES_tradnl" sz="2400"/>
            </a:br>
            <a:r>
              <a:rPr lang="es-ES_tradnl" sz="2400"/>
              <a:t>Matriz de Leopold (cont.)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981075"/>
            <a:ext cx="8305800" cy="4495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s-MX" sz="900" b="1">
                <a:cs typeface="Arial" charset="0"/>
              </a:rPr>
              <a:t>	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sz="24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s-ES" sz="2800" b="1">
                <a:solidFill>
                  <a:schemeClr val="accent1"/>
                </a:solidFill>
                <a:cs typeface="Times New Roman" pitchFamily="18" charset="0"/>
              </a:rPr>
              <a:t>Ventajas y desventajas</a:t>
            </a:r>
            <a:endParaRPr lang="es-MX" sz="2800" b="1">
              <a:solidFill>
                <a:schemeClr val="accent1"/>
              </a:solidFill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s-MX" sz="2400" b="1">
              <a:solidFill>
                <a:schemeClr val="accent1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s-MX" sz="2400">
                <a:solidFill>
                  <a:schemeClr val="accent1"/>
                </a:solidFill>
                <a:cs typeface="Times New Roman" pitchFamily="18" charset="0"/>
              </a:rPr>
              <a:t>	</a:t>
            </a:r>
            <a:r>
              <a:rPr lang="es-MX" sz="2400" b="1">
                <a:solidFill>
                  <a:schemeClr val="accent1"/>
                </a:solidFill>
                <a:cs typeface="Times New Roman" pitchFamily="18" charset="0"/>
              </a:rPr>
              <a:t>Ventajas:</a:t>
            </a:r>
          </a:p>
          <a:p>
            <a:pPr algn="just">
              <a:lnSpc>
                <a:spcPct val="90000"/>
              </a:lnSpc>
            </a:pPr>
            <a:r>
              <a:rPr lang="es-ES" sz="2400">
                <a:cs typeface="Times New Roman" pitchFamily="18" charset="0"/>
              </a:rPr>
              <a:t>Requiere pocos medios para aplicarla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MX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</a:pPr>
            <a:r>
              <a:rPr lang="es-MX" sz="2400">
                <a:cs typeface="Times New Roman" pitchFamily="18" charset="0"/>
              </a:rPr>
              <a:t>Acertada</a:t>
            </a:r>
            <a:r>
              <a:rPr lang="es-ES" sz="2400">
                <a:cs typeface="Times New Roman" pitchFamily="18" charset="0"/>
              </a:rPr>
              <a:t> identificación efectos por</a:t>
            </a:r>
            <a:r>
              <a:rPr lang="es-MX" sz="2400">
                <a:cs typeface="Times New Roman" pitchFamily="18" charset="0"/>
              </a:rPr>
              <a:t> </a:t>
            </a:r>
            <a:r>
              <a:rPr lang="es-ES" sz="2400">
                <a:cs typeface="Times New Roman" pitchFamily="18" charset="0"/>
              </a:rPr>
              <a:t>amplitud de factores</a:t>
            </a:r>
            <a:endParaRPr lang="es-MX" sz="240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es-ES" sz="240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s-ES" sz="2400">
                <a:cs typeface="Times New Roman" pitchFamily="18" charset="0"/>
              </a:rPr>
              <a:t>Puede ajustarse a las particularidades de cada proyecto</a:t>
            </a:r>
            <a:endParaRPr lang="es-MX" sz="240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es-MX" sz="240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s-MX" sz="2400">
                <a:cs typeface="Times New Roman" pitchFamily="18" charset="0"/>
              </a:rPr>
              <a:t>Brinda</a:t>
            </a:r>
            <a:r>
              <a:rPr lang="es-ES" sz="2400">
                <a:cs typeface="Times New Roman" pitchFamily="18" charset="0"/>
              </a:rPr>
              <a:t> resultados cualitativos y cuantitativos </a:t>
            </a:r>
            <a:r>
              <a:rPr lang="es-ES" sz="2000">
                <a:cs typeface="Times New Roman" pitchFamily="18" charset="0"/>
              </a:rPr>
              <a:t>(acciones </a:t>
            </a:r>
            <a:r>
              <a:rPr lang="es-MX" sz="2000">
                <a:cs typeface="Times New Roman" pitchFamily="18" charset="0"/>
              </a:rPr>
              <a:t>de mayor daño</a:t>
            </a:r>
            <a:r>
              <a:rPr lang="es-ES" sz="2000">
                <a:cs typeface="Times New Roman" pitchFamily="18" charset="0"/>
              </a:rPr>
              <a:t> y factores ambientales </a:t>
            </a:r>
            <a:r>
              <a:rPr lang="es-MX" sz="2000">
                <a:cs typeface="Times New Roman" pitchFamily="18" charset="0"/>
              </a:rPr>
              <a:t>más afectados y beneficiados)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ES" sz="200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s-ES" sz="2400">
                <a:cs typeface="Times New Roman" pitchFamily="18" charset="0"/>
              </a:rPr>
              <a:t> </a:t>
            </a:r>
            <a:r>
              <a:rPr lang="es-MX" sz="2400">
                <a:cs typeface="Times New Roman" pitchFamily="18" charset="0"/>
              </a:rPr>
              <a:t>Prioriza </a:t>
            </a:r>
            <a:r>
              <a:rPr lang="es-ES" sz="2400">
                <a:cs typeface="Times New Roman" pitchFamily="18" charset="0"/>
              </a:rPr>
              <a:t>medidas mitigación y plan manejo ambiental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solidFill>
                  <a:schemeClr val="accent1"/>
                </a:solidFill>
                <a:cs typeface="Times New Roman" pitchFamily="18" charset="0"/>
              </a:rPr>
              <a:t> </a:t>
            </a:r>
            <a:endParaRPr lang="es-ES" sz="2400" b="1">
              <a:solidFill>
                <a:schemeClr val="accent1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>
                <a:cs typeface="Arial" charset="0"/>
              </a:rPr>
              <a:t> 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800" b="1">
                <a:cs typeface="Arial" charset="0"/>
              </a:rPr>
              <a:t>	  </a:t>
            </a:r>
            <a:endParaRPr lang="es-ES" sz="2800" b="1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686800" cy="822325"/>
          </a:xfrm>
        </p:spPr>
        <p:txBody>
          <a:bodyPr/>
          <a:lstStyle/>
          <a:p>
            <a:r>
              <a:rPr lang="es-ES_tradnl" sz="2400"/>
              <a:t>Métodos prácticos de evaluación ambiental</a:t>
            </a:r>
            <a:br>
              <a:rPr lang="es-ES_tradnl" sz="2400"/>
            </a:br>
            <a:r>
              <a:rPr lang="es-ES_tradnl" sz="2400"/>
              <a:t>Matriz de Leopold (cont.)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12875"/>
            <a:ext cx="7543800" cy="4949825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s-MX" b="1">
                <a:cs typeface="Arial" charset="0"/>
              </a:rPr>
              <a:t>	</a:t>
            </a:r>
            <a:r>
              <a:rPr lang="es-ES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s-ES" b="1">
                <a:solidFill>
                  <a:schemeClr val="accent1"/>
                </a:solidFill>
                <a:cs typeface="Times New Roman" pitchFamily="18" charset="0"/>
              </a:rPr>
              <a:t>Ventajas y desventajas</a:t>
            </a:r>
            <a:r>
              <a:rPr lang="es-MX" b="1">
                <a:solidFill>
                  <a:schemeClr val="accent1"/>
                </a:solidFill>
                <a:cs typeface="Times New Roman" pitchFamily="18" charset="0"/>
              </a:rPr>
              <a:t> (cont.)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s-MX" b="1">
              <a:solidFill>
                <a:schemeClr val="accent1"/>
              </a:solidFill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s-MX" sz="2800">
                <a:solidFill>
                  <a:schemeClr val="accent1"/>
                </a:solidFill>
                <a:cs typeface="Times New Roman" pitchFamily="18" charset="0"/>
              </a:rPr>
              <a:t>Desventajas</a:t>
            </a:r>
            <a:r>
              <a:rPr lang="es-ES" sz="2800">
                <a:solidFill>
                  <a:schemeClr val="accent1"/>
                </a:solidFill>
                <a:cs typeface="Times New Roman" pitchFamily="18" charset="0"/>
              </a:rPr>
              <a:t>:</a:t>
            </a:r>
            <a:endParaRPr lang="es-MX" sz="2800">
              <a:solidFill>
                <a:schemeClr val="accent1"/>
              </a:solidFill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s-ES" sz="2800">
                <a:solidFill>
                  <a:schemeClr val="accent1"/>
                </a:solidFill>
                <a:cs typeface="Times New Roman" pitchFamily="18" charset="0"/>
              </a:rPr>
              <a:t> </a:t>
            </a:r>
            <a:endParaRPr lang="es-ES" sz="2800" b="1">
              <a:solidFill>
                <a:schemeClr val="accent1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80000"/>
              </a:lnSpc>
            </a:pPr>
            <a:r>
              <a:rPr lang="es-MX" sz="2800">
                <a:cs typeface="Times New Roman" pitchFamily="18" charset="0"/>
              </a:rPr>
              <a:t>N</a:t>
            </a:r>
            <a:r>
              <a:rPr lang="es-ES" sz="2800">
                <a:cs typeface="Times New Roman" pitchFamily="18" charset="0"/>
              </a:rPr>
              <a:t>o existen criterios únicos de valoración</a:t>
            </a:r>
            <a:endParaRPr lang="es-MX" sz="2800">
              <a:cs typeface="Times New Roman" pitchFamily="18" charset="0"/>
            </a:endParaRPr>
          </a:p>
          <a:p>
            <a:pPr lvl="1" algn="just">
              <a:lnSpc>
                <a:spcPct val="80000"/>
              </a:lnSpc>
            </a:pPr>
            <a:r>
              <a:rPr lang="es-ES" sz="2400">
                <a:solidFill>
                  <a:srgbClr val="FFFF00"/>
                </a:solidFill>
                <a:cs typeface="Times New Roman" pitchFamily="18" charset="0"/>
              </a:rPr>
              <a:t>resultados son altamente subjetivos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None/>
            </a:pPr>
            <a:endParaRPr lang="es-MX" sz="2400">
              <a:solidFill>
                <a:srgbClr val="FFFF00"/>
              </a:solidFill>
              <a:cs typeface="Times New Roman" pitchFamily="18" charset="0"/>
            </a:endParaRPr>
          </a:p>
          <a:p>
            <a:pPr lvl="1" algn="just">
              <a:lnSpc>
                <a:spcPct val="80000"/>
              </a:lnSpc>
            </a:pPr>
            <a:r>
              <a:rPr lang="es-ES" sz="2400">
                <a:solidFill>
                  <a:srgbClr val="FFFF00"/>
                </a:solidFill>
                <a:cs typeface="Times New Roman" pitchFamily="18" charset="0"/>
              </a:rPr>
              <a:t>sujetos a criterios grupo multidisciplinario evaluador</a:t>
            </a:r>
            <a:endParaRPr lang="es-ES" sz="2400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s-ES" sz="2800">
                <a:cs typeface="Arial" charset="0"/>
              </a:rPr>
              <a:t> </a:t>
            </a:r>
            <a:endParaRPr lang="es-ES" sz="2800" b="1"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s-MX" b="1">
                <a:cs typeface="Arial" charset="0"/>
              </a:rPr>
              <a:t>	  </a:t>
            </a:r>
            <a:endParaRPr lang="es-ES" b="1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686800" cy="822325"/>
          </a:xfrm>
        </p:spPr>
        <p:txBody>
          <a:bodyPr/>
          <a:lstStyle/>
          <a:p>
            <a:r>
              <a:rPr lang="es-ES_tradnl" sz="2400"/>
              <a:t>Métodos prácticos de evaluación ambiental</a:t>
            </a:r>
            <a:br>
              <a:rPr lang="es-ES_tradnl" sz="2400"/>
            </a:br>
            <a:r>
              <a:rPr lang="es-ES_tradnl" sz="2400"/>
              <a:t>Matriz de Leopold (cont.)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305800" cy="4495800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MX" sz="2800" b="1">
                <a:cs typeface="Arial" charset="0"/>
              </a:rPr>
              <a:t>	</a:t>
            </a:r>
            <a:r>
              <a:rPr lang="es-ES" sz="28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s-ES" sz="2800" b="1">
                <a:solidFill>
                  <a:schemeClr val="accent1"/>
                </a:solidFill>
                <a:cs typeface="Arial" charset="0"/>
              </a:rPr>
              <a:t>Construcción de la Matriz de Leopold</a:t>
            </a:r>
            <a:endParaRPr lang="es-MX" sz="2800" b="1" u="sng">
              <a:solidFill>
                <a:srgbClr val="800080"/>
              </a:solidFill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s-MX" sz="900">
              <a:solidFill>
                <a:schemeClr val="accent1"/>
              </a:solidFill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s-MX" sz="900">
              <a:solidFill>
                <a:schemeClr val="accent1"/>
              </a:solidFill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s-MX" sz="2800">
                <a:solidFill>
                  <a:schemeClr val="accent1"/>
                </a:solidFill>
                <a:cs typeface="Arial" charset="0"/>
              </a:rPr>
              <a:t>	</a:t>
            </a:r>
            <a:r>
              <a:rPr lang="es-MX" sz="2400">
                <a:solidFill>
                  <a:schemeClr val="tx2"/>
                </a:solidFill>
                <a:cs typeface="Arial" charset="0"/>
              </a:rPr>
              <a:t>P</a:t>
            </a:r>
            <a:r>
              <a:rPr lang="es-ES" sz="2400">
                <a:solidFill>
                  <a:schemeClr val="tx2"/>
                </a:solidFill>
                <a:cs typeface="Arial" charset="0"/>
              </a:rPr>
              <a:t>asos </a:t>
            </a:r>
            <a:r>
              <a:rPr lang="es-MX" sz="2400">
                <a:solidFill>
                  <a:schemeClr val="tx2"/>
                </a:solidFill>
                <a:cs typeface="Arial" charset="0"/>
              </a:rPr>
              <a:t>para instalar</a:t>
            </a:r>
            <a:r>
              <a:rPr lang="es-ES" sz="2400">
                <a:solidFill>
                  <a:schemeClr val="tx2"/>
                </a:solidFill>
                <a:cs typeface="Arial" charset="0"/>
              </a:rPr>
              <a:t> una empresa </a:t>
            </a:r>
            <a:r>
              <a:rPr lang="es-MX" sz="2400">
                <a:solidFill>
                  <a:schemeClr val="tx2"/>
                </a:solidFill>
                <a:cs typeface="Arial" charset="0"/>
              </a:rPr>
              <a:t>p</a:t>
            </a:r>
            <a:r>
              <a:rPr lang="es-ES" sz="2400">
                <a:solidFill>
                  <a:schemeClr val="tx2"/>
                </a:solidFill>
                <a:cs typeface="Arial" charset="0"/>
              </a:rPr>
              <a:t>rocesadora de </a:t>
            </a:r>
            <a:r>
              <a:rPr lang="es-MX" sz="2400">
                <a:solidFill>
                  <a:schemeClr val="tx2"/>
                </a:solidFill>
                <a:cs typeface="Arial" charset="0"/>
              </a:rPr>
              <a:t>f</a:t>
            </a:r>
            <a:r>
              <a:rPr lang="es-ES" sz="2400">
                <a:solidFill>
                  <a:schemeClr val="tx2"/>
                </a:solidFill>
                <a:cs typeface="Arial" charset="0"/>
              </a:rPr>
              <a:t>rutas:</a:t>
            </a:r>
            <a:endParaRPr lang="es-ES" sz="2400" b="1">
              <a:solidFill>
                <a:schemeClr val="tx2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900">
                <a:solidFill>
                  <a:schemeClr val="accent1"/>
                </a:solidFill>
                <a:cs typeface="Arial" charset="0"/>
              </a:rPr>
              <a:t> </a:t>
            </a:r>
            <a:endParaRPr lang="es-ES" sz="900" b="1">
              <a:solidFill>
                <a:schemeClr val="accent1"/>
              </a:solidFill>
              <a:latin typeface="Arial Unicode MS" pitchFamily="34" charset="-128"/>
              <a:cs typeface="Courier New" pitchFamily="49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400">
                <a:cs typeface="Arial" charset="0"/>
              </a:rPr>
              <a:t>1.</a:t>
            </a:r>
            <a:r>
              <a:rPr lang="es-MX" sz="2400">
                <a:cs typeface="Arial" charset="0"/>
              </a:rPr>
              <a:t>	</a:t>
            </a:r>
            <a:r>
              <a:rPr lang="es-ES" sz="2400">
                <a:cs typeface="Arial" charset="0"/>
              </a:rPr>
              <a:t>Delimitar área a evaluar</a:t>
            </a:r>
            <a:endParaRPr lang="es-ES" sz="2400" b="1">
              <a:latin typeface="Arial Unicode MS" pitchFamily="34" charset="-128"/>
              <a:cs typeface="Courier New" pitchFamily="49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400">
                <a:cs typeface="Arial" charset="0"/>
              </a:rPr>
              <a:t>2.</a:t>
            </a:r>
            <a:r>
              <a:rPr lang="es-MX" sz="2400">
                <a:cs typeface="Arial" charset="0"/>
              </a:rPr>
              <a:t>	D</a:t>
            </a:r>
            <a:r>
              <a:rPr lang="es-ES" sz="2400">
                <a:cs typeface="Arial" charset="0"/>
              </a:rPr>
              <a:t>eterminar acciones/actividades que </a:t>
            </a:r>
            <a:r>
              <a:rPr lang="es-MX" sz="2400">
                <a:cs typeface="Arial" charset="0"/>
              </a:rPr>
              <a:t>hará</a:t>
            </a:r>
            <a:r>
              <a:rPr lang="es-ES" sz="2400">
                <a:cs typeface="Arial" charset="0"/>
              </a:rPr>
              <a:t> el proyecto sobre el área</a:t>
            </a:r>
            <a:r>
              <a:rPr lang="es-ES" sz="2400">
                <a:solidFill>
                  <a:schemeClr val="accent1"/>
                </a:solidFill>
                <a:cs typeface="Arial" charset="0"/>
              </a:rPr>
              <a:t>. </a:t>
            </a:r>
            <a:r>
              <a:rPr lang="es-ES" sz="2400">
                <a:solidFill>
                  <a:schemeClr val="tx2"/>
                </a:solidFill>
                <a:cs typeface="Arial" charset="0"/>
              </a:rPr>
              <a:t>En este </a:t>
            </a:r>
            <a:r>
              <a:rPr lang="es-MX" sz="2400">
                <a:solidFill>
                  <a:schemeClr val="tx2"/>
                </a:solidFill>
                <a:cs typeface="Arial" charset="0"/>
              </a:rPr>
              <a:t>c</a:t>
            </a:r>
            <a:r>
              <a:rPr lang="es-ES" sz="2400">
                <a:solidFill>
                  <a:schemeClr val="tx2"/>
                </a:solidFill>
                <a:cs typeface="Arial" charset="0"/>
              </a:rPr>
              <a:t>aso son</a:t>
            </a:r>
            <a:r>
              <a:rPr lang="es-MX" sz="2400">
                <a:solidFill>
                  <a:schemeClr val="accent1"/>
                </a:solidFill>
                <a:cs typeface="Arial" charset="0"/>
              </a:rPr>
              <a:t>:</a:t>
            </a:r>
            <a:endParaRPr lang="es-ES" sz="2400" b="1">
              <a:solidFill>
                <a:schemeClr val="accent1"/>
              </a:solidFill>
              <a:latin typeface="Arial Unicode MS" pitchFamily="34" charset="-128"/>
              <a:cs typeface="Courier New" pitchFamily="49" charset="0"/>
            </a:endParaRPr>
          </a:p>
          <a:p>
            <a:pPr lvl="2" algn="just">
              <a:lnSpc>
                <a:spcPct val="90000"/>
              </a:lnSpc>
              <a:buFont typeface="Wingdings" pitchFamily="2" charset="2"/>
              <a:buNone/>
            </a:pPr>
            <a:endParaRPr lang="es-MX">
              <a:solidFill>
                <a:schemeClr val="accent1"/>
              </a:solidFill>
              <a:cs typeface="Arial" charset="0"/>
            </a:endParaRPr>
          </a:p>
          <a:p>
            <a:pPr lvl="2" algn="just">
              <a:lnSpc>
                <a:spcPct val="90000"/>
              </a:lnSpc>
              <a:buFont typeface="Wingdings" pitchFamily="2" charset="2"/>
              <a:buNone/>
            </a:pPr>
            <a:r>
              <a:rPr lang="es-ES">
                <a:solidFill>
                  <a:schemeClr val="accent1"/>
                </a:solidFill>
                <a:cs typeface="Arial" charset="0"/>
              </a:rPr>
              <a:t>a.</a:t>
            </a:r>
            <a:r>
              <a:rPr lang="es-E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     </a:t>
            </a:r>
            <a:r>
              <a:rPr lang="es-ES">
                <a:solidFill>
                  <a:schemeClr val="accent1"/>
                </a:solidFill>
                <a:cs typeface="Arial" charset="0"/>
              </a:rPr>
              <a:t>Modificación de hábitats</a:t>
            </a:r>
            <a:endParaRPr lang="es-ES" b="1">
              <a:solidFill>
                <a:schemeClr val="accent1"/>
              </a:solidFill>
              <a:latin typeface="Arial Unicode MS" pitchFamily="34" charset="-128"/>
              <a:cs typeface="Courier New" pitchFamily="49" charset="0"/>
            </a:endParaRPr>
          </a:p>
          <a:p>
            <a:pPr lvl="2" algn="just">
              <a:lnSpc>
                <a:spcPct val="90000"/>
              </a:lnSpc>
              <a:buFont typeface="Wingdings" pitchFamily="2" charset="2"/>
              <a:buNone/>
            </a:pPr>
            <a:r>
              <a:rPr lang="es-ES">
                <a:solidFill>
                  <a:schemeClr val="accent1"/>
                </a:solidFill>
                <a:cs typeface="Arial" charset="0"/>
              </a:rPr>
              <a:t>b.</a:t>
            </a:r>
            <a:r>
              <a:rPr lang="es-E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     </a:t>
            </a:r>
            <a:r>
              <a:rPr lang="es-ES">
                <a:solidFill>
                  <a:schemeClr val="accent1"/>
                </a:solidFill>
                <a:cs typeface="Arial" charset="0"/>
              </a:rPr>
              <a:t>Alteración de la cobertura vegetal</a:t>
            </a:r>
            <a:endParaRPr lang="es-ES" b="1">
              <a:solidFill>
                <a:schemeClr val="accent1"/>
              </a:solidFill>
              <a:latin typeface="Arial Unicode MS" pitchFamily="34" charset="-128"/>
              <a:cs typeface="Courier New" pitchFamily="49" charset="0"/>
            </a:endParaRPr>
          </a:p>
          <a:p>
            <a:pPr lvl="2" algn="just">
              <a:lnSpc>
                <a:spcPct val="90000"/>
              </a:lnSpc>
              <a:buFont typeface="Wingdings" pitchFamily="2" charset="2"/>
              <a:buNone/>
            </a:pPr>
            <a:r>
              <a:rPr lang="es-ES">
                <a:solidFill>
                  <a:schemeClr val="accent1"/>
                </a:solidFill>
                <a:cs typeface="Arial" charset="0"/>
              </a:rPr>
              <a:t>c.</a:t>
            </a:r>
            <a:r>
              <a:rPr lang="es-E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es-ES">
                <a:solidFill>
                  <a:schemeClr val="accent1"/>
                </a:solidFill>
                <a:cs typeface="Arial" charset="0"/>
              </a:rPr>
              <a:t>Canalización</a:t>
            </a:r>
            <a:endParaRPr lang="es-ES" b="1">
              <a:solidFill>
                <a:schemeClr val="accent1"/>
              </a:solidFill>
              <a:latin typeface="Arial Unicode MS" pitchFamily="34" charset="-128"/>
              <a:cs typeface="Courier New" pitchFamily="49" charset="0"/>
            </a:endParaRPr>
          </a:p>
          <a:p>
            <a:pPr lvl="2" algn="just">
              <a:lnSpc>
                <a:spcPct val="90000"/>
              </a:lnSpc>
              <a:buFont typeface="Wingdings" pitchFamily="2" charset="2"/>
              <a:buNone/>
            </a:pPr>
            <a:r>
              <a:rPr lang="es-ES">
                <a:solidFill>
                  <a:schemeClr val="accent1"/>
                </a:solidFill>
                <a:cs typeface="Arial" charset="0"/>
              </a:rPr>
              <a:t>d.</a:t>
            </a:r>
            <a:r>
              <a:rPr lang="es-E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     </a:t>
            </a:r>
            <a:r>
              <a:rPr lang="es-ES">
                <a:solidFill>
                  <a:schemeClr val="accent1"/>
                </a:solidFill>
                <a:cs typeface="Arial" charset="0"/>
              </a:rPr>
              <a:t>Operación de maquinaria</a:t>
            </a:r>
            <a:endParaRPr lang="es-ES" b="1">
              <a:solidFill>
                <a:schemeClr val="accent1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800">
                <a:solidFill>
                  <a:schemeClr val="accent1"/>
                </a:solidFill>
                <a:cs typeface="Arial" charset="0"/>
              </a:rPr>
              <a:t> </a:t>
            </a:r>
            <a:endParaRPr lang="es-ES" sz="2800" b="1">
              <a:solidFill>
                <a:schemeClr val="accent1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endParaRPr lang="es-ES" sz="2800" b="1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686800" cy="822325"/>
          </a:xfrm>
        </p:spPr>
        <p:txBody>
          <a:bodyPr/>
          <a:lstStyle/>
          <a:p>
            <a:r>
              <a:rPr lang="es-ES_tradnl" sz="2400"/>
              <a:t>Métodos prácticos de evaluación ambiental</a:t>
            </a:r>
            <a:br>
              <a:rPr lang="es-ES_tradnl" sz="2400"/>
            </a:br>
            <a:r>
              <a:rPr lang="es-ES_tradnl" sz="2400"/>
              <a:t>Matriz de Leopold (cont.)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534400" cy="4572000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MX" sz="2800" b="1">
                <a:cs typeface="Arial" charset="0"/>
              </a:rPr>
              <a:t>	</a:t>
            </a:r>
            <a:r>
              <a:rPr lang="es-ES" sz="280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sz="2400" b="1">
                <a:solidFill>
                  <a:schemeClr val="accent1"/>
                </a:solidFill>
                <a:cs typeface="Arial" charset="0"/>
              </a:rPr>
              <a:t>Construcción de la Matriz de Leopold</a:t>
            </a:r>
            <a:r>
              <a:rPr lang="es-MX" sz="2400" b="1">
                <a:solidFill>
                  <a:schemeClr val="accent1"/>
                </a:solidFill>
                <a:cs typeface="Arial" charset="0"/>
              </a:rPr>
              <a:t> (cont.)</a:t>
            </a:r>
            <a:endParaRPr lang="es-MX" sz="2400" b="1" u="sng">
              <a:solidFill>
                <a:srgbClr val="800080"/>
              </a:solidFill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s-MX" sz="900">
              <a:solidFill>
                <a:schemeClr val="accent1"/>
              </a:solidFill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s-MX" sz="2800">
                <a:solidFill>
                  <a:schemeClr val="accent1"/>
                </a:solidFill>
                <a:cs typeface="Arial" charset="0"/>
              </a:rPr>
              <a:t>	</a:t>
            </a:r>
            <a:r>
              <a:rPr lang="es-ES" sz="2400">
                <a:cs typeface="Arial" charset="0"/>
              </a:rPr>
              <a:t>3.</a:t>
            </a:r>
            <a:r>
              <a:rPr lang="es-ES" sz="24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s-MX" sz="24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sz="2400">
                <a:cs typeface="Arial" charset="0"/>
              </a:rPr>
              <a:t>Factores ambientales afectados</a:t>
            </a:r>
            <a:endParaRPr lang="es-ES" sz="2400">
              <a:latin typeface="Arial Unicode MS" pitchFamily="34" charset="-128"/>
              <a:cs typeface="Courier New" pitchFamily="49" charset="0"/>
            </a:endParaRPr>
          </a:p>
          <a:p>
            <a:pPr lvl="2"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000">
                <a:solidFill>
                  <a:srgbClr val="FFFF00"/>
                </a:solidFill>
                <a:cs typeface="Arial" charset="0"/>
              </a:rPr>
              <a:t>a.</a:t>
            </a:r>
            <a:r>
              <a:rPr lang="es-ES" sz="2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    </a:t>
            </a:r>
            <a:r>
              <a:rPr lang="es-ES" sz="2000">
                <a:solidFill>
                  <a:srgbClr val="FFFF00"/>
                </a:solidFill>
                <a:cs typeface="Arial" charset="0"/>
              </a:rPr>
              <a:t>Espacios abiertos y salvajes</a:t>
            </a:r>
            <a:endParaRPr lang="es-ES" sz="2000" b="1">
              <a:solidFill>
                <a:srgbClr val="FFFF00"/>
              </a:solidFill>
              <a:latin typeface="Arial Unicode MS" pitchFamily="34" charset="-128"/>
              <a:cs typeface="Courier New" pitchFamily="49" charset="0"/>
            </a:endParaRPr>
          </a:p>
          <a:p>
            <a:pPr lvl="2"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000">
                <a:solidFill>
                  <a:srgbClr val="FFFF00"/>
                </a:solidFill>
                <a:cs typeface="Arial" charset="0"/>
              </a:rPr>
              <a:t>b.</a:t>
            </a:r>
            <a:r>
              <a:rPr lang="es-ES" sz="2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    </a:t>
            </a:r>
            <a:r>
              <a:rPr lang="es-ES" sz="2000">
                <a:solidFill>
                  <a:srgbClr val="FFFF00"/>
                </a:solidFill>
                <a:cs typeface="Arial" charset="0"/>
              </a:rPr>
              <a:t>Salud y seguridad</a:t>
            </a:r>
            <a:endParaRPr lang="es-ES" sz="2000" b="1">
              <a:solidFill>
                <a:srgbClr val="FFFF00"/>
              </a:solidFill>
              <a:latin typeface="Arial Unicode MS" pitchFamily="34" charset="-128"/>
              <a:cs typeface="Courier New" pitchFamily="49" charset="0"/>
            </a:endParaRPr>
          </a:p>
          <a:p>
            <a:pPr lvl="2"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000">
                <a:solidFill>
                  <a:srgbClr val="FFFF00"/>
                </a:solidFill>
                <a:cs typeface="Arial" charset="0"/>
              </a:rPr>
              <a:t>c.</a:t>
            </a:r>
            <a:r>
              <a:rPr lang="es-ES" sz="2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     </a:t>
            </a:r>
            <a:r>
              <a:rPr lang="es-ES" sz="2000">
                <a:solidFill>
                  <a:srgbClr val="FFFF00"/>
                </a:solidFill>
                <a:cs typeface="Arial" charset="0"/>
              </a:rPr>
              <a:t>Empleo</a:t>
            </a:r>
            <a:endParaRPr lang="es-MX" sz="2000">
              <a:solidFill>
                <a:srgbClr val="FFFF00"/>
              </a:solidFill>
              <a:cs typeface="Arial" charset="0"/>
            </a:endParaRPr>
          </a:p>
          <a:p>
            <a:pPr lvl="2" algn="just">
              <a:lnSpc>
                <a:spcPct val="90000"/>
              </a:lnSpc>
              <a:buFont typeface="Wingdings" pitchFamily="2" charset="2"/>
              <a:buNone/>
            </a:pPr>
            <a:r>
              <a:rPr lang="es-MX" sz="2000">
                <a:solidFill>
                  <a:srgbClr val="FFFF00"/>
                </a:solidFill>
                <a:cs typeface="Arial" charset="0"/>
              </a:rPr>
              <a:t>d.     </a:t>
            </a:r>
            <a:r>
              <a:rPr lang="es-ES" sz="2000">
                <a:solidFill>
                  <a:srgbClr val="FFFF00"/>
                </a:solidFill>
                <a:cs typeface="Arial" charset="0"/>
              </a:rPr>
              <a:t>Vectores de enfermedad (por ej</a:t>
            </a:r>
            <a:r>
              <a:rPr lang="es-MX" sz="2000">
                <a:solidFill>
                  <a:srgbClr val="FFFF00"/>
                </a:solidFill>
                <a:cs typeface="Arial" charset="0"/>
              </a:rPr>
              <a:t>.</a:t>
            </a:r>
            <a:r>
              <a:rPr lang="es-ES" sz="2000">
                <a:solidFill>
                  <a:srgbClr val="FFFF00"/>
                </a:solidFill>
                <a:cs typeface="Arial" charset="0"/>
              </a:rPr>
              <a:t>, por insectos</a:t>
            </a:r>
            <a:r>
              <a:rPr lang="es-MX" sz="2000">
                <a:solidFill>
                  <a:srgbClr val="FFFF00"/>
                </a:solidFill>
                <a:cs typeface="Arial" charset="0"/>
              </a:rPr>
              <a:t>)</a:t>
            </a:r>
            <a:endParaRPr lang="es-ES" sz="2000" b="1">
              <a:solidFill>
                <a:srgbClr val="FFFF00"/>
              </a:solidFill>
              <a:latin typeface="Arial Unicode MS" pitchFamily="34" charset="-128"/>
              <a:cs typeface="Courier New" pitchFamily="49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400" b="1">
                <a:cs typeface="Arial" charset="0"/>
              </a:rPr>
              <a:t>	 </a:t>
            </a:r>
            <a:r>
              <a:rPr lang="es-MX" sz="2400">
                <a:cs typeface="Arial" charset="0"/>
              </a:rPr>
              <a:t>4. 	Determinar importancia de cada elemento en la matriz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800" b="1">
                <a:cs typeface="Arial" charset="0"/>
              </a:rPr>
              <a:t>	 </a:t>
            </a:r>
            <a:r>
              <a:rPr lang="es-MX" sz="2400">
                <a:cs typeface="Arial" charset="0"/>
              </a:rPr>
              <a:t>5. 	Determinar magnitud de acción sobre cada elemento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400">
                <a:cs typeface="Arial" charset="0"/>
              </a:rPr>
              <a:t>	 6. 	Determinar cuántas acciones son (+) y cuántas son (-),      	y cuántos factores ambientales son afectados de 	manera (+) y cuántos de manera (-)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400">
                <a:cs typeface="Arial" charset="0"/>
              </a:rPr>
              <a:t>   </a:t>
            </a:r>
            <a:endParaRPr lang="es-ES" sz="24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r>
              <a:rPr lang="es-ES" sz="2400">
                <a:solidFill>
                  <a:schemeClr val="accent1"/>
                </a:solidFill>
                <a:cs typeface="Arial" charset="0"/>
              </a:rPr>
              <a:t>Construcción de la Matriz de Leopold</a:t>
            </a:r>
            <a:r>
              <a:rPr lang="es-MX" sz="2400">
                <a:solidFill>
                  <a:schemeClr val="accent1"/>
                </a:solidFill>
                <a:cs typeface="Arial" charset="0"/>
              </a:rPr>
              <a:t> (cont.)</a:t>
            </a:r>
            <a:endParaRPr lang="es-ES" sz="2400">
              <a:solidFill>
                <a:schemeClr val="accent1"/>
              </a:solidFill>
              <a:cs typeface="Arial" charset="0"/>
            </a:endParaRPr>
          </a:p>
        </p:txBody>
      </p:sp>
      <p:grpSp>
        <p:nvGrpSpPr>
          <p:cNvPr id="364547" name="Group 3"/>
          <p:cNvGrpSpPr>
            <a:grpSpLocks/>
          </p:cNvGrpSpPr>
          <p:nvPr/>
        </p:nvGrpSpPr>
        <p:grpSpPr bwMode="auto">
          <a:xfrm>
            <a:off x="684213" y="908050"/>
            <a:ext cx="7620000" cy="5334000"/>
            <a:chOff x="-4" y="-4"/>
            <a:chExt cx="3747" cy="2801"/>
          </a:xfrm>
        </p:grpSpPr>
        <p:grpSp>
          <p:nvGrpSpPr>
            <p:cNvPr id="364548" name="Group 4"/>
            <p:cNvGrpSpPr>
              <a:grpSpLocks/>
            </p:cNvGrpSpPr>
            <p:nvPr/>
          </p:nvGrpSpPr>
          <p:grpSpPr bwMode="auto">
            <a:xfrm>
              <a:off x="0" y="0"/>
              <a:ext cx="3739" cy="2793"/>
              <a:chOff x="0" y="0"/>
              <a:chExt cx="3739" cy="2793"/>
            </a:xfrm>
          </p:grpSpPr>
          <p:grpSp>
            <p:nvGrpSpPr>
              <p:cNvPr id="364549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747" cy="606"/>
                <a:chOff x="0" y="0"/>
                <a:chExt cx="747" cy="606"/>
              </a:xfrm>
            </p:grpSpPr>
            <p:sp>
              <p:nvSpPr>
                <p:cNvPr id="364550" name="Rectangle 6"/>
                <p:cNvSpPr>
                  <a:spLocks noChangeArrowheads="1"/>
                </p:cNvSpPr>
                <p:nvPr/>
              </p:nvSpPr>
              <p:spPr bwMode="auto">
                <a:xfrm>
                  <a:off x="28" y="0"/>
                  <a:ext cx="691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/>
                  <a:r>
                    <a:rPr lang="es-CR" sz="1200" b="1" noProof="1">
                      <a:latin typeface="Arial Unicode MS" pitchFamily="34" charset="-128"/>
                      <a:cs typeface="Courier New" pitchFamily="49" charset="0"/>
                    </a:rPr>
                    <a:t> </a:t>
                  </a:r>
                </a:p>
                <a:p>
                  <a:pPr algn="just" eaLnBrk="0" hangingPunct="0"/>
                  <a:endParaRPr lang="es-CR" sz="2400" noProof="1"/>
                </a:p>
              </p:txBody>
            </p:sp>
            <p:sp>
              <p:nvSpPr>
                <p:cNvPr id="364551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747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552" name="Group 8"/>
              <p:cNvGrpSpPr>
                <a:grpSpLocks/>
              </p:cNvGrpSpPr>
              <p:nvPr/>
            </p:nvGrpSpPr>
            <p:grpSpPr bwMode="auto">
              <a:xfrm>
                <a:off x="747" y="0"/>
                <a:ext cx="748" cy="606"/>
                <a:chOff x="747" y="0"/>
                <a:chExt cx="748" cy="606"/>
              </a:xfrm>
            </p:grpSpPr>
            <p:sp>
              <p:nvSpPr>
                <p:cNvPr id="364553" name="Rectangle 9"/>
                <p:cNvSpPr>
                  <a:spLocks noChangeArrowheads="1"/>
                </p:cNvSpPr>
                <p:nvPr/>
              </p:nvSpPr>
              <p:spPr bwMode="auto">
                <a:xfrm>
                  <a:off x="775" y="0"/>
                  <a:ext cx="692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1400" b="1" noProof="1">
                      <a:latin typeface="Arial" charset="0"/>
                      <a:cs typeface="Arial" charset="0"/>
                    </a:rPr>
                    <a:t>Modificación</a:t>
                  </a:r>
                  <a:r>
                    <a:rPr lang="es-CR" sz="1600" b="1" noProof="1">
                      <a:latin typeface="Arial" charset="0"/>
                      <a:cs typeface="Arial" charset="0"/>
                    </a:rPr>
                    <a:t> de hábitats</a:t>
                  </a:r>
                  <a:endParaRPr lang="es-CR" sz="16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400" noProof="1"/>
                </a:p>
              </p:txBody>
            </p:sp>
            <p:sp>
              <p:nvSpPr>
                <p:cNvPr id="364554" name="Rectangle 10"/>
                <p:cNvSpPr>
                  <a:spLocks noChangeArrowheads="1"/>
                </p:cNvSpPr>
                <p:nvPr/>
              </p:nvSpPr>
              <p:spPr bwMode="auto">
                <a:xfrm>
                  <a:off x="747" y="0"/>
                  <a:ext cx="748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555" name="Group 11"/>
              <p:cNvGrpSpPr>
                <a:grpSpLocks/>
              </p:cNvGrpSpPr>
              <p:nvPr/>
            </p:nvGrpSpPr>
            <p:grpSpPr bwMode="auto">
              <a:xfrm>
                <a:off x="1495" y="0"/>
                <a:ext cx="748" cy="606"/>
                <a:chOff x="1495" y="0"/>
                <a:chExt cx="748" cy="606"/>
              </a:xfrm>
            </p:grpSpPr>
            <p:sp>
              <p:nvSpPr>
                <p:cNvPr id="364556" name="Rectangle 12"/>
                <p:cNvSpPr>
                  <a:spLocks noChangeArrowheads="1"/>
                </p:cNvSpPr>
                <p:nvPr/>
              </p:nvSpPr>
              <p:spPr bwMode="auto">
                <a:xfrm>
                  <a:off x="1523" y="0"/>
                  <a:ext cx="692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1600" b="1" noProof="1">
                      <a:latin typeface="Arial" charset="0"/>
                      <a:cs typeface="Arial" charset="0"/>
                    </a:rPr>
                    <a:t>Alteració</a:t>
                  </a:r>
                  <a:r>
                    <a:rPr lang="es-MX" sz="1600" b="1">
                      <a:latin typeface="Arial" charset="0"/>
                      <a:cs typeface="Arial" charset="0"/>
                    </a:rPr>
                    <a:t>n</a:t>
                  </a:r>
                  <a:r>
                    <a:rPr lang="es-MX" sz="1600" b="1" noProof="1">
                      <a:latin typeface="Arial" charset="0"/>
                      <a:cs typeface="Arial" charset="0"/>
                    </a:rPr>
                    <a:t> de la cobertura vegetal</a:t>
                  </a:r>
                  <a:endParaRPr lang="es-MX" sz="16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MX" sz="1600" noProof="1"/>
                </a:p>
              </p:txBody>
            </p:sp>
            <p:sp>
              <p:nvSpPr>
                <p:cNvPr id="364557" name="Rectangle 13"/>
                <p:cNvSpPr>
                  <a:spLocks noChangeArrowheads="1"/>
                </p:cNvSpPr>
                <p:nvPr/>
              </p:nvSpPr>
              <p:spPr bwMode="auto">
                <a:xfrm>
                  <a:off x="1495" y="0"/>
                  <a:ext cx="748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558" name="Group 14"/>
              <p:cNvGrpSpPr>
                <a:grpSpLocks/>
              </p:cNvGrpSpPr>
              <p:nvPr/>
            </p:nvGrpSpPr>
            <p:grpSpPr bwMode="auto">
              <a:xfrm>
                <a:off x="2243" y="0"/>
                <a:ext cx="748" cy="606"/>
                <a:chOff x="2243" y="0"/>
                <a:chExt cx="748" cy="606"/>
              </a:xfrm>
            </p:grpSpPr>
            <p:sp>
              <p:nvSpPr>
                <p:cNvPr id="364559" name="Rectangle 15"/>
                <p:cNvSpPr>
                  <a:spLocks noChangeArrowheads="1"/>
                </p:cNvSpPr>
                <p:nvPr/>
              </p:nvSpPr>
              <p:spPr bwMode="auto">
                <a:xfrm>
                  <a:off x="2271" y="0"/>
                  <a:ext cx="692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1600" b="1" noProof="1">
                      <a:latin typeface="Arial" charset="0"/>
                      <a:cs typeface="Arial" charset="0"/>
                    </a:rPr>
                    <a:t>Canaliza</a:t>
                  </a:r>
                  <a:r>
                    <a:rPr lang="es-MX" sz="1600" b="1">
                      <a:latin typeface="Arial" charset="0"/>
                      <a:cs typeface="Arial" charset="0"/>
                    </a:rPr>
                    <a:t>-</a:t>
                  </a:r>
                  <a:r>
                    <a:rPr lang="es-MX" sz="1600" b="1" noProof="1">
                      <a:latin typeface="Arial" charset="0"/>
                      <a:cs typeface="Arial" charset="0"/>
                    </a:rPr>
                    <a:t>ción</a:t>
                  </a:r>
                  <a:endParaRPr lang="es-MX" sz="16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MX" sz="2400" noProof="1"/>
                </a:p>
              </p:txBody>
            </p:sp>
            <p:sp>
              <p:nvSpPr>
                <p:cNvPr id="364560" name="Rectangle 16"/>
                <p:cNvSpPr>
                  <a:spLocks noChangeArrowheads="1"/>
                </p:cNvSpPr>
                <p:nvPr/>
              </p:nvSpPr>
              <p:spPr bwMode="auto">
                <a:xfrm>
                  <a:off x="2243" y="0"/>
                  <a:ext cx="748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561" name="Group 17"/>
              <p:cNvGrpSpPr>
                <a:grpSpLocks/>
              </p:cNvGrpSpPr>
              <p:nvPr/>
            </p:nvGrpSpPr>
            <p:grpSpPr bwMode="auto">
              <a:xfrm>
                <a:off x="2991" y="0"/>
                <a:ext cx="748" cy="606"/>
                <a:chOff x="2991" y="0"/>
                <a:chExt cx="748" cy="606"/>
              </a:xfrm>
            </p:grpSpPr>
            <p:sp>
              <p:nvSpPr>
                <p:cNvPr id="364562" name="Rectangle 18"/>
                <p:cNvSpPr>
                  <a:spLocks noChangeArrowheads="1"/>
                </p:cNvSpPr>
                <p:nvPr/>
              </p:nvSpPr>
              <p:spPr bwMode="auto">
                <a:xfrm>
                  <a:off x="3019" y="0"/>
                  <a:ext cx="692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1600" b="1">
                      <a:latin typeface="Arial" charset="0"/>
                      <a:cs typeface="Arial" charset="0"/>
                    </a:rPr>
                    <a:t>Operación de maquinaria</a:t>
                  </a:r>
                  <a:endParaRPr lang="es-CR" sz="16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1400" noProof="1"/>
                </a:p>
              </p:txBody>
            </p:sp>
            <p:sp>
              <p:nvSpPr>
                <p:cNvPr id="364563" name="Rectangle 19"/>
                <p:cNvSpPr>
                  <a:spLocks noChangeArrowheads="1"/>
                </p:cNvSpPr>
                <p:nvPr/>
              </p:nvSpPr>
              <p:spPr bwMode="auto">
                <a:xfrm>
                  <a:off x="2991" y="0"/>
                  <a:ext cx="748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564" name="Group 20"/>
              <p:cNvGrpSpPr>
                <a:grpSpLocks/>
              </p:cNvGrpSpPr>
              <p:nvPr/>
            </p:nvGrpSpPr>
            <p:grpSpPr bwMode="auto">
              <a:xfrm>
                <a:off x="0" y="606"/>
                <a:ext cx="747" cy="633"/>
                <a:chOff x="0" y="606"/>
                <a:chExt cx="747" cy="633"/>
              </a:xfrm>
            </p:grpSpPr>
            <p:sp>
              <p:nvSpPr>
                <p:cNvPr id="364565" name="Rectangle 21"/>
                <p:cNvSpPr>
                  <a:spLocks noChangeArrowheads="1"/>
                </p:cNvSpPr>
                <p:nvPr/>
              </p:nvSpPr>
              <p:spPr bwMode="auto">
                <a:xfrm>
                  <a:off x="28" y="606"/>
                  <a:ext cx="691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1600" b="1" noProof="1">
                      <a:latin typeface="Arial" charset="0"/>
                      <a:cs typeface="Arial" charset="0"/>
                    </a:rPr>
                    <a:t>Espacios abiertos y salvajes</a:t>
                  </a:r>
                  <a:endParaRPr lang="es-CR" sz="16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400" noProof="1"/>
                </a:p>
              </p:txBody>
            </p:sp>
            <p:sp>
              <p:nvSpPr>
                <p:cNvPr id="364566" name="Rectangle 22"/>
                <p:cNvSpPr>
                  <a:spLocks noChangeArrowheads="1"/>
                </p:cNvSpPr>
                <p:nvPr/>
              </p:nvSpPr>
              <p:spPr bwMode="auto">
                <a:xfrm>
                  <a:off x="0" y="606"/>
                  <a:ext cx="747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567" name="Group 23"/>
              <p:cNvGrpSpPr>
                <a:grpSpLocks/>
              </p:cNvGrpSpPr>
              <p:nvPr/>
            </p:nvGrpSpPr>
            <p:grpSpPr bwMode="auto">
              <a:xfrm>
                <a:off x="747" y="606"/>
                <a:ext cx="748" cy="633"/>
                <a:chOff x="747" y="606"/>
                <a:chExt cx="748" cy="633"/>
              </a:xfrm>
            </p:grpSpPr>
            <p:sp>
              <p:nvSpPr>
                <p:cNvPr id="364568" name="Rectangle 24"/>
                <p:cNvSpPr>
                  <a:spLocks noChangeArrowheads="1"/>
                </p:cNvSpPr>
                <p:nvPr/>
              </p:nvSpPr>
              <p:spPr bwMode="auto">
                <a:xfrm>
                  <a:off x="775" y="606"/>
                  <a:ext cx="692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/>
                  <a:r>
                    <a:rPr lang="es-CR" sz="2000" noProof="1">
                      <a:latin typeface="Arial" charset="0"/>
                      <a:cs typeface="Arial" charset="0"/>
                    </a:rPr>
                    <a:t>-2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algn="just" eaLnBrk="0" hangingPunct="0"/>
                  <a:endParaRPr lang="es-CR" sz="1000">
                    <a:latin typeface="Arial" charset="0"/>
                    <a:cs typeface="Arial" charset="0"/>
                  </a:endParaRPr>
                </a:p>
                <a:p>
                  <a:pPr algn="just" eaLnBrk="0" hangingPunct="0"/>
                  <a:endParaRPr lang="es-CR" sz="1000">
                    <a:latin typeface="Arial" charset="0"/>
                    <a:cs typeface="Arial" charset="0"/>
                  </a:endParaRPr>
                </a:p>
                <a:p>
                  <a:pPr algn="just" eaLnBrk="0" hangingPunct="0"/>
                  <a:endParaRPr lang="es-CR" sz="1000">
                    <a:latin typeface="Arial" charset="0"/>
                    <a:cs typeface="Arial" charset="0"/>
                  </a:endParaRPr>
                </a:p>
                <a:p>
                  <a:pPr algn="just" eaLnBrk="0" hangingPunct="0"/>
                  <a:r>
                    <a:rPr lang="es-CR" sz="1000">
                      <a:latin typeface="Arial" charset="0"/>
                      <a:cs typeface="Arial" charset="0"/>
                    </a:rPr>
                    <a:t>         </a:t>
                  </a:r>
                  <a:r>
                    <a:rPr lang="es-CR" sz="1000" noProof="1">
                      <a:latin typeface="Arial" charset="0"/>
                      <a:cs typeface="Arial" charset="0"/>
                    </a:rPr>
                    <a:t>                </a:t>
                  </a:r>
                  <a:r>
                    <a:rPr lang="es-CR" sz="2000" noProof="1">
                      <a:latin typeface="Arial" charset="0"/>
                      <a:cs typeface="Arial" charset="0"/>
                    </a:rPr>
                    <a:t> 4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algn="just" eaLnBrk="0" hangingPunct="0"/>
                  <a:r>
                    <a:rPr lang="es-CR" sz="1200" noProof="1">
                      <a:latin typeface="Arial" charset="0"/>
                      <a:cs typeface="Arial" charset="0"/>
                    </a:rPr>
                    <a:t>                    </a:t>
                  </a:r>
                  <a:endParaRPr lang="es-CR" sz="12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algn="just" eaLnBrk="0" hangingPunct="0"/>
                  <a:endParaRPr lang="es-CR" sz="2400" noProof="1"/>
                </a:p>
              </p:txBody>
            </p:sp>
            <p:sp>
              <p:nvSpPr>
                <p:cNvPr id="364569" name="Rectangle 25"/>
                <p:cNvSpPr>
                  <a:spLocks noChangeArrowheads="1"/>
                </p:cNvSpPr>
                <p:nvPr/>
              </p:nvSpPr>
              <p:spPr bwMode="auto">
                <a:xfrm>
                  <a:off x="747" y="606"/>
                  <a:ext cx="74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570" name="Group 26"/>
              <p:cNvGrpSpPr>
                <a:grpSpLocks/>
              </p:cNvGrpSpPr>
              <p:nvPr/>
            </p:nvGrpSpPr>
            <p:grpSpPr bwMode="auto">
              <a:xfrm>
                <a:off x="1495" y="606"/>
                <a:ext cx="748" cy="633"/>
                <a:chOff x="1495" y="606"/>
                <a:chExt cx="748" cy="633"/>
              </a:xfrm>
            </p:grpSpPr>
            <p:sp>
              <p:nvSpPr>
                <p:cNvPr id="364571" name="Rectangle 27"/>
                <p:cNvSpPr>
                  <a:spLocks noChangeArrowheads="1"/>
                </p:cNvSpPr>
                <p:nvPr/>
              </p:nvSpPr>
              <p:spPr bwMode="auto">
                <a:xfrm>
                  <a:off x="1523" y="606"/>
                  <a:ext cx="692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/>
                  <a:r>
                    <a:rPr lang="es-CR" sz="2000" noProof="1">
                      <a:latin typeface="Arial" charset="0"/>
                      <a:cs typeface="Arial" charset="0"/>
                    </a:rPr>
                    <a:t>-4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algn="just" eaLnBrk="0" hangingPunct="0"/>
                  <a:r>
                    <a:rPr lang="es-CR" sz="1200" noProof="1">
                      <a:latin typeface="Arial" charset="0"/>
                      <a:cs typeface="Arial" charset="0"/>
                    </a:rPr>
                    <a:t>             </a:t>
                  </a:r>
                  <a:r>
                    <a:rPr lang="es-CR" sz="2000" noProof="1">
                      <a:latin typeface="Arial" charset="0"/>
                      <a:cs typeface="Arial" charset="0"/>
                    </a:rPr>
                    <a:t> </a:t>
                  </a:r>
                  <a:endParaRPr lang="es-CR" sz="2000">
                    <a:latin typeface="Arial" charset="0"/>
                    <a:cs typeface="Arial" charset="0"/>
                  </a:endParaRPr>
                </a:p>
                <a:p>
                  <a:pPr algn="just" eaLnBrk="0" hangingPunct="0"/>
                  <a:r>
                    <a:rPr lang="es-CR" sz="2000">
                      <a:latin typeface="Arial" charset="0"/>
                      <a:cs typeface="Arial" charset="0"/>
                    </a:rPr>
                    <a:t>              </a:t>
                  </a:r>
                  <a:r>
                    <a:rPr lang="es-CR" sz="2000" noProof="1">
                      <a:latin typeface="Arial" charset="0"/>
                      <a:cs typeface="Arial" charset="0"/>
                    </a:rPr>
                    <a:t>6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algn="just" eaLnBrk="0" hangingPunct="0"/>
                  <a:endParaRPr lang="es-CR" sz="2400" noProof="1"/>
                </a:p>
              </p:txBody>
            </p:sp>
            <p:sp>
              <p:nvSpPr>
                <p:cNvPr id="364572" name="Rectangle 28"/>
                <p:cNvSpPr>
                  <a:spLocks noChangeArrowheads="1"/>
                </p:cNvSpPr>
                <p:nvPr/>
              </p:nvSpPr>
              <p:spPr bwMode="auto">
                <a:xfrm>
                  <a:off x="1495" y="606"/>
                  <a:ext cx="74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573" name="Group 29"/>
              <p:cNvGrpSpPr>
                <a:grpSpLocks/>
              </p:cNvGrpSpPr>
              <p:nvPr/>
            </p:nvGrpSpPr>
            <p:grpSpPr bwMode="auto">
              <a:xfrm>
                <a:off x="2243" y="606"/>
                <a:ext cx="748" cy="633"/>
                <a:chOff x="2243" y="606"/>
                <a:chExt cx="748" cy="633"/>
              </a:xfrm>
            </p:grpSpPr>
            <p:sp>
              <p:nvSpPr>
                <p:cNvPr id="364574" name="Rectangle 30"/>
                <p:cNvSpPr>
                  <a:spLocks noChangeArrowheads="1"/>
                </p:cNvSpPr>
                <p:nvPr/>
              </p:nvSpPr>
              <p:spPr bwMode="auto">
                <a:xfrm>
                  <a:off x="2271" y="606"/>
                  <a:ext cx="692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/>
                  <a:r>
                    <a:rPr lang="es-CR" sz="1200" b="1" noProof="1">
                      <a:latin typeface="Arial Unicode MS" pitchFamily="34" charset="-128"/>
                      <a:cs typeface="Courier New" pitchFamily="49" charset="0"/>
                    </a:rPr>
                    <a:t> </a:t>
                  </a:r>
                </a:p>
                <a:p>
                  <a:pPr algn="just" eaLnBrk="0" hangingPunct="0"/>
                  <a:endParaRPr lang="es-CR" sz="2400" noProof="1"/>
                </a:p>
              </p:txBody>
            </p:sp>
            <p:sp>
              <p:nvSpPr>
                <p:cNvPr id="364575" name="Rectangle 31"/>
                <p:cNvSpPr>
                  <a:spLocks noChangeArrowheads="1"/>
                </p:cNvSpPr>
                <p:nvPr/>
              </p:nvSpPr>
              <p:spPr bwMode="auto">
                <a:xfrm>
                  <a:off x="2243" y="606"/>
                  <a:ext cx="74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576" name="Group 32"/>
              <p:cNvGrpSpPr>
                <a:grpSpLocks/>
              </p:cNvGrpSpPr>
              <p:nvPr/>
            </p:nvGrpSpPr>
            <p:grpSpPr bwMode="auto">
              <a:xfrm>
                <a:off x="2991" y="606"/>
                <a:ext cx="748" cy="633"/>
                <a:chOff x="2991" y="606"/>
                <a:chExt cx="748" cy="633"/>
              </a:xfrm>
            </p:grpSpPr>
            <p:sp>
              <p:nvSpPr>
                <p:cNvPr id="364577" name="Rectangle 33"/>
                <p:cNvSpPr>
                  <a:spLocks noChangeArrowheads="1"/>
                </p:cNvSpPr>
                <p:nvPr/>
              </p:nvSpPr>
              <p:spPr bwMode="auto">
                <a:xfrm>
                  <a:off x="3019" y="606"/>
                  <a:ext cx="692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/>
                  <a:r>
                    <a:rPr lang="es-CR" sz="1200" b="1" noProof="1">
                      <a:latin typeface="Arial Unicode MS" pitchFamily="34" charset="-128"/>
                      <a:cs typeface="Courier New" pitchFamily="49" charset="0"/>
                    </a:rPr>
                    <a:t> </a:t>
                  </a:r>
                  <a:r>
                    <a:rPr lang="es-CR" sz="2000">
                      <a:latin typeface="Arial" charset="0"/>
                    </a:rPr>
                    <a:t>-3</a:t>
                  </a:r>
                </a:p>
                <a:p>
                  <a:pPr algn="just" eaLnBrk="0" hangingPunct="0"/>
                  <a:r>
                    <a:rPr lang="es-CR" sz="2400"/>
                    <a:t>           </a:t>
                  </a:r>
                </a:p>
                <a:p>
                  <a:pPr algn="just" eaLnBrk="0" hangingPunct="0"/>
                  <a:r>
                    <a:rPr lang="es-CR" sz="2000">
                      <a:latin typeface="Arial" charset="0"/>
                    </a:rPr>
                    <a:t>             5</a:t>
                  </a:r>
                </a:p>
                <a:p>
                  <a:pPr algn="just" eaLnBrk="0" hangingPunct="0"/>
                  <a:endParaRPr lang="es-CR" sz="2400" noProof="1"/>
                </a:p>
              </p:txBody>
            </p:sp>
            <p:sp>
              <p:nvSpPr>
                <p:cNvPr id="364578" name="Rectangle 34"/>
                <p:cNvSpPr>
                  <a:spLocks noChangeArrowheads="1"/>
                </p:cNvSpPr>
                <p:nvPr/>
              </p:nvSpPr>
              <p:spPr bwMode="auto">
                <a:xfrm>
                  <a:off x="2991" y="606"/>
                  <a:ext cx="74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579" name="Group 35"/>
              <p:cNvGrpSpPr>
                <a:grpSpLocks/>
              </p:cNvGrpSpPr>
              <p:nvPr/>
            </p:nvGrpSpPr>
            <p:grpSpPr bwMode="auto">
              <a:xfrm>
                <a:off x="0" y="1239"/>
                <a:ext cx="747" cy="518"/>
                <a:chOff x="0" y="1239"/>
                <a:chExt cx="747" cy="518"/>
              </a:xfrm>
            </p:grpSpPr>
            <p:sp>
              <p:nvSpPr>
                <p:cNvPr id="364580" name="Rectangle 36"/>
                <p:cNvSpPr>
                  <a:spLocks noChangeArrowheads="1"/>
                </p:cNvSpPr>
                <p:nvPr/>
              </p:nvSpPr>
              <p:spPr bwMode="auto">
                <a:xfrm>
                  <a:off x="28" y="1239"/>
                  <a:ext cx="69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1600" b="1" noProof="1">
                      <a:latin typeface="Arial" charset="0"/>
                      <a:cs typeface="Arial" charset="0"/>
                    </a:rPr>
                    <a:t>Salud y segurida</a:t>
                  </a:r>
                  <a:r>
                    <a:rPr lang="es-MX" sz="1600" b="1">
                      <a:latin typeface="Arial" charset="0"/>
                      <a:cs typeface="Arial" charset="0"/>
                    </a:rPr>
                    <a:t>d</a:t>
                  </a:r>
                  <a:endParaRPr lang="es-MX" sz="16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MX" sz="1600" noProof="1"/>
                </a:p>
              </p:txBody>
            </p:sp>
            <p:sp>
              <p:nvSpPr>
                <p:cNvPr id="364581" name="Rectangle 37"/>
                <p:cNvSpPr>
                  <a:spLocks noChangeArrowheads="1"/>
                </p:cNvSpPr>
                <p:nvPr/>
              </p:nvSpPr>
              <p:spPr bwMode="auto">
                <a:xfrm>
                  <a:off x="0" y="1239"/>
                  <a:ext cx="7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582" name="Group 38"/>
              <p:cNvGrpSpPr>
                <a:grpSpLocks/>
              </p:cNvGrpSpPr>
              <p:nvPr/>
            </p:nvGrpSpPr>
            <p:grpSpPr bwMode="auto">
              <a:xfrm>
                <a:off x="747" y="1239"/>
                <a:ext cx="748" cy="518"/>
                <a:chOff x="747" y="1239"/>
                <a:chExt cx="748" cy="518"/>
              </a:xfrm>
            </p:grpSpPr>
            <p:sp>
              <p:nvSpPr>
                <p:cNvPr id="364583" name="Rectangle 39"/>
                <p:cNvSpPr>
                  <a:spLocks noChangeArrowheads="1"/>
                </p:cNvSpPr>
                <p:nvPr/>
              </p:nvSpPr>
              <p:spPr bwMode="auto">
                <a:xfrm>
                  <a:off x="775" y="1239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/>
                  <a:r>
                    <a:rPr lang="es-CR" sz="1200" b="1" noProof="1">
                      <a:latin typeface="Arial Unicode MS" pitchFamily="34" charset="-128"/>
                      <a:cs typeface="Courier New" pitchFamily="49" charset="0"/>
                    </a:rPr>
                    <a:t> </a:t>
                  </a:r>
                </a:p>
                <a:p>
                  <a:pPr algn="just" eaLnBrk="0" hangingPunct="0"/>
                  <a:endParaRPr lang="es-CR" sz="2400" noProof="1"/>
                </a:p>
              </p:txBody>
            </p:sp>
            <p:sp>
              <p:nvSpPr>
                <p:cNvPr id="364584" name="Rectangle 40"/>
                <p:cNvSpPr>
                  <a:spLocks noChangeArrowheads="1"/>
                </p:cNvSpPr>
                <p:nvPr/>
              </p:nvSpPr>
              <p:spPr bwMode="auto">
                <a:xfrm>
                  <a:off x="747" y="1239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585" name="Group 41"/>
              <p:cNvGrpSpPr>
                <a:grpSpLocks/>
              </p:cNvGrpSpPr>
              <p:nvPr/>
            </p:nvGrpSpPr>
            <p:grpSpPr bwMode="auto">
              <a:xfrm>
                <a:off x="1495" y="1239"/>
                <a:ext cx="748" cy="518"/>
                <a:chOff x="1495" y="1239"/>
                <a:chExt cx="748" cy="518"/>
              </a:xfrm>
            </p:grpSpPr>
            <p:sp>
              <p:nvSpPr>
                <p:cNvPr id="364586" name="Rectangle 42"/>
                <p:cNvSpPr>
                  <a:spLocks noChangeArrowheads="1"/>
                </p:cNvSpPr>
                <p:nvPr/>
              </p:nvSpPr>
              <p:spPr bwMode="auto">
                <a:xfrm>
                  <a:off x="1523" y="1239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/>
                  <a:r>
                    <a:rPr lang="es-CR" sz="1200" b="1" noProof="1">
                      <a:latin typeface="Arial Unicode MS" pitchFamily="34" charset="-128"/>
                      <a:cs typeface="Courier New" pitchFamily="49" charset="0"/>
                    </a:rPr>
                    <a:t> </a:t>
                  </a:r>
                </a:p>
                <a:p>
                  <a:pPr algn="just" eaLnBrk="0" hangingPunct="0"/>
                  <a:endParaRPr lang="es-CR" sz="2400" noProof="1"/>
                </a:p>
              </p:txBody>
            </p:sp>
            <p:sp>
              <p:nvSpPr>
                <p:cNvPr id="364587" name="Rectangle 43"/>
                <p:cNvSpPr>
                  <a:spLocks noChangeArrowheads="1"/>
                </p:cNvSpPr>
                <p:nvPr/>
              </p:nvSpPr>
              <p:spPr bwMode="auto">
                <a:xfrm>
                  <a:off x="1495" y="1239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588" name="Group 44"/>
              <p:cNvGrpSpPr>
                <a:grpSpLocks/>
              </p:cNvGrpSpPr>
              <p:nvPr/>
            </p:nvGrpSpPr>
            <p:grpSpPr bwMode="auto">
              <a:xfrm>
                <a:off x="2243" y="1239"/>
                <a:ext cx="748" cy="518"/>
                <a:chOff x="2243" y="1239"/>
                <a:chExt cx="748" cy="518"/>
              </a:xfrm>
            </p:grpSpPr>
            <p:sp>
              <p:nvSpPr>
                <p:cNvPr id="364589" name="Rectangle 45"/>
                <p:cNvSpPr>
                  <a:spLocks noChangeArrowheads="1"/>
                </p:cNvSpPr>
                <p:nvPr/>
              </p:nvSpPr>
              <p:spPr bwMode="auto">
                <a:xfrm>
                  <a:off x="2271" y="1239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/>
                  <a:r>
                    <a:rPr lang="es-CR" sz="2000" noProof="1">
                      <a:latin typeface="Arial" charset="0"/>
                      <a:cs typeface="Arial" charset="0"/>
                    </a:rPr>
                    <a:t>9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algn="just" eaLnBrk="0" hangingPunct="0"/>
                  <a:r>
                    <a:rPr lang="es-CR" sz="1200" noProof="1">
                      <a:latin typeface="Arial" charset="0"/>
                      <a:cs typeface="Arial" charset="0"/>
                    </a:rPr>
                    <a:t>             </a:t>
                  </a:r>
                  <a:r>
                    <a:rPr lang="es-CR" sz="2000" noProof="1">
                      <a:latin typeface="Arial" charset="0"/>
                      <a:cs typeface="Arial" charset="0"/>
                    </a:rPr>
                    <a:t> </a:t>
                  </a:r>
                  <a:endParaRPr lang="es-CR" sz="2000">
                    <a:latin typeface="Arial" charset="0"/>
                    <a:cs typeface="Arial" charset="0"/>
                  </a:endParaRPr>
                </a:p>
                <a:p>
                  <a:pPr algn="just" eaLnBrk="0" hangingPunct="0"/>
                  <a:r>
                    <a:rPr lang="es-CR" sz="2000">
                      <a:latin typeface="Arial" charset="0"/>
                      <a:cs typeface="Arial" charset="0"/>
                    </a:rPr>
                    <a:t>            </a:t>
                  </a:r>
                  <a:r>
                    <a:rPr lang="es-CR" sz="2000" noProof="1">
                      <a:latin typeface="Arial" charset="0"/>
                      <a:cs typeface="Arial" charset="0"/>
                    </a:rPr>
                    <a:t> 9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algn="just" eaLnBrk="0" hangingPunct="0"/>
                  <a:endParaRPr lang="es-CR" sz="2400" noProof="1"/>
                </a:p>
              </p:txBody>
            </p:sp>
            <p:sp>
              <p:nvSpPr>
                <p:cNvPr id="364590" name="Rectangle 46"/>
                <p:cNvSpPr>
                  <a:spLocks noChangeArrowheads="1"/>
                </p:cNvSpPr>
                <p:nvPr/>
              </p:nvSpPr>
              <p:spPr bwMode="auto">
                <a:xfrm>
                  <a:off x="2243" y="1239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591" name="Group 47"/>
              <p:cNvGrpSpPr>
                <a:grpSpLocks/>
              </p:cNvGrpSpPr>
              <p:nvPr/>
            </p:nvGrpSpPr>
            <p:grpSpPr bwMode="auto">
              <a:xfrm>
                <a:off x="2991" y="1239"/>
                <a:ext cx="748" cy="518"/>
                <a:chOff x="2991" y="1239"/>
                <a:chExt cx="748" cy="518"/>
              </a:xfrm>
            </p:grpSpPr>
            <p:sp>
              <p:nvSpPr>
                <p:cNvPr id="364592" name="Rectangle 48"/>
                <p:cNvSpPr>
                  <a:spLocks noChangeArrowheads="1"/>
                </p:cNvSpPr>
                <p:nvPr/>
              </p:nvSpPr>
              <p:spPr bwMode="auto">
                <a:xfrm>
                  <a:off x="3019" y="1239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/>
                  <a:r>
                    <a:rPr lang="es-CR" sz="2000" noProof="1">
                      <a:latin typeface="Arial" charset="0"/>
                      <a:cs typeface="Arial" charset="0"/>
                    </a:rPr>
                    <a:t>-4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algn="just" eaLnBrk="0" hangingPunct="0"/>
                  <a:r>
                    <a:rPr lang="es-CR" sz="1200" noProof="1">
                      <a:latin typeface="Arial" charset="0"/>
                      <a:cs typeface="Arial" charset="0"/>
                    </a:rPr>
                    <a:t>             </a:t>
                  </a:r>
                  <a:endParaRPr lang="es-CR" sz="1200">
                    <a:latin typeface="Arial" charset="0"/>
                    <a:cs typeface="Arial" charset="0"/>
                  </a:endParaRPr>
                </a:p>
                <a:p>
                  <a:pPr algn="just" eaLnBrk="0" hangingPunct="0"/>
                  <a:r>
                    <a:rPr lang="es-CR" sz="1200">
                      <a:latin typeface="Arial" charset="0"/>
                      <a:cs typeface="Arial" charset="0"/>
                    </a:rPr>
                    <a:t>    </a:t>
                  </a:r>
                </a:p>
                <a:p>
                  <a:pPr algn="just" eaLnBrk="0" hangingPunct="0"/>
                  <a:r>
                    <a:rPr lang="es-CR" sz="1200">
                      <a:latin typeface="Arial" charset="0"/>
                      <a:cs typeface="Arial" charset="0"/>
                    </a:rPr>
                    <a:t>                      </a:t>
                  </a:r>
                  <a:r>
                    <a:rPr lang="es-CR" sz="2000" noProof="1">
                      <a:latin typeface="Arial" charset="0"/>
                      <a:cs typeface="Arial" charset="0"/>
                    </a:rPr>
                    <a:t> 3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algn="just" eaLnBrk="0" hangingPunct="0"/>
                  <a:endParaRPr lang="es-CR" sz="2400" noProof="1"/>
                </a:p>
              </p:txBody>
            </p:sp>
            <p:sp>
              <p:nvSpPr>
                <p:cNvPr id="364593" name="Rectangle 49"/>
                <p:cNvSpPr>
                  <a:spLocks noChangeArrowheads="1"/>
                </p:cNvSpPr>
                <p:nvPr/>
              </p:nvSpPr>
              <p:spPr bwMode="auto">
                <a:xfrm>
                  <a:off x="2991" y="1239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594" name="Group 50"/>
              <p:cNvGrpSpPr>
                <a:grpSpLocks/>
              </p:cNvGrpSpPr>
              <p:nvPr/>
            </p:nvGrpSpPr>
            <p:grpSpPr bwMode="auto">
              <a:xfrm>
                <a:off x="0" y="1757"/>
                <a:ext cx="747" cy="518"/>
                <a:chOff x="0" y="1757"/>
                <a:chExt cx="747" cy="518"/>
              </a:xfrm>
            </p:grpSpPr>
            <p:sp>
              <p:nvSpPr>
                <p:cNvPr id="364595" name="Rectangle 51"/>
                <p:cNvSpPr>
                  <a:spLocks noChangeArrowheads="1"/>
                </p:cNvSpPr>
                <p:nvPr/>
              </p:nvSpPr>
              <p:spPr bwMode="auto">
                <a:xfrm>
                  <a:off x="28" y="1757"/>
                  <a:ext cx="69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1600" b="1" noProof="1">
                      <a:latin typeface="Arial" charset="0"/>
                      <a:cs typeface="Arial" charset="0"/>
                    </a:rPr>
                    <a:t>Empleo</a:t>
                  </a:r>
                  <a:endParaRPr lang="es-CR" sz="16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400" noProof="1"/>
                </a:p>
              </p:txBody>
            </p:sp>
            <p:sp>
              <p:nvSpPr>
                <p:cNvPr id="364596" name="Rectangle 52"/>
                <p:cNvSpPr>
                  <a:spLocks noChangeArrowheads="1"/>
                </p:cNvSpPr>
                <p:nvPr/>
              </p:nvSpPr>
              <p:spPr bwMode="auto">
                <a:xfrm>
                  <a:off x="0" y="1757"/>
                  <a:ext cx="7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597" name="Group 53"/>
              <p:cNvGrpSpPr>
                <a:grpSpLocks/>
              </p:cNvGrpSpPr>
              <p:nvPr/>
            </p:nvGrpSpPr>
            <p:grpSpPr bwMode="auto">
              <a:xfrm>
                <a:off x="747" y="1757"/>
                <a:ext cx="748" cy="518"/>
                <a:chOff x="747" y="1757"/>
                <a:chExt cx="748" cy="518"/>
              </a:xfrm>
            </p:grpSpPr>
            <p:sp>
              <p:nvSpPr>
                <p:cNvPr id="364598" name="Rectangle 54"/>
                <p:cNvSpPr>
                  <a:spLocks noChangeArrowheads="1"/>
                </p:cNvSpPr>
                <p:nvPr/>
              </p:nvSpPr>
              <p:spPr bwMode="auto">
                <a:xfrm>
                  <a:off x="775" y="1757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/>
                  <a:r>
                    <a:rPr lang="es-CR" sz="1200" b="1" noProof="1">
                      <a:latin typeface="Arial Unicode MS" pitchFamily="34" charset="-128"/>
                      <a:cs typeface="Courier New" pitchFamily="49" charset="0"/>
                    </a:rPr>
                    <a:t> </a:t>
                  </a:r>
                </a:p>
                <a:p>
                  <a:pPr algn="just" eaLnBrk="0" hangingPunct="0"/>
                  <a:endParaRPr lang="es-CR" sz="2400" noProof="1"/>
                </a:p>
              </p:txBody>
            </p:sp>
            <p:sp>
              <p:nvSpPr>
                <p:cNvPr id="364599" name="Rectangle 55"/>
                <p:cNvSpPr>
                  <a:spLocks noChangeArrowheads="1"/>
                </p:cNvSpPr>
                <p:nvPr/>
              </p:nvSpPr>
              <p:spPr bwMode="auto">
                <a:xfrm>
                  <a:off x="747" y="1757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600" name="Group 56"/>
              <p:cNvGrpSpPr>
                <a:grpSpLocks/>
              </p:cNvGrpSpPr>
              <p:nvPr/>
            </p:nvGrpSpPr>
            <p:grpSpPr bwMode="auto">
              <a:xfrm>
                <a:off x="1495" y="1757"/>
                <a:ext cx="748" cy="518"/>
                <a:chOff x="1495" y="1757"/>
                <a:chExt cx="748" cy="518"/>
              </a:xfrm>
            </p:grpSpPr>
            <p:sp>
              <p:nvSpPr>
                <p:cNvPr id="364601" name="Rectangle 57"/>
                <p:cNvSpPr>
                  <a:spLocks noChangeArrowheads="1"/>
                </p:cNvSpPr>
                <p:nvPr/>
              </p:nvSpPr>
              <p:spPr bwMode="auto">
                <a:xfrm>
                  <a:off x="1523" y="1757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/>
                  <a:r>
                    <a:rPr lang="es-CR" sz="1200" b="1" noProof="1">
                      <a:latin typeface="Arial Unicode MS" pitchFamily="34" charset="-128"/>
                      <a:cs typeface="Courier New" pitchFamily="49" charset="0"/>
                    </a:rPr>
                    <a:t> </a:t>
                  </a:r>
                </a:p>
                <a:p>
                  <a:pPr algn="just" eaLnBrk="0" hangingPunct="0"/>
                  <a:endParaRPr lang="es-CR" sz="2400" noProof="1"/>
                </a:p>
              </p:txBody>
            </p:sp>
            <p:sp>
              <p:nvSpPr>
                <p:cNvPr id="364602" name="Rectangle 58"/>
                <p:cNvSpPr>
                  <a:spLocks noChangeArrowheads="1"/>
                </p:cNvSpPr>
                <p:nvPr/>
              </p:nvSpPr>
              <p:spPr bwMode="auto">
                <a:xfrm>
                  <a:off x="1495" y="1757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603" name="Group 59"/>
              <p:cNvGrpSpPr>
                <a:grpSpLocks/>
              </p:cNvGrpSpPr>
              <p:nvPr/>
            </p:nvGrpSpPr>
            <p:grpSpPr bwMode="auto">
              <a:xfrm>
                <a:off x="2243" y="1757"/>
                <a:ext cx="748" cy="518"/>
                <a:chOff x="2243" y="1757"/>
                <a:chExt cx="748" cy="518"/>
              </a:xfrm>
            </p:grpSpPr>
            <p:sp>
              <p:nvSpPr>
                <p:cNvPr id="364604" name="Rectangle 60"/>
                <p:cNvSpPr>
                  <a:spLocks noChangeArrowheads="1"/>
                </p:cNvSpPr>
                <p:nvPr/>
              </p:nvSpPr>
              <p:spPr bwMode="auto">
                <a:xfrm>
                  <a:off x="2271" y="1757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/>
                  <a:r>
                    <a:rPr lang="es-CR" sz="2000" noProof="1">
                      <a:latin typeface="Arial" charset="0"/>
                      <a:cs typeface="Arial" charset="0"/>
                    </a:rPr>
                    <a:t>8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algn="just" eaLnBrk="0" hangingPunct="0"/>
                  <a:r>
                    <a:rPr lang="es-CR" sz="1200">
                      <a:latin typeface="Arial" charset="0"/>
                      <a:cs typeface="Arial" charset="0"/>
                    </a:rPr>
                    <a:t>      </a:t>
                  </a:r>
                </a:p>
                <a:p>
                  <a:pPr algn="just" eaLnBrk="0" hangingPunct="0"/>
                  <a:r>
                    <a:rPr lang="es-CR" sz="1200">
                      <a:latin typeface="Arial" charset="0"/>
                      <a:cs typeface="Arial" charset="0"/>
                    </a:rPr>
                    <a:t>        </a:t>
                  </a:r>
                  <a:r>
                    <a:rPr lang="es-CR" sz="1200" noProof="1">
                      <a:latin typeface="Arial" charset="0"/>
                      <a:cs typeface="Arial" charset="0"/>
                    </a:rPr>
                    <a:t>               </a:t>
                  </a:r>
                  <a:r>
                    <a:rPr lang="es-CR" sz="2000" noProof="1">
                      <a:latin typeface="Arial" charset="0"/>
                      <a:cs typeface="Arial" charset="0"/>
                    </a:rPr>
                    <a:t>7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algn="just" eaLnBrk="0" hangingPunct="0"/>
                  <a:endParaRPr lang="es-CR" sz="2000" noProof="1"/>
                </a:p>
              </p:txBody>
            </p:sp>
            <p:sp>
              <p:nvSpPr>
                <p:cNvPr id="364605" name="Rectangle 61"/>
                <p:cNvSpPr>
                  <a:spLocks noChangeArrowheads="1"/>
                </p:cNvSpPr>
                <p:nvPr/>
              </p:nvSpPr>
              <p:spPr bwMode="auto">
                <a:xfrm>
                  <a:off x="2243" y="1757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606" name="Group 62"/>
              <p:cNvGrpSpPr>
                <a:grpSpLocks/>
              </p:cNvGrpSpPr>
              <p:nvPr/>
            </p:nvGrpSpPr>
            <p:grpSpPr bwMode="auto">
              <a:xfrm>
                <a:off x="2991" y="1757"/>
                <a:ext cx="748" cy="518"/>
                <a:chOff x="2991" y="1757"/>
                <a:chExt cx="748" cy="518"/>
              </a:xfrm>
            </p:grpSpPr>
            <p:sp>
              <p:nvSpPr>
                <p:cNvPr id="364607" name="Rectangle 63"/>
                <p:cNvSpPr>
                  <a:spLocks noChangeArrowheads="1"/>
                </p:cNvSpPr>
                <p:nvPr/>
              </p:nvSpPr>
              <p:spPr bwMode="auto">
                <a:xfrm>
                  <a:off x="3019" y="1757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/>
                  <a:r>
                    <a:rPr lang="es-CR" sz="1200" b="1" noProof="1">
                      <a:latin typeface="Arial Unicode MS" pitchFamily="34" charset="-128"/>
                      <a:cs typeface="Courier New" pitchFamily="49" charset="0"/>
                    </a:rPr>
                    <a:t> </a:t>
                  </a:r>
                  <a:r>
                    <a:rPr lang="es-CR" sz="2000">
                      <a:latin typeface="Arial" charset="0"/>
                      <a:cs typeface="Courier New" pitchFamily="49" charset="0"/>
                    </a:rPr>
                    <a:t>4</a:t>
                  </a:r>
                  <a:endParaRPr lang="es-CR" sz="2000" noProof="1">
                    <a:latin typeface="Arial" charset="0"/>
                    <a:cs typeface="Courier New" pitchFamily="49" charset="0"/>
                  </a:endParaRPr>
                </a:p>
                <a:p>
                  <a:pPr algn="just" eaLnBrk="0" hangingPunct="0"/>
                  <a:endParaRPr lang="es-CR" sz="2000">
                    <a:latin typeface="Arial" charset="0"/>
                  </a:endParaRPr>
                </a:p>
                <a:p>
                  <a:pPr algn="just" eaLnBrk="0" hangingPunct="0"/>
                  <a:r>
                    <a:rPr lang="es-CR" sz="2000">
                      <a:latin typeface="Arial" charset="0"/>
                    </a:rPr>
                    <a:t>               5</a:t>
                  </a:r>
                  <a:endParaRPr lang="es-CR" sz="2000" noProof="1">
                    <a:latin typeface="Arial" charset="0"/>
                  </a:endParaRPr>
                </a:p>
              </p:txBody>
            </p:sp>
            <p:sp>
              <p:nvSpPr>
                <p:cNvPr id="364608" name="Rectangle 64"/>
                <p:cNvSpPr>
                  <a:spLocks noChangeArrowheads="1"/>
                </p:cNvSpPr>
                <p:nvPr/>
              </p:nvSpPr>
              <p:spPr bwMode="auto">
                <a:xfrm>
                  <a:off x="2991" y="1757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609" name="Group 65"/>
              <p:cNvGrpSpPr>
                <a:grpSpLocks/>
              </p:cNvGrpSpPr>
              <p:nvPr/>
            </p:nvGrpSpPr>
            <p:grpSpPr bwMode="auto">
              <a:xfrm>
                <a:off x="0" y="2275"/>
                <a:ext cx="747" cy="518"/>
                <a:chOff x="0" y="2275"/>
                <a:chExt cx="747" cy="518"/>
              </a:xfrm>
            </p:grpSpPr>
            <p:sp>
              <p:nvSpPr>
                <p:cNvPr id="364610" name="Rectangle 66"/>
                <p:cNvSpPr>
                  <a:spLocks noChangeArrowheads="1"/>
                </p:cNvSpPr>
                <p:nvPr/>
              </p:nvSpPr>
              <p:spPr bwMode="auto">
                <a:xfrm>
                  <a:off x="28" y="2275"/>
                  <a:ext cx="69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1600" b="1" noProof="1">
                      <a:latin typeface="Arial" charset="0"/>
                      <a:cs typeface="Arial" charset="0"/>
                    </a:rPr>
                    <a:t>Vectores enfermedad</a:t>
                  </a:r>
                  <a:endParaRPr lang="es-CR" sz="16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400" noProof="1"/>
                </a:p>
              </p:txBody>
            </p:sp>
            <p:sp>
              <p:nvSpPr>
                <p:cNvPr id="364611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2275"/>
                  <a:ext cx="7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612" name="Group 68"/>
              <p:cNvGrpSpPr>
                <a:grpSpLocks/>
              </p:cNvGrpSpPr>
              <p:nvPr/>
            </p:nvGrpSpPr>
            <p:grpSpPr bwMode="auto">
              <a:xfrm>
                <a:off x="747" y="2275"/>
                <a:ext cx="748" cy="518"/>
                <a:chOff x="747" y="2275"/>
                <a:chExt cx="748" cy="518"/>
              </a:xfrm>
            </p:grpSpPr>
            <p:sp>
              <p:nvSpPr>
                <p:cNvPr id="364613" name="Rectangle 69"/>
                <p:cNvSpPr>
                  <a:spLocks noChangeArrowheads="1"/>
                </p:cNvSpPr>
                <p:nvPr/>
              </p:nvSpPr>
              <p:spPr bwMode="auto">
                <a:xfrm>
                  <a:off x="775" y="2275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/>
                  <a:r>
                    <a:rPr lang="es-CR" sz="2000" noProof="1">
                      <a:latin typeface="Arial" charset="0"/>
                      <a:cs typeface="Arial" charset="0"/>
                    </a:rPr>
                    <a:t>-6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algn="just" eaLnBrk="0" hangingPunct="0"/>
                  <a:r>
                    <a:rPr lang="es-CR" sz="1200" noProof="1">
                      <a:latin typeface="Arial" charset="0"/>
                      <a:cs typeface="Arial" charset="0"/>
                    </a:rPr>
                    <a:t>              </a:t>
                  </a:r>
                  <a:endParaRPr lang="es-CR" sz="1200">
                    <a:latin typeface="Arial" charset="0"/>
                    <a:cs typeface="Arial" charset="0"/>
                  </a:endParaRPr>
                </a:p>
                <a:p>
                  <a:pPr algn="just" eaLnBrk="0" hangingPunct="0"/>
                  <a:r>
                    <a:rPr lang="es-CR" sz="1200">
                      <a:latin typeface="Arial" charset="0"/>
                      <a:cs typeface="Arial" charset="0"/>
                    </a:rPr>
                    <a:t>                       </a:t>
                  </a:r>
                  <a:r>
                    <a:rPr lang="es-CR" sz="1200" noProof="1">
                      <a:latin typeface="Arial" charset="0"/>
                      <a:cs typeface="Arial" charset="0"/>
                    </a:rPr>
                    <a:t> </a:t>
                  </a:r>
                  <a:r>
                    <a:rPr lang="es-CR" sz="2000" noProof="1">
                      <a:latin typeface="Arial" charset="0"/>
                      <a:cs typeface="Arial" charset="0"/>
                    </a:rPr>
                    <a:t>3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algn="just" eaLnBrk="0" hangingPunct="0"/>
                  <a:endParaRPr lang="es-CR" sz="2000" noProof="1"/>
                </a:p>
              </p:txBody>
            </p:sp>
            <p:sp>
              <p:nvSpPr>
                <p:cNvPr id="364614" name="Rectangle 70"/>
                <p:cNvSpPr>
                  <a:spLocks noChangeArrowheads="1"/>
                </p:cNvSpPr>
                <p:nvPr/>
              </p:nvSpPr>
              <p:spPr bwMode="auto">
                <a:xfrm>
                  <a:off x="747" y="2275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615" name="Group 71"/>
              <p:cNvGrpSpPr>
                <a:grpSpLocks/>
              </p:cNvGrpSpPr>
              <p:nvPr/>
            </p:nvGrpSpPr>
            <p:grpSpPr bwMode="auto">
              <a:xfrm>
                <a:off x="1495" y="2275"/>
                <a:ext cx="748" cy="518"/>
                <a:chOff x="1495" y="2275"/>
                <a:chExt cx="748" cy="518"/>
              </a:xfrm>
            </p:grpSpPr>
            <p:sp>
              <p:nvSpPr>
                <p:cNvPr id="364616" name="Rectangle 72"/>
                <p:cNvSpPr>
                  <a:spLocks noChangeArrowheads="1"/>
                </p:cNvSpPr>
                <p:nvPr/>
              </p:nvSpPr>
              <p:spPr bwMode="auto">
                <a:xfrm>
                  <a:off x="1523" y="2275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/>
                  <a:r>
                    <a:rPr lang="es-CR" sz="2000" noProof="1">
                      <a:latin typeface="Arial" charset="0"/>
                      <a:cs typeface="Arial" charset="0"/>
                    </a:rPr>
                    <a:t>-5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algn="just" eaLnBrk="0" hangingPunct="0"/>
                  <a:r>
                    <a:rPr lang="es-CR" sz="1200" noProof="1">
                      <a:latin typeface="Arial" charset="0"/>
                      <a:cs typeface="Arial" charset="0"/>
                    </a:rPr>
                    <a:t>             </a:t>
                  </a:r>
                  <a:r>
                    <a:rPr lang="es-CR" sz="2000" noProof="1">
                      <a:latin typeface="Arial" charset="0"/>
                      <a:cs typeface="Arial" charset="0"/>
                    </a:rPr>
                    <a:t> </a:t>
                  </a:r>
                  <a:endParaRPr lang="es-CR" sz="2000">
                    <a:latin typeface="Arial" charset="0"/>
                    <a:cs typeface="Arial" charset="0"/>
                  </a:endParaRPr>
                </a:p>
                <a:p>
                  <a:pPr algn="just" eaLnBrk="0" hangingPunct="0"/>
                  <a:r>
                    <a:rPr lang="es-CR" sz="2000">
                      <a:latin typeface="Arial" charset="0"/>
                      <a:cs typeface="Arial" charset="0"/>
                    </a:rPr>
                    <a:t>              </a:t>
                  </a:r>
                  <a:r>
                    <a:rPr lang="es-CR" sz="2000" noProof="1">
                      <a:latin typeface="Arial" charset="0"/>
                      <a:cs typeface="Arial" charset="0"/>
                    </a:rPr>
                    <a:t>3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algn="just" eaLnBrk="0" hangingPunct="0"/>
                  <a:endParaRPr lang="es-CR" sz="2400" noProof="1"/>
                </a:p>
              </p:txBody>
            </p:sp>
            <p:sp>
              <p:nvSpPr>
                <p:cNvPr id="364617" name="Rectangle 73"/>
                <p:cNvSpPr>
                  <a:spLocks noChangeArrowheads="1"/>
                </p:cNvSpPr>
                <p:nvPr/>
              </p:nvSpPr>
              <p:spPr bwMode="auto">
                <a:xfrm>
                  <a:off x="1495" y="2275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618" name="Group 74"/>
              <p:cNvGrpSpPr>
                <a:grpSpLocks/>
              </p:cNvGrpSpPr>
              <p:nvPr/>
            </p:nvGrpSpPr>
            <p:grpSpPr bwMode="auto">
              <a:xfrm>
                <a:off x="2243" y="2275"/>
                <a:ext cx="748" cy="518"/>
                <a:chOff x="2243" y="2275"/>
                <a:chExt cx="748" cy="518"/>
              </a:xfrm>
            </p:grpSpPr>
            <p:sp>
              <p:nvSpPr>
                <p:cNvPr id="364619" name="Rectangle 75"/>
                <p:cNvSpPr>
                  <a:spLocks noChangeArrowheads="1"/>
                </p:cNvSpPr>
                <p:nvPr/>
              </p:nvSpPr>
              <p:spPr bwMode="auto">
                <a:xfrm>
                  <a:off x="2271" y="2275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/>
                  <a:r>
                    <a:rPr lang="es-CR" sz="2000" noProof="1">
                      <a:latin typeface="Arial" charset="0"/>
                      <a:cs typeface="Arial" charset="0"/>
                    </a:rPr>
                    <a:t>-3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algn="just" eaLnBrk="0" hangingPunct="0"/>
                  <a:r>
                    <a:rPr lang="es-CR" sz="1200">
                      <a:latin typeface="Arial" charset="0"/>
                      <a:cs typeface="Arial" charset="0"/>
                    </a:rPr>
                    <a:t> </a:t>
                  </a:r>
                </a:p>
                <a:p>
                  <a:pPr algn="just" eaLnBrk="0" hangingPunct="0"/>
                  <a:r>
                    <a:rPr lang="es-CR" sz="1200">
                      <a:latin typeface="Arial" charset="0"/>
                      <a:cs typeface="Arial" charset="0"/>
                    </a:rPr>
                    <a:t>      </a:t>
                  </a:r>
                  <a:r>
                    <a:rPr lang="es-CR" sz="1200" noProof="1">
                      <a:latin typeface="Arial" charset="0"/>
                      <a:cs typeface="Arial" charset="0"/>
                    </a:rPr>
                    <a:t>              </a:t>
                  </a:r>
                  <a:r>
                    <a:rPr lang="es-CR" sz="2000" noProof="1">
                      <a:latin typeface="Arial" charset="0"/>
                      <a:cs typeface="Arial" charset="0"/>
                    </a:rPr>
                    <a:t> </a:t>
                  </a:r>
                  <a:r>
                    <a:rPr lang="es-CR" sz="2000">
                      <a:latin typeface="Arial" charset="0"/>
                      <a:cs typeface="Arial" charset="0"/>
                    </a:rPr>
                    <a:t> </a:t>
                  </a:r>
                  <a:r>
                    <a:rPr lang="es-CR" sz="2000" noProof="1">
                      <a:latin typeface="Arial" charset="0"/>
                      <a:cs typeface="Arial" charset="0"/>
                    </a:rPr>
                    <a:t>5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algn="just" eaLnBrk="0" hangingPunct="0"/>
                  <a:endParaRPr lang="es-CR" sz="2400" noProof="1"/>
                </a:p>
              </p:txBody>
            </p:sp>
            <p:sp>
              <p:nvSpPr>
                <p:cNvPr id="364620" name="Rectangle 76"/>
                <p:cNvSpPr>
                  <a:spLocks noChangeArrowheads="1"/>
                </p:cNvSpPr>
                <p:nvPr/>
              </p:nvSpPr>
              <p:spPr bwMode="auto">
                <a:xfrm>
                  <a:off x="2243" y="2275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4621" name="Group 77"/>
              <p:cNvGrpSpPr>
                <a:grpSpLocks/>
              </p:cNvGrpSpPr>
              <p:nvPr/>
            </p:nvGrpSpPr>
            <p:grpSpPr bwMode="auto">
              <a:xfrm>
                <a:off x="2991" y="2275"/>
                <a:ext cx="748" cy="518"/>
                <a:chOff x="2991" y="2275"/>
                <a:chExt cx="748" cy="518"/>
              </a:xfrm>
            </p:grpSpPr>
            <p:sp>
              <p:nvSpPr>
                <p:cNvPr id="364622" name="Rectangle 78"/>
                <p:cNvSpPr>
                  <a:spLocks noChangeArrowheads="1"/>
                </p:cNvSpPr>
                <p:nvPr/>
              </p:nvSpPr>
              <p:spPr bwMode="auto">
                <a:xfrm>
                  <a:off x="3019" y="2275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/>
                  <a:r>
                    <a:rPr lang="es-CR" sz="1200" b="1" noProof="1">
                      <a:latin typeface="Arial Unicode MS" pitchFamily="34" charset="-128"/>
                      <a:cs typeface="Courier New" pitchFamily="49" charset="0"/>
                    </a:rPr>
                    <a:t> </a:t>
                  </a:r>
                </a:p>
                <a:p>
                  <a:pPr algn="just" eaLnBrk="0" hangingPunct="0"/>
                  <a:endParaRPr lang="es-CR" sz="2400" noProof="1"/>
                </a:p>
              </p:txBody>
            </p:sp>
            <p:sp>
              <p:nvSpPr>
                <p:cNvPr id="364623" name="Rectangle 79"/>
                <p:cNvSpPr>
                  <a:spLocks noChangeArrowheads="1"/>
                </p:cNvSpPr>
                <p:nvPr/>
              </p:nvSpPr>
              <p:spPr bwMode="auto">
                <a:xfrm>
                  <a:off x="2991" y="2275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</p:grpSp>
        <p:sp>
          <p:nvSpPr>
            <p:cNvPr id="364624" name="Rectangle 80"/>
            <p:cNvSpPr>
              <a:spLocks noChangeArrowheads="1"/>
            </p:cNvSpPr>
            <p:nvPr/>
          </p:nvSpPr>
          <p:spPr bwMode="auto">
            <a:xfrm>
              <a:off x="-4" y="-4"/>
              <a:ext cx="3747" cy="2801"/>
            </a:xfrm>
            <a:prstGeom prst="rect">
              <a:avLst/>
            </a:prstGeom>
            <a:noFill/>
            <a:ln w="14287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C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89038"/>
          </a:xfrm>
        </p:spPr>
        <p:txBody>
          <a:bodyPr/>
          <a:lstStyle/>
          <a:p>
            <a:r>
              <a:rPr lang="es-ES" sz="2800" b="1">
                <a:latin typeface="Arial" charset="0"/>
                <a:cs typeface="Arial" charset="0"/>
              </a:rPr>
              <a:t>Formas cómo cada acción afecta a los parámetros ambientales</a:t>
            </a:r>
            <a:r>
              <a:rPr lang="es-ES"/>
              <a:t> </a:t>
            </a:r>
          </a:p>
        </p:txBody>
      </p:sp>
      <p:grpSp>
        <p:nvGrpSpPr>
          <p:cNvPr id="365571" name="Group 3"/>
          <p:cNvGrpSpPr>
            <a:grpSpLocks/>
          </p:cNvGrpSpPr>
          <p:nvPr/>
        </p:nvGrpSpPr>
        <p:grpSpPr bwMode="auto">
          <a:xfrm>
            <a:off x="755650" y="1844675"/>
            <a:ext cx="7993063" cy="3621088"/>
            <a:chOff x="-4" y="-4"/>
            <a:chExt cx="3747" cy="1562"/>
          </a:xfrm>
        </p:grpSpPr>
        <p:grpSp>
          <p:nvGrpSpPr>
            <p:cNvPr id="365572" name="Group 4"/>
            <p:cNvGrpSpPr>
              <a:grpSpLocks/>
            </p:cNvGrpSpPr>
            <p:nvPr/>
          </p:nvGrpSpPr>
          <p:grpSpPr bwMode="auto">
            <a:xfrm>
              <a:off x="0" y="0"/>
              <a:ext cx="3739" cy="1554"/>
              <a:chOff x="0" y="0"/>
              <a:chExt cx="3739" cy="1554"/>
            </a:xfrm>
          </p:grpSpPr>
          <p:grpSp>
            <p:nvGrpSpPr>
              <p:cNvPr id="365573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747" cy="518"/>
                <a:chOff x="0" y="0"/>
                <a:chExt cx="747" cy="518"/>
              </a:xfrm>
            </p:grpSpPr>
            <p:sp>
              <p:nvSpPr>
                <p:cNvPr id="365574" name="Rectangle 6"/>
                <p:cNvSpPr>
                  <a:spLocks noChangeArrowheads="1"/>
                </p:cNvSpPr>
                <p:nvPr/>
              </p:nvSpPr>
              <p:spPr bwMode="auto">
                <a:xfrm>
                  <a:off x="28" y="0"/>
                  <a:ext cx="69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ES" sz="2400"/>
                    <a:t>No. impactos</a:t>
                  </a:r>
                  <a:endParaRPr lang="es-ES" sz="18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r>
                    <a:rPr lang="es-ES" sz="2400"/>
                    <a:t>positivos</a:t>
                  </a:r>
                  <a:endParaRPr lang="es-ES" sz="2400" noProof="1"/>
                </a:p>
              </p:txBody>
            </p:sp>
            <p:sp>
              <p:nvSpPr>
                <p:cNvPr id="365575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7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5576" name="Group 8"/>
              <p:cNvGrpSpPr>
                <a:grpSpLocks/>
              </p:cNvGrpSpPr>
              <p:nvPr/>
            </p:nvGrpSpPr>
            <p:grpSpPr bwMode="auto">
              <a:xfrm>
                <a:off x="747" y="0"/>
                <a:ext cx="748" cy="518"/>
                <a:chOff x="747" y="0"/>
                <a:chExt cx="748" cy="518"/>
              </a:xfrm>
            </p:grpSpPr>
            <p:sp>
              <p:nvSpPr>
                <p:cNvPr id="365577" name="Rectangle 9"/>
                <p:cNvSpPr>
                  <a:spLocks noChangeArrowheads="1"/>
                </p:cNvSpPr>
                <p:nvPr/>
              </p:nvSpPr>
              <p:spPr bwMode="auto">
                <a:xfrm>
                  <a:off x="775" y="0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 noProof="1">
                      <a:latin typeface="Arial" charset="0"/>
                      <a:cs typeface="Arial" charset="0"/>
                    </a:rPr>
                    <a:t>0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1600" b="1" noProof="1"/>
                </a:p>
              </p:txBody>
            </p:sp>
            <p:sp>
              <p:nvSpPr>
                <p:cNvPr id="365578" name="Rectangle 10"/>
                <p:cNvSpPr>
                  <a:spLocks noChangeArrowheads="1"/>
                </p:cNvSpPr>
                <p:nvPr/>
              </p:nvSpPr>
              <p:spPr bwMode="auto">
                <a:xfrm>
                  <a:off x="747" y="0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5579" name="Group 11"/>
              <p:cNvGrpSpPr>
                <a:grpSpLocks/>
              </p:cNvGrpSpPr>
              <p:nvPr/>
            </p:nvGrpSpPr>
            <p:grpSpPr bwMode="auto">
              <a:xfrm>
                <a:off x="1495" y="0"/>
                <a:ext cx="748" cy="518"/>
                <a:chOff x="1495" y="0"/>
                <a:chExt cx="748" cy="518"/>
              </a:xfrm>
            </p:grpSpPr>
            <p:sp>
              <p:nvSpPr>
                <p:cNvPr id="365580" name="Rectangle 12"/>
                <p:cNvSpPr>
                  <a:spLocks noChangeArrowheads="1"/>
                </p:cNvSpPr>
                <p:nvPr/>
              </p:nvSpPr>
              <p:spPr bwMode="auto">
                <a:xfrm>
                  <a:off x="1523" y="0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 noProof="1">
                      <a:latin typeface="Arial" charset="0"/>
                      <a:cs typeface="Arial" charset="0"/>
                    </a:rPr>
                    <a:t>0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000" b="1" noProof="1"/>
                </a:p>
              </p:txBody>
            </p:sp>
            <p:sp>
              <p:nvSpPr>
                <p:cNvPr id="365581" name="Rectangle 13"/>
                <p:cNvSpPr>
                  <a:spLocks noChangeArrowheads="1"/>
                </p:cNvSpPr>
                <p:nvPr/>
              </p:nvSpPr>
              <p:spPr bwMode="auto">
                <a:xfrm>
                  <a:off x="1495" y="0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5582" name="Group 14"/>
              <p:cNvGrpSpPr>
                <a:grpSpLocks/>
              </p:cNvGrpSpPr>
              <p:nvPr/>
            </p:nvGrpSpPr>
            <p:grpSpPr bwMode="auto">
              <a:xfrm>
                <a:off x="2243" y="0"/>
                <a:ext cx="748" cy="518"/>
                <a:chOff x="2243" y="0"/>
                <a:chExt cx="748" cy="518"/>
              </a:xfrm>
            </p:grpSpPr>
            <p:sp>
              <p:nvSpPr>
                <p:cNvPr id="365583" name="Rectangle 15"/>
                <p:cNvSpPr>
                  <a:spLocks noChangeArrowheads="1"/>
                </p:cNvSpPr>
                <p:nvPr/>
              </p:nvSpPr>
              <p:spPr bwMode="auto">
                <a:xfrm>
                  <a:off x="2271" y="0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 noProof="1">
                      <a:latin typeface="Arial" charset="0"/>
                      <a:cs typeface="Arial" charset="0"/>
                    </a:rPr>
                    <a:t>2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400" noProof="1"/>
                </a:p>
              </p:txBody>
            </p:sp>
            <p:sp>
              <p:nvSpPr>
                <p:cNvPr id="365584" name="Rectangle 16"/>
                <p:cNvSpPr>
                  <a:spLocks noChangeArrowheads="1"/>
                </p:cNvSpPr>
                <p:nvPr/>
              </p:nvSpPr>
              <p:spPr bwMode="auto">
                <a:xfrm>
                  <a:off x="2243" y="0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5585" name="Group 17"/>
              <p:cNvGrpSpPr>
                <a:grpSpLocks/>
              </p:cNvGrpSpPr>
              <p:nvPr/>
            </p:nvGrpSpPr>
            <p:grpSpPr bwMode="auto">
              <a:xfrm>
                <a:off x="2991" y="0"/>
                <a:ext cx="748" cy="518"/>
                <a:chOff x="2991" y="0"/>
                <a:chExt cx="748" cy="518"/>
              </a:xfrm>
            </p:grpSpPr>
            <p:sp>
              <p:nvSpPr>
                <p:cNvPr id="365586" name="Rectangle 18"/>
                <p:cNvSpPr>
                  <a:spLocks noChangeArrowheads="1"/>
                </p:cNvSpPr>
                <p:nvPr/>
              </p:nvSpPr>
              <p:spPr bwMode="auto">
                <a:xfrm>
                  <a:off x="3019" y="0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>
                      <a:latin typeface="Arial" charset="0"/>
                      <a:cs typeface="Arial" charset="0"/>
                    </a:rPr>
                    <a:t>1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400" noProof="1"/>
                </a:p>
              </p:txBody>
            </p:sp>
            <p:sp>
              <p:nvSpPr>
                <p:cNvPr id="365587" name="Rectangle 19"/>
                <p:cNvSpPr>
                  <a:spLocks noChangeArrowheads="1"/>
                </p:cNvSpPr>
                <p:nvPr/>
              </p:nvSpPr>
              <p:spPr bwMode="auto">
                <a:xfrm>
                  <a:off x="2991" y="0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5588" name="Group 20"/>
              <p:cNvGrpSpPr>
                <a:grpSpLocks/>
              </p:cNvGrpSpPr>
              <p:nvPr/>
            </p:nvGrpSpPr>
            <p:grpSpPr bwMode="auto">
              <a:xfrm>
                <a:off x="0" y="518"/>
                <a:ext cx="747" cy="518"/>
                <a:chOff x="0" y="518"/>
                <a:chExt cx="747" cy="518"/>
              </a:xfrm>
            </p:grpSpPr>
            <p:sp>
              <p:nvSpPr>
                <p:cNvPr id="365589" name="Rectangle 21"/>
                <p:cNvSpPr>
                  <a:spLocks noChangeArrowheads="1"/>
                </p:cNvSpPr>
                <p:nvPr/>
              </p:nvSpPr>
              <p:spPr bwMode="auto">
                <a:xfrm>
                  <a:off x="28" y="518"/>
                  <a:ext cx="69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ES" sz="2400"/>
                    <a:t>No. impactos negativos</a:t>
                  </a:r>
                  <a:endParaRPr lang="es-ES" sz="18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ES" sz="2400" noProof="1"/>
                </a:p>
              </p:txBody>
            </p:sp>
            <p:sp>
              <p:nvSpPr>
                <p:cNvPr id="365590" name="Rectangle 22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7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5591" name="Group 23"/>
              <p:cNvGrpSpPr>
                <a:grpSpLocks/>
              </p:cNvGrpSpPr>
              <p:nvPr/>
            </p:nvGrpSpPr>
            <p:grpSpPr bwMode="auto">
              <a:xfrm>
                <a:off x="747" y="518"/>
                <a:ext cx="748" cy="518"/>
                <a:chOff x="747" y="518"/>
                <a:chExt cx="748" cy="518"/>
              </a:xfrm>
            </p:grpSpPr>
            <p:sp>
              <p:nvSpPr>
                <p:cNvPr id="365592" name="Rectangle 24"/>
                <p:cNvSpPr>
                  <a:spLocks noChangeArrowheads="1"/>
                </p:cNvSpPr>
                <p:nvPr/>
              </p:nvSpPr>
              <p:spPr bwMode="auto">
                <a:xfrm>
                  <a:off x="775" y="518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 noProof="1">
                      <a:latin typeface="Arial" charset="0"/>
                      <a:cs typeface="Arial" charset="0"/>
                    </a:rPr>
                    <a:t>2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400" noProof="1"/>
                </a:p>
              </p:txBody>
            </p:sp>
            <p:sp>
              <p:nvSpPr>
                <p:cNvPr id="365593" name="Rectangle 25"/>
                <p:cNvSpPr>
                  <a:spLocks noChangeArrowheads="1"/>
                </p:cNvSpPr>
                <p:nvPr/>
              </p:nvSpPr>
              <p:spPr bwMode="auto">
                <a:xfrm>
                  <a:off x="747" y="518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5594" name="Group 26"/>
              <p:cNvGrpSpPr>
                <a:grpSpLocks/>
              </p:cNvGrpSpPr>
              <p:nvPr/>
            </p:nvGrpSpPr>
            <p:grpSpPr bwMode="auto">
              <a:xfrm>
                <a:off x="1495" y="518"/>
                <a:ext cx="748" cy="518"/>
                <a:chOff x="1495" y="518"/>
                <a:chExt cx="748" cy="518"/>
              </a:xfrm>
            </p:grpSpPr>
            <p:sp>
              <p:nvSpPr>
                <p:cNvPr id="365595" name="Rectangle 27"/>
                <p:cNvSpPr>
                  <a:spLocks noChangeArrowheads="1"/>
                </p:cNvSpPr>
                <p:nvPr/>
              </p:nvSpPr>
              <p:spPr bwMode="auto">
                <a:xfrm>
                  <a:off x="1523" y="518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 noProof="1">
                      <a:latin typeface="Arial" charset="0"/>
                      <a:cs typeface="Arial" charset="0"/>
                    </a:rPr>
                    <a:t>2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000" b="1" noProof="1"/>
                </a:p>
              </p:txBody>
            </p:sp>
            <p:sp>
              <p:nvSpPr>
                <p:cNvPr id="365596" name="Rectangle 28"/>
                <p:cNvSpPr>
                  <a:spLocks noChangeArrowheads="1"/>
                </p:cNvSpPr>
                <p:nvPr/>
              </p:nvSpPr>
              <p:spPr bwMode="auto">
                <a:xfrm>
                  <a:off x="1495" y="518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5597" name="Group 29"/>
              <p:cNvGrpSpPr>
                <a:grpSpLocks/>
              </p:cNvGrpSpPr>
              <p:nvPr/>
            </p:nvGrpSpPr>
            <p:grpSpPr bwMode="auto">
              <a:xfrm>
                <a:off x="2243" y="518"/>
                <a:ext cx="748" cy="518"/>
                <a:chOff x="2243" y="518"/>
                <a:chExt cx="748" cy="518"/>
              </a:xfrm>
            </p:grpSpPr>
            <p:sp>
              <p:nvSpPr>
                <p:cNvPr id="365598" name="Rectangle 30"/>
                <p:cNvSpPr>
                  <a:spLocks noChangeArrowheads="1"/>
                </p:cNvSpPr>
                <p:nvPr/>
              </p:nvSpPr>
              <p:spPr bwMode="auto">
                <a:xfrm>
                  <a:off x="2271" y="518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 noProof="1">
                      <a:latin typeface="Arial" charset="0"/>
                      <a:cs typeface="Arial" charset="0"/>
                    </a:rPr>
                    <a:t>1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400" noProof="1"/>
                </a:p>
              </p:txBody>
            </p:sp>
            <p:sp>
              <p:nvSpPr>
                <p:cNvPr id="365599" name="Rectangle 31"/>
                <p:cNvSpPr>
                  <a:spLocks noChangeArrowheads="1"/>
                </p:cNvSpPr>
                <p:nvPr/>
              </p:nvSpPr>
              <p:spPr bwMode="auto">
                <a:xfrm>
                  <a:off x="2243" y="518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5600" name="Group 32"/>
              <p:cNvGrpSpPr>
                <a:grpSpLocks/>
              </p:cNvGrpSpPr>
              <p:nvPr/>
            </p:nvGrpSpPr>
            <p:grpSpPr bwMode="auto">
              <a:xfrm>
                <a:off x="2991" y="518"/>
                <a:ext cx="748" cy="518"/>
                <a:chOff x="2991" y="518"/>
                <a:chExt cx="748" cy="518"/>
              </a:xfrm>
            </p:grpSpPr>
            <p:sp>
              <p:nvSpPr>
                <p:cNvPr id="365601" name="Rectangle 33"/>
                <p:cNvSpPr>
                  <a:spLocks noChangeArrowheads="1"/>
                </p:cNvSpPr>
                <p:nvPr/>
              </p:nvSpPr>
              <p:spPr bwMode="auto">
                <a:xfrm>
                  <a:off x="3019" y="518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>
                      <a:latin typeface="Arial" charset="0"/>
                      <a:cs typeface="Arial" charset="0"/>
                    </a:rPr>
                    <a:t>2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400" noProof="1"/>
                </a:p>
              </p:txBody>
            </p:sp>
            <p:sp>
              <p:nvSpPr>
                <p:cNvPr id="365602" name="Rectangle 34"/>
                <p:cNvSpPr>
                  <a:spLocks noChangeArrowheads="1"/>
                </p:cNvSpPr>
                <p:nvPr/>
              </p:nvSpPr>
              <p:spPr bwMode="auto">
                <a:xfrm>
                  <a:off x="2991" y="518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5603" name="Group 35"/>
              <p:cNvGrpSpPr>
                <a:grpSpLocks/>
              </p:cNvGrpSpPr>
              <p:nvPr/>
            </p:nvGrpSpPr>
            <p:grpSpPr bwMode="auto">
              <a:xfrm>
                <a:off x="0" y="1036"/>
                <a:ext cx="747" cy="518"/>
                <a:chOff x="0" y="1036"/>
                <a:chExt cx="747" cy="518"/>
              </a:xfrm>
            </p:grpSpPr>
            <p:sp>
              <p:nvSpPr>
                <p:cNvPr id="365604" name="Rectangle 36"/>
                <p:cNvSpPr>
                  <a:spLocks noChangeArrowheads="1"/>
                </p:cNvSpPr>
                <p:nvPr/>
              </p:nvSpPr>
              <p:spPr bwMode="auto">
                <a:xfrm>
                  <a:off x="28" y="1036"/>
                  <a:ext cx="69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ES" sz="2400"/>
                    <a:t>Suma de interacciones</a:t>
                  </a:r>
                  <a:endParaRPr lang="es-ES" sz="18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ES" sz="2400" noProof="1"/>
                </a:p>
              </p:txBody>
            </p:sp>
            <p:sp>
              <p:nvSpPr>
                <p:cNvPr id="365605" name="Rectangle 37"/>
                <p:cNvSpPr>
                  <a:spLocks noChangeArrowheads="1"/>
                </p:cNvSpPr>
                <p:nvPr/>
              </p:nvSpPr>
              <p:spPr bwMode="auto">
                <a:xfrm>
                  <a:off x="0" y="1036"/>
                  <a:ext cx="7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5606" name="Group 38"/>
              <p:cNvGrpSpPr>
                <a:grpSpLocks/>
              </p:cNvGrpSpPr>
              <p:nvPr/>
            </p:nvGrpSpPr>
            <p:grpSpPr bwMode="auto">
              <a:xfrm>
                <a:off x="747" y="1036"/>
                <a:ext cx="748" cy="518"/>
                <a:chOff x="747" y="1036"/>
                <a:chExt cx="748" cy="518"/>
              </a:xfrm>
            </p:grpSpPr>
            <p:sp>
              <p:nvSpPr>
                <p:cNvPr id="365607" name="Rectangle 39"/>
                <p:cNvSpPr>
                  <a:spLocks noChangeArrowheads="1"/>
                </p:cNvSpPr>
                <p:nvPr/>
              </p:nvSpPr>
              <p:spPr bwMode="auto">
                <a:xfrm>
                  <a:off x="775" y="1036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 noProof="1">
                      <a:latin typeface="Arial" charset="0"/>
                      <a:cs typeface="Arial" charset="0"/>
                    </a:rPr>
                    <a:t>-26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400" noProof="1"/>
                </a:p>
              </p:txBody>
            </p:sp>
            <p:sp>
              <p:nvSpPr>
                <p:cNvPr id="365608" name="Rectangle 40"/>
                <p:cNvSpPr>
                  <a:spLocks noChangeArrowheads="1"/>
                </p:cNvSpPr>
                <p:nvPr/>
              </p:nvSpPr>
              <p:spPr bwMode="auto">
                <a:xfrm>
                  <a:off x="747" y="1036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5609" name="Group 41"/>
              <p:cNvGrpSpPr>
                <a:grpSpLocks/>
              </p:cNvGrpSpPr>
              <p:nvPr/>
            </p:nvGrpSpPr>
            <p:grpSpPr bwMode="auto">
              <a:xfrm>
                <a:off x="1495" y="1036"/>
                <a:ext cx="748" cy="518"/>
                <a:chOff x="1495" y="1036"/>
                <a:chExt cx="748" cy="518"/>
              </a:xfrm>
            </p:grpSpPr>
            <p:sp>
              <p:nvSpPr>
                <p:cNvPr id="365610" name="Rectangle 42"/>
                <p:cNvSpPr>
                  <a:spLocks noChangeArrowheads="1"/>
                </p:cNvSpPr>
                <p:nvPr/>
              </p:nvSpPr>
              <p:spPr bwMode="auto">
                <a:xfrm>
                  <a:off x="1523" y="1036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 noProof="1">
                      <a:latin typeface="Arial" charset="0"/>
                      <a:cs typeface="Arial" charset="0"/>
                    </a:rPr>
                    <a:t>-39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400" noProof="1"/>
                </a:p>
              </p:txBody>
            </p:sp>
            <p:sp>
              <p:nvSpPr>
                <p:cNvPr id="365611" name="Rectangle 43"/>
                <p:cNvSpPr>
                  <a:spLocks noChangeArrowheads="1"/>
                </p:cNvSpPr>
                <p:nvPr/>
              </p:nvSpPr>
              <p:spPr bwMode="auto">
                <a:xfrm>
                  <a:off x="1495" y="1036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5612" name="Group 44"/>
              <p:cNvGrpSpPr>
                <a:grpSpLocks/>
              </p:cNvGrpSpPr>
              <p:nvPr/>
            </p:nvGrpSpPr>
            <p:grpSpPr bwMode="auto">
              <a:xfrm>
                <a:off x="2243" y="1036"/>
                <a:ext cx="748" cy="518"/>
                <a:chOff x="2243" y="1036"/>
                <a:chExt cx="748" cy="518"/>
              </a:xfrm>
            </p:grpSpPr>
            <p:sp>
              <p:nvSpPr>
                <p:cNvPr id="365613" name="Rectangle 45"/>
                <p:cNvSpPr>
                  <a:spLocks noChangeArrowheads="1"/>
                </p:cNvSpPr>
                <p:nvPr/>
              </p:nvSpPr>
              <p:spPr bwMode="auto">
                <a:xfrm>
                  <a:off x="2271" y="1036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 noProof="1">
                      <a:latin typeface="Arial" charset="0"/>
                      <a:cs typeface="Arial" charset="0"/>
                    </a:rPr>
                    <a:t>122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400" noProof="1"/>
                </a:p>
              </p:txBody>
            </p:sp>
            <p:sp>
              <p:nvSpPr>
                <p:cNvPr id="365614" name="Rectangle 46"/>
                <p:cNvSpPr>
                  <a:spLocks noChangeArrowheads="1"/>
                </p:cNvSpPr>
                <p:nvPr/>
              </p:nvSpPr>
              <p:spPr bwMode="auto">
                <a:xfrm>
                  <a:off x="2243" y="1036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5615" name="Group 47"/>
              <p:cNvGrpSpPr>
                <a:grpSpLocks/>
              </p:cNvGrpSpPr>
              <p:nvPr/>
            </p:nvGrpSpPr>
            <p:grpSpPr bwMode="auto">
              <a:xfrm>
                <a:off x="2991" y="1036"/>
                <a:ext cx="748" cy="518"/>
                <a:chOff x="2991" y="1036"/>
                <a:chExt cx="748" cy="518"/>
              </a:xfrm>
            </p:grpSpPr>
            <p:sp>
              <p:nvSpPr>
                <p:cNvPr id="365616" name="Rectangle 48"/>
                <p:cNvSpPr>
                  <a:spLocks noChangeArrowheads="1"/>
                </p:cNvSpPr>
                <p:nvPr/>
              </p:nvSpPr>
              <p:spPr bwMode="auto">
                <a:xfrm>
                  <a:off x="3019" y="1036"/>
                  <a:ext cx="69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 noProof="1">
                      <a:latin typeface="Arial" charset="0"/>
                      <a:cs typeface="Arial" charset="0"/>
                    </a:rPr>
                    <a:t>-</a:t>
                  </a:r>
                  <a:r>
                    <a:rPr lang="es-CR" sz="2000" b="1">
                      <a:latin typeface="Arial" charset="0"/>
                      <a:cs typeface="Arial" charset="0"/>
                    </a:rPr>
                    <a:t>7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400" noProof="1"/>
                </a:p>
              </p:txBody>
            </p:sp>
            <p:sp>
              <p:nvSpPr>
                <p:cNvPr id="365617" name="Rectangle 49"/>
                <p:cNvSpPr>
                  <a:spLocks noChangeArrowheads="1"/>
                </p:cNvSpPr>
                <p:nvPr/>
              </p:nvSpPr>
              <p:spPr bwMode="auto">
                <a:xfrm>
                  <a:off x="2991" y="1036"/>
                  <a:ext cx="7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</p:grpSp>
        <p:sp>
          <p:nvSpPr>
            <p:cNvPr id="365618" name="Rectangle 50"/>
            <p:cNvSpPr>
              <a:spLocks noChangeArrowheads="1"/>
            </p:cNvSpPr>
            <p:nvPr/>
          </p:nvSpPr>
          <p:spPr bwMode="auto">
            <a:xfrm>
              <a:off x="-4" y="-4"/>
              <a:ext cx="3747" cy="1562"/>
            </a:xfrm>
            <a:prstGeom prst="rect">
              <a:avLst/>
            </a:prstGeom>
            <a:noFill/>
            <a:ln w="14287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CR"/>
            </a:p>
          </p:txBody>
        </p:sp>
      </p:grpSp>
      <p:sp>
        <p:nvSpPr>
          <p:cNvPr id="365619" name="Text Box 51"/>
          <p:cNvSpPr txBox="1">
            <a:spLocks noChangeArrowheads="1"/>
          </p:cNvSpPr>
          <p:nvPr/>
        </p:nvSpPr>
        <p:spPr bwMode="auto">
          <a:xfrm>
            <a:off x="2667000" y="60960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400"/>
          </a:p>
        </p:txBody>
      </p:sp>
      <p:sp>
        <p:nvSpPr>
          <p:cNvPr id="365620" name="Text Box 52"/>
          <p:cNvSpPr txBox="1">
            <a:spLocks noChangeArrowheads="1"/>
          </p:cNvSpPr>
          <p:nvPr/>
        </p:nvSpPr>
        <p:spPr bwMode="auto">
          <a:xfrm>
            <a:off x="1981200" y="5715000"/>
            <a:ext cx="541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MX" b="1"/>
              <a:t>-26 - 39  + 122 - 7 = 122 - 72 = </a:t>
            </a:r>
            <a:r>
              <a:rPr lang="es-MX" sz="3200" b="1">
                <a:solidFill>
                  <a:schemeClr val="tx2"/>
                </a:solidFill>
              </a:rPr>
              <a:t>50</a:t>
            </a:r>
            <a:endParaRPr lang="es-ES" sz="32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686800" cy="457200"/>
          </a:xfrm>
        </p:spPr>
        <p:txBody>
          <a:bodyPr/>
          <a:lstStyle/>
          <a:p>
            <a:r>
              <a:rPr lang="es-ES_tradnl" sz="2400"/>
              <a:t>Métodos prácticos de evaluación ambiental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8153400" cy="4648200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_tradnl" sz="2800">
                <a:solidFill>
                  <a:srgbClr val="FFFF00"/>
                </a:solidFill>
              </a:rPr>
              <a:t>Lista de Chequeo para Estudios de Pre-factibilidad Ambiental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_tradnl" sz="2800"/>
          </a:p>
          <a:p>
            <a:pPr lvl="1" algn="just">
              <a:lnSpc>
                <a:spcPct val="90000"/>
              </a:lnSpc>
            </a:pPr>
            <a:r>
              <a:rPr lang="es-ES_tradnl" sz="2400"/>
              <a:t>El método consiste en </a:t>
            </a:r>
            <a:r>
              <a:rPr lang="es-ES_tradnl" sz="2400">
                <a:solidFill>
                  <a:schemeClr val="tx2"/>
                </a:solidFill>
              </a:rPr>
              <a:t>revisar una lista de factores</a:t>
            </a:r>
            <a:r>
              <a:rPr lang="es-ES_tradnl" sz="2400"/>
              <a:t> ambientales, sociales y económicos que podrían ser afectados por el proyecto</a:t>
            </a:r>
          </a:p>
          <a:p>
            <a:pPr lvl="1" algn="just">
              <a:lnSpc>
                <a:spcPct val="90000"/>
              </a:lnSpc>
            </a:pPr>
            <a:r>
              <a:rPr lang="es-ES_tradnl" sz="2400"/>
              <a:t> Es un </a:t>
            </a:r>
            <a:r>
              <a:rPr lang="es-ES_tradnl" sz="2400">
                <a:solidFill>
                  <a:schemeClr val="tx2"/>
                </a:solidFill>
              </a:rPr>
              <a:t>métodp de identificación</a:t>
            </a:r>
            <a:r>
              <a:rPr lang="es-ES_tradnl" sz="2400"/>
              <a:t> que permite determinar los  impactos ambientales pero </a:t>
            </a:r>
            <a:r>
              <a:rPr lang="es-ES_tradnl" sz="2400">
                <a:solidFill>
                  <a:schemeClr val="tx2"/>
                </a:solidFill>
              </a:rPr>
              <a:t>sin una interrelación clara entre ellos</a:t>
            </a:r>
          </a:p>
          <a:p>
            <a:pPr lvl="1" algn="just">
              <a:lnSpc>
                <a:spcPct val="90000"/>
              </a:lnSpc>
            </a:pPr>
            <a:r>
              <a:rPr lang="es-ES_tradnl" sz="2400"/>
              <a:t>Listas propuestas por organismos internacionales</a:t>
            </a:r>
          </a:p>
          <a:p>
            <a:pPr lvl="1" algn="just">
              <a:lnSpc>
                <a:spcPct val="90000"/>
              </a:lnSpc>
            </a:pPr>
            <a:r>
              <a:rPr lang="es-ES_tradnl" sz="2400"/>
              <a:t>De fácil aplicación, solamente recomendable para estudios en </a:t>
            </a:r>
            <a:r>
              <a:rPr lang="es-ES_tradnl" sz="2400">
                <a:solidFill>
                  <a:schemeClr val="tx2"/>
                </a:solidFill>
              </a:rPr>
              <a:t>fase preliminar</a:t>
            </a:r>
            <a:r>
              <a:rPr lang="es-ES_tradnl" sz="2400"/>
              <a:t> (perfil, pre-factibilidad)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_tradnl" sz="2800"/>
              <a:t>	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_tradnl" sz="2800">
                <a:solidFill>
                  <a:srgbClr val="FFFF00"/>
                </a:solidFill>
              </a:rPr>
              <a:t>	</a:t>
            </a:r>
            <a:endParaRPr lang="es-E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89038"/>
          </a:xfrm>
        </p:spPr>
        <p:txBody>
          <a:bodyPr/>
          <a:lstStyle/>
          <a:p>
            <a:r>
              <a:rPr lang="es-ES" sz="2800" b="1">
                <a:latin typeface="Arial" charset="0"/>
                <a:cs typeface="Arial" charset="0"/>
              </a:rPr>
              <a:t>Formas cómo cada factor ambiental es afectado por las acciones del proyecto</a:t>
            </a:r>
            <a:r>
              <a:rPr lang="es-ES"/>
              <a:t> </a:t>
            </a:r>
          </a:p>
        </p:txBody>
      </p:sp>
      <p:grpSp>
        <p:nvGrpSpPr>
          <p:cNvPr id="366595" name="Group 3"/>
          <p:cNvGrpSpPr>
            <a:grpSpLocks/>
          </p:cNvGrpSpPr>
          <p:nvPr/>
        </p:nvGrpSpPr>
        <p:grpSpPr bwMode="auto">
          <a:xfrm>
            <a:off x="762000" y="1676400"/>
            <a:ext cx="7696200" cy="3810000"/>
            <a:chOff x="-4" y="-4"/>
            <a:chExt cx="3633" cy="2023"/>
          </a:xfrm>
        </p:grpSpPr>
        <p:grpSp>
          <p:nvGrpSpPr>
            <p:cNvPr id="366596" name="Group 4"/>
            <p:cNvGrpSpPr>
              <a:grpSpLocks/>
            </p:cNvGrpSpPr>
            <p:nvPr/>
          </p:nvGrpSpPr>
          <p:grpSpPr bwMode="auto">
            <a:xfrm>
              <a:off x="0" y="0"/>
              <a:ext cx="3625" cy="2015"/>
              <a:chOff x="0" y="0"/>
              <a:chExt cx="3625" cy="2015"/>
            </a:xfrm>
          </p:grpSpPr>
          <p:grpSp>
            <p:nvGrpSpPr>
              <p:cNvPr id="366597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1208" cy="403"/>
                <a:chOff x="0" y="0"/>
                <a:chExt cx="1208" cy="403"/>
              </a:xfrm>
            </p:grpSpPr>
            <p:sp>
              <p:nvSpPr>
                <p:cNvPr id="366598" name="Rectangle 6"/>
                <p:cNvSpPr>
                  <a:spLocks noChangeArrowheads="1"/>
                </p:cNvSpPr>
                <p:nvPr/>
              </p:nvSpPr>
              <p:spPr bwMode="auto">
                <a:xfrm>
                  <a:off x="28" y="0"/>
                  <a:ext cx="115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ES" sz="1800" b="1">
                      <a:latin typeface="Arial" charset="0"/>
                    </a:rPr>
                    <a:t>No. impactos positivos</a:t>
                  </a:r>
                  <a:r>
                    <a:rPr lang="en-US" sz="2400"/>
                    <a:t> </a:t>
                  </a:r>
                  <a:endParaRPr lang="en-US" sz="18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n-US" sz="1600" b="1" noProof="1"/>
                </a:p>
              </p:txBody>
            </p:sp>
            <p:sp>
              <p:nvSpPr>
                <p:cNvPr id="366599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20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6600" name="Group 8"/>
              <p:cNvGrpSpPr>
                <a:grpSpLocks/>
              </p:cNvGrpSpPr>
              <p:nvPr/>
            </p:nvGrpSpPr>
            <p:grpSpPr bwMode="auto">
              <a:xfrm>
                <a:off x="1208" y="0"/>
                <a:ext cx="1208" cy="403"/>
                <a:chOff x="1208" y="0"/>
                <a:chExt cx="1208" cy="403"/>
              </a:xfrm>
            </p:grpSpPr>
            <p:sp>
              <p:nvSpPr>
                <p:cNvPr id="366601" name="Rectangle 9"/>
                <p:cNvSpPr>
                  <a:spLocks noChangeArrowheads="1"/>
                </p:cNvSpPr>
                <p:nvPr/>
              </p:nvSpPr>
              <p:spPr bwMode="auto">
                <a:xfrm>
                  <a:off x="1236" y="0"/>
                  <a:ext cx="115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ES" sz="1800" b="1">
                      <a:latin typeface="Arial" charset="0"/>
                    </a:rPr>
                    <a:t>No. impactos negativos</a:t>
                  </a:r>
                  <a:r>
                    <a:rPr lang="en-US" sz="2400"/>
                    <a:t> </a:t>
                  </a:r>
                  <a:endParaRPr lang="en-US" sz="2400" noProof="1"/>
                </a:p>
              </p:txBody>
            </p:sp>
            <p:sp>
              <p:nvSpPr>
                <p:cNvPr id="366602" name="Rectangle 10"/>
                <p:cNvSpPr>
                  <a:spLocks noChangeArrowheads="1"/>
                </p:cNvSpPr>
                <p:nvPr/>
              </p:nvSpPr>
              <p:spPr bwMode="auto">
                <a:xfrm>
                  <a:off x="1208" y="0"/>
                  <a:ext cx="120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6603" name="Group 11"/>
              <p:cNvGrpSpPr>
                <a:grpSpLocks/>
              </p:cNvGrpSpPr>
              <p:nvPr/>
            </p:nvGrpSpPr>
            <p:grpSpPr bwMode="auto">
              <a:xfrm>
                <a:off x="2416" y="0"/>
                <a:ext cx="1209" cy="403"/>
                <a:chOff x="2416" y="0"/>
                <a:chExt cx="1209" cy="403"/>
              </a:xfrm>
            </p:grpSpPr>
            <p:sp>
              <p:nvSpPr>
                <p:cNvPr id="366604" name="Rectangle 12"/>
                <p:cNvSpPr>
                  <a:spLocks noChangeArrowheads="1"/>
                </p:cNvSpPr>
                <p:nvPr/>
              </p:nvSpPr>
              <p:spPr bwMode="auto">
                <a:xfrm>
                  <a:off x="2444" y="0"/>
                  <a:ext cx="115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1800" b="1">
                      <a:latin typeface="Arial" charset="0"/>
                      <a:cs typeface="Arial" charset="0"/>
                    </a:rPr>
                    <a:t>Suma de interacciones</a:t>
                  </a:r>
                  <a:endParaRPr lang="es-CR" sz="18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400" noProof="1"/>
                </a:p>
              </p:txBody>
            </p:sp>
            <p:sp>
              <p:nvSpPr>
                <p:cNvPr id="366605" name="Rectangle 13"/>
                <p:cNvSpPr>
                  <a:spLocks noChangeArrowheads="1"/>
                </p:cNvSpPr>
                <p:nvPr/>
              </p:nvSpPr>
              <p:spPr bwMode="auto">
                <a:xfrm>
                  <a:off x="2416" y="0"/>
                  <a:ext cx="120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6606" name="Group 14"/>
              <p:cNvGrpSpPr>
                <a:grpSpLocks/>
              </p:cNvGrpSpPr>
              <p:nvPr/>
            </p:nvGrpSpPr>
            <p:grpSpPr bwMode="auto">
              <a:xfrm>
                <a:off x="0" y="403"/>
                <a:ext cx="1208" cy="403"/>
                <a:chOff x="0" y="403"/>
                <a:chExt cx="1208" cy="403"/>
              </a:xfrm>
            </p:grpSpPr>
            <p:sp>
              <p:nvSpPr>
                <p:cNvPr id="366607" name="Rectangle 15"/>
                <p:cNvSpPr>
                  <a:spLocks noChangeArrowheads="1"/>
                </p:cNvSpPr>
                <p:nvPr/>
              </p:nvSpPr>
              <p:spPr bwMode="auto">
                <a:xfrm>
                  <a:off x="28" y="403"/>
                  <a:ext cx="115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 noProof="1">
                      <a:latin typeface="Arial" charset="0"/>
                      <a:cs typeface="Arial" charset="0"/>
                    </a:rPr>
                    <a:t>0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400" noProof="1"/>
                </a:p>
              </p:txBody>
            </p:sp>
            <p:sp>
              <p:nvSpPr>
                <p:cNvPr id="366608" name="Rectangle 16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20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6609" name="Group 17"/>
              <p:cNvGrpSpPr>
                <a:grpSpLocks/>
              </p:cNvGrpSpPr>
              <p:nvPr/>
            </p:nvGrpSpPr>
            <p:grpSpPr bwMode="auto">
              <a:xfrm>
                <a:off x="1208" y="403"/>
                <a:ext cx="1208" cy="403"/>
                <a:chOff x="1208" y="403"/>
                <a:chExt cx="1208" cy="403"/>
              </a:xfrm>
            </p:grpSpPr>
            <p:sp>
              <p:nvSpPr>
                <p:cNvPr id="366610" name="Rectangle 18"/>
                <p:cNvSpPr>
                  <a:spLocks noChangeArrowheads="1"/>
                </p:cNvSpPr>
                <p:nvPr/>
              </p:nvSpPr>
              <p:spPr bwMode="auto">
                <a:xfrm>
                  <a:off x="1236" y="403"/>
                  <a:ext cx="115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>
                      <a:latin typeface="Arial" charset="0"/>
                      <a:cs typeface="Arial" charset="0"/>
                    </a:rPr>
                    <a:t>3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400" noProof="1"/>
                </a:p>
              </p:txBody>
            </p:sp>
            <p:sp>
              <p:nvSpPr>
                <p:cNvPr id="366611" name="Rectangle 19"/>
                <p:cNvSpPr>
                  <a:spLocks noChangeArrowheads="1"/>
                </p:cNvSpPr>
                <p:nvPr/>
              </p:nvSpPr>
              <p:spPr bwMode="auto">
                <a:xfrm>
                  <a:off x="1208" y="403"/>
                  <a:ext cx="120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6612" name="Group 20"/>
              <p:cNvGrpSpPr>
                <a:grpSpLocks/>
              </p:cNvGrpSpPr>
              <p:nvPr/>
            </p:nvGrpSpPr>
            <p:grpSpPr bwMode="auto">
              <a:xfrm>
                <a:off x="2416" y="403"/>
                <a:ext cx="1209" cy="403"/>
                <a:chOff x="2416" y="403"/>
                <a:chExt cx="1209" cy="403"/>
              </a:xfrm>
            </p:grpSpPr>
            <p:sp>
              <p:nvSpPr>
                <p:cNvPr id="366613" name="Rectangle 21"/>
                <p:cNvSpPr>
                  <a:spLocks noChangeArrowheads="1"/>
                </p:cNvSpPr>
                <p:nvPr/>
              </p:nvSpPr>
              <p:spPr bwMode="auto">
                <a:xfrm>
                  <a:off x="2444" y="403"/>
                  <a:ext cx="115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 noProof="1">
                      <a:latin typeface="Arial" charset="0"/>
                      <a:cs typeface="Arial" charset="0"/>
                    </a:rPr>
                    <a:t>-</a:t>
                  </a:r>
                  <a:r>
                    <a:rPr lang="es-CR" sz="2000" b="1">
                      <a:latin typeface="Arial" charset="0"/>
                      <a:cs typeface="Arial" charset="0"/>
                    </a:rPr>
                    <a:t>47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400" noProof="1"/>
                </a:p>
              </p:txBody>
            </p:sp>
            <p:sp>
              <p:nvSpPr>
                <p:cNvPr id="366614" name="Rectangle 22"/>
                <p:cNvSpPr>
                  <a:spLocks noChangeArrowheads="1"/>
                </p:cNvSpPr>
                <p:nvPr/>
              </p:nvSpPr>
              <p:spPr bwMode="auto">
                <a:xfrm>
                  <a:off x="2416" y="403"/>
                  <a:ext cx="120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6615" name="Group 23"/>
              <p:cNvGrpSpPr>
                <a:grpSpLocks/>
              </p:cNvGrpSpPr>
              <p:nvPr/>
            </p:nvGrpSpPr>
            <p:grpSpPr bwMode="auto">
              <a:xfrm>
                <a:off x="0" y="806"/>
                <a:ext cx="1208" cy="403"/>
                <a:chOff x="0" y="806"/>
                <a:chExt cx="1208" cy="403"/>
              </a:xfrm>
            </p:grpSpPr>
            <p:sp>
              <p:nvSpPr>
                <p:cNvPr id="366616" name="Rectangle 24"/>
                <p:cNvSpPr>
                  <a:spLocks noChangeArrowheads="1"/>
                </p:cNvSpPr>
                <p:nvPr/>
              </p:nvSpPr>
              <p:spPr bwMode="auto">
                <a:xfrm>
                  <a:off x="28" y="806"/>
                  <a:ext cx="115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 noProof="1">
                      <a:latin typeface="Arial" charset="0"/>
                      <a:cs typeface="Arial" charset="0"/>
                    </a:rPr>
                    <a:t>1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000" b="1" noProof="1"/>
                </a:p>
              </p:txBody>
            </p:sp>
            <p:sp>
              <p:nvSpPr>
                <p:cNvPr id="366617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20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6618" name="Group 26"/>
              <p:cNvGrpSpPr>
                <a:grpSpLocks/>
              </p:cNvGrpSpPr>
              <p:nvPr/>
            </p:nvGrpSpPr>
            <p:grpSpPr bwMode="auto">
              <a:xfrm>
                <a:off x="1208" y="806"/>
                <a:ext cx="1208" cy="403"/>
                <a:chOff x="1208" y="806"/>
                <a:chExt cx="1208" cy="403"/>
              </a:xfrm>
            </p:grpSpPr>
            <p:sp>
              <p:nvSpPr>
                <p:cNvPr id="366619" name="Rectangle 27"/>
                <p:cNvSpPr>
                  <a:spLocks noChangeArrowheads="1"/>
                </p:cNvSpPr>
                <p:nvPr/>
              </p:nvSpPr>
              <p:spPr bwMode="auto">
                <a:xfrm>
                  <a:off x="1236" y="806"/>
                  <a:ext cx="115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 noProof="1">
                      <a:latin typeface="Arial" charset="0"/>
                      <a:cs typeface="Arial" charset="0"/>
                    </a:rPr>
                    <a:t>1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000" b="1" noProof="1"/>
                </a:p>
              </p:txBody>
            </p:sp>
            <p:sp>
              <p:nvSpPr>
                <p:cNvPr id="366620" name="Rectangle 28"/>
                <p:cNvSpPr>
                  <a:spLocks noChangeArrowheads="1"/>
                </p:cNvSpPr>
                <p:nvPr/>
              </p:nvSpPr>
              <p:spPr bwMode="auto">
                <a:xfrm>
                  <a:off x="1208" y="806"/>
                  <a:ext cx="120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6621" name="Group 29"/>
              <p:cNvGrpSpPr>
                <a:grpSpLocks/>
              </p:cNvGrpSpPr>
              <p:nvPr/>
            </p:nvGrpSpPr>
            <p:grpSpPr bwMode="auto">
              <a:xfrm>
                <a:off x="2416" y="806"/>
                <a:ext cx="1209" cy="403"/>
                <a:chOff x="2416" y="806"/>
                <a:chExt cx="1209" cy="403"/>
              </a:xfrm>
            </p:grpSpPr>
            <p:sp>
              <p:nvSpPr>
                <p:cNvPr id="366622" name="Rectangle 30"/>
                <p:cNvSpPr>
                  <a:spLocks noChangeArrowheads="1"/>
                </p:cNvSpPr>
                <p:nvPr/>
              </p:nvSpPr>
              <p:spPr bwMode="auto">
                <a:xfrm>
                  <a:off x="2444" y="806"/>
                  <a:ext cx="115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 noProof="1">
                      <a:latin typeface="Arial" charset="0"/>
                      <a:cs typeface="Arial" charset="0"/>
                    </a:rPr>
                    <a:t>69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000" b="1" noProof="1"/>
                </a:p>
              </p:txBody>
            </p:sp>
            <p:sp>
              <p:nvSpPr>
                <p:cNvPr id="366623" name="Rectangle 31"/>
                <p:cNvSpPr>
                  <a:spLocks noChangeArrowheads="1"/>
                </p:cNvSpPr>
                <p:nvPr/>
              </p:nvSpPr>
              <p:spPr bwMode="auto">
                <a:xfrm>
                  <a:off x="2416" y="806"/>
                  <a:ext cx="120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6624" name="Group 32"/>
              <p:cNvGrpSpPr>
                <a:grpSpLocks/>
              </p:cNvGrpSpPr>
              <p:nvPr/>
            </p:nvGrpSpPr>
            <p:grpSpPr bwMode="auto">
              <a:xfrm>
                <a:off x="0" y="1209"/>
                <a:ext cx="1208" cy="403"/>
                <a:chOff x="0" y="1209"/>
                <a:chExt cx="1208" cy="403"/>
              </a:xfrm>
            </p:grpSpPr>
            <p:sp>
              <p:nvSpPr>
                <p:cNvPr id="366625" name="Rectangle 33"/>
                <p:cNvSpPr>
                  <a:spLocks noChangeArrowheads="1"/>
                </p:cNvSpPr>
                <p:nvPr/>
              </p:nvSpPr>
              <p:spPr bwMode="auto">
                <a:xfrm>
                  <a:off x="28" y="1209"/>
                  <a:ext cx="115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>
                      <a:latin typeface="Arial" charset="0"/>
                      <a:cs typeface="Arial" charset="0"/>
                    </a:rPr>
                    <a:t>2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000" b="1" noProof="1"/>
                </a:p>
              </p:txBody>
            </p:sp>
            <p:sp>
              <p:nvSpPr>
                <p:cNvPr id="366626" name="Rectangle 34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20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6627" name="Group 35"/>
              <p:cNvGrpSpPr>
                <a:grpSpLocks/>
              </p:cNvGrpSpPr>
              <p:nvPr/>
            </p:nvGrpSpPr>
            <p:grpSpPr bwMode="auto">
              <a:xfrm>
                <a:off x="1208" y="1209"/>
                <a:ext cx="1208" cy="403"/>
                <a:chOff x="1208" y="1209"/>
                <a:chExt cx="1208" cy="403"/>
              </a:xfrm>
            </p:grpSpPr>
            <p:sp>
              <p:nvSpPr>
                <p:cNvPr id="366628" name="Rectangle 36"/>
                <p:cNvSpPr>
                  <a:spLocks noChangeArrowheads="1"/>
                </p:cNvSpPr>
                <p:nvPr/>
              </p:nvSpPr>
              <p:spPr bwMode="auto">
                <a:xfrm>
                  <a:off x="1236" y="1209"/>
                  <a:ext cx="115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 noProof="1">
                      <a:latin typeface="Arial" charset="0"/>
                      <a:cs typeface="Arial" charset="0"/>
                    </a:rPr>
                    <a:t>0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000" b="1" noProof="1"/>
                </a:p>
              </p:txBody>
            </p:sp>
            <p:sp>
              <p:nvSpPr>
                <p:cNvPr id="366629" name="Rectangle 37"/>
                <p:cNvSpPr>
                  <a:spLocks noChangeArrowheads="1"/>
                </p:cNvSpPr>
                <p:nvPr/>
              </p:nvSpPr>
              <p:spPr bwMode="auto">
                <a:xfrm>
                  <a:off x="1208" y="1209"/>
                  <a:ext cx="120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6630" name="Group 38"/>
              <p:cNvGrpSpPr>
                <a:grpSpLocks/>
              </p:cNvGrpSpPr>
              <p:nvPr/>
            </p:nvGrpSpPr>
            <p:grpSpPr bwMode="auto">
              <a:xfrm>
                <a:off x="2416" y="1209"/>
                <a:ext cx="1209" cy="403"/>
                <a:chOff x="2416" y="1209"/>
                <a:chExt cx="1209" cy="403"/>
              </a:xfrm>
            </p:grpSpPr>
            <p:sp>
              <p:nvSpPr>
                <p:cNvPr id="366631" name="Rectangle 39"/>
                <p:cNvSpPr>
                  <a:spLocks noChangeArrowheads="1"/>
                </p:cNvSpPr>
                <p:nvPr/>
              </p:nvSpPr>
              <p:spPr bwMode="auto">
                <a:xfrm>
                  <a:off x="2444" y="1209"/>
                  <a:ext cx="115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>
                      <a:latin typeface="Arial" charset="0"/>
                      <a:cs typeface="Arial" charset="0"/>
                    </a:rPr>
                    <a:t>7</a:t>
                  </a:r>
                  <a:r>
                    <a:rPr lang="es-CR" sz="2000" b="1" noProof="1">
                      <a:latin typeface="Arial" charset="0"/>
                      <a:cs typeface="Arial" charset="0"/>
                    </a:rPr>
                    <a:t>6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000" b="1" noProof="1"/>
                </a:p>
              </p:txBody>
            </p:sp>
            <p:sp>
              <p:nvSpPr>
                <p:cNvPr id="366632" name="Rectangle 40"/>
                <p:cNvSpPr>
                  <a:spLocks noChangeArrowheads="1"/>
                </p:cNvSpPr>
                <p:nvPr/>
              </p:nvSpPr>
              <p:spPr bwMode="auto">
                <a:xfrm>
                  <a:off x="2416" y="1209"/>
                  <a:ext cx="120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6633" name="Group 41"/>
              <p:cNvGrpSpPr>
                <a:grpSpLocks/>
              </p:cNvGrpSpPr>
              <p:nvPr/>
            </p:nvGrpSpPr>
            <p:grpSpPr bwMode="auto">
              <a:xfrm>
                <a:off x="0" y="1612"/>
                <a:ext cx="1208" cy="403"/>
                <a:chOff x="0" y="1612"/>
                <a:chExt cx="1208" cy="403"/>
              </a:xfrm>
            </p:grpSpPr>
            <p:sp>
              <p:nvSpPr>
                <p:cNvPr id="366634" name="Rectangle 42"/>
                <p:cNvSpPr>
                  <a:spLocks noChangeArrowheads="1"/>
                </p:cNvSpPr>
                <p:nvPr/>
              </p:nvSpPr>
              <p:spPr bwMode="auto">
                <a:xfrm>
                  <a:off x="28" y="1612"/>
                  <a:ext cx="115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>
                      <a:latin typeface="Arial" charset="0"/>
                      <a:cs typeface="Arial" charset="0"/>
                    </a:rPr>
                    <a:t>0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400" noProof="1"/>
                </a:p>
              </p:txBody>
            </p:sp>
            <p:sp>
              <p:nvSpPr>
                <p:cNvPr id="366635" name="Rectangle 43"/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120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6636" name="Group 44"/>
              <p:cNvGrpSpPr>
                <a:grpSpLocks/>
              </p:cNvGrpSpPr>
              <p:nvPr/>
            </p:nvGrpSpPr>
            <p:grpSpPr bwMode="auto">
              <a:xfrm>
                <a:off x="1208" y="1612"/>
                <a:ext cx="1208" cy="403"/>
                <a:chOff x="1208" y="1612"/>
                <a:chExt cx="1208" cy="403"/>
              </a:xfrm>
            </p:grpSpPr>
            <p:sp>
              <p:nvSpPr>
                <p:cNvPr id="366637" name="Rectangle 45"/>
                <p:cNvSpPr>
                  <a:spLocks noChangeArrowheads="1"/>
                </p:cNvSpPr>
                <p:nvPr/>
              </p:nvSpPr>
              <p:spPr bwMode="auto">
                <a:xfrm>
                  <a:off x="1236" y="1612"/>
                  <a:ext cx="115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 noProof="1">
                      <a:latin typeface="Arial" charset="0"/>
                      <a:cs typeface="Arial" charset="0"/>
                    </a:rPr>
                    <a:t>3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000" b="1" noProof="1"/>
                </a:p>
              </p:txBody>
            </p:sp>
            <p:sp>
              <p:nvSpPr>
                <p:cNvPr id="366638" name="Rectangle 46"/>
                <p:cNvSpPr>
                  <a:spLocks noChangeArrowheads="1"/>
                </p:cNvSpPr>
                <p:nvPr/>
              </p:nvSpPr>
              <p:spPr bwMode="auto">
                <a:xfrm>
                  <a:off x="1208" y="1612"/>
                  <a:ext cx="120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  <p:grpSp>
            <p:nvGrpSpPr>
              <p:cNvPr id="366639" name="Group 47"/>
              <p:cNvGrpSpPr>
                <a:grpSpLocks/>
              </p:cNvGrpSpPr>
              <p:nvPr/>
            </p:nvGrpSpPr>
            <p:grpSpPr bwMode="auto">
              <a:xfrm>
                <a:off x="2416" y="1612"/>
                <a:ext cx="1209" cy="403"/>
                <a:chOff x="2416" y="1612"/>
                <a:chExt cx="1209" cy="403"/>
              </a:xfrm>
            </p:grpSpPr>
            <p:sp>
              <p:nvSpPr>
                <p:cNvPr id="366640" name="Rectangle 48"/>
                <p:cNvSpPr>
                  <a:spLocks noChangeArrowheads="1"/>
                </p:cNvSpPr>
                <p:nvPr/>
              </p:nvSpPr>
              <p:spPr bwMode="auto">
                <a:xfrm>
                  <a:off x="2444" y="1612"/>
                  <a:ext cx="115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CR" sz="2000" b="1" noProof="1">
                      <a:latin typeface="Arial" charset="0"/>
                      <a:cs typeface="Arial" charset="0"/>
                    </a:rPr>
                    <a:t>-48</a:t>
                  </a:r>
                  <a:endParaRPr lang="es-CR" sz="2000" b="1" noProof="1">
                    <a:latin typeface="Arial Unicode MS" pitchFamily="34" charset="-128"/>
                    <a:cs typeface="Courier New" pitchFamily="49" charset="0"/>
                  </a:endParaRPr>
                </a:p>
                <a:p>
                  <a:pPr eaLnBrk="0" hangingPunct="0"/>
                  <a:endParaRPr lang="es-CR" sz="2000" b="1" noProof="1"/>
                </a:p>
              </p:txBody>
            </p:sp>
            <p:sp>
              <p:nvSpPr>
                <p:cNvPr id="366641" name="Rectangle 49"/>
                <p:cNvSpPr>
                  <a:spLocks noChangeArrowheads="1"/>
                </p:cNvSpPr>
                <p:nvPr/>
              </p:nvSpPr>
              <p:spPr bwMode="auto">
                <a:xfrm>
                  <a:off x="2416" y="1612"/>
                  <a:ext cx="120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s-CR"/>
                </a:p>
              </p:txBody>
            </p:sp>
          </p:grpSp>
        </p:grpSp>
        <p:sp>
          <p:nvSpPr>
            <p:cNvPr id="366642" name="Rectangle 50"/>
            <p:cNvSpPr>
              <a:spLocks noChangeArrowheads="1"/>
            </p:cNvSpPr>
            <p:nvPr/>
          </p:nvSpPr>
          <p:spPr bwMode="auto">
            <a:xfrm>
              <a:off x="-4" y="-4"/>
              <a:ext cx="3633" cy="2023"/>
            </a:xfrm>
            <a:prstGeom prst="rect">
              <a:avLst/>
            </a:prstGeom>
            <a:noFill/>
            <a:ln w="14287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CR"/>
            </a:p>
          </p:txBody>
        </p:sp>
      </p:grpSp>
      <p:sp>
        <p:nvSpPr>
          <p:cNvPr id="366643" name="Text Box 51"/>
          <p:cNvSpPr txBox="1">
            <a:spLocks noChangeArrowheads="1"/>
          </p:cNvSpPr>
          <p:nvPr/>
        </p:nvSpPr>
        <p:spPr bwMode="auto">
          <a:xfrm>
            <a:off x="1981200" y="5562600"/>
            <a:ext cx="541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MX" b="1"/>
              <a:t>-47 + 69  + 76 - 48 = 145 - 95 = </a:t>
            </a:r>
            <a:r>
              <a:rPr lang="es-MX" sz="3200" b="1">
                <a:solidFill>
                  <a:schemeClr val="tx2"/>
                </a:solidFill>
              </a:rPr>
              <a:t>50</a:t>
            </a:r>
            <a:endParaRPr lang="es-ES" sz="32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86800" cy="457200"/>
          </a:xfrm>
        </p:spPr>
        <p:txBody>
          <a:bodyPr/>
          <a:lstStyle/>
          <a:p>
            <a:r>
              <a:rPr lang="es-ES_tradnl" sz="2400"/>
              <a:t>Métodos prácticos de evaluación ambiental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077200" cy="4724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_tradnl" sz="2800">
                <a:solidFill>
                  <a:srgbClr val="FFFF00"/>
                </a:solidFill>
              </a:rPr>
              <a:t>Ventajas y Desventajas de una Lista de Chequeo para Estudios de Pre-factibilidad Ambiental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_tradnl" sz="2800"/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s-ES_tradnl" sz="2400">
                <a:solidFill>
                  <a:schemeClr val="tx2"/>
                </a:solidFill>
              </a:rPr>
              <a:t>Ventajas</a:t>
            </a:r>
            <a:r>
              <a:rPr lang="es-ES_tradnl" sz="2400"/>
              <a:t>:</a:t>
            </a:r>
          </a:p>
          <a:p>
            <a:pPr lvl="2" algn="just">
              <a:lnSpc>
                <a:spcPct val="90000"/>
              </a:lnSpc>
            </a:pPr>
            <a:r>
              <a:rPr lang="es-ES_tradnl"/>
              <a:t>Permite cubrir casi todas las áreas de impacto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endParaRPr lang="es-ES_tradnl" sz="2400">
              <a:solidFill>
                <a:schemeClr val="tx2"/>
              </a:solidFill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s-ES_tradnl" sz="2400">
                <a:solidFill>
                  <a:schemeClr val="tx2"/>
                </a:solidFill>
              </a:rPr>
              <a:t>Desventajas:</a:t>
            </a:r>
          </a:p>
          <a:p>
            <a:pPr lvl="2" algn="just">
              <a:lnSpc>
                <a:spcPct val="90000"/>
              </a:lnSpc>
            </a:pPr>
            <a:r>
              <a:rPr lang="es-ES_tradnl"/>
              <a:t>Solo determina posibles impactos preliminares</a:t>
            </a:r>
          </a:p>
          <a:p>
            <a:pPr lvl="2" algn="just">
              <a:lnSpc>
                <a:spcPct val="90000"/>
              </a:lnSpc>
            </a:pPr>
            <a:r>
              <a:rPr lang="es-ES_tradnl"/>
              <a:t>No da importancia relativa de los impactos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_tradnl" sz="2800"/>
              <a:t>	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_tradnl" sz="2800">
                <a:solidFill>
                  <a:srgbClr val="FFFF00"/>
                </a:solidFill>
              </a:rPr>
              <a:t>	</a:t>
            </a:r>
            <a:endParaRPr lang="es-E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686800" cy="822325"/>
          </a:xfrm>
        </p:spPr>
        <p:txBody>
          <a:bodyPr/>
          <a:lstStyle/>
          <a:p>
            <a:r>
              <a:rPr lang="es-ES_tradnl" sz="2400"/>
              <a:t>Métodos prácticos de evaluación ambiental</a:t>
            </a:r>
            <a:br>
              <a:rPr lang="es-ES_tradnl" sz="2400"/>
            </a:br>
            <a:r>
              <a:rPr lang="es-ES_tradnl" sz="2400"/>
              <a:t> Lista de Chequeo(cont.)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8153400" cy="46482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_tradnl" sz="2800">
                <a:solidFill>
                  <a:srgbClr val="FFFF00"/>
                </a:solidFill>
              </a:rPr>
              <a:t>	Impactos negativos probables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_tradnl" sz="2000">
                <a:solidFill>
                  <a:srgbClr val="FFFF00"/>
                </a:solidFill>
              </a:rPr>
              <a:t>	Asigne un punto a todos los impactos negativos y un cero a los positivos. Si el resultado final es mayor o igual a uno, hay un impacto ambiental a considerar por lo menos en un aspecto.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_tradnl" sz="900">
              <a:solidFill>
                <a:srgbClr val="FFFF00"/>
              </a:solidFill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000"/>
              <a:t>	</a:t>
            </a:r>
            <a:r>
              <a:rPr lang="es-ES" sz="2000"/>
              <a:t>1. ¿Se hará alguna modificación en el suelo que promueva o acelere procesos importantes de erosión u otros procesos morfodinámicos? </a:t>
            </a:r>
          </a:p>
          <a:p>
            <a:pPr algn="just">
              <a:lnSpc>
                <a:spcPct val="90000"/>
              </a:lnSpc>
            </a:pPr>
            <a:endParaRPr lang="es-ES" sz="20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000"/>
              <a:t>	</a:t>
            </a:r>
            <a:r>
              <a:rPr lang="es-ES" sz="2000"/>
              <a:t>2. ¿Se atravesará o bordeará algún cuerpo de agua (río, quebrada, laguna, etc.) temporal o permanente, o algún área inundable? </a:t>
            </a:r>
          </a:p>
          <a:p>
            <a:pPr algn="just">
              <a:lnSpc>
                <a:spcPct val="90000"/>
              </a:lnSpc>
            </a:pPr>
            <a:endParaRPr lang="es-ES" sz="20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000"/>
              <a:t>	</a:t>
            </a:r>
            <a:r>
              <a:rPr lang="es-ES" sz="2000"/>
              <a:t>3. ¿Se generarán efluentes líquidos durante la construcción u operación? </a:t>
            </a:r>
          </a:p>
          <a:p>
            <a:pPr algn="just">
              <a:lnSpc>
                <a:spcPct val="90000"/>
              </a:lnSpc>
            </a:pPr>
            <a:endParaRPr lang="es-ES" sz="20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000"/>
              <a:t>	</a:t>
            </a:r>
            <a:r>
              <a:rPr lang="es-ES" sz="2000"/>
              <a:t>4. ¿Se generará algún tipo de contaminante del aire durante la construcción u operación que pueda afectar a terceros?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76250"/>
            <a:ext cx="7772400" cy="822325"/>
          </a:xfrm>
        </p:spPr>
        <p:txBody>
          <a:bodyPr/>
          <a:lstStyle/>
          <a:p>
            <a:r>
              <a:rPr lang="es-ES_tradnl" sz="2400"/>
              <a:t>Métodos prácticos de evaluación ambiental</a:t>
            </a:r>
            <a:br>
              <a:rPr lang="es-ES_tradnl" sz="2400"/>
            </a:br>
            <a:r>
              <a:rPr lang="es-ES_tradnl" sz="2400"/>
              <a:t>Lista de Chequeo (cont.)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81534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_tradnl" sz="2800">
                <a:solidFill>
                  <a:srgbClr val="FFFF00"/>
                </a:solidFill>
              </a:rPr>
              <a:t>		Impactos negativos probables (cont.)</a:t>
            </a:r>
          </a:p>
          <a:p>
            <a:pPr algn="just">
              <a:lnSpc>
                <a:spcPct val="90000"/>
              </a:lnSpc>
            </a:pPr>
            <a:endParaRPr lang="es-ES" sz="20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000"/>
              <a:t>	</a:t>
            </a:r>
            <a:r>
              <a:rPr lang="es-ES" sz="2000"/>
              <a:t>5. ¿Se perturbará el paisaje de forma que perjudique a terceros? </a:t>
            </a:r>
          </a:p>
          <a:p>
            <a:pPr algn="just">
              <a:lnSpc>
                <a:spcPct val="90000"/>
              </a:lnSpc>
            </a:pPr>
            <a:endParaRPr lang="es-ES" sz="20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000"/>
              <a:t>	</a:t>
            </a:r>
            <a:r>
              <a:rPr lang="es-ES" sz="2000"/>
              <a:t>6. ¿Se afectará de forma importante a la vegetación o a la fauna del lugar (especialmente especies raras, en vías de extinción, endémicas, entre otras) ?</a:t>
            </a:r>
          </a:p>
          <a:p>
            <a:pPr algn="just">
              <a:lnSpc>
                <a:spcPct val="90000"/>
              </a:lnSpc>
            </a:pPr>
            <a:endParaRPr lang="es-ES" sz="20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000"/>
              <a:t>	</a:t>
            </a:r>
            <a:r>
              <a:rPr lang="es-ES" sz="2000"/>
              <a:t>7. ¿Existe posibilidad de contaminación del suelo o de las aguas superficiales o subterráneas por desechos tóxicos o peligrosos?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000"/>
              <a:t>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000"/>
              <a:t>	</a:t>
            </a:r>
            <a:r>
              <a:rPr lang="es-ES" sz="2000"/>
              <a:t>8. ¿En caso de una contingencia se podría afectar en forma grave algún área o recurso natural? </a:t>
            </a:r>
          </a:p>
          <a:p>
            <a:pPr>
              <a:lnSpc>
                <a:spcPct val="90000"/>
              </a:lnSpc>
            </a:pP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457200"/>
          </a:xfrm>
        </p:spPr>
        <p:txBody>
          <a:bodyPr/>
          <a:lstStyle/>
          <a:p>
            <a:r>
              <a:rPr lang="es-ES_tradnl" sz="2400"/>
              <a:t>Métodos prácticos de evaluación ambiental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14400"/>
            <a:ext cx="8153400" cy="4648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_tradnl" sz="2800">
                <a:solidFill>
                  <a:srgbClr val="FFFF00"/>
                </a:solidFill>
              </a:rPr>
              <a:t>Impactos negativos probables (cont.)</a:t>
            </a:r>
            <a:r>
              <a:rPr lang="es-ES" sz="2000"/>
              <a:t> </a:t>
            </a:r>
          </a:p>
          <a:p>
            <a:pPr algn="just">
              <a:lnSpc>
                <a:spcPct val="90000"/>
              </a:lnSpc>
            </a:pPr>
            <a:endParaRPr lang="es-ES" sz="20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000"/>
              <a:t>9. ¿Se generarán niveles de ruido que afecten en forma importante a las poblaciones del lugar (humanas o animales)?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ES" sz="20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000"/>
              <a:t>10. ¿Se generarán impactos significativos sobre la población circundante (número de personas, distribución espacial, empleo, salud, uso actual y futuro de la tierra, servicios, comunidades indígenas, sitios de interés histórico/ paisajístico/ antropológico o arqueológico)?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ES" sz="20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000"/>
              <a:t>11. ¿Se afectará algún área bajo régimen de administración especial propuesta actualmente o prevista en el plan de ordenación del territorio de la región? 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457200"/>
          </a:xfrm>
        </p:spPr>
        <p:txBody>
          <a:bodyPr/>
          <a:lstStyle/>
          <a:p>
            <a:r>
              <a:rPr lang="es-ES_tradnl" sz="2400"/>
              <a:t>Métodos prácticos de evaluación ambiental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990600"/>
            <a:ext cx="8153400" cy="4648200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_tradnl" sz="2800">
                <a:solidFill>
                  <a:srgbClr val="FFFF00"/>
                </a:solidFill>
              </a:rPr>
              <a:t>Impactos positivos probables fruto de medidas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MX" sz="2000"/>
              <a:t>	</a:t>
            </a:r>
            <a:r>
              <a:rPr lang="es-MX" sz="2000">
                <a:solidFill>
                  <a:srgbClr val="FFFF00"/>
                </a:solidFill>
              </a:rPr>
              <a:t>Útil para determinar impactos ambientales positivos derivados del proyecto o de sus medidas de mitigación.</a:t>
            </a:r>
            <a:r>
              <a:rPr lang="es-ES" sz="2000"/>
              <a:t> </a:t>
            </a:r>
          </a:p>
          <a:p>
            <a:pPr algn="just">
              <a:lnSpc>
                <a:spcPct val="90000"/>
              </a:lnSpc>
            </a:pPr>
            <a:endParaRPr lang="es-ES" sz="20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000"/>
              <a:t>1. ¿Se hará alguna modificación en el suelo que garantice la detención o desaceleración de la erosión</a:t>
            </a:r>
            <a:r>
              <a:rPr lang="es-ES" sz="2000" i="1"/>
              <a:t> y</a:t>
            </a:r>
            <a:r>
              <a:rPr lang="es-ES" sz="2000"/>
              <a:t> de otros procesos morfodinámicos negativos?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ES" sz="20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000"/>
              <a:t>2. ¿Se disminuirá la intensidad del tráfico fluvial de forma temporal o permanente?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ES" sz="20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000"/>
              <a:t>3. ¿Se disminuirá la generación de efluentes líquidos durante la construcción u operación?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ES" sz="20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000"/>
              <a:t>4. ¿Se controlará y disminuirá la emisión de contaminantes en el aire que puedan afectar a terceros?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457200"/>
          </a:xfrm>
        </p:spPr>
        <p:txBody>
          <a:bodyPr/>
          <a:lstStyle/>
          <a:p>
            <a:r>
              <a:rPr lang="es-ES_tradnl" sz="2400"/>
              <a:t>Métodos prácticos de evaluación ambiental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153400" cy="4648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_tradnl" sz="2800">
                <a:solidFill>
                  <a:srgbClr val="FFFF00"/>
                </a:solidFill>
              </a:rPr>
              <a:t>Impactos positivos probables (cont.)</a:t>
            </a:r>
            <a:r>
              <a:rPr lang="es-ES" sz="2000"/>
              <a:t> 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000"/>
              <a:t>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000"/>
              <a:t>5. ¿Se mejoraría la calidad del paisaje de forma que aumente el valor de la tierra para los beneficiarios directos del proyecto y para terceros?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ES" sz="20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000"/>
              <a:t>6.</a:t>
            </a:r>
            <a:r>
              <a:rPr lang="es-MX" sz="2000"/>
              <a:t> </a:t>
            </a:r>
            <a:r>
              <a:rPr lang="es-ES" sz="2000"/>
              <a:t>¿Tienden las medidas a tomar a conservar o incrementar la cobertura vegetal y a mejorar el hábitat para la fauna del lugar, especialmente para especies raras, endémicas, en vías de extinción, entre otras?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ES" sz="20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000"/>
              <a:t>7.</a:t>
            </a:r>
            <a:r>
              <a:rPr lang="es-MX" sz="2000"/>
              <a:t> </a:t>
            </a:r>
            <a:r>
              <a:rPr lang="es-ES" sz="2000"/>
              <a:t>¿Se disminuye la contaminación del suelo y de las aguas superficiales y subterráneas por disminución de los afluentes tóxicos o peligrosos o por un mejoramiento en su manipulación?</a:t>
            </a:r>
            <a:r>
              <a:rPr lang="en-US" sz="2000"/>
              <a:t>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E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457200"/>
          </a:xfrm>
        </p:spPr>
        <p:txBody>
          <a:bodyPr/>
          <a:lstStyle/>
          <a:p>
            <a:r>
              <a:rPr lang="es-ES_tradnl" sz="2400"/>
              <a:t>Métodos prácticos de evaluación ambiental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153400" cy="4648200"/>
          </a:xfrm>
        </p:spPr>
        <p:txBody>
          <a:bodyPr/>
          <a:lstStyle/>
          <a:p>
            <a:pPr algn="ctr">
              <a:buFontTx/>
              <a:buNone/>
            </a:pPr>
            <a:r>
              <a:rPr lang="es-ES_tradnl" sz="2800">
                <a:solidFill>
                  <a:srgbClr val="FFFF00"/>
                </a:solidFill>
              </a:rPr>
              <a:t>Impactos positivos probables (cont.)</a:t>
            </a:r>
            <a:r>
              <a:rPr lang="es-ES" sz="2000"/>
              <a:t> </a:t>
            </a:r>
          </a:p>
          <a:p>
            <a:pPr algn="just"/>
            <a:endParaRPr lang="es-ES" sz="2000"/>
          </a:p>
          <a:p>
            <a:pPr algn="just">
              <a:buFontTx/>
              <a:buNone/>
            </a:pPr>
            <a:r>
              <a:rPr lang="es-ES" sz="2000"/>
              <a:t>9. ¿Crea el proyecto algún tipo de barrera artificial o natural que ayude a disminuir los niveles ruido en las poblaciones animales o vegetales del lugar? ¿Disminuye la intensidad y la duración del ruido a través del proyecto en relac</a:t>
            </a:r>
            <a:r>
              <a:rPr lang="es-MX" sz="2000"/>
              <a:t>i</a:t>
            </a:r>
            <a:r>
              <a:rPr lang="es-ES" sz="2000"/>
              <a:t>ón con los usos actuales y su proyección? </a:t>
            </a:r>
          </a:p>
          <a:p>
            <a:pPr algn="just">
              <a:buFontTx/>
              <a:buNone/>
            </a:pPr>
            <a:endParaRPr lang="es-ES" sz="2000"/>
          </a:p>
          <a:p>
            <a:pPr algn="just">
              <a:buFontTx/>
              <a:buNone/>
            </a:pPr>
            <a:r>
              <a:rPr lang="es-ES" sz="2000"/>
              <a:t>10. ¿Ayudará la iniciativa a reforzar el régimen de administración especial decretado para toda o una parte del área del proyecto y su zona de amortiguamiento?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22413</TotalTime>
  <Words>735</Words>
  <Application>Microsoft Office PowerPoint</Application>
  <PresentationFormat>Presentación en pantalla (4:3)</PresentationFormat>
  <Paragraphs>276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Metro</vt:lpstr>
      <vt:lpstr>Métodos prácticos de evaluación ambiental</vt:lpstr>
      <vt:lpstr>Métodos prácticos de evaluación ambiental</vt:lpstr>
      <vt:lpstr>Métodos prácticos de evaluación ambiental</vt:lpstr>
      <vt:lpstr>Métodos prácticos de evaluación ambiental  Lista de Chequeo(cont.)</vt:lpstr>
      <vt:lpstr>Métodos prácticos de evaluación ambiental Lista de Chequeo (cont.)</vt:lpstr>
      <vt:lpstr>Métodos prácticos de evaluación ambiental</vt:lpstr>
      <vt:lpstr>Métodos prácticos de evaluación ambiental</vt:lpstr>
      <vt:lpstr>Métodos prácticos de evaluación ambiental</vt:lpstr>
      <vt:lpstr>Métodos prácticos de evaluación ambiental</vt:lpstr>
      <vt:lpstr>Métodos prácticos de evaluación ambiental</vt:lpstr>
      <vt:lpstr>Métodos prácticos de evaluación ambiental</vt:lpstr>
      <vt:lpstr>Métodos prácticos de evaluación ambiental</vt:lpstr>
      <vt:lpstr>Métodos prácticos de evaluación ambiental Matriz de Leopold (cont.)</vt:lpstr>
      <vt:lpstr>Métodos prácticos de evaluación ambiental Matriz de Leopold (cont.)</vt:lpstr>
      <vt:lpstr>Métodos prácticos de evaluación ambiental Matriz de Leopold (cont.)</vt:lpstr>
      <vt:lpstr>Métodos prácticos de evaluación ambiental Matriz de Leopold (cont.)</vt:lpstr>
      <vt:lpstr>Métodos prácticos de evaluación ambiental Matriz de Leopold (cont.)</vt:lpstr>
      <vt:lpstr>Construcción de la Matriz de Leopold (cont.)</vt:lpstr>
      <vt:lpstr>Formas cómo cada acción afecta a los parámetros ambientales </vt:lpstr>
      <vt:lpstr>Formas cómo cada factor ambiental es afectado por las acciones del proyecto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Evaluación de Impacto Ambiental</dc:title>
  <dc:subject>Curso Enero-Marzo 2008</dc:subject>
  <dc:creator>Ing. Eduardo Arced Díaz. aempro@racsa.co.cr, 239-6978</dc:creator>
  <cp:lastModifiedBy>rocampos</cp:lastModifiedBy>
  <cp:revision>885</cp:revision>
  <dcterms:created xsi:type="dcterms:W3CDTF">1996-07-31T21:16:13Z</dcterms:created>
  <dcterms:modified xsi:type="dcterms:W3CDTF">2010-09-01T15:03:12Z</dcterms:modified>
</cp:coreProperties>
</file>