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20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644E2BB-3C90-46A1-B89C-E6F0E41B67C5}" type="datetimeFigureOut">
              <a:rPr lang="es-ES" smtClean="0"/>
              <a:pPr/>
              <a:t>6/18/13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237D965-8F4A-4817-A74C-A71F96BB4CBF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E2BB-3C90-46A1-B89C-E6F0E41B67C5}" type="datetimeFigureOut">
              <a:rPr lang="es-ES" smtClean="0"/>
              <a:pPr/>
              <a:t>6/18/13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D965-8F4A-4817-A74C-A71F96BB4CBF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E2BB-3C90-46A1-B89C-E6F0E41B67C5}" type="datetimeFigureOut">
              <a:rPr lang="es-ES" smtClean="0"/>
              <a:pPr/>
              <a:t>6/18/13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D965-8F4A-4817-A74C-A71F96BB4CBF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644E2BB-3C90-46A1-B89C-E6F0E41B67C5}" type="datetimeFigureOut">
              <a:rPr lang="es-ES" smtClean="0"/>
              <a:pPr/>
              <a:t>6/18/13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237D965-8F4A-4817-A74C-A71F96BB4CBF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644E2BB-3C90-46A1-B89C-E6F0E41B67C5}" type="datetimeFigureOut">
              <a:rPr lang="es-ES" smtClean="0"/>
              <a:pPr/>
              <a:t>6/18/13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237D965-8F4A-4817-A74C-A71F96BB4CBF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E2BB-3C90-46A1-B89C-E6F0E41B67C5}" type="datetimeFigureOut">
              <a:rPr lang="es-ES" smtClean="0"/>
              <a:pPr/>
              <a:t>6/18/13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D965-8F4A-4817-A74C-A71F96BB4CBF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E2BB-3C90-46A1-B89C-E6F0E41B67C5}" type="datetimeFigureOut">
              <a:rPr lang="es-ES" smtClean="0"/>
              <a:pPr/>
              <a:t>6/18/13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D965-8F4A-4817-A74C-A71F96BB4CBF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644E2BB-3C90-46A1-B89C-E6F0E41B67C5}" type="datetimeFigureOut">
              <a:rPr lang="es-ES" smtClean="0"/>
              <a:pPr/>
              <a:t>6/18/13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237D965-8F4A-4817-A74C-A71F96BB4CBF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E2BB-3C90-46A1-B89C-E6F0E41B67C5}" type="datetimeFigureOut">
              <a:rPr lang="es-ES" smtClean="0"/>
              <a:pPr/>
              <a:t>6/18/13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D965-8F4A-4817-A74C-A71F96BB4CBF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644E2BB-3C90-46A1-B89C-E6F0E41B67C5}" type="datetimeFigureOut">
              <a:rPr lang="es-ES" smtClean="0"/>
              <a:pPr/>
              <a:t>6/18/13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237D965-8F4A-4817-A74C-A71F96BB4CBF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644E2BB-3C90-46A1-B89C-E6F0E41B67C5}" type="datetimeFigureOut">
              <a:rPr lang="es-ES" smtClean="0"/>
              <a:pPr/>
              <a:t>6/18/13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237D965-8F4A-4817-A74C-A71F96BB4CBF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644E2BB-3C90-46A1-B89C-E6F0E41B67C5}" type="datetimeFigureOut">
              <a:rPr lang="es-ES" smtClean="0"/>
              <a:pPr/>
              <a:t>6/18/13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237D965-8F4A-4817-A74C-A71F96BB4CBF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Saberes, practicas y </a:t>
            </a:r>
            <a:r>
              <a:rPr lang="es-ES" dirty="0" err="1" smtClean="0"/>
              <a:t>metodologias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¿Cómo nos fortalecemos para trabajar en una mejor gobernanza para nuestra reserva?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Compartiendo saberes: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1.-El Consentimiento Informado Previo ( PIC )</a:t>
            </a:r>
          </a:p>
          <a:p>
            <a:endParaRPr lang="es-ES" dirty="0" smtClean="0"/>
          </a:p>
          <a:p>
            <a:r>
              <a:rPr lang="es-ES" dirty="0" smtClean="0"/>
              <a:t>Permite:</a:t>
            </a:r>
          </a:p>
          <a:p>
            <a:pPr lvl="1"/>
            <a:r>
              <a:rPr lang="es-ES" dirty="0" smtClean="0"/>
              <a:t>Fortalecer la capacidad interna de los actores</a:t>
            </a:r>
          </a:p>
          <a:p>
            <a:pPr lvl="1"/>
            <a:r>
              <a:rPr lang="es-ES" dirty="0" smtClean="0"/>
              <a:t>Realizar procedimientos efectivos y transparentes</a:t>
            </a:r>
          </a:p>
          <a:p>
            <a:pPr lvl="1"/>
            <a:r>
              <a:rPr lang="es-ES" dirty="0" smtClean="0"/>
              <a:t>Garantizar que la distribución de beneficios alcance objetivos de conservación y uso sostenible.</a:t>
            </a:r>
          </a:p>
          <a:p>
            <a:pPr lvl="1"/>
            <a:r>
              <a:rPr lang="es-ES" dirty="0" smtClean="0"/>
              <a:t>Definir con claridad la política de investigación de los actores.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Consentimiento informado previo: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El procedimiento mediante el cual los actores sociales de una comunidad donde vamos a trabajar previo suministro de la información, permiten el trabajo de nuestra organización en su lugar de vida, o el acceso a sus recursos biológicos, o los elementos intangibles asociados a ellos ( conocimientos) bajo condiciones mutuamente convenidas. </a:t>
            </a:r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PIC: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Reconoce la participación en la toma de decisiones que afecten la tierra, el manejo de los recursos y su conocimiento. </a:t>
            </a:r>
          </a:p>
          <a:p>
            <a:endParaRPr lang="es-ES" dirty="0" smtClean="0"/>
          </a:p>
          <a:p>
            <a:r>
              <a:rPr lang="es-ES" dirty="0" smtClean="0"/>
              <a:t>Se reconoce el Derecho de “Objeción Cultural”</a:t>
            </a:r>
          </a:p>
          <a:p>
            <a:endParaRPr lang="es-ES" dirty="0" smtClean="0"/>
          </a:p>
          <a:p>
            <a:r>
              <a:rPr lang="es-ES" dirty="0" smtClean="0"/>
              <a:t>Se discute con la comunidad:</a:t>
            </a:r>
          </a:p>
          <a:p>
            <a:pPr lvl="1"/>
            <a:r>
              <a:rPr lang="es-ES" dirty="0" smtClean="0"/>
              <a:t>El objetivo del proyecto</a:t>
            </a:r>
          </a:p>
          <a:p>
            <a:pPr lvl="1"/>
            <a:r>
              <a:rPr lang="es-ES" dirty="0" smtClean="0"/>
              <a:t>La naturaleza y actividades previstas.</a:t>
            </a:r>
          </a:p>
          <a:p>
            <a:pPr lvl="1"/>
            <a:r>
              <a:rPr lang="es-ES" dirty="0" smtClean="0"/>
              <a:t>La identidad de las personas físicas y las instituciones que participan.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Además: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Resultados esperados y posibles riesgos</a:t>
            </a:r>
          </a:p>
          <a:p>
            <a:r>
              <a:rPr lang="es-ES" dirty="0" smtClean="0"/>
              <a:t>Destino del conocimiento adquirido.</a:t>
            </a:r>
          </a:p>
          <a:p>
            <a:r>
              <a:rPr lang="es-ES" dirty="0" smtClean="0"/>
              <a:t>Intereses comerciales relacionados con la información y los resultados obtenidos. </a:t>
            </a:r>
          </a:p>
          <a:p>
            <a:r>
              <a:rPr lang="es-ES" dirty="0" smtClean="0"/>
              <a:t>Los beneficios que se obtendrán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Se debe de garantizar:</a:t>
            </a:r>
          </a:p>
          <a:p>
            <a:pPr lvl="1"/>
            <a:r>
              <a:rPr lang="es-ES" dirty="0" smtClean="0"/>
              <a:t>La participación</a:t>
            </a:r>
          </a:p>
          <a:p>
            <a:pPr lvl="1"/>
            <a:r>
              <a:rPr lang="es-ES" dirty="0" smtClean="0"/>
              <a:t>La observancia de un código ético</a:t>
            </a:r>
          </a:p>
          <a:p>
            <a:pPr lvl="1"/>
            <a:r>
              <a:rPr lang="es-ES" dirty="0" smtClean="0"/>
              <a:t>La obligación de respetar tradiciones culturales</a:t>
            </a:r>
          </a:p>
          <a:p>
            <a:pPr lvl="1"/>
            <a:r>
              <a:rPr lang="es-ES" dirty="0" smtClean="0"/>
              <a:t>El derecho a no participar </a:t>
            </a:r>
          </a:p>
          <a:p>
            <a:pPr lvl="1"/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b="1" i="1" dirty="0">
                <a:solidFill>
                  <a:srgbClr val="000000"/>
                </a:solidFill>
              </a:rPr>
              <a:t>¿Qué es un Código Etico?</a:t>
            </a:r>
            <a:endParaRPr lang="en-US" b="1" i="1" dirty="0">
              <a:solidFill>
                <a:srgbClr val="000000"/>
              </a:solidFill>
            </a:endParaRP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32232" y="2055520"/>
            <a:ext cx="8503920" cy="3285877"/>
          </a:xfrm>
        </p:spPr>
        <p:txBody>
          <a:bodyPr/>
          <a:lstStyle/>
          <a:p>
            <a:pPr eaLnBrk="1" hangingPunct="1"/>
            <a:endParaRPr lang="es-CR" dirty="0"/>
          </a:p>
          <a:p>
            <a:pPr eaLnBrk="1" hangingPunct="1"/>
            <a:r>
              <a:rPr lang="es-CR" dirty="0"/>
              <a:t>Es un compromiso por parte de las personas que participan en un proyecto de observar ciertos principios éticos en la ejecución de las actividades que forman parte del mismo.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sz="4000" dirty="0" smtClean="0"/>
              <a:t/>
            </a:r>
            <a:br>
              <a:rPr lang="es-CR" sz="4000" dirty="0" smtClean="0"/>
            </a:br>
            <a:r>
              <a:rPr lang="es-CR" sz="4000" b="1" i="1" dirty="0" smtClean="0">
                <a:solidFill>
                  <a:srgbClr val="000000"/>
                </a:solidFill>
              </a:rPr>
              <a:t>¿Para qué sirve un Código Etico?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s-CR" sz="2400" dirty="0"/>
              <a:t>Para garantizarle a las comunidades y personas que participan en un proyecto que: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s-CR" sz="2400" dirty="0" smtClean="0"/>
          </a:p>
          <a:p>
            <a:pPr eaLnBrk="1" hangingPunct="1">
              <a:lnSpc>
                <a:spcPct val="80000"/>
              </a:lnSpc>
            </a:pPr>
            <a:r>
              <a:rPr lang="es-CR" sz="2400" dirty="0" smtClean="0"/>
              <a:t>Su participación </a:t>
            </a:r>
            <a:r>
              <a:rPr lang="es-CR" sz="2400" dirty="0"/>
              <a:t>va a ser reconocida, </a:t>
            </a:r>
          </a:p>
          <a:p>
            <a:pPr eaLnBrk="1" hangingPunct="1">
              <a:lnSpc>
                <a:spcPct val="80000"/>
              </a:lnSpc>
            </a:pPr>
            <a:endParaRPr lang="es-CR" sz="2400" dirty="0"/>
          </a:p>
          <a:p>
            <a:pPr eaLnBrk="1" hangingPunct="1">
              <a:lnSpc>
                <a:spcPct val="80000"/>
              </a:lnSpc>
            </a:pPr>
            <a:r>
              <a:rPr lang="es-CR" sz="2400" dirty="0"/>
              <a:t>para establecer relaciones de trabajo basadas en la transparencia, confianza, apertura y respeto</a:t>
            </a:r>
          </a:p>
          <a:p>
            <a:pPr eaLnBrk="1" hangingPunct="1">
              <a:lnSpc>
                <a:spcPct val="80000"/>
              </a:lnSpc>
            </a:pPr>
            <a:endParaRPr lang="es-CR" sz="2400" dirty="0"/>
          </a:p>
          <a:p>
            <a:pPr eaLnBrk="1" hangingPunct="1">
              <a:lnSpc>
                <a:spcPct val="80000"/>
              </a:lnSpc>
            </a:pPr>
            <a:r>
              <a:rPr lang="es-CR" sz="2400" dirty="0"/>
              <a:t>para promover la generación de conocimiento en forma compartida, divulgando y devolviendo la información o manteniendo la confidencialidad cuando así se solicite.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s-CR" sz="2400" dirty="0"/>
              <a:t/>
            </a:r>
            <a:br>
              <a:rPr lang="es-CR" sz="2400" dirty="0"/>
            </a:b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sz="3200" b="1" i="1" dirty="0" smtClean="0">
                <a:solidFill>
                  <a:srgbClr val="000000"/>
                </a:solidFill>
              </a:rPr>
              <a:t>¿ Cómo se estructura un Código Ético?</a:t>
            </a:r>
            <a:endParaRPr lang="en-US" sz="3200" b="1" i="1" dirty="0">
              <a:solidFill>
                <a:srgbClr val="000000"/>
              </a:solidFill>
            </a:endParaRP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752" y="1604308"/>
            <a:ext cx="8534400" cy="479621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es-CR" sz="2000" dirty="0"/>
          </a:p>
          <a:p>
            <a:pPr eaLnBrk="1" hangingPunct="1">
              <a:lnSpc>
                <a:spcPct val="80000"/>
              </a:lnSpc>
            </a:pPr>
            <a:r>
              <a:rPr lang="es-CR" sz="2400" dirty="0"/>
              <a:t>Se mencionan los antecedentes: el por qué del proyecto.</a:t>
            </a:r>
            <a:endParaRPr lang="es-CR" sz="2400" dirty="0" smtClean="0"/>
          </a:p>
          <a:p>
            <a:pPr eaLnBrk="1" hangingPunct="1">
              <a:lnSpc>
                <a:spcPct val="80000"/>
              </a:lnSpc>
            </a:pPr>
            <a:endParaRPr lang="es-CR" sz="2400" dirty="0" smtClean="0"/>
          </a:p>
          <a:p>
            <a:pPr eaLnBrk="1" hangingPunct="1">
              <a:lnSpc>
                <a:spcPct val="80000"/>
              </a:lnSpc>
            </a:pPr>
            <a:r>
              <a:rPr lang="es-CR" sz="2400" dirty="0" smtClean="0"/>
              <a:t>Se </a:t>
            </a:r>
            <a:r>
              <a:rPr lang="es-CR" sz="2400" dirty="0"/>
              <a:t>establece el objetivo del proyecto.</a:t>
            </a:r>
            <a:endParaRPr lang="es-CR" sz="2400" dirty="0" smtClean="0"/>
          </a:p>
          <a:p>
            <a:pPr eaLnBrk="1" hangingPunct="1">
              <a:lnSpc>
                <a:spcPct val="80000"/>
              </a:lnSpc>
            </a:pPr>
            <a:endParaRPr lang="es-CR" sz="2400" dirty="0" smtClean="0"/>
          </a:p>
          <a:p>
            <a:pPr eaLnBrk="1" hangingPunct="1">
              <a:lnSpc>
                <a:spcPct val="80000"/>
              </a:lnSpc>
            </a:pPr>
            <a:r>
              <a:rPr lang="es-CR" sz="2400" dirty="0" smtClean="0"/>
              <a:t>Se </a:t>
            </a:r>
            <a:r>
              <a:rPr lang="es-CR" sz="2400" dirty="0"/>
              <a:t>identifican los ejecutores: personas físicas y jurídicas.</a:t>
            </a:r>
            <a:endParaRPr lang="es-CR" sz="2400" dirty="0" smtClean="0"/>
          </a:p>
          <a:p>
            <a:pPr eaLnBrk="1" hangingPunct="1">
              <a:lnSpc>
                <a:spcPct val="80000"/>
              </a:lnSpc>
            </a:pPr>
            <a:endParaRPr lang="es-CR" sz="2400" dirty="0" smtClean="0"/>
          </a:p>
          <a:p>
            <a:pPr eaLnBrk="1" hangingPunct="1">
              <a:lnSpc>
                <a:spcPct val="80000"/>
              </a:lnSpc>
            </a:pPr>
            <a:r>
              <a:rPr lang="es-CR" sz="2400" dirty="0" smtClean="0"/>
              <a:t>Se </a:t>
            </a:r>
            <a:r>
              <a:rPr lang="es-CR" sz="2400" dirty="0"/>
              <a:t>definen los principios, que van a orientar el trabajo de campo que se realice.</a:t>
            </a:r>
            <a:endParaRPr lang="es-CR" sz="2400" dirty="0" smtClean="0"/>
          </a:p>
          <a:p>
            <a:pPr eaLnBrk="1" hangingPunct="1">
              <a:lnSpc>
                <a:spcPct val="80000"/>
              </a:lnSpc>
            </a:pPr>
            <a:endParaRPr lang="es-CR" sz="2400" dirty="0" smtClean="0"/>
          </a:p>
          <a:p>
            <a:pPr eaLnBrk="1" hangingPunct="1">
              <a:lnSpc>
                <a:spcPct val="80000"/>
              </a:lnSpc>
            </a:pPr>
            <a:r>
              <a:rPr lang="es-CR" sz="2400" dirty="0" smtClean="0"/>
              <a:t>Estos </a:t>
            </a:r>
            <a:r>
              <a:rPr lang="es-CR" sz="2400" dirty="0"/>
              <a:t>principios obedecen a valores éticos y morales.</a:t>
            </a:r>
            <a:endParaRPr lang="es-CR" sz="2400" dirty="0" smtClean="0"/>
          </a:p>
          <a:p>
            <a:pPr eaLnBrk="1" hangingPunct="1">
              <a:lnSpc>
                <a:spcPct val="80000"/>
              </a:lnSpc>
            </a:pPr>
            <a:endParaRPr lang="es-CR" sz="2400" dirty="0" smtClean="0"/>
          </a:p>
          <a:p>
            <a:pPr eaLnBrk="1" hangingPunct="1">
              <a:lnSpc>
                <a:spcPct val="80000"/>
              </a:lnSpc>
            </a:pPr>
            <a:r>
              <a:rPr lang="es-CR" sz="2400" dirty="0" smtClean="0"/>
              <a:t>Se </a:t>
            </a:r>
            <a:r>
              <a:rPr lang="es-CR" sz="2400" dirty="0"/>
              <a:t>define un mecanismo para denunciar violaciones al Código Etico.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Las metodologías son un reto constante: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No existe una única forma de hacer las cosas, algunas metodologías son buenas en una situación , otras en otras.</a:t>
            </a:r>
          </a:p>
          <a:p>
            <a:endParaRPr lang="es-ES" dirty="0" smtClean="0"/>
          </a:p>
          <a:p>
            <a:r>
              <a:rPr lang="es-ES" dirty="0" smtClean="0"/>
              <a:t>Las metodologías deben de promover el intercambio de saberes y partir de la transparencia, del respeto  y la solidaridad.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Principios básicos para aproximarnos a metodologías participativas: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Respeto a la forma en que los diversos actores expresan su conocimiento del contexto e el que se encuentran.</a:t>
            </a:r>
          </a:p>
          <a:p>
            <a:r>
              <a:rPr lang="es-ES" dirty="0" smtClean="0"/>
              <a:t>Preparación previa de diseños metodológicos que respondan a este contexto y hasta donde sea posible de su forma de pensar. </a:t>
            </a:r>
          </a:p>
          <a:p>
            <a:r>
              <a:rPr lang="es-ES" dirty="0" smtClean="0"/>
              <a:t>Respeto a los indicadores culturales y sociales del sector que se aborda.</a:t>
            </a:r>
          </a:p>
          <a:p>
            <a:r>
              <a:rPr lang="es-ES" dirty="0" smtClean="0"/>
              <a:t>Transparencia y humildad en la forma en cómo se transfiere la información que se lleva a las comunidades.</a:t>
            </a:r>
          </a:p>
          <a:p>
            <a:r>
              <a:rPr lang="es-ES" dirty="0" smtClean="0"/>
              <a:t>Respecto a los tiempos y a los principios rectores de las discusiones en las comunidades. 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participación queremos?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Persuasión:  usando técnicas para cambiar las actitudes de la parte interesada sin crear expectativas de participación.</a:t>
            </a:r>
          </a:p>
          <a:p>
            <a:endParaRPr lang="es-ES" dirty="0" smtClean="0"/>
          </a:p>
          <a:p>
            <a:r>
              <a:rPr lang="es-ES" dirty="0" smtClean="0"/>
              <a:t>Educación:  distribuir información para promover conciencia acerca delas actividades del proyecto, , temas y metas relacionadas. </a:t>
            </a:r>
          </a:p>
          <a:p>
            <a:endParaRPr lang="es-ES" dirty="0" smtClean="0"/>
          </a:p>
          <a:p>
            <a:r>
              <a:rPr lang="es-ES" dirty="0" smtClean="0"/>
              <a:t>Encuesta y búsqueda de información: buscar información que ayude en la búsqueda de actividades y metas del proyecto. </a:t>
            </a:r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participación queremos?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/>
              <a:t>Consulta:  Promover el flujo de información entre una organización y las partes interesadas que han sido invitadas para que expresen sus posiciones y puntos de vista. </a:t>
            </a:r>
          </a:p>
          <a:p>
            <a:endParaRPr lang="es-ES" dirty="0" smtClean="0"/>
          </a:p>
          <a:p>
            <a:r>
              <a:rPr lang="es-ES" dirty="0" smtClean="0"/>
              <a:t>Participación para incentivos materiales: Las partes interesadas  proveen recursos tales como mano de obra a cambio de incentivos materiales. </a:t>
            </a:r>
          </a:p>
          <a:p>
            <a:endParaRPr lang="es-ES" dirty="0" smtClean="0"/>
          </a:p>
          <a:p>
            <a:r>
              <a:rPr lang="es-ES" dirty="0" smtClean="0"/>
              <a:t>Participación funcional: participación activa de las principales partes interesadas para lograr objetivos determinados con anterioridad, sin  inventivos concretos ni participación en el proceso de toma de decisiones. 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participación queremos?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Planificación conjunta o toma de decisiones compartida: representación activa de las principales partes interesadas en el proceso de toma de decisiones en todas las etapas del ciclo del proyecto ,con derecho a voto y autoridad para tomar decisiones. </a:t>
            </a:r>
          </a:p>
          <a:p>
            <a:endParaRPr lang="es-ES" dirty="0" smtClean="0"/>
          </a:p>
          <a:p>
            <a:r>
              <a:rPr lang="es-ES" dirty="0" smtClean="0"/>
              <a:t>Autoridad delegada: transferir las responsabilidades normalmente asociadas con la organización , a las principales partes interesadas.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Tomamos en cuenta: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El tiempo disponible para esta actividad y la urgencia relativa de los temas que van a ser abordados.</a:t>
            </a:r>
          </a:p>
          <a:p>
            <a:endParaRPr lang="es-ES" dirty="0" smtClean="0"/>
          </a:p>
          <a:p>
            <a:r>
              <a:rPr lang="es-ES" dirty="0" smtClean="0"/>
              <a:t>Recursos disponibles.</a:t>
            </a:r>
          </a:p>
          <a:p>
            <a:endParaRPr lang="es-ES" dirty="0" smtClean="0"/>
          </a:p>
          <a:p>
            <a:r>
              <a:rPr lang="es-ES" dirty="0" smtClean="0"/>
              <a:t>Implicaciones carga de trabajo realista para todas las partes interesadas. </a:t>
            </a:r>
          </a:p>
          <a:p>
            <a:endParaRPr lang="es-ES" dirty="0" smtClean="0"/>
          </a:p>
          <a:p>
            <a:r>
              <a:rPr lang="es-ES" dirty="0" smtClean="0"/>
              <a:t>Nivel de expectativas probable de crearse y con una posibilidad de estar satisfecho. 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TOMAMOS EN CUENTA: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Nivel deseado de formalidad ( o informalidad)</a:t>
            </a:r>
          </a:p>
          <a:p>
            <a:endParaRPr lang="es-ES" dirty="0" smtClean="0"/>
          </a:p>
          <a:p>
            <a:r>
              <a:rPr lang="es-ES" dirty="0" smtClean="0"/>
              <a:t>Necesidad de confiar</a:t>
            </a:r>
          </a:p>
          <a:p>
            <a:endParaRPr lang="es-ES" dirty="0" smtClean="0"/>
          </a:p>
          <a:p>
            <a:r>
              <a:rPr lang="es-ES" dirty="0" smtClean="0"/>
              <a:t>Nivel prevaleciente de confrontación o sensibilidad asociado con los temas que van a ser abordados. </a:t>
            </a:r>
          </a:p>
          <a:p>
            <a:endParaRPr lang="es-ES" dirty="0" smtClean="0"/>
          </a:p>
          <a:p>
            <a:r>
              <a:rPr lang="es-ES" dirty="0" smtClean="0"/>
              <a:t>Necesidad para mejor comunicación u obtención de consenso.</a:t>
            </a:r>
          </a:p>
          <a:p>
            <a:endParaRPr lang="es-ES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TOMAMOS EN CUENTA: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Desigualdades entre los participantes ( un terreno de juego disparejo).</a:t>
            </a:r>
          </a:p>
          <a:p>
            <a:endParaRPr lang="es-ES" dirty="0" smtClean="0"/>
          </a:p>
          <a:p>
            <a:r>
              <a:rPr lang="es-ES" dirty="0" smtClean="0"/>
              <a:t>Necesidad de un resultado formal o decisiones vinculantes.</a:t>
            </a:r>
          </a:p>
          <a:p>
            <a:endParaRPr lang="es-ES" dirty="0" smtClean="0"/>
          </a:p>
          <a:p>
            <a:r>
              <a:rPr lang="es-ES" dirty="0" smtClean="0"/>
              <a:t>Necesidad de nuevas ideas y un resultado creativo.</a:t>
            </a:r>
          </a:p>
          <a:p>
            <a:endParaRPr lang="es-ES" dirty="0" smtClean="0"/>
          </a:p>
          <a:p>
            <a:r>
              <a:rPr lang="es-ES" dirty="0" smtClean="0"/>
              <a:t>Nivel de claridad o complejidad asociado con los temas en discusión.  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54</TotalTime>
  <Words>919</Words>
  <Application>Microsoft Office PowerPoint</Application>
  <PresentationFormat>On-screen Show (4:3)</PresentationFormat>
  <Paragraphs>112</Paragraphs>
  <Slides>16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Mirador</vt:lpstr>
      <vt:lpstr>Saberes, practicas y metodologias</vt:lpstr>
      <vt:lpstr>Las metodologías son un reto constante:</vt:lpstr>
      <vt:lpstr>Principios básicos para aproximarnos a metodologías participativas:</vt:lpstr>
      <vt:lpstr>¿Qué participación queremos?</vt:lpstr>
      <vt:lpstr>¿Qué participación queremos?</vt:lpstr>
      <vt:lpstr>¿Qué participación queremos?</vt:lpstr>
      <vt:lpstr>Tomamos en cuenta:</vt:lpstr>
      <vt:lpstr>TOMAMOS EN CUENTA:</vt:lpstr>
      <vt:lpstr>TOMAMOS EN CUENTA:</vt:lpstr>
      <vt:lpstr>Compartiendo saberes:</vt:lpstr>
      <vt:lpstr>Consentimiento informado previo:</vt:lpstr>
      <vt:lpstr>El PIC:</vt:lpstr>
      <vt:lpstr>Además:</vt:lpstr>
      <vt:lpstr>¿Qué es un Código Etico?</vt:lpstr>
      <vt:lpstr> ¿Para qué sirve un Código Etico?</vt:lpstr>
      <vt:lpstr>¿ Cómo se estructura un Código Ético?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Saberes, practicas y metodologias</dc:title>
  <dc:creator>Vivienne</dc:creator>
  <cp:lastModifiedBy>Vivienne Solis</cp:lastModifiedBy>
  <cp:revision>9</cp:revision>
  <dcterms:created xsi:type="dcterms:W3CDTF">2013-06-18T20:14:41Z</dcterms:created>
  <dcterms:modified xsi:type="dcterms:W3CDTF">2013-06-18T20:16:03Z</dcterms:modified>
</cp:coreProperties>
</file>