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0"/>
  </p:notesMasterIdLst>
  <p:handoutMasterIdLst>
    <p:handoutMasterId r:id="rId11"/>
  </p:handoutMasterIdLst>
  <p:sldIdLst>
    <p:sldId id="833" r:id="rId2"/>
    <p:sldId id="797" r:id="rId3"/>
    <p:sldId id="831" r:id="rId4"/>
    <p:sldId id="259" r:id="rId5"/>
    <p:sldId id="830" r:id="rId6"/>
    <p:sldId id="798" r:id="rId7"/>
    <p:sldId id="260" r:id="rId8"/>
    <p:sldId id="971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5AC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67" autoAdjust="0"/>
    <p:restoredTop sz="64695" autoAdjust="0"/>
  </p:normalViewPr>
  <p:slideViewPr>
    <p:cSldViewPr>
      <p:cViewPr>
        <p:scale>
          <a:sx n="70" d="100"/>
          <a:sy n="70" d="100"/>
        </p:scale>
        <p:origin x="-1482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9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3630" y="-10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3"/>
  <c:chart>
    <c:title>
      <c:tx>
        <c:rich>
          <a:bodyPr/>
          <a:lstStyle/>
          <a:p>
            <a:pPr>
              <a:defRPr lang="es-ES"/>
            </a:pPr>
            <a:r>
              <a:rPr lang="es-ES" dirty="0"/>
              <a:t>% sobre el Total de Preguntas del Examen</a:t>
            </a:r>
          </a:p>
        </c:rich>
      </c:tx>
      <c:layout>
        <c:manualLayout>
          <c:xMode val="edge"/>
          <c:yMode val="edge"/>
          <c:x val="0.43498723923084587"/>
          <c:y val="0.1852578537424778"/>
        </c:manualLayout>
      </c:layout>
    </c:title>
    <c:view3D>
      <c:perspective val="0"/>
    </c:view3D>
    <c:plotArea>
      <c:layout>
        <c:manualLayout>
          <c:layoutTarget val="inner"/>
          <c:xMode val="edge"/>
          <c:yMode val="edge"/>
          <c:x val="0.13984408096630557"/>
          <c:y val="0.36330515491940768"/>
          <c:w val="0.85918225537184834"/>
          <c:h val="0.5563776837499415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Lbls>
            <c:dLbl>
              <c:idx val="4"/>
              <c:layout>
                <c:manualLayout>
                  <c:x val="0.11864904489812809"/>
                  <c:y val="-7.3350592836388867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Sheet1!$B$1:$E$1</c:f>
              <c:strCache>
                <c:ptCount val="4"/>
                <c:pt idx="0">
                  <c:v>Capítulo 1</c:v>
                </c:pt>
                <c:pt idx="1">
                  <c:v>Capítulo 2</c:v>
                </c:pt>
                <c:pt idx="2">
                  <c:v>Capítulo 3</c:v>
                </c:pt>
                <c:pt idx="3">
                  <c:v>Capítulo 4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24</c:v>
                </c:pt>
                <c:pt idx="1">
                  <c:v>33</c:v>
                </c:pt>
                <c:pt idx="2">
                  <c:v>25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Capítulo 1</c:v>
                </c:pt>
                <c:pt idx="1">
                  <c:v>Capítulo 2</c:v>
                </c:pt>
                <c:pt idx="2">
                  <c:v>Capítulo 3</c:v>
                </c:pt>
                <c:pt idx="3">
                  <c:v>Capítulo 4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Capítulo 1</c:v>
                </c:pt>
                <c:pt idx="1">
                  <c:v>Capítulo 2</c:v>
                </c:pt>
                <c:pt idx="2">
                  <c:v>Capítulo 3</c:v>
                </c:pt>
                <c:pt idx="3">
                  <c:v>Capítulo 4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Capítulo 1</c:v>
                </c:pt>
                <c:pt idx="1">
                  <c:v>Capítulo 2</c:v>
                </c:pt>
                <c:pt idx="2">
                  <c:v>Capítulo 3</c:v>
                </c:pt>
                <c:pt idx="3">
                  <c:v>Capítulo 4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Capítulo 1</c:v>
                </c:pt>
                <c:pt idx="1">
                  <c:v>Capítulo 2</c:v>
                </c:pt>
                <c:pt idx="2">
                  <c:v>Capítulo 3</c:v>
                </c:pt>
                <c:pt idx="3">
                  <c:v>Capítulo 4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AC9092-F2B1-4818-9276-DE9AD2A58696}" type="datetimeFigureOut">
              <a:rPr lang="en-US" smtClean="0"/>
              <a:pPr/>
              <a:t>2/10/2014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06F2F2-ECFE-4342-BD0A-D93908269F2B}" type="slidenum">
              <a:rPr lang="en-US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069656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526B30-61BC-4C73-B1AC-1F3C0D5FC331}" type="datetimeFigureOut">
              <a:rPr lang="en-CA" smtClean="0"/>
              <a:pPr/>
              <a:t>10/02/2014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EC3215-E510-441C-8AAC-1A5B2AEAA657}" type="slidenum">
              <a:rPr lang="en-CA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26613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319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Dominio 1-Gobierno de seguridad de la información (24%)</a:t>
            </a:r>
            <a:r>
              <a:rPr lang="en-US" dirty="0" smtClean="0"/>
              <a:t>
</a:t>
            </a:r>
            <a:r>
              <a:rPr dirty="0"/>
              <a:t/>
            </a:r>
            <a:br>
              <a:rPr dirty="0"/>
            </a:br>
            <a:r>
              <a:rPr lang="es-MX" dirty="0" smtClean="0"/>
              <a:t>Dominio 2-Gestión de riesgo de la información y cumplimiento (33%)</a:t>
            </a:r>
            <a:r>
              <a:rPr lang="en-US" dirty="0" smtClean="0"/>
              <a:t>
</a:t>
            </a:r>
            <a:r>
              <a:rPr dirty="0"/>
              <a:t/>
            </a:r>
            <a:br>
              <a:rPr dirty="0"/>
            </a:br>
            <a:r>
              <a:rPr lang="es-MX" dirty="0" smtClean="0"/>
              <a:t>Dominio 3-Desarrollo y gestión de programa de seguridad de la información (25%)</a:t>
            </a:r>
            <a:r>
              <a:rPr lang="en-US" dirty="0" smtClean="0"/>
              <a:t>
</a:t>
            </a:r>
            <a:r>
              <a:rPr dirty="0"/>
              <a:t/>
            </a:r>
            <a:br>
              <a:rPr dirty="0"/>
            </a:br>
            <a:r>
              <a:rPr lang="es-MX" dirty="0" smtClean="0"/>
              <a:t>Dominio 4-Gestión del Incidentes de Seguridad de la Información (18%)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C3215-E510-441C-8AAC-1A5B2AEAA657}" type="slidenum">
              <a:rPr lang="en-CA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81692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s-MX" baseline="0" dirty="0" smtClean="0"/>
              <a:t>Cada </a:t>
            </a:r>
            <a:r>
              <a:rPr lang="es-MX" baseline="0" dirty="0" smtClean="0"/>
              <a:t>capítulo define las tareas que se espera que los candidatos a CISM sepan cómo realizar e incluye una serie de conocimientos relacionados que se requieren para llevar a cabo dichas tareas. Éstas constituyen las prácticas actuales para el gerente de seguridad de la información. (página 11)</a:t>
            </a:r>
            <a:endParaRPr lang="es-MX" dirty="0" smtClean="0"/>
          </a:p>
          <a:p>
            <a:pPr eaLnBrk="1" hangingPunct="1"/>
            <a:endParaRPr lang="es-MX" b="1" dirty="0" smtClean="0"/>
          </a:p>
          <a:p>
            <a:pPr eaLnBrk="1" hangingPunct="1"/>
            <a:r>
              <a:rPr lang="es-MX" b="1" dirty="0" smtClean="0"/>
              <a:t>Directivas para el Instructor: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Recursos para la preparación del examen:</a:t>
            </a:r>
          </a:p>
          <a:p>
            <a:pPr eaLnBrk="1" hangingPunct="1">
              <a:buFontTx/>
              <a:buChar char="•"/>
            </a:pPr>
            <a:r>
              <a:rPr lang="es-MX" dirty="0" smtClean="0"/>
              <a:t> Manual de Preparación al Examen CISM 2013</a:t>
            </a:r>
          </a:p>
          <a:p>
            <a:pPr eaLnBrk="1" hangingPunct="1">
              <a:buFontTx/>
              <a:buChar char="•"/>
            </a:pPr>
            <a:r>
              <a:rPr lang="es-MX" dirty="0" smtClean="0"/>
              <a:t> Manual de Preguntas, Respuestas y Explicaciones de Preparación al Examen CISM 2012</a:t>
            </a:r>
          </a:p>
          <a:p>
            <a:pPr eaLnBrk="1" hangingPunct="1">
              <a:buFontTx/>
              <a:buChar char="•"/>
            </a:pPr>
            <a:r>
              <a:rPr lang="es-MX" dirty="0" smtClean="0"/>
              <a:t> Manual de Preguntas, Respuestas y Explicaciones de Preparación al Examen CISM Suplemento 2013 (Materiales</a:t>
            </a:r>
            <a:r>
              <a:rPr lang="es-MX" baseline="0" dirty="0" smtClean="0"/>
              <a:t> página 12)</a:t>
            </a:r>
          </a:p>
          <a:p>
            <a:pPr eaLnBrk="1" hangingPunct="1">
              <a:buFontTx/>
              <a:buChar char="•"/>
            </a:pPr>
            <a:endParaRPr lang="es-MX" dirty="0" smtClean="0"/>
          </a:p>
        </p:txBody>
      </p:sp>
    </p:spTree>
    <p:extLst>
      <p:ext uri="{BB962C8B-B14F-4D97-AF65-F5344CB8AC3E}">
        <p14:creationId xmlns="" xmlns:p14="http://schemas.microsoft.com/office/powerpoint/2010/main" val="405699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C3215-E510-441C-8AAC-1A5B2AEAA657}" type="slidenum">
              <a:rPr lang="en-CA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53138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MX" b="1" dirty="0" smtClean="0"/>
              <a:t>Directivas para el Instructor: </a:t>
            </a:r>
          </a:p>
          <a:p>
            <a:pPr eaLnBrk="1" hangingPunct="1"/>
            <a:r>
              <a:rPr lang="es-MX" dirty="0" smtClean="0"/>
              <a:t>Este capítulo (módulo) representa el 24% del examen CISM (48 preguntas)</a:t>
            </a:r>
          </a:p>
          <a:p>
            <a:pPr eaLnBrk="1" hangingPunct="1"/>
            <a:r>
              <a:rPr lang="es-MX" b="1" dirty="0" smtClean="0">
                <a:latin typeface="Arial" pitchFamily="34" charset="0"/>
              </a:rPr>
              <a:t>Páginas de Referencia del Manual de Preparación al Examen:</a:t>
            </a:r>
            <a:r>
              <a:rPr lang="es-MX" dirty="0" smtClean="0"/>
              <a:t>  </a:t>
            </a:r>
            <a:r>
              <a:rPr lang="es-MX" b="0" dirty="0" smtClean="0"/>
              <a:t>Pg.14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C3215-E510-441C-8AAC-1A5B2AEAA657}" type="slidenum">
              <a:rPr lang="en-CA" smtClean="0"/>
              <a:pPr/>
              <a:t>6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36960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44067" name="Notes Placeholder 6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 smtClean="0"/>
              <a:t>Directivas para el Instructor: </a:t>
            </a:r>
          </a:p>
          <a:p>
            <a:pPr eaLnBrk="1" hangingPunct="1"/>
            <a:endParaRPr lang="es-MX" b="1" dirty="0" smtClean="0"/>
          </a:p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</a:t>
            </a:r>
            <a:r>
              <a:rPr lang="es-MX" dirty="0" smtClean="0"/>
              <a:t>14</a:t>
            </a:r>
            <a:endParaRPr lang="es-MX" dirty="0" smtClean="0"/>
          </a:p>
        </p:txBody>
      </p:sp>
    </p:spTree>
    <p:extLst>
      <p:ext uri="{BB962C8B-B14F-4D97-AF65-F5344CB8AC3E}">
        <p14:creationId xmlns="" xmlns:p14="http://schemas.microsoft.com/office/powerpoint/2010/main" val="1162368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44067" name="Notes Placeholder 6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 smtClean="0"/>
              <a:t>Directivas para el Instructor: </a:t>
            </a:r>
          </a:p>
          <a:p>
            <a:pPr eaLnBrk="1" hangingPunct="1"/>
            <a:endParaRPr lang="es-MX" b="1" dirty="0" smtClean="0"/>
          </a:p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14</a:t>
            </a:r>
          </a:p>
          <a:p>
            <a:pPr eaLnBrk="1" hangingPunct="1"/>
            <a:endParaRPr lang="es-MX" dirty="0" smtClean="0"/>
          </a:p>
        </p:txBody>
      </p:sp>
    </p:spTree>
    <p:extLst>
      <p:ext uri="{BB962C8B-B14F-4D97-AF65-F5344CB8AC3E}">
        <p14:creationId xmlns="" xmlns:p14="http://schemas.microsoft.com/office/powerpoint/2010/main" val="66615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SM.Horizontal 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1"/>
            <a:ext cx="2643206" cy="1056201"/>
          </a:xfrm>
          <a:prstGeom prst="rect">
            <a:avLst/>
          </a:prstGeom>
        </p:spPr>
      </p:pic>
      <p:pic>
        <p:nvPicPr>
          <p:cNvPr id="7" name="Picture 6" descr="ISACAnewTag.4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43702" y="5929330"/>
            <a:ext cx="2381251" cy="7953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428924" y="4000504"/>
            <a:ext cx="5286412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0800000">
            <a:off x="2857488" y="6643710"/>
            <a:ext cx="3786214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4213" y="1773238"/>
            <a:ext cx="8135937" cy="4248150"/>
          </a:xfrm>
        </p:spPr>
        <p:txBody>
          <a:bodyPr/>
          <a:lstStyle>
            <a:lvl1pPr>
              <a:buClrTx/>
              <a:defRPr/>
            </a:lvl1pPr>
            <a:lvl2pPr marL="806450" indent="-349250">
              <a:buFont typeface="Calibri" pitchFamily="34" charset="0"/>
              <a:buChar char="—"/>
              <a:defRPr/>
            </a:lvl2pPr>
            <a:lvl3pPr marL="1143000" indent="-228600">
              <a:buClrTx/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5AC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F04EB-1548-4DDB-A38C-11FE191D4E1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199"/>
            <a:ext cx="2057400" cy="4724401"/>
          </a:xfrm>
        </p:spPr>
        <p:txBody>
          <a:bodyPr vert="eaVert"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199"/>
            <a:ext cx="6019800" cy="472440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14282" y="6286520"/>
            <a:ext cx="571504" cy="365125"/>
          </a:xfrm>
          <a:prstGeom prst="rect">
            <a:avLst/>
          </a:prstGeom>
        </p:spPr>
        <p:txBody>
          <a:bodyPr/>
          <a:lstStyle/>
          <a:p>
            <a:fld id="{FE7ECE5F-9F06-47C0-8CEC-A9DFA59EBA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7992888" cy="648072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83568" y="2204864"/>
            <a:ext cx="7992888" cy="3816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s and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8313" y="2205038"/>
            <a:ext cx="82804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37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199"/>
            <a:ext cx="5111750" cy="4724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SM.Horizontal 4c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42844" y="142851"/>
            <a:ext cx="2643206" cy="1056201"/>
          </a:xfrm>
          <a:prstGeom prst="rect">
            <a:avLst/>
          </a:prstGeom>
        </p:spPr>
      </p:pic>
      <p:pic>
        <p:nvPicPr>
          <p:cNvPr id="8" name="Picture 7" descr="ISACAnewTag.4c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643702" y="5929330"/>
            <a:ext cx="2381251" cy="79533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57158" y="6488668"/>
            <a:ext cx="25266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©Copyright 2013 ISACA. Todos los derechos reservados.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2428924" y="4000504"/>
            <a:ext cx="5286412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0800000">
            <a:off x="2857488" y="6643710"/>
            <a:ext cx="3786214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703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75AC4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spcBef>
          <a:spcPct val="20000"/>
        </a:spcBef>
        <a:buClrTx/>
        <a:buFont typeface="Calibri" pitchFamily="34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wma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2.wm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3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11560" y="450912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MX" sz="3600" i="1" dirty="0" smtClean="0"/>
              <a:t>Confianza y valor de los sistemas de información</a:t>
            </a:r>
            <a:endParaRPr lang="es-MX" sz="3600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611560" y="3356992"/>
            <a:ext cx="3168352" cy="9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/>
          <a:p>
            <a:pPr algn="l">
              <a:defRPr/>
            </a:pPr>
            <a:r>
              <a:rPr lang="es-MX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ISACA</a:t>
            </a:r>
            <a:r>
              <a:rPr lang="es-MX" sz="4800" b="1" i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0072" y="3789040"/>
            <a:ext cx="3390528" cy="1470025"/>
          </a:xfrm>
        </p:spPr>
        <p:txBody>
          <a:bodyPr/>
          <a:lstStyle/>
          <a:p>
            <a:pPr algn="r" eaLnBrk="1" hangingPunct="1"/>
            <a:r>
              <a:rPr lang="es-MX" sz="1400" dirty="0" smtClean="0"/>
              <a:t>Curso de Preparación 2013 CISM</a:t>
            </a:r>
            <a:r>
              <a:rPr lang="en-US" sz="1400" b="1" baseline="30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sym typeface="Symbol" pitchFamily="18" charset="2"/>
              </a:rPr>
              <a:t>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95736" y="4365104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r"/>
            <a:r>
              <a:rPr lang="es-MX" sz="2700" b="1" dirty="0" smtClean="0">
                <a:solidFill>
                  <a:srgbClr val="75AC42"/>
                </a:solidFill>
                <a:latin typeface="+mj-lt"/>
              </a:rPr>
              <a:t>Capítulo 1</a:t>
            </a:r>
            <a:r>
              <a:rPr dirty="0" smtClean="0"/>
              <a:t/>
            </a:r>
            <a:br>
              <a:rPr dirty="0" smtClean="0"/>
            </a:br>
            <a:r>
              <a:rPr lang="es-MX" sz="2700" b="1" dirty="0" smtClean="0">
                <a:solidFill>
                  <a:srgbClr val="75AC42"/>
                </a:solidFill>
                <a:latin typeface="+mj-lt"/>
              </a:rPr>
              <a:t>Gobierno de Seguridad de la Información</a:t>
            </a:r>
            <a:endParaRPr lang="es-MX" sz="2700" b="1" dirty="0">
              <a:solidFill>
                <a:srgbClr val="75AC42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2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Visión General del Curso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Curso de Preparación 2013 CISM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Visión General del Curso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Evaluación Previa y Línea base</a:t>
            </a:r>
          </a:p>
          <a:p>
            <a:pPr marL="514350" indent="-514350">
              <a:buNone/>
            </a:pPr>
            <a:endParaRPr lang="es-MX" sz="20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s-MX" dirty="0" smtClean="0"/>
              <a:t>Contenido para todos los dominios:</a:t>
            </a:r>
          </a:p>
          <a:p>
            <a:pPr lvl="1"/>
            <a:r>
              <a:rPr lang="es-MX" dirty="0" smtClean="0"/>
              <a:t>Propósito del dominio &amp; foco del examen</a:t>
            </a:r>
          </a:p>
          <a:p>
            <a:pPr lvl="1"/>
            <a:r>
              <a:rPr lang="es-MX" dirty="0" smtClean="0"/>
              <a:t>Contenido por declaración de tarea</a:t>
            </a:r>
          </a:p>
          <a:p>
            <a:pPr lvl="1">
              <a:buNone/>
            </a:pPr>
            <a:endParaRPr lang="es-MX" sz="20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s-MX" dirty="0" smtClean="0"/>
              <a:t>Evaluación Posterior, preguntas y examen general tomando consejos</a:t>
            </a:r>
          </a:p>
          <a:p>
            <a:endParaRPr lang="es-MX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4</a:t>
            </a:fld>
            <a:endParaRPr lang="es-MX" dirty="0"/>
          </a:p>
        </p:txBody>
      </p:sp>
      <p:pic>
        <p:nvPicPr>
          <p:cNvPr id="2" name="Dominio 1 D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52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Dominio 1—Gobierno de seguridad de la información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Curso de Preparación 2013 CISM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Relevancia del Examen</a:t>
            </a:r>
            <a:endParaRPr lang="es-MX" dirty="0"/>
          </a:p>
        </p:txBody>
      </p:sp>
      <p:graphicFrame>
        <p:nvGraphicFramePr>
          <p:cNvPr id="9" name="Object 15"/>
          <p:cNvGraphicFramePr>
            <a:graphicFrameLocks noGrp="1" noChangeAspect="1"/>
          </p:cNvGraphicFramePr>
          <p:nvPr>
            <p:ph idx="1"/>
          </p:nvPr>
        </p:nvGraphicFramePr>
        <p:xfrm>
          <a:off x="3429000" y="3048000"/>
          <a:ext cx="5419736" cy="334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6</a:t>
            </a:fld>
            <a:endParaRPr lang="es-MX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600200"/>
            <a:ext cx="7988300" cy="3631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105000"/>
              </a:lnSpc>
            </a:pPr>
            <a:r>
              <a:rPr lang="en-US" dirty="0" smtClean="0"/>
              <a:t>	</a:t>
            </a:r>
            <a:r>
              <a:rPr lang="es-MX" altLang="en-US" sz="2800" dirty="0"/>
              <a:t>Asegurar que el candidato CISM …</a:t>
            </a:r>
          </a:p>
          <a:p>
            <a:pPr marL="344488" indent="3175">
              <a:lnSpc>
                <a:spcPct val="105000"/>
              </a:lnSpc>
            </a:pPr>
            <a:r>
              <a:rPr lang="es-MX" sz="2000" dirty="0" smtClean="0"/>
              <a:t>Entienda los amplios requerimientos para un efectivo gobierno de seguridad de la información, los elementos y acciones requeridas para desarrollar una estrategia de seguridad de la información y un plan de acción para ponerla en práctica.</a:t>
            </a:r>
          </a:p>
          <a:p>
            <a:pPr marL="344488" indent="-344488">
              <a:lnSpc>
                <a:spcPct val="105000"/>
              </a:lnSpc>
            </a:pPr>
            <a:endParaRPr lang="es-MX" sz="2000" dirty="0"/>
          </a:p>
          <a:p>
            <a:pPr marL="344488" indent="-344488"/>
            <a:r>
              <a:rPr lang="es-MX" dirty="0" smtClean="0"/>
              <a:t>     </a:t>
            </a:r>
            <a:r>
              <a:rPr lang="es-MX" altLang="ar-SA" sz="2000" dirty="0"/>
              <a:t>El área de contenido en este capítulo </a:t>
            </a:r>
          </a:p>
          <a:p>
            <a:pPr marL="344488" indent="-344488"/>
            <a:r>
              <a:rPr lang="es-MX" altLang="ar-SA" sz="2000" dirty="0"/>
              <a:t>     representa aproximadamente el 24%</a:t>
            </a:r>
          </a:p>
          <a:p>
            <a:pPr marL="344488" indent="-344488"/>
            <a:r>
              <a:rPr lang="es-MX" altLang="ar-SA" sz="2000" dirty="0"/>
              <a:t>     del examen CISM</a:t>
            </a:r>
          </a:p>
          <a:p>
            <a:pPr marL="344488" indent="-344488"/>
            <a:r>
              <a:rPr lang="es-MX" altLang="ar-SA" sz="2000" dirty="0"/>
              <a:t>     (aproximadamente 48 preguntas).</a:t>
            </a:r>
          </a:p>
          <a:p>
            <a:pPr marL="344488" indent="-344488">
              <a:spcBef>
                <a:spcPct val="20000"/>
              </a:spcBef>
            </a:pP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Gobierno de la Seguridad de la Información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sz="3600" b="1" dirty="0" smtClean="0"/>
              <a:t>Definición:</a:t>
            </a:r>
          </a:p>
          <a:p>
            <a:pPr marL="0" indent="0">
              <a:buNone/>
            </a:pPr>
            <a:r>
              <a:rPr lang="es-MX" dirty="0" smtClean="0"/>
              <a:t>Establecer y mantener un marco de referencia del gobierno de la seguridad de la información y dar apoyo a los procesos para asegurar que la estrategia de seguridad de la información esté alineada con las metas y los objetivos de la organización, que los riesgos de la información se administren de manera adecuada y que los recursos del programa se administren de forma responsable.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7</a:t>
            </a:fld>
            <a:endParaRPr lang="es-MX" dirty="0"/>
          </a:p>
        </p:txBody>
      </p:sp>
      <p:pic>
        <p:nvPicPr>
          <p:cNvPr id="2" name="Dominio 1 D 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83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 de aprendizaje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Comprender los amplios requerimientos para un efectivo gobierno de seguridad de la información, los elementos y acciones requeridas para desarrollar una estrategia de seguridad de la información y un plan de acción para ponerla en práctica.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8</a:t>
            </a:fld>
            <a:endParaRPr lang="es-MX" dirty="0"/>
          </a:p>
        </p:txBody>
      </p:sp>
      <p:pic>
        <p:nvPicPr>
          <p:cNvPr id="3" name="Dominio 1 D8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80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5549</TotalTime>
  <Words>393</Words>
  <Application>Microsoft Office PowerPoint</Application>
  <PresentationFormat>On-screen Show (4:3)</PresentationFormat>
  <Paragraphs>56</Paragraphs>
  <Slides>8</Slides>
  <Notes>7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Confianza y valor de los sistemas de información</vt:lpstr>
      <vt:lpstr>Curso de Preparación 2013 CISM</vt:lpstr>
      <vt:lpstr>Visión General del Curso</vt:lpstr>
      <vt:lpstr>Visión General del Curso</vt:lpstr>
      <vt:lpstr>Dominio 1—Gobierno de seguridad de la información</vt:lpstr>
      <vt:lpstr>Relevancia del Examen</vt:lpstr>
      <vt:lpstr>Gobierno de la Seguridad de la Información</vt:lpstr>
      <vt:lpstr>Objetivos de aprendizaje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kcordero</cp:lastModifiedBy>
  <cp:revision>734</cp:revision>
  <dcterms:created xsi:type="dcterms:W3CDTF">2012-01-20T22:05:26Z</dcterms:created>
  <dcterms:modified xsi:type="dcterms:W3CDTF">2014-02-10T21:16:46Z</dcterms:modified>
</cp:coreProperties>
</file>