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12"/>
  </p:notesMasterIdLst>
  <p:handoutMasterIdLst>
    <p:handoutMasterId r:id="rId13"/>
  </p:handoutMasterIdLst>
  <p:sldIdLst>
    <p:sldId id="890" r:id="rId2"/>
    <p:sldId id="891" r:id="rId3"/>
    <p:sldId id="892" r:id="rId4"/>
    <p:sldId id="893" r:id="rId5"/>
    <p:sldId id="894" r:id="rId6"/>
    <p:sldId id="895" r:id="rId7"/>
    <p:sldId id="896" r:id="rId8"/>
    <p:sldId id="897" r:id="rId9"/>
    <p:sldId id="898" r:id="rId10"/>
    <p:sldId id="899"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5AC4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867" autoAdjust="0"/>
    <p:restoredTop sz="70609" autoAdjust="0"/>
  </p:normalViewPr>
  <p:slideViewPr>
    <p:cSldViewPr>
      <p:cViewPr>
        <p:scale>
          <a:sx n="70" d="100"/>
          <a:sy n="70" d="100"/>
        </p:scale>
        <p:origin x="-1482" y="408"/>
      </p:cViewPr>
      <p:guideLst>
        <p:guide orient="horz" pos="2160"/>
        <p:guide pos="2880"/>
      </p:guideLst>
    </p:cSldViewPr>
  </p:slideViewPr>
  <p:outlineViewPr>
    <p:cViewPr>
      <p:scale>
        <a:sx n="33" d="100"/>
        <a:sy n="33" d="100"/>
      </p:scale>
      <p:origin x="0" y="34956"/>
    </p:cViewPr>
    <p:sldLst>
      <p:sld r:id="rId1" collapse="1"/>
    </p:sldLst>
  </p:outlineViewPr>
  <p:notesTextViewPr>
    <p:cViewPr>
      <p:scale>
        <a:sx n="100" d="100"/>
        <a:sy n="100" d="100"/>
      </p:scale>
      <p:origin x="0" y="0"/>
    </p:cViewPr>
  </p:notesTextViewPr>
  <p:notesViewPr>
    <p:cSldViewPr>
      <p:cViewPr varScale="1">
        <p:scale>
          <a:sx n="93" d="100"/>
          <a:sy n="93" d="100"/>
        </p:scale>
        <p:origin x="-3630" y="-10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6AC9092-F2B1-4818-9276-DE9AD2A58696}" type="datetimeFigureOut">
              <a:rPr lang="en-US" smtClean="0"/>
              <a:pPr/>
              <a:t>2/10/2014</a:t>
            </a:fld>
            <a:endParaRPr lang="es-MX"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506F2F2-ECFE-4342-BD0A-D93908269F2B}" type="slidenum">
              <a:rPr lang="en-US" smtClean="0"/>
              <a:pPr/>
              <a:t>‹#›</a:t>
            </a:fld>
            <a:endParaRPr lang="es-MX" dirty="0"/>
          </a:p>
        </p:txBody>
      </p:sp>
    </p:spTree>
    <p:extLst>
      <p:ext uri="{BB962C8B-B14F-4D97-AF65-F5344CB8AC3E}">
        <p14:creationId xmlns:p14="http://schemas.microsoft.com/office/powerpoint/2010/main" xmlns="" val="4069656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9526B30-61BC-4C73-B1AC-1F3C0D5FC331}" type="datetimeFigureOut">
              <a:rPr lang="en-CA" smtClean="0"/>
              <a:pPr/>
              <a:t>10/02/2014</a:t>
            </a:fld>
            <a:endParaRPr lang="es-MX"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3EC3215-E510-441C-8AAC-1A5B2AEAA657}" type="slidenum">
              <a:rPr lang="en-CA" smtClean="0"/>
              <a:pPr/>
              <a:t>‹#›</a:t>
            </a:fld>
            <a:endParaRPr lang="es-MX" dirty="0"/>
          </a:p>
        </p:txBody>
      </p:sp>
    </p:spTree>
    <p:extLst>
      <p:ext uri="{BB962C8B-B14F-4D97-AF65-F5344CB8AC3E}">
        <p14:creationId xmlns:p14="http://schemas.microsoft.com/office/powerpoint/2010/main" xmlns="" val="426613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BE77321B-FA38-492C-88B4-C93FE981DBFA}" type="slidenum">
              <a:rPr lang="en-US" smtClean="0"/>
              <a:pPr eaLnBrk="1" hangingPunct="1"/>
              <a:t>1</a:t>
            </a:fld>
            <a:endParaRPr lang="es-MX" dirty="0" smtClean="0"/>
          </a:p>
        </p:txBody>
      </p:sp>
      <p:sp>
        <p:nvSpPr>
          <p:cNvPr id="243715" name="Rectangle 2"/>
          <p:cNvSpPr>
            <a:spLocks noGrp="1" noRot="1" noChangeAspect="1" noChangeArrowheads="1" noTextEdit="1"/>
          </p:cNvSpPr>
          <p:nvPr>
            <p:ph type="sldImg"/>
          </p:nvPr>
        </p:nvSpPr>
        <p:spPr>
          <a:ln/>
        </p:spPr>
      </p:sp>
      <p:sp>
        <p:nvSpPr>
          <p:cNvPr id="243716" name="Rectangle 6"/>
          <p:cNvSpPr>
            <a:spLocks noGrp="1" noChangeArrowheads="1"/>
          </p:cNvSpPr>
          <p:nvPr>
            <p:ph type="body" idx="1"/>
          </p:nvPr>
        </p:nvSpPr>
        <p:spPr>
          <a:xfrm>
            <a:off x="623147" y="441579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Directivas para el instructor: </a:t>
            </a:r>
          </a:p>
          <a:p>
            <a:r>
              <a:rPr lang="es-MX" dirty="0" smtClean="0"/>
              <a:t>A fin de garantizar que todos los elementos relevantes de seguridad estén cubiertos en una estrategia de seguridad organizacional, las 11 áreas que se identifican en ISO/IEC 27002, conocida anteriormente como ISO 17799, pueden brindar un marco útil para alcanzar un buen entendimiento. De igual forma, se deben crear estándares y políticas que permitan monitorear directamente cada uno de los elementos de la norma.</a:t>
            </a:r>
          </a:p>
          <a:p>
            <a:endParaRPr lang="es-MX" dirty="0" smtClean="0"/>
          </a:p>
          <a:p>
            <a:r>
              <a:rPr lang="es-MX" dirty="0" smtClean="0"/>
              <a:t>Cada una de las 11 divisiones principales anteriores se subdivide en 133 controles bien definidos que deben tratarse en forma apropiada como parte de una estrategia y arquitectura de seguridad integrales. No todas las secciones del estándar serán relevantes para una determinada organización y el estándar se debe adaptar según se requiera.</a:t>
            </a:r>
          </a:p>
          <a:p>
            <a:endParaRPr lang="es-MX" dirty="0" smtClean="0"/>
          </a:p>
          <a:p>
            <a:pPr eaLnBrk="1" hangingPunct="1"/>
            <a:r>
              <a:rPr lang="es-MX" b="1" dirty="0" smtClean="0"/>
              <a:t>Páginas de Referencia del Manual de Preparación al Examen:</a:t>
            </a:r>
            <a:r>
              <a:rPr lang="es-MX" dirty="0" smtClean="0"/>
              <a:t>  Págs. 53-56</a:t>
            </a:r>
          </a:p>
        </p:txBody>
      </p:sp>
    </p:spTree>
    <p:extLst>
      <p:ext uri="{BB962C8B-B14F-4D97-AF65-F5344CB8AC3E}">
        <p14:creationId xmlns:p14="http://schemas.microsoft.com/office/powerpoint/2010/main" xmlns="" val="2711876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7708A971-5619-4131-8FFF-89F4B37AC13D}" type="slidenum">
              <a:rPr lang="en-US" sz="1200"/>
              <a:pPr algn="r" eaLnBrk="1" hangingPunct="1"/>
              <a:t>10</a:t>
            </a:fld>
            <a:endParaRPr lang="es-MX" sz="1200" dirty="0"/>
          </a:p>
        </p:txBody>
      </p:sp>
      <p:sp>
        <p:nvSpPr>
          <p:cNvPr id="252931" name="Rectangle 2"/>
          <p:cNvSpPr>
            <a:spLocks noGrp="1" noRot="1" noChangeAspect="1" noChangeArrowheads="1" noTextEdit="1"/>
          </p:cNvSpPr>
          <p:nvPr>
            <p:ph type="sldImg"/>
          </p:nvPr>
        </p:nvSpPr>
        <p:spPr>
          <a:ln/>
        </p:spPr>
      </p:sp>
      <p:sp>
        <p:nvSpPr>
          <p:cNvPr id="252932" name="Rectangle 6"/>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sz="1200" b="1" dirty="0" smtClean="0"/>
          </a:p>
          <a:p>
            <a:pPr eaLnBrk="1" hangingPunct="1"/>
            <a:r>
              <a:rPr lang="es-MX" b="1" dirty="0" smtClean="0"/>
              <a:t>Páginas de Referencia del Manual de Preparación al Examen:</a:t>
            </a:r>
            <a:r>
              <a:rPr lang="es-MX" b="1" baseline="0" dirty="0" smtClean="0"/>
              <a:t> </a:t>
            </a:r>
            <a:r>
              <a:rPr lang="es-MX" dirty="0" smtClean="0"/>
              <a:t>Pag. 59</a:t>
            </a:r>
          </a:p>
        </p:txBody>
      </p:sp>
    </p:spTree>
    <p:extLst>
      <p:ext uri="{BB962C8B-B14F-4D97-AF65-F5344CB8AC3E}">
        <p14:creationId xmlns:p14="http://schemas.microsoft.com/office/powerpoint/2010/main" xmlns="" val="1777846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E8D978A3-C90B-4F71-AFD6-DB0C7F169360}" type="slidenum">
              <a:rPr lang="en-US" smtClean="0"/>
              <a:pPr eaLnBrk="1" hangingPunct="1"/>
              <a:t>2</a:t>
            </a:fld>
            <a:endParaRPr lang="es-MX" dirty="0" smtClean="0"/>
          </a:p>
        </p:txBody>
      </p:sp>
      <p:sp>
        <p:nvSpPr>
          <p:cNvPr id="244739" name="Rectangle 2"/>
          <p:cNvSpPr>
            <a:spLocks noGrp="1" noRot="1" noChangeAspect="1" noChangeArrowheads="1" noTextEdit="1"/>
          </p:cNvSpPr>
          <p:nvPr>
            <p:ph type="sldImg"/>
          </p:nvPr>
        </p:nvSpPr>
        <p:spPr>
          <a:ln/>
        </p:spPr>
      </p:sp>
      <p:sp>
        <p:nvSpPr>
          <p:cNvPr id="244740" name="Rectangle 6"/>
          <p:cNvSpPr>
            <a:spLocks noGrp="1" noChangeArrowheads="1"/>
          </p:cNvSpPr>
          <p:nvPr>
            <p:ph type="body" idx="1"/>
          </p:nvPr>
        </p:nvSpPr>
        <p:spPr>
          <a:xfrm>
            <a:off x="623147" y="433832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sz="1200" b="1" dirty="0" smtClean="0"/>
          </a:p>
          <a:p>
            <a:pPr eaLnBrk="1" hangingPunct="1"/>
            <a:r>
              <a:rPr lang="es-MX" b="1" dirty="0" smtClean="0"/>
              <a:t>Páginas de Referencia del Manual de Preparación al Examen: </a:t>
            </a:r>
            <a:r>
              <a:rPr lang="es-MX" b="0" dirty="0" smtClean="0"/>
              <a:t>Pag. 53-56</a:t>
            </a:r>
          </a:p>
          <a:p>
            <a:pPr eaLnBrk="1" hangingPunct="1"/>
            <a:endParaRPr lang="es-MX" dirty="0" smtClean="0"/>
          </a:p>
        </p:txBody>
      </p:sp>
    </p:spTree>
    <p:extLst>
      <p:ext uri="{BB962C8B-B14F-4D97-AF65-F5344CB8AC3E}">
        <p14:creationId xmlns:p14="http://schemas.microsoft.com/office/powerpoint/2010/main" xmlns="" val="3706278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97407812-F62F-4376-9F2D-097E57829F8B}" type="slidenum">
              <a:rPr lang="en-US" smtClean="0"/>
              <a:pPr eaLnBrk="1" hangingPunct="1"/>
              <a:t>3</a:t>
            </a:fld>
            <a:endParaRPr lang="es-MX" dirty="0" smtClean="0"/>
          </a:p>
        </p:txBody>
      </p:sp>
      <p:sp>
        <p:nvSpPr>
          <p:cNvPr id="245763" name="Rectangle 2"/>
          <p:cNvSpPr>
            <a:spLocks noGrp="1" noRot="1" noChangeAspect="1" noChangeArrowheads="1" noTextEdit="1"/>
          </p:cNvSpPr>
          <p:nvPr>
            <p:ph type="sldImg"/>
          </p:nvPr>
        </p:nvSpPr>
        <p:spPr>
          <a:ln/>
        </p:spPr>
      </p:sp>
      <p:sp>
        <p:nvSpPr>
          <p:cNvPr id="245764" name="Rectangle 6"/>
          <p:cNvSpPr>
            <a:spLocks noGrp="1" noChangeArrowheads="1"/>
          </p:cNvSpPr>
          <p:nvPr>
            <p:ph type="body" idx="1"/>
          </p:nvPr>
        </p:nvSpPr>
        <p:spPr>
          <a:xfrm>
            <a:off x="623147" y="433832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sz="1200" b="1" dirty="0" smtClean="0"/>
          </a:p>
          <a:p>
            <a:pPr eaLnBrk="1" hangingPunct="1"/>
            <a:r>
              <a:rPr lang="es-MX" b="1" dirty="0" smtClean="0"/>
              <a:t>Páginas de Referencia del Manual de Preparación al Examen:</a:t>
            </a:r>
            <a:r>
              <a:rPr lang="es-MX" dirty="0" smtClean="0"/>
              <a:t>  Págs. 56-57</a:t>
            </a:r>
          </a:p>
          <a:p>
            <a:pPr eaLnBrk="1" hangingPunct="1"/>
            <a:endParaRPr lang="es-MX" dirty="0" smtClean="0"/>
          </a:p>
        </p:txBody>
      </p:sp>
    </p:spTree>
    <p:extLst>
      <p:ext uri="{BB962C8B-B14F-4D97-AF65-F5344CB8AC3E}">
        <p14:creationId xmlns:p14="http://schemas.microsoft.com/office/powerpoint/2010/main" xmlns="" val="1948090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19DDD9BE-A1F5-4EC9-81E7-64BE9B0FFDC2}" type="slidenum">
              <a:rPr lang="en-US" smtClean="0"/>
              <a:pPr eaLnBrk="1" hangingPunct="1"/>
              <a:t>4</a:t>
            </a:fld>
            <a:endParaRPr lang="es-MX" dirty="0" smtClean="0"/>
          </a:p>
        </p:txBody>
      </p:sp>
      <p:sp>
        <p:nvSpPr>
          <p:cNvPr id="246787" name="Rectangle 2"/>
          <p:cNvSpPr>
            <a:spLocks noGrp="1" noRot="1" noChangeAspect="1" noChangeArrowheads="1" noTextEdit="1"/>
          </p:cNvSpPr>
          <p:nvPr>
            <p:ph type="sldImg"/>
          </p:nvPr>
        </p:nvSpPr>
        <p:spPr>
          <a:ln/>
        </p:spPr>
      </p:sp>
      <p:sp>
        <p:nvSpPr>
          <p:cNvPr id="246788" name="Rectangle 6"/>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sz="1200" b="1" dirty="0" smtClean="0"/>
          </a:p>
          <a:p>
            <a:pPr eaLnBrk="1" hangingPunct="1"/>
            <a:r>
              <a:rPr lang="es-MX" b="1" dirty="0" smtClean="0"/>
              <a:t>Páginas de Referencia del Manual de Preparación al Examen:</a:t>
            </a:r>
            <a:r>
              <a:rPr lang="es-MX" dirty="0" smtClean="0"/>
              <a:t>  Págs. 56-57</a:t>
            </a:r>
          </a:p>
          <a:p>
            <a:pPr eaLnBrk="1" hangingPunct="1"/>
            <a:endParaRPr lang="es-MX" dirty="0" smtClean="0"/>
          </a:p>
        </p:txBody>
      </p:sp>
    </p:spTree>
    <p:extLst>
      <p:ext uri="{BB962C8B-B14F-4D97-AF65-F5344CB8AC3E}">
        <p14:creationId xmlns:p14="http://schemas.microsoft.com/office/powerpoint/2010/main" xmlns="" val="267459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40D6456E-A002-4D02-A47D-06F484F140A2}" type="slidenum">
              <a:rPr lang="en-US" smtClean="0"/>
              <a:pPr eaLnBrk="1" hangingPunct="1"/>
              <a:t>5</a:t>
            </a:fld>
            <a:endParaRPr lang="es-MX" dirty="0" smtClean="0"/>
          </a:p>
        </p:txBody>
      </p:sp>
      <p:sp>
        <p:nvSpPr>
          <p:cNvPr id="247811" name="Rectangle 2"/>
          <p:cNvSpPr>
            <a:spLocks noGrp="1" noRot="1" noChangeAspect="1" noChangeArrowheads="1" noTextEdit="1"/>
          </p:cNvSpPr>
          <p:nvPr>
            <p:ph type="sldImg"/>
          </p:nvPr>
        </p:nvSpPr>
        <p:spPr>
          <a:ln/>
        </p:spPr>
      </p:sp>
      <p:sp>
        <p:nvSpPr>
          <p:cNvPr id="247812" name="Rectangle 6"/>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sz="1200" b="1" dirty="0" smtClean="0"/>
          </a:p>
          <a:p>
            <a:pPr eaLnBrk="1" hangingPunct="1"/>
            <a:r>
              <a:rPr lang="es-MX" b="1" dirty="0" smtClean="0"/>
              <a:t>Páginas de Referencia del Manual de Preparación al Examen:</a:t>
            </a:r>
            <a:r>
              <a:rPr lang="es-MX" dirty="0" smtClean="0"/>
              <a:t>  Pg. 57</a:t>
            </a:r>
          </a:p>
        </p:txBody>
      </p:sp>
    </p:spTree>
    <p:extLst>
      <p:ext uri="{BB962C8B-B14F-4D97-AF65-F5344CB8AC3E}">
        <p14:creationId xmlns:p14="http://schemas.microsoft.com/office/powerpoint/2010/main" xmlns="" val="2423178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C2E01B9B-594C-411D-BAE7-E90597951CC4}" type="slidenum">
              <a:rPr lang="en-US" smtClean="0"/>
              <a:pPr eaLnBrk="1" hangingPunct="1"/>
              <a:t>6</a:t>
            </a:fld>
            <a:endParaRPr lang="es-MX" dirty="0" smtClean="0"/>
          </a:p>
        </p:txBody>
      </p:sp>
      <p:sp>
        <p:nvSpPr>
          <p:cNvPr id="248835" name="Rectangle 2"/>
          <p:cNvSpPr>
            <a:spLocks noGrp="1" noRot="1" noChangeAspect="1" noChangeArrowheads="1" noTextEdit="1"/>
          </p:cNvSpPr>
          <p:nvPr>
            <p:ph type="sldImg"/>
          </p:nvPr>
        </p:nvSpPr>
        <p:spPr>
          <a:ln/>
        </p:spPr>
      </p:sp>
      <p:sp>
        <p:nvSpPr>
          <p:cNvPr id="248836" name="Rectangle 6"/>
          <p:cNvSpPr>
            <a:spLocks noGrp="1" noChangeArrowheads="1"/>
          </p:cNvSpPr>
          <p:nvPr>
            <p:ph type="body" idx="1"/>
          </p:nvPr>
        </p:nvSpPr>
        <p:spPr>
          <a:xfrm>
            <a:off x="778933" y="441579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r>
              <a:rPr lang="es-MX" dirty="0" smtClean="0"/>
              <a:t>La evaluación del estado actual también debe incluir un BIA exhaustivo para ayudar a terminar de conformar la imagen del estado actual. Puesto que el objetivo final de la seguridad es brindar confianza en el proceso de negocio y minimizar el impacto que puedan ocasionar los incidentes adversos, un análisis de impacto arrojará parte de la información que se requiere para desarrollar una estrategia efectiva. La estrategia debe resolver la diferencia entre niveles aceptables de impacto y el nivel actual de posibles impactos.</a:t>
            </a:r>
          </a:p>
          <a:p>
            <a:pPr eaLnBrk="1" hangingPunct="1"/>
            <a:endParaRPr lang="es-MX" b="1" dirty="0" smtClean="0"/>
          </a:p>
          <a:p>
            <a:pPr eaLnBrk="1" hangingPunct="1"/>
            <a:r>
              <a:rPr lang="es-MX" b="1" dirty="0" smtClean="0"/>
              <a:t>Páginas de Referencia del Manual de Preparación al Examen:</a:t>
            </a:r>
            <a:r>
              <a:rPr lang="es-MX" dirty="0" smtClean="0"/>
              <a:t>  Pg. 57</a:t>
            </a:r>
          </a:p>
          <a:p>
            <a:pPr eaLnBrk="1" hangingPunct="1"/>
            <a:endParaRPr lang="es-MX" dirty="0" smtClean="0"/>
          </a:p>
        </p:txBody>
      </p:sp>
    </p:spTree>
    <p:extLst>
      <p:ext uri="{BB962C8B-B14F-4D97-AF65-F5344CB8AC3E}">
        <p14:creationId xmlns:p14="http://schemas.microsoft.com/office/powerpoint/2010/main" xmlns="" val="396114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1D4264EB-94C4-484F-9B1C-A6E8140DC5CC}" type="slidenum">
              <a:rPr lang="en-US" smtClean="0"/>
              <a:pPr eaLnBrk="1" hangingPunct="1"/>
              <a:t>7</a:t>
            </a:fld>
            <a:endParaRPr lang="es-MX" dirty="0" smtClean="0"/>
          </a:p>
        </p:txBody>
      </p:sp>
      <p:sp>
        <p:nvSpPr>
          <p:cNvPr id="249859" name="Rectangle 2"/>
          <p:cNvSpPr>
            <a:spLocks noGrp="1" noRot="1" noChangeAspect="1" noChangeArrowheads="1" noTextEdit="1"/>
          </p:cNvSpPr>
          <p:nvPr>
            <p:ph type="sldImg"/>
          </p:nvPr>
        </p:nvSpPr>
        <p:spPr>
          <a:ln/>
        </p:spPr>
      </p:sp>
      <p:sp>
        <p:nvSpPr>
          <p:cNvPr id="249860" name="Rectangle 6"/>
          <p:cNvSpPr>
            <a:spLocks noGrp="1" noChangeArrowheads="1"/>
          </p:cNvSpPr>
          <p:nvPr>
            <p:ph type="body" idx="1"/>
          </p:nvPr>
        </p:nvSpPr>
        <p:spPr>
          <a:xfrm>
            <a:off x="778933" y="433832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r>
              <a:rPr lang="es-MX" dirty="0" smtClean="0"/>
              <a:t>Con la información tratada en la sección anterior, se puede desarrollar una estrategia de seguridad significativa—una estrategia para ir del estado actual al estado deseado. Saber dónde nos encontramos y hacia dónde nos dirigimos proporciona un punto de partida esencial para el desarrollo de la estrategia; facilita el marco para crear un plan de acción. El plan de acción corresponde esencialmente a los pasos que se deben dar para implementar la estrategia.</a:t>
            </a:r>
          </a:p>
          <a:p>
            <a:endParaRPr lang="es-MX" dirty="0" smtClean="0"/>
          </a:p>
          <a:p>
            <a:r>
              <a:rPr lang="es-MX" dirty="0" smtClean="0"/>
              <a:t>Un conjunto de objetivos de seguridad de la información junto con procesos, métodos, herramientas y técnicas disponibles proporcionan los medios para elaborar una estrategia de seguridad. Una buena estrategia de seguridad debe tratar y mitigar riesgos y al mismo tiempo cumplir con los requerimientos legales, contractuales y regulatorios del negocio, así como brindar un apoyo comprobable a los objetivos de la organización y maximizar el valor para aquellos que tengan algún interés en la organización. La estrategia de seguridad también necesita considerar de qué manera la organización va a incluir prácticas sanas de seguridad en cada uno de los procesos y áreas de negocio.</a:t>
            </a:r>
          </a:p>
          <a:p>
            <a:pPr eaLnBrk="1" hangingPunct="1"/>
            <a:endParaRPr lang="es-MX" b="1" dirty="0" smtClean="0"/>
          </a:p>
          <a:p>
            <a:pPr eaLnBrk="1" hangingPunct="1"/>
            <a:endParaRPr lang="es-MX" b="1" dirty="0" smtClean="0"/>
          </a:p>
          <a:p>
            <a:pPr eaLnBrk="1" hangingPunct="1"/>
            <a:r>
              <a:rPr lang="es-MX" b="1" dirty="0" smtClean="0"/>
              <a:t>Páginas de Referencia del Manual de Preparación al Examen:</a:t>
            </a:r>
            <a:r>
              <a:rPr lang="es-MX" dirty="0" smtClean="0"/>
              <a:t>  Pg. 58</a:t>
            </a:r>
          </a:p>
          <a:p>
            <a:pPr eaLnBrk="1" hangingPunct="1"/>
            <a:endParaRPr lang="es-MX" dirty="0" smtClean="0"/>
          </a:p>
        </p:txBody>
      </p:sp>
    </p:spTree>
    <p:extLst>
      <p:ext uri="{BB962C8B-B14F-4D97-AF65-F5344CB8AC3E}">
        <p14:creationId xmlns:p14="http://schemas.microsoft.com/office/powerpoint/2010/main" xmlns="" val="751228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197936C4-4088-4EBC-AA96-63076BE1C90B}" type="slidenum">
              <a:rPr lang="en-US" smtClean="0"/>
              <a:pPr eaLnBrk="1" hangingPunct="1"/>
              <a:t>8</a:t>
            </a:fld>
            <a:endParaRPr lang="es-MX" dirty="0" smtClean="0"/>
          </a:p>
        </p:txBody>
      </p:sp>
      <p:sp>
        <p:nvSpPr>
          <p:cNvPr id="250883" name="Rectangle 2"/>
          <p:cNvSpPr>
            <a:spLocks noGrp="1" noRot="1" noChangeAspect="1" noChangeArrowheads="1" noTextEdit="1"/>
          </p:cNvSpPr>
          <p:nvPr>
            <p:ph type="sldImg"/>
          </p:nvPr>
        </p:nvSpPr>
        <p:spPr>
          <a:ln/>
        </p:spPr>
      </p:sp>
      <p:sp>
        <p:nvSpPr>
          <p:cNvPr id="250884" name="Rectangle 6"/>
          <p:cNvSpPr>
            <a:spLocks noGrp="1" noChangeArrowheads="1"/>
          </p:cNvSpPr>
          <p:nvPr>
            <p:ph type="body" idx="1"/>
          </p:nvPr>
        </p:nvSpPr>
        <p:spPr>
          <a:xfrm>
            <a:off x="623147" y="441579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sz="1200" b="1" dirty="0" smtClean="0"/>
          </a:p>
          <a:p>
            <a:pPr eaLnBrk="1" hangingPunct="1"/>
            <a:r>
              <a:rPr lang="es-MX" b="1" dirty="0" smtClean="0"/>
              <a:t>Páginas de Referencia del Manual de Preparación al Examen: </a:t>
            </a:r>
            <a:r>
              <a:rPr lang="es-MX" dirty="0" smtClean="0"/>
              <a:t>Pag. 58</a:t>
            </a:r>
          </a:p>
          <a:p>
            <a:pPr eaLnBrk="1" hangingPunct="1"/>
            <a:endParaRPr lang="es-MX" dirty="0" smtClean="0"/>
          </a:p>
        </p:txBody>
      </p:sp>
    </p:spTree>
    <p:extLst>
      <p:ext uri="{BB962C8B-B14F-4D97-AF65-F5344CB8AC3E}">
        <p14:creationId xmlns:p14="http://schemas.microsoft.com/office/powerpoint/2010/main" xmlns="" val="1790337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8E9CDBC4-E9F1-42D4-B7E0-1FC8D4E6C89D}" type="slidenum">
              <a:rPr lang="en-US" smtClean="0"/>
              <a:pPr eaLnBrk="1" hangingPunct="1"/>
              <a:t>9</a:t>
            </a:fld>
            <a:endParaRPr lang="es-MX" dirty="0" smtClean="0"/>
          </a:p>
        </p:txBody>
      </p:sp>
      <p:sp>
        <p:nvSpPr>
          <p:cNvPr id="251907" name="Rectangle 2"/>
          <p:cNvSpPr>
            <a:spLocks noGrp="1" noRot="1" noChangeAspect="1" noChangeArrowheads="1" noTextEdit="1"/>
          </p:cNvSpPr>
          <p:nvPr>
            <p:ph type="sldImg"/>
          </p:nvPr>
        </p:nvSpPr>
        <p:spPr>
          <a:ln/>
        </p:spPr>
      </p:sp>
      <p:sp>
        <p:nvSpPr>
          <p:cNvPr id="251908" name="Rectangle 6"/>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sz="1200" b="1" dirty="0" smtClean="0"/>
          </a:p>
          <a:p>
            <a:pPr eaLnBrk="1" hangingPunct="1"/>
            <a:r>
              <a:rPr lang="es-MX" b="1" dirty="0" smtClean="0"/>
              <a:t>Páginas de Referencia del Manual de Preparación al Examen:</a:t>
            </a:r>
            <a:r>
              <a:rPr lang="es-MX" dirty="0" smtClean="0"/>
              <a:t>  Pag. 59</a:t>
            </a:r>
          </a:p>
          <a:p>
            <a:pPr eaLnBrk="1" hangingPunct="1"/>
            <a:endParaRPr lang="es-MX" dirty="0" smtClean="0"/>
          </a:p>
        </p:txBody>
      </p:sp>
    </p:spTree>
    <p:extLst>
      <p:ext uri="{BB962C8B-B14F-4D97-AF65-F5344CB8AC3E}">
        <p14:creationId xmlns:p14="http://schemas.microsoft.com/office/powerpoint/2010/main" xmlns="" val="2268455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descr="CISM.Horizontal 4c.jpg"/>
          <p:cNvPicPr>
            <a:picLocks noChangeAspect="1"/>
          </p:cNvPicPr>
          <p:nvPr userDrawn="1"/>
        </p:nvPicPr>
        <p:blipFill>
          <a:blip r:embed="rId2" cstate="print"/>
          <a:stretch>
            <a:fillRect/>
          </a:stretch>
        </p:blipFill>
        <p:spPr>
          <a:xfrm>
            <a:off x="142844" y="142851"/>
            <a:ext cx="2643206" cy="1056201"/>
          </a:xfrm>
          <a:prstGeom prst="rect">
            <a:avLst/>
          </a:prstGeom>
        </p:spPr>
      </p:pic>
      <p:pic>
        <p:nvPicPr>
          <p:cNvPr id="7" name="Picture 6" descr="ISACAnewTag.4c.jpg"/>
          <p:cNvPicPr>
            <a:picLocks noChangeAspect="1"/>
          </p:cNvPicPr>
          <p:nvPr userDrawn="1"/>
        </p:nvPicPr>
        <p:blipFill>
          <a:blip r:embed="rId3" cstate="print"/>
          <a:stretch>
            <a:fillRect/>
          </a:stretch>
        </p:blipFill>
        <p:spPr>
          <a:xfrm>
            <a:off x="6643702" y="5929330"/>
            <a:ext cx="2381251" cy="795339"/>
          </a:xfrm>
          <a:prstGeom prst="rect">
            <a:avLst/>
          </a:prstGeom>
        </p:spPr>
      </p:pic>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9"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13" name="Content Placeholder 12"/>
          <p:cNvSpPr>
            <a:spLocks noGrp="1"/>
          </p:cNvSpPr>
          <p:nvPr>
            <p:ph sz="quarter" idx="13"/>
          </p:nvPr>
        </p:nvSpPr>
        <p:spPr>
          <a:xfrm>
            <a:off x="684213" y="1773238"/>
            <a:ext cx="8135937" cy="4248150"/>
          </a:xfrm>
        </p:spPr>
        <p:txBody>
          <a:bodyPr/>
          <a:lstStyle>
            <a:lvl1pPr>
              <a:buClrTx/>
              <a:defRPr/>
            </a:lvl1pPr>
            <a:lvl2pPr marL="806450" indent="-349250">
              <a:buFont typeface="Calibri" pitchFamily="34" charset="0"/>
              <a:buChar char="—"/>
              <a:defRPr/>
            </a:lvl2pPr>
            <a:lvl3pPr marL="1143000" indent="-228600">
              <a:buClrTx/>
              <a:buFont typeface="Arial"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5AC4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txBox="1">
            <a:spLocks/>
          </p:cNvSpPr>
          <p:nvPr userDrawn="1"/>
        </p:nvSpPr>
        <p:spPr>
          <a:xfrm>
            <a:off x="304800" y="6248400"/>
            <a:ext cx="457200" cy="288925"/>
          </a:xfrm>
          <a:prstGeom prst="rect">
            <a:avLst/>
          </a:prstGeom>
        </p:spPr>
        <p:txBody>
          <a:bodyPr/>
          <a:lstStyle>
            <a:lvl1pPr>
              <a:defRPr sz="14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0F04EB-1548-4DDB-A38C-11FE191D4E1A}"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s-MX"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199"/>
            <a:ext cx="2057400" cy="4724401"/>
          </a:xfrm>
        </p:spPr>
        <p:txBody>
          <a:bodyPr vert="eaVert">
            <a:normAutofit/>
          </a:bodyPr>
          <a:lstStyle>
            <a:lvl1pPr>
              <a:defRPr sz="4000" b="1"/>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199"/>
            <a:ext cx="6019800" cy="4724401"/>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Definiti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6" name="Content Placeholder 5"/>
          <p:cNvSpPr>
            <a:spLocks noGrp="1"/>
          </p:cNvSpPr>
          <p:nvPr>
            <p:ph sz="quarter" idx="13"/>
          </p:nvPr>
        </p:nvSpPr>
        <p:spPr>
          <a:xfrm>
            <a:off x="683568" y="1556792"/>
            <a:ext cx="7992888" cy="648072"/>
          </a:xfrm>
        </p:spPr>
        <p:txBody>
          <a:bodyPr/>
          <a:lstStyle>
            <a:lvl1pPr>
              <a:buNone/>
              <a:defRPr b="1"/>
            </a:lvl1pPr>
          </a:lstStyle>
          <a:p>
            <a:pPr lvl="0"/>
            <a:r>
              <a:rPr lang="en-US" dirty="0" smtClean="0"/>
              <a:t>Click to edit Master text styles</a:t>
            </a:r>
          </a:p>
        </p:txBody>
      </p:sp>
      <p:sp>
        <p:nvSpPr>
          <p:cNvPr id="8" name="Content Placeholder 7"/>
          <p:cNvSpPr>
            <a:spLocks noGrp="1"/>
          </p:cNvSpPr>
          <p:nvPr>
            <p:ph sz="quarter" idx="14"/>
          </p:nvPr>
        </p:nvSpPr>
        <p:spPr>
          <a:xfrm>
            <a:off x="683568" y="2204864"/>
            <a:ext cx="7992888" cy="38164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epts and Defini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4664"/>
          </a:xfrm>
        </p:spPr>
        <p:txBody>
          <a:bodyPr/>
          <a:lstStyle>
            <a:lvl1pPr>
              <a:buNone/>
              <a:defRPr b="1"/>
            </a:lvl1pPr>
          </a:lstStyle>
          <a:p>
            <a:pPr lvl="0"/>
            <a:r>
              <a:rPr lang="en-US" dirty="0"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6" name="Content Placeholder 5"/>
          <p:cNvSpPr>
            <a:spLocks noGrp="1"/>
          </p:cNvSpPr>
          <p:nvPr>
            <p:ph sz="quarter" idx="13"/>
          </p:nvPr>
        </p:nvSpPr>
        <p:spPr>
          <a:xfrm>
            <a:off x="468313" y="2205038"/>
            <a:ext cx="828040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lgn="l" defTabSz="914400" rtl="0" eaLnBrk="1" latinLnBrk="0" hangingPunct="1">
              <a:spcBef>
                <a:spcPct val="20000"/>
              </a:spcBef>
              <a:defRPr lang="en-US" sz="2800" kern="1200" dirty="0" smtClean="0">
                <a:solidFill>
                  <a:schemeClr val="tx1"/>
                </a:solidFill>
                <a:latin typeface="+mn-lt"/>
                <a:ea typeface="+mn-ea"/>
                <a:cs typeface="+mn-cs"/>
              </a:defRPr>
            </a:lvl1pPr>
            <a:lvl2pPr algn="l" defTabSz="914400" rtl="0" eaLnBrk="1" latinLnBrk="0" hangingPunct="1">
              <a:spcBef>
                <a:spcPct val="20000"/>
              </a:spcBef>
              <a:defRPr lang="en-US" sz="2400" kern="1200" dirty="0" smtClean="0">
                <a:solidFill>
                  <a:schemeClr val="tx1"/>
                </a:solidFill>
                <a:latin typeface="+mn-lt"/>
                <a:ea typeface="+mn-ea"/>
                <a:cs typeface="+mn-cs"/>
              </a:defRPr>
            </a:lvl2pPr>
            <a:lvl3pPr algn="l" defTabSz="914400" rtl="0" eaLnBrk="1" latinLnBrk="0" hangingPunct="1">
              <a:spcBef>
                <a:spcPct val="20000"/>
              </a:spcBef>
              <a:defRPr lang="en-US" sz="2000" kern="1200" dirty="0" smtClean="0">
                <a:solidFill>
                  <a:schemeClr val="tx1"/>
                </a:solidFill>
                <a:latin typeface="+mn-lt"/>
                <a:ea typeface="+mn-ea"/>
                <a:cs typeface="+mn-cs"/>
              </a:defRPr>
            </a:lvl3pPr>
            <a:lvl4pPr algn="l" defTabSz="914400" rtl="0" eaLnBrk="1" latinLnBrk="0" hangingPunct="1">
              <a:spcBef>
                <a:spcPct val="20000"/>
              </a:spcBef>
              <a:defRPr lang="en-US" sz="1800" kern="1200" dirty="0" smtClean="0">
                <a:solidFill>
                  <a:schemeClr val="tx1"/>
                </a:solidFill>
                <a:latin typeface="+mn-lt"/>
                <a:ea typeface="+mn-ea"/>
                <a:cs typeface="+mn-cs"/>
              </a:defRPr>
            </a:lvl4pPr>
            <a:lvl5pPr algn="l" defTabSz="914400" rtl="0" eaLnBrk="1" latinLnBrk="0" hangingPunct="1">
              <a:spcBef>
                <a:spcPct val="20000"/>
              </a:spcBef>
              <a:defRPr lang="en-US"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371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19199"/>
            <a:ext cx="5111750" cy="47244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SM.Horizontal 4c.jpg"/>
          <p:cNvPicPr>
            <a:picLocks noChangeAspect="1"/>
          </p:cNvPicPr>
          <p:nvPr userDrawn="1"/>
        </p:nvPicPr>
        <p:blipFill>
          <a:blip r:embed="rId14" cstate="print"/>
          <a:stretch>
            <a:fillRect/>
          </a:stretch>
        </p:blipFill>
        <p:spPr>
          <a:xfrm>
            <a:off x="142844" y="142851"/>
            <a:ext cx="2643206" cy="1056201"/>
          </a:xfrm>
          <a:prstGeom prst="rect">
            <a:avLst/>
          </a:prstGeom>
        </p:spPr>
      </p:pic>
      <p:pic>
        <p:nvPicPr>
          <p:cNvPr id="8" name="Picture 7" descr="ISACAnewTag.4c.jpg"/>
          <p:cNvPicPr>
            <a:picLocks noChangeAspect="1"/>
          </p:cNvPicPr>
          <p:nvPr userDrawn="1"/>
        </p:nvPicPr>
        <p:blipFill>
          <a:blip r:embed="rId15" cstate="print"/>
          <a:stretch>
            <a:fillRect/>
          </a:stretch>
        </p:blipFill>
        <p:spPr>
          <a:xfrm>
            <a:off x="6643702" y="5929330"/>
            <a:ext cx="2381251" cy="795339"/>
          </a:xfrm>
          <a:prstGeom prst="rect">
            <a:avLst/>
          </a:prstGeom>
        </p:spPr>
      </p:pic>
      <p:sp>
        <p:nvSpPr>
          <p:cNvPr id="9" name="TextBox 8"/>
          <p:cNvSpPr txBox="1"/>
          <p:nvPr userDrawn="1"/>
        </p:nvSpPr>
        <p:spPr>
          <a:xfrm>
            <a:off x="357158" y="6488668"/>
            <a:ext cx="2526654" cy="215444"/>
          </a:xfrm>
          <a:prstGeom prst="rect">
            <a:avLst/>
          </a:prstGeom>
          <a:noFill/>
        </p:spPr>
        <p:txBody>
          <a:bodyPr wrap="none" rtlCol="0">
            <a:spAutoFit/>
          </a:bodyPr>
          <a:lstStyle/>
          <a:p>
            <a:r>
              <a:rPr lang="es-MX" sz="800" dirty="0" smtClean="0">
                <a:solidFill>
                  <a:schemeClr val="tx1">
                    <a:lumMod val="50000"/>
                    <a:lumOff val="50000"/>
                  </a:schemeClr>
                </a:solidFill>
              </a:rPr>
              <a:t>©Copyright 2013 ISACA. Todos los derechos reservados.</a:t>
            </a:r>
            <a:endParaRPr lang="es-MX" sz="800" dirty="0">
              <a:solidFill>
                <a:schemeClr val="tx1">
                  <a:lumMod val="50000"/>
                  <a:lumOff val="50000"/>
                </a:schemeClr>
              </a:solidFill>
            </a:endParaRPr>
          </a:p>
        </p:txBody>
      </p:sp>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971800" y="274638"/>
            <a:ext cx="5715000" cy="11430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4"/>
          <p:cNvSpPr>
            <a:spLocks noGrp="1"/>
          </p:cNvSpPr>
          <p:nvPr>
            <p:ph type="sldNum" sz="quarter" idx="4"/>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703" r:id="rId5"/>
    <p:sldLayoutId id="2147483695" r:id="rId6"/>
    <p:sldLayoutId id="2147483696" r:id="rId7"/>
    <p:sldLayoutId id="2147483697" r:id="rId8"/>
    <p:sldLayoutId id="2147483698" r:id="rId9"/>
    <p:sldLayoutId id="2147483699" r:id="rId10"/>
    <p:sldLayoutId id="2147483700" r:id="rId11"/>
    <p:sldLayoutId id="2147483701" r:id="rId12"/>
  </p:sldLayoutIdLst>
  <p:hf hdr="0" ftr="0" dt="0"/>
  <p:txStyles>
    <p:titleStyle>
      <a:lvl1pPr algn="ctr" defTabSz="914400" rtl="0" eaLnBrk="1" latinLnBrk="0" hangingPunct="1">
        <a:spcBef>
          <a:spcPct val="0"/>
        </a:spcBef>
        <a:buNone/>
        <a:defRPr sz="4000" b="1" kern="1200">
          <a:solidFill>
            <a:srgbClr val="75AC42"/>
          </a:solidFill>
          <a:latin typeface="+mj-lt"/>
          <a:ea typeface="+mj-ea"/>
          <a:cs typeface="+mj-cs"/>
        </a:defRPr>
      </a:lvl1pPr>
    </p:titleStyle>
    <p:bodyStyle>
      <a:lvl1pPr marL="342900" indent="-342900" algn="l" defTabSz="914400" rtl="0" eaLnBrk="1" latinLnBrk="0" hangingPunct="1">
        <a:spcBef>
          <a:spcPct val="20000"/>
        </a:spcBef>
        <a:buClrTx/>
        <a:buFont typeface="Arial" pitchFamily="34" charset="0"/>
        <a:buChar char="•"/>
        <a:defRPr sz="3200" kern="1200">
          <a:solidFill>
            <a:schemeClr val="tx1"/>
          </a:solidFill>
          <a:latin typeface="+mn-lt"/>
          <a:ea typeface="+mn-ea"/>
          <a:cs typeface="+mn-cs"/>
        </a:defRPr>
      </a:lvl1pPr>
      <a:lvl2pPr marL="806450" indent="-349250" algn="l" defTabSz="914400" rtl="0" eaLnBrk="1" latinLnBrk="0" hangingPunct="1">
        <a:spcBef>
          <a:spcPct val="20000"/>
        </a:spcBef>
        <a:buClrTx/>
        <a:buFont typeface="Calibri"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B05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audio" Target="../media/audio2.wav"/><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audio" Target="../media/audio3.wav"/><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276600" y="274638"/>
            <a:ext cx="5759896" cy="1143000"/>
          </a:xfrm>
        </p:spPr>
        <p:txBody>
          <a:bodyPr>
            <a:normAutofit fontScale="90000"/>
          </a:bodyPr>
          <a:lstStyle/>
          <a:p>
            <a:pPr defTabSz="347663" eaLnBrk="1" hangingPunct="1"/>
            <a:r>
              <a:rPr lang="es-MX" sz="4400" dirty="0" smtClean="0"/>
              <a:t>1.11.3 El estado deseado </a:t>
            </a:r>
            <a:r>
              <a:rPr lang="es-MX" dirty="0" smtClean="0"/>
              <a:t> </a:t>
            </a:r>
          </a:p>
        </p:txBody>
      </p:sp>
      <p:sp>
        <p:nvSpPr>
          <p:cNvPr id="78851" name="Rectangle 3"/>
          <p:cNvSpPr>
            <a:spLocks noGrp="1" noChangeArrowheads="1"/>
          </p:cNvSpPr>
          <p:nvPr>
            <p:ph type="body" idx="4294967295"/>
          </p:nvPr>
        </p:nvSpPr>
        <p:spPr>
          <a:xfrm>
            <a:off x="467544" y="1556792"/>
            <a:ext cx="8229600" cy="4572000"/>
          </a:xfrm>
        </p:spPr>
        <p:txBody>
          <a:bodyPr>
            <a:normAutofit/>
          </a:bodyPr>
          <a:lstStyle/>
          <a:p>
            <a:pPr eaLnBrk="1" hangingPunct="1">
              <a:spcBef>
                <a:spcPct val="0"/>
              </a:spcBef>
            </a:pPr>
            <a:r>
              <a:rPr lang="es-MX" sz="2400" dirty="0" smtClean="0"/>
              <a:t>ISO/IEC 27002/ISO/IEC 27001— Las 11 Divisiones Principales:</a:t>
            </a:r>
          </a:p>
          <a:p>
            <a:pPr lvl="1" eaLnBrk="1" hangingPunct="1">
              <a:spcBef>
                <a:spcPct val="0"/>
              </a:spcBef>
            </a:pPr>
            <a:r>
              <a:rPr lang="es-MX" sz="2200" dirty="0" smtClean="0"/>
              <a:t>Política de seguridad</a:t>
            </a:r>
          </a:p>
          <a:p>
            <a:pPr lvl="1" eaLnBrk="1" hangingPunct="1">
              <a:spcBef>
                <a:spcPct val="0"/>
              </a:spcBef>
            </a:pPr>
            <a:r>
              <a:rPr lang="es-MX" sz="2200" dirty="0" smtClean="0"/>
              <a:t>Organizando la seguridad de la información </a:t>
            </a:r>
          </a:p>
          <a:p>
            <a:pPr lvl="1" eaLnBrk="1" hangingPunct="1">
              <a:spcBef>
                <a:spcPct val="0"/>
              </a:spcBef>
            </a:pPr>
            <a:r>
              <a:rPr lang="es-MX" sz="2200" dirty="0" smtClean="0"/>
              <a:t>Gestión de Activos </a:t>
            </a:r>
          </a:p>
          <a:p>
            <a:pPr lvl="1" eaLnBrk="1" hangingPunct="1">
              <a:spcBef>
                <a:spcPct val="0"/>
              </a:spcBef>
            </a:pPr>
            <a:r>
              <a:rPr lang="es-MX" sz="2200" dirty="0" smtClean="0"/>
              <a:t>Seguridad de Recursos Humanos </a:t>
            </a:r>
          </a:p>
          <a:p>
            <a:pPr lvl="1" eaLnBrk="1" hangingPunct="1">
              <a:spcBef>
                <a:spcPct val="0"/>
              </a:spcBef>
            </a:pPr>
            <a:r>
              <a:rPr lang="es-MX" sz="2200" dirty="0" smtClean="0"/>
              <a:t>Seguridad física y ambiental</a:t>
            </a:r>
          </a:p>
          <a:p>
            <a:pPr lvl="1" eaLnBrk="1" hangingPunct="1">
              <a:spcBef>
                <a:spcPct val="0"/>
              </a:spcBef>
            </a:pPr>
            <a:r>
              <a:rPr lang="es-MX" sz="2200" dirty="0" smtClean="0"/>
              <a:t>Administración de comunicaciones y operaciones</a:t>
            </a:r>
          </a:p>
          <a:p>
            <a:pPr lvl="1" eaLnBrk="1" hangingPunct="1">
              <a:spcBef>
                <a:spcPct val="0"/>
              </a:spcBef>
            </a:pPr>
            <a:r>
              <a:rPr lang="es-MX" sz="2200" dirty="0" smtClean="0"/>
              <a:t>Control de acceso.</a:t>
            </a:r>
          </a:p>
          <a:p>
            <a:pPr lvl="1" eaLnBrk="1" hangingPunct="1">
              <a:spcBef>
                <a:spcPct val="0"/>
              </a:spcBef>
            </a:pPr>
            <a:r>
              <a:rPr lang="es-MX" sz="2200" dirty="0" smtClean="0"/>
              <a:t>Adquisición, desarrollo </a:t>
            </a:r>
            <a:r>
              <a:rPr lang="es-MX" sz="2200" smtClean="0"/>
              <a:t>y manutención </a:t>
            </a:r>
            <a:r>
              <a:rPr lang="es-MX" sz="2200" dirty="0" smtClean="0"/>
              <a:t>de sistemas de información</a:t>
            </a:r>
          </a:p>
          <a:p>
            <a:pPr lvl="1" eaLnBrk="1" hangingPunct="1">
              <a:spcBef>
                <a:spcPct val="0"/>
              </a:spcBef>
            </a:pPr>
            <a:r>
              <a:rPr lang="es-MX" sz="2200" dirty="0" smtClean="0"/>
              <a:t>Gestión de incidentes de seguridad de la información</a:t>
            </a:r>
          </a:p>
          <a:p>
            <a:pPr lvl="1" eaLnBrk="1" hangingPunct="1">
              <a:spcBef>
                <a:spcPct val="0"/>
              </a:spcBef>
            </a:pPr>
            <a:r>
              <a:rPr lang="es-MX" sz="2200" dirty="0" smtClean="0"/>
              <a:t>Administración de la continuidad de negocio</a:t>
            </a:r>
          </a:p>
          <a:p>
            <a:pPr lvl="1" eaLnBrk="1" hangingPunct="1">
              <a:spcBef>
                <a:spcPct val="0"/>
              </a:spcBef>
            </a:pPr>
            <a:r>
              <a:rPr lang="es-MX" sz="2200" dirty="0" smtClean="0"/>
              <a:t>Cumplimiento</a:t>
            </a:r>
          </a:p>
        </p:txBody>
      </p:sp>
      <p:pic>
        <p:nvPicPr>
          <p:cNvPr id="4" name="Dominio 1 D81">
            <a:hlinkClick r:id="" action="ppaction://media"/>
          </p:cNvPr>
          <p:cNvPicPr>
            <a:picLocks noRot="1" noChangeAspect="1"/>
          </p:cNvPicPr>
          <p:nvPr>
            <a:wavAudioFile r:embed="rId1" name="Dominio 1 D81"/>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8176636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53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5"/>
          <p:cNvSpPr>
            <a:spLocks noGrp="1" noChangeArrowheads="1"/>
          </p:cNvSpPr>
          <p:nvPr>
            <p:ph type="body" sz="half" idx="4294967295"/>
          </p:nvPr>
        </p:nvSpPr>
        <p:spPr>
          <a:xfrm>
            <a:off x="857224" y="1785926"/>
            <a:ext cx="3714744" cy="4267200"/>
          </a:xfrm>
        </p:spPr>
        <p:txBody>
          <a:bodyPr/>
          <a:lstStyle/>
          <a:p>
            <a:pPr eaLnBrk="1" hangingPunct="1">
              <a:lnSpc>
                <a:spcPct val="80000"/>
              </a:lnSpc>
              <a:spcBef>
                <a:spcPct val="10000"/>
              </a:spcBef>
              <a:spcAft>
                <a:spcPct val="10000"/>
              </a:spcAft>
            </a:pPr>
            <a:r>
              <a:rPr lang="es-MX" sz="2800" dirty="0" smtClean="0">
                <a:solidFill>
                  <a:srgbClr val="000000"/>
                </a:solidFill>
              </a:rPr>
              <a:t>Capacitación</a:t>
            </a:r>
          </a:p>
          <a:p>
            <a:pPr eaLnBrk="1" hangingPunct="1">
              <a:lnSpc>
                <a:spcPct val="80000"/>
              </a:lnSpc>
              <a:spcBef>
                <a:spcPct val="10000"/>
              </a:spcBef>
              <a:spcAft>
                <a:spcPct val="10000"/>
              </a:spcAft>
            </a:pPr>
            <a:r>
              <a:rPr lang="es-MX" sz="2800" dirty="0" smtClean="0">
                <a:solidFill>
                  <a:srgbClr val="000000"/>
                </a:solidFill>
              </a:rPr>
              <a:t>Concienciación y formación</a:t>
            </a:r>
          </a:p>
          <a:p>
            <a:pPr eaLnBrk="1" hangingPunct="1">
              <a:lnSpc>
                <a:spcPct val="80000"/>
              </a:lnSpc>
              <a:spcBef>
                <a:spcPct val="10000"/>
              </a:spcBef>
              <a:spcAft>
                <a:spcPct val="10000"/>
              </a:spcAft>
            </a:pPr>
            <a:r>
              <a:rPr lang="es-MX" sz="2800" dirty="0" smtClean="0">
                <a:solidFill>
                  <a:srgbClr val="000000"/>
                </a:solidFill>
              </a:rPr>
              <a:t>Auditorías</a:t>
            </a:r>
          </a:p>
          <a:p>
            <a:pPr eaLnBrk="1" hangingPunct="1">
              <a:lnSpc>
                <a:spcPct val="80000"/>
              </a:lnSpc>
              <a:spcBef>
                <a:spcPct val="10000"/>
              </a:spcBef>
              <a:spcAft>
                <a:spcPct val="10000"/>
              </a:spcAft>
            </a:pPr>
            <a:r>
              <a:rPr lang="es-MX" sz="2800" dirty="0" smtClean="0">
                <a:solidFill>
                  <a:srgbClr val="000000"/>
                </a:solidFill>
              </a:rPr>
              <a:t>Exigencia de cumplimiento</a:t>
            </a:r>
          </a:p>
          <a:p>
            <a:pPr eaLnBrk="1" hangingPunct="1">
              <a:lnSpc>
                <a:spcPct val="80000"/>
              </a:lnSpc>
              <a:spcBef>
                <a:spcPct val="10000"/>
              </a:spcBef>
              <a:spcAft>
                <a:spcPct val="10000"/>
              </a:spcAft>
            </a:pPr>
            <a:r>
              <a:rPr lang="es-MX" sz="2800" dirty="0" smtClean="0"/>
              <a:t>Análisis de amenazas</a:t>
            </a:r>
          </a:p>
          <a:p>
            <a:pPr eaLnBrk="1" hangingPunct="1">
              <a:lnSpc>
                <a:spcPct val="80000"/>
              </a:lnSpc>
              <a:spcBef>
                <a:spcPct val="10000"/>
              </a:spcBef>
              <a:spcAft>
                <a:spcPct val="10000"/>
              </a:spcAft>
            </a:pPr>
            <a:r>
              <a:rPr lang="es-MX" sz="2800" dirty="0" smtClean="0">
                <a:solidFill>
                  <a:srgbClr val="000000"/>
                </a:solidFill>
              </a:rPr>
              <a:t>Análisis de vulnerabilidades</a:t>
            </a:r>
          </a:p>
          <a:p>
            <a:pPr eaLnBrk="1" hangingPunct="1">
              <a:lnSpc>
                <a:spcPct val="80000"/>
              </a:lnSpc>
              <a:spcBef>
                <a:spcPct val="10000"/>
              </a:spcBef>
              <a:spcAft>
                <a:spcPct val="10000"/>
              </a:spcAft>
            </a:pPr>
            <a:r>
              <a:rPr lang="es-MX" sz="2800" dirty="0" smtClean="0">
                <a:solidFill>
                  <a:srgbClr val="000000"/>
                </a:solidFill>
              </a:rPr>
              <a:t>Evaluación de riesgo</a:t>
            </a:r>
          </a:p>
        </p:txBody>
      </p:sp>
      <p:sp>
        <p:nvSpPr>
          <p:cNvPr id="88068" name="Rectangle 6"/>
          <p:cNvSpPr>
            <a:spLocks noGrp="1" noChangeArrowheads="1"/>
          </p:cNvSpPr>
          <p:nvPr>
            <p:ph type="body" sz="half" idx="4294967295"/>
          </p:nvPr>
        </p:nvSpPr>
        <p:spPr>
          <a:xfrm>
            <a:off x="4429124" y="1643050"/>
            <a:ext cx="4343400" cy="4191000"/>
          </a:xfrm>
        </p:spPr>
        <p:txBody>
          <a:bodyPr>
            <a:normAutofit lnSpcReduction="10000"/>
          </a:bodyPr>
          <a:lstStyle/>
          <a:p>
            <a:pPr eaLnBrk="1" hangingPunct="1">
              <a:lnSpc>
                <a:spcPct val="80000"/>
              </a:lnSpc>
              <a:spcBef>
                <a:spcPct val="10000"/>
              </a:spcBef>
              <a:spcAft>
                <a:spcPct val="10000"/>
              </a:spcAft>
            </a:pPr>
            <a:r>
              <a:rPr lang="es-MX" sz="2800" dirty="0" smtClean="0">
                <a:solidFill>
                  <a:srgbClr val="000000"/>
                </a:solidFill>
              </a:rPr>
              <a:t>Evaluación de impacto al negocio</a:t>
            </a:r>
          </a:p>
          <a:p>
            <a:pPr eaLnBrk="1" hangingPunct="1">
              <a:lnSpc>
                <a:spcPct val="80000"/>
              </a:lnSpc>
              <a:spcBef>
                <a:spcPct val="10000"/>
              </a:spcBef>
              <a:spcAft>
                <a:spcPct val="10000"/>
              </a:spcAft>
            </a:pPr>
            <a:r>
              <a:rPr lang="es-MX" sz="2800" dirty="0" smtClean="0">
                <a:solidFill>
                  <a:srgbClr val="000000"/>
                </a:solidFill>
              </a:rPr>
              <a:t>Análisis de dependencia de recursos</a:t>
            </a:r>
          </a:p>
          <a:p>
            <a:pPr eaLnBrk="1" hangingPunct="1">
              <a:lnSpc>
                <a:spcPct val="80000"/>
              </a:lnSpc>
              <a:spcBef>
                <a:spcPct val="10000"/>
              </a:spcBef>
              <a:spcAft>
                <a:spcPct val="10000"/>
              </a:spcAft>
            </a:pPr>
            <a:r>
              <a:rPr lang="es-MX" sz="2800" dirty="0" smtClean="0">
                <a:solidFill>
                  <a:srgbClr val="000000"/>
                </a:solidFill>
              </a:rPr>
              <a:t>Proveedores de servicios externos</a:t>
            </a:r>
          </a:p>
          <a:p>
            <a:pPr eaLnBrk="1" hangingPunct="1">
              <a:lnSpc>
                <a:spcPct val="80000"/>
              </a:lnSpc>
              <a:spcBef>
                <a:spcPct val="10000"/>
              </a:spcBef>
              <a:spcAft>
                <a:spcPct val="10000"/>
              </a:spcAft>
            </a:pPr>
            <a:r>
              <a:rPr lang="es-MX" sz="2800" dirty="0" smtClean="0">
                <a:solidFill>
                  <a:srgbClr val="000000"/>
                </a:solidFill>
              </a:rPr>
              <a:t>Otros proveedores de soporte y aseguramiento organizacional</a:t>
            </a:r>
          </a:p>
          <a:p>
            <a:pPr eaLnBrk="1" hangingPunct="1">
              <a:lnSpc>
                <a:spcPct val="80000"/>
              </a:lnSpc>
              <a:spcBef>
                <a:spcPct val="10000"/>
              </a:spcBef>
              <a:spcAft>
                <a:spcPct val="10000"/>
              </a:spcAft>
            </a:pPr>
            <a:r>
              <a:rPr lang="es-MX" sz="2800" dirty="0" smtClean="0">
                <a:solidFill>
                  <a:srgbClr val="000000"/>
                </a:solidFill>
              </a:rPr>
              <a:t>Instalaciones</a:t>
            </a:r>
          </a:p>
          <a:p>
            <a:pPr eaLnBrk="1" hangingPunct="1">
              <a:lnSpc>
                <a:spcPct val="80000"/>
              </a:lnSpc>
              <a:spcBef>
                <a:spcPct val="10000"/>
              </a:spcBef>
              <a:spcAft>
                <a:spcPct val="10000"/>
              </a:spcAft>
            </a:pPr>
            <a:r>
              <a:rPr lang="es-MX" sz="2800" dirty="0" smtClean="0">
                <a:solidFill>
                  <a:srgbClr val="000000"/>
                </a:solidFill>
              </a:rPr>
              <a:t>Seguridad ambiental</a:t>
            </a:r>
          </a:p>
        </p:txBody>
      </p:sp>
      <p:sp>
        <p:nvSpPr>
          <p:cNvPr id="6" name="Rectangle 4"/>
          <p:cNvSpPr>
            <a:spLocks noGrp="1" noChangeArrowheads="1"/>
          </p:cNvSpPr>
          <p:nvPr>
            <p:ph type="title"/>
          </p:nvPr>
        </p:nvSpPr>
        <p:spPr>
          <a:xfrm>
            <a:off x="3276600" y="274638"/>
            <a:ext cx="5867400" cy="1143000"/>
          </a:xfrm>
        </p:spPr>
        <p:txBody>
          <a:bodyPr/>
          <a:lstStyle/>
          <a:p>
            <a:pPr defTabSz="347663" eaLnBrk="1" hangingPunct="1"/>
            <a:r>
              <a:rPr lang="es-MX" sz="3200" dirty="0" smtClean="0"/>
              <a:t>1.13.2 Recursos y limitaciones de la estrategia—Visión general</a:t>
            </a:r>
          </a:p>
        </p:txBody>
      </p:sp>
    </p:spTree>
    <p:extLst>
      <p:ext uri="{BB962C8B-B14F-4D97-AF65-F5344CB8AC3E}">
        <p14:creationId xmlns:p14="http://schemas.microsoft.com/office/powerpoint/2010/main" xmlns="" val="3333884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276600" y="274638"/>
            <a:ext cx="5867400" cy="1143000"/>
          </a:xfrm>
        </p:spPr>
        <p:txBody>
          <a:bodyPr/>
          <a:lstStyle/>
          <a:p>
            <a:pPr defTabSz="347663" eaLnBrk="1" hangingPunct="1"/>
            <a:r>
              <a:rPr lang="es-MX" dirty="0" smtClean="0"/>
              <a:t>1.11.3 El estado deseado  </a:t>
            </a:r>
          </a:p>
        </p:txBody>
      </p:sp>
      <p:sp>
        <p:nvSpPr>
          <p:cNvPr id="79875" name="Rectangle 3"/>
          <p:cNvSpPr>
            <a:spLocks noGrp="1" noChangeArrowheads="1"/>
          </p:cNvSpPr>
          <p:nvPr>
            <p:ph type="body" idx="4294967295"/>
          </p:nvPr>
        </p:nvSpPr>
        <p:spPr>
          <a:xfrm>
            <a:off x="395536" y="1628800"/>
            <a:ext cx="8229600" cy="4525963"/>
          </a:xfrm>
        </p:spPr>
        <p:txBody>
          <a:bodyPr/>
          <a:lstStyle/>
          <a:p>
            <a:pPr eaLnBrk="1" hangingPunct="1">
              <a:buClr>
                <a:schemeClr val="tx1"/>
              </a:buClr>
            </a:pPr>
            <a:r>
              <a:rPr lang="es-MX" sz="3000" dirty="0" smtClean="0"/>
              <a:t>Otras aproximaciones</a:t>
            </a:r>
          </a:p>
          <a:p>
            <a:pPr lvl="1" eaLnBrk="1" hangingPunct="1"/>
            <a:r>
              <a:rPr lang="es-MX" dirty="0" smtClean="0"/>
              <a:t>Estándares de Calidad ISO (ISO 9001:2000)</a:t>
            </a:r>
          </a:p>
          <a:p>
            <a:pPr lvl="1" eaLnBrk="1" hangingPunct="1"/>
            <a:r>
              <a:rPr lang="es-MX" dirty="0" smtClean="0"/>
              <a:t>Six Sigma</a:t>
            </a:r>
          </a:p>
          <a:p>
            <a:pPr lvl="1" eaLnBrk="1" hangingPunct="1"/>
            <a:r>
              <a:rPr lang="es-MX" dirty="0" smtClean="0"/>
              <a:t>Publicaciones de NIST y ISF</a:t>
            </a:r>
          </a:p>
          <a:p>
            <a:pPr lvl="1" eaLnBrk="1" hangingPunct="1"/>
            <a:r>
              <a:rPr lang="es-MX" dirty="0" smtClean="0"/>
              <a:t>US Federal Information Security Management Act (FISMA) </a:t>
            </a:r>
          </a:p>
        </p:txBody>
      </p:sp>
    </p:spTree>
    <p:extLst>
      <p:ext uri="{BB962C8B-B14F-4D97-AF65-F5344CB8AC3E}">
        <p14:creationId xmlns:p14="http://schemas.microsoft.com/office/powerpoint/2010/main" xmlns="" val="4032146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76600" y="274638"/>
            <a:ext cx="5867400" cy="1143000"/>
          </a:xfrm>
        </p:spPr>
        <p:txBody>
          <a:bodyPr/>
          <a:lstStyle/>
          <a:p>
            <a:pPr defTabSz="347663" eaLnBrk="1" hangingPunct="1"/>
            <a:r>
              <a:rPr lang="es-MX" dirty="0" smtClean="0"/>
              <a:t>1.11.4 Objetivos de riesgo</a:t>
            </a:r>
          </a:p>
        </p:txBody>
      </p:sp>
      <p:sp>
        <p:nvSpPr>
          <p:cNvPr id="80899" name="Rectangle 3"/>
          <p:cNvSpPr>
            <a:spLocks noGrp="1" noChangeArrowheads="1"/>
          </p:cNvSpPr>
          <p:nvPr>
            <p:ph type="body" idx="4294967295"/>
          </p:nvPr>
        </p:nvSpPr>
        <p:spPr>
          <a:xfrm>
            <a:off x="611560" y="1628800"/>
            <a:ext cx="8096280" cy="4297363"/>
          </a:xfrm>
        </p:spPr>
        <p:txBody>
          <a:bodyPr>
            <a:normAutofit fontScale="92500" lnSpcReduction="10000"/>
          </a:bodyPr>
          <a:lstStyle/>
          <a:p>
            <a:pPr eaLnBrk="1" hangingPunct="1"/>
            <a:r>
              <a:rPr lang="es-MX" sz="2400" dirty="0" smtClean="0"/>
              <a:t>Debe alcanzar un nivel de riesgo que la gerencia considere aceptable. </a:t>
            </a:r>
          </a:p>
          <a:p>
            <a:pPr eaLnBrk="1" hangingPunct="1"/>
            <a:r>
              <a:rPr lang="es-MX" sz="2400" dirty="0" smtClean="0"/>
              <a:t>Un riesgo aceptable definido determinará los objetivos de control u otras medidas de mitigación del riesgo utilizadas. </a:t>
            </a:r>
          </a:p>
          <a:p>
            <a:pPr eaLnBrk="1" hangingPunct="1"/>
            <a:r>
              <a:rPr lang="es-MX" sz="2400" dirty="0" smtClean="0"/>
              <a:t>A su vez, los objetivos de control serán críticos para determinar el tipo, la naturaleza y el alcance de los controles y contramedidas que utilizará la organización para administrar el riesgo.</a:t>
            </a:r>
          </a:p>
          <a:p>
            <a:pPr eaLnBrk="1" hangingPunct="1"/>
            <a:r>
              <a:rPr lang="es-MX" sz="2400" dirty="0" smtClean="0"/>
              <a:t>Una forma con la que cuenta el administrador de seguridad de la información para resolver la cuestión del riesgo aceptable es mediante el desarrollo de Tiempo Objetivo de Recuperación (RTOs) que indica el tiempo apropiado de intervención (por ejemplo, durante un apagón).</a:t>
            </a:r>
          </a:p>
          <a:p>
            <a:pPr eaLnBrk="1" hangingPunct="1">
              <a:buClr>
                <a:schemeClr val="tx1"/>
              </a:buClr>
              <a:buFontTx/>
              <a:buNone/>
            </a:pPr>
            <a:endParaRPr lang="es-MX" sz="2400" dirty="0" smtClean="0"/>
          </a:p>
        </p:txBody>
      </p:sp>
    </p:spTree>
    <p:extLst>
      <p:ext uri="{BB962C8B-B14F-4D97-AF65-F5344CB8AC3E}">
        <p14:creationId xmlns:p14="http://schemas.microsoft.com/office/powerpoint/2010/main" xmlns="" val="1886646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276600" y="274638"/>
            <a:ext cx="5867400" cy="1143000"/>
          </a:xfrm>
        </p:spPr>
        <p:txBody>
          <a:bodyPr/>
          <a:lstStyle/>
          <a:p>
            <a:pPr defTabSz="347663" eaLnBrk="1" hangingPunct="1"/>
            <a:r>
              <a:rPr lang="es-MX" dirty="0" smtClean="0"/>
              <a:t>1.11.4 Objetivos de riesgo </a:t>
            </a:r>
            <a:r>
              <a:rPr dirty="0"/>
              <a:t/>
            </a:r>
            <a:br>
              <a:rPr dirty="0"/>
            </a:br>
            <a:r>
              <a:rPr lang="es-MX" dirty="0" smtClean="0"/>
              <a:t> </a:t>
            </a:r>
          </a:p>
        </p:txBody>
      </p:sp>
      <p:sp>
        <p:nvSpPr>
          <p:cNvPr id="81923" name="Rectangle 3"/>
          <p:cNvSpPr>
            <a:spLocks noGrp="1" noChangeArrowheads="1"/>
          </p:cNvSpPr>
          <p:nvPr>
            <p:ph type="body" idx="4294967295"/>
          </p:nvPr>
        </p:nvSpPr>
        <p:spPr>
          <a:xfrm>
            <a:off x="539552" y="1772816"/>
            <a:ext cx="8382000" cy="4373563"/>
          </a:xfrm>
        </p:spPr>
        <p:txBody>
          <a:bodyPr>
            <a:normAutofit fontScale="92500"/>
          </a:bodyPr>
          <a:lstStyle/>
          <a:p>
            <a:pPr eaLnBrk="1" hangingPunct="1">
              <a:lnSpc>
                <a:spcPct val="90000"/>
              </a:lnSpc>
              <a:spcBef>
                <a:spcPct val="15000"/>
              </a:spcBef>
            </a:pPr>
            <a:r>
              <a:rPr lang="es-MX" sz="3000" dirty="0" smtClean="0"/>
              <a:t>Desarrollar los objetivos de estrategia correctos:</a:t>
            </a:r>
          </a:p>
          <a:p>
            <a:pPr lvl="1" eaLnBrk="1" hangingPunct="1">
              <a:lnSpc>
                <a:spcPct val="90000"/>
              </a:lnSpc>
              <a:spcBef>
                <a:spcPct val="15000"/>
              </a:spcBef>
            </a:pPr>
            <a:r>
              <a:rPr lang="es-MX" dirty="0" smtClean="0"/>
              <a:t>Por lo general requiere de un enfoque iterativo</a:t>
            </a:r>
          </a:p>
          <a:p>
            <a:pPr lvl="1" eaLnBrk="1" hangingPunct="1">
              <a:lnSpc>
                <a:spcPct val="90000"/>
              </a:lnSpc>
              <a:spcBef>
                <a:spcPct val="15000"/>
              </a:spcBef>
            </a:pPr>
            <a:r>
              <a:rPr lang="es-MX" dirty="0" smtClean="0"/>
              <a:t>Basado en un análisis de costos para alcanzar el estado deseado y los niveles de riesgo aceptable</a:t>
            </a:r>
          </a:p>
          <a:p>
            <a:pPr eaLnBrk="1" hangingPunct="1">
              <a:lnSpc>
                <a:spcPct val="90000"/>
              </a:lnSpc>
            </a:pPr>
            <a:r>
              <a:rPr lang="es-MX" sz="3000" dirty="0" smtClean="0"/>
              <a:t>Los controles físicos, de procesos y procedimientos pueden ser más efectivos y menos costosos. </a:t>
            </a:r>
          </a:p>
          <a:p>
            <a:pPr eaLnBrk="1" hangingPunct="1">
              <a:lnSpc>
                <a:spcPct val="90000"/>
              </a:lnSpc>
            </a:pPr>
            <a:r>
              <a:rPr lang="es-MX" sz="3000" dirty="0" smtClean="0"/>
              <a:t>A menudo los riesgos de procesos implican el mayor peligro </a:t>
            </a:r>
          </a:p>
          <a:p>
            <a:pPr eaLnBrk="1" hangingPunct="1">
              <a:lnSpc>
                <a:spcPct val="90000"/>
              </a:lnSpc>
            </a:pPr>
            <a:r>
              <a:rPr lang="es-MX" sz="3000" dirty="0" smtClean="0"/>
              <a:t>Los controles técnicos probablemente no compensan adecuadamente la gestión deficiente</a:t>
            </a:r>
          </a:p>
        </p:txBody>
      </p:sp>
    </p:spTree>
    <p:extLst>
      <p:ext uri="{BB962C8B-B14F-4D97-AF65-F5344CB8AC3E}">
        <p14:creationId xmlns:p14="http://schemas.microsoft.com/office/powerpoint/2010/main" xmlns="" val="1143186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276600" y="274638"/>
            <a:ext cx="5867400" cy="1143000"/>
          </a:xfrm>
        </p:spPr>
        <p:txBody>
          <a:bodyPr/>
          <a:lstStyle/>
          <a:p>
            <a:pPr defTabSz="347663" eaLnBrk="1" hangingPunct="1"/>
            <a:r>
              <a:rPr lang="es-MX" sz="3600" dirty="0" smtClean="0"/>
              <a:t>1.12 Determinación del estado actual de la seguridad</a:t>
            </a:r>
          </a:p>
        </p:txBody>
      </p:sp>
      <p:sp>
        <p:nvSpPr>
          <p:cNvPr id="82947" name="Rectangle 3"/>
          <p:cNvSpPr>
            <a:spLocks noGrp="1" noChangeArrowheads="1"/>
          </p:cNvSpPr>
          <p:nvPr>
            <p:ph type="body" idx="4294967295"/>
          </p:nvPr>
        </p:nvSpPr>
        <p:spPr>
          <a:xfrm>
            <a:off x="571472" y="1857364"/>
            <a:ext cx="8229600" cy="4525963"/>
          </a:xfrm>
        </p:spPr>
        <p:txBody>
          <a:bodyPr/>
          <a:lstStyle/>
          <a:p>
            <a:pPr eaLnBrk="1" hangingPunct="1"/>
            <a:r>
              <a:rPr lang="es-MX" sz="3000" dirty="0" smtClean="0"/>
              <a:t>La determinación del estado actual de la seguridad de la información otra actividad crítica: </a:t>
            </a:r>
          </a:p>
          <a:p>
            <a:pPr lvl="1" eaLnBrk="1" hangingPunct="1"/>
            <a:r>
              <a:rPr lang="es-MX" dirty="0" smtClean="0"/>
              <a:t>Las mismas metodologías o la combinación de éstas que se aplicó para definir los objetivos de la estrategia o el estado deseado.</a:t>
            </a:r>
          </a:p>
        </p:txBody>
      </p:sp>
    </p:spTree>
    <p:extLst>
      <p:ext uri="{BB962C8B-B14F-4D97-AF65-F5344CB8AC3E}">
        <p14:creationId xmlns:p14="http://schemas.microsoft.com/office/powerpoint/2010/main" xmlns="" val="3341060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276600" y="274638"/>
            <a:ext cx="5867400" cy="1143000"/>
          </a:xfrm>
        </p:spPr>
        <p:txBody>
          <a:bodyPr/>
          <a:lstStyle/>
          <a:p>
            <a:pPr eaLnBrk="1" hangingPunct="1">
              <a:tabLst>
                <a:tab pos="347663" algn="l"/>
              </a:tabLst>
            </a:pPr>
            <a:r>
              <a:rPr lang="es-MX" dirty="0" smtClean="0"/>
              <a:t>1.12.1 Riesgo actual</a:t>
            </a:r>
          </a:p>
        </p:txBody>
      </p:sp>
      <p:sp>
        <p:nvSpPr>
          <p:cNvPr id="83971" name="Rectangle 3"/>
          <p:cNvSpPr>
            <a:spLocks noGrp="1" noChangeArrowheads="1"/>
          </p:cNvSpPr>
          <p:nvPr>
            <p:ph type="body" idx="4294967295"/>
          </p:nvPr>
        </p:nvSpPr>
        <p:spPr>
          <a:xfrm>
            <a:off x="500034" y="1643050"/>
            <a:ext cx="8429684" cy="4643470"/>
          </a:xfrm>
        </p:spPr>
        <p:txBody>
          <a:bodyPr>
            <a:normAutofit/>
          </a:bodyPr>
          <a:lstStyle/>
          <a:p>
            <a:pPr eaLnBrk="1" hangingPunct="1">
              <a:lnSpc>
                <a:spcPct val="90000"/>
              </a:lnSpc>
              <a:spcBef>
                <a:spcPct val="0"/>
              </a:spcBef>
            </a:pPr>
            <a:r>
              <a:rPr lang="es-MX" sz="2600" dirty="0" smtClean="0"/>
              <a:t>El estado de riesgo actual se debe determinar mediante una evaluación integral de riesgos</a:t>
            </a:r>
          </a:p>
          <a:p>
            <a:pPr eaLnBrk="1" hangingPunct="1">
              <a:lnSpc>
                <a:spcPct val="90000"/>
              </a:lnSpc>
              <a:spcBef>
                <a:spcPct val="0"/>
              </a:spcBef>
            </a:pPr>
            <a:r>
              <a:rPr lang="es-MX" sz="2600" dirty="0" smtClean="0"/>
              <a:t>Después de la Valorización del Riesgo, debe ejecutarse una evaluación/análisis de impacto al negocio (BIA)</a:t>
            </a:r>
          </a:p>
          <a:p>
            <a:pPr marL="514350" lvl="2" eaLnBrk="1" hangingPunct="1">
              <a:lnSpc>
                <a:spcPct val="90000"/>
              </a:lnSpc>
              <a:spcBef>
                <a:spcPct val="0"/>
              </a:spcBef>
              <a:buFont typeface="Arial" pitchFamily="34" charset="0"/>
              <a:buChar char="–"/>
            </a:pPr>
            <a:r>
              <a:rPr lang="es-MX" dirty="0" smtClean="0"/>
              <a:t>Mostrar el impacto de eventos adversos (por ejemplo, apagones) sobre diferentes períodos de tiempo.</a:t>
            </a:r>
          </a:p>
          <a:p>
            <a:pPr marL="514350" lvl="2" eaLnBrk="1" hangingPunct="1">
              <a:lnSpc>
                <a:spcPct val="90000"/>
              </a:lnSpc>
              <a:spcBef>
                <a:spcPct val="0"/>
              </a:spcBef>
              <a:buFont typeface="Arial" pitchFamily="34" charset="0"/>
              <a:buChar char="–"/>
            </a:pPr>
            <a:r>
              <a:rPr lang="es-MX" dirty="0" smtClean="0"/>
              <a:t>Arrojar parte de la información que se requiere para desarrollar una estrategia eficaz.</a:t>
            </a:r>
          </a:p>
          <a:p>
            <a:pPr marL="514350" lvl="2" eaLnBrk="1" hangingPunct="1">
              <a:lnSpc>
                <a:spcPct val="90000"/>
              </a:lnSpc>
              <a:spcBef>
                <a:spcPct val="0"/>
              </a:spcBef>
              <a:buFont typeface="Arial" pitchFamily="34" charset="0"/>
              <a:buChar char="–"/>
            </a:pPr>
            <a:r>
              <a:rPr lang="es-MX" dirty="0" smtClean="0"/>
              <a:t>El objetivo final de seguridad es brindar confianza en el proceso de negocio y minimizar el impacto que puedan ocasionar los incidentes adversos.</a:t>
            </a:r>
          </a:p>
          <a:p>
            <a:pPr marL="514350" lvl="2" eaLnBrk="1" hangingPunct="1">
              <a:lnSpc>
                <a:spcPct val="90000"/>
              </a:lnSpc>
              <a:spcBef>
                <a:spcPct val="0"/>
              </a:spcBef>
              <a:buFont typeface="Arial" pitchFamily="34" charset="0"/>
              <a:buChar char="–"/>
            </a:pPr>
            <a:r>
              <a:rPr lang="es-MX" dirty="0" smtClean="0"/>
              <a:t>La estrategia debe resolver la diferencia entre niveles aceptables de impacto y el nivel actual de posibles impactos. </a:t>
            </a:r>
          </a:p>
          <a:p>
            <a:pPr lvl="1" eaLnBrk="1" hangingPunct="1">
              <a:lnSpc>
                <a:spcPct val="90000"/>
              </a:lnSpc>
            </a:pPr>
            <a:endParaRPr lang="es-MX" sz="2100" dirty="0" smtClean="0"/>
          </a:p>
          <a:p>
            <a:pPr eaLnBrk="1" hangingPunct="1">
              <a:lnSpc>
                <a:spcPct val="90000"/>
              </a:lnSpc>
            </a:pPr>
            <a:endParaRPr lang="es-MX" sz="2400" dirty="0" smtClean="0"/>
          </a:p>
        </p:txBody>
      </p:sp>
      <p:pic>
        <p:nvPicPr>
          <p:cNvPr id="4" name="Dominio 1 D86">
            <a:hlinkClick r:id="" action="ppaction://media"/>
          </p:cNvPr>
          <p:cNvPicPr>
            <a:picLocks noRot="1" noChangeAspect="1"/>
          </p:cNvPicPr>
          <p:nvPr>
            <a:wavAudioFile r:embed="rId1" name="Dominio 1 D86"/>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15825377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166"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276600" y="274638"/>
            <a:ext cx="5867400" cy="1143000"/>
          </a:xfrm>
        </p:spPr>
        <p:txBody>
          <a:bodyPr/>
          <a:lstStyle/>
          <a:p>
            <a:pPr defTabSz="347663" eaLnBrk="1" hangingPunct="1"/>
            <a:r>
              <a:rPr lang="es-MX" dirty="0" smtClean="0"/>
              <a:t>1.13 Desarrollo de la estrategia de seguridad de la información</a:t>
            </a:r>
          </a:p>
        </p:txBody>
      </p:sp>
      <p:sp>
        <p:nvSpPr>
          <p:cNvPr id="84995" name="Rectangle 3"/>
          <p:cNvSpPr>
            <a:spLocks noGrp="1" noChangeArrowheads="1"/>
          </p:cNvSpPr>
          <p:nvPr>
            <p:ph type="body" idx="4294967295"/>
          </p:nvPr>
        </p:nvSpPr>
        <p:spPr>
          <a:xfrm>
            <a:off x="714348" y="1857364"/>
            <a:ext cx="8229600" cy="4525963"/>
          </a:xfrm>
        </p:spPr>
        <p:txBody>
          <a:bodyPr/>
          <a:lstStyle/>
          <a:p>
            <a:pPr eaLnBrk="1" hangingPunct="1"/>
            <a:r>
              <a:rPr lang="es-MX" sz="3000" dirty="0" smtClean="0"/>
              <a:t>Para moverse del estado actual al estado deseado. </a:t>
            </a:r>
          </a:p>
          <a:p>
            <a:pPr eaLnBrk="1" hangingPunct="1"/>
            <a:r>
              <a:rPr lang="es-MX" sz="3000" dirty="0" smtClean="0"/>
              <a:t>Base para elaborar una hoja de ruta. </a:t>
            </a:r>
          </a:p>
          <a:p>
            <a:pPr eaLnBrk="1" hangingPunct="1"/>
            <a:r>
              <a:rPr lang="es-MX" sz="3000" dirty="0" smtClean="0"/>
              <a:t>Un conjunto de objetivos de seguridad de la información junto con procesos, métodos, herramientas y técnicas disponibles proporcionan los medios para elaborar una estrategia de seguridad.</a:t>
            </a:r>
          </a:p>
          <a:p>
            <a:pPr eaLnBrk="1" hangingPunct="1"/>
            <a:endParaRPr lang="es-MX" sz="3400" dirty="0" smtClean="0"/>
          </a:p>
        </p:txBody>
      </p:sp>
      <p:pic>
        <p:nvPicPr>
          <p:cNvPr id="4" name="Dominio 1 D 87">
            <a:hlinkClick r:id="" action="ppaction://media"/>
          </p:cNvPr>
          <p:cNvPicPr>
            <a:picLocks noRot="1" noChangeAspect="1"/>
          </p:cNvPicPr>
          <p:nvPr>
            <a:wavAudioFile r:embed="rId1" name="Dominio 1 D 87"/>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356874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0136"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276600" y="274638"/>
            <a:ext cx="5867400" cy="1143000"/>
          </a:xfrm>
        </p:spPr>
        <p:txBody>
          <a:bodyPr/>
          <a:lstStyle/>
          <a:p>
            <a:pPr defTabSz="347663" eaLnBrk="1" hangingPunct="1"/>
            <a:r>
              <a:rPr lang="es-MX" dirty="0" smtClean="0"/>
              <a:t>1.13.1 Elementos de una estrategia</a:t>
            </a:r>
          </a:p>
        </p:txBody>
      </p:sp>
      <p:sp>
        <p:nvSpPr>
          <p:cNvPr id="191491" name="Rectangle 3"/>
          <p:cNvSpPr>
            <a:spLocks noGrp="1" noChangeArrowheads="1"/>
          </p:cNvSpPr>
          <p:nvPr>
            <p:ph type="body" idx="4294967295"/>
          </p:nvPr>
        </p:nvSpPr>
        <p:spPr>
          <a:xfrm>
            <a:off x="357158" y="1643050"/>
            <a:ext cx="8229600" cy="3992563"/>
          </a:xfrm>
        </p:spPr>
        <p:txBody>
          <a:bodyPr>
            <a:normAutofit/>
          </a:bodyPr>
          <a:lstStyle/>
          <a:p>
            <a:pPr eaLnBrk="1" hangingPunct="1"/>
            <a:r>
              <a:rPr lang="es-MX" sz="2800" dirty="0" smtClean="0"/>
              <a:t>Una estrategia de seguridad necesita incluir:</a:t>
            </a:r>
          </a:p>
          <a:p>
            <a:pPr lvl="1" eaLnBrk="1" hangingPunct="1"/>
            <a:r>
              <a:rPr lang="es-MX" sz="2400" dirty="0" smtClean="0"/>
              <a:t>Recursos  necesarios </a:t>
            </a:r>
          </a:p>
          <a:p>
            <a:pPr lvl="1" eaLnBrk="1" hangingPunct="1"/>
            <a:r>
              <a:rPr lang="es-MX" sz="2400" dirty="0" smtClean="0"/>
              <a:t>Limitaciones </a:t>
            </a:r>
          </a:p>
          <a:p>
            <a:pPr lvl="1" eaLnBrk="1" hangingPunct="1"/>
            <a:r>
              <a:rPr lang="es-MX" sz="2400" dirty="0" smtClean="0"/>
              <a:t>Hoja de ruta:</a:t>
            </a:r>
          </a:p>
          <a:p>
            <a:pPr marL="1085850" lvl="2" eaLnBrk="1" hangingPunct="1"/>
            <a:r>
              <a:rPr lang="es-MX" sz="2000" dirty="0" smtClean="0"/>
              <a:t>Incluye personas, procesos, tecnologías y otros recursos </a:t>
            </a:r>
          </a:p>
          <a:p>
            <a:pPr marL="1085850" lvl="2" eaLnBrk="1" hangingPunct="1"/>
            <a:r>
              <a:rPr lang="es-MX" sz="2000" dirty="0" smtClean="0"/>
              <a:t>Una arquitectura de seguridad para definir los impulsores del negocio, las relaciones de recursos y los flujos de procesos </a:t>
            </a:r>
          </a:p>
          <a:p>
            <a:pPr eaLnBrk="1" hangingPunct="1"/>
            <a:r>
              <a:rPr lang="es-MX" sz="2800" dirty="0" smtClean="0"/>
              <a:t>Alcanzar el estado deseado será una meta a largo plazo de una serie de proyectos.</a:t>
            </a:r>
          </a:p>
          <a:p>
            <a:pPr eaLnBrk="1" hangingPunct="1">
              <a:buFontTx/>
              <a:buNone/>
            </a:pPr>
            <a:endParaRPr lang="es-MX" sz="2800" dirty="0" smtClean="0"/>
          </a:p>
        </p:txBody>
      </p:sp>
    </p:spTree>
    <p:extLst>
      <p:ext uri="{BB962C8B-B14F-4D97-AF65-F5344CB8AC3E}">
        <p14:creationId xmlns:p14="http://schemas.microsoft.com/office/powerpoint/2010/main" xmlns="" val="3653985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title"/>
          </p:nvPr>
        </p:nvSpPr>
        <p:spPr>
          <a:xfrm>
            <a:off x="3276600" y="274638"/>
            <a:ext cx="5867400" cy="1143000"/>
          </a:xfrm>
        </p:spPr>
        <p:txBody>
          <a:bodyPr/>
          <a:lstStyle/>
          <a:p>
            <a:pPr defTabSz="347663" eaLnBrk="1" hangingPunct="1"/>
            <a:r>
              <a:rPr lang="es-MX" sz="3200" dirty="0" smtClean="0"/>
              <a:t>1.13.2 Recursos y limitaciones de la estrategia—Visión general</a:t>
            </a:r>
          </a:p>
        </p:txBody>
      </p:sp>
      <p:sp>
        <p:nvSpPr>
          <p:cNvPr id="87043" name="Rectangle 5"/>
          <p:cNvSpPr>
            <a:spLocks noGrp="1" noChangeArrowheads="1"/>
          </p:cNvSpPr>
          <p:nvPr>
            <p:ph type="body" sz="half" idx="4294967295"/>
          </p:nvPr>
        </p:nvSpPr>
        <p:spPr>
          <a:xfrm>
            <a:off x="785787" y="1714488"/>
            <a:ext cx="3643338" cy="4267200"/>
          </a:xfrm>
        </p:spPr>
        <p:txBody>
          <a:bodyPr/>
          <a:lstStyle/>
          <a:p>
            <a:pPr eaLnBrk="1" hangingPunct="1">
              <a:lnSpc>
                <a:spcPct val="80000"/>
              </a:lnSpc>
              <a:spcBef>
                <a:spcPct val="10000"/>
              </a:spcBef>
              <a:spcAft>
                <a:spcPct val="10000"/>
              </a:spcAft>
              <a:buNone/>
            </a:pPr>
            <a:r>
              <a:rPr lang="es-MX" sz="2800" dirty="0" smtClean="0">
                <a:solidFill>
                  <a:srgbClr val="000000"/>
                </a:solidFill>
              </a:rPr>
              <a:t>Los recursos incluyen:</a:t>
            </a:r>
          </a:p>
          <a:p>
            <a:pPr eaLnBrk="1" hangingPunct="1">
              <a:lnSpc>
                <a:spcPct val="80000"/>
              </a:lnSpc>
              <a:spcBef>
                <a:spcPct val="10000"/>
              </a:spcBef>
              <a:spcAft>
                <a:spcPct val="10000"/>
              </a:spcAft>
            </a:pPr>
            <a:r>
              <a:rPr lang="es-MX" sz="2800" dirty="0" smtClean="0">
                <a:solidFill>
                  <a:srgbClr val="000000"/>
                </a:solidFill>
              </a:rPr>
              <a:t>Políticas</a:t>
            </a:r>
          </a:p>
          <a:p>
            <a:pPr eaLnBrk="1" hangingPunct="1">
              <a:lnSpc>
                <a:spcPct val="80000"/>
              </a:lnSpc>
              <a:spcBef>
                <a:spcPct val="10000"/>
              </a:spcBef>
              <a:spcAft>
                <a:spcPct val="10000"/>
              </a:spcAft>
            </a:pPr>
            <a:r>
              <a:rPr lang="es-MX" sz="2800" dirty="0" smtClean="0">
                <a:solidFill>
                  <a:srgbClr val="000000"/>
                </a:solidFill>
              </a:rPr>
              <a:t>Estándares</a:t>
            </a:r>
          </a:p>
          <a:p>
            <a:pPr eaLnBrk="1" hangingPunct="1">
              <a:lnSpc>
                <a:spcPct val="80000"/>
              </a:lnSpc>
              <a:spcBef>
                <a:spcPct val="10000"/>
              </a:spcBef>
              <a:spcAft>
                <a:spcPct val="10000"/>
              </a:spcAft>
            </a:pPr>
            <a:r>
              <a:rPr lang="es-MX" sz="2800" dirty="0" smtClean="0">
                <a:solidFill>
                  <a:srgbClr val="000000"/>
                </a:solidFill>
              </a:rPr>
              <a:t>Procedimientos</a:t>
            </a:r>
          </a:p>
          <a:p>
            <a:pPr eaLnBrk="1" hangingPunct="1">
              <a:lnSpc>
                <a:spcPct val="80000"/>
              </a:lnSpc>
              <a:spcBef>
                <a:spcPct val="10000"/>
              </a:spcBef>
              <a:spcAft>
                <a:spcPct val="10000"/>
              </a:spcAft>
            </a:pPr>
            <a:r>
              <a:rPr lang="es-MX" sz="2800" dirty="0" smtClean="0">
                <a:solidFill>
                  <a:srgbClr val="000000"/>
                </a:solidFill>
              </a:rPr>
              <a:t>Guías</a:t>
            </a:r>
          </a:p>
          <a:p>
            <a:pPr eaLnBrk="1" hangingPunct="1">
              <a:lnSpc>
                <a:spcPct val="80000"/>
              </a:lnSpc>
              <a:spcBef>
                <a:spcPct val="10000"/>
              </a:spcBef>
              <a:spcAft>
                <a:spcPct val="10000"/>
              </a:spcAft>
            </a:pPr>
            <a:r>
              <a:rPr lang="es-MX" sz="2800" dirty="0" smtClean="0">
                <a:solidFill>
                  <a:srgbClr val="000000"/>
                </a:solidFill>
              </a:rPr>
              <a:t>Arquitectura(s)</a:t>
            </a:r>
          </a:p>
          <a:p>
            <a:pPr eaLnBrk="1" hangingPunct="1">
              <a:lnSpc>
                <a:spcPct val="80000"/>
              </a:lnSpc>
              <a:spcBef>
                <a:spcPct val="10000"/>
              </a:spcBef>
              <a:spcAft>
                <a:spcPct val="10000"/>
              </a:spcAft>
            </a:pPr>
            <a:r>
              <a:rPr lang="es-MX" sz="2800" dirty="0" smtClean="0">
                <a:solidFill>
                  <a:srgbClr val="000000"/>
                </a:solidFill>
              </a:rPr>
              <a:t>Controles—físicos, técnicos,  y procedimentales</a:t>
            </a:r>
          </a:p>
        </p:txBody>
      </p:sp>
      <p:sp>
        <p:nvSpPr>
          <p:cNvPr id="87044" name="Rectangle 6"/>
          <p:cNvSpPr>
            <a:spLocks noGrp="1" noChangeArrowheads="1"/>
          </p:cNvSpPr>
          <p:nvPr>
            <p:ph type="body" sz="half" idx="4294967295"/>
          </p:nvPr>
        </p:nvSpPr>
        <p:spPr>
          <a:xfrm>
            <a:off x="4786314" y="1643050"/>
            <a:ext cx="3867150" cy="4598987"/>
          </a:xfrm>
        </p:spPr>
        <p:txBody>
          <a:bodyPr/>
          <a:lstStyle/>
          <a:p>
            <a:pPr eaLnBrk="1" hangingPunct="1">
              <a:lnSpc>
                <a:spcPct val="80000"/>
              </a:lnSpc>
              <a:spcBef>
                <a:spcPct val="10000"/>
              </a:spcBef>
              <a:spcAft>
                <a:spcPct val="10000"/>
              </a:spcAft>
            </a:pPr>
            <a:r>
              <a:rPr lang="es-MX" sz="2800" dirty="0" smtClean="0">
                <a:solidFill>
                  <a:srgbClr val="000000"/>
                </a:solidFill>
              </a:rPr>
              <a:t>Contramedidas</a:t>
            </a:r>
          </a:p>
          <a:p>
            <a:pPr eaLnBrk="1" hangingPunct="1">
              <a:lnSpc>
                <a:spcPct val="80000"/>
              </a:lnSpc>
              <a:spcBef>
                <a:spcPct val="10000"/>
              </a:spcBef>
              <a:spcAft>
                <a:spcPct val="10000"/>
              </a:spcAft>
            </a:pPr>
            <a:r>
              <a:rPr lang="es-MX" sz="2800" dirty="0" smtClean="0">
                <a:solidFill>
                  <a:srgbClr val="000000"/>
                </a:solidFill>
              </a:rPr>
              <a:t>Defensas en capas</a:t>
            </a:r>
          </a:p>
          <a:p>
            <a:pPr eaLnBrk="1" hangingPunct="1">
              <a:lnSpc>
                <a:spcPct val="80000"/>
              </a:lnSpc>
              <a:spcBef>
                <a:spcPct val="10000"/>
              </a:spcBef>
              <a:spcAft>
                <a:spcPct val="10000"/>
              </a:spcAft>
            </a:pPr>
            <a:r>
              <a:rPr lang="es-MX" sz="2800" dirty="0" smtClean="0">
                <a:solidFill>
                  <a:srgbClr val="000000"/>
                </a:solidFill>
              </a:rPr>
              <a:t>Tecnologías</a:t>
            </a:r>
          </a:p>
          <a:p>
            <a:pPr eaLnBrk="1" hangingPunct="1">
              <a:lnSpc>
                <a:spcPct val="80000"/>
              </a:lnSpc>
              <a:spcBef>
                <a:spcPct val="10000"/>
              </a:spcBef>
              <a:spcAft>
                <a:spcPct val="10000"/>
              </a:spcAft>
            </a:pPr>
            <a:r>
              <a:rPr lang="es-MX" sz="2800" dirty="0" smtClean="0">
                <a:solidFill>
                  <a:srgbClr val="000000"/>
                </a:solidFill>
              </a:rPr>
              <a:t>Seguridad del personal</a:t>
            </a:r>
          </a:p>
          <a:p>
            <a:pPr eaLnBrk="1" hangingPunct="1">
              <a:lnSpc>
                <a:spcPct val="80000"/>
              </a:lnSpc>
              <a:spcBef>
                <a:spcPct val="10000"/>
              </a:spcBef>
              <a:spcAft>
                <a:spcPct val="10000"/>
              </a:spcAft>
            </a:pPr>
            <a:r>
              <a:rPr lang="es-MX" sz="2800" dirty="0" smtClean="0">
                <a:solidFill>
                  <a:srgbClr val="000000"/>
                </a:solidFill>
              </a:rPr>
              <a:t>Estructura organizacional</a:t>
            </a:r>
          </a:p>
          <a:p>
            <a:pPr eaLnBrk="1" hangingPunct="1">
              <a:lnSpc>
                <a:spcPct val="80000"/>
              </a:lnSpc>
              <a:spcBef>
                <a:spcPct val="10000"/>
              </a:spcBef>
              <a:spcAft>
                <a:spcPct val="10000"/>
              </a:spcAft>
            </a:pPr>
            <a:r>
              <a:rPr lang="es-MX" sz="2800" dirty="0" smtClean="0">
                <a:solidFill>
                  <a:srgbClr val="000000"/>
                </a:solidFill>
              </a:rPr>
              <a:t>Roles y responsabilidades</a:t>
            </a:r>
          </a:p>
          <a:p>
            <a:pPr eaLnBrk="1" hangingPunct="1">
              <a:lnSpc>
                <a:spcPct val="80000"/>
              </a:lnSpc>
              <a:spcBef>
                <a:spcPct val="10000"/>
              </a:spcBef>
              <a:spcAft>
                <a:spcPct val="10000"/>
              </a:spcAft>
            </a:pPr>
            <a:r>
              <a:rPr lang="es-MX" sz="2800" dirty="0" smtClean="0">
                <a:solidFill>
                  <a:srgbClr val="000000"/>
                </a:solidFill>
              </a:rPr>
              <a:t>Habilidades</a:t>
            </a:r>
            <a:endParaRPr lang="es-MX" sz="2800" dirty="0" smtClean="0"/>
          </a:p>
        </p:txBody>
      </p:sp>
    </p:spTree>
    <p:extLst>
      <p:ext uri="{BB962C8B-B14F-4D97-AF65-F5344CB8AC3E}">
        <p14:creationId xmlns:p14="http://schemas.microsoft.com/office/powerpoint/2010/main" xmlns="" val="4096548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5613</TotalTime>
  <Words>1235</Words>
  <Application>Microsoft Office PowerPoint</Application>
  <PresentationFormat>On-screen Show (4:3)</PresentationFormat>
  <Paragraphs>130</Paragraphs>
  <Slides>10</Slides>
  <Notes>10</Notes>
  <HiddenSlides>0</HiddenSlides>
  <MMClips>3</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1.11.3 El estado deseado  </vt:lpstr>
      <vt:lpstr>1.11.3 El estado deseado  </vt:lpstr>
      <vt:lpstr>1.11.4 Objetivos de riesgo</vt:lpstr>
      <vt:lpstr>1.11.4 Objetivos de riesgo   </vt:lpstr>
      <vt:lpstr>1.12 Determinación del estado actual de la seguridad</vt:lpstr>
      <vt:lpstr>1.12.1 Riesgo actual</vt:lpstr>
      <vt:lpstr>1.13 Desarrollo de la estrategia de seguridad de la información</vt:lpstr>
      <vt:lpstr>1.13.1 Elementos de una estrategia</vt:lpstr>
      <vt:lpstr>1.13.2 Recursos y limitaciones de la estrategia—Visión general</vt:lpstr>
      <vt:lpstr>1.13.2 Recursos y limitaciones de la estrategia—Visión general</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kcordero</cp:lastModifiedBy>
  <cp:revision>759</cp:revision>
  <dcterms:created xsi:type="dcterms:W3CDTF">2012-01-20T22:05:26Z</dcterms:created>
  <dcterms:modified xsi:type="dcterms:W3CDTF">2014-02-10T22:47:30Z</dcterms:modified>
</cp:coreProperties>
</file>