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6"/>
  </p:notesMasterIdLst>
  <p:handoutMasterIdLst>
    <p:handoutMasterId r:id="rId7"/>
  </p:handoutMasterIdLst>
  <p:sldIdLst>
    <p:sldId id="900" r:id="rId2"/>
    <p:sldId id="901" r:id="rId3"/>
    <p:sldId id="902" r:id="rId4"/>
    <p:sldId id="903" r:id="rId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5AC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867" autoAdjust="0"/>
    <p:restoredTop sz="70609" autoAdjust="0"/>
  </p:normalViewPr>
  <p:slideViewPr>
    <p:cSldViewPr>
      <p:cViewPr>
        <p:scale>
          <a:sx n="70" d="100"/>
          <a:sy n="70" d="100"/>
        </p:scale>
        <p:origin x="-1482" y="408"/>
      </p:cViewPr>
      <p:guideLst>
        <p:guide orient="horz" pos="2160"/>
        <p:guide pos="2880"/>
      </p:guideLst>
    </p:cSldViewPr>
  </p:slideViewPr>
  <p:outlineViewPr>
    <p:cViewPr>
      <p:scale>
        <a:sx n="33" d="100"/>
        <a:sy n="33" d="100"/>
      </p:scale>
      <p:origin x="0" y="34956"/>
    </p:cViewPr>
  </p:outlineViewPr>
  <p:notesTextViewPr>
    <p:cViewPr>
      <p:scale>
        <a:sx n="100" d="100"/>
        <a:sy n="100" d="100"/>
      </p:scale>
      <p:origin x="0" y="0"/>
    </p:cViewPr>
  </p:notesTextViewPr>
  <p:notesViewPr>
    <p:cSldViewPr>
      <p:cViewPr varScale="1">
        <p:scale>
          <a:sx n="93" d="100"/>
          <a:sy n="93" d="100"/>
        </p:scale>
        <p:origin x="-3630" y="-10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AC9092-F2B1-4818-9276-DE9AD2A58696}" type="datetimeFigureOut">
              <a:rPr lang="en-US" smtClean="0"/>
              <a:pPr/>
              <a:t>2/10/2014</a:t>
            </a:fld>
            <a:endParaRPr lang="es-MX"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506F2F2-ECFE-4342-BD0A-D93908269F2B}" type="slidenum">
              <a:rPr lang="en-US" smtClean="0"/>
              <a:pPr/>
              <a:t>‹#›</a:t>
            </a:fld>
            <a:endParaRPr lang="es-MX" dirty="0"/>
          </a:p>
        </p:txBody>
      </p:sp>
    </p:spTree>
    <p:extLst>
      <p:ext uri="{BB962C8B-B14F-4D97-AF65-F5344CB8AC3E}">
        <p14:creationId xmlns:p14="http://schemas.microsoft.com/office/powerpoint/2010/main" xmlns="" val="4069656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526B30-61BC-4C73-B1AC-1F3C0D5FC331}" type="datetimeFigureOut">
              <a:rPr lang="en-CA" smtClean="0"/>
              <a:pPr/>
              <a:t>10/02/2014</a:t>
            </a:fld>
            <a:endParaRPr lang="es-MX"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3EC3215-E510-441C-8AAC-1A5B2AEAA657}" type="slidenum">
              <a:rPr lang="en-CA" smtClean="0"/>
              <a:pPr/>
              <a:t>‹#›</a:t>
            </a:fld>
            <a:endParaRPr lang="es-MX" dirty="0"/>
          </a:p>
        </p:txBody>
      </p:sp>
    </p:spTree>
    <p:extLst>
      <p:ext uri="{BB962C8B-B14F-4D97-AF65-F5344CB8AC3E}">
        <p14:creationId xmlns:p14="http://schemas.microsoft.com/office/powerpoint/2010/main" xmlns="" val="426613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B4E15DDE-3EF8-4949-B72B-E7A753BC93A3}" type="slidenum">
              <a:rPr lang="en-US" smtClean="0"/>
              <a:pPr eaLnBrk="1" hangingPunct="1"/>
              <a:t>1</a:t>
            </a:fld>
            <a:endParaRPr lang="es-MX" dirty="0" smtClean="0"/>
          </a:p>
        </p:txBody>
      </p:sp>
      <p:sp>
        <p:nvSpPr>
          <p:cNvPr id="253955" name="Rectangle 2"/>
          <p:cNvSpPr>
            <a:spLocks noGrp="1" noRot="1" noChangeAspect="1" noChangeArrowheads="1" noTextEdit="1"/>
          </p:cNvSpPr>
          <p:nvPr>
            <p:ph type="sldImg"/>
          </p:nvPr>
        </p:nvSpPr>
        <p:spPr>
          <a:ln/>
        </p:spPr>
      </p:sp>
      <p:sp>
        <p:nvSpPr>
          <p:cNvPr id="253956" name="Rectangle 6"/>
          <p:cNvSpPr>
            <a:spLocks noGrp="1" noChangeArrowheads="1"/>
          </p:cNvSpPr>
          <p:nvPr>
            <p:ph type="body" idx="1"/>
          </p:nvPr>
        </p:nvSpPr>
        <p:spPr>
          <a:xfrm>
            <a:off x="778933" y="441579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sz="1200" b="1" dirty="0" smtClean="0"/>
          </a:p>
          <a:p>
            <a:pPr eaLnBrk="1" hangingPunct="1"/>
            <a:r>
              <a:rPr lang="es-MX" b="1" dirty="0" smtClean="0"/>
              <a:t>Páginas de Referencia del Manual de Preparación al Examen:</a:t>
            </a:r>
            <a:r>
              <a:rPr lang="es-MX" b="1" baseline="0" dirty="0" smtClean="0"/>
              <a:t> </a:t>
            </a:r>
            <a:r>
              <a:rPr lang="es-MX" dirty="0" smtClean="0"/>
              <a:t>Pag. 59</a:t>
            </a:r>
          </a:p>
          <a:p>
            <a:pPr eaLnBrk="1" hangingPunct="1"/>
            <a:endParaRPr lang="es-MX" dirty="0" smtClean="0"/>
          </a:p>
        </p:txBody>
      </p:sp>
    </p:spTree>
    <p:extLst>
      <p:ext uri="{BB962C8B-B14F-4D97-AF65-F5344CB8AC3E}">
        <p14:creationId xmlns:p14="http://schemas.microsoft.com/office/powerpoint/2010/main" xmlns="" val="774120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A081B611-9D7B-4E90-873F-9A6EEA175AA3}" type="slidenum">
              <a:rPr lang="en-US" sz="1200"/>
              <a:pPr algn="r" eaLnBrk="1" hangingPunct="1"/>
              <a:t>2</a:t>
            </a:fld>
            <a:endParaRPr lang="es-MX" sz="1200" dirty="0"/>
          </a:p>
        </p:txBody>
      </p:sp>
      <p:sp>
        <p:nvSpPr>
          <p:cNvPr id="254979" name="Rectangle 2"/>
          <p:cNvSpPr>
            <a:spLocks noGrp="1" noRot="1" noChangeAspect="1" noChangeArrowheads="1" noTextEdit="1"/>
          </p:cNvSpPr>
          <p:nvPr>
            <p:ph type="sldImg"/>
          </p:nvPr>
        </p:nvSpPr>
        <p:spPr>
          <a:ln/>
        </p:spPr>
      </p:sp>
      <p:sp>
        <p:nvSpPr>
          <p:cNvPr id="254980" name="Rectangle 6"/>
          <p:cNvSpPr>
            <a:spLocks noGrp="1" noChangeArrowheads="1"/>
          </p:cNvSpPr>
          <p:nvPr>
            <p:ph type="body" idx="1"/>
          </p:nvPr>
        </p:nvSpPr>
        <p:spPr>
          <a:xfrm>
            <a:off x="778933" y="441579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sz="1200" b="1" dirty="0" smtClean="0"/>
          </a:p>
          <a:p>
            <a:pPr eaLnBrk="1" hangingPunct="1"/>
            <a:r>
              <a:rPr lang="es-MX" b="1" dirty="0" smtClean="0"/>
              <a:t>Páginas de Referencia del Manual de Preparación al Examen: </a:t>
            </a:r>
            <a:r>
              <a:rPr lang="es-MX" dirty="0" smtClean="0"/>
              <a:t>Pag. 59</a:t>
            </a:r>
          </a:p>
          <a:p>
            <a:pPr eaLnBrk="1" hangingPunct="1"/>
            <a:endParaRPr lang="es-MX" dirty="0" smtClean="0"/>
          </a:p>
        </p:txBody>
      </p:sp>
    </p:spTree>
    <p:extLst>
      <p:ext uri="{BB962C8B-B14F-4D97-AF65-F5344CB8AC3E}">
        <p14:creationId xmlns:p14="http://schemas.microsoft.com/office/powerpoint/2010/main" xmlns="" val="267757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F981358E-1496-4D9B-8E5C-09A79666F09A}" type="slidenum">
              <a:rPr lang="en-US" smtClean="0"/>
              <a:pPr eaLnBrk="1" hangingPunct="1"/>
              <a:t>3</a:t>
            </a:fld>
            <a:endParaRPr lang="es-MX" dirty="0" smtClean="0"/>
          </a:p>
        </p:txBody>
      </p:sp>
      <p:sp>
        <p:nvSpPr>
          <p:cNvPr id="256003" name="Rectangle 2"/>
          <p:cNvSpPr>
            <a:spLocks noGrp="1" noRot="1" noChangeAspect="1" noChangeArrowheads="1" noTextEdit="1"/>
          </p:cNvSpPr>
          <p:nvPr>
            <p:ph type="sldImg"/>
          </p:nvPr>
        </p:nvSpPr>
        <p:spPr>
          <a:ln/>
        </p:spPr>
      </p:sp>
      <p:sp>
        <p:nvSpPr>
          <p:cNvPr id="256004" name="Rectangle 6"/>
          <p:cNvSpPr>
            <a:spLocks noGrp="1" noChangeArrowheads="1"/>
          </p:cNvSpPr>
          <p:nvPr>
            <p:ph type="body" idx="1"/>
          </p:nvPr>
        </p:nvSpPr>
        <p:spPr>
          <a:xfrm>
            <a:off x="701040" y="433832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sz="1200" b="1" dirty="0" smtClean="0"/>
          </a:p>
          <a:p>
            <a:pPr eaLnBrk="1" hangingPunct="1"/>
            <a:r>
              <a:rPr lang="es-MX" b="1" dirty="0" smtClean="0"/>
              <a:t>Páginas de Referencia del Manual de Preparación al Examen:</a:t>
            </a:r>
            <a:r>
              <a:rPr lang="es-MX" dirty="0" smtClean="0"/>
              <a:t>  Pag. 59</a:t>
            </a:r>
          </a:p>
          <a:p>
            <a:pPr eaLnBrk="1" hangingPunct="1"/>
            <a:endParaRPr lang="es-MX" dirty="0" smtClean="0"/>
          </a:p>
        </p:txBody>
      </p:sp>
    </p:spTree>
    <p:extLst>
      <p:ext uri="{BB962C8B-B14F-4D97-AF65-F5344CB8AC3E}">
        <p14:creationId xmlns:p14="http://schemas.microsoft.com/office/powerpoint/2010/main" xmlns="" val="2945261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38FEE742-E84A-400E-B592-AB7F1D4A48F2}" type="slidenum">
              <a:rPr lang="en-US" smtClean="0"/>
              <a:pPr eaLnBrk="1" hangingPunct="1"/>
              <a:t>4</a:t>
            </a:fld>
            <a:endParaRPr lang="es-MX" dirty="0"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xfrm>
            <a:off x="545253" y="4260850"/>
            <a:ext cx="6075680" cy="488061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s-MX" sz="900" dirty="0" smtClean="0"/>
              <a:t>Existe </a:t>
            </a:r>
            <a:r>
              <a:rPr lang="es-MX" sz="900" dirty="0"/>
              <a:t>una amplia gama de interpretaciones para las políticas, estándares, procedimientos y directrices. Las definiciones utilizadas en este documento coinciden con los principales órganos normativos y deben adoptarse para evitar problemas de comunicación. Tanto las políticas como los estándares se consideran herramientas de gobierno y gestión, respectivamente, mientras que los procedimientos y directrices son del ámbito de las operaciones. Para mayor claridad, los cuatro se definen en las siguientes secciones</a:t>
            </a:r>
            <a:r>
              <a:rPr lang="es-MX" sz="900" dirty="0" smtClean="0"/>
              <a:t>. </a:t>
            </a:r>
            <a:r>
              <a:rPr lang="es-MX" sz="1000" dirty="0" smtClean="0"/>
              <a:t>Las </a:t>
            </a:r>
            <a:r>
              <a:rPr lang="es-MX" sz="1000" b="1" dirty="0" smtClean="0"/>
              <a:t>políticas</a:t>
            </a:r>
            <a:r>
              <a:rPr lang="es-MX" sz="1000" dirty="0" smtClean="0"/>
              <a:t> son las declaraciones de alto nivel de la intención, las expectativas y la dirección de la gerencia.</a:t>
            </a:r>
          </a:p>
          <a:p>
            <a:pPr eaLnBrk="1" hangingPunct="1">
              <a:spcBef>
                <a:spcPct val="0"/>
              </a:spcBef>
            </a:pPr>
            <a:r>
              <a:rPr lang="es-MX" sz="900" dirty="0"/>
              <a:t>Un ejemplo de una declaración de política sobre el control de acceso puede ser la siguiente: Los recursos de información deberán controlarse de un modo que restrinjan efectivamente el acceso no autorizado.</a:t>
            </a:r>
          </a:p>
          <a:p>
            <a:pPr eaLnBrk="1" hangingPunct="1">
              <a:spcBef>
                <a:spcPct val="0"/>
              </a:spcBef>
            </a:pPr>
            <a:r>
              <a:rPr lang="es-MX" sz="900" dirty="0"/>
              <a:t>La política se puede considerar la “constitución” del gobierno de la seguridad.</a:t>
            </a:r>
          </a:p>
          <a:p>
            <a:pPr eaLnBrk="1" hangingPunct="1">
              <a:spcBef>
                <a:spcPct val="0"/>
              </a:spcBef>
            </a:pPr>
            <a:r>
              <a:rPr lang="es-MX" sz="1000" dirty="0" smtClean="0"/>
              <a:t>Las </a:t>
            </a:r>
            <a:r>
              <a:rPr lang="es-MX" sz="1000" b="1" dirty="0" smtClean="0"/>
              <a:t>normas</a:t>
            </a:r>
            <a:r>
              <a:rPr lang="es-MX" sz="1000" dirty="0" smtClean="0"/>
              <a:t> son las métricas, los límites permisibles o el proceso que se utilizan para determinar si los procedimientos cumplen con los requerimientos que establecen las políticas. </a:t>
            </a:r>
            <a:r>
              <a:rPr lang="es-MX" sz="900" dirty="0" smtClean="0"/>
              <a:t>Un </a:t>
            </a:r>
            <a:r>
              <a:rPr lang="es-MX" sz="900" dirty="0"/>
              <a:t>estándar para contraseñas (passwords) utilizada para efectos de control de acceso sería: Las contraseñas para dominios de seguridad media y baja deberán contener un mínimo de ocho caracteres que constarán de una combinación de letras minúsculas y mayúsculas, al menos un número y un signo de puntuación</a:t>
            </a:r>
            <a:r>
              <a:rPr lang="es-MX" sz="900" dirty="0" smtClean="0"/>
              <a:t>. La </a:t>
            </a:r>
            <a:r>
              <a:rPr lang="es-MX" sz="900" dirty="0"/>
              <a:t>norma para el control de acceso de empleados en las instalaciones puede incluir requerimientos de composición de contraseñas (passwords), longitud mínima y máxima de éstas, frecuencia de cambios de contraseñas (passwords) y reglas para volver a utilizarlas. Por lo general, una norma debe establecer  parámetros suficientes para determinar sin ambigüedad que un procedimiento o práctica cumple con los requerimientos de la política en cuestión. Los estándares deben cambiar a medida que cambian los requerimientos y las tecnologías. En una organización madura, las políticas pueden permanecer bastante estáticas. Por lo regular existen múltiples normas para cada política, dependiendo del dominio de seguridad. Por ejemplo, el estándar de de contraseña (password) sería más restrictivo cuando se acceda a dominios de alta seguridad.</a:t>
            </a:r>
          </a:p>
          <a:p>
            <a:r>
              <a:rPr lang="es-MX" sz="1000" dirty="0" smtClean="0"/>
              <a:t>Los procedimientos son responsabilidad de operaciones, incluyendo operaciones de seguridad, pero se incluyen en este manual para brindar mayor claridad.</a:t>
            </a:r>
            <a:r>
              <a:rPr lang="es-MX" sz="900" dirty="0" smtClean="0"/>
              <a:t> Los procedimientos deben ser claros e incluir todos los pasos necesarios para cumplir con tareas específicas. Deben definir resultados y exposiciones esperados, así como las condiciones requeridas para su ejecución. Los procedimientos también deben incluir los pasos que se requieren cuando ocurren resultados inesperados.</a:t>
            </a:r>
          </a:p>
          <a:p>
            <a:pPr eaLnBrk="1" hangingPunct="1"/>
            <a:endParaRPr lang="es-MX" sz="900" b="1" dirty="0" smtClean="0"/>
          </a:p>
          <a:p>
            <a:r>
              <a:rPr lang="es-MX" sz="1000" dirty="0" smtClean="0"/>
              <a:t>Las directrices para ejecutar procedimientos también son responsabilidad de operaciones.</a:t>
            </a:r>
            <a:r>
              <a:rPr lang="es-MX" sz="900" dirty="0" smtClean="0"/>
              <a:t> Deben de contener información que ayude a ejecutar los procedimientos. Pueden incluir dependencias, sugerencias y ejemplos, notas aclaratorias de los procedimientos, antecedentes que pueden ser de utilidad, herramientas que pueden utilizarse, etc. Las directrices pueden ser útiles en muchas otras circunstancias pero se han incluido en este manual en el contexto del gobierno de la seguridad de la información.</a:t>
            </a:r>
          </a:p>
          <a:p>
            <a:pPr eaLnBrk="1" hangingPunct="1">
              <a:spcBef>
                <a:spcPct val="0"/>
              </a:spcBef>
            </a:pPr>
            <a:endParaRPr lang="es-MX" sz="1100" b="1" dirty="0"/>
          </a:p>
          <a:p>
            <a:pPr eaLnBrk="1" hangingPunct="1">
              <a:spcBef>
                <a:spcPct val="0"/>
              </a:spcBef>
            </a:pPr>
            <a:r>
              <a:rPr lang="es-MX" sz="1100" b="1" dirty="0"/>
              <a:t>Páginas de Referencia del Manual de Preparación al Examen:</a:t>
            </a:r>
            <a:r>
              <a:rPr lang="es-MX" dirty="0" smtClean="0"/>
              <a:t>  </a:t>
            </a:r>
            <a:r>
              <a:rPr lang="es-MX" sz="1100" dirty="0" smtClean="0"/>
              <a:t>Pag. 59-60</a:t>
            </a:r>
            <a:endParaRPr lang="es-MX" sz="1100" dirty="0"/>
          </a:p>
        </p:txBody>
      </p:sp>
    </p:spTree>
    <p:extLst>
      <p:ext uri="{BB962C8B-B14F-4D97-AF65-F5344CB8AC3E}">
        <p14:creationId xmlns:p14="http://schemas.microsoft.com/office/powerpoint/2010/main" xmlns="" val="2361659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descr="CISM.Horizontal 4c.jpg"/>
          <p:cNvPicPr>
            <a:picLocks noChangeAspect="1"/>
          </p:cNvPicPr>
          <p:nvPr userDrawn="1"/>
        </p:nvPicPr>
        <p:blipFill>
          <a:blip r:embed="rId2" cstate="print"/>
          <a:stretch>
            <a:fillRect/>
          </a:stretch>
        </p:blipFill>
        <p:spPr>
          <a:xfrm>
            <a:off x="142844" y="142851"/>
            <a:ext cx="2643206" cy="1056201"/>
          </a:xfrm>
          <a:prstGeom prst="rect">
            <a:avLst/>
          </a:prstGeom>
        </p:spPr>
      </p:pic>
      <p:pic>
        <p:nvPicPr>
          <p:cNvPr id="7" name="Picture 6" descr="ISACAnewTag.4c.jpg"/>
          <p:cNvPicPr>
            <a:picLocks noChangeAspect="1"/>
          </p:cNvPicPr>
          <p:nvPr userDrawn="1"/>
        </p:nvPicPr>
        <p:blipFill>
          <a:blip r:embed="rId3" cstate="print"/>
          <a:stretch>
            <a:fillRect/>
          </a:stretch>
        </p:blipFill>
        <p:spPr>
          <a:xfrm>
            <a:off x="6643702" y="5929330"/>
            <a:ext cx="2381251" cy="795339"/>
          </a:xfrm>
          <a:prstGeom prst="rect">
            <a:avLst/>
          </a:prstGeom>
        </p:spPr>
      </p:pic>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9"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13" name="Content Placeholder 12"/>
          <p:cNvSpPr>
            <a:spLocks noGrp="1"/>
          </p:cNvSpPr>
          <p:nvPr>
            <p:ph sz="quarter" idx="13"/>
          </p:nvPr>
        </p:nvSpPr>
        <p:spPr>
          <a:xfrm>
            <a:off x="684213" y="1773238"/>
            <a:ext cx="8135937" cy="4248150"/>
          </a:xfrm>
        </p:spPr>
        <p:txBody>
          <a:bodyPr/>
          <a:lstStyle>
            <a:lvl1pPr>
              <a:buClrTx/>
              <a:defRPr/>
            </a:lvl1pPr>
            <a:lvl2pPr marL="806450" indent="-349250">
              <a:buFont typeface="Calibri" pitchFamily="34" charset="0"/>
              <a:buChar char="—"/>
              <a:defRPr/>
            </a:lvl2pPr>
            <a:lvl3pPr marL="1143000" indent="-228600">
              <a:buClrTx/>
              <a:buFont typeface="Arial"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5AC4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txBox="1">
            <a:spLocks/>
          </p:cNvSpPr>
          <p:nvPr userDrawn="1"/>
        </p:nvSpPr>
        <p:spPr>
          <a:xfrm>
            <a:off x="304800" y="6248400"/>
            <a:ext cx="457200" cy="288925"/>
          </a:xfrm>
          <a:prstGeom prst="rect">
            <a:avLst/>
          </a:prstGeom>
        </p:spPr>
        <p:txBody>
          <a:bodyPr/>
          <a:lstStyle>
            <a:lvl1pPr>
              <a:defRPr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0F04EB-1548-4DDB-A38C-11FE191D4E1A}"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s-MX"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199"/>
            <a:ext cx="2057400" cy="4724401"/>
          </a:xfrm>
        </p:spPr>
        <p:txBody>
          <a:bodyPr vert="eaVert">
            <a:normAutofit/>
          </a:bodyPr>
          <a:lstStyle>
            <a:lvl1pPr>
              <a:defRPr sz="4000" b="1"/>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199"/>
            <a:ext cx="6019800" cy="472440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Definiti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683568" y="1556792"/>
            <a:ext cx="7992888" cy="648072"/>
          </a:xfrm>
        </p:spPr>
        <p:txBody>
          <a:bodyPr/>
          <a:lstStyle>
            <a:lvl1pPr>
              <a:buNone/>
              <a:defRPr b="1"/>
            </a:lvl1pPr>
          </a:lstStyle>
          <a:p>
            <a:pPr lvl="0"/>
            <a:r>
              <a:rPr lang="en-US" dirty="0" smtClean="0"/>
              <a:t>Click to edit Master text styles</a:t>
            </a:r>
          </a:p>
        </p:txBody>
      </p:sp>
      <p:sp>
        <p:nvSpPr>
          <p:cNvPr id="8" name="Content Placeholder 7"/>
          <p:cNvSpPr>
            <a:spLocks noGrp="1"/>
          </p:cNvSpPr>
          <p:nvPr>
            <p:ph sz="quarter" idx="14"/>
          </p:nvPr>
        </p:nvSpPr>
        <p:spPr>
          <a:xfrm>
            <a:off x="683568" y="2204864"/>
            <a:ext cx="7992888" cy="38164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epts and Defini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4664"/>
          </a:xfrm>
        </p:spPr>
        <p:txBody>
          <a:bodyPr/>
          <a:lstStyle>
            <a:lvl1pPr>
              <a:buNone/>
              <a:defRPr b="1"/>
            </a:lvl1pPr>
          </a:lstStyle>
          <a:p>
            <a:pPr lvl="0"/>
            <a:r>
              <a:rPr lang="en-US" dirty="0"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468313" y="2205038"/>
            <a:ext cx="82804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lgn="l" defTabSz="914400" rtl="0" eaLnBrk="1" latinLnBrk="0" hangingPunct="1">
              <a:spcBef>
                <a:spcPct val="20000"/>
              </a:spcBef>
              <a:defRPr lang="en-US" sz="2800" kern="1200" dirty="0" smtClean="0">
                <a:solidFill>
                  <a:schemeClr val="tx1"/>
                </a:solidFill>
                <a:latin typeface="+mn-lt"/>
                <a:ea typeface="+mn-ea"/>
                <a:cs typeface="+mn-cs"/>
              </a:defRPr>
            </a:lvl1pPr>
            <a:lvl2pPr algn="l" defTabSz="914400" rtl="0" eaLnBrk="1" latinLnBrk="0" hangingPunct="1">
              <a:spcBef>
                <a:spcPct val="20000"/>
              </a:spcBef>
              <a:defRPr lang="en-US" sz="2400" kern="1200" dirty="0" smtClean="0">
                <a:solidFill>
                  <a:schemeClr val="tx1"/>
                </a:solidFill>
                <a:latin typeface="+mn-lt"/>
                <a:ea typeface="+mn-ea"/>
                <a:cs typeface="+mn-cs"/>
              </a:defRPr>
            </a:lvl2pPr>
            <a:lvl3pPr algn="l" defTabSz="914400" rtl="0" eaLnBrk="1" latinLnBrk="0" hangingPunct="1">
              <a:spcBef>
                <a:spcPct val="20000"/>
              </a:spcBef>
              <a:defRPr lang="en-US" sz="2000" kern="1200" dirty="0" smtClean="0">
                <a:solidFill>
                  <a:schemeClr val="tx1"/>
                </a:solidFill>
                <a:latin typeface="+mn-lt"/>
                <a:ea typeface="+mn-ea"/>
                <a:cs typeface="+mn-cs"/>
              </a:defRPr>
            </a:lvl3pPr>
            <a:lvl4pPr algn="l" defTabSz="914400" rtl="0" eaLnBrk="1" latinLnBrk="0" hangingPunct="1">
              <a:spcBef>
                <a:spcPct val="20000"/>
              </a:spcBef>
              <a:defRPr lang="en-US" sz="1800" kern="1200" dirty="0" smtClean="0">
                <a:solidFill>
                  <a:schemeClr val="tx1"/>
                </a:solidFill>
                <a:latin typeface="+mn-lt"/>
                <a:ea typeface="+mn-ea"/>
                <a:cs typeface="+mn-cs"/>
              </a:defRPr>
            </a:lvl4pPr>
            <a:lvl5pPr algn="l" defTabSz="914400" rtl="0" eaLnBrk="1" latinLnBrk="0" hangingPunct="1">
              <a:spcBef>
                <a:spcPct val="20000"/>
              </a:spcBef>
              <a:defRPr lang="en-US"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371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9199"/>
            <a:ext cx="5111750" cy="47244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M.Horizontal 4c.jpg"/>
          <p:cNvPicPr>
            <a:picLocks noChangeAspect="1"/>
          </p:cNvPicPr>
          <p:nvPr userDrawn="1"/>
        </p:nvPicPr>
        <p:blipFill>
          <a:blip r:embed="rId14" cstate="print"/>
          <a:stretch>
            <a:fillRect/>
          </a:stretch>
        </p:blipFill>
        <p:spPr>
          <a:xfrm>
            <a:off x="142844" y="142851"/>
            <a:ext cx="2643206" cy="1056201"/>
          </a:xfrm>
          <a:prstGeom prst="rect">
            <a:avLst/>
          </a:prstGeom>
        </p:spPr>
      </p:pic>
      <p:pic>
        <p:nvPicPr>
          <p:cNvPr id="8" name="Picture 7" descr="ISACAnewTag.4c.jpg"/>
          <p:cNvPicPr>
            <a:picLocks noChangeAspect="1"/>
          </p:cNvPicPr>
          <p:nvPr userDrawn="1"/>
        </p:nvPicPr>
        <p:blipFill>
          <a:blip r:embed="rId15" cstate="print"/>
          <a:stretch>
            <a:fillRect/>
          </a:stretch>
        </p:blipFill>
        <p:spPr>
          <a:xfrm>
            <a:off x="6643702" y="5929330"/>
            <a:ext cx="2381251" cy="795339"/>
          </a:xfrm>
          <a:prstGeom prst="rect">
            <a:avLst/>
          </a:prstGeom>
        </p:spPr>
      </p:pic>
      <p:sp>
        <p:nvSpPr>
          <p:cNvPr id="9" name="TextBox 8"/>
          <p:cNvSpPr txBox="1"/>
          <p:nvPr userDrawn="1"/>
        </p:nvSpPr>
        <p:spPr>
          <a:xfrm>
            <a:off x="357158" y="6488668"/>
            <a:ext cx="2526654" cy="215444"/>
          </a:xfrm>
          <a:prstGeom prst="rect">
            <a:avLst/>
          </a:prstGeom>
          <a:noFill/>
        </p:spPr>
        <p:txBody>
          <a:bodyPr wrap="none" rtlCol="0">
            <a:spAutoFit/>
          </a:bodyPr>
          <a:lstStyle/>
          <a:p>
            <a:r>
              <a:rPr lang="es-MX" sz="800" dirty="0" smtClean="0">
                <a:solidFill>
                  <a:schemeClr val="tx1">
                    <a:lumMod val="50000"/>
                    <a:lumOff val="50000"/>
                  </a:schemeClr>
                </a:solidFill>
              </a:rPr>
              <a:t>©Copyright 2013 ISACA. Todos los derechos reservados.</a:t>
            </a:r>
            <a:endParaRPr lang="es-MX" sz="800" dirty="0">
              <a:solidFill>
                <a:schemeClr val="tx1">
                  <a:lumMod val="50000"/>
                  <a:lumOff val="50000"/>
                </a:schemeClr>
              </a:solidFill>
            </a:endParaRPr>
          </a:p>
        </p:txBody>
      </p:sp>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971800" y="274638"/>
            <a:ext cx="5715000" cy="11430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4"/>
          <p:cNvSpPr>
            <a:spLocks noGrp="1"/>
          </p:cNvSpPr>
          <p:nvPr>
            <p:ph type="sldNum" sz="quarter" idx="4"/>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703" r:id="rId5"/>
    <p:sldLayoutId id="2147483695" r:id="rId6"/>
    <p:sldLayoutId id="2147483696" r:id="rId7"/>
    <p:sldLayoutId id="2147483697" r:id="rId8"/>
    <p:sldLayoutId id="2147483698" r:id="rId9"/>
    <p:sldLayoutId id="2147483699" r:id="rId10"/>
    <p:sldLayoutId id="2147483700" r:id="rId11"/>
    <p:sldLayoutId id="2147483701" r:id="rId12"/>
  </p:sldLayoutIdLst>
  <p:hf hdr="0" ftr="0" dt="0"/>
  <p:txStyles>
    <p:titleStyle>
      <a:lvl1pPr algn="ctr" defTabSz="914400" rtl="0" eaLnBrk="1" latinLnBrk="0" hangingPunct="1">
        <a:spcBef>
          <a:spcPct val="0"/>
        </a:spcBef>
        <a:buNone/>
        <a:defRPr sz="4000" b="1" kern="1200">
          <a:solidFill>
            <a:srgbClr val="75AC42"/>
          </a:solidFill>
          <a:latin typeface="+mj-lt"/>
          <a:ea typeface="+mj-ea"/>
          <a:cs typeface="+mj-cs"/>
        </a:defRPr>
      </a:lvl1pPr>
    </p:titleStyle>
    <p:bodyStyle>
      <a:lvl1pPr marL="342900" indent="-342900" algn="l" defTabSz="914400" rtl="0" eaLnBrk="1" latinLnBrk="0" hangingPunct="1">
        <a:spcBef>
          <a:spcPct val="20000"/>
        </a:spcBef>
        <a:buClrTx/>
        <a:buFont typeface="Arial" pitchFamily="34" charset="0"/>
        <a:buChar char="•"/>
        <a:defRPr sz="3200" kern="1200">
          <a:solidFill>
            <a:schemeClr val="tx1"/>
          </a:solidFill>
          <a:latin typeface="+mn-lt"/>
          <a:ea typeface="+mn-ea"/>
          <a:cs typeface="+mn-cs"/>
        </a:defRPr>
      </a:lvl1pPr>
      <a:lvl2pPr marL="806450" indent="-349250" algn="l" defTabSz="914400" rtl="0" eaLnBrk="1" latinLnBrk="0" hangingPunct="1">
        <a:spcBef>
          <a:spcPct val="20000"/>
        </a:spcBef>
        <a:buClrTx/>
        <a:buFont typeface="Calibri"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B05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4"/>
          <p:cNvSpPr>
            <a:spLocks noGrp="1" noChangeArrowheads="1"/>
          </p:cNvSpPr>
          <p:nvPr>
            <p:ph type="body" sz="half" idx="4294967295"/>
          </p:nvPr>
        </p:nvSpPr>
        <p:spPr>
          <a:xfrm>
            <a:off x="683568" y="1772816"/>
            <a:ext cx="8305800" cy="4267200"/>
          </a:xfrm>
        </p:spPr>
        <p:txBody>
          <a:bodyPr>
            <a:normAutofit fontScale="92500"/>
          </a:bodyPr>
          <a:lstStyle/>
          <a:p>
            <a:pPr eaLnBrk="1" hangingPunct="1">
              <a:buFontTx/>
              <a:buNone/>
            </a:pPr>
            <a:r>
              <a:rPr lang="es-MX" sz="2800" dirty="0" smtClean="0"/>
              <a:t>A continuación se enlistan las limitaciones:</a:t>
            </a:r>
          </a:p>
          <a:p>
            <a:pPr eaLnBrk="1" hangingPunct="1"/>
            <a:r>
              <a:rPr lang="es-MX" sz="2800" b="1" dirty="0" smtClean="0">
                <a:latin typeface="TimesNewRomanPS-Bold" charset="0"/>
              </a:rPr>
              <a:t>Legal</a:t>
            </a:r>
            <a:r>
              <a:rPr lang="es-MX" sz="2800" dirty="0" smtClean="0"/>
              <a:t>—Leyes y requerimientos normativos</a:t>
            </a:r>
          </a:p>
          <a:p>
            <a:pPr eaLnBrk="1" hangingPunct="1"/>
            <a:r>
              <a:rPr lang="es-MX" sz="2800" b="1" dirty="0" smtClean="0">
                <a:latin typeface="TimesNewRomanPS-Bold" charset="0"/>
              </a:rPr>
              <a:t>Físicas</a:t>
            </a:r>
            <a:r>
              <a:rPr lang="es-MX" sz="2800" dirty="0" smtClean="0"/>
              <a:t>—Limitaciones en la capacidad, espacio y ambiente</a:t>
            </a:r>
          </a:p>
          <a:p>
            <a:pPr eaLnBrk="1" hangingPunct="1"/>
            <a:r>
              <a:rPr lang="es-MX" sz="2800" b="1" dirty="0" smtClean="0">
                <a:latin typeface="TimesNewRomanPS-Bold" charset="0"/>
              </a:rPr>
              <a:t>Ética</a:t>
            </a:r>
            <a:r>
              <a:rPr lang="es-MX" sz="2800" dirty="0" smtClean="0"/>
              <a:t>—Apropiadas, razonables y habituales</a:t>
            </a:r>
          </a:p>
          <a:p>
            <a:pPr eaLnBrk="1" hangingPunct="1"/>
            <a:r>
              <a:rPr lang="es-MX" sz="2800" b="1" dirty="0" smtClean="0">
                <a:latin typeface="TimesNewRomanPS-Bold" charset="0"/>
              </a:rPr>
              <a:t>Cultura—</a:t>
            </a:r>
            <a:r>
              <a:rPr lang="es-MX" sz="2800" dirty="0" smtClean="0"/>
              <a:t>Tanto dentro como fuera de la organización</a:t>
            </a:r>
          </a:p>
          <a:p>
            <a:pPr eaLnBrk="1" hangingPunct="1"/>
            <a:r>
              <a:rPr lang="es-MX" sz="2800" b="1" dirty="0" smtClean="0">
                <a:latin typeface="TimesNewRomanPS-Bold" charset="0"/>
              </a:rPr>
              <a:t>Costos—</a:t>
            </a:r>
            <a:r>
              <a:rPr lang="es-MX" sz="2800" dirty="0" smtClean="0"/>
              <a:t>Tiempo, dinero</a:t>
            </a:r>
          </a:p>
          <a:p>
            <a:pPr eaLnBrk="1" hangingPunct="1"/>
            <a:r>
              <a:rPr lang="es-MX" sz="2800" b="1" dirty="0" smtClean="0">
                <a:latin typeface="TimesNewRomanPS-Bold" charset="0"/>
              </a:rPr>
              <a:t>Personal—</a:t>
            </a:r>
            <a:r>
              <a:rPr lang="es-MX" sz="2800" dirty="0" smtClean="0"/>
              <a:t>Resistencia al cambio y resentimiento contra nuevas limitaciones</a:t>
            </a:r>
          </a:p>
        </p:txBody>
      </p:sp>
      <p:sp>
        <p:nvSpPr>
          <p:cNvPr id="5" name="Rectangle 4"/>
          <p:cNvSpPr>
            <a:spLocks noGrp="1" noChangeArrowheads="1"/>
          </p:cNvSpPr>
          <p:nvPr>
            <p:ph type="title"/>
          </p:nvPr>
        </p:nvSpPr>
        <p:spPr>
          <a:xfrm>
            <a:off x="3276600" y="274638"/>
            <a:ext cx="5867400" cy="1143000"/>
          </a:xfrm>
        </p:spPr>
        <p:txBody>
          <a:bodyPr/>
          <a:lstStyle/>
          <a:p>
            <a:pPr defTabSz="347663" eaLnBrk="1" hangingPunct="1"/>
            <a:r>
              <a:rPr lang="es-MX" sz="3200" dirty="0" smtClean="0"/>
              <a:t>1.13.2 Recursos y limitaciones de la estrategia—Visión general</a:t>
            </a:r>
          </a:p>
        </p:txBody>
      </p:sp>
    </p:spTree>
    <p:extLst>
      <p:ext uri="{BB962C8B-B14F-4D97-AF65-F5344CB8AC3E}">
        <p14:creationId xmlns:p14="http://schemas.microsoft.com/office/powerpoint/2010/main" xmlns="" val="543804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4"/>
          <p:cNvSpPr>
            <a:spLocks noGrp="1" noChangeArrowheads="1"/>
          </p:cNvSpPr>
          <p:nvPr>
            <p:ph type="body" sz="half" idx="4294967295"/>
          </p:nvPr>
        </p:nvSpPr>
        <p:spPr>
          <a:xfrm>
            <a:off x="611560" y="1628800"/>
            <a:ext cx="8305800" cy="4267200"/>
          </a:xfrm>
        </p:spPr>
        <p:txBody>
          <a:bodyPr>
            <a:normAutofit fontScale="92500" lnSpcReduction="10000"/>
          </a:bodyPr>
          <a:lstStyle/>
          <a:p>
            <a:pPr eaLnBrk="1" hangingPunct="1">
              <a:buFontTx/>
              <a:buNone/>
            </a:pPr>
            <a:r>
              <a:rPr lang="es-MX" sz="2800" dirty="0" smtClean="0"/>
              <a:t>A continuación se enlistan las limitaciones:</a:t>
            </a:r>
          </a:p>
          <a:p>
            <a:pPr eaLnBrk="1" hangingPunct="1"/>
            <a:r>
              <a:rPr lang="es-MX" sz="2800" b="1" dirty="0" smtClean="0"/>
              <a:t>Estructura organizacional—</a:t>
            </a:r>
            <a:r>
              <a:rPr lang="es-MX" sz="2800" dirty="0" smtClean="0"/>
              <a:t>Cómo se toman las decisiones y quién lo hace, protección territorial</a:t>
            </a:r>
          </a:p>
          <a:p>
            <a:pPr eaLnBrk="1" hangingPunct="1"/>
            <a:r>
              <a:rPr lang="es-MX" sz="2800" b="1" dirty="0" smtClean="0"/>
              <a:t>Recursos</a:t>
            </a:r>
            <a:r>
              <a:rPr lang="es-MX" sz="2800" dirty="0" smtClean="0"/>
              <a:t>—De capital, tecnológicos y humanos</a:t>
            </a:r>
          </a:p>
          <a:p>
            <a:pPr eaLnBrk="1" hangingPunct="1"/>
            <a:r>
              <a:rPr lang="es-MX" sz="2800" b="1" dirty="0" smtClean="0"/>
              <a:t>Capacidades</a:t>
            </a:r>
            <a:r>
              <a:rPr lang="es-MX" sz="2800" dirty="0" smtClean="0"/>
              <a:t>—Conocimiento, capacitación, habilidades y conocimientos especializados</a:t>
            </a:r>
          </a:p>
          <a:p>
            <a:pPr eaLnBrk="1" hangingPunct="1"/>
            <a:r>
              <a:rPr lang="es-MX" sz="2800" b="1" dirty="0" smtClean="0"/>
              <a:t>Tiempo—</a:t>
            </a:r>
            <a:r>
              <a:rPr lang="es-MX" sz="2800" dirty="0" smtClean="0"/>
              <a:t>Ventana de oportunidad y cumplimiento forzoso</a:t>
            </a:r>
          </a:p>
          <a:p>
            <a:pPr eaLnBrk="1" hangingPunct="1"/>
            <a:r>
              <a:rPr lang="es-MX" sz="2800" b="1" dirty="0" smtClean="0"/>
              <a:t>Tolerancia al riesgo—</a:t>
            </a:r>
            <a:r>
              <a:rPr lang="es-MX" sz="2800" dirty="0" smtClean="0"/>
              <a:t>Amenazas, vulnerabilidades e impactos</a:t>
            </a:r>
          </a:p>
        </p:txBody>
      </p:sp>
      <p:sp>
        <p:nvSpPr>
          <p:cNvPr id="5" name="Rectangle 4"/>
          <p:cNvSpPr>
            <a:spLocks noGrp="1" noChangeArrowheads="1"/>
          </p:cNvSpPr>
          <p:nvPr>
            <p:ph type="title"/>
          </p:nvPr>
        </p:nvSpPr>
        <p:spPr>
          <a:xfrm>
            <a:off x="3276600" y="274638"/>
            <a:ext cx="5867400" cy="1143000"/>
          </a:xfrm>
        </p:spPr>
        <p:txBody>
          <a:bodyPr/>
          <a:lstStyle/>
          <a:p>
            <a:pPr defTabSz="347663" eaLnBrk="1" hangingPunct="1"/>
            <a:r>
              <a:rPr lang="es-MX" sz="3200" dirty="0" smtClean="0"/>
              <a:t>1.13.2 Recursos y limitaciones de la estrategia—Visión general</a:t>
            </a:r>
          </a:p>
        </p:txBody>
      </p:sp>
    </p:spTree>
    <p:extLst>
      <p:ext uri="{BB962C8B-B14F-4D97-AF65-F5344CB8AC3E}">
        <p14:creationId xmlns:p14="http://schemas.microsoft.com/office/powerpoint/2010/main" xmlns="" val="4163881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1.14 Recursos de la estrategia</a:t>
            </a:r>
          </a:p>
        </p:txBody>
      </p:sp>
      <p:sp>
        <p:nvSpPr>
          <p:cNvPr id="91139" name="Rectangle 3"/>
          <p:cNvSpPr>
            <a:spLocks noGrp="1" noChangeArrowheads="1"/>
          </p:cNvSpPr>
          <p:nvPr>
            <p:ph type="body" idx="4294967295"/>
          </p:nvPr>
        </p:nvSpPr>
        <p:spPr>
          <a:xfrm>
            <a:off x="428596" y="1571612"/>
            <a:ext cx="8229600" cy="4525963"/>
          </a:xfrm>
        </p:spPr>
        <p:txBody>
          <a:bodyPr/>
          <a:lstStyle/>
          <a:p>
            <a:pPr marL="0" indent="0" eaLnBrk="1" hangingPunct="1">
              <a:buFontTx/>
              <a:buNone/>
            </a:pPr>
            <a:r>
              <a:rPr lang="es-MX" sz="3000" dirty="0" smtClean="0"/>
              <a:t>El ISM debe estar al tanto de:</a:t>
            </a:r>
          </a:p>
          <a:p>
            <a:pPr marL="628650" lvl="1" indent="-457200" defTabSz="685800" eaLnBrk="1" hangingPunct="1">
              <a:buFont typeface="Arial" pitchFamily="34" charset="0"/>
              <a:buChar char="•"/>
            </a:pPr>
            <a:r>
              <a:rPr lang="es-MX" dirty="0" smtClean="0"/>
              <a:t>Los recursos que están disponibles. </a:t>
            </a:r>
          </a:p>
          <a:p>
            <a:pPr marL="628650" lvl="1" indent="-457200" defTabSz="685800" eaLnBrk="1" hangingPunct="1">
              <a:buFont typeface="Arial" pitchFamily="34" charset="0"/>
              <a:buChar char="•"/>
            </a:pPr>
            <a:r>
              <a:rPr lang="es-MX" dirty="0" smtClean="0"/>
              <a:t>Culturales u otro tipo de razones (por ejemplo, la renuencia mostrada por la gerencia a cambiar o modificar las políticas) por las cuales determinadas opciones quedarán descartadas. </a:t>
            </a:r>
          </a:p>
        </p:txBody>
      </p:sp>
    </p:spTree>
    <p:extLst>
      <p:ext uri="{BB962C8B-B14F-4D97-AF65-F5344CB8AC3E}">
        <p14:creationId xmlns:p14="http://schemas.microsoft.com/office/powerpoint/2010/main" xmlns="" val="977080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1.14.1 Políticas y normas</a:t>
            </a:r>
          </a:p>
        </p:txBody>
      </p:sp>
      <p:sp>
        <p:nvSpPr>
          <p:cNvPr id="92163" name="Rectangle 3"/>
          <p:cNvSpPr>
            <a:spLocks noGrp="1" noChangeArrowheads="1"/>
          </p:cNvSpPr>
          <p:nvPr>
            <p:ph type="body" idx="4294967295"/>
          </p:nvPr>
        </p:nvSpPr>
        <p:spPr>
          <a:xfrm>
            <a:off x="500034" y="1714488"/>
            <a:ext cx="8215370" cy="4800600"/>
          </a:xfrm>
        </p:spPr>
        <p:txBody>
          <a:bodyPr>
            <a:normAutofit/>
          </a:bodyPr>
          <a:lstStyle/>
          <a:p>
            <a:pPr eaLnBrk="1" hangingPunct="1">
              <a:lnSpc>
                <a:spcPct val="80000"/>
              </a:lnSpc>
            </a:pPr>
            <a:r>
              <a:rPr lang="es-MX" sz="3000" dirty="0" smtClean="0"/>
              <a:t>Las políticas son declaraciones de alto nivel de la intención, las expectativas y la dirección de la gerencia</a:t>
            </a:r>
          </a:p>
          <a:p>
            <a:pPr eaLnBrk="1" hangingPunct="1">
              <a:lnSpc>
                <a:spcPct val="80000"/>
              </a:lnSpc>
            </a:pPr>
            <a:r>
              <a:rPr lang="es-MX" sz="3000" dirty="0" smtClean="0"/>
              <a:t>Las normas son las métricas, los límites permisibles o el proceso que se utiliza para determinar si los procedimientos cumplen con los requerimientos que establecen las políticas</a:t>
            </a:r>
          </a:p>
          <a:p>
            <a:pPr>
              <a:lnSpc>
                <a:spcPct val="80000"/>
              </a:lnSpc>
            </a:pPr>
            <a:r>
              <a:rPr lang="es-MX" sz="3000" dirty="0"/>
              <a:t>Los procedimientos son responsabilidad de operaciones pero se incluyen aquí para brindar mayor claridad</a:t>
            </a:r>
          </a:p>
          <a:p>
            <a:pPr>
              <a:lnSpc>
                <a:spcPct val="80000"/>
              </a:lnSpc>
            </a:pPr>
            <a:r>
              <a:rPr lang="es-MX" sz="3000" dirty="0" smtClean="0"/>
              <a:t>Las guías para ejecutar procedimientos también son responsabilidad de operaciones</a:t>
            </a:r>
          </a:p>
          <a:p>
            <a:pPr eaLnBrk="1" hangingPunct="1">
              <a:lnSpc>
                <a:spcPct val="80000"/>
              </a:lnSpc>
            </a:pPr>
            <a:endParaRPr lang="es-MX" sz="3000" dirty="0" smtClean="0"/>
          </a:p>
        </p:txBody>
      </p:sp>
      <p:pic>
        <p:nvPicPr>
          <p:cNvPr id="4" name="Dominio 1 D94">
            <a:hlinkClick r:id="" action="ppaction://media"/>
          </p:cNvPr>
          <p:cNvPicPr>
            <a:picLocks noRot="1" noChangeAspect="1"/>
          </p:cNvPicPr>
          <p:nvPr>
            <a:wavAudioFile r:embed="rId1" name="Dominio 1 D94"/>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14947897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093"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5613</TotalTime>
  <Words>819</Words>
  <Application>Microsoft Office PowerPoint</Application>
  <PresentationFormat>On-screen Show (4:3)</PresentationFormat>
  <Paragraphs>46</Paragraphs>
  <Slides>4</Slides>
  <Notes>4</Notes>
  <HiddenSlides>0</HiddenSlides>
  <MMClips>1</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1.13.2 Recursos y limitaciones de la estrategia—Visión general</vt:lpstr>
      <vt:lpstr>1.13.2 Recursos y limitaciones de la estrategia—Visión general</vt:lpstr>
      <vt:lpstr>1.14 Recursos de la estrategia</vt:lpstr>
      <vt:lpstr>1.14.1 Políticas y normas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kcordero</cp:lastModifiedBy>
  <cp:revision>763</cp:revision>
  <dcterms:created xsi:type="dcterms:W3CDTF">2012-01-20T22:05:26Z</dcterms:created>
  <dcterms:modified xsi:type="dcterms:W3CDTF">2014-02-10T22:49:36Z</dcterms:modified>
</cp:coreProperties>
</file>