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7"/>
  </p:notesMasterIdLst>
  <p:handoutMasterIdLst>
    <p:handoutMasterId r:id="rId8"/>
  </p:handoutMasterIdLst>
  <p:sldIdLst>
    <p:sldId id="905" r:id="rId2"/>
    <p:sldId id="906" r:id="rId3"/>
    <p:sldId id="907" r:id="rId4"/>
    <p:sldId id="908" r:id="rId5"/>
    <p:sldId id="909"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5AC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867" autoAdjust="0"/>
    <p:restoredTop sz="70609" autoAdjust="0"/>
  </p:normalViewPr>
  <p:slideViewPr>
    <p:cSldViewPr>
      <p:cViewPr>
        <p:scale>
          <a:sx n="70" d="100"/>
          <a:sy n="70" d="100"/>
        </p:scale>
        <p:origin x="-1482" y="408"/>
      </p:cViewPr>
      <p:guideLst>
        <p:guide orient="horz" pos="2160"/>
        <p:guide pos="2880"/>
      </p:guideLst>
    </p:cSldViewPr>
  </p:slideViewPr>
  <p:outlineViewPr>
    <p:cViewPr>
      <p:scale>
        <a:sx n="33" d="100"/>
        <a:sy n="33" d="100"/>
      </p:scale>
      <p:origin x="0" y="34956"/>
    </p:cViewPr>
    <p:sldLst>
      <p:sld r:id="rId1" collapse="1"/>
    </p:sldLst>
  </p:outlineViewPr>
  <p:notesTextViewPr>
    <p:cViewPr>
      <p:scale>
        <a:sx n="100" d="100"/>
        <a:sy n="100" d="100"/>
      </p:scale>
      <p:origin x="0" y="0"/>
    </p:cViewPr>
  </p:notesTextViewPr>
  <p:notesViewPr>
    <p:cSldViewPr>
      <p:cViewPr varScale="1">
        <p:scale>
          <a:sx n="93" d="100"/>
          <a:sy n="93" d="100"/>
        </p:scale>
        <p:origin x="-3630" y="-10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AC9092-F2B1-4818-9276-DE9AD2A58696}" type="datetimeFigureOut">
              <a:rPr lang="en-US" smtClean="0"/>
              <a:pPr/>
              <a:t>2/10/2014</a:t>
            </a:fld>
            <a:endParaRPr lang="es-MX"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506F2F2-ECFE-4342-BD0A-D93908269F2B}" type="slidenum">
              <a:rPr lang="en-US" smtClean="0"/>
              <a:pPr/>
              <a:t>‹#›</a:t>
            </a:fld>
            <a:endParaRPr lang="es-MX" dirty="0"/>
          </a:p>
        </p:txBody>
      </p:sp>
    </p:spTree>
    <p:extLst>
      <p:ext uri="{BB962C8B-B14F-4D97-AF65-F5344CB8AC3E}">
        <p14:creationId xmlns:p14="http://schemas.microsoft.com/office/powerpoint/2010/main" xmlns="" val="4069656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526B30-61BC-4C73-B1AC-1F3C0D5FC331}" type="datetimeFigureOut">
              <a:rPr lang="en-CA" smtClean="0"/>
              <a:pPr/>
              <a:t>10/02/2014</a:t>
            </a:fld>
            <a:endParaRPr lang="es-MX"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3EC3215-E510-441C-8AAC-1A5B2AEAA657}" type="slidenum">
              <a:rPr lang="en-CA" smtClean="0"/>
              <a:pPr/>
              <a:t>‹#›</a:t>
            </a:fld>
            <a:endParaRPr lang="es-MX" dirty="0"/>
          </a:p>
        </p:txBody>
      </p:sp>
    </p:spTree>
    <p:extLst>
      <p:ext uri="{BB962C8B-B14F-4D97-AF65-F5344CB8AC3E}">
        <p14:creationId xmlns:p14="http://schemas.microsoft.com/office/powerpoint/2010/main" xmlns="" val="426613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D98E5590-E002-4926-85E4-29BB453C8183}" type="slidenum">
              <a:rPr lang="en-US" smtClean="0"/>
              <a:pPr eaLnBrk="1" hangingPunct="1"/>
              <a:t>1</a:t>
            </a:fld>
            <a:endParaRPr lang="es-MX" dirty="0" smtClean="0"/>
          </a:p>
        </p:txBody>
      </p:sp>
      <p:sp>
        <p:nvSpPr>
          <p:cNvPr id="259075" name="Rectangle 2"/>
          <p:cNvSpPr>
            <a:spLocks noGrp="1" noRot="1" noChangeAspect="1" noChangeArrowheads="1" noTextEdit="1"/>
          </p:cNvSpPr>
          <p:nvPr>
            <p:ph type="sldImg"/>
          </p:nvPr>
        </p:nvSpPr>
        <p:spPr>
          <a:ln/>
        </p:spPr>
      </p:sp>
      <p:sp>
        <p:nvSpPr>
          <p:cNvPr id="259076" name="Rectangle 6"/>
          <p:cNvSpPr>
            <a:spLocks noGrp="1" noChangeArrowheads="1"/>
          </p:cNvSpPr>
          <p:nvPr>
            <p:ph type="body" idx="1"/>
          </p:nvPr>
        </p:nvSpPr>
        <p:spPr>
          <a:xfrm>
            <a:off x="701040" y="457073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r>
              <a:rPr lang="es-MX" dirty="0" smtClean="0"/>
              <a:t>La siguiente analogía de META Group en su reporte de 2002 titulado </a:t>
            </a:r>
            <a:r>
              <a:rPr lang="es-MX" i="1" dirty="0" smtClean="0"/>
              <a:t>Plan for a Security Architecture Guidelines and Relationships</a:t>
            </a:r>
            <a:r>
              <a:rPr lang="es-MX" dirty="0" smtClean="0"/>
              <a:t> (Plan de directrices para la Arquitectura de Seguridad y Relaciones) proporciona una explicación útil.</a:t>
            </a:r>
          </a:p>
          <a:p>
            <a:endParaRPr lang="es-MX" i="1" dirty="0" smtClean="0"/>
          </a:p>
          <a:p>
            <a:r>
              <a:rPr lang="es-MX" i="1" dirty="0" smtClean="0"/>
              <a:t>En muchos sentidos, la arquitectura de la seguridad de la información es análoga a la arquitectura de los edificios. Comienza como un concepto, un conjunto de objetivos de diseño que deben cumplirse (p.ej. la función que tendrá, si será un hospital, una escuela, etc.). Después se transforma en un modelo, una aproximación en borrador de la visión creada a partir de la materia prima (léase: servicios). A esto sigue la preparación de programas detallados o herramientas que se utilizarán para transformar la visión/modelo en un producto real y terminado. Por último, está el edificio en sí mismo, la realización o resultado de las etapas previas.</a:t>
            </a:r>
            <a:endParaRPr lang="es-MX" dirty="0" smtClean="0"/>
          </a:p>
          <a:p>
            <a:pPr eaLnBrk="1" hangingPunct="1"/>
            <a:endParaRPr lang="es-MX" b="1" dirty="0" smtClean="0"/>
          </a:p>
          <a:p>
            <a:pPr eaLnBrk="1" hangingPunct="1"/>
            <a:endParaRPr lang="es-MX" b="1" dirty="0" smtClean="0"/>
          </a:p>
          <a:p>
            <a:pPr eaLnBrk="1" hangingPunct="1"/>
            <a:r>
              <a:rPr lang="es-MX" b="1" dirty="0" smtClean="0"/>
              <a:t>Páginas de Referencia del Manual de Preparación al Examen:</a:t>
            </a:r>
            <a:r>
              <a:rPr lang="es-MX" dirty="0" smtClean="0"/>
              <a:t>  Págs. 60-62</a:t>
            </a:r>
          </a:p>
          <a:p>
            <a:pPr eaLnBrk="1" hangingPunct="1"/>
            <a:endParaRPr lang="es-MX" dirty="0" smtClean="0"/>
          </a:p>
          <a:p>
            <a:pPr eaLnBrk="1" hangingPunct="1"/>
            <a:endParaRPr lang="es-MX" dirty="0" smtClean="0"/>
          </a:p>
        </p:txBody>
      </p:sp>
    </p:spTree>
    <p:extLst>
      <p:ext uri="{BB962C8B-B14F-4D97-AF65-F5344CB8AC3E}">
        <p14:creationId xmlns:p14="http://schemas.microsoft.com/office/powerpoint/2010/main" xmlns="" val="364855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8A8F1B16-09D6-4D6A-AA50-1FE98CE67025}" type="slidenum">
              <a:rPr lang="en-US" smtClean="0"/>
              <a:pPr eaLnBrk="1" hangingPunct="1"/>
              <a:t>2</a:t>
            </a:fld>
            <a:endParaRPr lang="es-MX" dirty="0" smtClean="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xfrm>
            <a:off x="623147" y="441579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sz="1200" b="1" dirty="0" smtClean="0"/>
          </a:p>
          <a:p>
            <a:pPr eaLnBrk="1" hangingPunct="1"/>
            <a:r>
              <a:rPr lang="es-MX" b="1" dirty="0" smtClean="0"/>
              <a:t>Páginas de Referencia del Manual de Preparación al Examen:</a:t>
            </a:r>
            <a:r>
              <a:rPr lang="es-MX" dirty="0" smtClean="0"/>
              <a:t>  Págs. 62-63</a:t>
            </a:r>
          </a:p>
          <a:p>
            <a:pPr eaLnBrk="1" hangingPunct="1"/>
            <a:endParaRPr lang="es-MX" dirty="0" smtClean="0"/>
          </a:p>
          <a:p>
            <a:pPr eaLnBrk="1" hangingPunct="1"/>
            <a:endParaRPr lang="es-MX" dirty="0" smtClean="0"/>
          </a:p>
        </p:txBody>
      </p:sp>
    </p:spTree>
    <p:extLst>
      <p:ext uri="{BB962C8B-B14F-4D97-AF65-F5344CB8AC3E}">
        <p14:creationId xmlns:p14="http://schemas.microsoft.com/office/powerpoint/2010/main" xmlns="" val="92626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32652AA5-66AC-441C-9BF1-6192E4FD5B0D}" type="slidenum">
              <a:rPr lang="en-US" smtClean="0"/>
              <a:pPr eaLnBrk="1" hangingPunct="1"/>
              <a:t>3</a:t>
            </a:fld>
            <a:endParaRPr lang="es-MX" dirty="0" smtClean="0"/>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sz="1200" b="1" dirty="0" smtClean="0"/>
          </a:p>
          <a:p>
            <a:pPr eaLnBrk="1" hangingPunct="1"/>
            <a:r>
              <a:rPr lang="es-MX" b="1" dirty="0" smtClean="0"/>
              <a:t>Páginas de Referencia del Manual de Preparación al Examen:</a:t>
            </a:r>
            <a:r>
              <a:rPr lang="es-MX" dirty="0" smtClean="0"/>
              <a:t> Págs. 62-63</a:t>
            </a:r>
          </a:p>
        </p:txBody>
      </p:sp>
      <p:sp>
        <p:nvSpPr>
          <p:cNvPr id="261125" name="Rectangle 4"/>
          <p:cNvSpPr>
            <a:spLocks noChangeArrowheads="1"/>
          </p:cNvSpPr>
          <p:nvPr/>
        </p:nvSpPr>
        <p:spPr bwMode="auto">
          <a:xfrm>
            <a:off x="778933" y="4415790"/>
            <a:ext cx="5608320" cy="4183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lstStyle/>
          <a:p>
            <a:pPr>
              <a:spcBef>
                <a:spcPct val="30000"/>
              </a:spcBef>
            </a:pPr>
            <a:r>
              <a:rPr lang="es-MX" sz="1000" b="1" dirty="0"/>
              <a:t>Páginas de Referencia del Manual de Preparación al Examen:</a:t>
            </a:r>
          </a:p>
          <a:p>
            <a:pPr>
              <a:spcBef>
                <a:spcPct val="30000"/>
              </a:spcBef>
            </a:pPr>
            <a:r>
              <a:rPr lang="es-MX" sz="1000" dirty="0"/>
              <a:t>Pág.</a:t>
            </a:r>
          </a:p>
        </p:txBody>
      </p:sp>
    </p:spTree>
    <p:extLst>
      <p:ext uri="{BB962C8B-B14F-4D97-AF65-F5344CB8AC3E}">
        <p14:creationId xmlns:p14="http://schemas.microsoft.com/office/powerpoint/2010/main" xmlns="" val="2020148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4B5EC8BC-D0FD-45FA-8914-3625C38F0594}" type="slidenum">
              <a:rPr lang="en-US" smtClean="0"/>
              <a:pPr eaLnBrk="1" hangingPunct="1"/>
              <a:t>4</a:t>
            </a:fld>
            <a:endParaRPr lang="es-MX" dirty="0" smtClean="0"/>
          </a:p>
        </p:txBody>
      </p:sp>
      <p:sp>
        <p:nvSpPr>
          <p:cNvPr id="262147" name="Rectangle 2"/>
          <p:cNvSpPr>
            <a:spLocks noGrp="1" noRot="1" noChangeAspect="1" noChangeArrowheads="1" noTextEdit="1"/>
          </p:cNvSpPr>
          <p:nvPr>
            <p:ph type="sldImg"/>
          </p:nvPr>
        </p:nvSpPr>
        <p:spPr>
          <a:ln/>
        </p:spPr>
      </p:sp>
      <p:sp>
        <p:nvSpPr>
          <p:cNvPr id="262148" name="Rectangle 6"/>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r>
              <a:rPr lang="es-MX" dirty="0" smtClean="0"/>
              <a:t>Las contramedidas son las medidas de protección que reducen el nivel de vulnerabilidad a las amenazas. Las contramedidas simplemente se pueden considerar controles dirigidos.</a:t>
            </a:r>
          </a:p>
          <a:p>
            <a:endParaRPr lang="es-MX" dirty="0" smtClean="0"/>
          </a:p>
          <a:p>
            <a:r>
              <a:rPr lang="es-MX" dirty="0" smtClean="0"/>
              <a:t>Las contramedidas a las amenazas deben de considerarse desde una perspectiva estratégica. Pueden ser pasivas o activas, pero en muchos casos pueden llegar a ser más efectivas y menos restrictivas que los controles generales. Una contramedida pudiera consistir en hacer que sólo se pueda acceder a la información más sensible desde una subred independiente, que no esté accesible desde el exterior, o bien, podría consistir en cambiar a un sistema operativo inherentemente más seguro o evitar que los sistemas inseguros se conecten a la red.</a:t>
            </a:r>
          </a:p>
          <a:p>
            <a:endParaRPr lang="es-MX" dirty="0" smtClean="0"/>
          </a:p>
          <a:p>
            <a:pPr eaLnBrk="1" hangingPunct="1"/>
            <a:r>
              <a:rPr lang="es-MX" b="1" dirty="0" smtClean="0"/>
              <a:t>Páginas de Referencia del Manual de Preparación al Examen:</a:t>
            </a:r>
            <a:r>
              <a:rPr lang="es-MX" dirty="0" smtClean="0"/>
              <a:t> Pag. 63</a:t>
            </a:r>
          </a:p>
        </p:txBody>
      </p:sp>
    </p:spTree>
    <p:extLst>
      <p:ext uri="{BB962C8B-B14F-4D97-AF65-F5344CB8AC3E}">
        <p14:creationId xmlns:p14="http://schemas.microsoft.com/office/powerpoint/2010/main" xmlns="" val="2059757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9E3A83BB-39C8-4B64-BE5B-9F2E5554D775}" type="slidenum">
              <a:rPr lang="en-US" smtClean="0"/>
              <a:pPr eaLnBrk="1" hangingPunct="1"/>
              <a:t>5</a:t>
            </a:fld>
            <a:endParaRPr lang="es-MX" dirty="0" smtClean="0"/>
          </a:p>
        </p:txBody>
      </p:sp>
      <p:sp>
        <p:nvSpPr>
          <p:cNvPr id="263171" name="Rectangle 2"/>
          <p:cNvSpPr>
            <a:spLocks noGrp="1" noRot="1" noChangeAspect="1" noChangeArrowheads="1" noTextEdit="1"/>
          </p:cNvSpPr>
          <p:nvPr>
            <p:ph type="sldImg"/>
          </p:nvPr>
        </p:nvSpPr>
        <p:spPr>
          <a:ln/>
        </p:spPr>
      </p:sp>
      <p:sp>
        <p:nvSpPr>
          <p:cNvPr id="263172" name="Rectangle 6"/>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r>
              <a:rPr lang="es-MX" dirty="0" smtClean="0"/>
              <a:t>Las últimas décadas han sido testigo del desarrollo de numerosas tecnologías de seguridad para contrarrestar las amenazas en constante aumento a las que están expuestos los recursos de información. La tecnología es una de las piedras angulares de una estrategia de seguridad efectiva. El gerente de seguridad de la información debe familiarizarse con la forma en la que estas tecnologías pueden funcionar como controles para alcanzar el “estado deseado” de seguridad. Sin embargo, la tecnología no compensará por las deficiencias gerenciales, culturales u operativas, por lo que el gerente de seguridad de la información debe tener cuidado de no depender demasiado de estos mecanismos. Para lograr defensas eficaces contra los incidentes de seguridad, una combinación de políticas, normas y procedimientos deben unirse con la tecnología.</a:t>
            </a:r>
          </a:p>
          <a:p>
            <a:endParaRPr lang="es-MX" dirty="0" smtClean="0"/>
          </a:p>
          <a:p>
            <a:r>
              <a:rPr lang="es-MX" dirty="0" smtClean="0"/>
              <a:t>Existen otras tecnologías que pueden ser relevantes para una determinada estrategia. Dado el continuo y rápido desarrollo de la tecnología en este ámbito, un gerente de seguridad de la información prudente utilizará los recursos que estén disponibles para mantenerse actualizado en los últimos desarrollos.</a:t>
            </a:r>
          </a:p>
          <a:p>
            <a:pPr eaLnBrk="1" hangingPunct="1"/>
            <a:endParaRPr lang="es-MX" b="1" dirty="0" smtClean="0"/>
          </a:p>
          <a:p>
            <a:pPr eaLnBrk="1" hangingPunct="1"/>
            <a:endParaRPr lang="es-MX" b="1" dirty="0" smtClean="0"/>
          </a:p>
          <a:p>
            <a:pPr eaLnBrk="1" hangingPunct="1"/>
            <a:r>
              <a:rPr lang="es-MX" b="1" dirty="0" smtClean="0"/>
              <a:t>Páginas de Referencia del Manual de Preparación al Examen:</a:t>
            </a:r>
            <a:r>
              <a:rPr lang="es-MX" dirty="0" smtClean="0"/>
              <a:t>  Pag. 63</a:t>
            </a:r>
          </a:p>
        </p:txBody>
      </p:sp>
    </p:spTree>
    <p:extLst>
      <p:ext uri="{BB962C8B-B14F-4D97-AF65-F5344CB8AC3E}">
        <p14:creationId xmlns:p14="http://schemas.microsoft.com/office/powerpoint/2010/main" xmlns="" val="324852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descr="CISM.Horizontal 4c.jpg"/>
          <p:cNvPicPr>
            <a:picLocks noChangeAspect="1"/>
          </p:cNvPicPr>
          <p:nvPr userDrawn="1"/>
        </p:nvPicPr>
        <p:blipFill>
          <a:blip r:embed="rId2" cstate="print"/>
          <a:stretch>
            <a:fillRect/>
          </a:stretch>
        </p:blipFill>
        <p:spPr>
          <a:xfrm>
            <a:off x="142844" y="142851"/>
            <a:ext cx="2643206" cy="1056201"/>
          </a:xfrm>
          <a:prstGeom prst="rect">
            <a:avLst/>
          </a:prstGeom>
        </p:spPr>
      </p:pic>
      <p:pic>
        <p:nvPicPr>
          <p:cNvPr id="7" name="Picture 6" descr="ISACAnewTag.4c.jpg"/>
          <p:cNvPicPr>
            <a:picLocks noChangeAspect="1"/>
          </p:cNvPicPr>
          <p:nvPr userDrawn="1"/>
        </p:nvPicPr>
        <p:blipFill>
          <a:blip r:embed="rId3" cstate="print"/>
          <a:stretch>
            <a:fillRect/>
          </a:stretch>
        </p:blipFill>
        <p:spPr>
          <a:xfrm>
            <a:off x="6643702" y="5929330"/>
            <a:ext cx="2381251" cy="795339"/>
          </a:xfrm>
          <a:prstGeom prst="rect">
            <a:avLst/>
          </a:prstGeom>
        </p:spPr>
      </p:pic>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9"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13" name="Content Placeholder 12"/>
          <p:cNvSpPr>
            <a:spLocks noGrp="1"/>
          </p:cNvSpPr>
          <p:nvPr>
            <p:ph sz="quarter" idx="13"/>
          </p:nvPr>
        </p:nvSpPr>
        <p:spPr>
          <a:xfrm>
            <a:off x="684213" y="1773238"/>
            <a:ext cx="8135937" cy="4248150"/>
          </a:xfrm>
        </p:spPr>
        <p:txBody>
          <a:bodyPr/>
          <a:lstStyle>
            <a:lvl1pPr>
              <a:buClrTx/>
              <a:defRPr/>
            </a:lvl1pPr>
            <a:lvl2pPr marL="806450" indent="-349250">
              <a:buFont typeface="Calibri" pitchFamily="34" charset="0"/>
              <a:buChar char="—"/>
              <a:defRPr/>
            </a:lvl2pPr>
            <a:lvl3pPr marL="1143000" indent="-228600">
              <a:buClrTx/>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5AC4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txBox="1">
            <a:spLocks/>
          </p:cNvSpPr>
          <p:nvPr userDrawn="1"/>
        </p:nvSpPr>
        <p:spPr>
          <a:xfrm>
            <a:off x="304800" y="6248400"/>
            <a:ext cx="457200" cy="288925"/>
          </a:xfrm>
          <a:prstGeom prst="rect">
            <a:avLst/>
          </a:prstGeom>
        </p:spPr>
        <p:txBody>
          <a:bodyPr/>
          <a:lstStyle>
            <a:lvl1pPr>
              <a:defRPr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0F04EB-1548-4DDB-A38C-11FE191D4E1A}"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s-MX"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199"/>
            <a:ext cx="2057400" cy="4724401"/>
          </a:xfrm>
        </p:spPr>
        <p:txBody>
          <a:bodyPr vert="eaVert">
            <a:normAutofit/>
          </a:bodyPr>
          <a:lstStyle>
            <a:lvl1pPr>
              <a:defRPr sz="4000" b="1"/>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199"/>
            <a:ext cx="6019800" cy="472440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Definiti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683568" y="1556792"/>
            <a:ext cx="7992888" cy="648072"/>
          </a:xfrm>
        </p:spPr>
        <p:txBody>
          <a:bodyPr/>
          <a:lstStyle>
            <a:lvl1pPr>
              <a:buNone/>
              <a:defRPr b="1"/>
            </a:lvl1pPr>
          </a:lstStyle>
          <a:p>
            <a:pPr lvl="0"/>
            <a:r>
              <a:rPr lang="en-US" dirty="0" smtClean="0"/>
              <a:t>Click to edit Master text styles</a:t>
            </a:r>
          </a:p>
        </p:txBody>
      </p:sp>
      <p:sp>
        <p:nvSpPr>
          <p:cNvPr id="8" name="Content Placeholder 7"/>
          <p:cNvSpPr>
            <a:spLocks noGrp="1"/>
          </p:cNvSpPr>
          <p:nvPr>
            <p:ph sz="quarter" idx="14"/>
          </p:nvPr>
        </p:nvSpPr>
        <p:spPr>
          <a:xfrm>
            <a:off x="683568" y="2204864"/>
            <a:ext cx="7992888" cy="38164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epts and Defini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4664"/>
          </a:xfrm>
        </p:spPr>
        <p:txBody>
          <a:bodyPr/>
          <a:lstStyle>
            <a:lvl1pPr>
              <a:buNone/>
              <a:defRPr b="1"/>
            </a:lvl1pPr>
          </a:lstStyle>
          <a:p>
            <a:pPr lvl="0"/>
            <a:r>
              <a:rPr lang="en-US" dirty="0"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468313" y="2205038"/>
            <a:ext cx="82804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gn="l" defTabSz="914400" rtl="0" eaLnBrk="1" latinLnBrk="0" hangingPunct="1">
              <a:spcBef>
                <a:spcPct val="20000"/>
              </a:spcBef>
              <a:defRPr lang="en-US" sz="2800" kern="1200" dirty="0" smtClean="0">
                <a:solidFill>
                  <a:schemeClr val="tx1"/>
                </a:solidFill>
                <a:latin typeface="+mn-lt"/>
                <a:ea typeface="+mn-ea"/>
                <a:cs typeface="+mn-cs"/>
              </a:defRPr>
            </a:lvl1pPr>
            <a:lvl2pPr algn="l" defTabSz="914400" rtl="0" eaLnBrk="1" latinLnBrk="0" hangingPunct="1">
              <a:spcBef>
                <a:spcPct val="20000"/>
              </a:spcBef>
              <a:defRPr lang="en-US" sz="2400" kern="1200" dirty="0" smtClean="0">
                <a:solidFill>
                  <a:schemeClr val="tx1"/>
                </a:solidFill>
                <a:latin typeface="+mn-lt"/>
                <a:ea typeface="+mn-ea"/>
                <a:cs typeface="+mn-cs"/>
              </a:defRPr>
            </a:lvl2pPr>
            <a:lvl3pPr algn="l" defTabSz="914400" rtl="0" eaLnBrk="1" latinLnBrk="0" hangingPunct="1">
              <a:spcBef>
                <a:spcPct val="20000"/>
              </a:spcBef>
              <a:defRPr lang="en-US" sz="2000" kern="1200" dirty="0" smtClean="0">
                <a:solidFill>
                  <a:schemeClr val="tx1"/>
                </a:solidFill>
                <a:latin typeface="+mn-lt"/>
                <a:ea typeface="+mn-ea"/>
                <a:cs typeface="+mn-cs"/>
              </a:defRPr>
            </a:lvl3pPr>
            <a:lvl4pPr algn="l" defTabSz="914400" rtl="0" eaLnBrk="1" latinLnBrk="0" hangingPunct="1">
              <a:spcBef>
                <a:spcPct val="20000"/>
              </a:spcBef>
              <a:defRPr lang="en-US" sz="1800" kern="1200" dirty="0" smtClean="0">
                <a:solidFill>
                  <a:schemeClr val="tx1"/>
                </a:solidFill>
                <a:latin typeface="+mn-lt"/>
                <a:ea typeface="+mn-ea"/>
                <a:cs typeface="+mn-cs"/>
              </a:defRPr>
            </a:lvl4pPr>
            <a:lvl5pPr algn="l" defTabSz="914400" rtl="0" eaLnBrk="1" latinLnBrk="0" hangingPunct="1">
              <a:spcBef>
                <a:spcPct val="20000"/>
              </a:spcBef>
              <a:defRPr lang="en-US"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371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199"/>
            <a:ext cx="5111750" cy="47244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M.Horizontal 4c.jpg"/>
          <p:cNvPicPr>
            <a:picLocks noChangeAspect="1"/>
          </p:cNvPicPr>
          <p:nvPr userDrawn="1"/>
        </p:nvPicPr>
        <p:blipFill>
          <a:blip r:embed="rId14" cstate="print"/>
          <a:stretch>
            <a:fillRect/>
          </a:stretch>
        </p:blipFill>
        <p:spPr>
          <a:xfrm>
            <a:off x="142844" y="142851"/>
            <a:ext cx="2643206" cy="1056201"/>
          </a:xfrm>
          <a:prstGeom prst="rect">
            <a:avLst/>
          </a:prstGeom>
        </p:spPr>
      </p:pic>
      <p:pic>
        <p:nvPicPr>
          <p:cNvPr id="8" name="Picture 7" descr="ISACAnewTag.4c.jpg"/>
          <p:cNvPicPr>
            <a:picLocks noChangeAspect="1"/>
          </p:cNvPicPr>
          <p:nvPr userDrawn="1"/>
        </p:nvPicPr>
        <p:blipFill>
          <a:blip r:embed="rId15" cstate="print"/>
          <a:stretch>
            <a:fillRect/>
          </a:stretch>
        </p:blipFill>
        <p:spPr>
          <a:xfrm>
            <a:off x="6643702" y="5929330"/>
            <a:ext cx="2381251" cy="795339"/>
          </a:xfrm>
          <a:prstGeom prst="rect">
            <a:avLst/>
          </a:prstGeom>
        </p:spPr>
      </p:pic>
      <p:sp>
        <p:nvSpPr>
          <p:cNvPr id="9" name="TextBox 8"/>
          <p:cNvSpPr txBox="1"/>
          <p:nvPr userDrawn="1"/>
        </p:nvSpPr>
        <p:spPr>
          <a:xfrm>
            <a:off x="357158" y="6488668"/>
            <a:ext cx="2526654" cy="215444"/>
          </a:xfrm>
          <a:prstGeom prst="rect">
            <a:avLst/>
          </a:prstGeom>
          <a:noFill/>
        </p:spPr>
        <p:txBody>
          <a:bodyPr wrap="none" rtlCol="0">
            <a:spAutoFit/>
          </a:bodyPr>
          <a:lstStyle/>
          <a:p>
            <a:r>
              <a:rPr lang="es-MX" sz="800" dirty="0" smtClean="0">
                <a:solidFill>
                  <a:schemeClr val="tx1">
                    <a:lumMod val="50000"/>
                    <a:lumOff val="50000"/>
                  </a:schemeClr>
                </a:solidFill>
              </a:rPr>
              <a:t>©Copyright 2013 ISACA. Todos los derechos reservados.</a:t>
            </a:r>
            <a:endParaRPr lang="es-MX" sz="800" dirty="0">
              <a:solidFill>
                <a:schemeClr val="tx1">
                  <a:lumMod val="50000"/>
                  <a:lumOff val="50000"/>
                </a:schemeClr>
              </a:solidFill>
            </a:endParaRPr>
          </a:p>
        </p:txBody>
      </p:sp>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971800" y="274638"/>
            <a:ext cx="5715000" cy="11430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4"/>
          <p:cNvSpPr>
            <a:spLocks noGrp="1"/>
          </p:cNvSpPr>
          <p:nvPr>
            <p:ph type="sldNum" sz="quarter" idx="4"/>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703" r:id="rId5"/>
    <p:sldLayoutId id="2147483695" r:id="rId6"/>
    <p:sldLayoutId id="2147483696" r:id="rId7"/>
    <p:sldLayoutId id="2147483697" r:id="rId8"/>
    <p:sldLayoutId id="2147483698" r:id="rId9"/>
    <p:sldLayoutId id="2147483699" r:id="rId10"/>
    <p:sldLayoutId id="2147483700" r:id="rId11"/>
    <p:sldLayoutId id="2147483701" r:id="rId12"/>
  </p:sldLayoutIdLst>
  <p:hf hdr="0" ftr="0" dt="0"/>
  <p:txStyles>
    <p:titleStyle>
      <a:lvl1pPr algn="ctr" defTabSz="914400" rtl="0" eaLnBrk="1" latinLnBrk="0" hangingPunct="1">
        <a:spcBef>
          <a:spcPct val="0"/>
        </a:spcBef>
        <a:buNone/>
        <a:defRPr sz="4000" b="1" kern="1200">
          <a:solidFill>
            <a:srgbClr val="75AC42"/>
          </a:solidFill>
          <a:latin typeface="+mj-lt"/>
          <a:ea typeface="+mj-ea"/>
          <a:cs typeface="+mj-cs"/>
        </a:defRPr>
      </a:lvl1pPr>
    </p:titleStyle>
    <p:bodyStyle>
      <a:lvl1pPr marL="342900" indent="-342900" algn="l" defTabSz="914400" rtl="0" eaLnBrk="1" latinLnBrk="0" hangingPunct="1">
        <a:spcBef>
          <a:spcPct val="20000"/>
        </a:spcBef>
        <a:buClrTx/>
        <a:buFont typeface="Arial" pitchFamily="34" charset="0"/>
        <a:buChar char="•"/>
        <a:defRPr sz="3200" kern="1200">
          <a:solidFill>
            <a:schemeClr val="tx1"/>
          </a:solidFill>
          <a:latin typeface="+mn-lt"/>
          <a:ea typeface="+mn-ea"/>
          <a:cs typeface="+mn-cs"/>
        </a:defRPr>
      </a:lvl1pPr>
      <a:lvl2pPr marL="806450" indent="-349250" algn="l" defTabSz="914400" rtl="0" eaLnBrk="1" latinLnBrk="0" hangingPunct="1">
        <a:spcBef>
          <a:spcPct val="20000"/>
        </a:spcBef>
        <a:buClrTx/>
        <a:buFont typeface="Calibri"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05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audio" Target="../media/audio2.wa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audio" Target="../media/audio3.wav"/><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571736" y="274638"/>
            <a:ext cx="6572264" cy="1143000"/>
          </a:xfrm>
        </p:spPr>
        <p:txBody>
          <a:bodyPr/>
          <a:lstStyle/>
          <a:p>
            <a:pPr defTabSz="347663"/>
            <a:r>
              <a:rPr lang="es-MX" sz="3600" dirty="0" smtClean="0"/>
              <a:t>1.14.2 Arquitecturas de seguridad de la información de la empresa</a:t>
            </a:r>
          </a:p>
        </p:txBody>
      </p:sp>
      <p:sp>
        <p:nvSpPr>
          <p:cNvPr id="94211" name="Rectangle 3"/>
          <p:cNvSpPr>
            <a:spLocks noGrp="1" noChangeArrowheads="1"/>
          </p:cNvSpPr>
          <p:nvPr>
            <p:ph type="body" idx="4294967295"/>
          </p:nvPr>
        </p:nvSpPr>
        <p:spPr>
          <a:xfrm>
            <a:off x="571472" y="1643050"/>
            <a:ext cx="8153400" cy="4495800"/>
          </a:xfrm>
        </p:spPr>
        <p:txBody>
          <a:bodyPr>
            <a:normAutofit lnSpcReduction="10000"/>
          </a:bodyPr>
          <a:lstStyle/>
          <a:p>
            <a:pPr marL="169863" indent="-169863" eaLnBrk="1" hangingPunct="1">
              <a:spcBef>
                <a:spcPct val="0"/>
              </a:spcBef>
            </a:pPr>
            <a:r>
              <a:rPr lang="es-MX" sz="2500" dirty="0" smtClean="0"/>
              <a:t>El concepto de arquitectura de seguridad de la información es análogo al de arquitectura asociada a edificios: </a:t>
            </a:r>
          </a:p>
          <a:p>
            <a:pPr marL="581025" lvl="1" indent="-228600" eaLnBrk="1" hangingPunct="1">
              <a:spcBef>
                <a:spcPct val="0"/>
              </a:spcBef>
            </a:pPr>
            <a:r>
              <a:rPr lang="es-MX" sz="2400" dirty="0" smtClean="0"/>
              <a:t>Concepto</a:t>
            </a:r>
          </a:p>
          <a:p>
            <a:pPr marL="581025" lvl="1" indent="-228600" eaLnBrk="1" hangingPunct="1">
              <a:spcBef>
                <a:spcPct val="0"/>
              </a:spcBef>
            </a:pPr>
            <a:r>
              <a:rPr lang="es-MX" sz="2400" dirty="0" smtClean="0"/>
              <a:t>Diseño</a:t>
            </a:r>
          </a:p>
          <a:p>
            <a:pPr marL="581025" lvl="1" indent="-228600" eaLnBrk="1" hangingPunct="1">
              <a:spcBef>
                <a:spcPct val="0"/>
              </a:spcBef>
            </a:pPr>
            <a:r>
              <a:rPr lang="es-MX" sz="2400" dirty="0" smtClean="0"/>
              <a:t>Modelo</a:t>
            </a:r>
          </a:p>
          <a:p>
            <a:pPr marL="581025" lvl="1" indent="-228600" eaLnBrk="1" hangingPunct="1">
              <a:spcBef>
                <a:spcPct val="0"/>
              </a:spcBef>
            </a:pPr>
            <a:r>
              <a:rPr lang="es-MX" sz="2400" dirty="0" smtClean="0"/>
              <a:t>Planos detallados, herramientas</a:t>
            </a:r>
          </a:p>
          <a:p>
            <a:pPr marL="581025" lvl="1" indent="-228600" eaLnBrk="1" hangingPunct="1">
              <a:spcBef>
                <a:spcPct val="0"/>
              </a:spcBef>
            </a:pPr>
            <a:r>
              <a:rPr lang="es-MX" sz="2400" dirty="0" smtClean="0"/>
              <a:t>Construcción, desarrollo</a:t>
            </a:r>
          </a:p>
          <a:p>
            <a:pPr marL="169863" indent="-169863" eaLnBrk="1" hangingPunct="1">
              <a:spcBef>
                <a:spcPct val="0"/>
              </a:spcBef>
            </a:pPr>
            <a:r>
              <a:rPr lang="es-MX" sz="2500" dirty="0" smtClean="0"/>
              <a:t>Sin embargo, no existe un consenso general sobre lo que es la arquitectura de seguridad o por qué una organización podría querer tener una.</a:t>
            </a:r>
          </a:p>
          <a:p>
            <a:pPr marL="169863" indent="-169863" eaLnBrk="1" hangingPunct="1">
              <a:spcBef>
                <a:spcPct val="0"/>
              </a:spcBef>
            </a:pPr>
            <a:r>
              <a:rPr lang="es-MX" sz="2500" dirty="0" smtClean="0"/>
              <a:t>La arquitectura puede ser un poderoso elemento estratégico.</a:t>
            </a:r>
          </a:p>
        </p:txBody>
      </p:sp>
      <p:pic>
        <p:nvPicPr>
          <p:cNvPr id="4" name="Dominio 1 D 95">
            <a:hlinkClick r:id="" action="ppaction://media"/>
          </p:cNvPr>
          <p:cNvPicPr>
            <a:picLocks noRot="1" noChangeAspect="1"/>
          </p:cNvPicPr>
          <p:nvPr>
            <a:wavAudioFile r:embed="rId1" name="Dominio 1 D 95"/>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20665729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046"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1.14.3 Controles</a:t>
            </a:r>
          </a:p>
        </p:txBody>
      </p:sp>
      <p:sp>
        <p:nvSpPr>
          <p:cNvPr id="95235" name="Rectangle 3"/>
          <p:cNvSpPr>
            <a:spLocks noGrp="1" noChangeArrowheads="1"/>
          </p:cNvSpPr>
          <p:nvPr>
            <p:ph type="body" idx="4294967295"/>
          </p:nvPr>
        </p:nvSpPr>
        <p:spPr>
          <a:xfrm>
            <a:off x="357158" y="1571612"/>
            <a:ext cx="8286808" cy="4525963"/>
          </a:xfrm>
        </p:spPr>
        <p:txBody>
          <a:bodyPr/>
          <a:lstStyle/>
          <a:p>
            <a:pPr eaLnBrk="1" hangingPunct="1">
              <a:tabLst>
                <a:tab pos="7951788" algn="l"/>
              </a:tabLst>
            </a:pPr>
            <a:r>
              <a:rPr lang="es-MX" sz="2800" dirty="0" smtClean="0"/>
              <a:t>Los controles se definen como las políticas, procedimientos, prácticas, y estructuras organizacionales que están diseñados para brindar una confianza razonable de que:</a:t>
            </a:r>
          </a:p>
          <a:p>
            <a:pPr lvl="1" eaLnBrk="1" hangingPunct="1"/>
            <a:r>
              <a:rPr lang="es-MX" sz="2400" dirty="0" smtClean="0"/>
              <a:t>Se alcanzarán los objetivos de negocio.</a:t>
            </a:r>
          </a:p>
          <a:p>
            <a:pPr lvl="1" eaLnBrk="1" hangingPunct="1"/>
            <a:r>
              <a:rPr lang="es-MX" sz="2400" dirty="0" smtClean="0"/>
              <a:t>Se evitarán, o bien, detectarán y corregirán los incidentes no deseados.</a:t>
            </a:r>
          </a:p>
          <a:p>
            <a:pPr eaLnBrk="1" hangingPunct="1"/>
            <a:r>
              <a:rPr lang="es-MX" sz="2800" dirty="0" smtClean="0"/>
              <a:t>Pueden ser físicos, técnicos o de procedimientos.</a:t>
            </a:r>
          </a:p>
        </p:txBody>
      </p:sp>
    </p:spTree>
    <p:extLst>
      <p:ext uri="{BB962C8B-B14F-4D97-AF65-F5344CB8AC3E}">
        <p14:creationId xmlns:p14="http://schemas.microsoft.com/office/powerpoint/2010/main" xmlns="" val="1918258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1.14.3 Controles  </a:t>
            </a:r>
          </a:p>
        </p:txBody>
      </p:sp>
      <p:sp>
        <p:nvSpPr>
          <p:cNvPr id="96259" name="Rectangle 3"/>
          <p:cNvSpPr>
            <a:spLocks noGrp="1" noChangeArrowheads="1"/>
          </p:cNvSpPr>
          <p:nvPr>
            <p:ph type="body" idx="4294967295"/>
          </p:nvPr>
        </p:nvSpPr>
        <p:spPr>
          <a:xfrm>
            <a:off x="571472" y="1857364"/>
            <a:ext cx="8229600" cy="4525963"/>
          </a:xfrm>
        </p:spPr>
        <p:txBody>
          <a:bodyPr/>
          <a:lstStyle/>
          <a:p>
            <a:pPr eaLnBrk="1" hangingPunct="1"/>
            <a:r>
              <a:rPr lang="es-MX" sz="3000" dirty="0" smtClean="0"/>
              <a:t>Los conceptos de gestión de riesgos efectiva comprende:</a:t>
            </a:r>
          </a:p>
          <a:p>
            <a:pPr lvl="1" eaLnBrk="1" hangingPunct="1"/>
            <a:r>
              <a:rPr lang="es-MX" dirty="0" smtClean="0"/>
              <a:t>Controles de TI</a:t>
            </a:r>
          </a:p>
          <a:p>
            <a:pPr lvl="1" eaLnBrk="1" hangingPunct="1"/>
            <a:r>
              <a:rPr lang="es-MX" dirty="0" smtClean="0"/>
              <a:t>Controles que no están relacionados con TI</a:t>
            </a:r>
          </a:p>
          <a:p>
            <a:pPr lvl="1" eaLnBrk="1" hangingPunct="1"/>
            <a:r>
              <a:rPr lang="es-MX" dirty="0" smtClean="0"/>
              <a:t>Defensas por niveles</a:t>
            </a:r>
          </a:p>
          <a:p>
            <a:pPr eaLnBrk="1" hangingPunct="1">
              <a:buFontTx/>
              <a:buNone/>
            </a:pPr>
            <a:endParaRPr lang="es-MX" sz="2800" dirty="0" smtClean="0"/>
          </a:p>
        </p:txBody>
      </p:sp>
    </p:spTree>
    <p:extLst>
      <p:ext uri="{BB962C8B-B14F-4D97-AF65-F5344CB8AC3E}">
        <p14:creationId xmlns:p14="http://schemas.microsoft.com/office/powerpoint/2010/main" xmlns="" val="3475456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276600" y="274638"/>
            <a:ext cx="5759896" cy="1143000"/>
          </a:xfrm>
        </p:spPr>
        <p:txBody>
          <a:bodyPr/>
          <a:lstStyle/>
          <a:p>
            <a:pPr eaLnBrk="1" hangingPunct="1"/>
            <a:r>
              <a:rPr lang="es-MX" dirty="0" smtClean="0"/>
              <a:t>1.14.3 Controles</a:t>
            </a:r>
          </a:p>
        </p:txBody>
      </p:sp>
      <p:sp>
        <p:nvSpPr>
          <p:cNvPr id="97283" name="Rectangle 3"/>
          <p:cNvSpPr>
            <a:spLocks noGrp="1" noChangeArrowheads="1"/>
          </p:cNvSpPr>
          <p:nvPr>
            <p:ph type="body" idx="4294967295"/>
          </p:nvPr>
        </p:nvSpPr>
        <p:spPr>
          <a:xfrm>
            <a:off x="357158" y="1571612"/>
            <a:ext cx="8229600" cy="4525963"/>
          </a:xfrm>
        </p:spPr>
        <p:txBody>
          <a:bodyPr/>
          <a:lstStyle/>
          <a:p>
            <a:pPr eaLnBrk="1" hangingPunct="1"/>
            <a:r>
              <a:rPr lang="es-MX" dirty="0" smtClean="0"/>
              <a:t>Las contramedidas son las medidas de protección que reducen el nivel de vulnerabilidad a las amenazas.</a:t>
            </a:r>
          </a:p>
          <a:p>
            <a:pPr eaLnBrk="1" hangingPunct="1"/>
            <a:r>
              <a:rPr lang="es-MX" dirty="0" smtClean="0"/>
              <a:t>Las contramedidas simplemente se pueden considerar controles dirigidos.</a:t>
            </a:r>
          </a:p>
          <a:p>
            <a:pPr eaLnBrk="1" hangingPunct="1">
              <a:buFontTx/>
              <a:buNone/>
            </a:pPr>
            <a:endParaRPr lang="es-MX" dirty="0" smtClean="0"/>
          </a:p>
        </p:txBody>
      </p:sp>
      <p:pic>
        <p:nvPicPr>
          <p:cNvPr id="4" name="Dominio 1 D 98">
            <a:hlinkClick r:id="" action="ppaction://media"/>
          </p:cNvPr>
          <p:cNvPicPr>
            <a:picLocks noRot="1" noChangeAspect="1"/>
          </p:cNvPicPr>
          <p:nvPr>
            <a:wavAudioFile r:embed="rId1" name="Dominio 1 D 98"/>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2555673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83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276600" y="274638"/>
            <a:ext cx="5867400" cy="1143000"/>
          </a:xfrm>
        </p:spPr>
        <p:txBody>
          <a:bodyPr/>
          <a:lstStyle/>
          <a:p>
            <a:r>
              <a:rPr lang="es-MX" dirty="0" smtClean="0"/>
              <a:t>1.14.4 Tecnologías</a:t>
            </a:r>
          </a:p>
        </p:txBody>
      </p:sp>
      <p:sp>
        <p:nvSpPr>
          <p:cNvPr id="98307" name="Rectangle 3"/>
          <p:cNvSpPr>
            <a:spLocks noGrp="1" noChangeArrowheads="1"/>
          </p:cNvSpPr>
          <p:nvPr>
            <p:ph type="body" idx="4294967295"/>
          </p:nvPr>
        </p:nvSpPr>
        <p:spPr>
          <a:xfrm>
            <a:off x="571472" y="1643050"/>
            <a:ext cx="8229600" cy="4525963"/>
          </a:xfrm>
        </p:spPr>
        <p:txBody>
          <a:bodyPr/>
          <a:lstStyle/>
          <a:p>
            <a:pPr defTabSz="347663" eaLnBrk="1" hangingPunct="1"/>
            <a:r>
              <a:rPr lang="es-MX" sz="2800" dirty="0" smtClean="0"/>
              <a:t>La tecnología es una de las piedras angulares de una estrategia de seguridad efectiva.</a:t>
            </a:r>
          </a:p>
          <a:p>
            <a:pPr defTabSz="347663" eaLnBrk="1" hangingPunct="1"/>
            <a:r>
              <a:rPr lang="es-MX" sz="2800" dirty="0" smtClean="0"/>
              <a:t>El ISM debe familiarizarse con la forma en la que estas tecnologías funcionarán como controles para alcanzar el “estado deseado” de seguridad.</a:t>
            </a:r>
          </a:p>
          <a:p>
            <a:pPr defTabSz="347663" eaLnBrk="1" hangingPunct="1"/>
            <a:r>
              <a:rPr lang="es-MX" sz="2800" dirty="0" smtClean="0"/>
              <a:t>Para alcanzar defensas, la tecnología debe ser acompañada por políticas, normas y procedimientos.</a:t>
            </a:r>
          </a:p>
          <a:p>
            <a:pPr defTabSz="347663" eaLnBrk="1" hangingPunct="1"/>
            <a:endParaRPr lang="es-MX" sz="2800" dirty="0" smtClean="0"/>
          </a:p>
        </p:txBody>
      </p:sp>
      <p:pic>
        <p:nvPicPr>
          <p:cNvPr id="4" name="Dominio 1 D99">
            <a:hlinkClick r:id="" action="ppaction://media"/>
          </p:cNvPr>
          <p:cNvPicPr>
            <a:picLocks noRot="1" noChangeAspect="1"/>
          </p:cNvPicPr>
          <p:nvPr>
            <a:wavAudioFile r:embed="rId1" name="Dominio 1 D99"/>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16507271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68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5613</TotalTime>
  <Words>809</Words>
  <Application>Microsoft Office PowerPoint</Application>
  <PresentationFormat>On-screen Show (4:3)</PresentationFormat>
  <Paragraphs>59</Paragraphs>
  <Slides>5</Slides>
  <Notes>5</Notes>
  <HiddenSlides>0</HiddenSlides>
  <MMClips>3</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1.14.2 Arquitecturas de seguridad de la información de la empresa</vt:lpstr>
      <vt:lpstr>1.14.3 Controles</vt:lpstr>
      <vt:lpstr>1.14.3 Controles  </vt:lpstr>
      <vt:lpstr>1.14.3 Controles</vt:lpstr>
      <vt:lpstr>1.14.4 Tecnologías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kcordero</cp:lastModifiedBy>
  <cp:revision>762</cp:revision>
  <dcterms:created xsi:type="dcterms:W3CDTF">2012-01-20T22:05:26Z</dcterms:created>
  <dcterms:modified xsi:type="dcterms:W3CDTF">2014-02-10T22:51:26Z</dcterms:modified>
</cp:coreProperties>
</file>