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3"/>
  </p:notesMasterIdLst>
  <p:handoutMasterIdLst>
    <p:handoutMasterId r:id="rId14"/>
  </p:handoutMasterIdLst>
  <p:sldIdLst>
    <p:sldId id="910" r:id="rId2"/>
    <p:sldId id="911" r:id="rId3"/>
    <p:sldId id="912" r:id="rId4"/>
    <p:sldId id="913" r:id="rId5"/>
    <p:sldId id="914" r:id="rId6"/>
    <p:sldId id="915" r:id="rId7"/>
    <p:sldId id="916" r:id="rId8"/>
    <p:sldId id="917" r:id="rId9"/>
    <p:sldId id="918" r:id="rId10"/>
    <p:sldId id="919" r:id="rId11"/>
    <p:sldId id="92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759185D-F556-4C27-A0B5-B24892C6B7EC}" type="slidenum">
              <a:rPr lang="en-US" smtClean="0"/>
              <a:pPr eaLnBrk="1" hangingPunct="1"/>
              <a:t>1</a:t>
            </a:fld>
            <a:endParaRPr lang="es-MX" dirty="0" smtClean="0"/>
          </a:p>
        </p:txBody>
      </p:sp>
      <p:sp>
        <p:nvSpPr>
          <p:cNvPr id="264195" name="Rectangle 2"/>
          <p:cNvSpPr>
            <a:spLocks noGrp="1" noRot="1" noChangeAspect="1" noChangeArrowheads="1" noTextEdit="1"/>
          </p:cNvSpPr>
          <p:nvPr>
            <p:ph type="sldImg"/>
          </p:nvPr>
        </p:nvSpPr>
        <p:spPr>
          <a:ln/>
        </p:spPr>
      </p:sp>
      <p:sp>
        <p:nvSpPr>
          <p:cNvPr id="264196" name="Rectangle 6"/>
          <p:cNvSpPr>
            <a:spLocks noGrp="1" noChangeArrowheads="1"/>
          </p:cNvSpPr>
          <p:nvPr>
            <p:ph type="body" idx="1"/>
          </p:nvPr>
        </p:nvSpPr>
        <p:spPr>
          <a:xfrm>
            <a:off x="701040"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La seguridad del personal es un área importante que el gerente de seguridad de la información debe considerar como un medio preventivo de proteger a una organización. Puesto que las exposiciones al daño más costosas y perjudiciales son casi siempre el resultado de actividades iniciadas desde el interior, ya sean intencionales o accidentales, la primera línea de defensa es intentar garantizar la confianza y la integridad del personal tanto existente como de nuevo ingreso. Las tradicionales investigaciones limitadas de antecedentes pueden proporcionar indicadores de características negativas; sin embargo, debe tenerse en consideración que el alcance de dichas investigaciones puede verse limitado por leyes de privacidad o de otro tipo, sobre todo en las naciones de la Unión Europea.</a:t>
            </a:r>
          </a:p>
          <a:p>
            <a:pPr eaLnBrk="1" hangingPunct="1"/>
            <a:endParaRPr lang="es-MX" b="1" dirty="0" smtClean="0"/>
          </a:p>
          <a:p>
            <a:r>
              <a:rPr lang="es-MX" dirty="0" smtClean="0"/>
              <a:t>Asimismo, puede ser prudente desarrollar políticas y estándares de investigación de antecedentes que Los departamentos de HHRR y legal de la organización deben reviser los aspectos anteriores. La alta dirección también deberá revisar estas políticas para determinar su congruencia con el enfoque de cultura y gobierno de la organización.</a:t>
            </a:r>
          </a:p>
          <a:p>
            <a:pPr eaLnBrk="1" hangingPunct="1"/>
            <a:endParaRPr lang="es-MX" b="1" dirty="0" smtClean="0"/>
          </a:p>
          <a:p>
            <a:pPr eaLnBrk="1" hangingPunct="1"/>
            <a:r>
              <a:rPr lang="es-MX" b="1" dirty="0" smtClean="0"/>
              <a:t>Páginas de Referencia del Manual de Preparación al Examen:</a:t>
            </a:r>
            <a:r>
              <a:rPr lang="es-MX" dirty="0" smtClean="0"/>
              <a:t> </a:t>
            </a:r>
            <a:r>
              <a:rPr lang="es-MX" baseline="0" dirty="0" smtClean="0"/>
              <a:t> Pag. 64</a:t>
            </a:r>
            <a:endParaRPr lang="es-MX" dirty="0" smtClean="0"/>
          </a:p>
        </p:txBody>
      </p:sp>
    </p:spTree>
    <p:extLst>
      <p:ext uri="{BB962C8B-B14F-4D97-AF65-F5344CB8AC3E}">
        <p14:creationId xmlns:p14="http://schemas.microsoft.com/office/powerpoint/2010/main" xmlns="" val="179749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39CBE65-DCD7-4449-867D-3280F7DE3E5D}" type="slidenum">
              <a:rPr lang="en-US" smtClean="0"/>
              <a:pPr eaLnBrk="1" hangingPunct="1"/>
              <a:t>10</a:t>
            </a:fld>
            <a:endParaRPr lang="es-MX" dirty="0" smtClean="0"/>
          </a:p>
        </p:txBody>
      </p:sp>
      <p:sp>
        <p:nvSpPr>
          <p:cNvPr id="273411" name="Rectangle 2"/>
          <p:cNvSpPr>
            <a:spLocks noGrp="1" noRot="1" noChangeAspect="1" noChangeArrowheads="1" noTextEdit="1"/>
          </p:cNvSpPr>
          <p:nvPr>
            <p:ph type="sldImg"/>
          </p:nvPr>
        </p:nvSpPr>
        <p:spPr>
          <a:ln/>
        </p:spPr>
      </p:sp>
      <p:sp>
        <p:nvSpPr>
          <p:cNvPr id="273412" name="Rectangle 6"/>
          <p:cNvSpPr>
            <a:spLocks noGrp="1" noChangeArrowheads="1"/>
          </p:cNvSpPr>
          <p:nvPr>
            <p:ph type="body" idx="1"/>
          </p:nvPr>
        </p:nvSpPr>
        <p:spPr>
          <a:xfrm>
            <a:off x="778933" y="457073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Pág. 67</a:t>
            </a:r>
          </a:p>
          <a:p>
            <a:pPr eaLnBrk="1" hangingPunct="1"/>
            <a:endParaRPr lang="es-MX" dirty="0" smtClean="0"/>
          </a:p>
        </p:txBody>
      </p:sp>
    </p:spTree>
    <p:extLst>
      <p:ext uri="{BB962C8B-B14F-4D97-AF65-F5344CB8AC3E}">
        <p14:creationId xmlns:p14="http://schemas.microsoft.com/office/powerpoint/2010/main" xmlns="" val="29652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8EC8C0F-3ABB-4461-AB0E-6FB38221F922}" type="slidenum">
              <a:rPr lang="en-US" smtClean="0"/>
              <a:pPr eaLnBrk="1" hangingPunct="1"/>
              <a:t>11</a:t>
            </a:fld>
            <a:endParaRPr lang="es-MX" dirty="0" smtClean="0"/>
          </a:p>
        </p:txBody>
      </p:sp>
      <p:sp>
        <p:nvSpPr>
          <p:cNvPr id="274435" name="Rectangle 2"/>
          <p:cNvSpPr>
            <a:spLocks noGrp="1" noRot="1" noChangeAspect="1" noChangeArrowheads="1" noTextEdit="1"/>
          </p:cNvSpPr>
          <p:nvPr>
            <p:ph type="sldImg"/>
          </p:nvPr>
        </p:nvSpPr>
        <p:spPr>
          <a:ln/>
        </p:spPr>
      </p:sp>
      <p:sp>
        <p:nvSpPr>
          <p:cNvPr id="274436" name="Rectangle 6"/>
          <p:cNvSpPr>
            <a:spLocks noGrp="1" noChangeArrowheads="1"/>
          </p:cNvSpPr>
          <p:nvPr>
            <p:ph type="body" idx="1"/>
          </p:nvPr>
        </p:nvSpPr>
        <p:spPr>
          <a:xfrm>
            <a:off x="701040"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67</a:t>
            </a:r>
          </a:p>
          <a:p>
            <a:pPr eaLnBrk="1" hangingPunct="1"/>
            <a:endParaRPr lang="es-MX" dirty="0" smtClean="0"/>
          </a:p>
        </p:txBody>
      </p:sp>
    </p:spTree>
    <p:extLst>
      <p:ext uri="{BB962C8B-B14F-4D97-AF65-F5344CB8AC3E}">
        <p14:creationId xmlns:p14="http://schemas.microsoft.com/office/powerpoint/2010/main" xmlns="" val="354851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88DB9D2-6F57-424F-97B0-F9BD5A3FFF7A}" type="slidenum">
              <a:rPr lang="en-US" smtClean="0"/>
              <a:pPr eaLnBrk="1" hangingPunct="1"/>
              <a:t>2</a:t>
            </a:fld>
            <a:endParaRPr lang="es-MX" dirty="0" smtClean="0"/>
          </a:p>
        </p:txBody>
      </p:sp>
      <p:sp>
        <p:nvSpPr>
          <p:cNvPr id="265219" name="Rectangle 2"/>
          <p:cNvSpPr>
            <a:spLocks noGrp="1" noRot="1" noChangeAspect="1" noChangeArrowheads="1" noTextEdit="1"/>
          </p:cNvSpPr>
          <p:nvPr>
            <p:ph type="sldImg"/>
          </p:nvPr>
        </p:nvSpPr>
        <p:spPr>
          <a:ln/>
        </p:spPr>
      </p:sp>
      <p:sp>
        <p:nvSpPr>
          <p:cNvPr id="265220" name="Rectangle 6"/>
          <p:cNvSpPr>
            <a:spLocks noGrp="1" noChangeArrowheads="1"/>
          </p:cNvSpPr>
          <p:nvPr>
            <p:ph type="body" idx="1"/>
          </p:nvPr>
        </p:nvSpPr>
        <p:spPr>
          <a:xfrm>
            <a:off x="701040"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64-65</a:t>
            </a:r>
          </a:p>
          <a:p>
            <a:pPr eaLnBrk="1" hangingPunct="1"/>
            <a:endParaRPr lang="es-MX" dirty="0" smtClean="0"/>
          </a:p>
        </p:txBody>
      </p:sp>
    </p:spTree>
    <p:extLst>
      <p:ext uri="{BB962C8B-B14F-4D97-AF65-F5344CB8AC3E}">
        <p14:creationId xmlns:p14="http://schemas.microsoft.com/office/powerpoint/2010/main" xmlns="" val="4132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239AF697-237F-48AC-BCCB-B2BD625C8B7C}" type="slidenum">
              <a:rPr lang="en-US" smtClean="0"/>
              <a:pPr eaLnBrk="1" hangingPunct="1"/>
              <a:t>3</a:t>
            </a:fld>
            <a:endParaRPr lang="es-MX" dirty="0" smtClean="0"/>
          </a:p>
        </p:txBody>
      </p:sp>
      <p:sp>
        <p:nvSpPr>
          <p:cNvPr id="266243" name="Rectangle 2"/>
          <p:cNvSpPr>
            <a:spLocks noGrp="1" noRot="1" noChangeAspect="1" noChangeArrowheads="1" noTextEdit="1"/>
          </p:cNvSpPr>
          <p:nvPr>
            <p:ph type="sldImg"/>
          </p:nvPr>
        </p:nvSpPr>
        <p:spPr>
          <a:ln/>
        </p:spPr>
      </p:sp>
      <p:sp>
        <p:nvSpPr>
          <p:cNvPr id="266244" name="Rectangle 6"/>
          <p:cNvSpPr>
            <a:spLocks noGrp="1" noChangeArrowheads="1"/>
          </p:cNvSpPr>
          <p:nvPr>
            <p:ph type="body" idx="1"/>
          </p:nvPr>
        </p:nvSpPr>
        <p:spPr>
          <a:xfrm>
            <a:off x="701040" y="457073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r>
              <a:rPr lang="es-MX" dirty="0" smtClean="0"/>
              <a:t>Con la cantidad de tareas que deben llevar a cabo los empleados hoy en día, es importante que la estrategia incluya un mecanismo que defina todos los roles y responsabilidades de seguridad y que los incluya en las descripciones de puesto de los empleados. En última instancia, si a los empleados se les paga con base en su cumplimiento para llevar a cabo sus responsabilidades laborales, existen mayores probabilidades de que se alcancen los objetivos del gobierno de la seguridad. Las mediciones relacionadas con la seguridad se pueden incluir en el desempeño laboral y los objetivos anuales del empleado.</a:t>
            </a:r>
          </a:p>
          <a:p>
            <a:endParaRPr lang="es-MX" dirty="0" smtClean="0"/>
          </a:p>
          <a:p>
            <a:r>
              <a:rPr lang="es-MX" dirty="0" smtClean="0"/>
              <a:t>El gerente de seguridad de la información debe coordinarse con el director de personal para definir los roles y las responsabilidades de seguridad. Las capacidades relacionadas que se requieren para cada puesto de trabajo  también deben estar definidas y documentadas.</a:t>
            </a:r>
          </a:p>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Pag. 65</a:t>
            </a:r>
          </a:p>
        </p:txBody>
      </p:sp>
    </p:spTree>
    <p:extLst>
      <p:ext uri="{BB962C8B-B14F-4D97-AF65-F5344CB8AC3E}">
        <p14:creationId xmlns:p14="http://schemas.microsoft.com/office/powerpoint/2010/main" xmlns="" val="281515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746F325E-2CAC-4834-80C0-E2A98155D478}" type="slidenum">
              <a:rPr lang="en-US" smtClean="0"/>
              <a:pPr eaLnBrk="1" hangingPunct="1"/>
              <a:t>4</a:t>
            </a:fld>
            <a:endParaRPr lang="es-MX" dirty="0" smtClean="0"/>
          </a:p>
        </p:txBody>
      </p:sp>
      <p:sp>
        <p:nvSpPr>
          <p:cNvPr id="267267" name="Rectangle 2"/>
          <p:cNvSpPr>
            <a:spLocks noGrp="1" noRot="1" noChangeAspect="1" noChangeArrowheads="1" noTextEdit="1"/>
          </p:cNvSpPr>
          <p:nvPr>
            <p:ph type="sldImg"/>
          </p:nvPr>
        </p:nvSpPr>
        <p:spPr>
          <a:ln/>
        </p:spPr>
      </p:sp>
      <p:sp>
        <p:nvSpPr>
          <p:cNvPr id="267268"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dirty="0" smtClean="0"/>
              <a:t>Las habilidades que se requieren para implementar una estrategia de seguridad son un elemento importante. Es probable que elegir una estrategia que utilice las habilidades con las que ya se cuenta sea una opción más rentable, pero en ciertas ocasiones puede resultar necesario desarrollar habilidades o desarrollar actividades tercerizadas requeridas. Tener un inventario de las habilidades o competencias ayudaría a determinar los recursos que están disponibles para desarrollar una estrategia de seguridad. Asimismo, las pruebas de competencias pueden servir para determinar si se cuenta con las habilidades requeridas o si se pueden alcanzar mediante capacitación.</a:t>
            </a:r>
          </a:p>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Pg. 65</a:t>
            </a:r>
          </a:p>
        </p:txBody>
      </p:sp>
    </p:spTree>
    <p:extLst>
      <p:ext uri="{BB962C8B-B14F-4D97-AF65-F5344CB8AC3E}">
        <p14:creationId xmlns:p14="http://schemas.microsoft.com/office/powerpoint/2010/main" xmlns="" val="2804874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56827AD3-FE02-40D6-BDC6-E11C13CE3129}" type="slidenum">
              <a:rPr lang="en-US" smtClean="0"/>
              <a:pPr eaLnBrk="1" hangingPunct="1"/>
              <a:t>5</a:t>
            </a:fld>
            <a:endParaRPr lang="es-MX" dirty="0" smtClean="0"/>
          </a:p>
        </p:txBody>
      </p:sp>
      <p:sp>
        <p:nvSpPr>
          <p:cNvPr id="268291" name="Rectangle 2"/>
          <p:cNvSpPr>
            <a:spLocks noGrp="1" noRot="1" noChangeAspect="1" noChangeArrowheads="1" noTextEdit="1"/>
          </p:cNvSpPr>
          <p:nvPr>
            <p:ph type="sldImg"/>
          </p:nvPr>
        </p:nvSpPr>
        <p:spPr>
          <a:ln/>
        </p:spPr>
      </p:sp>
      <p:sp>
        <p:nvSpPr>
          <p:cNvPr id="268292" name="Rectangle 6"/>
          <p:cNvSpPr>
            <a:spLocks noGrp="1" noChangeArrowheads="1"/>
          </p:cNvSpPr>
          <p:nvPr>
            <p:ph type="body" idx="1"/>
          </p:nvPr>
        </p:nvSpPr>
        <p:spPr>
          <a:xfrm>
            <a:off x="778933"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65</a:t>
            </a:r>
          </a:p>
        </p:txBody>
      </p:sp>
    </p:spTree>
    <p:extLst>
      <p:ext uri="{BB962C8B-B14F-4D97-AF65-F5344CB8AC3E}">
        <p14:creationId xmlns:p14="http://schemas.microsoft.com/office/powerpoint/2010/main" xmlns="" val="232118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52688CF-D8C6-47EB-AC2B-D49605D3141E}" type="slidenum">
              <a:rPr lang="en-US" smtClean="0"/>
              <a:pPr eaLnBrk="1" hangingPunct="1"/>
              <a:t>6</a:t>
            </a:fld>
            <a:endParaRPr lang="es-MX" dirty="0" smtClean="0"/>
          </a:p>
        </p:txBody>
      </p:sp>
      <p:sp>
        <p:nvSpPr>
          <p:cNvPr id="269315" name="Rectangle 2"/>
          <p:cNvSpPr>
            <a:spLocks noGrp="1" noRot="1" noChangeAspect="1" noChangeArrowheads="1" noTextEdit="1"/>
          </p:cNvSpPr>
          <p:nvPr>
            <p:ph type="sldImg"/>
          </p:nvPr>
        </p:nvSpPr>
        <p:spPr>
          <a:ln/>
        </p:spPr>
      </p:sp>
      <p:sp>
        <p:nvSpPr>
          <p:cNvPr id="269316" name="Rectangle 6"/>
          <p:cNvSpPr>
            <a:spLocks noGrp="1" noChangeArrowheads="1"/>
          </p:cNvSpPr>
          <p:nvPr>
            <p:ph type="body" idx="1"/>
          </p:nvPr>
        </p:nvSpPr>
        <p:spPr>
          <a:xfrm>
            <a:off x="778933"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65-66</a:t>
            </a:r>
          </a:p>
        </p:txBody>
      </p:sp>
    </p:spTree>
    <p:extLst>
      <p:ext uri="{BB962C8B-B14F-4D97-AF65-F5344CB8AC3E}">
        <p14:creationId xmlns:p14="http://schemas.microsoft.com/office/powerpoint/2010/main" xmlns="" val="61167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C9DD0276-BB6E-47FB-A15A-9FF5D27BB5E5}" type="slidenum">
              <a:rPr lang="en-US" smtClean="0"/>
              <a:pPr eaLnBrk="1" hangingPunct="1"/>
              <a:t>7</a:t>
            </a:fld>
            <a:endParaRPr lang="es-MX" dirty="0" smtClean="0"/>
          </a:p>
        </p:txBody>
      </p:sp>
      <p:sp>
        <p:nvSpPr>
          <p:cNvPr id="270339" name="Rectangle 2"/>
          <p:cNvSpPr>
            <a:spLocks noGrp="1" noRot="1" noChangeAspect="1" noChangeArrowheads="1" noTextEdit="1"/>
          </p:cNvSpPr>
          <p:nvPr>
            <p:ph type="sldImg"/>
          </p:nvPr>
        </p:nvSpPr>
        <p:spPr>
          <a:ln/>
        </p:spPr>
      </p:sp>
      <p:sp>
        <p:nvSpPr>
          <p:cNvPr id="270340" name="Rectangle 6"/>
          <p:cNvSpPr>
            <a:spLocks noGrp="1" noChangeArrowheads="1"/>
          </p:cNvSpPr>
          <p:nvPr>
            <p:ph type="body" idx="1"/>
          </p:nvPr>
        </p:nvSpPr>
        <p:spPr>
          <a:xfrm>
            <a:off x="701040"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66.</a:t>
            </a:r>
          </a:p>
        </p:txBody>
      </p:sp>
    </p:spTree>
    <p:extLst>
      <p:ext uri="{BB962C8B-B14F-4D97-AF65-F5344CB8AC3E}">
        <p14:creationId xmlns:p14="http://schemas.microsoft.com/office/powerpoint/2010/main" xmlns="" val="163313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5028D79A-DECF-4022-8AE4-4B9B463477F0}" type="slidenum">
              <a:rPr lang="en-US" smtClean="0"/>
              <a:pPr eaLnBrk="1" hangingPunct="1"/>
              <a:t>8</a:t>
            </a:fld>
            <a:endParaRPr lang="es-MX" dirty="0" smtClean="0"/>
          </a:p>
        </p:txBody>
      </p:sp>
      <p:sp>
        <p:nvSpPr>
          <p:cNvPr id="271363" name="Rectangle 2"/>
          <p:cNvSpPr>
            <a:spLocks noGrp="1" noRot="1" noChangeAspect="1" noChangeArrowheads="1" noTextEdit="1"/>
          </p:cNvSpPr>
          <p:nvPr>
            <p:ph type="sldImg"/>
          </p:nvPr>
        </p:nvSpPr>
        <p:spPr>
          <a:ln/>
        </p:spPr>
      </p:sp>
      <p:sp>
        <p:nvSpPr>
          <p:cNvPr id="271364" name="Rectangle 6"/>
          <p:cNvSpPr>
            <a:spLocks noGrp="1" noChangeArrowheads="1"/>
          </p:cNvSpPr>
          <p:nvPr>
            <p:ph type="body" idx="1"/>
          </p:nvPr>
        </p:nvSpPr>
        <p:spPr>
          <a:xfrm>
            <a:off x="701040"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Pág. 66-67</a:t>
            </a:r>
          </a:p>
          <a:p>
            <a:pPr eaLnBrk="1" hangingPunct="1"/>
            <a:endParaRPr lang="es-MX" dirty="0" smtClean="0"/>
          </a:p>
        </p:txBody>
      </p:sp>
    </p:spTree>
    <p:extLst>
      <p:ext uri="{BB962C8B-B14F-4D97-AF65-F5344CB8AC3E}">
        <p14:creationId xmlns:p14="http://schemas.microsoft.com/office/powerpoint/2010/main" xmlns="" val="388857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A46DC7F-824E-4EB4-9850-D40FC8468A7F}" type="slidenum">
              <a:rPr lang="en-US" smtClean="0"/>
              <a:pPr eaLnBrk="1" hangingPunct="1"/>
              <a:t>9</a:t>
            </a:fld>
            <a:endParaRPr lang="es-MX" dirty="0" smtClean="0"/>
          </a:p>
        </p:txBody>
      </p:sp>
      <p:sp>
        <p:nvSpPr>
          <p:cNvPr id="272387" name="Rectangle 2"/>
          <p:cNvSpPr>
            <a:spLocks noGrp="1" noRot="1" noChangeAspect="1" noChangeArrowheads="1" noTextEdit="1"/>
          </p:cNvSpPr>
          <p:nvPr>
            <p:ph type="sldImg"/>
          </p:nvPr>
        </p:nvSpPr>
        <p:spPr>
          <a:ln/>
        </p:spPr>
      </p:sp>
      <p:sp>
        <p:nvSpPr>
          <p:cNvPr id="272388" name="Rectangle 6"/>
          <p:cNvSpPr>
            <a:spLocks noGrp="1" noChangeArrowheads="1"/>
          </p:cNvSpPr>
          <p:nvPr>
            <p:ph type="body" idx="1"/>
          </p:nvPr>
        </p:nvSpPr>
        <p:spPr>
          <a:xfrm>
            <a:off x="778933" y="457073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Pg. 67</a:t>
            </a:r>
          </a:p>
        </p:txBody>
      </p:sp>
    </p:spTree>
    <p:extLst>
      <p:ext uri="{BB962C8B-B14F-4D97-AF65-F5344CB8AC3E}">
        <p14:creationId xmlns:p14="http://schemas.microsoft.com/office/powerpoint/2010/main" xmlns="" val="1045337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276600" y="274638"/>
            <a:ext cx="5867400" cy="1143000"/>
          </a:xfrm>
        </p:spPr>
        <p:txBody>
          <a:bodyPr/>
          <a:lstStyle/>
          <a:p>
            <a:pPr eaLnBrk="1" hangingPunct="1"/>
            <a:r>
              <a:rPr lang="es-MX" dirty="0" smtClean="0"/>
              <a:t>1.14.5 Personal</a:t>
            </a:r>
          </a:p>
        </p:txBody>
      </p:sp>
      <p:sp>
        <p:nvSpPr>
          <p:cNvPr id="99331" name="Rectangle 3"/>
          <p:cNvSpPr>
            <a:spLocks noGrp="1" noChangeArrowheads="1"/>
          </p:cNvSpPr>
          <p:nvPr>
            <p:ph type="body" idx="4294967295"/>
          </p:nvPr>
        </p:nvSpPr>
        <p:spPr>
          <a:xfrm>
            <a:off x="642910" y="1500174"/>
            <a:ext cx="8229600" cy="4267200"/>
          </a:xfrm>
        </p:spPr>
        <p:txBody>
          <a:bodyPr>
            <a:normAutofit fontScale="92500" lnSpcReduction="10000"/>
          </a:bodyPr>
          <a:lstStyle/>
          <a:p>
            <a:pPr marL="228600" indent="-228600" eaLnBrk="1" hangingPunct="1">
              <a:lnSpc>
                <a:spcPct val="80000"/>
              </a:lnSpc>
            </a:pPr>
            <a:r>
              <a:rPr lang="es-MX" sz="2500" dirty="0" smtClean="0"/>
              <a:t>El gerente de seguridad también debe considerar los  riesgos relativos al personal:</a:t>
            </a:r>
          </a:p>
          <a:p>
            <a:pPr marL="514350" lvl="1" eaLnBrk="1" hangingPunct="1">
              <a:lnSpc>
                <a:spcPct val="80000"/>
              </a:lnSpc>
            </a:pPr>
            <a:r>
              <a:rPr lang="es-MX" sz="2400" dirty="0" smtClean="0"/>
              <a:t>La primera línea de defensa es intentar garantizar la confianza y la integridad del personal tanto existente como de nuevo ingreso.</a:t>
            </a:r>
          </a:p>
          <a:p>
            <a:pPr marL="514350" lvl="1" eaLnBrk="1" hangingPunct="1">
              <a:lnSpc>
                <a:spcPct val="80000"/>
              </a:lnSpc>
            </a:pPr>
            <a:r>
              <a:rPr lang="es-MX" sz="2400" dirty="0" smtClean="0"/>
              <a:t>Las verificaciones tradicionales de antecedentes son muy comunes, pero la extensión de este tipo de verificaciones puede estar limitado por privacidad u otras leyes.</a:t>
            </a:r>
          </a:p>
          <a:p>
            <a:pPr marL="228600" indent="-228600" eaLnBrk="1" hangingPunct="1">
              <a:lnSpc>
                <a:spcPct val="80000"/>
              </a:lnSpc>
            </a:pPr>
            <a:r>
              <a:rPr lang="es-MX" sz="2500" dirty="0" smtClean="0"/>
              <a:t>Las medidas relativas al personal deben ser proporcionales a la sensibilidad y criticidad de los requerimientos de la posición que se tiene.</a:t>
            </a:r>
          </a:p>
          <a:p>
            <a:pPr marL="228600" indent="-228600" eaLnBrk="1" hangingPunct="1">
              <a:lnSpc>
                <a:spcPct val="80000"/>
              </a:lnSpc>
            </a:pPr>
            <a:r>
              <a:rPr lang="es-MX" sz="2500" dirty="0" smtClean="0"/>
              <a:t>Es necesario desarrollar métodos para el seguimiento de casos de hurto o robo. </a:t>
            </a:r>
          </a:p>
          <a:p>
            <a:pPr marL="228600" indent="-228600" eaLnBrk="1" hangingPunct="1">
              <a:lnSpc>
                <a:spcPct val="80000"/>
              </a:lnSpc>
            </a:pPr>
            <a:r>
              <a:rPr lang="es-MX" sz="2500" dirty="0" smtClean="0"/>
              <a:t>También se deben desarrollar políticas y normas de investigación de antecedentes.</a:t>
            </a:r>
          </a:p>
          <a:p>
            <a:pPr marL="228600" indent="-228600" eaLnBrk="1" hangingPunct="1">
              <a:lnSpc>
                <a:spcPct val="80000"/>
              </a:lnSpc>
              <a:buFontTx/>
              <a:buNone/>
            </a:pPr>
            <a:endParaRPr lang="es-MX" sz="2200" dirty="0" smtClean="0"/>
          </a:p>
        </p:txBody>
      </p:sp>
      <p:pic>
        <p:nvPicPr>
          <p:cNvPr id="4" name="Dominio 1 D 100">
            <a:hlinkClick r:id="" action="ppaction://media"/>
          </p:cNvPr>
          <p:cNvPicPr>
            <a:picLocks noRot="1" noChangeAspect="1"/>
          </p:cNvPicPr>
          <p:nvPr>
            <a:wavAudioFile r:embed="rId1" name="Dominio 1 D 100"/>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162093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2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1.14.13 Evaluación de vulnerabilidades</a:t>
            </a:r>
          </a:p>
        </p:txBody>
      </p:sp>
      <p:sp>
        <p:nvSpPr>
          <p:cNvPr id="108547" name="Rectangle 3"/>
          <p:cNvSpPr>
            <a:spLocks noGrp="1" noChangeArrowheads="1"/>
          </p:cNvSpPr>
          <p:nvPr>
            <p:ph type="body" idx="4294967295"/>
          </p:nvPr>
        </p:nvSpPr>
        <p:spPr>
          <a:xfrm>
            <a:off x="428596" y="1643050"/>
            <a:ext cx="8229600" cy="4525963"/>
          </a:xfrm>
        </p:spPr>
        <p:txBody>
          <a:bodyPr/>
          <a:lstStyle/>
          <a:p>
            <a:pPr eaLnBrk="1" hangingPunct="1">
              <a:lnSpc>
                <a:spcPts val="3400"/>
              </a:lnSpc>
              <a:spcBef>
                <a:spcPct val="0"/>
              </a:spcBef>
            </a:pPr>
            <a:r>
              <a:rPr lang="es-MX" sz="2800" dirty="0" smtClean="0"/>
              <a:t>La utilización de evaluaciones técnicas de vulnerabilidades empleando escaneos automáticos, pero en sí pueden tener un valor limitado para el desarrollo de la estrategia de seguridad.</a:t>
            </a:r>
          </a:p>
          <a:p>
            <a:pPr eaLnBrk="1" hangingPunct="1">
              <a:lnSpc>
                <a:spcPts val="3400"/>
              </a:lnSpc>
              <a:spcBef>
                <a:spcPct val="0"/>
              </a:spcBef>
            </a:pPr>
            <a:r>
              <a:rPr lang="es-MX" sz="2800" dirty="0" smtClean="0"/>
              <a:t>Evaluaciones exhaustivas de la vulnerabilidad deberá incluir las vulnerabilidades en: </a:t>
            </a:r>
          </a:p>
          <a:p>
            <a:pPr lvl="1" eaLnBrk="1" hangingPunct="1">
              <a:lnSpc>
                <a:spcPts val="3400"/>
              </a:lnSpc>
              <a:spcBef>
                <a:spcPct val="0"/>
              </a:spcBef>
            </a:pPr>
            <a:r>
              <a:rPr lang="es-MX" sz="2400" dirty="0" smtClean="0"/>
              <a:t>Procesos</a:t>
            </a:r>
          </a:p>
          <a:p>
            <a:pPr lvl="1" eaLnBrk="1" hangingPunct="1">
              <a:lnSpc>
                <a:spcPts val="3400"/>
              </a:lnSpc>
              <a:spcBef>
                <a:spcPct val="0"/>
              </a:spcBef>
            </a:pPr>
            <a:r>
              <a:rPr lang="es-MX" sz="2400" dirty="0" smtClean="0"/>
              <a:t>Tecnologías</a:t>
            </a:r>
          </a:p>
          <a:p>
            <a:pPr lvl="1" eaLnBrk="1" hangingPunct="1">
              <a:lnSpc>
                <a:spcPts val="3400"/>
              </a:lnSpc>
              <a:spcBef>
                <a:spcPct val="0"/>
              </a:spcBef>
            </a:pPr>
            <a:r>
              <a:rPr lang="es-MX" sz="2400" dirty="0" smtClean="0"/>
              <a:t>Instalaciones</a:t>
            </a:r>
          </a:p>
        </p:txBody>
      </p:sp>
    </p:spTree>
    <p:extLst>
      <p:ext uri="{BB962C8B-B14F-4D97-AF65-F5344CB8AC3E}">
        <p14:creationId xmlns:p14="http://schemas.microsoft.com/office/powerpoint/2010/main" xmlns="" val="2798017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276600" y="274638"/>
            <a:ext cx="5867400" cy="1143000"/>
          </a:xfrm>
        </p:spPr>
        <p:txBody>
          <a:bodyPr/>
          <a:lstStyle/>
          <a:p>
            <a:pPr eaLnBrk="1" hangingPunct="1"/>
            <a:r>
              <a:rPr lang="es-MX" dirty="0" smtClean="0"/>
              <a:t>1.14.14 Evaluación y Gestión de Riesgos</a:t>
            </a:r>
          </a:p>
        </p:txBody>
      </p:sp>
      <p:sp>
        <p:nvSpPr>
          <p:cNvPr id="109571" name="Rectangle 3"/>
          <p:cNvSpPr>
            <a:spLocks noGrp="1" noChangeArrowheads="1"/>
          </p:cNvSpPr>
          <p:nvPr>
            <p:ph type="body" idx="4294967295"/>
          </p:nvPr>
        </p:nvSpPr>
        <p:spPr>
          <a:xfrm>
            <a:off x="642910" y="1785926"/>
            <a:ext cx="8229600" cy="4525963"/>
          </a:xfrm>
        </p:spPr>
        <p:txBody>
          <a:bodyPr/>
          <a:lstStyle/>
          <a:p>
            <a:pPr eaLnBrk="1" hangingPunct="1"/>
            <a:r>
              <a:rPr lang="es-MX" sz="3000" dirty="0" smtClean="0"/>
              <a:t>Aún cuando las evaluaciones tanto de amenazas como de vulnerabilidades puede ser útiles por sí mismas, también es necesario evaluar el </a:t>
            </a:r>
            <a:r>
              <a:rPr lang="es-MX" sz="3000" i="1" smtClean="0"/>
              <a:t>riesgo</a:t>
            </a:r>
            <a:r>
              <a:rPr lang="es-MX" sz="3000" smtClean="0"/>
              <a:t> global </a:t>
            </a:r>
            <a:r>
              <a:rPr lang="es-MX" sz="3000" dirty="0" smtClean="0"/>
              <a:t>al que está expuesta la organización.</a:t>
            </a:r>
          </a:p>
          <a:p>
            <a:pPr eaLnBrk="1" hangingPunct="1">
              <a:buFontTx/>
              <a:buNone/>
            </a:pPr>
            <a:endParaRPr lang="es-MX" sz="2800" dirty="0" smtClean="0"/>
          </a:p>
        </p:txBody>
      </p:sp>
    </p:spTree>
    <p:extLst>
      <p:ext uri="{BB962C8B-B14F-4D97-AF65-F5344CB8AC3E}">
        <p14:creationId xmlns:p14="http://schemas.microsoft.com/office/powerpoint/2010/main" xmlns="" val="3286873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276600" y="274638"/>
            <a:ext cx="5867400" cy="1143000"/>
          </a:xfrm>
        </p:spPr>
        <p:txBody>
          <a:bodyPr/>
          <a:lstStyle/>
          <a:p>
            <a:pPr eaLnBrk="1" hangingPunct="1"/>
            <a:r>
              <a:rPr lang="es-MX" dirty="0" smtClean="0"/>
              <a:t>1.14.6 Estructura organizacional</a:t>
            </a:r>
          </a:p>
        </p:txBody>
      </p:sp>
      <p:sp>
        <p:nvSpPr>
          <p:cNvPr id="100355" name="Rectangle 3"/>
          <p:cNvSpPr>
            <a:spLocks noGrp="1" noChangeArrowheads="1"/>
          </p:cNvSpPr>
          <p:nvPr>
            <p:ph type="body" idx="4294967295"/>
          </p:nvPr>
        </p:nvSpPr>
        <p:spPr>
          <a:xfrm>
            <a:off x="500034" y="1643050"/>
            <a:ext cx="8382000" cy="3992562"/>
          </a:xfrm>
        </p:spPr>
        <p:txBody>
          <a:bodyPr>
            <a:normAutofit fontScale="92500"/>
          </a:bodyPr>
          <a:lstStyle/>
          <a:p>
            <a:pPr eaLnBrk="1" hangingPunct="1">
              <a:lnSpc>
                <a:spcPct val="90000"/>
              </a:lnSpc>
              <a:spcBef>
                <a:spcPct val="15000"/>
              </a:spcBef>
            </a:pPr>
            <a:r>
              <a:rPr lang="es-MX" sz="2800" dirty="0" smtClean="0"/>
              <a:t>De acuerdo a una encuesta, el 23 por ciento de todos los ISMs tiene una línea de dependencia directa o indirectamente al CIO:</a:t>
            </a:r>
          </a:p>
          <a:p>
            <a:pPr lvl="1" eaLnBrk="1" hangingPunct="1">
              <a:lnSpc>
                <a:spcPct val="90000"/>
              </a:lnSpc>
              <a:spcBef>
                <a:spcPct val="15000"/>
              </a:spcBef>
            </a:pPr>
            <a:r>
              <a:rPr lang="es-MX" sz="2400" dirty="0" smtClean="0"/>
              <a:t>Podría no ser la estructura ideal y la alta dirección debe evaluarla como parte de sus responsabilidades de gobierno</a:t>
            </a:r>
          </a:p>
          <a:p>
            <a:pPr eaLnBrk="1" hangingPunct="1">
              <a:lnSpc>
                <a:spcPct val="90000"/>
              </a:lnSpc>
              <a:spcBef>
                <a:spcPct val="15000"/>
              </a:spcBef>
            </a:pPr>
            <a:r>
              <a:rPr lang="es-MX" sz="2800" dirty="0" smtClean="0"/>
              <a:t>¿Debe estar la seguridad centralizada y estandarizada?</a:t>
            </a:r>
          </a:p>
          <a:p>
            <a:pPr lvl="1" eaLnBrk="1" hangingPunct="1">
              <a:lnSpc>
                <a:spcPct val="90000"/>
              </a:lnSpc>
              <a:spcBef>
                <a:spcPct val="15000"/>
              </a:spcBef>
            </a:pPr>
            <a:r>
              <a:rPr lang="es-MX" sz="2400" dirty="0" smtClean="0"/>
              <a:t>La centralización/estandarización depende de la estructura de la organización.</a:t>
            </a:r>
          </a:p>
          <a:p>
            <a:pPr lvl="1" eaLnBrk="1" hangingPunct="1">
              <a:lnSpc>
                <a:spcPct val="90000"/>
              </a:lnSpc>
              <a:spcBef>
                <a:spcPct val="15000"/>
              </a:spcBef>
            </a:pPr>
            <a:r>
              <a:rPr lang="es-MX" sz="2400" dirty="0" smtClean="0"/>
              <a:t>Un proceso de seguridad descentralizado permite a los administradores de seguridad estar más cerca de los usuarios y a comprender mejor sus problemas locales.</a:t>
            </a:r>
          </a:p>
          <a:p>
            <a:pPr eaLnBrk="1" hangingPunct="1">
              <a:lnSpc>
                <a:spcPct val="90000"/>
              </a:lnSpc>
            </a:pPr>
            <a:endParaRPr lang="es-MX" sz="2000" dirty="0" smtClean="0"/>
          </a:p>
        </p:txBody>
      </p:sp>
    </p:spTree>
    <p:extLst>
      <p:ext uri="{BB962C8B-B14F-4D97-AF65-F5344CB8AC3E}">
        <p14:creationId xmlns:p14="http://schemas.microsoft.com/office/powerpoint/2010/main" xmlns="" val="164181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59832" y="260648"/>
            <a:ext cx="5867400" cy="1143000"/>
          </a:xfrm>
        </p:spPr>
        <p:txBody>
          <a:bodyPr/>
          <a:lstStyle/>
          <a:p>
            <a:pPr eaLnBrk="1" hangingPunct="1"/>
            <a:r>
              <a:rPr lang="es-MX" dirty="0" smtClean="0"/>
              <a:t>1.14.7 Roles y responsabilidades de los empleados</a:t>
            </a:r>
          </a:p>
        </p:txBody>
      </p:sp>
      <p:sp>
        <p:nvSpPr>
          <p:cNvPr id="101379" name="Rectangle 3"/>
          <p:cNvSpPr>
            <a:spLocks noGrp="1" noChangeArrowheads="1"/>
          </p:cNvSpPr>
          <p:nvPr>
            <p:ph type="body" idx="4294967295"/>
          </p:nvPr>
        </p:nvSpPr>
        <p:spPr>
          <a:xfrm>
            <a:off x="500034" y="1785926"/>
            <a:ext cx="8215370" cy="3992563"/>
          </a:xfrm>
        </p:spPr>
        <p:txBody>
          <a:bodyPr>
            <a:normAutofit lnSpcReduction="10000"/>
          </a:bodyPr>
          <a:lstStyle/>
          <a:p>
            <a:pPr eaLnBrk="1" hangingPunct="1"/>
            <a:r>
              <a:rPr lang="es-MX" sz="2800" dirty="0" smtClean="0"/>
              <a:t>La estrategia debe incluir un mecanismo que defina todos los roles y responsabilidades de seguridad y que los incluya en las descripciones de cargo de los empleados.</a:t>
            </a:r>
          </a:p>
          <a:p>
            <a:pPr eaLnBrk="1" hangingPunct="1"/>
            <a:r>
              <a:rPr lang="es-MX" sz="2800" dirty="0" smtClean="0"/>
              <a:t>Las mediciones relacionadas con la seguridad se pueden incluir en el desempeño laboral y los objetivos anuales del empleado.</a:t>
            </a:r>
          </a:p>
          <a:p>
            <a:pPr eaLnBrk="1" hangingPunct="1"/>
            <a:r>
              <a:rPr lang="es-MX" sz="2800" dirty="0" smtClean="0"/>
              <a:t>El ISM debe coordinarse con Recursos Humanos para definir los roles y las responsabilidades de seguridad.</a:t>
            </a:r>
          </a:p>
        </p:txBody>
      </p:sp>
      <p:pic>
        <p:nvPicPr>
          <p:cNvPr id="4" name="Dominio 1 D102">
            <a:hlinkClick r:id="" action="ppaction://media"/>
          </p:cNvPr>
          <p:cNvPicPr>
            <a:picLocks noRot="1" noChangeAspect="1"/>
          </p:cNvPicPr>
          <p:nvPr>
            <a:wavAudioFile r:embed="rId1" name="Dominio 1 D102"/>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244620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3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1.14.8 Habilidades</a:t>
            </a:r>
          </a:p>
        </p:txBody>
      </p:sp>
      <p:sp>
        <p:nvSpPr>
          <p:cNvPr id="102403" name="Rectangle 3"/>
          <p:cNvSpPr>
            <a:spLocks noGrp="1" noChangeArrowheads="1"/>
          </p:cNvSpPr>
          <p:nvPr>
            <p:ph type="body" idx="4294967295"/>
          </p:nvPr>
        </p:nvSpPr>
        <p:spPr>
          <a:xfrm>
            <a:off x="611560" y="1676400"/>
            <a:ext cx="8024842" cy="4208587"/>
          </a:xfrm>
        </p:spPr>
        <p:txBody>
          <a:bodyPr>
            <a:normAutofit fontScale="92500" lnSpcReduction="10000"/>
          </a:bodyPr>
          <a:lstStyle/>
          <a:p>
            <a:pPr eaLnBrk="1" hangingPunct="1">
              <a:spcAft>
                <a:spcPts val="100"/>
              </a:spcAft>
            </a:pPr>
            <a:r>
              <a:rPr lang="es-MX" sz="2800" dirty="0" smtClean="0"/>
              <a:t>Elegir una estrategia que utilice las habilidades con las que ya se cuenta aparece como una opción más rentable.</a:t>
            </a:r>
          </a:p>
          <a:p>
            <a:pPr eaLnBrk="1" hangingPunct="1">
              <a:spcAft>
                <a:spcPts val="100"/>
              </a:spcAft>
            </a:pPr>
            <a:r>
              <a:rPr lang="es-MX" sz="2800" dirty="0" smtClean="0"/>
              <a:t>Tener un inventario de las habilidades o competencias ayudaría a determinar los recursos que están disponibles para desarrollar una estrategia de seguridad.</a:t>
            </a:r>
          </a:p>
          <a:p>
            <a:pPr eaLnBrk="1" hangingPunct="1">
              <a:spcAft>
                <a:spcPts val="100"/>
              </a:spcAft>
            </a:pPr>
            <a:r>
              <a:rPr lang="es-MX" sz="2800" dirty="0" smtClean="0"/>
              <a:t>Las pruebas de competencias pueden servir para determinar si se cuenta con las habilidades requeridas o si se pueden alcanzar mediante capacitación.</a:t>
            </a:r>
          </a:p>
        </p:txBody>
      </p:sp>
      <p:pic>
        <p:nvPicPr>
          <p:cNvPr id="4" name="Dominio 1 D 103">
            <a:hlinkClick r:id="" action="ppaction://media"/>
          </p:cNvPr>
          <p:cNvPicPr>
            <a:picLocks noRot="1" noChangeAspect="1"/>
          </p:cNvPicPr>
          <p:nvPr>
            <a:wavAudioFile r:embed="rId1" name="Dominio 1 D 103"/>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486505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6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1.14.9 Concientización y formación</a:t>
            </a:r>
          </a:p>
        </p:txBody>
      </p:sp>
      <p:sp>
        <p:nvSpPr>
          <p:cNvPr id="103427" name="Rectangle 3"/>
          <p:cNvSpPr>
            <a:spLocks noGrp="1" noChangeArrowheads="1"/>
          </p:cNvSpPr>
          <p:nvPr>
            <p:ph type="body" idx="4294967295"/>
          </p:nvPr>
        </p:nvSpPr>
        <p:spPr>
          <a:xfrm>
            <a:off x="642910" y="1571612"/>
            <a:ext cx="7924800" cy="4724400"/>
          </a:xfrm>
        </p:spPr>
        <p:txBody>
          <a:bodyPr>
            <a:normAutofit fontScale="77500" lnSpcReduction="20000"/>
          </a:bodyPr>
          <a:lstStyle/>
          <a:p>
            <a:pPr marL="168275" indent="-168275" defTabSz="457200" eaLnBrk="1" hangingPunct="1">
              <a:lnSpc>
                <a:spcPts val="3200"/>
              </a:lnSpc>
              <a:spcBef>
                <a:spcPct val="0"/>
              </a:spcBef>
            </a:pPr>
            <a:r>
              <a:rPr lang="es-MX" sz="2500" dirty="0" smtClean="0"/>
              <a:t>La capacitación, la formación y la concienciación son elementos fundamentales para la estrategia en su conjunto porque:</a:t>
            </a:r>
          </a:p>
          <a:p>
            <a:pPr lvl="1" defTabSz="457200" eaLnBrk="1" hangingPunct="1">
              <a:lnSpc>
                <a:spcPts val="3200"/>
              </a:lnSpc>
              <a:spcBef>
                <a:spcPct val="0"/>
              </a:spcBef>
            </a:pPr>
            <a:r>
              <a:rPr lang="es-MX" sz="2400" dirty="0" smtClean="0"/>
              <a:t>La seguridad con frecuencia es más débil al nivel del usuario final.</a:t>
            </a:r>
          </a:p>
          <a:p>
            <a:pPr lvl="1" defTabSz="457200" eaLnBrk="1" hangingPunct="1">
              <a:lnSpc>
                <a:spcPts val="3200"/>
              </a:lnSpc>
              <a:spcBef>
                <a:spcPct val="0"/>
              </a:spcBef>
            </a:pPr>
            <a:r>
              <a:rPr lang="es-MX" sz="2400" dirty="0" smtClean="0"/>
              <a:t>La seguridad depende en gran medida del cumplimiento individual.</a:t>
            </a:r>
          </a:p>
          <a:p>
            <a:pPr marL="168275" indent="-168275" defTabSz="457200" eaLnBrk="1" hangingPunct="1">
              <a:lnSpc>
                <a:spcPts val="3200"/>
              </a:lnSpc>
              <a:spcBef>
                <a:spcPct val="0"/>
              </a:spcBef>
            </a:pPr>
            <a:r>
              <a:rPr lang="es-MX" sz="2500" dirty="0" smtClean="0"/>
              <a:t>Un programa recurrente de concienciación sobre la seguridad dirigido a usuarios finales refuerza la importancia de la seguridad de la información y en la actualidad incluso se exige por ley.</a:t>
            </a:r>
          </a:p>
          <a:p>
            <a:pPr marL="168275" indent="-168275" defTabSz="457200" eaLnBrk="1" hangingPunct="1">
              <a:lnSpc>
                <a:spcPts val="3200"/>
              </a:lnSpc>
              <a:spcBef>
                <a:spcPct val="0"/>
              </a:spcBef>
            </a:pPr>
            <a:r>
              <a:rPr lang="es-MX" sz="2500" dirty="0" smtClean="0"/>
              <a:t>Los programas de concienciación y capacitación pueden lograr que se reconozca de un modo generalizado que la seguridad es importante.</a:t>
            </a:r>
          </a:p>
          <a:p>
            <a:pPr marL="168275" indent="-168275" defTabSz="457200" eaLnBrk="1" hangingPunct="1">
              <a:lnSpc>
                <a:spcPts val="3200"/>
              </a:lnSpc>
              <a:spcBef>
                <a:spcPct val="0"/>
              </a:spcBef>
            </a:pPr>
            <a:r>
              <a:rPr lang="es-MX" sz="2500" dirty="0" smtClean="0"/>
              <a:t>Existen evidencias que indican que la mayoría de los usuarios finales no son conscientes de las políticas y estándares de seguridad existentes.</a:t>
            </a:r>
          </a:p>
          <a:p>
            <a:pPr marL="168275" indent="-168275" defTabSz="457200" eaLnBrk="1" hangingPunct="1">
              <a:lnSpc>
                <a:spcPct val="120000"/>
              </a:lnSpc>
              <a:buClr>
                <a:schemeClr val="tx1"/>
              </a:buClr>
              <a:buFontTx/>
              <a:buNone/>
            </a:pPr>
            <a:endParaRPr lang="es-MX" sz="2500" dirty="0" smtClean="0"/>
          </a:p>
        </p:txBody>
      </p:sp>
    </p:spTree>
    <p:extLst>
      <p:ext uri="{BB962C8B-B14F-4D97-AF65-F5344CB8AC3E}">
        <p14:creationId xmlns:p14="http://schemas.microsoft.com/office/powerpoint/2010/main" xmlns="" val="46322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276600" y="274638"/>
            <a:ext cx="5867400" cy="1143000"/>
          </a:xfrm>
        </p:spPr>
        <p:txBody>
          <a:bodyPr>
            <a:noAutofit/>
          </a:bodyPr>
          <a:lstStyle/>
          <a:p>
            <a:pPr defTabSz="347663" eaLnBrk="1" hangingPunct="1"/>
            <a:r>
              <a:rPr lang="es-MX" dirty="0" smtClean="0"/>
              <a:t>1.14.9 Concientización y formación  </a:t>
            </a:r>
          </a:p>
        </p:txBody>
      </p:sp>
      <p:sp>
        <p:nvSpPr>
          <p:cNvPr id="104451" name="Rectangle 3"/>
          <p:cNvSpPr>
            <a:spLocks noGrp="1" noChangeArrowheads="1"/>
          </p:cNvSpPr>
          <p:nvPr>
            <p:ph type="body" idx="4294967295"/>
          </p:nvPr>
        </p:nvSpPr>
        <p:spPr>
          <a:xfrm>
            <a:off x="395536" y="1628800"/>
            <a:ext cx="8229600" cy="4267200"/>
          </a:xfrm>
        </p:spPr>
        <p:txBody>
          <a:bodyPr>
            <a:normAutofit fontScale="92500" lnSpcReduction="20000"/>
          </a:bodyPr>
          <a:lstStyle/>
          <a:p>
            <a:pPr eaLnBrk="1" hangingPunct="1">
              <a:lnSpc>
                <a:spcPct val="95000"/>
              </a:lnSpc>
              <a:spcBef>
                <a:spcPct val="15000"/>
              </a:spcBef>
            </a:pPr>
            <a:r>
              <a:rPr lang="es-MX" sz="2400" dirty="0" smtClean="0"/>
              <a:t>La concienciación y capacitación en seguridad a menudo produce las mejoras más rentables sobre seguridad.</a:t>
            </a:r>
          </a:p>
          <a:p>
            <a:pPr eaLnBrk="1" hangingPunct="1">
              <a:lnSpc>
                <a:spcPct val="95000"/>
              </a:lnSpc>
              <a:spcBef>
                <a:spcPct val="15000"/>
              </a:spcBef>
            </a:pPr>
            <a:r>
              <a:rPr lang="es-MX" sz="2400" dirty="0" smtClean="0"/>
              <a:t>Ampliar y profundizar las habilidades apropiadas del personal de seguridad mediante capacitación pueden mejorar en gran medida la eficiencia de la seguridad en una organización.</a:t>
            </a:r>
          </a:p>
          <a:p>
            <a:pPr marL="628650" lvl="1" indent="-228600" eaLnBrk="1" hangingPunct="1">
              <a:lnSpc>
                <a:spcPct val="95000"/>
              </a:lnSpc>
              <a:spcBef>
                <a:spcPct val="15000"/>
              </a:spcBef>
            </a:pPr>
            <a:r>
              <a:rPr lang="es-MX" sz="2100" dirty="0" smtClean="0"/>
              <a:t>Capacitar a personal de seguridad de nuevo ingreso o ya existente para dotarlos de las habilidades que se necesitan para satisfacer los requerimientos de seguridad específicos tanto existentes como emergentes puede ser una opción más rentable que contratar nuevo personal con las habilidades apropiadas.</a:t>
            </a:r>
          </a:p>
          <a:p>
            <a:pPr eaLnBrk="1" hangingPunct="1">
              <a:lnSpc>
                <a:spcPct val="95000"/>
              </a:lnSpc>
              <a:spcBef>
                <a:spcPct val="15000"/>
              </a:spcBef>
            </a:pPr>
            <a:r>
              <a:rPr lang="es-MX" sz="2400" dirty="0" smtClean="0"/>
              <a:t>La capacitación efectiva tiene que estar dirigida a: </a:t>
            </a:r>
          </a:p>
          <a:p>
            <a:pPr marL="628650" lvl="1" indent="-228600" eaLnBrk="1" hangingPunct="1">
              <a:lnSpc>
                <a:spcPct val="95000"/>
              </a:lnSpc>
              <a:spcBef>
                <a:spcPct val="15000"/>
              </a:spcBef>
            </a:pPr>
            <a:r>
              <a:rPr lang="es-MX" sz="2100" dirty="0" smtClean="0"/>
              <a:t>Sistemas específicos</a:t>
            </a:r>
          </a:p>
          <a:p>
            <a:pPr marL="628650" lvl="1" indent="-228600" eaLnBrk="1" hangingPunct="1">
              <a:lnSpc>
                <a:spcPct val="95000"/>
              </a:lnSpc>
              <a:spcBef>
                <a:spcPct val="15000"/>
              </a:spcBef>
            </a:pPr>
            <a:r>
              <a:rPr lang="es-MX" sz="2100" dirty="0" smtClean="0"/>
              <a:t>Procesos y políticas</a:t>
            </a:r>
          </a:p>
          <a:p>
            <a:pPr marL="628650" lvl="1" indent="-228600" eaLnBrk="1" hangingPunct="1">
              <a:lnSpc>
                <a:spcPct val="95000"/>
              </a:lnSpc>
              <a:spcBef>
                <a:spcPct val="15000"/>
              </a:spcBef>
            </a:pPr>
            <a:r>
              <a:rPr lang="es-MX" sz="2100" dirty="0" smtClean="0"/>
              <a:t>A la forma única y específica de la organización para hacer negocio</a:t>
            </a:r>
          </a:p>
          <a:p>
            <a:pPr marL="628650" lvl="1" indent="-228600" eaLnBrk="1" hangingPunct="1">
              <a:lnSpc>
                <a:spcPct val="95000"/>
              </a:lnSpc>
              <a:spcBef>
                <a:spcPct val="15000"/>
              </a:spcBef>
            </a:pPr>
            <a:r>
              <a:rPr lang="es-MX" sz="2100" dirty="0" smtClean="0"/>
              <a:t>Al contexto de seguridad particular de la organización</a:t>
            </a:r>
          </a:p>
        </p:txBody>
      </p:sp>
    </p:spTree>
    <p:extLst>
      <p:ext uri="{BB962C8B-B14F-4D97-AF65-F5344CB8AC3E}">
        <p14:creationId xmlns:p14="http://schemas.microsoft.com/office/powerpoint/2010/main" xmlns="" val="1655312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276600" y="274638"/>
            <a:ext cx="5867400" cy="1143000"/>
          </a:xfrm>
        </p:spPr>
        <p:txBody>
          <a:bodyPr/>
          <a:lstStyle/>
          <a:p>
            <a:pPr eaLnBrk="1" hangingPunct="1"/>
            <a:r>
              <a:rPr lang="es-MX" dirty="0" smtClean="0"/>
              <a:t>1.14.10 Auditorías</a:t>
            </a:r>
          </a:p>
        </p:txBody>
      </p:sp>
      <p:sp>
        <p:nvSpPr>
          <p:cNvPr id="105475" name="Rectangle 3"/>
          <p:cNvSpPr>
            <a:spLocks noGrp="1" noChangeArrowheads="1"/>
          </p:cNvSpPr>
          <p:nvPr>
            <p:ph type="body" idx="4294967295"/>
          </p:nvPr>
        </p:nvSpPr>
        <p:spPr>
          <a:xfrm>
            <a:off x="457200" y="1524000"/>
            <a:ext cx="8363272" cy="4209256"/>
          </a:xfrm>
        </p:spPr>
        <p:txBody>
          <a:bodyPr>
            <a:normAutofit fontScale="92500" lnSpcReduction="10000"/>
          </a:bodyPr>
          <a:lstStyle/>
          <a:p>
            <a:pPr eaLnBrk="1" hangingPunct="1"/>
            <a:r>
              <a:rPr lang="es-MX" sz="2600" dirty="0" smtClean="0"/>
              <a:t>Las auditorías, tanto internas como externas, son uno de los procesos principales que se utilizan para identificar deficiencias en la seguridad de la información.</a:t>
            </a:r>
          </a:p>
          <a:p>
            <a:pPr eaLnBrk="1" hangingPunct="1"/>
            <a:r>
              <a:rPr lang="es-MX" sz="2600" dirty="0" smtClean="0"/>
              <a:t>Las auditorías internas en la mayor parte de grandes organizaciones las lleva a cabo un departamento de auditoría interna que, por lo general, informa al director de riesgo (CRO) o a un comité de auditoría del consejo de dirección.</a:t>
            </a:r>
          </a:p>
          <a:p>
            <a:pPr eaLnBrk="1" hangingPunct="1"/>
            <a:r>
              <a:rPr lang="es-MX" sz="2600" dirty="0" smtClean="0"/>
              <a:t>Las auditorias externas son generalmente iniciadas por el  departamento de finanzas. (Los resultados a menudo no se ofrecen a seguridad de la información, pero el ISM debe ayudar a garantizar que se encuentren.)</a:t>
            </a:r>
          </a:p>
        </p:txBody>
      </p:sp>
    </p:spTree>
    <p:extLst>
      <p:ext uri="{BB962C8B-B14F-4D97-AF65-F5344CB8AC3E}">
        <p14:creationId xmlns:p14="http://schemas.microsoft.com/office/powerpoint/2010/main" xmlns="" val="250831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1.14.11 Exigencia de cumplimiento</a:t>
            </a:r>
          </a:p>
        </p:txBody>
      </p:sp>
      <p:sp>
        <p:nvSpPr>
          <p:cNvPr id="106499" name="Rectangle 3"/>
          <p:cNvSpPr>
            <a:spLocks noGrp="1" noChangeArrowheads="1"/>
          </p:cNvSpPr>
          <p:nvPr>
            <p:ph type="body" idx="4294967295"/>
          </p:nvPr>
        </p:nvSpPr>
        <p:spPr>
          <a:xfrm>
            <a:off x="533400" y="1916832"/>
            <a:ext cx="8610600" cy="4560168"/>
          </a:xfrm>
        </p:spPr>
        <p:txBody>
          <a:bodyPr/>
          <a:lstStyle/>
          <a:p>
            <a:pPr eaLnBrk="1" hangingPunct="1"/>
            <a:r>
              <a:rPr lang="es-MX" sz="2800" dirty="0" smtClean="0"/>
              <a:t>Es importante que el ISM desarrolle procedimientos para manejar las violaciones de cumplimiento.</a:t>
            </a:r>
          </a:p>
          <a:p>
            <a:pPr eaLnBrk="1" hangingPunct="1"/>
            <a:r>
              <a:rPr lang="es-MX" sz="2800" dirty="0" smtClean="0"/>
              <a:t>Es preferible un sistema de auto informe y cumplimiento voluntario.</a:t>
            </a:r>
          </a:p>
        </p:txBody>
      </p:sp>
    </p:spTree>
    <p:extLst>
      <p:ext uri="{BB962C8B-B14F-4D97-AF65-F5344CB8AC3E}">
        <p14:creationId xmlns:p14="http://schemas.microsoft.com/office/powerpoint/2010/main" xmlns="" val="36604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s-MX" dirty="0" smtClean="0"/>
              <a:t>1.14.12 Evaluación de Amenazas</a:t>
            </a:r>
          </a:p>
        </p:txBody>
      </p:sp>
      <p:sp>
        <p:nvSpPr>
          <p:cNvPr id="4" name="Content Placeholder 3"/>
          <p:cNvSpPr>
            <a:spLocks noGrp="1"/>
          </p:cNvSpPr>
          <p:nvPr>
            <p:ph sz="quarter" idx="13"/>
          </p:nvPr>
        </p:nvSpPr>
        <p:spPr/>
        <p:txBody>
          <a:bodyPr/>
          <a:lstStyle/>
          <a:p>
            <a:r>
              <a:rPr lang="es-MX" dirty="0" smtClean="0"/>
              <a:t>Evaluación de amenazas</a:t>
            </a:r>
            <a:endParaRPr lang="es-MX" dirty="0"/>
          </a:p>
        </p:txBody>
      </p:sp>
      <p:sp>
        <p:nvSpPr>
          <p:cNvPr id="5" name="Content Placeholder 4"/>
          <p:cNvSpPr>
            <a:spLocks noGrp="1"/>
          </p:cNvSpPr>
          <p:nvPr>
            <p:ph sz="quarter" idx="14"/>
          </p:nvPr>
        </p:nvSpPr>
        <p:spPr/>
        <p:txBody>
          <a:bodyPr>
            <a:normAutofit/>
          </a:bodyPr>
          <a:lstStyle/>
          <a:p>
            <a:r>
              <a:rPr lang="es-MX" dirty="0" smtClean="0"/>
              <a:t>Es una tarea de Evaluación de Riesgos, pero tiene un componente estratégico</a:t>
            </a:r>
          </a:p>
          <a:p>
            <a:r>
              <a:rPr lang="es-MX" dirty="0" smtClean="0"/>
              <a:t>Debe considerar los tipos, naturaleza y extensión de las amenazas</a:t>
            </a:r>
          </a:p>
          <a:p>
            <a:r>
              <a:rPr lang="es-MX" dirty="0" smtClean="0"/>
              <a:t>Ayuda a optimizar la respuesta al riesgo</a:t>
            </a:r>
          </a:p>
          <a:p>
            <a:r>
              <a:rPr lang="es-MX" dirty="0" smtClean="0"/>
              <a:t>Facilita el desarrollo de políticas</a:t>
            </a:r>
          </a:p>
          <a:p>
            <a:endParaRPr lang="es-MX" dirty="0"/>
          </a:p>
        </p:txBody>
      </p:sp>
    </p:spTree>
    <p:extLst>
      <p:ext uri="{BB962C8B-B14F-4D97-AF65-F5344CB8AC3E}">
        <p14:creationId xmlns:p14="http://schemas.microsoft.com/office/powerpoint/2010/main" xmlns="" val="574324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5613</TotalTime>
  <Words>1480</Words>
  <Application>Microsoft Office PowerPoint</Application>
  <PresentationFormat>On-screen Show (4:3)</PresentationFormat>
  <Paragraphs>109</Paragraphs>
  <Slides>11</Slides>
  <Notes>11</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1.14.5 Personal</vt:lpstr>
      <vt:lpstr>1.14.6 Estructura organizacional</vt:lpstr>
      <vt:lpstr>1.14.7 Roles y responsabilidades de los empleados</vt:lpstr>
      <vt:lpstr>1.14.8 Habilidades</vt:lpstr>
      <vt:lpstr>1.14.9 Concientización y formación</vt:lpstr>
      <vt:lpstr>1.14.9 Concientización y formación  </vt:lpstr>
      <vt:lpstr>1.14.10 Auditorías</vt:lpstr>
      <vt:lpstr>1.14.11 Exigencia de cumplimiento</vt:lpstr>
      <vt:lpstr>1.14.12 Evaluación de Amenazas</vt:lpstr>
      <vt:lpstr>1.14.13 Evaluación de vulnerabilidades</vt:lpstr>
      <vt:lpstr>1.14.14 Evaluación y Gestión de Riesgos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763</cp:revision>
  <dcterms:created xsi:type="dcterms:W3CDTF">2012-01-20T22:05:26Z</dcterms:created>
  <dcterms:modified xsi:type="dcterms:W3CDTF">2014-02-11T01:34:21Z</dcterms:modified>
</cp:coreProperties>
</file>