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6"/>
  </p:notesMasterIdLst>
  <p:handoutMasterIdLst>
    <p:handoutMasterId r:id="rId7"/>
  </p:handoutMasterIdLst>
  <p:sldIdLst>
    <p:sldId id="921" r:id="rId2"/>
    <p:sldId id="922" r:id="rId3"/>
    <p:sldId id="923" r:id="rId4"/>
    <p:sldId id="924" r:id="rId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4B4FBC9-F648-42AE-B47E-C5C2AC9FC055}" type="slidenum">
              <a:rPr lang="en-US" smtClean="0"/>
              <a:pPr eaLnBrk="1" hangingPunct="1"/>
              <a:t>1</a:t>
            </a:fld>
            <a:endParaRPr lang="es-MX" dirty="0"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r>
              <a:rPr lang="es-MX" dirty="0" smtClean="0"/>
              <a:t>Los seguros de primera persona protegen a la organización en caso de daños producidos por la mayoría de las causas y pueden incluir interrupción del negocio, pérdida directa y costos de recuperación. El seguro de tercera persona maneja posibles responsabilidades ante terceros y generalmente incluye defensa contra demandas legales y cubre daños hasta por los límites predeterminados.</a:t>
            </a:r>
          </a:p>
          <a:p>
            <a:pPr eaLnBrk="1" hangingPunct="1"/>
            <a:endParaRPr lang="es-MX" b="1" dirty="0" smtClean="0"/>
          </a:p>
          <a:p>
            <a:pPr eaLnBrk="1" hangingPunct="1"/>
            <a:r>
              <a:rPr lang="es-MX" b="1" dirty="0" smtClean="0"/>
              <a:t>Páginas de Referencia del Manual de Preparación al Examen:</a:t>
            </a:r>
            <a:r>
              <a:rPr lang="es-MX" dirty="0" smtClean="0"/>
              <a:t>  Pag. 67</a:t>
            </a:r>
          </a:p>
          <a:p>
            <a:pPr eaLnBrk="1" hangingPunct="1"/>
            <a:endParaRPr lang="es-MX" dirty="0" smtClean="0"/>
          </a:p>
        </p:txBody>
      </p:sp>
    </p:spTree>
    <p:extLst>
      <p:ext uri="{BB962C8B-B14F-4D97-AF65-F5344CB8AC3E}">
        <p14:creationId xmlns:p14="http://schemas.microsoft.com/office/powerpoint/2010/main" xmlns="" val="173167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DDA1DF56-EFEC-42BD-BCBE-E78B4DCC3BC4}" type="slidenum">
              <a:rPr lang="en-US" smtClean="0"/>
              <a:pPr eaLnBrk="1" hangingPunct="1"/>
              <a:t>2</a:t>
            </a:fld>
            <a:endParaRPr lang="es-MX" dirty="0" smtClean="0"/>
          </a:p>
        </p:txBody>
      </p:sp>
      <p:sp>
        <p:nvSpPr>
          <p:cNvPr id="276483" name="Rectangle 2"/>
          <p:cNvSpPr>
            <a:spLocks noGrp="1" noRot="1" noChangeAspect="1" noChangeArrowheads="1" noTextEdit="1"/>
          </p:cNvSpPr>
          <p:nvPr>
            <p:ph type="sldImg"/>
          </p:nvPr>
        </p:nvSpPr>
        <p:spPr>
          <a:ln/>
        </p:spPr>
      </p:sp>
      <p:sp>
        <p:nvSpPr>
          <p:cNvPr id="276484" name="Rectangle 6"/>
          <p:cNvSpPr>
            <a:spLocks noGrp="1" noChangeArrowheads="1"/>
          </p:cNvSpPr>
          <p:nvPr>
            <p:ph type="body" idx="1"/>
          </p:nvPr>
        </p:nvSpPr>
        <p:spPr>
          <a:xfrm>
            <a:off x="778933"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r>
              <a:rPr lang="es-MX" dirty="0" smtClean="0"/>
              <a:t>El impacto al negocio es lo “esencial” del riesgo. Los riesgos que no pueden resultar en un impacto que no se pueda apreciar no son importantes. Las valoraciones de impactos en el negocio (BIA) son un componente primario para desarrollar una estrategia que resuelva posibles impactos adversos para la organización.</a:t>
            </a:r>
          </a:p>
          <a:p>
            <a:endParaRPr lang="es-MX" dirty="0" smtClean="0"/>
          </a:p>
          <a:p>
            <a:r>
              <a:rPr lang="es-MX" dirty="0" smtClean="0"/>
              <a:t>El BIA también tiene que considerarse como un requerimiento para determinar la criticidad y sensibilidad de la información. Como tal, establece la base para desarrollar un enfoque para los requerimientos de clasificación de la información y de continuidad del negocio.</a:t>
            </a:r>
          </a:p>
          <a:p>
            <a:pPr eaLnBrk="1" hangingPunct="1"/>
            <a:endParaRPr lang="es-MX" b="1" dirty="0" smtClean="0"/>
          </a:p>
          <a:p>
            <a:pPr eaLnBrk="1" hangingPunct="1"/>
            <a:endParaRPr lang="es-MX" b="1" dirty="0" smtClean="0"/>
          </a:p>
          <a:p>
            <a:pPr eaLnBrk="1" hangingPunct="1"/>
            <a:r>
              <a:rPr lang="es-MX" b="1" dirty="0" smtClean="0"/>
              <a:t>Páginas de Referencia del Manual de Preparación al Examen:</a:t>
            </a:r>
            <a:r>
              <a:rPr lang="es-MX" dirty="0" smtClean="0"/>
              <a:t>  Pag. 68</a:t>
            </a:r>
          </a:p>
          <a:p>
            <a:pPr eaLnBrk="1" hangingPunct="1"/>
            <a:endParaRPr lang="es-MX" dirty="0" smtClean="0"/>
          </a:p>
        </p:txBody>
      </p:sp>
    </p:spTree>
    <p:extLst>
      <p:ext uri="{BB962C8B-B14F-4D97-AF65-F5344CB8AC3E}">
        <p14:creationId xmlns:p14="http://schemas.microsoft.com/office/powerpoint/2010/main" xmlns="" val="237376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28F6781-E030-4CF1-9958-867AEC3EC402}" type="slidenum">
              <a:rPr lang="en-US" smtClean="0"/>
              <a:pPr eaLnBrk="1" hangingPunct="1"/>
              <a:t>3</a:t>
            </a:fld>
            <a:endParaRPr lang="es-MX" dirty="0" smtClean="0"/>
          </a:p>
        </p:txBody>
      </p:sp>
      <p:sp>
        <p:nvSpPr>
          <p:cNvPr id="277507" name="Rectangle 2"/>
          <p:cNvSpPr>
            <a:spLocks noGrp="1" noRot="1" noChangeAspect="1" noChangeArrowheads="1" noTextEdit="1"/>
          </p:cNvSpPr>
          <p:nvPr>
            <p:ph type="sldImg"/>
          </p:nvPr>
        </p:nvSpPr>
        <p:spPr>
          <a:ln/>
        </p:spPr>
      </p:sp>
      <p:sp>
        <p:nvSpPr>
          <p:cNvPr id="277508" name="Rectangle 6"/>
          <p:cNvSpPr>
            <a:spLocks noGrp="1" noChangeArrowheads="1"/>
          </p:cNvSpPr>
          <p:nvPr>
            <p:ph type="body" idx="1"/>
          </p:nvPr>
        </p:nvSpPr>
        <p:spPr>
          <a:xfrm>
            <a:off x="623147"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r>
              <a:rPr lang="es-MX" dirty="0" smtClean="0"/>
              <a:t>El análisis de dependencia del negocio se explicó anteriormente y es similar al análisis de dependencia de los recursos, pero es menos granular e incluye los elementos que se considerarían en un plan de continuidad del negocio (BCP), incluyendo artículos como grapas, sujetapapeles, etc. La dependencia de los recursos es similar a la planificación de recuperación en caso de desastre (DRP) y considera los sistemas, el hardware y el software necesarios para realizar funciones organizacionales específicas. La dependencia de los recursos puede ofrecer otra perspectiva sobre la criticidad de los recursos de información. Hasta cierto grado, puede utilizarse en lugar de un análisis de impacto para garantizar que la estrategia incluye los recursos que son críticos para las operaciones de negocio. El análisis se basa en la determinación de los recursos (como los sistemas, el software, la conectividad, etc.) y las dependencias (como los procesos de entrada y los repositorios de datos) requeridos por las operaciones críticas para la organización.</a:t>
            </a:r>
          </a:p>
          <a:p>
            <a:pPr eaLnBrk="1" hangingPunct="1"/>
            <a:endParaRPr lang="es-MX" b="1" dirty="0" smtClean="0"/>
          </a:p>
          <a:p>
            <a:pPr eaLnBrk="1" hangingPunct="1"/>
            <a:r>
              <a:rPr lang="es-MX" b="1" dirty="0" smtClean="0"/>
              <a:t>Páginas de Referencia del Manual de Preparación al Examen:</a:t>
            </a:r>
            <a:r>
              <a:rPr lang="es-MX" dirty="0" smtClean="0"/>
              <a:t>  Pag. 68</a:t>
            </a:r>
          </a:p>
          <a:p>
            <a:pPr eaLnBrk="1" hangingPunct="1"/>
            <a:endParaRPr lang="es-MX" dirty="0" smtClean="0"/>
          </a:p>
        </p:txBody>
      </p:sp>
    </p:spTree>
    <p:extLst>
      <p:ext uri="{BB962C8B-B14F-4D97-AF65-F5344CB8AC3E}">
        <p14:creationId xmlns:p14="http://schemas.microsoft.com/office/powerpoint/2010/main" xmlns="" val="147231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3AD891C-C4D6-4844-B587-1D9E0A9569E0}" type="slidenum">
              <a:rPr lang="en-US" smtClean="0"/>
              <a:pPr eaLnBrk="1" hangingPunct="1"/>
              <a:t>4</a:t>
            </a:fld>
            <a:endParaRPr lang="es-MX" dirty="0" smtClean="0"/>
          </a:p>
        </p:txBody>
      </p:sp>
      <p:sp>
        <p:nvSpPr>
          <p:cNvPr id="278531" name="Rectangle 2"/>
          <p:cNvSpPr>
            <a:spLocks noGrp="1" noRot="1" noChangeAspect="1" noChangeArrowheads="1" noTextEdit="1"/>
          </p:cNvSpPr>
          <p:nvPr>
            <p:ph type="sldImg"/>
          </p:nvPr>
        </p:nvSpPr>
        <p:spPr>
          <a:ln/>
        </p:spPr>
      </p:sp>
      <p:sp>
        <p:nvSpPr>
          <p:cNvPr id="278532" name="Rectangle 6"/>
          <p:cNvSpPr>
            <a:spLocks noGrp="1" noChangeArrowheads="1"/>
          </p:cNvSpPr>
          <p:nvPr>
            <p:ph type="body" idx="1"/>
          </p:nvPr>
        </p:nvSpPr>
        <p:spPr>
          <a:xfrm>
            <a:off x="778933"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r>
              <a:rPr lang="es-MX" dirty="0" smtClean="0"/>
              <a:t>La externalización (outsourcing) es cada vez más común tanto a nivel nacional como internacional, a medida que las compañías se concentran en competencias fundamentales y formas de recortar gastos. Desde una perspectiva de seguridad de la información, estos ajustes pueden representar un conjunto de riesgos que pueden ser difíciles de mitigar. Casi siempre, tanto los recursos como las habilidades de las funciones que se contratan a proveedores externos no se encuentran dentro del control de la organización, lo cual puede representar un conjunto de riesgos. Los proveedores pueden operar con base en diferentes criterios y puede ser difícil controlarlos. La estrategia de seguridad debe ejercer el debido cuidado cuando se trate de servicios contratados a proveedores externos a fin de garantizar que no constituyen un punto crítico de fallo o que se cuenta con un plan viable de respaldo en caso de problemas con el proveedor del servicio.</a:t>
            </a:r>
          </a:p>
          <a:p>
            <a:pPr eaLnBrk="1" hangingPunct="1"/>
            <a:endParaRPr lang="es-MX" b="1" dirty="0" smtClean="0"/>
          </a:p>
          <a:p>
            <a:pPr eaLnBrk="1" hangingPunct="1"/>
            <a:r>
              <a:rPr lang="es-MX" b="1" dirty="0" smtClean="0"/>
              <a:t>Páginas de Referencia del Manual de Preparación al Examen:</a:t>
            </a:r>
            <a:r>
              <a:rPr lang="es-MX" dirty="0" smtClean="0"/>
              <a:t>  Pag. 68</a:t>
            </a:r>
          </a:p>
        </p:txBody>
      </p:sp>
    </p:spTree>
    <p:extLst>
      <p:ext uri="{BB962C8B-B14F-4D97-AF65-F5344CB8AC3E}">
        <p14:creationId xmlns:p14="http://schemas.microsoft.com/office/powerpoint/2010/main" xmlns="" val="966880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276600" y="274638"/>
            <a:ext cx="5867400" cy="1143000"/>
          </a:xfrm>
        </p:spPr>
        <p:txBody>
          <a:bodyPr/>
          <a:lstStyle/>
          <a:p>
            <a:pPr eaLnBrk="1" hangingPunct="1"/>
            <a:r>
              <a:rPr lang="es-MX" dirty="0" smtClean="0"/>
              <a:t>1.14.15 Seguros</a:t>
            </a:r>
          </a:p>
        </p:txBody>
      </p:sp>
      <p:sp>
        <p:nvSpPr>
          <p:cNvPr id="109571" name="Rectangle 3"/>
          <p:cNvSpPr>
            <a:spLocks noGrp="1" noChangeArrowheads="1"/>
          </p:cNvSpPr>
          <p:nvPr>
            <p:ph type="body" idx="4294967295"/>
          </p:nvPr>
        </p:nvSpPr>
        <p:spPr>
          <a:xfrm>
            <a:off x="642910" y="1785926"/>
            <a:ext cx="8229600" cy="4525963"/>
          </a:xfrm>
        </p:spPr>
        <p:txBody>
          <a:bodyPr/>
          <a:lstStyle/>
          <a:p>
            <a:pPr marL="0" indent="0" eaLnBrk="1" hangingPunct="1">
              <a:buFontTx/>
              <a:buNone/>
              <a:defRPr/>
            </a:pPr>
            <a:r>
              <a:rPr lang="es-MX" dirty="0" smtClean="0"/>
              <a:t>Los tipos más comunes de Seguros que pueden ser considerados son:</a:t>
            </a:r>
          </a:p>
          <a:p>
            <a:pPr eaLnBrk="1" hangingPunct="1">
              <a:defRPr/>
            </a:pPr>
            <a:r>
              <a:rPr lang="es-MX" sz="2800" dirty="0" smtClean="0"/>
              <a:t>Primera Parte</a:t>
            </a:r>
          </a:p>
          <a:p>
            <a:pPr eaLnBrk="1" hangingPunct="1">
              <a:defRPr/>
            </a:pPr>
            <a:r>
              <a:rPr lang="es-MX" sz="2800" dirty="0" smtClean="0"/>
              <a:t>Tercera Parte</a:t>
            </a:r>
          </a:p>
          <a:p>
            <a:pPr eaLnBrk="1" hangingPunct="1">
              <a:defRPr/>
            </a:pPr>
            <a:r>
              <a:rPr lang="es-MX" sz="2800" dirty="0" smtClean="0"/>
              <a:t>Garantía de Fidelidad</a:t>
            </a:r>
          </a:p>
        </p:txBody>
      </p:sp>
      <p:pic>
        <p:nvPicPr>
          <p:cNvPr id="4" name="Dominio 1 D111">
            <a:hlinkClick r:id="" action="ppaction://media"/>
          </p:cNvPr>
          <p:cNvPicPr>
            <a:picLocks noRot="1" noChangeAspect="1"/>
          </p:cNvPicPr>
          <p:nvPr>
            <a:wavAudioFile r:embed="rId1" name="Dominio 1 D111"/>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161688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3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1.14.16 Evaluación del impacto al negocio</a:t>
            </a:r>
          </a:p>
        </p:txBody>
      </p:sp>
      <p:sp>
        <p:nvSpPr>
          <p:cNvPr id="111619" name="Rectangle 3"/>
          <p:cNvSpPr>
            <a:spLocks noGrp="1" noChangeArrowheads="1"/>
          </p:cNvSpPr>
          <p:nvPr>
            <p:ph type="body" idx="4294967295"/>
          </p:nvPr>
        </p:nvSpPr>
        <p:spPr>
          <a:xfrm>
            <a:off x="533400" y="1600200"/>
            <a:ext cx="8610600" cy="4800600"/>
          </a:xfrm>
        </p:spPr>
        <p:txBody>
          <a:bodyPr/>
          <a:lstStyle/>
          <a:p>
            <a:pPr eaLnBrk="1" hangingPunct="1"/>
            <a:r>
              <a:rPr lang="es-MX" sz="2800" dirty="0" smtClean="0"/>
              <a:t>El impacto al negocio es lo “esencial” del riesgo. </a:t>
            </a:r>
          </a:p>
          <a:p>
            <a:pPr eaLnBrk="1" hangingPunct="1"/>
            <a:r>
              <a:rPr lang="es-MX" sz="2800" dirty="0" smtClean="0"/>
              <a:t>BIAs son un componente primario para desarrollar una estrategia que resuelva posibles impactos adversos para la organización. </a:t>
            </a:r>
          </a:p>
          <a:p>
            <a:pPr eaLnBrk="1" hangingPunct="1"/>
            <a:r>
              <a:rPr lang="es-MX" sz="2800" dirty="0" smtClean="0"/>
              <a:t>El BIA también tiene que considerarse como un requerimiento para determinar la criticidad y sensibilidad de la información.</a:t>
            </a:r>
          </a:p>
        </p:txBody>
      </p:sp>
      <p:pic>
        <p:nvPicPr>
          <p:cNvPr id="4" name="Dominio 1 D112">
            <a:hlinkClick r:id="" action="ppaction://media"/>
          </p:cNvPr>
          <p:cNvPicPr>
            <a:picLocks noRot="1" noChangeAspect="1"/>
          </p:cNvPicPr>
          <p:nvPr>
            <a:wavAudioFile r:embed="rId1" name="Dominio 1 D112"/>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4022052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0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276600" y="274638"/>
            <a:ext cx="5867400" cy="1143000"/>
          </a:xfrm>
        </p:spPr>
        <p:txBody>
          <a:bodyPr>
            <a:normAutofit fontScale="90000"/>
          </a:bodyPr>
          <a:lstStyle/>
          <a:p>
            <a:pPr defTabSz="347663" eaLnBrk="1" hangingPunct="1"/>
            <a:r>
              <a:rPr lang="es-MX" sz="3600" dirty="0" smtClean="0"/>
              <a:t>1.14.17 Análisis de la dependencia de recursos</a:t>
            </a:r>
          </a:p>
        </p:txBody>
      </p:sp>
      <p:sp>
        <p:nvSpPr>
          <p:cNvPr id="112643" name="Rectangle 3"/>
          <p:cNvSpPr>
            <a:spLocks noGrp="1" noChangeArrowheads="1"/>
          </p:cNvSpPr>
          <p:nvPr>
            <p:ph type="body" idx="4294967295"/>
          </p:nvPr>
        </p:nvSpPr>
        <p:spPr>
          <a:xfrm>
            <a:off x="533400" y="1600200"/>
            <a:ext cx="8182004" cy="4800600"/>
          </a:xfrm>
        </p:spPr>
        <p:txBody>
          <a:bodyPr/>
          <a:lstStyle/>
          <a:p>
            <a:pPr eaLnBrk="1" hangingPunct="1"/>
            <a:r>
              <a:rPr lang="es-MX" sz="2800" dirty="0" smtClean="0"/>
              <a:t>Tal como "Análisis de Dependencia del Negocio"</a:t>
            </a:r>
          </a:p>
          <a:p>
            <a:pPr eaLnBrk="1" hangingPunct="1"/>
            <a:r>
              <a:rPr lang="es-MX" sz="2800" dirty="0" smtClean="0"/>
              <a:t>Puede ofrecer otra perspectiva sobre la criticidad de los recursos de información.</a:t>
            </a:r>
          </a:p>
          <a:p>
            <a:pPr eaLnBrk="1" hangingPunct="1"/>
            <a:r>
              <a:rPr lang="es-MX" sz="2800" dirty="0" smtClean="0"/>
              <a:t>Hasta cierto grado, puede utilizarse en lugar de un análisis de impacto (BIA) para garantizar que la estrategia incluye los recursos que son críticos para las operaciones de negocio.</a:t>
            </a:r>
          </a:p>
        </p:txBody>
      </p:sp>
      <p:pic>
        <p:nvPicPr>
          <p:cNvPr id="4" name="Dominio 1 D113">
            <a:hlinkClick r:id="" action="ppaction://media"/>
          </p:cNvPr>
          <p:cNvPicPr>
            <a:picLocks noRot="1" noChangeAspect="1"/>
          </p:cNvPicPr>
          <p:nvPr>
            <a:wavAudioFile r:embed="rId1" name="Dominio 1 D113"/>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781345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62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1.14.18 Proveedores externos</a:t>
            </a:r>
          </a:p>
        </p:txBody>
      </p:sp>
      <p:sp>
        <p:nvSpPr>
          <p:cNvPr id="113667" name="Rectangle 3"/>
          <p:cNvSpPr>
            <a:spLocks noGrp="1" noChangeArrowheads="1"/>
          </p:cNvSpPr>
          <p:nvPr>
            <p:ph type="body" idx="4294967295"/>
          </p:nvPr>
        </p:nvSpPr>
        <p:spPr>
          <a:xfrm>
            <a:off x="467544" y="1700808"/>
            <a:ext cx="8382000" cy="3992563"/>
          </a:xfrm>
        </p:spPr>
        <p:txBody>
          <a:bodyPr>
            <a:normAutofit lnSpcReduction="10000"/>
          </a:bodyPr>
          <a:lstStyle/>
          <a:p>
            <a:pPr eaLnBrk="1" hangingPunct="1"/>
            <a:r>
              <a:rPr lang="es-MX" sz="2800" dirty="0" smtClean="0"/>
              <a:t>Usado cada vez más para reducir costos, sin embargo:</a:t>
            </a:r>
          </a:p>
          <a:p>
            <a:pPr lvl="1" eaLnBrk="1" hangingPunct="1">
              <a:spcBef>
                <a:spcPct val="15000"/>
              </a:spcBef>
            </a:pPr>
            <a:r>
              <a:rPr lang="es-MX" sz="2400" dirty="0" smtClean="0"/>
              <a:t>Los riesgos debidos a la tercerización pueden ser difíciles de cuantificar y potencialmente difíciles de mitigar. </a:t>
            </a:r>
          </a:p>
          <a:p>
            <a:pPr lvl="1" eaLnBrk="1" hangingPunct="1">
              <a:spcBef>
                <a:spcPct val="15000"/>
              </a:spcBef>
            </a:pPr>
            <a:r>
              <a:rPr lang="es-MX" sz="2400" dirty="0" smtClean="0"/>
              <a:t>Tanto los recursos como las habilidades de las funciones que se contratan a proveedores externos no se encuentran dentro del control de la organización.</a:t>
            </a:r>
          </a:p>
          <a:p>
            <a:pPr lvl="1" eaLnBrk="1" hangingPunct="1">
              <a:spcBef>
                <a:spcPct val="15000"/>
              </a:spcBef>
            </a:pPr>
            <a:r>
              <a:rPr lang="es-MX" sz="2400" dirty="0" smtClean="0"/>
              <a:t>Los proveedores pueden operar con base en diferentes criterios y puede ser difícil controlarlos.</a:t>
            </a:r>
          </a:p>
          <a:p>
            <a:pPr lvl="1" eaLnBrk="1" hangingPunct="1">
              <a:spcBef>
                <a:spcPct val="15000"/>
              </a:spcBef>
            </a:pPr>
            <a:r>
              <a:rPr lang="es-MX" sz="2400" dirty="0" smtClean="0"/>
              <a:t>Los servicios contratados a proveedores externos no pueden constituir un punto crítico y/o único de falla.</a:t>
            </a:r>
          </a:p>
        </p:txBody>
      </p:sp>
      <p:pic>
        <p:nvPicPr>
          <p:cNvPr id="4" name="Dominio 1 D114">
            <a:hlinkClick r:id="" action="ppaction://media"/>
          </p:cNvPr>
          <p:cNvPicPr>
            <a:picLocks noRot="1" noChangeAspect="1"/>
          </p:cNvPicPr>
          <p:nvPr>
            <a:wavAudioFile r:embed="rId1" name="Dominio 1 D114"/>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452851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5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5615</TotalTime>
  <Words>802</Words>
  <Application>Microsoft Office PowerPoint</Application>
  <PresentationFormat>On-screen Show (4:3)</PresentationFormat>
  <Paragraphs>44</Paragraphs>
  <Slides>4</Slides>
  <Notes>4</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1.14.15 Seguros</vt:lpstr>
      <vt:lpstr>1.14.16 Evaluación del impacto al negocio</vt:lpstr>
      <vt:lpstr>1.14.17 Análisis de la dependencia de recursos</vt:lpstr>
      <vt:lpstr>1.14.18 Proveedores externos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765</cp:revision>
  <dcterms:created xsi:type="dcterms:W3CDTF">2012-01-20T22:05:26Z</dcterms:created>
  <dcterms:modified xsi:type="dcterms:W3CDTF">2014-02-11T01:37:57Z</dcterms:modified>
</cp:coreProperties>
</file>