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4"/>
  </p:notesMasterIdLst>
  <p:handoutMasterIdLst>
    <p:handoutMasterId r:id="rId15"/>
  </p:handoutMasterIdLst>
  <p:sldIdLst>
    <p:sldId id="925" r:id="rId2"/>
    <p:sldId id="927" r:id="rId3"/>
    <p:sldId id="928" r:id="rId4"/>
    <p:sldId id="929" r:id="rId5"/>
    <p:sldId id="930" r:id="rId6"/>
    <p:sldId id="931" r:id="rId7"/>
    <p:sldId id="932" r:id="rId8"/>
    <p:sldId id="933" r:id="rId9"/>
    <p:sldId id="934" r:id="rId10"/>
    <p:sldId id="935" r:id="rId11"/>
    <p:sldId id="936" r:id="rId12"/>
    <p:sldId id="93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7CF33438-2D96-4075-B371-077564FDE11F}" type="slidenum">
              <a:rPr lang="en-US" smtClean="0"/>
              <a:pPr eaLnBrk="1" hangingPunct="1"/>
              <a:t>1</a:t>
            </a:fld>
            <a:endParaRPr lang="es-MX" dirty="0" smtClean="0"/>
          </a:p>
        </p:txBody>
      </p:sp>
      <p:sp>
        <p:nvSpPr>
          <p:cNvPr id="279555" name="Rectangle 2"/>
          <p:cNvSpPr>
            <a:spLocks noGrp="1" noRot="1" noChangeAspect="1" noChangeArrowheads="1" noTextEdit="1"/>
          </p:cNvSpPr>
          <p:nvPr>
            <p:ph type="sldImg"/>
          </p:nvPr>
        </p:nvSpPr>
        <p:spPr>
          <a:ln/>
        </p:spPr>
      </p:sp>
      <p:sp>
        <p:nvSpPr>
          <p:cNvPr id="279556" name="Rectangle 6"/>
          <p:cNvSpPr>
            <a:spLocks noGrp="1" noChangeArrowheads="1"/>
          </p:cNvSpPr>
          <p:nvPr>
            <p:ph type="body" idx="1"/>
          </p:nvPr>
        </p:nvSpPr>
        <p:spPr>
          <a:xfrm>
            <a:off x="778933"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r>
              <a:rPr lang="es-MX" dirty="0" smtClean="0"/>
              <a:t>Al desarrollar una estrategia de seguridad, generalmente existe una serie de servicios de apoyo y garantía de los proveedores dentro de una organización que deben ser considerados parte de los recursos de seguridad de la información. Estos pueden incluir una variedad de departamentos como legal, cumplimiento, auditoría, adquisiciones, seguros, recuperación en caso de desastre, seguridad física, capacitación, oficina de proyectos y recursos humanos. Otros departamentos o grupos tales como la gestión del cambio o de aseguramiento de calidad también tienen elementos de seguridad como parte de su funcionamiento.</a:t>
            </a:r>
          </a:p>
          <a:p>
            <a:endParaRPr lang="es-MX" dirty="0" smtClean="0"/>
          </a:p>
          <a:p>
            <a:r>
              <a:rPr lang="es-MX" dirty="0" smtClean="0"/>
              <a:t>Estas funciones de aseguramiento casi nunca están bien integradas, si es que lo están. Las consideraciones estratégicas deben incluir enfoques para garantizar que estas funciones operan perfectamente a fin de evitar brechas que puedan ocasionar que la seguridad se vea comprometida.</a:t>
            </a:r>
          </a:p>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Págs. 68</a:t>
            </a:r>
          </a:p>
          <a:p>
            <a:pPr eaLnBrk="1" hangingPunct="1"/>
            <a:endParaRPr lang="es-MX" dirty="0" smtClean="0"/>
          </a:p>
        </p:txBody>
      </p:sp>
    </p:spTree>
    <p:extLst>
      <p:ext uri="{BB962C8B-B14F-4D97-AF65-F5344CB8AC3E}">
        <p14:creationId xmlns:p14="http://schemas.microsoft.com/office/powerpoint/2010/main" xmlns="" val="233468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20A0E96D-7922-484D-8693-9D1FE57F6124}" type="slidenum">
              <a:rPr lang="en-US" smtClean="0"/>
              <a:pPr eaLnBrk="1" hangingPunct="1"/>
              <a:t>10</a:t>
            </a:fld>
            <a:endParaRPr lang="es-MX" dirty="0" smtClean="0"/>
          </a:p>
        </p:txBody>
      </p:sp>
      <p:sp>
        <p:nvSpPr>
          <p:cNvPr id="288771" name="Rectangle 2"/>
          <p:cNvSpPr>
            <a:spLocks noGrp="1" noRot="1" noChangeAspect="1" noChangeArrowheads="1" noTextEdit="1"/>
          </p:cNvSpPr>
          <p:nvPr>
            <p:ph type="sldImg"/>
          </p:nvPr>
        </p:nvSpPr>
        <p:spPr>
          <a:ln/>
        </p:spPr>
      </p:sp>
      <p:sp>
        <p:nvSpPr>
          <p:cNvPr id="288772" name="Rectangle 6"/>
          <p:cNvSpPr>
            <a:spLocks noGrp="1" noChangeArrowheads="1"/>
          </p:cNvSpPr>
          <p:nvPr>
            <p:ph type="body" idx="1"/>
          </p:nvPr>
        </p:nvSpPr>
        <p:spPr>
          <a:xfrm>
            <a:off x="701040"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70</a:t>
            </a:r>
          </a:p>
        </p:txBody>
      </p:sp>
    </p:spTree>
    <p:extLst>
      <p:ext uri="{BB962C8B-B14F-4D97-AF65-F5344CB8AC3E}">
        <p14:creationId xmlns:p14="http://schemas.microsoft.com/office/powerpoint/2010/main" xmlns="" val="317287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6F3B447B-182C-47B3-99CD-5B07C1B6121D}" type="slidenum">
              <a:rPr lang="en-US" smtClean="0"/>
              <a:pPr eaLnBrk="1" hangingPunct="1"/>
              <a:t>11</a:t>
            </a:fld>
            <a:endParaRPr lang="es-MX" dirty="0" smtClean="0"/>
          </a:p>
        </p:txBody>
      </p:sp>
      <p:sp>
        <p:nvSpPr>
          <p:cNvPr id="289795" name="Rectangle 2"/>
          <p:cNvSpPr>
            <a:spLocks noGrp="1" noRot="1" noChangeAspect="1" noChangeArrowheads="1" noTextEdit="1"/>
          </p:cNvSpPr>
          <p:nvPr>
            <p:ph type="sldImg"/>
          </p:nvPr>
        </p:nvSpPr>
        <p:spPr>
          <a:ln/>
        </p:spPr>
      </p:sp>
      <p:sp>
        <p:nvSpPr>
          <p:cNvPr id="289796" name="Rectangle 6"/>
          <p:cNvSpPr>
            <a:spLocks noGrp="1" noChangeArrowheads="1"/>
          </p:cNvSpPr>
          <p:nvPr>
            <p:ph type="body" idx="1"/>
          </p:nvPr>
        </p:nvSpPr>
        <p:spPr>
          <a:xfrm>
            <a:off x="701040" y="449326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Una estrategia de seguridad tiene que considerar la resistencia que podría encontrar durante la implementación. Por lo general debe esperarse que haya resistencia a cambios significativos, y posibles resentimientos contra nuevas limitaciones que podrían percibirse que dificultan más las tareas o que son muy tardadas.</a:t>
            </a:r>
          </a:p>
          <a:p>
            <a:endParaRPr lang="es-MX" dirty="0" smtClean="0"/>
          </a:p>
          <a:p>
            <a:pPr eaLnBrk="1" hangingPunct="1"/>
            <a:r>
              <a:rPr lang="es-MX" b="1" dirty="0" smtClean="0"/>
              <a:t>Páginas de Referencia del Manual de Preparación al Examen:</a:t>
            </a:r>
            <a:r>
              <a:rPr lang="es-MX" dirty="0" smtClean="0"/>
              <a:t>  Pag. 70</a:t>
            </a:r>
          </a:p>
        </p:txBody>
      </p:sp>
    </p:spTree>
    <p:extLst>
      <p:ext uri="{BB962C8B-B14F-4D97-AF65-F5344CB8AC3E}">
        <p14:creationId xmlns:p14="http://schemas.microsoft.com/office/powerpoint/2010/main" xmlns="" val="306997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29DC07E9-A4B6-4E94-BD2B-39E2776EEE12}" type="slidenum">
              <a:rPr lang="en-US" smtClean="0"/>
              <a:pPr eaLnBrk="1" hangingPunct="1"/>
              <a:t>12</a:t>
            </a:fld>
            <a:endParaRPr lang="es-MX" dirty="0"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Una estrategia efectiva debe considerar los presupuestos disponibles, el costo total de la propiedad (TCO-total cost of ownership) de tecnologías nuevas o adicionales y los requerimientos de personal de diseño, aplicación, operación, mantenimiento y cierre eventual. Típicamente, TCO debe desarrollarse para el ciclo de vida completo de tecnología, procesos y personal.</a:t>
            </a:r>
          </a:p>
          <a:p>
            <a:endParaRPr lang="es-MX" dirty="0" smtClean="0"/>
          </a:p>
          <a:p>
            <a:pPr eaLnBrk="1" hangingPunct="1"/>
            <a:r>
              <a:rPr lang="es-MX" b="1" dirty="0" smtClean="0"/>
              <a:t>Páginas de Referencia del Manual de Preparación al Examen:</a:t>
            </a:r>
            <a:r>
              <a:rPr lang="es-MX" dirty="0" smtClean="0"/>
              <a:t>  Pag. 70</a:t>
            </a:r>
          </a:p>
        </p:txBody>
      </p:sp>
    </p:spTree>
    <p:extLst>
      <p:ext uri="{BB962C8B-B14F-4D97-AF65-F5344CB8AC3E}">
        <p14:creationId xmlns:p14="http://schemas.microsoft.com/office/powerpoint/2010/main" xmlns="" val="96746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A45501F6-4AE1-4AC4-92D3-42AE27346435}" type="slidenum">
              <a:rPr lang="en-US" smtClean="0"/>
              <a:pPr eaLnBrk="1" hangingPunct="1"/>
              <a:t>2</a:t>
            </a:fld>
            <a:endParaRPr lang="es-MX" dirty="0"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a:t>
            </a:r>
            <a:r>
              <a:rPr lang="es-MX" baseline="0" dirty="0" smtClean="0"/>
              <a:t> 68</a:t>
            </a:r>
            <a:endParaRPr lang="es-MX" dirty="0" smtClean="0"/>
          </a:p>
        </p:txBody>
      </p:sp>
      <p:sp>
        <p:nvSpPr>
          <p:cNvPr id="280581" name="Rectangle 4"/>
          <p:cNvSpPr>
            <a:spLocks noChangeArrowheads="1"/>
          </p:cNvSpPr>
          <p:nvPr/>
        </p:nvSpPr>
        <p:spPr bwMode="auto">
          <a:xfrm>
            <a:off x="778933" y="4415790"/>
            <a:ext cx="5608320" cy="4183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a:spcBef>
                <a:spcPct val="30000"/>
              </a:spcBef>
            </a:pPr>
            <a:r>
              <a:rPr lang="es-MX" sz="1000" b="1" dirty="0"/>
              <a:t>Páginas de Referencia del Manual de Preparación al Examen:</a:t>
            </a:r>
          </a:p>
          <a:p>
            <a:pPr>
              <a:spcBef>
                <a:spcPct val="30000"/>
              </a:spcBef>
            </a:pPr>
            <a:r>
              <a:rPr lang="es-MX" sz="1000" dirty="0"/>
              <a:t>Pág.</a:t>
            </a:r>
          </a:p>
        </p:txBody>
      </p:sp>
    </p:spTree>
    <p:extLst>
      <p:ext uri="{BB962C8B-B14F-4D97-AF65-F5344CB8AC3E}">
        <p14:creationId xmlns:p14="http://schemas.microsoft.com/office/powerpoint/2010/main" xmlns="" val="196396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D9AEB7A-49FC-4D1C-9819-539C0077F319}" type="slidenum">
              <a:rPr lang="en-US" smtClean="0"/>
              <a:pPr eaLnBrk="1" hangingPunct="1"/>
              <a:t>3</a:t>
            </a:fld>
            <a:endParaRPr lang="es-MX" dirty="0"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68-69</a:t>
            </a:r>
          </a:p>
        </p:txBody>
      </p:sp>
    </p:spTree>
    <p:extLst>
      <p:ext uri="{BB962C8B-B14F-4D97-AF65-F5344CB8AC3E}">
        <p14:creationId xmlns:p14="http://schemas.microsoft.com/office/powerpoint/2010/main" xmlns="" val="227547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91A578F-B16D-4988-9ADC-B580FDD23075}" type="slidenum">
              <a:rPr lang="en-US" smtClean="0"/>
              <a:pPr eaLnBrk="1" hangingPunct="1"/>
              <a:t>4</a:t>
            </a:fld>
            <a:endParaRPr lang="es-MX" dirty="0" smtClean="0"/>
          </a:p>
        </p:txBody>
      </p:sp>
      <p:sp>
        <p:nvSpPr>
          <p:cNvPr id="282627" name="Rectangle 2"/>
          <p:cNvSpPr>
            <a:spLocks noGrp="1" noRot="1" noChangeAspect="1" noChangeArrowheads="1" noTextEdit="1"/>
          </p:cNvSpPr>
          <p:nvPr>
            <p:ph type="sldImg"/>
          </p:nvPr>
        </p:nvSpPr>
        <p:spPr>
          <a:ln/>
        </p:spPr>
      </p:sp>
      <p:sp>
        <p:nvSpPr>
          <p:cNvPr id="282628" name="Rectangle 6"/>
          <p:cNvSpPr>
            <a:spLocks noGrp="1" noChangeArrowheads="1"/>
          </p:cNvSpPr>
          <p:nvPr>
            <p:ph type="body" idx="1"/>
          </p:nvPr>
        </p:nvSpPr>
        <p:spPr>
          <a:xfrm>
            <a:off x="778933"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68-69</a:t>
            </a:r>
          </a:p>
          <a:p>
            <a:pPr eaLnBrk="1" hangingPunct="1"/>
            <a:endParaRPr lang="es-MX" dirty="0" smtClean="0"/>
          </a:p>
        </p:txBody>
      </p:sp>
    </p:spTree>
    <p:extLst>
      <p:ext uri="{BB962C8B-B14F-4D97-AF65-F5344CB8AC3E}">
        <p14:creationId xmlns:p14="http://schemas.microsoft.com/office/powerpoint/2010/main" xmlns="" val="236485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B9D395D-7B49-4CEC-9A62-B31EC70631D1}" type="slidenum">
              <a:rPr lang="en-US" smtClean="0"/>
              <a:pPr eaLnBrk="1" hangingPunct="1"/>
              <a:t>5</a:t>
            </a:fld>
            <a:endParaRPr lang="es-MX" dirty="0" smtClean="0"/>
          </a:p>
        </p:txBody>
      </p:sp>
      <p:sp>
        <p:nvSpPr>
          <p:cNvPr id="283651" name="Rectangle 2"/>
          <p:cNvSpPr>
            <a:spLocks noGrp="1" noRot="1" noChangeAspect="1" noChangeArrowheads="1" noTextEdit="1"/>
          </p:cNvSpPr>
          <p:nvPr>
            <p:ph type="sldImg"/>
          </p:nvPr>
        </p:nvSpPr>
        <p:spPr>
          <a:ln/>
        </p:spPr>
      </p:sp>
      <p:sp>
        <p:nvSpPr>
          <p:cNvPr id="283652" name="Rectangle 6"/>
          <p:cNvSpPr>
            <a:spLocks noGrp="1" noChangeArrowheads="1"/>
          </p:cNvSpPr>
          <p:nvPr>
            <p:ph type="body" idx="1"/>
          </p:nvPr>
        </p:nvSpPr>
        <p:spPr>
          <a:xfrm>
            <a:off x="1012613" y="426085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68-69</a:t>
            </a:r>
          </a:p>
        </p:txBody>
      </p:sp>
    </p:spTree>
    <p:extLst>
      <p:ext uri="{BB962C8B-B14F-4D97-AF65-F5344CB8AC3E}">
        <p14:creationId xmlns:p14="http://schemas.microsoft.com/office/powerpoint/2010/main" xmlns="" val="33418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C5E6DA09-936A-45CF-B3E0-B30D2BEDAB9C}" type="slidenum">
              <a:rPr lang="en-US" smtClean="0"/>
              <a:pPr eaLnBrk="1" hangingPunct="1"/>
              <a:t>6</a:t>
            </a:fld>
            <a:endParaRPr lang="es-MX" dirty="0" smtClean="0"/>
          </a:p>
        </p:txBody>
      </p:sp>
      <p:sp>
        <p:nvSpPr>
          <p:cNvPr id="284675" name="Rectangle 2"/>
          <p:cNvSpPr>
            <a:spLocks noGrp="1" noRot="1" noChangeAspect="1" noChangeArrowheads="1" noTextEdit="1"/>
          </p:cNvSpPr>
          <p:nvPr>
            <p:ph type="sldImg"/>
          </p:nvPr>
        </p:nvSpPr>
        <p:spPr>
          <a:ln/>
        </p:spPr>
      </p:sp>
      <p:sp>
        <p:nvSpPr>
          <p:cNvPr id="284676" name="Rectangle 6"/>
          <p:cNvSpPr>
            <a:spLocks noGrp="1" noChangeArrowheads="1"/>
          </p:cNvSpPr>
          <p:nvPr>
            <p:ph type="body" idx="1"/>
          </p:nvPr>
        </p:nvSpPr>
        <p:spPr>
          <a:xfrm>
            <a:off x="778933"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69</a:t>
            </a:r>
          </a:p>
        </p:txBody>
      </p:sp>
    </p:spTree>
    <p:extLst>
      <p:ext uri="{BB962C8B-B14F-4D97-AF65-F5344CB8AC3E}">
        <p14:creationId xmlns:p14="http://schemas.microsoft.com/office/powerpoint/2010/main" xmlns="" val="401780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546C844-BD1D-4751-8CA1-D933833EC4C0}" type="slidenum">
              <a:rPr lang="en-US" smtClean="0"/>
              <a:pPr eaLnBrk="1" hangingPunct="1"/>
              <a:t>7</a:t>
            </a:fld>
            <a:endParaRPr lang="es-MX" dirty="0" smtClean="0"/>
          </a:p>
        </p:txBody>
      </p:sp>
      <p:sp>
        <p:nvSpPr>
          <p:cNvPr id="285699" name="Rectangle 2"/>
          <p:cNvSpPr>
            <a:spLocks noGrp="1" noRot="1" noChangeAspect="1" noChangeArrowheads="1" noTextEdit="1"/>
          </p:cNvSpPr>
          <p:nvPr>
            <p:ph type="sldImg"/>
          </p:nvPr>
        </p:nvSpPr>
        <p:spPr>
          <a:ln/>
        </p:spPr>
      </p:sp>
      <p:sp>
        <p:nvSpPr>
          <p:cNvPr id="285700" name="Rectangle 6"/>
          <p:cNvSpPr>
            <a:spLocks noGrp="1" noChangeArrowheads="1"/>
          </p:cNvSpPr>
          <p:nvPr>
            <p:ph type="body" idx="1"/>
          </p:nvPr>
        </p:nvSpPr>
        <p:spPr>
          <a:xfrm>
            <a:off x="778933"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La percepción que tienen los clientes de una organización y el público en general de su comportamiento ético puede tener un impacto significativo en dicha organización y afectar su valor. Estas percepciones a menudo se ven influidas por la ubicación y la cultura, por lo que una estrategia efectiva debe considerar los aspectos éticos en las áreas en las que opera.</a:t>
            </a:r>
          </a:p>
          <a:p>
            <a:pPr eaLnBrk="1" hangingPunct="1"/>
            <a:endParaRPr lang="es-MX" b="1" dirty="0" smtClean="0"/>
          </a:p>
          <a:p>
            <a:pPr eaLnBrk="1" hangingPunct="1"/>
            <a:r>
              <a:rPr lang="es-MX" b="1" dirty="0" smtClean="0"/>
              <a:t>Páginas de Referencia del Manual de Preparación al Examen:</a:t>
            </a:r>
            <a:r>
              <a:rPr lang="es-MX" dirty="0" smtClean="0"/>
              <a:t>  Pag. 69</a:t>
            </a:r>
          </a:p>
        </p:txBody>
      </p:sp>
    </p:spTree>
    <p:extLst>
      <p:ext uri="{BB962C8B-B14F-4D97-AF65-F5344CB8AC3E}">
        <p14:creationId xmlns:p14="http://schemas.microsoft.com/office/powerpoint/2010/main" xmlns="" val="198071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52A5267-8DB6-4260-8B4F-00E4E78F50A4}" type="slidenum">
              <a:rPr lang="en-US" smtClean="0"/>
              <a:pPr eaLnBrk="1" hangingPunct="1"/>
              <a:t>8</a:t>
            </a:fld>
            <a:endParaRPr lang="es-MX" dirty="0" smtClean="0"/>
          </a:p>
        </p:txBody>
      </p:sp>
      <p:sp>
        <p:nvSpPr>
          <p:cNvPr id="286723" name="Rectangle 2"/>
          <p:cNvSpPr>
            <a:spLocks noGrp="1" noRot="1" noChangeAspect="1" noChangeArrowheads="1" noTextEdit="1"/>
          </p:cNvSpPr>
          <p:nvPr>
            <p:ph type="sldImg"/>
          </p:nvPr>
        </p:nvSpPr>
        <p:spPr>
          <a:ln/>
        </p:spPr>
      </p:sp>
      <p:sp>
        <p:nvSpPr>
          <p:cNvPr id="286724"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La cultura interna de la organización se debe tomar en cuenta a la hora de desarrollar una estrategia de seguridad. También se debe considerar la cultura en la cual funciona la organización. Una estrategia que esté en desacuerdo con las convenciones culturales podría encontrar resistencia y ello dificultaría una implementación exitosa.</a:t>
            </a:r>
          </a:p>
          <a:p>
            <a:endParaRPr lang="es-MX" dirty="0" smtClean="0"/>
          </a:p>
          <a:p>
            <a:pPr eaLnBrk="1" hangingPunct="1"/>
            <a:r>
              <a:rPr lang="es-MX" b="1" dirty="0" smtClean="0"/>
              <a:t>Páginas de Referencia del Manual de Preparación al Examen:</a:t>
            </a:r>
            <a:r>
              <a:rPr lang="es-MX" dirty="0" smtClean="0"/>
              <a:t>  Pag. 69</a:t>
            </a:r>
          </a:p>
        </p:txBody>
      </p:sp>
    </p:spTree>
    <p:extLst>
      <p:ext uri="{BB962C8B-B14F-4D97-AF65-F5344CB8AC3E}">
        <p14:creationId xmlns:p14="http://schemas.microsoft.com/office/powerpoint/2010/main" xmlns="" val="268694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766655D-7A73-455E-A811-59249E33051E}" type="slidenum">
              <a:rPr lang="en-US" smtClean="0"/>
              <a:pPr eaLnBrk="1" hangingPunct="1"/>
              <a:t>9</a:t>
            </a:fld>
            <a:endParaRPr lang="es-MX" dirty="0" smtClean="0"/>
          </a:p>
        </p:txBody>
      </p:sp>
      <p:sp>
        <p:nvSpPr>
          <p:cNvPr id="287747" name="Rectangle 2"/>
          <p:cNvSpPr>
            <a:spLocks noGrp="1" noRot="1" noChangeAspect="1" noChangeArrowheads="1" noTextEdit="1"/>
          </p:cNvSpPr>
          <p:nvPr>
            <p:ph type="sldImg"/>
          </p:nvPr>
        </p:nvSpPr>
        <p:spPr>
          <a:ln/>
        </p:spPr>
      </p:sp>
      <p:sp>
        <p:nvSpPr>
          <p:cNvPr id="287748"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La estructura organizativa tendrá un impacto significativo en cómo una estrategia de gobierno puede concebirse y aplicarse. A menudo, existen diversas funciones de aseguramiento en “silos” que tienen diferentes estructuras jerárquicas y facultades. La cooperación entre dichas funciones es importante y suele requerir de la participación e interacción de la alta dirección.</a:t>
            </a:r>
          </a:p>
          <a:p>
            <a:endParaRPr lang="es-MX" dirty="0" smtClean="0"/>
          </a:p>
          <a:p>
            <a:pPr eaLnBrk="1" hangingPunct="1"/>
            <a:r>
              <a:rPr lang="es-MX" b="1" dirty="0" smtClean="0"/>
              <a:t>Páginas de Referencia del Manual de Preparación al Examen:</a:t>
            </a:r>
            <a:r>
              <a:rPr lang="es-MX" dirty="0" smtClean="0"/>
              <a:t>  Pag. 69</a:t>
            </a:r>
          </a:p>
        </p:txBody>
      </p:sp>
    </p:spTree>
    <p:extLst>
      <p:ext uri="{BB962C8B-B14F-4D97-AF65-F5344CB8AC3E}">
        <p14:creationId xmlns:p14="http://schemas.microsoft.com/office/powerpoint/2010/main" xmlns="" val="1008647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audio" Target="../media/audio5.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audio" Target="../media/audio6.wav"/><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276600" y="274638"/>
            <a:ext cx="5867400" cy="1143000"/>
          </a:xfrm>
        </p:spPr>
        <p:txBody>
          <a:bodyPr>
            <a:normAutofit fontScale="90000"/>
          </a:bodyPr>
          <a:lstStyle/>
          <a:p>
            <a:pPr defTabSz="347663" eaLnBrk="1" hangingPunct="1"/>
            <a:r>
              <a:rPr lang="es-MX" sz="3200" dirty="0" smtClean="0"/>
              <a:t>1.14.19 Otros Proveedores de Soporte y Aseguramiento Organizacional</a:t>
            </a:r>
          </a:p>
        </p:txBody>
      </p:sp>
      <p:sp>
        <p:nvSpPr>
          <p:cNvPr id="114691" name="Rectangle 4"/>
          <p:cNvSpPr>
            <a:spLocks noGrp="1" noChangeArrowheads="1"/>
          </p:cNvSpPr>
          <p:nvPr>
            <p:ph type="body" sz="half" idx="4294967295"/>
          </p:nvPr>
        </p:nvSpPr>
        <p:spPr>
          <a:xfrm>
            <a:off x="304800" y="1493837"/>
            <a:ext cx="4106863" cy="3992563"/>
          </a:xfrm>
        </p:spPr>
        <p:txBody>
          <a:bodyPr>
            <a:noAutofit/>
          </a:bodyPr>
          <a:lstStyle/>
          <a:p>
            <a:pPr lvl="1" eaLnBrk="1" hangingPunct="1">
              <a:spcBef>
                <a:spcPct val="10000"/>
              </a:spcBef>
              <a:spcAft>
                <a:spcPct val="10000"/>
              </a:spcAft>
              <a:buFont typeface="Wingdings" pitchFamily="2" charset="2"/>
              <a:buChar char="§"/>
            </a:pPr>
            <a:r>
              <a:rPr lang="es-MX" sz="2000" dirty="0" smtClean="0"/>
              <a:t>Jurídico</a:t>
            </a:r>
          </a:p>
          <a:p>
            <a:pPr lvl="1" eaLnBrk="1" hangingPunct="1">
              <a:spcBef>
                <a:spcPct val="10000"/>
              </a:spcBef>
              <a:spcAft>
                <a:spcPct val="10000"/>
              </a:spcAft>
              <a:buFont typeface="Wingdings" pitchFamily="2" charset="2"/>
              <a:buChar char="§"/>
            </a:pPr>
            <a:r>
              <a:rPr lang="es-MX" sz="2000" dirty="0" smtClean="0"/>
              <a:t>Cumplimiento</a:t>
            </a:r>
          </a:p>
          <a:p>
            <a:pPr lvl="1" eaLnBrk="1" hangingPunct="1">
              <a:spcBef>
                <a:spcPct val="10000"/>
              </a:spcBef>
              <a:spcAft>
                <a:spcPct val="10000"/>
              </a:spcAft>
              <a:buFont typeface="Wingdings" pitchFamily="2" charset="2"/>
              <a:buChar char="§"/>
            </a:pPr>
            <a:r>
              <a:rPr lang="es-MX" sz="2000" dirty="0" smtClean="0"/>
              <a:t>Auditoría</a:t>
            </a:r>
          </a:p>
          <a:p>
            <a:pPr lvl="1" eaLnBrk="1" hangingPunct="1">
              <a:spcBef>
                <a:spcPct val="10000"/>
              </a:spcBef>
              <a:spcAft>
                <a:spcPct val="10000"/>
              </a:spcAft>
              <a:buFont typeface="Wingdings" pitchFamily="2" charset="2"/>
              <a:buChar char="§"/>
            </a:pPr>
            <a:r>
              <a:rPr lang="es-MX" sz="2000" dirty="0" smtClean="0"/>
              <a:t>Adquisición</a:t>
            </a:r>
          </a:p>
          <a:p>
            <a:pPr lvl="1" eaLnBrk="1" hangingPunct="1">
              <a:spcBef>
                <a:spcPct val="10000"/>
              </a:spcBef>
              <a:spcAft>
                <a:spcPct val="10000"/>
              </a:spcAft>
              <a:buFont typeface="Wingdings" pitchFamily="2" charset="2"/>
              <a:buChar char="§"/>
            </a:pPr>
            <a:r>
              <a:rPr lang="es-MX" sz="2000" dirty="0" smtClean="0"/>
              <a:t>Seguro</a:t>
            </a:r>
          </a:p>
          <a:p>
            <a:pPr lvl="1" eaLnBrk="1" hangingPunct="1">
              <a:spcBef>
                <a:spcPct val="10000"/>
              </a:spcBef>
              <a:spcAft>
                <a:spcPct val="10000"/>
              </a:spcAft>
              <a:buFont typeface="Wingdings" pitchFamily="2" charset="2"/>
              <a:buChar char="§"/>
            </a:pPr>
            <a:r>
              <a:rPr lang="es-MX" sz="2000" dirty="0" smtClean="0"/>
              <a:t>Recuperación ante desastres</a:t>
            </a:r>
          </a:p>
          <a:p>
            <a:pPr lvl="1" eaLnBrk="1" hangingPunct="1">
              <a:spcBef>
                <a:spcPct val="10000"/>
              </a:spcBef>
              <a:spcAft>
                <a:spcPct val="10000"/>
              </a:spcAft>
              <a:buFont typeface="Wingdings" pitchFamily="2" charset="2"/>
              <a:buChar char="§"/>
            </a:pPr>
            <a:r>
              <a:rPr lang="es-MX" sz="2000" dirty="0" smtClean="0"/>
              <a:t>Seguridad física</a:t>
            </a:r>
          </a:p>
          <a:p>
            <a:pPr lvl="1" eaLnBrk="1" hangingPunct="1">
              <a:spcBef>
                <a:spcPct val="10000"/>
              </a:spcBef>
              <a:spcAft>
                <a:spcPct val="10000"/>
              </a:spcAft>
              <a:buFont typeface="Wingdings" pitchFamily="2" charset="2"/>
              <a:buChar char="§"/>
            </a:pPr>
            <a:r>
              <a:rPr lang="es-MX" sz="2000" dirty="0" smtClean="0"/>
              <a:t>Capacitación</a:t>
            </a:r>
          </a:p>
          <a:p>
            <a:pPr lvl="1" eaLnBrk="1" hangingPunct="1">
              <a:spcBef>
                <a:spcPct val="10000"/>
              </a:spcBef>
              <a:spcAft>
                <a:spcPct val="10000"/>
              </a:spcAft>
              <a:buFont typeface="Wingdings" pitchFamily="2" charset="2"/>
              <a:buChar char="§"/>
            </a:pPr>
            <a:r>
              <a:rPr lang="es-MX" sz="2000" dirty="0" smtClean="0"/>
              <a:t>Oficina de proyectos</a:t>
            </a:r>
          </a:p>
          <a:p>
            <a:pPr lvl="1" eaLnBrk="1" hangingPunct="1">
              <a:spcBef>
                <a:spcPct val="10000"/>
              </a:spcBef>
              <a:spcAft>
                <a:spcPct val="10000"/>
              </a:spcAft>
              <a:buFont typeface="Wingdings" pitchFamily="2" charset="2"/>
              <a:buChar char="§"/>
            </a:pPr>
            <a:r>
              <a:rPr lang="es-MX" sz="2000" dirty="0" smtClean="0"/>
              <a:t>Recursos humanos </a:t>
            </a:r>
          </a:p>
          <a:p>
            <a:pPr lvl="1" eaLnBrk="1" hangingPunct="1">
              <a:spcBef>
                <a:spcPct val="10000"/>
              </a:spcBef>
              <a:spcAft>
                <a:spcPct val="10000"/>
              </a:spcAft>
              <a:buFont typeface="Wingdings" pitchFamily="2" charset="2"/>
              <a:buChar char="§"/>
            </a:pPr>
            <a:r>
              <a:rPr lang="es-MX" sz="2000" dirty="0" smtClean="0"/>
              <a:t>Gestión de cambios</a:t>
            </a:r>
          </a:p>
          <a:p>
            <a:pPr lvl="1" eaLnBrk="1" hangingPunct="1">
              <a:spcBef>
                <a:spcPct val="10000"/>
              </a:spcBef>
              <a:spcAft>
                <a:spcPct val="10000"/>
              </a:spcAft>
              <a:buFont typeface="Wingdings" pitchFamily="2" charset="2"/>
              <a:buChar char="§"/>
            </a:pPr>
            <a:r>
              <a:rPr lang="es-MX" sz="2000" dirty="0" smtClean="0"/>
              <a:t>Aseguramiento de la calidad </a:t>
            </a:r>
          </a:p>
        </p:txBody>
      </p:sp>
      <p:sp>
        <p:nvSpPr>
          <p:cNvPr id="114692" name="Rectangle 5"/>
          <p:cNvSpPr>
            <a:spLocks noGrp="1" noChangeArrowheads="1"/>
          </p:cNvSpPr>
          <p:nvPr>
            <p:ph type="body" sz="half" idx="4294967295"/>
          </p:nvPr>
        </p:nvSpPr>
        <p:spPr>
          <a:xfrm>
            <a:off x="4357686" y="2071678"/>
            <a:ext cx="4295775" cy="2416175"/>
          </a:xfrm>
          <a:ln>
            <a:solidFill>
              <a:schemeClr val="tx1"/>
            </a:solidFill>
            <a:miter lim="800000"/>
            <a:headEnd/>
            <a:tailEnd/>
          </a:ln>
        </p:spPr>
        <p:txBody>
          <a:bodyPr>
            <a:normAutofit lnSpcReduction="10000"/>
          </a:bodyPr>
          <a:lstStyle/>
          <a:p>
            <a:pPr marL="0" indent="0" eaLnBrk="1" hangingPunct="1">
              <a:buFontTx/>
              <a:buNone/>
            </a:pPr>
            <a:r>
              <a:rPr lang="es-MX" sz="2400" dirty="0" smtClean="0"/>
              <a:t>Las consideraciones estratégicas deben incluir enfoques para garantizar que estas funciones operan perfectamente a fin de evitar brechas que puedan ocasionar que la seguridad se vea comprometida.</a:t>
            </a:r>
          </a:p>
        </p:txBody>
      </p:sp>
      <p:pic>
        <p:nvPicPr>
          <p:cNvPr id="5" name="Dominio 1 D115">
            <a:hlinkClick r:id="" action="ppaction://media"/>
          </p:cNvPr>
          <p:cNvPicPr>
            <a:picLocks noRot="1" noChangeAspect="1"/>
          </p:cNvPicPr>
          <p:nvPr>
            <a:wavAudioFile r:embed="rId1" name="Dominio 1 D115"/>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737290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8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276600" y="274638"/>
            <a:ext cx="5867400" cy="1143000"/>
          </a:xfrm>
        </p:spPr>
        <p:txBody>
          <a:bodyPr/>
          <a:lstStyle/>
          <a:p>
            <a:pPr eaLnBrk="1" hangingPunct="1"/>
            <a:r>
              <a:rPr lang="es-MX" dirty="0" smtClean="0"/>
              <a:t>1.15.6 Costos</a:t>
            </a:r>
          </a:p>
        </p:txBody>
      </p:sp>
      <p:sp>
        <p:nvSpPr>
          <p:cNvPr id="123907" name="Rectangle 3"/>
          <p:cNvSpPr>
            <a:spLocks noGrp="1" noChangeArrowheads="1"/>
          </p:cNvSpPr>
          <p:nvPr>
            <p:ph type="body" idx="4294967295"/>
          </p:nvPr>
        </p:nvSpPr>
        <p:spPr>
          <a:xfrm>
            <a:off x="762000" y="1524000"/>
            <a:ext cx="8382000" cy="3992563"/>
          </a:xfrm>
        </p:spPr>
        <p:txBody>
          <a:bodyPr/>
          <a:lstStyle/>
          <a:p>
            <a:pPr marL="288925" indent="-288925" eaLnBrk="1" hangingPunct="1">
              <a:lnSpc>
                <a:spcPct val="90000"/>
              </a:lnSpc>
            </a:pPr>
            <a:r>
              <a:rPr lang="es-MX" sz="2800" dirty="0" smtClean="0"/>
              <a:t>El desarrollo y la implementación de una estrategia consumirán recursos, incluso tiempo y dinero: </a:t>
            </a:r>
          </a:p>
          <a:p>
            <a:pPr lvl="1" eaLnBrk="1" hangingPunct="1">
              <a:lnSpc>
                <a:spcPct val="90000"/>
              </a:lnSpc>
            </a:pPr>
            <a:r>
              <a:rPr lang="es-MX" sz="2400" dirty="0" smtClean="0"/>
              <a:t>Debe ser rentable. </a:t>
            </a:r>
          </a:p>
          <a:p>
            <a:pPr marL="288925" indent="-288925" eaLnBrk="1" hangingPunct="1">
              <a:lnSpc>
                <a:spcPct val="90000"/>
              </a:lnSpc>
            </a:pPr>
            <a:r>
              <a:rPr lang="es-MX" sz="2800" dirty="0" smtClean="0"/>
              <a:t>La evasión de un riesgo en específico o el cumplimiento con las regulaciones son por lo general los principales impulsores, no el valor del proyecto:</a:t>
            </a:r>
          </a:p>
          <a:p>
            <a:pPr lvl="1" eaLnBrk="1" hangingPunct="1">
              <a:lnSpc>
                <a:spcPct val="90000"/>
              </a:lnSpc>
            </a:pPr>
            <a:r>
              <a:rPr lang="es-MX" sz="2400" dirty="0" smtClean="0"/>
              <a:t>El ROI no es un buen enfoque para justificar los programas de seguridad. </a:t>
            </a:r>
          </a:p>
          <a:p>
            <a:pPr lvl="1" eaLnBrk="1" hangingPunct="1">
              <a:lnSpc>
                <a:spcPct val="90000"/>
              </a:lnSpc>
            </a:pPr>
            <a:r>
              <a:rPr lang="es-MX" sz="2400" dirty="0" smtClean="0"/>
              <a:t>El análisis de costo-beneficio es el enfoque de mayor aceptación.</a:t>
            </a:r>
          </a:p>
        </p:txBody>
      </p:sp>
    </p:spTree>
    <p:extLst>
      <p:ext uri="{BB962C8B-B14F-4D97-AF65-F5344CB8AC3E}">
        <p14:creationId xmlns:p14="http://schemas.microsoft.com/office/powerpoint/2010/main" xmlns="" val="3461130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276600" y="274638"/>
            <a:ext cx="5867400" cy="1143000"/>
          </a:xfrm>
        </p:spPr>
        <p:txBody>
          <a:bodyPr/>
          <a:lstStyle/>
          <a:p>
            <a:pPr eaLnBrk="1" hangingPunct="1"/>
            <a:r>
              <a:rPr lang="es-MX" dirty="0" smtClean="0"/>
              <a:t>1.15.7 Personal</a:t>
            </a:r>
          </a:p>
        </p:txBody>
      </p:sp>
      <p:sp>
        <p:nvSpPr>
          <p:cNvPr id="124931" name="Rectangle 3"/>
          <p:cNvSpPr>
            <a:spLocks noGrp="1" noChangeArrowheads="1"/>
          </p:cNvSpPr>
          <p:nvPr>
            <p:ph type="body" idx="4294967295"/>
          </p:nvPr>
        </p:nvSpPr>
        <p:spPr>
          <a:xfrm>
            <a:off x="571472" y="1785926"/>
            <a:ext cx="8229600" cy="4525963"/>
          </a:xfrm>
        </p:spPr>
        <p:txBody>
          <a:bodyPr/>
          <a:lstStyle/>
          <a:p>
            <a:pPr eaLnBrk="1" hangingPunct="1"/>
            <a:r>
              <a:rPr lang="es-MX" sz="2900" dirty="0" smtClean="0"/>
              <a:t>Una estrategia de seguridad tiene que considerar la resistencia de usuarios y otros que podría encontrar durante la implementación.</a:t>
            </a:r>
          </a:p>
          <a:p>
            <a:pPr lvl="1" eaLnBrk="1" hangingPunct="1">
              <a:buFontTx/>
              <a:buNone/>
            </a:pPr>
            <a:endParaRPr lang="es-MX" dirty="0" smtClean="0"/>
          </a:p>
          <a:p>
            <a:pPr eaLnBrk="1" hangingPunct="1">
              <a:buFontTx/>
              <a:buNone/>
            </a:pPr>
            <a:endParaRPr lang="es-MX" dirty="0" smtClean="0"/>
          </a:p>
        </p:txBody>
      </p:sp>
      <p:pic>
        <p:nvPicPr>
          <p:cNvPr id="4" name="Dominio 1 D125">
            <a:hlinkClick r:id="" action="ppaction://media"/>
          </p:cNvPr>
          <p:cNvPicPr>
            <a:picLocks noRot="1" noChangeAspect="1"/>
          </p:cNvPicPr>
          <p:nvPr>
            <a:wavAudioFile r:embed="rId1" name="Dominio 1 D125"/>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284612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8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276600" y="274638"/>
            <a:ext cx="5867400" cy="1143000"/>
          </a:xfrm>
        </p:spPr>
        <p:txBody>
          <a:bodyPr/>
          <a:lstStyle/>
          <a:p>
            <a:pPr eaLnBrk="1" hangingPunct="1"/>
            <a:r>
              <a:rPr lang="es-MX" dirty="0" smtClean="0"/>
              <a:t>1.15.8 Recursos</a:t>
            </a:r>
          </a:p>
        </p:txBody>
      </p:sp>
      <p:sp>
        <p:nvSpPr>
          <p:cNvPr id="125955" name="Rectangle 3"/>
          <p:cNvSpPr>
            <a:spLocks noGrp="1" noChangeArrowheads="1"/>
          </p:cNvSpPr>
          <p:nvPr>
            <p:ph type="body" idx="4294967295"/>
          </p:nvPr>
        </p:nvSpPr>
        <p:spPr>
          <a:xfrm>
            <a:off x="539552" y="1412776"/>
            <a:ext cx="8382000" cy="3992563"/>
          </a:xfrm>
        </p:spPr>
        <p:txBody>
          <a:bodyPr/>
          <a:lstStyle/>
          <a:p>
            <a:pPr eaLnBrk="1" hangingPunct="1">
              <a:lnSpc>
                <a:spcPct val="90000"/>
              </a:lnSpc>
            </a:pPr>
            <a:r>
              <a:rPr lang="es-MX" sz="2800" dirty="0" smtClean="0"/>
              <a:t>El ISM debe considerar y vigilar:</a:t>
            </a:r>
          </a:p>
          <a:p>
            <a:pPr lvl="1" eaLnBrk="1" hangingPunct="1">
              <a:lnSpc>
                <a:spcPct val="90000"/>
              </a:lnSpc>
            </a:pPr>
            <a:r>
              <a:rPr lang="es-MX" sz="2400" dirty="0" smtClean="0"/>
              <a:t>El presupuesto con el que se cuenta</a:t>
            </a:r>
          </a:p>
          <a:p>
            <a:pPr lvl="1" eaLnBrk="1" hangingPunct="1">
              <a:lnSpc>
                <a:spcPct val="90000"/>
              </a:lnSpc>
            </a:pPr>
            <a:r>
              <a:rPr lang="es-MX" sz="2400" dirty="0" smtClean="0"/>
              <a:t>Los costos de tecnologías nuevas o adicionales </a:t>
            </a:r>
          </a:p>
          <a:p>
            <a:pPr lvl="1" eaLnBrk="1" hangingPunct="1">
              <a:lnSpc>
                <a:spcPct val="90000"/>
              </a:lnSpc>
            </a:pPr>
            <a:r>
              <a:rPr lang="es-MX" sz="2400" dirty="0" smtClean="0"/>
              <a:t>Los requerimientos de recursos humanos en el diseño, implementación, operación y eventual retiro de controles y contramedidas</a:t>
            </a:r>
          </a:p>
          <a:p>
            <a:pPr lvl="1" eaLnBrk="1" hangingPunct="1">
              <a:lnSpc>
                <a:spcPct val="90000"/>
              </a:lnSpc>
            </a:pPr>
            <a:r>
              <a:rPr lang="es-MX" sz="2400" dirty="0" smtClean="0"/>
              <a:t>El costo total de propiedad (TCO) debe desarrollarse para el ciclo de vida completo de las tecnologías, procesos y recursos humanos</a:t>
            </a:r>
          </a:p>
        </p:txBody>
      </p:sp>
      <p:pic>
        <p:nvPicPr>
          <p:cNvPr id="4" name="Dominio 1 D126">
            <a:hlinkClick r:id="" action="ppaction://media"/>
          </p:cNvPr>
          <p:cNvPicPr>
            <a:picLocks noRot="1" noChangeAspect="1"/>
          </p:cNvPicPr>
          <p:nvPr>
            <a:wavAudioFile r:embed="rId1" name="Dominio 1 D126"/>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327035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5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1.15 Restricciones de la Estrategia</a:t>
            </a:r>
          </a:p>
        </p:txBody>
      </p:sp>
      <p:sp>
        <p:nvSpPr>
          <p:cNvPr id="115715" name="Rectangle 3"/>
          <p:cNvSpPr>
            <a:spLocks noGrp="1" noChangeArrowheads="1"/>
          </p:cNvSpPr>
          <p:nvPr>
            <p:ph type="body" idx="4294967295"/>
          </p:nvPr>
        </p:nvSpPr>
        <p:spPr>
          <a:xfrm>
            <a:off x="500034" y="1571612"/>
            <a:ext cx="8229600" cy="4525963"/>
          </a:xfrm>
        </p:spPr>
        <p:txBody>
          <a:bodyPr/>
          <a:lstStyle/>
          <a:p>
            <a:pPr eaLnBrk="1" hangingPunct="1"/>
            <a:r>
              <a:rPr lang="es-MX" sz="2800" dirty="0" smtClean="0"/>
              <a:t>Existen numerosas restricciones que establecen los límites para las opciones con las que cuenta el gerente de seguridad.</a:t>
            </a:r>
          </a:p>
          <a:p>
            <a:pPr eaLnBrk="1" hangingPunct="1"/>
            <a:r>
              <a:rPr lang="es-MX" sz="2800" dirty="0" smtClean="0"/>
              <a:t>Deben definirse y comprenderse claramente antes de comenzar a desarrollar una estrategia.</a:t>
            </a:r>
          </a:p>
        </p:txBody>
      </p:sp>
    </p:spTree>
    <p:extLst>
      <p:ext uri="{BB962C8B-B14F-4D97-AF65-F5344CB8AC3E}">
        <p14:creationId xmlns:p14="http://schemas.microsoft.com/office/powerpoint/2010/main" xmlns="" val="525883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276600" y="274638"/>
            <a:ext cx="5867400" cy="1143000"/>
          </a:xfrm>
        </p:spPr>
        <p:txBody>
          <a:bodyPr>
            <a:normAutofit fontScale="90000"/>
          </a:bodyPr>
          <a:lstStyle/>
          <a:p>
            <a:pPr defTabSz="347663" eaLnBrk="1" hangingPunct="1"/>
            <a:r>
              <a:rPr lang="es-MX" sz="3600" dirty="0" smtClean="0"/>
              <a:t>1.15.1 Requerimientos legales y regulatorios</a:t>
            </a:r>
          </a:p>
        </p:txBody>
      </p:sp>
      <p:sp>
        <p:nvSpPr>
          <p:cNvPr id="249859" name="Rectangle 3"/>
          <p:cNvSpPr>
            <a:spLocks noGrp="1" noChangeArrowheads="1"/>
          </p:cNvSpPr>
          <p:nvPr>
            <p:ph type="body" idx="4294967295"/>
          </p:nvPr>
        </p:nvSpPr>
        <p:spPr>
          <a:xfrm>
            <a:off x="611560" y="1628800"/>
            <a:ext cx="8096280" cy="3992562"/>
          </a:xfrm>
        </p:spPr>
        <p:txBody>
          <a:bodyPr>
            <a:normAutofit fontScale="92500" lnSpcReduction="10000"/>
          </a:bodyPr>
          <a:lstStyle/>
          <a:p>
            <a:pPr eaLnBrk="1" hangingPunct="1">
              <a:lnSpc>
                <a:spcPct val="90000"/>
              </a:lnSpc>
              <a:spcBef>
                <a:spcPct val="15000"/>
              </a:spcBef>
            </a:pPr>
            <a:r>
              <a:rPr lang="es-MX" sz="2800" dirty="0" smtClean="0"/>
              <a:t>El desarrollo de una estrategia requiere comprender y considerar:</a:t>
            </a:r>
          </a:p>
          <a:p>
            <a:pPr lvl="1" eaLnBrk="1" hangingPunct="1">
              <a:lnSpc>
                <a:spcPct val="90000"/>
              </a:lnSpc>
              <a:spcBef>
                <a:spcPct val="15000"/>
              </a:spcBef>
            </a:pPr>
            <a:r>
              <a:rPr lang="es-MX" sz="2400" dirty="0" smtClean="0"/>
              <a:t>Temas legales y regulatorios que afectan a la seguridad de la información</a:t>
            </a:r>
          </a:p>
          <a:p>
            <a:pPr lvl="1" eaLnBrk="1" hangingPunct="1">
              <a:lnSpc>
                <a:spcPct val="90000"/>
              </a:lnSpc>
              <a:spcBef>
                <a:spcPct val="15000"/>
              </a:spcBef>
            </a:pPr>
            <a:r>
              <a:rPr lang="es-MX" sz="2400" dirty="0" smtClean="0"/>
              <a:t>Legislación acerca de Privacidad, propiedad intelectual y Contratos </a:t>
            </a:r>
          </a:p>
          <a:p>
            <a:pPr lvl="1" eaLnBrk="1" hangingPunct="1">
              <a:lnSpc>
                <a:spcPct val="90000"/>
              </a:lnSpc>
              <a:spcBef>
                <a:spcPct val="15000"/>
              </a:spcBef>
            </a:pPr>
            <a:r>
              <a:rPr lang="es-MX" sz="2400" dirty="0" smtClean="0"/>
              <a:t>Negocios por Internet</a:t>
            </a:r>
          </a:p>
          <a:p>
            <a:pPr lvl="1" eaLnBrk="1" hangingPunct="1">
              <a:lnSpc>
                <a:spcPct val="90000"/>
              </a:lnSpc>
              <a:spcBef>
                <a:spcPct val="15000"/>
              </a:spcBef>
            </a:pPr>
            <a:r>
              <a:rPr lang="es-MX" sz="2400" dirty="0" smtClean="0"/>
              <a:t>Transmisiones globales</a:t>
            </a:r>
          </a:p>
          <a:p>
            <a:pPr lvl="1" eaLnBrk="1" hangingPunct="1">
              <a:lnSpc>
                <a:spcPct val="90000"/>
              </a:lnSpc>
              <a:spcBef>
                <a:spcPct val="15000"/>
              </a:spcBef>
            </a:pPr>
            <a:r>
              <a:rPr lang="es-MX" sz="2400" dirty="0" smtClean="0"/>
              <a:t>Implicancia de flujos de datos transfronterizos</a:t>
            </a:r>
          </a:p>
          <a:p>
            <a:pPr lvl="1" eaLnBrk="1" hangingPunct="1">
              <a:lnSpc>
                <a:spcPct val="90000"/>
              </a:lnSpc>
              <a:spcBef>
                <a:spcPct val="15000"/>
              </a:spcBef>
            </a:pPr>
            <a:r>
              <a:rPr lang="es-MX" sz="2400" dirty="0" smtClean="0"/>
              <a:t>Integridad del personal</a:t>
            </a:r>
          </a:p>
          <a:p>
            <a:pPr lvl="1" eaLnBrk="1" hangingPunct="1">
              <a:lnSpc>
                <a:spcPct val="90000"/>
              </a:lnSpc>
              <a:spcBef>
                <a:spcPct val="15000"/>
              </a:spcBef>
            </a:pPr>
            <a:r>
              <a:rPr lang="es-MX" sz="2400" dirty="0" smtClean="0"/>
              <a:t>Requerimientos sobre el contenido y la retención de registros de negocio</a:t>
            </a:r>
          </a:p>
        </p:txBody>
      </p:sp>
    </p:spTree>
    <p:extLst>
      <p:ext uri="{BB962C8B-B14F-4D97-AF65-F5344CB8AC3E}">
        <p14:creationId xmlns:p14="http://schemas.microsoft.com/office/powerpoint/2010/main" xmlns="" val="1512331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276600" y="274638"/>
            <a:ext cx="5867400" cy="1143000"/>
          </a:xfrm>
        </p:spPr>
        <p:txBody>
          <a:bodyPr>
            <a:normAutofit/>
          </a:bodyPr>
          <a:lstStyle/>
          <a:p>
            <a:pPr defTabSz="403225" eaLnBrk="1" hangingPunct="1"/>
            <a:r>
              <a:rPr lang="es-MX" sz="3200" dirty="0" smtClean="0"/>
              <a:t>1.15.1 Requerimientos legales y regulatorios  </a:t>
            </a:r>
          </a:p>
        </p:txBody>
      </p:sp>
      <p:sp>
        <p:nvSpPr>
          <p:cNvPr id="117763" name="Rectangle 3"/>
          <p:cNvSpPr>
            <a:spLocks noGrp="1" noChangeArrowheads="1"/>
          </p:cNvSpPr>
          <p:nvPr>
            <p:ph type="body" idx="4294967295"/>
          </p:nvPr>
        </p:nvSpPr>
        <p:spPr>
          <a:xfrm>
            <a:off x="611560" y="1844824"/>
            <a:ext cx="8229600" cy="4373562"/>
          </a:xfrm>
        </p:spPr>
        <p:txBody>
          <a:bodyPr/>
          <a:lstStyle/>
          <a:p>
            <a:pPr eaLnBrk="1" hangingPunct="1"/>
            <a:r>
              <a:rPr lang="es-MX" sz="3000" dirty="0" smtClean="0"/>
              <a:t>El ISM debe establecer diferentes estrategias de seguridad para cada división regional.</a:t>
            </a:r>
          </a:p>
          <a:p>
            <a:pPr eaLnBrk="1" hangingPunct="1"/>
            <a:r>
              <a:rPr lang="es-MX" sz="3000" dirty="0" smtClean="0"/>
              <a:t>El ISM debe:</a:t>
            </a:r>
          </a:p>
          <a:p>
            <a:pPr lvl="1" eaLnBrk="1" hangingPunct="1">
              <a:spcBef>
                <a:spcPct val="15000"/>
              </a:spcBef>
            </a:pPr>
            <a:r>
              <a:rPr lang="es-MX" dirty="0" smtClean="0"/>
              <a:t>Estar al día de todos los requerimientos relevantes.</a:t>
            </a:r>
          </a:p>
          <a:p>
            <a:pPr lvl="1" eaLnBrk="1" hangingPunct="1">
              <a:spcBef>
                <a:spcPct val="15000"/>
              </a:spcBef>
            </a:pPr>
            <a:r>
              <a:rPr lang="es-MX" dirty="0" smtClean="0"/>
              <a:t>Asegurar el cumplimiento.</a:t>
            </a:r>
          </a:p>
        </p:txBody>
      </p:sp>
    </p:spTree>
    <p:extLst>
      <p:ext uri="{BB962C8B-B14F-4D97-AF65-F5344CB8AC3E}">
        <p14:creationId xmlns:p14="http://schemas.microsoft.com/office/powerpoint/2010/main" xmlns="" val="140653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4294967295"/>
          </p:nvPr>
        </p:nvSpPr>
        <p:spPr>
          <a:xfrm>
            <a:off x="539552" y="1556792"/>
            <a:ext cx="8229600" cy="4525963"/>
          </a:xfrm>
        </p:spPr>
        <p:txBody>
          <a:bodyPr/>
          <a:lstStyle/>
          <a:p>
            <a:pPr eaLnBrk="1" hangingPunct="1"/>
            <a:r>
              <a:rPr lang="es-MX" sz="3000" dirty="0" smtClean="0"/>
              <a:t>Requerimientos sobre el contenido y la retención de registros de negocio:</a:t>
            </a:r>
          </a:p>
          <a:p>
            <a:pPr lvl="1" eaLnBrk="1" hangingPunct="1"/>
            <a:r>
              <a:rPr lang="es-MX" dirty="0" smtClean="0"/>
              <a:t>Existen dos aspectos principales que debe tener en cuenta una estrategia de seguridad de la información sobre el contenido y la retención de registros de negocio y cumplimiento:</a:t>
            </a:r>
          </a:p>
          <a:p>
            <a:pPr lvl="2" eaLnBrk="1" hangingPunct="1"/>
            <a:r>
              <a:rPr lang="es-MX" sz="2100" dirty="0" smtClean="0"/>
              <a:t>Los requerimientos comerciales para registros de negocio</a:t>
            </a:r>
          </a:p>
          <a:p>
            <a:pPr lvl="2" eaLnBrk="1" hangingPunct="1"/>
            <a:r>
              <a:rPr lang="es-MX" sz="2100" dirty="0" smtClean="0"/>
              <a:t>Los requerimientos legales y regulatorios para registros</a:t>
            </a:r>
          </a:p>
        </p:txBody>
      </p:sp>
      <p:sp>
        <p:nvSpPr>
          <p:cNvPr id="118787" name="Rectangle 5"/>
          <p:cNvSpPr>
            <a:spLocks noGrp="1" noChangeArrowheads="1"/>
          </p:cNvSpPr>
          <p:nvPr>
            <p:ph type="title"/>
          </p:nvPr>
        </p:nvSpPr>
        <p:spPr>
          <a:xfrm>
            <a:off x="3276600" y="274638"/>
            <a:ext cx="5867400" cy="1143000"/>
          </a:xfrm>
          <a:noFill/>
        </p:spPr>
        <p:txBody>
          <a:bodyPr>
            <a:normAutofit/>
          </a:bodyPr>
          <a:lstStyle/>
          <a:p>
            <a:pPr defTabSz="403225" eaLnBrk="1" hangingPunct="1"/>
            <a:r>
              <a:rPr lang="es-MX" sz="3200" dirty="0" smtClean="0"/>
              <a:t>1.15.1 Requerimientos legales y regulatorios  </a:t>
            </a:r>
          </a:p>
        </p:txBody>
      </p:sp>
    </p:spTree>
    <p:extLst>
      <p:ext uri="{BB962C8B-B14F-4D97-AF65-F5344CB8AC3E}">
        <p14:creationId xmlns:p14="http://schemas.microsoft.com/office/powerpoint/2010/main" xmlns="" val="4070257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276600" y="274638"/>
            <a:ext cx="5867400" cy="1143000"/>
          </a:xfrm>
        </p:spPr>
        <p:txBody>
          <a:bodyPr/>
          <a:lstStyle/>
          <a:p>
            <a:r>
              <a:rPr lang="es-MX" dirty="0" smtClean="0"/>
              <a:t>1.15.2 Factores físicos</a:t>
            </a:r>
          </a:p>
        </p:txBody>
      </p:sp>
      <p:sp>
        <p:nvSpPr>
          <p:cNvPr id="119811" name="Rectangle 3"/>
          <p:cNvSpPr>
            <a:spLocks noGrp="1" noChangeArrowheads="1"/>
          </p:cNvSpPr>
          <p:nvPr>
            <p:ph type="body" idx="4294967295"/>
          </p:nvPr>
        </p:nvSpPr>
        <p:spPr>
          <a:xfrm>
            <a:off x="428596" y="1643050"/>
            <a:ext cx="8229600" cy="3992563"/>
          </a:xfrm>
        </p:spPr>
        <p:txBody>
          <a:bodyPr>
            <a:normAutofit lnSpcReduction="10000"/>
          </a:bodyPr>
          <a:lstStyle/>
          <a:p>
            <a:pPr eaLnBrk="1" hangingPunct="1">
              <a:lnSpc>
                <a:spcPct val="90000"/>
              </a:lnSpc>
            </a:pPr>
            <a:r>
              <a:rPr lang="es-MX" sz="2800" dirty="0" smtClean="0"/>
              <a:t>Existe una variedad de factores físicos y ambientales que influirán o impondrán limitaciones en la estrategia de seguridad de la información:</a:t>
            </a:r>
          </a:p>
          <a:p>
            <a:pPr lvl="1" eaLnBrk="1" hangingPunct="1">
              <a:lnSpc>
                <a:spcPct val="90000"/>
              </a:lnSpc>
            </a:pPr>
            <a:r>
              <a:rPr lang="es-MX" sz="2400" dirty="0" smtClean="0"/>
              <a:t>Capacidad</a:t>
            </a:r>
          </a:p>
          <a:p>
            <a:pPr lvl="1" eaLnBrk="1" hangingPunct="1">
              <a:lnSpc>
                <a:spcPct val="90000"/>
              </a:lnSpc>
            </a:pPr>
            <a:r>
              <a:rPr lang="es-MX" sz="2400" dirty="0" smtClean="0"/>
              <a:t>Espacio</a:t>
            </a:r>
          </a:p>
          <a:p>
            <a:pPr lvl="1" eaLnBrk="1" hangingPunct="1">
              <a:lnSpc>
                <a:spcPct val="90000"/>
              </a:lnSpc>
            </a:pPr>
            <a:r>
              <a:rPr lang="es-MX" sz="2400" dirty="0" smtClean="0"/>
              <a:t>Peligros ambientales </a:t>
            </a:r>
          </a:p>
          <a:p>
            <a:pPr lvl="1" eaLnBrk="1" hangingPunct="1">
              <a:lnSpc>
                <a:spcPct val="90000"/>
              </a:lnSpc>
            </a:pPr>
            <a:r>
              <a:rPr lang="es-MX" sz="2400" dirty="0" smtClean="0"/>
              <a:t>Disponibilidad de la infraestructura </a:t>
            </a:r>
          </a:p>
          <a:p>
            <a:pPr lvl="1" eaLnBrk="1" hangingPunct="1">
              <a:lnSpc>
                <a:spcPct val="90000"/>
              </a:lnSpc>
            </a:pPr>
            <a:r>
              <a:rPr lang="es-MX" sz="2400" dirty="0" smtClean="0"/>
              <a:t>Capacidad de la infraestructura  </a:t>
            </a:r>
          </a:p>
          <a:p>
            <a:pPr eaLnBrk="1" hangingPunct="1">
              <a:lnSpc>
                <a:spcPct val="90000"/>
              </a:lnSpc>
            </a:pPr>
            <a:r>
              <a:rPr lang="es-MX" sz="2800" dirty="0" smtClean="0"/>
              <a:t>También es importante considerar la integridad del personal y de los recursos.</a:t>
            </a:r>
          </a:p>
        </p:txBody>
      </p:sp>
    </p:spTree>
    <p:extLst>
      <p:ext uri="{BB962C8B-B14F-4D97-AF65-F5344CB8AC3E}">
        <p14:creationId xmlns:p14="http://schemas.microsoft.com/office/powerpoint/2010/main" xmlns="" val="1158911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276600" y="274638"/>
            <a:ext cx="5867400" cy="1143000"/>
          </a:xfrm>
        </p:spPr>
        <p:txBody>
          <a:bodyPr/>
          <a:lstStyle/>
          <a:p>
            <a:pPr eaLnBrk="1" hangingPunct="1"/>
            <a:r>
              <a:rPr lang="es-MX" dirty="0" smtClean="0"/>
              <a:t>1.15.3 Ética</a:t>
            </a:r>
          </a:p>
        </p:txBody>
      </p:sp>
      <p:sp>
        <p:nvSpPr>
          <p:cNvPr id="120835" name="Rectangle 3"/>
          <p:cNvSpPr>
            <a:spLocks noGrp="1" noChangeArrowheads="1"/>
          </p:cNvSpPr>
          <p:nvPr>
            <p:ph type="body" idx="4294967295"/>
          </p:nvPr>
        </p:nvSpPr>
        <p:spPr>
          <a:xfrm>
            <a:off x="571472" y="1714488"/>
            <a:ext cx="8229600" cy="4525963"/>
          </a:xfrm>
        </p:spPr>
        <p:txBody>
          <a:bodyPr/>
          <a:lstStyle/>
          <a:p>
            <a:pPr eaLnBrk="1" hangingPunct="1"/>
            <a:r>
              <a:rPr lang="es-MX" sz="2800" dirty="0" smtClean="0"/>
              <a:t>La percepción de un comportamiento ético por los clientes de una organización y el público afecta su valor. </a:t>
            </a:r>
          </a:p>
          <a:p>
            <a:pPr eaLnBrk="1" hangingPunct="1"/>
            <a:r>
              <a:rPr lang="es-MX" sz="2800" dirty="0" smtClean="0"/>
              <a:t>Una estrategia eficaz por lo tanto incluye también consideraciones éticas.</a:t>
            </a:r>
          </a:p>
        </p:txBody>
      </p:sp>
      <p:pic>
        <p:nvPicPr>
          <p:cNvPr id="4" name="Dominio 1 D121">
            <a:hlinkClick r:id="" action="ppaction://media"/>
          </p:cNvPr>
          <p:cNvPicPr>
            <a:picLocks noRot="1" noChangeAspect="1"/>
          </p:cNvPicPr>
          <p:nvPr>
            <a:wavAudioFile r:embed="rId1" name="Dominio 1 D12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4055690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3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1.15.4 Cultura</a:t>
            </a:r>
          </a:p>
        </p:txBody>
      </p:sp>
      <p:sp>
        <p:nvSpPr>
          <p:cNvPr id="121859" name="Rectangle 3"/>
          <p:cNvSpPr>
            <a:spLocks noGrp="1" noChangeArrowheads="1"/>
          </p:cNvSpPr>
          <p:nvPr>
            <p:ph type="body" idx="4294967295"/>
          </p:nvPr>
        </p:nvSpPr>
        <p:spPr>
          <a:xfrm>
            <a:off x="571472" y="1643050"/>
            <a:ext cx="8229600" cy="4525963"/>
          </a:xfrm>
        </p:spPr>
        <p:txBody>
          <a:bodyPr/>
          <a:lstStyle/>
          <a:p>
            <a:pPr eaLnBrk="1" hangingPunct="1"/>
            <a:r>
              <a:rPr lang="es-MX" sz="2800" dirty="0" smtClean="0"/>
              <a:t>Tiene que considerarse la cultura interna de la organización cuando se desarrolle una estrategia de seguridad: </a:t>
            </a:r>
          </a:p>
          <a:p>
            <a:pPr lvl="1" eaLnBrk="1" hangingPunct="1"/>
            <a:r>
              <a:rPr lang="es-MX" sz="2400" dirty="0" smtClean="0"/>
              <a:t>Fallar en la consideración de la cultura interna produce resistencia y esto podría dificultar una implementación exitosa.</a:t>
            </a:r>
          </a:p>
        </p:txBody>
      </p:sp>
      <p:pic>
        <p:nvPicPr>
          <p:cNvPr id="4" name="Dominio 1 D122">
            <a:hlinkClick r:id="" action="ppaction://media"/>
          </p:cNvPr>
          <p:cNvPicPr>
            <a:picLocks noRot="1" noChangeAspect="1"/>
          </p:cNvPicPr>
          <p:nvPr>
            <a:wavAudioFile r:embed="rId1" name="Dominio 1 D122"/>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295326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9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76600" y="274638"/>
            <a:ext cx="5867400" cy="1143000"/>
          </a:xfrm>
        </p:spPr>
        <p:txBody>
          <a:bodyPr/>
          <a:lstStyle/>
          <a:p>
            <a:pPr eaLnBrk="1" hangingPunct="1"/>
            <a:r>
              <a:rPr lang="es-MX" dirty="0" smtClean="0"/>
              <a:t>1.15.5 Estructura organizacional</a:t>
            </a:r>
          </a:p>
        </p:txBody>
      </p:sp>
      <p:sp>
        <p:nvSpPr>
          <p:cNvPr id="122883" name="Rectangle 3"/>
          <p:cNvSpPr>
            <a:spLocks noGrp="1" noChangeArrowheads="1"/>
          </p:cNvSpPr>
          <p:nvPr>
            <p:ph type="body" idx="4294967295"/>
          </p:nvPr>
        </p:nvSpPr>
        <p:spPr>
          <a:xfrm>
            <a:off x="533400" y="1857364"/>
            <a:ext cx="8110566" cy="4800600"/>
          </a:xfrm>
        </p:spPr>
        <p:txBody>
          <a:bodyPr/>
          <a:lstStyle/>
          <a:p>
            <a:pPr eaLnBrk="1" hangingPunct="1"/>
            <a:r>
              <a:rPr lang="es-MX" sz="2900" dirty="0" smtClean="0"/>
              <a:t>La estructura organizativa tendrá un impacto significativo en cómo una estrategia de gobierno puede concebirse y aplicarse. </a:t>
            </a:r>
          </a:p>
          <a:p>
            <a:pPr eaLnBrk="1" hangingPunct="1">
              <a:buFontTx/>
              <a:buNone/>
            </a:pPr>
            <a:endParaRPr lang="es-MX" sz="2800" dirty="0" smtClean="0"/>
          </a:p>
        </p:txBody>
      </p:sp>
      <p:pic>
        <p:nvPicPr>
          <p:cNvPr id="4" name="Dominio 1 D123">
            <a:hlinkClick r:id="" action="ppaction://media"/>
          </p:cNvPr>
          <p:cNvPicPr>
            <a:picLocks noRot="1" noChangeAspect="1"/>
          </p:cNvPicPr>
          <p:nvPr>
            <a:wavAudioFile r:embed="rId1" name="Dominio 1 D123"/>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035960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5617</TotalTime>
  <Words>1223</Words>
  <Application>Microsoft Office PowerPoint</Application>
  <PresentationFormat>On-screen Show (4:3)</PresentationFormat>
  <Paragraphs>130</Paragraphs>
  <Slides>12</Slides>
  <Notes>12</Notes>
  <HiddenSlides>0</HiddenSlides>
  <MMClips>6</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1.14.19 Otros Proveedores de Soporte y Aseguramiento Organizacional</vt:lpstr>
      <vt:lpstr>1.15 Restricciones de la Estrategia</vt:lpstr>
      <vt:lpstr>1.15.1 Requerimientos legales y regulatorios</vt:lpstr>
      <vt:lpstr>1.15.1 Requerimientos legales y regulatorios  </vt:lpstr>
      <vt:lpstr>1.15.1 Requerimientos legales y regulatorios  </vt:lpstr>
      <vt:lpstr>1.15.2 Factores físicos</vt:lpstr>
      <vt:lpstr>1.15.3 Ética</vt:lpstr>
      <vt:lpstr>1.15.4 Cultura</vt:lpstr>
      <vt:lpstr>1.15.5 Estructura organizacional</vt:lpstr>
      <vt:lpstr>1.15.6 Costos</vt:lpstr>
      <vt:lpstr>1.15.7 Personal</vt:lpstr>
      <vt:lpstr>1.15.8 Recursos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760</cp:revision>
  <dcterms:created xsi:type="dcterms:W3CDTF">2012-01-20T22:05:26Z</dcterms:created>
  <dcterms:modified xsi:type="dcterms:W3CDTF">2014-02-11T01:44:06Z</dcterms:modified>
</cp:coreProperties>
</file>