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22"/>
  </p:notesMasterIdLst>
  <p:handoutMasterIdLst>
    <p:handoutMasterId r:id="rId23"/>
  </p:handoutMasterIdLst>
  <p:sldIdLst>
    <p:sldId id="938" r:id="rId2"/>
    <p:sldId id="939" r:id="rId3"/>
    <p:sldId id="940" r:id="rId4"/>
    <p:sldId id="941" r:id="rId5"/>
    <p:sldId id="942" r:id="rId6"/>
    <p:sldId id="943" r:id="rId7"/>
    <p:sldId id="944" r:id="rId8"/>
    <p:sldId id="945" r:id="rId9"/>
    <p:sldId id="946" r:id="rId10"/>
    <p:sldId id="947" r:id="rId11"/>
    <p:sldId id="948" r:id="rId12"/>
    <p:sldId id="949" r:id="rId13"/>
    <p:sldId id="950" r:id="rId14"/>
    <p:sldId id="951" r:id="rId15"/>
    <p:sldId id="952" r:id="rId16"/>
    <p:sldId id="953" r:id="rId17"/>
    <p:sldId id="954" r:id="rId18"/>
    <p:sldId id="955" r:id="rId19"/>
    <p:sldId id="956" r:id="rId20"/>
    <p:sldId id="95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42974427-F2FE-4F34-B819-4B67D10D8DCB}" type="slidenum">
              <a:rPr lang="en-US" smtClean="0"/>
              <a:pPr eaLnBrk="1" hangingPunct="1"/>
              <a:t>1</a:t>
            </a:fld>
            <a:endParaRPr lang="es-MX" dirty="0" smtClean="0"/>
          </a:p>
        </p:txBody>
      </p:sp>
      <p:sp>
        <p:nvSpPr>
          <p:cNvPr id="291843" name="Rectangle 2"/>
          <p:cNvSpPr>
            <a:spLocks noGrp="1" noRot="1" noChangeAspect="1" noChangeArrowheads="1" noTextEdit="1"/>
          </p:cNvSpPr>
          <p:nvPr>
            <p:ph type="sldImg"/>
          </p:nvPr>
        </p:nvSpPr>
        <p:spPr>
          <a:ln/>
        </p:spPr>
      </p:sp>
      <p:sp>
        <p:nvSpPr>
          <p:cNvPr id="291844" name="Rectangle 6"/>
          <p:cNvSpPr>
            <a:spLocks noGrp="1" noChangeArrowheads="1"/>
          </p:cNvSpPr>
          <p:nvPr>
            <p:ph type="body" idx="1"/>
          </p:nvPr>
        </p:nvSpPr>
        <p:spPr>
          <a:xfrm>
            <a:off x="623147"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r>
              <a:rPr lang="es-MX" dirty="0" smtClean="0"/>
              <a:t>Los recursos con los que se cuenta para implementar una estrategia deben incluir las capacidades conocidas de la organización, entre otras, conocimientos especializados y habilidades. Por supuesto que una estrategia que se basa en capacidades demostradas tiene más probabilidades de tener éxito que una que no tiene esa base.</a:t>
            </a:r>
          </a:p>
          <a:p>
            <a:endParaRPr lang="es-MX" dirty="0" smtClean="0"/>
          </a:p>
          <a:p>
            <a:pPr eaLnBrk="1" hangingPunct="1"/>
            <a:r>
              <a:rPr lang="es-MX" b="1" dirty="0" smtClean="0"/>
              <a:t>Páginas de Referencia del Manual de Preparación al Examen:</a:t>
            </a:r>
            <a:r>
              <a:rPr lang="es-MX" dirty="0" smtClean="0"/>
              <a:t>  Pag. 70</a:t>
            </a:r>
          </a:p>
        </p:txBody>
      </p:sp>
    </p:spTree>
    <p:extLst>
      <p:ext uri="{BB962C8B-B14F-4D97-AF65-F5344CB8AC3E}">
        <p14:creationId xmlns:p14="http://schemas.microsoft.com/office/powerpoint/2010/main" xmlns="" val="222997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63A5508-CECD-4CF1-A8F8-C5F3087F26BF}" type="slidenum">
              <a:rPr lang="en-US" smtClean="0"/>
              <a:pPr eaLnBrk="1" hangingPunct="1"/>
              <a:t>10</a:t>
            </a:fld>
            <a:endParaRPr lang="es-MX" dirty="0" smtClean="0"/>
          </a:p>
        </p:txBody>
      </p:sp>
      <p:sp>
        <p:nvSpPr>
          <p:cNvPr id="301059" name="Rectangle 2"/>
          <p:cNvSpPr>
            <a:spLocks noGrp="1" noRot="1" noChangeAspect="1" noChangeArrowheads="1" noTextEdit="1"/>
          </p:cNvSpPr>
          <p:nvPr>
            <p:ph type="sldImg"/>
          </p:nvPr>
        </p:nvSpPr>
        <p:spPr>
          <a:ln/>
        </p:spPr>
      </p:sp>
      <p:sp>
        <p:nvSpPr>
          <p:cNvPr id="301060"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71-72</a:t>
            </a:r>
          </a:p>
        </p:txBody>
      </p:sp>
    </p:spTree>
    <p:extLst>
      <p:ext uri="{BB962C8B-B14F-4D97-AF65-F5344CB8AC3E}">
        <p14:creationId xmlns:p14="http://schemas.microsoft.com/office/powerpoint/2010/main" xmlns="" val="15744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B9E13C32-DC1D-462A-B593-33BFB2D89C53}" type="slidenum">
              <a:rPr lang="en-US" smtClean="0"/>
              <a:pPr eaLnBrk="1" hangingPunct="1"/>
              <a:t>11</a:t>
            </a:fld>
            <a:endParaRPr lang="es-MX" dirty="0"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Pg. 71-72</a:t>
            </a:r>
          </a:p>
          <a:p>
            <a:pPr eaLnBrk="1" hangingPunct="1"/>
            <a:endParaRPr lang="es-MX" dirty="0" smtClean="0"/>
          </a:p>
        </p:txBody>
      </p:sp>
    </p:spTree>
    <p:extLst>
      <p:ext uri="{BB962C8B-B14F-4D97-AF65-F5344CB8AC3E}">
        <p14:creationId xmlns:p14="http://schemas.microsoft.com/office/powerpoint/2010/main" xmlns="" val="4087261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349CA57B-A7D7-44F9-A34B-93F7EF490160}" type="slidenum">
              <a:rPr lang="en-US" smtClean="0"/>
              <a:pPr eaLnBrk="1" hangingPunct="1"/>
              <a:t>12</a:t>
            </a:fld>
            <a:endParaRPr lang="es-MX" dirty="0" smtClean="0"/>
          </a:p>
        </p:txBody>
      </p:sp>
      <p:sp>
        <p:nvSpPr>
          <p:cNvPr id="303107" name="Rectangle 2"/>
          <p:cNvSpPr>
            <a:spLocks noGrp="1" noRot="1" noChangeAspect="1" noChangeArrowheads="1" noTextEdit="1"/>
          </p:cNvSpPr>
          <p:nvPr>
            <p:ph type="sldImg"/>
          </p:nvPr>
        </p:nvSpPr>
        <p:spPr>
          <a:ln/>
        </p:spPr>
      </p:sp>
      <p:sp>
        <p:nvSpPr>
          <p:cNvPr id="303108"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r>
              <a:rPr lang="es-MX" dirty="0" smtClean="0"/>
              <a:t>Los estándares son poderosas herramientas de la gestión de seguridad. Establecen los límites permisibles para procedimientos y prácticas de tecnología y sistemas, y también para personas y eventos. Si se implementan adecuadamente, son la ley para la constitución de la política. Proporcionan la vara que mide el cumplimiento de la política y una base sólida para realizar auditorías. Asimismo, regulan la elaboración de procedimientos y directrices.</a:t>
            </a:r>
          </a:p>
          <a:p>
            <a:pPr eaLnBrk="1" hangingPunct="1"/>
            <a:endParaRPr lang="es-MX" b="1" dirty="0" smtClean="0"/>
          </a:p>
          <a:p>
            <a:pPr eaLnBrk="1" hangingPunct="1"/>
            <a:r>
              <a:rPr lang="es-MX" b="1" dirty="0" smtClean="0"/>
              <a:t>Páginas de Referencia del Manual de Preparación al Examen:</a:t>
            </a:r>
            <a:r>
              <a:rPr lang="es-MX" dirty="0" smtClean="0"/>
              <a:t>  Págs. 72</a:t>
            </a:r>
          </a:p>
        </p:txBody>
      </p:sp>
    </p:spTree>
    <p:extLst>
      <p:ext uri="{BB962C8B-B14F-4D97-AF65-F5344CB8AC3E}">
        <p14:creationId xmlns:p14="http://schemas.microsoft.com/office/powerpoint/2010/main" xmlns="" val="210624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B1204C6-F959-4913-ABBC-BBACDAC80FF5}" type="slidenum">
              <a:rPr lang="en-US" smtClean="0"/>
              <a:pPr eaLnBrk="1" hangingPunct="1"/>
              <a:t>13</a:t>
            </a:fld>
            <a:endParaRPr lang="es-MX" dirty="0" smtClean="0"/>
          </a:p>
        </p:txBody>
      </p:sp>
      <p:sp>
        <p:nvSpPr>
          <p:cNvPr id="304131" name="Rectangle 2"/>
          <p:cNvSpPr>
            <a:spLocks noGrp="1" noRot="1" noChangeAspect="1" noChangeArrowheads="1" noTextEdit="1"/>
          </p:cNvSpPr>
          <p:nvPr>
            <p:ph type="sldImg"/>
          </p:nvPr>
        </p:nvSpPr>
        <p:spPr>
          <a:ln/>
        </p:spPr>
      </p:sp>
      <p:sp>
        <p:nvSpPr>
          <p:cNvPr id="304132" name="Rectangle 6"/>
          <p:cNvSpPr>
            <a:spLocks noGrp="1" noChangeArrowheads="1"/>
          </p:cNvSpPr>
          <p:nvPr>
            <p:ph type="body" idx="1"/>
          </p:nvPr>
        </p:nvSpPr>
        <p:spPr>
          <a:xfrm>
            <a:off x="778933"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72</a:t>
            </a:r>
          </a:p>
        </p:txBody>
      </p:sp>
    </p:spTree>
    <p:extLst>
      <p:ext uri="{BB962C8B-B14F-4D97-AF65-F5344CB8AC3E}">
        <p14:creationId xmlns:p14="http://schemas.microsoft.com/office/powerpoint/2010/main" xmlns="" val="89284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12A4FE0-6916-46AF-B103-8872B4E7AA66}" type="slidenum">
              <a:rPr lang="en-US" smtClean="0"/>
              <a:pPr eaLnBrk="1" hangingPunct="1"/>
              <a:t>14</a:t>
            </a:fld>
            <a:endParaRPr lang="es-MX" dirty="0" smtClean="0"/>
          </a:p>
        </p:txBody>
      </p:sp>
      <p:sp>
        <p:nvSpPr>
          <p:cNvPr id="305155" name="Rectangle 2"/>
          <p:cNvSpPr>
            <a:spLocks noGrp="1" noRot="1" noChangeAspect="1" noChangeArrowheads="1" noTextEdit="1"/>
          </p:cNvSpPr>
          <p:nvPr>
            <p:ph type="sldImg"/>
          </p:nvPr>
        </p:nvSpPr>
        <p:spPr>
          <a:ln/>
        </p:spPr>
      </p:sp>
      <p:sp>
        <p:nvSpPr>
          <p:cNvPr id="305156"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Págs. 72-74</a:t>
            </a:r>
          </a:p>
        </p:txBody>
      </p:sp>
    </p:spTree>
    <p:extLst>
      <p:ext uri="{BB962C8B-B14F-4D97-AF65-F5344CB8AC3E}">
        <p14:creationId xmlns:p14="http://schemas.microsoft.com/office/powerpoint/2010/main" xmlns="" val="2022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D98A04ED-556D-4B0A-8630-598F442FEE95}" type="slidenum">
              <a:rPr lang="en-US" smtClean="0"/>
              <a:pPr eaLnBrk="1" hangingPunct="1"/>
              <a:t>15</a:t>
            </a:fld>
            <a:endParaRPr lang="es-MX" dirty="0"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a:t>
            </a:r>
            <a:r>
              <a:rPr lang="es-MX" dirty="0" smtClean="0"/>
              <a:t> </a:t>
            </a:r>
          </a:p>
          <a:p>
            <a:pPr eaLnBrk="1" hangingPunct="1"/>
            <a:endParaRPr lang="es-MX" dirty="0" smtClean="0"/>
          </a:p>
          <a:p>
            <a:pPr eaLnBrk="1" hangingPunct="1"/>
            <a:r>
              <a:rPr lang="es-MX" b="1" dirty="0" smtClean="0"/>
              <a:t>Páginas de Referencia del Manual de Preparación al Examen:</a:t>
            </a:r>
            <a:r>
              <a:rPr lang="es-MX" dirty="0" smtClean="0"/>
              <a:t>  Pg. 72-74</a:t>
            </a:r>
          </a:p>
        </p:txBody>
      </p:sp>
    </p:spTree>
    <p:extLst>
      <p:ext uri="{BB962C8B-B14F-4D97-AF65-F5344CB8AC3E}">
        <p14:creationId xmlns:p14="http://schemas.microsoft.com/office/powerpoint/2010/main" xmlns="" val="4077830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5839F0BC-3106-4EE9-B05D-8B3771AE8CCB}" type="slidenum">
              <a:rPr lang="en-US" smtClean="0"/>
              <a:pPr eaLnBrk="1" hangingPunct="1"/>
              <a:t>16</a:t>
            </a:fld>
            <a:endParaRPr lang="es-MX" dirty="0"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Pg. 72-74</a:t>
            </a:r>
          </a:p>
          <a:p>
            <a:pPr eaLnBrk="1" hangingPunct="1"/>
            <a:endParaRPr lang="es-MX" dirty="0" smtClean="0"/>
          </a:p>
        </p:txBody>
      </p:sp>
    </p:spTree>
    <p:extLst>
      <p:ext uri="{BB962C8B-B14F-4D97-AF65-F5344CB8AC3E}">
        <p14:creationId xmlns:p14="http://schemas.microsoft.com/office/powerpoint/2010/main" xmlns="" val="137379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B4EB1549-BEE6-4138-83DB-0E5172A9243C}" type="slidenum">
              <a:rPr lang="en-US" smtClean="0"/>
              <a:pPr eaLnBrk="1" hangingPunct="1"/>
              <a:t>17</a:t>
            </a:fld>
            <a:endParaRPr lang="es-MX" dirty="0"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72-74</a:t>
            </a:r>
          </a:p>
        </p:txBody>
      </p:sp>
    </p:spTree>
    <p:extLst>
      <p:ext uri="{BB962C8B-B14F-4D97-AF65-F5344CB8AC3E}">
        <p14:creationId xmlns:p14="http://schemas.microsoft.com/office/powerpoint/2010/main" xmlns="" val="74974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798BB3CB-290F-4CFD-BF19-9B76233CBEFA}" type="slidenum">
              <a:rPr lang="en-US" smtClean="0"/>
              <a:pPr eaLnBrk="1" hangingPunct="1"/>
              <a:t>18</a:t>
            </a:fld>
            <a:endParaRPr lang="es-MX" dirty="0" smtClean="0"/>
          </a:p>
        </p:txBody>
      </p:sp>
      <p:sp>
        <p:nvSpPr>
          <p:cNvPr id="309251" name="Rectangle 2"/>
          <p:cNvSpPr>
            <a:spLocks noGrp="1" noRot="1" noChangeAspect="1" noChangeArrowheads="1" noTextEdit="1"/>
          </p:cNvSpPr>
          <p:nvPr>
            <p:ph type="sldImg"/>
          </p:nvPr>
        </p:nvSpPr>
        <p:spPr>
          <a:ln/>
        </p:spPr>
      </p:sp>
      <p:sp>
        <p:nvSpPr>
          <p:cNvPr id="309252" name="Rectangle 6"/>
          <p:cNvSpPr>
            <a:spLocks noGrp="1" noChangeArrowheads="1"/>
          </p:cNvSpPr>
          <p:nvPr>
            <p:ph type="body" idx="1"/>
          </p:nvPr>
        </p:nvSpPr>
        <p:spPr>
          <a:xfrm>
            <a:off x="778933"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74-75</a:t>
            </a:r>
          </a:p>
          <a:p>
            <a:pPr eaLnBrk="1" hangingPunct="1"/>
            <a:endParaRPr lang="es-MX" dirty="0" smtClean="0"/>
          </a:p>
        </p:txBody>
      </p:sp>
    </p:spTree>
    <p:extLst>
      <p:ext uri="{BB962C8B-B14F-4D97-AF65-F5344CB8AC3E}">
        <p14:creationId xmlns:p14="http://schemas.microsoft.com/office/powerpoint/2010/main" xmlns="" val="92459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AEBC324B-D899-44A9-BF11-F5BD666ACE0E}" type="slidenum">
              <a:rPr lang="en-US" smtClean="0"/>
              <a:pPr eaLnBrk="1" hangingPunct="1"/>
              <a:t>19</a:t>
            </a:fld>
            <a:endParaRPr lang="es-MX" dirty="0"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74-75</a:t>
            </a:r>
          </a:p>
        </p:txBody>
      </p:sp>
    </p:spTree>
    <p:extLst>
      <p:ext uri="{BB962C8B-B14F-4D97-AF65-F5344CB8AC3E}">
        <p14:creationId xmlns:p14="http://schemas.microsoft.com/office/powerpoint/2010/main" xmlns="" val="347347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CABBD26D-F9AA-43ED-8725-2F01E2FDD177}" type="slidenum">
              <a:rPr lang="en-US" smtClean="0"/>
              <a:pPr eaLnBrk="1" hangingPunct="1"/>
              <a:t>2</a:t>
            </a:fld>
            <a:endParaRPr lang="es-MX" dirty="0" smtClean="0"/>
          </a:p>
        </p:txBody>
      </p:sp>
      <p:sp>
        <p:nvSpPr>
          <p:cNvPr id="292867" name="Rectangle 2"/>
          <p:cNvSpPr>
            <a:spLocks noGrp="1" noRot="1" noChangeAspect="1" noChangeArrowheads="1" noTextEdit="1"/>
          </p:cNvSpPr>
          <p:nvPr>
            <p:ph type="sldImg"/>
          </p:nvPr>
        </p:nvSpPr>
        <p:spPr>
          <a:ln/>
        </p:spPr>
      </p:sp>
      <p:sp>
        <p:nvSpPr>
          <p:cNvPr id="292868" name="Rectangle 6"/>
          <p:cNvSpPr>
            <a:spLocks noGrp="1" noChangeArrowheads="1"/>
          </p:cNvSpPr>
          <p:nvPr>
            <p:ph type="body" idx="1"/>
          </p:nvPr>
        </p:nvSpPr>
        <p:spPr>
          <a:xfrm>
            <a:off x="1090507"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r>
              <a:rPr lang="es-MX" dirty="0" smtClean="0"/>
              <a:t>El tiempo es una limitación significativa en el desarrollo de una estrategia. Podría haber fechas límite de cumplimiento que deben acatarse o soporte que deba asignarse a ciertas operaciones estratégicas, tales como una fusión. Es posible que las ventanas de oportunidad para actividades de negocio en particular mandaten ciertos plazos para la implementación de ciertas estrategias.</a:t>
            </a:r>
          </a:p>
          <a:p>
            <a:pPr eaLnBrk="1" hangingPunct="1"/>
            <a:endParaRPr lang="es-MX" b="1" dirty="0" smtClean="0"/>
          </a:p>
          <a:p>
            <a:pPr eaLnBrk="1" hangingPunct="1"/>
            <a:r>
              <a:rPr lang="es-MX" b="1" dirty="0" smtClean="0"/>
              <a:t>Páginas de Referencia del Manual de Preparación al Examen:</a:t>
            </a:r>
            <a:r>
              <a:rPr lang="es-MX" dirty="0" smtClean="0"/>
              <a:t>  Pag. 70</a:t>
            </a:r>
          </a:p>
        </p:txBody>
      </p:sp>
    </p:spTree>
    <p:extLst>
      <p:ext uri="{BB962C8B-B14F-4D97-AF65-F5344CB8AC3E}">
        <p14:creationId xmlns:p14="http://schemas.microsoft.com/office/powerpoint/2010/main" xmlns="" val="1528056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DC791EB2-4082-4B6C-AA26-2AF5FAC32261}" type="slidenum">
              <a:rPr lang="en-US" smtClean="0"/>
              <a:pPr eaLnBrk="1" hangingPunct="1"/>
              <a:t>20</a:t>
            </a:fld>
            <a:endParaRPr lang="es-MX" dirty="0"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74-75</a:t>
            </a:r>
          </a:p>
        </p:txBody>
      </p:sp>
    </p:spTree>
    <p:extLst>
      <p:ext uri="{BB962C8B-B14F-4D97-AF65-F5344CB8AC3E}">
        <p14:creationId xmlns:p14="http://schemas.microsoft.com/office/powerpoint/2010/main" xmlns="" val="239466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038E7F47-3E05-4468-B630-757E6C2FFC5C}" type="slidenum">
              <a:rPr lang="en-US" smtClean="0"/>
              <a:pPr eaLnBrk="1" hangingPunct="1"/>
              <a:t>3</a:t>
            </a:fld>
            <a:endParaRPr lang="es-MX" dirty="0" smtClean="0"/>
          </a:p>
        </p:txBody>
      </p:sp>
      <p:sp>
        <p:nvSpPr>
          <p:cNvPr id="293891" name="Rectangle 2"/>
          <p:cNvSpPr>
            <a:spLocks noGrp="1" noRot="1" noChangeAspect="1" noChangeArrowheads="1" noTextEdit="1"/>
          </p:cNvSpPr>
          <p:nvPr>
            <p:ph type="sldImg"/>
          </p:nvPr>
        </p:nvSpPr>
        <p:spPr>
          <a:ln/>
        </p:spPr>
      </p:sp>
      <p:sp>
        <p:nvSpPr>
          <p:cNvPr id="293892" name="Rectangle 6"/>
          <p:cNvSpPr>
            <a:spLocks noGrp="1" noChangeArrowheads="1"/>
          </p:cNvSpPr>
          <p:nvPr>
            <p:ph type="body" idx="1"/>
          </p:nvPr>
        </p:nvSpPr>
        <p:spPr>
          <a:xfrm>
            <a:off x="778933"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r>
              <a:rPr lang="es-MX" dirty="0" smtClean="0"/>
              <a:t>La tolerancia que tenga una organización al riesgo desempeñará una función importante en el desarrollo de una estrategia de seguridad de la información. Aun cuando es difícil de medir, existen varios métodos para llegar a aproximaciones útiles. Un método consiste en desarrollar Objetivo de tiempo de recuperación (RTOs) para sistemas críticos. Entre más breves sean los tiempos que determinen los gerentes correspondientes, mayor será el costo y menor será la tolerancia al riesgo. Los RTOs se basan en un análisis de impacto al negocio o de dependencia para determinar los tiempos de inactividad permisibles para varios recursos. En términos generales, el punto óptimo se alcanza cuando el costo de reducir los RTOs es igual al valor que se deriva de operar los recursos.</a:t>
            </a:r>
          </a:p>
          <a:p>
            <a:pPr eaLnBrk="1" hangingPunct="1"/>
            <a:endParaRPr lang="es-MX" b="1" dirty="0" smtClean="0"/>
          </a:p>
          <a:p>
            <a:pPr eaLnBrk="1" hangingPunct="1"/>
            <a:r>
              <a:rPr lang="es-MX" b="1" dirty="0" smtClean="0"/>
              <a:t>Páginas de Referencia del Manual de Preparación al Examen:</a:t>
            </a:r>
            <a:r>
              <a:rPr lang="es-MX" dirty="0" smtClean="0"/>
              <a:t>  Pag. 70</a:t>
            </a:r>
          </a:p>
        </p:txBody>
      </p:sp>
    </p:spTree>
    <p:extLst>
      <p:ext uri="{BB962C8B-B14F-4D97-AF65-F5344CB8AC3E}">
        <p14:creationId xmlns:p14="http://schemas.microsoft.com/office/powerpoint/2010/main" xmlns="" val="262879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89BA8A5D-9D47-432D-B15F-6CA02BA4819F}" type="slidenum">
              <a:rPr lang="en-US" smtClean="0"/>
              <a:pPr eaLnBrk="1" hangingPunct="1"/>
              <a:t>4</a:t>
            </a:fld>
            <a:endParaRPr lang="es-MX" dirty="0"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70</a:t>
            </a:r>
          </a:p>
        </p:txBody>
      </p:sp>
    </p:spTree>
    <p:extLst>
      <p:ext uri="{BB962C8B-B14F-4D97-AF65-F5344CB8AC3E}">
        <p14:creationId xmlns:p14="http://schemas.microsoft.com/office/powerpoint/2010/main" xmlns="" val="184411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0B65C991-DF6B-468D-8CEB-A7EB5A186B04}" type="slidenum">
              <a:rPr lang="en-US" smtClean="0"/>
              <a:pPr eaLnBrk="1" hangingPunct="1"/>
              <a:t>5</a:t>
            </a:fld>
            <a:endParaRPr lang="es-MX" dirty="0" smtClean="0"/>
          </a:p>
        </p:txBody>
      </p:sp>
      <p:sp>
        <p:nvSpPr>
          <p:cNvPr id="295939" name="Rectangle 2"/>
          <p:cNvSpPr>
            <a:spLocks noGrp="1" noRot="1" noChangeAspect="1" noChangeArrowheads="1" noTextEdit="1"/>
          </p:cNvSpPr>
          <p:nvPr>
            <p:ph type="sldImg"/>
          </p:nvPr>
        </p:nvSpPr>
        <p:spPr>
          <a:ln/>
        </p:spPr>
      </p:sp>
      <p:sp>
        <p:nvSpPr>
          <p:cNvPr id="295940" name="Rectangle 6"/>
          <p:cNvSpPr>
            <a:spLocks noGrp="1" noChangeArrowheads="1"/>
          </p:cNvSpPr>
          <p:nvPr>
            <p:ph type="body" idx="1"/>
          </p:nvPr>
        </p:nvSpPr>
        <p:spPr>
          <a:xfrm>
            <a:off x="623147" y="4415790"/>
            <a:ext cx="5608320" cy="4183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Pág. 70-71</a:t>
            </a:r>
          </a:p>
          <a:p>
            <a:pPr eaLnBrk="1" hangingPunct="1"/>
            <a:endParaRPr lang="es-MX" dirty="0" smtClean="0"/>
          </a:p>
        </p:txBody>
      </p:sp>
    </p:spTree>
    <p:extLst>
      <p:ext uri="{BB962C8B-B14F-4D97-AF65-F5344CB8AC3E}">
        <p14:creationId xmlns:p14="http://schemas.microsoft.com/office/powerpoint/2010/main" xmlns="" val="229272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996F6A56-11CD-4B5D-8133-A116D4826DD1}" type="slidenum">
              <a:rPr lang="en-US" smtClean="0"/>
              <a:pPr eaLnBrk="1" hangingPunct="1"/>
              <a:t>6</a:t>
            </a:fld>
            <a:endParaRPr lang="es-MX" dirty="0" smtClean="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Págs. 70-71</a:t>
            </a:r>
          </a:p>
        </p:txBody>
      </p:sp>
    </p:spTree>
    <p:extLst>
      <p:ext uri="{BB962C8B-B14F-4D97-AF65-F5344CB8AC3E}">
        <p14:creationId xmlns:p14="http://schemas.microsoft.com/office/powerpoint/2010/main" xmlns="" val="206729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B99EB0E0-439E-45A7-96FB-DBF7643028FF}" type="slidenum">
              <a:rPr lang="en-US" sz="1200"/>
              <a:pPr algn="r" eaLnBrk="1" hangingPunct="1"/>
              <a:t>7</a:t>
            </a:fld>
            <a:endParaRPr lang="es-MX" sz="1200" dirty="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70-71</a:t>
            </a:r>
          </a:p>
        </p:txBody>
      </p:sp>
    </p:spTree>
    <p:extLst>
      <p:ext uri="{BB962C8B-B14F-4D97-AF65-F5344CB8AC3E}">
        <p14:creationId xmlns:p14="http://schemas.microsoft.com/office/powerpoint/2010/main" xmlns="" val="174014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0ECF7259-BE62-471B-AC3F-6367A0984EBD}" type="slidenum">
              <a:rPr lang="en-US" sz="1200"/>
              <a:pPr algn="r" eaLnBrk="1" hangingPunct="1"/>
              <a:t>8</a:t>
            </a:fld>
            <a:endParaRPr lang="es-MX" sz="1200" dirty="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70-71</a:t>
            </a:r>
          </a:p>
        </p:txBody>
      </p:sp>
    </p:spTree>
    <p:extLst>
      <p:ext uri="{BB962C8B-B14F-4D97-AF65-F5344CB8AC3E}">
        <p14:creationId xmlns:p14="http://schemas.microsoft.com/office/powerpoint/2010/main" xmlns="" val="184530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0457809-230E-4ACD-8F1A-4CE101E1B7EC}" type="slidenum">
              <a:rPr lang="en-US" sz="1200"/>
              <a:pPr algn="r" eaLnBrk="1" hangingPunct="1"/>
              <a:t>9</a:t>
            </a:fld>
            <a:endParaRPr lang="es-MX" sz="1200" dirty="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sz="1200" b="1" dirty="0" smtClean="0"/>
              <a:t>Directivas para el instructor:</a:t>
            </a:r>
          </a:p>
          <a:p>
            <a:pPr eaLnBrk="1" hangingPunct="1"/>
            <a:endParaRPr lang="es-MX" b="1" dirty="0" smtClean="0"/>
          </a:p>
          <a:p>
            <a:pPr eaLnBrk="1" hangingPunct="1"/>
            <a:r>
              <a:rPr lang="es-MX" b="1" dirty="0" smtClean="0"/>
              <a:t>Páginas de Referencia del Manual de Preparación al Examen:</a:t>
            </a:r>
            <a:r>
              <a:rPr lang="es-MX" dirty="0" smtClean="0"/>
              <a:t>  Pag. 70-71</a:t>
            </a:r>
          </a:p>
        </p:txBody>
      </p:sp>
    </p:spTree>
    <p:extLst>
      <p:ext uri="{BB962C8B-B14F-4D97-AF65-F5344CB8AC3E}">
        <p14:creationId xmlns:p14="http://schemas.microsoft.com/office/powerpoint/2010/main" xmlns="" val="2295194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276600" y="274638"/>
            <a:ext cx="5867400" cy="1143000"/>
          </a:xfrm>
        </p:spPr>
        <p:txBody>
          <a:bodyPr/>
          <a:lstStyle/>
          <a:p>
            <a:pPr eaLnBrk="1" hangingPunct="1"/>
            <a:r>
              <a:rPr lang="es-MX" dirty="0" smtClean="0"/>
              <a:t>1.15.9 Capacidades</a:t>
            </a:r>
          </a:p>
        </p:txBody>
      </p:sp>
      <p:sp>
        <p:nvSpPr>
          <p:cNvPr id="269315" name="Rectangle 3"/>
          <p:cNvSpPr>
            <a:spLocks noGrp="1" noChangeArrowheads="1"/>
          </p:cNvSpPr>
          <p:nvPr>
            <p:ph type="body" idx="4294967295"/>
          </p:nvPr>
        </p:nvSpPr>
        <p:spPr>
          <a:xfrm>
            <a:off x="611560" y="1628800"/>
            <a:ext cx="8382000" cy="3992563"/>
          </a:xfrm>
        </p:spPr>
        <p:txBody>
          <a:bodyPr>
            <a:normAutofit fontScale="92500" lnSpcReduction="20000"/>
          </a:bodyPr>
          <a:lstStyle/>
          <a:p>
            <a:r>
              <a:rPr lang="es-ES" sz="2800" dirty="0" smtClean="0"/>
              <a:t>Las capacidades son habilitadores fundamentales del gobierno.</a:t>
            </a:r>
          </a:p>
          <a:p>
            <a:r>
              <a:rPr lang="es-ES" sz="2800" dirty="0" smtClean="0"/>
              <a:t>Las capacidades incluyen recursos de la empresa, tales como capacidades de servicio (infraestructura, aplicaciones, etc.), personas e información.</a:t>
            </a:r>
            <a:endParaRPr lang="es-MX" sz="2800" dirty="0" smtClean="0"/>
          </a:p>
          <a:p>
            <a:pPr eaLnBrk="1" hangingPunct="1"/>
            <a:r>
              <a:rPr lang="es-MX" sz="3000" dirty="0" smtClean="0"/>
              <a:t>El ISM debe evaluar y utilizar:</a:t>
            </a:r>
          </a:p>
          <a:p>
            <a:pPr lvl="1" eaLnBrk="1" hangingPunct="1"/>
            <a:r>
              <a:rPr lang="es-MX" dirty="0" smtClean="0"/>
              <a:t>Capacidades conocidas de la organización</a:t>
            </a:r>
          </a:p>
          <a:p>
            <a:pPr lvl="1" eaLnBrk="1" hangingPunct="1"/>
            <a:r>
              <a:rPr lang="es-MX" dirty="0" smtClean="0"/>
              <a:t>Conocimientos especializados y habilidades </a:t>
            </a:r>
          </a:p>
          <a:p>
            <a:pPr lvl="1" eaLnBrk="1" hangingPunct="1"/>
            <a:r>
              <a:rPr lang="es-MX" dirty="0" smtClean="0"/>
              <a:t>Capacidades</a:t>
            </a:r>
            <a:r>
              <a:rPr lang="es-MX" i="1" dirty="0" smtClean="0"/>
              <a:t> demostradas</a:t>
            </a:r>
          </a:p>
        </p:txBody>
      </p:sp>
      <p:pic>
        <p:nvPicPr>
          <p:cNvPr id="4" name="Dominio 1 D126">
            <a:hlinkClick r:id="" action="ppaction://media"/>
          </p:cNvPr>
          <p:cNvPicPr>
            <a:picLocks noRot="1" noChangeAspect="1"/>
          </p:cNvPicPr>
          <p:nvPr>
            <a:wavAudioFile r:embed="rId1" name="Dominio 1 D126"/>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67718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7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276600" y="274638"/>
            <a:ext cx="5867400" cy="1143000"/>
          </a:xfrm>
        </p:spPr>
        <p:txBody>
          <a:bodyPr/>
          <a:lstStyle/>
          <a:p>
            <a:r>
              <a:rPr lang="es-MX" dirty="0" smtClean="0"/>
              <a:t>1.16.2 Elaboración de políticas</a:t>
            </a:r>
          </a:p>
        </p:txBody>
      </p:sp>
      <p:sp>
        <p:nvSpPr>
          <p:cNvPr id="280579" name="Rectangle 3"/>
          <p:cNvSpPr>
            <a:spLocks noGrp="1" noChangeArrowheads="1"/>
          </p:cNvSpPr>
          <p:nvPr>
            <p:ph type="body" idx="4294967295"/>
          </p:nvPr>
        </p:nvSpPr>
        <p:spPr>
          <a:xfrm>
            <a:off x="500034" y="1571612"/>
            <a:ext cx="8229600" cy="4525963"/>
          </a:xfrm>
        </p:spPr>
        <p:txBody>
          <a:bodyPr>
            <a:normAutofit/>
          </a:bodyPr>
          <a:lstStyle/>
          <a:p>
            <a:pPr eaLnBrk="1" hangingPunct="1">
              <a:lnSpc>
                <a:spcPct val="80000"/>
              </a:lnSpc>
            </a:pPr>
            <a:r>
              <a:rPr lang="es-MX" sz="2800" dirty="0" smtClean="0"/>
              <a:t>Uno de los aspectos más importantes del plan de acción para ejecutar una estrategia será crear o modificar políticas y estándares, según sea necesario.</a:t>
            </a:r>
          </a:p>
          <a:p>
            <a:pPr eaLnBrk="1" hangingPunct="1">
              <a:lnSpc>
                <a:spcPct val="80000"/>
              </a:lnSpc>
            </a:pPr>
            <a:r>
              <a:rPr lang="es-MX" sz="2800" dirty="0" smtClean="0"/>
              <a:t>La creación de políticas y normas es una parte crítica del plan de acción:</a:t>
            </a:r>
          </a:p>
          <a:p>
            <a:pPr lvl="1" eaLnBrk="1" hangingPunct="1">
              <a:lnSpc>
                <a:spcPct val="80000"/>
              </a:lnSpc>
            </a:pPr>
            <a:r>
              <a:rPr lang="es-MX" sz="2400" dirty="0" smtClean="0"/>
              <a:t>Las políticas deben capturar la intención, expectativas y dirección de la gerencia. </a:t>
            </a:r>
          </a:p>
          <a:p>
            <a:pPr lvl="1" eaLnBrk="1" hangingPunct="1">
              <a:lnSpc>
                <a:spcPct val="80000"/>
              </a:lnSpc>
            </a:pPr>
            <a:r>
              <a:rPr lang="es-MX" sz="2400" dirty="0" smtClean="0"/>
              <a:t>A medida que evoluciona una estrategia, es fundamental que se desarrollen políticas de apoyo y en muchos casos modificadas para articular la estrategia. </a:t>
            </a:r>
          </a:p>
          <a:p>
            <a:pPr lvl="1" eaLnBrk="1" hangingPunct="1">
              <a:lnSpc>
                <a:spcPct val="80000"/>
              </a:lnSpc>
            </a:pPr>
            <a:r>
              <a:rPr lang="es-MX" sz="2400" dirty="0" smtClean="0"/>
              <a:t>Las políticas de seguridad en general deben estar relacionadas con la estrategia de seguridad.</a:t>
            </a:r>
          </a:p>
          <a:p>
            <a:pPr eaLnBrk="1" hangingPunct="1">
              <a:lnSpc>
                <a:spcPct val="80000"/>
              </a:lnSpc>
            </a:pPr>
            <a:endParaRPr lang="es-MX" sz="2400" dirty="0" smtClean="0"/>
          </a:p>
        </p:txBody>
      </p:sp>
    </p:spTree>
    <p:extLst>
      <p:ext uri="{BB962C8B-B14F-4D97-AF65-F5344CB8AC3E}">
        <p14:creationId xmlns:p14="http://schemas.microsoft.com/office/powerpoint/2010/main" xmlns="" val="3533428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4294967295"/>
          </p:nvPr>
        </p:nvSpPr>
        <p:spPr>
          <a:xfrm>
            <a:off x="500034" y="1643050"/>
            <a:ext cx="8382000" cy="4297363"/>
          </a:xfrm>
        </p:spPr>
        <p:txBody>
          <a:bodyPr>
            <a:normAutofit fontScale="92500" lnSpcReduction="10000"/>
          </a:bodyPr>
          <a:lstStyle/>
          <a:p>
            <a:pPr marL="282575" indent="-282575" eaLnBrk="1" hangingPunct="1"/>
            <a:r>
              <a:rPr lang="es-MX" sz="2800" dirty="0" smtClean="0"/>
              <a:t>Algunos atributos de las buenas políticas:</a:t>
            </a:r>
          </a:p>
          <a:p>
            <a:pPr marL="682625" lvl="1" indent="-282575" eaLnBrk="1" hangingPunct="1"/>
            <a:r>
              <a:rPr lang="es-MX" sz="2400" dirty="0" smtClean="0"/>
              <a:t>Las políticas de seguridad deben ser una articulación de una estrategia de seguridad de la información bien definida y captar la intención, las expectativas y la dirección de la gerencia.</a:t>
            </a:r>
          </a:p>
          <a:p>
            <a:pPr marL="682625" lvl="1" indent="-282575" eaLnBrk="1" hangingPunct="1"/>
            <a:r>
              <a:rPr lang="es-MX" sz="2400" dirty="0" smtClean="0"/>
              <a:t>Cada política debe establecer solo un mandato general de seguridad.</a:t>
            </a:r>
          </a:p>
          <a:p>
            <a:pPr marL="682625" lvl="1" indent="-282575" eaLnBrk="1" hangingPunct="1"/>
            <a:r>
              <a:rPr lang="es-MX" sz="2400" dirty="0" smtClean="0"/>
              <a:t>Las políticas deben ser claras y de fácil comprensión para todas las partes interesadas.</a:t>
            </a:r>
          </a:p>
          <a:p>
            <a:pPr marL="682625" lvl="1" indent="-282575" eaLnBrk="1" hangingPunct="1"/>
            <a:r>
              <a:rPr lang="es-MX" sz="2400" dirty="0" smtClean="0"/>
              <a:t>Las políticas rara vez deben tener una extensión que exceda unas cuantas oraciones.</a:t>
            </a:r>
          </a:p>
          <a:p>
            <a:pPr marL="682625" lvl="1" indent="-282575" eaLnBrk="1" hangingPunct="1"/>
            <a:r>
              <a:rPr lang="es-MX" sz="2400" dirty="0" smtClean="0"/>
              <a:t>Rara vez habrá una razón para tener más de una veintena de políticas.</a:t>
            </a:r>
          </a:p>
        </p:txBody>
      </p:sp>
      <p:sp>
        <p:nvSpPr>
          <p:cNvPr id="5" name="Rectangle 2"/>
          <p:cNvSpPr>
            <a:spLocks noGrp="1" noChangeArrowheads="1"/>
          </p:cNvSpPr>
          <p:nvPr>
            <p:ph type="title"/>
          </p:nvPr>
        </p:nvSpPr>
        <p:spPr>
          <a:xfrm>
            <a:off x="3276600" y="274638"/>
            <a:ext cx="5867400" cy="1143000"/>
          </a:xfrm>
        </p:spPr>
        <p:txBody>
          <a:bodyPr/>
          <a:lstStyle/>
          <a:p>
            <a:r>
              <a:rPr lang="es-MX" dirty="0" smtClean="0"/>
              <a:t>1.16.2 Elaboración de políticas</a:t>
            </a:r>
          </a:p>
        </p:txBody>
      </p:sp>
    </p:spTree>
    <p:extLst>
      <p:ext uri="{BB962C8B-B14F-4D97-AF65-F5344CB8AC3E}">
        <p14:creationId xmlns:p14="http://schemas.microsoft.com/office/powerpoint/2010/main" xmlns="" val="2202893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1.16.3 Elaboración de normas</a:t>
            </a:r>
          </a:p>
        </p:txBody>
      </p:sp>
      <p:sp>
        <p:nvSpPr>
          <p:cNvPr id="138243" name="Rectangle 3"/>
          <p:cNvSpPr>
            <a:spLocks noGrp="1" noChangeArrowheads="1"/>
          </p:cNvSpPr>
          <p:nvPr>
            <p:ph type="body" idx="4294967295"/>
          </p:nvPr>
        </p:nvSpPr>
        <p:spPr>
          <a:xfrm>
            <a:off x="533400" y="1524000"/>
            <a:ext cx="8182004" cy="4800600"/>
          </a:xfrm>
        </p:spPr>
        <p:txBody>
          <a:bodyPr/>
          <a:lstStyle/>
          <a:p>
            <a:pPr marL="282575" indent="-282575" eaLnBrk="1" hangingPunct="1"/>
            <a:r>
              <a:rPr lang="es-MX" sz="2800" dirty="0" smtClean="0"/>
              <a:t>Los estándares son poderosas herramientas de la gestión de seguridad. Ellos: </a:t>
            </a:r>
          </a:p>
          <a:p>
            <a:pPr marL="682625" lvl="1" indent="-282575" eaLnBrk="1" hangingPunct="1"/>
            <a:r>
              <a:rPr lang="es-MX" sz="2400" dirty="0" smtClean="0"/>
              <a:t>Establecen los límites permisibles para procedimientos y prácticas, de tecnología y sistemas, y para personas e incidentes </a:t>
            </a:r>
          </a:p>
          <a:p>
            <a:pPr marL="682625" lvl="1" indent="-282575" eaLnBrk="1" hangingPunct="1"/>
            <a:r>
              <a:rPr lang="es-MX" sz="2400" dirty="0" smtClean="0"/>
              <a:t>Son “la ley” desarrollada a partir de la política </a:t>
            </a:r>
          </a:p>
          <a:p>
            <a:pPr marL="682625" lvl="1" indent="-282575" eaLnBrk="1" hangingPunct="1"/>
            <a:r>
              <a:rPr lang="es-MX" sz="2400" dirty="0" smtClean="0"/>
              <a:t>Proporcionan la vara que mide el cumplimiento de la política y una base sólida para realizar auditorías </a:t>
            </a:r>
          </a:p>
          <a:p>
            <a:pPr marL="682625" lvl="1" indent="-282575" eaLnBrk="1" hangingPunct="1"/>
            <a:r>
              <a:rPr lang="es-MX" sz="2400" dirty="0" smtClean="0"/>
              <a:t>Regulan la elaboración de procedimientos y lineamientos </a:t>
            </a:r>
          </a:p>
        </p:txBody>
      </p:sp>
      <p:pic>
        <p:nvPicPr>
          <p:cNvPr id="4" name="Dominio 1 D138">
            <a:hlinkClick r:id="" action="ppaction://media"/>
          </p:cNvPr>
          <p:cNvPicPr>
            <a:picLocks noRot="1" noChangeAspect="1"/>
          </p:cNvPicPr>
          <p:nvPr>
            <a:wavAudioFile r:embed="rId1" name="Dominio 1 D138"/>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8802586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1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276600" y="274638"/>
            <a:ext cx="5867400" cy="1143000"/>
          </a:xfrm>
        </p:spPr>
        <p:txBody>
          <a:bodyPr/>
          <a:lstStyle/>
          <a:p>
            <a:pPr defTabSz="347663"/>
            <a:r>
              <a:rPr lang="es-MX" dirty="0" smtClean="0"/>
              <a:t>1.16.4 Capacitación y concientización</a:t>
            </a:r>
          </a:p>
        </p:txBody>
      </p:sp>
      <p:sp>
        <p:nvSpPr>
          <p:cNvPr id="139267" name="Rectangle 3"/>
          <p:cNvSpPr>
            <a:spLocks noGrp="1" noChangeArrowheads="1"/>
          </p:cNvSpPr>
          <p:nvPr>
            <p:ph type="body" idx="4294967295"/>
          </p:nvPr>
        </p:nvSpPr>
        <p:spPr>
          <a:xfrm>
            <a:off x="500034" y="1643050"/>
            <a:ext cx="8229600" cy="4525963"/>
          </a:xfrm>
        </p:spPr>
        <p:txBody>
          <a:bodyPr/>
          <a:lstStyle/>
          <a:p>
            <a:pPr eaLnBrk="1" hangingPunct="1"/>
            <a:r>
              <a:rPr lang="es-MX" sz="3000" dirty="0" smtClean="0"/>
              <a:t>Un plan de acción eficaz para implementar una estrategia de seguridad debe considerar un programa continuo de sensibilización y capacitación sobre seguridad.</a:t>
            </a:r>
          </a:p>
          <a:p>
            <a:pPr eaLnBrk="1" hangingPunct="1">
              <a:buFont typeface="Wingdings" pitchFamily="2" charset="2"/>
              <a:buChar char="§"/>
            </a:pPr>
            <a:endParaRPr lang="es-MX" dirty="0" smtClean="0"/>
          </a:p>
        </p:txBody>
      </p:sp>
    </p:spTree>
    <p:extLst>
      <p:ext uri="{BB962C8B-B14F-4D97-AF65-F5344CB8AC3E}">
        <p14:creationId xmlns:p14="http://schemas.microsoft.com/office/powerpoint/2010/main" xmlns="" val="3873874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131840" y="260648"/>
            <a:ext cx="5867400" cy="1143000"/>
          </a:xfrm>
        </p:spPr>
        <p:txBody>
          <a:bodyPr/>
          <a:lstStyle/>
          <a:p>
            <a:pPr defTabSz="347663" eaLnBrk="1" hangingPunct="1"/>
            <a:r>
              <a:rPr lang="es-MX" dirty="0" smtClean="0"/>
              <a:t>1.16.5 Métricas del plan de acción</a:t>
            </a:r>
          </a:p>
        </p:txBody>
      </p:sp>
      <p:sp>
        <p:nvSpPr>
          <p:cNvPr id="140291" name="Rectangle 3"/>
          <p:cNvSpPr>
            <a:spLocks noGrp="1" noChangeArrowheads="1"/>
          </p:cNvSpPr>
          <p:nvPr>
            <p:ph type="body" idx="4294967295"/>
          </p:nvPr>
        </p:nvSpPr>
        <p:spPr>
          <a:xfrm>
            <a:off x="571472" y="1714488"/>
            <a:ext cx="8229600" cy="4525963"/>
          </a:xfrm>
        </p:spPr>
        <p:txBody>
          <a:bodyPr/>
          <a:lstStyle/>
          <a:p>
            <a:pPr eaLnBrk="1" hangingPunct="1">
              <a:lnSpc>
                <a:spcPct val="90000"/>
              </a:lnSpc>
              <a:spcBef>
                <a:spcPct val="15000"/>
              </a:spcBef>
            </a:pPr>
            <a:r>
              <a:rPr lang="es-MX" sz="2800" dirty="0" smtClean="0"/>
              <a:t>El plan de acción para implementar la estrategia requerirá de métodos para monitorear y medir el progreso y el logro de las etapas importantes:</a:t>
            </a:r>
          </a:p>
          <a:p>
            <a:pPr lvl="1" eaLnBrk="1" hangingPunct="1">
              <a:lnSpc>
                <a:spcPct val="90000"/>
              </a:lnSpc>
              <a:spcBef>
                <a:spcPct val="15000"/>
              </a:spcBef>
            </a:pPr>
            <a:r>
              <a:rPr lang="es-MX" sz="2400" dirty="0" smtClean="0"/>
              <a:t>La alta dirección casi nunca muestra interés por las métricas técnicas detalladas. </a:t>
            </a:r>
          </a:p>
          <a:p>
            <a:pPr eaLnBrk="1" hangingPunct="1">
              <a:lnSpc>
                <a:spcPct val="90000"/>
              </a:lnSpc>
              <a:spcBef>
                <a:spcPct val="15000"/>
              </a:spcBef>
            </a:pPr>
            <a:r>
              <a:rPr lang="es-MX" sz="2800" dirty="0" smtClean="0"/>
              <a:t>Se deben monitorear el progreso realizado y los costos incurridos de manera continua.</a:t>
            </a:r>
          </a:p>
          <a:p>
            <a:pPr eaLnBrk="1" hangingPunct="1">
              <a:lnSpc>
                <a:spcPct val="90000"/>
              </a:lnSpc>
              <a:spcBef>
                <a:spcPct val="15000"/>
              </a:spcBef>
            </a:pPr>
            <a:r>
              <a:rPr lang="es-MX" sz="2800" dirty="0" smtClean="0"/>
              <a:t>Se deben llevar a cabo correcciones a mitad del camino de manera oportuna.</a:t>
            </a:r>
          </a:p>
          <a:p>
            <a:pPr eaLnBrk="1" hangingPunct="1">
              <a:lnSpc>
                <a:spcPct val="80000"/>
              </a:lnSpc>
              <a:spcBef>
                <a:spcPct val="15000"/>
              </a:spcBef>
              <a:buClr>
                <a:schemeClr val="tx1"/>
              </a:buClr>
            </a:pPr>
            <a:endParaRPr lang="es-MX" sz="2800" dirty="0" smtClean="0"/>
          </a:p>
          <a:p>
            <a:pPr eaLnBrk="1" hangingPunct="1">
              <a:lnSpc>
                <a:spcPct val="80000"/>
              </a:lnSpc>
              <a:buClr>
                <a:schemeClr val="tx1"/>
              </a:buClr>
              <a:buFontTx/>
              <a:buNone/>
            </a:pPr>
            <a:endParaRPr lang="es-MX" dirty="0" smtClean="0"/>
          </a:p>
          <a:p>
            <a:pPr eaLnBrk="1" hangingPunct="1">
              <a:lnSpc>
                <a:spcPct val="80000"/>
              </a:lnSpc>
            </a:pPr>
            <a:endParaRPr lang="es-MX" dirty="0" smtClean="0"/>
          </a:p>
        </p:txBody>
      </p:sp>
    </p:spTree>
    <p:extLst>
      <p:ext uri="{BB962C8B-B14F-4D97-AF65-F5344CB8AC3E}">
        <p14:creationId xmlns:p14="http://schemas.microsoft.com/office/powerpoint/2010/main" xmlns="" val="3251998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1.16.5 Métricas del plan de acción  </a:t>
            </a:r>
          </a:p>
        </p:txBody>
      </p:sp>
      <p:sp>
        <p:nvSpPr>
          <p:cNvPr id="141315" name="Rectangle 3"/>
          <p:cNvSpPr>
            <a:spLocks noGrp="1" noChangeArrowheads="1"/>
          </p:cNvSpPr>
          <p:nvPr>
            <p:ph type="body" idx="4294967295"/>
          </p:nvPr>
        </p:nvSpPr>
        <p:spPr>
          <a:xfrm>
            <a:off x="539552" y="1628800"/>
            <a:ext cx="8382000" cy="4297363"/>
          </a:xfrm>
        </p:spPr>
        <p:txBody>
          <a:bodyPr>
            <a:normAutofit fontScale="92500" lnSpcReduction="10000"/>
          </a:bodyPr>
          <a:lstStyle/>
          <a:p>
            <a:pPr eaLnBrk="1" hangingPunct="1"/>
            <a:r>
              <a:rPr lang="es-MX" sz="3000" dirty="0" smtClean="0"/>
              <a:t>El plan de acción debe incluir el uso de:</a:t>
            </a:r>
          </a:p>
          <a:p>
            <a:pPr lvl="1" eaLnBrk="1" hangingPunct="1"/>
            <a:r>
              <a:rPr lang="es-MX" dirty="0" smtClean="0"/>
              <a:t>KPIs: </a:t>
            </a:r>
          </a:p>
          <a:p>
            <a:pPr lvl="2" eaLnBrk="1" hangingPunct="1"/>
            <a:r>
              <a:rPr lang="es-MX" sz="2100" dirty="0" smtClean="0"/>
              <a:t>Resultados de las pruebas aplicadas a la eficacia del control</a:t>
            </a:r>
          </a:p>
          <a:p>
            <a:pPr lvl="2" eaLnBrk="1" hangingPunct="1"/>
            <a:r>
              <a:rPr lang="es-MX" sz="2100" dirty="0" smtClean="0"/>
              <a:t>Planes de pruebas a la eficacia del control</a:t>
            </a:r>
          </a:p>
          <a:p>
            <a:pPr lvl="1" eaLnBrk="1" hangingPunct="1"/>
            <a:r>
              <a:rPr lang="es-MX" dirty="0" smtClean="0"/>
              <a:t>KGIs:</a:t>
            </a:r>
          </a:p>
          <a:p>
            <a:pPr lvl="2" eaLnBrk="1" hangingPunct="1"/>
            <a:r>
              <a:rPr lang="es-MX" sz="2100" dirty="0" smtClean="0"/>
              <a:t>Alcanzar mandatos de cumplimiento sobre pruebas de controles de Sarbanes-Oxley</a:t>
            </a:r>
          </a:p>
          <a:p>
            <a:pPr lvl="2" eaLnBrk="1" hangingPunct="1"/>
            <a:r>
              <a:rPr lang="es-MX" sz="2100" dirty="0" smtClean="0"/>
              <a:t>Elaborar la declaración requerida sobre la eficacia del control</a:t>
            </a:r>
          </a:p>
          <a:p>
            <a:pPr lvl="1" eaLnBrk="1" hangingPunct="1"/>
            <a:r>
              <a:rPr lang="es-MX" dirty="0" smtClean="0"/>
              <a:t>CSFs (factores críticos de éxito):</a:t>
            </a:r>
          </a:p>
          <a:p>
            <a:pPr lvl="2" eaLnBrk="1" hangingPunct="1"/>
            <a:r>
              <a:rPr lang="es-MX" sz="2100" dirty="0" smtClean="0"/>
              <a:t>Identificar y definir los controles</a:t>
            </a:r>
          </a:p>
          <a:p>
            <a:pPr lvl="2" eaLnBrk="1" hangingPunct="1"/>
            <a:r>
              <a:rPr lang="es-MX" sz="2100" dirty="0" smtClean="0"/>
              <a:t>Definir pruebas adecuadas para determinar su eficacia</a:t>
            </a:r>
          </a:p>
        </p:txBody>
      </p:sp>
    </p:spTree>
    <p:extLst>
      <p:ext uri="{BB962C8B-B14F-4D97-AF65-F5344CB8AC3E}">
        <p14:creationId xmlns:p14="http://schemas.microsoft.com/office/powerpoint/2010/main" xmlns="" val="1035941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1.16.5 Métricas del plan de acción  </a:t>
            </a:r>
          </a:p>
        </p:txBody>
      </p:sp>
      <p:sp>
        <p:nvSpPr>
          <p:cNvPr id="142339" name="Rectangle 3"/>
          <p:cNvSpPr>
            <a:spLocks noGrp="1" noChangeArrowheads="1"/>
          </p:cNvSpPr>
          <p:nvPr>
            <p:ph type="body" idx="4294967295"/>
          </p:nvPr>
        </p:nvSpPr>
        <p:spPr>
          <a:xfrm>
            <a:off x="357158" y="1571612"/>
            <a:ext cx="8229600" cy="4525963"/>
          </a:xfrm>
        </p:spPr>
        <p:txBody>
          <a:bodyPr>
            <a:normAutofit fontScale="92500"/>
          </a:bodyPr>
          <a:lstStyle/>
          <a:p>
            <a:pPr eaLnBrk="1" hangingPunct="1">
              <a:lnSpc>
                <a:spcPct val="90000"/>
              </a:lnSpc>
              <a:spcBef>
                <a:spcPct val="15000"/>
              </a:spcBef>
            </a:pPr>
            <a:r>
              <a:rPr lang="es-MX" sz="2800" dirty="0" smtClean="0"/>
              <a:t>La alta dirección quiere un resumen con la información importante desde un punto de vista de la gerencia:</a:t>
            </a:r>
          </a:p>
          <a:p>
            <a:pPr lvl="1" eaLnBrk="1" hangingPunct="1">
              <a:lnSpc>
                <a:spcPct val="90000"/>
              </a:lnSpc>
              <a:spcBef>
                <a:spcPct val="15000"/>
              </a:spcBef>
            </a:pPr>
            <a:r>
              <a:rPr lang="es-MX" sz="2400" dirty="0" smtClean="0"/>
              <a:t>Avances de acuerdo al plan y presupuesto</a:t>
            </a:r>
          </a:p>
          <a:p>
            <a:pPr lvl="1" eaLnBrk="1" hangingPunct="1">
              <a:lnSpc>
                <a:spcPct val="90000"/>
              </a:lnSpc>
              <a:spcBef>
                <a:spcPct val="15000"/>
              </a:spcBef>
            </a:pPr>
            <a:r>
              <a:rPr lang="es-MX" sz="2400" dirty="0" smtClean="0"/>
              <a:t>Cambios significativos en el riesgo y posibles impactos a los objetivos del negocio</a:t>
            </a:r>
          </a:p>
          <a:p>
            <a:pPr lvl="1" eaLnBrk="1" hangingPunct="1">
              <a:lnSpc>
                <a:spcPct val="90000"/>
              </a:lnSpc>
              <a:spcBef>
                <a:spcPct val="15000"/>
              </a:spcBef>
            </a:pPr>
            <a:r>
              <a:rPr lang="es-MX" sz="2400" dirty="0" smtClean="0"/>
              <a:t>Resultados de las pruebas al plan de recuperación ante desastres</a:t>
            </a:r>
          </a:p>
          <a:p>
            <a:pPr lvl="1" eaLnBrk="1" hangingPunct="1">
              <a:lnSpc>
                <a:spcPct val="90000"/>
              </a:lnSpc>
              <a:spcBef>
                <a:spcPct val="15000"/>
              </a:spcBef>
            </a:pPr>
            <a:r>
              <a:rPr lang="es-MX" sz="2400" dirty="0" smtClean="0"/>
              <a:t>Resultados de auditorías</a:t>
            </a:r>
          </a:p>
          <a:p>
            <a:pPr lvl="1" eaLnBrk="1" hangingPunct="1">
              <a:lnSpc>
                <a:spcPct val="90000"/>
              </a:lnSpc>
              <a:spcBef>
                <a:spcPct val="15000"/>
              </a:spcBef>
            </a:pPr>
            <a:r>
              <a:rPr lang="es-MX" sz="2400" dirty="0" smtClean="0"/>
              <a:t>Estado del cumplimiento regulatorio</a:t>
            </a:r>
          </a:p>
          <a:p>
            <a:pPr eaLnBrk="1" hangingPunct="1">
              <a:lnSpc>
                <a:spcPct val="90000"/>
              </a:lnSpc>
              <a:spcBef>
                <a:spcPct val="15000"/>
              </a:spcBef>
            </a:pPr>
            <a:r>
              <a:rPr lang="es-MX" sz="2800" dirty="0" smtClean="0"/>
              <a:t>El ISM deseará recibir información más detallada (ej., métricas del cumplimiento de políticas y estado de la aplicación de parches).</a:t>
            </a:r>
          </a:p>
          <a:p>
            <a:pPr eaLnBrk="1" hangingPunct="1">
              <a:lnSpc>
                <a:spcPct val="90000"/>
              </a:lnSpc>
              <a:buFontTx/>
              <a:buNone/>
            </a:pPr>
            <a:endParaRPr lang="es-MX" sz="2800" dirty="0" smtClean="0"/>
          </a:p>
        </p:txBody>
      </p:sp>
    </p:spTree>
    <p:extLst>
      <p:ext uri="{BB962C8B-B14F-4D97-AF65-F5344CB8AC3E}">
        <p14:creationId xmlns:p14="http://schemas.microsoft.com/office/powerpoint/2010/main" xmlns="" val="2683364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276600" y="274638"/>
            <a:ext cx="5867400" cy="1143000"/>
          </a:xfrm>
        </p:spPr>
        <p:txBody>
          <a:bodyPr/>
          <a:lstStyle/>
          <a:p>
            <a:pPr defTabSz="347663" eaLnBrk="1" hangingPunct="1"/>
            <a:r>
              <a:rPr lang="es-MX" dirty="0" smtClean="0"/>
              <a:t>1.16.5 Métricas del plan de acción  </a:t>
            </a:r>
          </a:p>
        </p:txBody>
      </p:sp>
      <p:sp>
        <p:nvSpPr>
          <p:cNvPr id="143363" name="Rectangle 3"/>
          <p:cNvSpPr>
            <a:spLocks noGrp="1" noChangeArrowheads="1"/>
          </p:cNvSpPr>
          <p:nvPr>
            <p:ph type="body" idx="4294967295"/>
          </p:nvPr>
        </p:nvSpPr>
        <p:spPr>
          <a:xfrm>
            <a:off x="357158" y="1643050"/>
            <a:ext cx="8229600" cy="4525963"/>
          </a:xfrm>
        </p:spPr>
        <p:txBody>
          <a:bodyPr/>
          <a:lstStyle/>
          <a:p>
            <a:pPr eaLnBrk="1" hangingPunct="1">
              <a:spcBef>
                <a:spcPct val="15000"/>
              </a:spcBef>
            </a:pPr>
            <a:r>
              <a:rPr lang="es-MX" sz="2800" dirty="0" smtClean="0"/>
              <a:t>Las actividades de diseño y monitoreo de métricas deben tener en consideración:</a:t>
            </a:r>
          </a:p>
          <a:p>
            <a:pPr lvl="1" eaLnBrk="1" hangingPunct="1">
              <a:spcBef>
                <a:spcPct val="15000"/>
              </a:spcBef>
            </a:pPr>
            <a:r>
              <a:rPr lang="es-MX" sz="2400" dirty="0" smtClean="0"/>
              <a:t>Lo que es importante para las operaciones de seguridad de la información</a:t>
            </a:r>
          </a:p>
          <a:p>
            <a:pPr lvl="1" eaLnBrk="1" hangingPunct="1">
              <a:spcBef>
                <a:spcPct val="15000"/>
              </a:spcBef>
            </a:pPr>
            <a:r>
              <a:rPr lang="es-MX" sz="2400" dirty="0" smtClean="0"/>
              <a:t>Los requerimientos de la gestión de seguridad de la información</a:t>
            </a:r>
          </a:p>
          <a:p>
            <a:pPr lvl="1" eaLnBrk="1" hangingPunct="1">
              <a:spcBef>
                <a:spcPct val="15000"/>
              </a:spcBef>
            </a:pPr>
            <a:r>
              <a:rPr lang="es-MX" sz="2400" dirty="0" smtClean="0"/>
              <a:t>Las necesidades de los dueños del proceso de negocio</a:t>
            </a:r>
          </a:p>
          <a:p>
            <a:pPr lvl="1" eaLnBrk="1" hangingPunct="1">
              <a:spcBef>
                <a:spcPct val="15000"/>
              </a:spcBef>
            </a:pPr>
            <a:r>
              <a:rPr lang="es-MX" sz="2400" dirty="0" smtClean="0"/>
              <a:t>Lo que desea saber la alta dirección</a:t>
            </a:r>
          </a:p>
          <a:p>
            <a:pPr eaLnBrk="1" hangingPunct="1">
              <a:spcBef>
                <a:spcPct val="15000"/>
              </a:spcBef>
            </a:pPr>
            <a:r>
              <a:rPr lang="es-MX" sz="2800" dirty="0" smtClean="0"/>
              <a:t>El ISM también debe crear procesos de reporte.</a:t>
            </a:r>
          </a:p>
        </p:txBody>
      </p:sp>
    </p:spTree>
    <p:extLst>
      <p:ext uri="{BB962C8B-B14F-4D97-AF65-F5344CB8AC3E}">
        <p14:creationId xmlns:p14="http://schemas.microsoft.com/office/powerpoint/2010/main" xmlns="" val="1708129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4294967295"/>
          </p:nvPr>
        </p:nvSpPr>
        <p:spPr>
          <a:xfrm>
            <a:off x="533400" y="1600200"/>
            <a:ext cx="8610600" cy="4800600"/>
          </a:xfrm>
        </p:spPr>
        <p:txBody>
          <a:bodyPr/>
          <a:lstStyle/>
          <a:p>
            <a:pPr eaLnBrk="1" hangingPunct="1"/>
            <a:r>
              <a:rPr lang="es-MX" sz="2800" dirty="0" smtClean="0"/>
              <a:t>Implementando gobierno de seguridad utilizando CMM:</a:t>
            </a:r>
          </a:p>
          <a:p>
            <a:pPr lvl="1" eaLnBrk="1" hangingPunct="1"/>
            <a:r>
              <a:rPr lang="es-MX" sz="2400" dirty="0" smtClean="0"/>
              <a:t>Para definir objetivos (KGIs)</a:t>
            </a:r>
          </a:p>
          <a:p>
            <a:pPr lvl="1" eaLnBrk="1" hangingPunct="1"/>
            <a:r>
              <a:rPr lang="es-MX" sz="2400" dirty="0" smtClean="0"/>
              <a:t>Para determinar una estrategia</a:t>
            </a:r>
          </a:p>
          <a:p>
            <a:pPr lvl="1" eaLnBrk="1" hangingPunct="1"/>
            <a:r>
              <a:rPr lang="es-MX" sz="2400" dirty="0" smtClean="0"/>
              <a:t>Como métrica del progreso</a:t>
            </a:r>
          </a:p>
          <a:p>
            <a:pPr lvl="1" eaLnBrk="1" hangingPunct="1"/>
            <a:r>
              <a:rPr lang="es-MX" sz="2400" dirty="0" smtClean="0"/>
              <a:t>Alcanzar un CMM de nivel 4 es un estado deseado organizacional típico</a:t>
            </a:r>
          </a:p>
        </p:txBody>
      </p:sp>
      <p:sp>
        <p:nvSpPr>
          <p:cNvPr id="5" name="Rectangle 5"/>
          <p:cNvSpPr>
            <a:spLocks noGrp="1" noChangeArrowheads="1"/>
          </p:cNvSpPr>
          <p:nvPr>
            <p:ph type="title"/>
          </p:nvPr>
        </p:nvSpPr>
        <p:spPr>
          <a:xfrm>
            <a:off x="2786050" y="274638"/>
            <a:ext cx="6357950" cy="1143000"/>
          </a:xfrm>
          <a:noFill/>
        </p:spPr>
        <p:txBody>
          <a:bodyPr>
            <a:normAutofit fontScale="90000"/>
          </a:bodyPr>
          <a:lstStyle/>
          <a:p>
            <a:pPr defTabSz="347663" eaLnBrk="1" hangingPunct="1"/>
            <a:r>
              <a:rPr lang="es-MX" sz="3200" dirty="0" smtClean="0"/>
              <a:t>1.17 Implementación del gobierno</a:t>
            </a:r>
            <a:br>
              <a:rPr lang="es-MX" sz="3200" dirty="0" smtClean="0"/>
            </a:br>
            <a:r>
              <a:rPr lang="es-MX" sz="3200" dirty="0" smtClean="0"/>
              <a:t>de la seguridad—Ejemplo </a:t>
            </a:r>
            <a:r>
              <a:rPr lang="es-MX" dirty="0" smtClean="0"/>
              <a:t> </a:t>
            </a:r>
          </a:p>
        </p:txBody>
      </p:sp>
    </p:spTree>
    <p:extLst>
      <p:ext uri="{BB962C8B-B14F-4D97-AF65-F5344CB8AC3E}">
        <p14:creationId xmlns:p14="http://schemas.microsoft.com/office/powerpoint/2010/main" xmlns="" val="3159849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body" idx="4294967295"/>
          </p:nvPr>
        </p:nvSpPr>
        <p:spPr>
          <a:xfrm>
            <a:off x="533400" y="1600200"/>
            <a:ext cx="8610600" cy="4800600"/>
          </a:xfrm>
        </p:spPr>
        <p:txBody>
          <a:bodyPr/>
          <a:lstStyle/>
          <a:p>
            <a:pPr eaLnBrk="1" hangingPunct="1"/>
            <a:r>
              <a:rPr lang="es-MX" sz="2800" dirty="0" smtClean="0"/>
              <a:t>De forma alternativa, COBIT:</a:t>
            </a:r>
          </a:p>
          <a:p>
            <a:pPr lvl="1" eaLnBrk="1" hangingPunct="1"/>
            <a:r>
              <a:rPr lang="es-MX" sz="2400" dirty="0" smtClean="0"/>
              <a:t>Debería producir una lista de atributos y características.</a:t>
            </a:r>
          </a:p>
          <a:p>
            <a:pPr lvl="1" eaLnBrk="1" hangingPunct="1"/>
            <a:r>
              <a:rPr lang="es-MX" sz="2400" dirty="0" smtClean="0"/>
              <a:t>Podría no servir para delinear todos los atributos y las características  del estado deseado de seguridad de información, sin embargo – podría ser necesario añadir otros elementos.</a:t>
            </a:r>
          </a:p>
          <a:p>
            <a:pPr eaLnBrk="1" hangingPunct="1"/>
            <a:endParaRPr lang="es-MX" sz="2800" dirty="0" smtClean="0"/>
          </a:p>
          <a:p>
            <a:pPr eaLnBrk="1" hangingPunct="1"/>
            <a:endParaRPr lang="es-MX" sz="2800" dirty="0" smtClean="0"/>
          </a:p>
        </p:txBody>
      </p:sp>
      <p:sp>
        <p:nvSpPr>
          <p:cNvPr id="145411" name="Rectangle 5"/>
          <p:cNvSpPr>
            <a:spLocks noGrp="1" noChangeArrowheads="1"/>
          </p:cNvSpPr>
          <p:nvPr>
            <p:ph type="title"/>
          </p:nvPr>
        </p:nvSpPr>
        <p:spPr>
          <a:xfrm>
            <a:off x="2786050" y="274638"/>
            <a:ext cx="6357950" cy="1143000"/>
          </a:xfrm>
          <a:noFill/>
        </p:spPr>
        <p:txBody>
          <a:bodyPr>
            <a:normAutofit fontScale="90000"/>
          </a:bodyPr>
          <a:lstStyle/>
          <a:p>
            <a:pPr defTabSz="347663" eaLnBrk="1" hangingPunct="1"/>
            <a:r>
              <a:rPr lang="es-MX" sz="3200" dirty="0" smtClean="0"/>
              <a:t>1.17 Implementación del gobierno</a:t>
            </a:r>
            <a:br>
              <a:rPr lang="es-MX" sz="3200" dirty="0" smtClean="0"/>
            </a:br>
            <a:r>
              <a:rPr lang="es-MX" sz="3200" dirty="0" smtClean="0"/>
              <a:t>de la seguridad—Ejemplo </a:t>
            </a:r>
            <a:r>
              <a:rPr lang="es-MX" dirty="0" smtClean="0"/>
              <a:t> </a:t>
            </a:r>
          </a:p>
        </p:txBody>
      </p:sp>
    </p:spTree>
    <p:extLst>
      <p:ext uri="{BB962C8B-B14F-4D97-AF65-F5344CB8AC3E}">
        <p14:creationId xmlns:p14="http://schemas.microsoft.com/office/powerpoint/2010/main" xmlns="" val="3481629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276600" y="274638"/>
            <a:ext cx="5867400" cy="1143000"/>
          </a:xfrm>
        </p:spPr>
        <p:txBody>
          <a:bodyPr/>
          <a:lstStyle/>
          <a:p>
            <a:pPr eaLnBrk="1" hangingPunct="1"/>
            <a:r>
              <a:rPr lang="es-MX" dirty="0" smtClean="0"/>
              <a:t>1.15.10 Tiempo</a:t>
            </a:r>
          </a:p>
        </p:txBody>
      </p:sp>
      <p:sp>
        <p:nvSpPr>
          <p:cNvPr id="128003" name="Rectangle 3"/>
          <p:cNvSpPr>
            <a:spLocks noGrp="1" noChangeArrowheads="1"/>
          </p:cNvSpPr>
          <p:nvPr>
            <p:ph type="body" idx="4294967295"/>
          </p:nvPr>
        </p:nvSpPr>
        <p:spPr>
          <a:xfrm>
            <a:off x="539552" y="1700808"/>
            <a:ext cx="8229600" cy="4373562"/>
          </a:xfrm>
        </p:spPr>
        <p:txBody>
          <a:bodyPr/>
          <a:lstStyle/>
          <a:p>
            <a:pPr eaLnBrk="1" hangingPunct="1"/>
            <a:r>
              <a:rPr lang="es-MX" sz="3000" dirty="0" smtClean="0"/>
              <a:t>El tiempo es una limitación significativa en el desarrollo de una estrategia – algunos ejemplos: </a:t>
            </a:r>
          </a:p>
          <a:p>
            <a:pPr lvl="1" eaLnBrk="1" hangingPunct="1"/>
            <a:r>
              <a:rPr lang="es-MX" dirty="0" smtClean="0"/>
              <a:t>Fechas límite de cumplimiento </a:t>
            </a:r>
          </a:p>
          <a:p>
            <a:pPr lvl="1" eaLnBrk="1" hangingPunct="1"/>
            <a:r>
              <a:rPr lang="es-MX" dirty="0" smtClean="0"/>
              <a:t>Plazos para la implementación de determinadas estrategias</a:t>
            </a:r>
          </a:p>
        </p:txBody>
      </p:sp>
      <p:pic>
        <p:nvPicPr>
          <p:cNvPr id="4" name="Dominio 1 D128">
            <a:hlinkClick r:id="" action="ppaction://media"/>
          </p:cNvPr>
          <p:cNvPicPr>
            <a:picLocks noRot="1" noChangeAspect="1"/>
          </p:cNvPicPr>
          <p:nvPr>
            <a:wavAudioFile r:embed="rId1" name="Dominio 1 D128"/>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935426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2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276600" y="274638"/>
            <a:ext cx="5867400" cy="1143000"/>
          </a:xfrm>
        </p:spPr>
        <p:txBody>
          <a:bodyPr>
            <a:normAutofit fontScale="90000"/>
          </a:bodyPr>
          <a:lstStyle/>
          <a:p>
            <a:pPr defTabSz="347663" eaLnBrk="1" hangingPunct="1"/>
            <a:r>
              <a:rPr lang="es-MX" sz="3200" dirty="0" smtClean="0"/>
              <a:t>1.17 Implementación del gobierno de la seguridad—Ejemplo </a:t>
            </a:r>
            <a:r>
              <a:rPr lang="es-MX" dirty="0" smtClean="0"/>
              <a:t> </a:t>
            </a:r>
          </a:p>
        </p:txBody>
      </p:sp>
      <p:sp>
        <p:nvSpPr>
          <p:cNvPr id="146435" name="Rectangle 3"/>
          <p:cNvSpPr>
            <a:spLocks noGrp="1" noChangeArrowheads="1"/>
          </p:cNvSpPr>
          <p:nvPr>
            <p:ph type="body" idx="4294967295"/>
          </p:nvPr>
        </p:nvSpPr>
        <p:spPr>
          <a:xfrm>
            <a:off x="611560" y="1556792"/>
            <a:ext cx="8382000" cy="4320480"/>
          </a:xfrm>
        </p:spPr>
        <p:txBody>
          <a:bodyPr>
            <a:normAutofit fontScale="92500" lnSpcReduction="10000"/>
          </a:bodyPr>
          <a:lstStyle/>
          <a:p>
            <a:pPr marL="0" indent="0" defTabSz="347663" eaLnBrk="1" hangingPunct="1">
              <a:lnSpc>
                <a:spcPct val="90000"/>
              </a:lnSpc>
              <a:buFontTx/>
              <a:buNone/>
            </a:pPr>
            <a:r>
              <a:rPr lang="es-MX" sz="2800" dirty="0" smtClean="0"/>
              <a:t>Después de desglosar los elementos individuales del CMM 4 se obtiene la siguiente lista:</a:t>
            </a:r>
          </a:p>
          <a:p>
            <a:pPr marL="568325" lvl="1" indent="-342900" defTabSz="347663" eaLnBrk="1" hangingPunct="1">
              <a:lnSpc>
                <a:spcPct val="90000"/>
              </a:lnSpc>
              <a:buFontTx/>
              <a:buAutoNum type="arabicPeriod"/>
            </a:pPr>
            <a:r>
              <a:rPr lang="es-MX" sz="2400" dirty="0" smtClean="0"/>
              <a:t>La evaluación del riesgo es un procedimiento estándar y la gerencia de TI debería estar en capacidad de detectar cualquier desviación en la ejecución de este procedimiento.</a:t>
            </a:r>
          </a:p>
          <a:p>
            <a:pPr marL="568325" lvl="1" indent="-342900" defTabSz="347663" eaLnBrk="1" hangingPunct="1">
              <a:lnSpc>
                <a:spcPct val="90000"/>
              </a:lnSpc>
              <a:buFontTx/>
              <a:buAutoNum type="arabicPeriod"/>
            </a:pPr>
            <a:r>
              <a:rPr lang="es-MX" sz="2400" dirty="0" smtClean="0"/>
              <a:t>La gestión de TI es una función gerencial definida bajo la responsabilidad del nivel superior.</a:t>
            </a:r>
          </a:p>
          <a:p>
            <a:pPr marL="568325" lvl="1" indent="-342900" defTabSz="347663" eaLnBrk="1" hangingPunct="1">
              <a:lnSpc>
                <a:spcPct val="90000"/>
              </a:lnSpc>
              <a:buFontTx/>
              <a:buAutoNum type="arabicPeriod"/>
            </a:pPr>
            <a:r>
              <a:rPr lang="es-MX" sz="2400" dirty="0" smtClean="0"/>
              <a:t>La alta dirección y la gerencia de TI han determinado los niveles de riesgo que tolerará la organización y tendrá medidas establecidas para las proporciones de riesgo/beneficio.</a:t>
            </a:r>
          </a:p>
          <a:p>
            <a:pPr marL="568325" lvl="1" indent="-342900" defTabSz="347663" eaLnBrk="1" hangingPunct="1">
              <a:lnSpc>
                <a:spcPct val="90000"/>
              </a:lnSpc>
              <a:buFontTx/>
              <a:buAutoNum type="arabicPeriod"/>
            </a:pPr>
            <a:r>
              <a:rPr lang="es-MX" sz="2400" dirty="0" smtClean="0"/>
              <a:t>Las responsabilidades en lo que respecta a la seguridad de la información se asignan, se gestionan y se exige su cumplimiento de forma clara.</a:t>
            </a:r>
          </a:p>
        </p:txBody>
      </p:sp>
    </p:spTree>
    <p:extLst>
      <p:ext uri="{BB962C8B-B14F-4D97-AF65-F5344CB8AC3E}">
        <p14:creationId xmlns:p14="http://schemas.microsoft.com/office/powerpoint/2010/main" xmlns="" val="4284386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276600" y="274638"/>
            <a:ext cx="5867400" cy="1143000"/>
          </a:xfrm>
        </p:spPr>
        <p:txBody>
          <a:bodyPr/>
          <a:lstStyle/>
          <a:p>
            <a:pPr eaLnBrk="1" hangingPunct="1"/>
            <a:r>
              <a:rPr lang="es-MX" dirty="0" smtClean="0"/>
              <a:t>1.15.11 Aceptación y tolerancia del riesgo</a:t>
            </a:r>
          </a:p>
        </p:txBody>
      </p:sp>
      <p:sp>
        <p:nvSpPr>
          <p:cNvPr id="273411" name="Rectangle 3"/>
          <p:cNvSpPr>
            <a:spLocks noGrp="1" noChangeArrowheads="1"/>
          </p:cNvSpPr>
          <p:nvPr>
            <p:ph type="body" idx="4294967295"/>
          </p:nvPr>
        </p:nvSpPr>
        <p:spPr>
          <a:xfrm>
            <a:off x="428596" y="1571612"/>
            <a:ext cx="8229600" cy="4525963"/>
          </a:xfrm>
        </p:spPr>
        <p:txBody>
          <a:bodyPr/>
          <a:lstStyle/>
          <a:p>
            <a:pPr eaLnBrk="1" hangingPunct="1"/>
            <a:r>
              <a:rPr lang="es-MX" sz="3000" dirty="0" smtClean="0"/>
              <a:t>La tolerancia al riesgo desempeñará una función importante en el desarrollo de una estrategia de seguridad de la información.</a:t>
            </a:r>
          </a:p>
          <a:p>
            <a:pPr eaLnBrk="1" hangingPunct="1"/>
            <a:r>
              <a:rPr lang="es-MX" sz="3000" dirty="0" smtClean="0"/>
              <a:t>Dificultades para medir: </a:t>
            </a:r>
          </a:p>
          <a:p>
            <a:pPr lvl="1" eaLnBrk="1" hangingPunct="1"/>
            <a:r>
              <a:rPr lang="es-MX" sz="2600" dirty="0" smtClean="0"/>
              <a:t>Desarrollar RTOs* para sistemas críticos . </a:t>
            </a:r>
          </a:p>
          <a:p>
            <a:pPr lvl="1" eaLnBrk="1" hangingPunct="1"/>
            <a:r>
              <a:rPr lang="es-MX" sz="2600" dirty="0" smtClean="0"/>
              <a:t>El punto óptimo se alcanza cuando el costo de reducir los RTOs es igual al valor que se deriva de operar los recursos.</a:t>
            </a:r>
          </a:p>
        </p:txBody>
      </p:sp>
      <p:sp>
        <p:nvSpPr>
          <p:cNvPr id="129028" name="TextBox 3"/>
          <p:cNvSpPr txBox="1">
            <a:spLocks noChangeArrowheads="1"/>
          </p:cNvSpPr>
          <p:nvPr/>
        </p:nvSpPr>
        <p:spPr bwMode="auto">
          <a:xfrm>
            <a:off x="642910" y="5214950"/>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eaLnBrk="1" hangingPunct="1"/>
            <a:r>
              <a:rPr lang="es-MX" dirty="0" smtClean="0"/>
              <a:t>* </a:t>
            </a:r>
            <a:r>
              <a:rPr lang="es-MX" sz="2200" dirty="0" smtClean="0"/>
              <a:t>RTOs están basados en BIAs o Análisis de Dependencia del Negocio. </a:t>
            </a:r>
          </a:p>
          <a:p>
            <a:pPr eaLnBrk="1" hangingPunct="1"/>
            <a:endParaRPr lang="es-MX" dirty="0"/>
          </a:p>
        </p:txBody>
      </p:sp>
      <p:pic>
        <p:nvPicPr>
          <p:cNvPr id="5" name="Dominio 1 D129">
            <a:hlinkClick r:id="" action="ppaction://media"/>
          </p:cNvPr>
          <p:cNvPicPr>
            <a:picLocks noRot="1" noChangeAspect="1"/>
          </p:cNvPicPr>
          <p:nvPr>
            <a:wavAudioFile r:embed="rId1" name="Dominio 1 D129"/>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773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4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276600" y="274638"/>
            <a:ext cx="5867400" cy="1143000"/>
          </a:xfrm>
        </p:spPr>
        <p:txBody>
          <a:bodyPr/>
          <a:lstStyle/>
          <a:p>
            <a:pPr eaLnBrk="1" hangingPunct="1"/>
            <a:r>
              <a:rPr lang="es-MX" dirty="0" smtClean="0"/>
              <a:t>1.16 Plan de acción para implementar la estrategia</a:t>
            </a:r>
          </a:p>
        </p:txBody>
      </p:sp>
      <p:sp>
        <p:nvSpPr>
          <p:cNvPr id="130051" name="Rectangle 3"/>
          <p:cNvSpPr>
            <a:spLocks noGrp="1" noChangeArrowheads="1"/>
          </p:cNvSpPr>
          <p:nvPr>
            <p:ph type="body" idx="4294967295"/>
          </p:nvPr>
        </p:nvSpPr>
        <p:spPr>
          <a:xfrm>
            <a:off x="533400" y="1600200"/>
            <a:ext cx="8253442" cy="4800600"/>
          </a:xfrm>
        </p:spPr>
        <p:txBody>
          <a:bodyPr/>
          <a:lstStyle/>
          <a:p>
            <a:pPr eaLnBrk="1" hangingPunct="1"/>
            <a:r>
              <a:rPr lang="es-MX" sz="2900" dirty="0" smtClean="0"/>
              <a:t>Implementar una estrategia de la información requiera de uno o más proyectos o iniciativas.</a:t>
            </a:r>
          </a:p>
          <a:p>
            <a:pPr eaLnBrk="1" hangingPunct="1"/>
            <a:r>
              <a:rPr lang="es-MX" sz="2900" dirty="0" smtClean="0"/>
              <a:t>El análisis de brecha entre el estado actual y el estado deseado para cada métrica definida identifica los requerimientos y prioridades para los planes generales u hojas de ruta para asegurar los objetivos y cerrar las brechas.</a:t>
            </a:r>
          </a:p>
          <a:p>
            <a:pPr eaLnBrk="1" hangingPunct="1"/>
            <a:endParaRPr lang="es-MX" sz="2900" dirty="0" smtClean="0"/>
          </a:p>
          <a:p>
            <a:pPr eaLnBrk="1" hangingPunct="1">
              <a:buFontTx/>
              <a:buNone/>
            </a:pPr>
            <a:endParaRPr lang="es-MX" sz="2800" dirty="0" smtClean="0"/>
          </a:p>
        </p:txBody>
      </p:sp>
    </p:spTree>
    <p:extLst>
      <p:ext uri="{BB962C8B-B14F-4D97-AF65-F5344CB8AC3E}">
        <p14:creationId xmlns:p14="http://schemas.microsoft.com/office/powerpoint/2010/main" xmlns="" val="266475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276600" y="274638"/>
            <a:ext cx="5867400" cy="1143000"/>
          </a:xfrm>
        </p:spPr>
        <p:txBody>
          <a:bodyPr>
            <a:normAutofit fontScale="90000"/>
          </a:bodyPr>
          <a:lstStyle/>
          <a:p>
            <a:pPr defTabSz="347663" eaLnBrk="1" hangingPunct="1"/>
            <a:r>
              <a:rPr lang="es-MX" sz="3600" dirty="0" smtClean="0"/>
              <a:t>1.16.1 Análisis de brechas – </a:t>
            </a:r>
            <a:br>
              <a:rPr lang="es-MX" sz="3600" dirty="0" smtClean="0"/>
            </a:br>
            <a:r>
              <a:rPr lang="es-MX" sz="3600" dirty="0" smtClean="0"/>
              <a:t>Base para un plan de acción</a:t>
            </a:r>
          </a:p>
        </p:txBody>
      </p:sp>
      <p:sp>
        <p:nvSpPr>
          <p:cNvPr id="131075" name="Rectangle 3"/>
          <p:cNvSpPr>
            <a:spLocks noGrp="1" noChangeArrowheads="1"/>
          </p:cNvSpPr>
          <p:nvPr>
            <p:ph type="body" idx="4294967295"/>
          </p:nvPr>
        </p:nvSpPr>
        <p:spPr>
          <a:xfrm>
            <a:off x="500034" y="1643050"/>
            <a:ext cx="8229600" cy="4525963"/>
          </a:xfrm>
        </p:spPr>
        <p:txBody>
          <a:bodyPr/>
          <a:lstStyle/>
          <a:p>
            <a:pPr eaLnBrk="1" hangingPunct="1"/>
            <a:r>
              <a:rPr lang="es-MX" sz="2800" dirty="0" smtClean="0"/>
              <a:t>Necesario para diversos componentes de la estrategia: </a:t>
            </a:r>
          </a:p>
          <a:p>
            <a:pPr lvl="1" eaLnBrk="1" hangingPunct="1"/>
            <a:r>
              <a:rPr lang="es-MX" sz="2400" dirty="0" smtClean="0"/>
              <a:t>Niveles de madurez (CMM)</a:t>
            </a:r>
          </a:p>
          <a:p>
            <a:pPr lvl="1" eaLnBrk="1" hangingPunct="1"/>
            <a:r>
              <a:rPr lang="es-MX" sz="2400" dirty="0" smtClean="0"/>
              <a:t>Objetivo de control</a:t>
            </a:r>
          </a:p>
          <a:p>
            <a:pPr lvl="1"/>
            <a:r>
              <a:rPr lang="es-MX" sz="2400" smtClean="0"/>
              <a:t>Objetivo de riesgo e impacto</a:t>
            </a:r>
          </a:p>
          <a:p>
            <a:pPr eaLnBrk="1" hangingPunct="1"/>
            <a:r>
              <a:rPr lang="es-MX" sz="2800" smtClean="0"/>
              <a:t>Podría ser necesario repetir este ejercicio cada año o con mayor frecuencia a fin de proporcionar métricas de desempeño y de metas.</a:t>
            </a:r>
          </a:p>
          <a:p>
            <a:pPr eaLnBrk="1" hangingPunct="1">
              <a:buFontTx/>
              <a:buNone/>
            </a:pPr>
            <a:endParaRPr lang="es-MX" sz="2800" dirty="0" smtClean="0"/>
          </a:p>
        </p:txBody>
      </p:sp>
    </p:spTree>
    <p:extLst>
      <p:ext uri="{BB962C8B-B14F-4D97-AF65-F5344CB8AC3E}">
        <p14:creationId xmlns:p14="http://schemas.microsoft.com/office/powerpoint/2010/main" xmlns="" val="2027000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276600" y="274638"/>
            <a:ext cx="5615880" cy="1143000"/>
          </a:xfrm>
        </p:spPr>
        <p:txBody>
          <a:bodyPr/>
          <a:lstStyle/>
          <a:p>
            <a:pPr defTabSz="347663" eaLnBrk="1" hangingPunct="1"/>
            <a:r>
              <a:rPr lang="es-MX" sz="3200" dirty="0" smtClean="0"/>
              <a:t>1.16.1 Análisis de brechas – Base para un plan de acción  </a:t>
            </a:r>
          </a:p>
        </p:txBody>
      </p:sp>
      <p:sp>
        <p:nvSpPr>
          <p:cNvPr id="132099" name="Rectangle 3"/>
          <p:cNvSpPr>
            <a:spLocks noGrp="1" noChangeArrowheads="1"/>
          </p:cNvSpPr>
          <p:nvPr>
            <p:ph type="body" idx="4294967295"/>
          </p:nvPr>
        </p:nvSpPr>
        <p:spPr>
          <a:xfrm>
            <a:off x="500034" y="1714488"/>
            <a:ext cx="8072494" cy="4373563"/>
          </a:xfrm>
        </p:spPr>
        <p:txBody>
          <a:bodyPr>
            <a:normAutofit lnSpcReduction="10000"/>
          </a:bodyPr>
          <a:lstStyle/>
          <a:p>
            <a:pPr eaLnBrk="1" hangingPunct="1">
              <a:lnSpc>
                <a:spcPct val="85000"/>
              </a:lnSpc>
              <a:spcBef>
                <a:spcPct val="0"/>
              </a:spcBef>
              <a:buClr>
                <a:schemeClr val="tx1"/>
              </a:buClr>
            </a:pPr>
            <a:r>
              <a:rPr lang="es-MX" sz="2600" dirty="0" smtClean="0"/>
              <a:t>El estado deseado incluye (continuación)</a:t>
            </a:r>
          </a:p>
          <a:p>
            <a:pPr lvl="1" eaLnBrk="1" hangingPunct="1"/>
            <a:r>
              <a:rPr lang="es-MX" sz="2400" dirty="0" smtClean="0"/>
              <a:t>La estrategia de seguridad cuente con la aceptación y respaldo de la alta dirección</a:t>
            </a:r>
          </a:p>
          <a:p>
            <a:pPr lvl="1" eaLnBrk="1" hangingPunct="1"/>
            <a:r>
              <a:rPr lang="es-MX" sz="2400" dirty="0" smtClean="0"/>
              <a:t>La estrategia de seguridad tenga un vínculo intrínseco con los objetivos de negocio</a:t>
            </a:r>
          </a:p>
          <a:p>
            <a:pPr lvl="1" eaLnBrk="1" hangingPunct="1"/>
            <a:r>
              <a:rPr lang="es-MX" sz="2400" dirty="0" smtClean="0"/>
              <a:t>Las políticas de seguridad estén completas y sean congruentes con la estrategia</a:t>
            </a:r>
          </a:p>
          <a:p>
            <a:pPr lvl="1" eaLnBrk="1" hangingPunct="1"/>
            <a:r>
              <a:rPr lang="es-MX" sz="2400" dirty="0" smtClean="0"/>
              <a:t>Se mantengan de manera consistente normas completas para todas las políticas aplicables</a:t>
            </a:r>
          </a:p>
          <a:p>
            <a:pPr lvl="1" eaLnBrk="1" hangingPunct="1"/>
            <a:r>
              <a:rPr lang="es-MX" sz="2400" dirty="0" smtClean="0"/>
              <a:t>Se tengan procedimientos completos y precisos para todas las operaciones importantes</a:t>
            </a:r>
          </a:p>
        </p:txBody>
      </p:sp>
    </p:spTree>
    <p:extLst>
      <p:ext uri="{BB962C8B-B14F-4D97-AF65-F5344CB8AC3E}">
        <p14:creationId xmlns:p14="http://schemas.microsoft.com/office/powerpoint/2010/main" xmlns="" val="3126399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276600" y="274638"/>
            <a:ext cx="5867400" cy="1143000"/>
          </a:xfrm>
        </p:spPr>
        <p:txBody>
          <a:bodyPr>
            <a:normAutofit/>
          </a:bodyPr>
          <a:lstStyle/>
          <a:p>
            <a:pPr defTabSz="347663" eaLnBrk="1" hangingPunct="1"/>
            <a:r>
              <a:rPr lang="es-MX" sz="3200" dirty="0" smtClean="0"/>
              <a:t>1.16.1 Análisis de brechas – </a:t>
            </a:r>
            <a:br>
              <a:rPr lang="es-MX" sz="3200" dirty="0" smtClean="0"/>
            </a:br>
            <a:r>
              <a:rPr lang="es-MX" sz="3200" dirty="0" smtClean="0"/>
              <a:t>Base para un plan de acción  </a:t>
            </a:r>
          </a:p>
        </p:txBody>
      </p:sp>
      <p:sp>
        <p:nvSpPr>
          <p:cNvPr id="133123" name="Rectangle 3"/>
          <p:cNvSpPr>
            <a:spLocks noGrp="1" noChangeArrowheads="1"/>
          </p:cNvSpPr>
          <p:nvPr>
            <p:ph type="body" idx="4294967295"/>
          </p:nvPr>
        </p:nvSpPr>
        <p:spPr>
          <a:xfrm>
            <a:off x="611560" y="1628800"/>
            <a:ext cx="8229600" cy="4373563"/>
          </a:xfrm>
        </p:spPr>
        <p:txBody>
          <a:bodyPr>
            <a:normAutofit fontScale="92500" lnSpcReduction="10000"/>
          </a:bodyPr>
          <a:lstStyle/>
          <a:p>
            <a:pPr eaLnBrk="1" hangingPunct="1">
              <a:lnSpc>
                <a:spcPct val="85000"/>
              </a:lnSpc>
              <a:spcBef>
                <a:spcPct val="0"/>
              </a:spcBef>
              <a:buClr>
                <a:schemeClr val="tx1"/>
              </a:buClr>
            </a:pPr>
            <a:r>
              <a:rPr lang="es-MX" sz="2600" dirty="0" smtClean="0"/>
              <a:t>El estado deseado incluye (continuación)</a:t>
            </a:r>
          </a:p>
          <a:p>
            <a:pPr lvl="1" eaLnBrk="1" hangingPunct="1"/>
            <a:r>
              <a:rPr lang="es-MX" sz="2400" dirty="0" smtClean="0"/>
              <a:t>Un método establecido para asegurar alineación continua con  las metas y objetivos del negocio</a:t>
            </a:r>
          </a:p>
          <a:p>
            <a:pPr lvl="1" eaLnBrk="1" hangingPunct="1"/>
            <a:r>
              <a:rPr lang="es-MX" sz="2400" dirty="0" smtClean="0"/>
              <a:t>Se cuente con una estructura organizacional que otorgue una autoridad apropiada a la gestión de seguridad de la información sin que existan conflictos de interés inherentes</a:t>
            </a:r>
          </a:p>
          <a:p>
            <a:pPr lvl="1" eaLnBrk="1" hangingPunct="1"/>
            <a:r>
              <a:rPr lang="es-MX" sz="2400" dirty="0" smtClean="0"/>
              <a:t>Los activos de información han sido identificados y clasificados según su criticidad y sensibilidad</a:t>
            </a:r>
          </a:p>
          <a:p>
            <a:pPr lvl="1" eaLnBrk="1" hangingPunct="1"/>
            <a:r>
              <a:rPr lang="es-MX" sz="2400" dirty="0" smtClean="0"/>
              <a:t>Controles efectivos han sido diseñados, implementados y mantenidos.</a:t>
            </a:r>
          </a:p>
          <a:p>
            <a:pPr lvl="1" eaLnBrk="1" hangingPunct="1"/>
            <a:r>
              <a:rPr lang="es-MX" sz="2400" dirty="0" smtClean="0"/>
              <a:t>Métricas de seguridad y procesos de monitoreo efectivos se encuentran en operación.</a:t>
            </a:r>
          </a:p>
        </p:txBody>
      </p:sp>
    </p:spTree>
    <p:extLst>
      <p:ext uri="{BB962C8B-B14F-4D97-AF65-F5344CB8AC3E}">
        <p14:creationId xmlns:p14="http://schemas.microsoft.com/office/powerpoint/2010/main" xmlns="" val="3589677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276600" y="274638"/>
            <a:ext cx="5867400" cy="1143000"/>
          </a:xfrm>
        </p:spPr>
        <p:txBody>
          <a:bodyPr>
            <a:normAutofit/>
          </a:bodyPr>
          <a:lstStyle/>
          <a:p>
            <a:pPr defTabSz="347663" eaLnBrk="1" hangingPunct="1"/>
            <a:r>
              <a:rPr lang="es-MX" sz="3200" dirty="0" smtClean="0"/>
              <a:t>1.16.1 Análisis de brechas – </a:t>
            </a:r>
            <a:br>
              <a:rPr lang="es-MX" sz="3200" dirty="0" smtClean="0"/>
            </a:br>
            <a:r>
              <a:rPr lang="es-MX" sz="3200" dirty="0" smtClean="0"/>
              <a:t>Base para un plan de acción  </a:t>
            </a:r>
          </a:p>
        </p:txBody>
      </p:sp>
      <p:sp>
        <p:nvSpPr>
          <p:cNvPr id="134147" name="Rectangle 3"/>
          <p:cNvSpPr>
            <a:spLocks noGrp="1" noChangeArrowheads="1"/>
          </p:cNvSpPr>
          <p:nvPr>
            <p:ph type="body" idx="4294967295"/>
          </p:nvPr>
        </p:nvSpPr>
        <p:spPr>
          <a:xfrm>
            <a:off x="467544" y="1700808"/>
            <a:ext cx="8229600" cy="4373563"/>
          </a:xfrm>
        </p:spPr>
        <p:txBody>
          <a:bodyPr/>
          <a:lstStyle/>
          <a:p>
            <a:pPr eaLnBrk="1" hangingPunct="1">
              <a:lnSpc>
                <a:spcPct val="85000"/>
              </a:lnSpc>
              <a:spcBef>
                <a:spcPct val="0"/>
              </a:spcBef>
              <a:buClr>
                <a:schemeClr val="tx1"/>
              </a:buClr>
            </a:pPr>
            <a:r>
              <a:rPr lang="es-MX" sz="2600" dirty="0" smtClean="0"/>
              <a:t>El estado deseado incluye (continuación)</a:t>
            </a:r>
          </a:p>
          <a:p>
            <a:pPr lvl="1" eaLnBrk="1" hangingPunct="1"/>
            <a:r>
              <a:rPr lang="es-MX" sz="2400" dirty="0" smtClean="0"/>
              <a:t>Procesos de cumplimiento y ejecución efectivos.</a:t>
            </a:r>
          </a:p>
          <a:p>
            <a:pPr lvl="1" eaLnBrk="1" hangingPunct="1"/>
            <a:r>
              <a:rPr lang="es-MX" sz="2400" dirty="0" smtClean="0"/>
              <a:t>Capacidades de respuesta a incidentes y emergencias probadas y funcionales</a:t>
            </a:r>
          </a:p>
          <a:p>
            <a:pPr lvl="1" eaLnBrk="1" hangingPunct="1"/>
            <a:r>
              <a:rPr lang="es-MX" sz="2400" dirty="0" smtClean="0"/>
              <a:t>Planes de continuidad de negocios y recuperación ante desastres probados.</a:t>
            </a:r>
          </a:p>
          <a:p>
            <a:pPr lvl="1" eaLnBrk="1" hangingPunct="1"/>
            <a:r>
              <a:rPr lang="es-MX" sz="2400" dirty="0" smtClean="0"/>
              <a:t>Aprobaciones de seguridad apropiadas en los procesos de gestión de cambios.</a:t>
            </a:r>
          </a:p>
          <a:p>
            <a:pPr lvl="1" eaLnBrk="1" hangingPunct="1"/>
            <a:r>
              <a:rPr lang="es-MX" sz="2400" dirty="0" smtClean="0"/>
              <a:t>Los riesgos son apropiadamente identificados, evaluados, comunicados y gestionados.</a:t>
            </a:r>
          </a:p>
          <a:p>
            <a:pPr lvl="1" eaLnBrk="1" hangingPunct="1"/>
            <a:endParaRPr lang="es-MX" sz="2400" dirty="0" smtClean="0"/>
          </a:p>
        </p:txBody>
      </p:sp>
    </p:spTree>
    <p:extLst>
      <p:ext uri="{BB962C8B-B14F-4D97-AF65-F5344CB8AC3E}">
        <p14:creationId xmlns:p14="http://schemas.microsoft.com/office/powerpoint/2010/main" xmlns="" val="2177345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3276600" y="274638"/>
            <a:ext cx="5867400" cy="1143000"/>
          </a:xfrm>
        </p:spPr>
        <p:txBody>
          <a:bodyPr>
            <a:normAutofit/>
          </a:bodyPr>
          <a:lstStyle/>
          <a:p>
            <a:pPr defTabSz="347663" eaLnBrk="1" hangingPunct="1"/>
            <a:r>
              <a:rPr lang="es-MX" sz="3200" dirty="0" smtClean="0"/>
              <a:t>1.16.1 Análisis de brechas – </a:t>
            </a:r>
            <a:br>
              <a:rPr lang="es-MX" sz="3200" dirty="0" smtClean="0"/>
            </a:br>
            <a:r>
              <a:rPr lang="es-MX" sz="3200" dirty="0" smtClean="0"/>
              <a:t>Base para un plan de acción  </a:t>
            </a:r>
          </a:p>
        </p:txBody>
      </p:sp>
      <p:sp>
        <p:nvSpPr>
          <p:cNvPr id="135171" name="Rectangle 3"/>
          <p:cNvSpPr>
            <a:spLocks noGrp="1" noChangeArrowheads="1"/>
          </p:cNvSpPr>
          <p:nvPr>
            <p:ph type="body" idx="4294967295"/>
          </p:nvPr>
        </p:nvSpPr>
        <p:spPr>
          <a:xfrm>
            <a:off x="611560" y="1700808"/>
            <a:ext cx="8229600" cy="4373563"/>
          </a:xfrm>
        </p:spPr>
        <p:txBody>
          <a:bodyPr>
            <a:normAutofit lnSpcReduction="10000"/>
          </a:bodyPr>
          <a:lstStyle/>
          <a:p>
            <a:pPr eaLnBrk="1" hangingPunct="1">
              <a:lnSpc>
                <a:spcPct val="85000"/>
              </a:lnSpc>
              <a:spcBef>
                <a:spcPct val="0"/>
              </a:spcBef>
              <a:buClr>
                <a:schemeClr val="tx1"/>
              </a:buClr>
            </a:pPr>
            <a:r>
              <a:rPr lang="es-MX" sz="2600" dirty="0" smtClean="0"/>
              <a:t>El estado deseado incluye (continuación)</a:t>
            </a:r>
          </a:p>
          <a:p>
            <a:pPr lvl="1" eaLnBrk="1" hangingPunct="1"/>
            <a:r>
              <a:rPr lang="es-MX" sz="2400" dirty="0" smtClean="0"/>
              <a:t>Capacitación y entrenamiento en seguridad apropiado para todos los usuarios.</a:t>
            </a:r>
          </a:p>
          <a:p>
            <a:pPr lvl="1" eaLnBrk="1" hangingPunct="1"/>
            <a:r>
              <a:rPr lang="es-MX" sz="2400" dirty="0" smtClean="0"/>
              <a:t>Exista un desarrollo y entrega de actividades que puedan promover la seguridad de manera positiva en la cultura y comportamiento del personal</a:t>
            </a:r>
          </a:p>
          <a:p>
            <a:pPr lvl="1" eaLnBrk="1" hangingPunct="1"/>
            <a:r>
              <a:rPr lang="es-MX" sz="2400" dirty="0" smtClean="0"/>
              <a:t>Aspectos regulatorios y legales son conocidos y abordados</a:t>
            </a:r>
          </a:p>
          <a:p>
            <a:pPr lvl="1" eaLnBrk="1" hangingPunct="1"/>
            <a:r>
              <a:rPr lang="es-MX" sz="2400" dirty="0" smtClean="0"/>
              <a:t>Abordar aspectos de seguridad con los proveedores de servicios externos</a:t>
            </a:r>
          </a:p>
          <a:p>
            <a:pPr lvl="1" eaLnBrk="1" hangingPunct="1"/>
            <a:r>
              <a:rPr lang="es-MX" sz="2400" dirty="0" smtClean="0"/>
              <a:t>La resolución oportuna de los problemas de incumplimiento y otras variaciones</a:t>
            </a:r>
          </a:p>
          <a:p>
            <a:pPr lvl="1" eaLnBrk="1" hangingPunct="1"/>
            <a:endParaRPr lang="es-MX" sz="2400" dirty="0" smtClean="0"/>
          </a:p>
        </p:txBody>
      </p:sp>
    </p:spTree>
    <p:extLst>
      <p:ext uri="{BB962C8B-B14F-4D97-AF65-F5344CB8AC3E}">
        <p14:creationId xmlns:p14="http://schemas.microsoft.com/office/powerpoint/2010/main" xmlns="" val="3011364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5614</TotalTime>
  <Words>2072</Words>
  <Application>Microsoft Office PowerPoint</Application>
  <PresentationFormat>On-screen Show (4:3)</PresentationFormat>
  <Paragraphs>210</Paragraphs>
  <Slides>20</Slides>
  <Notes>20</Notes>
  <HiddenSlides>0</HiddenSlides>
  <MMClips>4</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1.15.9 Capacidades</vt:lpstr>
      <vt:lpstr>1.15.10 Tiempo</vt:lpstr>
      <vt:lpstr>1.15.11 Aceptación y tolerancia del riesgo</vt:lpstr>
      <vt:lpstr>1.16 Plan de acción para implementar la estrategia</vt:lpstr>
      <vt:lpstr>1.16.1 Análisis de brechas –  Base para un plan de acción</vt:lpstr>
      <vt:lpstr>1.16.1 Análisis de brechas – Base para un plan de acción  </vt:lpstr>
      <vt:lpstr>1.16.1 Análisis de brechas –  Base para un plan de acción  </vt:lpstr>
      <vt:lpstr>1.16.1 Análisis de brechas –  Base para un plan de acción  </vt:lpstr>
      <vt:lpstr>1.16.1 Análisis de brechas –  Base para un plan de acción  </vt:lpstr>
      <vt:lpstr>1.16.2 Elaboración de políticas</vt:lpstr>
      <vt:lpstr>1.16.2 Elaboración de políticas</vt:lpstr>
      <vt:lpstr>1.16.3 Elaboración de normas</vt:lpstr>
      <vt:lpstr>1.16.4 Capacitación y concientización</vt:lpstr>
      <vt:lpstr>1.16.5 Métricas del plan de acción</vt:lpstr>
      <vt:lpstr>1.16.5 Métricas del plan de acción  </vt:lpstr>
      <vt:lpstr>1.16.5 Métricas del plan de acción  </vt:lpstr>
      <vt:lpstr>1.16.5 Métricas del plan de acción  </vt:lpstr>
      <vt:lpstr>1.17 Implementación del gobierno de la seguridad—Ejemplo  </vt:lpstr>
      <vt:lpstr>1.17 Implementación del gobierno de la seguridad—Ejemplo  </vt:lpstr>
      <vt:lpstr>1.17 Implementación del gobierno de la seguridad—Ejemplo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758</cp:revision>
  <dcterms:created xsi:type="dcterms:W3CDTF">2012-01-20T22:05:26Z</dcterms:created>
  <dcterms:modified xsi:type="dcterms:W3CDTF">2014-02-11T01:46:58Z</dcterms:modified>
</cp:coreProperties>
</file>