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2"/>
  </p:notesMasterIdLst>
  <p:handoutMasterIdLst>
    <p:handoutMasterId r:id="rId13"/>
  </p:handoutMasterIdLst>
  <p:sldIdLst>
    <p:sldId id="958" r:id="rId2"/>
    <p:sldId id="959" r:id="rId3"/>
    <p:sldId id="960" r:id="rId4"/>
    <p:sldId id="961" r:id="rId5"/>
    <p:sldId id="962" r:id="rId6"/>
    <p:sldId id="963" r:id="rId7"/>
    <p:sldId id="964" r:id="rId8"/>
    <p:sldId id="965" r:id="rId9"/>
    <p:sldId id="966" r:id="rId10"/>
    <p:sldId id="967"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6B0CBB3-17D5-4157-A8D7-DB21CA4B4F9D}" type="slidenum">
              <a:rPr lang="en-US" sz="1200"/>
              <a:pPr algn="r" eaLnBrk="1" hangingPunct="1"/>
              <a:t>1</a:t>
            </a:fld>
            <a:endParaRPr lang="es-MX" sz="1200" dirty="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74-75</a:t>
            </a:r>
          </a:p>
        </p:txBody>
      </p:sp>
    </p:spTree>
    <p:extLst>
      <p:ext uri="{BB962C8B-B14F-4D97-AF65-F5344CB8AC3E}">
        <p14:creationId xmlns:p14="http://schemas.microsoft.com/office/powerpoint/2010/main" xmlns="" val="347745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9BC06A0-C803-4932-9259-58E40C898B3F}" type="slidenum">
              <a:rPr lang="en-US" smtClean="0"/>
              <a:pPr eaLnBrk="1" hangingPunct="1"/>
              <a:t>10</a:t>
            </a:fld>
            <a:endParaRPr lang="es-MX" dirty="0"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a:t>
            </a:r>
          </a:p>
          <a:p>
            <a:pPr eaLnBrk="1" hangingPunct="1"/>
            <a:r>
              <a:rPr lang="es-MX" dirty="0" smtClean="0"/>
              <a:t>La cantidad necesaria de Confidencialidad, Integridad y Disponibilidad (CID) y No Repudio varía de una organización a otra, dependiendo del contexto del negocio.</a:t>
            </a:r>
          </a:p>
          <a:p>
            <a:pPr eaLnBrk="1" hangingPunct="1"/>
            <a:endParaRPr lang="es-MX" dirty="0" smtClean="0"/>
          </a:p>
          <a:p>
            <a:pPr eaLnBrk="1" hangingPunct="1"/>
            <a:r>
              <a:rPr lang="es-MX" b="1" dirty="0" smtClean="0"/>
              <a:t>Páginas de Referencia del Manual de Preparación al Examen:</a:t>
            </a:r>
            <a:r>
              <a:rPr lang="es-MX" dirty="0" smtClean="0"/>
              <a:t>  Pag. 77</a:t>
            </a:r>
          </a:p>
          <a:p>
            <a:pPr eaLnBrk="1" hangingPunct="1"/>
            <a:endParaRPr lang="es-MX" dirty="0" smtClean="0"/>
          </a:p>
          <a:p>
            <a:pPr eaLnBrk="1" hangingPunct="1"/>
            <a:endParaRPr lang="es-MX" sz="1400" dirty="0"/>
          </a:p>
        </p:txBody>
      </p:sp>
    </p:spTree>
    <p:extLst>
      <p:ext uri="{BB962C8B-B14F-4D97-AF65-F5344CB8AC3E}">
        <p14:creationId xmlns:p14="http://schemas.microsoft.com/office/powerpoint/2010/main" xmlns="" val="379607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C2249AB9-DA57-4013-B387-C3694111E982}" type="slidenum">
              <a:rPr lang="en-US" sz="1200"/>
              <a:pPr algn="r" eaLnBrk="1" hangingPunct="1"/>
              <a:t>2</a:t>
            </a:fld>
            <a:endParaRPr lang="es-MX" sz="1200" dirty="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74-75</a:t>
            </a:r>
          </a:p>
        </p:txBody>
      </p:sp>
    </p:spTree>
    <p:extLst>
      <p:ext uri="{BB962C8B-B14F-4D97-AF65-F5344CB8AC3E}">
        <p14:creationId xmlns:p14="http://schemas.microsoft.com/office/powerpoint/2010/main" xmlns="" val="261869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7E9B07AE-0163-4104-BFF6-E0CC119073D2}" type="slidenum">
              <a:rPr lang="en-US" smtClean="0"/>
              <a:pPr eaLnBrk="1" hangingPunct="1"/>
              <a:t>3</a:t>
            </a:fld>
            <a:endParaRPr lang="es-MX" dirty="0" smtClean="0"/>
          </a:p>
        </p:txBody>
      </p:sp>
      <p:sp>
        <p:nvSpPr>
          <p:cNvPr id="314371" name="Rectangle 2"/>
          <p:cNvSpPr>
            <a:spLocks noGrp="1" noRot="1" noChangeAspect="1" noChangeArrowheads="1" noTextEdit="1"/>
          </p:cNvSpPr>
          <p:nvPr>
            <p:ph type="sldImg"/>
          </p:nvPr>
        </p:nvSpPr>
        <p:spPr>
          <a:ln/>
        </p:spPr>
      </p:sp>
      <p:sp>
        <p:nvSpPr>
          <p:cNvPr id="314372"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Dependiendo de la estructura organizacional, será necesario evaluar cada área o proceso significativo de la organización por separado. Por ejemplo, contabilidad, recursos humanos, operaciones, TI, las unidades de negocio o filiales deben ser evaluados para determinar si el estado actual cumple con los requisitos de los 15 (o más) elementos enumerados anteriormente.</a:t>
            </a:r>
          </a:p>
          <a:p>
            <a:endParaRPr lang="es-MX" dirty="0" smtClean="0"/>
          </a:p>
          <a:p>
            <a:r>
              <a:rPr lang="es-MX" dirty="0" smtClean="0"/>
              <a:t>En la mayoría de las organizaciones, los típicos resultados para cada una de las 15 características definidas anteriormente oscilarán entre los niveles de madurez en una escala de 1 a 4. Será necesario revisar las políticas para determinar si cubren también cada uno de los elementos. En la medida en que no lo hacen, en la sección siguiente se ofrecen sugerencias de políticas que abordan cada uno de los requisitos de CMM 4.</a:t>
            </a:r>
          </a:p>
          <a:p>
            <a:endParaRPr lang="es-MX" dirty="0" smtClean="0"/>
          </a:p>
          <a:p>
            <a:r>
              <a:rPr lang="es-MX" dirty="0" smtClean="0"/>
              <a:t>Un objetivo que debería establecerse es: “alcanzar niveles de madurez consistentes entre dominios de seguridad específicos”, teniendo conciencia de la noción de que “la seguridad es sólo tan buena como el eslabón más débil”. Por ejemplo, el nivel de madurez de todos los procesos críticos debe ser el mismo.</a:t>
            </a:r>
          </a:p>
          <a:p>
            <a:pPr eaLnBrk="1" hangingPunct="1"/>
            <a:endParaRPr lang="es-MX" b="1" dirty="0" smtClean="0"/>
          </a:p>
          <a:p>
            <a:pPr eaLnBrk="1" hangingPunct="1"/>
            <a:r>
              <a:rPr lang="es-MX" b="1" dirty="0" smtClean="0"/>
              <a:t>Páginas de Referencia del Manual de Preparación al Examen:</a:t>
            </a:r>
            <a:r>
              <a:rPr lang="es-MX" dirty="0" smtClean="0"/>
              <a:t>  Pag. 74-75</a:t>
            </a:r>
          </a:p>
        </p:txBody>
      </p:sp>
    </p:spTree>
    <p:extLst>
      <p:ext uri="{BB962C8B-B14F-4D97-AF65-F5344CB8AC3E}">
        <p14:creationId xmlns:p14="http://schemas.microsoft.com/office/powerpoint/2010/main" xmlns="" val="405473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5E748E0-49EE-4FAA-9003-74DB8BA2BA64}" type="slidenum">
              <a:rPr lang="en-US" smtClean="0"/>
              <a:pPr eaLnBrk="1" hangingPunct="1"/>
              <a:t>4</a:t>
            </a:fld>
            <a:endParaRPr lang="es-MX" dirty="0" smtClean="0"/>
          </a:p>
        </p:txBody>
      </p:sp>
      <p:sp>
        <p:nvSpPr>
          <p:cNvPr id="315395" name="Rectangle 2"/>
          <p:cNvSpPr>
            <a:spLocks noGrp="1" noRot="1" noChangeAspect="1" noChangeArrowheads="1" noTextEdit="1"/>
          </p:cNvSpPr>
          <p:nvPr>
            <p:ph type="sldImg"/>
          </p:nvPr>
        </p:nvSpPr>
        <p:spPr>
          <a:ln/>
        </p:spPr>
      </p:sp>
      <p:sp>
        <p:nvSpPr>
          <p:cNvPr id="315396" name="Rectangle 6"/>
          <p:cNvSpPr>
            <a:spLocks noGrp="1" noChangeArrowheads="1"/>
          </p:cNvSpPr>
          <p:nvPr>
            <p:ph type="body" idx="1"/>
          </p:nvPr>
        </p:nvSpPr>
        <p:spPr>
          <a:xfrm>
            <a:off x="856827" y="433832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0" dirty="0" smtClean="0"/>
              <a:t>Esta sección incluye a conjunto de ejemplos de políticas</a:t>
            </a:r>
          </a:p>
          <a:p>
            <a:pPr eaLnBrk="1" hangingPunct="1"/>
            <a:endParaRPr lang="es-MX" b="1" dirty="0" smtClean="0"/>
          </a:p>
          <a:p>
            <a:pPr eaLnBrk="1" hangingPunct="1"/>
            <a:r>
              <a:rPr lang="es-MX" b="1" dirty="0" smtClean="0"/>
              <a:t>Páginas de Referencia del Manual de Preparación al Examen: </a:t>
            </a:r>
            <a:r>
              <a:rPr lang="es-MX" dirty="0" smtClean="0"/>
              <a:t>Pag. 76</a:t>
            </a:r>
          </a:p>
        </p:txBody>
      </p:sp>
    </p:spTree>
    <p:extLst>
      <p:ext uri="{BB962C8B-B14F-4D97-AF65-F5344CB8AC3E}">
        <p14:creationId xmlns:p14="http://schemas.microsoft.com/office/powerpoint/2010/main" xmlns="" val="269944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66D1194-B2BA-4C32-AD41-8121B30797BA}" type="slidenum">
              <a:rPr lang="en-US" smtClean="0"/>
              <a:pPr eaLnBrk="1" hangingPunct="1"/>
              <a:t>5</a:t>
            </a:fld>
            <a:endParaRPr lang="es-MX" dirty="0" smtClean="0"/>
          </a:p>
        </p:txBody>
      </p:sp>
      <p:sp>
        <p:nvSpPr>
          <p:cNvPr id="316419" name="Rectangle 2"/>
          <p:cNvSpPr>
            <a:spLocks noGrp="1" noRot="1" noChangeAspect="1" noChangeArrowheads="1" noTextEdit="1"/>
          </p:cNvSpPr>
          <p:nvPr>
            <p:ph type="sldImg"/>
          </p:nvPr>
        </p:nvSpPr>
        <p:spPr>
          <a:ln/>
        </p:spPr>
      </p:sp>
      <p:sp>
        <p:nvSpPr>
          <p:cNvPr id="316420"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b="1" baseline="0" dirty="0" smtClean="0"/>
              <a:t> </a:t>
            </a:r>
            <a:r>
              <a:rPr lang="es-MX" dirty="0" smtClean="0"/>
              <a:t>Pag. 77</a:t>
            </a:r>
          </a:p>
        </p:txBody>
      </p:sp>
    </p:spTree>
    <p:extLst>
      <p:ext uri="{BB962C8B-B14F-4D97-AF65-F5344CB8AC3E}">
        <p14:creationId xmlns:p14="http://schemas.microsoft.com/office/powerpoint/2010/main" xmlns="" val="135667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045FD123-C035-4048-AFBC-20BAE6CFAD76}" type="slidenum">
              <a:rPr lang="en-US" smtClean="0"/>
              <a:pPr eaLnBrk="1" hangingPunct="1"/>
              <a:t>6</a:t>
            </a:fld>
            <a:endParaRPr lang="es-MX" dirty="0" smtClean="0"/>
          </a:p>
        </p:txBody>
      </p:sp>
      <p:sp>
        <p:nvSpPr>
          <p:cNvPr id="317443" name="Rectangle 2"/>
          <p:cNvSpPr>
            <a:spLocks noGrp="1" noRot="1" noChangeAspect="1" noChangeArrowheads="1" noTextEdit="1"/>
          </p:cNvSpPr>
          <p:nvPr>
            <p:ph type="sldImg"/>
          </p:nvPr>
        </p:nvSpPr>
        <p:spPr>
          <a:ln/>
        </p:spPr>
      </p:sp>
      <p:sp>
        <p:nvSpPr>
          <p:cNvPr id="317444" name="Rectangle 6"/>
          <p:cNvSpPr>
            <a:spLocks noGrp="1" noChangeArrowheads="1"/>
          </p:cNvSpPr>
          <p:nvPr>
            <p:ph type="body" idx="1"/>
          </p:nvPr>
        </p:nvSpPr>
        <p:spPr>
          <a:xfrm>
            <a:off x="934720"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b="1" baseline="0" dirty="0" smtClean="0"/>
              <a:t> </a:t>
            </a:r>
            <a:r>
              <a:rPr lang="es-MX" dirty="0" smtClean="0"/>
              <a:t>Pag. 77</a:t>
            </a:r>
          </a:p>
        </p:txBody>
      </p:sp>
    </p:spTree>
    <p:extLst>
      <p:ext uri="{BB962C8B-B14F-4D97-AF65-F5344CB8AC3E}">
        <p14:creationId xmlns:p14="http://schemas.microsoft.com/office/powerpoint/2010/main" xmlns="" val="39887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250DF168-8C87-4DA6-81F7-D577E6140D3A}" type="slidenum">
              <a:rPr lang="en-US" smtClean="0"/>
              <a:pPr eaLnBrk="1" hangingPunct="1"/>
              <a:t>7</a:t>
            </a:fld>
            <a:endParaRPr lang="es-MX" dirty="0"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b="1" baseline="0" dirty="0" smtClean="0"/>
              <a:t> </a:t>
            </a:r>
            <a:r>
              <a:rPr lang="es-MX" dirty="0" smtClean="0"/>
              <a:t>Pag. 77</a:t>
            </a:r>
          </a:p>
          <a:p>
            <a:pPr eaLnBrk="1" hangingPunct="1"/>
            <a:endParaRPr lang="es-MX" dirty="0" smtClean="0"/>
          </a:p>
        </p:txBody>
      </p:sp>
    </p:spTree>
    <p:extLst>
      <p:ext uri="{BB962C8B-B14F-4D97-AF65-F5344CB8AC3E}">
        <p14:creationId xmlns:p14="http://schemas.microsoft.com/office/powerpoint/2010/main" xmlns="" val="278049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6DC96E3-560D-494A-9E75-9B12F18F5326}" type="slidenum">
              <a:rPr lang="en-US" smtClean="0"/>
              <a:pPr eaLnBrk="1" hangingPunct="1"/>
              <a:t>8</a:t>
            </a:fld>
            <a:endParaRPr lang="es-MX" dirty="0"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b="1" baseline="0" dirty="0" smtClean="0"/>
              <a:t> </a:t>
            </a:r>
            <a:r>
              <a:rPr lang="es-MX" dirty="0" smtClean="0"/>
              <a:t>Pag. 77</a:t>
            </a:r>
          </a:p>
        </p:txBody>
      </p:sp>
    </p:spTree>
    <p:extLst>
      <p:ext uri="{BB962C8B-B14F-4D97-AF65-F5344CB8AC3E}">
        <p14:creationId xmlns:p14="http://schemas.microsoft.com/office/powerpoint/2010/main" xmlns="" val="392238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C2008B41-BEE8-485B-BB85-08C5816EE571}" type="slidenum">
              <a:rPr lang="en-US" smtClean="0"/>
              <a:pPr eaLnBrk="1" hangingPunct="1"/>
              <a:t>9</a:t>
            </a:fld>
            <a:endParaRPr lang="es-MX" dirty="0"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77</a:t>
            </a:r>
          </a:p>
          <a:p>
            <a:pPr eaLnBrk="1" hangingPunct="1"/>
            <a:endParaRPr lang="es-MX" dirty="0" smtClean="0"/>
          </a:p>
        </p:txBody>
      </p:sp>
    </p:spTree>
    <p:extLst>
      <p:ext uri="{BB962C8B-B14F-4D97-AF65-F5344CB8AC3E}">
        <p14:creationId xmlns:p14="http://schemas.microsoft.com/office/powerpoint/2010/main" xmlns="" val="71462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200" dirty="0" smtClean="0"/>
              <a:t>1.17 Implementación del gobierno de la seguridad—Ejemplo </a:t>
            </a:r>
            <a:r>
              <a:rPr lang="es-MX" dirty="0" smtClean="0"/>
              <a:t> </a:t>
            </a:r>
          </a:p>
        </p:txBody>
      </p:sp>
      <p:sp>
        <p:nvSpPr>
          <p:cNvPr id="147459" name="Rectangle 3"/>
          <p:cNvSpPr>
            <a:spLocks noGrp="1" noChangeArrowheads="1"/>
          </p:cNvSpPr>
          <p:nvPr>
            <p:ph type="body" idx="4294967295"/>
          </p:nvPr>
        </p:nvSpPr>
        <p:spPr>
          <a:xfrm>
            <a:off x="611560" y="1556792"/>
            <a:ext cx="8382000" cy="4144963"/>
          </a:xfrm>
        </p:spPr>
        <p:txBody>
          <a:bodyPr>
            <a:normAutofit fontScale="92500" lnSpcReduction="10000"/>
          </a:bodyPr>
          <a:lstStyle/>
          <a:p>
            <a:pPr marL="381000" indent="-381000" defTabSz="347663" eaLnBrk="1" hangingPunct="1">
              <a:lnSpc>
                <a:spcPct val="90000"/>
              </a:lnSpc>
              <a:buFontTx/>
              <a:buNone/>
            </a:pPr>
            <a:r>
              <a:rPr lang="es-MX" sz="2800" dirty="0" smtClean="0"/>
              <a:t>La lista continúa:</a:t>
            </a:r>
          </a:p>
          <a:p>
            <a:pPr marL="914400" lvl="1" indent="-548640" defTabSz="347663" eaLnBrk="1" hangingPunct="1">
              <a:lnSpc>
                <a:spcPct val="90000"/>
              </a:lnSpc>
              <a:buFontTx/>
              <a:buAutoNum type="arabicPeriod" startAt="5"/>
            </a:pPr>
            <a:r>
              <a:rPr lang="es-MX" sz="2400" dirty="0" smtClean="0"/>
              <a:t>Se lleva a cabo de manera consistente el análisis de impacto y riesgo de seguridad de la información.</a:t>
            </a:r>
          </a:p>
          <a:p>
            <a:pPr marL="914400" lvl="1" indent="-548640" defTabSz="347663" eaLnBrk="1" hangingPunct="1">
              <a:lnSpc>
                <a:spcPct val="90000"/>
              </a:lnSpc>
              <a:buFontTx/>
              <a:buAutoNum type="arabicPeriod" startAt="5"/>
            </a:pPr>
            <a:r>
              <a:rPr lang="es-MX" sz="2400" dirty="0" smtClean="0"/>
              <a:t>Las políticas y las prácticas de seguridad se completan con niveles mínimos específicos de seguridad.</a:t>
            </a:r>
          </a:p>
          <a:p>
            <a:pPr marL="914400" lvl="1" indent="-548640" defTabSz="347663" eaLnBrk="1" hangingPunct="1">
              <a:lnSpc>
                <a:spcPct val="90000"/>
              </a:lnSpc>
              <a:buFontTx/>
              <a:buAutoNum type="arabicPeriod" startAt="5"/>
            </a:pPr>
            <a:r>
              <a:rPr lang="es-MX" sz="2400" dirty="0" smtClean="0"/>
              <a:t>Las sesiones de concienciación sobre la seguridad se han vuelto obligatorias.</a:t>
            </a:r>
          </a:p>
          <a:p>
            <a:pPr marL="914400" lvl="1" indent="-548640" defTabSz="347663" eaLnBrk="1" hangingPunct="1">
              <a:lnSpc>
                <a:spcPct val="90000"/>
              </a:lnSpc>
              <a:buFontTx/>
              <a:buAutoNum type="arabicPeriod" startAt="5"/>
            </a:pPr>
            <a:r>
              <a:rPr lang="es-MX" sz="2400" dirty="0" smtClean="0"/>
              <a:t>La identificación, autenticación y autorización de usuarios se han homologado.</a:t>
            </a:r>
          </a:p>
          <a:p>
            <a:pPr marL="914400" lvl="1" indent="-548640" defTabSz="347663" eaLnBrk="1" hangingPunct="1">
              <a:lnSpc>
                <a:spcPct val="90000"/>
              </a:lnSpc>
              <a:buFontTx/>
              <a:buAutoNum type="arabicPeriod" startAt="5"/>
            </a:pPr>
            <a:r>
              <a:rPr lang="es-MX" sz="2400" dirty="0" smtClean="0"/>
              <a:t>Se ha establecido la certificación de seguridad del personal.</a:t>
            </a:r>
          </a:p>
          <a:p>
            <a:pPr marL="914400" lvl="1" indent="-548640" defTabSz="347663" eaLnBrk="1" hangingPunct="1">
              <a:lnSpc>
                <a:spcPct val="90000"/>
              </a:lnSpc>
              <a:buFontTx/>
              <a:buAutoNum type="arabicPeriod" startAt="5"/>
            </a:pPr>
            <a:r>
              <a:rPr lang="es-MX" sz="2400" dirty="0" smtClean="0"/>
              <a:t>Las pruebas de intrusos son un proceso establecido y formalizado que conduce a mejoras.</a:t>
            </a:r>
          </a:p>
        </p:txBody>
      </p:sp>
    </p:spTree>
    <p:extLst>
      <p:ext uri="{BB962C8B-B14F-4D97-AF65-F5344CB8AC3E}">
        <p14:creationId xmlns:p14="http://schemas.microsoft.com/office/powerpoint/2010/main" xmlns="" val="1244642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771800" y="152400"/>
            <a:ext cx="6372200" cy="1265238"/>
          </a:xfrm>
        </p:spPr>
        <p:txBody>
          <a:bodyPr/>
          <a:lstStyle/>
          <a:p>
            <a:pPr defTabSz="347663" eaLnBrk="1" hangingPunct="1"/>
            <a:r>
              <a:rPr lang="es-MX" sz="3200" dirty="0" smtClean="0"/>
              <a:t>1.19 Objetivos del programa de seguridad de la información </a:t>
            </a:r>
            <a:r>
              <a:rPr lang="es-MX" dirty="0" smtClean="0"/>
              <a:t> </a:t>
            </a:r>
          </a:p>
        </p:txBody>
      </p:sp>
      <p:sp>
        <p:nvSpPr>
          <p:cNvPr id="155651" name="Rectangle 3"/>
          <p:cNvSpPr>
            <a:spLocks noGrp="1" noChangeArrowheads="1"/>
          </p:cNvSpPr>
          <p:nvPr>
            <p:ph type="body" idx="4294967295"/>
          </p:nvPr>
        </p:nvSpPr>
        <p:spPr>
          <a:xfrm>
            <a:off x="762000" y="1524000"/>
            <a:ext cx="7953404" cy="4349750"/>
          </a:xfrm>
        </p:spPr>
        <p:txBody>
          <a:bodyPr>
            <a:normAutofit lnSpcReduction="10000"/>
          </a:bodyPr>
          <a:lstStyle/>
          <a:p>
            <a:pPr marL="0" indent="0" eaLnBrk="1" hangingPunct="1">
              <a:lnSpc>
                <a:spcPct val="90000"/>
              </a:lnSpc>
              <a:buFontTx/>
              <a:buNone/>
              <a:defRPr/>
            </a:pPr>
            <a:r>
              <a:rPr lang="es-MX" sz="2800" dirty="0" smtClean="0"/>
              <a:t>Para la mayoría de las organizaciones, el objetivo de la seguridad se cumple cuando:</a:t>
            </a:r>
          </a:p>
          <a:p>
            <a:pPr eaLnBrk="1" hangingPunct="1">
              <a:lnSpc>
                <a:spcPct val="90000"/>
              </a:lnSpc>
              <a:defRPr/>
            </a:pPr>
            <a:r>
              <a:rPr lang="es-MX" sz="2400" dirty="0" smtClean="0"/>
              <a:t>La información está disponible y se puede utilizar cuando se le requiere, y los sistemas que la proporcionan pueden resistir ataques en forma apropiada (disponibilidad)</a:t>
            </a:r>
          </a:p>
          <a:p>
            <a:pPr eaLnBrk="1" hangingPunct="1">
              <a:lnSpc>
                <a:spcPct val="90000"/>
              </a:lnSpc>
              <a:defRPr/>
            </a:pPr>
            <a:r>
              <a:rPr lang="es-MX" sz="2400" dirty="0" smtClean="0"/>
              <a:t>La información se divulga sólo a aquellos que tengan derecho a conocerla y sólo puede ser observada por ellos (confidencialidad)</a:t>
            </a:r>
          </a:p>
          <a:p>
            <a:pPr eaLnBrk="1" hangingPunct="1">
              <a:lnSpc>
                <a:spcPct val="90000"/>
              </a:lnSpc>
              <a:defRPr/>
            </a:pPr>
            <a:r>
              <a:rPr lang="es-MX" sz="2400" dirty="0" smtClean="0"/>
              <a:t>La información está protegida contra modificaciones no autorizadas (integridad)</a:t>
            </a:r>
          </a:p>
          <a:p>
            <a:pPr eaLnBrk="1" hangingPunct="1">
              <a:lnSpc>
                <a:spcPct val="90000"/>
              </a:lnSpc>
              <a:defRPr/>
            </a:pPr>
            <a:r>
              <a:rPr lang="es-MX" sz="2400" dirty="0" smtClean="0"/>
              <a:t>Se puede confiar en las transacciones de negocio y en el intercambio de información entre locaciones de la empresa o con socios (autenticidad y no repudio)</a:t>
            </a:r>
          </a:p>
        </p:txBody>
      </p:sp>
      <p:sp>
        <p:nvSpPr>
          <p:cNvPr id="319492" name="Text Box 4"/>
          <p:cNvSpPr txBox="1">
            <a:spLocks noChangeArrowheads="1"/>
          </p:cNvSpPr>
          <p:nvPr/>
        </p:nvSpPr>
        <p:spPr bwMode="auto">
          <a:xfrm>
            <a:off x="1050925" y="6026150"/>
            <a:ext cx="527050" cy="396875"/>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70000"/>
              <a:buFont typeface="Wingdings" pitchFamily="2" charset="2"/>
              <a:buChar char="n"/>
              <a:defRPr/>
            </a:pPr>
            <a:endParaRPr lang="en-US" sz="2000" dirty="0">
              <a:effectLst>
                <a:outerShdw blurRad="38100" dist="38100" dir="2700000" algn="tl">
                  <a:srgbClr val="C0C0C0"/>
                </a:outerShdw>
              </a:effectLst>
              <a:latin typeface="Tahoma" pitchFamily="34" charset="0"/>
            </a:endParaRPr>
          </a:p>
        </p:txBody>
      </p:sp>
      <p:sp>
        <p:nvSpPr>
          <p:cNvPr id="319493" name="Text Box 5"/>
          <p:cNvSpPr txBox="1">
            <a:spLocks noChangeArrowheads="1"/>
          </p:cNvSpPr>
          <p:nvPr/>
        </p:nvSpPr>
        <p:spPr bwMode="auto">
          <a:xfrm>
            <a:off x="898525" y="5873750"/>
            <a:ext cx="527050" cy="396875"/>
          </a:xfrm>
          <a:prstGeom prst="rect">
            <a:avLst/>
          </a:prstGeom>
          <a:noFill/>
          <a:ln w="9525" algn="ctr">
            <a:noFill/>
            <a:miter lim="800000"/>
            <a:headEnd/>
            <a:tailEnd/>
          </a:ln>
          <a:effectLst/>
        </p:spPr>
        <p:txBody>
          <a:bodyPr wrap="none">
            <a:spAutoFit/>
          </a:bodyPr>
          <a:lstStyle/>
          <a:p>
            <a:pPr marL="342900" indent="-342900">
              <a:spcBef>
                <a:spcPct val="20000"/>
              </a:spcBef>
              <a:buClr>
                <a:schemeClr val="hlink"/>
              </a:buClr>
              <a:buSzPct val="70000"/>
              <a:buFont typeface="Wingdings" pitchFamily="2" charset="2"/>
              <a:buChar char="n"/>
              <a:defRPr/>
            </a:pPr>
            <a:endParaRPr lang="en-US" sz="2000" dirty="0">
              <a:effectLst>
                <a:outerShdw blurRad="38100" dist="38100" dir="2700000" algn="tl">
                  <a:srgbClr val="C0C0C0"/>
                </a:outerShdw>
              </a:effectLst>
              <a:latin typeface="Tahoma" pitchFamily="34" charset="0"/>
            </a:endParaRPr>
          </a:p>
        </p:txBody>
      </p:sp>
      <p:pic>
        <p:nvPicPr>
          <p:cNvPr id="6" name="Dominio 1 D156">
            <a:hlinkClick r:id="" action="ppaction://media"/>
          </p:cNvPr>
          <p:cNvPicPr>
            <a:picLocks noRot="1" noChangeAspect="1"/>
          </p:cNvPicPr>
          <p:nvPr>
            <a:wavAudioFile r:embed="rId1" name="Dominio 1 D156"/>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843919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200" dirty="0" smtClean="0"/>
              <a:t>1.17 Implementación del gobierno de la seguridad—Ejemplo </a:t>
            </a:r>
            <a:r>
              <a:rPr lang="es-MX" dirty="0" smtClean="0"/>
              <a:t> </a:t>
            </a:r>
          </a:p>
        </p:txBody>
      </p:sp>
      <p:sp>
        <p:nvSpPr>
          <p:cNvPr id="148483" name="Rectangle 3"/>
          <p:cNvSpPr>
            <a:spLocks noGrp="1" noChangeArrowheads="1"/>
          </p:cNvSpPr>
          <p:nvPr>
            <p:ph type="body" idx="4294967295"/>
          </p:nvPr>
        </p:nvSpPr>
        <p:spPr>
          <a:xfrm>
            <a:off x="611560" y="1700808"/>
            <a:ext cx="8305800" cy="3992563"/>
          </a:xfrm>
        </p:spPr>
        <p:txBody>
          <a:bodyPr>
            <a:normAutofit fontScale="92500" lnSpcReduction="10000"/>
          </a:bodyPr>
          <a:lstStyle/>
          <a:p>
            <a:pPr marL="381000" indent="-381000" defTabSz="347663" eaLnBrk="1" hangingPunct="1">
              <a:lnSpc>
                <a:spcPct val="90000"/>
              </a:lnSpc>
              <a:buFontTx/>
              <a:buNone/>
            </a:pPr>
            <a:r>
              <a:rPr lang="es-MX" sz="2800" dirty="0" smtClean="0"/>
              <a:t>La lista continúa:</a:t>
            </a:r>
          </a:p>
          <a:p>
            <a:pPr marL="914400" lvl="1" indent="-548640" defTabSz="347663" eaLnBrk="1" hangingPunct="1">
              <a:lnSpc>
                <a:spcPct val="90000"/>
              </a:lnSpc>
              <a:buFontTx/>
              <a:buAutoNum type="arabicPeriod" startAt="11"/>
            </a:pPr>
            <a:r>
              <a:rPr lang="es-MX" sz="2400" dirty="0" smtClean="0"/>
              <a:t>El análisis de costo-beneficio, como apoyo a la implementación de las medidas de seguridad, se está utilizando cada vez con mayor frecuencia.</a:t>
            </a:r>
          </a:p>
          <a:p>
            <a:pPr marL="914400" lvl="1" indent="-548640" defTabSz="347663" eaLnBrk="1" hangingPunct="1">
              <a:lnSpc>
                <a:spcPct val="90000"/>
              </a:lnSpc>
              <a:buFontTx/>
              <a:buAutoNum type="arabicPeriod" startAt="11"/>
            </a:pPr>
            <a:r>
              <a:rPr lang="es-MX" sz="2400" dirty="0" smtClean="0"/>
              <a:t>Los procesos de seguridad de la información se coordinan con el área de seguridad de toda la organización.</a:t>
            </a:r>
          </a:p>
          <a:p>
            <a:pPr marL="914400" lvl="1" indent="-548640" defTabSz="347663" eaLnBrk="1" hangingPunct="1">
              <a:lnSpc>
                <a:spcPct val="90000"/>
              </a:lnSpc>
              <a:buFontTx/>
              <a:buAutoNum type="arabicPeriod" startAt="11"/>
            </a:pPr>
            <a:r>
              <a:rPr lang="es-MX" sz="2400" dirty="0" smtClean="0"/>
              <a:t>La presentación de información relativa a la seguridad de la información está vinculada con los objetivos de negocio.</a:t>
            </a:r>
          </a:p>
          <a:p>
            <a:pPr marL="914400" lvl="1" indent="-548640" defTabSz="347663" eaLnBrk="1" hangingPunct="1">
              <a:lnSpc>
                <a:spcPct val="90000"/>
              </a:lnSpc>
              <a:buFontTx/>
              <a:buAutoNum type="arabicPeriod" startAt="11"/>
            </a:pPr>
            <a:r>
              <a:rPr lang="es-MX" sz="2400" dirty="0" smtClean="0"/>
              <a:t>Se exige el cumplimiento de las responsabilidades y los estándares para un servicio continuo.</a:t>
            </a:r>
          </a:p>
          <a:p>
            <a:pPr marL="914400" lvl="1" indent="-548640" defTabSz="347663" eaLnBrk="1" hangingPunct="1">
              <a:lnSpc>
                <a:spcPct val="90000"/>
              </a:lnSpc>
              <a:buFontTx/>
              <a:buAutoNum type="arabicPeriod" startAt="11"/>
            </a:pPr>
            <a:r>
              <a:rPr lang="es-MX" sz="2400" dirty="0" smtClean="0"/>
              <a:t>Las prácticas de redundancia de sistemas, incluyendo el uso de componentes de alta disponibilidad, se utilizan de manera consistente.</a:t>
            </a:r>
          </a:p>
        </p:txBody>
      </p:sp>
    </p:spTree>
    <p:extLst>
      <p:ext uri="{BB962C8B-B14F-4D97-AF65-F5344CB8AC3E}">
        <p14:creationId xmlns:p14="http://schemas.microsoft.com/office/powerpoint/2010/main" xmlns="" val="2338862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body" idx="4294967295"/>
          </p:nvPr>
        </p:nvSpPr>
        <p:spPr>
          <a:xfrm>
            <a:off x="611560" y="1772816"/>
            <a:ext cx="8382000" cy="4144963"/>
          </a:xfrm>
        </p:spPr>
        <p:txBody>
          <a:bodyPr>
            <a:normAutofit/>
          </a:bodyPr>
          <a:lstStyle/>
          <a:p>
            <a:pPr eaLnBrk="1" hangingPunct="1">
              <a:lnSpc>
                <a:spcPct val="90000"/>
              </a:lnSpc>
              <a:spcBef>
                <a:spcPct val="15000"/>
              </a:spcBef>
            </a:pPr>
            <a:r>
              <a:rPr lang="es-MX" sz="2400" dirty="0" smtClean="0"/>
              <a:t>Dependiendo de la estructura organizacional, será necesario evaluar cada área o proceso significativo de la organización por separado.</a:t>
            </a:r>
          </a:p>
          <a:p>
            <a:pPr eaLnBrk="1" hangingPunct="1">
              <a:lnSpc>
                <a:spcPct val="90000"/>
              </a:lnSpc>
              <a:spcBef>
                <a:spcPct val="15000"/>
              </a:spcBef>
            </a:pPr>
            <a:r>
              <a:rPr lang="es-MX" sz="2400" dirty="0" smtClean="0"/>
              <a:t>En la mayoría de las organizaciones, los típicos resultados para cada una de las 15 características definidas anteriormente oscilarán entre los niveles de madurez en una escala de 1 a 4.</a:t>
            </a:r>
          </a:p>
          <a:p>
            <a:pPr eaLnBrk="1" hangingPunct="1">
              <a:lnSpc>
                <a:spcPct val="90000"/>
              </a:lnSpc>
              <a:spcBef>
                <a:spcPct val="15000"/>
              </a:spcBef>
            </a:pPr>
            <a:r>
              <a:rPr lang="es-MX" sz="2400" dirty="0" smtClean="0"/>
              <a:t>Será necesario revisar las políticas para determinar si cubren también cada uno de los elementos de CMM.</a:t>
            </a:r>
          </a:p>
          <a:p>
            <a:pPr eaLnBrk="1" hangingPunct="1">
              <a:lnSpc>
                <a:spcPct val="90000"/>
              </a:lnSpc>
              <a:spcBef>
                <a:spcPct val="15000"/>
              </a:spcBef>
            </a:pPr>
            <a:r>
              <a:rPr lang="es-MX" sz="2400" dirty="0" smtClean="0"/>
              <a:t>Uno de los objetivos es alcanzar niveles </a:t>
            </a:r>
            <a:r>
              <a:rPr lang="es-MX" sz="2400" i="1" dirty="0" smtClean="0"/>
              <a:t>consistentes</a:t>
            </a:r>
            <a:r>
              <a:rPr lang="es-MX" sz="2400" dirty="0" smtClean="0"/>
              <a:t> de madurez a lo largo de dominios de seguridad específicos:</a:t>
            </a:r>
          </a:p>
          <a:p>
            <a:pPr lvl="1" eaLnBrk="1" hangingPunct="1">
              <a:lnSpc>
                <a:spcPct val="90000"/>
              </a:lnSpc>
              <a:spcBef>
                <a:spcPct val="15000"/>
              </a:spcBef>
            </a:pPr>
            <a:r>
              <a:rPr lang="es-MX" sz="2000" dirty="0" smtClean="0"/>
              <a:t>Todos los procesos críticos deben estar a un nivel de madurez similar.</a:t>
            </a:r>
          </a:p>
        </p:txBody>
      </p:sp>
      <p:sp>
        <p:nvSpPr>
          <p:cNvPr id="149507" name="Rectangle 5"/>
          <p:cNvSpPr>
            <a:spLocks noGrp="1" noChangeArrowheads="1"/>
          </p:cNvSpPr>
          <p:nvPr>
            <p:ph type="title"/>
          </p:nvPr>
        </p:nvSpPr>
        <p:spPr>
          <a:xfrm>
            <a:off x="3276600" y="274638"/>
            <a:ext cx="5867400" cy="1143000"/>
          </a:xfrm>
          <a:noFill/>
        </p:spPr>
        <p:txBody>
          <a:bodyPr>
            <a:normAutofit fontScale="90000"/>
          </a:bodyPr>
          <a:lstStyle/>
          <a:p>
            <a:pPr defTabSz="347663" eaLnBrk="1" hangingPunct="1"/>
            <a:r>
              <a:rPr lang="es-MX" sz="3200" dirty="0" smtClean="0"/>
              <a:t>1.17 Implementación del gobierno de la seguridad—Ejemplo </a:t>
            </a:r>
            <a:r>
              <a:rPr lang="es-MX" dirty="0" smtClean="0"/>
              <a:t> </a:t>
            </a:r>
          </a:p>
        </p:txBody>
      </p:sp>
      <p:pic>
        <p:nvPicPr>
          <p:cNvPr id="4" name="Dominio 1 D149">
            <a:hlinkClick r:id="" action="ppaction://media"/>
          </p:cNvPr>
          <p:cNvPicPr>
            <a:picLocks noRot="1" noChangeAspect="1"/>
          </p:cNvPicPr>
          <p:nvPr>
            <a:wavAudioFile r:embed="rId1" name="Dominio 1 D149"/>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808142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2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276600" y="274638"/>
            <a:ext cx="5867400" cy="1143000"/>
          </a:xfrm>
        </p:spPr>
        <p:txBody>
          <a:bodyPr/>
          <a:lstStyle/>
          <a:p>
            <a:pPr defTabSz="347663"/>
            <a:r>
              <a:rPr lang="es-MX" dirty="0" smtClean="0"/>
              <a:t>1.17.1 Muestras adicionales de políticas</a:t>
            </a:r>
          </a:p>
        </p:txBody>
      </p:sp>
      <p:sp>
        <p:nvSpPr>
          <p:cNvPr id="149507" name="Rectangle 3"/>
          <p:cNvSpPr>
            <a:spLocks noGrp="1" noChangeArrowheads="1"/>
          </p:cNvSpPr>
          <p:nvPr>
            <p:ph type="body" idx="4294967295"/>
          </p:nvPr>
        </p:nvSpPr>
        <p:spPr>
          <a:xfrm>
            <a:off x="533400" y="1524000"/>
            <a:ext cx="8182004" cy="4800600"/>
          </a:xfrm>
        </p:spPr>
        <p:txBody>
          <a:bodyPr>
            <a:normAutofit fontScale="77500" lnSpcReduction="20000"/>
          </a:bodyPr>
          <a:lstStyle/>
          <a:p>
            <a:pPr marL="0" indent="0" eaLnBrk="1" hangingPunct="1">
              <a:lnSpc>
                <a:spcPts val="2700"/>
              </a:lnSpc>
              <a:spcBef>
                <a:spcPct val="0"/>
              </a:spcBef>
              <a:buFontTx/>
              <a:buNone/>
              <a:defRPr/>
            </a:pPr>
            <a:r>
              <a:rPr lang="es-MX" sz="2800" dirty="0" smtClean="0"/>
              <a:t>Ejemplos de políticas que podrían crearse para abordar algunos aspectos de CMM 4 son las siguientes:</a:t>
            </a:r>
          </a:p>
          <a:p>
            <a:pPr marL="288925" indent="-288925" eaLnBrk="1" hangingPunct="1">
              <a:lnSpc>
                <a:spcPts val="2700"/>
              </a:lnSpc>
              <a:spcBef>
                <a:spcPct val="0"/>
              </a:spcBef>
              <a:defRPr/>
            </a:pPr>
            <a:r>
              <a:rPr lang="es-MX" sz="2400" dirty="0" smtClean="0"/>
              <a:t>Un método establecido para asegurar alineación continua con  las metas y objetivos del negocio:</a:t>
            </a:r>
          </a:p>
          <a:p>
            <a:pPr lvl="1" eaLnBrk="1" hangingPunct="1">
              <a:lnSpc>
                <a:spcPts val="2700"/>
              </a:lnSpc>
              <a:spcBef>
                <a:spcPct val="0"/>
              </a:spcBef>
              <a:defRPr/>
            </a:pPr>
            <a:r>
              <a:rPr lang="es-MX" sz="2000" dirty="0" smtClean="0"/>
              <a:t>Los roles y las responsabilidades de la Compañía XYZ deben definirse claramente y deben asignarse  formalmente todas las áreas de seguridad necesarias para garantizar la determinación de responsabilidad. Un desempeño aceptable deberá asegurarse mediante un monitoreo y métricas apropiados.</a:t>
            </a:r>
          </a:p>
          <a:p>
            <a:pPr marL="288925" indent="-288925" eaLnBrk="1" hangingPunct="1">
              <a:lnSpc>
                <a:spcPts val="2700"/>
              </a:lnSpc>
              <a:spcBef>
                <a:spcPct val="0"/>
              </a:spcBef>
              <a:defRPr/>
            </a:pPr>
            <a:r>
              <a:rPr lang="es-MX" sz="2400" dirty="0" smtClean="0"/>
              <a:t>Activos de información que han sido identificados y clasificados por su criticidad y sensibilidad: </a:t>
            </a:r>
            <a:r>
              <a:rPr lang="en-US" dirty="0" smtClean="0"/>
              <a:t>	</a:t>
            </a:r>
          </a:p>
          <a:p>
            <a:pPr lvl="1" eaLnBrk="1" hangingPunct="1">
              <a:lnSpc>
                <a:spcPts val="2700"/>
              </a:lnSpc>
              <a:spcBef>
                <a:spcPct val="0"/>
              </a:spcBef>
              <a:defRPr/>
            </a:pPr>
            <a:r>
              <a:rPr lang="es-MX" sz="2000" dirty="0" smtClean="0"/>
              <a:t>Todos los activos de información deben tener a su dueño debidamente identificado y deberán ser catalogados. Asimismo, deberá determinarse su valor y deberán clasificarse con base en su criticidad y sensibilidad a lo largo de su ciclo vital.</a:t>
            </a:r>
          </a:p>
        </p:txBody>
      </p:sp>
    </p:spTree>
    <p:extLst>
      <p:ext uri="{BB962C8B-B14F-4D97-AF65-F5344CB8AC3E}">
        <p14:creationId xmlns:p14="http://schemas.microsoft.com/office/powerpoint/2010/main" xmlns="" val="25717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1.18 Metas intermedias del plan de acción</a:t>
            </a:r>
          </a:p>
        </p:txBody>
      </p:sp>
      <p:sp>
        <p:nvSpPr>
          <p:cNvPr id="309251" name="Rectangle 3"/>
          <p:cNvSpPr>
            <a:spLocks noGrp="1" noChangeArrowheads="1"/>
          </p:cNvSpPr>
          <p:nvPr>
            <p:ph type="body" idx="4294967295"/>
          </p:nvPr>
        </p:nvSpPr>
        <p:spPr>
          <a:xfrm>
            <a:off x="533400" y="1676400"/>
            <a:ext cx="8610600" cy="4648200"/>
          </a:xfrm>
        </p:spPr>
        <p:txBody>
          <a:bodyPr/>
          <a:lstStyle/>
          <a:p>
            <a:pPr marL="288925" indent="-288925" eaLnBrk="1" hangingPunct="1"/>
            <a:r>
              <a:rPr lang="es-MX" sz="2800" dirty="0" smtClean="0"/>
              <a:t>Las metas a corto plazo del plan de acción deberían ser:</a:t>
            </a:r>
          </a:p>
          <a:p>
            <a:pPr marL="688975" lvl="1" indent="-288925" eaLnBrk="1" hangingPunct="1"/>
            <a:r>
              <a:rPr lang="es-MX" sz="2400" dirty="0" smtClean="0"/>
              <a:t>Definidas una vez que se ha concluido la estrategia total </a:t>
            </a:r>
          </a:p>
          <a:p>
            <a:pPr marL="688975" lvl="1" indent="-288925" eaLnBrk="1" hangingPunct="1"/>
            <a:r>
              <a:rPr lang="es-MX" sz="2400" dirty="0" smtClean="0"/>
              <a:t>Con base en la determinación del BIA de los recursos de negocio críticos </a:t>
            </a:r>
          </a:p>
          <a:p>
            <a:pPr marL="688975" lvl="1" indent="-288925" eaLnBrk="1" hangingPunct="1"/>
            <a:r>
              <a:rPr lang="es-MX" sz="2400" dirty="0" smtClean="0"/>
              <a:t>Determinar el estado de seguridad según se haya establecido a partir del análisis de brechas del CMM anterior</a:t>
            </a:r>
          </a:p>
        </p:txBody>
      </p:sp>
    </p:spTree>
    <p:extLst>
      <p:ext uri="{BB962C8B-B14F-4D97-AF65-F5344CB8AC3E}">
        <p14:creationId xmlns:p14="http://schemas.microsoft.com/office/powerpoint/2010/main" xmlns="" val="1965205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76600" y="274638"/>
            <a:ext cx="5687888" cy="1143000"/>
          </a:xfrm>
        </p:spPr>
        <p:txBody>
          <a:bodyPr>
            <a:normAutofit fontScale="90000"/>
          </a:bodyPr>
          <a:lstStyle/>
          <a:p>
            <a:pPr defTabSz="347663" eaLnBrk="1" hangingPunct="1"/>
            <a:r>
              <a:rPr lang="es-MX" dirty="0" smtClean="0"/>
              <a:t>1.18 Metas intermedias del plan de acción   </a:t>
            </a:r>
          </a:p>
        </p:txBody>
      </p:sp>
      <p:sp>
        <p:nvSpPr>
          <p:cNvPr id="151555" name="Rectangle 3"/>
          <p:cNvSpPr>
            <a:spLocks noGrp="1" noChangeArrowheads="1"/>
          </p:cNvSpPr>
          <p:nvPr>
            <p:ph type="body" idx="4294967295"/>
          </p:nvPr>
        </p:nvSpPr>
        <p:spPr>
          <a:xfrm>
            <a:off x="539552" y="1628800"/>
            <a:ext cx="8305800" cy="4449763"/>
          </a:xfrm>
        </p:spPr>
        <p:txBody>
          <a:bodyPr>
            <a:normAutofit fontScale="92500" lnSpcReduction="10000"/>
          </a:bodyPr>
          <a:lstStyle/>
          <a:p>
            <a:pPr marL="0" indent="0" eaLnBrk="1" hangingPunct="1">
              <a:lnSpc>
                <a:spcPct val="90000"/>
              </a:lnSpc>
              <a:spcBef>
                <a:spcPct val="15000"/>
              </a:spcBef>
              <a:buClr>
                <a:schemeClr val="tx1"/>
              </a:buClr>
              <a:buFontTx/>
              <a:buNone/>
              <a:defRPr/>
            </a:pPr>
            <a:r>
              <a:rPr lang="es-MX" sz="2800" dirty="0" smtClean="0"/>
              <a:t>Si los objetivos de la estrategia de seguridad son alcanzar cumplimiento o certificación CMM 4, entonces un ejemplo de un plan de acción (o táctico) a un plazo cercano podría establecer que durante los siguientes 12 meses:</a:t>
            </a:r>
          </a:p>
          <a:p>
            <a:pPr marL="277813" indent="-277813" eaLnBrk="1" hangingPunct="1">
              <a:lnSpc>
                <a:spcPct val="90000"/>
              </a:lnSpc>
              <a:spcBef>
                <a:spcPct val="15000"/>
              </a:spcBef>
              <a:buClr>
                <a:schemeClr val="tx1"/>
              </a:buClr>
              <a:defRPr/>
            </a:pPr>
            <a:r>
              <a:rPr lang="es-MX" sz="2400" dirty="0" smtClean="0"/>
              <a:t>Cada unidad de negocio tiene que identificar las aplicaciones actuales en uso</a:t>
            </a:r>
          </a:p>
          <a:p>
            <a:pPr marL="277813" indent="-277813" eaLnBrk="1" hangingPunct="1">
              <a:lnSpc>
                <a:spcPct val="90000"/>
              </a:lnSpc>
              <a:defRPr/>
            </a:pPr>
            <a:r>
              <a:rPr lang="es-MX" sz="2400" dirty="0" smtClean="0"/>
              <a:t>Tiene que revisarse el 25 por ciento de toda la información almacenada para determinar su propiedad, criticidad y sensibilidad</a:t>
            </a:r>
          </a:p>
          <a:p>
            <a:pPr marL="277813" indent="-277813" eaLnBrk="1" hangingPunct="1">
              <a:lnSpc>
                <a:spcPct val="90000"/>
              </a:lnSpc>
              <a:defRPr/>
            </a:pPr>
            <a:r>
              <a:rPr lang="es-MX" sz="2400" dirty="0" smtClean="0"/>
              <a:t>Cada unidad de negocio llevará a cabo un BIA de los recursos de información a fin de identificar los recursos críticos</a:t>
            </a:r>
          </a:p>
          <a:p>
            <a:pPr marL="277813" indent="-277813" eaLnBrk="1" hangingPunct="1">
              <a:lnSpc>
                <a:spcPct val="90000"/>
              </a:lnSpc>
              <a:defRPr/>
            </a:pPr>
            <a:r>
              <a:rPr lang="es-MX" sz="2400" dirty="0" smtClean="0"/>
              <a:t>Las unidades de negocio tienen que dar cumplimiento a las regulaciones</a:t>
            </a:r>
          </a:p>
          <a:p>
            <a:pPr marL="277813" indent="-277813" eaLnBrk="1" hangingPunct="1">
              <a:lnSpc>
                <a:spcPct val="90000"/>
              </a:lnSpc>
              <a:defRPr/>
            </a:pPr>
            <a:r>
              <a:rPr lang="es-MX" sz="2400" dirty="0" smtClean="0"/>
              <a:t>Deben definirse todos los roles y las responsabilidades de seguridad</a:t>
            </a:r>
          </a:p>
        </p:txBody>
      </p:sp>
    </p:spTree>
    <p:extLst>
      <p:ext uri="{BB962C8B-B14F-4D97-AF65-F5344CB8AC3E}">
        <p14:creationId xmlns:p14="http://schemas.microsoft.com/office/powerpoint/2010/main" xmlns="" val="170903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body" idx="4294967295"/>
          </p:nvPr>
        </p:nvSpPr>
        <p:spPr>
          <a:xfrm>
            <a:off x="428596" y="1643050"/>
            <a:ext cx="8229600" cy="4525963"/>
          </a:xfrm>
        </p:spPr>
        <p:txBody>
          <a:bodyPr/>
          <a:lstStyle/>
          <a:p>
            <a:pPr eaLnBrk="1" hangingPunct="1"/>
            <a:r>
              <a:rPr lang="es-MX" sz="2400" dirty="0" smtClean="0"/>
              <a:t>Se desarrollará un proceso para verificar los vínculos a los procesos de negocio</a:t>
            </a:r>
          </a:p>
          <a:p>
            <a:pPr eaLnBrk="1" hangingPunct="1"/>
            <a:r>
              <a:rPr lang="es-MX" sz="2400" dirty="0" smtClean="0"/>
              <a:t>Se debe realizar una evaluación de riesgo exhaustiva para cada unidad de negocio</a:t>
            </a:r>
          </a:p>
          <a:p>
            <a:pPr eaLnBrk="1" hangingPunct="1"/>
            <a:r>
              <a:rPr lang="es-MX" sz="2400" dirty="0" smtClean="0"/>
              <a:t>Todos los usuarios deben recibir formación sobre una política de uso aceptable</a:t>
            </a:r>
          </a:p>
          <a:p>
            <a:pPr eaLnBrk="1" hangingPunct="1"/>
            <a:r>
              <a:rPr lang="es-MX" sz="2400" dirty="0" smtClean="0"/>
              <a:t>Todas las políticas deben revisarse y modificarse según sea necesario para la consistencia con los objetivos de la estrategia de seguridad.</a:t>
            </a:r>
          </a:p>
          <a:p>
            <a:pPr eaLnBrk="1" hangingPunct="1"/>
            <a:r>
              <a:rPr lang="es-MX" sz="2400" dirty="0" smtClean="0"/>
              <a:t>Deben existir estándares para todas las políticas</a:t>
            </a:r>
          </a:p>
          <a:p>
            <a:pPr lvl="1" eaLnBrk="1" hangingPunct="1">
              <a:spcBef>
                <a:spcPct val="15000"/>
              </a:spcBef>
              <a:buFontTx/>
              <a:buChar char="•"/>
            </a:pPr>
            <a:endParaRPr lang="es-MX" sz="2400" dirty="0" smtClean="0"/>
          </a:p>
        </p:txBody>
      </p:sp>
      <p:sp>
        <p:nvSpPr>
          <p:cNvPr id="153603" name="Rectangle 5"/>
          <p:cNvSpPr>
            <a:spLocks noGrp="1" noChangeArrowheads="1"/>
          </p:cNvSpPr>
          <p:nvPr>
            <p:ph type="title"/>
          </p:nvPr>
        </p:nvSpPr>
        <p:spPr>
          <a:xfrm>
            <a:off x="3131840" y="274638"/>
            <a:ext cx="5832648" cy="1143000"/>
          </a:xfrm>
          <a:noFill/>
        </p:spPr>
        <p:txBody>
          <a:bodyPr>
            <a:normAutofit fontScale="90000"/>
          </a:bodyPr>
          <a:lstStyle/>
          <a:p>
            <a:pPr defTabSz="347663" eaLnBrk="1" hangingPunct="1"/>
            <a:r>
              <a:rPr lang="es-MX" dirty="0" smtClean="0"/>
              <a:t>1.18 Metas intermedias del plan de acción  </a:t>
            </a:r>
          </a:p>
        </p:txBody>
      </p:sp>
    </p:spTree>
    <p:extLst>
      <p:ext uri="{BB962C8B-B14F-4D97-AF65-F5344CB8AC3E}">
        <p14:creationId xmlns:p14="http://schemas.microsoft.com/office/powerpoint/2010/main" xmlns="" val="175329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4294967295"/>
          </p:nvPr>
        </p:nvSpPr>
        <p:spPr>
          <a:xfrm>
            <a:off x="467544" y="1628800"/>
            <a:ext cx="8229600" cy="4525963"/>
          </a:xfrm>
        </p:spPr>
        <p:txBody>
          <a:bodyPr/>
          <a:lstStyle/>
          <a:p>
            <a:pPr eaLnBrk="1" hangingPunct="1"/>
            <a:r>
              <a:rPr lang="es-MX" sz="2800" dirty="0" smtClean="0"/>
              <a:t>Los fundamentos de un programa de seguridad de la información son:</a:t>
            </a:r>
          </a:p>
          <a:p>
            <a:pPr lvl="1" eaLnBrk="1" hangingPunct="1"/>
            <a:r>
              <a:rPr lang="es-MX" sz="2400" dirty="0" smtClean="0"/>
              <a:t>La estrategia de seguridad</a:t>
            </a:r>
          </a:p>
          <a:p>
            <a:pPr lvl="1" eaLnBrk="1" hangingPunct="1"/>
            <a:r>
              <a:rPr lang="es-MX" sz="2400" dirty="0" smtClean="0"/>
              <a:t>El plan de acción</a:t>
            </a:r>
          </a:p>
          <a:p>
            <a:pPr eaLnBrk="1" hangingPunct="1"/>
            <a:r>
              <a:rPr lang="es-MX" sz="2800" dirty="0" smtClean="0"/>
              <a:t>El programa es, en esencia, el plan de proyecto para implementar y establecer gestión en curso de alguna parte o partes de la estrategia.</a:t>
            </a:r>
          </a:p>
          <a:p>
            <a:pPr eaLnBrk="1" hangingPunct="1">
              <a:buFontTx/>
              <a:buNone/>
            </a:pPr>
            <a:endParaRPr lang="es-MX" dirty="0" smtClean="0"/>
          </a:p>
          <a:p>
            <a:pPr eaLnBrk="1" hangingPunct="1"/>
            <a:endParaRPr lang="es-MX" dirty="0" smtClean="0"/>
          </a:p>
        </p:txBody>
      </p:sp>
      <p:sp>
        <p:nvSpPr>
          <p:cNvPr id="5" name="Rectangle 2"/>
          <p:cNvSpPr>
            <a:spLocks noGrp="1" noChangeArrowheads="1"/>
          </p:cNvSpPr>
          <p:nvPr>
            <p:ph type="title"/>
          </p:nvPr>
        </p:nvSpPr>
        <p:spPr>
          <a:xfrm>
            <a:off x="2699792" y="152400"/>
            <a:ext cx="6444208" cy="1265238"/>
          </a:xfrm>
        </p:spPr>
        <p:txBody>
          <a:bodyPr/>
          <a:lstStyle/>
          <a:p>
            <a:pPr defTabSz="347663" eaLnBrk="1" hangingPunct="1"/>
            <a:r>
              <a:rPr lang="es-MX" sz="3200" dirty="0" smtClean="0"/>
              <a:t>1.19 Objetivos del programa de seguridad de la información </a:t>
            </a:r>
            <a:r>
              <a:rPr lang="es-MX" dirty="0" smtClean="0"/>
              <a:t> </a:t>
            </a:r>
          </a:p>
        </p:txBody>
      </p:sp>
    </p:spTree>
    <p:extLst>
      <p:ext uri="{BB962C8B-B14F-4D97-AF65-F5344CB8AC3E}">
        <p14:creationId xmlns:p14="http://schemas.microsoft.com/office/powerpoint/2010/main" xmlns="" val="1168589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699792" y="152400"/>
            <a:ext cx="6444208" cy="1265238"/>
          </a:xfrm>
        </p:spPr>
        <p:txBody>
          <a:bodyPr/>
          <a:lstStyle/>
          <a:p>
            <a:pPr defTabSz="347663" eaLnBrk="1" hangingPunct="1"/>
            <a:r>
              <a:rPr lang="es-MX" sz="3200" dirty="0" smtClean="0"/>
              <a:t>1.19 Objetivos del programa de seguridad de la información </a:t>
            </a:r>
            <a:r>
              <a:rPr lang="es-MX" dirty="0" smtClean="0"/>
              <a:t> </a:t>
            </a:r>
          </a:p>
        </p:txBody>
      </p:sp>
      <p:sp>
        <p:nvSpPr>
          <p:cNvPr id="155651" name="Rectangle 3"/>
          <p:cNvSpPr>
            <a:spLocks noGrp="1" noChangeArrowheads="1"/>
          </p:cNvSpPr>
          <p:nvPr>
            <p:ph type="body" idx="4294967295"/>
          </p:nvPr>
        </p:nvSpPr>
        <p:spPr>
          <a:xfrm>
            <a:off x="395536" y="1628800"/>
            <a:ext cx="8229600" cy="4525963"/>
          </a:xfrm>
        </p:spPr>
        <p:txBody>
          <a:bodyPr/>
          <a:lstStyle/>
          <a:p>
            <a:pPr eaLnBrk="1" hangingPunct="1"/>
            <a:r>
              <a:rPr lang="es-MX" sz="2800" dirty="0" smtClean="0"/>
              <a:t>El objetivo del programa de seguridad de la información es proteger tanto los intereses de aquellos que dependen de la información como los procesos, sistemas y comunicaciones que la manejan, almacenan y entregan de sufrir algún daño que sea consecuencia de fallas en:</a:t>
            </a:r>
          </a:p>
          <a:p>
            <a:pPr lvl="1" eaLnBrk="1" hangingPunct="1"/>
            <a:r>
              <a:rPr lang="es-MX" sz="2400" dirty="0" smtClean="0"/>
              <a:t>Disponibilidad</a:t>
            </a:r>
          </a:p>
          <a:p>
            <a:pPr lvl="1" eaLnBrk="1" hangingPunct="1"/>
            <a:r>
              <a:rPr lang="es-MX" sz="2400" dirty="0" smtClean="0"/>
              <a:t>Confidencialidad</a:t>
            </a:r>
          </a:p>
          <a:p>
            <a:pPr lvl="1" eaLnBrk="1" hangingPunct="1"/>
            <a:r>
              <a:rPr lang="es-MX" sz="2400" dirty="0" smtClean="0"/>
              <a:t>Integridad</a:t>
            </a:r>
          </a:p>
        </p:txBody>
      </p:sp>
    </p:spTree>
    <p:extLst>
      <p:ext uri="{BB962C8B-B14F-4D97-AF65-F5344CB8AC3E}">
        <p14:creationId xmlns:p14="http://schemas.microsoft.com/office/powerpoint/2010/main" xmlns="" val="1272557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5614</TotalTime>
  <Words>1316</Words>
  <Application>Microsoft Office PowerPoint</Application>
  <PresentationFormat>On-screen Show (4:3)</PresentationFormat>
  <Paragraphs>110</Paragraphs>
  <Slides>10</Slides>
  <Notes>10</Notes>
  <HiddenSlides>0</HiddenSlides>
  <MMClips>2</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1.17 Implementación del gobierno de la seguridad—Ejemplo  </vt:lpstr>
      <vt:lpstr>1.17 Implementación del gobierno de la seguridad—Ejemplo  </vt:lpstr>
      <vt:lpstr>1.17 Implementación del gobierno de la seguridad—Ejemplo  </vt:lpstr>
      <vt:lpstr>1.17.1 Muestras adicionales de políticas</vt:lpstr>
      <vt:lpstr>1.18 Metas intermedias del plan de acción</vt:lpstr>
      <vt:lpstr>1.18 Metas intermedias del plan de acción   </vt:lpstr>
      <vt:lpstr>1.18 Metas intermedias del plan de acción  </vt:lpstr>
      <vt:lpstr>1.19 Objetivos del programa de seguridad de la información  </vt:lpstr>
      <vt:lpstr>1.19 Objetivos del programa de seguridad de la información  </vt:lpstr>
      <vt:lpstr>1.19 Objetivos del programa de seguridad de la información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759</cp:revision>
  <dcterms:created xsi:type="dcterms:W3CDTF">2012-01-20T22:05:26Z</dcterms:created>
  <dcterms:modified xsi:type="dcterms:W3CDTF">2014-02-11T01:50:16Z</dcterms:modified>
</cp:coreProperties>
</file>