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"/>
  </p:notesMasterIdLst>
  <p:handoutMasterIdLst>
    <p:handoutMasterId r:id="rId6"/>
  </p:handoutMasterIdLst>
  <p:sldIdLst>
    <p:sldId id="969" r:id="rId2"/>
    <p:sldId id="262" r:id="rId3"/>
    <p:sldId id="970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AC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70609" autoAdjust="0"/>
  </p:normalViewPr>
  <p:slideViewPr>
    <p:cSldViewPr>
      <p:cViewPr>
        <p:scale>
          <a:sx n="70" d="100"/>
          <a:sy n="70" d="100"/>
        </p:scale>
        <p:origin x="-148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9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630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AC9092-F2B1-4818-9276-DE9AD2A58696}" type="datetimeFigureOut">
              <a:rPr lang="en-US" smtClean="0"/>
              <a:pPr/>
              <a:t>2/10/2014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06F2F2-ECFE-4342-BD0A-D93908269F2B}" type="slidenum">
              <a:rPr lang="en-US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06965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26B30-61BC-4C73-B1AC-1F3C0D5FC331}" type="datetimeFigureOut">
              <a:rPr lang="en-CA" smtClean="0"/>
              <a:pPr/>
              <a:t>10/02/2014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EC3215-E510-441C-8AAC-1A5B2AEAA657}" type="slidenum">
              <a:rPr lang="en-CA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26613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5155EC-9581-4BB0-B751-B7A3F3C26BBF}" type="slidenum">
              <a:rPr lang="en-US" smtClean="0"/>
              <a:pPr eaLnBrk="1" hangingPunct="1"/>
              <a:t>1</a:t>
            </a:fld>
            <a:endParaRPr lang="es-MX" dirty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 smtClean="0"/>
              <a:t>Directivas para el Instructor: </a:t>
            </a:r>
          </a:p>
          <a:p>
            <a:r>
              <a:rPr lang="es-MX" sz="1200" b="0" kern="1200" baseline="0" dirty="0" smtClean="0">
                <a:solidFill>
                  <a:schemeClr val="tx1"/>
                </a:solidFill>
                <a:latin typeface="+mn-lt"/>
              </a:rPr>
              <a:t>La seguridad de la información es más amplia que solamente los sistema de Tecnologías de Información.</a:t>
            </a:r>
            <a:r>
              <a:rPr lang="es-MX" sz="1200" kern="1200" baseline="0" dirty="0" smtClean="0">
                <a:solidFill>
                  <a:schemeClr val="tx1"/>
                </a:solidFill>
                <a:latin typeface="+mn-lt"/>
              </a:rPr>
              <a:t> Adopta una perspectiva más amplia, según la cual el contenido, la información y el conocimiento en el que se basa tienen que contar con una protección adecuada, sin importar cómo se maneja, procesa, transporta o almacena.</a:t>
            </a:r>
          </a:p>
          <a:p>
            <a:endParaRPr lang="es-MX" sz="1200" b="1" dirty="0"/>
          </a:p>
          <a:p>
            <a:pPr eaLnBrk="1" hangingPunct="1"/>
            <a:r>
              <a:rPr lang="es-MX" sz="1200" b="1" dirty="0"/>
              <a:t>Páginas de Referencia del Manual de Preparación al Examen:</a:t>
            </a:r>
            <a:r>
              <a:rPr lang="es-MX" sz="1200" dirty="0" smtClean="0"/>
              <a:t>  </a:t>
            </a:r>
            <a:r>
              <a:rPr lang="es-MX" sz="1200" b="0" baseline="0" dirty="0" smtClean="0"/>
              <a:t>P</a:t>
            </a:r>
            <a:r>
              <a:rPr lang="es-MX" sz="1200" dirty="0" smtClean="0"/>
              <a:t>g. 29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xmlns="" val="230669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46115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Directivas para el instructor: </a:t>
            </a:r>
          </a:p>
          <a:p>
            <a:pPr eaLnBrk="1" hangingPunct="1"/>
            <a:r>
              <a:rPr lang="es-MX" dirty="0" smtClean="0"/>
              <a:t>Recordemos lo que cualquier proceso de gestión implica.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Esto se aplica a </a:t>
            </a:r>
            <a:r>
              <a:rPr lang="es-MX" i="1" dirty="0" smtClean="0"/>
              <a:t>cualquier</a:t>
            </a:r>
            <a:r>
              <a:rPr lang="es-MX" dirty="0" smtClean="0"/>
              <a:t> tipo de actividad de gestión.  Relacionarlos con Gestión de Seguridad de Información en general, y con el propósito del gobierno, en particular.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Analogía de la “cortadora de cesped”:</a:t>
            </a:r>
          </a:p>
          <a:p>
            <a:pPr eaLnBrk="1" hangingPunct="1">
              <a:buFontTx/>
              <a:buChar char="•"/>
            </a:pPr>
            <a:r>
              <a:rPr lang="es-MX" dirty="0" smtClean="0"/>
              <a:t>Planificar cuándo / cómo se va a cortar el césped</a:t>
            </a:r>
          </a:p>
          <a:p>
            <a:pPr eaLnBrk="1" hangingPunct="1">
              <a:buFontTx/>
              <a:buChar char="•"/>
            </a:pPr>
            <a:r>
              <a:rPr lang="es-MX" b="0" dirty="0" smtClean="0"/>
              <a:t>Construir (reunir) las herramientas necesarias (</a:t>
            </a:r>
            <a:r>
              <a:rPr lang="es-E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cortadora de césped, bordeadora, gas, equipos de seguridad</a:t>
            </a:r>
            <a:r>
              <a:rPr lang="es-MX" b="0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es-MX" dirty="0" smtClean="0"/>
              <a:t>Ejecutar, cortar el césped</a:t>
            </a:r>
          </a:p>
          <a:p>
            <a:pPr eaLnBrk="1" hangingPunct="1">
              <a:buFontTx/>
              <a:buChar char="•"/>
            </a:pPr>
            <a:r>
              <a:rPr lang="es-MX" dirty="0" smtClean="0"/>
              <a:t>Evaluar el trabajo para ver si se hizo correctamente, tal vez retocar, hacer notas mentales para la próxima vez (volver a la planificación)</a:t>
            </a:r>
          </a:p>
          <a:p>
            <a:pPr eaLnBrk="1" hangingPunct="1"/>
            <a:endParaRPr lang="es-MX" dirty="0" smtClean="0"/>
          </a:p>
          <a:p>
            <a:pPr defTabSz="931774">
              <a:defRPr/>
            </a:pPr>
            <a:r>
              <a:rPr lang="es-MX" b="1" dirty="0" smtClean="0"/>
              <a:t>Páginas de Referencia del Manual de Preparación al Examen: N/A</a:t>
            </a:r>
          </a:p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xmlns="" val="152698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47139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b="1" dirty="0" smtClean="0"/>
              <a:t>Directivas para el instructor: </a:t>
            </a:r>
          </a:p>
          <a:p>
            <a:pPr eaLnBrk="1" hangingPunct="1"/>
            <a:r>
              <a:rPr lang="es-MX" dirty="0" smtClean="0"/>
              <a:t>Enfatizar el rol del Gerente de SI.</a:t>
            </a:r>
          </a:p>
          <a:p>
            <a:r>
              <a:rPr lang="es-MX" dirty="0" smtClean="0"/>
              <a:t>El administrador de seguridad de información es responsable de comprender las necesidades de seguridad que el negocio tiene y su importancia para la organización, e implementar y monitorear políticas de seguridad estándares y procedimientos que permitan alcanzar los objetivos de negocio.</a:t>
            </a:r>
          </a:p>
          <a:p>
            <a:r>
              <a:rPr lang="es-MX" dirty="0" smtClean="0"/>
              <a:t>Requiere que el Gerente de Seguridad de la Información comprenda, traduzca y comunique de manera efectiva el gobierno de seguridad.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Precise la necesidad de analizar, actúe como traductor a la gerencia, sea un comunicador eficaz.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El Gobierno de seguridad de la información es un  programa de actividades que proveen garantía de que a los activos de información se les da un nivel de protección acorde con su valor o con el riesgo que su inestabilidad representaría para la organización.</a:t>
            </a:r>
          </a:p>
          <a:p>
            <a:pPr defTabSz="931774">
              <a:defRPr/>
            </a:pPr>
            <a:endParaRPr lang="es-MX" b="1" dirty="0" smtClean="0"/>
          </a:p>
          <a:p>
            <a:pPr defTabSz="931774">
              <a:defRPr/>
            </a:pPr>
            <a:r>
              <a:rPr lang="es-MX" b="1" dirty="0" smtClean="0"/>
              <a:t>Páginas de Referencia del Manual de Preparación al Examen:  </a:t>
            </a:r>
            <a:r>
              <a:rPr lang="es-MX" b="0" dirty="0" smtClean="0"/>
              <a:t>Pag. 33</a:t>
            </a:r>
          </a:p>
        </p:txBody>
      </p:sp>
    </p:spTree>
    <p:extLst>
      <p:ext uri="{BB962C8B-B14F-4D97-AF65-F5344CB8AC3E}">
        <p14:creationId xmlns:p14="http://schemas.microsoft.com/office/powerpoint/2010/main" xmlns="" val="385592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SM.Horizontal 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7" name="Picture 6" descr="ISACAnewTag.4c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4213" y="1773238"/>
            <a:ext cx="8135937" cy="4248150"/>
          </a:xfrm>
        </p:spPr>
        <p:txBody>
          <a:bodyPr/>
          <a:lstStyle>
            <a:lvl1pPr>
              <a:buClrTx/>
              <a:defRPr/>
            </a:lvl1pPr>
            <a:lvl2pPr marL="806450" indent="-349250">
              <a:buFont typeface="Calibri" pitchFamily="34" charset="0"/>
              <a:buChar char="—"/>
              <a:defRPr/>
            </a:lvl2pPr>
            <a:lvl3pPr marL="1143000" indent="-228600">
              <a:buClrTx/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5AC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F04EB-1548-4DDB-A38C-11FE191D4E1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199"/>
            <a:ext cx="2057400" cy="4724401"/>
          </a:xfrm>
        </p:spPr>
        <p:txBody>
          <a:bodyPr vert="eaVert"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199"/>
            <a:ext cx="6019800" cy="47244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992888" cy="648072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83568" y="2204864"/>
            <a:ext cx="7992888" cy="38164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 and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8313" y="2205038"/>
            <a:ext cx="82804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>
                <a:solidFill>
                  <a:srgbClr val="75AC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37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199"/>
            <a:ext cx="5111750" cy="47244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SM.Horizontal 4c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2844" y="142851"/>
            <a:ext cx="2643206" cy="1056201"/>
          </a:xfrm>
          <a:prstGeom prst="rect">
            <a:avLst/>
          </a:prstGeom>
        </p:spPr>
      </p:pic>
      <p:pic>
        <p:nvPicPr>
          <p:cNvPr id="8" name="Picture 7" descr="ISACAnewTag.4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643702" y="5929330"/>
            <a:ext cx="2381251" cy="79533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57158" y="6488668"/>
            <a:ext cx="25266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©Copyright 2013 ISACA. Todos los derechos reservados.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2428924" y="4000504"/>
            <a:ext cx="5286412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2857488" y="6643710"/>
            <a:ext cx="3786214" cy="1588"/>
          </a:xfrm>
          <a:prstGeom prst="line">
            <a:avLst/>
          </a:prstGeom>
          <a:ln w="44450" cmpd="thinThick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4800" y="6248400"/>
            <a:ext cx="457200" cy="2889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A0F04EB-1548-4DDB-A38C-11FE191D4E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03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75AC4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Tx/>
        <a:buFont typeface="Calibri" pitchFamily="34" charset="0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6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7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8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es-MX" sz="3600" dirty="0" smtClean="0"/>
              <a:t>1.4 Visión general del gobierno de la seguridad de la información 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Gobierno de la Seguridad de la Información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Exigen que sea tratada por los niveles más altos de la organización </a:t>
            </a:r>
          </a:p>
          <a:p>
            <a:r>
              <a:rPr lang="es-MX" dirty="0" smtClean="0"/>
              <a:t>Parte del gobierno corporativo</a:t>
            </a:r>
          </a:p>
          <a:p>
            <a:r>
              <a:rPr lang="es-MX" dirty="0" smtClean="0"/>
              <a:t>La alta dirección y el consejo de dirección son responsables y deben proporcionar:</a:t>
            </a:r>
          </a:p>
          <a:p>
            <a:pPr lvl="1"/>
            <a:r>
              <a:rPr lang="es-MX" dirty="0" smtClean="0"/>
              <a:t>Liderazgo</a:t>
            </a:r>
          </a:p>
          <a:p>
            <a:pPr lvl="1"/>
            <a:r>
              <a:rPr lang="es-MX" dirty="0" smtClean="0"/>
              <a:t>Estructura Organizacional</a:t>
            </a:r>
          </a:p>
          <a:p>
            <a:pPr lvl="1"/>
            <a:r>
              <a:rPr lang="es-MX" dirty="0" smtClean="0"/>
              <a:t>Procesos</a:t>
            </a:r>
          </a:p>
        </p:txBody>
      </p:sp>
      <p:pic>
        <p:nvPicPr>
          <p:cNvPr id="2" name="Dominio 1 D 1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3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Tareas de Gestión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357298"/>
            <a:ext cx="7758138" cy="4525963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Cualquier proceso </a:t>
            </a:r>
            <a:r>
              <a:rPr lang="es-MX" smtClean="0"/>
              <a:t>de gestión </a:t>
            </a:r>
            <a:r>
              <a:rPr lang="es-MX" dirty="0" smtClean="0"/>
              <a:t>involucra cuatro fases claves:</a:t>
            </a:r>
          </a:p>
          <a:p>
            <a:endParaRPr lang="es-MX" dirty="0" smtClean="0"/>
          </a:p>
          <a:p>
            <a:pPr lvl="1"/>
            <a:r>
              <a:rPr lang="es-MX" dirty="0" smtClean="0"/>
              <a:t>Planificar</a:t>
            </a:r>
          </a:p>
          <a:p>
            <a:pPr lvl="1"/>
            <a:r>
              <a:rPr lang="es-MX" dirty="0" smtClean="0"/>
              <a:t>Construir</a:t>
            </a:r>
          </a:p>
          <a:p>
            <a:pPr lvl="1"/>
            <a:r>
              <a:rPr lang="es-MX" dirty="0" smtClean="0"/>
              <a:t>Ejecutar</a:t>
            </a:r>
          </a:p>
          <a:p>
            <a:pPr lvl="1"/>
            <a:r>
              <a:rPr lang="es-MX" dirty="0" smtClean="0"/>
              <a:t>Evaluar</a:t>
            </a:r>
          </a:p>
          <a:p>
            <a:pPr lvl="1">
              <a:buNone/>
            </a:pPr>
            <a:endParaRPr lang="es-MX" dirty="0" smtClean="0"/>
          </a:p>
          <a:p>
            <a:r>
              <a:rPr lang="es-MX" dirty="0" smtClean="0"/>
              <a:t>El foco del Gobierno de Seguridad de la Información es centra en la planificación como base para las actividades de gestión.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2</a:t>
            </a:fld>
            <a:endParaRPr lang="es-MX" dirty="0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 rot="10336417">
            <a:off x="3406430" y="2335224"/>
            <a:ext cx="1462088" cy="2157413"/>
          </a:xfrm>
          <a:prstGeom prst="curvedRightArrow">
            <a:avLst>
              <a:gd name="adj1" fmla="val 13840"/>
              <a:gd name="adj2" fmla="val 43352"/>
              <a:gd name="adj3" fmla="val 33333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071538" y="2786058"/>
            <a:ext cx="360363" cy="1728788"/>
          </a:xfrm>
          <a:prstGeom prst="downArrow">
            <a:avLst>
              <a:gd name="adj1" fmla="val 50000"/>
              <a:gd name="adj2" fmla="val 11993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068243" y="3214717"/>
            <a:ext cx="11039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MX" i="1" dirty="0">
                <a:latin typeface="+mn-lt"/>
              </a:rPr>
              <a:t>Repetir cuando</a:t>
            </a:r>
            <a:r>
              <a:rPr dirty="0"/>
              <a:t/>
            </a:r>
            <a:br>
              <a:rPr dirty="0"/>
            </a:br>
            <a:r>
              <a:rPr lang="es-MX" i="1" dirty="0">
                <a:latin typeface="+mn-lt"/>
              </a:rPr>
              <a:t>se necesite</a:t>
            </a:r>
          </a:p>
        </p:txBody>
      </p:sp>
      <p:pic>
        <p:nvPicPr>
          <p:cNvPr id="2" name="Dominio 1 D 1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1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Responsabilidades del Gerente de Seguridad de la Información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La Dirección Ejecutiva mirará al ISM para:</a:t>
            </a:r>
          </a:p>
          <a:p>
            <a:r>
              <a:rPr lang="es-MX" dirty="0" smtClean="0"/>
              <a:t>Definir y gestionar el programa de seguridad de la información. </a:t>
            </a:r>
          </a:p>
          <a:p>
            <a:r>
              <a:rPr lang="es-MX" dirty="0" smtClean="0"/>
              <a:t>Proporcionar formación y orientación al equipo ejecutivo</a:t>
            </a:r>
          </a:p>
          <a:p>
            <a:r>
              <a:rPr lang="es-ES" dirty="0" smtClean="0"/>
              <a:t>Presentar opciones e información para permitir la toma de decisiones</a:t>
            </a:r>
          </a:p>
          <a:p>
            <a:r>
              <a:rPr lang="es-ES" dirty="0" smtClean="0"/>
              <a:t>Actuar como un asesor de seguridad de la información.</a:t>
            </a:r>
            <a:endParaRPr lang="es-MX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CE5F-9F06-47C0-8CEC-A9DFA59EBAB4}" type="slidenum">
              <a:rPr lang="en-US" smtClean="0"/>
              <a:pPr/>
              <a:t>3</a:t>
            </a:fld>
            <a:endParaRPr lang="es-MX" dirty="0"/>
          </a:p>
        </p:txBody>
      </p:sp>
      <p:pic>
        <p:nvPicPr>
          <p:cNvPr id="2" name="Dominio 1 D 20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20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</TotalTime>
  <Words>506</Words>
  <Application>Microsoft Office PowerPoint</Application>
  <PresentationFormat>On-screen Show (4:3)</PresentationFormat>
  <Paragraphs>53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1.4 Visión general del gobierno de la seguridad de la información  </vt:lpstr>
      <vt:lpstr>Tareas de Gestión</vt:lpstr>
      <vt:lpstr>Responsabilidades del Gerente de Seguridad de la Información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kcordero</cp:lastModifiedBy>
  <cp:revision>764</cp:revision>
  <dcterms:created xsi:type="dcterms:W3CDTF">2012-01-20T22:05:26Z</dcterms:created>
  <dcterms:modified xsi:type="dcterms:W3CDTF">2014-02-10T22:30:30Z</dcterms:modified>
</cp:coreProperties>
</file>