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7"/>
  </p:notesMasterIdLst>
  <p:handoutMasterIdLst>
    <p:handoutMasterId r:id="rId8"/>
  </p:handoutMasterIdLst>
  <p:sldIdLst>
    <p:sldId id="838" r:id="rId2"/>
    <p:sldId id="839" r:id="rId3"/>
    <p:sldId id="264" r:id="rId4"/>
    <p:sldId id="265" r:id="rId5"/>
    <p:sldId id="268"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5AC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67" autoAdjust="0"/>
    <p:restoredTop sz="70609" autoAdjust="0"/>
  </p:normalViewPr>
  <p:slideViewPr>
    <p:cSldViewPr>
      <p:cViewPr>
        <p:scale>
          <a:sx n="70" d="100"/>
          <a:sy n="70" d="100"/>
        </p:scale>
        <p:origin x="-1482" y="408"/>
      </p:cViewPr>
      <p:guideLst>
        <p:guide orient="horz" pos="2160"/>
        <p:guide pos="2880"/>
      </p:guideLst>
    </p:cSldViewPr>
  </p:slideViewPr>
  <p:outlineViewPr>
    <p:cViewPr>
      <p:scale>
        <a:sx n="33" d="100"/>
        <a:sy n="33" d="100"/>
      </p:scale>
      <p:origin x="0" y="34956"/>
    </p:cViewPr>
  </p:outlineViewPr>
  <p:notesTextViewPr>
    <p:cViewPr>
      <p:scale>
        <a:sx n="100" d="100"/>
        <a:sy n="100" d="100"/>
      </p:scale>
      <p:origin x="0" y="0"/>
    </p:cViewPr>
  </p:notesTextViewPr>
  <p:notesViewPr>
    <p:cSldViewPr>
      <p:cViewPr varScale="1">
        <p:scale>
          <a:sx n="93" d="100"/>
          <a:sy n="93" d="100"/>
        </p:scale>
        <p:origin x="-3630"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AC9092-F2B1-4818-9276-DE9AD2A58696}" type="datetimeFigureOut">
              <a:rPr lang="en-US" smtClean="0"/>
              <a:pPr/>
              <a:t>2/10/2014</a:t>
            </a:fld>
            <a:endParaRPr lang="es-MX"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06F2F2-ECFE-4342-BD0A-D93908269F2B}" type="slidenum">
              <a:rPr lang="en-US" smtClean="0"/>
              <a:pPr/>
              <a:t>‹#›</a:t>
            </a:fld>
            <a:endParaRPr lang="es-MX" dirty="0"/>
          </a:p>
        </p:txBody>
      </p:sp>
    </p:spTree>
    <p:extLst>
      <p:ext uri="{BB962C8B-B14F-4D97-AF65-F5344CB8AC3E}">
        <p14:creationId xmlns:p14="http://schemas.microsoft.com/office/powerpoint/2010/main" xmlns="" val="406965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526B30-61BC-4C73-B1AC-1F3C0D5FC331}" type="datetimeFigureOut">
              <a:rPr lang="en-CA" smtClean="0"/>
              <a:pPr/>
              <a:t>10/02/2014</a:t>
            </a:fld>
            <a:endParaRPr lang="es-MX"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3EC3215-E510-441C-8AAC-1A5B2AEAA657}" type="slidenum">
              <a:rPr lang="en-CA" smtClean="0"/>
              <a:pPr/>
              <a:t>‹#›</a:t>
            </a:fld>
            <a:endParaRPr lang="es-MX" dirty="0"/>
          </a:p>
        </p:txBody>
      </p:sp>
    </p:spTree>
    <p:extLst>
      <p:ext uri="{BB962C8B-B14F-4D97-AF65-F5344CB8AC3E}">
        <p14:creationId xmlns:p14="http://schemas.microsoft.com/office/powerpoint/2010/main" xmlns="" val="426613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6ED3F91A-3126-40A4-9F17-CC59730A3164}" type="slidenum">
              <a:rPr lang="en-US" smtClean="0"/>
              <a:pPr eaLnBrk="1" hangingPunct="1"/>
              <a:t>1</a:t>
            </a:fld>
            <a:endParaRPr lang="es-MX" dirty="0"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000" b="1" dirty="0"/>
              <a:t>Directivas para el Instructor: </a:t>
            </a:r>
          </a:p>
          <a:p>
            <a:pPr eaLnBrk="1" hangingPunct="1"/>
            <a:r>
              <a:rPr lang="es-MX" sz="1000" dirty="0"/>
              <a:t>Lo importante en este punto es que el candidato a CISM comprenda que </a:t>
            </a:r>
            <a:r>
              <a:rPr lang="es-MX" sz="1000" dirty="0" smtClean="0"/>
              <a:t>es </a:t>
            </a:r>
            <a:r>
              <a:rPr lang="es-MX" sz="1000" dirty="0"/>
              <a:t>gobierno, cuan importante es y como puede convertirse en un habilitador del negocio.</a:t>
            </a:r>
          </a:p>
          <a:p>
            <a:pPr eaLnBrk="1" hangingPunct="1"/>
            <a:endParaRPr lang="es-MX" sz="1000" b="1" dirty="0"/>
          </a:p>
          <a:p>
            <a:pPr eaLnBrk="1" hangingPunct="1"/>
            <a:r>
              <a:rPr lang="es-MX" sz="1000" dirty="0" smtClean="0"/>
              <a:t>Estas </a:t>
            </a:r>
            <a:r>
              <a:rPr lang="es-MX" sz="1000" dirty="0"/>
              <a:t>son sólo algunas de las ventajas de disponer de un gobierno eficaz de la seguridad de la información.  Se deben discutir otras – el efecto que tendrá un buen gobierno para el éxito de los programas de seguridad, mejora la confianza en el procesamiento de transacciones electrónicas, proporciona una mayor confianza en las interacciones con socios comerciales, etc.  </a:t>
            </a:r>
          </a:p>
          <a:p>
            <a:pPr eaLnBrk="1" hangingPunct="1"/>
            <a:endParaRPr lang="es-MX" sz="1000" dirty="0"/>
          </a:p>
          <a:p>
            <a:pPr eaLnBrk="1" hangingPunct="1"/>
            <a:r>
              <a:rPr lang="es-MX" sz="1000" b="1" dirty="0"/>
              <a:t>Páginas de Referencia del Manual de Preparación al Examen:</a:t>
            </a:r>
            <a:r>
              <a:rPr lang="es-MX" dirty="0" smtClean="0"/>
              <a:t>  </a:t>
            </a:r>
            <a:r>
              <a:rPr lang="es-MX" sz="1000" dirty="0" smtClean="0"/>
              <a:t>Pg. 29</a:t>
            </a:r>
          </a:p>
        </p:txBody>
      </p:sp>
    </p:spTree>
    <p:extLst>
      <p:ext uri="{BB962C8B-B14F-4D97-AF65-F5344CB8AC3E}">
        <p14:creationId xmlns:p14="http://schemas.microsoft.com/office/powerpoint/2010/main" xmlns="" val="181129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550BF77B-3941-49C0-BC02-B54381C9783C}" type="slidenum">
              <a:rPr lang="en-US" smtClean="0"/>
              <a:pPr eaLnBrk="1" hangingPunct="1"/>
              <a:t>2</a:t>
            </a:fld>
            <a:endParaRPr lang="es-MX" dirty="0"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000" b="1" dirty="0" smtClean="0"/>
              <a:t>Directivas para el instructor: </a:t>
            </a:r>
            <a:endParaRPr lang="es-MX" sz="1000" b="1" dirty="0"/>
          </a:p>
          <a:p>
            <a:r>
              <a:rPr lang="es-MX" sz="1000" dirty="0"/>
              <a:t>Por último, dado que la nueva tecnología de información brinda la posibilidad de una mejora radical en el desempeño del negocio, una seguridad efectiva de la información puede añadir un valor significativo a la organización al reducir las pérdidas derivadas de incidentes que estén relacionados con la seguridad y brindar la confianza de que tales incidentes y las violaciones a la seguridad no son catastróficos. Además, algunas pruebas demuestran que una mejor percepción en el mercado resulta en un mayor valor por acción.</a:t>
            </a:r>
          </a:p>
          <a:p>
            <a:pPr eaLnBrk="1" hangingPunct="1"/>
            <a:endParaRPr lang="es-MX" sz="1000" dirty="0"/>
          </a:p>
          <a:p>
            <a:pPr eaLnBrk="1" hangingPunct="1"/>
            <a:r>
              <a:rPr lang="es-MX" sz="1000" b="1" dirty="0"/>
              <a:t>Páginas de Referencia del Manual de Preparación al Examen:</a:t>
            </a:r>
            <a:r>
              <a:rPr lang="es-MX" dirty="0" smtClean="0"/>
              <a:t>  </a:t>
            </a:r>
            <a:r>
              <a:rPr lang="es-MX" sz="1000" dirty="0" smtClean="0"/>
              <a:t>Pg. 29, 30</a:t>
            </a:r>
            <a:endParaRPr lang="es-MX" sz="1000" dirty="0"/>
          </a:p>
          <a:p>
            <a:pPr eaLnBrk="1" hangingPunct="1"/>
            <a:endParaRPr lang="es-MX" sz="1000" dirty="0"/>
          </a:p>
        </p:txBody>
      </p:sp>
    </p:spTree>
    <p:extLst>
      <p:ext uri="{BB962C8B-B14F-4D97-AF65-F5344CB8AC3E}">
        <p14:creationId xmlns:p14="http://schemas.microsoft.com/office/powerpoint/2010/main" xmlns="" val="3080450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xfrm>
            <a:off x="1182688" y="696913"/>
            <a:ext cx="4648200" cy="3486150"/>
          </a:xfrm>
          <a:ln/>
        </p:spPr>
      </p:sp>
      <p:sp>
        <p:nvSpPr>
          <p:cNvPr id="348163" name="Notes Placeholder 6"/>
          <p:cNvSpPr>
            <a:spLocks noGrp="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MX" b="1" dirty="0" smtClean="0"/>
              <a:t>Directivas para el instructor: </a:t>
            </a:r>
          </a:p>
          <a:p>
            <a:pPr eaLnBrk="1" hangingPunct="1"/>
            <a:endParaRPr lang="es-MX" dirty="0" smtClean="0"/>
          </a:p>
          <a:p>
            <a:pPr eaLnBrk="1" hangingPunct="1"/>
            <a:r>
              <a:rPr lang="es-MX" dirty="0" smtClean="0"/>
              <a:t>Revisar y describir estos beneficios clave de contar con un fundamento fuerte para gobierno.</a:t>
            </a:r>
          </a:p>
          <a:p>
            <a:pPr eaLnBrk="1" hangingPunct="1"/>
            <a:endParaRPr lang="es-MX" dirty="0" smtClean="0"/>
          </a:p>
          <a:p>
            <a:pPr eaLnBrk="1" hangingPunct="1"/>
            <a:r>
              <a:rPr lang="es-MX" dirty="0" smtClean="0"/>
              <a:t>Si sirve como base para los criterios de auditoría, está en manos de Auditoría Interna.  Sin embargo, si existe un sólido gobierno apoyado y gestionado, los hallazgos de auditoría deberán ser más duros de apoyar por los auditores.  "El cumplimiento de las políticas y procedimientos aprobados" también es una buena manera de defenderse de resultados injustos de auditorías, si se presentan.</a:t>
            </a:r>
          </a:p>
          <a:p>
            <a:pPr eaLnBrk="1" hangingPunct="1"/>
            <a:endParaRPr lang="es-MX" dirty="0" smtClean="0"/>
          </a:p>
          <a:p>
            <a:pPr eaLnBrk="1" hangingPunct="1"/>
            <a:r>
              <a:rPr lang="es-MX" dirty="0" smtClean="0"/>
              <a:t>Si la única norma es "mejores prácticas", debe tener en cuenta que esto es muy subjetivo y abierto a la interpretación.</a:t>
            </a:r>
          </a:p>
          <a:p>
            <a:pPr eaLnBrk="1" hangingPunct="1"/>
            <a:endParaRPr lang="es-MX" dirty="0" smtClean="0"/>
          </a:p>
          <a:p>
            <a:pPr defTabSz="931774">
              <a:defRPr/>
            </a:pPr>
            <a:r>
              <a:rPr lang="es-MX" b="1" dirty="0" smtClean="0"/>
              <a:t>Páginas de Referencia del Manual de Preparación al Examen:  </a:t>
            </a:r>
            <a:r>
              <a:rPr lang="es-MX" b="0" dirty="0" smtClean="0"/>
              <a:t>Pag. 30-31</a:t>
            </a:r>
          </a:p>
          <a:p>
            <a:pPr eaLnBrk="1" hangingPunct="1"/>
            <a:endParaRPr lang="es-MX" dirty="0" smtClean="0"/>
          </a:p>
          <a:p>
            <a:pPr eaLnBrk="1" hangingPunct="1"/>
            <a:endParaRPr lang="es-MX" dirty="0" smtClean="0"/>
          </a:p>
        </p:txBody>
      </p:sp>
    </p:spTree>
    <p:extLst>
      <p:ext uri="{BB962C8B-B14F-4D97-AF65-F5344CB8AC3E}">
        <p14:creationId xmlns:p14="http://schemas.microsoft.com/office/powerpoint/2010/main" xmlns="" val="4012034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a:xfrm>
            <a:off x="1182688" y="696913"/>
            <a:ext cx="4648200" cy="3486150"/>
          </a:xfrm>
          <a:ln/>
        </p:spPr>
      </p:sp>
      <p:sp>
        <p:nvSpPr>
          <p:cNvPr id="3" name="Notes Placeholder 2"/>
          <p:cNvSpPr>
            <a:spLocks noGrp="1"/>
          </p:cNvSpPr>
          <p:nvPr>
            <p:ph type="body" idx="1"/>
          </p:nvPr>
        </p:nvSpPr>
        <p:spPr/>
        <p:txBody>
          <a:bodyPr>
            <a:normAutofit/>
          </a:bodyPr>
          <a:lstStyle/>
          <a:p>
            <a:pPr defTabSz="931774">
              <a:defRPr/>
            </a:pPr>
            <a:r>
              <a:rPr lang="es-MX" b="1" dirty="0" smtClean="0"/>
              <a:t>Páginas de Referencia del Manual de Preparación al Examen:  </a:t>
            </a:r>
            <a:r>
              <a:rPr lang="es-MX" b="0" dirty="0" smtClean="0"/>
              <a:t>Pag. 29</a:t>
            </a:r>
          </a:p>
          <a:p>
            <a:endParaRPr lang="es-MX" dirty="0"/>
          </a:p>
        </p:txBody>
      </p:sp>
    </p:spTree>
    <p:extLst>
      <p:ext uri="{BB962C8B-B14F-4D97-AF65-F5344CB8AC3E}">
        <p14:creationId xmlns:p14="http://schemas.microsoft.com/office/powerpoint/2010/main" xmlns="" val="851756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xfrm>
            <a:off x="1182688" y="696913"/>
            <a:ext cx="4648200" cy="3486150"/>
          </a:xfrm>
          <a:ln/>
        </p:spPr>
      </p:sp>
      <p:sp>
        <p:nvSpPr>
          <p:cNvPr id="351235" name="Notes Placeholder 6"/>
          <p:cNvSpPr>
            <a:spLocks noGrp="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MX" b="1" dirty="0" smtClean="0"/>
              <a:t>Directivas para el instructor: </a:t>
            </a:r>
          </a:p>
          <a:p>
            <a:pPr eaLnBrk="1" hangingPunct="1"/>
            <a:endParaRPr lang="es-MX" dirty="0" smtClean="0"/>
          </a:p>
          <a:p>
            <a:pPr eaLnBrk="1" hangingPunct="1"/>
            <a:r>
              <a:rPr lang="es-MX" dirty="0" smtClean="0"/>
              <a:t>Describa cómo las porciones de alto nivel del gobierno (Políticas y estándares) son independiente de la tecnología.  Por lo tanto no necesitan ser cambiadas a menudo, y ayudan a mantener seguridad a través de diversas tecnologías.</a:t>
            </a:r>
          </a:p>
          <a:p>
            <a:pPr eaLnBrk="1" hangingPunct="1"/>
            <a:endParaRPr lang="es-MX" dirty="0" smtClean="0"/>
          </a:p>
          <a:p>
            <a:pPr eaLnBrk="1" hangingPunct="1"/>
            <a:r>
              <a:rPr lang="es-MX" dirty="0" smtClean="0"/>
              <a:t>Los ejemplos (palabra clave… frase clave…) ilustre las mejoras tecnológicas en “autenticadores”.  Pero debe haber un estándar (por ejemplo, todos los identificadores del usuario serán autenticados) ese permanece en el lugar, al margen de la tecnología en uso.</a:t>
            </a:r>
          </a:p>
          <a:p>
            <a:pPr eaLnBrk="1" hangingPunct="1"/>
            <a:endParaRPr lang="es-MX" dirty="0" smtClean="0"/>
          </a:p>
          <a:p>
            <a:pPr defTabSz="931774">
              <a:defRPr/>
            </a:pPr>
            <a:r>
              <a:rPr lang="es-MX" b="1" dirty="0" smtClean="0"/>
              <a:t>Páginas de Referencia del Manual de Preparación al Examen:  </a:t>
            </a:r>
            <a:r>
              <a:rPr lang="es-MX" b="0" dirty="0" smtClean="0"/>
              <a:t>29-32.</a:t>
            </a:r>
          </a:p>
          <a:p>
            <a:pPr eaLnBrk="1" hangingPunct="1"/>
            <a:endParaRPr lang="es-MX" dirty="0" smtClean="0"/>
          </a:p>
          <a:p>
            <a:pPr eaLnBrk="1" hangingPunct="1"/>
            <a:endParaRPr lang="es-MX" dirty="0" smtClean="0"/>
          </a:p>
        </p:txBody>
      </p:sp>
    </p:spTree>
    <p:extLst>
      <p:ext uri="{BB962C8B-B14F-4D97-AF65-F5344CB8AC3E}">
        <p14:creationId xmlns:p14="http://schemas.microsoft.com/office/powerpoint/2010/main" xmlns="" val="146850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13" name="Content Placeholder 12"/>
          <p:cNvSpPr>
            <a:spLocks noGrp="1"/>
          </p:cNvSpPr>
          <p:nvPr>
            <p:ph sz="quarter" idx="13"/>
          </p:nvPr>
        </p:nvSpPr>
        <p:spPr>
          <a:xfrm>
            <a:off x="684213" y="1773238"/>
            <a:ext cx="8135937" cy="4248150"/>
          </a:xfrm>
        </p:spPr>
        <p:txBody>
          <a:bodyPr/>
          <a:lstStyle>
            <a:lvl1pPr>
              <a:buClrTx/>
              <a:defRPr/>
            </a:lvl1pPr>
            <a:lvl2pPr marL="806450" indent="-349250">
              <a:buFont typeface="Calibri" pitchFamily="34" charset="0"/>
              <a:buChar char="—"/>
              <a:defRPr/>
            </a:lvl2pPr>
            <a:lvl3pPr marL="1143000" indent="-228600">
              <a:buClrTx/>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683568" y="1556792"/>
            <a:ext cx="7992888" cy="648072"/>
          </a:xfrm>
        </p:spPr>
        <p:txBody>
          <a:bodyPr/>
          <a:lstStyle>
            <a:lvl1pPr>
              <a:buNone/>
              <a:defRPr b="1"/>
            </a:lvl1pPr>
          </a:lstStyle>
          <a:p>
            <a:pPr lvl="0"/>
            <a:r>
              <a:rPr lang="en-US" dirty="0" smtClean="0"/>
              <a:t>Click to edit Master text styles</a:t>
            </a:r>
          </a:p>
        </p:txBody>
      </p:sp>
      <p:sp>
        <p:nvSpPr>
          <p:cNvPr id="8" name="Content Placeholder 7"/>
          <p:cNvSpPr>
            <a:spLocks noGrp="1"/>
          </p:cNvSpPr>
          <p:nvPr>
            <p:ph sz="quarter" idx="14"/>
          </p:nvPr>
        </p:nvSpPr>
        <p:spPr>
          <a:xfrm>
            <a:off x="683568" y="2204864"/>
            <a:ext cx="7992888" cy="38164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703"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9.wma"/></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10.wma"/></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11.wm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4294967295"/>
          </p:nvPr>
        </p:nvSpPr>
        <p:spPr>
          <a:xfrm>
            <a:off x="857224" y="1857364"/>
            <a:ext cx="7824814" cy="4800600"/>
          </a:xfrm>
        </p:spPr>
        <p:txBody>
          <a:bodyPr/>
          <a:lstStyle/>
          <a:p>
            <a:pPr marL="0" indent="0" eaLnBrk="1" hangingPunct="1">
              <a:buNone/>
            </a:pPr>
            <a:r>
              <a:rPr lang="es-MX" dirty="0" smtClean="0"/>
              <a:t>Un gobierno de seguridad de la información robusto puede ofrecer muchos beneficios a una organización. Estos incluyen:</a:t>
            </a:r>
          </a:p>
          <a:p>
            <a:pPr marL="404813" lvl="1" indent="-404813" eaLnBrk="1" hangingPunct="1"/>
            <a:r>
              <a:rPr lang="es-MX" dirty="0" smtClean="0"/>
              <a:t>Mejorar la confianza en las relaciones con los clientes</a:t>
            </a:r>
          </a:p>
          <a:p>
            <a:pPr marL="404813" lvl="1" indent="-404813" eaLnBrk="1" hangingPunct="1"/>
            <a:r>
              <a:rPr lang="es-MX" dirty="0" smtClean="0"/>
              <a:t>Protege la reputación de la organización</a:t>
            </a:r>
          </a:p>
          <a:p>
            <a:pPr marL="404813" lvl="1" indent="-404813" eaLnBrk="1" hangingPunct="1"/>
            <a:r>
              <a:rPr lang="es-MX" dirty="0" smtClean="0"/>
              <a:t>Entrega responsabilidades por el resguardo de la información durante actividades críticas para el negocio</a:t>
            </a:r>
          </a:p>
        </p:txBody>
      </p:sp>
      <p:sp>
        <p:nvSpPr>
          <p:cNvPr id="17411" name="Rectangle 5"/>
          <p:cNvSpPr>
            <a:spLocks noGrp="1" noChangeArrowheads="1"/>
          </p:cNvSpPr>
          <p:nvPr>
            <p:ph type="title"/>
          </p:nvPr>
        </p:nvSpPr>
        <p:spPr>
          <a:xfrm>
            <a:off x="2915816" y="0"/>
            <a:ext cx="6228184" cy="1828800"/>
          </a:xfrm>
          <a:noFill/>
        </p:spPr>
        <p:txBody>
          <a:bodyPr/>
          <a:lstStyle/>
          <a:p>
            <a:pPr eaLnBrk="1" hangingPunct="1"/>
            <a:r>
              <a:rPr lang="es-MX" sz="3200" dirty="0" smtClean="0"/>
              <a:t>1.4.1 Importancia del gobierno de la seguridad de la información  </a:t>
            </a:r>
          </a:p>
        </p:txBody>
      </p:sp>
      <p:pic>
        <p:nvPicPr>
          <p:cNvPr id="2" name="Dominio 1 D 21">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31383745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678"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3"/>
          </p:nvPr>
        </p:nvSpPr>
        <p:spPr>
          <a:xfrm>
            <a:off x="395536" y="1700808"/>
            <a:ext cx="8135937" cy="4248150"/>
          </a:xfrm>
        </p:spPr>
        <p:txBody>
          <a:bodyPr/>
          <a:lstStyle/>
          <a:p>
            <a:r>
              <a:rPr lang="es-MX" dirty="0" smtClean="0"/>
              <a:t>Una seguridad de la información efectiva puede agregar valores significativos a la organización a través de:</a:t>
            </a:r>
          </a:p>
          <a:p>
            <a:pPr lvl="1"/>
            <a:r>
              <a:rPr lang="es-MX" dirty="0" smtClean="0"/>
              <a:t>Reducción de pérdidas por eventos relativos a seguridad. </a:t>
            </a:r>
          </a:p>
          <a:p>
            <a:pPr lvl="1"/>
            <a:r>
              <a:rPr lang="es-MX" dirty="0" smtClean="0"/>
              <a:t>Aseguramiento de que incidentes y brechas de seguridad no sean catastróficos. </a:t>
            </a:r>
          </a:p>
        </p:txBody>
      </p:sp>
      <p:sp>
        <p:nvSpPr>
          <p:cNvPr id="18435" name="Rectangle 5"/>
          <p:cNvSpPr>
            <a:spLocks noGrp="1" noChangeArrowheads="1"/>
          </p:cNvSpPr>
          <p:nvPr>
            <p:ph type="title"/>
          </p:nvPr>
        </p:nvSpPr>
        <p:spPr/>
        <p:txBody>
          <a:bodyPr/>
          <a:lstStyle/>
          <a:p>
            <a:r>
              <a:rPr lang="es-MX" sz="3200" dirty="0" smtClean="0"/>
              <a:t>1.4.1 Importancia del gobierno de la seguridad de la información  </a:t>
            </a:r>
          </a:p>
        </p:txBody>
      </p:sp>
      <p:pic>
        <p:nvPicPr>
          <p:cNvPr id="2" name="Dominio 1 d22">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17953981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79"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s-MX" dirty="0" smtClean="0"/>
              <a:t>Marco de referencia habilitador de gobierno</a:t>
            </a:r>
          </a:p>
        </p:txBody>
      </p:sp>
      <p:sp>
        <p:nvSpPr>
          <p:cNvPr id="29699" name="Rectangle 3"/>
          <p:cNvSpPr>
            <a:spLocks noGrp="1" noChangeArrowheads="1"/>
          </p:cNvSpPr>
          <p:nvPr>
            <p:ph idx="1"/>
          </p:nvPr>
        </p:nvSpPr>
        <p:spPr/>
        <p:txBody>
          <a:bodyPr>
            <a:normAutofit fontScale="92500"/>
          </a:bodyPr>
          <a:lstStyle/>
          <a:p>
            <a:r>
              <a:rPr lang="es-MX" dirty="0" smtClean="0"/>
              <a:t>Establece:</a:t>
            </a:r>
          </a:p>
          <a:p>
            <a:pPr lvl="1"/>
            <a:r>
              <a:rPr lang="es-MX" dirty="0" smtClean="0"/>
              <a:t>Base para un comportamiento consistente / repetible</a:t>
            </a:r>
          </a:p>
          <a:p>
            <a:pPr lvl="1"/>
            <a:r>
              <a:rPr lang="es-MX" dirty="0" smtClean="0"/>
              <a:t>Elimina la “meta móvil”</a:t>
            </a:r>
          </a:p>
          <a:p>
            <a:r>
              <a:rPr lang="es-MX" dirty="0" smtClean="0"/>
              <a:t>Evidencia formal y documentada de la administración</a:t>
            </a:r>
          </a:p>
          <a:p>
            <a:r>
              <a:rPr lang="es-MX" dirty="0" smtClean="0"/>
              <a:t>Demuestra el “debido cuidado” a empleados / socios de negocios / clientes / otros interesados</a:t>
            </a:r>
          </a:p>
          <a:p>
            <a:r>
              <a:rPr lang="es-MX" dirty="0" smtClean="0"/>
              <a:t>Puede servir de base como criterio de auditorías y evaluación de empleados</a:t>
            </a:r>
          </a:p>
        </p:txBody>
      </p:sp>
      <p:sp>
        <p:nvSpPr>
          <p:cNvPr id="4" name="Slide Number Placeholder 3"/>
          <p:cNvSpPr>
            <a:spLocks noGrp="1"/>
          </p:cNvSpPr>
          <p:nvPr>
            <p:ph type="sldNum" sz="quarter" idx="12"/>
          </p:nvPr>
        </p:nvSpPr>
        <p:spPr/>
        <p:txBody>
          <a:bodyPr/>
          <a:lstStyle/>
          <a:p>
            <a:fld id="{FE7ECE5F-9F06-47C0-8CEC-A9DFA59EBAB4}" type="slidenum">
              <a:rPr lang="en-US" smtClean="0"/>
              <a:pPr/>
              <a:t>3</a:t>
            </a:fld>
            <a:endParaRPr lang="es-MX" dirty="0"/>
          </a:p>
        </p:txBody>
      </p:sp>
    </p:spTree>
    <p:extLst>
      <p:ext uri="{BB962C8B-B14F-4D97-AF65-F5344CB8AC3E}">
        <p14:creationId xmlns:p14="http://schemas.microsoft.com/office/powerpoint/2010/main" xmlns="" val="424079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s-MX" dirty="0" smtClean="0"/>
              <a:t>TI un Requisito Básico de Negocio</a:t>
            </a:r>
          </a:p>
        </p:txBody>
      </p:sp>
      <p:sp>
        <p:nvSpPr>
          <p:cNvPr id="30723" name="Rectangle 3"/>
          <p:cNvSpPr>
            <a:spLocks noGrp="1" noChangeArrowheads="1"/>
          </p:cNvSpPr>
          <p:nvPr>
            <p:ph idx="1"/>
          </p:nvPr>
        </p:nvSpPr>
        <p:spPr>
          <a:prstGeom prst="rect">
            <a:avLst/>
          </a:prstGeom>
        </p:spPr>
        <p:txBody>
          <a:bodyPr>
            <a:normAutofit fontScale="92500"/>
          </a:bodyPr>
          <a:lstStyle/>
          <a:p>
            <a:r>
              <a:rPr lang="es-MX" dirty="0" smtClean="0"/>
              <a:t>Las reglas son requeridas para todo tipo de proceso y actividades de negocio:</a:t>
            </a:r>
          </a:p>
          <a:p>
            <a:pPr lvl="1"/>
            <a:r>
              <a:rPr lang="es-MX" dirty="0" smtClean="0"/>
              <a:t>Procesos de ventas, rutinas de contratación / despidos, responsabilidad de cuentas por pagar, reglas de comportamiento, prácticas ambientalistas / desechos</a:t>
            </a:r>
          </a:p>
          <a:p>
            <a:r>
              <a:rPr lang="es-MX" dirty="0" smtClean="0"/>
              <a:t>La seguridad de la información no es diferente:</a:t>
            </a:r>
          </a:p>
          <a:p>
            <a:pPr lvl="1"/>
            <a:r>
              <a:rPr lang="es-MX" dirty="0" smtClean="0"/>
              <a:t>Normas relativamente complejas deben ser explicadas a todas las partes interesadas / usuario, del sistema de información</a:t>
            </a:r>
          </a:p>
          <a:p>
            <a:endParaRPr lang="es-MX" dirty="0" smtClean="0"/>
          </a:p>
        </p:txBody>
      </p:sp>
      <p:sp>
        <p:nvSpPr>
          <p:cNvPr id="4" name="Slide Number Placeholder 3"/>
          <p:cNvSpPr>
            <a:spLocks noGrp="1"/>
          </p:cNvSpPr>
          <p:nvPr>
            <p:ph type="sldNum" sz="quarter" idx="12"/>
          </p:nvPr>
        </p:nvSpPr>
        <p:spPr/>
        <p:txBody>
          <a:bodyPr/>
          <a:lstStyle/>
          <a:p>
            <a:fld id="{FE7ECE5F-9F06-47C0-8CEC-A9DFA59EBAB4}" type="slidenum">
              <a:rPr lang="en-US" smtClean="0"/>
              <a:pPr/>
              <a:t>4</a:t>
            </a:fld>
            <a:endParaRPr lang="es-MX" dirty="0"/>
          </a:p>
        </p:txBody>
      </p:sp>
    </p:spTree>
    <p:extLst>
      <p:ext uri="{BB962C8B-B14F-4D97-AF65-F5344CB8AC3E}">
        <p14:creationId xmlns:p14="http://schemas.microsoft.com/office/powerpoint/2010/main" xmlns="" val="3029308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s-MX" dirty="0" smtClean="0"/>
              <a:t>El Gobierno Trasciende a la Tecnología</a:t>
            </a:r>
          </a:p>
        </p:txBody>
      </p:sp>
      <p:sp>
        <p:nvSpPr>
          <p:cNvPr id="33795" name="Rectangle 3"/>
          <p:cNvSpPr>
            <a:spLocks noGrp="1" noChangeArrowheads="1"/>
          </p:cNvSpPr>
          <p:nvPr>
            <p:ph idx="1"/>
          </p:nvPr>
        </p:nvSpPr>
        <p:spPr>
          <a:prstGeom prst="rect">
            <a:avLst/>
          </a:prstGeom>
        </p:spPr>
        <p:txBody>
          <a:bodyPr>
            <a:normAutofit fontScale="92500"/>
          </a:bodyPr>
          <a:lstStyle/>
          <a:p>
            <a:r>
              <a:rPr lang="es-MX" dirty="0" smtClean="0"/>
              <a:t>Basada en principios que van mas allá de una tecnología o plataforma particular:</a:t>
            </a:r>
          </a:p>
          <a:p>
            <a:pPr lvl="1"/>
            <a:r>
              <a:rPr lang="es-MX" dirty="0" smtClean="0"/>
              <a:t>“La información es un activo valiosos que requiere protección de acceso o divulgación no autorizada.”</a:t>
            </a:r>
          </a:p>
          <a:p>
            <a:r>
              <a:rPr lang="es-MX" dirty="0" smtClean="0"/>
              <a:t>Basado en objetivos e ideales de negocios.</a:t>
            </a:r>
          </a:p>
          <a:p>
            <a:r>
              <a:rPr lang="es-MX" dirty="0" smtClean="0"/>
              <a:t>Ayuda a las organizaciones con el cambiante entorno tecnológico:</a:t>
            </a:r>
          </a:p>
          <a:p>
            <a:pPr lvl="1"/>
            <a:r>
              <a:rPr lang="es-MX" dirty="0" smtClean="0"/>
              <a:t>Contraseñas … frases clave … dos claves … biometría</a:t>
            </a:r>
          </a:p>
        </p:txBody>
      </p:sp>
      <p:sp>
        <p:nvSpPr>
          <p:cNvPr id="4" name="Slide Number Placeholder 3"/>
          <p:cNvSpPr>
            <a:spLocks noGrp="1"/>
          </p:cNvSpPr>
          <p:nvPr>
            <p:ph type="sldNum" sz="quarter" idx="12"/>
          </p:nvPr>
        </p:nvSpPr>
        <p:spPr/>
        <p:txBody>
          <a:bodyPr/>
          <a:lstStyle/>
          <a:p>
            <a:fld id="{FE7ECE5F-9F06-47C0-8CEC-A9DFA59EBAB4}" type="slidenum">
              <a:rPr lang="en-US" smtClean="0"/>
              <a:pPr/>
              <a:t>5</a:t>
            </a:fld>
            <a:endParaRPr lang="es-MX" dirty="0"/>
          </a:p>
        </p:txBody>
      </p:sp>
      <p:pic>
        <p:nvPicPr>
          <p:cNvPr id="2" name="Dominio 1 d 25">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39155094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514"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5613</TotalTime>
  <Words>768</Words>
  <Application>Microsoft Office PowerPoint</Application>
  <PresentationFormat>On-screen Show (4:3)</PresentationFormat>
  <Paragraphs>59</Paragraphs>
  <Slides>5</Slides>
  <Notes>5</Notes>
  <HiddenSlides>0</HiddenSlides>
  <MMClips>3</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1.4.1 Importancia del gobierno de la seguridad de la información  </vt:lpstr>
      <vt:lpstr>1.4.1 Importancia del gobierno de la seguridad de la información  </vt:lpstr>
      <vt:lpstr>Marco de referencia habilitador de gobierno</vt:lpstr>
      <vt:lpstr>TI un Requisito Básico de Negocio</vt:lpstr>
      <vt:lpstr>El Gobierno Trasciende a la Tecnología</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kcordero</cp:lastModifiedBy>
  <cp:revision>760</cp:revision>
  <dcterms:created xsi:type="dcterms:W3CDTF">2012-01-20T22:05:26Z</dcterms:created>
  <dcterms:modified xsi:type="dcterms:W3CDTF">2014-02-10T22:31:46Z</dcterms:modified>
</cp:coreProperties>
</file>