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5"/>
  </p:notesMasterIdLst>
  <p:handoutMasterIdLst>
    <p:handoutMasterId r:id="rId6"/>
  </p:handoutMasterIdLst>
  <p:sldIdLst>
    <p:sldId id="269" r:id="rId2"/>
    <p:sldId id="270" r:id="rId3"/>
    <p:sldId id="271" r:id="rId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5AC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867" autoAdjust="0"/>
    <p:restoredTop sz="70609" autoAdjust="0"/>
  </p:normalViewPr>
  <p:slideViewPr>
    <p:cSldViewPr>
      <p:cViewPr>
        <p:scale>
          <a:sx n="70" d="100"/>
          <a:sy n="70" d="100"/>
        </p:scale>
        <p:origin x="-1482" y="408"/>
      </p:cViewPr>
      <p:guideLst>
        <p:guide orient="horz" pos="2160"/>
        <p:guide pos="2880"/>
      </p:guideLst>
    </p:cSldViewPr>
  </p:slideViewPr>
  <p:outlineViewPr>
    <p:cViewPr>
      <p:scale>
        <a:sx n="33" d="100"/>
        <a:sy n="33" d="100"/>
      </p:scale>
      <p:origin x="0" y="34956"/>
    </p:cViewPr>
  </p:outlineViewPr>
  <p:notesTextViewPr>
    <p:cViewPr>
      <p:scale>
        <a:sx n="100" d="100"/>
        <a:sy n="100" d="100"/>
      </p:scale>
      <p:origin x="0" y="0"/>
    </p:cViewPr>
  </p:notesTextViewPr>
  <p:notesViewPr>
    <p:cSldViewPr>
      <p:cViewPr varScale="1">
        <p:scale>
          <a:sx n="93" d="100"/>
          <a:sy n="93" d="100"/>
        </p:scale>
        <p:origin x="-3630" y="-10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AC9092-F2B1-4818-9276-DE9AD2A58696}" type="datetimeFigureOut">
              <a:rPr lang="en-US" smtClean="0"/>
              <a:pPr/>
              <a:t>2/10/2014</a:t>
            </a:fld>
            <a:endParaRPr lang="es-MX"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506F2F2-ECFE-4342-BD0A-D93908269F2B}" type="slidenum">
              <a:rPr lang="en-US" smtClean="0"/>
              <a:pPr/>
              <a:t>‹#›</a:t>
            </a:fld>
            <a:endParaRPr lang="es-MX" dirty="0"/>
          </a:p>
        </p:txBody>
      </p:sp>
    </p:spTree>
    <p:extLst>
      <p:ext uri="{BB962C8B-B14F-4D97-AF65-F5344CB8AC3E}">
        <p14:creationId xmlns:p14="http://schemas.microsoft.com/office/powerpoint/2010/main" xmlns="" val="4069656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526B30-61BC-4C73-B1AC-1F3C0D5FC331}" type="datetimeFigureOut">
              <a:rPr lang="en-CA" smtClean="0"/>
              <a:pPr/>
              <a:t>10/02/2014</a:t>
            </a:fld>
            <a:endParaRPr lang="es-MX"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3EC3215-E510-441C-8AAC-1A5B2AEAA657}" type="slidenum">
              <a:rPr lang="en-CA" smtClean="0"/>
              <a:pPr/>
              <a:t>‹#›</a:t>
            </a:fld>
            <a:endParaRPr lang="es-MX" dirty="0"/>
          </a:p>
        </p:txBody>
      </p:sp>
    </p:spTree>
    <p:extLst>
      <p:ext uri="{BB962C8B-B14F-4D97-AF65-F5344CB8AC3E}">
        <p14:creationId xmlns:p14="http://schemas.microsoft.com/office/powerpoint/2010/main" xmlns="" val="426613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xfrm>
            <a:off x="1182688" y="696913"/>
            <a:ext cx="4648200" cy="3486150"/>
          </a:xfrm>
          <a:ln/>
        </p:spPr>
      </p:sp>
      <p:sp>
        <p:nvSpPr>
          <p:cNvPr id="352259" name="Notes Placeholder 6"/>
          <p:cNvSpPr>
            <a:spLocks noGrp="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s-MX" b="1" dirty="0" smtClean="0"/>
              <a:t>Directivas para el instructor: </a:t>
            </a:r>
          </a:p>
          <a:p>
            <a:pPr eaLnBrk="1" hangingPunct="1"/>
            <a:endParaRPr lang="es-MX" dirty="0" smtClean="0"/>
          </a:p>
          <a:p>
            <a:pPr eaLnBrk="1" hangingPunct="1"/>
            <a:r>
              <a:rPr lang="es-MX" dirty="0" smtClean="0"/>
              <a:t>Comente donde se encuentra la propiedad / responsabilidad del gobierno de seguridad de la información, y las alternativas. Revise los posibles conflictos del cargo de CIO,  </a:t>
            </a:r>
          </a:p>
          <a:p>
            <a:pPr eaLnBrk="1" hangingPunct="1"/>
            <a:endParaRPr lang="es-MX" dirty="0" smtClean="0"/>
          </a:p>
          <a:p>
            <a:pPr eaLnBrk="1" hangingPunct="1"/>
            <a:r>
              <a:rPr lang="es-MX" dirty="0" smtClean="0"/>
              <a:t>¿De dónde viene la responsabilidad del Gobierno Seguridad de la Información en su organización?  (¿Dónde está Seguridad de Información en la cadena alimenticia?)</a:t>
            </a:r>
          </a:p>
          <a:p>
            <a:pPr defTabSz="931774">
              <a:defRPr/>
            </a:pPr>
            <a:endParaRPr lang="es-MX" b="1" dirty="0" smtClean="0"/>
          </a:p>
          <a:p>
            <a:pPr defTabSz="931774">
              <a:defRPr/>
            </a:pPr>
            <a:r>
              <a:rPr lang="es-MX" b="1" dirty="0" smtClean="0"/>
              <a:t>Páginas de Referencia del Manual de Preparación al Examen:  </a:t>
            </a:r>
            <a:r>
              <a:rPr lang="es-MX" b="0" dirty="0" smtClean="0"/>
              <a:t>33-36.</a:t>
            </a:r>
          </a:p>
          <a:p>
            <a:pPr eaLnBrk="1" hangingPunct="1"/>
            <a:endParaRPr lang="es-MX" dirty="0" smtClean="0"/>
          </a:p>
        </p:txBody>
      </p:sp>
    </p:spTree>
    <p:extLst>
      <p:ext uri="{BB962C8B-B14F-4D97-AF65-F5344CB8AC3E}">
        <p14:creationId xmlns:p14="http://schemas.microsoft.com/office/powerpoint/2010/main" xmlns="" val="152740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xfrm>
            <a:off x="1182688" y="696913"/>
            <a:ext cx="4648200" cy="3486150"/>
          </a:xfrm>
          <a:ln/>
        </p:spPr>
      </p:sp>
      <p:sp>
        <p:nvSpPr>
          <p:cNvPr id="353283" name="Notes Placeholder 6"/>
          <p:cNvSpPr>
            <a:spLocks noGrp="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s-MX" b="1" dirty="0" smtClean="0"/>
              <a:t>Directivas para el instructor: </a:t>
            </a:r>
          </a:p>
          <a:p>
            <a:pPr eaLnBrk="1" hangingPunct="1"/>
            <a:endParaRPr lang="es-MX" dirty="0" smtClean="0"/>
          </a:p>
          <a:p>
            <a:pPr defTabSz="931774">
              <a:defRPr/>
            </a:pPr>
            <a:r>
              <a:rPr lang="es-MX" b="1" dirty="0" smtClean="0"/>
              <a:t>Páginas de Referencia del Manual de Preparación al Examen:  </a:t>
            </a:r>
            <a:r>
              <a:rPr lang="es-MX" b="0" dirty="0" smtClean="0"/>
              <a:t>Pag.</a:t>
            </a:r>
            <a:r>
              <a:rPr lang="es-MX" b="1" dirty="0" smtClean="0"/>
              <a:t> </a:t>
            </a:r>
            <a:r>
              <a:rPr lang="es-MX" b="0" dirty="0" smtClean="0"/>
              <a:t>33-36.</a:t>
            </a:r>
          </a:p>
          <a:p>
            <a:pPr eaLnBrk="1" hangingPunct="1"/>
            <a:endParaRPr lang="es-MX" dirty="0" smtClean="0"/>
          </a:p>
        </p:txBody>
      </p:sp>
    </p:spTree>
    <p:extLst>
      <p:ext uri="{BB962C8B-B14F-4D97-AF65-F5344CB8AC3E}">
        <p14:creationId xmlns:p14="http://schemas.microsoft.com/office/powerpoint/2010/main" xmlns="" val="1590237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xfrm>
            <a:off x="1182688" y="696913"/>
            <a:ext cx="4648200" cy="3486150"/>
          </a:xfrm>
          <a:ln/>
        </p:spPr>
      </p:sp>
      <p:sp>
        <p:nvSpPr>
          <p:cNvPr id="7" name="Notes Placeholder 6"/>
          <p:cNvSpPr>
            <a:spLocks noGrp="1"/>
          </p:cNvSpPr>
          <p:nvPr>
            <p:ph type="body" idx="1"/>
          </p:nvPr>
        </p:nvSpPr>
        <p:spPr>
          <a:xfrm>
            <a:off x="701040" y="4415790"/>
            <a:ext cx="5608320" cy="4183380"/>
          </a:xfrm>
          <a:prstGeom prst="rect">
            <a:avLst/>
          </a:prstGeom>
        </p:spPr>
        <p:txBody>
          <a:bodyPr>
            <a:normAutofit lnSpcReduction="10000"/>
          </a:bodyPr>
          <a:lstStyle/>
          <a:p>
            <a:pPr>
              <a:lnSpc>
                <a:spcPct val="90000"/>
              </a:lnSpc>
              <a:defRPr/>
            </a:pPr>
            <a:r>
              <a:rPr lang="es-MX" b="1" dirty="0" smtClean="0"/>
              <a:t>Directivas para el instructor: </a:t>
            </a:r>
          </a:p>
          <a:p>
            <a:pPr eaLnBrk="1" hangingPunct="1">
              <a:lnSpc>
                <a:spcPct val="90000"/>
              </a:lnSpc>
              <a:defRPr/>
            </a:pPr>
            <a:r>
              <a:rPr lang="es-MX" dirty="0" smtClean="0"/>
              <a:t>Esto describe las metas principales del Gobierno de Seguridad de Información.</a:t>
            </a:r>
          </a:p>
          <a:p>
            <a:pPr eaLnBrk="1" hangingPunct="1">
              <a:lnSpc>
                <a:spcPct val="90000"/>
              </a:lnSpc>
              <a:defRPr/>
            </a:pPr>
            <a:r>
              <a:rPr lang="es-MX" dirty="0" smtClean="0"/>
              <a:t>A partir del Manual CISM.  Describa:</a:t>
            </a:r>
          </a:p>
          <a:p>
            <a:pPr eaLnBrk="1" hangingPunct="1">
              <a:lnSpc>
                <a:spcPct val="90000"/>
              </a:lnSpc>
              <a:defRPr/>
            </a:pPr>
            <a:r>
              <a:rPr lang="es-MX" sz="900" kern="1200" dirty="0" smtClean="0">
                <a:solidFill>
                  <a:schemeClr val="tx1"/>
                </a:solidFill>
                <a:latin typeface="+mn-lt"/>
                <a:ea typeface="+mn-ea"/>
                <a:cs typeface="+mn-cs"/>
              </a:rPr>
              <a:t>Alineación estratégica</a:t>
            </a:r>
          </a:p>
          <a:p>
            <a:pPr lvl="1" eaLnBrk="1" hangingPunct="1">
              <a:lnSpc>
                <a:spcPct val="90000"/>
              </a:lnSpc>
              <a:buFont typeface="Wingdings" pitchFamily="2" charset="2"/>
              <a:buChar char="Ø"/>
              <a:defRPr/>
            </a:pPr>
            <a:r>
              <a:rPr lang="es-MX" sz="900" dirty="0" smtClean="0"/>
              <a:t>Requisitos de seguridad impulsado por necesidades de la empresa</a:t>
            </a:r>
          </a:p>
          <a:p>
            <a:pPr lvl="1" eaLnBrk="1" hangingPunct="1">
              <a:lnSpc>
                <a:spcPct val="90000"/>
              </a:lnSpc>
              <a:buFont typeface="Wingdings" pitchFamily="2" charset="2"/>
              <a:buChar char="Ø"/>
              <a:defRPr/>
            </a:pPr>
            <a:r>
              <a:rPr lang="es-MX" sz="900" dirty="0" smtClean="0"/>
              <a:t>Soluciones de seguridad aptas para los procesos de la empresa</a:t>
            </a:r>
          </a:p>
          <a:p>
            <a:pPr lvl="1" eaLnBrk="1" hangingPunct="1">
              <a:lnSpc>
                <a:spcPct val="90000"/>
              </a:lnSpc>
              <a:buFont typeface="Wingdings" pitchFamily="2" charset="2"/>
              <a:buChar char="Ø"/>
              <a:defRPr/>
            </a:pPr>
            <a:r>
              <a:rPr lang="es-MX" sz="900" dirty="0" smtClean="0"/>
              <a:t>Alineación de la inversión en seguridad de la información con la estrategia de la empresa y el perfil bien definido de amenaza, vulnerabilidad y riesgo.</a:t>
            </a:r>
          </a:p>
          <a:p>
            <a:pPr eaLnBrk="1" hangingPunct="1">
              <a:lnSpc>
                <a:spcPct val="90000"/>
              </a:lnSpc>
              <a:buFont typeface="Symbol" pitchFamily="18" charset="2"/>
              <a:buChar char="·"/>
              <a:defRPr/>
            </a:pPr>
            <a:r>
              <a:rPr lang="es-MX" sz="900" dirty="0" smtClean="0"/>
              <a:t>Gestión de riesgos</a:t>
            </a:r>
          </a:p>
          <a:p>
            <a:pPr lvl="1" eaLnBrk="1" hangingPunct="1">
              <a:lnSpc>
                <a:spcPct val="90000"/>
              </a:lnSpc>
              <a:buFont typeface="Wingdings" pitchFamily="2" charset="2"/>
              <a:buChar char="Ø"/>
              <a:defRPr/>
            </a:pPr>
            <a:r>
              <a:rPr lang="es-MX" sz="900" dirty="0" smtClean="0"/>
              <a:t>Perfil de riesgo de TI</a:t>
            </a:r>
          </a:p>
          <a:p>
            <a:pPr lvl="1" eaLnBrk="1" hangingPunct="1">
              <a:lnSpc>
                <a:spcPct val="90000"/>
              </a:lnSpc>
              <a:buFont typeface="Wingdings" pitchFamily="2" charset="2"/>
              <a:buChar char="Ø"/>
              <a:defRPr/>
            </a:pPr>
            <a:r>
              <a:rPr lang="es-MX" sz="900" dirty="0" smtClean="0"/>
              <a:t>Comprender la exposición al riesgo</a:t>
            </a:r>
          </a:p>
          <a:p>
            <a:pPr lvl="1" eaLnBrk="1" hangingPunct="1">
              <a:lnSpc>
                <a:spcPct val="90000"/>
              </a:lnSpc>
              <a:buFont typeface="Wingdings" pitchFamily="2" charset="2"/>
              <a:buChar char="Ø"/>
              <a:defRPr/>
            </a:pPr>
            <a:r>
              <a:rPr lang="es-MX" sz="900" dirty="0" smtClean="0"/>
              <a:t>Conciencia de las prioridades de la gestión de riesgos.</a:t>
            </a:r>
          </a:p>
          <a:p>
            <a:pPr lvl="1" eaLnBrk="1" hangingPunct="1">
              <a:lnSpc>
                <a:spcPct val="90000"/>
              </a:lnSpc>
              <a:buFont typeface="Wingdings" pitchFamily="2" charset="2"/>
              <a:buChar char="Ø"/>
              <a:defRPr/>
            </a:pPr>
            <a:r>
              <a:rPr lang="es-MX" sz="900" dirty="0" smtClean="0"/>
              <a:t>Mitigación del riesgo</a:t>
            </a:r>
          </a:p>
          <a:p>
            <a:pPr lvl="1" eaLnBrk="1" hangingPunct="1">
              <a:lnSpc>
                <a:spcPct val="90000"/>
              </a:lnSpc>
              <a:buFont typeface="Wingdings" pitchFamily="2" charset="2"/>
              <a:buChar char="Ø"/>
              <a:defRPr/>
            </a:pPr>
            <a:r>
              <a:rPr lang="es-MX" sz="900" dirty="0" smtClean="0"/>
              <a:t>Aceptación/deferencia del riesgo</a:t>
            </a:r>
            <a:endParaRPr lang="es-MX" sz="900" b="1" i="1" dirty="0" smtClean="0"/>
          </a:p>
          <a:p>
            <a:pPr eaLnBrk="1" hangingPunct="1">
              <a:lnSpc>
                <a:spcPct val="90000"/>
              </a:lnSpc>
              <a:buFont typeface="Symbol" pitchFamily="18" charset="2"/>
              <a:buChar char="·"/>
              <a:defRPr/>
            </a:pPr>
            <a:r>
              <a:rPr lang="es-MX" sz="900" dirty="0" smtClean="0"/>
              <a:t>Entrega de valor</a:t>
            </a:r>
          </a:p>
          <a:p>
            <a:pPr lvl="1" eaLnBrk="1" hangingPunct="1">
              <a:lnSpc>
                <a:spcPct val="90000"/>
              </a:lnSpc>
              <a:buFont typeface="Wingdings" pitchFamily="2" charset="2"/>
              <a:buChar char="Ø"/>
              <a:defRPr/>
            </a:pPr>
            <a:r>
              <a:rPr lang="es-MX" sz="900" dirty="0" smtClean="0"/>
              <a:t>Un conjunto estándar de prácticas de seguridad, es decir, requerimientos mínimos de seguridad posteriores siguiendo las mejores prácticas</a:t>
            </a:r>
          </a:p>
          <a:p>
            <a:pPr lvl="1" eaLnBrk="1" hangingPunct="1">
              <a:lnSpc>
                <a:spcPct val="90000"/>
              </a:lnSpc>
              <a:buFont typeface="Wingdings" pitchFamily="2" charset="2"/>
              <a:buChar char="Ø"/>
              <a:defRPr/>
            </a:pPr>
            <a:r>
              <a:rPr lang="es-MX" sz="900" dirty="0" smtClean="0"/>
              <a:t>Esfuerzo debidamente priorizado y distribuido en las áreas con el mayor impacto y beneficio de negocio</a:t>
            </a:r>
          </a:p>
          <a:p>
            <a:pPr lvl="1" eaLnBrk="1" hangingPunct="1">
              <a:lnSpc>
                <a:spcPct val="90000"/>
              </a:lnSpc>
              <a:buFont typeface="Wingdings" pitchFamily="2" charset="2"/>
              <a:buChar char="Ø"/>
              <a:defRPr/>
            </a:pPr>
            <a:r>
              <a:rPr lang="es-MX" sz="900" dirty="0" smtClean="0"/>
              <a:t>Soluciones basadas en normas, institucionalizadas y de uso generalizado</a:t>
            </a:r>
          </a:p>
          <a:p>
            <a:pPr lvl="1" eaLnBrk="1" hangingPunct="1">
              <a:lnSpc>
                <a:spcPct val="90000"/>
              </a:lnSpc>
              <a:buFont typeface="Wingdings" pitchFamily="2" charset="2"/>
              <a:buChar char="Ø"/>
              <a:defRPr/>
            </a:pPr>
            <a:r>
              <a:rPr lang="es-MX" sz="900" dirty="0" smtClean="0"/>
              <a:t>Soluciones completas, cubriendo organización y procesos así como tecnología</a:t>
            </a:r>
          </a:p>
          <a:p>
            <a:pPr lvl="1" eaLnBrk="1" hangingPunct="1">
              <a:lnSpc>
                <a:spcPct val="90000"/>
              </a:lnSpc>
              <a:buFont typeface="Wingdings" pitchFamily="2" charset="2"/>
              <a:buChar char="Ø"/>
              <a:defRPr/>
            </a:pPr>
            <a:r>
              <a:rPr lang="es-MX" sz="900" dirty="0" smtClean="0"/>
              <a:t>Un mejoramiento continuo de la cultura</a:t>
            </a:r>
          </a:p>
          <a:p>
            <a:pPr eaLnBrk="1" hangingPunct="1">
              <a:lnSpc>
                <a:spcPct val="90000"/>
              </a:lnSpc>
              <a:buFont typeface="Symbol" pitchFamily="18" charset="2"/>
              <a:buChar char="·"/>
              <a:defRPr/>
            </a:pPr>
            <a:r>
              <a:rPr lang="es-MX" sz="900" dirty="0" smtClean="0"/>
              <a:t>Gestión de recursos</a:t>
            </a:r>
          </a:p>
          <a:p>
            <a:pPr lvl="1" eaLnBrk="1" hangingPunct="1">
              <a:lnSpc>
                <a:spcPct val="90000"/>
              </a:lnSpc>
              <a:buFont typeface="Wingdings" pitchFamily="2" charset="2"/>
              <a:buChar char="Ø"/>
              <a:defRPr/>
            </a:pPr>
            <a:r>
              <a:rPr lang="es-MX" sz="900" kern="1200" dirty="0" smtClean="0">
                <a:solidFill>
                  <a:schemeClr val="tx1"/>
                </a:solidFill>
                <a:latin typeface="+mn-lt"/>
              </a:rPr>
              <a:t>Asegurar que los conocimientos sean captados y están disponibles</a:t>
            </a:r>
          </a:p>
          <a:p>
            <a:pPr lvl="1" eaLnBrk="1" hangingPunct="1">
              <a:lnSpc>
                <a:spcPct val="90000"/>
              </a:lnSpc>
              <a:buFont typeface="Wingdings" pitchFamily="2" charset="2"/>
              <a:buChar char="Ø"/>
              <a:defRPr/>
            </a:pPr>
            <a:r>
              <a:rPr lang="es-MX" sz="900" kern="1200" dirty="0" smtClean="0">
                <a:solidFill>
                  <a:schemeClr val="tx1"/>
                </a:solidFill>
                <a:latin typeface="+mn-lt"/>
              </a:rPr>
              <a:t>Documentar los procesos y las prácticas de seguridad</a:t>
            </a:r>
          </a:p>
          <a:p>
            <a:pPr lvl="1" eaLnBrk="1" hangingPunct="1">
              <a:lnSpc>
                <a:spcPct val="90000"/>
              </a:lnSpc>
              <a:buFont typeface="Wingdings" pitchFamily="2" charset="2"/>
              <a:buChar char="Ø"/>
              <a:defRPr/>
            </a:pPr>
            <a:r>
              <a:rPr lang="es-MX" sz="900" kern="1200" dirty="0" smtClean="0">
                <a:solidFill>
                  <a:schemeClr val="tx1"/>
                </a:solidFill>
                <a:latin typeface="+mn-lt"/>
              </a:rPr>
              <a:t>Desarrollar arquitecturas de seguridad</a:t>
            </a:r>
          </a:p>
          <a:p>
            <a:pPr eaLnBrk="1" hangingPunct="1">
              <a:lnSpc>
                <a:spcPct val="90000"/>
              </a:lnSpc>
              <a:buFont typeface="Symbol" pitchFamily="18" charset="2"/>
              <a:buChar char="·"/>
              <a:defRPr/>
            </a:pPr>
            <a:endParaRPr lang="es-MX" sz="900" dirty="0" smtClean="0"/>
          </a:p>
          <a:p>
            <a:pPr eaLnBrk="1" hangingPunct="1">
              <a:lnSpc>
                <a:spcPct val="90000"/>
              </a:lnSpc>
              <a:buFont typeface="Symbol" pitchFamily="18" charset="2"/>
              <a:buChar char="·"/>
              <a:defRPr/>
            </a:pPr>
            <a:r>
              <a:rPr lang="es-MX" sz="900" dirty="0" smtClean="0"/>
              <a:t>Medición del desempeño</a:t>
            </a:r>
          </a:p>
          <a:p>
            <a:pPr lvl="1" eaLnBrk="1" hangingPunct="1">
              <a:lnSpc>
                <a:spcPct val="90000"/>
              </a:lnSpc>
              <a:buFont typeface="Wingdings" pitchFamily="2" charset="2"/>
              <a:buChar char="Ø"/>
              <a:defRPr/>
            </a:pPr>
            <a:r>
              <a:rPr lang="es-MX" sz="900" dirty="0" smtClean="0"/>
              <a:t>Definir, acordar un conjunto significativo de métricas</a:t>
            </a:r>
          </a:p>
          <a:p>
            <a:pPr lvl="1" eaLnBrk="1" hangingPunct="1">
              <a:lnSpc>
                <a:spcPct val="90000"/>
              </a:lnSpc>
              <a:buFont typeface="Wingdings" pitchFamily="2" charset="2"/>
              <a:buChar char="Ø"/>
              <a:defRPr/>
            </a:pPr>
            <a:r>
              <a:rPr lang="es-MX" sz="900" dirty="0" smtClean="0"/>
              <a:t>Un proceso de medición que ayude a identificar deficiencias y proporcionar retroalimentación sobre los avances hechos para resolver los problemas</a:t>
            </a:r>
          </a:p>
          <a:p>
            <a:pPr lvl="1" eaLnBrk="1" hangingPunct="1">
              <a:lnSpc>
                <a:spcPct val="90000"/>
              </a:lnSpc>
              <a:buFont typeface="Wingdings" pitchFamily="2" charset="2"/>
              <a:buChar char="Ø"/>
              <a:defRPr/>
            </a:pPr>
            <a:r>
              <a:rPr lang="es-MX" sz="900" dirty="0" smtClean="0"/>
              <a:t>Aseguramiento independiente</a:t>
            </a:r>
          </a:p>
          <a:p>
            <a:pPr>
              <a:buFont typeface="Arial" pitchFamily="34" charset="0"/>
              <a:buChar char="•"/>
            </a:pPr>
            <a:r>
              <a:rPr lang="es-MX" sz="900" kern="1200" dirty="0" smtClean="0">
                <a:solidFill>
                  <a:schemeClr val="tx1"/>
                </a:solidFill>
                <a:latin typeface="+mn-lt"/>
              </a:rPr>
              <a:t>Integración</a:t>
            </a:r>
          </a:p>
          <a:p>
            <a:endParaRPr lang="es-MX" b="1" dirty="0" smtClean="0"/>
          </a:p>
          <a:p>
            <a:r>
              <a:rPr lang="es-MX" b="1" dirty="0" smtClean="0"/>
              <a:t>Páginas de Referencia del Manual de Preparación al Examen:  </a:t>
            </a:r>
            <a:r>
              <a:rPr lang="es-MX" b="0" dirty="0" smtClean="0"/>
              <a:t>30</a:t>
            </a:r>
          </a:p>
          <a:p>
            <a:pPr lvl="1" eaLnBrk="1" hangingPunct="1">
              <a:lnSpc>
                <a:spcPct val="90000"/>
              </a:lnSpc>
              <a:buFont typeface="Wingdings" pitchFamily="2" charset="2"/>
              <a:buChar char="Ø"/>
              <a:defRPr/>
            </a:pPr>
            <a:endParaRPr lang="es-MX" sz="900" dirty="0" smtClean="0"/>
          </a:p>
          <a:p>
            <a:pPr eaLnBrk="1" hangingPunct="1">
              <a:lnSpc>
                <a:spcPct val="90000"/>
              </a:lnSpc>
              <a:defRPr/>
            </a:pPr>
            <a:endParaRPr lang="es-MX" sz="900" dirty="0" smtClean="0"/>
          </a:p>
          <a:p>
            <a:pPr eaLnBrk="1" hangingPunct="1">
              <a:lnSpc>
                <a:spcPct val="90000"/>
              </a:lnSpc>
              <a:defRPr/>
            </a:pPr>
            <a:endParaRPr lang="es-MX" sz="900" dirty="0" smtClean="0"/>
          </a:p>
          <a:p>
            <a:pPr eaLnBrk="1" hangingPunct="1">
              <a:defRPr/>
            </a:pPr>
            <a:endParaRPr lang="es-MX" dirty="0" smtClean="0"/>
          </a:p>
        </p:txBody>
      </p:sp>
    </p:spTree>
    <p:extLst>
      <p:ext uri="{BB962C8B-B14F-4D97-AF65-F5344CB8AC3E}">
        <p14:creationId xmlns:p14="http://schemas.microsoft.com/office/powerpoint/2010/main" xmlns="" val="1715832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descr="CISM.Horizontal 4c.jpg"/>
          <p:cNvPicPr>
            <a:picLocks noChangeAspect="1"/>
          </p:cNvPicPr>
          <p:nvPr userDrawn="1"/>
        </p:nvPicPr>
        <p:blipFill>
          <a:blip r:embed="rId2" cstate="print"/>
          <a:stretch>
            <a:fillRect/>
          </a:stretch>
        </p:blipFill>
        <p:spPr>
          <a:xfrm>
            <a:off x="142844" y="142851"/>
            <a:ext cx="2643206" cy="1056201"/>
          </a:xfrm>
          <a:prstGeom prst="rect">
            <a:avLst/>
          </a:prstGeom>
        </p:spPr>
      </p:pic>
      <p:pic>
        <p:nvPicPr>
          <p:cNvPr id="7" name="Picture 6" descr="ISACAnewTag.4c.jpg"/>
          <p:cNvPicPr>
            <a:picLocks noChangeAspect="1"/>
          </p:cNvPicPr>
          <p:nvPr userDrawn="1"/>
        </p:nvPicPr>
        <p:blipFill>
          <a:blip r:embed="rId3" cstate="print"/>
          <a:stretch>
            <a:fillRect/>
          </a:stretch>
        </p:blipFill>
        <p:spPr>
          <a:xfrm>
            <a:off x="6643702" y="5929330"/>
            <a:ext cx="2381251" cy="795339"/>
          </a:xfrm>
          <a:prstGeom prst="rect">
            <a:avLst/>
          </a:prstGeom>
        </p:spPr>
      </p:pic>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9"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13" name="Content Placeholder 12"/>
          <p:cNvSpPr>
            <a:spLocks noGrp="1"/>
          </p:cNvSpPr>
          <p:nvPr>
            <p:ph sz="quarter" idx="13"/>
          </p:nvPr>
        </p:nvSpPr>
        <p:spPr>
          <a:xfrm>
            <a:off x="684213" y="1773238"/>
            <a:ext cx="8135937" cy="4248150"/>
          </a:xfrm>
        </p:spPr>
        <p:txBody>
          <a:bodyPr/>
          <a:lstStyle>
            <a:lvl1pPr>
              <a:buClrTx/>
              <a:defRPr/>
            </a:lvl1pPr>
            <a:lvl2pPr marL="806450" indent="-349250">
              <a:buFont typeface="Calibri" pitchFamily="34" charset="0"/>
              <a:buChar char="—"/>
              <a:defRPr/>
            </a:lvl2pPr>
            <a:lvl3pPr marL="1143000" indent="-228600">
              <a:buClrTx/>
              <a:buFont typeface="Arial"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5AC4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txBox="1">
            <a:spLocks/>
          </p:cNvSpPr>
          <p:nvPr userDrawn="1"/>
        </p:nvSpPr>
        <p:spPr>
          <a:xfrm>
            <a:off x="304800" y="6248400"/>
            <a:ext cx="457200" cy="288925"/>
          </a:xfrm>
          <a:prstGeom prst="rect">
            <a:avLst/>
          </a:prstGeom>
        </p:spPr>
        <p:txBody>
          <a:bodyPr/>
          <a:lstStyle>
            <a:lvl1pPr>
              <a:defRPr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0F04EB-1548-4DDB-A38C-11FE191D4E1A}"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s-MX"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199"/>
            <a:ext cx="2057400" cy="4724401"/>
          </a:xfrm>
        </p:spPr>
        <p:txBody>
          <a:bodyPr vert="eaVert">
            <a:normAutofit/>
          </a:bodyPr>
          <a:lstStyle>
            <a:lvl1pPr>
              <a:defRPr sz="4000" b="1"/>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199"/>
            <a:ext cx="6019800" cy="472440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Definiti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683568" y="1556792"/>
            <a:ext cx="7992888" cy="648072"/>
          </a:xfrm>
        </p:spPr>
        <p:txBody>
          <a:bodyPr/>
          <a:lstStyle>
            <a:lvl1pPr>
              <a:buNone/>
              <a:defRPr b="1"/>
            </a:lvl1pPr>
          </a:lstStyle>
          <a:p>
            <a:pPr lvl="0"/>
            <a:r>
              <a:rPr lang="en-US" dirty="0" smtClean="0"/>
              <a:t>Click to edit Master text styles</a:t>
            </a:r>
          </a:p>
        </p:txBody>
      </p:sp>
      <p:sp>
        <p:nvSpPr>
          <p:cNvPr id="8" name="Content Placeholder 7"/>
          <p:cNvSpPr>
            <a:spLocks noGrp="1"/>
          </p:cNvSpPr>
          <p:nvPr>
            <p:ph sz="quarter" idx="14"/>
          </p:nvPr>
        </p:nvSpPr>
        <p:spPr>
          <a:xfrm>
            <a:off x="683568" y="2204864"/>
            <a:ext cx="7992888" cy="38164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epts and Defini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4664"/>
          </a:xfrm>
        </p:spPr>
        <p:txBody>
          <a:bodyPr/>
          <a:lstStyle>
            <a:lvl1pPr>
              <a:buNone/>
              <a:defRPr b="1"/>
            </a:lvl1pPr>
          </a:lstStyle>
          <a:p>
            <a:pPr lvl="0"/>
            <a:r>
              <a:rPr lang="en-US" dirty="0"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468313" y="2205038"/>
            <a:ext cx="82804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lgn="l" defTabSz="914400" rtl="0" eaLnBrk="1" latinLnBrk="0" hangingPunct="1">
              <a:spcBef>
                <a:spcPct val="20000"/>
              </a:spcBef>
              <a:defRPr lang="en-US" sz="2800" kern="1200" dirty="0" smtClean="0">
                <a:solidFill>
                  <a:schemeClr val="tx1"/>
                </a:solidFill>
                <a:latin typeface="+mn-lt"/>
                <a:ea typeface="+mn-ea"/>
                <a:cs typeface="+mn-cs"/>
              </a:defRPr>
            </a:lvl1pPr>
            <a:lvl2pPr algn="l" defTabSz="914400" rtl="0" eaLnBrk="1" latinLnBrk="0" hangingPunct="1">
              <a:spcBef>
                <a:spcPct val="20000"/>
              </a:spcBef>
              <a:defRPr lang="en-US" sz="2400" kern="1200" dirty="0" smtClean="0">
                <a:solidFill>
                  <a:schemeClr val="tx1"/>
                </a:solidFill>
                <a:latin typeface="+mn-lt"/>
                <a:ea typeface="+mn-ea"/>
                <a:cs typeface="+mn-cs"/>
              </a:defRPr>
            </a:lvl2pPr>
            <a:lvl3pPr algn="l" defTabSz="914400" rtl="0" eaLnBrk="1" latinLnBrk="0" hangingPunct="1">
              <a:spcBef>
                <a:spcPct val="20000"/>
              </a:spcBef>
              <a:defRPr lang="en-US" sz="2000" kern="1200" dirty="0" smtClean="0">
                <a:solidFill>
                  <a:schemeClr val="tx1"/>
                </a:solidFill>
                <a:latin typeface="+mn-lt"/>
                <a:ea typeface="+mn-ea"/>
                <a:cs typeface="+mn-cs"/>
              </a:defRPr>
            </a:lvl3pPr>
            <a:lvl4pPr algn="l" defTabSz="914400" rtl="0" eaLnBrk="1" latinLnBrk="0" hangingPunct="1">
              <a:spcBef>
                <a:spcPct val="20000"/>
              </a:spcBef>
              <a:defRPr lang="en-US" sz="1800" kern="1200" dirty="0" smtClean="0">
                <a:solidFill>
                  <a:schemeClr val="tx1"/>
                </a:solidFill>
                <a:latin typeface="+mn-lt"/>
                <a:ea typeface="+mn-ea"/>
                <a:cs typeface="+mn-cs"/>
              </a:defRPr>
            </a:lvl4pPr>
            <a:lvl5pPr algn="l" defTabSz="914400" rtl="0" eaLnBrk="1" latinLnBrk="0" hangingPunct="1">
              <a:spcBef>
                <a:spcPct val="20000"/>
              </a:spcBef>
              <a:defRPr lang="en-US"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371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9199"/>
            <a:ext cx="5111750" cy="47244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M.Horizontal 4c.jpg"/>
          <p:cNvPicPr>
            <a:picLocks noChangeAspect="1"/>
          </p:cNvPicPr>
          <p:nvPr userDrawn="1"/>
        </p:nvPicPr>
        <p:blipFill>
          <a:blip r:embed="rId14" cstate="print"/>
          <a:stretch>
            <a:fillRect/>
          </a:stretch>
        </p:blipFill>
        <p:spPr>
          <a:xfrm>
            <a:off x="142844" y="142851"/>
            <a:ext cx="2643206" cy="1056201"/>
          </a:xfrm>
          <a:prstGeom prst="rect">
            <a:avLst/>
          </a:prstGeom>
        </p:spPr>
      </p:pic>
      <p:pic>
        <p:nvPicPr>
          <p:cNvPr id="8" name="Picture 7" descr="ISACAnewTag.4c.jpg"/>
          <p:cNvPicPr>
            <a:picLocks noChangeAspect="1"/>
          </p:cNvPicPr>
          <p:nvPr userDrawn="1"/>
        </p:nvPicPr>
        <p:blipFill>
          <a:blip r:embed="rId15" cstate="print"/>
          <a:stretch>
            <a:fillRect/>
          </a:stretch>
        </p:blipFill>
        <p:spPr>
          <a:xfrm>
            <a:off x="6643702" y="5929330"/>
            <a:ext cx="2381251" cy="795339"/>
          </a:xfrm>
          <a:prstGeom prst="rect">
            <a:avLst/>
          </a:prstGeom>
        </p:spPr>
      </p:pic>
      <p:sp>
        <p:nvSpPr>
          <p:cNvPr id="9" name="TextBox 8"/>
          <p:cNvSpPr txBox="1"/>
          <p:nvPr userDrawn="1"/>
        </p:nvSpPr>
        <p:spPr>
          <a:xfrm>
            <a:off x="357158" y="6488668"/>
            <a:ext cx="2526654" cy="215444"/>
          </a:xfrm>
          <a:prstGeom prst="rect">
            <a:avLst/>
          </a:prstGeom>
          <a:noFill/>
        </p:spPr>
        <p:txBody>
          <a:bodyPr wrap="none" rtlCol="0">
            <a:spAutoFit/>
          </a:bodyPr>
          <a:lstStyle/>
          <a:p>
            <a:r>
              <a:rPr lang="es-MX" sz="800" dirty="0" smtClean="0">
                <a:solidFill>
                  <a:schemeClr val="tx1">
                    <a:lumMod val="50000"/>
                    <a:lumOff val="50000"/>
                  </a:schemeClr>
                </a:solidFill>
              </a:rPr>
              <a:t>©Copyright 2013 ISACA. Todos los derechos reservados.</a:t>
            </a:r>
            <a:endParaRPr lang="es-MX" sz="800" dirty="0">
              <a:solidFill>
                <a:schemeClr val="tx1">
                  <a:lumMod val="50000"/>
                  <a:lumOff val="50000"/>
                </a:schemeClr>
              </a:solidFill>
            </a:endParaRPr>
          </a:p>
        </p:txBody>
      </p:sp>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971800" y="274638"/>
            <a:ext cx="5715000" cy="11430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4"/>
          <p:cNvSpPr>
            <a:spLocks noGrp="1"/>
          </p:cNvSpPr>
          <p:nvPr>
            <p:ph type="sldNum" sz="quarter" idx="4"/>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703" r:id="rId5"/>
    <p:sldLayoutId id="2147483695" r:id="rId6"/>
    <p:sldLayoutId id="2147483696" r:id="rId7"/>
    <p:sldLayoutId id="2147483697" r:id="rId8"/>
    <p:sldLayoutId id="2147483698" r:id="rId9"/>
    <p:sldLayoutId id="2147483699" r:id="rId10"/>
    <p:sldLayoutId id="2147483700" r:id="rId11"/>
    <p:sldLayoutId id="2147483701" r:id="rId12"/>
  </p:sldLayoutIdLst>
  <p:hf hdr="0" ftr="0" dt="0"/>
  <p:txStyles>
    <p:titleStyle>
      <a:lvl1pPr algn="ctr" defTabSz="914400" rtl="0" eaLnBrk="1" latinLnBrk="0" hangingPunct="1">
        <a:spcBef>
          <a:spcPct val="0"/>
        </a:spcBef>
        <a:buNone/>
        <a:defRPr sz="4000" b="1" kern="1200">
          <a:solidFill>
            <a:srgbClr val="75AC42"/>
          </a:solidFill>
          <a:latin typeface="+mj-lt"/>
          <a:ea typeface="+mj-ea"/>
          <a:cs typeface="+mj-cs"/>
        </a:defRPr>
      </a:lvl1pPr>
    </p:titleStyle>
    <p:bodyStyle>
      <a:lvl1pPr marL="342900" indent="-342900" algn="l" defTabSz="914400" rtl="0" eaLnBrk="1" latinLnBrk="0" hangingPunct="1">
        <a:spcBef>
          <a:spcPct val="20000"/>
        </a:spcBef>
        <a:buClrTx/>
        <a:buFont typeface="Arial" pitchFamily="34" charset="0"/>
        <a:buChar char="•"/>
        <a:defRPr sz="3200" kern="1200">
          <a:solidFill>
            <a:schemeClr val="tx1"/>
          </a:solidFill>
          <a:latin typeface="+mn-lt"/>
          <a:ea typeface="+mn-ea"/>
          <a:cs typeface="+mn-cs"/>
        </a:defRPr>
      </a:lvl1pPr>
      <a:lvl2pPr marL="806450" indent="-349250" algn="l" defTabSz="914400" rtl="0" eaLnBrk="1" latinLnBrk="0" hangingPunct="1">
        <a:spcBef>
          <a:spcPct val="20000"/>
        </a:spcBef>
        <a:buClrTx/>
        <a:buFont typeface="Calibri"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B05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ideo" Target="NULL" TargetMode="External"/><Relationship Id="rId5" Type="http://schemas.openxmlformats.org/officeDocument/2006/relationships/image" Target="../media/image3.png"/><Relationship Id="rId4" Type="http://schemas.microsoft.com/office/2007/relationships/media" Target="../media/media12.wma"/></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ideo" Target="NULL" TargetMode="External"/><Relationship Id="rId5" Type="http://schemas.openxmlformats.org/officeDocument/2006/relationships/image" Target="../media/image3.png"/><Relationship Id="rId4" Type="http://schemas.microsoft.com/office/2007/relationships/media" Target="../media/media13.wm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es-MX" dirty="0" smtClean="0"/>
              <a:t>Gobierno Dueño / Patrocinador</a:t>
            </a:r>
          </a:p>
        </p:txBody>
      </p:sp>
      <p:sp>
        <p:nvSpPr>
          <p:cNvPr id="34819" name="Rectangle 3"/>
          <p:cNvSpPr>
            <a:spLocks noGrp="1" noChangeArrowheads="1"/>
          </p:cNvSpPr>
          <p:nvPr>
            <p:ph idx="1"/>
          </p:nvPr>
        </p:nvSpPr>
        <p:spPr>
          <a:prstGeom prst="rect">
            <a:avLst/>
          </a:prstGeom>
        </p:spPr>
        <p:txBody>
          <a:bodyPr>
            <a:normAutofit fontScale="92500" lnSpcReduction="10000"/>
          </a:bodyPr>
          <a:lstStyle/>
          <a:p>
            <a:r>
              <a:rPr lang="es-MX" dirty="0" smtClean="0"/>
              <a:t>Depende de cómo la seguridad de la información está integrada a la organización. </a:t>
            </a:r>
          </a:p>
          <a:p>
            <a:r>
              <a:rPr lang="es-MX" dirty="0" smtClean="0"/>
              <a:t>Elevar la seguridad de información a nivel de un oficial dentro de una organización es evidencia de que la dirección ejecutiva comprende la necesidad de integrar el gobierno de la seguridad de la información en el marco de trabajo general de gobierno corporativo.</a:t>
            </a:r>
          </a:p>
          <a:p>
            <a:pPr lvl="1"/>
            <a:r>
              <a:rPr lang="es-MX" dirty="0" smtClean="0"/>
              <a:t>Ejemplo:  Existe el rol de Director Ejecutivo de Seguridad de Información (CISO)</a:t>
            </a:r>
          </a:p>
        </p:txBody>
      </p:sp>
      <p:sp>
        <p:nvSpPr>
          <p:cNvPr id="4" name="Slide Number Placeholder 3"/>
          <p:cNvSpPr>
            <a:spLocks noGrp="1"/>
          </p:cNvSpPr>
          <p:nvPr>
            <p:ph type="sldNum" sz="quarter" idx="12"/>
          </p:nvPr>
        </p:nvSpPr>
        <p:spPr/>
        <p:txBody>
          <a:bodyPr/>
          <a:lstStyle/>
          <a:p>
            <a:fld id="{FE7ECE5F-9F06-47C0-8CEC-A9DFA59EBAB4}" type="slidenum">
              <a:rPr lang="en-US" smtClean="0"/>
              <a:pPr/>
              <a:t>1</a:t>
            </a:fld>
            <a:endParaRPr lang="es-MX" dirty="0"/>
          </a:p>
        </p:txBody>
      </p:sp>
      <p:pic>
        <p:nvPicPr>
          <p:cNvPr id="2" name="Dominio1 D26">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4267200" y="3124200"/>
            <a:ext cx="609600" cy="609600"/>
          </a:xfrm>
          <a:prstGeom prst="rect">
            <a:avLst/>
          </a:prstGeom>
        </p:spPr>
      </p:pic>
    </p:spTree>
    <p:extLst>
      <p:ext uri="{BB962C8B-B14F-4D97-AF65-F5344CB8AC3E}">
        <p14:creationId xmlns:p14="http://schemas.microsoft.com/office/powerpoint/2010/main" xmlns="" val="239759056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774"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prstGeom prst="rect">
            <a:avLst/>
          </a:prstGeom>
        </p:spPr>
        <p:txBody>
          <a:bodyPr>
            <a:normAutofit fontScale="90000"/>
          </a:bodyPr>
          <a:lstStyle/>
          <a:p>
            <a:r>
              <a:rPr lang="es-MX" dirty="0" smtClean="0"/>
              <a:t>Gobierno Dueño / Patrocinador</a:t>
            </a:r>
          </a:p>
        </p:txBody>
      </p:sp>
      <p:sp>
        <p:nvSpPr>
          <p:cNvPr id="4" name="Slide Number Placeholder 3"/>
          <p:cNvSpPr>
            <a:spLocks noGrp="1"/>
          </p:cNvSpPr>
          <p:nvPr>
            <p:ph type="sldNum" sz="quarter" idx="12"/>
          </p:nvPr>
        </p:nvSpPr>
        <p:spPr/>
        <p:txBody>
          <a:bodyPr/>
          <a:lstStyle/>
          <a:p>
            <a:fld id="{FE7ECE5F-9F06-47C0-8CEC-A9DFA59EBAB4}" type="slidenum">
              <a:rPr lang="en-US" smtClean="0"/>
              <a:pPr/>
              <a:t>2</a:t>
            </a:fld>
            <a:endParaRPr lang="es-MX" dirty="0"/>
          </a:p>
        </p:txBody>
      </p:sp>
      <p:sp>
        <p:nvSpPr>
          <p:cNvPr id="5" name="Content Placeholder 4"/>
          <p:cNvSpPr>
            <a:spLocks noGrp="1"/>
          </p:cNvSpPr>
          <p:nvPr>
            <p:ph idx="1"/>
          </p:nvPr>
        </p:nvSpPr>
        <p:spPr/>
        <p:txBody>
          <a:bodyPr/>
          <a:lstStyle/>
          <a:p>
            <a:endParaRPr lang="en-US" dirty="0"/>
          </a:p>
        </p:txBody>
      </p:sp>
      <p:pic>
        <p:nvPicPr>
          <p:cNvPr id="6" name="Picture 2"/>
          <p:cNvPicPr>
            <a:picLocks noChangeAspect="1" noChangeArrowheads="1"/>
          </p:cNvPicPr>
          <p:nvPr/>
        </p:nvPicPr>
        <p:blipFill>
          <a:blip r:embed="rId3" cstate="print"/>
          <a:srcRect/>
          <a:stretch>
            <a:fillRect/>
          </a:stretch>
        </p:blipFill>
        <p:spPr bwMode="auto">
          <a:xfrm>
            <a:off x="533400" y="1549400"/>
            <a:ext cx="8382000" cy="4470400"/>
          </a:xfrm>
          <a:prstGeom prst="rect">
            <a:avLst/>
          </a:prstGeom>
          <a:noFill/>
          <a:ln w="9525" algn="ctr">
            <a:noFill/>
            <a:miter lim="800000"/>
            <a:headEnd/>
            <a:tailEnd/>
          </a:ln>
        </p:spPr>
      </p:pic>
    </p:spTree>
    <p:extLst>
      <p:ext uri="{BB962C8B-B14F-4D97-AF65-F5344CB8AC3E}">
        <p14:creationId xmlns:p14="http://schemas.microsoft.com/office/powerpoint/2010/main" xmlns="" val="20444105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971800" y="260648"/>
            <a:ext cx="6019800" cy="1143000"/>
          </a:xfrm>
        </p:spPr>
        <p:txBody>
          <a:bodyPr/>
          <a:lstStyle/>
          <a:p>
            <a:r>
              <a:rPr lang="es-MX" sz="3600" dirty="0" smtClean="0"/>
              <a:t>1.4.2 Resultados del gobierno de la seguridad de la información</a:t>
            </a:r>
          </a:p>
        </p:txBody>
      </p:sp>
      <p:sp>
        <p:nvSpPr>
          <p:cNvPr id="36867" name="Rectangle 3"/>
          <p:cNvSpPr>
            <a:spLocks noGrp="1" noChangeArrowheads="1"/>
          </p:cNvSpPr>
          <p:nvPr>
            <p:ph idx="1"/>
          </p:nvPr>
        </p:nvSpPr>
        <p:spPr>
          <a:prstGeom prst="rect">
            <a:avLst/>
          </a:prstGeom>
        </p:spPr>
        <p:txBody>
          <a:bodyPr>
            <a:normAutofit fontScale="62500" lnSpcReduction="20000"/>
          </a:bodyPr>
          <a:lstStyle/>
          <a:p>
            <a:r>
              <a:rPr lang="es-MX" dirty="0" smtClean="0"/>
              <a:t>Alineación estratégica:</a:t>
            </a:r>
          </a:p>
          <a:p>
            <a:pPr lvl="1"/>
            <a:r>
              <a:rPr lang="es-MX" dirty="0" smtClean="0"/>
              <a:t>Alineada con la estrategia de negocio para respaldar los objetivos de la organización.</a:t>
            </a:r>
          </a:p>
          <a:p>
            <a:r>
              <a:rPr lang="es-MX" dirty="0" smtClean="0"/>
              <a:t>Gestión de riesgos:</a:t>
            </a:r>
          </a:p>
          <a:p>
            <a:pPr lvl="1"/>
            <a:r>
              <a:rPr lang="es-MX" dirty="0" smtClean="0"/>
              <a:t>Mitigar los riesgos y reducir el posible impacto a un nivel aceptable</a:t>
            </a:r>
          </a:p>
          <a:p>
            <a:r>
              <a:rPr lang="es-MX" dirty="0" smtClean="0"/>
              <a:t>Entrega de valor:</a:t>
            </a:r>
          </a:p>
          <a:p>
            <a:pPr lvl="1"/>
            <a:r>
              <a:rPr lang="es-MX" dirty="0" smtClean="0"/>
              <a:t>Optimizar las inversiones en seguridad para apoyar los objetivos del negocio.</a:t>
            </a:r>
          </a:p>
          <a:p>
            <a:r>
              <a:rPr lang="es-MX" dirty="0" smtClean="0"/>
              <a:t>Gestión de recursos:</a:t>
            </a:r>
          </a:p>
          <a:p>
            <a:pPr lvl="1"/>
            <a:r>
              <a:rPr lang="es-MX" dirty="0" smtClean="0"/>
              <a:t>Utilizar el conocimiento y la infraestructura de seguridad de la información con eficiencia y eficacia</a:t>
            </a:r>
          </a:p>
          <a:p>
            <a:r>
              <a:rPr lang="es-MX" dirty="0" smtClean="0"/>
              <a:t>Medición de desempeño:</a:t>
            </a:r>
          </a:p>
          <a:p>
            <a:pPr lvl="1"/>
            <a:r>
              <a:rPr lang="es-MX" dirty="0" smtClean="0"/>
              <a:t>Monitorear y reportar para garantizar que se alcancen los objetivos</a:t>
            </a:r>
          </a:p>
          <a:p>
            <a:r>
              <a:rPr lang="es-MX" dirty="0" smtClean="0"/>
              <a:t>Integración:</a:t>
            </a:r>
          </a:p>
          <a:p>
            <a:pPr lvl="1"/>
            <a:r>
              <a:rPr lang="es-MX" dirty="0" smtClean="0"/>
              <a:t>Integrar todos los factores de aseguramiento relevantes para garantizar que los procesos operan de acuerdo con lo planeado de principio a fin</a:t>
            </a:r>
          </a:p>
        </p:txBody>
      </p:sp>
      <p:sp>
        <p:nvSpPr>
          <p:cNvPr id="4" name="Slide Number Placeholder 3"/>
          <p:cNvSpPr>
            <a:spLocks noGrp="1"/>
          </p:cNvSpPr>
          <p:nvPr>
            <p:ph type="sldNum" sz="quarter" idx="12"/>
          </p:nvPr>
        </p:nvSpPr>
        <p:spPr/>
        <p:txBody>
          <a:bodyPr/>
          <a:lstStyle/>
          <a:p>
            <a:fld id="{FE7ECE5F-9F06-47C0-8CEC-A9DFA59EBAB4}" type="slidenum">
              <a:rPr lang="en-US" smtClean="0"/>
              <a:pPr/>
              <a:t>3</a:t>
            </a:fld>
            <a:endParaRPr lang="es-MX" dirty="0"/>
          </a:p>
        </p:txBody>
      </p:sp>
      <p:pic>
        <p:nvPicPr>
          <p:cNvPr id="2" name="Dominio 1 D28">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4267200" y="3124200"/>
            <a:ext cx="609600" cy="609600"/>
          </a:xfrm>
          <a:prstGeom prst="rect">
            <a:avLst/>
          </a:prstGeom>
        </p:spPr>
      </p:pic>
    </p:spTree>
    <p:extLst>
      <p:ext uri="{BB962C8B-B14F-4D97-AF65-F5344CB8AC3E}">
        <p14:creationId xmlns:p14="http://schemas.microsoft.com/office/powerpoint/2010/main" xmlns="" val="16342721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539"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5614</TotalTime>
  <Words>528</Words>
  <Application>Microsoft Office PowerPoint</Application>
  <PresentationFormat>On-screen Show (4:3)</PresentationFormat>
  <Paragraphs>64</Paragraphs>
  <Slides>3</Slides>
  <Notes>3</Notes>
  <HiddenSlides>0</HiddenSlides>
  <MMClips>2</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Gobierno Dueño / Patrocinador</vt:lpstr>
      <vt:lpstr>Gobierno Dueño / Patrocinador</vt:lpstr>
      <vt:lpstr>1.4.2 Resultados del gobierno de la seguridad de la información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kcordero</cp:lastModifiedBy>
  <cp:revision>764</cp:revision>
  <dcterms:created xsi:type="dcterms:W3CDTF">2012-01-20T22:05:26Z</dcterms:created>
  <dcterms:modified xsi:type="dcterms:W3CDTF">2014-02-10T22:34:42Z</dcterms:modified>
</cp:coreProperties>
</file>