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a" ContentType="audio/x-ms-wma"/>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21"/>
  </p:notesMasterIdLst>
  <p:handoutMasterIdLst>
    <p:handoutMasterId r:id="rId22"/>
  </p:handoutMasterIdLst>
  <p:sldIdLst>
    <p:sldId id="840" r:id="rId2"/>
    <p:sldId id="841" r:id="rId3"/>
    <p:sldId id="843" r:id="rId4"/>
    <p:sldId id="844" r:id="rId5"/>
    <p:sldId id="845" r:id="rId6"/>
    <p:sldId id="857" r:id="rId7"/>
    <p:sldId id="976" r:id="rId8"/>
    <p:sldId id="977" r:id="rId9"/>
    <p:sldId id="846" r:id="rId10"/>
    <p:sldId id="851" r:id="rId11"/>
    <p:sldId id="852" r:id="rId12"/>
    <p:sldId id="853" r:id="rId13"/>
    <p:sldId id="854" r:id="rId14"/>
    <p:sldId id="855" r:id="rId15"/>
    <p:sldId id="856" r:id="rId16"/>
    <p:sldId id="978" r:id="rId17"/>
    <p:sldId id="979" r:id="rId18"/>
    <p:sldId id="980" r:id="rId19"/>
    <p:sldId id="981"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5AC4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867" autoAdjust="0"/>
    <p:restoredTop sz="70609" autoAdjust="0"/>
  </p:normalViewPr>
  <p:slideViewPr>
    <p:cSldViewPr>
      <p:cViewPr>
        <p:scale>
          <a:sx n="70" d="100"/>
          <a:sy n="70" d="100"/>
        </p:scale>
        <p:origin x="-1482" y="408"/>
      </p:cViewPr>
      <p:guideLst>
        <p:guide orient="horz" pos="2160"/>
        <p:guide pos="2880"/>
      </p:guideLst>
    </p:cSldViewPr>
  </p:slideViewPr>
  <p:outlineViewPr>
    <p:cViewPr>
      <p:scale>
        <a:sx n="33" d="100"/>
        <a:sy n="33" d="100"/>
      </p:scale>
      <p:origin x="0" y="34956"/>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notesViewPr>
    <p:cSldViewPr>
      <p:cViewPr varScale="1">
        <p:scale>
          <a:sx n="93" d="100"/>
          <a:sy n="93" d="100"/>
        </p:scale>
        <p:origin x="-3630"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3" Type="http://schemas.openxmlformats.org/officeDocument/2006/relationships/slide" Target="slides/slide5.xml"/><Relationship Id="rId7" Type="http://schemas.openxmlformats.org/officeDocument/2006/relationships/slide" Target="slides/slide9.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8.xml"/><Relationship Id="rId5" Type="http://schemas.openxmlformats.org/officeDocument/2006/relationships/slide" Target="slides/slide7.xml"/><Relationship Id="rId4"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98DAEB-45BC-497F-B03B-1D8F1BFC1510}" type="doc">
      <dgm:prSet loTypeId="urn:microsoft.com/office/officeart/2005/8/layout/hList3" loCatId="list" qsTypeId="urn:microsoft.com/office/officeart/2005/8/quickstyle/3d3" qsCatId="3D" csTypeId="urn:microsoft.com/office/officeart/2005/8/colors/accent0_1" csCatId="mainScheme"/>
      <dgm:spPr/>
      <dgm:t>
        <a:bodyPr/>
        <a:lstStyle/>
        <a:p>
          <a:endParaRPr lang="en-US"/>
        </a:p>
      </dgm:t>
    </dgm:pt>
    <dgm:pt modelId="{9CBAF6EF-D4CD-44E8-8BD3-A4A6E1999AD9}">
      <dgm:prSet/>
      <dgm:spPr/>
      <dgm:t>
        <a:bodyPr/>
        <a:lstStyle/>
        <a:p>
          <a:pPr rtl="0"/>
          <a:r>
            <a:rPr lang="es-CR" dirty="0" smtClean="0"/>
            <a:t>Diseño y Estrategia de la Organización</a:t>
          </a:r>
          <a:endParaRPr lang="en-US" dirty="0"/>
        </a:p>
      </dgm:t>
    </dgm:pt>
    <dgm:pt modelId="{AA516731-B3C8-4292-85C3-DBF00ACF806D}" type="parTrans" cxnId="{F349E557-164E-4BEE-8210-5527A63F969D}">
      <dgm:prSet/>
      <dgm:spPr/>
      <dgm:t>
        <a:bodyPr/>
        <a:lstStyle/>
        <a:p>
          <a:endParaRPr lang="en-US"/>
        </a:p>
      </dgm:t>
    </dgm:pt>
    <dgm:pt modelId="{DF75659E-5F50-4F1B-9396-5762ADE65BE1}" type="sibTrans" cxnId="{F349E557-164E-4BEE-8210-5527A63F969D}">
      <dgm:prSet/>
      <dgm:spPr/>
      <dgm:t>
        <a:bodyPr/>
        <a:lstStyle/>
        <a:p>
          <a:endParaRPr lang="en-US"/>
        </a:p>
      </dgm:t>
    </dgm:pt>
    <dgm:pt modelId="{BAE2D65C-D5FD-4A46-A7CF-19128B060D54}">
      <dgm:prSet/>
      <dgm:spPr/>
      <dgm:t>
        <a:bodyPr/>
        <a:lstStyle/>
        <a:p>
          <a:pPr rtl="0"/>
          <a:r>
            <a:rPr lang="es-CR" dirty="0" smtClean="0"/>
            <a:t>Una organización es una red e personas, activos y procesos interactuando entre sí con roles definidos y trabajando para alcanzar una meta común. La estrategia de la empresa especifica sus metas de negocio y los objetivos que e deben alcanzar, así como los valores y las misiones que se deben perseguir. El diseño define la manera en que la organización implementa su estrategia. Los procesos, la cultura y la arquitectura son importantes para determinar el diseño.</a:t>
          </a:r>
          <a:endParaRPr lang="en-US" dirty="0"/>
        </a:p>
      </dgm:t>
    </dgm:pt>
    <dgm:pt modelId="{C5383E9E-86F7-4808-A407-C3403DD46C4D}" type="parTrans" cxnId="{E3D496F7-D01D-4AB3-96C5-C5A37933F927}">
      <dgm:prSet/>
      <dgm:spPr/>
      <dgm:t>
        <a:bodyPr/>
        <a:lstStyle/>
        <a:p>
          <a:endParaRPr lang="en-US"/>
        </a:p>
      </dgm:t>
    </dgm:pt>
    <dgm:pt modelId="{E56EF26E-ABCF-4C07-A704-B4BB66BF02D0}" type="sibTrans" cxnId="{E3D496F7-D01D-4AB3-96C5-C5A37933F927}">
      <dgm:prSet/>
      <dgm:spPr/>
      <dgm:t>
        <a:bodyPr/>
        <a:lstStyle/>
        <a:p>
          <a:endParaRPr lang="en-US"/>
        </a:p>
      </dgm:t>
    </dgm:pt>
    <dgm:pt modelId="{3E31C558-6198-4A88-A5DD-C2B312DD0575}" type="pres">
      <dgm:prSet presAssocID="{4598DAEB-45BC-497F-B03B-1D8F1BFC1510}" presName="composite" presStyleCnt="0">
        <dgm:presLayoutVars>
          <dgm:chMax val="1"/>
          <dgm:dir/>
          <dgm:resizeHandles val="exact"/>
        </dgm:presLayoutVars>
      </dgm:prSet>
      <dgm:spPr/>
      <dgm:t>
        <a:bodyPr/>
        <a:lstStyle/>
        <a:p>
          <a:endParaRPr lang="en-US"/>
        </a:p>
      </dgm:t>
    </dgm:pt>
    <dgm:pt modelId="{11879347-BAFB-465A-8AF2-AC7B6C0926E2}" type="pres">
      <dgm:prSet presAssocID="{9CBAF6EF-D4CD-44E8-8BD3-A4A6E1999AD9}" presName="roof" presStyleLbl="dkBgShp" presStyleIdx="0" presStyleCnt="2"/>
      <dgm:spPr/>
      <dgm:t>
        <a:bodyPr/>
        <a:lstStyle/>
        <a:p>
          <a:endParaRPr lang="en-US"/>
        </a:p>
      </dgm:t>
    </dgm:pt>
    <dgm:pt modelId="{117D6EE4-2119-44FE-B567-17160D4BA7E7}" type="pres">
      <dgm:prSet presAssocID="{9CBAF6EF-D4CD-44E8-8BD3-A4A6E1999AD9}" presName="pillars" presStyleCnt="0"/>
      <dgm:spPr/>
      <dgm:t>
        <a:bodyPr/>
        <a:lstStyle/>
        <a:p>
          <a:endParaRPr lang="en-US"/>
        </a:p>
      </dgm:t>
    </dgm:pt>
    <dgm:pt modelId="{9FCEEA84-5A82-4541-8401-87B45C6F6607}" type="pres">
      <dgm:prSet presAssocID="{9CBAF6EF-D4CD-44E8-8BD3-A4A6E1999AD9}" presName="pillar1" presStyleLbl="node1" presStyleIdx="0" presStyleCnt="1">
        <dgm:presLayoutVars>
          <dgm:bulletEnabled val="1"/>
        </dgm:presLayoutVars>
      </dgm:prSet>
      <dgm:spPr/>
      <dgm:t>
        <a:bodyPr/>
        <a:lstStyle/>
        <a:p>
          <a:endParaRPr lang="en-US"/>
        </a:p>
      </dgm:t>
    </dgm:pt>
    <dgm:pt modelId="{1AB9EFBF-59C3-42FD-8D9B-F74943F94B88}" type="pres">
      <dgm:prSet presAssocID="{9CBAF6EF-D4CD-44E8-8BD3-A4A6E1999AD9}" presName="base" presStyleLbl="dkBgShp" presStyleIdx="1" presStyleCnt="2"/>
      <dgm:spPr/>
      <dgm:t>
        <a:bodyPr/>
        <a:lstStyle/>
        <a:p>
          <a:endParaRPr lang="en-US"/>
        </a:p>
      </dgm:t>
    </dgm:pt>
  </dgm:ptLst>
  <dgm:cxnLst>
    <dgm:cxn modelId="{D96C9BD1-803C-4C67-90A5-F58CF675BE5F}" type="presOf" srcId="{9CBAF6EF-D4CD-44E8-8BD3-A4A6E1999AD9}" destId="{11879347-BAFB-465A-8AF2-AC7B6C0926E2}" srcOrd="0" destOrd="0" presId="urn:microsoft.com/office/officeart/2005/8/layout/hList3"/>
    <dgm:cxn modelId="{F349E557-164E-4BEE-8210-5527A63F969D}" srcId="{4598DAEB-45BC-497F-B03B-1D8F1BFC1510}" destId="{9CBAF6EF-D4CD-44E8-8BD3-A4A6E1999AD9}" srcOrd="0" destOrd="0" parTransId="{AA516731-B3C8-4292-85C3-DBF00ACF806D}" sibTransId="{DF75659E-5F50-4F1B-9396-5762ADE65BE1}"/>
    <dgm:cxn modelId="{E3D496F7-D01D-4AB3-96C5-C5A37933F927}" srcId="{9CBAF6EF-D4CD-44E8-8BD3-A4A6E1999AD9}" destId="{BAE2D65C-D5FD-4A46-A7CF-19128B060D54}" srcOrd="0" destOrd="0" parTransId="{C5383E9E-86F7-4808-A407-C3403DD46C4D}" sibTransId="{E56EF26E-ABCF-4C07-A704-B4BB66BF02D0}"/>
    <dgm:cxn modelId="{E15A111C-79AD-4DFC-B72B-A106A73F53C9}" type="presOf" srcId="{4598DAEB-45BC-497F-B03B-1D8F1BFC1510}" destId="{3E31C558-6198-4A88-A5DD-C2B312DD0575}" srcOrd="0" destOrd="0" presId="urn:microsoft.com/office/officeart/2005/8/layout/hList3"/>
    <dgm:cxn modelId="{48A15F2C-8116-4B0B-9550-802509EFF711}" type="presOf" srcId="{BAE2D65C-D5FD-4A46-A7CF-19128B060D54}" destId="{9FCEEA84-5A82-4541-8401-87B45C6F6607}" srcOrd="0" destOrd="0" presId="urn:microsoft.com/office/officeart/2005/8/layout/hList3"/>
    <dgm:cxn modelId="{11D3D142-A052-4518-9FC2-69EBADC98819}" type="presParOf" srcId="{3E31C558-6198-4A88-A5DD-C2B312DD0575}" destId="{11879347-BAFB-465A-8AF2-AC7B6C0926E2}" srcOrd="0" destOrd="0" presId="urn:microsoft.com/office/officeart/2005/8/layout/hList3"/>
    <dgm:cxn modelId="{439E72B0-86FD-485F-9D88-9D11E3922277}" type="presParOf" srcId="{3E31C558-6198-4A88-A5DD-C2B312DD0575}" destId="{117D6EE4-2119-44FE-B567-17160D4BA7E7}" srcOrd="1" destOrd="0" presId="urn:microsoft.com/office/officeart/2005/8/layout/hList3"/>
    <dgm:cxn modelId="{91C53D2B-593F-4454-8B9E-CF9DC062FF77}" type="presParOf" srcId="{117D6EE4-2119-44FE-B567-17160D4BA7E7}" destId="{9FCEEA84-5A82-4541-8401-87B45C6F6607}" srcOrd="0" destOrd="0" presId="urn:microsoft.com/office/officeart/2005/8/layout/hList3"/>
    <dgm:cxn modelId="{8F389A10-E754-4BFC-AF29-ACA95F8C2CF8}" type="presParOf" srcId="{3E31C558-6198-4A88-A5DD-C2B312DD0575}" destId="{1AB9EFBF-59C3-42FD-8D9B-F74943F94B88}" srcOrd="2" destOrd="0" presId="urn:microsoft.com/office/officeart/2005/8/layout/h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98DAEB-45BC-497F-B03B-1D8F1BFC1510}" type="doc">
      <dgm:prSet loTypeId="urn:microsoft.com/office/officeart/2005/8/layout/lProcess2" loCatId="list" qsTypeId="urn:microsoft.com/office/officeart/2005/8/quickstyle/3d2" qsCatId="3D" csTypeId="urn:microsoft.com/office/officeart/2005/8/colors/accent0_1" csCatId="mainScheme" phldr="1"/>
      <dgm:spPr/>
      <dgm:t>
        <a:bodyPr/>
        <a:lstStyle/>
        <a:p>
          <a:endParaRPr lang="en-US"/>
        </a:p>
      </dgm:t>
    </dgm:pt>
    <dgm:pt modelId="{9CBAF6EF-D4CD-44E8-8BD3-A4A6E1999AD9}">
      <dgm:prSet/>
      <dgm:spPr/>
      <dgm:t>
        <a:bodyPr/>
        <a:lstStyle/>
        <a:p>
          <a:pPr rtl="0"/>
          <a:r>
            <a:rPr lang="es-CR" dirty="0" smtClean="0"/>
            <a:t>Personas: Los recursos humanos y los aspectos de seguridad que los rodean. Define quién implementa cada parte de la estrategia.</a:t>
          </a:r>
          <a:endParaRPr lang="en-US" dirty="0"/>
        </a:p>
      </dgm:t>
    </dgm:pt>
    <dgm:pt modelId="{AA516731-B3C8-4292-85C3-DBF00ACF806D}" type="parTrans" cxnId="{F349E557-164E-4BEE-8210-5527A63F969D}">
      <dgm:prSet/>
      <dgm:spPr/>
      <dgm:t>
        <a:bodyPr/>
        <a:lstStyle/>
        <a:p>
          <a:endParaRPr lang="en-US"/>
        </a:p>
      </dgm:t>
    </dgm:pt>
    <dgm:pt modelId="{DF75659E-5F50-4F1B-9396-5762ADE65BE1}" type="sibTrans" cxnId="{F349E557-164E-4BEE-8210-5527A63F969D}">
      <dgm:prSet/>
      <dgm:spPr/>
      <dgm:t>
        <a:bodyPr/>
        <a:lstStyle/>
        <a:p>
          <a:endParaRPr lang="en-US"/>
        </a:p>
      </dgm:t>
    </dgm:pt>
    <dgm:pt modelId="{D2385806-03F9-4DB7-B2A5-B003570A25B4}">
      <dgm:prSet/>
      <dgm:spPr/>
      <dgm:t>
        <a:bodyPr/>
        <a:lstStyle/>
        <a:p>
          <a:pPr rtl="0"/>
          <a:r>
            <a:rPr lang="es-CR" dirty="0" smtClean="0"/>
            <a:t>Estrategias de reclutamiento </a:t>
          </a:r>
          <a:endParaRPr lang="en-US" dirty="0"/>
        </a:p>
      </dgm:t>
    </dgm:pt>
    <dgm:pt modelId="{988ED7DE-254F-4E25-8BB6-D4BEAACB9735}" type="parTrans" cxnId="{91503849-E3BC-4680-8076-F25A9206DB42}">
      <dgm:prSet/>
      <dgm:spPr/>
      <dgm:t>
        <a:bodyPr/>
        <a:lstStyle/>
        <a:p>
          <a:endParaRPr lang="en-US"/>
        </a:p>
      </dgm:t>
    </dgm:pt>
    <dgm:pt modelId="{4A077C52-37E4-49E7-85C3-D6FA646E6912}" type="sibTrans" cxnId="{91503849-E3BC-4680-8076-F25A9206DB42}">
      <dgm:prSet/>
      <dgm:spPr/>
      <dgm:t>
        <a:bodyPr/>
        <a:lstStyle/>
        <a:p>
          <a:endParaRPr lang="en-US"/>
        </a:p>
      </dgm:t>
    </dgm:pt>
    <dgm:pt modelId="{DE31FDE8-A303-4579-A3F4-313933854FAA}">
      <dgm:prSet/>
      <dgm:spPr/>
      <dgm:t>
        <a:bodyPr/>
        <a:lstStyle/>
        <a:p>
          <a:pPr rtl="0"/>
          <a:r>
            <a:rPr lang="es-CR" dirty="0" smtClean="0"/>
            <a:t>Acceso, verificaciones de antecedentes, entrevistas, roles y responsabilidades</a:t>
          </a:r>
          <a:endParaRPr lang="en-US" dirty="0"/>
        </a:p>
      </dgm:t>
    </dgm:pt>
    <dgm:pt modelId="{E91997B9-C612-4C5C-9A66-1B37794FE12D}" type="parTrans" cxnId="{7EA15475-E66D-4AA5-A78D-C09D4722E88C}">
      <dgm:prSet/>
      <dgm:spPr/>
      <dgm:t>
        <a:bodyPr/>
        <a:lstStyle/>
        <a:p>
          <a:endParaRPr lang="en-US"/>
        </a:p>
      </dgm:t>
    </dgm:pt>
    <dgm:pt modelId="{40B819DF-5E30-4AA7-BFDF-5EA024C81446}" type="sibTrans" cxnId="{7EA15475-E66D-4AA5-A78D-C09D4722E88C}">
      <dgm:prSet/>
      <dgm:spPr/>
      <dgm:t>
        <a:bodyPr/>
        <a:lstStyle/>
        <a:p>
          <a:endParaRPr lang="en-US"/>
        </a:p>
      </dgm:t>
    </dgm:pt>
    <dgm:pt modelId="{4BC1CF4F-C50C-4FD6-8100-7E8C947FE877}">
      <dgm:prSet/>
      <dgm:spPr/>
      <dgm:t>
        <a:bodyPr/>
        <a:lstStyle/>
        <a:p>
          <a:pPr rtl="0"/>
          <a:r>
            <a:rPr lang="es-CR" dirty="0" smtClean="0"/>
            <a:t>Aspectos relacionados con el empleo</a:t>
          </a:r>
          <a:endParaRPr lang="en-US" dirty="0"/>
        </a:p>
      </dgm:t>
    </dgm:pt>
    <dgm:pt modelId="{1D3942F5-3929-4CC4-A352-02A55DCEA4E0}" type="parTrans" cxnId="{1DCF93C0-057D-45E7-9BC3-5B78746755D0}">
      <dgm:prSet/>
      <dgm:spPr/>
      <dgm:t>
        <a:bodyPr/>
        <a:lstStyle/>
        <a:p>
          <a:endParaRPr lang="en-US"/>
        </a:p>
      </dgm:t>
    </dgm:pt>
    <dgm:pt modelId="{D416DCFD-153F-4C68-BAB8-41BC63A47699}" type="sibTrans" cxnId="{1DCF93C0-057D-45E7-9BC3-5B78746755D0}">
      <dgm:prSet/>
      <dgm:spPr/>
      <dgm:t>
        <a:bodyPr/>
        <a:lstStyle/>
        <a:p>
          <a:endParaRPr lang="en-US"/>
        </a:p>
      </dgm:t>
    </dgm:pt>
    <dgm:pt modelId="{6FFCF63F-67B8-43EE-B4F1-AE7EE3CF6FC7}">
      <dgm:prSet/>
      <dgm:spPr/>
      <dgm:t>
        <a:bodyPr/>
        <a:lstStyle/>
        <a:p>
          <a:pPr rtl="0"/>
          <a:r>
            <a:rPr lang="es-CR" dirty="0" smtClean="0"/>
            <a:t>Ubicación de la oficina, acceso a herramientas y datos, capacitación y concientización, movimiento dentro de la empresa</a:t>
          </a:r>
          <a:endParaRPr lang="en-US" dirty="0"/>
        </a:p>
      </dgm:t>
    </dgm:pt>
    <dgm:pt modelId="{5D34CBF9-E443-451F-B011-7B897A3825FD}" type="parTrans" cxnId="{4749B54D-4DCF-4E21-BE01-18F77C89D709}">
      <dgm:prSet/>
      <dgm:spPr/>
      <dgm:t>
        <a:bodyPr/>
        <a:lstStyle/>
        <a:p>
          <a:endParaRPr lang="en-US"/>
        </a:p>
      </dgm:t>
    </dgm:pt>
    <dgm:pt modelId="{DE3A9530-DB7A-420B-9823-E5C5C6D7BA1D}" type="sibTrans" cxnId="{4749B54D-4DCF-4E21-BE01-18F77C89D709}">
      <dgm:prSet/>
      <dgm:spPr/>
      <dgm:t>
        <a:bodyPr/>
        <a:lstStyle/>
        <a:p>
          <a:endParaRPr lang="en-US"/>
        </a:p>
      </dgm:t>
    </dgm:pt>
    <dgm:pt modelId="{10583C28-278C-49BE-8C9D-B7C8187F7805}">
      <dgm:prSet/>
      <dgm:spPr/>
      <dgm:t>
        <a:bodyPr/>
        <a:lstStyle/>
        <a:p>
          <a:pPr rtl="0"/>
          <a:r>
            <a:rPr lang="es-CR" dirty="0" smtClean="0"/>
            <a:t>Término de relaciones laborales</a:t>
          </a:r>
          <a:endParaRPr lang="en-US" dirty="0"/>
        </a:p>
      </dgm:t>
    </dgm:pt>
    <dgm:pt modelId="{78656217-E1ED-4AEE-87AA-50A0F8E2B012}" type="parTrans" cxnId="{7D7F60E1-AF45-43FA-BF32-B1CD7C66499F}">
      <dgm:prSet/>
      <dgm:spPr/>
      <dgm:t>
        <a:bodyPr/>
        <a:lstStyle/>
        <a:p>
          <a:endParaRPr lang="en-US"/>
        </a:p>
      </dgm:t>
    </dgm:pt>
    <dgm:pt modelId="{55B680E9-3D18-4D26-8545-87A97C00F8A3}" type="sibTrans" cxnId="{7D7F60E1-AF45-43FA-BF32-B1CD7C66499F}">
      <dgm:prSet/>
      <dgm:spPr/>
      <dgm:t>
        <a:bodyPr/>
        <a:lstStyle/>
        <a:p>
          <a:endParaRPr lang="en-US"/>
        </a:p>
      </dgm:t>
    </dgm:pt>
    <dgm:pt modelId="{B778FDF7-3B8A-4F29-849B-126862259F1E}">
      <dgm:prSet/>
      <dgm:spPr/>
      <dgm:t>
        <a:bodyPr/>
        <a:lstStyle/>
        <a:p>
          <a:pPr rtl="0"/>
          <a:r>
            <a:rPr lang="es-CR" dirty="0" smtClean="0"/>
            <a:t>Razones de la desvinculación, momento de la salida, acceso a los sistemas, acceso a otros empleados</a:t>
          </a:r>
          <a:endParaRPr lang="en-US" dirty="0"/>
        </a:p>
      </dgm:t>
    </dgm:pt>
    <dgm:pt modelId="{D912CA5F-57C8-41EF-99F6-C349C25EE14B}" type="parTrans" cxnId="{57FE5825-5A93-4094-9881-F7B95E2CD18E}">
      <dgm:prSet/>
      <dgm:spPr/>
      <dgm:t>
        <a:bodyPr/>
        <a:lstStyle/>
        <a:p>
          <a:endParaRPr lang="en-US"/>
        </a:p>
      </dgm:t>
    </dgm:pt>
    <dgm:pt modelId="{72FCBD55-400C-4F83-A433-F02FC1F7FCD1}" type="sibTrans" cxnId="{57FE5825-5A93-4094-9881-F7B95E2CD18E}">
      <dgm:prSet/>
      <dgm:spPr/>
      <dgm:t>
        <a:bodyPr/>
        <a:lstStyle/>
        <a:p>
          <a:endParaRPr lang="en-US"/>
        </a:p>
      </dgm:t>
    </dgm:pt>
    <dgm:pt modelId="{8A605D10-14FC-472D-AB30-FA03646EF20E}" type="pres">
      <dgm:prSet presAssocID="{4598DAEB-45BC-497F-B03B-1D8F1BFC1510}" presName="theList" presStyleCnt="0">
        <dgm:presLayoutVars>
          <dgm:dir/>
          <dgm:animLvl val="lvl"/>
          <dgm:resizeHandles val="exact"/>
        </dgm:presLayoutVars>
      </dgm:prSet>
      <dgm:spPr/>
      <dgm:t>
        <a:bodyPr/>
        <a:lstStyle/>
        <a:p>
          <a:endParaRPr lang="en-US"/>
        </a:p>
      </dgm:t>
    </dgm:pt>
    <dgm:pt modelId="{3FFCD4E7-D49D-4C42-BC41-70C9F3A8B162}" type="pres">
      <dgm:prSet presAssocID="{9CBAF6EF-D4CD-44E8-8BD3-A4A6E1999AD9}" presName="compNode" presStyleCnt="0"/>
      <dgm:spPr/>
      <dgm:t>
        <a:bodyPr/>
        <a:lstStyle/>
        <a:p>
          <a:endParaRPr lang="en-US"/>
        </a:p>
      </dgm:t>
    </dgm:pt>
    <dgm:pt modelId="{B05421AF-54C2-4779-B22E-45DC84376E20}" type="pres">
      <dgm:prSet presAssocID="{9CBAF6EF-D4CD-44E8-8BD3-A4A6E1999AD9}" presName="aNode" presStyleLbl="bgShp" presStyleIdx="0" presStyleCnt="1"/>
      <dgm:spPr/>
      <dgm:t>
        <a:bodyPr/>
        <a:lstStyle/>
        <a:p>
          <a:endParaRPr lang="en-US"/>
        </a:p>
      </dgm:t>
    </dgm:pt>
    <dgm:pt modelId="{4B518398-F319-4D40-AC48-915BD2D4B0A1}" type="pres">
      <dgm:prSet presAssocID="{9CBAF6EF-D4CD-44E8-8BD3-A4A6E1999AD9}" presName="textNode" presStyleLbl="bgShp" presStyleIdx="0" presStyleCnt="1"/>
      <dgm:spPr/>
      <dgm:t>
        <a:bodyPr/>
        <a:lstStyle/>
        <a:p>
          <a:endParaRPr lang="en-US"/>
        </a:p>
      </dgm:t>
    </dgm:pt>
    <dgm:pt modelId="{21E068AF-7509-4512-AF11-5D4166AFB46C}" type="pres">
      <dgm:prSet presAssocID="{9CBAF6EF-D4CD-44E8-8BD3-A4A6E1999AD9}" presName="compChildNode" presStyleCnt="0"/>
      <dgm:spPr/>
      <dgm:t>
        <a:bodyPr/>
        <a:lstStyle/>
        <a:p>
          <a:endParaRPr lang="en-US"/>
        </a:p>
      </dgm:t>
    </dgm:pt>
    <dgm:pt modelId="{BD452817-C8EE-4BBB-A80F-12333B1D0BCD}" type="pres">
      <dgm:prSet presAssocID="{9CBAF6EF-D4CD-44E8-8BD3-A4A6E1999AD9}" presName="theInnerList" presStyleCnt="0"/>
      <dgm:spPr/>
      <dgm:t>
        <a:bodyPr/>
        <a:lstStyle/>
        <a:p>
          <a:endParaRPr lang="en-US"/>
        </a:p>
      </dgm:t>
    </dgm:pt>
    <dgm:pt modelId="{3220179A-06AB-48FF-8F3E-E3FC5F4C1022}" type="pres">
      <dgm:prSet presAssocID="{D2385806-03F9-4DB7-B2A5-B003570A25B4}" presName="childNode" presStyleLbl="node1" presStyleIdx="0" presStyleCnt="3">
        <dgm:presLayoutVars>
          <dgm:bulletEnabled val="1"/>
        </dgm:presLayoutVars>
      </dgm:prSet>
      <dgm:spPr/>
      <dgm:t>
        <a:bodyPr/>
        <a:lstStyle/>
        <a:p>
          <a:endParaRPr lang="en-US"/>
        </a:p>
      </dgm:t>
    </dgm:pt>
    <dgm:pt modelId="{1DCAF22A-4921-4E51-B4DA-7328BEDFE4E4}" type="pres">
      <dgm:prSet presAssocID="{D2385806-03F9-4DB7-B2A5-B003570A25B4}" presName="aSpace2" presStyleCnt="0"/>
      <dgm:spPr/>
      <dgm:t>
        <a:bodyPr/>
        <a:lstStyle/>
        <a:p>
          <a:endParaRPr lang="en-US"/>
        </a:p>
      </dgm:t>
    </dgm:pt>
    <dgm:pt modelId="{1787EA89-0493-4D19-9543-4EB52A18B8F2}" type="pres">
      <dgm:prSet presAssocID="{4BC1CF4F-C50C-4FD6-8100-7E8C947FE877}" presName="childNode" presStyleLbl="node1" presStyleIdx="1" presStyleCnt="3">
        <dgm:presLayoutVars>
          <dgm:bulletEnabled val="1"/>
        </dgm:presLayoutVars>
      </dgm:prSet>
      <dgm:spPr/>
      <dgm:t>
        <a:bodyPr/>
        <a:lstStyle/>
        <a:p>
          <a:endParaRPr lang="en-US"/>
        </a:p>
      </dgm:t>
    </dgm:pt>
    <dgm:pt modelId="{C5A1F69B-826A-41CE-8AC4-C9FF7CC7140B}" type="pres">
      <dgm:prSet presAssocID="{4BC1CF4F-C50C-4FD6-8100-7E8C947FE877}" presName="aSpace2" presStyleCnt="0"/>
      <dgm:spPr/>
      <dgm:t>
        <a:bodyPr/>
        <a:lstStyle/>
        <a:p>
          <a:endParaRPr lang="en-US"/>
        </a:p>
      </dgm:t>
    </dgm:pt>
    <dgm:pt modelId="{FF91A33C-9CB1-483B-9C49-B8B1B70A5FE9}" type="pres">
      <dgm:prSet presAssocID="{10583C28-278C-49BE-8C9D-B7C8187F7805}" presName="childNode" presStyleLbl="node1" presStyleIdx="2" presStyleCnt="3">
        <dgm:presLayoutVars>
          <dgm:bulletEnabled val="1"/>
        </dgm:presLayoutVars>
      </dgm:prSet>
      <dgm:spPr/>
      <dgm:t>
        <a:bodyPr/>
        <a:lstStyle/>
        <a:p>
          <a:endParaRPr lang="en-US"/>
        </a:p>
      </dgm:t>
    </dgm:pt>
  </dgm:ptLst>
  <dgm:cxnLst>
    <dgm:cxn modelId="{91503849-E3BC-4680-8076-F25A9206DB42}" srcId="{9CBAF6EF-D4CD-44E8-8BD3-A4A6E1999AD9}" destId="{D2385806-03F9-4DB7-B2A5-B003570A25B4}" srcOrd="0" destOrd="0" parTransId="{988ED7DE-254F-4E25-8BB6-D4BEAACB9735}" sibTransId="{4A077C52-37E4-49E7-85C3-D6FA646E6912}"/>
    <dgm:cxn modelId="{067E14D3-6759-4FE1-A9E9-2677B296C747}" type="presOf" srcId="{DE31FDE8-A303-4579-A3F4-313933854FAA}" destId="{3220179A-06AB-48FF-8F3E-E3FC5F4C1022}" srcOrd="0" destOrd="1" presId="urn:microsoft.com/office/officeart/2005/8/layout/lProcess2"/>
    <dgm:cxn modelId="{2F302A29-FBCE-4810-AD87-6645FCE3B635}" type="presOf" srcId="{4BC1CF4F-C50C-4FD6-8100-7E8C947FE877}" destId="{1787EA89-0493-4D19-9543-4EB52A18B8F2}" srcOrd="0" destOrd="0" presId="urn:microsoft.com/office/officeart/2005/8/layout/lProcess2"/>
    <dgm:cxn modelId="{80EFA55C-615C-4141-80FF-D4307C68CE1E}" type="presOf" srcId="{D2385806-03F9-4DB7-B2A5-B003570A25B4}" destId="{3220179A-06AB-48FF-8F3E-E3FC5F4C1022}" srcOrd="0" destOrd="0" presId="urn:microsoft.com/office/officeart/2005/8/layout/lProcess2"/>
    <dgm:cxn modelId="{CEC72C70-B81F-421F-9642-FDEE9A520317}" type="presOf" srcId="{9CBAF6EF-D4CD-44E8-8BD3-A4A6E1999AD9}" destId="{4B518398-F319-4D40-AC48-915BD2D4B0A1}" srcOrd="1" destOrd="0" presId="urn:microsoft.com/office/officeart/2005/8/layout/lProcess2"/>
    <dgm:cxn modelId="{22D1E38B-EDDA-42C1-929C-A3342E02A92F}" type="presOf" srcId="{9CBAF6EF-D4CD-44E8-8BD3-A4A6E1999AD9}" destId="{B05421AF-54C2-4779-B22E-45DC84376E20}" srcOrd="0" destOrd="0" presId="urn:microsoft.com/office/officeart/2005/8/layout/lProcess2"/>
    <dgm:cxn modelId="{722D7CF9-D202-452C-AD87-BCB859A0D4AA}" type="presOf" srcId="{10583C28-278C-49BE-8C9D-B7C8187F7805}" destId="{FF91A33C-9CB1-483B-9C49-B8B1B70A5FE9}" srcOrd="0" destOrd="0" presId="urn:microsoft.com/office/officeart/2005/8/layout/lProcess2"/>
    <dgm:cxn modelId="{F349E557-164E-4BEE-8210-5527A63F969D}" srcId="{4598DAEB-45BC-497F-B03B-1D8F1BFC1510}" destId="{9CBAF6EF-D4CD-44E8-8BD3-A4A6E1999AD9}" srcOrd="0" destOrd="0" parTransId="{AA516731-B3C8-4292-85C3-DBF00ACF806D}" sibTransId="{DF75659E-5F50-4F1B-9396-5762ADE65BE1}"/>
    <dgm:cxn modelId="{1DCF93C0-057D-45E7-9BC3-5B78746755D0}" srcId="{9CBAF6EF-D4CD-44E8-8BD3-A4A6E1999AD9}" destId="{4BC1CF4F-C50C-4FD6-8100-7E8C947FE877}" srcOrd="1" destOrd="0" parTransId="{1D3942F5-3929-4CC4-A352-02A55DCEA4E0}" sibTransId="{D416DCFD-153F-4C68-BAB8-41BC63A47699}"/>
    <dgm:cxn modelId="{57FE5825-5A93-4094-9881-F7B95E2CD18E}" srcId="{10583C28-278C-49BE-8C9D-B7C8187F7805}" destId="{B778FDF7-3B8A-4F29-849B-126862259F1E}" srcOrd="0" destOrd="0" parTransId="{D912CA5F-57C8-41EF-99F6-C349C25EE14B}" sibTransId="{72FCBD55-400C-4F83-A433-F02FC1F7FCD1}"/>
    <dgm:cxn modelId="{7D7F60E1-AF45-43FA-BF32-B1CD7C66499F}" srcId="{9CBAF6EF-D4CD-44E8-8BD3-A4A6E1999AD9}" destId="{10583C28-278C-49BE-8C9D-B7C8187F7805}" srcOrd="2" destOrd="0" parTransId="{78656217-E1ED-4AEE-87AA-50A0F8E2B012}" sibTransId="{55B680E9-3D18-4D26-8545-87A97C00F8A3}"/>
    <dgm:cxn modelId="{38297277-A419-4FC8-BBBC-85D7CC3973E4}" type="presOf" srcId="{B778FDF7-3B8A-4F29-849B-126862259F1E}" destId="{FF91A33C-9CB1-483B-9C49-B8B1B70A5FE9}" srcOrd="0" destOrd="1" presId="urn:microsoft.com/office/officeart/2005/8/layout/lProcess2"/>
    <dgm:cxn modelId="{4749B54D-4DCF-4E21-BE01-18F77C89D709}" srcId="{4BC1CF4F-C50C-4FD6-8100-7E8C947FE877}" destId="{6FFCF63F-67B8-43EE-B4F1-AE7EE3CF6FC7}" srcOrd="0" destOrd="0" parTransId="{5D34CBF9-E443-451F-B011-7B897A3825FD}" sibTransId="{DE3A9530-DB7A-420B-9823-E5C5C6D7BA1D}"/>
    <dgm:cxn modelId="{C2C83448-174E-4850-AB4C-AF19A9988381}" type="presOf" srcId="{6FFCF63F-67B8-43EE-B4F1-AE7EE3CF6FC7}" destId="{1787EA89-0493-4D19-9543-4EB52A18B8F2}" srcOrd="0" destOrd="1" presId="urn:microsoft.com/office/officeart/2005/8/layout/lProcess2"/>
    <dgm:cxn modelId="{B58D2C24-4642-4D6A-8987-FBF7CF5E40E3}" type="presOf" srcId="{4598DAEB-45BC-497F-B03B-1D8F1BFC1510}" destId="{8A605D10-14FC-472D-AB30-FA03646EF20E}" srcOrd="0" destOrd="0" presId="urn:microsoft.com/office/officeart/2005/8/layout/lProcess2"/>
    <dgm:cxn modelId="{7EA15475-E66D-4AA5-A78D-C09D4722E88C}" srcId="{D2385806-03F9-4DB7-B2A5-B003570A25B4}" destId="{DE31FDE8-A303-4579-A3F4-313933854FAA}" srcOrd="0" destOrd="0" parTransId="{E91997B9-C612-4C5C-9A66-1B37794FE12D}" sibTransId="{40B819DF-5E30-4AA7-BFDF-5EA024C81446}"/>
    <dgm:cxn modelId="{7A867276-4DDF-4AF3-8E55-9FBA75B55A8B}" type="presParOf" srcId="{8A605D10-14FC-472D-AB30-FA03646EF20E}" destId="{3FFCD4E7-D49D-4C42-BC41-70C9F3A8B162}" srcOrd="0" destOrd="0" presId="urn:microsoft.com/office/officeart/2005/8/layout/lProcess2"/>
    <dgm:cxn modelId="{485C2A54-687E-42AF-8344-286B8AFCC84A}" type="presParOf" srcId="{3FFCD4E7-D49D-4C42-BC41-70C9F3A8B162}" destId="{B05421AF-54C2-4779-B22E-45DC84376E20}" srcOrd="0" destOrd="0" presId="urn:microsoft.com/office/officeart/2005/8/layout/lProcess2"/>
    <dgm:cxn modelId="{420C2704-D729-488D-9C98-5B16D66D85DE}" type="presParOf" srcId="{3FFCD4E7-D49D-4C42-BC41-70C9F3A8B162}" destId="{4B518398-F319-4D40-AC48-915BD2D4B0A1}" srcOrd="1" destOrd="0" presId="urn:microsoft.com/office/officeart/2005/8/layout/lProcess2"/>
    <dgm:cxn modelId="{59333A89-08FC-4B1E-A3EC-311B130B18DB}" type="presParOf" srcId="{3FFCD4E7-D49D-4C42-BC41-70C9F3A8B162}" destId="{21E068AF-7509-4512-AF11-5D4166AFB46C}" srcOrd="2" destOrd="0" presId="urn:microsoft.com/office/officeart/2005/8/layout/lProcess2"/>
    <dgm:cxn modelId="{2DA8A1CE-6214-49B4-BF45-8913342D3A64}" type="presParOf" srcId="{21E068AF-7509-4512-AF11-5D4166AFB46C}" destId="{BD452817-C8EE-4BBB-A80F-12333B1D0BCD}" srcOrd="0" destOrd="0" presId="urn:microsoft.com/office/officeart/2005/8/layout/lProcess2"/>
    <dgm:cxn modelId="{AA5B50FB-35E1-46EF-87B6-CC819C6857FF}" type="presParOf" srcId="{BD452817-C8EE-4BBB-A80F-12333B1D0BCD}" destId="{3220179A-06AB-48FF-8F3E-E3FC5F4C1022}" srcOrd="0" destOrd="0" presId="urn:microsoft.com/office/officeart/2005/8/layout/lProcess2"/>
    <dgm:cxn modelId="{49CAE374-9F55-4676-B342-1D96B6E15D13}" type="presParOf" srcId="{BD452817-C8EE-4BBB-A80F-12333B1D0BCD}" destId="{1DCAF22A-4921-4E51-B4DA-7328BEDFE4E4}" srcOrd="1" destOrd="0" presId="urn:microsoft.com/office/officeart/2005/8/layout/lProcess2"/>
    <dgm:cxn modelId="{56DDE2A8-E016-4968-908D-4B04587FC99D}" type="presParOf" srcId="{BD452817-C8EE-4BBB-A80F-12333B1D0BCD}" destId="{1787EA89-0493-4D19-9543-4EB52A18B8F2}" srcOrd="2" destOrd="0" presId="urn:microsoft.com/office/officeart/2005/8/layout/lProcess2"/>
    <dgm:cxn modelId="{F8BBFB26-3B15-425A-83CE-111C63ACD0BA}" type="presParOf" srcId="{BD452817-C8EE-4BBB-A80F-12333B1D0BCD}" destId="{C5A1F69B-826A-41CE-8AC4-C9FF7CC7140B}" srcOrd="3" destOrd="0" presId="urn:microsoft.com/office/officeart/2005/8/layout/lProcess2"/>
    <dgm:cxn modelId="{3FB6A5FD-ED5A-4CF4-8239-5E7CFFCF7555}" type="presParOf" srcId="{BD452817-C8EE-4BBB-A80F-12333B1D0BCD}" destId="{FF91A33C-9CB1-483B-9C49-B8B1B70A5FE9}" srcOrd="4" destOrd="0" presId="urn:microsoft.com/office/officeart/2005/8/layout/lProcess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98DAEB-45BC-497F-B03B-1D8F1BFC1510}" type="doc">
      <dgm:prSet loTypeId="urn:microsoft.com/office/officeart/2005/8/layout/hProcess7#1" loCatId="list" qsTypeId="urn:microsoft.com/office/officeart/2005/8/quickstyle/3d2" qsCatId="3D" csTypeId="urn:microsoft.com/office/officeart/2005/8/colors/accent0_1" csCatId="mainScheme" phldr="1"/>
      <dgm:spPr/>
      <dgm:t>
        <a:bodyPr/>
        <a:lstStyle/>
        <a:p>
          <a:endParaRPr lang="en-US"/>
        </a:p>
      </dgm:t>
    </dgm:pt>
    <dgm:pt modelId="{9CBAF6EF-D4CD-44E8-8BD3-A4A6E1999AD9}">
      <dgm:prSet/>
      <dgm:spPr/>
      <dgm:t>
        <a:bodyPr/>
        <a:lstStyle/>
        <a:p>
          <a:pPr rtl="0"/>
          <a:r>
            <a:rPr lang="es-CR" dirty="0" smtClean="0"/>
            <a:t>Procesos</a:t>
          </a:r>
          <a:endParaRPr lang="en-US" dirty="0"/>
        </a:p>
      </dgm:t>
    </dgm:pt>
    <dgm:pt modelId="{AA516731-B3C8-4292-85C3-DBF00ACF806D}" type="parTrans" cxnId="{F349E557-164E-4BEE-8210-5527A63F969D}">
      <dgm:prSet/>
      <dgm:spPr/>
      <dgm:t>
        <a:bodyPr/>
        <a:lstStyle/>
        <a:p>
          <a:endParaRPr lang="en-US"/>
        </a:p>
      </dgm:t>
    </dgm:pt>
    <dgm:pt modelId="{DF75659E-5F50-4F1B-9396-5762ADE65BE1}" type="sibTrans" cxnId="{F349E557-164E-4BEE-8210-5527A63F969D}">
      <dgm:prSet/>
      <dgm:spPr/>
      <dgm:t>
        <a:bodyPr/>
        <a:lstStyle/>
        <a:p>
          <a:endParaRPr lang="en-US"/>
        </a:p>
      </dgm:t>
    </dgm:pt>
    <dgm:pt modelId="{880DD2C2-0622-40C7-83C2-8005B2F2CF59}">
      <dgm:prSet/>
      <dgm:spPr/>
      <dgm:t>
        <a:bodyPr/>
        <a:lstStyle/>
        <a:p>
          <a:pPr rtl="0"/>
          <a:r>
            <a:rPr lang="es-CR" dirty="0" smtClean="0"/>
            <a:t>Incluye mecanismos formales e informales para realizar las tareas. Identifican, miden, gestionan y controlan el riesgo, la disponibilidad, la integridad y la confidencialidad, además de asegurar la responsabilidad.</a:t>
          </a:r>
          <a:endParaRPr lang="en-US" dirty="0"/>
        </a:p>
      </dgm:t>
    </dgm:pt>
    <dgm:pt modelId="{7C1F0041-B593-4C91-94D4-85D7EDC8CEE4}" type="parTrans" cxnId="{54E019AA-D625-4B34-AC5E-D0ED968A6047}">
      <dgm:prSet/>
      <dgm:spPr/>
      <dgm:t>
        <a:bodyPr/>
        <a:lstStyle/>
        <a:p>
          <a:endParaRPr lang="en-US"/>
        </a:p>
      </dgm:t>
    </dgm:pt>
    <dgm:pt modelId="{E4BCC5B0-7630-45D3-8DC5-E277743D2A34}" type="sibTrans" cxnId="{54E019AA-D625-4B34-AC5E-D0ED968A6047}">
      <dgm:prSet/>
      <dgm:spPr/>
      <dgm:t>
        <a:bodyPr/>
        <a:lstStyle/>
        <a:p>
          <a:endParaRPr lang="en-US"/>
        </a:p>
      </dgm:t>
    </dgm:pt>
    <dgm:pt modelId="{216DED8D-C911-4330-9580-769FD7141D58}" type="pres">
      <dgm:prSet presAssocID="{4598DAEB-45BC-497F-B03B-1D8F1BFC1510}" presName="Name0" presStyleCnt="0">
        <dgm:presLayoutVars>
          <dgm:dir/>
          <dgm:animLvl val="lvl"/>
          <dgm:resizeHandles val="exact"/>
        </dgm:presLayoutVars>
      </dgm:prSet>
      <dgm:spPr/>
      <dgm:t>
        <a:bodyPr/>
        <a:lstStyle/>
        <a:p>
          <a:endParaRPr lang="en-US"/>
        </a:p>
      </dgm:t>
    </dgm:pt>
    <dgm:pt modelId="{EDC1F4D2-2F65-4432-BFF0-8B98BBDB9237}" type="pres">
      <dgm:prSet presAssocID="{9CBAF6EF-D4CD-44E8-8BD3-A4A6E1999AD9}" presName="compositeNode" presStyleCnt="0">
        <dgm:presLayoutVars>
          <dgm:bulletEnabled val="1"/>
        </dgm:presLayoutVars>
      </dgm:prSet>
      <dgm:spPr/>
    </dgm:pt>
    <dgm:pt modelId="{19E25664-A209-4EA5-8866-5B026A6F5BD2}" type="pres">
      <dgm:prSet presAssocID="{9CBAF6EF-D4CD-44E8-8BD3-A4A6E1999AD9}" presName="bgRect" presStyleLbl="node1" presStyleIdx="0" presStyleCnt="1"/>
      <dgm:spPr/>
      <dgm:t>
        <a:bodyPr/>
        <a:lstStyle/>
        <a:p>
          <a:endParaRPr lang="en-US"/>
        </a:p>
      </dgm:t>
    </dgm:pt>
    <dgm:pt modelId="{20048BF7-7DE0-4B7B-99F2-EE1204DDF3C2}" type="pres">
      <dgm:prSet presAssocID="{9CBAF6EF-D4CD-44E8-8BD3-A4A6E1999AD9}" presName="parentNode" presStyleLbl="node1" presStyleIdx="0" presStyleCnt="1">
        <dgm:presLayoutVars>
          <dgm:chMax val="0"/>
          <dgm:bulletEnabled val="1"/>
        </dgm:presLayoutVars>
      </dgm:prSet>
      <dgm:spPr/>
      <dgm:t>
        <a:bodyPr/>
        <a:lstStyle/>
        <a:p>
          <a:endParaRPr lang="en-US"/>
        </a:p>
      </dgm:t>
    </dgm:pt>
    <dgm:pt modelId="{E9D45FEC-640A-4247-AB63-B3114D5403AC}" type="pres">
      <dgm:prSet presAssocID="{9CBAF6EF-D4CD-44E8-8BD3-A4A6E1999AD9}" presName="childNode" presStyleLbl="node1" presStyleIdx="0" presStyleCnt="1">
        <dgm:presLayoutVars>
          <dgm:bulletEnabled val="1"/>
        </dgm:presLayoutVars>
      </dgm:prSet>
      <dgm:spPr/>
      <dgm:t>
        <a:bodyPr/>
        <a:lstStyle/>
        <a:p>
          <a:endParaRPr lang="en-US"/>
        </a:p>
      </dgm:t>
    </dgm:pt>
  </dgm:ptLst>
  <dgm:cxnLst>
    <dgm:cxn modelId="{566FD418-885D-4D99-BF2E-53509BD2682F}" type="presOf" srcId="{4598DAEB-45BC-497F-B03B-1D8F1BFC1510}" destId="{216DED8D-C911-4330-9580-769FD7141D58}" srcOrd="0" destOrd="0" presId="urn:microsoft.com/office/officeart/2005/8/layout/hProcess7#1"/>
    <dgm:cxn modelId="{7C1E891C-078F-4694-A2C6-DB69E2095AD8}" type="presOf" srcId="{9CBAF6EF-D4CD-44E8-8BD3-A4A6E1999AD9}" destId="{19E25664-A209-4EA5-8866-5B026A6F5BD2}" srcOrd="0" destOrd="0" presId="urn:microsoft.com/office/officeart/2005/8/layout/hProcess7#1"/>
    <dgm:cxn modelId="{F349E557-164E-4BEE-8210-5527A63F969D}" srcId="{4598DAEB-45BC-497F-B03B-1D8F1BFC1510}" destId="{9CBAF6EF-D4CD-44E8-8BD3-A4A6E1999AD9}" srcOrd="0" destOrd="0" parTransId="{AA516731-B3C8-4292-85C3-DBF00ACF806D}" sibTransId="{DF75659E-5F50-4F1B-9396-5762ADE65BE1}"/>
    <dgm:cxn modelId="{C27FD746-3B7A-4977-9610-1F54080935D1}" type="presOf" srcId="{9CBAF6EF-D4CD-44E8-8BD3-A4A6E1999AD9}" destId="{20048BF7-7DE0-4B7B-99F2-EE1204DDF3C2}" srcOrd="1" destOrd="0" presId="urn:microsoft.com/office/officeart/2005/8/layout/hProcess7#1"/>
    <dgm:cxn modelId="{0F4DB8B8-F618-47CC-9B9F-82C4EE557CD8}" type="presOf" srcId="{880DD2C2-0622-40C7-83C2-8005B2F2CF59}" destId="{E9D45FEC-640A-4247-AB63-B3114D5403AC}" srcOrd="0" destOrd="0" presId="urn:microsoft.com/office/officeart/2005/8/layout/hProcess7#1"/>
    <dgm:cxn modelId="{54E019AA-D625-4B34-AC5E-D0ED968A6047}" srcId="{9CBAF6EF-D4CD-44E8-8BD3-A4A6E1999AD9}" destId="{880DD2C2-0622-40C7-83C2-8005B2F2CF59}" srcOrd="0" destOrd="0" parTransId="{7C1F0041-B593-4C91-94D4-85D7EDC8CEE4}" sibTransId="{E4BCC5B0-7630-45D3-8DC5-E277743D2A34}"/>
    <dgm:cxn modelId="{970BDE8A-C2C3-4CED-96E6-81484A44B837}" type="presParOf" srcId="{216DED8D-C911-4330-9580-769FD7141D58}" destId="{EDC1F4D2-2F65-4432-BFF0-8B98BBDB9237}" srcOrd="0" destOrd="0" presId="urn:microsoft.com/office/officeart/2005/8/layout/hProcess7#1"/>
    <dgm:cxn modelId="{9741924A-BC28-47FE-B14A-F76118B19C62}" type="presParOf" srcId="{EDC1F4D2-2F65-4432-BFF0-8B98BBDB9237}" destId="{19E25664-A209-4EA5-8866-5B026A6F5BD2}" srcOrd="0" destOrd="0" presId="urn:microsoft.com/office/officeart/2005/8/layout/hProcess7#1"/>
    <dgm:cxn modelId="{3A8C7F16-84CF-43A0-AD8F-D63E378816B3}" type="presParOf" srcId="{EDC1F4D2-2F65-4432-BFF0-8B98BBDB9237}" destId="{20048BF7-7DE0-4B7B-99F2-EE1204DDF3C2}" srcOrd="1" destOrd="0" presId="urn:microsoft.com/office/officeart/2005/8/layout/hProcess7#1"/>
    <dgm:cxn modelId="{E3DA393F-7372-4FC1-93CB-FF09574D3FA6}" type="presParOf" srcId="{EDC1F4D2-2F65-4432-BFF0-8B98BBDB9237}" destId="{E9D45FEC-640A-4247-AB63-B3114D5403AC}" srcOrd="2" destOrd="0" presId="urn:microsoft.com/office/officeart/2005/8/layout/hProcess7#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98DAEB-45BC-497F-B03B-1D8F1BFC1510}" type="doc">
      <dgm:prSet loTypeId="urn:diagrams.loki3.com/BracketList+Icon" loCatId="list" qsTypeId="urn:microsoft.com/office/officeart/2005/8/quickstyle/simple1" qsCatId="simple" csTypeId="urn:microsoft.com/office/officeart/2005/8/colors/accent0_1" csCatId="mainScheme" phldr="1"/>
      <dgm:spPr/>
      <dgm:t>
        <a:bodyPr/>
        <a:lstStyle/>
        <a:p>
          <a:endParaRPr lang="en-US"/>
        </a:p>
      </dgm:t>
    </dgm:pt>
    <dgm:pt modelId="{9CBAF6EF-D4CD-44E8-8BD3-A4A6E1999AD9}">
      <dgm:prSet/>
      <dgm:spPr/>
      <dgm:t>
        <a:bodyPr/>
        <a:lstStyle/>
        <a:p>
          <a:pPr rtl="0"/>
          <a:r>
            <a:rPr lang="es-CR" dirty="0" smtClean="0"/>
            <a:t>Tecnología</a:t>
          </a:r>
          <a:endParaRPr lang="en-US" dirty="0"/>
        </a:p>
      </dgm:t>
    </dgm:pt>
    <dgm:pt modelId="{AA516731-B3C8-4292-85C3-DBF00ACF806D}" type="parTrans" cxnId="{F349E557-164E-4BEE-8210-5527A63F969D}">
      <dgm:prSet/>
      <dgm:spPr/>
      <dgm:t>
        <a:bodyPr/>
        <a:lstStyle/>
        <a:p>
          <a:endParaRPr lang="en-US"/>
        </a:p>
      </dgm:t>
    </dgm:pt>
    <dgm:pt modelId="{DF75659E-5F50-4F1B-9396-5762ADE65BE1}" type="sibTrans" cxnId="{F349E557-164E-4BEE-8210-5527A63F969D}">
      <dgm:prSet/>
      <dgm:spPr/>
      <dgm:t>
        <a:bodyPr/>
        <a:lstStyle/>
        <a:p>
          <a:endParaRPr lang="en-US"/>
        </a:p>
      </dgm:t>
    </dgm:pt>
    <dgm:pt modelId="{39E0FF02-D422-41E3-B6B6-8FBF71B0CC6C}">
      <dgm:prSet/>
      <dgm:spPr/>
      <dgm:t>
        <a:bodyPr/>
        <a:lstStyle/>
        <a:p>
          <a:pPr rtl="0"/>
          <a:r>
            <a:rPr lang="es-CR" dirty="0" smtClean="0"/>
            <a:t>Conformada por todas las herramientas, aplicaciones y la infraestructura que incrementa la eficiencia de los procesos.</a:t>
          </a:r>
          <a:endParaRPr lang="en-US" dirty="0"/>
        </a:p>
      </dgm:t>
    </dgm:pt>
    <dgm:pt modelId="{D01E36D0-FE08-4398-931C-8E90292A17D7}" type="parTrans" cxnId="{2892E220-9E31-48DE-BD8D-DE0DC2BF76D8}">
      <dgm:prSet/>
      <dgm:spPr/>
      <dgm:t>
        <a:bodyPr/>
        <a:lstStyle/>
        <a:p>
          <a:endParaRPr lang="en-US"/>
        </a:p>
      </dgm:t>
    </dgm:pt>
    <dgm:pt modelId="{639C428D-8E97-4CF9-8FB8-4390FA5892A1}" type="sibTrans" cxnId="{2892E220-9E31-48DE-BD8D-DE0DC2BF76D8}">
      <dgm:prSet/>
      <dgm:spPr/>
      <dgm:t>
        <a:bodyPr/>
        <a:lstStyle/>
        <a:p>
          <a:endParaRPr lang="en-US"/>
        </a:p>
      </dgm:t>
    </dgm:pt>
    <dgm:pt modelId="{2944D7AE-B5C0-49FF-9B44-1512DF6E18C1}">
      <dgm:prSet/>
      <dgm:spPr/>
      <dgm:t>
        <a:bodyPr/>
        <a:lstStyle/>
        <a:p>
          <a:pPr rtl="0"/>
          <a:r>
            <a:rPr lang="es-CR" dirty="0" smtClean="0"/>
            <a:t>Como elemento en evolución que experimenta cambios frecuentes, tiene sus propios riesgos dinámicos.</a:t>
          </a:r>
          <a:endParaRPr lang="en-US" dirty="0"/>
        </a:p>
      </dgm:t>
    </dgm:pt>
    <dgm:pt modelId="{1EC32192-CDE2-41CB-91D9-154C7B7E13FF}" type="parTrans" cxnId="{9A342659-2353-471C-819D-395535A61998}">
      <dgm:prSet/>
      <dgm:spPr/>
      <dgm:t>
        <a:bodyPr/>
        <a:lstStyle/>
        <a:p>
          <a:endParaRPr lang="en-US"/>
        </a:p>
      </dgm:t>
    </dgm:pt>
    <dgm:pt modelId="{F38B4935-D00A-47DA-9551-A913A96C8A52}" type="sibTrans" cxnId="{9A342659-2353-471C-819D-395535A61998}">
      <dgm:prSet/>
      <dgm:spPr/>
      <dgm:t>
        <a:bodyPr/>
        <a:lstStyle/>
        <a:p>
          <a:endParaRPr lang="en-US"/>
        </a:p>
      </dgm:t>
    </dgm:pt>
    <dgm:pt modelId="{334EBD2E-F3FB-4A12-884D-3CBF003DE67A}">
      <dgm:prSet/>
      <dgm:spPr/>
      <dgm:t>
        <a:bodyPr/>
        <a:lstStyle/>
        <a:p>
          <a:pPr rtl="0"/>
          <a:r>
            <a:rPr lang="es-CR" dirty="0" smtClean="0"/>
            <a:t>Dada la típica dependencia de la tecnología que exhiben las organizaciones, la tecnología constituye una parte esencial de la infraestructura de la empresa y un factor crítico para alcanzar la estrategia.</a:t>
          </a:r>
          <a:endParaRPr lang="en-US" dirty="0"/>
        </a:p>
      </dgm:t>
    </dgm:pt>
    <dgm:pt modelId="{A09A3D35-6234-400E-9315-37A2A94466F2}" type="parTrans" cxnId="{6AC028DE-DFEB-494E-9550-C73D2A6D7811}">
      <dgm:prSet/>
      <dgm:spPr/>
      <dgm:t>
        <a:bodyPr/>
        <a:lstStyle/>
        <a:p>
          <a:endParaRPr lang="en-US"/>
        </a:p>
      </dgm:t>
    </dgm:pt>
    <dgm:pt modelId="{E6E1457E-48E3-46CC-B880-542924E37143}" type="sibTrans" cxnId="{6AC028DE-DFEB-494E-9550-C73D2A6D7811}">
      <dgm:prSet/>
      <dgm:spPr/>
      <dgm:t>
        <a:bodyPr/>
        <a:lstStyle/>
        <a:p>
          <a:endParaRPr lang="en-US"/>
        </a:p>
      </dgm:t>
    </dgm:pt>
    <dgm:pt modelId="{6772BD9F-CD29-4422-ACD7-B40455C7C7AD}" type="pres">
      <dgm:prSet presAssocID="{4598DAEB-45BC-497F-B03B-1D8F1BFC1510}" presName="Name0" presStyleCnt="0">
        <dgm:presLayoutVars>
          <dgm:dir/>
          <dgm:animLvl val="lvl"/>
          <dgm:resizeHandles val="exact"/>
        </dgm:presLayoutVars>
      </dgm:prSet>
      <dgm:spPr/>
      <dgm:t>
        <a:bodyPr/>
        <a:lstStyle/>
        <a:p>
          <a:endParaRPr lang="en-US"/>
        </a:p>
      </dgm:t>
    </dgm:pt>
    <dgm:pt modelId="{6EE2FCA2-5CA5-437D-8915-80B16B561510}" type="pres">
      <dgm:prSet presAssocID="{9CBAF6EF-D4CD-44E8-8BD3-A4A6E1999AD9}" presName="linNode" presStyleCnt="0"/>
      <dgm:spPr/>
      <dgm:t>
        <a:bodyPr/>
        <a:lstStyle/>
        <a:p>
          <a:endParaRPr lang="en-US"/>
        </a:p>
      </dgm:t>
    </dgm:pt>
    <dgm:pt modelId="{86990500-8E98-4B6A-ADDE-7970166FF15F}" type="pres">
      <dgm:prSet presAssocID="{9CBAF6EF-D4CD-44E8-8BD3-A4A6E1999AD9}" presName="parTx" presStyleLbl="revTx" presStyleIdx="0" presStyleCnt="1">
        <dgm:presLayoutVars>
          <dgm:chMax val="1"/>
          <dgm:bulletEnabled val="1"/>
        </dgm:presLayoutVars>
      </dgm:prSet>
      <dgm:spPr/>
      <dgm:t>
        <a:bodyPr/>
        <a:lstStyle/>
        <a:p>
          <a:endParaRPr lang="en-US"/>
        </a:p>
      </dgm:t>
    </dgm:pt>
    <dgm:pt modelId="{5C250441-18E0-4955-B1F0-BDA00F5FC100}" type="pres">
      <dgm:prSet presAssocID="{9CBAF6EF-D4CD-44E8-8BD3-A4A6E1999AD9}" presName="bracket" presStyleLbl="parChTrans1D1" presStyleIdx="0" presStyleCnt="1"/>
      <dgm:spPr/>
      <dgm:t>
        <a:bodyPr/>
        <a:lstStyle/>
        <a:p>
          <a:endParaRPr lang="en-US"/>
        </a:p>
      </dgm:t>
    </dgm:pt>
    <dgm:pt modelId="{CDBEED3F-ABD8-458C-8B0A-349D53BB0708}" type="pres">
      <dgm:prSet presAssocID="{9CBAF6EF-D4CD-44E8-8BD3-A4A6E1999AD9}" presName="spH" presStyleCnt="0"/>
      <dgm:spPr/>
      <dgm:t>
        <a:bodyPr/>
        <a:lstStyle/>
        <a:p>
          <a:endParaRPr lang="en-US"/>
        </a:p>
      </dgm:t>
    </dgm:pt>
    <dgm:pt modelId="{C0495DB9-C138-43A8-BB31-B9F5E3FF4914}" type="pres">
      <dgm:prSet presAssocID="{9CBAF6EF-D4CD-44E8-8BD3-A4A6E1999AD9}" presName="desTx" presStyleLbl="node1" presStyleIdx="0" presStyleCnt="1" custLinFactNeighborX="76046">
        <dgm:presLayoutVars>
          <dgm:bulletEnabled val="1"/>
        </dgm:presLayoutVars>
      </dgm:prSet>
      <dgm:spPr/>
      <dgm:t>
        <a:bodyPr/>
        <a:lstStyle/>
        <a:p>
          <a:endParaRPr lang="en-US"/>
        </a:p>
      </dgm:t>
    </dgm:pt>
  </dgm:ptLst>
  <dgm:cxnLst>
    <dgm:cxn modelId="{D78A08CC-5F2A-4E23-B934-6AE5500102EF}" type="presOf" srcId="{334EBD2E-F3FB-4A12-884D-3CBF003DE67A}" destId="{C0495DB9-C138-43A8-BB31-B9F5E3FF4914}" srcOrd="0" destOrd="2" presId="urn:diagrams.loki3.com/BracketList+Icon"/>
    <dgm:cxn modelId="{332A8346-E73A-4852-98D4-03F5F4CA3794}" type="presOf" srcId="{9CBAF6EF-D4CD-44E8-8BD3-A4A6E1999AD9}" destId="{86990500-8E98-4B6A-ADDE-7970166FF15F}" srcOrd="0" destOrd="0" presId="urn:diagrams.loki3.com/BracketList+Icon"/>
    <dgm:cxn modelId="{6AC028DE-DFEB-494E-9550-C73D2A6D7811}" srcId="{9CBAF6EF-D4CD-44E8-8BD3-A4A6E1999AD9}" destId="{334EBD2E-F3FB-4A12-884D-3CBF003DE67A}" srcOrd="2" destOrd="0" parTransId="{A09A3D35-6234-400E-9315-37A2A94466F2}" sibTransId="{E6E1457E-48E3-46CC-B880-542924E37143}"/>
    <dgm:cxn modelId="{01E70D1B-C97E-4654-974A-F5AB3C0C1D23}" type="presOf" srcId="{39E0FF02-D422-41E3-B6B6-8FBF71B0CC6C}" destId="{C0495DB9-C138-43A8-BB31-B9F5E3FF4914}" srcOrd="0" destOrd="0" presId="urn:diagrams.loki3.com/BracketList+Icon"/>
    <dgm:cxn modelId="{F349E557-164E-4BEE-8210-5527A63F969D}" srcId="{4598DAEB-45BC-497F-B03B-1D8F1BFC1510}" destId="{9CBAF6EF-D4CD-44E8-8BD3-A4A6E1999AD9}" srcOrd="0" destOrd="0" parTransId="{AA516731-B3C8-4292-85C3-DBF00ACF806D}" sibTransId="{DF75659E-5F50-4F1B-9396-5762ADE65BE1}"/>
    <dgm:cxn modelId="{42D433C3-E043-46D1-86EC-CB255FE92CB2}" type="presOf" srcId="{2944D7AE-B5C0-49FF-9B44-1512DF6E18C1}" destId="{C0495DB9-C138-43A8-BB31-B9F5E3FF4914}" srcOrd="0" destOrd="1" presId="urn:diagrams.loki3.com/BracketList+Icon"/>
    <dgm:cxn modelId="{DD4516ED-1BC3-48C3-985E-48C422D317D0}" type="presOf" srcId="{4598DAEB-45BC-497F-B03B-1D8F1BFC1510}" destId="{6772BD9F-CD29-4422-ACD7-B40455C7C7AD}" srcOrd="0" destOrd="0" presId="urn:diagrams.loki3.com/BracketList+Icon"/>
    <dgm:cxn modelId="{2892E220-9E31-48DE-BD8D-DE0DC2BF76D8}" srcId="{9CBAF6EF-D4CD-44E8-8BD3-A4A6E1999AD9}" destId="{39E0FF02-D422-41E3-B6B6-8FBF71B0CC6C}" srcOrd="0" destOrd="0" parTransId="{D01E36D0-FE08-4398-931C-8E90292A17D7}" sibTransId="{639C428D-8E97-4CF9-8FB8-4390FA5892A1}"/>
    <dgm:cxn modelId="{9A342659-2353-471C-819D-395535A61998}" srcId="{9CBAF6EF-D4CD-44E8-8BD3-A4A6E1999AD9}" destId="{2944D7AE-B5C0-49FF-9B44-1512DF6E18C1}" srcOrd="1" destOrd="0" parTransId="{1EC32192-CDE2-41CB-91D9-154C7B7E13FF}" sibTransId="{F38B4935-D00A-47DA-9551-A913A96C8A52}"/>
    <dgm:cxn modelId="{1E3AE6F7-614A-41FE-B93B-FEA133768E05}" type="presParOf" srcId="{6772BD9F-CD29-4422-ACD7-B40455C7C7AD}" destId="{6EE2FCA2-5CA5-437D-8915-80B16B561510}" srcOrd="0" destOrd="0" presId="urn:diagrams.loki3.com/BracketList+Icon"/>
    <dgm:cxn modelId="{31763583-6224-4F4B-B782-50A41A2FE4C1}" type="presParOf" srcId="{6EE2FCA2-5CA5-437D-8915-80B16B561510}" destId="{86990500-8E98-4B6A-ADDE-7970166FF15F}" srcOrd="0" destOrd="0" presId="urn:diagrams.loki3.com/BracketList+Icon"/>
    <dgm:cxn modelId="{2CC9A2E3-6117-4BF8-AD9C-E2AE7E30A6A8}" type="presParOf" srcId="{6EE2FCA2-5CA5-437D-8915-80B16B561510}" destId="{5C250441-18E0-4955-B1F0-BDA00F5FC100}" srcOrd="1" destOrd="0" presId="urn:diagrams.loki3.com/BracketList+Icon"/>
    <dgm:cxn modelId="{97726019-9617-4C00-B79C-2B17C7DA0E7D}" type="presParOf" srcId="{6EE2FCA2-5CA5-437D-8915-80B16B561510}" destId="{CDBEED3F-ABD8-458C-8B0A-349D53BB0708}" srcOrd="2" destOrd="0" presId="urn:diagrams.loki3.com/BracketList+Icon"/>
    <dgm:cxn modelId="{CFEB29DE-393F-47DA-B62E-23E1F680C7D2}" type="presParOf" srcId="{6EE2FCA2-5CA5-437D-8915-80B16B561510}" destId="{C0495DB9-C138-43A8-BB31-B9F5E3FF4914}" srcOrd="3" destOrd="0" presId="urn:diagrams.loki3.com/BracketList+Icon"/>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79347-BAFB-465A-8AF2-AC7B6C0926E2}">
      <dsp:nvSpPr>
        <dsp:cNvPr id="0" name=""/>
        <dsp:cNvSpPr/>
      </dsp:nvSpPr>
      <dsp:spPr>
        <a:xfrm>
          <a:off x="0" y="0"/>
          <a:ext cx="4732666" cy="1329880"/>
        </a:xfrm>
        <a:prstGeom prst="rect">
          <a:avLst/>
        </a:prstGeom>
        <a:solidFill>
          <a:schemeClr val="dk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s-CR" sz="3700" kern="1200" dirty="0" smtClean="0"/>
            <a:t>Diseño y Estrategia de la Organización</a:t>
          </a:r>
          <a:endParaRPr lang="en-US" sz="3700" kern="1200" dirty="0"/>
        </a:p>
      </dsp:txBody>
      <dsp:txXfrm>
        <a:off x="0" y="0"/>
        <a:ext cx="4732666" cy="1329880"/>
      </dsp:txXfrm>
    </dsp:sp>
    <dsp:sp modelId="{9FCEEA84-5A82-4541-8401-87B45C6F6607}">
      <dsp:nvSpPr>
        <dsp:cNvPr id="0" name=""/>
        <dsp:cNvSpPr/>
      </dsp:nvSpPr>
      <dsp:spPr>
        <a:xfrm>
          <a:off x="0" y="1329880"/>
          <a:ext cx="4732666" cy="2792748"/>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R" sz="1800" kern="1200" dirty="0" smtClean="0"/>
            <a:t>Una organización es una red e personas, activos y procesos interactuando entre sí con roles definidos y trabajando para alcanzar una meta común. La estrategia de la empresa especifica sus metas de negocio y los objetivos que e deben alcanzar, así como los valores y las misiones que se deben perseguir. El diseño define la manera en que la organización implementa su estrategia. Los procesos, la cultura y la arquitectura son importantes para determinar el diseño.</a:t>
          </a:r>
          <a:endParaRPr lang="en-US" sz="1800" kern="1200" dirty="0"/>
        </a:p>
      </dsp:txBody>
      <dsp:txXfrm>
        <a:off x="0" y="1329880"/>
        <a:ext cx="4732666" cy="2792748"/>
      </dsp:txXfrm>
    </dsp:sp>
    <dsp:sp modelId="{1AB9EFBF-59C3-42FD-8D9B-F74943F94B88}">
      <dsp:nvSpPr>
        <dsp:cNvPr id="0" name=""/>
        <dsp:cNvSpPr/>
      </dsp:nvSpPr>
      <dsp:spPr>
        <a:xfrm>
          <a:off x="0" y="4122628"/>
          <a:ext cx="4732666" cy="310305"/>
        </a:xfrm>
        <a:prstGeom prst="rect">
          <a:avLst/>
        </a:prstGeom>
        <a:solidFill>
          <a:schemeClr val="dk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421AF-54C2-4779-B22E-45DC84376E20}">
      <dsp:nvSpPr>
        <dsp:cNvPr id="0" name=""/>
        <dsp:cNvSpPr/>
      </dsp:nvSpPr>
      <dsp:spPr>
        <a:xfrm>
          <a:off x="0" y="0"/>
          <a:ext cx="5527008" cy="5158880"/>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R" sz="2400" kern="1200" dirty="0" smtClean="0"/>
            <a:t>Personas: Los recursos humanos y los aspectos de seguridad que los rodean. Define quién implementa cada parte de la estrategia.</a:t>
          </a:r>
          <a:endParaRPr lang="en-US" sz="2400" kern="1200" dirty="0"/>
        </a:p>
      </dsp:txBody>
      <dsp:txXfrm>
        <a:off x="0" y="0"/>
        <a:ext cx="5527008" cy="1547664"/>
      </dsp:txXfrm>
    </dsp:sp>
    <dsp:sp modelId="{3220179A-06AB-48FF-8F3E-E3FC5F4C1022}">
      <dsp:nvSpPr>
        <dsp:cNvPr id="0" name=""/>
        <dsp:cNvSpPr/>
      </dsp:nvSpPr>
      <dsp:spPr>
        <a:xfrm>
          <a:off x="552700" y="1548105"/>
          <a:ext cx="4421607" cy="10135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t" anchorCtr="0">
          <a:noAutofit/>
        </a:bodyPr>
        <a:lstStyle/>
        <a:p>
          <a:pPr lvl="0" algn="l" defTabSz="755650" rtl="0">
            <a:lnSpc>
              <a:spcPct val="90000"/>
            </a:lnSpc>
            <a:spcBef>
              <a:spcPct val="0"/>
            </a:spcBef>
            <a:spcAft>
              <a:spcPct val="35000"/>
            </a:spcAft>
          </a:pPr>
          <a:r>
            <a:rPr lang="es-CR" sz="1700" kern="1200" dirty="0" smtClean="0"/>
            <a:t>Estrategias de reclutamiento </a:t>
          </a:r>
          <a:endParaRPr lang="en-US" sz="1700" kern="1200" dirty="0"/>
        </a:p>
        <a:p>
          <a:pPr marL="114300" lvl="1" indent="-114300" algn="l" defTabSz="577850" rtl="0">
            <a:lnSpc>
              <a:spcPct val="90000"/>
            </a:lnSpc>
            <a:spcBef>
              <a:spcPct val="0"/>
            </a:spcBef>
            <a:spcAft>
              <a:spcPct val="15000"/>
            </a:spcAft>
            <a:buChar char="••"/>
          </a:pPr>
          <a:r>
            <a:rPr lang="es-CR" sz="1300" kern="1200" dirty="0" smtClean="0"/>
            <a:t>Acceso, verificaciones de antecedentes, entrevistas, roles y responsabilidades</a:t>
          </a:r>
          <a:endParaRPr lang="en-US" sz="1300" kern="1200" dirty="0"/>
        </a:p>
      </dsp:txBody>
      <dsp:txXfrm>
        <a:off x="582385" y="1577790"/>
        <a:ext cx="4362237" cy="954143"/>
      </dsp:txXfrm>
    </dsp:sp>
    <dsp:sp modelId="{1787EA89-0493-4D19-9543-4EB52A18B8F2}">
      <dsp:nvSpPr>
        <dsp:cNvPr id="0" name=""/>
        <dsp:cNvSpPr/>
      </dsp:nvSpPr>
      <dsp:spPr>
        <a:xfrm>
          <a:off x="552700" y="2717543"/>
          <a:ext cx="4421607" cy="10135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t" anchorCtr="0">
          <a:noAutofit/>
        </a:bodyPr>
        <a:lstStyle/>
        <a:p>
          <a:pPr lvl="0" algn="l" defTabSz="755650" rtl="0">
            <a:lnSpc>
              <a:spcPct val="90000"/>
            </a:lnSpc>
            <a:spcBef>
              <a:spcPct val="0"/>
            </a:spcBef>
            <a:spcAft>
              <a:spcPct val="35000"/>
            </a:spcAft>
          </a:pPr>
          <a:r>
            <a:rPr lang="es-CR" sz="1700" kern="1200" dirty="0" smtClean="0"/>
            <a:t>Aspectos relacionados con el empleo</a:t>
          </a:r>
          <a:endParaRPr lang="en-US" sz="1700" kern="1200" dirty="0"/>
        </a:p>
        <a:p>
          <a:pPr marL="114300" lvl="1" indent="-114300" algn="l" defTabSz="577850" rtl="0">
            <a:lnSpc>
              <a:spcPct val="90000"/>
            </a:lnSpc>
            <a:spcBef>
              <a:spcPct val="0"/>
            </a:spcBef>
            <a:spcAft>
              <a:spcPct val="15000"/>
            </a:spcAft>
            <a:buChar char="••"/>
          </a:pPr>
          <a:r>
            <a:rPr lang="es-CR" sz="1300" kern="1200" dirty="0" smtClean="0"/>
            <a:t>Ubicación de la oficina, acceso a herramientas y datos, capacitación y concientización, movimiento dentro de la empresa</a:t>
          </a:r>
          <a:endParaRPr lang="en-US" sz="1300" kern="1200" dirty="0"/>
        </a:p>
      </dsp:txBody>
      <dsp:txXfrm>
        <a:off x="582385" y="2747228"/>
        <a:ext cx="4362237" cy="954143"/>
      </dsp:txXfrm>
    </dsp:sp>
    <dsp:sp modelId="{FF91A33C-9CB1-483B-9C49-B8B1B70A5FE9}">
      <dsp:nvSpPr>
        <dsp:cNvPr id="0" name=""/>
        <dsp:cNvSpPr/>
      </dsp:nvSpPr>
      <dsp:spPr>
        <a:xfrm>
          <a:off x="552700" y="3886982"/>
          <a:ext cx="4421607" cy="10135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t" anchorCtr="0">
          <a:noAutofit/>
        </a:bodyPr>
        <a:lstStyle/>
        <a:p>
          <a:pPr lvl="0" algn="l" defTabSz="755650" rtl="0">
            <a:lnSpc>
              <a:spcPct val="90000"/>
            </a:lnSpc>
            <a:spcBef>
              <a:spcPct val="0"/>
            </a:spcBef>
            <a:spcAft>
              <a:spcPct val="35000"/>
            </a:spcAft>
          </a:pPr>
          <a:r>
            <a:rPr lang="es-CR" sz="1700" kern="1200" dirty="0" smtClean="0"/>
            <a:t>Término de relaciones laborales</a:t>
          </a:r>
          <a:endParaRPr lang="en-US" sz="1700" kern="1200" dirty="0"/>
        </a:p>
        <a:p>
          <a:pPr marL="114300" lvl="1" indent="-114300" algn="l" defTabSz="577850" rtl="0">
            <a:lnSpc>
              <a:spcPct val="90000"/>
            </a:lnSpc>
            <a:spcBef>
              <a:spcPct val="0"/>
            </a:spcBef>
            <a:spcAft>
              <a:spcPct val="15000"/>
            </a:spcAft>
            <a:buChar char="••"/>
          </a:pPr>
          <a:r>
            <a:rPr lang="es-CR" sz="1300" kern="1200" dirty="0" smtClean="0"/>
            <a:t>Razones de la desvinculación, momento de la salida, acceso a los sistemas, acceso a otros empleados</a:t>
          </a:r>
          <a:endParaRPr lang="en-US" sz="1300" kern="1200" dirty="0"/>
        </a:p>
      </dsp:txBody>
      <dsp:txXfrm>
        <a:off x="582385" y="3916667"/>
        <a:ext cx="4362237" cy="9541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25664-A209-4EA5-8866-5B026A6F5BD2}">
      <dsp:nvSpPr>
        <dsp:cNvPr id="0" name=""/>
        <dsp:cNvSpPr/>
      </dsp:nvSpPr>
      <dsp:spPr>
        <a:xfrm>
          <a:off x="0" y="0"/>
          <a:ext cx="4773070" cy="4748590"/>
        </a:xfrm>
        <a:prstGeom prst="roundRect">
          <a:avLst>
            <a:gd name="adj" fmla="val 5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85166" rIns="240030" bIns="0" numCol="1" spcCol="1270" anchor="t" anchorCtr="0">
          <a:noAutofit/>
        </a:bodyPr>
        <a:lstStyle/>
        <a:p>
          <a:pPr lvl="0" algn="r" defTabSz="2400300" rtl="0">
            <a:lnSpc>
              <a:spcPct val="90000"/>
            </a:lnSpc>
            <a:spcBef>
              <a:spcPct val="0"/>
            </a:spcBef>
            <a:spcAft>
              <a:spcPct val="35000"/>
            </a:spcAft>
          </a:pPr>
          <a:r>
            <a:rPr lang="es-CR" sz="5400" kern="1200" dirty="0" smtClean="0"/>
            <a:t>Procesos</a:t>
          </a:r>
          <a:endParaRPr lang="en-US" sz="5400" kern="1200" dirty="0"/>
        </a:p>
      </dsp:txBody>
      <dsp:txXfrm rot="16200000">
        <a:off x="-1469614" y="1469614"/>
        <a:ext cx="3893843" cy="954614"/>
      </dsp:txXfrm>
    </dsp:sp>
    <dsp:sp modelId="{E9D45FEC-640A-4247-AB63-B3114D5403AC}">
      <dsp:nvSpPr>
        <dsp:cNvPr id="0" name=""/>
        <dsp:cNvSpPr/>
      </dsp:nvSpPr>
      <dsp:spPr>
        <a:xfrm>
          <a:off x="954614" y="0"/>
          <a:ext cx="3555937" cy="4748590"/>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02870" rIns="0" bIns="0" numCol="1" spcCol="1270" anchor="t" anchorCtr="0">
          <a:noAutofit/>
        </a:bodyPr>
        <a:lstStyle/>
        <a:p>
          <a:pPr lvl="0" algn="l" defTabSz="1333500" rtl="0">
            <a:lnSpc>
              <a:spcPct val="90000"/>
            </a:lnSpc>
            <a:spcBef>
              <a:spcPct val="0"/>
            </a:spcBef>
            <a:spcAft>
              <a:spcPct val="35000"/>
            </a:spcAft>
          </a:pPr>
          <a:r>
            <a:rPr lang="es-CR" sz="3000" kern="1200" dirty="0" smtClean="0"/>
            <a:t>Incluye mecanismos formales e informales para realizar las tareas. Identifican, miden, gestionan y controlan el riesgo, la disponibilidad, la integridad y la confidencialidad, además de asegurar la responsabilidad.</a:t>
          </a:r>
          <a:endParaRPr lang="en-US" sz="3000" kern="1200" dirty="0"/>
        </a:p>
      </dsp:txBody>
      <dsp:txXfrm>
        <a:off x="954614" y="0"/>
        <a:ext cx="3555937" cy="47485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90500-8E98-4B6A-ADDE-7970166FF15F}">
      <dsp:nvSpPr>
        <dsp:cNvPr id="0" name=""/>
        <dsp:cNvSpPr/>
      </dsp:nvSpPr>
      <dsp:spPr>
        <a:xfrm>
          <a:off x="2530" y="2374499"/>
          <a:ext cx="1294134"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rtl="0">
            <a:lnSpc>
              <a:spcPct val="90000"/>
            </a:lnSpc>
            <a:spcBef>
              <a:spcPct val="0"/>
            </a:spcBef>
            <a:spcAft>
              <a:spcPct val="35000"/>
            </a:spcAft>
          </a:pPr>
          <a:r>
            <a:rPr lang="es-CR" sz="1800" kern="1200" dirty="0" smtClean="0"/>
            <a:t>Tecnología</a:t>
          </a:r>
          <a:endParaRPr lang="en-US" sz="1800" kern="1200" dirty="0"/>
        </a:p>
      </dsp:txBody>
      <dsp:txXfrm>
        <a:off x="2530" y="2374499"/>
        <a:ext cx="1294134" cy="356400"/>
      </dsp:txXfrm>
    </dsp:sp>
    <dsp:sp modelId="{5C250441-18E0-4955-B1F0-BDA00F5FC100}">
      <dsp:nvSpPr>
        <dsp:cNvPr id="0" name=""/>
        <dsp:cNvSpPr/>
      </dsp:nvSpPr>
      <dsp:spPr>
        <a:xfrm>
          <a:off x="1296665" y="547949"/>
          <a:ext cx="258826" cy="4009500"/>
        </a:xfrm>
        <a:prstGeom prst="leftBrace">
          <a:avLst>
            <a:gd name="adj1" fmla="val 35000"/>
            <a:gd name="adj2" fmla="val 5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495DB9-C138-43A8-BB31-B9F5E3FF4914}">
      <dsp:nvSpPr>
        <dsp:cNvPr id="0" name=""/>
        <dsp:cNvSpPr/>
      </dsp:nvSpPr>
      <dsp:spPr>
        <a:xfrm>
          <a:off x="1661552" y="547949"/>
          <a:ext cx="3520047" cy="400950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s-CR" sz="1800" kern="1200" dirty="0" smtClean="0"/>
            <a:t>Conformada por todas las herramientas, aplicaciones y la infraestructura que incrementa la eficiencia de los procesos.</a:t>
          </a:r>
          <a:endParaRPr lang="en-US" sz="1800" kern="1200" dirty="0"/>
        </a:p>
        <a:p>
          <a:pPr marL="171450" lvl="1" indent="-171450" algn="l" defTabSz="800100" rtl="0">
            <a:lnSpc>
              <a:spcPct val="90000"/>
            </a:lnSpc>
            <a:spcBef>
              <a:spcPct val="0"/>
            </a:spcBef>
            <a:spcAft>
              <a:spcPct val="15000"/>
            </a:spcAft>
            <a:buChar char="••"/>
          </a:pPr>
          <a:r>
            <a:rPr lang="es-CR" sz="1800" kern="1200" dirty="0" smtClean="0"/>
            <a:t>Como elemento en evolución que experimenta cambios frecuentes, tiene sus propios riesgos dinámicos.</a:t>
          </a:r>
          <a:endParaRPr lang="en-US" sz="1800" kern="1200" dirty="0"/>
        </a:p>
        <a:p>
          <a:pPr marL="171450" lvl="1" indent="-171450" algn="l" defTabSz="800100" rtl="0">
            <a:lnSpc>
              <a:spcPct val="90000"/>
            </a:lnSpc>
            <a:spcBef>
              <a:spcPct val="0"/>
            </a:spcBef>
            <a:spcAft>
              <a:spcPct val="15000"/>
            </a:spcAft>
            <a:buChar char="••"/>
          </a:pPr>
          <a:r>
            <a:rPr lang="es-CR" sz="1800" kern="1200" dirty="0" smtClean="0"/>
            <a:t>Dada la típica dependencia de la tecnología que exhiben las organizaciones, la tecnología constituye una parte esencial de la infraestructura de la empresa y un factor crítico para alcanzar la estrategia.</a:t>
          </a:r>
          <a:endParaRPr lang="en-US" sz="1800" kern="1200" dirty="0"/>
        </a:p>
      </dsp:txBody>
      <dsp:txXfrm>
        <a:off x="1661552" y="547949"/>
        <a:ext cx="3520047" cy="4009500"/>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AC9092-F2B1-4818-9276-DE9AD2A58696}" type="datetimeFigureOut">
              <a:rPr lang="en-US" smtClean="0"/>
              <a:pPr/>
              <a:t>2/10/2014</a:t>
            </a:fld>
            <a:endParaRPr lang="es-MX"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06F2F2-ECFE-4342-BD0A-D93908269F2B}" type="slidenum">
              <a:rPr lang="en-US" smtClean="0"/>
              <a:pPr/>
              <a:t>‹#›</a:t>
            </a:fld>
            <a:endParaRPr lang="es-MX" dirty="0"/>
          </a:p>
        </p:txBody>
      </p:sp>
    </p:spTree>
    <p:extLst>
      <p:ext uri="{BB962C8B-B14F-4D97-AF65-F5344CB8AC3E}">
        <p14:creationId xmlns="" xmlns:p14="http://schemas.microsoft.com/office/powerpoint/2010/main" val="406965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526B30-61BC-4C73-B1AC-1F3C0D5FC331}" type="datetimeFigureOut">
              <a:rPr lang="en-CA" smtClean="0"/>
              <a:pPr/>
              <a:t>10/02/2014</a:t>
            </a:fld>
            <a:endParaRPr lang="es-MX"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3EC3215-E510-441C-8AAC-1A5B2AEAA657}" type="slidenum">
              <a:rPr lang="en-CA" smtClean="0"/>
              <a:pPr/>
              <a:t>‹#›</a:t>
            </a:fld>
            <a:endParaRPr lang="es-MX" dirty="0"/>
          </a:p>
        </p:txBody>
      </p:sp>
    </p:spTree>
    <p:extLst>
      <p:ext uri="{BB962C8B-B14F-4D97-AF65-F5344CB8AC3E}">
        <p14:creationId xmlns="" xmlns:p14="http://schemas.microsoft.com/office/powerpoint/2010/main" val="426613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51E0331E-0BEA-44BE-ABDB-8A954B0C48DE}" type="slidenum">
              <a:rPr lang="en-US" smtClean="0"/>
              <a:pPr eaLnBrk="1" hangingPunct="1"/>
              <a:t>1</a:t>
            </a:fld>
            <a:endParaRPr lang="es-MX" dirty="0"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s-MX" sz="1000" b="1" dirty="0" smtClean="0"/>
              <a:t>Directivas para el instructor: </a:t>
            </a:r>
            <a:endParaRPr lang="es-MX" sz="1000" b="1" dirty="0"/>
          </a:p>
          <a:p>
            <a:pPr eaLnBrk="1" hangingPunct="1"/>
            <a:r>
              <a:rPr lang="es-MX" sz="1000" dirty="0"/>
              <a:t>Para que el gobierno de la seguridad de la información sea efectivo, debe ser una parte integral y transparente del gobierno de la empresa, y debe complementar o incluir el marco de gobierno de TI.</a:t>
            </a:r>
          </a:p>
          <a:p>
            <a:pPr eaLnBrk="1" hangingPunct="1"/>
            <a:endParaRPr lang="es-MX" sz="1000" dirty="0"/>
          </a:p>
          <a:p>
            <a:pPr eaLnBrk="1" hangingPunct="1"/>
            <a:r>
              <a:rPr lang="es-MX" sz="1000" dirty="0"/>
              <a:t>Además de proteger los activos de información, es preciso contar con un gobierno efectivo de seguridad de la información para atender los requerimientos legales y regulatorios, lo cual se está volviendo obligatorio en la aplicación del debido cuidado.</a:t>
            </a:r>
          </a:p>
          <a:p>
            <a:pPr eaLnBrk="1" hangingPunct="1"/>
            <a:endParaRPr lang="es-MX" sz="1000" dirty="0"/>
          </a:p>
          <a:p>
            <a:pPr eaLnBrk="1" hangingPunct="1"/>
            <a:r>
              <a:rPr lang="es-MX" sz="1000" dirty="0"/>
              <a:t>Con el aumento de la legislación, se espera con mayor frecuencia que el consejo de administración incluya a la seguridad de la información como un elemento intrínseco del gobierno, integrado a los procesos con los que cuentan para gobernar otros recursos críticos de la organización.</a:t>
            </a:r>
          </a:p>
          <a:p>
            <a:pPr eaLnBrk="1" hangingPunct="1"/>
            <a:endParaRPr lang="es-MX" sz="1000" dirty="0"/>
          </a:p>
          <a:p>
            <a:pPr eaLnBrk="1" hangingPunct="1"/>
            <a:r>
              <a:rPr lang="es-MX" sz="1000" b="1" dirty="0"/>
              <a:t>Páginas de Referencia del Manual de Preparación al Examen:</a:t>
            </a:r>
            <a:r>
              <a:rPr lang="es-MX" dirty="0" smtClean="0"/>
              <a:t>  </a:t>
            </a:r>
            <a:r>
              <a:rPr lang="es-MX" sz="1000" dirty="0" smtClean="0"/>
              <a:t>Pag. 30</a:t>
            </a:r>
          </a:p>
        </p:txBody>
      </p:sp>
    </p:spTree>
    <p:extLst>
      <p:ext uri="{BB962C8B-B14F-4D97-AF65-F5344CB8AC3E}">
        <p14:creationId xmlns="" xmlns:p14="http://schemas.microsoft.com/office/powerpoint/2010/main" val="2214083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B20D2480-3506-43A1-B53B-15BCB1AF6387}" type="slidenum">
              <a:rPr lang="en-US" smtClean="0"/>
              <a:pPr eaLnBrk="1" hangingPunct="1"/>
              <a:t>10</a:t>
            </a:fld>
            <a:endParaRPr lang="es-MX" dirty="0"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xfrm>
            <a:off x="233680" y="4338320"/>
            <a:ext cx="6543040" cy="457073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r>
              <a:rPr lang="es-MX" sz="900" b="1" dirty="0" smtClean="0"/>
              <a:t>Directivas para el instructor: </a:t>
            </a:r>
            <a:endParaRPr lang="es-MX" sz="900" b="1" dirty="0"/>
          </a:p>
          <a:p>
            <a:endParaRPr lang="es-MX" sz="900" dirty="0"/>
          </a:p>
          <a:p>
            <a:pPr eaLnBrk="1" hangingPunct="1">
              <a:lnSpc>
                <a:spcPct val="80000"/>
              </a:lnSpc>
            </a:pPr>
            <a:r>
              <a:rPr lang="es-MX" sz="900" b="1" dirty="0"/>
              <a:t>Páginas de Referencia del Manual de Preparación al Examen:</a:t>
            </a:r>
            <a:r>
              <a:rPr lang="es-MX" dirty="0" smtClean="0"/>
              <a:t>  </a:t>
            </a:r>
            <a:r>
              <a:rPr lang="es-MX" sz="900" dirty="0" smtClean="0"/>
              <a:t>Págs. 35-36</a:t>
            </a:r>
            <a:endParaRPr lang="es-MX" sz="900" dirty="0"/>
          </a:p>
        </p:txBody>
      </p:sp>
    </p:spTree>
    <p:extLst>
      <p:ext uri="{BB962C8B-B14F-4D97-AF65-F5344CB8AC3E}">
        <p14:creationId xmlns="" xmlns:p14="http://schemas.microsoft.com/office/powerpoint/2010/main" val="2465961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Directivas para el instructor:</a:t>
            </a:r>
          </a:p>
          <a:p>
            <a:endParaRPr lang="es-MX" dirty="0" smtClean="0"/>
          </a:p>
          <a:p>
            <a:r>
              <a:rPr lang="es-MX" sz="1200" b="1" dirty="0" smtClean="0"/>
              <a:t>Páginas de Referencia del Manual de Preparación al Examen:</a:t>
            </a:r>
            <a:r>
              <a:rPr lang="es-MX" dirty="0" smtClean="0"/>
              <a:t> Pg. 35</a:t>
            </a:r>
            <a:endParaRPr lang="es-MX" dirty="0"/>
          </a:p>
        </p:txBody>
      </p:sp>
      <p:sp>
        <p:nvSpPr>
          <p:cNvPr id="4" name="Slide Number Placeholder 3"/>
          <p:cNvSpPr>
            <a:spLocks noGrp="1"/>
          </p:cNvSpPr>
          <p:nvPr>
            <p:ph type="sldNum" sz="quarter" idx="10"/>
          </p:nvPr>
        </p:nvSpPr>
        <p:spPr/>
        <p:txBody>
          <a:bodyPr/>
          <a:lstStyle/>
          <a:p>
            <a:pPr>
              <a:defRPr/>
            </a:pPr>
            <a:fld id="{9199AF2B-24EF-4C52-8323-39F776DEE8FE}" type="slidenum">
              <a:rPr lang="en-US" smtClean="0"/>
              <a:pPr>
                <a:defRPr/>
              </a:pPr>
              <a:t>11</a:t>
            </a:fld>
            <a:endParaRPr lang="es-MX" dirty="0"/>
          </a:p>
        </p:txBody>
      </p:sp>
    </p:spTree>
    <p:extLst>
      <p:ext uri="{BB962C8B-B14F-4D97-AF65-F5344CB8AC3E}">
        <p14:creationId xmlns="" xmlns:p14="http://schemas.microsoft.com/office/powerpoint/2010/main" val="3363641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dirty="0" smtClean="0"/>
              <a:t>Gobierno </a:t>
            </a:r>
          </a:p>
          <a:p>
            <a:r>
              <a:rPr lang="es-MX" b="0" dirty="0" smtClean="0"/>
              <a:t>Es responsabilidad</a:t>
            </a:r>
            <a:r>
              <a:rPr lang="es-MX" b="0" baseline="0" dirty="0" smtClean="0"/>
              <a:t> de </a:t>
            </a:r>
            <a:r>
              <a:rPr lang="es-MX" b="0" u="sng" dirty="0" smtClean="0"/>
              <a:t>Alta</a:t>
            </a:r>
            <a:r>
              <a:rPr lang="es-MX" b="0" u="sng" baseline="0" dirty="0" smtClean="0"/>
              <a:t> Dirección Ejecutiva</a:t>
            </a:r>
            <a:endParaRPr lang="es-MX" b="0" u="sng" dirty="0" smtClean="0"/>
          </a:p>
          <a:p>
            <a:r>
              <a:rPr lang="es-MX" b="0" dirty="0" smtClean="0"/>
              <a:t>Su foco</a:t>
            </a:r>
            <a:r>
              <a:rPr lang="es-MX" b="0" baseline="0" dirty="0" smtClean="0"/>
              <a:t> está en la </a:t>
            </a:r>
            <a:r>
              <a:rPr lang="es-MX" b="0" u="sng" baseline="0" dirty="0" smtClean="0"/>
              <a:t>creación de mecanismos para asegurar que las políticas y procesos son seguidos.</a:t>
            </a:r>
            <a:endParaRPr lang="es-MX" b="0" u="sng" dirty="0" smtClean="0"/>
          </a:p>
          <a:p>
            <a:pPr marL="0" indent="0">
              <a:buNone/>
            </a:pPr>
            <a:endParaRPr lang="es-MX" dirty="0" smtClean="0"/>
          </a:p>
          <a:p>
            <a:pPr marL="0" indent="0">
              <a:buNone/>
            </a:pPr>
            <a:r>
              <a:rPr lang="es-MX" dirty="0" smtClean="0"/>
              <a:t>Gestión de riesgos </a:t>
            </a:r>
          </a:p>
          <a:p>
            <a:r>
              <a:rPr lang="es-MX" b="0" dirty="0" smtClean="0"/>
              <a:t>Es</a:t>
            </a:r>
            <a:r>
              <a:rPr lang="es-MX" b="0" baseline="0" dirty="0" smtClean="0"/>
              <a:t> un </a:t>
            </a:r>
            <a:r>
              <a:rPr lang="es-MX" b="0" u="sng" baseline="0" dirty="0" smtClean="0"/>
              <a:t>proceso para administrar riesgos</a:t>
            </a:r>
            <a:endParaRPr lang="es-MX" b="0" u="sng" dirty="0" smtClean="0"/>
          </a:p>
          <a:p>
            <a:r>
              <a:rPr lang="es-MX" b="0" dirty="0" smtClean="0"/>
              <a:t>Desarrolla e implementa </a:t>
            </a:r>
            <a:r>
              <a:rPr lang="es-MX" b="0" u="sng" dirty="0" smtClean="0"/>
              <a:t>Controles Internos</a:t>
            </a:r>
          </a:p>
          <a:p>
            <a:pPr marL="0" indent="0">
              <a:buNone/>
            </a:pPr>
            <a:endParaRPr lang="es-MX" dirty="0" smtClean="0"/>
          </a:p>
          <a:p>
            <a:pPr marL="0" indent="0">
              <a:buNone/>
            </a:pPr>
            <a:r>
              <a:rPr lang="es-MX" dirty="0" smtClean="0"/>
              <a:t>Cumplimiento</a:t>
            </a:r>
          </a:p>
          <a:p>
            <a:r>
              <a:rPr lang="es-MX" b="0" dirty="0" smtClean="0"/>
              <a:t>Es el </a:t>
            </a:r>
            <a:r>
              <a:rPr lang="es-MX" b="0" u="sng" dirty="0" smtClean="0"/>
              <a:t>proceso</a:t>
            </a:r>
            <a:r>
              <a:rPr lang="es-MX" b="0" dirty="0" smtClean="0"/>
              <a:t> que </a:t>
            </a:r>
            <a:r>
              <a:rPr lang="es-MX" b="0" u="sng" dirty="0" smtClean="0"/>
              <a:t>registra</a:t>
            </a:r>
            <a:r>
              <a:rPr lang="es-MX" b="0" u="sng" baseline="0" dirty="0" smtClean="0"/>
              <a:t> y monitorea políticas, procedimientos y controles.</a:t>
            </a:r>
            <a:endParaRPr lang="es-MX" b="0" u="sng" dirty="0" smtClean="0"/>
          </a:p>
          <a:p>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t>Páginas de Referencia del Manual de Preparación al Examen:</a:t>
            </a:r>
            <a:r>
              <a:rPr lang="es-MX" dirty="0" smtClean="0"/>
              <a:t> Pag. 36</a:t>
            </a:r>
            <a:endParaRPr lang="es-MX" dirty="0"/>
          </a:p>
        </p:txBody>
      </p:sp>
      <p:sp>
        <p:nvSpPr>
          <p:cNvPr id="4" name="Slide Number Placeholder 3"/>
          <p:cNvSpPr>
            <a:spLocks noGrp="1"/>
          </p:cNvSpPr>
          <p:nvPr>
            <p:ph type="sldNum" sz="quarter" idx="10"/>
          </p:nvPr>
        </p:nvSpPr>
        <p:spPr/>
        <p:txBody>
          <a:bodyPr/>
          <a:lstStyle/>
          <a:p>
            <a:pPr>
              <a:defRPr/>
            </a:pPr>
            <a:fld id="{9199AF2B-24EF-4C52-8323-39F776DEE8FE}" type="slidenum">
              <a:rPr lang="en-US" smtClean="0"/>
              <a:pPr>
                <a:defRPr/>
              </a:pPr>
              <a:t>12</a:t>
            </a:fld>
            <a:endParaRPr lang="es-MX" dirty="0"/>
          </a:p>
        </p:txBody>
      </p:sp>
    </p:spTree>
    <p:extLst>
      <p:ext uri="{BB962C8B-B14F-4D97-AF65-F5344CB8AC3E}">
        <p14:creationId xmlns="" xmlns:p14="http://schemas.microsoft.com/office/powerpoint/2010/main" val="574455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dirty="0" smtClean="0"/>
              <a:t>Pg 37</a:t>
            </a:r>
            <a:endParaRPr lang="es-MX" dirty="0"/>
          </a:p>
        </p:txBody>
      </p:sp>
      <p:sp>
        <p:nvSpPr>
          <p:cNvPr id="4" name="Slide Number Placeholder 3"/>
          <p:cNvSpPr>
            <a:spLocks noGrp="1"/>
          </p:cNvSpPr>
          <p:nvPr>
            <p:ph type="sldNum" sz="quarter" idx="10"/>
          </p:nvPr>
        </p:nvSpPr>
        <p:spPr/>
        <p:txBody>
          <a:bodyPr/>
          <a:lstStyle/>
          <a:p>
            <a:fld id="{B3EC3215-E510-441C-8AAC-1A5B2AEAA657}" type="slidenum">
              <a:rPr lang="en-CA" smtClean="0"/>
              <a:pPr/>
              <a:t>13</a:t>
            </a:fld>
            <a:endParaRPr lang="es-MX" dirty="0"/>
          </a:p>
        </p:txBody>
      </p:sp>
    </p:spTree>
    <p:extLst>
      <p:ext uri="{BB962C8B-B14F-4D97-AF65-F5344CB8AC3E}">
        <p14:creationId xmlns="" xmlns:p14="http://schemas.microsoft.com/office/powerpoint/2010/main" val="2155990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84BEF9D1-DF41-4EB9-9CDD-9F8F888071BD}" type="slidenum">
              <a:rPr lang="en-US" smtClean="0"/>
              <a:pPr eaLnBrk="1" hangingPunct="1"/>
              <a:t>14</a:t>
            </a:fld>
            <a:endParaRPr lang="es-MX" dirty="0"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s-MX" b="1" dirty="0" smtClean="0"/>
              <a:t>Contenido a Enfatizar:</a:t>
            </a:r>
          </a:p>
          <a:p>
            <a:pPr eaLnBrk="1" hangingPunct="1"/>
            <a:endParaRPr lang="es-MX" dirty="0" smtClean="0"/>
          </a:p>
          <a:p>
            <a:pPr eaLnBrk="1" hangingPunct="1"/>
            <a:endParaRPr lang="es-MX" dirty="0" smtClean="0"/>
          </a:p>
          <a:p>
            <a:pPr eaLnBrk="1" hangingPunct="1"/>
            <a:r>
              <a:rPr lang="es-MX" b="1" dirty="0" smtClean="0"/>
              <a:t>Páginas de Referencia del Manual de Preparación al Examen:</a:t>
            </a:r>
            <a:r>
              <a:rPr lang="es-MX" dirty="0" smtClean="0"/>
              <a:t>  Pg. 37</a:t>
            </a:r>
          </a:p>
          <a:p>
            <a:pPr eaLnBrk="1" hangingPunct="1"/>
            <a:endParaRPr lang="es-MX" dirty="0" smtClean="0"/>
          </a:p>
        </p:txBody>
      </p:sp>
    </p:spTree>
    <p:extLst>
      <p:ext uri="{BB962C8B-B14F-4D97-AF65-F5344CB8AC3E}">
        <p14:creationId xmlns="" xmlns:p14="http://schemas.microsoft.com/office/powerpoint/2010/main" val="3845854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34B4F35C-7E75-47D6-BC2E-3C0928247384}" type="slidenum">
              <a:rPr lang="en-US" smtClean="0"/>
              <a:pPr eaLnBrk="1" hangingPunct="1"/>
              <a:t>15</a:t>
            </a:fld>
            <a:endParaRPr lang="es-MX" dirty="0"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xfrm>
            <a:off x="311573" y="4260850"/>
            <a:ext cx="6465147" cy="441579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s-MX" sz="900" b="1" dirty="0" smtClean="0"/>
              <a:t>Directivas para el instructor:</a:t>
            </a:r>
          </a:p>
          <a:p>
            <a:pPr eaLnBrk="1" hangingPunct="1">
              <a:lnSpc>
                <a:spcPct val="80000"/>
              </a:lnSpc>
              <a:spcBef>
                <a:spcPct val="0"/>
              </a:spcBef>
            </a:pPr>
            <a:r>
              <a:rPr lang="es-MX" sz="900" dirty="0" smtClean="0"/>
              <a:t>Los </a:t>
            </a:r>
            <a:r>
              <a:rPr lang="es-MX" sz="900" dirty="0"/>
              <a:t>cuatro elementos del modelo son:</a:t>
            </a:r>
          </a:p>
          <a:p>
            <a:pPr>
              <a:spcBef>
                <a:spcPct val="0"/>
              </a:spcBef>
            </a:pPr>
            <a:r>
              <a:rPr lang="es-MX" sz="900" dirty="0"/>
              <a:t>1. </a:t>
            </a:r>
            <a:r>
              <a:rPr lang="es-MX" sz="900" b="1" dirty="0"/>
              <a:t>Diseño y estrategia de la organización</a:t>
            </a:r>
            <a:r>
              <a:rPr lang="es-MX" sz="900" dirty="0"/>
              <a:t>—Una organización es una red de personas, activos y procesos interactuando entre sí con roles definidos y trabajando para alcanzar una meta común. La estrategia de la empresa especifica sus metas de negocio y los objetivos que se deben alcanzar, así como los valores y las misiones que se deben perseguir. Es la fórmula de la empresa para el éxito y establece su dirección básica. La estrategia se debe adaptar a los factores internos y externos. Los recursos son el material principal para diseñar la estrategia y deben ser de diferentes tipos (personas, equipamiento, conocimiento). “Diseño” define como la organización implementa su estrategia. Procesos, cultura y arquitectura son importantes en la determinación del “Diseño”.</a:t>
            </a:r>
          </a:p>
          <a:p>
            <a:pPr eaLnBrk="1" hangingPunct="1">
              <a:lnSpc>
                <a:spcPct val="80000"/>
              </a:lnSpc>
              <a:spcBef>
                <a:spcPct val="0"/>
              </a:spcBef>
            </a:pPr>
            <a:r>
              <a:rPr lang="es-MX" sz="900" dirty="0"/>
              <a:t>2. </a:t>
            </a:r>
            <a:r>
              <a:rPr lang="es-MX" sz="900" b="1" dirty="0"/>
              <a:t>Personas </a:t>
            </a:r>
            <a:r>
              <a:rPr lang="es-MX" sz="900" dirty="0"/>
              <a:t>— Los recursos humanos y los problemas de seguridad que los rodean. Define quién implementa (siguiendo el diseño) cada parte de la estrategia. Representa un colectivo humano y debe tener en cuenta valores, comportamientos y tendencias. Internamente, es fundamental que el gerente de seguridad de la información trabaje con los departamentos de recursos humanos y legal para resolver asuntos tales como:</a:t>
            </a:r>
          </a:p>
          <a:p>
            <a:pPr>
              <a:spcBef>
                <a:spcPct val="0"/>
              </a:spcBef>
            </a:pPr>
            <a:r>
              <a:rPr lang="es-MX" sz="900" dirty="0"/>
              <a:t>• Estrategias de Reclutamiento (Acceso, verificación de antecedentes, entrevistas, roles y responsabilidades).</a:t>
            </a:r>
          </a:p>
          <a:p>
            <a:pPr>
              <a:spcBef>
                <a:spcPct val="0"/>
              </a:spcBef>
            </a:pPr>
            <a:r>
              <a:rPr lang="es-MX" sz="900" dirty="0"/>
              <a:t>• Aspectos del Empleo (situación de la administración, acceso a herramientas y datos, entrenamiento y capacitación, movimientos dentro de la empresa) </a:t>
            </a:r>
          </a:p>
          <a:p>
            <a:pPr>
              <a:spcBef>
                <a:spcPct val="0"/>
              </a:spcBef>
            </a:pPr>
            <a:r>
              <a:rPr lang="es-MX" sz="900" dirty="0"/>
              <a:t>• Desvinculación (razones para salir, el momento de la salida, roles y responsabilidades, acceso a sistemas, acceso a otros empleados).</a:t>
            </a:r>
          </a:p>
          <a:p>
            <a:pPr>
              <a:spcBef>
                <a:spcPct val="0"/>
              </a:spcBef>
            </a:pPr>
            <a:r>
              <a:rPr lang="es-MX" sz="900" dirty="0"/>
              <a:t>Externamente, clientes, proveedores, medios y accionistas tienen fuerte influencia en la corporación y deben ser considerados en la postura de seguridad.</a:t>
            </a:r>
          </a:p>
          <a:p>
            <a:pPr eaLnBrk="1" hangingPunct="1">
              <a:lnSpc>
                <a:spcPct val="80000"/>
              </a:lnSpc>
              <a:spcBef>
                <a:spcPct val="0"/>
              </a:spcBef>
            </a:pPr>
            <a:r>
              <a:rPr lang="es-MX" sz="900" dirty="0"/>
              <a:t>3. </a:t>
            </a:r>
            <a:r>
              <a:rPr lang="es-MX" sz="900" b="1" dirty="0"/>
              <a:t>Procesos </a:t>
            </a:r>
            <a:r>
              <a:rPr lang="es-MX" sz="900" dirty="0"/>
              <a:t>— Incluye mecanismos formales e informales (grandes y pequeños, simples y complejas) de hacer las cosas y entrega un enlace vital para todos las interconexiones dinámicas. Los procesos identifican, miden, gestionan y controlan el riesgo, la disponibilidad, la integridad y la confidencialidad, además de asegurar la responsabilidad. Derivan de la estrategia e implementan la parte operacional del elemento “Organización”.</a:t>
            </a:r>
          </a:p>
          <a:p>
            <a:pPr>
              <a:spcBef>
                <a:spcPct val="0"/>
              </a:spcBef>
            </a:pPr>
            <a:r>
              <a:rPr lang="es-MX" sz="900" dirty="0"/>
              <a:t>Para que sean beneficiosos para la empresa, los procesos deben:</a:t>
            </a:r>
          </a:p>
          <a:p>
            <a:pPr>
              <a:spcBef>
                <a:spcPct val="0"/>
              </a:spcBef>
            </a:pPr>
            <a:r>
              <a:rPr lang="es-MX" sz="900" dirty="0"/>
              <a:t>• Cumplir requerimientos de negocios y alineamientos con políticas.</a:t>
            </a:r>
          </a:p>
          <a:p>
            <a:pPr>
              <a:spcBef>
                <a:spcPct val="0"/>
              </a:spcBef>
            </a:pPr>
            <a:r>
              <a:rPr lang="es-MX" sz="900" dirty="0"/>
              <a:t>• Considerar “Surgimiento” y ser adaptable a los requerimientos de cambios.</a:t>
            </a:r>
          </a:p>
          <a:p>
            <a:pPr>
              <a:spcBef>
                <a:spcPct val="0"/>
              </a:spcBef>
            </a:pPr>
            <a:r>
              <a:rPr lang="es-MX" sz="900" dirty="0"/>
              <a:t>• Estar bien documentados y comunicados a los recursos humanos apropiados.</a:t>
            </a:r>
          </a:p>
          <a:p>
            <a:pPr>
              <a:spcBef>
                <a:spcPct val="0"/>
              </a:spcBef>
            </a:pPr>
            <a:r>
              <a:rPr lang="es-MX" sz="900" dirty="0"/>
              <a:t>• Ser revisados periódicamente desde que son puestos en práctica para asegurar eficiencia y efectividad.</a:t>
            </a:r>
          </a:p>
          <a:p>
            <a:pPr>
              <a:spcBef>
                <a:spcPct val="0"/>
              </a:spcBef>
            </a:pPr>
            <a:r>
              <a:rPr lang="es-MX" sz="900" dirty="0"/>
              <a:t>4. </a:t>
            </a:r>
            <a:r>
              <a:rPr lang="es-MX" sz="900" b="1" dirty="0"/>
              <a:t>Tecnología</a:t>
            </a:r>
            <a:r>
              <a:rPr lang="es-MX" sz="900" dirty="0"/>
              <a:t>—Conformada por todas las herramientas, aplicaciones y la infraestructura que incrementan la eficiencia de los procesos. Como elemento en evolución que experimenta cambios frecuentes, tiene sus propios riesgos dinámicos. Dada la dependencia típica de las organizaciones en su tecnología esta constituye parte del núcleo de la infraestructura y es un componente crítico en el cumplimiento de la misión.</a:t>
            </a:r>
          </a:p>
          <a:p>
            <a:pPr eaLnBrk="1" hangingPunct="1">
              <a:lnSpc>
                <a:spcPct val="80000"/>
              </a:lnSpc>
              <a:spcBef>
                <a:spcPct val="0"/>
              </a:spcBef>
            </a:pPr>
            <a:endParaRPr lang="es-MX" sz="900" b="1" dirty="0" smtClean="0"/>
          </a:p>
          <a:p>
            <a:pPr eaLnBrk="1" hangingPunct="1">
              <a:lnSpc>
                <a:spcPct val="80000"/>
              </a:lnSpc>
              <a:spcBef>
                <a:spcPct val="0"/>
              </a:spcBef>
            </a:pPr>
            <a:r>
              <a:rPr lang="es-MX" sz="900" b="1" dirty="0" smtClean="0"/>
              <a:t>Páginas </a:t>
            </a:r>
            <a:r>
              <a:rPr lang="es-MX" sz="900" b="1" dirty="0"/>
              <a:t>de Referencia del Manual de Preparación al Examen</a:t>
            </a:r>
            <a:r>
              <a:rPr lang="es-MX" sz="900" b="1" dirty="0" smtClean="0"/>
              <a:t>: </a:t>
            </a:r>
            <a:r>
              <a:rPr lang="es-MX" sz="900" dirty="0" smtClean="0"/>
              <a:t>Pags</a:t>
            </a:r>
            <a:r>
              <a:rPr lang="es-MX" sz="900" dirty="0"/>
              <a:t>. </a:t>
            </a:r>
            <a:r>
              <a:rPr lang="es-MX" sz="900" dirty="0" smtClean="0"/>
              <a:t>38–40</a:t>
            </a:r>
            <a:endParaRPr lang="es-MX" sz="900" dirty="0"/>
          </a:p>
        </p:txBody>
      </p:sp>
    </p:spTree>
    <p:extLst>
      <p:ext uri="{BB962C8B-B14F-4D97-AF65-F5344CB8AC3E}">
        <p14:creationId xmlns="" xmlns:p14="http://schemas.microsoft.com/office/powerpoint/2010/main" val="2288541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34B4F35C-7E75-47D6-BC2E-3C0928247384}" type="slidenum">
              <a:rPr lang="en-US" smtClean="0"/>
              <a:pPr eaLnBrk="1" hangingPunct="1"/>
              <a:t>16</a:t>
            </a:fld>
            <a:endParaRPr lang="es-MX" dirty="0"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xfrm>
            <a:off x="311573" y="4260850"/>
            <a:ext cx="6465147" cy="441579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s-MX" sz="900" b="1" dirty="0" smtClean="0"/>
              <a:t>Directivas para el instructor:</a:t>
            </a:r>
          </a:p>
          <a:p>
            <a:pPr eaLnBrk="1" hangingPunct="1">
              <a:lnSpc>
                <a:spcPct val="80000"/>
              </a:lnSpc>
              <a:spcBef>
                <a:spcPct val="0"/>
              </a:spcBef>
            </a:pPr>
            <a:r>
              <a:rPr lang="es-MX" sz="900" dirty="0" smtClean="0"/>
              <a:t>Los </a:t>
            </a:r>
            <a:r>
              <a:rPr lang="es-MX" sz="900" dirty="0"/>
              <a:t>cuatro elementos del modelo son:</a:t>
            </a:r>
          </a:p>
          <a:p>
            <a:pPr>
              <a:spcBef>
                <a:spcPct val="0"/>
              </a:spcBef>
            </a:pPr>
            <a:r>
              <a:rPr lang="es-MX" sz="900" dirty="0"/>
              <a:t>1. </a:t>
            </a:r>
            <a:r>
              <a:rPr lang="es-MX" sz="900" b="1" dirty="0"/>
              <a:t>Diseño y estrategia de la organización</a:t>
            </a:r>
            <a:r>
              <a:rPr lang="es-MX" sz="900" dirty="0"/>
              <a:t>—Una organización es una red de personas, activos y procesos interactuando entre sí con roles definidos y trabajando para alcanzar una meta común. La estrategia de la empresa especifica sus metas de negocio y los objetivos que se deben alcanzar, así como los valores y las misiones que se deben perseguir. Es la fórmula de la empresa para el éxito y establece su dirección básica. La estrategia se debe adaptar a los factores internos y externos. Los recursos son el material principal para diseñar la estrategia y deben ser de diferentes tipos (personas, equipamiento, conocimiento). “Diseño” define como la organización implementa su estrategia. Procesos, cultura y arquitectura son importantes en la determinación del “Diseño”.</a:t>
            </a:r>
          </a:p>
          <a:p>
            <a:pPr eaLnBrk="1" hangingPunct="1">
              <a:lnSpc>
                <a:spcPct val="80000"/>
              </a:lnSpc>
              <a:spcBef>
                <a:spcPct val="0"/>
              </a:spcBef>
            </a:pPr>
            <a:r>
              <a:rPr lang="es-MX" sz="900" dirty="0"/>
              <a:t>2. </a:t>
            </a:r>
            <a:r>
              <a:rPr lang="es-MX" sz="900" b="1" dirty="0"/>
              <a:t>Personas </a:t>
            </a:r>
            <a:r>
              <a:rPr lang="es-MX" sz="900" dirty="0"/>
              <a:t>— Los recursos humanos y los problemas de seguridad que los rodean. Define quién implementa (siguiendo el diseño) cada parte de la estrategia. Representa un colectivo humano y debe tener en cuenta valores, comportamientos y tendencias. Internamente, es fundamental que el gerente de seguridad de la información trabaje con los departamentos de recursos humanos y legal para resolver asuntos tales como:</a:t>
            </a:r>
          </a:p>
          <a:p>
            <a:pPr>
              <a:spcBef>
                <a:spcPct val="0"/>
              </a:spcBef>
            </a:pPr>
            <a:r>
              <a:rPr lang="es-MX" sz="900" dirty="0"/>
              <a:t>• Estrategias de Reclutamiento (Acceso, verificación de antecedentes, entrevistas, roles y responsabilidades).</a:t>
            </a:r>
          </a:p>
          <a:p>
            <a:pPr>
              <a:spcBef>
                <a:spcPct val="0"/>
              </a:spcBef>
            </a:pPr>
            <a:r>
              <a:rPr lang="es-MX" sz="900" dirty="0"/>
              <a:t>• Aspectos del Empleo (situación de la administración, acceso a herramientas y datos, entrenamiento y capacitación, movimientos dentro de la empresa) </a:t>
            </a:r>
          </a:p>
          <a:p>
            <a:pPr>
              <a:spcBef>
                <a:spcPct val="0"/>
              </a:spcBef>
            </a:pPr>
            <a:r>
              <a:rPr lang="es-MX" sz="900" dirty="0"/>
              <a:t>• Desvinculación (razones para salir, el momento de la salida, roles y responsabilidades, acceso a sistemas, acceso a otros empleados).</a:t>
            </a:r>
          </a:p>
          <a:p>
            <a:pPr>
              <a:spcBef>
                <a:spcPct val="0"/>
              </a:spcBef>
            </a:pPr>
            <a:r>
              <a:rPr lang="es-MX" sz="900" dirty="0"/>
              <a:t>Externamente, clientes, proveedores, medios y accionistas tienen fuerte influencia en la corporación y deben ser considerados en la postura de seguridad.</a:t>
            </a:r>
          </a:p>
          <a:p>
            <a:pPr eaLnBrk="1" hangingPunct="1">
              <a:lnSpc>
                <a:spcPct val="80000"/>
              </a:lnSpc>
              <a:spcBef>
                <a:spcPct val="0"/>
              </a:spcBef>
            </a:pPr>
            <a:r>
              <a:rPr lang="es-MX" sz="900" dirty="0"/>
              <a:t>3. </a:t>
            </a:r>
            <a:r>
              <a:rPr lang="es-MX" sz="900" b="1" dirty="0"/>
              <a:t>Procesos </a:t>
            </a:r>
            <a:r>
              <a:rPr lang="es-MX" sz="900" dirty="0"/>
              <a:t>— Incluye mecanismos formales e informales (grandes y pequeños, simples y complejas) de hacer las cosas y entrega un enlace vital para todos las interconexiones dinámicas. Los procesos identifican, miden, gestionan y controlan el riesgo, la disponibilidad, la integridad y la confidencialidad, además de asegurar la responsabilidad. Derivan de la estrategia e implementan la parte operacional del elemento “Organización”.</a:t>
            </a:r>
          </a:p>
          <a:p>
            <a:pPr>
              <a:spcBef>
                <a:spcPct val="0"/>
              </a:spcBef>
            </a:pPr>
            <a:r>
              <a:rPr lang="es-MX" sz="900" dirty="0"/>
              <a:t>Para que sean beneficiosos para la empresa, los procesos deben:</a:t>
            </a:r>
          </a:p>
          <a:p>
            <a:pPr>
              <a:spcBef>
                <a:spcPct val="0"/>
              </a:spcBef>
            </a:pPr>
            <a:r>
              <a:rPr lang="es-MX" sz="900" dirty="0"/>
              <a:t>• Cumplir requerimientos de negocios y alineamientos con políticas.</a:t>
            </a:r>
          </a:p>
          <a:p>
            <a:pPr>
              <a:spcBef>
                <a:spcPct val="0"/>
              </a:spcBef>
            </a:pPr>
            <a:r>
              <a:rPr lang="es-MX" sz="900" dirty="0"/>
              <a:t>• Considerar “Surgimiento” y ser adaptable a los requerimientos de cambios.</a:t>
            </a:r>
          </a:p>
          <a:p>
            <a:pPr>
              <a:spcBef>
                <a:spcPct val="0"/>
              </a:spcBef>
            </a:pPr>
            <a:r>
              <a:rPr lang="es-MX" sz="900" dirty="0"/>
              <a:t>• Estar bien documentados y comunicados a los recursos humanos apropiados.</a:t>
            </a:r>
          </a:p>
          <a:p>
            <a:pPr>
              <a:spcBef>
                <a:spcPct val="0"/>
              </a:spcBef>
            </a:pPr>
            <a:r>
              <a:rPr lang="es-MX" sz="900" dirty="0"/>
              <a:t>• Ser revisados periódicamente desde que son puestos en práctica para asegurar eficiencia y efectividad.</a:t>
            </a:r>
          </a:p>
          <a:p>
            <a:pPr>
              <a:spcBef>
                <a:spcPct val="0"/>
              </a:spcBef>
            </a:pPr>
            <a:r>
              <a:rPr lang="es-MX" sz="900" dirty="0"/>
              <a:t>4. </a:t>
            </a:r>
            <a:r>
              <a:rPr lang="es-MX" sz="900" b="1" dirty="0"/>
              <a:t>Tecnología</a:t>
            </a:r>
            <a:r>
              <a:rPr lang="es-MX" sz="900" dirty="0"/>
              <a:t>—Conformada por todas las herramientas, aplicaciones y la infraestructura que incrementan la eficiencia de los procesos. Como elemento en evolución que experimenta cambios frecuentes, tiene sus propios riesgos dinámicos. Dada la dependencia típica de las organizaciones en su tecnología esta constituye parte del núcleo de la infraestructura y es un componente crítico en el cumplimiento de la misión.</a:t>
            </a:r>
          </a:p>
          <a:p>
            <a:pPr eaLnBrk="1" hangingPunct="1">
              <a:lnSpc>
                <a:spcPct val="80000"/>
              </a:lnSpc>
              <a:spcBef>
                <a:spcPct val="0"/>
              </a:spcBef>
            </a:pPr>
            <a:endParaRPr lang="es-MX" sz="900" b="1" dirty="0" smtClean="0"/>
          </a:p>
          <a:p>
            <a:pPr eaLnBrk="1" hangingPunct="1">
              <a:lnSpc>
                <a:spcPct val="80000"/>
              </a:lnSpc>
              <a:spcBef>
                <a:spcPct val="0"/>
              </a:spcBef>
            </a:pPr>
            <a:r>
              <a:rPr lang="es-MX" sz="900" b="1" dirty="0" smtClean="0"/>
              <a:t>Páginas </a:t>
            </a:r>
            <a:r>
              <a:rPr lang="es-MX" sz="900" b="1" dirty="0"/>
              <a:t>de Referencia del Manual de Preparación al Examen</a:t>
            </a:r>
            <a:r>
              <a:rPr lang="es-MX" sz="900" b="1" dirty="0" smtClean="0"/>
              <a:t>: </a:t>
            </a:r>
            <a:r>
              <a:rPr lang="es-MX" sz="900" dirty="0" smtClean="0"/>
              <a:t>Pags</a:t>
            </a:r>
            <a:r>
              <a:rPr lang="es-MX" sz="900" dirty="0"/>
              <a:t>. </a:t>
            </a:r>
            <a:r>
              <a:rPr lang="es-MX" sz="900" dirty="0" smtClean="0"/>
              <a:t>38–40</a:t>
            </a:r>
            <a:endParaRPr lang="es-MX" sz="900" dirty="0"/>
          </a:p>
        </p:txBody>
      </p:sp>
    </p:spTree>
    <p:extLst>
      <p:ext uri="{BB962C8B-B14F-4D97-AF65-F5344CB8AC3E}">
        <p14:creationId xmlns="" xmlns:p14="http://schemas.microsoft.com/office/powerpoint/2010/main" val="2093977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34B4F35C-7E75-47D6-BC2E-3C0928247384}" type="slidenum">
              <a:rPr lang="en-US" smtClean="0"/>
              <a:pPr eaLnBrk="1" hangingPunct="1"/>
              <a:t>17</a:t>
            </a:fld>
            <a:endParaRPr lang="es-MX" dirty="0"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xfrm>
            <a:off x="311573" y="4260850"/>
            <a:ext cx="6465147" cy="441579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s-MX" sz="900" b="1" dirty="0" smtClean="0"/>
              <a:t>Directivas para el instructor:</a:t>
            </a:r>
          </a:p>
          <a:p>
            <a:pPr eaLnBrk="1" hangingPunct="1">
              <a:lnSpc>
                <a:spcPct val="80000"/>
              </a:lnSpc>
              <a:spcBef>
                <a:spcPct val="0"/>
              </a:spcBef>
            </a:pPr>
            <a:r>
              <a:rPr lang="es-MX" sz="900" dirty="0" smtClean="0"/>
              <a:t>Los </a:t>
            </a:r>
            <a:r>
              <a:rPr lang="es-MX" sz="900" dirty="0"/>
              <a:t>cuatro elementos del modelo son:</a:t>
            </a:r>
          </a:p>
          <a:p>
            <a:pPr>
              <a:spcBef>
                <a:spcPct val="0"/>
              </a:spcBef>
            </a:pPr>
            <a:r>
              <a:rPr lang="es-MX" sz="900" dirty="0"/>
              <a:t>1. </a:t>
            </a:r>
            <a:r>
              <a:rPr lang="es-MX" sz="900" b="1" dirty="0"/>
              <a:t>Diseño y estrategia de la organización</a:t>
            </a:r>
            <a:r>
              <a:rPr lang="es-MX" sz="900" dirty="0"/>
              <a:t>—Una organización es una red de personas, activos y procesos interactuando entre sí con roles definidos y trabajando para alcanzar una meta común. La estrategia de la empresa especifica sus metas de negocio y los objetivos que se deben alcanzar, así como los valores y las misiones que se deben perseguir. Es la fórmula de la empresa para el éxito y establece su dirección básica. La estrategia se debe adaptar a los factores internos y externos. Los recursos son el material principal para diseñar la estrategia y deben ser de diferentes tipos (personas, equipamiento, conocimiento). “Diseño” define como la organización implementa su estrategia. Procesos, cultura y arquitectura son importantes en la determinación del “Diseño”.</a:t>
            </a:r>
          </a:p>
          <a:p>
            <a:pPr eaLnBrk="1" hangingPunct="1">
              <a:lnSpc>
                <a:spcPct val="80000"/>
              </a:lnSpc>
              <a:spcBef>
                <a:spcPct val="0"/>
              </a:spcBef>
            </a:pPr>
            <a:r>
              <a:rPr lang="es-MX" sz="900" dirty="0"/>
              <a:t>2. </a:t>
            </a:r>
            <a:r>
              <a:rPr lang="es-MX" sz="900" b="1" dirty="0"/>
              <a:t>Personas </a:t>
            </a:r>
            <a:r>
              <a:rPr lang="es-MX" sz="900" dirty="0"/>
              <a:t>— Los recursos humanos y los problemas de seguridad que los rodean. Define quién implementa (siguiendo el diseño) cada parte de la estrategia. Representa un colectivo humano y debe tener en cuenta valores, comportamientos y tendencias. Internamente, es fundamental que el gerente de seguridad de la información trabaje con los departamentos de recursos humanos y legal para resolver asuntos tales como:</a:t>
            </a:r>
          </a:p>
          <a:p>
            <a:pPr>
              <a:spcBef>
                <a:spcPct val="0"/>
              </a:spcBef>
            </a:pPr>
            <a:r>
              <a:rPr lang="es-MX" sz="900" dirty="0"/>
              <a:t>• Estrategias de Reclutamiento (Acceso, verificación de antecedentes, entrevistas, roles y responsabilidades).</a:t>
            </a:r>
          </a:p>
          <a:p>
            <a:pPr>
              <a:spcBef>
                <a:spcPct val="0"/>
              </a:spcBef>
            </a:pPr>
            <a:r>
              <a:rPr lang="es-MX" sz="900" dirty="0"/>
              <a:t>• Aspectos del Empleo (situación de la administración, acceso a herramientas y datos, entrenamiento y capacitación, movimientos dentro de la empresa) </a:t>
            </a:r>
          </a:p>
          <a:p>
            <a:pPr>
              <a:spcBef>
                <a:spcPct val="0"/>
              </a:spcBef>
            </a:pPr>
            <a:r>
              <a:rPr lang="es-MX" sz="900" dirty="0"/>
              <a:t>• Desvinculación (razones para salir, el momento de la salida, roles y responsabilidades, acceso a sistemas, acceso a otros empleados).</a:t>
            </a:r>
          </a:p>
          <a:p>
            <a:pPr>
              <a:spcBef>
                <a:spcPct val="0"/>
              </a:spcBef>
            </a:pPr>
            <a:r>
              <a:rPr lang="es-MX" sz="900" dirty="0"/>
              <a:t>Externamente, clientes, proveedores, medios y accionistas tienen fuerte influencia en la corporación y deben ser considerados en la postura de seguridad.</a:t>
            </a:r>
          </a:p>
          <a:p>
            <a:pPr eaLnBrk="1" hangingPunct="1">
              <a:lnSpc>
                <a:spcPct val="80000"/>
              </a:lnSpc>
              <a:spcBef>
                <a:spcPct val="0"/>
              </a:spcBef>
            </a:pPr>
            <a:r>
              <a:rPr lang="es-MX" sz="900" dirty="0"/>
              <a:t>3. </a:t>
            </a:r>
            <a:r>
              <a:rPr lang="es-MX" sz="900" b="1" dirty="0"/>
              <a:t>Procesos </a:t>
            </a:r>
            <a:r>
              <a:rPr lang="es-MX" sz="900" dirty="0"/>
              <a:t>— Incluye mecanismos formales e informales (grandes y pequeños, simples y complejas) de hacer las cosas y entrega un enlace vital para todos las interconexiones dinámicas. Los procesos identifican, miden, gestionan y controlan el riesgo, la disponibilidad, la integridad y la confidencialidad, además de asegurar la responsabilidad. Derivan de la estrategia e implementan la parte operacional del elemento “Organización”.</a:t>
            </a:r>
          </a:p>
          <a:p>
            <a:pPr>
              <a:spcBef>
                <a:spcPct val="0"/>
              </a:spcBef>
            </a:pPr>
            <a:r>
              <a:rPr lang="es-MX" sz="900" dirty="0"/>
              <a:t>Para que sean beneficiosos para la empresa, los procesos deben:</a:t>
            </a:r>
          </a:p>
          <a:p>
            <a:pPr>
              <a:spcBef>
                <a:spcPct val="0"/>
              </a:spcBef>
            </a:pPr>
            <a:r>
              <a:rPr lang="es-MX" sz="900" dirty="0"/>
              <a:t>• Cumplir requerimientos de negocios y alineamientos con políticas.</a:t>
            </a:r>
          </a:p>
          <a:p>
            <a:pPr>
              <a:spcBef>
                <a:spcPct val="0"/>
              </a:spcBef>
            </a:pPr>
            <a:r>
              <a:rPr lang="es-MX" sz="900" dirty="0"/>
              <a:t>• Considerar “Surgimiento” y ser adaptable a los requerimientos de cambios.</a:t>
            </a:r>
          </a:p>
          <a:p>
            <a:pPr>
              <a:spcBef>
                <a:spcPct val="0"/>
              </a:spcBef>
            </a:pPr>
            <a:r>
              <a:rPr lang="es-MX" sz="900" dirty="0"/>
              <a:t>• Estar bien documentados y comunicados a los recursos humanos apropiados.</a:t>
            </a:r>
          </a:p>
          <a:p>
            <a:pPr>
              <a:spcBef>
                <a:spcPct val="0"/>
              </a:spcBef>
            </a:pPr>
            <a:r>
              <a:rPr lang="es-MX" sz="900" dirty="0"/>
              <a:t>• Ser revisados periódicamente desde que son puestos en práctica para asegurar eficiencia y efectividad.</a:t>
            </a:r>
          </a:p>
          <a:p>
            <a:pPr>
              <a:spcBef>
                <a:spcPct val="0"/>
              </a:spcBef>
            </a:pPr>
            <a:r>
              <a:rPr lang="es-MX" sz="900" dirty="0"/>
              <a:t>4. </a:t>
            </a:r>
            <a:r>
              <a:rPr lang="es-MX" sz="900" b="1" dirty="0"/>
              <a:t>Tecnología</a:t>
            </a:r>
            <a:r>
              <a:rPr lang="es-MX" sz="900" dirty="0"/>
              <a:t>—Conformada por todas las herramientas, aplicaciones y la infraestructura que incrementan la eficiencia de los procesos. Como elemento en evolución que experimenta cambios frecuentes, tiene sus propios riesgos dinámicos. Dada la dependencia típica de las organizaciones en su tecnología esta constituye parte del núcleo de la infraestructura y es un componente crítico en el cumplimiento de la misión.</a:t>
            </a:r>
          </a:p>
          <a:p>
            <a:pPr eaLnBrk="1" hangingPunct="1">
              <a:lnSpc>
                <a:spcPct val="80000"/>
              </a:lnSpc>
              <a:spcBef>
                <a:spcPct val="0"/>
              </a:spcBef>
            </a:pPr>
            <a:endParaRPr lang="es-MX" sz="900" b="1" dirty="0" smtClean="0"/>
          </a:p>
          <a:p>
            <a:pPr eaLnBrk="1" hangingPunct="1">
              <a:lnSpc>
                <a:spcPct val="80000"/>
              </a:lnSpc>
              <a:spcBef>
                <a:spcPct val="0"/>
              </a:spcBef>
            </a:pPr>
            <a:r>
              <a:rPr lang="es-MX" sz="900" b="1" dirty="0" smtClean="0"/>
              <a:t>Páginas </a:t>
            </a:r>
            <a:r>
              <a:rPr lang="es-MX" sz="900" b="1" dirty="0"/>
              <a:t>de Referencia del Manual de Preparación al Examen</a:t>
            </a:r>
            <a:r>
              <a:rPr lang="es-MX" sz="900" b="1" dirty="0" smtClean="0"/>
              <a:t>: </a:t>
            </a:r>
            <a:r>
              <a:rPr lang="es-MX" sz="900" dirty="0" smtClean="0"/>
              <a:t>Pags</a:t>
            </a:r>
            <a:r>
              <a:rPr lang="es-MX" sz="900" dirty="0"/>
              <a:t>. </a:t>
            </a:r>
            <a:r>
              <a:rPr lang="es-MX" sz="900" dirty="0" smtClean="0"/>
              <a:t>38–40</a:t>
            </a:r>
            <a:endParaRPr lang="es-MX" sz="900" dirty="0"/>
          </a:p>
        </p:txBody>
      </p:sp>
    </p:spTree>
    <p:extLst>
      <p:ext uri="{BB962C8B-B14F-4D97-AF65-F5344CB8AC3E}">
        <p14:creationId xmlns="" xmlns:p14="http://schemas.microsoft.com/office/powerpoint/2010/main" val="1681785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34B4F35C-7E75-47D6-BC2E-3C0928247384}" type="slidenum">
              <a:rPr lang="en-US" smtClean="0"/>
              <a:pPr eaLnBrk="1" hangingPunct="1"/>
              <a:t>18</a:t>
            </a:fld>
            <a:endParaRPr lang="es-MX" dirty="0"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xfrm>
            <a:off x="311573" y="4260850"/>
            <a:ext cx="6465147" cy="441579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s-MX" sz="900" b="1" dirty="0" smtClean="0"/>
              <a:t>Directivas para el instructor:</a:t>
            </a:r>
          </a:p>
          <a:p>
            <a:pPr eaLnBrk="1" hangingPunct="1">
              <a:lnSpc>
                <a:spcPct val="80000"/>
              </a:lnSpc>
              <a:spcBef>
                <a:spcPct val="0"/>
              </a:spcBef>
            </a:pPr>
            <a:r>
              <a:rPr lang="es-MX" sz="900" dirty="0" smtClean="0"/>
              <a:t>Los </a:t>
            </a:r>
            <a:r>
              <a:rPr lang="es-MX" sz="900" dirty="0"/>
              <a:t>cuatro elementos del modelo son:</a:t>
            </a:r>
          </a:p>
          <a:p>
            <a:pPr>
              <a:spcBef>
                <a:spcPct val="0"/>
              </a:spcBef>
            </a:pPr>
            <a:r>
              <a:rPr lang="es-MX" sz="900" dirty="0"/>
              <a:t>1. </a:t>
            </a:r>
            <a:r>
              <a:rPr lang="es-MX" sz="900" b="1" dirty="0"/>
              <a:t>Diseño y estrategia de la organización</a:t>
            </a:r>
            <a:r>
              <a:rPr lang="es-MX" sz="900" dirty="0"/>
              <a:t>—Una organización es una red de personas, activos y procesos interactuando entre sí con roles definidos y trabajando para alcanzar una meta común. La estrategia de la empresa especifica sus metas de negocio y los objetivos que se deben alcanzar, así como los valores y las misiones que se deben perseguir. Es la fórmula de la empresa para el éxito y establece su dirección básica. La estrategia se debe adaptar a los factores internos y externos. Los recursos son el material principal para diseñar la estrategia y deben ser de diferentes tipos (personas, equipamiento, conocimiento). “Diseño” define como la organización implementa su estrategia. Procesos, cultura y arquitectura son importantes en la determinación del “Diseño”.</a:t>
            </a:r>
          </a:p>
          <a:p>
            <a:pPr eaLnBrk="1" hangingPunct="1">
              <a:lnSpc>
                <a:spcPct val="80000"/>
              </a:lnSpc>
              <a:spcBef>
                <a:spcPct val="0"/>
              </a:spcBef>
            </a:pPr>
            <a:r>
              <a:rPr lang="es-MX" sz="900" dirty="0"/>
              <a:t>2. </a:t>
            </a:r>
            <a:r>
              <a:rPr lang="es-MX" sz="900" b="1" dirty="0"/>
              <a:t>Personas </a:t>
            </a:r>
            <a:r>
              <a:rPr lang="es-MX" sz="900" dirty="0"/>
              <a:t>— Los recursos humanos y los problemas de seguridad que los rodean. Define quién implementa (siguiendo el diseño) cada parte de la estrategia. Representa un colectivo humano y debe tener en cuenta valores, comportamientos y tendencias. Internamente, es fundamental que el gerente de seguridad de la información trabaje con los departamentos de recursos humanos y legal para resolver asuntos tales como:</a:t>
            </a:r>
          </a:p>
          <a:p>
            <a:pPr>
              <a:spcBef>
                <a:spcPct val="0"/>
              </a:spcBef>
            </a:pPr>
            <a:r>
              <a:rPr lang="es-MX" sz="900" dirty="0"/>
              <a:t>• Estrategias de Reclutamiento (Acceso, verificación de antecedentes, entrevistas, roles y responsabilidades).</a:t>
            </a:r>
          </a:p>
          <a:p>
            <a:pPr>
              <a:spcBef>
                <a:spcPct val="0"/>
              </a:spcBef>
            </a:pPr>
            <a:r>
              <a:rPr lang="es-MX" sz="900" dirty="0"/>
              <a:t>• Aspectos del Empleo (situación de la administración, acceso a herramientas y datos, entrenamiento y capacitación, movimientos dentro de la empresa) </a:t>
            </a:r>
          </a:p>
          <a:p>
            <a:pPr>
              <a:spcBef>
                <a:spcPct val="0"/>
              </a:spcBef>
            </a:pPr>
            <a:r>
              <a:rPr lang="es-MX" sz="900" dirty="0"/>
              <a:t>• Desvinculación (razones para salir, el momento de la salida, roles y responsabilidades, acceso a sistemas, acceso a otros empleados).</a:t>
            </a:r>
          </a:p>
          <a:p>
            <a:pPr>
              <a:spcBef>
                <a:spcPct val="0"/>
              </a:spcBef>
            </a:pPr>
            <a:r>
              <a:rPr lang="es-MX" sz="900" dirty="0"/>
              <a:t>Externamente, clientes, proveedores, medios y accionistas tienen fuerte influencia en la corporación y deben ser considerados en la postura de seguridad.</a:t>
            </a:r>
          </a:p>
          <a:p>
            <a:pPr eaLnBrk="1" hangingPunct="1">
              <a:lnSpc>
                <a:spcPct val="80000"/>
              </a:lnSpc>
              <a:spcBef>
                <a:spcPct val="0"/>
              </a:spcBef>
            </a:pPr>
            <a:r>
              <a:rPr lang="es-MX" sz="900" dirty="0"/>
              <a:t>3. </a:t>
            </a:r>
            <a:r>
              <a:rPr lang="es-MX" sz="900" b="1" dirty="0"/>
              <a:t>Procesos </a:t>
            </a:r>
            <a:r>
              <a:rPr lang="es-MX" sz="900" dirty="0"/>
              <a:t>— Incluye mecanismos formales e informales (grandes y pequeños, simples y complejas) de hacer las cosas y entrega un enlace vital para todos las interconexiones dinámicas. Los procesos identifican, miden, gestionan y controlan el riesgo, la disponibilidad, la integridad y la confidencialidad, además de asegurar la responsabilidad. Derivan de la estrategia e implementan la parte operacional del elemento “Organización”.</a:t>
            </a:r>
          </a:p>
          <a:p>
            <a:pPr>
              <a:spcBef>
                <a:spcPct val="0"/>
              </a:spcBef>
            </a:pPr>
            <a:r>
              <a:rPr lang="es-MX" sz="900" dirty="0"/>
              <a:t>Para que sean beneficiosos para la empresa, los procesos deben:</a:t>
            </a:r>
          </a:p>
          <a:p>
            <a:pPr>
              <a:spcBef>
                <a:spcPct val="0"/>
              </a:spcBef>
            </a:pPr>
            <a:r>
              <a:rPr lang="es-MX" sz="900" dirty="0"/>
              <a:t>• Cumplir requerimientos de negocios y alineamientos con políticas.</a:t>
            </a:r>
          </a:p>
          <a:p>
            <a:pPr>
              <a:spcBef>
                <a:spcPct val="0"/>
              </a:spcBef>
            </a:pPr>
            <a:r>
              <a:rPr lang="es-MX" sz="900" dirty="0"/>
              <a:t>• Considerar “Surgimiento” y ser adaptable a los requerimientos de cambios.</a:t>
            </a:r>
          </a:p>
          <a:p>
            <a:pPr>
              <a:spcBef>
                <a:spcPct val="0"/>
              </a:spcBef>
            </a:pPr>
            <a:r>
              <a:rPr lang="es-MX" sz="900" dirty="0"/>
              <a:t>• Estar bien documentados y comunicados a los recursos humanos apropiados.</a:t>
            </a:r>
          </a:p>
          <a:p>
            <a:pPr>
              <a:spcBef>
                <a:spcPct val="0"/>
              </a:spcBef>
            </a:pPr>
            <a:r>
              <a:rPr lang="es-MX" sz="900" dirty="0"/>
              <a:t>• Ser revisados periódicamente desde que son puestos en práctica para asegurar eficiencia y efectividad.</a:t>
            </a:r>
          </a:p>
          <a:p>
            <a:pPr>
              <a:spcBef>
                <a:spcPct val="0"/>
              </a:spcBef>
            </a:pPr>
            <a:r>
              <a:rPr lang="es-MX" sz="900" dirty="0"/>
              <a:t>4. </a:t>
            </a:r>
            <a:r>
              <a:rPr lang="es-MX" sz="900" b="1" dirty="0"/>
              <a:t>Tecnología</a:t>
            </a:r>
            <a:r>
              <a:rPr lang="es-MX" sz="900" dirty="0"/>
              <a:t>—Conformada por todas las herramientas, aplicaciones y la infraestructura que incrementan la eficiencia de los procesos. Como elemento en evolución que experimenta cambios frecuentes, tiene sus propios riesgos dinámicos. Dada la dependencia típica de las organizaciones en su tecnología esta constituye parte del núcleo de la infraestructura y es un componente crítico en el cumplimiento de la misión.</a:t>
            </a:r>
          </a:p>
          <a:p>
            <a:pPr eaLnBrk="1" hangingPunct="1">
              <a:lnSpc>
                <a:spcPct val="80000"/>
              </a:lnSpc>
              <a:spcBef>
                <a:spcPct val="0"/>
              </a:spcBef>
            </a:pPr>
            <a:endParaRPr lang="es-MX" sz="900" b="1" dirty="0" smtClean="0"/>
          </a:p>
          <a:p>
            <a:pPr eaLnBrk="1" hangingPunct="1">
              <a:lnSpc>
                <a:spcPct val="80000"/>
              </a:lnSpc>
              <a:spcBef>
                <a:spcPct val="0"/>
              </a:spcBef>
            </a:pPr>
            <a:r>
              <a:rPr lang="es-MX" sz="900" b="1" dirty="0" smtClean="0"/>
              <a:t>Páginas </a:t>
            </a:r>
            <a:r>
              <a:rPr lang="es-MX" sz="900" b="1" dirty="0"/>
              <a:t>de Referencia del Manual de Preparación al Examen</a:t>
            </a:r>
            <a:r>
              <a:rPr lang="es-MX" sz="900" b="1" dirty="0" smtClean="0"/>
              <a:t>: </a:t>
            </a:r>
            <a:r>
              <a:rPr lang="es-MX" sz="900" dirty="0" smtClean="0"/>
              <a:t>Pags</a:t>
            </a:r>
            <a:r>
              <a:rPr lang="es-MX" sz="900" dirty="0"/>
              <a:t>. </a:t>
            </a:r>
            <a:r>
              <a:rPr lang="es-MX" sz="900" dirty="0" smtClean="0"/>
              <a:t>38–40</a:t>
            </a:r>
            <a:endParaRPr lang="es-MX" sz="900" dirty="0"/>
          </a:p>
        </p:txBody>
      </p:sp>
    </p:spTree>
    <p:extLst>
      <p:ext uri="{BB962C8B-B14F-4D97-AF65-F5344CB8AC3E}">
        <p14:creationId xmlns="" xmlns:p14="http://schemas.microsoft.com/office/powerpoint/2010/main" val="2669686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34B4F35C-7E75-47D6-BC2E-3C0928247384}" type="slidenum">
              <a:rPr lang="en-US" smtClean="0"/>
              <a:pPr eaLnBrk="1" hangingPunct="1"/>
              <a:t>19</a:t>
            </a:fld>
            <a:endParaRPr lang="es-MX" dirty="0"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xfrm>
            <a:off x="311573" y="4260850"/>
            <a:ext cx="6465147" cy="441579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s-MX" sz="900" b="1" dirty="0" smtClean="0"/>
              <a:t>Directivas para el instructor:</a:t>
            </a:r>
          </a:p>
          <a:p>
            <a:pPr eaLnBrk="1" hangingPunct="1">
              <a:lnSpc>
                <a:spcPct val="80000"/>
              </a:lnSpc>
              <a:spcBef>
                <a:spcPct val="0"/>
              </a:spcBef>
            </a:pPr>
            <a:r>
              <a:rPr lang="es-MX" sz="900" dirty="0" smtClean="0"/>
              <a:t>Los </a:t>
            </a:r>
            <a:r>
              <a:rPr lang="es-MX" sz="900" dirty="0"/>
              <a:t>cuatro elementos del modelo son:</a:t>
            </a:r>
          </a:p>
          <a:p>
            <a:pPr>
              <a:spcBef>
                <a:spcPct val="0"/>
              </a:spcBef>
            </a:pPr>
            <a:r>
              <a:rPr lang="es-MX" sz="900" dirty="0"/>
              <a:t>1. </a:t>
            </a:r>
            <a:r>
              <a:rPr lang="es-MX" sz="900" b="1" dirty="0"/>
              <a:t>Diseño y estrategia de la organización</a:t>
            </a:r>
            <a:r>
              <a:rPr lang="es-MX" sz="900" dirty="0"/>
              <a:t>—Una organización es una red de personas, activos y procesos interactuando entre sí con roles definidos y trabajando para alcanzar una meta común. La estrategia de la empresa especifica sus metas de negocio y los objetivos que se deben alcanzar, así como los valores y las misiones que se deben perseguir. Es la fórmula de la empresa para el éxito y establece su dirección básica. La estrategia se debe adaptar a los factores internos y externos. Los recursos son el material principal para diseñar la estrategia y deben ser de diferentes tipos (personas, equipamiento, conocimiento). “Diseño” define como la organización implementa su estrategia. Procesos, cultura y arquitectura son importantes en la determinación del “Diseño”.</a:t>
            </a:r>
          </a:p>
          <a:p>
            <a:pPr eaLnBrk="1" hangingPunct="1">
              <a:lnSpc>
                <a:spcPct val="80000"/>
              </a:lnSpc>
              <a:spcBef>
                <a:spcPct val="0"/>
              </a:spcBef>
            </a:pPr>
            <a:r>
              <a:rPr lang="es-MX" sz="900" dirty="0"/>
              <a:t>2. </a:t>
            </a:r>
            <a:r>
              <a:rPr lang="es-MX" sz="900" b="1" dirty="0"/>
              <a:t>Personas </a:t>
            </a:r>
            <a:r>
              <a:rPr lang="es-MX" sz="900" dirty="0"/>
              <a:t>— Los recursos humanos y los problemas de seguridad que los rodean. Define quién implementa (siguiendo el diseño) cada parte de la estrategia. Representa un colectivo humano y debe tener en cuenta valores, comportamientos y tendencias. Internamente, es fundamental que el gerente de seguridad de la información trabaje con los departamentos de recursos humanos y legal para resolver asuntos tales como:</a:t>
            </a:r>
          </a:p>
          <a:p>
            <a:pPr>
              <a:spcBef>
                <a:spcPct val="0"/>
              </a:spcBef>
            </a:pPr>
            <a:r>
              <a:rPr lang="es-MX" sz="900" dirty="0"/>
              <a:t>• Estrategias de Reclutamiento (Acceso, verificación de antecedentes, entrevistas, roles y responsabilidades).</a:t>
            </a:r>
          </a:p>
          <a:p>
            <a:pPr>
              <a:spcBef>
                <a:spcPct val="0"/>
              </a:spcBef>
            </a:pPr>
            <a:r>
              <a:rPr lang="es-MX" sz="900" dirty="0"/>
              <a:t>• Aspectos del Empleo (situación de la administración, acceso a herramientas y datos, entrenamiento y capacitación, movimientos dentro de la empresa) </a:t>
            </a:r>
          </a:p>
          <a:p>
            <a:pPr>
              <a:spcBef>
                <a:spcPct val="0"/>
              </a:spcBef>
            </a:pPr>
            <a:r>
              <a:rPr lang="es-MX" sz="900" dirty="0"/>
              <a:t>• Desvinculación (razones para salir, el momento de la salida, roles y responsabilidades, acceso a sistemas, acceso a otros empleados).</a:t>
            </a:r>
          </a:p>
          <a:p>
            <a:pPr>
              <a:spcBef>
                <a:spcPct val="0"/>
              </a:spcBef>
            </a:pPr>
            <a:r>
              <a:rPr lang="es-MX" sz="900" dirty="0"/>
              <a:t>Externamente, clientes, proveedores, medios y accionistas tienen fuerte influencia en la corporación y deben ser considerados en la postura de seguridad.</a:t>
            </a:r>
          </a:p>
          <a:p>
            <a:pPr eaLnBrk="1" hangingPunct="1">
              <a:lnSpc>
                <a:spcPct val="80000"/>
              </a:lnSpc>
              <a:spcBef>
                <a:spcPct val="0"/>
              </a:spcBef>
            </a:pPr>
            <a:r>
              <a:rPr lang="es-MX" sz="900" dirty="0"/>
              <a:t>3. </a:t>
            </a:r>
            <a:r>
              <a:rPr lang="es-MX" sz="900" b="1" dirty="0"/>
              <a:t>Procesos </a:t>
            </a:r>
            <a:r>
              <a:rPr lang="es-MX" sz="900" dirty="0"/>
              <a:t>— Incluye mecanismos formales e informales (grandes y pequeños, simples y complejas) de hacer las cosas y entrega un enlace vital para todos las interconexiones dinámicas. Los procesos identifican, miden, gestionan y controlan el riesgo, la disponibilidad, la integridad y la confidencialidad, además de asegurar la responsabilidad. Derivan de la estrategia e implementan la parte operacional del elemento “Organización”.</a:t>
            </a:r>
          </a:p>
          <a:p>
            <a:pPr>
              <a:spcBef>
                <a:spcPct val="0"/>
              </a:spcBef>
            </a:pPr>
            <a:r>
              <a:rPr lang="es-MX" sz="900" dirty="0"/>
              <a:t>Para que sean beneficiosos para la empresa, los procesos deben:</a:t>
            </a:r>
          </a:p>
          <a:p>
            <a:pPr>
              <a:spcBef>
                <a:spcPct val="0"/>
              </a:spcBef>
            </a:pPr>
            <a:r>
              <a:rPr lang="es-MX" sz="900" dirty="0"/>
              <a:t>• Cumplir requerimientos de negocios y alineamientos con políticas.</a:t>
            </a:r>
          </a:p>
          <a:p>
            <a:pPr>
              <a:spcBef>
                <a:spcPct val="0"/>
              </a:spcBef>
            </a:pPr>
            <a:r>
              <a:rPr lang="es-MX" sz="900" dirty="0"/>
              <a:t>• Considerar “Surgimiento” y ser adaptable a los requerimientos de cambios.</a:t>
            </a:r>
          </a:p>
          <a:p>
            <a:pPr>
              <a:spcBef>
                <a:spcPct val="0"/>
              </a:spcBef>
            </a:pPr>
            <a:r>
              <a:rPr lang="es-MX" sz="900" dirty="0"/>
              <a:t>• Estar bien documentados y comunicados a los recursos humanos apropiados.</a:t>
            </a:r>
          </a:p>
          <a:p>
            <a:pPr>
              <a:spcBef>
                <a:spcPct val="0"/>
              </a:spcBef>
            </a:pPr>
            <a:r>
              <a:rPr lang="es-MX" sz="900" dirty="0"/>
              <a:t>• Ser revisados periódicamente desde que son puestos en práctica para asegurar eficiencia y efectividad.</a:t>
            </a:r>
          </a:p>
          <a:p>
            <a:pPr>
              <a:spcBef>
                <a:spcPct val="0"/>
              </a:spcBef>
            </a:pPr>
            <a:r>
              <a:rPr lang="es-MX" sz="900" dirty="0"/>
              <a:t>4. </a:t>
            </a:r>
            <a:r>
              <a:rPr lang="es-MX" sz="900" b="1" dirty="0"/>
              <a:t>Tecnología</a:t>
            </a:r>
            <a:r>
              <a:rPr lang="es-MX" sz="900" dirty="0"/>
              <a:t>—Conformada por todas las herramientas, aplicaciones y la infraestructura que incrementan la eficiencia de los procesos. Como elemento en evolución que experimenta cambios frecuentes, tiene sus propios riesgos dinámicos. Dada la dependencia típica de las organizaciones en su tecnología esta constituye parte del núcleo de la infraestructura y es un componente crítico en el cumplimiento de la misión.</a:t>
            </a:r>
          </a:p>
          <a:p>
            <a:pPr eaLnBrk="1" hangingPunct="1">
              <a:lnSpc>
                <a:spcPct val="80000"/>
              </a:lnSpc>
              <a:spcBef>
                <a:spcPct val="0"/>
              </a:spcBef>
            </a:pPr>
            <a:endParaRPr lang="es-MX" sz="900" b="1" dirty="0" smtClean="0"/>
          </a:p>
          <a:p>
            <a:pPr eaLnBrk="1" hangingPunct="1">
              <a:lnSpc>
                <a:spcPct val="80000"/>
              </a:lnSpc>
              <a:spcBef>
                <a:spcPct val="0"/>
              </a:spcBef>
            </a:pPr>
            <a:r>
              <a:rPr lang="es-MX" sz="900" b="1" dirty="0" smtClean="0"/>
              <a:t>Páginas </a:t>
            </a:r>
            <a:r>
              <a:rPr lang="es-MX" sz="900" b="1" dirty="0"/>
              <a:t>de Referencia del Manual de Preparación al Examen</a:t>
            </a:r>
            <a:r>
              <a:rPr lang="es-MX" sz="900" b="1" dirty="0" smtClean="0"/>
              <a:t>: </a:t>
            </a:r>
            <a:r>
              <a:rPr lang="es-MX" sz="900" dirty="0" smtClean="0"/>
              <a:t>Pags</a:t>
            </a:r>
            <a:r>
              <a:rPr lang="es-MX" sz="900" dirty="0"/>
              <a:t>. </a:t>
            </a:r>
            <a:r>
              <a:rPr lang="es-MX" sz="900" dirty="0" smtClean="0"/>
              <a:t>38–40</a:t>
            </a:r>
            <a:endParaRPr lang="es-MX" sz="900" dirty="0"/>
          </a:p>
        </p:txBody>
      </p:sp>
    </p:spTree>
    <p:extLst>
      <p:ext uri="{BB962C8B-B14F-4D97-AF65-F5344CB8AC3E}">
        <p14:creationId xmlns="" xmlns:p14="http://schemas.microsoft.com/office/powerpoint/2010/main" val="24766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9F6C64F3-94DA-4393-8746-2B9847D559B1}" type="slidenum">
              <a:rPr lang="en-US" smtClean="0"/>
              <a:pPr eaLnBrk="1" hangingPunct="1"/>
              <a:t>2</a:t>
            </a:fld>
            <a:endParaRPr lang="es-MX" dirty="0"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s-MX" sz="1000" b="1" dirty="0"/>
              <a:t>Directivas para el Instructor: </a:t>
            </a:r>
          </a:p>
          <a:p>
            <a:pPr eaLnBrk="1" hangingPunct="1"/>
            <a:r>
              <a:rPr lang="es-MX" sz="1000" dirty="0"/>
              <a:t>Es importante para el candidato a CISM comprender que es el gobierno corporativo y como se integra el Gobierno de seguridad de la información.  Es muy importante que los candidatos a CISM comprendan que la dirección estratégica del negocio deberá ser definida por las metas y objetivos de negocios.  En atención a aportar valor a la organización, seguridad de la información debe apoyar las actividades del negocio.</a:t>
            </a:r>
          </a:p>
          <a:p>
            <a:pPr eaLnBrk="1" hangingPunct="1"/>
            <a:endParaRPr lang="es-MX" sz="1000" b="1" dirty="0"/>
          </a:p>
          <a:p>
            <a:pPr eaLnBrk="1" hangingPunct="1"/>
            <a:r>
              <a:rPr lang="es-MX" sz="1000" b="1" dirty="0"/>
              <a:t>Páginas de Referencia del Manual de Preparación al Examen:</a:t>
            </a:r>
            <a:r>
              <a:rPr lang="es-MX" dirty="0" smtClean="0"/>
              <a:t>  </a:t>
            </a:r>
            <a:r>
              <a:rPr lang="es-MX" sz="1000" dirty="0" smtClean="0"/>
              <a:t>Pg. 31</a:t>
            </a:r>
            <a:endParaRPr lang="es-MX" sz="1000" dirty="0"/>
          </a:p>
        </p:txBody>
      </p:sp>
    </p:spTree>
    <p:extLst>
      <p:ext uri="{BB962C8B-B14F-4D97-AF65-F5344CB8AC3E}">
        <p14:creationId xmlns="" xmlns:p14="http://schemas.microsoft.com/office/powerpoint/2010/main" val="345524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40B4FEC1-2F5B-42FB-B773-73EA3CF3AC06}" type="slidenum">
              <a:rPr lang="en-US" smtClean="0"/>
              <a:pPr eaLnBrk="1" hangingPunct="1"/>
              <a:t>3</a:t>
            </a:fld>
            <a:endParaRPr lang="es-MX" dirty="0"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s-MX" sz="1000" b="1" dirty="0"/>
              <a:t>Directivas para el Instructor: </a:t>
            </a:r>
          </a:p>
          <a:p>
            <a:pPr eaLnBrk="1" hangingPunct="1"/>
            <a:r>
              <a:rPr lang="es-MX" sz="1000" dirty="0"/>
              <a:t>Es importante distinguir entre gobierno corporativo – que es la responsabilidad del directorio y el equipo ejecutivo de proporcionar dirección estratégica, asegurar que los objetivos se cumplan, garantizar que los riesgos son gestionados apropiadamente y que los recursos son utilizados responsablemente versus Gobierno de seguridad de la información que es un subconjunto del Gobierno Corporativo.</a:t>
            </a:r>
          </a:p>
          <a:p>
            <a:pPr eaLnBrk="1" hangingPunct="1"/>
            <a:endParaRPr lang="es-MX" sz="1000" b="1" dirty="0"/>
          </a:p>
          <a:p>
            <a:pPr eaLnBrk="1" hangingPunct="1"/>
            <a:r>
              <a:rPr lang="es-MX" sz="1000" b="1" dirty="0"/>
              <a:t>Páginas de Referencia del Manual de Preparación al Examen:</a:t>
            </a:r>
            <a:r>
              <a:rPr lang="es-MX" dirty="0" smtClean="0"/>
              <a:t>  </a:t>
            </a:r>
            <a:r>
              <a:rPr lang="es-MX" sz="1000" dirty="0" smtClean="0"/>
              <a:t>Pg. 31</a:t>
            </a:r>
            <a:endParaRPr lang="es-MX" sz="1000" dirty="0"/>
          </a:p>
        </p:txBody>
      </p:sp>
    </p:spTree>
    <p:extLst>
      <p:ext uri="{BB962C8B-B14F-4D97-AF65-F5344CB8AC3E}">
        <p14:creationId xmlns="" xmlns:p14="http://schemas.microsoft.com/office/powerpoint/2010/main" val="347146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FE5A6A2E-1D43-49BC-8944-654995B6E9D5}" type="slidenum">
              <a:rPr lang="en-US" smtClean="0"/>
              <a:pPr eaLnBrk="1" hangingPunct="1"/>
              <a:t>4</a:t>
            </a:fld>
            <a:endParaRPr lang="es-MX" dirty="0"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s-MX" sz="1000" b="1" dirty="0" smtClean="0"/>
              <a:t>Directivas para el instructor: </a:t>
            </a:r>
          </a:p>
          <a:p>
            <a:pPr eaLnBrk="1" hangingPunct="1"/>
            <a:endParaRPr lang="es-MX" sz="1000" dirty="0" smtClean="0"/>
          </a:p>
          <a:p>
            <a:pPr eaLnBrk="1" hangingPunct="1"/>
            <a:r>
              <a:rPr lang="es-MX" sz="1000" b="1" dirty="0" smtClean="0"/>
              <a:t>Páginas </a:t>
            </a:r>
            <a:r>
              <a:rPr lang="es-MX" sz="1000" b="1" dirty="0"/>
              <a:t>de Referencia del Manual de Preparación al Examen:</a:t>
            </a:r>
            <a:r>
              <a:rPr lang="es-MX" dirty="0" smtClean="0"/>
              <a:t>  </a:t>
            </a:r>
            <a:r>
              <a:rPr lang="es-MX" sz="1000" dirty="0" smtClean="0"/>
              <a:t>Pg. 31</a:t>
            </a:r>
            <a:endParaRPr lang="es-MX" sz="1000" dirty="0"/>
          </a:p>
        </p:txBody>
      </p:sp>
    </p:spTree>
    <p:extLst>
      <p:ext uri="{BB962C8B-B14F-4D97-AF65-F5344CB8AC3E}">
        <p14:creationId xmlns="" xmlns:p14="http://schemas.microsoft.com/office/powerpoint/2010/main" val="7913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F775774B-BC15-4302-BDF9-1D8A10A6C81C}" type="slidenum">
              <a:rPr lang="en-US" smtClean="0"/>
              <a:pPr eaLnBrk="1" hangingPunct="1"/>
              <a:t>5</a:t>
            </a:fld>
            <a:endParaRPr lang="es-MX" dirty="0"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s-MX" sz="1000" b="1" dirty="0"/>
              <a:t>Directivas para el Instructor: </a:t>
            </a:r>
          </a:p>
          <a:p>
            <a:pPr eaLnBrk="1" hangingPunct="1"/>
            <a:r>
              <a:rPr lang="es-MX" sz="1000" dirty="0"/>
              <a:t>El marco de trabajo proporcionará la base para el desarrollo de un programa de seguridad de la información efectivo desde el punto de vista del costo que apoye los objetivos de negocios de la organización.  </a:t>
            </a:r>
          </a:p>
          <a:p>
            <a:pPr eaLnBrk="1" hangingPunct="1"/>
            <a:endParaRPr lang="es-MX" sz="1000" b="1" dirty="0"/>
          </a:p>
          <a:p>
            <a:pPr eaLnBrk="1" hangingPunct="1"/>
            <a:r>
              <a:rPr lang="es-MX" sz="1000" b="1" dirty="0"/>
              <a:t>Páginas de Referencia del Manual de Preparación al Examen:</a:t>
            </a:r>
            <a:r>
              <a:rPr lang="es-MX" dirty="0" smtClean="0"/>
              <a:t>  </a:t>
            </a:r>
            <a:r>
              <a:rPr lang="es-MX" sz="1000" dirty="0" smtClean="0"/>
              <a:t>Pg. 31</a:t>
            </a:r>
            <a:endParaRPr lang="es-MX" sz="1000" dirty="0"/>
          </a:p>
        </p:txBody>
      </p:sp>
    </p:spTree>
    <p:extLst>
      <p:ext uri="{BB962C8B-B14F-4D97-AF65-F5344CB8AC3E}">
        <p14:creationId xmlns="" xmlns:p14="http://schemas.microsoft.com/office/powerpoint/2010/main" val="80621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8C3B5D9D-F956-4198-AE56-12C1F65578AB}" type="slidenum">
              <a:rPr lang="en-US" smtClean="0"/>
              <a:pPr eaLnBrk="1" hangingPunct="1"/>
              <a:t>6</a:t>
            </a:fld>
            <a:endParaRPr lang="es-MX" dirty="0"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xfrm>
            <a:off x="389467" y="4260850"/>
            <a:ext cx="6309360" cy="480314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s-MX" sz="900" b="1" dirty="0" smtClean="0"/>
              <a:t>Directivas para el instructor: </a:t>
            </a:r>
            <a:endParaRPr lang="es-MX" sz="900" b="1" dirty="0"/>
          </a:p>
          <a:p>
            <a:pPr>
              <a:spcBef>
                <a:spcPct val="0"/>
              </a:spcBef>
            </a:pPr>
            <a:r>
              <a:rPr lang="es-MX" sz="900" dirty="0"/>
              <a:t>La seguridad de la información trata todos los aspectos de la información, ya sea oral, escrita, impresa, electrónica o relegada a cualquier otro medio sin importar si ha sido creada, vista, transportada, almacenada o destruida. Esto contrasta con la seguridad de tecnologías de información, la cual trata con la seguridad de la información dentro de las fronteras del dominio de la tecnología. Por lo general, la información confidencial que se divulga durante una conversación en un elevador o se envía por correo estaría fuera del ámbito de la seguridad de TI. Desde una perspectiva de seguridad de la información, sin embargo, la naturaleza y el tipo de compromiso no son importantes, el hecho de que la seguridad ha sido violado es lo importante.</a:t>
            </a:r>
          </a:p>
          <a:p>
            <a:pPr>
              <a:spcBef>
                <a:spcPct val="0"/>
              </a:spcBef>
            </a:pPr>
            <a:endParaRPr lang="es-MX" sz="900" dirty="0"/>
          </a:p>
          <a:p>
            <a:pPr eaLnBrk="1" hangingPunct="1">
              <a:lnSpc>
                <a:spcPct val="80000"/>
              </a:lnSpc>
              <a:spcBef>
                <a:spcPct val="0"/>
              </a:spcBef>
            </a:pPr>
            <a:r>
              <a:rPr lang="es-MX" sz="900" dirty="0"/>
              <a:t>La Corporate Government Task Force (Grupo de Trabajo de gobierno corporativo) de la National Security Partnership [Sociedad de seguridad nacional], un grupo de trabajo especial conformado por líderes corporativos y del gobierno, ha identificado un conjunto básico de principios para ayudar a dirigir la implementación de un gobierno efectivo de seguridad de la información:</a:t>
            </a:r>
          </a:p>
          <a:p>
            <a:pPr>
              <a:spcBef>
                <a:spcPct val="0"/>
              </a:spcBef>
              <a:buFont typeface="Arial" pitchFamily="34" charset="0"/>
              <a:buChar char="•"/>
            </a:pPr>
            <a:r>
              <a:rPr lang="es-MX" sz="900" dirty="0"/>
              <a:t>Los CEO deben asegurarse de que se lleve a cabo una evaluación anual de la seguridad de la información, deben revisar los resultados de la evaluación con el personal y presentar ante el consejo de dirección información sobre el desempeño.</a:t>
            </a:r>
          </a:p>
          <a:p>
            <a:pPr>
              <a:spcBef>
                <a:spcPct val="0"/>
              </a:spcBef>
              <a:buFont typeface="Arial" pitchFamily="34" charset="0"/>
              <a:buChar char="•"/>
            </a:pPr>
            <a:r>
              <a:rPr lang="es-MX" sz="900" dirty="0"/>
              <a:t>Las organizaciones deben llevar a cabo evaluaciones periódicas de riesgos con respecto a los activos de información como parte de un programa de gestión de riesgos.</a:t>
            </a:r>
          </a:p>
          <a:p>
            <a:pPr>
              <a:spcBef>
                <a:spcPct val="0"/>
              </a:spcBef>
              <a:buFont typeface="Arial" pitchFamily="34" charset="0"/>
              <a:buChar char="•"/>
            </a:pPr>
            <a:r>
              <a:rPr lang="es-MX" sz="900" dirty="0"/>
              <a:t>Las organizaciones deben implementar políticas y procedimientos basados en las evaluaciones de riesgos para proteger los activos de información.</a:t>
            </a:r>
          </a:p>
          <a:p>
            <a:pPr>
              <a:spcBef>
                <a:spcPct val="0"/>
              </a:spcBef>
              <a:buFont typeface="Arial" pitchFamily="34" charset="0"/>
              <a:buChar char="•"/>
            </a:pPr>
            <a:r>
              <a:rPr lang="es-MX" sz="900" dirty="0"/>
              <a:t>Las organizaciones deben establecer una estructura de gestión de la seguridad para asignar roles, deberes, facultades y responsabilidades individuales explícitas.</a:t>
            </a:r>
          </a:p>
          <a:p>
            <a:pPr>
              <a:spcBef>
                <a:spcPct val="0"/>
              </a:spcBef>
              <a:buFont typeface="Arial" pitchFamily="34" charset="0"/>
              <a:buChar char="•"/>
            </a:pPr>
            <a:r>
              <a:rPr lang="es-MX" sz="900" dirty="0"/>
              <a:t>Las organizaciones deben desarrollar planes y tomar acciones para brindar una seguridad de la información apropiada para las redes, equipos, sistemas e información.</a:t>
            </a:r>
          </a:p>
          <a:p>
            <a:pPr>
              <a:spcBef>
                <a:spcPct val="0"/>
              </a:spcBef>
              <a:buFont typeface="Arial" pitchFamily="34" charset="0"/>
              <a:buChar char="•"/>
            </a:pPr>
            <a:r>
              <a:rPr lang="es-MX" sz="900" dirty="0" smtClean="0"/>
              <a:t>Las </a:t>
            </a:r>
            <a:r>
              <a:rPr lang="es-MX" sz="900" dirty="0"/>
              <a:t>organizaciones deben tratar la seguridad de la información como una parte integral del ciclo vital del sistema.</a:t>
            </a:r>
          </a:p>
          <a:p>
            <a:pPr>
              <a:spcBef>
                <a:spcPct val="0"/>
              </a:spcBef>
              <a:buFont typeface="Arial" pitchFamily="34" charset="0"/>
              <a:buChar char="•"/>
            </a:pPr>
            <a:r>
              <a:rPr lang="es-MX" sz="900" dirty="0" smtClean="0"/>
              <a:t>Las </a:t>
            </a:r>
            <a:r>
              <a:rPr lang="es-MX" sz="900" dirty="0"/>
              <a:t>organizaciones deben proporcionar concienciación, capacitación y formación en seguridad de la información al personal.</a:t>
            </a:r>
          </a:p>
          <a:p>
            <a:pPr>
              <a:spcBef>
                <a:spcPct val="0"/>
              </a:spcBef>
              <a:buFont typeface="Arial" pitchFamily="34" charset="0"/>
              <a:buChar char="•"/>
            </a:pPr>
            <a:r>
              <a:rPr lang="es-MX" sz="900" dirty="0"/>
              <a:t>Las organizaciones deben realizar pruebas y evaluaciones periódicas de la efectividad de las políticas y procedimientos de seguridad de la información.</a:t>
            </a:r>
          </a:p>
          <a:p>
            <a:pPr>
              <a:spcBef>
                <a:spcPct val="0"/>
              </a:spcBef>
              <a:buFont typeface="Arial" pitchFamily="34" charset="0"/>
              <a:buChar char="•"/>
            </a:pPr>
            <a:r>
              <a:rPr lang="es-MX" sz="900" dirty="0"/>
              <a:t>Las organizaciones deben desarrollar y ejecutar un plan para tomar acciones correctivas para resolver cualquier deficiencia en la seguridad de la información.</a:t>
            </a:r>
          </a:p>
          <a:p>
            <a:pPr>
              <a:spcBef>
                <a:spcPct val="0"/>
              </a:spcBef>
              <a:buFont typeface="Arial" pitchFamily="34" charset="0"/>
              <a:buChar char="•"/>
            </a:pPr>
            <a:r>
              <a:rPr lang="es-MX" sz="900" dirty="0" smtClean="0"/>
              <a:t>Las </a:t>
            </a:r>
            <a:r>
              <a:rPr lang="es-MX" sz="900" dirty="0"/>
              <a:t>organizaciones deben desarrollar e implementar procedimientos de respuestas a incidentes.</a:t>
            </a:r>
          </a:p>
          <a:p>
            <a:pPr>
              <a:spcBef>
                <a:spcPct val="0"/>
              </a:spcBef>
              <a:buFont typeface="Arial" pitchFamily="34" charset="0"/>
              <a:buChar char="•"/>
            </a:pPr>
            <a:r>
              <a:rPr lang="es-MX" sz="900" dirty="0" smtClean="0"/>
              <a:t>Las </a:t>
            </a:r>
            <a:r>
              <a:rPr lang="es-MX" sz="900" dirty="0"/>
              <a:t>organizaciones deben establecer planes, procedimientos y pruebas para brindar continuidad a las operaciones.</a:t>
            </a:r>
          </a:p>
          <a:p>
            <a:pPr>
              <a:spcBef>
                <a:spcPct val="0"/>
              </a:spcBef>
              <a:buFont typeface="Arial" pitchFamily="34" charset="0"/>
              <a:buChar char="•"/>
            </a:pPr>
            <a:r>
              <a:rPr lang="es-MX" sz="900" dirty="0" smtClean="0"/>
              <a:t>Las </a:t>
            </a:r>
            <a:r>
              <a:rPr lang="es-MX" sz="900" dirty="0"/>
              <a:t>organizaciones deben aplicar las mejores prácticas en seguridad, tales como ISO 17799, para medir el desempeño de la seguridad de la información.</a:t>
            </a:r>
          </a:p>
          <a:p>
            <a:pPr>
              <a:spcBef>
                <a:spcPct val="0"/>
              </a:spcBef>
            </a:pPr>
            <a:endParaRPr lang="es-MX" sz="900" dirty="0"/>
          </a:p>
          <a:p>
            <a:pPr eaLnBrk="1" hangingPunct="1">
              <a:lnSpc>
                <a:spcPct val="80000"/>
              </a:lnSpc>
              <a:spcBef>
                <a:spcPct val="0"/>
              </a:spcBef>
            </a:pPr>
            <a:r>
              <a:rPr lang="es-MX" sz="900" b="1" dirty="0"/>
              <a:t>Páginas de Referencia del Manual de Preparación al Examen:</a:t>
            </a:r>
            <a:r>
              <a:rPr lang="es-MX" dirty="0" smtClean="0"/>
              <a:t>  </a:t>
            </a:r>
            <a:r>
              <a:rPr lang="es-MX" sz="900" dirty="0" smtClean="0"/>
              <a:t>Págs. 31-32</a:t>
            </a:r>
            <a:endParaRPr lang="es-MX" sz="900" dirty="0"/>
          </a:p>
        </p:txBody>
      </p:sp>
    </p:spTree>
    <p:extLst>
      <p:ext uri="{BB962C8B-B14F-4D97-AF65-F5344CB8AC3E}">
        <p14:creationId xmlns="" xmlns:p14="http://schemas.microsoft.com/office/powerpoint/2010/main" val="1065153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8C3B5D9D-F956-4198-AE56-12C1F65578AB}" type="slidenum">
              <a:rPr lang="en-US" smtClean="0"/>
              <a:pPr eaLnBrk="1" hangingPunct="1"/>
              <a:t>7</a:t>
            </a:fld>
            <a:endParaRPr lang="es-MX" dirty="0"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xfrm>
            <a:off x="389467" y="4260850"/>
            <a:ext cx="6309360" cy="480314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s-MX" sz="900" b="1" dirty="0" smtClean="0"/>
              <a:t>Directivas para el instructor: </a:t>
            </a:r>
            <a:endParaRPr lang="es-MX" sz="900" b="1" dirty="0"/>
          </a:p>
          <a:p>
            <a:pPr>
              <a:spcBef>
                <a:spcPct val="0"/>
              </a:spcBef>
            </a:pPr>
            <a:r>
              <a:rPr lang="es-MX" sz="900" dirty="0"/>
              <a:t>La seguridad de la información trata todos los aspectos de la información, ya sea oral, escrita, impresa, electrónica o relegada a cualquier otro medio sin importar si ha sido creada, vista, transportada, almacenada o destruida. Esto contrasta con la seguridad de tecnologías de información, la cual trata con la seguridad de la información dentro de las fronteras del dominio de la tecnología. Por lo general, la información confidencial que se divulga durante una conversación en un elevador o se envía por correo estaría fuera del ámbito de la seguridad de TI. Desde una perspectiva de seguridad de la información, sin embargo, la naturaleza y el tipo de compromiso no son importantes, el hecho de que la seguridad ha sido violado es lo importante.</a:t>
            </a:r>
          </a:p>
          <a:p>
            <a:pPr>
              <a:spcBef>
                <a:spcPct val="0"/>
              </a:spcBef>
            </a:pPr>
            <a:endParaRPr lang="es-MX" sz="900" dirty="0"/>
          </a:p>
          <a:p>
            <a:pPr eaLnBrk="1" hangingPunct="1">
              <a:lnSpc>
                <a:spcPct val="80000"/>
              </a:lnSpc>
              <a:spcBef>
                <a:spcPct val="0"/>
              </a:spcBef>
            </a:pPr>
            <a:r>
              <a:rPr lang="es-MX" sz="900" dirty="0"/>
              <a:t>La Corporate Government Task Force (Grupo de Trabajo de gobierno corporativo) de la National Security Partnership [Sociedad de seguridad nacional], un grupo de trabajo especial conformado por líderes corporativos y del gobierno, ha identificado un conjunto básico de principios para ayudar a dirigir la implementación de un gobierno efectivo de seguridad de la información:</a:t>
            </a:r>
          </a:p>
          <a:p>
            <a:pPr>
              <a:spcBef>
                <a:spcPct val="0"/>
              </a:spcBef>
              <a:buFont typeface="Arial" pitchFamily="34" charset="0"/>
              <a:buChar char="•"/>
            </a:pPr>
            <a:r>
              <a:rPr lang="es-MX" sz="900" dirty="0"/>
              <a:t>Los CEO deben asegurarse de que se lleve a cabo una evaluación anual de la seguridad de la información, deben revisar los resultados de la evaluación con el personal y presentar ante el consejo de dirección información sobre el desempeño.</a:t>
            </a:r>
          </a:p>
          <a:p>
            <a:pPr>
              <a:spcBef>
                <a:spcPct val="0"/>
              </a:spcBef>
              <a:buFont typeface="Arial" pitchFamily="34" charset="0"/>
              <a:buChar char="•"/>
            </a:pPr>
            <a:r>
              <a:rPr lang="es-MX" sz="900" dirty="0"/>
              <a:t>Las organizaciones deben llevar a cabo evaluaciones periódicas de riesgos con respecto a los activos de información como parte de un programa de gestión de riesgos.</a:t>
            </a:r>
          </a:p>
          <a:p>
            <a:pPr>
              <a:spcBef>
                <a:spcPct val="0"/>
              </a:spcBef>
              <a:buFont typeface="Arial" pitchFamily="34" charset="0"/>
              <a:buChar char="•"/>
            </a:pPr>
            <a:r>
              <a:rPr lang="es-MX" sz="900" dirty="0"/>
              <a:t>Las organizaciones deben implementar políticas y procedimientos basados en las evaluaciones de riesgos para proteger los activos de información.</a:t>
            </a:r>
          </a:p>
          <a:p>
            <a:pPr>
              <a:spcBef>
                <a:spcPct val="0"/>
              </a:spcBef>
              <a:buFont typeface="Arial" pitchFamily="34" charset="0"/>
              <a:buChar char="•"/>
            </a:pPr>
            <a:r>
              <a:rPr lang="es-MX" sz="900" dirty="0"/>
              <a:t>Las organizaciones deben establecer una estructura de gestión de la seguridad para asignar roles, deberes, facultades y responsabilidades individuales explícitas.</a:t>
            </a:r>
          </a:p>
          <a:p>
            <a:pPr>
              <a:spcBef>
                <a:spcPct val="0"/>
              </a:spcBef>
              <a:buFont typeface="Arial" pitchFamily="34" charset="0"/>
              <a:buChar char="•"/>
            </a:pPr>
            <a:r>
              <a:rPr lang="es-MX" sz="900" dirty="0"/>
              <a:t>Las organizaciones deben desarrollar planes y tomar acciones para brindar una seguridad de la información apropiada para las redes, equipos, sistemas e información.</a:t>
            </a:r>
          </a:p>
          <a:p>
            <a:pPr>
              <a:spcBef>
                <a:spcPct val="0"/>
              </a:spcBef>
              <a:buFont typeface="Arial" pitchFamily="34" charset="0"/>
              <a:buChar char="•"/>
            </a:pPr>
            <a:r>
              <a:rPr lang="es-MX" sz="900" dirty="0" smtClean="0"/>
              <a:t>Las </a:t>
            </a:r>
            <a:r>
              <a:rPr lang="es-MX" sz="900" dirty="0"/>
              <a:t>organizaciones deben tratar la seguridad de la información como una parte integral del ciclo vital del sistema.</a:t>
            </a:r>
          </a:p>
          <a:p>
            <a:pPr>
              <a:spcBef>
                <a:spcPct val="0"/>
              </a:spcBef>
              <a:buFont typeface="Arial" pitchFamily="34" charset="0"/>
              <a:buChar char="•"/>
            </a:pPr>
            <a:r>
              <a:rPr lang="es-MX" sz="900" dirty="0" smtClean="0"/>
              <a:t>Las </a:t>
            </a:r>
            <a:r>
              <a:rPr lang="es-MX" sz="900" dirty="0"/>
              <a:t>organizaciones deben proporcionar concienciación, capacitación y formación en seguridad de la información al personal.</a:t>
            </a:r>
          </a:p>
          <a:p>
            <a:pPr>
              <a:spcBef>
                <a:spcPct val="0"/>
              </a:spcBef>
              <a:buFont typeface="Arial" pitchFamily="34" charset="0"/>
              <a:buChar char="•"/>
            </a:pPr>
            <a:r>
              <a:rPr lang="es-MX" sz="900" dirty="0"/>
              <a:t>Las organizaciones deben realizar pruebas y evaluaciones periódicas de la efectividad de las políticas y procedimientos de seguridad de la información.</a:t>
            </a:r>
          </a:p>
          <a:p>
            <a:pPr>
              <a:spcBef>
                <a:spcPct val="0"/>
              </a:spcBef>
              <a:buFont typeface="Arial" pitchFamily="34" charset="0"/>
              <a:buChar char="•"/>
            </a:pPr>
            <a:r>
              <a:rPr lang="es-MX" sz="900" dirty="0"/>
              <a:t>Las organizaciones deben desarrollar y ejecutar un plan para tomar acciones correctivas para resolver cualquier deficiencia en la seguridad de la información.</a:t>
            </a:r>
          </a:p>
          <a:p>
            <a:pPr>
              <a:spcBef>
                <a:spcPct val="0"/>
              </a:spcBef>
              <a:buFont typeface="Arial" pitchFamily="34" charset="0"/>
              <a:buChar char="•"/>
            </a:pPr>
            <a:r>
              <a:rPr lang="es-MX" sz="900" dirty="0" smtClean="0"/>
              <a:t>Las </a:t>
            </a:r>
            <a:r>
              <a:rPr lang="es-MX" sz="900" dirty="0"/>
              <a:t>organizaciones deben desarrollar e implementar procedimientos de respuestas a incidentes.</a:t>
            </a:r>
          </a:p>
          <a:p>
            <a:pPr>
              <a:spcBef>
                <a:spcPct val="0"/>
              </a:spcBef>
              <a:buFont typeface="Arial" pitchFamily="34" charset="0"/>
              <a:buChar char="•"/>
            </a:pPr>
            <a:r>
              <a:rPr lang="es-MX" sz="900" dirty="0" smtClean="0"/>
              <a:t>Las </a:t>
            </a:r>
            <a:r>
              <a:rPr lang="es-MX" sz="900" dirty="0"/>
              <a:t>organizaciones deben establecer planes, procedimientos y pruebas para brindar continuidad a las operaciones.</a:t>
            </a:r>
          </a:p>
          <a:p>
            <a:pPr>
              <a:spcBef>
                <a:spcPct val="0"/>
              </a:spcBef>
              <a:buFont typeface="Arial" pitchFamily="34" charset="0"/>
              <a:buChar char="•"/>
            </a:pPr>
            <a:r>
              <a:rPr lang="es-MX" sz="900" dirty="0" smtClean="0"/>
              <a:t>Las </a:t>
            </a:r>
            <a:r>
              <a:rPr lang="es-MX" sz="900" dirty="0"/>
              <a:t>organizaciones deben aplicar las mejores prácticas en seguridad, tales como ISO 17799, para medir el desempeño de la seguridad de la información.</a:t>
            </a:r>
          </a:p>
          <a:p>
            <a:pPr>
              <a:spcBef>
                <a:spcPct val="0"/>
              </a:spcBef>
            </a:pPr>
            <a:endParaRPr lang="es-MX" sz="900" dirty="0"/>
          </a:p>
          <a:p>
            <a:pPr eaLnBrk="1" hangingPunct="1">
              <a:lnSpc>
                <a:spcPct val="80000"/>
              </a:lnSpc>
              <a:spcBef>
                <a:spcPct val="0"/>
              </a:spcBef>
            </a:pPr>
            <a:r>
              <a:rPr lang="es-MX" sz="900" b="1" dirty="0"/>
              <a:t>Páginas de Referencia del Manual de Preparación al Examen:</a:t>
            </a:r>
            <a:r>
              <a:rPr lang="es-MX" dirty="0" smtClean="0"/>
              <a:t>  </a:t>
            </a:r>
            <a:r>
              <a:rPr lang="es-MX" sz="900" dirty="0" smtClean="0"/>
              <a:t>Págs. 31-32</a:t>
            </a:r>
            <a:endParaRPr lang="es-MX" sz="900" dirty="0"/>
          </a:p>
        </p:txBody>
      </p:sp>
    </p:spTree>
    <p:extLst>
      <p:ext uri="{BB962C8B-B14F-4D97-AF65-F5344CB8AC3E}">
        <p14:creationId xmlns="" xmlns:p14="http://schemas.microsoft.com/office/powerpoint/2010/main" val="128814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8C3B5D9D-F956-4198-AE56-12C1F65578AB}" type="slidenum">
              <a:rPr lang="en-US" smtClean="0"/>
              <a:pPr eaLnBrk="1" hangingPunct="1"/>
              <a:t>8</a:t>
            </a:fld>
            <a:endParaRPr lang="es-MX" dirty="0"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xfrm>
            <a:off x="389467" y="4260850"/>
            <a:ext cx="6309360" cy="480314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s-MX" sz="900" b="1" dirty="0" smtClean="0"/>
              <a:t>Directivas para el instructor: </a:t>
            </a:r>
            <a:endParaRPr lang="es-MX" sz="900" b="1" dirty="0"/>
          </a:p>
          <a:p>
            <a:pPr>
              <a:spcBef>
                <a:spcPct val="0"/>
              </a:spcBef>
            </a:pPr>
            <a:r>
              <a:rPr lang="es-MX" sz="900" dirty="0"/>
              <a:t>La seguridad de la información trata todos los aspectos de la información, ya sea oral, escrita, impresa, electrónica o relegada a cualquier otro medio sin importar si ha sido creada, vista, transportada, almacenada o destruida. Esto contrasta con la seguridad de tecnologías de información, la cual trata con la seguridad de la información dentro de las fronteras del dominio de la tecnología. Por lo general, la información confidencial que se divulga durante una conversación en un elevador o se envía por correo estaría fuera del ámbito de la seguridad de TI. Desde una perspectiva de seguridad de la información, sin embargo, la naturaleza y el tipo de compromiso no son importantes, el hecho de que la seguridad ha sido violado es lo importante.</a:t>
            </a:r>
          </a:p>
          <a:p>
            <a:pPr>
              <a:spcBef>
                <a:spcPct val="0"/>
              </a:spcBef>
            </a:pPr>
            <a:endParaRPr lang="es-MX" sz="900" dirty="0"/>
          </a:p>
          <a:p>
            <a:pPr eaLnBrk="1" hangingPunct="1">
              <a:lnSpc>
                <a:spcPct val="80000"/>
              </a:lnSpc>
              <a:spcBef>
                <a:spcPct val="0"/>
              </a:spcBef>
            </a:pPr>
            <a:r>
              <a:rPr lang="es-MX" sz="900" dirty="0"/>
              <a:t>La Corporate Government Task Force (Grupo de Trabajo de gobierno corporativo) de la National Security Partnership [Sociedad de seguridad nacional], un grupo de trabajo especial conformado por líderes corporativos y del gobierno, ha identificado un conjunto básico de principios para ayudar a dirigir la implementación de un gobierno efectivo de seguridad de la información:</a:t>
            </a:r>
          </a:p>
          <a:p>
            <a:pPr>
              <a:spcBef>
                <a:spcPct val="0"/>
              </a:spcBef>
              <a:buFont typeface="Arial" pitchFamily="34" charset="0"/>
              <a:buChar char="•"/>
            </a:pPr>
            <a:r>
              <a:rPr lang="es-MX" sz="900" dirty="0"/>
              <a:t>Los CEO deben asegurarse de que se lleve a cabo una evaluación anual de la seguridad de la información, deben revisar los resultados de la evaluación con el personal y presentar ante el consejo de dirección información sobre el desempeño.</a:t>
            </a:r>
          </a:p>
          <a:p>
            <a:pPr>
              <a:spcBef>
                <a:spcPct val="0"/>
              </a:spcBef>
              <a:buFont typeface="Arial" pitchFamily="34" charset="0"/>
              <a:buChar char="•"/>
            </a:pPr>
            <a:r>
              <a:rPr lang="es-MX" sz="900" dirty="0"/>
              <a:t>Las organizaciones deben llevar a cabo evaluaciones periódicas de riesgos con respecto a los activos de información como parte de un programa de gestión de riesgos.</a:t>
            </a:r>
          </a:p>
          <a:p>
            <a:pPr>
              <a:spcBef>
                <a:spcPct val="0"/>
              </a:spcBef>
              <a:buFont typeface="Arial" pitchFamily="34" charset="0"/>
              <a:buChar char="•"/>
            </a:pPr>
            <a:r>
              <a:rPr lang="es-MX" sz="900" dirty="0"/>
              <a:t>Las organizaciones deben implementar políticas y procedimientos basados en las evaluaciones de riesgos para proteger los activos de información.</a:t>
            </a:r>
          </a:p>
          <a:p>
            <a:pPr>
              <a:spcBef>
                <a:spcPct val="0"/>
              </a:spcBef>
              <a:buFont typeface="Arial" pitchFamily="34" charset="0"/>
              <a:buChar char="•"/>
            </a:pPr>
            <a:r>
              <a:rPr lang="es-MX" sz="900" dirty="0"/>
              <a:t>Las organizaciones deben establecer una estructura de gestión de la seguridad para asignar roles, deberes, facultades y responsabilidades individuales explícitas.</a:t>
            </a:r>
          </a:p>
          <a:p>
            <a:pPr>
              <a:spcBef>
                <a:spcPct val="0"/>
              </a:spcBef>
              <a:buFont typeface="Arial" pitchFamily="34" charset="0"/>
              <a:buChar char="•"/>
            </a:pPr>
            <a:r>
              <a:rPr lang="es-MX" sz="900" dirty="0"/>
              <a:t>Las organizaciones deben desarrollar planes y tomar acciones para brindar una seguridad de la información apropiada para las redes, equipos, sistemas e información.</a:t>
            </a:r>
          </a:p>
          <a:p>
            <a:pPr>
              <a:spcBef>
                <a:spcPct val="0"/>
              </a:spcBef>
              <a:buFont typeface="Arial" pitchFamily="34" charset="0"/>
              <a:buChar char="•"/>
            </a:pPr>
            <a:r>
              <a:rPr lang="es-MX" sz="900" dirty="0" smtClean="0"/>
              <a:t>Las </a:t>
            </a:r>
            <a:r>
              <a:rPr lang="es-MX" sz="900" dirty="0"/>
              <a:t>organizaciones deben tratar la seguridad de la información como una parte integral del ciclo vital del sistema.</a:t>
            </a:r>
          </a:p>
          <a:p>
            <a:pPr>
              <a:spcBef>
                <a:spcPct val="0"/>
              </a:spcBef>
              <a:buFont typeface="Arial" pitchFamily="34" charset="0"/>
              <a:buChar char="•"/>
            </a:pPr>
            <a:r>
              <a:rPr lang="es-MX" sz="900" dirty="0" smtClean="0"/>
              <a:t>Las </a:t>
            </a:r>
            <a:r>
              <a:rPr lang="es-MX" sz="900" dirty="0"/>
              <a:t>organizaciones deben proporcionar concienciación, capacitación y formación en seguridad de la información al personal.</a:t>
            </a:r>
          </a:p>
          <a:p>
            <a:pPr>
              <a:spcBef>
                <a:spcPct val="0"/>
              </a:spcBef>
              <a:buFont typeface="Arial" pitchFamily="34" charset="0"/>
              <a:buChar char="•"/>
            </a:pPr>
            <a:r>
              <a:rPr lang="es-MX" sz="900" dirty="0"/>
              <a:t>Las organizaciones deben realizar pruebas y evaluaciones periódicas de la efectividad de las políticas y procedimientos de seguridad de la información.</a:t>
            </a:r>
          </a:p>
          <a:p>
            <a:pPr>
              <a:spcBef>
                <a:spcPct val="0"/>
              </a:spcBef>
              <a:buFont typeface="Arial" pitchFamily="34" charset="0"/>
              <a:buChar char="•"/>
            </a:pPr>
            <a:r>
              <a:rPr lang="es-MX" sz="900" dirty="0"/>
              <a:t>Las organizaciones deben desarrollar y ejecutar un plan para tomar acciones correctivas para resolver cualquier deficiencia en la seguridad de la información.</a:t>
            </a:r>
          </a:p>
          <a:p>
            <a:pPr>
              <a:spcBef>
                <a:spcPct val="0"/>
              </a:spcBef>
              <a:buFont typeface="Arial" pitchFamily="34" charset="0"/>
              <a:buChar char="•"/>
            </a:pPr>
            <a:r>
              <a:rPr lang="es-MX" sz="900" dirty="0" smtClean="0"/>
              <a:t>Las </a:t>
            </a:r>
            <a:r>
              <a:rPr lang="es-MX" sz="900" dirty="0"/>
              <a:t>organizaciones deben desarrollar e implementar procedimientos de respuestas a incidentes.</a:t>
            </a:r>
          </a:p>
          <a:p>
            <a:pPr>
              <a:spcBef>
                <a:spcPct val="0"/>
              </a:spcBef>
              <a:buFont typeface="Arial" pitchFamily="34" charset="0"/>
              <a:buChar char="•"/>
            </a:pPr>
            <a:r>
              <a:rPr lang="es-MX" sz="900" dirty="0" smtClean="0"/>
              <a:t>Las </a:t>
            </a:r>
            <a:r>
              <a:rPr lang="es-MX" sz="900" dirty="0"/>
              <a:t>organizaciones deben establecer planes, procedimientos y pruebas para brindar continuidad a las operaciones.</a:t>
            </a:r>
          </a:p>
          <a:p>
            <a:pPr>
              <a:spcBef>
                <a:spcPct val="0"/>
              </a:spcBef>
              <a:buFont typeface="Arial" pitchFamily="34" charset="0"/>
              <a:buChar char="•"/>
            </a:pPr>
            <a:r>
              <a:rPr lang="es-MX" sz="900" dirty="0" smtClean="0"/>
              <a:t>Las </a:t>
            </a:r>
            <a:r>
              <a:rPr lang="es-MX" sz="900" dirty="0"/>
              <a:t>organizaciones deben aplicar las mejores prácticas en seguridad, tales como ISO 17799, para medir el desempeño de la seguridad de la información.</a:t>
            </a:r>
          </a:p>
          <a:p>
            <a:pPr>
              <a:spcBef>
                <a:spcPct val="0"/>
              </a:spcBef>
            </a:pPr>
            <a:endParaRPr lang="es-MX" sz="900" dirty="0"/>
          </a:p>
          <a:p>
            <a:pPr eaLnBrk="1" hangingPunct="1">
              <a:lnSpc>
                <a:spcPct val="80000"/>
              </a:lnSpc>
              <a:spcBef>
                <a:spcPct val="0"/>
              </a:spcBef>
            </a:pPr>
            <a:r>
              <a:rPr lang="es-MX" sz="900" b="1" dirty="0"/>
              <a:t>Páginas de Referencia del Manual de Preparación al Examen:</a:t>
            </a:r>
            <a:r>
              <a:rPr lang="es-MX" dirty="0" smtClean="0"/>
              <a:t>  </a:t>
            </a:r>
            <a:r>
              <a:rPr lang="es-MX" sz="900" dirty="0" smtClean="0"/>
              <a:t>Págs. 31-32</a:t>
            </a:r>
            <a:endParaRPr lang="es-MX" sz="900" dirty="0"/>
          </a:p>
        </p:txBody>
      </p:sp>
    </p:spTree>
    <p:extLst>
      <p:ext uri="{BB962C8B-B14F-4D97-AF65-F5344CB8AC3E}">
        <p14:creationId xmlns="" xmlns:p14="http://schemas.microsoft.com/office/powerpoint/2010/main" val="1494425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B20D2480-3506-43A1-B53B-15BCB1AF6387}" type="slidenum">
              <a:rPr lang="en-US" smtClean="0"/>
              <a:pPr eaLnBrk="1" hangingPunct="1"/>
              <a:t>9</a:t>
            </a:fld>
            <a:endParaRPr lang="es-MX" dirty="0"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xfrm>
            <a:off x="233680" y="4338320"/>
            <a:ext cx="6543040" cy="457073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r>
              <a:rPr lang="es-MX" sz="900" b="1" dirty="0" smtClean="0"/>
              <a:t>Directivas para el instructor: </a:t>
            </a:r>
            <a:endParaRPr lang="es-MX" sz="900" b="1" dirty="0"/>
          </a:p>
          <a:p>
            <a:r>
              <a:rPr lang="es-MX" sz="900" b="1" dirty="0"/>
              <a:t>Consejo de administración/Alta dirección –</a:t>
            </a:r>
            <a:r>
              <a:rPr lang="es-MX" dirty="0" smtClean="0"/>
              <a:t> </a:t>
            </a:r>
            <a:r>
              <a:rPr lang="es-MX" sz="900" dirty="0" smtClean="0"/>
              <a:t>El Gobierno de Seguridad de Información requiere dirección estrategia e ímpetu.</a:t>
            </a:r>
            <a:r>
              <a:rPr lang="es-MX" sz="900" dirty="0"/>
              <a:t> Requiere de compromiso, recursos y asignar responsabilidades para la gestión de la seguridad de la información, así como un medio para que el consejo de dirección determine que se ha cumplido su propósito. Un efectivo gobierno de la seguridad de la información sólo se puede lograr con la participación de la alta dirección en la aprobación de la política, monitoreo apropiado y métricas, junto a reportes y análisis de tendencias.</a:t>
            </a:r>
          </a:p>
          <a:p>
            <a:r>
              <a:rPr lang="es-MX" sz="900" dirty="0"/>
              <a:t>Los miembros del consejo tienen que ser conscientes de los activos de información de la organización y de las operaciones críticas de negocio en curso. Esto puede lograrse al proporcionarle al consejo de manera periódica resultados de alto nivel de las evaluaciones integrales de riesgo y análisis de impacto al negocio (BIA). También se puede lograr mediante evaluaciones de los recursos de información respecto de la dependencia del negocio. Un resultado de estas actividades debe de incluir que los miembros del consejo validen/ratifiquen los activos clave que quieren proteger y que los niveles de protección y las prioridades sean adecuados a un estándar de debido cuidado.</a:t>
            </a:r>
          </a:p>
          <a:p>
            <a:r>
              <a:rPr lang="es-MX" sz="900" dirty="0"/>
              <a:t>La actitud de la gerencia debe conducir a un gobierno eficaz de la seguridad. No es razonable esperar que el personal de nivel más bajo acate las medidas de seguridad si éstas no son ejercidas por la alta dirección. El endoso de los requerimientos intrínsecos de seguridad por parte de la dirección ejecutiva provee la base para asegurar que las expectativas de seguridad se cumplan a todos los niveles de la empresa. Las penalizaciones por incumplimiento deben ser definidas, comunicadas y ejecutadas desde el nivel del consejo de dirección hacia bajo.</a:t>
            </a:r>
          </a:p>
          <a:p>
            <a:pPr>
              <a:spcBef>
                <a:spcPct val="0"/>
              </a:spcBef>
            </a:pPr>
            <a:r>
              <a:rPr lang="es-MX" sz="900" b="1" dirty="0"/>
              <a:t>Dirección ejecutiva </a:t>
            </a:r>
            <a:r>
              <a:rPr lang="es-MX" sz="900" dirty="0" smtClean="0"/>
              <a:t>– Implementar una estrategia de seguridad de la información efectiva requiere la integración y cooperación de los dueños de los procesos.</a:t>
            </a:r>
            <a:r>
              <a:rPr lang="es-MX" sz="900" dirty="0"/>
              <a:t> Un resultado exitoso es la alineación de las actividades de seguridad de la información con los objetivos de negocio. El grado al cual esto se logre determinará la rentabilidad del programa de seguridad de la información para alcanzar el objetivo deseado de brindar un nivel predecible y definido de aseguramiento para los procesos de negocio y un nivel aceptable del impacto que pueden tener los incidentes adversos.</a:t>
            </a:r>
          </a:p>
          <a:p>
            <a:r>
              <a:rPr lang="es-MX" sz="900" b="1" dirty="0" smtClean="0"/>
              <a:t>Comité directivo </a:t>
            </a:r>
            <a:r>
              <a:rPr lang="es-MX" sz="900" dirty="0" smtClean="0"/>
              <a:t>– Para asegurar la participación de todos aquellos que tengan un interés en la empresa y que se vean afectados por las consideraciones de </a:t>
            </a:r>
            <a:r>
              <a:rPr lang="es-MX" sz="900" dirty="0"/>
              <a:t>la seguridad, muchas organizaciones recurren a un comité directivo que esté conformado por representantes de nivel superior de los grupos afectados. Ello facilita llegar a un consenso sobre las prioridades, ventajas y desventajas. También sirve como un canal efectivo de comunicaciones y provee una base continua para asegurar la alineación del programa de seguridad con los objetivos de negocio. También puede ser fundamental para alcanzar la modificación del comportamiento hacia una cultura más conducente a una seguridad adecuada.</a:t>
            </a:r>
          </a:p>
          <a:p>
            <a:r>
              <a:rPr lang="es-MX" sz="900" b="1" dirty="0"/>
              <a:t>CISO</a:t>
            </a:r>
            <a:r>
              <a:rPr lang="es-MX" dirty="0" smtClean="0"/>
              <a:t> </a:t>
            </a:r>
            <a:r>
              <a:rPr lang="es-MX" sz="900" dirty="0" smtClean="0"/>
              <a:t>– Todas las organizaciones tienen un Chief Information Security Officer (CISO), aún si nadie ostenta el título.</a:t>
            </a:r>
            <a:r>
              <a:rPr lang="es-MX" sz="900" dirty="0"/>
              <a:t> Puede ser el CIO, oficial de seguridad (CSO-Chief Security Officer), oficial de finanzas (CFO-Chief Financial Officer) o en algunos casos, el oficial ejecutivo principal (CEO-Chief Executive Officer). El alcance y la amplitud de la seguridad de la información hoy en día es tal que la autoridad requerida y la responsabilidad asumida recaerán inevitablemente en un responsable de mando intermedio o director ejecutivo.</a:t>
            </a:r>
          </a:p>
          <a:p>
            <a:endParaRPr lang="es-MX" sz="900" dirty="0"/>
          </a:p>
          <a:p>
            <a:pPr eaLnBrk="1" hangingPunct="1">
              <a:lnSpc>
                <a:spcPct val="80000"/>
              </a:lnSpc>
            </a:pPr>
            <a:r>
              <a:rPr lang="es-MX" sz="900" b="1" dirty="0"/>
              <a:t>Páginas de Referencia del Manual de Preparación al Examen:</a:t>
            </a:r>
            <a:r>
              <a:rPr lang="es-MX" dirty="0" smtClean="0"/>
              <a:t>  </a:t>
            </a:r>
            <a:r>
              <a:rPr lang="es-MX" sz="900" dirty="0" smtClean="0"/>
              <a:t>Págs. 33-34</a:t>
            </a:r>
            <a:endParaRPr lang="es-MX" sz="900" dirty="0"/>
          </a:p>
        </p:txBody>
      </p:sp>
    </p:spTree>
    <p:extLst>
      <p:ext uri="{BB962C8B-B14F-4D97-AF65-F5344CB8AC3E}">
        <p14:creationId xmlns="" xmlns:p14="http://schemas.microsoft.com/office/powerpoint/2010/main" val="2114983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13" name="Content Placeholder 12"/>
          <p:cNvSpPr>
            <a:spLocks noGrp="1"/>
          </p:cNvSpPr>
          <p:nvPr>
            <p:ph sz="quarter" idx="13"/>
          </p:nvPr>
        </p:nvSpPr>
        <p:spPr>
          <a:xfrm>
            <a:off x="684213" y="1773238"/>
            <a:ext cx="8135937" cy="4248150"/>
          </a:xfrm>
        </p:spPr>
        <p:txBody>
          <a:bodyPr/>
          <a:lstStyle>
            <a:lvl1pPr>
              <a:buClrTx/>
              <a:defRPr/>
            </a:lvl1pPr>
            <a:lvl2pPr marL="806450" indent="-349250">
              <a:buFont typeface="Calibri" pitchFamily="34" charset="0"/>
              <a:buChar char="—"/>
              <a:defRPr/>
            </a:lvl2pPr>
            <a:lvl3pPr marL="1143000" indent="-228600">
              <a:buClrTx/>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683568" y="1556792"/>
            <a:ext cx="7992888" cy="648072"/>
          </a:xfrm>
        </p:spPr>
        <p:txBody>
          <a:bodyPr/>
          <a:lstStyle>
            <a:lvl1pPr>
              <a:buNone/>
              <a:defRPr b="1"/>
            </a:lvl1pPr>
          </a:lstStyle>
          <a:p>
            <a:pPr lvl="0"/>
            <a:r>
              <a:rPr lang="en-US" dirty="0" smtClean="0"/>
              <a:t>Click to edit Master text styles</a:t>
            </a:r>
          </a:p>
        </p:txBody>
      </p:sp>
      <p:sp>
        <p:nvSpPr>
          <p:cNvPr id="8" name="Content Placeholder 7"/>
          <p:cNvSpPr>
            <a:spLocks noGrp="1"/>
          </p:cNvSpPr>
          <p:nvPr>
            <p:ph sz="quarter" idx="14"/>
          </p:nvPr>
        </p:nvSpPr>
        <p:spPr>
          <a:xfrm>
            <a:off x="683568" y="2204864"/>
            <a:ext cx="7992888" cy="38164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4"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5"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703"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14.wma"/></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17.wma"/></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15.wma"/></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16.wma"/></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743200" y="260648"/>
            <a:ext cx="6256040" cy="1143000"/>
          </a:xfrm>
        </p:spPr>
        <p:txBody>
          <a:bodyPr/>
          <a:lstStyle/>
          <a:p>
            <a:pPr defTabSz="347663" eaLnBrk="1" hangingPunct="1">
              <a:tabLst>
                <a:tab pos="347663" algn="l"/>
              </a:tabLst>
            </a:pPr>
            <a:r>
              <a:rPr lang="es-MX" dirty="0" smtClean="0"/>
              <a:t>1.5 Gobierno Efectivo de la Seguridad de la Información</a:t>
            </a:r>
          </a:p>
        </p:txBody>
      </p:sp>
      <p:sp>
        <p:nvSpPr>
          <p:cNvPr id="21507" name="Rectangle 3"/>
          <p:cNvSpPr>
            <a:spLocks noGrp="1" noChangeArrowheads="1"/>
          </p:cNvSpPr>
          <p:nvPr>
            <p:ph type="body" idx="4294967295"/>
          </p:nvPr>
        </p:nvSpPr>
        <p:spPr>
          <a:xfrm>
            <a:off x="611560" y="1916832"/>
            <a:ext cx="8382000" cy="3992563"/>
          </a:xfrm>
        </p:spPr>
        <p:txBody>
          <a:bodyPr/>
          <a:lstStyle/>
          <a:p>
            <a:pPr eaLnBrk="1" hangingPunct="1"/>
            <a:r>
              <a:rPr lang="es-MX" sz="3000" dirty="0" smtClean="0"/>
              <a:t>BMIS - Una clara estrategia organizacional para la preservación es igualmente importante y debe acompañar a la estrategia para el progreso.</a:t>
            </a:r>
          </a:p>
          <a:p>
            <a:pPr eaLnBrk="1" hangingPunct="1"/>
            <a:r>
              <a:rPr lang="es-MX" sz="3000" dirty="0" smtClean="0"/>
              <a:t>CMU - Ver una seguridad adecuada como un requerimiento no negociable para estar en el negocio. </a:t>
            </a:r>
          </a:p>
        </p:txBody>
      </p:sp>
      <p:pic>
        <p:nvPicPr>
          <p:cNvPr id="2" name="Dominio 1 D29">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4267200" y="3124200"/>
            <a:ext cx="609600" cy="609600"/>
          </a:xfrm>
          <a:prstGeom prst="rect">
            <a:avLst/>
          </a:prstGeom>
        </p:spPr>
      </p:pic>
    </p:spTree>
    <p:extLst>
      <p:ext uri="{BB962C8B-B14F-4D97-AF65-F5344CB8AC3E}">
        <p14:creationId xmlns="" xmlns:p14="http://schemas.microsoft.com/office/powerpoint/2010/main" val="23343614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000"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438400" y="152400"/>
            <a:ext cx="6858000" cy="1265238"/>
          </a:xfrm>
        </p:spPr>
        <p:txBody>
          <a:bodyPr/>
          <a:lstStyle/>
          <a:p>
            <a:pPr defTabSz="347663" eaLnBrk="1" hangingPunct="1"/>
            <a:r>
              <a:rPr lang="es-MX" sz="3200" dirty="0" smtClean="0"/>
              <a:t>1.5.4 Roles y responsabilidades de la seguridad de la información</a:t>
            </a:r>
          </a:p>
        </p:txBody>
      </p:sp>
      <p:sp>
        <p:nvSpPr>
          <p:cNvPr id="26627" name="Rectangle 3"/>
          <p:cNvSpPr>
            <a:spLocks noGrp="1" noChangeArrowheads="1"/>
          </p:cNvSpPr>
          <p:nvPr>
            <p:ph type="body" idx="4294967295"/>
          </p:nvPr>
        </p:nvSpPr>
        <p:spPr>
          <a:xfrm>
            <a:off x="500034" y="1484784"/>
            <a:ext cx="8382000" cy="4444514"/>
          </a:xfrm>
        </p:spPr>
        <p:txBody>
          <a:bodyPr>
            <a:normAutofit lnSpcReduction="10000"/>
          </a:bodyPr>
          <a:lstStyle/>
          <a:p>
            <a:pPr marL="0" indent="0" eaLnBrk="1" hangingPunct="1">
              <a:lnSpc>
                <a:spcPct val="90000"/>
              </a:lnSpc>
              <a:buNone/>
            </a:pPr>
            <a:r>
              <a:rPr lang="es-MX" sz="2700" dirty="0" smtClean="0"/>
              <a:t>Gerente de seguridad de la información: </a:t>
            </a:r>
          </a:p>
          <a:p>
            <a:r>
              <a:rPr lang="es-MX" sz="2500" dirty="0" smtClean="0"/>
              <a:t>Desarrolla la estrategia de seguridad con la colaboración de unidades clave del negocio y la aprobación de la estrategia por parte de la alta dirección.</a:t>
            </a:r>
          </a:p>
          <a:p>
            <a:r>
              <a:rPr lang="es-MX" sz="2500" dirty="0" smtClean="0"/>
              <a:t>Educar a la gerencia</a:t>
            </a:r>
          </a:p>
          <a:p>
            <a:pPr marL="0" indent="0" eaLnBrk="1" hangingPunct="1">
              <a:lnSpc>
                <a:spcPct val="90000"/>
              </a:lnSpc>
            </a:pPr>
            <a:endParaRPr lang="es-MX" sz="2500" dirty="0"/>
          </a:p>
          <a:p>
            <a:pPr marL="0" indent="0" eaLnBrk="1" hangingPunct="1">
              <a:lnSpc>
                <a:spcPct val="90000"/>
              </a:lnSpc>
              <a:buNone/>
            </a:pPr>
            <a:r>
              <a:rPr lang="es-MX" sz="2700" dirty="0" smtClean="0"/>
              <a:t>La seguridad de la información requiere: </a:t>
            </a:r>
          </a:p>
          <a:p>
            <a:pPr eaLnBrk="1" hangingPunct="1">
              <a:lnSpc>
                <a:spcPct val="90000"/>
              </a:lnSpc>
            </a:pPr>
            <a:r>
              <a:rPr lang="es-MX" sz="2500" dirty="0" smtClean="0"/>
              <a:t>Liderazgo y respaldo continuo por parte de la alta dirección</a:t>
            </a:r>
          </a:p>
          <a:p>
            <a:pPr eaLnBrk="1" hangingPunct="1">
              <a:lnSpc>
                <a:spcPct val="90000"/>
              </a:lnSpc>
            </a:pPr>
            <a:r>
              <a:rPr lang="es-MX" sz="2500" dirty="0" smtClean="0"/>
              <a:t>Integración con las gerencias de la unidad de negocio y organizacional, así como de su cooperación</a:t>
            </a:r>
          </a:p>
          <a:p>
            <a:pPr eaLnBrk="1" hangingPunct="1">
              <a:lnSpc>
                <a:spcPct val="90000"/>
              </a:lnSpc>
            </a:pPr>
            <a:r>
              <a:rPr lang="es-MX" sz="2500" dirty="0" smtClean="0"/>
              <a:t>Establecimiento de los canales de reporte y comunicación</a:t>
            </a:r>
          </a:p>
          <a:p>
            <a:pPr eaLnBrk="1" hangingPunct="1">
              <a:lnSpc>
                <a:spcPct val="90000"/>
              </a:lnSpc>
            </a:pPr>
            <a:endParaRPr lang="es-MX" sz="2500" dirty="0" smtClean="0"/>
          </a:p>
          <a:p>
            <a:pPr marL="0" indent="0" eaLnBrk="1" hangingPunct="1">
              <a:lnSpc>
                <a:spcPct val="90000"/>
              </a:lnSpc>
            </a:pPr>
            <a:endParaRPr lang="es-MX" sz="2500" dirty="0" smtClean="0"/>
          </a:p>
          <a:p>
            <a:pPr marL="0" indent="0" eaLnBrk="1" hangingPunct="1">
              <a:lnSpc>
                <a:spcPct val="90000"/>
              </a:lnSpc>
            </a:pPr>
            <a:endParaRPr lang="es-MX" sz="2000" dirty="0" smtClean="0"/>
          </a:p>
        </p:txBody>
      </p:sp>
    </p:spTree>
    <p:extLst>
      <p:ext uri="{BB962C8B-B14F-4D97-AF65-F5344CB8AC3E}">
        <p14:creationId xmlns="" xmlns:p14="http://schemas.microsoft.com/office/powerpoint/2010/main" val="1769738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sz="3600" dirty="0" smtClean="0"/>
              <a:t>1.5.5 Gobierno, gestión de riesgos y cumplimiento</a:t>
            </a:r>
            <a:endParaRPr lang="es-MX" sz="3600" dirty="0"/>
          </a:p>
        </p:txBody>
      </p:sp>
      <p:sp>
        <p:nvSpPr>
          <p:cNvPr id="3" name="Content Placeholder 2"/>
          <p:cNvSpPr>
            <a:spLocks noGrp="1"/>
          </p:cNvSpPr>
          <p:nvPr>
            <p:ph idx="1"/>
          </p:nvPr>
        </p:nvSpPr>
        <p:spPr/>
        <p:txBody>
          <a:bodyPr/>
          <a:lstStyle/>
          <a:p>
            <a:pPr marL="0" indent="0">
              <a:buNone/>
            </a:pPr>
            <a:r>
              <a:rPr lang="es-MX" dirty="0" smtClean="0"/>
              <a:t>GRC – </a:t>
            </a:r>
            <a:r>
              <a:rPr lang="es-ES" dirty="0" smtClean="0"/>
              <a:t>Enfoque adoptado por muchas organizaciones para combinar procesos de aseguramiento que incluyen:</a:t>
            </a:r>
            <a:endParaRPr lang="es-MX" dirty="0" smtClean="0">
              <a:solidFill>
                <a:srgbClr val="FF0000"/>
              </a:solidFill>
            </a:endParaRPr>
          </a:p>
          <a:p>
            <a:r>
              <a:rPr lang="es-MX" dirty="0" smtClean="0"/>
              <a:t>Auditoría interna</a:t>
            </a:r>
          </a:p>
          <a:p>
            <a:r>
              <a:rPr lang="es-MX" dirty="0" smtClean="0"/>
              <a:t>Programas de cumplimiento (SOX)</a:t>
            </a:r>
          </a:p>
          <a:p>
            <a:r>
              <a:rPr lang="es-MX" dirty="0" smtClean="0"/>
              <a:t>Gestión de riesgos empresariales (ERM)</a:t>
            </a:r>
          </a:p>
          <a:p>
            <a:r>
              <a:rPr lang="es-MX" dirty="0" smtClean="0"/>
              <a:t>Gestión de incidentes</a:t>
            </a:r>
          </a:p>
        </p:txBody>
      </p:sp>
    </p:spTree>
    <p:extLst>
      <p:ext uri="{BB962C8B-B14F-4D97-AF65-F5344CB8AC3E}">
        <p14:creationId xmlns="" xmlns:p14="http://schemas.microsoft.com/office/powerpoint/2010/main" val="2942828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74638"/>
            <a:ext cx="6516216" cy="1143000"/>
          </a:xfrm>
        </p:spPr>
        <p:txBody>
          <a:bodyPr>
            <a:normAutofit fontScale="90000"/>
          </a:bodyPr>
          <a:lstStyle/>
          <a:p>
            <a:r>
              <a:rPr lang="es-MX" sz="3600" dirty="0" smtClean="0"/>
              <a:t>1.5.5 Gobierno, gestión de riesgos y cumplimiento </a:t>
            </a:r>
            <a:r>
              <a:rPr lang="es-MX" dirty="0" smtClean="0"/>
              <a:t> </a:t>
            </a:r>
            <a:endParaRPr lang="es-MX" sz="2400" dirty="0"/>
          </a:p>
        </p:txBody>
      </p:sp>
      <p:sp>
        <p:nvSpPr>
          <p:cNvPr id="3" name="Content Placeholder 2"/>
          <p:cNvSpPr>
            <a:spLocks noGrp="1"/>
          </p:cNvSpPr>
          <p:nvPr>
            <p:ph idx="1"/>
          </p:nvPr>
        </p:nvSpPr>
        <p:spPr/>
        <p:txBody>
          <a:bodyPr>
            <a:normAutofit lnSpcReduction="10000"/>
          </a:bodyPr>
          <a:lstStyle/>
          <a:p>
            <a:pPr marL="0" indent="0">
              <a:buNone/>
            </a:pPr>
            <a:r>
              <a:rPr lang="es-MX" dirty="0" smtClean="0"/>
              <a:t>Gobierno: </a:t>
            </a:r>
          </a:p>
          <a:p>
            <a:r>
              <a:rPr lang="es-MX" dirty="0" smtClean="0"/>
              <a:t>Es responsabilidad de  _______________</a:t>
            </a:r>
          </a:p>
          <a:p>
            <a:r>
              <a:rPr lang="es-MX" dirty="0" smtClean="0"/>
              <a:t>Su foco está en  _____________________</a:t>
            </a:r>
          </a:p>
          <a:p>
            <a:pPr marL="0" indent="0">
              <a:buNone/>
            </a:pPr>
            <a:r>
              <a:rPr lang="es-MX" dirty="0" smtClean="0"/>
              <a:t>Gestión de riesgos: </a:t>
            </a:r>
          </a:p>
          <a:p>
            <a:r>
              <a:rPr lang="es-MX" dirty="0" smtClean="0"/>
              <a:t>Es un _____________________________</a:t>
            </a:r>
          </a:p>
          <a:p>
            <a:r>
              <a:rPr lang="es-MX" dirty="0" smtClean="0"/>
              <a:t>Desarrolla e implementa _____________</a:t>
            </a:r>
          </a:p>
          <a:p>
            <a:pPr marL="0" indent="0">
              <a:buNone/>
            </a:pPr>
            <a:r>
              <a:rPr lang="es-MX" dirty="0" smtClean="0"/>
              <a:t>Cumplimiento:</a:t>
            </a:r>
          </a:p>
          <a:p>
            <a:r>
              <a:rPr lang="es-MX" dirty="0" smtClean="0"/>
              <a:t>Es el _______ que _________________</a:t>
            </a:r>
            <a:endParaRPr lang="es-MX" dirty="0"/>
          </a:p>
          <a:p>
            <a:endParaRPr lang="es-MX" dirty="0"/>
          </a:p>
        </p:txBody>
      </p:sp>
      <p:pic>
        <p:nvPicPr>
          <p:cNvPr id="4" name="Dominio 1 D40">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4267200" y="3124200"/>
            <a:ext cx="609600" cy="609600"/>
          </a:xfrm>
          <a:prstGeom prst="rect">
            <a:avLst/>
          </a:prstGeom>
        </p:spPr>
      </p:pic>
    </p:spTree>
    <p:extLst>
      <p:ext uri="{BB962C8B-B14F-4D97-AF65-F5344CB8AC3E}">
        <p14:creationId xmlns="" xmlns:p14="http://schemas.microsoft.com/office/powerpoint/2010/main" val="400149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10"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74638"/>
            <a:ext cx="6516216" cy="1143000"/>
          </a:xfrm>
        </p:spPr>
        <p:txBody>
          <a:bodyPr>
            <a:normAutofit fontScale="90000"/>
          </a:bodyPr>
          <a:lstStyle/>
          <a:p>
            <a:r>
              <a:rPr lang="es-MX" sz="3600" dirty="0" smtClean="0"/>
              <a:t>1.5.5 Gobierno, gestión de riesgos y cumplimiento </a:t>
            </a:r>
            <a:r>
              <a:rPr lang="es-MX" dirty="0" smtClean="0"/>
              <a:t> </a:t>
            </a:r>
            <a:endParaRPr lang="es-MX" sz="2400" dirty="0"/>
          </a:p>
        </p:txBody>
      </p:sp>
      <p:sp>
        <p:nvSpPr>
          <p:cNvPr id="3" name="Content Placeholder 2"/>
          <p:cNvSpPr>
            <a:spLocks noGrp="1"/>
          </p:cNvSpPr>
          <p:nvPr>
            <p:ph idx="1"/>
          </p:nvPr>
        </p:nvSpPr>
        <p:spPr/>
        <p:txBody>
          <a:bodyPr>
            <a:normAutofit fontScale="92500" lnSpcReduction="20000"/>
          </a:bodyPr>
          <a:lstStyle/>
          <a:p>
            <a:pPr marL="0" indent="0">
              <a:buNone/>
            </a:pPr>
            <a:r>
              <a:rPr lang="es-MX" sz="3000" dirty="0" smtClean="0"/>
              <a:t>Un programa de GRC de TI generalmente incluye:</a:t>
            </a:r>
          </a:p>
          <a:p>
            <a:r>
              <a:rPr lang="es-MX" sz="2800" dirty="0" smtClean="0"/>
              <a:t>Controles y librerías de políticas</a:t>
            </a:r>
          </a:p>
          <a:p>
            <a:r>
              <a:rPr lang="es-MX" sz="2800" dirty="0" smtClean="0"/>
              <a:t>Distribución de políticas y respuesta</a:t>
            </a:r>
          </a:p>
          <a:p>
            <a:r>
              <a:rPr lang="es-MX" sz="2800" dirty="0" smtClean="0"/>
              <a:t>Autoevaluación de controles de TI y medición</a:t>
            </a:r>
          </a:p>
          <a:p>
            <a:r>
              <a:rPr lang="es-MX" sz="2800" dirty="0" smtClean="0"/>
              <a:t>Repositorio de activos de TI</a:t>
            </a:r>
          </a:p>
          <a:p>
            <a:r>
              <a:rPr lang="es-MX" sz="2800" dirty="0" smtClean="0"/>
              <a:t>Recopilación automatizada de control de computadoras general</a:t>
            </a:r>
          </a:p>
          <a:p>
            <a:r>
              <a:rPr lang="es-MX" sz="2800" dirty="0" smtClean="0"/>
              <a:t>Gestión de correcciones y excepciones</a:t>
            </a:r>
          </a:p>
          <a:p>
            <a:r>
              <a:rPr lang="es-MX" sz="2800" dirty="0" smtClean="0"/>
              <a:t>Reporte</a:t>
            </a:r>
          </a:p>
          <a:p>
            <a:r>
              <a:rPr lang="es-MX" sz="2800" dirty="0" smtClean="0"/>
              <a:t>Evaluación avanzada de riesgos de TI y tableros de cumplimiento</a:t>
            </a:r>
          </a:p>
          <a:p>
            <a:endParaRPr lang="es-MX" dirty="0" smtClean="0"/>
          </a:p>
          <a:p>
            <a:endParaRPr lang="es-MX" dirty="0"/>
          </a:p>
        </p:txBody>
      </p:sp>
    </p:spTree>
    <p:extLst>
      <p:ext uri="{BB962C8B-B14F-4D97-AF65-F5344CB8AC3E}">
        <p14:creationId xmlns="" xmlns:p14="http://schemas.microsoft.com/office/powerpoint/2010/main" val="4204641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276600" y="274638"/>
            <a:ext cx="5867400" cy="1143000"/>
          </a:xfrm>
        </p:spPr>
        <p:txBody>
          <a:bodyPr>
            <a:normAutofit fontScale="90000"/>
          </a:bodyPr>
          <a:lstStyle/>
          <a:p>
            <a:pPr eaLnBrk="1" hangingPunct="1"/>
            <a:r>
              <a:rPr lang="es-MX" sz="3600" dirty="0" smtClean="0"/>
              <a:t>1.5.6 Modelo de negocios para la seguridad de la información</a:t>
            </a:r>
          </a:p>
        </p:txBody>
      </p:sp>
      <p:sp>
        <p:nvSpPr>
          <p:cNvPr id="29699" name="Rectangle 3"/>
          <p:cNvSpPr>
            <a:spLocks noGrp="1" noChangeArrowheads="1"/>
          </p:cNvSpPr>
          <p:nvPr>
            <p:ph type="body" idx="4294967295"/>
          </p:nvPr>
        </p:nvSpPr>
        <p:spPr>
          <a:xfrm>
            <a:off x="357158" y="1571612"/>
            <a:ext cx="8229600" cy="4525963"/>
          </a:xfrm>
        </p:spPr>
        <p:txBody>
          <a:bodyPr/>
          <a:lstStyle/>
          <a:p>
            <a:pPr eaLnBrk="1" hangingPunct="1"/>
            <a:r>
              <a:rPr lang="es-MX" dirty="0" smtClean="0"/>
              <a:t>Modelo creado por el Institute for Critical Information Infrastructure Protection. </a:t>
            </a:r>
          </a:p>
          <a:p>
            <a:pPr eaLnBrk="1" hangingPunct="1"/>
            <a:r>
              <a:rPr lang="es-MX" dirty="0" smtClean="0"/>
              <a:t>Un enfoque orientado a negocios para gestionar la seguridad de la información.</a:t>
            </a:r>
          </a:p>
          <a:p>
            <a:pPr eaLnBrk="1" hangingPunct="1"/>
            <a:r>
              <a:rPr lang="es-MX" dirty="0" smtClean="0"/>
              <a:t>Se ve mejor como un sistema flexible, en 3-D, la estructura piramidal compuesta por cuatro elementos unidos por seis interacciones dinámicas.</a:t>
            </a:r>
          </a:p>
        </p:txBody>
      </p:sp>
    </p:spTree>
    <p:extLst>
      <p:ext uri="{BB962C8B-B14F-4D97-AF65-F5344CB8AC3E}">
        <p14:creationId xmlns="" xmlns:p14="http://schemas.microsoft.com/office/powerpoint/2010/main" val="2261989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5984" y="274638"/>
            <a:ext cx="6858016" cy="1143000"/>
          </a:xfrm>
        </p:spPr>
        <p:txBody>
          <a:bodyPr/>
          <a:lstStyle/>
          <a:p>
            <a:pPr eaLnBrk="1" hangingPunct="1"/>
            <a:r>
              <a:rPr lang="es-MX" sz="3200" dirty="0" smtClean="0"/>
              <a:t>1.5.6 Modelo de negocios para la seguridad de la información  </a:t>
            </a:r>
          </a:p>
        </p:txBody>
      </p:sp>
      <p:pic>
        <p:nvPicPr>
          <p:cNvPr id="1026" name="Picture 2"/>
          <p:cNvPicPr>
            <a:picLocks noChangeAspect="1" noChangeArrowheads="1"/>
          </p:cNvPicPr>
          <p:nvPr/>
        </p:nvPicPr>
        <p:blipFill>
          <a:blip r:embed="rId3" cstate="print"/>
          <a:srcRect/>
          <a:stretch>
            <a:fillRect/>
          </a:stretch>
        </p:blipFill>
        <p:spPr bwMode="auto">
          <a:xfrm>
            <a:off x="609588" y="1676388"/>
            <a:ext cx="5184934" cy="4566380"/>
          </a:xfrm>
          <a:prstGeom prst="rect">
            <a:avLst/>
          </a:prstGeom>
          <a:noFill/>
          <a:ln w="9525">
            <a:noFill/>
            <a:miter lim="800000"/>
            <a:headEnd/>
            <a:tailEnd/>
          </a:ln>
        </p:spPr>
      </p:pic>
    </p:spTree>
    <p:extLst>
      <p:ext uri="{BB962C8B-B14F-4D97-AF65-F5344CB8AC3E}">
        <p14:creationId xmlns="" xmlns:p14="http://schemas.microsoft.com/office/powerpoint/2010/main" val="1801816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5984" y="274638"/>
            <a:ext cx="6858016" cy="1143000"/>
          </a:xfrm>
        </p:spPr>
        <p:txBody>
          <a:bodyPr/>
          <a:lstStyle/>
          <a:p>
            <a:pPr eaLnBrk="1" hangingPunct="1"/>
            <a:r>
              <a:rPr lang="es-MX" sz="3200" dirty="0" smtClean="0"/>
              <a:t>1.5.6 Modelo de negocios para la seguridad de la información  </a:t>
            </a:r>
          </a:p>
        </p:txBody>
      </p:sp>
      <p:graphicFrame>
        <p:nvGraphicFramePr>
          <p:cNvPr id="4" name="Marcador de contenido 3"/>
          <p:cNvGraphicFramePr>
            <a:graphicFrameLocks noGrp="1"/>
          </p:cNvGraphicFramePr>
          <p:nvPr>
            <p:ph idx="4294967295"/>
            <p:extLst>
              <p:ext uri="{D42A27DB-BD31-4B8C-83A1-F6EECF244321}">
                <p14:modId xmlns="" xmlns:p14="http://schemas.microsoft.com/office/powerpoint/2010/main" val="667882814"/>
              </p:ext>
            </p:extLst>
          </p:nvPr>
        </p:nvGraphicFramePr>
        <p:xfrm>
          <a:off x="304800" y="1600200"/>
          <a:ext cx="4732666" cy="4432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41 Grupo"/>
          <p:cNvGrpSpPr/>
          <p:nvPr/>
        </p:nvGrpSpPr>
        <p:grpSpPr>
          <a:xfrm>
            <a:off x="5486400" y="1752600"/>
            <a:ext cx="3539939" cy="3303629"/>
            <a:chOff x="1016005" y="914271"/>
            <a:chExt cx="8403698" cy="5500999"/>
          </a:xfrm>
        </p:grpSpPr>
        <p:sp>
          <p:nvSpPr>
            <p:cNvPr id="6" name="42 Pentágono"/>
            <p:cNvSpPr/>
            <p:nvPr/>
          </p:nvSpPr>
          <p:spPr bwMode="auto">
            <a:xfrm rot="2884302">
              <a:off x="5089373" y="3363941"/>
              <a:ext cx="3970806" cy="447149"/>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ARQUITECTURA</a:t>
              </a:r>
              <a:endParaRPr kumimoji="0"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7" name="43 Pentágono"/>
            <p:cNvSpPr/>
            <p:nvPr/>
          </p:nvSpPr>
          <p:spPr bwMode="auto">
            <a:xfrm rot="18730605">
              <a:off x="1193026" y="3241094"/>
              <a:ext cx="4348477" cy="447149"/>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CULTURA</a:t>
              </a:r>
              <a:endParaRPr kumimoji="0"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8" name="44 Pentágono"/>
            <p:cNvSpPr/>
            <p:nvPr/>
          </p:nvSpPr>
          <p:spPr bwMode="auto">
            <a:xfrm>
              <a:off x="2772229" y="2641600"/>
              <a:ext cx="3918857" cy="1930400"/>
            </a:xfrm>
            <a:prstGeom prst="homePlat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grpSp>
          <p:nvGrpSpPr>
            <p:cNvPr id="9" name="Group 136"/>
            <p:cNvGrpSpPr>
              <a:grpSpLocks/>
            </p:cNvGrpSpPr>
            <p:nvPr/>
          </p:nvGrpSpPr>
          <p:grpSpPr bwMode="auto">
            <a:xfrm>
              <a:off x="4093014" y="914271"/>
              <a:ext cx="2162631" cy="1741844"/>
              <a:chOff x="43" y="2742"/>
              <a:chExt cx="1127" cy="991"/>
            </a:xfrm>
          </p:grpSpPr>
          <p:sp>
            <p:nvSpPr>
              <p:cNvPr id="34" name="Oval 137"/>
              <p:cNvSpPr>
                <a:spLocks noChangeArrowheads="1"/>
              </p:cNvSpPr>
              <p:nvPr/>
            </p:nvSpPr>
            <p:spPr bwMode="auto">
              <a:xfrm>
                <a:off x="43" y="2928"/>
                <a:ext cx="1127" cy="805"/>
              </a:xfrm>
              <a:prstGeom prst="ellipse">
                <a:avLst/>
              </a:prstGeom>
              <a:gradFill rotWithShape="1">
                <a:gsLst>
                  <a:gs pos="0">
                    <a:schemeClr val="tx1"/>
                  </a:gs>
                  <a:gs pos="100000">
                    <a:schemeClr val="tx1">
                      <a:gamma/>
                      <a:shade val="0"/>
                      <a:invGamma/>
                      <a:alpha val="0"/>
                    </a:schemeClr>
                  </a:gs>
                </a:gsLst>
                <a:path path="shape">
                  <a:fillToRect l="50000" t="50000" r="50000" b="50000"/>
                </a:path>
              </a:gradFill>
              <a:ln w="9525">
                <a:noFill/>
                <a:round/>
                <a:headEnd/>
                <a:tailEnd/>
              </a:ln>
              <a:effectLst/>
            </p:spPr>
            <p:txBody>
              <a:bodyPr wrap="none" anchor="ctr"/>
              <a:lstStyle/>
              <a:p>
                <a:pPr>
                  <a:defRPr/>
                </a:pPr>
                <a:endParaRPr lang="en-US" sz="1000"/>
              </a:p>
            </p:txBody>
          </p:sp>
          <p:grpSp>
            <p:nvGrpSpPr>
              <p:cNvPr id="35" name="Group 138"/>
              <p:cNvGrpSpPr>
                <a:grpSpLocks/>
              </p:cNvGrpSpPr>
              <p:nvPr/>
            </p:nvGrpSpPr>
            <p:grpSpPr bwMode="auto">
              <a:xfrm>
                <a:off x="192" y="2742"/>
                <a:ext cx="830" cy="829"/>
                <a:chOff x="1056" y="1968"/>
                <a:chExt cx="720" cy="672"/>
              </a:xfrm>
            </p:grpSpPr>
            <p:sp>
              <p:nvSpPr>
                <p:cNvPr id="36" name="Oval 142"/>
                <p:cNvSpPr>
                  <a:spLocks noChangeArrowheads="1"/>
                </p:cNvSpPr>
                <p:nvPr/>
              </p:nvSpPr>
              <p:spPr bwMode="auto">
                <a:xfrm flipV="1">
                  <a:off x="1152" y="2256"/>
                  <a:ext cx="528" cy="336"/>
                </a:xfrm>
                <a:prstGeom prst="ellipse">
                  <a:avLst/>
                </a:prstGeom>
                <a:gradFill rotWithShape="1">
                  <a:gsLst>
                    <a:gs pos="0">
                      <a:srgbClr val="29FB7E">
                        <a:alpha val="81000"/>
                      </a:srgbClr>
                    </a:gs>
                    <a:gs pos="100000">
                      <a:srgbClr val="28F77C">
                        <a:alpha val="0"/>
                      </a:srgbClr>
                    </a:gs>
                  </a:gsLst>
                  <a:lin ang="5400000" scaled="1"/>
                </a:gradFill>
                <a:ln w="9525">
                  <a:noFill/>
                  <a:round/>
                  <a:headEnd/>
                  <a:tailEnd/>
                </a:ln>
              </p:spPr>
              <p:txBody>
                <a:bodyPr wrap="none" anchor="ctr"/>
                <a:lstStyle/>
                <a:p>
                  <a:endParaRPr lang="en-US" sz="1000" dirty="0">
                    <a:solidFill>
                      <a:sysClr val="windowText" lastClr="000000"/>
                    </a:solidFill>
                  </a:endParaRPr>
                </a:p>
              </p:txBody>
            </p:sp>
            <p:sp>
              <p:nvSpPr>
                <p:cNvPr id="37" name="Oval 139"/>
                <p:cNvSpPr>
                  <a:spLocks noChangeArrowheads="1"/>
                </p:cNvSpPr>
                <p:nvPr/>
              </p:nvSpPr>
              <p:spPr bwMode="auto">
                <a:xfrm flipV="1">
                  <a:off x="1056" y="1968"/>
                  <a:ext cx="720" cy="672"/>
                </a:xfrm>
                <a:prstGeom prst="ellipse">
                  <a:avLst/>
                </a:prstGeom>
                <a:gradFill rotWithShape="1">
                  <a:gsLst>
                    <a:gs pos="0">
                      <a:srgbClr val="006600"/>
                    </a:gs>
                    <a:gs pos="100000">
                      <a:srgbClr val="66FF33"/>
                    </a:gs>
                  </a:gsLst>
                  <a:lin ang="5400000" scaled="1"/>
                </a:gradFill>
                <a:ln w="9525">
                  <a:solidFill>
                    <a:srgbClr val="006600"/>
                  </a:solidFill>
                  <a:round/>
                  <a:headEnd/>
                  <a:tailEnd/>
                </a:ln>
              </p:spPr>
              <p:txBody>
                <a:bodyPr wrap="none" anchor="ctr"/>
                <a:lstStyle/>
                <a:p>
                  <a:endParaRPr lang="en-US" sz="1000"/>
                </a:p>
              </p:txBody>
            </p:sp>
            <p:sp>
              <p:nvSpPr>
                <p:cNvPr id="38" name="Oval 141"/>
                <p:cNvSpPr>
                  <a:spLocks noChangeArrowheads="1"/>
                </p:cNvSpPr>
                <p:nvPr/>
              </p:nvSpPr>
              <p:spPr bwMode="auto">
                <a:xfrm>
                  <a:off x="1104" y="2176"/>
                  <a:ext cx="624" cy="431"/>
                </a:xfrm>
                <a:prstGeom prst="ellipse">
                  <a:avLst/>
                </a:prstGeom>
                <a:gradFill rotWithShape="1">
                  <a:gsLst>
                    <a:gs pos="0">
                      <a:srgbClr val="66FF33">
                        <a:alpha val="28998"/>
                      </a:srgbClr>
                    </a:gs>
                    <a:gs pos="100000">
                      <a:srgbClr val="41C400">
                        <a:alpha val="78000"/>
                      </a:srgbClr>
                    </a:gs>
                  </a:gsLst>
                  <a:lin ang="5400000" scaled="1"/>
                </a:gradFill>
                <a:ln w="9525">
                  <a:noFill/>
                  <a:round/>
                  <a:headEnd/>
                  <a:tailEnd/>
                </a:ln>
              </p:spPr>
              <p:txBody>
                <a:bodyPr wrap="none" anchor="ctr"/>
                <a:lstStyle/>
                <a:p>
                  <a:r>
                    <a:rPr lang="es-CR" sz="1000" dirty="0" smtClean="0"/>
                    <a:t>Diseño/</a:t>
                  </a:r>
                </a:p>
                <a:p>
                  <a:r>
                    <a:rPr lang="es-CR" sz="1000" dirty="0" smtClean="0"/>
                    <a:t>Estrategia</a:t>
                  </a:r>
                  <a:endParaRPr lang="en-US" sz="1000" dirty="0"/>
                </a:p>
              </p:txBody>
            </p:sp>
            <p:sp>
              <p:nvSpPr>
                <p:cNvPr id="39" name="Oval 140"/>
                <p:cNvSpPr>
                  <a:spLocks noChangeArrowheads="1"/>
                </p:cNvSpPr>
                <p:nvPr/>
              </p:nvSpPr>
              <p:spPr bwMode="auto">
                <a:xfrm>
                  <a:off x="1119" y="2035"/>
                  <a:ext cx="624" cy="432"/>
                </a:xfrm>
                <a:prstGeom prst="ellipse">
                  <a:avLst/>
                </a:prstGeom>
                <a:gradFill rotWithShape="1">
                  <a:gsLst>
                    <a:gs pos="0">
                      <a:schemeClr val="bg1"/>
                    </a:gs>
                    <a:gs pos="100000">
                      <a:schemeClr val="bg1">
                        <a:gamma/>
                        <a:shade val="98431"/>
                        <a:invGamma/>
                        <a:alpha val="0"/>
                      </a:schemeClr>
                    </a:gs>
                  </a:gsLst>
                  <a:lin ang="5400000" scaled="1"/>
                </a:gradFill>
                <a:ln w="9525">
                  <a:noFill/>
                  <a:round/>
                  <a:headEnd/>
                  <a:tailEnd/>
                </a:ln>
                <a:effectLst/>
              </p:spPr>
              <p:txBody>
                <a:bodyPr wrap="none" anchor="ctr"/>
                <a:lstStyle/>
                <a:p>
                  <a:pPr algn="ctr">
                    <a:defRPr/>
                  </a:pPr>
                  <a:r>
                    <a:rPr lang="es-CR" sz="1050" b="1" dirty="0" smtClean="0">
                      <a:solidFill>
                        <a:sysClr val="windowText" lastClr="000000"/>
                      </a:solidFill>
                    </a:rPr>
                    <a:t>ORGANIZACION</a:t>
                  </a:r>
                </a:p>
                <a:p>
                  <a:pPr algn="ctr">
                    <a:defRPr/>
                  </a:pPr>
                  <a:endParaRPr lang="en-US" sz="1050" b="1" dirty="0">
                    <a:solidFill>
                      <a:sysClr val="windowText" lastClr="000000"/>
                    </a:solidFill>
                  </a:endParaRPr>
                </a:p>
              </p:txBody>
            </p:sp>
          </p:grpSp>
        </p:grpSp>
        <p:sp>
          <p:nvSpPr>
            <p:cNvPr id="10" name="46 Pentágono"/>
            <p:cNvSpPr/>
            <p:nvPr/>
          </p:nvSpPr>
          <p:spPr bwMode="auto">
            <a:xfrm rot="1570156">
              <a:off x="5472767" y="4449527"/>
              <a:ext cx="2691099" cy="447149"/>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CR" sz="1400" b="1" dirty="0" smtClean="0">
                  <a:solidFill>
                    <a:schemeClr val="bg1"/>
                  </a:solidFill>
                  <a:latin typeface="Times New Roman" pitchFamily="18" charset="0"/>
                  <a:ea typeface="굴림" pitchFamily="34" charset="-127"/>
                </a:rPr>
                <a:t>DAR </a:t>
              </a:r>
              <a:r>
                <a:rPr kumimoji="0" lang="es-C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SOPORTE</a:t>
              </a:r>
              <a:endParaRPr kumimoji="0"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11" name="47 Pentágono"/>
            <p:cNvSpPr/>
            <p:nvPr/>
          </p:nvSpPr>
          <p:spPr bwMode="auto">
            <a:xfrm rot="20219279">
              <a:off x="2360785" y="4422722"/>
              <a:ext cx="2673667" cy="447149"/>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R" sz="11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SURGIMIENTO</a:t>
              </a:r>
              <a:endParaRPr kumimoji="0" lang="en-US" sz="11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12" name="48 Pentágono"/>
            <p:cNvSpPr/>
            <p:nvPr/>
          </p:nvSpPr>
          <p:spPr bwMode="auto">
            <a:xfrm>
              <a:off x="2510969" y="5303789"/>
              <a:ext cx="5341257" cy="447149"/>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FACTORES</a:t>
              </a:r>
              <a:r>
                <a:rPr kumimoji="0" lang="es-CR" sz="1400" b="1" i="0" u="none" strike="noStrike" cap="none" normalizeH="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 HUMANOS</a:t>
              </a:r>
              <a:endParaRPr kumimoji="0"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grpSp>
          <p:nvGrpSpPr>
            <p:cNvPr id="13" name="Group 136"/>
            <p:cNvGrpSpPr>
              <a:grpSpLocks/>
            </p:cNvGrpSpPr>
            <p:nvPr/>
          </p:nvGrpSpPr>
          <p:grpSpPr bwMode="auto">
            <a:xfrm>
              <a:off x="7257072" y="4668129"/>
              <a:ext cx="2162631" cy="1747117"/>
              <a:chOff x="43" y="2739"/>
              <a:chExt cx="1127" cy="994"/>
            </a:xfrm>
          </p:grpSpPr>
          <p:sp>
            <p:nvSpPr>
              <p:cNvPr id="28" name="Oval 137"/>
              <p:cNvSpPr>
                <a:spLocks noChangeArrowheads="1"/>
              </p:cNvSpPr>
              <p:nvPr/>
            </p:nvSpPr>
            <p:spPr bwMode="auto">
              <a:xfrm>
                <a:off x="43" y="2928"/>
                <a:ext cx="1127" cy="805"/>
              </a:xfrm>
              <a:prstGeom prst="ellipse">
                <a:avLst/>
              </a:prstGeom>
              <a:gradFill rotWithShape="1">
                <a:gsLst>
                  <a:gs pos="0">
                    <a:schemeClr val="tx1"/>
                  </a:gs>
                  <a:gs pos="100000">
                    <a:schemeClr val="tx1">
                      <a:gamma/>
                      <a:shade val="0"/>
                      <a:invGamma/>
                      <a:alpha val="0"/>
                    </a:schemeClr>
                  </a:gs>
                </a:gsLst>
                <a:path path="shape">
                  <a:fillToRect l="50000" t="50000" r="50000" b="50000"/>
                </a:path>
              </a:gradFill>
              <a:ln w="9525">
                <a:noFill/>
                <a:round/>
                <a:headEnd/>
                <a:tailEnd/>
              </a:ln>
              <a:effectLst/>
            </p:spPr>
            <p:txBody>
              <a:bodyPr wrap="none" anchor="ctr"/>
              <a:lstStyle/>
              <a:p>
                <a:pPr>
                  <a:defRPr/>
                </a:pPr>
                <a:endParaRPr lang="en-US" sz="1000"/>
              </a:p>
            </p:txBody>
          </p:sp>
          <p:grpSp>
            <p:nvGrpSpPr>
              <p:cNvPr id="29" name="Group 138"/>
              <p:cNvGrpSpPr>
                <a:grpSpLocks/>
              </p:cNvGrpSpPr>
              <p:nvPr/>
            </p:nvGrpSpPr>
            <p:grpSpPr bwMode="auto">
              <a:xfrm>
                <a:off x="192" y="2739"/>
                <a:ext cx="829" cy="828"/>
                <a:chOff x="1056" y="1968"/>
                <a:chExt cx="720" cy="672"/>
              </a:xfrm>
            </p:grpSpPr>
            <p:sp>
              <p:nvSpPr>
                <p:cNvPr id="30" name="Oval 142"/>
                <p:cNvSpPr>
                  <a:spLocks noChangeArrowheads="1"/>
                </p:cNvSpPr>
                <p:nvPr/>
              </p:nvSpPr>
              <p:spPr bwMode="auto">
                <a:xfrm flipV="1">
                  <a:off x="1152" y="2256"/>
                  <a:ext cx="528" cy="336"/>
                </a:xfrm>
                <a:prstGeom prst="ellipse">
                  <a:avLst/>
                </a:prstGeom>
                <a:gradFill rotWithShape="1">
                  <a:gsLst>
                    <a:gs pos="0">
                      <a:srgbClr val="29FB7E">
                        <a:alpha val="81000"/>
                      </a:srgbClr>
                    </a:gs>
                    <a:gs pos="100000">
                      <a:srgbClr val="28F77C">
                        <a:alpha val="0"/>
                      </a:srgbClr>
                    </a:gs>
                  </a:gsLst>
                  <a:lin ang="5400000" scaled="1"/>
                </a:gradFill>
                <a:ln w="9525">
                  <a:noFill/>
                  <a:round/>
                  <a:headEnd/>
                  <a:tailEnd/>
                </a:ln>
              </p:spPr>
              <p:txBody>
                <a:bodyPr wrap="none" anchor="ctr"/>
                <a:lstStyle/>
                <a:p>
                  <a:endParaRPr lang="en-US" sz="1000" dirty="0">
                    <a:solidFill>
                      <a:sysClr val="windowText" lastClr="000000"/>
                    </a:solidFill>
                  </a:endParaRPr>
                </a:p>
              </p:txBody>
            </p:sp>
            <p:sp>
              <p:nvSpPr>
                <p:cNvPr id="31" name="Oval 139"/>
                <p:cNvSpPr>
                  <a:spLocks noChangeArrowheads="1"/>
                </p:cNvSpPr>
                <p:nvPr/>
              </p:nvSpPr>
              <p:spPr bwMode="auto">
                <a:xfrm flipV="1">
                  <a:off x="1056" y="1968"/>
                  <a:ext cx="720" cy="672"/>
                </a:xfrm>
                <a:prstGeom prst="ellipse">
                  <a:avLst/>
                </a:prstGeom>
                <a:gradFill rotWithShape="1">
                  <a:gsLst>
                    <a:gs pos="0">
                      <a:srgbClr val="006600"/>
                    </a:gs>
                    <a:gs pos="100000">
                      <a:srgbClr val="66FF33"/>
                    </a:gs>
                  </a:gsLst>
                  <a:lin ang="5400000" scaled="1"/>
                </a:gradFill>
                <a:ln w="9525">
                  <a:solidFill>
                    <a:srgbClr val="006600"/>
                  </a:solidFill>
                  <a:round/>
                  <a:headEnd/>
                  <a:tailEnd/>
                </a:ln>
              </p:spPr>
              <p:txBody>
                <a:bodyPr wrap="none" anchor="ctr"/>
                <a:lstStyle/>
                <a:p>
                  <a:endParaRPr lang="en-US" sz="1000"/>
                </a:p>
              </p:txBody>
            </p:sp>
            <p:sp>
              <p:nvSpPr>
                <p:cNvPr id="32" name="Oval 141"/>
                <p:cNvSpPr>
                  <a:spLocks noChangeArrowheads="1"/>
                </p:cNvSpPr>
                <p:nvPr/>
              </p:nvSpPr>
              <p:spPr bwMode="auto">
                <a:xfrm>
                  <a:off x="1104" y="2160"/>
                  <a:ext cx="624" cy="432"/>
                </a:xfrm>
                <a:prstGeom prst="ellipse">
                  <a:avLst/>
                </a:prstGeom>
                <a:gradFill rotWithShape="1">
                  <a:gsLst>
                    <a:gs pos="0">
                      <a:srgbClr val="66FF33">
                        <a:alpha val="28998"/>
                      </a:srgbClr>
                    </a:gs>
                    <a:gs pos="100000">
                      <a:srgbClr val="41C400">
                        <a:alpha val="78000"/>
                      </a:srgbClr>
                    </a:gs>
                  </a:gsLst>
                  <a:lin ang="5400000" scaled="1"/>
                </a:gradFill>
                <a:ln w="9525">
                  <a:noFill/>
                  <a:round/>
                  <a:headEnd/>
                  <a:tailEnd/>
                </a:ln>
              </p:spPr>
              <p:txBody>
                <a:bodyPr wrap="none" anchor="ctr"/>
                <a:lstStyle/>
                <a:p>
                  <a:endParaRPr lang="en-US" sz="1000" dirty="0"/>
                </a:p>
              </p:txBody>
            </p:sp>
            <p:sp>
              <p:nvSpPr>
                <p:cNvPr id="33" name="Oval 140"/>
                <p:cNvSpPr>
                  <a:spLocks noChangeArrowheads="1"/>
                </p:cNvSpPr>
                <p:nvPr/>
              </p:nvSpPr>
              <p:spPr bwMode="auto">
                <a:xfrm>
                  <a:off x="1103" y="2016"/>
                  <a:ext cx="625" cy="433"/>
                </a:xfrm>
                <a:prstGeom prst="ellipse">
                  <a:avLst/>
                </a:prstGeom>
                <a:gradFill rotWithShape="1">
                  <a:gsLst>
                    <a:gs pos="0">
                      <a:schemeClr val="bg1"/>
                    </a:gs>
                    <a:gs pos="100000">
                      <a:schemeClr val="bg1">
                        <a:gamma/>
                        <a:shade val="98431"/>
                        <a:invGamma/>
                        <a:alpha val="0"/>
                      </a:schemeClr>
                    </a:gs>
                  </a:gsLst>
                  <a:lin ang="5400000" scaled="1"/>
                </a:gradFill>
                <a:ln w="9525">
                  <a:noFill/>
                  <a:round/>
                  <a:headEnd/>
                  <a:tailEnd/>
                </a:ln>
                <a:effectLst/>
              </p:spPr>
              <p:txBody>
                <a:bodyPr wrap="none" anchor="ctr"/>
                <a:lstStyle/>
                <a:p>
                  <a:pPr algn="ctr">
                    <a:defRPr/>
                  </a:pPr>
                  <a:endParaRPr lang="es-CR" sz="1050" b="1" dirty="0" smtClean="0">
                    <a:solidFill>
                      <a:sysClr val="windowText" lastClr="000000"/>
                    </a:solidFill>
                  </a:endParaRPr>
                </a:p>
                <a:p>
                  <a:pPr algn="ctr">
                    <a:defRPr/>
                  </a:pPr>
                  <a:endParaRPr lang="es-CR" sz="1050" b="1" dirty="0">
                    <a:solidFill>
                      <a:sysClr val="windowText" lastClr="000000"/>
                    </a:solidFill>
                  </a:endParaRPr>
                </a:p>
                <a:p>
                  <a:pPr algn="ctr">
                    <a:defRPr/>
                  </a:pPr>
                  <a:r>
                    <a:rPr lang="es-CR" sz="1050" b="1" dirty="0" smtClean="0">
                      <a:solidFill>
                        <a:sysClr val="windowText" lastClr="000000"/>
                      </a:solidFill>
                    </a:rPr>
                    <a:t>TECNOLOGÍA</a:t>
                  </a:r>
                </a:p>
                <a:p>
                  <a:pPr algn="ctr">
                    <a:defRPr/>
                  </a:pPr>
                  <a:endParaRPr lang="en-US" sz="1050" b="1" dirty="0">
                    <a:solidFill>
                      <a:sysClr val="windowText" lastClr="000000"/>
                    </a:solidFill>
                  </a:endParaRPr>
                </a:p>
              </p:txBody>
            </p:sp>
          </p:grpSp>
        </p:grpSp>
        <p:grpSp>
          <p:nvGrpSpPr>
            <p:cNvPr id="14" name="Group 136"/>
            <p:cNvGrpSpPr>
              <a:grpSpLocks/>
            </p:cNvGrpSpPr>
            <p:nvPr/>
          </p:nvGrpSpPr>
          <p:grpSpPr bwMode="auto">
            <a:xfrm>
              <a:off x="1016005" y="4668153"/>
              <a:ext cx="2162631" cy="1747117"/>
              <a:chOff x="43" y="2739"/>
              <a:chExt cx="1127" cy="994"/>
            </a:xfrm>
          </p:grpSpPr>
          <p:sp>
            <p:nvSpPr>
              <p:cNvPr id="22" name="Oval 137"/>
              <p:cNvSpPr>
                <a:spLocks noChangeArrowheads="1"/>
              </p:cNvSpPr>
              <p:nvPr/>
            </p:nvSpPr>
            <p:spPr bwMode="auto">
              <a:xfrm>
                <a:off x="43" y="2928"/>
                <a:ext cx="1127" cy="805"/>
              </a:xfrm>
              <a:prstGeom prst="ellipse">
                <a:avLst/>
              </a:prstGeom>
              <a:gradFill rotWithShape="1">
                <a:gsLst>
                  <a:gs pos="0">
                    <a:schemeClr val="tx1"/>
                  </a:gs>
                  <a:gs pos="100000">
                    <a:schemeClr val="tx1">
                      <a:gamma/>
                      <a:shade val="0"/>
                      <a:invGamma/>
                      <a:alpha val="0"/>
                    </a:schemeClr>
                  </a:gs>
                </a:gsLst>
                <a:path path="shape">
                  <a:fillToRect l="50000" t="50000" r="50000" b="50000"/>
                </a:path>
              </a:gradFill>
              <a:ln w="9525">
                <a:noFill/>
                <a:round/>
                <a:headEnd/>
                <a:tailEnd/>
              </a:ln>
              <a:effectLst/>
            </p:spPr>
            <p:txBody>
              <a:bodyPr wrap="none" anchor="ctr"/>
              <a:lstStyle/>
              <a:p>
                <a:pPr>
                  <a:defRPr/>
                </a:pPr>
                <a:endParaRPr lang="en-US" sz="1000"/>
              </a:p>
            </p:txBody>
          </p:sp>
          <p:grpSp>
            <p:nvGrpSpPr>
              <p:cNvPr id="23" name="Group 138"/>
              <p:cNvGrpSpPr>
                <a:grpSpLocks/>
              </p:cNvGrpSpPr>
              <p:nvPr/>
            </p:nvGrpSpPr>
            <p:grpSpPr bwMode="auto">
              <a:xfrm>
                <a:off x="192" y="2739"/>
                <a:ext cx="829" cy="828"/>
                <a:chOff x="1056" y="1968"/>
                <a:chExt cx="720" cy="672"/>
              </a:xfrm>
            </p:grpSpPr>
            <p:sp>
              <p:nvSpPr>
                <p:cNvPr id="24" name="Oval 142"/>
                <p:cNvSpPr>
                  <a:spLocks noChangeArrowheads="1"/>
                </p:cNvSpPr>
                <p:nvPr/>
              </p:nvSpPr>
              <p:spPr bwMode="auto">
                <a:xfrm flipV="1">
                  <a:off x="1152" y="2256"/>
                  <a:ext cx="528" cy="336"/>
                </a:xfrm>
                <a:prstGeom prst="ellipse">
                  <a:avLst/>
                </a:prstGeom>
                <a:gradFill rotWithShape="1">
                  <a:gsLst>
                    <a:gs pos="0">
                      <a:srgbClr val="29FB7E">
                        <a:alpha val="81000"/>
                      </a:srgbClr>
                    </a:gs>
                    <a:gs pos="100000">
                      <a:srgbClr val="28F77C">
                        <a:alpha val="0"/>
                      </a:srgbClr>
                    </a:gs>
                  </a:gsLst>
                  <a:lin ang="5400000" scaled="1"/>
                </a:gradFill>
                <a:ln w="9525">
                  <a:noFill/>
                  <a:round/>
                  <a:headEnd/>
                  <a:tailEnd/>
                </a:ln>
              </p:spPr>
              <p:txBody>
                <a:bodyPr wrap="none" anchor="ctr"/>
                <a:lstStyle/>
                <a:p>
                  <a:endParaRPr lang="en-US" sz="1000" dirty="0">
                    <a:solidFill>
                      <a:sysClr val="windowText" lastClr="000000"/>
                    </a:solidFill>
                  </a:endParaRPr>
                </a:p>
              </p:txBody>
            </p:sp>
            <p:sp>
              <p:nvSpPr>
                <p:cNvPr id="25" name="Oval 139"/>
                <p:cNvSpPr>
                  <a:spLocks noChangeArrowheads="1"/>
                </p:cNvSpPr>
                <p:nvPr/>
              </p:nvSpPr>
              <p:spPr bwMode="auto">
                <a:xfrm flipV="1">
                  <a:off x="1056" y="1968"/>
                  <a:ext cx="720" cy="672"/>
                </a:xfrm>
                <a:prstGeom prst="ellipse">
                  <a:avLst/>
                </a:prstGeom>
                <a:gradFill rotWithShape="1">
                  <a:gsLst>
                    <a:gs pos="0">
                      <a:srgbClr val="006600"/>
                    </a:gs>
                    <a:gs pos="100000">
                      <a:srgbClr val="66FF33"/>
                    </a:gs>
                  </a:gsLst>
                  <a:lin ang="5400000" scaled="1"/>
                </a:gradFill>
                <a:ln w="9525">
                  <a:solidFill>
                    <a:srgbClr val="006600"/>
                  </a:solidFill>
                  <a:round/>
                  <a:headEnd/>
                  <a:tailEnd/>
                </a:ln>
              </p:spPr>
              <p:txBody>
                <a:bodyPr wrap="none" anchor="ctr"/>
                <a:lstStyle/>
                <a:p>
                  <a:endParaRPr lang="en-US" sz="1000"/>
                </a:p>
              </p:txBody>
            </p:sp>
            <p:sp>
              <p:nvSpPr>
                <p:cNvPr id="26" name="Oval 141"/>
                <p:cNvSpPr>
                  <a:spLocks noChangeArrowheads="1"/>
                </p:cNvSpPr>
                <p:nvPr/>
              </p:nvSpPr>
              <p:spPr bwMode="auto">
                <a:xfrm>
                  <a:off x="1104" y="2160"/>
                  <a:ext cx="624" cy="432"/>
                </a:xfrm>
                <a:prstGeom prst="ellipse">
                  <a:avLst/>
                </a:prstGeom>
                <a:gradFill rotWithShape="1">
                  <a:gsLst>
                    <a:gs pos="0">
                      <a:srgbClr val="66FF33">
                        <a:alpha val="28998"/>
                      </a:srgbClr>
                    </a:gs>
                    <a:gs pos="100000">
                      <a:srgbClr val="41C400">
                        <a:alpha val="78000"/>
                      </a:srgbClr>
                    </a:gs>
                  </a:gsLst>
                  <a:lin ang="5400000" scaled="1"/>
                </a:gradFill>
                <a:ln w="9525">
                  <a:noFill/>
                  <a:round/>
                  <a:headEnd/>
                  <a:tailEnd/>
                </a:ln>
              </p:spPr>
              <p:txBody>
                <a:bodyPr wrap="none" anchor="ctr"/>
                <a:lstStyle/>
                <a:p>
                  <a:endParaRPr lang="en-US" sz="1000" dirty="0"/>
                </a:p>
              </p:txBody>
            </p:sp>
            <p:sp>
              <p:nvSpPr>
                <p:cNvPr id="27" name="Oval 140"/>
                <p:cNvSpPr>
                  <a:spLocks noChangeArrowheads="1"/>
                </p:cNvSpPr>
                <p:nvPr/>
              </p:nvSpPr>
              <p:spPr bwMode="auto">
                <a:xfrm>
                  <a:off x="1103" y="2016"/>
                  <a:ext cx="625" cy="433"/>
                </a:xfrm>
                <a:prstGeom prst="ellipse">
                  <a:avLst/>
                </a:prstGeom>
                <a:gradFill rotWithShape="1">
                  <a:gsLst>
                    <a:gs pos="0">
                      <a:schemeClr val="bg1"/>
                    </a:gs>
                    <a:gs pos="100000">
                      <a:schemeClr val="bg1">
                        <a:gamma/>
                        <a:shade val="98431"/>
                        <a:invGamma/>
                        <a:alpha val="0"/>
                      </a:schemeClr>
                    </a:gs>
                  </a:gsLst>
                  <a:lin ang="5400000" scaled="1"/>
                </a:gradFill>
                <a:ln w="9525">
                  <a:noFill/>
                  <a:round/>
                  <a:headEnd/>
                  <a:tailEnd/>
                </a:ln>
                <a:effectLst/>
              </p:spPr>
              <p:txBody>
                <a:bodyPr wrap="none" anchor="ctr"/>
                <a:lstStyle/>
                <a:p>
                  <a:pPr algn="ctr">
                    <a:defRPr/>
                  </a:pPr>
                  <a:endParaRPr lang="es-CR" sz="1200" b="1" dirty="0" smtClean="0">
                    <a:solidFill>
                      <a:sysClr val="windowText" lastClr="000000"/>
                    </a:solidFill>
                  </a:endParaRPr>
                </a:p>
                <a:p>
                  <a:pPr algn="ctr">
                    <a:defRPr/>
                  </a:pPr>
                  <a:endParaRPr lang="es-CR" sz="1200" b="1" dirty="0">
                    <a:solidFill>
                      <a:sysClr val="windowText" lastClr="000000"/>
                    </a:solidFill>
                  </a:endParaRPr>
                </a:p>
                <a:p>
                  <a:pPr algn="ctr">
                    <a:defRPr/>
                  </a:pPr>
                  <a:r>
                    <a:rPr lang="es-CR" sz="1200" b="1" dirty="0" smtClean="0">
                      <a:solidFill>
                        <a:sysClr val="windowText" lastClr="000000"/>
                      </a:solidFill>
                    </a:rPr>
                    <a:t>RECURSO</a:t>
                  </a:r>
                </a:p>
                <a:p>
                  <a:pPr algn="ctr">
                    <a:defRPr/>
                  </a:pPr>
                  <a:r>
                    <a:rPr lang="es-CR" sz="1200" b="1" dirty="0" smtClean="0">
                      <a:solidFill>
                        <a:sysClr val="windowText" lastClr="000000"/>
                      </a:solidFill>
                    </a:rPr>
                    <a:t>HUMANO</a:t>
                  </a:r>
                </a:p>
                <a:p>
                  <a:pPr algn="ctr">
                    <a:defRPr/>
                  </a:pPr>
                  <a:endParaRPr lang="en-US" sz="1200" b="1" dirty="0">
                    <a:solidFill>
                      <a:sysClr val="windowText" lastClr="000000"/>
                    </a:solidFill>
                  </a:endParaRPr>
                </a:p>
              </p:txBody>
            </p:sp>
          </p:grpSp>
        </p:grpSp>
        <p:grpSp>
          <p:nvGrpSpPr>
            <p:cNvPr id="15" name="Group 136"/>
            <p:cNvGrpSpPr>
              <a:grpSpLocks/>
            </p:cNvGrpSpPr>
            <p:nvPr/>
          </p:nvGrpSpPr>
          <p:grpSpPr bwMode="auto">
            <a:xfrm>
              <a:off x="4093020" y="3405411"/>
              <a:ext cx="2162631" cy="1747117"/>
              <a:chOff x="43" y="2739"/>
              <a:chExt cx="1127" cy="994"/>
            </a:xfrm>
          </p:grpSpPr>
          <p:sp>
            <p:nvSpPr>
              <p:cNvPr id="16" name="Oval 137"/>
              <p:cNvSpPr>
                <a:spLocks noChangeArrowheads="1"/>
              </p:cNvSpPr>
              <p:nvPr/>
            </p:nvSpPr>
            <p:spPr bwMode="auto">
              <a:xfrm>
                <a:off x="43" y="2928"/>
                <a:ext cx="1127" cy="805"/>
              </a:xfrm>
              <a:prstGeom prst="ellipse">
                <a:avLst/>
              </a:prstGeom>
              <a:gradFill rotWithShape="1">
                <a:gsLst>
                  <a:gs pos="0">
                    <a:schemeClr val="tx1"/>
                  </a:gs>
                  <a:gs pos="100000">
                    <a:schemeClr val="tx1">
                      <a:gamma/>
                      <a:shade val="0"/>
                      <a:invGamma/>
                      <a:alpha val="0"/>
                    </a:schemeClr>
                  </a:gs>
                </a:gsLst>
                <a:path path="shape">
                  <a:fillToRect l="50000" t="50000" r="50000" b="50000"/>
                </a:path>
              </a:gradFill>
              <a:ln w="9525">
                <a:noFill/>
                <a:round/>
                <a:headEnd/>
                <a:tailEnd/>
              </a:ln>
              <a:effectLst/>
            </p:spPr>
            <p:txBody>
              <a:bodyPr wrap="none" anchor="ctr"/>
              <a:lstStyle/>
              <a:p>
                <a:pPr>
                  <a:defRPr/>
                </a:pPr>
                <a:endParaRPr lang="en-US" sz="1000"/>
              </a:p>
            </p:txBody>
          </p:sp>
          <p:grpSp>
            <p:nvGrpSpPr>
              <p:cNvPr id="17" name="Group 138"/>
              <p:cNvGrpSpPr>
                <a:grpSpLocks/>
              </p:cNvGrpSpPr>
              <p:nvPr/>
            </p:nvGrpSpPr>
            <p:grpSpPr bwMode="auto">
              <a:xfrm>
                <a:off x="192" y="2739"/>
                <a:ext cx="829" cy="828"/>
                <a:chOff x="1056" y="1968"/>
                <a:chExt cx="720" cy="672"/>
              </a:xfrm>
            </p:grpSpPr>
            <p:sp>
              <p:nvSpPr>
                <p:cNvPr id="18" name="Oval 142"/>
                <p:cNvSpPr>
                  <a:spLocks noChangeArrowheads="1"/>
                </p:cNvSpPr>
                <p:nvPr/>
              </p:nvSpPr>
              <p:spPr bwMode="auto">
                <a:xfrm flipV="1">
                  <a:off x="1152" y="2256"/>
                  <a:ext cx="528" cy="336"/>
                </a:xfrm>
                <a:prstGeom prst="ellipse">
                  <a:avLst/>
                </a:prstGeom>
                <a:gradFill rotWithShape="1">
                  <a:gsLst>
                    <a:gs pos="0">
                      <a:srgbClr val="29FB7E">
                        <a:alpha val="81000"/>
                      </a:srgbClr>
                    </a:gs>
                    <a:gs pos="100000">
                      <a:srgbClr val="28F77C">
                        <a:alpha val="0"/>
                      </a:srgbClr>
                    </a:gs>
                  </a:gsLst>
                  <a:lin ang="5400000" scaled="1"/>
                </a:gradFill>
                <a:ln w="9525">
                  <a:noFill/>
                  <a:round/>
                  <a:headEnd/>
                  <a:tailEnd/>
                </a:ln>
              </p:spPr>
              <p:txBody>
                <a:bodyPr wrap="none" anchor="ctr"/>
                <a:lstStyle/>
                <a:p>
                  <a:endParaRPr lang="en-US" sz="1000" dirty="0">
                    <a:solidFill>
                      <a:sysClr val="windowText" lastClr="000000"/>
                    </a:solidFill>
                  </a:endParaRPr>
                </a:p>
              </p:txBody>
            </p:sp>
            <p:sp>
              <p:nvSpPr>
                <p:cNvPr id="19" name="Oval 139"/>
                <p:cNvSpPr>
                  <a:spLocks noChangeArrowheads="1"/>
                </p:cNvSpPr>
                <p:nvPr/>
              </p:nvSpPr>
              <p:spPr bwMode="auto">
                <a:xfrm flipV="1">
                  <a:off x="1056" y="1968"/>
                  <a:ext cx="720" cy="672"/>
                </a:xfrm>
                <a:prstGeom prst="ellipse">
                  <a:avLst/>
                </a:prstGeom>
                <a:gradFill rotWithShape="1">
                  <a:gsLst>
                    <a:gs pos="0">
                      <a:srgbClr val="006600"/>
                    </a:gs>
                    <a:gs pos="100000">
                      <a:srgbClr val="66FF33"/>
                    </a:gs>
                  </a:gsLst>
                  <a:lin ang="5400000" scaled="1"/>
                </a:gradFill>
                <a:ln w="9525">
                  <a:solidFill>
                    <a:srgbClr val="006600"/>
                  </a:solidFill>
                  <a:round/>
                  <a:headEnd/>
                  <a:tailEnd/>
                </a:ln>
              </p:spPr>
              <p:txBody>
                <a:bodyPr wrap="none" anchor="ctr"/>
                <a:lstStyle/>
                <a:p>
                  <a:endParaRPr lang="en-US" sz="1000"/>
                </a:p>
              </p:txBody>
            </p:sp>
            <p:sp>
              <p:nvSpPr>
                <p:cNvPr id="20" name="Oval 141"/>
                <p:cNvSpPr>
                  <a:spLocks noChangeArrowheads="1"/>
                </p:cNvSpPr>
                <p:nvPr/>
              </p:nvSpPr>
              <p:spPr bwMode="auto">
                <a:xfrm>
                  <a:off x="1104" y="2160"/>
                  <a:ext cx="624" cy="432"/>
                </a:xfrm>
                <a:prstGeom prst="ellipse">
                  <a:avLst/>
                </a:prstGeom>
                <a:gradFill rotWithShape="1">
                  <a:gsLst>
                    <a:gs pos="0">
                      <a:srgbClr val="66FF33">
                        <a:alpha val="28998"/>
                      </a:srgbClr>
                    </a:gs>
                    <a:gs pos="100000">
                      <a:srgbClr val="41C400">
                        <a:alpha val="78000"/>
                      </a:srgbClr>
                    </a:gs>
                  </a:gsLst>
                  <a:lin ang="5400000" scaled="1"/>
                </a:gradFill>
                <a:ln w="9525">
                  <a:noFill/>
                  <a:round/>
                  <a:headEnd/>
                  <a:tailEnd/>
                </a:ln>
              </p:spPr>
              <p:txBody>
                <a:bodyPr wrap="none" anchor="ctr"/>
                <a:lstStyle/>
                <a:p>
                  <a:endParaRPr lang="en-US" sz="1000" dirty="0"/>
                </a:p>
              </p:txBody>
            </p:sp>
            <p:sp>
              <p:nvSpPr>
                <p:cNvPr id="21" name="Oval 140"/>
                <p:cNvSpPr>
                  <a:spLocks noChangeArrowheads="1"/>
                </p:cNvSpPr>
                <p:nvPr/>
              </p:nvSpPr>
              <p:spPr bwMode="auto">
                <a:xfrm>
                  <a:off x="1103" y="2016"/>
                  <a:ext cx="625" cy="433"/>
                </a:xfrm>
                <a:prstGeom prst="ellipse">
                  <a:avLst/>
                </a:prstGeom>
                <a:gradFill rotWithShape="1">
                  <a:gsLst>
                    <a:gs pos="0">
                      <a:schemeClr val="bg1"/>
                    </a:gs>
                    <a:gs pos="100000">
                      <a:schemeClr val="bg1">
                        <a:gamma/>
                        <a:shade val="98431"/>
                        <a:invGamma/>
                        <a:alpha val="0"/>
                      </a:schemeClr>
                    </a:gs>
                  </a:gsLst>
                  <a:lin ang="5400000" scaled="1"/>
                </a:gradFill>
                <a:ln w="9525">
                  <a:noFill/>
                  <a:round/>
                  <a:headEnd/>
                  <a:tailEnd/>
                </a:ln>
                <a:effectLst/>
              </p:spPr>
              <p:txBody>
                <a:bodyPr wrap="none" anchor="ctr"/>
                <a:lstStyle/>
                <a:p>
                  <a:pPr algn="ctr">
                    <a:defRPr/>
                  </a:pPr>
                  <a:endParaRPr lang="es-CR" sz="1100" b="1" dirty="0" smtClean="0">
                    <a:solidFill>
                      <a:sysClr val="windowText" lastClr="000000"/>
                    </a:solidFill>
                  </a:endParaRPr>
                </a:p>
                <a:p>
                  <a:pPr algn="ctr">
                    <a:defRPr/>
                  </a:pPr>
                  <a:endParaRPr lang="es-CR" sz="1100" b="1" dirty="0">
                    <a:solidFill>
                      <a:sysClr val="windowText" lastClr="000000"/>
                    </a:solidFill>
                  </a:endParaRPr>
                </a:p>
                <a:p>
                  <a:pPr algn="ctr">
                    <a:defRPr/>
                  </a:pPr>
                  <a:r>
                    <a:rPr lang="es-CR" sz="1100" b="1" dirty="0" smtClean="0">
                      <a:solidFill>
                        <a:sysClr val="windowText" lastClr="000000"/>
                      </a:solidFill>
                    </a:rPr>
                    <a:t>PROCESOS</a:t>
                  </a:r>
                </a:p>
                <a:p>
                  <a:pPr algn="ctr">
                    <a:defRPr/>
                  </a:pPr>
                  <a:r>
                    <a:rPr lang="es-CR" sz="1100" b="1" dirty="0" smtClean="0">
                      <a:solidFill>
                        <a:sysClr val="windowText" lastClr="000000"/>
                      </a:solidFill>
                    </a:rPr>
                    <a:t>DE NEGOCIO</a:t>
                  </a:r>
                  <a:endParaRPr lang="en-US" sz="1100" b="1" dirty="0">
                    <a:solidFill>
                      <a:sysClr val="windowText" lastClr="000000"/>
                    </a:solidFill>
                  </a:endParaRPr>
                </a:p>
              </p:txBody>
            </p:sp>
          </p:grpSp>
        </p:grpSp>
      </p:grpSp>
    </p:spTree>
    <p:extLst>
      <p:ext uri="{BB962C8B-B14F-4D97-AF65-F5344CB8AC3E}">
        <p14:creationId xmlns="" xmlns:p14="http://schemas.microsoft.com/office/powerpoint/2010/main" val="2475920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5984" y="274638"/>
            <a:ext cx="6858016" cy="1143000"/>
          </a:xfrm>
        </p:spPr>
        <p:txBody>
          <a:bodyPr/>
          <a:lstStyle/>
          <a:p>
            <a:pPr eaLnBrk="1" hangingPunct="1"/>
            <a:r>
              <a:rPr lang="es-MX" sz="3200" dirty="0" smtClean="0"/>
              <a:t>1.5.6 Modelo de negocios para la seguridad de la información  </a:t>
            </a:r>
          </a:p>
        </p:txBody>
      </p:sp>
      <p:grpSp>
        <p:nvGrpSpPr>
          <p:cNvPr id="5" name="41 Grupo"/>
          <p:cNvGrpSpPr/>
          <p:nvPr/>
        </p:nvGrpSpPr>
        <p:grpSpPr>
          <a:xfrm>
            <a:off x="5486400" y="1752600"/>
            <a:ext cx="3539939" cy="3303629"/>
            <a:chOff x="1016005" y="914271"/>
            <a:chExt cx="8403698" cy="5500999"/>
          </a:xfrm>
        </p:grpSpPr>
        <p:sp>
          <p:nvSpPr>
            <p:cNvPr id="6" name="42 Pentágono"/>
            <p:cNvSpPr/>
            <p:nvPr/>
          </p:nvSpPr>
          <p:spPr bwMode="auto">
            <a:xfrm rot="2884302">
              <a:off x="5089373" y="3363941"/>
              <a:ext cx="3970806" cy="447149"/>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ARQUITECTURA</a:t>
              </a:r>
              <a:endParaRPr kumimoji="0"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7" name="43 Pentágono"/>
            <p:cNvSpPr/>
            <p:nvPr/>
          </p:nvSpPr>
          <p:spPr bwMode="auto">
            <a:xfrm rot="18730605">
              <a:off x="1193026" y="3241094"/>
              <a:ext cx="4348477" cy="447149"/>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CULTURA</a:t>
              </a:r>
              <a:endParaRPr kumimoji="0"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8" name="44 Pentágono"/>
            <p:cNvSpPr/>
            <p:nvPr/>
          </p:nvSpPr>
          <p:spPr bwMode="auto">
            <a:xfrm>
              <a:off x="2772229" y="2641600"/>
              <a:ext cx="3918857" cy="1930400"/>
            </a:xfrm>
            <a:prstGeom prst="homePlat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grpSp>
          <p:nvGrpSpPr>
            <p:cNvPr id="9" name="Group 136"/>
            <p:cNvGrpSpPr>
              <a:grpSpLocks/>
            </p:cNvGrpSpPr>
            <p:nvPr/>
          </p:nvGrpSpPr>
          <p:grpSpPr bwMode="auto">
            <a:xfrm>
              <a:off x="4093014" y="914271"/>
              <a:ext cx="2162631" cy="1741844"/>
              <a:chOff x="43" y="2742"/>
              <a:chExt cx="1127" cy="991"/>
            </a:xfrm>
          </p:grpSpPr>
          <p:sp>
            <p:nvSpPr>
              <p:cNvPr id="34" name="Oval 137"/>
              <p:cNvSpPr>
                <a:spLocks noChangeArrowheads="1"/>
              </p:cNvSpPr>
              <p:nvPr/>
            </p:nvSpPr>
            <p:spPr bwMode="auto">
              <a:xfrm>
                <a:off x="43" y="2928"/>
                <a:ext cx="1127" cy="805"/>
              </a:xfrm>
              <a:prstGeom prst="ellipse">
                <a:avLst/>
              </a:prstGeom>
              <a:gradFill rotWithShape="1">
                <a:gsLst>
                  <a:gs pos="0">
                    <a:schemeClr val="tx1"/>
                  </a:gs>
                  <a:gs pos="100000">
                    <a:schemeClr val="tx1">
                      <a:gamma/>
                      <a:shade val="0"/>
                      <a:invGamma/>
                      <a:alpha val="0"/>
                    </a:schemeClr>
                  </a:gs>
                </a:gsLst>
                <a:path path="shape">
                  <a:fillToRect l="50000" t="50000" r="50000" b="50000"/>
                </a:path>
              </a:gradFill>
              <a:ln w="9525">
                <a:noFill/>
                <a:round/>
                <a:headEnd/>
                <a:tailEnd/>
              </a:ln>
              <a:effectLst/>
            </p:spPr>
            <p:txBody>
              <a:bodyPr wrap="none" anchor="ctr"/>
              <a:lstStyle/>
              <a:p>
                <a:pPr>
                  <a:defRPr/>
                </a:pPr>
                <a:endParaRPr lang="en-US" sz="1000"/>
              </a:p>
            </p:txBody>
          </p:sp>
          <p:grpSp>
            <p:nvGrpSpPr>
              <p:cNvPr id="35" name="Group 138"/>
              <p:cNvGrpSpPr>
                <a:grpSpLocks/>
              </p:cNvGrpSpPr>
              <p:nvPr/>
            </p:nvGrpSpPr>
            <p:grpSpPr bwMode="auto">
              <a:xfrm>
                <a:off x="192" y="2742"/>
                <a:ext cx="830" cy="829"/>
                <a:chOff x="1056" y="1968"/>
                <a:chExt cx="720" cy="672"/>
              </a:xfrm>
            </p:grpSpPr>
            <p:sp>
              <p:nvSpPr>
                <p:cNvPr id="36" name="Oval 142"/>
                <p:cNvSpPr>
                  <a:spLocks noChangeArrowheads="1"/>
                </p:cNvSpPr>
                <p:nvPr/>
              </p:nvSpPr>
              <p:spPr bwMode="auto">
                <a:xfrm flipV="1">
                  <a:off x="1152" y="2256"/>
                  <a:ext cx="528" cy="336"/>
                </a:xfrm>
                <a:prstGeom prst="ellipse">
                  <a:avLst/>
                </a:prstGeom>
                <a:gradFill rotWithShape="1">
                  <a:gsLst>
                    <a:gs pos="0">
                      <a:srgbClr val="29FB7E">
                        <a:alpha val="81000"/>
                      </a:srgbClr>
                    </a:gs>
                    <a:gs pos="100000">
                      <a:srgbClr val="28F77C">
                        <a:alpha val="0"/>
                      </a:srgbClr>
                    </a:gs>
                  </a:gsLst>
                  <a:lin ang="5400000" scaled="1"/>
                </a:gradFill>
                <a:ln w="9525">
                  <a:noFill/>
                  <a:round/>
                  <a:headEnd/>
                  <a:tailEnd/>
                </a:ln>
              </p:spPr>
              <p:txBody>
                <a:bodyPr wrap="none" anchor="ctr"/>
                <a:lstStyle/>
                <a:p>
                  <a:endParaRPr lang="en-US" sz="1000" dirty="0">
                    <a:solidFill>
                      <a:sysClr val="windowText" lastClr="000000"/>
                    </a:solidFill>
                  </a:endParaRPr>
                </a:p>
              </p:txBody>
            </p:sp>
            <p:sp>
              <p:nvSpPr>
                <p:cNvPr id="37" name="Oval 139"/>
                <p:cNvSpPr>
                  <a:spLocks noChangeArrowheads="1"/>
                </p:cNvSpPr>
                <p:nvPr/>
              </p:nvSpPr>
              <p:spPr bwMode="auto">
                <a:xfrm flipV="1">
                  <a:off x="1056" y="1968"/>
                  <a:ext cx="720" cy="672"/>
                </a:xfrm>
                <a:prstGeom prst="ellipse">
                  <a:avLst/>
                </a:prstGeom>
                <a:gradFill rotWithShape="1">
                  <a:gsLst>
                    <a:gs pos="0">
                      <a:srgbClr val="006600"/>
                    </a:gs>
                    <a:gs pos="100000">
                      <a:srgbClr val="66FF33"/>
                    </a:gs>
                  </a:gsLst>
                  <a:lin ang="5400000" scaled="1"/>
                </a:gradFill>
                <a:ln w="9525">
                  <a:solidFill>
                    <a:srgbClr val="006600"/>
                  </a:solidFill>
                  <a:round/>
                  <a:headEnd/>
                  <a:tailEnd/>
                </a:ln>
              </p:spPr>
              <p:txBody>
                <a:bodyPr wrap="none" anchor="ctr"/>
                <a:lstStyle/>
                <a:p>
                  <a:endParaRPr lang="en-US" sz="1000"/>
                </a:p>
              </p:txBody>
            </p:sp>
            <p:sp>
              <p:nvSpPr>
                <p:cNvPr id="38" name="Oval 141"/>
                <p:cNvSpPr>
                  <a:spLocks noChangeArrowheads="1"/>
                </p:cNvSpPr>
                <p:nvPr/>
              </p:nvSpPr>
              <p:spPr bwMode="auto">
                <a:xfrm>
                  <a:off x="1104" y="2176"/>
                  <a:ext cx="624" cy="431"/>
                </a:xfrm>
                <a:prstGeom prst="ellipse">
                  <a:avLst/>
                </a:prstGeom>
                <a:gradFill rotWithShape="1">
                  <a:gsLst>
                    <a:gs pos="0">
                      <a:srgbClr val="66FF33">
                        <a:alpha val="28998"/>
                      </a:srgbClr>
                    </a:gs>
                    <a:gs pos="100000">
                      <a:srgbClr val="41C400">
                        <a:alpha val="78000"/>
                      </a:srgbClr>
                    </a:gs>
                  </a:gsLst>
                  <a:lin ang="5400000" scaled="1"/>
                </a:gradFill>
                <a:ln w="9525">
                  <a:noFill/>
                  <a:round/>
                  <a:headEnd/>
                  <a:tailEnd/>
                </a:ln>
              </p:spPr>
              <p:txBody>
                <a:bodyPr wrap="none" anchor="ctr"/>
                <a:lstStyle/>
                <a:p>
                  <a:r>
                    <a:rPr lang="es-CR" sz="1000" dirty="0" smtClean="0"/>
                    <a:t>Diseño/</a:t>
                  </a:r>
                </a:p>
                <a:p>
                  <a:r>
                    <a:rPr lang="es-CR" sz="1000" dirty="0" smtClean="0"/>
                    <a:t>Estrategia</a:t>
                  </a:r>
                  <a:endParaRPr lang="en-US" sz="1000" dirty="0"/>
                </a:p>
              </p:txBody>
            </p:sp>
            <p:sp>
              <p:nvSpPr>
                <p:cNvPr id="39" name="Oval 140"/>
                <p:cNvSpPr>
                  <a:spLocks noChangeArrowheads="1"/>
                </p:cNvSpPr>
                <p:nvPr/>
              </p:nvSpPr>
              <p:spPr bwMode="auto">
                <a:xfrm>
                  <a:off x="1119" y="2035"/>
                  <a:ext cx="624" cy="432"/>
                </a:xfrm>
                <a:prstGeom prst="ellipse">
                  <a:avLst/>
                </a:prstGeom>
                <a:gradFill rotWithShape="1">
                  <a:gsLst>
                    <a:gs pos="0">
                      <a:schemeClr val="bg1"/>
                    </a:gs>
                    <a:gs pos="100000">
                      <a:schemeClr val="bg1">
                        <a:gamma/>
                        <a:shade val="98431"/>
                        <a:invGamma/>
                        <a:alpha val="0"/>
                      </a:schemeClr>
                    </a:gs>
                  </a:gsLst>
                  <a:lin ang="5400000" scaled="1"/>
                </a:gradFill>
                <a:ln w="9525">
                  <a:noFill/>
                  <a:round/>
                  <a:headEnd/>
                  <a:tailEnd/>
                </a:ln>
                <a:effectLst/>
              </p:spPr>
              <p:txBody>
                <a:bodyPr wrap="none" anchor="ctr"/>
                <a:lstStyle/>
                <a:p>
                  <a:pPr algn="ctr">
                    <a:defRPr/>
                  </a:pPr>
                  <a:r>
                    <a:rPr lang="es-CR" sz="1050" b="1" dirty="0" smtClean="0">
                      <a:solidFill>
                        <a:sysClr val="windowText" lastClr="000000"/>
                      </a:solidFill>
                    </a:rPr>
                    <a:t>ORGANIZACION</a:t>
                  </a:r>
                </a:p>
                <a:p>
                  <a:pPr algn="ctr">
                    <a:defRPr/>
                  </a:pPr>
                  <a:endParaRPr lang="en-US" sz="1050" b="1" dirty="0">
                    <a:solidFill>
                      <a:sysClr val="windowText" lastClr="000000"/>
                    </a:solidFill>
                  </a:endParaRPr>
                </a:p>
              </p:txBody>
            </p:sp>
          </p:grpSp>
        </p:grpSp>
        <p:sp>
          <p:nvSpPr>
            <p:cNvPr id="10" name="46 Pentágono"/>
            <p:cNvSpPr/>
            <p:nvPr/>
          </p:nvSpPr>
          <p:spPr bwMode="auto">
            <a:xfrm rot="1570156">
              <a:off x="5472767" y="4449527"/>
              <a:ext cx="2691099" cy="447149"/>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CR" sz="1400" b="1" dirty="0" smtClean="0">
                  <a:solidFill>
                    <a:schemeClr val="bg1"/>
                  </a:solidFill>
                  <a:latin typeface="Times New Roman" pitchFamily="18" charset="0"/>
                  <a:ea typeface="굴림" pitchFamily="34" charset="-127"/>
                </a:rPr>
                <a:t>DAR </a:t>
              </a:r>
              <a:r>
                <a:rPr kumimoji="0" lang="es-C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SOPORTE</a:t>
              </a:r>
              <a:endParaRPr kumimoji="0"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11" name="47 Pentágono"/>
            <p:cNvSpPr/>
            <p:nvPr/>
          </p:nvSpPr>
          <p:spPr bwMode="auto">
            <a:xfrm rot="20219279">
              <a:off x="2360785" y="4422722"/>
              <a:ext cx="2673667" cy="447149"/>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R" sz="11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SURGIMIENTO</a:t>
              </a:r>
              <a:endParaRPr kumimoji="0" lang="en-US" sz="11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12" name="48 Pentágono"/>
            <p:cNvSpPr/>
            <p:nvPr/>
          </p:nvSpPr>
          <p:spPr bwMode="auto">
            <a:xfrm>
              <a:off x="2510969" y="5303789"/>
              <a:ext cx="5341257" cy="447149"/>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FACTORES</a:t>
              </a:r>
              <a:r>
                <a:rPr kumimoji="0" lang="es-CR" sz="1400" b="1" i="0" u="none" strike="noStrike" cap="none" normalizeH="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 HUMANOS</a:t>
              </a:r>
              <a:endParaRPr kumimoji="0"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grpSp>
          <p:nvGrpSpPr>
            <p:cNvPr id="13" name="Group 136"/>
            <p:cNvGrpSpPr>
              <a:grpSpLocks/>
            </p:cNvGrpSpPr>
            <p:nvPr/>
          </p:nvGrpSpPr>
          <p:grpSpPr bwMode="auto">
            <a:xfrm>
              <a:off x="7257072" y="4668129"/>
              <a:ext cx="2162631" cy="1747117"/>
              <a:chOff x="43" y="2739"/>
              <a:chExt cx="1127" cy="994"/>
            </a:xfrm>
          </p:grpSpPr>
          <p:sp>
            <p:nvSpPr>
              <p:cNvPr id="28" name="Oval 137"/>
              <p:cNvSpPr>
                <a:spLocks noChangeArrowheads="1"/>
              </p:cNvSpPr>
              <p:nvPr/>
            </p:nvSpPr>
            <p:spPr bwMode="auto">
              <a:xfrm>
                <a:off x="43" y="2928"/>
                <a:ext cx="1127" cy="805"/>
              </a:xfrm>
              <a:prstGeom prst="ellipse">
                <a:avLst/>
              </a:prstGeom>
              <a:gradFill rotWithShape="1">
                <a:gsLst>
                  <a:gs pos="0">
                    <a:schemeClr val="tx1"/>
                  </a:gs>
                  <a:gs pos="100000">
                    <a:schemeClr val="tx1">
                      <a:gamma/>
                      <a:shade val="0"/>
                      <a:invGamma/>
                      <a:alpha val="0"/>
                    </a:schemeClr>
                  </a:gs>
                </a:gsLst>
                <a:path path="shape">
                  <a:fillToRect l="50000" t="50000" r="50000" b="50000"/>
                </a:path>
              </a:gradFill>
              <a:ln w="9525">
                <a:noFill/>
                <a:round/>
                <a:headEnd/>
                <a:tailEnd/>
              </a:ln>
              <a:effectLst/>
            </p:spPr>
            <p:txBody>
              <a:bodyPr wrap="none" anchor="ctr"/>
              <a:lstStyle/>
              <a:p>
                <a:pPr>
                  <a:defRPr/>
                </a:pPr>
                <a:endParaRPr lang="en-US" sz="1000"/>
              </a:p>
            </p:txBody>
          </p:sp>
          <p:grpSp>
            <p:nvGrpSpPr>
              <p:cNvPr id="29" name="Group 138"/>
              <p:cNvGrpSpPr>
                <a:grpSpLocks/>
              </p:cNvGrpSpPr>
              <p:nvPr/>
            </p:nvGrpSpPr>
            <p:grpSpPr bwMode="auto">
              <a:xfrm>
                <a:off x="192" y="2739"/>
                <a:ext cx="829" cy="828"/>
                <a:chOff x="1056" y="1968"/>
                <a:chExt cx="720" cy="672"/>
              </a:xfrm>
            </p:grpSpPr>
            <p:sp>
              <p:nvSpPr>
                <p:cNvPr id="30" name="Oval 142"/>
                <p:cNvSpPr>
                  <a:spLocks noChangeArrowheads="1"/>
                </p:cNvSpPr>
                <p:nvPr/>
              </p:nvSpPr>
              <p:spPr bwMode="auto">
                <a:xfrm flipV="1">
                  <a:off x="1152" y="2256"/>
                  <a:ext cx="528" cy="336"/>
                </a:xfrm>
                <a:prstGeom prst="ellipse">
                  <a:avLst/>
                </a:prstGeom>
                <a:gradFill rotWithShape="1">
                  <a:gsLst>
                    <a:gs pos="0">
                      <a:srgbClr val="29FB7E">
                        <a:alpha val="81000"/>
                      </a:srgbClr>
                    </a:gs>
                    <a:gs pos="100000">
                      <a:srgbClr val="28F77C">
                        <a:alpha val="0"/>
                      </a:srgbClr>
                    </a:gs>
                  </a:gsLst>
                  <a:lin ang="5400000" scaled="1"/>
                </a:gradFill>
                <a:ln w="9525">
                  <a:noFill/>
                  <a:round/>
                  <a:headEnd/>
                  <a:tailEnd/>
                </a:ln>
              </p:spPr>
              <p:txBody>
                <a:bodyPr wrap="none" anchor="ctr"/>
                <a:lstStyle/>
                <a:p>
                  <a:endParaRPr lang="en-US" sz="1000" dirty="0">
                    <a:solidFill>
                      <a:sysClr val="windowText" lastClr="000000"/>
                    </a:solidFill>
                  </a:endParaRPr>
                </a:p>
              </p:txBody>
            </p:sp>
            <p:sp>
              <p:nvSpPr>
                <p:cNvPr id="31" name="Oval 139"/>
                <p:cNvSpPr>
                  <a:spLocks noChangeArrowheads="1"/>
                </p:cNvSpPr>
                <p:nvPr/>
              </p:nvSpPr>
              <p:spPr bwMode="auto">
                <a:xfrm flipV="1">
                  <a:off x="1056" y="1968"/>
                  <a:ext cx="720" cy="672"/>
                </a:xfrm>
                <a:prstGeom prst="ellipse">
                  <a:avLst/>
                </a:prstGeom>
                <a:gradFill rotWithShape="1">
                  <a:gsLst>
                    <a:gs pos="0">
                      <a:srgbClr val="006600"/>
                    </a:gs>
                    <a:gs pos="100000">
                      <a:srgbClr val="66FF33"/>
                    </a:gs>
                  </a:gsLst>
                  <a:lin ang="5400000" scaled="1"/>
                </a:gradFill>
                <a:ln w="9525">
                  <a:solidFill>
                    <a:srgbClr val="006600"/>
                  </a:solidFill>
                  <a:round/>
                  <a:headEnd/>
                  <a:tailEnd/>
                </a:ln>
              </p:spPr>
              <p:txBody>
                <a:bodyPr wrap="none" anchor="ctr"/>
                <a:lstStyle/>
                <a:p>
                  <a:endParaRPr lang="en-US" sz="1000"/>
                </a:p>
              </p:txBody>
            </p:sp>
            <p:sp>
              <p:nvSpPr>
                <p:cNvPr id="32" name="Oval 141"/>
                <p:cNvSpPr>
                  <a:spLocks noChangeArrowheads="1"/>
                </p:cNvSpPr>
                <p:nvPr/>
              </p:nvSpPr>
              <p:spPr bwMode="auto">
                <a:xfrm>
                  <a:off x="1104" y="2160"/>
                  <a:ext cx="624" cy="432"/>
                </a:xfrm>
                <a:prstGeom prst="ellipse">
                  <a:avLst/>
                </a:prstGeom>
                <a:gradFill rotWithShape="1">
                  <a:gsLst>
                    <a:gs pos="0">
                      <a:srgbClr val="66FF33">
                        <a:alpha val="28998"/>
                      </a:srgbClr>
                    </a:gs>
                    <a:gs pos="100000">
                      <a:srgbClr val="41C400">
                        <a:alpha val="78000"/>
                      </a:srgbClr>
                    </a:gs>
                  </a:gsLst>
                  <a:lin ang="5400000" scaled="1"/>
                </a:gradFill>
                <a:ln w="9525">
                  <a:noFill/>
                  <a:round/>
                  <a:headEnd/>
                  <a:tailEnd/>
                </a:ln>
              </p:spPr>
              <p:txBody>
                <a:bodyPr wrap="none" anchor="ctr"/>
                <a:lstStyle/>
                <a:p>
                  <a:endParaRPr lang="en-US" sz="1000" dirty="0"/>
                </a:p>
              </p:txBody>
            </p:sp>
            <p:sp>
              <p:nvSpPr>
                <p:cNvPr id="33" name="Oval 140"/>
                <p:cNvSpPr>
                  <a:spLocks noChangeArrowheads="1"/>
                </p:cNvSpPr>
                <p:nvPr/>
              </p:nvSpPr>
              <p:spPr bwMode="auto">
                <a:xfrm>
                  <a:off x="1103" y="2016"/>
                  <a:ext cx="625" cy="433"/>
                </a:xfrm>
                <a:prstGeom prst="ellipse">
                  <a:avLst/>
                </a:prstGeom>
                <a:gradFill rotWithShape="1">
                  <a:gsLst>
                    <a:gs pos="0">
                      <a:schemeClr val="bg1"/>
                    </a:gs>
                    <a:gs pos="100000">
                      <a:schemeClr val="bg1">
                        <a:gamma/>
                        <a:shade val="98431"/>
                        <a:invGamma/>
                        <a:alpha val="0"/>
                      </a:schemeClr>
                    </a:gs>
                  </a:gsLst>
                  <a:lin ang="5400000" scaled="1"/>
                </a:gradFill>
                <a:ln w="9525">
                  <a:noFill/>
                  <a:round/>
                  <a:headEnd/>
                  <a:tailEnd/>
                </a:ln>
                <a:effectLst/>
              </p:spPr>
              <p:txBody>
                <a:bodyPr wrap="none" anchor="ctr"/>
                <a:lstStyle/>
                <a:p>
                  <a:pPr algn="ctr">
                    <a:defRPr/>
                  </a:pPr>
                  <a:endParaRPr lang="es-CR" sz="1050" b="1" dirty="0" smtClean="0">
                    <a:solidFill>
                      <a:sysClr val="windowText" lastClr="000000"/>
                    </a:solidFill>
                  </a:endParaRPr>
                </a:p>
                <a:p>
                  <a:pPr algn="ctr">
                    <a:defRPr/>
                  </a:pPr>
                  <a:endParaRPr lang="es-CR" sz="1050" b="1" dirty="0">
                    <a:solidFill>
                      <a:sysClr val="windowText" lastClr="000000"/>
                    </a:solidFill>
                  </a:endParaRPr>
                </a:p>
                <a:p>
                  <a:pPr algn="ctr">
                    <a:defRPr/>
                  </a:pPr>
                  <a:r>
                    <a:rPr lang="es-CR" sz="1050" b="1" dirty="0" smtClean="0">
                      <a:solidFill>
                        <a:sysClr val="windowText" lastClr="000000"/>
                      </a:solidFill>
                    </a:rPr>
                    <a:t>TECNOLOGÍA</a:t>
                  </a:r>
                </a:p>
                <a:p>
                  <a:pPr algn="ctr">
                    <a:defRPr/>
                  </a:pPr>
                  <a:endParaRPr lang="en-US" sz="1050" b="1" dirty="0">
                    <a:solidFill>
                      <a:sysClr val="windowText" lastClr="000000"/>
                    </a:solidFill>
                  </a:endParaRPr>
                </a:p>
              </p:txBody>
            </p:sp>
          </p:grpSp>
        </p:grpSp>
        <p:grpSp>
          <p:nvGrpSpPr>
            <p:cNvPr id="14" name="Group 136"/>
            <p:cNvGrpSpPr>
              <a:grpSpLocks/>
            </p:cNvGrpSpPr>
            <p:nvPr/>
          </p:nvGrpSpPr>
          <p:grpSpPr bwMode="auto">
            <a:xfrm>
              <a:off x="1016005" y="4668153"/>
              <a:ext cx="2162631" cy="1747117"/>
              <a:chOff x="43" y="2739"/>
              <a:chExt cx="1127" cy="994"/>
            </a:xfrm>
          </p:grpSpPr>
          <p:sp>
            <p:nvSpPr>
              <p:cNvPr id="22" name="Oval 137"/>
              <p:cNvSpPr>
                <a:spLocks noChangeArrowheads="1"/>
              </p:cNvSpPr>
              <p:nvPr/>
            </p:nvSpPr>
            <p:spPr bwMode="auto">
              <a:xfrm>
                <a:off x="43" y="2928"/>
                <a:ext cx="1127" cy="805"/>
              </a:xfrm>
              <a:prstGeom prst="ellipse">
                <a:avLst/>
              </a:prstGeom>
              <a:gradFill rotWithShape="1">
                <a:gsLst>
                  <a:gs pos="0">
                    <a:schemeClr val="tx1"/>
                  </a:gs>
                  <a:gs pos="100000">
                    <a:schemeClr val="tx1">
                      <a:gamma/>
                      <a:shade val="0"/>
                      <a:invGamma/>
                      <a:alpha val="0"/>
                    </a:schemeClr>
                  </a:gs>
                </a:gsLst>
                <a:path path="shape">
                  <a:fillToRect l="50000" t="50000" r="50000" b="50000"/>
                </a:path>
              </a:gradFill>
              <a:ln w="9525">
                <a:noFill/>
                <a:round/>
                <a:headEnd/>
                <a:tailEnd/>
              </a:ln>
              <a:effectLst/>
            </p:spPr>
            <p:txBody>
              <a:bodyPr wrap="none" anchor="ctr"/>
              <a:lstStyle/>
              <a:p>
                <a:pPr>
                  <a:defRPr/>
                </a:pPr>
                <a:endParaRPr lang="en-US" sz="1000"/>
              </a:p>
            </p:txBody>
          </p:sp>
          <p:grpSp>
            <p:nvGrpSpPr>
              <p:cNvPr id="23" name="Group 138"/>
              <p:cNvGrpSpPr>
                <a:grpSpLocks/>
              </p:cNvGrpSpPr>
              <p:nvPr/>
            </p:nvGrpSpPr>
            <p:grpSpPr bwMode="auto">
              <a:xfrm>
                <a:off x="192" y="2739"/>
                <a:ext cx="829" cy="828"/>
                <a:chOff x="1056" y="1968"/>
                <a:chExt cx="720" cy="672"/>
              </a:xfrm>
            </p:grpSpPr>
            <p:sp>
              <p:nvSpPr>
                <p:cNvPr id="24" name="Oval 142"/>
                <p:cNvSpPr>
                  <a:spLocks noChangeArrowheads="1"/>
                </p:cNvSpPr>
                <p:nvPr/>
              </p:nvSpPr>
              <p:spPr bwMode="auto">
                <a:xfrm flipV="1">
                  <a:off x="1152" y="2256"/>
                  <a:ext cx="528" cy="336"/>
                </a:xfrm>
                <a:prstGeom prst="ellipse">
                  <a:avLst/>
                </a:prstGeom>
                <a:gradFill rotWithShape="1">
                  <a:gsLst>
                    <a:gs pos="0">
                      <a:srgbClr val="29FB7E">
                        <a:alpha val="81000"/>
                      </a:srgbClr>
                    </a:gs>
                    <a:gs pos="100000">
                      <a:srgbClr val="28F77C">
                        <a:alpha val="0"/>
                      </a:srgbClr>
                    </a:gs>
                  </a:gsLst>
                  <a:lin ang="5400000" scaled="1"/>
                </a:gradFill>
                <a:ln w="9525">
                  <a:noFill/>
                  <a:round/>
                  <a:headEnd/>
                  <a:tailEnd/>
                </a:ln>
              </p:spPr>
              <p:txBody>
                <a:bodyPr wrap="none" anchor="ctr"/>
                <a:lstStyle/>
                <a:p>
                  <a:endParaRPr lang="en-US" sz="1000" dirty="0">
                    <a:solidFill>
                      <a:sysClr val="windowText" lastClr="000000"/>
                    </a:solidFill>
                  </a:endParaRPr>
                </a:p>
              </p:txBody>
            </p:sp>
            <p:sp>
              <p:nvSpPr>
                <p:cNvPr id="25" name="Oval 139"/>
                <p:cNvSpPr>
                  <a:spLocks noChangeArrowheads="1"/>
                </p:cNvSpPr>
                <p:nvPr/>
              </p:nvSpPr>
              <p:spPr bwMode="auto">
                <a:xfrm flipV="1">
                  <a:off x="1056" y="1968"/>
                  <a:ext cx="720" cy="672"/>
                </a:xfrm>
                <a:prstGeom prst="ellipse">
                  <a:avLst/>
                </a:prstGeom>
                <a:gradFill rotWithShape="1">
                  <a:gsLst>
                    <a:gs pos="0">
                      <a:srgbClr val="006600"/>
                    </a:gs>
                    <a:gs pos="100000">
                      <a:srgbClr val="66FF33"/>
                    </a:gs>
                  </a:gsLst>
                  <a:lin ang="5400000" scaled="1"/>
                </a:gradFill>
                <a:ln w="9525">
                  <a:solidFill>
                    <a:srgbClr val="006600"/>
                  </a:solidFill>
                  <a:round/>
                  <a:headEnd/>
                  <a:tailEnd/>
                </a:ln>
              </p:spPr>
              <p:txBody>
                <a:bodyPr wrap="none" anchor="ctr"/>
                <a:lstStyle/>
                <a:p>
                  <a:endParaRPr lang="en-US" sz="1000"/>
                </a:p>
              </p:txBody>
            </p:sp>
            <p:sp>
              <p:nvSpPr>
                <p:cNvPr id="26" name="Oval 141"/>
                <p:cNvSpPr>
                  <a:spLocks noChangeArrowheads="1"/>
                </p:cNvSpPr>
                <p:nvPr/>
              </p:nvSpPr>
              <p:spPr bwMode="auto">
                <a:xfrm>
                  <a:off x="1104" y="2160"/>
                  <a:ext cx="624" cy="432"/>
                </a:xfrm>
                <a:prstGeom prst="ellipse">
                  <a:avLst/>
                </a:prstGeom>
                <a:gradFill rotWithShape="1">
                  <a:gsLst>
                    <a:gs pos="0">
                      <a:srgbClr val="66FF33">
                        <a:alpha val="28998"/>
                      </a:srgbClr>
                    </a:gs>
                    <a:gs pos="100000">
                      <a:srgbClr val="41C400">
                        <a:alpha val="78000"/>
                      </a:srgbClr>
                    </a:gs>
                  </a:gsLst>
                  <a:lin ang="5400000" scaled="1"/>
                </a:gradFill>
                <a:ln w="9525">
                  <a:noFill/>
                  <a:round/>
                  <a:headEnd/>
                  <a:tailEnd/>
                </a:ln>
              </p:spPr>
              <p:txBody>
                <a:bodyPr wrap="none" anchor="ctr"/>
                <a:lstStyle/>
                <a:p>
                  <a:endParaRPr lang="en-US" sz="1000" dirty="0"/>
                </a:p>
              </p:txBody>
            </p:sp>
            <p:sp>
              <p:nvSpPr>
                <p:cNvPr id="27" name="Oval 140"/>
                <p:cNvSpPr>
                  <a:spLocks noChangeArrowheads="1"/>
                </p:cNvSpPr>
                <p:nvPr/>
              </p:nvSpPr>
              <p:spPr bwMode="auto">
                <a:xfrm>
                  <a:off x="1103" y="2016"/>
                  <a:ext cx="625" cy="433"/>
                </a:xfrm>
                <a:prstGeom prst="ellipse">
                  <a:avLst/>
                </a:prstGeom>
                <a:gradFill rotWithShape="1">
                  <a:gsLst>
                    <a:gs pos="0">
                      <a:schemeClr val="bg1"/>
                    </a:gs>
                    <a:gs pos="100000">
                      <a:schemeClr val="bg1">
                        <a:gamma/>
                        <a:shade val="98431"/>
                        <a:invGamma/>
                        <a:alpha val="0"/>
                      </a:schemeClr>
                    </a:gs>
                  </a:gsLst>
                  <a:lin ang="5400000" scaled="1"/>
                </a:gradFill>
                <a:ln w="9525">
                  <a:noFill/>
                  <a:round/>
                  <a:headEnd/>
                  <a:tailEnd/>
                </a:ln>
                <a:effectLst/>
              </p:spPr>
              <p:txBody>
                <a:bodyPr wrap="none" anchor="ctr"/>
                <a:lstStyle/>
                <a:p>
                  <a:pPr algn="ctr">
                    <a:defRPr/>
                  </a:pPr>
                  <a:endParaRPr lang="es-CR" sz="1200" b="1" dirty="0" smtClean="0">
                    <a:solidFill>
                      <a:sysClr val="windowText" lastClr="000000"/>
                    </a:solidFill>
                  </a:endParaRPr>
                </a:p>
                <a:p>
                  <a:pPr algn="ctr">
                    <a:defRPr/>
                  </a:pPr>
                  <a:endParaRPr lang="es-CR" sz="1200" b="1" dirty="0">
                    <a:solidFill>
                      <a:sysClr val="windowText" lastClr="000000"/>
                    </a:solidFill>
                  </a:endParaRPr>
                </a:p>
                <a:p>
                  <a:pPr algn="ctr">
                    <a:defRPr/>
                  </a:pPr>
                  <a:r>
                    <a:rPr lang="es-CR" sz="1200" b="1" dirty="0" smtClean="0">
                      <a:solidFill>
                        <a:sysClr val="windowText" lastClr="000000"/>
                      </a:solidFill>
                    </a:rPr>
                    <a:t>RECURSO</a:t>
                  </a:r>
                </a:p>
                <a:p>
                  <a:pPr algn="ctr">
                    <a:defRPr/>
                  </a:pPr>
                  <a:r>
                    <a:rPr lang="es-CR" sz="1200" b="1" dirty="0" smtClean="0">
                      <a:solidFill>
                        <a:sysClr val="windowText" lastClr="000000"/>
                      </a:solidFill>
                    </a:rPr>
                    <a:t>HUMANO</a:t>
                  </a:r>
                </a:p>
                <a:p>
                  <a:pPr algn="ctr">
                    <a:defRPr/>
                  </a:pPr>
                  <a:endParaRPr lang="en-US" sz="1200" b="1" dirty="0">
                    <a:solidFill>
                      <a:sysClr val="windowText" lastClr="000000"/>
                    </a:solidFill>
                  </a:endParaRPr>
                </a:p>
              </p:txBody>
            </p:sp>
          </p:grpSp>
        </p:grpSp>
        <p:grpSp>
          <p:nvGrpSpPr>
            <p:cNvPr id="15" name="Group 136"/>
            <p:cNvGrpSpPr>
              <a:grpSpLocks/>
            </p:cNvGrpSpPr>
            <p:nvPr/>
          </p:nvGrpSpPr>
          <p:grpSpPr bwMode="auto">
            <a:xfrm>
              <a:off x="4093020" y="3405411"/>
              <a:ext cx="2162631" cy="1747117"/>
              <a:chOff x="43" y="2739"/>
              <a:chExt cx="1127" cy="994"/>
            </a:xfrm>
          </p:grpSpPr>
          <p:sp>
            <p:nvSpPr>
              <p:cNvPr id="16" name="Oval 137"/>
              <p:cNvSpPr>
                <a:spLocks noChangeArrowheads="1"/>
              </p:cNvSpPr>
              <p:nvPr/>
            </p:nvSpPr>
            <p:spPr bwMode="auto">
              <a:xfrm>
                <a:off x="43" y="2928"/>
                <a:ext cx="1127" cy="805"/>
              </a:xfrm>
              <a:prstGeom prst="ellipse">
                <a:avLst/>
              </a:prstGeom>
              <a:gradFill rotWithShape="1">
                <a:gsLst>
                  <a:gs pos="0">
                    <a:schemeClr val="tx1"/>
                  </a:gs>
                  <a:gs pos="100000">
                    <a:schemeClr val="tx1">
                      <a:gamma/>
                      <a:shade val="0"/>
                      <a:invGamma/>
                      <a:alpha val="0"/>
                    </a:schemeClr>
                  </a:gs>
                </a:gsLst>
                <a:path path="shape">
                  <a:fillToRect l="50000" t="50000" r="50000" b="50000"/>
                </a:path>
              </a:gradFill>
              <a:ln w="9525">
                <a:noFill/>
                <a:round/>
                <a:headEnd/>
                <a:tailEnd/>
              </a:ln>
              <a:effectLst/>
            </p:spPr>
            <p:txBody>
              <a:bodyPr wrap="none" anchor="ctr"/>
              <a:lstStyle/>
              <a:p>
                <a:pPr>
                  <a:defRPr/>
                </a:pPr>
                <a:endParaRPr lang="en-US" sz="1000"/>
              </a:p>
            </p:txBody>
          </p:sp>
          <p:grpSp>
            <p:nvGrpSpPr>
              <p:cNvPr id="17" name="Group 138"/>
              <p:cNvGrpSpPr>
                <a:grpSpLocks/>
              </p:cNvGrpSpPr>
              <p:nvPr/>
            </p:nvGrpSpPr>
            <p:grpSpPr bwMode="auto">
              <a:xfrm>
                <a:off x="192" y="2739"/>
                <a:ext cx="829" cy="828"/>
                <a:chOff x="1056" y="1968"/>
                <a:chExt cx="720" cy="672"/>
              </a:xfrm>
            </p:grpSpPr>
            <p:sp>
              <p:nvSpPr>
                <p:cNvPr id="18" name="Oval 142"/>
                <p:cNvSpPr>
                  <a:spLocks noChangeArrowheads="1"/>
                </p:cNvSpPr>
                <p:nvPr/>
              </p:nvSpPr>
              <p:spPr bwMode="auto">
                <a:xfrm flipV="1">
                  <a:off x="1152" y="2256"/>
                  <a:ext cx="528" cy="336"/>
                </a:xfrm>
                <a:prstGeom prst="ellipse">
                  <a:avLst/>
                </a:prstGeom>
                <a:gradFill rotWithShape="1">
                  <a:gsLst>
                    <a:gs pos="0">
                      <a:srgbClr val="29FB7E">
                        <a:alpha val="81000"/>
                      </a:srgbClr>
                    </a:gs>
                    <a:gs pos="100000">
                      <a:srgbClr val="28F77C">
                        <a:alpha val="0"/>
                      </a:srgbClr>
                    </a:gs>
                  </a:gsLst>
                  <a:lin ang="5400000" scaled="1"/>
                </a:gradFill>
                <a:ln w="9525">
                  <a:noFill/>
                  <a:round/>
                  <a:headEnd/>
                  <a:tailEnd/>
                </a:ln>
              </p:spPr>
              <p:txBody>
                <a:bodyPr wrap="none" anchor="ctr"/>
                <a:lstStyle/>
                <a:p>
                  <a:endParaRPr lang="en-US" sz="1000" dirty="0">
                    <a:solidFill>
                      <a:sysClr val="windowText" lastClr="000000"/>
                    </a:solidFill>
                  </a:endParaRPr>
                </a:p>
              </p:txBody>
            </p:sp>
            <p:sp>
              <p:nvSpPr>
                <p:cNvPr id="19" name="Oval 139"/>
                <p:cNvSpPr>
                  <a:spLocks noChangeArrowheads="1"/>
                </p:cNvSpPr>
                <p:nvPr/>
              </p:nvSpPr>
              <p:spPr bwMode="auto">
                <a:xfrm flipV="1">
                  <a:off x="1056" y="1968"/>
                  <a:ext cx="720" cy="672"/>
                </a:xfrm>
                <a:prstGeom prst="ellipse">
                  <a:avLst/>
                </a:prstGeom>
                <a:gradFill rotWithShape="1">
                  <a:gsLst>
                    <a:gs pos="0">
                      <a:srgbClr val="006600"/>
                    </a:gs>
                    <a:gs pos="100000">
                      <a:srgbClr val="66FF33"/>
                    </a:gs>
                  </a:gsLst>
                  <a:lin ang="5400000" scaled="1"/>
                </a:gradFill>
                <a:ln w="9525">
                  <a:solidFill>
                    <a:srgbClr val="006600"/>
                  </a:solidFill>
                  <a:round/>
                  <a:headEnd/>
                  <a:tailEnd/>
                </a:ln>
              </p:spPr>
              <p:txBody>
                <a:bodyPr wrap="none" anchor="ctr"/>
                <a:lstStyle/>
                <a:p>
                  <a:endParaRPr lang="en-US" sz="1000"/>
                </a:p>
              </p:txBody>
            </p:sp>
            <p:sp>
              <p:nvSpPr>
                <p:cNvPr id="20" name="Oval 141"/>
                <p:cNvSpPr>
                  <a:spLocks noChangeArrowheads="1"/>
                </p:cNvSpPr>
                <p:nvPr/>
              </p:nvSpPr>
              <p:spPr bwMode="auto">
                <a:xfrm>
                  <a:off x="1104" y="2160"/>
                  <a:ext cx="624" cy="432"/>
                </a:xfrm>
                <a:prstGeom prst="ellipse">
                  <a:avLst/>
                </a:prstGeom>
                <a:gradFill rotWithShape="1">
                  <a:gsLst>
                    <a:gs pos="0">
                      <a:srgbClr val="66FF33">
                        <a:alpha val="28998"/>
                      </a:srgbClr>
                    </a:gs>
                    <a:gs pos="100000">
                      <a:srgbClr val="41C400">
                        <a:alpha val="78000"/>
                      </a:srgbClr>
                    </a:gs>
                  </a:gsLst>
                  <a:lin ang="5400000" scaled="1"/>
                </a:gradFill>
                <a:ln w="9525">
                  <a:noFill/>
                  <a:round/>
                  <a:headEnd/>
                  <a:tailEnd/>
                </a:ln>
              </p:spPr>
              <p:txBody>
                <a:bodyPr wrap="none" anchor="ctr"/>
                <a:lstStyle/>
                <a:p>
                  <a:endParaRPr lang="en-US" sz="1000" dirty="0"/>
                </a:p>
              </p:txBody>
            </p:sp>
            <p:sp>
              <p:nvSpPr>
                <p:cNvPr id="21" name="Oval 140"/>
                <p:cNvSpPr>
                  <a:spLocks noChangeArrowheads="1"/>
                </p:cNvSpPr>
                <p:nvPr/>
              </p:nvSpPr>
              <p:spPr bwMode="auto">
                <a:xfrm>
                  <a:off x="1103" y="2016"/>
                  <a:ext cx="625" cy="433"/>
                </a:xfrm>
                <a:prstGeom prst="ellipse">
                  <a:avLst/>
                </a:prstGeom>
                <a:gradFill rotWithShape="1">
                  <a:gsLst>
                    <a:gs pos="0">
                      <a:schemeClr val="bg1"/>
                    </a:gs>
                    <a:gs pos="100000">
                      <a:schemeClr val="bg1">
                        <a:gamma/>
                        <a:shade val="98431"/>
                        <a:invGamma/>
                        <a:alpha val="0"/>
                      </a:schemeClr>
                    </a:gs>
                  </a:gsLst>
                  <a:lin ang="5400000" scaled="1"/>
                </a:gradFill>
                <a:ln w="9525">
                  <a:noFill/>
                  <a:round/>
                  <a:headEnd/>
                  <a:tailEnd/>
                </a:ln>
                <a:effectLst/>
              </p:spPr>
              <p:txBody>
                <a:bodyPr wrap="none" anchor="ctr"/>
                <a:lstStyle/>
                <a:p>
                  <a:pPr algn="ctr">
                    <a:defRPr/>
                  </a:pPr>
                  <a:endParaRPr lang="es-CR" sz="1100" b="1" dirty="0" smtClean="0">
                    <a:solidFill>
                      <a:sysClr val="windowText" lastClr="000000"/>
                    </a:solidFill>
                  </a:endParaRPr>
                </a:p>
                <a:p>
                  <a:pPr algn="ctr">
                    <a:defRPr/>
                  </a:pPr>
                  <a:endParaRPr lang="es-CR" sz="1100" b="1" dirty="0">
                    <a:solidFill>
                      <a:sysClr val="windowText" lastClr="000000"/>
                    </a:solidFill>
                  </a:endParaRPr>
                </a:p>
                <a:p>
                  <a:pPr algn="ctr">
                    <a:defRPr/>
                  </a:pPr>
                  <a:r>
                    <a:rPr lang="es-CR" sz="1100" b="1" dirty="0" smtClean="0">
                      <a:solidFill>
                        <a:sysClr val="windowText" lastClr="000000"/>
                      </a:solidFill>
                    </a:rPr>
                    <a:t>PROCESOS</a:t>
                  </a:r>
                </a:p>
                <a:p>
                  <a:pPr algn="ctr">
                    <a:defRPr/>
                  </a:pPr>
                  <a:r>
                    <a:rPr lang="es-CR" sz="1100" b="1" dirty="0" smtClean="0">
                      <a:solidFill>
                        <a:sysClr val="windowText" lastClr="000000"/>
                      </a:solidFill>
                    </a:rPr>
                    <a:t>DE NEGOCIO</a:t>
                  </a:r>
                  <a:endParaRPr lang="en-US" sz="1100" b="1" dirty="0">
                    <a:solidFill>
                      <a:sysClr val="windowText" lastClr="000000"/>
                    </a:solidFill>
                  </a:endParaRPr>
                </a:p>
              </p:txBody>
            </p:sp>
          </p:grpSp>
        </p:grpSp>
      </p:grpSp>
      <p:graphicFrame>
        <p:nvGraphicFramePr>
          <p:cNvPr id="40" name="Marcador de contenido 3"/>
          <p:cNvGraphicFramePr>
            <a:graphicFrameLocks noGrp="1"/>
          </p:cNvGraphicFramePr>
          <p:nvPr>
            <p:ph idx="4294967295"/>
            <p:extLst>
              <p:ext uri="{D42A27DB-BD31-4B8C-83A1-F6EECF244321}">
                <p14:modId xmlns="" xmlns:p14="http://schemas.microsoft.com/office/powerpoint/2010/main" val="3713407231"/>
              </p:ext>
            </p:extLst>
          </p:nvPr>
        </p:nvGraphicFramePr>
        <p:xfrm>
          <a:off x="141668" y="1429555"/>
          <a:ext cx="5527009" cy="5158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870912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5984" y="274638"/>
            <a:ext cx="6858016" cy="1143000"/>
          </a:xfrm>
        </p:spPr>
        <p:txBody>
          <a:bodyPr/>
          <a:lstStyle/>
          <a:p>
            <a:pPr eaLnBrk="1" hangingPunct="1"/>
            <a:r>
              <a:rPr lang="es-MX" sz="3200" dirty="0" smtClean="0"/>
              <a:t>1.5.6 Modelo de negocios para la seguridad de la información  </a:t>
            </a:r>
          </a:p>
        </p:txBody>
      </p:sp>
      <p:grpSp>
        <p:nvGrpSpPr>
          <p:cNvPr id="5" name="41 Grupo"/>
          <p:cNvGrpSpPr/>
          <p:nvPr/>
        </p:nvGrpSpPr>
        <p:grpSpPr>
          <a:xfrm>
            <a:off x="5486400" y="1752600"/>
            <a:ext cx="3539939" cy="3303629"/>
            <a:chOff x="1016005" y="914271"/>
            <a:chExt cx="8403698" cy="5500999"/>
          </a:xfrm>
        </p:grpSpPr>
        <p:sp>
          <p:nvSpPr>
            <p:cNvPr id="6" name="42 Pentágono"/>
            <p:cNvSpPr/>
            <p:nvPr/>
          </p:nvSpPr>
          <p:spPr bwMode="auto">
            <a:xfrm rot="2884302">
              <a:off x="5089373" y="3363941"/>
              <a:ext cx="3970806" cy="447149"/>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ARQUITECTURA</a:t>
              </a:r>
              <a:endParaRPr kumimoji="0"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7" name="43 Pentágono"/>
            <p:cNvSpPr/>
            <p:nvPr/>
          </p:nvSpPr>
          <p:spPr bwMode="auto">
            <a:xfrm rot="18730605">
              <a:off x="1193026" y="3241094"/>
              <a:ext cx="4348477" cy="447149"/>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CULTURA</a:t>
              </a:r>
              <a:endParaRPr kumimoji="0"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8" name="44 Pentágono"/>
            <p:cNvSpPr/>
            <p:nvPr/>
          </p:nvSpPr>
          <p:spPr bwMode="auto">
            <a:xfrm>
              <a:off x="2772229" y="2641600"/>
              <a:ext cx="3918857" cy="1930400"/>
            </a:xfrm>
            <a:prstGeom prst="homePlat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grpSp>
          <p:nvGrpSpPr>
            <p:cNvPr id="9" name="Group 136"/>
            <p:cNvGrpSpPr>
              <a:grpSpLocks/>
            </p:cNvGrpSpPr>
            <p:nvPr/>
          </p:nvGrpSpPr>
          <p:grpSpPr bwMode="auto">
            <a:xfrm>
              <a:off x="4093014" y="914271"/>
              <a:ext cx="2162631" cy="1741844"/>
              <a:chOff x="43" y="2742"/>
              <a:chExt cx="1127" cy="991"/>
            </a:xfrm>
          </p:grpSpPr>
          <p:sp>
            <p:nvSpPr>
              <p:cNvPr id="34" name="Oval 137"/>
              <p:cNvSpPr>
                <a:spLocks noChangeArrowheads="1"/>
              </p:cNvSpPr>
              <p:nvPr/>
            </p:nvSpPr>
            <p:spPr bwMode="auto">
              <a:xfrm>
                <a:off x="43" y="2928"/>
                <a:ext cx="1127" cy="805"/>
              </a:xfrm>
              <a:prstGeom prst="ellipse">
                <a:avLst/>
              </a:prstGeom>
              <a:gradFill rotWithShape="1">
                <a:gsLst>
                  <a:gs pos="0">
                    <a:schemeClr val="tx1"/>
                  </a:gs>
                  <a:gs pos="100000">
                    <a:schemeClr val="tx1">
                      <a:gamma/>
                      <a:shade val="0"/>
                      <a:invGamma/>
                      <a:alpha val="0"/>
                    </a:schemeClr>
                  </a:gs>
                </a:gsLst>
                <a:path path="shape">
                  <a:fillToRect l="50000" t="50000" r="50000" b="50000"/>
                </a:path>
              </a:gradFill>
              <a:ln w="9525">
                <a:noFill/>
                <a:round/>
                <a:headEnd/>
                <a:tailEnd/>
              </a:ln>
              <a:effectLst/>
            </p:spPr>
            <p:txBody>
              <a:bodyPr wrap="none" anchor="ctr"/>
              <a:lstStyle/>
              <a:p>
                <a:pPr>
                  <a:defRPr/>
                </a:pPr>
                <a:endParaRPr lang="en-US" sz="1000"/>
              </a:p>
            </p:txBody>
          </p:sp>
          <p:grpSp>
            <p:nvGrpSpPr>
              <p:cNvPr id="35" name="Group 138"/>
              <p:cNvGrpSpPr>
                <a:grpSpLocks/>
              </p:cNvGrpSpPr>
              <p:nvPr/>
            </p:nvGrpSpPr>
            <p:grpSpPr bwMode="auto">
              <a:xfrm>
                <a:off x="192" y="2742"/>
                <a:ext cx="830" cy="829"/>
                <a:chOff x="1056" y="1968"/>
                <a:chExt cx="720" cy="672"/>
              </a:xfrm>
            </p:grpSpPr>
            <p:sp>
              <p:nvSpPr>
                <p:cNvPr id="36" name="Oval 142"/>
                <p:cNvSpPr>
                  <a:spLocks noChangeArrowheads="1"/>
                </p:cNvSpPr>
                <p:nvPr/>
              </p:nvSpPr>
              <p:spPr bwMode="auto">
                <a:xfrm flipV="1">
                  <a:off x="1152" y="2256"/>
                  <a:ext cx="528" cy="336"/>
                </a:xfrm>
                <a:prstGeom prst="ellipse">
                  <a:avLst/>
                </a:prstGeom>
                <a:gradFill rotWithShape="1">
                  <a:gsLst>
                    <a:gs pos="0">
                      <a:srgbClr val="29FB7E">
                        <a:alpha val="81000"/>
                      </a:srgbClr>
                    </a:gs>
                    <a:gs pos="100000">
                      <a:srgbClr val="28F77C">
                        <a:alpha val="0"/>
                      </a:srgbClr>
                    </a:gs>
                  </a:gsLst>
                  <a:lin ang="5400000" scaled="1"/>
                </a:gradFill>
                <a:ln w="9525">
                  <a:noFill/>
                  <a:round/>
                  <a:headEnd/>
                  <a:tailEnd/>
                </a:ln>
              </p:spPr>
              <p:txBody>
                <a:bodyPr wrap="none" anchor="ctr"/>
                <a:lstStyle/>
                <a:p>
                  <a:endParaRPr lang="en-US" sz="1000" dirty="0">
                    <a:solidFill>
                      <a:sysClr val="windowText" lastClr="000000"/>
                    </a:solidFill>
                  </a:endParaRPr>
                </a:p>
              </p:txBody>
            </p:sp>
            <p:sp>
              <p:nvSpPr>
                <p:cNvPr id="37" name="Oval 139"/>
                <p:cNvSpPr>
                  <a:spLocks noChangeArrowheads="1"/>
                </p:cNvSpPr>
                <p:nvPr/>
              </p:nvSpPr>
              <p:spPr bwMode="auto">
                <a:xfrm flipV="1">
                  <a:off x="1056" y="1968"/>
                  <a:ext cx="720" cy="672"/>
                </a:xfrm>
                <a:prstGeom prst="ellipse">
                  <a:avLst/>
                </a:prstGeom>
                <a:gradFill rotWithShape="1">
                  <a:gsLst>
                    <a:gs pos="0">
                      <a:srgbClr val="006600"/>
                    </a:gs>
                    <a:gs pos="100000">
                      <a:srgbClr val="66FF33"/>
                    </a:gs>
                  </a:gsLst>
                  <a:lin ang="5400000" scaled="1"/>
                </a:gradFill>
                <a:ln w="9525">
                  <a:solidFill>
                    <a:srgbClr val="006600"/>
                  </a:solidFill>
                  <a:round/>
                  <a:headEnd/>
                  <a:tailEnd/>
                </a:ln>
              </p:spPr>
              <p:txBody>
                <a:bodyPr wrap="none" anchor="ctr"/>
                <a:lstStyle/>
                <a:p>
                  <a:endParaRPr lang="en-US" sz="1000"/>
                </a:p>
              </p:txBody>
            </p:sp>
            <p:sp>
              <p:nvSpPr>
                <p:cNvPr id="38" name="Oval 141"/>
                <p:cNvSpPr>
                  <a:spLocks noChangeArrowheads="1"/>
                </p:cNvSpPr>
                <p:nvPr/>
              </p:nvSpPr>
              <p:spPr bwMode="auto">
                <a:xfrm>
                  <a:off x="1104" y="2176"/>
                  <a:ext cx="624" cy="431"/>
                </a:xfrm>
                <a:prstGeom prst="ellipse">
                  <a:avLst/>
                </a:prstGeom>
                <a:gradFill rotWithShape="1">
                  <a:gsLst>
                    <a:gs pos="0">
                      <a:srgbClr val="66FF33">
                        <a:alpha val="28998"/>
                      </a:srgbClr>
                    </a:gs>
                    <a:gs pos="100000">
                      <a:srgbClr val="41C400">
                        <a:alpha val="78000"/>
                      </a:srgbClr>
                    </a:gs>
                  </a:gsLst>
                  <a:lin ang="5400000" scaled="1"/>
                </a:gradFill>
                <a:ln w="9525">
                  <a:noFill/>
                  <a:round/>
                  <a:headEnd/>
                  <a:tailEnd/>
                </a:ln>
              </p:spPr>
              <p:txBody>
                <a:bodyPr wrap="none" anchor="ctr"/>
                <a:lstStyle/>
                <a:p>
                  <a:r>
                    <a:rPr lang="es-CR" sz="1000" dirty="0" smtClean="0"/>
                    <a:t>Diseño/</a:t>
                  </a:r>
                </a:p>
                <a:p>
                  <a:r>
                    <a:rPr lang="es-CR" sz="1000" dirty="0" smtClean="0"/>
                    <a:t>Estrategia</a:t>
                  </a:r>
                  <a:endParaRPr lang="en-US" sz="1000" dirty="0"/>
                </a:p>
              </p:txBody>
            </p:sp>
            <p:sp>
              <p:nvSpPr>
                <p:cNvPr id="39" name="Oval 140"/>
                <p:cNvSpPr>
                  <a:spLocks noChangeArrowheads="1"/>
                </p:cNvSpPr>
                <p:nvPr/>
              </p:nvSpPr>
              <p:spPr bwMode="auto">
                <a:xfrm>
                  <a:off x="1119" y="2035"/>
                  <a:ext cx="624" cy="432"/>
                </a:xfrm>
                <a:prstGeom prst="ellipse">
                  <a:avLst/>
                </a:prstGeom>
                <a:gradFill rotWithShape="1">
                  <a:gsLst>
                    <a:gs pos="0">
                      <a:schemeClr val="bg1"/>
                    </a:gs>
                    <a:gs pos="100000">
                      <a:schemeClr val="bg1">
                        <a:gamma/>
                        <a:shade val="98431"/>
                        <a:invGamma/>
                        <a:alpha val="0"/>
                      </a:schemeClr>
                    </a:gs>
                  </a:gsLst>
                  <a:lin ang="5400000" scaled="1"/>
                </a:gradFill>
                <a:ln w="9525">
                  <a:noFill/>
                  <a:round/>
                  <a:headEnd/>
                  <a:tailEnd/>
                </a:ln>
                <a:effectLst/>
              </p:spPr>
              <p:txBody>
                <a:bodyPr wrap="none" anchor="ctr"/>
                <a:lstStyle/>
                <a:p>
                  <a:pPr algn="ctr">
                    <a:defRPr/>
                  </a:pPr>
                  <a:r>
                    <a:rPr lang="es-CR" sz="1050" b="1" dirty="0" smtClean="0">
                      <a:solidFill>
                        <a:sysClr val="windowText" lastClr="000000"/>
                      </a:solidFill>
                    </a:rPr>
                    <a:t>ORGANIZACION</a:t>
                  </a:r>
                </a:p>
                <a:p>
                  <a:pPr algn="ctr">
                    <a:defRPr/>
                  </a:pPr>
                  <a:endParaRPr lang="en-US" sz="1050" b="1" dirty="0">
                    <a:solidFill>
                      <a:sysClr val="windowText" lastClr="000000"/>
                    </a:solidFill>
                  </a:endParaRPr>
                </a:p>
              </p:txBody>
            </p:sp>
          </p:grpSp>
        </p:grpSp>
        <p:sp>
          <p:nvSpPr>
            <p:cNvPr id="10" name="46 Pentágono"/>
            <p:cNvSpPr/>
            <p:nvPr/>
          </p:nvSpPr>
          <p:spPr bwMode="auto">
            <a:xfrm rot="1570156">
              <a:off x="5472767" y="4449527"/>
              <a:ext cx="2691099" cy="447149"/>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CR" sz="1400" b="1" dirty="0" smtClean="0">
                  <a:solidFill>
                    <a:schemeClr val="bg1"/>
                  </a:solidFill>
                  <a:latin typeface="Times New Roman" pitchFamily="18" charset="0"/>
                  <a:ea typeface="굴림" pitchFamily="34" charset="-127"/>
                </a:rPr>
                <a:t>DAR </a:t>
              </a:r>
              <a:r>
                <a:rPr kumimoji="0" lang="es-C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SOPORTE</a:t>
              </a:r>
              <a:endParaRPr kumimoji="0"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11" name="47 Pentágono"/>
            <p:cNvSpPr/>
            <p:nvPr/>
          </p:nvSpPr>
          <p:spPr bwMode="auto">
            <a:xfrm rot="20219279">
              <a:off x="2360785" y="4422722"/>
              <a:ext cx="2673667" cy="447149"/>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R" sz="11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SURGIMIENTO</a:t>
              </a:r>
              <a:endParaRPr kumimoji="0" lang="en-US" sz="11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12" name="48 Pentágono"/>
            <p:cNvSpPr/>
            <p:nvPr/>
          </p:nvSpPr>
          <p:spPr bwMode="auto">
            <a:xfrm>
              <a:off x="2510969" y="5303789"/>
              <a:ext cx="5341257" cy="447149"/>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FACTORES</a:t>
              </a:r>
              <a:r>
                <a:rPr kumimoji="0" lang="es-CR" sz="1400" b="1" i="0" u="none" strike="noStrike" cap="none" normalizeH="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 HUMANOS</a:t>
              </a:r>
              <a:endParaRPr kumimoji="0"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grpSp>
          <p:nvGrpSpPr>
            <p:cNvPr id="13" name="Group 136"/>
            <p:cNvGrpSpPr>
              <a:grpSpLocks/>
            </p:cNvGrpSpPr>
            <p:nvPr/>
          </p:nvGrpSpPr>
          <p:grpSpPr bwMode="auto">
            <a:xfrm>
              <a:off x="7257072" y="4668129"/>
              <a:ext cx="2162631" cy="1747117"/>
              <a:chOff x="43" y="2739"/>
              <a:chExt cx="1127" cy="994"/>
            </a:xfrm>
          </p:grpSpPr>
          <p:sp>
            <p:nvSpPr>
              <p:cNvPr id="28" name="Oval 137"/>
              <p:cNvSpPr>
                <a:spLocks noChangeArrowheads="1"/>
              </p:cNvSpPr>
              <p:nvPr/>
            </p:nvSpPr>
            <p:spPr bwMode="auto">
              <a:xfrm>
                <a:off x="43" y="2928"/>
                <a:ext cx="1127" cy="805"/>
              </a:xfrm>
              <a:prstGeom prst="ellipse">
                <a:avLst/>
              </a:prstGeom>
              <a:gradFill rotWithShape="1">
                <a:gsLst>
                  <a:gs pos="0">
                    <a:schemeClr val="tx1"/>
                  </a:gs>
                  <a:gs pos="100000">
                    <a:schemeClr val="tx1">
                      <a:gamma/>
                      <a:shade val="0"/>
                      <a:invGamma/>
                      <a:alpha val="0"/>
                    </a:schemeClr>
                  </a:gs>
                </a:gsLst>
                <a:path path="shape">
                  <a:fillToRect l="50000" t="50000" r="50000" b="50000"/>
                </a:path>
              </a:gradFill>
              <a:ln w="9525">
                <a:noFill/>
                <a:round/>
                <a:headEnd/>
                <a:tailEnd/>
              </a:ln>
              <a:effectLst/>
            </p:spPr>
            <p:txBody>
              <a:bodyPr wrap="none" anchor="ctr"/>
              <a:lstStyle/>
              <a:p>
                <a:pPr>
                  <a:defRPr/>
                </a:pPr>
                <a:endParaRPr lang="en-US" sz="1000"/>
              </a:p>
            </p:txBody>
          </p:sp>
          <p:grpSp>
            <p:nvGrpSpPr>
              <p:cNvPr id="29" name="Group 138"/>
              <p:cNvGrpSpPr>
                <a:grpSpLocks/>
              </p:cNvGrpSpPr>
              <p:nvPr/>
            </p:nvGrpSpPr>
            <p:grpSpPr bwMode="auto">
              <a:xfrm>
                <a:off x="192" y="2739"/>
                <a:ext cx="829" cy="828"/>
                <a:chOff x="1056" y="1968"/>
                <a:chExt cx="720" cy="672"/>
              </a:xfrm>
            </p:grpSpPr>
            <p:sp>
              <p:nvSpPr>
                <p:cNvPr id="30" name="Oval 142"/>
                <p:cNvSpPr>
                  <a:spLocks noChangeArrowheads="1"/>
                </p:cNvSpPr>
                <p:nvPr/>
              </p:nvSpPr>
              <p:spPr bwMode="auto">
                <a:xfrm flipV="1">
                  <a:off x="1152" y="2256"/>
                  <a:ext cx="528" cy="336"/>
                </a:xfrm>
                <a:prstGeom prst="ellipse">
                  <a:avLst/>
                </a:prstGeom>
                <a:gradFill rotWithShape="1">
                  <a:gsLst>
                    <a:gs pos="0">
                      <a:srgbClr val="29FB7E">
                        <a:alpha val="81000"/>
                      </a:srgbClr>
                    </a:gs>
                    <a:gs pos="100000">
                      <a:srgbClr val="28F77C">
                        <a:alpha val="0"/>
                      </a:srgbClr>
                    </a:gs>
                  </a:gsLst>
                  <a:lin ang="5400000" scaled="1"/>
                </a:gradFill>
                <a:ln w="9525">
                  <a:noFill/>
                  <a:round/>
                  <a:headEnd/>
                  <a:tailEnd/>
                </a:ln>
              </p:spPr>
              <p:txBody>
                <a:bodyPr wrap="none" anchor="ctr"/>
                <a:lstStyle/>
                <a:p>
                  <a:endParaRPr lang="en-US" sz="1000" dirty="0">
                    <a:solidFill>
                      <a:sysClr val="windowText" lastClr="000000"/>
                    </a:solidFill>
                  </a:endParaRPr>
                </a:p>
              </p:txBody>
            </p:sp>
            <p:sp>
              <p:nvSpPr>
                <p:cNvPr id="31" name="Oval 139"/>
                <p:cNvSpPr>
                  <a:spLocks noChangeArrowheads="1"/>
                </p:cNvSpPr>
                <p:nvPr/>
              </p:nvSpPr>
              <p:spPr bwMode="auto">
                <a:xfrm flipV="1">
                  <a:off x="1056" y="1968"/>
                  <a:ext cx="720" cy="672"/>
                </a:xfrm>
                <a:prstGeom prst="ellipse">
                  <a:avLst/>
                </a:prstGeom>
                <a:gradFill rotWithShape="1">
                  <a:gsLst>
                    <a:gs pos="0">
                      <a:srgbClr val="006600"/>
                    </a:gs>
                    <a:gs pos="100000">
                      <a:srgbClr val="66FF33"/>
                    </a:gs>
                  </a:gsLst>
                  <a:lin ang="5400000" scaled="1"/>
                </a:gradFill>
                <a:ln w="9525">
                  <a:solidFill>
                    <a:srgbClr val="006600"/>
                  </a:solidFill>
                  <a:round/>
                  <a:headEnd/>
                  <a:tailEnd/>
                </a:ln>
              </p:spPr>
              <p:txBody>
                <a:bodyPr wrap="none" anchor="ctr"/>
                <a:lstStyle/>
                <a:p>
                  <a:endParaRPr lang="en-US" sz="1000"/>
                </a:p>
              </p:txBody>
            </p:sp>
            <p:sp>
              <p:nvSpPr>
                <p:cNvPr id="32" name="Oval 141"/>
                <p:cNvSpPr>
                  <a:spLocks noChangeArrowheads="1"/>
                </p:cNvSpPr>
                <p:nvPr/>
              </p:nvSpPr>
              <p:spPr bwMode="auto">
                <a:xfrm>
                  <a:off x="1104" y="2160"/>
                  <a:ext cx="624" cy="432"/>
                </a:xfrm>
                <a:prstGeom prst="ellipse">
                  <a:avLst/>
                </a:prstGeom>
                <a:gradFill rotWithShape="1">
                  <a:gsLst>
                    <a:gs pos="0">
                      <a:srgbClr val="66FF33">
                        <a:alpha val="28998"/>
                      </a:srgbClr>
                    </a:gs>
                    <a:gs pos="100000">
                      <a:srgbClr val="41C400">
                        <a:alpha val="78000"/>
                      </a:srgbClr>
                    </a:gs>
                  </a:gsLst>
                  <a:lin ang="5400000" scaled="1"/>
                </a:gradFill>
                <a:ln w="9525">
                  <a:noFill/>
                  <a:round/>
                  <a:headEnd/>
                  <a:tailEnd/>
                </a:ln>
              </p:spPr>
              <p:txBody>
                <a:bodyPr wrap="none" anchor="ctr"/>
                <a:lstStyle/>
                <a:p>
                  <a:endParaRPr lang="en-US" sz="1000" dirty="0"/>
                </a:p>
              </p:txBody>
            </p:sp>
            <p:sp>
              <p:nvSpPr>
                <p:cNvPr id="33" name="Oval 140"/>
                <p:cNvSpPr>
                  <a:spLocks noChangeArrowheads="1"/>
                </p:cNvSpPr>
                <p:nvPr/>
              </p:nvSpPr>
              <p:spPr bwMode="auto">
                <a:xfrm>
                  <a:off x="1103" y="2016"/>
                  <a:ext cx="625" cy="433"/>
                </a:xfrm>
                <a:prstGeom prst="ellipse">
                  <a:avLst/>
                </a:prstGeom>
                <a:gradFill rotWithShape="1">
                  <a:gsLst>
                    <a:gs pos="0">
                      <a:schemeClr val="bg1"/>
                    </a:gs>
                    <a:gs pos="100000">
                      <a:schemeClr val="bg1">
                        <a:gamma/>
                        <a:shade val="98431"/>
                        <a:invGamma/>
                        <a:alpha val="0"/>
                      </a:schemeClr>
                    </a:gs>
                  </a:gsLst>
                  <a:lin ang="5400000" scaled="1"/>
                </a:gradFill>
                <a:ln w="9525">
                  <a:noFill/>
                  <a:round/>
                  <a:headEnd/>
                  <a:tailEnd/>
                </a:ln>
                <a:effectLst/>
              </p:spPr>
              <p:txBody>
                <a:bodyPr wrap="none" anchor="ctr"/>
                <a:lstStyle/>
                <a:p>
                  <a:pPr algn="ctr">
                    <a:defRPr/>
                  </a:pPr>
                  <a:endParaRPr lang="es-CR" sz="1050" b="1" dirty="0" smtClean="0">
                    <a:solidFill>
                      <a:sysClr val="windowText" lastClr="000000"/>
                    </a:solidFill>
                  </a:endParaRPr>
                </a:p>
                <a:p>
                  <a:pPr algn="ctr">
                    <a:defRPr/>
                  </a:pPr>
                  <a:endParaRPr lang="es-CR" sz="1050" b="1" dirty="0">
                    <a:solidFill>
                      <a:sysClr val="windowText" lastClr="000000"/>
                    </a:solidFill>
                  </a:endParaRPr>
                </a:p>
                <a:p>
                  <a:pPr algn="ctr">
                    <a:defRPr/>
                  </a:pPr>
                  <a:r>
                    <a:rPr lang="es-CR" sz="1050" b="1" dirty="0" smtClean="0">
                      <a:solidFill>
                        <a:sysClr val="windowText" lastClr="000000"/>
                      </a:solidFill>
                    </a:rPr>
                    <a:t>TECNOLOGÍA</a:t>
                  </a:r>
                </a:p>
                <a:p>
                  <a:pPr algn="ctr">
                    <a:defRPr/>
                  </a:pPr>
                  <a:endParaRPr lang="en-US" sz="1050" b="1" dirty="0">
                    <a:solidFill>
                      <a:sysClr val="windowText" lastClr="000000"/>
                    </a:solidFill>
                  </a:endParaRPr>
                </a:p>
              </p:txBody>
            </p:sp>
          </p:grpSp>
        </p:grpSp>
        <p:grpSp>
          <p:nvGrpSpPr>
            <p:cNvPr id="14" name="Group 136"/>
            <p:cNvGrpSpPr>
              <a:grpSpLocks/>
            </p:cNvGrpSpPr>
            <p:nvPr/>
          </p:nvGrpSpPr>
          <p:grpSpPr bwMode="auto">
            <a:xfrm>
              <a:off x="1016005" y="4668153"/>
              <a:ext cx="2162631" cy="1747117"/>
              <a:chOff x="43" y="2739"/>
              <a:chExt cx="1127" cy="994"/>
            </a:xfrm>
          </p:grpSpPr>
          <p:sp>
            <p:nvSpPr>
              <p:cNvPr id="22" name="Oval 137"/>
              <p:cNvSpPr>
                <a:spLocks noChangeArrowheads="1"/>
              </p:cNvSpPr>
              <p:nvPr/>
            </p:nvSpPr>
            <p:spPr bwMode="auto">
              <a:xfrm>
                <a:off x="43" y="2928"/>
                <a:ext cx="1127" cy="805"/>
              </a:xfrm>
              <a:prstGeom prst="ellipse">
                <a:avLst/>
              </a:prstGeom>
              <a:gradFill rotWithShape="1">
                <a:gsLst>
                  <a:gs pos="0">
                    <a:schemeClr val="tx1"/>
                  </a:gs>
                  <a:gs pos="100000">
                    <a:schemeClr val="tx1">
                      <a:gamma/>
                      <a:shade val="0"/>
                      <a:invGamma/>
                      <a:alpha val="0"/>
                    </a:schemeClr>
                  </a:gs>
                </a:gsLst>
                <a:path path="shape">
                  <a:fillToRect l="50000" t="50000" r="50000" b="50000"/>
                </a:path>
              </a:gradFill>
              <a:ln w="9525">
                <a:noFill/>
                <a:round/>
                <a:headEnd/>
                <a:tailEnd/>
              </a:ln>
              <a:effectLst/>
            </p:spPr>
            <p:txBody>
              <a:bodyPr wrap="none" anchor="ctr"/>
              <a:lstStyle/>
              <a:p>
                <a:pPr>
                  <a:defRPr/>
                </a:pPr>
                <a:endParaRPr lang="en-US" sz="1000"/>
              </a:p>
            </p:txBody>
          </p:sp>
          <p:grpSp>
            <p:nvGrpSpPr>
              <p:cNvPr id="23" name="Group 138"/>
              <p:cNvGrpSpPr>
                <a:grpSpLocks/>
              </p:cNvGrpSpPr>
              <p:nvPr/>
            </p:nvGrpSpPr>
            <p:grpSpPr bwMode="auto">
              <a:xfrm>
                <a:off x="192" y="2739"/>
                <a:ext cx="829" cy="828"/>
                <a:chOff x="1056" y="1968"/>
                <a:chExt cx="720" cy="672"/>
              </a:xfrm>
            </p:grpSpPr>
            <p:sp>
              <p:nvSpPr>
                <p:cNvPr id="24" name="Oval 142"/>
                <p:cNvSpPr>
                  <a:spLocks noChangeArrowheads="1"/>
                </p:cNvSpPr>
                <p:nvPr/>
              </p:nvSpPr>
              <p:spPr bwMode="auto">
                <a:xfrm flipV="1">
                  <a:off x="1152" y="2256"/>
                  <a:ext cx="528" cy="336"/>
                </a:xfrm>
                <a:prstGeom prst="ellipse">
                  <a:avLst/>
                </a:prstGeom>
                <a:gradFill rotWithShape="1">
                  <a:gsLst>
                    <a:gs pos="0">
                      <a:srgbClr val="29FB7E">
                        <a:alpha val="81000"/>
                      </a:srgbClr>
                    </a:gs>
                    <a:gs pos="100000">
                      <a:srgbClr val="28F77C">
                        <a:alpha val="0"/>
                      </a:srgbClr>
                    </a:gs>
                  </a:gsLst>
                  <a:lin ang="5400000" scaled="1"/>
                </a:gradFill>
                <a:ln w="9525">
                  <a:noFill/>
                  <a:round/>
                  <a:headEnd/>
                  <a:tailEnd/>
                </a:ln>
              </p:spPr>
              <p:txBody>
                <a:bodyPr wrap="none" anchor="ctr"/>
                <a:lstStyle/>
                <a:p>
                  <a:endParaRPr lang="en-US" sz="1000" dirty="0">
                    <a:solidFill>
                      <a:sysClr val="windowText" lastClr="000000"/>
                    </a:solidFill>
                  </a:endParaRPr>
                </a:p>
              </p:txBody>
            </p:sp>
            <p:sp>
              <p:nvSpPr>
                <p:cNvPr id="25" name="Oval 139"/>
                <p:cNvSpPr>
                  <a:spLocks noChangeArrowheads="1"/>
                </p:cNvSpPr>
                <p:nvPr/>
              </p:nvSpPr>
              <p:spPr bwMode="auto">
                <a:xfrm flipV="1">
                  <a:off x="1056" y="1968"/>
                  <a:ext cx="720" cy="672"/>
                </a:xfrm>
                <a:prstGeom prst="ellipse">
                  <a:avLst/>
                </a:prstGeom>
                <a:gradFill rotWithShape="1">
                  <a:gsLst>
                    <a:gs pos="0">
                      <a:srgbClr val="006600"/>
                    </a:gs>
                    <a:gs pos="100000">
                      <a:srgbClr val="66FF33"/>
                    </a:gs>
                  </a:gsLst>
                  <a:lin ang="5400000" scaled="1"/>
                </a:gradFill>
                <a:ln w="9525">
                  <a:solidFill>
                    <a:srgbClr val="006600"/>
                  </a:solidFill>
                  <a:round/>
                  <a:headEnd/>
                  <a:tailEnd/>
                </a:ln>
              </p:spPr>
              <p:txBody>
                <a:bodyPr wrap="none" anchor="ctr"/>
                <a:lstStyle/>
                <a:p>
                  <a:endParaRPr lang="en-US" sz="1000"/>
                </a:p>
              </p:txBody>
            </p:sp>
            <p:sp>
              <p:nvSpPr>
                <p:cNvPr id="26" name="Oval 141"/>
                <p:cNvSpPr>
                  <a:spLocks noChangeArrowheads="1"/>
                </p:cNvSpPr>
                <p:nvPr/>
              </p:nvSpPr>
              <p:spPr bwMode="auto">
                <a:xfrm>
                  <a:off x="1104" y="2160"/>
                  <a:ext cx="624" cy="432"/>
                </a:xfrm>
                <a:prstGeom prst="ellipse">
                  <a:avLst/>
                </a:prstGeom>
                <a:gradFill rotWithShape="1">
                  <a:gsLst>
                    <a:gs pos="0">
                      <a:srgbClr val="66FF33">
                        <a:alpha val="28998"/>
                      </a:srgbClr>
                    </a:gs>
                    <a:gs pos="100000">
                      <a:srgbClr val="41C400">
                        <a:alpha val="78000"/>
                      </a:srgbClr>
                    </a:gs>
                  </a:gsLst>
                  <a:lin ang="5400000" scaled="1"/>
                </a:gradFill>
                <a:ln w="9525">
                  <a:noFill/>
                  <a:round/>
                  <a:headEnd/>
                  <a:tailEnd/>
                </a:ln>
              </p:spPr>
              <p:txBody>
                <a:bodyPr wrap="none" anchor="ctr"/>
                <a:lstStyle/>
                <a:p>
                  <a:endParaRPr lang="en-US" sz="1000" dirty="0"/>
                </a:p>
              </p:txBody>
            </p:sp>
            <p:sp>
              <p:nvSpPr>
                <p:cNvPr id="27" name="Oval 140"/>
                <p:cNvSpPr>
                  <a:spLocks noChangeArrowheads="1"/>
                </p:cNvSpPr>
                <p:nvPr/>
              </p:nvSpPr>
              <p:spPr bwMode="auto">
                <a:xfrm>
                  <a:off x="1103" y="2016"/>
                  <a:ext cx="625" cy="433"/>
                </a:xfrm>
                <a:prstGeom prst="ellipse">
                  <a:avLst/>
                </a:prstGeom>
                <a:gradFill rotWithShape="1">
                  <a:gsLst>
                    <a:gs pos="0">
                      <a:schemeClr val="bg1"/>
                    </a:gs>
                    <a:gs pos="100000">
                      <a:schemeClr val="bg1">
                        <a:gamma/>
                        <a:shade val="98431"/>
                        <a:invGamma/>
                        <a:alpha val="0"/>
                      </a:schemeClr>
                    </a:gs>
                  </a:gsLst>
                  <a:lin ang="5400000" scaled="1"/>
                </a:gradFill>
                <a:ln w="9525">
                  <a:noFill/>
                  <a:round/>
                  <a:headEnd/>
                  <a:tailEnd/>
                </a:ln>
                <a:effectLst/>
              </p:spPr>
              <p:txBody>
                <a:bodyPr wrap="none" anchor="ctr"/>
                <a:lstStyle/>
                <a:p>
                  <a:pPr algn="ctr">
                    <a:defRPr/>
                  </a:pPr>
                  <a:endParaRPr lang="es-CR" sz="1200" b="1" dirty="0" smtClean="0">
                    <a:solidFill>
                      <a:sysClr val="windowText" lastClr="000000"/>
                    </a:solidFill>
                  </a:endParaRPr>
                </a:p>
                <a:p>
                  <a:pPr algn="ctr">
                    <a:defRPr/>
                  </a:pPr>
                  <a:endParaRPr lang="es-CR" sz="1200" b="1" dirty="0">
                    <a:solidFill>
                      <a:sysClr val="windowText" lastClr="000000"/>
                    </a:solidFill>
                  </a:endParaRPr>
                </a:p>
                <a:p>
                  <a:pPr algn="ctr">
                    <a:defRPr/>
                  </a:pPr>
                  <a:r>
                    <a:rPr lang="es-CR" sz="1200" b="1" dirty="0" smtClean="0">
                      <a:solidFill>
                        <a:sysClr val="windowText" lastClr="000000"/>
                      </a:solidFill>
                    </a:rPr>
                    <a:t>RECURSO</a:t>
                  </a:r>
                </a:p>
                <a:p>
                  <a:pPr algn="ctr">
                    <a:defRPr/>
                  </a:pPr>
                  <a:r>
                    <a:rPr lang="es-CR" sz="1200" b="1" dirty="0" smtClean="0">
                      <a:solidFill>
                        <a:sysClr val="windowText" lastClr="000000"/>
                      </a:solidFill>
                    </a:rPr>
                    <a:t>HUMANO</a:t>
                  </a:r>
                </a:p>
                <a:p>
                  <a:pPr algn="ctr">
                    <a:defRPr/>
                  </a:pPr>
                  <a:endParaRPr lang="en-US" sz="1200" b="1" dirty="0">
                    <a:solidFill>
                      <a:sysClr val="windowText" lastClr="000000"/>
                    </a:solidFill>
                  </a:endParaRPr>
                </a:p>
              </p:txBody>
            </p:sp>
          </p:grpSp>
        </p:grpSp>
        <p:grpSp>
          <p:nvGrpSpPr>
            <p:cNvPr id="15" name="Group 136"/>
            <p:cNvGrpSpPr>
              <a:grpSpLocks/>
            </p:cNvGrpSpPr>
            <p:nvPr/>
          </p:nvGrpSpPr>
          <p:grpSpPr bwMode="auto">
            <a:xfrm>
              <a:off x="4093020" y="3405411"/>
              <a:ext cx="2162631" cy="1747117"/>
              <a:chOff x="43" y="2739"/>
              <a:chExt cx="1127" cy="994"/>
            </a:xfrm>
          </p:grpSpPr>
          <p:sp>
            <p:nvSpPr>
              <p:cNvPr id="16" name="Oval 137"/>
              <p:cNvSpPr>
                <a:spLocks noChangeArrowheads="1"/>
              </p:cNvSpPr>
              <p:nvPr/>
            </p:nvSpPr>
            <p:spPr bwMode="auto">
              <a:xfrm>
                <a:off x="43" y="2928"/>
                <a:ext cx="1127" cy="805"/>
              </a:xfrm>
              <a:prstGeom prst="ellipse">
                <a:avLst/>
              </a:prstGeom>
              <a:gradFill rotWithShape="1">
                <a:gsLst>
                  <a:gs pos="0">
                    <a:schemeClr val="tx1"/>
                  </a:gs>
                  <a:gs pos="100000">
                    <a:schemeClr val="tx1">
                      <a:gamma/>
                      <a:shade val="0"/>
                      <a:invGamma/>
                      <a:alpha val="0"/>
                    </a:schemeClr>
                  </a:gs>
                </a:gsLst>
                <a:path path="shape">
                  <a:fillToRect l="50000" t="50000" r="50000" b="50000"/>
                </a:path>
              </a:gradFill>
              <a:ln w="9525">
                <a:noFill/>
                <a:round/>
                <a:headEnd/>
                <a:tailEnd/>
              </a:ln>
              <a:effectLst/>
            </p:spPr>
            <p:txBody>
              <a:bodyPr wrap="none" anchor="ctr"/>
              <a:lstStyle/>
              <a:p>
                <a:pPr>
                  <a:defRPr/>
                </a:pPr>
                <a:endParaRPr lang="en-US" sz="1000"/>
              </a:p>
            </p:txBody>
          </p:sp>
          <p:grpSp>
            <p:nvGrpSpPr>
              <p:cNvPr id="17" name="Group 138"/>
              <p:cNvGrpSpPr>
                <a:grpSpLocks/>
              </p:cNvGrpSpPr>
              <p:nvPr/>
            </p:nvGrpSpPr>
            <p:grpSpPr bwMode="auto">
              <a:xfrm>
                <a:off x="192" y="2739"/>
                <a:ext cx="829" cy="828"/>
                <a:chOff x="1056" y="1968"/>
                <a:chExt cx="720" cy="672"/>
              </a:xfrm>
            </p:grpSpPr>
            <p:sp>
              <p:nvSpPr>
                <p:cNvPr id="18" name="Oval 142"/>
                <p:cNvSpPr>
                  <a:spLocks noChangeArrowheads="1"/>
                </p:cNvSpPr>
                <p:nvPr/>
              </p:nvSpPr>
              <p:spPr bwMode="auto">
                <a:xfrm flipV="1">
                  <a:off x="1152" y="2256"/>
                  <a:ext cx="528" cy="336"/>
                </a:xfrm>
                <a:prstGeom prst="ellipse">
                  <a:avLst/>
                </a:prstGeom>
                <a:gradFill rotWithShape="1">
                  <a:gsLst>
                    <a:gs pos="0">
                      <a:srgbClr val="29FB7E">
                        <a:alpha val="81000"/>
                      </a:srgbClr>
                    </a:gs>
                    <a:gs pos="100000">
                      <a:srgbClr val="28F77C">
                        <a:alpha val="0"/>
                      </a:srgbClr>
                    </a:gs>
                  </a:gsLst>
                  <a:lin ang="5400000" scaled="1"/>
                </a:gradFill>
                <a:ln w="9525">
                  <a:noFill/>
                  <a:round/>
                  <a:headEnd/>
                  <a:tailEnd/>
                </a:ln>
              </p:spPr>
              <p:txBody>
                <a:bodyPr wrap="none" anchor="ctr"/>
                <a:lstStyle/>
                <a:p>
                  <a:endParaRPr lang="en-US" sz="1000" dirty="0">
                    <a:solidFill>
                      <a:sysClr val="windowText" lastClr="000000"/>
                    </a:solidFill>
                  </a:endParaRPr>
                </a:p>
              </p:txBody>
            </p:sp>
            <p:sp>
              <p:nvSpPr>
                <p:cNvPr id="19" name="Oval 139"/>
                <p:cNvSpPr>
                  <a:spLocks noChangeArrowheads="1"/>
                </p:cNvSpPr>
                <p:nvPr/>
              </p:nvSpPr>
              <p:spPr bwMode="auto">
                <a:xfrm flipV="1">
                  <a:off x="1056" y="1968"/>
                  <a:ext cx="720" cy="672"/>
                </a:xfrm>
                <a:prstGeom prst="ellipse">
                  <a:avLst/>
                </a:prstGeom>
                <a:gradFill rotWithShape="1">
                  <a:gsLst>
                    <a:gs pos="0">
                      <a:srgbClr val="006600"/>
                    </a:gs>
                    <a:gs pos="100000">
                      <a:srgbClr val="66FF33"/>
                    </a:gs>
                  </a:gsLst>
                  <a:lin ang="5400000" scaled="1"/>
                </a:gradFill>
                <a:ln w="9525">
                  <a:solidFill>
                    <a:srgbClr val="006600"/>
                  </a:solidFill>
                  <a:round/>
                  <a:headEnd/>
                  <a:tailEnd/>
                </a:ln>
              </p:spPr>
              <p:txBody>
                <a:bodyPr wrap="none" anchor="ctr"/>
                <a:lstStyle/>
                <a:p>
                  <a:endParaRPr lang="en-US" sz="1000"/>
                </a:p>
              </p:txBody>
            </p:sp>
            <p:sp>
              <p:nvSpPr>
                <p:cNvPr id="20" name="Oval 141"/>
                <p:cNvSpPr>
                  <a:spLocks noChangeArrowheads="1"/>
                </p:cNvSpPr>
                <p:nvPr/>
              </p:nvSpPr>
              <p:spPr bwMode="auto">
                <a:xfrm>
                  <a:off x="1104" y="2160"/>
                  <a:ext cx="624" cy="432"/>
                </a:xfrm>
                <a:prstGeom prst="ellipse">
                  <a:avLst/>
                </a:prstGeom>
                <a:gradFill rotWithShape="1">
                  <a:gsLst>
                    <a:gs pos="0">
                      <a:srgbClr val="66FF33">
                        <a:alpha val="28998"/>
                      </a:srgbClr>
                    </a:gs>
                    <a:gs pos="100000">
                      <a:srgbClr val="41C400">
                        <a:alpha val="78000"/>
                      </a:srgbClr>
                    </a:gs>
                  </a:gsLst>
                  <a:lin ang="5400000" scaled="1"/>
                </a:gradFill>
                <a:ln w="9525">
                  <a:noFill/>
                  <a:round/>
                  <a:headEnd/>
                  <a:tailEnd/>
                </a:ln>
              </p:spPr>
              <p:txBody>
                <a:bodyPr wrap="none" anchor="ctr"/>
                <a:lstStyle/>
                <a:p>
                  <a:endParaRPr lang="en-US" sz="1000" dirty="0"/>
                </a:p>
              </p:txBody>
            </p:sp>
            <p:sp>
              <p:nvSpPr>
                <p:cNvPr id="21" name="Oval 140"/>
                <p:cNvSpPr>
                  <a:spLocks noChangeArrowheads="1"/>
                </p:cNvSpPr>
                <p:nvPr/>
              </p:nvSpPr>
              <p:spPr bwMode="auto">
                <a:xfrm>
                  <a:off x="1103" y="2016"/>
                  <a:ext cx="625" cy="433"/>
                </a:xfrm>
                <a:prstGeom prst="ellipse">
                  <a:avLst/>
                </a:prstGeom>
                <a:gradFill rotWithShape="1">
                  <a:gsLst>
                    <a:gs pos="0">
                      <a:schemeClr val="bg1"/>
                    </a:gs>
                    <a:gs pos="100000">
                      <a:schemeClr val="bg1">
                        <a:gamma/>
                        <a:shade val="98431"/>
                        <a:invGamma/>
                        <a:alpha val="0"/>
                      </a:schemeClr>
                    </a:gs>
                  </a:gsLst>
                  <a:lin ang="5400000" scaled="1"/>
                </a:gradFill>
                <a:ln w="9525">
                  <a:noFill/>
                  <a:round/>
                  <a:headEnd/>
                  <a:tailEnd/>
                </a:ln>
                <a:effectLst/>
              </p:spPr>
              <p:txBody>
                <a:bodyPr wrap="none" anchor="ctr"/>
                <a:lstStyle/>
                <a:p>
                  <a:pPr algn="ctr">
                    <a:defRPr/>
                  </a:pPr>
                  <a:endParaRPr lang="es-CR" sz="1100" b="1" dirty="0" smtClean="0">
                    <a:solidFill>
                      <a:sysClr val="windowText" lastClr="000000"/>
                    </a:solidFill>
                  </a:endParaRPr>
                </a:p>
                <a:p>
                  <a:pPr algn="ctr">
                    <a:defRPr/>
                  </a:pPr>
                  <a:endParaRPr lang="es-CR" sz="1100" b="1" dirty="0">
                    <a:solidFill>
                      <a:sysClr val="windowText" lastClr="000000"/>
                    </a:solidFill>
                  </a:endParaRPr>
                </a:p>
                <a:p>
                  <a:pPr algn="ctr">
                    <a:defRPr/>
                  </a:pPr>
                  <a:r>
                    <a:rPr lang="es-CR" sz="1100" b="1" dirty="0" smtClean="0">
                      <a:solidFill>
                        <a:sysClr val="windowText" lastClr="000000"/>
                      </a:solidFill>
                    </a:rPr>
                    <a:t>PROCESOS</a:t>
                  </a:r>
                </a:p>
                <a:p>
                  <a:pPr algn="ctr">
                    <a:defRPr/>
                  </a:pPr>
                  <a:r>
                    <a:rPr lang="es-CR" sz="1100" b="1" dirty="0" smtClean="0">
                      <a:solidFill>
                        <a:sysClr val="windowText" lastClr="000000"/>
                      </a:solidFill>
                    </a:rPr>
                    <a:t>DE NEGOCIO</a:t>
                  </a:r>
                  <a:endParaRPr lang="en-US" sz="1100" b="1" dirty="0">
                    <a:solidFill>
                      <a:sysClr val="windowText" lastClr="000000"/>
                    </a:solidFill>
                  </a:endParaRPr>
                </a:p>
              </p:txBody>
            </p:sp>
          </p:grpSp>
        </p:grpSp>
      </p:grpSp>
      <p:graphicFrame>
        <p:nvGraphicFramePr>
          <p:cNvPr id="44" name="Marcador de contenido 3"/>
          <p:cNvGraphicFramePr>
            <a:graphicFrameLocks noGrp="1"/>
          </p:cNvGraphicFramePr>
          <p:nvPr>
            <p:ph idx="4294967295"/>
            <p:extLst>
              <p:ext uri="{D42A27DB-BD31-4B8C-83A1-F6EECF244321}">
                <p14:modId xmlns="" xmlns:p14="http://schemas.microsoft.com/office/powerpoint/2010/main" val="2252379365"/>
              </p:ext>
            </p:extLst>
          </p:nvPr>
        </p:nvGraphicFramePr>
        <p:xfrm>
          <a:off x="593699" y="1498728"/>
          <a:ext cx="4773070" cy="4748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259507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5984" y="274638"/>
            <a:ext cx="6858016" cy="1143000"/>
          </a:xfrm>
        </p:spPr>
        <p:txBody>
          <a:bodyPr/>
          <a:lstStyle/>
          <a:p>
            <a:pPr eaLnBrk="1" hangingPunct="1"/>
            <a:r>
              <a:rPr lang="es-MX" sz="3200" dirty="0" smtClean="0"/>
              <a:t>1.5.6 Modelo de negocios para la seguridad de la información  </a:t>
            </a:r>
          </a:p>
        </p:txBody>
      </p:sp>
      <p:grpSp>
        <p:nvGrpSpPr>
          <p:cNvPr id="5" name="41 Grupo"/>
          <p:cNvGrpSpPr/>
          <p:nvPr/>
        </p:nvGrpSpPr>
        <p:grpSpPr>
          <a:xfrm>
            <a:off x="5486400" y="1752600"/>
            <a:ext cx="3539939" cy="3303629"/>
            <a:chOff x="1016005" y="914271"/>
            <a:chExt cx="8403698" cy="5500999"/>
          </a:xfrm>
        </p:grpSpPr>
        <p:sp>
          <p:nvSpPr>
            <p:cNvPr id="6" name="42 Pentágono"/>
            <p:cNvSpPr/>
            <p:nvPr/>
          </p:nvSpPr>
          <p:spPr bwMode="auto">
            <a:xfrm rot="2884302">
              <a:off x="5089373" y="3363941"/>
              <a:ext cx="3970806" cy="447149"/>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ARQUITECTURA</a:t>
              </a:r>
              <a:endParaRPr kumimoji="0"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7" name="43 Pentágono"/>
            <p:cNvSpPr/>
            <p:nvPr/>
          </p:nvSpPr>
          <p:spPr bwMode="auto">
            <a:xfrm rot="18730605">
              <a:off x="1193026" y="3241094"/>
              <a:ext cx="4348477" cy="447149"/>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CULTURA</a:t>
              </a:r>
              <a:endParaRPr kumimoji="0"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8" name="44 Pentágono"/>
            <p:cNvSpPr/>
            <p:nvPr/>
          </p:nvSpPr>
          <p:spPr bwMode="auto">
            <a:xfrm>
              <a:off x="2772229" y="2641600"/>
              <a:ext cx="3918857" cy="1930400"/>
            </a:xfrm>
            <a:prstGeom prst="homePlat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grpSp>
          <p:nvGrpSpPr>
            <p:cNvPr id="9" name="Group 136"/>
            <p:cNvGrpSpPr>
              <a:grpSpLocks/>
            </p:cNvGrpSpPr>
            <p:nvPr/>
          </p:nvGrpSpPr>
          <p:grpSpPr bwMode="auto">
            <a:xfrm>
              <a:off x="4093014" y="914271"/>
              <a:ext cx="2162631" cy="1741844"/>
              <a:chOff x="43" y="2742"/>
              <a:chExt cx="1127" cy="991"/>
            </a:xfrm>
          </p:grpSpPr>
          <p:sp>
            <p:nvSpPr>
              <p:cNvPr id="34" name="Oval 137"/>
              <p:cNvSpPr>
                <a:spLocks noChangeArrowheads="1"/>
              </p:cNvSpPr>
              <p:nvPr/>
            </p:nvSpPr>
            <p:spPr bwMode="auto">
              <a:xfrm>
                <a:off x="43" y="2928"/>
                <a:ext cx="1127" cy="805"/>
              </a:xfrm>
              <a:prstGeom prst="ellipse">
                <a:avLst/>
              </a:prstGeom>
              <a:gradFill rotWithShape="1">
                <a:gsLst>
                  <a:gs pos="0">
                    <a:schemeClr val="tx1"/>
                  </a:gs>
                  <a:gs pos="100000">
                    <a:schemeClr val="tx1">
                      <a:gamma/>
                      <a:shade val="0"/>
                      <a:invGamma/>
                      <a:alpha val="0"/>
                    </a:schemeClr>
                  </a:gs>
                </a:gsLst>
                <a:path path="shape">
                  <a:fillToRect l="50000" t="50000" r="50000" b="50000"/>
                </a:path>
              </a:gradFill>
              <a:ln w="9525">
                <a:noFill/>
                <a:round/>
                <a:headEnd/>
                <a:tailEnd/>
              </a:ln>
              <a:effectLst/>
            </p:spPr>
            <p:txBody>
              <a:bodyPr wrap="none" anchor="ctr"/>
              <a:lstStyle/>
              <a:p>
                <a:pPr>
                  <a:defRPr/>
                </a:pPr>
                <a:endParaRPr lang="en-US" sz="1000"/>
              </a:p>
            </p:txBody>
          </p:sp>
          <p:grpSp>
            <p:nvGrpSpPr>
              <p:cNvPr id="35" name="Group 138"/>
              <p:cNvGrpSpPr>
                <a:grpSpLocks/>
              </p:cNvGrpSpPr>
              <p:nvPr/>
            </p:nvGrpSpPr>
            <p:grpSpPr bwMode="auto">
              <a:xfrm>
                <a:off x="192" y="2742"/>
                <a:ext cx="830" cy="829"/>
                <a:chOff x="1056" y="1968"/>
                <a:chExt cx="720" cy="672"/>
              </a:xfrm>
            </p:grpSpPr>
            <p:sp>
              <p:nvSpPr>
                <p:cNvPr id="36" name="Oval 142"/>
                <p:cNvSpPr>
                  <a:spLocks noChangeArrowheads="1"/>
                </p:cNvSpPr>
                <p:nvPr/>
              </p:nvSpPr>
              <p:spPr bwMode="auto">
                <a:xfrm flipV="1">
                  <a:off x="1152" y="2256"/>
                  <a:ext cx="528" cy="336"/>
                </a:xfrm>
                <a:prstGeom prst="ellipse">
                  <a:avLst/>
                </a:prstGeom>
                <a:gradFill rotWithShape="1">
                  <a:gsLst>
                    <a:gs pos="0">
                      <a:srgbClr val="29FB7E">
                        <a:alpha val="81000"/>
                      </a:srgbClr>
                    </a:gs>
                    <a:gs pos="100000">
                      <a:srgbClr val="28F77C">
                        <a:alpha val="0"/>
                      </a:srgbClr>
                    </a:gs>
                  </a:gsLst>
                  <a:lin ang="5400000" scaled="1"/>
                </a:gradFill>
                <a:ln w="9525">
                  <a:noFill/>
                  <a:round/>
                  <a:headEnd/>
                  <a:tailEnd/>
                </a:ln>
              </p:spPr>
              <p:txBody>
                <a:bodyPr wrap="none" anchor="ctr"/>
                <a:lstStyle/>
                <a:p>
                  <a:endParaRPr lang="en-US" sz="1000" dirty="0">
                    <a:solidFill>
                      <a:sysClr val="windowText" lastClr="000000"/>
                    </a:solidFill>
                  </a:endParaRPr>
                </a:p>
              </p:txBody>
            </p:sp>
            <p:sp>
              <p:nvSpPr>
                <p:cNvPr id="37" name="Oval 139"/>
                <p:cNvSpPr>
                  <a:spLocks noChangeArrowheads="1"/>
                </p:cNvSpPr>
                <p:nvPr/>
              </p:nvSpPr>
              <p:spPr bwMode="auto">
                <a:xfrm flipV="1">
                  <a:off x="1056" y="1968"/>
                  <a:ext cx="720" cy="672"/>
                </a:xfrm>
                <a:prstGeom prst="ellipse">
                  <a:avLst/>
                </a:prstGeom>
                <a:gradFill rotWithShape="1">
                  <a:gsLst>
                    <a:gs pos="0">
                      <a:srgbClr val="006600"/>
                    </a:gs>
                    <a:gs pos="100000">
                      <a:srgbClr val="66FF33"/>
                    </a:gs>
                  </a:gsLst>
                  <a:lin ang="5400000" scaled="1"/>
                </a:gradFill>
                <a:ln w="9525">
                  <a:solidFill>
                    <a:srgbClr val="006600"/>
                  </a:solidFill>
                  <a:round/>
                  <a:headEnd/>
                  <a:tailEnd/>
                </a:ln>
              </p:spPr>
              <p:txBody>
                <a:bodyPr wrap="none" anchor="ctr"/>
                <a:lstStyle/>
                <a:p>
                  <a:endParaRPr lang="en-US" sz="1000"/>
                </a:p>
              </p:txBody>
            </p:sp>
            <p:sp>
              <p:nvSpPr>
                <p:cNvPr id="38" name="Oval 141"/>
                <p:cNvSpPr>
                  <a:spLocks noChangeArrowheads="1"/>
                </p:cNvSpPr>
                <p:nvPr/>
              </p:nvSpPr>
              <p:spPr bwMode="auto">
                <a:xfrm>
                  <a:off x="1104" y="2176"/>
                  <a:ext cx="624" cy="431"/>
                </a:xfrm>
                <a:prstGeom prst="ellipse">
                  <a:avLst/>
                </a:prstGeom>
                <a:gradFill rotWithShape="1">
                  <a:gsLst>
                    <a:gs pos="0">
                      <a:srgbClr val="66FF33">
                        <a:alpha val="28998"/>
                      </a:srgbClr>
                    </a:gs>
                    <a:gs pos="100000">
                      <a:srgbClr val="41C400">
                        <a:alpha val="78000"/>
                      </a:srgbClr>
                    </a:gs>
                  </a:gsLst>
                  <a:lin ang="5400000" scaled="1"/>
                </a:gradFill>
                <a:ln w="9525">
                  <a:noFill/>
                  <a:round/>
                  <a:headEnd/>
                  <a:tailEnd/>
                </a:ln>
              </p:spPr>
              <p:txBody>
                <a:bodyPr wrap="none" anchor="ctr"/>
                <a:lstStyle/>
                <a:p>
                  <a:r>
                    <a:rPr lang="es-CR" sz="1000" dirty="0" smtClean="0"/>
                    <a:t>Diseño/</a:t>
                  </a:r>
                </a:p>
                <a:p>
                  <a:r>
                    <a:rPr lang="es-CR" sz="1000" dirty="0" smtClean="0"/>
                    <a:t>Estrategia</a:t>
                  </a:r>
                  <a:endParaRPr lang="en-US" sz="1000" dirty="0"/>
                </a:p>
              </p:txBody>
            </p:sp>
            <p:sp>
              <p:nvSpPr>
                <p:cNvPr id="39" name="Oval 140"/>
                <p:cNvSpPr>
                  <a:spLocks noChangeArrowheads="1"/>
                </p:cNvSpPr>
                <p:nvPr/>
              </p:nvSpPr>
              <p:spPr bwMode="auto">
                <a:xfrm>
                  <a:off x="1119" y="2035"/>
                  <a:ext cx="624" cy="432"/>
                </a:xfrm>
                <a:prstGeom prst="ellipse">
                  <a:avLst/>
                </a:prstGeom>
                <a:gradFill rotWithShape="1">
                  <a:gsLst>
                    <a:gs pos="0">
                      <a:schemeClr val="bg1"/>
                    </a:gs>
                    <a:gs pos="100000">
                      <a:schemeClr val="bg1">
                        <a:gamma/>
                        <a:shade val="98431"/>
                        <a:invGamma/>
                        <a:alpha val="0"/>
                      </a:schemeClr>
                    </a:gs>
                  </a:gsLst>
                  <a:lin ang="5400000" scaled="1"/>
                </a:gradFill>
                <a:ln w="9525">
                  <a:noFill/>
                  <a:round/>
                  <a:headEnd/>
                  <a:tailEnd/>
                </a:ln>
                <a:effectLst/>
              </p:spPr>
              <p:txBody>
                <a:bodyPr wrap="none" anchor="ctr"/>
                <a:lstStyle/>
                <a:p>
                  <a:pPr algn="ctr">
                    <a:defRPr/>
                  </a:pPr>
                  <a:r>
                    <a:rPr lang="es-CR" sz="1050" b="1" dirty="0" smtClean="0">
                      <a:solidFill>
                        <a:sysClr val="windowText" lastClr="000000"/>
                      </a:solidFill>
                    </a:rPr>
                    <a:t>ORGANIZACION</a:t>
                  </a:r>
                </a:p>
                <a:p>
                  <a:pPr algn="ctr">
                    <a:defRPr/>
                  </a:pPr>
                  <a:endParaRPr lang="en-US" sz="1050" b="1" dirty="0">
                    <a:solidFill>
                      <a:sysClr val="windowText" lastClr="000000"/>
                    </a:solidFill>
                  </a:endParaRPr>
                </a:p>
              </p:txBody>
            </p:sp>
          </p:grpSp>
        </p:grpSp>
        <p:sp>
          <p:nvSpPr>
            <p:cNvPr id="10" name="46 Pentágono"/>
            <p:cNvSpPr/>
            <p:nvPr/>
          </p:nvSpPr>
          <p:spPr bwMode="auto">
            <a:xfrm rot="1570156">
              <a:off x="5472767" y="4449527"/>
              <a:ext cx="2691099" cy="447149"/>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CR" sz="1400" b="1" dirty="0" smtClean="0">
                  <a:solidFill>
                    <a:schemeClr val="bg1"/>
                  </a:solidFill>
                  <a:latin typeface="Times New Roman" pitchFamily="18" charset="0"/>
                  <a:ea typeface="굴림" pitchFamily="34" charset="-127"/>
                </a:rPr>
                <a:t>DAR </a:t>
              </a:r>
              <a:r>
                <a:rPr kumimoji="0" lang="es-C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SOPORTE</a:t>
              </a:r>
              <a:endParaRPr kumimoji="0"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11" name="47 Pentágono"/>
            <p:cNvSpPr/>
            <p:nvPr/>
          </p:nvSpPr>
          <p:spPr bwMode="auto">
            <a:xfrm rot="20219279">
              <a:off x="2360785" y="4422722"/>
              <a:ext cx="2673667" cy="447149"/>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R" sz="11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SURGIMIENTO</a:t>
              </a:r>
              <a:endParaRPr kumimoji="0" lang="en-US" sz="11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12" name="48 Pentágono"/>
            <p:cNvSpPr/>
            <p:nvPr/>
          </p:nvSpPr>
          <p:spPr bwMode="auto">
            <a:xfrm>
              <a:off x="2510969" y="5303789"/>
              <a:ext cx="5341257" cy="447149"/>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R"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FACTORES</a:t>
              </a:r>
              <a:r>
                <a:rPr kumimoji="0" lang="es-CR" sz="1400" b="1" i="0" u="none" strike="noStrike" cap="none" normalizeH="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 HUMANOS</a:t>
              </a:r>
              <a:endParaRPr kumimoji="0"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grpSp>
          <p:nvGrpSpPr>
            <p:cNvPr id="13" name="Group 136"/>
            <p:cNvGrpSpPr>
              <a:grpSpLocks/>
            </p:cNvGrpSpPr>
            <p:nvPr/>
          </p:nvGrpSpPr>
          <p:grpSpPr bwMode="auto">
            <a:xfrm>
              <a:off x="7257072" y="4668129"/>
              <a:ext cx="2162631" cy="1747117"/>
              <a:chOff x="43" y="2739"/>
              <a:chExt cx="1127" cy="994"/>
            </a:xfrm>
          </p:grpSpPr>
          <p:sp>
            <p:nvSpPr>
              <p:cNvPr id="28" name="Oval 137"/>
              <p:cNvSpPr>
                <a:spLocks noChangeArrowheads="1"/>
              </p:cNvSpPr>
              <p:nvPr/>
            </p:nvSpPr>
            <p:spPr bwMode="auto">
              <a:xfrm>
                <a:off x="43" y="2928"/>
                <a:ext cx="1127" cy="805"/>
              </a:xfrm>
              <a:prstGeom prst="ellipse">
                <a:avLst/>
              </a:prstGeom>
              <a:gradFill rotWithShape="1">
                <a:gsLst>
                  <a:gs pos="0">
                    <a:schemeClr val="tx1"/>
                  </a:gs>
                  <a:gs pos="100000">
                    <a:schemeClr val="tx1">
                      <a:gamma/>
                      <a:shade val="0"/>
                      <a:invGamma/>
                      <a:alpha val="0"/>
                    </a:schemeClr>
                  </a:gs>
                </a:gsLst>
                <a:path path="shape">
                  <a:fillToRect l="50000" t="50000" r="50000" b="50000"/>
                </a:path>
              </a:gradFill>
              <a:ln w="9525">
                <a:noFill/>
                <a:round/>
                <a:headEnd/>
                <a:tailEnd/>
              </a:ln>
              <a:effectLst/>
            </p:spPr>
            <p:txBody>
              <a:bodyPr wrap="none" anchor="ctr"/>
              <a:lstStyle/>
              <a:p>
                <a:pPr>
                  <a:defRPr/>
                </a:pPr>
                <a:endParaRPr lang="en-US" sz="1000"/>
              </a:p>
            </p:txBody>
          </p:sp>
          <p:grpSp>
            <p:nvGrpSpPr>
              <p:cNvPr id="29" name="Group 138"/>
              <p:cNvGrpSpPr>
                <a:grpSpLocks/>
              </p:cNvGrpSpPr>
              <p:nvPr/>
            </p:nvGrpSpPr>
            <p:grpSpPr bwMode="auto">
              <a:xfrm>
                <a:off x="192" y="2739"/>
                <a:ext cx="829" cy="828"/>
                <a:chOff x="1056" y="1968"/>
                <a:chExt cx="720" cy="672"/>
              </a:xfrm>
            </p:grpSpPr>
            <p:sp>
              <p:nvSpPr>
                <p:cNvPr id="30" name="Oval 142"/>
                <p:cNvSpPr>
                  <a:spLocks noChangeArrowheads="1"/>
                </p:cNvSpPr>
                <p:nvPr/>
              </p:nvSpPr>
              <p:spPr bwMode="auto">
                <a:xfrm flipV="1">
                  <a:off x="1152" y="2256"/>
                  <a:ext cx="528" cy="336"/>
                </a:xfrm>
                <a:prstGeom prst="ellipse">
                  <a:avLst/>
                </a:prstGeom>
                <a:gradFill rotWithShape="1">
                  <a:gsLst>
                    <a:gs pos="0">
                      <a:srgbClr val="29FB7E">
                        <a:alpha val="81000"/>
                      </a:srgbClr>
                    </a:gs>
                    <a:gs pos="100000">
                      <a:srgbClr val="28F77C">
                        <a:alpha val="0"/>
                      </a:srgbClr>
                    </a:gs>
                  </a:gsLst>
                  <a:lin ang="5400000" scaled="1"/>
                </a:gradFill>
                <a:ln w="9525">
                  <a:noFill/>
                  <a:round/>
                  <a:headEnd/>
                  <a:tailEnd/>
                </a:ln>
              </p:spPr>
              <p:txBody>
                <a:bodyPr wrap="none" anchor="ctr"/>
                <a:lstStyle/>
                <a:p>
                  <a:endParaRPr lang="en-US" sz="1000" dirty="0">
                    <a:solidFill>
                      <a:sysClr val="windowText" lastClr="000000"/>
                    </a:solidFill>
                  </a:endParaRPr>
                </a:p>
              </p:txBody>
            </p:sp>
            <p:sp>
              <p:nvSpPr>
                <p:cNvPr id="31" name="Oval 139"/>
                <p:cNvSpPr>
                  <a:spLocks noChangeArrowheads="1"/>
                </p:cNvSpPr>
                <p:nvPr/>
              </p:nvSpPr>
              <p:spPr bwMode="auto">
                <a:xfrm flipV="1">
                  <a:off x="1056" y="1968"/>
                  <a:ext cx="720" cy="672"/>
                </a:xfrm>
                <a:prstGeom prst="ellipse">
                  <a:avLst/>
                </a:prstGeom>
                <a:gradFill rotWithShape="1">
                  <a:gsLst>
                    <a:gs pos="0">
                      <a:srgbClr val="006600"/>
                    </a:gs>
                    <a:gs pos="100000">
                      <a:srgbClr val="66FF33"/>
                    </a:gs>
                  </a:gsLst>
                  <a:lin ang="5400000" scaled="1"/>
                </a:gradFill>
                <a:ln w="9525">
                  <a:solidFill>
                    <a:srgbClr val="006600"/>
                  </a:solidFill>
                  <a:round/>
                  <a:headEnd/>
                  <a:tailEnd/>
                </a:ln>
              </p:spPr>
              <p:txBody>
                <a:bodyPr wrap="none" anchor="ctr"/>
                <a:lstStyle/>
                <a:p>
                  <a:endParaRPr lang="en-US" sz="1000"/>
                </a:p>
              </p:txBody>
            </p:sp>
            <p:sp>
              <p:nvSpPr>
                <p:cNvPr id="32" name="Oval 141"/>
                <p:cNvSpPr>
                  <a:spLocks noChangeArrowheads="1"/>
                </p:cNvSpPr>
                <p:nvPr/>
              </p:nvSpPr>
              <p:spPr bwMode="auto">
                <a:xfrm>
                  <a:off x="1104" y="2160"/>
                  <a:ext cx="624" cy="432"/>
                </a:xfrm>
                <a:prstGeom prst="ellipse">
                  <a:avLst/>
                </a:prstGeom>
                <a:gradFill rotWithShape="1">
                  <a:gsLst>
                    <a:gs pos="0">
                      <a:srgbClr val="66FF33">
                        <a:alpha val="28998"/>
                      </a:srgbClr>
                    </a:gs>
                    <a:gs pos="100000">
                      <a:srgbClr val="41C400">
                        <a:alpha val="78000"/>
                      </a:srgbClr>
                    </a:gs>
                  </a:gsLst>
                  <a:lin ang="5400000" scaled="1"/>
                </a:gradFill>
                <a:ln w="9525">
                  <a:noFill/>
                  <a:round/>
                  <a:headEnd/>
                  <a:tailEnd/>
                </a:ln>
              </p:spPr>
              <p:txBody>
                <a:bodyPr wrap="none" anchor="ctr"/>
                <a:lstStyle/>
                <a:p>
                  <a:endParaRPr lang="en-US" sz="1000" dirty="0"/>
                </a:p>
              </p:txBody>
            </p:sp>
            <p:sp>
              <p:nvSpPr>
                <p:cNvPr id="33" name="Oval 140"/>
                <p:cNvSpPr>
                  <a:spLocks noChangeArrowheads="1"/>
                </p:cNvSpPr>
                <p:nvPr/>
              </p:nvSpPr>
              <p:spPr bwMode="auto">
                <a:xfrm>
                  <a:off x="1103" y="2016"/>
                  <a:ext cx="625" cy="433"/>
                </a:xfrm>
                <a:prstGeom prst="ellipse">
                  <a:avLst/>
                </a:prstGeom>
                <a:gradFill rotWithShape="1">
                  <a:gsLst>
                    <a:gs pos="0">
                      <a:schemeClr val="bg1"/>
                    </a:gs>
                    <a:gs pos="100000">
                      <a:schemeClr val="bg1">
                        <a:gamma/>
                        <a:shade val="98431"/>
                        <a:invGamma/>
                        <a:alpha val="0"/>
                      </a:schemeClr>
                    </a:gs>
                  </a:gsLst>
                  <a:lin ang="5400000" scaled="1"/>
                </a:gradFill>
                <a:ln w="9525">
                  <a:noFill/>
                  <a:round/>
                  <a:headEnd/>
                  <a:tailEnd/>
                </a:ln>
                <a:effectLst/>
              </p:spPr>
              <p:txBody>
                <a:bodyPr wrap="none" anchor="ctr"/>
                <a:lstStyle/>
                <a:p>
                  <a:pPr algn="ctr">
                    <a:defRPr/>
                  </a:pPr>
                  <a:endParaRPr lang="es-CR" sz="1050" b="1" dirty="0" smtClean="0">
                    <a:solidFill>
                      <a:sysClr val="windowText" lastClr="000000"/>
                    </a:solidFill>
                  </a:endParaRPr>
                </a:p>
                <a:p>
                  <a:pPr algn="ctr">
                    <a:defRPr/>
                  </a:pPr>
                  <a:endParaRPr lang="es-CR" sz="1050" b="1" dirty="0">
                    <a:solidFill>
                      <a:sysClr val="windowText" lastClr="000000"/>
                    </a:solidFill>
                  </a:endParaRPr>
                </a:p>
                <a:p>
                  <a:pPr algn="ctr">
                    <a:defRPr/>
                  </a:pPr>
                  <a:r>
                    <a:rPr lang="es-CR" sz="1050" b="1" dirty="0" smtClean="0">
                      <a:solidFill>
                        <a:sysClr val="windowText" lastClr="000000"/>
                      </a:solidFill>
                    </a:rPr>
                    <a:t>TECNOLOGÍA</a:t>
                  </a:r>
                </a:p>
                <a:p>
                  <a:pPr algn="ctr">
                    <a:defRPr/>
                  </a:pPr>
                  <a:endParaRPr lang="en-US" sz="1050" b="1" dirty="0">
                    <a:solidFill>
                      <a:sysClr val="windowText" lastClr="000000"/>
                    </a:solidFill>
                  </a:endParaRPr>
                </a:p>
              </p:txBody>
            </p:sp>
          </p:grpSp>
        </p:grpSp>
        <p:grpSp>
          <p:nvGrpSpPr>
            <p:cNvPr id="14" name="Group 136"/>
            <p:cNvGrpSpPr>
              <a:grpSpLocks/>
            </p:cNvGrpSpPr>
            <p:nvPr/>
          </p:nvGrpSpPr>
          <p:grpSpPr bwMode="auto">
            <a:xfrm>
              <a:off x="1016005" y="4668153"/>
              <a:ext cx="2162631" cy="1747117"/>
              <a:chOff x="43" y="2739"/>
              <a:chExt cx="1127" cy="994"/>
            </a:xfrm>
          </p:grpSpPr>
          <p:sp>
            <p:nvSpPr>
              <p:cNvPr id="22" name="Oval 137"/>
              <p:cNvSpPr>
                <a:spLocks noChangeArrowheads="1"/>
              </p:cNvSpPr>
              <p:nvPr/>
            </p:nvSpPr>
            <p:spPr bwMode="auto">
              <a:xfrm>
                <a:off x="43" y="2928"/>
                <a:ext cx="1127" cy="805"/>
              </a:xfrm>
              <a:prstGeom prst="ellipse">
                <a:avLst/>
              </a:prstGeom>
              <a:gradFill rotWithShape="1">
                <a:gsLst>
                  <a:gs pos="0">
                    <a:schemeClr val="tx1"/>
                  </a:gs>
                  <a:gs pos="100000">
                    <a:schemeClr val="tx1">
                      <a:gamma/>
                      <a:shade val="0"/>
                      <a:invGamma/>
                      <a:alpha val="0"/>
                    </a:schemeClr>
                  </a:gs>
                </a:gsLst>
                <a:path path="shape">
                  <a:fillToRect l="50000" t="50000" r="50000" b="50000"/>
                </a:path>
              </a:gradFill>
              <a:ln w="9525">
                <a:noFill/>
                <a:round/>
                <a:headEnd/>
                <a:tailEnd/>
              </a:ln>
              <a:effectLst/>
            </p:spPr>
            <p:txBody>
              <a:bodyPr wrap="none" anchor="ctr"/>
              <a:lstStyle/>
              <a:p>
                <a:pPr>
                  <a:defRPr/>
                </a:pPr>
                <a:endParaRPr lang="en-US" sz="1000"/>
              </a:p>
            </p:txBody>
          </p:sp>
          <p:grpSp>
            <p:nvGrpSpPr>
              <p:cNvPr id="23" name="Group 138"/>
              <p:cNvGrpSpPr>
                <a:grpSpLocks/>
              </p:cNvGrpSpPr>
              <p:nvPr/>
            </p:nvGrpSpPr>
            <p:grpSpPr bwMode="auto">
              <a:xfrm>
                <a:off x="192" y="2739"/>
                <a:ext cx="829" cy="828"/>
                <a:chOff x="1056" y="1968"/>
                <a:chExt cx="720" cy="672"/>
              </a:xfrm>
            </p:grpSpPr>
            <p:sp>
              <p:nvSpPr>
                <p:cNvPr id="24" name="Oval 142"/>
                <p:cNvSpPr>
                  <a:spLocks noChangeArrowheads="1"/>
                </p:cNvSpPr>
                <p:nvPr/>
              </p:nvSpPr>
              <p:spPr bwMode="auto">
                <a:xfrm flipV="1">
                  <a:off x="1152" y="2256"/>
                  <a:ext cx="528" cy="336"/>
                </a:xfrm>
                <a:prstGeom prst="ellipse">
                  <a:avLst/>
                </a:prstGeom>
                <a:gradFill rotWithShape="1">
                  <a:gsLst>
                    <a:gs pos="0">
                      <a:srgbClr val="29FB7E">
                        <a:alpha val="81000"/>
                      </a:srgbClr>
                    </a:gs>
                    <a:gs pos="100000">
                      <a:srgbClr val="28F77C">
                        <a:alpha val="0"/>
                      </a:srgbClr>
                    </a:gs>
                  </a:gsLst>
                  <a:lin ang="5400000" scaled="1"/>
                </a:gradFill>
                <a:ln w="9525">
                  <a:noFill/>
                  <a:round/>
                  <a:headEnd/>
                  <a:tailEnd/>
                </a:ln>
              </p:spPr>
              <p:txBody>
                <a:bodyPr wrap="none" anchor="ctr"/>
                <a:lstStyle/>
                <a:p>
                  <a:endParaRPr lang="en-US" sz="1000" dirty="0">
                    <a:solidFill>
                      <a:sysClr val="windowText" lastClr="000000"/>
                    </a:solidFill>
                  </a:endParaRPr>
                </a:p>
              </p:txBody>
            </p:sp>
            <p:sp>
              <p:nvSpPr>
                <p:cNvPr id="25" name="Oval 139"/>
                <p:cNvSpPr>
                  <a:spLocks noChangeArrowheads="1"/>
                </p:cNvSpPr>
                <p:nvPr/>
              </p:nvSpPr>
              <p:spPr bwMode="auto">
                <a:xfrm flipV="1">
                  <a:off x="1056" y="1968"/>
                  <a:ext cx="720" cy="672"/>
                </a:xfrm>
                <a:prstGeom prst="ellipse">
                  <a:avLst/>
                </a:prstGeom>
                <a:gradFill rotWithShape="1">
                  <a:gsLst>
                    <a:gs pos="0">
                      <a:srgbClr val="006600"/>
                    </a:gs>
                    <a:gs pos="100000">
                      <a:srgbClr val="66FF33"/>
                    </a:gs>
                  </a:gsLst>
                  <a:lin ang="5400000" scaled="1"/>
                </a:gradFill>
                <a:ln w="9525">
                  <a:solidFill>
                    <a:srgbClr val="006600"/>
                  </a:solidFill>
                  <a:round/>
                  <a:headEnd/>
                  <a:tailEnd/>
                </a:ln>
              </p:spPr>
              <p:txBody>
                <a:bodyPr wrap="none" anchor="ctr"/>
                <a:lstStyle/>
                <a:p>
                  <a:endParaRPr lang="en-US" sz="1000"/>
                </a:p>
              </p:txBody>
            </p:sp>
            <p:sp>
              <p:nvSpPr>
                <p:cNvPr id="26" name="Oval 141"/>
                <p:cNvSpPr>
                  <a:spLocks noChangeArrowheads="1"/>
                </p:cNvSpPr>
                <p:nvPr/>
              </p:nvSpPr>
              <p:spPr bwMode="auto">
                <a:xfrm>
                  <a:off x="1104" y="2160"/>
                  <a:ext cx="624" cy="432"/>
                </a:xfrm>
                <a:prstGeom prst="ellipse">
                  <a:avLst/>
                </a:prstGeom>
                <a:gradFill rotWithShape="1">
                  <a:gsLst>
                    <a:gs pos="0">
                      <a:srgbClr val="66FF33">
                        <a:alpha val="28998"/>
                      </a:srgbClr>
                    </a:gs>
                    <a:gs pos="100000">
                      <a:srgbClr val="41C400">
                        <a:alpha val="78000"/>
                      </a:srgbClr>
                    </a:gs>
                  </a:gsLst>
                  <a:lin ang="5400000" scaled="1"/>
                </a:gradFill>
                <a:ln w="9525">
                  <a:noFill/>
                  <a:round/>
                  <a:headEnd/>
                  <a:tailEnd/>
                </a:ln>
              </p:spPr>
              <p:txBody>
                <a:bodyPr wrap="none" anchor="ctr"/>
                <a:lstStyle/>
                <a:p>
                  <a:endParaRPr lang="en-US" sz="1000" dirty="0"/>
                </a:p>
              </p:txBody>
            </p:sp>
            <p:sp>
              <p:nvSpPr>
                <p:cNvPr id="27" name="Oval 140"/>
                <p:cNvSpPr>
                  <a:spLocks noChangeArrowheads="1"/>
                </p:cNvSpPr>
                <p:nvPr/>
              </p:nvSpPr>
              <p:spPr bwMode="auto">
                <a:xfrm>
                  <a:off x="1103" y="2016"/>
                  <a:ext cx="625" cy="433"/>
                </a:xfrm>
                <a:prstGeom prst="ellipse">
                  <a:avLst/>
                </a:prstGeom>
                <a:gradFill rotWithShape="1">
                  <a:gsLst>
                    <a:gs pos="0">
                      <a:schemeClr val="bg1"/>
                    </a:gs>
                    <a:gs pos="100000">
                      <a:schemeClr val="bg1">
                        <a:gamma/>
                        <a:shade val="98431"/>
                        <a:invGamma/>
                        <a:alpha val="0"/>
                      </a:schemeClr>
                    </a:gs>
                  </a:gsLst>
                  <a:lin ang="5400000" scaled="1"/>
                </a:gradFill>
                <a:ln w="9525">
                  <a:noFill/>
                  <a:round/>
                  <a:headEnd/>
                  <a:tailEnd/>
                </a:ln>
                <a:effectLst/>
              </p:spPr>
              <p:txBody>
                <a:bodyPr wrap="none" anchor="ctr"/>
                <a:lstStyle/>
                <a:p>
                  <a:pPr algn="ctr">
                    <a:defRPr/>
                  </a:pPr>
                  <a:endParaRPr lang="es-CR" sz="1200" b="1" dirty="0" smtClean="0">
                    <a:solidFill>
                      <a:sysClr val="windowText" lastClr="000000"/>
                    </a:solidFill>
                  </a:endParaRPr>
                </a:p>
                <a:p>
                  <a:pPr algn="ctr">
                    <a:defRPr/>
                  </a:pPr>
                  <a:endParaRPr lang="es-CR" sz="1200" b="1" dirty="0">
                    <a:solidFill>
                      <a:sysClr val="windowText" lastClr="000000"/>
                    </a:solidFill>
                  </a:endParaRPr>
                </a:p>
                <a:p>
                  <a:pPr algn="ctr">
                    <a:defRPr/>
                  </a:pPr>
                  <a:r>
                    <a:rPr lang="es-CR" sz="1200" b="1" dirty="0" smtClean="0">
                      <a:solidFill>
                        <a:sysClr val="windowText" lastClr="000000"/>
                      </a:solidFill>
                    </a:rPr>
                    <a:t>RECURSO</a:t>
                  </a:r>
                </a:p>
                <a:p>
                  <a:pPr algn="ctr">
                    <a:defRPr/>
                  </a:pPr>
                  <a:r>
                    <a:rPr lang="es-CR" sz="1200" b="1" dirty="0" smtClean="0">
                      <a:solidFill>
                        <a:sysClr val="windowText" lastClr="000000"/>
                      </a:solidFill>
                    </a:rPr>
                    <a:t>HUMANO</a:t>
                  </a:r>
                </a:p>
                <a:p>
                  <a:pPr algn="ctr">
                    <a:defRPr/>
                  </a:pPr>
                  <a:endParaRPr lang="en-US" sz="1200" b="1" dirty="0">
                    <a:solidFill>
                      <a:sysClr val="windowText" lastClr="000000"/>
                    </a:solidFill>
                  </a:endParaRPr>
                </a:p>
              </p:txBody>
            </p:sp>
          </p:grpSp>
        </p:grpSp>
        <p:grpSp>
          <p:nvGrpSpPr>
            <p:cNvPr id="15" name="Group 136"/>
            <p:cNvGrpSpPr>
              <a:grpSpLocks/>
            </p:cNvGrpSpPr>
            <p:nvPr/>
          </p:nvGrpSpPr>
          <p:grpSpPr bwMode="auto">
            <a:xfrm>
              <a:off x="4093020" y="3405411"/>
              <a:ext cx="2162631" cy="1747117"/>
              <a:chOff x="43" y="2739"/>
              <a:chExt cx="1127" cy="994"/>
            </a:xfrm>
          </p:grpSpPr>
          <p:sp>
            <p:nvSpPr>
              <p:cNvPr id="16" name="Oval 137"/>
              <p:cNvSpPr>
                <a:spLocks noChangeArrowheads="1"/>
              </p:cNvSpPr>
              <p:nvPr/>
            </p:nvSpPr>
            <p:spPr bwMode="auto">
              <a:xfrm>
                <a:off x="43" y="2928"/>
                <a:ext cx="1127" cy="805"/>
              </a:xfrm>
              <a:prstGeom prst="ellipse">
                <a:avLst/>
              </a:prstGeom>
              <a:gradFill rotWithShape="1">
                <a:gsLst>
                  <a:gs pos="0">
                    <a:schemeClr val="tx1"/>
                  </a:gs>
                  <a:gs pos="100000">
                    <a:schemeClr val="tx1">
                      <a:gamma/>
                      <a:shade val="0"/>
                      <a:invGamma/>
                      <a:alpha val="0"/>
                    </a:schemeClr>
                  </a:gs>
                </a:gsLst>
                <a:path path="shape">
                  <a:fillToRect l="50000" t="50000" r="50000" b="50000"/>
                </a:path>
              </a:gradFill>
              <a:ln w="9525">
                <a:noFill/>
                <a:round/>
                <a:headEnd/>
                <a:tailEnd/>
              </a:ln>
              <a:effectLst/>
            </p:spPr>
            <p:txBody>
              <a:bodyPr wrap="none" anchor="ctr"/>
              <a:lstStyle/>
              <a:p>
                <a:pPr>
                  <a:defRPr/>
                </a:pPr>
                <a:endParaRPr lang="en-US" sz="1000"/>
              </a:p>
            </p:txBody>
          </p:sp>
          <p:grpSp>
            <p:nvGrpSpPr>
              <p:cNvPr id="17" name="Group 138"/>
              <p:cNvGrpSpPr>
                <a:grpSpLocks/>
              </p:cNvGrpSpPr>
              <p:nvPr/>
            </p:nvGrpSpPr>
            <p:grpSpPr bwMode="auto">
              <a:xfrm>
                <a:off x="192" y="2739"/>
                <a:ext cx="829" cy="828"/>
                <a:chOff x="1056" y="1968"/>
                <a:chExt cx="720" cy="672"/>
              </a:xfrm>
            </p:grpSpPr>
            <p:sp>
              <p:nvSpPr>
                <p:cNvPr id="18" name="Oval 142"/>
                <p:cNvSpPr>
                  <a:spLocks noChangeArrowheads="1"/>
                </p:cNvSpPr>
                <p:nvPr/>
              </p:nvSpPr>
              <p:spPr bwMode="auto">
                <a:xfrm flipV="1">
                  <a:off x="1152" y="2256"/>
                  <a:ext cx="528" cy="336"/>
                </a:xfrm>
                <a:prstGeom prst="ellipse">
                  <a:avLst/>
                </a:prstGeom>
                <a:gradFill rotWithShape="1">
                  <a:gsLst>
                    <a:gs pos="0">
                      <a:srgbClr val="29FB7E">
                        <a:alpha val="81000"/>
                      </a:srgbClr>
                    </a:gs>
                    <a:gs pos="100000">
                      <a:srgbClr val="28F77C">
                        <a:alpha val="0"/>
                      </a:srgbClr>
                    </a:gs>
                  </a:gsLst>
                  <a:lin ang="5400000" scaled="1"/>
                </a:gradFill>
                <a:ln w="9525">
                  <a:noFill/>
                  <a:round/>
                  <a:headEnd/>
                  <a:tailEnd/>
                </a:ln>
              </p:spPr>
              <p:txBody>
                <a:bodyPr wrap="none" anchor="ctr"/>
                <a:lstStyle/>
                <a:p>
                  <a:endParaRPr lang="en-US" sz="1000" dirty="0">
                    <a:solidFill>
                      <a:sysClr val="windowText" lastClr="000000"/>
                    </a:solidFill>
                  </a:endParaRPr>
                </a:p>
              </p:txBody>
            </p:sp>
            <p:sp>
              <p:nvSpPr>
                <p:cNvPr id="19" name="Oval 139"/>
                <p:cNvSpPr>
                  <a:spLocks noChangeArrowheads="1"/>
                </p:cNvSpPr>
                <p:nvPr/>
              </p:nvSpPr>
              <p:spPr bwMode="auto">
                <a:xfrm flipV="1">
                  <a:off x="1056" y="1968"/>
                  <a:ext cx="720" cy="672"/>
                </a:xfrm>
                <a:prstGeom prst="ellipse">
                  <a:avLst/>
                </a:prstGeom>
                <a:gradFill rotWithShape="1">
                  <a:gsLst>
                    <a:gs pos="0">
                      <a:srgbClr val="006600"/>
                    </a:gs>
                    <a:gs pos="100000">
                      <a:srgbClr val="66FF33"/>
                    </a:gs>
                  </a:gsLst>
                  <a:lin ang="5400000" scaled="1"/>
                </a:gradFill>
                <a:ln w="9525">
                  <a:solidFill>
                    <a:srgbClr val="006600"/>
                  </a:solidFill>
                  <a:round/>
                  <a:headEnd/>
                  <a:tailEnd/>
                </a:ln>
              </p:spPr>
              <p:txBody>
                <a:bodyPr wrap="none" anchor="ctr"/>
                <a:lstStyle/>
                <a:p>
                  <a:endParaRPr lang="en-US" sz="1000"/>
                </a:p>
              </p:txBody>
            </p:sp>
            <p:sp>
              <p:nvSpPr>
                <p:cNvPr id="20" name="Oval 141"/>
                <p:cNvSpPr>
                  <a:spLocks noChangeArrowheads="1"/>
                </p:cNvSpPr>
                <p:nvPr/>
              </p:nvSpPr>
              <p:spPr bwMode="auto">
                <a:xfrm>
                  <a:off x="1104" y="2160"/>
                  <a:ext cx="624" cy="432"/>
                </a:xfrm>
                <a:prstGeom prst="ellipse">
                  <a:avLst/>
                </a:prstGeom>
                <a:gradFill rotWithShape="1">
                  <a:gsLst>
                    <a:gs pos="0">
                      <a:srgbClr val="66FF33">
                        <a:alpha val="28998"/>
                      </a:srgbClr>
                    </a:gs>
                    <a:gs pos="100000">
                      <a:srgbClr val="41C400">
                        <a:alpha val="78000"/>
                      </a:srgbClr>
                    </a:gs>
                  </a:gsLst>
                  <a:lin ang="5400000" scaled="1"/>
                </a:gradFill>
                <a:ln w="9525">
                  <a:noFill/>
                  <a:round/>
                  <a:headEnd/>
                  <a:tailEnd/>
                </a:ln>
              </p:spPr>
              <p:txBody>
                <a:bodyPr wrap="none" anchor="ctr"/>
                <a:lstStyle/>
                <a:p>
                  <a:endParaRPr lang="en-US" sz="1000" dirty="0"/>
                </a:p>
              </p:txBody>
            </p:sp>
            <p:sp>
              <p:nvSpPr>
                <p:cNvPr id="21" name="Oval 140"/>
                <p:cNvSpPr>
                  <a:spLocks noChangeArrowheads="1"/>
                </p:cNvSpPr>
                <p:nvPr/>
              </p:nvSpPr>
              <p:spPr bwMode="auto">
                <a:xfrm>
                  <a:off x="1103" y="2016"/>
                  <a:ext cx="625" cy="433"/>
                </a:xfrm>
                <a:prstGeom prst="ellipse">
                  <a:avLst/>
                </a:prstGeom>
                <a:gradFill rotWithShape="1">
                  <a:gsLst>
                    <a:gs pos="0">
                      <a:schemeClr val="bg1"/>
                    </a:gs>
                    <a:gs pos="100000">
                      <a:schemeClr val="bg1">
                        <a:gamma/>
                        <a:shade val="98431"/>
                        <a:invGamma/>
                        <a:alpha val="0"/>
                      </a:schemeClr>
                    </a:gs>
                  </a:gsLst>
                  <a:lin ang="5400000" scaled="1"/>
                </a:gradFill>
                <a:ln w="9525">
                  <a:noFill/>
                  <a:round/>
                  <a:headEnd/>
                  <a:tailEnd/>
                </a:ln>
                <a:effectLst/>
              </p:spPr>
              <p:txBody>
                <a:bodyPr wrap="none" anchor="ctr"/>
                <a:lstStyle/>
                <a:p>
                  <a:pPr algn="ctr">
                    <a:defRPr/>
                  </a:pPr>
                  <a:endParaRPr lang="es-CR" sz="1100" b="1" dirty="0" smtClean="0">
                    <a:solidFill>
                      <a:sysClr val="windowText" lastClr="000000"/>
                    </a:solidFill>
                  </a:endParaRPr>
                </a:p>
                <a:p>
                  <a:pPr algn="ctr">
                    <a:defRPr/>
                  </a:pPr>
                  <a:endParaRPr lang="es-CR" sz="1100" b="1" dirty="0">
                    <a:solidFill>
                      <a:sysClr val="windowText" lastClr="000000"/>
                    </a:solidFill>
                  </a:endParaRPr>
                </a:p>
                <a:p>
                  <a:pPr algn="ctr">
                    <a:defRPr/>
                  </a:pPr>
                  <a:r>
                    <a:rPr lang="es-CR" sz="1100" b="1" dirty="0" smtClean="0">
                      <a:solidFill>
                        <a:sysClr val="windowText" lastClr="000000"/>
                      </a:solidFill>
                    </a:rPr>
                    <a:t>PROCESOS</a:t>
                  </a:r>
                </a:p>
                <a:p>
                  <a:pPr algn="ctr">
                    <a:defRPr/>
                  </a:pPr>
                  <a:r>
                    <a:rPr lang="es-CR" sz="1100" b="1" dirty="0" smtClean="0">
                      <a:solidFill>
                        <a:sysClr val="windowText" lastClr="000000"/>
                      </a:solidFill>
                    </a:rPr>
                    <a:t>DE NEGOCIO</a:t>
                  </a:r>
                  <a:endParaRPr lang="en-US" sz="1100" b="1" dirty="0">
                    <a:solidFill>
                      <a:sysClr val="windowText" lastClr="000000"/>
                    </a:solidFill>
                  </a:endParaRPr>
                </a:p>
              </p:txBody>
            </p:sp>
          </p:grpSp>
        </p:grpSp>
      </p:grpSp>
      <p:graphicFrame>
        <p:nvGraphicFramePr>
          <p:cNvPr id="40" name="Marcador de contenido 3"/>
          <p:cNvGraphicFramePr>
            <a:graphicFrameLocks noGrp="1"/>
          </p:cNvGraphicFramePr>
          <p:nvPr>
            <p:ph idx="4294967295"/>
            <p:extLst>
              <p:ext uri="{D42A27DB-BD31-4B8C-83A1-F6EECF244321}">
                <p14:modId xmlns="" xmlns:p14="http://schemas.microsoft.com/office/powerpoint/2010/main" val="817502849"/>
              </p:ext>
            </p:extLst>
          </p:nvPr>
        </p:nvGraphicFramePr>
        <p:xfrm>
          <a:off x="152400" y="1507535"/>
          <a:ext cx="5181600" cy="510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507659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276600" y="274638"/>
            <a:ext cx="5615880" cy="1143000"/>
          </a:xfrm>
        </p:spPr>
        <p:txBody>
          <a:bodyPr/>
          <a:lstStyle/>
          <a:p>
            <a:pPr defTabSz="347663" eaLnBrk="1" hangingPunct="1">
              <a:tabLst>
                <a:tab pos="347663" algn="l"/>
              </a:tabLst>
            </a:pPr>
            <a:r>
              <a:rPr lang="es-MX" dirty="0" smtClean="0"/>
              <a:t>1.5.1 Metas y objetivos del negocio</a:t>
            </a:r>
          </a:p>
        </p:txBody>
      </p:sp>
      <p:sp>
        <p:nvSpPr>
          <p:cNvPr id="81923" name="Rectangle 3"/>
          <p:cNvSpPr>
            <a:spLocks noGrp="1" noChangeArrowheads="1"/>
          </p:cNvSpPr>
          <p:nvPr>
            <p:ph type="body" idx="4294967295"/>
          </p:nvPr>
        </p:nvSpPr>
        <p:spPr>
          <a:xfrm>
            <a:off x="539552" y="1700808"/>
            <a:ext cx="7810528" cy="4572032"/>
          </a:xfrm>
        </p:spPr>
        <p:txBody>
          <a:bodyPr/>
          <a:lstStyle/>
          <a:p>
            <a:pPr eaLnBrk="1" hangingPunct="1">
              <a:lnSpc>
                <a:spcPts val="3200"/>
              </a:lnSpc>
              <a:spcBef>
                <a:spcPct val="0"/>
              </a:spcBef>
            </a:pPr>
            <a:r>
              <a:rPr lang="es-MX" dirty="0" smtClean="0"/>
              <a:t>El gobierno </a:t>
            </a:r>
            <a:r>
              <a:rPr lang="es-MX" i="1" dirty="0" smtClean="0"/>
              <a:t>corporativo</a:t>
            </a:r>
            <a:r>
              <a:rPr lang="es-MX" dirty="0" smtClean="0"/>
              <a:t> es el conjunto de responsabilidades y prácticas ejercidas por el directorio y el equipo ejecutivo.</a:t>
            </a:r>
          </a:p>
          <a:p>
            <a:pPr eaLnBrk="1" hangingPunct="1">
              <a:lnSpc>
                <a:spcPts val="3200"/>
              </a:lnSpc>
              <a:spcBef>
                <a:spcPct val="0"/>
              </a:spcBef>
            </a:pPr>
            <a:r>
              <a:rPr lang="es-MX" sz="3000" dirty="0" smtClean="0"/>
              <a:t>Sus metas pueden incluir:</a:t>
            </a:r>
          </a:p>
          <a:p>
            <a:pPr marL="688975" lvl="2" eaLnBrk="1" hangingPunct="1">
              <a:lnSpc>
                <a:spcPts val="3200"/>
              </a:lnSpc>
              <a:spcBef>
                <a:spcPct val="0"/>
              </a:spcBef>
              <a:buFont typeface="Arial" pitchFamily="34" charset="0"/>
              <a:buChar char="–"/>
            </a:pPr>
            <a:r>
              <a:rPr lang="es-MX" sz="2300" dirty="0" smtClean="0"/>
              <a:t>Entregar dirección estratégica</a:t>
            </a:r>
          </a:p>
          <a:p>
            <a:pPr marL="688975" lvl="2" eaLnBrk="1" hangingPunct="1">
              <a:lnSpc>
                <a:spcPts val="3200"/>
              </a:lnSpc>
              <a:spcBef>
                <a:spcPct val="0"/>
              </a:spcBef>
              <a:buFont typeface="Arial" pitchFamily="34" charset="0"/>
              <a:buChar char="–"/>
            </a:pPr>
            <a:r>
              <a:rPr lang="es-MX" sz="2300" dirty="0" smtClean="0"/>
              <a:t>Asegurar el logro de los objetivos</a:t>
            </a:r>
          </a:p>
          <a:p>
            <a:pPr marL="688975" lvl="2" eaLnBrk="1" hangingPunct="1">
              <a:lnSpc>
                <a:spcPts val="3200"/>
              </a:lnSpc>
              <a:spcBef>
                <a:spcPct val="0"/>
              </a:spcBef>
              <a:buFont typeface="Arial" pitchFamily="34" charset="0"/>
              <a:buChar char="–"/>
            </a:pPr>
            <a:r>
              <a:rPr lang="es-MX" sz="2300" dirty="0" smtClean="0"/>
              <a:t>Asegurar que los riesgos son gestionados apropiadamente</a:t>
            </a:r>
          </a:p>
          <a:p>
            <a:pPr marL="688975" lvl="2" eaLnBrk="1" hangingPunct="1">
              <a:lnSpc>
                <a:spcPts val="3200"/>
              </a:lnSpc>
              <a:spcBef>
                <a:spcPct val="0"/>
              </a:spcBef>
              <a:buFont typeface="Arial" pitchFamily="34" charset="0"/>
              <a:buChar char="–"/>
            </a:pPr>
            <a:r>
              <a:rPr lang="es-MX" sz="2300" dirty="0" smtClean="0"/>
              <a:t>Verificar que los recursos de la compañía son utilizados responsablemente</a:t>
            </a:r>
          </a:p>
        </p:txBody>
      </p:sp>
    </p:spTree>
    <p:extLst>
      <p:ext uri="{BB962C8B-B14F-4D97-AF65-F5344CB8AC3E}">
        <p14:creationId xmlns="" xmlns:p14="http://schemas.microsoft.com/office/powerpoint/2010/main" val="902054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1.5.1 Metas y objetivos del negocio  </a:t>
            </a:r>
          </a:p>
        </p:txBody>
      </p:sp>
      <p:sp>
        <p:nvSpPr>
          <p:cNvPr id="23555" name="Rectangle 3"/>
          <p:cNvSpPr>
            <a:spLocks noGrp="1" noChangeArrowheads="1"/>
          </p:cNvSpPr>
          <p:nvPr>
            <p:ph type="body" idx="4294967295"/>
          </p:nvPr>
        </p:nvSpPr>
        <p:spPr>
          <a:xfrm>
            <a:off x="539552" y="1556792"/>
            <a:ext cx="8229600" cy="4525963"/>
          </a:xfrm>
        </p:spPr>
        <p:txBody>
          <a:bodyPr/>
          <a:lstStyle/>
          <a:p>
            <a:pPr marL="457200" indent="-457200" eaLnBrk="1" hangingPunct="1"/>
            <a:r>
              <a:rPr lang="es-MX" dirty="0" smtClean="0"/>
              <a:t>¿Qué es Gobierno de seguridad de la información?</a:t>
            </a:r>
          </a:p>
          <a:p>
            <a:pPr lvl="1" indent="-342900" eaLnBrk="1" hangingPunct="1">
              <a:buFont typeface="Arial" pitchFamily="34" charset="0"/>
              <a:buChar char="−"/>
            </a:pPr>
            <a:r>
              <a:rPr lang="es-MX" dirty="0" smtClean="0"/>
              <a:t>Es un subconjunto del Gobierno Corporativo</a:t>
            </a:r>
          </a:p>
          <a:p>
            <a:pPr lvl="1" indent="-342900" eaLnBrk="1" hangingPunct="1">
              <a:buFont typeface="Arial" pitchFamily="34" charset="0"/>
              <a:buChar char="−"/>
            </a:pPr>
            <a:r>
              <a:rPr lang="es-MX" dirty="0" smtClean="0"/>
              <a:t>Entrega dirección estratégica  a las actividades de seguridad y asegura el logro de los objetivos</a:t>
            </a:r>
          </a:p>
          <a:p>
            <a:pPr lvl="1" indent="-342900" eaLnBrk="1" hangingPunct="1">
              <a:buFont typeface="Arial" pitchFamily="34" charset="0"/>
              <a:buChar char="−"/>
            </a:pPr>
            <a:r>
              <a:rPr lang="es-MX" dirty="0" smtClean="0"/>
              <a:t>Asegura que el riesgo de seguridad de la información se gestione apropiadamente</a:t>
            </a:r>
          </a:p>
          <a:p>
            <a:pPr lvl="1" indent="-342900" eaLnBrk="1" hangingPunct="1">
              <a:buFont typeface="Arial" pitchFamily="34" charset="0"/>
              <a:buChar char="−"/>
            </a:pPr>
            <a:r>
              <a:rPr lang="es-MX" dirty="0" smtClean="0"/>
              <a:t>También ayuda a asegurar que los recursos de información son utilizados responsablemente.</a:t>
            </a:r>
          </a:p>
        </p:txBody>
      </p:sp>
      <p:pic>
        <p:nvPicPr>
          <p:cNvPr id="2" name="Dominio 1 d31">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4267200" y="3124200"/>
            <a:ext cx="609600" cy="609600"/>
          </a:xfrm>
          <a:prstGeom prst="rect">
            <a:avLst/>
          </a:prstGeom>
        </p:spPr>
      </p:pic>
    </p:spTree>
    <p:extLst>
      <p:ext uri="{BB962C8B-B14F-4D97-AF65-F5344CB8AC3E}">
        <p14:creationId xmlns="" xmlns:p14="http://schemas.microsoft.com/office/powerpoint/2010/main" val="31587316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28"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1.5.1 Metas y objetivos del negocio  </a:t>
            </a:r>
          </a:p>
        </p:txBody>
      </p:sp>
      <p:sp>
        <p:nvSpPr>
          <p:cNvPr id="24579" name="Rectangle 3"/>
          <p:cNvSpPr>
            <a:spLocks noGrp="1" noChangeArrowheads="1"/>
          </p:cNvSpPr>
          <p:nvPr>
            <p:ph type="body" idx="4294967295"/>
          </p:nvPr>
        </p:nvSpPr>
        <p:spPr>
          <a:xfrm>
            <a:off x="642910" y="1571612"/>
            <a:ext cx="8015318" cy="4525963"/>
          </a:xfrm>
        </p:spPr>
        <p:txBody>
          <a:bodyPr/>
          <a:lstStyle/>
          <a:p>
            <a:pPr marL="282575" indent="-282575" eaLnBrk="1" hangingPunct="1"/>
            <a:r>
              <a:rPr lang="es-MX" sz="3000" dirty="0" smtClean="0"/>
              <a:t>En orden a asegurar la efectividad del Gobierno de seguridad de la información, la gerencia debe establecer y mantener un marco de trabajo</a:t>
            </a:r>
          </a:p>
          <a:p>
            <a:pPr marL="682625" lvl="1" indent="-282575" eaLnBrk="1" hangingPunct="1">
              <a:buFont typeface="Arial" pitchFamily="34" charset="0"/>
              <a:buChar char="−"/>
            </a:pPr>
            <a:r>
              <a:rPr lang="es-MX" dirty="0" smtClean="0"/>
              <a:t>Este marco de trabajo deberá guiar el desarrollo y gestión de un programa de seguridad de la información consistente que apoye los objetivos de negocios</a:t>
            </a:r>
          </a:p>
        </p:txBody>
      </p:sp>
    </p:spTree>
    <p:extLst>
      <p:ext uri="{BB962C8B-B14F-4D97-AF65-F5344CB8AC3E}">
        <p14:creationId xmlns="" xmlns:p14="http://schemas.microsoft.com/office/powerpoint/2010/main" val="4050778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1.5.1 Metas y objetivos del negocio  </a:t>
            </a:r>
          </a:p>
        </p:txBody>
      </p:sp>
      <p:sp>
        <p:nvSpPr>
          <p:cNvPr id="25603" name="Rectangle 3"/>
          <p:cNvSpPr>
            <a:spLocks noGrp="1" noChangeArrowheads="1"/>
          </p:cNvSpPr>
          <p:nvPr>
            <p:ph type="body" idx="4294967295"/>
          </p:nvPr>
        </p:nvSpPr>
        <p:spPr>
          <a:xfrm>
            <a:off x="762000" y="1524000"/>
            <a:ext cx="8024842" cy="4373563"/>
          </a:xfrm>
        </p:spPr>
        <p:txBody>
          <a:bodyPr>
            <a:normAutofit/>
          </a:bodyPr>
          <a:lstStyle/>
          <a:p>
            <a:pPr marL="0" indent="0" eaLnBrk="1" hangingPunct="1">
              <a:lnSpc>
                <a:spcPct val="90000"/>
              </a:lnSpc>
              <a:buFontTx/>
              <a:buNone/>
            </a:pPr>
            <a:r>
              <a:rPr lang="es-MX" sz="3000" dirty="0" smtClean="0"/>
              <a:t>El marco de trabajo de gobierno generalmente consistirá en:</a:t>
            </a:r>
          </a:p>
          <a:p>
            <a:pPr marL="457200" lvl="1" indent="-457200" eaLnBrk="1" hangingPunct="1">
              <a:lnSpc>
                <a:spcPct val="90000"/>
              </a:lnSpc>
            </a:pPr>
            <a:r>
              <a:rPr lang="es-MX" sz="2400" dirty="0" smtClean="0"/>
              <a:t>Una estrategia de seguridad completa vinculada con los objetivos del negocio</a:t>
            </a:r>
          </a:p>
          <a:p>
            <a:pPr marL="457200" lvl="1" indent="-457200" eaLnBrk="1" hangingPunct="1">
              <a:lnSpc>
                <a:spcPct val="90000"/>
              </a:lnSpc>
            </a:pPr>
            <a:r>
              <a:rPr lang="es-MX" sz="2400" dirty="0" smtClean="0"/>
              <a:t>Las políticas de Seguridad deben ocuparse de cada aspecto estratégico, controles y regulaciones</a:t>
            </a:r>
          </a:p>
          <a:p>
            <a:pPr marL="457200" lvl="1" indent="-457200" eaLnBrk="1" hangingPunct="1">
              <a:lnSpc>
                <a:spcPct val="90000"/>
              </a:lnSpc>
            </a:pPr>
            <a:r>
              <a:rPr lang="es-MX" sz="2400" dirty="0" smtClean="0"/>
              <a:t>Un conjunto completo de estándares para cada política </a:t>
            </a:r>
          </a:p>
          <a:p>
            <a:pPr marL="457200" lvl="1" indent="-457200" eaLnBrk="1" hangingPunct="1">
              <a:lnSpc>
                <a:spcPct val="90000"/>
              </a:lnSpc>
            </a:pPr>
            <a:r>
              <a:rPr lang="es-MX" sz="2400" dirty="0" smtClean="0"/>
              <a:t>Una estructura organizacional libre de conflictos de intereses con la suficiente autoridad y recursos</a:t>
            </a:r>
          </a:p>
          <a:p>
            <a:pPr marL="457200" lvl="1" indent="-457200" eaLnBrk="1" hangingPunct="1">
              <a:lnSpc>
                <a:spcPct val="90000"/>
              </a:lnSpc>
            </a:pPr>
            <a:r>
              <a:rPr lang="es-MX" sz="2400" dirty="0" smtClean="0"/>
              <a:t>Métricas y procesos de monitoreo para garantizar el cumplimiento y </a:t>
            </a:r>
            <a:r>
              <a:rPr lang="es-MX" sz="2400" smtClean="0"/>
              <a:t>entregar </a:t>
            </a:r>
            <a:r>
              <a:rPr lang="es-MX" sz="2400" smtClean="0"/>
              <a:t>retroalimentación</a:t>
            </a:r>
            <a:endParaRPr lang="es-MX" sz="2400" dirty="0" smtClean="0"/>
          </a:p>
        </p:txBody>
      </p:sp>
      <p:pic>
        <p:nvPicPr>
          <p:cNvPr id="2" name="Dominio 1 d33">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4267200" y="3124200"/>
            <a:ext cx="609600" cy="609600"/>
          </a:xfrm>
          <a:prstGeom prst="rect">
            <a:avLst/>
          </a:prstGeom>
        </p:spPr>
      </p:pic>
    </p:spTree>
    <p:extLst>
      <p:ext uri="{BB962C8B-B14F-4D97-AF65-F5344CB8AC3E}">
        <p14:creationId xmlns="" xmlns:p14="http://schemas.microsoft.com/office/powerpoint/2010/main" val="178771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08"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627784" y="274638"/>
            <a:ext cx="6516216" cy="1630362"/>
          </a:xfrm>
        </p:spPr>
        <p:txBody>
          <a:bodyPr/>
          <a:lstStyle/>
          <a:p>
            <a:pPr marL="798513" indent="-798513" defTabSz="347663" eaLnBrk="1" hangingPunct="1"/>
            <a:r>
              <a:rPr lang="es-MX" sz="3600" dirty="0" smtClean="0"/>
              <a:t>1.5.2 Alcance y estatutos del gobierno de la seguridad de la información</a:t>
            </a:r>
          </a:p>
        </p:txBody>
      </p:sp>
      <p:sp>
        <p:nvSpPr>
          <p:cNvPr id="43011" name="Rectangle 3"/>
          <p:cNvSpPr>
            <a:spLocks noGrp="1" noChangeArrowheads="1"/>
          </p:cNvSpPr>
          <p:nvPr>
            <p:ph type="body" idx="4294967295"/>
          </p:nvPr>
        </p:nvSpPr>
        <p:spPr>
          <a:xfrm>
            <a:off x="533400" y="2276872"/>
            <a:ext cx="8610600" cy="2376264"/>
          </a:xfrm>
        </p:spPr>
        <p:txBody>
          <a:bodyPr/>
          <a:lstStyle/>
          <a:p>
            <a:pPr eaLnBrk="1" hangingPunct="1">
              <a:lnSpc>
                <a:spcPct val="95000"/>
              </a:lnSpc>
            </a:pPr>
            <a:r>
              <a:rPr lang="es-MX" sz="3000" dirty="0" smtClean="0"/>
              <a:t>Seguridad de la Información se ocupa de todos los aspectos de la información.</a:t>
            </a:r>
          </a:p>
          <a:p>
            <a:pPr eaLnBrk="1" hangingPunct="1">
              <a:lnSpc>
                <a:spcPct val="95000"/>
              </a:lnSpc>
            </a:pPr>
            <a:r>
              <a:rPr lang="es-MX" sz="3000" dirty="0" smtClean="0"/>
              <a:t>Seguridad de TI es concerniente a la seguridad de la información en los límites del dominio de la tecnología.</a:t>
            </a:r>
          </a:p>
          <a:p>
            <a:pPr eaLnBrk="1" hangingPunct="1"/>
            <a:endParaRPr lang="es-MX" sz="2800" dirty="0" smtClean="0"/>
          </a:p>
        </p:txBody>
      </p:sp>
    </p:spTree>
    <p:extLst>
      <p:ext uri="{BB962C8B-B14F-4D97-AF65-F5344CB8AC3E}">
        <p14:creationId xmlns="" xmlns:p14="http://schemas.microsoft.com/office/powerpoint/2010/main" val="1924931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627784" y="274638"/>
            <a:ext cx="6516216" cy="1630362"/>
          </a:xfrm>
        </p:spPr>
        <p:txBody>
          <a:bodyPr/>
          <a:lstStyle/>
          <a:p>
            <a:pPr marL="798513" indent="-798513" defTabSz="347663" eaLnBrk="1" hangingPunct="1"/>
            <a:r>
              <a:rPr lang="es-MX" sz="3600" dirty="0" smtClean="0"/>
              <a:t>1.5.2 Alcance y estatutos del gobierno de la seguridad de la información</a:t>
            </a:r>
          </a:p>
        </p:txBody>
      </p:sp>
      <p:sp>
        <p:nvSpPr>
          <p:cNvPr id="43011" name="Rectangle 3"/>
          <p:cNvSpPr>
            <a:spLocks noGrp="1" noChangeArrowheads="1"/>
          </p:cNvSpPr>
          <p:nvPr>
            <p:ph type="body" idx="4294967295"/>
          </p:nvPr>
        </p:nvSpPr>
        <p:spPr>
          <a:xfrm>
            <a:off x="533400" y="2276872"/>
            <a:ext cx="8610600" cy="3819128"/>
          </a:xfrm>
        </p:spPr>
        <p:txBody>
          <a:bodyPr>
            <a:normAutofit fontScale="62500" lnSpcReduction="20000"/>
          </a:bodyPr>
          <a:lstStyle/>
          <a:p>
            <a:pPr>
              <a:lnSpc>
                <a:spcPct val="120000"/>
              </a:lnSpc>
              <a:spcBef>
                <a:spcPct val="0"/>
              </a:spcBef>
            </a:pPr>
            <a:r>
              <a:rPr lang="es-MX" sz="2800" dirty="0"/>
              <a:t>La </a:t>
            </a:r>
            <a:r>
              <a:rPr lang="es-MX" sz="2800" dirty="0" err="1"/>
              <a:t>Corporate</a:t>
            </a:r>
            <a:r>
              <a:rPr lang="es-MX" sz="2800" dirty="0"/>
              <a:t> </a:t>
            </a:r>
            <a:r>
              <a:rPr lang="es-MX" sz="2800" dirty="0" err="1"/>
              <a:t>Government</a:t>
            </a:r>
            <a:r>
              <a:rPr lang="es-MX" sz="2800" dirty="0"/>
              <a:t> </a:t>
            </a:r>
            <a:r>
              <a:rPr lang="es-MX" sz="2800" dirty="0" err="1"/>
              <a:t>Task</a:t>
            </a:r>
            <a:r>
              <a:rPr lang="es-MX" sz="2800" dirty="0"/>
              <a:t> </a:t>
            </a:r>
            <a:r>
              <a:rPr lang="es-MX" sz="2800" dirty="0" err="1"/>
              <a:t>Force</a:t>
            </a:r>
            <a:r>
              <a:rPr lang="es-MX" sz="2800" dirty="0"/>
              <a:t> (Grupo de Trabajo de gobierno corporativo) de la </a:t>
            </a:r>
            <a:r>
              <a:rPr lang="es-MX" sz="2800" dirty="0" err="1"/>
              <a:t>National</a:t>
            </a:r>
            <a:r>
              <a:rPr lang="es-MX" sz="2800" dirty="0"/>
              <a:t> Security </a:t>
            </a:r>
            <a:r>
              <a:rPr lang="es-MX" sz="2800" dirty="0" err="1"/>
              <a:t>Partnership</a:t>
            </a:r>
            <a:r>
              <a:rPr lang="es-MX" sz="2800" dirty="0"/>
              <a:t> [Sociedad de seguridad nacional], un grupo de trabajo especial conformado por líderes corporativos y del gobierno, ha identificado un conjunto básico de principios para ayudar a dirigir la implementación de un gobierno efectivo de seguridad de la información:</a:t>
            </a:r>
          </a:p>
          <a:p>
            <a:pPr lvl="1">
              <a:lnSpc>
                <a:spcPct val="120000"/>
              </a:lnSpc>
              <a:spcBef>
                <a:spcPct val="0"/>
              </a:spcBef>
            </a:pPr>
            <a:r>
              <a:rPr lang="es-MX" sz="2400" dirty="0"/>
              <a:t>Los CEO deben asegurarse de que se lleve a cabo una evaluación anual de la seguridad de la información, deben revisar los resultados de la evaluación con el personal y presentar ante el consejo de dirección información sobre el desempeño.</a:t>
            </a:r>
          </a:p>
          <a:p>
            <a:pPr lvl="1">
              <a:lnSpc>
                <a:spcPct val="120000"/>
              </a:lnSpc>
              <a:spcBef>
                <a:spcPct val="0"/>
              </a:spcBef>
            </a:pPr>
            <a:r>
              <a:rPr lang="es-MX" sz="2400" dirty="0"/>
              <a:t>Las organizaciones deben llevar a cabo evaluaciones periódicas de riesgos con respecto a los activos de información como parte de un programa de gestión de riesgos.</a:t>
            </a:r>
          </a:p>
          <a:p>
            <a:pPr lvl="1">
              <a:lnSpc>
                <a:spcPct val="120000"/>
              </a:lnSpc>
              <a:spcBef>
                <a:spcPct val="0"/>
              </a:spcBef>
            </a:pPr>
            <a:r>
              <a:rPr lang="es-MX" sz="2400" dirty="0"/>
              <a:t>Las organizaciones deben implementar políticas y procedimientos basados en las evaluaciones de riesgos para proteger los activos de información.</a:t>
            </a:r>
          </a:p>
          <a:p>
            <a:pPr lvl="1">
              <a:lnSpc>
                <a:spcPct val="120000"/>
              </a:lnSpc>
              <a:spcBef>
                <a:spcPct val="0"/>
              </a:spcBef>
            </a:pPr>
            <a:r>
              <a:rPr lang="es-MX" sz="2400" dirty="0"/>
              <a:t>Las organizaciones deben establecer una estructura de gestión de la seguridad para asignar roles, deberes, facultades y responsabilidades individuales explícitas.</a:t>
            </a:r>
          </a:p>
          <a:p>
            <a:pPr marL="0" indent="0" eaLnBrk="1" hangingPunct="1">
              <a:buNone/>
            </a:pPr>
            <a:endParaRPr lang="es-MX" sz="2800" dirty="0" smtClean="0"/>
          </a:p>
        </p:txBody>
      </p:sp>
    </p:spTree>
    <p:extLst>
      <p:ext uri="{BB962C8B-B14F-4D97-AF65-F5344CB8AC3E}">
        <p14:creationId xmlns="" xmlns:p14="http://schemas.microsoft.com/office/powerpoint/2010/main" val="1987442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627784" y="274638"/>
            <a:ext cx="6516216" cy="1630362"/>
          </a:xfrm>
        </p:spPr>
        <p:txBody>
          <a:bodyPr/>
          <a:lstStyle/>
          <a:p>
            <a:pPr marL="798513" indent="-798513" defTabSz="347663" eaLnBrk="1" hangingPunct="1"/>
            <a:r>
              <a:rPr lang="es-MX" sz="3600" dirty="0" smtClean="0"/>
              <a:t>1.5.2 Alcance y estatutos del gobierno de la seguridad de la información</a:t>
            </a:r>
          </a:p>
        </p:txBody>
      </p:sp>
      <p:sp>
        <p:nvSpPr>
          <p:cNvPr id="43011" name="Rectangle 3"/>
          <p:cNvSpPr>
            <a:spLocks noGrp="1" noChangeArrowheads="1"/>
          </p:cNvSpPr>
          <p:nvPr>
            <p:ph type="body" idx="4294967295"/>
          </p:nvPr>
        </p:nvSpPr>
        <p:spPr>
          <a:xfrm>
            <a:off x="533400" y="1905000"/>
            <a:ext cx="8610600" cy="4724400"/>
          </a:xfrm>
        </p:spPr>
        <p:txBody>
          <a:bodyPr>
            <a:normAutofit fontScale="55000" lnSpcReduction="20000"/>
          </a:bodyPr>
          <a:lstStyle/>
          <a:p>
            <a:pPr>
              <a:lnSpc>
                <a:spcPct val="120000"/>
              </a:lnSpc>
              <a:spcBef>
                <a:spcPct val="0"/>
              </a:spcBef>
            </a:pPr>
            <a:r>
              <a:rPr lang="es-MX" sz="2800" dirty="0"/>
              <a:t>La </a:t>
            </a:r>
            <a:r>
              <a:rPr lang="es-MX" sz="2800" dirty="0" err="1"/>
              <a:t>Corporate</a:t>
            </a:r>
            <a:r>
              <a:rPr lang="es-MX" sz="2800" dirty="0"/>
              <a:t> </a:t>
            </a:r>
            <a:r>
              <a:rPr lang="es-MX" sz="2800" dirty="0" err="1"/>
              <a:t>Government</a:t>
            </a:r>
            <a:r>
              <a:rPr lang="es-MX" sz="2800" dirty="0"/>
              <a:t> </a:t>
            </a:r>
            <a:r>
              <a:rPr lang="es-MX" sz="2800" dirty="0" err="1"/>
              <a:t>Task</a:t>
            </a:r>
            <a:r>
              <a:rPr lang="es-MX" sz="2800" dirty="0"/>
              <a:t> </a:t>
            </a:r>
            <a:r>
              <a:rPr lang="es-MX" sz="2800" dirty="0" err="1"/>
              <a:t>Force</a:t>
            </a:r>
            <a:r>
              <a:rPr lang="es-MX" sz="2800" dirty="0"/>
              <a:t> (Grupo de Trabajo de gobierno corporativo) de la </a:t>
            </a:r>
            <a:r>
              <a:rPr lang="es-MX" sz="2800" dirty="0" err="1"/>
              <a:t>National</a:t>
            </a:r>
            <a:r>
              <a:rPr lang="es-MX" sz="2800" dirty="0"/>
              <a:t> Security </a:t>
            </a:r>
            <a:r>
              <a:rPr lang="es-MX" sz="2800" dirty="0" err="1"/>
              <a:t>Partnership</a:t>
            </a:r>
            <a:r>
              <a:rPr lang="es-MX" sz="2800" dirty="0"/>
              <a:t> [Sociedad de seguridad nacional], un grupo de trabajo especial conformado por líderes corporativos y del gobierno, ha identificado un conjunto básico de principios para ayudar a dirigir la implementación de un gobierno efectivo de seguridad de la información:</a:t>
            </a:r>
          </a:p>
          <a:p>
            <a:pPr lvl="1">
              <a:lnSpc>
                <a:spcPct val="120000"/>
              </a:lnSpc>
              <a:spcBef>
                <a:spcPct val="0"/>
              </a:spcBef>
            </a:pPr>
            <a:r>
              <a:rPr lang="es-MX" sz="2400" dirty="0" smtClean="0"/>
              <a:t>Las </a:t>
            </a:r>
            <a:r>
              <a:rPr lang="es-MX" sz="2400" dirty="0"/>
              <a:t>organizaciones deben desarrollar planes y tomar acciones para brindar una seguridad de la información apropiada para las redes, equipos, sistemas e información.</a:t>
            </a:r>
          </a:p>
          <a:p>
            <a:pPr lvl="1">
              <a:lnSpc>
                <a:spcPct val="120000"/>
              </a:lnSpc>
              <a:spcBef>
                <a:spcPct val="0"/>
              </a:spcBef>
            </a:pPr>
            <a:r>
              <a:rPr lang="es-MX" sz="2400" dirty="0"/>
              <a:t>Las organizaciones deben tratar la seguridad de la información como una parte integral del ciclo vital del sistema.</a:t>
            </a:r>
          </a:p>
          <a:p>
            <a:pPr lvl="1">
              <a:lnSpc>
                <a:spcPct val="120000"/>
              </a:lnSpc>
              <a:spcBef>
                <a:spcPct val="0"/>
              </a:spcBef>
            </a:pPr>
            <a:r>
              <a:rPr lang="es-MX" sz="2400" dirty="0"/>
              <a:t>Las organizaciones deben proporcionar concienciación, capacitación y formación en seguridad de la información al personal.</a:t>
            </a:r>
          </a:p>
          <a:p>
            <a:pPr lvl="1">
              <a:lnSpc>
                <a:spcPct val="120000"/>
              </a:lnSpc>
              <a:spcBef>
                <a:spcPct val="0"/>
              </a:spcBef>
            </a:pPr>
            <a:r>
              <a:rPr lang="es-MX" sz="2400" dirty="0"/>
              <a:t>Las organizaciones deben realizar pruebas y evaluaciones periódicas de la efectividad de las políticas y procedimientos de seguridad de la información.</a:t>
            </a:r>
          </a:p>
          <a:p>
            <a:pPr lvl="1">
              <a:lnSpc>
                <a:spcPct val="120000"/>
              </a:lnSpc>
              <a:spcBef>
                <a:spcPct val="0"/>
              </a:spcBef>
            </a:pPr>
            <a:r>
              <a:rPr lang="es-MX" sz="2400" dirty="0"/>
              <a:t>Las organizaciones deben desarrollar y ejecutar un plan para tomar acciones correctivas para resolver cualquier deficiencia en la seguridad de la información.</a:t>
            </a:r>
          </a:p>
          <a:p>
            <a:pPr lvl="1">
              <a:lnSpc>
                <a:spcPct val="120000"/>
              </a:lnSpc>
              <a:spcBef>
                <a:spcPct val="0"/>
              </a:spcBef>
            </a:pPr>
            <a:r>
              <a:rPr lang="es-MX" sz="2400" dirty="0"/>
              <a:t>Las organizaciones deben desarrollar e implementar procedimientos de respuestas a incidentes.</a:t>
            </a:r>
          </a:p>
          <a:p>
            <a:pPr lvl="1">
              <a:lnSpc>
                <a:spcPct val="120000"/>
              </a:lnSpc>
              <a:spcBef>
                <a:spcPct val="0"/>
              </a:spcBef>
            </a:pPr>
            <a:r>
              <a:rPr lang="es-MX" sz="2400" dirty="0"/>
              <a:t>Las organizaciones deben establecer planes, procedimientos y pruebas para brindar continuidad a las operaciones.</a:t>
            </a:r>
          </a:p>
          <a:p>
            <a:pPr lvl="1">
              <a:lnSpc>
                <a:spcPct val="120000"/>
              </a:lnSpc>
              <a:spcBef>
                <a:spcPct val="0"/>
              </a:spcBef>
            </a:pPr>
            <a:r>
              <a:rPr lang="es-MX" sz="2400" dirty="0"/>
              <a:t>Las organizaciones deben aplicar las mejores prácticas en seguridad, tales como ISO </a:t>
            </a:r>
            <a:r>
              <a:rPr lang="es-MX" sz="2400" dirty="0" smtClean="0"/>
              <a:t>27001, </a:t>
            </a:r>
            <a:r>
              <a:rPr lang="es-MX" sz="2400" dirty="0"/>
              <a:t>para medir el desempeño de la seguridad de la información.</a:t>
            </a:r>
          </a:p>
          <a:p>
            <a:pPr marL="0" indent="0" eaLnBrk="1" hangingPunct="1">
              <a:buNone/>
            </a:pPr>
            <a:endParaRPr lang="es-MX" sz="2800" dirty="0" smtClean="0"/>
          </a:p>
        </p:txBody>
      </p:sp>
    </p:spTree>
    <p:extLst>
      <p:ext uri="{BB962C8B-B14F-4D97-AF65-F5344CB8AC3E}">
        <p14:creationId xmlns="" xmlns:p14="http://schemas.microsoft.com/office/powerpoint/2010/main" val="1705569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699792" y="152400"/>
            <a:ext cx="6444208" cy="1265238"/>
          </a:xfrm>
        </p:spPr>
        <p:txBody>
          <a:bodyPr/>
          <a:lstStyle/>
          <a:p>
            <a:pPr defTabSz="347663" eaLnBrk="1" hangingPunct="1"/>
            <a:r>
              <a:rPr lang="es-MX" sz="3200" dirty="0" smtClean="0"/>
              <a:t>1.5.3 Roles y responsabilidades de la alta dirección</a:t>
            </a:r>
          </a:p>
        </p:txBody>
      </p:sp>
      <p:sp>
        <p:nvSpPr>
          <p:cNvPr id="26627" name="Rectangle 3"/>
          <p:cNvSpPr>
            <a:spLocks noGrp="1" noChangeArrowheads="1"/>
          </p:cNvSpPr>
          <p:nvPr>
            <p:ph type="body" idx="4294967295"/>
          </p:nvPr>
        </p:nvSpPr>
        <p:spPr>
          <a:xfrm>
            <a:off x="428596" y="1571612"/>
            <a:ext cx="8382000" cy="4572000"/>
          </a:xfrm>
        </p:spPr>
        <p:txBody>
          <a:bodyPr>
            <a:normAutofit/>
          </a:bodyPr>
          <a:lstStyle/>
          <a:p>
            <a:pPr marL="0" indent="0" eaLnBrk="1" hangingPunct="1">
              <a:lnSpc>
                <a:spcPct val="90000"/>
              </a:lnSpc>
            </a:pPr>
            <a:r>
              <a:rPr lang="es-MX" sz="2500" dirty="0" smtClean="0"/>
              <a:t> Consejo de dirección/Alta dirección:</a:t>
            </a:r>
          </a:p>
          <a:p>
            <a:pPr lvl="1" eaLnBrk="1" hangingPunct="1">
              <a:lnSpc>
                <a:spcPct val="90000"/>
              </a:lnSpc>
            </a:pPr>
            <a:r>
              <a:rPr lang="es-MX" sz="2000" dirty="0" smtClean="0"/>
              <a:t>Gobierno de seguridad de la información</a:t>
            </a:r>
          </a:p>
          <a:p>
            <a:pPr marL="0" indent="0" eaLnBrk="1" hangingPunct="1">
              <a:lnSpc>
                <a:spcPct val="90000"/>
              </a:lnSpc>
            </a:pPr>
            <a:r>
              <a:rPr lang="es-MX" sz="2500" dirty="0" smtClean="0"/>
              <a:t> Dirección ejecutiva:</a:t>
            </a:r>
          </a:p>
          <a:p>
            <a:pPr lvl="1" eaLnBrk="1" hangingPunct="1">
              <a:lnSpc>
                <a:spcPct val="90000"/>
              </a:lnSpc>
            </a:pPr>
            <a:r>
              <a:rPr lang="es-MX" sz="2000" dirty="0" smtClean="0"/>
              <a:t>Implementar un gobierno efectivo de seguridad y definir los objetivos estratégicos de seguridad </a:t>
            </a:r>
          </a:p>
          <a:p>
            <a:pPr marL="0" indent="0" eaLnBrk="1" hangingPunct="1">
              <a:lnSpc>
                <a:spcPct val="90000"/>
              </a:lnSpc>
            </a:pPr>
            <a:r>
              <a:rPr lang="es-MX" sz="2500" dirty="0" smtClean="0"/>
              <a:t> Comité directivo:</a:t>
            </a:r>
          </a:p>
          <a:p>
            <a:pPr lvl="1" eaLnBrk="1" hangingPunct="1">
              <a:lnSpc>
                <a:spcPct val="90000"/>
              </a:lnSpc>
            </a:pPr>
            <a:r>
              <a:rPr lang="es-MX" sz="2000" dirty="0" smtClean="0"/>
              <a:t>Asegurar que todas las partes interesadas impactadas por consideraciones de seguridad estén involucradas. </a:t>
            </a:r>
          </a:p>
          <a:p>
            <a:pPr marL="0" indent="0" eaLnBrk="1" hangingPunct="1">
              <a:lnSpc>
                <a:spcPct val="90000"/>
              </a:lnSpc>
            </a:pPr>
            <a:r>
              <a:rPr lang="es-MX" sz="2500" dirty="0" smtClean="0"/>
              <a:t> CISO:</a:t>
            </a:r>
          </a:p>
          <a:p>
            <a:pPr lvl="1" eaLnBrk="1" hangingPunct="1">
              <a:lnSpc>
                <a:spcPct val="90000"/>
              </a:lnSpc>
            </a:pPr>
            <a:r>
              <a:rPr lang="es-MX" sz="2000" dirty="0" smtClean="0"/>
              <a:t>Las responsabilidades van desde el CISO (quien reporta al CEO) hasta los administradores de sistemas que tiene una responsabilidad de medio tiempo por la gerencia de la seguridad </a:t>
            </a:r>
          </a:p>
        </p:txBody>
      </p:sp>
    </p:spTree>
    <p:extLst>
      <p:ext uri="{BB962C8B-B14F-4D97-AF65-F5344CB8AC3E}">
        <p14:creationId xmlns="" xmlns:p14="http://schemas.microsoft.com/office/powerpoint/2010/main" val="1988190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5614</TotalTime>
  <Words>6789</Words>
  <Application>Microsoft Office PowerPoint</Application>
  <PresentationFormat>On-screen Show (4:3)</PresentationFormat>
  <Paragraphs>402</Paragraphs>
  <Slides>19</Slides>
  <Notes>19</Notes>
  <HiddenSlides>0</HiddenSlides>
  <MMClips>4</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1.5 Gobierno Efectivo de la Seguridad de la Información</vt:lpstr>
      <vt:lpstr>1.5.1 Metas y objetivos del negocio</vt:lpstr>
      <vt:lpstr>1.5.1 Metas y objetivos del negocio  </vt:lpstr>
      <vt:lpstr>1.5.1 Metas y objetivos del negocio  </vt:lpstr>
      <vt:lpstr>1.5.1 Metas y objetivos del negocio  </vt:lpstr>
      <vt:lpstr>1.5.2 Alcance y estatutos del gobierno de la seguridad de la información</vt:lpstr>
      <vt:lpstr>1.5.2 Alcance y estatutos del gobierno de la seguridad de la información</vt:lpstr>
      <vt:lpstr>1.5.2 Alcance y estatutos del gobierno de la seguridad de la información</vt:lpstr>
      <vt:lpstr>1.5.3 Roles y responsabilidades de la alta dirección</vt:lpstr>
      <vt:lpstr>1.5.4 Roles y responsabilidades de la seguridad de la información</vt:lpstr>
      <vt:lpstr>1.5.5 Gobierno, gestión de riesgos y cumplimiento</vt:lpstr>
      <vt:lpstr>1.5.5 Gobierno, gestión de riesgos y cumplimiento  </vt:lpstr>
      <vt:lpstr>1.5.5 Gobierno, gestión de riesgos y cumplimiento  </vt:lpstr>
      <vt:lpstr>1.5.6 Modelo de negocios para la seguridad de la información</vt:lpstr>
      <vt:lpstr>1.5.6 Modelo de negocios para la seguridad de la información  </vt:lpstr>
      <vt:lpstr>1.5.6 Modelo de negocios para la seguridad de la información  </vt:lpstr>
      <vt:lpstr>1.5.6 Modelo de negocios para la seguridad de la información  </vt:lpstr>
      <vt:lpstr>1.5.6 Modelo de negocios para la seguridad de la información  </vt:lpstr>
      <vt:lpstr>1.5.6 Modelo de negocios para la seguridad de la información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kcordero</cp:lastModifiedBy>
  <cp:revision>759</cp:revision>
  <dcterms:created xsi:type="dcterms:W3CDTF">2012-01-20T22:05:26Z</dcterms:created>
  <dcterms:modified xsi:type="dcterms:W3CDTF">2014-02-11T03:07:48Z</dcterms:modified>
</cp:coreProperties>
</file>