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9"/>
  </p:notesMasterIdLst>
  <p:handoutMasterIdLst>
    <p:handoutMasterId r:id="rId10"/>
  </p:handoutMasterIdLst>
  <p:sldIdLst>
    <p:sldId id="858" r:id="rId2"/>
    <p:sldId id="272" r:id="rId3"/>
    <p:sldId id="860" r:id="rId4"/>
    <p:sldId id="861" r:id="rId5"/>
    <p:sldId id="862" r:id="rId6"/>
    <p:sldId id="863" r:id="rId7"/>
    <p:sldId id="864"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67" autoAdjust="0"/>
    <p:restoredTop sz="70609" autoAdjust="0"/>
  </p:normalViewPr>
  <p:slideViewPr>
    <p:cSldViewPr>
      <p:cViewPr>
        <p:scale>
          <a:sx n="70" d="100"/>
          <a:sy n="70" d="100"/>
        </p:scale>
        <p:origin x="-1482" y="408"/>
      </p:cViewPr>
      <p:guideLst>
        <p:guide orient="horz" pos="2160"/>
        <p:guide pos="2880"/>
      </p:guideLst>
    </p:cSldViewPr>
  </p:slideViewPr>
  <p:outlineViewPr>
    <p:cViewPr>
      <p:scale>
        <a:sx n="33" d="100"/>
        <a:sy n="33" d="100"/>
      </p:scale>
      <p:origin x="0" y="34956"/>
    </p:cViewPr>
    <p:sldLst>
      <p:sld r:id="rId1" collapse="1"/>
      <p:sld r:id="rId2" collapse="1"/>
      <p:sld r:id="rId3" collapse="1"/>
    </p:sldLst>
  </p:outlineViewPr>
  <p:notesTextViewPr>
    <p:cViewPr>
      <p:scale>
        <a:sx n="100" d="100"/>
        <a:sy n="100" d="100"/>
      </p:scale>
      <p:origin x="0" y="0"/>
    </p:cViewPr>
  </p:notesTextViewPr>
  <p:notesViewPr>
    <p:cSldViewPr>
      <p:cViewPr varScale="1">
        <p:scale>
          <a:sx n="93" d="100"/>
          <a:sy n="93" d="100"/>
        </p:scale>
        <p:origin x="-3630"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AC9092-F2B1-4818-9276-DE9AD2A58696}" type="datetimeFigureOut">
              <a:rPr lang="en-US" smtClean="0"/>
              <a:pPr/>
              <a:t>2/10/2014</a:t>
            </a:fld>
            <a:endParaRPr lang="es-MX"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06F2F2-ECFE-4342-BD0A-D93908269F2B}" type="slidenum">
              <a:rPr lang="en-US" smtClean="0"/>
              <a:pPr/>
              <a:t>‹#›</a:t>
            </a:fld>
            <a:endParaRPr lang="es-MX" dirty="0"/>
          </a:p>
        </p:txBody>
      </p:sp>
    </p:spTree>
    <p:extLst>
      <p:ext uri="{BB962C8B-B14F-4D97-AF65-F5344CB8AC3E}">
        <p14:creationId xmlns:p14="http://schemas.microsoft.com/office/powerpoint/2010/main" xmlns="" val="406965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26B30-61BC-4C73-B1AC-1F3C0D5FC331}" type="datetimeFigureOut">
              <a:rPr lang="en-CA" smtClean="0"/>
              <a:pPr/>
              <a:t>10/02/2014</a:t>
            </a:fld>
            <a:endParaRPr lang="es-MX"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EC3215-E510-441C-8AAC-1A5B2AEAA657}" type="slidenum">
              <a:rPr lang="en-CA" smtClean="0"/>
              <a:pPr/>
              <a:t>‹#›</a:t>
            </a:fld>
            <a:endParaRPr lang="es-MX" dirty="0"/>
          </a:p>
        </p:txBody>
      </p:sp>
    </p:spTree>
    <p:extLst>
      <p:ext uri="{BB962C8B-B14F-4D97-AF65-F5344CB8AC3E}">
        <p14:creationId xmlns:p14="http://schemas.microsoft.com/office/powerpoint/2010/main" xmlns="" val="42661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2E238929-0006-4223-B005-F9C36F6F4F23}" type="slidenum">
              <a:rPr lang="en-US" smtClean="0"/>
              <a:pPr eaLnBrk="1" hangingPunct="1"/>
              <a:t>1</a:t>
            </a:fld>
            <a:endParaRPr lang="es-MX" dirty="0"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a:t>Directivas para el Instructor: </a:t>
            </a:r>
            <a:endParaRPr lang="es-MX" sz="1000" b="1" dirty="0" smtClean="0"/>
          </a:p>
          <a:p>
            <a:pPr eaLnBrk="1" hangingPunct="1"/>
            <a:r>
              <a:rPr lang="es-MX" sz="1000" b="1" dirty="0" smtClean="0"/>
              <a:t>Consulte también la sección 1.8.8.</a:t>
            </a:r>
            <a:endParaRPr lang="es-MX" sz="1000" b="1" dirty="0"/>
          </a:p>
          <a:p>
            <a:pPr eaLnBrk="1" hangingPunct="1"/>
            <a:r>
              <a:rPr lang="es-MX" sz="1000" dirty="0"/>
              <a:t>Las consecuencias cada vez más desastrosas de los esfuerzos desintegrados relacionados con la seguridad han ocasionado que los profesionales y la gerencia reconsideren cada vez más esta separación.  Se está volviendo más común ver que los CISO son ascendidos a CSO para integrar mejor los principales elementos de la seguridad.  La formación de la Alliance for Enterprise Security Risk Management - AESRM (Alianza para la Administración del Riesgo de Seguridad en las Empresas) entre ASIS International, ISACA y la Asociación de Seguridad de Sistemas de Información (ISSA) es una muestra de la tendencia en esta dirección.</a:t>
            </a:r>
          </a:p>
          <a:p>
            <a:pPr eaLnBrk="1" hangingPunct="1"/>
            <a:endParaRPr lang="es-MX" sz="1000" b="1" dirty="0"/>
          </a:p>
          <a:p>
            <a:pPr eaLnBrk="1" hangingPunct="1"/>
            <a:r>
              <a:rPr lang="es-MX" sz="1000" b="1" dirty="0" smtClean="0"/>
              <a:t>Directivas para el instructor: </a:t>
            </a:r>
            <a:endParaRPr lang="es-MX" sz="1000" b="1" dirty="0"/>
          </a:p>
          <a:p>
            <a:r>
              <a:rPr lang="es-MX" dirty="0" smtClean="0"/>
              <a:t>Un concepto prometedor, motivado en gran medida por la creciente tendencia a segmentar la seguridad en áreas separadas pero relacionadas, se enfoca en la integración de los procesos de aseguramiento de una organización con respecto a la seguridad. Estas actividades suelen fragmentarse y segmentarse en silos que tienen diferentes estructuras jerárquicas. Tienden a utilizar diferente terminología y por lo general reflejan entendimientos distintos de sus procesos y resultados que, en ocasiones, tienen poco en común. Estos "silos" de aseguramiento pueden incluir la gestión de riesgos, la administración de cambios, la auditoría interna y externa, las oficinas encargadas de la privacidad, las oficinas de seguros, las áreas de recursos humanos (RR.HH.), jurídico, entre otros. Evaluar los procesos de negocio de principio a fin (junto con sus controles), independientemente del proceso específico de aseguramiento del que se trate, puede mitigar la tendencia de que existan brechas en la seguridad en las diversas áreas de aseguramiento.</a:t>
            </a:r>
          </a:p>
          <a:p>
            <a:pPr eaLnBrk="1" hangingPunct="1"/>
            <a:endParaRPr lang="es-MX" sz="1000" dirty="0"/>
          </a:p>
          <a:p>
            <a:pPr eaLnBrk="1" hangingPunct="1"/>
            <a:r>
              <a:rPr lang="es-MX" sz="1000" b="1" dirty="0"/>
              <a:t>Páginas de Referencia del Manual de Preparación al Examen:</a:t>
            </a:r>
            <a:r>
              <a:rPr lang="es-MX" dirty="0" smtClean="0"/>
              <a:t>  </a:t>
            </a:r>
            <a:r>
              <a:rPr lang="es-MX" sz="1000" dirty="0" smtClean="0"/>
              <a:t>Págs. 40-41</a:t>
            </a:r>
            <a:endParaRPr lang="es-MX" sz="1000" dirty="0"/>
          </a:p>
        </p:txBody>
      </p:sp>
    </p:spTree>
    <p:extLst>
      <p:ext uri="{BB962C8B-B14F-4D97-AF65-F5344CB8AC3E}">
        <p14:creationId xmlns:p14="http://schemas.microsoft.com/office/powerpoint/2010/main" xmlns="" val="369347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xfrm>
            <a:off x="1182688" y="696913"/>
            <a:ext cx="4648200" cy="3486150"/>
          </a:xfrm>
          <a:ln/>
        </p:spPr>
      </p:sp>
      <p:sp>
        <p:nvSpPr>
          <p:cNvPr id="3" name="Notes Placeholder 2"/>
          <p:cNvSpPr>
            <a:spLocks noGrp="1"/>
          </p:cNvSpPr>
          <p:nvPr>
            <p:ph type="body" idx="1"/>
          </p:nvPr>
        </p:nvSpPr>
        <p:spPr/>
        <p:txBody>
          <a:bodyPr>
            <a:normAutofit/>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s-MX" sz="1200" b="1" dirty="0" smtClean="0"/>
              <a:t>Directivas para el instructor:</a:t>
            </a:r>
            <a:endParaRPr lang="es-MX" dirty="0" smtClean="0"/>
          </a:p>
          <a:p>
            <a:pPr defTabSz="931774">
              <a:defRPr/>
            </a:pPr>
            <a:endParaRPr lang="es-MX" b="1" dirty="0" smtClean="0"/>
          </a:p>
          <a:p>
            <a:pPr defTabSz="931774">
              <a:defRPr/>
            </a:pPr>
            <a:r>
              <a:rPr lang="es-MX" b="1" dirty="0" smtClean="0"/>
              <a:t>Páginas de Referencia del Manual de Preparación al Examen:  </a:t>
            </a:r>
            <a:r>
              <a:rPr lang="es-MX" b="0" dirty="0" smtClean="0"/>
              <a:t>Pag. 42 y Glosario</a:t>
            </a:r>
          </a:p>
        </p:txBody>
      </p:sp>
    </p:spTree>
    <p:extLst>
      <p:ext uri="{BB962C8B-B14F-4D97-AF65-F5344CB8AC3E}">
        <p14:creationId xmlns:p14="http://schemas.microsoft.com/office/powerpoint/2010/main" xmlns="" val="285683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t>Directivas para el instructor:</a:t>
            </a:r>
            <a:endParaRPr lang="es-MX" dirty="0" smtClean="0"/>
          </a:p>
          <a:p>
            <a:endParaRPr lang="es-MX" dirty="0" smtClean="0"/>
          </a:p>
          <a:p>
            <a:r>
              <a:rPr lang="es-MX" b="1" dirty="0" smtClean="0"/>
              <a:t>Páginas de Referencia del Manual de Preparación al Examen: </a:t>
            </a:r>
            <a:r>
              <a:rPr lang="es-MX" dirty="0" smtClean="0"/>
              <a:t>Pag. 42</a:t>
            </a:r>
            <a:endParaRPr lang="es-MX" dirty="0"/>
          </a:p>
        </p:txBody>
      </p:sp>
      <p:sp>
        <p:nvSpPr>
          <p:cNvPr id="4" name="Slide Number Placeholder 3"/>
          <p:cNvSpPr>
            <a:spLocks noGrp="1"/>
          </p:cNvSpPr>
          <p:nvPr>
            <p:ph type="sldNum" sz="quarter" idx="10"/>
          </p:nvPr>
        </p:nvSpPr>
        <p:spPr/>
        <p:txBody>
          <a:bodyPr/>
          <a:lstStyle/>
          <a:p>
            <a:fld id="{B3EC3215-E510-441C-8AAC-1A5B2AEAA657}" type="slidenum">
              <a:rPr lang="en-CA" smtClean="0"/>
              <a:pPr/>
              <a:t>3</a:t>
            </a:fld>
            <a:endParaRPr lang="es-MX" dirty="0"/>
          </a:p>
        </p:txBody>
      </p:sp>
    </p:spTree>
    <p:extLst>
      <p:ext uri="{BB962C8B-B14F-4D97-AF65-F5344CB8AC3E}">
        <p14:creationId xmlns:p14="http://schemas.microsoft.com/office/powerpoint/2010/main" xmlns="" val="403034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DDAF0444-C81D-441A-A5F2-CBAA26926C85}" type="slidenum">
              <a:rPr lang="en-US" smtClean="0"/>
              <a:pPr eaLnBrk="1" hangingPunct="1"/>
              <a:t>4</a:t>
            </a:fld>
            <a:endParaRPr lang="es-MX" dirty="0"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smtClean="0"/>
              <a:t>Directivas para el instructor: </a:t>
            </a:r>
            <a:endParaRPr lang="es-MX" sz="1000" b="1" dirty="0"/>
          </a:p>
          <a:p>
            <a:pPr eaLnBrk="1" hangingPunct="1"/>
            <a:r>
              <a:rPr lang="es-MX" sz="1000" dirty="0"/>
              <a:t>El propósito fundamental de las métricas, mediciones y monitoreo es apoyar las decisiones. Para que las métricas sean útiles, la información que proporcionan debe ser relevante para los roles y las responsabilidades del receptor de manera que se puedan llevar a cabo las decisiones informadas</a:t>
            </a:r>
            <a:r>
              <a:rPr lang="es-MX" sz="1000" dirty="0" smtClean="0"/>
              <a:t>.</a:t>
            </a:r>
            <a:endParaRPr lang="es-MX" sz="1000" dirty="0"/>
          </a:p>
          <a:p>
            <a:pPr eaLnBrk="1" hangingPunct="1"/>
            <a:endParaRPr lang="es-MX" sz="1000" dirty="0"/>
          </a:p>
          <a:p>
            <a:pPr eaLnBrk="1" hangingPunct="1"/>
            <a:r>
              <a:rPr lang="es-MX" sz="1000" b="1" dirty="0"/>
              <a:t>Páginas de Referencia del Manual de Preparación al Examen:</a:t>
            </a:r>
            <a:r>
              <a:rPr lang="es-MX" dirty="0" smtClean="0"/>
              <a:t>  </a:t>
            </a:r>
            <a:r>
              <a:rPr lang="es-MX" sz="1000" dirty="0" smtClean="0"/>
              <a:t>Pág. 42</a:t>
            </a:r>
            <a:endParaRPr lang="es-MX" sz="1000" dirty="0"/>
          </a:p>
        </p:txBody>
      </p:sp>
    </p:spTree>
    <p:extLst>
      <p:ext uri="{BB962C8B-B14F-4D97-AF65-F5344CB8AC3E}">
        <p14:creationId xmlns:p14="http://schemas.microsoft.com/office/powerpoint/2010/main" xmlns="" val="181076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AEE467D1-FF6F-4002-87A3-5F3EB7C4B23F}" type="slidenum">
              <a:rPr lang="en-US" smtClean="0"/>
              <a:pPr eaLnBrk="1" hangingPunct="1"/>
              <a:t>5</a:t>
            </a:fld>
            <a:endParaRPr lang="es-MX" dirty="0"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smtClean="0"/>
              <a:t>Directivas para el instructor: </a:t>
            </a:r>
            <a:endParaRPr lang="es-MX" sz="1000" b="1" dirty="0"/>
          </a:p>
          <a:p>
            <a:pPr eaLnBrk="1" hangingPunct="1"/>
            <a:r>
              <a:rPr lang="es-MX" sz="1000" dirty="0"/>
              <a:t>Métricas estándar de seguridad pueden incluir cosas como el tiempo de detención de sistemas (downtime) debido a virus o troyanos, número de penetraciones a sistemas, impactos y pérdidas, tiempo de recuperación, número de vulnerabilidades no descubiertas con exploraciones de red y porcentaje de servidores parchados. Aun cuando estas medidas pueden ser indicios de aspectos de seguridad, ninguna proporciona información real sobre cuán segura es la organización. </a:t>
            </a:r>
          </a:p>
          <a:p>
            <a:pPr eaLnBrk="1" hangingPunct="1"/>
            <a:endParaRPr lang="es-MX" sz="1000" b="1" dirty="0"/>
          </a:p>
          <a:p>
            <a:pPr eaLnBrk="1" hangingPunct="1"/>
            <a:r>
              <a:rPr lang="es-MX" sz="1000" b="1" dirty="0"/>
              <a:t>Páginas de Referencia del Manual de Preparación al Examen:</a:t>
            </a:r>
            <a:r>
              <a:rPr lang="es-MX" dirty="0" smtClean="0"/>
              <a:t>  </a:t>
            </a:r>
            <a:r>
              <a:rPr lang="es-MX" sz="1000" dirty="0" smtClean="0"/>
              <a:t>Pag. 43 </a:t>
            </a:r>
            <a:endParaRPr lang="es-MX" sz="1000" dirty="0"/>
          </a:p>
        </p:txBody>
      </p:sp>
    </p:spTree>
    <p:extLst>
      <p:ext uri="{BB962C8B-B14F-4D97-AF65-F5344CB8AC3E}">
        <p14:creationId xmlns:p14="http://schemas.microsoft.com/office/powerpoint/2010/main" xmlns="" val="33284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5DC265E8-6D30-4105-8DA8-EEECCABB649D}" type="slidenum">
              <a:rPr lang="en-US" smtClean="0"/>
              <a:pPr eaLnBrk="1" hangingPunct="1"/>
              <a:t>6</a:t>
            </a:fld>
            <a:endParaRPr lang="es-MX" dirty="0"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smtClean="0"/>
              <a:t>Directivas para</a:t>
            </a:r>
            <a:r>
              <a:rPr lang="es-MX" sz="1000" b="1" baseline="0" dirty="0" smtClean="0"/>
              <a:t> el instructor:</a:t>
            </a:r>
          </a:p>
          <a:p>
            <a:pPr eaLnBrk="1" hangingPunct="1"/>
            <a:endParaRPr lang="es-MX" sz="1000" b="1" dirty="0" smtClean="0"/>
          </a:p>
          <a:p>
            <a:pPr eaLnBrk="1" hangingPunct="1"/>
            <a:r>
              <a:rPr lang="es-MX" sz="1000" b="1" dirty="0" smtClean="0"/>
              <a:t>Páginas </a:t>
            </a:r>
            <a:r>
              <a:rPr lang="es-MX" sz="1000" b="1" dirty="0"/>
              <a:t>de Referencia del Manual de Preparación al Examen</a:t>
            </a:r>
            <a:r>
              <a:rPr lang="es-MX" sz="1000" b="1" dirty="0" smtClean="0"/>
              <a:t>: </a:t>
            </a:r>
            <a:r>
              <a:rPr lang="es-MX" sz="1000" dirty="0" smtClean="0"/>
              <a:t>Pág. 43</a:t>
            </a:r>
            <a:endParaRPr lang="es-MX" sz="1000" dirty="0"/>
          </a:p>
        </p:txBody>
      </p:sp>
    </p:spTree>
    <p:extLst>
      <p:ext uri="{BB962C8B-B14F-4D97-AF65-F5344CB8AC3E}">
        <p14:creationId xmlns:p14="http://schemas.microsoft.com/office/powerpoint/2010/main" xmlns="" val="113899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3D65D07F-103B-414D-B8C0-B55E3D64039C}" type="slidenum">
              <a:rPr lang="en-US" smtClean="0"/>
              <a:pPr eaLnBrk="1" hangingPunct="1"/>
              <a:t>7</a:t>
            </a:fld>
            <a:endParaRPr lang="es-MX" dirty="0"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smtClean="0"/>
              <a:t>Directivas para el instructor: </a:t>
            </a:r>
            <a:endParaRPr lang="es-MX" sz="1000" b="1" dirty="0"/>
          </a:p>
          <a:p>
            <a:pPr eaLnBrk="1" hangingPunct="1"/>
            <a:r>
              <a:rPr lang="es-MX" dirty="0" smtClean="0"/>
              <a:t>La implementación de una estrategia y marco de trabajo de Gobierno de Seguridad de Información requiere un esfuerzo significativo. Es importante que se cuente con alguna forma de métrica durante la implementación de un programa de gobierno. El desempeño del programa de seguridad en su conjunto será demasiado detallado para brindar información oportuna sobre la implementación y se deberá utilizar otro enfoque. Los indicadores clave de metas (KGIs) y los indicadores clave de desempeño (KPIs) pueden servir para proporcionar información sobre el logro de las metas del proceso o servicio y pueden determinar si se están alcanzando los objetivos y logros importantes de la organización.</a:t>
            </a:r>
          </a:p>
          <a:p>
            <a:pPr eaLnBrk="1" hangingPunct="1"/>
            <a:endParaRPr lang="es-MX" sz="1000" b="1" dirty="0"/>
          </a:p>
          <a:p>
            <a:pPr eaLnBrk="1" hangingPunct="1"/>
            <a:endParaRPr lang="es-MX" sz="1000" b="1" dirty="0"/>
          </a:p>
          <a:p>
            <a:pPr eaLnBrk="1" hangingPunct="1"/>
            <a:r>
              <a:rPr lang="es-MX" sz="1000" b="1" dirty="0"/>
              <a:t>Páginas de Referencia del Manual de Preparación al Examen:</a:t>
            </a:r>
            <a:r>
              <a:rPr lang="es-MX" dirty="0" smtClean="0"/>
              <a:t>  </a:t>
            </a:r>
            <a:r>
              <a:rPr lang="es-MX" sz="1000" dirty="0" smtClean="0"/>
              <a:t>Pag. 45</a:t>
            </a:r>
            <a:endParaRPr lang="es-MX" sz="1000" dirty="0"/>
          </a:p>
        </p:txBody>
      </p:sp>
    </p:spTree>
    <p:extLst>
      <p:ext uri="{BB962C8B-B14F-4D97-AF65-F5344CB8AC3E}">
        <p14:creationId xmlns:p14="http://schemas.microsoft.com/office/powerpoint/2010/main" xmlns="" val="447539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13" name="Content Placeholder 12"/>
          <p:cNvSpPr>
            <a:spLocks noGrp="1"/>
          </p:cNvSpPr>
          <p:nvPr>
            <p:ph sz="quarter" idx="13"/>
          </p:nvPr>
        </p:nvSpPr>
        <p:spPr>
          <a:xfrm>
            <a:off x="684213" y="1773238"/>
            <a:ext cx="8135937" cy="4248150"/>
          </a:xfrm>
        </p:spPr>
        <p:txBody>
          <a:bodyPr/>
          <a:lstStyle>
            <a:lvl1pPr>
              <a:buClrTx/>
              <a:defRPr/>
            </a:lvl1pPr>
            <a:lvl2pPr marL="806450" indent="-349250">
              <a:buFont typeface="Calibri" pitchFamily="34" charset="0"/>
              <a:buChar char="—"/>
              <a:defRPr/>
            </a:lvl2pPr>
            <a:lvl3pPr marL="1143000" indent="-228600">
              <a:buClrTx/>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683568" y="1556792"/>
            <a:ext cx="7992888" cy="648072"/>
          </a:xfrm>
        </p:spPr>
        <p:txBody>
          <a:bodyPr/>
          <a:lstStyle>
            <a:lvl1pPr>
              <a:buNone/>
              <a:defRPr b="1"/>
            </a:lvl1pPr>
          </a:lstStyle>
          <a:p>
            <a:pPr lvl="0"/>
            <a:r>
              <a:rPr lang="en-US" dirty="0" smtClean="0"/>
              <a:t>Click to edit Master text styles</a:t>
            </a:r>
          </a:p>
        </p:txBody>
      </p:sp>
      <p:sp>
        <p:nvSpPr>
          <p:cNvPr id="8" name="Content Placeholder 7"/>
          <p:cNvSpPr>
            <a:spLocks noGrp="1"/>
          </p:cNvSpPr>
          <p:nvPr>
            <p:ph sz="quarter" idx="14"/>
          </p:nvPr>
        </p:nvSpPr>
        <p:spPr>
          <a:xfrm>
            <a:off x="683568" y="2204864"/>
            <a:ext cx="7992888" cy="3816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03"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18.wma"/></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19.wma"/></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20.wm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3"/>
          </p:nvPr>
        </p:nvSpPr>
        <p:spPr>
          <a:xfrm>
            <a:off x="467544" y="1412776"/>
            <a:ext cx="8135937" cy="4968552"/>
          </a:xfrm>
        </p:spPr>
        <p:txBody>
          <a:bodyPr>
            <a:normAutofit fontScale="62500" lnSpcReduction="20000"/>
          </a:bodyPr>
          <a:lstStyle/>
          <a:p>
            <a:pPr marL="0" indent="0">
              <a:buNone/>
            </a:pPr>
            <a:r>
              <a:rPr lang="es-MX" sz="3900" dirty="0" smtClean="0"/>
              <a:t>La seguridad de la información ha sido tradicionalmente ejecutada en silos, utilizando terminologías y estructuras de reporte distintas.</a:t>
            </a:r>
          </a:p>
          <a:p>
            <a:r>
              <a:rPr lang="es-MX" sz="3800" dirty="0" smtClean="0"/>
              <a:t>Habilitadores para convergencia son:</a:t>
            </a:r>
          </a:p>
          <a:p>
            <a:pPr lvl="1"/>
            <a:r>
              <a:rPr lang="es-MX" sz="3200" dirty="0" smtClean="0"/>
              <a:t>Rápida expansión del ecosistema de la empresa</a:t>
            </a:r>
          </a:p>
          <a:p>
            <a:pPr lvl="1"/>
            <a:r>
              <a:rPr lang="es-MX" sz="3200" dirty="0" smtClean="0"/>
              <a:t>Migración del valor de activos físicos a activos intangibles y basados en la información</a:t>
            </a:r>
          </a:p>
          <a:p>
            <a:pPr lvl="1"/>
            <a:r>
              <a:rPr lang="es-MX" sz="3200" dirty="0" smtClean="0"/>
              <a:t>Nuevas tecnologías de protección que eliminan fronteras funcionales</a:t>
            </a:r>
          </a:p>
          <a:p>
            <a:pPr lvl="1"/>
            <a:r>
              <a:rPr lang="es-MX" sz="3200" dirty="0" smtClean="0"/>
              <a:t>Nuevos regímenes de cumplimiento y regulatorios</a:t>
            </a:r>
          </a:p>
          <a:p>
            <a:pPr lvl="1"/>
            <a:r>
              <a:rPr lang="es-MX" sz="3200" dirty="0" smtClean="0"/>
              <a:t>Presión constante para reducir costos</a:t>
            </a:r>
          </a:p>
          <a:p>
            <a:r>
              <a:rPr lang="es-MX" sz="3800" dirty="0" smtClean="0"/>
              <a:t>Metas para la convergencia son:</a:t>
            </a:r>
          </a:p>
          <a:p>
            <a:pPr lvl="1"/>
            <a:r>
              <a:rPr lang="es-MX" sz="3200" dirty="0" smtClean="0"/>
              <a:t>Reducir las brechas de seguridad</a:t>
            </a:r>
          </a:p>
          <a:p>
            <a:pPr lvl="1"/>
            <a:r>
              <a:rPr lang="es-MX" sz="3200" dirty="0" smtClean="0"/>
              <a:t>Minimizar la duplicación de esfuerzos</a:t>
            </a:r>
          </a:p>
          <a:p>
            <a:pPr lvl="1"/>
            <a:r>
              <a:rPr lang="es-MX" sz="3200" dirty="0" smtClean="0"/>
              <a:t>Aumentar el retorno de la inversión en seguridad</a:t>
            </a:r>
          </a:p>
        </p:txBody>
      </p:sp>
      <p:sp>
        <p:nvSpPr>
          <p:cNvPr id="44034" name="Rectangle 2"/>
          <p:cNvSpPr>
            <a:spLocks noGrp="1" noChangeArrowheads="1"/>
          </p:cNvSpPr>
          <p:nvPr>
            <p:ph type="title"/>
          </p:nvPr>
        </p:nvSpPr>
        <p:spPr>
          <a:xfrm>
            <a:off x="2971800" y="274638"/>
            <a:ext cx="5715000" cy="994122"/>
          </a:xfrm>
        </p:spPr>
        <p:txBody>
          <a:bodyPr/>
          <a:lstStyle/>
          <a:p>
            <a:r>
              <a:rPr lang="es-MX" sz="3200" dirty="0" smtClean="0"/>
              <a:t>1.5.7 Integración del proceso de aseguramiento</a:t>
            </a:r>
            <a:r>
              <a:rPr lang="en-US" sz="3200" dirty="0" smtClean="0">
                <a:sym typeface="Symbol"/>
              </a:rPr>
              <a:t></a:t>
            </a:r>
            <a:r>
              <a:rPr lang="es-MX" sz="3200" dirty="0" smtClean="0"/>
              <a:t>Convergencia</a:t>
            </a:r>
          </a:p>
        </p:txBody>
      </p:sp>
    </p:spTree>
    <p:extLst>
      <p:ext uri="{BB962C8B-B14F-4D97-AF65-F5344CB8AC3E}">
        <p14:creationId xmlns:p14="http://schemas.microsoft.com/office/powerpoint/2010/main" xmlns="" val="3927643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prstGeom prst="rect">
            <a:avLst/>
          </a:prstGeom>
        </p:spPr>
        <p:txBody>
          <a:bodyPr>
            <a:normAutofit/>
          </a:bodyPr>
          <a:lstStyle/>
          <a:p>
            <a:pPr eaLnBrk="1" hangingPunct="1"/>
            <a:r>
              <a:rPr lang="es-MX" sz="3200" dirty="0" smtClean="0"/>
              <a:t>1.6 Conceptos y tecnologías de seguridad de la información</a:t>
            </a:r>
          </a:p>
        </p:txBody>
      </p:sp>
      <p:sp>
        <p:nvSpPr>
          <p:cNvPr id="37892" name="Rectangle 4"/>
          <p:cNvSpPr>
            <a:spLocks noGrp="1" noChangeArrowheads="1"/>
          </p:cNvSpPr>
          <p:nvPr>
            <p:ph sz="half" idx="1"/>
          </p:nvPr>
        </p:nvSpPr>
        <p:spPr>
          <a:xfrm>
            <a:off x="457200" y="1600200"/>
            <a:ext cx="4038600" cy="4472006"/>
          </a:xfrm>
        </p:spPr>
        <p:txBody>
          <a:bodyPr>
            <a:normAutofit fontScale="92500"/>
          </a:bodyPr>
          <a:lstStyle/>
          <a:p>
            <a:pPr eaLnBrk="1" hangingPunct="1">
              <a:lnSpc>
                <a:spcPct val="80000"/>
              </a:lnSpc>
            </a:pPr>
            <a:r>
              <a:rPr lang="es-MX" sz="2400" b="1" dirty="0" smtClean="0"/>
              <a:t>Control de acceso – </a:t>
            </a:r>
            <a:r>
              <a:rPr lang="es-MX" sz="2400" dirty="0" smtClean="0"/>
              <a:t>quién / cómo se puede acceder a recursos</a:t>
            </a:r>
          </a:p>
          <a:p>
            <a:pPr>
              <a:lnSpc>
                <a:spcPct val="80000"/>
              </a:lnSpc>
            </a:pPr>
            <a:r>
              <a:rPr lang="es-MX" sz="2400" b="1" dirty="0"/>
              <a:t>Auditabilidad</a:t>
            </a:r>
            <a:r>
              <a:rPr lang="es-MX" sz="2400" dirty="0"/>
              <a:t> – permite reconstrucción, revisión y examinación de una secuencia de eventos</a:t>
            </a:r>
          </a:p>
          <a:p>
            <a:pPr>
              <a:lnSpc>
                <a:spcPct val="80000"/>
              </a:lnSpc>
            </a:pPr>
            <a:r>
              <a:rPr lang="es-MX" sz="2400" b="1" dirty="0" smtClean="0"/>
              <a:t>Autenticación</a:t>
            </a:r>
            <a:r>
              <a:rPr lang="es-MX" dirty="0" smtClean="0"/>
              <a:t> – </a:t>
            </a:r>
            <a:r>
              <a:rPr lang="es-MX" sz="2400" dirty="0" smtClean="0"/>
              <a:t>verificación de identidad:</a:t>
            </a:r>
            <a:r>
              <a:rPr lang="es-MX" sz="2400" dirty="0"/>
              <a:t>  algo que usted sabe, algo que usted tiene y algo que usted es</a:t>
            </a:r>
          </a:p>
          <a:p>
            <a:pPr eaLnBrk="1" hangingPunct="1">
              <a:lnSpc>
                <a:spcPct val="80000"/>
              </a:lnSpc>
            </a:pPr>
            <a:r>
              <a:rPr lang="es-MX" sz="2400" b="1" dirty="0" smtClean="0"/>
              <a:t>Autorización</a:t>
            </a:r>
            <a:r>
              <a:rPr lang="es-MX" sz="2400" dirty="0" smtClean="0"/>
              <a:t> – qué puede hacer cuando ya tiene acceso</a:t>
            </a:r>
          </a:p>
        </p:txBody>
      </p:sp>
      <p:sp>
        <p:nvSpPr>
          <p:cNvPr id="37891" name="Rectangle 3"/>
          <p:cNvSpPr>
            <a:spLocks noGrp="1" noChangeArrowheads="1"/>
          </p:cNvSpPr>
          <p:nvPr>
            <p:ph sz="half" idx="2"/>
          </p:nvPr>
        </p:nvSpPr>
        <p:spPr>
          <a:prstGeom prst="rect">
            <a:avLst/>
          </a:prstGeom>
        </p:spPr>
        <p:txBody>
          <a:bodyPr>
            <a:normAutofit fontScale="92500"/>
          </a:bodyPr>
          <a:lstStyle/>
          <a:p>
            <a:r>
              <a:rPr lang="es-MX" sz="2400" b="1" dirty="0" smtClean="0"/>
              <a:t>Disponibilidad</a:t>
            </a:r>
            <a:r>
              <a:rPr lang="es-MX" sz="2400" dirty="0" smtClean="0"/>
              <a:t> – accesible y utilizable cuando se requiera</a:t>
            </a:r>
          </a:p>
          <a:p>
            <a:pPr eaLnBrk="1" hangingPunct="1"/>
            <a:r>
              <a:rPr lang="es-MX" sz="2400" b="1" dirty="0" smtClean="0"/>
              <a:t>Confidencialidad</a:t>
            </a:r>
            <a:r>
              <a:rPr lang="es-MX" sz="2400" dirty="0" smtClean="0"/>
              <a:t> – secreto de datos</a:t>
            </a:r>
          </a:p>
          <a:p>
            <a:pPr eaLnBrk="1" hangingPunct="1"/>
            <a:r>
              <a:rPr lang="es-MX" sz="2400" b="1" dirty="0" smtClean="0"/>
              <a:t>Integridad</a:t>
            </a:r>
            <a:r>
              <a:rPr lang="es-MX" sz="2400" dirty="0" smtClean="0"/>
              <a:t> – asegurar que no hay modificaciones no autorizadas en procesamiento, transmisión y almacenamiento</a:t>
            </a:r>
          </a:p>
          <a:p>
            <a:pPr>
              <a:lnSpc>
                <a:spcPct val="80000"/>
              </a:lnSpc>
            </a:pPr>
            <a:r>
              <a:rPr lang="es-MX" sz="2400" b="1" dirty="0" smtClean="0"/>
              <a:t>Seguridad en capas</a:t>
            </a:r>
            <a:r>
              <a:rPr lang="es-MX" sz="2400" dirty="0" smtClean="0"/>
              <a:t> – defensa en profundidad</a:t>
            </a:r>
          </a:p>
          <a:p>
            <a:pPr>
              <a:lnSpc>
                <a:spcPct val="80000"/>
              </a:lnSpc>
            </a:pPr>
            <a:r>
              <a:rPr lang="es-MX" sz="2400" b="1" dirty="0" smtClean="0"/>
              <a:t>No - repudio</a:t>
            </a:r>
            <a:r>
              <a:rPr lang="es-MX" sz="2400" dirty="0" smtClean="0"/>
              <a:t> –imposibilidad de negar autoría</a:t>
            </a:r>
          </a:p>
          <a:p>
            <a:pPr>
              <a:lnSpc>
                <a:spcPct val="80000"/>
              </a:lnSpc>
            </a:pPr>
            <a:endParaRPr lang="es-MX" sz="2400" dirty="0" smtClean="0"/>
          </a:p>
          <a:p>
            <a:pPr>
              <a:lnSpc>
                <a:spcPct val="80000"/>
              </a:lnSpc>
            </a:pPr>
            <a:endParaRPr lang="es-MX" sz="2400" dirty="0" smtClean="0"/>
          </a:p>
          <a:p>
            <a:pPr eaLnBrk="1" hangingPunct="1"/>
            <a:endParaRPr lang="es-MX" sz="2400" dirty="0" smtClean="0"/>
          </a:p>
        </p:txBody>
      </p:sp>
      <p:sp>
        <p:nvSpPr>
          <p:cNvPr id="5" name="Slide Number Placeholder 4"/>
          <p:cNvSpPr>
            <a:spLocks noGrp="1"/>
          </p:cNvSpPr>
          <p:nvPr>
            <p:ph type="sldNum" sz="quarter" idx="12"/>
          </p:nvPr>
        </p:nvSpPr>
        <p:spPr/>
        <p:txBody>
          <a:bodyPr/>
          <a:lstStyle/>
          <a:p>
            <a:fld id="{FE7ECE5F-9F06-47C0-8CEC-A9DFA59EBAB4}" type="slidenum">
              <a:rPr lang="en-US" smtClean="0"/>
              <a:pPr/>
              <a:t>2</a:t>
            </a:fld>
            <a:endParaRPr lang="es-MX" dirty="0"/>
          </a:p>
        </p:txBody>
      </p:sp>
    </p:spTree>
    <p:extLst>
      <p:ext uri="{BB962C8B-B14F-4D97-AF65-F5344CB8AC3E}">
        <p14:creationId xmlns:p14="http://schemas.microsoft.com/office/powerpoint/2010/main" xmlns="" val="18619043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1.7 Gobierno y relaciones con terceras partes</a:t>
            </a:r>
            <a:endParaRPr lang="es-MX" dirty="0"/>
          </a:p>
        </p:txBody>
      </p:sp>
      <p:sp>
        <p:nvSpPr>
          <p:cNvPr id="3" name="Content Placeholder 2"/>
          <p:cNvSpPr>
            <a:spLocks noGrp="1"/>
          </p:cNvSpPr>
          <p:nvPr>
            <p:ph idx="1"/>
          </p:nvPr>
        </p:nvSpPr>
        <p:spPr>
          <a:xfrm>
            <a:off x="457200" y="1916832"/>
            <a:ext cx="8229600" cy="4209331"/>
          </a:xfrm>
        </p:spPr>
        <p:txBody>
          <a:bodyPr/>
          <a:lstStyle/>
          <a:p>
            <a:pPr marL="0" indent="0">
              <a:buNone/>
            </a:pPr>
            <a:r>
              <a:rPr lang="es-MX" dirty="0" smtClean="0"/>
              <a:t>Reglas en los procesos de:</a:t>
            </a:r>
          </a:p>
          <a:p>
            <a:r>
              <a:rPr lang="es-MX" dirty="0" smtClean="0"/>
              <a:t>Proveedores de servicio</a:t>
            </a:r>
          </a:p>
          <a:p>
            <a:r>
              <a:rPr lang="es-MX" dirty="0" smtClean="0"/>
              <a:t>Operaciones  tercerizadas (outsourced)</a:t>
            </a:r>
          </a:p>
          <a:p>
            <a:r>
              <a:rPr lang="es-MX" dirty="0" smtClean="0"/>
              <a:t>Socios comerciales</a:t>
            </a:r>
          </a:p>
          <a:p>
            <a:r>
              <a:rPr lang="es-MX" dirty="0" smtClean="0"/>
              <a:t>Organizaciones fusionadas o adquiridas</a:t>
            </a:r>
            <a:endParaRPr lang="es-MX" dirty="0"/>
          </a:p>
        </p:txBody>
      </p:sp>
      <p:sp>
        <p:nvSpPr>
          <p:cNvPr id="4" name="Slide Number Placeholder 3"/>
          <p:cNvSpPr>
            <a:spLocks noGrp="1"/>
          </p:cNvSpPr>
          <p:nvPr>
            <p:ph type="sldNum" sz="quarter" idx="12"/>
          </p:nvPr>
        </p:nvSpPr>
        <p:spPr/>
        <p:txBody>
          <a:bodyPr/>
          <a:lstStyle/>
          <a:p>
            <a:fld id="{FE7ECE5F-9F06-47C0-8CEC-A9DFA59EBAB4}" type="slidenum">
              <a:rPr lang="en-US" smtClean="0"/>
              <a:pPr/>
              <a:t>3</a:t>
            </a:fld>
            <a:endParaRPr lang="es-MX" dirty="0"/>
          </a:p>
        </p:txBody>
      </p:sp>
    </p:spTree>
    <p:extLst>
      <p:ext uri="{BB962C8B-B14F-4D97-AF65-F5344CB8AC3E}">
        <p14:creationId xmlns:p14="http://schemas.microsoft.com/office/powerpoint/2010/main" xmlns="" val="187019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895600" y="260648"/>
            <a:ext cx="6068888" cy="1143000"/>
          </a:xfrm>
        </p:spPr>
        <p:txBody>
          <a:bodyPr/>
          <a:lstStyle/>
          <a:p>
            <a:pPr defTabSz="130175" eaLnBrk="1" hangingPunct="1"/>
            <a:r>
              <a:rPr lang="es-MX" sz="3600" dirty="0" smtClean="0"/>
              <a:t>1.8 Métricas del gobierno de la seguridad de la información</a:t>
            </a:r>
          </a:p>
        </p:txBody>
      </p:sp>
      <p:sp>
        <p:nvSpPr>
          <p:cNvPr id="45059" name="Rectangle 3"/>
          <p:cNvSpPr>
            <a:spLocks noGrp="1" noChangeArrowheads="1"/>
          </p:cNvSpPr>
          <p:nvPr>
            <p:ph type="body" idx="4294967295"/>
          </p:nvPr>
        </p:nvSpPr>
        <p:spPr>
          <a:xfrm>
            <a:off x="533400" y="1752600"/>
            <a:ext cx="8610600" cy="4495800"/>
          </a:xfrm>
        </p:spPr>
        <p:txBody>
          <a:bodyPr/>
          <a:lstStyle/>
          <a:p>
            <a:pPr eaLnBrk="1" hangingPunct="1"/>
            <a:r>
              <a:rPr lang="es-MX" sz="3000" dirty="0" smtClean="0"/>
              <a:t>Métrica es un término utilizado para denotar medidas basadas en una o más referencias e involucra por lo menos dos puntos, la medida y la referencia.</a:t>
            </a:r>
          </a:p>
          <a:p>
            <a:pPr eaLnBrk="1" hangingPunct="1"/>
            <a:r>
              <a:rPr lang="es-MX" sz="3000" dirty="0" smtClean="0"/>
              <a:t>Las métricas contemporáneas de seguridad normalmente </a:t>
            </a:r>
            <a:r>
              <a:rPr lang="es-MX" sz="3000" i="1" dirty="0" smtClean="0"/>
              <a:t>fallan</a:t>
            </a:r>
            <a:r>
              <a:rPr lang="es-MX" sz="3000" dirty="0" smtClean="0"/>
              <a:t> en informarnos acerca del estado o grado de seguridad relativa a un punto de referencia.</a:t>
            </a:r>
          </a:p>
        </p:txBody>
      </p:sp>
      <p:pic>
        <p:nvPicPr>
          <p:cNvPr id="2" name="Dominio 1 d51">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9383125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75"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895600" y="274638"/>
            <a:ext cx="6248400" cy="1143000"/>
          </a:xfrm>
        </p:spPr>
        <p:txBody>
          <a:bodyPr/>
          <a:lstStyle/>
          <a:p>
            <a:pPr defTabSz="347663" eaLnBrk="1" hangingPunct="1"/>
            <a:r>
              <a:rPr lang="es-MX" dirty="0" smtClean="0"/>
              <a:t>1.8.1 Métricas de seguridad de la información</a:t>
            </a:r>
          </a:p>
        </p:txBody>
      </p:sp>
      <p:sp>
        <p:nvSpPr>
          <p:cNvPr id="46083" name="Rectangle 3"/>
          <p:cNvSpPr>
            <a:spLocks noGrp="1" noChangeArrowheads="1"/>
          </p:cNvSpPr>
          <p:nvPr>
            <p:ph type="body" idx="4294967295"/>
          </p:nvPr>
        </p:nvSpPr>
        <p:spPr>
          <a:xfrm>
            <a:off x="428596" y="1571612"/>
            <a:ext cx="8229600" cy="4525963"/>
          </a:xfrm>
        </p:spPr>
        <p:txBody>
          <a:bodyPr/>
          <a:lstStyle/>
          <a:p>
            <a:pPr eaLnBrk="1" hangingPunct="1"/>
            <a:r>
              <a:rPr lang="es-MX" sz="3000" dirty="0" smtClean="0"/>
              <a:t>Es muy difícil o imposible administrar cualquier actividad que no se puede medir.</a:t>
            </a:r>
          </a:p>
          <a:p>
            <a:pPr eaLnBrk="1" hangingPunct="1"/>
            <a:r>
              <a:rPr lang="es-MX" sz="3000" dirty="0" smtClean="0"/>
              <a:t>Métricas estándar de seguridad incluyen algunas:</a:t>
            </a:r>
          </a:p>
          <a:p>
            <a:pPr lvl="1" eaLnBrk="1" hangingPunct="1"/>
            <a:r>
              <a:rPr lang="es-MX" dirty="0" smtClean="0"/>
              <a:t>Tiempo de inactividad producido por virus</a:t>
            </a:r>
          </a:p>
          <a:p>
            <a:pPr lvl="1" eaLnBrk="1" hangingPunct="1"/>
            <a:r>
              <a:rPr lang="es-MX" dirty="0" smtClean="0"/>
              <a:t>Porcentaje de servidores parchados.</a:t>
            </a:r>
          </a:p>
          <a:p>
            <a:pPr lvl="1" eaLnBrk="1" hangingPunct="1"/>
            <a:r>
              <a:rPr lang="es-MX" dirty="0" smtClean="0"/>
              <a:t>Número de penetraciones de sistemas.</a:t>
            </a:r>
          </a:p>
        </p:txBody>
      </p:sp>
      <p:pic>
        <p:nvPicPr>
          <p:cNvPr id="2" name="Dominio 1 D52">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3873338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6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895600" y="304800"/>
            <a:ext cx="6248400" cy="1143000"/>
          </a:xfrm>
        </p:spPr>
        <p:txBody>
          <a:bodyPr/>
          <a:lstStyle/>
          <a:p>
            <a:pPr defTabSz="341313" eaLnBrk="1" hangingPunct="1"/>
            <a:r>
              <a:rPr lang="es-MX" dirty="0" smtClean="0"/>
              <a:t>1.8.1 Métricas de seguridad de la información</a:t>
            </a:r>
          </a:p>
        </p:txBody>
      </p:sp>
      <p:sp>
        <p:nvSpPr>
          <p:cNvPr id="47107" name="Rectangle 3"/>
          <p:cNvSpPr>
            <a:spLocks noGrp="1" noChangeArrowheads="1"/>
          </p:cNvSpPr>
          <p:nvPr>
            <p:ph type="body" idx="4294967295"/>
          </p:nvPr>
        </p:nvSpPr>
        <p:spPr>
          <a:xfrm>
            <a:off x="571472" y="1714488"/>
            <a:ext cx="8382000" cy="3992563"/>
          </a:xfrm>
        </p:spPr>
        <p:txBody>
          <a:bodyPr>
            <a:normAutofit fontScale="92500" lnSpcReduction="10000"/>
          </a:bodyPr>
          <a:lstStyle/>
          <a:p>
            <a:pPr marL="288925" indent="-288925" eaLnBrk="1" hangingPunct="1"/>
            <a:r>
              <a:rPr lang="es-MX" sz="3000" dirty="0" smtClean="0"/>
              <a:t>Ninguna métrica en sí misma puede realmente proporcionar información sobre que tan segura es la organización en realidad, sin embargo, todo lo que puede decirse es que:</a:t>
            </a:r>
          </a:p>
          <a:p>
            <a:pPr marL="688975" lvl="1" indent="-288925" eaLnBrk="1" hangingPunct="1"/>
            <a:r>
              <a:rPr lang="es-MX" dirty="0" smtClean="0"/>
              <a:t>Algunas organizaciones son objeto de ataques con mayor frecuencia y/o registran mayores pérdidas que otras.</a:t>
            </a:r>
          </a:p>
          <a:p>
            <a:pPr marL="688975" lvl="1" indent="-288925" eaLnBrk="1" hangingPunct="1"/>
            <a:r>
              <a:rPr lang="es-MX" dirty="0" smtClean="0"/>
              <a:t>Existe una gran correlación entre la buena gestión de seguridad y buenas prácticas y relativamente menor número de incidentes y pérdidas.</a:t>
            </a:r>
          </a:p>
        </p:txBody>
      </p:sp>
    </p:spTree>
    <p:extLst>
      <p:ext uri="{BB962C8B-B14F-4D97-AF65-F5344CB8AC3E}">
        <p14:creationId xmlns:p14="http://schemas.microsoft.com/office/powerpoint/2010/main" xmlns="" val="1053750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0" y="274638"/>
            <a:ext cx="6096000" cy="1143000"/>
          </a:xfrm>
        </p:spPr>
        <p:txBody>
          <a:bodyPr>
            <a:noAutofit/>
          </a:bodyPr>
          <a:lstStyle/>
          <a:p>
            <a:pPr defTabSz="341313" eaLnBrk="1" hangingPunct="1"/>
            <a:r>
              <a:rPr lang="es-MX" sz="3600" dirty="0" smtClean="0"/>
              <a:t>1.8.2 Métricas de implementación de gobierno</a:t>
            </a:r>
          </a:p>
        </p:txBody>
      </p:sp>
      <p:sp>
        <p:nvSpPr>
          <p:cNvPr id="48131" name="Rectangle 3"/>
          <p:cNvSpPr>
            <a:spLocks noGrp="1" noChangeArrowheads="1"/>
          </p:cNvSpPr>
          <p:nvPr>
            <p:ph type="body" idx="4294967295"/>
          </p:nvPr>
        </p:nvSpPr>
        <p:spPr>
          <a:xfrm>
            <a:off x="500034" y="1643050"/>
            <a:ext cx="8229600" cy="4525963"/>
          </a:xfrm>
        </p:spPr>
        <p:txBody>
          <a:bodyPr/>
          <a:lstStyle/>
          <a:p>
            <a:pPr eaLnBrk="1" hangingPunct="1">
              <a:lnSpc>
                <a:spcPct val="90000"/>
              </a:lnSpc>
            </a:pPr>
            <a:r>
              <a:rPr lang="es-MX" sz="3000" dirty="0" smtClean="0"/>
              <a:t>Algunas formas de métricas deben utilizarse durante la implementación de un plan de gobierno.</a:t>
            </a:r>
          </a:p>
          <a:p>
            <a:pPr eaLnBrk="1" hangingPunct="1">
              <a:lnSpc>
                <a:spcPct val="90000"/>
              </a:lnSpc>
            </a:pPr>
            <a:r>
              <a:rPr lang="es-MX" sz="3000" dirty="0" smtClean="0"/>
              <a:t>Indicadores clave de meta (KGIs)* e indicadores clave de desempeño (KPIs)* pueden: </a:t>
            </a:r>
          </a:p>
          <a:p>
            <a:pPr lvl="1" eaLnBrk="1" hangingPunct="1">
              <a:lnSpc>
                <a:spcPct val="90000"/>
              </a:lnSpc>
            </a:pPr>
            <a:r>
              <a:rPr lang="es-MX" sz="2600" dirty="0" smtClean="0"/>
              <a:t>Entregar información acerca de la consecución de metas de procesos o servicios</a:t>
            </a:r>
          </a:p>
          <a:p>
            <a:pPr lvl="1" eaLnBrk="1" hangingPunct="1">
              <a:lnSpc>
                <a:spcPct val="90000"/>
              </a:lnSpc>
            </a:pPr>
            <a:r>
              <a:rPr lang="es-MX" sz="2600" dirty="0" smtClean="0"/>
              <a:t>Ayudar a determinar los hitos que son alcanzados.</a:t>
            </a:r>
          </a:p>
        </p:txBody>
      </p:sp>
      <p:sp>
        <p:nvSpPr>
          <p:cNvPr id="48132" name="TextBox 3"/>
          <p:cNvSpPr txBox="1">
            <a:spLocks noChangeArrowheads="1"/>
          </p:cNvSpPr>
          <p:nvPr/>
        </p:nvSpPr>
        <p:spPr bwMode="auto">
          <a:xfrm>
            <a:off x="571472" y="5000636"/>
            <a:ext cx="796292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MX" dirty="0" smtClean="0"/>
              <a:t>* - KGIs tienden más a reflejar  metas estratégicas, por ejemplo, metas estratégicas de gobierno de seguridad de información,  mientras los KPI tienden a reflejar metas tácticas, tales como la reducción del número de caídas del sistema. </a:t>
            </a:r>
          </a:p>
        </p:txBody>
      </p:sp>
      <p:pic>
        <p:nvPicPr>
          <p:cNvPr id="2" name="Dominio 1 D 54">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9415620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65"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5614</TotalTime>
  <Words>1175</Words>
  <Application>Microsoft Office PowerPoint</Application>
  <PresentationFormat>On-screen Show (4:3)</PresentationFormat>
  <Paragraphs>86</Paragraphs>
  <Slides>7</Slides>
  <Notes>7</Notes>
  <HiddenSlides>0</HiddenSlides>
  <MMClips>3</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1.5.7 Integración del proceso de aseguramientoConvergencia</vt:lpstr>
      <vt:lpstr>1.6 Conceptos y tecnologías de seguridad de la información</vt:lpstr>
      <vt:lpstr>1.7 Gobierno y relaciones con terceras partes</vt:lpstr>
      <vt:lpstr>1.8 Métricas del gobierno de la seguridad de la información</vt:lpstr>
      <vt:lpstr>1.8.1 Métricas de seguridad de la información</vt:lpstr>
      <vt:lpstr>1.8.1 Métricas de seguridad de la información</vt:lpstr>
      <vt:lpstr>1.8.2 Métricas de implementación de gobierno</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kcordero</cp:lastModifiedBy>
  <cp:revision>762</cp:revision>
  <dcterms:created xsi:type="dcterms:W3CDTF">2012-01-20T22:05:26Z</dcterms:created>
  <dcterms:modified xsi:type="dcterms:W3CDTF">2014-02-10T22:38:49Z</dcterms:modified>
</cp:coreProperties>
</file>