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14"/>
  </p:notesMasterIdLst>
  <p:handoutMasterIdLst>
    <p:handoutMasterId r:id="rId15"/>
  </p:handoutMasterIdLst>
  <p:sldIdLst>
    <p:sldId id="865" r:id="rId2"/>
    <p:sldId id="866" r:id="rId3"/>
    <p:sldId id="867" r:id="rId4"/>
    <p:sldId id="868" r:id="rId5"/>
    <p:sldId id="869" r:id="rId6"/>
    <p:sldId id="870" r:id="rId7"/>
    <p:sldId id="871" r:id="rId8"/>
    <p:sldId id="872" r:id="rId9"/>
    <p:sldId id="873" r:id="rId10"/>
    <p:sldId id="874" r:id="rId11"/>
    <p:sldId id="875" r:id="rId12"/>
    <p:sldId id="87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67" autoAdjust="0"/>
    <p:restoredTop sz="70609" autoAdjust="0"/>
  </p:normalViewPr>
  <p:slideViewPr>
    <p:cSldViewPr>
      <p:cViewPr>
        <p:scale>
          <a:sx n="70" d="100"/>
          <a:sy n="70" d="100"/>
        </p:scale>
        <p:origin x="-1482" y="408"/>
      </p:cViewPr>
      <p:guideLst>
        <p:guide orient="horz" pos="2160"/>
        <p:guide pos="2880"/>
      </p:guideLst>
    </p:cSldViewPr>
  </p:slideViewPr>
  <p:outlineViewPr>
    <p:cViewPr>
      <p:scale>
        <a:sx n="33" d="100"/>
        <a:sy n="33" d="100"/>
      </p:scale>
      <p:origin x="0" y="34956"/>
    </p:cViewPr>
    <p:sldLst>
      <p:sld r:id="rId1" collapse="1"/>
      <p:sld r:id="rId2" collapse="1"/>
      <p:sld r:id="rId3" collapse="1"/>
      <p:sld r:id="rId4" collapse="1"/>
    </p:sldLst>
  </p:outlineViewPr>
  <p:notesTextViewPr>
    <p:cViewPr>
      <p:scale>
        <a:sx n="100" d="100"/>
        <a:sy n="100" d="100"/>
      </p:scale>
      <p:origin x="0" y="0"/>
    </p:cViewPr>
  </p:notesTextViewPr>
  <p:notesViewPr>
    <p:cSldViewPr>
      <p:cViewPr varScale="1">
        <p:scale>
          <a:sx n="93" d="100"/>
          <a:sy n="93" d="100"/>
        </p:scale>
        <p:origin x="-3630"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AC9092-F2B1-4818-9276-DE9AD2A58696}" type="datetimeFigureOut">
              <a:rPr lang="en-US" smtClean="0"/>
              <a:pPr/>
              <a:t>2/10/2014</a:t>
            </a:fld>
            <a:endParaRPr lang="es-MX"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06F2F2-ECFE-4342-BD0A-D93908269F2B}" type="slidenum">
              <a:rPr lang="en-US" smtClean="0"/>
              <a:pPr/>
              <a:t>‹#›</a:t>
            </a:fld>
            <a:endParaRPr lang="es-MX" dirty="0"/>
          </a:p>
        </p:txBody>
      </p:sp>
    </p:spTree>
    <p:extLst>
      <p:ext uri="{BB962C8B-B14F-4D97-AF65-F5344CB8AC3E}">
        <p14:creationId xmlns:p14="http://schemas.microsoft.com/office/powerpoint/2010/main" xmlns="" val="406965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26B30-61BC-4C73-B1AC-1F3C0D5FC331}" type="datetimeFigureOut">
              <a:rPr lang="en-CA" smtClean="0"/>
              <a:pPr/>
              <a:t>10/02/2014</a:t>
            </a:fld>
            <a:endParaRPr lang="es-MX"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EC3215-E510-441C-8AAC-1A5B2AEAA657}" type="slidenum">
              <a:rPr lang="en-CA" smtClean="0"/>
              <a:pPr/>
              <a:t>‹#›</a:t>
            </a:fld>
            <a:endParaRPr lang="es-MX" dirty="0"/>
          </a:p>
        </p:txBody>
      </p:sp>
    </p:spTree>
    <p:extLst>
      <p:ext uri="{BB962C8B-B14F-4D97-AF65-F5344CB8AC3E}">
        <p14:creationId xmlns:p14="http://schemas.microsoft.com/office/powerpoint/2010/main" xmlns="" val="42661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26B96F5C-E04D-4306-815E-72C11BFC75B2}" type="slidenum">
              <a:rPr lang="en-US" smtClean="0"/>
              <a:pPr eaLnBrk="1" hangingPunct="1"/>
              <a:t>1</a:t>
            </a:fld>
            <a:endParaRPr lang="es-MX" dirty="0"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smtClean="0"/>
              <a:t>Directivas para el instructor: </a:t>
            </a:r>
            <a:endParaRPr lang="es-MX" sz="1000" b="1" dirty="0"/>
          </a:p>
          <a:p>
            <a:r>
              <a:rPr lang="es-MX" dirty="0" smtClean="0"/>
              <a:t>La alineación estratégica de la seguridad de la información en apoyo a los objetivos organizacionales es una meta altamente deseable que a menudo es difícil de alcanzar. Debe quedar claro que la rentabilidad de un programa de seguridad está vinculada inevitablemente a qué tan  bien apoya los objetivos de la organización y a qué costo. Si no se cuenta con objetivos organizacionales que sirvan de punto de referencia, cualquier otra medida, incluso las llamadas mejores prácticas, puede ser innecesaria, inadecuada o mal dirigida. Desde el punto de vista del negocio, es probable que prácticas adecuadas y suficientes que sean proporcionales a los requerimientos resulten más rentables que las mejores prácticas. De igual forma es probable que una gerencia consciente de los costos las reciba mejor.</a:t>
            </a:r>
          </a:p>
          <a:p>
            <a:pPr eaLnBrk="1" hangingPunct="1"/>
            <a:endParaRPr lang="es-MX" sz="1000" dirty="0"/>
          </a:p>
          <a:p>
            <a:pPr eaLnBrk="1" hangingPunct="1"/>
            <a:r>
              <a:rPr lang="es-MX" sz="1000" b="1" dirty="0"/>
              <a:t>Páginas de Referencia del Manual de Preparación al Examen</a:t>
            </a:r>
            <a:r>
              <a:rPr lang="es-MX" sz="1000" b="1" dirty="0" smtClean="0"/>
              <a:t>: </a:t>
            </a:r>
            <a:r>
              <a:rPr lang="es-MX" sz="1000" dirty="0" smtClean="0"/>
              <a:t>Pag. 45</a:t>
            </a:r>
            <a:endParaRPr lang="es-MX" sz="1000" dirty="0"/>
          </a:p>
        </p:txBody>
      </p:sp>
    </p:spTree>
    <p:extLst>
      <p:ext uri="{BB962C8B-B14F-4D97-AF65-F5344CB8AC3E}">
        <p14:creationId xmlns:p14="http://schemas.microsoft.com/office/powerpoint/2010/main" xmlns="" val="1799377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AC981A75-FA01-486F-8CB6-C745AABE0E8A}" type="slidenum">
              <a:rPr lang="en-US" smtClean="0"/>
              <a:pPr eaLnBrk="1" hangingPunct="1"/>
              <a:t>10</a:t>
            </a:fld>
            <a:endParaRPr lang="es-MX" dirty="0"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00" b="1" dirty="0" smtClean="0"/>
              <a:t>Directivas para el instructor: </a:t>
            </a:r>
          </a:p>
          <a:p>
            <a:pPr eaLnBrk="1" hangingPunct="1"/>
            <a:endParaRPr lang="es-MX" sz="1000" b="1" dirty="0" smtClean="0"/>
          </a:p>
          <a:p>
            <a:pPr eaLnBrk="1" hangingPunct="1"/>
            <a:r>
              <a:rPr lang="es-MX" sz="1000" b="1" dirty="0" smtClean="0"/>
              <a:t>Páginas </a:t>
            </a:r>
            <a:r>
              <a:rPr lang="es-MX" sz="1000" b="1" dirty="0"/>
              <a:t>de Referencia del Manual de Preparación al Examen: </a:t>
            </a:r>
            <a:r>
              <a:rPr lang="es-MX" sz="1000" dirty="0" smtClean="0"/>
              <a:t>Pag. 47.</a:t>
            </a:r>
            <a:endParaRPr lang="es-MX" sz="1000" dirty="0"/>
          </a:p>
        </p:txBody>
      </p:sp>
    </p:spTree>
    <p:extLst>
      <p:ext uri="{BB962C8B-B14F-4D97-AF65-F5344CB8AC3E}">
        <p14:creationId xmlns:p14="http://schemas.microsoft.com/office/powerpoint/2010/main" xmlns="" val="170277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E4D68C3A-4F3B-48CC-9B6B-539C65A5EA66}" type="slidenum">
              <a:rPr lang="en-US" smtClean="0"/>
              <a:pPr eaLnBrk="1" hangingPunct="1"/>
              <a:t>11</a:t>
            </a:fld>
            <a:endParaRPr lang="es-MX" dirty="0"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00" b="1" dirty="0" smtClean="0"/>
              <a:t>Directivas para el instructor: </a:t>
            </a:r>
          </a:p>
          <a:p>
            <a:pPr eaLnBrk="1" hangingPunct="1"/>
            <a:endParaRPr lang="es-MX" sz="1000" b="1" dirty="0" smtClean="0"/>
          </a:p>
          <a:p>
            <a:pPr eaLnBrk="1" hangingPunct="1"/>
            <a:r>
              <a:rPr lang="es-MX" sz="1000" b="1" dirty="0" smtClean="0"/>
              <a:t>Páginas </a:t>
            </a:r>
            <a:r>
              <a:rPr lang="es-MX" sz="1000" b="1" dirty="0"/>
              <a:t>de Referencia del Manual de Preparación al Examen:</a:t>
            </a:r>
            <a:r>
              <a:rPr lang="es-MX" dirty="0" smtClean="0"/>
              <a:t>  </a:t>
            </a:r>
            <a:r>
              <a:rPr lang="es-MX" sz="1000" dirty="0" smtClean="0"/>
              <a:t>Pag. 47</a:t>
            </a:r>
            <a:endParaRPr lang="es-MX" sz="1000" dirty="0"/>
          </a:p>
        </p:txBody>
      </p:sp>
    </p:spTree>
    <p:extLst>
      <p:ext uri="{BB962C8B-B14F-4D97-AF65-F5344CB8AC3E}">
        <p14:creationId xmlns:p14="http://schemas.microsoft.com/office/powerpoint/2010/main" xmlns="" val="3267595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B42C60B2-E944-4B1D-8B1C-C4EC3760C28A}" type="slidenum">
              <a:rPr lang="en-US" smtClean="0"/>
              <a:pPr eaLnBrk="1" hangingPunct="1"/>
              <a:t>12</a:t>
            </a:fld>
            <a:endParaRPr lang="es-MX" dirty="0"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00" b="1" dirty="0" smtClean="0"/>
              <a:t>Directivas para el instructor: </a:t>
            </a:r>
          </a:p>
          <a:p>
            <a:pPr eaLnBrk="1" hangingPunct="1"/>
            <a:endParaRPr lang="es-MX" sz="1000" b="1" dirty="0" smtClean="0"/>
          </a:p>
          <a:p>
            <a:pPr eaLnBrk="1" hangingPunct="1"/>
            <a:r>
              <a:rPr lang="es-MX" sz="1000" b="1" dirty="0" smtClean="0"/>
              <a:t>Páginas </a:t>
            </a:r>
            <a:r>
              <a:rPr lang="es-MX" sz="1000" b="1" dirty="0"/>
              <a:t>de Referencia del Manual de Preparación al Examen:</a:t>
            </a:r>
            <a:r>
              <a:rPr lang="es-MX" dirty="0" smtClean="0"/>
              <a:t>  </a:t>
            </a:r>
            <a:r>
              <a:rPr lang="es-MX" sz="1000" dirty="0" smtClean="0"/>
              <a:t>Pag. 47.</a:t>
            </a:r>
            <a:endParaRPr lang="es-MX" sz="1000" dirty="0"/>
          </a:p>
        </p:txBody>
      </p:sp>
    </p:spTree>
    <p:extLst>
      <p:ext uri="{BB962C8B-B14F-4D97-AF65-F5344CB8AC3E}">
        <p14:creationId xmlns:p14="http://schemas.microsoft.com/office/powerpoint/2010/main" xmlns="" val="4831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A2AEBA8B-ADE2-4981-AE15-F36C539C56DF}" type="slidenum">
              <a:rPr lang="en-US" smtClean="0"/>
              <a:pPr eaLnBrk="1" hangingPunct="1"/>
              <a:t>2</a:t>
            </a:fld>
            <a:endParaRPr lang="es-MX" dirty="0"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00" b="1" dirty="0" smtClean="0"/>
              <a:t>Directivas para el instructor: </a:t>
            </a:r>
          </a:p>
          <a:p>
            <a:pPr eaLnBrk="1" hangingPunct="1"/>
            <a:endParaRPr lang="es-MX" sz="1000" b="1" dirty="0" smtClean="0"/>
          </a:p>
          <a:p>
            <a:pPr eaLnBrk="1" hangingPunct="1"/>
            <a:r>
              <a:rPr lang="es-MX" sz="1000" b="1" dirty="0" smtClean="0"/>
              <a:t>Páginas </a:t>
            </a:r>
            <a:r>
              <a:rPr lang="es-MX" sz="1000" b="1" dirty="0"/>
              <a:t>de Referencia del Manual de Preparación al Examen</a:t>
            </a:r>
            <a:r>
              <a:rPr lang="es-MX" sz="1000" b="1" dirty="0" smtClean="0"/>
              <a:t>: </a:t>
            </a:r>
            <a:r>
              <a:rPr lang="es-MX" sz="1000" dirty="0" smtClean="0"/>
              <a:t>Pág</a:t>
            </a:r>
            <a:r>
              <a:rPr lang="es-MX" sz="1000" dirty="0"/>
              <a:t>. 45</a:t>
            </a:r>
          </a:p>
        </p:txBody>
      </p:sp>
    </p:spTree>
    <p:extLst>
      <p:ext uri="{BB962C8B-B14F-4D97-AF65-F5344CB8AC3E}">
        <p14:creationId xmlns:p14="http://schemas.microsoft.com/office/powerpoint/2010/main" xmlns="" val="147196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4057B30C-5472-4F12-946A-ADD6955A00F2}" type="slidenum">
              <a:rPr lang="en-US" smtClean="0"/>
              <a:pPr eaLnBrk="1" hangingPunct="1"/>
              <a:t>3</a:t>
            </a:fld>
            <a:endParaRPr lang="es-MX" dirty="0"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a:t>Directivas para el Instructor: </a:t>
            </a:r>
          </a:p>
          <a:p>
            <a:pPr eaLnBrk="1" hangingPunct="1"/>
            <a:r>
              <a:rPr lang="es-MX" sz="1000" dirty="0"/>
              <a:t>Existe un capítulo entero dedicado a la administración de riesgos, pero es importante comprender la relación que tiene con el gobierno.</a:t>
            </a:r>
          </a:p>
          <a:p>
            <a:pPr eaLnBrk="1" hangingPunct="1"/>
            <a:endParaRPr lang="es-MX" sz="1000" dirty="0"/>
          </a:p>
          <a:p>
            <a:pPr eaLnBrk="1" hangingPunct="1"/>
            <a:r>
              <a:rPr lang="es-MX" sz="1000" b="1" dirty="0"/>
              <a:t>Páginas de Referencia del Manual de Preparación al Examen:</a:t>
            </a:r>
            <a:r>
              <a:rPr lang="es-MX" dirty="0" smtClean="0"/>
              <a:t>  </a:t>
            </a:r>
            <a:r>
              <a:rPr lang="es-MX" sz="1000" dirty="0" smtClean="0"/>
              <a:t>Pag. 45-46</a:t>
            </a:r>
            <a:endParaRPr lang="es-MX" sz="1000" dirty="0"/>
          </a:p>
        </p:txBody>
      </p:sp>
    </p:spTree>
    <p:extLst>
      <p:ext uri="{BB962C8B-B14F-4D97-AF65-F5344CB8AC3E}">
        <p14:creationId xmlns:p14="http://schemas.microsoft.com/office/powerpoint/2010/main" xmlns="" val="282013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92E26837-AC6F-42AE-B4E8-B328CB9E0D9C}" type="slidenum">
              <a:rPr lang="en-US" smtClean="0"/>
              <a:pPr eaLnBrk="1" hangingPunct="1"/>
              <a:t>4</a:t>
            </a:fld>
            <a:endParaRPr lang="es-MX" dirty="0"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smtClean="0"/>
              <a:t>Directivas para el instructor: </a:t>
            </a:r>
            <a:endParaRPr lang="es-MX" sz="1000" b="1" dirty="0"/>
          </a:p>
          <a:p>
            <a:pPr eaLnBrk="1" hangingPunct="1"/>
            <a:r>
              <a:rPr lang="es-MX" sz="1000" dirty="0"/>
              <a:t>La entrega de valor es una función de alineación de la estrategia de los objetivos de seguridad; en otras palabras, cuando un caso de negocio se puede realizar de modo convincente para todas las actividades de seguridad. Se tiene niveles óptimos de inversión cuando se alcanzan las metas estratégicas para la seguridad y se logra una postura de riesgo aceptable al menor costo posible.</a:t>
            </a:r>
          </a:p>
          <a:p>
            <a:pPr eaLnBrk="1" hangingPunct="1"/>
            <a:endParaRPr lang="es-MX" sz="1000" b="1" dirty="0"/>
          </a:p>
          <a:p>
            <a:pPr eaLnBrk="1" hangingPunct="1"/>
            <a:r>
              <a:rPr lang="es-MX" sz="1000" b="1" dirty="0"/>
              <a:t>Páginas de Referencia del Manual de Preparación al Examen:</a:t>
            </a:r>
            <a:r>
              <a:rPr lang="es-MX" dirty="0" smtClean="0"/>
              <a:t>  </a:t>
            </a:r>
            <a:r>
              <a:rPr lang="es-MX" sz="1000" dirty="0" smtClean="0"/>
              <a:t>Pg. 46.</a:t>
            </a:r>
            <a:endParaRPr lang="es-MX" sz="1000" dirty="0"/>
          </a:p>
          <a:p>
            <a:pPr eaLnBrk="1" hangingPunct="1"/>
            <a:endParaRPr lang="es-MX" dirty="0" smtClean="0"/>
          </a:p>
        </p:txBody>
      </p:sp>
    </p:spTree>
    <p:extLst>
      <p:ext uri="{BB962C8B-B14F-4D97-AF65-F5344CB8AC3E}">
        <p14:creationId xmlns:p14="http://schemas.microsoft.com/office/powerpoint/2010/main" xmlns="" val="180730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6D09F20C-4B06-456A-8675-3DF318D01ACB}" type="slidenum">
              <a:rPr lang="en-US" smtClean="0"/>
              <a:pPr eaLnBrk="1" hangingPunct="1"/>
              <a:t>5</a:t>
            </a:fld>
            <a:endParaRPr lang="es-MX" dirty="0"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00" b="1" dirty="0" smtClean="0"/>
              <a:t>Directivas para el instructor: </a:t>
            </a:r>
          </a:p>
          <a:p>
            <a:pPr eaLnBrk="1" hangingPunct="1"/>
            <a:endParaRPr lang="es-MX" sz="1000" b="1" dirty="0" smtClean="0"/>
          </a:p>
          <a:p>
            <a:pPr eaLnBrk="1" hangingPunct="1"/>
            <a:r>
              <a:rPr lang="es-MX" sz="1000" b="1" dirty="0" smtClean="0"/>
              <a:t>Páginas </a:t>
            </a:r>
            <a:r>
              <a:rPr lang="es-MX" sz="1000" b="1" dirty="0"/>
              <a:t>de Referencia del Manual de Preparación al Examen:</a:t>
            </a:r>
            <a:r>
              <a:rPr lang="es-MX" dirty="0" smtClean="0"/>
              <a:t>  </a:t>
            </a:r>
            <a:r>
              <a:rPr lang="es-MX" sz="1000" dirty="0" smtClean="0"/>
              <a:t>Pag. 46</a:t>
            </a:r>
            <a:endParaRPr lang="es-MX" sz="1000" dirty="0"/>
          </a:p>
        </p:txBody>
      </p:sp>
    </p:spTree>
    <p:extLst>
      <p:ext uri="{BB962C8B-B14F-4D97-AF65-F5344CB8AC3E}">
        <p14:creationId xmlns:p14="http://schemas.microsoft.com/office/powerpoint/2010/main" xmlns="" val="307074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4234B7D3-81EC-41C8-AC06-6EEB4CC65B93}" type="slidenum">
              <a:rPr lang="en-US" smtClean="0"/>
              <a:pPr eaLnBrk="1" hangingPunct="1"/>
              <a:t>6</a:t>
            </a:fld>
            <a:endParaRPr lang="es-MX" dirty="0"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00" b="1" dirty="0" smtClean="0"/>
              <a:t>Directivas para el instructor: </a:t>
            </a:r>
          </a:p>
          <a:p>
            <a:pPr eaLnBrk="1" hangingPunct="1"/>
            <a:endParaRPr lang="es-MX" sz="1000" b="1" dirty="0" smtClean="0"/>
          </a:p>
          <a:p>
            <a:pPr eaLnBrk="1" hangingPunct="1"/>
            <a:r>
              <a:rPr lang="es-MX" sz="1000" b="1" dirty="0" smtClean="0"/>
              <a:t>Páginas </a:t>
            </a:r>
            <a:r>
              <a:rPr lang="es-MX" sz="1000" b="1" dirty="0"/>
              <a:t>de Referencia del Manual de Preparación al Examen:</a:t>
            </a:r>
            <a:r>
              <a:rPr lang="es-MX" dirty="0" smtClean="0"/>
              <a:t>  </a:t>
            </a:r>
            <a:r>
              <a:rPr lang="es-MX" sz="1000" dirty="0" smtClean="0"/>
              <a:t>Pag. 46</a:t>
            </a:r>
            <a:endParaRPr lang="es-MX" sz="1000" dirty="0"/>
          </a:p>
        </p:txBody>
      </p:sp>
    </p:spTree>
    <p:extLst>
      <p:ext uri="{BB962C8B-B14F-4D97-AF65-F5344CB8AC3E}">
        <p14:creationId xmlns:p14="http://schemas.microsoft.com/office/powerpoint/2010/main" xmlns="" val="261050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6E788F67-D730-4C85-AA39-304E73EC5B47}" type="slidenum">
              <a:rPr lang="en-US" smtClean="0"/>
              <a:pPr eaLnBrk="1" hangingPunct="1"/>
              <a:t>7</a:t>
            </a:fld>
            <a:endParaRPr lang="es-MX" dirty="0"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smtClean="0"/>
              <a:t>Directivas para el instructor: </a:t>
            </a:r>
            <a:endParaRPr lang="es-MX" sz="1000" b="1" dirty="0"/>
          </a:p>
          <a:p>
            <a:pPr eaLnBrk="1" hangingPunct="1"/>
            <a:r>
              <a:rPr lang="es-MX" sz="1000" dirty="0"/>
              <a:t>Tal como sucede con otros activos y recursos de la organización, deben administrarse de manera apropiada. El conocimiento debe recopilarse, difundirse y estar disponible cuando se requiera. Brindar múltiples soluciones a un mismo problema resulta, sin duda, ineficiente y es indicio de una falta de administración de recursos. Los controles y los procesos deben estandarizarse cuando sea posible a fin de reducir los costos administrativos y de capacitación. De igual forma, tanto los problemas como las soluciones deben estar bien documentados, referenciados y disponibles.</a:t>
            </a:r>
          </a:p>
          <a:p>
            <a:pPr eaLnBrk="1" hangingPunct="1"/>
            <a:endParaRPr lang="es-MX" sz="1000" dirty="0"/>
          </a:p>
          <a:p>
            <a:pPr eaLnBrk="1" hangingPunct="1"/>
            <a:r>
              <a:rPr lang="es-MX" sz="1000" b="1" dirty="0"/>
              <a:t>Páginas de Referencia del Manual de Preparación al Examen:</a:t>
            </a:r>
            <a:r>
              <a:rPr lang="es-MX" dirty="0" smtClean="0"/>
              <a:t>  </a:t>
            </a:r>
            <a:r>
              <a:rPr lang="es-MX" sz="1000" dirty="0" smtClean="0"/>
              <a:t>Págs. 46</a:t>
            </a:r>
            <a:endParaRPr lang="es-MX" sz="1000" dirty="0"/>
          </a:p>
        </p:txBody>
      </p:sp>
    </p:spTree>
    <p:extLst>
      <p:ext uri="{BB962C8B-B14F-4D97-AF65-F5344CB8AC3E}">
        <p14:creationId xmlns:p14="http://schemas.microsoft.com/office/powerpoint/2010/main" xmlns="" val="205107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3BAE29B6-41F8-486D-BB34-74C63BDC30DC}" type="slidenum">
              <a:rPr lang="en-US" smtClean="0"/>
              <a:pPr eaLnBrk="1" hangingPunct="1"/>
              <a:t>8</a:t>
            </a:fld>
            <a:endParaRPr lang="es-MX" dirty="0"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00" b="1" dirty="0" smtClean="0"/>
              <a:t>Directivas para el instructor: </a:t>
            </a:r>
          </a:p>
          <a:p>
            <a:pPr eaLnBrk="1" hangingPunct="1"/>
            <a:endParaRPr lang="es-MX" sz="1000" b="1" dirty="0" smtClean="0"/>
          </a:p>
          <a:p>
            <a:pPr eaLnBrk="1" hangingPunct="1"/>
            <a:r>
              <a:rPr lang="es-MX" sz="1000" b="1" dirty="0" smtClean="0"/>
              <a:t>Páginas </a:t>
            </a:r>
            <a:r>
              <a:rPr lang="es-MX" sz="1000" b="1" dirty="0"/>
              <a:t>de Referencia del Manual de Preparación al Examen:</a:t>
            </a:r>
            <a:r>
              <a:rPr lang="es-MX" dirty="0" smtClean="0"/>
              <a:t>  </a:t>
            </a:r>
            <a:r>
              <a:rPr lang="es-MX" sz="1000" dirty="0" smtClean="0"/>
              <a:t>Pag. 46</a:t>
            </a:r>
            <a:endParaRPr lang="es-MX" sz="1000" dirty="0"/>
          </a:p>
        </p:txBody>
      </p:sp>
    </p:spTree>
    <p:extLst>
      <p:ext uri="{BB962C8B-B14F-4D97-AF65-F5344CB8AC3E}">
        <p14:creationId xmlns:p14="http://schemas.microsoft.com/office/powerpoint/2010/main" xmlns="" val="369975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D358D761-B4BC-46E3-9B93-93C5D90F8570}" type="slidenum">
              <a:rPr lang="en-US" smtClean="0"/>
              <a:pPr eaLnBrk="1" hangingPunct="1"/>
              <a:t>9</a:t>
            </a:fld>
            <a:endParaRPr lang="es-MX" dirty="0"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smtClean="0"/>
              <a:t>Directivas para el instructor: </a:t>
            </a:r>
            <a:endParaRPr lang="es-MX" sz="1000" b="1" dirty="0"/>
          </a:p>
          <a:p>
            <a:pPr eaLnBrk="1" hangingPunct="1"/>
            <a:r>
              <a:rPr lang="es-MX" sz="1000" dirty="0"/>
              <a:t>“No puedes administrar lo que no puedes medir.”</a:t>
            </a:r>
          </a:p>
          <a:p>
            <a:pPr eaLnBrk="1" hangingPunct="1"/>
            <a:endParaRPr lang="es-MX" sz="1000" b="1" dirty="0"/>
          </a:p>
          <a:p>
            <a:pPr eaLnBrk="1" hangingPunct="1"/>
            <a:r>
              <a:rPr lang="es-MX" sz="1000" b="1" dirty="0"/>
              <a:t>Páginas de Referencia del Manual de Preparación al Examen:</a:t>
            </a:r>
            <a:r>
              <a:rPr lang="es-MX" dirty="0" smtClean="0"/>
              <a:t>  </a:t>
            </a:r>
            <a:r>
              <a:rPr lang="es-MX" sz="1000" dirty="0" smtClean="0"/>
              <a:t>Pag. 47</a:t>
            </a:r>
            <a:endParaRPr lang="es-MX" sz="1000" dirty="0"/>
          </a:p>
        </p:txBody>
      </p:sp>
    </p:spTree>
    <p:extLst>
      <p:ext uri="{BB962C8B-B14F-4D97-AF65-F5344CB8AC3E}">
        <p14:creationId xmlns:p14="http://schemas.microsoft.com/office/powerpoint/2010/main" xmlns="" val="1935524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13" name="Content Placeholder 12"/>
          <p:cNvSpPr>
            <a:spLocks noGrp="1"/>
          </p:cNvSpPr>
          <p:nvPr>
            <p:ph sz="quarter" idx="13"/>
          </p:nvPr>
        </p:nvSpPr>
        <p:spPr>
          <a:xfrm>
            <a:off x="684213" y="1773238"/>
            <a:ext cx="8135937" cy="4248150"/>
          </a:xfrm>
        </p:spPr>
        <p:txBody>
          <a:bodyPr/>
          <a:lstStyle>
            <a:lvl1pPr>
              <a:buClrTx/>
              <a:defRPr/>
            </a:lvl1pPr>
            <a:lvl2pPr marL="806450" indent="-349250">
              <a:buFont typeface="Calibri" pitchFamily="34" charset="0"/>
              <a:buChar char="—"/>
              <a:defRPr/>
            </a:lvl2pPr>
            <a:lvl3pPr marL="1143000" indent="-228600">
              <a:buClrTx/>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683568" y="1556792"/>
            <a:ext cx="7992888" cy="648072"/>
          </a:xfrm>
        </p:spPr>
        <p:txBody>
          <a:bodyPr/>
          <a:lstStyle>
            <a:lvl1pPr>
              <a:buNone/>
              <a:defRPr b="1"/>
            </a:lvl1pPr>
          </a:lstStyle>
          <a:p>
            <a:pPr lvl="0"/>
            <a:r>
              <a:rPr lang="en-US" dirty="0" smtClean="0"/>
              <a:t>Click to edit Master text styles</a:t>
            </a:r>
          </a:p>
        </p:txBody>
      </p:sp>
      <p:sp>
        <p:nvSpPr>
          <p:cNvPr id="8" name="Content Placeholder 7"/>
          <p:cNvSpPr>
            <a:spLocks noGrp="1"/>
          </p:cNvSpPr>
          <p:nvPr>
            <p:ph sz="quarter" idx="14"/>
          </p:nvPr>
        </p:nvSpPr>
        <p:spPr>
          <a:xfrm>
            <a:off x="683568" y="2204864"/>
            <a:ext cx="7992888" cy="3816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03"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21.wma"/></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audio" Target="../media/audio4.wav"/><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276600" y="274638"/>
            <a:ext cx="5867400" cy="1143000"/>
          </a:xfrm>
        </p:spPr>
        <p:txBody>
          <a:bodyPr/>
          <a:lstStyle/>
          <a:p>
            <a:pPr eaLnBrk="1" hangingPunct="1"/>
            <a:r>
              <a:rPr lang="es-MX" dirty="0" smtClean="0"/>
              <a:t>1.8.3 Métricas de Alineación Estratégica</a:t>
            </a:r>
          </a:p>
        </p:txBody>
      </p:sp>
      <p:sp>
        <p:nvSpPr>
          <p:cNvPr id="49155" name="Rectangle 3"/>
          <p:cNvSpPr>
            <a:spLocks noGrp="1" noChangeArrowheads="1"/>
          </p:cNvSpPr>
          <p:nvPr>
            <p:ph type="body" idx="4294967295"/>
          </p:nvPr>
        </p:nvSpPr>
        <p:spPr>
          <a:xfrm>
            <a:off x="357158" y="1571612"/>
            <a:ext cx="8229600" cy="4525963"/>
          </a:xfrm>
        </p:spPr>
        <p:txBody>
          <a:bodyPr>
            <a:normAutofit fontScale="92500" lnSpcReduction="10000"/>
          </a:bodyPr>
          <a:lstStyle/>
          <a:p>
            <a:pPr eaLnBrk="1" hangingPunct="1"/>
            <a:r>
              <a:rPr lang="es-MX" sz="2800" dirty="0" smtClean="0"/>
              <a:t>El alineamiento estratégico de seguridad de la información en apoyo de los objetivos organizacionales es una meta altamente deseable aunque difícil de lograr.</a:t>
            </a:r>
          </a:p>
          <a:p>
            <a:pPr eaLnBrk="1" hangingPunct="1">
              <a:lnSpc>
                <a:spcPct val="90000"/>
              </a:lnSpc>
            </a:pPr>
            <a:r>
              <a:rPr lang="es-MX" sz="2800" dirty="0" smtClean="0"/>
              <a:t>El mejor indicador general de que las actividades de  seguridad están alineadas con los objetivos de negocios es una estrategia de seguridad que:</a:t>
            </a:r>
          </a:p>
          <a:p>
            <a:pPr lvl="1" eaLnBrk="1" hangingPunct="1">
              <a:lnSpc>
                <a:spcPct val="90000"/>
              </a:lnSpc>
            </a:pPr>
            <a:r>
              <a:rPr lang="es-MX" i="1" dirty="0" smtClean="0"/>
              <a:t>Define</a:t>
            </a:r>
            <a:r>
              <a:rPr lang="es-MX" dirty="0" smtClean="0"/>
              <a:t> Objetivos de seguridad en </a:t>
            </a:r>
            <a:r>
              <a:rPr lang="es-MX" i="1" dirty="0" smtClean="0"/>
              <a:t>términos de negocios</a:t>
            </a:r>
          </a:p>
          <a:p>
            <a:pPr lvl="1" eaLnBrk="1" hangingPunct="1">
              <a:lnSpc>
                <a:spcPct val="90000"/>
              </a:lnSpc>
            </a:pPr>
            <a:r>
              <a:rPr lang="es-MX" dirty="0" smtClean="0"/>
              <a:t>Ayuda a asegurar que los objetivos son directamente articulados desde la planificación a la implementación de políticas, estándares , procedimientos, procesos y tecnología.</a:t>
            </a:r>
          </a:p>
          <a:p>
            <a:pPr eaLnBrk="1" hangingPunct="1"/>
            <a:endParaRPr lang="es-MX" sz="2800" dirty="0" smtClean="0"/>
          </a:p>
        </p:txBody>
      </p:sp>
      <p:pic>
        <p:nvPicPr>
          <p:cNvPr id="2" name="Dominio 1 d55">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32133929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37"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4294967295"/>
          </p:nvPr>
        </p:nvSpPr>
        <p:spPr>
          <a:xfrm>
            <a:off x="539552" y="1700808"/>
            <a:ext cx="8382000" cy="4373563"/>
          </a:xfrm>
        </p:spPr>
        <p:txBody>
          <a:bodyPr>
            <a:normAutofit lnSpcReduction="10000"/>
          </a:bodyPr>
          <a:lstStyle/>
          <a:p>
            <a:pPr marL="288925" indent="-288925" eaLnBrk="1" hangingPunct="1">
              <a:lnSpc>
                <a:spcPct val="90000"/>
              </a:lnSpc>
              <a:buClr>
                <a:schemeClr val="tx1"/>
              </a:buClr>
            </a:pPr>
            <a:r>
              <a:rPr lang="es-MX" sz="2600" dirty="0" smtClean="0"/>
              <a:t>Los indicadores para una medición efectiva del desempeño podrían incluir los siguientes:</a:t>
            </a:r>
          </a:p>
          <a:p>
            <a:pPr marL="688975" lvl="1" indent="-288925" eaLnBrk="1" hangingPunct="1">
              <a:lnSpc>
                <a:spcPct val="90000"/>
              </a:lnSpc>
            </a:pPr>
            <a:r>
              <a:rPr lang="es-MX" sz="2400" dirty="0" smtClean="0"/>
              <a:t>El tiempo que toma la detección y la notificación de incidentes relacionados con la seguridad</a:t>
            </a:r>
          </a:p>
          <a:p>
            <a:pPr marL="688975" lvl="1" indent="-288925" eaLnBrk="1" hangingPunct="1">
              <a:lnSpc>
                <a:spcPct val="90000"/>
              </a:lnSpc>
            </a:pPr>
            <a:r>
              <a:rPr lang="es-MX" sz="2400" dirty="0" smtClean="0"/>
              <a:t>El número y la frecuencia de incidentes no notificados que se hayan identificado con posterioridad</a:t>
            </a:r>
          </a:p>
          <a:p>
            <a:pPr marL="688975" lvl="1" indent="-288925" eaLnBrk="1" hangingPunct="1">
              <a:lnSpc>
                <a:spcPct val="90000"/>
              </a:lnSpc>
            </a:pPr>
            <a:r>
              <a:rPr lang="es-MX" sz="2400" dirty="0" smtClean="0"/>
              <a:t>La realización de pruebas comparativas (benchmarking) de costos y efectividad de organizaciones comparables</a:t>
            </a:r>
          </a:p>
          <a:p>
            <a:pPr marL="688975" lvl="1" indent="-288925" eaLnBrk="1" hangingPunct="1">
              <a:lnSpc>
                <a:spcPct val="90000"/>
              </a:lnSpc>
            </a:pPr>
            <a:r>
              <a:rPr lang="es-MX" sz="2400" dirty="0" smtClean="0"/>
              <a:t>La capacidad para determinar la eficacia / eficiencia de los controles</a:t>
            </a:r>
          </a:p>
          <a:p>
            <a:pPr marL="688975" lvl="1" indent="-288925" eaLnBrk="1" hangingPunct="1">
              <a:lnSpc>
                <a:spcPct val="90000"/>
              </a:lnSpc>
            </a:pPr>
            <a:r>
              <a:rPr lang="es-MX" sz="2400" dirty="0" smtClean="0"/>
              <a:t>Indicaciones claras de que se están cumpliendo los objetivos de la seguridad</a:t>
            </a:r>
          </a:p>
        </p:txBody>
      </p:sp>
      <p:sp>
        <p:nvSpPr>
          <p:cNvPr id="5"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1.8.7 Medición del desempeño</a:t>
            </a:r>
          </a:p>
        </p:txBody>
      </p:sp>
    </p:spTree>
    <p:extLst>
      <p:ext uri="{BB962C8B-B14F-4D97-AF65-F5344CB8AC3E}">
        <p14:creationId xmlns:p14="http://schemas.microsoft.com/office/powerpoint/2010/main" xmlns="" val="4013475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1.8.7 Medición del desempeño  </a:t>
            </a:r>
          </a:p>
        </p:txBody>
      </p:sp>
      <p:sp>
        <p:nvSpPr>
          <p:cNvPr id="59395" name="Rectangle 3"/>
          <p:cNvSpPr>
            <a:spLocks noGrp="1" noChangeArrowheads="1"/>
          </p:cNvSpPr>
          <p:nvPr>
            <p:ph type="body" idx="4294967295"/>
          </p:nvPr>
        </p:nvSpPr>
        <p:spPr>
          <a:xfrm>
            <a:off x="539552" y="1628800"/>
            <a:ext cx="8458200" cy="4373563"/>
          </a:xfrm>
        </p:spPr>
        <p:txBody>
          <a:bodyPr>
            <a:normAutofit lnSpcReduction="10000"/>
          </a:bodyPr>
          <a:lstStyle/>
          <a:p>
            <a:pPr marL="350838" indent="-288925" eaLnBrk="1" hangingPunct="1"/>
            <a:r>
              <a:rPr lang="es-MX" sz="2800" dirty="0" smtClean="0"/>
              <a:t>Los indicadores para una medición efectiva del desempeño podrían incluir los siguientes:</a:t>
            </a:r>
          </a:p>
          <a:p>
            <a:pPr marL="750888" lvl="1" indent="-288925" eaLnBrk="1" hangingPunct="1"/>
            <a:r>
              <a:rPr lang="es-MX" sz="2400" dirty="0" smtClean="0"/>
              <a:t>La ausencia de incidentes inesperados relacionados con la seguridad</a:t>
            </a:r>
          </a:p>
          <a:p>
            <a:pPr marL="750888" lvl="1" indent="-288925" eaLnBrk="1" hangingPunct="1"/>
            <a:r>
              <a:rPr lang="es-MX" sz="2400" dirty="0" smtClean="0"/>
              <a:t>Conocimientos de las amenazas inminentes</a:t>
            </a:r>
          </a:p>
          <a:p>
            <a:pPr marL="750888" lvl="1" indent="-288925" eaLnBrk="1" hangingPunct="1"/>
            <a:r>
              <a:rPr lang="es-MX" sz="2400" dirty="0" smtClean="0"/>
              <a:t>Medios eficaces para determinar las vulnerabilidades de la organización</a:t>
            </a:r>
          </a:p>
          <a:p>
            <a:pPr marL="750888" lvl="1" indent="-288925" eaLnBrk="1" hangingPunct="1"/>
            <a:r>
              <a:rPr lang="es-MX" sz="2400" dirty="0" smtClean="0"/>
              <a:t>Métodos para monitorear los riesgos cambiantes</a:t>
            </a:r>
          </a:p>
          <a:p>
            <a:pPr marL="750888" lvl="1" indent="-288925" eaLnBrk="1" hangingPunct="1"/>
            <a:r>
              <a:rPr lang="es-MX" sz="2400" dirty="0" smtClean="0"/>
              <a:t>Consistencia en las prácticas de revisión de logs</a:t>
            </a:r>
          </a:p>
          <a:p>
            <a:pPr marL="750888" lvl="1" indent="-288925" eaLnBrk="1" hangingPunct="1"/>
            <a:r>
              <a:rPr lang="es-MX" sz="2400" dirty="0" smtClean="0"/>
              <a:t>Resultados de las pruebas a los planes de continuidad de negocio (BCP)/recuperación de desastre (DR)</a:t>
            </a:r>
          </a:p>
        </p:txBody>
      </p:sp>
    </p:spTree>
    <p:extLst>
      <p:ext uri="{BB962C8B-B14F-4D97-AF65-F5344CB8AC3E}">
        <p14:creationId xmlns:p14="http://schemas.microsoft.com/office/powerpoint/2010/main" xmlns="" val="74167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133600" y="152400"/>
            <a:ext cx="7010400" cy="1265238"/>
          </a:xfrm>
        </p:spPr>
        <p:txBody>
          <a:bodyPr/>
          <a:lstStyle/>
          <a:p>
            <a:pPr defTabSz="347663" eaLnBrk="1" hangingPunct="1"/>
            <a:r>
              <a:rPr lang="es-MX" sz="3200" dirty="0" smtClean="0"/>
              <a:t>1.8.8 Integración del proceso de aseguramiento (convergencia)</a:t>
            </a:r>
          </a:p>
        </p:txBody>
      </p:sp>
      <p:sp>
        <p:nvSpPr>
          <p:cNvPr id="60419" name="Rectangle 3"/>
          <p:cNvSpPr>
            <a:spLocks noGrp="1" noChangeArrowheads="1"/>
          </p:cNvSpPr>
          <p:nvPr>
            <p:ph type="body" idx="4294967295"/>
          </p:nvPr>
        </p:nvSpPr>
        <p:spPr>
          <a:xfrm>
            <a:off x="357158" y="1643050"/>
            <a:ext cx="8229600" cy="4525963"/>
          </a:xfrm>
        </p:spPr>
        <p:txBody>
          <a:bodyPr/>
          <a:lstStyle/>
          <a:p>
            <a:pPr>
              <a:spcBef>
                <a:spcPct val="15000"/>
              </a:spcBef>
            </a:pPr>
            <a:r>
              <a:rPr lang="es-MX" dirty="0" smtClean="0"/>
              <a:t>El ISM debe hacer lo posible para integrar las funciones de aseguramiento para:</a:t>
            </a:r>
          </a:p>
          <a:p>
            <a:pPr lvl="1">
              <a:spcBef>
                <a:spcPct val="15000"/>
              </a:spcBef>
            </a:pPr>
            <a:r>
              <a:rPr lang="es-MX" dirty="0" smtClean="0"/>
              <a:t>Aumentar la eficacia de la seguridad</a:t>
            </a:r>
          </a:p>
          <a:p>
            <a:pPr lvl="1">
              <a:spcBef>
                <a:spcPct val="15000"/>
              </a:spcBef>
            </a:pPr>
            <a:r>
              <a:rPr lang="es-MX" dirty="0" smtClean="0"/>
              <a:t>Reducir la duplicación de esfuerzos</a:t>
            </a:r>
          </a:p>
          <a:p>
            <a:pPr lvl="1">
              <a:spcBef>
                <a:spcPct val="15000"/>
              </a:spcBef>
            </a:pPr>
            <a:r>
              <a:rPr lang="es-MX" dirty="0" smtClean="0"/>
              <a:t>Minimizar las brechas en la protección</a:t>
            </a:r>
          </a:p>
          <a:p>
            <a:pPr lvl="1">
              <a:spcBef>
                <a:spcPct val="15000"/>
              </a:spcBef>
              <a:buNone/>
            </a:pPr>
            <a:endParaRPr lang="es-MX" dirty="0" smtClean="0"/>
          </a:p>
        </p:txBody>
      </p:sp>
    </p:spTree>
    <p:extLst>
      <p:ext uri="{BB962C8B-B14F-4D97-AF65-F5344CB8AC3E}">
        <p14:creationId xmlns:p14="http://schemas.microsoft.com/office/powerpoint/2010/main" xmlns="" val="1447364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76600" y="274638"/>
            <a:ext cx="5867400" cy="1143000"/>
          </a:xfrm>
        </p:spPr>
        <p:txBody>
          <a:bodyPr/>
          <a:lstStyle/>
          <a:p>
            <a:pPr defTabSz="341313" eaLnBrk="1" hangingPunct="1"/>
            <a:r>
              <a:rPr lang="es-MX" dirty="0" smtClean="0"/>
              <a:t>1.8.3 Métricas de Alineación Estratégica  </a:t>
            </a:r>
          </a:p>
        </p:txBody>
      </p:sp>
      <p:sp>
        <p:nvSpPr>
          <p:cNvPr id="50179" name="Rectangle 3"/>
          <p:cNvSpPr>
            <a:spLocks noGrp="1" noChangeArrowheads="1"/>
          </p:cNvSpPr>
          <p:nvPr>
            <p:ph type="body" idx="4294967295"/>
          </p:nvPr>
        </p:nvSpPr>
        <p:spPr>
          <a:xfrm>
            <a:off x="762000" y="1428736"/>
            <a:ext cx="8382000" cy="4953000"/>
          </a:xfrm>
        </p:spPr>
        <p:txBody>
          <a:bodyPr>
            <a:normAutofit fontScale="85000" lnSpcReduction="10000"/>
          </a:bodyPr>
          <a:lstStyle/>
          <a:p>
            <a:pPr eaLnBrk="1" hangingPunct="1">
              <a:buClr>
                <a:schemeClr val="tx1"/>
              </a:buClr>
              <a:buFontTx/>
              <a:buNone/>
            </a:pPr>
            <a:r>
              <a:rPr lang="es-MX" dirty="0" smtClean="0"/>
              <a:t>Indicadores de alineamiento: </a:t>
            </a:r>
          </a:p>
          <a:p>
            <a:pPr marL="414338" lvl="1" eaLnBrk="1" hangingPunct="1">
              <a:lnSpc>
                <a:spcPts val="2500"/>
              </a:lnSpc>
              <a:spcBef>
                <a:spcPct val="0"/>
              </a:spcBef>
            </a:pPr>
            <a:r>
              <a:rPr lang="es-MX" sz="2400" dirty="0" smtClean="0"/>
              <a:t>Un programa de seguridad que posibilita de manera comprobable las actividades específicas de negocio</a:t>
            </a:r>
          </a:p>
          <a:p>
            <a:pPr marL="414338" lvl="1" eaLnBrk="1" hangingPunct="1">
              <a:lnSpc>
                <a:spcPts val="2500"/>
              </a:lnSpc>
              <a:spcBef>
                <a:spcPct val="0"/>
              </a:spcBef>
            </a:pPr>
            <a:r>
              <a:rPr lang="es-MX" sz="2400" dirty="0" smtClean="0"/>
              <a:t>Actividades del negocio que no han sido ejecutadas o están retrasadas debido a una inadecuada capacidad para gestionar el riesgo</a:t>
            </a:r>
          </a:p>
          <a:p>
            <a:pPr marL="414338" lvl="1" eaLnBrk="1" hangingPunct="1">
              <a:lnSpc>
                <a:spcPts val="2500"/>
              </a:lnSpc>
              <a:spcBef>
                <a:spcPct val="0"/>
              </a:spcBef>
            </a:pPr>
            <a:r>
              <a:rPr lang="es-MX" sz="2400" dirty="0" smtClean="0"/>
              <a:t>Una organización de la seguridad que es receptiva a los requerimientos de negocio definidos</a:t>
            </a:r>
          </a:p>
          <a:p>
            <a:pPr marL="414338" lvl="1" eaLnBrk="1" hangingPunct="1">
              <a:lnSpc>
                <a:spcPts val="2500"/>
              </a:lnSpc>
              <a:spcBef>
                <a:spcPct val="0"/>
              </a:spcBef>
            </a:pPr>
            <a:r>
              <a:rPr lang="es-MX" sz="2400" dirty="0" smtClean="0"/>
              <a:t>Objetivos organizacionales y de seguridad que están definidos y son claramente entendidos por parte de todos los involucrados en la seguridad y las actividades de aseguramiento relacionadas</a:t>
            </a:r>
          </a:p>
          <a:p>
            <a:pPr marL="414338" lvl="1" eaLnBrk="1" hangingPunct="1">
              <a:lnSpc>
                <a:spcPts val="2500"/>
              </a:lnSpc>
              <a:spcBef>
                <a:spcPct val="0"/>
              </a:spcBef>
            </a:pPr>
            <a:r>
              <a:rPr lang="es-MX" sz="2400" dirty="0" smtClean="0"/>
              <a:t>Programas de seguridad que se correlacionan con los objetivos organizacionales y la dirección ejecutiva ha validado dicha correlación</a:t>
            </a:r>
          </a:p>
          <a:p>
            <a:pPr marL="414338" lvl="1" eaLnBrk="1" hangingPunct="1">
              <a:lnSpc>
                <a:spcPts val="2500"/>
              </a:lnSpc>
              <a:spcBef>
                <a:spcPct val="0"/>
              </a:spcBef>
            </a:pPr>
            <a:r>
              <a:rPr lang="es-MX" sz="2400" dirty="0" smtClean="0"/>
              <a:t>Un comité directivo de seguridad conformado por ejecutivos clave y cuenta con estatutos para garantizar la continua alineación de las actividades relacionadas con la seguridad y la estrategia de negocio</a:t>
            </a:r>
          </a:p>
          <a:p>
            <a:pPr eaLnBrk="1" hangingPunct="1"/>
            <a:endParaRPr lang="es-MX" sz="2400" dirty="0" smtClean="0"/>
          </a:p>
        </p:txBody>
      </p:sp>
    </p:spTree>
    <p:extLst>
      <p:ext uri="{BB962C8B-B14F-4D97-AF65-F5344CB8AC3E}">
        <p14:creationId xmlns:p14="http://schemas.microsoft.com/office/powerpoint/2010/main" xmlns="" val="282038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76600" y="274638"/>
            <a:ext cx="5867400" cy="1143000"/>
          </a:xfrm>
        </p:spPr>
        <p:txBody>
          <a:bodyPr/>
          <a:lstStyle/>
          <a:p>
            <a:pPr eaLnBrk="1" hangingPunct="1"/>
            <a:r>
              <a:rPr lang="es-MX" dirty="0" smtClean="0"/>
              <a:t>1.8.4 Métricas de gestión de riesgos</a:t>
            </a:r>
          </a:p>
        </p:txBody>
      </p:sp>
      <p:sp>
        <p:nvSpPr>
          <p:cNvPr id="51203" name="Rectangle 3"/>
          <p:cNvSpPr>
            <a:spLocks noGrp="1" noChangeArrowheads="1"/>
          </p:cNvSpPr>
          <p:nvPr>
            <p:ph type="body" idx="4294967295"/>
          </p:nvPr>
        </p:nvSpPr>
        <p:spPr>
          <a:xfrm>
            <a:off x="428596" y="1571612"/>
            <a:ext cx="8229600" cy="4377668"/>
          </a:xfrm>
        </p:spPr>
        <p:txBody>
          <a:bodyPr>
            <a:normAutofit fontScale="77500" lnSpcReduction="20000"/>
          </a:bodyPr>
          <a:lstStyle/>
          <a:p>
            <a:pPr eaLnBrk="1" hangingPunct="1"/>
            <a:r>
              <a:rPr lang="es-MX" sz="2800" dirty="0" smtClean="0"/>
              <a:t>Las Métricas de Gestión de Riesgos son importantes para el ISM, ya que el objetivo final de todas las tareas de seguridad de información es optimizar los niveles de riesgos. </a:t>
            </a:r>
          </a:p>
          <a:p>
            <a:r>
              <a:rPr lang="es-MX" sz="2800" dirty="0" smtClean="0"/>
              <a:t>Los indicadores de una gestión de riesgos apropiada pueden incluir:</a:t>
            </a:r>
          </a:p>
          <a:p>
            <a:pPr lvl="1"/>
            <a:r>
              <a:rPr lang="es-MX" sz="2400" dirty="0" smtClean="0"/>
              <a:t>Un apetito de riesgo definido de la organización</a:t>
            </a:r>
          </a:p>
          <a:p>
            <a:pPr lvl="1"/>
            <a:r>
              <a:rPr lang="es-MX" sz="2400" dirty="0" smtClean="0"/>
              <a:t>Estrategia y programa integrales de seguridad</a:t>
            </a:r>
          </a:p>
          <a:p>
            <a:pPr lvl="1"/>
            <a:r>
              <a:rPr lang="es-MX" sz="2400" dirty="0" smtClean="0"/>
              <a:t>Objetivos de mitigación definidos para riesgos significativos identificados</a:t>
            </a:r>
          </a:p>
          <a:p>
            <a:pPr lvl="1"/>
            <a:r>
              <a:rPr lang="es-MX" sz="2400" dirty="0" smtClean="0"/>
              <a:t>Procesos sistemáticos y continuos de gestión de riesgos</a:t>
            </a:r>
          </a:p>
          <a:p>
            <a:pPr lvl="1"/>
            <a:r>
              <a:rPr lang="es-MX" sz="2400" dirty="0" smtClean="0"/>
              <a:t>Información de tendencias</a:t>
            </a:r>
          </a:p>
          <a:p>
            <a:pPr lvl="1"/>
            <a:r>
              <a:rPr lang="es-MX" sz="2400" dirty="0" smtClean="0"/>
              <a:t>Planes probados de continuidad del negocio / recuperación ante desastres</a:t>
            </a:r>
          </a:p>
          <a:p>
            <a:pPr lvl="1"/>
            <a:r>
              <a:rPr lang="es-MX" sz="2400" dirty="0" smtClean="0"/>
              <a:t>Integridad de la valuación de activos y cesión de propiedad</a:t>
            </a:r>
          </a:p>
          <a:p>
            <a:pPr lvl="1"/>
            <a:r>
              <a:rPr lang="es-MX" sz="2400" dirty="0" smtClean="0"/>
              <a:t>Evaluaciones de impactos al negocio (BIAs) de todos los procesos críticos de negocio</a:t>
            </a:r>
            <a:endParaRPr lang="es-MX" sz="2200" dirty="0" smtClean="0"/>
          </a:p>
        </p:txBody>
      </p:sp>
      <p:pic>
        <p:nvPicPr>
          <p:cNvPr id="4" name="Dominio 1 D57">
            <a:hlinkClick r:id="" action="ppaction://media"/>
          </p:cNvPr>
          <p:cNvPicPr>
            <a:picLocks noRot="1" noChangeAspect="1"/>
          </p:cNvPicPr>
          <p:nvPr>
            <a:wavAudioFile r:embed="rId1" name="Dominio 1 D57"/>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15702142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3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4294967295"/>
          </p:nvPr>
        </p:nvSpPr>
        <p:spPr>
          <a:xfrm>
            <a:off x="428596" y="1643050"/>
            <a:ext cx="8229600" cy="4525963"/>
          </a:xfrm>
        </p:spPr>
        <p:txBody>
          <a:bodyPr/>
          <a:lstStyle/>
          <a:p>
            <a:pPr eaLnBrk="1" hangingPunct="1"/>
            <a:r>
              <a:rPr lang="es-MX" sz="3000" dirty="0" smtClean="0"/>
              <a:t>La entrega de valor ocurre cuando las inversiones en seguridad se optimizan para respaldar los objetivos de la organización.</a:t>
            </a:r>
          </a:p>
          <a:p>
            <a:pPr eaLnBrk="1" hangingPunct="1"/>
            <a:r>
              <a:rPr lang="es-MX" sz="3000" dirty="0" smtClean="0"/>
              <a:t>Los indicadores clave (KGI y KPI) son utilizados para demostrar la generación de valor.</a:t>
            </a:r>
          </a:p>
        </p:txBody>
      </p:sp>
      <p:sp>
        <p:nvSpPr>
          <p:cNvPr id="5" name="Rectangle 2"/>
          <p:cNvSpPr>
            <a:spLocks noGrp="1" noChangeArrowheads="1"/>
          </p:cNvSpPr>
          <p:nvPr>
            <p:ph type="title"/>
          </p:nvPr>
        </p:nvSpPr>
        <p:spPr>
          <a:xfrm>
            <a:off x="3276600" y="274638"/>
            <a:ext cx="5867400" cy="1143000"/>
          </a:xfrm>
        </p:spPr>
        <p:txBody>
          <a:bodyPr/>
          <a:lstStyle/>
          <a:p>
            <a:pPr eaLnBrk="1" hangingPunct="1"/>
            <a:r>
              <a:rPr lang="es-MX" dirty="0" smtClean="0"/>
              <a:t>1.8.5 Métricas de la Entrega de Valor  </a:t>
            </a:r>
          </a:p>
        </p:txBody>
      </p:sp>
      <p:pic>
        <p:nvPicPr>
          <p:cNvPr id="4" name="Dominio 1 D 58">
            <a:hlinkClick r:id="" action="ppaction://media"/>
          </p:cNvPr>
          <p:cNvPicPr>
            <a:picLocks noRot="1" noChangeAspect="1"/>
          </p:cNvPicPr>
          <p:nvPr>
            <a:wavAudioFile r:embed="rId1" name="Dominio 1 D 58"/>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9286754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7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4294967295"/>
          </p:nvPr>
        </p:nvSpPr>
        <p:spPr>
          <a:xfrm>
            <a:off x="539552" y="1700808"/>
            <a:ext cx="8382000" cy="4525962"/>
          </a:xfrm>
        </p:spPr>
        <p:txBody>
          <a:bodyPr>
            <a:normAutofit/>
          </a:bodyPr>
          <a:lstStyle/>
          <a:p>
            <a:pPr eaLnBrk="1" hangingPunct="1">
              <a:lnSpc>
                <a:spcPct val="80000"/>
              </a:lnSpc>
            </a:pPr>
            <a:r>
              <a:rPr lang="es-MX" sz="2600" dirty="0" smtClean="0"/>
              <a:t>KPIs y KGIs pueden crearse para mostrar:</a:t>
            </a:r>
          </a:p>
          <a:p>
            <a:pPr lvl="1" eaLnBrk="1" hangingPunct="1">
              <a:lnSpc>
                <a:spcPct val="80000"/>
              </a:lnSpc>
            </a:pPr>
            <a:r>
              <a:rPr lang="es-MX" sz="2400" dirty="0" smtClean="0"/>
              <a:t>Las actividades de seguridad que estén diseñadas para alcanzar objetivos estratégicos definidos</a:t>
            </a:r>
          </a:p>
          <a:p>
            <a:pPr lvl="1" eaLnBrk="1" hangingPunct="1">
              <a:lnSpc>
                <a:spcPct val="80000"/>
              </a:lnSpc>
            </a:pPr>
            <a:r>
              <a:rPr lang="es-MX" sz="2400" dirty="0" smtClean="0"/>
              <a:t>El costo de la seguridad es proporcional al valor de los activos</a:t>
            </a:r>
          </a:p>
          <a:p>
            <a:pPr lvl="1" eaLnBrk="1" hangingPunct="1">
              <a:lnSpc>
                <a:spcPct val="80000"/>
              </a:lnSpc>
            </a:pPr>
            <a:r>
              <a:rPr lang="es-MX" sz="2400" dirty="0" smtClean="0"/>
              <a:t>Los recursos de seguridad que sean distribuidos con base en el grado de riesgo valorado y el posible impacto</a:t>
            </a:r>
          </a:p>
          <a:p>
            <a:pPr lvl="1" eaLnBrk="1" hangingPunct="1">
              <a:lnSpc>
                <a:spcPct val="80000"/>
              </a:lnSpc>
            </a:pPr>
            <a:r>
              <a:rPr lang="es-MX" sz="2400" dirty="0" smtClean="0"/>
              <a:t>Los costos de protección sean consolidados como una función de ingresos o valuación de activos</a:t>
            </a:r>
          </a:p>
          <a:p>
            <a:pPr lvl="1" eaLnBrk="1" hangingPunct="1">
              <a:lnSpc>
                <a:spcPct val="80000"/>
              </a:lnSpc>
            </a:pPr>
            <a:r>
              <a:rPr lang="es-MX" sz="2400" dirty="0" smtClean="0"/>
              <a:t>Los controles que estén bien diseñados con base en objetivos de control definidos y se utilizan en su totalidad</a:t>
            </a:r>
          </a:p>
          <a:p>
            <a:pPr lvl="1" eaLnBrk="1" hangingPunct="1">
              <a:lnSpc>
                <a:spcPct val="80000"/>
              </a:lnSpc>
            </a:pPr>
            <a:r>
              <a:rPr lang="es-MX" sz="2400" dirty="0" smtClean="0"/>
              <a:t>Un número adecuado y apropiado de controles para alcanzar los niveles de riesgo e impacto aceptable</a:t>
            </a:r>
          </a:p>
          <a:p>
            <a:pPr lvl="1" eaLnBrk="1" hangingPunct="1">
              <a:lnSpc>
                <a:spcPct val="80000"/>
              </a:lnSpc>
            </a:pPr>
            <a:endParaRPr lang="es-MX" sz="2400" dirty="0" smtClean="0"/>
          </a:p>
        </p:txBody>
      </p:sp>
      <p:sp>
        <p:nvSpPr>
          <p:cNvPr id="5" name="Rectangle 2"/>
          <p:cNvSpPr>
            <a:spLocks noGrp="1" noChangeArrowheads="1"/>
          </p:cNvSpPr>
          <p:nvPr>
            <p:ph type="title"/>
          </p:nvPr>
        </p:nvSpPr>
        <p:spPr>
          <a:xfrm>
            <a:off x="3276600" y="274638"/>
            <a:ext cx="5867400" cy="1143000"/>
          </a:xfrm>
        </p:spPr>
        <p:txBody>
          <a:bodyPr/>
          <a:lstStyle/>
          <a:p>
            <a:pPr eaLnBrk="1" hangingPunct="1"/>
            <a:r>
              <a:rPr lang="es-MX" dirty="0" smtClean="0"/>
              <a:t>1.8.5 Métricas de la Entrega de Valor  </a:t>
            </a:r>
          </a:p>
        </p:txBody>
      </p:sp>
    </p:spTree>
    <p:extLst>
      <p:ext uri="{BB962C8B-B14F-4D97-AF65-F5344CB8AC3E}">
        <p14:creationId xmlns:p14="http://schemas.microsoft.com/office/powerpoint/2010/main" xmlns="" val="3995847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76600" y="274638"/>
            <a:ext cx="5867400" cy="1143000"/>
          </a:xfrm>
        </p:spPr>
        <p:txBody>
          <a:bodyPr/>
          <a:lstStyle/>
          <a:p>
            <a:pPr eaLnBrk="1" hangingPunct="1"/>
            <a:r>
              <a:rPr lang="es-MX" dirty="0" smtClean="0"/>
              <a:t>1.8.5 Métricas de la Entrega de Valor  </a:t>
            </a:r>
          </a:p>
        </p:txBody>
      </p:sp>
      <p:sp>
        <p:nvSpPr>
          <p:cNvPr id="54275" name="Rectangle 3"/>
          <p:cNvSpPr>
            <a:spLocks noGrp="1" noChangeArrowheads="1"/>
          </p:cNvSpPr>
          <p:nvPr>
            <p:ph type="body" idx="4294967295"/>
          </p:nvPr>
        </p:nvSpPr>
        <p:spPr>
          <a:xfrm>
            <a:off x="381000" y="1772816"/>
            <a:ext cx="8763000" cy="4032448"/>
          </a:xfrm>
        </p:spPr>
        <p:txBody>
          <a:bodyPr>
            <a:normAutofit fontScale="92500" lnSpcReduction="20000"/>
          </a:bodyPr>
          <a:lstStyle/>
          <a:p>
            <a:pPr eaLnBrk="1" hangingPunct="1">
              <a:lnSpc>
                <a:spcPct val="90000"/>
              </a:lnSpc>
            </a:pPr>
            <a:r>
              <a:rPr lang="es-MX" sz="2600" dirty="0" smtClean="0"/>
              <a:t>KPIs y KGIs pueden crearse para mostrar:</a:t>
            </a:r>
          </a:p>
          <a:p>
            <a:pPr lvl="1" eaLnBrk="1" hangingPunct="1">
              <a:lnSpc>
                <a:spcPct val="90000"/>
              </a:lnSpc>
            </a:pPr>
            <a:r>
              <a:rPr lang="es-MX" sz="2400" dirty="0" smtClean="0"/>
              <a:t>La eficacia de los controles se determina a partir pruebas periódicas</a:t>
            </a:r>
          </a:p>
          <a:p>
            <a:pPr lvl="1" eaLnBrk="1" hangingPunct="1">
              <a:lnSpc>
                <a:spcPct val="90000"/>
              </a:lnSpc>
            </a:pPr>
            <a:r>
              <a:rPr lang="es-MX" sz="2400" dirty="0" smtClean="0"/>
              <a:t>Las políticas establecidas que requieren que todos los controles se reevalúen con regularidad para determinar su costo, cumplimiento y efectividad</a:t>
            </a:r>
          </a:p>
          <a:p>
            <a:pPr lvl="1" eaLnBrk="1" hangingPunct="1">
              <a:lnSpc>
                <a:spcPct val="90000"/>
              </a:lnSpc>
            </a:pPr>
            <a:r>
              <a:rPr lang="es-MX" sz="2400" dirty="0" smtClean="0"/>
              <a:t>La utilización de controles; los controles que rara vez se usan difícilmente serán rentables</a:t>
            </a:r>
          </a:p>
          <a:p>
            <a:pPr lvl="1" eaLnBrk="1" hangingPunct="1">
              <a:lnSpc>
                <a:spcPct val="90000"/>
              </a:lnSpc>
            </a:pPr>
            <a:r>
              <a:rPr lang="es-MX" sz="2400" dirty="0" smtClean="0"/>
              <a:t>El número de controles para alcanzar niveles aceptables de riesgo e impacto; se puede esperar que un número menor de controles efectivos sea más rentable que un número mayor de controles menos eficaces</a:t>
            </a:r>
          </a:p>
          <a:p>
            <a:pPr lvl="1" eaLnBrk="1" hangingPunct="1">
              <a:lnSpc>
                <a:spcPct val="90000"/>
              </a:lnSpc>
            </a:pPr>
            <a:r>
              <a:rPr lang="es-MX" sz="2400" dirty="0" smtClean="0"/>
              <a:t>La efectividad de los controles que se haya determinado a partir de las pruebas; es poco probable que los controles marginales sean rentables</a:t>
            </a:r>
          </a:p>
        </p:txBody>
      </p:sp>
    </p:spTree>
    <p:extLst>
      <p:ext uri="{BB962C8B-B14F-4D97-AF65-F5344CB8AC3E}">
        <p14:creationId xmlns:p14="http://schemas.microsoft.com/office/powerpoint/2010/main" xmlns="" val="1727855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987824" y="274638"/>
            <a:ext cx="6156176" cy="1143000"/>
          </a:xfrm>
        </p:spPr>
        <p:txBody>
          <a:bodyPr/>
          <a:lstStyle/>
          <a:p>
            <a:pPr defTabSz="341313" eaLnBrk="1" hangingPunct="1"/>
            <a:r>
              <a:rPr lang="es-MX" dirty="0" smtClean="0"/>
              <a:t>1.8.6 Métricas de gestión de recursos</a:t>
            </a:r>
          </a:p>
        </p:txBody>
      </p:sp>
      <p:sp>
        <p:nvSpPr>
          <p:cNvPr id="55299" name="Rectangle 3"/>
          <p:cNvSpPr>
            <a:spLocks noGrp="1" noChangeArrowheads="1"/>
          </p:cNvSpPr>
          <p:nvPr>
            <p:ph type="body" idx="4294967295"/>
          </p:nvPr>
        </p:nvSpPr>
        <p:spPr>
          <a:xfrm>
            <a:off x="539552" y="1988840"/>
            <a:ext cx="8382000" cy="3992563"/>
          </a:xfrm>
        </p:spPr>
        <p:txBody>
          <a:bodyPr/>
          <a:lstStyle/>
          <a:p>
            <a:pPr marL="288925" indent="-288925" eaLnBrk="1" hangingPunct="1">
              <a:spcBef>
                <a:spcPct val="15000"/>
              </a:spcBef>
              <a:buClr>
                <a:schemeClr val="tx1"/>
              </a:buClr>
            </a:pPr>
            <a:r>
              <a:rPr lang="es-MX" sz="3000" dirty="0" smtClean="0"/>
              <a:t>Administración de recursos de seguridad de la información</a:t>
            </a:r>
          </a:p>
          <a:p>
            <a:pPr marL="688975" lvl="1" indent="-288925" eaLnBrk="1" hangingPunct="1">
              <a:spcBef>
                <a:spcPct val="15000"/>
              </a:spcBef>
            </a:pPr>
            <a:r>
              <a:rPr lang="es-MX" dirty="0" smtClean="0"/>
              <a:t>Procesos de planeación, asignación y control de los recursos de seguridad de la información </a:t>
            </a:r>
          </a:p>
          <a:p>
            <a:pPr marL="688975" lvl="1" indent="-288925" eaLnBrk="1" hangingPunct="1">
              <a:spcBef>
                <a:spcPct val="15000"/>
              </a:spcBef>
            </a:pPr>
            <a:r>
              <a:rPr lang="es-MX" dirty="0" smtClean="0"/>
              <a:t>Incluye personal, procesos y tecnologías, para mejorar la eficiencia y la efectividad de las soluciones de negocio</a:t>
            </a:r>
          </a:p>
        </p:txBody>
      </p:sp>
      <p:pic>
        <p:nvPicPr>
          <p:cNvPr id="4" name="Dominio 1 D61">
            <a:hlinkClick r:id="" action="ppaction://media"/>
          </p:cNvPr>
          <p:cNvPicPr>
            <a:picLocks noRot="1" noChangeAspect="1"/>
          </p:cNvPicPr>
          <p:nvPr>
            <a:wavAudioFile r:embed="rId1" name="Dominio 1 D61"/>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5763829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71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771800" y="274638"/>
            <a:ext cx="6372200" cy="1143000"/>
          </a:xfrm>
        </p:spPr>
        <p:txBody>
          <a:bodyPr/>
          <a:lstStyle/>
          <a:p>
            <a:pPr defTabSz="341313" eaLnBrk="1" hangingPunct="1"/>
            <a:r>
              <a:rPr lang="es-MX" dirty="0" smtClean="0"/>
              <a:t>1.8.6 Métricas de gestión de recursos</a:t>
            </a:r>
          </a:p>
        </p:txBody>
      </p:sp>
      <p:sp>
        <p:nvSpPr>
          <p:cNvPr id="56323" name="Rectangle 3"/>
          <p:cNvSpPr>
            <a:spLocks noGrp="1" noChangeArrowheads="1"/>
          </p:cNvSpPr>
          <p:nvPr>
            <p:ph type="body" idx="4294967295"/>
          </p:nvPr>
        </p:nvSpPr>
        <p:spPr>
          <a:xfrm>
            <a:off x="457200" y="1600200"/>
            <a:ext cx="8686800" cy="4349080"/>
          </a:xfrm>
        </p:spPr>
        <p:txBody>
          <a:bodyPr>
            <a:normAutofit fontScale="92500" lnSpcReduction="10000"/>
          </a:bodyPr>
          <a:lstStyle/>
          <a:p>
            <a:pPr marL="288925" indent="-288925" eaLnBrk="1" hangingPunct="1">
              <a:lnSpc>
                <a:spcPct val="80000"/>
              </a:lnSpc>
              <a:spcBef>
                <a:spcPct val="15000"/>
              </a:spcBef>
              <a:buClr>
                <a:schemeClr val="tx1"/>
              </a:buClr>
            </a:pPr>
            <a:r>
              <a:rPr lang="es-MX" sz="2600" dirty="0" smtClean="0"/>
              <a:t>Entre los indicadores que denotan una gestión de recursos eficiente se encuentran los siguientes:</a:t>
            </a:r>
          </a:p>
          <a:p>
            <a:pPr marL="688975" lvl="1" indent="-288925" eaLnBrk="1" hangingPunct="1"/>
            <a:r>
              <a:rPr lang="es-MX" sz="2200" dirty="0" smtClean="0"/>
              <a:t>Es poco frecuente que se vuelva a identificar un problema</a:t>
            </a:r>
          </a:p>
          <a:p>
            <a:pPr marL="688975" lvl="1" indent="-288925" eaLnBrk="1" hangingPunct="1"/>
            <a:r>
              <a:rPr lang="es-MX" sz="2200" dirty="0" smtClean="0"/>
              <a:t>La recopilación y difusión del conocimiento es eficiente</a:t>
            </a:r>
          </a:p>
          <a:p>
            <a:pPr marL="688975" lvl="1" indent="-288925" eaLnBrk="1" hangingPunct="1"/>
            <a:r>
              <a:rPr lang="es-MX" sz="2200" dirty="0" smtClean="0"/>
              <a:t>La medida en que los procesos relativos a seguridad están</a:t>
            </a:r>
            <a:r>
              <a:rPr lang="en-US" sz="2200" dirty="0" smtClean="0"/>
              <a:t> </a:t>
            </a:r>
            <a:r>
              <a:rPr lang="es-MX" sz="2200" dirty="0" smtClean="0"/>
              <a:t>estándarizados</a:t>
            </a:r>
          </a:p>
          <a:p>
            <a:pPr marL="688975" lvl="1" indent="-288925" eaLnBrk="1" hangingPunct="1"/>
            <a:r>
              <a:rPr lang="es-MX" sz="2200" dirty="0" smtClean="0"/>
              <a:t>Los roles y las responsabilidades están claramente definidos para las áreas de seguridad de la información</a:t>
            </a:r>
          </a:p>
          <a:p>
            <a:pPr marL="688975" lvl="1" indent="-288925" eaLnBrk="1" hangingPunct="1"/>
            <a:r>
              <a:rPr lang="es-MX" sz="2200" dirty="0" smtClean="0"/>
              <a:t>Las funciones de seguridad de la información están incluidas en cada plan de proyecto</a:t>
            </a:r>
          </a:p>
          <a:p>
            <a:pPr marL="688975" lvl="1" indent="-288925" eaLnBrk="1" hangingPunct="1"/>
            <a:r>
              <a:rPr lang="es-MX" sz="2200" dirty="0" smtClean="0"/>
              <a:t>Porcentaje de activos de información y sus respectivas</a:t>
            </a:r>
            <a:r>
              <a:rPr lang="en-US" sz="2200" dirty="0" smtClean="0"/>
              <a:t> </a:t>
            </a:r>
            <a:r>
              <a:rPr lang="es-MX" sz="2200" dirty="0" smtClean="0"/>
              <a:t>amenazas correctamente dirigidos por actividades de</a:t>
            </a:r>
            <a:r>
              <a:rPr lang="en-US" sz="2200" dirty="0" smtClean="0"/>
              <a:t> </a:t>
            </a:r>
            <a:r>
              <a:rPr lang="es-MX" sz="2200" dirty="0" smtClean="0"/>
              <a:t>seguridad</a:t>
            </a:r>
          </a:p>
          <a:p>
            <a:pPr marL="688975" lvl="1" indent="-288925" eaLnBrk="1" hangingPunct="1"/>
            <a:r>
              <a:rPr lang="es-MX" sz="2200" dirty="0" smtClean="0"/>
              <a:t>La debida ubicación organizacional, nivel de autoridad y número de personal para el área de seguridad de la información</a:t>
            </a:r>
          </a:p>
        </p:txBody>
      </p:sp>
    </p:spTree>
    <p:extLst>
      <p:ext uri="{BB962C8B-B14F-4D97-AF65-F5344CB8AC3E}">
        <p14:creationId xmlns:p14="http://schemas.microsoft.com/office/powerpoint/2010/main" xmlns="" val="3831827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1.8.7 Medición del desempeño</a:t>
            </a:r>
          </a:p>
        </p:txBody>
      </p:sp>
      <p:sp>
        <p:nvSpPr>
          <p:cNvPr id="57347" name="Rectangle 3"/>
          <p:cNvSpPr>
            <a:spLocks noGrp="1" noChangeArrowheads="1"/>
          </p:cNvSpPr>
          <p:nvPr>
            <p:ph type="body" idx="4294967295"/>
          </p:nvPr>
        </p:nvSpPr>
        <p:spPr>
          <a:xfrm>
            <a:off x="467544" y="1628800"/>
            <a:ext cx="8229600" cy="4525963"/>
          </a:xfrm>
        </p:spPr>
        <p:txBody>
          <a:bodyPr/>
          <a:lstStyle/>
          <a:p>
            <a:pPr eaLnBrk="1" hangingPunct="1">
              <a:lnSpc>
                <a:spcPct val="90000"/>
              </a:lnSpc>
            </a:pPr>
            <a:r>
              <a:rPr lang="es-MX" sz="2800" dirty="0" smtClean="0"/>
              <a:t>La medición, monitoreo y presentación de información sobre los procesos de seguridad de la información es un requerimiento para garantizar que se alcancen los objetivos de la organización.  </a:t>
            </a:r>
          </a:p>
          <a:p>
            <a:pPr eaLnBrk="1" hangingPunct="1">
              <a:lnSpc>
                <a:spcPct val="90000"/>
              </a:lnSpc>
            </a:pPr>
            <a:r>
              <a:rPr lang="es-MX" sz="2800" dirty="0" smtClean="0"/>
              <a:t>Métodos para monitorear eventos relativos a seguridad a lo largo de toda la organización deben ser desarrollados.</a:t>
            </a:r>
          </a:p>
          <a:p>
            <a:pPr eaLnBrk="1" hangingPunct="1">
              <a:lnSpc>
                <a:spcPct val="90000"/>
              </a:lnSpc>
            </a:pPr>
            <a:r>
              <a:rPr lang="es-MX" sz="2800" dirty="0" smtClean="0"/>
              <a:t>Entre los tipos más frecuentes de medidas de desempeño son:</a:t>
            </a:r>
          </a:p>
          <a:p>
            <a:pPr lvl="1" eaLnBrk="1" hangingPunct="1">
              <a:lnSpc>
                <a:spcPct val="90000"/>
              </a:lnSpc>
            </a:pPr>
            <a:r>
              <a:rPr lang="es-MX" sz="2400" dirty="0" smtClean="0"/>
              <a:t>Métricas que entregan una señal del desempeño de la maquinaria de seguridad </a:t>
            </a:r>
          </a:p>
        </p:txBody>
      </p:sp>
      <p:pic>
        <p:nvPicPr>
          <p:cNvPr id="4" name="Dominio 1 D63">
            <a:hlinkClick r:id="" action="ppaction://media"/>
          </p:cNvPr>
          <p:cNvPicPr>
            <a:picLocks noRot="1" noChangeAspect="1"/>
          </p:cNvPicPr>
          <p:nvPr>
            <a:wavAudioFile r:embed="rId1" name="Dominio 1 D63"/>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944119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5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5616</TotalTime>
  <Words>1607</Words>
  <Application>Microsoft Office PowerPoint</Application>
  <PresentationFormat>On-screen Show (4:3)</PresentationFormat>
  <Paragraphs>133</Paragraphs>
  <Slides>12</Slides>
  <Notes>12</Notes>
  <HiddenSlides>0</HiddenSlides>
  <MMClips>5</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1.8.3 Métricas de Alineación Estratégica</vt:lpstr>
      <vt:lpstr>1.8.3 Métricas de Alineación Estratégica  </vt:lpstr>
      <vt:lpstr>1.8.4 Métricas de gestión de riesgos</vt:lpstr>
      <vt:lpstr>1.8.5 Métricas de la Entrega de Valor  </vt:lpstr>
      <vt:lpstr>1.8.5 Métricas de la Entrega de Valor  </vt:lpstr>
      <vt:lpstr>1.8.5 Métricas de la Entrega de Valor  </vt:lpstr>
      <vt:lpstr>1.8.6 Métricas de gestión de recursos</vt:lpstr>
      <vt:lpstr>1.8.6 Métricas de gestión de recursos</vt:lpstr>
      <vt:lpstr>1.8.7 Medición del desempeño</vt:lpstr>
      <vt:lpstr>1.8.7 Medición del desempeño</vt:lpstr>
      <vt:lpstr>1.8.7 Medición del desempeño  </vt:lpstr>
      <vt:lpstr>1.8.8 Integración del proceso de aseguramiento (convergencia)</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kcordero</cp:lastModifiedBy>
  <cp:revision>761</cp:revision>
  <dcterms:created xsi:type="dcterms:W3CDTF">2012-01-20T22:05:26Z</dcterms:created>
  <dcterms:modified xsi:type="dcterms:W3CDTF">2014-02-10T22:43:42Z</dcterms:modified>
</cp:coreProperties>
</file>