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6"/>
  </p:notesMasterIdLst>
  <p:handoutMasterIdLst>
    <p:handoutMasterId r:id="rId17"/>
  </p:handoutMasterIdLst>
  <p:sldIdLst>
    <p:sldId id="877" r:id="rId2"/>
    <p:sldId id="878" r:id="rId3"/>
    <p:sldId id="879" r:id="rId4"/>
    <p:sldId id="277" r:id="rId5"/>
    <p:sldId id="880" r:id="rId6"/>
    <p:sldId id="881" r:id="rId7"/>
    <p:sldId id="882" r:id="rId8"/>
    <p:sldId id="883" r:id="rId9"/>
    <p:sldId id="884" r:id="rId10"/>
    <p:sldId id="885" r:id="rId11"/>
    <p:sldId id="886" r:id="rId12"/>
    <p:sldId id="887" r:id="rId13"/>
    <p:sldId id="888" r:id="rId14"/>
    <p:sldId id="88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 r:id="rId2" collapse="1"/>
      <p:sld r:id="rId3"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0.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5E38407-A59A-4258-ADA9-D2A5AABED8C4}" type="slidenum">
              <a:rPr lang="en-US" smtClean="0"/>
              <a:pPr eaLnBrk="1" hangingPunct="1"/>
              <a:t>1</a:t>
            </a:fld>
            <a:endParaRPr lang="es-MX" dirty="0"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Con respecto a la administración del riesgo inherente a un negocio, Booz Allen Hamilton (en su publicación Convergence of Enterprise Security Organizations, Convergencia de organizaciones de seguridad empresarial), indica que:</a:t>
            </a:r>
          </a:p>
          <a:p>
            <a:pPr eaLnBrk="1" hangingPunct="1"/>
            <a:r>
              <a:rPr lang="es-MX" sz="1000" i="1" dirty="0"/>
              <a:t>En el pasado, la gestión del riesgo inherente en un negocio era una función que estaba integrada dentro de los roles individuales del "Conjunto C". El enfoque tradicional era tratar cada riesgo por separado y asignar la responsabilidad a una persona o grupo reducido. Gestionar un único tipo de riesgo se volvió un trabajo definido, y llevarlo a cabo significaba enfocarse exclusivamente en esa área particular. El problema con este enfoque independiente es que no sólo ignora la interdependencia de muchos riesgos de negocio sino también suboptimiza el financiamiento del riesgo total de una empresa.</a:t>
            </a:r>
          </a:p>
          <a:p>
            <a:pPr eaLnBrk="1" hangingPunct="1"/>
            <a:endParaRPr lang="es-MX" sz="1000" i="1" dirty="0"/>
          </a:p>
          <a:p>
            <a:pPr eaLnBrk="1" hangingPunct="1"/>
            <a:r>
              <a:rPr lang="es-MX" sz="1000" i="1" dirty="0"/>
              <a:t>Romper con ese enfoque independiente y tratar la suboptimización de las inversiones requiere de una nueva forma de pensar acerca del problema.</a:t>
            </a:r>
          </a:p>
          <a:p>
            <a:pPr eaLnBrk="1" hangingPunct="1"/>
            <a:endParaRPr lang="es-MX" sz="1000" i="1" dirty="0"/>
          </a:p>
          <a:p>
            <a:pPr eaLnBrk="1" hangingPunct="1"/>
            <a:r>
              <a:rPr lang="es-MX" sz="1000" dirty="0"/>
              <a:t>Este nuevo pensamiento agrupa a las diversas partes involucradas en el conjunto problema para que trabajen de manera cercana y conjunta. Uno de los principales objetivos de este estudio es saber cómo las organizaciones líderes conjuntan diversos elementos y hacen que se orienten hacia un objetivo común.</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Pg. 47</a:t>
            </a:r>
            <a:endParaRPr lang="es-MX" dirty="0" smtClean="0"/>
          </a:p>
        </p:txBody>
      </p:sp>
    </p:spTree>
    <p:extLst>
      <p:ext uri="{BB962C8B-B14F-4D97-AF65-F5344CB8AC3E}">
        <p14:creationId xmlns:p14="http://schemas.microsoft.com/office/powerpoint/2010/main" xmlns="" val="348373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4AED2EE-F6B4-42ED-982D-D7CB8AE56BFA}" type="slidenum">
              <a:rPr lang="en-US" smtClean="0"/>
              <a:pPr eaLnBrk="1" hangingPunct="1"/>
              <a:t>10</a:t>
            </a:fld>
            <a:endParaRPr lang="es-MX" dirty="0" smtClean="0"/>
          </a:p>
        </p:txBody>
      </p:sp>
      <p:sp>
        <p:nvSpPr>
          <p:cNvPr id="237571" name="Rectangle 2"/>
          <p:cNvSpPr>
            <a:spLocks noGrp="1" noRot="1" noChangeAspect="1" noChangeArrowheads="1" noTextEdit="1"/>
          </p:cNvSpPr>
          <p:nvPr>
            <p:ph type="sldImg"/>
          </p:nvPr>
        </p:nvSpPr>
        <p:spPr>
          <a:ln/>
        </p:spPr>
      </p:sp>
      <p:sp>
        <p:nvSpPr>
          <p:cNvPr id="237572" name="Rectangle 6"/>
          <p:cNvSpPr>
            <a:spLocks noGrp="1" noChangeArrowheads="1"/>
          </p:cNvSpPr>
          <p:nvPr>
            <p:ph type="body" idx="1"/>
          </p:nvPr>
        </p:nvSpPr>
        <p:spPr>
          <a:xfrm>
            <a:off x="701040"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52-53</a:t>
            </a:r>
          </a:p>
          <a:p>
            <a:pPr eaLnBrk="1" hangingPunct="1"/>
            <a:endParaRPr lang="es-MX" dirty="0" smtClean="0"/>
          </a:p>
        </p:txBody>
      </p:sp>
    </p:spTree>
    <p:extLst>
      <p:ext uri="{BB962C8B-B14F-4D97-AF65-F5344CB8AC3E}">
        <p14:creationId xmlns:p14="http://schemas.microsoft.com/office/powerpoint/2010/main" xmlns="" val="107173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325E263-1E1B-4A87-A65E-D3513EE45C22}" type="slidenum">
              <a:rPr lang="en-US" smtClean="0"/>
              <a:pPr eaLnBrk="1" hangingPunct="1"/>
              <a:t>11</a:t>
            </a:fld>
            <a:endParaRPr lang="es-MX" dirty="0" smtClean="0"/>
          </a:p>
        </p:txBody>
      </p:sp>
      <p:sp>
        <p:nvSpPr>
          <p:cNvPr id="239619" name="Rectangle 2"/>
          <p:cNvSpPr>
            <a:spLocks noGrp="1" noRot="1" noChangeAspect="1" noChangeArrowheads="1" noTextEdit="1"/>
          </p:cNvSpPr>
          <p:nvPr>
            <p:ph type="sldImg"/>
          </p:nvPr>
        </p:nvSpPr>
        <p:spPr>
          <a:ln/>
        </p:spPr>
      </p:sp>
      <p:sp>
        <p:nvSpPr>
          <p:cNvPr id="239620" name="Rectangle 6"/>
          <p:cNvSpPr>
            <a:spLocks noGrp="1" noChangeArrowheads="1"/>
          </p:cNvSpPr>
          <p:nvPr>
            <p:ph type="body" idx="1"/>
          </p:nvPr>
        </p:nvSpPr>
        <p:spPr>
          <a:xfrm>
            <a:off x="545253"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53</a:t>
            </a:r>
          </a:p>
          <a:p>
            <a:pPr eaLnBrk="1" hangingPunct="1"/>
            <a:endParaRPr lang="es-MX" dirty="0" smtClean="0"/>
          </a:p>
        </p:txBody>
      </p:sp>
    </p:spTree>
    <p:extLst>
      <p:ext uri="{BB962C8B-B14F-4D97-AF65-F5344CB8AC3E}">
        <p14:creationId xmlns:p14="http://schemas.microsoft.com/office/powerpoint/2010/main" xmlns="" val="74003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F5583A3-B3C8-49A5-BC3B-60F77CA68260}" type="slidenum">
              <a:rPr lang="en-US" smtClean="0"/>
              <a:pPr eaLnBrk="1" hangingPunct="1"/>
              <a:t>12</a:t>
            </a:fld>
            <a:endParaRPr lang="es-MX" dirty="0" smtClean="0"/>
          </a:p>
        </p:txBody>
      </p:sp>
      <p:sp>
        <p:nvSpPr>
          <p:cNvPr id="240643" name="Rectangle 2"/>
          <p:cNvSpPr>
            <a:spLocks noGrp="1" noRot="1" noChangeAspect="1" noChangeArrowheads="1" noTextEdit="1"/>
          </p:cNvSpPr>
          <p:nvPr>
            <p:ph type="sldImg"/>
          </p:nvPr>
        </p:nvSpPr>
        <p:spPr>
          <a:ln/>
        </p:spPr>
      </p:sp>
      <p:sp>
        <p:nvSpPr>
          <p:cNvPr id="240644"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a:t>
            </a:r>
          </a:p>
          <a:p>
            <a:r>
              <a:rPr lang="es-MX" dirty="0" smtClean="0"/>
              <a:t>Definir un "estado de seguridad" en términos puramente cuantitativos es imposible. En consecuencia, un “estado deseado de seguridad” tiene que definirse hasta cierto punto en términos cualitativos de atributos, características y resultados. De acuerdo con Cobit, puede incluir objetivos de alto nivel tales como: "La protección de los intereses de aquellos que confían en la información, procesos, sistemas y comunicaciones que manipulan, almacenan y entregan la información, de cualquier daño resultante de fallas de disponibilidad, confidencialidad e integridad“. Resulta evidente que aun cuando la aseveración anterior es útil para declarar la intención y el alcance, no ofrece la claridad suficiente para definir los procesos u objetivos.</a:t>
            </a:r>
          </a:p>
          <a:p>
            <a:pPr eaLnBrk="1" hangingPunct="1"/>
            <a:endParaRPr lang="es-MX" b="1" dirty="0" smtClean="0"/>
          </a:p>
          <a:p>
            <a:pPr eaLnBrk="1" hangingPunct="1"/>
            <a:r>
              <a:rPr lang="es-MX" b="1" dirty="0" smtClean="0"/>
              <a:t>Páginas de Referencia del Manual de Preparación al Examen:</a:t>
            </a:r>
            <a:r>
              <a:rPr lang="es-MX" dirty="0" smtClean="0"/>
              <a:t>  Pag. 53-56</a:t>
            </a:r>
          </a:p>
          <a:p>
            <a:pPr eaLnBrk="1" hangingPunct="1"/>
            <a:endParaRPr lang="es-MX" dirty="0" smtClean="0"/>
          </a:p>
        </p:txBody>
      </p:sp>
    </p:spTree>
    <p:extLst>
      <p:ext uri="{BB962C8B-B14F-4D97-AF65-F5344CB8AC3E}">
        <p14:creationId xmlns:p14="http://schemas.microsoft.com/office/powerpoint/2010/main" xmlns="" val="121761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2A381F5-D391-4C72-B6D9-3ADA81A8306F}" type="slidenum">
              <a:rPr lang="en-US" smtClean="0"/>
              <a:pPr eaLnBrk="1" hangingPunct="1"/>
              <a:t>13</a:t>
            </a:fld>
            <a:endParaRPr lang="es-MX" dirty="0" smtClean="0"/>
          </a:p>
        </p:txBody>
      </p:sp>
      <p:sp>
        <p:nvSpPr>
          <p:cNvPr id="241667" name="Rectangle 2"/>
          <p:cNvSpPr>
            <a:spLocks noGrp="1" noRot="1" noChangeAspect="1" noChangeArrowheads="1" noTextEdit="1"/>
          </p:cNvSpPr>
          <p:nvPr>
            <p:ph type="sldImg"/>
          </p:nvPr>
        </p:nvSpPr>
        <p:spPr>
          <a:ln/>
        </p:spPr>
      </p:sp>
      <p:sp>
        <p:nvSpPr>
          <p:cNvPr id="241668" name="Rectangle 6"/>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53-56</a:t>
            </a:r>
          </a:p>
          <a:p>
            <a:pPr eaLnBrk="1" hangingPunct="1"/>
            <a:endParaRPr lang="es-MX" dirty="0" smtClean="0"/>
          </a:p>
        </p:txBody>
      </p:sp>
    </p:spTree>
    <p:extLst>
      <p:ext uri="{BB962C8B-B14F-4D97-AF65-F5344CB8AC3E}">
        <p14:creationId xmlns:p14="http://schemas.microsoft.com/office/powerpoint/2010/main" xmlns="" val="38595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391907D-2F54-4DFC-9803-9C738DA4F660}" type="slidenum">
              <a:rPr lang="en-US" smtClean="0"/>
              <a:pPr eaLnBrk="1" hangingPunct="1"/>
              <a:t>14</a:t>
            </a:fld>
            <a:endParaRPr lang="es-MX" dirty="0" smtClean="0"/>
          </a:p>
        </p:txBody>
      </p:sp>
      <p:sp>
        <p:nvSpPr>
          <p:cNvPr id="242691" name="Rectangle 2"/>
          <p:cNvSpPr>
            <a:spLocks noGrp="1" noRot="1" noChangeAspect="1" noChangeArrowheads="1" noTextEdit="1"/>
          </p:cNvSpPr>
          <p:nvPr>
            <p:ph type="sldImg"/>
          </p:nvPr>
        </p:nvSpPr>
        <p:spPr>
          <a:ln/>
        </p:spPr>
      </p:sp>
      <p:sp>
        <p:nvSpPr>
          <p:cNvPr id="242692"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53-56</a:t>
            </a:r>
          </a:p>
        </p:txBody>
      </p:sp>
    </p:spTree>
    <p:extLst>
      <p:ext uri="{BB962C8B-B14F-4D97-AF65-F5344CB8AC3E}">
        <p14:creationId xmlns:p14="http://schemas.microsoft.com/office/powerpoint/2010/main" xmlns="" val="140859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C55A7D3-9F22-4CEA-ACB0-FFDB1A6EB960}" type="slidenum">
              <a:rPr lang="en-US" smtClean="0"/>
              <a:pPr eaLnBrk="1" hangingPunct="1"/>
              <a:t>2</a:t>
            </a:fld>
            <a:endParaRPr lang="es-MX" dirty="0"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Si tomamos esta definición y agregamos seguridad en los puntos apropiados, el resultado es una buena definición de la estrategía de seguridad de la información.</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Págs. 47-48</a:t>
            </a:r>
            <a:endParaRPr lang="es-MX" sz="1000" dirty="0"/>
          </a:p>
        </p:txBody>
      </p:sp>
    </p:spTree>
    <p:extLst>
      <p:ext uri="{BB962C8B-B14F-4D97-AF65-F5344CB8AC3E}">
        <p14:creationId xmlns:p14="http://schemas.microsoft.com/office/powerpoint/2010/main" xmlns="" val="216294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E467B37-4B6F-40D3-8A5B-370D234E57CF}" type="slidenum">
              <a:rPr lang="en-US" smtClean="0"/>
              <a:pPr eaLnBrk="1" hangingPunct="1"/>
              <a:t>3</a:t>
            </a:fld>
            <a:endParaRPr lang="es-MX" dirty="0"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Págs. 47-48</a:t>
            </a:r>
            <a:endParaRPr lang="es-MX" sz="1000" dirty="0"/>
          </a:p>
        </p:txBody>
      </p:sp>
    </p:spTree>
    <p:extLst>
      <p:ext uri="{BB962C8B-B14F-4D97-AF65-F5344CB8AC3E}">
        <p14:creationId xmlns:p14="http://schemas.microsoft.com/office/powerpoint/2010/main" xmlns="" val="353615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s-MX" b="1" dirty="0" smtClean="0"/>
              <a:t>Directivas para el instructor: </a:t>
            </a:r>
          </a:p>
          <a:p>
            <a:pPr eaLnBrk="1" hangingPunct="1"/>
            <a:endParaRPr lang="es-MX" dirty="0" smtClean="0"/>
          </a:p>
          <a:p>
            <a:pPr eaLnBrk="1" hangingPunct="1"/>
            <a:r>
              <a:rPr lang="es-MX" dirty="0" smtClean="0"/>
              <a:t>El flujo de este modelo sirve para promover el alineamiento de la seguridad de la información con los objetivos de negocios. El equilibrio de las contribuciones radica en determinar el estado deseado de la seguridad en comparación con el estado actual o existente.  Los procesos del negocio se deben considerar al igual que el riesgo organizacional clave, incluyendo los requisitos regulatorios y el análisis de impacto correspondiente para determinar niveles de protección y prioridades.  </a:t>
            </a:r>
          </a:p>
          <a:p>
            <a:pPr eaLnBrk="1" hangingPunct="1"/>
            <a:endParaRPr lang="es-MX" b="1" dirty="0" smtClean="0"/>
          </a:p>
          <a:p>
            <a:pPr eaLnBrk="1" hangingPunct="1"/>
            <a:r>
              <a:rPr lang="es-MX" b="1" dirty="0" smtClean="0"/>
              <a:t>Páginas de Referencia del Manual de Preparación al Examen:  </a:t>
            </a:r>
            <a:r>
              <a:rPr lang="es-MX" b="0" dirty="0" smtClean="0"/>
              <a:t>48</a:t>
            </a:r>
          </a:p>
          <a:p>
            <a:endParaRPr lang="es-MX" dirty="0"/>
          </a:p>
        </p:txBody>
      </p:sp>
      <p:sp>
        <p:nvSpPr>
          <p:cNvPr id="4" name="Slide Number Placeholder 3"/>
          <p:cNvSpPr>
            <a:spLocks noGrp="1"/>
          </p:cNvSpPr>
          <p:nvPr>
            <p:ph type="sldNum" sz="quarter" idx="10"/>
          </p:nvPr>
        </p:nvSpPr>
        <p:spPr/>
        <p:txBody>
          <a:bodyPr/>
          <a:lstStyle/>
          <a:p>
            <a:fld id="{B3EC3215-E510-441C-8AAC-1A5B2AEAA657}" type="slidenum">
              <a:rPr lang="en-CA" smtClean="0"/>
              <a:pPr/>
              <a:t>4</a:t>
            </a:fld>
            <a:endParaRPr lang="es-MX" dirty="0"/>
          </a:p>
        </p:txBody>
      </p:sp>
    </p:spTree>
    <p:extLst>
      <p:ext uri="{BB962C8B-B14F-4D97-AF65-F5344CB8AC3E}">
        <p14:creationId xmlns:p14="http://schemas.microsoft.com/office/powerpoint/2010/main" xmlns="" val="131676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CDA6640-BB8F-4813-B9CD-98251CF29672}" type="slidenum">
              <a:rPr lang="en-US" smtClean="0"/>
              <a:pPr eaLnBrk="1" hangingPunct="1"/>
              <a:t>5</a:t>
            </a:fld>
            <a:endParaRPr lang="es-MX" dirty="0"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 Exceso de confianza.La investigación muestra una tendencia de la gente a tener un exceso de confianza en su capacidad para hacer cálculos exactos. La mayoría de la gente se muestra renuente a calcular una amplia variedad de posibles resultados y prefiere estar precisamente en un error que vagamente en lo correcto. La mayoría también tiende a confiar demasiado en sus propias capacidades. Para las estrategias organizacionales que se basan en evaluaciones de capacidades principales, esto puede resultar en particular problemático. </a:t>
            </a:r>
          </a:p>
          <a:p>
            <a:pPr eaLnBrk="1" hangingPunct="1"/>
            <a:r>
              <a:rPr lang="es-MX" sz="1000" dirty="0"/>
              <a:t>• Optimismo.La gente tiende a ser optimista en sus pronósticos. Una combinación de confianza y optimismo excesivos puede tener un impacto desastroso en las estrategias que se basan en los cálculos de lo que podría suceder. Por lo general dichas proyecciones son precisas a un grado no realista y demasiado optimistas.</a:t>
            </a:r>
          </a:p>
          <a:p>
            <a:pPr eaLnBrk="1" hangingPunct="1"/>
            <a:r>
              <a:rPr lang="es-MX" sz="1000" dirty="0"/>
              <a:t>• Anclaje.La investigación demuestra que una vez que se presenta un resultado a alguien, una estimación posterior, incluso de un tema totalmente ajeno estará “anclado” al primer número. Aun cuando podría resultar útil para efectos de mercadotecnia, el anclaje puede tener consecuencias graves en el desarrollo de estrategias cuando resultados futuros se anclan a experiencias pasadas.</a:t>
            </a:r>
          </a:p>
          <a:p>
            <a:pPr eaLnBrk="1" hangingPunct="1">
              <a:lnSpc>
                <a:spcPct val="80000"/>
              </a:lnSpc>
              <a:spcBef>
                <a:spcPct val="0"/>
              </a:spcBef>
            </a:pPr>
            <a:r>
              <a:rPr lang="es-MX" sz="1000" dirty="0" smtClean="0"/>
              <a:t>• La tendencia al status quo.La mayoría de las personas muestra una fuerte tendencia a apegarse a enfoques familiares y conocidos incluso cuando se haya comprobado que son inadecuados o ineficaces. La investigación también indica que la preocupación por las pérdidas es por lo general mayor que la emoción de una posible ganancia. El “efecto de legado” es una tendencia similar en la cual la gente prefiere conservar lo que es suyo o lo que conocen, y el simple hecho de poseer algo lo hace más valioso para el dueño.</a:t>
            </a:r>
          </a:p>
          <a:p>
            <a:pPr eaLnBrk="1" hangingPunct="1">
              <a:lnSpc>
                <a:spcPct val="80000"/>
              </a:lnSpc>
              <a:spcBef>
                <a:spcPct val="0"/>
              </a:spcBef>
            </a:pPr>
            <a:endParaRPr lang="es-MX" sz="1000" dirty="0" smtClean="0"/>
          </a:p>
          <a:p>
            <a:pPr eaLnBrk="1" hangingPunct="1">
              <a:lnSpc>
                <a:spcPct val="80000"/>
              </a:lnSpc>
              <a:spcBef>
                <a:spcPct val="0"/>
              </a:spcBef>
            </a:pPr>
            <a:r>
              <a:rPr lang="es-MX" sz="1000" dirty="0" smtClean="0"/>
              <a:t>• Contabilidad mental.Se define como “la inclinación a categorizar y tratar al dinero de manera diferente dependiendo de dónde viene, dónde se guarda y cómo se gasta”. La contabilidad mental es común incluso en salas de juntas de corporaciones conservadoras y racionales. Algunos ejemplos incluyen:</a:t>
            </a:r>
          </a:p>
          <a:p>
            <a:pPr eaLnBrk="1" hangingPunct="1">
              <a:lnSpc>
                <a:spcPct val="80000"/>
              </a:lnSpc>
              <a:spcBef>
                <a:spcPct val="0"/>
              </a:spcBef>
            </a:pPr>
            <a:r>
              <a:rPr lang="es-MX" sz="1000" dirty="0" smtClean="0"/>
              <a:t>- Estar menos interesado en los gastos derivados de los cargos por reestructuración que del estado de resultados.</a:t>
            </a:r>
          </a:p>
          <a:p>
            <a:pPr eaLnBrk="1" hangingPunct="1">
              <a:lnSpc>
                <a:spcPct val="80000"/>
              </a:lnSpc>
              <a:spcBef>
                <a:spcPct val="0"/>
              </a:spcBef>
            </a:pPr>
            <a:r>
              <a:rPr lang="es-MX" sz="1000" dirty="0" smtClean="0"/>
              <a:t>- Imponer límites de costos a un negocio central mientras se gasta libremente al inicio.</a:t>
            </a:r>
          </a:p>
          <a:p>
            <a:pPr eaLnBrk="1" hangingPunct="1">
              <a:lnSpc>
                <a:spcPct val="80000"/>
              </a:lnSpc>
              <a:spcBef>
                <a:spcPct val="0"/>
              </a:spcBef>
            </a:pPr>
            <a:r>
              <a:rPr lang="es-MX" sz="1000" dirty="0" smtClean="0"/>
              <a:t>- Crear nuevas categorías de gastos, tales como “inversiones de los ingresos” o “inversiones estratégicas”.</a:t>
            </a:r>
          </a:p>
          <a:p>
            <a:pPr eaLnBrk="1" hangingPunct="1">
              <a:lnSpc>
                <a:spcPct val="80000"/>
              </a:lnSpc>
              <a:spcBef>
                <a:spcPct val="0"/>
              </a:spcBef>
            </a:pPr>
            <a:endParaRPr lang="es-MX" sz="1000" dirty="0" smtClean="0"/>
          </a:p>
          <a:p>
            <a:pPr>
              <a:spcBef>
                <a:spcPct val="0"/>
              </a:spcBef>
            </a:pPr>
            <a:r>
              <a:rPr lang="es-MX" sz="1000" dirty="0" smtClean="0"/>
              <a:t>• El instinto gregario.Es una característica humana fundamental conformar y buscar la validación de otros. Esto puede observarse por la “manía” en la seguridad (así como todos los demás aspectos de la actividad humana) cuando, por ejemplo, de pronto alguien se involucra en la administración de claves o la detección de intrusos. En ocasiones, explicado en términos de “una idea cuya hora ha llegado”, se describe con mayor precisión como el instinto gregario detrás de los líderes del pensamiento. Las implicaciones que tiene para el desarrollo de la estrategia deben quedar claras. Queda demostrado de manera acertada cuando se dice que “para los altos directivos lo único peor que cometer un enorme error estratégico es ser la única persona en la industria que lo comete.”</a:t>
            </a:r>
          </a:p>
          <a:p>
            <a:pPr eaLnBrk="1" hangingPunct="1">
              <a:lnSpc>
                <a:spcPct val="80000"/>
              </a:lnSpc>
              <a:spcBef>
                <a:spcPct val="0"/>
              </a:spcBef>
            </a:pPr>
            <a:endParaRPr lang="es-MX" sz="1000" dirty="0" smtClean="0"/>
          </a:p>
          <a:p>
            <a:pPr eaLnBrk="1" hangingPunct="1">
              <a:lnSpc>
                <a:spcPct val="80000"/>
              </a:lnSpc>
              <a:spcBef>
                <a:spcPct val="0"/>
              </a:spcBef>
            </a:pPr>
            <a:r>
              <a:rPr lang="es-MX" sz="1000" dirty="0" smtClean="0"/>
              <a:t>• Falso consenso.Existe una tendencia bien documentada en la gente de sobreestimar el grado al cual los demás comparten sus puntos de vista, creencias y experiencias. Algunas investigaciones tales como el estudio realizado por C.E. Camerer y G. Loewenstein, han revelado varias causas, entre otras:</a:t>
            </a:r>
          </a:p>
          <a:p>
            <a:pPr eaLnBrk="1" hangingPunct="1">
              <a:lnSpc>
                <a:spcPct val="80000"/>
              </a:lnSpc>
              <a:spcBef>
                <a:spcPct val="0"/>
              </a:spcBef>
            </a:pPr>
            <a:r>
              <a:rPr lang="es-MX" sz="1000" dirty="0" smtClean="0"/>
              <a:t>- Tendencia a la confirmación.Buscar opiniones o hechos que respalden nuestras propias creencias.</a:t>
            </a:r>
          </a:p>
          <a:p>
            <a:pPr eaLnBrk="1" hangingPunct="1">
              <a:lnSpc>
                <a:spcPct val="80000"/>
              </a:lnSpc>
              <a:spcBef>
                <a:spcPct val="0"/>
              </a:spcBef>
            </a:pPr>
            <a:r>
              <a:rPr lang="es-MX" sz="1000" dirty="0" smtClean="0"/>
              <a:t>- Recuerdos selectivos.Recordar sólo hechos o experiencias que refuerzan las suposiciones actuales.</a:t>
            </a:r>
          </a:p>
          <a:p>
            <a:pPr eaLnBrk="1" hangingPunct="1">
              <a:lnSpc>
                <a:spcPct val="80000"/>
              </a:lnSpc>
              <a:spcBef>
                <a:spcPct val="0"/>
              </a:spcBef>
            </a:pPr>
            <a:r>
              <a:rPr lang="es-MX" sz="1000" dirty="0" smtClean="0"/>
              <a:t>- Evaluación subjetiva.Fácil aceptación de evidencia que sustenta nuestras hipótesis al mismo tiempo que se cuestiona la evidencia contradictoria y, casi invariablemente, se rechaza. A menudo a los críticos se les ataca con motivos hostiles o se pone en tela de juicio su competencia.</a:t>
            </a:r>
          </a:p>
          <a:p>
            <a:pPr eaLnBrk="1" hangingPunct="1">
              <a:lnSpc>
                <a:spcPct val="80000"/>
              </a:lnSpc>
              <a:spcBef>
                <a:spcPct val="0"/>
              </a:spcBef>
            </a:pPr>
            <a:r>
              <a:rPr lang="es-MX" sz="1000" dirty="0" smtClean="0"/>
              <a:t>• Pensamiento de grupo.La presión para llegar a un acuerdo en culturas orientadas a formar equipos.</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Págs. 49-50</a:t>
            </a:r>
            <a:endParaRPr lang="es-MX" sz="1000" dirty="0"/>
          </a:p>
        </p:txBody>
      </p:sp>
    </p:spTree>
    <p:extLst>
      <p:ext uri="{BB962C8B-B14F-4D97-AF65-F5344CB8AC3E}">
        <p14:creationId xmlns:p14="http://schemas.microsoft.com/office/powerpoint/2010/main" xmlns="" val="34530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7805C32-4FCB-4DEB-8706-200A479F3E9B}" type="slidenum">
              <a:rPr lang="en-US" smtClean="0"/>
              <a:pPr eaLnBrk="1" hangingPunct="1"/>
              <a:t>6</a:t>
            </a:fld>
            <a:endParaRPr lang="es-MX" dirty="0"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Directivas para el instructor: </a:t>
            </a:r>
          </a:p>
          <a:p>
            <a:pPr eaLnBrk="1" hangingPunct="1"/>
            <a:endParaRPr lang="es-MX" dirty="0" smtClean="0"/>
          </a:p>
          <a:p>
            <a:pPr eaLnBrk="1" hangingPunct="1"/>
            <a:r>
              <a:rPr lang="es-MX" sz="1200" b="1" dirty="0" smtClean="0"/>
              <a:t>Páginas de Referencia del Manual de Preparación al Examen:</a:t>
            </a:r>
            <a:r>
              <a:rPr lang="es-MX" dirty="0" smtClean="0"/>
              <a:t> Pag. 50</a:t>
            </a:r>
          </a:p>
        </p:txBody>
      </p:sp>
      <p:sp>
        <p:nvSpPr>
          <p:cNvPr id="233477" name="Rectangle 4"/>
          <p:cNvSpPr>
            <a:spLocks noChangeArrowheads="1"/>
          </p:cNvSpPr>
          <p:nvPr/>
        </p:nvSpPr>
        <p:spPr bwMode="auto">
          <a:xfrm>
            <a:off x="778933" y="4415790"/>
            <a:ext cx="5608320" cy="4183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a:spcBef>
                <a:spcPct val="30000"/>
              </a:spcBef>
            </a:pPr>
            <a:r>
              <a:rPr lang="es-MX" sz="1000" b="1" dirty="0"/>
              <a:t>Páginas de Referencia del Manual de Preparación al Examen:</a:t>
            </a:r>
          </a:p>
          <a:p>
            <a:pPr>
              <a:spcBef>
                <a:spcPct val="30000"/>
              </a:spcBef>
            </a:pPr>
            <a:r>
              <a:rPr lang="es-MX" sz="1000" dirty="0"/>
              <a:t>Págs.</a:t>
            </a:r>
          </a:p>
        </p:txBody>
      </p:sp>
    </p:spTree>
    <p:extLst>
      <p:ext uri="{BB962C8B-B14F-4D97-AF65-F5344CB8AC3E}">
        <p14:creationId xmlns:p14="http://schemas.microsoft.com/office/powerpoint/2010/main" xmlns="" val="357617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67ADF86-696C-416C-8CC9-7BAB3DFEC097}" type="slidenum">
              <a:rPr lang="en-US" smtClean="0"/>
              <a:pPr eaLnBrk="1" hangingPunct="1"/>
              <a:t>7</a:t>
            </a:fld>
            <a:endParaRPr lang="es-MX" dirty="0" smtClean="0"/>
          </a:p>
        </p:txBody>
      </p:sp>
      <p:sp>
        <p:nvSpPr>
          <p:cNvPr id="234499" name="Rectangle 2"/>
          <p:cNvSpPr>
            <a:spLocks noGrp="1" noRot="1" noChangeAspect="1" noChangeArrowheads="1" noTextEdit="1"/>
          </p:cNvSpPr>
          <p:nvPr>
            <p:ph type="sldImg"/>
          </p:nvPr>
        </p:nvSpPr>
        <p:spPr>
          <a:ln/>
        </p:spPr>
      </p:sp>
      <p:sp>
        <p:nvSpPr>
          <p:cNvPr id="234500" name="Rectangle 5"/>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Pg. 50</a:t>
            </a:r>
            <a:endParaRPr lang="es-MX" sz="1000" dirty="0"/>
          </a:p>
        </p:txBody>
      </p:sp>
    </p:spTree>
    <p:extLst>
      <p:ext uri="{BB962C8B-B14F-4D97-AF65-F5344CB8AC3E}">
        <p14:creationId xmlns:p14="http://schemas.microsoft.com/office/powerpoint/2010/main" xmlns="" val="297865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8EC3764-5C76-4C2B-8AF4-9A986AC8BE17}" type="slidenum">
              <a:rPr lang="en-US" smtClean="0"/>
              <a:pPr eaLnBrk="1" hangingPunct="1"/>
              <a:t>8</a:t>
            </a:fld>
            <a:endParaRPr lang="es-MX" dirty="0" smtClean="0"/>
          </a:p>
        </p:txBody>
      </p:sp>
      <p:sp>
        <p:nvSpPr>
          <p:cNvPr id="235523" name="Rectangle 2"/>
          <p:cNvSpPr>
            <a:spLocks noGrp="1" noRot="1" noChangeAspect="1" noChangeArrowheads="1" noTextEdit="1"/>
          </p:cNvSpPr>
          <p:nvPr>
            <p:ph type="sldImg"/>
          </p:nvPr>
        </p:nvSpPr>
        <p:spPr>
          <a:ln/>
        </p:spPr>
      </p:sp>
      <p:sp>
        <p:nvSpPr>
          <p:cNvPr id="235524"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lvl="0" eaLnBrk="1" hangingPunct="1"/>
            <a:r>
              <a:rPr lang="es-MX" b="0" dirty="0" smtClean="0"/>
              <a:t>Muchas</a:t>
            </a:r>
            <a:r>
              <a:rPr lang="es-MX" b="0" baseline="0" dirty="0" smtClean="0"/>
              <a:t> organizaciones no entienden que significa proteger</a:t>
            </a:r>
            <a:r>
              <a:rPr lang="es-MX" b="0" dirty="0" smtClean="0"/>
              <a:t>.</a:t>
            </a:r>
          </a:p>
          <a:p>
            <a:pPr eaLnBrk="1" hangingPunct="1"/>
            <a:endParaRPr lang="es-MX" b="1" dirty="0" smtClean="0"/>
          </a:p>
          <a:p>
            <a:pPr eaLnBrk="1" hangingPunct="1"/>
            <a:r>
              <a:rPr lang="es-MX" b="1" dirty="0" smtClean="0"/>
              <a:t>Páginas de Referencia del Manual de Preparación al Examen:</a:t>
            </a:r>
            <a:r>
              <a:rPr lang="es-MX" dirty="0" smtClean="0"/>
              <a:t>  Págs. 50-51</a:t>
            </a:r>
          </a:p>
        </p:txBody>
      </p:sp>
    </p:spTree>
    <p:extLst>
      <p:ext uri="{BB962C8B-B14F-4D97-AF65-F5344CB8AC3E}">
        <p14:creationId xmlns:p14="http://schemas.microsoft.com/office/powerpoint/2010/main" xmlns="" val="211161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663171C-BE7E-4B9E-BE75-5681515FC2D2}" type="slidenum">
              <a:rPr lang="en-US" smtClean="0"/>
              <a:pPr eaLnBrk="1" hangingPunct="1"/>
              <a:t>9</a:t>
            </a:fld>
            <a:endParaRPr lang="es-MX" dirty="0" smtClean="0"/>
          </a:p>
        </p:txBody>
      </p:sp>
      <p:sp>
        <p:nvSpPr>
          <p:cNvPr id="236547" name="Rectangle 2"/>
          <p:cNvSpPr>
            <a:spLocks noGrp="1" noRot="1" noChangeAspect="1" noChangeArrowheads="1" noTextEdit="1"/>
          </p:cNvSpPr>
          <p:nvPr>
            <p:ph type="sldImg"/>
          </p:nvPr>
        </p:nvSpPr>
        <p:spPr>
          <a:ln/>
        </p:spPr>
      </p:sp>
      <p:sp>
        <p:nvSpPr>
          <p:cNvPr id="236548"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52-53</a:t>
            </a:r>
          </a:p>
        </p:txBody>
      </p:sp>
    </p:spTree>
    <p:extLst>
      <p:ext uri="{BB962C8B-B14F-4D97-AF65-F5344CB8AC3E}">
        <p14:creationId xmlns:p14="http://schemas.microsoft.com/office/powerpoint/2010/main" xmlns="" val="3254299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3"/>
          </p:nvPr>
        </p:nvSpPr>
        <p:spPr>
          <a:xfrm>
            <a:off x="467544" y="1772816"/>
            <a:ext cx="8135937" cy="4248150"/>
          </a:xfrm>
        </p:spPr>
        <p:txBody>
          <a:bodyPr>
            <a:normAutofit fontScale="85000" lnSpcReduction="20000"/>
          </a:bodyPr>
          <a:lstStyle/>
          <a:p>
            <a:pPr marL="0" indent="0">
              <a:buNone/>
            </a:pPr>
            <a:r>
              <a:rPr lang="es-MX" dirty="0" smtClean="0"/>
              <a:t>Los Indicadores Clave de Meta (KGI)  para la integración del proceso de aseguramiento pueden incluir:</a:t>
            </a:r>
          </a:p>
          <a:p>
            <a:pPr marL="577850" lvl="1">
              <a:buFont typeface="Arial" pitchFamily="34" charset="0"/>
              <a:buChar char="•"/>
            </a:pPr>
            <a:r>
              <a:rPr lang="es-MX" dirty="0" smtClean="0"/>
              <a:t>No existen fallas en la protección de los activos de información</a:t>
            </a:r>
          </a:p>
          <a:p>
            <a:pPr marL="577850" lvl="1">
              <a:buFont typeface="Arial" pitchFamily="34" charset="0"/>
              <a:buChar char="•"/>
            </a:pPr>
            <a:r>
              <a:rPr lang="es-MX" dirty="0" smtClean="0"/>
              <a:t>Se eliminan superposiciones innecesarias en la seguridad</a:t>
            </a:r>
          </a:p>
          <a:p>
            <a:pPr marL="577850" lvl="1">
              <a:buFont typeface="Arial" pitchFamily="34" charset="0"/>
              <a:buChar char="•"/>
            </a:pPr>
            <a:r>
              <a:rPr lang="es-MX" dirty="0" smtClean="0"/>
              <a:t>Las actividades de aseguramiento están perfectamente integradas</a:t>
            </a:r>
          </a:p>
          <a:p>
            <a:pPr marL="577850" lvl="1">
              <a:buFont typeface="Arial" pitchFamily="34" charset="0"/>
              <a:buChar char="•"/>
            </a:pPr>
            <a:r>
              <a:rPr lang="es-MX" dirty="0" smtClean="0"/>
              <a:t>Los roles y las responsabilidades están bien definidos</a:t>
            </a:r>
          </a:p>
          <a:p>
            <a:pPr marL="577850" lvl="1">
              <a:buFont typeface="Arial" pitchFamily="34" charset="0"/>
              <a:buChar char="•"/>
            </a:pPr>
            <a:r>
              <a:rPr lang="es-MX" dirty="0" smtClean="0"/>
              <a:t>Los encargados de proporcionar el aseguramiento entienden la relación con otras áreas de aseguramiento</a:t>
            </a:r>
          </a:p>
          <a:p>
            <a:pPr marL="577850" lvl="1">
              <a:buFont typeface="Arial" pitchFamily="34" charset="0"/>
              <a:buChar char="•"/>
            </a:pPr>
            <a:r>
              <a:rPr lang="es-MX" dirty="0" smtClean="0"/>
              <a:t>Todas las funciones de aseguramiento están identificadas e incluidas en la estrategia</a:t>
            </a:r>
          </a:p>
        </p:txBody>
      </p:sp>
      <p:sp>
        <p:nvSpPr>
          <p:cNvPr id="61442" name="Rectangle 2"/>
          <p:cNvSpPr>
            <a:spLocks noGrp="1" noChangeArrowheads="1"/>
          </p:cNvSpPr>
          <p:nvPr>
            <p:ph type="title"/>
          </p:nvPr>
        </p:nvSpPr>
        <p:spPr/>
        <p:txBody>
          <a:bodyPr/>
          <a:lstStyle/>
          <a:p>
            <a:r>
              <a:rPr lang="es-MX" sz="3600" dirty="0" smtClean="0"/>
              <a:t>1.8.8 Integración del proceso de aseguramiento  </a:t>
            </a:r>
          </a:p>
        </p:txBody>
      </p:sp>
      <p:pic>
        <p:nvPicPr>
          <p:cNvPr id="4" name="Dominio 1 D 67">
            <a:hlinkClick r:id="" action="ppaction://media"/>
          </p:cNvPr>
          <p:cNvPicPr>
            <a:picLocks noRot="1" noChangeAspect="1"/>
          </p:cNvPicPr>
          <p:nvPr>
            <a:wavAudioFile r:embed="rId1" name="Dominio 1 D 67"/>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188509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0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76600" y="274638"/>
            <a:ext cx="5615880" cy="1143000"/>
          </a:xfrm>
        </p:spPr>
        <p:txBody>
          <a:bodyPr/>
          <a:lstStyle/>
          <a:p>
            <a:pPr defTabSz="347663" eaLnBrk="1" hangingPunct="1"/>
            <a:r>
              <a:rPr lang="es-MX" dirty="0" smtClean="0"/>
              <a:t>1.11.2 Definición de objetivos  </a:t>
            </a:r>
          </a:p>
        </p:txBody>
      </p:sp>
      <p:sp>
        <p:nvSpPr>
          <p:cNvPr id="72707" name="Rectangle 3"/>
          <p:cNvSpPr>
            <a:spLocks noGrp="1" noChangeArrowheads="1"/>
          </p:cNvSpPr>
          <p:nvPr>
            <p:ph type="body" idx="4294967295"/>
          </p:nvPr>
        </p:nvSpPr>
        <p:spPr>
          <a:xfrm>
            <a:off x="539552" y="1844824"/>
            <a:ext cx="8382000" cy="3992563"/>
          </a:xfrm>
        </p:spPr>
        <p:txBody>
          <a:bodyPr>
            <a:normAutofit lnSpcReduction="10000"/>
          </a:bodyPr>
          <a:lstStyle/>
          <a:p>
            <a:pPr eaLnBrk="1" hangingPunct="1">
              <a:buClr>
                <a:schemeClr val="tx1"/>
              </a:buClr>
            </a:pPr>
            <a:r>
              <a:rPr lang="es-MX" dirty="0" smtClean="0"/>
              <a:t>Vínculos de Negocios:</a:t>
            </a:r>
          </a:p>
          <a:p>
            <a:pPr lvl="1" eaLnBrk="1" hangingPunct="1"/>
            <a:r>
              <a:rPr lang="es-MX" dirty="0" smtClean="0"/>
              <a:t>Pueden iniciar desde la perspectiva de los objetivos específicos de una determinada línea de negocio.</a:t>
            </a:r>
          </a:p>
          <a:p>
            <a:pPr lvl="1" eaLnBrk="1" hangingPunct="1"/>
            <a:r>
              <a:rPr lang="es-MX" dirty="0" smtClean="0"/>
              <a:t>Deben tomar en consideración todos los flujos de información que son críticos para asegurar la continuidad de operaciones.</a:t>
            </a:r>
          </a:p>
          <a:p>
            <a:pPr lvl="1" eaLnBrk="1" hangingPunct="1"/>
            <a:r>
              <a:rPr lang="es-MX" dirty="0" smtClean="0"/>
              <a:t>Pueden descubrir los problemas de seguridad de la información a nivel operativo.</a:t>
            </a:r>
          </a:p>
        </p:txBody>
      </p:sp>
    </p:spTree>
    <p:extLst>
      <p:ext uri="{BB962C8B-B14F-4D97-AF65-F5344CB8AC3E}">
        <p14:creationId xmlns:p14="http://schemas.microsoft.com/office/powerpoint/2010/main" xmlns="" val="225406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1.11.3 El estado deseado</a:t>
            </a:r>
          </a:p>
        </p:txBody>
      </p:sp>
      <p:sp>
        <p:nvSpPr>
          <p:cNvPr id="74755" name="Rectangle 3"/>
          <p:cNvSpPr>
            <a:spLocks noGrp="1" noChangeArrowheads="1"/>
          </p:cNvSpPr>
          <p:nvPr>
            <p:ph type="body" idx="4294967295"/>
          </p:nvPr>
        </p:nvSpPr>
        <p:spPr>
          <a:xfrm>
            <a:off x="539552" y="1844824"/>
            <a:ext cx="8382000" cy="3992563"/>
          </a:xfrm>
        </p:spPr>
        <p:txBody>
          <a:bodyPr/>
          <a:lstStyle/>
          <a:p>
            <a:pPr marL="339725" indent="-339725" eaLnBrk="1" hangingPunct="1">
              <a:lnSpc>
                <a:spcPct val="95000"/>
              </a:lnSpc>
              <a:spcBef>
                <a:spcPct val="15000"/>
              </a:spcBef>
            </a:pPr>
            <a:r>
              <a:rPr lang="es-MX" sz="2800" dirty="0" smtClean="0"/>
              <a:t>El estado deseado comprende una “fotografía” de todas las condiciones relevantes en un punto del tiempo en el futuro: </a:t>
            </a:r>
          </a:p>
          <a:p>
            <a:pPr marL="798513" lvl="1" eaLnBrk="1" hangingPunct="1">
              <a:lnSpc>
                <a:spcPct val="95000"/>
              </a:lnSpc>
              <a:spcBef>
                <a:spcPct val="15000"/>
              </a:spcBef>
            </a:pPr>
            <a:r>
              <a:rPr lang="es-MX" sz="2400" dirty="0" smtClean="0"/>
              <a:t>Incluyendo personas, procesos y tecnologías.</a:t>
            </a:r>
          </a:p>
          <a:p>
            <a:pPr marL="339725" indent="-339725" eaLnBrk="1" hangingPunct="1">
              <a:lnSpc>
                <a:spcPct val="95000"/>
              </a:lnSpc>
              <a:spcBef>
                <a:spcPct val="15000"/>
              </a:spcBef>
            </a:pPr>
            <a:r>
              <a:rPr lang="es-MX" sz="2800" dirty="0" smtClean="0"/>
              <a:t>Un “Estado deseado de seguridad” debe ser definido en términos de atributos, características y resultados:</a:t>
            </a:r>
          </a:p>
          <a:p>
            <a:pPr marL="798513" lvl="1" eaLnBrk="1" hangingPunct="1">
              <a:lnSpc>
                <a:spcPct val="95000"/>
              </a:lnSpc>
              <a:spcBef>
                <a:spcPct val="15000"/>
              </a:spcBef>
            </a:pPr>
            <a:r>
              <a:rPr lang="es-MX" sz="2400" dirty="0" smtClean="0"/>
              <a:t>El desarrollo de la estrategia tendrá límites sobre los tipos de métodos de aplicación a considerar.</a:t>
            </a:r>
          </a:p>
        </p:txBody>
      </p:sp>
    </p:spTree>
    <p:extLst>
      <p:ext uri="{BB962C8B-B14F-4D97-AF65-F5344CB8AC3E}">
        <p14:creationId xmlns:p14="http://schemas.microsoft.com/office/powerpoint/2010/main" xmlns="" val="354581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1.11.3 El estado deseado  </a:t>
            </a:r>
          </a:p>
        </p:txBody>
      </p:sp>
      <p:sp>
        <p:nvSpPr>
          <p:cNvPr id="75779" name="Rectangle 3"/>
          <p:cNvSpPr>
            <a:spLocks noGrp="1" noChangeArrowheads="1"/>
          </p:cNvSpPr>
          <p:nvPr>
            <p:ph type="body" idx="4294967295"/>
          </p:nvPr>
        </p:nvSpPr>
        <p:spPr>
          <a:xfrm>
            <a:off x="428596" y="1571612"/>
            <a:ext cx="8229600" cy="4525963"/>
          </a:xfrm>
        </p:spPr>
        <p:txBody>
          <a:bodyPr/>
          <a:lstStyle/>
          <a:p>
            <a:pPr marL="228600" indent="-228600" eaLnBrk="1" hangingPunct="1">
              <a:lnSpc>
                <a:spcPts val="3400"/>
              </a:lnSpc>
              <a:spcBef>
                <a:spcPct val="0"/>
              </a:spcBef>
              <a:buClr>
                <a:schemeClr val="tx1"/>
              </a:buClr>
            </a:pPr>
            <a:r>
              <a:rPr lang="es-MX" sz="2800" dirty="0" smtClean="0"/>
              <a:t>El estado deseado de acuerdo a COBIT:</a:t>
            </a:r>
          </a:p>
          <a:p>
            <a:pPr lvl="1" eaLnBrk="1" hangingPunct="1">
              <a:lnSpc>
                <a:spcPts val="3400"/>
              </a:lnSpc>
              <a:spcBef>
                <a:spcPct val="0"/>
              </a:spcBef>
            </a:pPr>
            <a:r>
              <a:rPr lang="es-MX" sz="2400" dirty="0" smtClean="0"/>
              <a:t>"La protección de los intereses de aquellos que confían en la información, procesos, sistemas y comunicaciones que manipulan, almacenan y entregan la información, de cualquier daño resultante de fallas de disponibilidad, confidencialidad e integridad“</a:t>
            </a:r>
          </a:p>
          <a:p>
            <a:pPr lvl="1" eaLnBrk="1" hangingPunct="1">
              <a:lnSpc>
                <a:spcPts val="3400"/>
              </a:lnSpc>
              <a:spcBef>
                <a:spcPct val="0"/>
              </a:spcBef>
            </a:pPr>
            <a:r>
              <a:rPr lang="es-MX" sz="2400" dirty="0" smtClean="0"/>
              <a:t>Focalizada en los procesos relacionados con TI desde las perspectivas de Gobierno TI, gestión y control.</a:t>
            </a:r>
          </a:p>
          <a:p>
            <a:pPr marL="228600" indent="-228600" eaLnBrk="1" hangingPunct="1">
              <a:lnSpc>
                <a:spcPct val="80000"/>
              </a:lnSpc>
            </a:pPr>
            <a:endParaRPr lang="es-MX" sz="2800" dirty="0" smtClean="0"/>
          </a:p>
        </p:txBody>
      </p:sp>
      <p:pic>
        <p:nvPicPr>
          <p:cNvPr id="4" name="Dominio 1 D78">
            <a:hlinkClick r:id="" action="ppaction://media"/>
          </p:cNvPr>
          <p:cNvPicPr>
            <a:picLocks noRot="1" noChangeAspect="1"/>
          </p:cNvPicPr>
          <p:nvPr>
            <a:wavAudioFile r:embed="rId1" name="Dominio 1 D7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352388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8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76600" y="274638"/>
            <a:ext cx="5867400" cy="1143000"/>
          </a:xfrm>
        </p:spPr>
        <p:txBody>
          <a:bodyPr/>
          <a:lstStyle/>
          <a:p>
            <a:pPr eaLnBrk="1" hangingPunct="1"/>
            <a:r>
              <a:rPr lang="es-MX" dirty="0" smtClean="0"/>
              <a:t>1.11.3 El estado deseado  </a:t>
            </a:r>
          </a:p>
        </p:txBody>
      </p:sp>
      <p:sp>
        <p:nvSpPr>
          <p:cNvPr id="165891" name="Rectangle 3"/>
          <p:cNvSpPr>
            <a:spLocks noGrp="1" noChangeArrowheads="1"/>
          </p:cNvSpPr>
          <p:nvPr>
            <p:ph type="body" idx="4294967295"/>
          </p:nvPr>
        </p:nvSpPr>
        <p:spPr>
          <a:xfrm>
            <a:off x="467544" y="1628800"/>
            <a:ext cx="8215370" cy="4373563"/>
          </a:xfrm>
        </p:spPr>
        <p:txBody>
          <a:bodyPr>
            <a:normAutofit lnSpcReduction="10000"/>
          </a:bodyPr>
          <a:lstStyle/>
          <a:p>
            <a:pPr marL="114300" lvl="1" indent="0" defTabSz="131763" eaLnBrk="1" hangingPunct="1">
              <a:lnSpc>
                <a:spcPct val="90000"/>
              </a:lnSpc>
              <a:spcBef>
                <a:spcPct val="0"/>
              </a:spcBef>
              <a:buNone/>
            </a:pPr>
            <a:r>
              <a:rPr lang="es-MX" dirty="0" smtClean="0"/>
              <a:t>El estado deseado de la seguridad puede ser definido como el logro de algún nivel específico de Capability Maturity Model (CMM):</a:t>
            </a:r>
          </a:p>
          <a:p>
            <a:pPr marL="685800" lvl="2" indent="-342900" defTabSz="131763" eaLnBrk="1" hangingPunct="1">
              <a:lnSpc>
                <a:spcPct val="90000"/>
              </a:lnSpc>
              <a:spcBef>
                <a:spcPct val="0"/>
              </a:spcBef>
              <a:buClr>
                <a:schemeClr val="tx1"/>
              </a:buClr>
              <a:buNone/>
            </a:pPr>
            <a:r>
              <a:rPr lang="es-MX" sz="2100" dirty="0" smtClean="0"/>
              <a:t>0. Inexistente-No hay reconocimiento de la organización de necesidad de seguridad</a:t>
            </a:r>
          </a:p>
          <a:p>
            <a:pPr marL="685800" lvl="2" indent="-342900" defTabSz="131763" eaLnBrk="1" hangingPunct="1">
              <a:lnSpc>
                <a:spcPct val="90000"/>
              </a:lnSpc>
              <a:spcBef>
                <a:spcPct val="0"/>
              </a:spcBef>
              <a:buClr>
                <a:schemeClr val="tx1"/>
              </a:buClr>
              <a:buNone/>
            </a:pPr>
            <a:r>
              <a:rPr lang="es-MX" sz="2100" dirty="0" smtClean="0"/>
              <a:t>1. </a:t>
            </a:r>
            <a:r>
              <a:rPr lang="es-MX" sz="2100" i="1" dirty="0" smtClean="0"/>
              <a:t>Provisional</a:t>
            </a:r>
            <a:r>
              <a:rPr lang="es-MX" sz="2100" dirty="0" smtClean="0"/>
              <a:t>—</a:t>
            </a:r>
            <a:r>
              <a:rPr lang="es-MX" dirty="0" smtClean="0"/>
              <a:t>Los riesgos se consideran de modo </a:t>
            </a:r>
            <a:r>
              <a:rPr lang="es-MX" sz="2100" dirty="0" smtClean="0"/>
              <a:t>provisional</a:t>
            </a:r>
          </a:p>
          <a:p>
            <a:pPr marL="685800" lvl="2" indent="-342900" defTabSz="131763" eaLnBrk="1" hangingPunct="1">
              <a:lnSpc>
                <a:spcPct val="90000"/>
              </a:lnSpc>
              <a:spcBef>
                <a:spcPct val="0"/>
              </a:spcBef>
              <a:buClr>
                <a:schemeClr val="tx1"/>
              </a:buClr>
              <a:buNone/>
            </a:pPr>
            <a:r>
              <a:rPr lang="es-MX" sz="2100" dirty="0" smtClean="0"/>
              <a:t>2. Repetible pero intuitivo—Entendimiento emergente del riesgo y la necesidad de la seguridad</a:t>
            </a:r>
          </a:p>
          <a:p>
            <a:pPr marL="685800" lvl="2" indent="-342900" defTabSz="131763" eaLnBrk="1" hangingPunct="1">
              <a:lnSpc>
                <a:spcPct val="90000"/>
              </a:lnSpc>
              <a:spcBef>
                <a:spcPct val="0"/>
              </a:spcBef>
              <a:buClr>
                <a:schemeClr val="tx1"/>
              </a:buClr>
              <a:buNone/>
            </a:pPr>
            <a:r>
              <a:rPr lang="es-MX" sz="2100" dirty="0" smtClean="0"/>
              <a:t>3. Proceso definido—Política de gestión de riesgos/conciencia sobre la seguridad en toda la empresa</a:t>
            </a:r>
          </a:p>
          <a:p>
            <a:pPr marL="685800" lvl="2" indent="-342900" defTabSz="131763" eaLnBrk="1" hangingPunct="1">
              <a:lnSpc>
                <a:spcPct val="90000"/>
              </a:lnSpc>
              <a:spcBef>
                <a:spcPct val="0"/>
              </a:spcBef>
              <a:buClr>
                <a:schemeClr val="tx1"/>
              </a:buClr>
              <a:buNone/>
            </a:pPr>
            <a:r>
              <a:rPr lang="es-MX" sz="2100" dirty="0" smtClean="0"/>
              <a:t>4. Administrado pero cuantificable—Procedimiento establecido de gestión de riesgos, roles y responsabilidades asignados; se cuenta con políticas y normas</a:t>
            </a:r>
          </a:p>
          <a:p>
            <a:pPr marL="685800" lvl="2" indent="-342900" defTabSz="131763" eaLnBrk="1" hangingPunct="1">
              <a:lnSpc>
                <a:spcPct val="90000"/>
              </a:lnSpc>
              <a:spcBef>
                <a:spcPct val="0"/>
              </a:spcBef>
              <a:buClr>
                <a:schemeClr val="tx1"/>
              </a:buClr>
              <a:buNone/>
            </a:pPr>
            <a:r>
              <a:rPr lang="es-MX" sz="2100" dirty="0" smtClean="0"/>
              <a:t>5. Optimizado—Procesos implementados, monitoreados y administrados en toda la organización</a:t>
            </a:r>
          </a:p>
          <a:p>
            <a:pPr marL="0" indent="0" defTabSz="131763" eaLnBrk="1" hangingPunct="1">
              <a:lnSpc>
                <a:spcPct val="90000"/>
              </a:lnSpc>
            </a:pPr>
            <a:endParaRPr lang="es-MX" sz="1200" dirty="0" smtClean="0"/>
          </a:p>
        </p:txBody>
      </p:sp>
    </p:spTree>
    <p:extLst>
      <p:ext uri="{BB962C8B-B14F-4D97-AF65-F5344CB8AC3E}">
        <p14:creationId xmlns:p14="http://schemas.microsoft.com/office/powerpoint/2010/main" xmlns="" val="119907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97280" y="1828762"/>
            <a:ext cx="6967728" cy="4596765"/>
          </a:xfrm>
          <a:prstGeom prst="rect">
            <a:avLst/>
          </a:prstGeom>
          <a:noFill/>
          <a:ln w="9525">
            <a:noFill/>
            <a:miter lim="800000"/>
            <a:headEnd/>
            <a:tailEnd/>
          </a:ln>
        </p:spPr>
      </p:pic>
      <p:sp>
        <p:nvSpPr>
          <p:cNvPr id="77826" name="Rectangle 2"/>
          <p:cNvSpPr>
            <a:spLocks noGrp="1" noChangeArrowheads="1"/>
          </p:cNvSpPr>
          <p:nvPr>
            <p:ph type="title"/>
          </p:nvPr>
        </p:nvSpPr>
        <p:spPr>
          <a:xfrm>
            <a:off x="3276600" y="274638"/>
            <a:ext cx="5687888" cy="1143000"/>
          </a:xfrm>
        </p:spPr>
        <p:txBody>
          <a:bodyPr>
            <a:normAutofit fontScale="90000"/>
          </a:bodyPr>
          <a:lstStyle/>
          <a:p>
            <a:pPr defTabSz="347663" eaLnBrk="1" hangingPunct="1"/>
            <a:r>
              <a:rPr lang="es-MX" sz="4400" dirty="0" smtClean="0"/>
              <a:t>1.11.3 El estado deseado </a:t>
            </a:r>
            <a:r>
              <a:rPr lang="es-MX" dirty="0" smtClean="0"/>
              <a:t> </a:t>
            </a:r>
          </a:p>
        </p:txBody>
      </p:sp>
      <p:sp>
        <p:nvSpPr>
          <p:cNvPr id="167941" name="Text Box 5"/>
          <p:cNvSpPr txBox="1">
            <a:spLocks noChangeArrowheads="1"/>
          </p:cNvSpPr>
          <p:nvPr/>
        </p:nvSpPr>
        <p:spPr bwMode="auto">
          <a:xfrm>
            <a:off x="1295400" y="1371600"/>
            <a:ext cx="6553200" cy="381000"/>
          </a:xfrm>
          <a:prstGeom prst="rect">
            <a:avLst/>
          </a:prstGeom>
          <a:noFill/>
          <a:ln w="9525" algn="ctr">
            <a:noFill/>
            <a:miter lim="800000"/>
            <a:headEnd/>
            <a:tailEnd/>
          </a:ln>
          <a:effectLst/>
        </p:spPr>
        <p:txBody>
          <a:bodyPr wrap="square">
            <a:spAutoFit/>
          </a:bodyPr>
          <a:lstStyle/>
          <a:p>
            <a:pPr marL="342900" indent="-342900">
              <a:spcBef>
                <a:spcPct val="20000"/>
              </a:spcBef>
              <a:buClr>
                <a:schemeClr val="hlink"/>
              </a:buClr>
              <a:buSzPct val="70000"/>
              <a:buFont typeface="Wingdings" pitchFamily="2" charset="2"/>
              <a:buNone/>
              <a:defRPr/>
            </a:pPr>
            <a:r>
              <a:rPr lang="es-MX" sz="1900" dirty="0">
                <a:effectLst>
                  <a:outerShdw blurRad="38100" dist="38100" dir="2700000" algn="tl">
                    <a:srgbClr val="C0C0C0"/>
                  </a:outerShdw>
                </a:effectLst>
                <a:latin typeface="Tahoma" pitchFamily="34" charset="0"/>
              </a:rPr>
              <a:t>El Cuadro de Mandos Balanceados  usa cuatro perspectivas</a:t>
            </a:r>
          </a:p>
        </p:txBody>
      </p:sp>
    </p:spTree>
    <p:extLst>
      <p:ext uri="{BB962C8B-B14F-4D97-AF65-F5344CB8AC3E}">
        <p14:creationId xmlns:p14="http://schemas.microsoft.com/office/powerpoint/2010/main" xmlns="" val="323873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76600" y="274638"/>
            <a:ext cx="5867400" cy="1143000"/>
          </a:xfrm>
        </p:spPr>
        <p:txBody>
          <a:bodyPr>
            <a:noAutofit/>
          </a:bodyPr>
          <a:lstStyle/>
          <a:p>
            <a:pPr defTabSz="347663" eaLnBrk="1" hangingPunct="1"/>
            <a:r>
              <a:rPr lang="es-MX" sz="3600" dirty="0" smtClean="0"/>
              <a:t>1.9 Visión General de la Seguridad de la Información</a:t>
            </a:r>
          </a:p>
        </p:txBody>
      </p:sp>
      <p:sp>
        <p:nvSpPr>
          <p:cNvPr id="144387" name="Rectangle 3"/>
          <p:cNvSpPr>
            <a:spLocks noGrp="1" noChangeArrowheads="1"/>
          </p:cNvSpPr>
          <p:nvPr>
            <p:ph type="body" idx="4294967295"/>
          </p:nvPr>
        </p:nvSpPr>
        <p:spPr>
          <a:xfrm>
            <a:off x="467544" y="1916832"/>
            <a:ext cx="7881966" cy="3992563"/>
          </a:xfrm>
        </p:spPr>
        <p:txBody>
          <a:bodyPr/>
          <a:lstStyle/>
          <a:p>
            <a:pPr eaLnBrk="1" hangingPunct="1">
              <a:lnSpc>
                <a:spcPct val="80000"/>
              </a:lnSpc>
            </a:pPr>
            <a:r>
              <a:rPr lang="es-MX" dirty="0" smtClean="0"/>
              <a:t>¿Qué es estrategia?</a:t>
            </a:r>
          </a:p>
          <a:p>
            <a:pPr marL="457200" lvl="2" indent="0" eaLnBrk="1" hangingPunct="1">
              <a:lnSpc>
                <a:spcPct val="80000"/>
              </a:lnSpc>
              <a:buFontTx/>
              <a:buNone/>
            </a:pPr>
            <a:r>
              <a:rPr lang="es-MX" dirty="0" smtClean="0"/>
              <a:t>Kenneth Andrews define estrategia corporativa como: “El patrón de decisiones en una compañía que determina y revela sus objetivos, propósitos o metas, produce las principales políticas y planes para conseguir las metas y define el rango de negocios que la compañía seguirá, el tipo de organización económica y humana que es o intenta ser, y la naturaleza de la contribución económica o no-económica que busca entregar a sus accionistas, empleados, clientes y comunidades”</a:t>
            </a:r>
          </a:p>
        </p:txBody>
      </p:sp>
      <p:pic>
        <p:nvPicPr>
          <p:cNvPr id="4" name="Dominio 1 D 68">
            <a:hlinkClick r:id="" action="ppaction://media"/>
          </p:cNvPr>
          <p:cNvPicPr>
            <a:picLocks noRot="1" noChangeAspect="1"/>
          </p:cNvPicPr>
          <p:nvPr>
            <a:wavAudioFile r:embed="rId1" name="Dominio 1 D 6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803442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8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771800" y="0"/>
            <a:ext cx="6372200" cy="1600200"/>
          </a:xfrm>
        </p:spPr>
        <p:txBody>
          <a:bodyPr/>
          <a:lstStyle/>
          <a:p>
            <a:pPr eaLnBrk="1" hangingPunct="1">
              <a:tabLst>
                <a:tab pos="1316038" algn="l"/>
              </a:tabLst>
            </a:pPr>
            <a:r>
              <a:rPr lang="es-MX" sz="3600" dirty="0" smtClean="0"/>
              <a:t>1.9 Visión General de la Seguridad de la Información  </a:t>
            </a:r>
          </a:p>
        </p:txBody>
      </p:sp>
      <p:sp>
        <p:nvSpPr>
          <p:cNvPr id="63491" name="Rectangle 3"/>
          <p:cNvSpPr>
            <a:spLocks noGrp="1" noChangeArrowheads="1"/>
          </p:cNvSpPr>
          <p:nvPr>
            <p:ph type="body" idx="4294967295"/>
          </p:nvPr>
        </p:nvSpPr>
        <p:spPr>
          <a:xfrm>
            <a:off x="500034" y="1785926"/>
            <a:ext cx="8382000" cy="3992563"/>
          </a:xfrm>
        </p:spPr>
        <p:txBody>
          <a:bodyPr>
            <a:normAutofit lnSpcReduction="10000"/>
          </a:bodyPr>
          <a:lstStyle/>
          <a:p>
            <a:pPr defTabSz="347663" eaLnBrk="1" hangingPunct="1">
              <a:lnSpc>
                <a:spcPct val="80000"/>
              </a:lnSpc>
              <a:spcBef>
                <a:spcPct val="15000"/>
              </a:spcBef>
              <a:spcAft>
                <a:spcPct val="15000"/>
              </a:spcAft>
            </a:pPr>
            <a:r>
              <a:rPr lang="es-MX" sz="3000" dirty="0" smtClean="0"/>
              <a:t>Una estrategia de seguridad de la información:</a:t>
            </a:r>
          </a:p>
          <a:p>
            <a:pPr lvl="1" defTabSz="347663" eaLnBrk="1" hangingPunct="1">
              <a:lnSpc>
                <a:spcPct val="80000"/>
              </a:lnSpc>
              <a:spcBef>
                <a:spcPct val="10000"/>
              </a:spcBef>
              <a:spcAft>
                <a:spcPct val="10000"/>
              </a:spcAft>
            </a:pPr>
            <a:r>
              <a:rPr lang="es-MX" dirty="0" smtClean="0"/>
              <a:t>Declara objetivos/propósitos/metas</a:t>
            </a:r>
          </a:p>
          <a:p>
            <a:pPr lvl="1" defTabSz="347663" eaLnBrk="1" hangingPunct="1">
              <a:lnSpc>
                <a:spcPct val="80000"/>
              </a:lnSpc>
              <a:spcBef>
                <a:spcPct val="10000"/>
              </a:spcBef>
              <a:spcAft>
                <a:spcPct val="10000"/>
              </a:spcAft>
            </a:pPr>
            <a:r>
              <a:rPr lang="es-MX" dirty="0" smtClean="0"/>
              <a:t>Delinea las políticas y planes principales para asegurar objetivos/propósitos/metas</a:t>
            </a:r>
          </a:p>
          <a:p>
            <a:pPr lvl="1" defTabSz="347663" eaLnBrk="1" hangingPunct="1">
              <a:lnSpc>
                <a:spcPct val="80000"/>
              </a:lnSpc>
              <a:spcBef>
                <a:spcPct val="10000"/>
              </a:spcBef>
              <a:spcAft>
                <a:spcPct val="10000"/>
              </a:spcAft>
            </a:pPr>
            <a:r>
              <a:rPr lang="es-MX" dirty="0" smtClean="0"/>
              <a:t>Define:</a:t>
            </a:r>
          </a:p>
          <a:p>
            <a:pPr lvl="2" defTabSz="347663" eaLnBrk="1" hangingPunct="1">
              <a:lnSpc>
                <a:spcPct val="80000"/>
              </a:lnSpc>
              <a:spcBef>
                <a:spcPct val="10000"/>
              </a:spcBef>
              <a:spcAft>
                <a:spcPct val="10000"/>
              </a:spcAft>
            </a:pPr>
            <a:r>
              <a:rPr lang="es-MX" sz="2100" dirty="0" smtClean="0"/>
              <a:t>El rango de negocios</a:t>
            </a:r>
          </a:p>
          <a:p>
            <a:pPr lvl="2" defTabSz="347663" eaLnBrk="1" hangingPunct="1">
              <a:lnSpc>
                <a:spcPct val="80000"/>
              </a:lnSpc>
              <a:spcBef>
                <a:spcPct val="10000"/>
              </a:spcBef>
              <a:spcAft>
                <a:spcPct val="10000"/>
              </a:spcAft>
            </a:pPr>
            <a:r>
              <a:rPr lang="es-MX" sz="2100" dirty="0" smtClean="0"/>
              <a:t>Estado deseado para los negocios</a:t>
            </a:r>
          </a:p>
          <a:p>
            <a:pPr lvl="1" defTabSz="347663" eaLnBrk="1" hangingPunct="1">
              <a:lnSpc>
                <a:spcPct val="80000"/>
              </a:lnSpc>
              <a:spcBef>
                <a:spcPct val="10000"/>
              </a:spcBef>
              <a:spcAft>
                <a:spcPct val="10000"/>
              </a:spcAft>
            </a:pPr>
            <a:r>
              <a:rPr lang="es-MX" dirty="0" smtClean="0"/>
              <a:t>Entrega la base para un plan de acción</a:t>
            </a:r>
          </a:p>
          <a:p>
            <a:pPr lvl="2" defTabSz="347663" eaLnBrk="1" hangingPunct="1">
              <a:lnSpc>
                <a:spcPct val="80000"/>
              </a:lnSpc>
              <a:spcBef>
                <a:spcPct val="10000"/>
              </a:spcBef>
              <a:spcAft>
                <a:spcPct val="10000"/>
              </a:spcAft>
            </a:pPr>
            <a:r>
              <a:rPr lang="es-MX" sz="2100" dirty="0" smtClean="0"/>
              <a:t>Los planes de acción deben ser formulados basándose en los recursos y obligaciones disponibles.</a:t>
            </a:r>
          </a:p>
          <a:p>
            <a:pPr lvl="2" defTabSz="347663" eaLnBrk="1" hangingPunct="1">
              <a:lnSpc>
                <a:spcPct val="80000"/>
              </a:lnSpc>
              <a:spcBef>
                <a:spcPct val="10000"/>
              </a:spcBef>
              <a:spcAft>
                <a:spcPct val="10000"/>
              </a:spcAft>
            </a:pPr>
            <a:r>
              <a:rPr lang="es-MX" sz="2100" dirty="0" smtClean="0"/>
              <a:t>Los planes de acción deben contener provisiones para el monitoreo y métricas para determinar el nivel de éxito</a:t>
            </a:r>
          </a:p>
        </p:txBody>
      </p:sp>
    </p:spTree>
    <p:extLst>
      <p:ext uri="{BB962C8B-B14F-4D97-AF65-F5344CB8AC3E}">
        <p14:creationId xmlns:p14="http://schemas.microsoft.com/office/powerpoint/2010/main" xmlns="" val="104681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7ECE5F-9F06-47C0-8CEC-A9DFA59EBAB4}" type="slidenum">
              <a:rPr lang="en-US" smtClean="0"/>
              <a:pPr/>
              <a:t>4</a:t>
            </a:fld>
            <a:endParaRPr lang="es-MX" dirty="0"/>
          </a:p>
        </p:txBody>
      </p:sp>
      <p:sp>
        <p:nvSpPr>
          <p:cNvPr id="7" name="Rectangle 2"/>
          <p:cNvSpPr>
            <a:spLocks noGrp="1" noChangeArrowheads="1"/>
          </p:cNvSpPr>
          <p:nvPr>
            <p:ph type="title"/>
          </p:nvPr>
        </p:nvSpPr>
        <p:spPr>
          <a:xfrm>
            <a:off x="2771800" y="0"/>
            <a:ext cx="6372200" cy="1600200"/>
          </a:xfrm>
        </p:spPr>
        <p:txBody>
          <a:bodyPr/>
          <a:lstStyle/>
          <a:p>
            <a:pPr eaLnBrk="1" hangingPunct="1">
              <a:tabLst>
                <a:tab pos="1316038" algn="l"/>
              </a:tabLst>
            </a:pPr>
            <a:r>
              <a:rPr lang="es-MX" sz="3600" dirty="0" smtClean="0"/>
              <a:t>1.9 Visión General de la Seguridad de la Información  </a:t>
            </a:r>
          </a:p>
        </p:txBody>
      </p:sp>
      <p:pic>
        <p:nvPicPr>
          <p:cNvPr id="2050" name="Picture 2"/>
          <p:cNvPicPr>
            <a:picLocks noGrp="1" noChangeAspect="1" noChangeArrowheads="1"/>
          </p:cNvPicPr>
          <p:nvPr>
            <p:ph sz="quarter" idx="13"/>
          </p:nvPr>
        </p:nvPicPr>
        <p:blipFill>
          <a:blip r:embed="rId4" cstate="print"/>
          <a:srcRect/>
          <a:stretch>
            <a:fillRect/>
          </a:stretch>
        </p:blipFill>
        <p:spPr bwMode="auto">
          <a:xfrm>
            <a:off x="457193" y="1523987"/>
            <a:ext cx="8411718" cy="4372356"/>
          </a:xfrm>
          <a:prstGeom prst="rect">
            <a:avLst/>
          </a:prstGeom>
          <a:noFill/>
          <a:ln w="9525">
            <a:noFill/>
            <a:miter lim="800000"/>
            <a:headEnd/>
            <a:tailEnd/>
          </a:ln>
        </p:spPr>
      </p:pic>
      <p:pic>
        <p:nvPicPr>
          <p:cNvPr id="6" name="Dominio 1 D 70">
            <a:hlinkClick r:id="" action="ppaction://media"/>
          </p:cNvPr>
          <p:cNvPicPr>
            <a:picLocks noRot="1" noChangeAspect="1"/>
          </p:cNvPicPr>
          <p:nvPr>
            <a:wavAudioFile r:embed="rId1" name="Dominio 1 D 70"/>
          </p:nvPr>
        </p:nvPicPr>
        <p:blipFill>
          <a:blip r:embed="rId5"/>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7817682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7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1.10.1 Dificultades comunes</a:t>
            </a:r>
          </a:p>
        </p:txBody>
      </p:sp>
      <p:sp>
        <p:nvSpPr>
          <p:cNvPr id="66563" name="Rectangle 3"/>
          <p:cNvSpPr>
            <a:spLocks noGrp="1" noChangeArrowheads="1"/>
          </p:cNvSpPr>
          <p:nvPr>
            <p:ph type="body" idx="4294967295"/>
          </p:nvPr>
        </p:nvSpPr>
        <p:spPr>
          <a:xfrm>
            <a:off x="357158" y="1643050"/>
            <a:ext cx="8229600" cy="4525963"/>
          </a:xfrm>
        </p:spPr>
        <p:txBody>
          <a:bodyPr/>
          <a:lstStyle/>
          <a:p>
            <a:pPr eaLnBrk="1" hangingPunct="1"/>
            <a:r>
              <a:rPr lang="es-MX" dirty="0" smtClean="0"/>
              <a:t>Exceso de Confianza </a:t>
            </a:r>
          </a:p>
          <a:p>
            <a:pPr eaLnBrk="1" hangingPunct="1"/>
            <a:r>
              <a:rPr lang="es-MX" dirty="0" smtClean="0"/>
              <a:t>Optimismo </a:t>
            </a:r>
          </a:p>
          <a:p>
            <a:pPr eaLnBrk="1" hangingPunct="1"/>
            <a:r>
              <a:rPr lang="es-MX" dirty="0" smtClean="0"/>
              <a:t>Anclaje</a:t>
            </a:r>
          </a:p>
          <a:p>
            <a:pPr eaLnBrk="1" hangingPunct="1"/>
            <a:r>
              <a:rPr lang="es-MX" dirty="0" smtClean="0"/>
              <a:t>Tendencia al “status quo” </a:t>
            </a:r>
          </a:p>
          <a:p>
            <a:pPr eaLnBrk="1" hangingPunct="1"/>
            <a:r>
              <a:rPr lang="es-MX" dirty="0" smtClean="0"/>
              <a:t>Contabilidad Mental </a:t>
            </a:r>
          </a:p>
          <a:p>
            <a:pPr eaLnBrk="1" hangingPunct="1"/>
            <a:r>
              <a:rPr lang="es-MX" dirty="0" smtClean="0"/>
              <a:t>Instinto Gregario </a:t>
            </a:r>
          </a:p>
          <a:p>
            <a:pPr eaLnBrk="1" hangingPunct="1"/>
            <a:r>
              <a:rPr lang="es-MX" dirty="0" smtClean="0"/>
              <a:t>Falso Consenso</a:t>
            </a:r>
          </a:p>
        </p:txBody>
      </p:sp>
    </p:spTree>
    <p:extLst>
      <p:ext uri="{BB962C8B-B14F-4D97-AF65-F5344CB8AC3E}">
        <p14:creationId xmlns:p14="http://schemas.microsoft.com/office/powerpoint/2010/main" xmlns="" val="358052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539552" y="1772816"/>
            <a:ext cx="8229600" cy="4525963"/>
          </a:xfrm>
        </p:spPr>
        <p:txBody>
          <a:bodyPr/>
          <a:lstStyle/>
          <a:p>
            <a:pPr eaLnBrk="1" hangingPunct="1"/>
            <a:r>
              <a:rPr lang="es-MX" dirty="0" smtClean="0"/>
              <a:t>El objetivo de desarrollar una estrategia de seguridad de la información:</a:t>
            </a:r>
          </a:p>
          <a:p>
            <a:pPr lvl="1" eaLnBrk="1" hangingPunct="1"/>
            <a:r>
              <a:rPr lang="es-MX" dirty="0" smtClean="0"/>
              <a:t>Se deben definir</a:t>
            </a:r>
          </a:p>
          <a:p>
            <a:pPr lvl="1" eaLnBrk="1" hangingPunct="1"/>
            <a:r>
              <a:rPr lang="es-MX" dirty="0" smtClean="0"/>
              <a:t>Deben estar acompañados por el desarrollo de métricas para determinar si los objetivos serán alcanzados.</a:t>
            </a:r>
          </a:p>
        </p:txBody>
      </p:sp>
      <p:sp>
        <p:nvSpPr>
          <p:cNvPr id="5" name="Rectangle 2"/>
          <p:cNvSpPr>
            <a:spLocks noGrp="1" noChangeArrowheads="1"/>
          </p:cNvSpPr>
          <p:nvPr>
            <p:ph type="title"/>
          </p:nvPr>
        </p:nvSpPr>
        <p:spPr>
          <a:xfrm>
            <a:off x="2627784" y="152400"/>
            <a:ext cx="6516216" cy="1265238"/>
          </a:xfrm>
        </p:spPr>
        <p:txBody>
          <a:bodyPr/>
          <a:lstStyle/>
          <a:p>
            <a:pPr defTabSz="347663" eaLnBrk="1" hangingPunct="1"/>
            <a:r>
              <a:rPr lang="es-MX" sz="3600" dirty="0" smtClean="0"/>
              <a:t>1.11 Objetivos de la Estrategia</a:t>
            </a:r>
            <a:br>
              <a:rPr lang="es-MX" sz="3600" dirty="0" smtClean="0"/>
            </a:br>
            <a:r>
              <a:rPr lang="es-MX" sz="3600" dirty="0" smtClean="0"/>
              <a:t>de Seguridad de la Información  </a:t>
            </a:r>
          </a:p>
        </p:txBody>
      </p:sp>
    </p:spTree>
    <p:extLst>
      <p:ext uri="{BB962C8B-B14F-4D97-AF65-F5344CB8AC3E}">
        <p14:creationId xmlns:p14="http://schemas.microsoft.com/office/powerpoint/2010/main" xmlns="" val="30325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27784" y="152400"/>
            <a:ext cx="6516216" cy="1265238"/>
          </a:xfrm>
        </p:spPr>
        <p:txBody>
          <a:bodyPr/>
          <a:lstStyle/>
          <a:p>
            <a:pPr defTabSz="347663" eaLnBrk="1" hangingPunct="1"/>
            <a:r>
              <a:rPr lang="es-MX" sz="3600" dirty="0" smtClean="0"/>
              <a:t>1.11 Objetivos de la Estrategia</a:t>
            </a:r>
            <a:br>
              <a:rPr lang="es-MX" sz="3600" dirty="0" smtClean="0"/>
            </a:br>
            <a:r>
              <a:rPr lang="es-MX" sz="3600" dirty="0" smtClean="0"/>
              <a:t>de Seguridad de la Información  </a:t>
            </a:r>
          </a:p>
        </p:txBody>
      </p:sp>
      <p:sp>
        <p:nvSpPr>
          <p:cNvPr id="153603" name="Rectangle 3"/>
          <p:cNvSpPr>
            <a:spLocks noGrp="1" noChangeArrowheads="1"/>
          </p:cNvSpPr>
          <p:nvPr>
            <p:ph type="body" idx="4294967295"/>
          </p:nvPr>
        </p:nvSpPr>
        <p:spPr>
          <a:xfrm>
            <a:off x="467544" y="1772816"/>
            <a:ext cx="8382000" cy="3992563"/>
          </a:xfrm>
        </p:spPr>
        <p:txBody>
          <a:bodyPr/>
          <a:lstStyle/>
          <a:p>
            <a:pPr eaLnBrk="1" hangingPunct="1"/>
            <a:r>
              <a:rPr lang="es-MX" dirty="0" smtClean="0"/>
              <a:t>Las seis metas del gobierno son:</a:t>
            </a:r>
          </a:p>
          <a:p>
            <a:pPr lvl="1" eaLnBrk="1" hangingPunct="1"/>
            <a:r>
              <a:rPr lang="es-MX" dirty="0" smtClean="0"/>
              <a:t>Alineación estratégica</a:t>
            </a:r>
          </a:p>
          <a:p>
            <a:pPr lvl="1" eaLnBrk="1" hangingPunct="1"/>
            <a:r>
              <a:rPr lang="es-MX" dirty="0" smtClean="0"/>
              <a:t>Gestión efectiva de riesgos</a:t>
            </a:r>
          </a:p>
          <a:p>
            <a:pPr lvl="1" eaLnBrk="1" hangingPunct="1"/>
            <a:r>
              <a:rPr lang="es-MX" dirty="0" smtClean="0"/>
              <a:t>Entrega de valor</a:t>
            </a:r>
          </a:p>
          <a:p>
            <a:pPr lvl="1" eaLnBrk="1" hangingPunct="1"/>
            <a:r>
              <a:rPr lang="es-MX" dirty="0" smtClean="0"/>
              <a:t>Gestión de recursos</a:t>
            </a:r>
          </a:p>
          <a:p>
            <a:pPr lvl="1" eaLnBrk="1" hangingPunct="1"/>
            <a:r>
              <a:rPr lang="es-MX" dirty="0" smtClean="0"/>
              <a:t>Gestión del desempeño</a:t>
            </a:r>
          </a:p>
          <a:p>
            <a:pPr lvl="1" eaLnBrk="1" hangingPunct="1"/>
            <a:r>
              <a:rPr lang="es-MX" dirty="0" smtClean="0"/>
              <a:t>Integración de Procesos de Aseguramiento</a:t>
            </a:r>
          </a:p>
        </p:txBody>
      </p:sp>
    </p:spTree>
    <p:extLst>
      <p:ext uri="{BB962C8B-B14F-4D97-AF65-F5344CB8AC3E}">
        <p14:creationId xmlns:p14="http://schemas.microsoft.com/office/powerpoint/2010/main" xmlns="" val="305848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defTabSz="347663" eaLnBrk="1" hangingPunct="1"/>
            <a:r>
              <a:rPr lang="es-MX" dirty="0" smtClean="0"/>
              <a:t>1.11.1 La meta</a:t>
            </a:r>
          </a:p>
        </p:txBody>
      </p:sp>
      <p:sp>
        <p:nvSpPr>
          <p:cNvPr id="5" name="Content Placeholder 4"/>
          <p:cNvSpPr>
            <a:spLocks noGrp="1"/>
          </p:cNvSpPr>
          <p:nvPr>
            <p:ph sz="quarter" idx="13"/>
          </p:nvPr>
        </p:nvSpPr>
        <p:spPr/>
        <p:txBody>
          <a:bodyPr/>
          <a:lstStyle/>
          <a:p>
            <a:r>
              <a:rPr lang="es-MX" dirty="0" smtClean="0"/>
              <a:t>La meta de la seguridad de la información es:</a:t>
            </a:r>
            <a:endParaRPr lang="es-MX" dirty="0"/>
          </a:p>
        </p:txBody>
      </p:sp>
      <p:sp>
        <p:nvSpPr>
          <p:cNvPr id="6" name="Content Placeholder 5"/>
          <p:cNvSpPr>
            <a:spLocks noGrp="1"/>
          </p:cNvSpPr>
          <p:nvPr>
            <p:ph sz="quarter" idx="14"/>
          </p:nvPr>
        </p:nvSpPr>
        <p:spPr/>
        <p:txBody>
          <a:bodyPr>
            <a:normAutofit lnSpcReduction="10000"/>
          </a:bodyPr>
          <a:lstStyle/>
          <a:p>
            <a:r>
              <a:rPr lang="es-MX" sz="3000" dirty="0" smtClean="0"/>
              <a:t>Proteger los activos de información de la organización. </a:t>
            </a:r>
          </a:p>
          <a:p>
            <a:r>
              <a:rPr lang="es-MX" sz="3000" dirty="0" smtClean="0"/>
              <a:t>Para asegurar esta meta, la información relevante debe ser:</a:t>
            </a:r>
          </a:p>
          <a:p>
            <a:pPr lvl="1"/>
            <a:r>
              <a:rPr lang="es-MX" dirty="0" smtClean="0"/>
              <a:t>Localizada</a:t>
            </a:r>
          </a:p>
          <a:p>
            <a:pPr lvl="1"/>
            <a:r>
              <a:rPr lang="es-MX" dirty="0" smtClean="0"/>
              <a:t>Clasificada</a:t>
            </a:r>
          </a:p>
          <a:p>
            <a:pPr lvl="1"/>
            <a:r>
              <a:rPr lang="es-MX" dirty="0" smtClean="0"/>
              <a:t>Etiquetada</a:t>
            </a:r>
          </a:p>
          <a:p>
            <a:pPr lvl="1"/>
            <a:r>
              <a:rPr lang="es-MX" dirty="0" smtClean="0"/>
              <a:t>Protegida de acuerdo a su etiquetado</a:t>
            </a:r>
          </a:p>
        </p:txBody>
      </p:sp>
    </p:spTree>
    <p:extLst>
      <p:ext uri="{BB962C8B-B14F-4D97-AF65-F5344CB8AC3E}">
        <p14:creationId xmlns:p14="http://schemas.microsoft.com/office/powerpoint/2010/main" xmlns="" val="75311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131840" y="260648"/>
            <a:ext cx="5867400" cy="1143000"/>
          </a:xfrm>
        </p:spPr>
        <p:txBody>
          <a:bodyPr/>
          <a:lstStyle/>
          <a:p>
            <a:pPr defTabSz="347663" eaLnBrk="1" hangingPunct="1"/>
            <a:r>
              <a:rPr lang="es-MX" dirty="0" smtClean="0"/>
              <a:t>1.11.2 Definición de objetivos</a:t>
            </a:r>
          </a:p>
        </p:txBody>
      </p:sp>
      <p:sp>
        <p:nvSpPr>
          <p:cNvPr id="71683" name="Rectangle 3"/>
          <p:cNvSpPr>
            <a:spLocks noGrp="1" noChangeArrowheads="1"/>
          </p:cNvSpPr>
          <p:nvPr>
            <p:ph type="body" idx="4294967295"/>
          </p:nvPr>
        </p:nvSpPr>
        <p:spPr>
          <a:xfrm>
            <a:off x="539552" y="1556792"/>
            <a:ext cx="8382000" cy="3992563"/>
          </a:xfrm>
        </p:spPr>
        <p:txBody>
          <a:bodyPr>
            <a:normAutofit fontScale="92500" lnSpcReduction="10000"/>
          </a:bodyPr>
          <a:lstStyle/>
          <a:p>
            <a:pPr eaLnBrk="1" hangingPunct="1">
              <a:lnSpc>
                <a:spcPct val="90000"/>
              </a:lnSpc>
            </a:pPr>
            <a:r>
              <a:rPr lang="es-MX" sz="2800" dirty="0" smtClean="0"/>
              <a:t>La estrategia de seguridad de la información es la base de un plan de acción para asegurar el logro de los objetivos de seguridad. </a:t>
            </a:r>
          </a:p>
          <a:p>
            <a:pPr eaLnBrk="1" hangingPunct="1">
              <a:lnSpc>
                <a:spcPct val="90000"/>
              </a:lnSpc>
            </a:pPr>
            <a:r>
              <a:rPr lang="es-MX" sz="2800" dirty="0" smtClean="0"/>
              <a:t>Los objetivos de largo plazo deben ser en términos de un “Estado Deseado”. </a:t>
            </a:r>
          </a:p>
          <a:p>
            <a:pPr eaLnBrk="1" hangingPunct="1">
              <a:lnSpc>
                <a:spcPct val="90000"/>
              </a:lnSpc>
            </a:pPr>
            <a:r>
              <a:rPr lang="es-MX" sz="2800" dirty="0" smtClean="0"/>
              <a:t>Deben reflejar la visión bien articulada de los resultados deseados de un programa de seguridad.</a:t>
            </a:r>
          </a:p>
          <a:p>
            <a:pPr eaLnBrk="1" hangingPunct="1">
              <a:lnSpc>
                <a:spcPct val="90000"/>
              </a:lnSpc>
            </a:pPr>
            <a:r>
              <a:rPr lang="es-MX" sz="2800" dirty="0" smtClean="0"/>
              <a:t>Los objetivos de la estrategia de seguridad de la información también deben establecerse en términos de metas específicas para apoyar mejor las actividades de negocio. </a:t>
            </a:r>
          </a:p>
        </p:txBody>
      </p:sp>
    </p:spTree>
    <p:extLst>
      <p:ext uri="{BB962C8B-B14F-4D97-AF65-F5344CB8AC3E}">
        <p14:creationId xmlns:p14="http://schemas.microsoft.com/office/powerpoint/2010/main" xmlns="" val="927923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2215</Words>
  <Application>Microsoft Office PowerPoint</Application>
  <PresentationFormat>On-screen Show (4:3)</PresentationFormat>
  <Paragraphs>166</Paragraphs>
  <Slides>14</Slides>
  <Notes>14</Notes>
  <HiddenSlides>0</HiddenSlides>
  <MMClips>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1.8.8 Integración del proceso de aseguramiento  </vt:lpstr>
      <vt:lpstr>1.9 Visión General de la Seguridad de la Información</vt:lpstr>
      <vt:lpstr>1.9 Visión General de la Seguridad de la Información  </vt:lpstr>
      <vt:lpstr>1.9 Visión General de la Seguridad de la Información  </vt:lpstr>
      <vt:lpstr>1.10.1 Dificultades comunes</vt:lpstr>
      <vt:lpstr>1.11 Objetivos de la Estrategia de Seguridad de la Información  </vt:lpstr>
      <vt:lpstr>1.11 Objetivos de la Estrategia de Seguridad de la Información  </vt:lpstr>
      <vt:lpstr>1.11.1 La meta</vt:lpstr>
      <vt:lpstr>1.11.2 Definición de objetivos</vt:lpstr>
      <vt:lpstr>1.11.2 Definición de objetivos  </vt:lpstr>
      <vt:lpstr>1.11.3 El estado deseado</vt:lpstr>
      <vt:lpstr>1.11.3 El estado deseado  </vt:lpstr>
      <vt:lpstr>1.11.3 El estado deseado  </vt:lpstr>
      <vt:lpstr>1.11.3 El estado deseado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760</cp:revision>
  <dcterms:created xsi:type="dcterms:W3CDTF">2012-01-20T22:05:26Z</dcterms:created>
  <dcterms:modified xsi:type="dcterms:W3CDTF">2014-02-10T22:45:47Z</dcterms:modified>
</cp:coreProperties>
</file>