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472" r:id="rId2"/>
    <p:sldId id="473" r:id="rId3"/>
    <p:sldId id="339" r:id="rId4"/>
    <p:sldId id="474" r:id="rId5"/>
    <p:sldId id="475" r:id="rId6"/>
    <p:sldId id="350" r:id="rId7"/>
    <p:sldId id="353" r:id="rId8"/>
    <p:sldId id="354" r:id="rId9"/>
    <p:sldId id="355" r:id="rId10"/>
    <p:sldId id="356" r:id="rId11"/>
    <p:sldId id="358" r:id="rId12"/>
    <p:sldId id="259" r:id="rId13"/>
    <p:sldId id="468" r:id="rId14"/>
    <p:sldId id="476" r:id="rId15"/>
    <p:sldId id="4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5AC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inimized">
    <p:restoredLeft sz="12132" autoAdjust="0"/>
    <p:restoredTop sz="87455" autoAdjust="0"/>
  </p:normalViewPr>
  <p:slideViewPr>
    <p:cSldViewPr>
      <p:cViewPr varScale="1">
        <p:scale>
          <a:sx n="18" d="100"/>
          <a:sy n="18" d="100"/>
        </p:scale>
        <p:origin x="-3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89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title>
      <c:tx>
        <c:rich>
          <a:bodyPr/>
          <a:lstStyle/>
          <a:p>
            <a:pPr>
              <a:defRPr/>
            </a:pPr>
            <a:r>
              <a:rPr lang="es-ES" dirty="0"/>
              <a:t>% sobre el Total de Preguntas del Examen</a:t>
            </a:r>
          </a:p>
        </c:rich>
      </c:tx>
      <c:layout>
        <c:manualLayout>
          <c:xMode val="edge"/>
          <c:yMode val="edge"/>
          <c:x val="0.32173398322347374"/>
          <c:y val="5.1762295551928843E-2"/>
        </c:manualLayout>
      </c:layout>
    </c:title>
    <c:view3D>
      <c:perspective val="0"/>
    </c:view3D>
    <c:plotArea>
      <c:layout>
        <c:manualLayout>
          <c:layoutTarget val="inner"/>
          <c:xMode val="edge"/>
          <c:yMode val="edge"/>
          <c:x val="0.10938134255985912"/>
          <c:y val="0.35570123417022365"/>
          <c:w val="0.85918225537184834"/>
          <c:h val="0.5563776837499415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Lbls>
            <c:dLbl>
              <c:idx val="4"/>
              <c:layout>
                <c:manualLayout>
                  <c:x val="0.11864904489812809"/>
                  <c:y val="-7.3350592836388853E-2"/>
                </c:manualLayout>
              </c:layout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Capítulo 1</c:v>
                </c:pt>
                <c:pt idx="1">
                  <c:v>Capítulo 2</c:v>
                </c:pt>
                <c:pt idx="2">
                  <c:v>Capítulo 3</c:v>
                </c:pt>
                <c:pt idx="3">
                  <c:v>Capítulo 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24</c:v>
                </c:pt>
                <c:pt idx="1">
                  <c:v>33</c:v>
                </c:pt>
                <c:pt idx="2">
                  <c:v>25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Capítulo 1</c:v>
                </c:pt>
                <c:pt idx="1">
                  <c:v>Capítulo 2</c:v>
                </c:pt>
                <c:pt idx="2">
                  <c:v>Capítulo 3</c:v>
                </c:pt>
                <c:pt idx="3">
                  <c:v>Capítulo 4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Capítulo 1</c:v>
                </c:pt>
                <c:pt idx="1">
                  <c:v>Capítulo 2</c:v>
                </c:pt>
                <c:pt idx="2">
                  <c:v>Capítulo 3</c:v>
                </c:pt>
                <c:pt idx="3">
                  <c:v>Capítulo 4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Capítulo 1</c:v>
                </c:pt>
                <c:pt idx="1">
                  <c:v>Capítulo 2</c:v>
                </c:pt>
                <c:pt idx="2">
                  <c:v>Capítulo 3</c:v>
                </c:pt>
                <c:pt idx="3">
                  <c:v>Capítulo 4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Capítulo 1</c:v>
                </c:pt>
                <c:pt idx="1">
                  <c:v>Capítulo 2</c:v>
                </c:pt>
                <c:pt idx="2">
                  <c:v>Capítulo 3</c:v>
                </c:pt>
                <c:pt idx="3">
                  <c:v>Capítulo 4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8C378-B738-464B-B701-F8EE7460CC2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F84C969-7BB4-419B-AF75-649268FF9C44}">
      <dgm:prSet/>
      <dgm:spPr/>
      <dgm:t>
        <a:bodyPr/>
        <a:lstStyle/>
        <a:p>
          <a:pPr rtl="0"/>
          <a:r>
            <a:rPr lang="es-MX" b="1" dirty="0" smtClean="0"/>
            <a:t>Definición:</a:t>
          </a:r>
          <a:endParaRPr lang="en-US" dirty="0"/>
        </a:p>
      </dgm:t>
    </dgm:pt>
    <dgm:pt modelId="{AE705DA1-93F5-4850-BD9E-013E2B225F52}" type="parTrans" cxnId="{A4A8AFC9-63D7-4523-A690-C17AC1D785AA}">
      <dgm:prSet/>
      <dgm:spPr/>
      <dgm:t>
        <a:bodyPr/>
        <a:lstStyle/>
        <a:p>
          <a:endParaRPr lang="en-US"/>
        </a:p>
      </dgm:t>
    </dgm:pt>
    <dgm:pt modelId="{CCCC4EDA-4B30-483F-BE24-BAC658B2A094}" type="sibTrans" cxnId="{A4A8AFC9-63D7-4523-A690-C17AC1D785AA}">
      <dgm:prSet/>
      <dgm:spPr/>
      <dgm:t>
        <a:bodyPr/>
        <a:lstStyle/>
        <a:p>
          <a:endParaRPr lang="en-US"/>
        </a:p>
      </dgm:t>
    </dgm:pt>
    <dgm:pt modelId="{5E591FD5-D463-4606-84B0-E45797A7C605}">
      <dgm:prSet/>
      <dgm:spPr/>
      <dgm:t>
        <a:bodyPr/>
        <a:lstStyle/>
        <a:p>
          <a:pPr rtl="0"/>
          <a:r>
            <a:rPr lang="es-MX" dirty="0" smtClean="0"/>
            <a:t>Gestionar los riesgos de la información a un nivel aceptable para cumplir con los requerimientos de negocio y cumplimiento de la organización. </a:t>
          </a:r>
          <a:endParaRPr lang="en-US" dirty="0"/>
        </a:p>
      </dgm:t>
    </dgm:pt>
    <dgm:pt modelId="{47BABE49-2120-4593-89AC-ABFC0E21BE20}" type="parTrans" cxnId="{EECD1677-2CB8-44CD-AA64-72C9E38105D5}">
      <dgm:prSet/>
      <dgm:spPr/>
      <dgm:t>
        <a:bodyPr/>
        <a:lstStyle/>
        <a:p>
          <a:endParaRPr lang="en-US"/>
        </a:p>
      </dgm:t>
    </dgm:pt>
    <dgm:pt modelId="{F7604B2F-3A59-4F06-B72B-E933CB54C290}" type="sibTrans" cxnId="{EECD1677-2CB8-44CD-AA64-72C9E38105D5}">
      <dgm:prSet/>
      <dgm:spPr/>
      <dgm:t>
        <a:bodyPr/>
        <a:lstStyle/>
        <a:p>
          <a:endParaRPr lang="en-US"/>
        </a:p>
      </dgm:t>
    </dgm:pt>
    <dgm:pt modelId="{F4DD57C9-4087-4242-82C1-7E8D6EFCA3F0}">
      <dgm:prSet/>
      <dgm:spPr/>
      <dgm:t>
        <a:bodyPr/>
        <a:lstStyle/>
        <a:p>
          <a:pPr rtl="0"/>
          <a:r>
            <a:rPr lang="es-MX" dirty="0" smtClean="0"/>
            <a:t>La gestión de riesgos de la información es la aplicación sistemática de las políticas, procedimientos y prácticas de gestión a las tareas de identificar, analizar, evaluar, informar, tratar y monitorear el riesgo relacionado con la información.</a:t>
          </a:r>
          <a:endParaRPr lang="es-MX" dirty="0"/>
        </a:p>
      </dgm:t>
    </dgm:pt>
    <dgm:pt modelId="{F6599AD7-B5CE-456D-9A3D-C8DDE5CFF61E}" type="parTrans" cxnId="{44F88773-69D4-4736-8607-32E22EF90FFE}">
      <dgm:prSet/>
      <dgm:spPr/>
      <dgm:t>
        <a:bodyPr/>
        <a:lstStyle/>
        <a:p>
          <a:endParaRPr lang="en-US"/>
        </a:p>
      </dgm:t>
    </dgm:pt>
    <dgm:pt modelId="{F22ECBCD-B739-42EC-BCBD-987398F303ED}" type="sibTrans" cxnId="{44F88773-69D4-4736-8607-32E22EF90FFE}">
      <dgm:prSet/>
      <dgm:spPr/>
      <dgm:t>
        <a:bodyPr/>
        <a:lstStyle/>
        <a:p>
          <a:endParaRPr lang="en-US"/>
        </a:p>
      </dgm:t>
    </dgm:pt>
    <dgm:pt modelId="{B2564173-16D8-4220-AC8F-28E29D375C09}" type="pres">
      <dgm:prSet presAssocID="{38E8C378-B738-464B-B701-F8EE7460CC22}" presName="linear" presStyleCnt="0">
        <dgm:presLayoutVars>
          <dgm:animLvl val="lvl"/>
          <dgm:resizeHandles val="exact"/>
        </dgm:presLayoutVars>
      </dgm:prSet>
      <dgm:spPr/>
    </dgm:pt>
    <dgm:pt modelId="{6AF60FD3-284A-4BEB-8E15-D4F99F79A7A0}" type="pres">
      <dgm:prSet presAssocID="{8F84C969-7BB4-419B-AF75-649268FF9C4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B7D48E0-F963-4787-8668-B590679D35D8}" type="pres">
      <dgm:prSet presAssocID="{8F84C969-7BB4-419B-AF75-649268FF9C4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3F49C9C-74C9-4BF3-B769-5D26F6B82B91}" type="presOf" srcId="{38E8C378-B738-464B-B701-F8EE7460CC22}" destId="{B2564173-16D8-4220-AC8F-28E29D375C09}" srcOrd="0" destOrd="0" presId="urn:microsoft.com/office/officeart/2005/8/layout/vList2"/>
    <dgm:cxn modelId="{7F274095-1363-4D6C-A03A-EDB45460B7AE}" type="presOf" srcId="{8F84C969-7BB4-419B-AF75-649268FF9C44}" destId="{6AF60FD3-284A-4BEB-8E15-D4F99F79A7A0}" srcOrd="0" destOrd="0" presId="urn:microsoft.com/office/officeart/2005/8/layout/vList2"/>
    <dgm:cxn modelId="{E0A532BD-6518-4535-880A-1CC20F15BECD}" type="presOf" srcId="{5E591FD5-D463-4606-84B0-E45797A7C605}" destId="{0B7D48E0-F963-4787-8668-B590679D35D8}" srcOrd="0" destOrd="0" presId="urn:microsoft.com/office/officeart/2005/8/layout/vList2"/>
    <dgm:cxn modelId="{44F88773-69D4-4736-8607-32E22EF90FFE}" srcId="{8F84C969-7BB4-419B-AF75-649268FF9C44}" destId="{F4DD57C9-4087-4242-82C1-7E8D6EFCA3F0}" srcOrd="1" destOrd="0" parTransId="{F6599AD7-B5CE-456D-9A3D-C8DDE5CFF61E}" sibTransId="{F22ECBCD-B739-42EC-BCBD-987398F303ED}"/>
    <dgm:cxn modelId="{EECD1677-2CB8-44CD-AA64-72C9E38105D5}" srcId="{8F84C969-7BB4-419B-AF75-649268FF9C44}" destId="{5E591FD5-D463-4606-84B0-E45797A7C605}" srcOrd="0" destOrd="0" parTransId="{47BABE49-2120-4593-89AC-ABFC0E21BE20}" sibTransId="{F7604B2F-3A59-4F06-B72B-E933CB54C290}"/>
    <dgm:cxn modelId="{0CF85175-CBDF-476E-9991-A2A0D81F21E0}" type="presOf" srcId="{F4DD57C9-4087-4242-82C1-7E8D6EFCA3F0}" destId="{0B7D48E0-F963-4787-8668-B590679D35D8}" srcOrd="0" destOrd="1" presId="urn:microsoft.com/office/officeart/2005/8/layout/vList2"/>
    <dgm:cxn modelId="{A4A8AFC9-63D7-4523-A690-C17AC1D785AA}" srcId="{38E8C378-B738-464B-B701-F8EE7460CC22}" destId="{8F84C969-7BB4-419B-AF75-649268FF9C44}" srcOrd="0" destOrd="0" parTransId="{AE705DA1-93F5-4850-BD9E-013E2B225F52}" sibTransId="{CCCC4EDA-4B30-483F-BE24-BAC658B2A094}"/>
    <dgm:cxn modelId="{C59D5D9E-4174-4FAD-A445-E155E8FE71EE}" type="presParOf" srcId="{B2564173-16D8-4220-AC8F-28E29D375C09}" destId="{6AF60FD3-284A-4BEB-8E15-D4F99F79A7A0}" srcOrd="0" destOrd="0" presId="urn:microsoft.com/office/officeart/2005/8/layout/vList2"/>
    <dgm:cxn modelId="{C34CFF34-2A28-4849-9BD5-30889B50A076}" type="presParOf" srcId="{B2564173-16D8-4220-AC8F-28E29D375C09}" destId="{0B7D48E0-F963-4787-8668-B590679D35D8}" srcOrd="1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0121-5E98-4C37-BCBD-7B662465A527}" type="datetimeFigureOut">
              <a:rPr lang="en-US" smtClean="0"/>
              <a:pPr/>
              <a:t>2/18/2014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48B56-071A-462C-A1BE-C7DA6A260CCD}" type="slidenum">
              <a:rPr lang="en-US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1056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b="1" dirty="0" smtClean="0"/>
              <a:t>Contenidos a Enfatizar: </a:t>
            </a:r>
          </a:p>
          <a:p>
            <a:pPr eaLnBrk="1" hangingPunct="1"/>
            <a:r>
              <a:rPr lang="es-MX" dirty="0" smtClean="0"/>
              <a:t>El candidato CISM debe tener una profunda comprensión de las declaraciones de conocimiento para aprobar el examen CISM. 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b="1" dirty="0" smtClean="0"/>
              <a:t>Páginas de Referencia del Manual de Preparación al Examen:  </a:t>
            </a:r>
            <a:r>
              <a:rPr lang="es-MX" b="0" dirty="0" smtClean="0"/>
              <a:t>P</a:t>
            </a:r>
            <a:r>
              <a:rPr lang="es-MX" dirty="0" smtClean="0"/>
              <a:t>g. 81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C3215-E510-441C-8AAC-1A5B2AEAA657}" type="slidenum">
              <a:rPr lang="en-CA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6771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/>
              <a:t>Contenidos a Enfatizar: 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Gestión de Riesgos es el proceso de asegurar que el impacto de las amenazas que explotan las vulnerabilidades esté dentro de los límites y costos aceptables.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A un alto nivel, la gestión de riesgos se cumple al equilibrar la exposición al riesgo con los costos de mitigación y al implementar contramedidas y controles apropiados.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Riesgo es la probabilidad de que un evento ocasione daños o pérdidas financieras a la compañía, su staff, sus activos o a su imagen.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Otras áreas de riesgo: Crediticio, físico, entre otros.</a:t>
            </a:r>
          </a:p>
          <a:p>
            <a:pPr eaLnBrk="1" hangingPunct="1"/>
            <a:endParaRPr lang="es-MX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 smtClean="0">
                <a:latin typeface="Arial" pitchFamily="34" charset="0"/>
              </a:rPr>
              <a:t>Páginas de Referencia del Manual de Preparación al Examen: </a:t>
            </a:r>
            <a:r>
              <a:rPr lang="es-MX" dirty="0" smtClean="0"/>
              <a:t> </a:t>
            </a:r>
            <a:r>
              <a:rPr lang="es-MX" b="0" baseline="0" dirty="0" smtClean="0">
                <a:latin typeface="Arial" pitchFamily="34" charset="0"/>
              </a:rPr>
              <a:t>95</a:t>
            </a:r>
            <a:endParaRPr lang="es-MX" b="1" dirty="0" smtClean="0">
              <a:latin typeface="Arial" pitchFamily="34" charset="0"/>
            </a:endParaRP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6771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/>
              <a:t>Contenidos a Enfatizar: 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Gestión de Riesgos es el proceso de asegurar que el impacto de las amenazas que explotan las vulnerabilidades esté dentro de los límites y costos aceptables.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A un alto nivel, la gestión de riesgos se cumple al equilibrar la exposición al riesgo con los costos de mitigación y al implementar contramedidas y controles apropiados.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Riesgo es la probabilidad de que un evento ocasione daños o pérdidas financieras a la compañía, su staff, sus activos o a su imagen.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Otras áreas de riesgo: Crediticio, físico, entre otros.</a:t>
            </a:r>
          </a:p>
          <a:p>
            <a:pPr eaLnBrk="1" hangingPunct="1"/>
            <a:endParaRPr lang="es-MX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 smtClean="0">
                <a:latin typeface="Arial" pitchFamily="34" charset="0"/>
              </a:rPr>
              <a:t>Páginas de Referencia del Manual de Preparación al Examen: </a:t>
            </a:r>
            <a:r>
              <a:rPr lang="es-MX" dirty="0" smtClean="0"/>
              <a:t> </a:t>
            </a:r>
            <a:r>
              <a:rPr lang="es-MX" b="0" baseline="0" dirty="0" smtClean="0">
                <a:latin typeface="Arial" pitchFamily="34" charset="0"/>
              </a:rPr>
              <a:t>95</a:t>
            </a:r>
            <a:endParaRPr lang="es-MX" b="1" dirty="0" smtClean="0">
              <a:latin typeface="Arial" pitchFamily="34" charset="0"/>
            </a:endParaRP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b="1" dirty="0" smtClean="0">
                <a:latin typeface="Arial" pitchFamily="34" charset="0"/>
              </a:rPr>
              <a:t>Páginas de Referencia del Manual de Preparación al Examen:  </a:t>
            </a:r>
            <a:r>
              <a:rPr lang="es-MX" dirty="0" smtClean="0">
                <a:latin typeface="Arial" pitchFamily="34" charset="0"/>
              </a:rPr>
              <a:t>95</a:t>
            </a:r>
          </a:p>
          <a:p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/>
              <a:t>Contenidos a Enfatizar: </a:t>
            </a:r>
          </a:p>
          <a:p>
            <a:pPr eaLnBrk="1" hangingPunct="1">
              <a:defRPr/>
            </a:pPr>
            <a:r>
              <a:rPr lang="es-MX" dirty="0" smtClean="0"/>
              <a:t>Cada actividad consiste de un modelo de negocio operando en un ambiente de negocios,  que utiliza recursos en representación de los dueños y proporciona bienes o servicios a sus clientes.  </a:t>
            </a:r>
            <a:r>
              <a:rPr lang="es-MX" b="0" dirty="0" smtClean="0"/>
              <a:t>Los riesgos se relacionan a las obligaciones que dicha actividad tiene para tales grupos.</a:t>
            </a:r>
          </a:p>
          <a:p>
            <a:pPr eaLnBrk="1" hangingPunct="1">
              <a:defRPr/>
            </a:pPr>
            <a:r>
              <a:rPr lang="es-MX" dirty="0" smtClean="0"/>
              <a:t>El nivel de riesgo esta relacionado tanto a la probabilidad de que un evento adverso pueda ocurrir (adverso a la mayoría de grupos) como a la consecuencia para cada uno de dichos grupos.</a:t>
            </a:r>
          </a:p>
          <a:p>
            <a:pPr eaLnBrk="1" hangingPunct="1">
              <a:defRPr/>
            </a:pPr>
            <a:endParaRPr lang="es-MX" dirty="0" smtClean="0"/>
          </a:p>
          <a:p>
            <a:pPr eaLnBrk="1" hangingPunct="1">
              <a:defRPr/>
            </a:pPr>
            <a:r>
              <a:rPr lang="es-MX" dirty="0" smtClean="0"/>
              <a:t>Otros modelos:</a:t>
            </a:r>
          </a:p>
          <a:p>
            <a:pPr eaLnBrk="1" hangingPunct="1">
              <a:defRPr/>
            </a:pPr>
            <a:r>
              <a:rPr lang="es-MX" b="1" dirty="0" smtClean="0"/>
              <a:t>ANSI 4360</a:t>
            </a:r>
          </a:p>
          <a:p>
            <a:pPr eaLnBrk="1" hangingPunct="1">
              <a:defRPr/>
            </a:pPr>
            <a:r>
              <a:rPr lang="es-MX" dirty="0" smtClean="0"/>
              <a:t>ISO 13335</a:t>
            </a:r>
          </a:p>
          <a:p>
            <a:pPr eaLnBrk="1" hangingPunct="1">
              <a:defRPr/>
            </a:pPr>
            <a:r>
              <a:rPr lang="es-MX" b="1" dirty="0" smtClean="0"/>
              <a:t>OCTAVE</a:t>
            </a:r>
          </a:p>
          <a:p>
            <a:pPr eaLnBrk="1" hangingPunct="1">
              <a:defRPr/>
            </a:pPr>
            <a:r>
              <a:rPr lang="es-MX" dirty="0" smtClean="0"/>
              <a:t>SARA</a:t>
            </a:r>
          </a:p>
          <a:p>
            <a:pPr eaLnBrk="1" hangingPunct="1">
              <a:defRPr/>
            </a:pPr>
            <a:r>
              <a:rPr lang="es-MX" b="1" dirty="0" smtClean="0"/>
              <a:t>CRAMM</a:t>
            </a:r>
          </a:p>
          <a:p>
            <a:pPr eaLnBrk="1" hangingPunct="1">
              <a:defRPr/>
            </a:pPr>
            <a:r>
              <a:rPr lang="es-MX" dirty="0" smtClean="0"/>
              <a:t>DRI</a:t>
            </a:r>
          </a:p>
          <a:p>
            <a:pPr eaLnBrk="1" hangingPunct="1">
              <a:defRPr/>
            </a:pPr>
            <a:r>
              <a:rPr lang="es-MX" dirty="0" smtClean="0"/>
              <a:t>SPRINT</a:t>
            </a:r>
          </a:p>
          <a:p>
            <a:pPr eaLnBrk="1" hangingPunct="1">
              <a:defRPr/>
            </a:pPr>
            <a:r>
              <a:rPr lang="es-MX" dirty="0" smtClean="0"/>
              <a:t>La mayoría de modelos básicos consideran: </a:t>
            </a:r>
            <a:r>
              <a:rPr lang="es-MX" b="1" dirty="0" smtClean="0"/>
              <a:t>Amenaza, Probabilidad, Impacto</a:t>
            </a:r>
          </a:p>
          <a:p>
            <a:pPr eaLnBrk="1" hangingPunct="1">
              <a:defRPr/>
            </a:pPr>
            <a:r>
              <a:rPr lang="es-MX" dirty="0" smtClean="0"/>
              <a:t>Posibilidad – probabilidad, lo mismo </a:t>
            </a:r>
          </a:p>
          <a:p>
            <a:pPr eaLnBrk="1" hangingPunct="1">
              <a:defRPr/>
            </a:pPr>
            <a:r>
              <a:rPr lang="es-MX" dirty="0" smtClean="0"/>
              <a:t>Consecuencia - Impacto. Advertir que se pueden utilizar ambos términos.</a:t>
            </a:r>
          </a:p>
          <a:p>
            <a:pPr eaLnBrk="1" hangingPunct="1">
              <a:defRPr/>
            </a:pPr>
            <a:r>
              <a:rPr lang="es-MX" b="1" dirty="0" smtClean="0">
                <a:latin typeface="Arial" pitchFamily="34" charset="0"/>
              </a:rPr>
              <a:t>Páginas de Referencia del Manual de Preparación al Examen:  </a:t>
            </a:r>
            <a:r>
              <a:rPr lang="es-MX" b="0" dirty="0" smtClean="0">
                <a:latin typeface="Arial" pitchFamily="34" charset="0"/>
              </a:rPr>
              <a:t>95-107</a:t>
            </a:r>
            <a:endParaRPr lang="es-MX" b="0" dirty="0" smtClean="0"/>
          </a:p>
          <a:p>
            <a:pPr eaLnBrk="1" hangingPunct="1">
              <a:defRPr/>
            </a:pPr>
            <a:endParaRPr lang="es-MX" dirty="0" smtClean="0"/>
          </a:p>
          <a:p>
            <a:pPr eaLnBrk="1" hangingPunct="1">
              <a:defRPr/>
            </a:pPr>
            <a:endParaRPr lang="es-MX" dirty="0" smtClean="0"/>
          </a:p>
          <a:p>
            <a:pPr eaLnBrk="1" hangingPunct="1">
              <a:defRPr/>
            </a:pPr>
            <a:endParaRPr lang="es-MX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Dominio 1-Gobierno de seguridad de la información (24%)</a:t>
            </a:r>
            <a:r>
              <a:rPr lang="en-US" dirty="0" smtClean="0"/>
              <a:t>
</a:t>
            </a:r>
            <a:r>
              <a:rPr dirty="0"/>
              <a:t/>
            </a:r>
            <a:br>
              <a:rPr dirty="0"/>
            </a:br>
            <a:r>
              <a:rPr lang="es-MX" dirty="0" smtClean="0"/>
              <a:t>Dominio 2-Gestión de riesgo de la información y cumplimiento (33%)</a:t>
            </a:r>
            <a:r>
              <a:rPr lang="en-US" dirty="0" smtClean="0"/>
              <a:t>
</a:t>
            </a:r>
            <a:r>
              <a:rPr dirty="0"/>
              <a:t/>
            </a:r>
            <a:br>
              <a:rPr dirty="0"/>
            </a:br>
            <a:r>
              <a:rPr lang="es-MX" dirty="0" smtClean="0"/>
              <a:t>Dominio 3-Desarrollo y gestión de programa de seguridad de la información (25%)</a:t>
            </a:r>
            <a:r>
              <a:rPr lang="en-US" dirty="0" smtClean="0"/>
              <a:t>
</a:t>
            </a:r>
            <a:r>
              <a:rPr dirty="0"/>
              <a:t/>
            </a:r>
            <a:br>
              <a:rPr dirty="0"/>
            </a:br>
            <a:r>
              <a:rPr lang="es-MX" dirty="0" smtClean="0"/>
              <a:t>Dominio 4-Gestión del Incidentes de Seguridad de la Información (18%)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C3215-E510-441C-8AAC-1A5B2AEAA657}" type="slidenum">
              <a:rPr lang="en-CA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b="1" dirty="0" smtClean="0">
                <a:latin typeface="Arial" pitchFamily="34" charset="0"/>
              </a:rPr>
              <a:t>Directivas para el Instructor: </a:t>
            </a:r>
          </a:p>
          <a:p>
            <a:pPr eaLnBrk="1" hangingPunct="1"/>
            <a:r>
              <a:rPr lang="es-MX" dirty="0" smtClean="0">
                <a:latin typeface="Arial" pitchFamily="34" charset="0"/>
              </a:rPr>
              <a:t>Este capítulo cubre el área práctica de trabajo 2 y representa el 33 por ciento del examen CISM. (Aproximadamente 66 preguntas)</a:t>
            </a:r>
          </a:p>
          <a:p>
            <a:pPr eaLnBrk="1" hangingPunct="1"/>
            <a:endParaRPr lang="es-MX" b="1" dirty="0" smtClean="0">
              <a:latin typeface="Arial" pitchFamily="34" charset="0"/>
            </a:endParaRPr>
          </a:p>
          <a:p>
            <a:pPr eaLnBrk="1" hangingPunct="1"/>
            <a:r>
              <a:rPr lang="es-MX" b="1" dirty="0" smtClean="0">
                <a:latin typeface="Arial" pitchFamily="34" charset="0"/>
              </a:rPr>
              <a:t>Páginas de Referencia del Manual de Preparación al Examen:</a:t>
            </a:r>
            <a:r>
              <a:rPr lang="es-MX" dirty="0" smtClean="0"/>
              <a:t>  </a:t>
            </a:r>
            <a:r>
              <a:rPr lang="es-MX" b="0" baseline="0" dirty="0" smtClean="0">
                <a:latin typeface="Arial" pitchFamily="34" charset="0"/>
              </a:rPr>
              <a:t>80</a:t>
            </a:r>
            <a:endParaRPr lang="es-MX" dirty="0" smtClean="0">
              <a:latin typeface="Arial" pitchFamily="34" charset="0"/>
            </a:endParaRPr>
          </a:p>
          <a:p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4067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80</a:t>
            </a:r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4067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80</a:t>
            </a:r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latin typeface="Arial" pitchFamily="34" charset="0"/>
              </a:rPr>
              <a:t>Páginas de Referencia del Manual de Preparación al Examen: </a:t>
            </a:r>
            <a:r>
              <a:rPr lang="es-MX" b="0" dirty="0" smtClean="0">
                <a:latin typeface="Arial" pitchFamily="34" charset="0"/>
              </a:rPr>
              <a:t>80</a:t>
            </a:r>
            <a:endParaRPr lang="es-MX"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latin typeface="Arial" pitchFamily="34" charset="0"/>
              </a:rPr>
              <a:t>Páginas de Referencia del Manual de Preparación al Examen:  </a:t>
            </a:r>
            <a:r>
              <a:rPr lang="es-MX" b="0" dirty="0" smtClean="0">
                <a:latin typeface="Arial" pitchFamily="34" charset="0"/>
              </a:rPr>
              <a:t>80</a:t>
            </a:r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b="1" dirty="0" smtClean="0"/>
              <a:t>Contenidos a Enfatizar: </a:t>
            </a:r>
          </a:p>
          <a:p>
            <a:pPr eaLnBrk="1" hangingPunct="1"/>
            <a:r>
              <a:rPr lang="es-MX" dirty="0" smtClean="0"/>
              <a:t>El candidato CISM debe tener una profunda comprensión de las declaraciones de conocimiento para aprobar el examen CISM. </a:t>
            </a:r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Páginas de Referencia del Manual de Preparación al Examen:  </a:t>
            </a:r>
            <a:r>
              <a:rPr lang="es-MX" dirty="0" smtClean="0"/>
              <a:t>Pg. 80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C3215-E510-441C-8AAC-1A5B2AEAA657}" type="slidenum">
              <a:rPr lang="en-CA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b="1" dirty="0" smtClean="0"/>
              <a:t>Contenidos a Enfatizar: </a:t>
            </a:r>
          </a:p>
          <a:p>
            <a:pPr eaLnBrk="1" hangingPunct="1"/>
            <a:r>
              <a:rPr lang="es-MX" dirty="0" smtClean="0"/>
              <a:t>El candidato CISM debe tener una profunda comprensión de las declaraciones de conocimiento para aprobar el examen CISM. </a:t>
            </a:r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Páginas de Referencia del Manual de Preparación al Examen:  </a:t>
            </a:r>
            <a:r>
              <a:rPr lang="es-MX" dirty="0" smtClean="0"/>
              <a:t>Pg. 80-81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C3215-E510-441C-8AAC-1A5B2AEAA657}" type="slidenum">
              <a:rPr lang="en-CA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SM.Horizontal 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7" name="Picture 6" descr="ISACAnewTag.4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5AC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F04EB-1548-4DDB-A38C-11FE191D4E1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199"/>
            <a:ext cx="2057400" cy="4724401"/>
          </a:xfrm>
        </p:spPr>
        <p:txBody>
          <a:bodyPr vert="eaVert"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199"/>
            <a:ext cx="6019800" cy="472440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14282" y="6286520"/>
            <a:ext cx="571504" cy="365125"/>
          </a:xfrm>
          <a:prstGeom prst="rect">
            <a:avLst/>
          </a:prstGeom>
        </p:spPr>
        <p:txBody>
          <a:bodyPr/>
          <a:lstStyle/>
          <a:p>
            <a:fld id="{FE7ECE5F-9F06-47C0-8CEC-A9DFA59EB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 and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8313" y="2205038"/>
            <a:ext cx="82804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199"/>
            <a:ext cx="5111750" cy="4724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SM.Horizontal 4c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8" name="Picture 7" descr="ISACAnewTag.4c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57158" y="6488668"/>
            <a:ext cx="25266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©Copyright 2013 ISACA. Todos los derechos reservados.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75AC4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spcBef>
          <a:spcPct val="20000"/>
        </a:spcBef>
        <a:buClrTx/>
        <a:buFont typeface="Calibri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11560" y="450912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MX" sz="3600" i="1" dirty="0" smtClean="0"/>
              <a:t>Confianza y valor de los sistemas de información</a:t>
            </a:r>
            <a:endParaRPr lang="es-MX" sz="3600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611560" y="3356992"/>
            <a:ext cx="3168352" cy="9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pPr algn="l">
              <a:defRPr/>
            </a:pPr>
            <a:r>
              <a:rPr lang="es-MX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ISACA</a:t>
            </a:r>
            <a:r>
              <a:rPr lang="es-MX" sz="4800" b="1" i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xmlns="" val="20053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 smtClean="0"/>
              <a:t>KS2.13	Conocimiento de estrategias para tratamiento de riesgos y métodos para aplicarlos. </a:t>
            </a:r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 smtClean="0"/>
              <a:t>KS2.14 	Conocimiento de modelado de línea base de controles y su relación con el análisis basado en riesgos. </a:t>
            </a:r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 smtClean="0"/>
              <a:t>KS2.15 	Conocimiento de los controles de seguridad de la información y de las contramedidas y los métodos para analizar su efectividad y su eficiencia. </a:t>
            </a:r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/>
              <a:t>KS2.16 </a:t>
            </a:r>
            <a:r>
              <a:rPr lang="es-MX" sz="2000" dirty="0" smtClean="0"/>
              <a:t>	Conocimiento </a:t>
            </a:r>
            <a:r>
              <a:rPr lang="es-MX" sz="2000" dirty="0"/>
              <a:t>de las técnicas de análisis de </a:t>
            </a:r>
            <a:r>
              <a:rPr lang="es-MX" sz="2000" dirty="0" smtClean="0"/>
              <a:t>brechas </a:t>
            </a:r>
            <a:r>
              <a:rPr lang="es-MX" sz="2000" dirty="0"/>
              <a:t>en relación con la seguridad de la </a:t>
            </a:r>
            <a:r>
              <a:rPr lang="es-MX" sz="2000" dirty="0" smtClean="0"/>
              <a:t>información. </a:t>
            </a:r>
            <a:endParaRPr lang="es-MX" sz="2000" dirty="0"/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/>
              <a:t>KS2.17 </a:t>
            </a:r>
            <a:r>
              <a:rPr lang="es-MX" sz="2000" dirty="0" smtClean="0"/>
              <a:t>	Conocimiento </a:t>
            </a:r>
            <a:r>
              <a:rPr lang="es-MX" sz="2000" dirty="0"/>
              <a:t>de las técnicas para la integración de la gestión de riesgos en el negocio y en los procesos de </a:t>
            </a:r>
            <a:r>
              <a:rPr lang="es-MX" sz="2000" dirty="0" smtClean="0"/>
              <a:t>TI. </a:t>
            </a:r>
            <a:endParaRPr lang="es-MX" sz="2000" dirty="0"/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/>
              <a:t>KS2.18 </a:t>
            </a:r>
            <a:r>
              <a:rPr lang="es-MX" sz="2000" dirty="0" smtClean="0"/>
              <a:t>	Conocimiento </a:t>
            </a:r>
            <a:r>
              <a:rPr lang="es-MX" sz="2000" dirty="0"/>
              <a:t>de los procesos y los requisitos de presentación de informes de </a:t>
            </a:r>
            <a:r>
              <a:rPr lang="es-MX" sz="2000" dirty="0" smtClean="0"/>
              <a:t>cumplimiento. </a:t>
            </a:r>
            <a:endParaRPr lang="es-MX" sz="2000" dirty="0"/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/>
              <a:t>KS2.19 </a:t>
            </a:r>
            <a:r>
              <a:rPr lang="es-MX" sz="2000" dirty="0" smtClean="0"/>
              <a:t>	Conocimiento </a:t>
            </a:r>
            <a:r>
              <a:rPr lang="es-MX" sz="2000" dirty="0"/>
              <a:t>del análisis de costo-beneficio para evaluar las opciones de tratamiento de </a:t>
            </a:r>
            <a:r>
              <a:rPr lang="es-MX" sz="2000" dirty="0" smtClean="0"/>
              <a:t>riesgos.</a:t>
            </a:r>
            <a:endParaRPr lang="es-MX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10</a:t>
            </a:fld>
            <a:endParaRPr lang="es-MX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Dominio 2</a:t>
            </a:r>
            <a:r>
              <a:rPr dirty="0"/>
              <a:t/>
            </a:r>
            <a:br>
              <a:rPr dirty="0"/>
            </a:br>
            <a:r>
              <a:rPr lang="es-MX" dirty="0" smtClean="0"/>
              <a:t>Conocimientos relacionados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Sección 2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65125"/>
          </a:xfrm>
        </p:spPr>
        <p:txBody>
          <a:bodyPr/>
          <a:lstStyle/>
          <a:p>
            <a:fld id="{04BB8D01-F149-421E-827C-C470DA4891B1}" type="slidenum">
              <a:rPr lang="en-US" smtClean="0"/>
              <a:pPr/>
              <a:t>11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MX" dirty="0" smtClean="0"/>
              <a:t>2.4 Visión general de la gestión de riesgos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Definición de la gestión de riesgos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12</a:t>
            </a:fld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Proceso orientado a alcanzar un equilibrio óptimo entre concretar oportunidades para obtener ganancias y minimizar las vulnerabilidades y las pérdidas.</a:t>
            </a:r>
          </a:p>
          <a:p>
            <a:r>
              <a:rPr lang="es-MX" dirty="0" smtClean="0"/>
              <a:t>Proceso para asegurar que las perdidas son evitadas y su impacto se mantiene dentro de límites y costos aceptables.</a:t>
            </a:r>
          </a:p>
          <a:p>
            <a:endParaRPr lang="es-MX" dirty="0"/>
          </a:p>
        </p:txBody>
      </p:sp>
      <p:pic>
        <p:nvPicPr>
          <p:cNvPr id="7" name="Dominio 2 d12">
            <a:hlinkClick r:id="" action="ppaction://media"/>
          </p:cNvPr>
          <p:cNvPicPr>
            <a:picLocks noRot="1" noChangeAspect="1"/>
          </p:cNvPicPr>
          <p:nvPr>
            <a:wavAudioFile r:embed="rId1" name="Dominio 2 d1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4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MX" dirty="0" smtClean="0"/>
              <a:t>2.4 Visión general de la gestión de riesgos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Objetivo del Proceso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13</a:t>
            </a:fld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8313" y="2205038"/>
            <a:ext cx="8280400" cy="4195762"/>
          </a:xfrm>
        </p:spPr>
        <p:txBody>
          <a:bodyPr>
            <a:normAutofit/>
          </a:bodyPr>
          <a:lstStyle/>
          <a:p>
            <a:r>
              <a:rPr lang="es-MX" dirty="0" smtClean="0"/>
              <a:t>Objetivo del Proceso - Gestionar los riesgos para que no tengan un impacto significativo en los procesos de negocio.</a:t>
            </a:r>
          </a:p>
          <a:p>
            <a:endParaRPr lang="es-MX" sz="1200" dirty="0" smtClean="0"/>
          </a:p>
          <a:p>
            <a:pPr marL="0" indent="0">
              <a:buNone/>
            </a:pPr>
            <a:r>
              <a:rPr lang="es-MX" b="1" dirty="0" smtClean="0"/>
              <a:t>Términos clave y suposiciones</a:t>
            </a:r>
          </a:p>
          <a:p>
            <a:r>
              <a:rPr lang="es-MX" dirty="0" smtClean="0"/>
              <a:t>El riesgo es inherente en todas las actividades de negocio.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3964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MX" dirty="0" smtClean="0"/>
              <a:t>Áreas Clave de Enfoque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La evaluación de riesgos es un requisito fundamental para una estrategia efectiva de seguridad de la información.</a:t>
            </a:r>
          </a:p>
          <a:p>
            <a:r>
              <a:rPr lang="es-MX" dirty="0" smtClean="0"/>
              <a:t>El riesgo debe ser tratado independientemente del estado del gobierno de la seguridad de información en una organización.</a:t>
            </a:r>
          </a:p>
          <a:p>
            <a:r>
              <a:rPr lang="es-MX" dirty="0" smtClean="0"/>
              <a:t>La gestión de riesgos equilibra la exposición al riesgo respecto de las estrategias de mitigación.</a:t>
            </a:r>
          </a:p>
          <a:p>
            <a:r>
              <a:rPr lang="es-MX" dirty="0" smtClean="0"/>
              <a:t>Los controles y las contramedidas son diseñados como parte del Marco de Referencia de la Gestión de Riesgos.</a:t>
            </a:r>
          </a:p>
          <a:p>
            <a:endParaRPr lang="es-MX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384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74638"/>
            <a:ext cx="5715000" cy="944562"/>
          </a:xfrm>
        </p:spPr>
        <p:txBody>
          <a:bodyPr/>
          <a:lstStyle/>
          <a:p>
            <a:r>
              <a:rPr lang="es-MX" dirty="0" smtClean="0"/>
              <a:t>Modelo de Riesgo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57200" y="1524001"/>
            <a:ext cx="4040188" cy="44196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El riesgo tiene:</a:t>
            </a:r>
          </a:p>
          <a:p>
            <a:pPr lvl="1"/>
            <a:r>
              <a:rPr lang="es-MX" dirty="0" smtClean="0"/>
              <a:t>Posibilidad/Probabilidad de ocurrencia</a:t>
            </a:r>
          </a:p>
          <a:p>
            <a:pPr lvl="1"/>
            <a:r>
              <a:rPr lang="es-MX" dirty="0" smtClean="0"/>
              <a:t>Consecuencia/Impacto en el negocio</a:t>
            </a:r>
            <a:endParaRPr lang="es-MX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15</a:t>
            </a:fld>
            <a:endParaRPr lang="es-MX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47532" y="1449388"/>
            <a:ext cx="1801812" cy="4248150"/>
            <a:chOff x="3764" y="1117"/>
            <a:chExt cx="1135" cy="2676"/>
          </a:xfrm>
        </p:grpSpPr>
        <p:sp>
          <p:nvSpPr>
            <p:cNvPr id="103441" name="Oval 5"/>
            <p:cNvSpPr>
              <a:spLocks noChangeArrowheads="1"/>
            </p:cNvSpPr>
            <p:nvPr/>
          </p:nvSpPr>
          <p:spPr bwMode="auto">
            <a:xfrm>
              <a:off x="3925" y="1706"/>
              <a:ext cx="816" cy="1451"/>
            </a:xfrm>
            <a:prstGeom prst="ellipse">
              <a:avLst/>
            </a:prstGeom>
            <a:solidFill>
              <a:schemeClr val="accent6">
                <a:lumMod val="50000"/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 dirty="0"/>
                <a:t>Actividad/</a:t>
              </a:r>
            </a:p>
            <a:p>
              <a:pPr algn="ctr"/>
              <a:r>
                <a:rPr lang="es-MX" b="1" dirty="0"/>
                <a:t>Empresa</a:t>
              </a:r>
            </a:p>
          </p:txBody>
        </p:sp>
        <p:sp>
          <p:nvSpPr>
            <p:cNvPr id="103442" name="Oval 6"/>
            <p:cNvSpPr>
              <a:spLocks noChangeArrowheads="1"/>
            </p:cNvSpPr>
            <p:nvPr/>
          </p:nvSpPr>
          <p:spPr bwMode="auto">
            <a:xfrm>
              <a:off x="3765" y="1117"/>
              <a:ext cx="1134" cy="408"/>
            </a:xfrm>
            <a:prstGeom prst="ellipse">
              <a:avLst/>
            </a:prstGeom>
            <a:solidFill>
              <a:schemeClr val="accent6">
                <a:lumMod val="50000"/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1600" b="1" dirty="0"/>
                <a:t>Stakeholders/Dueños</a:t>
              </a:r>
            </a:p>
          </p:txBody>
        </p:sp>
        <p:sp>
          <p:nvSpPr>
            <p:cNvPr id="103443" name="Oval 7"/>
            <p:cNvSpPr>
              <a:spLocks noChangeArrowheads="1"/>
            </p:cNvSpPr>
            <p:nvPr/>
          </p:nvSpPr>
          <p:spPr bwMode="auto">
            <a:xfrm>
              <a:off x="3764" y="3385"/>
              <a:ext cx="1134" cy="408"/>
            </a:xfrm>
            <a:prstGeom prst="ellipse">
              <a:avLst/>
            </a:prstGeom>
            <a:solidFill>
              <a:schemeClr val="accent6">
                <a:lumMod val="50000"/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 dirty="0"/>
                <a:t>Clientes</a:t>
              </a:r>
            </a:p>
          </p:txBody>
        </p:sp>
        <p:cxnSp>
          <p:nvCxnSpPr>
            <p:cNvPr id="103444" name="AutoShape 8"/>
            <p:cNvCxnSpPr>
              <a:cxnSpLocks noChangeShapeType="1"/>
              <a:stCxn id="103441" idx="4"/>
              <a:endCxn id="103443" idx="0"/>
            </p:cNvCxnSpPr>
            <p:nvPr/>
          </p:nvCxnSpPr>
          <p:spPr bwMode="auto">
            <a:xfrm flipH="1">
              <a:off x="4331" y="3157"/>
              <a:ext cx="2" cy="2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445" name="AutoShape 9"/>
            <p:cNvCxnSpPr>
              <a:cxnSpLocks noChangeShapeType="1"/>
              <a:stCxn id="103442" idx="4"/>
              <a:endCxn id="103441" idx="0"/>
            </p:cNvCxnSpPr>
            <p:nvPr/>
          </p:nvCxnSpPr>
          <p:spPr bwMode="auto">
            <a:xfrm>
              <a:off x="4332" y="1525"/>
              <a:ext cx="1" cy="1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355497" y="2453348"/>
            <a:ext cx="1655763" cy="2303463"/>
            <a:chOff x="2880" y="1616"/>
            <a:chExt cx="1043" cy="1451"/>
          </a:xfrm>
        </p:grpSpPr>
        <p:sp>
          <p:nvSpPr>
            <p:cNvPr id="103436" name="Oval 11"/>
            <p:cNvSpPr>
              <a:spLocks noChangeArrowheads="1"/>
            </p:cNvSpPr>
            <p:nvPr/>
          </p:nvSpPr>
          <p:spPr bwMode="auto">
            <a:xfrm>
              <a:off x="2880" y="2387"/>
              <a:ext cx="861" cy="68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 dirty="0" smtClean="0"/>
                <a:t>Empleados /</a:t>
              </a:r>
              <a:endParaRPr lang="es-MX" b="1" dirty="0"/>
            </a:p>
            <a:p>
              <a:pPr algn="ctr"/>
              <a:r>
                <a:rPr lang="es-MX" b="1" dirty="0" smtClean="0"/>
                <a:t>Financieros</a:t>
              </a:r>
              <a:endParaRPr lang="es-MX" b="1" dirty="0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030" y="1616"/>
              <a:ext cx="893" cy="529"/>
              <a:chOff x="3030" y="1616"/>
              <a:chExt cx="893" cy="529"/>
            </a:xfrm>
          </p:grpSpPr>
          <p:sp>
            <p:nvSpPr>
              <p:cNvPr id="103439" name="AutoShape 13"/>
              <p:cNvSpPr>
                <a:spLocks noChangeArrowheads="1"/>
              </p:cNvSpPr>
              <p:nvPr/>
            </p:nvSpPr>
            <p:spPr bwMode="auto">
              <a:xfrm rot="1889214" flipH="1">
                <a:off x="3288" y="1616"/>
                <a:ext cx="635" cy="408"/>
              </a:xfrm>
              <a:prstGeom prst="leftArrow">
                <a:avLst>
                  <a:gd name="adj1" fmla="val 50000"/>
                  <a:gd name="adj2" fmla="val 38909"/>
                </a:avLst>
              </a:prstGeom>
              <a:solidFill>
                <a:srgbClr val="75AC4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440" name="Text Box 14"/>
              <p:cNvSpPr txBox="1">
                <a:spLocks noChangeArrowheads="1"/>
              </p:cNvSpPr>
              <p:nvPr/>
            </p:nvSpPr>
            <p:spPr bwMode="auto">
              <a:xfrm rot="1904867">
                <a:off x="3030" y="1815"/>
                <a:ext cx="77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s-MX" sz="1400" b="1" dirty="0" smtClean="0"/>
                  <a:t>Modelo</a:t>
                </a:r>
                <a:br>
                  <a:rPr lang="es-MX" sz="1400" b="1" dirty="0" smtClean="0"/>
                </a:br>
                <a:r>
                  <a:rPr lang="es-MX" sz="1400" b="1" dirty="0" smtClean="0"/>
                  <a:t>de negocios</a:t>
                </a:r>
                <a:endParaRPr lang="es-MX" sz="1400" b="1" dirty="0"/>
              </a:p>
            </p:txBody>
          </p:sp>
        </p:grpSp>
        <p:cxnSp>
          <p:nvCxnSpPr>
            <p:cNvPr id="103438" name="AutoShape 15"/>
            <p:cNvCxnSpPr>
              <a:cxnSpLocks noChangeShapeType="1"/>
              <a:stCxn id="103440" idx="2"/>
              <a:endCxn id="103436" idx="0"/>
            </p:cNvCxnSpPr>
            <p:nvPr/>
          </p:nvCxnSpPr>
          <p:spPr bwMode="auto">
            <a:xfrm flipH="1">
              <a:off x="3311" y="2120"/>
              <a:ext cx="19" cy="2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120708" y="2442811"/>
            <a:ext cx="1704975" cy="2300288"/>
            <a:chOff x="4800" y="1572"/>
            <a:chExt cx="1074" cy="1449"/>
          </a:xfrm>
        </p:grpSpPr>
        <p:sp>
          <p:nvSpPr>
            <p:cNvPr id="103431" name="Oval 17"/>
            <p:cNvSpPr>
              <a:spLocks noChangeArrowheads="1"/>
            </p:cNvSpPr>
            <p:nvPr/>
          </p:nvSpPr>
          <p:spPr bwMode="auto">
            <a:xfrm>
              <a:off x="5013" y="2341"/>
              <a:ext cx="861" cy="68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 dirty="0" smtClean="0"/>
                <a:t>Reguladores</a:t>
              </a:r>
            </a:p>
            <a:p>
              <a:r>
                <a:rPr lang="es-MX" b="1" dirty="0" smtClean="0"/>
                <a:t>/ Sociedad</a:t>
              </a:r>
              <a:endParaRPr lang="es-MX" b="1" dirty="0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800" y="1572"/>
              <a:ext cx="896" cy="597"/>
              <a:chOff x="4800" y="1572"/>
              <a:chExt cx="896" cy="597"/>
            </a:xfrm>
          </p:grpSpPr>
          <p:sp>
            <p:nvSpPr>
              <p:cNvPr id="103434" name="AutoShape 19"/>
              <p:cNvSpPr>
                <a:spLocks noChangeArrowheads="1"/>
              </p:cNvSpPr>
              <p:nvPr/>
            </p:nvSpPr>
            <p:spPr bwMode="auto">
              <a:xfrm rot="19710786">
                <a:off x="4800" y="1572"/>
                <a:ext cx="635" cy="408"/>
              </a:xfrm>
              <a:prstGeom prst="leftArrow">
                <a:avLst>
                  <a:gd name="adj1" fmla="val 50000"/>
                  <a:gd name="adj2" fmla="val 38909"/>
                </a:avLst>
              </a:prstGeom>
              <a:solidFill>
                <a:srgbClr val="75AC4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435" name="Text Box 20"/>
              <p:cNvSpPr txBox="1">
                <a:spLocks noChangeArrowheads="1"/>
              </p:cNvSpPr>
              <p:nvPr/>
            </p:nvSpPr>
            <p:spPr bwMode="auto">
              <a:xfrm rot="19546157">
                <a:off x="4955" y="1839"/>
                <a:ext cx="74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s-MX" sz="1400" b="1" dirty="0" smtClean="0"/>
                  <a:t>Ambiente</a:t>
                </a:r>
              </a:p>
              <a:p>
                <a:pPr eaLnBrk="1" hangingPunct="1"/>
                <a:r>
                  <a:rPr lang="es-MX" sz="1400" b="1" dirty="0" smtClean="0"/>
                  <a:t>del negocio</a:t>
                </a:r>
                <a:endParaRPr lang="es-MX" sz="1400" b="1" dirty="0"/>
              </a:p>
            </p:txBody>
          </p:sp>
        </p:grpSp>
        <p:cxnSp>
          <p:nvCxnSpPr>
            <p:cNvPr id="103433" name="AutoShape 21"/>
            <p:cNvCxnSpPr>
              <a:cxnSpLocks noChangeShapeType="1"/>
              <a:stCxn id="103435" idx="2"/>
              <a:endCxn id="103431" idx="0"/>
            </p:cNvCxnSpPr>
            <p:nvPr/>
          </p:nvCxnSpPr>
          <p:spPr bwMode="auto">
            <a:xfrm>
              <a:off x="5419" y="2140"/>
              <a:ext cx="25" cy="2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3" name="Dominio 2 D15">
            <a:hlinkClick r:id="" action="ppaction://media"/>
          </p:cNvPr>
          <p:cNvPicPr>
            <a:picLocks noRot="1" noChangeAspect="1"/>
          </p:cNvPicPr>
          <p:nvPr>
            <a:wavAudioFile r:embed="rId1" name="Dominio 2 D15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848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5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81600" y="3429000"/>
            <a:ext cx="3390528" cy="1470025"/>
          </a:xfrm>
        </p:spPr>
        <p:txBody>
          <a:bodyPr/>
          <a:lstStyle/>
          <a:p>
            <a:pPr algn="r" eaLnBrk="1" hangingPunct="1"/>
            <a:r>
              <a:rPr lang="es-MX" sz="1400" dirty="0" smtClean="0"/>
              <a:t>Curso de Preparación </a:t>
            </a:r>
            <a:r>
              <a:rPr lang="es-MX" sz="1400" dirty="0" smtClean="0"/>
              <a:t>2014 </a:t>
            </a:r>
            <a:r>
              <a:rPr lang="es-MX" sz="1400" dirty="0" smtClean="0"/>
              <a:t>CISM</a:t>
            </a:r>
            <a:r>
              <a:rPr lang="en-US" sz="1400" b="1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sym typeface="Symbol" pitchFamily="18" charset="2"/>
              </a:rPr>
              <a:t>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4191000"/>
            <a:ext cx="737733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r"/>
            <a:r>
              <a:rPr lang="es-MX" sz="2700" b="1" dirty="0" smtClean="0">
                <a:solidFill>
                  <a:srgbClr val="75AC42"/>
                </a:solidFill>
              </a:rPr>
              <a:t>Capítulo</a:t>
            </a:r>
            <a:r>
              <a:rPr lang="es-MX" sz="2700" b="1" dirty="0" smtClean="0">
                <a:solidFill>
                  <a:srgbClr val="75AC42"/>
                </a:solidFill>
                <a:latin typeface="+mj-lt"/>
              </a:rPr>
              <a:t> 2</a:t>
            </a:r>
            <a:r>
              <a:rPr dirty="0"/>
              <a:t/>
            </a:r>
            <a:br>
              <a:rPr dirty="0"/>
            </a:br>
            <a:r>
              <a:rPr lang="es-MX" sz="2700" b="1" dirty="0" smtClean="0">
                <a:solidFill>
                  <a:srgbClr val="75AC42"/>
                </a:solidFill>
                <a:latin typeface="+mj-lt"/>
              </a:rPr>
              <a:t>Gestión de Riesgos de la Información y Cumplimiento</a:t>
            </a:r>
            <a:endParaRPr lang="es-MX" sz="2700" b="1" dirty="0">
              <a:solidFill>
                <a:srgbClr val="75AC42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6577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Relevancia del Examen</a:t>
            </a:r>
            <a:endParaRPr lang="es-MX" dirty="0"/>
          </a:p>
        </p:txBody>
      </p:sp>
      <p:graphicFrame>
        <p:nvGraphicFramePr>
          <p:cNvPr id="8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3048000" y="3276600"/>
          <a:ext cx="5708452" cy="313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1000" y="1676400"/>
            <a:ext cx="7988300" cy="363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lnSpc>
                <a:spcPct val="105000"/>
              </a:lnSpc>
            </a:pPr>
            <a:r>
              <a:rPr lang="en-US" dirty="0" smtClean="0"/>
              <a:t>	</a:t>
            </a:r>
            <a:r>
              <a:rPr lang="es-MX" sz="2800" dirty="0" smtClean="0"/>
              <a:t>Asegurar que el candidato CISM …</a:t>
            </a:r>
          </a:p>
          <a:p>
            <a:pPr marL="285750">
              <a:lnSpc>
                <a:spcPct val="105000"/>
              </a:lnSpc>
            </a:pPr>
            <a:r>
              <a:rPr lang="es-MX" altLang="ar-SA" sz="2000" dirty="0" smtClean="0"/>
              <a:t>Comprenda la importancia de la gestión de riesgos como una herramienta para satisfacer las necesidades del negocio y desarrollar un programa de gestión de la seguridad a fin de apoyar dichas necesidades.</a:t>
            </a:r>
            <a:endParaRPr lang="es-MX" altLang="ar-SA" sz="2000" dirty="0"/>
          </a:p>
          <a:p>
            <a:pPr marL="344488" indent="-344488">
              <a:lnSpc>
                <a:spcPct val="105000"/>
              </a:lnSpc>
            </a:pPr>
            <a:endParaRPr lang="es-MX" sz="2000" dirty="0"/>
          </a:p>
          <a:p>
            <a:pPr marL="344488" indent="-344488"/>
            <a:r>
              <a:rPr lang="es-MX" dirty="0" smtClean="0"/>
              <a:t>     </a:t>
            </a:r>
            <a:r>
              <a:rPr lang="es-MX" altLang="ar-SA" sz="2000" dirty="0"/>
              <a:t>El área de contenido en este capítulo </a:t>
            </a:r>
          </a:p>
          <a:p>
            <a:pPr marL="344488" indent="-344488"/>
            <a:r>
              <a:rPr lang="es-MX" altLang="ar-SA" sz="2000" dirty="0"/>
              <a:t>     representa aproximadamente el 33%</a:t>
            </a:r>
          </a:p>
          <a:p>
            <a:pPr marL="344488" indent="-344488"/>
            <a:r>
              <a:rPr lang="es-MX" altLang="ar-SA" sz="2000" dirty="0"/>
              <a:t>     del examen CISM</a:t>
            </a:r>
          </a:p>
          <a:p>
            <a:pPr marL="344488" indent="-344488"/>
            <a:r>
              <a:rPr lang="es-MX" altLang="ar-SA" sz="2000" dirty="0"/>
              <a:t>     (aproximadamente 66 preguntas).</a:t>
            </a:r>
          </a:p>
          <a:p>
            <a:pPr marL="344488" indent="-344488">
              <a:spcBef>
                <a:spcPct val="20000"/>
              </a:spcBef>
            </a:pPr>
            <a:endParaRPr lang="es-MX" sz="2000" dirty="0"/>
          </a:p>
        </p:txBody>
      </p:sp>
      <p:pic>
        <p:nvPicPr>
          <p:cNvPr id="5" name="Dominio 2 D3">
            <a:hlinkClick r:id="" action="ppaction://media"/>
          </p:cNvPr>
          <p:cNvPicPr>
            <a:picLocks noRot="1" noChangeAspect="1"/>
          </p:cNvPicPr>
          <p:nvPr>
            <a:wavAudioFile r:embed="rId1" name="Dominio 2 D3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411162"/>
            <a:ext cx="6172200" cy="884238"/>
          </a:xfrm>
        </p:spPr>
        <p:txBody>
          <a:bodyPr/>
          <a:lstStyle/>
          <a:p>
            <a:r>
              <a:rPr lang="es-MX" dirty="0" smtClean="0"/>
              <a:t>Gestión de riesgos de la información y cumplimiento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1515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533400"/>
            <a:ext cx="5715000" cy="884238"/>
          </a:xfrm>
        </p:spPr>
        <p:txBody>
          <a:bodyPr/>
          <a:lstStyle/>
          <a:p>
            <a:r>
              <a:rPr lang="es-MX" dirty="0" smtClean="0"/>
              <a:t>Objetivos de aprendizaje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/>
              <a:t>Asegurar que el Gerente de Seguridad de la Información comprenda la importancia de la gestión de riesgos como una herramienta para satisfacer las necesidades del negocio y desarrollar un programa de gestión de la seguridad a fin de apoyar dichas necesidades.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8951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74638"/>
            <a:ext cx="6629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MX" dirty="0" smtClean="0"/>
              <a:t>Dominio 2</a:t>
            </a:r>
            <a:r>
              <a:rPr dirty="0"/>
              <a:t/>
            </a:r>
            <a:br>
              <a:rPr dirty="0"/>
            </a:br>
            <a:r>
              <a:rPr lang="es-MX" dirty="0" smtClean="0"/>
              <a:t>Enunciados de las tareas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900" dirty="0" smtClean="0"/>
              <a:t>Existen nueve tareas dentro de este dominio que un candidato a CISM tiene que saber cómo realizar:</a:t>
            </a:r>
          </a:p>
          <a:p>
            <a:pPr marL="571500" indent="-571500">
              <a:buNone/>
              <a:tabLst>
                <a:tab pos="571500" algn="l"/>
              </a:tabLst>
            </a:pPr>
            <a:r>
              <a:rPr lang="es-MX" sz="1900" dirty="0" smtClean="0"/>
              <a:t>T2.1	Establecer y mantener un proceso de clasificación de la información de los activos para asegurar que las medidas adoptadas para proteger los activos sean proporcionales a su valor para el negocio.</a:t>
            </a:r>
          </a:p>
          <a:p>
            <a:pPr marL="571500" indent="-571500">
              <a:buNone/>
              <a:tabLst>
                <a:tab pos="571500" algn="l"/>
              </a:tabLst>
            </a:pPr>
            <a:r>
              <a:rPr lang="es-MX" sz="1900" dirty="0" smtClean="0"/>
              <a:t>T2.2	Identificar los requisitos legales, reglamentarios, organizativos y otros aplicables para gestionar el riesgo de incumplimiento a niveles aceptables.</a:t>
            </a:r>
          </a:p>
          <a:p>
            <a:pPr marL="571500" indent="-571500">
              <a:buNone/>
              <a:tabLst>
                <a:tab pos="571500" algn="l"/>
              </a:tabLst>
            </a:pPr>
            <a:r>
              <a:rPr lang="es-MX" sz="1900" dirty="0" smtClean="0"/>
              <a:t>T2.3	Asegurar que las evaluaciones de riesgos, las evaluaciones de vulnerabilidad y los análisis de amenazas se lleven a cabo periódicamente y de manera consistente para identificar los riesgos de la información de la organización.</a:t>
            </a:r>
          </a:p>
          <a:p>
            <a:pPr marL="571500" indent="-571500">
              <a:buNone/>
              <a:tabLst>
                <a:tab pos="571500" algn="l"/>
              </a:tabLst>
            </a:pPr>
            <a:r>
              <a:rPr lang="es-MX" sz="1900" dirty="0" smtClean="0"/>
              <a:t>T2.4	Determinar las opciones adecuadas de tratamiento del riesgo para gestionar el riesgo a niveles aceptables.</a:t>
            </a:r>
          </a:p>
          <a:p>
            <a:pPr marL="571500" indent="-571500">
              <a:buNone/>
              <a:tabLst>
                <a:tab pos="571500" algn="l"/>
              </a:tabLst>
            </a:pPr>
            <a:r>
              <a:rPr lang="es-MX" sz="1900" dirty="0" smtClean="0"/>
              <a:t>T2.5	Evaluar los controles de seguridad de la información para determinar si son apropiados y en efecto mitigan el riesgo a un nivel aceptable.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8036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None/>
              <a:tabLst>
                <a:tab pos="571500" algn="l"/>
              </a:tabLst>
            </a:pPr>
            <a:r>
              <a:rPr lang="es-MX" sz="2000" dirty="0" smtClean="0"/>
              <a:t>T2.6	Identificar las diferencias entre los niveles vigentes de riesgo y los deseados para gestionar el riesgo a un nivel aceptable.</a:t>
            </a:r>
          </a:p>
          <a:p>
            <a:pPr marL="571500" indent="-571500">
              <a:buNone/>
              <a:tabLst>
                <a:tab pos="571500" algn="l"/>
              </a:tabLst>
            </a:pPr>
            <a:r>
              <a:rPr lang="es-MX" sz="2000" dirty="0" smtClean="0"/>
              <a:t>T2.7	Integrar la gestión de riesgos de información en el negocio y en los procesos de TI (por ejemplo, en el desarrollo, las compras, la gestión de proyectos, las fusiones y las adquisiciones), para promover un proceso de gestión de riesgo de la información consistente e integral en toda la organización.</a:t>
            </a:r>
          </a:p>
          <a:p>
            <a:pPr marL="571500" indent="-571500">
              <a:buNone/>
              <a:tabLst>
                <a:tab pos="571500" algn="l"/>
              </a:tabLst>
            </a:pPr>
            <a:r>
              <a:rPr lang="es-MX" sz="2000" dirty="0" smtClean="0"/>
              <a:t>T2.8	Supervisar el riesgo existente para asegurar que los cambios sean identificados y manejados apropiadamente.</a:t>
            </a:r>
          </a:p>
          <a:p>
            <a:pPr marL="571500" indent="-571500">
              <a:buNone/>
              <a:tabLst>
                <a:tab pos="571500" algn="l"/>
              </a:tabLst>
            </a:pPr>
            <a:r>
              <a:rPr lang="es-MX" sz="2000" dirty="0" smtClean="0"/>
              <a:t>T2.9	Informar el incumplimiento y otros cambios en el riesgo de la información a la gerencia correspondiente para asistir en el proceso de toma de decisiones en la gestión del riesgo.</a:t>
            </a:r>
            <a:endParaRPr lang="es-MX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7</a:t>
            </a:fld>
            <a:endParaRPr lang="es-MX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74638"/>
            <a:ext cx="6629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MX" dirty="0" smtClean="0"/>
              <a:t>Dominio 2</a:t>
            </a:r>
            <a:r>
              <a:rPr dirty="0"/>
              <a:t/>
            </a:r>
            <a:br>
              <a:rPr dirty="0"/>
            </a:br>
            <a:r>
              <a:rPr lang="es-MX" dirty="0" smtClean="0"/>
              <a:t>Enunciados de las tareas</a:t>
            </a:r>
          </a:p>
        </p:txBody>
      </p:sp>
    </p:spTree>
    <p:extLst>
      <p:ext uri="{BB962C8B-B14F-4D97-AF65-F5344CB8AC3E}">
        <p14:creationId xmlns:p14="http://schemas.microsoft.com/office/powerpoint/2010/main" xmlns="" val="28036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Dominio 2</a:t>
            </a:r>
            <a:r>
              <a:rPr dirty="0"/>
              <a:t/>
            </a:r>
            <a:br>
              <a:rPr dirty="0"/>
            </a:br>
            <a:r>
              <a:rPr lang="es-MX" dirty="0" smtClean="0"/>
              <a:t>Conocimientos relacionados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 smtClean="0"/>
              <a:t>Existen 19 conocimientos relacionados en este dominio, que el candidato debe comprender bien porque son los conocimientos base del examen: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s-MX" sz="2000" dirty="0" smtClean="0"/>
              <a:t>KS2.1	Conocimiento de los métodos para establecer un modelo de clasificación de los activos de información coherente con los objetivos de negocio.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s-MX" sz="2000" dirty="0" smtClean="0"/>
              <a:t>KS2.2	Conocimiento de los métodos utilizados para asignar las responsabilidades y propiedad de los activos de la información y del riesgo.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s-MX" sz="2000" dirty="0" smtClean="0"/>
              <a:t>KS2.3	Conocimiento de los métodos para evaluar el impacto de eventos adversos en el negocio.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s-MX" sz="2000" dirty="0" smtClean="0"/>
              <a:t>KS2.4	Conocimiento de metodologías de valoración de activos de la información. 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s-MX" sz="2000" dirty="0" smtClean="0"/>
              <a:t>KS2.5	Conocimiento de los requisitos legales, regulatorios, organizativos y otros relacionados con la seguridad de la información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8</a:t>
            </a:fld>
            <a:endParaRPr lang="es-MX" dirty="0"/>
          </a:p>
        </p:txBody>
      </p:sp>
      <p:pic>
        <p:nvPicPr>
          <p:cNvPr id="8" name="Dominio 2 D8">
            <a:hlinkClick r:id="" action="ppaction://media"/>
          </p:cNvPr>
          <p:cNvPicPr>
            <a:picLocks noRot="1" noChangeAspect="1"/>
          </p:cNvPicPr>
          <p:nvPr>
            <a:wavAudioFile r:embed="rId1" name="Dominio 2 D8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 smtClean="0"/>
              <a:t>KS2.6	Conocimiento de fuentes de información fidedignas, confiables y oportunas concernientes a las nuevas amenazas y vulnerabilidades de la información.</a:t>
            </a:r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 smtClean="0"/>
              <a:t>KS2.7	Conocimiento de los eventos que pueden requerir reevaluaciones de riesgos y cambios a los elementos del programa de seguridad de la información.</a:t>
            </a:r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 smtClean="0"/>
              <a:t>KS2.8	Conocimiento de las amenazas a la información, las vulnerabilidades, las exposiciones y su naturaleza cambiante.</a:t>
            </a:r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 smtClean="0"/>
              <a:t>KS2.9	Conocimiento de las metodologías de evaluación y análisis de riesgos. </a:t>
            </a:r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 smtClean="0"/>
              <a:t>KS2.10	Conocimiento de los métodos utilizados para priorizar los riesgos. </a:t>
            </a:r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/>
              <a:t>KS2.11 </a:t>
            </a:r>
            <a:r>
              <a:rPr lang="es-MX" sz="2000" dirty="0" smtClean="0"/>
              <a:t>	Conocimiento </a:t>
            </a:r>
            <a:r>
              <a:rPr lang="es-MX" sz="2000" dirty="0"/>
              <a:t>de los requisitos para la presentación de informes de riesgos (por ejemplo, frecuencia, audiencia, componentes</a:t>
            </a:r>
            <a:r>
              <a:rPr lang="es-MX" sz="2000" dirty="0" smtClean="0"/>
              <a:t>). </a:t>
            </a:r>
            <a:endParaRPr lang="es-MX" sz="2000" dirty="0"/>
          </a:p>
          <a:p>
            <a:pPr marL="914400" indent="-914400">
              <a:buNone/>
              <a:tabLst>
                <a:tab pos="900113" algn="l"/>
              </a:tabLst>
            </a:pPr>
            <a:r>
              <a:rPr lang="es-MX" sz="2000" dirty="0"/>
              <a:t>KS2.12 </a:t>
            </a:r>
            <a:r>
              <a:rPr lang="es-MX" sz="2000" dirty="0" smtClean="0"/>
              <a:t>	Conocimiento </a:t>
            </a:r>
            <a:r>
              <a:rPr lang="es-MX" sz="2000" dirty="0"/>
              <a:t>de los métodos utilizados para monitorear los </a:t>
            </a:r>
            <a:r>
              <a:rPr lang="es-MX" sz="2000" dirty="0" smtClean="0"/>
              <a:t>riesgos.</a:t>
            </a:r>
            <a:endParaRPr lang="es-MX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9</a:t>
            </a:fld>
            <a:endParaRPr lang="es-MX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Dominio 2</a:t>
            </a:r>
            <a:r>
              <a:rPr dirty="0"/>
              <a:t/>
            </a:r>
            <a:br>
              <a:rPr dirty="0"/>
            </a:br>
            <a:r>
              <a:rPr lang="es-MX" dirty="0" smtClean="0"/>
              <a:t>Conocimientos relacionados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</TotalTime>
  <Words>1008</Words>
  <Application>Microsoft Office PowerPoint</Application>
  <PresentationFormat>On-screen Show (4:3)</PresentationFormat>
  <Paragraphs>171</Paragraphs>
  <Slides>15</Slides>
  <Notes>14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Confianza y valor de los sistemas de información</vt:lpstr>
      <vt:lpstr>Curso de Preparación 2014 CISM</vt:lpstr>
      <vt:lpstr>Relevancia del Examen</vt:lpstr>
      <vt:lpstr>Gestión de riesgos de la información y cumplimiento</vt:lpstr>
      <vt:lpstr>Objetivos de aprendizaje</vt:lpstr>
      <vt:lpstr>Dominio 2 Enunciados de las tareas</vt:lpstr>
      <vt:lpstr>Dominio 2 Enunciados de las tareas</vt:lpstr>
      <vt:lpstr>Dominio 2 Conocimientos relacionados</vt:lpstr>
      <vt:lpstr>Dominio 2 Conocimientos relacionados</vt:lpstr>
      <vt:lpstr>Dominio 2 Conocimientos relacionados</vt:lpstr>
      <vt:lpstr>Sección 2</vt:lpstr>
      <vt:lpstr>2.4 Visión general de la gestión de riesgos</vt:lpstr>
      <vt:lpstr>2.4 Visión general de la gestión de riesgos</vt:lpstr>
      <vt:lpstr>Áreas Clave de Enfoque</vt:lpstr>
      <vt:lpstr>Modelo de Riesgo</vt:lpstr>
    </vt:vector>
  </TitlesOfParts>
  <Company>ISACA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Risk Management and Compliance Chapter 2</dc:title>
  <dc:creator>Conference Administrator</dc:creator>
  <cp:lastModifiedBy>kcordero</cp:lastModifiedBy>
  <cp:revision>319</cp:revision>
  <dcterms:created xsi:type="dcterms:W3CDTF">2012-02-15T16:16:58Z</dcterms:created>
  <dcterms:modified xsi:type="dcterms:W3CDTF">2014-02-18T16:00:19Z</dcterms:modified>
</cp:coreProperties>
</file>