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59" r:id="rId2"/>
    <p:sldId id="262" r:id="rId3"/>
    <p:sldId id="360" r:id="rId4"/>
    <p:sldId id="361" r:id="rId5"/>
    <p:sldId id="362" r:id="rId6"/>
    <p:sldId id="376" r:id="rId7"/>
    <p:sldId id="479" r:id="rId8"/>
    <p:sldId id="377" r:id="rId9"/>
    <p:sldId id="379" r:id="rId10"/>
    <p:sldId id="3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5AC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2132" autoAdjust="0"/>
    <p:restoredTop sz="66667" autoAdjust="0"/>
  </p:normalViewPr>
  <p:slideViewPr>
    <p:cSldViewPr>
      <p:cViewPr varScale="1">
        <p:scale>
          <a:sx n="43" d="100"/>
          <a:sy n="43" d="100"/>
        </p:scale>
        <p:origin x="-25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89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0121-5E98-4C37-BCBD-7B662465A527}" type="datetimeFigureOut">
              <a:rPr lang="en-US" smtClean="0"/>
              <a:pPr/>
              <a:t>2/18/2014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48B56-071A-462C-A1BE-C7DA6A260CCD}" type="slidenum">
              <a:rPr lang="en-US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1056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/>
              <a:t>Contenidos a Enfatizar: </a:t>
            </a:r>
          </a:p>
          <a:p>
            <a:pPr eaLnBrk="1" hangingPunct="1">
              <a:defRPr/>
            </a:pPr>
            <a:r>
              <a:rPr lang="es-MX" dirty="0" smtClean="0"/>
              <a:t>Acentuar que existen varias metodologías y herramientas para la evaluación de riesgos. Trataremos de mantenernos enfocados en los conceptos y lograr entender la gestión del riesgo y la evaluación del riesgo. No complicarse con las definiciones. El instructor proporcionará las definiciones elementales como base para el trabajo en clase. </a:t>
            </a:r>
          </a:p>
          <a:p>
            <a:pPr eaLnBrk="1" hangingPunct="1">
              <a:defRPr/>
            </a:pPr>
            <a:endParaRPr lang="es-MX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Presentar los conceptos y la terminología básicas.  </a:t>
            </a:r>
            <a:r>
              <a:rPr lang="es-MX" b="0" dirty="0" smtClean="0"/>
              <a:t>Mayor información en las siguientes secciones de esta presentación.</a:t>
            </a:r>
            <a:endParaRPr lang="es-MX" b="0" u="sng" dirty="0" smtClean="0"/>
          </a:p>
          <a:p>
            <a:pPr eaLnBrk="1" hangingPunct="1">
              <a:defRPr/>
            </a:pPr>
            <a:endParaRPr lang="es-MX" dirty="0" smtClean="0"/>
          </a:p>
          <a:p>
            <a:pPr eaLnBrk="1" hangingPunct="1">
              <a:defRPr/>
            </a:pPr>
            <a:r>
              <a:rPr lang="es-MX" dirty="0" smtClean="0"/>
              <a:t>Riesgo: Potencialidad de un evento que puede impactar en un objetivo (probabilidad de que un evento ocasiones daños o pérdidas financieras).</a:t>
            </a:r>
          </a:p>
          <a:p>
            <a:pPr eaLnBrk="1" hangingPunct="1">
              <a:defRPr/>
            </a:pPr>
            <a:r>
              <a:rPr lang="es-MX" dirty="0" smtClean="0"/>
              <a:t>Amenazas: Ejemplo: Incendios, huracanes, hackers, competidores (causa de un incidente no deseado que puede resultar en pérdidas).</a:t>
            </a:r>
          </a:p>
          <a:p>
            <a:pPr eaLnBrk="1" hangingPunct="1">
              <a:defRPr/>
            </a:pPr>
            <a:r>
              <a:rPr lang="es-MX" dirty="0" smtClean="0"/>
              <a:t>Vulnerabilidades: Falta de detectores o supresores de fuego, conexión abierta de Internet protegida por un firewall incorrectamente configurado.</a:t>
            </a:r>
          </a:p>
          <a:p>
            <a:pPr eaLnBrk="1" hangingPunct="1">
              <a:defRPr/>
            </a:pPr>
            <a:r>
              <a:rPr lang="es-MX" dirty="0" smtClean="0"/>
              <a:t>Controles: Medidas implementadas para mitigar riesgos.</a:t>
            </a:r>
          </a:p>
          <a:p>
            <a:pPr eaLnBrk="1" hangingPunct="1">
              <a:defRPr/>
            </a:pPr>
            <a:endParaRPr lang="es-MX" b="1" dirty="0" smtClean="0"/>
          </a:p>
          <a:p>
            <a:pPr eaLnBrk="1" hangingPunct="1">
              <a:defRPr/>
            </a:pPr>
            <a:r>
              <a:rPr lang="es-MX" dirty="0" smtClean="0"/>
              <a:t>Estratagema que le permitió a los griegos tomar Troya luego de una guerra de diez años.</a:t>
            </a:r>
          </a:p>
          <a:p>
            <a:pPr eaLnBrk="1" hangingPunct="1">
              <a:defRPr/>
            </a:pPr>
            <a:r>
              <a:rPr lang="es-MX" dirty="0" smtClean="0"/>
              <a:t>Dado el riesgo, un control pudo haber sido montar guardia permanente alrededor del caballo.</a:t>
            </a:r>
          </a:p>
          <a:p>
            <a:pPr eaLnBrk="1" hangingPunct="1">
              <a:defRPr/>
            </a:pPr>
            <a:r>
              <a:rPr lang="es-MX" dirty="0" smtClean="0"/>
              <a:t>Considerar mostrar CMM Risk como documentación de apoyo.</a:t>
            </a:r>
          </a:p>
          <a:p>
            <a:pPr eaLnBrk="1" hangingPunct="1"/>
            <a:endParaRPr lang="es-MX" b="1" dirty="0" smtClean="0">
              <a:latin typeface="Arial" pitchFamily="34" charset="0"/>
            </a:endParaRPr>
          </a:p>
          <a:p>
            <a:pPr eaLnBrk="1" hangingPunct="1"/>
            <a:r>
              <a:rPr lang="es-MX" b="1" dirty="0" smtClean="0">
                <a:latin typeface="Arial" pitchFamily="34" charset="0"/>
              </a:rPr>
              <a:t>Páginas de Referencia del Manual de Preparación al Examen:  </a:t>
            </a:r>
            <a:r>
              <a:rPr lang="es-MX" b="0" dirty="0" smtClean="0">
                <a:latin typeface="Arial" pitchFamily="34" charset="0"/>
              </a:rPr>
              <a:t>95-96.</a:t>
            </a:r>
          </a:p>
          <a:p>
            <a:pPr eaLnBrk="1" hangingPunct="1">
              <a:defRPr/>
            </a:pPr>
            <a:endParaRPr lang="es-MX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F401CDA-0F74-4E2F-B4F2-F1359530257B}" type="slidenum">
              <a:rPr lang="en-US" sz="1200"/>
              <a:pPr algn="r" eaLnBrk="1" hangingPunct="1"/>
              <a:t>10</a:t>
            </a:fld>
            <a:endParaRPr lang="es-MX" sz="1200" dirty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Contenidos a Enfatizar: </a:t>
            </a:r>
          </a:p>
          <a:p>
            <a:pPr eaLnBrk="1" hangingPunct="1"/>
            <a:r>
              <a:rPr lang="es-MX" dirty="0" smtClean="0"/>
              <a:t>Definir los niveles aceptables de riesgo y obtener el apoyo de la alta dirección es una condición esencial para una gestión de riesgos efectiva.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99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atin typeface="Arial" pitchFamily="34" charset="0"/>
              </a:rPr>
              <a:t>Páginas de Referencia del Manual de Preparación al Examen:  </a:t>
            </a:r>
            <a:r>
              <a:rPr lang="es-MX" b="0" dirty="0" smtClean="0">
                <a:latin typeface="Arial" pitchFamily="34" charset="0"/>
              </a:rPr>
              <a:t>95</a:t>
            </a:r>
            <a:endParaRPr lang="es-MX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D82954-BC95-4254-9D25-F16362779C68}" type="slidenum">
              <a:rPr lang="en-US" smtClean="0"/>
              <a:pPr eaLnBrk="1" hangingPunct="1"/>
              <a:t>3</a:t>
            </a:fld>
            <a:endParaRPr lang="es-MX" dirty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Directivas para el Instructor: </a:t>
            </a:r>
          </a:p>
          <a:p>
            <a:pPr eaLnBrk="1" hangingPunct="1"/>
            <a:r>
              <a:rPr lang="es-MX" dirty="0" smtClean="0"/>
              <a:t>La seguridad de información como disciplina existe para manejar riesgos de confidencialidad, integridad y disponibilidad.  La seguridad de información habilita al negocio atenuando o manejando riesgos a niveles aceptables apropiados a la misión del negocio o de la organización.  Sin la determinación de los riesgos, no es posible determinar el costo potencial o  impacto de una actividad particular.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  </a:t>
            </a:r>
            <a:r>
              <a:rPr lang="es-MX" dirty="0" smtClean="0"/>
              <a:t>Pg. 96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653A2D-95DA-4D23-A142-64047FBF59D1}" type="slidenum">
              <a:rPr lang="en-US" smtClean="0"/>
              <a:pPr eaLnBrk="1" hangingPunct="1"/>
              <a:t>4</a:t>
            </a:fld>
            <a:endParaRPr lang="es-MX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Páginas de Referencia del Manual de Preparación al Examen:  </a:t>
            </a:r>
            <a:r>
              <a:rPr lang="es-MX" dirty="0" smtClean="0"/>
              <a:t>Pg. 96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0D7487-4600-45B8-B7C4-FCA43F3C60F1}" type="slidenum">
              <a:rPr lang="en-US" smtClean="0"/>
              <a:pPr eaLnBrk="1" hangingPunct="1"/>
              <a:t>5</a:t>
            </a:fld>
            <a:endParaRPr lang="es-MX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dirty="0" smtClean="0"/>
              <a:t>Una estrategia de gestión de riesgos, para que sea efectiva, debe ser un proceso de negocio integrado con objetivos definidos que abarque todos los procesos, actividades, metodologías y políticas para la gestión de riesgos que adopta y lleva a cabo una organización. La estrategia de gestión de riesgos establece los parámetros y traza el curso del programa de gestión de riesgos de la organización. Debe ser consistente e integrado a la estrategia de gobierno de la seguridad general. La estrategia de seguridad de la información a su vez debe basarse en los objetivos generales de la organización y en la estrategia del negocio.</a:t>
            </a:r>
          </a:p>
          <a:p>
            <a:pPr eaLnBrk="1" hangingPunct="1"/>
            <a:endParaRPr lang="es-MX" b="1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97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A0894-BF9E-4722-9AC1-65925F636DF0}" type="slidenum">
              <a:rPr lang="en-US" smtClean="0"/>
              <a:pPr eaLnBrk="1" hangingPunct="1"/>
              <a:t>6</a:t>
            </a:fld>
            <a:endParaRPr lang="es-MX" dirty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Directivas para el Instructor: </a:t>
            </a:r>
          </a:p>
          <a:p>
            <a:pPr eaLnBrk="1" hangingPunct="1"/>
            <a:r>
              <a:rPr lang="es-ES" b="0" dirty="0" smtClean="0"/>
              <a:t>Las actividades de gestión de seguridad alineadas con los objetivos de negocio deberían estar soportadas por un propósito definido seguido de la asignación de responsabilidades para gestionar el plan.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</a:t>
            </a:r>
            <a:r>
              <a:rPr lang="es-MX" b="0" baseline="0" dirty="0" smtClean="0"/>
              <a:t>P</a:t>
            </a:r>
            <a:r>
              <a:rPr lang="es-MX" dirty="0" smtClean="0"/>
              <a:t>g. 97</a:t>
            </a:r>
          </a:p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E593CE-7D7A-4811-9773-6FEC3CABE7BC}" type="slidenum">
              <a:rPr lang="en-US" smtClean="0"/>
              <a:pPr eaLnBrk="1" hangingPunct="1"/>
              <a:t>7</a:t>
            </a:fld>
            <a:endParaRPr lang="es-MX" dirty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Contenidos a Enfatizar: 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97</a:t>
            </a:r>
          </a:p>
          <a:p>
            <a:pPr eaLnBrk="1" hangingPunct="1"/>
            <a:endParaRPr lang="es-MX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E593CE-7D7A-4811-9773-6FEC3CABE7BC}" type="slidenum">
              <a:rPr lang="en-US" smtClean="0"/>
              <a:pPr eaLnBrk="1" hangingPunct="1"/>
              <a:t>8</a:t>
            </a:fld>
            <a:endParaRPr lang="es-MX" dirty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Contenidos a Enfatizar: 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Pg. 97</a:t>
            </a:r>
          </a:p>
          <a:p>
            <a:pPr eaLnBrk="1" hangingPunct="1"/>
            <a:endParaRPr lang="es-MX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8BBFD-143D-4911-AFFE-4EBFC4C1D1C7}" type="slidenum">
              <a:rPr lang="en-US" smtClean="0"/>
              <a:pPr eaLnBrk="1" hangingPunct="1"/>
              <a:t>9</a:t>
            </a:fld>
            <a:endParaRPr lang="es-MX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b="1" dirty="0" smtClean="0"/>
              <a:t>Contenidos a Enfatizar: </a:t>
            </a:r>
          </a:p>
          <a:p>
            <a:pPr eaLnBrk="1" hangingPunct="1"/>
            <a:r>
              <a:rPr lang="es-MX" dirty="0" smtClean="0"/>
              <a:t>Definir los niveles aceptables de riesgo y obtener el apoyo de la alta dirección es una condición esencial para una gestión de riesgos efectiva.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b="1" dirty="0" smtClean="0"/>
              <a:t>Páginas de Referencia del Manual de Preparación al Examen:</a:t>
            </a:r>
            <a:r>
              <a:rPr lang="es-MX" dirty="0" smtClean="0"/>
              <a:t>  Págs. 99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SM.Horizontal 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7" name="Picture 6" descr="ISACAnewTag.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5AC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F04EB-1548-4DDB-A38C-11FE191D4E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199"/>
            <a:ext cx="2057400" cy="4724401"/>
          </a:xfrm>
        </p:spPr>
        <p:txBody>
          <a:bodyPr vert="eaVert"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199"/>
            <a:ext cx="6019800" cy="472440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 and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8313" y="2205038"/>
            <a:ext cx="82804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199"/>
            <a:ext cx="5111750" cy="4724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SM.Horizontal 4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8" name="Picture 7" descr="ISACAnewTag.4c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57158" y="6488668"/>
            <a:ext cx="2526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©Copyright 2013 ISACA. Todos los derechos reservados.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75AC4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spcBef>
          <a:spcPct val="20000"/>
        </a:spcBef>
        <a:buClrTx/>
        <a:buFont typeface="Calibri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es-MX" dirty="0" smtClean="0"/>
              <a:t>2.4 Visión general de la gestión de riesgos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Desafíos de la gestión de riesgos</a:t>
            </a:r>
            <a:endParaRPr lang="es-MX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Existe un alto potencial de mal uso e interpretación errónea de los términos clave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Riesgo</a:t>
            </a:r>
          </a:p>
          <a:p>
            <a:pPr lvl="1"/>
            <a:r>
              <a:rPr lang="es-MX" dirty="0" smtClean="0"/>
              <a:t>Amenazas</a:t>
            </a:r>
          </a:p>
          <a:p>
            <a:pPr lvl="1"/>
            <a:r>
              <a:rPr lang="es-MX" dirty="0" smtClean="0"/>
              <a:t>Vulnerabilidades</a:t>
            </a:r>
          </a:p>
          <a:p>
            <a:pPr marL="0" indent="0">
              <a:buNone/>
            </a:pPr>
            <a:r>
              <a:rPr lang="es-ES" dirty="0" smtClean="0"/>
              <a:t>Existen diferentes técnicas y enfoques</a:t>
            </a:r>
            <a:r>
              <a:rPr lang="es-MX" dirty="0" smtClean="0"/>
              <a:t>:</a:t>
            </a:r>
          </a:p>
          <a:p>
            <a:pPr lvl="1"/>
            <a:r>
              <a:rPr lang="es-MX" dirty="0" smtClean="0"/>
              <a:t>Cualitativo</a:t>
            </a:r>
          </a:p>
          <a:p>
            <a:pPr lvl="1"/>
            <a:r>
              <a:rPr lang="es-MX" dirty="0" smtClean="0"/>
              <a:t>Cuantitativo: ALE / VAR</a:t>
            </a:r>
          </a:p>
          <a:p>
            <a:pPr lvl="1"/>
            <a:r>
              <a:rPr lang="es-MX" dirty="0" smtClean="0"/>
              <a:t>Semi-cuantitativo</a:t>
            </a:r>
          </a:p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1</a:t>
            </a:fld>
            <a:endParaRPr lang="es-MX" dirty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905000"/>
            <a:ext cx="36004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ominio 2 D16">
            <a:hlinkClick r:id="" action="ppaction://media"/>
          </p:cNvPr>
          <p:cNvPicPr>
            <a:picLocks noRot="1" noChangeAspect="1"/>
          </p:cNvPicPr>
          <p:nvPr>
            <a:wavAudioFile r:embed="rId1" name="Dominio 2 D16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39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153400" cy="3992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ts val="2700"/>
              </a:lnSpc>
              <a:spcBef>
                <a:spcPct val="0"/>
              </a:spcBef>
            </a:pPr>
            <a:r>
              <a:rPr lang="es-MX" dirty="0" smtClean="0"/>
              <a:t>Un comité de dirección debe: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dirty="0" smtClean="0"/>
              <a:t>Establecer las prioridades de la gestión de riesgos.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s-MX" dirty="0" smtClean="0"/>
              <a:t>Definir los objetivos de la gestión de riesgos a fin de respaldar la estrategia de negocios.</a:t>
            </a:r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El Gerente de Seguridad de Información es responsable de desarrollar, gestionar y contribuir con el programa de gestión de riesgos de seguridad de la información para alcanzar los objetivos definidos.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05200" y="152400"/>
            <a:ext cx="5257800" cy="12652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3413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AC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2.6.2 Roles y responsabilidades</a:t>
            </a:r>
          </a:p>
        </p:txBody>
      </p:sp>
    </p:spTree>
    <p:extLst>
      <p:ext uri="{BB962C8B-B14F-4D97-AF65-F5344CB8AC3E}">
        <p14:creationId xmlns="" xmlns:p14="http://schemas.microsoft.com/office/powerpoint/2010/main" val="38984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MX" dirty="0" smtClean="0"/>
              <a:t>Desafíos de la gestión de riesgos 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dirty="0" smtClean="0"/>
              <a:t>Gestión de riesgos….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2</a:t>
            </a:fld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ignifica diferentes cosas para diferentes unidades de negocios y personas en la organización.</a:t>
            </a:r>
          </a:p>
          <a:p>
            <a:r>
              <a:rPr lang="es-MX" dirty="0" smtClean="0"/>
              <a:t>Necesita operar a múltiples niveles en una organización:</a:t>
            </a:r>
          </a:p>
          <a:p>
            <a:pPr lvl="1"/>
            <a:r>
              <a:rPr lang="es-MX" dirty="0" smtClean="0"/>
              <a:t>Nivel estratégico</a:t>
            </a:r>
          </a:p>
          <a:p>
            <a:pPr lvl="1"/>
            <a:r>
              <a:rPr lang="es-MX" dirty="0" smtClean="0"/>
              <a:t>Nivel gerencial</a:t>
            </a:r>
          </a:p>
          <a:p>
            <a:pPr lvl="1"/>
            <a:r>
              <a:rPr lang="es-MX" dirty="0" smtClean="0"/>
              <a:t>Nivel </a:t>
            </a:r>
            <a:r>
              <a:rPr lang="es-MX" dirty="0"/>
              <a:t>operativo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044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228600"/>
            <a:ext cx="6172200" cy="1431925"/>
          </a:xfrm>
        </p:spPr>
        <p:txBody>
          <a:bodyPr/>
          <a:lstStyle/>
          <a:p>
            <a:pPr defTabSz="341313" eaLnBrk="1" hangingPunct="1">
              <a:buClr>
                <a:schemeClr val="bg2"/>
              </a:buClr>
            </a:pPr>
            <a:r>
              <a:rPr lang="es-MX" sz="4000" dirty="0" smtClean="0"/>
              <a:t>2.4.1 Importancia de la gestión de riesgos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382000" cy="4114800"/>
          </a:xfrm>
        </p:spPr>
        <p:txBody>
          <a:bodyPr/>
          <a:lstStyle/>
          <a:p>
            <a:pPr eaLnBrk="1" hangingPunct="1"/>
            <a:r>
              <a:rPr lang="es-MX" sz="3000" dirty="0" smtClean="0"/>
              <a:t>La gestión de riesgos es una función fundamental de la seguridad de la información:</a:t>
            </a:r>
          </a:p>
          <a:p>
            <a:pPr lvl="1" eaLnBrk="1" hangingPunct="1"/>
            <a:r>
              <a:rPr lang="es-MX" dirty="0" smtClean="0"/>
              <a:t>Proporciona la razón y la justificación para casi todas las actividades relacionadas con la seguridad de la información.</a:t>
            </a:r>
          </a:p>
        </p:txBody>
      </p:sp>
      <p:pic>
        <p:nvPicPr>
          <p:cNvPr id="5" name="Dominio 2 D18">
            <a:hlinkClick r:id="" action="ppaction://media"/>
          </p:cNvPr>
          <p:cNvPicPr>
            <a:picLocks noRot="1" noChangeAspect="1"/>
          </p:cNvPicPr>
          <p:nvPr>
            <a:wavAudioFile r:embed="rId1" name="Dominio 2 D18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31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341313" eaLnBrk="1" hangingPunct="1">
              <a:buClr>
                <a:schemeClr val="bg2"/>
              </a:buClr>
            </a:pPr>
            <a:r>
              <a:rPr lang="es-MX" sz="4000" dirty="0" smtClean="0"/>
              <a:t>2.4.2 Resultados de la gestión de riesgos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s-MX" sz="2800" dirty="0" smtClean="0"/>
              <a:t>Toma de decisiones informadas, basadas en la comprensión de: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MX" sz="2600" dirty="0" smtClean="0"/>
              <a:t>amenazas, vulnerabilidades y perfil de riesgo.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MX" sz="2600" dirty="0" smtClean="0"/>
              <a:t>exposición al riesgo y las posibles consecuencias del compromiso.</a:t>
            </a:r>
          </a:p>
          <a:p>
            <a:pPr marL="349250" lvl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s-MX" sz="2400" dirty="0" smtClean="0"/>
          </a:p>
          <a:p>
            <a:pPr marL="342900" lvl="1" indent="-342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B050"/>
              </a:buClr>
              <a:buNone/>
            </a:pPr>
            <a:r>
              <a:rPr lang="es-MX" dirty="0" smtClean="0"/>
              <a:t>Resulta en: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MX" sz="2600" dirty="0" smtClean="0"/>
              <a:t>Una estrategia organizacional de mitigación de riesgos adecuada para obtener consecuencias aceptables.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MX" sz="2600" smtClean="0"/>
              <a:t>Aceptación/Atención organizacional con base </a:t>
            </a:r>
            <a:r>
              <a:rPr lang="es-MX" sz="2600" dirty="0" smtClean="0"/>
              <a:t>en un entendimiento de las posibles consecuencias del riesgo residual.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MX" sz="2600" dirty="0" smtClean="0"/>
              <a:t>Evidencia cuantificable de que los recursos de la gerencia se utilizan de forma apropiada y con una adecuada relación costo/efectividad.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s-MX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67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74638"/>
            <a:ext cx="5867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4000" dirty="0" smtClean="0"/>
              <a:t>2.5 Estrategia de gestión de riesgos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s-MX" sz="3000" dirty="0" smtClean="0"/>
              <a:t>Una estrategia de gestión de riesgos:</a:t>
            </a:r>
          </a:p>
          <a:p>
            <a:pPr marL="400050" lvl="1" indent="238125" eaLnBrk="1" hangingPunct="1">
              <a:buFont typeface="Arial" charset="0"/>
              <a:buChar char="−"/>
            </a:pPr>
            <a:r>
              <a:rPr lang="es-MX" dirty="0" smtClean="0"/>
              <a:t>Es un proceso de negocios integrado.</a:t>
            </a:r>
          </a:p>
          <a:p>
            <a:pPr marL="400050" lvl="1" indent="238125" eaLnBrk="1" hangingPunct="1">
              <a:buFont typeface="Arial" charset="0"/>
              <a:buChar char="−"/>
            </a:pPr>
            <a:r>
              <a:rPr lang="es-MX" dirty="0" smtClean="0"/>
              <a:t>Tiene objetivos definidos.</a:t>
            </a:r>
          </a:p>
          <a:p>
            <a:pPr marL="693738" lvl="1" indent="-300038">
              <a:buFont typeface="Arial" charset="0"/>
              <a:buChar char="−"/>
            </a:pPr>
            <a:r>
              <a:rPr lang="es-MX" dirty="0" smtClean="0"/>
              <a:t>Incorpora todos los procesos de gestión de riesgos, actividades, metodologías y políticas adoptadas y llevadas a cabo en una organización.</a:t>
            </a:r>
          </a:p>
          <a:p>
            <a:pPr marL="693738" lvl="1" indent="-300038" eaLnBrk="1" hangingPunct="1">
              <a:buNone/>
            </a:pPr>
            <a:endParaRPr lang="es-MX" dirty="0" smtClean="0"/>
          </a:p>
        </p:txBody>
      </p:sp>
      <p:pic>
        <p:nvPicPr>
          <p:cNvPr id="4" name="Dominio 2 D20">
            <a:hlinkClick r:id="" action="ppaction://media"/>
          </p:cNvPr>
          <p:cNvPicPr>
            <a:picLocks noRot="1" noChangeAspect="1"/>
          </p:cNvPicPr>
          <p:nvPr>
            <a:wavAudioFile r:embed="rId1" name="Dominio 2 D20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71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228600"/>
            <a:ext cx="6324600" cy="1143000"/>
          </a:xfrm>
        </p:spPr>
        <p:txBody>
          <a:bodyPr>
            <a:normAutofit fontScale="90000"/>
          </a:bodyPr>
          <a:lstStyle/>
          <a:p>
            <a:pPr defTabSz="341313" eaLnBrk="1" hangingPunct="1">
              <a:buClr>
                <a:schemeClr val="bg2"/>
              </a:buClr>
            </a:pPr>
            <a:r>
              <a:rPr lang="es-MX" sz="4000" dirty="0" smtClean="0"/>
              <a:t>2.6 Gestión eficaz de riesgos de seguridad de la información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525"/>
              </a:spcBef>
              <a:spcAft>
                <a:spcPts val="425"/>
              </a:spcAft>
            </a:pPr>
            <a:r>
              <a:rPr lang="es-MX" sz="2600" dirty="0" smtClean="0"/>
              <a:t>Las actividades relacionadas con una gestión eficaz de los riesgos de seguridad de la información deben contar con el respaldo continuo de la alta gerencia.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  <a:spcAft>
                <a:spcPts val="425"/>
              </a:spcAft>
            </a:pPr>
            <a:r>
              <a:rPr lang="es-MX" sz="2600" dirty="0" smtClean="0"/>
              <a:t>Para alcanzar los objetivos del programa se requiere de una cultura de calidad integrada con el compromiso de la alta dirección.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  <a:spcAft>
                <a:spcPts val="425"/>
              </a:spcAft>
            </a:pPr>
            <a:r>
              <a:rPr lang="es-MX" sz="2600" dirty="0" smtClean="0"/>
              <a:t>El personal debe: </a:t>
            </a:r>
          </a:p>
          <a:p>
            <a:pPr lvl="1" eaLnBrk="1" hangingPunct="1">
              <a:lnSpc>
                <a:spcPct val="90000"/>
              </a:lnSpc>
              <a:spcBef>
                <a:spcPts val="525"/>
              </a:spcBef>
              <a:spcAft>
                <a:spcPts val="425"/>
              </a:spcAft>
            </a:pPr>
            <a:r>
              <a:rPr lang="es-MX" sz="2400" dirty="0" smtClean="0"/>
              <a:t>Entender sus responsabilidades.</a:t>
            </a:r>
          </a:p>
          <a:p>
            <a:pPr lvl="1">
              <a:lnSpc>
                <a:spcPct val="90000"/>
              </a:lnSpc>
              <a:spcBef>
                <a:spcPts val="525"/>
              </a:spcBef>
              <a:spcAft>
                <a:spcPts val="425"/>
              </a:spcAft>
            </a:pPr>
            <a:r>
              <a:rPr lang="es-MX" sz="2400" dirty="0" smtClean="0"/>
              <a:t>Estar entrenado en los procedimientos de control aplicables.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  <a:spcAft>
                <a:spcPts val="425"/>
              </a:spcAft>
            </a:pPr>
            <a:r>
              <a:rPr lang="es-MX" sz="2600" dirty="0" smtClean="0"/>
              <a:t>Se debe probar y exigir el cumplimiento de los controles de seguridad de la información de manera continua.</a:t>
            </a:r>
          </a:p>
        </p:txBody>
      </p:sp>
      <p:pic>
        <p:nvPicPr>
          <p:cNvPr id="4" name="Dominio 2 D21">
            <a:hlinkClick r:id="" action="ppaction://media"/>
          </p:cNvPr>
          <p:cNvPicPr>
            <a:picLocks noRot="1" noChangeAspect="1"/>
          </p:cNvPicPr>
          <p:nvPr>
            <a:wavAudioFile r:embed="rId1" name="Dominio 2 D2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3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MX" sz="3300" dirty="0" smtClean="0"/>
              <a:t>Los pasos básicos para desarrollar un programa de gestión de riesgos son los siguientes: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3000" dirty="0" smtClean="0"/>
              <a:t>Contexto y propósito del programa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3000" dirty="0" smtClean="0"/>
              <a:t>Alcance y estatutos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3000" dirty="0" smtClean="0"/>
              <a:t>Identificación, clasificación y propiedad de activos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3000" dirty="0" smtClean="0"/>
              <a:t>Objetivos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3000" dirty="0" smtClean="0"/>
              <a:t>La metodología que se utilizará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3000" dirty="0" smtClean="0"/>
              <a:t>El equipo de implementación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19400" y="274638"/>
            <a:ext cx="6324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3413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MX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AC4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2.6.1 Desarrollo de un Programa de Gestión de Riesgos</a:t>
            </a:r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4="http://schemas.microsoft.com/office/powerpoint/2010/main" val="40588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274638"/>
            <a:ext cx="6324600" cy="1143000"/>
          </a:xfrm>
        </p:spPr>
        <p:txBody>
          <a:bodyPr>
            <a:normAutofit fontScale="90000"/>
          </a:bodyPr>
          <a:lstStyle/>
          <a:p>
            <a:pPr defTabSz="341313"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s-MX" sz="4000" dirty="0" smtClean="0"/>
              <a:t>2.6.1 Desarrollo de un Programa de Gestión de Riesgos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s-MX" dirty="0" smtClean="0"/>
              <a:t>Requerimientos para desarrollar el programa: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800" dirty="0" smtClean="0"/>
              <a:t>Establecer el contexto y propósito del programa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800" dirty="0" smtClean="0"/>
              <a:t>Definir el alcance y los estatutos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800" dirty="0" smtClean="0"/>
              <a:t>Identificación, clasificación y propiedad de activos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800" dirty="0" smtClean="0"/>
              <a:t>Determinar objetivos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800" dirty="0" smtClean="0"/>
              <a:t>Determinar la metodología que se utilizará</a:t>
            </a:r>
          </a:p>
          <a:p>
            <a:pPr marL="447675" indent="-238125" eaLnBrk="1" hangingPunct="1">
              <a:lnSpc>
                <a:spcPct val="90000"/>
              </a:lnSpc>
              <a:defRPr/>
            </a:pPr>
            <a:r>
              <a:rPr lang="es-MX" sz="2800" dirty="0" smtClean="0"/>
              <a:t>Designar el equipo de desarrollo del programa</a:t>
            </a:r>
          </a:p>
        </p:txBody>
      </p:sp>
    </p:spTree>
    <p:extLst>
      <p:ext uri="{BB962C8B-B14F-4D97-AF65-F5344CB8AC3E}">
        <p14:creationId xmlns="" xmlns:p14="http://schemas.microsoft.com/office/powerpoint/2010/main" val="40588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152400"/>
            <a:ext cx="5257800" cy="1265238"/>
          </a:xfrm>
        </p:spPr>
        <p:txBody>
          <a:bodyPr/>
          <a:lstStyle/>
          <a:p>
            <a:pPr defTabSz="341313" eaLnBrk="1" hangingPunct="1">
              <a:buClr>
                <a:schemeClr val="bg2"/>
              </a:buClr>
            </a:pPr>
            <a:r>
              <a:rPr lang="es-MX" sz="4000" dirty="0" smtClean="0"/>
              <a:t>2.6.2 Roles y responsabilidades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7696200" cy="399256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s-MX" dirty="0" smtClean="0"/>
              <a:t>La gestión de los riesgos de seguridad de información es parte integral del gobierno de la seguridad:</a:t>
            </a:r>
          </a:p>
          <a:p>
            <a:pPr lvl="1" eaLnBrk="1" hangingPunct="1">
              <a:spcBef>
                <a:spcPct val="0"/>
              </a:spcBef>
            </a:pPr>
            <a:r>
              <a:rPr lang="es-MX" dirty="0" smtClean="0"/>
              <a:t>Es responsabilidad del consejo directivo o su equivalente, asegurar que tales esfuerzos sean efectivos.</a:t>
            </a:r>
            <a:endParaRPr lang="es-MX" sz="3200" dirty="0" smtClean="0"/>
          </a:p>
          <a:p>
            <a:pPr eaLnBrk="1" hangingPunct="1">
              <a:spcBef>
                <a:spcPct val="0"/>
              </a:spcBef>
            </a:pPr>
            <a:r>
              <a:rPr lang="es-MX" dirty="0" smtClean="0"/>
              <a:t>La gerencia debe participar y aprobar los niveles aceptables de riesgo, así como los objetivos de la gestión de riesgos.</a:t>
            </a:r>
          </a:p>
        </p:txBody>
      </p:sp>
      <p:pic>
        <p:nvPicPr>
          <p:cNvPr id="4" name="Dominio 2 D24">
            <a:hlinkClick r:id="" action="ppaction://media"/>
          </p:cNvPr>
          <p:cNvPicPr>
            <a:picLocks noRot="1" noChangeAspect="1"/>
          </p:cNvPicPr>
          <p:nvPr>
            <a:wavAudioFile r:embed="rId1" name="Dominio 2 D24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19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</TotalTime>
  <Words>1192</Words>
  <Application>Microsoft Office PowerPoint</Application>
  <PresentationFormat>On-screen Show (4:3)</PresentationFormat>
  <Paragraphs>118</Paragraphs>
  <Slides>10</Slides>
  <Notes>10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2.4 Visión general de la gestión de riesgos  </vt:lpstr>
      <vt:lpstr>Desafíos de la gestión de riesgos  </vt:lpstr>
      <vt:lpstr>2.4.1 Importancia de la gestión de riesgos</vt:lpstr>
      <vt:lpstr>2.4.2 Resultados de la gestión de riesgos</vt:lpstr>
      <vt:lpstr>2.5 Estrategia de gestión de riesgos</vt:lpstr>
      <vt:lpstr>2.6 Gestión eficaz de riesgos de seguridad de la información</vt:lpstr>
      <vt:lpstr>Slide 7</vt:lpstr>
      <vt:lpstr>2.6.1 Desarrollo de un Programa de Gestión de Riesgos</vt:lpstr>
      <vt:lpstr>2.6.2 Roles y responsabilidades</vt:lpstr>
      <vt:lpstr>Slide 10</vt:lpstr>
    </vt:vector>
  </TitlesOfParts>
  <Company>ISACA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Risk Management and Compliance Chapter 2</dc:title>
  <dc:creator>Conference Administrator</dc:creator>
  <cp:lastModifiedBy>kcordero</cp:lastModifiedBy>
  <cp:revision>319</cp:revision>
  <dcterms:created xsi:type="dcterms:W3CDTF">2012-02-15T16:16:58Z</dcterms:created>
  <dcterms:modified xsi:type="dcterms:W3CDTF">2014-02-18T16:01:59Z</dcterms:modified>
</cp:coreProperties>
</file>