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
  </p:notesMasterIdLst>
  <p:sldIdLst>
    <p:sldId id="381" r:id="rId2"/>
    <p:sldId id="382" r:id="rId3"/>
    <p:sldId id="383" r:id="rId4"/>
    <p:sldId id="384" r:id="rId5"/>
    <p:sldId id="385" r:id="rId6"/>
    <p:sldId id="38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5AC4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2132" autoAdjust="0"/>
    <p:restoredTop sz="56452" autoAdjust="0"/>
  </p:normalViewPr>
  <p:slideViewPr>
    <p:cSldViewPr>
      <p:cViewPr varScale="1">
        <p:scale>
          <a:sx n="35" d="100"/>
          <a:sy n="35" d="100"/>
        </p:scale>
        <p:origin x="-2778" y="-96"/>
      </p:cViewPr>
      <p:guideLst>
        <p:guide orient="horz" pos="2160"/>
        <p:guide pos="2880"/>
      </p:guideLst>
    </p:cSldViewPr>
  </p:slideViewPr>
  <p:outlineViewPr>
    <p:cViewPr>
      <p:scale>
        <a:sx n="33" d="100"/>
        <a:sy n="33" d="100"/>
      </p:scale>
      <p:origin x="0" y="31920"/>
    </p:cViewPr>
  </p:outlineViewPr>
  <p:notesTextViewPr>
    <p:cViewPr>
      <p:scale>
        <a:sx n="100" d="100"/>
        <a:sy n="100" d="100"/>
      </p:scale>
      <p:origin x="0" y="0"/>
    </p:cViewPr>
  </p:notesTextViewPr>
  <p:notesViewPr>
    <p:cSldViewPr>
      <p:cViewPr varScale="1">
        <p:scale>
          <a:sx n="83" d="100"/>
          <a:sy n="83" d="100"/>
        </p:scale>
        <p:origin x="-18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30121-5E98-4C37-BCBD-7B662465A527}" type="datetimeFigureOut">
              <a:rPr lang="en-US" smtClean="0"/>
              <a:pPr/>
              <a:t>2/18/2014</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48B56-071A-462C-A1BE-C7DA6A260CCD}" type="slidenum">
              <a:rPr lang="en-US" smtClean="0"/>
              <a:pPr/>
              <a:t>‹#›</a:t>
            </a:fld>
            <a:endParaRPr lang="es-MX" dirty="0"/>
          </a:p>
        </p:txBody>
      </p:sp>
    </p:spTree>
    <p:extLst>
      <p:ext uri="{BB962C8B-B14F-4D97-AF65-F5344CB8AC3E}">
        <p14:creationId xmlns="" xmlns:p14="http://schemas.microsoft.com/office/powerpoint/2010/main" val="410562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5B9E41-2E54-494F-B761-52C26EAA1897}" type="slidenum">
              <a:rPr lang="en-US" smtClean="0"/>
              <a:pPr eaLnBrk="1" hangingPunct="1"/>
              <a:t>1</a:t>
            </a:fld>
            <a:endParaRPr lang="es-MX"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MX" dirty="0" smtClean="0"/>
              <a:t>En la mayoría de las organizaciones grandes uno o más departamentos independientes proporcionan la gestión de riesgos en su conjunto. Sin embargo, se requiere tener conocimiento del tema en cuestión para que sea eficiente y, en consecuencia, la gestión de los riesgos de la seguridad de información generalmente recae en el gerente de seguridad de la información. Para ser efectivo, el gerente de seguridad de la información requiere un amplio conocimiento de una cantidad de conceptos fundamentales para la gestión de seguridad y riesgos. Esto incluye elementos técnicos, estratégicos, tácticos, elementos administrativos y operacionales.</a:t>
            </a:r>
          </a:p>
          <a:p>
            <a:endParaRPr lang="es-MX" b="1" dirty="0" smtClean="0"/>
          </a:p>
          <a:p>
            <a:pPr eaLnBrk="1" hangingPunct="1"/>
            <a:r>
              <a:rPr lang="es-MX" b="1" dirty="0" smtClean="0"/>
              <a:t>Páginas de Referencia del Manual de Preparación al Examen:</a:t>
            </a:r>
            <a:r>
              <a:rPr lang="es-MX" dirty="0" smtClean="0"/>
              <a:t>  Pg. 100</a:t>
            </a:r>
          </a:p>
          <a:p>
            <a:pPr eaLnBrk="1" hangingPunct="1"/>
            <a:endParaRPr lang="es-MX"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BA4CF2-8097-4B5D-9335-DE7FCB05B87C}" type="slidenum">
              <a:rPr lang="en-US" smtClean="0"/>
              <a:pPr eaLnBrk="1" hangingPunct="1"/>
              <a:t>2</a:t>
            </a:fld>
            <a:endParaRPr lang="es-MX" dirty="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r>
              <a:rPr lang="es-ES" b="0" dirty="0" smtClean="0"/>
              <a:t>Se espera que los candidatos estén familiarizados con los conceptos mencionados. Las definiciones de todos estos conceptos se ubican en el glosario al final del manual. Por favor tome unos momentos para asegurar que cada candidato se familiarice con los términos empleados y sus significados.</a:t>
            </a:r>
          </a:p>
          <a:p>
            <a:pPr eaLnBrk="1" hangingPunct="1"/>
            <a:endParaRPr lang="es-MX" dirty="0" smtClean="0"/>
          </a:p>
          <a:p>
            <a:pPr eaLnBrk="1" hangingPunct="1"/>
            <a:r>
              <a:rPr lang="es-MX" b="1" dirty="0" smtClean="0"/>
              <a:t>Páginas de Referencia del Manual de Preparación al Examen:</a:t>
            </a:r>
            <a:r>
              <a:rPr lang="es-MX" dirty="0" smtClean="0"/>
              <a:t>  Pg. 100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1EE8B8-D494-4661-845D-89EB3B87ACBC}" type="slidenum">
              <a:rPr lang="en-US" smtClean="0"/>
              <a:pPr eaLnBrk="1" hangingPunct="1"/>
              <a:t>3</a:t>
            </a:fld>
            <a:endParaRPr lang="es-MX"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100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2C16FD-CCC8-40EB-AE62-D24DB26FEE6E}" type="slidenum">
              <a:rPr lang="en-US" smtClean="0"/>
              <a:pPr eaLnBrk="1" hangingPunct="1"/>
              <a:t>4</a:t>
            </a:fld>
            <a:endParaRPr lang="es-MX"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r>
              <a:rPr lang="es-MX" b="0" dirty="0" smtClean="0"/>
              <a:t>No se espera que el candidato CISM sea un experto técnico en las tecnologías enunciadas;</a:t>
            </a:r>
            <a:r>
              <a:rPr lang="es-MX" b="0" baseline="0" dirty="0" smtClean="0"/>
              <a:t> sin embargo, para lograr mayor efectividad en la gestión de la seguridad de información, </a:t>
            </a:r>
            <a:r>
              <a:rPr lang="es-MX" b="0" dirty="0" smtClean="0"/>
              <a:t>es importante que el CISM tenga un alto  nivel de comprensión conceptual de estas tecnologías.</a:t>
            </a:r>
          </a:p>
          <a:p>
            <a:pPr eaLnBrk="1" hangingPunct="1"/>
            <a:endParaRPr lang="es-MX" b="1" dirty="0" smtClean="0"/>
          </a:p>
          <a:p>
            <a:pPr eaLnBrk="1" hangingPunct="1"/>
            <a:r>
              <a:rPr lang="es-MX" b="1" dirty="0" smtClean="0"/>
              <a:t>Páginas de Referencia del Manual de Preparación al Examen:</a:t>
            </a:r>
            <a:r>
              <a:rPr lang="es-MX" dirty="0" smtClean="0"/>
              <a:t>  Págs. 100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924FEB-0789-4986-9AA4-542F1F41F7D9}" type="slidenum">
              <a:rPr lang="en-US" smtClean="0"/>
              <a:pPr eaLnBrk="1" hangingPunct="1"/>
              <a:t>5</a:t>
            </a:fld>
            <a:endParaRPr lang="es-MX"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100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220BE6-14E9-410D-9CC0-472EA2857358}" type="slidenum">
              <a:rPr lang="en-US" smtClean="0"/>
              <a:pPr eaLnBrk="1" hangingPunct="1"/>
              <a:t>6</a:t>
            </a:fld>
            <a:endParaRPr lang="es-MX"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MX" dirty="0" smtClean="0"/>
              <a:t>La gestión de riesgos es el proceso, distinto de la evaluación de riesgos, de ponderar las alternativas de políticas en coordinación con las partes interesadas, considerando la evaluación de riesgos y otros factores y eligiendo opciones apropiadas de control y prevención  que tengan  costos aceptables.</a:t>
            </a:r>
          </a:p>
          <a:p>
            <a:pPr eaLnBrk="1" hangingPunct="1"/>
            <a:endParaRPr lang="es-MX" b="1" dirty="0" smtClean="0"/>
          </a:p>
          <a:p>
            <a:pPr eaLnBrk="1" hangingPunct="1"/>
            <a:r>
              <a:rPr lang="es-MX" b="1" dirty="0" smtClean="0"/>
              <a:t>Páginas de Referencia del Manual de Preparación al Examen:</a:t>
            </a:r>
            <a:r>
              <a:rPr lang="es-MX" dirty="0" smtClean="0"/>
              <a:t>  Pg. 101</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276600" y="274638"/>
            <a:ext cx="5562600" cy="1143000"/>
          </a:xfrm>
        </p:spPr>
        <p:txBody>
          <a:bodyPr>
            <a:normAutofit fontScale="90000"/>
          </a:bodyPr>
          <a:lstStyle/>
          <a:p>
            <a:pPr defTabSz="341313" eaLnBrk="1" hangingPunct="1">
              <a:buClr>
                <a:schemeClr val="bg2"/>
              </a:buClr>
            </a:pPr>
            <a:r>
              <a:rPr lang="es-MX" sz="3600" dirty="0" smtClean="0"/>
              <a:t>2.7 Conceptos de la gestión de riesgos de la seguridad de la información</a:t>
            </a:r>
            <a:endParaRPr lang="es-MX" sz="1700" dirty="0" smtClean="0"/>
          </a:p>
        </p:txBody>
      </p:sp>
      <p:sp>
        <p:nvSpPr>
          <p:cNvPr id="21507" name="Rectangle 3"/>
          <p:cNvSpPr>
            <a:spLocks noGrp="1" noChangeArrowheads="1"/>
          </p:cNvSpPr>
          <p:nvPr>
            <p:ph type="body" idx="4294967295"/>
          </p:nvPr>
        </p:nvSpPr>
        <p:spPr>
          <a:xfrm>
            <a:off x="533400" y="1752600"/>
            <a:ext cx="8077200" cy="4373563"/>
          </a:xfrm>
        </p:spPr>
        <p:txBody>
          <a:bodyPr>
            <a:normAutofit fontScale="92500" lnSpcReduction="20000"/>
          </a:bodyPr>
          <a:lstStyle/>
          <a:p>
            <a:pPr eaLnBrk="1" hangingPunct="1">
              <a:spcBef>
                <a:spcPct val="0"/>
              </a:spcBef>
              <a:spcAft>
                <a:spcPct val="20000"/>
              </a:spcAft>
            </a:pPr>
            <a:r>
              <a:rPr lang="es-MX" sz="2800" dirty="0" smtClean="0"/>
              <a:t>Aunque en la mayoría de las grandes organizaciones, uno o más departamentos independientes dan soporte a la gestión de riesgos en su conjunto, la gestión de los riesgos de la seguridad de la información recae en el </a:t>
            </a:r>
            <a:r>
              <a:rPr lang="es-PE" sz="2800" dirty="0" smtClean="0"/>
              <a:t>Gerente de Seguridad de Información</a:t>
            </a:r>
            <a:r>
              <a:rPr lang="es-MX" sz="2800" dirty="0" smtClean="0"/>
              <a:t>.</a:t>
            </a:r>
          </a:p>
          <a:p>
            <a:pPr eaLnBrk="1" hangingPunct="1">
              <a:spcBef>
                <a:spcPct val="0"/>
              </a:spcBef>
              <a:spcAft>
                <a:spcPct val="20000"/>
              </a:spcAft>
            </a:pPr>
            <a:r>
              <a:rPr lang="es-MX" sz="2800" dirty="0" smtClean="0"/>
              <a:t>Otros aspectos de la gestión de riesgos que podrían no caer dentro del ámbito de responsabilidad del </a:t>
            </a:r>
            <a:r>
              <a:rPr lang="es-PE" sz="2800" dirty="0" smtClean="0"/>
              <a:t>Gerente de Seguridad de Información</a:t>
            </a:r>
            <a:r>
              <a:rPr lang="es-MX" sz="2800" dirty="0" smtClean="0"/>
              <a:t> pueden tener un impacto en el programa de seguridad de la información, por tanto, los roles </a:t>
            </a:r>
            <a:r>
              <a:rPr lang="es-MX" sz="2800" smtClean="0"/>
              <a:t>y las responsabilidades </a:t>
            </a:r>
            <a:r>
              <a:rPr lang="es-MX" sz="2800" dirty="0" smtClean="0"/>
              <a:t>deben definirse claramente.</a:t>
            </a:r>
          </a:p>
        </p:txBody>
      </p:sp>
      <p:pic>
        <p:nvPicPr>
          <p:cNvPr id="4" name="Dominio 2 D26">
            <a:hlinkClick r:id="" action="ppaction://media"/>
          </p:cNvPr>
          <p:cNvPicPr>
            <a:picLocks noRot="1" noChangeAspect="1"/>
          </p:cNvPicPr>
          <p:nvPr>
            <a:wavAudioFile r:embed="rId1" name="Dominio 2 D26"/>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1032803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4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276600" y="274638"/>
            <a:ext cx="5867400" cy="1143000"/>
          </a:xfrm>
        </p:spPr>
        <p:txBody>
          <a:bodyPr/>
          <a:lstStyle/>
          <a:p>
            <a:pPr defTabSz="341313" eaLnBrk="1" hangingPunct="1">
              <a:buClr>
                <a:schemeClr val="bg2"/>
              </a:buClr>
            </a:pPr>
            <a:r>
              <a:rPr lang="es-MX" sz="4000" dirty="0" smtClean="0"/>
              <a:t>2.7.1 Conceptos</a:t>
            </a:r>
          </a:p>
        </p:txBody>
      </p:sp>
      <p:sp>
        <p:nvSpPr>
          <p:cNvPr id="22531" name="Rectangle 4"/>
          <p:cNvSpPr>
            <a:spLocks noGrp="1" noChangeArrowheads="1"/>
          </p:cNvSpPr>
          <p:nvPr>
            <p:ph type="body" sz="half" idx="4294967295"/>
          </p:nvPr>
        </p:nvSpPr>
        <p:spPr>
          <a:xfrm>
            <a:off x="533400" y="2438400"/>
            <a:ext cx="4343400" cy="3505200"/>
          </a:xfrm>
        </p:spPr>
        <p:txBody>
          <a:bodyPr>
            <a:normAutofit/>
          </a:bodyPr>
          <a:lstStyle/>
          <a:p>
            <a:pPr eaLnBrk="1" hangingPunct="1">
              <a:lnSpc>
                <a:spcPct val="90000"/>
              </a:lnSpc>
            </a:pPr>
            <a:r>
              <a:rPr lang="es-MX" sz="2000" dirty="0" smtClean="0"/>
              <a:t>Amenazas</a:t>
            </a:r>
          </a:p>
          <a:p>
            <a:pPr eaLnBrk="1" hangingPunct="1">
              <a:lnSpc>
                <a:spcPct val="90000"/>
              </a:lnSpc>
            </a:pPr>
            <a:r>
              <a:rPr lang="es-MX" sz="2000" dirty="0" smtClean="0"/>
              <a:t>Vulnerabilidades</a:t>
            </a:r>
          </a:p>
          <a:p>
            <a:pPr eaLnBrk="1" hangingPunct="1">
              <a:lnSpc>
                <a:spcPct val="90000"/>
              </a:lnSpc>
            </a:pPr>
            <a:r>
              <a:rPr lang="es-MX" sz="2000" dirty="0" smtClean="0"/>
              <a:t>Exposiciones</a:t>
            </a:r>
          </a:p>
          <a:p>
            <a:pPr eaLnBrk="1" hangingPunct="1">
              <a:lnSpc>
                <a:spcPct val="90000"/>
              </a:lnSpc>
            </a:pPr>
            <a:r>
              <a:rPr lang="es-MX" sz="2000" dirty="0" smtClean="0"/>
              <a:t>Riesgo</a:t>
            </a:r>
          </a:p>
          <a:p>
            <a:pPr eaLnBrk="1" hangingPunct="1">
              <a:lnSpc>
                <a:spcPct val="90000"/>
              </a:lnSpc>
            </a:pPr>
            <a:r>
              <a:rPr lang="es-MX" sz="2000" dirty="0" smtClean="0"/>
              <a:t>Impactos</a:t>
            </a:r>
          </a:p>
          <a:p>
            <a:pPr eaLnBrk="1" hangingPunct="1">
              <a:lnSpc>
                <a:spcPct val="90000"/>
              </a:lnSpc>
            </a:pPr>
            <a:r>
              <a:rPr lang="es-MX" sz="2000" dirty="0" smtClean="0"/>
              <a:t>Controles</a:t>
            </a:r>
          </a:p>
          <a:p>
            <a:pPr eaLnBrk="1" hangingPunct="1">
              <a:lnSpc>
                <a:spcPct val="90000"/>
              </a:lnSpc>
            </a:pPr>
            <a:r>
              <a:rPr lang="es-MX" sz="2000" dirty="0" smtClean="0"/>
              <a:t>Contramedidas</a:t>
            </a:r>
          </a:p>
          <a:p>
            <a:pPr eaLnBrk="1" hangingPunct="1">
              <a:lnSpc>
                <a:spcPct val="90000"/>
              </a:lnSpc>
            </a:pPr>
            <a:r>
              <a:rPr lang="es-MX" sz="2000" dirty="0" smtClean="0"/>
              <a:t>Valuación de recursos</a:t>
            </a:r>
          </a:p>
        </p:txBody>
      </p:sp>
      <p:sp>
        <p:nvSpPr>
          <p:cNvPr id="22532" name="Rectangle 7"/>
          <p:cNvSpPr>
            <a:spLocks noGrp="1" noChangeArrowheads="1"/>
          </p:cNvSpPr>
          <p:nvPr>
            <p:ph type="body" sz="half" idx="4294967295"/>
          </p:nvPr>
        </p:nvSpPr>
        <p:spPr>
          <a:xfrm>
            <a:off x="3886200" y="2438400"/>
            <a:ext cx="5029200" cy="3395662"/>
          </a:xfrm>
        </p:spPr>
        <p:txBody>
          <a:bodyPr>
            <a:normAutofit/>
          </a:bodyPr>
          <a:lstStyle/>
          <a:p>
            <a:pPr>
              <a:lnSpc>
                <a:spcPct val="90000"/>
              </a:lnSpc>
            </a:pPr>
            <a:r>
              <a:rPr lang="es-MX" sz="2000" dirty="0"/>
              <a:t>Clasificación de activos de información</a:t>
            </a:r>
          </a:p>
          <a:p>
            <a:pPr eaLnBrk="1" hangingPunct="1">
              <a:lnSpc>
                <a:spcPct val="90000"/>
              </a:lnSpc>
            </a:pPr>
            <a:r>
              <a:rPr lang="es-MX" sz="2000" dirty="0" smtClean="0"/>
              <a:t>Criticidad</a:t>
            </a:r>
          </a:p>
          <a:p>
            <a:pPr eaLnBrk="1" hangingPunct="1">
              <a:lnSpc>
                <a:spcPct val="90000"/>
              </a:lnSpc>
            </a:pPr>
            <a:r>
              <a:rPr lang="es-MX" sz="2000" dirty="0" smtClean="0"/>
              <a:t>Sensibilidad</a:t>
            </a:r>
          </a:p>
          <a:p>
            <a:pPr eaLnBrk="1" hangingPunct="1">
              <a:lnSpc>
                <a:spcPct val="90000"/>
              </a:lnSpc>
            </a:pPr>
            <a:r>
              <a:rPr lang="es-MX" sz="2000" dirty="0" smtClean="0"/>
              <a:t>Tiempo objetivo de recuperación (RTOs)</a:t>
            </a:r>
          </a:p>
          <a:p>
            <a:pPr eaLnBrk="1" hangingPunct="1">
              <a:lnSpc>
                <a:spcPct val="90000"/>
              </a:lnSpc>
            </a:pPr>
            <a:r>
              <a:rPr lang="es-MX" sz="2000" dirty="0" smtClean="0"/>
              <a:t>Punto objetivo de recuperación (RPOs)</a:t>
            </a:r>
          </a:p>
          <a:p>
            <a:pPr eaLnBrk="1" hangingPunct="1">
              <a:lnSpc>
                <a:spcPct val="90000"/>
              </a:lnSpc>
            </a:pPr>
            <a:r>
              <a:rPr lang="es-MX" sz="2000" dirty="0" smtClean="0"/>
              <a:t>Objetivos de entrega de servicios (SDOs)</a:t>
            </a:r>
          </a:p>
          <a:p>
            <a:pPr eaLnBrk="1" hangingPunct="1">
              <a:lnSpc>
                <a:spcPct val="90000"/>
              </a:lnSpc>
            </a:pPr>
            <a:r>
              <a:rPr lang="es-MX" sz="2000" dirty="0" smtClean="0"/>
              <a:t>Ventana de interrupción aceptable (AIW)</a:t>
            </a:r>
          </a:p>
          <a:p>
            <a:pPr eaLnBrk="1" hangingPunct="1">
              <a:lnSpc>
                <a:spcPct val="90000"/>
              </a:lnSpc>
            </a:pPr>
            <a:r>
              <a:rPr lang="es-MX" sz="2000" dirty="0" smtClean="0"/>
              <a:t>Redundancia</a:t>
            </a:r>
          </a:p>
        </p:txBody>
      </p:sp>
      <p:sp>
        <p:nvSpPr>
          <p:cNvPr id="22533" name="Text Box 6"/>
          <p:cNvSpPr txBox="1">
            <a:spLocks noChangeArrowheads="1"/>
          </p:cNvSpPr>
          <p:nvPr/>
        </p:nvSpPr>
        <p:spPr bwMode="auto">
          <a:xfrm>
            <a:off x="1066800" y="1905000"/>
            <a:ext cx="7086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000" dirty="0">
              <a:latin typeface="Tahoma" pitchFamily="34" charset="0"/>
            </a:endParaRPr>
          </a:p>
        </p:txBody>
      </p:sp>
      <p:sp>
        <p:nvSpPr>
          <p:cNvPr id="19462" name="Text Box 8"/>
          <p:cNvSpPr txBox="1">
            <a:spLocks noChangeArrowheads="1"/>
          </p:cNvSpPr>
          <p:nvPr/>
        </p:nvSpPr>
        <p:spPr bwMode="auto">
          <a:xfrm>
            <a:off x="609600" y="1371600"/>
            <a:ext cx="8077200" cy="1077913"/>
          </a:xfrm>
          <a:prstGeom prst="rect">
            <a:avLst/>
          </a:prstGeom>
          <a:noFill/>
          <a:ln w="9525">
            <a:noFill/>
            <a:miter lim="800000"/>
            <a:headEnd/>
            <a:tailEnd/>
          </a:ln>
        </p:spPr>
        <p:txBody>
          <a:bodyPr wrap="square">
            <a:spAutoFit/>
          </a:bodyPr>
          <a:lstStyle/>
          <a:p>
            <a:pPr eaLnBrk="0" hangingPunct="0">
              <a:defRPr/>
            </a:pPr>
            <a:r>
              <a:rPr lang="es-MX" sz="3200" dirty="0" smtClean="0">
                <a:latin typeface="+mj-lt"/>
              </a:rPr>
              <a:t>Los conceptos clave </a:t>
            </a:r>
            <a:r>
              <a:rPr lang="es-MX" sz="3200" dirty="0">
                <a:latin typeface="+mj-lt"/>
              </a:rPr>
              <a:t>de </a:t>
            </a:r>
            <a:r>
              <a:rPr lang="es-MX" sz="3200" dirty="0" smtClean="0">
                <a:latin typeface="+mj-lt"/>
              </a:rPr>
              <a:t>gestión </a:t>
            </a:r>
            <a:r>
              <a:rPr lang="es-MX" sz="3200" dirty="0">
                <a:latin typeface="+mj-lt"/>
              </a:rPr>
              <a:t>de </a:t>
            </a:r>
            <a:r>
              <a:rPr lang="es-MX" sz="3200" dirty="0" smtClean="0">
                <a:latin typeface="+mj-lt"/>
              </a:rPr>
              <a:t>riesgos </a:t>
            </a:r>
            <a:r>
              <a:rPr lang="es-MX" sz="3200" dirty="0">
                <a:latin typeface="+mj-lt"/>
              </a:rPr>
              <a:t>de seguridad de la información incluyen:</a:t>
            </a:r>
          </a:p>
        </p:txBody>
      </p:sp>
      <p:pic>
        <p:nvPicPr>
          <p:cNvPr id="8" name="Dominio 2 D27">
            <a:hlinkClick r:id="" action="ppaction://media"/>
          </p:cNvPr>
          <p:cNvPicPr>
            <a:picLocks noRot="1" noChangeAspect="1"/>
          </p:cNvPicPr>
          <p:nvPr>
            <a:wavAudioFile r:embed="rId1" name="Dominio 2 D27"/>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10178120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4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276600" y="274638"/>
            <a:ext cx="5867400" cy="1143000"/>
          </a:xfrm>
        </p:spPr>
        <p:txBody>
          <a:bodyPr/>
          <a:lstStyle/>
          <a:p>
            <a:pPr eaLnBrk="1" hangingPunct="1">
              <a:buClr>
                <a:schemeClr val="bg2"/>
              </a:buClr>
            </a:pPr>
            <a:r>
              <a:rPr lang="es-MX" sz="4000" dirty="0" smtClean="0"/>
              <a:t>2.7.1 Conceptos </a:t>
            </a:r>
            <a:r>
              <a:rPr lang="es-MX" dirty="0" smtClean="0"/>
              <a:t> </a:t>
            </a:r>
          </a:p>
        </p:txBody>
      </p:sp>
      <p:sp>
        <p:nvSpPr>
          <p:cNvPr id="23555" name="Rectangle 3"/>
          <p:cNvSpPr>
            <a:spLocks noGrp="1" noChangeArrowheads="1"/>
          </p:cNvSpPr>
          <p:nvPr>
            <p:ph type="body" idx="4294967295"/>
          </p:nvPr>
        </p:nvSpPr>
        <p:spPr>
          <a:xfrm>
            <a:off x="457200" y="1524000"/>
            <a:ext cx="8686800" cy="4876800"/>
          </a:xfrm>
        </p:spPr>
        <p:txBody>
          <a:bodyPr>
            <a:normAutofit/>
          </a:bodyPr>
          <a:lstStyle/>
          <a:p>
            <a:pPr marL="0" indent="0" eaLnBrk="1" hangingPunct="1">
              <a:lnSpc>
                <a:spcPct val="95000"/>
              </a:lnSpc>
              <a:buFontTx/>
              <a:buNone/>
            </a:pPr>
            <a:r>
              <a:rPr lang="es-MX" dirty="0" smtClean="0"/>
              <a:t>Otras funciones de gestión de riesgos relacionadas con seguridad de la información pueden incluir:</a:t>
            </a:r>
          </a:p>
          <a:p>
            <a:pPr marL="574675" lvl="1" eaLnBrk="1" hangingPunct="1">
              <a:lnSpc>
                <a:spcPct val="80000"/>
              </a:lnSpc>
            </a:pPr>
            <a:r>
              <a:rPr lang="es-MX" sz="2400" dirty="0" smtClean="0"/>
              <a:t>Acuerdos de niveles de servicio (SLAs)</a:t>
            </a:r>
          </a:p>
          <a:p>
            <a:pPr marL="574675" lvl="1" eaLnBrk="1" hangingPunct="1">
              <a:lnSpc>
                <a:spcPct val="80000"/>
              </a:lnSpc>
            </a:pPr>
            <a:r>
              <a:rPr lang="es-MX" sz="2400" dirty="0" smtClean="0"/>
              <a:t>Robustez y capacidad de recuperación de los sistemas</a:t>
            </a:r>
          </a:p>
          <a:p>
            <a:pPr marL="574675" lvl="1" eaLnBrk="1" hangingPunct="1">
              <a:lnSpc>
                <a:spcPct val="80000"/>
              </a:lnSpc>
            </a:pPr>
            <a:r>
              <a:rPr lang="es-MX" sz="2400" dirty="0" smtClean="0"/>
              <a:t>Continuidad del negocio / Recuperación de desastres</a:t>
            </a:r>
          </a:p>
          <a:p>
            <a:pPr marL="574675" lvl="1" eaLnBrk="1" hangingPunct="1">
              <a:lnSpc>
                <a:spcPct val="80000"/>
              </a:lnSpc>
            </a:pPr>
            <a:r>
              <a:rPr lang="es-MX" sz="2400" dirty="0" smtClean="0"/>
              <a:t>Reingeniería de procesos de negocio</a:t>
            </a:r>
          </a:p>
          <a:p>
            <a:pPr marL="574675" lvl="1" eaLnBrk="1" hangingPunct="1">
              <a:lnSpc>
                <a:spcPct val="80000"/>
              </a:lnSpc>
            </a:pPr>
            <a:r>
              <a:rPr lang="es-MX" sz="2400" dirty="0" smtClean="0"/>
              <a:t>Cronogramas y complejidad de la gestión de proyectos</a:t>
            </a:r>
          </a:p>
          <a:p>
            <a:pPr marL="574675" lvl="1" eaLnBrk="1" hangingPunct="1">
              <a:lnSpc>
                <a:spcPct val="80000"/>
              </a:lnSpc>
            </a:pPr>
            <a:r>
              <a:rPr lang="es-MX" sz="2400" dirty="0" smtClean="0"/>
              <a:t>Arquitecturas de seguridad y de la empresa</a:t>
            </a:r>
          </a:p>
          <a:p>
            <a:pPr marL="574675" lvl="1" eaLnBrk="1" hangingPunct="1">
              <a:lnSpc>
                <a:spcPct val="80000"/>
              </a:lnSpc>
            </a:pPr>
            <a:r>
              <a:rPr lang="es-MX" sz="2400" dirty="0" smtClean="0"/>
              <a:t>Gobierno de TI y de seguridad de la información</a:t>
            </a:r>
          </a:p>
          <a:p>
            <a:pPr marL="574675" lvl="1" eaLnBrk="1" hangingPunct="1">
              <a:lnSpc>
                <a:spcPct val="80000"/>
              </a:lnSpc>
            </a:pPr>
            <a:r>
              <a:rPr lang="es-MX" sz="2400" dirty="0" smtClean="0"/>
              <a:t>Administración del ciclo de vida de los sistemas</a:t>
            </a:r>
          </a:p>
          <a:p>
            <a:pPr marL="574675" lvl="1" eaLnBrk="1" hangingPunct="1">
              <a:lnSpc>
                <a:spcPct val="80000"/>
              </a:lnSpc>
            </a:pPr>
            <a:r>
              <a:rPr lang="es-MX" sz="2400" dirty="0" smtClean="0"/>
              <a:t>Políticas, normas y procedimientos</a:t>
            </a:r>
          </a:p>
        </p:txBody>
      </p:sp>
    </p:spTree>
    <p:extLst>
      <p:ext uri="{BB962C8B-B14F-4D97-AF65-F5344CB8AC3E}">
        <p14:creationId xmlns="" xmlns:p14="http://schemas.microsoft.com/office/powerpoint/2010/main" val="304016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3048000" y="304800"/>
            <a:ext cx="5867400" cy="1143000"/>
          </a:xfrm>
        </p:spPr>
        <p:txBody>
          <a:bodyPr/>
          <a:lstStyle/>
          <a:p>
            <a:pPr defTabSz="341313">
              <a:buClr>
                <a:schemeClr val="bg2"/>
              </a:buClr>
            </a:pPr>
            <a:r>
              <a:rPr lang="es-MX" sz="4000" dirty="0" smtClean="0"/>
              <a:t>2.7.2 </a:t>
            </a:r>
            <a:r>
              <a:rPr lang="es-MX" dirty="0" smtClean="0"/>
              <a:t>Tecnologías</a:t>
            </a:r>
            <a:endParaRPr lang="es-MX" sz="4000" dirty="0" smtClean="0"/>
          </a:p>
        </p:txBody>
      </p:sp>
      <p:sp>
        <p:nvSpPr>
          <p:cNvPr id="46083" name="Rectangle 3"/>
          <p:cNvSpPr>
            <a:spLocks noGrp="1" noChangeArrowheads="1"/>
          </p:cNvSpPr>
          <p:nvPr>
            <p:ph type="body" idx="4294967295"/>
          </p:nvPr>
        </p:nvSpPr>
        <p:spPr>
          <a:xfrm>
            <a:off x="457200" y="1524000"/>
            <a:ext cx="8686800" cy="4373563"/>
          </a:xfrm>
        </p:spPr>
        <p:txBody>
          <a:bodyPr>
            <a:normAutofit/>
          </a:bodyPr>
          <a:lstStyle/>
          <a:p>
            <a:pPr marL="0" indent="0" eaLnBrk="1" hangingPunct="1">
              <a:buFontTx/>
              <a:buNone/>
            </a:pPr>
            <a:r>
              <a:rPr lang="es-MX" sz="3000" dirty="0" smtClean="0"/>
              <a:t>El </a:t>
            </a:r>
            <a:r>
              <a:rPr lang="es-PE" sz="3000" dirty="0" smtClean="0"/>
              <a:t>Gerente de Seguridad de Información</a:t>
            </a:r>
            <a:r>
              <a:rPr lang="es-MX" sz="3000" dirty="0" smtClean="0"/>
              <a:t> debe tener un entendimiento conceptual de algunas tecnologías:</a:t>
            </a:r>
          </a:p>
          <a:p>
            <a:pPr marL="517525" lvl="1" indent="-228600" eaLnBrk="1" hangingPunct="1">
              <a:buFont typeface="Arial" charset="0"/>
              <a:buChar char="−"/>
            </a:pPr>
            <a:r>
              <a:rPr lang="es-MX" sz="2000" dirty="0" smtClean="0"/>
              <a:t>Medidas de seguridad de aplicación</a:t>
            </a:r>
          </a:p>
          <a:p>
            <a:pPr marL="517525" lvl="1" indent="-228600" eaLnBrk="1" hangingPunct="1">
              <a:buFont typeface="Arial" charset="0"/>
              <a:buChar char="−"/>
            </a:pPr>
            <a:r>
              <a:rPr lang="es-MX" sz="2000" dirty="0" smtClean="0"/>
              <a:t>Medidas de seguridad física</a:t>
            </a:r>
          </a:p>
          <a:p>
            <a:pPr marL="517525" lvl="1" indent="-228600" eaLnBrk="1" hangingPunct="1">
              <a:buFont typeface="Arial" charset="0"/>
              <a:buChar char="−"/>
            </a:pPr>
            <a:r>
              <a:rPr lang="es-MX" sz="2000" dirty="0" smtClean="0"/>
              <a:t>Controles ambientales</a:t>
            </a:r>
          </a:p>
          <a:p>
            <a:pPr marL="517525" lvl="1" indent="-228600" eaLnBrk="1" hangingPunct="1">
              <a:buFont typeface="Arial" charset="0"/>
              <a:buChar char="−"/>
            </a:pPr>
            <a:r>
              <a:rPr lang="es-MX" sz="2000" dirty="0" smtClean="0"/>
              <a:t>Controles de acceso lógico</a:t>
            </a:r>
          </a:p>
          <a:p>
            <a:pPr marL="517525" lvl="1" indent="-228600" eaLnBrk="1" hangingPunct="1">
              <a:buFont typeface="Arial" charset="0"/>
              <a:buChar char="−"/>
            </a:pPr>
            <a:r>
              <a:rPr lang="es-MX" sz="2000" dirty="0" smtClean="0"/>
              <a:t>Controles de acceso a redes</a:t>
            </a:r>
          </a:p>
          <a:p>
            <a:pPr marL="517525" lvl="1" indent="-228600" eaLnBrk="1" hangingPunct="1">
              <a:buFont typeface="Arial" charset="0"/>
              <a:buChar char="−"/>
            </a:pPr>
            <a:r>
              <a:rPr lang="es-MX" sz="2000" dirty="0" smtClean="0"/>
              <a:t>Routers, firewalls y otros                                               </a:t>
            </a:r>
          </a:p>
          <a:p>
            <a:pPr marL="517525" lvl="1" indent="-228600" eaLnBrk="1" hangingPunct="1">
              <a:buNone/>
            </a:pPr>
            <a:r>
              <a:rPr lang="es-MX" sz="2000" dirty="0" smtClean="0"/>
              <a:t>    componentes de redes</a:t>
            </a:r>
          </a:p>
          <a:p>
            <a:pPr marL="517525" lvl="1" indent="-228600" eaLnBrk="1" hangingPunct="1">
              <a:buFont typeface="Arial" charset="0"/>
              <a:buChar char="−"/>
            </a:pPr>
            <a:r>
              <a:rPr lang="es-MX" sz="2000" dirty="0" smtClean="0"/>
              <a:t>Detección/prevención de intrusos</a:t>
            </a:r>
          </a:p>
          <a:p>
            <a:pPr marL="517525" lvl="1" indent="-228600" eaLnBrk="1" hangingPunct="1">
              <a:buFont typeface="Arial" charset="0"/>
              <a:buChar char="−"/>
            </a:pPr>
            <a:endParaRPr lang="es-MX" sz="2000" dirty="0" smtClean="0"/>
          </a:p>
        </p:txBody>
      </p:sp>
      <p:sp>
        <p:nvSpPr>
          <p:cNvPr id="24580" name="TextBox 3"/>
          <p:cNvSpPr txBox="1">
            <a:spLocks noChangeArrowheads="1"/>
          </p:cNvSpPr>
          <p:nvPr/>
        </p:nvSpPr>
        <p:spPr bwMode="auto">
          <a:xfrm>
            <a:off x="4800600" y="2438400"/>
            <a:ext cx="4191000" cy="3829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75"/>
              </a:spcAft>
              <a:buFont typeface="Arial" charset="0"/>
              <a:buChar char="−"/>
            </a:pPr>
            <a:r>
              <a:rPr lang="es-MX" sz="2000" dirty="0">
                <a:latin typeface="+mn-lt"/>
              </a:rPr>
              <a:t>Seguridad inalámbrica</a:t>
            </a:r>
          </a:p>
          <a:p>
            <a:pPr eaLnBrk="1" hangingPunct="1">
              <a:spcAft>
                <a:spcPts val="675"/>
              </a:spcAft>
              <a:buFont typeface="Arial" charset="0"/>
              <a:buChar char="−"/>
            </a:pPr>
            <a:r>
              <a:rPr lang="es-MX" sz="2000" dirty="0">
                <a:latin typeface="+mn-lt"/>
              </a:rPr>
              <a:t>Seguridad de </a:t>
            </a:r>
            <a:r>
              <a:rPr lang="es-MX" sz="2000" dirty="0" smtClean="0">
                <a:latin typeface="+mn-lt"/>
              </a:rPr>
              <a:t>plataforma</a:t>
            </a:r>
            <a:endParaRPr lang="es-MX" sz="2000" dirty="0">
              <a:latin typeface="+mn-lt"/>
            </a:endParaRPr>
          </a:p>
          <a:p>
            <a:pPr eaLnBrk="1" hangingPunct="1">
              <a:spcAft>
                <a:spcPts val="675"/>
              </a:spcAft>
              <a:buFont typeface="Arial" charset="0"/>
              <a:buChar char="−"/>
            </a:pPr>
            <a:r>
              <a:rPr lang="es-MX" sz="2000" dirty="0">
                <a:latin typeface="+mn-lt"/>
              </a:rPr>
              <a:t>Encriptación e Infraestructura de llave pública (PKI)</a:t>
            </a:r>
          </a:p>
          <a:p>
            <a:pPr eaLnBrk="1" hangingPunct="1">
              <a:spcAft>
                <a:spcPts val="675"/>
              </a:spcAft>
              <a:buFont typeface="Arial" charset="0"/>
              <a:buChar char="−"/>
            </a:pPr>
            <a:r>
              <a:rPr lang="es-MX" sz="2000" dirty="0">
                <a:latin typeface="+mn-lt"/>
              </a:rPr>
              <a:t>Antivirus / </a:t>
            </a:r>
            <a:r>
              <a:rPr lang="es-MX" sz="2000" dirty="0" smtClean="0">
                <a:latin typeface="+mn-lt"/>
              </a:rPr>
              <a:t>Malware</a:t>
            </a:r>
            <a:endParaRPr lang="es-MX" sz="2000" dirty="0">
              <a:latin typeface="+mn-lt"/>
            </a:endParaRPr>
          </a:p>
          <a:p>
            <a:pPr eaLnBrk="1" hangingPunct="1">
              <a:spcAft>
                <a:spcPts val="675"/>
              </a:spcAft>
              <a:buFont typeface="Arial" charset="0"/>
              <a:buChar char="−"/>
            </a:pPr>
            <a:r>
              <a:rPr lang="es-MX" sz="2000" dirty="0">
                <a:latin typeface="+mn-lt"/>
              </a:rPr>
              <a:t>Controles contra Spyware / </a:t>
            </a:r>
            <a:r>
              <a:rPr lang="es-MX" sz="2000" dirty="0" smtClean="0">
                <a:latin typeface="+mn-lt"/>
              </a:rPr>
              <a:t>Adware</a:t>
            </a:r>
            <a:endParaRPr lang="es-MX" sz="2000" dirty="0">
              <a:latin typeface="+mn-lt"/>
            </a:endParaRPr>
          </a:p>
          <a:p>
            <a:pPr eaLnBrk="1" hangingPunct="1">
              <a:spcAft>
                <a:spcPts val="675"/>
              </a:spcAft>
              <a:buFont typeface="Arial" charset="0"/>
              <a:buChar char="−"/>
            </a:pPr>
            <a:r>
              <a:rPr lang="es-MX" sz="2000" dirty="0">
                <a:latin typeface="+mn-lt"/>
              </a:rPr>
              <a:t>Dispositivos Antispam</a:t>
            </a:r>
          </a:p>
          <a:p>
            <a:pPr eaLnBrk="1" hangingPunct="1">
              <a:spcAft>
                <a:spcPts val="675"/>
              </a:spcAft>
              <a:buFont typeface="Arial" charset="0"/>
              <a:buChar char="−"/>
            </a:pPr>
            <a:r>
              <a:rPr lang="es-MX" sz="2000" dirty="0">
                <a:latin typeface="+mn-lt"/>
              </a:rPr>
              <a:t>Telecomunicaciones y Voz sobre IP (VoIP)</a:t>
            </a:r>
          </a:p>
          <a:p>
            <a:pPr eaLnBrk="1" hangingPunct="1">
              <a:spcAft>
                <a:spcPts val="675"/>
              </a:spcAft>
            </a:pPr>
            <a:endParaRPr lang="es-MX" sz="2200" dirty="0"/>
          </a:p>
        </p:txBody>
      </p:sp>
      <p:pic>
        <p:nvPicPr>
          <p:cNvPr id="5" name="Dominio 2 D29">
            <a:hlinkClick r:id="" action="ppaction://media"/>
          </p:cNvPr>
          <p:cNvPicPr>
            <a:picLocks noRot="1" noChangeAspect="1"/>
          </p:cNvPicPr>
          <p:nvPr>
            <a:wavAudioFile r:embed="rId1" name="Dominio 2 D29"/>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686904504"/>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4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276600" y="274638"/>
            <a:ext cx="5867400" cy="1143000"/>
          </a:xfrm>
        </p:spPr>
        <p:txBody>
          <a:bodyPr>
            <a:normAutofit fontScale="90000"/>
          </a:bodyPr>
          <a:lstStyle/>
          <a:p>
            <a:pPr defTabSz="341313" eaLnBrk="1" hangingPunct="1">
              <a:buClr>
                <a:schemeClr val="bg2"/>
              </a:buClr>
            </a:pPr>
            <a:r>
              <a:rPr lang="es-MX" sz="4000" dirty="0" smtClean="0"/>
              <a:t>2.8 Implementación de la gestión de riesgos</a:t>
            </a:r>
          </a:p>
        </p:txBody>
      </p:sp>
      <p:sp>
        <p:nvSpPr>
          <p:cNvPr id="49155" name="Rectangle 3"/>
          <p:cNvSpPr>
            <a:spLocks noGrp="1" noChangeArrowheads="1"/>
          </p:cNvSpPr>
          <p:nvPr>
            <p:ph type="body" idx="4294967295"/>
          </p:nvPr>
        </p:nvSpPr>
        <p:spPr>
          <a:xfrm>
            <a:off x="457200" y="1524000"/>
            <a:ext cx="8531225" cy="4459288"/>
          </a:xfrm>
        </p:spPr>
        <p:txBody>
          <a:bodyPr>
            <a:normAutofit/>
          </a:bodyPr>
          <a:lstStyle/>
          <a:p>
            <a:pPr>
              <a:spcAft>
                <a:spcPct val="20000"/>
              </a:spcAft>
            </a:pPr>
            <a:r>
              <a:rPr lang="es-MX" sz="2800" dirty="0" smtClean="0"/>
              <a:t>Como parte de la planeación de un programa de gestión de riesgos, el </a:t>
            </a:r>
            <a:r>
              <a:rPr lang="es-PE" sz="2800" dirty="0" smtClean="0"/>
              <a:t>Gerente de Seguridad de Información</a:t>
            </a:r>
            <a:r>
              <a:rPr lang="es-MX" sz="2800" dirty="0" smtClean="0"/>
              <a:t> debe </a:t>
            </a:r>
            <a:r>
              <a:rPr lang="es-MX" sz="2800" dirty="0"/>
              <a:t>identificar</a:t>
            </a:r>
            <a:r>
              <a:rPr lang="es-MX" sz="2800" dirty="0" smtClean="0"/>
              <a:t> todas las demás actividades de gestión de riesgos en la organización a fin de integrarlas o promover dichas actividades en el contexto del programa de seguridad de información.</a:t>
            </a:r>
            <a:endParaRPr lang="es-MX" sz="2800" dirty="0"/>
          </a:p>
          <a:p>
            <a:pPr>
              <a:spcAft>
                <a:spcPct val="20000"/>
              </a:spcAft>
            </a:pPr>
            <a:r>
              <a:rPr lang="es-MX" sz="2800" dirty="0" smtClean="0"/>
              <a:t>Es crítico que se tengan mecanismos para asegurar una buena comunicación con otras funciones de gestión y aseguramiento de riesgos.</a:t>
            </a:r>
          </a:p>
        </p:txBody>
      </p:sp>
    </p:spTree>
    <p:extLst>
      <p:ext uri="{BB962C8B-B14F-4D97-AF65-F5344CB8AC3E}">
        <p14:creationId xmlns="" xmlns:p14="http://schemas.microsoft.com/office/powerpoint/2010/main" val="3248331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276600" y="274638"/>
            <a:ext cx="5638800" cy="1143000"/>
          </a:xfrm>
        </p:spPr>
        <p:txBody>
          <a:bodyPr>
            <a:normAutofit fontScale="90000"/>
          </a:bodyPr>
          <a:lstStyle/>
          <a:p>
            <a:pPr defTabSz="341313" eaLnBrk="1" hangingPunct="1">
              <a:buClr>
                <a:schemeClr val="bg2"/>
              </a:buClr>
            </a:pPr>
            <a:r>
              <a:rPr lang="es-MX" sz="4000" dirty="0" smtClean="0"/>
              <a:t>2.8.1 Proceso de gestión de riesgos</a:t>
            </a:r>
          </a:p>
        </p:txBody>
      </p:sp>
      <p:sp>
        <p:nvSpPr>
          <p:cNvPr id="26627" name="Rectangle 3"/>
          <p:cNvSpPr>
            <a:spLocks noGrp="1" noChangeArrowheads="1"/>
          </p:cNvSpPr>
          <p:nvPr>
            <p:ph type="body" idx="4294967295"/>
          </p:nvPr>
        </p:nvSpPr>
        <p:spPr>
          <a:xfrm>
            <a:off x="533400" y="1676400"/>
            <a:ext cx="8077200" cy="4373563"/>
          </a:xfrm>
        </p:spPr>
        <p:txBody>
          <a:bodyPr>
            <a:normAutofit/>
          </a:bodyPr>
          <a:lstStyle/>
          <a:p>
            <a:pPr eaLnBrk="1" hangingPunct="1">
              <a:spcBef>
                <a:spcPct val="0"/>
              </a:spcBef>
              <a:spcAft>
                <a:spcPct val="20000"/>
              </a:spcAft>
            </a:pPr>
            <a:r>
              <a:rPr lang="es-MX" sz="2800" dirty="0" smtClean="0"/>
              <a:t>La gestión de riesgos es el proceso de:</a:t>
            </a:r>
          </a:p>
          <a:p>
            <a:pPr lvl="1" eaLnBrk="1" hangingPunct="1">
              <a:spcBef>
                <a:spcPct val="0"/>
              </a:spcBef>
              <a:spcAft>
                <a:spcPct val="20000"/>
              </a:spcAft>
            </a:pPr>
            <a:r>
              <a:rPr lang="es-MX" sz="2400" dirty="0" smtClean="0"/>
              <a:t>Ponderar las alternativas de políticas en coordinación con las partes interesadas.</a:t>
            </a:r>
          </a:p>
          <a:p>
            <a:pPr lvl="1" eaLnBrk="1" hangingPunct="1">
              <a:spcBef>
                <a:spcPct val="0"/>
              </a:spcBef>
              <a:spcAft>
                <a:spcPct val="20000"/>
              </a:spcAft>
            </a:pPr>
            <a:r>
              <a:rPr lang="es-MX" sz="2400" dirty="0" smtClean="0"/>
              <a:t>Considera la evaluación de riesgos y otros factores.</a:t>
            </a:r>
          </a:p>
          <a:p>
            <a:pPr lvl="1" eaLnBrk="1" hangingPunct="1">
              <a:spcBef>
                <a:spcPct val="0"/>
              </a:spcBef>
              <a:spcAft>
                <a:spcPct val="20000"/>
              </a:spcAft>
            </a:pPr>
            <a:r>
              <a:rPr lang="es-MX" sz="2400" dirty="0" smtClean="0"/>
              <a:t>Selecciona opciones apropiadas de control y prevención.</a:t>
            </a:r>
          </a:p>
          <a:p>
            <a:pPr eaLnBrk="1" hangingPunct="1">
              <a:spcBef>
                <a:spcPct val="0"/>
              </a:spcBef>
              <a:spcAft>
                <a:spcPct val="20000"/>
              </a:spcAft>
            </a:pPr>
            <a:r>
              <a:rPr lang="es-MX" sz="2800" dirty="0" smtClean="0"/>
              <a:t>La gestión de riesgos debe ser un proceso continuo y dinámico para garantizar que las cambiantes amenazas y vulnerabilidades se traten de forma oportuna.</a:t>
            </a:r>
          </a:p>
        </p:txBody>
      </p:sp>
      <p:pic>
        <p:nvPicPr>
          <p:cNvPr id="4" name="Dominio 2 D31">
            <a:hlinkClick r:id="" action="ppaction://media"/>
          </p:cNvPr>
          <p:cNvPicPr>
            <a:picLocks noRot="1" noChangeAspect="1"/>
          </p:cNvPicPr>
          <p:nvPr>
            <a:wavAudioFile r:embed="rId1" name="Dominio 2 D31"/>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146828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5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3122</TotalTime>
  <Words>822</Words>
  <Application>Microsoft Office PowerPoint</Application>
  <PresentationFormat>On-screen Show (4:3)</PresentationFormat>
  <Paragraphs>80</Paragraphs>
  <Slides>6</Slides>
  <Notes>6</Notes>
  <HiddenSlides>0</HiddenSlides>
  <MMClips>4</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2.7 Conceptos de la gestión de riesgos de la seguridad de la información</vt:lpstr>
      <vt:lpstr>2.7.1 Conceptos</vt:lpstr>
      <vt:lpstr>2.7.1 Conceptos  </vt:lpstr>
      <vt:lpstr>2.7.2 Tecnologías</vt:lpstr>
      <vt:lpstr>2.8 Implementación de la gestión de riesgos</vt:lpstr>
      <vt:lpstr>2.8.1 Proceso de gestión de riesgos</vt:lpstr>
    </vt:vector>
  </TitlesOfParts>
  <Company>ISACA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Risk Management and Compliance Chapter 2</dc:title>
  <dc:creator>Conference Administrator</dc:creator>
  <cp:lastModifiedBy>kcordero</cp:lastModifiedBy>
  <cp:revision>321</cp:revision>
  <dcterms:created xsi:type="dcterms:W3CDTF">2012-02-15T16:16:58Z</dcterms:created>
  <dcterms:modified xsi:type="dcterms:W3CDTF">2014-02-18T16:04:08Z</dcterms:modified>
</cp:coreProperties>
</file>