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87" r:id="rId2"/>
    <p:sldId id="388" r:id="rId3"/>
    <p:sldId id="389" r:id="rId4"/>
    <p:sldId id="390" r:id="rId5"/>
    <p:sldId id="391" r:id="rId6"/>
    <p:sldId id="392" r:id="rId7"/>
    <p:sldId id="393" r:id="rId8"/>
    <p:sldId id="395" r:id="rId9"/>
    <p:sldId id="396" r:id="rId10"/>
    <p:sldId id="4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5AC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inimized">
    <p:restoredLeft sz="12132" autoAdjust="0"/>
    <p:restoredTop sz="87455" autoAdjust="0"/>
  </p:normalViewPr>
  <p:slideViewPr>
    <p:cSldViewPr>
      <p:cViewPr varScale="1">
        <p:scale>
          <a:sx n="18" d="100"/>
          <a:sy n="18" d="100"/>
        </p:scale>
        <p:origin x="-3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89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0121-5E98-4C37-BCBD-7B662465A527}" type="datetimeFigureOut">
              <a:rPr lang="en-US" smtClean="0"/>
              <a:pPr/>
              <a:t>2/18/2014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8B56-071A-462C-A1BE-C7DA6A260CCD}" type="slidenum">
              <a:rPr lang="en-US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1056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A514D6-8355-4AF6-A49F-2C1798990E44}" type="slidenum">
              <a:rPr lang="en-US" smtClean="0"/>
              <a:pPr eaLnBrk="1" hangingPunct="1"/>
              <a:t>1</a:t>
            </a:fld>
            <a:endParaRPr lang="es-MX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Directivas para el Instructor: </a:t>
            </a:r>
          </a:p>
          <a:p>
            <a:pPr eaLnBrk="1" hangingPunct="1"/>
            <a:r>
              <a:rPr lang="es-MX" dirty="0" smtClean="0"/>
              <a:t>Las descripciones detalladas de cada uno de estos procesos se pueden encontrar en la página 101 del manual.  No obstante es importante observar que dos procesos, la definición del alcance y la comunicación de riesgo son los componentes principales de la estrategia de la Gestión de Riesgos.</a:t>
            </a:r>
          </a:p>
          <a:p>
            <a:pPr eaLnBrk="1" hangingPunct="1"/>
            <a:r>
              <a:rPr lang="es-MX" dirty="0" smtClean="0"/>
              <a:t> </a:t>
            </a:r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101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61853E-E069-44E0-945D-9C6BE73B086B}" type="slidenum">
              <a:rPr lang="en-US" smtClean="0"/>
              <a:pPr eaLnBrk="1" hangingPunct="1"/>
              <a:t>10</a:t>
            </a:fld>
            <a:endParaRPr lang="es-MX" dirty="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Directivas para el Instructor: 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Pág.</a:t>
            </a:r>
            <a:r>
              <a:rPr lang="es-MX" baseline="0" dirty="0" smtClean="0"/>
              <a:t> 104</a:t>
            </a:r>
            <a:endParaRPr lang="es-MX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9368C3-B502-46BA-96DB-837F41FACE2B}" type="slidenum">
              <a:rPr lang="en-US" smtClean="0"/>
              <a:pPr eaLnBrk="1" hangingPunct="1"/>
              <a:t>2</a:t>
            </a:fld>
            <a:endParaRPr lang="es-MX" dirty="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101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65E176-CED6-475C-9C2F-0F8AC42CA8BC}" type="slidenum">
              <a:rPr lang="en-US" smtClean="0"/>
              <a:pPr eaLnBrk="1" hangingPunct="1"/>
              <a:t>3</a:t>
            </a:fld>
            <a:endParaRPr lang="es-MX" dirty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Págs. 102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09B8D-7546-4F43-8FDE-F746BD4BBE42}" type="slidenum">
              <a:rPr lang="en-US" smtClean="0"/>
              <a:pPr eaLnBrk="1" hangingPunct="1"/>
              <a:t>4</a:t>
            </a:fld>
            <a:endParaRPr lang="es-MX" dirty="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Págs. 102-103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5A5E2F-4FD6-455C-8D1A-955020C190A2}" type="slidenum">
              <a:rPr lang="en-US" sz="1200"/>
              <a:pPr algn="r" eaLnBrk="1" hangingPunct="1"/>
              <a:t>5</a:t>
            </a:fld>
            <a:endParaRPr lang="es-MX" sz="1200" dirty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103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062B9B-D3DE-4356-A862-67A3F2D2B914}" type="slidenum">
              <a:rPr lang="en-US" sz="1200"/>
              <a:pPr algn="r" eaLnBrk="1" hangingPunct="1"/>
              <a:t>6</a:t>
            </a:fld>
            <a:endParaRPr lang="es-MX" sz="1200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103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09746C-305E-41D7-992B-727A493052C6}" type="slidenum">
              <a:rPr lang="en-US" smtClean="0"/>
              <a:pPr eaLnBrk="1" hangingPunct="1"/>
              <a:t>7</a:t>
            </a:fld>
            <a:endParaRPr lang="es-MX" dirty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Directivas para el Instructor:</a:t>
            </a:r>
          </a:p>
          <a:p>
            <a:pPr eaLnBrk="1" hangingPunct="1"/>
            <a:r>
              <a:rPr lang="es-MX" dirty="0" smtClean="0"/>
              <a:t>Asimismo, es muy importante que tanto las percepciones como los valores de las diversas partes interesadas y cualquier amenaza y / u oportunidad generada desde el exterior se evalúen y consideren de forma apropiada.</a:t>
            </a:r>
            <a:endParaRPr lang="es-MX" b="1" dirty="0" smtClean="0"/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103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FC5FF-3C67-40E6-B654-3013FB8592D8}" type="slidenum">
              <a:rPr lang="en-US" smtClean="0"/>
              <a:pPr eaLnBrk="1" hangingPunct="1"/>
              <a:t>8</a:t>
            </a:fld>
            <a:endParaRPr lang="es-MX" dirty="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103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61853E-E069-44E0-945D-9C6BE73B086B}" type="slidenum">
              <a:rPr lang="en-US" smtClean="0"/>
              <a:pPr eaLnBrk="1" hangingPunct="1"/>
              <a:t>9</a:t>
            </a:fld>
            <a:endParaRPr lang="es-MX" dirty="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Directivas para el Instructor: </a:t>
            </a:r>
          </a:p>
          <a:p>
            <a:pPr eaLnBrk="1" hangingPunct="1"/>
            <a:r>
              <a:rPr lang="es-MX" b="0" dirty="0" smtClean="0"/>
              <a:t>Es clave que los criterios para la evaluación sean consensuados.  Es </a:t>
            </a:r>
            <a:r>
              <a:rPr lang="es-MX" dirty="0" smtClean="0"/>
              <a:t>muy común que los criterios que se hayan identificado durante estos pasos se desarrollen más, o que incluso se modifiquen, durante las últimas fases del proceso de gestión de riesgos.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Págs. 103-104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SM.Horizontal 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7" name="Picture 6" descr="ISACAnewTag.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5AC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F04EB-1548-4DDB-A38C-11FE191D4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199"/>
            <a:ext cx="2057400" cy="4724401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199"/>
            <a:ext cx="6019800" cy="47244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 and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8313" y="2205038"/>
            <a:ext cx="82804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199"/>
            <a:ext cx="5111750" cy="4724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SM.Horizontal 4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8" name="Picture 7" descr="ISACAnewTag.4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7158" y="6488668"/>
            <a:ext cx="2526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©Copyright 2013 ISACA. Todos los derechos reservados.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5AC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Tx/>
        <a:buFont typeface="Calibri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2150" y="1533525"/>
            <a:ext cx="8451850" cy="47148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s-MX" dirty="0" smtClean="0"/>
              <a:t>La gestión de riesgos consiste por lo general en los siguientes procesos:</a:t>
            </a:r>
          </a:p>
          <a:p>
            <a:pPr marL="333375" indent="-238125" eaLnBrk="1" hangingPunct="1">
              <a:defRPr/>
            </a:pPr>
            <a:r>
              <a:rPr lang="es-MX" sz="2800" dirty="0" smtClean="0"/>
              <a:t>Definición del alcance.</a:t>
            </a:r>
          </a:p>
          <a:p>
            <a:pPr marL="333375" indent="-238125" eaLnBrk="1" hangingPunct="1">
              <a:defRPr/>
            </a:pPr>
            <a:r>
              <a:rPr lang="es-MX" sz="2800" dirty="0" smtClean="0"/>
              <a:t>Evaluación de riesgos.</a:t>
            </a:r>
          </a:p>
          <a:p>
            <a:pPr marL="333375" indent="-238125" eaLnBrk="1" hangingPunct="1">
              <a:defRPr/>
            </a:pPr>
            <a:r>
              <a:rPr lang="es-MX" sz="2800" dirty="0" smtClean="0"/>
              <a:t>Tratamiento de riesgos.</a:t>
            </a:r>
          </a:p>
          <a:p>
            <a:pPr marL="333375" indent="-238125" eaLnBrk="1" hangingPunct="1">
              <a:defRPr/>
            </a:pPr>
            <a:r>
              <a:rPr lang="es-MX" sz="2800" dirty="0" smtClean="0"/>
              <a:t>Aceptación de riesgos.</a:t>
            </a:r>
          </a:p>
          <a:p>
            <a:pPr marL="333375" indent="-238125">
              <a:defRPr/>
            </a:pPr>
            <a:r>
              <a:rPr lang="es-MX" sz="2800" dirty="0"/>
              <a:t>Comunicación y monitoreo de los </a:t>
            </a:r>
            <a:r>
              <a:rPr lang="es-MX" sz="2800" dirty="0" smtClean="0"/>
              <a:t>riesgos.</a:t>
            </a:r>
            <a:endParaRPr lang="es-MX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6600" y="274638"/>
            <a:ext cx="5638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3413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2.8.1 Proceso de gestión de riesgos</a:t>
            </a:r>
          </a:p>
        </p:txBody>
      </p:sp>
      <p:pic>
        <p:nvPicPr>
          <p:cNvPr id="5" name="Dominio 2D32">
            <a:hlinkClick r:id="" action="ppaction://media"/>
          </p:cNvPr>
          <p:cNvPicPr>
            <a:picLocks noRot="1" noChangeAspect="1"/>
          </p:cNvPicPr>
          <p:nvPr>
            <a:wavAudioFile r:embed="rId1" name="Dominio 2D3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2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04800"/>
            <a:ext cx="5410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600" dirty="0" smtClean="0"/>
              <a:t>2.8.6 Análisis de brechas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9725"/>
            <a:ext cx="8451850" cy="47148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MX" sz="3000" dirty="0" smtClean="0"/>
              <a:t>Determinación de la brecha entre los controles y los </a:t>
            </a:r>
            <a:r>
              <a:rPr lang="es-MX" sz="3000" dirty="0"/>
              <a:t>objetivos de control.</a:t>
            </a:r>
          </a:p>
          <a:p>
            <a:pPr>
              <a:defRPr/>
            </a:pPr>
            <a:r>
              <a:rPr lang="es-MX" sz="3000" dirty="0"/>
              <a:t>Los objetivos de control deberían ser </a:t>
            </a:r>
            <a:r>
              <a:rPr lang="es-MX" sz="3000" dirty="0" smtClean="0"/>
              <a:t>desarrollados </a:t>
            </a:r>
            <a:r>
              <a:rPr lang="es-MX" sz="3000" dirty="0"/>
              <a:t>como consecuencia del gobierno y la estrategia de seguridad de información.</a:t>
            </a:r>
          </a:p>
          <a:p>
            <a:pPr>
              <a:defRPr/>
            </a:pPr>
            <a:r>
              <a:rPr lang="es-MX" sz="3000" dirty="0"/>
              <a:t>La revisión periódica de las brechas es parte del proceso de prueba de eficacia de los controles.</a:t>
            </a:r>
          </a:p>
          <a:p>
            <a:pPr>
              <a:defRPr/>
            </a:pPr>
            <a:r>
              <a:rPr lang="es-MX" sz="3000" dirty="0"/>
              <a:t>Si la eficacia de los controles está fuera de la tolerancia al riesgo, se requieren ajustes o controles compensatorios.</a:t>
            </a:r>
          </a:p>
          <a:p>
            <a:pPr>
              <a:defRPr/>
            </a:pPr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22213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451850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3000" dirty="0" smtClean="0"/>
              <a:t>La aceptación del riesgo se puede considerar como un proceso opcional, dado que puede ser cubierto por el tratamiento y la comunicación del riesgo.</a:t>
            </a:r>
          </a:p>
          <a:p>
            <a:pPr eaLnBrk="1" hangingPunct="1">
              <a:lnSpc>
                <a:spcPct val="90000"/>
              </a:lnSpc>
            </a:pPr>
            <a:r>
              <a:rPr lang="es-MX" sz="3000" dirty="0" smtClean="0"/>
              <a:t>Desarrollar un proceso de gestión de riesgos sistemático, analítico y continuo es fundamental para el éxito de cualquier programa de seguridad.</a:t>
            </a:r>
          </a:p>
          <a:p>
            <a:pPr eaLnBrk="1" hangingPunct="1">
              <a:lnSpc>
                <a:spcPct val="90000"/>
              </a:lnSpc>
            </a:pPr>
            <a:r>
              <a:rPr lang="es-MX" sz="3000" dirty="0" smtClean="0"/>
              <a:t>Determinar el nivel apropiado de seguridad depende de los riesgos potenciales que enfrente una organización.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6600" y="274638"/>
            <a:ext cx="5638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3413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2.8.1 Proceso de gestión de riesgos</a:t>
            </a:r>
          </a:p>
        </p:txBody>
      </p:sp>
    </p:spTree>
    <p:extLst>
      <p:ext uri="{BB962C8B-B14F-4D97-AF65-F5344CB8AC3E}">
        <p14:creationId xmlns="" xmlns:p14="http://schemas.microsoft.com/office/powerpoint/2010/main" val="40484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274638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000" dirty="0" smtClean="0"/>
              <a:t>2.8.2 Definición de un marco general de gestión de riesgos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2150" y="1617663"/>
            <a:ext cx="8299450" cy="463073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s-MX" sz="2800" dirty="0" smtClean="0"/>
              <a:t>Para desarrollar un programa sistemático de gestión de riesgos de una organización, se debe utilizar un modelo de referencia del marco general de seguridad de la información y adaptarlo a las circunstancias de la organización.</a:t>
            </a:r>
          </a:p>
          <a:p>
            <a:pPr marL="0" indent="0" eaLnBrk="1" hangingPunct="1">
              <a:buFontTx/>
              <a:buNone/>
            </a:pPr>
            <a:r>
              <a:rPr lang="es-MX" sz="2800" dirty="0" smtClean="0"/>
              <a:t>Algunos de los modelos de referencia son:</a:t>
            </a:r>
          </a:p>
          <a:p>
            <a:r>
              <a:rPr lang="es-MX" sz="2800" dirty="0" smtClean="0"/>
              <a:t>Cobit 5, ISO 31000:2009, Guía NIST 800-30, Norma AS/NZS 4360:2004, ISO 27005:2008 </a:t>
            </a:r>
          </a:p>
        </p:txBody>
      </p:sp>
    </p:spTree>
    <p:extLst>
      <p:ext uri="{BB962C8B-B14F-4D97-AF65-F5344CB8AC3E}">
        <p14:creationId xmlns="" xmlns:p14="http://schemas.microsoft.com/office/powerpoint/2010/main" val="16436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7620000" cy="44497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MX" dirty="0" smtClean="0"/>
              <a:t>Las normas listadas anteriormente tienen requerimientos similares para la Gestión de Riesgos, entre otros: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 smtClean="0"/>
              <a:t>Política.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 smtClean="0"/>
              <a:t>Planeación y recursos.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 smtClean="0"/>
              <a:t>Programa de implementación.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 smtClean="0"/>
              <a:t>Revisión de la gerencia.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 smtClean="0"/>
              <a:t>Proceso de gestión de riesgos.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 smtClean="0"/>
              <a:t>Documentación de la gestión de riesgos.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71800" y="274638"/>
            <a:ext cx="5867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2.8.2 Definición de un marco general de gestión de riesgos</a:t>
            </a:r>
          </a:p>
        </p:txBody>
      </p:sp>
    </p:spTree>
    <p:extLst>
      <p:ext uri="{BB962C8B-B14F-4D97-AF65-F5344CB8AC3E}">
        <p14:creationId xmlns="" xmlns:p14="http://schemas.microsoft.com/office/powerpoint/2010/main" val="34192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077200" cy="44497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dirty="0" smtClean="0"/>
              <a:t>Para definir un marco general efectivo es importante:</a:t>
            </a:r>
          </a:p>
          <a:p>
            <a:pPr eaLnBrk="1" hangingPunct="1">
              <a:defRPr/>
            </a:pPr>
            <a:r>
              <a:rPr lang="es-MX" sz="2800" dirty="0" smtClean="0"/>
              <a:t>Entender los antecedentes de la organización y sus riesgos (por ejemplo, sus procesos centrales, activos valiosos, áreas competitivas, etc.).</a:t>
            </a:r>
          </a:p>
          <a:p>
            <a:pPr eaLnBrk="1" hangingPunct="1">
              <a:defRPr/>
            </a:pPr>
            <a:r>
              <a:rPr lang="es-MX" sz="2800" dirty="0" smtClean="0"/>
              <a:t>Evaluar las actividades de gestión de riesgos vigentes.</a:t>
            </a:r>
          </a:p>
          <a:p>
            <a:pPr eaLnBrk="1" hangingPunct="1">
              <a:defRPr/>
            </a:pPr>
            <a:r>
              <a:rPr lang="es-MX" sz="2800" dirty="0" smtClean="0"/>
              <a:t>Desarrollar una estructura y un proceso para el desarrollo de iniciativas de gestión de riesgos y controles.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71800" y="274638"/>
            <a:ext cx="5867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2.8.2 Definición de un marco general de gestión de riesgos</a:t>
            </a:r>
          </a:p>
        </p:txBody>
      </p:sp>
    </p:spTree>
    <p:extLst>
      <p:ext uri="{BB962C8B-B14F-4D97-AF65-F5344CB8AC3E}">
        <p14:creationId xmlns="" xmlns:p14="http://schemas.microsoft.com/office/powerpoint/2010/main" val="3233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153400" cy="4678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s-MX" sz="2800" dirty="0" smtClean="0"/>
              <a:t>Este enfoque resulta de utilidad para:</a:t>
            </a:r>
          </a:p>
          <a:p>
            <a:pPr marL="236538" indent="-236538">
              <a:lnSpc>
                <a:spcPct val="90000"/>
              </a:lnSpc>
              <a:defRPr/>
            </a:pPr>
            <a:r>
              <a:rPr lang="es-MX" sz="2400" dirty="0" smtClean="0"/>
              <a:t>Aclarar y alcanzar un entendimiento común de los objetivos organizacionales</a:t>
            </a:r>
          </a:p>
          <a:p>
            <a:pPr marL="236538" indent="-236538">
              <a:lnSpc>
                <a:spcPct val="90000"/>
              </a:lnSpc>
              <a:defRPr/>
            </a:pPr>
            <a:r>
              <a:rPr lang="es-MX" sz="2400" dirty="0" smtClean="0"/>
              <a:t>Identificar el ambiente en el que se establecen estos objetivos</a:t>
            </a:r>
          </a:p>
          <a:p>
            <a:pPr marL="236538" indent="-236538">
              <a:lnSpc>
                <a:spcPct val="90000"/>
              </a:lnSpc>
              <a:defRPr/>
            </a:pPr>
            <a:r>
              <a:rPr lang="es-MX" sz="2400" dirty="0" smtClean="0"/>
              <a:t>Especificar el alcance y los objetivos principales para la gestión de riesgos, las restricciones aplicables o las condiciones específicas y los resultados que se requieren</a:t>
            </a:r>
          </a:p>
          <a:p>
            <a:pPr marL="236538" indent="-236538">
              <a:lnSpc>
                <a:spcPct val="90000"/>
              </a:lnSpc>
              <a:defRPr/>
            </a:pPr>
            <a:r>
              <a:rPr lang="es-MX" sz="2400" dirty="0" smtClean="0"/>
              <a:t>Desarrollar un conjunto de criterios contra los cuales se medirán los riesgos</a:t>
            </a:r>
          </a:p>
          <a:p>
            <a:pPr marL="236538" indent="-236538">
              <a:lnSpc>
                <a:spcPct val="90000"/>
              </a:lnSpc>
              <a:defRPr/>
            </a:pPr>
            <a:r>
              <a:rPr lang="es-MX" sz="2400" dirty="0" smtClean="0"/>
              <a:t>Definir un conjunto de elementos clave para estructurar el proceso de identificación y evaluación de los riesgos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71800" y="274638"/>
            <a:ext cx="5867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2.8.2 Definición de un marco general de gestión de riesgos</a:t>
            </a:r>
          </a:p>
        </p:txBody>
      </p:sp>
    </p:spTree>
    <p:extLst>
      <p:ext uri="{BB962C8B-B14F-4D97-AF65-F5344CB8AC3E}">
        <p14:creationId xmlns="" xmlns:p14="http://schemas.microsoft.com/office/powerpoint/2010/main" val="12225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dirty="0" smtClean="0"/>
              <a:t>2.8.4 Definición del ambiente interno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648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MX" sz="2800" dirty="0" smtClean="0"/>
              <a:t>Las áreas clave que deben evaluarse a fin de brindar un panorama integral del ambiente interno de la organización incluyen, entre otras: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400" dirty="0" smtClean="0"/>
              <a:t>Impulsores de negocio clave (por ejemplo, indicadores de mercado, ventajas competitivas, atractivo del producto, etc.)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400" dirty="0" smtClean="0"/>
              <a:t>Las fortalezas, debilidades, oportunidades y amenazas de la organización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400" dirty="0" smtClean="0"/>
              <a:t>Partes interesadas internas.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400" dirty="0" smtClean="0"/>
              <a:t>Estructura y cultura organizacionales.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400" dirty="0" smtClean="0"/>
              <a:t>Activos en términos de recursos (es decir, personas, sistemas, procesos, capital, etc.)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400" dirty="0" smtClean="0"/>
              <a:t>Metas y objetivos, y las estrategias para alcanzarlos.</a:t>
            </a:r>
          </a:p>
        </p:txBody>
      </p:sp>
      <p:pic>
        <p:nvPicPr>
          <p:cNvPr id="4" name="Dominio 2 D38">
            <a:hlinkClick r:id="" action="ppaction://media"/>
          </p:cNvPr>
          <p:cNvPicPr>
            <a:picLocks noRot="1" noChangeAspect="1"/>
          </p:cNvPicPr>
          <p:nvPr>
            <a:wavAudioFile r:embed="rId1" name="Dominio 2 D38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32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077200" cy="444976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dirty="0" smtClean="0"/>
              <a:t>La determinación del contexto de la gestión de riesgos implica definir:</a:t>
            </a:r>
          </a:p>
          <a:p>
            <a:pPr marL="238125" indent="-238125" eaLnBrk="1" hangingPunct="1">
              <a:spcBef>
                <a:spcPts val="0"/>
              </a:spcBef>
              <a:defRPr/>
            </a:pPr>
            <a:r>
              <a:rPr lang="es-MX" sz="2800" dirty="0" smtClean="0"/>
              <a:t>Alcance de la organización y los procesos o actividades a evaluarse.</a:t>
            </a:r>
          </a:p>
          <a:p>
            <a:pPr marL="238125" indent="-238125" eaLnBrk="1" hangingPunct="1">
              <a:spcBef>
                <a:spcPts val="0"/>
              </a:spcBef>
              <a:defRPr/>
            </a:pPr>
            <a:r>
              <a:rPr lang="es-MX" sz="2800" dirty="0" smtClean="0"/>
              <a:t>Duración.</a:t>
            </a:r>
          </a:p>
          <a:p>
            <a:pPr marL="238125" indent="-238125" eaLnBrk="1" hangingPunct="1">
              <a:spcBef>
                <a:spcPts val="0"/>
              </a:spcBef>
              <a:defRPr/>
            </a:pPr>
            <a:r>
              <a:rPr lang="es-MX" sz="2800" dirty="0" smtClean="0"/>
              <a:t>Alcance completo de las actividades de gestión de riesgos.</a:t>
            </a:r>
          </a:p>
          <a:p>
            <a:pPr marL="238125" indent="-238125" eaLnBrk="1" hangingPunct="1">
              <a:spcBef>
                <a:spcPts val="0"/>
              </a:spcBef>
              <a:defRPr/>
            </a:pPr>
            <a:r>
              <a:rPr lang="es-MX" sz="2800" dirty="0" smtClean="0"/>
              <a:t>Roles y responsabilidades de la organización que participan en el proceso de gestión de riesgos.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95600" y="0"/>
            <a:ext cx="6248400" cy="1676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2.8.5 Determinación del contexto de la gestión de riesgos</a:t>
            </a:r>
          </a:p>
        </p:txBody>
      </p:sp>
    </p:spTree>
    <p:extLst>
      <p:ext uri="{BB962C8B-B14F-4D97-AF65-F5344CB8AC3E}">
        <p14:creationId xmlns="" xmlns:p14="http://schemas.microsoft.com/office/powerpoint/2010/main" val="3062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451850" cy="471487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sz="3000" dirty="0" smtClean="0"/>
              <a:t>Se deben decidir y acordar acerca de los criterios por los cuales los riesgos serán evaluados. Algunos de ellos son </a:t>
            </a:r>
            <a:r>
              <a:rPr lang="es-MX" dirty="0" smtClean="0"/>
              <a:t>los siguientes:</a:t>
            </a:r>
          </a:p>
          <a:p>
            <a:pPr marL="447675" indent="-238125" eaLnBrk="1" hangingPunct="1">
              <a:defRPr/>
            </a:pPr>
            <a:r>
              <a:rPr lang="es-MX" sz="2800" dirty="0" smtClean="0"/>
              <a:t>Impacto: los tipos de consecuencias que se deben considerar.</a:t>
            </a:r>
          </a:p>
          <a:p>
            <a:pPr marL="447675" indent="-238125" eaLnBrk="1" hangingPunct="1">
              <a:defRPr/>
            </a:pPr>
            <a:r>
              <a:rPr lang="es-MX" sz="2800" dirty="0" smtClean="0"/>
              <a:t>Probabilidad.</a:t>
            </a:r>
          </a:p>
          <a:p>
            <a:pPr marL="447675" indent="-238125" eaLnBrk="1" hangingPunct="1">
              <a:defRPr/>
            </a:pPr>
            <a:r>
              <a:rPr lang="es-MX" sz="2800" dirty="0" smtClean="0"/>
              <a:t>Las reglas que determinarán si el nivel de riesgo es tal que se requieran actividades de tratamiento adicionales.</a:t>
            </a:r>
          </a:p>
          <a:p>
            <a:pPr lvl="2" eaLnBrk="1" hangingPunct="1">
              <a:defRPr/>
            </a:pPr>
            <a:endParaRPr lang="es-MX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95600" y="0"/>
            <a:ext cx="6248400" cy="1676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2.8.5 Determinación del contexto de la gestión de riesgos</a:t>
            </a:r>
          </a:p>
        </p:txBody>
      </p:sp>
      <p:pic>
        <p:nvPicPr>
          <p:cNvPr id="5" name="Dominio 2 D40">
            <a:hlinkClick r:id="" action="ppaction://media"/>
          </p:cNvPr>
          <p:cNvPicPr>
            <a:picLocks noRot="1" noChangeAspect="1"/>
          </p:cNvPicPr>
          <p:nvPr>
            <a:wavAudioFile r:embed="rId1" name="Dominio 2 D40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63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993</Words>
  <Application>Microsoft Office PowerPoint</Application>
  <PresentationFormat>On-screen Show (4:3)</PresentationFormat>
  <Paragraphs>90</Paragraphs>
  <Slides>10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2.8.2 Definición de un marco general de gestión de riesgos</vt:lpstr>
      <vt:lpstr>Slide 4</vt:lpstr>
      <vt:lpstr>Slide 5</vt:lpstr>
      <vt:lpstr>Slide 6</vt:lpstr>
      <vt:lpstr>2.8.4 Definición del ambiente interno</vt:lpstr>
      <vt:lpstr>Slide 8</vt:lpstr>
      <vt:lpstr>Slide 9</vt:lpstr>
      <vt:lpstr>2.8.6 Análisis de brechas</vt:lpstr>
    </vt:vector>
  </TitlesOfParts>
  <Company>ISACA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Risk Management and Compliance Chapter 2</dc:title>
  <dc:creator>Conference Administrator</dc:creator>
  <cp:lastModifiedBy>kcordero</cp:lastModifiedBy>
  <cp:revision>318</cp:revision>
  <dcterms:created xsi:type="dcterms:W3CDTF">2012-02-15T16:16:58Z</dcterms:created>
  <dcterms:modified xsi:type="dcterms:W3CDTF">2014-02-18T16:05:30Z</dcterms:modified>
</cp:coreProperties>
</file>