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
  </p:notesMasterIdLst>
  <p:sldIdLst>
    <p:sldId id="397" r:id="rId2"/>
    <p:sldId id="398" r:id="rId3"/>
    <p:sldId id="400" r:id="rId4"/>
    <p:sldId id="401" r:id="rId5"/>
    <p:sldId id="402" r:id="rId6"/>
    <p:sldId id="40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5AC4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horzBarState="minimized">
    <p:restoredLeft sz="12132" autoAdjust="0"/>
    <p:restoredTop sz="87455" autoAdjust="0"/>
  </p:normalViewPr>
  <p:slideViewPr>
    <p:cSldViewPr>
      <p:cViewPr varScale="1">
        <p:scale>
          <a:sx n="18" d="100"/>
          <a:sy n="18" d="100"/>
        </p:scale>
        <p:origin x="-3288" y="-90"/>
      </p:cViewPr>
      <p:guideLst>
        <p:guide orient="horz" pos="2160"/>
        <p:guide pos="2880"/>
      </p:guideLst>
    </p:cSldViewPr>
  </p:slideViewPr>
  <p:outlineViewPr>
    <p:cViewPr>
      <p:scale>
        <a:sx n="33" d="100"/>
        <a:sy n="33" d="100"/>
      </p:scale>
      <p:origin x="0" y="31920"/>
    </p:cViewPr>
  </p:outlineViewPr>
  <p:notesTextViewPr>
    <p:cViewPr>
      <p:scale>
        <a:sx n="100" d="100"/>
        <a:sy n="100" d="100"/>
      </p:scale>
      <p:origin x="0" y="0"/>
    </p:cViewPr>
  </p:notesTextViewPr>
  <p:notesViewPr>
    <p:cSldViewPr>
      <p:cViewPr varScale="1">
        <p:scale>
          <a:sx n="83" d="100"/>
          <a:sy n="83" d="100"/>
        </p:scale>
        <p:origin x="-189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230121-5E98-4C37-BCBD-7B662465A527}" type="datetimeFigureOut">
              <a:rPr lang="en-US" smtClean="0"/>
              <a:pPr/>
              <a:t>2/18/2014</a:t>
            </a:fld>
            <a:endParaRPr lang="es-MX"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48B56-071A-462C-A1BE-C7DA6A260CCD}" type="slidenum">
              <a:rPr lang="en-US" smtClean="0"/>
              <a:pPr/>
              <a:t>‹#›</a:t>
            </a:fld>
            <a:endParaRPr lang="es-MX" dirty="0"/>
          </a:p>
        </p:txBody>
      </p:sp>
    </p:spTree>
    <p:extLst>
      <p:ext uri="{BB962C8B-B14F-4D97-AF65-F5344CB8AC3E}">
        <p14:creationId xmlns="" xmlns:p14="http://schemas.microsoft.com/office/powerpoint/2010/main" val="410562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C890264-7249-4B67-8D02-533461A0F9AC}" type="slidenum">
              <a:rPr lang="en-US" smtClean="0"/>
              <a:pPr eaLnBrk="1" hangingPunct="1"/>
              <a:t>1</a:t>
            </a:fld>
            <a:endParaRPr lang="es-MX" dirty="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MX" b="1" dirty="0" smtClean="0"/>
              <a:t>Directivas para el Instructor: </a:t>
            </a:r>
          </a:p>
          <a:p>
            <a:pPr eaLnBrk="1" hangingPunct="1"/>
            <a:r>
              <a:rPr lang="es-MX" dirty="0" smtClean="0"/>
              <a:t>El Gerente de Seguridad de Información debería tener amplio conocimiento de la existencia de varias metodologías para determinar el enfoque más conveniente para su organización.  Enfoques específicos NO serán probados en el examen.</a:t>
            </a:r>
          </a:p>
          <a:p>
            <a:pPr eaLnBrk="1" hangingPunct="1"/>
            <a:endParaRPr lang="es-MX" b="1" dirty="0" smtClean="0"/>
          </a:p>
          <a:p>
            <a:pPr eaLnBrk="1" hangingPunct="1"/>
            <a:r>
              <a:rPr lang="es-MX" b="1" dirty="0" smtClean="0"/>
              <a:t>Páginas de Referencia del Manual de Preparación al Examen:</a:t>
            </a:r>
            <a:r>
              <a:rPr lang="es-MX" dirty="0" smtClean="0"/>
              <a:t>  Págs. 104-105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CC0B5D-CABA-4AA2-B7FE-81C14416DA11}" type="slidenum">
              <a:rPr lang="en-US" smtClean="0"/>
              <a:pPr eaLnBrk="1" hangingPunct="1"/>
              <a:t>2</a:t>
            </a:fld>
            <a:endParaRPr lang="es-MX" dirty="0"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dirty="0" smtClean="0"/>
              <a:t>Riesgo en cascada</a:t>
            </a:r>
            <a:r>
              <a:rPr lang="es-MX" dirty="0" smtClean="0"/>
              <a:t> - Un ejemplo de esto ocurrió en la costa este de de los Estados Unidos cuando una falla en una planta de energía pequeña en el la región centro-occidental del país ocasionó una cascada de fallas en toda la red de energía y, en última instancia, abarcó la mayor parte de la zona noreste de los Estados Unidos. De forma similar, en la medida en que partes de la TI y otras operaciones de la empresa tengan dependencias acopladas estrechamente, el gerente de seguridad de la información debe considerar cómo cualquier falla particular o combinaciones de fallas afectarán los sistemas dependientes.</a:t>
            </a:r>
          </a:p>
          <a:p>
            <a:pPr eaLnBrk="1" hangingPunct="1"/>
            <a:endParaRPr lang="es-MX" b="1" dirty="0" smtClean="0"/>
          </a:p>
          <a:p>
            <a:pPr eaLnBrk="1" hangingPunct="1"/>
            <a:r>
              <a:rPr lang="es-MX" b="1" dirty="0" smtClean="0"/>
              <a:t>Páginas de Referencia del Manual de Preparación al Examen:</a:t>
            </a:r>
            <a:r>
              <a:rPr lang="es-MX" dirty="0" smtClean="0"/>
              <a:t>  Pg. 107</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3D07DC-8F1B-404F-8E1D-9B84F4CE1F21}" type="slidenum">
              <a:rPr lang="en-US" smtClean="0"/>
              <a:pPr eaLnBrk="1" hangingPunct="1"/>
              <a:t>3</a:t>
            </a:fld>
            <a:endParaRPr lang="es-MX" dirty="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s-MX" b="1" dirty="0" smtClean="0"/>
              <a:t>Contenidos a Enfatizar: </a:t>
            </a:r>
          </a:p>
          <a:p>
            <a:pPr eaLnBrk="1" hangingPunct="1">
              <a:spcBef>
                <a:spcPct val="0"/>
              </a:spcBef>
            </a:pPr>
            <a:r>
              <a:rPr lang="es-MX" dirty="0" smtClean="0"/>
              <a:t>Información de calidad alta y un conocimiento cuidadoso de la organización y de su ambiente interno y externo son muy importantes en la identificación de riesgos.</a:t>
            </a:r>
          </a:p>
          <a:p>
            <a:pPr eaLnBrk="1" hangingPunct="1">
              <a:spcBef>
                <a:spcPct val="0"/>
              </a:spcBef>
            </a:pPr>
            <a:endParaRPr lang="es-MX" dirty="0" smtClean="0"/>
          </a:p>
          <a:p>
            <a:pPr eaLnBrk="1" hangingPunct="1">
              <a:spcBef>
                <a:spcPct val="0"/>
              </a:spcBef>
            </a:pPr>
            <a:r>
              <a:rPr lang="es-MX" dirty="0" smtClean="0"/>
              <a:t>Los métodos de análisis e identificación de riesgos ayudan al gerente de seguridad de información en el diseño y e implementación de estrategias de mitigación de la seguridad para atenuar la exposición del riesgo a la información crítica de una organización. El riesgo es la probabilidad de la variación en la ocurrencia de un acontecimiento, que puede tener consecuencias positivas o negativas.</a:t>
            </a:r>
          </a:p>
          <a:p>
            <a:pPr eaLnBrk="1" hangingPunct="1">
              <a:spcBef>
                <a:spcPct val="0"/>
              </a:spcBef>
            </a:pPr>
            <a:endParaRPr lang="es-MX" dirty="0" smtClean="0"/>
          </a:p>
          <a:p>
            <a:pPr eaLnBrk="1" hangingPunct="1">
              <a:spcBef>
                <a:spcPct val="0"/>
              </a:spcBef>
            </a:pPr>
            <a:r>
              <a:rPr lang="es-MX" dirty="0" smtClean="0"/>
              <a:t>Los métodos de la identificación del riesgo incluyen:</a:t>
            </a:r>
          </a:p>
          <a:p>
            <a:pPr eaLnBrk="1" hangingPunct="1">
              <a:spcBef>
                <a:spcPct val="0"/>
              </a:spcBef>
            </a:pPr>
            <a:r>
              <a:rPr lang="es-MX" dirty="0" smtClean="0"/>
              <a:t>Examinar todas las áreas de los recursos de información de una organización de una manera sistemática</a:t>
            </a:r>
          </a:p>
          <a:p>
            <a:pPr eaLnBrk="1" hangingPunct="1">
              <a:spcBef>
                <a:spcPct val="0"/>
              </a:spcBef>
            </a:pPr>
            <a:r>
              <a:rPr lang="es-MX" dirty="0" smtClean="0"/>
              <a:t>Ser proactivo más que reactivo </a:t>
            </a:r>
          </a:p>
          <a:p>
            <a:pPr eaLnBrk="1" hangingPunct="1">
              <a:spcBef>
                <a:spcPct val="0"/>
              </a:spcBef>
            </a:pPr>
            <a:r>
              <a:rPr lang="es-MX" dirty="0" smtClean="0"/>
              <a:t>Sintetizar todas las fuentes disponibles de riesgo de información</a:t>
            </a:r>
          </a:p>
          <a:p>
            <a:pPr eaLnBrk="1" hangingPunct="1">
              <a:spcBef>
                <a:spcPct val="0"/>
              </a:spcBef>
            </a:pPr>
            <a:endParaRPr lang="es-MX" dirty="0" smtClean="0"/>
          </a:p>
          <a:p>
            <a:pPr eaLnBrk="1" hangingPunct="1">
              <a:spcBef>
                <a:spcPct val="0"/>
              </a:spcBef>
            </a:pPr>
            <a:r>
              <a:rPr lang="es-MX" dirty="0" smtClean="0"/>
              <a:t>Sin embargo, un primer paso simple es emprender el mapeo del riesgo o una evaluación macro de las amenazas principales para la organización. Aunque esto suene directo, no muchas organizaciones lo hacen con un enfoque constante y de una manera integrada que atraviesa todas las áreas operacionales de la compañía.</a:t>
            </a:r>
          </a:p>
          <a:p>
            <a:pPr eaLnBrk="1" hangingPunct="1">
              <a:spcBef>
                <a:spcPct val="0"/>
              </a:spcBef>
            </a:pPr>
            <a:endParaRPr lang="es-MX" dirty="0" smtClean="0"/>
          </a:p>
          <a:p>
            <a:pPr eaLnBrk="1" hangingPunct="1">
              <a:spcBef>
                <a:spcPct val="0"/>
              </a:spcBef>
            </a:pPr>
            <a:r>
              <a:rPr lang="es-MX" b="1" dirty="0" smtClean="0"/>
              <a:t>Páginas de Referencia del Manual de Preparación al Examen:</a:t>
            </a:r>
            <a:r>
              <a:rPr lang="es-MX" dirty="0" smtClean="0"/>
              <a:t>  Págs. 110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6E037B-FF57-49F1-9BA7-C1D3518D1D01}" type="slidenum">
              <a:rPr lang="en-US" smtClean="0"/>
              <a:pPr eaLnBrk="1" hangingPunct="1"/>
              <a:t>4</a:t>
            </a:fld>
            <a:endParaRPr lang="es-MX" dirty="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MX" b="1" dirty="0" smtClean="0"/>
              <a:t>Páginas de Referencia del Manual de Preparación al Examen:</a:t>
            </a:r>
            <a:r>
              <a:rPr lang="es-MX" dirty="0" smtClean="0"/>
              <a:t>  Pg. 110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328945-C6BC-4230-8FE1-F278A9473532}" type="slidenum">
              <a:rPr lang="en-US" smtClean="0"/>
              <a:pPr eaLnBrk="1" hangingPunct="1"/>
              <a:t>5</a:t>
            </a:fld>
            <a:endParaRPr lang="es-MX" dirty="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MX" b="1" dirty="0" smtClean="0"/>
              <a:t>Directivas para el Instructor: </a:t>
            </a:r>
          </a:p>
          <a:p>
            <a:pPr eaLnBrk="1" hangingPunct="1"/>
            <a:r>
              <a:rPr lang="es-MX" dirty="0" smtClean="0"/>
              <a:t>Es importante aclarar qué es una amenaza. Hay a veces confusión entre los términos riesgo, amenaza, vulnerabilidad y exposición.  Se deben evaluar las amenazas a los recursos de información y la probabilidad de que se materialicen.  En este contexto, las amenazas son cualquier circunstancias o eventos con el potencial para dañar un recurso de información explotando una vulnerabilidad.</a:t>
            </a:r>
          </a:p>
          <a:p>
            <a:pPr eaLnBrk="1" hangingPunct="1"/>
            <a:endParaRPr lang="es-MX" b="1" dirty="0" smtClean="0"/>
          </a:p>
          <a:p>
            <a:pPr eaLnBrk="1" hangingPunct="1"/>
            <a:r>
              <a:rPr lang="es-MX" b="1" dirty="0" smtClean="0"/>
              <a:t>Páginas de Referencia del Manual de Preparación al Examen:</a:t>
            </a:r>
            <a:r>
              <a:rPr lang="es-MX" dirty="0" smtClean="0"/>
              <a:t>  Pg. 110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73AD22-F0ED-4C79-A4A1-9B3F5FAFA1EF}" type="slidenum">
              <a:rPr lang="en-US" smtClean="0"/>
              <a:pPr eaLnBrk="1" hangingPunct="1"/>
              <a:t>6</a:t>
            </a:fld>
            <a:endParaRPr lang="es-MX" dirty="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s-MX" b="1" dirty="0" smtClean="0"/>
              <a:t>Contenidos a Enfatizar: </a:t>
            </a:r>
          </a:p>
          <a:p>
            <a:pPr eaLnBrk="1" hangingPunct="1"/>
            <a:r>
              <a:rPr lang="es-MX" dirty="0" smtClean="0"/>
              <a:t>Las vulnerabilidades tienen otras dimensiones además de la tecnología.  Considere la organización que no tiene una capacitación formal de la seguridad de la información y un programa de concientización.  La vulnerabilidad en este caso se origina de la falta de concientización del usuario acerca de las políticas de seguridad, estándares y directrices.  Las vulnerabilidades también pueden derivarse de la falta de procesos para el control de configuración, y certificación y acreditación de sistemas.</a:t>
            </a:r>
          </a:p>
          <a:p>
            <a:pPr eaLnBrk="1" hangingPunct="1"/>
            <a:endParaRPr lang="es-MX" b="1" dirty="0" smtClean="0"/>
          </a:p>
          <a:p>
            <a:pPr eaLnBrk="1" hangingPunct="1"/>
            <a:r>
              <a:rPr lang="es-MX" b="1" dirty="0" smtClean="0"/>
              <a:t>Páginas de Referencia del Manual de Preparación al Examen:</a:t>
            </a:r>
            <a:r>
              <a:rPr lang="es-MX" dirty="0" smtClean="0"/>
              <a:t>  Pg. 111</a:t>
            </a:r>
          </a:p>
          <a:p>
            <a:pPr eaLnBrk="1" hangingPunct="1"/>
            <a:endParaRPr lang="es-MX"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4"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audio" Target="../media/audio2.wav"/><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audio" Target="../media/audio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audio" Target="../media/audio4.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audio" Target="../media/audio5.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3200400" y="274638"/>
            <a:ext cx="5867400" cy="1143000"/>
          </a:xfrm>
        </p:spPr>
        <p:txBody>
          <a:bodyPr/>
          <a:lstStyle/>
          <a:p>
            <a:pPr eaLnBrk="1" hangingPunct="1"/>
            <a:r>
              <a:rPr lang="es-MX" sz="4000" dirty="0" smtClean="0"/>
              <a:t>2.10 Evaluación de riesgos</a:t>
            </a:r>
          </a:p>
        </p:txBody>
      </p:sp>
      <p:sp>
        <p:nvSpPr>
          <p:cNvPr id="36867" name="Rectangle 3"/>
          <p:cNvSpPr>
            <a:spLocks noGrp="1" noChangeArrowheads="1"/>
          </p:cNvSpPr>
          <p:nvPr>
            <p:ph type="body" idx="4294967295"/>
          </p:nvPr>
        </p:nvSpPr>
        <p:spPr>
          <a:xfrm>
            <a:off x="533400" y="1600200"/>
            <a:ext cx="8534400" cy="4373563"/>
          </a:xfrm>
        </p:spPr>
        <p:txBody>
          <a:bodyPr>
            <a:normAutofit fontScale="92500" lnSpcReduction="20000"/>
          </a:bodyPr>
          <a:lstStyle/>
          <a:p>
            <a:pPr marL="0" indent="0" eaLnBrk="1" hangingPunct="1">
              <a:buFontTx/>
              <a:buNone/>
              <a:defRPr/>
            </a:pPr>
            <a:r>
              <a:rPr lang="es-MX" dirty="0" smtClean="0"/>
              <a:t>Existen numerosos modelos de gestión de riesgos a disposición del </a:t>
            </a:r>
            <a:r>
              <a:rPr lang="es-PE" dirty="0" smtClean="0"/>
              <a:t>Gerente de Seguridad de Información</a:t>
            </a:r>
            <a:r>
              <a:rPr lang="es-MX" dirty="0" smtClean="0"/>
              <a:t>. Algunos de estos son:</a:t>
            </a:r>
          </a:p>
          <a:p>
            <a:pPr marL="238125" indent="-238125" eaLnBrk="1" hangingPunct="1">
              <a:defRPr/>
            </a:pPr>
            <a:endParaRPr lang="es-MX" sz="2800" dirty="0" smtClean="0"/>
          </a:p>
          <a:p>
            <a:pPr marL="238125" indent="-238125" eaLnBrk="1" hangingPunct="1">
              <a:defRPr/>
            </a:pPr>
            <a:r>
              <a:rPr lang="es-MX" sz="2800" dirty="0" smtClean="0"/>
              <a:t>COBIT</a:t>
            </a:r>
          </a:p>
          <a:p>
            <a:pPr marL="238125" indent="-238125" eaLnBrk="1" hangingPunct="1">
              <a:defRPr/>
            </a:pPr>
            <a:r>
              <a:rPr lang="es-MX" sz="2800" dirty="0" smtClean="0"/>
              <a:t>OCTAVE</a:t>
            </a:r>
          </a:p>
          <a:p>
            <a:pPr marL="238125" indent="-238125" eaLnBrk="1" hangingPunct="1">
              <a:defRPr/>
            </a:pPr>
            <a:r>
              <a:rPr lang="es-MX" sz="2800" dirty="0" smtClean="0"/>
              <a:t>NIST 800-30</a:t>
            </a:r>
          </a:p>
          <a:p>
            <a:pPr marL="238125" indent="-238125" eaLnBrk="1" hangingPunct="1">
              <a:defRPr/>
            </a:pPr>
            <a:endParaRPr lang="es-MX" sz="3000" dirty="0" smtClean="0"/>
          </a:p>
          <a:p>
            <a:pPr marL="0" indent="0" eaLnBrk="1" hangingPunct="1">
              <a:buFontTx/>
              <a:buNone/>
              <a:defRPr/>
            </a:pPr>
            <a:r>
              <a:rPr lang="es-MX" dirty="0" smtClean="0"/>
              <a:t>El enfoque seleccionado estará determinado por la mejor forma, ajuste y función.</a:t>
            </a:r>
          </a:p>
        </p:txBody>
      </p:sp>
      <p:sp>
        <p:nvSpPr>
          <p:cNvPr id="37892" name="Rectangle 5"/>
          <p:cNvSpPr>
            <a:spLocks noChangeArrowheads="1"/>
          </p:cNvSpPr>
          <p:nvPr/>
        </p:nvSpPr>
        <p:spPr bwMode="auto">
          <a:xfrm>
            <a:off x="4419600" y="2924175"/>
            <a:ext cx="4572000"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p>
            <a:pPr>
              <a:buFontTx/>
              <a:buChar char="•"/>
            </a:pPr>
            <a:r>
              <a:rPr lang="es-MX" sz="2600" dirty="0"/>
              <a:t> AS/NZS 4360-2004</a:t>
            </a:r>
          </a:p>
          <a:p>
            <a:pPr>
              <a:buFontTx/>
              <a:buChar char="•"/>
            </a:pPr>
            <a:r>
              <a:rPr lang="es-MX" sz="2600" dirty="0"/>
              <a:t> ISO/IEC 31000</a:t>
            </a:r>
          </a:p>
          <a:p>
            <a:pPr>
              <a:buFontTx/>
              <a:buChar char="•"/>
            </a:pPr>
            <a:r>
              <a:rPr lang="es-MX" sz="2600" dirty="0"/>
              <a:t> ITIL</a:t>
            </a:r>
          </a:p>
          <a:p>
            <a:pPr>
              <a:buFontTx/>
              <a:buChar char="•"/>
            </a:pPr>
            <a:r>
              <a:rPr lang="es-MX" sz="2600" dirty="0"/>
              <a:t> CRAMM</a:t>
            </a:r>
          </a:p>
        </p:txBody>
      </p:sp>
      <p:pic>
        <p:nvPicPr>
          <p:cNvPr id="5" name="Dominio 2 D42">
            <a:hlinkClick r:id="" action="ppaction://media"/>
          </p:cNvPr>
          <p:cNvPicPr>
            <a:picLocks noRot="1" noChangeAspect="1"/>
          </p:cNvPicPr>
          <p:nvPr>
            <a:wavAudioFile r:embed="rId1" name="Dominio 2 D42"/>
          </p:nvPr>
        </p:nvPicPr>
        <p:blipFill>
          <a:blip r:embed="rId4"/>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826072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11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895600" y="304800"/>
            <a:ext cx="5867400" cy="1143000"/>
          </a:xfrm>
        </p:spPr>
        <p:txBody>
          <a:bodyPr>
            <a:normAutofit fontScale="90000"/>
          </a:bodyPr>
          <a:lstStyle/>
          <a:p>
            <a:pPr eaLnBrk="1" hangingPunct="1"/>
            <a:r>
              <a:rPr lang="es-MX" sz="4000" dirty="0" smtClean="0"/>
              <a:t>2.10.2 Riesgo agregado y en cascada</a:t>
            </a:r>
          </a:p>
        </p:txBody>
      </p:sp>
      <p:sp>
        <p:nvSpPr>
          <p:cNvPr id="38915" name="Rectangle 3"/>
          <p:cNvSpPr>
            <a:spLocks noGrp="1" noChangeArrowheads="1"/>
          </p:cNvSpPr>
          <p:nvPr>
            <p:ph type="body" idx="4294967295"/>
          </p:nvPr>
        </p:nvSpPr>
        <p:spPr>
          <a:xfrm>
            <a:off x="533400" y="1676400"/>
            <a:ext cx="8001000" cy="4800600"/>
          </a:xfrm>
        </p:spPr>
        <p:txBody>
          <a:bodyPr>
            <a:normAutofit/>
          </a:bodyPr>
          <a:lstStyle/>
          <a:p>
            <a:pPr eaLnBrk="1" hangingPunct="1">
              <a:buFontTx/>
              <a:buNone/>
            </a:pPr>
            <a:r>
              <a:rPr lang="es-MX" dirty="0" smtClean="0"/>
              <a:t>Se debe tomar en cuenta el riesgo agregado:</a:t>
            </a:r>
          </a:p>
          <a:p>
            <a:pPr marL="542925" lvl="1">
              <a:buFont typeface="Arial" pitchFamily="34" charset="0"/>
              <a:buChar char="•"/>
            </a:pPr>
            <a:r>
              <a:rPr lang="es-MX" dirty="0" smtClean="0"/>
              <a:t>Cuando exista una amenaza particular o varias amenazas, afecten a un gran número de vulnerabilidades menores que, en conjunto, pueden producir un impacto significativo.</a:t>
            </a:r>
          </a:p>
          <a:p>
            <a:pPr marL="542925" lvl="1">
              <a:buFont typeface="Arial" pitchFamily="34" charset="0"/>
              <a:buChar char="•"/>
            </a:pPr>
            <a:r>
              <a:rPr lang="es-MX" dirty="0" smtClean="0"/>
              <a:t>Los riesgos en cascada también pueden manifestar impactos inaceptables como resultado de una falla que conduce a una reacción en cadena de fallas, fruto de dependencias sucesivas.</a:t>
            </a:r>
          </a:p>
          <a:p>
            <a:pPr eaLnBrk="1" hangingPunct="1">
              <a:buFontTx/>
              <a:buNone/>
            </a:pPr>
            <a:endParaRPr lang="es-MX" sz="2800" dirty="0" smtClean="0"/>
          </a:p>
        </p:txBody>
      </p:sp>
      <p:pic>
        <p:nvPicPr>
          <p:cNvPr id="4" name="Dominio 2 D43">
            <a:hlinkClick r:id="" action="ppaction://media"/>
          </p:cNvPr>
          <p:cNvPicPr>
            <a:picLocks noRot="1" noChangeAspect="1"/>
          </p:cNvPicPr>
          <p:nvPr>
            <a:wavAudioFile r:embed="rId1" name="Dominio 2 D43"/>
          </p:nvPr>
        </p:nvPicPr>
        <p:blipFill>
          <a:blip r:embed="rId4"/>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30241098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756"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4294967295"/>
          </p:nvPr>
        </p:nvSpPr>
        <p:spPr>
          <a:xfrm>
            <a:off x="457200" y="1600200"/>
            <a:ext cx="8305800" cy="4800600"/>
          </a:xfrm>
        </p:spPr>
        <p:txBody>
          <a:bodyPr>
            <a:normAutofit/>
          </a:bodyPr>
          <a:lstStyle/>
          <a:p>
            <a:pPr marL="279400" indent="-279400" eaLnBrk="1" hangingPunct="1">
              <a:lnSpc>
                <a:spcPct val="80000"/>
              </a:lnSpc>
            </a:pPr>
            <a:r>
              <a:rPr lang="es-MX" sz="2800" dirty="0" smtClean="0"/>
              <a:t>El primer paso en un programa de gestión de riesgos es generar una lista exhaustiva de las fuentes de amenazas, riesgos y eventos que podrían impactar en el logro de cada objetivo, según se haya identificado en la definición del alcance y marco.</a:t>
            </a:r>
          </a:p>
          <a:p>
            <a:pPr marL="279400" indent="-279400" eaLnBrk="1" hangingPunct="1">
              <a:lnSpc>
                <a:spcPct val="80000"/>
              </a:lnSpc>
            </a:pPr>
            <a:r>
              <a:rPr lang="es-MX" sz="2800" dirty="0" smtClean="0"/>
              <a:t>En general, un riesgo está caracterizado por:</a:t>
            </a:r>
          </a:p>
          <a:p>
            <a:pPr marL="863600" lvl="1" eaLnBrk="1" hangingPunct="1">
              <a:lnSpc>
                <a:spcPct val="80000"/>
              </a:lnSpc>
            </a:pPr>
            <a:r>
              <a:rPr lang="es-MX" sz="2400" dirty="0" smtClean="0"/>
              <a:t>su origen: empleados descontentos, la competencia, etc.</a:t>
            </a:r>
          </a:p>
          <a:p>
            <a:pPr marL="863600" lvl="1" eaLnBrk="1" hangingPunct="1">
              <a:lnSpc>
                <a:spcPct val="80000"/>
              </a:lnSpc>
            </a:pPr>
            <a:r>
              <a:rPr lang="es-MX" sz="2400" dirty="0" smtClean="0"/>
              <a:t>una determinada actividad, evento o incidente (amenaza)</a:t>
            </a:r>
          </a:p>
          <a:p>
            <a:pPr marL="863600" lvl="1" eaLnBrk="1" hangingPunct="1">
              <a:lnSpc>
                <a:spcPct val="80000"/>
              </a:lnSpc>
            </a:pPr>
            <a:r>
              <a:rPr lang="es-MX" sz="2400" dirty="0" smtClean="0"/>
              <a:t>sus consecuencias, resultados o impactos</a:t>
            </a:r>
          </a:p>
          <a:p>
            <a:pPr marL="863600" lvl="1" eaLnBrk="1" hangingPunct="1">
              <a:lnSpc>
                <a:spcPct val="80000"/>
              </a:lnSpc>
            </a:pPr>
            <a:r>
              <a:rPr lang="es-MX" sz="2400" smtClean="0"/>
              <a:t>una razón específica por la cual sucedió</a:t>
            </a:r>
            <a:endParaRPr lang="es-MX" sz="2400" dirty="0" smtClean="0"/>
          </a:p>
          <a:p>
            <a:pPr marL="863600" lvl="1" eaLnBrk="1" hangingPunct="1">
              <a:lnSpc>
                <a:spcPct val="80000"/>
              </a:lnSpc>
            </a:pPr>
            <a:r>
              <a:rPr lang="es-MX" sz="2400" dirty="0" smtClean="0"/>
              <a:t>mecanismos y controles de protección</a:t>
            </a:r>
          </a:p>
          <a:p>
            <a:pPr marL="863600" lvl="1" eaLnBrk="1" hangingPunct="1">
              <a:lnSpc>
                <a:spcPct val="80000"/>
              </a:lnSpc>
            </a:pPr>
            <a:r>
              <a:rPr lang="es-MX" sz="2400" dirty="0" smtClean="0"/>
              <a:t>tiempo y lugar de su acontecimiento</a:t>
            </a:r>
          </a:p>
        </p:txBody>
      </p:sp>
      <p:sp>
        <p:nvSpPr>
          <p:cNvPr id="4" name="Rectangle 2"/>
          <p:cNvSpPr>
            <a:spLocks noChangeArrowheads="1"/>
          </p:cNvSpPr>
          <p:nvPr/>
        </p:nvSpPr>
        <p:spPr bwMode="auto">
          <a:xfrm>
            <a:off x="2819400" y="304800"/>
            <a:ext cx="6019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341313">
              <a:buClr>
                <a:schemeClr val="bg2"/>
              </a:buClr>
            </a:pPr>
            <a:r>
              <a:rPr lang="es-MX" sz="3600" b="1" dirty="0">
                <a:solidFill>
                  <a:srgbClr val="75AC42"/>
                </a:solidFill>
                <a:latin typeface="+mj-lt"/>
              </a:rPr>
              <a:t>2.10.4 Identificación del riesgo </a:t>
            </a:r>
            <a:endParaRPr lang="es-MX" sz="3600" b="1" dirty="0" smtClean="0">
              <a:solidFill>
                <a:srgbClr val="75AC42"/>
              </a:solidFill>
              <a:latin typeface="+mj-lt"/>
              <a:ea typeface="+mj-ea"/>
              <a:cs typeface="+mj-cs"/>
            </a:endParaRPr>
          </a:p>
          <a:p>
            <a:pPr algn="ctr" defTabSz="341313">
              <a:buClr>
                <a:schemeClr val="bg2"/>
              </a:buClr>
            </a:pPr>
            <a:endParaRPr lang="es-MX" sz="3600" b="1" dirty="0">
              <a:solidFill>
                <a:srgbClr val="75AC42"/>
              </a:solidFill>
              <a:latin typeface="+mj-lt"/>
              <a:ea typeface="+mj-ea"/>
              <a:cs typeface="+mj-cs"/>
            </a:endParaRPr>
          </a:p>
        </p:txBody>
      </p:sp>
      <p:pic>
        <p:nvPicPr>
          <p:cNvPr id="5" name="Dominio 2 D44">
            <a:hlinkClick r:id="" action="ppaction://media"/>
          </p:cNvPr>
          <p:cNvPicPr>
            <a:picLocks noRot="1" noChangeAspect="1"/>
          </p:cNvPicPr>
          <p:nvPr>
            <a:wavAudioFile r:embed="rId1" name="Dominio 2 D44"/>
          </p:nvPr>
        </p:nvPicPr>
        <p:blipFill>
          <a:blip r:embed="rId4"/>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36983287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93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4294967295"/>
          </p:nvPr>
        </p:nvSpPr>
        <p:spPr>
          <a:xfrm>
            <a:off x="381000" y="1752600"/>
            <a:ext cx="8305800" cy="4293476"/>
          </a:xfrm>
        </p:spPr>
        <p:txBody>
          <a:bodyPr/>
          <a:lstStyle/>
          <a:p>
            <a:pPr marL="0" indent="0" eaLnBrk="1" hangingPunct="1">
              <a:lnSpc>
                <a:spcPct val="80000"/>
              </a:lnSpc>
              <a:spcBef>
                <a:spcPts val="0"/>
              </a:spcBef>
              <a:spcAft>
                <a:spcPts val="600"/>
              </a:spcAft>
              <a:buFontTx/>
              <a:buNone/>
              <a:defRPr/>
            </a:pPr>
            <a:r>
              <a:rPr lang="es-MX" sz="2800" dirty="0" smtClean="0"/>
              <a:t>Al seleccionar una metodología para la identificación de riesgos, se deberán considerar las siguientes técnicas:</a:t>
            </a:r>
          </a:p>
          <a:p>
            <a:pPr marL="457200" indent="-228600" eaLnBrk="1" hangingPunct="1">
              <a:lnSpc>
                <a:spcPct val="80000"/>
              </a:lnSpc>
              <a:spcBef>
                <a:spcPts val="0"/>
              </a:spcBef>
              <a:spcAft>
                <a:spcPts val="600"/>
              </a:spcAft>
              <a:defRPr/>
            </a:pPr>
            <a:r>
              <a:rPr lang="es-MX" sz="2400" dirty="0" smtClean="0"/>
              <a:t>Lluvia de ideas basada en equipo; los talleres pueden ser eficaces para generar compromiso y hacer uso de las diferentes experiencias.</a:t>
            </a:r>
          </a:p>
          <a:p>
            <a:pPr marL="457200" indent="-228600" eaLnBrk="1" hangingPunct="1">
              <a:lnSpc>
                <a:spcPct val="80000"/>
              </a:lnSpc>
              <a:spcBef>
                <a:spcPts val="0"/>
              </a:spcBef>
              <a:spcAft>
                <a:spcPts val="600"/>
              </a:spcAft>
              <a:defRPr/>
            </a:pPr>
            <a:r>
              <a:rPr lang="es-MX" sz="2400" dirty="0" smtClean="0"/>
              <a:t>Las técnicas estructuradas: elaboración de diagramas de flujo, revisión del diseño del sistema, análisis de sistemas, estudios de peligro y operabilidad, así como modelos operativos.</a:t>
            </a:r>
          </a:p>
          <a:p>
            <a:pPr marL="457200" indent="-228600" eaLnBrk="1" hangingPunct="1">
              <a:lnSpc>
                <a:spcPct val="80000"/>
              </a:lnSpc>
              <a:spcBef>
                <a:spcPts val="0"/>
              </a:spcBef>
              <a:spcAft>
                <a:spcPts val="600"/>
              </a:spcAft>
              <a:defRPr/>
            </a:pPr>
            <a:r>
              <a:rPr lang="es-MX" sz="2400" dirty="0" smtClean="0"/>
              <a:t>Análisis de escenarios o de supuestos para situaciones que no se han definido tan claramente, tales como la identificación de riesgos estratégicos y procesos con una estructura más general.</a:t>
            </a:r>
          </a:p>
        </p:txBody>
      </p:sp>
      <p:sp>
        <p:nvSpPr>
          <p:cNvPr id="41987" name="Rectangle 2"/>
          <p:cNvSpPr>
            <a:spLocks noChangeArrowheads="1"/>
          </p:cNvSpPr>
          <p:nvPr/>
        </p:nvSpPr>
        <p:spPr bwMode="auto">
          <a:xfrm>
            <a:off x="2819400" y="304800"/>
            <a:ext cx="6019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defTabSz="341313">
              <a:buClr>
                <a:schemeClr val="bg2"/>
              </a:buClr>
            </a:pPr>
            <a:r>
              <a:rPr lang="es-MX" sz="3600" b="1" dirty="0">
                <a:solidFill>
                  <a:srgbClr val="75AC42"/>
                </a:solidFill>
                <a:latin typeface="+mj-lt"/>
              </a:rPr>
              <a:t>2.10.4 Identificación del riesgo </a:t>
            </a:r>
            <a:endParaRPr lang="es-MX" sz="3600" b="1" dirty="0" smtClean="0">
              <a:solidFill>
                <a:srgbClr val="75AC42"/>
              </a:solidFill>
              <a:latin typeface="+mj-lt"/>
              <a:ea typeface="+mj-ea"/>
              <a:cs typeface="+mj-cs"/>
            </a:endParaRPr>
          </a:p>
          <a:p>
            <a:pPr algn="ctr" defTabSz="341313">
              <a:buClr>
                <a:schemeClr val="bg2"/>
              </a:buClr>
            </a:pPr>
            <a:endParaRPr lang="es-MX" sz="3600" b="1" dirty="0">
              <a:solidFill>
                <a:srgbClr val="75AC42"/>
              </a:solidFill>
              <a:latin typeface="+mj-lt"/>
              <a:ea typeface="+mj-ea"/>
              <a:cs typeface="+mj-cs"/>
            </a:endParaRPr>
          </a:p>
        </p:txBody>
      </p:sp>
    </p:spTree>
    <p:extLst>
      <p:ext uri="{BB962C8B-B14F-4D97-AF65-F5344CB8AC3E}">
        <p14:creationId xmlns="" xmlns:p14="http://schemas.microsoft.com/office/powerpoint/2010/main" val="3519339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3276600" y="274638"/>
            <a:ext cx="5867400" cy="1143000"/>
          </a:xfrm>
        </p:spPr>
        <p:txBody>
          <a:bodyPr/>
          <a:lstStyle/>
          <a:p>
            <a:pPr eaLnBrk="1" hangingPunct="1">
              <a:buClr>
                <a:schemeClr val="bg2"/>
              </a:buClr>
            </a:pPr>
            <a:r>
              <a:rPr lang="es-MX" sz="4000" dirty="0" smtClean="0"/>
              <a:t>2.10.5 Amenazas</a:t>
            </a:r>
          </a:p>
        </p:txBody>
      </p:sp>
      <p:sp>
        <p:nvSpPr>
          <p:cNvPr id="43011" name="Rectangle 3"/>
          <p:cNvSpPr>
            <a:spLocks noGrp="1" noChangeArrowheads="1"/>
          </p:cNvSpPr>
          <p:nvPr>
            <p:ph type="body" idx="4294967295"/>
          </p:nvPr>
        </p:nvSpPr>
        <p:spPr>
          <a:xfrm>
            <a:off x="609600" y="1524000"/>
            <a:ext cx="8229600" cy="4572000"/>
          </a:xfrm>
        </p:spPr>
        <p:txBody>
          <a:bodyPr>
            <a:normAutofit/>
          </a:bodyPr>
          <a:lstStyle/>
          <a:p>
            <a:pPr eaLnBrk="1" hangingPunct="1">
              <a:lnSpc>
                <a:spcPts val="3200"/>
              </a:lnSpc>
              <a:spcBef>
                <a:spcPct val="0"/>
              </a:spcBef>
              <a:buFontTx/>
              <a:buNone/>
            </a:pPr>
            <a:r>
              <a:rPr lang="es-MX" sz="2800" dirty="0" smtClean="0"/>
              <a:t>Por lo general se clasifican del siguiente modo:</a:t>
            </a:r>
          </a:p>
          <a:p>
            <a:pPr eaLnBrk="1" hangingPunct="1">
              <a:lnSpc>
                <a:spcPct val="80000"/>
              </a:lnSpc>
            </a:pPr>
            <a:r>
              <a:rPr lang="es-MX" sz="2400" dirty="0" smtClean="0"/>
              <a:t>Naturales: Inundaciones, incendios, ciclones, lluvia/granizo, plagas y terremotos.</a:t>
            </a:r>
          </a:p>
          <a:p>
            <a:pPr eaLnBrk="1" hangingPunct="1">
              <a:lnSpc>
                <a:spcPct val="80000"/>
              </a:lnSpc>
            </a:pPr>
            <a:r>
              <a:rPr lang="es-MX" sz="2400" dirty="0" smtClean="0"/>
              <a:t>Accidentales: Incendios, agua, daño/derrumbe de edificios, pérdida de servicios públicos y falla en los equipos.</a:t>
            </a:r>
          </a:p>
          <a:p>
            <a:pPr eaLnBrk="1" hangingPunct="1">
              <a:lnSpc>
                <a:spcPct val="80000"/>
              </a:lnSpc>
            </a:pPr>
            <a:r>
              <a:rPr lang="es-MX" sz="2400" dirty="0" smtClean="0"/>
              <a:t>Físicas premeditadas: Bombas, incendios, agua y robo.</a:t>
            </a:r>
          </a:p>
          <a:p>
            <a:pPr eaLnBrk="1" hangingPunct="1">
              <a:lnSpc>
                <a:spcPct val="80000"/>
              </a:lnSpc>
            </a:pPr>
            <a:r>
              <a:rPr lang="es-MX" sz="2400" dirty="0" smtClean="0"/>
              <a:t>Intangibles premeditadas: Fraude, espionaje</a:t>
            </a:r>
            <a:r>
              <a:rPr lang="es-MX" sz="2400" smtClean="0"/>
              <a:t>, hackeo</a:t>
            </a:r>
            <a:r>
              <a:rPr lang="es-MX" sz="2400" dirty="0" smtClean="0"/>
              <a:t>, robo de identidad, código malicioso, ingeniería social, ataques por phishing y ataques de negación de servicio.</a:t>
            </a:r>
          </a:p>
        </p:txBody>
      </p:sp>
      <p:pic>
        <p:nvPicPr>
          <p:cNvPr id="4" name="Dominio 2 D46">
            <a:hlinkClick r:id="" action="ppaction://media"/>
          </p:cNvPr>
          <p:cNvPicPr>
            <a:picLocks noRot="1" noChangeAspect="1"/>
          </p:cNvPicPr>
          <p:nvPr>
            <a:wavAudioFile r:embed="rId1" name="Dominio 2 D46"/>
          </p:nvPr>
        </p:nvPicPr>
        <p:blipFill>
          <a:blip r:embed="rId4"/>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15265966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6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3276600" y="274638"/>
            <a:ext cx="5867400" cy="1143000"/>
          </a:xfrm>
        </p:spPr>
        <p:txBody>
          <a:bodyPr/>
          <a:lstStyle/>
          <a:p>
            <a:pPr defTabSz="341313" eaLnBrk="1" hangingPunct="1">
              <a:buClr>
                <a:schemeClr val="bg2"/>
              </a:buClr>
            </a:pPr>
            <a:r>
              <a:rPr lang="es-MX" sz="4000" dirty="0" smtClean="0"/>
              <a:t>2.10.6 Vulnerabilidades</a:t>
            </a:r>
          </a:p>
        </p:txBody>
      </p:sp>
      <p:sp>
        <p:nvSpPr>
          <p:cNvPr id="41987" name="Rectangle 3"/>
          <p:cNvSpPr>
            <a:spLocks noGrp="1" noChangeArrowheads="1"/>
          </p:cNvSpPr>
          <p:nvPr>
            <p:ph type="body" idx="4294967295"/>
          </p:nvPr>
        </p:nvSpPr>
        <p:spPr>
          <a:xfrm>
            <a:off x="457200" y="1447800"/>
            <a:ext cx="8534400" cy="4525963"/>
          </a:xfrm>
        </p:spPr>
        <p:txBody>
          <a:bodyPr>
            <a:normAutofit/>
          </a:bodyPr>
          <a:lstStyle/>
          <a:p>
            <a:pPr marL="238125" indent="-238125" eaLnBrk="1" hangingPunct="1">
              <a:lnSpc>
                <a:spcPct val="90000"/>
              </a:lnSpc>
              <a:buFontTx/>
              <a:buNone/>
              <a:defRPr/>
            </a:pPr>
            <a:r>
              <a:rPr lang="es-MX" sz="2800" dirty="0" smtClean="0"/>
              <a:t>Algunos ejemplos de vulnerabilidades son:</a:t>
            </a:r>
          </a:p>
          <a:p>
            <a:pPr marL="447675" indent="-238125" eaLnBrk="1" hangingPunct="1">
              <a:defRPr/>
            </a:pPr>
            <a:r>
              <a:rPr lang="es-MX" sz="2400" dirty="0" smtClean="0"/>
              <a:t>Software defectuoso.</a:t>
            </a:r>
          </a:p>
          <a:p>
            <a:pPr marL="447675" indent="-238125" eaLnBrk="1" hangingPunct="1">
              <a:defRPr/>
            </a:pPr>
            <a:r>
              <a:rPr lang="es-MX" sz="2400" dirty="0" smtClean="0"/>
              <a:t>Equipo configurado en forma inapropiada.</a:t>
            </a:r>
          </a:p>
          <a:p>
            <a:pPr marL="447675" indent="-238125" eaLnBrk="1" hangingPunct="1">
              <a:defRPr/>
            </a:pPr>
            <a:r>
              <a:rPr lang="es-MX" sz="2400" dirty="0" smtClean="0"/>
              <a:t>Cumplimiento forzoso inadecuado.</a:t>
            </a:r>
          </a:p>
          <a:p>
            <a:pPr marL="447675" indent="-238125" eaLnBrk="1" hangingPunct="1">
              <a:defRPr/>
            </a:pPr>
            <a:r>
              <a:rPr lang="es-MX" sz="2400" dirty="0" smtClean="0"/>
              <a:t>Diseño deficiente de redes.</a:t>
            </a:r>
          </a:p>
          <a:p>
            <a:pPr marL="447675" indent="-238125" eaLnBrk="1" hangingPunct="1">
              <a:defRPr/>
            </a:pPr>
            <a:r>
              <a:rPr lang="es-MX" sz="2400" dirty="0" smtClean="0"/>
              <a:t>Procesos defectuosos o incontrolados.</a:t>
            </a:r>
          </a:p>
          <a:p>
            <a:pPr marL="447675" indent="-238125" eaLnBrk="1" hangingPunct="1">
              <a:defRPr/>
            </a:pPr>
            <a:r>
              <a:rPr lang="es-MX" sz="2400" dirty="0" smtClean="0"/>
              <a:t>Gestión inadecuada.</a:t>
            </a:r>
          </a:p>
          <a:p>
            <a:pPr marL="447675" indent="-238125" eaLnBrk="1" hangingPunct="1">
              <a:defRPr/>
            </a:pPr>
            <a:r>
              <a:rPr lang="es-MX" sz="2400" dirty="0" smtClean="0"/>
              <a:t>Personal insuficiente.</a:t>
            </a:r>
          </a:p>
          <a:p>
            <a:pPr marL="447675" indent="-238125" eaLnBrk="1" hangingPunct="1">
              <a:defRPr/>
            </a:pPr>
            <a:r>
              <a:rPr lang="es-MX" sz="2400" dirty="0" smtClean="0"/>
              <a:t>Falta de conocimiento para brindar soporte a usuarios o correr procesos.</a:t>
            </a:r>
          </a:p>
        </p:txBody>
      </p:sp>
      <p:pic>
        <p:nvPicPr>
          <p:cNvPr id="4" name="Dominio 2 D47">
            <a:hlinkClick r:id="" action="ppaction://media"/>
          </p:cNvPr>
          <p:cNvPicPr>
            <a:picLocks noRot="1" noChangeAspect="1"/>
          </p:cNvPicPr>
          <p:nvPr>
            <a:wavAudioFile r:embed="rId1" name="Dominio 2 D47"/>
          </p:nvPr>
        </p:nvPicPr>
        <p:blipFill>
          <a:blip r:embed="rId4"/>
          <a:stretch>
            <a:fillRect/>
          </a:stretch>
        </p:blipFill>
        <p:spPr>
          <a:xfrm>
            <a:off x="4419600" y="3276600"/>
            <a:ext cx="304800" cy="304800"/>
          </a:xfrm>
          <a:prstGeom prst="rect">
            <a:avLst/>
          </a:prstGeom>
        </p:spPr>
      </p:pic>
    </p:spTree>
    <p:extLst>
      <p:ext uri="{BB962C8B-B14F-4D97-AF65-F5344CB8AC3E}">
        <p14:creationId xmlns="" xmlns:p14="http://schemas.microsoft.com/office/powerpoint/2010/main" val="2045940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47"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3122</TotalTime>
  <Words>1045</Words>
  <Application>Microsoft Office PowerPoint</Application>
  <PresentationFormat>On-screen Show (4:3)</PresentationFormat>
  <Paragraphs>81</Paragraphs>
  <Slides>6</Slides>
  <Notes>6</Notes>
  <HiddenSlides>0</HiddenSlides>
  <MMClips>5</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2.10 Evaluación de riesgos</vt:lpstr>
      <vt:lpstr>2.10.2 Riesgo agregado y en cascada</vt:lpstr>
      <vt:lpstr>Slide 3</vt:lpstr>
      <vt:lpstr>Slide 4</vt:lpstr>
      <vt:lpstr>2.10.5 Amenazas</vt:lpstr>
      <vt:lpstr>2.10.6 Vulnerabilidades</vt:lpstr>
    </vt:vector>
  </TitlesOfParts>
  <Company>ISACA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Risk Management and Compliance Chapter 2</dc:title>
  <dc:creator>Conference Administrator</dc:creator>
  <cp:lastModifiedBy>kcordero</cp:lastModifiedBy>
  <cp:revision>318</cp:revision>
  <dcterms:created xsi:type="dcterms:W3CDTF">2012-02-15T16:16:58Z</dcterms:created>
  <dcterms:modified xsi:type="dcterms:W3CDTF">2014-02-18T16:07:04Z</dcterms:modified>
</cp:coreProperties>
</file>