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404" r:id="rId2"/>
    <p:sldId id="405" r:id="rId3"/>
    <p:sldId id="406" r:id="rId4"/>
    <p:sldId id="407" r:id="rId5"/>
    <p:sldId id="408" r:id="rId6"/>
    <p:sldId id="40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5AC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horzBarState="minimized">
    <p:restoredLeft sz="12132" autoAdjust="0"/>
    <p:restoredTop sz="87455" autoAdjust="0"/>
  </p:normalViewPr>
  <p:slideViewPr>
    <p:cSldViewPr>
      <p:cViewPr varScale="1">
        <p:scale>
          <a:sx n="18" d="100"/>
          <a:sy n="18" d="100"/>
        </p:scale>
        <p:origin x="-3288" y="-90"/>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2/18/2014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 xmlns:p14="http://schemas.microsoft.com/office/powerpoint/2010/main"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E63A6F3-C803-4AB4-99A3-65C3EF8CD3F2}" type="slidenum">
              <a:rPr lang="en-US" sz="1200"/>
              <a:pPr algn="r" eaLnBrk="1" hangingPunct="1"/>
              <a:t>1</a:t>
            </a:fld>
            <a:endParaRPr lang="es-MX" sz="1200"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Contenidos a Enfatizar: </a:t>
            </a:r>
          </a:p>
          <a:p>
            <a:pPr eaLnBrk="1" hangingPunct="1"/>
            <a:r>
              <a:rPr lang="es-MX" dirty="0" smtClean="0"/>
              <a:t>Las vulnerabilidades tienen otras dimensiones además de la tecnología.  Considere la organización que no tiene una capacitación formal de la seguridad de la información y un programa de concientización.  La vulnerabilidad en este caso se origina de la falta de concientización del usuario acerca de las políticas de seguridad, estándares y directrices.  Las vulnerabilidades también pueden derivarse de la falta de procesos para el control de configuración, y certificación y acreditación de sistemas.</a:t>
            </a:r>
          </a:p>
          <a:p>
            <a:pPr eaLnBrk="1" hangingPunct="1"/>
            <a:endParaRPr lang="es-MX" b="1" dirty="0" smtClean="0"/>
          </a:p>
          <a:p>
            <a:pPr eaLnBrk="1" hangingPunct="1"/>
            <a:r>
              <a:rPr lang="es-MX" b="1" dirty="0" smtClean="0"/>
              <a:t>Páginas de Referencia del Manual de Preparación al Examen:</a:t>
            </a:r>
            <a:r>
              <a:rPr lang="es-MX" dirty="0" smtClean="0"/>
              <a:t>  Pg. 111</a:t>
            </a:r>
          </a:p>
          <a:p>
            <a:pPr eaLnBrk="1" hangingPunct="1"/>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90DB27-D2ED-49B2-BF92-767639067607}" type="slidenum">
              <a:rPr lang="en-US" smtClean="0"/>
              <a:pPr eaLnBrk="1" hangingPunct="1"/>
              <a:t>2</a:t>
            </a:fld>
            <a:endParaRPr lang="es-MX" dirty="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01E09C-74BA-4398-8651-2677AAFA2835}" type="slidenum">
              <a:rPr lang="en-US" smtClean="0"/>
              <a:pPr eaLnBrk="1" hangingPunct="1"/>
              <a:t>3</a:t>
            </a:fld>
            <a:endParaRPr lang="es-MX" dirty="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6D3C40-F5E9-477F-85A7-771BD28DB706}" type="slidenum">
              <a:rPr lang="en-US" smtClean="0"/>
              <a:pPr eaLnBrk="1" hangingPunct="1"/>
              <a:t>4</a:t>
            </a:fld>
            <a:endParaRPr lang="es-MX"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endParaRPr lang="es-MX" b="1" dirty="0" smtClean="0"/>
          </a:p>
          <a:p>
            <a:pPr eaLnBrk="1" hangingPunct="1"/>
            <a:r>
              <a:rPr lang="es-MX" b="1" dirty="0" smtClean="0"/>
              <a:t>Páginas de Referencia del Manual de Preparación al Examen:</a:t>
            </a:r>
            <a:r>
              <a:rPr lang="es-MX" dirty="0" smtClean="0"/>
              <a:t>  Págs. 111</a:t>
            </a:r>
          </a:p>
          <a:p>
            <a:pPr eaLnBrk="1" hangingPunct="1"/>
            <a:endParaRPr lang="es-MX"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B632AF-16EE-4B36-9426-732FA57A9444}" type="slidenum">
              <a:rPr lang="en-US" smtClean="0"/>
              <a:pPr eaLnBrk="1" hangingPunct="1"/>
              <a:t>5</a:t>
            </a:fld>
            <a:endParaRPr lang="es-MX"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111-113</a:t>
            </a:r>
          </a:p>
          <a:p>
            <a:pPr eaLnBrk="1" hangingPunct="1"/>
            <a:endParaRPr lang="es-MX"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BF139E-C918-48BF-98F5-BA10A10718D5}" type="slidenum">
              <a:rPr lang="en-US" smtClean="0"/>
              <a:pPr eaLnBrk="1" hangingPunct="1"/>
              <a:t>6</a:t>
            </a:fld>
            <a:endParaRPr lang="es-MX" dirty="0"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MX" dirty="0" smtClean="0"/>
              <a:t>Debe ser observado que en un análisis semi cuantitativo, los valores asignados no son a menudo verdaderos y puede llevar a varias inconsistencias.  Asegúrese por favor de que los candidatos tomen nota para entender las diferencias en estos tipos de análisis.</a:t>
            </a:r>
            <a:endParaRPr lang="es-MX" b="1" dirty="0" smtClean="0"/>
          </a:p>
          <a:p>
            <a:pPr eaLnBrk="1" hangingPunct="1"/>
            <a:endParaRPr lang="es-MX" b="1" dirty="0" smtClean="0"/>
          </a:p>
          <a:p>
            <a:pPr eaLnBrk="1" hangingPunct="1"/>
            <a:r>
              <a:rPr lang="es-MX" b="1" dirty="0" smtClean="0"/>
              <a:t>Páginas de Referencia del Manual de Preparación al Examen:</a:t>
            </a:r>
            <a:r>
              <a:rPr lang="es-MX" dirty="0" smtClean="0"/>
              <a:t>  Págs. 113-115</a:t>
            </a:r>
          </a:p>
          <a:p>
            <a:pPr eaLnBrk="1" hangingPunct="1"/>
            <a:endParaRPr lang="es-MX"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276600" y="274638"/>
            <a:ext cx="5867400" cy="1143000"/>
          </a:xfrm>
        </p:spPr>
        <p:txBody>
          <a:bodyPr>
            <a:normAutofit/>
          </a:bodyPr>
          <a:lstStyle/>
          <a:p>
            <a:pPr defTabSz="341313" eaLnBrk="1" hangingPunct="1">
              <a:buClr>
                <a:schemeClr val="bg2"/>
              </a:buClr>
            </a:pPr>
            <a:r>
              <a:rPr lang="es-MX" sz="4000" dirty="0" smtClean="0"/>
              <a:t>2.10.6 Vulnerabilidades  </a:t>
            </a:r>
          </a:p>
        </p:txBody>
      </p:sp>
      <p:sp>
        <p:nvSpPr>
          <p:cNvPr id="228355" name="Rectangle 3"/>
          <p:cNvSpPr>
            <a:spLocks noGrp="1" noChangeArrowheads="1"/>
          </p:cNvSpPr>
          <p:nvPr>
            <p:ph type="body" idx="4294967295"/>
          </p:nvPr>
        </p:nvSpPr>
        <p:spPr>
          <a:xfrm>
            <a:off x="457200" y="1524000"/>
            <a:ext cx="8534400" cy="4525963"/>
          </a:xfrm>
        </p:spPr>
        <p:txBody>
          <a:bodyPr>
            <a:normAutofit/>
          </a:bodyPr>
          <a:lstStyle/>
          <a:p>
            <a:pPr marL="238125" indent="-238125" eaLnBrk="1" hangingPunct="1">
              <a:lnSpc>
                <a:spcPct val="90000"/>
              </a:lnSpc>
              <a:buFontTx/>
              <a:buNone/>
              <a:defRPr/>
            </a:pPr>
            <a:r>
              <a:rPr lang="es-MX" dirty="0" smtClean="0"/>
              <a:t>Algunos ejemplos de vulnerabilidades son:</a:t>
            </a:r>
          </a:p>
          <a:p>
            <a:pPr marL="447675" indent="-238125" eaLnBrk="1" hangingPunct="1">
              <a:defRPr/>
            </a:pPr>
            <a:r>
              <a:rPr lang="es-MX" sz="2800" dirty="0" smtClean="0"/>
              <a:t>Falta de funcionalidad de la seguridad.</a:t>
            </a:r>
          </a:p>
          <a:p>
            <a:pPr marL="447675" indent="-238125" eaLnBrk="1" hangingPunct="1">
              <a:defRPr/>
            </a:pPr>
            <a:r>
              <a:rPr lang="es-MX" sz="2800" dirty="0" smtClean="0"/>
              <a:t>Falta de mantenimiento apropiado.</a:t>
            </a:r>
          </a:p>
          <a:p>
            <a:pPr marL="447675" indent="-238125" eaLnBrk="1" hangingPunct="1">
              <a:defRPr/>
            </a:pPr>
            <a:r>
              <a:rPr lang="es-MX" sz="2800" dirty="0" smtClean="0"/>
              <a:t>Elección deficiente de contraseñas.</a:t>
            </a:r>
          </a:p>
          <a:p>
            <a:pPr marL="447675" indent="-238125" eaLnBrk="1" hangingPunct="1">
              <a:defRPr/>
            </a:pPr>
            <a:r>
              <a:rPr lang="es-MX" sz="2800" dirty="0" smtClean="0"/>
              <a:t>Tecnología no probada.</a:t>
            </a:r>
          </a:p>
          <a:p>
            <a:pPr marL="447675" indent="-238125" eaLnBrk="1" hangingPunct="1">
              <a:defRPr/>
            </a:pPr>
            <a:r>
              <a:rPr lang="es-MX" sz="2800" dirty="0" smtClean="0"/>
              <a:t>Transmisión de comunicaciones no protegidas.</a:t>
            </a:r>
          </a:p>
          <a:p>
            <a:pPr marL="447675" indent="-238125" eaLnBrk="1" hangingPunct="1">
              <a:defRPr/>
            </a:pPr>
            <a:r>
              <a:rPr lang="es-MX" sz="2800" dirty="0" smtClean="0"/>
              <a:t>Falta de redundancia.</a:t>
            </a:r>
          </a:p>
          <a:p>
            <a:pPr marL="447675" indent="-238125" eaLnBrk="1" hangingPunct="1">
              <a:defRPr/>
            </a:pPr>
            <a:r>
              <a:rPr lang="es-MX" sz="2800" dirty="0" smtClean="0"/>
              <a:t>Comunicaciones gerenciales deficientes.</a:t>
            </a:r>
          </a:p>
        </p:txBody>
      </p:sp>
    </p:spTree>
    <p:extLst>
      <p:ext uri="{BB962C8B-B14F-4D97-AF65-F5344CB8AC3E}">
        <p14:creationId xmlns="" xmlns:p14="http://schemas.microsoft.com/office/powerpoint/2010/main" val="315089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3276600" y="274638"/>
            <a:ext cx="5867400" cy="1143000"/>
          </a:xfrm>
        </p:spPr>
        <p:txBody>
          <a:bodyPr/>
          <a:lstStyle/>
          <a:p>
            <a:pPr eaLnBrk="1" hangingPunct="1"/>
            <a:r>
              <a:rPr lang="es-MX" sz="4000" dirty="0" smtClean="0"/>
              <a:t>2.10.7 Riesgo</a:t>
            </a:r>
          </a:p>
        </p:txBody>
      </p:sp>
      <p:sp>
        <p:nvSpPr>
          <p:cNvPr id="46083" name="Rectangle 3"/>
          <p:cNvSpPr>
            <a:spLocks noGrp="1" noChangeArrowheads="1"/>
          </p:cNvSpPr>
          <p:nvPr>
            <p:ph type="body" idx="4294967295"/>
          </p:nvPr>
        </p:nvSpPr>
        <p:spPr>
          <a:xfrm>
            <a:off x="457200" y="1600200"/>
            <a:ext cx="8229600" cy="4800600"/>
          </a:xfrm>
        </p:spPr>
        <p:txBody>
          <a:bodyPr>
            <a:normAutofit fontScale="92500" lnSpcReduction="10000"/>
          </a:bodyPr>
          <a:lstStyle/>
          <a:p>
            <a:pPr eaLnBrk="1" hangingPunct="1"/>
            <a:r>
              <a:rPr lang="es-MX" sz="2800" dirty="0" smtClean="0"/>
              <a:t>El </a:t>
            </a:r>
            <a:r>
              <a:rPr lang="es-PE" sz="2800" dirty="0" smtClean="0"/>
              <a:t>Gerente de Seguridad de Información</a:t>
            </a:r>
            <a:r>
              <a:rPr lang="es-MX" sz="2800" dirty="0" smtClean="0"/>
              <a:t> debe entender el perfil de riesgo de negocio de una organización.</a:t>
            </a:r>
          </a:p>
          <a:p>
            <a:pPr eaLnBrk="1" hangingPunct="1"/>
            <a:r>
              <a:rPr lang="es-MX" sz="2800" dirty="0" smtClean="0"/>
              <a:t>El riesgo es inherente al negocio.</a:t>
            </a:r>
          </a:p>
          <a:p>
            <a:pPr eaLnBrk="1" hangingPunct="1"/>
            <a:r>
              <a:rPr lang="es-MX" sz="2800" dirty="0" smtClean="0"/>
              <a:t>Dado que resulta impráctico y costoso eliminar todos los riesgos, cada organización tiene un apetito de riesgo (nivel de riesgo que está dispuesto a aceptar).</a:t>
            </a:r>
          </a:p>
          <a:p>
            <a:pPr eaLnBrk="1" hangingPunct="1"/>
            <a:r>
              <a:rPr lang="es-MX" sz="2800" dirty="0" smtClean="0"/>
              <a:t>Para determinar el nivel razonable de riesgo aceptable, el Gerente de Riesgos debe determinar el punto óptimo en el cual el costo de las pérdidas se intersecta con el costo de mitigar el riesgo.</a:t>
            </a:r>
          </a:p>
          <a:p>
            <a:pPr eaLnBrk="1" hangingPunct="1"/>
            <a:r>
              <a:rPr lang="es-MX" sz="2800" dirty="0" smtClean="0"/>
              <a:t>La falta de una adecuada gestión de riesgos genera una asignación inapropiada de los esfuerzos.</a:t>
            </a:r>
          </a:p>
        </p:txBody>
      </p:sp>
    </p:spTree>
    <p:extLst>
      <p:ext uri="{BB962C8B-B14F-4D97-AF65-F5344CB8AC3E}">
        <p14:creationId xmlns="" xmlns:p14="http://schemas.microsoft.com/office/powerpoint/2010/main" val="3906078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657600" y="304800"/>
            <a:ext cx="5257800" cy="1143000"/>
          </a:xfrm>
        </p:spPr>
        <p:txBody>
          <a:bodyPr>
            <a:normAutofit fontScale="90000"/>
          </a:bodyPr>
          <a:lstStyle/>
          <a:p>
            <a:pPr eaLnBrk="1" hangingPunct="1"/>
            <a:r>
              <a:rPr lang="es-MX" sz="4000" dirty="0" smtClean="0"/>
              <a:t>2.10.8 Análisis de riesgos relevantes</a:t>
            </a:r>
          </a:p>
        </p:txBody>
      </p:sp>
      <p:sp>
        <p:nvSpPr>
          <p:cNvPr id="47107" name="Rectangle 3"/>
          <p:cNvSpPr>
            <a:spLocks noGrp="1" noChangeArrowheads="1"/>
          </p:cNvSpPr>
          <p:nvPr>
            <p:ph type="body" idx="4294967295"/>
          </p:nvPr>
        </p:nvSpPr>
        <p:spPr>
          <a:xfrm>
            <a:off x="381000" y="1676400"/>
            <a:ext cx="8534400" cy="4297363"/>
          </a:xfrm>
        </p:spPr>
        <p:txBody>
          <a:bodyPr>
            <a:normAutofit/>
          </a:bodyPr>
          <a:lstStyle/>
          <a:p>
            <a:pPr eaLnBrk="1" hangingPunct="1">
              <a:lnSpc>
                <a:spcPct val="90000"/>
              </a:lnSpc>
            </a:pPr>
            <a:r>
              <a:rPr lang="es-MX" sz="2800" dirty="0" smtClean="0"/>
              <a:t>El análisis de riesgos es la fase en la cual se valoran y entienden tanto el nivel de riesgo como su naturaleza.</a:t>
            </a:r>
          </a:p>
          <a:p>
            <a:pPr eaLnBrk="1" hangingPunct="1">
              <a:lnSpc>
                <a:spcPct val="90000"/>
              </a:lnSpc>
            </a:pPr>
            <a:r>
              <a:rPr lang="es-MX" sz="2800" dirty="0" smtClean="0"/>
              <a:t>El análisis de riesgos implica:</a:t>
            </a:r>
          </a:p>
          <a:p>
            <a:pPr lvl="1" eaLnBrk="1" hangingPunct="1">
              <a:lnSpc>
                <a:spcPct val="90000"/>
              </a:lnSpc>
            </a:pPr>
            <a:r>
              <a:rPr lang="es-MX" sz="2400" dirty="0" smtClean="0"/>
              <a:t>Una inspección rigurosa de las fuentes de riesgo.</a:t>
            </a:r>
          </a:p>
          <a:p>
            <a:pPr lvl="1" eaLnBrk="1" hangingPunct="1">
              <a:lnSpc>
                <a:spcPct val="90000"/>
              </a:lnSpc>
            </a:pPr>
            <a:r>
              <a:rPr lang="es-MX" sz="2400" dirty="0" smtClean="0"/>
              <a:t>Sus consecuencias negativas y positivas.</a:t>
            </a:r>
          </a:p>
          <a:p>
            <a:pPr lvl="1" eaLnBrk="1" hangingPunct="1">
              <a:lnSpc>
                <a:spcPct val="90000"/>
              </a:lnSpc>
            </a:pPr>
            <a:r>
              <a:rPr lang="es-MX" sz="2400" dirty="0" smtClean="0"/>
              <a:t>La probabilidad de que dichas consecuencias ocurran y los factores que influyen en ellas.</a:t>
            </a:r>
          </a:p>
          <a:p>
            <a:pPr lvl="1" eaLnBrk="1" hangingPunct="1">
              <a:lnSpc>
                <a:spcPct val="90000"/>
              </a:lnSpc>
            </a:pPr>
            <a:r>
              <a:rPr lang="es-MX" sz="2400" dirty="0" smtClean="0"/>
              <a:t>La evaluación de cualquier control o proceso existente que  tienda a minimizar los riesgos negativos o a mejorar los riesgos positivos.</a:t>
            </a:r>
          </a:p>
        </p:txBody>
      </p:sp>
    </p:spTree>
    <p:extLst>
      <p:ext uri="{BB962C8B-B14F-4D97-AF65-F5344CB8AC3E}">
        <p14:creationId xmlns="" xmlns:p14="http://schemas.microsoft.com/office/powerpoint/2010/main" val="109996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457200" y="1600200"/>
            <a:ext cx="8534400" cy="4724400"/>
          </a:xfrm>
        </p:spPr>
        <p:txBody>
          <a:bodyPr/>
          <a:lstStyle/>
          <a:p>
            <a:pPr eaLnBrk="1" hangingPunct="1">
              <a:lnSpc>
                <a:spcPct val="90000"/>
              </a:lnSpc>
            </a:pPr>
            <a:r>
              <a:rPr lang="es-MX" sz="2500" dirty="0" smtClean="0"/>
              <a:t>El nivel de riesgo puede determinarse utilizando </a:t>
            </a:r>
            <a:r>
              <a:rPr lang="es-MX" sz="2500" smtClean="0"/>
              <a:t>análisis estadístico y </a:t>
            </a:r>
            <a:r>
              <a:rPr lang="es-MX" sz="2500" dirty="0" smtClean="0"/>
              <a:t>cálculos que combinen el impacto y la probabilidad.</a:t>
            </a:r>
          </a:p>
          <a:p>
            <a:pPr eaLnBrk="1" hangingPunct="1">
              <a:lnSpc>
                <a:spcPct val="90000"/>
              </a:lnSpc>
            </a:pPr>
            <a:r>
              <a:rPr lang="es-MX" sz="2500" dirty="0" smtClean="0"/>
              <a:t>La información utilizada para calcular el impacto y la probabilidad suele provenir de:</a:t>
            </a:r>
          </a:p>
          <a:p>
            <a:pPr lvl="1" eaLnBrk="1" hangingPunct="1">
              <a:lnSpc>
                <a:spcPct val="90000"/>
              </a:lnSpc>
            </a:pPr>
            <a:r>
              <a:rPr lang="es-MX" sz="2400" dirty="0" smtClean="0"/>
              <a:t>experiencia o datos y registros pasados (por ejemplo notificación de incidentes);</a:t>
            </a:r>
          </a:p>
          <a:p>
            <a:pPr lvl="1" eaLnBrk="1" hangingPunct="1">
              <a:lnSpc>
                <a:spcPct val="90000"/>
              </a:lnSpc>
            </a:pPr>
            <a:r>
              <a:rPr lang="es-MX" sz="2400" dirty="0" smtClean="0"/>
              <a:t>prácticas confiables, normas o lineamientos internacionales;</a:t>
            </a:r>
          </a:p>
          <a:p>
            <a:pPr lvl="1" eaLnBrk="1" hangingPunct="1">
              <a:lnSpc>
                <a:spcPct val="90000"/>
              </a:lnSpc>
            </a:pPr>
            <a:r>
              <a:rPr lang="es-MX" sz="2400" dirty="0" smtClean="0"/>
              <a:t>investigación y análisis de mercado;</a:t>
            </a:r>
          </a:p>
          <a:p>
            <a:pPr lvl="1" eaLnBrk="1" hangingPunct="1">
              <a:lnSpc>
                <a:spcPct val="90000"/>
              </a:lnSpc>
            </a:pPr>
            <a:r>
              <a:rPr lang="es-MX" sz="2400" dirty="0" smtClean="0"/>
              <a:t>experimentos y prototipos;</a:t>
            </a:r>
          </a:p>
          <a:p>
            <a:pPr lvl="1" eaLnBrk="1" hangingPunct="1">
              <a:lnSpc>
                <a:spcPct val="90000"/>
              </a:lnSpc>
            </a:pPr>
            <a:r>
              <a:rPr lang="es-MX" sz="2400" dirty="0" smtClean="0"/>
              <a:t>modelos económicos, de ingeniería o de otro tipo;</a:t>
            </a:r>
          </a:p>
          <a:p>
            <a:pPr lvl="1" eaLnBrk="1" hangingPunct="1">
              <a:lnSpc>
                <a:spcPct val="90000"/>
              </a:lnSpc>
            </a:pPr>
            <a:r>
              <a:rPr lang="es-MX" sz="2400" dirty="0" smtClean="0"/>
              <a:t>asesoría de especialistas y expertos.</a:t>
            </a:r>
          </a:p>
        </p:txBody>
      </p:sp>
      <p:sp>
        <p:nvSpPr>
          <p:cNvPr id="4" name="Rectangle 2"/>
          <p:cNvSpPr txBox="1">
            <a:spLocks noChangeArrowheads="1"/>
          </p:cNvSpPr>
          <p:nvPr/>
        </p:nvSpPr>
        <p:spPr>
          <a:xfrm>
            <a:off x="3657600" y="304800"/>
            <a:ext cx="5257800" cy="1143000"/>
          </a:xfrm>
          <a:prstGeom prst="rect">
            <a:avLst/>
          </a:prstGeom>
          <a:noFill/>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rgbClr val="75AC42"/>
                </a:solidFill>
                <a:effectLst/>
                <a:uLnTx/>
                <a:uFillTx/>
                <a:latin typeface="+mj-lt"/>
                <a:ea typeface="+mj-ea"/>
                <a:cs typeface="+mj-cs"/>
              </a:rPr>
              <a:t>2.10.8 Análisis de riesgos relevantes</a:t>
            </a:r>
          </a:p>
        </p:txBody>
      </p:sp>
    </p:spTree>
    <p:extLst>
      <p:ext uri="{BB962C8B-B14F-4D97-AF65-F5344CB8AC3E}">
        <p14:creationId xmlns="" xmlns:p14="http://schemas.microsoft.com/office/powerpoint/2010/main" val="29229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276600" y="274638"/>
            <a:ext cx="5867400" cy="1143000"/>
          </a:xfrm>
        </p:spPr>
        <p:txBody>
          <a:bodyPr>
            <a:normAutofit fontScale="90000"/>
          </a:bodyPr>
          <a:lstStyle/>
          <a:p>
            <a:r>
              <a:rPr lang="es-MX" dirty="0" smtClean="0"/>
              <a:t>2.10.8 Análisis de riesgos relevantes</a:t>
            </a:r>
            <a:endParaRPr lang="es-MX" sz="4000" dirty="0" smtClean="0"/>
          </a:p>
        </p:txBody>
      </p:sp>
      <p:sp>
        <p:nvSpPr>
          <p:cNvPr id="49155" name="Rectangle 3"/>
          <p:cNvSpPr>
            <a:spLocks noGrp="1" noChangeArrowheads="1"/>
          </p:cNvSpPr>
          <p:nvPr>
            <p:ph type="body" idx="4294967295"/>
          </p:nvPr>
        </p:nvSpPr>
        <p:spPr>
          <a:xfrm>
            <a:off x="304800" y="1600200"/>
            <a:ext cx="8229600" cy="4525963"/>
          </a:xfrm>
        </p:spPr>
        <p:txBody>
          <a:bodyPr>
            <a:normAutofit lnSpcReduction="10000"/>
          </a:bodyPr>
          <a:lstStyle/>
          <a:p>
            <a:pPr eaLnBrk="1" hangingPunct="1"/>
            <a:r>
              <a:rPr lang="es-MX" sz="3000" dirty="0" smtClean="0"/>
              <a:t>Entre las técnicas de análisis de riesgos se encuentran las siguientes:</a:t>
            </a:r>
          </a:p>
          <a:p>
            <a:pPr lvl="1" eaLnBrk="1" hangingPunct="1"/>
            <a:r>
              <a:rPr lang="es-MX" dirty="0" smtClean="0"/>
              <a:t>entrevistas con expertos en el área de interés y cuestionarios; </a:t>
            </a:r>
          </a:p>
          <a:p>
            <a:pPr lvl="1" eaLnBrk="1" hangingPunct="1"/>
            <a:r>
              <a:rPr lang="es-MX" dirty="0" smtClean="0"/>
              <a:t>uso de modelos existentes y simulaciones.</a:t>
            </a:r>
          </a:p>
          <a:p>
            <a:pPr eaLnBrk="1" hangingPunct="1"/>
            <a:r>
              <a:rPr lang="es-MX" sz="3000" dirty="0" smtClean="0"/>
              <a:t>El análisis de riesgos puede ser: </a:t>
            </a:r>
          </a:p>
          <a:p>
            <a:pPr lvl="1" eaLnBrk="1" hangingPunct="1"/>
            <a:r>
              <a:rPr lang="es-MX" dirty="0" smtClean="0"/>
              <a:t>Cuantitativo.</a:t>
            </a:r>
          </a:p>
          <a:p>
            <a:pPr lvl="1" eaLnBrk="1" hangingPunct="1"/>
            <a:r>
              <a:rPr lang="es-MX" dirty="0" smtClean="0"/>
              <a:t>Semi-cuantitativo.</a:t>
            </a:r>
          </a:p>
          <a:p>
            <a:pPr lvl="1" eaLnBrk="1" hangingPunct="1"/>
            <a:r>
              <a:rPr lang="es-MX" dirty="0" smtClean="0"/>
              <a:t>Cualitativo.</a:t>
            </a:r>
          </a:p>
        </p:txBody>
      </p:sp>
    </p:spTree>
    <p:extLst>
      <p:ext uri="{BB962C8B-B14F-4D97-AF65-F5344CB8AC3E}">
        <p14:creationId xmlns="" xmlns:p14="http://schemas.microsoft.com/office/powerpoint/2010/main" val="54923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381000" y="1676400"/>
            <a:ext cx="8153400" cy="4724400"/>
          </a:xfrm>
        </p:spPr>
        <p:txBody>
          <a:bodyPr>
            <a:normAutofit fontScale="92500"/>
          </a:bodyPr>
          <a:lstStyle/>
          <a:p>
            <a:pPr eaLnBrk="1" hangingPunct="1">
              <a:lnSpc>
                <a:spcPct val="85000"/>
              </a:lnSpc>
            </a:pPr>
            <a:r>
              <a:rPr lang="es-MX" sz="2600" dirty="0" smtClean="0"/>
              <a:t>Análisis cuantitativo:</a:t>
            </a:r>
          </a:p>
          <a:p>
            <a:pPr lvl="1" eaLnBrk="1" hangingPunct="1">
              <a:lnSpc>
                <a:spcPct val="85000"/>
              </a:lnSpc>
            </a:pPr>
            <a:r>
              <a:rPr lang="es-MX" sz="2400" dirty="0" smtClean="0"/>
              <a:t>Se asignan valores numéricos </a:t>
            </a:r>
            <a:r>
              <a:rPr lang="es-MX" sz="2400" smtClean="0"/>
              <a:t>tanto al impacto </a:t>
            </a:r>
            <a:r>
              <a:rPr lang="es-MX" sz="2400" dirty="0" smtClean="0"/>
              <a:t>como a la probabilidad.</a:t>
            </a:r>
          </a:p>
          <a:p>
            <a:pPr lvl="1" eaLnBrk="1" hangingPunct="1">
              <a:lnSpc>
                <a:spcPct val="85000"/>
              </a:lnSpc>
            </a:pPr>
            <a:r>
              <a:rPr lang="es-MX" sz="2400" dirty="0" smtClean="0"/>
              <a:t>Las consecuencias pueden expresarse en varios términos de criterios monetarios, técnicos, operativos, impacto humano.</a:t>
            </a:r>
          </a:p>
          <a:p>
            <a:pPr eaLnBrk="1" hangingPunct="1">
              <a:lnSpc>
                <a:spcPct val="85000"/>
              </a:lnSpc>
            </a:pPr>
            <a:r>
              <a:rPr lang="es-MX" sz="2600" dirty="0" smtClean="0"/>
              <a:t>Análisis semicuantitativo:</a:t>
            </a:r>
          </a:p>
          <a:p>
            <a:pPr lvl="1" eaLnBrk="1" hangingPunct="1">
              <a:lnSpc>
                <a:spcPct val="85000"/>
              </a:lnSpc>
            </a:pPr>
            <a:r>
              <a:rPr lang="es-MX" sz="2400" dirty="0" smtClean="0"/>
              <a:t>El objetivo es intentar asignar algunos valores a las escalas que se utilizan en la valoración cualitativa.</a:t>
            </a:r>
          </a:p>
          <a:p>
            <a:pPr eaLnBrk="1" hangingPunct="1">
              <a:lnSpc>
                <a:spcPct val="85000"/>
              </a:lnSpc>
            </a:pPr>
            <a:r>
              <a:rPr lang="es-MX" sz="2600" dirty="0" smtClean="0"/>
              <a:t>Análisis cualitativo:</a:t>
            </a:r>
          </a:p>
          <a:p>
            <a:pPr lvl="1" eaLnBrk="1" hangingPunct="1">
              <a:lnSpc>
                <a:spcPct val="85000"/>
              </a:lnSpc>
            </a:pPr>
            <a:r>
              <a:rPr lang="es-MX" sz="2400" dirty="0" smtClean="0"/>
              <a:t>La magnitud y la probabilidad de las posibles consecuencias se presentan y describen en forma detallada.</a:t>
            </a:r>
          </a:p>
          <a:p>
            <a:pPr lvl="1">
              <a:lnSpc>
                <a:spcPct val="80000"/>
              </a:lnSpc>
            </a:pPr>
            <a:r>
              <a:rPr lang="es-MX" sz="2400" dirty="0"/>
              <a:t>Las escalas que se utilizan pueden formarse o ajustarse para adaptarse a las circunstancias</a:t>
            </a:r>
            <a:r>
              <a:rPr lang="es-MX" sz="2400" dirty="0" smtClean="0"/>
              <a:t>.</a:t>
            </a:r>
            <a:endParaRPr lang="es-MX" sz="2400" dirty="0"/>
          </a:p>
        </p:txBody>
      </p:sp>
      <p:sp>
        <p:nvSpPr>
          <p:cNvPr id="4" name="Rectangle 2"/>
          <p:cNvSpPr txBox="1">
            <a:spLocks noChangeArrowheads="1"/>
          </p:cNvSpPr>
          <p:nvPr/>
        </p:nvSpPr>
        <p:spPr>
          <a:xfrm>
            <a:off x="3276600" y="274638"/>
            <a:ext cx="5867400" cy="1143000"/>
          </a:xfrm>
          <a:prstGeom prst="rect">
            <a:avLst/>
          </a:prstGeom>
          <a:noFill/>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000" b="1" i="0" u="none" strike="noStrike" kern="1200" cap="none" spc="0" normalizeH="0" baseline="0" noProof="0" dirty="0" smtClean="0">
                <a:ln>
                  <a:noFill/>
                </a:ln>
                <a:solidFill>
                  <a:srgbClr val="75AC42"/>
                </a:solidFill>
                <a:effectLst/>
                <a:uLnTx/>
                <a:uFillTx/>
                <a:latin typeface="+mj-lt"/>
                <a:ea typeface="+mj-ea"/>
                <a:cs typeface="+mj-cs"/>
              </a:rPr>
              <a:t>2.10.8 Análisis de riesgos relevantes</a:t>
            </a:r>
          </a:p>
        </p:txBody>
      </p:sp>
      <p:pic>
        <p:nvPicPr>
          <p:cNvPr id="5" name="Dominio 2 D53">
            <a:hlinkClick r:id="" action="ppaction://media"/>
          </p:cNvPr>
          <p:cNvPicPr>
            <a:picLocks noRot="1" noChangeAspect="1"/>
          </p:cNvPicPr>
          <p:nvPr>
            <a:wavAudioFile r:embed="rId1" name="Dominio 2 D53"/>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033138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3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3122</TotalTime>
  <Words>684</Words>
  <Application>Microsoft Office PowerPoint</Application>
  <PresentationFormat>On-screen Show (4:3)</PresentationFormat>
  <Paragraphs>68</Paragraphs>
  <Slides>6</Slides>
  <Notes>6</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2.10.6 Vulnerabilidades  </vt:lpstr>
      <vt:lpstr>2.10.7 Riesgo</vt:lpstr>
      <vt:lpstr>2.10.8 Análisis de riesgos relevantes</vt:lpstr>
      <vt:lpstr>Slide 4</vt:lpstr>
      <vt:lpstr>2.10.8 Análisis de riesgos relevantes</vt:lpstr>
      <vt:lpstr>Slide 6</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317</cp:revision>
  <dcterms:created xsi:type="dcterms:W3CDTF">2012-02-15T16:16:58Z</dcterms:created>
  <dcterms:modified xsi:type="dcterms:W3CDTF">2014-02-18T16:08:48Z</dcterms:modified>
</cp:coreProperties>
</file>