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472" r:id="rId2"/>
    <p:sldId id="473" r:id="rId3"/>
    <p:sldId id="410" r:id="rId4"/>
    <p:sldId id="411" r:id="rId5"/>
    <p:sldId id="412" r:id="rId6"/>
    <p:sldId id="413" r:id="rId7"/>
    <p:sldId id="414" r:id="rId8"/>
    <p:sldId id="415" r:id="rId9"/>
    <p:sldId id="41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2132" autoAdjust="0"/>
    <p:restoredTop sz="81004" autoAdjust="0"/>
  </p:normalViewPr>
  <p:slideViewPr>
    <p:cSldViewPr>
      <p:cViewPr varScale="1">
        <p:scale>
          <a:sx n="55" d="100"/>
          <a:sy n="55" d="100"/>
        </p:scale>
        <p:origin x="-2220" y="-78"/>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2/24/2014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p14="http://schemas.microsoft.com/office/powerpoint/2010/main" xmlns=""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smtClean="0"/>
              <a:t>Dominio 1-Gobierno de seguridad de la información (24%)</a:t>
            </a:r>
            <a:r>
              <a:rPr lang="en-US" dirty="0" smtClean="0"/>
              <a:t>
</a:t>
            </a:r>
            <a:r>
              <a:rPr dirty="0"/>
              <a:t/>
            </a:r>
            <a:br>
              <a:rPr dirty="0"/>
            </a:br>
            <a:r>
              <a:rPr lang="es-MX" dirty="0" smtClean="0"/>
              <a:t>Dominio 2-Gestión de riesgo de la información y cumplimiento (33%)</a:t>
            </a:r>
            <a:r>
              <a:rPr lang="en-US" dirty="0" smtClean="0"/>
              <a:t>
</a:t>
            </a:r>
            <a:r>
              <a:rPr dirty="0"/>
              <a:t/>
            </a:r>
            <a:br>
              <a:rPr dirty="0"/>
            </a:br>
            <a:r>
              <a:rPr lang="es-MX" dirty="0" smtClean="0"/>
              <a:t>Dominio 3-Desarrollo y gestión de programa de seguridad de la información (25%)</a:t>
            </a:r>
            <a:r>
              <a:rPr lang="en-US" dirty="0" smtClean="0"/>
              <a:t>
</a:t>
            </a:r>
            <a:r>
              <a:rPr dirty="0"/>
              <a:t/>
            </a:r>
            <a:br>
              <a:rPr dirty="0"/>
            </a:br>
            <a:r>
              <a:rPr lang="es-MX" dirty="0" smtClean="0"/>
              <a:t>Dominio 4-Gestión del Incidentes de Seguridad de la Información (18%)</a:t>
            </a:r>
            <a:endParaRPr lang="es-MX" dirty="0"/>
          </a:p>
        </p:txBody>
      </p:sp>
      <p:sp>
        <p:nvSpPr>
          <p:cNvPr id="4" name="Slide Number Placeholder 3"/>
          <p:cNvSpPr>
            <a:spLocks noGrp="1"/>
          </p:cNvSpPr>
          <p:nvPr>
            <p:ph type="sldNum" sz="quarter" idx="10"/>
          </p:nvPr>
        </p:nvSpPr>
        <p:spPr/>
        <p:txBody>
          <a:bodyPr/>
          <a:lstStyle/>
          <a:p>
            <a:fld id="{B3EC3215-E510-441C-8AAC-1A5B2AEAA657}" type="slidenum">
              <a:rPr lang="en-CA" smtClean="0"/>
              <a:pPr/>
              <a:t>2</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8DE2DF-AD22-4679-974F-5E83EEF09F96}" type="slidenum">
              <a:rPr lang="en-US" smtClean="0"/>
              <a:pPr eaLnBrk="1" hangingPunct="1"/>
              <a:t>3</a:t>
            </a:fld>
            <a:endParaRPr lang="es-MX" dirty="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Pg.116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0C0B23-4B63-46E6-A8D3-24C127AB2E14}" type="slidenum">
              <a:rPr lang="en-US" smtClean="0"/>
              <a:pPr eaLnBrk="1" hangingPunct="1"/>
              <a:t>4</a:t>
            </a:fld>
            <a:endParaRPr lang="es-MX"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533400" y="4343400"/>
            <a:ext cx="6096000" cy="4648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MX" b="1" dirty="0" smtClean="0"/>
              <a:t>Directivas para el Instructor: </a:t>
            </a:r>
            <a:endParaRPr lang="es-MX" dirty="0" smtClean="0"/>
          </a:p>
          <a:p>
            <a:pPr eaLnBrk="1" hangingPunct="1">
              <a:spcBef>
                <a:spcPct val="0"/>
              </a:spcBef>
            </a:pPr>
            <a:r>
              <a:rPr lang="es-MX" dirty="0" smtClean="0"/>
              <a:t>Por favor refiérase a las 4Ts – Tratar (Mitigar), Transferir, Terminar y Tolerar (Aceptar) (Ref : ISO 27001)</a:t>
            </a:r>
          </a:p>
          <a:p>
            <a:pPr eaLnBrk="1" hangingPunct="1">
              <a:spcBef>
                <a:spcPct val="0"/>
              </a:spcBef>
            </a:pPr>
            <a:endParaRPr lang="es-MX" b="1" dirty="0" smtClean="0"/>
          </a:p>
          <a:p>
            <a:pPr eaLnBrk="1" hangingPunct="1">
              <a:spcBef>
                <a:spcPct val="0"/>
              </a:spcBef>
            </a:pPr>
            <a:r>
              <a:rPr lang="es-MX" b="1" dirty="0" smtClean="0"/>
              <a:t>Páginas de Referencia del Manual de Preparación al Examen:</a:t>
            </a:r>
            <a:r>
              <a:rPr lang="es-MX" dirty="0" smtClean="0"/>
              <a:t>  Pg. 116</a:t>
            </a:r>
          </a:p>
          <a:p>
            <a:pPr eaLnBrk="1" hangingPunct="1">
              <a:spcBef>
                <a:spcPct val="0"/>
              </a:spcBef>
            </a:pPr>
            <a:endParaRPr lang="es-MX" dirty="0" smtClean="0"/>
          </a:p>
          <a:p>
            <a:pPr eaLnBrk="1" hangingPunct="1">
              <a:spcBef>
                <a:spcPct val="0"/>
              </a:spcBef>
            </a:pPr>
            <a:endParaRPr lang="es-MX"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1EF186-5B31-4F4D-BBE8-86B45AAE4AA0}" type="slidenum">
              <a:rPr lang="en-US" smtClean="0"/>
              <a:pPr eaLnBrk="1" hangingPunct="1"/>
              <a:t>5</a:t>
            </a:fld>
            <a:endParaRPr lang="es-MX"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pPr eaLnBrk="1" hangingPunct="1"/>
            <a:r>
              <a:rPr lang="es-MX" dirty="0" smtClean="0"/>
              <a:t>La transferencia del riesgo no está generalmente bajo control de la Gerencia de la Seguridad de Información.  El gerente de riesgo u otro ejecutivo quien es responsable de los seguros tomará típicamente decisiones en cuanto a qué tipos de cobertura y cantidad de cobertura se compran.  El Gerente de Seguridad de Información debe proporcionar los datos del riesgo que se considerarán como parte de este proceso.  En muchos casos donde el seguro es comprado por una organización, el premio se puede afectar por el nivel de protección de seguridad proporcionado dentro de la empresa.  Las organizaciones que pueden demostrar un programa eficaz de la seguridad de información pueden poder reducir costos del seguro.  La industria aseguradora no ha podido comparar diseño y eficacia de programa de la seguridad con la probabilidad o extensión de un incidente al grado que pueden con otras áreas del riesgo puesto que los datos suficientes para el análisis actuarial no están disponibles cuando se consideran los incidentes de la seguridad.</a:t>
            </a:r>
          </a:p>
          <a:p>
            <a:pPr eaLnBrk="1" hangingPunct="1"/>
            <a:endParaRPr lang="es-MX" b="1" dirty="0" smtClean="0"/>
          </a:p>
          <a:p>
            <a:pPr eaLnBrk="1" hangingPunct="1"/>
            <a:r>
              <a:rPr lang="es-MX" b="1" dirty="0" smtClean="0"/>
              <a:t>Páginas de Referencia del Manual de Preparación al Examen:</a:t>
            </a:r>
            <a:r>
              <a:rPr lang="es-MX" dirty="0" smtClean="0"/>
              <a:t>  </a:t>
            </a:r>
            <a:r>
              <a:rPr lang="es-MX" b="0" baseline="0" dirty="0" smtClean="0"/>
              <a:t>P</a:t>
            </a:r>
            <a:r>
              <a:rPr lang="es-MX" dirty="0" smtClean="0"/>
              <a:t>g. 116</a:t>
            </a:r>
          </a:p>
          <a:p>
            <a:pPr eaLnBrk="1" hangingPunct="1"/>
            <a:endParaRPr lang="es-MX"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342372-65DC-42E8-AE4E-C2CD3BD69C5A}" type="slidenum">
              <a:rPr lang="en-US" smtClean="0"/>
              <a:pPr eaLnBrk="1" hangingPunct="1"/>
              <a:t>6</a:t>
            </a:fld>
            <a:endParaRPr lang="es-MX"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endParaRPr lang="es-MX" b="1" dirty="0" smtClean="0"/>
          </a:p>
          <a:p>
            <a:pPr eaLnBrk="1" hangingPunct="1"/>
            <a:r>
              <a:rPr lang="es-MX" b="1" dirty="0" smtClean="0"/>
              <a:t>Páginas de Referencia del Manual de Preparación al Examen:</a:t>
            </a:r>
            <a:r>
              <a:rPr lang="es-MX" dirty="0" smtClean="0"/>
              <a:t>  Pg. 116-117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698BFE-434A-4230-BA15-7302DAF62399}" type="slidenum">
              <a:rPr lang="en-US" smtClean="0"/>
              <a:pPr eaLnBrk="1" hangingPunct="1"/>
              <a:t>7</a:t>
            </a:fld>
            <a:endParaRPr lang="es-MX"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El impacto es el elemento fundamental para la gestión de riesgos. En última instancia, todas las actividades de gestión de riesgos están diseñadas para reducir el impacto a niveles aceptables. El resultado de cualquier vulnerabilidad que sea explotada por una amenaza y ocasione una pérdida se llama impacto. Las amenazas y las vulnerabilidades que no causan un impacto son irrelevantes.</a:t>
            </a:r>
          </a:p>
          <a:p>
            <a:pPr eaLnBrk="1" hangingPunct="1"/>
            <a:endParaRPr lang="es-MX" b="1" dirty="0" smtClean="0"/>
          </a:p>
          <a:p>
            <a:pPr eaLnBrk="1" hangingPunct="1"/>
            <a:r>
              <a:rPr lang="es-MX" b="1" dirty="0" smtClean="0"/>
              <a:t>Páginas de Referencia del Manual de Preparación al Examen:</a:t>
            </a:r>
            <a:r>
              <a:rPr lang="es-MX" dirty="0" smtClean="0"/>
              <a:t>  Pg. 117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6E1D90-8880-402A-82D1-3E98C740C048}" type="slidenum">
              <a:rPr lang="en-US" sz="1200"/>
              <a:pPr algn="r" eaLnBrk="1" hangingPunct="1"/>
              <a:t>8</a:t>
            </a:fld>
            <a:endParaRPr lang="es-MX" sz="1200"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En organizaciones comerciales, el impacto por lo general se cuantifica como una pérdida financiera directa a corto plazo o una pérdida financiera final (indirecta) a largo plazo.</a:t>
            </a:r>
          </a:p>
          <a:p>
            <a:pPr eaLnBrk="1" hangingPunct="1"/>
            <a:endParaRPr lang="es-MX" dirty="0" smtClean="0"/>
          </a:p>
          <a:p>
            <a:pPr eaLnBrk="1" hangingPunct="1"/>
            <a:r>
              <a:rPr lang="es-MX" b="1" dirty="0" smtClean="0"/>
              <a:t>Páginas de Referencia del Manual de Preparación al Examen:</a:t>
            </a:r>
            <a:r>
              <a:rPr lang="es-MX" dirty="0" smtClean="0"/>
              <a:t>  Págs. 117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44D438-4DCE-4815-8239-F1563E9E0388}" type="slidenum">
              <a:rPr lang="en-US" smtClean="0"/>
              <a:pPr eaLnBrk="1" hangingPunct="1"/>
              <a:t>9</a:t>
            </a:fld>
            <a:endParaRPr lang="es-MX"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dirty="0" smtClean="0"/>
              <a:t>Para determinar los impactos se realiza una evaluación de impactos en el negocio y el análisis subsiguiente. Este análisis determina la importancia y la sensibilidad de los activos de información. Proveerá las bases para establecer las autorizaciones de control de acceso y para la planificación continua del negocio (BCP) e incluirá los objetivos de tiempo de recuperación (RTOs), objetivos de punto de recuperación (RPOs), Máximo tiempo tolerable de Interrupción (MTOs) y objetivos de prestación de servicio (SDOs). Un BIA es útil para establecer un orden de prioridades en la gestión de riesgo y, junto con la valoración de los activos, proporciona las bases para los niveles y tipos de protección que se requiere así como una base para el desarrollo de un caso de negocio para los controles.</a:t>
            </a:r>
          </a:p>
          <a:p>
            <a:pPr eaLnBrk="1" hangingPunct="1"/>
            <a:endParaRPr lang="es-MX" b="1" dirty="0" smtClean="0"/>
          </a:p>
          <a:p>
            <a:pPr eaLnBrk="1" hangingPunct="1"/>
            <a:r>
              <a:rPr lang="es-MX" b="1" dirty="0" smtClean="0"/>
              <a:t>Páginas de Referencia del Manual de Preparación al Examen:</a:t>
            </a:r>
            <a:r>
              <a:rPr lang="es-MX" dirty="0" smtClean="0"/>
              <a:t>  Pg. 117-118</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533400" y="2130425"/>
            <a:ext cx="8077200" cy="1470025"/>
          </a:xfrm>
          <a:prstGeom prst="rect">
            <a:avLst/>
          </a:prstGeom>
        </p:spPr>
        <p:txBody>
          <a:bodyPr/>
          <a:lstStyle>
            <a:lvl1pPr>
              <a:defRPr sz="4400"/>
            </a:lvl1pPr>
          </a:lstStyle>
          <a:p>
            <a:r>
              <a:rPr lang="en-US" dirty="0" smtClean="0"/>
              <a:t>Click to edit Master title style</a:t>
            </a:r>
            <a:endParaRPr lang="en-US" dirty="0"/>
          </a:p>
        </p:txBody>
      </p:sp>
      <p:sp>
        <p:nvSpPr>
          <p:cNvPr id="9"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solidFill>
                  <a:schemeClr val="tx2">
                    <a:lumMod val="75000"/>
                  </a:schemeClr>
                </a:solidFill>
              </a:defRPr>
            </a:lvl1pPr>
          </a:lstStyle>
          <a:p>
            <a:r>
              <a:rPr lang="en-US" dirty="0" smtClean="0"/>
              <a:t>Click to edit Master subtitle style</a:t>
            </a:r>
            <a:endParaRPr lang="en-US" dirty="0"/>
          </a:p>
        </p:txBody>
      </p:sp>
      <p:sp>
        <p:nvSpPr>
          <p:cNvPr id="4" name="Slide Number Placeholder 2"/>
          <p:cNvSpPr>
            <a:spLocks noGrp="1"/>
          </p:cNvSpPr>
          <p:nvPr>
            <p:ph type="sldNum" sz="quarter" idx="4"/>
          </p:nvPr>
        </p:nvSpPr>
        <p:spPr>
          <a:xfrm>
            <a:off x="214282" y="6286520"/>
            <a:ext cx="571504" cy="365125"/>
          </a:xfrm>
          <a:prstGeom prst="rect">
            <a:avLst/>
          </a:prstGeom>
        </p:spPr>
        <p:txBody>
          <a:bodyPr/>
          <a:lstStyle/>
          <a:p>
            <a:fld id="{FE7ECE5F-9F06-47C0-8CEC-A9DFA59EBAB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5"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6"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type="ctrTitle"/>
          </p:nvPr>
        </p:nvSpPr>
        <p:spPr bwMode="auto">
          <a:xfrm>
            <a:off x="611560" y="4509120"/>
            <a:ext cx="7772400" cy="1200329"/>
          </a:xfrm>
          <a:prstGeom prst="rect">
            <a:avLst/>
          </a:prstGeom>
          <a:noFill/>
          <a:ln w="9525">
            <a:noFill/>
            <a:miter lim="800000"/>
            <a:headEnd/>
            <a:tailEnd/>
          </a:ln>
        </p:spPr>
        <p:txBody>
          <a:bodyPr>
            <a:spAutoFit/>
          </a:bodyPr>
          <a:lstStyle/>
          <a:p>
            <a:pPr algn="l"/>
            <a:r>
              <a:rPr lang="es-MX" sz="3600" i="1" dirty="0" smtClean="0"/>
              <a:t>Confianza y valor de los sistemas de información</a:t>
            </a:r>
            <a:endParaRPr lang="es-MX" sz="3600" dirty="0"/>
          </a:p>
        </p:txBody>
      </p:sp>
      <p:sp>
        <p:nvSpPr>
          <p:cNvPr id="4" name="Text Box 5"/>
          <p:cNvSpPr txBox="1">
            <a:spLocks noGrp="1" noChangeArrowheads="1"/>
          </p:cNvSpPr>
          <p:nvPr>
            <p:ph type="subTitle" idx="1"/>
          </p:nvPr>
        </p:nvSpPr>
        <p:spPr bwMode="auto">
          <a:xfrm>
            <a:off x="611560" y="3356992"/>
            <a:ext cx="3168352" cy="995536"/>
          </a:xfrm>
          <a:prstGeom prst="rect">
            <a:avLst/>
          </a:prstGeom>
          <a:noFill/>
          <a:ln w="9525">
            <a:noFill/>
            <a:miter lim="800000"/>
            <a:headEnd/>
            <a:tailEnd/>
          </a:ln>
          <a:effectLst/>
        </p:spPr>
        <p:txBody>
          <a:bodyPr anchor="b">
            <a:normAutofit/>
          </a:bodyPr>
          <a:lstStyle/>
          <a:p>
            <a:pPr algn="l">
              <a:defRPr/>
            </a:pPr>
            <a:r>
              <a:rPr lang="es-MX" sz="4800" b="1" i="1" dirty="0">
                <a:effectLst>
                  <a:outerShdw blurRad="38100" dist="38100" dir="2700000" algn="tl">
                    <a:srgbClr val="C0C0C0"/>
                  </a:outerShdw>
                </a:effectLst>
              </a:rPr>
              <a:t>ISACA</a:t>
            </a:r>
            <a:r>
              <a:rPr lang="es-MX" sz="4800" b="1" i="1" baseline="30000" dirty="0">
                <a:effectLst>
                  <a:outerShdw blurRad="38100" dist="38100" dir="2700000" algn="tl">
                    <a:srgbClr val="C0C0C0"/>
                  </a:outerShdw>
                </a:effectLst>
              </a:rPr>
              <a:t>®</a:t>
            </a:r>
          </a:p>
        </p:txBody>
      </p:sp>
    </p:spTree>
    <p:extLst>
      <p:ext uri="{BB962C8B-B14F-4D97-AF65-F5344CB8AC3E}">
        <p14:creationId xmlns:p14="http://schemas.microsoft.com/office/powerpoint/2010/main" xmlns="" val="200539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5181600" y="3429000"/>
            <a:ext cx="3390528" cy="1470025"/>
          </a:xfrm>
        </p:spPr>
        <p:txBody>
          <a:bodyPr/>
          <a:lstStyle/>
          <a:p>
            <a:pPr algn="r" eaLnBrk="1" hangingPunct="1"/>
            <a:r>
              <a:rPr lang="es-MX" sz="1400" dirty="0" smtClean="0"/>
              <a:t>Curso de Preparación 2014 CISM</a:t>
            </a:r>
            <a:r>
              <a:rPr lang="en-US" sz="1400" b="1" baseline="30000" dirty="0" smtClean="0">
                <a:solidFill>
                  <a:schemeClr val="bg1">
                    <a:lumMod val="50000"/>
                  </a:schemeClr>
                </a:solidFill>
                <a:latin typeface="Times New Roman" pitchFamily="18" charset="0"/>
                <a:sym typeface="Symbol" pitchFamily="18" charset="2"/>
              </a:rPr>
              <a:t></a:t>
            </a:r>
          </a:p>
        </p:txBody>
      </p:sp>
      <p:sp>
        <p:nvSpPr>
          <p:cNvPr id="6" name="Rectangle 6"/>
          <p:cNvSpPr>
            <a:spLocks noGrp="1" noChangeArrowheads="1"/>
          </p:cNvSpPr>
          <p:nvPr>
            <p:ph type="subTitle" idx="1"/>
          </p:nvPr>
        </p:nvSpPr>
        <p:spPr bwMode="auto">
          <a:xfrm>
            <a:off x="1219200" y="4191000"/>
            <a:ext cx="7377336" cy="1752600"/>
          </a:xfrm>
          <a:prstGeom prst="rect">
            <a:avLst/>
          </a:prstGeom>
          <a:noFill/>
          <a:ln w="9525">
            <a:noFill/>
            <a:miter lim="800000"/>
            <a:headEnd/>
            <a:tailEnd/>
          </a:ln>
        </p:spPr>
        <p:txBody>
          <a:bodyPr anchor="ctr">
            <a:normAutofit/>
          </a:bodyPr>
          <a:lstStyle/>
          <a:p>
            <a:pPr algn="r"/>
            <a:r>
              <a:rPr lang="es-MX" sz="2700" b="1" dirty="0" smtClean="0">
                <a:solidFill>
                  <a:srgbClr val="75AC42"/>
                </a:solidFill>
              </a:rPr>
              <a:t>Capítulo</a:t>
            </a:r>
            <a:r>
              <a:rPr lang="es-MX" sz="2700" b="1" dirty="0" smtClean="0">
                <a:solidFill>
                  <a:srgbClr val="75AC42"/>
                </a:solidFill>
                <a:latin typeface="+mj-lt"/>
              </a:rPr>
              <a:t> 2</a:t>
            </a:r>
            <a:r>
              <a:rPr dirty="0"/>
              <a:t/>
            </a:r>
            <a:br>
              <a:rPr dirty="0"/>
            </a:br>
            <a:r>
              <a:rPr lang="es-MX" sz="2700" b="1" dirty="0" smtClean="0">
                <a:solidFill>
                  <a:srgbClr val="75AC42"/>
                </a:solidFill>
                <a:latin typeface="+mj-lt"/>
              </a:rPr>
              <a:t>Gestión de Riesgos de la Información y Cumplimiento</a:t>
            </a:r>
            <a:endParaRPr lang="es-MX" sz="2700" b="1" dirty="0">
              <a:solidFill>
                <a:srgbClr val="75AC42"/>
              </a:solidFill>
              <a:latin typeface="+mj-lt"/>
            </a:endParaRPr>
          </a:p>
        </p:txBody>
      </p:sp>
      <p:sp>
        <p:nvSpPr>
          <p:cNvPr id="4" name="Slide Number Placeholder 3"/>
          <p:cNvSpPr>
            <a:spLocks noGrp="1"/>
          </p:cNvSpPr>
          <p:nvPr>
            <p:ph type="sldNum" sz="quarter" idx="4"/>
          </p:nvPr>
        </p:nvSpPr>
        <p:spPr/>
        <p:txBody>
          <a:bodyPr/>
          <a:lstStyle/>
          <a:p>
            <a:fld id="{FE7ECE5F-9F06-47C0-8CEC-A9DFA59EBAB4}" type="slidenum">
              <a:rPr lang="en-US" smtClean="0"/>
              <a:pPr/>
              <a:t>2</a:t>
            </a:fld>
            <a:endParaRPr lang="es-MX" dirty="0"/>
          </a:p>
        </p:txBody>
      </p:sp>
    </p:spTree>
    <p:extLst>
      <p:ext uri="{BB962C8B-B14F-4D97-AF65-F5344CB8AC3E}">
        <p14:creationId xmlns:p14="http://schemas.microsoft.com/office/powerpoint/2010/main" xmlns="" val="2657723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3048000" y="228600"/>
            <a:ext cx="5867400" cy="1143000"/>
          </a:xfrm>
        </p:spPr>
        <p:txBody>
          <a:bodyPr/>
          <a:lstStyle/>
          <a:p>
            <a:pPr eaLnBrk="1" hangingPunct="1"/>
            <a:r>
              <a:rPr lang="es-MX" sz="4000" dirty="0" smtClean="0"/>
              <a:t>2.10.9 Evaluación del riesgo</a:t>
            </a:r>
          </a:p>
        </p:txBody>
      </p:sp>
      <p:sp>
        <p:nvSpPr>
          <p:cNvPr id="51203" name="Rectangle 3"/>
          <p:cNvSpPr>
            <a:spLocks noGrp="1" noChangeArrowheads="1"/>
          </p:cNvSpPr>
          <p:nvPr>
            <p:ph type="body" idx="4294967295"/>
          </p:nvPr>
        </p:nvSpPr>
        <p:spPr>
          <a:xfrm>
            <a:off x="457200" y="1447800"/>
            <a:ext cx="8451850" cy="4800600"/>
          </a:xfrm>
        </p:spPr>
        <p:txBody>
          <a:bodyPr/>
          <a:lstStyle/>
          <a:p>
            <a:pPr marL="238125" indent="-238125" eaLnBrk="1" hangingPunct="1"/>
            <a:r>
              <a:rPr lang="es-MX" sz="2800" dirty="0" smtClean="0"/>
              <a:t>Durante la fase de evaluación de riesgos, se deben tomar decisiones con respecto a qué riesgos necesitan ser tratados y las prioridades de tratamiento.</a:t>
            </a:r>
          </a:p>
          <a:p>
            <a:pPr marL="238125" indent="-238125" eaLnBrk="1" hangingPunct="1"/>
            <a:r>
              <a:rPr lang="es-MX" sz="2800" dirty="0" smtClean="0"/>
              <a:t>Las decisiones tomadas suelen basarse en el nivel de riesgo; sin embargo, pueden estar relacionadas con umbrales específicos en términos de:</a:t>
            </a:r>
          </a:p>
          <a:p>
            <a:pPr lvl="1" eaLnBrk="1" hangingPunct="1"/>
            <a:r>
              <a:rPr lang="es-MX" sz="2400" dirty="0" smtClean="0"/>
              <a:t>Consecuencias (por ejemplo impactos).</a:t>
            </a:r>
          </a:p>
          <a:p>
            <a:pPr lvl="1" eaLnBrk="1" hangingPunct="1"/>
            <a:r>
              <a:rPr lang="es-MX" sz="2400" dirty="0" smtClean="0"/>
              <a:t>La probabilidad de los eventos.</a:t>
            </a:r>
          </a:p>
          <a:p>
            <a:pPr lvl="1" eaLnBrk="1" hangingPunct="1"/>
            <a:r>
              <a:rPr lang="es-MX" sz="2400" dirty="0" smtClean="0"/>
              <a:t>El impacto acumulativo de una serie de eventos que pudiera ocurrir simultáneamente.</a:t>
            </a:r>
          </a:p>
        </p:txBody>
      </p:sp>
    </p:spTree>
    <p:extLst>
      <p:ext uri="{BB962C8B-B14F-4D97-AF65-F5344CB8AC3E}">
        <p14:creationId xmlns:p14="http://schemas.microsoft.com/office/powerpoint/2010/main" xmlns="" val="22282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2438400" y="152400"/>
            <a:ext cx="6705600" cy="1265238"/>
          </a:xfrm>
        </p:spPr>
        <p:txBody>
          <a:bodyPr>
            <a:normAutofit fontScale="90000"/>
          </a:bodyPr>
          <a:lstStyle/>
          <a:p>
            <a:pPr defTabSz="341313" eaLnBrk="1" hangingPunct="1">
              <a:buClr>
                <a:schemeClr val="bg2"/>
              </a:buClr>
            </a:pPr>
            <a:r>
              <a:rPr lang="es-MX" sz="4000" dirty="0" smtClean="0"/>
              <a:t>2.10.10 Opciones para el tratamiento de riesgos</a:t>
            </a:r>
          </a:p>
        </p:txBody>
      </p:sp>
      <p:sp>
        <p:nvSpPr>
          <p:cNvPr id="52227" name="Rectangle 3"/>
          <p:cNvSpPr>
            <a:spLocks noGrp="1" noChangeArrowheads="1"/>
          </p:cNvSpPr>
          <p:nvPr>
            <p:ph type="body" idx="4294967295"/>
          </p:nvPr>
        </p:nvSpPr>
        <p:spPr>
          <a:xfrm>
            <a:off x="457200" y="1676400"/>
            <a:ext cx="8077200" cy="4373563"/>
          </a:xfrm>
        </p:spPr>
        <p:txBody>
          <a:bodyPr/>
          <a:lstStyle/>
          <a:p>
            <a:pPr eaLnBrk="1" hangingPunct="1"/>
            <a:r>
              <a:rPr lang="es-MX" sz="3000" dirty="0" smtClean="0"/>
              <a:t>Al enfrentarse con el riesgo, las organizaciones tienen cuatro opciones estratégicas:</a:t>
            </a:r>
          </a:p>
          <a:p>
            <a:pPr lvl="1" eaLnBrk="1" hangingPunct="1"/>
            <a:r>
              <a:rPr lang="es-MX" b="1" dirty="0" smtClean="0"/>
              <a:t>Terminar</a:t>
            </a:r>
            <a:r>
              <a:rPr lang="es-MX" dirty="0" smtClean="0"/>
              <a:t> la actividad que da origen al riesgo.</a:t>
            </a:r>
          </a:p>
          <a:p>
            <a:pPr lvl="1" eaLnBrk="1" hangingPunct="1"/>
            <a:r>
              <a:rPr lang="es-MX" b="1" dirty="0" smtClean="0"/>
              <a:t>Transferir</a:t>
            </a:r>
            <a:r>
              <a:rPr lang="es-MX" dirty="0" smtClean="0"/>
              <a:t> el riesgo a otra parte.</a:t>
            </a:r>
            <a:endParaRPr lang="es-MX" u="sng" dirty="0" smtClean="0"/>
          </a:p>
          <a:p>
            <a:pPr lvl="1" eaLnBrk="1" hangingPunct="1"/>
            <a:r>
              <a:rPr lang="es-MX" b="1" dirty="0" smtClean="0"/>
              <a:t>Mitigar (Tratar) </a:t>
            </a:r>
            <a:r>
              <a:rPr lang="es-MX" dirty="0" smtClean="0"/>
              <a:t>el riesgo con medidas y mecanismos de control apropiados.</a:t>
            </a:r>
            <a:endParaRPr lang="es-MX" b="1" u="sng" dirty="0" smtClean="0"/>
          </a:p>
          <a:p>
            <a:pPr lvl="1" eaLnBrk="1" hangingPunct="1"/>
            <a:r>
              <a:rPr lang="es-MX" b="1" dirty="0" smtClean="0"/>
              <a:t>Aceptar</a:t>
            </a:r>
            <a:r>
              <a:rPr lang="es-MX" dirty="0" smtClean="0"/>
              <a:t> </a:t>
            </a:r>
            <a:r>
              <a:rPr lang="es-MX" b="1" dirty="0" smtClean="0"/>
              <a:t>(Tolerar)</a:t>
            </a:r>
            <a:r>
              <a:rPr lang="es-MX" dirty="0" smtClean="0"/>
              <a:t> el riesgo.</a:t>
            </a:r>
            <a:endParaRPr lang="es-MX" u="sng" dirty="0" smtClean="0"/>
          </a:p>
        </p:txBody>
      </p:sp>
    </p:spTree>
    <p:extLst>
      <p:ext uri="{BB962C8B-B14F-4D97-AF65-F5344CB8AC3E}">
        <p14:creationId xmlns:p14="http://schemas.microsoft.com/office/powerpoint/2010/main" xmlns="" val="2227668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457200" y="1676400"/>
            <a:ext cx="8153400" cy="4419600"/>
          </a:xfrm>
        </p:spPr>
        <p:txBody>
          <a:bodyPr>
            <a:normAutofit/>
          </a:bodyPr>
          <a:lstStyle/>
          <a:p>
            <a:pPr eaLnBrk="1" hangingPunct="1"/>
            <a:r>
              <a:rPr lang="es-MX" sz="2600" dirty="0" smtClean="0"/>
              <a:t>Terminar la actividad:</a:t>
            </a:r>
          </a:p>
          <a:p>
            <a:pPr lvl="1" eaLnBrk="1" hangingPunct="1"/>
            <a:r>
              <a:rPr lang="es-MX" sz="2400" dirty="0" smtClean="0"/>
              <a:t>La actividad que origina el riesgo es cambiada o terminada para eliminar el riesgo.</a:t>
            </a:r>
          </a:p>
          <a:p>
            <a:pPr eaLnBrk="1" hangingPunct="1"/>
            <a:r>
              <a:rPr lang="es-MX" sz="2600" dirty="0" smtClean="0"/>
              <a:t>Transferir el riesgo:</a:t>
            </a:r>
          </a:p>
          <a:p>
            <a:pPr lvl="1" eaLnBrk="1" hangingPunct="1"/>
            <a:r>
              <a:rPr lang="es-MX" sz="2400" dirty="0" smtClean="0"/>
              <a:t>El riesgo puede reducirse a niveles </a:t>
            </a:r>
            <a:r>
              <a:rPr lang="es-MX" sz="2400" smtClean="0"/>
              <a:t>aceptables al transferirlo </a:t>
            </a:r>
            <a:r>
              <a:rPr lang="es-MX" sz="2400" dirty="0" smtClean="0"/>
              <a:t>a otra entidad (ej.Una compañía de seguros).</a:t>
            </a:r>
          </a:p>
          <a:p>
            <a:pPr lvl="1" eaLnBrk="1" hangingPunct="1"/>
            <a:r>
              <a:rPr lang="es-MX" sz="2400" dirty="0" smtClean="0"/>
              <a:t>Los riesgos pueden también ser transferidos al contratar a un proveedor de servicio o a otra entidad. No se transfiere la responsabilidad.</a:t>
            </a:r>
          </a:p>
        </p:txBody>
      </p:sp>
      <p:sp>
        <p:nvSpPr>
          <p:cNvPr id="5" name="Rectangle 2"/>
          <p:cNvSpPr txBox="1">
            <a:spLocks noChangeArrowheads="1"/>
          </p:cNvSpPr>
          <p:nvPr/>
        </p:nvSpPr>
        <p:spPr>
          <a:xfrm>
            <a:off x="2438400" y="152400"/>
            <a:ext cx="6705600" cy="1265238"/>
          </a:xfrm>
          <a:prstGeom prst="rect">
            <a:avLst/>
          </a:prstGeom>
          <a:noFill/>
        </p:spPr>
        <p:txBody>
          <a:bodyPr vert="horz" lIns="91440" tIns="45720" rIns="91440" bIns="45720" rtlCol="0" anchor="ctr">
            <a:normAutofit fontScale="97500"/>
          </a:bodyPr>
          <a:lstStyle/>
          <a:p>
            <a:pPr marL="0" marR="0" lvl="0" indent="0" algn="ctr" defTabSz="341313" rtl="0" eaLnBrk="1" fontAlgn="auto" latinLnBrk="0" hangingPunct="1">
              <a:lnSpc>
                <a:spcPct val="100000"/>
              </a:lnSpc>
              <a:spcBef>
                <a:spcPct val="0"/>
              </a:spcBef>
              <a:spcAft>
                <a:spcPts val="0"/>
              </a:spcAft>
              <a:buClr>
                <a:schemeClr val="bg2"/>
              </a:buClr>
              <a:buSzTx/>
              <a:buFontTx/>
              <a:buNone/>
              <a:tabLst/>
              <a:defRPr/>
            </a:pPr>
            <a:r>
              <a:rPr kumimoji="0" lang="es-MX" sz="3600" b="1" i="0" u="none" strike="noStrike" kern="1200" cap="none" spc="0" normalizeH="0" baseline="0" noProof="0" dirty="0" smtClean="0">
                <a:ln>
                  <a:noFill/>
                </a:ln>
                <a:solidFill>
                  <a:srgbClr val="75AC42"/>
                </a:solidFill>
                <a:effectLst/>
                <a:uLnTx/>
                <a:uFillTx/>
                <a:latin typeface="+mj-lt"/>
                <a:ea typeface="+mj-ea"/>
                <a:cs typeface="+mj-cs"/>
              </a:rPr>
              <a:t>2.10.10 Opciones para el tratamiento de riesgos</a:t>
            </a:r>
          </a:p>
        </p:txBody>
      </p:sp>
      <p:pic>
        <p:nvPicPr>
          <p:cNvPr id="4" name="Dominio 2 D5">
            <a:hlinkClick r:id="" action="ppaction://media"/>
          </p:cNvPr>
          <p:cNvPicPr>
            <a:picLocks noRot="1" noChangeAspect="1"/>
          </p:cNvPicPr>
          <p:nvPr>
            <a:wavAudioFile r:embed="rId1" name="Dominio 2 D5"/>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400388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0"/>
                                        <p:tgtEl>
                                          <p:spTgt spid="737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31">
                                            <p:txEl>
                                              <p:pRg st="1" end="1"/>
                                            </p:txEl>
                                          </p:spTgt>
                                        </p:tgtEl>
                                        <p:attrNameLst>
                                          <p:attrName>style.visibility</p:attrName>
                                        </p:attrNameLst>
                                      </p:cBhvr>
                                      <p:to>
                                        <p:strVal val="visible"/>
                                      </p:to>
                                    </p:set>
                                    <p:animEffect transition="in" filter="fade">
                                      <p:cBhvr>
                                        <p:cTn id="10" dur="2000"/>
                                        <p:tgtEl>
                                          <p:spTgt spid="7373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fade">
                                      <p:cBhvr>
                                        <p:cTn id="15" dur="2000"/>
                                        <p:tgtEl>
                                          <p:spTgt spid="7373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731">
                                            <p:txEl>
                                              <p:pRg st="3" end="3"/>
                                            </p:txEl>
                                          </p:spTgt>
                                        </p:tgtEl>
                                        <p:attrNameLst>
                                          <p:attrName>style.visibility</p:attrName>
                                        </p:attrNameLst>
                                      </p:cBhvr>
                                      <p:to>
                                        <p:strVal val="visible"/>
                                      </p:to>
                                    </p:set>
                                    <p:animEffect transition="in" filter="fade">
                                      <p:cBhvr>
                                        <p:cTn id="18" dur="2000"/>
                                        <p:tgtEl>
                                          <p:spTgt spid="7373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20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2420" fill="hold"/>
                                        <p:tgtEl>
                                          <p:spTgt spid="4"/>
                                        </p:tgtEl>
                                      </p:cBhvr>
                                    </p:cmd>
                                  </p:childTnLst>
                                </p:cTn>
                              </p:par>
                            </p:childTnLst>
                          </p:cTn>
                        </p:par>
                      </p:childTnLst>
                    </p:cTn>
                  </p:par>
                </p:childTnLst>
              </p:cTn>
              <p:nextCondLst>
                <p:cond evt="onClick" delay="0">
                  <p:tgtEl>
                    <p:spTgt spid="4"/>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737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457200" y="1600200"/>
            <a:ext cx="8458200" cy="4591050"/>
          </a:xfrm>
        </p:spPr>
        <p:txBody>
          <a:bodyPr>
            <a:noAutofit/>
          </a:bodyPr>
          <a:lstStyle/>
          <a:p>
            <a:pPr eaLnBrk="1" hangingPunct="1">
              <a:lnSpc>
                <a:spcPts val="3400"/>
              </a:lnSpc>
              <a:spcBef>
                <a:spcPct val="0"/>
              </a:spcBef>
            </a:pPr>
            <a:r>
              <a:rPr lang="es-MX" sz="2400" dirty="0" smtClean="0"/>
              <a:t>Mitigar el riesgo:</a:t>
            </a:r>
          </a:p>
          <a:p>
            <a:pPr lvl="1" eaLnBrk="1" hangingPunct="1">
              <a:lnSpc>
                <a:spcPts val="3400"/>
              </a:lnSpc>
              <a:spcBef>
                <a:spcPct val="0"/>
              </a:spcBef>
            </a:pPr>
            <a:r>
              <a:rPr lang="es-MX" sz="2400" dirty="0" smtClean="0"/>
              <a:t>Se utilizan controles y contramedidas*.</a:t>
            </a:r>
          </a:p>
          <a:p>
            <a:pPr lvl="1">
              <a:lnSpc>
                <a:spcPts val="3400"/>
              </a:lnSpc>
              <a:spcBef>
                <a:spcPct val="0"/>
              </a:spcBef>
            </a:pPr>
            <a:r>
              <a:rPr lang="es-MX" sz="2400" dirty="0"/>
              <a:t>El costo de mitigar el riesgo no debe exceder el valor del activo</a:t>
            </a:r>
            <a:r>
              <a:rPr lang="es-MX" sz="2400" dirty="0" smtClean="0"/>
              <a:t>.</a:t>
            </a:r>
          </a:p>
          <a:p>
            <a:pPr eaLnBrk="1" hangingPunct="1">
              <a:lnSpc>
                <a:spcPts val="3400"/>
              </a:lnSpc>
              <a:spcBef>
                <a:spcPct val="0"/>
              </a:spcBef>
            </a:pPr>
            <a:r>
              <a:rPr lang="es-MX" sz="2400" dirty="0" smtClean="0"/>
              <a:t>Aceptar el riesgo:</a:t>
            </a:r>
          </a:p>
          <a:p>
            <a:pPr lvl="1" eaLnBrk="1" hangingPunct="1">
              <a:lnSpc>
                <a:spcPts val="3400"/>
              </a:lnSpc>
              <a:spcBef>
                <a:spcPct val="0"/>
              </a:spcBef>
            </a:pPr>
            <a:r>
              <a:rPr lang="es-MX" sz="2400" dirty="0" smtClean="0"/>
              <a:t>Existen circunstancias en las que se puede aceptar un riesgo definido. Por ej.: si el costo de mitigar el riesgo es demasiado alto en proporción al valor del activo.</a:t>
            </a:r>
          </a:p>
          <a:p>
            <a:pPr lvl="1">
              <a:lnSpc>
                <a:spcPts val="3400"/>
              </a:lnSpc>
              <a:spcBef>
                <a:spcPct val="0"/>
              </a:spcBef>
            </a:pPr>
            <a:r>
              <a:rPr lang="es-MX" sz="2400" dirty="0" smtClean="0"/>
              <a:t>La aceptación de los riesgos debe revisarse con regularidad.</a:t>
            </a:r>
          </a:p>
        </p:txBody>
      </p:sp>
      <p:sp>
        <p:nvSpPr>
          <p:cNvPr id="5" name="TextBox 3"/>
          <p:cNvSpPr txBox="1">
            <a:spLocks noChangeArrowheads="1"/>
          </p:cNvSpPr>
          <p:nvPr/>
        </p:nvSpPr>
        <p:spPr bwMode="auto">
          <a:xfrm>
            <a:off x="1600200" y="5638800"/>
            <a:ext cx="7010400" cy="67710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wrap="square">
            <a:spAutoFit/>
          </a:bodyPr>
          <a:lstStyle>
            <a:lvl1pPr marL="277813" indent="-2778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000" dirty="0"/>
              <a:t>* </a:t>
            </a:r>
            <a:r>
              <a:rPr lang="es-MX" sz="2000" dirty="0" smtClean="0"/>
              <a:t>  </a:t>
            </a:r>
            <a:r>
              <a:rPr lang="es-MX" dirty="0" smtClean="0"/>
              <a:t>contramedidas: reducen la magnitud de las amenazas y/o vulnerabilidades</a:t>
            </a:r>
            <a:endParaRPr lang="es-MX" sz="2000" dirty="0"/>
          </a:p>
        </p:txBody>
      </p:sp>
      <p:sp>
        <p:nvSpPr>
          <p:cNvPr id="6" name="Rectangle 2"/>
          <p:cNvSpPr txBox="1">
            <a:spLocks noChangeArrowheads="1"/>
          </p:cNvSpPr>
          <p:nvPr/>
        </p:nvSpPr>
        <p:spPr>
          <a:xfrm>
            <a:off x="2438400" y="152400"/>
            <a:ext cx="6705600" cy="1265238"/>
          </a:xfrm>
          <a:prstGeom prst="rect">
            <a:avLst/>
          </a:prstGeom>
          <a:noFill/>
        </p:spPr>
        <p:txBody>
          <a:bodyPr vert="horz" lIns="91440" tIns="45720" rIns="91440" bIns="45720" rtlCol="0" anchor="ctr">
            <a:normAutofit fontScale="97500"/>
          </a:bodyPr>
          <a:lstStyle/>
          <a:p>
            <a:pPr marL="0" marR="0" lvl="0" indent="0" algn="ctr" defTabSz="341313" rtl="0" eaLnBrk="1" fontAlgn="auto" latinLnBrk="0" hangingPunct="1">
              <a:lnSpc>
                <a:spcPct val="100000"/>
              </a:lnSpc>
              <a:spcBef>
                <a:spcPct val="0"/>
              </a:spcBef>
              <a:spcAft>
                <a:spcPts val="0"/>
              </a:spcAft>
              <a:buClr>
                <a:schemeClr val="bg2"/>
              </a:buClr>
              <a:buSzTx/>
              <a:buFontTx/>
              <a:buNone/>
              <a:tabLst/>
              <a:defRPr/>
            </a:pPr>
            <a:r>
              <a:rPr kumimoji="0" lang="es-MX" sz="3600" b="1" i="0" u="none" strike="noStrike" kern="1200" cap="none" spc="0" normalizeH="0" baseline="0" noProof="0" dirty="0" smtClean="0">
                <a:ln>
                  <a:noFill/>
                </a:ln>
                <a:solidFill>
                  <a:srgbClr val="75AC42"/>
                </a:solidFill>
                <a:effectLst/>
                <a:uLnTx/>
                <a:uFillTx/>
                <a:latin typeface="+mj-lt"/>
                <a:ea typeface="+mj-ea"/>
                <a:cs typeface="+mj-cs"/>
              </a:rPr>
              <a:t>2.10.10 Opciones para el tratamiento de riesgos</a:t>
            </a:r>
          </a:p>
        </p:txBody>
      </p:sp>
    </p:spTree>
    <p:extLst>
      <p:ext uri="{BB962C8B-B14F-4D97-AF65-F5344CB8AC3E}">
        <p14:creationId xmlns:p14="http://schemas.microsoft.com/office/powerpoint/2010/main" xmlns="" val="3143203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276600" y="274638"/>
            <a:ext cx="5867400" cy="1143000"/>
          </a:xfrm>
        </p:spPr>
        <p:txBody>
          <a:bodyPr/>
          <a:lstStyle/>
          <a:p>
            <a:pPr defTabSz="341313" eaLnBrk="1" hangingPunct="1">
              <a:buClr>
                <a:schemeClr val="bg2"/>
              </a:buClr>
            </a:pPr>
            <a:r>
              <a:rPr lang="es-MX" sz="4000" dirty="0" smtClean="0"/>
              <a:t>2.10.11 Impacto</a:t>
            </a:r>
          </a:p>
        </p:txBody>
      </p:sp>
      <p:sp>
        <p:nvSpPr>
          <p:cNvPr id="55299" name="Rectangle 3"/>
          <p:cNvSpPr>
            <a:spLocks noGrp="1" noChangeArrowheads="1"/>
          </p:cNvSpPr>
          <p:nvPr>
            <p:ph type="body" idx="4294967295"/>
          </p:nvPr>
        </p:nvSpPr>
        <p:spPr>
          <a:xfrm>
            <a:off x="457200" y="1524000"/>
            <a:ext cx="8229600" cy="4525963"/>
          </a:xfrm>
        </p:spPr>
        <p:txBody>
          <a:bodyPr>
            <a:normAutofit fontScale="92500" lnSpcReduction="10000"/>
          </a:bodyPr>
          <a:lstStyle/>
          <a:p>
            <a:pPr eaLnBrk="1" hangingPunct="1"/>
            <a:r>
              <a:rPr lang="es-MX" dirty="0" smtClean="0"/>
              <a:t>El impacto es el elemento fundamental para la gestión de riesgos. </a:t>
            </a:r>
          </a:p>
          <a:p>
            <a:pPr eaLnBrk="1" hangingPunct="1"/>
            <a:r>
              <a:rPr lang="es-MX" dirty="0" smtClean="0"/>
              <a:t>En última instancia, todas las actividades de gestión de riesgos están diseñadas para reducir el impacto a niveles aceptables.</a:t>
            </a:r>
          </a:p>
          <a:p>
            <a:pPr eaLnBrk="1" hangingPunct="1"/>
            <a:r>
              <a:rPr lang="es-MX" dirty="0" smtClean="0"/>
              <a:t>El resultado de cualquier vulnerabilidad que sea explotada por una amenaza y ocasione una pérdida se llama impacto.</a:t>
            </a:r>
          </a:p>
          <a:p>
            <a:pPr eaLnBrk="1" hangingPunct="1"/>
            <a:r>
              <a:rPr lang="es-MX" dirty="0" smtClean="0"/>
              <a:t>Las amenazas y las vulnerabilidades que no causan un impacto son irrelevantes.</a:t>
            </a:r>
          </a:p>
        </p:txBody>
      </p:sp>
      <p:pic>
        <p:nvPicPr>
          <p:cNvPr id="4" name="Dominio 2 D7">
            <a:hlinkClick r:id="" action="ppaction://media"/>
          </p:cNvPr>
          <p:cNvPicPr>
            <a:picLocks noRot="1" noChangeAspect="1"/>
          </p:cNvPicPr>
          <p:nvPr>
            <a:wavAudioFile r:embed="rId1" name="Dominio 2 D7"/>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751989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3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048000" y="304800"/>
            <a:ext cx="5867400" cy="1143000"/>
          </a:xfrm>
        </p:spPr>
        <p:txBody>
          <a:bodyPr/>
          <a:lstStyle/>
          <a:p>
            <a:pPr defTabSz="341313">
              <a:buClr>
                <a:schemeClr val="bg2"/>
              </a:buClr>
            </a:pPr>
            <a:r>
              <a:rPr lang="es-MX" dirty="0" smtClean="0"/>
              <a:t>2.10.11 Impacto  </a:t>
            </a:r>
          </a:p>
        </p:txBody>
      </p:sp>
      <p:sp>
        <p:nvSpPr>
          <p:cNvPr id="56323" name="Rectangle 3"/>
          <p:cNvSpPr>
            <a:spLocks noGrp="1" noChangeArrowheads="1"/>
          </p:cNvSpPr>
          <p:nvPr>
            <p:ph type="body" idx="4294967295"/>
          </p:nvPr>
        </p:nvSpPr>
        <p:spPr>
          <a:xfrm>
            <a:off x="609600" y="1371600"/>
            <a:ext cx="8534400" cy="4525963"/>
          </a:xfrm>
        </p:spPr>
        <p:txBody>
          <a:bodyPr>
            <a:normAutofit lnSpcReduction="10000"/>
          </a:bodyPr>
          <a:lstStyle/>
          <a:p>
            <a:pPr eaLnBrk="1" hangingPunct="1">
              <a:lnSpc>
                <a:spcPts val="2900"/>
              </a:lnSpc>
              <a:spcBef>
                <a:spcPct val="0"/>
              </a:spcBef>
              <a:buFontTx/>
              <a:buNone/>
            </a:pPr>
            <a:r>
              <a:rPr lang="es-MX" sz="2500" dirty="0" smtClean="0"/>
              <a:t>Ejemplos de dichas pérdidas incluyen los siguientes:</a:t>
            </a:r>
          </a:p>
          <a:p>
            <a:pPr eaLnBrk="1" hangingPunct="1"/>
            <a:r>
              <a:rPr lang="es-MX" sz="2200" dirty="0" smtClean="0"/>
              <a:t>Pérdida directa de dinero (efectivo o crédito).</a:t>
            </a:r>
          </a:p>
          <a:p>
            <a:pPr eaLnBrk="1" hangingPunct="1"/>
            <a:r>
              <a:rPr lang="es-MX" sz="2200" dirty="0" smtClean="0"/>
              <a:t>Responsabilidad penal o civil.</a:t>
            </a:r>
          </a:p>
          <a:p>
            <a:pPr eaLnBrk="1" hangingPunct="1"/>
            <a:r>
              <a:rPr lang="es-MX" sz="2200" dirty="0" smtClean="0"/>
              <a:t>Pérdida de reputación/buen nombre/imagen.</a:t>
            </a:r>
          </a:p>
          <a:p>
            <a:pPr eaLnBrk="1" hangingPunct="1"/>
            <a:r>
              <a:rPr lang="es-MX" sz="2200" dirty="0" smtClean="0"/>
              <a:t>Disminución en el valor de las acciones.</a:t>
            </a:r>
          </a:p>
          <a:p>
            <a:pPr eaLnBrk="1" hangingPunct="1"/>
            <a:r>
              <a:rPr lang="es-MX" sz="2200" dirty="0" smtClean="0"/>
              <a:t>Conflicto de intereses para el personal, clientes o accionistas.</a:t>
            </a:r>
          </a:p>
          <a:p>
            <a:pPr eaLnBrk="1" hangingPunct="1"/>
            <a:r>
              <a:rPr lang="es-MX" sz="2200" dirty="0" smtClean="0"/>
              <a:t>Violaciones a la confidencialidad/privacidad.</a:t>
            </a:r>
          </a:p>
          <a:p>
            <a:pPr eaLnBrk="1" hangingPunct="1"/>
            <a:r>
              <a:rPr lang="es-MX" sz="2200" dirty="0" smtClean="0"/>
              <a:t>Pérdida de oportunidades de negocio/competencia.</a:t>
            </a:r>
          </a:p>
          <a:p>
            <a:pPr eaLnBrk="1" hangingPunct="1"/>
            <a:r>
              <a:rPr lang="es-MX" sz="2200" dirty="0" smtClean="0"/>
              <a:t>Pérdida de participación en el mercado.</a:t>
            </a:r>
          </a:p>
          <a:p>
            <a:pPr eaLnBrk="1" hangingPunct="1"/>
            <a:r>
              <a:rPr lang="es-MX" sz="2200" dirty="0" smtClean="0"/>
              <a:t>Reducción en el desempeño/eficiencia operativos.</a:t>
            </a:r>
          </a:p>
          <a:p>
            <a:pPr eaLnBrk="1" hangingPunct="1"/>
            <a:r>
              <a:rPr lang="es-MX" sz="2200" dirty="0" smtClean="0"/>
              <a:t>Interrupción de la actividad de negocio.</a:t>
            </a:r>
          </a:p>
          <a:p>
            <a:pPr eaLnBrk="1" hangingPunct="1"/>
            <a:r>
              <a:rPr lang="es-MX" sz="2200" dirty="0" smtClean="0"/>
              <a:t>Violaciones a la legislación que resulten en la imposición de sanciones.</a:t>
            </a:r>
          </a:p>
        </p:txBody>
      </p:sp>
      <p:pic>
        <p:nvPicPr>
          <p:cNvPr id="4" name="Dominio 2 D8">
            <a:hlinkClick r:id="" action="ppaction://media"/>
          </p:cNvPr>
          <p:cNvPicPr>
            <a:picLocks noRot="1" noChangeAspect="1"/>
          </p:cNvPicPr>
          <p:nvPr>
            <a:wavAudioFile r:embed="rId1" name="Dominio 2 D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952885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5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276600" y="274638"/>
            <a:ext cx="5867400" cy="1143000"/>
          </a:xfrm>
        </p:spPr>
        <p:txBody>
          <a:bodyPr/>
          <a:lstStyle/>
          <a:p>
            <a:pPr defTabSz="341313">
              <a:buClr>
                <a:schemeClr val="bg2"/>
              </a:buClr>
            </a:pPr>
            <a:r>
              <a:rPr lang="es-MX" dirty="0" smtClean="0"/>
              <a:t>2.10.11 Impacto  </a:t>
            </a:r>
          </a:p>
        </p:txBody>
      </p:sp>
      <p:sp>
        <p:nvSpPr>
          <p:cNvPr id="57347" name="Rectangle 3"/>
          <p:cNvSpPr>
            <a:spLocks noGrp="1" noChangeArrowheads="1"/>
          </p:cNvSpPr>
          <p:nvPr>
            <p:ph type="body" idx="4294967295"/>
          </p:nvPr>
        </p:nvSpPr>
        <p:spPr>
          <a:xfrm>
            <a:off x="381000" y="1676400"/>
            <a:ext cx="8229600" cy="4525963"/>
          </a:xfrm>
        </p:spPr>
        <p:txBody>
          <a:bodyPr/>
          <a:lstStyle/>
          <a:p>
            <a:pPr marL="238125" indent="-238125" eaLnBrk="1" hangingPunct="1"/>
            <a:r>
              <a:rPr lang="es-MX" dirty="0" smtClean="0"/>
              <a:t>El impacto se determina mediante un análisis de impacto al negocio (BIA):</a:t>
            </a:r>
          </a:p>
          <a:p>
            <a:pPr lvl="1" eaLnBrk="1" hangingPunct="1"/>
            <a:r>
              <a:rPr lang="es-MX" dirty="0" smtClean="0"/>
              <a:t>El BIA sirve para priorizar la gestión de riesgos.</a:t>
            </a:r>
          </a:p>
          <a:p>
            <a:pPr lvl="1" eaLnBrk="1" hangingPunct="1"/>
            <a:r>
              <a:rPr lang="es-MX" dirty="0" smtClean="0"/>
              <a:t>Junto con la valoración de los activos, establece la base para los niveles y tipos de protección que se requieren, así como para el desarrollo del caso de negocio para los controles.</a:t>
            </a:r>
          </a:p>
        </p:txBody>
      </p:sp>
      <p:pic>
        <p:nvPicPr>
          <p:cNvPr id="4" name="Dominio 2 D9">
            <a:hlinkClick r:id="" action="ppaction://media"/>
          </p:cNvPr>
          <p:cNvPicPr>
            <a:picLocks noRot="1" noChangeAspect="1"/>
          </p:cNvPicPr>
          <p:nvPr>
            <a:wavAudioFile r:embed="rId1" name="Dominio 2 D9"/>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773184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9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3222</TotalTime>
  <Words>1099</Words>
  <Application>Microsoft Office PowerPoint</Application>
  <PresentationFormat>On-screen Show (4:3)</PresentationFormat>
  <Paragraphs>85</Paragraphs>
  <Slides>9</Slides>
  <Notes>9</Notes>
  <HiddenSlides>0</HiddenSlides>
  <MMClips>4</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Confianza y valor de los sistemas de información</vt:lpstr>
      <vt:lpstr>Curso de Preparación 2014 CISM</vt:lpstr>
      <vt:lpstr>2.10.9 Evaluación del riesgo</vt:lpstr>
      <vt:lpstr>2.10.10 Opciones para el tratamiento de riesgos</vt:lpstr>
      <vt:lpstr>Slide 5</vt:lpstr>
      <vt:lpstr>Slide 6</vt:lpstr>
      <vt:lpstr>2.10.11 Impacto</vt:lpstr>
      <vt:lpstr>2.10.11 Impacto  </vt:lpstr>
      <vt:lpstr>2.10.11 Impacto  </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319</cp:revision>
  <dcterms:created xsi:type="dcterms:W3CDTF">2012-02-15T16:16:58Z</dcterms:created>
  <dcterms:modified xsi:type="dcterms:W3CDTF">2014-02-24T19:22:23Z</dcterms:modified>
</cp:coreProperties>
</file>