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
  </p:notesMasterIdLst>
  <p:sldIdLst>
    <p:sldId id="422" r:id="rId2"/>
    <p:sldId id="423" r:id="rId3"/>
    <p:sldId id="424" r:id="rId4"/>
    <p:sldId id="425" r:id="rId5"/>
    <p:sldId id="464" r:id="rId6"/>
    <p:sldId id="426"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5AC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p:restoredLeft sz="12132" autoAdjust="0"/>
    <p:restoredTop sz="81004" autoAdjust="0"/>
  </p:normalViewPr>
  <p:slideViewPr>
    <p:cSldViewPr>
      <p:cViewPr varScale="1">
        <p:scale>
          <a:sx n="55" d="100"/>
          <a:sy n="55" d="100"/>
        </p:scale>
        <p:origin x="-2220" y="-78"/>
      </p:cViewPr>
      <p:guideLst>
        <p:guide orient="horz" pos="2160"/>
        <p:guide pos="2880"/>
      </p:guideLst>
    </p:cSldViewPr>
  </p:slideViewPr>
  <p:outlineViewPr>
    <p:cViewPr>
      <p:scale>
        <a:sx n="33" d="100"/>
        <a:sy n="33" d="100"/>
      </p:scale>
      <p:origin x="0" y="31920"/>
    </p:cViewPr>
  </p:outlineViewPr>
  <p:notesTextViewPr>
    <p:cViewPr>
      <p:scale>
        <a:sx n="100" d="100"/>
        <a:sy n="100" d="100"/>
      </p:scale>
      <p:origin x="0" y="0"/>
    </p:cViewPr>
  </p:notesTextViewPr>
  <p:notesViewPr>
    <p:cSldViewPr>
      <p:cViewPr varScale="1">
        <p:scale>
          <a:sx n="83" d="100"/>
          <a:sy n="83" d="100"/>
        </p:scale>
        <p:origin x="-189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230121-5E98-4C37-BCBD-7B662465A527}" type="datetimeFigureOut">
              <a:rPr lang="en-US" smtClean="0"/>
              <a:pPr/>
              <a:t>2/24/2014</a:t>
            </a:fld>
            <a:endParaRPr lang="es-MX"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E48B56-071A-462C-A1BE-C7DA6A260CCD}" type="slidenum">
              <a:rPr lang="en-US" smtClean="0"/>
              <a:pPr/>
              <a:t>‹#›</a:t>
            </a:fld>
            <a:endParaRPr lang="es-MX" dirty="0"/>
          </a:p>
        </p:txBody>
      </p:sp>
    </p:spTree>
    <p:extLst>
      <p:ext uri="{BB962C8B-B14F-4D97-AF65-F5344CB8AC3E}">
        <p14:creationId xmlns:p14="http://schemas.microsoft.com/office/powerpoint/2010/main" xmlns="" val="4105620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BA0A65-1FD7-458D-A8D6-3624AD589D90}" type="slidenum">
              <a:rPr lang="en-US" smtClean="0"/>
              <a:pPr eaLnBrk="1" hangingPunct="1"/>
              <a:t>1</a:t>
            </a:fld>
            <a:endParaRPr lang="es-MX" dirty="0"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Contenidos a Enfatizar: </a:t>
            </a:r>
          </a:p>
          <a:p>
            <a:r>
              <a:rPr lang="es-MX" dirty="0" smtClean="0"/>
              <a:t>Los niveles aceptables de riesgo se establecen como parte del desarrollo de una estrategia de seguridad de la información, como se describió en el capítulo 1. Si no se desarrolla una estrategia, la gerencia debe determinar los niveles de riesgo aceptables por lo general en términos de impactos permitidos. Los riesgos residuales que excedan este nivel deben ser tratados adicionalmente con la opción de mitigación adicional mediante la implementación de controles más estrictos. Los riesgos residuales que estén por debajo de este nivel deberán evaluarse para determinar si se está aplicando un nivel excesivo de contramedidas o controles y si es posible ahorrar en los costos mediante su eliminación o modificación.</a:t>
            </a:r>
          </a:p>
          <a:p>
            <a:pPr eaLnBrk="1" hangingPunct="1"/>
            <a:endParaRPr lang="es-MX" b="1" dirty="0" smtClean="0"/>
          </a:p>
          <a:p>
            <a:pPr eaLnBrk="1" hangingPunct="1"/>
            <a:r>
              <a:rPr lang="es-MX" b="1" dirty="0" smtClean="0"/>
              <a:t>Páginas de Referencia del Manual de Preparación al Examen:</a:t>
            </a:r>
            <a:r>
              <a:rPr lang="es-MX" dirty="0" smtClean="0"/>
              <a:t>  Pg. 118</a:t>
            </a:r>
          </a:p>
          <a:p>
            <a:pPr eaLnBrk="1" hangingPunct="1"/>
            <a:endParaRPr lang="es-MX" dirty="0" smtClean="0"/>
          </a:p>
          <a:p>
            <a:pPr eaLnBrk="1" hangingPunct="1"/>
            <a:endParaRPr lang="es-MX"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B3D798-1701-40DE-B437-A211E14D7362}" type="slidenum">
              <a:rPr lang="en-US" smtClean="0"/>
              <a:pPr eaLnBrk="1" hangingPunct="1"/>
              <a:t>2</a:t>
            </a:fld>
            <a:endParaRPr lang="es-MX" dirty="0"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Directivas para el Instructor: </a:t>
            </a:r>
          </a:p>
          <a:p>
            <a:pPr eaLnBrk="1" hangingPunct="1"/>
            <a:r>
              <a:rPr lang="es-MX" b="0" dirty="0" smtClean="0">
                <a:solidFill>
                  <a:schemeClr val="tx1"/>
                </a:solidFill>
              </a:rPr>
              <a:t>Asegúrese de que los candidatos comprendan el concepto de riesgo residual y porqué podría</a:t>
            </a:r>
            <a:r>
              <a:rPr lang="es-MX" b="0" baseline="0" dirty="0" smtClean="0">
                <a:solidFill>
                  <a:schemeClr val="tx1"/>
                </a:solidFill>
              </a:rPr>
              <a:t> existir.</a:t>
            </a:r>
            <a:endParaRPr lang="es-MX" b="0" dirty="0" smtClean="0">
              <a:solidFill>
                <a:schemeClr val="tx1"/>
              </a:solidFill>
            </a:endParaRPr>
          </a:p>
          <a:p>
            <a:pPr eaLnBrk="1" hangingPunct="1"/>
            <a:endParaRPr lang="es-MX" b="1" dirty="0" smtClean="0"/>
          </a:p>
          <a:p>
            <a:pPr eaLnBrk="1" hangingPunct="1"/>
            <a:r>
              <a:rPr lang="es-MX" b="1" dirty="0" smtClean="0"/>
              <a:t>Páginas de Referencia del Manual de Preparación al Examen:</a:t>
            </a:r>
            <a:r>
              <a:rPr lang="es-MX" dirty="0" smtClean="0"/>
              <a:t>  Pg. 118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37BC21-7E63-4B7A-A0A5-5FD80C9AD2D5}" type="slidenum">
              <a:rPr lang="en-US" smtClean="0"/>
              <a:pPr eaLnBrk="1" hangingPunct="1"/>
              <a:t>3</a:t>
            </a:fld>
            <a:endParaRPr lang="es-MX" dirty="0"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Páginas de Referencia del Manual de Preparación al Examen:</a:t>
            </a:r>
            <a:r>
              <a:rPr lang="es-MX" dirty="0" smtClean="0"/>
              <a:t>  Pg. 118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281E04-2B36-4DB7-82D1-BB74BE27E336}" type="slidenum">
              <a:rPr lang="en-US" smtClean="0"/>
              <a:pPr eaLnBrk="1" hangingPunct="1"/>
              <a:t>4</a:t>
            </a:fld>
            <a:endParaRPr lang="es-MX" dirty="0"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Páginas de Referencia del Manual de Preparación al Examen:</a:t>
            </a:r>
            <a:r>
              <a:rPr lang="es-MX" dirty="0" smtClean="0"/>
              <a:t>  Págs. 119</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s-MX" b="1" dirty="0" smtClean="0"/>
              <a:t>Páginas de Referencia del Manual de Preparación al Examen:</a:t>
            </a:r>
            <a:r>
              <a:rPr lang="es-MX" dirty="0" smtClean="0"/>
              <a:t>  Págs. 119</a:t>
            </a:r>
          </a:p>
        </p:txBody>
      </p:sp>
      <p:sp>
        <p:nvSpPr>
          <p:cNvPr id="4" name="Slide Number Placeholder 3"/>
          <p:cNvSpPr>
            <a:spLocks noGrp="1"/>
          </p:cNvSpPr>
          <p:nvPr>
            <p:ph type="sldNum" sz="quarter" idx="10"/>
          </p:nvPr>
        </p:nvSpPr>
        <p:spPr/>
        <p:txBody>
          <a:bodyPr/>
          <a:lstStyle/>
          <a:p>
            <a:fld id="{0DE48B56-071A-462C-A1BE-C7DA6A260CCD}" type="slidenum">
              <a:rPr lang="en-US" smtClean="0"/>
              <a:pPr/>
              <a:t>5</a:t>
            </a:fld>
            <a:endParaRPr lang="es-MX" dirty="0"/>
          </a:p>
        </p:txBody>
      </p:sp>
    </p:spTree>
    <p:extLst>
      <p:ext uri="{BB962C8B-B14F-4D97-AF65-F5344CB8AC3E}">
        <p14:creationId xmlns:p14="http://schemas.microsoft.com/office/powerpoint/2010/main" xmlns="" val="4161303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DD9890-6AAB-4340-9C36-4C7545ED65F1}" type="slidenum">
              <a:rPr lang="en-US" smtClean="0"/>
              <a:pPr eaLnBrk="1" hangingPunct="1"/>
              <a:t>6</a:t>
            </a:fld>
            <a:endParaRPr lang="es-MX" dirty="0"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533400" y="4343400"/>
            <a:ext cx="5791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Contenidos a Enfatizar: </a:t>
            </a:r>
          </a:p>
          <a:p>
            <a:r>
              <a:rPr lang="es-MX" sz="1200" dirty="0" smtClean="0"/>
              <a:t>La valoración del activo/recurso </a:t>
            </a:r>
            <a:r>
              <a:rPr lang="es-MX" dirty="0" smtClean="0"/>
              <a:t>puede ser complejo y consumir tiempo, pero es un compromiso esencial requerido para un programa efectivo de gestión de riesgos de la información. Las diversas metodologías de valoración de recursos de la información utilizan diferentes variables. Estas variables pueden incluir el nivel de complejidad técnica y el nivel posible de pérdida financiera directa y consecuencial. Por lo general, las evaluaciones cuantitativas son las más precisas, pero aún pueden resultar bastante complejas una vez que se han analizado los efectos reales y aguas abajo. Otra de las formas de evaluación que a veces se utiliza es de naturaleza crítica o cualitativa, donde una decisión independiente se realiza en base al conocimiento del negocio, los directivos de la gerencia ejecutiva, las perspectivas históricas, las metas del negocio y los factores ambientales. Hay situaciones en las cuales los datos cuantitativos no están disponibles y conviene utilizar este método alternativo. Muchos gerentes de sistemas de información utilizan una combinación de técnicas. En algunos casos, la simple asignación de valor basada en una escala subjetiva de valores como bajo, medio y alto puede ser satisfactoria.</a:t>
            </a:r>
          </a:p>
          <a:p>
            <a:pPr eaLnBrk="1" hangingPunct="1"/>
            <a:endParaRPr lang="es-MX" b="1" dirty="0" smtClean="0"/>
          </a:p>
          <a:p>
            <a:pPr eaLnBrk="1" hangingPunct="1"/>
            <a:r>
              <a:rPr lang="es-MX" b="1" dirty="0" smtClean="0"/>
              <a:t>Páginas de Referencia del Manual de Preparación al Examen:</a:t>
            </a:r>
            <a:r>
              <a:rPr lang="es-MX" dirty="0" smtClean="0"/>
              <a:t>  Pg. 120</a:t>
            </a:r>
            <a:endParaRPr lang="es-MX" i="1" dirty="0" smtClean="0"/>
          </a:p>
          <a:p>
            <a:pPr eaLnBrk="1" hangingPunct="1"/>
            <a:endParaRPr lang="es-MX"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CISM.Horizontal 4c.jpg"/>
          <p:cNvPicPr>
            <a:picLocks noChangeAspect="1"/>
          </p:cNvPicPr>
          <p:nvPr userDrawn="1"/>
        </p:nvPicPr>
        <p:blipFill>
          <a:blip r:embed="rId2" cstate="print"/>
          <a:stretch>
            <a:fillRect/>
          </a:stretch>
        </p:blipFill>
        <p:spPr>
          <a:xfrm>
            <a:off x="142844" y="142851"/>
            <a:ext cx="2643206" cy="1056201"/>
          </a:xfrm>
          <a:prstGeom prst="rect">
            <a:avLst/>
          </a:prstGeom>
        </p:spPr>
      </p:pic>
      <p:pic>
        <p:nvPicPr>
          <p:cNvPr id="7" name="Picture 6" descr="ISACAnewTag.4c.jpg"/>
          <p:cNvPicPr>
            <a:picLocks noChangeAspect="1"/>
          </p:cNvPicPr>
          <p:nvPr userDrawn="1"/>
        </p:nvPicPr>
        <p:blipFill>
          <a:blip r:embed="rId3" cstate="print"/>
          <a:stretch>
            <a:fillRect/>
          </a:stretch>
        </p:blipFill>
        <p:spPr>
          <a:xfrm>
            <a:off x="6643702" y="5929330"/>
            <a:ext cx="2381251" cy="795339"/>
          </a:xfrm>
          <a:prstGeom prst="rect">
            <a:avLst/>
          </a:prstGeom>
        </p:spPr>
      </p:pic>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5AC4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txBox="1">
            <a:spLocks/>
          </p:cNvSpPr>
          <p:nvPr userDrawn="1"/>
        </p:nvSpPr>
        <p:spPr>
          <a:xfrm>
            <a:off x="304800" y="6248400"/>
            <a:ext cx="457200" cy="288925"/>
          </a:xfrm>
          <a:prstGeom prst="rect">
            <a:avLst/>
          </a:prstGeom>
        </p:spPr>
        <p:txBody>
          <a:bodyPr/>
          <a:lstStyle>
            <a:lvl1pPr>
              <a:defRPr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F04EB-1548-4DDB-A38C-11FE191D4E1A}"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MX"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724401"/>
          </a:xfrm>
        </p:spPr>
        <p:txBody>
          <a:bodyPr vert="eaVert">
            <a:normAutofit/>
          </a:bodyPr>
          <a:lstStyle>
            <a:lvl1pPr>
              <a:defRPr sz="4000"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199"/>
            <a:ext cx="6019800" cy="47244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epts and Defini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4664"/>
          </a:xfrm>
        </p:spPr>
        <p:txBody>
          <a:bodyPr/>
          <a:lstStyle>
            <a:lvl1pPr>
              <a:buNone/>
              <a:defRPr b="1"/>
            </a:lvl1pPr>
          </a:lstStyle>
          <a:p>
            <a:pPr lvl="0"/>
            <a:r>
              <a:rPr lang="en-US" dirty="0"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468313" y="2205038"/>
            <a:ext cx="82804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gn="l" defTabSz="914400" rtl="0" eaLnBrk="1" latinLnBrk="0" hangingPunct="1">
              <a:spcBef>
                <a:spcPct val="20000"/>
              </a:spcBef>
              <a:defRPr lang="en-US" sz="2800" kern="1200" dirty="0" smtClean="0">
                <a:solidFill>
                  <a:schemeClr val="tx1"/>
                </a:solidFill>
                <a:latin typeface="+mn-lt"/>
                <a:ea typeface="+mn-ea"/>
                <a:cs typeface="+mn-cs"/>
              </a:defRPr>
            </a:lvl1pPr>
            <a:lvl2pPr algn="l" defTabSz="914400" rtl="0" eaLnBrk="1" latinLnBrk="0" hangingPunct="1">
              <a:spcBef>
                <a:spcPct val="20000"/>
              </a:spcBef>
              <a:defRPr lang="en-US" sz="2400" kern="1200" dirty="0" smtClean="0">
                <a:solidFill>
                  <a:schemeClr val="tx1"/>
                </a:solidFill>
                <a:latin typeface="+mn-lt"/>
                <a:ea typeface="+mn-ea"/>
                <a:cs typeface="+mn-cs"/>
              </a:defRPr>
            </a:lvl2pPr>
            <a:lvl3pPr algn="l" defTabSz="914400" rtl="0" eaLnBrk="1" latinLnBrk="0" hangingPunct="1">
              <a:spcBef>
                <a:spcPct val="20000"/>
              </a:spcBef>
              <a:defRPr lang="en-US" sz="2000" kern="1200" dirty="0" smtClean="0">
                <a:solidFill>
                  <a:schemeClr val="tx1"/>
                </a:solidFill>
                <a:latin typeface="+mn-lt"/>
                <a:ea typeface="+mn-ea"/>
                <a:cs typeface="+mn-cs"/>
              </a:defRPr>
            </a:lvl3pPr>
            <a:lvl4pPr algn="l" defTabSz="914400" rtl="0" eaLnBrk="1" latinLnBrk="0" hangingPunct="1">
              <a:spcBef>
                <a:spcPct val="20000"/>
              </a:spcBef>
              <a:defRPr lang="en-US" sz="1800" kern="1200" dirty="0" smtClean="0">
                <a:solidFill>
                  <a:schemeClr val="tx1"/>
                </a:solidFill>
                <a:latin typeface="+mn-lt"/>
                <a:ea typeface="+mn-ea"/>
                <a:cs typeface="+mn-cs"/>
              </a:defRPr>
            </a:lvl4pPr>
            <a:lvl5pPr algn="l" defTabSz="914400" rtl="0" eaLnBrk="1" latinLnBrk="0" hangingPunct="1">
              <a:spcBef>
                <a:spcPct val="20000"/>
              </a:spcBef>
              <a:defRPr lang="en-US"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371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199"/>
            <a:ext cx="5111750" cy="4724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M.Horizontal 4c.jpg"/>
          <p:cNvPicPr>
            <a:picLocks noChangeAspect="1"/>
          </p:cNvPicPr>
          <p:nvPr userDrawn="1"/>
        </p:nvPicPr>
        <p:blipFill>
          <a:blip r:embed="rId14" cstate="print"/>
          <a:stretch>
            <a:fillRect/>
          </a:stretch>
        </p:blipFill>
        <p:spPr>
          <a:xfrm>
            <a:off x="142844" y="142851"/>
            <a:ext cx="2643206" cy="1056201"/>
          </a:xfrm>
          <a:prstGeom prst="rect">
            <a:avLst/>
          </a:prstGeom>
        </p:spPr>
      </p:pic>
      <p:pic>
        <p:nvPicPr>
          <p:cNvPr id="8" name="Picture 7" descr="ISACAnewTag.4c.jpg"/>
          <p:cNvPicPr>
            <a:picLocks noChangeAspect="1"/>
          </p:cNvPicPr>
          <p:nvPr userDrawn="1"/>
        </p:nvPicPr>
        <p:blipFill>
          <a:blip r:embed="rId15" cstate="print"/>
          <a:stretch>
            <a:fillRect/>
          </a:stretch>
        </p:blipFill>
        <p:spPr>
          <a:xfrm>
            <a:off x="6643702" y="5929330"/>
            <a:ext cx="2381251" cy="795339"/>
          </a:xfrm>
          <a:prstGeom prst="rect">
            <a:avLst/>
          </a:prstGeom>
        </p:spPr>
      </p:pic>
      <p:sp>
        <p:nvSpPr>
          <p:cNvPr id="9" name="TextBox 8"/>
          <p:cNvSpPr txBox="1"/>
          <p:nvPr userDrawn="1"/>
        </p:nvSpPr>
        <p:spPr>
          <a:xfrm>
            <a:off x="357158" y="6488668"/>
            <a:ext cx="2526654" cy="215444"/>
          </a:xfrm>
          <a:prstGeom prst="rect">
            <a:avLst/>
          </a:prstGeom>
          <a:noFill/>
        </p:spPr>
        <p:txBody>
          <a:bodyPr wrap="none" rtlCol="0">
            <a:spAutoFit/>
          </a:bodyPr>
          <a:lstStyle/>
          <a:p>
            <a:r>
              <a:rPr lang="es-MX" sz="800" dirty="0" smtClean="0">
                <a:solidFill>
                  <a:schemeClr val="tx1">
                    <a:lumMod val="50000"/>
                    <a:lumOff val="50000"/>
                  </a:schemeClr>
                </a:solidFill>
              </a:rPr>
              <a:t>©Copyright 2013 ISACA. Todos los derechos reservados.</a:t>
            </a:r>
            <a:endParaRPr lang="es-MX" sz="800" dirty="0">
              <a:solidFill>
                <a:schemeClr val="tx1">
                  <a:lumMod val="50000"/>
                  <a:lumOff val="50000"/>
                </a:schemeClr>
              </a:solidFill>
            </a:endParaRPr>
          </a:p>
        </p:txBody>
      </p:sp>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971800" y="274638"/>
            <a:ext cx="5715000" cy="11430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4"/>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4"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000" b="1" kern="1200">
          <a:solidFill>
            <a:srgbClr val="75AC42"/>
          </a:solidFill>
          <a:latin typeface="+mj-lt"/>
          <a:ea typeface="+mj-ea"/>
          <a:cs typeface="+mj-cs"/>
        </a:defRPr>
      </a:lvl1pPr>
    </p:titleStyle>
    <p:bodyStyle>
      <a:lvl1pPr marL="342900" indent="-342900" algn="l" defTabSz="914400" rtl="0" eaLnBrk="1" latinLnBrk="0" hangingPunct="1">
        <a:spcBef>
          <a:spcPct val="20000"/>
        </a:spcBef>
        <a:buClrTx/>
        <a:buFont typeface="Arial" pitchFamily="34" charset="0"/>
        <a:buChar char="•"/>
        <a:defRPr sz="3200" kern="1200">
          <a:solidFill>
            <a:schemeClr val="tx1"/>
          </a:solidFill>
          <a:latin typeface="+mn-lt"/>
          <a:ea typeface="+mn-ea"/>
          <a:cs typeface="+mn-cs"/>
        </a:defRPr>
      </a:lvl1pPr>
      <a:lvl2pPr marL="806450" indent="-349250" algn="l" defTabSz="914400" rtl="0" eaLnBrk="1" latinLnBrk="0" hangingPunct="1">
        <a:spcBef>
          <a:spcPct val="20000"/>
        </a:spcBef>
        <a:buClrTx/>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05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audio" Target="../media/audio2.wav"/><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audio" Target="../media/audio3.wa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3276600" y="274638"/>
            <a:ext cx="5867400" cy="1143000"/>
          </a:xfrm>
        </p:spPr>
        <p:txBody>
          <a:bodyPr/>
          <a:lstStyle/>
          <a:p>
            <a:pPr defTabSz="341313" eaLnBrk="1" hangingPunct="1">
              <a:buClr>
                <a:schemeClr val="bg2"/>
              </a:buClr>
            </a:pPr>
            <a:r>
              <a:rPr lang="es-MX" sz="4000" dirty="0" smtClean="0"/>
              <a:t>2.10.13 Riesgo residual</a:t>
            </a:r>
          </a:p>
        </p:txBody>
      </p:sp>
      <p:sp>
        <p:nvSpPr>
          <p:cNvPr id="63491" name="Rectangle 3"/>
          <p:cNvSpPr>
            <a:spLocks noGrp="1" noChangeArrowheads="1"/>
          </p:cNvSpPr>
          <p:nvPr>
            <p:ph type="body" idx="4294967295"/>
          </p:nvPr>
        </p:nvSpPr>
        <p:spPr>
          <a:xfrm>
            <a:off x="609600" y="1676400"/>
            <a:ext cx="8229600" cy="4525963"/>
          </a:xfrm>
        </p:spPr>
        <p:txBody>
          <a:bodyPr/>
          <a:lstStyle/>
          <a:p>
            <a:pPr marL="0" indent="0" eaLnBrk="1" hangingPunct="1">
              <a:buFontTx/>
              <a:buNone/>
            </a:pPr>
            <a:r>
              <a:rPr lang="es-MX" dirty="0" smtClean="0"/>
              <a:t>Los riesgos que permanecen aun después de que se han diseñado controles y contramedidas se denominan riesgos residuales.</a:t>
            </a:r>
          </a:p>
        </p:txBody>
      </p:sp>
      <p:pic>
        <p:nvPicPr>
          <p:cNvPr id="4" name="Dominio 2 D10">
            <a:hlinkClick r:id="" action="ppaction://media"/>
          </p:cNvPr>
          <p:cNvPicPr>
            <a:picLocks noRot="1" noChangeAspect="1"/>
          </p:cNvPicPr>
          <p:nvPr>
            <a:wavAudioFile r:embed="rId1" name="Dominio 2 D10"/>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925311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358"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a:xfrm>
            <a:off x="3124200" y="274638"/>
            <a:ext cx="5867400" cy="1143000"/>
          </a:xfrm>
        </p:spPr>
        <p:txBody>
          <a:bodyPr>
            <a:normAutofit/>
          </a:bodyPr>
          <a:lstStyle/>
          <a:p>
            <a:pPr defTabSz="341313" eaLnBrk="1" hangingPunct="1">
              <a:buClr>
                <a:schemeClr val="bg2"/>
              </a:buClr>
            </a:pPr>
            <a:r>
              <a:rPr lang="es-MX" sz="4000" dirty="0" smtClean="0"/>
              <a:t>2.10.13 Riesgo residual </a:t>
            </a:r>
            <a:r>
              <a:rPr lang="es-MX" dirty="0" smtClean="0"/>
              <a:t> </a:t>
            </a:r>
          </a:p>
        </p:txBody>
      </p:sp>
      <p:sp>
        <p:nvSpPr>
          <p:cNvPr id="152579" name="Rectangle 3"/>
          <p:cNvSpPr>
            <a:spLocks noGrp="1" noChangeArrowheads="1"/>
          </p:cNvSpPr>
          <p:nvPr>
            <p:ph type="body" idx="4294967295"/>
          </p:nvPr>
        </p:nvSpPr>
        <p:spPr>
          <a:xfrm>
            <a:off x="533400" y="1676400"/>
            <a:ext cx="8382000" cy="3992563"/>
          </a:xfrm>
        </p:spPr>
        <p:txBody>
          <a:bodyPr>
            <a:normAutofit fontScale="92500" lnSpcReduction="10000"/>
          </a:bodyPr>
          <a:lstStyle/>
          <a:p>
            <a:pPr marL="0" lvl="1" indent="0" eaLnBrk="1" hangingPunct="1">
              <a:buFontTx/>
              <a:buNone/>
              <a:defRPr/>
            </a:pPr>
            <a:r>
              <a:rPr lang="es-MX" sz="3200" dirty="0" smtClean="0"/>
              <a:t>Para la aceptación definitiva del riesgo residual debe tenerse en cuenta lo siguiente:</a:t>
            </a:r>
          </a:p>
          <a:p>
            <a:pPr marL="277813" lvl="1" indent="-217488" eaLnBrk="1" hangingPunct="1">
              <a:buFontTx/>
              <a:buChar char="•"/>
              <a:defRPr/>
            </a:pPr>
            <a:r>
              <a:rPr lang="es-MX" dirty="0" smtClean="0"/>
              <a:t>Cumplimiento regulatorio.</a:t>
            </a:r>
          </a:p>
          <a:p>
            <a:pPr marL="277813" lvl="1" indent="-217488" eaLnBrk="1" hangingPunct="1">
              <a:buFontTx/>
              <a:buChar char="•"/>
              <a:defRPr/>
            </a:pPr>
            <a:r>
              <a:rPr lang="es-MX" dirty="0" smtClean="0"/>
              <a:t>La política organizacional.</a:t>
            </a:r>
          </a:p>
          <a:p>
            <a:pPr marL="277813" lvl="1" indent="-217488" eaLnBrk="1" hangingPunct="1">
              <a:buFontTx/>
              <a:buChar char="•"/>
              <a:defRPr/>
            </a:pPr>
            <a:r>
              <a:rPr lang="es-MX" dirty="0" smtClean="0"/>
              <a:t>Sensibilidad y criticidad de los activos relevantes.</a:t>
            </a:r>
          </a:p>
          <a:p>
            <a:pPr marL="277813" lvl="1" indent="-217488" eaLnBrk="1" hangingPunct="1">
              <a:buFontTx/>
              <a:buChar char="•"/>
              <a:defRPr/>
            </a:pPr>
            <a:r>
              <a:rPr lang="es-MX" dirty="0" smtClean="0"/>
              <a:t>Niveles aceptables de los posibles impactos.</a:t>
            </a:r>
          </a:p>
          <a:p>
            <a:pPr marL="277813" lvl="1" indent="-217488" eaLnBrk="1" hangingPunct="1">
              <a:buFontTx/>
              <a:buChar char="•"/>
              <a:defRPr/>
            </a:pPr>
            <a:r>
              <a:rPr lang="es-MX" dirty="0" smtClean="0"/>
              <a:t>Incertidumbre en el enfoque mismo de la valoración de riesgos.</a:t>
            </a:r>
          </a:p>
          <a:p>
            <a:pPr marL="277813" lvl="1" indent="-217488" eaLnBrk="1" hangingPunct="1">
              <a:buFontTx/>
              <a:buChar char="•"/>
              <a:defRPr/>
            </a:pPr>
            <a:r>
              <a:rPr lang="es-MX" dirty="0" smtClean="0"/>
              <a:t>Costo y eficacia de la implementación.</a:t>
            </a:r>
          </a:p>
        </p:txBody>
      </p:sp>
      <p:pic>
        <p:nvPicPr>
          <p:cNvPr id="4" name="Dominio 2 D11">
            <a:hlinkClick r:id="" action="ppaction://media"/>
          </p:cNvPr>
          <p:cNvPicPr>
            <a:picLocks noRot="1" noChangeAspect="1"/>
          </p:cNvPicPr>
          <p:nvPr>
            <a:wavAudioFile r:embed="rId1" name="Dominio 2 D11"/>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520890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fade">
                                      <p:cBhvr>
                                        <p:cTn id="7" dur="2000"/>
                                        <p:tgtEl>
                                          <p:spTgt spid="152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2579">
                                            <p:txEl>
                                              <p:pRg st="0" end="0"/>
                                            </p:txEl>
                                          </p:spTgt>
                                        </p:tgtEl>
                                        <p:attrNameLst>
                                          <p:attrName>style.visibility</p:attrName>
                                        </p:attrNameLst>
                                      </p:cBhvr>
                                      <p:to>
                                        <p:strVal val="visible"/>
                                      </p:to>
                                    </p:set>
                                    <p:animEffect transition="in" filter="fade">
                                      <p:cBhvr>
                                        <p:cTn id="12" dur="2000"/>
                                        <p:tgtEl>
                                          <p:spTgt spid="152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2579">
                                            <p:txEl>
                                              <p:pRg st="1" end="1"/>
                                            </p:txEl>
                                          </p:spTgt>
                                        </p:tgtEl>
                                        <p:attrNameLst>
                                          <p:attrName>style.visibility</p:attrName>
                                        </p:attrNameLst>
                                      </p:cBhvr>
                                      <p:to>
                                        <p:strVal val="visible"/>
                                      </p:to>
                                    </p:set>
                                    <p:animEffect transition="in" filter="fade">
                                      <p:cBhvr>
                                        <p:cTn id="17" dur="2000"/>
                                        <p:tgtEl>
                                          <p:spTgt spid="1525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2579">
                                            <p:txEl>
                                              <p:pRg st="2" end="2"/>
                                            </p:txEl>
                                          </p:spTgt>
                                        </p:tgtEl>
                                        <p:attrNameLst>
                                          <p:attrName>style.visibility</p:attrName>
                                        </p:attrNameLst>
                                      </p:cBhvr>
                                      <p:to>
                                        <p:strVal val="visible"/>
                                      </p:to>
                                    </p:set>
                                    <p:animEffect transition="in" filter="fade">
                                      <p:cBhvr>
                                        <p:cTn id="22" dur="2000"/>
                                        <p:tgtEl>
                                          <p:spTgt spid="1525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2579">
                                            <p:txEl>
                                              <p:pRg st="3" end="3"/>
                                            </p:txEl>
                                          </p:spTgt>
                                        </p:tgtEl>
                                        <p:attrNameLst>
                                          <p:attrName>style.visibility</p:attrName>
                                        </p:attrNameLst>
                                      </p:cBhvr>
                                      <p:to>
                                        <p:strVal val="visible"/>
                                      </p:to>
                                    </p:set>
                                    <p:animEffect transition="in" filter="fade">
                                      <p:cBhvr>
                                        <p:cTn id="27" dur="2000"/>
                                        <p:tgtEl>
                                          <p:spTgt spid="15257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2579">
                                            <p:txEl>
                                              <p:pRg st="4" end="4"/>
                                            </p:txEl>
                                          </p:spTgt>
                                        </p:tgtEl>
                                        <p:attrNameLst>
                                          <p:attrName>style.visibility</p:attrName>
                                        </p:attrNameLst>
                                      </p:cBhvr>
                                      <p:to>
                                        <p:strVal val="visible"/>
                                      </p:to>
                                    </p:set>
                                    <p:animEffect transition="in" filter="fade">
                                      <p:cBhvr>
                                        <p:cTn id="32" dur="2000"/>
                                        <p:tgtEl>
                                          <p:spTgt spid="15257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2579">
                                            <p:txEl>
                                              <p:pRg st="5" end="5"/>
                                            </p:txEl>
                                          </p:spTgt>
                                        </p:tgtEl>
                                        <p:attrNameLst>
                                          <p:attrName>style.visibility</p:attrName>
                                        </p:attrNameLst>
                                      </p:cBhvr>
                                      <p:to>
                                        <p:strVal val="visible"/>
                                      </p:to>
                                    </p:set>
                                    <p:animEffect transition="in" filter="fade">
                                      <p:cBhvr>
                                        <p:cTn id="37" dur="2000"/>
                                        <p:tgtEl>
                                          <p:spTgt spid="15257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2579">
                                            <p:txEl>
                                              <p:pRg st="6" end="6"/>
                                            </p:txEl>
                                          </p:spTgt>
                                        </p:tgtEl>
                                        <p:attrNameLst>
                                          <p:attrName>style.visibility</p:attrName>
                                        </p:attrNameLst>
                                      </p:cBhvr>
                                      <p:to>
                                        <p:strVal val="visible"/>
                                      </p:to>
                                    </p:set>
                                    <p:animEffect transition="in" filter="fade">
                                      <p:cBhvr>
                                        <p:cTn id="42" dur="2000"/>
                                        <p:tgtEl>
                                          <p:spTgt spid="152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4"/>
                    </p:tgtEl>
                  </p:cond>
                </p:stCondLst>
                <p:endSync evt="end" delay="0">
                  <p:rtn val="all"/>
                </p:endSync>
                <p:childTnLst>
                  <p:par>
                    <p:cTn id="44" fill="hold">
                      <p:stCondLst>
                        <p:cond delay="0"/>
                      </p:stCondLst>
                      <p:childTnLst>
                        <p:par>
                          <p:cTn id="45" fill="hold">
                            <p:stCondLst>
                              <p:cond delay="0"/>
                            </p:stCondLst>
                            <p:childTnLst>
                              <p:par>
                                <p:cTn id="46" presetID="1" presetClass="mediacall" presetSubtype="0" fill="hold" nodeType="clickEffect">
                                  <p:stCondLst>
                                    <p:cond delay="0"/>
                                  </p:stCondLst>
                                  <p:childTnLst>
                                    <p:cmd type="call" cmd="playFrom(0.0)">
                                      <p:cBhvr>
                                        <p:cTn id="47" dur="28536" fill="hold"/>
                                        <p:tgtEl>
                                          <p:spTgt spid="4"/>
                                        </p:tgtEl>
                                      </p:cBhvr>
                                    </p:cmd>
                                  </p:childTnLst>
                                </p:cTn>
                              </p:par>
                            </p:childTnLst>
                          </p:cTn>
                        </p:par>
                      </p:childTnLst>
                    </p:cTn>
                  </p:par>
                </p:childTnLst>
              </p:cTn>
              <p:nextCondLst>
                <p:cond evt="onClick" delay="0">
                  <p:tgtEl>
                    <p:spTgt spid="4"/>
                  </p:tgtEl>
                </p:cond>
              </p:nextCondLst>
            </p:seq>
            <p:audio>
              <p:cMediaNode>
                <p:cTn id="48"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152578" grpId="0"/>
      <p:bldP spid="15257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2895600" y="304800"/>
            <a:ext cx="5867400" cy="1143000"/>
          </a:xfrm>
        </p:spPr>
        <p:txBody>
          <a:bodyPr/>
          <a:lstStyle/>
          <a:p>
            <a:pPr defTabSz="341313" eaLnBrk="1" hangingPunct="1">
              <a:buClr>
                <a:schemeClr val="bg2"/>
              </a:buClr>
            </a:pPr>
            <a:r>
              <a:rPr lang="es-MX" sz="4000" dirty="0" smtClean="0"/>
              <a:t>2.10.14 Costos y beneficios</a:t>
            </a:r>
          </a:p>
        </p:txBody>
      </p:sp>
      <p:sp>
        <p:nvSpPr>
          <p:cNvPr id="65539" name="Rectangle 3"/>
          <p:cNvSpPr>
            <a:spLocks noGrp="1" noChangeArrowheads="1"/>
          </p:cNvSpPr>
          <p:nvPr>
            <p:ph type="body" idx="4294967295"/>
          </p:nvPr>
        </p:nvSpPr>
        <p:spPr>
          <a:xfrm>
            <a:off x="381000" y="1676400"/>
            <a:ext cx="8229600" cy="4525963"/>
          </a:xfrm>
        </p:spPr>
        <p:txBody>
          <a:bodyPr/>
          <a:lstStyle/>
          <a:p>
            <a:pPr eaLnBrk="1" hangingPunct="1"/>
            <a:r>
              <a:rPr lang="es-MX" sz="3000" dirty="0" smtClean="0"/>
              <a:t>Cuando se planean los controles o contramedidas, una organización debe considerar los costos y los beneficios de la implementación:</a:t>
            </a:r>
          </a:p>
          <a:p>
            <a:pPr lvl="1" eaLnBrk="1" hangingPunct="1"/>
            <a:r>
              <a:rPr lang="es-MX" dirty="0" smtClean="0"/>
              <a:t>Si el costo de los controles o contramedidas (gastos indirectos por controles) excede los beneficios, una organización puede decidir aceptar el riesgo en vez de incurrir en costos adicionales para proteger sus sistemas.</a:t>
            </a:r>
          </a:p>
        </p:txBody>
      </p:sp>
    </p:spTree>
    <p:extLst>
      <p:ext uri="{BB962C8B-B14F-4D97-AF65-F5344CB8AC3E}">
        <p14:creationId xmlns:p14="http://schemas.microsoft.com/office/powerpoint/2010/main" xmlns="" val="1549112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4294967295"/>
          </p:nvPr>
        </p:nvSpPr>
        <p:spPr>
          <a:xfrm>
            <a:off x="609600" y="1524000"/>
            <a:ext cx="8382000" cy="4876800"/>
          </a:xfrm>
        </p:spPr>
        <p:txBody>
          <a:bodyPr>
            <a:normAutofit/>
          </a:bodyPr>
          <a:lstStyle/>
          <a:p>
            <a:pPr marL="0" indent="0" eaLnBrk="1" hangingPunct="1">
              <a:buFontTx/>
              <a:buNone/>
              <a:defRPr/>
            </a:pPr>
            <a:r>
              <a:rPr lang="es-MX" sz="2400" dirty="0" smtClean="0"/>
              <a:t>Cuando se evalúan los costos debe tomarse en cuenta el costo total de propiedad (TCO) para todo el ciclo de vida del control o de la contramedida. Esto puede incluir elementos como:</a:t>
            </a:r>
          </a:p>
          <a:p>
            <a:pPr marL="238125" indent="-238125" eaLnBrk="1" hangingPunct="1">
              <a:defRPr/>
            </a:pPr>
            <a:r>
              <a:rPr lang="es-MX" sz="2000" dirty="0" smtClean="0"/>
              <a:t>Costos por adquisición.</a:t>
            </a:r>
          </a:p>
          <a:p>
            <a:pPr marL="238125" indent="-238125" eaLnBrk="1" hangingPunct="1">
              <a:defRPr/>
            </a:pPr>
            <a:r>
              <a:rPr lang="es-MX" sz="2000" dirty="0" smtClean="0"/>
              <a:t>Costos por configuración e implementación.</a:t>
            </a:r>
          </a:p>
          <a:p>
            <a:pPr marL="238125" indent="-238125" eaLnBrk="1" hangingPunct="1">
              <a:defRPr/>
            </a:pPr>
            <a:r>
              <a:rPr lang="es-MX" sz="2000" dirty="0" smtClean="0"/>
              <a:t>Costos de mantenimiento recurrentes.</a:t>
            </a:r>
          </a:p>
          <a:p>
            <a:pPr marL="238125" indent="-238125" eaLnBrk="1" hangingPunct="1">
              <a:defRPr/>
            </a:pPr>
            <a:r>
              <a:rPr lang="es-MX" sz="2000" dirty="0" smtClean="0"/>
              <a:t>Costos de evaluación y prueba.</a:t>
            </a:r>
          </a:p>
          <a:p>
            <a:pPr marL="238125" indent="-238125">
              <a:defRPr/>
            </a:pPr>
            <a:r>
              <a:rPr lang="es-MX" sz="2000" dirty="0" smtClean="0"/>
              <a:t>Monitoreo </a:t>
            </a:r>
            <a:r>
              <a:rPr lang="es-MX" sz="2000" dirty="0"/>
              <a:t>y </a:t>
            </a:r>
            <a:r>
              <a:rPr lang="es-MX" sz="2000" dirty="0" smtClean="0"/>
              <a:t>realización </a:t>
            </a:r>
            <a:r>
              <a:rPr lang="es-MX" sz="2000" dirty="0"/>
              <a:t>de </a:t>
            </a:r>
            <a:r>
              <a:rPr lang="es-MX" sz="2000" dirty="0" smtClean="0"/>
              <a:t>cumplimiento.</a:t>
            </a:r>
          </a:p>
          <a:p>
            <a:pPr marL="238125" indent="-238125" eaLnBrk="1" hangingPunct="1">
              <a:defRPr/>
            </a:pPr>
            <a:r>
              <a:rPr lang="es-MX" sz="2000" dirty="0" smtClean="0"/>
              <a:t>Inconvenientes para los usuarios.</a:t>
            </a:r>
          </a:p>
          <a:p>
            <a:pPr marL="238125" indent="-238125" eaLnBrk="1" hangingPunct="1">
              <a:defRPr/>
            </a:pPr>
            <a:r>
              <a:rPr lang="es-MX" sz="2000" dirty="0" smtClean="0"/>
              <a:t>Rendimiento reducido de los procesos controlados.</a:t>
            </a:r>
          </a:p>
          <a:p>
            <a:pPr marL="238125" indent="-238125" eaLnBrk="1" hangingPunct="1">
              <a:defRPr/>
            </a:pPr>
            <a:r>
              <a:rPr lang="es-MX" sz="2000" dirty="0" smtClean="0"/>
              <a:t>Capacitación sobre nuevos procedimientos o tecnologías cuando sea aplicable.</a:t>
            </a:r>
          </a:p>
          <a:p>
            <a:pPr marL="238125" indent="-238125" eaLnBrk="1" hangingPunct="1">
              <a:defRPr/>
            </a:pPr>
            <a:r>
              <a:rPr lang="es-MX" sz="2000" dirty="0" smtClean="0"/>
              <a:t>Desactivación del servicio por fin de la vida útil.</a:t>
            </a:r>
          </a:p>
        </p:txBody>
      </p:sp>
      <p:sp>
        <p:nvSpPr>
          <p:cNvPr id="4" name="Rectangle 2"/>
          <p:cNvSpPr txBox="1">
            <a:spLocks noChangeArrowheads="1"/>
          </p:cNvSpPr>
          <p:nvPr/>
        </p:nvSpPr>
        <p:spPr>
          <a:xfrm>
            <a:off x="2895600" y="304800"/>
            <a:ext cx="5867400" cy="1143000"/>
          </a:xfrm>
          <a:prstGeom prst="rect">
            <a:avLst/>
          </a:prstGeom>
          <a:noFill/>
        </p:spPr>
        <p:txBody>
          <a:bodyPr vert="horz" lIns="91440" tIns="45720" rIns="91440" bIns="45720" rtlCol="0" anchor="ctr">
            <a:noAutofit/>
          </a:bodyPr>
          <a:lstStyle/>
          <a:p>
            <a:pPr marL="0" marR="0" lvl="0" indent="0" algn="ctr" defTabSz="341313" rtl="0" eaLnBrk="1" fontAlgn="auto" latinLnBrk="0" hangingPunct="1">
              <a:lnSpc>
                <a:spcPct val="100000"/>
              </a:lnSpc>
              <a:spcBef>
                <a:spcPct val="0"/>
              </a:spcBef>
              <a:spcAft>
                <a:spcPts val="0"/>
              </a:spcAft>
              <a:buClr>
                <a:schemeClr val="bg2"/>
              </a:buClr>
              <a:buSzTx/>
              <a:buFontTx/>
              <a:buNone/>
              <a:tabLst/>
              <a:defRPr/>
            </a:pPr>
            <a:r>
              <a:rPr kumimoji="0" lang="es-MX" sz="4000" b="1" i="0" u="none" strike="noStrike" kern="1200" cap="none" spc="0" normalizeH="0" baseline="0" noProof="0" dirty="0" smtClean="0">
                <a:ln>
                  <a:noFill/>
                </a:ln>
                <a:solidFill>
                  <a:srgbClr val="75AC42"/>
                </a:solidFill>
                <a:effectLst/>
                <a:uLnTx/>
                <a:uFillTx/>
                <a:latin typeface="+mj-lt"/>
                <a:ea typeface="+mj-ea"/>
                <a:cs typeface="+mj-cs"/>
              </a:rPr>
              <a:t>2.10.14 Costos y beneficios</a:t>
            </a:r>
          </a:p>
        </p:txBody>
      </p:sp>
    </p:spTree>
    <p:extLst>
      <p:ext uri="{BB962C8B-B14F-4D97-AF65-F5344CB8AC3E}">
        <p14:creationId xmlns:p14="http://schemas.microsoft.com/office/powerpoint/2010/main" xmlns="" val="3978579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381000"/>
            <a:ext cx="6096000" cy="1066800"/>
          </a:xfrm>
        </p:spPr>
        <p:txBody>
          <a:bodyPr/>
          <a:lstStyle/>
          <a:p>
            <a:r>
              <a:rPr lang="es-MX" sz="3400" dirty="0" smtClean="0"/>
              <a:t>2.10.15 Re-evaluación del riesgo de eventos que afectan los niveles mínimos de seguridad</a:t>
            </a:r>
            <a:endParaRPr lang="es-MX" sz="3400" dirty="0"/>
          </a:p>
        </p:txBody>
      </p:sp>
      <p:sp>
        <p:nvSpPr>
          <p:cNvPr id="3" name="Content Placeholder 2"/>
          <p:cNvSpPr>
            <a:spLocks noGrp="1"/>
          </p:cNvSpPr>
          <p:nvPr>
            <p:ph idx="1"/>
          </p:nvPr>
        </p:nvSpPr>
        <p:spPr>
          <a:xfrm>
            <a:off x="457200" y="1752600"/>
            <a:ext cx="8229600" cy="4373563"/>
          </a:xfrm>
        </p:spPr>
        <p:txBody>
          <a:bodyPr>
            <a:normAutofit fontScale="92500"/>
          </a:bodyPr>
          <a:lstStyle/>
          <a:p>
            <a:pPr marL="0" indent="0">
              <a:buNone/>
            </a:pPr>
            <a:r>
              <a:rPr lang="es-MX" dirty="0" smtClean="0"/>
              <a:t>Se deben establecer procesos de monitoreo para advertir sobre eventos que podrían impactar el programa de seguridad.</a:t>
            </a:r>
          </a:p>
          <a:p>
            <a:pPr marL="0" indent="0">
              <a:buNone/>
            </a:pPr>
            <a:endParaRPr lang="es-MX" sz="1000" dirty="0" smtClean="0"/>
          </a:p>
          <a:p>
            <a:pPr marL="0" indent="0">
              <a:buNone/>
            </a:pPr>
            <a:r>
              <a:rPr lang="es-MX" dirty="0" smtClean="0"/>
              <a:t>Actualizar los niveles mínimos de seguridad cuando:</a:t>
            </a:r>
          </a:p>
          <a:p>
            <a:r>
              <a:rPr lang="es-MX" dirty="0" smtClean="0"/>
              <a:t>Un proveedor identifica algún problema en el software que impacta en el grado de seguridad requerido por la organización.</a:t>
            </a:r>
          </a:p>
          <a:p>
            <a:r>
              <a:rPr lang="es-MX" dirty="0" smtClean="0"/>
              <a:t>Eventos externos como protestas o conflictos.</a:t>
            </a:r>
            <a:endParaRPr lang="es-MX" dirty="0"/>
          </a:p>
        </p:txBody>
      </p:sp>
    </p:spTree>
    <p:extLst>
      <p:ext uri="{BB962C8B-B14F-4D97-AF65-F5344CB8AC3E}">
        <p14:creationId xmlns:p14="http://schemas.microsoft.com/office/powerpoint/2010/main" xmlns="" val="2246514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3276600" y="274638"/>
            <a:ext cx="5867400" cy="1143000"/>
          </a:xfrm>
        </p:spPr>
        <p:txBody>
          <a:bodyPr>
            <a:normAutofit fontScale="90000"/>
          </a:bodyPr>
          <a:lstStyle/>
          <a:p>
            <a:pPr defTabSz="341313">
              <a:buClr>
                <a:schemeClr val="bg2"/>
              </a:buClr>
            </a:pPr>
            <a:r>
              <a:rPr lang="es-MX" sz="3600" dirty="0" smtClean="0"/>
              <a:t>2.11.2 Metodologías de valuación de los recursos de información</a:t>
            </a:r>
          </a:p>
        </p:txBody>
      </p:sp>
      <p:sp>
        <p:nvSpPr>
          <p:cNvPr id="96259" name="Rectangle 3"/>
          <p:cNvSpPr>
            <a:spLocks noGrp="1" noChangeArrowheads="1"/>
          </p:cNvSpPr>
          <p:nvPr>
            <p:ph type="body" idx="4294967295"/>
          </p:nvPr>
        </p:nvSpPr>
        <p:spPr>
          <a:xfrm>
            <a:off x="457200" y="1524000"/>
            <a:ext cx="8458200" cy="4800600"/>
          </a:xfrm>
        </p:spPr>
        <p:txBody>
          <a:bodyPr>
            <a:normAutofit/>
          </a:bodyPr>
          <a:lstStyle/>
          <a:p>
            <a:pPr marL="0" indent="0" defTabSz="630238" eaLnBrk="1" hangingPunct="1">
              <a:lnSpc>
                <a:spcPts val="3000"/>
              </a:lnSpc>
              <a:spcBef>
                <a:spcPct val="0"/>
              </a:spcBef>
              <a:buFontTx/>
              <a:buNone/>
              <a:defRPr/>
            </a:pPr>
            <a:r>
              <a:rPr lang="es-MX" sz="2500" dirty="0" smtClean="0"/>
              <a:t>La valoración del activo/recurso puede ser complejo y consumir tiempo, pero es un compromiso esencial requerido para un programa efectivo de gestión de riesgos de la información.</a:t>
            </a:r>
          </a:p>
          <a:p>
            <a:pPr marL="277813" indent="-277813" defTabSz="630238" eaLnBrk="1" hangingPunct="1">
              <a:lnSpc>
                <a:spcPts val="3000"/>
              </a:lnSpc>
              <a:spcBef>
                <a:spcPct val="0"/>
              </a:spcBef>
              <a:defRPr/>
            </a:pPr>
            <a:r>
              <a:rPr lang="es-MX" sz="2100" dirty="0" smtClean="0"/>
              <a:t>Las diversas metodologías de valoración de recursos de la información utilizan diferentes variables.</a:t>
            </a:r>
          </a:p>
          <a:p>
            <a:pPr marL="277813" indent="-277813" defTabSz="630238" eaLnBrk="1" hangingPunct="1">
              <a:lnSpc>
                <a:spcPts val="3000"/>
              </a:lnSpc>
              <a:spcBef>
                <a:spcPct val="0"/>
              </a:spcBef>
              <a:defRPr/>
            </a:pPr>
            <a:r>
              <a:rPr lang="es-MX" sz="2100" dirty="0" smtClean="0"/>
              <a:t>Estas variables pueden incluir el nivel de complejidad técnica y el nivel posible de pérdida financiera directa y consecuencial.</a:t>
            </a:r>
          </a:p>
          <a:p>
            <a:pPr marL="277813" indent="-277813" defTabSz="630238" eaLnBrk="1" hangingPunct="1">
              <a:lnSpc>
                <a:spcPts val="3000"/>
              </a:lnSpc>
              <a:spcBef>
                <a:spcPct val="0"/>
              </a:spcBef>
              <a:defRPr/>
            </a:pPr>
            <a:r>
              <a:rPr lang="es-MX" sz="2100" dirty="0" smtClean="0"/>
              <a:t>Emitir un juicio de valoración incluye una toma de decisión basada en el conocimiento del negocio, las directrices de la gerencia ejecutiva, las perspectivas históricas, las metas del negocio y los factores ambientales.</a:t>
            </a:r>
          </a:p>
          <a:p>
            <a:pPr marL="277813" indent="-277813" defTabSz="630238" eaLnBrk="1" hangingPunct="1">
              <a:lnSpc>
                <a:spcPts val="3000"/>
              </a:lnSpc>
              <a:spcBef>
                <a:spcPct val="0"/>
              </a:spcBef>
              <a:defRPr/>
            </a:pPr>
            <a:r>
              <a:rPr lang="es-MX" sz="2100" dirty="0" smtClean="0"/>
              <a:t>Muchos gerentes de sistemas de información utilizan una combinación de técnicas.</a:t>
            </a:r>
          </a:p>
        </p:txBody>
      </p:sp>
      <p:pic>
        <p:nvPicPr>
          <p:cNvPr id="4" name="Dominio 2 D15">
            <a:hlinkClick r:id="" action="ppaction://media"/>
          </p:cNvPr>
          <p:cNvPicPr>
            <a:picLocks noRot="1" noChangeAspect="1"/>
          </p:cNvPicPr>
          <p:nvPr>
            <a:wavAudioFile r:embed="rId1" name="Dominio 2 D15"/>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2798694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fade">
                                      <p:cBhvr>
                                        <p:cTn id="7" dur="2000"/>
                                        <p:tgtEl>
                                          <p:spTgt spid="962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6259">
                                            <p:txEl>
                                              <p:pRg st="0" end="0"/>
                                            </p:txEl>
                                          </p:spTgt>
                                        </p:tgtEl>
                                        <p:attrNameLst>
                                          <p:attrName>style.visibility</p:attrName>
                                        </p:attrNameLst>
                                      </p:cBhvr>
                                      <p:to>
                                        <p:strVal val="visible"/>
                                      </p:to>
                                    </p:set>
                                    <p:animEffect transition="in" filter="fade">
                                      <p:cBhvr>
                                        <p:cTn id="12" dur="2000"/>
                                        <p:tgtEl>
                                          <p:spTgt spid="962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6259">
                                            <p:txEl>
                                              <p:pRg st="1" end="1"/>
                                            </p:txEl>
                                          </p:spTgt>
                                        </p:tgtEl>
                                        <p:attrNameLst>
                                          <p:attrName>style.visibility</p:attrName>
                                        </p:attrNameLst>
                                      </p:cBhvr>
                                      <p:to>
                                        <p:strVal val="visible"/>
                                      </p:to>
                                    </p:set>
                                    <p:animEffect transition="in" filter="fade">
                                      <p:cBhvr>
                                        <p:cTn id="17" dur="2000"/>
                                        <p:tgtEl>
                                          <p:spTgt spid="9625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6259">
                                            <p:txEl>
                                              <p:pRg st="2" end="2"/>
                                            </p:txEl>
                                          </p:spTgt>
                                        </p:tgtEl>
                                        <p:attrNameLst>
                                          <p:attrName>style.visibility</p:attrName>
                                        </p:attrNameLst>
                                      </p:cBhvr>
                                      <p:to>
                                        <p:strVal val="visible"/>
                                      </p:to>
                                    </p:set>
                                    <p:animEffect transition="in" filter="fade">
                                      <p:cBhvr>
                                        <p:cTn id="22" dur="2000"/>
                                        <p:tgtEl>
                                          <p:spTgt spid="9625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6259">
                                            <p:txEl>
                                              <p:pRg st="3" end="3"/>
                                            </p:txEl>
                                          </p:spTgt>
                                        </p:tgtEl>
                                        <p:attrNameLst>
                                          <p:attrName>style.visibility</p:attrName>
                                        </p:attrNameLst>
                                      </p:cBhvr>
                                      <p:to>
                                        <p:strVal val="visible"/>
                                      </p:to>
                                    </p:set>
                                    <p:animEffect transition="in" filter="fade">
                                      <p:cBhvr>
                                        <p:cTn id="27" dur="2000"/>
                                        <p:tgtEl>
                                          <p:spTgt spid="9625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6259">
                                            <p:txEl>
                                              <p:pRg st="4" end="4"/>
                                            </p:txEl>
                                          </p:spTgt>
                                        </p:tgtEl>
                                        <p:attrNameLst>
                                          <p:attrName>style.visibility</p:attrName>
                                        </p:attrNameLst>
                                      </p:cBhvr>
                                      <p:to>
                                        <p:strVal val="visible"/>
                                      </p:to>
                                    </p:set>
                                    <p:animEffect transition="in" filter="fade">
                                      <p:cBhvr>
                                        <p:cTn id="32" dur="2000"/>
                                        <p:tgtEl>
                                          <p:spTgt spid="962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73021" fill="hold"/>
                                        <p:tgtEl>
                                          <p:spTgt spid="4"/>
                                        </p:tgtEl>
                                      </p:cBhvr>
                                    </p:cmd>
                                  </p:childTnLst>
                                </p:cTn>
                              </p:par>
                            </p:childTnLst>
                          </p:cTn>
                        </p:par>
                      </p:childTnLst>
                    </p:cTn>
                  </p:par>
                </p:childTnLst>
              </p:cTn>
              <p:nextCondLst>
                <p:cond evt="onClick" delay="0">
                  <p:tgtEl>
                    <p:spTgt spid="4"/>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96258" grpId="0"/>
      <p:bldP spid="9625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3222</TotalTime>
  <Words>858</Words>
  <Application>Microsoft Office PowerPoint</Application>
  <PresentationFormat>On-screen Show (4:3)</PresentationFormat>
  <Paragraphs>57</Paragraphs>
  <Slides>6</Slides>
  <Notes>6</Notes>
  <HiddenSlides>0</HiddenSlides>
  <MMClips>3</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2.10.13 Riesgo residual</vt:lpstr>
      <vt:lpstr>2.10.13 Riesgo residual  </vt:lpstr>
      <vt:lpstr>2.10.14 Costos y beneficios</vt:lpstr>
      <vt:lpstr>Slide 4</vt:lpstr>
      <vt:lpstr>2.10.15 Re-evaluación del riesgo de eventos que afectan los niveles mínimos de seguridad</vt:lpstr>
      <vt:lpstr>2.11.2 Metodologías de valuación de los recursos de información</vt:lpstr>
    </vt:vector>
  </TitlesOfParts>
  <Company>ISACA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Risk Management and Compliance Chapter 2</dc:title>
  <dc:creator>Conference Administrator</dc:creator>
  <cp:lastModifiedBy>kcordero</cp:lastModifiedBy>
  <cp:revision>320</cp:revision>
  <dcterms:created xsi:type="dcterms:W3CDTF">2012-02-15T16:16:58Z</dcterms:created>
  <dcterms:modified xsi:type="dcterms:W3CDTF">2014-02-24T19:24:34Z</dcterms:modified>
</cp:coreProperties>
</file>