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432" r:id="rId2"/>
    <p:sldId id="434" r:id="rId3"/>
    <p:sldId id="435" r:id="rId4"/>
    <p:sldId id="436" r:id="rId5"/>
    <p:sldId id="437" r:id="rId6"/>
    <p:sldId id="474" r:id="rId7"/>
    <p:sldId id="475" r:id="rId8"/>
    <p:sldId id="465" r:id="rId9"/>
    <p:sldId id="466" r:id="rId10"/>
    <p:sldId id="4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000" autoAdjust="0"/>
    <p:restoredTop sz="81004" autoAdjust="0"/>
  </p:normalViewPr>
  <p:slideViewPr>
    <p:cSldViewPr>
      <p:cViewPr varScale="1">
        <p:scale>
          <a:sx n="55" d="100"/>
          <a:sy n="55" d="100"/>
        </p:scale>
        <p:origin x="-2154" y="-78"/>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2/24/2014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p14="http://schemas.microsoft.com/office/powerpoint/2010/main" xmlns=""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41C0AD-9440-4C3E-A294-264683F55F5D}" type="slidenum">
              <a:rPr lang="en-US" smtClean="0"/>
              <a:pPr eaLnBrk="1" hangingPunct="1"/>
              <a:t>1</a:t>
            </a:fld>
            <a:endParaRPr lang="es-MX" dirty="0"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124-125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48A185-4F1F-4727-AB5A-680FF2BC469C}" type="slidenum">
              <a:rPr lang="en-US" smtClean="0"/>
              <a:pPr eaLnBrk="1" hangingPunct="1"/>
              <a:t>10</a:t>
            </a:fld>
            <a:endParaRPr lang="es-MX" dirty="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dirty="0" smtClean="0"/>
          </a:p>
          <a:p>
            <a:pPr eaLnBrk="1" hangingPunct="1"/>
            <a:r>
              <a:rPr lang="es-MX" b="1" dirty="0" smtClean="0"/>
              <a:t>Páginas de Referencia del Manual de Preparación al Examen:</a:t>
            </a:r>
            <a:r>
              <a:rPr lang="es-MX" dirty="0" smtClean="0"/>
              <a:t>  Págs. 127</a:t>
            </a:r>
          </a:p>
          <a:p>
            <a:pPr eaLnBrk="1" hangingPunct="1"/>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EB5D89-35C6-4A00-A04B-8AC8339EBF38}" type="slidenum">
              <a:rPr lang="en-US" smtClean="0"/>
              <a:pPr eaLnBrk="1" hangingPunct="1"/>
              <a:t>2</a:t>
            </a:fld>
            <a:endParaRPr lang="es-MX" dirty="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dirty="0" smtClean="0"/>
              <a:t>Subrayar el hecho de que típicamente las actividades que tienen que ver con servicio al cliente en la operación son una parte importante en la determinación de los RTOs.</a:t>
            </a:r>
            <a:endParaRPr lang="es-MX" b="1" dirty="0" smtClean="0"/>
          </a:p>
          <a:p>
            <a:pPr eaLnBrk="1" hangingPunct="1"/>
            <a:endParaRPr lang="es-MX" b="1" dirty="0" smtClean="0"/>
          </a:p>
          <a:p>
            <a:pPr eaLnBrk="1" hangingPunct="1"/>
            <a:r>
              <a:rPr lang="es-MX" b="1" dirty="0" smtClean="0"/>
              <a:t>Contenidos a Enfatizar: </a:t>
            </a:r>
          </a:p>
          <a:p>
            <a:pPr marL="0" lvl="1" eaLnBrk="1" hangingPunct="1"/>
            <a:r>
              <a:rPr lang="es-MX" dirty="0" smtClean="0"/>
              <a:t>La determinación de un RTO puede depender de un número de factores incluyendo la necesidad cíclica (hora, semana, mes o año) de la información y la organización, interdependencias de la información y los requisitos de la organización. </a:t>
            </a:r>
          </a:p>
          <a:p>
            <a:pPr eaLnBrk="1" hangingPunct="1"/>
            <a:endParaRPr lang="es-MX" b="1" dirty="0" smtClean="0"/>
          </a:p>
          <a:p>
            <a:pPr eaLnBrk="1" hangingPunct="1"/>
            <a:r>
              <a:rPr lang="es-MX" b="1" dirty="0" smtClean="0"/>
              <a:t>Páginas de Referencia del Manual de Preparación al Examen:</a:t>
            </a:r>
            <a:r>
              <a:rPr lang="es-MX" dirty="0" smtClean="0"/>
              <a:t>  Pg. 126</a:t>
            </a:r>
          </a:p>
          <a:p>
            <a:pPr marL="0" lvl="1" eaLnBrk="1" hangingPunct="1"/>
            <a:endParaRPr lang="es-MX" dirty="0" smtClean="0"/>
          </a:p>
          <a:p>
            <a:pPr eaLnBrk="1" hangingPunct="1"/>
            <a:endParaRPr lang="es-MX"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AE45CA-DC87-4C69-8213-7F8C0EA8ABC7}" type="slidenum">
              <a:rPr lang="en-US" smtClean="0"/>
              <a:pPr eaLnBrk="1" hangingPunct="1"/>
              <a:t>3</a:t>
            </a:fld>
            <a:endParaRPr lang="es-MX" dirty="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b="1" dirty="0" smtClean="0"/>
          </a:p>
          <a:p>
            <a:pPr eaLnBrk="1" hangingPunct="1"/>
            <a:r>
              <a:rPr lang="es-MX" b="1" dirty="0" smtClean="0"/>
              <a:t>Contenidos a Enfatizar:</a:t>
            </a:r>
          </a:p>
          <a:p>
            <a:r>
              <a:rPr lang="es-MX" dirty="0" smtClean="0"/>
              <a:t>Los requerimientos de la organización se basan en las necesidades del cliente, los acuerdos de niveles de servicio o SLAs y, posiblemente, los requerimientos regulatorios. El gerente de seguridad de la información debe considerar que el RTO puede variar dependiendo del momento del mes o año. La información financiera podría no ser tan crítica al inicio del mes cuando acaba de comenzar un nuevo mes fiscal. Esta misma información será altamente crítica al final del mes cuando se estén preparando los informes financieros mensuales y se esté cerrando el período contable. Será necesario tener en cuenta el momento específico en que ocurren los ciclos de negocio y su dependencia de la información como parte de la clasificación de información.</a:t>
            </a:r>
          </a:p>
          <a:p>
            <a:endParaRPr lang="es-MX" dirty="0" smtClean="0"/>
          </a:p>
          <a:p>
            <a:pPr eaLnBrk="1" hangingPunct="1"/>
            <a:r>
              <a:rPr lang="es-MX" b="1" dirty="0" smtClean="0"/>
              <a:t>Páginas de Referencia del Manual de Preparación al Examen:</a:t>
            </a:r>
            <a:r>
              <a:rPr lang="es-MX" dirty="0" smtClean="0"/>
              <a:t>  Pg. 126</a:t>
            </a:r>
          </a:p>
          <a:p>
            <a:pPr lvl="1" eaLnBrk="1" hangingPunct="1"/>
            <a:endParaRPr lang="es-MX" dirty="0" smtClean="0"/>
          </a:p>
          <a:p>
            <a:pPr eaLnBrk="1" hangingPunct="1"/>
            <a:endParaRPr lang="es-MX"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4D213D5-0FF9-4CF2-A284-22AB012AFA3B}" type="slidenum">
              <a:rPr lang="en-US" sz="1200"/>
              <a:pPr algn="r" eaLnBrk="1" hangingPunct="1"/>
              <a:t>4</a:t>
            </a:fld>
            <a:endParaRPr lang="es-MX" sz="1200"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b="1" dirty="0" smtClean="0"/>
          </a:p>
          <a:p>
            <a:pPr eaLnBrk="1" hangingPunct="1"/>
            <a:r>
              <a:rPr lang="es-MX" b="1" dirty="0" smtClean="0"/>
              <a:t>Contenidos a Enfatizar:</a:t>
            </a:r>
          </a:p>
          <a:p>
            <a:pPr eaLnBrk="1" hangingPunct="1"/>
            <a:r>
              <a:rPr lang="es-MX" dirty="0" smtClean="0"/>
              <a:t>Con el proceso de evaluación de riesgo el gerente de seguridad de información ha determinado la criticidad de los varios recursos de información. Ahora un RTO debe ser incluido para cada fragmento de información. A menudo, se tienen dos perspectivas para el RTO. Una es la perspectiva del individuo cuyo trabajo es utilizar la información, y la otra es la opinión de la alta dirección. Un recurso de información que un supervisor divisional puede creer es crítico, puede no ser crítico a los ojos del gerente de operaciones, quien puede incluir el riesgo de organización total en la evaluación de RTO. </a:t>
            </a:r>
          </a:p>
          <a:p>
            <a:pPr eaLnBrk="1" hangingPunct="1"/>
            <a:r>
              <a:rPr lang="es-MX" dirty="0" smtClean="0"/>
              <a:t> </a:t>
            </a:r>
          </a:p>
          <a:p>
            <a:pPr eaLnBrk="1" hangingPunct="1"/>
            <a:r>
              <a:rPr lang="es-MX" dirty="0" smtClean="0"/>
              <a:t>El gerente de seguridad de información debe entender que ambas perspectivas son importantes y trabajar hacia un RTO que considere ambas perspectivas.</a:t>
            </a:r>
          </a:p>
          <a:p>
            <a:pPr eaLnBrk="1" hangingPunct="1"/>
            <a:endParaRPr lang="es-MX" b="1" dirty="0" smtClean="0"/>
          </a:p>
          <a:p>
            <a:pPr eaLnBrk="1" hangingPunct="1"/>
            <a:r>
              <a:rPr lang="es-MX" b="1" dirty="0" smtClean="0"/>
              <a:t>Páginas de Referencia del Manual de Preparación al Examen:</a:t>
            </a:r>
            <a:r>
              <a:rPr lang="es-MX" dirty="0" smtClean="0"/>
              <a:t>  Pg. 126</a:t>
            </a:r>
          </a:p>
          <a:p>
            <a:pPr eaLnBrk="1" hangingPunct="1"/>
            <a:endParaRPr lang="es-MX"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9BFA75-CAB4-4209-B23F-F17195C7E080}" type="slidenum">
              <a:rPr lang="en-US" smtClean="0"/>
              <a:pPr eaLnBrk="1" hangingPunct="1"/>
              <a:t>5</a:t>
            </a:fld>
            <a:endParaRPr lang="es-MX"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Es necesario que una organización conozca el RTO para los recursos de información a fin de que desarrolle e implemente un plan de continuidad del negocio efectivo (BCP). Una vez determinados los RTO, la organización puede identificar y desarrollar estrategias de contingencia que permitan alcanzar los RTO de los recursos de información. Una vez que se conoce el RTOs, la organización puede identificar y desarrollar las estrategias de la contingencia que reunirán el RTOs de los recursos de información.</a:t>
            </a:r>
          </a:p>
          <a:p>
            <a:pPr eaLnBrk="1" hangingPunct="1"/>
            <a:endParaRPr lang="es-MX" dirty="0" smtClean="0"/>
          </a:p>
          <a:p>
            <a:r>
              <a:rPr lang="es-MX" dirty="0" smtClean="0"/>
              <a:t>Un factor crítico cuando se desarrollan los procesos de contingencia es el costo. Los dueños de los sistemas invariablemente prefieren los RTO que son más cortos; sin embargo, el equilibrio en los costos puede no estar asegurado. Es posible lograr una recuperación casi instantánea, cuando se necesita, mediante el uso de tecnologías como la réplica de datos en espejo (mirroring) de los recursos de información y la duplicación de la información, de tal forma que, en caso de una interrupción, los recursos de información siempre estén disponibles casi de inmediato. El costo de la recuperación, por lo tanto, es generalmente menos costoso si el RTO para un recurso dado es más largo.</a:t>
            </a:r>
          </a:p>
          <a:p>
            <a:pPr eaLnBrk="1" hangingPunct="1"/>
            <a:endParaRPr lang="es-MX" dirty="0" smtClean="0"/>
          </a:p>
          <a:p>
            <a:r>
              <a:rPr lang="es-MX" dirty="0" smtClean="0"/>
              <a:t>Existe un punto de equilibrio del tiempo para determinar el RTO, en el que el impacto que tiene una interrupción comienza a ser mayor que el costo de la recuperación. La duración depende de la naturaleza de la interrupción del negocio y los recursos afectados. Deben tenerse en cuenta los temas tanto cualitativos como cuantitativos, ya que perder la confianza del cliente, aun si no puede calcularse, puede tener un impacto negativo a largo plazo para la organización. La mayoría de las organizaciones pueden reducir sus RTOs, pero hay un costo asociado a alcanzar este objetivo. </a:t>
            </a:r>
          </a:p>
          <a:p>
            <a:pPr eaLnBrk="1" hangingPunct="1"/>
            <a:endParaRPr lang="es-MX" dirty="0" smtClean="0"/>
          </a:p>
          <a:p>
            <a:pPr eaLnBrk="1" hangingPunct="1"/>
            <a:r>
              <a:rPr lang="es-MX" b="1" dirty="0" smtClean="0"/>
              <a:t>Páginas de Referencia del Manual de Preparación al Examen:</a:t>
            </a:r>
            <a:r>
              <a:rPr lang="es-MX" dirty="0" smtClean="0"/>
              <a:t>  Pg. 126</a:t>
            </a:r>
          </a:p>
          <a:p>
            <a:pPr lvl="1" eaLnBrk="1" hangingPunct="1"/>
            <a:r>
              <a:rPr lang="es-MX" dirty="0" smtClean="0"/>
              <a:t>.</a:t>
            </a:r>
          </a:p>
          <a:p>
            <a:pPr lvl="1" eaLnBrk="1" hangingPunct="1"/>
            <a:r>
              <a:rPr lang="es-MX" dirty="0" smtClean="0"/>
              <a:t> </a:t>
            </a:r>
            <a:endParaRPr lang="es-MX" i="1" dirty="0" smtClean="0"/>
          </a:p>
          <a:p>
            <a:pPr eaLnBrk="1" hangingPunct="1"/>
            <a:endParaRPr lang="es-MX"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9BFA75-CAB4-4209-B23F-F17195C7E080}" type="slidenum">
              <a:rPr lang="en-US" smtClean="0"/>
              <a:pPr eaLnBrk="1" hangingPunct="1"/>
              <a:t>6</a:t>
            </a:fld>
            <a:endParaRPr lang="es-MX"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Es necesario que una organización conozca el RTO para los recursos de información a fin de que desarrolle e implemente un plan de continuidad del negocio efectivo (BCP). Una vez determinados los RTO, la organización puede identificar y desarrollar estrategias de contingencia que permitan alcanzar los RTO de los recursos de información. Una vez que se conoce el RTOs, la organización puede identificar y desarrollar las estrategias de la contingencia que reunirán el RTOs de los recursos de información.</a:t>
            </a:r>
          </a:p>
          <a:p>
            <a:pPr eaLnBrk="1" hangingPunct="1"/>
            <a:endParaRPr lang="es-MX" dirty="0" smtClean="0"/>
          </a:p>
          <a:p>
            <a:r>
              <a:rPr lang="es-MX" dirty="0" smtClean="0"/>
              <a:t>Un factor crítico cuando se desarrollan los procesos de contingencia es el costo. Los dueños de los sistemas invariablemente prefieren los RTO que son más cortos; sin embargo, el equilibrio en los costos puede no estar asegurado. Es posible lograr una recuperación casi instantánea, cuando se necesita, mediante el uso de tecnologías como la réplica de datos en espejo (mirroring) de los recursos de información y la duplicación de la información, de tal forma que, en caso de una interrupción, los recursos de información siempre estén disponibles casi de inmediato. El costo de la recuperación, por lo tanto, es generalmente menos costoso si el RTO para un recurso dado es más largo.</a:t>
            </a:r>
          </a:p>
          <a:p>
            <a:pPr eaLnBrk="1" hangingPunct="1"/>
            <a:endParaRPr lang="es-MX" dirty="0" smtClean="0"/>
          </a:p>
          <a:p>
            <a:r>
              <a:rPr lang="es-MX" dirty="0" smtClean="0"/>
              <a:t>Existe un punto de equilibrio del tiempo para determinar el RTO, en el que el impacto que tiene una interrupción comienza a ser mayor que el costo de la recuperación. La duración depende de la naturaleza de la interrupción del negocio y los recursos afectados. Deben tenerse en cuenta los temas tanto cualitativos como cuantitativos, ya que perder la confianza del cliente, aun si no puede calcularse, puede tener un impacto negativo a largo plazo para la organización. La mayoría de las organizaciones pueden reducir sus RTOs, pero hay un costo asociado a alcanzar este objetivo. </a:t>
            </a:r>
          </a:p>
          <a:p>
            <a:pPr eaLnBrk="1" hangingPunct="1"/>
            <a:endParaRPr lang="es-MX" dirty="0" smtClean="0"/>
          </a:p>
          <a:p>
            <a:pPr eaLnBrk="1" hangingPunct="1"/>
            <a:r>
              <a:rPr lang="es-MX" b="1" dirty="0" smtClean="0"/>
              <a:t>Páginas de Referencia del Manual de Preparación al Examen:</a:t>
            </a:r>
            <a:r>
              <a:rPr lang="es-MX" dirty="0" smtClean="0"/>
              <a:t>  Pg. 126</a:t>
            </a:r>
          </a:p>
          <a:p>
            <a:pPr lvl="1" eaLnBrk="1" hangingPunct="1"/>
            <a:r>
              <a:rPr lang="es-MX" dirty="0" smtClean="0"/>
              <a:t>.</a:t>
            </a:r>
          </a:p>
          <a:p>
            <a:pPr lvl="1" eaLnBrk="1" hangingPunct="1"/>
            <a:r>
              <a:rPr lang="es-MX" dirty="0" smtClean="0"/>
              <a:t> </a:t>
            </a:r>
            <a:endParaRPr lang="es-MX" i="1" dirty="0" smtClean="0"/>
          </a:p>
          <a:p>
            <a:pPr eaLnBrk="1" hangingPunct="1"/>
            <a:endParaRPr lang="es-MX"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9BFA75-CAB4-4209-B23F-F17195C7E080}" type="slidenum">
              <a:rPr lang="en-US" smtClean="0"/>
              <a:pPr eaLnBrk="1" hangingPunct="1"/>
              <a:t>7</a:t>
            </a:fld>
            <a:endParaRPr lang="es-MX"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Es necesario que una organización conozca el RTO para los recursos de información a fin de que desarrolle e implemente un plan de continuidad del negocio efectivo (BCP). Una vez determinados los RTO, la organización puede identificar y desarrollar estrategias de contingencia que permitan alcanzar los RTO de los recursos de información. Una vez que se conoce el RTOs, la organización puede identificar y desarrollar las estrategias de la contingencia que reunirán el RTOs de los recursos de información.</a:t>
            </a:r>
          </a:p>
          <a:p>
            <a:pPr eaLnBrk="1" hangingPunct="1"/>
            <a:endParaRPr lang="es-MX" dirty="0" smtClean="0"/>
          </a:p>
          <a:p>
            <a:r>
              <a:rPr lang="es-MX" dirty="0" smtClean="0"/>
              <a:t>Un factor crítico cuando se desarrollan los procesos de contingencia es el costo. Los dueños de los sistemas invariablemente prefieren los RTO que son más cortos; sin embargo, el equilibrio en los costos puede no estar asegurado. Es posible lograr una recuperación casi instantánea, cuando se necesita, mediante el uso de tecnologías como la réplica de datos en espejo (mirroring) de los recursos de información y la duplicación de la información, de tal forma que, en caso de una interrupción, los recursos de información siempre estén disponibles casi de inmediato. El costo de la recuperación, por lo tanto, es generalmente menos costoso si el RTO para un recurso dado es más largo.</a:t>
            </a:r>
          </a:p>
          <a:p>
            <a:pPr eaLnBrk="1" hangingPunct="1"/>
            <a:endParaRPr lang="es-MX" dirty="0" smtClean="0"/>
          </a:p>
          <a:p>
            <a:r>
              <a:rPr lang="es-MX" dirty="0" smtClean="0"/>
              <a:t>Existe un punto de equilibrio del tiempo para determinar el RTO, en el que el impacto que tiene una interrupción comienza a ser mayor que el costo de la recuperación. La duración depende de la naturaleza de la interrupción del negocio y los recursos afectados. Deben tenerse en cuenta los temas tanto cualitativos como cuantitativos, ya que perder la confianza del cliente, aun si no puede calcularse, puede tener un impacto negativo a largo plazo para la organización. La mayoría de las organizaciones pueden reducir sus RTOs, pero hay un costo asociado a alcanzar este objetivo. </a:t>
            </a:r>
          </a:p>
          <a:p>
            <a:pPr eaLnBrk="1" hangingPunct="1"/>
            <a:endParaRPr lang="es-MX" dirty="0" smtClean="0"/>
          </a:p>
          <a:p>
            <a:pPr eaLnBrk="1" hangingPunct="1"/>
            <a:r>
              <a:rPr lang="es-MX" b="1" dirty="0" smtClean="0"/>
              <a:t>Páginas de Referencia del Manual de Preparación al Examen:</a:t>
            </a:r>
            <a:r>
              <a:rPr lang="es-MX" dirty="0" smtClean="0"/>
              <a:t>  Pg. 126</a:t>
            </a:r>
          </a:p>
          <a:p>
            <a:pPr lvl="1" eaLnBrk="1" hangingPunct="1"/>
            <a:r>
              <a:rPr lang="es-MX" dirty="0" smtClean="0"/>
              <a:t>.</a:t>
            </a:r>
          </a:p>
          <a:p>
            <a:pPr lvl="1" eaLnBrk="1" hangingPunct="1"/>
            <a:r>
              <a:rPr lang="es-MX" dirty="0" smtClean="0"/>
              <a:t> </a:t>
            </a:r>
            <a:endParaRPr lang="es-MX" i="1" dirty="0" smtClean="0"/>
          </a:p>
          <a:p>
            <a:pPr eaLnBrk="1" hangingPunct="1"/>
            <a:endParaRPr lang="es-MX"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Pg. 126-127</a:t>
            </a:r>
            <a:endParaRPr lang="es-MX" dirty="0"/>
          </a:p>
        </p:txBody>
      </p:sp>
      <p:sp>
        <p:nvSpPr>
          <p:cNvPr id="4" name="Slide Number Placeholder 3"/>
          <p:cNvSpPr>
            <a:spLocks noGrp="1"/>
          </p:cNvSpPr>
          <p:nvPr>
            <p:ph type="sldNum" sz="quarter" idx="10"/>
          </p:nvPr>
        </p:nvSpPr>
        <p:spPr/>
        <p:txBody>
          <a:bodyPr/>
          <a:lstStyle/>
          <a:p>
            <a:fld id="{0DE48B56-071A-462C-A1BE-C7DA6A260CCD}" type="slidenum">
              <a:rPr lang="en-US" smtClean="0"/>
              <a:pPr/>
              <a:t>8</a:t>
            </a:fld>
            <a:endParaRPr lang="es-MX" dirty="0"/>
          </a:p>
        </p:txBody>
      </p:sp>
    </p:spTree>
    <p:extLst>
      <p:ext uri="{BB962C8B-B14F-4D97-AF65-F5344CB8AC3E}">
        <p14:creationId xmlns:p14="http://schemas.microsoft.com/office/powerpoint/2010/main" xmlns="" val="92515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Pg. 127</a:t>
            </a:r>
            <a:endParaRPr lang="es-MX" dirty="0"/>
          </a:p>
        </p:txBody>
      </p:sp>
      <p:sp>
        <p:nvSpPr>
          <p:cNvPr id="4" name="Slide Number Placeholder 3"/>
          <p:cNvSpPr>
            <a:spLocks noGrp="1"/>
          </p:cNvSpPr>
          <p:nvPr>
            <p:ph type="sldNum" sz="quarter" idx="10"/>
          </p:nvPr>
        </p:nvSpPr>
        <p:spPr/>
        <p:txBody>
          <a:bodyPr/>
          <a:lstStyle/>
          <a:p>
            <a:fld id="{0DE48B56-071A-462C-A1BE-C7DA6A260CCD}" type="slidenum">
              <a:rPr lang="en-US" smtClean="0"/>
              <a:pPr/>
              <a:t>9</a:t>
            </a:fld>
            <a:endParaRPr lang="es-MX" dirty="0"/>
          </a:p>
        </p:txBody>
      </p:sp>
    </p:spTree>
    <p:extLst>
      <p:ext uri="{BB962C8B-B14F-4D97-AF65-F5344CB8AC3E}">
        <p14:creationId xmlns:p14="http://schemas.microsoft.com/office/powerpoint/2010/main" xmlns="" val="337329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533400" y="1676400"/>
            <a:ext cx="8610600" cy="4232275"/>
          </a:xfrm>
        </p:spPr>
        <p:txBody>
          <a:bodyPr>
            <a:normAutofit fontScale="92500" lnSpcReduction="20000"/>
          </a:bodyPr>
          <a:lstStyle/>
          <a:p>
            <a:pPr marL="233363" indent="-233363" eaLnBrk="1" hangingPunct="1"/>
            <a:r>
              <a:rPr lang="es-MX" sz="3000" dirty="0" smtClean="0"/>
              <a:t>El impacto adverso de un evento relacionado con la seguridad puede describirse en términos de la pérdida o degradación de cualquiera de las siguientes tres metas de seguridad o de una combinación de ellas: </a:t>
            </a:r>
          </a:p>
          <a:p>
            <a:pPr marL="693738" lvl="1" eaLnBrk="1" hangingPunct="1"/>
            <a:r>
              <a:rPr lang="es-MX" dirty="0" smtClean="0"/>
              <a:t>Integridad</a:t>
            </a:r>
          </a:p>
          <a:p>
            <a:pPr marL="693738" lvl="1" eaLnBrk="1" hangingPunct="1"/>
            <a:r>
              <a:rPr lang="es-MX" dirty="0" smtClean="0"/>
              <a:t>Disponibilidad</a:t>
            </a:r>
          </a:p>
          <a:p>
            <a:pPr marL="693738" lvl="1" eaLnBrk="1" hangingPunct="1"/>
            <a:r>
              <a:rPr lang="es-MX" dirty="0" smtClean="0"/>
              <a:t>Confidencialidad</a:t>
            </a:r>
          </a:p>
          <a:p>
            <a:pPr marL="233363" indent="-233363" eaLnBrk="1" hangingPunct="1"/>
            <a:r>
              <a:rPr lang="es-MX" sz="3000" dirty="0" smtClean="0"/>
              <a:t>Algunos impactos </a:t>
            </a:r>
            <a:r>
              <a:rPr lang="es-MX" sz="3000" smtClean="0"/>
              <a:t>tangibles (</a:t>
            </a:r>
            <a:r>
              <a:rPr lang="es-MX" sz="3000" dirty="0" smtClean="0"/>
              <a:t>por ejemplo, una pérdida de ganancias) pueden medirse en términos cuantitativos, donde otros (por ejemplo, pérdida de la confianza por parte del público) no pueden.</a:t>
            </a:r>
          </a:p>
        </p:txBody>
      </p:sp>
      <p:sp>
        <p:nvSpPr>
          <p:cNvPr id="4" name="Rectangle 2"/>
          <p:cNvSpPr txBox="1">
            <a:spLocks noChangeArrowheads="1"/>
          </p:cNvSpPr>
          <p:nvPr/>
        </p:nvSpPr>
        <p:spPr>
          <a:xfrm>
            <a:off x="3276600" y="274638"/>
            <a:ext cx="5867400" cy="1143000"/>
          </a:xfrm>
          <a:prstGeom prst="rect">
            <a:avLst/>
          </a:prstGeom>
          <a:noFill/>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rgbClr val="75AC42"/>
                </a:solidFill>
                <a:effectLst/>
                <a:uLnTx/>
                <a:uFillTx/>
                <a:latin typeface="+mj-lt"/>
                <a:ea typeface="+mj-ea"/>
                <a:cs typeface="+mj-cs"/>
              </a:rPr>
              <a:t>2.11.4 Valoración y análisis de impactos</a:t>
            </a:r>
          </a:p>
        </p:txBody>
      </p:sp>
    </p:spTree>
    <p:extLst>
      <p:ext uri="{BB962C8B-B14F-4D97-AF65-F5344CB8AC3E}">
        <p14:creationId xmlns:p14="http://schemas.microsoft.com/office/powerpoint/2010/main" xmlns="" val="2611320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defTabSz="341313" eaLnBrk="1" hangingPunct="1">
              <a:buClr>
                <a:schemeClr val="bg2"/>
              </a:buClr>
            </a:pPr>
            <a:r>
              <a:rPr lang="es-MX" sz="4000" dirty="0" smtClean="0"/>
              <a:t>2.12.4 Proveedores de servicios externos</a:t>
            </a:r>
          </a:p>
        </p:txBody>
      </p:sp>
      <p:sp>
        <p:nvSpPr>
          <p:cNvPr id="79875" name="Rectangle 3"/>
          <p:cNvSpPr>
            <a:spLocks noGrp="1" noChangeArrowheads="1"/>
          </p:cNvSpPr>
          <p:nvPr>
            <p:ph idx="1"/>
          </p:nvPr>
        </p:nvSpPr>
        <p:spPr/>
        <p:txBody>
          <a:bodyPr>
            <a:normAutofit fontScale="70000" lnSpcReduction="20000"/>
          </a:bodyPr>
          <a:lstStyle/>
          <a:p>
            <a:pPr marL="282575" indent="-282575" eaLnBrk="1" hangingPunct="1">
              <a:spcAft>
                <a:spcPct val="20000"/>
              </a:spcAft>
            </a:pPr>
            <a:r>
              <a:rPr lang="es-MX" sz="2800" dirty="0" smtClean="0"/>
              <a:t>En los acuerdos de tercerización (</a:t>
            </a:r>
            <a:r>
              <a:rPr lang="es-MX" sz="2800" smtClean="0"/>
              <a:t>outsourcing) el </a:t>
            </a:r>
            <a:r>
              <a:rPr lang="es-MX" sz="2800" dirty="0" smtClean="0"/>
              <a:t>Gerente de Seguridad de la Información debe asegurar:</a:t>
            </a:r>
          </a:p>
        </p:txBody>
      </p:sp>
      <p:sp>
        <p:nvSpPr>
          <p:cNvPr id="4" name="Content Placeholder 3"/>
          <p:cNvSpPr>
            <a:spLocks noGrp="1"/>
          </p:cNvSpPr>
          <p:nvPr>
            <p:ph sz="quarter" idx="13"/>
          </p:nvPr>
        </p:nvSpPr>
        <p:spPr/>
        <p:txBody>
          <a:bodyPr>
            <a:normAutofit/>
          </a:bodyPr>
          <a:lstStyle/>
          <a:p>
            <a:r>
              <a:rPr lang="es-MX" sz="1800" dirty="0" smtClean="0"/>
              <a:t>Que se realice una evaluación de riesgos para el proceso que se externalizará.</a:t>
            </a:r>
          </a:p>
          <a:p>
            <a:r>
              <a:rPr lang="es-MX" sz="1800" dirty="0" smtClean="0"/>
              <a:t>Que se realice un nivel adecuado de diligencia debida antes de firmar el contrato.</a:t>
            </a:r>
          </a:p>
          <a:p>
            <a:r>
              <a:rPr lang="es-MX" sz="1800" dirty="0" smtClean="0"/>
              <a:t>Que existan cláusulas </a:t>
            </a:r>
            <a:r>
              <a:rPr lang="es-MX" sz="1800" dirty="0"/>
              <a:t>adecuadas de </a:t>
            </a:r>
            <a:r>
              <a:rPr lang="es-MX" sz="1800" dirty="0" smtClean="0"/>
              <a:t>gestión de riesgos de la información en el contrato de externalización.</a:t>
            </a:r>
          </a:p>
          <a:p>
            <a:r>
              <a:rPr lang="es-MX" sz="1800" dirty="0" smtClean="0"/>
              <a:t>Que la organización tenga los controles y procesos adecuados para facilitar la externalización.</a:t>
            </a:r>
          </a:p>
          <a:p>
            <a:r>
              <a:rPr lang="es-MX" sz="1800" dirty="0"/>
              <a:t>Gestión diaria de los riesgos de información en procesos externalizados. </a:t>
            </a:r>
            <a:endParaRPr lang="es-MX" sz="1800" dirty="0" smtClean="0"/>
          </a:p>
          <a:p>
            <a:r>
              <a:rPr lang="es-MX" sz="1800" dirty="0" smtClean="0"/>
              <a:t>Que </a:t>
            </a:r>
            <a:r>
              <a:rPr lang="es-MX" sz="1800" dirty="0"/>
              <a:t>se señalen los </a:t>
            </a:r>
            <a:r>
              <a:rPr lang="es-MX" sz="1800" dirty="0" smtClean="0"/>
              <a:t>cambios materiales a la relación y se realicen nuevas evaluaciones de riesgos si es necesario.</a:t>
            </a:r>
          </a:p>
          <a:p>
            <a:r>
              <a:rPr lang="es-MX" sz="1800" dirty="0" smtClean="0"/>
              <a:t>Que se sigan procesos adecuados cuando las relaciones finalizan.</a:t>
            </a:r>
          </a:p>
          <a:p>
            <a:endParaRPr lang="es-MX" sz="1800" dirty="0" smtClean="0"/>
          </a:p>
        </p:txBody>
      </p:sp>
    </p:spTree>
    <p:extLst>
      <p:ext uri="{BB962C8B-B14F-4D97-AF65-F5344CB8AC3E}">
        <p14:creationId xmlns:p14="http://schemas.microsoft.com/office/powerpoint/2010/main" xmlns="" val="245438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609600" y="1676400"/>
            <a:ext cx="8229600" cy="4373563"/>
          </a:xfrm>
        </p:spPr>
        <p:txBody>
          <a:bodyPr>
            <a:normAutofit/>
          </a:bodyPr>
          <a:lstStyle/>
          <a:p>
            <a:pPr marL="277813" indent="-277813" eaLnBrk="1" hangingPunct="1"/>
            <a:r>
              <a:rPr lang="es-MX" sz="3000" dirty="0" smtClean="0"/>
              <a:t>Determinar el RTO puede depender de varios factores:</a:t>
            </a:r>
          </a:p>
          <a:p>
            <a:pPr lvl="1" eaLnBrk="1" hangingPunct="1"/>
            <a:r>
              <a:rPr lang="es-MX" dirty="0" smtClean="0"/>
              <a:t>La necesidad cíclica (diaria, semanal, mensual o anual) de la información y la organización.</a:t>
            </a:r>
          </a:p>
          <a:p>
            <a:pPr lvl="1" eaLnBrk="1" hangingPunct="1"/>
            <a:r>
              <a:rPr lang="es-MX" dirty="0" smtClean="0"/>
              <a:t>Las interdependencias entre la información y los requerimientos de la organización.</a:t>
            </a:r>
          </a:p>
          <a:p>
            <a:pPr lvl="1" eaLnBrk="1" hangingPunct="1"/>
            <a:r>
              <a:rPr lang="es-MX" dirty="0" smtClean="0"/>
              <a:t>El costo de las opciones disponibles.</a:t>
            </a:r>
          </a:p>
        </p:txBody>
      </p:sp>
      <p:sp>
        <p:nvSpPr>
          <p:cNvPr id="75779" name="Rectangle 2"/>
          <p:cNvSpPr>
            <a:spLocks noChangeArrowheads="1"/>
          </p:cNvSpPr>
          <p:nvPr/>
        </p:nvSpPr>
        <p:spPr bwMode="auto">
          <a:xfrm>
            <a:off x="2819400" y="274638"/>
            <a:ext cx="5867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3600" b="1" dirty="0" smtClean="0">
                <a:solidFill>
                  <a:srgbClr val="75AC42"/>
                </a:solidFill>
                <a:latin typeface="+mj-lt"/>
              </a:rPr>
              <a:t>2.12 Tiempo objetivo de recuperación</a:t>
            </a:r>
            <a:endParaRPr lang="es-MX" sz="2800" b="1" dirty="0">
              <a:solidFill>
                <a:srgbClr val="75AC42"/>
              </a:solidFill>
              <a:latin typeface="+mj-lt"/>
              <a:ea typeface="+mj-ea"/>
              <a:cs typeface="+mj-cs"/>
            </a:endParaRPr>
          </a:p>
        </p:txBody>
      </p:sp>
      <p:pic>
        <p:nvPicPr>
          <p:cNvPr id="5" name="Dominio 2 D22">
            <a:hlinkClick r:id="" action="ppaction://media"/>
          </p:cNvPr>
          <p:cNvPicPr>
            <a:picLocks noRot="1" noChangeAspect="1"/>
          </p:cNvPicPr>
          <p:nvPr>
            <a:wavAudioFile r:embed="rId1" name="Dominio 2 D22"/>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060026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3565" fill="hold"/>
                                        <p:tgtEl>
                                          <p:spTgt spid="5"/>
                                        </p:tgtEl>
                                      </p:cBhvr>
                                    </p:cmd>
                                  </p:childTnLst>
                                </p:cTn>
                              </p:par>
                            </p:childTnLst>
                          </p:cTn>
                        </p:par>
                      </p:childTnLst>
                    </p:cTn>
                  </p:par>
                </p:childTnLst>
              </p:cTn>
              <p:nextCondLst>
                <p:cond evt="onClick" delay="0">
                  <p:tgtEl>
                    <p:spTgt spid="5"/>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609600" y="1752600"/>
            <a:ext cx="8534400" cy="4495800"/>
          </a:xfrm>
        </p:spPr>
        <p:txBody>
          <a:bodyPr/>
          <a:lstStyle/>
          <a:p>
            <a:pPr marL="0" indent="0" defTabSz="341313" eaLnBrk="1" hangingPunct="1">
              <a:lnSpc>
                <a:spcPct val="95000"/>
              </a:lnSpc>
              <a:spcBef>
                <a:spcPct val="15000"/>
              </a:spcBef>
              <a:spcAft>
                <a:spcPct val="15000"/>
              </a:spcAft>
              <a:buFontTx/>
              <a:buNone/>
              <a:defRPr/>
            </a:pPr>
            <a:r>
              <a:rPr lang="es-MX" dirty="0" smtClean="0"/>
              <a:t>Los requerimientos de la organización pueden estar basados en:</a:t>
            </a:r>
          </a:p>
          <a:p>
            <a:pPr marL="352425" indent="-233363" defTabSz="341313" eaLnBrk="1" hangingPunct="1">
              <a:lnSpc>
                <a:spcPct val="95000"/>
              </a:lnSpc>
              <a:spcBef>
                <a:spcPct val="15000"/>
              </a:spcBef>
              <a:spcAft>
                <a:spcPct val="15000"/>
              </a:spcAft>
              <a:defRPr/>
            </a:pPr>
            <a:r>
              <a:rPr lang="es-MX" sz="2800" dirty="0" smtClean="0"/>
              <a:t>Necesidades de los clientes.</a:t>
            </a:r>
          </a:p>
          <a:p>
            <a:pPr marL="352425" indent="-233363" defTabSz="341313" eaLnBrk="1" hangingPunct="1">
              <a:lnSpc>
                <a:spcPct val="95000"/>
              </a:lnSpc>
              <a:spcBef>
                <a:spcPct val="15000"/>
              </a:spcBef>
              <a:spcAft>
                <a:spcPct val="15000"/>
              </a:spcAft>
              <a:defRPr/>
            </a:pPr>
            <a:r>
              <a:rPr lang="es-MX" sz="2800" dirty="0" smtClean="0"/>
              <a:t>Obligaciones contractuales.</a:t>
            </a:r>
          </a:p>
          <a:p>
            <a:pPr marL="352425" indent="-233363" defTabSz="341313" eaLnBrk="1" hangingPunct="1">
              <a:lnSpc>
                <a:spcPct val="95000"/>
              </a:lnSpc>
              <a:spcBef>
                <a:spcPct val="15000"/>
              </a:spcBef>
              <a:spcAft>
                <a:spcPct val="15000"/>
              </a:spcAft>
              <a:defRPr/>
            </a:pPr>
            <a:r>
              <a:rPr lang="es-MX" sz="2800" dirty="0" smtClean="0"/>
              <a:t>Acuerdos de niveles de servicio.</a:t>
            </a:r>
          </a:p>
          <a:p>
            <a:pPr marL="352425" indent="-233363" defTabSz="341313" eaLnBrk="1" hangingPunct="1">
              <a:lnSpc>
                <a:spcPct val="95000"/>
              </a:lnSpc>
              <a:spcBef>
                <a:spcPct val="15000"/>
              </a:spcBef>
              <a:spcAft>
                <a:spcPct val="15000"/>
              </a:spcAft>
              <a:defRPr/>
            </a:pPr>
            <a:r>
              <a:rPr lang="es-MX" sz="2800" dirty="0" smtClean="0"/>
              <a:t>Requerimientos regulatorios.</a:t>
            </a:r>
          </a:p>
        </p:txBody>
      </p:sp>
      <p:sp>
        <p:nvSpPr>
          <p:cNvPr id="4" name="Rectangle 2"/>
          <p:cNvSpPr>
            <a:spLocks noChangeArrowheads="1"/>
          </p:cNvSpPr>
          <p:nvPr/>
        </p:nvSpPr>
        <p:spPr bwMode="auto">
          <a:xfrm>
            <a:off x="2895600" y="427038"/>
            <a:ext cx="5943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3600" b="1" dirty="0">
                <a:solidFill>
                  <a:srgbClr val="75AC42"/>
                </a:solidFill>
              </a:rPr>
              <a:t>2.12 Tiempo objetivo de </a:t>
            </a:r>
            <a:r>
              <a:rPr lang="es-MX" sz="3600" b="1" dirty="0" smtClean="0">
                <a:solidFill>
                  <a:srgbClr val="75AC42"/>
                </a:solidFill>
              </a:rPr>
              <a:t>recuperación</a:t>
            </a:r>
            <a:endParaRPr lang="es-MX" sz="2800" b="1" dirty="0">
              <a:solidFill>
                <a:srgbClr val="75AC42"/>
              </a:solidFill>
            </a:endParaRPr>
          </a:p>
        </p:txBody>
      </p:sp>
      <p:pic>
        <p:nvPicPr>
          <p:cNvPr id="5" name="Dominio 2 D23">
            <a:hlinkClick r:id="" action="ppaction://media"/>
          </p:cNvPr>
          <p:cNvPicPr>
            <a:picLocks noRot="1" noChangeAspect="1"/>
          </p:cNvPicPr>
          <p:nvPr>
            <a:wavAudioFile r:embed="rId1" name="Dominio 2 D2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403256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4294967295"/>
          </p:nvPr>
        </p:nvSpPr>
        <p:spPr>
          <a:xfrm>
            <a:off x="609600" y="1752600"/>
            <a:ext cx="8153400" cy="4495800"/>
          </a:xfrm>
        </p:spPr>
        <p:txBody>
          <a:bodyPr/>
          <a:lstStyle/>
          <a:p>
            <a:pPr marL="0" indent="0" defTabSz="341313" eaLnBrk="1" hangingPunct="1">
              <a:lnSpc>
                <a:spcPct val="95000"/>
              </a:lnSpc>
              <a:spcBef>
                <a:spcPct val="15000"/>
              </a:spcBef>
              <a:spcAft>
                <a:spcPct val="15000"/>
              </a:spcAft>
              <a:buFontTx/>
              <a:buNone/>
              <a:defRPr/>
            </a:pPr>
            <a:r>
              <a:rPr lang="es-MX" dirty="0" smtClean="0"/>
              <a:t>A menudo se tienen dos perspectivas para el RTO, que el </a:t>
            </a:r>
            <a:r>
              <a:rPr lang="es-PE" dirty="0" smtClean="0"/>
              <a:t>Gerente de Seguridad de Información</a:t>
            </a:r>
            <a:r>
              <a:rPr lang="es-MX" dirty="0" smtClean="0"/>
              <a:t> debe considerar:</a:t>
            </a:r>
          </a:p>
          <a:p>
            <a:pPr marL="233363" indent="-233363" defTabSz="341313" eaLnBrk="1" hangingPunct="1">
              <a:lnSpc>
                <a:spcPct val="95000"/>
              </a:lnSpc>
              <a:spcBef>
                <a:spcPct val="15000"/>
              </a:spcBef>
              <a:spcAft>
                <a:spcPct val="15000"/>
              </a:spcAft>
              <a:defRPr/>
            </a:pPr>
            <a:r>
              <a:rPr lang="es-MX" sz="2800" dirty="0" smtClean="0"/>
              <a:t>La de las personas cuyo trabajo es utilizar la información.</a:t>
            </a:r>
          </a:p>
          <a:p>
            <a:pPr marL="233363" indent="-233363" defTabSz="341313" eaLnBrk="1" hangingPunct="1">
              <a:lnSpc>
                <a:spcPct val="95000"/>
              </a:lnSpc>
              <a:spcBef>
                <a:spcPct val="15000"/>
              </a:spcBef>
              <a:spcAft>
                <a:spcPct val="15000"/>
              </a:spcAft>
              <a:defRPr/>
            </a:pPr>
            <a:r>
              <a:rPr lang="es-MX" sz="2800" dirty="0" smtClean="0"/>
              <a:t>La de la Alta </a:t>
            </a:r>
            <a:r>
              <a:rPr lang="es-MX" sz="2800" smtClean="0"/>
              <a:t>Dirección, la </a:t>
            </a:r>
            <a:r>
              <a:rPr lang="es-MX" sz="2800" dirty="0" smtClean="0"/>
              <a:t>cual considera los costos y probablemente decida entre las unidades de negocio que compiten por los recursos.</a:t>
            </a:r>
          </a:p>
        </p:txBody>
      </p:sp>
      <p:sp>
        <p:nvSpPr>
          <p:cNvPr id="4" name="Rectangle 2"/>
          <p:cNvSpPr>
            <a:spLocks noChangeArrowheads="1"/>
          </p:cNvSpPr>
          <p:nvPr/>
        </p:nvSpPr>
        <p:spPr bwMode="auto">
          <a:xfrm>
            <a:off x="3200400" y="427038"/>
            <a:ext cx="5638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3600" b="1" dirty="0">
                <a:solidFill>
                  <a:srgbClr val="75AC42"/>
                </a:solidFill>
              </a:rPr>
              <a:t>2.12 Tiempo objetivo de </a:t>
            </a:r>
            <a:r>
              <a:rPr lang="es-MX" sz="3600" b="1" dirty="0" smtClean="0">
                <a:solidFill>
                  <a:srgbClr val="75AC42"/>
                </a:solidFill>
              </a:rPr>
              <a:t>recuperación</a:t>
            </a:r>
            <a:endParaRPr lang="es-MX" sz="2800" b="1" dirty="0">
              <a:solidFill>
                <a:srgbClr val="75AC42"/>
              </a:solidFill>
            </a:endParaRPr>
          </a:p>
        </p:txBody>
      </p:sp>
      <p:pic>
        <p:nvPicPr>
          <p:cNvPr id="5" name="Dominio 2 D24">
            <a:hlinkClick r:id="" action="ppaction://media"/>
          </p:cNvPr>
          <p:cNvPicPr>
            <a:picLocks noRot="1" noChangeAspect="1"/>
          </p:cNvPicPr>
          <p:nvPr>
            <a:wavAudioFile r:embed="rId1" name="Dominio 2 D24"/>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791839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8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514600" y="228600"/>
            <a:ext cx="6629400" cy="1219200"/>
          </a:xfrm>
        </p:spPr>
        <p:txBody>
          <a:bodyPr/>
          <a:lstStyle/>
          <a:p>
            <a:pPr defTabSz="341313">
              <a:buClr>
                <a:schemeClr val="bg2"/>
              </a:buClr>
            </a:pPr>
            <a:r>
              <a:rPr lang="es-MX" sz="2800" dirty="0" smtClean="0"/>
              <a:t>2.12.1 El RTO y su relación con los</a:t>
            </a:r>
            <a:br>
              <a:rPr lang="es-MX" sz="2800" dirty="0" smtClean="0"/>
            </a:br>
            <a:r>
              <a:rPr lang="es-MX" sz="2800" dirty="0" smtClean="0"/>
              <a:t>objetivos y procesos de los Planes de Continuidad del Negocio y de Contingencia</a:t>
            </a:r>
          </a:p>
        </p:txBody>
      </p:sp>
      <p:sp>
        <p:nvSpPr>
          <p:cNvPr id="78851" name="Rectangle 3"/>
          <p:cNvSpPr>
            <a:spLocks noGrp="1" noChangeArrowheads="1"/>
          </p:cNvSpPr>
          <p:nvPr>
            <p:ph type="body" idx="4294967295"/>
          </p:nvPr>
        </p:nvSpPr>
        <p:spPr>
          <a:xfrm>
            <a:off x="457200" y="1828800"/>
            <a:ext cx="8077200" cy="4460875"/>
          </a:xfrm>
        </p:spPr>
        <p:txBody>
          <a:bodyPr>
            <a:normAutofit lnSpcReduction="10000"/>
          </a:bodyPr>
          <a:lstStyle/>
          <a:p>
            <a:pPr eaLnBrk="1" hangingPunct="1">
              <a:lnSpc>
                <a:spcPct val="90000"/>
              </a:lnSpc>
            </a:pPr>
            <a:r>
              <a:rPr lang="es-MX" sz="2800" dirty="0" smtClean="0"/>
              <a:t>Los RTOs son necesarios para identificar y desarrollar estrategias de contingencia.</a:t>
            </a:r>
          </a:p>
          <a:p>
            <a:pPr eaLnBrk="1" hangingPunct="1">
              <a:lnSpc>
                <a:spcPct val="90000"/>
              </a:lnSpc>
            </a:pPr>
            <a:r>
              <a:rPr lang="es-MX" sz="2800" dirty="0" smtClean="0"/>
              <a:t>Generalmente, RTOs más cortos requieren procedimientos de contingencia más costosos.</a:t>
            </a:r>
          </a:p>
          <a:p>
            <a:pPr eaLnBrk="1" hangingPunct="1">
              <a:lnSpc>
                <a:spcPct val="90000"/>
              </a:lnSpc>
            </a:pPr>
            <a:r>
              <a:rPr lang="es-MX" sz="2800" dirty="0" smtClean="0"/>
              <a:t>Existe un punto de equilibrio del tiempo para determinar el RTO, en el que el impacto que tiene </a:t>
            </a:r>
            <a:r>
              <a:rPr lang="es-MX" sz="2800" smtClean="0"/>
              <a:t>una interrupción comienza </a:t>
            </a:r>
            <a:r>
              <a:rPr lang="es-MX" sz="2800" dirty="0" smtClean="0"/>
              <a:t>a ser mayor que el costo de la recuperación.</a:t>
            </a:r>
          </a:p>
          <a:p>
            <a:pPr eaLnBrk="1" hangingPunct="1">
              <a:lnSpc>
                <a:spcPct val="90000"/>
              </a:lnSpc>
            </a:pPr>
            <a:r>
              <a:rPr lang="es-MX" sz="2800" dirty="0" smtClean="0"/>
              <a:t>La mayoría de las organizaciones pueden reducir sus RTO; no obstante, existe un costo relacionado con dicha reducción.</a:t>
            </a:r>
          </a:p>
        </p:txBody>
      </p:sp>
    </p:spTree>
    <p:extLst>
      <p:ext uri="{BB962C8B-B14F-4D97-AF65-F5344CB8AC3E}">
        <p14:creationId xmlns:p14="http://schemas.microsoft.com/office/powerpoint/2010/main" xmlns="" val="118979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514600" y="228600"/>
            <a:ext cx="6629400" cy="1219200"/>
          </a:xfrm>
        </p:spPr>
        <p:txBody>
          <a:bodyPr/>
          <a:lstStyle/>
          <a:p>
            <a:pPr defTabSz="341313">
              <a:buClr>
                <a:schemeClr val="bg2"/>
              </a:buClr>
            </a:pPr>
            <a:r>
              <a:rPr lang="es-MX" sz="2800" dirty="0" smtClean="0"/>
              <a:t>2.12.1 El RTO y su relación con los</a:t>
            </a:r>
            <a:br>
              <a:rPr lang="es-MX" sz="2800" dirty="0" smtClean="0"/>
            </a:br>
            <a:r>
              <a:rPr lang="es-MX" sz="2800" dirty="0" smtClean="0"/>
              <a:t>objetivos y procesos de los Planes de Continuidad del Negocio y de Contingencia</a:t>
            </a:r>
          </a:p>
        </p:txBody>
      </p:sp>
      <p:sp>
        <p:nvSpPr>
          <p:cNvPr id="78851" name="Rectangle 3"/>
          <p:cNvSpPr>
            <a:spLocks noGrp="1" noChangeArrowheads="1"/>
          </p:cNvSpPr>
          <p:nvPr>
            <p:ph type="body" idx="4294967295"/>
          </p:nvPr>
        </p:nvSpPr>
        <p:spPr>
          <a:xfrm>
            <a:off x="457200" y="1828800"/>
            <a:ext cx="8077200" cy="4460875"/>
          </a:xfrm>
        </p:spPr>
        <p:txBody>
          <a:bodyPr>
            <a:normAutofit fontScale="62500" lnSpcReduction="20000"/>
          </a:bodyPr>
          <a:lstStyle/>
          <a:p>
            <a:r>
              <a:rPr lang="es-MX" sz="2800" dirty="0" smtClean="0"/>
              <a:t>Es necesario que una organización conozca el RTO para los recursos de información a fin de que desarrolle e implemente un plan de continuidad del negocio efectivo (BCP). Una vez determinados los RTO, la organización puede identificar y desarrollar estrategias de contingencia que permitan alcanzar los RTO de los recursos de información. Una vez que se conoce el </a:t>
            </a:r>
            <a:r>
              <a:rPr lang="es-MX" sz="2800" dirty="0" err="1" smtClean="0"/>
              <a:t>RTOs</a:t>
            </a:r>
            <a:r>
              <a:rPr lang="es-MX" sz="2800" dirty="0" smtClean="0"/>
              <a:t>, la organización puede identificar y desarrollar las estrategias de la contingencia que reunirán el </a:t>
            </a:r>
            <a:r>
              <a:rPr lang="es-MX" sz="2800" dirty="0" err="1" smtClean="0"/>
              <a:t>RTOs</a:t>
            </a:r>
            <a:r>
              <a:rPr lang="es-MX" sz="2800" dirty="0" smtClean="0"/>
              <a:t> de los recursos de información.</a:t>
            </a:r>
          </a:p>
          <a:p>
            <a:endParaRPr lang="es-MX" sz="2800" dirty="0" smtClean="0"/>
          </a:p>
          <a:p>
            <a:r>
              <a:rPr lang="es-MX" sz="2800" dirty="0" smtClean="0"/>
              <a:t>Un factor crítico cuando se desarrollan los procesos de contingencia es el costo. Los dueños de los sistemas invariablemente prefieren los RTO que son más cortos; sin embargo, el equilibrio en los costos puede no estar asegurado. Es posible lograr una recuperación casi instantánea, cuando se necesita, mediante el uso de tecnologías como la réplica de datos en espejo (</a:t>
            </a:r>
            <a:r>
              <a:rPr lang="es-MX" sz="2800" dirty="0" err="1" smtClean="0"/>
              <a:t>mirroring</a:t>
            </a:r>
            <a:r>
              <a:rPr lang="es-MX" sz="2800" dirty="0" smtClean="0"/>
              <a:t>) de los recursos de información y la duplicación de la información, de tal forma que, en caso de una interrupción, los recursos de información siempre estén disponibles casi de inmediato. El costo de la recuperación, por lo tanto, es generalmente menos costoso si el RTO para un recurso dado es más largo.</a:t>
            </a:r>
          </a:p>
          <a:p>
            <a:endParaRPr lang="es-MX" sz="2800" dirty="0" smtClean="0"/>
          </a:p>
        </p:txBody>
      </p:sp>
    </p:spTree>
    <p:extLst>
      <p:ext uri="{BB962C8B-B14F-4D97-AF65-F5344CB8AC3E}">
        <p14:creationId xmlns:p14="http://schemas.microsoft.com/office/powerpoint/2010/main" xmlns="" val="118979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2514600" y="228600"/>
            <a:ext cx="6629400" cy="1219200"/>
          </a:xfrm>
        </p:spPr>
        <p:txBody>
          <a:bodyPr/>
          <a:lstStyle/>
          <a:p>
            <a:pPr defTabSz="341313">
              <a:buClr>
                <a:schemeClr val="bg2"/>
              </a:buClr>
            </a:pPr>
            <a:r>
              <a:rPr lang="es-MX" sz="2800" dirty="0" smtClean="0"/>
              <a:t>2.12.1 El RTO y su relación con los</a:t>
            </a:r>
            <a:br>
              <a:rPr lang="es-MX" sz="2800" dirty="0" smtClean="0"/>
            </a:br>
            <a:r>
              <a:rPr lang="es-MX" sz="2800" dirty="0" smtClean="0"/>
              <a:t>objetivos y procesos de los Planes de Continuidad del Negocio y de Contingencia</a:t>
            </a:r>
          </a:p>
        </p:txBody>
      </p:sp>
      <p:sp>
        <p:nvSpPr>
          <p:cNvPr id="78851" name="Rectangle 3"/>
          <p:cNvSpPr>
            <a:spLocks noGrp="1" noChangeArrowheads="1"/>
          </p:cNvSpPr>
          <p:nvPr>
            <p:ph type="body" idx="4294967295"/>
          </p:nvPr>
        </p:nvSpPr>
        <p:spPr>
          <a:xfrm>
            <a:off x="457200" y="1828800"/>
            <a:ext cx="8077200" cy="4460875"/>
          </a:xfrm>
        </p:spPr>
        <p:txBody>
          <a:bodyPr>
            <a:normAutofit fontScale="92500"/>
          </a:bodyPr>
          <a:lstStyle/>
          <a:p>
            <a:r>
              <a:rPr lang="es-MX" sz="2800" dirty="0" smtClean="0"/>
              <a:t>Existe un punto de equilibrio del tiempo para determinar el RTO, en el que el impacto que tiene una interrupción comienza a ser mayor que el costo de la recuperación. La duración depende de la naturaleza de la interrupción del negocio y los recursos afectados. Deben tenerse en cuenta los temas tanto cualitativos como cuantitativos, ya que perder la confianza del cliente, aun si no puede calcularse, puede tener un impacto negativo a largo plazo para la organización. La mayoría de las organizaciones pueden reducir sus </a:t>
            </a:r>
            <a:r>
              <a:rPr lang="es-MX" sz="2800" dirty="0" err="1" smtClean="0"/>
              <a:t>RTOs</a:t>
            </a:r>
            <a:r>
              <a:rPr lang="es-MX" sz="2800" dirty="0" smtClean="0"/>
              <a:t>, pero hay un costo asociado a alcanzar este objetivo. </a:t>
            </a:r>
          </a:p>
        </p:txBody>
      </p:sp>
    </p:spTree>
    <p:extLst>
      <p:ext uri="{BB962C8B-B14F-4D97-AF65-F5344CB8AC3E}">
        <p14:creationId xmlns:p14="http://schemas.microsoft.com/office/powerpoint/2010/main" xmlns="" val="118979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2.12.2 Punto objetivo de recuperación</a:t>
            </a:r>
            <a:endParaRPr lang="es-MX" dirty="0"/>
          </a:p>
        </p:txBody>
      </p:sp>
      <p:sp>
        <p:nvSpPr>
          <p:cNvPr id="3" name="Content Placeholder 2"/>
          <p:cNvSpPr>
            <a:spLocks noGrp="1"/>
          </p:cNvSpPr>
          <p:nvPr>
            <p:ph idx="1"/>
          </p:nvPr>
        </p:nvSpPr>
        <p:spPr>
          <a:xfrm>
            <a:off x="457200" y="1905000"/>
            <a:ext cx="8229600" cy="4221163"/>
          </a:xfrm>
        </p:spPr>
        <p:txBody>
          <a:bodyPr/>
          <a:lstStyle/>
          <a:p>
            <a:r>
              <a:rPr lang="es-MX" dirty="0" smtClean="0"/>
              <a:t>Se determina en base a la pérdida </a:t>
            </a:r>
            <a:r>
              <a:rPr lang="es-MX" dirty="0"/>
              <a:t>aceptable de datos </a:t>
            </a:r>
            <a:r>
              <a:rPr lang="es-MX" dirty="0" smtClean="0"/>
              <a:t>en caso de una interrupción de las operaciones.</a:t>
            </a:r>
          </a:p>
          <a:p>
            <a:r>
              <a:rPr lang="es-MX" dirty="0" smtClean="0"/>
              <a:t>RPO tendrá un efecto en el logro de RTOs cortos.</a:t>
            </a:r>
            <a:endParaRPr lang="es-MX" dirty="0"/>
          </a:p>
        </p:txBody>
      </p:sp>
    </p:spTree>
    <p:extLst>
      <p:ext uri="{BB962C8B-B14F-4D97-AF65-F5344CB8AC3E}">
        <p14:creationId xmlns:p14="http://schemas.microsoft.com/office/powerpoint/2010/main" xmlns="" val="113740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324600" cy="1143000"/>
          </a:xfrm>
        </p:spPr>
        <p:txBody>
          <a:bodyPr/>
          <a:lstStyle/>
          <a:p>
            <a:r>
              <a:rPr lang="es-MX" dirty="0" smtClean="0"/>
              <a:t>2.12.3 Objetivos de la prestación de servicios (SDO)</a:t>
            </a:r>
            <a:endParaRPr lang="es-MX" dirty="0"/>
          </a:p>
        </p:txBody>
      </p:sp>
      <p:sp>
        <p:nvSpPr>
          <p:cNvPr id="5" name="Content Placeholder 4"/>
          <p:cNvSpPr>
            <a:spLocks noGrp="1"/>
          </p:cNvSpPr>
          <p:nvPr>
            <p:ph sz="quarter" idx="13"/>
          </p:nvPr>
        </p:nvSpPr>
        <p:spPr>
          <a:xfrm>
            <a:off x="468313" y="1828800"/>
            <a:ext cx="8280400" cy="4419600"/>
          </a:xfrm>
        </p:spPr>
        <p:txBody>
          <a:bodyPr>
            <a:normAutofit fontScale="92500" lnSpcReduction="10000"/>
          </a:bodyPr>
          <a:lstStyle/>
          <a:p>
            <a:pPr marL="0" indent="0">
              <a:buNone/>
            </a:pPr>
            <a:r>
              <a:rPr lang="es-MX" dirty="0" smtClean="0"/>
              <a:t>El nivel mínimo de servicio que se debe restaurar después de un evento para cumplir con los requerimientos del negocio, hasta que se reinicien las operaciones normales.</a:t>
            </a:r>
          </a:p>
          <a:p>
            <a:r>
              <a:rPr lang="es-MX" dirty="0" smtClean="0"/>
              <a:t>Los SDO afectarán los RTO y RPO, y deben considerarse para la estrategia de gestión de riesgos.</a:t>
            </a:r>
          </a:p>
          <a:p>
            <a:r>
              <a:rPr lang="es-MX" dirty="0" smtClean="0"/>
              <a:t>Los niveles más altos de servicios generalmente requerirán mayores recursos y RPOs más actuales.</a:t>
            </a:r>
            <a:endParaRPr lang="es-MX" dirty="0"/>
          </a:p>
        </p:txBody>
      </p:sp>
    </p:spTree>
    <p:extLst>
      <p:ext uri="{BB962C8B-B14F-4D97-AF65-F5344CB8AC3E}">
        <p14:creationId xmlns:p14="http://schemas.microsoft.com/office/powerpoint/2010/main" xmlns="" val="1076530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TotalTime>
  <Words>2248</Words>
  <Application>Microsoft Office PowerPoint</Application>
  <PresentationFormat>On-screen Show (4:3)</PresentationFormat>
  <Paragraphs>115</Paragraphs>
  <Slides>10</Slides>
  <Notes>10</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2.12.1 El RTO y su relación con los objetivos y procesos de los Planes de Continuidad del Negocio y de Contingencia</vt:lpstr>
      <vt:lpstr>2.12.1 El RTO y su relación con los objetivos y procesos de los Planes de Continuidad del Negocio y de Contingencia</vt:lpstr>
      <vt:lpstr>2.12.1 El RTO y su relación con los objetivos y procesos de los Planes de Continuidad del Negocio y de Contingencia</vt:lpstr>
      <vt:lpstr>2.12.2 Punto objetivo de recuperación</vt:lpstr>
      <vt:lpstr>2.12.3 Objetivos de la prestación de servicios (SDO)</vt:lpstr>
      <vt:lpstr>2.12.4 Proveedores de servicios externos</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317</cp:revision>
  <dcterms:created xsi:type="dcterms:W3CDTF">2012-02-15T16:16:58Z</dcterms:created>
  <dcterms:modified xsi:type="dcterms:W3CDTF">2014-02-24T19:27:22Z</dcterms:modified>
</cp:coreProperties>
</file>