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471" r:id="rId2"/>
    <p:sldId id="439" r:id="rId3"/>
    <p:sldId id="440" r:id="rId4"/>
    <p:sldId id="441" r:id="rId5"/>
    <p:sldId id="442" r:id="rId6"/>
    <p:sldId id="476" r:id="rId7"/>
    <p:sldId id="443" r:id="rId8"/>
    <p:sldId id="477" r:id="rId9"/>
    <p:sldId id="478" r:id="rId10"/>
    <p:sldId id="444" r:id="rId11"/>
    <p:sldId id="445" r:id="rId12"/>
    <p:sldId id="446" r:id="rId13"/>
    <p:sldId id="479" r:id="rId14"/>
    <p:sldId id="480" r:id="rId15"/>
    <p:sldId id="44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2132" autoAdjust="0"/>
    <p:restoredTop sz="81004" autoAdjust="0"/>
  </p:normalViewPr>
  <p:slideViewPr>
    <p:cSldViewPr>
      <p:cViewPr varScale="1">
        <p:scale>
          <a:sx n="55" d="100"/>
          <a:sy n="55" d="100"/>
        </p:scale>
        <p:origin x="-2220" y="-78"/>
      </p:cViewPr>
      <p:guideLst>
        <p:guide orient="horz" pos="2160"/>
        <p:guide pos="2880"/>
      </p:guideLst>
    </p:cSldViewPr>
  </p:slideViewPr>
  <p:outlineViewPr>
    <p:cViewPr>
      <p:scale>
        <a:sx n="33" d="100"/>
        <a:sy n="33" d="100"/>
      </p:scale>
      <p:origin x="0" y="31920"/>
    </p:cViewPr>
  </p:outlineViewPr>
  <p:notesTextViewPr>
    <p:cViewPr>
      <p:scale>
        <a:sx n="100" d="100"/>
        <a:sy n="100" d="100"/>
      </p:scale>
      <p:origin x="0" y="0"/>
    </p:cViewPr>
  </p:notesTextViewPr>
  <p:notesViewPr>
    <p:cSldViewPr>
      <p:cViewPr varScale="1">
        <p:scale>
          <a:sx n="83" d="100"/>
          <a:sy n="83" d="100"/>
        </p:scale>
        <p:origin x="-18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0121-5E98-4C37-BCBD-7B662465A527}" type="datetimeFigureOut">
              <a:rPr lang="en-US" smtClean="0"/>
              <a:pPr/>
              <a:t>2/24/2014</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48B56-071A-462C-A1BE-C7DA6A260CCD}" type="slidenum">
              <a:rPr lang="en-US" smtClean="0"/>
              <a:pPr/>
              <a:t>‹#›</a:t>
            </a:fld>
            <a:endParaRPr lang="es-MX" dirty="0"/>
          </a:p>
        </p:txBody>
      </p:sp>
    </p:spTree>
    <p:extLst>
      <p:ext uri="{BB962C8B-B14F-4D97-AF65-F5344CB8AC3E}">
        <p14:creationId xmlns:p14="http://schemas.microsoft.com/office/powerpoint/2010/main" xmlns="" val="41056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48A185-4F1F-4727-AB5A-680FF2BC469C}" type="slidenum">
              <a:rPr lang="en-US" smtClean="0"/>
              <a:pPr eaLnBrk="1" hangingPunct="1"/>
              <a:t>1</a:t>
            </a:fld>
            <a:endParaRPr lang="es-MX" dirty="0"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endParaRPr lang="es-MX" dirty="0" smtClean="0"/>
          </a:p>
          <a:p>
            <a:pPr eaLnBrk="1" hangingPunct="1"/>
            <a:r>
              <a:rPr lang="es-MX" b="1" dirty="0" smtClean="0"/>
              <a:t>Páginas de Referencia del Manual de Preparación al Examen:</a:t>
            </a:r>
            <a:r>
              <a:rPr lang="es-MX" dirty="0" smtClean="0"/>
              <a:t>  Págs. 127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7F86FB-C274-4B6F-B159-D7F0BD7A3AD1}" type="slidenum">
              <a:rPr lang="en-US" smtClean="0"/>
              <a:pPr eaLnBrk="1" hangingPunct="1"/>
              <a:t>10</a:t>
            </a:fld>
            <a:endParaRPr lang="es-MX" dirty="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Implementar un programa efectivo de gestión de riesgos requiere de monitoreo y comunicación. Monitorear la eficacia de los controles es una actividad continua que se requiere para gestionar el riesgo. Es preciso establecer canales de comunicación tanto para reportar como para difundir información relevante para gestionar los riesgos, como para proporcionar información sobre actividades relacionadas con los riesgos en toda la empresa al gerente de seguridad de la información, que incluya el reporte de cambios significativos en el riesgo, la capacitación y la concienciación.</a:t>
            </a:r>
          </a:p>
          <a:p>
            <a:pPr eaLnBrk="1" hangingPunct="1"/>
            <a:endParaRPr lang="es-MX" b="1" dirty="0" smtClean="0"/>
          </a:p>
          <a:p>
            <a:pPr eaLnBrk="1" hangingPunct="1"/>
            <a:r>
              <a:rPr lang="es-MX" b="1" dirty="0" smtClean="0"/>
              <a:t>Páginas de Referencia del Manual de Preparación al Examen: </a:t>
            </a:r>
            <a:r>
              <a:rPr lang="es-MX" dirty="0" smtClean="0"/>
              <a:t>Pg. 132</a:t>
            </a:r>
          </a:p>
          <a:p>
            <a:pPr eaLnBrk="1" hangingPunct="1"/>
            <a:endParaRPr lang="es-MX"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7D8FC0-F227-47A9-AF04-CCDF1D8D1BE1}" type="slidenum">
              <a:rPr lang="en-US" smtClean="0"/>
              <a:pPr eaLnBrk="1" hangingPunct="1"/>
              <a:t>11</a:t>
            </a:fld>
            <a:endParaRPr lang="es-MX" dirty="0"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dirty="0" smtClean="0"/>
              <a:t>Para facilitar dicho reporte, se pueden utilizar ayudas visuales como gráficos, cuadros y visiones generales resumidas.</a:t>
            </a:r>
          </a:p>
          <a:p>
            <a:endParaRPr lang="es-MX" dirty="0" smtClean="0"/>
          </a:p>
          <a:p>
            <a:r>
              <a:rPr lang="es-MX" dirty="0" smtClean="0"/>
              <a:t>Asimismo, el programa de seguridad debe incluir un proceso mediante el cual una violación significativa a la seguridad o un evento importante en la seguridad generen un reporte especial a la alta dirección. El gerente de seguridad de la información debe contar con procesos definidos mediante los cuales sea posible evaluar eventos relacionados con la seguridad con base en el impacto que tendrían en la organización. Dicha evaluación podría garantizar que se emita un informe especial a la alta dirección para informarle del evento, el impacto y las acciones tomadas para mitigar el riesgo.</a:t>
            </a:r>
          </a:p>
          <a:p>
            <a:pPr eaLnBrk="1" hangingPunct="1"/>
            <a:endParaRPr lang="es-MX" b="1" dirty="0" smtClean="0"/>
          </a:p>
          <a:p>
            <a:pPr eaLnBrk="1" hangingPunct="1"/>
            <a:r>
              <a:rPr lang="es-MX" b="1" dirty="0" smtClean="0"/>
              <a:t>Páginas de Referencia del Manual de Preparación al Examen:</a:t>
            </a:r>
            <a:r>
              <a:rPr lang="es-MX" dirty="0" smtClean="0"/>
              <a:t>  Pg. 133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99A24E-9CCB-4E1A-BD86-7E798FF8FC63}" type="slidenum">
              <a:rPr lang="en-US" smtClean="0"/>
              <a:pPr eaLnBrk="1" hangingPunct="1"/>
              <a:t>12</a:t>
            </a:fld>
            <a:endParaRPr lang="es-MX" dirty="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La gente, por lo general, representa el mayor riesgo para cualquier organización casi siempre mediante accidentes, errores, falta de conocimiento / información y, de vez en cuando, mediante intentos maliciosos. Implementar campañas apropiadas de capacitación y concientización puede hacer una contribución positiva sustancial a la gestión de riesgos. Muchos controles son de procedimientos y requieren de conocimiento operativo y cumplimiento. Se deben configurar y operar correctamente los controles técnicos para brindar el nivel esperado de aseguramiento. Es responsabilidad del gerente de seguridad de la información garantizar que los usuarios reciban formación sobre procedimientos y que entiendan los procesos de gestión de riesgos. Asimismo, se deben incluir actividades apropiadas de capacitación y concientización en cualquier programa de gestión de riesgos.</a:t>
            </a:r>
          </a:p>
          <a:p>
            <a:pPr eaLnBrk="1" hangingPunct="1"/>
            <a:endParaRPr lang="es-MX" b="1" dirty="0" smtClean="0"/>
          </a:p>
          <a:p>
            <a:pPr eaLnBrk="1" hangingPunct="1"/>
            <a:r>
              <a:rPr lang="es-MX" b="1" dirty="0" smtClean="0"/>
              <a:t>Páginas de Referencia del Manual de Preparación al Examen:</a:t>
            </a:r>
            <a:r>
              <a:rPr lang="es-MX" dirty="0" smtClean="0"/>
              <a:t>  Pg. 133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99A24E-9CCB-4E1A-BD86-7E798FF8FC63}" type="slidenum">
              <a:rPr lang="en-US" smtClean="0"/>
              <a:pPr eaLnBrk="1" hangingPunct="1"/>
              <a:t>13</a:t>
            </a:fld>
            <a:endParaRPr lang="es-MX" dirty="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La gente, por lo general, representa el mayor riesgo para cualquier organización casi siempre mediante accidentes, errores, falta de conocimiento / información y, de vez en cuando, mediante intentos maliciosos. Implementar campañas apropiadas de capacitación y concientización puede hacer una contribución positiva sustancial a la gestión de riesgos. Muchos controles son de procedimientos y requieren de conocimiento operativo y cumplimiento. Se deben configurar y operar correctamente los controles técnicos para brindar el nivel esperado de aseguramiento. Es responsabilidad del gerente de seguridad de la información garantizar que los usuarios reciban formación sobre procedimientos y que entiendan los procesos de gestión de riesgos. Asimismo, se deben incluir actividades apropiadas de capacitación y concientización en cualquier programa de gestión de riesgos.</a:t>
            </a:r>
          </a:p>
          <a:p>
            <a:pPr eaLnBrk="1" hangingPunct="1"/>
            <a:endParaRPr lang="es-MX" b="1" dirty="0" smtClean="0"/>
          </a:p>
          <a:p>
            <a:pPr eaLnBrk="1" hangingPunct="1"/>
            <a:r>
              <a:rPr lang="es-MX" b="1" dirty="0" smtClean="0"/>
              <a:t>Páginas de Referencia del Manual de Preparación al Examen:</a:t>
            </a:r>
            <a:r>
              <a:rPr lang="es-MX" dirty="0" smtClean="0"/>
              <a:t>  Pg. 133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99A24E-9CCB-4E1A-BD86-7E798FF8FC63}" type="slidenum">
              <a:rPr lang="en-US" smtClean="0"/>
              <a:pPr eaLnBrk="1" hangingPunct="1"/>
              <a:t>14</a:t>
            </a:fld>
            <a:endParaRPr lang="es-MX" dirty="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La gente, por lo general, representa el mayor riesgo para cualquier organización casi siempre mediante accidentes, errores, falta de conocimiento / información y, de vez en cuando, mediante intentos maliciosos. Implementar campañas apropiadas de capacitación y concientización puede hacer una contribución positiva sustancial a la gestión de riesgos. Muchos controles son de procedimientos y requieren de conocimiento operativo y cumplimiento. Se deben configurar y operar correctamente los controles técnicos para brindar el nivel esperado de aseguramiento. Es responsabilidad del gerente de seguridad de la información garantizar que los usuarios reciban formación sobre procedimientos y que entiendan los procesos de gestión de riesgos. Asimismo, se deben incluir actividades apropiadas de capacitación y concientización en cualquier programa de gestión de riesgos.</a:t>
            </a:r>
          </a:p>
          <a:p>
            <a:pPr eaLnBrk="1" hangingPunct="1"/>
            <a:endParaRPr lang="es-MX" b="1" dirty="0" smtClean="0"/>
          </a:p>
          <a:p>
            <a:pPr eaLnBrk="1" hangingPunct="1"/>
            <a:r>
              <a:rPr lang="es-MX" b="1" dirty="0" smtClean="0"/>
              <a:t>Páginas de Referencia del Manual de Preparación al Examen:</a:t>
            </a:r>
            <a:r>
              <a:rPr lang="es-MX" dirty="0" smtClean="0"/>
              <a:t>  Pg. 133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7E377D4-6D9C-4495-B335-5C49FC2631A7}" type="slidenum">
              <a:rPr lang="en-US" sz="1200"/>
              <a:pPr algn="r" eaLnBrk="1" hangingPunct="1"/>
              <a:t>15</a:t>
            </a:fld>
            <a:endParaRPr lang="es-MX" sz="1200"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Pg. 133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29A398-4646-4906-B2BE-1BC486401A04}" type="slidenum">
              <a:rPr lang="en-US" smtClean="0"/>
              <a:pPr eaLnBrk="1" hangingPunct="1"/>
              <a:t>2</a:t>
            </a:fld>
            <a:endParaRPr lang="es-MX" dirty="0"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a:t>
            </a:r>
          </a:p>
          <a:p>
            <a:pPr eaLnBrk="1" hangingPunct="1"/>
            <a:r>
              <a:rPr lang="es-MX" dirty="0" smtClean="0"/>
              <a:t>Para los recursos internos y externos, el </a:t>
            </a:r>
            <a:r>
              <a:rPr lang="es-PE" dirty="0" smtClean="0"/>
              <a:t>Gerente de Seguridad de Información</a:t>
            </a:r>
            <a:r>
              <a:rPr lang="es-MX" dirty="0" smtClean="0"/>
              <a:t> debe entender los procesos de negocio y los recursos de información que son críticos a cada línea de negocio.  Esta información se puede obtener de discusiones con los dueños individuales de los procesos de negocio, de la documentación técnica mantenida por las áreas de sistema y de las discusiones con la alta dirección.</a:t>
            </a:r>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Pg. 128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95CF51-2A29-4C93-B631-79C8C50334F4}" type="slidenum">
              <a:rPr lang="en-US" smtClean="0"/>
              <a:pPr eaLnBrk="1" hangingPunct="1"/>
              <a:t>3</a:t>
            </a:fld>
            <a:endParaRPr lang="es-MX"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Asegurar que las actividades de identificación, análisis y mitigación de riesgos se integren a los procesos de ciclo de vida diferente es una tarea importante de la gerencia de seguridad de la información. La mayoría de las organizaciones cuentan con procedimientos para la gestión de cambios que pueden ofrecer al gerente de seguridad de la información un enfoque para implementar procesos de gestión de riesgos de forma continua. Debido a que es probable que los cambios a cualquier recurso de información introduzcan nuevas vulnerabilidades y que modifiquen la ecuación del riesgo general, es importante que el gerente de seguridad de la información esté al tanto de las modificaciones propuestas.</a:t>
            </a:r>
          </a:p>
          <a:p>
            <a:pPr eaLnBrk="1" hangingPunct="1"/>
            <a:endParaRPr lang="es-MX" dirty="0" smtClean="0"/>
          </a:p>
          <a:p>
            <a:pPr eaLnBrk="1" hangingPunct="1"/>
            <a:endParaRPr lang="es-MX" dirty="0" smtClean="0"/>
          </a:p>
          <a:p>
            <a:pPr eaLnBrk="1" hangingPunct="1"/>
            <a:r>
              <a:rPr lang="es-MX" b="1" dirty="0" smtClean="0"/>
              <a:t>Páginas de Referencia del Manual de Preparación al Examen:</a:t>
            </a:r>
            <a:r>
              <a:rPr lang="es-MX" dirty="0" smtClean="0"/>
              <a:t>  Pg. 129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2619B5-9DC2-48AF-A8A9-F847D69B245E}" type="slidenum">
              <a:rPr lang="en-US" smtClean="0"/>
              <a:pPr eaLnBrk="1" hangingPunct="1"/>
              <a:t>4</a:t>
            </a:fld>
            <a:endParaRPr lang="es-MX" dirty="0"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Al integrar las actividades de identificación, análisis y mitigación de riesgos en la gestión de cambio (procesos de ciclo de vida), el gerente de seguridad de la información puede asegurar que los recursos de información críticos se protejan adecuadamente. Se trata de un enfoque proactivo, permitiendo al gerente de seguridad de la información planificar e implementar mejor políticas y procedimientos de seguridad en alineación con las metas y los objetivos de negocio de la organización. Igualmente permite que los controles de la seguridad de la información se agreguen a una actividad que tiene el mayor potencial para degradar los controles existentes.</a:t>
            </a:r>
          </a:p>
          <a:p>
            <a:pPr eaLnBrk="1" hangingPunct="1"/>
            <a:endParaRPr lang="es-MX" b="1" dirty="0" smtClean="0"/>
          </a:p>
          <a:p>
            <a:pPr eaLnBrk="1" hangingPunct="1"/>
            <a:r>
              <a:rPr lang="es-MX" b="1" dirty="0" smtClean="0"/>
              <a:t>Páginas de Referencia del Manual de Preparación al Examen:</a:t>
            </a:r>
            <a:r>
              <a:rPr lang="es-MX" dirty="0" smtClean="0"/>
              <a:t>  Págs. 129</a:t>
            </a:r>
          </a:p>
          <a:p>
            <a:pPr eaLnBrk="1" hangingPunct="1"/>
            <a:endParaRPr lang="es-MX" dirty="0" smtClean="0"/>
          </a:p>
          <a:p>
            <a:pPr eaLnBrk="1" hangingPunct="1"/>
            <a:endParaRPr lang="es-MX"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9B54C6-1A56-4FAB-AF99-6D1EBCA33D36}" type="slidenum">
              <a:rPr lang="en-US" smtClean="0"/>
              <a:pPr eaLnBrk="1" hangingPunct="1"/>
              <a:t>5</a:t>
            </a:fld>
            <a:endParaRPr lang="es-MX" dirty="0"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En vista de que la gestión de riesgos es un proceso continuo, el gerente de seguridad de la información debería considerar que la misma gestión de riesgos tiene un ciclo de vida. Este ciclo de vida puede comprometer las fases de evaluación, tratamiento y supervisión. La aplicación de un enfoque de gestión de riesgos basado en el ciclo de vida y su integración con la gestión de cambios mejora los costos en cuanto a que no necesariamente debe realizarse una evaluación de riesgo completa en forma periódica. Por el contrario, se pueden hacer actualizaciones a la valoración de riesgos y a los procesos de gestión de riesgos de forma incremental.</a:t>
            </a:r>
          </a:p>
          <a:p>
            <a:pPr eaLnBrk="1" hangingPunct="1"/>
            <a:endParaRPr lang="es-MX" b="1" dirty="0" smtClean="0"/>
          </a:p>
          <a:p>
            <a:pPr eaLnBrk="1" hangingPunct="1"/>
            <a:r>
              <a:rPr lang="es-MX" b="1" dirty="0" smtClean="0"/>
              <a:t>Páginas de Referencia del Manual de Preparación al Examen:</a:t>
            </a:r>
            <a:r>
              <a:rPr lang="es-MX" dirty="0" smtClean="0"/>
              <a:t>  Pg. 130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9B54C6-1A56-4FAB-AF99-6D1EBCA33D36}" type="slidenum">
              <a:rPr lang="en-US" smtClean="0"/>
              <a:pPr eaLnBrk="1" hangingPunct="1"/>
              <a:t>6</a:t>
            </a:fld>
            <a:endParaRPr lang="es-MX" dirty="0"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En vista de que la gestión de riesgos es un proceso continuo, el gerente de seguridad de la información debería considerar que la misma gestión de riesgos tiene un ciclo de vida. Este ciclo de vida puede comprometer las fases de evaluación, tratamiento y supervisión. La aplicación de un enfoque de gestión de riesgos basado en el ciclo de vida y su integración con la gestión de cambios mejora los costos en cuanto a que no necesariamente debe realizarse una evaluación de riesgo completa en forma periódica. Por el contrario, se pueden hacer actualizaciones a la valoración de riesgos y a los procesos de gestión de riesgos de forma incremental.</a:t>
            </a:r>
          </a:p>
          <a:p>
            <a:pPr eaLnBrk="1" hangingPunct="1"/>
            <a:endParaRPr lang="es-MX" b="1" dirty="0" smtClean="0"/>
          </a:p>
          <a:p>
            <a:pPr eaLnBrk="1" hangingPunct="1"/>
            <a:r>
              <a:rPr lang="es-MX" b="1" dirty="0" smtClean="0"/>
              <a:t>Páginas de Referencia del Manual de Preparación al Examen:</a:t>
            </a:r>
            <a:r>
              <a:rPr lang="es-MX" dirty="0" smtClean="0"/>
              <a:t>  Pg. 130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8A75F7-CA7F-4050-84CA-90CCFE757092}" type="slidenum">
              <a:rPr lang="en-US" smtClean="0"/>
              <a:pPr eaLnBrk="1" hangingPunct="1"/>
              <a:t>7</a:t>
            </a:fld>
            <a:endParaRPr lang="es-MX" dirty="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La aplicación de niveles mínimos para los procesos de seguridad establece los requerimientos de seguridad mínimos en toda la organización para sean consistentes con los niveles de riesgo aceptables. Se debe establecer diferentes referencias para diferentes clasificaciones de seguridad, con controles de seguridad más estrictos requeridos para más recursos críticos o sensibles. Si la organización no ha implementado un esquema de clasificación, será difícil para el gerente de seguridad de la información desarrollar bases racionales para establecer las referencias sin el riesgo de proteger demasiado algunos recursos o proteger de manera insuficiente a otros. Los niveles de riesgo para cada clasificación de seguridad deben también determinarse y los estándares desarrollarse o modificarse para establecer los límites inferiores de protección de cada dominio de seguridad. Los estándares proporcionan la base para la medición y métodos de análisis con el fin de evaluar si los controles existentes cumplen con las referencias de seguridad.</a:t>
            </a:r>
          </a:p>
          <a:p>
            <a:pPr eaLnBrk="1" hangingPunct="1">
              <a:lnSpc>
                <a:spcPct val="90000"/>
              </a:lnSpc>
            </a:pPr>
            <a:r>
              <a:rPr lang="es-MX" dirty="0" smtClean="0"/>
              <a:t> </a:t>
            </a:r>
            <a:endParaRPr lang="es-MX" b="1" dirty="0" smtClean="0"/>
          </a:p>
          <a:p>
            <a:pPr eaLnBrk="1" hangingPunct="1"/>
            <a:r>
              <a:rPr lang="es-MX" b="1" dirty="0" smtClean="0"/>
              <a:t>Páginas de Referencia del Manual de Preparación al Examen:</a:t>
            </a:r>
            <a:r>
              <a:rPr lang="es-MX" dirty="0" smtClean="0"/>
              <a:t>  Pág. 130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8A75F7-CA7F-4050-84CA-90CCFE757092}" type="slidenum">
              <a:rPr lang="en-US" smtClean="0"/>
              <a:pPr eaLnBrk="1" hangingPunct="1"/>
              <a:t>8</a:t>
            </a:fld>
            <a:endParaRPr lang="es-MX" dirty="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La aplicación de niveles mínimos para los procesos de seguridad establece los requerimientos de seguridad mínimos en toda la organización para sean consistentes con los niveles de riesgo aceptables. Se debe establecer diferentes referencias para diferentes clasificaciones de seguridad, con controles de seguridad más estrictos requeridos para más recursos críticos o sensibles. Si la organización no ha implementado un esquema de clasificación, será difícil para el gerente de seguridad de la información desarrollar bases racionales para establecer las referencias sin el riesgo de proteger demasiado algunos recursos o proteger de manera insuficiente a otros. Los niveles de riesgo para cada clasificación de seguridad deben también determinarse y los estándares desarrollarse o modificarse para establecer los límites inferiores de protección de cada dominio de seguridad. Los estándares proporcionan la base para la medición y métodos de análisis con el fin de evaluar si los controles existentes cumplen con las referencias de seguridad.</a:t>
            </a:r>
          </a:p>
          <a:p>
            <a:pPr eaLnBrk="1" hangingPunct="1">
              <a:lnSpc>
                <a:spcPct val="90000"/>
              </a:lnSpc>
            </a:pPr>
            <a:r>
              <a:rPr lang="es-MX" dirty="0" smtClean="0"/>
              <a:t> </a:t>
            </a:r>
            <a:endParaRPr lang="es-MX" b="1" dirty="0" smtClean="0"/>
          </a:p>
          <a:p>
            <a:pPr eaLnBrk="1" hangingPunct="1"/>
            <a:r>
              <a:rPr lang="es-MX" b="1" dirty="0" smtClean="0"/>
              <a:t>Páginas de Referencia del Manual de Preparación al Examen:</a:t>
            </a:r>
            <a:r>
              <a:rPr lang="es-MX" dirty="0" smtClean="0"/>
              <a:t>  Pág. 130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8A75F7-CA7F-4050-84CA-90CCFE757092}" type="slidenum">
              <a:rPr lang="en-US" smtClean="0"/>
              <a:pPr eaLnBrk="1" hangingPunct="1"/>
              <a:t>9</a:t>
            </a:fld>
            <a:endParaRPr lang="es-MX" dirty="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La aplicación de niveles mínimos para los procesos de seguridad establece los requerimientos de seguridad mínimos en toda la organización para sean consistentes con los niveles de riesgo aceptables. Se debe establecer diferentes referencias para diferentes clasificaciones de seguridad, con controles de seguridad más estrictos requeridos para más recursos críticos o sensibles. Si la organización no ha implementado un esquema de clasificación, será difícil para el gerente de seguridad de la información desarrollar bases racionales para establecer las referencias sin el riesgo de proteger demasiado algunos recursos o proteger de manera insuficiente a otros. Los niveles de riesgo para cada clasificación de seguridad deben también determinarse y los estándares desarrollarse o modificarse para establecer los límites inferiores de protección de cada dominio de seguridad. Los estándares proporcionan la base para la medición y métodos de análisis con el fin de evaluar si los controles existentes cumplen con las referencias de seguridad.</a:t>
            </a:r>
          </a:p>
          <a:p>
            <a:pPr eaLnBrk="1" hangingPunct="1">
              <a:lnSpc>
                <a:spcPct val="90000"/>
              </a:lnSpc>
            </a:pPr>
            <a:r>
              <a:rPr lang="es-MX" dirty="0" smtClean="0"/>
              <a:t> </a:t>
            </a:r>
            <a:endParaRPr lang="es-MX" b="1" dirty="0" smtClean="0"/>
          </a:p>
          <a:p>
            <a:pPr eaLnBrk="1" hangingPunct="1"/>
            <a:r>
              <a:rPr lang="es-MX" b="1" dirty="0" smtClean="0"/>
              <a:t>Páginas de Referencia del Manual de Preparación al Examen:</a:t>
            </a:r>
            <a:r>
              <a:rPr lang="es-MX" dirty="0" smtClean="0"/>
              <a:t>  Pág. 130</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audio" Target="../media/audio5.wav"/><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defTabSz="341313">
              <a:buClr>
                <a:schemeClr val="bg2"/>
              </a:buClr>
            </a:pPr>
            <a:r>
              <a:rPr lang="es-MX" dirty="0" smtClean="0"/>
              <a:t>2.12.4 Proveedores de servicios externos  </a:t>
            </a:r>
          </a:p>
        </p:txBody>
      </p:sp>
      <p:sp>
        <p:nvSpPr>
          <p:cNvPr id="4" name="Content Placeholder 3"/>
          <p:cNvSpPr>
            <a:spLocks noGrp="1"/>
          </p:cNvSpPr>
          <p:nvPr>
            <p:ph sz="quarter" idx="13"/>
          </p:nvPr>
        </p:nvSpPr>
        <p:spPr>
          <a:xfrm>
            <a:off x="468313" y="1752600"/>
            <a:ext cx="8280400" cy="4176712"/>
          </a:xfrm>
        </p:spPr>
        <p:txBody>
          <a:bodyPr>
            <a:normAutofit fontScale="85000" lnSpcReduction="20000"/>
          </a:bodyPr>
          <a:lstStyle/>
          <a:p>
            <a:pPr marL="0" indent="0">
              <a:buNone/>
            </a:pPr>
            <a:r>
              <a:rPr lang="es-MX" dirty="0"/>
              <a:t>Las consideraciones al contratar servicios de outsourcing incluyen:</a:t>
            </a:r>
          </a:p>
          <a:p>
            <a:r>
              <a:rPr lang="es-MX" dirty="0" smtClean="0"/>
              <a:t>Criticidad de las funciones de negocio a ser tercerizadas.</a:t>
            </a:r>
          </a:p>
          <a:p>
            <a:r>
              <a:rPr lang="es-MX" dirty="0" smtClean="0"/>
              <a:t>La complejidad del proceso.</a:t>
            </a:r>
          </a:p>
          <a:p>
            <a:r>
              <a:rPr lang="es-MX" dirty="0" smtClean="0"/>
              <a:t>Requerimientos de control sobre segregación </a:t>
            </a:r>
            <a:r>
              <a:rPr lang="es-MX" smtClean="0"/>
              <a:t>de funciones y </a:t>
            </a:r>
            <a:r>
              <a:rPr lang="es-MX" dirty="0" smtClean="0"/>
              <a:t>controles de diseño, implementación y monitoreo.</a:t>
            </a:r>
          </a:p>
          <a:p>
            <a:r>
              <a:rPr lang="es-MX" dirty="0" smtClean="0"/>
              <a:t>Requerimientos regulatorios.</a:t>
            </a:r>
          </a:p>
          <a:p>
            <a:r>
              <a:rPr lang="es-MX" dirty="0" smtClean="0"/>
              <a:t>Los cambios en los ambientes internos y externos del negocio.</a:t>
            </a:r>
          </a:p>
          <a:p>
            <a:endParaRPr lang="es-MX" dirty="0" smtClean="0"/>
          </a:p>
          <a:p>
            <a:endParaRPr lang="es-MX" dirty="0"/>
          </a:p>
        </p:txBody>
      </p:sp>
    </p:spTree>
    <p:extLst>
      <p:ext uri="{BB962C8B-B14F-4D97-AF65-F5344CB8AC3E}">
        <p14:creationId xmlns:p14="http://schemas.microsoft.com/office/powerpoint/2010/main" xmlns="" val="245438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276600" y="274638"/>
            <a:ext cx="5867400" cy="1143000"/>
          </a:xfrm>
        </p:spPr>
        <p:txBody>
          <a:bodyPr>
            <a:normAutofit fontScale="90000"/>
          </a:bodyPr>
          <a:lstStyle/>
          <a:p>
            <a:pPr defTabSz="341313" eaLnBrk="1" hangingPunct="1">
              <a:buClr>
                <a:schemeClr val="bg2"/>
              </a:buClr>
            </a:pPr>
            <a:r>
              <a:rPr lang="es-MX" sz="4000" dirty="0" smtClean="0"/>
              <a:t>2.15.1 Monitoreo de riesgos</a:t>
            </a:r>
          </a:p>
        </p:txBody>
      </p:sp>
      <p:sp>
        <p:nvSpPr>
          <p:cNvPr id="86019" name="Rectangle 3"/>
          <p:cNvSpPr>
            <a:spLocks noGrp="1" noChangeArrowheads="1"/>
          </p:cNvSpPr>
          <p:nvPr>
            <p:ph type="body" idx="4294967295"/>
          </p:nvPr>
        </p:nvSpPr>
        <p:spPr>
          <a:xfrm>
            <a:off x="533400" y="1524000"/>
            <a:ext cx="7989888" cy="4460875"/>
          </a:xfrm>
        </p:spPr>
        <p:txBody>
          <a:bodyPr>
            <a:noAutofit/>
          </a:bodyPr>
          <a:lstStyle/>
          <a:p>
            <a:pPr marL="280988" lvl="2" indent="-280988"/>
            <a:r>
              <a:rPr lang="es-MX" dirty="0" smtClean="0"/>
              <a:t>Un </a:t>
            </a:r>
            <a:r>
              <a:rPr lang="es-MX" dirty="0"/>
              <a:t>componente importante del ciclo de vida de la gestión de riesgos es </a:t>
            </a:r>
            <a:r>
              <a:rPr lang="es-MX" dirty="0" smtClean="0"/>
              <a:t>su </a:t>
            </a:r>
            <a:r>
              <a:rPr lang="es-MX" dirty="0"/>
              <a:t>monitoreo, </a:t>
            </a:r>
            <a:r>
              <a:rPr lang="es-MX" dirty="0" smtClean="0"/>
              <a:t>valoración </a:t>
            </a:r>
            <a:r>
              <a:rPr lang="es-MX" dirty="0"/>
              <a:t>y </a:t>
            </a:r>
            <a:r>
              <a:rPr lang="es-MX" dirty="0" smtClean="0"/>
              <a:t>evaluación continua. </a:t>
            </a:r>
          </a:p>
          <a:p>
            <a:pPr marL="280988" lvl="2" indent="-280988"/>
            <a:r>
              <a:rPr lang="es-MX" dirty="0" smtClean="0"/>
              <a:t>Tanto </a:t>
            </a:r>
            <a:r>
              <a:rPr lang="es-MX" dirty="0"/>
              <a:t>los resultados como el estado de este análisis continuo necesitan documentarse y reportarse a la </a:t>
            </a:r>
            <a:r>
              <a:rPr lang="es-MX" dirty="0" smtClean="0"/>
              <a:t>Alta Dirección </a:t>
            </a:r>
            <a:r>
              <a:rPr lang="es-MX" dirty="0"/>
              <a:t>con </a:t>
            </a:r>
            <a:r>
              <a:rPr lang="es-MX" dirty="0" smtClean="0"/>
              <a:t>regularidad periódica.</a:t>
            </a:r>
          </a:p>
          <a:p>
            <a:pPr marL="280988" lvl="2" indent="-280988"/>
            <a:r>
              <a:rPr lang="es-MX" dirty="0" smtClean="0"/>
              <a:t>El </a:t>
            </a:r>
            <a:r>
              <a:rPr lang="es-PE" dirty="0" smtClean="0"/>
              <a:t>Gerente de Seguridad de Información</a:t>
            </a:r>
            <a:r>
              <a:rPr lang="es-MX" dirty="0" smtClean="0"/>
              <a:t> debe contar con procesos definidos mediante los cuales sea posible evaluar eventos relacionados con la seguridad con base en el impacto que tendrían en la organización. </a:t>
            </a:r>
          </a:p>
          <a:p>
            <a:pPr marL="280988" lvl="2" indent="-280988"/>
            <a:r>
              <a:rPr lang="es-MX" dirty="0" smtClean="0"/>
              <a:t>Monitoreo y reporte de riesgos mediante indicadores clave de riesgos (KRIs), que señalan cuando una empresa está sujeta a riesgos que exceden el apetito o tolerancia.</a:t>
            </a:r>
          </a:p>
        </p:txBody>
      </p:sp>
      <p:pic>
        <p:nvPicPr>
          <p:cNvPr id="4" name="Dominio 2 D40">
            <a:hlinkClick r:id="" action="ppaction://media"/>
          </p:cNvPr>
          <p:cNvPicPr>
            <a:picLocks noRot="1" noChangeAspect="1"/>
          </p:cNvPicPr>
          <p:nvPr>
            <a:wavAudioFile r:embed="rId1" name="Dominio 2 D40"/>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170017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3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4294967295"/>
          </p:nvPr>
        </p:nvSpPr>
        <p:spPr>
          <a:xfrm>
            <a:off x="609600" y="1600200"/>
            <a:ext cx="8451850" cy="4630737"/>
          </a:xfrm>
        </p:spPr>
        <p:txBody>
          <a:bodyPr/>
          <a:lstStyle/>
          <a:p>
            <a:pPr marL="339725" indent="-339725" defTabSz="114300"/>
            <a:r>
              <a:rPr lang="es-MX" sz="2800" dirty="0"/>
              <a:t>Notificación de cambios significativos en riesgos</a:t>
            </a:r>
            <a:r>
              <a:rPr lang="es-MX" sz="2800" dirty="0" smtClean="0"/>
              <a:t>:</a:t>
            </a:r>
            <a:endParaRPr lang="es-MX" sz="3000" dirty="0" smtClean="0"/>
          </a:p>
          <a:p>
            <a:pPr marL="739775" lvl="1" indent="-339725" defTabSz="114300" eaLnBrk="1" hangingPunct="1"/>
            <a:r>
              <a:rPr lang="es-MX" dirty="0" smtClean="0"/>
              <a:t>Actualizarse cuando existan cambios en la organización.</a:t>
            </a:r>
          </a:p>
          <a:p>
            <a:pPr marL="739775" lvl="1" indent="-339725" defTabSz="114300" eaLnBrk="1" hangingPunct="1"/>
            <a:r>
              <a:rPr lang="es-MX" dirty="0" smtClean="0"/>
              <a:t>Considerar cualquier cambio significativo del perfil de riesgos de la organización.</a:t>
            </a:r>
          </a:p>
          <a:p>
            <a:pPr marL="739775" lvl="1" indent="-339725" defTabSz="114300" eaLnBrk="1" hangingPunct="1"/>
            <a:r>
              <a:rPr lang="es-MX" dirty="0" smtClean="0"/>
              <a:t>Incluir un proceso mediante el cual un importante fallo o evento de seguridad desencadenará un informe a la alta dirección.</a:t>
            </a:r>
          </a:p>
        </p:txBody>
      </p:sp>
      <p:sp>
        <p:nvSpPr>
          <p:cNvPr id="87043" name="Rectangle 2"/>
          <p:cNvSpPr>
            <a:spLocks noChangeArrowheads="1"/>
          </p:cNvSpPr>
          <p:nvPr/>
        </p:nvSpPr>
        <p:spPr bwMode="auto">
          <a:xfrm>
            <a:off x="3048000" y="274638"/>
            <a:ext cx="5638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341313">
              <a:buClr>
                <a:schemeClr val="bg2"/>
              </a:buClr>
            </a:pPr>
            <a:r>
              <a:rPr lang="es-MX" sz="3600" b="1" dirty="0" smtClean="0">
                <a:solidFill>
                  <a:srgbClr val="75AC42"/>
                </a:solidFill>
                <a:latin typeface="+mj-lt"/>
              </a:rPr>
              <a:t>2.15.2 Reporte de cambios significativos en el riesgo </a:t>
            </a:r>
            <a:r>
              <a:rPr lang="es-MX" dirty="0" smtClean="0"/>
              <a:t> </a:t>
            </a:r>
            <a:endParaRPr lang="es-MX" sz="2800" b="1" dirty="0">
              <a:solidFill>
                <a:srgbClr val="75AC42"/>
              </a:solidFill>
              <a:latin typeface="+mj-lt"/>
              <a:ea typeface="+mj-ea"/>
              <a:cs typeface="+mj-cs"/>
            </a:endParaRPr>
          </a:p>
        </p:txBody>
      </p:sp>
      <p:pic>
        <p:nvPicPr>
          <p:cNvPr id="4" name="Dominio 2 D41">
            <a:hlinkClick r:id="" action="ppaction://media"/>
          </p:cNvPr>
          <p:cNvPicPr>
            <a:picLocks noRot="1" noChangeAspect="1"/>
          </p:cNvPicPr>
          <p:nvPr>
            <a:wavAudioFile r:embed="rId1" name="Dominio 2 D41"/>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827977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8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429000" y="274638"/>
            <a:ext cx="5334000" cy="1143000"/>
          </a:xfrm>
        </p:spPr>
        <p:txBody>
          <a:bodyPr>
            <a:normAutofit fontScale="90000"/>
          </a:bodyPr>
          <a:lstStyle/>
          <a:p>
            <a:pPr defTabSz="341313" eaLnBrk="1" hangingPunct="1">
              <a:buClr>
                <a:schemeClr val="bg2"/>
              </a:buClr>
            </a:pPr>
            <a:r>
              <a:rPr lang="es-MX" sz="4000" dirty="0" smtClean="0"/>
              <a:t>2.16 Capacitación y concientización</a:t>
            </a:r>
          </a:p>
        </p:txBody>
      </p:sp>
      <p:sp>
        <p:nvSpPr>
          <p:cNvPr id="88067" name="Rectangle 3"/>
          <p:cNvSpPr>
            <a:spLocks noGrp="1" noChangeArrowheads="1"/>
          </p:cNvSpPr>
          <p:nvPr>
            <p:ph type="body" idx="4294967295"/>
          </p:nvPr>
        </p:nvSpPr>
        <p:spPr>
          <a:xfrm>
            <a:off x="609600" y="1981200"/>
            <a:ext cx="8077200" cy="4144963"/>
          </a:xfrm>
        </p:spPr>
        <p:txBody>
          <a:bodyPr/>
          <a:lstStyle/>
          <a:p>
            <a:pPr marL="338138" lvl="1" indent="-338138" eaLnBrk="1" hangingPunct="1">
              <a:buFont typeface="Arial" charset="0"/>
              <a:buChar char="•"/>
            </a:pPr>
            <a:r>
              <a:rPr lang="es-MX" dirty="0" smtClean="0"/>
              <a:t>Dado que las personas son generalmente el mayor riesgo para una organización, el entrenamiento apropiado puede tener un impacto significativo en la mitigación del riesgo.</a:t>
            </a:r>
          </a:p>
        </p:txBody>
      </p:sp>
    </p:spTree>
    <p:extLst>
      <p:ext uri="{BB962C8B-B14F-4D97-AF65-F5344CB8AC3E}">
        <p14:creationId xmlns:p14="http://schemas.microsoft.com/office/powerpoint/2010/main" xmlns="" val="407350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429000" y="274638"/>
            <a:ext cx="5334000" cy="1143000"/>
          </a:xfrm>
        </p:spPr>
        <p:txBody>
          <a:bodyPr>
            <a:normAutofit fontScale="90000"/>
          </a:bodyPr>
          <a:lstStyle/>
          <a:p>
            <a:pPr defTabSz="341313" eaLnBrk="1" hangingPunct="1">
              <a:buClr>
                <a:schemeClr val="bg2"/>
              </a:buClr>
            </a:pPr>
            <a:r>
              <a:rPr lang="es-MX" sz="4000" dirty="0" smtClean="0"/>
              <a:t>2.16 Capacitación y concientización</a:t>
            </a:r>
          </a:p>
        </p:txBody>
      </p:sp>
      <p:sp>
        <p:nvSpPr>
          <p:cNvPr id="88067" name="Rectangle 3"/>
          <p:cNvSpPr>
            <a:spLocks noGrp="1" noChangeArrowheads="1"/>
          </p:cNvSpPr>
          <p:nvPr>
            <p:ph type="body" idx="4294967295"/>
          </p:nvPr>
        </p:nvSpPr>
        <p:spPr>
          <a:xfrm>
            <a:off x="609600" y="1981200"/>
            <a:ext cx="8077200" cy="4144963"/>
          </a:xfrm>
        </p:spPr>
        <p:txBody>
          <a:bodyPr>
            <a:normAutofit fontScale="85000" lnSpcReduction="20000"/>
          </a:bodyPr>
          <a:lstStyle/>
          <a:p>
            <a:r>
              <a:rPr lang="es-MX" dirty="0" smtClean="0"/>
              <a:t>La gente, por lo general, representa el mayor riesgo para cualquier organización casi siempre mediante accidentes, errores, falta de conocimiento / información y, de vez en cuando, mediante intentos maliciosos. Implementar campañas apropiadas de capacitación y concientización puede hacer una contribución positiva sustancial a la gestión de riesgos. Muchos controles son de procedimientos y requieren de conocimiento operativo y cumplimiento. Se deben configurar y operar correctamente los controles técnicos para brindar el nivel esperado de aseguramiento. </a:t>
            </a:r>
          </a:p>
        </p:txBody>
      </p:sp>
    </p:spTree>
    <p:extLst>
      <p:ext uri="{BB962C8B-B14F-4D97-AF65-F5344CB8AC3E}">
        <p14:creationId xmlns:p14="http://schemas.microsoft.com/office/powerpoint/2010/main" xmlns="" val="4073501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3429000" y="274638"/>
            <a:ext cx="5334000" cy="1143000"/>
          </a:xfrm>
        </p:spPr>
        <p:txBody>
          <a:bodyPr>
            <a:normAutofit fontScale="90000"/>
          </a:bodyPr>
          <a:lstStyle/>
          <a:p>
            <a:pPr defTabSz="341313" eaLnBrk="1" hangingPunct="1">
              <a:buClr>
                <a:schemeClr val="bg2"/>
              </a:buClr>
            </a:pPr>
            <a:r>
              <a:rPr lang="es-MX" sz="4000" dirty="0" smtClean="0"/>
              <a:t>2.16 Capacitación y concientización</a:t>
            </a:r>
          </a:p>
        </p:txBody>
      </p:sp>
      <p:sp>
        <p:nvSpPr>
          <p:cNvPr id="88067" name="Rectangle 3"/>
          <p:cNvSpPr>
            <a:spLocks noGrp="1" noChangeArrowheads="1"/>
          </p:cNvSpPr>
          <p:nvPr>
            <p:ph type="body" idx="4294967295"/>
          </p:nvPr>
        </p:nvSpPr>
        <p:spPr>
          <a:xfrm>
            <a:off x="609600" y="1981200"/>
            <a:ext cx="8077200" cy="4144963"/>
          </a:xfrm>
        </p:spPr>
        <p:txBody>
          <a:bodyPr>
            <a:normAutofit/>
          </a:bodyPr>
          <a:lstStyle/>
          <a:p>
            <a:r>
              <a:rPr lang="es-MX" dirty="0" smtClean="0"/>
              <a:t>Es responsabilidad del gerente de seguridad de la información garantizar que los usuarios reciban formación sobre procedimientos y que entiendan los procesos de gestión de riesgos. Asimismo, se deben incluir actividades apropiadas de capacitación y concientización en cualquier programa de gestión de riesgos.</a:t>
            </a:r>
          </a:p>
        </p:txBody>
      </p:sp>
    </p:spTree>
    <p:extLst>
      <p:ext uri="{BB962C8B-B14F-4D97-AF65-F5344CB8AC3E}">
        <p14:creationId xmlns:p14="http://schemas.microsoft.com/office/powerpoint/2010/main" xmlns="" val="4073501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3352800" y="274638"/>
            <a:ext cx="5486400" cy="1143000"/>
          </a:xfrm>
        </p:spPr>
        <p:txBody>
          <a:bodyPr>
            <a:normAutofit fontScale="90000"/>
          </a:bodyPr>
          <a:lstStyle/>
          <a:p>
            <a:pPr defTabSz="341313" eaLnBrk="1" hangingPunct="1">
              <a:buClr>
                <a:schemeClr val="bg2"/>
              </a:buClr>
            </a:pPr>
            <a:r>
              <a:rPr lang="es-MX" sz="4000" dirty="0" smtClean="0"/>
              <a:t>2.16 Capacitación y concientización </a:t>
            </a:r>
            <a:r>
              <a:rPr lang="es-MX" dirty="0" smtClean="0"/>
              <a:t> </a:t>
            </a:r>
          </a:p>
        </p:txBody>
      </p:sp>
      <p:sp>
        <p:nvSpPr>
          <p:cNvPr id="89091" name="Rectangle 3"/>
          <p:cNvSpPr>
            <a:spLocks noGrp="1" noChangeArrowheads="1"/>
          </p:cNvSpPr>
          <p:nvPr>
            <p:ph type="body" idx="4294967295"/>
          </p:nvPr>
        </p:nvSpPr>
        <p:spPr>
          <a:xfrm>
            <a:off x="685800" y="1752600"/>
            <a:ext cx="8077200" cy="4373563"/>
          </a:xfrm>
        </p:spPr>
        <p:txBody>
          <a:bodyPr/>
          <a:lstStyle/>
          <a:p>
            <a:pPr marL="338138" lvl="1" indent="-338138" eaLnBrk="1" hangingPunct="1">
              <a:buFontTx/>
              <a:buNone/>
            </a:pPr>
            <a:r>
              <a:rPr lang="es-MX" sz="3200" dirty="0" smtClean="0"/>
              <a:t>Los usuarios finales deben recibir entrenamiento en:</a:t>
            </a:r>
          </a:p>
          <a:p>
            <a:pPr eaLnBrk="1" hangingPunct="1"/>
            <a:r>
              <a:rPr lang="es-MX" sz="2400" dirty="0" smtClean="0"/>
              <a:t>La importancia de adherirse a las políticas y procedimientos de seguridad de la empresa. </a:t>
            </a:r>
          </a:p>
          <a:p>
            <a:pPr eaLnBrk="1" hangingPunct="1"/>
            <a:r>
              <a:rPr lang="es-MX" sz="2400" dirty="0" smtClean="0"/>
              <a:t>Responder a situaciones de emergencia.</a:t>
            </a:r>
          </a:p>
          <a:p>
            <a:r>
              <a:rPr lang="es-MX" sz="2400" dirty="0" smtClean="0"/>
              <a:t>La importancia del acceso lógico en un ambiente de TI.</a:t>
            </a:r>
          </a:p>
          <a:p>
            <a:pPr eaLnBrk="1" hangingPunct="1"/>
            <a:r>
              <a:rPr lang="es-MX" sz="2400" dirty="0" smtClean="0"/>
              <a:t>Los requerimientos de privacidad y confidencialidad.</a:t>
            </a:r>
          </a:p>
        </p:txBody>
      </p:sp>
    </p:spTree>
    <p:extLst>
      <p:ext uri="{BB962C8B-B14F-4D97-AF65-F5344CB8AC3E}">
        <p14:creationId xmlns:p14="http://schemas.microsoft.com/office/powerpoint/2010/main" xmlns="" val="897829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3276600" y="274638"/>
            <a:ext cx="5867400" cy="1143000"/>
          </a:xfrm>
        </p:spPr>
        <p:txBody>
          <a:bodyPr>
            <a:normAutofit fontScale="90000"/>
          </a:bodyPr>
          <a:lstStyle/>
          <a:p>
            <a:pPr defTabSz="341313" eaLnBrk="1" hangingPunct="1">
              <a:buClr>
                <a:schemeClr val="bg2"/>
              </a:buClr>
            </a:pPr>
            <a:r>
              <a:rPr lang="es-MX" sz="4000" dirty="0" smtClean="0"/>
              <a:t>2.12.4 Proveedores de servicios externos </a:t>
            </a:r>
            <a:r>
              <a:rPr lang="es-MX" dirty="0" smtClean="0"/>
              <a:t> </a:t>
            </a:r>
          </a:p>
        </p:txBody>
      </p:sp>
      <p:sp>
        <p:nvSpPr>
          <p:cNvPr id="114691" name="Rectangle 3"/>
          <p:cNvSpPr>
            <a:spLocks noGrp="1" noChangeArrowheads="1"/>
          </p:cNvSpPr>
          <p:nvPr>
            <p:ph type="body" idx="4294967295"/>
          </p:nvPr>
        </p:nvSpPr>
        <p:spPr>
          <a:xfrm>
            <a:off x="304800" y="1828800"/>
            <a:ext cx="8839200" cy="4297363"/>
          </a:xfrm>
        </p:spPr>
        <p:txBody>
          <a:bodyPr>
            <a:normAutofit fontScale="92500" lnSpcReduction="10000"/>
          </a:bodyPr>
          <a:lstStyle/>
          <a:p>
            <a:pPr marL="0" indent="0" eaLnBrk="1" hangingPunct="1">
              <a:buFontTx/>
              <a:buNone/>
              <a:defRPr/>
            </a:pPr>
            <a:r>
              <a:rPr lang="es-MX" dirty="0" smtClean="0"/>
              <a:t>Las cláusulas clave que deberían ser parte de un SLA deben incluir, sin limitarse a:</a:t>
            </a:r>
          </a:p>
          <a:p>
            <a:pPr marL="277813" indent="-277813" eaLnBrk="1" hangingPunct="1">
              <a:defRPr/>
            </a:pPr>
            <a:r>
              <a:rPr lang="es-MX" sz="2800" dirty="0" smtClean="0"/>
              <a:t>El derecho a auditar los libros contables de los proveedores.</a:t>
            </a:r>
          </a:p>
          <a:p>
            <a:pPr marL="277813" indent="-277813" eaLnBrk="1" hangingPunct="1">
              <a:defRPr/>
            </a:pPr>
            <a:r>
              <a:rPr lang="es-MX" sz="2800" dirty="0" smtClean="0"/>
              <a:t>El derecho a revisar sus procesos.</a:t>
            </a:r>
          </a:p>
          <a:p>
            <a:pPr marL="277813" indent="-277813" eaLnBrk="1" hangingPunct="1">
              <a:defRPr/>
            </a:pPr>
            <a:r>
              <a:rPr lang="es-MX" sz="2800" dirty="0" smtClean="0"/>
              <a:t>La insistencia en los procedimientos operativos estándar (SOPs).</a:t>
            </a:r>
          </a:p>
          <a:p>
            <a:pPr marL="277813" indent="-277813" eaLnBrk="1" hangingPunct="1">
              <a:defRPr/>
            </a:pPr>
            <a:r>
              <a:rPr lang="es-MX" sz="2800" dirty="0" smtClean="0"/>
              <a:t>El derecho a evaluar las habilidades de los recursos del proveedor.</a:t>
            </a:r>
          </a:p>
          <a:p>
            <a:pPr marL="277813" indent="-277813" eaLnBrk="1" hangingPunct="1">
              <a:defRPr/>
            </a:pPr>
            <a:r>
              <a:rPr lang="es-MX" sz="2800" dirty="0" smtClean="0"/>
              <a:t>Informar con anticipación si se van a realizar cambios en los recursos utilizados.</a:t>
            </a:r>
          </a:p>
        </p:txBody>
      </p:sp>
      <p:pic>
        <p:nvPicPr>
          <p:cNvPr id="4" name="Dominio 2 D32">
            <a:hlinkClick r:id="" action="ppaction://media"/>
          </p:cNvPr>
          <p:cNvPicPr>
            <a:picLocks noRot="1" noChangeAspect="1"/>
          </p:cNvPicPr>
          <p:nvPr>
            <a:wavAudioFile r:embed="rId1" name="Dominio 2 D32"/>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752347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6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048000" y="304800"/>
            <a:ext cx="5867400" cy="1143000"/>
          </a:xfrm>
        </p:spPr>
        <p:txBody>
          <a:bodyPr>
            <a:normAutofit fontScale="90000"/>
          </a:bodyPr>
          <a:lstStyle/>
          <a:p>
            <a:pPr defTabSz="341313" eaLnBrk="1" hangingPunct="1">
              <a:buClr>
                <a:schemeClr val="bg2"/>
              </a:buClr>
            </a:pPr>
            <a:r>
              <a:rPr lang="es-MX" sz="4000" dirty="0" smtClean="0"/>
              <a:t>2.13 Integración con los procesos de Ciclo de Vida</a:t>
            </a:r>
          </a:p>
        </p:txBody>
      </p:sp>
      <p:sp>
        <p:nvSpPr>
          <p:cNvPr id="81923" name="Rectangle 3"/>
          <p:cNvSpPr>
            <a:spLocks noGrp="1" noChangeArrowheads="1"/>
          </p:cNvSpPr>
          <p:nvPr>
            <p:ph type="body" idx="4294967295"/>
          </p:nvPr>
        </p:nvSpPr>
        <p:spPr>
          <a:xfrm>
            <a:off x="457200" y="1524000"/>
            <a:ext cx="8534400" cy="4495800"/>
          </a:xfrm>
        </p:spPr>
        <p:txBody>
          <a:bodyPr>
            <a:noAutofit/>
          </a:bodyPr>
          <a:lstStyle/>
          <a:p>
            <a:pPr marL="173038" indent="-173038" eaLnBrk="1" hangingPunct="1">
              <a:lnSpc>
                <a:spcPct val="95000"/>
              </a:lnSpc>
              <a:spcBef>
                <a:spcPct val="15000"/>
              </a:spcBef>
            </a:pPr>
            <a:r>
              <a:rPr lang="es-MX" sz="2200" dirty="0" smtClean="0"/>
              <a:t>Los cambios a una organización pueden afectar la información crítica que debe asegurar:</a:t>
            </a:r>
          </a:p>
          <a:p>
            <a:pPr lvl="1">
              <a:lnSpc>
                <a:spcPct val="95000"/>
              </a:lnSpc>
              <a:spcBef>
                <a:spcPct val="15000"/>
              </a:spcBef>
            </a:pPr>
            <a:r>
              <a:rPr lang="es-MX" sz="2200" dirty="0" smtClean="0"/>
              <a:t>Cambios a nivel de aplicaciones, red o hardware.</a:t>
            </a:r>
          </a:p>
          <a:p>
            <a:pPr lvl="1">
              <a:lnSpc>
                <a:spcPct val="95000"/>
              </a:lnSpc>
              <a:spcBef>
                <a:spcPct val="15000"/>
              </a:spcBef>
            </a:pPr>
            <a:r>
              <a:rPr lang="es-MX" sz="2200" dirty="0" smtClean="0"/>
              <a:t>Éxito financiero (objetivo mayor para ataques).</a:t>
            </a:r>
          </a:p>
          <a:p>
            <a:pPr lvl="1">
              <a:lnSpc>
                <a:spcPct val="95000"/>
              </a:lnSpc>
              <a:spcBef>
                <a:spcPct val="15000"/>
              </a:spcBef>
            </a:pPr>
            <a:r>
              <a:rPr lang="es-MX" sz="2200" dirty="0" smtClean="0"/>
              <a:t>Nuevos productos.</a:t>
            </a:r>
          </a:p>
          <a:p>
            <a:pPr lvl="1">
              <a:lnSpc>
                <a:spcPct val="95000"/>
              </a:lnSpc>
              <a:spcBef>
                <a:spcPct val="15000"/>
              </a:spcBef>
            </a:pPr>
            <a:r>
              <a:rPr lang="es-MX" sz="2200" dirty="0" smtClean="0"/>
              <a:t>Cambios en el liderazgo.</a:t>
            </a:r>
          </a:p>
          <a:p>
            <a:pPr lvl="1">
              <a:lnSpc>
                <a:spcPct val="95000"/>
              </a:lnSpc>
              <a:spcBef>
                <a:spcPct val="15000"/>
              </a:spcBef>
            </a:pPr>
            <a:r>
              <a:rPr lang="es-MX" sz="2200" dirty="0" smtClean="0"/>
              <a:t>Cambios en los procesos.</a:t>
            </a:r>
          </a:p>
          <a:p>
            <a:pPr lvl="1">
              <a:lnSpc>
                <a:spcPct val="95000"/>
              </a:lnSpc>
              <a:spcBef>
                <a:spcPct val="15000"/>
              </a:spcBef>
            </a:pPr>
            <a:r>
              <a:rPr lang="es-MX" sz="2200" dirty="0" smtClean="0"/>
              <a:t>Cambio organizacional (fusiones).</a:t>
            </a:r>
          </a:p>
          <a:p>
            <a:pPr marL="173038" indent="-173038" eaLnBrk="1" hangingPunct="1">
              <a:lnSpc>
                <a:spcPct val="95000"/>
              </a:lnSpc>
              <a:spcBef>
                <a:spcPct val="15000"/>
              </a:spcBef>
            </a:pPr>
            <a:r>
              <a:rPr lang="es-MX" sz="2200" dirty="0" smtClean="0"/>
              <a:t>La gestión de cambios es un método efectivo para mantener una adecuada protección de seguridad.</a:t>
            </a:r>
          </a:p>
          <a:p>
            <a:pPr marL="173038" indent="-173038" eaLnBrk="1" hangingPunct="1">
              <a:lnSpc>
                <a:spcPct val="95000"/>
              </a:lnSpc>
              <a:spcBef>
                <a:spcPct val="15000"/>
              </a:spcBef>
            </a:pPr>
            <a:r>
              <a:rPr lang="es-MX" sz="2200" dirty="0" smtClean="0"/>
              <a:t>Un enfoque proactivo permite al </a:t>
            </a:r>
            <a:r>
              <a:rPr lang="es-PE" sz="2200" dirty="0" smtClean="0"/>
              <a:t>Gerente de Seguridad de Información</a:t>
            </a:r>
            <a:r>
              <a:rPr lang="es-MX" sz="2200" dirty="0" smtClean="0"/>
              <a:t> planear e implementar mejor las políticas y los procedimientos de seguridad de manera consistente con los objetivos y </a:t>
            </a:r>
            <a:br>
              <a:rPr lang="es-MX" sz="2200" dirty="0" smtClean="0"/>
            </a:br>
            <a:r>
              <a:rPr lang="es-MX" sz="2200" dirty="0" smtClean="0"/>
              <a:t>las metas de negocio de la organización.</a:t>
            </a:r>
          </a:p>
        </p:txBody>
      </p:sp>
      <p:pic>
        <p:nvPicPr>
          <p:cNvPr id="4" name="Dominio 2 D33">
            <a:hlinkClick r:id="" action="ppaction://media"/>
          </p:cNvPr>
          <p:cNvPicPr>
            <a:picLocks noRot="1" noChangeAspect="1"/>
          </p:cNvPicPr>
          <p:nvPr>
            <a:wavAudioFile r:embed="rId1" name="Dominio 2 D33"/>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205390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8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533400" y="1600200"/>
            <a:ext cx="8229600" cy="4800600"/>
          </a:xfrm>
        </p:spPr>
        <p:txBody>
          <a:bodyPr/>
          <a:lstStyle/>
          <a:p>
            <a:pPr marL="238125" indent="-238125" eaLnBrk="1" hangingPunct="1">
              <a:spcBef>
                <a:spcPct val="15000"/>
              </a:spcBef>
            </a:pPr>
            <a:r>
              <a:rPr lang="es-MX" sz="2800" dirty="0" smtClean="0"/>
              <a:t>Para poder integrar las actividades de identificación, análisis y mitigación de riesgos en los procesos de ciclo de vida, el </a:t>
            </a:r>
            <a:r>
              <a:rPr lang="es-PE" sz="2800" dirty="0" smtClean="0"/>
              <a:t>Gerente de Seguridad de Información</a:t>
            </a:r>
            <a:r>
              <a:rPr lang="es-MX" sz="2800" dirty="0" smtClean="0"/>
              <a:t> debe saber:</a:t>
            </a:r>
          </a:p>
          <a:p>
            <a:pPr marL="638175" lvl="1" eaLnBrk="1" hangingPunct="1">
              <a:spcBef>
                <a:spcPct val="15000"/>
              </a:spcBef>
            </a:pPr>
            <a:r>
              <a:rPr lang="es-MX" sz="2400" dirty="0" smtClean="0"/>
              <a:t>De principios y prácticas para la gestión de riesgos basada en el ciclo de vida.</a:t>
            </a:r>
          </a:p>
          <a:p>
            <a:pPr marL="638175" lvl="1" eaLnBrk="1" hangingPunct="1">
              <a:spcBef>
                <a:spcPct val="15000"/>
              </a:spcBef>
            </a:pPr>
            <a:r>
              <a:rPr lang="es-MX" sz="2400" dirty="0" smtClean="0"/>
              <a:t>Principios para el desarrollo de líneas base y su relación con las evaluaciones de requerimientos de control basadas en riesgos.</a:t>
            </a:r>
          </a:p>
        </p:txBody>
      </p:sp>
      <p:sp>
        <p:nvSpPr>
          <p:cNvPr id="82947" name="Rectangle 2"/>
          <p:cNvSpPr>
            <a:spLocks noChangeArrowheads="1"/>
          </p:cNvSpPr>
          <p:nvPr/>
        </p:nvSpPr>
        <p:spPr bwMode="auto">
          <a:xfrm>
            <a:off x="2667000" y="274638"/>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341313">
              <a:buClr>
                <a:schemeClr val="bg2"/>
              </a:buClr>
            </a:pPr>
            <a:r>
              <a:rPr lang="es-MX" sz="3600" b="1" dirty="0" smtClean="0">
                <a:solidFill>
                  <a:srgbClr val="75AC42"/>
                </a:solidFill>
                <a:latin typeface="+mj-lt"/>
              </a:rPr>
              <a:t>2.13 Integración con los procesos de Ciclo de Vida </a:t>
            </a:r>
            <a:r>
              <a:rPr lang="es-MX" dirty="0" smtClean="0"/>
              <a:t> </a:t>
            </a:r>
            <a:endParaRPr lang="es-MX" sz="2800" b="1" dirty="0">
              <a:solidFill>
                <a:srgbClr val="75AC42"/>
              </a:solidFill>
              <a:latin typeface="+mj-lt"/>
              <a:ea typeface="+mj-ea"/>
              <a:cs typeface="+mj-cs"/>
            </a:endParaRPr>
          </a:p>
        </p:txBody>
      </p:sp>
      <p:pic>
        <p:nvPicPr>
          <p:cNvPr id="4" name="Dominio 2 D34">
            <a:hlinkClick r:id="" action="ppaction://media"/>
          </p:cNvPr>
          <p:cNvPicPr>
            <a:picLocks noRot="1" noChangeAspect="1"/>
          </p:cNvPicPr>
          <p:nvPr>
            <a:wavAudioFile r:embed="rId1" name="Dominio 2 D34"/>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744412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35312" fill="hold"/>
                                        <p:tgtEl>
                                          <p:spTgt spid="4"/>
                                        </p:tgtEl>
                                      </p:cBhvr>
                                    </p:cmd>
                                  </p:childTnLst>
                                </p:cTn>
                              </p:par>
                            </p:childTnLst>
                          </p:cTn>
                        </p:par>
                      </p:childTnLst>
                    </p:cTn>
                  </p:par>
                </p:childTnLst>
              </p:cTn>
              <p:nextCondLst>
                <p:cond evt="onClick" delay="0">
                  <p:tgtEl>
                    <p:spTgt spid="4"/>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2667000" y="152400"/>
            <a:ext cx="6172200" cy="1447800"/>
          </a:xfrm>
        </p:spPr>
        <p:txBody>
          <a:bodyPr/>
          <a:lstStyle/>
          <a:p>
            <a:pPr defTabSz="341313" eaLnBrk="1" hangingPunct="1">
              <a:buClr>
                <a:schemeClr val="bg2"/>
              </a:buClr>
            </a:pPr>
            <a:r>
              <a:rPr lang="es-MX" sz="3200" dirty="0" smtClean="0"/>
              <a:t>2.13.2 Principios y prácticas de la gestión de riesgos basada en el Ciclo de Vida</a:t>
            </a:r>
          </a:p>
        </p:txBody>
      </p:sp>
      <p:sp>
        <p:nvSpPr>
          <p:cNvPr id="83971" name="Rectangle 3"/>
          <p:cNvSpPr>
            <a:spLocks noGrp="1" noChangeArrowheads="1"/>
          </p:cNvSpPr>
          <p:nvPr>
            <p:ph type="body" idx="4294967295"/>
          </p:nvPr>
        </p:nvSpPr>
        <p:spPr>
          <a:xfrm>
            <a:off x="457200" y="1828800"/>
            <a:ext cx="8451850" cy="4232275"/>
          </a:xfrm>
        </p:spPr>
        <p:txBody>
          <a:bodyPr>
            <a:normAutofit lnSpcReduction="10000"/>
          </a:bodyPr>
          <a:lstStyle/>
          <a:p>
            <a:pPr marL="282575" indent="-282575" eaLnBrk="1" hangingPunct="1">
              <a:spcBef>
                <a:spcPct val="15000"/>
              </a:spcBef>
            </a:pPr>
            <a:r>
              <a:rPr lang="es-MX" sz="2800" dirty="0" smtClean="0"/>
              <a:t>La gestión de riesgos tiene un ciclo de vida:</a:t>
            </a:r>
          </a:p>
          <a:p>
            <a:pPr marL="682625" lvl="1" indent="-282575" eaLnBrk="1" hangingPunct="1">
              <a:spcBef>
                <a:spcPct val="15000"/>
              </a:spcBef>
            </a:pPr>
            <a:r>
              <a:rPr lang="es-MX" sz="2400" dirty="0" smtClean="0"/>
              <a:t>Es más rentable actualizar periódicamente los riesgos.</a:t>
            </a:r>
          </a:p>
          <a:p>
            <a:pPr marL="682625" lvl="1" indent="-282575" eaLnBrk="1" hangingPunct="1">
              <a:spcBef>
                <a:spcPct val="15000"/>
              </a:spcBef>
            </a:pPr>
            <a:r>
              <a:rPr lang="es-MX" sz="2400" dirty="0" smtClean="0"/>
              <a:t>Es una práctica más prudente emplear el enfoque de ciclo de vida para identificar, analizar, evaluar y realizar seguimiento a los riesgos. </a:t>
            </a:r>
          </a:p>
          <a:p>
            <a:pPr marL="682625" lvl="1" indent="-282575" eaLnBrk="1" hangingPunct="1">
              <a:spcBef>
                <a:spcPct val="15000"/>
              </a:spcBef>
            </a:pPr>
            <a:r>
              <a:rPr lang="es-MX" sz="2400" dirty="0" smtClean="0"/>
              <a:t>Un enfoque sistemático, de arriba hacia abajo, por lo general puede beneficiarse de herramientas de apoyo, capacitación y asesoría.</a:t>
            </a:r>
          </a:p>
          <a:p>
            <a:pPr marL="682625" lvl="1" indent="-282575" eaLnBrk="1" hangingPunct="1">
              <a:spcBef>
                <a:spcPct val="15000"/>
              </a:spcBef>
            </a:pPr>
            <a:r>
              <a:rPr lang="es-MX" sz="2400" dirty="0" smtClean="0"/>
              <a:t>El Gerente de Seguridad de la Información también podrá recurrir a herramientas de software diseñado para realizar seguimiento al ciclo de vida de gestión de riesgos.</a:t>
            </a:r>
          </a:p>
          <a:p>
            <a:pPr marL="282575" indent="-282575" eaLnBrk="1" hangingPunct="1"/>
            <a:endParaRPr lang="es-MX" sz="2800" dirty="0" smtClean="0"/>
          </a:p>
        </p:txBody>
      </p:sp>
    </p:spTree>
    <p:extLst>
      <p:ext uri="{BB962C8B-B14F-4D97-AF65-F5344CB8AC3E}">
        <p14:creationId xmlns:p14="http://schemas.microsoft.com/office/powerpoint/2010/main" xmlns="" val="92413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2667000" y="152400"/>
            <a:ext cx="6172200" cy="1447800"/>
          </a:xfrm>
        </p:spPr>
        <p:txBody>
          <a:bodyPr/>
          <a:lstStyle/>
          <a:p>
            <a:pPr defTabSz="341313" eaLnBrk="1" hangingPunct="1">
              <a:buClr>
                <a:schemeClr val="bg2"/>
              </a:buClr>
            </a:pPr>
            <a:r>
              <a:rPr lang="es-MX" sz="3200" dirty="0" smtClean="0"/>
              <a:t>2.13.2 Principios y prácticas de la gestión de riesgos basada en el Ciclo de Vida</a:t>
            </a:r>
          </a:p>
        </p:txBody>
      </p:sp>
      <p:sp>
        <p:nvSpPr>
          <p:cNvPr id="83971" name="Rectangle 3"/>
          <p:cNvSpPr>
            <a:spLocks noGrp="1" noChangeArrowheads="1"/>
          </p:cNvSpPr>
          <p:nvPr>
            <p:ph type="body" idx="4294967295"/>
          </p:nvPr>
        </p:nvSpPr>
        <p:spPr>
          <a:xfrm>
            <a:off x="457200" y="1828800"/>
            <a:ext cx="8451850" cy="4232275"/>
          </a:xfrm>
        </p:spPr>
        <p:txBody>
          <a:bodyPr>
            <a:normAutofit fontScale="92500" lnSpcReduction="20000"/>
          </a:bodyPr>
          <a:lstStyle/>
          <a:p>
            <a:r>
              <a:rPr lang="es-MX" sz="2800" dirty="0" smtClean="0"/>
              <a:t>En vista de que la gestión de riesgos es un proceso continuo, el gerente de seguridad de la información debería considerar que la misma gestión de riesgos tiene un ciclo de vida. Este ciclo de vida puede comprometer las fases de evaluación, tratamiento y supervisión. La aplicación de un enfoque de gestión de riesgos basado en el ciclo de vida y su integración con la gestión de cambios mejora los costos en cuanto a que no necesariamente debe realizarse una evaluación de riesgo completa en forma periódica. Por el contrario, se pueden hacer actualizaciones a la valoración de riesgos y a los procesos de gestión de riesgos de forma incremental.</a:t>
            </a:r>
          </a:p>
        </p:txBody>
      </p:sp>
    </p:spTree>
    <p:extLst>
      <p:ext uri="{BB962C8B-B14F-4D97-AF65-F5344CB8AC3E}">
        <p14:creationId xmlns:p14="http://schemas.microsoft.com/office/powerpoint/2010/main" xmlns="" val="92413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2971800" y="274638"/>
            <a:ext cx="6019800" cy="1143000"/>
          </a:xfrm>
        </p:spPr>
        <p:txBody>
          <a:bodyPr>
            <a:normAutofit fontScale="90000"/>
          </a:bodyPr>
          <a:lstStyle/>
          <a:p>
            <a:pPr defTabSz="341313" eaLnBrk="1" hangingPunct="1">
              <a:buClr>
                <a:schemeClr val="bg2"/>
              </a:buClr>
            </a:pPr>
            <a:r>
              <a:rPr lang="es-MX" sz="4000" dirty="0" smtClean="0"/>
              <a:t>2.14 Niveles mínimos de controles de seguridad</a:t>
            </a:r>
          </a:p>
        </p:txBody>
      </p:sp>
      <p:sp>
        <p:nvSpPr>
          <p:cNvPr id="84995" name="Rectangle 3"/>
          <p:cNvSpPr>
            <a:spLocks noGrp="1" noChangeArrowheads="1"/>
          </p:cNvSpPr>
          <p:nvPr>
            <p:ph type="body" idx="4294967295"/>
          </p:nvPr>
        </p:nvSpPr>
        <p:spPr>
          <a:xfrm>
            <a:off x="533400" y="1752600"/>
            <a:ext cx="8077200" cy="3992563"/>
          </a:xfrm>
        </p:spPr>
        <p:txBody>
          <a:bodyPr>
            <a:normAutofit lnSpcReduction="10000"/>
          </a:bodyPr>
          <a:lstStyle/>
          <a:p>
            <a:pPr marL="282575" indent="-282575">
              <a:lnSpc>
                <a:spcPct val="95000"/>
              </a:lnSpc>
            </a:pPr>
            <a:r>
              <a:rPr lang="es-MX" sz="2800" dirty="0" smtClean="0"/>
              <a:t>Los niveles base (baselines) especifican los requisitos </a:t>
            </a:r>
            <a:r>
              <a:rPr lang="es-MX" sz="2800" i="1" dirty="0" smtClean="0"/>
              <a:t>mínimos</a:t>
            </a:r>
            <a:r>
              <a:rPr lang="es-MX" sz="2800" dirty="0" smtClean="0"/>
              <a:t> de los controles de seguridad.</a:t>
            </a:r>
          </a:p>
          <a:p>
            <a:pPr marL="282575" indent="-282575" eaLnBrk="1" hangingPunct="1">
              <a:lnSpc>
                <a:spcPct val="95000"/>
              </a:lnSpc>
            </a:pPr>
            <a:r>
              <a:rPr lang="es-MX" sz="2800" dirty="0" smtClean="0"/>
              <a:t>Los principios para desarrollo de niveles mínimos incluyen:</a:t>
            </a:r>
          </a:p>
          <a:p>
            <a:pPr marL="682625" lvl="1" indent="-282575" eaLnBrk="1" hangingPunct="1">
              <a:lnSpc>
                <a:spcPct val="95000"/>
              </a:lnSpc>
            </a:pPr>
            <a:r>
              <a:rPr lang="es-MX" sz="2400" dirty="0" smtClean="0"/>
              <a:t>Estar familiarizado con controles aceptables de seguridad especificados por los proveedores de tecnologías de información y por organizaciones de seguridad.</a:t>
            </a:r>
          </a:p>
          <a:p>
            <a:pPr marL="682625" lvl="1" indent="-282575" eaLnBrk="1" hangingPunct="1">
              <a:lnSpc>
                <a:spcPct val="95000"/>
              </a:lnSpc>
            </a:pPr>
            <a:r>
              <a:rPr lang="es-MX" sz="2400" dirty="0" smtClean="0"/>
              <a:t>Evaluar el nivel de seguridad apropiado para una organización y por consiguiente adaptar los niveles mínimos.</a:t>
            </a:r>
          </a:p>
          <a:p>
            <a:pPr marL="282575" indent="-282575" eaLnBrk="1" hangingPunct="1">
              <a:lnSpc>
                <a:spcPct val="80000"/>
              </a:lnSpc>
              <a:buFont typeface="Wingdings" pitchFamily="2" charset="2"/>
              <a:buNone/>
            </a:pPr>
            <a:endParaRPr lang="es-MX" sz="2800" dirty="0" smtClean="0">
              <a:solidFill>
                <a:srgbClr val="FF0000"/>
              </a:solidFill>
            </a:endParaRPr>
          </a:p>
        </p:txBody>
      </p:sp>
    </p:spTree>
    <p:extLst>
      <p:ext uri="{BB962C8B-B14F-4D97-AF65-F5344CB8AC3E}">
        <p14:creationId xmlns:p14="http://schemas.microsoft.com/office/powerpoint/2010/main" xmlns="" val="1541426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2971800" y="274638"/>
            <a:ext cx="6019800" cy="1143000"/>
          </a:xfrm>
        </p:spPr>
        <p:txBody>
          <a:bodyPr>
            <a:normAutofit fontScale="90000"/>
          </a:bodyPr>
          <a:lstStyle/>
          <a:p>
            <a:pPr defTabSz="341313" eaLnBrk="1" hangingPunct="1">
              <a:buClr>
                <a:schemeClr val="bg2"/>
              </a:buClr>
            </a:pPr>
            <a:r>
              <a:rPr lang="es-MX" sz="4000" dirty="0" smtClean="0"/>
              <a:t>2.14 Niveles mínimos de controles de seguridad</a:t>
            </a:r>
          </a:p>
        </p:txBody>
      </p:sp>
      <p:sp>
        <p:nvSpPr>
          <p:cNvPr id="84995" name="Rectangle 3"/>
          <p:cNvSpPr>
            <a:spLocks noGrp="1" noChangeArrowheads="1"/>
          </p:cNvSpPr>
          <p:nvPr>
            <p:ph type="body" idx="4294967295"/>
          </p:nvPr>
        </p:nvSpPr>
        <p:spPr>
          <a:xfrm>
            <a:off x="533400" y="1752600"/>
            <a:ext cx="8077200" cy="3992563"/>
          </a:xfrm>
        </p:spPr>
        <p:txBody>
          <a:bodyPr>
            <a:normAutofit fontScale="85000" lnSpcReduction="20000"/>
          </a:bodyPr>
          <a:lstStyle/>
          <a:p>
            <a:r>
              <a:rPr lang="es-MX" sz="2800" dirty="0" smtClean="0"/>
              <a:t>La aplicación de niveles mínimos para los procesos de seguridad establece los requerimientos de seguridad mínimos en toda la organización para sean consistentes con los niveles de riesgo aceptables. Se debe establecer diferentes referencias para diferentes clasificaciones de seguridad, con controles de seguridad más estrictos requeridos para más recursos críticos o sensibles. </a:t>
            </a:r>
          </a:p>
          <a:p>
            <a:r>
              <a:rPr lang="es-MX" sz="2800" dirty="0" smtClean="0"/>
              <a:t>Si la organización no ha implementado un esquema de clasificación, será difícil para el gerente de seguridad de la información desarrollar bases racionales para establecer las referencias sin el riesgo de proteger demasiado algunos recursos o proteger de manera insuficiente a otros. </a:t>
            </a:r>
            <a:endParaRPr lang="es-MX" sz="2800" dirty="0" smtClean="0">
              <a:solidFill>
                <a:srgbClr val="FF0000"/>
              </a:solidFill>
            </a:endParaRPr>
          </a:p>
        </p:txBody>
      </p:sp>
    </p:spTree>
    <p:extLst>
      <p:ext uri="{BB962C8B-B14F-4D97-AF65-F5344CB8AC3E}">
        <p14:creationId xmlns:p14="http://schemas.microsoft.com/office/powerpoint/2010/main" xmlns="" val="154142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2971800" y="274638"/>
            <a:ext cx="6019800" cy="1143000"/>
          </a:xfrm>
        </p:spPr>
        <p:txBody>
          <a:bodyPr>
            <a:normAutofit fontScale="90000"/>
          </a:bodyPr>
          <a:lstStyle/>
          <a:p>
            <a:pPr defTabSz="341313" eaLnBrk="1" hangingPunct="1">
              <a:buClr>
                <a:schemeClr val="bg2"/>
              </a:buClr>
            </a:pPr>
            <a:r>
              <a:rPr lang="es-MX" sz="4000" dirty="0" smtClean="0"/>
              <a:t>2.14 Niveles mínimos de controles de seguridad</a:t>
            </a:r>
          </a:p>
        </p:txBody>
      </p:sp>
      <p:sp>
        <p:nvSpPr>
          <p:cNvPr id="84995" name="Rectangle 3"/>
          <p:cNvSpPr>
            <a:spLocks noGrp="1" noChangeArrowheads="1"/>
          </p:cNvSpPr>
          <p:nvPr>
            <p:ph type="body" idx="4294967295"/>
          </p:nvPr>
        </p:nvSpPr>
        <p:spPr>
          <a:xfrm>
            <a:off x="533400" y="1752600"/>
            <a:ext cx="8077200" cy="3992563"/>
          </a:xfrm>
        </p:spPr>
        <p:txBody>
          <a:bodyPr>
            <a:normAutofit/>
          </a:bodyPr>
          <a:lstStyle/>
          <a:p>
            <a:r>
              <a:rPr lang="es-MX" sz="2800" dirty="0" smtClean="0"/>
              <a:t>Los niveles de riesgo para cada clasificación de seguridad deben también determinarse y los estándares desarrollarse o modificarse para establecer los límites inferiores de protección de cada dominio de seguridad. Los estándares proporcionan la base para la medición y métodos de análisis con el fin de evaluar si los controles existentes cumplen con las referencias de seguridad.</a:t>
            </a:r>
          </a:p>
          <a:p>
            <a:pPr marL="282575" indent="-282575" eaLnBrk="1" hangingPunct="1">
              <a:lnSpc>
                <a:spcPct val="80000"/>
              </a:lnSpc>
              <a:buFont typeface="Wingdings" pitchFamily="2" charset="2"/>
              <a:buNone/>
            </a:pPr>
            <a:endParaRPr lang="es-MX" sz="2800" dirty="0" smtClean="0">
              <a:solidFill>
                <a:srgbClr val="FF0000"/>
              </a:solidFill>
            </a:endParaRPr>
          </a:p>
        </p:txBody>
      </p:sp>
    </p:spTree>
    <p:extLst>
      <p:ext uri="{BB962C8B-B14F-4D97-AF65-F5344CB8AC3E}">
        <p14:creationId xmlns:p14="http://schemas.microsoft.com/office/powerpoint/2010/main" xmlns="" val="1541426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3222</TotalTime>
  <Words>2961</Words>
  <Application>Microsoft Office PowerPoint</Application>
  <PresentationFormat>On-screen Show (4:3)</PresentationFormat>
  <Paragraphs>143</Paragraphs>
  <Slides>15</Slides>
  <Notes>15</Notes>
  <HiddenSlides>0</HiddenSlides>
  <MMClips>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2.12.4 Proveedores de servicios externos  </vt:lpstr>
      <vt:lpstr>2.12.4 Proveedores de servicios externos  </vt:lpstr>
      <vt:lpstr>2.13 Integración con los procesos de Ciclo de Vida</vt:lpstr>
      <vt:lpstr>Slide 4</vt:lpstr>
      <vt:lpstr>2.13.2 Principios y prácticas de la gestión de riesgos basada en el Ciclo de Vida</vt:lpstr>
      <vt:lpstr>2.13.2 Principios y prácticas de la gestión de riesgos basada en el Ciclo de Vida</vt:lpstr>
      <vt:lpstr>2.14 Niveles mínimos de controles de seguridad</vt:lpstr>
      <vt:lpstr>2.14 Niveles mínimos de controles de seguridad</vt:lpstr>
      <vt:lpstr>2.14 Niveles mínimos de controles de seguridad</vt:lpstr>
      <vt:lpstr>2.15.1 Monitoreo de riesgos</vt:lpstr>
      <vt:lpstr>Slide 11</vt:lpstr>
      <vt:lpstr>2.16 Capacitación y concientización</vt:lpstr>
      <vt:lpstr>2.16 Capacitación y concientización</vt:lpstr>
      <vt:lpstr>2.16 Capacitación y concientización</vt:lpstr>
      <vt:lpstr>2.16 Capacitación y concientización  </vt:lpstr>
    </vt:vector>
  </TitlesOfParts>
  <Company>ISACA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Risk Management and Compliance Chapter 2</dc:title>
  <dc:creator>Conference Administrator</dc:creator>
  <cp:lastModifiedBy>kcordero</cp:lastModifiedBy>
  <cp:revision>317</cp:revision>
  <dcterms:created xsi:type="dcterms:W3CDTF">2012-02-15T16:16:58Z</dcterms:created>
  <dcterms:modified xsi:type="dcterms:W3CDTF">2014-02-24T19:28:52Z</dcterms:modified>
</cp:coreProperties>
</file>