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448" r:id="rId2"/>
    <p:sldId id="449" r:id="rId3"/>
    <p:sldId id="450" r:id="rId4"/>
    <p:sldId id="451" r:id="rId5"/>
    <p:sldId id="452" r:id="rId6"/>
    <p:sldId id="481" r:id="rId7"/>
    <p:sldId id="482" r:id="rId8"/>
    <p:sldId id="45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5AC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12132" autoAdjust="0"/>
    <p:restoredTop sz="81004" autoAdjust="0"/>
  </p:normalViewPr>
  <p:slideViewPr>
    <p:cSldViewPr>
      <p:cViewPr varScale="1">
        <p:scale>
          <a:sx n="55" d="100"/>
          <a:sy n="55" d="100"/>
        </p:scale>
        <p:origin x="-22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89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30121-5E98-4C37-BCBD-7B662465A527}" type="datetimeFigureOut">
              <a:rPr lang="en-US" smtClean="0"/>
              <a:pPr/>
              <a:t>2/24/2014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48B56-071A-462C-A1BE-C7DA6A260CCD}" type="slidenum">
              <a:rPr lang="en-US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10562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BDF371-6FA4-4C58-9755-55E35582E8CC}" type="slidenum">
              <a:rPr lang="en-US" smtClean="0"/>
              <a:pPr eaLnBrk="1" hangingPunct="1"/>
              <a:t>1</a:t>
            </a:fld>
            <a:endParaRPr lang="es-MX" dirty="0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Directivas para el Instructor: </a:t>
            </a:r>
          </a:p>
          <a:p>
            <a:pPr eaLnBrk="1" hangingPunct="1"/>
            <a:endParaRPr lang="es-MX" b="1" dirty="0" smtClean="0"/>
          </a:p>
          <a:p>
            <a:pPr eaLnBrk="1" hangingPunct="1"/>
            <a:r>
              <a:rPr lang="es-MX" b="1" dirty="0" smtClean="0"/>
              <a:t>Contenidos a Enfatizar: </a:t>
            </a:r>
          </a:p>
          <a:p>
            <a:r>
              <a:rPr lang="es-MX" dirty="0" smtClean="0"/>
              <a:t>Para gestionar efectivamente los riesgos se requiere de la documentación adecuada que disponga en relación con las políticas de gestión de riesgos y estándares, así como otros temas relacionados con riesgos pertinentes. Las decisiones relativas a la naturaleza y al grado de documentación implican costos y beneficios relacionados. La política y el programa para la gestión de riesgos definen la documentación que es necesaria.</a:t>
            </a:r>
          </a:p>
          <a:p>
            <a:pPr eaLnBrk="1" hangingPunct="1"/>
            <a:endParaRPr lang="es-MX" b="1" dirty="0" smtClean="0"/>
          </a:p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Págs. 134</a:t>
            </a:r>
          </a:p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89D695-9F9D-4AD6-9D2F-2826275FDB93}" type="slidenum">
              <a:rPr lang="en-US" smtClean="0"/>
              <a:pPr eaLnBrk="1" hangingPunct="1"/>
              <a:t>2</a:t>
            </a:fld>
            <a:endParaRPr lang="es-MX" dirty="0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134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D0DBD3-3186-4458-97C4-140412B0387D}" type="slidenum">
              <a:rPr lang="en-US" smtClean="0"/>
              <a:pPr eaLnBrk="1" hangingPunct="1"/>
              <a:t>3</a:t>
            </a:fld>
            <a:endParaRPr lang="es-MX" dirty="0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134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C624C2B-24C0-4E5F-A705-97E86C5C8A18}" type="slidenum">
              <a:rPr lang="en-US" sz="1200"/>
              <a:pPr algn="r" eaLnBrk="1" hangingPunct="1"/>
              <a:t>4</a:t>
            </a:fld>
            <a:endParaRPr lang="es-MX" sz="1200" dirty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134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DD80FAA-FBBF-4E00-B70C-FBC1FFDE7A7B}" type="slidenum">
              <a:rPr lang="en-US" sz="1200"/>
              <a:pPr algn="r" eaLnBrk="1" hangingPunct="1"/>
              <a:t>5</a:t>
            </a:fld>
            <a:endParaRPr lang="es-MX" sz="1200" dirty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134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E5E10-C8DC-445A-B7C4-7B040192E877}" type="slidenum">
              <a:rPr lang="en-US" smtClean="0"/>
              <a:pPr eaLnBrk="1" hangingPunct="1"/>
              <a:t>6</a:t>
            </a:fld>
            <a:endParaRPr lang="es-MX" dirty="0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5715000" cy="4495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s-MX" sz="900" b="1" dirty="0" smtClean="0"/>
              <a:t>Contenidos a Enfatizar: 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La documentación típica para la gestión de riesgos debe incluir: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Un registro de riesgos—Para cada riesgo identificado, registre: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La fuente del riesgo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La naturaleza del riesgo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Opción de tratamiento seleccionada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Los controles existentes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Controles recomendados no implementados y las razones por las cuales se deberían implementar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Consecuencias y probabilidad de compromiso, incluyendo: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Pérdida de ingresos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Gastos inesperados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Riesgo legal (de incumplimiento de regulaciones y contractual)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Procesos interdependientes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Pérdida del reconocimiento o la confianza del público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Clasificación inicial del riesgo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Vulnerabilidad a factores internos/externos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Un inventario de los activos de información, incluyendo TI y activos de telecomunicación, que menciona: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Descripción del activo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Especificaciones técnicas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Número/cantidad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Ubicación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Requerimientos de licencias especiales, de existir alguno 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Un plan de acción y mitigación de riesgos, que especifique: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Quién tiene la responsabilidad de implementar el plan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Los recursos que se van a utilizar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La asignación del presupuesto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El calendario para la implementación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Detalles de los mecanismos / medidas de control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Cumplimiento de los requerimientos de la política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Documentos de auditoría y monitoreo, que incluyan: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Resultados de auditorías/revisiones y otros procedimientos de monitoreo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Seguimiento de las recomendaciones de la revisión y el estado de su implementación.</a:t>
            </a:r>
          </a:p>
          <a:p>
            <a:pPr eaLnBrk="1" hangingPunct="1">
              <a:spcBef>
                <a:spcPct val="0"/>
              </a:spcBef>
            </a:pPr>
            <a:endParaRPr lang="es-MX" sz="900" b="1" dirty="0" smtClean="0"/>
          </a:p>
          <a:p>
            <a:pPr eaLnBrk="1" hangingPunct="1">
              <a:spcBef>
                <a:spcPct val="0"/>
              </a:spcBef>
            </a:pPr>
            <a:r>
              <a:rPr lang="es-MX" sz="900" b="1" dirty="0" smtClean="0"/>
              <a:t>Páginas de Referencia del Manual de Preparación al Examen:</a:t>
            </a:r>
            <a:r>
              <a:rPr lang="es-MX" dirty="0" smtClean="0"/>
              <a:t>  </a:t>
            </a:r>
            <a:r>
              <a:rPr lang="es-MX" sz="900" dirty="0" smtClean="0"/>
              <a:t>Pg. 134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E5E10-C8DC-445A-B7C4-7B040192E877}" type="slidenum">
              <a:rPr lang="en-US" smtClean="0"/>
              <a:pPr eaLnBrk="1" hangingPunct="1"/>
              <a:t>7</a:t>
            </a:fld>
            <a:endParaRPr lang="es-MX" dirty="0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5715000" cy="4495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s-MX" sz="900" b="1" dirty="0" smtClean="0"/>
              <a:t>Contenidos a Enfatizar: 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La documentación típica para la gestión de riesgos debe incluir: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Un registro de riesgos—Para cada riesgo identificado, registre: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La fuente del riesgo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La naturaleza del riesgo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Opción de tratamiento seleccionada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Los controles existentes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Controles recomendados no implementados y las razones por las cuales se deberían implementar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Consecuencias y probabilidad de compromiso, incluyendo: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Pérdida de ingresos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Gastos inesperados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Riesgo legal (de incumplimiento de regulaciones y contractual)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Procesos interdependientes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Pérdida del reconocimiento o la confianza del público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Clasificación inicial del riesgo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Vulnerabilidad a factores internos/externos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Un inventario de los activos de información, incluyendo TI y activos de telecomunicación, que menciona: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Descripción del activo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Especificaciones técnicas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Número/cantidad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Ubicación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Requerimientos de licencias especiales, de existir alguno 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Un plan de acción y mitigación de riesgos, que especifique: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Quién tiene la responsabilidad de implementar el plan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Los recursos que se van a utilizar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La asignación del presupuesto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El calendario para la implementación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Detalles de los mecanismos / medidas de control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Cumplimiento de los requerimientos de la política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Documentos de auditoría y monitoreo, que incluyan: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Resultados de auditorías/revisiones y otros procedimientos de monitoreo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Seguimiento de las recomendaciones de la revisión y el estado de su implementación.</a:t>
            </a:r>
          </a:p>
          <a:p>
            <a:pPr eaLnBrk="1" hangingPunct="1">
              <a:spcBef>
                <a:spcPct val="0"/>
              </a:spcBef>
            </a:pPr>
            <a:endParaRPr lang="es-MX" sz="900" b="1" dirty="0" smtClean="0"/>
          </a:p>
          <a:p>
            <a:pPr eaLnBrk="1" hangingPunct="1">
              <a:spcBef>
                <a:spcPct val="0"/>
              </a:spcBef>
            </a:pPr>
            <a:r>
              <a:rPr lang="es-MX" sz="900" b="1" dirty="0" smtClean="0"/>
              <a:t>Páginas de Referencia del Manual de Preparación al Examen:</a:t>
            </a:r>
            <a:r>
              <a:rPr lang="es-MX" dirty="0" smtClean="0"/>
              <a:t>  </a:t>
            </a:r>
            <a:r>
              <a:rPr lang="es-MX" sz="900" dirty="0" smtClean="0"/>
              <a:t>Pg. 134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FE5E10-C8DC-445A-B7C4-7B040192E877}" type="slidenum">
              <a:rPr lang="en-US" smtClean="0"/>
              <a:pPr eaLnBrk="1" hangingPunct="1"/>
              <a:t>8</a:t>
            </a:fld>
            <a:endParaRPr lang="es-MX" dirty="0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5715000" cy="4495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s-MX" sz="900" b="1" dirty="0" smtClean="0"/>
              <a:t>Contenidos a Enfatizar: 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La documentación típica para la gestión de riesgos debe incluir: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Un registro de riesgos—Para cada riesgo identificado, registre: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La fuente del riesgo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La naturaleza del riesgo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Opción de tratamiento seleccionada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Los controles existentes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Controles recomendados no implementados y las razones por las cuales se deberían implementar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Consecuencias y probabilidad de compromiso, incluyendo: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Pérdida de ingresos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Gastos inesperados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Riesgo legal (de incumplimiento de regulaciones y contractual)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Procesos interdependientes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Pérdida del reconocimiento o la confianza del público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Clasificación inicial del riesgo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Vulnerabilidad a factores internos/externos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Un inventario de los activos de información, incluyendo TI y activos de telecomunicación, que menciona: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Descripción del activo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Especificaciones técnicas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Número/cantidad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Ubicación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Requerimientos de licencias especiales, de existir alguno 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Un plan de acción y mitigación de riesgos, que especifique: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Quién tiene la responsabilidad de implementar el plan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Los recursos que se van a utilizar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La asignación del presupuesto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El calendario para la implementación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Detalles de los mecanismos / medidas de control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Cumplimiento de los requerimientos de la política</a:t>
            </a:r>
          </a:p>
          <a:p>
            <a:pPr>
              <a:spcBef>
                <a:spcPct val="0"/>
              </a:spcBef>
            </a:pPr>
            <a:r>
              <a:rPr lang="es-MX" sz="900" dirty="0" smtClean="0"/>
              <a:t>Documentos de auditoría y monitoreo, que incluyan: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Resultados de auditorías/revisiones y otros procedimientos de monitoreo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900" dirty="0" smtClean="0"/>
              <a:t>– Seguimiento de las recomendaciones de la revisión y el estado de su implementación.</a:t>
            </a:r>
          </a:p>
          <a:p>
            <a:pPr eaLnBrk="1" hangingPunct="1">
              <a:spcBef>
                <a:spcPct val="0"/>
              </a:spcBef>
            </a:pPr>
            <a:endParaRPr lang="es-MX" sz="900" b="1" dirty="0" smtClean="0"/>
          </a:p>
          <a:p>
            <a:pPr eaLnBrk="1" hangingPunct="1">
              <a:spcBef>
                <a:spcPct val="0"/>
              </a:spcBef>
            </a:pPr>
            <a:r>
              <a:rPr lang="es-MX" sz="900" b="1" dirty="0" smtClean="0"/>
              <a:t>Páginas de Referencia del Manual de Preparación al Examen:</a:t>
            </a:r>
            <a:r>
              <a:rPr lang="es-MX" dirty="0" smtClean="0"/>
              <a:t>  </a:t>
            </a:r>
            <a:r>
              <a:rPr lang="es-MX" sz="900" dirty="0" smtClean="0"/>
              <a:t>Pg. 134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SM.Horizontal 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1"/>
            <a:ext cx="2643206" cy="1056201"/>
          </a:xfrm>
          <a:prstGeom prst="rect">
            <a:avLst/>
          </a:prstGeom>
        </p:spPr>
      </p:pic>
      <p:pic>
        <p:nvPicPr>
          <p:cNvPr id="7" name="Picture 6" descr="ISACAnewTag.4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43702" y="5929330"/>
            <a:ext cx="2381251" cy="7953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428924" y="4000504"/>
            <a:ext cx="5286412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10800000">
            <a:off x="2857488" y="6643710"/>
            <a:ext cx="3786214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5AC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F04EB-1548-4DDB-A38C-11FE191D4E1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199"/>
            <a:ext cx="2057400" cy="4724401"/>
          </a:xfrm>
        </p:spPr>
        <p:txBody>
          <a:bodyPr vert="eaVert"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199"/>
            <a:ext cx="6019800" cy="472440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s and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8313" y="2205038"/>
            <a:ext cx="82804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37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199"/>
            <a:ext cx="5111750" cy="4724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SM.Horizontal 4c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2844" y="142851"/>
            <a:ext cx="2643206" cy="1056201"/>
          </a:xfrm>
          <a:prstGeom prst="rect">
            <a:avLst/>
          </a:prstGeom>
        </p:spPr>
      </p:pic>
      <p:pic>
        <p:nvPicPr>
          <p:cNvPr id="8" name="Picture 7" descr="ISACAnewTag.4c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643702" y="5929330"/>
            <a:ext cx="2381251" cy="79533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57158" y="6488668"/>
            <a:ext cx="25266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©Copyright 2013 ISACA. Todos los derechos reservados.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2428924" y="4000504"/>
            <a:ext cx="5286412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10800000">
            <a:off x="2857488" y="6643710"/>
            <a:ext cx="3786214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75AC4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spcBef>
          <a:spcPct val="20000"/>
        </a:spcBef>
        <a:buClrTx/>
        <a:buFont typeface="Calibri" pitchFamily="34" charset="0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5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341313" eaLnBrk="1" hangingPunct="1">
              <a:buClr>
                <a:schemeClr val="bg2"/>
              </a:buClr>
            </a:pPr>
            <a:r>
              <a:rPr lang="es-MX" sz="4000" dirty="0" smtClean="0"/>
              <a:t>2.17 Documentación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8313" y="1752600"/>
            <a:ext cx="8280400" cy="4176712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Para gestionar efectivamente los riesgos, se requiere de una documentación adecuada y fácilmente disponible. </a:t>
            </a:r>
          </a:p>
          <a:p>
            <a:r>
              <a:rPr lang="es-MX" dirty="0" smtClean="0"/>
              <a:t>Dicha información puede incluir:</a:t>
            </a:r>
          </a:p>
          <a:p>
            <a:pPr lvl="1"/>
            <a:r>
              <a:rPr lang="es-MX" dirty="0" smtClean="0"/>
              <a:t>Políticas, procedimientos, estándares y directrices.</a:t>
            </a:r>
          </a:p>
          <a:p>
            <a:pPr lvl="1"/>
            <a:r>
              <a:rPr lang="es-MX" dirty="0" smtClean="0"/>
              <a:t>Resultados de análisis de riesgos.</a:t>
            </a:r>
          </a:p>
          <a:p>
            <a:pPr lvl="1"/>
            <a:r>
              <a:rPr lang="es-MX" dirty="0" smtClean="0"/>
              <a:t>Registro de riesgos (para cada riesgo identificado).</a:t>
            </a:r>
          </a:p>
          <a:p>
            <a:pPr lvl="1"/>
            <a:r>
              <a:rPr lang="es-MX" dirty="0" smtClean="0"/>
              <a:t>Base de datos de mitigación de riesgos.</a:t>
            </a:r>
          </a:p>
          <a:p>
            <a:pPr lvl="1"/>
            <a:r>
              <a:rPr lang="es-MX" dirty="0" smtClean="0"/>
              <a:t>Reportes y tableros de control. </a:t>
            </a:r>
          </a:p>
          <a:p>
            <a:pPr lvl="1"/>
            <a:r>
              <a:rPr lang="es-MX" dirty="0" smtClean="0"/>
              <a:t>Material de entrenamiento.</a:t>
            </a:r>
            <a:endParaRPr lang="es-MX" dirty="0"/>
          </a:p>
        </p:txBody>
      </p:sp>
      <p:pic>
        <p:nvPicPr>
          <p:cNvPr id="4" name="Dominio 2 D46">
            <a:hlinkClick r:id="" action="ppaction://media"/>
          </p:cNvPr>
          <p:cNvPicPr>
            <a:picLocks noRot="1" noChangeAspect="1"/>
          </p:cNvPicPr>
          <p:nvPr>
            <a:wavAudioFile r:embed="rId1" name="Dominio 2 D46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66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274638"/>
            <a:ext cx="5867400" cy="1143000"/>
          </a:xfrm>
        </p:spPr>
        <p:txBody>
          <a:bodyPr>
            <a:normAutofit/>
          </a:bodyPr>
          <a:lstStyle/>
          <a:p>
            <a:pPr defTabSz="341313" eaLnBrk="1" hangingPunct="1">
              <a:buClr>
                <a:schemeClr val="bg2"/>
              </a:buClr>
            </a:pPr>
            <a:r>
              <a:rPr lang="es-MX" sz="4000" dirty="0" smtClean="0"/>
              <a:t>2.17 Documentación</a:t>
            </a:r>
            <a:r>
              <a:rPr lang="es-MX" dirty="0" smtClean="0"/>
              <a:t>  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8382000" cy="4221163"/>
          </a:xfrm>
        </p:spPr>
        <p:txBody>
          <a:bodyPr/>
          <a:lstStyle/>
          <a:p>
            <a:pPr marL="0" indent="0" eaLnBrk="1" hangingPunct="1">
              <a:spcBef>
                <a:spcPct val="15000"/>
              </a:spcBef>
              <a:buFontTx/>
              <a:buNone/>
              <a:defRPr/>
            </a:pPr>
            <a:r>
              <a:rPr lang="es-MX" dirty="0" smtClean="0"/>
              <a:t>Cada etapa del desarrollo del programa de gestión de riesgos debe incluir:</a:t>
            </a:r>
          </a:p>
          <a:p>
            <a:pPr marL="347663" indent="-228600" eaLnBrk="1" hangingPunct="1">
              <a:spcBef>
                <a:spcPct val="15000"/>
              </a:spcBef>
              <a:defRPr/>
            </a:pPr>
            <a:r>
              <a:rPr lang="es-MX" sz="2800" dirty="0" smtClean="0"/>
              <a:t>Objetivos.</a:t>
            </a:r>
          </a:p>
          <a:p>
            <a:pPr marL="347663" indent="-228600" eaLnBrk="1" hangingPunct="1">
              <a:spcBef>
                <a:spcPct val="15000"/>
              </a:spcBef>
              <a:defRPr/>
            </a:pPr>
            <a:r>
              <a:rPr lang="es-MX" sz="2800" dirty="0" smtClean="0"/>
              <a:t>Público.</a:t>
            </a:r>
          </a:p>
          <a:p>
            <a:pPr marL="347663" indent="-228600" eaLnBrk="1" hangingPunct="1">
              <a:spcBef>
                <a:spcPct val="15000"/>
              </a:spcBef>
              <a:defRPr/>
            </a:pPr>
            <a:r>
              <a:rPr lang="es-MX" sz="2800" dirty="0" smtClean="0"/>
              <a:t>Recursos de información / Custodios de recursos.</a:t>
            </a:r>
          </a:p>
          <a:p>
            <a:pPr marL="347663" indent="-228600" eaLnBrk="1" hangingPunct="1">
              <a:spcBef>
                <a:spcPct val="15000"/>
              </a:spcBef>
              <a:defRPr/>
            </a:pPr>
            <a:r>
              <a:rPr lang="es-MX" sz="2800" dirty="0" smtClean="0"/>
              <a:t>Supuestos.</a:t>
            </a:r>
          </a:p>
          <a:p>
            <a:pPr marL="347663" indent="-228600" eaLnBrk="1" hangingPunct="1">
              <a:spcBef>
                <a:spcPct val="15000"/>
              </a:spcBef>
              <a:defRPr/>
            </a:pPr>
            <a:r>
              <a:rPr lang="es-MX" sz="2800" dirty="0" smtClean="0"/>
              <a:t>Decisiones.</a:t>
            </a:r>
          </a:p>
        </p:txBody>
      </p:sp>
    </p:spTree>
    <p:extLst>
      <p:ext uri="{BB962C8B-B14F-4D97-AF65-F5344CB8AC3E}">
        <p14:creationId xmlns:p14="http://schemas.microsoft.com/office/powerpoint/2010/main" xmlns="" val="1645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274638"/>
            <a:ext cx="5867400" cy="1143000"/>
          </a:xfrm>
        </p:spPr>
        <p:txBody>
          <a:bodyPr>
            <a:normAutofit/>
          </a:bodyPr>
          <a:lstStyle/>
          <a:p>
            <a:pPr defTabSz="341313">
              <a:buClr>
                <a:schemeClr val="bg2"/>
              </a:buClr>
            </a:pPr>
            <a:r>
              <a:rPr lang="es-MX" dirty="0" smtClean="0"/>
              <a:t>2.17 Documentación  </a:t>
            </a:r>
            <a:endParaRPr lang="es-MX" sz="4000" dirty="0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1534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s-MX" dirty="0" smtClean="0"/>
              <a:t>La documentación de la política para la gestión de riesgos puede incluir entre otras, la siguiente información:</a:t>
            </a:r>
          </a:p>
          <a:p>
            <a:pPr marL="347663" indent="-228600" eaLnBrk="1" hangingPunct="1">
              <a:defRPr/>
            </a:pPr>
            <a:r>
              <a:rPr lang="es-MX" sz="2800" dirty="0" smtClean="0"/>
              <a:t>Objetivos de la política y razón para la gestión de riesgos.</a:t>
            </a:r>
          </a:p>
          <a:p>
            <a:pPr marL="347663" indent="-228600" eaLnBrk="1" hangingPunct="1">
              <a:defRPr/>
            </a:pPr>
            <a:r>
              <a:rPr lang="es-MX" sz="2800" dirty="0" smtClean="0"/>
              <a:t>Ámbito de aplicación y estatutos de la gestión de riesgos de la seguridad de la información.</a:t>
            </a:r>
          </a:p>
          <a:p>
            <a:pPr marL="347663" indent="-228600" eaLnBrk="1" hangingPunct="1">
              <a:defRPr/>
            </a:pPr>
            <a:r>
              <a:rPr lang="es-MX" sz="2800" smtClean="0"/>
              <a:t>Vínculos entre la política de gestión de riesgos y los planes de negocio tanto </a:t>
            </a:r>
            <a:r>
              <a:rPr lang="es-MX" sz="2800" dirty="0" smtClean="0"/>
              <a:t>estratégico como corporativo de la organización.</a:t>
            </a:r>
          </a:p>
        </p:txBody>
      </p:sp>
    </p:spTree>
    <p:extLst>
      <p:ext uri="{BB962C8B-B14F-4D97-AF65-F5344CB8AC3E}">
        <p14:creationId xmlns:p14="http://schemas.microsoft.com/office/powerpoint/2010/main" xmlns="" val="21357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274638"/>
            <a:ext cx="5867400" cy="1143000"/>
          </a:xfrm>
        </p:spPr>
        <p:txBody>
          <a:bodyPr>
            <a:normAutofit/>
          </a:bodyPr>
          <a:lstStyle/>
          <a:p>
            <a:pPr defTabSz="341313">
              <a:buClr>
                <a:schemeClr val="bg2"/>
              </a:buClr>
            </a:pPr>
            <a:r>
              <a:rPr lang="es-MX" dirty="0" smtClean="0"/>
              <a:t>2.17 Documentación  </a:t>
            </a:r>
            <a:endParaRPr lang="es-MX" sz="4000" dirty="0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4582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s-MX" dirty="0" smtClean="0"/>
              <a:t>La documentación de la política para la gestión de riesgos puede incluir entre otras, la siguiente información:</a:t>
            </a:r>
          </a:p>
          <a:p>
            <a:pPr marL="282575" indent="-282575" eaLnBrk="1" hangingPunct="1">
              <a:defRPr/>
            </a:pPr>
            <a:r>
              <a:rPr lang="es-MX" sz="2800" dirty="0" smtClean="0"/>
              <a:t>Alcance y variedad de temas a los que se aplica la política.</a:t>
            </a:r>
          </a:p>
          <a:p>
            <a:pPr marL="282575" indent="-282575" eaLnBrk="1" hangingPunct="1">
              <a:defRPr/>
            </a:pPr>
            <a:r>
              <a:rPr lang="es-MX" sz="2800" dirty="0" smtClean="0"/>
              <a:t>Orientación sobre lo que puede considerarse como riesgo aceptable.</a:t>
            </a:r>
          </a:p>
          <a:p>
            <a:pPr marL="282575" indent="-282575" eaLnBrk="1" hangingPunct="1">
              <a:defRPr/>
            </a:pPr>
            <a:r>
              <a:rPr lang="es-MX" sz="2800" dirty="0" smtClean="0"/>
              <a:t>Responsabilidades sobre la gestión de riesgos.</a:t>
            </a:r>
          </a:p>
          <a:p>
            <a:pPr marL="282575" indent="-282575" eaLnBrk="1" hangingPunct="1">
              <a:defRPr/>
            </a:pPr>
            <a:r>
              <a:rPr lang="es-MX" sz="2800" dirty="0" smtClean="0"/>
              <a:t>Conocimientos profesionales de apoyo disponibles para ayudar a los responsables de la gestión de riesgos.</a:t>
            </a:r>
          </a:p>
        </p:txBody>
      </p:sp>
    </p:spTree>
    <p:extLst>
      <p:ext uri="{BB962C8B-B14F-4D97-AF65-F5344CB8AC3E}">
        <p14:creationId xmlns:p14="http://schemas.microsoft.com/office/powerpoint/2010/main" xmlns="" val="39974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274638"/>
            <a:ext cx="5867400" cy="1143000"/>
          </a:xfrm>
        </p:spPr>
        <p:txBody>
          <a:bodyPr>
            <a:normAutofit/>
          </a:bodyPr>
          <a:lstStyle/>
          <a:p>
            <a:pPr defTabSz="341313">
              <a:buClr>
                <a:schemeClr val="bg2"/>
              </a:buClr>
            </a:pPr>
            <a:r>
              <a:rPr lang="es-MX" dirty="0" smtClean="0"/>
              <a:t>2.17 Documentación  </a:t>
            </a:r>
            <a:endParaRPr lang="es-MX" sz="4000" dirty="0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4582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s-MX" dirty="0" smtClean="0"/>
              <a:t>La documentación de la política para la gestión de riesgos puede incluir entre otras, la siguiente información:</a:t>
            </a:r>
          </a:p>
          <a:p>
            <a:pPr marL="282575" indent="-282575" eaLnBrk="1" hangingPunct="1">
              <a:defRPr/>
            </a:pPr>
            <a:r>
              <a:rPr lang="es-MX" sz="2800" dirty="0" smtClean="0"/>
              <a:t>Nivel de documentación requerido.</a:t>
            </a:r>
          </a:p>
          <a:p>
            <a:pPr marL="282575" indent="-282575" eaLnBrk="1" hangingPunct="1">
              <a:defRPr/>
            </a:pPr>
            <a:r>
              <a:rPr lang="es-MX" sz="2800" dirty="0" smtClean="0"/>
              <a:t>Plan para revisar el apego a la política de gestión de riesgos.</a:t>
            </a:r>
          </a:p>
          <a:p>
            <a:pPr marL="282575" indent="-282575" eaLnBrk="1" hangingPunct="1">
              <a:defRPr/>
            </a:pPr>
            <a:r>
              <a:rPr lang="es-MX" sz="2800" dirty="0" smtClean="0"/>
              <a:t>Niveles de severidad de incidentes y eventos.</a:t>
            </a:r>
          </a:p>
          <a:p>
            <a:pPr marL="282575" indent="-282575" eaLnBrk="1" hangingPunct="1">
              <a:defRPr/>
            </a:pPr>
            <a:r>
              <a:rPr lang="es-MX" sz="2800" dirty="0" smtClean="0"/>
              <a:t>Procedimientos de reporte y escalamiento de riesgos, formato y frecuencia.</a:t>
            </a:r>
          </a:p>
        </p:txBody>
      </p:sp>
    </p:spTree>
    <p:extLst>
      <p:ext uri="{BB962C8B-B14F-4D97-AF65-F5344CB8AC3E}">
        <p14:creationId xmlns:p14="http://schemas.microsoft.com/office/powerpoint/2010/main" xmlns="" val="4971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274638"/>
            <a:ext cx="5867400" cy="1143000"/>
          </a:xfrm>
        </p:spPr>
        <p:txBody>
          <a:bodyPr>
            <a:normAutofit/>
          </a:bodyPr>
          <a:lstStyle/>
          <a:p>
            <a:pPr defTabSz="341313">
              <a:buClr>
                <a:schemeClr val="bg2"/>
              </a:buClr>
            </a:pPr>
            <a:r>
              <a:rPr lang="es-MX" dirty="0" smtClean="0"/>
              <a:t>2.17 Documentación  </a:t>
            </a:r>
            <a:endParaRPr lang="es-MX" sz="4000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451850" cy="471487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s-MX" sz="2800" dirty="0" smtClean="0"/>
              <a:t>La documentación típica para la gestión de riesgos debe incluir:</a:t>
            </a:r>
          </a:p>
          <a:p>
            <a:pPr indent="-233363" eaLnBrk="1" hangingPunct="1">
              <a:defRPr/>
            </a:pPr>
            <a:r>
              <a:rPr lang="es-MX" sz="2400" dirty="0" smtClean="0"/>
              <a:t>Un registro de riesgo (para cada riesgo identificado).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La fuente del riesgo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La naturaleza del riesgo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Opción de tratamiento seleccionada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Los controles existentes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Controles recomendados no implementados y las razones por las cuales se deberían implementar</a:t>
            </a:r>
          </a:p>
          <a:p>
            <a:pPr indent="-233363" eaLnBrk="1" hangingPunct="1">
              <a:defRPr/>
            </a:pPr>
            <a:r>
              <a:rPr lang="es-MX" sz="2400" dirty="0" smtClean="0"/>
              <a:t>Consecuencias y probabilidad.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Pérdida de ingresos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Gastos inesperados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Riesgo legal (de incumplimiento de regulaciones y contractual)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Procesos interdependientes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Pérdida del reconocimiento o la confianza del público</a:t>
            </a:r>
          </a:p>
        </p:txBody>
      </p:sp>
    </p:spTree>
    <p:extLst>
      <p:ext uri="{BB962C8B-B14F-4D97-AF65-F5344CB8AC3E}">
        <p14:creationId xmlns:p14="http://schemas.microsoft.com/office/powerpoint/2010/main" xmlns="" val="29226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274638"/>
            <a:ext cx="5867400" cy="1143000"/>
          </a:xfrm>
        </p:spPr>
        <p:txBody>
          <a:bodyPr>
            <a:normAutofit/>
          </a:bodyPr>
          <a:lstStyle/>
          <a:p>
            <a:pPr defTabSz="341313">
              <a:buClr>
                <a:schemeClr val="bg2"/>
              </a:buClr>
            </a:pPr>
            <a:r>
              <a:rPr lang="es-MX" dirty="0" smtClean="0"/>
              <a:t>2.17 Documentación  </a:t>
            </a:r>
            <a:endParaRPr lang="es-MX" sz="4000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451850" cy="4714875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s-MX" sz="2800" dirty="0" smtClean="0"/>
              <a:t>La documentación típica para la gestión de riesgos debe incluir:</a:t>
            </a:r>
          </a:p>
          <a:p>
            <a:pPr indent="-233363" eaLnBrk="1" hangingPunct="1">
              <a:defRPr/>
            </a:pPr>
            <a:r>
              <a:rPr lang="es-MX" sz="2400" dirty="0" smtClean="0"/>
              <a:t>Clasificación inicial del riesgo.</a:t>
            </a:r>
          </a:p>
          <a:p>
            <a:pPr indent="-233363" eaLnBrk="1" hangingPunct="1">
              <a:defRPr/>
            </a:pPr>
            <a:r>
              <a:rPr lang="es-MX" sz="2400" dirty="0" smtClean="0"/>
              <a:t>Vulnerabilidad a factores internos/externos.</a:t>
            </a:r>
          </a:p>
          <a:p>
            <a:pPr indent="-233363" eaLnBrk="1" hangingPunct="1">
              <a:defRPr/>
            </a:pPr>
            <a:r>
              <a:rPr lang="es-MX" sz="2400" dirty="0" smtClean="0"/>
              <a:t>Un inventario de los activos de información.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Descripción del activo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Especificaciones técnicas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Número/cantidad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Ubicación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 Requerimientos de licencias especiales, de existir alguno </a:t>
            </a:r>
          </a:p>
        </p:txBody>
      </p:sp>
    </p:spTree>
    <p:extLst>
      <p:ext uri="{BB962C8B-B14F-4D97-AF65-F5344CB8AC3E}">
        <p14:creationId xmlns:p14="http://schemas.microsoft.com/office/powerpoint/2010/main" xmlns="" val="29226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274638"/>
            <a:ext cx="5867400" cy="1143000"/>
          </a:xfrm>
        </p:spPr>
        <p:txBody>
          <a:bodyPr>
            <a:normAutofit/>
          </a:bodyPr>
          <a:lstStyle/>
          <a:p>
            <a:pPr defTabSz="341313">
              <a:buClr>
                <a:schemeClr val="bg2"/>
              </a:buClr>
            </a:pPr>
            <a:r>
              <a:rPr lang="es-MX" dirty="0" smtClean="0"/>
              <a:t>2.17 Documentación  </a:t>
            </a:r>
            <a:endParaRPr lang="es-MX" sz="4000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451850" cy="47148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s-MX" sz="2800" dirty="0" smtClean="0"/>
              <a:t>La documentación típica para la gestión de riesgos debe incluir:</a:t>
            </a:r>
          </a:p>
          <a:p>
            <a:pPr indent="-233363" eaLnBrk="1" hangingPunct="1">
              <a:defRPr/>
            </a:pPr>
            <a:r>
              <a:rPr lang="es-MX" sz="2400" dirty="0" smtClean="0"/>
              <a:t>Un plan de acción de mitigación de riesgos.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Quién tiene la responsabilidad de implementar el plan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Los recursos que se van a utilizar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La asignación del presupuesto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El calendario para la implementación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Detalles de los mecanismos / medidas de control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Cumplimiento de los requerimientos de la política</a:t>
            </a:r>
          </a:p>
          <a:p>
            <a:pPr indent="-233363" eaLnBrk="1" hangingPunct="1">
              <a:defRPr/>
            </a:pPr>
            <a:r>
              <a:rPr lang="es-MX" sz="2400" dirty="0" smtClean="0"/>
              <a:t>Documentos de auditoría y monitoreo.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Resultados de auditorías/revisiones y otros procedimientos de monitoreo</a:t>
            </a:r>
          </a:p>
          <a:p>
            <a:pPr marL="742950" lvl="1" indent="-285750">
              <a:spcBef>
                <a:spcPct val="0"/>
              </a:spcBef>
            </a:pPr>
            <a:r>
              <a:rPr lang="es-MX" sz="2000" dirty="0" smtClean="0"/>
              <a:t>Seguimiento de las recomendaciones de la revisión y el estado de su implementación.</a:t>
            </a:r>
          </a:p>
        </p:txBody>
      </p:sp>
    </p:spTree>
    <p:extLst>
      <p:ext uri="{BB962C8B-B14F-4D97-AF65-F5344CB8AC3E}">
        <p14:creationId xmlns:p14="http://schemas.microsoft.com/office/powerpoint/2010/main" xmlns="" val="29226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3222</TotalTime>
  <Words>1393</Words>
  <Application>Microsoft Office PowerPoint</Application>
  <PresentationFormat>On-screen Show (4:3)</PresentationFormat>
  <Paragraphs>189</Paragraphs>
  <Slides>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2.17 Documentación</vt:lpstr>
      <vt:lpstr>2.17 Documentación  </vt:lpstr>
      <vt:lpstr>2.17 Documentación  </vt:lpstr>
      <vt:lpstr>2.17 Documentación  </vt:lpstr>
      <vt:lpstr>2.17 Documentación  </vt:lpstr>
      <vt:lpstr>2.17 Documentación  </vt:lpstr>
      <vt:lpstr>2.17 Documentación  </vt:lpstr>
      <vt:lpstr>2.17 Documentación  </vt:lpstr>
    </vt:vector>
  </TitlesOfParts>
  <Company>ISACA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Risk Management and Compliance Chapter 2</dc:title>
  <dc:creator>Conference Administrator</dc:creator>
  <cp:lastModifiedBy>kcordero</cp:lastModifiedBy>
  <cp:revision>316</cp:revision>
  <dcterms:created xsi:type="dcterms:W3CDTF">2012-02-15T16:16:58Z</dcterms:created>
  <dcterms:modified xsi:type="dcterms:W3CDTF">2014-02-24T19:30:11Z</dcterms:modified>
</cp:coreProperties>
</file>