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F6B18D-FDFF-4DAE-B3A2-078C874CF3FA}" type="datetimeFigureOut">
              <a:rPr lang="es-CR" smtClean="0"/>
              <a:t>11/09/2015</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C617B2-0E61-4B1E-AF87-D9581F80C522}" type="slidenum">
              <a:rPr lang="es-CR" smtClean="0"/>
              <a:t>‹Nº›</a:t>
            </a:fld>
            <a:endParaRPr lang="es-CR"/>
          </a:p>
        </p:txBody>
      </p:sp>
    </p:spTree>
    <p:extLst>
      <p:ext uri="{BB962C8B-B14F-4D97-AF65-F5344CB8AC3E}">
        <p14:creationId xmlns:p14="http://schemas.microsoft.com/office/powerpoint/2010/main" val="1523878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R" dirty="0" smtClean="0"/>
              <a:t>El control concentrado de constitucionalidad: acción de inconstitucionalidad, recurso de amparo, recurso de amparo convertible, consulta judicial de constitucionalidad, consulta legislativa (efectos según sea por la sustancia o por el procedimiento)</a:t>
            </a:r>
          </a:p>
          <a:p>
            <a:endParaRPr lang="es-CR" dirty="0"/>
          </a:p>
        </p:txBody>
      </p:sp>
      <p:sp>
        <p:nvSpPr>
          <p:cNvPr id="4" name="Marcador de número de diapositiva 3"/>
          <p:cNvSpPr>
            <a:spLocks noGrp="1"/>
          </p:cNvSpPr>
          <p:nvPr>
            <p:ph type="sldNum" sz="quarter" idx="10"/>
          </p:nvPr>
        </p:nvSpPr>
        <p:spPr/>
        <p:txBody>
          <a:bodyPr/>
          <a:lstStyle/>
          <a:p>
            <a:fld id="{BB292C9F-F22C-4CC9-9EAF-5C3927FF56D8}" type="slidenum">
              <a:rPr lang="es-CR" smtClean="0"/>
              <a:t>2</a:t>
            </a:fld>
            <a:endParaRPr lang="es-CR"/>
          </a:p>
        </p:txBody>
      </p:sp>
    </p:spTree>
    <p:extLst>
      <p:ext uri="{BB962C8B-B14F-4D97-AF65-F5344CB8AC3E}">
        <p14:creationId xmlns:p14="http://schemas.microsoft.com/office/powerpoint/2010/main" val="3250312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z="1200" b="0" i="0" u="none" strike="noStrike" kern="1200" baseline="0" dirty="0" smtClean="0">
                <a:solidFill>
                  <a:schemeClr val="tx1"/>
                </a:solidFill>
                <a:latin typeface="+mn-lt"/>
                <a:ea typeface="+mn-ea"/>
                <a:cs typeface="+mn-cs"/>
              </a:rPr>
              <a:t>El control desconcentrado: desaplicación de la norma inconstitucional por el Juez y por la Administración Tributaria (art. 8 LOPJ): certeza de inconstitucionalidad; duda de inconstitucionalidad.</a:t>
            </a:r>
          </a:p>
          <a:p>
            <a:r>
              <a:rPr lang="es-CR" sz="1200" b="0" i="0" u="none" strike="noStrike" kern="1200" baseline="0" dirty="0" smtClean="0">
                <a:solidFill>
                  <a:schemeClr val="tx1"/>
                </a:solidFill>
                <a:latin typeface="+mn-lt"/>
                <a:ea typeface="+mn-ea"/>
                <a:cs typeface="+mn-cs"/>
              </a:rPr>
              <a:t>• El control desconcentrado: interpretación de la norma jurídica según el contexto y según la finalidad. Aquí se confunden el control concentrado y el desconcentrado, pues la Sala Constitucional también ha dictado sentencias “interpretativas”. (SC 8156-2011).</a:t>
            </a:r>
            <a:endParaRPr lang="es-CR" dirty="0"/>
          </a:p>
        </p:txBody>
      </p:sp>
      <p:sp>
        <p:nvSpPr>
          <p:cNvPr id="4" name="Marcador de número de diapositiva 3"/>
          <p:cNvSpPr>
            <a:spLocks noGrp="1"/>
          </p:cNvSpPr>
          <p:nvPr>
            <p:ph type="sldNum" sz="quarter" idx="10"/>
          </p:nvPr>
        </p:nvSpPr>
        <p:spPr/>
        <p:txBody>
          <a:bodyPr/>
          <a:lstStyle/>
          <a:p>
            <a:fld id="{BB292C9F-F22C-4CC9-9EAF-5C3927FF56D8}" type="slidenum">
              <a:rPr lang="es-CR" smtClean="0"/>
              <a:t>29</a:t>
            </a:fld>
            <a:endParaRPr lang="es-CR"/>
          </a:p>
        </p:txBody>
      </p:sp>
    </p:spTree>
    <p:extLst>
      <p:ext uri="{BB962C8B-B14F-4D97-AF65-F5344CB8AC3E}">
        <p14:creationId xmlns:p14="http://schemas.microsoft.com/office/powerpoint/2010/main" val="354600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R"/>
          </a:p>
        </p:txBody>
      </p:sp>
      <p:sp>
        <p:nvSpPr>
          <p:cNvPr id="4" name="Marcador de fecha 3"/>
          <p:cNvSpPr>
            <a:spLocks noGrp="1"/>
          </p:cNvSpPr>
          <p:nvPr>
            <p:ph type="dt" sz="half" idx="10"/>
          </p:nvPr>
        </p:nvSpPr>
        <p:spPr/>
        <p:txBody>
          <a:bodyPr/>
          <a:lstStyle/>
          <a:p>
            <a:fld id="{0A5D74C6-7FF3-4522-B74B-845D44330649}"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3838564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0A5D74C6-7FF3-4522-B74B-845D44330649}"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529914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0A5D74C6-7FF3-4522-B74B-845D44330649}"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913256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0A5D74C6-7FF3-4522-B74B-845D44330649}"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263720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A5D74C6-7FF3-4522-B74B-845D44330649}" type="datetimeFigureOut">
              <a:rPr lang="es-CR" smtClean="0"/>
              <a:t>11/09/2015</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2216225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fecha 4"/>
          <p:cNvSpPr>
            <a:spLocks noGrp="1"/>
          </p:cNvSpPr>
          <p:nvPr>
            <p:ph type="dt" sz="half" idx="10"/>
          </p:nvPr>
        </p:nvSpPr>
        <p:spPr/>
        <p:txBody>
          <a:bodyPr/>
          <a:lstStyle/>
          <a:p>
            <a:fld id="{0A5D74C6-7FF3-4522-B74B-845D44330649}" type="datetimeFigureOut">
              <a:rPr lang="es-CR" smtClean="0"/>
              <a:t>11/09/2015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19002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Marcador de fecha 6"/>
          <p:cNvSpPr>
            <a:spLocks noGrp="1"/>
          </p:cNvSpPr>
          <p:nvPr>
            <p:ph type="dt" sz="half" idx="10"/>
          </p:nvPr>
        </p:nvSpPr>
        <p:spPr/>
        <p:txBody>
          <a:bodyPr/>
          <a:lstStyle/>
          <a:p>
            <a:fld id="{0A5D74C6-7FF3-4522-B74B-845D44330649}" type="datetimeFigureOut">
              <a:rPr lang="es-CR" smtClean="0"/>
              <a:t>11/09/2015</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837772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fecha 2"/>
          <p:cNvSpPr>
            <a:spLocks noGrp="1"/>
          </p:cNvSpPr>
          <p:nvPr>
            <p:ph type="dt" sz="half" idx="10"/>
          </p:nvPr>
        </p:nvSpPr>
        <p:spPr/>
        <p:txBody>
          <a:bodyPr/>
          <a:lstStyle/>
          <a:p>
            <a:fld id="{0A5D74C6-7FF3-4522-B74B-845D44330649}" type="datetimeFigureOut">
              <a:rPr lang="es-CR" smtClean="0"/>
              <a:t>11/09/2015</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2744517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A5D74C6-7FF3-4522-B74B-845D44330649}" type="datetimeFigureOut">
              <a:rPr lang="es-CR" smtClean="0"/>
              <a:t>11/09/2015</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2929639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A5D74C6-7FF3-4522-B74B-845D44330649}" type="datetimeFigureOut">
              <a:rPr lang="es-CR" smtClean="0"/>
              <a:t>11/09/2015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217473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A5D74C6-7FF3-4522-B74B-845D44330649}" type="datetimeFigureOut">
              <a:rPr lang="es-CR" smtClean="0"/>
              <a:t>11/09/2015</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D86B7F55-22AD-45CA-AA3F-1F258FB2996A}" type="slidenum">
              <a:rPr lang="es-CR" smtClean="0"/>
              <a:t>‹Nº›</a:t>
            </a:fld>
            <a:endParaRPr lang="es-CR"/>
          </a:p>
        </p:txBody>
      </p:sp>
    </p:spTree>
    <p:extLst>
      <p:ext uri="{BB962C8B-B14F-4D97-AF65-F5344CB8AC3E}">
        <p14:creationId xmlns:p14="http://schemas.microsoft.com/office/powerpoint/2010/main" val="236512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5D74C6-7FF3-4522-B74B-845D44330649}" type="datetimeFigureOut">
              <a:rPr lang="es-CR" smtClean="0"/>
              <a:t>11/09/2015</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B7F55-22AD-45CA-AA3F-1F258FB2996A}" type="slidenum">
              <a:rPr lang="es-CR" smtClean="0"/>
              <a:t>‹Nº›</a:t>
            </a:fld>
            <a:endParaRPr lang="es-CR"/>
          </a:p>
        </p:txBody>
      </p:sp>
    </p:spTree>
    <p:extLst>
      <p:ext uri="{BB962C8B-B14F-4D97-AF65-F5344CB8AC3E}">
        <p14:creationId xmlns:p14="http://schemas.microsoft.com/office/powerpoint/2010/main" val="3926077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ctrTitle"/>
          </p:nvPr>
        </p:nvSpPr>
        <p:spPr/>
        <p:txBody>
          <a:bodyPr/>
          <a:lstStyle/>
          <a:p>
            <a:endParaRPr lang="es-CR"/>
          </a:p>
        </p:txBody>
      </p:sp>
      <p:sp>
        <p:nvSpPr>
          <p:cNvPr id="6" name="Subtítulo 5"/>
          <p:cNvSpPr>
            <a:spLocks noGrp="1"/>
          </p:cNvSpPr>
          <p:nvPr>
            <p:ph type="subTitle" idx="1"/>
          </p:nvPr>
        </p:nvSpPr>
        <p:spPr/>
        <p:txBody>
          <a:bodyPr/>
          <a:lstStyle/>
          <a:p>
            <a:endParaRPr lang="es-CR"/>
          </a:p>
        </p:txBody>
      </p:sp>
      <p:pic>
        <p:nvPicPr>
          <p:cNvPr id="4" name="Imagen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ítulo 3"/>
          <p:cNvSpPr txBox="1">
            <a:spLocks/>
          </p:cNvSpPr>
          <p:nvPr/>
        </p:nvSpPr>
        <p:spPr>
          <a:xfrm>
            <a:off x="1524000" y="2445823"/>
            <a:ext cx="9144000" cy="19663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R" dirty="0" smtClean="0"/>
              <a:t>Control de constitucionalidad</a:t>
            </a:r>
            <a:endParaRPr lang="es-CR" dirty="0"/>
          </a:p>
        </p:txBody>
      </p:sp>
      <p:sp>
        <p:nvSpPr>
          <p:cNvPr id="9" name="Subtítulo 4"/>
          <p:cNvSpPr txBox="1">
            <a:spLocks/>
          </p:cNvSpPr>
          <p:nvPr/>
        </p:nvSpPr>
        <p:spPr>
          <a:xfrm>
            <a:off x="1524000" y="4826983"/>
            <a:ext cx="9144000" cy="52289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CR" dirty="0" smtClean="0"/>
              <a:t>Prof. Lorna Medina Calvo </a:t>
            </a:r>
            <a:endParaRPr lang="es-CR" dirty="0"/>
          </a:p>
        </p:txBody>
      </p:sp>
    </p:spTree>
    <p:extLst>
      <p:ext uri="{BB962C8B-B14F-4D97-AF65-F5344CB8AC3E}">
        <p14:creationId xmlns:p14="http://schemas.microsoft.com/office/powerpoint/2010/main" val="2516135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Recurso de amparo</a:t>
            </a:r>
            <a:endParaRPr lang="es-CR" dirty="0"/>
          </a:p>
        </p:txBody>
      </p:sp>
      <p:sp>
        <p:nvSpPr>
          <p:cNvPr id="3" name="Marcador de contenido 2"/>
          <p:cNvSpPr>
            <a:spLocks noGrp="1"/>
          </p:cNvSpPr>
          <p:nvPr>
            <p:ph idx="1"/>
          </p:nvPr>
        </p:nvSpPr>
        <p:spPr/>
        <p:txBody>
          <a:bodyPr>
            <a:normAutofit fontScale="92500" lnSpcReduction="20000"/>
          </a:bodyPr>
          <a:lstStyle/>
          <a:p>
            <a:r>
              <a:rPr lang="es-ES" b="1" dirty="0"/>
              <a:t>Artículo 33.- </a:t>
            </a:r>
            <a:endParaRPr lang="es-CR" dirty="0"/>
          </a:p>
          <a:p>
            <a:pPr marL="0" indent="0">
              <a:buNone/>
            </a:pPr>
            <a:r>
              <a:rPr lang="es-ES" dirty="0"/>
              <a:t>Cualquier persona podrá interponer el recurso de amparo.</a:t>
            </a:r>
            <a:endParaRPr lang="es-CR" dirty="0"/>
          </a:p>
          <a:p>
            <a:r>
              <a:rPr lang="es-ES" b="1" dirty="0"/>
              <a:t>Artículo 35.- </a:t>
            </a:r>
            <a:endParaRPr lang="es-CR" dirty="0"/>
          </a:p>
          <a:p>
            <a:pPr marL="0" indent="0">
              <a:buNone/>
            </a:pPr>
            <a:r>
              <a:rPr lang="es-ES" dirty="0"/>
              <a:t>El recurso de amparo podrá interponerse en cualquier tiempo mientras subsista la violación, amenaza, perturbación o restricción, y hasta dos meses después de que hayan cesado totalmente sus efectos directos respecto del perjudicado.</a:t>
            </a:r>
            <a:endParaRPr lang="es-CR" dirty="0"/>
          </a:p>
          <a:p>
            <a:pPr marL="0" indent="0">
              <a:buNone/>
            </a:pPr>
            <a:r>
              <a:rPr lang="es-ES" dirty="0"/>
              <a:t>Sin embargo, cuando se trate de derechos puramente patrimoniales u otros cuya violación pueda ser válidamente consentida, el recurso deberá interponerse dentro de los dos meses siguientes a la fecha en que el perjudicado tuvo noticia fehaciente de la violación y estuvo en posibilidad legal de interponer el recurso.</a:t>
            </a:r>
            <a:endParaRPr lang="es-CR" dirty="0"/>
          </a:p>
          <a:p>
            <a:endParaRPr lang="es-CR" dirty="0"/>
          </a:p>
        </p:txBody>
      </p:sp>
    </p:spTree>
    <p:extLst>
      <p:ext uri="{BB962C8B-B14F-4D97-AF65-F5344CB8AC3E}">
        <p14:creationId xmlns:p14="http://schemas.microsoft.com/office/powerpoint/2010/main" val="3817158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Recurso de amparo</a:t>
            </a:r>
            <a:endParaRPr lang="es-CR" dirty="0"/>
          </a:p>
        </p:txBody>
      </p:sp>
      <p:sp>
        <p:nvSpPr>
          <p:cNvPr id="3" name="Marcador de contenido 2"/>
          <p:cNvSpPr>
            <a:spLocks noGrp="1"/>
          </p:cNvSpPr>
          <p:nvPr>
            <p:ph idx="1"/>
          </p:nvPr>
        </p:nvSpPr>
        <p:spPr/>
        <p:txBody>
          <a:bodyPr>
            <a:normAutofit fontScale="92500" lnSpcReduction="10000"/>
          </a:bodyPr>
          <a:lstStyle/>
          <a:p>
            <a:r>
              <a:rPr lang="es-ES" b="1" dirty="0"/>
              <a:t>Artículo 38.- </a:t>
            </a:r>
            <a:endParaRPr lang="es-CR" dirty="0"/>
          </a:p>
          <a:p>
            <a:pPr marL="0" indent="0">
              <a:buNone/>
            </a:pPr>
            <a:r>
              <a:rPr lang="es-ES" dirty="0"/>
              <a:t>En el recurso de amparo se expresará, con la mayor claridad posible, el hecho o la omisión que lo motiva, el derecho que se considera violado o amenazado, el nombre del servidor público o del órgano autor de la amenaza o del agravio, y las pruebas de cargo.</a:t>
            </a:r>
            <a:endParaRPr lang="es-CR" dirty="0"/>
          </a:p>
          <a:p>
            <a:pPr marL="0" indent="0">
              <a:buNone/>
            </a:pPr>
            <a:r>
              <a:rPr lang="es-ES" dirty="0"/>
              <a:t>No será indispensable citar la norma constitucional infringida, siempre que se determine claramente el derecho lesionado, salvo que se invoque un instrumento internacional.</a:t>
            </a:r>
            <a:endParaRPr lang="es-CR" dirty="0"/>
          </a:p>
          <a:p>
            <a:pPr marL="0" indent="0">
              <a:buNone/>
            </a:pPr>
            <a:r>
              <a:rPr lang="es-ES" dirty="0"/>
              <a:t>El recurso no está sujeto a otras formalidades ni requerirá autenticación. Podrá plantearse por memorial, telegrama u otro medio de comunicación que se manifieste por escrito, para lo cual se gozará de franquicia telegráfica.</a:t>
            </a:r>
            <a:endParaRPr lang="es-CR" dirty="0"/>
          </a:p>
          <a:p>
            <a:pPr marL="0" indent="0">
              <a:buNone/>
            </a:pPr>
            <a:endParaRPr lang="es-CR" dirty="0"/>
          </a:p>
        </p:txBody>
      </p:sp>
    </p:spTree>
    <p:extLst>
      <p:ext uri="{BB962C8B-B14F-4D97-AF65-F5344CB8AC3E}">
        <p14:creationId xmlns:p14="http://schemas.microsoft.com/office/powerpoint/2010/main" val="1640797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Recurso de amparo</a:t>
            </a:r>
            <a:endParaRPr lang="es-CR" dirty="0"/>
          </a:p>
        </p:txBody>
      </p:sp>
      <p:sp>
        <p:nvSpPr>
          <p:cNvPr id="3" name="Marcador de contenido 2"/>
          <p:cNvSpPr>
            <a:spLocks noGrp="1"/>
          </p:cNvSpPr>
          <p:nvPr>
            <p:ph idx="1"/>
          </p:nvPr>
        </p:nvSpPr>
        <p:spPr/>
        <p:txBody>
          <a:bodyPr>
            <a:normAutofit fontScale="77500" lnSpcReduction="20000"/>
          </a:bodyPr>
          <a:lstStyle/>
          <a:p>
            <a:pPr marL="0" indent="0">
              <a:buNone/>
            </a:pPr>
            <a:r>
              <a:rPr lang="es-CR" dirty="0"/>
              <a:t>Artículo 49.- </a:t>
            </a:r>
          </a:p>
          <a:p>
            <a:pPr marL="0" indent="0">
              <a:buNone/>
            </a:pPr>
            <a:r>
              <a:rPr lang="es-CR" dirty="0"/>
              <a:t>Cuando el acto impugnado sea de carácter positivo, la sentencia que conceda el amparo tendrá por objeto restituir o garantizar al agraviado en el pleno goce de su derecho, y restablecer las cosas al estado que guardaban antes de la violación, cuando fuere posible.</a:t>
            </a:r>
          </a:p>
          <a:p>
            <a:pPr marL="0" indent="0">
              <a:buNone/>
            </a:pPr>
            <a:r>
              <a:rPr lang="es-CR" dirty="0"/>
              <a:t>Si el amparo hubiere sido establecido para que una autoridad reglamente, cumpla o ejecute lo que una ley u otra disposición normativa ordena, dicha autoridad tendrá dos meses para cumplir con la prevención.</a:t>
            </a:r>
          </a:p>
          <a:p>
            <a:pPr marL="0" indent="0">
              <a:buNone/>
            </a:pPr>
            <a:r>
              <a:rPr lang="es-CR" dirty="0"/>
              <a:t>Cuando lo impugnado hubiere sido la denegación de un acto o una omisión, la sentencia ordenará realizarlo, para lo cual se otorgará un plazo prudencial perentorio. Si se hubiere tratado de una mera conducta o actuación material, o de una amenaza, se ordenará su inmediata cesación, así como evitar toda nueva violación o amenaza, perturbación o restricción semejante.</a:t>
            </a:r>
          </a:p>
          <a:p>
            <a:pPr marL="0" indent="0">
              <a:buNone/>
            </a:pPr>
            <a:r>
              <a:rPr lang="es-CR" dirty="0"/>
              <a:t>En todo caso, la Sala establecerá los demás efectos de la sentencia para el caso concreto.</a:t>
            </a:r>
          </a:p>
          <a:p>
            <a:pPr marL="0" indent="0">
              <a:buNone/>
            </a:pPr>
            <a:endParaRPr lang="es-CR" dirty="0"/>
          </a:p>
        </p:txBody>
      </p:sp>
    </p:spTree>
    <p:extLst>
      <p:ext uri="{BB962C8B-B14F-4D97-AF65-F5344CB8AC3E}">
        <p14:creationId xmlns:p14="http://schemas.microsoft.com/office/powerpoint/2010/main" val="1314442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Recurso de amparo</a:t>
            </a:r>
            <a:endParaRPr lang="es-CR" dirty="0"/>
          </a:p>
        </p:txBody>
      </p:sp>
      <p:sp>
        <p:nvSpPr>
          <p:cNvPr id="3" name="Marcador de contenido 2"/>
          <p:cNvSpPr>
            <a:spLocks noGrp="1"/>
          </p:cNvSpPr>
          <p:nvPr>
            <p:ph idx="1"/>
          </p:nvPr>
        </p:nvSpPr>
        <p:spPr/>
        <p:txBody>
          <a:bodyPr>
            <a:normAutofit fontScale="92500" lnSpcReduction="10000"/>
          </a:bodyPr>
          <a:lstStyle/>
          <a:p>
            <a:r>
              <a:rPr lang="es-ES" b="1" dirty="0"/>
              <a:t>Artículo 57.- </a:t>
            </a:r>
            <a:endParaRPr lang="es-CR" dirty="0"/>
          </a:p>
          <a:p>
            <a:pPr marL="0" indent="0">
              <a:buNone/>
            </a:pPr>
            <a:r>
              <a:rPr lang="es-ES" dirty="0"/>
              <a:t>El recurso de amparo también se concederá contra las acciones u omisiones de sujetos de Derecho Privado, cuando éstos actúen o deban actuar en ejercicio de funciones o potestades públicas, o, se encuentren, de derecho o de hecho, en una posición de poder frente a la cual los remedios jurisdiccionales comunes resulten claramente insuficientes o tardíos para garantizar los derechos o libertades fundamentales a que se refiere el artículo 2, inciso a) de esta Ley.</a:t>
            </a:r>
            <a:endParaRPr lang="es-CR" dirty="0"/>
          </a:p>
          <a:p>
            <a:pPr marL="0" indent="0">
              <a:buNone/>
            </a:pPr>
            <a:r>
              <a:rPr lang="es-ES" dirty="0"/>
              <a:t>La resolución que rechace el recurso deberá indicar el procedimiento idóneo para tutelar el derecho lesionado.</a:t>
            </a:r>
            <a:endParaRPr lang="es-CR" dirty="0"/>
          </a:p>
          <a:p>
            <a:pPr marL="0" indent="0">
              <a:buNone/>
            </a:pPr>
            <a:r>
              <a:rPr lang="es-ES" dirty="0"/>
              <a:t>No se podrán acoger en sentencia recursos de amparo contra conductas legítimas del sujeto privado.</a:t>
            </a:r>
            <a:endParaRPr lang="es-CR" dirty="0"/>
          </a:p>
          <a:p>
            <a:pPr marL="0" indent="0">
              <a:buNone/>
            </a:pPr>
            <a:endParaRPr lang="es-CR" dirty="0"/>
          </a:p>
        </p:txBody>
      </p:sp>
    </p:spTree>
    <p:extLst>
      <p:ext uri="{BB962C8B-B14F-4D97-AF65-F5344CB8AC3E}">
        <p14:creationId xmlns:p14="http://schemas.microsoft.com/office/powerpoint/2010/main" val="1995113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inconstitucionalidad</a:t>
            </a:r>
            <a:endParaRPr lang="es-CR" dirty="0"/>
          </a:p>
        </p:txBody>
      </p:sp>
      <p:sp>
        <p:nvSpPr>
          <p:cNvPr id="3" name="Marcador de contenido 2"/>
          <p:cNvSpPr>
            <a:spLocks noGrp="1"/>
          </p:cNvSpPr>
          <p:nvPr>
            <p:ph idx="1"/>
          </p:nvPr>
        </p:nvSpPr>
        <p:spPr/>
        <p:txBody>
          <a:bodyPr>
            <a:normAutofit fontScale="55000" lnSpcReduction="20000"/>
          </a:bodyPr>
          <a:lstStyle/>
          <a:p>
            <a:pPr marL="0" indent="0">
              <a:buNone/>
            </a:pPr>
            <a:r>
              <a:rPr lang="es-CR" b="1" dirty="0"/>
              <a:t>Artículo 73.- </a:t>
            </a:r>
          </a:p>
          <a:p>
            <a:pPr marL="0" indent="0">
              <a:buNone/>
            </a:pPr>
            <a:r>
              <a:rPr lang="es-CR" dirty="0"/>
              <a:t>Cabrá la acción de inconstitucionalidad:</a:t>
            </a:r>
          </a:p>
          <a:p>
            <a:pPr marL="0" indent="0">
              <a:buNone/>
            </a:pPr>
            <a:r>
              <a:rPr lang="es-CR" dirty="0"/>
              <a:t>a) Contra las leyes y otras disposiciones generales, incluso las originadas en actos de sujetos privados, que infrinjan, por acción u omisión, alguna norma o principio constitucional.</a:t>
            </a:r>
          </a:p>
          <a:p>
            <a:pPr marL="0" indent="0">
              <a:buNone/>
            </a:pPr>
            <a:r>
              <a:rPr lang="es-CR" dirty="0"/>
              <a:t>b) Contra los actos subjetivos de las autoridades públicas, cuando infrinjan, por acción u omisión, alguna norma o principio constitucional, si no fueren susceptibles de los recursos de hábeas corpus o de amparo.</a:t>
            </a:r>
          </a:p>
          <a:p>
            <a:pPr marL="0" indent="0">
              <a:buNone/>
            </a:pPr>
            <a:r>
              <a:rPr lang="es-CR" dirty="0"/>
              <a:t>c) Cuando en la formación de las leyes o acuerdos legislativos se viole algún requisito o trámite sustancial previsto en la Constitución o, en su caso, establecido en el Reglamento de Orden, Dirección y Disciplina Interior de la Asamblea Legislativa.</a:t>
            </a:r>
          </a:p>
          <a:p>
            <a:pPr marL="0" indent="0">
              <a:buNone/>
            </a:pPr>
            <a:r>
              <a:rPr lang="es-CR" dirty="0"/>
              <a:t>ch) Cuando se apruebe una reforma constitucional con violación de normas constitucionales de procedimiento.</a:t>
            </a:r>
          </a:p>
          <a:p>
            <a:pPr marL="0" indent="0">
              <a:buNone/>
            </a:pPr>
            <a:r>
              <a:rPr lang="es-CR" dirty="0"/>
              <a:t>d) Cuando alguna ley o disposición general infrinja el artículo 7º, párrafo primero, de la Constitución, por oponerse a un tratado público o convenio internacional.</a:t>
            </a:r>
          </a:p>
          <a:p>
            <a:pPr marL="0" indent="0">
              <a:buNone/>
            </a:pPr>
            <a:r>
              <a:rPr lang="es-CR" dirty="0"/>
              <a:t>e) Cuando en la suscripción, aprobación o ratificación de los convenios o tratados internacionales, o en su contenido o efectos se haya infringido una norma o principio constitucional o, en su caso, del Reglamento de Orden, Dirección y Disciplina Interior de la Asamblea Legislativa. En este evento, la declaratoria se hará solamente para los efectos de que se interpreten y apliquen en armonía con la Constitución o, si su contradicción con ella resultare insalvable, se ordene su desaplicación con efectos generales y se proceda a su denuncia.</a:t>
            </a:r>
          </a:p>
          <a:p>
            <a:pPr marL="0" indent="0">
              <a:buNone/>
            </a:pPr>
            <a:r>
              <a:rPr lang="es-CR" dirty="0"/>
              <a:t>f) Contra la inercia, las omisiones y las abstenciones de las autoridades públicas.</a:t>
            </a:r>
          </a:p>
          <a:p>
            <a:pPr marL="0" indent="0">
              <a:buNone/>
            </a:pPr>
            <a:endParaRPr lang="es-CR" dirty="0"/>
          </a:p>
        </p:txBody>
      </p:sp>
    </p:spTree>
    <p:extLst>
      <p:ext uri="{BB962C8B-B14F-4D97-AF65-F5344CB8AC3E}">
        <p14:creationId xmlns:p14="http://schemas.microsoft.com/office/powerpoint/2010/main" val="2794555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a:t>
            </a:r>
            <a:r>
              <a:rPr lang="es-CR" dirty="0" err="1" smtClean="0"/>
              <a:t>inconsittucionalidad</a:t>
            </a:r>
            <a:endParaRPr lang="es-CR" dirty="0"/>
          </a:p>
        </p:txBody>
      </p:sp>
      <p:sp>
        <p:nvSpPr>
          <p:cNvPr id="3" name="Marcador de contenido 2"/>
          <p:cNvSpPr>
            <a:spLocks noGrp="1"/>
          </p:cNvSpPr>
          <p:nvPr>
            <p:ph idx="1"/>
          </p:nvPr>
        </p:nvSpPr>
        <p:spPr/>
        <p:txBody>
          <a:bodyPr>
            <a:normAutofit/>
          </a:bodyPr>
          <a:lstStyle/>
          <a:p>
            <a:r>
              <a:rPr lang="es-ES" b="1" dirty="0" smtClean="0"/>
              <a:t>Artículo </a:t>
            </a:r>
            <a:r>
              <a:rPr lang="es-ES" b="1" dirty="0"/>
              <a:t>74.- </a:t>
            </a:r>
            <a:endParaRPr lang="es-CR" dirty="0"/>
          </a:p>
          <a:p>
            <a:pPr marL="0" indent="0">
              <a:buNone/>
            </a:pPr>
            <a:r>
              <a:rPr lang="es-ES" dirty="0"/>
              <a:t>No cabrá la acción de inconstitucionalidad contra los actos jurisdiccionales del Poder Judicial, ni contra los actos o disposiciones del Tribunal Supremo de Elecciones relativos al ejercicio de la función electoral.</a:t>
            </a:r>
            <a:endParaRPr lang="es-CR" dirty="0"/>
          </a:p>
          <a:p>
            <a:pPr marL="0" indent="0">
              <a:buNone/>
            </a:pPr>
            <a:endParaRPr lang="es-CR" dirty="0"/>
          </a:p>
        </p:txBody>
      </p:sp>
    </p:spTree>
    <p:extLst>
      <p:ext uri="{BB962C8B-B14F-4D97-AF65-F5344CB8AC3E}">
        <p14:creationId xmlns:p14="http://schemas.microsoft.com/office/powerpoint/2010/main" val="1787106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a:t>
            </a:r>
            <a:r>
              <a:rPr lang="es-CR" dirty="0" err="1" smtClean="0"/>
              <a:t>inconsittucionalidad</a:t>
            </a:r>
            <a:endParaRPr lang="es-CR" dirty="0"/>
          </a:p>
        </p:txBody>
      </p:sp>
      <p:sp>
        <p:nvSpPr>
          <p:cNvPr id="3" name="Marcador de contenido 2"/>
          <p:cNvSpPr>
            <a:spLocks noGrp="1"/>
          </p:cNvSpPr>
          <p:nvPr>
            <p:ph idx="1"/>
          </p:nvPr>
        </p:nvSpPr>
        <p:spPr/>
        <p:txBody>
          <a:bodyPr>
            <a:normAutofit fontScale="85000" lnSpcReduction="20000"/>
          </a:bodyPr>
          <a:lstStyle/>
          <a:p>
            <a:pPr marL="0" indent="0">
              <a:buNone/>
            </a:pPr>
            <a:r>
              <a:rPr lang="es-CR" b="1" dirty="0"/>
              <a:t>Artículo 75.- </a:t>
            </a:r>
          </a:p>
          <a:p>
            <a:pPr marL="0" indent="0">
              <a:buNone/>
            </a:pPr>
            <a:r>
              <a:rPr lang="es-CR" dirty="0"/>
              <a:t>Para interponer la acción de inconstitucionalidad </a:t>
            </a:r>
            <a:r>
              <a:rPr lang="es-CR" b="1" dirty="0"/>
              <a:t>es necesario que exista un asunto pendiente de resolver ante los tribunales, inclusive de hábeas corpus o de amparo</a:t>
            </a:r>
            <a:r>
              <a:rPr lang="es-CR" dirty="0"/>
              <a:t>, </a:t>
            </a:r>
            <a:r>
              <a:rPr lang="es-CR" b="1" dirty="0"/>
              <a:t>o en el procedimiento para agotar la vía administrativa, en que se invoque esa inconstitucionalidad como medio razonable de amparar el derecho o interés que se considera lesionado</a:t>
            </a:r>
            <a:r>
              <a:rPr lang="es-CR" dirty="0"/>
              <a:t>.</a:t>
            </a:r>
          </a:p>
          <a:p>
            <a:pPr marL="0" indent="0">
              <a:buNone/>
            </a:pPr>
            <a:r>
              <a:rPr lang="es-CR" dirty="0"/>
              <a:t>No será necesario el caso previo pendiente de resolución cuando por la naturaleza del asunto no exista lesión individual y directa, o se trate de la defensa de intereses difusos, o que atañen a la colectividad en su conjunto.</a:t>
            </a:r>
          </a:p>
          <a:p>
            <a:pPr marL="0" indent="0">
              <a:buNone/>
            </a:pPr>
            <a:r>
              <a:rPr lang="es-CR" dirty="0"/>
              <a:t>Tampoco la necesitarán el Contralor General de la República, el Procurador General de la República, el Fiscal General de la República y el Defensor de los Habitantes.</a:t>
            </a:r>
          </a:p>
          <a:p>
            <a:pPr marL="0" indent="0">
              <a:buNone/>
            </a:pPr>
            <a:r>
              <a:rPr lang="es-CR" dirty="0"/>
              <a:t>En los casos de los dos párrafos anteriores, interpuesta la acción se seguirán los trámites señalados en los artículos siguientes, en lo que fueren compatibles.</a:t>
            </a:r>
          </a:p>
          <a:p>
            <a:pPr marL="0" indent="0">
              <a:buNone/>
            </a:pPr>
            <a:endParaRPr lang="es-CR" dirty="0"/>
          </a:p>
          <a:p>
            <a:pPr marL="0" indent="0">
              <a:buNone/>
            </a:pPr>
            <a:endParaRPr lang="es-CR" dirty="0"/>
          </a:p>
        </p:txBody>
      </p:sp>
    </p:spTree>
    <p:extLst>
      <p:ext uri="{BB962C8B-B14F-4D97-AF65-F5344CB8AC3E}">
        <p14:creationId xmlns:p14="http://schemas.microsoft.com/office/powerpoint/2010/main" val="3100808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inconstitucionalidad</a:t>
            </a:r>
            <a:endParaRPr lang="es-CR" dirty="0"/>
          </a:p>
        </p:txBody>
      </p:sp>
      <p:sp>
        <p:nvSpPr>
          <p:cNvPr id="3" name="Marcador de contenido 2"/>
          <p:cNvSpPr>
            <a:spLocks noGrp="1"/>
          </p:cNvSpPr>
          <p:nvPr>
            <p:ph idx="1"/>
          </p:nvPr>
        </p:nvSpPr>
        <p:spPr/>
        <p:txBody>
          <a:bodyPr>
            <a:normAutofit fontScale="92500" lnSpcReduction="10000"/>
          </a:bodyPr>
          <a:lstStyle/>
          <a:p>
            <a:r>
              <a:rPr lang="es-ES" b="1" dirty="0"/>
              <a:t>Artículo 76.- </a:t>
            </a:r>
            <a:endParaRPr lang="es-CR" dirty="0"/>
          </a:p>
          <a:p>
            <a:pPr marL="0" indent="0">
              <a:buNone/>
            </a:pPr>
            <a:r>
              <a:rPr lang="es-ES" dirty="0"/>
              <a:t>Quien hubiere establecido la acción de inconstitucionalidad no podrá plantear otras relacionadas con el mismo juicio o procedimiento, aunque las funde en motivos diferentes; y la que se interponga en esas condiciones será rechazada de plano.</a:t>
            </a:r>
            <a:endParaRPr lang="es-CR" dirty="0"/>
          </a:p>
          <a:p>
            <a:r>
              <a:rPr lang="es-ES" dirty="0"/>
              <a:t> </a:t>
            </a:r>
            <a:endParaRPr lang="es-CR" dirty="0"/>
          </a:p>
          <a:p>
            <a:r>
              <a:rPr lang="es-ES" b="1" dirty="0"/>
              <a:t>Artículo 77.- </a:t>
            </a:r>
            <a:endParaRPr lang="es-CR" dirty="0"/>
          </a:p>
          <a:p>
            <a:pPr marL="0" indent="0">
              <a:buNone/>
            </a:pPr>
            <a:r>
              <a:rPr lang="es-ES" dirty="0"/>
              <a:t>El derecho a pedir la declaración de inconstitucionalidad en casos determinados, se extingue por caducidad cuando ese derecho no se ejercite antes de que el respectivo proceso judicial quede resuelto por sentencia firme.</a:t>
            </a:r>
            <a:endParaRPr lang="es-CR" dirty="0"/>
          </a:p>
          <a:p>
            <a:pPr marL="0" indent="0">
              <a:buNone/>
            </a:pPr>
            <a:endParaRPr lang="es-CR" dirty="0"/>
          </a:p>
        </p:txBody>
      </p:sp>
    </p:spTree>
    <p:extLst>
      <p:ext uri="{BB962C8B-B14F-4D97-AF65-F5344CB8AC3E}">
        <p14:creationId xmlns:p14="http://schemas.microsoft.com/office/powerpoint/2010/main" val="964694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a:t>
            </a:r>
            <a:r>
              <a:rPr lang="es-CR" dirty="0" err="1" smtClean="0"/>
              <a:t>inconsittucionalidad</a:t>
            </a:r>
            <a:endParaRPr lang="es-CR" dirty="0"/>
          </a:p>
        </p:txBody>
      </p:sp>
      <p:sp>
        <p:nvSpPr>
          <p:cNvPr id="3" name="Marcador de contenido 2"/>
          <p:cNvSpPr>
            <a:spLocks noGrp="1"/>
          </p:cNvSpPr>
          <p:nvPr>
            <p:ph idx="1"/>
          </p:nvPr>
        </p:nvSpPr>
        <p:spPr/>
        <p:txBody>
          <a:bodyPr>
            <a:normAutofit fontScale="85000" lnSpcReduction="20000"/>
          </a:bodyPr>
          <a:lstStyle/>
          <a:p>
            <a:r>
              <a:rPr lang="es-CR" dirty="0"/>
              <a:t>Artículo 78.- </a:t>
            </a:r>
          </a:p>
          <a:p>
            <a:pPr marL="0" indent="0">
              <a:buNone/>
            </a:pPr>
            <a:r>
              <a:rPr lang="es-CR" dirty="0"/>
              <a:t>El escrito en que se interponga la acción deberá presentarse debidamente autenticado. </a:t>
            </a:r>
          </a:p>
          <a:p>
            <a:pPr marL="0" indent="0">
              <a:buNone/>
            </a:pPr>
            <a:r>
              <a:rPr lang="es-CR" dirty="0"/>
              <a:t>Se expondrán sus fundamentos en forma clara y precisa, con cita concreta de las normas o principios que se consideren infringidos.</a:t>
            </a:r>
          </a:p>
          <a:p>
            <a:pPr marL="0" indent="0">
              <a:buNone/>
            </a:pPr>
            <a:endParaRPr lang="es-CR" dirty="0"/>
          </a:p>
          <a:p>
            <a:r>
              <a:rPr lang="es-CR" dirty="0"/>
              <a:t>Artículo 79.- </a:t>
            </a:r>
          </a:p>
          <a:p>
            <a:pPr marL="0" indent="0">
              <a:buNone/>
            </a:pPr>
            <a:r>
              <a:rPr lang="es-CR" dirty="0"/>
              <a:t>El escrito será presentado ante la Secretaría de la Sala, junto con certificación literal del libelo en que se haya invocado la inconstitucionalidad en el asunto principal, conforme con lo dispuesto en el párrafo primero del artículo 75.</a:t>
            </a:r>
          </a:p>
          <a:p>
            <a:pPr marL="0" indent="0">
              <a:buNone/>
            </a:pPr>
            <a:r>
              <a:rPr lang="es-CR" dirty="0"/>
              <a:t>Además, con todo escrito o documento se acompañarán siete copias firmadas para los magistrados de la Sala, y las necesarias para la Procuraduría y las partes contrarias en el proceso o procedimiento principal.</a:t>
            </a:r>
          </a:p>
          <a:p>
            <a:pPr marL="0" indent="0">
              <a:buNone/>
            </a:pPr>
            <a:endParaRPr lang="es-CR" dirty="0"/>
          </a:p>
        </p:txBody>
      </p:sp>
    </p:spTree>
    <p:extLst>
      <p:ext uri="{BB962C8B-B14F-4D97-AF65-F5344CB8AC3E}">
        <p14:creationId xmlns:p14="http://schemas.microsoft.com/office/powerpoint/2010/main" val="3598751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a:t>
            </a:r>
            <a:r>
              <a:rPr lang="es-CR" dirty="0" err="1" smtClean="0"/>
              <a:t>inconsittucionalidad</a:t>
            </a:r>
            <a:endParaRPr lang="es-CR" dirty="0"/>
          </a:p>
        </p:txBody>
      </p:sp>
      <p:sp>
        <p:nvSpPr>
          <p:cNvPr id="3" name="Marcador de contenido 2"/>
          <p:cNvSpPr>
            <a:spLocks noGrp="1"/>
          </p:cNvSpPr>
          <p:nvPr>
            <p:ph idx="1"/>
          </p:nvPr>
        </p:nvSpPr>
        <p:spPr/>
        <p:txBody>
          <a:bodyPr>
            <a:normAutofit fontScale="85000" lnSpcReduction="20000"/>
          </a:bodyPr>
          <a:lstStyle/>
          <a:p>
            <a:pPr marL="0" indent="0">
              <a:buNone/>
            </a:pPr>
            <a:r>
              <a:rPr lang="es-CR" dirty="0"/>
              <a:t>Artículo 81.- </a:t>
            </a:r>
          </a:p>
          <a:p>
            <a:pPr marL="0" indent="0">
              <a:buNone/>
            </a:pPr>
            <a:r>
              <a:rPr lang="es-CR" dirty="0"/>
              <a:t>Si el Presidente considerare cumplidos los requisitos de que se ha hecho mérito, conferirá audiencia a la Procuraduría General de la República y a la contraparte que figure en el asunto principal, por un plazo de quince días, a fin de que manifiesten lo que estimen conveniente.</a:t>
            </a:r>
          </a:p>
          <a:p>
            <a:pPr marL="0" indent="0">
              <a:buNone/>
            </a:pPr>
            <a:r>
              <a:rPr lang="es-CR" dirty="0"/>
              <a:t>Al mismo tiempo dispondrá enviar nota al tribunal u órgano que conozca del asunto, para que no dicte la resolución final antes de que la Sala se haya pronunciado sobre la acción, y ordenará que se publique un aviso en el Boletín Judicial, por tres veces consecutivas, haciendo saber a los tribunales y a los órganos que agotan la vía administrativa que esa demanda ha sido establecida, a efecto de que en los procesos o procedimientos en que se discuta la aplicación de la ley, decreto, disposición, acuerdo o resolución, tampoco se dicte resolución final mientras la Sala no haya hecho el pronunciamiento del caso.</a:t>
            </a:r>
          </a:p>
          <a:p>
            <a:pPr marL="0" indent="0">
              <a:buNone/>
            </a:pPr>
            <a:r>
              <a:rPr lang="es-CR" dirty="0"/>
              <a:t>Si la acción fuere planteada por el Procurador General de la República, la audiencia se le dará a la persona que figure como parte contraria en el asunto principal.</a:t>
            </a:r>
          </a:p>
          <a:p>
            <a:pPr marL="0" indent="0">
              <a:buNone/>
            </a:pPr>
            <a:endParaRPr lang="es-CR" dirty="0"/>
          </a:p>
        </p:txBody>
      </p:sp>
    </p:spTree>
    <p:extLst>
      <p:ext uri="{BB962C8B-B14F-4D97-AF65-F5344CB8AC3E}">
        <p14:creationId xmlns:p14="http://schemas.microsoft.com/office/powerpoint/2010/main" val="13887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Ley de la jurisdicción constitucional</a:t>
            </a:r>
            <a:endParaRPr lang="es-CR" dirty="0"/>
          </a:p>
        </p:txBody>
      </p:sp>
      <p:sp>
        <p:nvSpPr>
          <p:cNvPr id="3" name="Marcador de contenido 2"/>
          <p:cNvSpPr>
            <a:spLocks noGrp="1"/>
          </p:cNvSpPr>
          <p:nvPr>
            <p:ph idx="1"/>
          </p:nvPr>
        </p:nvSpPr>
        <p:spPr/>
        <p:txBody>
          <a:bodyPr>
            <a:normAutofit/>
          </a:bodyPr>
          <a:lstStyle/>
          <a:p>
            <a:pPr algn="just"/>
            <a:r>
              <a:rPr lang="es-CR" b="1" dirty="0"/>
              <a:t>ARTÍCULO 1.- </a:t>
            </a:r>
            <a:r>
              <a:rPr lang="es-CR" dirty="0"/>
              <a:t>La presente ley tiene como fin regular la </a:t>
            </a:r>
            <a:r>
              <a:rPr lang="es-CR" dirty="0" smtClean="0"/>
              <a:t>jurisdicción constitucional</a:t>
            </a:r>
            <a:r>
              <a:rPr lang="es-CR" dirty="0"/>
              <a:t>, cuyo objeto es garantizar la supremacía de las normas </a:t>
            </a:r>
            <a:r>
              <a:rPr lang="es-CR" dirty="0" smtClean="0"/>
              <a:t>y principios </a:t>
            </a:r>
            <a:r>
              <a:rPr lang="es-CR" dirty="0"/>
              <a:t>constitucionales y del Derecho Internacional o Comunitario </a:t>
            </a:r>
            <a:r>
              <a:rPr lang="es-CR" dirty="0" smtClean="0"/>
              <a:t>vigente en </a:t>
            </a:r>
            <a:r>
              <a:rPr lang="es-CR" dirty="0"/>
              <a:t>la República, su uniforme interpretación y </a:t>
            </a:r>
            <a:r>
              <a:rPr lang="es-CR" dirty="0" smtClean="0"/>
              <a:t>aplicación</a:t>
            </a:r>
            <a:r>
              <a:rPr lang="es-CR" dirty="0"/>
              <a:t>, así como </a:t>
            </a:r>
            <a:r>
              <a:rPr lang="es-CR" dirty="0" smtClean="0"/>
              <a:t>los derechos </a:t>
            </a:r>
            <a:r>
              <a:rPr lang="es-CR" dirty="0"/>
              <a:t>y libertades fundamentales consagrados en la Constitución o en </a:t>
            </a:r>
            <a:r>
              <a:rPr lang="es-CR" dirty="0" smtClean="0"/>
              <a:t>los instrumentos </a:t>
            </a:r>
            <a:r>
              <a:rPr lang="es-CR" dirty="0"/>
              <a:t>internacionales de derechos humanos vigentes en Costa Rica.</a:t>
            </a:r>
          </a:p>
        </p:txBody>
      </p:sp>
    </p:spTree>
    <p:extLst>
      <p:ext uri="{BB962C8B-B14F-4D97-AF65-F5344CB8AC3E}">
        <p14:creationId xmlns:p14="http://schemas.microsoft.com/office/powerpoint/2010/main" val="412744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inconstitucionalidad</a:t>
            </a:r>
            <a:endParaRPr lang="es-CR" dirty="0"/>
          </a:p>
        </p:txBody>
      </p:sp>
      <p:sp>
        <p:nvSpPr>
          <p:cNvPr id="3" name="Marcador de contenido 2"/>
          <p:cNvSpPr>
            <a:spLocks noGrp="1"/>
          </p:cNvSpPr>
          <p:nvPr>
            <p:ph idx="1"/>
          </p:nvPr>
        </p:nvSpPr>
        <p:spPr/>
        <p:txBody>
          <a:bodyPr>
            <a:normAutofit fontScale="92500" lnSpcReduction="10000"/>
          </a:bodyPr>
          <a:lstStyle/>
          <a:p>
            <a:r>
              <a:rPr lang="es-ES" b="1" dirty="0"/>
              <a:t>Artículo 82.- </a:t>
            </a:r>
            <a:endParaRPr lang="es-CR" dirty="0"/>
          </a:p>
          <a:p>
            <a:pPr marL="0" indent="0">
              <a:buNone/>
            </a:pPr>
            <a:r>
              <a:rPr lang="es-ES" dirty="0"/>
              <a:t>En los procesos en trámite no se suspenderá ninguna etapa diferente a la de dictar la resolución final, salvo que la acción de inconstitucionalidad se refiera a normas que deban aplicarse durante la tramitación</a:t>
            </a:r>
            <a:r>
              <a:rPr lang="es-ES" dirty="0" smtClean="0"/>
              <a:t>.</a:t>
            </a:r>
            <a:r>
              <a:rPr lang="es-ES" dirty="0"/>
              <a:t> </a:t>
            </a:r>
            <a:endParaRPr lang="es-CR" dirty="0"/>
          </a:p>
          <a:p>
            <a:r>
              <a:rPr lang="es-ES" b="1" dirty="0"/>
              <a:t>Artículo 83.- </a:t>
            </a:r>
            <a:endParaRPr lang="es-CR" dirty="0"/>
          </a:p>
          <a:p>
            <a:pPr marL="0" indent="0">
              <a:buNone/>
            </a:pPr>
            <a:r>
              <a:rPr lang="es-ES" dirty="0"/>
              <a:t>En los quince días posteriores a la primera publicación del aviso a que alude el párrafo segundo del artículo 81, las partes que figuren en los asuntos pendientes a la fecha de la interposición de la acción, o aquellos con interés legítimo, podrán apersonarse dentro de ésta, a fin de coadyuvar en las alegaciones que pudieren justificar su procedencia o improcedencia, o para ampliar, en su caso, los motivos de inconstitucionalidad en relación con el asunto que les interesa.</a:t>
            </a:r>
            <a:endParaRPr lang="es-CR" dirty="0"/>
          </a:p>
          <a:p>
            <a:pPr marL="0" indent="0">
              <a:buNone/>
            </a:pPr>
            <a:endParaRPr lang="es-CR" dirty="0"/>
          </a:p>
        </p:txBody>
      </p:sp>
    </p:spTree>
    <p:extLst>
      <p:ext uri="{BB962C8B-B14F-4D97-AF65-F5344CB8AC3E}">
        <p14:creationId xmlns:p14="http://schemas.microsoft.com/office/powerpoint/2010/main" val="3209724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a:t>
            </a:r>
            <a:r>
              <a:rPr lang="es-CR" dirty="0" err="1" smtClean="0"/>
              <a:t>inconsittucionalidad</a:t>
            </a:r>
            <a:endParaRPr lang="es-CR" dirty="0"/>
          </a:p>
        </p:txBody>
      </p:sp>
      <p:sp>
        <p:nvSpPr>
          <p:cNvPr id="3" name="Marcador de contenido 2"/>
          <p:cNvSpPr>
            <a:spLocks noGrp="1"/>
          </p:cNvSpPr>
          <p:nvPr>
            <p:ph idx="1"/>
          </p:nvPr>
        </p:nvSpPr>
        <p:spPr/>
        <p:txBody>
          <a:bodyPr>
            <a:normAutofit fontScale="62500" lnSpcReduction="20000"/>
          </a:bodyPr>
          <a:lstStyle/>
          <a:p>
            <a:r>
              <a:rPr lang="es-ES" b="1" dirty="0" smtClean="0"/>
              <a:t>Artículo </a:t>
            </a:r>
            <a:r>
              <a:rPr lang="es-ES" b="1" dirty="0"/>
              <a:t>87.- </a:t>
            </a:r>
            <a:endParaRPr lang="es-CR" dirty="0"/>
          </a:p>
          <a:p>
            <a:pPr marL="0" indent="0">
              <a:buNone/>
            </a:pPr>
            <a:r>
              <a:rPr lang="es-ES" dirty="0"/>
              <a:t>Las resoluciones que denieguen la acción deberán examinar todos los motivos de inconstitucionalidad que se hubieren alegado para fundamentarla.</a:t>
            </a:r>
            <a:endParaRPr lang="es-CR" dirty="0"/>
          </a:p>
          <a:p>
            <a:pPr marL="0" indent="0">
              <a:buNone/>
            </a:pPr>
            <a:r>
              <a:rPr lang="es-ES" dirty="0" smtClean="0"/>
              <a:t>Únicamente </a:t>
            </a:r>
            <a:r>
              <a:rPr lang="es-ES" dirty="0"/>
              <a:t>surtirán efecto entre las partes en el caso concreto y no producirán cosa juzgada. La acción de inconstitucionalidad podrá ejercerse contra normas o actos previamente declarados constitucionales y en casos o procesos distintos.</a:t>
            </a:r>
            <a:endParaRPr lang="es-CR" dirty="0"/>
          </a:p>
          <a:p>
            <a:pPr marL="0" indent="0">
              <a:buNone/>
            </a:pPr>
            <a:r>
              <a:rPr lang="es-ES" dirty="0"/>
              <a:t> </a:t>
            </a:r>
            <a:endParaRPr lang="es-CR" dirty="0"/>
          </a:p>
          <a:p>
            <a:r>
              <a:rPr lang="es-ES" b="1" dirty="0"/>
              <a:t>Artículo 88.- </a:t>
            </a:r>
            <a:endParaRPr lang="es-CR" dirty="0"/>
          </a:p>
          <a:p>
            <a:pPr marL="0" indent="0">
              <a:buNone/>
            </a:pPr>
            <a:r>
              <a:rPr lang="es-ES" dirty="0"/>
              <a:t>Las sentencias que declaren la inconstitucionalidad y pronuncien la anulación consecuente de la norma o los actos impugnados, producirán cosa juzgada y eliminarán la norma o acto del ordenamiento.</a:t>
            </a:r>
            <a:endParaRPr lang="es-CR" dirty="0"/>
          </a:p>
          <a:p>
            <a:pPr marL="0" indent="0">
              <a:buNone/>
            </a:pPr>
            <a:r>
              <a:rPr lang="es-ES" dirty="0"/>
              <a:t>Esa eliminación regirá a partir de la primera vez que se publique el aviso a que se refiere el artículo 90, lo cual se hará constar en él</a:t>
            </a:r>
            <a:r>
              <a:rPr lang="es-ES" dirty="0" smtClean="0"/>
              <a:t>.</a:t>
            </a:r>
          </a:p>
          <a:p>
            <a:pPr marL="0" indent="0">
              <a:buNone/>
            </a:pPr>
            <a:r>
              <a:rPr lang="es-ES" dirty="0"/>
              <a:t>La sentencia que declare la inconstitucionalidad de una norma de ley o disposición general, declarará también la de los demás preceptos de ella, o de cualquier otra ley o disposición cuya anulación resulte evidentemente necesaria por conexión o consecuencia, así como la de los actos de aplicación cuestionados.</a:t>
            </a:r>
            <a:endParaRPr lang="es-CR" dirty="0"/>
          </a:p>
          <a:p>
            <a:pPr marL="0" indent="0">
              <a:buNone/>
            </a:pPr>
            <a:endParaRPr lang="es-CR" dirty="0"/>
          </a:p>
          <a:p>
            <a:pPr marL="0" indent="0">
              <a:buNone/>
            </a:pPr>
            <a:endParaRPr lang="es-CR" dirty="0"/>
          </a:p>
        </p:txBody>
      </p:sp>
    </p:spTree>
    <p:extLst>
      <p:ext uri="{BB962C8B-B14F-4D97-AF65-F5344CB8AC3E}">
        <p14:creationId xmlns:p14="http://schemas.microsoft.com/office/powerpoint/2010/main" val="4196704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inconstitucionalidad</a:t>
            </a:r>
            <a:endParaRPr lang="es-CR" dirty="0"/>
          </a:p>
        </p:txBody>
      </p:sp>
      <p:sp>
        <p:nvSpPr>
          <p:cNvPr id="3" name="Marcador de contenido 2"/>
          <p:cNvSpPr>
            <a:spLocks noGrp="1"/>
          </p:cNvSpPr>
          <p:nvPr>
            <p:ph idx="1"/>
          </p:nvPr>
        </p:nvSpPr>
        <p:spPr/>
        <p:txBody>
          <a:bodyPr>
            <a:normAutofit/>
          </a:bodyPr>
          <a:lstStyle/>
          <a:p>
            <a:r>
              <a:rPr lang="es-ES" b="1" dirty="0"/>
              <a:t>Artículo 91.- </a:t>
            </a:r>
            <a:endParaRPr lang="es-CR" dirty="0"/>
          </a:p>
          <a:p>
            <a:pPr marL="0" indent="0">
              <a:buNone/>
            </a:pPr>
            <a:r>
              <a:rPr lang="es-ES" dirty="0"/>
              <a:t>La declaración de inconstitucionalidad tendrá efecto declarativo y retroactivo a la fecha de vigencia del acto o de la norma, todo sin perjuicio de derechos adquiridos de buena fe.</a:t>
            </a:r>
            <a:endParaRPr lang="es-CR" dirty="0"/>
          </a:p>
          <a:p>
            <a:pPr marL="0" indent="0">
              <a:buNone/>
            </a:pPr>
            <a:r>
              <a:rPr lang="es-ES" dirty="0"/>
              <a:t>La sentencia constitucional de anulación podrá graduar y dimensionar en el espacio, el tiempo o la materia, su efecto retroactivo, y dictará las reglas necesarias para evitar que éste produzca graves dislocaciones de la seguridad, la justicia o la paz sociales.</a:t>
            </a:r>
            <a:endParaRPr lang="es-CR" dirty="0"/>
          </a:p>
          <a:p>
            <a:pPr marL="0" indent="0">
              <a:buNone/>
            </a:pPr>
            <a:endParaRPr lang="es-CR" dirty="0"/>
          </a:p>
        </p:txBody>
      </p:sp>
    </p:spTree>
    <p:extLst>
      <p:ext uri="{BB962C8B-B14F-4D97-AF65-F5344CB8AC3E}">
        <p14:creationId xmlns:p14="http://schemas.microsoft.com/office/powerpoint/2010/main" val="3441585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Acción de inconstitucionalidad</a:t>
            </a:r>
            <a:endParaRPr lang="es-CR" dirty="0"/>
          </a:p>
        </p:txBody>
      </p:sp>
      <p:sp>
        <p:nvSpPr>
          <p:cNvPr id="3" name="Marcador de contenido 2"/>
          <p:cNvSpPr>
            <a:spLocks noGrp="1"/>
          </p:cNvSpPr>
          <p:nvPr>
            <p:ph idx="1"/>
          </p:nvPr>
        </p:nvSpPr>
        <p:spPr/>
        <p:txBody>
          <a:bodyPr>
            <a:normAutofit fontScale="85000" lnSpcReduction="20000"/>
          </a:bodyPr>
          <a:lstStyle/>
          <a:p>
            <a:r>
              <a:rPr lang="es-CR" dirty="0"/>
              <a:t>Artículo 92.- </a:t>
            </a:r>
          </a:p>
          <a:p>
            <a:pPr marL="0" indent="0">
              <a:buNone/>
            </a:pPr>
            <a:r>
              <a:rPr lang="es-CR" dirty="0"/>
              <a:t>La sentencia constitucional anulatoria tendrá efecto retroactivo, en todo caso, en favor del indiciado o condenado, en virtud de proceso penal o procedimiento sancionatorio.</a:t>
            </a:r>
          </a:p>
          <a:p>
            <a:pPr marL="0" indent="0">
              <a:buNone/>
            </a:pPr>
            <a:endParaRPr lang="es-CR" dirty="0"/>
          </a:p>
          <a:p>
            <a:r>
              <a:rPr lang="es-CR" dirty="0"/>
              <a:t>Artículo 93.- </a:t>
            </a:r>
          </a:p>
          <a:p>
            <a:pPr marL="0" indent="0">
              <a:buNone/>
            </a:pPr>
            <a:r>
              <a:rPr lang="es-CR" dirty="0"/>
              <a:t>La disposición contenida en el artículo 91 no se aplicará respecto de aquellas relaciones o situaciones jurídicas que se hubieren consolidado por prescripción o caducidad, en virtud de sentencia pasada en autoridad de cosa juzgada material o por consumación en los hechos, cuando estos fueren material o técnicamente irreversibles, o cuando su reversión afecte seriamente derechos adquiridos de buena fe; todo lo anterior sin perjuicio de las potestades de la Sala, de conformidad con dicho artículo.</a:t>
            </a:r>
          </a:p>
          <a:p>
            <a:pPr marL="0" indent="0">
              <a:buNone/>
            </a:pPr>
            <a:endParaRPr lang="es-CR" dirty="0"/>
          </a:p>
        </p:txBody>
      </p:sp>
    </p:spTree>
    <p:extLst>
      <p:ext uri="{BB962C8B-B14F-4D97-AF65-F5344CB8AC3E}">
        <p14:creationId xmlns:p14="http://schemas.microsoft.com/office/powerpoint/2010/main" val="4206747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R" sz="3600" dirty="0"/>
              <a:t>Ley de la jurisdicción constitucional</a:t>
            </a:r>
            <a:br>
              <a:rPr lang="es-CR" sz="3600" dirty="0"/>
            </a:br>
            <a:r>
              <a:rPr lang="es-CR" sz="3600" dirty="0"/>
              <a:t>Consulta legislativa de constitucionalidad</a:t>
            </a:r>
          </a:p>
        </p:txBody>
      </p:sp>
      <p:sp>
        <p:nvSpPr>
          <p:cNvPr id="3" name="Marcador de contenido 2"/>
          <p:cNvSpPr>
            <a:spLocks noGrp="1"/>
          </p:cNvSpPr>
          <p:nvPr>
            <p:ph idx="1"/>
          </p:nvPr>
        </p:nvSpPr>
        <p:spPr/>
        <p:txBody>
          <a:bodyPr>
            <a:normAutofit fontScale="62500" lnSpcReduction="20000"/>
          </a:bodyPr>
          <a:lstStyle/>
          <a:p>
            <a:r>
              <a:rPr lang="es-CR" dirty="0"/>
              <a:t>Artículo 96.- </a:t>
            </a:r>
          </a:p>
          <a:p>
            <a:pPr marL="0" indent="0">
              <a:buNone/>
            </a:pPr>
            <a:r>
              <a:rPr lang="es-CR" dirty="0"/>
              <a:t>Por la vía de la consulta de constitucionalidad, la jurisdicción constitucional ejercerá la opinión consultiva previa sobre </a:t>
            </a:r>
            <a:r>
              <a:rPr lang="es-CR" dirty="0" smtClean="0"/>
              <a:t>los </a:t>
            </a:r>
            <a:r>
              <a:rPr lang="es-CR" dirty="0"/>
              <a:t>proyectos legislativos, en los siguientes supuestos:</a:t>
            </a:r>
          </a:p>
          <a:p>
            <a:pPr marL="0" indent="0">
              <a:buNone/>
            </a:pPr>
            <a:r>
              <a:rPr lang="es-CR" dirty="0"/>
              <a:t>a) Preceptivamente, cuando se trate de proyectos de reformas constitucionales, o de reformas a la presente Ley, así como de los tendientes a la aprobación de convenios o tratados internacionales, inclusive las reservas hechas o propuestas a unos u otros.</a:t>
            </a:r>
          </a:p>
          <a:p>
            <a:pPr marL="0" indent="0">
              <a:buNone/>
            </a:pPr>
            <a:r>
              <a:rPr lang="es-CR" dirty="0"/>
              <a:t>b) Respecto de cualesquiera otros proyectos de ley, de la aprobación legislativa de actos o contratos administrativos, o de reformas al Reglamento de Orden, Dirección y Disciplina Interior de la Asamblea Legislativa, cuando la consulta se presente por un número no menor de diez diputados.</a:t>
            </a:r>
          </a:p>
          <a:p>
            <a:pPr marL="0" indent="0">
              <a:buNone/>
            </a:pPr>
            <a:r>
              <a:rPr lang="es-CR" dirty="0"/>
              <a:t>c) Cuando lo soliciten la Corte Suprema de Justicia, el Tribunal Supremo de Elecciones o la Contraloría General de la República, si se tratare de proyectos de ley o de mociones incorporadas a ellos, en cuya tramitación, contenido o efectos estimaren como indebidamente ignorados, interpretados o aplicados los principios o normas relativos a su respectiva competencia constitucional.</a:t>
            </a:r>
          </a:p>
          <a:p>
            <a:pPr marL="0" indent="0">
              <a:buNone/>
            </a:pPr>
            <a:r>
              <a:rPr lang="es-CR" dirty="0"/>
              <a:t>ch) Cuando lo solicite el Defensor de los Habitantes, por considerar que infringen derechos o libertades fundamentales reconocidos por la Constitución o los instrumentos internacionales de derechos humanos vigentes en la República.</a:t>
            </a:r>
          </a:p>
          <a:p>
            <a:endParaRPr lang="es-CR" dirty="0"/>
          </a:p>
        </p:txBody>
      </p:sp>
    </p:spTree>
    <p:extLst>
      <p:ext uri="{BB962C8B-B14F-4D97-AF65-F5344CB8AC3E}">
        <p14:creationId xmlns:p14="http://schemas.microsoft.com/office/powerpoint/2010/main" val="4054099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R" sz="3600" dirty="0"/>
              <a:t>Ley de la jurisdicción constitucional</a:t>
            </a:r>
            <a:br>
              <a:rPr lang="es-CR" sz="3600" dirty="0"/>
            </a:br>
            <a:r>
              <a:rPr lang="es-CR" sz="3600" dirty="0"/>
              <a:t>Consulta legislativa de constitucionalidad</a:t>
            </a:r>
          </a:p>
        </p:txBody>
      </p:sp>
      <p:sp>
        <p:nvSpPr>
          <p:cNvPr id="3" name="Marcador de contenido 2"/>
          <p:cNvSpPr>
            <a:spLocks noGrp="1"/>
          </p:cNvSpPr>
          <p:nvPr>
            <p:ph idx="1"/>
          </p:nvPr>
        </p:nvSpPr>
        <p:spPr/>
        <p:txBody>
          <a:bodyPr>
            <a:normAutofit fontScale="77500" lnSpcReduction="20000"/>
          </a:bodyPr>
          <a:lstStyle/>
          <a:p>
            <a:r>
              <a:rPr lang="es-CR" dirty="0"/>
              <a:t>Artículo 97.- </a:t>
            </a:r>
          </a:p>
          <a:p>
            <a:pPr marL="0" indent="0">
              <a:buNone/>
            </a:pPr>
            <a:r>
              <a:rPr lang="es-CR" dirty="0"/>
              <a:t>En los casos del inciso a) del artículo anterior, la consulta la hará el Directorio de la Asamblea Legislativa. En los demás casos, los diputados o el órgano legitimado para hacerla.</a:t>
            </a:r>
          </a:p>
          <a:p>
            <a:endParaRPr lang="es-CR" dirty="0"/>
          </a:p>
          <a:p>
            <a:r>
              <a:rPr lang="es-CR" dirty="0"/>
              <a:t>Artículo 98.- </a:t>
            </a:r>
          </a:p>
          <a:p>
            <a:pPr marL="0" indent="0">
              <a:buNone/>
            </a:pPr>
            <a:r>
              <a:rPr lang="es-CR" dirty="0"/>
              <a:t>Cuando se trate de reformas constitucionales, la consulta deberá hacerse después de su aprobación en primer debate, en primera legislatura, y antes de la definitiva. Cuando se trate de otros proyectos o actos legislativos sujetos al trámite de emisión de las leyes, deberá interponerse después de aprobado en primer debate y antes de serlo en tercero.</a:t>
            </a:r>
          </a:p>
          <a:p>
            <a:pPr marL="0" indent="0">
              <a:buNone/>
            </a:pPr>
            <a:r>
              <a:rPr lang="es-CR" dirty="0" smtClean="0"/>
              <a:t>No </a:t>
            </a:r>
            <a:r>
              <a:rPr lang="es-CR" dirty="0"/>
              <a:t>obstante, cuando la Asamblea Legislativa tuviere un plazo constitucional o reglamentario para votar el proyecto, la consulta deberá hacerse con la anticipación debida, y el proyecto se votará aunque no se haya recibido el criterio de la Sala.</a:t>
            </a:r>
          </a:p>
          <a:p>
            <a:pPr marL="0" indent="0">
              <a:buNone/>
            </a:pPr>
            <a:r>
              <a:rPr lang="es-CR" dirty="0"/>
              <a:t>En los demás supuestos, la consulta deberá plantearse antes de la aprobación definitiva.</a:t>
            </a:r>
          </a:p>
          <a:p>
            <a:endParaRPr lang="es-CR" dirty="0"/>
          </a:p>
          <a:p>
            <a:endParaRPr lang="es-CR" dirty="0"/>
          </a:p>
        </p:txBody>
      </p:sp>
    </p:spTree>
    <p:extLst>
      <p:ext uri="{BB962C8B-B14F-4D97-AF65-F5344CB8AC3E}">
        <p14:creationId xmlns:p14="http://schemas.microsoft.com/office/powerpoint/2010/main" val="2593663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R" sz="3600" dirty="0"/>
              <a:t>Ley de la jurisdicción constitucional</a:t>
            </a:r>
            <a:br>
              <a:rPr lang="es-CR" sz="3600" dirty="0"/>
            </a:br>
            <a:r>
              <a:rPr lang="es-CR" sz="3600" dirty="0"/>
              <a:t>Consulta legislativa de constitucionalidad</a:t>
            </a:r>
          </a:p>
        </p:txBody>
      </p:sp>
      <p:sp>
        <p:nvSpPr>
          <p:cNvPr id="3" name="Marcador de contenido 2"/>
          <p:cNvSpPr>
            <a:spLocks noGrp="1"/>
          </p:cNvSpPr>
          <p:nvPr>
            <p:ph idx="1"/>
          </p:nvPr>
        </p:nvSpPr>
        <p:spPr/>
        <p:txBody>
          <a:bodyPr/>
          <a:lstStyle/>
          <a:p>
            <a:r>
              <a:rPr lang="es-ES" b="1" dirty="0"/>
              <a:t>Artículo 99.- </a:t>
            </a:r>
            <a:endParaRPr lang="es-CR" dirty="0"/>
          </a:p>
          <a:p>
            <a:pPr marL="0" indent="0">
              <a:buNone/>
            </a:pPr>
            <a:r>
              <a:rPr lang="es-ES" dirty="0"/>
              <a:t>Salvo que se trate de la consulta forzosa prevista en el inciso a) del artículo 96, la consulta deberá formularse en memorial razonado, con expresión de los aspectos cuestionados del proyecto, así como de los motivos por los cuales se tuvieren dudas u objeciones sobre su constitucionalidad.</a:t>
            </a:r>
            <a:endParaRPr lang="es-CR" dirty="0"/>
          </a:p>
          <a:p>
            <a:endParaRPr lang="es-CR" dirty="0"/>
          </a:p>
        </p:txBody>
      </p:sp>
    </p:spTree>
    <p:extLst>
      <p:ext uri="{BB962C8B-B14F-4D97-AF65-F5344CB8AC3E}">
        <p14:creationId xmlns:p14="http://schemas.microsoft.com/office/powerpoint/2010/main" val="25790476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R" sz="3600" dirty="0"/>
              <a:t>Ley de la jurisdicción constitucional</a:t>
            </a:r>
            <a:br>
              <a:rPr lang="es-CR" sz="3600" dirty="0"/>
            </a:br>
            <a:r>
              <a:rPr lang="es-CR" sz="3600" dirty="0"/>
              <a:t>Consulta legislativa de constitucionalidad</a:t>
            </a:r>
          </a:p>
        </p:txBody>
      </p:sp>
      <p:sp>
        <p:nvSpPr>
          <p:cNvPr id="3" name="Marcador de contenido 2"/>
          <p:cNvSpPr>
            <a:spLocks noGrp="1"/>
          </p:cNvSpPr>
          <p:nvPr>
            <p:ph idx="1"/>
          </p:nvPr>
        </p:nvSpPr>
        <p:spPr/>
        <p:txBody>
          <a:bodyPr>
            <a:normAutofit/>
          </a:bodyPr>
          <a:lstStyle/>
          <a:p>
            <a:r>
              <a:rPr lang="es-CR" dirty="0"/>
              <a:t>Artículo 101.- </a:t>
            </a:r>
          </a:p>
          <a:p>
            <a:r>
              <a:rPr lang="es-CR" dirty="0"/>
              <a:t>La Sala evacuará la consulta dentro del mes siguiente a su recibo, y, al hacerlo, dictaminará sobre los aspectos y motivos consultados o sobre cualesquiera otros que considere relevantes desde el punto de vista constitucional.</a:t>
            </a:r>
          </a:p>
          <a:p>
            <a:r>
              <a:rPr lang="es-CR" dirty="0"/>
              <a:t>El dictamen de la Sala sólo será vinculante en cuanto establezca la existencia de trámites inconstitucionales del proyecto consultado.</a:t>
            </a:r>
          </a:p>
          <a:p>
            <a:r>
              <a:rPr lang="es-CR" dirty="0"/>
              <a:t>En todo caso, el dictamen no </a:t>
            </a:r>
            <a:r>
              <a:rPr lang="es-CR" dirty="0" err="1"/>
              <a:t>precluye</a:t>
            </a:r>
            <a:r>
              <a:rPr lang="es-CR" dirty="0"/>
              <a:t> la posibilidad de que posteriormente la norma o normas cuestionadas puedan ser impugnadas por las vías de control de constitucionalidad.</a:t>
            </a:r>
          </a:p>
          <a:p>
            <a:endParaRPr lang="es-CR" dirty="0"/>
          </a:p>
        </p:txBody>
      </p:sp>
    </p:spTree>
    <p:extLst>
      <p:ext uri="{BB962C8B-B14F-4D97-AF65-F5344CB8AC3E}">
        <p14:creationId xmlns:p14="http://schemas.microsoft.com/office/powerpoint/2010/main" val="261802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CR" sz="3600" dirty="0"/>
              <a:t>Ley de la jurisdicción constitucional</a:t>
            </a:r>
            <a:br>
              <a:rPr lang="es-CR" sz="3600" dirty="0"/>
            </a:br>
            <a:r>
              <a:rPr lang="es-CR" sz="3600" dirty="0"/>
              <a:t>Consulta judicial de constitucionalidad</a:t>
            </a:r>
          </a:p>
        </p:txBody>
      </p:sp>
      <p:sp>
        <p:nvSpPr>
          <p:cNvPr id="3" name="Marcador de contenido 2"/>
          <p:cNvSpPr>
            <a:spLocks noGrp="1"/>
          </p:cNvSpPr>
          <p:nvPr>
            <p:ph idx="1"/>
          </p:nvPr>
        </p:nvSpPr>
        <p:spPr/>
        <p:txBody>
          <a:bodyPr>
            <a:normAutofit fontScale="92500" lnSpcReduction="10000"/>
          </a:bodyPr>
          <a:lstStyle/>
          <a:p>
            <a:r>
              <a:rPr lang="es-CR" dirty="0"/>
              <a:t>Artículo 102.- </a:t>
            </a:r>
          </a:p>
          <a:p>
            <a:pPr marL="0" indent="0">
              <a:buNone/>
            </a:pPr>
            <a:r>
              <a:rPr lang="es-CR" dirty="0"/>
              <a:t>Todo juez estará legitimado para consultarle a la Sala Constitucional cuando tuviere dudas fundadas sobre la constitucionalidad de una norma o acto que deba aplicar, o de un acto, conducta u omisión que deba juzgar en un caso sometido a su conocimiento.</a:t>
            </a:r>
          </a:p>
          <a:p>
            <a:pPr marL="0" indent="0">
              <a:buNone/>
            </a:pPr>
            <a:r>
              <a:rPr lang="es-CR" dirty="0"/>
              <a:t>Además, deberá hacerlo preceptivamente cuando haya de resolver los recursos de revisión a que se refiere el artículo 42 de la Constitución Política, fundados en una alegada violación de los principios del debido proceso o de los derechos de audiencia o defensa; pero esto solamente para los efectos de que la Sala Constitucional defina el contenido, condiciones y alcances de tales principios o derechos, sin calificar ni valorar las circunstancias del caso concreto que motiva el respectivo recurso.</a:t>
            </a:r>
          </a:p>
          <a:p>
            <a:endParaRPr lang="es-CR" dirty="0"/>
          </a:p>
        </p:txBody>
      </p:sp>
    </p:spTree>
    <p:extLst>
      <p:ext uri="{BB962C8B-B14F-4D97-AF65-F5344CB8AC3E}">
        <p14:creationId xmlns:p14="http://schemas.microsoft.com/office/powerpoint/2010/main" val="27268439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Control de constitucionalidad desconcentrado</a:t>
            </a:r>
            <a:endParaRPr lang="es-CR" dirty="0"/>
          </a:p>
        </p:txBody>
      </p:sp>
      <p:sp>
        <p:nvSpPr>
          <p:cNvPr id="3" name="Marcador de contenido 2"/>
          <p:cNvSpPr>
            <a:spLocks noGrp="1"/>
          </p:cNvSpPr>
          <p:nvPr>
            <p:ph idx="1"/>
          </p:nvPr>
        </p:nvSpPr>
        <p:spPr/>
        <p:txBody>
          <a:bodyPr>
            <a:normAutofit fontScale="85000" lnSpcReduction="20000"/>
          </a:bodyPr>
          <a:lstStyle/>
          <a:p>
            <a:r>
              <a:rPr lang="es-CR" dirty="0" smtClean="0"/>
              <a:t>Aplicación administrativa </a:t>
            </a:r>
            <a:r>
              <a:rPr lang="es-CR" dirty="0"/>
              <a:t>y judicial de la </a:t>
            </a:r>
            <a:r>
              <a:rPr lang="es-CR" dirty="0" smtClean="0"/>
              <a:t>ley (art 18 LOPJ):</a:t>
            </a:r>
          </a:p>
          <a:p>
            <a:pPr marL="0" indent="0">
              <a:buNone/>
            </a:pPr>
            <a:endParaRPr lang="es-CR" dirty="0" smtClean="0"/>
          </a:p>
          <a:p>
            <a:r>
              <a:rPr lang="es-CR" b="1" dirty="0"/>
              <a:t>Artículo 8.</a:t>
            </a:r>
            <a:r>
              <a:rPr lang="es-CR" dirty="0"/>
              <a:t>- </a:t>
            </a:r>
            <a:r>
              <a:rPr lang="es-CR" b="1" dirty="0"/>
              <a:t>(*) </a:t>
            </a:r>
            <a:r>
              <a:rPr lang="es-CR" dirty="0"/>
              <a:t>Los funcionarios que administran justicia no podrán:</a:t>
            </a:r>
          </a:p>
          <a:p>
            <a:pPr marL="0" indent="0">
              <a:buNone/>
            </a:pPr>
            <a:r>
              <a:rPr lang="es-CR" b="1" dirty="0"/>
              <a:t>1.</a:t>
            </a:r>
            <a:r>
              <a:rPr lang="es-CR" dirty="0"/>
              <a:t>- Aplicar leyes ni otras normas o actos de cualquier naturaleza, contrarios</a:t>
            </a:r>
          </a:p>
          <a:p>
            <a:pPr marL="0" indent="0">
              <a:buNone/>
            </a:pPr>
            <a:r>
              <a:rPr lang="es-CR" dirty="0"/>
              <a:t>a la Constitución Política o al derecho internacional o comunitario vigentes en</a:t>
            </a:r>
          </a:p>
          <a:p>
            <a:pPr marL="0" indent="0">
              <a:buNone/>
            </a:pPr>
            <a:r>
              <a:rPr lang="es-CR" dirty="0"/>
              <a:t>el país.</a:t>
            </a:r>
          </a:p>
          <a:p>
            <a:pPr marL="0" indent="0">
              <a:buNone/>
            </a:pPr>
            <a:r>
              <a:rPr lang="es-CR" dirty="0"/>
              <a:t>Si tuvieren duda sobre la constitucionalidad de esas normas o </a:t>
            </a:r>
            <a:r>
              <a:rPr lang="es-CR" dirty="0" smtClean="0"/>
              <a:t>actos, necesariamente </a:t>
            </a:r>
            <a:r>
              <a:rPr lang="es-CR" dirty="0"/>
              <a:t>deberán consultar ante la jurisdicción constitucional.</a:t>
            </a:r>
          </a:p>
          <a:p>
            <a:pPr marL="0" indent="0">
              <a:buNone/>
            </a:pPr>
            <a:r>
              <a:rPr lang="es-CR" dirty="0"/>
              <a:t>Tampoco podrán interpretarlos ni aplicarlos de manera contraria a los</a:t>
            </a:r>
          </a:p>
          <a:p>
            <a:pPr marL="0" indent="0">
              <a:buNone/>
            </a:pPr>
            <a:r>
              <a:rPr lang="es-CR" dirty="0"/>
              <a:t>precedentes o la jurisprudencia de la Sala Constitucional.</a:t>
            </a:r>
          </a:p>
          <a:p>
            <a:pPr marL="0" indent="0">
              <a:buNone/>
            </a:pPr>
            <a:r>
              <a:rPr lang="es-CR" b="1" dirty="0"/>
              <a:t>2.</a:t>
            </a:r>
            <a:r>
              <a:rPr lang="es-CR" dirty="0"/>
              <a:t>- Aplicar decretos, reglamentos, acuerdos y otras disposiciones </a:t>
            </a:r>
            <a:r>
              <a:rPr lang="es-CR" dirty="0" smtClean="0"/>
              <a:t>contrarias a </a:t>
            </a:r>
            <a:r>
              <a:rPr lang="es-CR" dirty="0"/>
              <a:t>cualquier otra norma de rango </a:t>
            </a:r>
            <a:r>
              <a:rPr lang="es-CR" dirty="0" smtClean="0"/>
              <a:t>superior. (…)</a:t>
            </a:r>
            <a:endParaRPr lang="es-CR" dirty="0"/>
          </a:p>
        </p:txBody>
      </p:sp>
    </p:spTree>
    <p:extLst>
      <p:ext uri="{BB962C8B-B14F-4D97-AF65-F5344CB8AC3E}">
        <p14:creationId xmlns:p14="http://schemas.microsoft.com/office/powerpoint/2010/main" val="479743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Ley de la jurisdicción constitucional</a:t>
            </a:r>
            <a:endParaRPr lang="es-CR" dirty="0"/>
          </a:p>
        </p:txBody>
      </p:sp>
      <p:sp>
        <p:nvSpPr>
          <p:cNvPr id="3" name="Marcador de contenido 2"/>
          <p:cNvSpPr>
            <a:spLocks noGrp="1"/>
          </p:cNvSpPr>
          <p:nvPr>
            <p:ph idx="1"/>
          </p:nvPr>
        </p:nvSpPr>
        <p:spPr/>
        <p:txBody>
          <a:bodyPr>
            <a:normAutofit fontScale="85000" lnSpcReduction="20000"/>
          </a:bodyPr>
          <a:lstStyle/>
          <a:p>
            <a:pPr marL="0" indent="0">
              <a:buNone/>
            </a:pPr>
            <a:r>
              <a:rPr lang="es-CR" dirty="0"/>
              <a:t>Artículo 2.- </a:t>
            </a:r>
            <a:r>
              <a:rPr lang="es-CR" dirty="0" smtClean="0"/>
              <a:t>Le </a:t>
            </a:r>
            <a:r>
              <a:rPr lang="es-CR" dirty="0"/>
              <a:t>corresponde específicamente a la jurisdicción constitucional:</a:t>
            </a:r>
          </a:p>
          <a:p>
            <a:pPr marL="0" indent="0">
              <a:buNone/>
            </a:pPr>
            <a:r>
              <a:rPr lang="es-CR" dirty="0"/>
              <a:t>a) Garantizar, mediante los recursos de hábeas corpus y de amparo, los derechos y libertades consagrados por la Constitución Política y los derechos humanos reconocidos por el Derecho Internacional vigente en Costa Rica.</a:t>
            </a:r>
          </a:p>
          <a:p>
            <a:pPr marL="0" indent="0">
              <a:buNone/>
            </a:pPr>
            <a:r>
              <a:rPr lang="es-CR" dirty="0"/>
              <a:t>b) Ejercer el control de la constitucionalidad de las normas de cualquier naturaleza y de los actos sujetos al Derecho Público, así como la conformidad del ordenamiento interno con el Derecho Internacional o Comunitario, mediante la acción de inconstitucionalidad y demás cuestiones de constitucionalidad.</a:t>
            </a:r>
          </a:p>
          <a:p>
            <a:pPr marL="0" indent="0">
              <a:buNone/>
            </a:pPr>
            <a:r>
              <a:rPr lang="es-CR" dirty="0"/>
              <a:t>c) Resolver los conflictos de competencia entre los Poderes del Estado, </a:t>
            </a:r>
            <a:r>
              <a:rPr lang="es-CR" dirty="0" err="1"/>
              <a:t>incluído</a:t>
            </a:r>
            <a:r>
              <a:rPr lang="es-CR" dirty="0"/>
              <a:t> el Tribunal Supremo de Elecciones, y los de competencia constitucional entre éstos y la Contraloría General de la República, las municipalidades, los entes descentralizados y las demás personas de Derecho Público.</a:t>
            </a:r>
          </a:p>
          <a:p>
            <a:pPr marL="0" indent="0">
              <a:buNone/>
            </a:pPr>
            <a:r>
              <a:rPr lang="es-CR" dirty="0"/>
              <a:t>ch) Conocer de los demás asuntos que la Constitución o la presente Ley le atribuyan.</a:t>
            </a:r>
          </a:p>
          <a:p>
            <a:endParaRPr lang="es-CR" dirty="0"/>
          </a:p>
        </p:txBody>
      </p:sp>
    </p:spTree>
    <p:extLst>
      <p:ext uri="{BB962C8B-B14F-4D97-AF65-F5344CB8AC3E}">
        <p14:creationId xmlns:p14="http://schemas.microsoft.com/office/powerpoint/2010/main" val="26297738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CPC</a:t>
            </a:r>
            <a:endParaRPr lang="es-CR" dirty="0"/>
          </a:p>
        </p:txBody>
      </p:sp>
      <p:sp>
        <p:nvSpPr>
          <p:cNvPr id="3" name="Marcador de contenido 2"/>
          <p:cNvSpPr>
            <a:spLocks noGrp="1"/>
          </p:cNvSpPr>
          <p:nvPr>
            <p:ph idx="1"/>
          </p:nvPr>
        </p:nvSpPr>
        <p:spPr/>
        <p:txBody>
          <a:bodyPr>
            <a:normAutofit/>
          </a:bodyPr>
          <a:lstStyle/>
          <a:p>
            <a:r>
              <a:rPr lang="es-CR" dirty="0" smtClean="0"/>
              <a:t>El Código </a:t>
            </a:r>
            <a:r>
              <a:rPr lang="es-CR" dirty="0"/>
              <a:t>Procesal Contencioso </a:t>
            </a:r>
            <a:r>
              <a:rPr lang="es-CR" dirty="0" smtClean="0"/>
              <a:t>establece como motivo del recurso de casación la violación </a:t>
            </a:r>
            <a:r>
              <a:rPr lang="es-CR" dirty="0"/>
              <a:t>de los </a:t>
            </a:r>
            <a:r>
              <a:rPr lang="es-CR" dirty="0" smtClean="0"/>
              <a:t>principios constitucionales</a:t>
            </a:r>
            <a:r>
              <a:rPr lang="es-CR" dirty="0"/>
              <a:t>, en particular los de </a:t>
            </a:r>
            <a:r>
              <a:rPr lang="es-CR" dirty="0" smtClean="0"/>
              <a:t>razonabilidad y </a:t>
            </a:r>
            <a:r>
              <a:rPr lang="es-CR" dirty="0"/>
              <a:t>proporcionalidad</a:t>
            </a:r>
            <a:r>
              <a:rPr lang="es-CR" dirty="0" smtClean="0"/>
              <a:t>.</a:t>
            </a:r>
            <a:endParaRPr lang="es-CR" dirty="0"/>
          </a:p>
        </p:txBody>
      </p:sp>
    </p:spTree>
    <p:extLst>
      <p:ext uri="{BB962C8B-B14F-4D97-AF65-F5344CB8AC3E}">
        <p14:creationId xmlns:p14="http://schemas.microsoft.com/office/powerpoint/2010/main" val="23808322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CNPT- Reforma Ley de Fortalecimiento de la Gestión Tributaria</a:t>
            </a:r>
            <a:endParaRPr lang="es-CR" dirty="0"/>
          </a:p>
        </p:txBody>
      </p:sp>
      <p:sp>
        <p:nvSpPr>
          <p:cNvPr id="3" name="Marcador de contenido 2"/>
          <p:cNvSpPr>
            <a:spLocks noGrp="1"/>
          </p:cNvSpPr>
          <p:nvPr>
            <p:ph idx="1"/>
          </p:nvPr>
        </p:nvSpPr>
        <p:spPr/>
        <p:txBody>
          <a:bodyPr>
            <a:normAutofit fontScale="85000" lnSpcReduction="20000"/>
          </a:bodyPr>
          <a:lstStyle/>
          <a:p>
            <a:pPr marL="0" indent="0">
              <a:buNone/>
            </a:pPr>
            <a:r>
              <a:rPr lang="es-CR" b="1" dirty="0"/>
              <a:t>Artículo 167.- Principios generales tributarios </a:t>
            </a:r>
          </a:p>
          <a:p>
            <a:pPr marL="0" indent="0">
              <a:buNone/>
            </a:pPr>
            <a:r>
              <a:rPr lang="es-CR" dirty="0">
                <a:solidFill>
                  <a:srgbClr val="FF0000"/>
                </a:solidFill>
              </a:rPr>
              <a:t>Por medio de la tributación no deberá sustraerse una porción sustancial de la riqueza del contribuyente, en tal medida que haga nugatorio, desaliente o limite, de manera significativa, el ejercicio de un derecho o la libertad fundamental tutelados por la Constitución Política. </a:t>
            </a:r>
          </a:p>
          <a:p>
            <a:pPr marL="0" indent="0">
              <a:buNone/>
            </a:pPr>
            <a:r>
              <a:rPr lang="es-CR" dirty="0">
                <a:solidFill>
                  <a:srgbClr val="FF0000"/>
                </a:solidFill>
              </a:rPr>
              <a:t>La aplicación del sistema tributario se basará en los principios de generalidad, neutralidad, proporcionalidad y eficacia. Asimismo, asegurará el respeto de los derechos y las garantías de los contribuyentes establecidos en el presente título. </a:t>
            </a:r>
            <a:r>
              <a:rPr lang="es-CR" dirty="0"/>
              <a:t>En las materias que corresponda, se adoptarán técnicas modernas, tales como gestión de riesgo y controles basados en auditorías, así como el mayor aprovechamiento de la tecnología de la información, la simplificación y la armonización de los procedimientos. </a:t>
            </a:r>
          </a:p>
          <a:p>
            <a:pPr marL="0" indent="0">
              <a:buNone/>
            </a:pPr>
            <a:r>
              <a:rPr lang="es-CR" dirty="0"/>
              <a:t>Los citados principios deberán ser interpretados en consideración a criterios de razonabilidad, racionalidad, proporcionalidad, no discriminación y equidad. </a:t>
            </a:r>
          </a:p>
          <a:p>
            <a:endParaRPr lang="es-CR" dirty="0"/>
          </a:p>
        </p:txBody>
      </p:sp>
    </p:spTree>
    <p:extLst>
      <p:ext uri="{BB962C8B-B14F-4D97-AF65-F5344CB8AC3E}">
        <p14:creationId xmlns:p14="http://schemas.microsoft.com/office/powerpoint/2010/main" val="219526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Ley de la jurisdicción constitucional</a:t>
            </a:r>
            <a:endParaRPr lang="es-CR" dirty="0"/>
          </a:p>
        </p:txBody>
      </p:sp>
      <p:sp>
        <p:nvSpPr>
          <p:cNvPr id="3" name="Marcador de contenido 2"/>
          <p:cNvSpPr>
            <a:spLocks noGrp="1"/>
          </p:cNvSpPr>
          <p:nvPr>
            <p:ph idx="1"/>
          </p:nvPr>
        </p:nvSpPr>
        <p:spPr/>
        <p:txBody>
          <a:bodyPr/>
          <a:lstStyle/>
          <a:p>
            <a:r>
              <a:rPr lang="es-CR" dirty="0"/>
              <a:t>Artículo 3.- </a:t>
            </a:r>
          </a:p>
          <a:p>
            <a:pPr marL="0" indent="0">
              <a:buNone/>
            </a:pPr>
            <a:r>
              <a:rPr lang="es-CR" dirty="0"/>
              <a:t>Tendrá por infringida la Constitución Política cuando ello resulte de la confrontación del texto de la norma o acto cuestionado, de sus efectos, o de su interpretación o aplicación por las autoridades públicas, con las normas y principios constitucionales.</a:t>
            </a:r>
          </a:p>
          <a:p>
            <a:endParaRPr lang="es-CR" dirty="0"/>
          </a:p>
        </p:txBody>
      </p:sp>
    </p:spTree>
    <p:extLst>
      <p:ext uri="{BB962C8B-B14F-4D97-AF65-F5344CB8AC3E}">
        <p14:creationId xmlns:p14="http://schemas.microsoft.com/office/powerpoint/2010/main" val="4007562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Ley de la jurisdicción constitucional</a:t>
            </a:r>
            <a:endParaRPr lang="es-CR" dirty="0"/>
          </a:p>
        </p:txBody>
      </p:sp>
      <p:sp>
        <p:nvSpPr>
          <p:cNvPr id="3" name="Marcador de contenido 2"/>
          <p:cNvSpPr>
            <a:spLocks noGrp="1"/>
          </p:cNvSpPr>
          <p:nvPr>
            <p:ph idx="1"/>
          </p:nvPr>
        </p:nvSpPr>
        <p:spPr/>
        <p:txBody>
          <a:bodyPr>
            <a:normAutofit/>
          </a:bodyPr>
          <a:lstStyle/>
          <a:p>
            <a:r>
              <a:rPr lang="es-CR" dirty="0"/>
              <a:t>Artículo 4.- </a:t>
            </a:r>
          </a:p>
          <a:p>
            <a:pPr marL="0" indent="0">
              <a:buNone/>
            </a:pPr>
            <a:r>
              <a:rPr lang="es-CR" dirty="0"/>
              <a:t>La jurisdicción constitucional se ejerce por la Sala Constitucional de la Corte Suprema de Justicia establecida en el artículo 10 de la Constitución Política.</a:t>
            </a:r>
          </a:p>
          <a:p>
            <a:pPr marL="0" indent="0">
              <a:buNone/>
            </a:pPr>
            <a:r>
              <a:rPr lang="es-CR" dirty="0"/>
              <a:t>La Sala Constitucional está formada por siete magistrados propietarios y doce suplentes, todos elegidos por la Asamblea Legislativa en la forma prevista por la Constitución. Su régimen orgánico y disciplinario es el que se establece en la presente y la Ley Orgánica del Poder Judicial</a:t>
            </a:r>
            <a:r>
              <a:rPr lang="es-CR" dirty="0" smtClean="0"/>
              <a:t>. (…)</a:t>
            </a:r>
            <a:endParaRPr lang="es-CR" dirty="0"/>
          </a:p>
          <a:p>
            <a:endParaRPr lang="es-CR" dirty="0"/>
          </a:p>
        </p:txBody>
      </p:sp>
    </p:spTree>
    <p:extLst>
      <p:ext uri="{BB962C8B-B14F-4D97-AF65-F5344CB8AC3E}">
        <p14:creationId xmlns:p14="http://schemas.microsoft.com/office/powerpoint/2010/main" val="1667524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dirty="0" smtClean="0"/>
              <a:t>Ley de la jurisdicción constitucional</a:t>
            </a:r>
            <a:endParaRPr lang="es-CR" dirty="0"/>
          </a:p>
        </p:txBody>
      </p:sp>
      <p:sp>
        <p:nvSpPr>
          <p:cNvPr id="3" name="Marcador de contenido 2"/>
          <p:cNvSpPr>
            <a:spLocks noGrp="1"/>
          </p:cNvSpPr>
          <p:nvPr>
            <p:ph idx="1"/>
          </p:nvPr>
        </p:nvSpPr>
        <p:spPr/>
        <p:txBody>
          <a:bodyPr/>
          <a:lstStyle/>
          <a:p>
            <a:r>
              <a:rPr lang="es-ES" b="1" dirty="0"/>
              <a:t>Artículo 13.- </a:t>
            </a:r>
            <a:endParaRPr lang="es-CR" dirty="0"/>
          </a:p>
          <a:p>
            <a:pPr marL="0" indent="0">
              <a:buNone/>
            </a:pPr>
            <a:r>
              <a:rPr lang="es-ES" dirty="0"/>
              <a:t>La jurisprudencia y los precedentes de la jurisdicción constitucional son vinculantes erga omnes, salvo para sí misma.</a:t>
            </a:r>
            <a:endParaRPr lang="es-CR" dirty="0"/>
          </a:p>
          <a:p>
            <a:pPr marL="0" indent="0">
              <a:buNone/>
            </a:pPr>
            <a:endParaRPr lang="es-CR" dirty="0"/>
          </a:p>
          <a:p>
            <a:endParaRPr lang="es-CR" dirty="0"/>
          </a:p>
        </p:txBody>
      </p:sp>
    </p:spTree>
    <p:extLst>
      <p:ext uri="{BB962C8B-B14F-4D97-AF65-F5344CB8AC3E}">
        <p14:creationId xmlns:p14="http://schemas.microsoft.com/office/powerpoint/2010/main" val="396613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 hábeas corpus</a:t>
            </a:r>
            <a:endParaRPr lang="es-CR" dirty="0"/>
          </a:p>
        </p:txBody>
      </p:sp>
      <p:sp>
        <p:nvSpPr>
          <p:cNvPr id="3" name="Marcador de contenido 2"/>
          <p:cNvSpPr>
            <a:spLocks noGrp="1"/>
          </p:cNvSpPr>
          <p:nvPr>
            <p:ph idx="1"/>
          </p:nvPr>
        </p:nvSpPr>
        <p:spPr/>
        <p:txBody>
          <a:bodyPr>
            <a:normAutofit/>
          </a:bodyPr>
          <a:lstStyle/>
          <a:p>
            <a:r>
              <a:rPr lang="es-CR" b="1" dirty="0"/>
              <a:t>Artículo 15.- </a:t>
            </a:r>
          </a:p>
          <a:p>
            <a:pPr marL="0" indent="0">
              <a:buNone/>
            </a:pPr>
            <a:r>
              <a:rPr lang="es-CR" dirty="0"/>
              <a:t>Procede el hábeas corpus para garantizar la libertad e integridad personales, contra los actos u omisiones que provengan de una autoridad de cualquier orden, incluso judicial, contra las amenazas a esa libertad y las perturbaciones o restricciones que respecto de ella establezcan indebidamente las autoridades, lo mismo que contra las restricciones ilegítimas del derecho de trasladarse de un lugar a otro de la República, y de libre permanencia, salida e ingreso en su territorio.</a:t>
            </a:r>
          </a:p>
          <a:p>
            <a:endParaRPr lang="es-CR" dirty="0"/>
          </a:p>
        </p:txBody>
      </p:sp>
    </p:spTree>
    <p:extLst>
      <p:ext uri="{BB962C8B-B14F-4D97-AF65-F5344CB8AC3E}">
        <p14:creationId xmlns:p14="http://schemas.microsoft.com/office/powerpoint/2010/main" val="2854792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Recurso de amparo</a:t>
            </a:r>
            <a:endParaRPr lang="es-CR" dirty="0"/>
          </a:p>
        </p:txBody>
      </p:sp>
      <p:sp>
        <p:nvSpPr>
          <p:cNvPr id="3" name="Marcador de contenido 2"/>
          <p:cNvSpPr>
            <a:spLocks noGrp="1"/>
          </p:cNvSpPr>
          <p:nvPr>
            <p:ph idx="1"/>
          </p:nvPr>
        </p:nvSpPr>
        <p:spPr/>
        <p:txBody>
          <a:bodyPr>
            <a:normAutofit fontScale="92500"/>
          </a:bodyPr>
          <a:lstStyle/>
          <a:p>
            <a:r>
              <a:rPr lang="es-ES" b="1" dirty="0"/>
              <a:t>Artículo 29.- </a:t>
            </a:r>
            <a:endParaRPr lang="es-CR" dirty="0"/>
          </a:p>
          <a:p>
            <a:pPr marL="0" indent="0">
              <a:buNone/>
            </a:pPr>
            <a:r>
              <a:rPr lang="es-ES" dirty="0"/>
              <a:t>El recurso de amparo garantiza los derechos y libertades fundamentales a que se refiere esta Ley, salvo los protegidos por el de hábeas corpus.</a:t>
            </a:r>
            <a:endParaRPr lang="es-CR" dirty="0"/>
          </a:p>
          <a:p>
            <a:pPr marL="0" indent="0">
              <a:buNone/>
            </a:pPr>
            <a:r>
              <a:rPr lang="es-ES" dirty="0"/>
              <a:t>Procede el recurso contra toda disposición, acuerdo o resolución y, en general, contra toda acción, omisión o simple actuación material no fundada en un acto administrativo eficaz, de los servidores y órganos públicos, que haya violado, viole o amenace violar cualquiera de aquellos derechos. </a:t>
            </a:r>
            <a:endParaRPr lang="es-CR" dirty="0"/>
          </a:p>
          <a:p>
            <a:pPr marL="0" indent="0">
              <a:buNone/>
            </a:pPr>
            <a:r>
              <a:rPr lang="es-ES" dirty="0"/>
              <a:t>El amparo procederá no sólo contra los actos arbitrarios, sino también contra las actuaciones u omisiones fundadas en normas erróneamente interpretadas o indebidamente aplicadas.</a:t>
            </a:r>
            <a:endParaRPr lang="es-CR" dirty="0"/>
          </a:p>
          <a:p>
            <a:endParaRPr lang="es-CR" dirty="0"/>
          </a:p>
        </p:txBody>
      </p:sp>
    </p:spTree>
    <p:extLst>
      <p:ext uri="{BB962C8B-B14F-4D97-AF65-F5344CB8AC3E}">
        <p14:creationId xmlns:p14="http://schemas.microsoft.com/office/powerpoint/2010/main" val="2402478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dirty="0" smtClean="0"/>
              <a:t>Ley de la jurisdicción constitucional</a:t>
            </a:r>
            <a:br>
              <a:rPr lang="es-CR" dirty="0" smtClean="0"/>
            </a:br>
            <a:r>
              <a:rPr lang="es-CR" dirty="0" smtClean="0"/>
              <a:t>Recurso de amparo</a:t>
            </a:r>
            <a:endParaRPr lang="es-CR" dirty="0"/>
          </a:p>
        </p:txBody>
      </p:sp>
      <p:sp>
        <p:nvSpPr>
          <p:cNvPr id="3" name="Marcador de contenido 2"/>
          <p:cNvSpPr>
            <a:spLocks noGrp="1"/>
          </p:cNvSpPr>
          <p:nvPr>
            <p:ph idx="1"/>
          </p:nvPr>
        </p:nvSpPr>
        <p:spPr/>
        <p:txBody>
          <a:bodyPr>
            <a:normAutofit fontScale="70000" lnSpcReduction="20000"/>
          </a:bodyPr>
          <a:lstStyle/>
          <a:p>
            <a:r>
              <a:rPr lang="es-ES" b="1" dirty="0"/>
              <a:t>Artículo 30.- </a:t>
            </a:r>
            <a:endParaRPr lang="es-CR" dirty="0"/>
          </a:p>
          <a:p>
            <a:pPr marL="0" indent="0">
              <a:buNone/>
            </a:pPr>
            <a:r>
              <a:rPr lang="es-ES" dirty="0"/>
              <a:t>No procede el amparo:</a:t>
            </a:r>
            <a:endParaRPr lang="es-CR" dirty="0"/>
          </a:p>
          <a:p>
            <a:pPr marL="0" indent="0">
              <a:buNone/>
            </a:pPr>
            <a:r>
              <a:rPr lang="es-ES" dirty="0"/>
              <a:t>a) Contra las leyes u otras disposiciones normativas, salvo cuando se impugnen conjuntamente con actos de aplicación individual de aquéllas, o cuando se trate de normas de acción automática, de manera que sus preceptos resulten obligatorios inmediatamente por su sola promulgación, sin necesidad de otras normas o actos que los desarrollen o los hagan aplicables al perjudicado.</a:t>
            </a:r>
            <a:endParaRPr lang="es-CR" dirty="0"/>
          </a:p>
          <a:p>
            <a:pPr marL="0" indent="0">
              <a:buNone/>
            </a:pPr>
            <a:r>
              <a:rPr lang="es-ES" dirty="0"/>
              <a:t>b) Contra las resoluciones y actuaciones jurisdiccionales del Poder Judicial.</a:t>
            </a:r>
            <a:endParaRPr lang="es-CR" dirty="0"/>
          </a:p>
          <a:p>
            <a:pPr marL="0" indent="0">
              <a:buNone/>
            </a:pPr>
            <a:r>
              <a:rPr lang="es-ES" dirty="0"/>
              <a:t>c) Contra los actos que realicen las autoridades administrativas al ejecutar resoluciones judiciales, siempre que esos actos se efectúen con sujeción a lo que fue encomendado por la respectiva autoridad judicial</a:t>
            </a:r>
            <a:endParaRPr lang="es-CR" dirty="0"/>
          </a:p>
          <a:p>
            <a:pPr marL="0" indent="0">
              <a:buNone/>
            </a:pPr>
            <a:r>
              <a:rPr lang="es-ES" dirty="0"/>
              <a:t>ch) Cuando la acción u omisión hubiere sido legítimamente consentida por la persona agraviada.</a:t>
            </a:r>
            <a:endParaRPr lang="es-CR" dirty="0"/>
          </a:p>
          <a:p>
            <a:pPr marL="0" indent="0">
              <a:buNone/>
            </a:pPr>
            <a:r>
              <a:rPr lang="es-ES" dirty="0"/>
              <a:t>d) Contra los actos o disposiciones del Tribunal Supremo de Elecciones en materia electoral.</a:t>
            </a:r>
            <a:endParaRPr lang="es-CR" dirty="0"/>
          </a:p>
        </p:txBody>
      </p:sp>
    </p:spTree>
    <p:extLst>
      <p:ext uri="{BB962C8B-B14F-4D97-AF65-F5344CB8AC3E}">
        <p14:creationId xmlns:p14="http://schemas.microsoft.com/office/powerpoint/2010/main" val="25219221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3601</Words>
  <Application>Microsoft Office PowerPoint</Application>
  <PresentationFormat>Panorámica</PresentationFormat>
  <Paragraphs>170</Paragraphs>
  <Slides>31</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31</vt:i4>
      </vt:variant>
    </vt:vector>
  </HeadingPairs>
  <TitlesOfParts>
    <vt:vector size="35" baseType="lpstr">
      <vt:lpstr>Arial</vt:lpstr>
      <vt:lpstr>Calibri</vt:lpstr>
      <vt:lpstr>Calibri Light</vt:lpstr>
      <vt:lpstr>Tema de Office</vt:lpstr>
      <vt:lpstr>Presentación de PowerPoint</vt:lpstr>
      <vt:lpstr>Ley de la jurisdicción constitucional</vt:lpstr>
      <vt:lpstr>Ley de la jurisdicción constitucional</vt:lpstr>
      <vt:lpstr>Ley de la jurisdicción constitucional</vt:lpstr>
      <vt:lpstr>Ley de la jurisdicción constitucional</vt:lpstr>
      <vt:lpstr>Ley de la jurisdicción constitucional</vt:lpstr>
      <vt:lpstr>Ley de la jurisdicción constitucional: hábeas corpus</vt:lpstr>
      <vt:lpstr>Ley de la jurisdicción constitucional Recurso de amparo</vt:lpstr>
      <vt:lpstr>Ley de la jurisdicción constitucional Recurso de amparo</vt:lpstr>
      <vt:lpstr>Ley de la jurisdicción constitucional Recurso de amparo</vt:lpstr>
      <vt:lpstr>Ley de la jurisdicción constitucional Recurso de amparo</vt:lpstr>
      <vt:lpstr>Ley de la jurisdicción constitucional Recurso de amparo</vt:lpstr>
      <vt:lpstr>Ley de la jurisdicción constitucional Recurso de amparo</vt:lpstr>
      <vt:lpstr>Ley de la jurisdicción constitucional Acción de inconstitucionalidad</vt:lpstr>
      <vt:lpstr>Ley de la jurisdicción constitucional Acción de inconsittucionalidad</vt:lpstr>
      <vt:lpstr>Ley de la jurisdicción constitucional Acción de inconsittucionalidad</vt:lpstr>
      <vt:lpstr>Ley de la jurisdicción constitucional Acción de inconstitucionalidad</vt:lpstr>
      <vt:lpstr>Ley de la jurisdicción constitucional Acción de inconsittucionalidad</vt:lpstr>
      <vt:lpstr>Ley de la jurisdicción constitucional Acción de inconsittucionalidad</vt:lpstr>
      <vt:lpstr>Ley de la jurisdicción constitucional Acción de inconstitucionalidad</vt:lpstr>
      <vt:lpstr>Ley de la jurisdicción constitucional Acción de inconsittucionalidad</vt:lpstr>
      <vt:lpstr>Ley de la jurisdicción constitucional Acción de inconstitucionalidad</vt:lpstr>
      <vt:lpstr>Ley de la jurisdicción constitucional Acción de inconstitucionalidad</vt:lpstr>
      <vt:lpstr>Ley de la jurisdicción constitucional Consulta legislativa de constitucionalidad</vt:lpstr>
      <vt:lpstr>Ley de la jurisdicción constitucional Consulta legislativa de constitucionalidad</vt:lpstr>
      <vt:lpstr>Ley de la jurisdicción constitucional Consulta legislativa de constitucionalidad</vt:lpstr>
      <vt:lpstr>Ley de la jurisdicción constitucional Consulta legislativa de constitucionalidad</vt:lpstr>
      <vt:lpstr>Ley de la jurisdicción constitucional Consulta judicial de constitucionalidad</vt:lpstr>
      <vt:lpstr>Control de constitucionalidad desconcentrado</vt:lpstr>
      <vt:lpstr>CPC</vt:lpstr>
      <vt:lpstr>CNPT- Reforma Ley de Fortalecimiento de la Gestión Tributaria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Lorna Medina</dc:creator>
  <cp:lastModifiedBy>Lorna Medina</cp:lastModifiedBy>
  <cp:revision>1</cp:revision>
  <dcterms:created xsi:type="dcterms:W3CDTF">2015-09-11T15:56:02Z</dcterms:created>
  <dcterms:modified xsi:type="dcterms:W3CDTF">2015-09-11T16:00:33Z</dcterms:modified>
</cp:coreProperties>
</file>