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8"/>
  </p:notesMasterIdLst>
  <p:handoutMasterIdLst>
    <p:handoutMasterId r:id="rId189"/>
  </p:handoutMasterIdLst>
  <p:sldIdLst>
    <p:sldId id="256" r:id="rId2"/>
    <p:sldId id="257" r:id="rId3"/>
    <p:sldId id="443" r:id="rId4"/>
    <p:sldId id="258" r:id="rId5"/>
    <p:sldId id="444" r:id="rId6"/>
    <p:sldId id="445" r:id="rId7"/>
    <p:sldId id="446" r:id="rId8"/>
    <p:sldId id="450" r:id="rId9"/>
    <p:sldId id="451" r:id="rId10"/>
    <p:sldId id="452" r:id="rId11"/>
    <p:sldId id="453" r:id="rId12"/>
    <p:sldId id="454" r:id="rId13"/>
    <p:sldId id="290" r:id="rId14"/>
    <p:sldId id="259" r:id="rId15"/>
    <p:sldId id="291" r:id="rId16"/>
    <p:sldId id="260" r:id="rId17"/>
    <p:sldId id="456" r:id="rId18"/>
    <p:sldId id="261" r:id="rId19"/>
    <p:sldId id="455" r:id="rId20"/>
    <p:sldId id="262" r:id="rId21"/>
    <p:sldId id="263" r:id="rId22"/>
    <p:sldId id="264" r:id="rId23"/>
    <p:sldId id="457" r:id="rId24"/>
    <p:sldId id="467" r:id="rId25"/>
    <p:sldId id="499" r:id="rId26"/>
    <p:sldId id="470" r:id="rId27"/>
    <p:sldId id="469" r:id="rId28"/>
    <p:sldId id="468" r:id="rId29"/>
    <p:sldId id="471" r:id="rId30"/>
    <p:sldId id="472" r:id="rId31"/>
    <p:sldId id="473" r:id="rId32"/>
    <p:sldId id="474" r:id="rId33"/>
    <p:sldId id="475" r:id="rId34"/>
    <p:sldId id="476" r:id="rId35"/>
    <p:sldId id="477" r:id="rId36"/>
    <p:sldId id="465" r:id="rId37"/>
    <p:sldId id="265" r:id="rId38"/>
    <p:sldId id="282" r:id="rId39"/>
    <p:sldId id="293" r:id="rId40"/>
    <p:sldId id="292" r:id="rId41"/>
    <p:sldId id="478" r:id="rId42"/>
    <p:sldId id="294" r:id="rId43"/>
    <p:sldId id="284" r:id="rId44"/>
    <p:sldId id="285" r:id="rId45"/>
    <p:sldId id="286" r:id="rId46"/>
    <p:sldId id="479" r:id="rId47"/>
    <p:sldId id="287" r:id="rId48"/>
    <p:sldId id="288" r:id="rId49"/>
    <p:sldId id="505" r:id="rId50"/>
    <p:sldId id="305" r:id="rId51"/>
    <p:sldId id="481" r:id="rId52"/>
    <p:sldId id="482" r:id="rId53"/>
    <p:sldId id="480" r:id="rId54"/>
    <p:sldId id="483" r:id="rId55"/>
    <p:sldId id="493" r:id="rId56"/>
    <p:sldId id="306" r:id="rId57"/>
    <p:sldId id="307" r:id="rId58"/>
    <p:sldId id="504" r:id="rId59"/>
    <p:sldId id="372" r:id="rId60"/>
    <p:sldId id="308" r:id="rId61"/>
    <p:sldId id="310" r:id="rId62"/>
    <p:sldId id="312" r:id="rId63"/>
    <p:sldId id="484" r:id="rId64"/>
    <p:sldId id="313" r:id="rId65"/>
    <p:sldId id="485" r:id="rId66"/>
    <p:sldId id="488" r:id="rId67"/>
    <p:sldId id="489" r:id="rId68"/>
    <p:sldId id="507" r:id="rId69"/>
    <p:sldId id="490" r:id="rId70"/>
    <p:sldId id="494" r:id="rId71"/>
    <p:sldId id="496" r:id="rId72"/>
    <p:sldId id="498" r:id="rId73"/>
    <p:sldId id="487" r:id="rId74"/>
    <p:sldId id="486" r:id="rId75"/>
    <p:sldId id="317" r:id="rId76"/>
    <p:sldId id="318" r:id="rId77"/>
    <p:sldId id="311" r:id="rId78"/>
    <p:sldId id="295" r:id="rId79"/>
    <p:sldId id="296" r:id="rId80"/>
    <p:sldId id="266" r:id="rId81"/>
    <p:sldId id="297" r:id="rId82"/>
    <p:sldId id="298" r:id="rId83"/>
    <p:sldId id="495" r:id="rId84"/>
    <p:sldId id="299" r:id="rId85"/>
    <p:sldId id="319" r:id="rId86"/>
    <p:sldId id="506" r:id="rId87"/>
    <p:sldId id="500" r:id="rId88"/>
    <p:sldId id="501" r:id="rId89"/>
    <p:sldId id="502" r:id="rId90"/>
    <p:sldId id="320" r:id="rId91"/>
    <p:sldId id="327" r:id="rId92"/>
    <p:sldId id="503" r:id="rId93"/>
    <p:sldId id="322" r:id="rId94"/>
    <p:sldId id="328" r:id="rId95"/>
    <p:sldId id="330" r:id="rId96"/>
    <p:sldId id="331" r:id="rId97"/>
    <p:sldId id="332" r:id="rId98"/>
    <p:sldId id="337" r:id="rId99"/>
    <p:sldId id="338" r:id="rId100"/>
    <p:sldId id="509" r:id="rId101"/>
    <p:sldId id="510" r:id="rId102"/>
    <p:sldId id="373" r:id="rId103"/>
    <p:sldId id="339" r:id="rId104"/>
    <p:sldId id="340" r:id="rId105"/>
    <p:sldId id="342" r:id="rId106"/>
    <p:sldId id="343" r:id="rId107"/>
    <p:sldId id="344" r:id="rId108"/>
    <p:sldId id="345" r:id="rId109"/>
    <p:sldId id="269" r:id="rId110"/>
    <p:sldId id="271" r:id="rId111"/>
    <p:sldId id="303" r:id="rId112"/>
    <p:sldId id="272" r:id="rId113"/>
    <p:sldId id="273" r:id="rId114"/>
    <p:sldId id="274" r:id="rId115"/>
    <p:sldId id="275" r:id="rId116"/>
    <p:sldId id="276" r:id="rId117"/>
    <p:sldId id="277" r:id="rId118"/>
    <p:sldId id="508" r:id="rId119"/>
    <p:sldId id="491" r:id="rId120"/>
    <p:sldId id="492" r:id="rId121"/>
    <p:sldId id="278" r:id="rId122"/>
    <p:sldId id="279" r:id="rId123"/>
    <p:sldId id="346" r:id="rId124"/>
    <p:sldId id="347" r:id="rId125"/>
    <p:sldId id="348" r:id="rId126"/>
    <p:sldId id="349" r:id="rId127"/>
    <p:sldId id="350" r:id="rId128"/>
    <p:sldId id="351" r:id="rId129"/>
    <p:sldId id="352" r:id="rId130"/>
    <p:sldId id="354" r:id="rId131"/>
    <p:sldId id="355" r:id="rId132"/>
    <p:sldId id="353" r:id="rId133"/>
    <p:sldId id="356" r:id="rId134"/>
    <p:sldId id="361" r:id="rId135"/>
    <p:sldId id="357" r:id="rId136"/>
    <p:sldId id="358" r:id="rId137"/>
    <p:sldId id="359" r:id="rId138"/>
    <p:sldId id="360" r:id="rId139"/>
    <p:sldId id="362" r:id="rId140"/>
    <p:sldId id="363" r:id="rId141"/>
    <p:sldId id="364" r:id="rId142"/>
    <p:sldId id="365" r:id="rId143"/>
    <p:sldId id="366" r:id="rId144"/>
    <p:sldId id="367" r:id="rId145"/>
    <p:sldId id="369" r:id="rId146"/>
    <p:sldId id="370" r:id="rId147"/>
    <p:sldId id="280" r:id="rId148"/>
    <p:sldId id="371" r:id="rId149"/>
    <p:sldId id="374" r:id="rId150"/>
    <p:sldId id="394" r:id="rId151"/>
    <p:sldId id="399" r:id="rId152"/>
    <p:sldId id="400" r:id="rId153"/>
    <p:sldId id="396" r:id="rId154"/>
    <p:sldId id="412" r:id="rId155"/>
    <p:sldId id="411" r:id="rId156"/>
    <p:sldId id="409" r:id="rId157"/>
    <p:sldId id="408" r:id="rId158"/>
    <p:sldId id="407" r:id="rId159"/>
    <p:sldId id="406" r:id="rId160"/>
    <p:sldId id="405" r:id="rId161"/>
    <p:sldId id="404" r:id="rId162"/>
    <p:sldId id="403" r:id="rId163"/>
    <p:sldId id="402" r:id="rId164"/>
    <p:sldId id="401" r:id="rId165"/>
    <p:sldId id="511" r:id="rId166"/>
    <p:sldId id="429" r:id="rId167"/>
    <p:sldId id="428" r:id="rId168"/>
    <p:sldId id="427" r:id="rId169"/>
    <p:sldId id="426" r:id="rId170"/>
    <p:sldId id="425" r:id="rId171"/>
    <p:sldId id="430" r:id="rId172"/>
    <p:sldId id="424" r:id="rId173"/>
    <p:sldId id="423" r:id="rId174"/>
    <p:sldId id="431" r:id="rId175"/>
    <p:sldId id="432" r:id="rId176"/>
    <p:sldId id="433" r:id="rId177"/>
    <p:sldId id="434" r:id="rId178"/>
    <p:sldId id="435" r:id="rId179"/>
    <p:sldId id="439" r:id="rId180"/>
    <p:sldId id="442" r:id="rId181"/>
    <p:sldId id="438" r:id="rId182"/>
    <p:sldId id="436" r:id="rId183"/>
    <p:sldId id="437" r:id="rId184"/>
    <p:sldId id="440" r:id="rId185"/>
    <p:sldId id="441" r:id="rId186"/>
    <p:sldId id="421" r:id="rId187"/>
  </p:sldIdLst>
  <p:sldSz cx="9144000" cy="6858000" type="screen4x3"/>
  <p:notesSz cx="7019925" cy="93059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3FF"/>
    <a:srgbClr val="FFDD71"/>
    <a:srgbClr val="AFEAFF"/>
    <a:srgbClr val="B3FFFF"/>
    <a:srgbClr val="E0C9A4"/>
    <a:srgbClr val="385514"/>
    <a:srgbClr val="406000"/>
    <a:srgbClr val="FF5D5D"/>
    <a:srgbClr val="E1E18F"/>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660"/>
  </p:normalViewPr>
  <p:slideViewPr>
    <p:cSldViewPr>
      <p:cViewPr>
        <p:scale>
          <a:sx n="66" d="100"/>
          <a:sy n="66" d="100"/>
        </p:scale>
        <p:origin x="-16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1590" cy="465886"/>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sz="quarter" idx="1"/>
          </p:nvPr>
        </p:nvSpPr>
        <p:spPr>
          <a:xfrm>
            <a:off x="3976717" y="0"/>
            <a:ext cx="3041590" cy="465886"/>
          </a:xfrm>
          <a:prstGeom prst="rect">
            <a:avLst/>
          </a:prstGeom>
        </p:spPr>
        <p:txBody>
          <a:bodyPr vert="horz" lIns="91440" tIns="45720" rIns="91440" bIns="45720" rtlCol="0"/>
          <a:lstStyle>
            <a:lvl1pPr algn="r">
              <a:defRPr sz="1200"/>
            </a:lvl1pPr>
          </a:lstStyle>
          <a:p>
            <a:fld id="{E1344AD3-275B-464C-AF2E-B7DDD42C3E19}" type="datetimeFigureOut">
              <a:rPr lang="es-CR" smtClean="0"/>
              <a:t>07/04/2015</a:t>
            </a:fld>
            <a:endParaRPr lang="es-CR"/>
          </a:p>
        </p:txBody>
      </p:sp>
      <p:sp>
        <p:nvSpPr>
          <p:cNvPr id="4" name="3 Marcador de pie de página"/>
          <p:cNvSpPr>
            <a:spLocks noGrp="1"/>
          </p:cNvSpPr>
          <p:nvPr>
            <p:ph type="ftr" sz="quarter" idx="2"/>
          </p:nvPr>
        </p:nvSpPr>
        <p:spPr>
          <a:xfrm>
            <a:off x="0" y="8838565"/>
            <a:ext cx="3041590" cy="465886"/>
          </a:xfrm>
          <a:prstGeom prst="rect">
            <a:avLst/>
          </a:prstGeom>
        </p:spPr>
        <p:txBody>
          <a:bodyPr vert="horz" lIns="91440" tIns="45720" rIns="91440" bIns="45720" rtlCol="0" anchor="b"/>
          <a:lstStyle>
            <a:lvl1pPr algn="l">
              <a:defRPr sz="1200"/>
            </a:lvl1pPr>
          </a:lstStyle>
          <a:p>
            <a:endParaRPr lang="es-CR"/>
          </a:p>
        </p:txBody>
      </p:sp>
      <p:sp>
        <p:nvSpPr>
          <p:cNvPr id="5" name="4 Marcador de número de diapositiva"/>
          <p:cNvSpPr>
            <a:spLocks noGrp="1"/>
          </p:cNvSpPr>
          <p:nvPr>
            <p:ph type="sldNum" sz="quarter" idx="3"/>
          </p:nvPr>
        </p:nvSpPr>
        <p:spPr>
          <a:xfrm>
            <a:off x="3976717" y="8838565"/>
            <a:ext cx="3041590" cy="465886"/>
          </a:xfrm>
          <a:prstGeom prst="rect">
            <a:avLst/>
          </a:prstGeom>
        </p:spPr>
        <p:txBody>
          <a:bodyPr vert="horz" lIns="91440" tIns="45720" rIns="91440" bIns="45720" rtlCol="0" anchor="b"/>
          <a:lstStyle>
            <a:lvl1pPr algn="r">
              <a:defRPr sz="1200"/>
            </a:lvl1pPr>
          </a:lstStyle>
          <a:p>
            <a:fld id="{DFDA39D6-62B6-4397-AB9C-D4E3EE19EBEF}" type="slidenum">
              <a:rPr lang="es-CR" smtClean="0"/>
              <a:t>‹Nº›</a:t>
            </a:fld>
            <a:endParaRPr lang="es-CR"/>
          </a:p>
        </p:txBody>
      </p:sp>
    </p:spTree>
    <p:extLst>
      <p:ext uri="{BB962C8B-B14F-4D97-AF65-F5344CB8AC3E}">
        <p14:creationId xmlns:p14="http://schemas.microsoft.com/office/powerpoint/2010/main" val="2392450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41968" cy="465296"/>
          </a:xfrm>
          <a:prstGeom prst="rect">
            <a:avLst/>
          </a:prstGeom>
        </p:spPr>
        <p:txBody>
          <a:bodyPr vert="horz" lIns="96616" tIns="48308" rIns="96616" bIns="48308" rtlCol="0"/>
          <a:lstStyle>
            <a:lvl1pPr algn="l">
              <a:defRPr sz="1300"/>
            </a:lvl1pPr>
          </a:lstStyle>
          <a:p>
            <a:endParaRPr lang="es-MX"/>
          </a:p>
        </p:txBody>
      </p:sp>
      <p:sp>
        <p:nvSpPr>
          <p:cNvPr id="3" name="2 Marcador de fecha"/>
          <p:cNvSpPr>
            <a:spLocks noGrp="1"/>
          </p:cNvSpPr>
          <p:nvPr>
            <p:ph type="dt" idx="1"/>
          </p:nvPr>
        </p:nvSpPr>
        <p:spPr>
          <a:xfrm>
            <a:off x="3976333" y="1"/>
            <a:ext cx="3041968" cy="465296"/>
          </a:xfrm>
          <a:prstGeom prst="rect">
            <a:avLst/>
          </a:prstGeom>
        </p:spPr>
        <p:txBody>
          <a:bodyPr vert="horz" lIns="96616" tIns="48308" rIns="96616" bIns="48308" rtlCol="0"/>
          <a:lstStyle>
            <a:lvl1pPr algn="r">
              <a:defRPr sz="1300"/>
            </a:lvl1pPr>
          </a:lstStyle>
          <a:p>
            <a:fld id="{5518BAB6-9B30-43C6-A0B0-482263C5C59A}" type="datetimeFigureOut">
              <a:rPr lang="es-MX" smtClean="0"/>
              <a:t>07/04/2015</a:t>
            </a:fld>
            <a:endParaRPr lang="es-MX"/>
          </a:p>
        </p:txBody>
      </p:sp>
      <p:sp>
        <p:nvSpPr>
          <p:cNvPr id="4" name="3 Marcador de imagen de diapositiva"/>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6616" tIns="48308" rIns="96616" bIns="48308" rtlCol="0" anchor="ctr"/>
          <a:lstStyle/>
          <a:p>
            <a:endParaRPr lang="es-MX"/>
          </a:p>
        </p:txBody>
      </p:sp>
      <p:sp>
        <p:nvSpPr>
          <p:cNvPr id="5" name="4 Marcador de notas"/>
          <p:cNvSpPr>
            <a:spLocks noGrp="1"/>
          </p:cNvSpPr>
          <p:nvPr>
            <p:ph type="body" sz="quarter" idx="3"/>
          </p:nvPr>
        </p:nvSpPr>
        <p:spPr>
          <a:xfrm>
            <a:off x="701993" y="4420315"/>
            <a:ext cx="5615940" cy="4187666"/>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39014"/>
            <a:ext cx="3041968" cy="465296"/>
          </a:xfrm>
          <a:prstGeom prst="rect">
            <a:avLst/>
          </a:prstGeom>
        </p:spPr>
        <p:txBody>
          <a:bodyPr vert="horz" lIns="96616" tIns="48308" rIns="96616" bIns="48308" rtlCol="0" anchor="b"/>
          <a:lstStyle>
            <a:lvl1pPr algn="l">
              <a:defRPr sz="1300"/>
            </a:lvl1pPr>
          </a:lstStyle>
          <a:p>
            <a:endParaRPr lang="es-MX"/>
          </a:p>
        </p:txBody>
      </p:sp>
      <p:sp>
        <p:nvSpPr>
          <p:cNvPr id="7" name="6 Marcador de número de diapositiva"/>
          <p:cNvSpPr>
            <a:spLocks noGrp="1"/>
          </p:cNvSpPr>
          <p:nvPr>
            <p:ph type="sldNum" sz="quarter" idx="5"/>
          </p:nvPr>
        </p:nvSpPr>
        <p:spPr>
          <a:xfrm>
            <a:off x="3976333" y="8839014"/>
            <a:ext cx="3041968" cy="465296"/>
          </a:xfrm>
          <a:prstGeom prst="rect">
            <a:avLst/>
          </a:prstGeom>
        </p:spPr>
        <p:txBody>
          <a:bodyPr vert="horz" lIns="96616" tIns="48308" rIns="96616" bIns="48308" rtlCol="0" anchor="b"/>
          <a:lstStyle>
            <a:lvl1pPr algn="r">
              <a:defRPr sz="1300"/>
            </a:lvl1pPr>
          </a:lstStyle>
          <a:p>
            <a:fld id="{E1FAC569-2501-45EE-B3AC-F70DBCF77169}" type="slidenum">
              <a:rPr lang="es-MX" smtClean="0"/>
              <a:t>‹Nº›</a:t>
            </a:fld>
            <a:endParaRPr lang="es-MX"/>
          </a:p>
        </p:txBody>
      </p:sp>
    </p:spTree>
    <p:extLst>
      <p:ext uri="{BB962C8B-B14F-4D97-AF65-F5344CB8AC3E}">
        <p14:creationId xmlns:p14="http://schemas.microsoft.com/office/powerpoint/2010/main" val="8871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1FAC569-2501-45EE-B3AC-F70DBCF77169}" type="slidenum">
              <a:rPr lang="es-MX" smtClean="0"/>
              <a:t>44</a:t>
            </a:fld>
            <a:endParaRPr lang="es-MX"/>
          </a:p>
        </p:txBody>
      </p:sp>
    </p:spTree>
    <p:extLst>
      <p:ext uri="{BB962C8B-B14F-4D97-AF65-F5344CB8AC3E}">
        <p14:creationId xmlns:p14="http://schemas.microsoft.com/office/powerpoint/2010/main" val="361495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67CEE6C-3D53-4B89-9AAD-CB4CFDCF142B}" type="datetimeFigureOut">
              <a:rPr lang="es-MX" smtClean="0"/>
              <a:t>07/04/2015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00DDC8-D33F-4705-AF78-28C63C2711BA}"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67CEE6C-3D53-4B89-9AAD-CB4CFDCF142B}" type="datetimeFigureOut">
              <a:rPr lang="es-MX" smtClean="0"/>
              <a:t>07/04/2015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00DDC8-D33F-4705-AF78-28C63C2711BA}"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67CEE6C-3D53-4B89-9AAD-CB4CFDCF142B}" type="datetimeFigureOut">
              <a:rPr lang="es-MX" smtClean="0"/>
              <a:t>07/04/2015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00DDC8-D33F-4705-AF78-28C63C2711BA}"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67CEE6C-3D53-4B89-9AAD-CB4CFDCF142B}" type="datetimeFigureOut">
              <a:rPr lang="es-MX" smtClean="0"/>
              <a:t>07/04/2015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00DDC8-D33F-4705-AF78-28C63C2711BA}"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7CEE6C-3D53-4B89-9AAD-CB4CFDCF142B}" type="datetimeFigureOut">
              <a:rPr lang="es-MX" smtClean="0"/>
              <a:t>07/04/2015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00DDC8-D33F-4705-AF78-28C63C2711BA}"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67CEE6C-3D53-4B89-9AAD-CB4CFDCF142B}" type="datetimeFigureOut">
              <a:rPr lang="es-MX" smtClean="0"/>
              <a:t>07/04/2015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00DDC8-D33F-4705-AF78-28C63C2711BA}"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67CEE6C-3D53-4B89-9AAD-CB4CFDCF142B}" type="datetimeFigureOut">
              <a:rPr lang="es-MX" smtClean="0"/>
              <a:t>07/04/2015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700DDC8-D33F-4705-AF78-28C63C2711BA}"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67CEE6C-3D53-4B89-9AAD-CB4CFDCF142B}" type="datetimeFigureOut">
              <a:rPr lang="es-MX" smtClean="0"/>
              <a:t>07/04/2015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700DDC8-D33F-4705-AF78-28C63C2711BA}"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CEE6C-3D53-4B89-9AAD-CB4CFDCF142B}" type="datetimeFigureOut">
              <a:rPr lang="es-MX" smtClean="0"/>
              <a:t>07/04/2015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700DDC8-D33F-4705-AF78-28C63C2711BA}"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7CEE6C-3D53-4B89-9AAD-CB4CFDCF142B}" type="datetimeFigureOut">
              <a:rPr lang="es-MX" smtClean="0"/>
              <a:t>07/04/2015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00DDC8-D33F-4705-AF78-28C63C2711BA}" type="slidenum">
              <a:rPr lang="es-MX" smtClean="0"/>
              <a:t>‹Nº›</a:t>
            </a:fld>
            <a:endParaRPr lang="es-MX"/>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67CEE6C-3D53-4B89-9AAD-CB4CFDCF142B}" type="datetimeFigureOut">
              <a:rPr lang="es-MX" smtClean="0"/>
              <a:t>07/04/2015</a:t>
            </a:fld>
            <a:endParaRPr lang="es-MX"/>
          </a:p>
        </p:txBody>
      </p:sp>
      <p:sp>
        <p:nvSpPr>
          <p:cNvPr id="9" name="Slide Number Placeholder 8"/>
          <p:cNvSpPr>
            <a:spLocks noGrp="1"/>
          </p:cNvSpPr>
          <p:nvPr>
            <p:ph type="sldNum" sz="quarter" idx="11"/>
          </p:nvPr>
        </p:nvSpPr>
        <p:spPr/>
        <p:txBody>
          <a:bodyPr/>
          <a:lstStyle/>
          <a:p>
            <a:fld id="{5700DDC8-D33F-4705-AF78-28C63C2711BA}"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700DDC8-D33F-4705-AF78-28C63C2711BA}" type="slidenum">
              <a:rPr lang="es-MX" smtClean="0"/>
              <a:t>‹Nº›</a:t>
            </a:fld>
            <a:endParaRPr lang="es-MX"/>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MX"/>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67CEE6C-3D53-4B89-9AAD-CB4CFDCF142B}" type="datetimeFigureOut">
              <a:rPr lang="es-MX" smtClean="0"/>
              <a:t>07/04/2015</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196753"/>
            <a:ext cx="7560840" cy="2160239"/>
          </a:xfrm>
        </p:spPr>
        <p:txBody>
          <a:bodyPr/>
          <a:lstStyle/>
          <a:p>
            <a:pPr algn="ctr"/>
            <a:r>
              <a:rPr lang="es-MX" dirty="0" smtClean="0">
                <a:solidFill>
                  <a:srgbClr val="FF0000"/>
                </a:solidFill>
              </a:rPr>
              <a:t>Ilícitos</a:t>
            </a:r>
            <a:br>
              <a:rPr lang="es-MX" dirty="0" smtClean="0">
                <a:solidFill>
                  <a:srgbClr val="FF0000"/>
                </a:solidFill>
              </a:rPr>
            </a:br>
            <a:r>
              <a:rPr lang="es-MX" dirty="0" smtClean="0">
                <a:solidFill>
                  <a:srgbClr val="FF0000"/>
                </a:solidFill>
              </a:rPr>
              <a:t>Tributarios</a:t>
            </a:r>
            <a:endParaRPr lang="es-MX" dirty="0">
              <a:solidFill>
                <a:srgbClr val="FF0000"/>
              </a:solidFill>
            </a:endParaRPr>
          </a:p>
        </p:txBody>
      </p:sp>
      <p:sp>
        <p:nvSpPr>
          <p:cNvPr id="3" name="2 Subtítulo"/>
          <p:cNvSpPr>
            <a:spLocks noGrp="1"/>
          </p:cNvSpPr>
          <p:nvPr>
            <p:ph type="subTitle" idx="1"/>
          </p:nvPr>
        </p:nvSpPr>
        <p:spPr>
          <a:xfrm>
            <a:off x="685800" y="4005064"/>
            <a:ext cx="7198568" cy="1633736"/>
          </a:xfrm>
        </p:spPr>
        <p:txBody>
          <a:bodyPr>
            <a:normAutofit/>
          </a:bodyPr>
          <a:lstStyle/>
          <a:p>
            <a:pPr algn="r"/>
            <a:r>
              <a:rPr lang="es-MX" sz="2800" b="1" dirty="0" smtClean="0">
                <a:solidFill>
                  <a:srgbClr val="002060"/>
                </a:solidFill>
                <a:latin typeface="+mj-lt"/>
              </a:rPr>
              <a:t>UCI - MAF</a:t>
            </a:r>
          </a:p>
          <a:p>
            <a:pPr algn="r"/>
            <a:r>
              <a:rPr lang="es-MX" sz="2800" b="1" dirty="0" smtClean="0">
                <a:solidFill>
                  <a:srgbClr val="002060"/>
                </a:solidFill>
                <a:latin typeface="+mj-lt"/>
              </a:rPr>
              <a:t>Profesor: José Antonio Saborío Carrillo</a:t>
            </a:r>
            <a:endParaRPr lang="es-MX" sz="2800" b="1" dirty="0">
              <a:solidFill>
                <a:srgbClr val="002060"/>
              </a:solidFill>
              <a:latin typeface="+mj-lt"/>
            </a:endParaRPr>
          </a:p>
        </p:txBody>
      </p:sp>
    </p:spTree>
    <p:extLst>
      <p:ext uri="{BB962C8B-B14F-4D97-AF65-F5344CB8AC3E}">
        <p14:creationId xmlns:p14="http://schemas.microsoft.com/office/powerpoint/2010/main" val="350487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E7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659687" cy="1168400"/>
          </a:xfrm>
        </p:spPr>
        <p:txBody>
          <a:bodyPr/>
          <a:lstStyle/>
          <a:p>
            <a:pPr algn="ctr"/>
            <a:r>
              <a:rPr lang="es-CR" b="1" cap="none" dirty="0" smtClean="0">
                <a:solidFill>
                  <a:srgbClr val="0070C0"/>
                </a:solidFill>
              </a:rPr>
              <a:t>Breve apunte sobre el principio de proporcionalidad</a:t>
            </a:r>
            <a:endParaRPr lang="es-CR" b="1" cap="none" dirty="0">
              <a:solidFill>
                <a:srgbClr val="0070C0"/>
              </a:solidFill>
            </a:endParaRPr>
          </a:p>
        </p:txBody>
      </p:sp>
      <p:sp>
        <p:nvSpPr>
          <p:cNvPr id="5" name="4 Marcador de texto"/>
          <p:cNvSpPr>
            <a:spLocks noGrp="1"/>
          </p:cNvSpPr>
          <p:nvPr>
            <p:ph type="body" idx="1"/>
          </p:nvPr>
        </p:nvSpPr>
        <p:spPr>
          <a:xfrm>
            <a:off x="251520" y="1700808"/>
            <a:ext cx="8064896" cy="5040560"/>
          </a:xfrm>
        </p:spPr>
        <p:txBody>
          <a:bodyPr anchor="t" anchorCtr="0">
            <a:normAutofit fontScale="85000" lnSpcReduction="20000"/>
          </a:bodyPr>
          <a:lstStyle/>
          <a:p>
            <a:pPr algn="just"/>
            <a:r>
              <a:rPr lang="es-MX" sz="3600" dirty="0" smtClean="0">
                <a:solidFill>
                  <a:schemeClr val="tx1"/>
                </a:solidFill>
                <a:latin typeface="+mj-lt"/>
              </a:rPr>
              <a:t>“…</a:t>
            </a:r>
            <a:r>
              <a:rPr lang="es-CR" sz="3600" i="1" dirty="0" smtClean="0">
                <a:solidFill>
                  <a:schemeClr val="tx1"/>
                </a:solidFill>
              </a:rPr>
              <a:t> </a:t>
            </a:r>
            <a:r>
              <a:rPr lang="es-CR" sz="3600" i="1" dirty="0">
                <a:solidFill>
                  <a:schemeClr val="tx1"/>
                </a:solidFill>
              </a:rPr>
              <a:t>la pena debe adecuarse a la gravedad del </a:t>
            </a:r>
            <a:r>
              <a:rPr lang="es-CR" sz="3600" i="1" dirty="0" smtClean="0">
                <a:solidFill>
                  <a:schemeClr val="tx1"/>
                </a:solidFill>
              </a:rPr>
              <a:t>ilícito …” SC 3929-95</a:t>
            </a:r>
          </a:p>
          <a:p>
            <a:pPr algn="just"/>
            <a:endParaRPr lang="es-CR" sz="3600" dirty="0">
              <a:solidFill>
                <a:schemeClr val="tx1"/>
              </a:solidFill>
            </a:endParaRPr>
          </a:p>
          <a:p>
            <a:pPr algn="just"/>
            <a:r>
              <a:rPr lang="es-CR" sz="3600" i="1" dirty="0" smtClean="0">
                <a:solidFill>
                  <a:schemeClr val="tx1"/>
                </a:solidFill>
              </a:rPr>
              <a:t>“… </a:t>
            </a:r>
            <a:r>
              <a:rPr lang="es-CR" sz="3600" i="1" dirty="0">
                <a:solidFill>
                  <a:schemeClr val="tx1"/>
                </a:solidFill>
              </a:rPr>
              <a:t>de ahí que sea válido afirmar que (…) así como el tributo no puede absorber totalmente la renta, la sanción tampoco debe anularla. Esto último debe entenderse en aquellos casos en que la sanción es tal que impide continuar al afectado con el ejercicio de la actividad económica. La sanción en esos casos, se convierte en definitiva y permanente.” </a:t>
            </a:r>
            <a:r>
              <a:rPr lang="es-CR" sz="3600" i="1" dirty="0" smtClean="0">
                <a:solidFill>
                  <a:schemeClr val="tx1"/>
                </a:solidFill>
              </a:rPr>
              <a:t>SC 8191-2000</a:t>
            </a:r>
            <a:r>
              <a:rPr lang="es-CR" sz="3600" dirty="0"/>
              <a:t>	</a:t>
            </a:r>
          </a:p>
          <a:p>
            <a:endParaRPr lang="es-MX" sz="3600" dirty="0">
              <a:solidFill>
                <a:srgbClr val="000000"/>
              </a:solidFill>
              <a:latin typeface="+mj-lt"/>
            </a:endParaRPr>
          </a:p>
        </p:txBody>
      </p:sp>
    </p:spTree>
    <p:extLst>
      <p:ext uri="{BB962C8B-B14F-4D97-AF65-F5344CB8AC3E}">
        <p14:creationId xmlns:p14="http://schemas.microsoft.com/office/powerpoint/2010/main" val="10507655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sz="4600" cap="none" dirty="0" smtClean="0">
                <a:solidFill>
                  <a:srgbClr val="FFC000"/>
                </a:solidFill>
              </a:rPr>
              <a:t>Fraude a la Hacienda Pública</a:t>
            </a:r>
            <a:br>
              <a:rPr lang="es-MX" sz="4600" cap="none" dirty="0" smtClean="0">
                <a:solidFill>
                  <a:srgbClr val="FFC000"/>
                </a:solidFill>
              </a:rPr>
            </a:br>
            <a:r>
              <a:rPr lang="es-MX" sz="4600" cap="none" dirty="0" smtClean="0">
                <a:solidFill>
                  <a:srgbClr val="FFC000"/>
                </a:solidFill>
              </a:rPr>
              <a:t>art. 92 CNPT</a:t>
            </a:r>
            <a:endParaRPr lang="es-MX" sz="4600" cap="none" dirty="0">
              <a:solidFill>
                <a:srgbClr val="FFC000"/>
              </a:solidFill>
            </a:endParaRPr>
          </a:p>
        </p:txBody>
      </p:sp>
      <p:sp>
        <p:nvSpPr>
          <p:cNvPr id="5" name="4 Marcador de texto"/>
          <p:cNvSpPr>
            <a:spLocks noGrp="1"/>
          </p:cNvSpPr>
          <p:nvPr>
            <p:ph type="body" idx="1"/>
          </p:nvPr>
        </p:nvSpPr>
        <p:spPr>
          <a:xfrm>
            <a:off x="395536" y="2348880"/>
            <a:ext cx="7920880" cy="4248472"/>
          </a:xfrm>
        </p:spPr>
        <p:txBody>
          <a:bodyPr anchor="t" anchorCtr="0">
            <a:normAutofit/>
          </a:bodyPr>
          <a:lstStyle/>
          <a:p>
            <a:pPr algn="just"/>
            <a:r>
              <a:rPr lang="es-MX" sz="3200" dirty="0" smtClean="0">
                <a:solidFill>
                  <a:srgbClr val="FFFF00"/>
                </a:solidFill>
                <a:latin typeface="+mj-lt"/>
              </a:rPr>
              <a:t>¿Puede el ASESOR TRIBUTARIO ser acusado por el delito de Fraude a la Hacienda Pública?</a:t>
            </a:r>
          </a:p>
          <a:p>
            <a:pPr algn="just"/>
            <a:r>
              <a:rPr lang="es-MX" sz="3200" dirty="0">
                <a:solidFill>
                  <a:srgbClr val="FFFF00"/>
                </a:solidFill>
                <a:latin typeface="+mj-lt"/>
              </a:rPr>
              <a:t>Quien por acción u omisión defraude (ardid o engaño) a la Hacienda </a:t>
            </a:r>
            <a:r>
              <a:rPr lang="es-MX" sz="3200" dirty="0" smtClean="0">
                <a:solidFill>
                  <a:srgbClr val="FFFF00"/>
                </a:solidFill>
                <a:latin typeface="+mj-lt"/>
              </a:rPr>
              <a:t>Pública con </a:t>
            </a:r>
            <a:r>
              <a:rPr lang="es-MX" sz="3200" dirty="0">
                <a:solidFill>
                  <a:srgbClr val="FFFF00"/>
                </a:solidFill>
                <a:latin typeface="+mj-lt"/>
              </a:rPr>
              <a:t>el propósito (resultado) de obtener, para sí </a:t>
            </a:r>
            <a:r>
              <a:rPr lang="es-MX" sz="3200" b="1" u="sng" dirty="0">
                <a:solidFill>
                  <a:srgbClr val="FFFF00"/>
                </a:solidFill>
                <a:latin typeface="+mj-lt"/>
              </a:rPr>
              <a:t>o para un tercero</a:t>
            </a:r>
            <a:r>
              <a:rPr lang="es-MX" sz="3200" dirty="0">
                <a:solidFill>
                  <a:srgbClr val="FFFF00"/>
                </a:solidFill>
                <a:latin typeface="+mj-lt"/>
              </a:rPr>
              <a:t>, un beneficio </a:t>
            </a:r>
            <a:r>
              <a:rPr lang="es-MX" sz="3200" dirty="0" smtClean="0">
                <a:solidFill>
                  <a:srgbClr val="FFFF00"/>
                </a:solidFill>
                <a:latin typeface="+mj-lt"/>
              </a:rPr>
              <a:t>patrimonial …</a:t>
            </a:r>
            <a:endParaRPr lang="es-MX" sz="3200" dirty="0">
              <a:solidFill>
                <a:srgbClr val="FFFF00"/>
              </a:solidFill>
              <a:latin typeface="+mj-lt"/>
            </a:endParaRPr>
          </a:p>
          <a:p>
            <a:pPr algn="just"/>
            <a:endParaRPr lang="es-MX" sz="3200" dirty="0" smtClean="0">
              <a:solidFill>
                <a:srgbClr val="FFFF00"/>
              </a:solidFill>
              <a:latin typeface="+mj-lt"/>
            </a:endParaRPr>
          </a:p>
        </p:txBody>
      </p:sp>
    </p:spTree>
    <p:extLst>
      <p:ext uri="{BB962C8B-B14F-4D97-AF65-F5344CB8AC3E}">
        <p14:creationId xmlns:p14="http://schemas.microsoft.com/office/powerpoint/2010/main" val="38813364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332656"/>
            <a:ext cx="7914456" cy="792088"/>
          </a:xfrm>
        </p:spPr>
        <p:txBody>
          <a:bodyPr/>
          <a:lstStyle/>
          <a:p>
            <a:pPr algn="ctr"/>
            <a:r>
              <a:rPr lang="es-MX" sz="4600" cap="none" dirty="0" smtClean="0">
                <a:solidFill>
                  <a:srgbClr val="FFC000"/>
                </a:solidFill>
              </a:rPr>
              <a:t>Fraude a la Hacienda Pública</a:t>
            </a:r>
            <a:br>
              <a:rPr lang="es-MX" sz="4600" cap="none" dirty="0" smtClean="0">
                <a:solidFill>
                  <a:srgbClr val="FFC000"/>
                </a:solidFill>
              </a:rPr>
            </a:br>
            <a:r>
              <a:rPr lang="es-MX" sz="4600" cap="none" dirty="0" smtClean="0">
                <a:solidFill>
                  <a:srgbClr val="FFC000"/>
                </a:solidFill>
              </a:rPr>
              <a:t>art. 92 CNPT</a:t>
            </a:r>
            <a:endParaRPr lang="es-MX" sz="4600" cap="none" dirty="0">
              <a:solidFill>
                <a:srgbClr val="FFC000"/>
              </a:solidFill>
            </a:endParaRPr>
          </a:p>
        </p:txBody>
      </p:sp>
      <p:sp>
        <p:nvSpPr>
          <p:cNvPr id="5" name="4 Marcador de texto"/>
          <p:cNvSpPr>
            <a:spLocks noGrp="1"/>
          </p:cNvSpPr>
          <p:nvPr>
            <p:ph type="body" idx="1"/>
          </p:nvPr>
        </p:nvSpPr>
        <p:spPr>
          <a:xfrm>
            <a:off x="395536" y="2132856"/>
            <a:ext cx="7920880" cy="4392488"/>
          </a:xfrm>
        </p:spPr>
        <p:txBody>
          <a:bodyPr anchor="t" anchorCtr="0">
            <a:normAutofit fontScale="92500" lnSpcReduction="10000"/>
          </a:bodyPr>
          <a:lstStyle/>
          <a:p>
            <a:pPr algn="just"/>
            <a:r>
              <a:rPr lang="es-CR" sz="3200" dirty="0" smtClean="0">
                <a:solidFill>
                  <a:srgbClr val="FFFF00"/>
                </a:solidFill>
                <a:latin typeface="+mj-lt"/>
              </a:rPr>
              <a:t>El </a:t>
            </a:r>
            <a:r>
              <a:rPr lang="es-CR" sz="3200" dirty="0">
                <a:solidFill>
                  <a:srgbClr val="FFFF00"/>
                </a:solidFill>
                <a:latin typeface="+mj-lt"/>
              </a:rPr>
              <a:t>artículo 89 del CNPT establece que cuando se trata de delitos tributarios, se aplican las normas del Código Procesal Penal y del Código </a:t>
            </a:r>
            <a:r>
              <a:rPr lang="es-CR" sz="3200" dirty="0" smtClean="0">
                <a:solidFill>
                  <a:srgbClr val="FFFF00"/>
                </a:solidFill>
                <a:latin typeface="+mj-lt"/>
              </a:rPr>
              <a:t>Penal</a:t>
            </a:r>
          </a:p>
          <a:p>
            <a:pPr algn="just"/>
            <a:endParaRPr lang="es-CR" sz="3200" dirty="0">
              <a:solidFill>
                <a:srgbClr val="FFFF00"/>
              </a:solidFill>
              <a:latin typeface="+mj-lt"/>
            </a:endParaRPr>
          </a:p>
          <a:p>
            <a:pPr algn="just"/>
            <a:r>
              <a:rPr lang="es-CR" sz="3200" dirty="0" smtClean="0">
                <a:solidFill>
                  <a:srgbClr val="FFFF00"/>
                </a:solidFill>
                <a:latin typeface="+mj-lt"/>
              </a:rPr>
              <a:t>Los </a:t>
            </a:r>
            <a:r>
              <a:rPr lang="es-CR" sz="3200" dirty="0">
                <a:solidFill>
                  <a:srgbClr val="FFFF00"/>
                </a:solidFill>
                <a:latin typeface="+mj-lt"/>
              </a:rPr>
              <a:t>artículos 45 al 47 del Código Penal regulan </a:t>
            </a:r>
            <a:r>
              <a:rPr lang="es-CR" sz="3200" dirty="0" smtClean="0">
                <a:solidFill>
                  <a:srgbClr val="FFFF00"/>
                </a:solidFill>
                <a:latin typeface="+mj-lt"/>
              </a:rPr>
              <a:t>las formas en que distintos sujetos pueden ser partícipes </a:t>
            </a:r>
            <a:r>
              <a:rPr lang="es-CR" sz="3200" dirty="0">
                <a:solidFill>
                  <a:srgbClr val="FFFF00"/>
                </a:solidFill>
                <a:latin typeface="+mj-lt"/>
              </a:rPr>
              <a:t>del </a:t>
            </a:r>
            <a:r>
              <a:rPr lang="es-CR" sz="3200" dirty="0" smtClean="0">
                <a:solidFill>
                  <a:srgbClr val="FFFF00"/>
                </a:solidFill>
                <a:latin typeface="+mj-lt"/>
              </a:rPr>
              <a:t>delito: </a:t>
            </a:r>
            <a:r>
              <a:rPr lang="es-CR" sz="3200" b="1" u="sng" dirty="0" smtClean="0">
                <a:solidFill>
                  <a:srgbClr val="FFFF00"/>
                </a:solidFill>
                <a:latin typeface="+mj-lt"/>
              </a:rPr>
              <a:t>El </a:t>
            </a:r>
            <a:r>
              <a:rPr lang="es-CR" sz="3200" b="1" u="sng" dirty="0">
                <a:solidFill>
                  <a:srgbClr val="FFFF00"/>
                </a:solidFill>
                <a:latin typeface="+mj-lt"/>
              </a:rPr>
              <a:t>asesor podría ser instigador, cómplice, autor o coautor de un delito contra la Hacienda Pública</a:t>
            </a:r>
            <a:endParaRPr lang="es-MX" sz="3200" b="1" u="sng" dirty="0">
              <a:solidFill>
                <a:srgbClr val="FFFF00"/>
              </a:solidFill>
              <a:latin typeface="+mj-lt"/>
            </a:endParaRPr>
          </a:p>
          <a:p>
            <a:pPr algn="just"/>
            <a:endParaRPr lang="es-MX" sz="3200" dirty="0" smtClean="0">
              <a:solidFill>
                <a:srgbClr val="FFFF00"/>
              </a:solidFill>
              <a:latin typeface="+mj-lt"/>
            </a:endParaRPr>
          </a:p>
        </p:txBody>
      </p:sp>
    </p:spTree>
    <p:extLst>
      <p:ext uri="{BB962C8B-B14F-4D97-AF65-F5344CB8AC3E}">
        <p14:creationId xmlns:p14="http://schemas.microsoft.com/office/powerpoint/2010/main" val="26804045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Inocencia y carga de la prueba</a:t>
            </a:r>
            <a:endParaRPr lang="es-MX" sz="4600" cap="none" dirty="0">
              <a:solidFill>
                <a:srgbClr val="FFC000"/>
              </a:solidFill>
            </a:endParaRPr>
          </a:p>
        </p:txBody>
      </p:sp>
      <p:sp>
        <p:nvSpPr>
          <p:cNvPr id="5" name="4 Marcador de texto"/>
          <p:cNvSpPr>
            <a:spLocks noGrp="1"/>
          </p:cNvSpPr>
          <p:nvPr>
            <p:ph type="body" idx="1"/>
          </p:nvPr>
        </p:nvSpPr>
        <p:spPr>
          <a:xfrm>
            <a:off x="611560" y="2492896"/>
            <a:ext cx="7416823" cy="3096344"/>
          </a:xfrm>
        </p:spPr>
        <p:txBody>
          <a:bodyPr anchor="t" anchorCtr="0">
            <a:normAutofit fontScale="92500" lnSpcReduction="20000"/>
          </a:bodyPr>
          <a:lstStyle/>
          <a:p>
            <a:pPr algn="just"/>
            <a:r>
              <a:rPr lang="es-MX" sz="3200" dirty="0" smtClean="0">
                <a:solidFill>
                  <a:srgbClr val="FFFF00"/>
                </a:solidFill>
                <a:latin typeface="+mj-lt"/>
              </a:rPr>
              <a:t>Delitos – Presunción de inocencia / carga de la prueba pesa sobre quien acusa</a:t>
            </a:r>
          </a:p>
          <a:p>
            <a:pPr algn="just"/>
            <a:endParaRPr lang="es-MX" sz="3200" dirty="0">
              <a:solidFill>
                <a:srgbClr val="FFFF00"/>
              </a:solidFill>
              <a:latin typeface="+mj-lt"/>
            </a:endParaRPr>
          </a:p>
          <a:p>
            <a:pPr algn="just"/>
            <a:r>
              <a:rPr lang="es-MX" sz="3200" dirty="0" smtClean="0">
                <a:solidFill>
                  <a:srgbClr val="FFFF00"/>
                </a:solidFill>
                <a:latin typeface="+mj-lt"/>
              </a:rPr>
              <a:t>Determinaciones y sanciones administrativas – Carga de la prueba es de la AT en un primer momento, luego pesar sobre el contribuyente</a:t>
            </a:r>
          </a:p>
        </p:txBody>
      </p:sp>
    </p:spTree>
    <p:extLst>
      <p:ext uri="{BB962C8B-B14F-4D97-AF65-F5344CB8AC3E}">
        <p14:creationId xmlns:p14="http://schemas.microsoft.com/office/powerpoint/2010/main" val="9589930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Fraude a la Hacienda Pública</a:t>
            </a:r>
            <a:br>
              <a:rPr lang="es-MX" sz="4600" cap="none" dirty="0" smtClean="0">
                <a:solidFill>
                  <a:srgbClr val="FFC000"/>
                </a:solidFill>
              </a:rPr>
            </a:br>
            <a:r>
              <a:rPr lang="es-MX" sz="4600" cap="none" dirty="0" smtClean="0">
                <a:solidFill>
                  <a:srgbClr val="FFC000"/>
                </a:solidFill>
              </a:rPr>
              <a:t>art. 92 CNPT</a:t>
            </a:r>
            <a:endParaRPr lang="es-MX" sz="4600" cap="none" dirty="0">
              <a:solidFill>
                <a:srgbClr val="FFC000"/>
              </a:solidFill>
            </a:endParaRPr>
          </a:p>
        </p:txBody>
      </p:sp>
      <p:sp>
        <p:nvSpPr>
          <p:cNvPr id="5" name="4 Marcador de texto"/>
          <p:cNvSpPr>
            <a:spLocks noGrp="1"/>
          </p:cNvSpPr>
          <p:nvPr>
            <p:ph type="body" idx="1"/>
          </p:nvPr>
        </p:nvSpPr>
        <p:spPr>
          <a:xfrm>
            <a:off x="539552" y="2348880"/>
            <a:ext cx="7560840" cy="3960440"/>
          </a:xfrm>
        </p:spPr>
        <p:txBody>
          <a:bodyPr anchor="t" anchorCtr="0">
            <a:normAutofit/>
          </a:bodyPr>
          <a:lstStyle/>
          <a:p>
            <a:pPr algn="just"/>
            <a:r>
              <a:rPr lang="es-MX" sz="3200" dirty="0" smtClean="0">
                <a:solidFill>
                  <a:srgbClr val="FFFF00"/>
                </a:solidFill>
              </a:rPr>
              <a:t>Cuantía </a:t>
            </a:r>
            <a:r>
              <a:rPr lang="es-MX" sz="3200" dirty="0">
                <a:solidFill>
                  <a:srgbClr val="FFFF00"/>
                </a:solidFill>
              </a:rPr>
              <a:t>defraudada: 500 S.B</a:t>
            </a:r>
            <a:r>
              <a:rPr lang="es-MX" sz="3200" dirty="0" smtClean="0">
                <a:solidFill>
                  <a:srgbClr val="FFFF00"/>
                </a:solidFill>
              </a:rPr>
              <a:t>.</a:t>
            </a:r>
          </a:p>
          <a:p>
            <a:pPr algn="just"/>
            <a:r>
              <a:rPr lang="es-MX" sz="3200" dirty="0" smtClean="0">
                <a:solidFill>
                  <a:srgbClr val="FFFF00"/>
                </a:solidFill>
              </a:rPr>
              <a:t>(¢403.400 </a:t>
            </a:r>
            <a:r>
              <a:rPr lang="es-MX" sz="3200" dirty="0">
                <a:solidFill>
                  <a:srgbClr val="FFFF00"/>
                </a:solidFill>
              </a:rPr>
              <a:t>* 500 = </a:t>
            </a:r>
            <a:r>
              <a:rPr lang="es-MX" sz="3200" dirty="0" smtClean="0">
                <a:solidFill>
                  <a:srgbClr val="FFFF00"/>
                </a:solidFill>
              </a:rPr>
              <a:t>¢201.700.000 </a:t>
            </a:r>
            <a:r>
              <a:rPr lang="es-MX" sz="3200" dirty="0">
                <a:solidFill>
                  <a:srgbClr val="FFFF00"/>
                </a:solidFill>
              </a:rPr>
              <a:t>o </a:t>
            </a:r>
            <a:r>
              <a:rPr lang="es-MX" sz="3200" dirty="0" smtClean="0">
                <a:solidFill>
                  <a:srgbClr val="FFFF00"/>
                </a:solidFill>
              </a:rPr>
              <a:t> aprox. $375.000</a:t>
            </a:r>
            <a:r>
              <a:rPr lang="es-MX" sz="3200" dirty="0">
                <a:solidFill>
                  <a:srgbClr val="FFFF00"/>
                </a:solidFill>
              </a:rPr>
              <a:t>) de impuesto dejado de </a:t>
            </a:r>
            <a:r>
              <a:rPr lang="es-MX" sz="3200" dirty="0" smtClean="0">
                <a:solidFill>
                  <a:srgbClr val="FFFF00"/>
                </a:solidFill>
              </a:rPr>
              <a:t>pagar, sin incluir intereses, multas, ni recargos</a:t>
            </a:r>
          </a:p>
          <a:p>
            <a:endParaRPr lang="es-MX" sz="3200" dirty="0">
              <a:solidFill>
                <a:srgbClr val="FFFF00"/>
              </a:solidFill>
            </a:endParaRPr>
          </a:p>
          <a:p>
            <a:r>
              <a:rPr lang="es-MX" sz="3200" dirty="0" smtClean="0">
                <a:solidFill>
                  <a:srgbClr val="FFFF00"/>
                </a:solidFill>
              </a:rPr>
              <a:t>Cuantía defraudada durante el P.F.</a:t>
            </a:r>
            <a:endParaRPr lang="es-MX" sz="3200" dirty="0">
              <a:solidFill>
                <a:srgbClr val="FFFF00"/>
              </a:solidFill>
            </a:endParaRPr>
          </a:p>
          <a:p>
            <a:endParaRPr lang="es-MX" sz="3200" dirty="0">
              <a:solidFill>
                <a:srgbClr val="FFC000"/>
              </a:solidFill>
              <a:latin typeface="+mj-lt"/>
            </a:endParaRPr>
          </a:p>
        </p:txBody>
      </p:sp>
    </p:spTree>
    <p:extLst>
      <p:ext uri="{BB962C8B-B14F-4D97-AF65-F5344CB8AC3E}">
        <p14:creationId xmlns:p14="http://schemas.microsoft.com/office/powerpoint/2010/main" val="16608748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Fraude a la Hacienda Pública</a:t>
            </a:r>
            <a:br>
              <a:rPr lang="es-MX" sz="4600" cap="none" dirty="0" smtClean="0">
                <a:solidFill>
                  <a:srgbClr val="FFC000"/>
                </a:solidFill>
              </a:rPr>
            </a:br>
            <a:r>
              <a:rPr lang="es-MX" sz="4600" cap="none" dirty="0" smtClean="0">
                <a:solidFill>
                  <a:srgbClr val="FFC000"/>
                </a:solidFill>
              </a:rPr>
              <a:t>art. 92 CNPT</a:t>
            </a:r>
            <a:endParaRPr lang="es-MX" sz="4600" cap="none" dirty="0">
              <a:solidFill>
                <a:srgbClr val="FFC000"/>
              </a:solidFill>
            </a:endParaRPr>
          </a:p>
        </p:txBody>
      </p:sp>
      <p:sp>
        <p:nvSpPr>
          <p:cNvPr id="5" name="4 Marcador de texto"/>
          <p:cNvSpPr>
            <a:spLocks noGrp="1"/>
          </p:cNvSpPr>
          <p:nvPr>
            <p:ph type="body" idx="1"/>
          </p:nvPr>
        </p:nvSpPr>
        <p:spPr>
          <a:xfrm>
            <a:off x="683568" y="2276872"/>
            <a:ext cx="7344815" cy="4032448"/>
          </a:xfrm>
        </p:spPr>
        <p:txBody>
          <a:bodyPr anchor="t" anchorCtr="0">
            <a:normAutofit lnSpcReduction="10000"/>
          </a:bodyPr>
          <a:lstStyle/>
          <a:p>
            <a:r>
              <a:rPr lang="es-MX" sz="3200" dirty="0" smtClean="0">
                <a:solidFill>
                  <a:srgbClr val="FFFF00"/>
                </a:solidFill>
                <a:latin typeface="+mj-lt"/>
              </a:rPr>
              <a:t>Pena de </a:t>
            </a:r>
            <a:r>
              <a:rPr lang="es-MX" sz="3200" b="1" u="sng" dirty="0" smtClean="0">
                <a:solidFill>
                  <a:srgbClr val="FFFF00"/>
                </a:solidFill>
                <a:effectLst>
                  <a:outerShdw blurRad="38100" dist="38100" dir="2700000" algn="tl">
                    <a:srgbClr val="000000">
                      <a:alpha val="43137"/>
                    </a:srgbClr>
                  </a:outerShdw>
                </a:effectLst>
                <a:latin typeface="+mj-lt"/>
              </a:rPr>
              <a:t>prisión 5 a 10 años</a:t>
            </a:r>
          </a:p>
          <a:p>
            <a:endParaRPr lang="es-MX" sz="3200" b="1" u="sng" dirty="0">
              <a:solidFill>
                <a:srgbClr val="FFFF00"/>
              </a:solidFill>
              <a:effectLst>
                <a:outerShdw blurRad="38100" dist="38100" dir="2700000" algn="tl">
                  <a:srgbClr val="000000">
                    <a:alpha val="43137"/>
                  </a:srgbClr>
                </a:outerShdw>
              </a:effectLst>
              <a:latin typeface="+mj-lt"/>
            </a:endParaRPr>
          </a:p>
          <a:p>
            <a:pPr algn="just"/>
            <a:r>
              <a:rPr lang="es-MX" sz="3200" dirty="0" smtClean="0">
                <a:solidFill>
                  <a:srgbClr val="FFFF00"/>
                </a:solidFill>
                <a:effectLst>
                  <a:outerShdw blurRad="38100" dist="38100" dir="2700000" algn="tl">
                    <a:srgbClr val="000000">
                      <a:alpha val="43137"/>
                    </a:srgbClr>
                  </a:outerShdw>
                </a:effectLst>
                <a:latin typeface="+mj-lt"/>
              </a:rPr>
              <a:t>Excusa legal absolutoria: Arrepentimiento y reparación del incumplimiento antes de toda actuación de la AT</a:t>
            </a:r>
          </a:p>
          <a:p>
            <a:endParaRPr lang="es-MX" sz="3200" dirty="0">
              <a:solidFill>
                <a:srgbClr val="FFFF00"/>
              </a:solidFill>
              <a:effectLst>
                <a:outerShdw blurRad="38100" dist="38100" dir="2700000" algn="tl">
                  <a:srgbClr val="000000">
                    <a:alpha val="43137"/>
                  </a:srgbClr>
                </a:outerShdw>
              </a:effectLst>
              <a:latin typeface="+mj-lt"/>
            </a:endParaRPr>
          </a:p>
          <a:p>
            <a:r>
              <a:rPr lang="es-MX" sz="3200" dirty="0" smtClean="0">
                <a:solidFill>
                  <a:srgbClr val="FFFF00"/>
                </a:solidFill>
                <a:effectLst>
                  <a:outerShdw blurRad="38100" dist="38100" dir="2700000" algn="tl">
                    <a:srgbClr val="000000">
                      <a:alpha val="43137"/>
                    </a:srgbClr>
                  </a:outerShdw>
                </a:effectLst>
                <a:latin typeface="+mj-lt"/>
              </a:rPr>
              <a:t>Caso de las rotativas</a:t>
            </a:r>
            <a:endParaRPr lang="es-MX"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357015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Procedimiento aplicable en la tramitación de delitos</a:t>
            </a:r>
            <a:br>
              <a:rPr lang="es-MX" sz="4600" cap="none" dirty="0" smtClean="0">
                <a:solidFill>
                  <a:srgbClr val="FFC000"/>
                </a:solidFill>
              </a:rPr>
            </a:br>
            <a:r>
              <a:rPr lang="es-MX" sz="4600" cap="none" dirty="0" smtClean="0">
                <a:solidFill>
                  <a:srgbClr val="FFC000"/>
                </a:solidFill>
              </a:rPr>
              <a:t>Arts. 90 y 66 a) CNPT</a:t>
            </a:r>
            <a:br>
              <a:rPr lang="es-MX" sz="4600" cap="none" dirty="0" smtClean="0">
                <a:solidFill>
                  <a:srgbClr val="FFC000"/>
                </a:solidFill>
              </a:rPr>
            </a:br>
            <a:endParaRPr lang="es-MX" sz="4600" cap="none" dirty="0">
              <a:solidFill>
                <a:srgbClr val="FFC000"/>
              </a:solidFill>
            </a:endParaRPr>
          </a:p>
        </p:txBody>
      </p:sp>
      <p:sp>
        <p:nvSpPr>
          <p:cNvPr id="5" name="4 Marcador de texto"/>
          <p:cNvSpPr>
            <a:spLocks noGrp="1"/>
          </p:cNvSpPr>
          <p:nvPr>
            <p:ph type="body" idx="1"/>
          </p:nvPr>
        </p:nvSpPr>
        <p:spPr>
          <a:xfrm>
            <a:off x="467544" y="3429000"/>
            <a:ext cx="7848872" cy="3168352"/>
          </a:xfrm>
        </p:spPr>
        <p:txBody>
          <a:bodyPr anchor="t" anchorCtr="0">
            <a:normAutofit/>
          </a:bodyPr>
          <a:lstStyle/>
          <a:p>
            <a:pPr algn="just"/>
            <a:r>
              <a:rPr lang="es-MX" sz="3200" dirty="0" smtClean="0">
                <a:solidFill>
                  <a:srgbClr val="FFFF00"/>
                </a:solidFill>
                <a:effectLst>
                  <a:outerShdw blurRad="38100" dist="38100" dir="2700000" algn="tl">
                    <a:srgbClr val="000000">
                      <a:alpha val="43137"/>
                    </a:srgbClr>
                  </a:outerShdw>
                </a:effectLst>
                <a:latin typeface="+mj-lt"/>
              </a:rPr>
              <a:t>Cuando la AT estime que las irregularidades detectadas pueden ser constitutivas de delito, debe abstenerse de continuar los procedimientos determinativos y sancionadores y remitir el asunto a la jurisdicción penal</a:t>
            </a:r>
            <a:endParaRPr lang="es-MX"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931652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Procedimiento aplicable en la tramitación de delitos</a:t>
            </a:r>
            <a:br>
              <a:rPr lang="es-MX" sz="4600" cap="none" dirty="0" smtClean="0">
                <a:solidFill>
                  <a:srgbClr val="FFC000"/>
                </a:solidFill>
              </a:rPr>
            </a:br>
            <a:r>
              <a:rPr lang="es-MX" sz="4600" cap="none" dirty="0" smtClean="0">
                <a:solidFill>
                  <a:srgbClr val="FFC000"/>
                </a:solidFill>
              </a:rPr>
              <a:t>Arts. 90 y 66 a) CNPT</a:t>
            </a:r>
            <a:br>
              <a:rPr lang="es-MX" sz="4600" cap="none" dirty="0" smtClean="0">
                <a:solidFill>
                  <a:srgbClr val="FFC000"/>
                </a:solidFill>
              </a:rPr>
            </a:br>
            <a:endParaRPr lang="es-MX" sz="4600" cap="none" dirty="0">
              <a:solidFill>
                <a:srgbClr val="FFC000"/>
              </a:solidFill>
            </a:endParaRPr>
          </a:p>
        </p:txBody>
      </p:sp>
      <p:sp>
        <p:nvSpPr>
          <p:cNvPr id="5" name="4 Marcador de texto"/>
          <p:cNvSpPr>
            <a:spLocks noGrp="1"/>
          </p:cNvSpPr>
          <p:nvPr>
            <p:ph type="body" idx="1"/>
          </p:nvPr>
        </p:nvSpPr>
        <p:spPr>
          <a:xfrm>
            <a:off x="467544" y="3429000"/>
            <a:ext cx="7848872" cy="3168352"/>
          </a:xfrm>
        </p:spPr>
        <p:txBody>
          <a:bodyPr anchor="t" anchorCtr="0">
            <a:normAutofit lnSpcReduction="10000"/>
          </a:bodyPr>
          <a:lstStyle/>
          <a:p>
            <a:pPr algn="just"/>
            <a:r>
              <a:rPr lang="es-MX" sz="3200" dirty="0" smtClean="0">
                <a:solidFill>
                  <a:srgbClr val="FFFF00"/>
                </a:solidFill>
                <a:effectLst>
                  <a:outerShdw blurRad="38100" dist="38100" dir="2700000" algn="tl">
                    <a:srgbClr val="000000">
                      <a:alpha val="43137"/>
                    </a:srgbClr>
                  </a:outerShdw>
                </a:effectLst>
                <a:latin typeface="+mj-lt"/>
              </a:rPr>
              <a:t>Tomar en cuenta que no importa que el asunto demore años en la jurisdicción penal y luego concluya con </a:t>
            </a:r>
            <a:r>
              <a:rPr lang="es-MX" sz="3200" u="sng" dirty="0" smtClean="0">
                <a:solidFill>
                  <a:srgbClr val="FFFF00"/>
                </a:solidFill>
                <a:effectLst>
                  <a:outerShdw blurRad="38100" dist="38100" dir="2700000" algn="tl">
                    <a:srgbClr val="000000">
                      <a:alpha val="43137"/>
                    </a:srgbClr>
                  </a:outerShdw>
                </a:effectLst>
                <a:latin typeface="+mj-lt"/>
              </a:rPr>
              <a:t>sobreseimiento o desestimación en sede penal</a:t>
            </a:r>
            <a:r>
              <a:rPr lang="es-MX" sz="3200" dirty="0" smtClean="0">
                <a:solidFill>
                  <a:srgbClr val="FFFF00"/>
                </a:solidFill>
                <a:effectLst>
                  <a:outerShdw blurRad="38100" dist="38100" dir="2700000" algn="tl">
                    <a:srgbClr val="000000">
                      <a:alpha val="43137"/>
                    </a:srgbClr>
                  </a:outerShdw>
                </a:effectLst>
                <a:latin typeface="+mj-lt"/>
              </a:rPr>
              <a:t>. En tal caso el asunto </a:t>
            </a:r>
            <a:r>
              <a:rPr lang="es-MX" sz="3200" u="sng" dirty="0" smtClean="0">
                <a:solidFill>
                  <a:srgbClr val="FFFF00"/>
                </a:solidFill>
                <a:effectLst>
                  <a:outerShdw blurRad="38100" dist="38100" dir="2700000" algn="tl">
                    <a:srgbClr val="000000">
                      <a:alpha val="43137"/>
                    </a:srgbClr>
                  </a:outerShdw>
                </a:effectLst>
                <a:latin typeface="+mj-lt"/>
              </a:rPr>
              <a:t>debe ser devuelto a la vía administrativa para continuar el procedimiento determinativo</a:t>
            </a:r>
            <a:endParaRPr lang="es-MX" sz="3200" u="sng"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648664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Procedimiento aplicable en la tramitación de delitos</a:t>
            </a:r>
            <a:br>
              <a:rPr lang="es-MX" sz="4600" cap="none" dirty="0" smtClean="0">
                <a:solidFill>
                  <a:srgbClr val="FFC000"/>
                </a:solidFill>
              </a:rPr>
            </a:br>
            <a:r>
              <a:rPr lang="es-MX" sz="4600" cap="none" dirty="0" smtClean="0">
                <a:solidFill>
                  <a:srgbClr val="FFC000"/>
                </a:solidFill>
              </a:rPr>
              <a:t>Arts. 90 y 66 a) CNPT</a:t>
            </a:r>
            <a:br>
              <a:rPr lang="es-MX" sz="4600" cap="none" dirty="0" smtClean="0">
                <a:solidFill>
                  <a:srgbClr val="FFC000"/>
                </a:solidFill>
              </a:rPr>
            </a:br>
            <a:endParaRPr lang="es-MX" sz="4600" cap="none" dirty="0">
              <a:solidFill>
                <a:srgbClr val="FFC000"/>
              </a:solidFill>
            </a:endParaRPr>
          </a:p>
        </p:txBody>
      </p:sp>
      <p:sp>
        <p:nvSpPr>
          <p:cNvPr id="5" name="4 Marcador de texto"/>
          <p:cNvSpPr>
            <a:spLocks noGrp="1"/>
          </p:cNvSpPr>
          <p:nvPr>
            <p:ph type="body" idx="1"/>
          </p:nvPr>
        </p:nvSpPr>
        <p:spPr>
          <a:xfrm>
            <a:off x="323528" y="3140968"/>
            <a:ext cx="7992888" cy="3456384"/>
          </a:xfrm>
        </p:spPr>
        <p:txBody>
          <a:bodyPr anchor="t" anchorCtr="0">
            <a:normAutofit fontScale="92500" lnSpcReduction="10000"/>
          </a:bodyPr>
          <a:lstStyle/>
          <a:p>
            <a:pPr algn="just"/>
            <a:r>
              <a:rPr lang="es-MX" sz="3200" dirty="0" smtClean="0">
                <a:solidFill>
                  <a:srgbClr val="FFFF00"/>
                </a:solidFill>
                <a:effectLst>
                  <a:outerShdw blurRad="38100" dist="38100" dir="2700000" algn="tl">
                    <a:srgbClr val="000000">
                      <a:alpha val="43137"/>
                    </a:srgbClr>
                  </a:outerShdw>
                </a:effectLst>
                <a:latin typeface="+mj-lt"/>
              </a:rPr>
              <a:t>Se suspende o “congela” el curso de la prescripción tributaria (administrativa) – Ver último párrafo art 53 CNPT</a:t>
            </a:r>
          </a:p>
          <a:p>
            <a:pPr algn="just"/>
            <a:endParaRPr lang="es-MX" sz="3200" dirty="0">
              <a:solidFill>
                <a:srgbClr val="FFFF00"/>
              </a:solidFill>
              <a:effectLst>
                <a:outerShdw blurRad="38100" dist="38100" dir="2700000" algn="tl">
                  <a:srgbClr val="000000">
                    <a:alpha val="43137"/>
                  </a:srgbClr>
                </a:outerShdw>
              </a:effectLst>
              <a:latin typeface="+mj-lt"/>
            </a:endParaRPr>
          </a:p>
          <a:p>
            <a:pPr algn="just"/>
            <a:r>
              <a:rPr lang="es-MX" sz="3200" dirty="0" smtClean="0">
                <a:solidFill>
                  <a:srgbClr val="FFFF00"/>
                </a:solidFill>
                <a:effectLst>
                  <a:outerShdw blurRad="38100" dist="38100" dir="2700000" algn="tl">
                    <a:srgbClr val="000000">
                      <a:alpha val="43137"/>
                    </a:srgbClr>
                  </a:outerShdw>
                </a:effectLst>
                <a:latin typeface="+mj-lt"/>
              </a:rPr>
              <a:t>Mi experiencia previa: No continúa el procedimiento determinativo con posterioridad = PREMIO!!!</a:t>
            </a:r>
            <a:endParaRPr lang="es-MX"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3077000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Otros delitos:</a:t>
            </a:r>
            <a:br>
              <a:rPr lang="es-MX" sz="4600" cap="none" dirty="0" smtClean="0">
                <a:solidFill>
                  <a:srgbClr val="FFC000"/>
                </a:solidFill>
              </a:rPr>
            </a:br>
            <a:r>
              <a:rPr lang="es-MX" sz="4600" cap="none" dirty="0" smtClean="0">
                <a:solidFill>
                  <a:srgbClr val="FFC000"/>
                </a:solidFill>
              </a:rPr>
              <a:t>Arts. 94 a 98 bis) CNPT</a:t>
            </a:r>
            <a:br>
              <a:rPr lang="es-MX" sz="4600" cap="none" dirty="0" smtClean="0">
                <a:solidFill>
                  <a:srgbClr val="FFC000"/>
                </a:solidFill>
              </a:rPr>
            </a:br>
            <a:endParaRPr lang="es-MX" sz="4600" cap="none" dirty="0">
              <a:solidFill>
                <a:srgbClr val="FFC000"/>
              </a:solidFill>
            </a:endParaRPr>
          </a:p>
        </p:txBody>
      </p:sp>
      <p:sp>
        <p:nvSpPr>
          <p:cNvPr id="5" name="4 Marcador de texto"/>
          <p:cNvSpPr>
            <a:spLocks noGrp="1"/>
          </p:cNvSpPr>
          <p:nvPr>
            <p:ph type="body" idx="1"/>
          </p:nvPr>
        </p:nvSpPr>
        <p:spPr>
          <a:xfrm>
            <a:off x="323528" y="3140968"/>
            <a:ext cx="7992888" cy="3456384"/>
          </a:xfrm>
        </p:spPr>
        <p:txBody>
          <a:bodyPr anchor="t" anchorCtr="0">
            <a:normAutofit/>
          </a:bodyPr>
          <a:lstStyle/>
          <a:p>
            <a:r>
              <a:rPr lang="es-MX" sz="3200" dirty="0" smtClean="0">
                <a:solidFill>
                  <a:srgbClr val="FFFF00"/>
                </a:solidFill>
                <a:effectLst>
                  <a:outerShdw blurRad="38100" dist="38100" dir="2700000" algn="tl">
                    <a:srgbClr val="000000">
                      <a:alpha val="43137"/>
                    </a:srgbClr>
                  </a:outerShdw>
                </a:effectLst>
                <a:latin typeface="+mj-lt"/>
              </a:rPr>
              <a:t>Responsabilidad del funcionario público por acción u omisión dolosa</a:t>
            </a:r>
          </a:p>
          <a:p>
            <a:endParaRPr lang="es-MX" sz="3200" dirty="0">
              <a:solidFill>
                <a:srgbClr val="FFFF00"/>
              </a:solidFill>
              <a:effectLst>
                <a:outerShdw blurRad="38100" dist="38100" dir="2700000" algn="tl">
                  <a:srgbClr val="000000">
                    <a:alpha val="43137"/>
                  </a:srgbClr>
                </a:outerShdw>
              </a:effectLst>
              <a:latin typeface="+mj-lt"/>
            </a:endParaRPr>
          </a:p>
          <a:p>
            <a:r>
              <a:rPr lang="es-MX" sz="3200" dirty="0" smtClean="0">
                <a:solidFill>
                  <a:srgbClr val="FFFF00"/>
                </a:solidFill>
                <a:effectLst>
                  <a:outerShdw blurRad="38100" dist="38100" dir="2700000" algn="tl">
                    <a:srgbClr val="000000">
                      <a:alpha val="43137"/>
                    </a:srgbClr>
                  </a:outerShdw>
                </a:effectLst>
                <a:latin typeface="+mj-lt"/>
              </a:rPr>
              <a:t>Responsabilidad del funcionario público por acción u omisión culposa</a:t>
            </a:r>
            <a:endParaRPr lang="es-MX" sz="3200"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514719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620000" cy="5170586"/>
          </a:xfrm>
        </p:spPr>
        <p:txBody>
          <a:bodyPr/>
          <a:lstStyle/>
          <a:p>
            <a:pPr algn="ctr"/>
            <a:r>
              <a:rPr lang="es-MX" b="1" dirty="0" smtClean="0">
                <a:solidFill>
                  <a:srgbClr val="FF0000"/>
                </a:solidFill>
              </a:rPr>
              <a:t>CONCLUIDAS LAS INFRACCIONES </a:t>
            </a:r>
            <a:r>
              <a:rPr lang="es-MX" b="1" dirty="0">
                <a:solidFill>
                  <a:srgbClr val="FF0000"/>
                </a:solidFill>
              </a:rPr>
              <a:t>Y </a:t>
            </a:r>
            <a:r>
              <a:rPr lang="es-MX" b="1" dirty="0" smtClean="0">
                <a:solidFill>
                  <a:srgbClr val="FF0000"/>
                </a:solidFill>
              </a:rPr>
              <a:t>SANCIONES </a:t>
            </a:r>
            <a:r>
              <a:rPr lang="es-MX" b="1" dirty="0">
                <a:solidFill>
                  <a:srgbClr val="FF0000"/>
                </a:solidFill>
              </a:rPr>
              <a:t>EN CNPT</a:t>
            </a:r>
          </a:p>
        </p:txBody>
      </p:sp>
    </p:spTree>
    <p:extLst>
      <p:ext uri="{BB962C8B-B14F-4D97-AF65-F5344CB8AC3E}">
        <p14:creationId xmlns:p14="http://schemas.microsoft.com/office/powerpoint/2010/main" val="3640610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E7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659687" cy="1168400"/>
          </a:xfrm>
        </p:spPr>
        <p:txBody>
          <a:bodyPr/>
          <a:lstStyle/>
          <a:p>
            <a:pPr algn="ctr"/>
            <a:r>
              <a:rPr lang="es-CR" b="1" cap="none" dirty="0" smtClean="0">
                <a:solidFill>
                  <a:srgbClr val="00B050"/>
                </a:solidFill>
              </a:rPr>
              <a:t>Breve apunte sobre el principio del debido proceso (tema procesal)</a:t>
            </a:r>
            <a:endParaRPr lang="es-CR" b="1" cap="none" dirty="0">
              <a:solidFill>
                <a:srgbClr val="00B050"/>
              </a:solidFill>
            </a:endParaRPr>
          </a:p>
        </p:txBody>
      </p:sp>
      <p:sp>
        <p:nvSpPr>
          <p:cNvPr id="5" name="4 Marcador de texto"/>
          <p:cNvSpPr>
            <a:spLocks noGrp="1"/>
          </p:cNvSpPr>
          <p:nvPr>
            <p:ph type="body" idx="1"/>
          </p:nvPr>
        </p:nvSpPr>
        <p:spPr>
          <a:xfrm>
            <a:off x="251520" y="1916832"/>
            <a:ext cx="8064896" cy="4941168"/>
          </a:xfrm>
        </p:spPr>
        <p:txBody>
          <a:bodyPr anchor="t" anchorCtr="0">
            <a:normAutofit/>
          </a:bodyPr>
          <a:lstStyle/>
          <a:p>
            <a:pPr algn="just"/>
            <a:r>
              <a:rPr lang="es-MX" sz="2800" dirty="0" smtClean="0">
                <a:solidFill>
                  <a:srgbClr val="000000"/>
                </a:solidFill>
                <a:latin typeface="+mj-lt"/>
              </a:rPr>
              <a:t>Debido proceso implica, al menos:</a:t>
            </a:r>
          </a:p>
          <a:p>
            <a:pPr marL="457200" indent="-457200" algn="just">
              <a:buClrTx/>
              <a:buFont typeface="Arial" panose="020B0604020202020204" pitchFamily="34" charset="0"/>
              <a:buChar char="•"/>
            </a:pPr>
            <a:r>
              <a:rPr lang="es-MX" sz="2800" dirty="0" smtClean="0">
                <a:solidFill>
                  <a:srgbClr val="000000"/>
                </a:solidFill>
                <a:latin typeface="+mj-lt"/>
              </a:rPr>
              <a:t>Derecho a ser informado de la acusación (que sea comprensible) y que la acusación sea previa a la condena</a:t>
            </a:r>
          </a:p>
          <a:p>
            <a:pPr marL="457200" indent="-457200" algn="just">
              <a:buClrTx/>
              <a:buFont typeface="Arial" panose="020B0604020202020204" pitchFamily="34" charset="0"/>
              <a:buChar char="•"/>
            </a:pPr>
            <a:r>
              <a:rPr lang="es-MX" sz="2800" dirty="0">
                <a:solidFill>
                  <a:srgbClr val="000000"/>
                </a:solidFill>
                <a:latin typeface="+mj-lt"/>
              </a:rPr>
              <a:t>Derecho de audiencia y de prueba – Oportunidad de aportar pruebas y alegatos (defensas, derecho de defensa)</a:t>
            </a:r>
          </a:p>
          <a:p>
            <a:pPr marL="457200" indent="-457200" algn="just">
              <a:buClrTx/>
              <a:buFont typeface="Arial" panose="020B0604020202020204" pitchFamily="34" charset="0"/>
              <a:buChar char="•"/>
            </a:pPr>
            <a:r>
              <a:rPr lang="es-MX" sz="2800" dirty="0">
                <a:solidFill>
                  <a:srgbClr val="000000"/>
                </a:solidFill>
                <a:latin typeface="+mj-lt"/>
              </a:rPr>
              <a:t>Derecho a la asistencia letrada – Posibilidad de ser asistido o asesorado por un </a:t>
            </a:r>
            <a:r>
              <a:rPr lang="es-MX" sz="2800" dirty="0" smtClean="0">
                <a:solidFill>
                  <a:srgbClr val="000000"/>
                </a:solidFill>
                <a:latin typeface="+mj-lt"/>
              </a:rPr>
              <a:t>especialista</a:t>
            </a:r>
            <a:endParaRPr lang="es-MX" sz="2800" dirty="0">
              <a:solidFill>
                <a:srgbClr val="000000"/>
              </a:solidFill>
              <a:latin typeface="+mj-lt"/>
            </a:endParaRPr>
          </a:p>
        </p:txBody>
      </p:sp>
    </p:spTree>
    <p:extLst>
      <p:ext uri="{BB962C8B-B14F-4D97-AF65-F5344CB8AC3E}">
        <p14:creationId xmlns:p14="http://schemas.microsoft.com/office/powerpoint/2010/main" val="22442982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DD7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FF0000"/>
                </a:solidFill>
              </a:rPr>
              <a:t>INFRACCIONES Y </a:t>
            </a:r>
            <a:r>
              <a:rPr lang="es-MX" b="1" dirty="0" smtClean="0">
                <a:solidFill>
                  <a:srgbClr val="FF0000"/>
                </a:solidFill>
              </a:rPr>
              <a:t>SANCIONES </a:t>
            </a:r>
            <a:r>
              <a:rPr lang="es-MX" b="1" dirty="0">
                <a:solidFill>
                  <a:srgbClr val="FF0000"/>
                </a:solidFill>
              </a:rPr>
              <a:t>EN </a:t>
            </a:r>
            <a:r>
              <a:rPr lang="es-MX" b="1" dirty="0" smtClean="0">
                <a:solidFill>
                  <a:srgbClr val="FF0000"/>
                </a:solidFill>
              </a:rPr>
              <a:t>LEYES TRIBUTOS NACIONALES</a:t>
            </a:r>
            <a:endParaRPr lang="es-MX" b="1" dirty="0">
              <a:solidFill>
                <a:srgbClr val="FF0000"/>
              </a:solidFill>
            </a:endParaRPr>
          </a:p>
        </p:txBody>
      </p:sp>
      <p:sp>
        <p:nvSpPr>
          <p:cNvPr id="2" name="1 CuadroTexto"/>
          <p:cNvSpPr txBox="1"/>
          <p:nvPr/>
        </p:nvSpPr>
        <p:spPr>
          <a:xfrm>
            <a:off x="827584" y="1988840"/>
            <a:ext cx="6912768" cy="646331"/>
          </a:xfrm>
          <a:prstGeom prst="rect">
            <a:avLst/>
          </a:prstGeom>
          <a:solidFill>
            <a:srgbClr val="F7F71D"/>
          </a:solidFill>
        </p:spPr>
        <p:txBody>
          <a:bodyPr wrap="square" rtlCol="0">
            <a:spAutoFit/>
          </a:bodyPr>
          <a:lstStyle/>
          <a:p>
            <a:pPr algn="ctr"/>
            <a:r>
              <a:rPr lang="es-MX" sz="3600" dirty="0">
                <a:solidFill>
                  <a:srgbClr val="B60AA2"/>
                </a:solidFill>
                <a:latin typeface="+mj-lt"/>
              </a:rPr>
              <a:t>Ley del Impuesto sobre la Renta:</a:t>
            </a:r>
          </a:p>
        </p:txBody>
      </p:sp>
      <p:sp>
        <p:nvSpPr>
          <p:cNvPr id="5" name="4 Marcador de texto"/>
          <p:cNvSpPr>
            <a:spLocks noGrp="1"/>
          </p:cNvSpPr>
          <p:nvPr>
            <p:ph type="body" idx="1"/>
          </p:nvPr>
        </p:nvSpPr>
        <p:spPr>
          <a:xfrm>
            <a:off x="395536" y="2852936"/>
            <a:ext cx="7920880" cy="3456384"/>
          </a:xfrm>
        </p:spPr>
        <p:txBody>
          <a:bodyPr anchor="t" anchorCtr="0">
            <a:normAutofit fontScale="92500" lnSpcReduction="20000"/>
          </a:bodyPr>
          <a:lstStyle/>
          <a:p>
            <a:pPr algn="just"/>
            <a:r>
              <a:rPr lang="es-MX" sz="3200" dirty="0" smtClean="0">
                <a:solidFill>
                  <a:srgbClr val="002060"/>
                </a:solidFill>
                <a:latin typeface="+mj-lt"/>
              </a:rPr>
              <a:t>¿La no deducibilidad del gasto cuando no se han practicado retenciones (CCSS, impuesto al salario, impuesto sobre remesas al exterior, u otras) o cuando no se cuenta con factura autorizada que respalde el gasto, es una sanción?</a:t>
            </a:r>
          </a:p>
          <a:p>
            <a:pPr algn="just"/>
            <a:endParaRPr lang="es-MX" sz="3200" dirty="0">
              <a:solidFill>
                <a:srgbClr val="002060"/>
              </a:solidFill>
              <a:latin typeface="+mj-lt"/>
            </a:endParaRPr>
          </a:p>
          <a:p>
            <a:pPr algn="just"/>
            <a:r>
              <a:rPr lang="es-MX" sz="3200" dirty="0" smtClean="0">
                <a:solidFill>
                  <a:srgbClr val="002060"/>
                </a:solidFill>
                <a:latin typeface="+mj-lt"/>
              </a:rPr>
              <a:t>“Doble ajuste” + multa + intereses</a:t>
            </a:r>
            <a:endParaRPr lang="es-MX" sz="3200" dirty="0">
              <a:solidFill>
                <a:srgbClr val="002060"/>
              </a:solidFill>
              <a:latin typeface="+mj-lt"/>
            </a:endParaRPr>
          </a:p>
        </p:txBody>
      </p:sp>
    </p:spTree>
    <p:extLst>
      <p:ext uri="{BB962C8B-B14F-4D97-AF65-F5344CB8AC3E}">
        <p14:creationId xmlns:p14="http://schemas.microsoft.com/office/powerpoint/2010/main" val="36554041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DD7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476672"/>
            <a:ext cx="7914456" cy="792088"/>
          </a:xfrm>
        </p:spPr>
        <p:txBody>
          <a:bodyPr/>
          <a:lstStyle/>
          <a:p>
            <a:pPr algn="ctr"/>
            <a:r>
              <a:rPr lang="es-MX" b="1" dirty="0">
                <a:solidFill>
                  <a:srgbClr val="FF0000"/>
                </a:solidFill>
              </a:rPr>
              <a:t>INFRACCIONES Y </a:t>
            </a:r>
            <a:r>
              <a:rPr lang="es-MX" b="1" dirty="0" smtClean="0">
                <a:solidFill>
                  <a:srgbClr val="FF0000"/>
                </a:solidFill>
              </a:rPr>
              <a:t>SANCIONES </a:t>
            </a:r>
            <a:r>
              <a:rPr lang="es-MX" b="1" dirty="0">
                <a:solidFill>
                  <a:srgbClr val="FF0000"/>
                </a:solidFill>
              </a:rPr>
              <a:t>EN </a:t>
            </a:r>
            <a:r>
              <a:rPr lang="es-MX" b="1" dirty="0" smtClean="0">
                <a:solidFill>
                  <a:srgbClr val="FF0000"/>
                </a:solidFill>
              </a:rPr>
              <a:t>leyes tributos nacionales</a:t>
            </a:r>
            <a:endParaRPr lang="es-MX" b="1" dirty="0">
              <a:solidFill>
                <a:srgbClr val="FF0000"/>
              </a:solidFill>
            </a:endParaRPr>
          </a:p>
        </p:txBody>
      </p:sp>
      <p:sp>
        <p:nvSpPr>
          <p:cNvPr id="5" name="4 Marcador de texto"/>
          <p:cNvSpPr>
            <a:spLocks noGrp="1"/>
          </p:cNvSpPr>
          <p:nvPr>
            <p:ph type="body" idx="1"/>
          </p:nvPr>
        </p:nvSpPr>
        <p:spPr>
          <a:xfrm>
            <a:off x="395536" y="1844824"/>
            <a:ext cx="7920880" cy="5013176"/>
          </a:xfrm>
        </p:spPr>
        <p:txBody>
          <a:bodyPr anchor="t" anchorCtr="0">
            <a:normAutofit fontScale="92500" lnSpcReduction="20000"/>
          </a:bodyPr>
          <a:lstStyle/>
          <a:p>
            <a:pPr algn="just"/>
            <a:r>
              <a:rPr lang="es-MX" sz="3200" dirty="0" smtClean="0">
                <a:solidFill>
                  <a:srgbClr val="002060"/>
                </a:solidFill>
                <a:latin typeface="+mj-lt"/>
              </a:rPr>
              <a:t>Es una sanción “encubierta”</a:t>
            </a:r>
          </a:p>
          <a:p>
            <a:pPr algn="just"/>
            <a:endParaRPr lang="es-MX" sz="3200" dirty="0">
              <a:solidFill>
                <a:srgbClr val="002060"/>
              </a:solidFill>
              <a:latin typeface="+mj-lt"/>
            </a:endParaRPr>
          </a:p>
          <a:p>
            <a:pPr algn="just"/>
            <a:r>
              <a:rPr lang="es-MX" sz="3200" dirty="0" smtClean="0">
                <a:solidFill>
                  <a:srgbClr val="002060"/>
                </a:solidFill>
                <a:latin typeface="+mj-lt"/>
              </a:rPr>
              <a:t>Arts. 8 y 44 LISR</a:t>
            </a:r>
          </a:p>
          <a:p>
            <a:pPr algn="just"/>
            <a:endParaRPr lang="es-MX" sz="3200" dirty="0">
              <a:solidFill>
                <a:srgbClr val="002060"/>
              </a:solidFill>
              <a:latin typeface="+mj-lt"/>
            </a:endParaRPr>
          </a:p>
          <a:p>
            <a:pPr algn="just"/>
            <a:r>
              <a:rPr lang="es-MX" sz="3200" dirty="0" smtClean="0">
                <a:solidFill>
                  <a:srgbClr val="002060"/>
                </a:solidFill>
                <a:latin typeface="+mj-lt"/>
              </a:rPr>
              <a:t>La Sala Constitucional resolvió en su Voto 8156-2011 que se configura una doble sanción (prohibida por </a:t>
            </a:r>
            <a:r>
              <a:rPr lang="es-MX" sz="3200" i="1" dirty="0" smtClean="0">
                <a:solidFill>
                  <a:srgbClr val="002060"/>
                </a:solidFill>
                <a:latin typeface="+mj-lt"/>
              </a:rPr>
              <a:t>non bis in </a:t>
            </a:r>
            <a:r>
              <a:rPr lang="es-MX" sz="3200" i="1" dirty="0" err="1" smtClean="0">
                <a:solidFill>
                  <a:srgbClr val="002060"/>
                </a:solidFill>
                <a:latin typeface="+mj-lt"/>
              </a:rPr>
              <a:t>idem</a:t>
            </a:r>
            <a:r>
              <a:rPr lang="es-MX" sz="3200" dirty="0" smtClean="0">
                <a:solidFill>
                  <a:srgbClr val="002060"/>
                </a:solidFill>
                <a:latin typeface="+mj-lt"/>
              </a:rPr>
              <a:t>)</a:t>
            </a:r>
          </a:p>
          <a:p>
            <a:pPr algn="just"/>
            <a:endParaRPr lang="es-MX" sz="3200" dirty="0">
              <a:solidFill>
                <a:srgbClr val="002060"/>
              </a:solidFill>
              <a:latin typeface="+mj-lt"/>
            </a:endParaRPr>
          </a:p>
          <a:p>
            <a:pPr algn="just"/>
            <a:r>
              <a:rPr lang="es-MX" sz="3200" dirty="0" smtClean="0">
                <a:solidFill>
                  <a:srgbClr val="002060"/>
                </a:solidFill>
                <a:latin typeface="+mj-lt"/>
              </a:rPr>
              <a:t>Se permite el pago a destiempo de la retención + intereses + multas y así se recupera la deducibilidad</a:t>
            </a:r>
            <a:endParaRPr lang="es-MX" sz="3200" dirty="0">
              <a:solidFill>
                <a:srgbClr val="002060"/>
              </a:solidFill>
              <a:latin typeface="+mj-lt"/>
            </a:endParaRPr>
          </a:p>
        </p:txBody>
      </p:sp>
    </p:spTree>
    <p:extLst>
      <p:ext uri="{BB962C8B-B14F-4D97-AF65-F5344CB8AC3E}">
        <p14:creationId xmlns:p14="http://schemas.microsoft.com/office/powerpoint/2010/main" val="40504283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DD7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476672"/>
            <a:ext cx="7914456" cy="792088"/>
          </a:xfrm>
        </p:spPr>
        <p:txBody>
          <a:bodyPr/>
          <a:lstStyle/>
          <a:p>
            <a:pPr algn="ctr"/>
            <a:r>
              <a:rPr lang="es-MX" b="1" dirty="0">
                <a:solidFill>
                  <a:srgbClr val="FF0000"/>
                </a:solidFill>
              </a:rPr>
              <a:t>INFRACCIONES Y SANCIONES EN leyes tributos nacionales</a:t>
            </a:r>
          </a:p>
        </p:txBody>
      </p:sp>
      <p:sp>
        <p:nvSpPr>
          <p:cNvPr id="5" name="4 Marcador de texto"/>
          <p:cNvSpPr>
            <a:spLocks noGrp="1"/>
          </p:cNvSpPr>
          <p:nvPr>
            <p:ph type="body" idx="1"/>
          </p:nvPr>
        </p:nvSpPr>
        <p:spPr>
          <a:xfrm>
            <a:off x="323528" y="1772816"/>
            <a:ext cx="7992888" cy="4896544"/>
          </a:xfrm>
        </p:spPr>
        <p:txBody>
          <a:bodyPr anchor="t" anchorCtr="0">
            <a:normAutofit fontScale="70000" lnSpcReduction="20000"/>
          </a:bodyPr>
          <a:lstStyle/>
          <a:p>
            <a:pPr algn="just"/>
            <a:r>
              <a:rPr lang="es-MX" sz="3200" dirty="0" smtClean="0">
                <a:solidFill>
                  <a:srgbClr val="002060"/>
                </a:solidFill>
                <a:latin typeface="+mj-lt"/>
              </a:rPr>
              <a:t>El Por Tanto del Voto 8156-2011 dice:</a:t>
            </a:r>
          </a:p>
          <a:p>
            <a:pPr algn="just"/>
            <a:r>
              <a:rPr lang="es-MX" sz="3200" dirty="0">
                <a:solidFill>
                  <a:srgbClr val="002060"/>
                </a:solidFill>
                <a:latin typeface="+mj-lt"/>
              </a:rPr>
              <a:t>Se declara parcialmente con lugar la acción, únicamente, en cuanto se impugna la directriz No. DN-28-03 de 30 de septiembre de 2003 la que fue aclarada por la No. DN-30-03 de 29 de octubre de 2003, las que se declaran inconstitucionales. Se dimensiona la declaratoria de inconstitucionalidad en el sentido que tiene efectos a partir de su publicación íntegra en el Boletín Judicial, todo sin perjuicio de los derechos adquiridos de buena fe, situaciones jurídicas consolidadas en virtud de prescripción, caducidad o sentencia con autoridad de cosa juzgada material, salvo para el caso concreto en que tiene eficacia retroactiva a la fecha de vigencia de las directrices. Comuníquese a la Dirección General de Tributación Directa. Publíquese en el Boletín Judicial y reséñese en el diario oficial La Gaceta. Notifíquese.</a:t>
            </a:r>
          </a:p>
          <a:p>
            <a:pPr algn="just"/>
            <a:r>
              <a:rPr lang="es-MX" sz="3200" dirty="0">
                <a:solidFill>
                  <a:srgbClr val="002060"/>
                </a:solidFill>
                <a:latin typeface="+mj-lt"/>
              </a:rPr>
              <a:t>Los Magistrados Armijo, Cruz y Castillo salvan el voto y declaran sin lugar la acción. </a:t>
            </a:r>
          </a:p>
          <a:p>
            <a:pPr algn="just"/>
            <a:r>
              <a:rPr lang="es-MX" sz="3200" dirty="0">
                <a:solidFill>
                  <a:srgbClr val="002060"/>
                </a:solidFill>
                <a:latin typeface="+mj-lt"/>
              </a:rPr>
              <a:t>El Magistrado Cruz Castro consigna nota. </a:t>
            </a:r>
          </a:p>
        </p:txBody>
      </p:sp>
    </p:spTree>
    <p:extLst>
      <p:ext uri="{BB962C8B-B14F-4D97-AF65-F5344CB8AC3E}">
        <p14:creationId xmlns:p14="http://schemas.microsoft.com/office/powerpoint/2010/main" val="26538150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DD7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FF0000"/>
                </a:solidFill>
              </a:rPr>
              <a:t>INFRACCIONES Y SANCIONES EN leyes tributos nacionales</a:t>
            </a:r>
          </a:p>
        </p:txBody>
      </p:sp>
      <p:sp>
        <p:nvSpPr>
          <p:cNvPr id="5" name="4 Marcador de texto"/>
          <p:cNvSpPr>
            <a:spLocks noGrp="1"/>
          </p:cNvSpPr>
          <p:nvPr>
            <p:ph type="body" idx="1"/>
          </p:nvPr>
        </p:nvSpPr>
        <p:spPr>
          <a:xfrm>
            <a:off x="611560" y="1916832"/>
            <a:ext cx="7488832" cy="4752528"/>
          </a:xfrm>
        </p:spPr>
        <p:txBody>
          <a:bodyPr anchor="t" anchorCtr="0">
            <a:normAutofit/>
          </a:bodyPr>
          <a:lstStyle/>
          <a:p>
            <a:pPr algn="just"/>
            <a:r>
              <a:rPr lang="es-MX" sz="2400" dirty="0" smtClean="0">
                <a:solidFill>
                  <a:srgbClr val="002060"/>
                </a:solidFill>
                <a:latin typeface="+mj-lt"/>
              </a:rPr>
              <a:t>Por otra parte, el Voto 16628-12 dice:</a:t>
            </a:r>
          </a:p>
          <a:p>
            <a:pPr algn="just"/>
            <a:r>
              <a:rPr lang="es-MX" sz="2400" dirty="0" smtClean="0">
                <a:solidFill>
                  <a:srgbClr val="002060"/>
                </a:solidFill>
                <a:latin typeface="+mj-lt"/>
              </a:rPr>
              <a:t>"...</a:t>
            </a:r>
            <a:r>
              <a:rPr lang="es-MX" sz="2400" dirty="0">
                <a:solidFill>
                  <a:srgbClr val="002060"/>
                </a:solidFill>
                <a:latin typeface="+mj-lt"/>
              </a:rPr>
              <a:t>Se interpreta que el artículo 44 de la Ley del Impuesto sobre la Renta no es contrario al Derecho de la Constitución, siempre y cuando se interprete que el agente de retención que cumpla con sus obligaciones, aún cuando lo haga tarde, tiene la posibilidad de deducir como gastos del ejercicio las sumas pagadas por los conceptos que originaron las retenciones establecidas en esa ley. Comuníquese a la Dirección General de Tributación Directa</a:t>
            </a:r>
            <a:r>
              <a:rPr lang="es-MX" sz="2400" dirty="0" smtClean="0">
                <a:solidFill>
                  <a:srgbClr val="002060"/>
                </a:solidFill>
                <a:latin typeface="+mj-lt"/>
              </a:rPr>
              <a:t>..."</a:t>
            </a:r>
            <a:endParaRPr lang="es-MX" sz="2400" dirty="0">
              <a:solidFill>
                <a:srgbClr val="002060"/>
              </a:solidFill>
              <a:latin typeface="+mj-lt"/>
            </a:endParaRPr>
          </a:p>
        </p:txBody>
      </p:sp>
    </p:spTree>
    <p:extLst>
      <p:ext uri="{BB962C8B-B14F-4D97-AF65-F5344CB8AC3E}">
        <p14:creationId xmlns:p14="http://schemas.microsoft.com/office/powerpoint/2010/main" val="35532774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DD7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FF0000"/>
                </a:solidFill>
              </a:rPr>
              <a:t>INFRACCIONES Y SANCIONES EN leyes tributos nacionales</a:t>
            </a:r>
          </a:p>
        </p:txBody>
      </p:sp>
      <p:sp>
        <p:nvSpPr>
          <p:cNvPr id="5" name="4 Marcador de texto"/>
          <p:cNvSpPr>
            <a:spLocks noGrp="1"/>
          </p:cNvSpPr>
          <p:nvPr>
            <p:ph type="body" idx="1"/>
          </p:nvPr>
        </p:nvSpPr>
        <p:spPr>
          <a:xfrm>
            <a:off x="683568" y="2132856"/>
            <a:ext cx="7704856" cy="4176464"/>
          </a:xfrm>
        </p:spPr>
        <p:txBody>
          <a:bodyPr anchor="t" anchorCtr="0">
            <a:normAutofit/>
          </a:bodyPr>
          <a:lstStyle/>
          <a:p>
            <a:pPr algn="just"/>
            <a:r>
              <a:rPr lang="es-MX" sz="3200" dirty="0">
                <a:solidFill>
                  <a:srgbClr val="002060"/>
                </a:solidFill>
                <a:latin typeface="+mj-lt"/>
              </a:rPr>
              <a:t>Artículo </a:t>
            </a:r>
            <a:r>
              <a:rPr lang="es-MX" sz="3200" dirty="0" smtClean="0">
                <a:solidFill>
                  <a:srgbClr val="002060"/>
                </a:solidFill>
                <a:latin typeface="+mj-lt"/>
              </a:rPr>
              <a:t>45 LISR – Quien reporte (patrono) información falsa sobre créditos del “impuesto al salario”, será sancionador con multa equivalente </a:t>
            </a:r>
            <a:r>
              <a:rPr lang="es-MX" sz="3200" dirty="0">
                <a:solidFill>
                  <a:srgbClr val="002060"/>
                </a:solidFill>
                <a:latin typeface="+mj-lt"/>
              </a:rPr>
              <a:t>a diez veces el impuesto que se haya pretendido </a:t>
            </a:r>
            <a:r>
              <a:rPr lang="es-MX" sz="3200" dirty="0" smtClean="0">
                <a:solidFill>
                  <a:srgbClr val="002060"/>
                </a:solidFill>
                <a:latin typeface="+mj-lt"/>
              </a:rPr>
              <a:t>evadir</a:t>
            </a:r>
          </a:p>
        </p:txBody>
      </p:sp>
    </p:spTree>
    <p:extLst>
      <p:ext uri="{BB962C8B-B14F-4D97-AF65-F5344CB8AC3E}">
        <p14:creationId xmlns:p14="http://schemas.microsoft.com/office/powerpoint/2010/main" val="19506471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DD7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FF0000"/>
                </a:solidFill>
              </a:rPr>
              <a:t>INFRACCIONES Y SANCIONES EN leyes tributos nacionales</a:t>
            </a:r>
          </a:p>
        </p:txBody>
      </p:sp>
      <p:sp>
        <p:nvSpPr>
          <p:cNvPr id="5" name="4 Marcador de texto"/>
          <p:cNvSpPr>
            <a:spLocks noGrp="1"/>
          </p:cNvSpPr>
          <p:nvPr>
            <p:ph type="body" idx="1"/>
          </p:nvPr>
        </p:nvSpPr>
        <p:spPr>
          <a:xfrm>
            <a:off x="467544" y="1844824"/>
            <a:ext cx="7560839" cy="4464496"/>
          </a:xfrm>
        </p:spPr>
        <p:txBody>
          <a:bodyPr anchor="t" anchorCtr="0">
            <a:normAutofit/>
          </a:bodyPr>
          <a:lstStyle/>
          <a:p>
            <a:pPr algn="just"/>
            <a:r>
              <a:rPr lang="es-MX" sz="3200" dirty="0" smtClean="0">
                <a:solidFill>
                  <a:srgbClr val="002060"/>
                </a:solidFill>
                <a:latin typeface="+mj-lt"/>
              </a:rPr>
              <a:t>¿Otra sanción impropia en el art 79 LISR y 34 LIGSV?</a:t>
            </a:r>
          </a:p>
          <a:p>
            <a:pPr algn="just"/>
            <a:endParaRPr lang="es-MX" sz="3200" dirty="0">
              <a:solidFill>
                <a:srgbClr val="002060"/>
              </a:solidFill>
              <a:latin typeface="+mj-lt"/>
            </a:endParaRPr>
          </a:p>
          <a:p>
            <a:pPr algn="just"/>
            <a:r>
              <a:rPr lang="es-MX" sz="3200" dirty="0" smtClean="0">
                <a:solidFill>
                  <a:srgbClr val="002060"/>
                </a:solidFill>
                <a:latin typeface="+mj-lt"/>
              </a:rPr>
              <a:t>Reclasificación del contribuyente sujeto al Régimen de Tributación Simplificada al régimen ordinario, mediante simple constatación de los hechos que constituyen el incumplimiento (acta)</a:t>
            </a:r>
            <a:endParaRPr lang="es-MX" sz="3200" dirty="0">
              <a:solidFill>
                <a:srgbClr val="002060"/>
              </a:solidFill>
              <a:latin typeface="+mj-lt"/>
            </a:endParaRPr>
          </a:p>
        </p:txBody>
      </p:sp>
    </p:spTree>
    <p:extLst>
      <p:ext uri="{BB962C8B-B14F-4D97-AF65-F5344CB8AC3E}">
        <p14:creationId xmlns:p14="http://schemas.microsoft.com/office/powerpoint/2010/main" val="36202318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A3A3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FF0000"/>
                </a:solidFill>
              </a:rPr>
              <a:t>INFRACCIONES Y SANCIONES EN leyes tributos nacionales</a:t>
            </a:r>
          </a:p>
        </p:txBody>
      </p:sp>
      <p:sp>
        <p:nvSpPr>
          <p:cNvPr id="5" name="4 Marcador de texto"/>
          <p:cNvSpPr>
            <a:spLocks noGrp="1"/>
          </p:cNvSpPr>
          <p:nvPr>
            <p:ph type="body" idx="1"/>
          </p:nvPr>
        </p:nvSpPr>
        <p:spPr>
          <a:xfrm>
            <a:off x="467544" y="3789040"/>
            <a:ext cx="7704856" cy="2520280"/>
          </a:xfrm>
        </p:spPr>
        <p:txBody>
          <a:bodyPr anchor="t" anchorCtr="0">
            <a:normAutofit/>
          </a:bodyPr>
          <a:lstStyle/>
          <a:p>
            <a:pPr algn="just"/>
            <a:r>
              <a:rPr lang="es-MX" sz="3000" dirty="0" smtClean="0">
                <a:solidFill>
                  <a:srgbClr val="002060"/>
                </a:solidFill>
                <a:latin typeface="+mj-lt"/>
              </a:rPr>
              <a:t>Sanción “encubierta” del art. 11 LIGSV: Se desconocen los descuentos no consignados en facturas, aún y cuando exista prueba de que el descuento realmente se concedió</a:t>
            </a:r>
            <a:endParaRPr lang="es-MX" sz="3000" dirty="0">
              <a:solidFill>
                <a:srgbClr val="002060"/>
              </a:solidFill>
              <a:latin typeface="+mj-lt"/>
            </a:endParaRPr>
          </a:p>
        </p:txBody>
      </p:sp>
      <p:sp>
        <p:nvSpPr>
          <p:cNvPr id="2" name="1 CuadroTexto"/>
          <p:cNvSpPr txBox="1"/>
          <p:nvPr/>
        </p:nvSpPr>
        <p:spPr>
          <a:xfrm>
            <a:off x="971600" y="2132856"/>
            <a:ext cx="6192688" cy="1200329"/>
          </a:xfrm>
          <a:prstGeom prst="rect">
            <a:avLst/>
          </a:prstGeom>
          <a:solidFill>
            <a:srgbClr val="F7F71D"/>
          </a:solidFill>
        </p:spPr>
        <p:txBody>
          <a:bodyPr wrap="square" rtlCol="0">
            <a:spAutoFit/>
          </a:bodyPr>
          <a:lstStyle/>
          <a:p>
            <a:pPr algn="ctr"/>
            <a:r>
              <a:rPr lang="es-MX" sz="3600" dirty="0">
                <a:solidFill>
                  <a:srgbClr val="B60AA2"/>
                </a:solidFill>
                <a:latin typeface="+mj-lt"/>
              </a:rPr>
              <a:t>Ley del Impuesto General sobre las Ventas</a:t>
            </a:r>
          </a:p>
        </p:txBody>
      </p:sp>
    </p:spTree>
    <p:extLst>
      <p:ext uri="{BB962C8B-B14F-4D97-AF65-F5344CB8AC3E}">
        <p14:creationId xmlns:p14="http://schemas.microsoft.com/office/powerpoint/2010/main" val="15450788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A3A3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FF0000"/>
                </a:solidFill>
              </a:rPr>
              <a:t>INFRACCIONES Y SANCIONES EN leyes tributos nacionales</a:t>
            </a:r>
          </a:p>
        </p:txBody>
      </p:sp>
      <p:sp>
        <p:nvSpPr>
          <p:cNvPr id="5" name="4 Marcador de texto"/>
          <p:cNvSpPr>
            <a:spLocks noGrp="1"/>
          </p:cNvSpPr>
          <p:nvPr>
            <p:ph type="body" idx="1"/>
          </p:nvPr>
        </p:nvSpPr>
        <p:spPr>
          <a:xfrm>
            <a:off x="611560" y="3333184"/>
            <a:ext cx="7416824" cy="3192160"/>
          </a:xfrm>
        </p:spPr>
        <p:txBody>
          <a:bodyPr anchor="t" anchorCtr="0">
            <a:normAutofit/>
          </a:bodyPr>
          <a:lstStyle/>
          <a:p>
            <a:pPr algn="just"/>
            <a:r>
              <a:rPr lang="es-MX" sz="3200" dirty="0" smtClean="0">
                <a:solidFill>
                  <a:srgbClr val="002060"/>
                </a:solidFill>
                <a:latin typeface="+mj-lt"/>
              </a:rPr>
              <a:t>Multa de 10 veces el importe de las exoneraciones disfrutadas, cuando se determina que los bienes no están siendo utilizados conforme a la finalidad que justificó el otorgamiento de la exención</a:t>
            </a:r>
          </a:p>
          <a:p>
            <a:pPr algn="just"/>
            <a:r>
              <a:rPr lang="es-MX" sz="3200" dirty="0" smtClean="0">
                <a:solidFill>
                  <a:srgbClr val="002060"/>
                </a:solidFill>
                <a:latin typeface="+mj-lt"/>
              </a:rPr>
              <a:t>Art 14 de esa ley</a:t>
            </a:r>
            <a:endParaRPr lang="es-MX" sz="3200" dirty="0">
              <a:solidFill>
                <a:srgbClr val="002060"/>
              </a:solidFill>
              <a:latin typeface="+mj-lt"/>
            </a:endParaRPr>
          </a:p>
        </p:txBody>
      </p:sp>
      <p:sp>
        <p:nvSpPr>
          <p:cNvPr id="6" name="5 CuadroTexto"/>
          <p:cNvSpPr txBox="1"/>
          <p:nvPr/>
        </p:nvSpPr>
        <p:spPr>
          <a:xfrm>
            <a:off x="971600" y="1844824"/>
            <a:ext cx="6192688" cy="1200329"/>
          </a:xfrm>
          <a:prstGeom prst="rect">
            <a:avLst/>
          </a:prstGeom>
          <a:solidFill>
            <a:srgbClr val="F7F71D"/>
          </a:solidFill>
        </p:spPr>
        <p:txBody>
          <a:bodyPr wrap="square" rtlCol="0">
            <a:spAutoFit/>
          </a:bodyPr>
          <a:lstStyle/>
          <a:p>
            <a:pPr algn="ctr"/>
            <a:r>
              <a:rPr lang="es-MX" sz="3600" dirty="0">
                <a:solidFill>
                  <a:srgbClr val="B60AA2"/>
                </a:solidFill>
                <a:latin typeface="+mj-lt"/>
              </a:rPr>
              <a:t>Ley del </a:t>
            </a:r>
            <a:r>
              <a:rPr lang="es-MX" sz="3600" dirty="0" smtClean="0">
                <a:solidFill>
                  <a:srgbClr val="B60AA2"/>
                </a:solidFill>
                <a:latin typeface="+mj-lt"/>
              </a:rPr>
              <a:t>Incentivos al Desarrollo Turístico</a:t>
            </a:r>
            <a:endParaRPr lang="es-MX" sz="3600" dirty="0">
              <a:solidFill>
                <a:srgbClr val="B60AA2"/>
              </a:solidFill>
              <a:latin typeface="+mj-lt"/>
            </a:endParaRPr>
          </a:p>
        </p:txBody>
      </p:sp>
    </p:spTree>
    <p:extLst>
      <p:ext uri="{BB962C8B-B14F-4D97-AF65-F5344CB8AC3E}">
        <p14:creationId xmlns:p14="http://schemas.microsoft.com/office/powerpoint/2010/main" val="26132095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A3A3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FF0000"/>
                </a:solidFill>
              </a:rPr>
              <a:t>INFRACCIONES Y SANCIONES EN leyes tributos nacionales</a:t>
            </a:r>
          </a:p>
        </p:txBody>
      </p:sp>
      <p:sp>
        <p:nvSpPr>
          <p:cNvPr id="5" name="4 Marcador de texto"/>
          <p:cNvSpPr>
            <a:spLocks noGrp="1"/>
          </p:cNvSpPr>
          <p:nvPr>
            <p:ph type="body" idx="1"/>
          </p:nvPr>
        </p:nvSpPr>
        <p:spPr>
          <a:xfrm>
            <a:off x="467544" y="1988840"/>
            <a:ext cx="7920880" cy="4536504"/>
          </a:xfrm>
        </p:spPr>
        <p:txBody>
          <a:bodyPr anchor="t" anchorCtr="0">
            <a:normAutofit/>
          </a:bodyPr>
          <a:lstStyle/>
          <a:p>
            <a:pPr algn="just"/>
            <a:r>
              <a:rPr lang="es-CR" sz="3200" dirty="0" smtClean="0">
                <a:solidFill>
                  <a:srgbClr val="002060"/>
                </a:solidFill>
                <a:latin typeface="+mj-lt"/>
              </a:rPr>
              <a:t>El Voto 5918-2001 de la </a:t>
            </a:r>
            <a:r>
              <a:rPr lang="es-CR" sz="3200" dirty="0">
                <a:solidFill>
                  <a:srgbClr val="002060"/>
                </a:solidFill>
                <a:latin typeface="+mj-lt"/>
              </a:rPr>
              <a:t>Sala </a:t>
            </a:r>
            <a:r>
              <a:rPr lang="es-CR" sz="3200" dirty="0" smtClean="0">
                <a:solidFill>
                  <a:srgbClr val="002060"/>
                </a:solidFill>
                <a:latin typeface="+mj-lt"/>
              </a:rPr>
              <a:t>Constitucional, avaló la constitucionalidad de la </a:t>
            </a:r>
            <a:r>
              <a:rPr lang="es-CR" sz="3200" dirty="0">
                <a:solidFill>
                  <a:srgbClr val="002060"/>
                </a:solidFill>
                <a:latin typeface="+mj-lt"/>
              </a:rPr>
              <a:t>sanción de diez veces el monto de las exoneraciones disfrutadas, </a:t>
            </a:r>
            <a:r>
              <a:rPr lang="es-CR" sz="3200" dirty="0" smtClean="0">
                <a:solidFill>
                  <a:srgbClr val="002060"/>
                </a:solidFill>
                <a:latin typeface="+mj-lt"/>
              </a:rPr>
              <a:t>aplicable </a:t>
            </a:r>
            <a:r>
              <a:rPr lang="es-CR" sz="3200" dirty="0">
                <a:solidFill>
                  <a:srgbClr val="002060"/>
                </a:solidFill>
                <a:latin typeface="+mj-lt"/>
              </a:rPr>
              <a:t>en aquellos casos en que el beneficiario de un </a:t>
            </a:r>
            <a:r>
              <a:rPr lang="es-CR" sz="3200" dirty="0" smtClean="0">
                <a:solidFill>
                  <a:srgbClr val="002060"/>
                </a:solidFill>
                <a:latin typeface="+mj-lt"/>
              </a:rPr>
              <a:t>régimen </a:t>
            </a:r>
            <a:r>
              <a:rPr lang="es-CR" sz="3200" dirty="0" err="1">
                <a:solidFill>
                  <a:srgbClr val="002060"/>
                </a:solidFill>
                <a:latin typeface="+mj-lt"/>
              </a:rPr>
              <a:t>exoneratorio</a:t>
            </a:r>
            <a:r>
              <a:rPr lang="es-CR" sz="3200" dirty="0">
                <a:solidFill>
                  <a:srgbClr val="002060"/>
                </a:solidFill>
                <a:latin typeface="+mj-lt"/>
              </a:rPr>
              <a:t> </a:t>
            </a:r>
            <a:r>
              <a:rPr lang="es-CR" sz="3200" dirty="0" smtClean="0">
                <a:solidFill>
                  <a:srgbClr val="002060"/>
                </a:solidFill>
                <a:latin typeface="+mj-lt"/>
              </a:rPr>
              <a:t>destina los </a:t>
            </a:r>
            <a:r>
              <a:rPr lang="es-CR" sz="3200" dirty="0">
                <a:solidFill>
                  <a:srgbClr val="002060"/>
                </a:solidFill>
                <a:latin typeface="+mj-lt"/>
              </a:rPr>
              <a:t>bienes a un fin o uso distinto de aquel para el cual se otorgó la exención</a:t>
            </a:r>
            <a:endParaRPr lang="es-MX" sz="3200" dirty="0">
              <a:solidFill>
                <a:srgbClr val="002060"/>
              </a:solidFill>
              <a:latin typeface="+mj-lt"/>
            </a:endParaRPr>
          </a:p>
        </p:txBody>
      </p:sp>
    </p:spTree>
    <p:extLst>
      <p:ext uri="{BB962C8B-B14F-4D97-AF65-F5344CB8AC3E}">
        <p14:creationId xmlns:p14="http://schemas.microsoft.com/office/powerpoint/2010/main" val="28262526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FF0000"/>
                </a:solidFill>
              </a:rPr>
              <a:t>INFRACCIONES Y SANCIONES EN leyes tributos nacionales</a:t>
            </a:r>
          </a:p>
        </p:txBody>
      </p:sp>
      <p:sp>
        <p:nvSpPr>
          <p:cNvPr id="5" name="4 Marcador de texto"/>
          <p:cNvSpPr>
            <a:spLocks noGrp="1"/>
          </p:cNvSpPr>
          <p:nvPr>
            <p:ph type="body" idx="1"/>
          </p:nvPr>
        </p:nvSpPr>
        <p:spPr>
          <a:xfrm>
            <a:off x="611560" y="2204864"/>
            <a:ext cx="7416824" cy="3960440"/>
          </a:xfrm>
        </p:spPr>
        <p:txBody>
          <a:bodyPr anchor="t" anchorCtr="0">
            <a:normAutofit lnSpcReduction="10000"/>
          </a:bodyPr>
          <a:lstStyle/>
          <a:p>
            <a:pPr algn="just"/>
            <a:r>
              <a:rPr lang="es-MX" sz="3200" b="1" u="sng" dirty="0" smtClean="0">
                <a:solidFill>
                  <a:srgbClr val="002060"/>
                </a:solidFill>
                <a:latin typeface="+mj-lt"/>
              </a:rPr>
              <a:t>Dirección General de Hacienda</a:t>
            </a:r>
            <a:r>
              <a:rPr lang="es-MX" sz="3200" b="1" dirty="0" smtClean="0">
                <a:solidFill>
                  <a:srgbClr val="002060"/>
                </a:solidFill>
                <a:latin typeface="+mj-lt"/>
              </a:rPr>
              <a:t>:</a:t>
            </a:r>
            <a:r>
              <a:rPr lang="es-MX" sz="3200" dirty="0" smtClean="0">
                <a:solidFill>
                  <a:srgbClr val="002060"/>
                </a:solidFill>
                <a:latin typeface="+mj-lt"/>
              </a:rPr>
              <a:t> Aplica el procedimiento para declarar la ineficacia de exoneraciones de la Ley Reguladora de todas las Exoneraciones vigentes, su derogatoria y sus </a:t>
            </a:r>
            <a:r>
              <a:rPr lang="es-MX" sz="3200" dirty="0">
                <a:solidFill>
                  <a:srgbClr val="002060"/>
                </a:solidFill>
                <a:latin typeface="+mj-lt"/>
              </a:rPr>
              <a:t>excepciones</a:t>
            </a:r>
          </a:p>
          <a:p>
            <a:pPr algn="just"/>
            <a:endParaRPr lang="es-MX" sz="3200" dirty="0">
              <a:solidFill>
                <a:srgbClr val="002060"/>
              </a:solidFill>
              <a:latin typeface="+mj-lt"/>
            </a:endParaRPr>
          </a:p>
          <a:p>
            <a:pPr algn="just"/>
            <a:r>
              <a:rPr lang="es-MX" sz="3200" dirty="0">
                <a:solidFill>
                  <a:srgbClr val="002060"/>
                </a:solidFill>
                <a:latin typeface="+mj-lt"/>
              </a:rPr>
              <a:t>Multa que procede es la del art </a:t>
            </a:r>
            <a:r>
              <a:rPr lang="es-MX" sz="3200" dirty="0" smtClean="0">
                <a:solidFill>
                  <a:srgbClr val="002060"/>
                </a:solidFill>
                <a:latin typeface="+mj-lt"/>
              </a:rPr>
              <a:t>80 CNPT</a:t>
            </a:r>
            <a:endParaRPr lang="es-MX" sz="3200" dirty="0">
              <a:solidFill>
                <a:srgbClr val="002060"/>
              </a:solidFill>
              <a:latin typeface="+mj-lt"/>
            </a:endParaRPr>
          </a:p>
        </p:txBody>
      </p:sp>
    </p:spTree>
    <p:extLst>
      <p:ext uri="{BB962C8B-B14F-4D97-AF65-F5344CB8AC3E}">
        <p14:creationId xmlns:p14="http://schemas.microsoft.com/office/powerpoint/2010/main" val="2560200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E7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659687" cy="1168400"/>
          </a:xfrm>
        </p:spPr>
        <p:txBody>
          <a:bodyPr/>
          <a:lstStyle/>
          <a:p>
            <a:pPr algn="ctr"/>
            <a:r>
              <a:rPr lang="es-CR" b="1" cap="none" dirty="0" smtClean="0">
                <a:solidFill>
                  <a:srgbClr val="00B050"/>
                </a:solidFill>
              </a:rPr>
              <a:t>Breve apunte sobre la tutela judicial efectiva (tema procesal)</a:t>
            </a:r>
            <a:endParaRPr lang="es-CR" b="1" cap="none" dirty="0">
              <a:solidFill>
                <a:srgbClr val="00B050"/>
              </a:solidFill>
            </a:endParaRPr>
          </a:p>
        </p:txBody>
      </p:sp>
      <p:sp>
        <p:nvSpPr>
          <p:cNvPr id="5" name="4 Marcador de texto"/>
          <p:cNvSpPr>
            <a:spLocks noGrp="1"/>
          </p:cNvSpPr>
          <p:nvPr>
            <p:ph type="body" idx="1"/>
          </p:nvPr>
        </p:nvSpPr>
        <p:spPr>
          <a:xfrm>
            <a:off x="251520" y="1916832"/>
            <a:ext cx="8064896" cy="4824536"/>
          </a:xfrm>
        </p:spPr>
        <p:txBody>
          <a:bodyPr anchor="t" anchorCtr="0">
            <a:noAutofit/>
          </a:bodyPr>
          <a:lstStyle/>
          <a:p>
            <a:pPr algn="just"/>
            <a:r>
              <a:rPr lang="es-CR" sz="2800" dirty="0" smtClean="0">
                <a:solidFill>
                  <a:srgbClr val="000000"/>
                </a:solidFill>
                <a:latin typeface="+mj-lt"/>
              </a:rPr>
              <a:t>“(…) </a:t>
            </a:r>
            <a:r>
              <a:rPr lang="es-CR" sz="2800" i="1" dirty="0">
                <a:solidFill>
                  <a:srgbClr val="000000"/>
                </a:solidFill>
                <a:latin typeface="+mj-lt"/>
              </a:rPr>
              <a:t>derecho a obtener la tutela de jueces y tribunales se manifiesta en diversas vertientes, comprendiendo el derecho a acceder a la Jurisdicción (*), a manifestar y defender ante los Tribunales la (…) pretensión jurídica, a obtener una resolución de fondo suficientemente fundada, sea o no favorable (…) y, finalmente, a que el fallo judicial se cumpla</a:t>
            </a:r>
            <a:r>
              <a:rPr lang="es-CR" sz="2800" dirty="0">
                <a:solidFill>
                  <a:srgbClr val="000000"/>
                </a:solidFill>
                <a:latin typeface="+mj-lt"/>
              </a:rPr>
              <a:t>.” JJ </a:t>
            </a:r>
            <a:r>
              <a:rPr lang="es-CR" sz="2800" dirty="0" err="1">
                <a:solidFill>
                  <a:srgbClr val="000000"/>
                </a:solidFill>
                <a:latin typeface="+mj-lt"/>
              </a:rPr>
              <a:t>Zornoza</a:t>
            </a:r>
            <a:r>
              <a:rPr lang="es-CR" sz="2800" dirty="0">
                <a:solidFill>
                  <a:srgbClr val="000000"/>
                </a:solidFill>
                <a:latin typeface="+mj-lt"/>
              </a:rPr>
              <a:t>. </a:t>
            </a:r>
            <a:r>
              <a:rPr lang="es-CR" sz="2800" dirty="0" smtClean="0">
                <a:solidFill>
                  <a:srgbClr val="000000"/>
                </a:solidFill>
                <a:latin typeface="+mj-lt"/>
              </a:rPr>
              <a:t>“El </a:t>
            </a:r>
            <a:r>
              <a:rPr lang="es-CR" sz="2800" dirty="0">
                <a:solidFill>
                  <a:srgbClr val="000000"/>
                </a:solidFill>
                <a:latin typeface="+mj-lt"/>
              </a:rPr>
              <a:t>Sistema de Infracciones y Sanciones </a:t>
            </a:r>
            <a:r>
              <a:rPr lang="es-CR" sz="2800" dirty="0" smtClean="0">
                <a:solidFill>
                  <a:srgbClr val="000000"/>
                </a:solidFill>
                <a:latin typeface="+mj-lt"/>
              </a:rPr>
              <a:t>Tributarias”, </a:t>
            </a:r>
            <a:r>
              <a:rPr lang="es-CR" sz="2800" dirty="0">
                <a:solidFill>
                  <a:srgbClr val="000000"/>
                </a:solidFill>
                <a:latin typeface="+mj-lt"/>
              </a:rPr>
              <a:t>p. </a:t>
            </a:r>
            <a:r>
              <a:rPr lang="es-CR" sz="2800" dirty="0" smtClean="0">
                <a:solidFill>
                  <a:srgbClr val="000000"/>
                </a:solidFill>
                <a:latin typeface="+mj-lt"/>
              </a:rPr>
              <a:t>149</a:t>
            </a:r>
          </a:p>
          <a:p>
            <a:endParaRPr lang="es-CR" sz="2800" dirty="0" smtClean="0">
              <a:solidFill>
                <a:srgbClr val="000000"/>
              </a:solidFill>
              <a:latin typeface="+mj-lt"/>
            </a:endParaRPr>
          </a:p>
          <a:p>
            <a:r>
              <a:rPr lang="es-MX" sz="2800" dirty="0" smtClean="0">
                <a:solidFill>
                  <a:srgbClr val="000000"/>
                </a:solidFill>
                <a:latin typeface="+mj-lt"/>
              </a:rPr>
              <a:t>Tribunal imparcial</a:t>
            </a:r>
            <a:endParaRPr lang="es-MX" sz="2800" dirty="0">
              <a:solidFill>
                <a:srgbClr val="000000"/>
              </a:solidFill>
              <a:latin typeface="+mj-lt"/>
            </a:endParaRPr>
          </a:p>
        </p:txBody>
      </p:sp>
    </p:spTree>
    <p:extLst>
      <p:ext uri="{BB962C8B-B14F-4D97-AF65-F5344CB8AC3E}">
        <p14:creationId xmlns:p14="http://schemas.microsoft.com/office/powerpoint/2010/main" val="20102440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FF0000"/>
                </a:solidFill>
              </a:rPr>
              <a:t>INFRACCIONES Y SANCIONES EN leyes tributos nacionales</a:t>
            </a:r>
          </a:p>
        </p:txBody>
      </p:sp>
      <p:sp>
        <p:nvSpPr>
          <p:cNvPr id="5" name="4 Marcador de texto"/>
          <p:cNvSpPr>
            <a:spLocks noGrp="1"/>
          </p:cNvSpPr>
          <p:nvPr>
            <p:ph type="body" idx="1"/>
          </p:nvPr>
        </p:nvSpPr>
        <p:spPr>
          <a:xfrm>
            <a:off x="611560" y="2708920"/>
            <a:ext cx="7776864" cy="3528392"/>
          </a:xfrm>
        </p:spPr>
        <p:txBody>
          <a:bodyPr anchor="t" anchorCtr="0">
            <a:normAutofit/>
          </a:bodyPr>
          <a:lstStyle/>
          <a:p>
            <a:pPr algn="just"/>
            <a:r>
              <a:rPr lang="es-MX" sz="3200" b="1" u="sng" dirty="0" smtClean="0">
                <a:solidFill>
                  <a:srgbClr val="002060"/>
                </a:solidFill>
                <a:latin typeface="+mj-lt"/>
              </a:rPr>
              <a:t>Dirección General de Aduanas y Dirección General de la Policía de Control Fiscal</a:t>
            </a:r>
            <a:r>
              <a:rPr lang="es-MX" sz="3200" b="1" dirty="0" smtClean="0">
                <a:solidFill>
                  <a:srgbClr val="002060"/>
                </a:solidFill>
                <a:latin typeface="+mj-lt"/>
              </a:rPr>
              <a:t>:</a:t>
            </a:r>
            <a:r>
              <a:rPr lang="es-MX" sz="3200" dirty="0" smtClean="0">
                <a:solidFill>
                  <a:srgbClr val="002060"/>
                </a:solidFill>
                <a:latin typeface="+mj-lt"/>
              </a:rPr>
              <a:t> Aplican normas, procedimientos y sanciones aduaneras</a:t>
            </a:r>
            <a:endParaRPr lang="es-MX" sz="3200" dirty="0">
              <a:solidFill>
                <a:srgbClr val="002060"/>
              </a:solidFill>
              <a:latin typeface="+mj-lt"/>
            </a:endParaRPr>
          </a:p>
        </p:txBody>
      </p:sp>
    </p:spTree>
    <p:extLst>
      <p:ext uri="{BB962C8B-B14F-4D97-AF65-F5344CB8AC3E}">
        <p14:creationId xmlns:p14="http://schemas.microsoft.com/office/powerpoint/2010/main" val="104608224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7776864" cy="6120680"/>
          </a:xfrm>
        </p:spPr>
        <p:txBody>
          <a:bodyPr/>
          <a:lstStyle/>
          <a:p>
            <a:pPr indent="-514350" algn="ctr"/>
            <a:r>
              <a:rPr lang="es-MX" sz="4800" b="1" dirty="0" smtClean="0">
                <a:solidFill>
                  <a:srgbClr val="7030A0"/>
                </a:solidFill>
              </a:rPr>
              <a:t>Concluimos el reconocimiento o “sobrevuelo” de las infracciones y sanciones</a:t>
            </a:r>
            <a:br>
              <a:rPr lang="es-MX" sz="4800" b="1" dirty="0" smtClean="0">
                <a:solidFill>
                  <a:srgbClr val="7030A0"/>
                </a:solidFill>
              </a:rPr>
            </a:br>
            <a:r>
              <a:rPr lang="es-MX" sz="4800" b="1" dirty="0" smtClean="0">
                <a:solidFill>
                  <a:srgbClr val="7030A0"/>
                </a:solidFill>
              </a:rPr>
              <a:t>en CNPT</a:t>
            </a:r>
            <a:br>
              <a:rPr lang="es-MX" sz="4800" b="1" dirty="0" smtClean="0">
                <a:solidFill>
                  <a:srgbClr val="7030A0"/>
                </a:solidFill>
              </a:rPr>
            </a:br>
            <a:r>
              <a:rPr lang="es-MX" sz="4800" b="1" dirty="0" smtClean="0">
                <a:solidFill>
                  <a:srgbClr val="7030A0"/>
                </a:solidFill>
              </a:rPr>
              <a:t>y en leyes </a:t>
            </a:r>
            <a:r>
              <a:rPr lang="es-MX" sz="4800" b="1" dirty="0">
                <a:solidFill>
                  <a:srgbClr val="7030A0"/>
                </a:solidFill>
              </a:rPr>
              <a:t>específicas tributos estatales (LISR, LIGSV, </a:t>
            </a:r>
            <a:r>
              <a:rPr lang="es-MX" sz="4800" b="1" dirty="0" smtClean="0">
                <a:solidFill>
                  <a:srgbClr val="7030A0"/>
                </a:solidFill>
              </a:rPr>
              <a:t>otras</a:t>
            </a:r>
            <a:r>
              <a:rPr lang="es-MX" sz="4800" b="1" dirty="0">
                <a:solidFill>
                  <a:srgbClr val="7030A0"/>
                </a:solidFill>
              </a:rPr>
              <a:t>)</a:t>
            </a:r>
            <a:br>
              <a:rPr lang="es-MX" sz="4800" b="1" dirty="0">
                <a:solidFill>
                  <a:srgbClr val="7030A0"/>
                </a:solidFill>
              </a:rPr>
            </a:br>
            <a:endParaRPr lang="es-MX" dirty="0"/>
          </a:p>
        </p:txBody>
      </p:sp>
    </p:spTree>
    <p:extLst>
      <p:ext uri="{BB962C8B-B14F-4D97-AF65-F5344CB8AC3E}">
        <p14:creationId xmlns:p14="http://schemas.microsoft.com/office/powerpoint/2010/main" val="293151946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95536" y="518"/>
            <a:ext cx="7992887" cy="1512168"/>
          </a:xfrm>
        </p:spPr>
        <p:txBody>
          <a:bodyPr/>
          <a:lstStyle/>
          <a:p>
            <a:pPr algn="ctr"/>
            <a:r>
              <a:rPr lang="es-MX" b="1" dirty="0" smtClean="0">
                <a:solidFill>
                  <a:srgbClr val="FF0000"/>
                </a:solidFill>
              </a:rPr>
              <a:t>POTESTAD SANCIONADORA ¿REDUCIDA?</a:t>
            </a:r>
            <a:br>
              <a:rPr lang="es-MX" b="1" dirty="0" smtClean="0">
                <a:solidFill>
                  <a:srgbClr val="FF0000"/>
                </a:solidFill>
              </a:rPr>
            </a:br>
            <a:r>
              <a:rPr lang="es-MX" b="1" dirty="0" smtClean="0">
                <a:solidFill>
                  <a:srgbClr val="FF0000"/>
                </a:solidFill>
              </a:rPr>
              <a:t>DE LAS MUNICIPALIDADES</a:t>
            </a:r>
            <a:endParaRPr lang="es-MX" b="1" dirty="0">
              <a:solidFill>
                <a:srgbClr val="FF0000"/>
              </a:solidFill>
            </a:endParaRPr>
          </a:p>
        </p:txBody>
      </p:sp>
      <p:sp>
        <p:nvSpPr>
          <p:cNvPr id="5" name="4 Marcador de texto"/>
          <p:cNvSpPr>
            <a:spLocks noGrp="1"/>
          </p:cNvSpPr>
          <p:nvPr>
            <p:ph type="body" idx="1"/>
          </p:nvPr>
        </p:nvSpPr>
        <p:spPr>
          <a:xfrm>
            <a:off x="179512" y="1700808"/>
            <a:ext cx="8136904" cy="4896544"/>
          </a:xfrm>
        </p:spPr>
        <p:txBody>
          <a:bodyPr anchor="t" anchorCtr="0">
            <a:noAutofit/>
          </a:bodyPr>
          <a:lstStyle/>
          <a:p>
            <a:pPr algn="just"/>
            <a:r>
              <a:rPr lang="es-MX" sz="2600" dirty="0" smtClean="0">
                <a:solidFill>
                  <a:srgbClr val="002060"/>
                </a:solidFill>
                <a:latin typeface="+mj-lt"/>
              </a:rPr>
              <a:t>No aplican ni infracciones ni delitos del Título III del CNPT</a:t>
            </a:r>
          </a:p>
          <a:p>
            <a:pPr algn="just"/>
            <a:endParaRPr lang="es-MX" sz="2600" dirty="0">
              <a:solidFill>
                <a:srgbClr val="002060"/>
              </a:solidFill>
              <a:latin typeface="+mj-lt"/>
            </a:endParaRPr>
          </a:p>
          <a:p>
            <a:pPr algn="just"/>
            <a:r>
              <a:rPr lang="es-MX" sz="2600" dirty="0" smtClean="0">
                <a:solidFill>
                  <a:srgbClr val="002060"/>
                </a:solidFill>
                <a:latin typeface="+mj-lt"/>
              </a:rPr>
              <a:t>Aplican el Código Municipal y leyes que regulan impuestos en que fungen como sujeto activo</a:t>
            </a:r>
          </a:p>
          <a:p>
            <a:pPr algn="just"/>
            <a:endParaRPr lang="es-MX" sz="2600" dirty="0">
              <a:solidFill>
                <a:srgbClr val="002060"/>
              </a:solidFill>
              <a:latin typeface="+mj-lt"/>
            </a:endParaRPr>
          </a:p>
          <a:p>
            <a:pPr algn="just"/>
            <a:r>
              <a:rPr lang="es-MX" sz="2600" dirty="0" smtClean="0">
                <a:solidFill>
                  <a:srgbClr val="002060"/>
                </a:solidFill>
                <a:latin typeface="+mj-lt"/>
              </a:rPr>
              <a:t>El art. 24 C. Pol no le reconoce a las  municipalidades  una potestad de fiscalización “primaria”, como la del Ministerio de Hacienda ¿El sujeto pasivo del impuesto de patentes que incurre en resistencia a actuaciones de control municipales, se hace acreedor de la sanción del art 82 CNPT?</a:t>
            </a:r>
            <a:endParaRPr lang="es-MX" sz="2600" dirty="0">
              <a:solidFill>
                <a:srgbClr val="002060"/>
              </a:solidFill>
              <a:latin typeface="+mj-lt"/>
            </a:endParaRPr>
          </a:p>
        </p:txBody>
      </p:sp>
    </p:spTree>
    <p:extLst>
      <p:ext uri="{BB962C8B-B14F-4D97-AF65-F5344CB8AC3E}">
        <p14:creationId xmlns:p14="http://schemas.microsoft.com/office/powerpoint/2010/main" val="78217219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1988840"/>
            <a:ext cx="7704855" cy="4320480"/>
          </a:xfrm>
        </p:spPr>
        <p:txBody>
          <a:bodyPr anchor="t" anchorCtr="0">
            <a:normAutofit fontScale="92500" lnSpcReduction="10000"/>
          </a:bodyPr>
          <a:lstStyle/>
          <a:p>
            <a:pPr algn="just"/>
            <a:r>
              <a:rPr lang="es-MX" sz="3200" dirty="0" smtClean="0">
                <a:solidFill>
                  <a:srgbClr val="002060"/>
                </a:solidFill>
                <a:latin typeface="+mj-lt"/>
              </a:rPr>
              <a:t>ANTINOMIA:</a:t>
            </a:r>
          </a:p>
          <a:p>
            <a:pPr algn="just"/>
            <a:endParaRPr lang="es-MX" sz="3200" dirty="0" smtClean="0">
              <a:solidFill>
                <a:srgbClr val="002060"/>
              </a:solidFill>
              <a:latin typeface="+mj-lt"/>
            </a:endParaRPr>
          </a:p>
          <a:p>
            <a:pPr algn="just"/>
            <a:r>
              <a:rPr lang="es-MX" sz="3200" dirty="0" smtClean="0">
                <a:solidFill>
                  <a:srgbClr val="002060"/>
                </a:solidFill>
                <a:latin typeface="+mj-lt"/>
              </a:rPr>
              <a:t>Acabamos de decir que las municipalidades no aplican Título III del CNPT,</a:t>
            </a:r>
          </a:p>
          <a:p>
            <a:pPr algn="just"/>
            <a:endParaRPr lang="es-MX" sz="3200" dirty="0" smtClean="0">
              <a:solidFill>
                <a:srgbClr val="002060"/>
              </a:solidFill>
              <a:latin typeface="+mj-lt"/>
            </a:endParaRPr>
          </a:p>
          <a:p>
            <a:pPr algn="just"/>
            <a:r>
              <a:rPr lang="es-MX" sz="3200" dirty="0" smtClean="0">
                <a:solidFill>
                  <a:srgbClr val="002060"/>
                </a:solidFill>
                <a:latin typeface="+mj-lt"/>
              </a:rPr>
              <a:t>pero dice el art. 69 del Código Municipal que el atraso de tributos municipales generará “</a:t>
            </a:r>
            <a:r>
              <a:rPr lang="es-MX" sz="3200" u="sng" dirty="0" smtClean="0">
                <a:solidFill>
                  <a:srgbClr val="002060"/>
                </a:solidFill>
                <a:latin typeface="+mj-lt"/>
              </a:rPr>
              <a:t>multas e intereses moratorios</a:t>
            </a:r>
            <a:r>
              <a:rPr lang="es-MX" sz="3200" dirty="0" smtClean="0">
                <a:solidFill>
                  <a:srgbClr val="002060"/>
                </a:solidFill>
                <a:latin typeface="+mj-lt"/>
              </a:rPr>
              <a:t>” que se calcularán conforme al CNPT         ¿Entonces?</a:t>
            </a:r>
            <a:endParaRPr lang="es-MX" sz="3200" dirty="0">
              <a:solidFill>
                <a:srgbClr val="002060"/>
              </a:solidFill>
              <a:latin typeface="+mj-lt"/>
            </a:endParaRPr>
          </a:p>
        </p:txBody>
      </p:sp>
    </p:spTree>
    <p:extLst>
      <p:ext uri="{BB962C8B-B14F-4D97-AF65-F5344CB8AC3E}">
        <p14:creationId xmlns:p14="http://schemas.microsoft.com/office/powerpoint/2010/main" val="6213748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2204864"/>
            <a:ext cx="7704855" cy="4104456"/>
          </a:xfrm>
        </p:spPr>
        <p:txBody>
          <a:bodyPr anchor="t" anchorCtr="0">
            <a:normAutofit/>
          </a:bodyPr>
          <a:lstStyle/>
          <a:p>
            <a:pPr algn="just"/>
            <a:r>
              <a:rPr lang="es-MX" sz="3200" dirty="0" smtClean="0">
                <a:solidFill>
                  <a:srgbClr val="002060"/>
                </a:solidFill>
                <a:latin typeface="+mj-lt"/>
              </a:rPr>
              <a:t>No se les reconoce a las municipalidades la posibilidad de aplicar ninguna sanción del Título III del CNPT</a:t>
            </a:r>
          </a:p>
          <a:p>
            <a:pPr algn="just"/>
            <a:endParaRPr lang="es-MX" sz="3200" dirty="0" smtClean="0">
              <a:solidFill>
                <a:srgbClr val="002060"/>
              </a:solidFill>
              <a:latin typeface="+mj-lt"/>
            </a:endParaRPr>
          </a:p>
          <a:p>
            <a:pPr algn="just"/>
            <a:r>
              <a:rPr lang="es-MX" sz="3200" dirty="0" smtClean="0">
                <a:solidFill>
                  <a:srgbClr val="002060"/>
                </a:solidFill>
                <a:latin typeface="+mj-lt"/>
              </a:rPr>
              <a:t>Cosa distinta son intereses corrientes que sí aplican</a:t>
            </a:r>
            <a:endParaRPr lang="es-MX" sz="3200" dirty="0">
              <a:solidFill>
                <a:srgbClr val="002060"/>
              </a:solidFill>
              <a:latin typeface="+mj-lt"/>
            </a:endParaRPr>
          </a:p>
        </p:txBody>
      </p:sp>
    </p:spTree>
    <p:extLst>
      <p:ext uri="{BB962C8B-B14F-4D97-AF65-F5344CB8AC3E}">
        <p14:creationId xmlns:p14="http://schemas.microsoft.com/office/powerpoint/2010/main" val="14712733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2204864"/>
            <a:ext cx="7704855" cy="4104456"/>
          </a:xfrm>
        </p:spPr>
        <p:txBody>
          <a:bodyPr anchor="t" anchorCtr="0">
            <a:normAutofit/>
          </a:bodyPr>
          <a:lstStyle/>
          <a:p>
            <a:pPr algn="just"/>
            <a:r>
              <a:rPr lang="es-MX" sz="3200" dirty="0" smtClean="0">
                <a:solidFill>
                  <a:srgbClr val="002060"/>
                </a:solidFill>
                <a:latin typeface="+mj-lt"/>
              </a:rPr>
              <a:t>Artículo 76 Código Municipal – </a:t>
            </a:r>
          </a:p>
          <a:p>
            <a:pPr algn="just"/>
            <a:endParaRPr lang="es-MX" sz="3200" dirty="0">
              <a:solidFill>
                <a:srgbClr val="002060"/>
              </a:solidFill>
              <a:latin typeface="+mj-lt"/>
            </a:endParaRPr>
          </a:p>
          <a:p>
            <a:pPr algn="just"/>
            <a:r>
              <a:rPr lang="es-MX" sz="3200" dirty="0" smtClean="0">
                <a:solidFill>
                  <a:srgbClr val="002060"/>
                </a:solidFill>
                <a:latin typeface="+mj-lt"/>
              </a:rPr>
              <a:t>Multa del 50% del costo del servicio prestado por la municipalidad, por incumplimiento en la limpieza de lotes, construcción, mantenimiento y limpieza de aceras, etc., por parte de los propietarios</a:t>
            </a:r>
          </a:p>
        </p:txBody>
      </p:sp>
    </p:spTree>
    <p:extLst>
      <p:ext uri="{BB962C8B-B14F-4D97-AF65-F5344CB8AC3E}">
        <p14:creationId xmlns:p14="http://schemas.microsoft.com/office/powerpoint/2010/main" val="217960998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539552" y="404664"/>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3284984"/>
            <a:ext cx="7920880" cy="3312368"/>
          </a:xfrm>
        </p:spPr>
        <p:txBody>
          <a:bodyPr anchor="t" anchorCtr="0">
            <a:normAutofit lnSpcReduction="10000"/>
          </a:bodyPr>
          <a:lstStyle/>
          <a:p>
            <a:pPr algn="just"/>
            <a:r>
              <a:rPr lang="es-MX" sz="3200" dirty="0" smtClean="0">
                <a:solidFill>
                  <a:srgbClr val="002060"/>
                </a:solidFill>
                <a:latin typeface="+mj-lt"/>
              </a:rPr>
              <a:t>Cada municipalidad de C.R. tiene su propia ley</a:t>
            </a:r>
          </a:p>
          <a:p>
            <a:pPr algn="just"/>
            <a:endParaRPr lang="es-MX" sz="3200" dirty="0">
              <a:solidFill>
                <a:srgbClr val="002060"/>
              </a:solidFill>
              <a:latin typeface="+mj-lt"/>
            </a:endParaRPr>
          </a:p>
          <a:p>
            <a:pPr algn="just"/>
            <a:r>
              <a:rPr lang="es-MX" sz="3200" dirty="0" smtClean="0">
                <a:solidFill>
                  <a:srgbClr val="002060"/>
                </a:solidFill>
                <a:latin typeface="+mj-lt"/>
              </a:rPr>
              <a:t>Cada ley puede establecer sanciones</a:t>
            </a:r>
          </a:p>
          <a:p>
            <a:pPr algn="just"/>
            <a:endParaRPr lang="es-MX" sz="3200" dirty="0">
              <a:solidFill>
                <a:srgbClr val="002060"/>
              </a:solidFill>
              <a:latin typeface="+mj-lt"/>
            </a:endParaRPr>
          </a:p>
          <a:p>
            <a:pPr algn="just"/>
            <a:r>
              <a:rPr lang="es-MX" sz="3200" dirty="0" smtClean="0">
                <a:solidFill>
                  <a:srgbClr val="002060"/>
                </a:solidFill>
                <a:latin typeface="+mj-lt"/>
              </a:rPr>
              <a:t>Necesario analizar cada ley</a:t>
            </a:r>
            <a:endParaRPr lang="es-MX" sz="3200" dirty="0">
              <a:solidFill>
                <a:srgbClr val="002060"/>
              </a:solidFill>
              <a:latin typeface="+mj-lt"/>
            </a:endParaRPr>
          </a:p>
        </p:txBody>
      </p:sp>
      <p:sp>
        <p:nvSpPr>
          <p:cNvPr id="6" name="5 CuadroTexto"/>
          <p:cNvSpPr txBox="1"/>
          <p:nvPr/>
        </p:nvSpPr>
        <p:spPr>
          <a:xfrm>
            <a:off x="539552" y="1844824"/>
            <a:ext cx="7488832" cy="1200329"/>
          </a:xfrm>
          <a:prstGeom prst="rect">
            <a:avLst/>
          </a:prstGeom>
          <a:solidFill>
            <a:srgbClr val="F7F71D"/>
          </a:solidFill>
        </p:spPr>
        <p:txBody>
          <a:bodyPr wrap="square" rtlCol="0">
            <a:spAutoFit/>
          </a:bodyPr>
          <a:lstStyle/>
          <a:p>
            <a:pPr algn="ctr"/>
            <a:r>
              <a:rPr lang="es-MX" sz="3600" dirty="0" smtClean="0">
                <a:solidFill>
                  <a:srgbClr val="860877"/>
                </a:solidFill>
                <a:latin typeface="+mj-lt"/>
              </a:rPr>
              <a:t>Leyes de impuestos de patentes (actividades lucrativas)</a:t>
            </a:r>
            <a:endParaRPr lang="es-MX" sz="3600" dirty="0">
              <a:solidFill>
                <a:srgbClr val="860877"/>
              </a:solidFill>
              <a:latin typeface="+mj-lt"/>
            </a:endParaRPr>
          </a:p>
        </p:txBody>
      </p:sp>
    </p:spTree>
    <p:extLst>
      <p:ext uri="{BB962C8B-B14F-4D97-AF65-F5344CB8AC3E}">
        <p14:creationId xmlns:p14="http://schemas.microsoft.com/office/powerpoint/2010/main" val="37831603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2204864"/>
            <a:ext cx="7776864" cy="4392488"/>
          </a:xfrm>
        </p:spPr>
        <p:txBody>
          <a:bodyPr anchor="t" anchorCtr="0">
            <a:normAutofit fontScale="92500" lnSpcReduction="10000"/>
          </a:bodyPr>
          <a:lstStyle/>
          <a:p>
            <a:pPr algn="just"/>
            <a:r>
              <a:rPr lang="es-MX" sz="3200" dirty="0" smtClean="0">
                <a:solidFill>
                  <a:srgbClr val="002060"/>
                </a:solidFill>
                <a:latin typeface="+mj-lt"/>
              </a:rPr>
              <a:t>Es frecuente el establecimiento de sanciones en los reglamentos municipales</a:t>
            </a:r>
          </a:p>
          <a:p>
            <a:pPr algn="just"/>
            <a:endParaRPr lang="es-MX" sz="3200" dirty="0">
              <a:solidFill>
                <a:srgbClr val="002060"/>
              </a:solidFill>
              <a:latin typeface="+mj-lt"/>
            </a:endParaRPr>
          </a:p>
          <a:p>
            <a:pPr algn="just"/>
            <a:r>
              <a:rPr lang="es-MX" sz="3200" dirty="0" smtClean="0">
                <a:solidFill>
                  <a:srgbClr val="002060"/>
                </a:solidFill>
                <a:latin typeface="+mj-lt"/>
              </a:rPr>
              <a:t>Viola el principio de reserva de ley en materia sancionadora</a:t>
            </a:r>
          </a:p>
          <a:p>
            <a:pPr algn="just"/>
            <a:endParaRPr lang="es-MX" sz="3200" dirty="0" smtClean="0">
              <a:solidFill>
                <a:srgbClr val="002060"/>
              </a:solidFill>
              <a:latin typeface="+mj-lt"/>
            </a:endParaRPr>
          </a:p>
          <a:p>
            <a:pPr algn="just"/>
            <a:r>
              <a:rPr lang="es-MX" sz="3200" dirty="0" smtClean="0">
                <a:solidFill>
                  <a:srgbClr val="002060"/>
                </a:solidFill>
                <a:latin typeface="+mj-lt"/>
              </a:rPr>
              <a:t>Dificultad adicional la plantea el procedimiento: Se ventila o discute siempre, ante la Municipalidad</a:t>
            </a:r>
            <a:endParaRPr lang="es-MX" sz="3200" dirty="0">
              <a:solidFill>
                <a:srgbClr val="002060"/>
              </a:solidFill>
              <a:latin typeface="+mj-lt"/>
            </a:endParaRPr>
          </a:p>
        </p:txBody>
      </p:sp>
    </p:spTree>
    <p:extLst>
      <p:ext uri="{BB962C8B-B14F-4D97-AF65-F5344CB8AC3E}">
        <p14:creationId xmlns:p14="http://schemas.microsoft.com/office/powerpoint/2010/main" val="347814498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1916832"/>
            <a:ext cx="7789958" cy="4585568"/>
          </a:xfrm>
        </p:spPr>
        <p:txBody>
          <a:bodyPr anchor="t" anchorCtr="0">
            <a:normAutofit fontScale="85000" lnSpcReduction="20000"/>
          </a:bodyPr>
          <a:lstStyle/>
          <a:p>
            <a:pPr algn="just"/>
            <a:r>
              <a:rPr lang="es-MX" sz="3200" b="1" u="sng" dirty="0" smtClean="0">
                <a:solidFill>
                  <a:srgbClr val="002060"/>
                </a:solidFill>
                <a:latin typeface="+mj-lt"/>
              </a:rPr>
              <a:t>Temible sanción encubierta: Cancelación de la patente</a:t>
            </a:r>
          </a:p>
          <a:p>
            <a:pPr algn="just"/>
            <a:endParaRPr lang="es-MX" sz="3200" dirty="0">
              <a:solidFill>
                <a:srgbClr val="002060"/>
              </a:solidFill>
              <a:latin typeface="+mj-lt"/>
            </a:endParaRPr>
          </a:p>
          <a:p>
            <a:pPr algn="just"/>
            <a:r>
              <a:rPr lang="es-MX" sz="3200" dirty="0" smtClean="0">
                <a:solidFill>
                  <a:srgbClr val="002060"/>
                </a:solidFill>
                <a:latin typeface="+mj-lt"/>
              </a:rPr>
              <a:t>Para ejercer la actividad lucrativa en el cantón, hay que estar al día en el pago del impuesto de patente. La municipalidad puede determinar o tasar de oficio el monto del impuesto a pagar y si el contribuyente no está de acuerdo, la municipalidad lo amenaza con no renovarle la patente si no paga y no se podrá ejercer la actividad.</a:t>
            </a:r>
          </a:p>
          <a:p>
            <a:pPr algn="just"/>
            <a:endParaRPr lang="es-MX" sz="3200" dirty="0">
              <a:solidFill>
                <a:srgbClr val="002060"/>
              </a:solidFill>
              <a:latin typeface="+mj-lt"/>
            </a:endParaRPr>
          </a:p>
          <a:p>
            <a:pPr algn="just"/>
            <a:r>
              <a:rPr lang="es-MX" sz="3200" dirty="0" smtClean="0">
                <a:solidFill>
                  <a:srgbClr val="002060"/>
                </a:solidFill>
                <a:latin typeface="+mj-lt"/>
              </a:rPr>
              <a:t>De facto: Pague y luego reclame </a:t>
            </a:r>
          </a:p>
        </p:txBody>
      </p:sp>
    </p:spTree>
    <p:extLst>
      <p:ext uri="{BB962C8B-B14F-4D97-AF65-F5344CB8AC3E}">
        <p14:creationId xmlns:p14="http://schemas.microsoft.com/office/powerpoint/2010/main" val="130728427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7740352" y="6093296"/>
            <a:ext cx="720080" cy="432048"/>
          </a:xfrm>
        </p:spPr>
        <p:txBody>
          <a:bodyPr anchor="t" anchorCtr="0">
            <a:normAutofit fontScale="85000" lnSpcReduction="20000"/>
          </a:bodyPr>
          <a:lstStyle/>
          <a:p>
            <a:r>
              <a:rPr lang="es-MX" sz="3200" dirty="0" smtClean="0">
                <a:solidFill>
                  <a:srgbClr val="002060"/>
                </a:solidFill>
                <a:latin typeface="+mj-lt"/>
              </a:rPr>
              <a:t>.</a:t>
            </a:r>
            <a:endParaRPr lang="es-MX" sz="3200" dirty="0">
              <a:solidFill>
                <a:srgbClr val="002060"/>
              </a:solidFill>
              <a:latin typeface="+mj-lt"/>
            </a:endParaRPr>
          </a:p>
        </p:txBody>
      </p:sp>
      <p:sp>
        <p:nvSpPr>
          <p:cNvPr id="6" name="5 CuadroTexto"/>
          <p:cNvSpPr txBox="1"/>
          <p:nvPr/>
        </p:nvSpPr>
        <p:spPr>
          <a:xfrm>
            <a:off x="539552" y="2204864"/>
            <a:ext cx="7488832" cy="2862322"/>
          </a:xfrm>
          <a:prstGeom prst="rect">
            <a:avLst/>
          </a:prstGeom>
          <a:solidFill>
            <a:srgbClr val="F7F71D"/>
          </a:solidFill>
        </p:spPr>
        <p:txBody>
          <a:bodyPr wrap="square" rtlCol="0">
            <a:spAutoFit/>
          </a:bodyPr>
          <a:lstStyle/>
          <a:p>
            <a:pPr algn="ctr"/>
            <a:r>
              <a:rPr lang="es-MX" sz="3600" dirty="0" smtClean="0">
                <a:solidFill>
                  <a:srgbClr val="860877"/>
                </a:solidFill>
                <a:latin typeface="+mj-lt"/>
              </a:rPr>
              <a:t>Análisis  de una sola ley como ejemplo:</a:t>
            </a:r>
          </a:p>
          <a:p>
            <a:pPr algn="ctr"/>
            <a:r>
              <a:rPr lang="es-MX" sz="3600" dirty="0" smtClean="0">
                <a:solidFill>
                  <a:srgbClr val="860877"/>
                </a:solidFill>
                <a:latin typeface="+mj-lt"/>
              </a:rPr>
              <a:t>Ley de Patentes de Actividades Lucrativas de la Municipalidad del Cantón Central de San José</a:t>
            </a:r>
            <a:endParaRPr lang="es-MX" sz="3600" dirty="0">
              <a:solidFill>
                <a:srgbClr val="860877"/>
              </a:solidFill>
              <a:latin typeface="+mj-lt"/>
            </a:endParaRPr>
          </a:p>
        </p:txBody>
      </p:sp>
    </p:spTree>
    <p:extLst>
      <p:ext uri="{BB962C8B-B14F-4D97-AF65-F5344CB8AC3E}">
        <p14:creationId xmlns:p14="http://schemas.microsoft.com/office/powerpoint/2010/main" val="448213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476672"/>
            <a:ext cx="7992888" cy="1296144"/>
          </a:xfrm>
        </p:spPr>
        <p:txBody>
          <a:bodyPr/>
          <a:lstStyle/>
          <a:p>
            <a:pPr algn="ctr"/>
            <a:r>
              <a:rPr lang="es-MX" b="1" dirty="0" smtClean="0">
                <a:solidFill>
                  <a:schemeClr val="accent5">
                    <a:lumMod val="50000"/>
                  </a:schemeClr>
                </a:solidFill>
              </a:rPr>
              <a:t>NORMAS SANCIONADORAS:</a:t>
            </a:r>
            <a:br>
              <a:rPr lang="es-MX" b="1" dirty="0" smtClean="0">
                <a:solidFill>
                  <a:schemeClr val="accent5">
                    <a:lumMod val="50000"/>
                  </a:schemeClr>
                </a:solidFill>
              </a:rPr>
            </a:br>
            <a:r>
              <a:rPr lang="es-MX" b="1" dirty="0" smtClean="0">
                <a:solidFill>
                  <a:schemeClr val="accent5">
                    <a:lumMod val="50000"/>
                  </a:schemeClr>
                </a:solidFill>
              </a:rPr>
              <a:t>CONDUCTA                Y                SANCIÓN</a:t>
            </a:r>
            <a:endParaRPr lang="es-MX" b="1" dirty="0">
              <a:solidFill>
                <a:schemeClr val="accent5">
                  <a:lumMod val="50000"/>
                </a:schemeClr>
              </a:solidFill>
            </a:endParaRPr>
          </a:p>
        </p:txBody>
      </p:sp>
      <p:sp>
        <p:nvSpPr>
          <p:cNvPr id="5" name="4 Marcador de texto"/>
          <p:cNvSpPr>
            <a:spLocks noGrp="1"/>
          </p:cNvSpPr>
          <p:nvPr>
            <p:ph type="body" idx="1"/>
          </p:nvPr>
        </p:nvSpPr>
        <p:spPr>
          <a:xfrm>
            <a:off x="467544" y="6525344"/>
            <a:ext cx="8136904" cy="72008"/>
          </a:xfrm>
        </p:spPr>
        <p:txBody>
          <a:bodyPr anchor="t" anchorCtr="0">
            <a:normAutofit fontScale="25000" lnSpcReduction="20000"/>
          </a:bodyPr>
          <a:lstStyle/>
          <a:p>
            <a:endParaRPr lang="es-MX" sz="3200" dirty="0">
              <a:solidFill>
                <a:srgbClr val="C00000"/>
              </a:solidFill>
              <a:latin typeface="+mj-lt"/>
            </a:endParaRPr>
          </a:p>
          <a:p>
            <a:endParaRPr lang="es-MX" sz="3200" dirty="0" smtClean="0">
              <a:solidFill>
                <a:srgbClr val="C00000"/>
              </a:solidFill>
              <a:latin typeface="+mj-lt"/>
            </a:endParaRPr>
          </a:p>
          <a:p>
            <a:endParaRPr lang="es-MX" sz="3200" dirty="0">
              <a:solidFill>
                <a:srgbClr val="C00000"/>
              </a:solidFill>
              <a:latin typeface="+mj-lt"/>
            </a:endParaRPr>
          </a:p>
          <a:p>
            <a:endParaRPr lang="es-MX" sz="3200" dirty="0">
              <a:solidFill>
                <a:srgbClr val="C00000"/>
              </a:solidFill>
              <a:latin typeface="+mj-lt"/>
            </a:endParaRPr>
          </a:p>
        </p:txBody>
      </p:sp>
      <p:sp>
        <p:nvSpPr>
          <p:cNvPr id="3" name="2 CuadroTexto"/>
          <p:cNvSpPr txBox="1"/>
          <p:nvPr/>
        </p:nvSpPr>
        <p:spPr>
          <a:xfrm>
            <a:off x="0" y="1772816"/>
            <a:ext cx="4104456" cy="1477328"/>
          </a:xfrm>
          <a:prstGeom prst="rect">
            <a:avLst/>
          </a:prstGeom>
          <a:noFill/>
        </p:spPr>
        <p:txBody>
          <a:bodyPr wrap="square" rtlCol="0">
            <a:spAutoFit/>
          </a:bodyPr>
          <a:lstStyle/>
          <a:p>
            <a:pPr algn="ctr"/>
            <a:r>
              <a:rPr lang="es-MX" sz="3000" dirty="0" smtClean="0">
                <a:solidFill>
                  <a:srgbClr val="C00000"/>
                </a:solidFill>
                <a:latin typeface="+mj-lt"/>
              </a:rPr>
              <a:t>Conductas</a:t>
            </a:r>
          </a:p>
          <a:p>
            <a:pPr algn="ctr"/>
            <a:r>
              <a:rPr lang="es-MX" sz="3000" dirty="0" smtClean="0">
                <a:solidFill>
                  <a:srgbClr val="C00000"/>
                </a:solidFill>
                <a:latin typeface="+mj-lt"/>
              </a:rPr>
              <a:t>(acciones ¿omisiones?) </a:t>
            </a:r>
            <a:r>
              <a:rPr lang="es-MX" sz="3000" b="1" u="sng" dirty="0" smtClean="0">
                <a:solidFill>
                  <a:srgbClr val="C00000"/>
                </a:solidFill>
                <a:latin typeface="+mj-lt"/>
              </a:rPr>
              <a:t>muy graves</a:t>
            </a:r>
            <a:endParaRPr lang="es-MX" sz="3000" b="1" u="sng" dirty="0">
              <a:solidFill>
                <a:srgbClr val="C00000"/>
              </a:solidFill>
              <a:latin typeface="+mj-lt"/>
            </a:endParaRPr>
          </a:p>
        </p:txBody>
      </p:sp>
      <p:sp>
        <p:nvSpPr>
          <p:cNvPr id="6" name="5 Flecha derecha"/>
          <p:cNvSpPr/>
          <p:nvPr/>
        </p:nvSpPr>
        <p:spPr>
          <a:xfrm>
            <a:off x="4049351" y="2132856"/>
            <a:ext cx="864096" cy="93610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4913447" y="1631412"/>
            <a:ext cx="3643379" cy="1938992"/>
          </a:xfrm>
          <a:prstGeom prst="rect">
            <a:avLst/>
          </a:prstGeom>
          <a:noFill/>
        </p:spPr>
        <p:txBody>
          <a:bodyPr wrap="square" rtlCol="0">
            <a:spAutoFit/>
          </a:bodyPr>
          <a:lstStyle/>
          <a:p>
            <a:r>
              <a:rPr lang="es-MX" sz="3000" b="1" dirty="0" smtClean="0">
                <a:solidFill>
                  <a:srgbClr val="C00000"/>
                </a:solidFill>
                <a:latin typeface="+mj-lt"/>
              </a:rPr>
              <a:t>Delito</a:t>
            </a:r>
            <a:r>
              <a:rPr lang="es-MX" sz="3000" dirty="0" smtClean="0">
                <a:solidFill>
                  <a:srgbClr val="C00000"/>
                </a:solidFill>
                <a:latin typeface="+mj-lt"/>
              </a:rPr>
              <a:t> defraudación tributaria: sanción prisión impuesta por tribunales P. Judicial</a:t>
            </a:r>
            <a:endParaRPr lang="es-MX" sz="3000" dirty="0">
              <a:solidFill>
                <a:srgbClr val="C00000"/>
              </a:solidFill>
              <a:latin typeface="+mj-lt"/>
            </a:endParaRPr>
          </a:p>
        </p:txBody>
      </p:sp>
      <p:sp>
        <p:nvSpPr>
          <p:cNvPr id="8" name="7 CuadroTexto"/>
          <p:cNvSpPr txBox="1"/>
          <p:nvPr/>
        </p:nvSpPr>
        <p:spPr>
          <a:xfrm>
            <a:off x="107504" y="4305292"/>
            <a:ext cx="4104456" cy="1477328"/>
          </a:xfrm>
          <a:prstGeom prst="rect">
            <a:avLst/>
          </a:prstGeom>
          <a:noFill/>
        </p:spPr>
        <p:txBody>
          <a:bodyPr wrap="square" rtlCol="0">
            <a:spAutoFit/>
          </a:bodyPr>
          <a:lstStyle/>
          <a:p>
            <a:pPr algn="ctr"/>
            <a:r>
              <a:rPr lang="es-MX" sz="3000" dirty="0" smtClean="0">
                <a:solidFill>
                  <a:srgbClr val="002060"/>
                </a:solidFill>
                <a:latin typeface="+mj-lt"/>
              </a:rPr>
              <a:t>Conductas</a:t>
            </a:r>
          </a:p>
          <a:p>
            <a:pPr algn="ctr"/>
            <a:r>
              <a:rPr lang="es-MX" sz="3000" dirty="0" smtClean="0">
                <a:solidFill>
                  <a:srgbClr val="002060"/>
                </a:solidFill>
                <a:latin typeface="+mj-lt"/>
              </a:rPr>
              <a:t>(acciones y omisiones)</a:t>
            </a:r>
          </a:p>
          <a:p>
            <a:pPr algn="ctr"/>
            <a:r>
              <a:rPr lang="es-MX" sz="3000" b="1" u="sng" dirty="0" smtClean="0">
                <a:solidFill>
                  <a:srgbClr val="002060"/>
                </a:solidFill>
                <a:latin typeface="+mj-lt"/>
              </a:rPr>
              <a:t>menos graves</a:t>
            </a:r>
            <a:endParaRPr lang="es-MX" sz="3000" b="1" u="sng" dirty="0">
              <a:solidFill>
                <a:srgbClr val="002060"/>
              </a:solidFill>
              <a:latin typeface="+mj-lt"/>
            </a:endParaRPr>
          </a:p>
        </p:txBody>
      </p:sp>
      <p:sp>
        <p:nvSpPr>
          <p:cNvPr id="9" name="8 Flecha derecha"/>
          <p:cNvSpPr/>
          <p:nvPr/>
        </p:nvSpPr>
        <p:spPr>
          <a:xfrm>
            <a:off x="4067944" y="4575904"/>
            <a:ext cx="864096" cy="936104"/>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CuadroTexto"/>
          <p:cNvSpPr txBox="1"/>
          <p:nvPr/>
        </p:nvSpPr>
        <p:spPr>
          <a:xfrm>
            <a:off x="4981698" y="4028293"/>
            <a:ext cx="3575127" cy="2862322"/>
          </a:xfrm>
          <a:prstGeom prst="rect">
            <a:avLst/>
          </a:prstGeom>
          <a:noFill/>
        </p:spPr>
        <p:txBody>
          <a:bodyPr wrap="square" rtlCol="0">
            <a:spAutoFit/>
          </a:bodyPr>
          <a:lstStyle/>
          <a:p>
            <a:r>
              <a:rPr lang="es-MX" sz="3000" b="1" dirty="0">
                <a:solidFill>
                  <a:srgbClr val="002060"/>
                </a:solidFill>
                <a:latin typeface="+mj-lt"/>
              </a:rPr>
              <a:t>Infracciones</a:t>
            </a:r>
            <a:r>
              <a:rPr lang="es-MX" sz="3000" dirty="0">
                <a:solidFill>
                  <a:srgbClr val="002060"/>
                </a:solidFill>
                <a:latin typeface="+mj-lt"/>
              </a:rPr>
              <a:t> sancionadas con multas pecuniarias (¢) y cierre de </a:t>
            </a:r>
            <a:r>
              <a:rPr lang="es-MX" sz="3000" dirty="0" smtClean="0">
                <a:solidFill>
                  <a:srgbClr val="002060"/>
                </a:solidFill>
                <a:latin typeface="+mj-lt"/>
              </a:rPr>
              <a:t>negocio impuestas por </a:t>
            </a:r>
            <a:r>
              <a:rPr lang="es-MX" sz="3000" dirty="0" err="1" smtClean="0">
                <a:solidFill>
                  <a:srgbClr val="002060"/>
                </a:solidFill>
                <a:latin typeface="+mj-lt"/>
              </a:rPr>
              <a:t>Adm</a:t>
            </a:r>
            <a:r>
              <a:rPr lang="es-MX" sz="3000" dirty="0" smtClean="0">
                <a:solidFill>
                  <a:srgbClr val="002060"/>
                </a:solidFill>
                <a:latin typeface="+mj-lt"/>
              </a:rPr>
              <a:t>. Tributaria</a:t>
            </a:r>
            <a:endParaRPr lang="es-MX" sz="3000" dirty="0">
              <a:solidFill>
                <a:srgbClr val="002060"/>
              </a:solidFill>
              <a:latin typeface="+mj-lt"/>
            </a:endParaRPr>
          </a:p>
        </p:txBody>
      </p:sp>
    </p:spTree>
    <p:extLst>
      <p:ext uri="{BB962C8B-B14F-4D97-AF65-F5344CB8AC3E}">
        <p14:creationId xmlns:p14="http://schemas.microsoft.com/office/powerpoint/2010/main" val="281542050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2564904"/>
            <a:ext cx="8136904" cy="3960440"/>
          </a:xfrm>
        </p:spPr>
        <p:txBody>
          <a:bodyPr anchor="t" anchorCtr="0">
            <a:normAutofit/>
          </a:bodyPr>
          <a:lstStyle/>
          <a:p>
            <a:pPr algn="just"/>
            <a:endParaRPr lang="es-MX" sz="3200" dirty="0" smtClean="0">
              <a:solidFill>
                <a:srgbClr val="002060"/>
              </a:solidFill>
              <a:latin typeface="+mj-lt"/>
            </a:endParaRPr>
          </a:p>
          <a:p>
            <a:pPr algn="just"/>
            <a:r>
              <a:rPr lang="es-MX" sz="3200" dirty="0" smtClean="0">
                <a:solidFill>
                  <a:srgbClr val="002060"/>
                </a:solidFill>
                <a:latin typeface="+mj-lt"/>
              </a:rPr>
              <a:t>Art. 10 – Multa del 20% del impuesto pagado el año anterior, por no presentación de la declaración</a:t>
            </a:r>
          </a:p>
          <a:p>
            <a:pPr algn="just"/>
            <a:endParaRPr lang="es-MX" sz="3200" dirty="0">
              <a:solidFill>
                <a:srgbClr val="002060"/>
              </a:solidFill>
              <a:latin typeface="+mj-lt"/>
            </a:endParaRPr>
          </a:p>
          <a:p>
            <a:pPr algn="just"/>
            <a:r>
              <a:rPr lang="es-MX" sz="3200" dirty="0" smtClean="0">
                <a:solidFill>
                  <a:srgbClr val="002060"/>
                </a:solidFill>
                <a:latin typeface="+mj-lt"/>
              </a:rPr>
              <a:t>Única sanción incluida en la ley</a:t>
            </a:r>
            <a:endParaRPr lang="es-MX" sz="3200" dirty="0">
              <a:solidFill>
                <a:srgbClr val="002060"/>
              </a:solidFill>
              <a:latin typeface="+mj-lt"/>
            </a:endParaRPr>
          </a:p>
        </p:txBody>
      </p:sp>
      <p:sp>
        <p:nvSpPr>
          <p:cNvPr id="7" name="6 CuadroTexto"/>
          <p:cNvSpPr txBox="1"/>
          <p:nvPr/>
        </p:nvSpPr>
        <p:spPr>
          <a:xfrm>
            <a:off x="3093931" y="2198527"/>
            <a:ext cx="1944216" cy="646331"/>
          </a:xfrm>
          <a:prstGeom prst="rect">
            <a:avLst/>
          </a:prstGeom>
          <a:solidFill>
            <a:srgbClr val="F7F71D"/>
          </a:solidFill>
        </p:spPr>
        <p:txBody>
          <a:bodyPr wrap="square" rtlCol="0">
            <a:spAutoFit/>
          </a:bodyPr>
          <a:lstStyle/>
          <a:p>
            <a:pPr algn="ctr"/>
            <a:r>
              <a:rPr lang="es-MX" sz="3600" dirty="0" smtClean="0">
                <a:solidFill>
                  <a:srgbClr val="860877"/>
                </a:solidFill>
                <a:latin typeface="+mj-lt"/>
              </a:rPr>
              <a:t>Ley</a:t>
            </a:r>
            <a:endParaRPr lang="es-MX" sz="3600" dirty="0">
              <a:solidFill>
                <a:srgbClr val="860877"/>
              </a:solidFill>
              <a:latin typeface="+mj-lt"/>
            </a:endParaRPr>
          </a:p>
        </p:txBody>
      </p:sp>
    </p:spTree>
    <p:extLst>
      <p:ext uri="{BB962C8B-B14F-4D97-AF65-F5344CB8AC3E}">
        <p14:creationId xmlns:p14="http://schemas.microsoft.com/office/powerpoint/2010/main" val="316361723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2564904"/>
            <a:ext cx="8136904" cy="3960440"/>
          </a:xfrm>
        </p:spPr>
        <p:txBody>
          <a:bodyPr anchor="t" anchorCtr="0">
            <a:normAutofit fontScale="92500" lnSpcReduction="10000"/>
          </a:bodyPr>
          <a:lstStyle/>
          <a:p>
            <a:endParaRPr lang="es-MX" sz="3200" dirty="0" smtClean="0">
              <a:solidFill>
                <a:srgbClr val="002060"/>
              </a:solidFill>
              <a:latin typeface="+mj-lt"/>
            </a:endParaRPr>
          </a:p>
          <a:p>
            <a:pPr algn="just"/>
            <a:r>
              <a:rPr lang="es-MX" sz="3200" dirty="0">
                <a:solidFill>
                  <a:srgbClr val="002060"/>
                </a:solidFill>
                <a:latin typeface="+mj-lt"/>
              </a:rPr>
              <a:t>Si bien el art. 4 de la LEY establece que </a:t>
            </a:r>
            <a:r>
              <a:rPr lang="es-MX" sz="3200" dirty="0" smtClean="0">
                <a:solidFill>
                  <a:srgbClr val="002060"/>
                </a:solidFill>
                <a:latin typeface="+mj-lt"/>
              </a:rPr>
              <a:t>“</a:t>
            </a:r>
            <a:r>
              <a:rPr lang="es-MX" sz="3200" dirty="0">
                <a:solidFill>
                  <a:srgbClr val="002060"/>
                </a:solidFill>
                <a:latin typeface="+mj-lt"/>
              </a:rPr>
              <a:t>s</a:t>
            </a:r>
            <a:r>
              <a:rPr lang="es-MX" sz="3200" dirty="0" smtClean="0">
                <a:solidFill>
                  <a:srgbClr val="002060"/>
                </a:solidFill>
                <a:latin typeface="+mj-lt"/>
              </a:rPr>
              <a:t>e </a:t>
            </a:r>
            <a:r>
              <a:rPr lang="es-MX" sz="3200" dirty="0">
                <a:solidFill>
                  <a:srgbClr val="002060"/>
                </a:solidFill>
                <a:latin typeface="+mj-lt"/>
              </a:rPr>
              <a:t>autoriza a la Municipalidad de San José para que dicte el reglamento correspondiente para hacer eficaz el cumplimiento de la presente ley y para que adopte las medidas administrativas convenientes a una adecuada fiscalización</a:t>
            </a:r>
            <a:r>
              <a:rPr lang="es-MX" sz="3200" dirty="0" smtClean="0">
                <a:solidFill>
                  <a:srgbClr val="002060"/>
                </a:solidFill>
                <a:latin typeface="+mj-lt"/>
              </a:rPr>
              <a:t>”, </a:t>
            </a:r>
            <a:r>
              <a:rPr lang="es-MX" sz="3200" u="sng" dirty="0" smtClean="0">
                <a:solidFill>
                  <a:srgbClr val="002060"/>
                </a:solidFill>
                <a:latin typeface="+mj-lt"/>
              </a:rPr>
              <a:t>ello no alcanza para que el reglamento pueda imponer sanciones</a:t>
            </a:r>
            <a:endParaRPr lang="es-MX" sz="3200" u="sng" dirty="0">
              <a:solidFill>
                <a:srgbClr val="002060"/>
              </a:solidFill>
              <a:latin typeface="+mj-lt"/>
            </a:endParaRPr>
          </a:p>
        </p:txBody>
      </p:sp>
      <p:sp>
        <p:nvSpPr>
          <p:cNvPr id="7" name="6 CuadroTexto"/>
          <p:cNvSpPr txBox="1"/>
          <p:nvPr/>
        </p:nvSpPr>
        <p:spPr>
          <a:xfrm>
            <a:off x="2699792" y="2198527"/>
            <a:ext cx="2736304" cy="646331"/>
          </a:xfrm>
          <a:prstGeom prst="rect">
            <a:avLst/>
          </a:prstGeom>
          <a:solidFill>
            <a:srgbClr val="F7F71D"/>
          </a:solidFill>
        </p:spPr>
        <p:txBody>
          <a:bodyPr wrap="square" rtlCol="0">
            <a:spAutoFit/>
          </a:bodyPr>
          <a:lstStyle/>
          <a:p>
            <a:pPr algn="ctr"/>
            <a:r>
              <a:rPr lang="es-MX" sz="3600" dirty="0" smtClean="0">
                <a:solidFill>
                  <a:srgbClr val="860877"/>
                </a:solidFill>
                <a:latin typeface="+mj-lt"/>
              </a:rPr>
              <a:t>Reglamento</a:t>
            </a:r>
            <a:endParaRPr lang="es-MX" sz="3600" dirty="0">
              <a:solidFill>
                <a:srgbClr val="860877"/>
              </a:solidFill>
              <a:latin typeface="+mj-lt"/>
            </a:endParaRPr>
          </a:p>
        </p:txBody>
      </p:sp>
    </p:spTree>
    <p:extLst>
      <p:ext uri="{BB962C8B-B14F-4D97-AF65-F5344CB8AC3E}">
        <p14:creationId xmlns:p14="http://schemas.microsoft.com/office/powerpoint/2010/main" val="78365872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2204864"/>
            <a:ext cx="7920880" cy="4320480"/>
          </a:xfrm>
        </p:spPr>
        <p:txBody>
          <a:bodyPr anchor="t" anchorCtr="0">
            <a:normAutofit fontScale="92500" lnSpcReduction="20000"/>
          </a:bodyPr>
          <a:lstStyle/>
          <a:p>
            <a:pPr algn="just"/>
            <a:r>
              <a:rPr lang="es-MX" sz="3200" dirty="0" smtClean="0">
                <a:solidFill>
                  <a:srgbClr val="002060"/>
                </a:solidFill>
                <a:latin typeface="+mj-lt"/>
              </a:rPr>
              <a:t>Art. 5 y 55 Reglamento – El atraso en el pago adelantado de las </a:t>
            </a:r>
            <a:r>
              <a:rPr lang="es-MX" sz="3200" dirty="0" err="1" smtClean="0">
                <a:solidFill>
                  <a:srgbClr val="002060"/>
                </a:solidFill>
                <a:latin typeface="+mj-lt"/>
              </a:rPr>
              <a:t>trimestralidades</a:t>
            </a:r>
            <a:r>
              <a:rPr lang="es-MX" sz="3200" dirty="0" smtClean="0">
                <a:solidFill>
                  <a:srgbClr val="002060"/>
                </a:solidFill>
                <a:latin typeface="+mj-lt"/>
              </a:rPr>
              <a:t> del impuesto, genera recargos del 2% por cada mes o fracción de mes de atraso, con tope del 24% (12 meses)</a:t>
            </a:r>
          </a:p>
          <a:p>
            <a:pPr algn="just"/>
            <a:endParaRPr lang="es-MX" sz="3200" dirty="0" smtClean="0">
              <a:solidFill>
                <a:srgbClr val="002060"/>
              </a:solidFill>
              <a:latin typeface="+mj-lt"/>
            </a:endParaRPr>
          </a:p>
          <a:p>
            <a:pPr algn="just"/>
            <a:r>
              <a:rPr lang="es-MX" sz="3200" dirty="0" smtClean="0">
                <a:solidFill>
                  <a:srgbClr val="002060"/>
                </a:solidFill>
                <a:latin typeface="+mj-lt"/>
              </a:rPr>
              <a:t>Artículo 52 señala que cuando la Sección de Patentes de la Municipalidad determine incumplimientos a disposiciones legales o reglamentarias, podrá imponer multas ¿Cuáles?</a:t>
            </a:r>
            <a:endParaRPr lang="es-MX" sz="3200" dirty="0">
              <a:solidFill>
                <a:srgbClr val="002060"/>
              </a:solidFill>
              <a:latin typeface="+mj-lt"/>
            </a:endParaRPr>
          </a:p>
        </p:txBody>
      </p:sp>
    </p:spTree>
    <p:extLst>
      <p:ext uri="{BB962C8B-B14F-4D97-AF65-F5344CB8AC3E}">
        <p14:creationId xmlns:p14="http://schemas.microsoft.com/office/powerpoint/2010/main" val="174820195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2204864"/>
            <a:ext cx="7704855" cy="4104456"/>
          </a:xfrm>
        </p:spPr>
        <p:txBody>
          <a:bodyPr anchor="t" anchorCtr="0">
            <a:normAutofit/>
          </a:bodyPr>
          <a:lstStyle/>
          <a:p>
            <a:pPr algn="just"/>
            <a:r>
              <a:rPr lang="es-MX" sz="3200" b="1" u="sng" dirty="0">
                <a:solidFill>
                  <a:srgbClr val="002060"/>
                </a:solidFill>
              </a:rPr>
              <a:t>Temible sanción encubierta: Cancelación de la patente</a:t>
            </a:r>
          </a:p>
          <a:p>
            <a:pPr algn="just"/>
            <a:endParaRPr lang="es-MX" sz="3200" dirty="0">
              <a:solidFill>
                <a:srgbClr val="002060"/>
              </a:solidFill>
            </a:endParaRPr>
          </a:p>
          <a:p>
            <a:pPr algn="just"/>
            <a:r>
              <a:rPr lang="es-MX" sz="3200" dirty="0" smtClean="0">
                <a:solidFill>
                  <a:srgbClr val="002060"/>
                </a:solidFill>
              </a:rPr>
              <a:t>Artículos 14</a:t>
            </a:r>
            <a:r>
              <a:rPr lang="es-MX" sz="3200" dirty="0">
                <a:solidFill>
                  <a:srgbClr val="002060"/>
                </a:solidFill>
              </a:rPr>
              <a:t>, 49, 48, </a:t>
            </a:r>
            <a:r>
              <a:rPr lang="es-MX" sz="3200" dirty="0" smtClean="0">
                <a:solidFill>
                  <a:srgbClr val="002060"/>
                </a:solidFill>
              </a:rPr>
              <a:t>53 del Reglamento</a:t>
            </a:r>
          </a:p>
          <a:p>
            <a:pPr algn="just"/>
            <a:endParaRPr lang="es-MX" sz="3200" dirty="0">
              <a:solidFill>
                <a:srgbClr val="002060"/>
              </a:solidFill>
            </a:endParaRPr>
          </a:p>
          <a:p>
            <a:pPr algn="just"/>
            <a:r>
              <a:rPr lang="es-MX" sz="3200" dirty="0" smtClean="0">
                <a:solidFill>
                  <a:srgbClr val="002060"/>
                </a:solidFill>
              </a:rPr>
              <a:t>Voto 18359-09 de Sala Constitucional</a:t>
            </a:r>
            <a:endParaRPr lang="es-MX" sz="3200" dirty="0">
              <a:solidFill>
                <a:srgbClr val="002060"/>
              </a:solidFill>
            </a:endParaRPr>
          </a:p>
          <a:p>
            <a:endParaRPr lang="es-MX" sz="3200" dirty="0">
              <a:solidFill>
                <a:srgbClr val="002060"/>
              </a:solidFill>
              <a:latin typeface="+mj-lt"/>
            </a:endParaRPr>
          </a:p>
        </p:txBody>
      </p:sp>
    </p:spTree>
    <p:extLst>
      <p:ext uri="{BB962C8B-B14F-4D97-AF65-F5344CB8AC3E}">
        <p14:creationId xmlns:p14="http://schemas.microsoft.com/office/powerpoint/2010/main" val="230595960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251520" y="1844824"/>
            <a:ext cx="8136904" cy="4752528"/>
          </a:xfrm>
        </p:spPr>
        <p:txBody>
          <a:bodyPr anchor="t" anchorCtr="0">
            <a:normAutofit fontScale="77500" lnSpcReduction="20000"/>
          </a:bodyPr>
          <a:lstStyle/>
          <a:p>
            <a:r>
              <a:rPr lang="es-MX" sz="3200" dirty="0" smtClean="0">
                <a:solidFill>
                  <a:srgbClr val="002060"/>
                </a:solidFill>
              </a:rPr>
              <a:t>Voto 18359-09 de Sala Constitucional:</a:t>
            </a:r>
          </a:p>
          <a:p>
            <a:endParaRPr lang="es-MX" sz="3200" dirty="0" smtClean="0">
              <a:solidFill>
                <a:srgbClr val="002060"/>
              </a:solidFill>
            </a:endParaRPr>
          </a:p>
          <a:p>
            <a:pPr algn="just"/>
            <a:r>
              <a:rPr lang="es-MX" sz="3200" dirty="0" smtClean="0">
                <a:solidFill>
                  <a:srgbClr val="002060"/>
                </a:solidFill>
              </a:rPr>
              <a:t>Declaró con lugar la acción de inconstitucionalidad interpuesta contra el </a:t>
            </a:r>
            <a:r>
              <a:rPr lang="es-MX" sz="3200" dirty="0">
                <a:solidFill>
                  <a:srgbClr val="002060"/>
                </a:solidFill>
              </a:rPr>
              <a:t>Reglamento de Patentes Municipales del Cantón Central de San </a:t>
            </a:r>
            <a:r>
              <a:rPr lang="es-MX" sz="3200" dirty="0" smtClean="0">
                <a:solidFill>
                  <a:srgbClr val="002060"/>
                </a:solidFill>
              </a:rPr>
              <a:t>José (en especial art. 49), en cuanto los artículos que se impugnan establecen una serie de </a:t>
            </a:r>
            <a:r>
              <a:rPr lang="es-MX" sz="3200" u="sng" dirty="0" smtClean="0">
                <a:solidFill>
                  <a:srgbClr val="002060"/>
                </a:solidFill>
              </a:rPr>
              <a:t>limitaciones al debido proceso </a:t>
            </a:r>
            <a:r>
              <a:rPr lang="es-MX" sz="3200" dirty="0" smtClean="0">
                <a:solidFill>
                  <a:srgbClr val="002060"/>
                </a:solidFill>
              </a:rPr>
              <a:t>y al </a:t>
            </a:r>
            <a:r>
              <a:rPr lang="es-MX" sz="3200" u="sng" dirty="0" smtClean="0">
                <a:solidFill>
                  <a:srgbClr val="002060"/>
                </a:solidFill>
              </a:rPr>
              <a:t>derecho de defensa</a:t>
            </a:r>
            <a:r>
              <a:rPr lang="es-MX" sz="3200" dirty="0" smtClean="0">
                <a:solidFill>
                  <a:srgbClr val="002060"/>
                </a:solidFill>
              </a:rPr>
              <a:t>, pues contra el acto y la orden de suspensión de la patente, por falta de pago, </a:t>
            </a:r>
            <a:r>
              <a:rPr lang="es-MX" sz="3200" u="sng" dirty="0" smtClean="0">
                <a:solidFill>
                  <a:srgbClr val="002060"/>
                </a:solidFill>
              </a:rPr>
              <a:t>no se admitirá recurso ni prueba alguna, salvo la excepción de pago</a:t>
            </a:r>
            <a:r>
              <a:rPr lang="es-MX" sz="3200" dirty="0" smtClean="0">
                <a:solidFill>
                  <a:srgbClr val="002060"/>
                </a:solidFill>
              </a:rPr>
              <a:t>, así como también </a:t>
            </a:r>
            <a:r>
              <a:rPr lang="es-MX" sz="3200" u="sng" dirty="0" smtClean="0">
                <a:solidFill>
                  <a:srgbClr val="002060"/>
                </a:solidFill>
              </a:rPr>
              <a:t>se viola el principio de reserva de legal establecerse vía reglamento una sanción</a:t>
            </a:r>
            <a:r>
              <a:rPr lang="es-MX" sz="3200" dirty="0" smtClean="0">
                <a:solidFill>
                  <a:srgbClr val="002060"/>
                </a:solidFill>
              </a:rPr>
              <a:t>, que además </a:t>
            </a:r>
            <a:r>
              <a:rPr lang="es-MX" sz="3200" u="sng" dirty="0" smtClean="0">
                <a:solidFill>
                  <a:srgbClr val="002060"/>
                </a:solidFill>
              </a:rPr>
              <a:t>incurre en bis in </a:t>
            </a:r>
            <a:r>
              <a:rPr lang="es-MX" sz="3200" u="sng" dirty="0" err="1" smtClean="0">
                <a:solidFill>
                  <a:srgbClr val="002060"/>
                </a:solidFill>
              </a:rPr>
              <a:t>idem</a:t>
            </a:r>
            <a:r>
              <a:rPr lang="es-MX" sz="3200" u="sng" dirty="0" smtClean="0">
                <a:solidFill>
                  <a:srgbClr val="002060"/>
                </a:solidFill>
              </a:rPr>
              <a:t> (doble sanción) </a:t>
            </a:r>
            <a:r>
              <a:rPr lang="es-MX" sz="3200" dirty="0" smtClean="0">
                <a:solidFill>
                  <a:srgbClr val="002060"/>
                </a:solidFill>
              </a:rPr>
              <a:t>por suspenderse la licencia y ordenarse el cierre del local. Se declara parcialmente con lugar la acción</a:t>
            </a:r>
            <a:endParaRPr lang="es-MX" sz="3200" dirty="0">
              <a:solidFill>
                <a:srgbClr val="002060"/>
              </a:solidFill>
            </a:endParaRPr>
          </a:p>
          <a:p>
            <a:endParaRPr lang="es-MX" sz="3200" dirty="0">
              <a:solidFill>
                <a:srgbClr val="002060"/>
              </a:solidFill>
              <a:latin typeface="+mj-lt"/>
            </a:endParaRPr>
          </a:p>
        </p:txBody>
      </p:sp>
    </p:spTree>
    <p:extLst>
      <p:ext uri="{BB962C8B-B14F-4D97-AF65-F5344CB8AC3E}">
        <p14:creationId xmlns:p14="http://schemas.microsoft.com/office/powerpoint/2010/main" val="133402768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2204864"/>
            <a:ext cx="7704855" cy="4104456"/>
          </a:xfrm>
        </p:spPr>
        <p:txBody>
          <a:bodyPr anchor="t" anchorCtr="0">
            <a:normAutofit/>
          </a:bodyPr>
          <a:lstStyle/>
          <a:p>
            <a:pPr algn="just"/>
            <a:r>
              <a:rPr lang="es-MX" sz="3200" dirty="0" smtClean="0">
                <a:solidFill>
                  <a:srgbClr val="002060"/>
                </a:solidFill>
                <a:latin typeface="+mj-lt"/>
              </a:rPr>
              <a:t>Lo anterior sólo vale para el Reglamento a la Ley de Patentes de la Municipalidad de San José</a:t>
            </a:r>
          </a:p>
          <a:p>
            <a:pPr algn="just"/>
            <a:endParaRPr lang="es-MX" sz="3200" dirty="0">
              <a:solidFill>
                <a:srgbClr val="002060"/>
              </a:solidFill>
              <a:latin typeface="+mj-lt"/>
            </a:endParaRPr>
          </a:p>
          <a:p>
            <a:pPr algn="just"/>
            <a:r>
              <a:rPr lang="es-MX" sz="3200" dirty="0" smtClean="0">
                <a:solidFill>
                  <a:srgbClr val="002060"/>
                </a:solidFill>
                <a:latin typeface="+mj-lt"/>
              </a:rPr>
              <a:t>Pueden subsistir muchas normas similares en otras leyes de otras municipalidades</a:t>
            </a:r>
            <a:endParaRPr lang="es-MX" sz="3200" dirty="0">
              <a:solidFill>
                <a:srgbClr val="002060"/>
              </a:solidFill>
              <a:latin typeface="+mj-lt"/>
            </a:endParaRPr>
          </a:p>
        </p:txBody>
      </p:sp>
    </p:spTree>
    <p:extLst>
      <p:ext uri="{BB962C8B-B14F-4D97-AF65-F5344CB8AC3E}">
        <p14:creationId xmlns:p14="http://schemas.microsoft.com/office/powerpoint/2010/main" val="80854805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3861048"/>
            <a:ext cx="7704855" cy="2448272"/>
          </a:xfrm>
        </p:spPr>
        <p:txBody>
          <a:bodyPr anchor="t" anchorCtr="0">
            <a:normAutofit fontScale="92500" lnSpcReduction="20000"/>
          </a:bodyPr>
          <a:lstStyle/>
          <a:p>
            <a:pPr algn="just"/>
            <a:r>
              <a:rPr lang="es-MX" sz="3200" dirty="0" smtClean="0">
                <a:solidFill>
                  <a:srgbClr val="002060"/>
                </a:solidFill>
                <a:latin typeface="+mj-lt"/>
              </a:rPr>
              <a:t>Art. 8 – Habla de “intereses y recargos”, pero no dice de cuánto son los recargos</a:t>
            </a:r>
          </a:p>
          <a:p>
            <a:pPr algn="just"/>
            <a:r>
              <a:rPr lang="es-MX" sz="3200" dirty="0" smtClean="0">
                <a:solidFill>
                  <a:srgbClr val="002060"/>
                </a:solidFill>
                <a:latin typeface="+mj-lt"/>
              </a:rPr>
              <a:t>No queda claro si utiliza como sinónimos “intereses y recargos”, o ¿se trata de una carta en blanco para que la administración municipal los fije?</a:t>
            </a:r>
            <a:endParaRPr lang="es-MX" sz="3200" dirty="0">
              <a:solidFill>
                <a:srgbClr val="002060"/>
              </a:solidFill>
              <a:latin typeface="+mj-lt"/>
            </a:endParaRPr>
          </a:p>
        </p:txBody>
      </p:sp>
      <p:sp>
        <p:nvSpPr>
          <p:cNvPr id="6" name="5 CuadroTexto"/>
          <p:cNvSpPr txBox="1"/>
          <p:nvPr/>
        </p:nvSpPr>
        <p:spPr>
          <a:xfrm>
            <a:off x="539552" y="2204864"/>
            <a:ext cx="7488832" cy="1200329"/>
          </a:xfrm>
          <a:prstGeom prst="rect">
            <a:avLst/>
          </a:prstGeom>
          <a:solidFill>
            <a:srgbClr val="F7F71D"/>
          </a:solidFill>
        </p:spPr>
        <p:txBody>
          <a:bodyPr wrap="square" rtlCol="0">
            <a:spAutoFit/>
          </a:bodyPr>
          <a:lstStyle/>
          <a:p>
            <a:pPr algn="ctr"/>
            <a:r>
              <a:rPr lang="es-MX" sz="3600" dirty="0" smtClean="0">
                <a:solidFill>
                  <a:srgbClr val="860877"/>
                </a:solidFill>
                <a:latin typeface="+mj-lt"/>
              </a:rPr>
              <a:t>Ley de Impuesto de</a:t>
            </a:r>
          </a:p>
          <a:p>
            <a:pPr algn="ctr"/>
            <a:r>
              <a:rPr lang="es-MX" sz="3600" dirty="0" smtClean="0">
                <a:solidFill>
                  <a:srgbClr val="860877"/>
                </a:solidFill>
                <a:latin typeface="+mj-lt"/>
              </a:rPr>
              <a:t>Bienes Inmuebles (LIBI) </a:t>
            </a:r>
            <a:endParaRPr lang="es-MX" sz="3600" dirty="0">
              <a:solidFill>
                <a:srgbClr val="860877"/>
              </a:solidFill>
              <a:latin typeface="+mj-lt"/>
            </a:endParaRPr>
          </a:p>
        </p:txBody>
      </p:sp>
    </p:spTree>
    <p:extLst>
      <p:ext uri="{BB962C8B-B14F-4D97-AF65-F5344CB8AC3E}">
        <p14:creationId xmlns:p14="http://schemas.microsoft.com/office/powerpoint/2010/main" val="86693653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E0C9A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rgbClr val="FF0000"/>
                </a:solidFill>
              </a:rPr>
              <a:t>INFRACCIONES Y SANCIONES</a:t>
            </a:r>
            <a:br>
              <a:rPr lang="es-MX" b="1" dirty="0" smtClean="0">
                <a:solidFill>
                  <a:srgbClr val="FF0000"/>
                </a:solidFill>
              </a:rPr>
            </a:br>
            <a:r>
              <a:rPr lang="es-MX" b="1" dirty="0" smtClean="0">
                <a:solidFill>
                  <a:srgbClr val="FF0000"/>
                </a:solidFill>
              </a:rPr>
              <a:t>EN TRIBUTOS MUNICIPALES</a:t>
            </a:r>
            <a:endParaRPr lang="es-MX" b="1" dirty="0">
              <a:solidFill>
                <a:srgbClr val="FF0000"/>
              </a:solidFill>
            </a:endParaRPr>
          </a:p>
        </p:txBody>
      </p:sp>
      <p:sp>
        <p:nvSpPr>
          <p:cNvPr id="5" name="4 Marcador de texto"/>
          <p:cNvSpPr>
            <a:spLocks noGrp="1"/>
          </p:cNvSpPr>
          <p:nvPr>
            <p:ph type="body" idx="1"/>
          </p:nvPr>
        </p:nvSpPr>
        <p:spPr>
          <a:xfrm>
            <a:off x="323528" y="2924944"/>
            <a:ext cx="7704855" cy="3384376"/>
          </a:xfrm>
        </p:spPr>
        <p:txBody>
          <a:bodyPr anchor="t" anchorCtr="0">
            <a:normAutofit/>
          </a:bodyPr>
          <a:lstStyle/>
          <a:p>
            <a:pPr algn="ctr"/>
            <a:r>
              <a:rPr lang="es-MX" sz="3200" dirty="0" smtClean="0">
                <a:solidFill>
                  <a:srgbClr val="002060"/>
                </a:solidFill>
                <a:latin typeface="+mj-lt"/>
              </a:rPr>
              <a:t>Hay otros tributos y licencias municipales (patentes de licores)</a:t>
            </a:r>
          </a:p>
          <a:p>
            <a:pPr algn="ctr"/>
            <a:r>
              <a:rPr lang="es-MX" sz="3200" dirty="0" smtClean="0">
                <a:solidFill>
                  <a:srgbClr val="002060"/>
                </a:solidFill>
                <a:latin typeface="+mj-lt"/>
              </a:rPr>
              <a:t>…</a:t>
            </a:r>
            <a:endParaRPr lang="es-MX" sz="3200" dirty="0">
              <a:solidFill>
                <a:srgbClr val="002060"/>
              </a:solidFill>
              <a:latin typeface="+mj-lt"/>
            </a:endParaRPr>
          </a:p>
        </p:txBody>
      </p:sp>
    </p:spTree>
    <p:extLst>
      <p:ext uri="{BB962C8B-B14F-4D97-AF65-F5344CB8AC3E}">
        <p14:creationId xmlns:p14="http://schemas.microsoft.com/office/powerpoint/2010/main" val="413219882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AFEA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404664"/>
            <a:ext cx="7920880" cy="1224136"/>
          </a:xfrm>
        </p:spPr>
        <p:txBody>
          <a:bodyPr/>
          <a:lstStyle/>
          <a:p>
            <a:pPr algn="ctr"/>
            <a:r>
              <a:rPr lang="es-MX" b="1" dirty="0" smtClean="0">
                <a:solidFill>
                  <a:schemeClr val="tx1"/>
                </a:solidFill>
              </a:rPr>
              <a:t>INFRACCIONES Y SANCIONES</a:t>
            </a:r>
            <a:br>
              <a:rPr lang="es-MX" b="1" dirty="0" smtClean="0">
                <a:solidFill>
                  <a:schemeClr val="tx1"/>
                </a:solidFill>
              </a:rPr>
            </a:br>
            <a:r>
              <a:rPr lang="es-MX" b="1" dirty="0" smtClean="0">
                <a:solidFill>
                  <a:schemeClr val="tx1"/>
                </a:solidFill>
              </a:rPr>
              <a:t>EN EXACCIONES PARAFISCALES O TRIBUTOS DE </a:t>
            </a:r>
            <a:r>
              <a:rPr lang="es-MX" b="1" dirty="0" smtClean="0">
                <a:solidFill>
                  <a:srgbClr val="FF0000"/>
                </a:solidFill>
              </a:rPr>
              <a:t>OTROS ENTES PÚBLICOS</a:t>
            </a:r>
            <a:endParaRPr lang="es-MX" b="1" dirty="0">
              <a:solidFill>
                <a:srgbClr val="FF0000"/>
              </a:solidFill>
            </a:endParaRPr>
          </a:p>
        </p:txBody>
      </p:sp>
      <p:sp>
        <p:nvSpPr>
          <p:cNvPr id="5" name="4 Marcador de texto"/>
          <p:cNvSpPr>
            <a:spLocks noGrp="1"/>
          </p:cNvSpPr>
          <p:nvPr>
            <p:ph type="body" idx="1"/>
          </p:nvPr>
        </p:nvSpPr>
        <p:spPr>
          <a:xfrm>
            <a:off x="323528" y="2852936"/>
            <a:ext cx="7704855" cy="3456384"/>
          </a:xfrm>
        </p:spPr>
        <p:txBody>
          <a:bodyPr anchor="t" anchorCtr="0">
            <a:normAutofit/>
          </a:bodyPr>
          <a:lstStyle/>
          <a:p>
            <a:pPr algn="just"/>
            <a:r>
              <a:rPr lang="es-MX" sz="3200" dirty="0" smtClean="0">
                <a:solidFill>
                  <a:srgbClr val="000000"/>
                </a:solidFill>
                <a:latin typeface="+mj-lt"/>
              </a:rPr>
              <a:t>No </a:t>
            </a:r>
            <a:r>
              <a:rPr lang="es-MX" sz="3200" dirty="0">
                <a:solidFill>
                  <a:srgbClr val="000000"/>
                </a:solidFill>
                <a:latin typeface="+mj-lt"/>
              </a:rPr>
              <a:t>aplican Título III </a:t>
            </a:r>
            <a:r>
              <a:rPr lang="es-MX" sz="3200" dirty="0" smtClean="0">
                <a:solidFill>
                  <a:srgbClr val="000000"/>
                </a:solidFill>
                <a:latin typeface="+mj-lt"/>
              </a:rPr>
              <a:t>CNPT</a:t>
            </a:r>
          </a:p>
          <a:p>
            <a:pPr algn="just"/>
            <a:endParaRPr lang="es-MX" sz="3200" dirty="0">
              <a:solidFill>
                <a:srgbClr val="000000"/>
              </a:solidFill>
              <a:latin typeface="+mj-lt"/>
            </a:endParaRPr>
          </a:p>
          <a:p>
            <a:pPr algn="just"/>
            <a:r>
              <a:rPr lang="es-MX" sz="3200" dirty="0" smtClean="0">
                <a:solidFill>
                  <a:srgbClr val="000000"/>
                </a:solidFill>
                <a:latin typeface="+mj-lt"/>
              </a:rPr>
              <a:t>¿Cuál ley contiene </a:t>
            </a:r>
            <a:r>
              <a:rPr lang="es-MX" sz="3200" dirty="0">
                <a:solidFill>
                  <a:srgbClr val="000000"/>
                </a:solidFill>
                <a:latin typeface="+mj-lt"/>
              </a:rPr>
              <a:t>las infracciones y sanciones aplicables al </a:t>
            </a:r>
            <a:r>
              <a:rPr lang="es-MX" sz="3200" dirty="0" smtClean="0">
                <a:solidFill>
                  <a:srgbClr val="000000"/>
                </a:solidFill>
                <a:latin typeface="+mj-lt"/>
              </a:rPr>
              <a:t>caso?</a:t>
            </a:r>
          </a:p>
          <a:p>
            <a:pPr algn="just"/>
            <a:endParaRPr lang="es-MX" sz="3200" dirty="0">
              <a:solidFill>
                <a:srgbClr val="000000"/>
              </a:solidFill>
              <a:latin typeface="+mj-lt"/>
            </a:endParaRPr>
          </a:p>
          <a:p>
            <a:pPr algn="just"/>
            <a:r>
              <a:rPr lang="es-MX" sz="3200" dirty="0" smtClean="0">
                <a:solidFill>
                  <a:srgbClr val="000000"/>
                </a:solidFill>
                <a:latin typeface="+mj-lt"/>
              </a:rPr>
              <a:t>Las del impuesto concreto de que se trate</a:t>
            </a:r>
            <a:endParaRPr lang="es-MX" sz="3200" dirty="0">
              <a:solidFill>
                <a:srgbClr val="000000"/>
              </a:solidFill>
              <a:latin typeface="+mj-lt"/>
            </a:endParaRPr>
          </a:p>
          <a:p>
            <a:pPr algn="just"/>
            <a:endParaRPr lang="es-MX" sz="3200" dirty="0">
              <a:solidFill>
                <a:srgbClr val="002060"/>
              </a:solidFill>
              <a:latin typeface="+mj-lt"/>
            </a:endParaRPr>
          </a:p>
        </p:txBody>
      </p:sp>
    </p:spTree>
    <p:extLst>
      <p:ext uri="{BB962C8B-B14F-4D97-AF65-F5344CB8AC3E}">
        <p14:creationId xmlns:p14="http://schemas.microsoft.com/office/powerpoint/2010/main" val="112750581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AFEA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260648"/>
            <a:ext cx="7920880" cy="1224136"/>
          </a:xfrm>
        </p:spPr>
        <p:txBody>
          <a:bodyPr/>
          <a:lstStyle/>
          <a:p>
            <a:pPr algn="ctr"/>
            <a:r>
              <a:rPr lang="es-MX" b="1" dirty="0" smtClean="0">
                <a:solidFill>
                  <a:schemeClr val="tx1"/>
                </a:solidFill>
              </a:rPr>
              <a:t>INFRACCIONES Y SANCIONES</a:t>
            </a:r>
            <a:br>
              <a:rPr lang="es-MX" b="1" dirty="0" smtClean="0">
                <a:solidFill>
                  <a:schemeClr val="tx1"/>
                </a:solidFill>
              </a:rPr>
            </a:br>
            <a:r>
              <a:rPr lang="es-MX" b="1" dirty="0" smtClean="0">
                <a:solidFill>
                  <a:schemeClr val="tx1"/>
                </a:solidFill>
              </a:rPr>
              <a:t>EN EXACCIONES PARAFISCALES O TRIBUTOS DE </a:t>
            </a:r>
            <a:r>
              <a:rPr lang="es-MX" b="1" dirty="0" smtClean="0">
                <a:solidFill>
                  <a:srgbClr val="FF0000"/>
                </a:solidFill>
              </a:rPr>
              <a:t>OTROS ENTES PÚBLICOS</a:t>
            </a:r>
            <a:endParaRPr lang="es-MX" b="1" dirty="0">
              <a:solidFill>
                <a:srgbClr val="FF0000"/>
              </a:solidFill>
            </a:endParaRPr>
          </a:p>
        </p:txBody>
      </p:sp>
      <p:sp>
        <p:nvSpPr>
          <p:cNvPr id="5" name="4 Marcador de texto"/>
          <p:cNvSpPr>
            <a:spLocks noGrp="1"/>
          </p:cNvSpPr>
          <p:nvPr>
            <p:ph type="body" idx="1"/>
          </p:nvPr>
        </p:nvSpPr>
        <p:spPr>
          <a:xfrm>
            <a:off x="467544" y="2636912"/>
            <a:ext cx="7560839" cy="3672408"/>
          </a:xfrm>
        </p:spPr>
        <p:txBody>
          <a:bodyPr anchor="t" anchorCtr="0">
            <a:normAutofit/>
          </a:bodyPr>
          <a:lstStyle/>
          <a:p>
            <a:pPr algn="just"/>
            <a:r>
              <a:rPr lang="es-MX" sz="3200" dirty="0" smtClean="0">
                <a:solidFill>
                  <a:srgbClr val="000000"/>
                </a:solidFill>
                <a:latin typeface="+mj-lt"/>
              </a:rPr>
              <a:t>Vamos a analizar 3 ejemplos:</a:t>
            </a:r>
          </a:p>
          <a:p>
            <a:pPr marL="457200" indent="-457200" algn="just">
              <a:buClrTx/>
              <a:buFont typeface="Arial" pitchFamily="34" charset="0"/>
              <a:buChar char="•"/>
            </a:pPr>
            <a:r>
              <a:rPr lang="es-MX" sz="3200" dirty="0" smtClean="0">
                <a:solidFill>
                  <a:srgbClr val="000000"/>
                </a:solidFill>
                <a:latin typeface="+mj-lt"/>
              </a:rPr>
              <a:t>Impuesto a moteles – IMAS</a:t>
            </a:r>
          </a:p>
          <a:p>
            <a:pPr marL="457200" indent="-457200" algn="just">
              <a:buClrTx/>
              <a:buFont typeface="Arial" pitchFamily="34" charset="0"/>
              <a:buChar char="•"/>
            </a:pPr>
            <a:r>
              <a:rPr lang="es-MX" sz="3200" dirty="0" smtClean="0">
                <a:solidFill>
                  <a:srgbClr val="000000"/>
                </a:solidFill>
                <a:latin typeface="+mj-lt"/>
              </a:rPr>
              <a:t>Impuesto a cervezas, cigarrillos y bebidas alcohólicas – INDER</a:t>
            </a:r>
          </a:p>
          <a:p>
            <a:pPr marL="457200" indent="-457200" algn="just">
              <a:buClrTx/>
              <a:buFont typeface="Arial" pitchFamily="34" charset="0"/>
              <a:buChar char="•"/>
            </a:pPr>
            <a:r>
              <a:rPr lang="es-MX" sz="3200" dirty="0" smtClean="0">
                <a:solidFill>
                  <a:srgbClr val="000000"/>
                </a:solidFill>
                <a:latin typeface="+mj-lt"/>
              </a:rPr>
              <a:t>Impuesto del 3% del ICT</a:t>
            </a:r>
            <a:endParaRPr lang="es-MX" sz="3200" dirty="0">
              <a:solidFill>
                <a:srgbClr val="000000"/>
              </a:solidFill>
              <a:latin typeface="+mj-lt"/>
            </a:endParaRPr>
          </a:p>
        </p:txBody>
      </p:sp>
    </p:spTree>
    <p:extLst>
      <p:ext uri="{BB962C8B-B14F-4D97-AF65-F5344CB8AC3E}">
        <p14:creationId xmlns:p14="http://schemas.microsoft.com/office/powerpoint/2010/main" val="3316874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cap="none" dirty="0" smtClean="0">
                <a:solidFill>
                  <a:srgbClr val="FF0000"/>
                </a:solidFill>
              </a:rPr>
              <a:t>ARTÍCULO 65 C.N.P.T.</a:t>
            </a:r>
            <a:br>
              <a:rPr lang="es-MX" b="1" cap="none" dirty="0" smtClean="0">
                <a:solidFill>
                  <a:srgbClr val="FF0000"/>
                </a:solidFill>
              </a:rPr>
            </a:br>
            <a:r>
              <a:rPr lang="es-MX" b="1" cap="none" dirty="0" smtClean="0">
                <a:solidFill>
                  <a:srgbClr val="FF0000"/>
                </a:solidFill>
              </a:rPr>
              <a:t>distingue en función de la </a:t>
            </a:r>
            <a:r>
              <a:rPr lang="es-MX" b="1" u="sng" cap="none" dirty="0" smtClean="0">
                <a:solidFill>
                  <a:srgbClr val="FF0000"/>
                </a:solidFill>
              </a:rPr>
              <a:t>gravedad</a:t>
            </a:r>
            <a:r>
              <a:rPr lang="es-MX" b="1" cap="none" dirty="0" smtClean="0">
                <a:solidFill>
                  <a:srgbClr val="FF0000"/>
                </a:solidFill>
              </a:rPr>
              <a:t> de la c</a:t>
            </a:r>
            <a:r>
              <a:rPr lang="es-MX" b="1" u="sng" cap="none" dirty="0" smtClean="0">
                <a:solidFill>
                  <a:srgbClr val="FF0000"/>
                </a:solidFill>
              </a:rPr>
              <a:t>onducta </a:t>
            </a:r>
            <a:r>
              <a:rPr lang="es-MX" b="1" cap="none" dirty="0" smtClean="0">
                <a:solidFill>
                  <a:srgbClr val="FF0000"/>
                </a:solidFill>
              </a:rPr>
              <a:t>y su </a:t>
            </a:r>
            <a:r>
              <a:rPr lang="es-MX" b="1" u="sng" cap="none" dirty="0" smtClean="0">
                <a:solidFill>
                  <a:srgbClr val="FF0000"/>
                </a:solidFill>
              </a:rPr>
              <a:t>sanción</a:t>
            </a:r>
            <a:r>
              <a:rPr lang="es-MX" b="1" cap="none" dirty="0" smtClean="0">
                <a:solidFill>
                  <a:srgbClr val="FF0000"/>
                </a:solidFill>
              </a:rPr>
              <a:t>, entre:</a:t>
            </a:r>
            <a:endParaRPr lang="es-MX" b="1" cap="none" dirty="0">
              <a:solidFill>
                <a:srgbClr val="FF0000"/>
              </a:solidFill>
            </a:endParaRPr>
          </a:p>
        </p:txBody>
      </p:sp>
      <p:sp>
        <p:nvSpPr>
          <p:cNvPr id="5" name="4 Marcador de texto"/>
          <p:cNvSpPr>
            <a:spLocks noGrp="1"/>
          </p:cNvSpPr>
          <p:nvPr>
            <p:ph type="body" idx="1"/>
          </p:nvPr>
        </p:nvSpPr>
        <p:spPr>
          <a:xfrm>
            <a:off x="467544" y="2636912"/>
            <a:ext cx="7992888" cy="3672408"/>
          </a:xfrm>
        </p:spPr>
        <p:txBody>
          <a:bodyPr anchor="t" anchorCtr="0">
            <a:normAutofit/>
          </a:bodyPr>
          <a:lstStyle/>
          <a:p>
            <a:pPr algn="ctr"/>
            <a:r>
              <a:rPr lang="es-MX" sz="4400" b="1" dirty="0" smtClean="0">
                <a:solidFill>
                  <a:schemeClr val="accent2">
                    <a:lumMod val="50000"/>
                  </a:schemeClr>
                </a:solidFill>
                <a:latin typeface="+mj-lt"/>
              </a:rPr>
              <a:t>DELITOS</a:t>
            </a:r>
          </a:p>
          <a:p>
            <a:pPr algn="ctr"/>
            <a:r>
              <a:rPr lang="es-MX" sz="4400" b="1" dirty="0">
                <a:solidFill>
                  <a:schemeClr val="accent2">
                    <a:lumMod val="50000"/>
                  </a:schemeClr>
                </a:solidFill>
                <a:latin typeface="+mj-lt"/>
              </a:rPr>
              <a:t>e</a:t>
            </a:r>
          </a:p>
          <a:p>
            <a:pPr algn="ctr"/>
            <a:r>
              <a:rPr lang="es-MX" sz="4400" b="1" dirty="0" smtClean="0">
                <a:solidFill>
                  <a:schemeClr val="accent2">
                    <a:lumMod val="50000"/>
                  </a:schemeClr>
                </a:solidFill>
                <a:latin typeface="+mj-lt"/>
              </a:rPr>
              <a:t>INFRACCIONES</a:t>
            </a:r>
          </a:p>
          <a:p>
            <a:pPr algn="ctr"/>
            <a:endParaRPr lang="es-MX" sz="1600" dirty="0">
              <a:solidFill>
                <a:srgbClr val="C00000"/>
              </a:solidFill>
              <a:latin typeface="+mj-lt"/>
            </a:endParaRPr>
          </a:p>
          <a:p>
            <a:pPr algn="ctr"/>
            <a:r>
              <a:rPr lang="es-MX" sz="2400" dirty="0" smtClean="0">
                <a:solidFill>
                  <a:srgbClr val="C00000"/>
                </a:solidFill>
                <a:latin typeface="+mj-lt"/>
              </a:rPr>
              <a:t>(aunque también hablaremos de las </a:t>
            </a:r>
            <a:r>
              <a:rPr lang="es-MX" sz="2400" b="1" dirty="0" smtClean="0">
                <a:solidFill>
                  <a:schemeClr val="accent2">
                    <a:lumMod val="50000"/>
                  </a:schemeClr>
                </a:solidFill>
                <a:latin typeface="+mj-lt"/>
              </a:rPr>
              <a:t>sanciones encubiertas o indirectas</a:t>
            </a:r>
            <a:r>
              <a:rPr lang="es-MX" sz="2400" dirty="0" smtClean="0">
                <a:solidFill>
                  <a:srgbClr val="4B59DB"/>
                </a:solidFill>
                <a:latin typeface="+mj-lt"/>
              </a:rPr>
              <a:t> </a:t>
            </a:r>
            <a:r>
              <a:rPr lang="es-MX" sz="2400" dirty="0" smtClean="0">
                <a:solidFill>
                  <a:srgbClr val="C00000"/>
                </a:solidFill>
                <a:latin typeface="+mj-lt"/>
              </a:rPr>
              <a:t>…)</a:t>
            </a:r>
            <a:endParaRPr lang="es-MX" sz="2400" dirty="0">
              <a:solidFill>
                <a:srgbClr val="C00000"/>
              </a:solidFill>
              <a:latin typeface="+mj-lt"/>
            </a:endParaRPr>
          </a:p>
        </p:txBody>
      </p:sp>
    </p:spTree>
    <p:extLst>
      <p:ext uri="{BB962C8B-B14F-4D97-AF65-F5344CB8AC3E}">
        <p14:creationId xmlns:p14="http://schemas.microsoft.com/office/powerpoint/2010/main" val="341617089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AFEA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556320" y="332656"/>
            <a:ext cx="7920880" cy="1224136"/>
          </a:xfrm>
        </p:spPr>
        <p:txBody>
          <a:bodyPr/>
          <a:lstStyle/>
          <a:p>
            <a:pPr algn="ctr"/>
            <a:r>
              <a:rPr lang="es-MX" b="1" dirty="0" smtClean="0">
                <a:solidFill>
                  <a:schemeClr val="tx1"/>
                </a:solidFill>
              </a:rPr>
              <a:t>INFRACCIONES Y SANCIONES</a:t>
            </a:r>
            <a:br>
              <a:rPr lang="es-MX" b="1" dirty="0" smtClean="0">
                <a:solidFill>
                  <a:schemeClr val="tx1"/>
                </a:solidFill>
              </a:rPr>
            </a:br>
            <a:r>
              <a:rPr lang="es-MX" b="1" dirty="0" smtClean="0">
                <a:solidFill>
                  <a:schemeClr val="tx1"/>
                </a:solidFill>
              </a:rPr>
              <a:t>EN EXACCIONES PARAFISCALES O TRIBUTOS DE </a:t>
            </a:r>
            <a:r>
              <a:rPr lang="es-MX" b="1" dirty="0" smtClean="0">
                <a:solidFill>
                  <a:srgbClr val="FF0000"/>
                </a:solidFill>
              </a:rPr>
              <a:t>OTROS ENTES PÚBLICOS</a:t>
            </a:r>
            <a:endParaRPr lang="es-MX" b="1" dirty="0">
              <a:solidFill>
                <a:srgbClr val="FF0000"/>
              </a:solidFill>
            </a:endParaRPr>
          </a:p>
        </p:txBody>
      </p:sp>
      <p:sp>
        <p:nvSpPr>
          <p:cNvPr id="5" name="4 Marcador de texto"/>
          <p:cNvSpPr>
            <a:spLocks noGrp="1"/>
          </p:cNvSpPr>
          <p:nvPr>
            <p:ph type="body" idx="1"/>
          </p:nvPr>
        </p:nvSpPr>
        <p:spPr>
          <a:xfrm>
            <a:off x="323528" y="3861048"/>
            <a:ext cx="8064896" cy="2664296"/>
          </a:xfrm>
        </p:spPr>
        <p:txBody>
          <a:bodyPr anchor="t" anchorCtr="0">
            <a:normAutofit lnSpcReduction="10000"/>
          </a:bodyPr>
          <a:lstStyle/>
          <a:p>
            <a:pPr algn="just"/>
            <a:r>
              <a:rPr lang="es-MX" sz="3200" dirty="0" smtClean="0">
                <a:solidFill>
                  <a:srgbClr val="000000"/>
                </a:solidFill>
                <a:latin typeface="+mj-lt"/>
              </a:rPr>
              <a:t>Impuesto del 30% al valor del uso de habitación</a:t>
            </a:r>
          </a:p>
          <a:p>
            <a:pPr algn="just"/>
            <a:r>
              <a:rPr lang="es-MX" sz="3200" dirty="0" smtClean="0">
                <a:solidFill>
                  <a:srgbClr val="000000"/>
                </a:solidFill>
                <a:latin typeface="+mj-lt"/>
              </a:rPr>
              <a:t>Cóctel de bienvenida o botella de vino</a:t>
            </a:r>
          </a:p>
          <a:p>
            <a:pPr algn="just"/>
            <a:r>
              <a:rPr lang="es-MX" sz="3200" dirty="0" smtClean="0">
                <a:solidFill>
                  <a:srgbClr val="000000"/>
                </a:solidFill>
                <a:latin typeface="+mj-lt"/>
              </a:rPr>
              <a:t>El IMAS no tiene potestades de fiscalización de contabilidad e instalaciones</a:t>
            </a:r>
            <a:endParaRPr lang="es-MX" sz="3200" dirty="0">
              <a:solidFill>
                <a:srgbClr val="000000"/>
              </a:solidFill>
              <a:latin typeface="+mj-lt"/>
            </a:endParaRPr>
          </a:p>
        </p:txBody>
      </p:sp>
      <p:sp>
        <p:nvSpPr>
          <p:cNvPr id="6" name="5 CuadroTexto"/>
          <p:cNvSpPr txBox="1"/>
          <p:nvPr/>
        </p:nvSpPr>
        <p:spPr>
          <a:xfrm>
            <a:off x="569707" y="2492896"/>
            <a:ext cx="7488832" cy="1200329"/>
          </a:xfrm>
          <a:prstGeom prst="rect">
            <a:avLst/>
          </a:prstGeom>
          <a:solidFill>
            <a:srgbClr val="F7F71D"/>
          </a:solidFill>
        </p:spPr>
        <p:txBody>
          <a:bodyPr wrap="square" rtlCol="0">
            <a:spAutoFit/>
          </a:bodyPr>
          <a:lstStyle/>
          <a:p>
            <a:pPr algn="ctr"/>
            <a:r>
              <a:rPr lang="es-MX" sz="3600" dirty="0" smtClean="0">
                <a:solidFill>
                  <a:srgbClr val="000000"/>
                </a:solidFill>
                <a:latin typeface="+mj-lt"/>
              </a:rPr>
              <a:t>Impuesto a moteles – IMAS</a:t>
            </a:r>
          </a:p>
          <a:p>
            <a:pPr algn="ctr"/>
            <a:r>
              <a:rPr lang="es-MX" sz="3600" dirty="0" smtClean="0">
                <a:solidFill>
                  <a:srgbClr val="000000"/>
                </a:solidFill>
                <a:latin typeface="+mj-lt"/>
              </a:rPr>
              <a:t>Ley 8343</a:t>
            </a:r>
            <a:endParaRPr lang="es-MX" sz="3600" dirty="0">
              <a:solidFill>
                <a:srgbClr val="000000"/>
              </a:solidFill>
              <a:latin typeface="+mj-lt"/>
            </a:endParaRPr>
          </a:p>
        </p:txBody>
      </p:sp>
    </p:spTree>
    <p:extLst>
      <p:ext uri="{BB962C8B-B14F-4D97-AF65-F5344CB8AC3E}">
        <p14:creationId xmlns:p14="http://schemas.microsoft.com/office/powerpoint/2010/main" val="306129128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AFEA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chemeClr val="tx1"/>
                </a:solidFill>
              </a:rPr>
              <a:t>INFRACCIONES Y SANCIONES</a:t>
            </a:r>
            <a:br>
              <a:rPr lang="es-MX" b="1" dirty="0" smtClean="0">
                <a:solidFill>
                  <a:schemeClr val="tx1"/>
                </a:solidFill>
              </a:rPr>
            </a:br>
            <a:r>
              <a:rPr lang="es-MX" b="1" dirty="0" smtClean="0">
                <a:solidFill>
                  <a:schemeClr val="tx1"/>
                </a:solidFill>
              </a:rPr>
              <a:t>EN EXACCIONES PARAFISCALES O TRIBUTOS DE </a:t>
            </a:r>
            <a:r>
              <a:rPr lang="es-MX" b="1" dirty="0" smtClean="0">
                <a:solidFill>
                  <a:srgbClr val="FF0000"/>
                </a:solidFill>
              </a:rPr>
              <a:t>OTROS ENTES PÚBLICOS</a:t>
            </a:r>
            <a:endParaRPr lang="es-MX" b="1" dirty="0">
              <a:solidFill>
                <a:srgbClr val="FF0000"/>
              </a:solidFill>
            </a:endParaRPr>
          </a:p>
        </p:txBody>
      </p:sp>
      <p:sp>
        <p:nvSpPr>
          <p:cNvPr id="5" name="4 Marcador de texto"/>
          <p:cNvSpPr>
            <a:spLocks noGrp="1"/>
          </p:cNvSpPr>
          <p:nvPr>
            <p:ph type="body" idx="1"/>
          </p:nvPr>
        </p:nvSpPr>
        <p:spPr>
          <a:xfrm>
            <a:off x="323528" y="2852936"/>
            <a:ext cx="7704855" cy="3456384"/>
          </a:xfrm>
        </p:spPr>
        <p:txBody>
          <a:bodyPr anchor="t" anchorCtr="0">
            <a:normAutofit/>
          </a:bodyPr>
          <a:lstStyle/>
          <a:p>
            <a:pPr algn="just"/>
            <a:r>
              <a:rPr lang="es-MX" sz="3200" dirty="0">
                <a:solidFill>
                  <a:srgbClr val="000000"/>
                </a:solidFill>
                <a:latin typeface="+mj-lt"/>
              </a:rPr>
              <a:t>Priva el pago en </a:t>
            </a:r>
            <a:r>
              <a:rPr lang="es-MX" sz="3200" dirty="0" smtClean="0">
                <a:solidFill>
                  <a:srgbClr val="000000"/>
                </a:solidFill>
                <a:latin typeface="+mj-lt"/>
              </a:rPr>
              <a:t>efectivo</a:t>
            </a:r>
          </a:p>
          <a:p>
            <a:pPr algn="just"/>
            <a:endParaRPr lang="es-MX" sz="3200" dirty="0">
              <a:solidFill>
                <a:srgbClr val="000000"/>
              </a:solidFill>
              <a:latin typeface="+mj-lt"/>
            </a:endParaRPr>
          </a:p>
          <a:p>
            <a:pPr algn="just"/>
            <a:r>
              <a:rPr lang="es-MX" sz="3200" dirty="0">
                <a:solidFill>
                  <a:srgbClr val="000000"/>
                </a:solidFill>
                <a:latin typeface="+mj-lt"/>
              </a:rPr>
              <a:t>Art 64 </a:t>
            </a:r>
            <a:r>
              <a:rPr lang="es-MX" sz="3200" dirty="0" smtClean="0">
                <a:solidFill>
                  <a:srgbClr val="000000"/>
                </a:solidFill>
                <a:latin typeface="+mj-lt"/>
              </a:rPr>
              <a:t>– “La </a:t>
            </a:r>
            <a:r>
              <a:rPr lang="es-MX" sz="3200" dirty="0">
                <a:solidFill>
                  <a:srgbClr val="000000"/>
                </a:solidFill>
                <a:latin typeface="+mj-lt"/>
              </a:rPr>
              <a:t>evasión de dichos impuestos será castigada de acuerdo con la normativa tributaria </a:t>
            </a:r>
            <a:r>
              <a:rPr lang="es-MX" sz="3200" dirty="0" smtClean="0">
                <a:solidFill>
                  <a:srgbClr val="000000"/>
                </a:solidFill>
                <a:latin typeface="+mj-lt"/>
              </a:rPr>
              <a:t>existente” ……     ¿Cuál? No es la del CNPT</a:t>
            </a:r>
            <a:endParaRPr lang="es-MX" sz="3200" dirty="0">
              <a:solidFill>
                <a:srgbClr val="000000"/>
              </a:solidFill>
              <a:latin typeface="+mj-lt"/>
            </a:endParaRPr>
          </a:p>
          <a:p>
            <a:endParaRPr lang="es-MX" sz="3200" dirty="0">
              <a:solidFill>
                <a:srgbClr val="000000"/>
              </a:solidFill>
              <a:latin typeface="+mj-lt"/>
            </a:endParaRPr>
          </a:p>
        </p:txBody>
      </p:sp>
    </p:spTree>
    <p:extLst>
      <p:ext uri="{BB962C8B-B14F-4D97-AF65-F5344CB8AC3E}">
        <p14:creationId xmlns:p14="http://schemas.microsoft.com/office/powerpoint/2010/main" val="40358325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AFEA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260648"/>
            <a:ext cx="7920880" cy="1224136"/>
          </a:xfrm>
        </p:spPr>
        <p:txBody>
          <a:bodyPr/>
          <a:lstStyle/>
          <a:p>
            <a:pPr algn="ctr"/>
            <a:r>
              <a:rPr lang="es-MX" b="1" dirty="0" smtClean="0">
                <a:solidFill>
                  <a:schemeClr val="tx1"/>
                </a:solidFill>
              </a:rPr>
              <a:t>INFRACCIONES Y SANCIONES</a:t>
            </a:r>
            <a:br>
              <a:rPr lang="es-MX" b="1" dirty="0" smtClean="0">
                <a:solidFill>
                  <a:schemeClr val="tx1"/>
                </a:solidFill>
              </a:rPr>
            </a:br>
            <a:r>
              <a:rPr lang="es-MX" b="1" dirty="0" smtClean="0">
                <a:solidFill>
                  <a:schemeClr val="tx1"/>
                </a:solidFill>
              </a:rPr>
              <a:t>EN EXACCIONES PARAFISCALES O TRIBUTOS DE </a:t>
            </a:r>
            <a:r>
              <a:rPr lang="es-MX" b="1" dirty="0" smtClean="0">
                <a:solidFill>
                  <a:srgbClr val="FF0000"/>
                </a:solidFill>
              </a:rPr>
              <a:t>OTROS ENTES PÚBLICOS</a:t>
            </a:r>
            <a:endParaRPr lang="es-MX" b="1" dirty="0">
              <a:solidFill>
                <a:srgbClr val="FF0000"/>
              </a:solidFill>
            </a:endParaRPr>
          </a:p>
        </p:txBody>
      </p:sp>
      <p:sp>
        <p:nvSpPr>
          <p:cNvPr id="5" name="4 Marcador de texto"/>
          <p:cNvSpPr>
            <a:spLocks noGrp="1"/>
          </p:cNvSpPr>
          <p:nvPr>
            <p:ph type="body" idx="1"/>
          </p:nvPr>
        </p:nvSpPr>
        <p:spPr>
          <a:xfrm>
            <a:off x="323528" y="2348880"/>
            <a:ext cx="7992888" cy="4392488"/>
          </a:xfrm>
        </p:spPr>
        <p:txBody>
          <a:bodyPr anchor="t" anchorCtr="0">
            <a:normAutofit fontScale="47500" lnSpcReduction="20000"/>
          </a:bodyPr>
          <a:lstStyle/>
          <a:p>
            <a:pPr algn="just"/>
            <a:r>
              <a:rPr lang="es-MX" sz="4600" dirty="0" smtClean="0">
                <a:solidFill>
                  <a:srgbClr val="000000"/>
                </a:solidFill>
                <a:latin typeface="+mj-lt"/>
              </a:rPr>
              <a:t>Artículo </a:t>
            </a:r>
            <a:r>
              <a:rPr lang="es-MX" sz="4600" dirty="0">
                <a:solidFill>
                  <a:srgbClr val="000000"/>
                </a:solidFill>
                <a:latin typeface="+mj-lt"/>
              </a:rPr>
              <a:t>67.- </a:t>
            </a:r>
            <a:r>
              <a:rPr lang="es-MX" sz="4600" b="1" u="sng" dirty="0">
                <a:solidFill>
                  <a:srgbClr val="000000"/>
                </a:solidFill>
                <a:latin typeface="+mj-lt"/>
              </a:rPr>
              <a:t>Infracción grave</a:t>
            </a:r>
          </a:p>
          <a:p>
            <a:pPr algn="just"/>
            <a:r>
              <a:rPr lang="es-MX" sz="4600" dirty="0">
                <a:solidFill>
                  <a:srgbClr val="000000"/>
                </a:solidFill>
                <a:latin typeface="+mj-lt"/>
              </a:rPr>
              <a:t>Incurrirá en infracción muy grave, el negocio regulado que no suministre al IMAS la información requerida dentro de los plazos señalados en la ley; asimismo, el que suministre datos falsos y no lleve la contabilidad ni los registros, o los lleve con vicios o irregularidades esenciales que afecten negativamente la recaudación del impuesto. Incurrir en </a:t>
            </a:r>
            <a:r>
              <a:rPr lang="es-MX" sz="4600" b="1" dirty="0">
                <a:solidFill>
                  <a:srgbClr val="000000"/>
                </a:solidFill>
                <a:latin typeface="+mj-lt"/>
              </a:rPr>
              <a:t>esta falta se sancionará con un monto de tres veces el beneficio patrimonial obtenido como consecuencia directa de la infracción</a:t>
            </a:r>
            <a:r>
              <a:rPr lang="es-MX" sz="4600" dirty="0">
                <a:solidFill>
                  <a:srgbClr val="000000"/>
                </a:solidFill>
                <a:latin typeface="+mj-lt"/>
              </a:rPr>
              <a:t>.</a:t>
            </a:r>
          </a:p>
          <a:p>
            <a:pPr algn="just"/>
            <a:endParaRPr lang="es-MX" sz="6700" dirty="0">
              <a:solidFill>
                <a:srgbClr val="000000"/>
              </a:solidFill>
              <a:latin typeface="+mj-lt"/>
            </a:endParaRPr>
          </a:p>
          <a:p>
            <a:pPr algn="just"/>
            <a:r>
              <a:rPr lang="es-MX" sz="6700" dirty="0" smtClean="0">
                <a:solidFill>
                  <a:srgbClr val="000000"/>
                </a:solidFill>
                <a:latin typeface="+mj-lt"/>
              </a:rPr>
              <a:t>PROBLEMA: El IMAS no tiene potestades para fiscalizar y determinar el monto de ese beneficio patrimonial obtenido …</a:t>
            </a:r>
            <a:endParaRPr lang="es-MX" sz="6700" dirty="0">
              <a:solidFill>
                <a:srgbClr val="000000"/>
              </a:solidFill>
              <a:latin typeface="+mj-lt"/>
            </a:endParaRPr>
          </a:p>
        </p:txBody>
      </p:sp>
    </p:spTree>
    <p:extLst>
      <p:ext uri="{BB962C8B-B14F-4D97-AF65-F5344CB8AC3E}">
        <p14:creationId xmlns:p14="http://schemas.microsoft.com/office/powerpoint/2010/main" val="98174002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AFEA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chemeClr val="tx1"/>
                </a:solidFill>
              </a:rPr>
              <a:t>INFRACCIONES Y SANCIONES</a:t>
            </a:r>
            <a:br>
              <a:rPr lang="es-MX" b="1" dirty="0" smtClean="0">
                <a:solidFill>
                  <a:schemeClr val="tx1"/>
                </a:solidFill>
              </a:rPr>
            </a:br>
            <a:r>
              <a:rPr lang="es-MX" b="1" dirty="0" smtClean="0">
                <a:solidFill>
                  <a:schemeClr val="tx1"/>
                </a:solidFill>
              </a:rPr>
              <a:t>EN EXACCIONES PARAFISCALES O TRIBUTOS DE </a:t>
            </a:r>
            <a:r>
              <a:rPr lang="es-MX" b="1" dirty="0" smtClean="0">
                <a:solidFill>
                  <a:srgbClr val="FF0000"/>
                </a:solidFill>
              </a:rPr>
              <a:t>OTROS ENTES PÚBLICOS</a:t>
            </a:r>
            <a:endParaRPr lang="es-MX" b="1" dirty="0">
              <a:solidFill>
                <a:srgbClr val="FF0000"/>
              </a:solidFill>
            </a:endParaRPr>
          </a:p>
        </p:txBody>
      </p:sp>
      <p:sp>
        <p:nvSpPr>
          <p:cNvPr id="5" name="4 Marcador de texto"/>
          <p:cNvSpPr>
            <a:spLocks noGrp="1"/>
          </p:cNvSpPr>
          <p:nvPr>
            <p:ph type="body" idx="1"/>
          </p:nvPr>
        </p:nvSpPr>
        <p:spPr>
          <a:xfrm>
            <a:off x="323528" y="2636912"/>
            <a:ext cx="7704855" cy="3672408"/>
          </a:xfrm>
        </p:spPr>
        <p:txBody>
          <a:bodyPr anchor="t" anchorCtr="0">
            <a:normAutofit fontScale="92500" lnSpcReduction="10000"/>
          </a:bodyPr>
          <a:lstStyle/>
          <a:p>
            <a:pPr algn="just"/>
            <a:r>
              <a:rPr lang="es-MX" sz="3200" b="1" dirty="0">
                <a:solidFill>
                  <a:srgbClr val="000000"/>
                </a:solidFill>
              </a:rPr>
              <a:t>Artículo 68.- Cierre de negocios</a:t>
            </a:r>
          </a:p>
          <a:p>
            <a:pPr algn="just"/>
            <a:r>
              <a:rPr lang="es-MX" sz="3200" dirty="0">
                <a:solidFill>
                  <a:srgbClr val="000000"/>
                </a:solidFill>
              </a:rPr>
              <a:t>El IMAS, en su condición de administración tributaria, estará facultado para ordenar y ejecutar el cierre inmediato del negocio que se encuentre moroso en el pago de este impuesto durante más de dos </a:t>
            </a:r>
            <a:r>
              <a:rPr lang="es-MX" sz="3200" dirty="0" smtClean="0">
                <a:solidFill>
                  <a:srgbClr val="000000"/>
                </a:solidFill>
              </a:rPr>
              <a:t>meses</a:t>
            </a:r>
          </a:p>
          <a:p>
            <a:pPr algn="just"/>
            <a:endParaRPr lang="es-MX" sz="3200" dirty="0">
              <a:solidFill>
                <a:srgbClr val="000000"/>
              </a:solidFill>
            </a:endParaRPr>
          </a:p>
          <a:p>
            <a:pPr algn="just"/>
            <a:r>
              <a:rPr lang="es-MX" sz="3200" dirty="0" smtClean="0">
                <a:solidFill>
                  <a:srgbClr val="000000"/>
                </a:solidFill>
              </a:rPr>
              <a:t>Hasta donde sé, no aplica el IMAS esa sanción</a:t>
            </a:r>
            <a:endParaRPr lang="es-MX" sz="3200" dirty="0">
              <a:solidFill>
                <a:srgbClr val="000000"/>
              </a:solidFill>
            </a:endParaRPr>
          </a:p>
          <a:p>
            <a:pPr algn="just"/>
            <a:endParaRPr lang="es-MX" sz="3200" dirty="0">
              <a:solidFill>
                <a:srgbClr val="002060"/>
              </a:solidFill>
              <a:latin typeface="+mj-lt"/>
            </a:endParaRPr>
          </a:p>
        </p:txBody>
      </p:sp>
    </p:spTree>
    <p:extLst>
      <p:ext uri="{BB962C8B-B14F-4D97-AF65-F5344CB8AC3E}">
        <p14:creationId xmlns:p14="http://schemas.microsoft.com/office/powerpoint/2010/main" val="309872327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AFEA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chemeClr val="tx1"/>
                </a:solidFill>
              </a:rPr>
              <a:t>INFRACCIONES Y SANCIONES</a:t>
            </a:r>
            <a:br>
              <a:rPr lang="es-MX" b="1" dirty="0" smtClean="0">
                <a:solidFill>
                  <a:schemeClr val="tx1"/>
                </a:solidFill>
              </a:rPr>
            </a:br>
            <a:r>
              <a:rPr lang="es-MX" b="1" dirty="0" smtClean="0">
                <a:solidFill>
                  <a:schemeClr val="tx1"/>
                </a:solidFill>
              </a:rPr>
              <a:t>EN EXACCIONES PARAFISCALES O TRIBUTOS DE </a:t>
            </a:r>
            <a:r>
              <a:rPr lang="es-MX" b="1" dirty="0" smtClean="0">
                <a:solidFill>
                  <a:srgbClr val="FF0000"/>
                </a:solidFill>
              </a:rPr>
              <a:t>OTROS ENTES PÚBLICOS</a:t>
            </a:r>
            <a:endParaRPr lang="es-MX" b="1" dirty="0">
              <a:solidFill>
                <a:srgbClr val="FF0000"/>
              </a:solidFill>
            </a:endParaRPr>
          </a:p>
        </p:txBody>
      </p:sp>
      <p:sp>
        <p:nvSpPr>
          <p:cNvPr id="5" name="4 Marcador de texto"/>
          <p:cNvSpPr>
            <a:spLocks noGrp="1"/>
          </p:cNvSpPr>
          <p:nvPr>
            <p:ph type="body" idx="1"/>
          </p:nvPr>
        </p:nvSpPr>
        <p:spPr>
          <a:xfrm>
            <a:off x="395536" y="4149080"/>
            <a:ext cx="7848872" cy="2160240"/>
          </a:xfrm>
        </p:spPr>
        <p:txBody>
          <a:bodyPr anchor="t" anchorCtr="0">
            <a:normAutofit/>
          </a:bodyPr>
          <a:lstStyle/>
          <a:p>
            <a:r>
              <a:rPr lang="es-MX" sz="3200" dirty="0" smtClean="0">
                <a:solidFill>
                  <a:srgbClr val="000000"/>
                </a:solidFill>
                <a:latin typeface="+mj-lt"/>
              </a:rPr>
              <a:t>No hay</a:t>
            </a:r>
            <a:endParaRPr lang="es-MX" sz="3200" dirty="0">
              <a:solidFill>
                <a:srgbClr val="000000"/>
              </a:solidFill>
              <a:latin typeface="+mj-lt"/>
            </a:endParaRPr>
          </a:p>
        </p:txBody>
      </p:sp>
      <p:sp>
        <p:nvSpPr>
          <p:cNvPr id="6" name="5 CuadroTexto"/>
          <p:cNvSpPr txBox="1"/>
          <p:nvPr/>
        </p:nvSpPr>
        <p:spPr>
          <a:xfrm>
            <a:off x="395536" y="2492896"/>
            <a:ext cx="7848872" cy="1200329"/>
          </a:xfrm>
          <a:prstGeom prst="rect">
            <a:avLst/>
          </a:prstGeom>
          <a:solidFill>
            <a:srgbClr val="F7F71D"/>
          </a:solidFill>
        </p:spPr>
        <p:txBody>
          <a:bodyPr wrap="square" rtlCol="0">
            <a:spAutoFit/>
          </a:bodyPr>
          <a:lstStyle/>
          <a:p>
            <a:pPr algn="ctr"/>
            <a:r>
              <a:rPr lang="es-MX" sz="3600" dirty="0" smtClean="0">
                <a:solidFill>
                  <a:srgbClr val="000000"/>
                </a:solidFill>
                <a:latin typeface="+mj-lt"/>
              </a:rPr>
              <a:t>Impuestos del INDER a cigarrillos, cerveza, bebidas alcohólicas y gaseosas</a:t>
            </a:r>
            <a:endParaRPr lang="es-MX" sz="3600" dirty="0">
              <a:solidFill>
                <a:srgbClr val="000000"/>
              </a:solidFill>
              <a:latin typeface="+mj-lt"/>
            </a:endParaRPr>
          </a:p>
        </p:txBody>
      </p:sp>
    </p:spTree>
    <p:extLst>
      <p:ext uri="{BB962C8B-B14F-4D97-AF65-F5344CB8AC3E}">
        <p14:creationId xmlns:p14="http://schemas.microsoft.com/office/powerpoint/2010/main" val="224468184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AFEA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chemeClr val="tx1"/>
                </a:solidFill>
              </a:rPr>
              <a:t>INFRACCIONES Y SANCIONES</a:t>
            </a:r>
            <a:br>
              <a:rPr lang="es-MX" b="1" dirty="0" smtClean="0">
                <a:solidFill>
                  <a:schemeClr val="tx1"/>
                </a:solidFill>
              </a:rPr>
            </a:br>
            <a:r>
              <a:rPr lang="es-MX" b="1" dirty="0" smtClean="0">
                <a:solidFill>
                  <a:schemeClr val="tx1"/>
                </a:solidFill>
              </a:rPr>
              <a:t>EN EXACCIONES PARAFISCALES O TRIBUTOS DE </a:t>
            </a:r>
            <a:r>
              <a:rPr lang="es-MX" b="1" dirty="0" smtClean="0">
                <a:solidFill>
                  <a:srgbClr val="FF0000"/>
                </a:solidFill>
              </a:rPr>
              <a:t>OTROS ENTES PÚBLICOS</a:t>
            </a:r>
            <a:endParaRPr lang="es-MX" b="1" dirty="0">
              <a:solidFill>
                <a:srgbClr val="FF0000"/>
              </a:solidFill>
            </a:endParaRPr>
          </a:p>
        </p:txBody>
      </p:sp>
      <p:sp>
        <p:nvSpPr>
          <p:cNvPr id="5" name="4 Marcador de texto"/>
          <p:cNvSpPr>
            <a:spLocks noGrp="1"/>
          </p:cNvSpPr>
          <p:nvPr>
            <p:ph type="body" idx="1"/>
          </p:nvPr>
        </p:nvSpPr>
        <p:spPr>
          <a:xfrm>
            <a:off x="323528" y="4509120"/>
            <a:ext cx="7704856" cy="1368152"/>
          </a:xfrm>
        </p:spPr>
        <p:txBody>
          <a:bodyPr anchor="t" anchorCtr="0">
            <a:normAutofit/>
          </a:bodyPr>
          <a:lstStyle/>
          <a:p>
            <a:pPr algn="just"/>
            <a:r>
              <a:rPr lang="es-MX" sz="3200" dirty="0" smtClean="0">
                <a:solidFill>
                  <a:schemeClr val="tx1"/>
                </a:solidFill>
                <a:latin typeface="+mj-lt"/>
              </a:rPr>
              <a:t>No aplica el ICT el </a:t>
            </a:r>
            <a:r>
              <a:rPr lang="es-MX" sz="3200" dirty="0">
                <a:solidFill>
                  <a:schemeClr val="tx1"/>
                </a:solidFill>
                <a:latin typeface="+mj-lt"/>
              </a:rPr>
              <a:t>Título III </a:t>
            </a:r>
            <a:r>
              <a:rPr lang="es-MX" sz="3200" dirty="0" smtClean="0">
                <a:solidFill>
                  <a:schemeClr val="tx1"/>
                </a:solidFill>
                <a:latin typeface="+mj-lt"/>
              </a:rPr>
              <a:t>CNPT</a:t>
            </a:r>
          </a:p>
          <a:p>
            <a:pPr algn="just"/>
            <a:r>
              <a:rPr lang="es-MX" sz="3200" dirty="0" smtClean="0">
                <a:solidFill>
                  <a:schemeClr val="tx1"/>
                </a:solidFill>
                <a:latin typeface="+mj-lt"/>
              </a:rPr>
              <a:t>Ley no establece sanciones</a:t>
            </a:r>
          </a:p>
          <a:p>
            <a:endParaRPr lang="es-MX" sz="3200" dirty="0">
              <a:solidFill>
                <a:srgbClr val="002060"/>
              </a:solidFill>
              <a:latin typeface="+mj-lt"/>
            </a:endParaRPr>
          </a:p>
        </p:txBody>
      </p:sp>
      <p:sp>
        <p:nvSpPr>
          <p:cNvPr id="6" name="5 CuadroTexto"/>
          <p:cNvSpPr txBox="1"/>
          <p:nvPr/>
        </p:nvSpPr>
        <p:spPr>
          <a:xfrm>
            <a:off x="611560" y="2636912"/>
            <a:ext cx="7200800" cy="1200329"/>
          </a:xfrm>
          <a:prstGeom prst="rect">
            <a:avLst/>
          </a:prstGeom>
          <a:solidFill>
            <a:srgbClr val="F7F71D"/>
          </a:solidFill>
        </p:spPr>
        <p:txBody>
          <a:bodyPr wrap="square" rtlCol="0">
            <a:spAutoFit/>
          </a:bodyPr>
          <a:lstStyle/>
          <a:p>
            <a:pPr algn="ctr"/>
            <a:r>
              <a:rPr lang="es-MX" sz="3600" dirty="0" smtClean="0">
                <a:solidFill>
                  <a:srgbClr val="000000"/>
                </a:solidFill>
                <a:latin typeface="+mj-lt"/>
              </a:rPr>
              <a:t>Impuesto del 3% a favor del ICT – Ley 2706 Industria Turística</a:t>
            </a:r>
            <a:endParaRPr lang="es-MX" sz="3600" dirty="0">
              <a:solidFill>
                <a:srgbClr val="000000"/>
              </a:solidFill>
              <a:latin typeface="+mj-lt"/>
            </a:endParaRPr>
          </a:p>
        </p:txBody>
      </p:sp>
    </p:spTree>
    <p:extLst>
      <p:ext uri="{BB962C8B-B14F-4D97-AF65-F5344CB8AC3E}">
        <p14:creationId xmlns:p14="http://schemas.microsoft.com/office/powerpoint/2010/main" val="289855629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AFEAF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20880" cy="1224136"/>
          </a:xfrm>
        </p:spPr>
        <p:txBody>
          <a:bodyPr/>
          <a:lstStyle/>
          <a:p>
            <a:pPr algn="ctr"/>
            <a:r>
              <a:rPr lang="es-MX" b="1" dirty="0" smtClean="0">
                <a:solidFill>
                  <a:schemeClr val="tx1"/>
                </a:solidFill>
              </a:rPr>
              <a:t>INFRACCIONES Y SANCIONES</a:t>
            </a:r>
            <a:br>
              <a:rPr lang="es-MX" b="1" dirty="0" smtClean="0">
                <a:solidFill>
                  <a:schemeClr val="tx1"/>
                </a:solidFill>
              </a:rPr>
            </a:br>
            <a:r>
              <a:rPr lang="es-MX" b="1" dirty="0" smtClean="0">
                <a:solidFill>
                  <a:schemeClr val="tx1"/>
                </a:solidFill>
              </a:rPr>
              <a:t>EN EXACCIONES PARAFISCALES O TRIBUTOS DE </a:t>
            </a:r>
            <a:r>
              <a:rPr lang="es-MX" b="1" dirty="0" smtClean="0">
                <a:solidFill>
                  <a:srgbClr val="FF0000"/>
                </a:solidFill>
              </a:rPr>
              <a:t>OTROS ENTES PÚBLICOS</a:t>
            </a:r>
            <a:endParaRPr lang="es-MX" b="1" dirty="0">
              <a:solidFill>
                <a:srgbClr val="FF0000"/>
              </a:solidFill>
            </a:endParaRPr>
          </a:p>
        </p:txBody>
      </p:sp>
      <p:sp>
        <p:nvSpPr>
          <p:cNvPr id="5" name="4 Marcador de texto"/>
          <p:cNvSpPr>
            <a:spLocks noGrp="1"/>
          </p:cNvSpPr>
          <p:nvPr>
            <p:ph type="body" idx="1"/>
          </p:nvPr>
        </p:nvSpPr>
        <p:spPr>
          <a:xfrm>
            <a:off x="323528" y="2492896"/>
            <a:ext cx="7704855" cy="4032448"/>
          </a:xfrm>
        </p:spPr>
        <p:txBody>
          <a:bodyPr anchor="t" anchorCtr="0">
            <a:normAutofit lnSpcReduction="10000"/>
          </a:bodyPr>
          <a:lstStyle/>
          <a:p>
            <a:pPr lvl="0" algn="ctr">
              <a:buClr>
                <a:srgbClr val="A9A57C"/>
              </a:buClr>
            </a:pPr>
            <a:r>
              <a:rPr lang="es-MX" sz="2700" b="1" u="sng" dirty="0" smtClean="0">
                <a:solidFill>
                  <a:srgbClr val="000000"/>
                </a:solidFill>
                <a:latin typeface="Cambria"/>
              </a:rPr>
              <a:t>Reglamento</a:t>
            </a:r>
          </a:p>
          <a:p>
            <a:pPr lvl="0" algn="just">
              <a:buClr>
                <a:srgbClr val="A9A57C"/>
              </a:buClr>
            </a:pPr>
            <a:r>
              <a:rPr lang="es-MX" sz="2700" dirty="0" smtClean="0">
                <a:solidFill>
                  <a:srgbClr val="000000"/>
                </a:solidFill>
                <a:latin typeface="Cambria"/>
              </a:rPr>
              <a:t>Art </a:t>
            </a:r>
            <a:r>
              <a:rPr lang="es-MX" sz="2700" dirty="0">
                <a:solidFill>
                  <a:srgbClr val="000000"/>
                </a:solidFill>
                <a:latin typeface="Cambria"/>
              </a:rPr>
              <a:t>6: Recargo de mora del </a:t>
            </a:r>
            <a:r>
              <a:rPr lang="es-MX" sz="2700" dirty="0" smtClean="0">
                <a:solidFill>
                  <a:srgbClr val="000000"/>
                </a:solidFill>
                <a:latin typeface="Cambria"/>
              </a:rPr>
              <a:t>1%</a:t>
            </a:r>
          </a:p>
          <a:p>
            <a:pPr lvl="0" algn="just">
              <a:buClr>
                <a:srgbClr val="A9A57C"/>
              </a:buClr>
            </a:pPr>
            <a:r>
              <a:rPr lang="es-MX" sz="2700" dirty="0" smtClean="0">
                <a:solidFill>
                  <a:srgbClr val="000000"/>
                </a:solidFill>
                <a:latin typeface="Cambria"/>
              </a:rPr>
              <a:t>Art </a:t>
            </a:r>
            <a:r>
              <a:rPr lang="es-MX" sz="2700" dirty="0">
                <a:solidFill>
                  <a:srgbClr val="000000"/>
                </a:solidFill>
                <a:latin typeface="Cambria"/>
              </a:rPr>
              <a:t>10: </a:t>
            </a:r>
            <a:r>
              <a:rPr lang="es-MX" sz="2700" dirty="0" smtClean="0">
                <a:solidFill>
                  <a:srgbClr val="000000"/>
                </a:solidFill>
                <a:latin typeface="Cambria"/>
              </a:rPr>
              <a:t>Recargo </a:t>
            </a:r>
            <a:r>
              <a:rPr lang="es-MX" sz="2700" dirty="0">
                <a:solidFill>
                  <a:srgbClr val="000000"/>
                </a:solidFill>
                <a:latin typeface="Cambria"/>
              </a:rPr>
              <a:t>del 2% por cada mes o fracción de mes de retraso en la presentación del Registro de </a:t>
            </a:r>
            <a:r>
              <a:rPr lang="es-MX" sz="2700" dirty="0" smtClean="0">
                <a:solidFill>
                  <a:srgbClr val="000000"/>
                </a:solidFill>
                <a:latin typeface="Cambria"/>
              </a:rPr>
              <a:t>Huéspedes</a:t>
            </a:r>
          </a:p>
          <a:p>
            <a:pPr lvl="0" algn="just">
              <a:buClr>
                <a:srgbClr val="A9A57C"/>
              </a:buClr>
            </a:pPr>
            <a:r>
              <a:rPr lang="es-MX" sz="2700" dirty="0" smtClean="0">
                <a:solidFill>
                  <a:srgbClr val="000000"/>
                </a:solidFill>
                <a:latin typeface="Cambria"/>
              </a:rPr>
              <a:t>Art</a:t>
            </a:r>
            <a:r>
              <a:rPr lang="es-MX" sz="2700" dirty="0">
                <a:solidFill>
                  <a:srgbClr val="000000"/>
                </a:solidFill>
                <a:latin typeface="Cambria"/>
              </a:rPr>
              <a:t>. 17: </a:t>
            </a:r>
            <a:r>
              <a:rPr lang="es-MX" sz="2700" dirty="0" smtClean="0">
                <a:solidFill>
                  <a:srgbClr val="000000"/>
                </a:solidFill>
                <a:latin typeface="Cambria"/>
              </a:rPr>
              <a:t>El recaudador a quien se le compruebe la evasión del impuesto, incurrirá en los delitos de apropiación y retención indebida establecidos en el Código Penal</a:t>
            </a:r>
            <a:endParaRPr lang="es-MX" sz="2700" dirty="0">
              <a:solidFill>
                <a:srgbClr val="000000"/>
              </a:solidFill>
              <a:latin typeface="Cambria"/>
            </a:endParaRPr>
          </a:p>
          <a:p>
            <a:endParaRPr lang="es-MX" sz="3200" dirty="0">
              <a:solidFill>
                <a:srgbClr val="000000"/>
              </a:solidFill>
              <a:latin typeface="+mj-lt"/>
            </a:endParaRPr>
          </a:p>
        </p:txBody>
      </p:sp>
    </p:spTree>
    <p:extLst>
      <p:ext uri="{BB962C8B-B14F-4D97-AF65-F5344CB8AC3E}">
        <p14:creationId xmlns:p14="http://schemas.microsoft.com/office/powerpoint/2010/main" val="217004406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787208" cy="6178698"/>
          </a:xfrm>
        </p:spPr>
        <p:txBody>
          <a:bodyPr/>
          <a:lstStyle/>
          <a:p>
            <a:pPr algn="ctr"/>
            <a:r>
              <a:rPr lang="es-MX" sz="4400" b="1" dirty="0" smtClean="0">
                <a:solidFill>
                  <a:srgbClr val="FF0000"/>
                </a:solidFill>
              </a:rPr>
              <a:t>Completamos el reconocimiento o “sobrevuelo” de infracciones y sanciones según sujeto activo y su potestad sancionatoria </a:t>
            </a:r>
            <a:endParaRPr lang="es-MX" sz="4400" b="1" dirty="0">
              <a:solidFill>
                <a:srgbClr val="FF0000"/>
              </a:solidFill>
            </a:endParaRPr>
          </a:p>
        </p:txBody>
      </p:sp>
    </p:spTree>
    <p:extLst>
      <p:ext uri="{BB962C8B-B14F-4D97-AF65-F5344CB8AC3E}">
        <p14:creationId xmlns:p14="http://schemas.microsoft.com/office/powerpoint/2010/main" val="13376100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260648"/>
            <a:ext cx="7787208" cy="6178698"/>
          </a:xfrm>
        </p:spPr>
        <p:txBody>
          <a:bodyPr/>
          <a:lstStyle/>
          <a:p>
            <a:pPr algn="ctr"/>
            <a:r>
              <a:rPr lang="es-MX" sz="4400" b="1" dirty="0" smtClean="0">
                <a:solidFill>
                  <a:srgbClr val="FF0000"/>
                </a:solidFill>
              </a:rPr>
              <a:t>Continuamos con:</a:t>
            </a:r>
            <a:br>
              <a:rPr lang="es-MX" sz="4400" b="1" dirty="0" smtClean="0">
                <a:solidFill>
                  <a:srgbClr val="FF0000"/>
                </a:solidFill>
              </a:rPr>
            </a:br>
            <a:r>
              <a:rPr lang="es-MX" sz="4400" b="1" dirty="0" smtClean="0">
                <a:solidFill>
                  <a:srgbClr val="FF0000"/>
                </a:solidFill>
              </a:rPr>
              <a:t/>
            </a:r>
            <a:br>
              <a:rPr lang="es-MX" sz="4400" b="1" dirty="0" smtClean="0">
                <a:solidFill>
                  <a:srgbClr val="FF0000"/>
                </a:solidFill>
              </a:rPr>
            </a:br>
            <a:r>
              <a:rPr lang="es-MX" sz="4400" b="1" dirty="0" smtClean="0">
                <a:solidFill>
                  <a:srgbClr val="FF0000"/>
                </a:solidFill>
              </a:rPr>
              <a:t>2) Procedimientos sancionadores;</a:t>
            </a:r>
            <a:endParaRPr lang="es-MX" sz="4400" b="1" dirty="0">
              <a:solidFill>
                <a:srgbClr val="FF0000"/>
              </a:solidFill>
            </a:endParaRPr>
          </a:p>
        </p:txBody>
      </p:sp>
    </p:spTree>
    <p:extLst>
      <p:ext uri="{BB962C8B-B14F-4D97-AF65-F5344CB8AC3E}">
        <p14:creationId xmlns:p14="http://schemas.microsoft.com/office/powerpoint/2010/main" val="327944500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dirty="0" smtClean="0">
                <a:solidFill>
                  <a:srgbClr val="FF0000"/>
                </a:solidFill>
              </a:rPr>
              <a:t>Procedimiento sancionador</a:t>
            </a:r>
            <a:endParaRPr lang="es-MX" b="1" dirty="0">
              <a:solidFill>
                <a:srgbClr val="FF0000"/>
              </a:solidFill>
            </a:endParaRPr>
          </a:p>
        </p:txBody>
      </p:sp>
      <p:sp>
        <p:nvSpPr>
          <p:cNvPr id="4" name="3 Marcador de texto"/>
          <p:cNvSpPr>
            <a:spLocks noGrp="1"/>
          </p:cNvSpPr>
          <p:nvPr>
            <p:ph type="body" idx="1"/>
          </p:nvPr>
        </p:nvSpPr>
        <p:spPr>
          <a:xfrm>
            <a:off x="539552" y="1196752"/>
            <a:ext cx="7848871" cy="5184576"/>
          </a:xfrm>
        </p:spPr>
        <p:txBody>
          <a:bodyPr anchor="t">
            <a:normAutofit fontScale="92500" lnSpcReduction="20000"/>
          </a:bodyPr>
          <a:lstStyle/>
          <a:p>
            <a:pPr algn="just">
              <a:spcBef>
                <a:spcPts val="0"/>
              </a:spcBef>
            </a:pPr>
            <a:r>
              <a:rPr lang="es-MX" sz="2800" kern="0" dirty="0" smtClean="0">
                <a:solidFill>
                  <a:srgbClr val="000000"/>
                </a:solidFill>
                <a:latin typeface="+mj-lt"/>
              </a:rPr>
              <a:t>Artículo 39 Constitución:</a:t>
            </a:r>
          </a:p>
          <a:p>
            <a:pPr algn="just">
              <a:spcBef>
                <a:spcPts val="0"/>
              </a:spcBef>
            </a:pPr>
            <a:endParaRPr lang="es-MX" sz="2800" kern="0" dirty="0" smtClean="0">
              <a:solidFill>
                <a:srgbClr val="000000"/>
              </a:solidFill>
              <a:latin typeface="+mj-lt"/>
            </a:endParaRPr>
          </a:p>
          <a:p>
            <a:pPr algn="just"/>
            <a:r>
              <a:rPr lang="es-MX" sz="2800" kern="0" dirty="0">
                <a:solidFill>
                  <a:srgbClr val="000000"/>
                </a:solidFill>
                <a:latin typeface="+mj-lt"/>
              </a:rPr>
              <a:t>“Artículo 39.- A nadie se le hará sufrir pena sino por delito, cuasidelito o falta, sancionados por ley </a:t>
            </a:r>
            <a:r>
              <a:rPr lang="es-MX" sz="2800" kern="0" dirty="0" smtClean="0">
                <a:solidFill>
                  <a:srgbClr val="000000"/>
                </a:solidFill>
                <a:latin typeface="+mj-lt"/>
              </a:rPr>
              <a:t>anterior </a:t>
            </a:r>
            <a:r>
              <a:rPr lang="es-MX" sz="2800" kern="0" dirty="0" smtClean="0">
                <a:solidFill>
                  <a:srgbClr val="FF0000"/>
                </a:solidFill>
                <a:latin typeface="+mj-lt"/>
              </a:rPr>
              <a:t>(principio irretroactividad, salvo la beneficiosa)</a:t>
            </a:r>
            <a:r>
              <a:rPr lang="es-MX" sz="2800" kern="0" dirty="0" smtClean="0">
                <a:solidFill>
                  <a:srgbClr val="000000"/>
                </a:solidFill>
                <a:latin typeface="+mj-lt"/>
              </a:rPr>
              <a:t> y </a:t>
            </a:r>
            <a:r>
              <a:rPr lang="es-MX" sz="2800" kern="0" dirty="0">
                <a:solidFill>
                  <a:srgbClr val="000000"/>
                </a:solidFill>
                <a:latin typeface="+mj-lt"/>
              </a:rPr>
              <a:t>en virtud de sentencia firme </a:t>
            </a:r>
            <a:r>
              <a:rPr lang="es-MX" sz="2800" kern="0" dirty="0" smtClean="0">
                <a:solidFill>
                  <a:srgbClr val="FF0000"/>
                </a:solidFill>
                <a:latin typeface="+mj-lt"/>
              </a:rPr>
              <a:t>(o acto administrativo firme, lo cual quiere decir que primero se ventila el procedimiento y hasta después se puede aplicar la sanción)</a:t>
            </a:r>
            <a:r>
              <a:rPr lang="es-MX" sz="2800" kern="0" dirty="0" smtClean="0">
                <a:solidFill>
                  <a:srgbClr val="000000"/>
                </a:solidFill>
                <a:latin typeface="+mj-lt"/>
              </a:rPr>
              <a:t> dictada </a:t>
            </a:r>
            <a:r>
              <a:rPr lang="es-MX" sz="2800" kern="0" dirty="0">
                <a:solidFill>
                  <a:srgbClr val="000000"/>
                </a:solidFill>
                <a:latin typeface="+mj-lt"/>
              </a:rPr>
              <a:t>por autoridad competente, previa oportunidad concedida al indiciado para ejercitar su defensa </a:t>
            </a:r>
            <a:r>
              <a:rPr lang="es-MX" sz="2800" kern="0" dirty="0" smtClean="0">
                <a:solidFill>
                  <a:srgbClr val="FF0000"/>
                </a:solidFill>
                <a:latin typeface="+mj-lt"/>
              </a:rPr>
              <a:t>(derecho de defensa y al debido proceso)</a:t>
            </a:r>
            <a:r>
              <a:rPr lang="es-MX" sz="2800" kern="0" dirty="0" smtClean="0">
                <a:solidFill>
                  <a:srgbClr val="000000"/>
                </a:solidFill>
                <a:latin typeface="+mj-lt"/>
              </a:rPr>
              <a:t> y </a:t>
            </a:r>
            <a:r>
              <a:rPr lang="es-MX" sz="2800" kern="0" dirty="0">
                <a:solidFill>
                  <a:srgbClr val="000000"/>
                </a:solidFill>
                <a:latin typeface="+mj-lt"/>
              </a:rPr>
              <a:t>mediante la necesaria demostración de </a:t>
            </a:r>
            <a:r>
              <a:rPr lang="es-MX" sz="2800" kern="0" dirty="0" smtClean="0">
                <a:solidFill>
                  <a:srgbClr val="000000"/>
                </a:solidFill>
                <a:latin typeface="+mj-lt"/>
              </a:rPr>
              <a:t>culpabilidad </a:t>
            </a:r>
            <a:r>
              <a:rPr lang="es-MX" sz="2800" kern="0" dirty="0" smtClean="0">
                <a:solidFill>
                  <a:srgbClr val="FF0000"/>
                </a:solidFill>
                <a:latin typeface="+mj-lt"/>
              </a:rPr>
              <a:t>(presunción de inocencia)</a:t>
            </a:r>
            <a:r>
              <a:rPr lang="es-MX" sz="2800" kern="0" dirty="0" smtClean="0">
                <a:solidFill>
                  <a:srgbClr val="000000"/>
                </a:solidFill>
                <a:latin typeface="+mj-lt"/>
              </a:rPr>
              <a:t>.</a:t>
            </a:r>
            <a:endParaRPr lang="es-MX" sz="2800" kern="0" dirty="0">
              <a:solidFill>
                <a:srgbClr val="000000"/>
              </a:solidFill>
              <a:latin typeface="+mj-lt"/>
            </a:endParaRPr>
          </a:p>
          <a:p>
            <a:pPr algn="just"/>
            <a:r>
              <a:rPr lang="es-MX" sz="2800" kern="0" dirty="0" smtClean="0">
                <a:solidFill>
                  <a:srgbClr val="000000"/>
                </a:solidFill>
                <a:latin typeface="+mj-lt"/>
              </a:rPr>
              <a:t>….”</a:t>
            </a:r>
            <a:endParaRPr lang="es-MX" sz="2800" kern="0" dirty="0">
              <a:solidFill>
                <a:srgbClr val="000000"/>
              </a:solidFill>
              <a:latin typeface="+mj-lt"/>
            </a:endParaRPr>
          </a:p>
        </p:txBody>
      </p:sp>
    </p:spTree>
    <p:extLst>
      <p:ext uri="{BB962C8B-B14F-4D97-AF65-F5344CB8AC3E}">
        <p14:creationId xmlns:p14="http://schemas.microsoft.com/office/powerpoint/2010/main" val="3855534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smtClean="0">
                <a:solidFill>
                  <a:srgbClr val="FF0000"/>
                </a:solidFill>
              </a:rPr>
              <a:t>RELACIÓN JURÍDICO TRIBUTARIA</a:t>
            </a:r>
            <a:endParaRPr lang="es-MX" b="1" dirty="0">
              <a:solidFill>
                <a:srgbClr val="FF0000"/>
              </a:solidFill>
            </a:endParaRPr>
          </a:p>
        </p:txBody>
      </p:sp>
      <p:sp>
        <p:nvSpPr>
          <p:cNvPr id="5" name="4 Marcador de texto"/>
          <p:cNvSpPr>
            <a:spLocks noGrp="1"/>
          </p:cNvSpPr>
          <p:nvPr>
            <p:ph type="body" idx="1"/>
          </p:nvPr>
        </p:nvSpPr>
        <p:spPr>
          <a:xfrm>
            <a:off x="395536" y="1628800"/>
            <a:ext cx="8064896" cy="4680520"/>
          </a:xfrm>
        </p:spPr>
        <p:txBody>
          <a:bodyPr anchor="t" anchorCtr="0">
            <a:normAutofit fontScale="92500" lnSpcReduction="10000"/>
          </a:bodyPr>
          <a:lstStyle/>
          <a:p>
            <a:pPr algn="just"/>
            <a:r>
              <a:rPr lang="es-MX" sz="3200" dirty="0" smtClean="0">
                <a:solidFill>
                  <a:srgbClr val="C00000"/>
                </a:solidFill>
                <a:latin typeface="+mj-lt"/>
              </a:rPr>
              <a:t>Relación jurídico – tributaria nace como consecuencia de la realización de un HECHO GENERADOR y concierne a dos sujetos:</a:t>
            </a:r>
          </a:p>
          <a:p>
            <a:endParaRPr lang="es-MX" sz="3200" dirty="0">
              <a:solidFill>
                <a:srgbClr val="C00000"/>
              </a:solidFill>
              <a:latin typeface="+mj-lt"/>
            </a:endParaRPr>
          </a:p>
          <a:p>
            <a:r>
              <a:rPr lang="es-MX" sz="3200" dirty="0" smtClean="0">
                <a:solidFill>
                  <a:srgbClr val="002060"/>
                </a:solidFill>
                <a:latin typeface="+mj-lt"/>
              </a:rPr>
              <a:t>SUJETO ACTIVO</a:t>
            </a:r>
            <a:r>
              <a:rPr lang="es-MX" sz="3200" dirty="0" smtClean="0">
                <a:solidFill>
                  <a:srgbClr val="C00000"/>
                </a:solidFill>
                <a:latin typeface="+mj-lt"/>
              </a:rPr>
              <a:t>                </a:t>
            </a:r>
            <a:r>
              <a:rPr lang="es-MX" sz="3200" dirty="0" smtClean="0">
                <a:solidFill>
                  <a:srgbClr val="002060"/>
                </a:solidFill>
                <a:latin typeface="+mj-lt"/>
              </a:rPr>
              <a:t>SUJETO (s) PASIVO (s)</a:t>
            </a:r>
          </a:p>
          <a:p>
            <a:endParaRPr lang="es-MX" sz="3200" dirty="0">
              <a:solidFill>
                <a:srgbClr val="002060"/>
              </a:solidFill>
              <a:latin typeface="+mj-lt"/>
            </a:endParaRPr>
          </a:p>
          <a:p>
            <a:pPr algn="just"/>
            <a:r>
              <a:rPr lang="es-MX" sz="3200" dirty="0">
                <a:solidFill>
                  <a:srgbClr val="C00000"/>
                </a:solidFill>
                <a:latin typeface="+mj-lt"/>
              </a:rPr>
              <a:t>Pero con independencia de que surja obligación y relación jurídico tributaria, existe antes una sujeción a una JURISDICCIÓN Y AUTORIDAD TRIBUTARIA</a:t>
            </a:r>
          </a:p>
        </p:txBody>
      </p:sp>
      <p:sp>
        <p:nvSpPr>
          <p:cNvPr id="2" name="1 Flecha izquierda y derecha"/>
          <p:cNvSpPr/>
          <p:nvPr/>
        </p:nvSpPr>
        <p:spPr>
          <a:xfrm>
            <a:off x="3267917" y="3407506"/>
            <a:ext cx="1080120" cy="576064"/>
          </a:xfrm>
          <a:prstGeom prst="leftRightArrow">
            <a:avLst/>
          </a:prstGeom>
          <a:solidFill>
            <a:srgbClr val="4B59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6789196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dirty="0" smtClean="0">
                <a:solidFill>
                  <a:srgbClr val="FF0000"/>
                </a:solidFill>
              </a:rPr>
              <a:t>Diferencia entre Procedimiento sancionador y determinativo</a:t>
            </a:r>
            <a:endParaRPr lang="es-MX" b="1" dirty="0">
              <a:solidFill>
                <a:srgbClr val="FF0000"/>
              </a:solidFill>
            </a:endParaRPr>
          </a:p>
        </p:txBody>
      </p:sp>
      <p:sp>
        <p:nvSpPr>
          <p:cNvPr id="4" name="3 Marcador de texto"/>
          <p:cNvSpPr>
            <a:spLocks noGrp="1"/>
          </p:cNvSpPr>
          <p:nvPr>
            <p:ph type="body" idx="1"/>
          </p:nvPr>
        </p:nvSpPr>
        <p:spPr>
          <a:xfrm>
            <a:off x="467545" y="1556792"/>
            <a:ext cx="7992888" cy="4896544"/>
          </a:xfrm>
        </p:spPr>
        <p:txBody>
          <a:bodyPr anchor="t">
            <a:normAutofit lnSpcReduction="10000"/>
          </a:bodyPr>
          <a:lstStyle/>
          <a:p>
            <a:pPr algn="just"/>
            <a:r>
              <a:rPr lang="es-MX" sz="2800" dirty="0" smtClean="0">
                <a:solidFill>
                  <a:schemeClr val="tx1"/>
                </a:solidFill>
                <a:latin typeface="+mj-lt"/>
              </a:rPr>
              <a:t>Nótese la gran diferencia que deriva de la norma anterior:</a:t>
            </a:r>
          </a:p>
          <a:p>
            <a:pPr marL="342900" indent="-342900" algn="just">
              <a:buFont typeface="Arial" panose="020B0604020202020204" pitchFamily="34" charset="0"/>
              <a:buChar char="•"/>
            </a:pPr>
            <a:r>
              <a:rPr lang="es-MX" sz="2800" dirty="0" smtClean="0">
                <a:solidFill>
                  <a:srgbClr val="000000"/>
                </a:solidFill>
                <a:latin typeface="+mj-lt"/>
              </a:rPr>
              <a:t>En el actual </a:t>
            </a:r>
            <a:r>
              <a:rPr lang="es-MX" sz="2800" u="sng" dirty="0" smtClean="0">
                <a:solidFill>
                  <a:srgbClr val="000000"/>
                </a:solidFill>
                <a:latin typeface="+mj-lt"/>
              </a:rPr>
              <a:t>procedimiento determinativo</a:t>
            </a:r>
            <a:r>
              <a:rPr lang="es-MX" sz="2800" dirty="0" smtClean="0">
                <a:solidFill>
                  <a:srgbClr val="000000"/>
                </a:solidFill>
                <a:latin typeface="+mj-lt"/>
              </a:rPr>
              <a:t>: ALO + 30 días: Pague  primero y litigue y discuta después</a:t>
            </a:r>
          </a:p>
          <a:p>
            <a:pPr marL="342900" indent="-342900" algn="just">
              <a:buFont typeface="Arial" panose="020B0604020202020204" pitchFamily="34" charset="0"/>
              <a:buChar char="•"/>
            </a:pPr>
            <a:r>
              <a:rPr lang="es-MX" sz="2800" u="sng" dirty="0" smtClean="0">
                <a:solidFill>
                  <a:srgbClr val="000000"/>
                </a:solidFill>
                <a:latin typeface="+mj-lt"/>
              </a:rPr>
              <a:t>Procedimiento sancionador</a:t>
            </a:r>
            <a:r>
              <a:rPr lang="es-MX" sz="2800" dirty="0" smtClean="0">
                <a:solidFill>
                  <a:srgbClr val="000000"/>
                </a:solidFill>
                <a:latin typeface="+mj-lt"/>
              </a:rPr>
              <a:t>: En virtud de lo que establece el artículo 39 de la Constitución, lo anterior no sería aplicable ni admisible en relación a sanciones, pues para imponer la sanción, se requiere de resolución firme (</a:t>
            </a:r>
            <a:r>
              <a:rPr lang="es-MX" sz="2800" dirty="0" err="1" smtClean="0">
                <a:solidFill>
                  <a:srgbClr val="000000"/>
                </a:solidFill>
                <a:latin typeface="+mj-lt"/>
              </a:rPr>
              <a:t>Arts</a:t>
            </a:r>
            <a:r>
              <a:rPr lang="es-MX" sz="2800" dirty="0" smtClean="0">
                <a:solidFill>
                  <a:srgbClr val="000000"/>
                </a:solidFill>
                <a:latin typeface="+mj-lt"/>
              </a:rPr>
              <a:t> 39 C Pol, 75 y 150 CNPT)</a:t>
            </a:r>
            <a:endParaRPr lang="es-MX" sz="2800" dirty="0">
              <a:solidFill>
                <a:srgbClr val="000000"/>
              </a:solidFill>
              <a:latin typeface="+mj-lt"/>
            </a:endParaRPr>
          </a:p>
        </p:txBody>
      </p:sp>
    </p:spTree>
    <p:extLst>
      <p:ext uri="{BB962C8B-B14F-4D97-AF65-F5344CB8AC3E}">
        <p14:creationId xmlns:p14="http://schemas.microsoft.com/office/powerpoint/2010/main" val="60341767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AutoShape 6"/>
          <p:cNvSpPr>
            <a:spLocks noChangeArrowheads="1"/>
          </p:cNvSpPr>
          <p:nvPr/>
        </p:nvSpPr>
        <p:spPr bwMode="auto">
          <a:xfrm>
            <a:off x="1765298" y="2073376"/>
            <a:ext cx="719138" cy="863600"/>
          </a:xfrm>
          <a:prstGeom prst="chevron">
            <a:avLst>
              <a:gd name="adj" fmla="val 25000"/>
            </a:avLst>
          </a:prstGeom>
          <a:solidFill>
            <a:srgbClr val="FFC000"/>
          </a:solidFill>
          <a:ln w="9525">
            <a:solidFill>
              <a:schemeClr val="tx1"/>
            </a:solidFill>
            <a:miter lim="800000"/>
            <a:headEnd/>
            <a:tailEnd/>
          </a:ln>
          <a:effectLst/>
        </p:spPr>
        <p:txBody>
          <a:bodyPr wrap="none" anchor="ctr"/>
          <a:lstStyle/>
          <a:p>
            <a:r>
              <a:rPr lang="es-CR" altLang="es-MX" dirty="0"/>
              <a:t>1</a:t>
            </a:r>
            <a:endParaRPr lang="es-ES" altLang="es-MX" dirty="0"/>
          </a:p>
        </p:txBody>
      </p:sp>
      <p:sp>
        <p:nvSpPr>
          <p:cNvPr id="2055" name="AutoShape 7"/>
          <p:cNvSpPr>
            <a:spLocks noChangeArrowheads="1"/>
          </p:cNvSpPr>
          <p:nvPr/>
        </p:nvSpPr>
        <p:spPr bwMode="auto">
          <a:xfrm>
            <a:off x="2484438" y="2060575"/>
            <a:ext cx="647700" cy="863600"/>
          </a:xfrm>
          <a:prstGeom prst="chevron">
            <a:avLst>
              <a:gd name="adj" fmla="val 25000"/>
            </a:avLst>
          </a:prstGeom>
          <a:solidFill>
            <a:srgbClr val="FFC000"/>
          </a:solidFill>
          <a:ln w="9525">
            <a:solidFill>
              <a:schemeClr val="tx1"/>
            </a:solidFill>
            <a:miter lim="800000"/>
            <a:headEnd/>
            <a:tailEnd/>
          </a:ln>
          <a:effectLst/>
        </p:spPr>
        <p:txBody>
          <a:bodyPr wrap="none" anchor="ctr"/>
          <a:lstStyle/>
          <a:p>
            <a:r>
              <a:rPr lang="es-CR" altLang="es-MX" dirty="0"/>
              <a:t>2</a:t>
            </a:r>
            <a:endParaRPr lang="es-ES" altLang="es-MX" dirty="0"/>
          </a:p>
        </p:txBody>
      </p:sp>
      <p:sp>
        <p:nvSpPr>
          <p:cNvPr id="2056" name="AutoShape 8"/>
          <p:cNvSpPr>
            <a:spLocks noChangeArrowheads="1"/>
          </p:cNvSpPr>
          <p:nvPr/>
        </p:nvSpPr>
        <p:spPr bwMode="auto">
          <a:xfrm>
            <a:off x="3348038" y="2060575"/>
            <a:ext cx="647700" cy="863600"/>
          </a:xfrm>
          <a:prstGeom prst="chevron">
            <a:avLst>
              <a:gd name="adj" fmla="val 25000"/>
            </a:avLst>
          </a:prstGeom>
          <a:solidFill>
            <a:srgbClr val="00B0F0"/>
          </a:solidFill>
          <a:ln w="9525">
            <a:solidFill>
              <a:schemeClr val="tx1"/>
            </a:solidFill>
            <a:miter lim="800000"/>
            <a:headEnd/>
            <a:tailEnd/>
          </a:ln>
          <a:effectLst/>
        </p:spPr>
        <p:txBody>
          <a:bodyPr wrap="none" anchor="ctr"/>
          <a:lstStyle/>
          <a:p>
            <a:r>
              <a:rPr lang="es-CR" altLang="es-MX"/>
              <a:t>3</a:t>
            </a:r>
            <a:endParaRPr lang="es-ES" altLang="es-MX"/>
          </a:p>
        </p:txBody>
      </p:sp>
      <p:sp>
        <p:nvSpPr>
          <p:cNvPr id="2057" name="AutoShape 9"/>
          <p:cNvSpPr>
            <a:spLocks noChangeArrowheads="1"/>
          </p:cNvSpPr>
          <p:nvPr/>
        </p:nvSpPr>
        <p:spPr bwMode="auto">
          <a:xfrm>
            <a:off x="3995738" y="2060575"/>
            <a:ext cx="647700" cy="863600"/>
          </a:xfrm>
          <a:prstGeom prst="chevron">
            <a:avLst>
              <a:gd name="adj" fmla="val 25000"/>
            </a:avLst>
          </a:prstGeom>
          <a:solidFill>
            <a:srgbClr val="FFC000"/>
          </a:solidFill>
          <a:ln w="9525">
            <a:solidFill>
              <a:schemeClr val="tx1"/>
            </a:solidFill>
            <a:miter lim="800000"/>
            <a:headEnd/>
            <a:tailEnd/>
          </a:ln>
          <a:effectLst/>
        </p:spPr>
        <p:txBody>
          <a:bodyPr wrap="none" anchor="ctr"/>
          <a:lstStyle/>
          <a:p>
            <a:r>
              <a:rPr lang="es-CR" altLang="es-MX" dirty="0"/>
              <a:t>4</a:t>
            </a:r>
            <a:endParaRPr lang="es-ES" altLang="es-MX" dirty="0"/>
          </a:p>
        </p:txBody>
      </p:sp>
      <p:sp>
        <p:nvSpPr>
          <p:cNvPr id="2058" name="AutoShape 10"/>
          <p:cNvSpPr>
            <a:spLocks noChangeArrowheads="1"/>
          </p:cNvSpPr>
          <p:nvPr/>
        </p:nvSpPr>
        <p:spPr bwMode="auto">
          <a:xfrm>
            <a:off x="4859338" y="2060575"/>
            <a:ext cx="720725" cy="863600"/>
          </a:xfrm>
          <a:prstGeom prst="chevron">
            <a:avLst>
              <a:gd name="adj" fmla="val 25000"/>
            </a:avLst>
          </a:prstGeom>
          <a:solidFill>
            <a:srgbClr val="00B0F0"/>
          </a:solidFill>
          <a:ln w="9525">
            <a:solidFill>
              <a:schemeClr val="tx1"/>
            </a:solidFill>
            <a:miter lim="800000"/>
            <a:headEnd/>
            <a:tailEnd/>
          </a:ln>
          <a:effectLst/>
        </p:spPr>
        <p:txBody>
          <a:bodyPr wrap="none" anchor="ctr"/>
          <a:lstStyle/>
          <a:p>
            <a:r>
              <a:rPr lang="es-CR" altLang="es-MX"/>
              <a:t>5</a:t>
            </a:r>
            <a:endParaRPr lang="es-ES" altLang="es-MX"/>
          </a:p>
        </p:txBody>
      </p:sp>
      <p:sp>
        <p:nvSpPr>
          <p:cNvPr id="2059" name="AutoShape 11"/>
          <p:cNvSpPr>
            <a:spLocks noChangeArrowheads="1"/>
          </p:cNvSpPr>
          <p:nvPr/>
        </p:nvSpPr>
        <p:spPr bwMode="auto">
          <a:xfrm>
            <a:off x="5507037" y="2060575"/>
            <a:ext cx="720725" cy="863600"/>
          </a:xfrm>
          <a:prstGeom prst="chevron">
            <a:avLst>
              <a:gd name="adj" fmla="val 25000"/>
            </a:avLst>
          </a:prstGeom>
          <a:solidFill>
            <a:srgbClr val="FF0000"/>
          </a:solidFill>
          <a:ln w="9525">
            <a:solidFill>
              <a:schemeClr val="tx1"/>
            </a:solidFill>
            <a:miter lim="800000"/>
            <a:headEnd/>
            <a:tailEnd/>
          </a:ln>
          <a:effectLst/>
        </p:spPr>
        <p:txBody>
          <a:bodyPr wrap="none" anchor="ctr"/>
          <a:lstStyle/>
          <a:p>
            <a:r>
              <a:rPr lang="es-CR" altLang="es-MX" dirty="0"/>
              <a:t>6</a:t>
            </a:r>
            <a:endParaRPr lang="es-ES" altLang="es-MX" dirty="0"/>
          </a:p>
        </p:txBody>
      </p:sp>
      <p:sp>
        <p:nvSpPr>
          <p:cNvPr id="2060" name="AutoShape 12"/>
          <p:cNvSpPr>
            <a:spLocks noChangeArrowheads="1"/>
          </p:cNvSpPr>
          <p:nvPr/>
        </p:nvSpPr>
        <p:spPr bwMode="auto">
          <a:xfrm>
            <a:off x="7456555" y="2084589"/>
            <a:ext cx="647700" cy="863600"/>
          </a:xfrm>
          <a:prstGeom prst="chevron">
            <a:avLst>
              <a:gd name="adj" fmla="val 25000"/>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R" altLang="es-MX" dirty="0"/>
              <a:t>7</a:t>
            </a:r>
            <a:endParaRPr lang="es-ES" altLang="es-MX" dirty="0"/>
          </a:p>
        </p:txBody>
      </p:sp>
      <p:sp>
        <p:nvSpPr>
          <p:cNvPr id="2061" name="AutoShape 13"/>
          <p:cNvSpPr>
            <a:spLocks noChangeArrowheads="1"/>
          </p:cNvSpPr>
          <p:nvPr/>
        </p:nvSpPr>
        <p:spPr bwMode="auto">
          <a:xfrm>
            <a:off x="8104255" y="2084589"/>
            <a:ext cx="719138" cy="863600"/>
          </a:xfrm>
          <a:prstGeom prst="chevron">
            <a:avLst>
              <a:gd name="adj" fmla="val 25000"/>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R" altLang="es-MX" dirty="0"/>
              <a:t> 8</a:t>
            </a:r>
            <a:endParaRPr lang="es-ES" altLang="es-MX" dirty="0"/>
          </a:p>
        </p:txBody>
      </p:sp>
      <p:sp>
        <p:nvSpPr>
          <p:cNvPr id="2062" name="AutoShape 14"/>
          <p:cNvSpPr>
            <a:spLocks noChangeArrowheads="1"/>
          </p:cNvSpPr>
          <p:nvPr/>
        </p:nvSpPr>
        <p:spPr bwMode="auto">
          <a:xfrm>
            <a:off x="3276600" y="1844675"/>
            <a:ext cx="71438" cy="1296988"/>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3" name="AutoShape 15"/>
          <p:cNvSpPr>
            <a:spLocks noChangeArrowheads="1"/>
          </p:cNvSpPr>
          <p:nvPr/>
        </p:nvSpPr>
        <p:spPr bwMode="auto">
          <a:xfrm>
            <a:off x="4643438" y="1989138"/>
            <a:ext cx="73025" cy="1152525"/>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4" name="AutoShape 16"/>
          <p:cNvSpPr>
            <a:spLocks noChangeArrowheads="1"/>
          </p:cNvSpPr>
          <p:nvPr/>
        </p:nvSpPr>
        <p:spPr bwMode="auto">
          <a:xfrm>
            <a:off x="7237312" y="1989137"/>
            <a:ext cx="81700" cy="1152525"/>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5" name="AutoShape 17"/>
          <p:cNvSpPr>
            <a:spLocks noChangeArrowheads="1"/>
          </p:cNvSpPr>
          <p:nvPr/>
        </p:nvSpPr>
        <p:spPr bwMode="auto">
          <a:xfrm>
            <a:off x="3455986" y="872440"/>
            <a:ext cx="5007838" cy="863600"/>
          </a:xfrm>
          <a:prstGeom prst="curvedDownArrow">
            <a:avLst>
              <a:gd name="adj1" fmla="val 18845"/>
              <a:gd name="adj2" fmla="val 228140"/>
              <a:gd name="adj3" fmla="val 1763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6" name="AutoShape 18"/>
          <p:cNvSpPr>
            <a:spLocks noChangeArrowheads="1"/>
          </p:cNvSpPr>
          <p:nvPr/>
        </p:nvSpPr>
        <p:spPr bwMode="auto">
          <a:xfrm>
            <a:off x="4773846" y="1088340"/>
            <a:ext cx="3458939" cy="647700"/>
          </a:xfrm>
          <a:prstGeom prst="curvedDownArrow">
            <a:avLst>
              <a:gd name="adj1" fmla="val 102304"/>
              <a:gd name="adj2" fmla="val 204608"/>
              <a:gd name="adj3" fmla="val 3333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7" name="Text Box 19"/>
          <p:cNvSpPr txBox="1">
            <a:spLocks noChangeArrowheads="1"/>
          </p:cNvSpPr>
          <p:nvPr/>
        </p:nvSpPr>
        <p:spPr bwMode="auto">
          <a:xfrm>
            <a:off x="539750" y="549275"/>
            <a:ext cx="7200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CR" altLang="es-MX" dirty="0" smtClean="0">
                <a:solidFill>
                  <a:srgbClr val="FF0000"/>
                </a:solidFill>
              </a:rPr>
              <a:t>Procedimiento sancionador por infracciones formales y por arts. 80 y 80 bis CNPT</a:t>
            </a:r>
            <a:endParaRPr lang="es-ES" altLang="es-MX" dirty="0">
              <a:solidFill>
                <a:srgbClr val="FF0000"/>
              </a:solidFill>
            </a:endParaRPr>
          </a:p>
        </p:txBody>
      </p:sp>
      <p:sp>
        <p:nvSpPr>
          <p:cNvPr id="2068" name="Text Box 20"/>
          <p:cNvSpPr txBox="1">
            <a:spLocks noChangeArrowheads="1"/>
          </p:cNvSpPr>
          <p:nvPr/>
        </p:nvSpPr>
        <p:spPr bwMode="auto">
          <a:xfrm>
            <a:off x="539750" y="4365625"/>
            <a:ext cx="8135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s-MX" altLang="es-MX" sz="1200"/>
          </a:p>
        </p:txBody>
      </p:sp>
      <p:sp>
        <p:nvSpPr>
          <p:cNvPr id="2069" name="Text Box 21"/>
          <p:cNvSpPr txBox="1">
            <a:spLocks noChangeArrowheads="1"/>
          </p:cNvSpPr>
          <p:nvPr/>
        </p:nvSpPr>
        <p:spPr bwMode="auto">
          <a:xfrm>
            <a:off x="177766" y="4075630"/>
            <a:ext cx="828364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arenR"/>
            </a:pPr>
            <a:r>
              <a:rPr lang="es-CR" altLang="es-MX" sz="1400" dirty="0" smtClean="0"/>
              <a:t>Propuesta motivada (acto interno de la AT) mediante la cual los funcionarios a cargo de las actuaciones, ponen en conocimiento de su superior , las acciones u omisiones que a su juicio son constitutivas de infracción; </a:t>
            </a:r>
            <a:endParaRPr lang="en-US" altLang="es-MX" sz="1400" dirty="0">
              <a:cs typeface="Times New Roman" pitchFamily="18" charset="0"/>
            </a:endParaRPr>
          </a:p>
          <a:p>
            <a:pPr>
              <a:buFontTx/>
              <a:buAutoNum type="arabicParenR"/>
            </a:pPr>
            <a:r>
              <a:rPr lang="en-US" altLang="es-MX" sz="1400" dirty="0" err="1" smtClean="0">
                <a:cs typeface="Times New Roman" pitchFamily="18" charset="0"/>
              </a:rPr>
              <a:t>Resolución</a:t>
            </a:r>
            <a:r>
              <a:rPr lang="en-US" altLang="es-MX" sz="1400" dirty="0" smtClean="0">
                <a:cs typeface="Times New Roman" pitchFamily="18" charset="0"/>
              </a:rPr>
              <a:t> </a:t>
            </a:r>
            <a:r>
              <a:rPr lang="en-US" altLang="es-MX" sz="1400" dirty="0" err="1" smtClean="0">
                <a:cs typeface="Times New Roman" pitchFamily="18" charset="0"/>
              </a:rPr>
              <a:t>sancionadora</a:t>
            </a:r>
            <a:r>
              <a:rPr lang="en-US" altLang="es-MX" sz="1400" dirty="0" smtClean="0">
                <a:cs typeface="Times New Roman" pitchFamily="18" charset="0"/>
              </a:rPr>
              <a:t> </a:t>
            </a:r>
            <a:r>
              <a:rPr lang="en-US" altLang="es-MX" sz="1400" dirty="0" smtClean="0"/>
              <a:t>[A.T.] (El </a:t>
            </a:r>
            <a:r>
              <a:rPr lang="en-US" altLang="es-MX" sz="1400" dirty="0" err="1" smtClean="0"/>
              <a:t>supuerior</a:t>
            </a:r>
            <a:r>
              <a:rPr lang="en-US" altLang="es-MX" sz="1400" dirty="0" smtClean="0"/>
              <a:t> </a:t>
            </a:r>
            <a:r>
              <a:rPr lang="en-US" altLang="es-MX" sz="1400" dirty="0" err="1" smtClean="0"/>
              <a:t>cuenta</a:t>
            </a:r>
            <a:r>
              <a:rPr lang="en-US" altLang="es-MX" sz="1400" dirty="0" smtClean="0"/>
              <a:t> con </a:t>
            </a:r>
            <a:r>
              <a:rPr lang="en-US" altLang="es-MX" sz="1400" dirty="0" err="1" smtClean="0"/>
              <a:t>plazo</a:t>
            </a:r>
            <a:r>
              <a:rPr lang="en-US" altLang="es-MX" sz="1400" dirty="0" smtClean="0"/>
              <a:t> </a:t>
            </a:r>
            <a:r>
              <a:rPr lang="en-US" altLang="es-MX" sz="1400" dirty="0" err="1" smtClean="0"/>
              <a:t>ordenatorio</a:t>
            </a:r>
            <a:r>
              <a:rPr lang="en-US" altLang="es-MX" sz="1400" dirty="0" smtClean="0"/>
              <a:t> de 5 </a:t>
            </a:r>
            <a:r>
              <a:rPr lang="en-US" altLang="es-MX" sz="1400" dirty="0" err="1" smtClean="0"/>
              <a:t>días</a:t>
            </a:r>
            <a:r>
              <a:rPr lang="en-US" altLang="es-MX" sz="1400" dirty="0" smtClean="0"/>
              <a:t> </a:t>
            </a:r>
            <a:r>
              <a:rPr lang="en-US" altLang="es-MX" sz="1400" dirty="0" err="1" smtClean="0"/>
              <a:t>para</a:t>
            </a:r>
            <a:r>
              <a:rPr lang="en-US" altLang="es-MX" sz="1400" dirty="0" smtClean="0"/>
              <a:t> </a:t>
            </a:r>
            <a:r>
              <a:rPr lang="en-US" altLang="es-MX" sz="1400" dirty="0" err="1" smtClean="0"/>
              <a:t>dictarla</a:t>
            </a:r>
            <a:r>
              <a:rPr lang="en-US" altLang="es-MX" sz="1400" dirty="0" smtClean="0"/>
              <a:t>)</a:t>
            </a:r>
            <a:r>
              <a:rPr lang="es-CR" altLang="es-MX" sz="1400" dirty="0" smtClean="0"/>
              <a:t>;</a:t>
            </a:r>
            <a:endParaRPr lang="es-CR" altLang="es-MX" sz="1400" dirty="0"/>
          </a:p>
          <a:p>
            <a:pPr>
              <a:buFontTx/>
              <a:buAutoNum type="arabicParenR"/>
            </a:pPr>
            <a:r>
              <a:rPr lang="es-CR" altLang="es-MX" sz="1400" b="1" u="sng" dirty="0">
                <a:solidFill>
                  <a:srgbClr val="FF0000"/>
                </a:solidFill>
              </a:rPr>
              <a:t>Recurso de revocatoria</a:t>
            </a:r>
            <a:r>
              <a:rPr lang="es-CR" altLang="es-MX" sz="1400" dirty="0"/>
              <a:t> </a:t>
            </a:r>
            <a:r>
              <a:rPr lang="es-CR" altLang="es-MX" sz="1400" dirty="0" smtClean="0"/>
              <a:t>contra resolución sancionadora (optativo) </a:t>
            </a:r>
            <a:r>
              <a:rPr lang="en-US" altLang="es-MX" sz="1400" dirty="0" smtClean="0"/>
              <a:t>[</a:t>
            </a:r>
            <a:r>
              <a:rPr lang="en-US" altLang="es-MX" sz="1400" dirty="0" err="1"/>
              <a:t>contribuyente</a:t>
            </a:r>
            <a:r>
              <a:rPr lang="en-US" altLang="es-MX" sz="1400" dirty="0" smtClean="0"/>
              <a:t>] (</a:t>
            </a:r>
            <a:r>
              <a:rPr lang="en-US" altLang="es-MX" sz="1400" b="1" u="sng" dirty="0" smtClean="0">
                <a:solidFill>
                  <a:srgbClr val="FF0000"/>
                </a:solidFill>
              </a:rPr>
              <a:t>5 </a:t>
            </a:r>
            <a:r>
              <a:rPr lang="en-US" altLang="es-MX" sz="1400" b="1" u="sng" dirty="0" err="1" smtClean="0">
                <a:solidFill>
                  <a:srgbClr val="FF0000"/>
                </a:solidFill>
              </a:rPr>
              <a:t>días</a:t>
            </a:r>
            <a:r>
              <a:rPr lang="en-US" altLang="es-MX" sz="1400" b="1" u="sng" dirty="0" smtClean="0">
                <a:solidFill>
                  <a:srgbClr val="FF0000"/>
                </a:solidFill>
              </a:rPr>
              <a:t> </a:t>
            </a:r>
            <a:r>
              <a:rPr lang="en-US" altLang="es-MX" sz="1400" b="1" u="sng" dirty="0" err="1" smtClean="0">
                <a:solidFill>
                  <a:srgbClr val="FF0000"/>
                </a:solidFill>
              </a:rPr>
              <a:t>plazo</a:t>
            </a:r>
            <a:r>
              <a:rPr lang="en-US" altLang="es-MX" sz="1400" b="1" u="sng" dirty="0" smtClean="0">
                <a:solidFill>
                  <a:srgbClr val="FF0000"/>
                </a:solidFill>
              </a:rPr>
              <a:t> fatal</a:t>
            </a:r>
            <a:r>
              <a:rPr lang="en-US" altLang="es-MX" sz="1400" dirty="0" smtClean="0"/>
              <a:t>);</a:t>
            </a:r>
            <a:endParaRPr lang="es-CR" altLang="es-MX" sz="1400" dirty="0"/>
          </a:p>
          <a:p>
            <a:pPr>
              <a:buFontTx/>
              <a:buAutoNum type="arabicParenR"/>
            </a:pPr>
            <a:r>
              <a:rPr lang="es-CR" altLang="es-MX" sz="1400" dirty="0"/>
              <a:t>Resolución </a:t>
            </a:r>
            <a:r>
              <a:rPr lang="en-US" altLang="es-MX" sz="1400" dirty="0" smtClean="0"/>
              <a:t>de la A.T. </a:t>
            </a:r>
            <a:r>
              <a:rPr lang="en-US" altLang="es-MX" sz="1400" dirty="0" err="1" smtClean="0"/>
              <a:t>que</a:t>
            </a:r>
            <a:r>
              <a:rPr lang="en-US" altLang="es-MX" sz="1400" dirty="0" smtClean="0"/>
              <a:t> </a:t>
            </a:r>
            <a:r>
              <a:rPr lang="en-US" altLang="es-MX" sz="1400" dirty="0" err="1" smtClean="0"/>
              <a:t>resuelve</a:t>
            </a:r>
            <a:r>
              <a:rPr lang="en-US" altLang="es-MX" sz="1400" dirty="0" smtClean="0"/>
              <a:t> la </a:t>
            </a:r>
            <a:r>
              <a:rPr lang="en-US" altLang="es-MX" sz="1400" dirty="0" err="1" smtClean="0"/>
              <a:t>revocatoria</a:t>
            </a:r>
            <a:r>
              <a:rPr lang="en-US" altLang="es-MX" sz="1400" dirty="0" smtClean="0"/>
              <a:t> (</a:t>
            </a:r>
            <a:r>
              <a:rPr lang="en-US" altLang="es-MX" sz="1400" dirty="0" err="1" smtClean="0"/>
              <a:t>si</a:t>
            </a:r>
            <a:r>
              <a:rPr lang="en-US" altLang="es-MX" sz="1400" dirty="0" smtClean="0"/>
              <a:t> se </a:t>
            </a:r>
            <a:r>
              <a:rPr lang="en-US" altLang="es-MX" sz="1400" dirty="0" err="1" smtClean="0"/>
              <a:t>interpuso</a:t>
            </a:r>
            <a:r>
              <a:rPr lang="en-US" altLang="es-MX" sz="1400" dirty="0" smtClean="0"/>
              <a:t>)</a:t>
            </a:r>
            <a:r>
              <a:rPr lang="es-CR" altLang="es-MX" sz="1400" dirty="0" smtClean="0"/>
              <a:t>;</a:t>
            </a:r>
            <a:endParaRPr lang="es-CR" altLang="es-MX" sz="1400" dirty="0"/>
          </a:p>
          <a:p>
            <a:pPr>
              <a:buFontTx/>
              <a:buAutoNum type="arabicParenR"/>
            </a:pPr>
            <a:r>
              <a:rPr lang="es-CR" altLang="es-MX" sz="1400" b="1" u="sng" dirty="0" smtClean="0">
                <a:solidFill>
                  <a:srgbClr val="FF0000"/>
                </a:solidFill>
              </a:rPr>
              <a:t>Recurso de apelación</a:t>
            </a:r>
            <a:r>
              <a:rPr lang="es-CR" altLang="es-MX" sz="1400" dirty="0" smtClean="0"/>
              <a:t> (optativo) ante Tribunal </a:t>
            </a:r>
            <a:r>
              <a:rPr lang="es-CR" altLang="es-MX" sz="1400" dirty="0"/>
              <a:t>Fiscal Administrativo </a:t>
            </a:r>
            <a:r>
              <a:rPr lang="en-US" altLang="es-MX" sz="1400" dirty="0"/>
              <a:t>[</a:t>
            </a:r>
            <a:r>
              <a:rPr lang="en-US" altLang="es-MX" sz="1400" dirty="0" err="1"/>
              <a:t>contribuyente</a:t>
            </a:r>
            <a:r>
              <a:rPr lang="en-US" altLang="es-MX" sz="1400" dirty="0" smtClean="0"/>
              <a:t>] (</a:t>
            </a:r>
            <a:r>
              <a:rPr lang="en-US" altLang="es-MX" sz="1400" b="1" u="sng" dirty="0" smtClean="0">
                <a:solidFill>
                  <a:srgbClr val="FF0000"/>
                </a:solidFill>
              </a:rPr>
              <a:t>5 </a:t>
            </a:r>
            <a:r>
              <a:rPr lang="en-US" altLang="es-MX" sz="1400" b="1" u="sng" dirty="0" err="1" smtClean="0">
                <a:solidFill>
                  <a:srgbClr val="FF0000"/>
                </a:solidFill>
              </a:rPr>
              <a:t>días</a:t>
            </a:r>
            <a:r>
              <a:rPr lang="en-US" altLang="es-MX" sz="1400" b="1" u="sng" dirty="0" smtClean="0">
                <a:solidFill>
                  <a:srgbClr val="FF0000"/>
                </a:solidFill>
              </a:rPr>
              <a:t> </a:t>
            </a:r>
            <a:r>
              <a:rPr lang="en-US" altLang="es-MX" sz="1400" b="1" u="sng" dirty="0" err="1" smtClean="0">
                <a:solidFill>
                  <a:srgbClr val="FF0000"/>
                </a:solidFill>
              </a:rPr>
              <a:t>plazo</a:t>
            </a:r>
            <a:r>
              <a:rPr lang="en-US" altLang="es-MX" sz="1400" b="1" u="sng" dirty="0" smtClean="0">
                <a:solidFill>
                  <a:srgbClr val="FF0000"/>
                </a:solidFill>
              </a:rPr>
              <a:t> fatal</a:t>
            </a:r>
            <a:r>
              <a:rPr lang="en-US" altLang="es-MX" sz="1400" dirty="0" smtClean="0"/>
              <a:t>);</a:t>
            </a:r>
            <a:endParaRPr lang="es-CR" altLang="es-MX" sz="1400" dirty="0"/>
          </a:p>
          <a:p>
            <a:pPr>
              <a:buFontTx/>
              <a:buAutoNum type="arabicParenR"/>
            </a:pPr>
            <a:r>
              <a:rPr lang="es-CR" altLang="es-MX" sz="1400" dirty="0"/>
              <a:t>Fallo del Tribunal Fiscal Administrativo;</a:t>
            </a:r>
          </a:p>
          <a:p>
            <a:pPr>
              <a:buFontTx/>
              <a:buAutoNum type="arabicParenR"/>
            </a:pPr>
            <a:r>
              <a:rPr lang="es-CR" altLang="es-MX" sz="1400" dirty="0"/>
              <a:t>Demanda contencioso administrativa </a:t>
            </a:r>
            <a:r>
              <a:rPr lang="en-US" altLang="es-MX" sz="1400" dirty="0"/>
              <a:t>[</a:t>
            </a:r>
            <a:r>
              <a:rPr lang="en-US" altLang="es-MX" sz="1400" dirty="0" err="1"/>
              <a:t>contribuyente</a:t>
            </a:r>
            <a:r>
              <a:rPr lang="en-US" altLang="es-MX" sz="1400" dirty="0"/>
              <a:t>];</a:t>
            </a:r>
            <a:endParaRPr lang="es-CR" altLang="es-MX" sz="1400" dirty="0"/>
          </a:p>
          <a:p>
            <a:pPr>
              <a:buFontTx/>
              <a:buAutoNum type="arabicParenR"/>
            </a:pPr>
            <a:r>
              <a:rPr lang="es-CR" altLang="es-MX" sz="1400" dirty="0"/>
              <a:t>Recurso de casación</a:t>
            </a:r>
            <a:endParaRPr lang="en-US" altLang="es-MX" sz="1400" dirty="0"/>
          </a:p>
        </p:txBody>
      </p:sp>
      <p:sp>
        <p:nvSpPr>
          <p:cNvPr id="2071" name="AutoShape 23"/>
          <p:cNvSpPr>
            <a:spLocks noChangeArrowheads="1"/>
          </p:cNvSpPr>
          <p:nvPr/>
        </p:nvSpPr>
        <p:spPr bwMode="auto">
          <a:xfrm rot="10800000" flipH="1">
            <a:off x="2484437" y="2995255"/>
            <a:ext cx="1943100" cy="9366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lgn="ctr">
            <a:solidFill>
              <a:schemeClr val="tx1"/>
            </a:solidFill>
            <a:miter lim="800000"/>
            <a:headEnd/>
            <a:tailEnd/>
          </a:ln>
          <a:effectLst/>
        </p:spPr>
        <p:txBody>
          <a:bodyPr wrap="none" anchor="ctr"/>
          <a:lstStyle/>
          <a:p>
            <a:endParaRPr lang="es-MX"/>
          </a:p>
        </p:txBody>
      </p:sp>
      <p:sp>
        <p:nvSpPr>
          <p:cNvPr id="2072" name="Rectangle 24"/>
          <p:cNvSpPr>
            <a:spLocks noChangeArrowheads="1"/>
          </p:cNvSpPr>
          <p:nvPr/>
        </p:nvSpPr>
        <p:spPr bwMode="auto">
          <a:xfrm>
            <a:off x="4537076" y="3357563"/>
            <a:ext cx="1150937" cy="647700"/>
          </a:xfrm>
          <a:prstGeom prst="rect">
            <a:avLst/>
          </a:prstGeom>
          <a:solidFill>
            <a:schemeClr val="accent2">
              <a:lumMod val="20000"/>
              <a:lumOff val="80000"/>
            </a:schemeClr>
          </a:solidFill>
          <a:ln w="9525" algn="ctr">
            <a:solidFill>
              <a:schemeClr val="tx1"/>
            </a:solidFill>
            <a:miter lim="800000"/>
            <a:headEnd/>
            <a:tailEnd/>
          </a:ln>
          <a:effectLst/>
        </p:spPr>
        <p:txBody>
          <a:bodyPr wrap="none" anchor="ctr"/>
          <a:lstStyle/>
          <a:p>
            <a:r>
              <a:rPr lang="es-CR" altLang="es-MX" sz="1200" dirty="0"/>
              <a:t>Vía</a:t>
            </a:r>
          </a:p>
          <a:p>
            <a:r>
              <a:rPr lang="es-CR" altLang="es-MX" sz="1200" dirty="0"/>
              <a:t>constitucional</a:t>
            </a:r>
            <a:endParaRPr lang="es-ES" altLang="es-MX" sz="1200" dirty="0"/>
          </a:p>
        </p:txBody>
      </p:sp>
      <p:sp>
        <p:nvSpPr>
          <p:cNvPr id="2" name="1 Rectángulo"/>
          <p:cNvSpPr/>
          <p:nvPr/>
        </p:nvSpPr>
        <p:spPr bwMode="auto">
          <a:xfrm>
            <a:off x="6292112" y="2073376"/>
            <a:ext cx="863500" cy="83958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charset="0"/>
            </a:endParaRPr>
          </a:p>
        </p:txBody>
      </p:sp>
      <p:sp>
        <p:nvSpPr>
          <p:cNvPr id="3" name="2 CuadroTexto"/>
          <p:cNvSpPr txBox="1"/>
          <p:nvPr/>
        </p:nvSpPr>
        <p:spPr>
          <a:xfrm>
            <a:off x="6292112" y="2276872"/>
            <a:ext cx="863500" cy="523220"/>
          </a:xfrm>
          <a:prstGeom prst="rect">
            <a:avLst/>
          </a:prstGeom>
          <a:noFill/>
        </p:spPr>
        <p:txBody>
          <a:bodyPr wrap="square" rtlCol="0">
            <a:spAutoFit/>
          </a:bodyPr>
          <a:lstStyle/>
          <a:p>
            <a:r>
              <a:rPr lang="es-MX" sz="1400" dirty="0" smtClean="0">
                <a:solidFill>
                  <a:srgbClr val="FF0000"/>
                </a:solidFill>
              </a:rPr>
              <a:t>Firmeza y pago</a:t>
            </a:r>
            <a:endParaRPr lang="es-MX" sz="1400" dirty="0">
              <a:solidFill>
                <a:srgbClr val="FF0000"/>
              </a:solidFill>
            </a:endParaRPr>
          </a:p>
        </p:txBody>
      </p:sp>
      <p:sp>
        <p:nvSpPr>
          <p:cNvPr id="24" name="AutoShape 23"/>
          <p:cNvSpPr>
            <a:spLocks noChangeArrowheads="1"/>
          </p:cNvSpPr>
          <p:nvPr/>
        </p:nvSpPr>
        <p:spPr bwMode="auto">
          <a:xfrm rot="10800000" flipH="1">
            <a:off x="6265762" y="3045531"/>
            <a:ext cx="1053250" cy="9366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lgn="ctr">
            <a:solidFill>
              <a:schemeClr val="tx1"/>
            </a:solidFill>
            <a:miter lim="800000"/>
            <a:headEnd/>
            <a:tailEnd/>
          </a:ln>
          <a:effectLst/>
        </p:spPr>
        <p:txBody>
          <a:bodyPr wrap="none" anchor="ctr"/>
          <a:lstStyle/>
          <a:p>
            <a:endParaRPr lang="es-MX"/>
          </a:p>
        </p:txBody>
      </p:sp>
      <p:sp>
        <p:nvSpPr>
          <p:cNvPr id="25" name="Rectangle 24"/>
          <p:cNvSpPr>
            <a:spLocks noChangeArrowheads="1"/>
          </p:cNvSpPr>
          <p:nvPr/>
        </p:nvSpPr>
        <p:spPr bwMode="auto">
          <a:xfrm rot="10800000" flipV="1">
            <a:off x="7456553" y="3357563"/>
            <a:ext cx="1552465" cy="647699"/>
          </a:xfrm>
          <a:prstGeom prst="rect">
            <a:avLst/>
          </a:prstGeom>
          <a:solidFill>
            <a:schemeClr val="accent2">
              <a:lumMod val="20000"/>
              <a:lumOff val="80000"/>
            </a:schemeClr>
          </a:solidFill>
          <a:ln w="9525" algn="ctr">
            <a:solidFill>
              <a:schemeClr val="tx1"/>
            </a:solidFill>
            <a:miter lim="800000"/>
            <a:headEnd/>
            <a:tailEnd/>
          </a:ln>
          <a:effectLst/>
        </p:spPr>
        <p:txBody>
          <a:bodyPr wrap="square" anchor="ctr">
            <a:normAutofit/>
          </a:bodyPr>
          <a:lstStyle/>
          <a:p>
            <a:r>
              <a:rPr lang="es-ES" altLang="es-MX" sz="1200" dirty="0" smtClean="0"/>
              <a:t>+ 3 días proceden intereses / Ejecución (cobro </a:t>
            </a:r>
            <a:r>
              <a:rPr lang="es-ES" altLang="es-MX" sz="1200" dirty="0" err="1" smtClean="0"/>
              <a:t>adm</a:t>
            </a:r>
            <a:r>
              <a:rPr lang="es-ES" altLang="es-MX" sz="1200" dirty="0" smtClean="0"/>
              <a:t> y judicial)</a:t>
            </a:r>
            <a:endParaRPr lang="es-ES" altLang="es-MX" sz="1200" dirty="0"/>
          </a:p>
        </p:txBody>
      </p:sp>
    </p:spTree>
    <p:extLst>
      <p:ext uri="{BB962C8B-B14F-4D97-AF65-F5344CB8AC3E}">
        <p14:creationId xmlns:p14="http://schemas.microsoft.com/office/powerpoint/2010/main" val="420476507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AutoShape 7"/>
          <p:cNvSpPr>
            <a:spLocks noChangeArrowheads="1"/>
          </p:cNvSpPr>
          <p:nvPr/>
        </p:nvSpPr>
        <p:spPr bwMode="auto">
          <a:xfrm>
            <a:off x="2484438" y="2060575"/>
            <a:ext cx="647700" cy="863600"/>
          </a:xfrm>
          <a:prstGeom prst="chevron">
            <a:avLst>
              <a:gd name="adj" fmla="val 25000"/>
            </a:avLst>
          </a:prstGeom>
          <a:solidFill>
            <a:srgbClr val="FFC000"/>
          </a:solidFill>
          <a:ln w="9525">
            <a:solidFill>
              <a:schemeClr val="tx1"/>
            </a:solidFill>
            <a:miter lim="800000"/>
            <a:headEnd/>
            <a:tailEnd/>
          </a:ln>
          <a:effectLst/>
        </p:spPr>
        <p:txBody>
          <a:bodyPr wrap="none" anchor="ctr"/>
          <a:lstStyle/>
          <a:p>
            <a:r>
              <a:rPr lang="es-CR" altLang="es-MX" dirty="0" smtClean="0"/>
              <a:t>1</a:t>
            </a:r>
            <a:endParaRPr lang="es-ES" altLang="es-MX" dirty="0"/>
          </a:p>
        </p:txBody>
      </p:sp>
      <p:sp>
        <p:nvSpPr>
          <p:cNvPr id="2056" name="AutoShape 8"/>
          <p:cNvSpPr>
            <a:spLocks noChangeArrowheads="1"/>
          </p:cNvSpPr>
          <p:nvPr/>
        </p:nvSpPr>
        <p:spPr bwMode="auto">
          <a:xfrm>
            <a:off x="3348038" y="2060575"/>
            <a:ext cx="647700" cy="863600"/>
          </a:xfrm>
          <a:prstGeom prst="chevron">
            <a:avLst>
              <a:gd name="adj" fmla="val 25000"/>
            </a:avLst>
          </a:prstGeom>
          <a:solidFill>
            <a:srgbClr val="00B0F0"/>
          </a:solidFill>
          <a:ln w="9525">
            <a:solidFill>
              <a:schemeClr val="tx1"/>
            </a:solidFill>
            <a:miter lim="800000"/>
            <a:headEnd/>
            <a:tailEnd/>
          </a:ln>
          <a:effectLst/>
        </p:spPr>
        <p:txBody>
          <a:bodyPr wrap="none" anchor="ctr"/>
          <a:lstStyle/>
          <a:p>
            <a:r>
              <a:rPr lang="es-CR" altLang="es-MX" dirty="0" smtClean="0"/>
              <a:t>2</a:t>
            </a:r>
            <a:endParaRPr lang="es-ES" altLang="es-MX" dirty="0"/>
          </a:p>
        </p:txBody>
      </p:sp>
      <p:sp>
        <p:nvSpPr>
          <p:cNvPr id="2057" name="AutoShape 9"/>
          <p:cNvSpPr>
            <a:spLocks noChangeArrowheads="1"/>
          </p:cNvSpPr>
          <p:nvPr/>
        </p:nvSpPr>
        <p:spPr bwMode="auto">
          <a:xfrm>
            <a:off x="3995738" y="2060575"/>
            <a:ext cx="647700" cy="863600"/>
          </a:xfrm>
          <a:prstGeom prst="chevron">
            <a:avLst>
              <a:gd name="adj" fmla="val 25000"/>
            </a:avLst>
          </a:prstGeom>
          <a:solidFill>
            <a:srgbClr val="FFC000"/>
          </a:solidFill>
          <a:ln w="9525">
            <a:solidFill>
              <a:schemeClr val="tx1"/>
            </a:solidFill>
            <a:miter lim="800000"/>
            <a:headEnd/>
            <a:tailEnd/>
          </a:ln>
          <a:effectLst/>
        </p:spPr>
        <p:txBody>
          <a:bodyPr wrap="none" anchor="ctr"/>
          <a:lstStyle/>
          <a:p>
            <a:r>
              <a:rPr lang="es-CR" altLang="es-MX" dirty="0" smtClean="0"/>
              <a:t>3</a:t>
            </a:r>
            <a:endParaRPr lang="es-ES" altLang="es-MX" dirty="0"/>
          </a:p>
        </p:txBody>
      </p:sp>
      <p:sp>
        <p:nvSpPr>
          <p:cNvPr id="2058" name="AutoShape 10"/>
          <p:cNvSpPr>
            <a:spLocks noChangeArrowheads="1"/>
          </p:cNvSpPr>
          <p:nvPr/>
        </p:nvSpPr>
        <p:spPr bwMode="auto">
          <a:xfrm>
            <a:off x="4859338" y="2060575"/>
            <a:ext cx="720725" cy="863600"/>
          </a:xfrm>
          <a:prstGeom prst="chevron">
            <a:avLst>
              <a:gd name="adj" fmla="val 25000"/>
            </a:avLst>
          </a:prstGeom>
          <a:solidFill>
            <a:srgbClr val="00B0F0"/>
          </a:solidFill>
          <a:ln w="9525">
            <a:solidFill>
              <a:schemeClr val="tx1"/>
            </a:solidFill>
            <a:miter lim="800000"/>
            <a:headEnd/>
            <a:tailEnd/>
          </a:ln>
          <a:effectLst/>
        </p:spPr>
        <p:txBody>
          <a:bodyPr wrap="none" anchor="ctr"/>
          <a:lstStyle/>
          <a:p>
            <a:r>
              <a:rPr lang="es-CR" altLang="es-MX" dirty="0" smtClean="0"/>
              <a:t>4</a:t>
            </a:r>
            <a:endParaRPr lang="es-ES" altLang="es-MX" dirty="0"/>
          </a:p>
        </p:txBody>
      </p:sp>
      <p:sp>
        <p:nvSpPr>
          <p:cNvPr id="2059" name="AutoShape 11"/>
          <p:cNvSpPr>
            <a:spLocks noChangeArrowheads="1"/>
          </p:cNvSpPr>
          <p:nvPr/>
        </p:nvSpPr>
        <p:spPr bwMode="auto">
          <a:xfrm>
            <a:off x="5507037" y="2060575"/>
            <a:ext cx="720725" cy="863600"/>
          </a:xfrm>
          <a:prstGeom prst="chevron">
            <a:avLst>
              <a:gd name="adj" fmla="val 25000"/>
            </a:avLst>
          </a:prstGeom>
          <a:solidFill>
            <a:srgbClr val="FF0000"/>
          </a:solidFill>
          <a:ln w="9525">
            <a:solidFill>
              <a:schemeClr val="tx1"/>
            </a:solidFill>
            <a:miter lim="800000"/>
            <a:headEnd/>
            <a:tailEnd/>
          </a:ln>
          <a:effectLst/>
        </p:spPr>
        <p:txBody>
          <a:bodyPr wrap="none" anchor="ctr"/>
          <a:lstStyle/>
          <a:p>
            <a:r>
              <a:rPr lang="es-CR" altLang="es-MX" dirty="0" smtClean="0"/>
              <a:t>5</a:t>
            </a:r>
            <a:endParaRPr lang="es-ES" altLang="es-MX" dirty="0"/>
          </a:p>
        </p:txBody>
      </p:sp>
      <p:sp>
        <p:nvSpPr>
          <p:cNvPr id="2060" name="AutoShape 12"/>
          <p:cNvSpPr>
            <a:spLocks noChangeArrowheads="1"/>
          </p:cNvSpPr>
          <p:nvPr/>
        </p:nvSpPr>
        <p:spPr bwMode="auto">
          <a:xfrm>
            <a:off x="7456555" y="2084589"/>
            <a:ext cx="647700" cy="863600"/>
          </a:xfrm>
          <a:prstGeom prst="chevron">
            <a:avLst>
              <a:gd name="adj" fmla="val 25000"/>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R" altLang="es-MX" dirty="0" smtClean="0"/>
              <a:t>6</a:t>
            </a:r>
            <a:endParaRPr lang="es-ES" altLang="es-MX" dirty="0"/>
          </a:p>
        </p:txBody>
      </p:sp>
      <p:sp>
        <p:nvSpPr>
          <p:cNvPr id="2061" name="AutoShape 13"/>
          <p:cNvSpPr>
            <a:spLocks noChangeArrowheads="1"/>
          </p:cNvSpPr>
          <p:nvPr/>
        </p:nvSpPr>
        <p:spPr bwMode="auto">
          <a:xfrm>
            <a:off x="8104255" y="2084589"/>
            <a:ext cx="719138" cy="863600"/>
          </a:xfrm>
          <a:prstGeom prst="chevron">
            <a:avLst>
              <a:gd name="adj" fmla="val 25000"/>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CR" altLang="es-MX" dirty="0"/>
              <a:t> </a:t>
            </a:r>
            <a:r>
              <a:rPr lang="es-CR" altLang="es-MX" dirty="0" smtClean="0"/>
              <a:t>7</a:t>
            </a:r>
            <a:endParaRPr lang="es-ES" altLang="es-MX" dirty="0"/>
          </a:p>
        </p:txBody>
      </p:sp>
      <p:sp>
        <p:nvSpPr>
          <p:cNvPr id="2062" name="AutoShape 14"/>
          <p:cNvSpPr>
            <a:spLocks noChangeArrowheads="1"/>
          </p:cNvSpPr>
          <p:nvPr/>
        </p:nvSpPr>
        <p:spPr bwMode="auto">
          <a:xfrm>
            <a:off x="3276600" y="1844675"/>
            <a:ext cx="71438" cy="1296988"/>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3" name="AutoShape 15"/>
          <p:cNvSpPr>
            <a:spLocks noChangeArrowheads="1"/>
          </p:cNvSpPr>
          <p:nvPr/>
        </p:nvSpPr>
        <p:spPr bwMode="auto">
          <a:xfrm>
            <a:off x="4643438" y="1989138"/>
            <a:ext cx="73025" cy="1152525"/>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4" name="AutoShape 16"/>
          <p:cNvSpPr>
            <a:spLocks noChangeArrowheads="1"/>
          </p:cNvSpPr>
          <p:nvPr/>
        </p:nvSpPr>
        <p:spPr bwMode="auto">
          <a:xfrm>
            <a:off x="7237312" y="1989137"/>
            <a:ext cx="81700" cy="1152525"/>
          </a:xfrm>
          <a:prstGeom prst="parallelogram">
            <a:avLst>
              <a:gd name="adj"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5" name="AutoShape 17"/>
          <p:cNvSpPr>
            <a:spLocks noChangeArrowheads="1"/>
          </p:cNvSpPr>
          <p:nvPr/>
        </p:nvSpPr>
        <p:spPr bwMode="auto">
          <a:xfrm>
            <a:off x="2700338" y="981075"/>
            <a:ext cx="5975350" cy="863600"/>
          </a:xfrm>
          <a:prstGeom prst="curvedDownArrow">
            <a:avLst>
              <a:gd name="adj1" fmla="val 18845"/>
              <a:gd name="adj2" fmla="val 228140"/>
              <a:gd name="adj3" fmla="val 1763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6" name="AutoShape 18"/>
          <p:cNvSpPr>
            <a:spLocks noChangeArrowheads="1"/>
          </p:cNvSpPr>
          <p:nvPr/>
        </p:nvSpPr>
        <p:spPr bwMode="auto">
          <a:xfrm>
            <a:off x="4067175" y="1196975"/>
            <a:ext cx="4037080" cy="647700"/>
          </a:xfrm>
          <a:prstGeom prst="curvedDownArrow">
            <a:avLst>
              <a:gd name="adj1" fmla="val 102304"/>
              <a:gd name="adj2" fmla="val 204608"/>
              <a:gd name="adj3" fmla="val 3333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7" name="Text Box 19"/>
          <p:cNvSpPr txBox="1">
            <a:spLocks noChangeArrowheads="1"/>
          </p:cNvSpPr>
          <p:nvPr/>
        </p:nvSpPr>
        <p:spPr bwMode="auto">
          <a:xfrm>
            <a:off x="539750" y="549275"/>
            <a:ext cx="7200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CR" altLang="es-MX" dirty="0" smtClean="0">
                <a:solidFill>
                  <a:srgbClr val="FF0000"/>
                </a:solidFill>
              </a:rPr>
              <a:t>Procedimiento sancionador infracciones art. 81 CNPT</a:t>
            </a:r>
            <a:endParaRPr lang="es-ES" altLang="es-MX" dirty="0">
              <a:solidFill>
                <a:srgbClr val="FF0000"/>
              </a:solidFill>
            </a:endParaRPr>
          </a:p>
        </p:txBody>
      </p:sp>
      <p:sp>
        <p:nvSpPr>
          <p:cNvPr id="2068" name="Text Box 20"/>
          <p:cNvSpPr txBox="1">
            <a:spLocks noChangeArrowheads="1"/>
          </p:cNvSpPr>
          <p:nvPr/>
        </p:nvSpPr>
        <p:spPr bwMode="auto">
          <a:xfrm>
            <a:off x="539750" y="4365625"/>
            <a:ext cx="8135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s-MX" altLang="es-MX" sz="1200"/>
          </a:p>
        </p:txBody>
      </p:sp>
      <p:sp>
        <p:nvSpPr>
          <p:cNvPr id="2069" name="Text Box 21"/>
          <p:cNvSpPr txBox="1">
            <a:spLocks noChangeArrowheads="1"/>
          </p:cNvSpPr>
          <p:nvPr/>
        </p:nvSpPr>
        <p:spPr bwMode="auto">
          <a:xfrm>
            <a:off x="177766" y="4350431"/>
            <a:ext cx="828364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arenR"/>
            </a:pPr>
            <a:r>
              <a:rPr lang="en-US" altLang="es-MX" sz="1400" dirty="0" err="1" smtClean="0">
                <a:cs typeface="Times New Roman" pitchFamily="18" charset="0"/>
              </a:rPr>
              <a:t>Resolución</a:t>
            </a:r>
            <a:r>
              <a:rPr lang="en-US" altLang="es-MX" sz="1400" dirty="0" smtClean="0">
                <a:cs typeface="Times New Roman" pitchFamily="18" charset="0"/>
              </a:rPr>
              <a:t> </a:t>
            </a:r>
            <a:r>
              <a:rPr lang="en-US" altLang="es-MX" sz="1400" dirty="0" err="1" smtClean="0">
                <a:cs typeface="Times New Roman" pitchFamily="18" charset="0"/>
              </a:rPr>
              <a:t>sancionadora</a:t>
            </a:r>
            <a:r>
              <a:rPr lang="en-US" altLang="es-MX" sz="1400" dirty="0" smtClean="0">
                <a:cs typeface="Times New Roman" pitchFamily="18" charset="0"/>
              </a:rPr>
              <a:t> </a:t>
            </a:r>
            <a:r>
              <a:rPr lang="en-US" altLang="es-MX" sz="1400" dirty="0" smtClean="0"/>
              <a:t>[A.T.] (La dicta el </a:t>
            </a:r>
            <a:r>
              <a:rPr lang="en-US" altLang="es-MX" sz="1400" dirty="0" err="1" smtClean="0"/>
              <a:t>supuerior</a:t>
            </a:r>
            <a:r>
              <a:rPr lang="en-US" altLang="es-MX" sz="1400" dirty="0" smtClean="0"/>
              <a:t> de la AT </a:t>
            </a:r>
            <a:r>
              <a:rPr lang="en-US" altLang="es-MX" sz="1400" dirty="0" err="1" smtClean="0"/>
              <a:t>respectiva</a:t>
            </a:r>
            <a:r>
              <a:rPr lang="en-US" altLang="es-MX" sz="1400" dirty="0" smtClean="0"/>
              <a:t>)</a:t>
            </a:r>
            <a:r>
              <a:rPr lang="es-CR" altLang="es-MX" sz="1400" dirty="0" smtClean="0"/>
              <a:t>;</a:t>
            </a:r>
            <a:endParaRPr lang="es-CR" altLang="es-MX" sz="1400" dirty="0"/>
          </a:p>
          <a:p>
            <a:pPr>
              <a:buFontTx/>
              <a:buAutoNum type="arabicParenR"/>
            </a:pPr>
            <a:r>
              <a:rPr lang="es-CR" altLang="es-MX" sz="1400" b="1" u="sng" dirty="0">
                <a:solidFill>
                  <a:srgbClr val="FF0000"/>
                </a:solidFill>
              </a:rPr>
              <a:t>Recurso de revocatoria</a:t>
            </a:r>
            <a:r>
              <a:rPr lang="es-CR" altLang="es-MX" sz="1400" dirty="0"/>
              <a:t> </a:t>
            </a:r>
            <a:r>
              <a:rPr lang="es-CR" altLang="es-MX" sz="1400" dirty="0" smtClean="0"/>
              <a:t>contra resolución sancionadora (optativo) </a:t>
            </a:r>
            <a:r>
              <a:rPr lang="en-US" altLang="es-MX" sz="1400" dirty="0" smtClean="0"/>
              <a:t>[</a:t>
            </a:r>
            <a:r>
              <a:rPr lang="en-US" altLang="es-MX" sz="1400" dirty="0" err="1"/>
              <a:t>contribuyente</a:t>
            </a:r>
            <a:r>
              <a:rPr lang="en-US" altLang="es-MX" sz="1400" dirty="0" smtClean="0"/>
              <a:t>] (</a:t>
            </a:r>
            <a:r>
              <a:rPr lang="en-US" altLang="es-MX" sz="1400" b="1" u="sng" dirty="0" smtClean="0">
                <a:solidFill>
                  <a:srgbClr val="FF0000"/>
                </a:solidFill>
              </a:rPr>
              <a:t>30 </a:t>
            </a:r>
            <a:r>
              <a:rPr lang="en-US" altLang="es-MX" sz="1400" b="1" u="sng" dirty="0" err="1" smtClean="0">
                <a:solidFill>
                  <a:srgbClr val="FF0000"/>
                </a:solidFill>
              </a:rPr>
              <a:t>días</a:t>
            </a:r>
            <a:r>
              <a:rPr lang="en-US" altLang="es-MX" sz="1400" b="1" u="sng" dirty="0" smtClean="0">
                <a:solidFill>
                  <a:srgbClr val="FF0000"/>
                </a:solidFill>
              </a:rPr>
              <a:t> </a:t>
            </a:r>
            <a:r>
              <a:rPr lang="en-US" altLang="es-MX" sz="1400" b="1" u="sng" dirty="0" err="1" smtClean="0">
                <a:solidFill>
                  <a:srgbClr val="FF0000"/>
                </a:solidFill>
              </a:rPr>
              <a:t>plazo</a:t>
            </a:r>
            <a:r>
              <a:rPr lang="en-US" altLang="es-MX" sz="1400" b="1" u="sng" dirty="0" smtClean="0">
                <a:solidFill>
                  <a:srgbClr val="FF0000"/>
                </a:solidFill>
              </a:rPr>
              <a:t> fatal</a:t>
            </a:r>
            <a:r>
              <a:rPr lang="en-US" altLang="es-MX" sz="1400" dirty="0" smtClean="0"/>
              <a:t>);</a:t>
            </a:r>
            <a:endParaRPr lang="es-CR" altLang="es-MX" sz="1400" dirty="0"/>
          </a:p>
          <a:p>
            <a:pPr>
              <a:buFontTx/>
              <a:buAutoNum type="arabicParenR"/>
            </a:pPr>
            <a:r>
              <a:rPr lang="es-CR" altLang="es-MX" sz="1400" dirty="0"/>
              <a:t>Resolución </a:t>
            </a:r>
            <a:r>
              <a:rPr lang="en-US" altLang="es-MX" sz="1400" dirty="0" smtClean="0"/>
              <a:t>de la A.T. </a:t>
            </a:r>
            <a:r>
              <a:rPr lang="en-US" altLang="es-MX" sz="1400" dirty="0" err="1" smtClean="0"/>
              <a:t>que</a:t>
            </a:r>
            <a:r>
              <a:rPr lang="en-US" altLang="es-MX" sz="1400" dirty="0" smtClean="0"/>
              <a:t> </a:t>
            </a:r>
            <a:r>
              <a:rPr lang="en-US" altLang="es-MX" sz="1400" dirty="0" err="1" smtClean="0"/>
              <a:t>resuelve</a:t>
            </a:r>
            <a:r>
              <a:rPr lang="en-US" altLang="es-MX" sz="1400" dirty="0" smtClean="0"/>
              <a:t> la </a:t>
            </a:r>
            <a:r>
              <a:rPr lang="en-US" altLang="es-MX" sz="1400" dirty="0" err="1" smtClean="0"/>
              <a:t>revocatoria</a:t>
            </a:r>
            <a:r>
              <a:rPr lang="en-US" altLang="es-MX" sz="1400" dirty="0" smtClean="0"/>
              <a:t> (</a:t>
            </a:r>
            <a:r>
              <a:rPr lang="en-US" altLang="es-MX" sz="1400" dirty="0" err="1" smtClean="0"/>
              <a:t>si</a:t>
            </a:r>
            <a:r>
              <a:rPr lang="en-US" altLang="es-MX" sz="1400" dirty="0" smtClean="0"/>
              <a:t> se </a:t>
            </a:r>
            <a:r>
              <a:rPr lang="en-US" altLang="es-MX" sz="1400" dirty="0" err="1" smtClean="0"/>
              <a:t>interpuso</a:t>
            </a:r>
            <a:r>
              <a:rPr lang="en-US" altLang="es-MX" sz="1400" dirty="0" smtClean="0"/>
              <a:t>)</a:t>
            </a:r>
            <a:r>
              <a:rPr lang="es-CR" altLang="es-MX" sz="1400" dirty="0" smtClean="0"/>
              <a:t>;</a:t>
            </a:r>
            <a:endParaRPr lang="es-CR" altLang="es-MX" sz="1400" dirty="0"/>
          </a:p>
          <a:p>
            <a:pPr>
              <a:buFontTx/>
              <a:buAutoNum type="arabicParenR"/>
            </a:pPr>
            <a:r>
              <a:rPr lang="es-CR" altLang="es-MX" sz="1400" b="1" u="sng" dirty="0" smtClean="0">
                <a:solidFill>
                  <a:srgbClr val="FF0000"/>
                </a:solidFill>
              </a:rPr>
              <a:t>Recurso de apelación</a:t>
            </a:r>
            <a:r>
              <a:rPr lang="es-CR" altLang="es-MX" sz="1400" dirty="0" smtClean="0"/>
              <a:t> (optativo) ante Tribunal </a:t>
            </a:r>
            <a:r>
              <a:rPr lang="es-CR" altLang="es-MX" sz="1400" dirty="0"/>
              <a:t>Fiscal Administrativo </a:t>
            </a:r>
            <a:r>
              <a:rPr lang="en-US" altLang="es-MX" sz="1400" dirty="0"/>
              <a:t>[</a:t>
            </a:r>
            <a:r>
              <a:rPr lang="en-US" altLang="es-MX" sz="1400" dirty="0" err="1"/>
              <a:t>contribuyente</a:t>
            </a:r>
            <a:r>
              <a:rPr lang="en-US" altLang="es-MX" sz="1400" dirty="0" smtClean="0"/>
              <a:t>] (</a:t>
            </a:r>
            <a:r>
              <a:rPr lang="en-US" altLang="es-MX" sz="1400" b="1" u="sng" dirty="0" smtClean="0">
                <a:solidFill>
                  <a:srgbClr val="FF0000"/>
                </a:solidFill>
              </a:rPr>
              <a:t>30 </a:t>
            </a:r>
            <a:r>
              <a:rPr lang="en-US" altLang="es-MX" sz="1400" b="1" u="sng" dirty="0" err="1" smtClean="0">
                <a:solidFill>
                  <a:srgbClr val="FF0000"/>
                </a:solidFill>
              </a:rPr>
              <a:t>días</a:t>
            </a:r>
            <a:r>
              <a:rPr lang="en-US" altLang="es-MX" sz="1400" b="1" u="sng" dirty="0" smtClean="0">
                <a:solidFill>
                  <a:srgbClr val="FF0000"/>
                </a:solidFill>
              </a:rPr>
              <a:t> </a:t>
            </a:r>
            <a:r>
              <a:rPr lang="en-US" altLang="es-MX" sz="1400" b="1" u="sng" dirty="0" err="1" smtClean="0">
                <a:solidFill>
                  <a:srgbClr val="FF0000"/>
                </a:solidFill>
              </a:rPr>
              <a:t>plazo</a:t>
            </a:r>
            <a:r>
              <a:rPr lang="en-US" altLang="es-MX" sz="1400" b="1" u="sng" dirty="0" smtClean="0">
                <a:solidFill>
                  <a:srgbClr val="FF0000"/>
                </a:solidFill>
              </a:rPr>
              <a:t> fatal</a:t>
            </a:r>
            <a:r>
              <a:rPr lang="en-US" altLang="es-MX" sz="1400" dirty="0" smtClean="0"/>
              <a:t>);</a:t>
            </a:r>
            <a:endParaRPr lang="es-CR" altLang="es-MX" sz="1400" dirty="0"/>
          </a:p>
          <a:p>
            <a:pPr>
              <a:buFontTx/>
              <a:buAutoNum type="arabicParenR"/>
            </a:pPr>
            <a:r>
              <a:rPr lang="es-CR" altLang="es-MX" sz="1400" dirty="0"/>
              <a:t>Fallo del Tribunal Fiscal Administrativo;</a:t>
            </a:r>
          </a:p>
          <a:p>
            <a:pPr>
              <a:buFontTx/>
              <a:buAutoNum type="arabicParenR"/>
            </a:pPr>
            <a:r>
              <a:rPr lang="es-CR" altLang="es-MX" sz="1400" dirty="0"/>
              <a:t>Demanda contencioso administrativa </a:t>
            </a:r>
            <a:r>
              <a:rPr lang="en-US" altLang="es-MX" sz="1400" dirty="0"/>
              <a:t>[</a:t>
            </a:r>
            <a:r>
              <a:rPr lang="en-US" altLang="es-MX" sz="1400" dirty="0" err="1"/>
              <a:t>contribuyente</a:t>
            </a:r>
            <a:r>
              <a:rPr lang="en-US" altLang="es-MX" sz="1400" dirty="0"/>
              <a:t>];</a:t>
            </a:r>
            <a:endParaRPr lang="es-CR" altLang="es-MX" sz="1400" dirty="0"/>
          </a:p>
          <a:p>
            <a:pPr>
              <a:buFontTx/>
              <a:buAutoNum type="arabicParenR"/>
            </a:pPr>
            <a:r>
              <a:rPr lang="es-CR" altLang="es-MX" sz="1400" dirty="0"/>
              <a:t>Recurso de casación</a:t>
            </a:r>
            <a:endParaRPr lang="en-US" altLang="es-MX" sz="1400" dirty="0"/>
          </a:p>
        </p:txBody>
      </p:sp>
      <p:sp>
        <p:nvSpPr>
          <p:cNvPr id="2071" name="AutoShape 23"/>
          <p:cNvSpPr>
            <a:spLocks noChangeArrowheads="1"/>
          </p:cNvSpPr>
          <p:nvPr/>
        </p:nvSpPr>
        <p:spPr bwMode="auto">
          <a:xfrm rot="10800000" flipH="1">
            <a:off x="2484437" y="2995255"/>
            <a:ext cx="1943100" cy="9366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lgn="ctr">
            <a:solidFill>
              <a:schemeClr val="tx1"/>
            </a:solidFill>
            <a:miter lim="800000"/>
            <a:headEnd/>
            <a:tailEnd/>
          </a:ln>
          <a:effectLst/>
        </p:spPr>
        <p:txBody>
          <a:bodyPr wrap="none" anchor="ctr"/>
          <a:lstStyle/>
          <a:p>
            <a:endParaRPr lang="es-MX"/>
          </a:p>
        </p:txBody>
      </p:sp>
      <p:sp>
        <p:nvSpPr>
          <p:cNvPr id="2072" name="Rectangle 24"/>
          <p:cNvSpPr>
            <a:spLocks noChangeArrowheads="1"/>
          </p:cNvSpPr>
          <p:nvPr/>
        </p:nvSpPr>
        <p:spPr bwMode="auto">
          <a:xfrm>
            <a:off x="4537076" y="3357563"/>
            <a:ext cx="1150937" cy="647700"/>
          </a:xfrm>
          <a:prstGeom prst="rect">
            <a:avLst/>
          </a:prstGeom>
          <a:solidFill>
            <a:schemeClr val="accent2">
              <a:lumMod val="20000"/>
              <a:lumOff val="80000"/>
            </a:schemeClr>
          </a:solidFill>
          <a:ln w="9525" algn="ctr">
            <a:solidFill>
              <a:schemeClr val="tx1"/>
            </a:solidFill>
            <a:miter lim="800000"/>
            <a:headEnd/>
            <a:tailEnd/>
          </a:ln>
          <a:effectLst/>
        </p:spPr>
        <p:txBody>
          <a:bodyPr wrap="none" anchor="ctr"/>
          <a:lstStyle/>
          <a:p>
            <a:r>
              <a:rPr lang="es-CR" altLang="es-MX" sz="1200" dirty="0"/>
              <a:t>Vía</a:t>
            </a:r>
          </a:p>
          <a:p>
            <a:r>
              <a:rPr lang="es-CR" altLang="es-MX" sz="1200" dirty="0"/>
              <a:t>constitucional</a:t>
            </a:r>
            <a:endParaRPr lang="es-ES" altLang="es-MX" sz="1200" dirty="0"/>
          </a:p>
        </p:txBody>
      </p:sp>
      <p:sp>
        <p:nvSpPr>
          <p:cNvPr id="2" name="1 Rectángulo"/>
          <p:cNvSpPr/>
          <p:nvPr/>
        </p:nvSpPr>
        <p:spPr bwMode="auto">
          <a:xfrm>
            <a:off x="6292112" y="2073376"/>
            <a:ext cx="863500" cy="83958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charset="0"/>
            </a:endParaRPr>
          </a:p>
        </p:txBody>
      </p:sp>
      <p:sp>
        <p:nvSpPr>
          <p:cNvPr id="3" name="2 CuadroTexto"/>
          <p:cNvSpPr txBox="1"/>
          <p:nvPr/>
        </p:nvSpPr>
        <p:spPr>
          <a:xfrm>
            <a:off x="6292112" y="2276872"/>
            <a:ext cx="863500" cy="523220"/>
          </a:xfrm>
          <a:prstGeom prst="rect">
            <a:avLst/>
          </a:prstGeom>
          <a:noFill/>
        </p:spPr>
        <p:txBody>
          <a:bodyPr wrap="square" rtlCol="0">
            <a:spAutoFit/>
          </a:bodyPr>
          <a:lstStyle/>
          <a:p>
            <a:r>
              <a:rPr lang="es-MX" sz="1400" dirty="0" smtClean="0">
                <a:solidFill>
                  <a:srgbClr val="FF0000"/>
                </a:solidFill>
              </a:rPr>
              <a:t>Firmeza y pago</a:t>
            </a:r>
            <a:endParaRPr lang="es-MX" sz="1400" dirty="0">
              <a:solidFill>
                <a:srgbClr val="FF0000"/>
              </a:solidFill>
            </a:endParaRPr>
          </a:p>
        </p:txBody>
      </p:sp>
      <p:sp>
        <p:nvSpPr>
          <p:cNvPr id="24" name="AutoShape 23"/>
          <p:cNvSpPr>
            <a:spLocks noChangeArrowheads="1"/>
          </p:cNvSpPr>
          <p:nvPr/>
        </p:nvSpPr>
        <p:spPr bwMode="auto">
          <a:xfrm rot="10800000" flipH="1">
            <a:off x="6265762" y="3045531"/>
            <a:ext cx="1053250" cy="9366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lgn="ctr">
            <a:solidFill>
              <a:schemeClr val="tx1"/>
            </a:solidFill>
            <a:miter lim="800000"/>
            <a:headEnd/>
            <a:tailEnd/>
          </a:ln>
          <a:effectLst/>
        </p:spPr>
        <p:txBody>
          <a:bodyPr wrap="none" anchor="ctr"/>
          <a:lstStyle/>
          <a:p>
            <a:endParaRPr lang="es-MX"/>
          </a:p>
        </p:txBody>
      </p:sp>
      <p:sp>
        <p:nvSpPr>
          <p:cNvPr id="25" name="Rectangle 24"/>
          <p:cNvSpPr>
            <a:spLocks noChangeArrowheads="1"/>
          </p:cNvSpPr>
          <p:nvPr/>
        </p:nvSpPr>
        <p:spPr bwMode="auto">
          <a:xfrm rot="10800000" flipV="1">
            <a:off x="7456553" y="3357563"/>
            <a:ext cx="1552465" cy="647699"/>
          </a:xfrm>
          <a:prstGeom prst="rect">
            <a:avLst/>
          </a:prstGeom>
          <a:solidFill>
            <a:schemeClr val="accent2">
              <a:lumMod val="20000"/>
              <a:lumOff val="80000"/>
            </a:schemeClr>
          </a:solidFill>
          <a:ln w="9525" algn="ctr">
            <a:solidFill>
              <a:schemeClr val="tx1"/>
            </a:solidFill>
            <a:miter lim="800000"/>
            <a:headEnd/>
            <a:tailEnd/>
          </a:ln>
          <a:effectLst/>
        </p:spPr>
        <p:txBody>
          <a:bodyPr wrap="square" anchor="ctr">
            <a:normAutofit/>
          </a:bodyPr>
          <a:lstStyle/>
          <a:p>
            <a:r>
              <a:rPr lang="es-ES" altLang="es-MX" sz="1200" dirty="0" smtClean="0"/>
              <a:t>+ 3 días proceden intereses / Ejecución (cobro </a:t>
            </a:r>
            <a:r>
              <a:rPr lang="es-ES" altLang="es-MX" sz="1200" dirty="0" err="1" smtClean="0"/>
              <a:t>adm</a:t>
            </a:r>
            <a:r>
              <a:rPr lang="es-ES" altLang="es-MX" sz="1200" dirty="0" smtClean="0"/>
              <a:t> y judicial)</a:t>
            </a:r>
            <a:endParaRPr lang="es-ES" altLang="es-MX" sz="1200" dirty="0"/>
          </a:p>
        </p:txBody>
      </p:sp>
    </p:spTree>
    <p:extLst>
      <p:ext uri="{BB962C8B-B14F-4D97-AF65-F5344CB8AC3E}">
        <p14:creationId xmlns:p14="http://schemas.microsoft.com/office/powerpoint/2010/main" val="422141420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cap="none" dirty="0" smtClean="0">
                <a:solidFill>
                  <a:srgbClr val="FF0000"/>
                </a:solidFill>
              </a:rPr>
              <a:t>Procedimiento por delito</a:t>
            </a:r>
            <a:endParaRPr lang="es-MX" cap="none" dirty="0">
              <a:solidFill>
                <a:srgbClr val="FF0000"/>
              </a:solidFill>
            </a:endParaRPr>
          </a:p>
        </p:txBody>
      </p:sp>
      <p:sp>
        <p:nvSpPr>
          <p:cNvPr id="6" name="5 Rectángulo"/>
          <p:cNvSpPr/>
          <p:nvPr/>
        </p:nvSpPr>
        <p:spPr>
          <a:xfrm>
            <a:off x="467544" y="2276873"/>
            <a:ext cx="2952328" cy="2664296"/>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467544" y="2780927"/>
            <a:ext cx="2952328" cy="1656185"/>
          </a:xfrm>
          <a:prstGeom prst="rect">
            <a:avLst/>
          </a:prstGeom>
          <a:noFill/>
        </p:spPr>
        <p:txBody>
          <a:bodyPr wrap="square" rtlCol="0" anchor="ctr" anchorCtr="1">
            <a:normAutofit lnSpcReduction="10000"/>
          </a:bodyPr>
          <a:lstStyle/>
          <a:p>
            <a:r>
              <a:rPr lang="es-MX" dirty="0" smtClean="0">
                <a:solidFill>
                  <a:srgbClr val="FF0000"/>
                </a:solidFill>
              </a:rPr>
              <a:t>Fiscalización </a:t>
            </a:r>
            <a:r>
              <a:rPr lang="es-MX" dirty="0">
                <a:solidFill>
                  <a:srgbClr val="FF0000"/>
                </a:solidFill>
              </a:rPr>
              <a:t>o actuación de la AT / Debe suspenderse cuando los funcionarios tienen indicios de que los hechos u omisiones pueden ser constitutivos de delito</a:t>
            </a:r>
          </a:p>
        </p:txBody>
      </p:sp>
      <p:sp>
        <p:nvSpPr>
          <p:cNvPr id="8" name="7 Flecha derecha"/>
          <p:cNvSpPr/>
          <p:nvPr/>
        </p:nvSpPr>
        <p:spPr>
          <a:xfrm>
            <a:off x="3707904" y="2924944"/>
            <a:ext cx="1080120" cy="15121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5004048" y="2276871"/>
            <a:ext cx="2952328" cy="2664296"/>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CuadroTexto"/>
          <p:cNvSpPr txBox="1"/>
          <p:nvPr/>
        </p:nvSpPr>
        <p:spPr>
          <a:xfrm>
            <a:off x="5203733" y="3285853"/>
            <a:ext cx="2592288" cy="646331"/>
          </a:xfrm>
          <a:prstGeom prst="rect">
            <a:avLst/>
          </a:prstGeom>
          <a:noFill/>
        </p:spPr>
        <p:txBody>
          <a:bodyPr wrap="square" rtlCol="0">
            <a:spAutoFit/>
          </a:bodyPr>
          <a:lstStyle/>
          <a:p>
            <a:r>
              <a:rPr lang="es-MX" dirty="0" smtClean="0">
                <a:solidFill>
                  <a:srgbClr val="FF0000"/>
                </a:solidFill>
              </a:rPr>
              <a:t>La tramitación del asunto continuará en sede penal </a:t>
            </a:r>
            <a:endParaRPr lang="es-MX" dirty="0">
              <a:solidFill>
                <a:srgbClr val="FF0000"/>
              </a:solidFill>
            </a:endParaRPr>
          </a:p>
        </p:txBody>
      </p:sp>
      <p:sp>
        <p:nvSpPr>
          <p:cNvPr id="11" name="10 Flecha doblada"/>
          <p:cNvSpPr/>
          <p:nvPr/>
        </p:nvSpPr>
        <p:spPr>
          <a:xfrm rot="10800000" flipH="1">
            <a:off x="1763688" y="5085184"/>
            <a:ext cx="576064" cy="504056"/>
          </a:xfrm>
          <a:prstGeom prst="ben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11 Flecha doblada"/>
          <p:cNvSpPr/>
          <p:nvPr/>
        </p:nvSpPr>
        <p:spPr>
          <a:xfrm rot="10800000" flipH="1">
            <a:off x="1272656" y="5085184"/>
            <a:ext cx="923079" cy="1008112"/>
          </a:xfrm>
          <a:prstGeom prst="ben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12 Rectángulo"/>
          <p:cNvSpPr/>
          <p:nvPr/>
        </p:nvSpPr>
        <p:spPr>
          <a:xfrm>
            <a:off x="2483768" y="5085184"/>
            <a:ext cx="3744416" cy="1584176"/>
          </a:xfrm>
          <a:prstGeom prst="rect">
            <a:avLst/>
          </a:prstGeom>
          <a:solidFill>
            <a:srgbClr val="97C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CuadroTexto"/>
          <p:cNvSpPr txBox="1"/>
          <p:nvPr/>
        </p:nvSpPr>
        <p:spPr>
          <a:xfrm rot="10800000" flipV="1">
            <a:off x="2627783" y="5269850"/>
            <a:ext cx="3600401" cy="923330"/>
          </a:xfrm>
          <a:prstGeom prst="rect">
            <a:avLst/>
          </a:prstGeom>
          <a:noFill/>
        </p:spPr>
        <p:txBody>
          <a:bodyPr wrap="square" rtlCol="0">
            <a:spAutoFit/>
          </a:bodyPr>
          <a:lstStyle/>
          <a:p>
            <a:pPr algn="ctr"/>
            <a:r>
              <a:rPr lang="es-MX" dirty="0" smtClean="0">
                <a:solidFill>
                  <a:srgbClr val="FF0000"/>
                </a:solidFill>
              </a:rPr>
              <a:t>Queda suspendida la tramitación de procedimientos administrativos determinativos y sancionadores</a:t>
            </a:r>
            <a:endParaRPr lang="es-MX" dirty="0">
              <a:solidFill>
                <a:srgbClr val="FF0000"/>
              </a:solidFill>
            </a:endParaRPr>
          </a:p>
        </p:txBody>
      </p:sp>
    </p:spTree>
    <p:extLst>
      <p:ext uri="{BB962C8B-B14F-4D97-AF65-F5344CB8AC3E}">
        <p14:creationId xmlns:p14="http://schemas.microsoft.com/office/powerpoint/2010/main" val="62488702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a:bodyPr>
          <a:lstStyle/>
          <a:p>
            <a:pPr algn="just"/>
            <a:r>
              <a:rPr lang="es-MX" sz="3200" dirty="0" smtClean="0">
                <a:solidFill>
                  <a:srgbClr val="000000"/>
                </a:solidFill>
                <a:latin typeface="+mj-lt"/>
              </a:rPr>
              <a:t>¿Por qué se separa el procedimiento determinativo del tributo del sancionador?</a:t>
            </a:r>
          </a:p>
          <a:p>
            <a:pPr algn="just"/>
            <a:endParaRPr lang="es-MX" sz="3200" dirty="0">
              <a:solidFill>
                <a:srgbClr val="000000"/>
              </a:solidFill>
              <a:latin typeface="+mj-lt"/>
            </a:endParaRPr>
          </a:p>
          <a:p>
            <a:pPr algn="just"/>
            <a:r>
              <a:rPr lang="es-MX" sz="3200" dirty="0" smtClean="0">
                <a:solidFill>
                  <a:srgbClr val="000000"/>
                </a:solidFill>
                <a:latin typeface="+mj-lt"/>
              </a:rPr>
              <a:t>Teóricamente:</a:t>
            </a:r>
          </a:p>
          <a:p>
            <a:pPr algn="just"/>
            <a:endParaRPr lang="es-MX" sz="3200" dirty="0" smtClean="0">
              <a:solidFill>
                <a:srgbClr val="000000"/>
              </a:solidFill>
              <a:latin typeface="+mj-lt"/>
            </a:endParaRPr>
          </a:p>
          <a:p>
            <a:pPr algn="just"/>
            <a:r>
              <a:rPr lang="es-MX" sz="3200" dirty="0" smtClean="0">
                <a:solidFill>
                  <a:srgbClr val="000000"/>
                </a:solidFill>
                <a:latin typeface="+mj-lt"/>
              </a:rPr>
              <a:t>Una cosa es determinar la existencia y cuantía de la obligación tributaria principal (tributo) y otra la culpabilidad (si el sujeto pasivo actuó con negligencia, culpa o dolo)</a:t>
            </a:r>
            <a:endParaRPr lang="es-MX" sz="3200" dirty="0">
              <a:solidFill>
                <a:srgbClr val="000000"/>
              </a:solidFill>
              <a:latin typeface="+mj-lt"/>
            </a:endParaRPr>
          </a:p>
        </p:txBody>
      </p:sp>
    </p:spTree>
    <p:extLst>
      <p:ext uri="{BB962C8B-B14F-4D97-AF65-F5344CB8AC3E}">
        <p14:creationId xmlns:p14="http://schemas.microsoft.com/office/powerpoint/2010/main" val="205920752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Autofit/>
          </a:bodyPr>
          <a:lstStyle/>
          <a:p>
            <a:pPr algn="just"/>
            <a:r>
              <a:rPr lang="es-MX" sz="2800" dirty="0">
                <a:solidFill>
                  <a:srgbClr val="000000"/>
                </a:solidFill>
                <a:latin typeface="+mj-lt"/>
              </a:rPr>
              <a:t>Teóricamente:</a:t>
            </a:r>
          </a:p>
          <a:p>
            <a:pPr algn="just"/>
            <a:endParaRPr lang="es-MX" sz="2800" dirty="0">
              <a:solidFill>
                <a:srgbClr val="000000"/>
              </a:solidFill>
              <a:latin typeface="+mj-lt"/>
            </a:endParaRPr>
          </a:p>
          <a:p>
            <a:pPr algn="just"/>
            <a:r>
              <a:rPr lang="es-MX" sz="2800" dirty="0">
                <a:solidFill>
                  <a:srgbClr val="000000"/>
                </a:solidFill>
                <a:latin typeface="+mj-lt"/>
              </a:rPr>
              <a:t>Respeto del derecho de defensa – Debe acreditarse o probarse la culpabilidad (negligencia, culpa o dolo) del sujeto pasivo infractor (</a:t>
            </a:r>
            <a:r>
              <a:rPr lang="es-MX" sz="2800" dirty="0" err="1">
                <a:solidFill>
                  <a:srgbClr val="000000"/>
                </a:solidFill>
                <a:latin typeface="+mj-lt"/>
              </a:rPr>
              <a:t>arts</a:t>
            </a:r>
            <a:r>
              <a:rPr lang="es-MX" sz="2800" dirty="0">
                <a:solidFill>
                  <a:srgbClr val="000000"/>
                </a:solidFill>
                <a:latin typeface="+mj-lt"/>
              </a:rPr>
              <a:t> 71, 72, 67, 21 CNPT</a:t>
            </a:r>
            <a:r>
              <a:rPr lang="es-MX" sz="2800" dirty="0" smtClean="0">
                <a:solidFill>
                  <a:srgbClr val="000000"/>
                </a:solidFill>
                <a:latin typeface="+mj-lt"/>
              </a:rPr>
              <a:t>)</a:t>
            </a:r>
          </a:p>
          <a:p>
            <a:pPr algn="just"/>
            <a:endParaRPr lang="es-MX" sz="2800" dirty="0">
              <a:solidFill>
                <a:srgbClr val="000000"/>
              </a:solidFill>
              <a:latin typeface="+mj-lt"/>
            </a:endParaRPr>
          </a:p>
          <a:p>
            <a:pPr algn="just"/>
            <a:r>
              <a:rPr lang="es-MX" sz="2800" dirty="0">
                <a:solidFill>
                  <a:srgbClr val="000000"/>
                </a:solidFill>
                <a:latin typeface="+mj-lt"/>
              </a:rPr>
              <a:t>Lo anterior quiere decir que, al menos teóricamente, se respeta el principio de presunción de inocencia y el derecho de defensa </a:t>
            </a:r>
          </a:p>
        </p:txBody>
      </p:sp>
    </p:spTree>
    <p:extLst>
      <p:ext uri="{BB962C8B-B14F-4D97-AF65-F5344CB8AC3E}">
        <p14:creationId xmlns:p14="http://schemas.microsoft.com/office/powerpoint/2010/main" val="262573848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a:bodyPr>
          <a:lstStyle/>
          <a:p>
            <a:pPr algn="just"/>
            <a:r>
              <a:rPr lang="es-MX" sz="3200" dirty="0" smtClean="0">
                <a:solidFill>
                  <a:srgbClr val="000000"/>
                </a:solidFill>
                <a:latin typeface="+mj-lt"/>
              </a:rPr>
              <a:t>Tratándose de un contribuyente PERSONA JURÍDICA: ¿Interesa saber quién es el responsable de la infracción (por ejemplo: el contador, el gerente financiero, el gerente general, el accionista o los accionistas, </a:t>
            </a:r>
            <a:r>
              <a:rPr lang="es-MX" sz="3200" u="sng" dirty="0" smtClean="0">
                <a:solidFill>
                  <a:srgbClr val="FF0000"/>
                </a:solidFill>
                <a:latin typeface="+mj-lt"/>
              </a:rPr>
              <a:t>el o los asesores</a:t>
            </a:r>
            <a:r>
              <a:rPr lang="es-MX" sz="3200" dirty="0" smtClean="0">
                <a:solidFill>
                  <a:srgbClr val="000000"/>
                </a:solidFill>
                <a:latin typeface="+mj-lt"/>
              </a:rPr>
              <a:t>?</a:t>
            </a:r>
          </a:p>
          <a:p>
            <a:pPr algn="just"/>
            <a:endParaRPr lang="es-MX" sz="3200" dirty="0">
              <a:solidFill>
                <a:srgbClr val="000000"/>
              </a:solidFill>
              <a:latin typeface="+mj-lt"/>
            </a:endParaRPr>
          </a:p>
          <a:p>
            <a:pPr algn="just"/>
            <a:r>
              <a:rPr lang="es-MX" sz="3200" dirty="0" smtClean="0">
                <a:solidFill>
                  <a:srgbClr val="000000"/>
                </a:solidFill>
                <a:latin typeface="+mj-lt"/>
              </a:rPr>
              <a:t>Es determinante tratándose de DELITOS porque la responsabilidad penal es personalísima</a:t>
            </a:r>
          </a:p>
        </p:txBody>
      </p:sp>
    </p:spTree>
    <p:extLst>
      <p:ext uri="{BB962C8B-B14F-4D97-AF65-F5344CB8AC3E}">
        <p14:creationId xmlns:p14="http://schemas.microsoft.com/office/powerpoint/2010/main" val="379605300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395537" y="1268760"/>
            <a:ext cx="8208912" cy="5184576"/>
          </a:xfrm>
        </p:spPr>
        <p:txBody>
          <a:bodyPr anchor="t">
            <a:normAutofit lnSpcReduction="10000"/>
          </a:bodyPr>
          <a:lstStyle/>
          <a:p>
            <a:pPr algn="just"/>
            <a:r>
              <a:rPr lang="es-MX" sz="3200" dirty="0" smtClean="0">
                <a:solidFill>
                  <a:srgbClr val="000000"/>
                </a:solidFill>
                <a:latin typeface="+mj-lt"/>
              </a:rPr>
              <a:t>Pero ¿Tratándose de infracciones?</a:t>
            </a:r>
          </a:p>
          <a:p>
            <a:pPr algn="just"/>
            <a:endParaRPr lang="es-MX" sz="3200" dirty="0" smtClean="0">
              <a:solidFill>
                <a:srgbClr val="000000"/>
              </a:solidFill>
              <a:latin typeface="+mj-lt"/>
            </a:endParaRPr>
          </a:p>
          <a:p>
            <a:pPr algn="just"/>
            <a:r>
              <a:rPr lang="es-MX" sz="3200" dirty="0" smtClean="0">
                <a:solidFill>
                  <a:srgbClr val="000000"/>
                </a:solidFill>
                <a:latin typeface="+mj-lt"/>
              </a:rPr>
              <a:t>Ver art 67 CNPT 	Art 21 CNPT: Responden con los recursos que administren o de que dispongan</a:t>
            </a:r>
          </a:p>
          <a:p>
            <a:pPr algn="just"/>
            <a:endParaRPr lang="es-MX" sz="3200" dirty="0" smtClean="0">
              <a:solidFill>
                <a:srgbClr val="000000"/>
              </a:solidFill>
              <a:latin typeface="+mj-lt"/>
            </a:endParaRPr>
          </a:p>
          <a:p>
            <a:pPr algn="just"/>
            <a:r>
              <a:rPr lang="es-MX" sz="3200" dirty="0" smtClean="0">
                <a:solidFill>
                  <a:srgbClr val="000000"/>
                </a:solidFill>
                <a:latin typeface="+mj-lt"/>
              </a:rPr>
              <a:t>Los socios pueden demandar al gerente o contador o empleado negligente o culpable, pero tienen la limitante de la responsabilidad “</a:t>
            </a:r>
            <a:r>
              <a:rPr lang="es-MX" sz="3200" i="1" dirty="0" smtClean="0">
                <a:solidFill>
                  <a:srgbClr val="000000"/>
                </a:solidFill>
                <a:latin typeface="+mj-lt"/>
              </a:rPr>
              <a:t>in vigilando</a:t>
            </a:r>
            <a:r>
              <a:rPr lang="es-MX" sz="3200" dirty="0" smtClean="0">
                <a:solidFill>
                  <a:srgbClr val="000000"/>
                </a:solidFill>
                <a:latin typeface="+mj-lt"/>
              </a:rPr>
              <a:t>”</a:t>
            </a:r>
          </a:p>
        </p:txBody>
      </p:sp>
      <p:sp>
        <p:nvSpPr>
          <p:cNvPr id="2" name="1 Flecha derecha"/>
          <p:cNvSpPr/>
          <p:nvPr/>
        </p:nvSpPr>
        <p:spPr>
          <a:xfrm>
            <a:off x="3419872" y="2563663"/>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6933210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fontScale="92500" lnSpcReduction="10000"/>
          </a:bodyPr>
          <a:lstStyle/>
          <a:p>
            <a:pPr algn="just"/>
            <a:r>
              <a:rPr lang="es-MX" sz="3200" dirty="0">
                <a:solidFill>
                  <a:srgbClr val="000000"/>
                </a:solidFill>
              </a:rPr>
              <a:t>Nos induce a pensar que en todos los casos la responsabilidad es </a:t>
            </a:r>
            <a:r>
              <a:rPr lang="es-MX" sz="3200" dirty="0" smtClean="0">
                <a:solidFill>
                  <a:srgbClr val="000000"/>
                </a:solidFill>
              </a:rPr>
              <a:t>subjetiva y no objetiva</a:t>
            </a:r>
          </a:p>
          <a:p>
            <a:pPr algn="just"/>
            <a:endParaRPr lang="es-MX" sz="3200" dirty="0">
              <a:solidFill>
                <a:srgbClr val="000000"/>
              </a:solidFill>
            </a:endParaRPr>
          </a:p>
          <a:p>
            <a:pPr algn="just"/>
            <a:r>
              <a:rPr lang="es-MX" sz="3200" dirty="0" smtClean="0">
                <a:solidFill>
                  <a:srgbClr val="000000"/>
                </a:solidFill>
              </a:rPr>
              <a:t>Si la responsabilidad es objetiva, no interesa tanto determinar quién es el sujeto (persona física) por cuya negligencia o culpa (art 71 CNPT) se verificó la infracción, sino, simplemente, determinar la existencia de la infracción</a:t>
            </a:r>
          </a:p>
          <a:p>
            <a:pPr algn="just"/>
            <a:endParaRPr lang="es-MX" sz="3200" dirty="0">
              <a:solidFill>
                <a:srgbClr val="000000"/>
              </a:solidFill>
            </a:endParaRPr>
          </a:p>
          <a:p>
            <a:pPr algn="just"/>
            <a:r>
              <a:rPr lang="es-MX" sz="3200" dirty="0" smtClean="0">
                <a:solidFill>
                  <a:srgbClr val="000000"/>
                </a:solidFill>
              </a:rPr>
              <a:t>Bastaría acreditar la infracción para imponer sanción (en la responsabilidad objetiva)</a:t>
            </a:r>
            <a:endParaRPr lang="es-MX" sz="3200" dirty="0">
              <a:solidFill>
                <a:srgbClr val="000000"/>
              </a:solidFill>
            </a:endParaRPr>
          </a:p>
        </p:txBody>
      </p:sp>
    </p:spTree>
    <p:extLst>
      <p:ext uri="{BB962C8B-B14F-4D97-AF65-F5344CB8AC3E}">
        <p14:creationId xmlns:p14="http://schemas.microsoft.com/office/powerpoint/2010/main" val="187808686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fontScale="92500" lnSpcReduction="10000"/>
          </a:bodyPr>
          <a:lstStyle/>
          <a:p>
            <a:pPr algn="just"/>
            <a:r>
              <a:rPr lang="es-MX" sz="3200" dirty="0" smtClean="0">
                <a:solidFill>
                  <a:srgbClr val="000000"/>
                </a:solidFill>
                <a:latin typeface="+mj-lt"/>
              </a:rPr>
              <a:t>Infracciones que se imponen bajo criterio de responsabilidad objetiva / Sanciones AUTOMÁTICAS O CUASI-AUTOMÁTICAS / Responsabilidad “</a:t>
            </a:r>
            <a:r>
              <a:rPr lang="es-MX" sz="3200" i="1" dirty="0" smtClean="0">
                <a:solidFill>
                  <a:srgbClr val="000000"/>
                </a:solidFill>
                <a:latin typeface="+mj-lt"/>
              </a:rPr>
              <a:t>in </a:t>
            </a:r>
            <a:r>
              <a:rPr lang="es-MX" sz="3200" i="1" dirty="0" err="1" smtClean="0">
                <a:solidFill>
                  <a:srgbClr val="000000"/>
                </a:solidFill>
                <a:latin typeface="+mj-lt"/>
              </a:rPr>
              <a:t>eligendo</a:t>
            </a:r>
            <a:r>
              <a:rPr lang="es-MX" sz="3200" dirty="0" smtClean="0">
                <a:solidFill>
                  <a:srgbClr val="000000"/>
                </a:solidFill>
                <a:latin typeface="+mj-lt"/>
              </a:rPr>
              <a:t>” e “</a:t>
            </a:r>
            <a:r>
              <a:rPr lang="es-MX" sz="3200" i="1" dirty="0" smtClean="0">
                <a:solidFill>
                  <a:srgbClr val="000000"/>
                </a:solidFill>
                <a:latin typeface="+mj-lt"/>
              </a:rPr>
              <a:t>in vigilando</a:t>
            </a:r>
            <a:r>
              <a:rPr lang="es-MX" sz="3200" dirty="0" smtClean="0">
                <a:solidFill>
                  <a:srgbClr val="000000"/>
                </a:solidFill>
                <a:latin typeface="+mj-lt"/>
              </a:rPr>
              <a:t>”</a:t>
            </a:r>
          </a:p>
          <a:p>
            <a:pPr algn="just"/>
            <a:endParaRPr lang="es-MX" sz="3200" dirty="0">
              <a:solidFill>
                <a:srgbClr val="000000"/>
              </a:solidFill>
              <a:latin typeface="+mj-lt"/>
            </a:endParaRPr>
          </a:p>
          <a:p>
            <a:pPr algn="just"/>
            <a:r>
              <a:rPr lang="es-MX" sz="3200" dirty="0" smtClean="0">
                <a:solidFill>
                  <a:srgbClr val="000000"/>
                </a:solidFill>
                <a:latin typeface="+mj-lt"/>
              </a:rPr>
              <a:t>Análisis de jurisprudencia:</a:t>
            </a:r>
          </a:p>
          <a:p>
            <a:pPr marL="457200" indent="-457200" algn="just">
              <a:buClrTx/>
              <a:buFont typeface="Arial" panose="020B0604020202020204" pitchFamily="34" charset="0"/>
              <a:buChar char="•"/>
            </a:pPr>
            <a:r>
              <a:rPr lang="es-MX" sz="3200" dirty="0">
                <a:solidFill>
                  <a:srgbClr val="000000"/>
                </a:solidFill>
                <a:latin typeface="+mj-lt"/>
              </a:rPr>
              <a:t>Res 000115-F-S1-2010 Sala Primera CSJ</a:t>
            </a:r>
          </a:p>
          <a:p>
            <a:pPr marL="457200" indent="-457200" algn="just">
              <a:buClrTx/>
              <a:buFont typeface="Arial" panose="020B0604020202020204" pitchFamily="34" charset="0"/>
              <a:buChar char="•"/>
            </a:pPr>
            <a:r>
              <a:rPr lang="es-CR" sz="3200" dirty="0">
                <a:solidFill>
                  <a:srgbClr val="000000"/>
                </a:solidFill>
                <a:latin typeface="+mj-lt"/>
              </a:rPr>
              <a:t>Fallo 52-2001 TFA</a:t>
            </a:r>
          </a:p>
          <a:p>
            <a:pPr marL="457200" indent="-457200" algn="just">
              <a:buClrTx/>
              <a:buFont typeface="Arial" panose="020B0604020202020204" pitchFamily="34" charset="0"/>
              <a:buChar char="•"/>
            </a:pPr>
            <a:r>
              <a:rPr lang="es-ES_tradnl" sz="3200" dirty="0" smtClean="0">
                <a:solidFill>
                  <a:srgbClr val="000000"/>
                </a:solidFill>
                <a:latin typeface="+mj-lt"/>
              </a:rPr>
              <a:t>Fallo 526-2012 TFA</a:t>
            </a:r>
          </a:p>
          <a:p>
            <a:pPr marL="457200" indent="-457200" algn="just">
              <a:buClrTx/>
              <a:buFont typeface="Arial" panose="020B0604020202020204" pitchFamily="34" charset="0"/>
              <a:buChar char="•"/>
            </a:pPr>
            <a:r>
              <a:rPr lang="es-ES_tradnl" sz="3200" dirty="0" smtClean="0">
                <a:solidFill>
                  <a:srgbClr val="000000"/>
                </a:solidFill>
                <a:latin typeface="+mj-lt"/>
              </a:rPr>
              <a:t>Fallo 563-2012 TFA</a:t>
            </a:r>
            <a:endParaRPr lang="es-MX" sz="3200" dirty="0">
              <a:solidFill>
                <a:srgbClr val="000000"/>
              </a:solidFill>
              <a:latin typeface="+mj-lt"/>
            </a:endParaRPr>
          </a:p>
          <a:p>
            <a:pPr marL="457200" indent="-457200">
              <a:buFont typeface="Arial" panose="020B0604020202020204" pitchFamily="34" charset="0"/>
              <a:buChar char="•"/>
            </a:pPr>
            <a:endParaRPr lang="es-MX" sz="3200" dirty="0" smtClean="0">
              <a:solidFill>
                <a:srgbClr val="000000"/>
              </a:solidFill>
              <a:latin typeface="+mj-lt"/>
            </a:endParaRPr>
          </a:p>
          <a:p>
            <a:pPr marL="457200" indent="-457200">
              <a:buFont typeface="Arial" panose="020B0604020202020204" pitchFamily="34" charset="0"/>
              <a:buChar char="•"/>
            </a:pPr>
            <a:endParaRPr lang="es-MX" sz="3200" dirty="0">
              <a:solidFill>
                <a:srgbClr val="000000"/>
              </a:solidFill>
              <a:latin typeface="+mj-lt"/>
            </a:endParaRPr>
          </a:p>
        </p:txBody>
      </p:sp>
    </p:spTree>
    <p:extLst>
      <p:ext uri="{BB962C8B-B14F-4D97-AF65-F5344CB8AC3E}">
        <p14:creationId xmlns:p14="http://schemas.microsoft.com/office/powerpoint/2010/main" val="297654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B7"/>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188640"/>
            <a:ext cx="7914456" cy="792088"/>
          </a:xfrm>
        </p:spPr>
        <p:txBody>
          <a:bodyPr/>
          <a:lstStyle/>
          <a:p>
            <a:pPr algn="ctr"/>
            <a:r>
              <a:rPr lang="es-MX" b="1" dirty="0" smtClean="0">
                <a:solidFill>
                  <a:srgbClr val="00B050"/>
                </a:solidFill>
              </a:rPr>
              <a:t>BIENES JURÍDICOS TUTELADOS, O ¿QUÉ ES LO QUE INTENTA PROTEGER EL SISTEMA SANCIONADOR TRIBUTARIO?</a:t>
            </a:r>
            <a:endParaRPr lang="es-MX" b="1" dirty="0">
              <a:solidFill>
                <a:srgbClr val="00B050"/>
              </a:solidFill>
            </a:endParaRPr>
          </a:p>
        </p:txBody>
      </p:sp>
      <p:sp>
        <p:nvSpPr>
          <p:cNvPr id="5" name="4 Marcador de texto"/>
          <p:cNvSpPr>
            <a:spLocks noGrp="1"/>
          </p:cNvSpPr>
          <p:nvPr>
            <p:ph type="body" idx="1"/>
          </p:nvPr>
        </p:nvSpPr>
        <p:spPr>
          <a:xfrm>
            <a:off x="395536" y="2924944"/>
            <a:ext cx="8136904" cy="3672408"/>
          </a:xfrm>
        </p:spPr>
        <p:txBody>
          <a:bodyPr anchor="t" anchorCtr="0">
            <a:normAutofit fontScale="92500"/>
          </a:bodyPr>
          <a:lstStyle/>
          <a:p>
            <a:pPr algn="just"/>
            <a:r>
              <a:rPr lang="es-MX" sz="3200" dirty="0" smtClean="0">
                <a:solidFill>
                  <a:schemeClr val="tx1"/>
                </a:solidFill>
                <a:latin typeface="+mj-lt"/>
              </a:rPr>
              <a:t>No sólo el cumplimiento de las </a:t>
            </a:r>
            <a:r>
              <a:rPr lang="es-MX" sz="3200" b="1" u="sng" dirty="0" smtClean="0">
                <a:solidFill>
                  <a:srgbClr val="C00000"/>
                </a:solidFill>
                <a:latin typeface="+mj-lt"/>
              </a:rPr>
              <a:t>obligaciones materiales</a:t>
            </a:r>
            <a:r>
              <a:rPr lang="es-MX" sz="3200" dirty="0" smtClean="0">
                <a:solidFill>
                  <a:srgbClr val="C00000"/>
                </a:solidFill>
                <a:latin typeface="+mj-lt"/>
              </a:rPr>
              <a:t> </a:t>
            </a:r>
            <a:r>
              <a:rPr lang="es-MX" sz="3200" dirty="0" smtClean="0">
                <a:solidFill>
                  <a:schemeClr val="tx1"/>
                </a:solidFill>
                <a:latin typeface="+mj-lt"/>
              </a:rPr>
              <a:t>(</a:t>
            </a:r>
            <a:r>
              <a:rPr lang="es-MX" sz="3200" b="1" dirty="0">
                <a:solidFill>
                  <a:srgbClr val="C00000"/>
                </a:solidFill>
                <a:latin typeface="+mj-lt"/>
              </a:rPr>
              <a:t>pago de tributos </a:t>
            </a:r>
            <a:r>
              <a:rPr lang="es-MX" sz="3200" dirty="0" smtClean="0">
                <a:solidFill>
                  <a:schemeClr val="tx1"/>
                </a:solidFill>
                <a:latin typeface="+mj-lt"/>
              </a:rPr>
              <a:t>– aspecto patrimonial) por parte de los contribuyentes</a:t>
            </a:r>
          </a:p>
          <a:p>
            <a:pPr algn="just"/>
            <a:endParaRPr lang="es-MX" sz="3200" dirty="0" smtClean="0">
              <a:solidFill>
                <a:srgbClr val="C00000"/>
              </a:solidFill>
              <a:latin typeface="+mj-lt"/>
            </a:endParaRPr>
          </a:p>
          <a:p>
            <a:pPr algn="just"/>
            <a:r>
              <a:rPr lang="es-MX" sz="3200" dirty="0" smtClean="0">
                <a:solidFill>
                  <a:schemeClr val="tx1"/>
                </a:solidFill>
                <a:latin typeface="+mj-lt"/>
              </a:rPr>
              <a:t>Respeto de </a:t>
            </a:r>
            <a:r>
              <a:rPr lang="es-MX" sz="3200" b="1" u="sng" dirty="0" smtClean="0">
                <a:solidFill>
                  <a:srgbClr val="C00000"/>
                </a:solidFill>
                <a:latin typeface="+mj-lt"/>
              </a:rPr>
              <a:t>deberes formales</a:t>
            </a:r>
            <a:r>
              <a:rPr lang="es-MX" sz="3200" b="1" dirty="0">
                <a:solidFill>
                  <a:srgbClr val="C00000"/>
                </a:solidFill>
                <a:latin typeface="+mj-lt"/>
              </a:rPr>
              <a:t>,</a:t>
            </a:r>
            <a:r>
              <a:rPr lang="es-MX" sz="3200" b="1" dirty="0" smtClean="0">
                <a:solidFill>
                  <a:srgbClr val="C00000"/>
                </a:solidFill>
                <a:latin typeface="+mj-lt"/>
              </a:rPr>
              <a:t> </a:t>
            </a:r>
            <a:r>
              <a:rPr lang="es-MX" sz="3200" b="1" u="sng" dirty="0" smtClean="0">
                <a:solidFill>
                  <a:srgbClr val="C00000"/>
                </a:solidFill>
                <a:latin typeface="+mj-lt"/>
              </a:rPr>
              <a:t>cumplimiento de acciones</a:t>
            </a:r>
            <a:r>
              <a:rPr lang="es-MX" sz="3200" dirty="0" smtClean="0">
                <a:solidFill>
                  <a:schemeClr val="tx1"/>
                </a:solidFill>
                <a:latin typeface="+mj-lt"/>
              </a:rPr>
              <a:t> </a:t>
            </a:r>
            <a:r>
              <a:rPr lang="es-MX" sz="3200" b="1" dirty="0">
                <a:solidFill>
                  <a:srgbClr val="C00000"/>
                </a:solidFill>
                <a:latin typeface="+mj-lt"/>
              </a:rPr>
              <a:t>y </a:t>
            </a:r>
            <a:r>
              <a:rPr lang="es-MX" sz="3200" b="1" u="sng" dirty="0">
                <a:solidFill>
                  <a:srgbClr val="C00000"/>
                </a:solidFill>
                <a:latin typeface="+mj-lt"/>
              </a:rPr>
              <a:t>deber de soportar actuaciones</a:t>
            </a:r>
            <a:r>
              <a:rPr lang="es-MX" sz="3200" dirty="0" smtClean="0">
                <a:solidFill>
                  <a:schemeClr val="tx1"/>
                </a:solidFill>
                <a:latin typeface="+mj-lt"/>
              </a:rPr>
              <a:t>, que exija el sujeto activo investido de potestades </a:t>
            </a:r>
            <a:endParaRPr lang="es-MX" sz="3200" dirty="0">
              <a:solidFill>
                <a:schemeClr val="tx1"/>
              </a:solidFill>
              <a:latin typeface="+mj-lt"/>
            </a:endParaRPr>
          </a:p>
          <a:p>
            <a:endParaRPr lang="es-MX" sz="3200" dirty="0">
              <a:solidFill>
                <a:srgbClr val="C00000"/>
              </a:solidFill>
              <a:latin typeface="+mj-lt"/>
            </a:endParaRPr>
          </a:p>
        </p:txBody>
      </p:sp>
    </p:spTree>
    <p:extLst>
      <p:ext uri="{BB962C8B-B14F-4D97-AF65-F5344CB8AC3E}">
        <p14:creationId xmlns:p14="http://schemas.microsoft.com/office/powerpoint/2010/main" val="58080434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fontScale="92500"/>
          </a:bodyPr>
          <a:lstStyle/>
          <a:p>
            <a:pPr algn="just"/>
            <a:r>
              <a:rPr lang="es-MX" sz="3200" dirty="0">
                <a:solidFill>
                  <a:srgbClr val="000000"/>
                </a:solidFill>
                <a:latin typeface="+mj-lt"/>
              </a:rPr>
              <a:t>Infracciones que se imponen bajo criterio de responsabilidad </a:t>
            </a:r>
            <a:r>
              <a:rPr lang="es-MX" sz="3200" dirty="0" smtClean="0">
                <a:solidFill>
                  <a:srgbClr val="000000"/>
                </a:solidFill>
                <a:latin typeface="+mj-lt"/>
              </a:rPr>
              <a:t>subjetiva / Es necesario acreditar la negligencia o culpa, pero ¿hace falta determinar cuál es la persona física concreta que actuó negligente o culposamente?</a:t>
            </a:r>
          </a:p>
          <a:p>
            <a:pPr algn="just"/>
            <a:endParaRPr lang="es-MX" sz="3200" dirty="0">
              <a:solidFill>
                <a:srgbClr val="000000"/>
              </a:solidFill>
              <a:latin typeface="+mj-lt"/>
            </a:endParaRPr>
          </a:p>
          <a:p>
            <a:pPr algn="just"/>
            <a:r>
              <a:rPr lang="es-MX" sz="3200" dirty="0" smtClean="0">
                <a:solidFill>
                  <a:srgbClr val="000000"/>
                </a:solidFill>
                <a:latin typeface="+mj-lt"/>
              </a:rPr>
              <a:t>NO – Art 72 CNPT – Basta con afirmar que se faltó al deber de cuidado (</a:t>
            </a:r>
            <a:r>
              <a:rPr lang="es-MX" sz="3200" i="1" dirty="0" smtClean="0">
                <a:solidFill>
                  <a:srgbClr val="000000"/>
                </a:solidFill>
                <a:latin typeface="+mj-lt"/>
              </a:rPr>
              <a:t>in vigilando o in </a:t>
            </a:r>
            <a:r>
              <a:rPr lang="es-MX" sz="3200" i="1" dirty="0" err="1" smtClean="0">
                <a:solidFill>
                  <a:srgbClr val="000000"/>
                </a:solidFill>
                <a:latin typeface="+mj-lt"/>
              </a:rPr>
              <a:t>eligendo</a:t>
            </a:r>
            <a:r>
              <a:rPr lang="es-MX" sz="3200" dirty="0" smtClean="0">
                <a:solidFill>
                  <a:srgbClr val="000000"/>
                </a:solidFill>
                <a:latin typeface="+mj-lt"/>
              </a:rPr>
              <a:t>) dentro de la persona jurídica, que habría impedido que se cometa la infracción</a:t>
            </a:r>
          </a:p>
        </p:txBody>
      </p:sp>
    </p:spTree>
    <p:extLst>
      <p:ext uri="{BB962C8B-B14F-4D97-AF65-F5344CB8AC3E}">
        <p14:creationId xmlns:p14="http://schemas.microsoft.com/office/powerpoint/2010/main" val="208281221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lnSpcReduction="10000"/>
          </a:bodyPr>
          <a:lstStyle/>
          <a:p>
            <a:pPr algn="just"/>
            <a:r>
              <a:rPr lang="es-MX" sz="3200" dirty="0" smtClean="0">
                <a:solidFill>
                  <a:srgbClr val="000000"/>
                </a:solidFill>
                <a:latin typeface="+mj-lt"/>
              </a:rPr>
              <a:t>Conclusión: Los administradores (gerentes, contadores, contralores), directores, albaceas, curadores, fiduciarios, accionistas, </a:t>
            </a:r>
            <a:r>
              <a:rPr lang="es-MX" sz="3200" b="1" u="sng" dirty="0" smtClean="0">
                <a:solidFill>
                  <a:srgbClr val="000000"/>
                </a:solidFill>
                <a:latin typeface="+mj-lt"/>
              </a:rPr>
              <a:t>NO SON RESPONSABLES EN LO PERSONAL (CON SU PATRIMONIO) POR LAS INFRACCIONES DE LA PERSONA JURÍDICA</a:t>
            </a:r>
            <a:endParaRPr lang="es-MX" sz="3200" dirty="0" smtClean="0">
              <a:solidFill>
                <a:srgbClr val="000000"/>
              </a:solidFill>
              <a:latin typeface="+mj-lt"/>
            </a:endParaRPr>
          </a:p>
          <a:p>
            <a:pPr algn="just"/>
            <a:endParaRPr lang="es-MX" sz="3200" dirty="0">
              <a:solidFill>
                <a:srgbClr val="000000"/>
              </a:solidFill>
              <a:latin typeface="+mj-lt"/>
            </a:endParaRPr>
          </a:p>
          <a:p>
            <a:pPr algn="just"/>
            <a:r>
              <a:rPr lang="es-MX" sz="3200" dirty="0" smtClean="0">
                <a:solidFill>
                  <a:srgbClr val="000000"/>
                </a:solidFill>
                <a:latin typeface="+mj-lt"/>
              </a:rPr>
              <a:t>Su responsabilidad se limita a “los recursos (de la persona jurídica) que administren o de que dispongan” / Art 21 CNPT</a:t>
            </a:r>
          </a:p>
        </p:txBody>
      </p:sp>
    </p:spTree>
    <p:extLst>
      <p:ext uri="{BB962C8B-B14F-4D97-AF65-F5344CB8AC3E}">
        <p14:creationId xmlns:p14="http://schemas.microsoft.com/office/powerpoint/2010/main" val="315104383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a:bodyPr>
          <a:lstStyle/>
          <a:p>
            <a:pPr algn="just"/>
            <a:r>
              <a:rPr lang="es-MX" sz="3200" dirty="0">
                <a:solidFill>
                  <a:srgbClr val="000000"/>
                </a:solidFill>
              </a:rPr>
              <a:t>Análisis de jurisprudencia sobre responsabilidad </a:t>
            </a:r>
            <a:r>
              <a:rPr lang="es-MX" sz="3200" dirty="0" smtClean="0">
                <a:solidFill>
                  <a:srgbClr val="000000"/>
                </a:solidFill>
              </a:rPr>
              <a:t>subjetiva y sobre afectación del bien jurídico tutelado</a:t>
            </a:r>
          </a:p>
          <a:p>
            <a:pPr algn="just"/>
            <a:endParaRPr lang="es-MX" sz="3200" dirty="0">
              <a:solidFill>
                <a:srgbClr val="000000"/>
              </a:solidFill>
            </a:endParaRPr>
          </a:p>
          <a:p>
            <a:pPr algn="just"/>
            <a:r>
              <a:rPr lang="es-MX" sz="3200" dirty="0">
                <a:solidFill>
                  <a:srgbClr val="000000"/>
                </a:solidFill>
              </a:rPr>
              <a:t>Fallo </a:t>
            </a:r>
            <a:r>
              <a:rPr lang="es-CR" sz="3200" dirty="0">
                <a:solidFill>
                  <a:srgbClr val="000000"/>
                </a:solidFill>
              </a:rPr>
              <a:t>TFA  </a:t>
            </a:r>
            <a:r>
              <a:rPr lang="es-CR" sz="3200" dirty="0" smtClean="0">
                <a:solidFill>
                  <a:srgbClr val="000000"/>
                </a:solidFill>
              </a:rPr>
              <a:t>553-2012 del TFA del 28/11/2012 dice que no procede el cierre de negocio porque la conducta del contribuyente no afectó de tal manera el bien jurídico tutelado, como para aplicar una sanción tan severa</a:t>
            </a:r>
            <a:endParaRPr lang="es-MX" sz="3200" dirty="0">
              <a:solidFill>
                <a:srgbClr val="000000"/>
              </a:solidFill>
            </a:endParaRPr>
          </a:p>
        </p:txBody>
      </p:sp>
    </p:spTree>
    <p:extLst>
      <p:ext uri="{BB962C8B-B14F-4D97-AF65-F5344CB8AC3E}">
        <p14:creationId xmlns:p14="http://schemas.microsoft.com/office/powerpoint/2010/main" val="295402709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lnSpcReduction="10000"/>
          </a:bodyPr>
          <a:lstStyle/>
          <a:p>
            <a:pPr algn="just"/>
            <a:r>
              <a:rPr lang="es-MX" sz="3200" dirty="0" smtClean="0">
                <a:solidFill>
                  <a:srgbClr val="000000"/>
                </a:solidFill>
                <a:latin typeface="+mj-lt"/>
              </a:rPr>
              <a:t>Art. 73 CNPT – Concurrencia formal</a:t>
            </a:r>
          </a:p>
          <a:p>
            <a:pPr algn="just"/>
            <a:endParaRPr lang="es-MX" sz="3200" dirty="0">
              <a:solidFill>
                <a:srgbClr val="000000"/>
              </a:solidFill>
              <a:latin typeface="+mj-lt"/>
            </a:endParaRPr>
          </a:p>
          <a:p>
            <a:pPr algn="just"/>
            <a:r>
              <a:rPr lang="es-MX" sz="3200" dirty="0" smtClean="0">
                <a:solidFill>
                  <a:srgbClr val="000000"/>
                </a:solidFill>
                <a:latin typeface="+mj-lt"/>
              </a:rPr>
              <a:t>Cuando un hecho concreto encuadra o “encaja” dentro de dos o más normas que tipifican infracciones</a:t>
            </a:r>
          </a:p>
          <a:p>
            <a:pPr algn="just"/>
            <a:endParaRPr lang="es-MX" sz="3200" dirty="0">
              <a:solidFill>
                <a:srgbClr val="000000"/>
              </a:solidFill>
              <a:latin typeface="+mj-lt"/>
            </a:endParaRPr>
          </a:p>
          <a:p>
            <a:pPr algn="just"/>
            <a:r>
              <a:rPr lang="es-MX" sz="3200" dirty="0" smtClean="0">
                <a:solidFill>
                  <a:srgbClr val="000000"/>
                </a:solidFill>
                <a:latin typeface="+mj-lt"/>
              </a:rPr>
              <a:t>¿Cuál sanción se aplica?</a:t>
            </a:r>
          </a:p>
          <a:p>
            <a:pPr algn="just"/>
            <a:endParaRPr lang="es-MX" sz="3200" dirty="0">
              <a:solidFill>
                <a:srgbClr val="000000"/>
              </a:solidFill>
              <a:latin typeface="+mj-lt"/>
            </a:endParaRPr>
          </a:p>
          <a:p>
            <a:pPr algn="just"/>
            <a:r>
              <a:rPr lang="es-MX" sz="3200" dirty="0" smtClean="0">
                <a:solidFill>
                  <a:srgbClr val="000000"/>
                </a:solidFill>
                <a:latin typeface="+mj-lt"/>
              </a:rPr>
              <a:t>No pueden aplicarse dos o más, porque eso violaría el principio de “non bis in </a:t>
            </a:r>
            <a:r>
              <a:rPr lang="es-MX" sz="3200" dirty="0" err="1" smtClean="0">
                <a:solidFill>
                  <a:srgbClr val="000000"/>
                </a:solidFill>
                <a:latin typeface="+mj-lt"/>
              </a:rPr>
              <a:t>idem</a:t>
            </a:r>
            <a:r>
              <a:rPr lang="es-MX" sz="3200" dirty="0" smtClean="0">
                <a:solidFill>
                  <a:srgbClr val="000000"/>
                </a:solidFill>
                <a:latin typeface="+mj-lt"/>
              </a:rPr>
              <a:t>”</a:t>
            </a:r>
            <a:endParaRPr lang="es-MX" sz="3200" dirty="0">
              <a:solidFill>
                <a:srgbClr val="000000"/>
              </a:solidFill>
              <a:latin typeface="+mj-lt"/>
            </a:endParaRPr>
          </a:p>
        </p:txBody>
      </p:sp>
    </p:spTree>
    <p:extLst>
      <p:ext uri="{BB962C8B-B14F-4D97-AF65-F5344CB8AC3E}">
        <p14:creationId xmlns:p14="http://schemas.microsoft.com/office/powerpoint/2010/main" val="396748025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Procedimiento sancionador</a:t>
            </a:r>
            <a:endParaRPr lang="es-MX" b="1" cap="none" dirty="0">
              <a:solidFill>
                <a:srgbClr val="FF0000"/>
              </a:solidFill>
            </a:endParaRPr>
          </a:p>
        </p:txBody>
      </p:sp>
      <p:sp>
        <p:nvSpPr>
          <p:cNvPr id="4" name="3 Marcador de texto"/>
          <p:cNvSpPr>
            <a:spLocks noGrp="1"/>
          </p:cNvSpPr>
          <p:nvPr>
            <p:ph type="body" idx="1"/>
          </p:nvPr>
        </p:nvSpPr>
        <p:spPr>
          <a:xfrm>
            <a:off x="611561" y="2852936"/>
            <a:ext cx="7848871" cy="3600400"/>
          </a:xfrm>
        </p:spPr>
        <p:txBody>
          <a:bodyPr anchor="t">
            <a:normAutofit/>
          </a:bodyPr>
          <a:lstStyle/>
          <a:p>
            <a:r>
              <a:rPr lang="es-MX" sz="3200" dirty="0" smtClean="0">
                <a:solidFill>
                  <a:srgbClr val="000000"/>
                </a:solidFill>
                <a:latin typeface="+mj-lt"/>
              </a:rPr>
              <a:t>Se aplica la SANCIÓN MÁS SEVERA</a:t>
            </a:r>
            <a:endParaRPr lang="es-MX" sz="3200" dirty="0">
              <a:solidFill>
                <a:srgbClr val="000000"/>
              </a:solidFill>
              <a:latin typeface="+mj-lt"/>
            </a:endParaRPr>
          </a:p>
        </p:txBody>
      </p:sp>
    </p:spTree>
    <p:extLst>
      <p:ext uri="{BB962C8B-B14F-4D97-AF65-F5344CB8AC3E}">
        <p14:creationId xmlns:p14="http://schemas.microsoft.com/office/powerpoint/2010/main" val="36361742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Apunte en digresión o paréntesis</a:t>
            </a:r>
            <a:br>
              <a:rPr lang="es-MX" b="1" cap="none" dirty="0" smtClean="0">
                <a:solidFill>
                  <a:srgbClr val="FF0000"/>
                </a:solidFill>
              </a:rPr>
            </a:br>
            <a:r>
              <a:rPr lang="es-MX" b="1" cap="none" dirty="0">
                <a:solidFill>
                  <a:srgbClr val="FF0000"/>
                </a:solidFill>
              </a:rPr>
              <a:t/>
            </a:r>
            <a:br>
              <a:rPr lang="es-MX" b="1" cap="none" dirty="0">
                <a:solidFill>
                  <a:srgbClr val="FF0000"/>
                </a:solidFill>
              </a:rPr>
            </a:br>
            <a:r>
              <a:rPr lang="es-MX" b="1" cap="none" dirty="0" smtClean="0">
                <a:solidFill>
                  <a:srgbClr val="FF0000"/>
                </a:solidFill>
              </a:rPr>
              <a:t>Medidas que pueden llegar a tener un efecto sancionador:</a:t>
            </a:r>
            <a:endParaRPr lang="es-MX" b="1" cap="none" dirty="0">
              <a:solidFill>
                <a:srgbClr val="FF0000"/>
              </a:solidFill>
            </a:endParaRPr>
          </a:p>
        </p:txBody>
      </p:sp>
      <p:sp>
        <p:nvSpPr>
          <p:cNvPr id="4" name="3 Marcador de texto"/>
          <p:cNvSpPr>
            <a:spLocks noGrp="1"/>
          </p:cNvSpPr>
          <p:nvPr>
            <p:ph type="body" idx="1"/>
          </p:nvPr>
        </p:nvSpPr>
        <p:spPr>
          <a:xfrm>
            <a:off x="611561" y="2852936"/>
            <a:ext cx="7848871" cy="3600400"/>
          </a:xfrm>
        </p:spPr>
        <p:txBody>
          <a:bodyPr anchor="t">
            <a:normAutofit/>
          </a:bodyPr>
          <a:lstStyle/>
          <a:p>
            <a:pPr algn="just"/>
            <a:r>
              <a:rPr lang="es-MX" sz="3200" dirty="0" smtClean="0">
                <a:solidFill>
                  <a:srgbClr val="000000"/>
                </a:solidFill>
                <a:latin typeface="+mj-lt"/>
              </a:rPr>
              <a:t>Allanamiento del art. 113 CNPT</a:t>
            </a:r>
          </a:p>
          <a:p>
            <a:pPr algn="just"/>
            <a:r>
              <a:rPr lang="es-MX" sz="3200" dirty="0" smtClean="0">
                <a:solidFill>
                  <a:srgbClr val="000000"/>
                </a:solidFill>
                <a:latin typeface="+mj-lt"/>
              </a:rPr>
              <a:t>Secuestro de documentos del art. 114 CNPT</a:t>
            </a:r>
          </a:p>
          <a:p>
            <a:pPr algn="just"/>
            <a:r>
              <a:rPr lang="es-MX" sz="3200" dirty="0" smtClean="0">
                <a:solidFill>
                  <a:srgbClr val="000000"/>
                </a:solidFill>
                <a:latin typeface="+mj-lt"/>
              </a:rPr>
              <a:t>Acceso a información bancaria del art. 106 y 106 bis CNPT</a:t>
            </a:r>
            <a:endParaRPr lang="es-MX" sz="3200" dirty="0">
              <a:solidFill>
                <a:srgbClr val="000000"/>
              </a:solidFill>
              <a:latin typeface="+mj-lt"/>
            </a:endParaRPr>
          </a:p>
        </p:txBody>
      </p:sp>
    </p:spTree>
    <p:extLst>
      <p:ext uri="{BB962C8B-B14F-4D97-AF65-F5344CB8AC3E}">
        <p14:creationId xmlns:p14="http://schemas.microsoft.com/office/powerpoint/2010/main" val="181928892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PRESCRIPCIÓN de las sanciones</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a:bodyPr>
          <a:lstStyle/>
          <a:p>
            <a:pPr algn="just"/>
            <a:r>
              <a:rPr lang="es-MX" sz="3200" dirty="0" smtClean="0">
                <a:solidFill>
                  <a:srgbClr val="000000"/>
                </a:solidFill>
                <a:latin typeface="+mj-lt"/>
              </a:rPr>
              <a:t>Prescripción es de </a:t>
            </a:r>
            <a:r>
              <a:rPr lang="es-MX" sz="3200" b="1" u="sng" dirty="0" smtClean="0">
                <a:solidFill>
                  <a:srgbClr val="FF0000"/>
                </a:solidFill>
                <a:latin typeface="+mj-lt"/>
              </a:rPr>
              <a:t>4 AÑOS</a:t>
            </a:r>
          </a:p>
          <a:p>
            <a:pPr algn="just"/>
            <a:endParaRPr lang="es-MX" sz="3200" dirty="0">
              <a:solidFill>
                <a:srgbClr val="000000"/>
              </a:solidFill>
              <a:latin typeface="+mj-lt"/>
            </a:endParaRPr>
          </a:p>
          <a:p>
            <a:pPr algn="just"/>
            <a:r>
              <a:rPr lang="es-MX" sz="3200" dirty="0">
                <a:solidFill>
                  <a:srgbClr val="000000"/>
                </a:solidFill>
                <a:latin typeface="+mj-lt"/>
              </a:rPr>
              <a:t>Pero el conteo no es de fecha a fecha</a:t>
            </a:r>
          </a:p>
          <a:p>
            <a:pPr algn="just"/>
            <a:endParaRPr lang="es-MX" sz="3200" dirty="0">
              <a:solidFill>
                <a:srgbClr val="000000"/>
              </a:solidFill>
              <a:latin typeface="+mj-lt"/>
            </a:endParaRPr>
          </a:p>
          <a:p>
            <a:pPr algn="just"/>
            <a:r>
              <a:rPr lang="es-MX" sz="3200" dirty="0" smtClean="0">
                <a:solidFill>
                  <a:srgbClr val="000000"/>
                </a:solidFill>
                <a:latin typeface="+mj-lt"/>
              </a:rPr>
              <a:t>Es un conteo particular</a:t>
            </a:r>
          </a:p>
          <a:p>
            <a:pPr algn="just"/>
            <a:endParaRPr lang="es-MX" sz="3200" dirty="0">
              <a:solidFill>
                <a:srgbClr val="000000"/>
              </a:solidFill>
              <a:latin typeface="+mj-lt"/>
            </a:endParaRPr>
          </a:p>
          <a:p>
            <a:pPr algn="just"/>
            <a:r>
              <a:rPr lang="es-MX" sz="3200" dirty="0" smtClean="0">
                <a:solidFill>
                  <a:srgbClr val="000000"/>
                </a:solidFill>
                <a:latin typeface="+mj-lt"/>
              </a:rPr>
              <a:t>Primero se determina la fecha del incumplimiento o infracción, luego (sigue)</a:t>
            </a:r>
            <a:endParaRPr lang="es-MX" sz="3200" dirty="0">
              <a:solidFill>
                <a:srgbClr val="000000"/>
              </a:solidFill>
              <a:latin typeface="+mj-lt"/>
            </a:endParaRPr>
          </a:p>
        </p:txBody>
      </p:sp>
    </p:spTree>
    <p:extLst>
      <p:ext uri="{BB962C8B-B14F-4D97-AF65-F5344CB8AC3E}">
        <p14:creationId xmlns:p14="http://schemas.microsoft.com/office/powerpoint/2010/main" val="150353716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PRESCRIPCIÓN de las sanciones</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a:bodyPr>
          <a:lstStyle/>
          <a:p>
            <a:pPr algn="just"/>
            <a:r>
              <a:rPr lang="es-MX" sz="3200" dirty="0">
                <a:solidFill>
                  <a:srgbClr val="000000"/>
                </a:solidFill>
                <a:latin typeface="+mj-lt"/>
              </a:rPr>
              <a:t>s</a:t>
            </a:r>
            <a:r>
              <a:rPr lang="es-MX" sz="3200" dirty="0" smtClean="0">
                <a:solidFill>
                  <a:srgbClr val="000000"/>
                </a:solidFill>
                <a:latin typeface="+mj-lt"/>
              </a:rPr>
              <a:t>e </a:t>
            </a:r>
            <a:r>
              <a:rPr lang="es-MX" sz="3200" dirty="0">
                <a:solidFill>
                  <a:srgbClr val="000000"/>
                </a:solidFill>
                <a:latin typeface="+mj-lt"/>
              </a:rPr>
              <a:t>va al 1º de enero siguiente y a partir de ese 1º de enero  se cuentan 4 </a:t>
            </a:r>
            <a:r>
              <a:rPr lang="es-MX" sz="3200" dirty="0" smtClean="0">
                <a:solidFill>
                  <a:srgbClr val="000000"/>
                </a:solidFill>
                <a:latin typeface="+mj-lt"/>
              </a:rPr>
              <a:t>años (podrían ser 4 años y 355 días)</a:t>
            </a:r>
          </a:p>
          <a:p>
            <a:pPr algn="just"/>
            <a:endParaRPr lang="es-MX" sz="3200" dirty="0">
              <a:solidFill>
                <a:srgbClr val="000000"/>
              </a:solidFill>
              <a:latin typeface="+mj-lt"/>
            </a:endParaRPr>
          </a:p>
          <a:p>
            <a:pPr algn="just"/>
            <a:r>
              <a:rPr lang="es-MX" sz="3200" dirty="0" smtClean="0">
                <a:solidFill>
                  <a:srgbClr val="000000"/>
                </a:solidFill>
                <a:latin typeface="+mj-lt"/>
              </a:rPr>
              <a:t>Tener el mismo cuidado cuando se trata de prescripciones de tributos mensuales (IVA, ISC)</a:t>
            </a:r>
            <a:endParaRPr lang="es-MX" sz="3200" dirty="0">
              <a:solidFill>
                <a:srgbClr val="000000"/>
              </a:solidFill>
              <a:latin typeface="+mj-lt"/>
            </a:endParaRPr>
          </a:p>
        </p:txBody>
      </p:sp>
    </p:spTree>
    <p:extLst>
      <p:ext uri="{BB962C8B-B14F-4D97-AF65-F5344CB8AC3E}">
        <p14:creationId xmlns:p14="http://schemas.microsoft.com/office/powerpoint/2010/main" val="115249634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PRESCRIPCIÓN de las sanciones</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a:bodyPr>
          <a:lstStyle/>
          <a:p>
            <a:pPr algn="just"/>
            <a:r>
              <a:rPr lang="es-MX" sz="3200" dirty="0">
                <a:solidFill>
                  <a:srgbClr val="000000"/>
                </a:solidFill>
                <a:latin typeface="+mj-lt"/>
              </a:rPr>
              <a:t>D</a:t>
            </a:r>
            <a:r>
              <a:rPr lang="es-MX" sz="3200" dirty="0" smtClean="0">
                <a:solidFill>
                  <a:srgbClr val="000000"/>
                </a:solidFill>
                <a:latin typeface="+mj-lt"/>
              </a:rPr>
              <a:t>iferencia entre interrupción (vuelta a cero) y suspensión de la prescripción</a:t>
            </a:r>
            <a:endParaRPr lang="es-MX" sz="3200" dirty="0">
              <a:solidFill>
                <a:srgbClr val="000000"/>
              </a:solidFill>
              <a:latin typeface="+mj-lt"/>
            </a:endParaRPr>
          </a:p>
          <a:p>
            <a:pPr algn="just"/>
            <a:endParaRPr lang="es-MX" sz="3200" dirty="0" smtClean="0">
              <a:solidFill>
                <a:srgbClr val="000000"/>
              </a:solidFill>
              <a:latin typeface="+mj-lt"/>
            </a:endParaRPr>
          </a:p>
          <a:p>
            <a:pPr algn="just"/>
            <a:r>
              <a:rPr lang="es-MX" sz="3200" dirty="0" smtClean="0">
                <a:solidFill>
                  <a:srgbClr val="000000"/>
                </a:solidFill>
                <a:latin typeface="+mj-lt"/>
              </a:rPr>
              <a:t>El curso de la prescripción se interrumpe por la notificación de las sanciones que se presumen (art 74 segundo párrafo CNPT) y el nuevo término empieza a correr a partir del 1º de enero siguiente a aquel en que la respectiva resolución quede firme (art 54 CNPT)        ….     PUEDEN PASAR AAAAAÑOS</a:t>
            </a:r>
          </a:p>
          <a:p>
            <a:endParaRPr lang="es-MX" sz="3200" dirty="0">
              <a:solidFill>
                <a:srgbClr val="000000"/>
              </a:solidFill>
              <a:latin typeface="+mj-lt"/>
            </a:endParaRPr>
          </a:p>
          <a:p>
            <a:endParaRPr lang="es-MX" sz="3200" dirty="0">
              <a:solidFill>
                <a:srgbClr val="000000"/>
              </a:solidFill>
              <a:latin typeface="+mj-lt"/>
            </a:endParaRPr>
          </a:p>
        </p:txBody>
      </p:sp>
    </p:spTree>
    <p:extLst>
      <p:ext uri="{BB962C8B-B14F-4D97-AF65-F5344CB8AC3E}">
        <p14:creationId xmlns:p14="http://schemas.microsoft.com/office/powerpoint/2010/main" val="206794328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PRESCRIPCIÓN de las sanciones</a:t>
            </a:r>
            <a:endParaRPr lang="es-MX" b="1" cap="none" dirty="0">
              <a:solidFill>
                <a:srgbClr val="FF0000"/>
              </a:solidFill>
            </a:endParaRPr>
          </a:p>
        </p:txBody>
      </p:sp>
      <p:sp>
        <p:nvSpPr>
          <p:cNvPr id="4" name="3 Marcador de texto"/>
          <p:cNvSpPr>
            <a:spLocks noGrp="1"/>
          </p:cNvSpPr>
          <p:nvPr>
            <p:ph type="body" idx="1"/>
          </p:nvPr>
        </p:nvSpPr>
        <p:spPr>
          <a:xfrm>
            <a:off x="611561" y="1268760"/>
            <a:ext cx="7848871" cy="5184576"/>
          </a:xfrm>
        </p:spPr>
        <p:txBody>
          <a:bodyPr anchor="t">
            <a:normAutofit/>
          </a:bodyPr>
          <a:lstStyle/>
          <a:p>
            <a:pPr algn="just"/>
            <a:r>
              <a:rPr lang="es-MX" sz="3200" dirty="0" smtClean="0">
                <a:solidFill>
                  <a:srgbClr val="000000"/>
                </a:solidFill>
                <a:latin typeface="+mj-lt"/>
              </a:rPr>
              <a:t>El cómputo de la prescripción se suspende (se “congela”) por la interposición de denuncias por la presunta comisión de los delitos de los </a:t>
            </a:r>
            <a:r>
              <a:rPr lang="es-MX" sz="3200" dirty="0" err="1" smtClean="0">
                <a:solidFill>
                  <a:srgbClr val="000000"/>
                </a:solidFill>
                <a:latin typeface="+mj-lt"/>
              </a:rPr>
              <a:t>arts</a:t>
            </a:r>
            <a:r>
              <a:rPr lang="es-MX" sz="3200" dirty="0" smtClean="0">
                <a:solidFill>
                  <a:srgbClr val="000000"/>
                </a:solidFill>
                <a:latin typeface="+mj-lt"/>
              </a:rPr>
              <a:t> 92 y 93 CNPT</a:t>
            </a:r>
          </a:p>
          <a:p>
            <a:pPr algn="just"/>
            <a:endParaRPr lang="es-MX" sz="3200" dirty="0">
              <a:solidFill>
                <a:srgbClr val="000000"/>
              </a:solidFill>
              <a:latin typeface="+mj-lt"/>
            </a:endParaRPr>
          </a:p>
          <a:p>
            <a:pPr algn="just"/>
            <a:r>
              <a:rPr lang="es-MX" sz="3200" dirty="0" smtClean="0">
                <a:solidFill>
                  <a:srgbClr val="000000"/>
                </a:solidFill>
                <a:latin typeface="+mj-lt"/>
              </a:rPr>
              <a:t>Si el proceso penal termina sin condena (por sobreseimiento, </a:t>
            </a:r>
            <a:r>
              <a:rPr lang="es-MX" sz="3200" dirty="0" err="1" smtClean="0">
                <a:solidFill>
                  <a:srgbClr val="000000"/>
                </a:solidFill>
                <a:latin typeface="+mj-lt"/>
              </a:rPr>
              <a:t>desetimación</a:t>
            </a:r>
            <a:r>
              <a:rPr lang="es-MX" sz="3200" dirty="0" smtClean="0">
                <a:solidFill>
                  <a:srgbClr val="000000"/>
                </a:solidFill>
                <a:latin typeface="+mj-lt"/>
              </a:rPr>
              <a:t>, …) y vuelve a la vía administrativa, se reanuda el cómputo de la prescripción</a:t>
            </a:r>
          </a:p>
        </p:txBody>
      </p:sp>
    </p:spTree>
    <p:extLst>
      <p:ext uri="{BB962C8B-B14F-4D97-AF65-F5344CB8AC3E}">
        <p14:creationId xmlns:p14="http://schemas.microsoft.com/office/powerpoint/2010/main" val="993577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B7"/>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cap="none" dirty="0" smtClean="0">
                <a:solidFill>
                  <a:srgbClr val="0070C0"/>
                </a:solidFill>
              </a:rPr>
              <a:t>Bien jurídico tutelado en </a:t>
            </a:r>
            <a:r>
              <a:rPr lang="es-MX" b="1" cap="none" dirty="0">
                <a:solidFill>
                  <a:srgbClr val="0070C0"/>
                </a:solidFill>
              </a:rPr>
              <a:t>el caso de las obligaciones materiales</a:t>
            </a:r>
          </a:p>
        </p:txBody>
      </p:sp>
      <p:sp>
        <p:nvSpPr>
          <p:cNvPr id="5" name="4 Marcador de texto"/>
          <p:cNvSpPr>
            <a:spLocks noGrp="1"/>
          </p:cNvSpPr>
          <p:nvPr>
            <p:ph type="body" idx="1"/>
          </p:nvPr>
        </p:nvSpPr>
        <p:spPr>
          <a:xfrm>
            <a:off x="395536" y="2348880"/>
            <a:ext cx="7992888" cy="4248472"/>
          </a:xfrm>
        </p:spPr>
        <p:txBody>
          <a:bodyPr anchor="t" anchorCtr="0">
            <a:normAutofit fontScale="92500" lnSpcReduction="10000"/>
          </a:bodyPr>
          <a:lstStyle/>
          <a:p>
            <a:pPr algn="just"/>
            <a:r>
              <a:rPr lang="es-MX" sz="3200" dirty="0" smtClean="0">
                <a:solidFill>
                  <a:srgbClr val="7030A0"/>
                </a:solidFill>
                <a:latin typeface="+mj-lt"/>
              </a:rPr>
              <a:t>La debida percepción de los tributos – recursos por parte de la Hacienda Pública</a:t>
            </a:r>
          </a:p>
          <a:p>
            <a:pPr algn="just"/>
            <a:endParaRPr lang="es-MX" sz="3200" dirty="0" smtClean="0">
              <a:solidFill>
                <a:srgbClr val="7030A0"/>
              </a:solidFill>
              <a:latin typeface="+mj-lt"/>
            </a:endParaRPr>
          </a:p>
          <a:p>
            <a:pPr algn="just"/>
            <a:r>
              <a:rPr lang="es-MX" sz="3200" dirty="0" smtClean="0">
                <a:solidFill>
                  <a:srgbClr val="7030A0"/>
                </a:solidFill>
                <a:latin typeface="+mj-lt"/>
              </a:rPr>
              <a:t>Las multas deben ser razonables y proporcionadas (las multas no son confiscatorias)</a:t>
            </a:r>
          </a:p>
          <a:p>
            <a:pPr algn="just"/>
            <a:endParaRPr lang="es-MX" sz="3200" dirty="0" smtClean="0">
              <a:solidFill>
                <a:srgbClr val="7030A0"/>
              </a:solidFill>
              <a:latin typeface="+mj-lt"/>
            </a:endParaRPr>
          </a:p>
          <a:p>
            <a:pPr algn="just"/>
            <a:r>
              <a:rPr lang="es-MX" sz="3200" dirty="0" smtClean="0">
                <a:solidFill>
                  <a:srgbClr val="7030A0"/>
                </a:solidFill>
                <a:latin typeface="+mj-lt"/>
              </a:rPr>
              <a:t>Las multas no deberían ser un mecanismo recaudatorio</a:t>
            </a:r>
            <a:endParaRPr lang="es-MX" sz="3200" dirty="0">
              <a:solidFill>
                <a:srgbClr val="7030A0"/>
              </a:solidFill>
              <a:latin typeface="+mj-lt"/>
            </a:endParaRPr>
          </a:p>
        </p:txBody>
      </p:sp>
    </p:spTree>
    <p:extLst>
      <p:ext uri="{BB962C8B-B14F-4D97-AF65-F5344CB8AC3E}">
        <p14:creationId xmlns:p14="http://schemas.microsoft.com/office/powerpoint/2010/main" val="403262459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“Vuelta” de un expediente penal infructuoso al procedimiento administrativo sancionador</a:t>
            </a:r>
            <a:endParaRPr lang="es-MX" b="1" cap="none" dirty="0">
              <a:solidFill>
                <a:srgbClr val="FF0000"/>
              </a:solidFill>
            </a:endParaRPr>
          </a:p>
        </p:txBody>
      </p:sp>
      <p:sp>
        <p:nvSpPr>
          <p:cNvPr id="4" name="3 Marcador de texto"/>
          <p:cNvSpPr>
            <a:spLocks noGrp="1"/>
          </p:cNvSpPr>
          <p:nvPr>
            <p:ph type="body" idx="1"/>
          </p:nvPr>
        </p:nvSpPr>
        <p:spPr>
          <a:xfrm>
            <a:off x="467545" y="2276872"/>
            <a:ext cx="7992887" cy="4464496"/>
          </a:xfrm>
        </p:spPr>
        <p:txBody>
          <a:bodyPr anchor="t">
            <a:normAutofit fontScale="92500" lnSpcReduction="10000"/>
          </a:bodyPr>
          <a:lstStyle/>
          <a:p>
            <a:pPr algn="just"/>
            <a:r>
              <a:rPr lang="es-MX" sz="3200" dirty="0" smtClean="0">
                <a:solidFill>
                  <a:srgbClr val="000000"/>
                </a:solidFill>
                <a:latin typeface="+mj-lt"/>
              </a:rPr>
              <a:t>En caso de que el proceso penal concluya sin condena, es decir, que no se consideró que se hubiera verificado un delito de fraude a la Hacienda Pública o de haberse apropiado de tributos retenidos o percibidos, se continuará con la tramitación del procedimiento administrativo sancionador, con base en los hechos que los tribunales hayan considerado probados (en beneficio o perjuicio del contribuyente) Art 66 a) CNPT</a:t>
            </a:r>
            <a:endParaRPr lang="es-MX" sz="3200" dirty="0">
              <a:solidFill>
                <a:srgbClr val="000000"/>
              </a:solidFill>
              <a:latin typeface="+mj-lt"/>
            </a:endParaRPr>
          </a:p>
        </p:txBody>
      </p:sp>
    </p:spTree>
    <p:extLst>
      <p:ext uri="{BB962C8B-B14F-4D97-AF65-F5344CB8AC3E}">
        <p14:creationId xmlns:p14="http://schemas.microsoft.com/office/powerpoint/2010/main" val="263808508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b="1" cap="none" dirty="0" smtClean="0">
                <a:solidFill>
                  <a:srgbClr val="FF0000"/>
                </a:solidFill>
              </a:rPr>
              <a:t>INTERESES que generan las sanciones</a:t>
            </a:r>
            <a:endParaRPr lang="es-MX" b="1" cap="none" dirty="0">
              <a:solidFill>
                <a:srgbClr val="FF0000"/>
              </a:solidFill>
            </a:endParaRPr>
          </a:p>
        </p:txBody>
      </p:sp>
      <p:sp>
        <p:nvSpPr>
          <p:cNvPr id="4" name="3 Marcador de texto"/>
          <p:cNvSpPr>
            <a:spLocks noGrp="1"/>
          </p:cNvSpPr>
          <p:nvPr>
            <p:ph type="body" idx="1"/>
          </p:nvPr>
        </p:nvSpPr>
        <p:spPr>
          <a:xfrm>
            <a:off x="395537" y="1556792"/>
            <a:ext cx="7920879" cy="4896544"/>
          </a:xfrm>
        </p:spPr>
        <p:txBody>
          <a:bodyPr anchor="t">
            <a:normAutofit/>
          </a:bodyPr>
          <a:lstStyle/>
          <a:p>
            <a:pPr algn="just"/>
            <a:r>
              <a:rPr lang="es-MX" sz="3200" dirty="0" smtClean="0">
                <a:solidFill>
                  <a:srgbClr val="000000"/>
                </a:solidFill>
                <a:latin typeface="+mj-lt"/>
              </a:rPr>
              <a:t>Generan intereses, pero SÓLO CON POSTERIORIDAD A SU FIRMEZA (tres días hábiles después a la firmeza de la resolución que las fija)</a:t>
            </a:r>
          </a:p>
          <a:p>
            <a:pPr algn="just"/>
            <a:endParaRPr lang="es-MX" sz="3200" dirty="0">
              <a:solidFill>
                <a:srgbClr val="000000"/>
              </a:solidFill>
              <a:latin typeface="+mj-lt"/>
            </a:endParaRPr>
          </a:p>
          <a:p>
            <a:pPr algn="just"/>
            <a:r>
              <a:rPr lang="es-MX" sz="3200" dirty="0" smtClean="0">
                <a:solidFill>
                  <a:srgbClr val="000000"/>
                </a:solidFill>
                <a:latin typeface="+mj-lt"/>
              </a:rPr>
              <a:t>¿Cuándo queda firme un Fallo del TFA? </a:t>
            </a:r>
          </a:p>
          <a:p>
            <a:pPr algn="just"/>
            <a:r>
              <a:rPr lang="es-MX" sz="3200" dirty="0" smtClean="0">
                <a:solidFill>
                  <a:srgbClr val="000000"/>
                </a:solidFill>
                <a:latin typeface="+mj-lt"/>
              </a:rPr>
              <a:t>NOTIFICADO + Plazo para interponer adición y aclaración de 3 DÍAS (art 158 CPC)</a:t>
            </a:r>
            <a:endParaRPr lang="es-MX" sz="3200" dirty="0">
              <a:solidFill>
                <a:srgbClr val="000000"/>
              </a:solidFill>
              <a:latin typeface="+mj-lt"/>
            </a:endParaRPr>
          </a:p>
        </p:txBody>
      </p:sp>
    </p:spTree>
    <p:extLst>
      <p:ext uri="{BB962C8B-B14F-4D97-AF65-F5344CB8AC3E}">
        <p14:creationId xmlns:p14="http://schemas.microsoft.com/office/powerpoint/2010/main" val="95019278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7787208" cy="6322714"/>
          </a:xfrm>
        </p:spPr>
        <p:txBody>
          <a:bodyPr/>
          <a:lstStyle/>
          <a:p>
            <a:pPr algn="just"/>
            <a:r>
              <a:rPr lang="es-MX" sz="4000" b="1" dirty="0">
                <a:solidFill>
                  <a:srgbClr val="FF0000"/>
                </a:solidFill>
              </a:rPr>
              <a:t>Continuamos con</a:t>
            </a:r>
            <a:r>
              <a:rPr lang="es-MX" sz="4000" b="1" dirty="0" smtClean="0">
                <a:solidFill>
                  <a:srgbClr val="FF0000"/>
                </a:solidFill>
              </a:rPr>
              <a:t>:</a:t>
            </a:r>
            <a:br>
              <a:rPr lang="es-MX" sz="4000" b="1" dirty="0" smtClean="0">
                <a:solidFill>
                  <a:srgbClr val="FF0000"/>
                </a:solidFill>
              </a:rPr>
            </a:br>
            <a:r>
              <a:rPr lang="es-MX" sz="4000" b="1" dirty="0">
                <a:solidFill>
                  <a:srgbClr val="FF0000"/>
                </a:solidFill>
              </a:rPr>
              <a:t/>
            </a:r>
            <a:br>
              <a:rPr lang="es-MX" sz="4000" b="1" dirty="0">
                <a:solidFill>
                  <a:srgbClr val="FF0000"/>
                </a:solidFill>
              </a:rPr>
            </a:br>
            <a:r>
              <a:rPr lang="es-MX" sz="4000" b="1" dirty="0" smtClean="0">
                <a:solidFill>
                  <a:srgbClr val="FF0000"/>
                </a:solidFill>
              </a:rPr>
              <a:t>3</a:t>
            </a:r>
            <a:r>
              <a:rPr lang="es-MX" sz="4000" b="1" dirty="0">
                <a:solidFill>
                  <a:srgbClr val="FF0000"/>
                </a:solidFill>
              </a:rPr>
              <a:t>) Teoría y práctica para una adecuada </a:t>
            </a:r>
            <a:r>
              <a:rPr lang="es-MX" sz="4000" b="1" dirty="0" smtClean="0">
                <a:solidFill>
                  <a:srgbClr val="FF0000"/>
                </a:solidFill>
              </a:rPr>
              <a:t>toma de decisiones de asesoría: Ponderación del riesgo para el cliente y para el asesor ¿Litigar o no contra las sanciones? ¿Se aceptan o no?</a:t>
            </a:r>
            <a:endParaRPr lang="es-MX" sz="4000" cap="none" dirty="0">
              <a:solidFill>
                <a:srgbClr val="FF0000"/>
              </a:solidFill>
            </a:endParaRPr>
          </a:p>
        </p:txBody>
      </p:sp>
    </p:spTree>
    <p:extLst>
      <p:ext uri="{BB962C8B-B14F-4D97-AF65-F5344CB8AC3E}">
        <p14:creationId xmlns:p14="http://schemas.microsoft.com/office/powerpoint/2010/main" val="233222880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MX" b="1" dirty="0" smtClean="0">
                <a:solidFill>
                  <a:srgbClr val="FF0000"/>
                </a:solidFill>
              </a:rPr>
              <a:t>Toma de decisiones de asesoría</a:t>
            </a:r>
            <a:endParaRPr lang="es-MX" b="1" cap="none" dirty="0">
              <a:solidFill>
                <a:srgbClr val="FF0000"/>
              </a:solidFill>
            </a:endParaRPr>
          </a:p>
        </p:txBody>
      </p:sp>
      <p:sp>
        <p:nvSpPr>
          <p:cNvPr id="4" name="3 Marcador de texto"/>
          <p:cNvSpPr>
            <a:spLocks noGrp="1"/>
          </p:cNvSpPr>
          <p:nvPr>
            <p:ph type="body" idx="4294967295"/>
          </p:nvPr>
        </p:nvSpPr>
        <p:spPr>
          <a:xfrm>
            <a:off x="539552" y="1844824"/>
            <a:ext cx="7920880" cy="4608364"/>
          </a:xfrm>
        </p:spPr>
        <p:txBody>
          <a:bodyPr anchor="t">
            <a:normAutofit/>
          </a:bodyPr>
          <a:lstStyle/>
          <a:p>
            <a:pPr marL="114300" indent="0">
              <a:buNone/>
            </a:pPr>
            <a:r>
              <a:rPr lang="es-MX" sz="3200" dirty="0">
                <a:solidFill>
                  <a:srgbClr val="000000"/>
                </a:solidFill>
                <a:latin typeface="+mj-lt"/>
              </a:rPr>
              <a:t>Hay clientes de clientes:</a:t>
            </a:r>
          </a:p>
          <a:p>
            <a:pPr marL="114300" indent="0">
              <a:buNone/>
            </a:pPr>
            <a:endParaRPr lang="es-MX" sz="3200" dirty="0">
              <a:solidFill>
                <a:srgbClr val="000000"/>
              </a:solidFill>
              <a:latin typeface="+mj-lt"/>
            </a:endParaRPr>
          </a:p>
          <a:p>
            <a:r>
              <a:rPr lang="es-MX" sz="3200" dirty="0">
                <a:solidFill>
                  <a:srgbClr val="000000"/>
                </a:solidFill>
                <a:latin typeface="+mj-lt"/>
              </a:rPr>
              <a:t>Conservadores y agresivos</a:t>
            </a:r>
          </a:p>
          <a:p>
            <a:r>
              <a:rPr lang="es-MX" sz="3200" dirty="0">
                <a:solidFill>
                  <a:srgbClr val="000000"/>
                </a:solidFill>
                <a:latin typeface="+mj-lt"/>
              </a:rPr>
              <a:t>Con liquidez y sin liquidez</a:t>
            </a:r>
          </a:p>
          <a:p>
            <a:r>
              <a:rPr lang="es-MX" sz="3200" dirty="0">
                <a:solidFill>
                  <a:srgbClr val="000000"/>
                </a:solidFill>
                <a:latin typeface="+mj-lt"/>
              </a:rPr>
              <a:t>Inocentes y culpables</a:t>
            </a:r>
          </a:p>
          <a:p>
            <a:endParaRPr lang="es-MX" sz="3200" dirty="0">
              <a:solidFill>
                <a:srgbClr val="000000"/>
              </a:solidFill>
              <a:latin typeface="+mj-lt"/>
            </a:endParaRPr>
          </a:p>
        </p:txBody>
      </p:sp>
    </p:spTree>
    <p:extLst>
      <p:ext uri="{BB962C8B-B14F-4D97-AF65-F5344CB8AC3E}">
        <p14:creationId xmlns:p14="http://schemas.microsoft.com/office/powerpoint/2010/main" val="331226955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just"/>
            <a:r>
              <a:rPr lang="es-MX" dirty="0" smtClean="0">
                <a:solidFill>
                  <a:srgbClr val="FF0000"/>
                </a:solidFill>
              </a:rPr>
              <a:t>¿Cómo valora el cliente una asesoría?</a:t>
            </a:r>
            <a:endParaRPr lang="es-MX" cap="none" dirty="0">
              <a:solidFill>
                <a:srgbClr val="FF0000"/>
              </a:solidFill>
            </a:endParaRPr>
          </a:p>
        </p:txBody>
      </p:sp>
      <p:sp>
        <p:nvSpPr>
          <p:cNvPr id="4" name="3 Marcador de texto"/>
          <p:cNvSpPr>
            <a:spLocks noGrp="1"/>
          </p:cNvSpPr>
          <p:nvPr>
            <p:ph type="body" idx="4294967295"/>
          </p:nvPr>
        </p:nvSpPr>
        <p:spPr>
          <a:xfrm>
            <a:off x="467544" y="2636912"/>
            <a:ext cx="7992888" cy="3816276"/>
          </a:xfrm>
        </p:spPr>
        <p:txBody>
          <a:bodyPr anchor="t">
            <a:normAutofit/>
          </a:bodyPr>
          <a:lstStyle/>
          <a:p>
            <a:pPr marL="114300" indent="0" algn="just">
              <a:buNone/>
            </a:pPr>
            <a:r>
              <a:rPr lang="es-MX" sz="3600" dirty="0" smtClean="0">
                <a:solidFill>
                  <a:srgbClr val="000000"/>
                </a:solidFill>
                <a:latin typeface="+mj-lt"/>
              </a:rPr>
              <a:t>Por la adecuada ponderación que el asesor haya realizado y comunicado al cliente de </a:t>
            </a:r>
            <a:r>
              <a:rPr lang="es-MX" sz="3600" u="sng" dirty="0" smtClean="0">
                <a:solidFill>
                  <a:srgbClr val="000000"/>
                </a:solidFill>
                <a:latin typeface="+mj-lt"/>
              </a:rPr>
              <a:t>dos factores</a:t>
            </a:r>
            <a:r>
              <a:rPr lang="es-MX" sz="3600" dirty="0" smtClean="0">
                <a:solidFill>
                  <a:srgbClr val="000000"/>
                </a:solidFill>
                <a:latin typeface="+mj-lt"/>
              </a:rPr>
              <a:t>:</a:t>
            </a:r>
            <a:endParaRPr lang="es-MX" sz="3600" dirty="0">
              <a:solidFill>
                <a:srgbClr val="000000"/>
              </a:solidFill>
              <a:latin typeface="+mj-lt"/>
            </a:endParaRPr>
          </a:p>
        </p:txBody>
      </p:sp>
    </p:spTree>
    <p:extLst>
      <p:ext uri="{BB962C8B-B14F-4D97-AF65-F5344CB8AC3E}">
        <p14:creationId xmlns:p14="http://schemas.microsoft.com/office/powerpoint/2010/main" val="235399935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2060848"/>
            <a:ext cx="3240360" cy="227551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Título"/>
          <p:cNvSpPr>
            <a:spLocks noGrp="1"/>
          </p:cNvSpPr>
          <p:nvPr>
            <p:ph type="title"/>
          </p:nvPr>
        </p:nvSpPr>
        <p:spPr/>
        <p:txBody>
          <a:bodyPr/>
          <a:lstStyle/>
          <a:p>
            <a:r>
              <a:rPr lang="es-MX" dirty="0" smtClean="0">
                <a:solidFill>
                  <a:srgbClr val="FF0000"/>
                </a:solidFill>
              </a:rPr>
              <a:t>¿Cómo valora el cliente una asesoría?</a:t>
            </a:r>
            <a:endParaRPr lang="es-MX" cap="none" dirty="0">
              <a:solidFill>
                <a:srgbClr val="FF0000"/>
              </a:solidFill>
            </a:endParaRPr>
          </a:p>
        </p:txBody>
      </p:sp>
      <p:pic>
        <p:nvPicPr>
          <p:cNvPr id="1026" name="Picture 2" descr="https://encrypted-tbn3.gstatic.com/images?q=tbn:ANd9GcQxOVDaD5hHrjW3Wzph7t8PnlvWq2A1XtDt48alhgvbyqWbqrxAf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81128"/>
            <a:ext cx="7920880" cy="180022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11560" y="2305618"/>
            <a:ext cx="2808312" cy="1569660"/>
          </a:xfrm>
          <a:prstGeom prst="rect">
            <a:avLst/>
          </a:prstGeom>
          <a:noFill/>
        </p:spPr>
        <p:txBody>
          <a:bodyPr wrap="square" rtlCol="0">
            <a:spAutoFit/>
          </a:bodyPr>
          <a:lstStyle/>
          <a:p>
            <a:pPr algn="ctr"/>
            <a:r>
              <a:rPr lang="es-MX" sz="2400" b="1" dirty="0" smtClean="0">
                <a:solidFill>
                  <a:srgbClr val="FF0000"/>
                </a:solidFill>
              </a:rPr>
              <a:t>POSIBILIDADES DE ÉXITO (criterios contables y legales de defensa)</a:t>
            </a:r>
            <a:endParaRPr lang="es-MX" sz="2400" b="1" dirty="0">
              <a:solidFill>
                <a:srgbClr val="FF0000"/>
              </a:solidFill>
            </a:endParaRPr>
          </a:p>
        </p:txBody>
      </p:sp>
      <p:sp>
        <p:nvSpPr>
          <p:cNvPr id="7" name="6 Rectángulo"/>
          <p:cNvSpPr/>
          <p:nvPr/>
        </p:nvSpPr>
        <p:spPr>
          <a:xfrm>
            <a:off x="4787326" y="2084162"/>
            <a:ext cx="3240360" cy="227551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4802832" y="2413773"/>
            <a:ext cx="3240360" cy="1569660"/>
          </a:xfrm>
          <a:prstGeom prst="rect">
            <a:avLst/>
          </a:prstGeom>
          <a:noFill/>
        </p:spPr>
        <p:txBody>
          <a:bodyPr wrap="square" rtlCol="0">
            <a:spAutoFit/>
          </a:bodyPr>
          <a:lstStyle/>
          <a:p>
            <a:pPr algn="ctr"/>
            <a:r>
              <a:rPr lang="es-MX" sz="2400" b="1" dirty="0" smtClean="0">
                <a:solidFill>
                  <a:srgbClr val="FF0000"/>
                </a:solidFill>
              </a:rPr>
              <a:t>IMPACTO FINANCIERO, ECONÓMICO Y OPERATIVO</a:t>
            </a:r>
          </a:p>
          <a:p>
            <a:pPr algn="ctr"/>
            <a:r>
              <a:rPr lang="es-MX" sz="2400" b="1" dirty="0" smtClean="0">
                <a:solidFill>
                  <a:srgbClr val="FF0000"/>
                </a:solidFill>
              </a:rPr>
              <a:t>(hoy o mañana)</a:t>
            </a:r>
            <a:endParaRPr lang="es-MX" sz="2400" b="1" dirty="0">
              <a:solidFill>
                <a:srgbClr val="FF0000"/>
              </a:solidFill>
            </a:endParaRPr>
          </a:p>
        </p:txBody>
      </p:sp>
    </p:spTree>
    <p:extLst>
      <p:ext uri="{BB962C8B-B14F-4D97-AF65-F5344CB8AC3E}">
        <p14:creationId xmlns:p14="http://schemas.microsoft.com/office/powerpoint/2010/main" val="196050235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51823" y="1658700"/>
            <a:ext cx="3240360" cy="26776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Título"/>
          <p:cNvSpPr>
            <a:spLocks noGrp="1"/>
          </p:cNvSpPr>
          <p:nvPr>
            <p:ph type="title"/>
          </p:nvPr>
        </p:nvSpPr>
        <p:spPr/>
        <p:txBody>
          <a:bodyPr/>
          <a:lstStyle/>
          <a:p>
            <a:r>
              <a:rPr lang="es-MX" dirty="0" smtClean="0">
                <a:solidFill>
                  <a:srgbClr val="FF0000"/>
                </a:solidFill>
              </a:rPr>
              <a:t>¿Cómo valora el cliente una asesoría?</a:t>
            </a:r>
            <a:endParaRPr lang="es-MX" cap="none" dirty="0">
              <a:solidFill>
                <a:srgbClr val="FF0000"/>
              </a:solidFill>
            </a:endParaRPr>
          </a:p>
        </p:txBody>
      </p:sp>
      <p:pic>
        <p:nvPicPr>
          <p:cNvPr id="1026" name="Picture 2" descr="https://encrypted-tbn3.gstatic.com/images?q=tbn:ANd9GcQxOVDaD5hHrjW3Wzph7t8PnlvWq2A1XtDt48alhgvbyqWbqrxAf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81128"/>
            <a:ext cx="7920880" cy="180022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10275" y="1843366"/>
            <a:ext cx="2808312" cy="2308324"/>
          </a:xfrm>
          <a:prstGeom prst="rect">
            <a:avLst/>
          </a:prstGeom>
          <a:noFill/>
        </p:spPr>
        <p:txBody>
          <a:bodyPr wrap="square" rtlCol="0">
            <a:spAutoFit/>
          </a:bodyPr>
          <a:lstStyle/>
          <a:p>
            <a:pPr algn="ctr"/>
            <a:r>
              <a:rPr lang="es-MX" sz="2400" b="1" dirty="0" smtClean="0">
                <a:solidFill>
                  <a:srgbClr val="FF0000"/>
                </a:solidFill>
              </a:rPr>
              <a:t>POSIBILIDADES DE ÉXITO </a:t>
            </a:r>
            <a:r>
              <a:rPr lang="es-MX" sz="2400" b="1" dirty="0">
                <a:solidFill>
                  <a:srgbClr val="FF0000"/>
                </a:solidFill>
              </a:rPr>
              <a:t>(criterios contables y legales de defensa varían </a:t>
            </a:r>
            <a:r>
              <a:rPr lang="es-MX" sz="2400" b="1" dirty="0" smtClean="0">
                <a:solidFill>
                  <a:srgbClr val="FF0000"/>
                </a:solidFill>
              </a:rPr>
              <a:t>en cada caso concreto)</a:t>
            </a:r>
            <a:endParaRPr lang="es-MX" sz="2400" b="1" dirty="0">
              <a:solidFill>
                <a:srgbClr val="FF0000"/>
              </a:solidFill>
            </a:endParaRPr>
          </a:p>
        </p:txBody>
      </p:sp>
      <p:sp>
        <p:nvSpPr>
          <p:cNvPr id="7" name="6 Rectángulo"/>
          <p:cNvSpPr/>
          <p:nvPr/>
        </p:nvSpPr>
        <p:spPr>
          <a:xfrm>
            <a:off x="4644008" y="1658700"/>
            <a:ext cx="3528392" cy="2704533"/>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4644008" y="1658700"/>
            <a:ext cx="3528392" cy="2677656"/>
          </a:xfrm>
          <a:prstGeom prst="rect">
            <a:avLst/>
          </a:prstGeom>
          <a:noFill/>
        </p:spPr>
        <p:txBody>
          <a:bodyPr wrap="square" rtlCol="0">
            <a:spAutoFit/>
          </a:bodyPr>
          <a:lstStyle/>
          <a:p>
            <a:pPr algn="ctr"/>
            <a:r>
              <a:rPr lang="es-MX" sz="2400" b="1" dirty="0" smtClean="0">
                <a:solidFill>
                  <a:srgbClr val="FF0000"/>
                </a:solidFill>
              </a:rPr>
              <a:t>IMPACTO FINANCIERO, ECONÓMICO, OPERATIVO: Valorar monto de la sanción, liquidez de la empresa y postergación del pago (INTERESES), carácter del cliente</a:t>
            </a:r>
          </a:p>
        </p:txBody>
      </p:sp>
    </p:spTree>
    <p:extLst>
      <p:ext uri="{BB962C8B-B14F-4D97-AF65-F5344CB8AC3E}">
        <p14:creationId xmlns:p14="http://schemas.microsoft.com/office/powerpoint/2010/main" val="151217045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224136"/>
          </a:xfrm>
        </p:spPr>
        <p:txBody>
          <a:bodyPr/>
          <a:lstStyle/>
          <a:p>
            <a:pPr algn="ctr"/>
            <a:r>
              <a:rPr lang="es-MX" cap="none" dirty="0" smtClean="0">
                <a:solidFill>
                  <a:srgbClr val="FF0000"/>
                </a:solidFill>
              </a:rPr>
              <a:t>Posibilidades de éxito en procedimientos sancionadores</a:t>
            </a:r>
            <a:endParaRPr lang="es-MX" cap="none" dirty="0">
              <a:solidFill>
                <a:srgbClr val="FF0000"/>
              </a:solidFill>
            </a:endParaRPr>
          </a:p>
        </p:txBody>
      </p:sp>
      <p:sp>
        <p:nvSpPr>
          <p:cNvPr id="4" name="3 Marcador de texto"/>
          <p:cNvSpPr>
            <a:spLocks noGrp="1"/>
          </p:cNvSpPr>
          <p:nvPr>
            <p:ph type="body" idx="1"/>
          </p:nvPr>
        </p:nvSpPr>
        <p:spPr>
          <a:xfrm>
            <a:off x="611561" y="2636912"/>
            <a:ext cx="7848872" cy="3816424"/>
          </a:xfrm>
        </p:spPr>
        <p:txBody>
          <a:bodyPr anchor="t">
            <a:normAutofit/>
          </a:bodyPr>
          <a:lstStyle/>
          <a:p>
            <a:pPr algn="ctr"/>
            <a:r>
              <a:rPr lang="es-MX" sz="3200" dirty="0" smtClean="0">
                <a:solidFill>
                  <a:srgbClr val="000000"/>
                </a:solidFill>
                <a:latin typeface="+mj-lt"/>
              </a:rPr>
              <a:t>¿Cuáles son argumentos válidos de defensa en procedimientos sancionadores?</a:t>
            </a:r>
          </a:p>
        </p:txBody>
      </p:sp>
    </p:spTree>
    <p:extLst>
      <p:ext uri="{BB962C8B-B14F-4D97-AF65-F5344CB8AC3E}">
        <p14:creationId xmlns:p14="http://schemas.microsoft.com/office/powerpoint/2010/main" val="264412717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224136"/>
          </a:xfrm>
        </p:spPr>
        <p:txBody>
          <a:bodyPr/>
          <a:lstStyle/>
          <a:p>
            <a:pPr algn="ctr"/>
            <a:r>
              <a:rPr lang="es-MX" cap="none" dirty="0" smtClean="0">
                <a:solidFill>
                  <a:srgbClr val="FF0000"/>
                </a:solidFill>
              </a:rPr>
              <a:t>Posibilidades de éxito en procedimientos sancionadores</a:t>
            </a:r>
            <a:endParaRPr lang="es-MX" cap="none" dirty="0">
              <a:solidFill>
                <a:srgbClr val="FF0000"/>
              </a:solidFill>
            </a:endParaRPr>
          </a:p>
        </p:txBody>
      </p:sp>
      <p:sp>
        <p:nvSpPr>
          <p:cNvPr id="4" name="3 Marcador de texto"/>
          <p:cNvSpPr>
            <a:spLocks noGrp="1"/>
          </p:cNvSpPr>
          <p:nvPr>
            <p:ph type="body" idx="1"/>
          </p:nvPr>
        </p:nvSpPr>
        <p:spPr>
          <a:xfrm>
            <a:off x="467544" y="1628800"/>
            <a:ext cx="7992889" cy="4824536"/>
          </a:xfrm>
        </p:spPr>
        <p:txBody>
          <a:bodyPr anchor="t">
            <a:normAutofit lnSpcReduction="10000"/>
          </a:bodyPr>
          <a:lstStyle/>
          <a:p>
            <a:pPr algn="ctr"/>
            <a:r>
              <a:rPr lang="es-MX" sz="3200" b="1" dirty="0" smtClean="0">
                <a:solidFill>
                  <a:srgbClr val="000000"/>
                </a:solidFill>
              </a:rPr>
              <a:t>POSIBLES </a:t>
            </a:r>
            <a:r>
              <a:rPr lang="es-MX" sz="3200" b="1" dirty="0">
                <a:solidFill>
                  <a:srgbClr val="000000"/>
                </a:solidFill>
              </a:rPr>
              <a:t>ARGUMENTOS DE DEFENSA:</a:t>
            </a:r>
          </a:p>
          <a:p>
            <a:pPr marL="457200" indent="-457200" algn="just">
              <a:buClrTx/>
              <a:buFont typeface="Arial" panose="020B0604020202020204" pitchFamily="34" charset="0"/>
              <a:buChar char="•"/>
            </a:pPr>
            <a:r>
              <a:rPr lang="es-MX" sz="3200" dirty="0">
                <a:solidFill>
                  <a:srgbClr val="000000"/>
                </a:solidFill>
              </a:rPr>
              <a:t>Infracción atribuible a quien no tenga capacidad de obrar en el orden tributario</a:t>
            </a:r>
          </a:p>
          <a:p>
            <a:pPr lvl="1" algn="just">
              <a:buClrTx/>
            </a:pPr>
            <a:r>
              <a:rPr lang="es-MX" sz="2800" dirty="0">
                <a:solidFill>
                  <a:srgbClr val="000000"/>
                </a:solidFill>
              </a:rPr>
              <a:t>¿Caso de la declaración firmada por quien no es representante</a:t>
            </a:r>
            <a:r>
              <a:rPr lang="es-MX" sz="2800" dirty="0" smtClean="0">
                <a:solidFill>
                  <a:srgbClr val="000000"/>
                </a:solidFill>
              </a:rPr>
              <a:t>?</a:t>
            </a:r>
            <a:endParaRPr lang="es-MX" sz="2800" dirty="0">
              <a:solidFill>
                <a:srgbClr val="000000"/>
              </a:solidFill>
            </a:endParaRPr>
          </a:p>
          <a:p>
            <a:pPr marL="457200" indent="-457200" algn="just">
              <a:buClrTx/>
              <a:buFont typeface="Arial" panose="020B0604020202020204" pitchFamily="34" charset="0"/>
              <a:buChar char="•"/>
            </a:pPr>
            <a:r>
              <a:rPr lang="es-MX" sz="3200" dirty="0">
                <a:solidFill>
                  <a:srgbClr val="000000"/>
                </a:solidFill>
              </a:rPr>
              <a:t>Fuerza mayor (deficiencias técnicas o “caídas” de las plataformas de declaración)</a:t>
            </a:r>
          </a:p>
          <a:p>
            <a:pPr marL="457200" indent="-457200" algn="just">
              <a:buClrTx/>
              <a:buFont typeface="Arial" panose="020B0604020202020204" pitchFamily="34" charset="0"/>
              <a:buChar char="•"/>
            </a:pPr>
            <a:r>
              <a:rPr lang="es-MX" sz="3200" dirty="0" smtClean="0">
                <a:solidFill>
                  <a:srgbClr val="000000"/>
                </a:solidFill>
              </a:rPr>
              <a:t>Diligencia </a:t>
            </a:r>
            <a:r>
              <a:rPr lang="es-MX" sz="3200" dirty="0">
                <a:solidFill>
                  <a:srgbClr val="000000"/>
                </a:solidFill>
              </a:rPr>
              <a:t>debida / Interpretación razonable (consultas 119 CNPT, jurisprudencia tributaria</a:t>
            </a:r>
            <a:r>
              <a:rPr lang="es-MX" sz="3200" dirty="0" smtClean="0">
                <a:solidFill>
                  <a:srgbClr val="000000"/>
                </a:solidFill>
              </a:rPr>
              <a:t>)</a:t>
            </a:r>
            <a:endParaRPr lang="es-MX" sz="3200" dirty="0">
              <a:solidFill>
                <a:srgbClr val="000000"/>
              </a:solidFill>
            </a:endParaRPr>
          </a:p>
        </p:txBody>
      </p:sp>
    </p:spTree>
    <p:extLst>
      <p:ext uri="{BB962C8B-B14F-4D97-AF65-F5344CB8AC3E}">
        <p14:creationId xmlns:p14="http://schemas.microsoft.com/office/powerpoint/2010/main" val="10654163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224136"/>
          </a:xfrm>
        </p:spPr>
        <p:txBody>
          <a:bodyPr/>
          <a:lstStyle/>
          <a:p>
            <a:pPr algn="ctr"/>
            <a:r>
              <a:rPr lang="es-MX" cap="none" dirty="0" smtClean="0">
                <a:solidFill>
                  <a:srgbClr val="FF0000"/>
                </a:solidFill>
              </a:rPr>
              <a:t>Posibilidades de éxito en procedimientos sancionadores</a:t>
            </a:r>
            <a:endParaRPr lang="es-MX" cap="none" dirty="0">
              <a:solidFill>
                <a:srgbClr val="FF0000"/>
              </a:solidFill>
            </a:endParaRPr>
          </a:p>
        </p:txBody>
      </p:sp>
      <p:sp>
        <p:nvSpPr>
          <p:cNvPr id="4" name="3 Marcador de texto"/>
          <p:cNvSpPr>
            <a:spLocks noGrp="1"/>
          </p:cNvSpPr>
          <p:nvPr>
            <p:ph type="body" idx="1"/>
          </p:nvPr>
        </p:nvSpPr>
        <p:spPr>
          <a:xfrm>
            <a:off x="467544" y="1628800"/>
            <a:ext cx="7992889" cy="4824536"/>
          </a:xfrm>
        </p:spPr>
        <p:txBody>
          <a:bodyPr anchor="t">
            <a:normAutofit fontScale="25000" lnSpcReduction="20000"/>
          </a:bodyPr>
          <a:lstStyle/>
          <a:p>
            <a:pPr algn="ctr"/>
            <a:r>
              <a:rPr lang="es-MX" sz="7200" b="1" dirty="0" smtClean="0">
                <a:solidFill>
                  <a:srgbClr val="000000"/>
                </a:solidFill>
              </a:rPr>
              <a:t>DILIGENCIA DEBIDA / INTERPRETACIÓN RAZONABLE:</a:t>
            </a:r>
          </a:p>
          <a:p>
            <a:pPr lvl="0" algn="just"/>
            <a:r>
              <a:rPr lang="es-ES" sz="7200" dirty="0" smtClean="0">
                <a:solidFill>
                  <a:srgbClr val="000000"/>
                </a:solidFill>
              </a:rPr>
              <a:t>Resolución </a:t>
            </a:r>
            <a:r>
              <a:rPr lang="es-ES" sz="7200" dirty="0">
                <a:solidFill>
                  <a:srgbClr val="000000"/>
                </a:solidFill>
              </a:rPr>
              <a:t>SA-06-RV-0084-2 de la </a:t>
            </a:r>
            <a:r>
              <a:rPr lang="es-ES" sz="7200" dirty="0" smtClean="0">
                <a:solidFill>
                  <a:srgbClr val="000000"/>
                </a:solidFill>
              </a:rPr>
              <a:t>AT de Puntarenas del 15/7/2002: Declaró </a:t>
            </a:r>
            <a:r>
              <a:rPr lang="es-ES" sz="7200" dirty="0">
                <a:solidFill>
                  <a:srgbClr val="000000"/>
                </a:solidFill>
              </a:rPr>
              <a:t>improcedente la sanción </a:t>
            </a:r>
            <a:r>
              <a:rPr lang="es-ES" sz="7200" dirty="0" smtClean="0">
                <a:solidFill>
                  <a:srgbClr val="000000"/>
                </a:solidFill>
              </a:rPr>
              <a:t>de </a:t>
            </a:r>
            <a:r>
              <a:rPr lang="es-ES" sz="7200" dirty="0">
                <a:solidFill>
                  <a:srgbClr val="000000"/>
                </a:solidFill>
              </a:rPr>
              <a:t>artículo 81 del </a:t>
            </a:r>
            <a:r>
              <a:rPr lang="es-ES" sz="7200" dirty="0" smtClean="0">
                <a:solidFill>
                  <a:srgbClr val="000000"/>
                </a:solidFill>
              </a:rPr>
              <a:t>CNPT que pretendía imponerse, por </a:t>
            </a:r>
            <a:r>
              <a:rPr lang="es-ES" sz="7200" dirty="0">
                <a:solidFill>
                  <a:srgbClr val="000000"/>
                </a:solidFill>
              </a:rPr>
              <a:t>la presunta declaración inexacta del impuesto sobre la </a:t>
            </a:r>
            <a:r>
              <a:rPr lang="es-ES" sz="7200" dirty="0" smtClean="0">
                <a:solidFill>
                  <a:srgbClr val="000000"/>
                </a:solidFill>
              </a:rPr>
              <a:t>renta, por </a:t>
            </a:r>
            <a:r>
              <a:rPr lang="es-ES" sz="7200" dirty="0">
                <a:solidFill>
                  <a:srgbClr val="000000"/>
                </a:solidFill>
              </a:rPr>
              <a:t>considerar que “en el caso de marras, vemos como la reclamante haciendo una interpretación de la cual pensó era la correcta, recopiló toda su información de los ingresos que tenía en su contabilidad y los declaró, no pensando que con dicha acción dejaba de ingresar al fisco el impuesto sobre la renta que correspondía por los ingresos que percibió por el arriendo del local comercial en donde operaba un casino propiedad de un tercero. Es decir, nunca pensó que dicha acción constituía una infracción tributaria penada, dado que obedeció a una interpretación de la norma que a su juicio era razonable. Tal interpretación se basó en que creyó que al autorizársele en el contrato turístico a tener locales comerciales en su complejo hotelero, dar los mismos a satisfacción del instituto, y no repartir utilidades por el período que en él se establece, podía incluir los ingresos que percibiese por dicho concepto como ingresos exentos. Por ello  … está claro que dicha interpretación fue informada, fundamentada y razonable, por lo cual no cabe la aplicación de sanción alguna.   …  la exime de la infracción tributaria dado que su actuación fue realizada en apego a una interpretación errónea, pero razonada, de las cláusulas del contrato, dado que el error invencible o inimputable no pudo evitarse por parte de su diligencia normal por la razón de que creyó que la interpretación que efectuaba de la norma era la correcta, y por lo tanto, su acción era lícita”.</a:t>
            </a:r>
            <a:endParaRPr lang="es-MX" sz="7200" dirty="0">
              <a:solidFill>
                <a:srgbClr val="000000"/>
              </a:solidFill>
            </a:endParaRPr>
          </a:p>
          <a:p>
            <a:endParaRPr lang="es-MX" sz="2800" dirty="0" smtClean="0">
              <a:solidFill>
                <a:srgbClr val="000000"/>
              </a:solidFill>
            </a:endParaRPr>
          </a:p>
        </p:txBody>
      </p:sp>
    </p:spTree>
    <p:extLst>
      <p:ext uri="{BB962C8B-B14F-4D97-AF65-F5344CB8AC3E}">
        <p14:creationId xmlns:p14="http://schemas.microsoft.com/office/powerpoint/2010/main" val="2817224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B7"/>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539552" y="188640"/>
            <a:ext cx="7659687" cy="1168400"/>
          </a:xfrm>
        </p:spPr>
        <p:txBody>
          <a:bodyPr/>
          <a:lstStyle/>
          <a:p>
            <a:pPr algn="ctr"/>
            <a:r>
              <a:rPr lang="es-MX" b="1" cap="none" dirty="0" smtClean="0">
                <a:solidFill>
                  <a:srgbClr val="0070C0"/>
                </a:solidFill>
              </a:rPr>
              <a:t>Importancia de los</a:t>
            </a:r>
            <a:br>
              <a:rPr lang="es-MX" b="1" cap="none" dirty="0" smtClean="0">
                <a:solidFill>
                  <a:srgbClr val="0070C0"/>
                </a:solidFill>
              </a:rPr>
            </a:br>
            <a:r>
              <a:rPr lang="es-MX" b="1" cap="none" dirty="0" smtClean="0">
                <a:solidFill>
                  <a:srgbClr val="0070C0"/>
                </a:solidFill>
              </a:rPr>
              <a:t>deberes formales</a:t>
            </a:r>
            <a:endParaRPr lang="es-MX" b="1" cap="none" dirty="0">
              <a:solidFill>
                <a:srgbClr val="0070C0"/>
              </a:solidFill>
            </a:endParaRPr>
          </a:p>
        </p:txBody>
      </p:sp>
      <p:sp>
        <p:nvSpPr>
          <p:cNvPr id="2" name="1 Marcador de texto"/>
          <p:cNvSpPr>
            <a:spLocks noGrp="1"/>
          </p:cNvSpPr>
          <p:nvPr>
            <p:ph type="body" idx="1"/>
          </p:nvPr>
        </p:nvSpPr>
        <p:spPr>
          <a:xfrm>
            <a:off x="251520" y="1484784"/>
            <a:ext cx="8136904" cy="5184576"/>
          </a:xfrm>
        </p:spPr>
        <p:txBody>
          <a:bodyPr anchor="t">
            <a:normAutofit lnSpcReduction="10000"/>
          </a:bodyPr>
          <a:lstStyle/>
          <a:p>
            <a:pPr algn="just"/>
            <a:r>
              <a:rPr lang="es-CR" sz="2800" dirty="0" smtClean="0">
                <a:solidFill>
                  <a:srgbClr val="7030A0"/>
                </a:solidFill>
                <a:latin typeface="+mj-lt"/>
              </a:rPr>
              <a:t>Deber </a:t>
            </a:r>
            <a:r>
              <a:rPr lang="es-CR" sz="2800" dirty="0">
                <a:solidFill>
                  <a:srgbClr val="7030A0"/>
                </a:solidFill>
                <a:latin typeface="+mj-lt"/>
              </a:rPr>
              <a:t>de registrarse como </a:t>
            </a:r>
            <a:r>
              <a:rPr lang="es-CR" sz="2800" dirty="0" smtClean="0">
                <a:solidFill>
                  <a:srgbClr val="7030A0"/>
                </a:solidFill>
                <a:latin typeface="+mj-lt"/>
              </a:rPr>
              <a:t>contribuyente y brindar datos identificativos</a:t>
            </a:r>
          </a:p>
          <a:p>
            <a:pPr algn="just"/>
            <a:endParaRPr lang="es-CR" sz="2800" dirty="0" smtClean="0">
              <a:solidFill>
                <a:srgbClr val="7030A0"/>
              </a:solidFill>
              <a:latin typeface="+mj-lt"/>
            </a:endParaRPr>
          </a:p>
          <a:p>
            <a:pPr algn="just"/>
            <a:r>
              <a:rPr lang="es-CR" sz="2800" dirty="0" smtClean="0">
                <a:solidFill>
                  <a:srgbClr val="7030A0"/>
                </a:solidFill>
                <a:latin typeface="+mj-lt"/>
              </a:rPr>
              <a:t>Deber de presentar declaraciones</a:t>
            </a:r>
          </a:p>
          <a:p>
            <a:pPr algn="just"/>
            <a:endParaRPr lang="es-CR" sz="2800" dirty="0" smtClean="0">
              <a:solidFill>
                <a:srgbClr val="7030A0"/>
              </a:solidFill>
              <a:latin typeface="+mj-lt"/>
            </a:endParaRPr>
          </a:p>
          <a:p>
            <a:pPr algn="just"/>
            <a:r>
              <a:rPr lang="es-CR" sz="2800" dirty="0" smtClean="0">
                <a:solidFill>
                  <a:srgbClr val="7030A0"/>
                </a:solidFill>
                <a:latin typeface="+mj-lt"/>
              </a:rPr>
              <a:t>Deberes contables, de llevar registros y emitir facturas</a:t>
            </a:r>
          </a:p>
          <a:p>
            <a:pPr algn="just"/>
            <a:endParaRPr lang="es-CR" sz="2800" dirty="0" smtClean="0">
              <a:solidFill>
                <a:srgbClr val="7030A0"/>
              </a:solidFill>
              <a:latin typeface="+mj-lt"/>
            </a:endParaRPr>
          </a:p>
          <a:p>
            <a:pPr algn="just"/>
            <a:r>
              <a:rPr lang="es-CR" sz="2800" dirty="0" smtClean="0">
                <a:solidFill>
                  <a:srgbClr val="7030A0"/>
                </a:solidFill>
                <a:latin typeface="+mj-lt"/>
              </a:rPr>
              <a:t>Suministros de información</a:t>
            </a:r>
          </a:p>
          <a:p>
            <a:pPr algn="just"/>
            <a:endParaRPr lang="es-CR" sz="2800" dirty="0" smtClean="0">
              <a:solidFill>
                <a:srgbClr val="7030A0"/>
              </a:solidFill>
              <a:latin typeface="+mj-lt"/>
            </a:endParaRPr>
          </a:p>
          <a:p>
            <a:pPr algn="just"/>
            <a:r>
              <a:rPr lang="es-CR" sz="2800" dirty="0" smtClean="0">
                <a:solidFill>
                  <a:srgbClr val="7030A0"/>
                </a:solidFill>
                <a:latin typeface="+mj-lt"/>
              </a:rPr>
              <a:t>… y cada día hay más</a:t>
            </a:r>
            <a:endParaRPr lang="es-CR" sz="2800" dirty="0">
              <a:solidFill>
                <a:srgbClr val="7030A0"/>
              </a:solidFill>
              <a:latin typeface="+mj-lt"/>
            </a:endParaRPr>
          </a:p>
        </p:txBody>
      </p:sp>
    </p:spTree>
    <p:extLst>
      <p:ext uri="{BB962C8B-B14F-4D97-AF65-F5344CB8AC3E}">
        <p14:creationId xmlns:p14="http://schemas.microsoft.com/office/powerpoint/2010/main" val="263464549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224136"/>
          </a:xfrm>
        </p:spPr>
        <p:txBody>
          <a:bodyPr/>
          <a:lstStyle/>
          <a:p>
            <a:pPr algn="ctr"/>
            <a:r>
              <a:rPr lang="es-MX" cap="none" dirty="0" smtClean="0">
                <a:solidFill>
                  <a:srgbClr val="FF0000"/>
                </a:solidFill>
              </a:rPr>
              <a:t>Posibilidades de éxito en procedimientos sancionadores</a:t>
            </a:r>
            <a:endParaRPr lang="es-MX" cap="none" dirty="0">
              <a:solidFill>
                <a:srgbClr val="FF0000"/>
              </a:solidFill>
            </a:endParaRPr>
          </a:p>
        </p:txBody>
      </p:sp>
      <p:sp>
        <p:nvSpPr>
          <p:cNvPr id="4" name="3 Marcador de texto"/>
          <p:cNvSpPr>
            <a:spLocks noGrp="1"/>
          </p:cNvSpPr>
          <p:nvPr>
            <p:ph type="body" idx="1"/>
          </p:nvPr>
        </p:nvSpPr>
        <p:spPr>
          <a:xfrm>
            <a:off x="467544" y="1772816"/>
            <a:ext cx="7992889" cy="4680520"/>
          </a:xfrm>
        </p:spPr>
        <p:txBody>
          <a:bodyPr anchor="t">
            <a:normAutofit/>
          </a:bodyPr>
          <a:lstStyle/>
          <a:p>
            <a:pPr algn="ctr"/>
            <a:r>
              <a:rPr lang="es-MX" sz="2800" b="1" dirty="0" smtClean="0">
                <a:solidFill>
                  <a:srgbClr val="000000"/>
                </a:solidFill>
              </a:rPr>
              <a:t>DILIGENCIA DEBIDA / INTERPRETACIÓN RAZONABLE:</a:t>
            </a:r>
          </a:p>
          <a:p>
            <a:pPr algn="ctr"/>
            <a:endParaRPr lang="es-MX" sz="2800" b="1" dirty="0">
              <a:solidFill>
                <a:srgbClr val="000000"/>
              </a:solidFill>
            </a:endParaRPr>
          </a:p>
          <a:p>
            <a:pPr algn="ctr"/>
            <a:endParaRPr lang="es-MX" sz="2800" b="1" dirty="0" smtClean="0">
              <a:solidFill>
                <a:srgbClr val="000000"/>
              </a:solidFill>
            </a:endParaRPr>
          </a:p>
          <a:p>
            <a:r>
              <a:rPr lang="es-CR" sz="2800" dirty="0" smtClean="0">
                <a:solidFill>
                  <a:schemeClr val="tx1"/>
                </a:solidFill>
              </a:rPr>
              <a:t>Ver Fallo 385-06 Sala Primera TFA del 31/8/2006</a:t>
            </a:r>
            <a:endParaRPr lang="es-MX" sz="2800" dirty="0" smtClean="0">
              <a:solidFill>
                <a:schemeClr val="tx1"/>
              </a:solidFill>
            </a:endParaRPr>
          </a:p>
        </p:txBody>
      </p:sp>
    </p:spTree>
    <p:extLst>
      <p:ext uri="{BB962C8B-B14F-4D97-AF65-F5344CB8AC3E}">
        <p14:creationId xmlns:p14="http://schemas.microsoft.com/office/powerpoint/2010/main" val="373388385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224136"/>
          </a:xfrm>
        </p:spPr>
        <p:txBody>
          <a:bodyPr/>
          <a:lstStyle/>
          <a:p>
            <a:pPr algn="ctr"/>
            <a:r>
              <a:rPr lang="es-MX" cap="none" dirty="0" smtClean="0">
                <a:solidFill>
                  <a:srgbClr val="FF0000"/>
                </a:solidFill>
              </a:rPr>
              <a:t>Posibilidades de éxito en procedimientos sancionadores</a:t>
            </a:r>
            <a:endParaRPr lang="es-MX" cap="none" dirty="0">
              <a:solidFill>
                <a:srgbClr val="FF0000"/>
              </a:solidFill>
            </a:endParaRPr>
          </a:p>
        </p:txBody>
      </p:sp>
      <p:sp>
        <p:nvSpPr>
          <p:cNvPr id="4" name="3 Marcador de texto"/>
          <p:cNvSpPr>
            <a:spLocks noGrp="1"/>
          </p:cNvSpPr>
          <p:nvPr>
            <p:ph type="body" idx="1"/>
          </p:nvPr>
        </p:nvSpPr>
        <p:spPr>
          <a:xfrm>
            <a:off x="179512" y="1628800"/>
            <a:ext cx="8280921" cy="5040560"/>
          </a:xfrm>
        </p:spPr>
        <p:txBody>
          <a:bodyPr anchor="t">
            <a:normAutofit fontScale="70000" lnSpcReduction="20000"/>
          </a:bodyPr>
          <a:lstStyle/>
          <a:p>
            <a:pPr algn="just"/>
            <a:r>
              <a:rPr lang="es-MX" sz="3200" b="1" dirty="0" smtClean="0">
                <a:solidFill>
                  <a:srgbClr val="000000"/>
                </a:solidFill>
              </a:rPr>
              <a:t>POSIBLES </a:t>
            </a:r>
            <a:r>
              <a:rPr lang="es-MX" sz="3200" b="1" dirty="0">
                <a:solidFill>
                  <a:srgbClr val="000000"/>
                </a:solidFill>
              </a:rPr>
              <a:t>ARGUMENTOS DE DEFENSA:</a:t>
            </a:r>
          </a:p>
          <a:p>
            <a:pPr marL="457200" indent="-457200" algn="just">
              <a:buClrTx/>
              <a:buFont typeface="Arial" panose="020B0604020202020204" pitchFamily="34" charset="0"/>
              <a:buChar char="•"/>
            </a:pPr>
            <a:r>
              <a:rPr lang="es-MX" sz="3200" dirty="0" smtClean="0">
                <a:solidFill>
                  <a:srgbClr val="000000"/>
                </a:solidFill>
              </a:rPr>
              <a:t>Error </a:t>
            </a:r>
            <a:r>
              <a:rPr lang="es-MX" sz="3200" dirty="0">
                <a:solidFill>
                  <a:srgbClr val="000000"/>
                </a:solidFill>
              </a:rPr>
              <a:t>de derecho / error de prohibición (no se puede alegar ignorancia de la </a:t>
            </a:r>
            <a:r>
              <a:rPr lang="es-MX" sz="3200" dirty="0" smtClean="0">
                <a:solidFill>
                  <a:srgbClr val="000000"/>
                </a:solidFill>
              </a:rPr>
              <a:t>ley, pero la ley puede ser confusa …):</a:t>
            </a:r>
          </a:p>
          <a:p>
            <a:pPr lvl="1" algn="just"/>
            <a:endParaRPr lang="es-ES" sz="2900" dirty="0" smtClean="0">
              <a:solidFill>
                <a:srgbClr val="000000"/>
              </a:solidFill>
            </a:endParaRPr>
          </a:p>
          <a:p>
            <a:pPr lvl="1" algn="just"/>
            <a:r>
              <a:rPr lang="es-ES" sz="2900" dirty="0" smtClean="0">
                <a:solidFill>
                  <a:srgbClr val="000000"/>
                </a:solidFill>
              </a:rPr>
              <a:t>Fallo N</a:t>
            </a:r>
            <a:r>
              <a:rPr lang="es-ES" sz="2900" dirty="0">
                <a:solidFill>
                  <a:srgbClr val="000000"/>
                </a:solidFill>
              </a:rPr>
              <a:t>° </a:t>
            </a:r>
            <a:r>
              <a:rPr lang="es-ES" sz="2900" dirty="0" smtClean="0">
                <a:solidFill>
                  <a:srgbClr val="000000"/>
                </a:solidFill>
              </a:rPr>
              <a:t>80-1986 de Sala </a:t>
            </a:r>
            <a:r>
              <a:rPr lang="es-ES" sz="2900" dirty="0">
                <a:solidFill>
                  <a:srgbClr val="000000"/>
                </a:solidFill>
              </a:rPr>
              <a:t>Primera del </a:t>
            </a:r>
            <a:r>
              <a:rPr lang="es-ES" sz="2900" dirty="0" smtClean="0">
                <a:solidFill>
                  <a:srgbClr val="000000"/>
                </a:solidFill>
              </a:rPr>
              <a:t>TFA:</a:t>
            </a:r>
          </a:p>
          <a:p>
            <a:pPr lvl="1" algn="just"/>
            <a:r>
              <a:rPr lang="es-ES" sz="2900" dirty="0" smtClean="0">
                <a:solidFill>
                  <a:srgbClr val="000000"/>
                </a:solidFill>
              </a:rPr>
              <a:t>“… </a:t>
            </a:r>
            <a:r>
              <a:rPr lang="es-ES" sz="2900" dirty="0">
                <a:solidFill>
                  <a:srgbClr val="000000"/>
                </a:solidFill>
              </a:rPr>
              <a:t>lo anterior, vinculado con la circunstancia de que el artículo 45 del Reglamento a la Ley del Impuesto sobre la Renta, norma sobre la que se funda el ajuste practicado por la Auditoría Fiscal, contiene una redacción que produce confusión o equívoco por parte de las personas obligadas a retener tributos por remesas de pagos al exterior, en el tanto en que señala …, ante tales aspectos es evidente o justificada, por error de interpretación, la actitud asumida por la empresa </a:t>
            </a:r>
            <a:r>
              <a:rPr lang="es-ES" sz="2900" dirty="0" smtClean="0">
                <a:solidFill>
                  <a:srgbClr val="000000"/>
                </a:solidFill>
              </a:rPr>
              <a:t>____.”</a:t>
            </a:r>
          </a:p>
          <a:p>
            <a:pPr lvl="1" algn="just"/>
            <a:endParaRPr lang="es-MX" sz="3000" dirty="0"/>
          </a:p>
          <a:p>
            <a:pPr lvl="1" indent="-457200" algn="just">
              <a:buClrTx/>
              <a:buFont typeface="Arial" panose="020B0604020202020204" pitchFamily="34" charset="0"/>
              <a:buChar char="•"/>
            </a:pPr>
            <a:r>
              <a:rPr lang="es-MX" sz="3100" dirty="0">
                <a:solidFill>
                  <a:srgbClr val="000000"/>
                </a:solidFill>
              </a:rPr>
              <a:t>Error de hecho (Ejemplo: Considerar deducible por incobrabilidad una cuenta, pero se incurrió en error al valorar la suficiencia patrimonial del deudor</a:t>
            </a:r>
          </a:p>
          <a:p>
            <a:pPr lvl="1"/>
            <a:endParaRPr lang="es-ES" sz="2900" dirty="0" smtClean="0">
              <a:solidFill>
                <a:srgbClr val="000000"/>
              </a:solidFill>
            </a:endParaRPr>
          </a:p>
        </p:txBody>
      </p:sp>
    </p:spTree>
    <p:extLst>
      <p:ext uri="{BB962C8B-B14F-4D97-AF65-F5344CB8AC3E}">
        <p14:creationId xmlns:p14="http://schemas.microsoft.com/office/powerpoint/2010/main" val="247256677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224136"/>
          </a:xfrm>
        </p:spPr>
        <p:txBody>
          <a:bodyPr/>
          <a:lstStyle/>
          <a:p>
            <a:pPr algn="ctr"/>
            <a:r>
              <a:rPr lang="es-MX" cap="none" dirty="0" smtClean="0">
                <a:solidFill>
                  <a:srgbClr val="FF0000"/>
                </a:solidFill>
              </a:rPr>
              <a:t>Posibilidades de éxito en procedimientos sancionadores</a:t>
            </a:r>
            <a:endParaRPr lang="es-MX" cap="none" dirty="0">
              <a:solidFill>
                <a:srgbClr val="FF0000"/>
              </a:solidFill>
            </a:endParaRPr>
          </a:p>
        </p:txBody>
      </p:sp>
      <p:sp>
        <p:nvSpPr>
          <p:cNvPr id="4" name="3 Marcador de texto"/>
          <p:cNvSpPr>
            <a:spLocks noGrp="1"/>
          </p:cNvSpPr>
          <p:nvPr>
            <p:ph type="body" idx="1"/>
          </p:nvPr>
        </p:nvSpPr>
        <p:spPr>
          <a:xfrm>
            <a:off x="467544" y="1628800"/>
            <a:ext cx="7992889" cy="4824536"/>
          </a:xfrm>
        </p:spPr>
        <p:txBody>
          <a:bodyPr anchor="t">
            <a:normAutofit/>
          </a:bodyPr>
          <a:lstStyle/>
          <a:p>
            <a:pPr algn="just"/>
            <a:r>
              <a:rPr lang="es-MX" sz="3200" dirty="0">
                <a:solidFill>
                  <a:srgbClr val="000000"/>
                </a:solidFill>
                <a:latin typeface="+mj-lt"/>
              </a:rPr>
              <a:t>No obstante, las estadísticas demuestran que solo un ínfimo porcentaje de expedientes sancionadores es anulado o dejado sin efecto, a pesar de la confirmatoria de la obligación tributaria en el expediente principal</a:t>
            </a:r>
          </a:p>
          <a:p>
            <a:pPr algn="just"/>
            <a:endParaRPr lang="es-MX" sz="3200" dirty="0">
              <a:solidFill>
                <a:srgbClr val="000000"/>
              </a:solidFill>
              <a:latin typeface="+mj-lt"/>
            </a:endParaRPr>
          </a:p>
          <a:p>
            <a:pPr algn="just"/>
            <a:r>
              <a:rPr lang="es-MX" sz="3200" dirty="0">
                <a:solidFill>
                  <a:srgbClr val="000000"/>
                </a:solidFill>
                <a:latin typeface="+mj-lt"/>
              </a:rPr>
              <a:t>La práctica indica que TODO SE JUEGA en la defensa del procedimiento </a:t>
            </a:r>
            <a:r>
              <a:rPr lang="es-MX" sz="3200" dirty="0" smtClean="0">
                <a:solidFill>
                  <a:srgbClr val="000000"/>
                </a:solidFill>
                <a:latin typeface="+mj-lt"/>
              </a:rPr>
              <a:t>determinativo</a:t>
            </a:r>
            <a:endParaRPr lang="es-MX" sz="3200" dirty="0">
              <a:solidFill>
                <a:srgbClr val="000000"/>
              </a:solidFill>
              <a:latin typeface="+mj-lt"/>
            </a:endParaRPr>
          </a:p>
        </p:txBody>
      </p:sp>
    </p:spTree>
    <p:extLst>
      <p:ext uri="{BB962C8B-B14F-4D97-AF65-F5344CB8AC3E}">
        <p14:creationId xmlns:p14="http://schemas.microsoft.com/office/powerpoint/2010/main" val="205710360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224136"/>
          </a:xfrm>
        </p:spPr>
        <p:txBody>
          <a:bodyPr/>
          <a:lstStyle/>
          <a:p>
            <a:pPr algn="ctr"/>
            <a:r>
              <a:rPr lang="es-MX" cap="none" dirty="0" smtClean="0">
                <a:solidFill>
                  <a:srgbClr val="FF0000"/>
                </a:solidFill>
              </a:rPr>
              <a:t>Toma de decisión financiera sobre litigar o no litigar</a:t>
            </a:r>
            <a:endParaRPr lang="es-MX" cap="none" dirty="0">
              <a:solidFill>
                <a:srgbClr val="FF0000"/>
              </a:solidFill>
            </a:endParaRPr>
          </a:p>
        </p:txBody>
      </p:sp>
      <p:sp>
        <p:nvSpPr>
          <p:cNvPr id="4" name="3 Marcador de texto"/>
          <p:cNvSpPr>
            <a:spLocks noGrp="1"/>
          </p:cNvSpPr>
          <p:nvPr>
            <p:ph type="body" idx="1"/>
          </p:nvPr>
        </p:nvSpPr>
        <p:spPr>
          <a:xfrm>
            <a:off x="467544" y="1628800"/>
            <a:ext cx="7992889" cy="4824536"/>
          </a:xfrm>
        </p:spPr>
        <p:txBody>
          <a:bodyPr anchor="t">
            <a:normAutofit fontScale="85000" lnSpcReduction="20000"/>
          </a:bodyPr>
          <a:lstStyle/>
          <a:p>
            <a:r>
              <a:rPr lang="es-MX" sz="3200" dirty="0" smtClean="0">
                <a:solidFill>
                  <a:srgbClr val="000000"/>
                </a:solidFill>
                <a:latin typeface="+mj-lt"/>
              </a:rPr>
              <a:t>¿Impacto financiero, económico y operativo?</a:t>
            </a:r>
          </a:p>
          <a:p>
            <a:endParaRPr lang="es-MX" sz="3200" dirty="0">
              <a:solidFill>
                <a:srgbClr val="000000"/>
              </a:solidFill>
              <a:latin typeface="+mj-lt"/>
            </a:endParaRPr>
          </a:p>
          <a:p>
            <a:pPr algn="just"/>
            <a:r>
              <a:rPr lang="es-MX" sz="3200" dirty="0" smtClean="0">
                <a:solidFill>
                  <a:srgbClr val="000000"/>
                </a:solidFill>
                <a:latin typeface="+mj-lt"/>
              </a:rPr>
              <a:t>¿Liquidez </a:t>
            </a:r>
            <a:r>
              <a:rPr lang="es-MX" sz="3200" dirty="0">
                <a:solidFill>
                  <a:srgbClr val="000000"/>
                </a:solidFill>
                <a:latin typeface="+mj-lt"/>
              </a:rPr>
              <a:t>de la empresa </a:t>
            </a:r>
            <a:r>
              <a:rPr lang="es-MX" sz="3200" dirty="0" smtClean="0">
                <a:solidFill>
                  <a:srgbClr val="000000"/>
                </a:solidFill>
                <a:latin typeface="+mj-lt"/>
              </a:rPr>
              <a:t>para afrontar contingencia fiscal? </a:t>
            </a:r>
            <a:r>
              <a:rPr lang="es-MX" sz="3800" dirty="0" smtClean="0">
                <a:solidFill>
                  <a:srgbClr val="FF0000"/>
                </a:solidFill>
                <a:latin typeface="+mj-lt"/>
              </a:rPr>
              <a:t>ALO</a:t>
            </a:r>
          </a:p>
          <a:p>
            <a:pPr algn="just"/>
            <a:r>
              <a:rPr lang="es-MX" sz="3200" dirty="0" smtClean="0">
                <a:solidFill>
                  <a:srgbClr val="000000"/>
                </a:solidFill>
                <a:latin typeface="+mj-lt"/>
              </a:rPr>
              <a:t>Contingencia =</a:t>
            </a:r>
          </a:p>
          <a:p>
            <a:pPr marL="457200" indent="-457200" algn="just">
              <a:buClrTx/>
              <a:buFont typeface="Cambria" panose="02040503050406030204" pitchFamily="18" charset="0"/>
              <a:buChar char="+"/>
            </a:pPr>
            <a:r>
              <a:rPr lang="es-MX" sz="3200" dirty="0" smtClean="0">
                <a:solidFill>
                  <a:srgbClr val="000000"/>
                </a:solidFill>
                <a:latin typeface="+mj-lt"/>
              </a:rPr>
              <a:t>Principal</a:t>
            </a:r>
          </a:p>
          <a:p>
            <a:pPr marL="457200" indent="-457200" algn="just">
              <a:buClrTx/>
              <a:buFont typeface="Cambria" panose="02040503050406030204" pitchFamily="18" charset="0"/>
              <a:buChar char="+"/>
            </a:pPr>
            <a:r>
              <a:rPr lang="es-MX" sz="3200" dirty="0" smtClean="0">
                <a:solidFill>
                  <a:srgbClr val="000000"/>
                </a:solidFill>
                <a:latin typeface="+mj-lt"/>
              </a:rPr>
              <a:t>Intereses (acumulados – por acumular durante el proceso)</a:t>
            </a:r>
          </a:p>
          <a:p>
            <a:pPr marL="457200" indent="-457200" algn="just">
              <a:buClrTx/>
              <a:buFont typeface="Cambria" panose="02040503050406030204" pitchFamily="18" charset="0"/>
              <a:buChar char="+"/>
            </a:pPr>
            <a:r>
              <a:rPr lang="es-MX" sz="3200" dirty="0" smtClean="0">
                <a:solidFill>
                  <a:srgbClr val="FF0000"/>
                </a:solidFill>
                <a:latin typeface="+mj-lt"/>
              </a:rPr>
              <a:t>Multa art 81 CNPT (50%, 100%, 150%)</a:t>
            </a:r>
          </a:p>
          <a:p>
            <a:pPr marL="457200" indent="-457200" algn="just">
              <a:buClrTx/>
              <a:buFont typeface="Cambria" panose="02040503050406030204" pitchFamily="18" charset="0"/>
              <a:buChar char="+"/>
            </a:pPr>
            <a:r>
              <a:rPr lang="es-MX" sz="3200" dirty="0" smtClean="0">
                <a:solidFill>
                  <a:srgbClr val="000000"/>
                </a:solidFill>
                <a:latin typeface="+mj-lt"/>
              </a:rPr>
              <a:t>Honorarios defensa</a:t>
            </a:r>
          </a:p>
          <a:p>
            <a:pPr marL="457200" indent="-457200" algn="just">
              <a:buClrTx/>
              <a:buFont typeface="Cambria" panose="02040503050406030204" pitchFamily="18" charset="0"/>
              <a:buChar char="+"/>
            </a:pPr>
            <a:r>
              <a:rPr lang="es-MX" sz="3200" dirty="0" smtClean="0">
                <a:solidFill>
                  <a:srgbClr val="000000"/>
                </a:solidFill>
                <a:latin typeface="+mj-lt"/>
              </a:rPr>
              <a:t>Condena en costas (personales y procesales) en procesos contenciosos y timbres</a:t>
            </a:r>
          </a:p>
        </p:txBody>
      </p:sp>
    </p:spTree>
    <p:extLst>
      <p:ext uri="{BB962C8B-B14F-4D97-AF65-F5344CB8AC3E}">
        <p14:creationId xmlns:p14="http://schemas.microsoft.com/office/powerpoint/2010/main" val="289750223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224136"/>
          </a:xfrm>
        </p:spPr>
        <p:txBody>
          <a:bodyPr/>
          <a:lstStyle/>
          <a:p>
            <a:r>
              <a:rPr lang="es-MX" cap="none" dirty="0" smtClean="0">
                <a:solidFill>
                  <a:srgbClr val="FF0000"/>
                </a:solidFill>
              </a:rPr>
              <a:t>Opciones agresivas frente a contingencias (atención a la responsabilidad del asesor)</a:t>
            </a:r>
            <a:endParaRPr lang="es-MX" cap="none" dirty="0">
              <a:solidFill>
                <a:srgbClr val="FF0000"/>
              </a:solidFill>
            </a:endParaRPr>
          </a:p>
        </p:txBody>
      </p:sp>
      <p:sp>
        <p:nvSpPr>
          <p:cNvPr id="4" name="3 Marcador de texto"/>
          <p:cNvSpPr>
            <a:spLocks noGrp="1"/>
          </p:cNvSpPr>
          <p:nvPr>
            <p:ph type="body" idx="1"/>
          </p:nvPr>
        </p:nvSpPr>
        <p:spPr>
          <a:xfrm>
            <a:off x="467544" y="1628800"/>
            <a:ext cx="7992889" cy="4824536"/>
          </a:xfrm>
        </p:spPr>
        <p:txBody>
          <a:bodyPr anchor="t">
            <a:normAutofit/>
          </a:bodyPr>
          <a:lstStyle/>
          <a:p>
            <a:endParaRPr lang="es-MX" sz="3200" dirty="0" smtClean="0">
              <a:solidFill>
                <a:srgbClr val="000000"/>
              </a:solidFill>
              <a:latin typeface="+mj-lt"/>
            </a:endParaRPr>
          </a:p>
          <a:p>
            <a:pPr algn="ctr"/>
            <a:r>
              <a:rPr lang="es-MX" sz="3200" dirty="0" smtClean="0">
                <a:solidFill>
                  <a:srgbClr val="000000"/>
                </a:solidFill>
                <a:latin typeface="+mj-lt"/>
              </a:rPr>
              <a:t>“Vaciar” la sociedad</a:t>
            </a:r>
          </a:p>
          <a:p>
            <a:pPr algn="ctr"/>
            <a:r>
              <a:rPr lang="es-MX" sz="3200" dirty="0" err="1" smtClean="0">
                <a:solidFill>
                  <a:srgbClr val="000000"/>
                </a:solidFill>
                <a:latin typeface="+mj-lt"/>
              </a:rPr>
              <a:t>ó</a:t>
            </a:r>
            <a:endParaRPr lang="es-MX" sz="3200" dirty="0" smtClean="0">
              <a:solidFill>
                <a:srgbClr val="000000"/>
              </a:solidFill>
              <a:latin typeface="+mj-lt"/>
            </a:endParaRPr>
          </a:p>
          <a:p>
            <a:pPr algn="ctr"/>
            <a:r>
              <a:rPr lang="es-MX" sz="3200" dirty="0" smtClean="0">
                <a:solidFill>
                  <a:srgbClr val="000000"/>
                </a:solidFill>
                <a:latin typeface="+mj-lt"/>
              </a:rPr>
              <a:t>“Dejar morir” la sociedad (ya no va a tener sentido)</a:t>
            </a:r>
          </a:p>
          <a:p>
            <a:endParaRPr lang="es-MX" sz="3200" dirty="0" smtClean="0">
              <a:solidFill>
                <a:srgbClr val="000000"/>
              </a:solidFill>
              <a:latin typeface="+mj-lt"/>
            </a:endParaRPr>
          </a:p>
          <a:p>
            <a:endParaRPr lang="es-MX" sz="3200" dirty="0" smtClean="0">
              <a:solidFill>
                <a:srgbClr val="000000"/>
              </a:solidFill>
              <a:latin typeface="+mj-lt"/>
            </a:endParaRPr>
          </a:p>
        </p:txBody>
      </p:sp>
    </p:spTree>
    <p:extLst>
      <p:ext uri="{BB962C8B-B14F-4D97-AF65-F5344CB8AC3E}">
        <p14:creationId xmlns:p14="http://schemas.microsoft.com/office/powerpoint/2010/main" val="122122168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224136"/>
          </a:xfrm>
        </p:spPr>
        <p:txBody>
          <a:bodyPr/>
          <a:lstStyle/>
          <a:p>
            <a:pPr algn="ctr"/>
            <a:r>
              <a:rPr lang="es-MX" cap="none" dirty="0" smtClean="0">
                <a:solidFill>
                  <a:srgbClr val="FF0000"/>
                </a:solidFill>
              </a:rPr>
              <a:t>Opciones litigiosas para frenar o postergar el pago del ALO</a:t>
            </a:r>
            <a:endParaRPr lang="es-MX" cap="none" dirty="0">
              <a:solidFill>
                <a:srgbClr val="FF0000"/>
              </a:solidFill>
            </a:endParaRPr>
          </a:p>
        </p:txBody>
      </p:sp>
      <p:sp>
        <p:nvSpPr>
          <p:cNvPr id="4" name="3 Marcador de texto"/>
          <p:cNvSpPr>
            <a:spLocks noGrp="1"/>
          </p:cNvSpPr>
          <p:nvPr>
            <p:ph type="body" idx="1"/>
          </p:nvPr>
        </p:nvSpPr>
        <p:spPr>
          <a:xfrm>
            <a:off x="467544" y="1628800"/>
            <a:ext cx="7992889" cy="4824536"/>
          </a:xfrm>
        </p:spPr>
        <p:txBody>
          <a:bodyPr anchor="t">
            <a:normAutofit/>
          </a:bodyPr>
          <a:lstStyle/>
          <a:p>
            <a:pPr algn="just"/>
            <a:r>
              <a:rPr lang="es-MX" sz="3200" dirty="0" smtClean="0">
                <a:solidFill>
                  <a:srgbClr val="000000"/>
                </a:solidFill>
                <a:latin typeface="+mj-lt"/>
              </a:rPr>
              <a:t>Cuestionamiento sobre constitucionalidad del ALO</a:t>
            </a:r>
          </a:p>
          <a:p>
            <a:pPr algn="just"/>
            <a:endParaRPr lang="es-MX" sz="3200" dirty="0">
              <a:solidFill>
                <a:srgbClr val="000000"/>
              </a:solidFill>
              <a:latin typeface="+mj-lt"/>
            </a:endParaRPr>
          </a:p>
          <a:p>
            <a:pPr algn="just"/>
            <a:r>
              <a:rPr lang="es-MX" sz="3200" dirty="0" smtClean="0">
                <a:solidFill>
                  <a:srgbClr val="000000"/>
                </a:solidFill>
                <a:latin typeface="+mj-lt"/>
              </a:rPr>
              <a:t>Caución o garantía</a:t>
            </a:r>
          </a:p>
          <a:p>
            <a:pPr algn="just"/>
            <a:endParaRPr lang="es-MX" sz="3200" dirty="0">
              <a:solidFill>
                <a:srgbClr val="000000"/>
              </a:solidFill>
              <a:latin typeface="+mj-lt"/>
            </a:endParaRPr>
          </a:p>
          <a:p>
            <a:pPr algn="just"/>
            <a:r>
              <a:rPr lang="es-MX" sz="3200" dirty="0" smtClean="0">
                <a:solidFill>
                  <a:srgbClr val="000000"/>
                </a:solidFill>
                <a:latin typeface="+mj-lt"/>
              </a:rPr>
              <a:t>Devolución de la caución o garantía – Daños y perjuicios</a:t>
            </a:r>
          </a:p>
          <a:p>
            <a:endParaRPr lang="es-MX" sz="3200" dirty="0" smtClean="0">
              <a:solidFill>
                <a:srgbClr val="000000"/>
              </a:solidFill>
              <a:latin typeface="+mj-lt"/>
            </a:endParaRPr>
          </a:p>
        </p:txBody>
      </p:sp>
    </p:spTree>
    <p:extLst>
      <p:ext uri="{BB962C8B-B14F-4D97-AF65-F5344CB8AC3E}">
        <p14:creationId xmlns:p14="http://schemas.microsoft.com/office/powerpoint/2010/main" val="324801858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9" y="260648"/>
            <a:ext cx="8136904" cy="1008112"/>
          </a:xfrm>
        </p:spPr>
        <p:txBody>
          <a:bodyPr/>
          <a:lstStyle/>
          <a:p>
            <a:pPr algn="ctr"/>
            <a:r>
              <a:rPr lang="es-MX" cap="none" dirty="0" smtClean="0">
                <a:solidFill>
                  <a:srgbClr val="FF0000"/>
                </a:solidFill>
              </a:rPr>
              <a:t>PRÓXIMA SEMANA</a:t>
            </a:r>
            <a:endParaRPr lang="es-MX" cap="none" dirty="0">
              <a:solidFill>
                <a:srgbClr val="FF0000"/>
              </a:solidFill>
            </a:endParaRPr>
          </a:p>
        </p:txBody>
      </p:sp>
      <p:sp>
        <p:nvSpPr>
          <p:cNvPr id="4" name="3 Marcador de texto"/>
          <p:cNvSpPr>
            <a:spLocks noGrp="1"/>
          </p:cNvSpPr>
          <p:nvPr>
            <p:ph type="body" idx="1"/>
          </p:nvPr>
        </p:nvSpPr>
        <p:spPr>
          <a:xfrm>
            <a:off x="611561" y="1700808"/>
            <a:ext cx="7848871" cy="4752528"/>
          </a:xfrm>
        </p:spPr>
        <p:txBody>
          <a:bodyPr anchor="t">
            <a:normAutofit/>
          </a:bodyPr>
          <a:lstStyle/>
          <a:p>
            <a:pPr algn="ctr"/>
            <a:r>
              <a:rPr lang="es-MX" sz="4000" dirty="0" smtClean="0">
                <a:solidFill>
                  <a:srgbClr val="000000"/>
                </a:solidFill>
                <a:latin typeface="+mj-lt"/>
              </a:rPr>
              <a:t>DISCUSIÓN DE</a:t>
            </a:r>
          </a:p>
          <a:p>
            <a:pPr algn="ctr"/>
            <a:r>
              <a:rPr lang="es-MX" sz="4000" dirty="0" smtClean="0">
                <a:solidFill>
                  <a:srgbClr val="000000"/>
                </a:solidFill>
                <a:latin typeface="+mj-lt"/>
              </a:rPr>
              <a:t>ESTRUCTURAS FISCALES</a:t>
            </a:r>
          </a:p>
          <a:p>
            <a:pPr algn="ctr"/>
            <a:r>
              <a:rPr lang="es-MX" sz="4000" dirty="0" smtClean="0">
                <a:solidFill>
                  <a:srgbClr val="000000"/>
                </a:solidFill>
                <a:latin typeface="+mj-lt"/>
              </a:rPr>
              <a:t>LÍCITAS</a:t>
            </a:r>
          </a:p>
          <a:p>
            <a:pPr algn="ctr"/>
            <a:r>
              <a:rPr lang="es-MX" sz="4000" dirty="0" smtClean="0">
                <a:solidFill>
                  <a:srgbClr val="000000"/>
                </a:solidFill>
                <a:latin typeface="+mj-lt"/>
              </a:rPr>
              <a:t>E</a:t>
            </a:r>
          </a:p>
          <a:p>
            <a:pPr algn="ctr"/>
            <a:r>
              <a:rPr lang="es-MX" sz="4000" dirty="0" smtClean="0">
                <a:solidFill>
                  <a:srgbClr val="000000"/>
                </a:solidFill>
                <a:latin typeface="+mj-lt"/>
              </a:rPr>
              <a:t>ILÍCITAS</a:t>
            </a:r>
            <a:endParaRPr lang="es-MX" sz="4000" dirty="0">
              <a:solidFill>
                <a:srgbClr val="000000"/>
              </a:solidFill>
              <a:latin typeface="+mj-lt"/>
            </a:endParaRPr>
          </a:p>
        </p:txBody>
      </p:sp>
    </p:spTree>
    <p:extLst>
      <p:ext uri="{BB962C8B-B14F-4D97-AF65-F5344CB8AC3E}">
        <p14:creationId xmlns:p14="http://schemas.microsoft.com/office/powerpoint/2010/main" val="68168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B7"/>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539552" y="332656"/>
            <a:ext cx="7659687" cy="1168400"/>
          </a:xfrm>
        </p:spPr>
        <p:txBody>
          <a:bodyPr/>
          <a:lstStyle/>
          <a:p>
            <a:pPr algn="ctr"/>
            <a:r>
              <a:rPr lang="es-MX" b="1" cap="none" dirty="0" smtClean="0">
                <a:solidFill>
                  <a:srgbClr val="0070C0"/>
                </a:solidFill>
              </a:rPr>
              <a:t>El bien jurídico tutelado en el caso de deberes formales</a:t>
            </a:r>
            <a:endParaRPr lang="es-MX" b="1" cap="none" dirty="0">
              <a:solidFill>
                <a:srgbClr val="0070C0"/>
              </a:solidFill>
            </a:endParaRPr>
          </a:p>
        </p:txBody>
      </p:sp>
      <p:sp>
        <p:nvSpPr>
          <p:cNvPr id="2" name="1 Marcador de texto"/>
          <p:cNvSpPr>
            <a:spLocks noGrp="1"/>
          </p:cNvSpPr>
          <p:nvPr>
            <p:ph type="body" idx="1"/>
          </p:nvPr>
        </p:nvSpPr>
        <p:spPr>
          <a:xfrm>
            <a:off x="323528" y="1628800"/>
            <a:ext cx="7992888" cy="4896544"/>
          </a:xfrm>
        </p:spPr>
        <p:txBody>
          <a:bodyPr anchor="t">
            <a:normAutofit/>
          </a:bodyPr>
          <a:lstStyle/>
          <a:p>
            <a:endParaRPr lang="es-CR" sz="2800" dirty="0"/>
          </a:p>
          <a:p>
            <a:pPr algn="just"/>
            <a:r>
              <a:rPr lang="es-CR" sz="2800" b="1" dirty="0">
                <a:solidFill>
                  <a:srgbClr val="7030A0"/>
                </a:solidFill>
              </a:rPr>
              <a:t>“</a:t>
            </a:r>
            <a:r>
              <a:rPr lang="es-CR" sz="3600" b="1" i="1" dirty="0">
                <a:solidFill>
                  <a:srgbClr val="7030A0"/>
                </a:solidFill>
                <a:latin typeface="Harlow Solid Italic" panose="04030604020F02020D02" pitchFamily="82" charset="0"/>
              </a:rPr>
              <a:t>Lo tutelado son las funciones de fiscalización y verificación, </a:t>
            </a:r>
            <a:r>
              <a:rPr lang="es-CR" sz="3600" i="1" dirty="0">
                <a:solidFill>
                  <a:srgbClr val="7030A0"/>
                </a:solidFill>
                <a:latin typeface="Harlow Solid Italic" panose="04030604020F02020D02" pitchFamily="82" charset="0"/>
              </a:rPr>
              <a:t>con la finalidad de proteger el sistema tributario como fuente fundamental de recursos para el desarrollo de la actividad financiera estatal </a:t>
            </a:r>
            <a:r>
              <a:rPr lang="es-CR" sz="2800" i="1" dirty="0" smtClean="0">
                <a:solidFill>
                  <a:srgbClr val="7030A0"/>
                </a:solidFill>
              </a:rPr>
              <a:t>…” Sala Constitucional 8191-2000</a:t>
            </a:r>
            <a:endParaRPr lang="es-CR" sz="2800" dirty="0">
              <a:solidFill>
                <a:srgbClr val="7030A0"/>
              </a:solidFill>
            </a:endParaRPr>
          </a:p>
        </p:txBody>
      </p:sp>
    </p:spTree>
    <p:extLst>
      <p:ext uri="{BB962C8B-B14F-4D97-AF65-F5344CB8AC3E}">
        <p14:creationId xmlns:p14="http://schemas.microsoft.com/office/powerpoint/2010/main" val="2116682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smtClean="0">
                <a:solidFill>
                  <a:srgbClr val="FF0000"/>
                </a:solidFill>
              </a:rPr>
              <a:t>OBJETIVOS DEL CURSO</a:t>
            </a:r>
            <a:endParaRPr lang="es-MX" b="1" dirty="0">
              <a:solidFill>
                <a:srgbClr val="FF0000"/>
              </a:solidFill>
            </a:endParaRPr>
          </a:p>
        </p:txBody>
      </p:sp>
      <p:sp>
        <p:nvSpPr>
          <p:cNvPr id="5" name="4 Marcador de texto"/>
          <p:cNvSpPr>
            <a:spLocks noGrp="1"/>
          </p:cNvSpPr>
          <p:nvPr>
            <p:ph type="body" idx="1"/>
          </p:nvPr>
        </p:nvSpPr>
        <p:spPr>
          <a:xfrm>
            <a:off x="395536" y="1484784"/>
            <a:ext cx="7848872" cy="4824536"/>
          </a:xfrm>
        </p:spPr>
        <p:txBody>
          <a:bodyPr anchor="t" anchorCtr="0">
            <a:normAutofit fontScale="85000" lnSpcReduction="10000"/>
          </a:bodyPr>
          <a:lstStyle/>
          <a:p>
            <a:pPr algn="just"/>
            <a:r>
              <a:rPr lang="es-MX" sz="3200" dirty="0" smtClean="0">
                <a:solidFill>
                  <a:srgbClr val="002060"/>
                </a:solidFill>
                <a:latin typeface="+mj-lt"/>
              </a:rPr>
              <a:t>Estudio de los ilícitos tributarios y de las sanciones aplicables</a:t>
            </a:r>
          </a:p>
          <a:p>
            <a:pPr algn="just"/>
            <a:endParaRPr lang="es-MX" sz="3200" dirty="0" smtClean="0">
              <a:solidFill>
                <a:srgbClr val="002060"/>
              </a:solidFill>
              <a:latin typeface="+mj-lt"/>
            </a:endParaRPr>
          </a:p>
          <a:p>
            <a:pPr algn="just"/>
            <a:r>
              <a:rPr lang="es-MX" sz="3200" dirty="0" smtClean="0">
                <a:solidFill>
                  <a:srgbClr val="002060"/>
                </a:solidFill>
                <a:latin typeface="+mj-lt"/>
              </a:rPr>
              <a:t>Análisis y ponderación de los riesgos que entraña cada decisión de asesoría tributaria, tanto para el cliente como para el asesor</a:t>
            </a:r>
          </a:p>
          <a:p>
            <a:pPr algn="just"/>
            <a:endParaRPr lang="es-MX" sz="3200" dirty="0">
              <a:solidFill>
                <a:srgbClr val="002060"/>
              </a:solidFill>
              <a:latin typeface="+mj-lt"/>
            </a:endParaRPr>
          </a:p>
          <a:p>
            <a:pPr algn="just"/>
            <a:r>
              <a:rPr lang="es-MX" sz="3200" dirty="0">
                <a:solidFill>
                  <a:srgbClr val="002060"/>
                </a:solidFill>
                <a:latin typeface="+mj-lt"/>
              </a:rPr>
              <a:t>La gran distancia existente entre teoría – principios aplicables a la materia sancionadora y la </a:t>
            </a:r>
            <a:r>
              <a:rPr lang="es-MX" sz="3200" dirty="0" smtClean="0">
                <a:solidFill>
                  <a:srgbClr val="002060"/>
                </a:solidFill>
                <a:latin typeface="+mj-lt"/>
              </a:rPr>
              <a:t>práctica</a:t>
            </a:r>
          </a:p>
          <a:p>
            <a:pPr algn="just"/>
            <a:endParaRPr lang="es-MX" sz="3200" dirty="0">
              <a:solidFill>
                <a:srgbClr val="002060"/>
              </a:solidFill>
              <a:latin typeface="+mj-lt"/>
            </a:endParaRPr>
          </a:p>
          <a:p>
            <a:pPr algn="just"/>
            <a:r>
              <a:rPr lang="es-MX" sz="3200" dirty="0">
                <a:solidFill>
                  <a:srgbClr val="002060"/>
                </a:solidFill>
                <a:latin typeface="+mj-lt"/>
              </a:rPr>
              <a:t>Descripción del procedimiento sancionador</a:t>
            </a:r>
          </a:p>
          <a:p>
            <a:pPr algn="just"/>
            <a:endParaRPr lang="es-MX" sz="3200" dirty="0">
              <a:solidFill>
                <a:srgbClr val="C00000"/>
              </a:solidFill>
              <a:latin typeface="+mj-lt"/>
            </a:endParaRPr>
          </a:p>
        </p:txBody>
      </p:sp>
    </p:spTree>
    <p:extLst>
      <p:ext uri="{BB962C8B-B14F-4D97-AF65-F5344CB8AC3E}">
        <p14:creationId xmlns:p14="http://schemas.microsoft.com/office/powerpoint/2010/main" val="3074863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D9F3"/>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smtClean="0">
                <a:solidFill>
                  <a:srgbClr val="BA0693"/>
                </a:solidFill>
              </a:rPr>
              <a:t>SUJETOS ACTIVOS Y POTESTAD SANCIONATORIA</a:t>
            </a:r>
            <a:endParaRPr lang="es-MX" b="1" dirty="0">
              <a:solidFill>
                <a:srgbClr val="BA0693"/>
              </a:solidFill>
            </a:endParaRPr>
          </a:p>
        </p:txBody>
      </p:sp>
      <p:sp>
        <p:nvSpPr>
          <p:cNvPr id="5" name="4 Marcador de texto"/>
          <p:cNvSpPr>
            <a:spLocks noGrp="1"/>
          </p:cNvSpPr>
          <p:nvPr>
            <p:ph type="body" idx="1"/>
          </p:nvPr>
        </p:nvSpPr>
        <p:spPr>
          <a:xfrm>
            <a:off x="683568" y="1844824"/>
            <a:ext cx="7344816" cy="5013176"/>
          </a:xfrm>
        </p:spPr>
        <p:txBody>
          <a:bodyPr anchor="t" anchorCtr="0">
            <a:normAutofit lnSpcReduction="10000"/>
          </a:bodyPr>
          <a:lstStyle/>
          <a:p>
            <a:pPr marL="457200" indent="-457200" algn="just">
              <a:buClrTx/>
              <a:buFont typeface="Arial" pitchFamily="34" charset="0"/>
              <a:buChar char="•"/>
            </a:pPr>
            <a:r>
              <a:rPr lang="es-MX" sz="3200" b="1" dirty="0" smtClean="0">
                <a:solidFill>
                  <a:srgbClr val="7030A0"/>
                </a:solidFill>
                <a:latin typeface="+mj-lt"/>
              </a:rPr>
              <a:t>Tributos nacionales </a:t>
            </a:r>
            <a:r>
              <a:rPr lang="es-MX" sz="3200" dirty="0" smtClean="0">
                <a:solidFill>
                  <a:srgbClr val="7030A0"/>
                </a:solidFill>
                <a:latin typeface="+mj-lt"/>
              </a:rPr>
              <a:t>– </a:t>
            </a:r>
            <a:r>
              <a:rPr lang="es-MX" sz="3200" b="1" u="sng" dirty="0" smtClean="0">
                <a:solidFill>
                  <a:srgbClr val="7030A0"/>
                </a:solidFill>
                <a:latin typeface="+mj-lt"/>
              </a:rPr>
              <a:t>DGT</a:t>
            </a:r>
            <a:r>
              <a:rPr lang="es-MX" sz="3200" dirty="0" smtClean="0">
                <a:solidFill>
                  <a:srgbClr val="00B050"/>
                </a:solidFill>
                <a:latin typeface="+mj-lt"/>
              </a:rPr>
              <a:t>, DGH, DGA, DGPCF (ver artículos 69 y 99 CNPT) </a:t>
            </a:r>
            <a:r>
              <a:rPr lang="es-MX" sz="3200" b="1" dirty="0" smtClean="0">
                <a:solidFill>
                  <a:srgbClr val="7030A0"/>
                </a:solidFill>
                <a:latin typeface="+mj-lt"/>
              </a:rPr>
              <a:t>aplican Título III CNPT</a:t>
            </a:r>
            <a:endParaRPr lang="es-MX" sz="3200" dirty="0" smtClean="0">
              <a:solidFill>
                <a:srgbClr val="7030A0"/>
              </a:solidFill>
              <a:latin typeface="+mj-lt"/>
            </a:endParaRPr>
          </a:p>
          <a:p>
            <a:pPr marL="457200" indent="-457200" algn="just">
              <a:buClrTx/>
              <a:buFont typeface="Arial" pitchFamily="34" charset="0"/>
              <a:buChar char="•"/>
            </a:pPr>
            <a:r>
              <a:rPr lang="es-MX" sz="3200" b="1" dirty="0" smtClean="0">
                <a:solidFill>
                  <a:srgbClr val="7030A0"/>
                </a:solidFill>
                <a:latin typeface="+mj-lt"/>
              </a:rPr>
              <a:t>Municipales</a:t>
            </a:r>
            <a:r>
              <a:rPr lang="es-MX" sz="3200" dirty="0" smtClean="0">
                <a:solidFill>
                  <a:srgbClr val="00B050"/>
                </a:solidFill>
                <a:latin typeface="+mj-lt"/>
              </a:rPr>
              <a:t> – Impuestos de patentes, IBI y otros (art 69 CNPT) </a:t>
            </a:r>
            <a:r>
              <a:rPr lang="es-MX" sz="3200" b="1" u="sng" dirty="0" smtClean="0">
                <a:solidFill>
                  <a:srgbClr val="7030A0"/>
                </a:solidFill>
                <a:latin typeface="+mj-lt"/>
              </a:rPr>
              <a:t>no aplican Título III CNPT</a:t>
            </a:r>
          </a:p>
          <a:p>
            <a:pPr marL="457200" indent="-457200" algn="just">
              <a:buClrTx/>
              <a:buFont typeface="Arial" pitchFamily="34" charset="0"/>
              <a:buChar char="•"/>
            </a:pPr>
            <a:r>
              <a:rPr lang="es-MX" sz="3200" b="1" dirty="0">
                <a:solidFill>
                  <a:srgbClr val="7030A0"/>
                </a:solidFill>
                <a:latin typeface="+mj-lt"/>
              </a:rPr>
              <a:t>Otros entes públicos </a:t>
            </a:r>
            <a:r>
              <a:rPr lang="es-MX" sz="3200" dirty="0">
                <a:solidFill>
                  <a:srgbClr val="00B050"/>
                </a:solidFill>
                <a:latin typeface="+mj-lt"/>
              </a:rPr>
              <a:t>– Tributos calificados como exacciones parafiscales (art 69 CNPT)</a:t>
            </a:r>
            <a:r>
              <a:rPr lang="es-MX" sz="3200" dirty="0">
                <a:solidFill>
                  <a:srgbClr val="00B050"/>
                </a:solidFill>
              </a:rPr>
              <a:t> </a:t>
            </a:r>
            <a:r>
              <a:rPr lang="es-MX" sz="3200" b="1" u="sng" dirty="0">
                <a:solidFill>
                  <a:srgbClr val="7030A0"/>
                </a:solidFill>
                <a:latin typeface="+mj-lt"/>
              </a:rPr>
              <a:t>no aplican Título III </a:t>
            </a:r>
            <a:r>
              <a:rPr lang="es-MX" sz="3200" b="1" u="sng" dirty="0" smtClean="0">
                <a:solidFill>
                  <a:srgbClr val="7030A0"/>
                </a:solidFill>
                <a:latin typeface="+mj-lt"/>
              </a:rPr>
              <a:t>CNPT</a:t>
            </a:r>
            <a:endParaRPr lang="es-MX" sz="3200" dirty="0">
              <a:solidFill>
                <a:srgbClr val="7030A0"/>
              </a:solidFill>
              <a:latin typeface="+mj-lt"/>
            </a:endParaRPr>
          </a:p>
        </p:txBody>
      </p:sp>
    </p:spTree>
    <p:extLst>
      <p:ext uri="{BB962C8B-B14F-4D97-AF65-F5344CB8AC3E}">
        <p14:creationId xmlns:p14="http://schemas.microsoft.com/office/powerpoint/2010/main" val="3872608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1E18F"/>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51520" y="188640"/>
            <a:ext cx="8058472" cy="1152128"/>
          </a:xfrm>
        </p:spPr>
        <p:txBody>
          <a:bodyPr/>
          <a:lstStyle/>
          <a:p>
            <a:pPr algn="ctr"/>
            <a:r>
              <a:rPr lang="es-MX" b="1" dirty="0">
                <a:solidFill>
                  <a:srgbClr val="BA0693"/>
                </a:solidFill>
              </a:rPr>
              <a:t>Dependiendo de cada tributo y caso, debemos saber qué cuerpo o conjunto de leyes </a:t>
            </a:r>
            <a:r>
              <a:rPr lang="es-MX" b="1" dirty="0" smtClean="0">
                <a:solidFill>
                  <a:srgbClr val="BA0693"/>
                </a:solidFill>
              </a:rPr>
              <a:t>contiene </a:t>
            </a:r>
            <a:r>
              <a:rPr lang="es-MX" b="1" dirty="0">
                <a:solidFill>
                  <a:srgbClr val="BA0693"/>
                </a:solidFill>
              </a:rPr>
              <a:t>las </a:t>
            </a:r>
            <a:r>
              <a:rPr lang="es-MX" b="1" dirty="0" smtClean="0">
                <a:solidFill>
                  <a:srgbClr val="BA0693"/>
                </a:solidFill>
              </a:rPr>
              <a:t>infracciones y sanciones </a:t>
            </a:r>
            <a:r>
              <a:rPr lang="es-MX" b="1" dirty="0">
                <a:solidFill>
                  <a:srgbClr val="BA0693"/>
                </a:solidFill>
              </a:rPr>
              <a:t>aplicables al caso </a:t>
            </a:r>
          </a:p>
        </p:txBody>
      </p:sp>
      <p:sp>
        <p:nvSpPr>
          <p:cNvPr id="5" name="4 Marcador de texto"/>
          <p:cNvSpPr>
            <a:spLocks noGrp="1"/>
          </p:cNvSpPr>
          <p:nvPr>
            <p:ph type="body" idx="1"/>
          </p:nvPr>
        </p:nvSpPr>
        <p:spPr>
          <a:xfrm>
            <a:off x="467544" y="2996952"/>
            <a:ext cx="7560840" cy="3744416"/>
          </a:xfrm>
        </p:spPr>
        <p:txBody>
          <a:bodyPr anchor="t" anchorCtr="0">
            <a:normAutofit/>
          </a:bodyPr>
          <a:lstStyle/>
          <a:p>
            <a:pPr marL="457200" indent="-457200" algn="just">
              <a:buClrTx/>
              <a:buFont typeface="Arial" pitchFamily="34" charset="0"/>
              <a:buChar char="•"/>
            </a:pPr>
            <a:r>
              <a:rPr lang="es-MX" sz="3200" b="1" u="sng" dirty="0">
                <a:solidFill>
                  <a:srgbClr val="7030A0"/>
                </a:solidFill>
              </a:rPr>
              <a:t>Tributos nacionales </a:t>
            </a:r>
            <a:r>
              <a:rPr lang="es-MX" sz="3200" b="1" u="sng" dirty="0" smtClean="0">
                <a:solidFill>
                  <a:srgbClr val="7030A0"/>
                </a:solidFill>
              </a:rPr>
              <a:t>/ DGT</a:t>
            </a:r>
            <a:r>
              <a:rPr lang="es-MX" sz="3200" b="1" dirty="0" smtClean="0">
                <a:solidFill>
                  <a:srgbClr val="7030A0"/>
                </a:solidFill>
              </a:rPr>
              <a:t> –CNPT y leyes específicas (LISR, LIGSV, otras)</a:t>
            </a:r>
            <a:endParaRPr lang="es-MX" sz="3200" b="1" dirty="0">
              <a:solidFill>
                <a:srgbClr val="7030A0"/>
              </a:solidFill>
            </a:endParaRPr>
          </a:p>
          <a:p>
            <a:pPr marL="457200" indent="-457200" algn="just">
              <a:buClrTx/>
              <a:buFont typeface="Arial" pitchFamily="34" charset="0"/>
              <a:buChar char="•"/>
            </a:pPr>
            <a:r>
              <a:rPr lang="es-MX" sz="3200" b="1" u="sng" dirty="0">
                <a:solidFill>
                  <a:srgbClr val="7030A0"/>
                </a:solidFill>
              </a:rPr>
              <a:t>Municipales</a:t>
            </a:r>
            <a:r>
              <a:rPr lang="es-MX" sz="3200" dirty="0">
                <a:solidFill>
                  <a:srgbClr val="00B050"/>
                </a:solidFill>
              </a:rPr>
              <a:t> </a:t>
            </a:r>
            <a:r>
              <a:rPr lang="es-MX" sz="3200" b="1" dirty="0">
                <a:solidFill>
                  <a:srgbClr val="7030A0"/>
                </a:solidFill>
              </a:rPr>
              <a:t>– Leyes específicas (no reglamentos</a:t>
            </a:r>
            <a:r>
              <a:rPr lang="es-MX" sz="3200" b="1" dirty="0" smtClean="0">
                <a:solidFill>
                  <a:srgbClr val="7030A0"/>
                </a:solidFill>
              </a:rPr>
              <a:t>), Código Municipal, </a:t>
            </a:r>
            <a:r>
              <a:rPr lang="es-MX" sz="3200" b="1" u="sng" dirty="0">
                <a:solidFill>
                  <a:srgbClr val="7030A0"/>
                </a:solidFill>
              </a:rPr>
              <a:t>no aplican </a:t>
            </a:r>
            <a:r>
              <a:rPr lang="es-MX" sz="3200" b="1" u="sng" dirty="0" smtClean="0">
                <a:solidFill>
                  <a:srgbClr val="7030A0"/>
                </a:solidFill>
              </a:rPr>
              <a:t>CNPT</a:t>
            </a:r>
            <a:r>
              <a:rPr lang="es-MX" sz="3200" b="1" dirty="0" smtClean="0">
                <a:solidFill>
                  <a:srgbClr val="7030A0"/>
                </a:solidFill>
              </a:rPr>
              <a:t> (</a:t>
            </a:r>
            <a:r>
              <a:rPr lang="es-MX" sz="3200" b="1" dirty="0" err="1" smtClean="0">
                <a:solidFill>
                  <a:srgbClr val="7030A0"/>
                </a:solidFill>
              </a:rPr>
              <a:t>arts</a:t>
            </a:r>
            <a:r>
              <a:rPr lang="es-MX" sz="3200" b="1" dirty="0" smtClean="0">
                <a:solidFill>
                  <a:srgbClr val="7030A0"/>
                </a:solidFill>
              </a:rPr>
              <a:t> 69 y 99 CNPT)</a:t>
            </a:r>
            <a:endParaRPr lang="es-MX" sz="3200" b="1" dirty="0">
              <a:solidFill>
                <a:srgbClr val="7030A0"/>
              </a:solidFill>
            </a:endParaRPr>
          </a:p>
          <a:p>
            <a:pPr marL="457200" indent="-457200" algn="just">
              <a:buClrTx/>
              <a:buFont typeface="Arial" pitchFamily="34" charset="0"/>
              <a:buChar char="•"/>
            </a:pPr>
            <a:r>
              <a:rPr lang="es-MX" sz="3200" b="1" u="sng" dirty="0" smtClean="0">
                <a:solidFill>
                  <a:srgbClr val="7030A0"/>
                </a:solidFill>
              </a:rPr>
              <a:t>Otros </a:t>
            </a:r>
            <a:r>
              <a:rPr lang="es-MX" sz="3200" b="1" u="sng" dirty="0">
                <a:solidFill>
                  <a:srgbClr val="7030A0"/>
                </a:solidFill>
              </a:rPr>
              <a:t>entes públicos</a:t>
            </a:r>
            <a:r>
              <a:rPr lang="es-MX" sz="3200" b="1" dirty="0">
                <a:solidFill>
                  <a:srgbClr val="7030A0"/>
                </a:solidFill>
              </a:rPr>
              <a:t> </a:t>
            </a:r>
            <a:r>
              <a:rPr lang="es-MX" sz="3200" b="1" dirty="0" smtClean="0">
                <a:solidFill>
                  <a:srgbClr val="7030A0"/>
                </a:solidFill>
              </a:rPr>
              <a:t>- Leyes </a:t>
            </a:r>
            <a:r>
              <a:rPr lang="es-MX" sz="3200" b="1" dirty="0">
                <a:solidFill>
                  <a:srgbClr val="7030A0"/>
                </a:solidFill>
              </a:rPr>
              <a:t>específicas (no reglamentos</a:t>
            </a:r>
            <a:r>
              <a:rPr lang="es-MX" sz="3200" b="1" dirty="0" smtClean="0">
                <a:solidFill>
                  <a:srgbClr val="7030A0"/>
                </a:solidFill>
              </a:rPr>
              <a:t>), </a:t>
            </a:r>
            <a:r>
              <a:rPr lang="es-MX" sz="3200" b="1" u="sng" dirty="0">
                <a:solidFill>
                  <a:srgbClr val="7030A0"/>
                </a:solidFill>
              </a:rPr>
              <a:t>no aplican </a:t>
            </a:r>
            <a:r>
              <a:rPr lang="es-MX" sz="3200" b="1" u="sng" dirty="0" smtClean="0">
                <a:solidFill>
                  <a:srgbClr val="7030A0"/>
                </a:solidFill>
              </a:rPr>
              <a:t>CNPT</a:t>
            </a:r>
            <a:endParaRPr lang="es-MX" sz="3200" b="1" dirty="0">
              <a:solidFill>
                <a:srgbClr val="7030A0"/>
              </a:solidFill>
            </a:endParaRPr>
          </a:p>
          <a:p>
            <a:pPr marL="457200" indent="-457200">
              <a:buClrTx/>
              <a:buFont typeface="Arial" pitchFamily="34" charset="0"/>
              <a:buChar char="•"/>
            </a:pPr>
            <a:endParaRPr lang="es-MX" sz="3200" dirty="0">
              <a:solidFill>
                <a:srgbClr val="7030A0"/>
              </a:solidFill>
            </a:endParaRPr>
          </a:p>
          <a:p>
            <a:endParaRPr lang="es-MX" sz="3200" dirty="0">
              <a:solidFill>
                <a:srgbClr val="C00000"/>
              </a:solidFill>
              <a:latin typeface="+mj-lt"/>
            </a:endParaRPr>
          </a:p>
        </p:txBody>
      </p:sp>
    </p:spTree>
    <p:extLst>
      <p:ext uri="{BB962C8B-B14F-4D97-AF65-F5344CB8AC3E}">
        <p14:creationId xmlns:p14="http://schemas.microsoft.com/office/powerpoint/2010/main" val="3744451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332656"/>
            <a:ext cx="7914456" cy="792088"/>
          </a:xfrm>
        </p:spPr>
        <p:txBody>
          <a:bodyPr/>
          <a:lstStyle/>
          <a:p>
            <a:pPr algn="ctr"/>
            <a:r>
              <a:rPr lang="es-MX" b="1" dirty="0" smtClean="0">
                <a:solidFill>
                  <a:srgbClr val="BA0693"/>
                </a:solidFill>
              </a:rPr>
              <a:t>“sobrevuelo” de Reconocimiento de sanciones contenidas en:</a:t>
            </a:r>
            <a:endParaRPr lang="es-MX" b="1" dirty="0">
              <a:solidFill>
                <a:srgbClr val="BA0693"/>
              </a:solidFill>
            </a:endParaRPr>
          </a:p>
        </p:txBody>
      </p:sp>
      <p:sp>
        <p:nvSpPr>
          <p:cNvPr id="5" name="4 Marcador de texto"/>
          <p:cNvSpPr>
            <a:spLocks noGrp="1"/>
          </p:cNvSpPr>
          <p:nvPr>
            <p:ph type="body" idx="1"/>
          </p:nvPr>
        </p:nvSpPr>
        <p:spPr>
          <a:xfrm>
            <a:off x="611560" y="1916832"/>
            <a:ext cx="7416823" cy="4320480"/>
          </a:xfrm>
        </p:spPr>
        <p:txBody>
          <a:bodyPr anchor="t" anchorCtr="0">
            <a:normAutofit fontScale="92500" lnSpcReduction="10000"/>
          </a:bodyPr>
          <a:lstStyle/>
          <a:p>
            <a:pPr marL="514350" indent="-514350" algn="just">
              <a:buClrTx/>
              <a:buFont typeface="+mj-lt"/>
              <a:buAutoNum type="arabicPeriod"/>
            </a:pPr>
            <a:r>
              <a:rPr lang="es-MX" sz="3200" b="1" dirty="0">
                <a:solidFill>
                  <a:srgbClr val="7030A0"/>
                </a:solidFill>
              </a:rPr>
              <a:t>CNPT</a:t>
            </a:r>
          </a:p>
          <a:p>
            <a:pPr marL="514350" indent="-514350" algn="just">
              <a:buClrTx/>
              <a:buFont typeface="+mj-lt"/>
              <a:buAutoNum type="arabicPeriod"/>
            </a:pPr>
            <a:r>
              <a:rPr lang="es-MX" sz="3200" b="1" dirty="0" smtClean="0">
                <a:solidFill>
                  <a:srgbClr val="7030A0"/>
                </a:solidFill>
              </a:rPr>
              <a:t>Leyes específicas tributos estatales (LISR, LIGSV, otras)</a:t>
            </a:r>
          </a:p>
          <a:p>
            <a:pPr marL="514350" indent="-514350" algn="just">
              <a:buClrTx/>
              <a:buFont typeface="+mj-lt"/>
              <a:buAutoNum type="arabicPeriod"/>
            </a:pPr>
            <a:r>
              <a:rPr lang="es-MX" sz="3200" b="1" dirty="0" smtClean="0">
                <a:solidFill>
                  <a:srgbClr val="7030A0"/>
                </a:solidFill>
              </a:rPr>
              <a:t>Código Municipal</a:t>
            </a:r>
          </a:p>
          <a:p>
            <a:pPr marL="514350" indent="-514350" algn="just">
              <a:buClrTx/>
              <a:buFont typeface="+mj-lt"/>
              <a:buAutoNum type="arabicPeriod"/>
            </a:pPr>
            <a:r>
              <a:rPr lang="es-MX" sz="3200" b="1" dirty="0" smtClean="0">
                <a:solidFill>
                  <a:srgbClr val="7030A0"/>
                </a:solidFill>
              </a:rPr>
              <a:t>Leyes </a:t>
            </a:r>
            <a:r>
              <a:rPr lang="es-MX" sz="3200" b="1" dirty="0">
                <a:solidFill>
                  <a:srgbClr val="7030A0"/>
                </a:solidFill>
              </a:rPr>
              <a:t>específicas tributos municipales (Leyes impuestos de patentes ej.: Municipalidad de San José, LIBI, otras)</a:t>
            </a:r>
          </a:p>
          <a:p>
            <a:pPr marL="514350" indent="-514350" algn="just">
              <a:buClrTx/>
              <a:buFont typeface="+mj-lt"/>
              <a:buAutoNum type="arabicPeriod"/>
            </a:pPr>
            <a:r>
              <a:rPr lang="es-MX" sz="3200" b="1" dirty="0" smtClean="0">
                <a:solidFill>
                  <a:srgbClr val="7030A0"/>
                </a:solidFill>
              </a:rPr>
              <a:t>Leyes </a:t>
            </a:r>
            <a:r>
              <a:rPr lang="es-MX" sz="3200" b="1" dirty="0">
                <a:solidFill>
                  <a:srgbClr val="7030A0"/>
                </a:solidFill>
              </a:rPr>
              <a:t>específicas tributos otros entes públicos</a:t>
            </a:r>
          </a:p>
        </p:txBody>
      </p:sp>
    </p:spTree>
    <p:extLst>
      <p:ext uri="{BB962C8B-B14F-4D97-AF65-F5344CB8AC3E}">
        <p14:creationId xmlns:p14="http://schemas.microsoft.com/office/powerpoint/2010/main" val="2294130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cap="none" dirty="0" smtClean="0">
                <a:solidFill>
                  <a:srgbClr val="BA0693"/>
                </a:solidFill>
              </a:rPr>
              <a:t>Comprobación de los ilícitos:</a:t>
            </a:r>
            <a:endParaRPr lang="es-MX" b="1" cap="none" dirty="0">
              <a:solidFill>
                <a:srgbClr val="BA0693"/>
              </a:solidFill>
            </a:endParaRPr>
          </a:p>
        </p:txBody>
      </p:sp>
      <p:sp>
        <p:nvSpPr>
          <p:cNvPr id="5" name="4 Marcador de texto"/>
          <p:cNvSpPr>
            <a:spLocks noGrp="1"/>
          </p:cNvSpPr>
          <p:nvPr>
            <p:ph type="body" idx="1"/>
          </p:nvPr>
        </p:nvSpPr>
        <p:spPr>
          <a:xfrm>
            <a:off x="467544" y="1412776"/>
            <a:ext cx="7416823" cy="4320480"/>
          </a:xfrm>
        </p:spPr>
        <p:txBody>
          <a:bodyPr anchor="t" anchorCtr="0">
            <a:noAutofit/>
          </a:bodyPr>
          <a:lstStyle/>
          <a:p>
            <a:pPr algn="just"/>
            <a:r>
              <a:rPr lang="es-CR" sz="2400" b="1" dirty="0" smtClean="0">
                <a:solidFill>
                  <a:srgbClr val="7030A0"/>
                </a:solidFill>
              </a:rPr>
              <a:t>Comprobación </a:t>
            </a:r>
            <a:r>
              <a:rPr lang="es-CR" sz="2400" b="1" dirty="0">
                <a:solidFill>
                  <a:srgbClr val="7030A0"/>
                </a:solidFill>
              </a:rPr>
              <a:t>debe respetar principio </a:t>
            </a:r>
            <a:r>
              <a:rPr lang="es-CR" sz="2400" b="1" i="1" dirty="0">
                <a:solidFill>
                  <a:srgbClr val="7030A0"/>
                </a:solidFill>
              </a:rPr>
              <a:t>“non bis in </a:t>
            </a:r>
            <a:r>
              <a:rPr lang="es-CR" sz="2400" b="1" i="1" dirty="0" err="1">
                <a:solidFill>
                  <a:srgbClr val="7030A0"/>
                </a:solidFill>
              </a:rPr>
              <a:t>idem</a:t>
            </a:r>
            <a:r>
              <a:rPr lang="es-CR" sz="2400" b="1" i="1" dirty="0">
                <a:solidFill>
                  <a:srgbClr val="7030A0"/>
                </a:solidFill>
              </a:rPr>
              <a:t>” </a:t>
            </a:r>
            <a:r>
              <a:rPr lang="es-CR" sz="2400" b="1" dirty="0">
                <a:solidFill>
                  <a:srgbClr val="7030A0"/>
                </a:solidFill>
              </a:rPr>
              <a:t>(</a:t>
            </a:r>
            <a:r>
              <a:rPr lang="es-CR" sz="2400" i="1" dirty="0">
                <a:solidFill>
                  <a:srgbClr val="7030A0"/>
                </a:solidFill>
              </a:rPr>
              <a:t>doble sanción por un mismo </a:t>
            </a:r>
            <a:r>
              <a:rPr lang="es-CR" sz="2400" i="1" dirty="0" smtClean="0">
                <a:solidFill>
                  <a:srgbClr val="7030A0"/>
                </a:solidFill>
              </a:rPr>
              <a:t>hecho</a:t>
            </a:r>
            <a:r>
              <a:rPr lang="es-CR" sz="2400" b="1" dirty="0" smtClean="0">
                <a:solidFill>
                  <a:srgbClr val="7030A0"/>
                </a:solidFill>
              </a:rPr>
              <a:t>)</a:t>
            </a:r>
          </a:p>
          <a:p>
            <a:pPr marL="514350" indent="-514350" algn="just">
              <a:buClr>
                <a:srgbClr val="7030A0"/>
              </a:buClr>
              <a:buFont typeface="+mj-lt"/>
              <a:buAutoNum type="romanUcPeriod"/>
            </a:pPr>
            <a:r>
              <a:rPr lang="es-CR" sz="2400" i="1" dirty="0" smtClean="0">
                <a:solidFill>
                  <a:srgbClr val="7030A0"/>
                </a:solidFill>
              </a:rPr>
              <a:t>Si </a:t>
            </a:r>
            <a:r>
              <a:rPr lang="es-CR" sz="2400" i="1" dirty="0">
                <a:solidFill>
                  <a:srgbClr val="7030A0"/>
                </a:solidFill>
              </a:rPr>
              <a:t>hay indicios de delito, </a:t>
            </a:r>
            <a:r>
              <a:rPr lang="es-CR" sz="2400" b="1" i="1" dirty="0">
                <a:solidFill>
                  <a:srgbClr val="7030A0"/>
                </a:solidFill>
              </a:rPr>
              <a:t>AT </a:t>
            </a:r>
            <a:r>
              <a:rPr lang="es-CR" sz="2400" i="1" dirty="0">
                <a:solidFill>
                  <a:srgbClr val="7030A0"/>
                </a:solidFill>
              </a:rPr>
              <a:t>deberá abstenerse de seguir procedimiento sancionador y trasladar expediente a la jurisdicción </a:t>
            </a:r>
            <a:r>
              <a:rPr lang="es-CR" sz="2400" i="1" dirty="0" smtClean="0">
                <a:solidFill>
                  <a:srgbClr val="7030A0"/>
                </a:solidFill>
              </a:rPr>
              <a:t>competente</a:t>
            </a:r>
          </a:p>
          <a:p>
            <a:pPr marL="514350" indent="-514350" algn="just">
              <a:buClr>
                <a:srgbClr val="7030A0"/>
              </a:buClr>
              <a:buFont typeface="+mj-lt"/>
              <a:buAutoNum type="romanUcPeriod"/>
            </a:pPr>
            <a:r>
              <a:rPr lang="es-CR" sz="2400" i="1" dirty="0" smtClean="0">
                <a:solidFill>
                  <a:srgbClr val="7030A0"/>
                </a:solidFill>
              </a:rPr>
              <a:t>Sanción </a:t>
            </a:r>
            <a:r>
              <a:rPr lang="es-CR" sz="2400" i="1" dirty="0">
                <a:solidFill>
                  <a:srgbClr val="7030A0"/>
                </a:solidFill>
              </a:rPr>
              <a:t>de autoridad judicial excluye la administrativa por los mismos </a:t>
            </a:r>
            <a:r>
              <a:rPr lang="es-CR" sz="2400" i="1" dirty="0" smtClean="0">
                <a:solidFill>
                  <a:srgbClr val="7030A0"/>
                </a:solidFill>
              </a:rPr>
              <a:t>hechos</a:t>
            </a:r>
          </a:p>
          <a:p>
            <a:pPr marL="514350" indent="-514350" algn="just">
              <a:buClr>
                <a:srgbClr val="7030A0"/>
              </a:buClr>
              <a:buFont typeface="+mj-lt"/>
              <a:buAutoNum type="romanUcPeriod"/>
            </a:pPr>
            <a:r>
              <a:rPr lang="es-CR" sz="2400" i="1" dirty="0" smtClean="0">
                <a:solidFill>
                  <a:srgbClr val="7030A0"/>
                </a:solidFill>
              </a:rPr>
              <a:t>Si </a:t>
            </a:r>
            <a:r>
              <a:rPr lang="es-CR" sz="2400" i="1" dirty="0">
                <a:solidFill>
                  <a:srgbClr val="7030A0"/>
                </a:solidFill>
              </a:rPr>
              <a:t>hay desestimación, </a:t>
            </a:r>
            <a:r>
              <a:rPr lang="es-CR" sz="2400" b="1" i="1" dirty="0">
                <a:solidFill>
                  <a:srgbClr val="7030A0"/>
                </a:solidFill>
              </a:rPr>
              <a:t>AT </a:t>
            </a:r>
            <a:r>
              <a:rPr lang="es-CR" sz="2400" i="1" dirty="0">
                <a:solidFill>
                  <a:srgbClr val="7030A0"/>
                </a:solidFill>
              </a:rPr>
              <a:t>puede continuar expediente con base en hechos probados de los </a:t>
            </a:r>
            <a:r>
              <a:rPr lang="es-CR" sz="2400" i="1" dirty="0" smtClean="0">
                <a:solidFill>
                  <a:srgbClr val="7030A0"/>
                </a:solidFill>
              </a:rPr>
              <a:t>tribunales</a:t>
            </a:r>
          </a:p>
          <a:p>
            <a:pPr marL="514350" indent="-514350" algn="just">
              <a:buClr>
                <a:srgbClr val="7030A0"/>
              </a:buClr>
              <a:buFont typeface="+mj-lt"/>
              <a:buAutoNum type="romanUcPeriod"/>
            </a:pPr>
            <a:r>
              <a:rPr lang="es-CR" sz="2400" i="1" dirty="0" smtClean="0">
                <a:solidFill>
                  <a:srgbClr val="7030A0"/>
                </a:solidFill>
              </a:rPr>
              <a:t>Sanción </a:t>
            </a:r>
            <a:r>
              <a:rPr lang="es-CR" sz="2400" i="1" dirty="0">
                <a:solidFill>
                  <a:srgbClr val="7030A0"/>
                </a:solidFill>
              </a:rPr>
              <a:t>administrativa no impedirá acción judicial. Si hay condenatoria, infracciones que sean actos preparatorios, se entenderán subsumidas y se revocarán, si es </a:t>
            </a:r>
            <a:r>
              <a:rPr lang="es-CR" sz="2400" i="1" dirty="0" smtClean="0">
                <a:solidFill>
                  <a:srgbClr val="7030A0"/>
                </a:solidFill>
              </a:rPr>
              <a:t>posible</a:t>
            </a:r>
            <a:endParaRPr lang="es-MX" sz="2400" b="1" dirty="0">
              <a:solidFill>
                <a:srgbClr val="7030A0"/>
              </a:solidFill>
            </a:endParaRPr>
          </a:p>
        </p:txBody>
      </p:sp>
    </p:spTree>
    <p:extLst>
      <p:ext uri="{BB962C8B-B14F-4D97-AF65-F5344CB8AC3E}">
        <p14:creationId xmlns:p14="http://schemas.microsoft.com/office/powerpoint/2010/main" val="1960492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b="1" cap="none" dirty="0" smtClean="0">
                <a:solidFill>
                  <a:srgbClr val="BA0693"/>
                </a:solidFill>
              </a:rPr>
              <a:t>Responsabilidad en persona jurídica:</a:t>
            </a:r>
            <a:endParaRPr lang="es-MX" b="1" cap="none" dirty="0">
              <a:solidFill>
                <a:srgbClr val="BA0693"/>
              </a:solidFill>
            </a:endParaRPr>
          </a:p>
        </p:txBody>
      </p:sp>
      <p:sp>
        <p:nvSpPr>
          <p:cNvPr id="5" name="4 Marcador de texto"/>
          <p:cNvSpPr>
            <a:spLocks noGrp="1"/>
          </p:cNvSpPr>
          <p:nvPr>
            <p:ph type="body" idx="1"/>
          </p:nvPr>
        </p:nvSpPr>
        <p:spPr>
          <a:xfrm>
            <a:off x="611560" y="1916832"/>
            <a:ext cx="7416823" cy="4320480"/>
          </a:xfrm>
        </p:spPr>
        <p:txBody>
          <a:bodyPr anchor="t" anchorCtr="0">
            <a:normAutofit/>
          </a:bodyPr>
          <a:lstStyle/>
          <a:p>
            <a:pPr algn="just"/>
            <a:r>
              <a:rPr lang="es-CR" sz="3200" b="1" i="1" dirty="0">
                <a:solidFill>
                  <a:srgbClr val="7030A0"/>
                </a:solidFill>
              </a:rPr>
              <a:t>Artículo 67.- Responsabilidad en persona </a:t>
            </a:r>
            <a:r>
              <a:rPr lang="es-CR" sz="3200" b="1" i="1" dirty="0" smtClean="0">
                <a:solidFill>
                  <a:srgbClr val="7030A0"/>
                </a:solidFill>
              </a:rPr>
              <a:t>jurídica. </a:t>
            </a:r>
            <a:r>
              <a:rPr lang="es-CR" sz="3200" i="1" dirty="0" smtClean="0">
                <a:solidFill>
                  <a:srgbClr val="7030A0"/>
                </a:solidFill>
              </a:rPr>
              <a:t>Los </a:t>
            </a:r>
            <a:r>
              <a:rPr lang="es-CR" sz="3200" i="1" dirty="0" smtClean="0">
                <a:solidFill>
                  <a:srgbClr val="FF0000"/>
                </a:solidFill>
              </a:rPr>
              <a:t>representantes</a:t>
            </a:r>
            <a:r>
              <a:rPr lang="es-CR" sz="3200" i="1" dirty="0" smtClean="0">
                <a:solidFill>
                  <a:srgbClr val="7030A0"/>
                </a:solidFill>
              </a:rPr>
              <a:t>, </a:t>
            </a:r>
            <a:r>
              <a:rPr lang="es-CR" sz="3200" i="1" dirty="0" smtClean="0">
                <a:solidFill>
                  <a:srgbClr val="FF0000"/>
                </a:solidFill>
              </a:rPr>
              <a:t>apoderados</a:t>
            </a:r>
            <a:r>
              <a:rPr lang="es-CR" sz="3200" i="1" dirty="0" smtClean="0">
                <a:solidFill>
                  <a:srgbClr val="7030A0"/>
                </a:solidFill>
              </a:rPr>
              <a:t>, </a:t>
            </a:r>
            <a:r>
              <a:rPr lang="es-CR" sz="3200" i="1" dirty="0" smtClean="0">
                <a:solidFill>
                  <a:srgbClr val="FF0000"/>
                </a:solidFill>
              </a:rPr>
              <a:t>directores</a:t>
            </a:r>
            <a:r>
              <a:rPr lang="es-CR" sz="3200" i="1" dirty="0" smtClean="0">
                <a:solidFill>
                  <a:srgbClr val="7030A0"/>
                </a:solidFill>
              </a:rPr>
              <a:t>, </a:t>
            </a:r>
            <a:r>
              <a:rPr lang="es-CR" sz="3200" i="1" dirty="0" smtClean="0">
                <a:solidFill>
                  <a:srgbClr val="FF0000"/>
                </a:solidFill>
              </a:rPr>
              <a:t>agentes</a:t>
            </a:r>
            <a:r>
              <a:rPr lang="es-CR" sz="3200" i="1" dirty="0" smtClean="0">
                <a:solidFill>
                  <a:srgbClr val="7030A0"/>
                </a:solidFill>
              </a:rPr>
              <a:t>, </a:t>
            </a:r>
            <a:r>
              <a:rPr lang="es-CR" sz="3200" i="1" dirty="0" smtClean="0">
                <a:solidFill>
                  <a:srgbClr val="FF0000"/>
                </a:solidFill>
              </a:rPr>
              <a:t>funcionarios</a:t>
            </a:r>
            <a:r>
              <a:rPr lang="es-CR" sz="3200" i="1" dirty="0" smtClean="0">
                <a:solidFill>
                  <a:srgbClr val="7030A0"/>
                </a:solidFill>
              </a:rPr>
              <a:t> o los </a:t>
            </a:r>
            <a:r>
              <a:rPr lang="es-CR" sz="3200" i="1" dirty="0" smtClean="0">
                <a:solidFill>
                  <a:srgbClr val="FF0000"/>
                </a:solidFill>
              </a:rPr>
              <a:t>empleados</a:t>
            </a:r>
            <a:r>
              <a:rPr lang="es-CR" sz="3200" i="1" dirty="0" smtClean="0">
                <a:solidFill>
                  <a:srgbClr val="7030A0"/>
                </a:solidFill>
              </a:rPr>
              <a:t> de una persona jurídica, serán responsables por las acciones o las omisiones establecidas en la presente ley. Tal responsabilidad no se presume y, por tanto, está </a:t>
            </a:r>
            <a:r>
              <a:rPr lang="es-CR" sz="3200" i="1" dirty="0" smtClean="0">
                <a:solidFill>
                  <a:srgbClr val="FF0000"/>
                </a:solidFill>
              </a:rPr>
              <a:t>sujeta a la demostración debida</a:t>
            </a:r>
          </a:p>
          <a:p>
            <a:pPr>
              <a:buClrTx/>
            </a:pPr>
            <a:endParaRPr lang="es-MX" sz="3200" b="1" dirty="0">
              <a:solidFill>
                <a:srgbClr val="7030A0"/>
              </a:solidFill>
            </a:endParaRPr>
          </a:p>
        </p:txBody>
      </p:sp>
    </p:spTree>
    <p:extLst>
      <p:ext uri="{BB962C8B-B14F-4D97-AF65-F5344CB8AC3E}">
        <p14:creationId xmlns:p14="http://schemas.microsoft.com/office/powerpoint/2010/main" val="413163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cap="none" dirty="0" smtClean="0">
                <a:solidFill>
                  <a:srgbClr val="BA0693"/>
                </a:solidFill>
              </a:rPr>
              <a:t>Elemento subjetivo en infracciones de persona jurídica:</a:t>
            </a:r>
            <a:endParaRPr lang="es-MX" b="1" cap="none" dirty="0">
              <a:solidFill>
                <a:srgbClr val="BA0693"/>
              </a:solidFill>
            </a:endParaRPr>
          </a:p>
        </p:txBody>
      </p:sp>
      <p:sp>
        <p:nvSpPr>
          <p:cNvPr id="5" name="4 Marcador de texto"/>
          <p:cNvSpPr>
            <a:spLocks noGrp="1"/>
          </p:cNvSpPr>
          <p:nvPr>
            <p:ph type="body" idx="1"/>
          </p:nvPr>
        </p:nvSpPr>
        <p:spPr>
          <a:xfrm>
            <a:off x="611560" y="1916832"/>
            <a:ext cx="7632848" cy="4797152"/>
          </a:xfrm>
        </p:spPr>
        <p:txBody>
          <a:bodyPr anchor="t" anchorCtr="0">
            <a:normAutofit fontScale="62500" lnSpcReduction="20000"/>
          </a:bodyPr>
          <a:lstStyle/>
          <a:p>
            <a:pPr algn="just">
              <a:spcAft>
                <a:spcPts val="0"/>
              </a:spcAft>
            </a:pPr>
            <a:r>
              <a:rPr lang="es-CR" sz="4600" b="1" i="1" dirty="0" smtClean="0">
                <a:solidFill>
                  <a:srgbClr val="7030A0"/>
                </a:solidFill>
              </a:rPr>
              <a:t>Artículo </a:t>
            </a:r>
            <a:r>
              <a:rPr lang="es-CR" sz="4600" b="1" i="1" dirty="0">
                <a:solidFill>
                  <a:srgbClr val="7030A0"/>
                </a:solidFill>
              </a:rPr>
              <a:t>72.- Elemento subjetivo en las infracciones de las personas jurídicas y que constituyan unidad económica o patrimonio </a:t>
            </a:r>
            <a:r>
              <a:rPr lang="es-CR" sz="4600" b="1" i="1" dirty="0" smtClean="0">
                <a:solidFill>
                  <a:srgbClr val="7030A0"/>
                </a:solidFill>
              </a:rPr>
              <a:t>afectado. </a:t>
            </a:r>
            <a:r>
              <a:rPr lang="es-CR" sz="4600" i="1" dirty="0">
                <a:solidFill>
                  <a:srgbClr val="7030A0"/>
                </a:solidFill>
              </a:rPr>
              <a:t>Los sujetos pasivos indicados en los incisos b) y c) del artículo 17 de este Código serán responsables en el tanto </a:t>
            </a:r>
            <a:r>
              <a:rPr lang="es-CR" sz="4600" i="1" dirty="0">
                <a:solidFill>
                  <a:srgbClr val="FF0000"/>
                </a:solidFill>
              </a:rPr>
              <a:t>se compruebe que</a:t>
            </a:r>
            <a:r>
              <a:rPr lang="es-CR" sz="4600" i="1" dirty="0">
                <a:solidFill>
                  <a:srgbClr val="7030A0"/>
                </a:solidFill>
              </a:rPr>
              <a:t>, </a:t>
            </a:r>
            <a:r>
              <a:rPr lang="es-CR" sz="4600" i="1" dirty="0">
                <a:solidFill>
                  <a:srgbClr val="FF0000"/>
                </a:solidFill>
              </a:rPr>
              <a:t>dentro de su organización interna</a:t>
            </a:r>
            <a:r>
              <a:rPr lang="es-CR" sz="4600" i="1" dirty="0">
                <a:solidFill>
                  <a:srgbClr val="7030A0"/>
                </a:solidFill>
              </a:rPr>
              <a:t>, </a:t>
            </a:r>
            <a:r>
              <a:rPr lang="es-CR" sz="4600" i="1" dirty="0">
                <a:solidFill>
                  <a:srgbClr val="FF0000"/>
                </a:solidFill>
              </a:rPr>
              <a:t>se ha faltado al deber de cuidado</a:t>
            </a:r>
            <a:r>
              <a:rPr lang="es-CR" sz="4600" i="1" dirty="0">
                <a:solidFill>
                  <a:srgbClr val="7030A0"/>
                </a:solidFill>
              </a:rPr>
              <a:t> que habría impedido la infracción, </a:t>
            </a:r>
            <a:r>
              <a:rPr lang="es-CR" sz="4600" i="1" dirty="0">
                <a:solidFill>
                  <a:srgbClr val="FF0000"/>
                </a:solidFill>
              </a:rPr>
              <a:t>sin necesidad de determinar las responsabilidades personales concretas </a:t>
            </a:r>
            <a:r>
              <a:rPr lang="es-CR" sz="4600" i="1" dirty="0">
                <a:solidFill>
                  <a:srgbClr val="7030A0"/>
                </a:solidFill>
              </a:rPr>
              <a:t>de sus administradores, directores, albaceas, curadores, fiduciarios y demás personas físicas involucradas y sin perjuicio de </a:t>
            </a:r>
            <a:r>
              <a:rPr lang="es-CR" sz="4600" i="1" dirty="0" smtClean="0">
                <a:solidFill>
                  <a:srgbClr val="7030A0"/>
                </a:solidFill>
              </a:rPr>
              <a:t>ellas</a:t>
            </a:r>
            <a:endParaRPr lang="es-CR" sz="4600" i="1" dirty="0">
              <a:solidFill>
                <a:srgbClr val="7030A0"/>
              </a:solidFill>
            </a:endParaRPr>
          </a:p>
        </p:txBody>
      </p:sp>
    </p:spTree>
    <p:extLst>
      <p:ext uri="{BB962C8B-B14F-4D97-AF65-F5344CB8AC3E}">
        <p14:creationId xmlns:p14="http://schemas.microsoft.com/office/powerpoint/2010/main" val="3048052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cap="none" dirty="0" smtClean="0">
                <a:solidFill>
                  <a:srgbClr val="BA0693"/>
                </a:solidFill>
              </a:rPr>
              <a:t>¿Con qué responden los representantes? ¿Con cuáles recursos?</a:t>
            </a:r>
            <a:endParaRPr lang="es-MX" b="1" cap="none" dirty="0">
              <a:solidFill>
                <a:srgbClr val="BA0693"/>
              </a:solidFill>
            </a:endParaRPr>
          </a:p>
        </p:txBody>
      </p:sp>
      <p:sp>
        <p:nvSpPr>
          <p:cNvPr id="5" name="4 Marcador de texto"/>
          <p:cNvSpPr>
            <a:spLocks noGrp="1"/>
          </p:cNvSpPr>
          <p:nvPr>
            <p:ph type="body" idx="1"/>
          </p:nvPr>
        </p:nvSpPr>
        <p:spPr>
          <a:xfrm>
            <a:off x="611560" y="2564904"/>
            <a:ext cx="7416823" cy="3672408"/>
          </a:xfrm>
        </p:spPr>
        <p:txBody>
          <a:bodyPr anchor="t" anchorCtr="0">
            <a:normAutofit/>
          </a:bodyPr>
          <a:lstStyle/>
          <a:p>
            <a:pPr algn="just">
              <a:buClrTx/>
            </a:pPr>
            <a:r>
              <a:rPr lang="es-CR" sz="3200" i="1" dirty="0">
                <a:solidFill>
                  <a:srgbClr val="7030A0"/>
                </a:solidFill>
              </a:rPr>
              <a:t>Artículo 21.- Obligaciones. Están obligados a pagar los tributos al Fisco, </a:t>
            </a:r>
            <a:r>
              <a:rPr lang="es-CR" sz="3200" i="1" u="sng" dirty="0">
                <a:solidFill>
                  <a:srgbClr val="FF0000"/>
                </a:solidFill>
              </a:rPr>
              <a:t>con los recursos que administren o de que dispongan</a:t>
            </a:r>
            <a:r>
              <a:rPr lang="es-CR" sz="3200" dirty="0">
                <a:solidFill>
                  <a:srgbClr val="7030A0"/>
                </a:solidFill>
              </a:rPr>
              <a:t>, </a:t>
            </a:r>
            <a:r>
              <a:rPr lang="es-CR" sz="3200" dirty="0" smtClean="0">
                <a:solidFill>
                  <a:srgbClr val="7030A0"/>
                </a:solidFill>
              </a:rPr>
              <a:t>…</a:t>
            </a:r>
            <a:r>
              <a:rPr lang="es-CR" sz="3200" dirty="0">
                <a:solidFill>
                  <a:srgbClr val="7030A0"/>
                </a:solidFill>
              </a:rPr>
              <a:t> </a:t>
            </a:r>
            <a:endParaRPr lang="es-MX" sz="3200" b="1" dirty="0">
              <a:solidFill>
                <a:srgbClr val="7030A0"/>
              </a:solidFill>
            </a:endParaRPr>
          </a:p>
        </p:txBody>
      </p:sp>
    </p:spTree>
    <p:extLst>
      <p:ext uri="{BB962C8B-B14F-4D97-AF65-F5344CB8AC3E}">
        <p14:creationId xmlns:p14="http://schemas.microsoft.com/office/powerpoint/2010/main" val="3677487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539552" y="2564904"/>
            <a:ext cx="2520280" cy="954107"/>
          </a:xfrm>
          <a:prstGeom prst="rect">
            <a:avLst/>
          </a:prstGeom>
          <a:noFill/>
        </p:spPr>
        <p:txBody>
          <a:bodyPr wrap="square" rtlCol="0">
            <a:spAutoFit/>
          </a:bodyPr>
          <a:lstStyle/>
          <a:p>
            <a:pPr algn="ctr"/>
            <a:r>
              <a:rPr lang="es-CR" sz="2800" dirty="0" smtClean="0">
                <a:solidFill>
                  <a:srgbClr val="055B0F"/>
                </a:solidFill>
              </a:rPr>
              <a:t>Infracciones administrativas</a:t>
            </a:r>
            <a:endParaRPr lang="es-CR" sz="2800" dirty="0">
              <a:solidFill>
                <a:srgbClr val="055B0F"/>
              </a:solidFill>
            </a:endParaRPr>
          </a:p>
        </p:txBody>
      </p:sp>
      <p:sp>
        <p:nvSpPr>
          <p:cNvPr id="3" name="2 Flecha izquierda y arriba"/>
          <p:cNvSpPr/>
          <p:nvPr/>
        </p:nvSpPr>
        <p:spPr>
          <a:xfrm rot="8050708">
            <a:off x="3208885" y="2381688"/>
            <a:ext cx="1185839" cy="1196365"/>
          </a:xfrm>
          <a:prstGeom prst="leftUpArrow">
            <a:avLst>
              <a:gd name="adj1" fmla="val 25000"/>
              <a:gd name="adj2" fmla="val 26047"/>
              <a:gd name="adj3" fmla="val 25000"/>
            </a:avLst>
          </a:prstGeom>
          <a:solidFill>
            <a:srgbClr val="055B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5 CuadroTexto"/>
          <p:cNvSpPr txBox="1"/>
          <p:nvPr/>
        </p:nvSpPr>
        <p:spPr>
          <a:xfrm>
            <a:off x="4283968" y="1700808"/>
            <a:ext cx="3124381" cy="523220"/>
          </a:xfrm>
          <a:prstGeom prst="rect">
            <a:avLst/>
          </a:prstGeom>
          <a:noFill/>
        </p:spPr>
        <p:txBody>
          <a:bodyPr wrap="square" rtlCol="0">
            <a:spAutoFit/>
          </a:bodyPr>
          <a:lstStyle/>
          <a:p>
            <a:r>
              <a:rPr lang="es-CR" sz="2800" dirty="0">
                <a:solidFill>
                  <a:srgbClr val="055B0F"/>
                </a:solidFill>
              </a:rPr>
              <a:t>Elemento subjetivo</a:t>
            </a:r>
          </a:p>
        </p:txBody>
      </p:sp>
      <p:sp>
        <p:nvSpPr>
          <p:cNvPr id="7" name="6 CuadroTexto"/>
          <p:cNvSpPr txBox="1"/>
          <p:nvPr/>
        </p:nvSpPr>
        <p:spPr>
          <a:xfrm>
            <a:off x="4360696" y="3737466"/>
            <a:ext cx="3124381" cy="523220"/>
          </a:xfrm>
          <a:prstGeom prst="rect">
            <a:avLst/>
          </a:prstGeom>
          <a:noFill/>
        </p:spPr>
        <p:txBody>
          <a:bodyPr wrap="square" rtlCol="0">
            <a:spAutoFit/>
          </a:bodyPr>
          <a:lstStyle/>
          <a:p>
            <a:r>
              <a:rPr lang="es-CR" sz="2800" dirty="0" smtClean="0">
                <a:solidFill>
                  <a:srgbClr val="055B0F"/>
                </a:solidFill>
              </a:rPr>
              <a:t>Eximentes de culpa</a:t>
            </a:r>
            <a:endParaRPr lang="es-CR" sz="2800" dirty="0">
              <a:solidFill>
                <a:srgbClr val="055B0F"/>
              </a:solidFill>
            </a:endParaRPr>
          </a:p>
        </p:txBody>
      </p:sp>
    </p:spTree>
    <p:extLst>
      <p:ext uri="{BB962C8B-B14F-4D97-AF65-F5344CB8AC3E}">
        <p14:creationId xmlns:p14="http://schemas.microsoft.com/office/powerpoint/2010/main" val="3330543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3200" b="1" cap="none" dirty="0" smtClean="0">
                <a:solidFill>
                  <a:srgbClr val="055B0F"/>
                </a:solidFill>
                <a:latin typeface="+mn-lt"/>
                <a:ea typeface="+mn-ea"/>
                <a:cs typeface="+mn-cs"/>
              </a:rPr>
              <a:t>Elemento subjetivo:</a:t>
            </a:r>
            <a:endParaRPr lang="es-MX" sz="3200" b="1" cap="none" dirty="0">
              <a:solidFill>
                <a:srgbClr val="055B0F"/>
              </a:solidFill>
              <a:latin typeface="+mn-lt"/>
              <a:ea typeface="+mn-ea"/>
              <a:cs typeface="+mn-cs"/>
            </a:endParaRPr>
          </a:p>
        </p:txBody>
      </p:sp>
      <p:sp>
        <p:nvSpPr>
          <p:cNvPr id="5" name="4 Marcador de texto"/>
          <p:cNvSpPr>
            <a:spLocks noGrp="1"/>
          </p:cNvSpPr>
          <p:nvPr>
            <p:ph type="body" idx="1"/>
          </p:nvPr>
        </p:nvSpPr>
        <p:spPr>
          <a:xfrm>
            <a:off x="467544" y="1484784"/>
            <a:ext cx="7920880" cy="4752528"/>
          </a:xfrm>
        </p:spPr>
        <p:txBody>
          <a:bodyPr anchor="t" anchorCtr="0">
            <a:normAutofit fontScale="92500" lnSpcReduction="10000"/>
          </a:bodyPr>
          <a:lstStyle/>
          <a:p>
            <a:pPr algn="just"/>
            <a:r>
              <a:rPr lang="es-CR" sz="3500" spc="-100" dirty="0" smtClean="0">
                <a:solidFill>
                  <a:srgbClr val="055B0F"/>
                </a:solidFill>
              </a:rPr>
              <a:t>“</a:t>
            </a:r>
            <a:r>
              <a:rPr lang="es-CR" sz="3500" i="1" spc="-100" dirty="0">
                <a:solidFill>
                  <a:srgbClr val="055B0F"/>
                </a:solidFill>
              </a:rPr>
              <a:t>Las infracciones administrativas son sancionables, incluso a título de mera negligencia en la atención del deber de cuidado que ha de observarse en el cumplimiento de las obligaciones y deberes </a:t>
            </a:r>
            <a:r>
              <a:rPr lang="es-CR" sz="3500" i="1" spc="-100" dirty="0" smtClean="0">
                <a:solidFill>
                  <a:srgbClr val="055B0F"/>
                </a:solidFill>
              </a:rPr>
              <a:t>tributarios</a:t>
            </a:r>
            <a:r>
              <a:rPr lang="es-CR" sz="3500" spc="-100" dirty="0" smtClean="0">
                <a:solidFill>
                  <a:srgbClr val="055B0F"/>
                </a:solidFill>
              </a:rPr>
              <a:t>” </a:t>
            </a:r>
            <a:r>
              <a:rPr lang="es-CR" sz="3500" spc="-100" dirty="0">
                <a:solidFill>
                  <a:srgbClr val="055B0F"/>
                </a:solidFill>
              </a:rPr>
              <a:t>(71 CNPT) </a:t>
            </a:r>
          </a:p>
          <a:p>
            <a:pPr algn="just"/>
            <a:r>
              <a:rPr lang="es-CR" sz="3500" spc="-100" dirty="0">
                <a:solidFill>
                  <a:srgbClr val="055B0F"/>
                </a:solidFill>
              </a:rPr>
              <a:t>“(…) </a:t>
            </a:r>
            <a:r>
              <a:rPr lang="es-CR" sz="3500" i="1" spc="-100" dirty="0">
                <a:solidFill>
                  <a:srgbClr val="055B0F"/>
                </a:solidFill>
              </a:rPr>
              <a:t>la simple negligencia deberá ser referida a la violación del deber de atención y cuidado que ha de ser observado para el cumplimiento de tales obligaciones y deberes </a:t>
            </a:r>
            <a:r>
              <a:rPr lang="es-CR" sz="3500" i="1" spc="-100" dirty="0" smtClean="0">
                <a:solidFill>
                  <a:srgbClr val="055B0F"/>
                </a:solidFill>
              </a:rPr>
              <a:t>tributarios</a:t>
            </a:r>
            <a:r>
              <a:rPr lang="es-CR" sz="3500" spc="-100" dirty="0" smtClean="0">
                <a:solidFill>
                  <a:srgbClr val="055B0F"/>
                </a:solidFill>
              </a:rPr>
              <a:t>” J.J. </a:t>
            </a:r>
            <a:r>
              <a:rPr lang="es-CR" sz="3500" spc="-100" dirty="0" err="1">
                <a:solidFill>
                  <a:srgbClr val="055B0F"/>
                </a:solidFill>
              </a:rPr>
              <a:t>Zornoza</a:t>
            </a:r>
            <a:r>
              <a:rPr lang="es-CR" sz="3500" spc="-100" dirty="0">
                <a:solidFill>
                  <a:srgbClr val="055B0F"/>
                </a:solidFill>
              </a:rPr>
              <a:t>, </a:t>
            </a:r>
            <a:r>
              <a:rPr lang="es-CR" sz="3500" spc="-100" dirty="0" err="1">
                <a:solidFill>
                  <a:srgbClr val="055B0F"/>
                </a:solidFill>
              </a:rPr>
              <a:t>op</a:t>
            </a:r>
            <a:r>
              <a:rPr lang="es-CR" sz="3500" spc="-100" dirty="0">
                <a:solidFill>
                  <a:srgbClr val="055B0F"/>
                </a:solidFill>
              </a:rPr>
              <a:t> </a:t>
            </a:r>
            <a:r>
              <a:rPr lang="es-CR" sz="3500" spc="-100" dirty="0" err="1">
                <a:solidFill>
                  <a:srgbClr val="055B0F"/>
                </a:solidFill>
              </a:rPr>
              <a:t>cit</a:t>
            </a:r>
            <a:r>
              <a:rPr lang="es-CR" sz="3500" spc="-100" dirty="0">
                <a:solidFill>
                  <a:srgbClr val="055B0F"/>
                </a:solidFill>
              </a:rPr>
              <a:t>, </a:t>
            </a:r>
            <a:r>
              <a:rPr lang="es-CR" sz="3500" spc="-100" dirty="0" smtClean="0">
                <a:solidFill>
                  <a:srgbClr val="055B0F"/>
                </a:solidFill>
              </a:rPr>
              <a:t>p. </a:t>
            </a:r>
            <a:r>
              <a:rPr lang="es-CR" sz="3500" spc="-100" dirty="0">
                <a:solidFill>
                  <a:srgbClr val="055B0F"/>
                </a:solidFill>
              </a:rPr>
              <a:t>208 </a:t>
            </a:r>
            <a:endParaRPr lang="es-MX" sz="3500" spc="-100" dirty="0">
              <a:solidFill>
                <a:srgbClr val="055B0F"/>
              </a:solidFill>
            </a:endParaRPr>
          </a:p>
        </p:txBody>
      </p:sp>
    </p:spTree>
    <p:extLst>
      <p:ext uri="{BB962C8B-B14F-4D97-AF65-F5344CB8AC3E}">
        <p14:creationId xmlns:p14="http://schemas.microsoft.com/office/powerpoint/2010/main" val="899557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3200" b="1" cap="none" dirty="0" smtClean="0">
                <a:solidFill>
                  <a:srgbClr val="055B0F"/>
                </a:solidFill>
                <a:latin typeface="+mn-lt"/>
                <a:ea typeface="+mn-ea"/>
                <a:cs typeface="+mn-cs"/>
              </a:rPr>
              <a:t>Elemento subjetivo. La culpabilidad o reproche es elemento determinante de la infracción</a:t>
            </a:r>
            <a:endParaRPr lang="es-MX" sz="3200" b="1" cap="none" dirty="0">
              <a:solidFill>
                <a:srgbClr val="055B0F"/>
              </a:solidFill>
              <a:latin typeface="+mn-lt"/>
              <a:ea typeface="+mn-ea"/>
              <a:cs typeface="+mn-cs"/>
            </a:endParaRPr>
          </a:p>
        </p:txBody>
      </p:sp>
      <p:sp>
        <p:nvSpPr>
          <p:cNvPr id="5" name="4 Marcador de texto"/>
          <p:cNvSpPr>
            <a:spLocks noGrp="1"/>
          </p:cNvSpPr>
          <p:nvPr>
            <p:ph type="body" idx="1"/>
          </p:nvPr>
        </p:nvSpPr>
        <p:spPr>
          <a:xfrm>
            <a:off x="611560" y="2204864"/>
            <a:ext cx="7848872" cy="4032448"/>
          </a:xfrm>
        </p:spPr>
        <p:txBody>
          <a:bodyPr anchor="t" anchorCtr="0">
            <a:normAutofit/>
          </a:bodyPr>
          <a:lstStyle/>
          <a:p>
            <a:pPr algn="just"/>
            <a:r>
              <a:rPr lang="es-CR" sz="2500" spc="-100" dirty="0">
                <a:solidFill>
                  <a:srgbClr val="055B0F"/>
                </a:solidFill>
              </a:rPr>
              <a:t>“(…) </a:t>
            </a:r>
            <a:r>
              <a:rPr lang="es-CR" sz="2500" i="1" spc="-100" dirty="0">
                <a:solidFill>
                  <a:srgbClr val="055B0F"/>
                </a:solidFill>
              </a:rPr>
              <a:t>y otro de los elementos que configuran o que deben configurar el sistema represivo en materia tributaria</a:t>
            </a:r>
            <a:r>
              <a:rPr lang="es-CR" sz="2500" spc="-100" dirty="0">
                <a:solidFill>
                  <a:srgbClr val="055B0F"/>
                </a:solidFill>
              </a:rPr>
              <a:t> (…) </a:t>
            </a:r>
            <a:r>
              <a:rPr lang="es-CR" sz="2500" i="1" spc="-100" dirty="0">
                <a:solidFill>
                  <a:srgbClr val="055B0F"/>
                </a:solidFill>
              </a:rPr>
              <a:t>es que no se pueden aplicar sanciones de plano, sanciones por el puro resultado, sanciones sin culpa. La culpabilidad no es solamente un </a:t>
            </a:r>
            <a:r>
              <a:rPr lang="es-CR" sz="2500" i="1" spc="-100" dirty="0" smtClean="0">
                <a:solidFill>
                  <a:srgbClr val="055B0F"/>
                </a:solidFill>
              </a:rPr>
              <a:t>principio </a:t>
            </a:r>
            <a:r>
              <a:rPr lang="es-CR" sz="2500" spc="-100" dirty="0" smtClean="0">
                <a:solidFill>
                  <a:srgbClr val="055B0F"/>
                </a:solidFill>
              </a:rPr>
              <a:t>(…) </a:t>
            </a:r>
            <a:r>
              <a:rPr lang="es-CR" sz="2500" i="1" spc="-100" dirty="0">
                <a:solidFill>
                  <a:srgbClr val="055B0F"/>
                </a:solidFill>
              </a:rPr>
              <a:t>es un elemento determinante, es un elemento integrante de la sanción. Sin el elemento subjetivo, sin el elemento intencional, sin el elemento "</a:t>
            </a:r>
            <a:r>
              <a:rPr lang="es-CR" sz="2500" i="1" spc="-100" dirty="0" err="1">
                <a:solidFill>
                  <a:srgbClr val="055B0F"/>
                </a:solidFill>
              </a:rPr>
              <a:t>culpabilístico</a:t>
            </a:r>
            <a:r>
              <a:rPr lang="es-CR" sz="2500" i="1" spc="-100" dirty="0">
                <a:solidFill>
                  <a:srgbClr val="055B0F"/>
                </a:solidFill>
              </a:rPr>
              <a:t>", no hay infracción</a:t>
            </a:r>
            <a:r>
              <a:rPr lang="es-CR" sz="2500" spc="-100" dirty="0" smtClean="0">
                <a:solidFill>
                  <a:srgbClr val="055B0F"/>
                </a:solidFill>
              </a:rPr>
              <a:t>.”</a:t>
            </a:r>
          </a:p>
          <a:p>
            <a:pPr algn="just"/>
            <a:endParaRPr lang="es-CR" sz="2500" spc="-100" dirty="0">
              <a:solidFill>
                <a:srgbClr val="055B0F"/>
              </a:solidFill>
            </a:endParaRPr>
          </a:p>
          <a:p>
            <a:pPr algn="just"/>
            <a:r>
              <a:rPr lang="es-CR" sz="1800" spc="-100" dirty="0" smtClean="0">
                <a:solidFill>
                  <a:srgbClr val="055B0F"/>
                </a:solidFill>
              </a:rPr>
              <a:t>Gabriel </a:t>
            </a:r>
            <a:r>
              <a:rPr lang="es-CR" sz="1800" spc="-100" dirty="0">
                <a:solidFill>
                  <a:srgbClr val="055B0F"/>
                </a:solidFill>
              </a:rPr>
              <a:t>Casado Ollero, conferencia del 29 de junio del 2000, en el Seminario “Derecho Sancionador Tributario y Estatuto del </a:t>
            </a:r>
            <a:r>
              <a:rPr lang="es-CR" sz="1800" spc="-100" dirty="0" smtClean="0">
                <a:solidFill>
                  <a:srgbClr val="055B0F"/>
                </a:solidFill>
              </a:rPr>
              <a:t>Contribuyente”</a:t>
            </a:r>
            <a:endParaRPr lang="es-MX" sz="1800" spc="-100" dirty="0">
              <a:solidFill>
                <a:srgbClr val="055B0F"/>
              </a:solidFill>
            </a:endParaRPr>
          </a:p>
        </p:txBody>
      </p:sp>
    </p:spTree>
    <p:extLst>
      <p:ext uri="{BB962C8B-B14F-4D97-AF65-F5344CB8AC3E}">
        <p14:creationId xmlns:p14="http://schemas.microsoft.com/office/powerpoint/2010/main" val="3296953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smtClean="0">
                <a:solidFill>
                  <a:srgbClr val="FF0000"/>
                </a:solidFill>
              </a:rPr>
              <a:t>¿Qué es un ilícito?</a:t>
            </a:r>
            <a:endParaRPr lang="es-MX" b="1" dirty="0">
              <a:solidFill>
                <a:srgbClr val="FF0000"/>
              </a:solidFill>
            </a:endParaRPr>
          </a:p>
        </p:txBody>
      </p:sp>
      <p:sp>
        <p:nvSpPr>
          <p:cNvPr id="5" name="4 Marcador de texto"/>
          <p:cNvSpPr>
            <a:spLocks noGrp="1"/>
          </p:cNvSpPr>
          <p:nvPr>
            <p:ph type="body" idx="1"/>
          </p:nvPr>
        </p:nvSpPr>
        <p:spPr>
          <a:xfrm>
            <a:off x="395536" y="1484784"/>
            <a:ext cx="7848872" cy="4824536"/>
          </a:xfrm>
        </p:spPr>
        <p:txBody>
          <a:bodyPr anchor="t" anchorCtr="0">
            <a:normAutofit lnSpcReduction="10000"/>
          </a:bodyPr>
          <a:lstStyle/>
          <a:p>
            <a:pPr algn="just"/>
            <a:r>
              <a:rPr lang="es-MX" sz="3200" dirty="0" smtClean="0">
                <a:solidFill>
                  <a:srgbClr val="002060"/>
                </a:solidFill>
                <a:latin typeface="+mj-lt"/>
              </a:rPr>
              <a:t>Es obrar o actuar contra lo que dispone el ordenamiento jurídico, en este caso, el tributario</a:t>
            </a:r>
          </a:p>
          <a:p>
            <a:pPr algn="just"/>
            <a:endParaRPr lang="es-MX" sz="3200" dirty="0" smtClean="0">
              <a:solidFill>
                <a:srgbClr val="002060"/>
              </a:solidFill>
              <a:latin typeface="+mj-lt"/>
            </a:endParaRPr>
          </a:p>
          <a:p>
            <a:pPr algn="just"/>
            <a:r>
              <a:rPr lang="es-MX" sz="3200" dirty="0" smtClean="0">
                <a:solidFill>
                  <a:srgbClr val="002060"/>
                </a:solidFill>
                <a:latin typeface="+mj-lt"/>
              </a:rPr>
              <a:t>“</a:t>
            </a:r>
            <a:r>
              <a:rPr lang="es-MX" sz="3200" i="1" dirty="0" smtClean="0">
                <a:solidFill>
                  <a:srgbClr val="002060"/>
                </a:solidFill>
                <a:latin typeface="+mj-lt"/>
              </a:rPr>
              <a:t>Contra </a:t>
            </a:r>
            <a:r>
              <a:rPr lang="es-MX" sz="3200" i="1" dirty="0" err="1" smtClean="0">
                <a:solidFill>
                  <a:srgbClr val="002060"/>
                </a:solidFill>
                <a:latin typeface="+mj-lt"/>
              </a:rPr>
              <a:t>legem</a:t>
            </a:r>
            <a:r>
              <a:rPr lang="es-MX" sz="3200" dirty="0" smtClean="0">
                <a:solidFill>
                  <a:srgbClr val="002060"/>
                </a:solidFill>
                <a:latin typeface="+mj-lt"/>
              </a:rPr>
              <a:t>”</a:t>
            </a:r>
          </a:p>
          <a:p>
            <a:pPr algn="just"/>
            <a:endParaRPr lang="es-MX" sz="3200" dirty="0">
              <a:solidFill>
                <a:srgbClr val="002060"/>
              </a:solidFill>
              <a:latin typeface="+mj-lt"/>
            </a:endParaRPr>
          </a:p>
          <a:p>
            <a:pPr algn="just"/>
            <a:r>
              <a:rPr lang="es-MX" sz="3200" dirty="0">
                <a:solidFill>
                  <a:srgbClr val="002060"/>
                </a:solidFill>
                <a:latin typeface="+mj-lt"/>
              </a:rPr>
              <a:t>Finalidad de la sanción: Disuadir </a:t>
            </a:r>
            <a:r>
              <a:rPr lang="es-MX" sz="3200" dirty="0" smtClean="0">
                <a:solidFill>
                  <a:srgbClr val="002060"/>
                </a:solidFill>
                <a:latin typeface="+mj-lt"/>
              </a:rPr>
              <a:t>o convencer de que se respete la ley y sancionar si se irrespeta</a:t>
            </a:r>
            <a:endParaRPr lang="es-MX" sz="3200" dirty="0">
              <a:solidFill>
                <a:srgbClr val="002060"/>
              </a:solidFill>
              <a:latin typeface="+mj-lt"/>
            </a:endParaRPr>
          </a:p>
        </p:txBody>
      </p:sp>
    </p:spTree>
    <p:extLst>
      <p:ext uri="{BB962C8B-B14F-4D97-AF65-F5344CB8AC3E}">
        <p14:creationId xmlns:p14="http://schemas.microsoft.com/office/powerpoint/2010/main" val="2708985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b="1" cap="none" dirty="0" smtClean="0">
                <a:solidFill>
                  <a:srgbClr val="FF0000"/>
                </a:solidFill>
              </a:rPr>
              <a:t>Causas eximentes de responsabilidad:</a:t>
            </a:r>
            <a:endParaRPr lang="es-MX" b="1" cap="none" dirty="0">
              <a:solidFill>
                <a:srgbClr val="FF0000"/>
              </a:solidFill>
            </a:endParaRPr>
          </a:p>
        </p:txBody>
      </p:sp>
      <p:sp>
        <p:nvSpPr>
          <p:cNvPr id="5" name="4 Marcador de texto"/>
          <p:cNvSpPr>
            <a:spLocks noGrp="1"/>
          </p:cNvSpPr>
          <p:nvPr>
            <p:ph type="body" idx="1"/>
          </p:nvPr>
        </p:nvSpPr>
        <p:spPr>
          <a:xfrm>
            <a:off x="611560" y="1628800"/>
            <a:ext cx="7416823" cy="4608512"/>
          </a:xfrm>
        </p:spPr>
        <p:txBody>
          <a:bodyPr anchor="t" anchorCtr="0">
            <a:normAutofit fontScale="85000" lnSpcReduction="20000"/>
          </a:bodyPr>
          <a:lstStyle/>
          <a:p>
            <a:r>
              <a:rPr lang="es-CR" sz="4100" b="1" dirty="0" smtClean="0">
                <a:solidFill>
                  <a:srgbClr val="FF0000"/>
                </a:solidFill>
              </a:rPr>
              <a:t>1-Error </a:t>
            </a:r>
            <a:r>
              <a:rPr lang="es-CR" sz="4100" b="1" dirty="0">
                <a:solidFill>
                  <a:srgbClr val="FF0000"/>
                </a:solidFill>
              </a:rPr>
              <a:t>de derecho o de prohibición: </a:t>
            </a:r>
            <a:endParaRPr lang="es-CR" sz="4100" dirty="0">
              <a:solidFill>
                <a:srgbClr val="FF0000"/>
              </a:solidFill>
            </a:endParaRPr>
          </a:p>
          <a:p>
            <a:pPr algn="just"/>
            <a:r>
              <a:rPr lang="es-CR" sz="3200" b="1" i="1" dirty="0">
                <a:solidFill>
                  <a:schemeClr val="tx1"/>
                </a:solidFill>
              </a:rPr>
              <a:t>Actuar bajo una interpretación razonable de la </a:t>
            </a:r>
            <a:r>
              <a:rPr lang="es-CR" sz="3200" b="1" i="1" dirty="0" smtClean="0">
                <a:solidFill>
                  <a:schemeClr val="tx1"/>
                </a:solidFill>
              </a:rPr>
              <a:t>norma</a:t>
            </a:r>
            <a:endParaRPr lang="es-CR" sz="3200" dirty="0">
              <a:solidFill>
                <a:schemeClr val="tx1"/>
              </a:solidFill>
            </a:endParaRPr>
          </a:p>
          <a:p>
            <a:pPr algn="just"/>
            <a:endParaRPr lang="es-CR" sz="3200" dirty="0">
              <a:solidFill>
                <a:schemeClr val="tx1"/>
              </a:solidFill>
            </a:endParaRPr>
          </a:p>
          <a:p>
            <a:pPr algn="just"/>
            <a:r>
              <a:rPr lang="es-CR" sz="3200" b="1" dirty="0">
                <a:solidFill>
                  <a:schemeClr val="tx1"/>
                </a:solidFill>
              </a:rPr>
              <a:t>“(...) </a:t>
            </a:r>
            <a:r>
              <a:rPr lang="es-CR" sz="3200" b="1" i="1" dirty="0">
                <a:solidFill>
                  <a:schemeClr val="tx1"/>
                </a:solidFill>
              </a:rPr>
              <a:t>este Tribunal estima que la sanción pretendida </a:t>
            </a:r>
            <a:r>
              <a:rPr lang="es-CR" sz="3200" b="1" dirty="0">
                <a:solidFill>
                  <a:schemeClr val="tx1"/>
                </a:solidFill>
              </a:rPr>
              <a:t>(…) </a:t>
            </a:r>
            <a:r>
              <a:rPr lang="es-CR" sz="3200" b="1" i="1" dirty="0">
                <a:solidFill>
                  <a:schemeClr val="tx1"/>
                </a:solidFill>
              </a:rPr>
              <a:t>resulta improcedente, toda vez que la </a:t>
            </a:r>
            <a:r>
              <a:rPr lang="es-CR" sz="3200" b="1" dirty="0">
                <a:solidFill>
                  <a:schemeClr val="tx1"/>
                </a:solidFill>
              </a:rPr>
              <a:t>(sic) </a:t>
            </a:r>
            <a:r>
              <a:rPr lang="es-CR" sz="3200" b="1" i="1" dirty="0">
                <a:solidFill>
                  <a:schemeClr val="tx1"/>
                </a:solidFill>
              </a:rPr>
              <a:t>contribuyente ha presentado criterios interpretativos debidamente fundamentados y lógicos, que demuestran la razonabilidad de su interpretación </a:t>
            </a:r>
            <a:r>
              <a:rPr lang="es-CR" sz="3200" b="1" dirty="0">
                <a:solidFill>
                  <a:schemeClr val="tx1"/>
                </a:solidFill>
              </a:rPr>
              <a:t>(…) </a:t>
            </a:r>
            <a:r>
              <a:rPr lang="es-CR" sz="3200" b="1" i="1" dirty="0">
                <a:solidFill>
                  <a:schemeClr val="tx1"/>
                </a:solidFill>
              </a:rPr>
              <a:t>y que demuestran la existencia de un error de </a:t>
            </a:r>
            <a:r>
              <a:rPr lang="es-CR" sz="3200" b="1" i="1" dirty="0" smtClean="0">
                <a:solidFill>
                  <a:schemeClr val="tx1"/>
                </a:solidFill>
              </a:rPr>
              <a:t>derecho</a:t>
            </a:r>
            <a:r>
              <a:rPr lang="es-CR" sz="3200" b="1" dirty="0" smtClean="0">
                <a:solidFill>
                  <a:schemeClr val="tx1"/>
                </a:solidFill>
              </a:rPr>
              <a:t>” </a:t>
            </a:r>
            <a:r>
              <a:rPr lang="es-CR" sz="3200" b="1" dirty="0">
                <a:solidFill>
                  <a:schemeClr val="tx1"/>
                </a:solidFill>
              </a:rPr>
              <a:t>TFA 30-07 de 8 de febrero del </a:t>
            </a:r>
            <a:r>
              <a:rPr lang="es-CR" sz="3200" b="1" dirty="0" smtClean="0">
                <a:solidFill>
                  <a:schemeClr val="tx1"/>
                </a:solidFill>
              </a:rPr>
              <a:t>2007</a:t>
            </a:r>
            <a:endParaRPr lang="es-CR" sz="3200" dirty="0"/>
          </a:p>
          <a:p>
            <a:pPr>
              <a:buClrTx/>
            </a:pPr>
            <a:endParaRPr lang="es-MX" sz="3200" b="1" dirty="0">
              <a:solidFill>
                <a:srgbClr val="7030A0"/>
              </a:solidFill>
            </a:endParaRPr>
          </a:p>
        </p:txBody>
      </p:sp>
    </p:spTree>
    <p:extLst>
      <p:ext uri="{BB962C8B-B14F-4D97-AF65-F5344CB8AC3E}">
        <p14:creationId xmlns:p14="http://schemas.microsoft.com/office/powerpoint/2010/main" val="129739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b="1" cap="none" dirty="0" smtClean="0">
                <a:solidFill>
                  <a:srgbClr val="FF0000"/>
                </a:solidFill>
              </a:rPr>
              <a:t>Causas eximentes de responsabilidad:</a:t>
            </a:r>
            <a:endParaRPr lang="es-MX" b="1" cap="none" dirty="0">
              <a:solidFill>
                <a:srgbClr val="FF0000"/>
              </a:solidFill>
            </a:endParaRPr>
          </a:p>
        </p:txBody>
      </p:sp>
      <p:sp>
        <p:nvSpPr>
          <p:cNvPr id="5" name="4 Marcador de texto"/>
          <p:cNvSpPr>
            <a:spLocks noGrp="1"/>
          </p:cNvSpPr>
          <p:nvPr>
            <p:ph type="body" idx="1"/>
          </p:nvPr>
        </p:nvSpPr>
        <p:spPr>
          <a:xfrm>
            <a:off x="611560" y="1628800"/>
            <a:ext cx="7416823" cy="4608512"/>
          </a:xfrm>
        </p:spPr>
        <p:txBody>
          <a:bodyPr anchor="t" anchorCtr="0">
            <a:normAutofit fontScale="55000" lnSpcReduction="20000"/>
          </a:bodyPr>
          <a:lstStyle/>
          <a:p>
            <a:r>
              <a:rPr lang="es-CR" sz="5800" b="1" dirty="0">
                <a:solidFill>
                  <a:srgbClr val="FF0000"/>
                </a:solidFill>
              </a:rPr>
              <a:t>2</a:t>
            </a:r>
            <a:r>
              <a:rPr lang="es-CR" sz="5800" b="1" dirty="0" smtClean="0">
                <a:solidFill>
                  <a:srgbClr val="FF0000"/>
                </a:solidFill>
              </a:rPr>
              <a:t>-Error </a:t>
            </a:r>
            <a:r>
              <a:rPr lang="es-CR" sz="5800" b="1" dirty="0">
                <a:solidFill>
                  <a:srgbClr val="FF0000"/>
                </a:solidFill>
              </a:rPr>
              <a:t>de </a:t>
            </a:r>
            <a:r>
              <a:rPr lang="es-CR" sz="5800" b="1" dirty="0" smtClean="0">
                <a:solidFill>
                  <a:srgbClr val="FF0000"/>
                </a:solidFill>
              </a:rPr>
              <a:t>hecho o en el tipo: </a:t>
            </a:r>
            <a:endParaRPr lang="es-CR" sz="5800" dirty="0">
              <a:solidFill>
                <a:srgbClr val="FF0000"/>
              </a:solidFill>
            </a:endParaRPr>
          </a:p>
          <a:p>
            <a:pPr algn="just"/>
            <a:r>
              <a:rPr lang="es-CR" sz="4500" b="1" i="1" dirty="0">
                <a:solidFill>
                  <a:schemeClr val="tx1"/>
                </a:solidFill>
              </a:rPr>
              <a:t>“(…) desconocimiento o conocimiento equivocado de algunos de los elementos descritos en el tipo delictivo, (…)” </a:t>
            </a:r>
          </a:p>
          <a:p>
            <a:pPr algn="just"/>
            <a:r>
              <a:rPr lang="es-CR" sz="2900" b="1" i="1" dirty="0">
                <a:solidFill>
                  <a:schemeClr val="tx1"/>
                </a:solidFill>
              </a:rPr>
              <a:t>Observatorio del Delito Fiscal. Primer Informe. Diciembre 2006, p. 20 </a:t>
            </a:r>
            <a:endParaRPr lang="es-CR" sz="4400" b="1" i="1" dirty="0">
              <a:solidFill>
                <a:schemeClr val="tx1"/>
              </a:solidFill>
            </a:endParaRPr>
          </a:p>
          <a:p>
            <a:pPr algn="just"/>
            <a:endParaRPr lang="es-CR" sz="4400" b="1" i="1" dirty="0">
              <a:solidFill>
                <a:schemeClr val="tx1"/>
              </a:solidFill>
            </a:endParaRPr>
          </a:p>
          <a:p>
            <a:pPr algn="just"/>
            <a:r>
              <a:rPr lang="es-CR" sz="4400" b="1" i="1" dirty="0">
                <a:solidFill>
                  <a:schemeClr val="tx1"/>
                </a:solidFill>
              </a:rPr>
              <a:t>“(…) si bien la empresa no tenía timbrados los tiquetes de entrada, ello obedeció a una incorrecta interpretación de la </a:t>
            </a:r>
            <a:r>
              <a:rPr lang="es-CR" sz="4400" b="1" i="1" dirty="0" smtClean="0">
                <a:solidFill>
                  <a:schemeClr val="tx1"/>
                </a:solidFill>
              </a:rPr>
              <a:t>Ley, </a:t>
            </a:r>
            <a:r>
              <a:rPr lang="es-CR" sz="4400" b="1" i="1" dirty="0">
                <a:solidFill>
                  <a:schemeClr val="tx1"/>
                </a:solidFill>
              </a:rPr>
              <a:t>inducida por el hecho de que a pesar de que los funcionarios le previnieron el cumplimiento de ese deber formal en relación con las ventas de soda, bar y restaurante, no así con relación a los boletos de entrada al cine, por lo que el interesado interpretó que estaba exento del cumplimiento de tal deber (…)” 	</a:t>
            </a:r>
            <a:r>
              <a:rPr lang="es-CR" sz="4400" b="1" i="1" dirty="0" smtClean="0">
                <a:solidFill>
                  <a:schemeClr val="tx1"/>
                </a:solidFill>
              </a:rPr>
              <a:t>Fallo del TFA</a:t>
            </a:r>
            <a:endParaRPr lang="es-CR" sz="4400" b="1" i="1" dirty="0">
              <a:solidFill>
                <a:schemeClr val="tx1"/>
              </a:solidFill>
            </a:endParaRPr>
          </a:p>
          <a:p>
            <a:pPr algn="just">
              <a:buClrTx/>
            </a:pPr>
            <a:endParaRPr lang="es-MX" sz="3200" b="1" dirty="0">
              <a:solidFill>
                <a:srgbClr val="7030A0"/>
              </a:solidFill>
            </a:endParaRPr>
          </a:p>
        </p:txBody>
      </p:sp>
    </p:spTree>
    <p:extLst>
      <p:ext uri="{BB962C8B-B14F-4D97-AF65-F5344CB8AC3E}">
        <p14:creationId xmlns:p14="http://schemas.microsoft.com/office/powerpoint/2010/main" val="20232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51520" y="404664"/>
            <a:ext cx="8280920" cy="792088"/>
          </a:xfrm>
        </p:spPr>
        <p:txBody>
          <a:bodyPr/>
          <a:lstStyle/>
          <a:p>
            <a:r>
              <a:rPr lang="es-MX" b="1" cap="none" dirty="0" smtClean="0">
                <a:solidFill>
                  <a:srgbClr val="FF0000"/>
                </a:solidFill>
              </a:rPr>
              <a:t>Causas que eliminan la responsabilidad:</a:t>
            </a:r>
            <a:endParaRPr lang="es-MX" b="1" cap="none" dirty="0">
              <a:solidFill>
                <a:srgbClr val="FF0000"/>
              </a:solidFill>
            </a:endParaRPr>
          </a:p>
        </p:txBody>
      </p:sp>
      <p:sp>
        <p:nvSpPr>
          <p:cNvPr id="5" name="4 Marcador de texto"/>
          <p:cNvSpPr>
            <a:spLocks noGrp="1"/>
          </p:cNvSpPr>
          <p:nvPr>
            <p:ph type="body" idx="1"/>
          </p:nvPr>
        </p:nvSpPr>
        <p:spPr>
          <a:xfrm>
            <a:off x="467544" y="1628800"/>
            <a:ext cx="7848872" cy="4608512"/>
          </a:xfrm>
        </p:spPr>
        <p:txBody>
          <a:bodyPr anchor="t" anchorCtr="0">
            <a:normAutofit/>
          </a:bodyPr>
          <a:lstStyle/>
          <a:p>
            <a:r>
              <a:rPr lang="es-CR" sz="3200" b="1" dirty="0">
                <a:solidFill>
                  <a:srgbClr val="FF0000"/>
                </a:solidFill>
              </a:rPr>
              <a:t>1-Estado de necesidad, caso fortuito o fuerza mayor</a:t>
            </a:r>
          </a:p>
          <a:p>
            <a:pPr algn="just"/>
            <a:r>
              <a:rPr lang="es-CR" sz="3000" i="1" dirty="0" smtClean="0">
                <a:solidFill>
                  <a:schemeClr val="tx1"/>
                </a:solidFill>
              </a:rPr>
              <a:t>“</a:t>
            </a:r>
            <a:r>
              <a:rPr lang="es-CR" sz="3000" b="1" i="1" dirty="0">
                <a:solidFill>
                  <a:schemeClr val="tx1"/>
                </a:solidFill>
              </a:rPr>
              <a:t>en materia tributaria implica el atraso en el pago por falta de fondos suficientes para cubrir todas las obligaciones económicas que se tengan pendientes (estado de necesidad) o falta total de liquidez (caso fortuito o fuerza mayor) </a:t>
            </a:r>
            <a:r>
              <a:rPr lang="es-CR" sz="3000" b="1" i="1" u="sng" dirty="0">
                <a:solidFill>
                  <a:schemeClr val="tx1"/>
                </a:solidFill>
              </a:rPr>
              <a:t>por razones externas y no imputables al </a:t>
            </a:r>
            <a:r>
              <a:rPr lang="es-CR" sz="3000" b="1" i="1" u="sng" dirty="0" smtClean="0">
                <a:solidFill>
                  <a:schemeClr val="tx1"/>
                </a:solidFill>
              </a:rPr>
              <a:t>contribuyente</a:t>
            </a:r>
            <a:r>
              <a:rPr lang="es-CR" sz="3000" i="1" dirty="0" smtClean="0">
                <a:solidFill>
                  <a:schemeClr val="tx1"/>
                </a:solidFill>
              </a:rPr>
              <a:t>”</a:t>
            </a:r>
            <a:endParaRPr lang="es-CR" sz="3000" dirty="0">
              <a:solidFill>
                <a:schemeClr val="tx1"/>
              </a:solidFill>
            </a:endParaRPr>
          </a:p>
        </p:txBody>
      </p:sp>
    </p:spTree>
    <p:extLst>
      <p:ext uri="{BB962C8B-B14F-4D97-AF65-F5344CB8AC3E}">
        <p14:creationId xmlns:p14="http://schemas.microsoft.com/office/powerpoint/2010/main" val="3246097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467544" y="620688"/>
            <a:ext cx="7920880" cy="6237312"/>
          </a:xfrm>
        </p:spPr>
        <p:txBody>
          <a:bodyPr anchor="t" anchorCtr="0">
            <a:normAutofit fontScale="77500" lnSpcReduction="20000"/>
          </a:bodyPr>
          <a:lstStyle/>
          <a:p>
            <a:pPr algn="just"/>
            <a:r>
              <a:rPr lang="es-CR" sz="4000" i="1" dirty="0" smtClean="0">
                <a:solidFill>
                  <a:schemeClr val="tx1"/>
                </a:solidFill>
              </a:rPr>
              <a:t>“</a:t>
            </a:r>
            <a:r>
              <a:rPr lang="es-CR" sz="4000" b="1" i="1" dirty="0" smtClean="0">
                <a:solidFill>
                  <a:schemeClr val="tx1"/>
                </a:solidFill>
              </a:rPr>
              <a:t>El </a:t>
            </a:r>
            <a:r>
              <a:rPr lang="es-CR" sz="4000" b="1" i="1" dirty="0">
                <a:solidFill>
                  <a:schemeClr val="tx1"/>
                </a:solidFill>
              </a:rPr>
              <a:t>contribuyente argumenta caso fortuito o de fuerza mayor (…), porque la documentación le fue sustraída, según denuncia realizada en el OIJ. </a:t>
            </a:r>
            <a:endParaRPr lang="es-CR" sz="4000" dirty="0">
              <a:solidFill>
                <a:schemeClr val="tx1"/>
              </a:solidFill>
            </a:endParaRPr>
          </a:p>
          <a:p>
            <a:pPr algn="just"/>
            <a:r>
              <a:rPr lang="es-CR" sz="4000" b="1" i="1" dirty="0">
                <a:solidFill>
                  <a:schemeClr val="tx1"/>
                </a:solidFill>
              </a:rPr>
              <a:t>La AT manifestó que en la denuncia no se indicó en forma expresa y concreta los documentos de trascendencia tributaria que fueron sustraídos, además de que el contribuyente pudo mediante información de terceros proveer la declaración o informe </a:t>
            </a:r>
            <a:r>
              <a:rPr lang="es-CR" sz="4000" b="1" i="1" dirty="0" smtClean="0">
                <a:solidFill>
                  <a:schemeClr val="tx1"/>
                </a:solidFill>
              </a:rPr>
              <a:t>solicitado”</a:t>
            </a:r>
          </a:p>
          <a:p>
            <a:pPr algn="just"/>
            <a:r>
              <a:rPr lang="es-CR" sz="4000" b="1" i="1" dirty="0">
                <a:solidFill>
                  <a:schemeClr val="tx1"/>
                </a:solidFill>
              </a:rPr>
              <a:t/>
            </a:r>
            <a:br>
              <a:rPr lang="es-CR" sz="4000" b="1" i="1" dirty="0">
                <a:solidFill>
                  <a:schemeClr val="tx1"/>
                </a:solidFill>
              </a:rPr>
            </a:br>
            <a:r>
              <a:rPr lang="es-CR" sz="4000" b="1" dirty="0" smtClean="0">
                <a:solidFill>
                  <a:schemeClr val="tx1"/>
                </a:solidFill>
              </a:rPr>
              <a:t>Fallo TFA </a:t>
            </a:r>
            <a:r>
              <a:rPr lang="es-CR" sz="4000" b="1" dirty="0">
                <a:solidFill>
                  <a:schemeClr val="tx1"/>
                </a:solidFill>
              </a:rPr>
              <a:t>298-2005 </a:t>
            </a:r>
            <a:r>
              <a:rPr lang="es-CR" sz="4000" b="1" dirty="0" smtClean="0">
                <a:solidFill>
                  <a:schemeClr val="tx1"/>
                </a:solidFill>
              </a:rPr>
              <a:t>confirma </a:t>
            </a:r>
            <a:r>
              <a:rPr lang="es-CR" sz="4000" b="1" dirty="0">
                <a:solidFill>
                  <a:schemeClr val="tx1"/>
                </a:solidFill>
              </a:rPr>
              <a:t>la sanción </a:t>
            </a:r>
            <a:r>
              <a:rPr lang="es-CR" sz="4000" b="1" i="1" dirty="0">
                <a:solidFill>
                  <a:schemeClr val="tx1"/>
                </a:solidFill>
              </a:rPr>
              <a:t>“al … no estarse ante una circunstancia eximente de responsabilidad</a:t>
            </a:r>
            <a:r>
              <a:rPr lang="es-CR" sz="4000" b="1" i="1" dirty="0" smtClean="0">
                <a:solidFill>
                  <a:schemeClr val="tx1"/>
                </a:solidFill>
              </a:rPr>
              <a:t>”</a:t>
            </a:r>
            <a:endParaRPr lang="es-CR" sz="3000" dirty="0">
              <a:solidFill>
                <a:schemeClr val="tx1"/>
              </a:solidFill>
            </a:endParaRPr>
          </a:p>
        </p:txBody>
      </p:sp>
    </p:spTree>
    <p:extLst>
      <p:ext uri="{BB962C8B-B14F-4D97-AF65-F5344CB8AC3E}">
        <p14:creationId xmlns:p14="http://schemas.microsoft.com/office/powerpoint/2010/main" val="2584075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3DB49"/>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51520" y="404664"/>
            <a:ext cx="8280920" cy="792088"/>
          </a:xfrm>
        </p:spPr>
        <p:txBody>
          <a:bodyPr/>
          <a:lstStyle/>
          <a:p>
            <a:pPr algn="ctr"/>
            <a:r>
              <a:rPr lang="es-MX" b="1" cap="none" dirty="0" smtClean="0">
                <a:solidFill>
                  <a:srgbClr val="FF0000"/>
                </a:solidFill>
              </a:rPr>
              <a:t>INFRACCIONES ADMINISTRATIVAS POR INCUMPLIMIENTO DE</a:t>
            </a:r>
            <a:br>
              <a:rPr lang="es-MX" b="1" cap="none" dirty="0" smtClean="0">
                <a:solidFill>
                  <a:srgbClr val="FF0000"/>
                </a:solidFill>
              </a:rPr>
            </a:br>
            <a:r>
              <a:rPr lang="es-MX" b="1" cap="none" dirty="0" smtClean="0">
                <a:solidFill>
                  <a:srgbClr val="FF0000"/>
                </a:solidFill>
              </a:rPr>
              <a:t>DEBERES FORMALES</a:t>
            </a:r>
            <a:endParaRPr lang="es-MX" b="1" cap="none" dirty="0">
              <a:solidFill>
                <a:srgbClr val="FF0000"/>
              </a:solidFill>
            </a:endParaRPr>
          </a:p>
        </p:txBody>
      </p:sp>
      <p:sp>
        <p:nvSpPr>
          <p:cNvPr id="5" name="4 Marcador de texto"/>
          <p:cNvSpPr>
            <a:spLocks noGrp="1"/>
          </p:cNvSpPr>
          <p:nvPr>
            <p:ph type="body" idx="1"/>
          </p:nvPr>
        </p:nvSpPr>
        <p:spPr>
          <a:xfrm>
            <a:off x="323528" y="2636912"/>
            <a:ext cx="8136904" cy="4104456"/>
          </a:xfrm>
        </p:spPr>
        <p:txBody>
          <a:bodyPr anchor="t" anchorCtr="0">
            <a:normAutofit fontScale="32500" lnSpcReduction="20000"/>
          </a:bodyPr>
          <a:lstStyle/>
          <a:p>
            <a:pPr algn="just"/>
            <a:r>
              <a:rPr lang="es-CR" sz="6000" b="1" dirty="0" smtClean="0">
                <a:solidFill>
                  <a:schemeClr val="tx1"/>
                </a:solidFill>
              </a:rPr>
              <a:t>Art 78 </a:t>
            </a:r>
            <a:r>
              <a:rPr lang="es-CR" sz="6000" dirty="0">
                <a:solidFill>
                  <a:schemeClr val="tx1"/>
                </a:solidFill>
              </a:rPr>
              <a:t>	Omisión </a:t>
            </a:r>
            <a:r>
              <a:rPr lang="es-CR" sz="6000" dirty="0" smtClean="0">
                <a:solidFill>
                  <a:schemeClr val="tx1"/>
                </a:solidFill>
              </a:rPr>
              <a:t>declaración inscripción</a:t>
            </a:r>
            <a:r>
              <a:rPr lang="es-CR" sz="6000" dirty="0">
                <a:solidFill>
                  <a:schemeClr val="tx1"/>
                </a:solidFill>
              </a:rPr>
              <a:t>, </a:t>
            </a:r>
            <a:r>
              <a:rPr lang="es-CR" sz="6000" dirty="0" smtClean="0">
                <a:solidFill>
                  <a:schemeClr val="tx1"/>
                </a:solidFill>
              </a:rPr>
              <a:t>modificación o </a:t>
            </a:r>
            <a:r>
              <a:rPr lang="es-CR" sz="6000" dirty="0" err="1" smtClean="0">
                <a:solidFill>
                  <a:schemeClr val="tx1"/>
                </a:solidFill>
              </a:rPr>
              <a:t>desinscripción</a:t>
            </a:r>
            <a:endParaRPr lang="es-CR" sz="6000" dirty="0">
              <a:solidFill>
                <a:schemeClr val="tx1"/>
              </a:solidFill>
            </a:endParaRPr>
          </a:p>
          <a:p>
            <a:pPr algn="just"/>
            <a:r>
              <a:rPr lang="es-CR" sz="6000" b="1" dirty="0" smtClean="0">
                <a:solidFill>
                  <a:schemeClr val="tx1"/>
                </a:solidFill>
              </a:rPr>
              <a:t>Art 79 </a:t>
            </a:r>
            <a:r>
              <a:rPr lang="es-CR" sz="6000" dirty="0">
                <a:solidFill>
                  <a:schemeClr val="tx1"/>
                </a:solidFill>
              </a:rPr>
              <a:t>	Omisión </a:t>
            </a:r>
            <a:r>
              <a:rPr lang="es-CR" sz="6000" dirty="0" smtClean="0">
                <a:solidFill>
                  <a:schemeClr val="tx1"/>
                </a:solidFill>
              </a:rPr>
              <a:t>presentación de declaraciones</a:t>
            </a:r>
            <a:endParaRPr lang="es-CR" sz="6000" dirty="0">
              <a:solidFill>
                <a:schemeClr val="tx1"/>
              </a:solidFill>
            </a:endParaRPr>
          </a:p>
          <a:p>
            <a:pPr algn="just"/>
            <a:r>
              <a:rPr lang="es-CR" sz="6000" b="1" dirty="0" smtClean="0">
                <a:solidFill>
                  <a:schemeClr val="tx1"/>
                </a:solidFill>
              </a:rPr>
              <a:t>Art 82 </a:t>
            </a:r>
            <a:r>
              <a:rPr lang="es-CR" sz="6000" dirty="0">
                <a:solidFill>
                  <a:schemeClr val="tx1"/>
                </a:solidFill>
              </a:rPr>
              <a:t>	Resistencia </a:t>
            </a:r>
            <a:r>
              <a:rPr lang="es-CR" sz="6000" dirty="0" smtClean="0">
                <a:solidFill>
                  <a:schemeClr val="tx1"/>
                </a:solidFill>
              </a:rPr>
              <a:t>a actuaciones administrativas de control</a:t>
            </a:r>
            <a:endParaRPr lang="es-CR" sz="6000" dirty="0">
              <a:solidFill>
                <a:schemeClr val="tx1"/>
              </a:solidFill>
            </a:endParaRPr>
          </a:p>
          <a:p>
            <a:pPr algn="just"/>
            <a:r>
              <a:rPr lang="es-CR" sz="6000" b="1" dirty="0" smtClean="0">
                <a:solidFill>
                  <a:schemeClr val="tx1"/>
                </a:solidFill>
              </a:rPr>
              <a:t>Art 83 </a:t>
            </a:r>
            <a:r>
              <a:rPr lang="es-CR" sz="6000" dirty="0">
                <a:solidFill>
                  <a:schemeClr val="tx1"/>
                </a:solidFill>
              </a:rPr>
              <a:t>	Incumplimiento en suministro </a:t>
            </a:r>
            <a:r>
              <a:rPr lang="es-CR" sz="6000" dirty="0" smtClean="0">
                <a:solidFill>
                  <a:schemeClr val="tx1"/>
                </a:solidFill>
              </a:rPr>
              <a:t>información</a:t>
            </a:r>
            <a:endParaRPr lang="es-CR" sz="6000" dirty="0">
              <a:solidFill>
                <a:schemeClr val="tx1"/>
              </a:solidFill>
            </a:endParaRPr>
          </a:p>
          <a:p>
            <a:pPr algn="just"/>
            <a:r>
              <a:rPr lang="es-CR" sz="6000" b="1" dirty="0">
                <a:solidFill>
                  <a:schemeClr val="tx1"/>
                </a:solidFill>
              </a:rPr>
              <a:t>106 ter </a:t>
            </a:r>
            <a:r>
              <a:rPr lang="es-CR" sz="6000" dirty="0">
                <a:solidFill>
                  <a:schemeClr val="tx1"/>
                </a:solidFill>
              </a:rPr>
              <a:t>	Incumplimiento información por entidades </a:t>
            </a:r>
            <a:r>
              <a:rPr lang="es-CR" sz="6000" dirty="0" smtClean="0">
                <a:solidFill>
                  <a:schemeClr val="tx1"/>
                </a:solidFill>
              </a:rPr>
              <a:t>financieras</a:t>
            </a:r>
            <a:endParaRPr lang="es-CR" sz="6000" dirty="0">
              <a:solidFill>
                <a:schemeClr val="tx1"/>
              </a:solidFill>
            </a:endParaRPr>
          </a:p>
          <a:p>
            <a:pPr algn="just"/>
            <a:r>
              <a:rPr lang="es-CR" sz="6000" b="1" dirty="0" smtClean="0">
                <a:solidFill>
                  <a:schemeClr val="tx1"/>
                </a:solidFill>
              </a:rPr>
              <a:t>Art 84 </a:t>
            </a:r>
            <a:r>
              <a:rPr lang="es-CR" sz="6000" dirty="0">
                <a:solidFill>
                  <a:schemeClr val="tx1"/>
                </a:solidFill>
              </a:rPr>
              <a:t>	Incumplimiento </a:t>
            </a:r>
            <a:r>
              <a:rPr lang="es-CR" sz="6000" dirty="0" smtClean="0">
                <a:solidFill>
                  <a:schemeClr val="tx1"/>
                </a:solidFill>
              </a:rPr>
              <a:t>deber de llevar registros </a:t>
            </a:r>
            <a:r>
              <a:rPr lang="es-CR" sz="6000" dirty="0">
                <a:solidFill>
                  <a:schemeClr val="tx1"/>
                </a:solidFill>
              </a:rPr>
              <a:t>contables y </a:t>
            </a:r>
            <a:r>
              <a:rPr lang="es-CR" sz="6000" dirty="0" smtClean="0">
                <a:solidFill>
                  <a:schemeClr val="tx1"/>
                </a:solidFill>
              </a:rPr>
              <a:t>financieros</a:t>
            </a:r>
          </a:p>
          <a:p>
            <a:pPr algn="just"/>
            <a:r>
              <a:rPr lang="es-CR" sz="6000" b="1" dirty="0" smtClean="0">
                <a:solidFill>
                  <a:schemeClr val="tx1"/>
                </a:solidFill>
              </a:rPr>
              <a:t>84 </a:t>
            </a:r>
            <a:r>
              <a:rPr lang="es-CR" sz="6000" b="1" dirty="0">
                <a:solidFill>
                  <a:schemeClr val="tx1"/>
                </a:solidFill>
              </a:rPr>
              <a:t>bis </a:t>
            </a:r>
            <a:r>
              <a:rPr lang="es-CR" sz="6000" dirty="0">
                <a:solidFill>
                  <a:schemeClr val="tx1"/>
                </a:solidFill>
              </a:rPr>
              <a:t>	Incumplimiento llevar registro </a:t>
            </a:r>
            <a:r>
              <a:rPr lang="es-CR" sz="6000" dirty="0" smtClean="0">
                <a:solidFill>
                  <a:schemeClr val="tx1"/>
                </a:solidFill>
              </a:rPr>
              <a:t>accionistas</a:t>
            </a:r>
            <a:endParaRPr lang="es-CR" sz="6000" dirty="0">
              <a:solidFill>
                <a:schemeClr val="tx1"/>
              </a:solidFill>
            </a:endParaRPr>
          </a:p>
          <a:p>
            <a:pPr algn="just"/>
            <a:r>
              <a:rPr lang="es-CR" sz="6000" b="1" dirty="0" smtClean="0">
                <a:solidFill>
                  <a:schemeClr val="tx1"/>
                </a:solidFill>
              </a:rPr>
              <a:t>Art 85 </a:t>
            </a:r>
            <a:r>
              <a:rPr lang="es-CR" sz="6000" dirty="0">
                <a:solidFill>
                  <a:schemeClr val="tx1"/>
                </a:solidFill>
              </a:rPr>
              <a:t>	No emisión de </a:t>
            </a:r>
            <a:r>
              <a:rPr lang="es-CR" sz="6000" dirty="0" smtClean="0">
                <a:solidFill>
                  <a:schemeClr val="tx1"/>
                </a:solidFill>
              </a:rPr>
              <a:t>facturas</a:t>
            </a:r>
            <a:endParaRPr lang="es-CR" sz="6000" dirty="0">
              <a:solidFill>
                <a:schemeClr val="tx1"/>
              </a:solidFill>
            </a:endParaRPr>
          </a:p>
          <a:p>
            <a:pPr algn="just"/>
            <a:r>
              <a:rPr lang="es-CR" sz="6000" b="1" dirty="0" smtClean="0">
                <a:solidFill>
                  <a:schemeClr val="tx1"/>
                </a:solidFill>
              </a:rPr>
              <a:t>Art 86 </a:t>
            </a:r>
            <a:r>
              <a:rPr lang="es-CR" sz="6000" dirty="0">
                <a:solidFill>
                  <a:schemeClr val="tx1"/>
                </a:solidFill>
              </a:rPr>
              <a:t>	Infracciones que dan lugar al cierre </a:t>
            </a:r>
            <a:r>
              <a:rPr lang="es-CR" sz="6000" dirty="0" smtClean="0">
                <a:solidFill>
                  <a:schemeClr val="tx1"/>
                </a:solidFill>
              </a:rPr>
              <a:t>de negocios</a:t>
            </a:r>
            <a:endParaRPr lang="es-CR" sz="6000" dirty="0">
              <a:solidFill>
                <a:schemeClr val="tx1"/>
              </a:solidFill>
            </a:endParaRPr>
          </a:p>
          <a:p>
            <a:pPr algn="just"/>
            <a:r>
              <a:rPr lang="es-CR" sz="6000" b="1" dirty="0" smtClean="0">
                <a:solidFill>
                  <a:schemeClr val="tx1"/>
                </a:solidFill>
              </a:rPr>
              <a:t>Art 87 </a:t>
            </a:r>
            <a:r>
              <a:rPr lang="es-CR" sz="6000" dirty="0">
                <a:solidFill>
                  <a:schemeClr val="tx1"/>
                </a:solidFill>
              </a:rPr>
              <a:t>	Destrucción </a:t>
            </a:r>
            <a:r>
              <a:rPr lang="es-CR" sz="6000" dirty="0" smtClean="0">
                <a:solidFill>
                  <a:schemeClr val="tx1"/>
                </a:solidFill>
              </a:rPr>
              <a:t>o alteración de sellos</a:t>
            </a:r>
            <a:endParaRPr lang="es-CR" sz="6000" dirty="0"/>
          </a:p>
        </p:txBody>
      </p:sp>
    </p:spTree>
    <p:extLst>
      <p:ext uri="{BB962C8B-B14F-4D97-AF65-F5344CB8AC3E}">
        <p14:creationId xmlns:p14="http://schemas.microsoft.com/office/powerpoint/2010/main" val="2309225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3DB49"/>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51520" y="404664"/>
            <a:ext cx="8280920" cy="792088"/>
          </a:xfrm>
        </p:spPr>
        <p:txBody>
          <a:bodyPr/>
          <a:lstStyle/>
          <a:p>
            <a:pPr algn="ctr"/>
            <a:r>
              <a:rPr lang="es-MX" b="1" cap="none" dirty="0" smtClean="0">
                <a:solidFill>
                  <a:srgbClr val="FF0000"/>
                </a:solidFill>
              </a:rPr>
              <a:t>La infracción tributaria: Elementos constitutivos</a:t>
            </a:r>
            <a:endParaRPr lang="es-MX" b="1" cap="none"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796876118"/>
              </p:ext>
            </p:extLst>
          </p:nvPr>
        </p:nvGraphicFramePr>
        <p:xfrm>
          <a:off x="251520" y="1916832"/>
          <a:ext cx="7992888" cy="3931920"/>
        </p:xfrm>
        <a:graphic>
          <a:graphicData uri="http://schemas.openxmlformats.org/drawingml/2006/table">
            <a:tbl>
              <a:tblPr firstRow="1" bandRow="1">
                <a:tableStyleId>{5C22544A-7EE6-4342-B048-85BDC9FD1C3A}</a:tableStyleId>
              </a:tblPr>
              <a:tblGrid>
                <a:gridCol w="2016224"/>
                <a:gridCol w="5976664"/>
              </a:tblGrid>
              <a:tr h="312890">
                <a:tc>
                  <a:txBody>
                    <a:bodyPr/>
                    <a:lstStyle/>
                    <a:p>
                      <a:r>
                        <a:rPr lang="es-CR" dirty="0" smtClean="0">
                          <a:solidFill>
                            <a:schemeClr val="tx1"/>
                          </a:solidFill>
                        </a:rPr>
                        <a:t>Elemento objetivo</a:t>
                      </a:r>
                      <a:endParaRPr lang="es-CR" dirty="0">
                        <a:solidFill>
                          <a:schemeClr val="tx1"/>
                        </a:solidFill>
                      </a:endParaRPr>
                    </a:p>
                  </a:txBody>
                  <a:tcPr>
                    <a:solidFill>
                      <a:schemeClr val="accent2">
                        <a:lumMod val="75000"/>
                      </a:schemeClr>
                    </a:solidFill>
                  </a:tcPr>
                </a:tc>
                <a:tc>
                  <a:txBody>
                    <a:bodyPr/>
                    <a:lstStyle/>
                    <a:p>
                      <a:r>
                        <a:rPr lang="es-CR" sz="1800" b="1" i="1" u="none" strike="noStrike" kern="1200" baseline="0" dirty="0" smtClean="0">
                          <a:solidFill>
                            <a:schemeClr val="tx1"/>
                          </a:solidFill>
                          <a:latin typeface="+mn-lt"/>
                          <a:ea typeface="+mn-ea"/>
                          <a:cs typeface="+mn-cs"/>
                        </a:rPr>
                        <a:t>“No basta … con que se produzca una acción u omisión que infrinja determinadas obligaciones (…) es necesario, además, que (…) se encuentre prevista como tal infracción por el legislador, esto es, que sea una conducta típica …”</a:t>
                      </a:r>
                      <a:endParaRPr lang="es-CR" dirty="0">
                        <a:solidFill>
                          <a:schemeClr val="tx1"/>
                        </a:solidFill>
                      </a:endParaRPr>
                    </a:p>
                  </a:txBody>
                  <a:tcPr>
                    <a:solidFill>
                      <a:schemeClr val="accent2">
                        <a:lumMod val="75000"/>
                      </a:schemeClr>
                    </a:solidFill>
                  </a:tcPr>
                </a:tc>
              </a:tr>
              <a:tr h="312890">
                <a:tc>
                  <a:txBody>
                    <a:bodyPr/>
                    <a:lstStyle/>
                    <a:p>
                      <a:r>
                        <a:rPr lang="es-CR" sz="1800" b="1" kern="1200" dirty="0" smtClean="0">
                          <a:solidFill>
                            <a:schemeClr val="tx1"/>
                          </a:solidFill>
                          <a:latin typeface="+mn-lt"/>
                          <a:ea typeface="+mn-ea"/>
                          <a:cs typeface="+mn-cs"/>
                        </a:rPr>
                        <a:t>Elemento subjetivo</a:t>
                      </a:r>
                      <a:endParaRPr lang="es-CR" sz="1800" b="1" kern="1200" dirty="0">
                        <a:solidFill>
                          <a:schemeClr val="tx1"/>
                        </a:solidFill>
                        <a:latin typeface="+mn-lt"/>
                        <a:ea typeface="+mn-ea"/>
                        <a:cs typeface="+mn-cs"/>
                      </a:endParaRPr>
                    </a:p>
                  </a:txBody>
                  <a:tcPr>
                    <a:solidFill>
                      <a:srgbClr val="EC9494"/>
                    </a:solidFill>
                  </a:tcPr>
                </a:tc>
                <a:tc>
                  <a:txBody>
                    <a:bodyPr/>
                    <a:lstStyle/>
                    <a:p>
                      <a:r>
                        <a:rPr lang="es-CR" sz="1800" b="1" i="1" u="none" strike="noStrike" kern="1200" baseline="0" dirty="0" smtClean="0">
                          <a:solidFill>
                            <a:schemeClr val="tx1"/>
                          </a:solidFill>
                          <a:latin typeface="+mn-lt"/>
                          <a:ea typeface="+mn-ea"/>
                          <a:cs typeface="+mn-cs"/>
                        </a:rPr>
                        <a:t>“(…) la prohibición de la responsabilidad objetiva en materia de infracciones tributarias, que resulta de la presunción constitucional de inocencia, fuerza a entender incluido el elemento subjetivo en la noción de infracción …” </a:t>
                      </a:r>
                      <a:endParaRPr lang="es-CR" dirty="0">
                        <a:solidFill>
                          <a:schemeClr val="tx1"/>
                        </a:solidFill>
                      </a:endParaRPr>
                    </a:p>
                  </a:txBody>
                  <a:tcPr>
                    <a:solidFill>
                      <a:srgbClr val="EC9494"/>
                    </a:solidFill>
                  </a:tcPr>
                </a:tc>
              </a:tr>
              <a:tr h="312890">
                <a:tc>
                  <a:txBody>
                    <a:bodyPr/>
                    <a:lstStyle/>
                    <a:p>
                      <a:r>
                        <a:rPr lang="es-CR" b="1" dirty="0" smtClean="0">
                          <a:solidFill>
                            <a:schemeClr val="tx1"/>
                          </a:solidFill>
                        </a:rPr>
                        <a:t>Sujeto activo</a:t>
                      </a:r>
                      <a:endParaRPr lang="es-CR" b="1" dirty="0">
                        <a:solidFill>
                          <a:schemeClr val="tx1"/>
                        </a:solidFill>
                      </a:endParaRPr>
                    </a:p>
                  </a:txBody>
                  <a:tcPr>
                    <a:solidFill>
                      <a:schemeClr val="accent5">
                        <a:lumMod val="60000"/>
                        <a:lumOff val="40000"/>
                      </a:schemeClr>
                    </a:solidFill>
                  </a:tcPr>
                </a:tc>
                <a:tc>
                  <a:txBody>
                    <a:bodyPr/>
                    <a:lstStyle/>
                    <a:p>
                      <a:r>
                        <a:rPr lang="es-CR" sz="1800" b="1" i="1" u="none" strike="noStrike" kern="1200" baseline="0" dirty="0" smtClean="0">
                          <a:solidFill>
                            <a:schemeClr val="tx1"/>
                          </a:solidFill>
                          <a:latin typeface="+mn-lt"/>
                          <a:ea typeface="+mn-ea"/>
                          <a:cs typeface="+mn-cs"/>
                        </a:rPr>
                        <a:t>“La conducta típica consiste en (…), pero, ¿quién puede realizarla?” M.A. </a:t>
                      </a:r>
                      <a:r>
                        <a:rPr lang="es-CR" sz="1800" b="1" i="1" u="none" strike="noStrike" kern="1200" baseline="0" dirty="0" err="1" smtClean="0">
                          <a:solidFill>
                            <a:schemeClr val="tx1"/>
                          </a:solidFill>
                          <a:latin typeface="+mn-lt"/>
                          <a:ea typeface="+mn-ea"/>
                          <a:cs typeface="+mn-cs"/>
                        </a:rPr>
                        <a:t>Rancaño</a:t>
                      </a:r>
                      <a:r>
                        <a:rPr lang="es-CR" sz="1800" b="1" i="1" u="none" strike="noStrike" kern="1200" baseline="0" dirty="0" smtClean="0">
                          <a:solidFill>
                            <a:schemeClr val="tx1"/>
                          </a:solidFill>
                          <a:latin typeface="+mn-lt"/>
                          <a:ea typeface="+mn-ea"/>
                          <a:cs typeface="+mn-cs"/>
                        </a:rPr>
                        <a:t>. El Delito de Defraudación Tributaria </a:t>
                      </a:r>
                      <a:endParaRPr lang="es-CR" sz="1800" b="1" i="1" u="none" strike="noStrike" kern="1200" baseline="0" dirty="0">
                        <a:solidFill>
                          <a:schemeClr val="tx1"/>
                        </a:solidFill>
                        <a:latin typeface="+mn-lt"/>
                        <a:ea typeface="+mn-ea"/>
                        <a:cs typeface="+mn-cs"/>
                      </a:endParaRPr>
                    </a:p>
                  </a:txBody>
                  <a:tcPr>
                    <a:solidFill>
                      <a:schemeClr val="accent5">
                        <a:lumMod val="60000"/>
                        <a:lumOff val="40000"/>
                      </a:schemeClr>
                    </a:solidFill>
                  </a:tcPr>
                </a:tc>
              </a:tr>
              <a:tr h="312890">
                <a:tc>
                  <a:txBody>
                    <a:bodyPr/>
                    <a:lstStyle/>
                    <a:p>
                      <a:r>
                        <a:rPr lang="es-CR" b="1" dirty="0" smtClean="0">
                          <a:solidFill>
                            <a:schemeClr val="tx1"/>
                          </a:solidFill>
                        </a:rPr>
                        <a:t>Penalidad</a:t>
                      </a:r>
                      <a:endParaRPr lang="es-CR" b="1" dirty="0">
                        <a:solidFill>
                          <a:schemeClr val="tx1"/>
                        </a:solidFill>
                      </a:endParaRPr>
                    </a:p>
                  </a:txBody>
                  <a:tcPr>
                    <a:solidFill>
                      <a:srgbClr val="6068A0"/>
                    </a:solidFill>
                  </a:tcPr>
                </a:tc>
                <a:tc>
                  <a:txBody>
                    <a:bodyPr/>
                    <a:lstStyle/>
                    <a:p>
                      <a:r>
                        <a:rPr lang="es-CR" sz="1800" b="1" i="1" u="none" strike="noStrike" kern="1200" baseline="0" dirty="0" smtClean="0">
                          <a:solidFill>
                            <a:schemeClr val="dk1"/>
                          </a:solidFill>
                          <a:latin typeface="+mn-lt"/>
                          <a:ea typeface="+mn-ea"/>
                          <a:cs typeface="+mn-cs"/>
                        </a:rPr>
                        <a:t>“… pena, esto es, infligiéndole un sacrificio con una finalidad correctora, represiva e intimidatoria.” </a:t>
                      </a:r>
                      <a:r>
                        <a:rPr lang="es-CR" sz="1800" b="0" i="0" u="none" strike="noStrike" kern="1200" baseline="0" dirty="0" smtClean="0">
                          <a:solidFill>
                            <a:schemeClr val="dk1"/>
                          </a:solidFill>
                          <a:latin typeface="+mn-lt"/>
                          <a:ea typeface="+mn-ea"/>
                          <a:cs typeface="+mn-cs"/>
                        </a:rPr>
                        <a:t>	</a:t>
                      </a:r>
                    </a:p>
                  </a:txBody>
                  <a:tcPr>
                    <a:solidFill>
                      <a:srgbClr val="6068A0"/>
                    </a:solidFill>
                  </a:tcPr>
                </a:tc>
              </a:tr>
            </a:tbl>
          </a:graphicData>
        </a:graphic>
      </p:graphicFrame>
    </p:spTree>
    <p:extLst>
      <p:ext uri="{BB962C8B-B14F-4D97-AF65-F5344CB8AC3E}">
        <p14:creationId xmlns:p14="http://schemas.microsoft.com/office/powerpoint/2010/main" val="1155167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cap="none" dirty="0" smtClean="0">
                <a:solidFill>
                  <a:srgbClr val="BA0693"/>
                </a:solidFill>
              </a:rPr>
              <a:t>“Plantilla”</a:t>
            </a:r>
            <a:endParaRPr lang="es-MX" b="1" cap="none" dirty="0">
              <a:solidFill>
                <a:srgbClr val="BA0693"/>
              </a:solidFill>
            </a:endParaRPr>
          </a:p>
        </p:txBody>
      </p:sp>
      <p:sp>
        <p:nvSpPr>
          <p:cNvPr id="6" name="4 Marcador de texto"/>
          <p:cNvSpPr>
            <a:spLocks noGrp="1"/>
          </p:cNvSpPr>
          <p:nvPr>
            <p:ph type="body" idx="1"/>
          </p:nvPr>
        </p:nvSpPr>
        <p:spPr/>
        <p:txBody>
          <a:bodyPr anchor="t" anchorCtr="0">
            <a:normAutofit/>
          </a:bodyPr>
          <a:lstStyle/>
          <a:p>
            <a:pPr fontAlgn="t"/>
            <a:endParaRPr lang="es-CR" sz="3200" dirty="0"/>
          </a:p>
          <a:p>
            <a:pPr>
              <a:buClrTx/>
            </a:pPr>
            <a:endParaRPr lang="es-MX" sz="3200" b="1" dirty="0">
              <a:solidFill>
                <a:srgbClr val="7030A0"/>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117801080"/>
              </p:ext>
            </p:extLst>
          </p:nvPr>
        </p:nvGraphicFramePr>
        <p:xfrm>
          <a:off x="323528" y="1556792"/>
          <a:ext cx="7992888" cy="4754880"/>
        </p:xfrm>
        <a:graphic>
          <a:graphicData uri="http://schemas.openxmlformats.org/drawingml/2006/table">
            <a:tbl>
              <a:tblPr firstRow="1" bandRow="1">
                <a:tableStyleId>{5C22544A-7EE6-4342-B048-85BDC9FD1C3A}</a:tableStyleId>
              </a:tblPr>
              <a:tblGrid>
                <a:gridCol w="2016224"/>
                <a:gridCol w="5976664"/>
              </a:tblGrid>
              <a:tr h="312890">
                <a:tc>
                  <a:txBody>
                    <a:bodyPr/>
                    <a:lstStyle/>
                    <a:p>
                      <a:r>
                        <a:rPr lang="es-CR" dirty="0" smtClean="0">
                          <a:solidFill>
                            <a:schemeClr val="tx1"/>
                          </a:solidFill>
                        </a:rPr>
                        <a:t>Elemento objetivo</a:t>
                      </a:r>
                      <a:endParaRPr lang="es-CR" dirty="0">
                        <a:solidFill>
                          <a:schemeClr val="tx1"/>
                        </a:solidFill>
                      </a:endParaRPr>
                    </a:p>
                  </a:txBody>
                  <a:tcPr>
                    <a:solidFill>
                      <a:schemeClr val="accent2">
                        <a:lumMod val="75000"/>
                      </a:schemeClr>
                    </a:solidFill>
                  </a:tcPr>
                </a:tc>
                <a:tc>
                  <a:txBody>
                    <a:bodyPr/>
                    <a:lstStyle/>
                    <a:p>
                      <a:endParaRPr lang="es-CR" dirty="0" smtClean="0">
                        <a:solidFill>
                          <a:schemeClr val="tx1"/>
                        </a:solidFill>
                      </a:endParaRPr>
                    </a:p>
                    <a:p>
                      <a:endParaRPr lang="es-CR" dirty="0" smtClean="0">
                        <a:solidFill>
                          <a:schemeClr val="tx1"/>
                        </a:solidFill>
                      </a:endParaRPr>
                    </a:p>
                    <a:p>
                      <a:endParaRPr lang="es-CR" dirty="0" smtClean="0">
                        <a:solidFill>
                          <a:schemeClr val="tx1"/>
                        </a:solidFill>
                      </a:endParaRPr>
                    </a:p>
                    <a:p>
                      <a:endParaRPr lang="es-CR" dirty="0">
                        <a:solidFill>
                          <a:schemeClr val="tx1"/>
                        </a:solidFill>
                      </a:endParaRPr>
                    </a:p>
                  </a:txBody>
                  <a:tcPr>
                    <a:solidFill>
                      <a:schemeClr val="accent2">
                        <a:lumMod val="75000"/>
                      </a:schemeClr>
                    </a:solidFill>
                  </a:tcPr>
                </a:tc>
              </a:tr>
              <a:tr h="312890">
                <a:tc>
                  <a:txBody>
                    <a:bodyPr/>
                    <a:lstStyle/>
                    <a:p>
                      <a:r>
                        <a:rPr lang="es-CR" sz="1800" b="1" kern="1200" dirty="0" smtClean="0">
                          <a:solidFill>
                            <a:schemeClr val="tx1"/>
                          </a:solidFill>
                          <a:latin typeface="+mn-lt"/>
                          <a:ea typeface="+mn-ea"/>
                          <a:cs typeface="+mn-cs"/>
                        </a:rPr>
                        <a:t>Elemento subjetivo</a:t>
                      </a:r>
                      <a:endParaRPr lang="es-CR" sz="1800" b="1" kern="1200" dirty="0">
                        <a:solidFill>
                          <a:schemeClr val="tx1"/>
                        </a:solidFill>
                        <a:latin typeface="+mn-lt"/>
                        <a:ea typeface="+mn-ea"/>
                        <a:cs typeface="+mn-cs"/>
                      </a:endParaRPr>
                    </a:p>
                  </a:txBody>
                  <a:tcPr>
                    <a:solidFill>
                      <a:srgbClr val="EC9494"/>
                    </a:solidFill>
                  </a:tcPr>
                </a:tc>
                <a:tc>
                  <a:txBody>
                    <a:bodyPr/>
                    <a:lstStyle/>
                    <a:p>
                      <a:endParaRPr lang="es-CR" dirty="0" smtClean="0">
                        <a:solidFill>
                          <a:schemeClr val="tx1"/>
                        </a:solidFill>
                      </a:endParaRPr>
                    </a:p>
                    <a:p>
                      <a:endParaRPr lang="es-CR" dirty="0" smtClean="0">
                        <a:solidFill>
                          <a:schemeClr val="tx1"/>
                        </a:solidFill>
                      </a:endParaRPr>
                    </a:p>
                    <a:p>
                      <a:endParaRPr lang="es-CR" dirty="0" smtClean="0">
                        <a:solidFill>
                          <a:schemeClr val="tx1"/>
                        </a:solidFill>
                      </a:endParaRPr>
                    </a:p>
                    <a:p>
                      <a:endParaRPr lang="es-CR" dirty="0">
                        <a:solidFill>
                          <a:schemeClr val="tx1"/>
                        </a:solidFill>
                      </a:endParaRPr>
                    </a:p>
                  </a:txBody>
                  <a:tcPr>
                    <a:solidFill>
                      <a:srgbClr val="EC9494"/>
                    </a:solidFill>
                  </a:tcPr>
                </a:tc>
              </a:tr>
              <a:tr h="312890">
                <a:tc>
                  <a:txBody>
                    <a:bodyPr/>
                    <a:lstStyle/>
                    <a:p>
                      <a:r>
                        <a:rPr lang="es-CR" b="1" dirty="0" smtClean="0">
                          <a:solidFill>
                            <a:schemeClr val="tx1"/>
                          </a:solidFill>
                        </a:rPr>
                        <a:t>Sujeto activo</a:t>
                      </a:r>
                      <a:endParaRPr lang="es-CR" b="1" dirty="0">
                        <a:solidFill>
                          <a:schemeClr val="tx1"/>
                        </a:solidFill>
                      </a:endParaRPr>
                    </a:p>
                  </a:txBody>
                  <a:tcPr>
                    <a:solidFill>
                      <a:schemeClr val="accent5">
                        <a:lumMod val="60000"/>
                        <a:lumOff val="40000"/>
                      </a:schemeClr>
                    </a:solidFill>
                  </a:tcPr>
                </a:tc>
                <a:tc>
                  <a:txBody>
                    <a:bodyPr/>
                    <a:lstStyle/>
                    <a:p>
                      <a:endParaRPr lang="es-CR" sz="1800" b="1" i="1" u="none" strike="noStrike" kern="1200" baseline="0" dirty="0" smtClean="0">
                        <a:solidFill>
                          <a:schemeClr val="tx1"/>
                        </a:solidFill>
                        <a:latin typeface="+mn-lt"/>
                        <a:ea typeface="+mn-ea"/>
                        <a:cs typeface="+mn-cs"/>
                      </a:endParaRPr>
                    </a:p>
                    <a:p>
                      <a:endParaRPr lang="es-CR" sz="1800" b="1" i="1" u="none" strike="noStrike" kern="1200" baseline="0" dirty="0" smtClean="0">
                        <a:solidFill>
                          <a:schemeClr val="tx1"/>
                        </a:solidFill>
                        <a:latin typeface="+mn-lt"/>
                        <a:ea typeface="+mn-ea"/>
                        <a:cs typeface="+mn-cs"/>
                      </a:endParaRPr>
                    </a:p>
                    <a:p>
                      <a:endParaRPr lang="es-CR" sz="1800" b="1" i="1" u="none" strike="noStrike" kern="1200" baseline="0" dirty="0" smtClean="0">
                        <a:solidFill>
                          <a:schemeClr val="tx1"/>
                        </a:solidFill>
                        <a:latin typeface="+mn-lt"/>
                        <a:ea typeface="+mn-ea"/>
                        <a:cs typeface="+mn-cs"/>
                      </a:endParaRPr>
                    </a:p>
                    <a:p>
                      <a:endParaRPr lang="es-CR" sz="1800" b="1" i="1" u="none" strike="noStrike" kern="1200" baseline="0" dirty="0">
                        <a:solidFill>
                          <a:schemeClr val="tx1"/>
                        </a:solidFill>
                        <a:latin typeface="+mn-lt"/>
                        <a:ea typeface="+mn-ea"/>
                        <a:cs typeface="+mn-cs"/>
                      </a:endParaRPr>
                    </a:p>
                  </a:txBody>
                  <a:tcPr>
                    <a:solidFill>
                      <a:schemeClr val="accent5">
                        <a:lumMod val="60000"/>
                        <a:lumOff val="40000"/>
                      </a:schemeClr>
                    </a:solidFill>
                  </a:tcPr>
                </a:tc>
              </a:tr>
              <a:tr h="312890">
                <a:tc>
                  <a:txBody>
                    <a:bodyPr/>
                    <a:lstStyle/>
                    <a:p>
                      <a:r>
                        <a:rPr lang="es-CR" b="1" dirty="0" smtClean="0">
                          <a:solidFill>
                            <a:schemeClr val="tx1"/>
                          </a:solidFill>
                        </a:rPr>
                        <a:t>Penalidad</a:t>
                      </a:r>
                      <a:endParaRPr lang="es-CR" b="1" dirty="0">
                        <a:solidFill>
                          <a:schemeClr val="tx1"/>
                        </a:solidFill>
                      </a:endParaRPr>
                    </a:p>
                  </a:txBody>
                  <a:tcPr>
                    <a:solidFill>
                      <a:srgbClr val="6068A0"/>
                    </a:solidFill>
                  </a:tcPr>
                </a:tc>
                <a:tc>
                  <a:txBody>
                    <a:bodyPr/>
                    <a:lstStyle/>
                    <a:p>
                      <a:endParaRPr lang="es-CR" sz="1800" b="0" i="0" u="none" strike="noStrike" kern="1200" baseline="0" dirty="0" smtClean="0">
                        <a:solidFill>
                          <a:schemeClr val="dk1"/>
                        </a:solidFill>
                        <a:latin typeface="+mn-lt"/>
                        <a:ea typeface="+mn-ea"/>
                        <a:cs typeface="+mn-cs"/>
                      </a:endParaRPr>
                    </a:p>
                    <a:p>
                      <a:endParaRPr lang="es-CR" sz="1800" b="0" i="0" u="none" strike="noStrike" kern="1200" baseline="0" dirty="0" smtClean="0">
                        <a:solidFill>
                          <a:schemeClr val="dk1"/>
                        </a:solidFill>
                        <a:latin typeface="+mn-lt"/>
                        <a:ea typeface="+mn-ea"/>
                        <a:cs typeface="+mn-cs"/>
                      </a:endParaRPr>
                    </a:p>
                    <a:p>
                      <a:endParaRPr lang="es-CR" sz="1800" b="0" i="0" u="none" strike="noStrike" kern="1200" baseline="0" dirty="0" smtClean="0">
                        <a:solidFill>
                          <a:schemeClr val="dk1"/>
                        </a:solidFill>
                        <a:latin typeface="+mn-lt"/>
                        <a:ea typeface="+mn-ea"/>
                        <a:cs typeface="+mn-cs"/>
                      </a:endParaRPr>
                    </a:p>
                    <a:p>
                      <a:endParaRPr lang="es-CR" sz="1800" b="0" i="0" u="none" strike="noStrike" kern="1200" baseline="0" dirty="0" smtClean="0">
                        <a:solidFill>
                          <a:schemeClr val="dk1"/>
                        </a:solidFill>
                        <a:latin typeface="+mn-lt"/>
                        <a:ea typeface="+mn-ea"/>
                        <a:cs typeface="+mn-cs"/>
                      </a:endParaRPr>
                    </a:p>
                  </a:txBody>
                  <a:tcPr>
                    <a:solidFill>
                      <a:srgbClr val="6068A0"/>
                    </a:solidFill>
                  </a:tcPr>
                </a:tc>
              </a:tr>
            </a:tbl>
          </a:graphicData>
        </a:graphic>
      </p:graphicFrame>
    </p:spTree>
    <p:extLst>
      <p:ext uri="{BB962C8B-B14F-4D97-AF65-F5344CB8AC3E}">
        <p14:creationId xmlns:p14="http://schemas.microsoft.com/office/powerpoint/2010/main" val="3701943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332656"/>
            <a:ext cx="7986465" cy="1656184"/>
          </a:xfrm>
        </p:spPr>
        <p:txBody>
          <a:bodyPr/>
          <a:lstStyle/>
          <a:p>
            <a:pPr algn="ctr"/>
            <a:r>
              <a:rPr lang="es-MX" b="1" dirty="0" smtClean="0">
                <a:solidFill>
                  <a:srgbClr val="00B050"/>
                </a:solidFill>
              </a:rPr>
              <a:t>ÚLTIMA reforma AL TÍTULO III CNPT POR ley 9069</a:t>
            </a:r>
            <a:endParaRPr lang="es-MX" b="1" dirty="0">
              <a:solidFill>
                <a:srgbClr val="00B050"/>
              </a:solidFill>
            </a:endParaRPr>
          </a:p>
        </p:txBody>
      </p:sp>
      <p:sp>
        <p:nvSpPr>
          <p:cNvPr id="5" name="4 Marcador de texto"/>
          <p:cNvSpPr>
            <a:spLocks noGrp="1"/>
          </p:cNvSpPr>
          <p:nvPr>
            <p:ph type="body" idx="1"/>
          </p:nvPr>
        </p:nvSpPr>
        <p:spPr>
          <a:xfrm>
            <a:off x="467544" y="1916832"/>
            <a:ext cx="7704856" cy="4536504"/>
          </a:xfrm>
        </p:spPr>
        <p:txBody>
          <a:bodyPr anchor="t" anchorCtr="0">
            <a:normAutofit fontScale="92500" lnSpcReduction="20000"/>
          </a:bodyPr>
          <a:lstStyle/>
          <a:p>
            <a:pPr algn="just"/>
            <a:r>
              <a:rPr lang="es-MX" sz="3200" dirty="0" smtClean="0">
                <a:solidFill>
                  <a:srgbClr val="002060"/>
                </a:solidFill>
                <a:latin typeface="+mj-lt"/>
              </a:rPr>
              <a:t>Agravó sustancialmente las sanciones</a:t>
            </a:r>
          </a:p>
          <a:p>
            <a:pPr algn="just"/>
            <a:endParaRPr lang="es-MX" sz="3200" dirty="0">
              <a:solidFill>
                <a:srgbClr val="002060"/>
              </a:solidFill>
              <a:latin typeface="+mj-lt"/>
            </a:endParaRPr>
          </a:p>
          <a:p>
            <a:pPr algn="just"/>
            <a:r>
              <a:rPr lang="es-MX" sz="3200" dirty="0" smtClean="0">
                <a:solidFill>
                  <a:srgbClr val="002060"/>
                </a:solidFill>
                <a:latin typeface="+mj-lt"/>
              </a:rPr>
              <a:t>Aumentó considerablemente el umbral del monto del delito de defraudación tributaria de 200 S.B. a 500 S.B.</a:t>
            </a:r>
          </a:p>
          <a:p>
            <a:pPr algn="just"/>
            <a:endParaRPr lang="es-MX" sz="3200" dirty="0">
              <a:solidFill>
                <a:srgbClr val="002060"/>
              </a:solidFill>
              <a:latin typeface="+mj-lt"/>
            </a:endParaRPr>
          </a:p>
          <a:p>
            <a:pPr algn="just"/>
            <a:r>
              <a:rPr lang="es-MX" sz="3200" dirty="0" smtClean="0">
                <a:solidFill>
                  <a:srgbClr val="002060"/>
                </a:solidFill>
                <a:latin typeface="+mj-lt"/>
              </a:rPr>
              <a:t>Reflejó una evidente preferencia por la imposición de multas (¢) por sobre la represión penal ¿Se está utilizando el sistema sancionador como herramienta recaudatoria?</a:t>
            </a:r>
            <a:endParaRPr lang="es-MX" sz="3200" dirty="0">
              <a:solidFill>
                <a:srgbClr val="002060"/>
              </a:solidFill>
              <a:latin typeface="+mj-lt"/>
            </a:endParaRPr>
          </a:p>
        </p:txBody>
      </p:sp>
    </p:spTree>
    <p:extLst>
      <p:ext uri="{BB962C8B-B14F-4D97-AF65-F5344CB8AC3E}">
        <p14:creationId xmlns:p14="http://schemas.microsoft.com/office/powerpoint/2010/main" val="1291135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smtClean="0">
                <a:solidFill>
                  <a:srgbClr val="00B050"/>
                </a:solidFill>
              </a:rPr>
              <a:t>ley </a:t>
            </a:r>
            <a:r>
              <a:rPr lang="es-MX" b="1" dirty="0">
                <a:solidFill>
                  <a:srgbClr val="00B050"/>
                </a:solidFill>
              </a:rPr>
              <a:t>9069 que modificó título III CNPT</a:t>
            </a:r>
            <a:endParaRPr lang="es-MX" b="1" dirty="0">
              <a:solidFill>
                <a:srgbClr val="FF0000"/>
              </a:solidFill>
            </a:endParaRPr>
          </a:p>
        </p:txBody>
      </p:sp>
      <p:sp>
        <p:nvSpPr>
          <p:cNvPr id="5" name="4 Marcador de texto"/>
          <p:cNvSpPr>
            <a:spLocks noGrp="1"/>
          </p:cNvSpPr>
          <p:nvPr>
            <p:ph type="body" idx="1"/>
          </p:nvPr>
        </p:nvSpPr>
        <p:spPr>
          <a:xfrm>
            <a:off x="611560" y="2060848"/>
            <a:ext cx="7704856" cy="4536504"/>
          </a:xfrm>
        </p:spPr>
        <p:txBody>
          <a:bodyPr anchor="t" anchorCtr="0">
            <a:normAutofit lnSpcReduction="10000"/>
          </a:bodyPr>
          <a:lstStyle/>
          <a:p>
            <a:pPr algn="just"/>
            <a:r>
              <a:rPr lang="es-MX" sz="3200" dirty="0">
                <a:solidFill>
                  <a:srgbClr val="002060"/>
                </a:solidFill>
              </a:rPr>
              <a:t>Entrada en vigencia de las reformas y su aplicación a los distintos PF</a:t>
            </a:r>
          </a:p>
          <a:p>
            <a:pPr algn="just"/>
            <a:r>
              <a:rPr lang="es-MX" sz="3200" dirty="0">
                <a:solidFill>
                  <a:srgbClr val="002060"/>
                </a:solidFill>
              </a:rPr>
              <a:t>Ver Directriz-DGT-D-009-2012</a:t>
            </a:r>
            <a:r>
              <a:rPr lang="es-MX" sz="3200" dirty="0" smtClean="0">
                <a:solidFill>
                  <a:srgbClr val="002060"/>
                </a:solidFill>
              </a:rPr>
              <a:t>:</a:t>
            </a:r>
          </a:p>
          <a:p>
            <a:pPr algn="just"/>
            <a:endParaRPr lang="es-MX" sz="3200" dirty="0">
              <a:solidFill>
                <a:srgbClr val="002060"/>
              </a:solidFill>
            </a:endParaRPr>
          </a:p>
          <a:p>
            <a:pPr marL="457200" indent="-457200" algn="just">
              <a:buClrTx/>
              <a:buFont typeface="Arial" pitchFamily="34" charset="0"/>
              <a:buChar char="•"/>
            </a:pPr>
            <a:r>
              <a:rPr lang="es-MX" sz="3200" dirty="0" smtClean="0">
                <a:solidFill>
                  <a:srgbClr val="002060"/>
                </a:solidFill>
              </a:rPr>
              <a:t>2012 </a:t>
            </a:r>
            <a:r>
              <a:rPr lang="es-MX" sz="3200" dirty="0">
                <a:solidFill>
                  <a:srgbClr val="002060"/>
                </a:solidFill>
              </a:rPr>
              <a:t>y </a:t>
            </a:r>
            <a:r>
              <a:rPr lang="es-MX" sz="3200" dirty="0" smtClean="0">
                <a:solidFill>
                  <a:srgbClr val="002060"/>
                </a:solidFill>
              </a:rPr>
              <a:t>anteriores (discusión sobre aplicación retroactiva y derechos adquiridos)</a:t>
            </a:r>
          </a:p>
          <a:p>
            <a:pPr marL="457200" indent="-457200" algn="just">
              <a:buClrTx/>
              <a:buFont typeface="Arial" pitchFamily="34" charset="0"/>
              <a:buChar char="•"/>
            </a:pPr>
            <a:endParaRPr lang="es-MX" sz="3200" dirty="0">
              <a:solidFill>
                <a:srgbClr val="002060"/>
              </a:solidFill>
            </a:endParaRPr>
          </a:p>
          <a:p>
            <a:pPr marL="457200" indent="-457200" algn="just">
              <a:buClrTx/>
              <a:buFont typeface="Arial" pitchFamily="34" charset="0"/>
              <a:buChar char="•"/>
            </a:pPr>
            <a:r>
              <a:rPr lang="es-MX" sz="3200" dirty="0" smtClean="0">
                <a:solidFill>
                  <a:srgbClr val="002060"/>
                </a:solidFill>
              </a:rPr>
              <a:t>2013 </a:t>
            </a:r>
            <a:r>
              <a:rPr lang="es-MX" sz="3200" dirty="0">
                <a:solidFill>
                  <a:srgbClr val="002060"/>
                </a:solidFill>
              </a:rPr>
              <a:t>y posteriores</a:t>
            </a:r>
          </a:p>
          <a:p>
            <a:endParaRPr lang="es-MX" sz="3200" dirty="0">
              <a:solidFill>
                <a:srgbClr val="C00000"/>
              </a:solidFill>
              <a:latin typeface="+mj-lt"/>
            </a:endParaRPr>
          </a:p>
        </p:txBody>
      </p:sp>
    </p:spTree>
    <p:extLst>
      <p:ext uri="{BB962C8B-B14F-4D97-AF65-F5344CB8AC3E}">
        <p14:creationId xmlns:p14="http://schemas.microsoft.com/office/powerpoint/2010/main" val="3229045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620688"/>
            <a:ext cx="8892480" cy="792088"/>
          </a:xfrm>
        </p:spPr>
        <p:txBody>
          <a:bodyPr/>
          <a:lstStyle/>
          <a:p>
            <a:r>
              <a:rPr lang="es-MX" b="1" dirty="0" smtClean="0">
                <a:solidFill>
                  <a:srgbClr val="00B050"/>
                </a:solidFill>
              </a:rPr>
              <a:t>Infracciones y sus sanciones en CNPT</a:t>
            </a:r>
            <a:endParaRPr lang="es-MX" b="1" dirty="0">
              <a:solidFill>
                <a:srgbClr val="00B050"/>
              </a:solidFill>
            </a:endParaRPr>
          </a:p>
        </p:txBody>
      </p:sp>
      <p:sp>
        <p:nvSpPr>
          <p:cNvPr id="5" name="4 Marcador de texto"/>
          <p:cNvSpPr>
            <a:spLocks noGrp="1"/>
          </p:cNvSpPr>
          <p:nvPr>
            <p:ph type="body" idx="1"/>
          </p:nvPr>
        </p:nvSpPr>
        <p:spPr>
          <a:xfrm>
            <a:off x="683568" y="2204864"/>
            <a:ext cx="7344815" cy="4104456"/>
          </a:xfrm>
        </p:spPr>
        <p:txBody>
          <a:bodyPr anchor="t" anchorCtr="0">
            <a:normAutofit/>
          </a:bodyPr>
          <a:lstStyle/>
          <a:p>
            <a:pPr algn="just"/>
            <a:r>
              <a:rPr lang="es-MX" sz="3200" dirty="0" smtClean="0">
                <a:solidFill>
                  <a:srgbClr val="000000"/>
                </a:solidFill>
                <a:latin typeface="+mj-lt"/>
              </a:rPr>
              <a:t>Las multas del CNPT están cuantificadas en “salarios base” (S.B.) que se actualizan cada período fiscal – Art 68 CNPT</a:t>
            </a:r>
          </a:p>
          <a:p>
            <a:pPr algn="just"/>
            <a:endParaRPr lang="es-MX" sz="3200" dirty="0">
              <a:solidFill>
                <a:srgbClr val="000000"/>
              </a:solidFill>
              <a:latin typeface="+mj-lt"/>
            </a:endParaRPr>
          </a:p>
          <a:p>
            <a:pPr algn="just"/>
            <a:r>
              <a:rPr lang="es-MX" sz="3200" dirty="0" smtClean="0">
                <a:solidFill>
                  <a:srgbClr val="000000"/>
                </a:solidFill>
                <a:latin typeface="+mj-lt"/>
              </a:rPr>
              <a:t>El S.B. del PF 2015 es de ¢403.400</a:t>
            </a:r>
            <a:endParaRPr lang="es-MX" sz="3200" dirty="0">
              <a:solidFill>
                <a:srgbClr val="000000"/>
              </a:solidFill>
              <a:latin typeface="+mj-lt"/>
            </a:endParaRPr>
          </a:p>
        </p:txBody>
      </p:sp>
    </p:spTree>
    <p:extLst>
      <p:ext uri="{BB962C8B-B14F-4D97-AF65-F5344CB8AC3E}">
        <p14:creationId xmlns:p14="http://schemas.microsoft.com/office/powerpoint/2010/main" val="3466744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84784" y="548071"/>
            <a:ext cx="7086872" cy="792088"/>
          </a:xfrm>
        </p:spPr>
        <p:txBody>
          <a:bodyPr/>
          <a:lstStyle/>
          <a:p>
            <a:r>
              <a:rPr lang="es-MX" b="1" dirty="0" smtClean="0">
                <a:solidFill>
                  <a:srgbClr val="002060"/>
                </a:solidFill>
              </a:rPr>
              <a:t>NORMAS SANCIONADORAS</a:t>
            </a:r>
            <a:endParaRPr lang="es-MX" b="1" dirty="0">
              <a:solidFill>
                <a:srgbClr val="002060"/>
              </a:solidFill>
            </a:endParaRPr>
          </a:p>
        </p:txBody>
      </p:sp>
      <p:sp>
        <p:nvSpPr>
          <p:cNvPr id="3" name="2 CuadroTexto"/>
          <p:cNvSpPr txBox="1"/>
          <p:nvPr/>
        </p:nvSpPr>
        <p:spPr>
          <a:xfrm>
            <a:off x="467544" y="2132856"/>
            <a:ext cx="3312368" cy="2862322"/>
          </a:xfrm>
          <a:prstGeom prst="rect">
            <a:avLst/>
          </a:prstGeom>
          <a:noFill/>
        </p:spPr>
        <p:txBody>
          <a:bodyPr wrap="square" rtlCol="0">
            <a:spAutoFit/>
          </a:bodyPr>
          <a:lstStyle/>
          <a:p>
            <a:pPr algn="ctr"/>
            <a:r>
              <a:rPr lang="es-MX" sz="3000" dirty="0">
                <a:solidFill>
                  <a:srgbClr val="FF0000"/>
                </a:solidFill>
                <a:latin typeface="+mj-lt"/>
              </a:rPr>
              <a:t>Descripción de una conducta ilícita </a:t>
            </a:r>
          </a:p>
          <a:p>
            <a:pPr algn="ctr"/>
            <a:r>
              <a:rPr lang="es-MX" sz="3000" dirty="0">
                <a:solidFill>
                  <a:srgbClr val="FF0000"/>
                </a:solidFill>
                <a:latin typeface="+mj-lt"/>
              </a:rPr>
              <a:t>(</a:t>
            </a:r>
            <a:r>
              <a:rPr lang="es-MX" sz="3000" u="sng" dirty="0">
                <a:solidFill>
                  <a:srgbClr val="FF0000"/>
                </a:solidFill>
                <a:latin typeface="+mj-lt"/>
              </a:rPr>
              <a:t>acción u omisión</a:t>
            </a:r>
            <a:r>
              <a:rPr lang="es-MX" sz="3000" dirty="0" smtClean="0">
                <a:solidFill>
                  <a:srgbClr val="FF0000"/>
                </a:solidFill>
                <a:latin typeface="+mj-lt"/>
              </a:rPr>
              <a:t>)</a:t>
            </a:r>
          </a:p>
          <a:p>
            <a:pPr algn="ctr"/>
            <a:r>
              <a:rPr lang="es-MX" sz="3000" dirty="0">
                <a:solidFill>
                  <a:srgbClr val="FF0000"/>
                </a:solidFill>
                <a:latin typeface="+mj-lt"/>
              </a:rPr>
              <a:t>q</a:t>
            </a:r>
            <a:r>
              <a:rPr lang="es-MX" sz="3000" dirty="0" smtClean="0">
                <a:solidFill>
                  <a:srgbClr val="FF0000"/>
                </a:solidFill>
                <a:latin typeface="+mj-lt"/>
              </a:rPr>
              <a:t>ue viola o atenta contra un </a:t>
            </a:r>
            <a:r>
              <a:rPr lang="es-MX" sz="3000" u="sng" dirty="0" smtClean="0">
                <a:solidFill>
                  <a:srgbClr val="FF0000"/>
                </a:solidFill>
                <a:latin typeface="+mj-lt"/>
              </a:rPr>
              <a:t>bien jurídico tutelado</a:t>
            </a:r>
            <a:endParaRPr lang="es-MX" sz="3000" u="sng" dirty="0">
              <a:solidFill>
                <a:srgbClr val="FF0000"/>
              </a:solidFill>
              <a:latin typeface="+mj-lt"/>
            </a:endParaRPr>
          </a:p>
        </p:txBody>
      </p:sp>
      <p:sp>
        <p:nvSpPr>
          <p:cNvPr id="6" name="5 Flecha derecha"/>
          <p:cNvSpPr/>
          <p:nvPr/>
        </p:nvSpPr>
        <p:spPr>
          <a:xfrm>
            <a:off x="3923928" y="3095965"/>
            <a:ext cx="864096" cy="93610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4932040" y="2825353"/>
            <a:ext cx="3384376" cy="1477328"/>
          </a:xfrm>
          <a:prstGeom prst="rect">
            <a:avLst/>
          </a:prstGeom>
          <a:noFill/>
        </p:spPr>
        <p:txBody>
          <a:bodyPr wrap="square" rtlCol="0">
            <a:spAutoFit/>
          </a:bodyPr>
          <a:lstStyle/>
          <a:p>
            <a:r>
              <a:rPr lang="es-MX" sz="3000" dirty="0">
                <a:solidFill>
                  <a:srgbClr val="FF0000"/>
                </a:solidFill>
                <a:latin typeface="+mj-lt"/>
              </a:rPr>
              <a:t>Consecuencia o efecto jurídico: sanción</a:t>
            </a:r>
          </a:p>
        </p:txBody>
      </p:sp>
    </p:spTree>
    <p:extLst>
      <p:ext uri="{BB962C8B-B14F-4D97-AF65-F5344CB8AC3E}">
        <p14:creationId xmlns:p14="http://schemas.microsoft.com/office/powerpoint/2010/main" val="764236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620688"/>
            <a:ext cx="8892480" cy="792088"/>
          </a:xfrm>
        </p:spPr>
        <p:txBody>
          <a:bodyPr/>
          <a:lstStyle/>
          <a:p>
            <a:r>
              <a:rPr lang="es-MX" b="1" dirty="0" smtClean="0">
                <a:solidFill>
                  <a:srgbClr val="00B050"/>
                </a:solidFill>
              </a:rPr>
              <a:t>Infracciones y sus sanciones en CNPT</a:t>
            </a:r>
            <a:endParaRPr lang="es-MX" b="1" dirty="0">
              <a:solidFill>
                <a:srgbClr val="00B050"/>
              </a:solidFill>
            </a:endParaRPr>
          </a:p>
        </p:txBody>
      </p:sp>
      <p:sp>
        <p:nvSpPr>
          <p:cNvPr id="5" name="4 Marcador de texto"/>
          <p:cNvSpPr>
            <a:spLocks noGrp="1"/>
          </p:cNvSpPr>
          <p:nvPr>
            <p:ph type="body" idx="1"/>
          </p:nvPr>
        </p:nvSpPr>
        <p:spPr>
          <a:xfrm>
            <a:off x="683568" y="2276872"/>
            <a:ext cx="7344815" cy="4032448"/>
          </a:xfrm>
        </p:spPr>
        <p:txBody>
          <a:bodyPr anchor="t" anchorCtr="0">
            <a:normAutofit/>
          </a:bodyPr>
          <a:lstStyle/>
          <a:p>
            <a:pPr algn="ctr"/>
            <a:r>
              <a:rPr lang="es-MX" sz="3200" b="1" dirty="0" smtClean="0">
                <a:solidFill>
                  <a:srgbClr val="FF3300"/>
                </a:solidFill>
                <a:latin typeface="+mj-lt"/>
              </a:rPr>
              <a:t>Art 78</a:t>
            </a:r>
            <a:r>
              <a:rPr lang="es-MX" sz="3200" b="1" dirty="0">
                <a:solidFill>
                  <a:srgbClr val="FF3300"/>
                </a:solidFill>
                <a:latin typeface="+mj-lt"/>
              </a:rPr>
              <a:t>) </a:t>
            </a:r>
            <a:r>
              <a:rPr lang="es-MX" sz="3200" b="1" dirty="0" smtClean="0">
                <a:solidFill>
                  <a:srgbClr val="FF3300"/>
                </a:solidFill>
                <a:latin typeface="+mj-lt"/>
              </a:rPr>
              <a:t>CNPT</a:t>
            </a:r>
          </a:p>
          <a:p>
            <a:pPr algn="ctr"/>
            <a:endParaRPr lang="es-MX" sz="3200" b="1" dirty="0">
              <a:solidFill>
                <a:srgbClr val="FF3300"/>
              </a:solidFill>
              <a:latin typeface="+mj-lt"/>
            </a:endParaRPr>
          </a:p>
          <a:p>
            <a:pPr algn="ctr"/>
            <a:r>
              <a:rPr lang="es-MX" sz="3200" b="1" dirty="0" smtClean="0">
                <a:solidFill>
                  <a:srgbClr val="FF3300"/>
                </a:solidFill>
                <a:latin typeface="+mj-lt"/>
              </a:rPr>
              <a:t>Plantilla</a:t>
            </a:r>
            <a:endParaRPr lang="es-MX" sz="3200" b="1" dirty="0">
              <a:solidFill>
                <a:srgbClr val="000000"/>
              </a:solidFill>
              <a:latin typeface="+mj-lt"/>
            </a:endParaRPr>
          </a:p>
        </p:txBody>
      </p:sp>
    </p:spTree>
    <p:extLst>
      <p:ext uri="{BB962C8B-B14F-4D97-AF65-F5344CB8AC3E}">
        <p14:creationId xmlns:p14="http://schemas.microsoft.com/office/powerpoint/2010/main" val="2888502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620688"/>
            <a:ext cx="8892480" cy="792088"/>
          </a:xfrm>
        </p:spPr>
        <p:txBody>
          <a:bodyPr/>
          <a:lstStyle/>
          <a:p>
            <a:pPr algn="ctr"/>
            <a:r>
              <a:rPr lang="es-MX" b="1" dirty="0" smtClean="0">
                <a:solidFill>
                  <a:srgbClr val="00B050"/>
                </a:solidFill>
              </a:rPr>
              <a:t>Infracción art 78 CNPT</a:t>
            </a:r>
            <a:endParaRPr lang="es-MX" b="1" dirty="0">
              <a:solidFill>
                <a:srgbClr val="00B050"/>
              </a:solidFill>
            </a:endParaRPr>
          </a:p>
        </p:txBody>
      </p:sp>
      <p:sp>
        <p:nvSpPr>
          <p:cNvPr id="5" name="4 Marcador de texto"/>
          <p:cNvSpPr>
            <a:spLocks noGrp="1"/>
          </p:cNvSpPr>
          <p:nvPr>
            <p:ph type="body" idx="1"/>
          </p:nvPr>
        </p:nvSpPr>
        <p:spPr>
          <a:xfrm>
            <a:off x="683568" y="1628800"/>
            <a:ext cx="7344815" cy="4680520"/>
          </a:xfrm>
        </p:spPr>
        <p:txBody>
          <a:bodyPr anchor="t" anchorCtr="0">
            <a:normAutofit/>
          </a:bodyPr>
          <a:lstStyle/>
          <a:p>
            <a:pPr algn="just"/>
            <a:r>
              <a:rPr lang="es-MX" sz="3200" dirty="0" smtClean="0">
                <a:solidFill>
                  <a:srgbClr val="FF3300"/>
                </a:solidFill>
                <a:latin typeface="+mj-lt"/>
              </a:rPr>
              <a:t>Art 78</a:t>
            </a:r>
            <a:r>
              <a:rPr lang="es-MX" sz="3200" dirty="0">
                <a:solidFill>
                  <a:srgbClr val="FF3300"/>
                </a:solidFill>
                <a:latin typeface="+mj-lt"/>
              </a:rPr>
              <a:t>) Infracción por “no entrar al radar” de Tributación, o impedir u obstaculizar la detección por ese “radar”, o por hacer funcionar el “radar” cuando el contribuyente ya no opera</a:t>
            </a:r>
          </a:p>
          <a:p>
            <a:pPr algn="just"/>
            <a:endParaRPr lang="es-MX" sz="3200" dirty="0">
              <a:solidFill>
                <a:srgbClr val="FF3300"/>
              </a:solidFill>
              <a:latin typeface="+mj-lt"/>
            </a:endParaRPr>
          </a:p>
          <a:p>
            <a:pPr algn="just"/>
            <a:r>
              <a:rPr lang="es-MX" sz="3200" dirty="0" smtClean="0">
                <a:solidFill>
                  <a:srgbClr val="FF3300"/>
                </a:solidFill>
                <a:latin typeface="+mj-lt"/>
              </a:rPr>
              <a:t>Omisión </a:t>
            </a:r>
            <a:r>
              <a:rPr lang="es-MX" sz="3200" dirty="0">
                <a:solidFill>
                  <a:srgbClr val="FF3300"/>
                </a:solidFill>
                <a:latin typeface="+mj-lt"/>
              </a:rPr>
              <a:t>de la declaración de inscripción, modificación o </a:t>
            </a:r>
            <a:r>
              <a:rPr lang="es-MX" sz="3200" dirty="0" err="1">
                <a:solidFill>
                  <a:srgbClr val="FF3300"/>
                </a:solidFill>
                <a:latin typeface="+mj-lt"/>
              </a:rPr>
              <a:t>desinscripción</a:t>
            </a:r>
            <a:r>
              <a:rPr lang="es-MX" sz="3200" dirty="0">
                <a:solidFill>
                  <a:srgbClr val="FF3300"/>
                </a:solidFill>
                <a:latin typeface="+mj-lt"/>
              </a:rPr>
              <a:t> (D.140)</a:t>
            </a:r>
          </a:p>
          <a:p>
            <a:endParaRPr lang="es-MX" sz="3200" dirty="0">
              <a:solidFill>
                <a:srgbClr val="000000"/>
              </a:solidFill>
              <a:latin typeface="+mj-lt"/>
            </a:endParaRPr>
          </a:p>
        </p:txBody>
      </p:sp>
    </p:spTree>
    <p:extLst>
      <p:ext uri="{BB962C8B-B14F-4D97-AF65-F5344CB8AC3E}">
        <p14:creationId xmlns:p14="http://schemas.microsoft.com/office/powerpoint/2010/main" val="93523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620688"/>
            <a:ext cx="8892480" cy="792088"/>
          </a:xfrm>
        </p:spPr>
        <p:txBody>
          <a:bodyPr/>
          <a:lstStyle/>
          <a:p>
            <a:pPr algn="ctr"/>
            <a:r>
              <a:rPr lang="es-MX" b="1" dirty="0" smtClean="0">
                <a:solidFill>
                  <a:srgbClr val="00B050"/>
                </a:solidFill>
              </a:rPr>
              <a:t>Infracción art 78 CNPT</a:t>
            </a:r>
            <a:endParaRPr lang="es-MX" b="1" dirty="0">
              <a:solidFill>
                <a:srgbClr val="00B050"/>
              </a:solidFill>
            </a:endParaRPr>
          </a:p>
        </p:txBody>
      </p:sp>
      <p:sp>
        <p:nvSpPr>
          <p:cNvPr id="5" name="4 Marcador de texto"/>
          <p:cNvSpPr>
            <a:spLocks noGrp="1"/>
          </p:cNvSpPr>
          <p:nvPr>
            <p:ph type="body" idx="1"/>
          </p:nvPr>
        </p:nvSpPr>
        <p:spPr>
          <a:xfrm>
            <a:off x="683568" y="1628800"/>
            <a:ext cx="7344815" cy="4680520"/>
          </a:xfrm>
        </p:spPr>
        <p:txBody>
          <a:bodyPr anchor="t" anchorCtr="0">
            <a:normAutofit/>
          </a:bodyPr>
          <a:lstStyle/>
          <a:p>
            <a:pPr algn="just"/>
            <a:r>
              <a:rPr lang="es-MX" sz="3200" dirty="0">
                <a:solidFill>
                  <a:srgbClr val="FF3300"/>
                </a:solidFill>
                <a:latin typeface="+mj-lt"/>
              </a:rPr>
              <a:t>78) Multa de 50% del S.B. por cada mes o fracción de mes de incumplimiento o reiteración del incumplimiento, con tope de 3 S.B. (seis meses)</a:t>
            </a:r>
          </a:p>
          <a:p>
            <a:pPr algn="just"/>
            <a:endParaRPr lang="es-MX" sz="3200" dirty="0">
              <a:solidFill>
                <a:srgbClr val="FF3300"/>
              </a:solidFill>
              <a:latin typeface="+mj-lt"/>
            </a:endParaRPr>
          </a:p>
          <a:p>
            <a:pPr algn="just"/>
            <a:r>
              <a:rPr lang="es-MX" sz="3200" dirty="0">
                <a:solidFill>
                  <a:srgbClr val="FF3300"/>
                </a:solidFill>
                <a:latin typeface="+mj-lt"/>
              </a:rPr>
              <a:t>78 y 88 CNPT – Reducción de sanción</a:t>
            </a:r>
          </a:p>
        </p:txBody>
      </p:sp>
    </p:spTree>
    <p:extLst>
      <p:ext uri="{BB962C8B-B14F-4D97-AF65-F5344CB8AC3E}">
        <p14:creationId xmlns:p14="http://schemas.microsoft.com/office/powerpoint/2010/main" val="2625194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260648"/>
            <a:ext cx="7986465" cy="1152128"/>
          </a:xfrm>
        </p:spPr>
        <p:txBody>
          <a:bodyPr/>
          <a:lstStyle/>
          <a:p>
            <a:pPr algn="ctr"/>
            <a:r>
              <a:rPr lang="es-MX" b="1" dirty="0" smtClean="0">
                <a:solidFill>
                  <a:srgbClr val="FF0000"/>
                </a:solidFill>
              </a:rPr>
              <a:t>(DIGRESIÓN)</a:t>
            </a:r>
            <a:br>
              <a:rPr lang="es-MX" b="1" dirty="0" smtClean="0">
                <a:solidFill>
                  <a:srgbClr val="FF0000"/>
                </a:solidFill>
              </a:rPr>
            </a:br>
            <a:r>
              <a:rPr lang="es-MX" b="1" dirty="0" smtClean="0">
                <a:solidFill>
                  <a:srgbClr val="FF0000"/>
                </a:solidFill>
              </a:rPr>
              <a:t>REDUCCIÓN DE SANCIONES ART’S 88 y 76 CNPT</a:t>
            </a:r>
            <a:endParaRPr lang="es-MX" b="1" dirty="0">
              <a:solidFill>
                <a:srgbClr val="FF0000"/>
              </a:solidFill>
            </a:endParaRPr>
          </a:p>
        </p:txBody>
      </p:sp>
      <p:sp>
        <p:nvSpPr>
          <p:cNvPr id="5" name="4 Marcador de texto"/>
          <p:cNvSpPr>
            <a:spLocks noGrp="1"/>
          </p:cNvSpPr>
          <p:nvPr>
            <p:ph type="body" idx="1"/>
          </p:nvPr>
        </p:nvSpPr>
        <p:spPr>
          <a:xfrm>
            <a:off x="395536" y="1916832"/>
            <a:ext cx="7920880" cy="4608512"/>
          </a:xfrm>
        </p:spPr>
        <p:txBody>
          <a:bodyPr anchor="t" anchorCtr="0">
            <a:normAutofit/>
          </a:bodyPr>
          <a:lstStyle/>
          <a:p>
            <a:pPr algn="just"/>
            <a:r>
              <a:rPr lang="es-MX" sz="3200" dirty="0" smtClean="0">
                <a:solidFill>
                  <a:srgbClr val="B60AA2"/>
                </a:solidFill>
                <a:latin typeface="+mj-lt"/>
              </a:rPr>
              <a:t>Incentivo al arrepentimiento y enmienda, cuanto más temprana, mejor:</a:t>
            </a:r>
          </a:p>
          <a:p>
            <a:pPr marL="514350" indent="-514350" algn="just">
              <a:buClrTx/>
              <a:buFont typeface="+mj-lt"/>
              <a:buAutoNum type="alphaLcParenR"/>
            </a:pPr>
            <a:r>
              <a:rPr lang="es-MX" sz="3200" dirty="0" smtClean="0">
                <a:solidFill>
                  <a:srgbClr val="B60AA2"/>
                </a:solidFill>
                <a:latin typeface="+mj-lt"/>
              </a:rPr>
              <a:t>Sin actuación de DGT el rebajo es del 75% y de 80% si se autoliquida y paga (D.116)</a:t>
            </a:r>
          </a:p>
          <a:p>
            <a:pPr marL="514350" indent="-514350" algn="just">
              <a:buClrTx/>
              <a:buFont typeface="+mj-lt"/>
              <a:buAutoNum type="alphaLcParenR"/>
            </a:pPr>
            <a:r>
              <a:rPr lang="es-MX" sz="3200" dirty="0" smtClean="0">
                <a:solidFill>
                  <a:srgbClr val="B60AA2"/>
                </a:solidFill>
                <a:latin typeface="+mj-lt"/>
              </a:rPr>
              <a:t>Cuando ya ha mediado actuación de DGT pero la enmienda del incumplimiento se da antes del ALO (sigue)</a:t>
            </a:r>
          </a:p>
          <a:p>
            <a:endParaRPr lang="es-MX" sz="3200" dirty="0">
              <a:solidFill>
                <a:srgbClr val="B60AA2"/>
              </a:solidFill>
              <a:latin typeface="+mj-lt"/>
            </a:endParaRPr>
          </a:p>
        </p:txBody>
      </p:sp>
    </p:spTree>
    <p:extLst>
      <p:ext uri="{BB962C8B-B14F-4D97-AF65-F5344CB8AC3E}">
        <p14:creationId xmlns:p14="http://schemas.microsoft.com/office/powerpoint/2010/main" val="27340589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539552" y="764704"/>
            <a:ext cx="7488831" cy="5544616"/>
          </a:xfrm>
        </p:spPr>
        <p:txBody>
          <a:bodyPr anchor="t" anchorCtr="0">
            <a:normAutofit lnSpcReduction="10000"/>
          </a:bodyPr>
          <a:lstStyle/>
          <a:p>
            <a:pPr lvl="1" algn="just">
              <a:buClrTx/>
            </a:pPr>
            <a:r>
              <a:rPr lang="es-MX" sz="3200" dirty="0">
                <a:solidFill>
                  <a:srgbClr val="B60AA2"/>
                </a:solidFill>
                <a:latin typeface="+mj-lt"/>
              </a:rPr>
              <a:t>En infracción del 81  o antes de la resolución sancionadora en supuestos de artículos 78, 79 y 83, el rebajo es de 50% y de 55% si se autoliquida y paga (D.116)</a:t>
            </a:r>
          </a:p>
          <a:p>
            <a:pPr marL="514350" indent="-514350" algn="just">
              <a:buClrTx/>
              <a:buFont typeface="+mj-lt"/>
              <a:buAutoNum type="alphaLcParenR" startAt="3"/>
            </a:pPr>
            <a:r>
              <a:rPr lang="es-MX" sz="3200" dirty="0" smtClean="0">
                <a:solidFill>
                  <a:srgbClr val="B60AA2"/>
                </a:solidFill>
                <a:latin typeface="+mj-lt"/>
              </a:rPr>
              <a:t>Antes del vencimiento del plazo para presentar revocatoria contra el ALO en infracción del 81 o en el plazo para impugnar la resolución sancionadora de artículos 78, 79 y 83, el rebajo es de 25% y si autoliquida y paga 30% (D.116)</a:t>
            </a:r>
            <a:endParaRPr lang="es-MX" sz="3200" dirty="0">
              <a:solidFill>
                <a:srgbClr val="B60AA2"/>
              </a:solidFill>
              <a:latin typeface="+mj-lt"/>
            </a:endParaRPr>
          </a:p>
        </p:txBody>
      </p:sp>
    </p:spTree>
    <p:extLst>
      <p:ext uri="{BB962C8B-B14F-4D97-AF65-F5344CB8AC3E}">
        <p14:creationId xmlns:p14="http://schemas.microsoft.com/office/powerpoint/2010/main" val="3434554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smtClean="0">
                <a:solidFill>
                  <a:srgbClr val="00B050"/>
                </a:solidFill>
              </a:rPr>
              <a:t>INFRACCIONES Y SUS SANCIONES EN CNPT</a:t>
            </a:r>
            <a:endParaRPr lang="es-MX" b="1" dirty="0">
              <a:solidFill>
                <a:srgbClr val="00B050"/>
              </a:solidFill>
            </a:endParaRPr>
          </a:p>
        </p:txBody>
      </p:sp>
      <p:sp>
        <p:nvSpPr>
          <p:cNvPr id="5" name="4 Marcador de texto"/>
          <p:cNvSpPr>
            <a:spLocks noGrp="1"/>
          </p:cNvSpPr>
          <p:nvPr>
            <p:ph type="body" idx="1"/>
          </p:nvPr>
        </p:nvSpPr>
        <p:spPr>
          <a:xfrm>
            <a:off x="467544" y="2348880"/>
            <a:ext cx="7776864" cy="3960440"/>
          </a:xfrm>
        </p:spPr>
        <p:txBody>
          <a:bodyPr anchor="t" anchorCtr="0">
            <a:normAutofit/>
          </a:bodyPr>
          <a:lstStyle/>
          <a:p>
            <a:pPr algn="ctr"/>
            <a:r>
              <a:rPr lang="es-MX" sz="3200" b="1" dirty="0">
                <a:solidFill>
                  <a:srgbClr val="FF3300"/>
                </a:solidFill>
                <a:latin typeface="+mj-lt"/>
              </a:rPr>
              <a:t>Artículo 79) CNPT</a:t>
            </a:r>
          </a:p>
          <a:p>
            <a:pPr algn="ctr"/>
            <a:endParaRPr lang="es-MX" sz="3200" b="1" dirty="0">
              <a:solidFill>
                <a:srgbClr val="FF3300"/>
              </a:solidFill>
              <a:latin typeface="+mj-lt"/>
            </a:endParaRPr>
          </a:p>
          <a:p>
            <a:pPr algn="ctr"/>
            <a:r>
              <a:rPr lang="es-MX" sz="3200" b="1" dirty="0" smtClean="0">
                <a:solidFill>
                  <a:srgbClr val="FF3300"/>
                </a:solidFill>
                <a:latin typeface="+mj-lt"/>
              </a:rPr>
              <a:t>Plantilla</a:t>
            </a:r>
            <a:endParaRPr lang="es-MX" sz="3200" b="1" dirty="0">
              <a:solidFill>
                <a:srgbClr val="FF3300"/>
              </a:solidFill>
              <a:latin typeface="+mj-lt"/>
            </a:endParaRPr>
          </a:p>
        </p:txBody>
      </p:sp>
    </p:spTree>
    <p:extLst>
      <p:ext uri="{BB962C8B-B14F-4D97-AF65-F5344CB8AC3E}">
        <p14:creationId xmlns:p14="http://schemas.microsoft.com/office/powerpoint/2010/main" val="3057525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79 CNPT</a:t>
            </a:r>
            <a:endParaRPr lang="es-MX" b="1" dirty="0">
              <a:solidFill>
                <a:srgbClr val="00B050"/>
              </a:solidFill>
            </a:endParaRPr>
          </a:p>
        </p:txBody>
      </p:sp>
      <p:sp>
        <p:nvSpPr>
          <p:cNvPr id="5" name="4 Marcador de texto"/>
          <p:cNvSpPr>
            <a:spLocks noGrp="1"/>
          </p:cNvSpPr>
          <p:nvPr>
            <p:ph type="body" idx="1"/>
          </p:nvPr>
        </p:nvSpPr>
        <p:spPr>
          <a:xfrm>
            <a:off x="467544" y="1844824"/>
            <a:ext cx="7776864" cy="4464496"/>
          </a:xfrm>
        </p:spPr>
        <p:txBody>
          <a:bodyPr anchor="t" anchorCtr="0">
            <a:normAutofit lnSpcReduction="10000"/>
          </a:bodyPr>
          <a:lstStyle/>
          <a:p>
            <a:pPr algn="just"/>
            <a:r>
              <a:rPr lang="es-MX" sz="3200" dirty="0" smtClean="0">
                <a:solidFill>
                  <a:srgbClr val="FF3300"/>
                </a:solidFill>
                <a:latin typeface="+mj-lt"/>
              </a:rPr>
              <a:t>79) No presentación en tiempo de las declaraciones de autoliquidación (D.101, D.104, D.106) </a:t>
            </a:r>
            <a:r>
              <a:rPr lang="es-MX" sz="3200" b="1" u="sng" dirty="0" smtClean="0">
                <a:solidFill>
                  <a:srgbClr val="FF3300"/>
                </a:solidFill>
                <a:latin typeface="+mj-lt"/>
              </a:rPr>
              <a:t>independientemente de que no exista tributo a pagar</a:t>
            </a:r>
            <a:r>
              <a:rPr lang="es-MX" sz="3200" dirty="0" smtClean="0">
                <a:solidFill>
                  <a:srgbClr val="FF3300"/>
                </a:solidFill>
                <a:latin typeface="+mj-lt"/>
              </a:rPr>
              <a:t> (declaración en cero)</a:t>
            </a:r>
          </a:p>
          <a:p>
            <a:pPr algn="just"/>
            <a:r>
              <a:rPr lang="es-MX" sz="3200" dirty="0" smtClean="0">
                <a:solidFill>
                  <a:srgbClr val="FF3300"/>
                </a:solidFill>
                <a:latin typeface="+mj-lt"/>
              </a:rPr>
              <a:t>Si existe tributo a pagar, le aplican al pago tardío otras sanciones</a:t>
            </a:r>
          </a:p>
          <a:p>
            <a:pPr algn="just"/>
            <a:r>
              <a:rPr lang="es-MX" sz="3200" dirty="0" smtClean="0">
                <a:solidFill>
                  <a:srgbClr val="FF3300"/>
                </a:solidFill>
                <a:latin typeface="+mj-lt"/>
              </a:rPr>
              <a:t>Se considera que son incumplimientos (sigue)</a:t>
            </a:r>
            <a:endParaRPr lang="es-MX" sz="3200" dirty="0">
              <a:solidFill>
                <a:srgbClr val="FF3300"/>
              </a:solidFill>
              <a:latin typeface="+mj-lt"/>
            </a:endParaRPr>
          </a:p>
        </p:txBody>
      </p:sp>
    </p:spTree>
    <p:extLst>
      <p:ext uri="{BB962C8B-B14F-4D97-AF65-F5344CB8AC3E}">
        <p14:creationId xmlns:p14="http://schemas.microsoft.com/office/powerpoint/2010/main" val="3314715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79 CNPT</a:t>
            </a:r>
            <a:endParaRPr lang="es-MX" b="1" dirty="0">
              <a:solidFill>
                <a:srgbClr val="FF0000"/>
              </a:solidFill>
            </a:endParaRPr>
          </a:p>
        </p:txBody>
      </p:sp>
      <p:sp>
        <p:nvSpPr>
          <p:cNvPr id="5" name="4 Marcador de texto"/>
          <p:cNvSpPr>
            <a:spLocks noGrp="1"/>
          </p:cNvSpPr>
          <p:nvPr>
            <p:ph type="body" idx="1"/>
          </p:nvPr>
        </p:nvSpPr>
        <p:spPr>
          <a:xfrm>
            <a:off x="323528" y="1700808"/>
            <a:ext cx="7920880" cy="4824536"/>
          </a:xfrm>
        </p:spPr>
        <p:txBody>
          <a:bodyPr anchor="t" anchorCtr="0">
            <a:normAutofit/>
          </a:bodyPr>
          <a:lstStyle/>
          <a:p>
            <a:pPr algn="just"/>
            <a:r>
              <a:rPr lang="es-MX" sz="3200" dirty="0">
                <a:solidFill>
                  <a:srgbClr val="FF3300"/>
                </a:solidFill>
                <a:latin typeface="+mj-lt"/>
              </a:rPr>
              <a:t>d</a:t>
            </a:r>
            <a:r>
              <a:rPr lang="es-MX" sz="3200" dirty="0" smtClean="0">
                <a:solidFill>
                  <a:srgbClr val="FF3300"/>
                </a:solidFill>
                <a:latin typeface="+mj-lt"/>
              </a:rPr>
              <a:t>istintos el de no presentar el formulario en tiempo (aplica la sanción del 79) y el de no pagar a tiempo (aplican otras sanciones)</a:t>
            </a:r>
          </a:p>
          <a:p>
            <a:pPr algn="just"/>
            <a:r>
              <a:rPr lang="es-MX" sz="3200" dirty="0" smtClean="0">
                <a:solidFill>
                  <a:srgbClr val="FF3300"/>
                </a:solidFill>
                <a:latin typeface="+mj-lt"/>
              </a:rPr>
              <a:t>¿Non bis in </a:t>
            </a:r>
            <a:r>
              <a:rPr lang="es-MX" sz="3200" dirty="0" err="1" smtClean="0">
                <a:solidFill>
                  <a:srgbClr val="FF3300"/>
                </a:solidFill>
                <a:latin typeface="+mj-lt"/>
              </a:rPr>
              <a:t>idem</a:t>
            </a:r>
            <a:r>
              <a:rPr lang="es-MX" sz="3200" dirty="0" smtClean="0">
                <a:solidFill>
                  <a:srgbClr val="FF3300"/>
                </a:solidFill>
                <a:latin typeface="+mj-lt"/>
              </a:rPr>
              <a:t>?</a:t>
            </a:r>
          </a:p>
          <a:p>
            <a:pPr algn="just"/>
            <a:endParaRPr lang="es-MX" sz="3200" dirty="0">
              <a:solidFill>
                <a:srgbClr val="FF3300"/>
              </a:solidFill>
              <a:latin typeface="+mj-lt"/>
            </a:endParaRPr>
          </a:p>
          <a:p>
            <a:pPr algn="just"/>
            <a:r>
              <a:rPr lang="es-MX" sz="3200" dirty="0" smtClean="0">
                <a:solidFill>
                  <a:srgbClr val="FF3300"/>
                </a:solidFill>
                <a:latin typeface="+mj-lt"/>
              </a:rPr>
              <a:t>Artículo 79 – Omisión de la presentación de las declaraciones tributarias</a:t>
            </a:r>
            <a:endParaRPr lang="es-MX" sz="3200" dirty="0">
              <a:solidFill>
                <a:srgbClr val="FF3300"/>
              </a:solidFill>
              <a:latin typeface="+mj-lt"/>
            </a:endParaRPr>
          </a:p>
        </p:txBody>
      </p:sp>
    </p:spTree>
    <p:extLst>
      <p:ext uri="{BB962C8B-B14F-4D97-AF65-F5344CB8AC3E}">
        <p14:creationId xmlns:p14="http://schemas.microsoft.com/office/powerpoint/2010/main" val="3831843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79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683568" y="2420888"/>
            <a:ext cx="7344815" cy="3888432"/>
          </a:xfrm>
        </p:spPr>
        <p:txBody>
          <a:bodyPr anchor="t" anchorCtr="0">
            <a:normAutofit/>
          </a:bodyPr>
          <a:lstStyle/>
          <a:p>
            <a:r>
              <a:rPr lang="es-MX" sz="3200" dirty="0">
                <a:solidFill>
                  <a:srgbClr val="FF3300"/>
                </a:solidFill>
                <a:latin typeface="+mj-lt"/>
              </a:rPr>
              <a:t>79) Multa de 50% del S.B.</a:t>
            </a:r>
          </a:p>
          <a:p>
            <a:endParaRPr lang="es-MX" sz="3200" dirty="0">
              <a:solidFill>
                <a:srgbClr val="FF3300"/>
              </a:solidFill>
              <a:latin typeface="+mj-lt"/>
            </a:endParaRPr>
          </a:p>
          <a:p>
            <a:r>
              <a:rPr lang="es-MX" sz="3200" dirty="0">
                <a:solidFill>
                  <a:srgbClr val="FF3300"/>
                </a:solidFill>
                <a:latin typeface="+mj-lt"/>
              </a:rPr>
              <a:t>79 y 88 CNPT – Reducción de sanción</a:t>
            </a:r>
          </a:p>
          <a:p>
            <a:endParaRPr lang="es-MX" sz="3200" dirty="0">
              <a:solidFill>
                <a:srgbClr val="C00000"/>
              </a:solidFill>
              <a:latin typeface="+mj-lt"/>
            </a:endParaRPr>
          </a:p>
        </p:txBody>
      </p:sp>
    </p:spTree>
    <p:extLst>
      <p:ext uri="{BB962C8B-B14F-4D97-AF65-F5344CB8AC3E}">
        <p14:creationId xmlns:p14="http://schemas.microsoft.com/office/powerpoint/2010/main" val="4068081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79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683568" y="1772816"/>
            <a:ext cx="7344815" cy="3888432"/>
          </a:xfrm>
        </p:spPr>
        <p:txBody>
          <a:bodyPr anchor="t" anchorCtr="0">
            <a:normAutofit fontScale="92500" lnSpcReduction="10000"/>
          </a:bodyPr>
          <a:lstStyle/>
          <a:p>
            <a:pPr algn="just"/>
            <a:r>
              <a:rPr lang="es-MX" sz="3200" dirty="0">
                <a:solidFill>
                  <a:srgbClr val="4B59DB"/>
                </a:solidFill>
              </a:rPr>
              <a:t>La Sala Constitucional resolvió que </a:t>
            </a:r>
            <a:r>
              <a:rPr lang="es-CR" sz="3200" dirty="0">
                <a:solidFill>
                  <a:srgbClr val="4B59DB"/>
                </a:solidFill>
              </a:rPr>
              <a:t>cuando se logra demostrar que el sistema o plataforma de la Dirección General de Tributación "se cae" y el único medio de declaración del impuesto es electrónico (no existe medio físico), debe extenderse el plazo para presentación de las declaraciones y resultaría, por ende, inaplicable la sanción por no presentar en la fecha establecida</a:t>
            </a:r>
            <a:endParaRPr lang="es-MX" sz="3200" dirty="0">
              <a:solidFill>
                <a:srgbClr val="4B59DB"/>
              </a:solidFill>
            </a:endParaRPr>
          </a:p>
          <a:p>
            <a:endParaRPr lang="es-MX" sz="3200" dirty="0">
              <a:solidFill>
                <a:srgbClr val="C00000"/>
              </a:solidFill>
              <a:latin typeface="+mj-lt"/>
            </a:endParaRPr>
          </a:p>
        </p:txBody>
      </p:sp>
    </p:spTree>
    <p:extLst>
      <p:ext uri="{BB962C8B-B14F-4D97-AF65-F5344CB8AC3E}">
        <p14:creationId xmlns:p14="http://schemas.microsoft.com/office/powerpoint/2010/main" val="2721718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179512" y="332656"/>
            <a:ext cx="8280920" cy="6192688"/>
          </a:xfrm>
        </p:spPr>
        <p:txBody>
          <a:bodyPr anchor="t" anchorCtr="0">
            <a:normAutofit fontScale="92500" lnSpcReduction="20000"/>
          </a:bodyPr>
          <a:lstStyle/>
          <a:p>
            <a:pPr algn="ctr"/>
            <a:r>
              <a:rPr lang="es-MX" sz="3800" b="1" u="sng" dirty="0" smtClean="0">
                <a:solidFill>
                  <a:srgbClr val="FF0000"/>
                </a:solidFill>
                <a:latin typeface="+mj-lt"/>
              </a:rPr>
              <a:t>Distinto RIGOR</a:t>
            </a:r>
            <a:r>
              <a:rPr lang="es-MX" sz="3800" b="1" dirty="0" smtClean="0">
                <a:solidFill>
                  <a:srgbClr val="FF0000"/>
                </a:solidFill>
                <a:latin typeface="+mj-lt"/>
              </a:rPr>
              <a:t> en el Derecho Penal y en el Derecho Sancionador Administrativo y Tributario</a:t>
            </a:r>
          </a:p>
          <a:p>
            <a:endParaRPr lang="es-MX" sz="3200" dirty="0">
              <a:solidFill>
                <a:srgbClr val="C00000"/>
              </a:solidFill>
              <a:latin typeface="+mj-lt"/>
            </a:endParaRPr>
          </a:p>
          <a:p>
            <a:pPr algn="just"/>
            <a:r>
              <a:rPr lang="es-MX" sz="3200" dirty="0" smtClean="0">
                <a:solidFill>
                  <a:srgbClr val="C00000"/>
                </a:solidFill>
                <a:latin typeface="+mj-lt"/>
              </a:rPr>
              <a:t>Elementos del delito: 1) Acción (u omisión) / 2) Típica / 3) Antijurídica / 4) Culpable (negligencia, culpa, dolo)</a:t>
            </a:r>
          </a:p>
          <a:p>
            <a:pPr algn="just"/>
            <a:endParaRPr lang="es-MX" sz="3200" dirty="0">
              <a:solidFill>
                <a:srgbClr val="C00000"/>
              </a:solidFill>
              <a:latin typeface="+mj-lt"/>
            </a:endParaRPr>
          </a:p>
          <a:p>
            <a:pPr algn="just"/>
            <a:r>
              <a:rPr lang="es-MX" sz="3200" dirty="0" smtClean="0">
                <a:solidFill>
                  <a:schemeClr val="tx2">
                    <a:lumMod val="75000"/>
                  </a:schemeClr>
                </a:solidFill>
                <a:latin typeface="+mj-lt"/>
              </a:rPr>
              <a:t>“Matices” </a:t>
            </a:r>
            <a:r>
              <a:rPr lang="es-MX" sz="3200" dirty="0">
                <a:solidFill>
                  <a:schemeClr val="tx2">
                    <a:lumMod val="75000"/>
                  </a:schemeClr>
                </a:solidFill>
                <a:latin typeface="+mj-lt"/>
              </a:rPr>
              <a:t>a la hora de aplicar los principios del Derecho Penal al Derecho Administrativo </a:t>
            </a:r>
            <a:r>
              <a:rPr lang="es-MX" sz="3200" dirty="0" smtClean="0">
                <a:solidFill>
                  <a:schemeClr val="tx2">
                    <a:lumMod val="75000"/>
                  </a:schemeClr>
                </a:solidFill>
                <a:latin typeface="+mj-lt"/>
              </a:rPr>
              <a:t>Sancionador</a:t>
            </a:r>
          </a:p>
          <a:p>
            <a:pPr algn="just"/>
            <a:endParaRPr lang="es-MX" sz="3200" dirty="0">
              <a:solidFill>
                <a:schemeClr val="tx2">
                  <a:lumMod val="75000"/>
                </a:schemeClr>
              </a:solidFill>
              <a:latin typeface="+mj-lt"/>
            </a:endParaRPr>
          </a:p>
          <a:p>
            <a:pPr algn="just"/>
            <a:r>
              <a:rPr lang="es-MX" sz="3200" dirty="0">
                <a:solidFill>
                  <a:srgbClr val="C00000"/>
                </a:solidFill>
                <a:latin typeface="+mj-lt"/>
              </a:rPr>
              <a:t>Responsabilidad subjetiva</a:t>
            </a:r>
          </a:p>
          <a:p>
            <a:pPr algn="just"/>
            <a:r>
              <a:rPr lang="es-MX" sz="3200" dirty="0">
                <a:solidFill>
                  <a:srgbClr val="C00000"/>
                </a:solidFill>
                <a:latin typeface="+mj-lt"/>
              </a:rPr>
              <a:t>Responsabilidad </a:t>
            </a:r>
            <a:r>
              <a:rPr lang="es-MX" sz="3200" dirty="0" smtClean="0">
                <a:solidFill>
                  <a:srgbClr val="C00000"/>
                </a:solidFill>
                <a:latin typeface="+mj-lt"/>
              </a:rPr>
              <a:t>objetiva</a:t>
            </a:r>
            <a:endParaRPr lang="es-MX" sz="3200" dirty="0">
              <a:solidFill>
                <a:srgbClr val="C00000"/>
              </a:solidFill>
              <a:latin typeface="+mj-lt"/>
            </a:endParaRPr>
          </a:p>
          <a:p>
            <a:endParaRPr lang="es-MX" sz="3200" dirty="0">
              <a:solidFill>
                <a:srgbClr val="C00000"/>
              </a:solidFill>
              <a:latin typeface="+mj-lt"/>
            </a:endParaRPr>
          </a:p>
          <a:p>
            <a:endParaRPr lang="es-MX" sz="3200" dirty="0" smtClean="0">
              <a:solidFill>
                <a:srgbClr val="C00000"/>
              </a:solidFill>
              <a:latin typeface="+mj-lt"/>
            </a:endParaRPr>
          </a:p>
          <a:p>
            <a:endParaRPr lang="es-MX" sz="3200" dirty="0">
              <a:solidFill>
                <a:srgbClr val="C00000"/>
              </a:solidFill>
              <a:latin typeface="+mj-lt"/>
            </a:endParaRPr>
          </a:p>
          <a:p>
            <a:endParaRPr lang="es-MX" sz="3200" dirty="0">
              <a:solidFill>
                <a:srgbClr val="C00000"/>
              </a:solidFill>
              <a:latin typeface="+mj-lt"/>
            </a:endParaRPr>
          </a:p>
        </p:txBody>
      </p:sp>
    </p:spTree>
    <p:extLst>
      <p:ext uri="{BB962C8B-B14F-4D97-AF65-F5344CB8AC3E}">
        <p14:creationId xmlns:p14="http://schemas.microsoft.com/office/powerpoint/2010/main" val="18389297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00B050"/>
                </a:solidFill>
              </a:rPr>
              <a:t>INFRACCIONES Y SUS SANCIONES EN CNPT</a:t>
            </a:r>
            <a:endParaRPr lang="es-MX" b="1" dirty="0">
              <a:solidFill>
                <a:srgbClr val="FF0000"/>
              </a:solidFill>
            </a:endParaRPr>
          </a:p>
        </p:txBody>
      </p:sp>
      <p:sp>
        <p:nvSpPr>
          <p:cNvPr id="5" name="4 Marcador de texto"/>
          <p:cNvSpPr>
            <a:spLocks noGrp="1"/>
          </p:cNvSpPr>
          <p:nvPr>
            <p:ph type="body" idx="1"/>
          </p:nvPr>
        </p:nvSpPr>
        <p:spPr>
          <a:xfrm>
            <a:off x="683568" y="2276872"/>
            <a:ext cx="7416824" cy="4248472"/>
          </a:xfrm>
        </p:spPr>
        <p:txBody>
          <a:bodyPr anchor="t" anchorCtr="0">
            <a:normAutofit/>
          </a:bodyPr>
          <a:lstStyle/>
          <a:p>
            <a:pPr algn="ctr"/>
            <a:r>
              <a:rPr lang="es-MX" sz="3200" b="1" dirty="0" smtClean="0">
                <a:solidFill>
                  <a:srgbClr val="FF3300"/>
                </a:solidFill>
                <a:latin typeface="+mj-lt"/>
              </a:rPr>
              <a:t>Art. 82) CNPT</a:t>
            </a:r>
          </a:p>
          <a:p>
            <a:pPr algn="ctr"/>
            <a:endParaRPr lang="es-MX" sz="3200" b="1" dirty="0">
              <a:solidFill>
                <a:srgbClr val="FF3300"/>
              </a:solidFill>
              <a:latin typeface="+mj-lt"/>
            </a:endParaRPr>
          </a:p>
          <a:p>
            <a:pPr algn="ctr"/>
            <a:r>
              <a:rPr lang="es-MX" sz="3200" b="1" dirty="0" smtClean="0">
                <a:solidFill>
                  <a:srgbClr val="FF3300"/>
                </a:solidFill>
                <a:latin typeface="+mj-lt"/>
              </a:rPr>
              <a:t>Plantilla</a:t>
            </a:r>
            <a:endParaRPr lang="es-MX" sz="3600" b="1" dirty="0">
              <a:solidFill>
                <a:srgbClr val="FF3300"/>
              </a:solidFill>
            </a:endParaRPr>
          </a:p>
        </p:txBody>
      </p:sp>
    </p:spTree>
    <p:extLst>
      <p:ext uri="{BB962C8B-B14F-4D97-AF65-F5344CB8AC3E}">
        <p14:creationId xmlns:p14="http://schemas.microsoft.com/office/powerpoint/2010/main" val="563410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82 CNPT</a:t>
            </a:r>
            <a:endParaRPr lang="es-MX" b="1" dirty="0">
              <a:solidFill>
                <a:srgbClr val="FF0000"/>
              </a:solidFill>
            </a:endParaRPr>
          </a:p>
        </p:txBody>
      </p:sp>
      <p:sp>
        <p:nvSpPr>
          <p:cNvPr id="5" name="4 Marcador de texto"/>
          <p:cNvSpPr>
            <a:spLocks noGrp="1"/>
          </p:cNvSpPr>
          <p:nvPr>
            <p:ph type="body" idx="1"/>
          </p:nvPr>
        </p:nvSpPr>
        <p:spPr>
          <a:xfrm>
            <a:off x="683568" y="1988840"/>
            <a:ext cx="7416824" cy="4536504"/>
          </a:xfrm>
        </p:spPr>
        <p:txBody>
          <a:bodyPr anchor="t" anchorCtr="0">
            <a:normAutofit fontScale="85000" lnSpcReduction="20000"/>
          </a:bodyPr>
          <a:lstStyle/>
          <a:p>
            <a:pPr algn="just"/>
            <a:r>
              <a:rPr lang="es-MX" sz="3600" dirty="0">
                <a:solidFill>
                  <a:srgbClr val="FF3300"/>
                </a:solidFill>
              </a:rPr>
              <a:t>Art. 82) (Ver art 128 CNPT) </a:t>
            </a:r>
            <a:r>
              <a:rPr lang="es-MX" sz="3600" dirty="0" smtClean="0">
                <a:solidFill>
                  <a:srgbClr val="FF3300"/>
                </a:solidFill>
              </a:rPr>
              <a:t>Resistencia </a:t>
            </a:r>
            <a:r>
              <a:rPr lang="es-MX" sz="3600" dirty="0">
                <a:solidFill>
                  <a:srgbClr val="FF3300"/>
                </a:solidFill>
              </a:rPr>
              <a:t>o rebeldía frente a actuaciones de control desarrolladas por la AT, de cumplimiento de deberes materiales y formales</a:t>
            </a:r>
          </a:p>
          <a:p>
            <a:pPr algn="just"/>
            <a:endParaRPr lang="es-MX" sz="3600" dirty="0">
              <a:solidFill>
                <a:srgbClr val="FF3300"/>
              </a:solidFill>
            </a:endParaRPr>
          </a:p>
          <a:p>
            <a:pPr algn="just"/>
            <a:r>
              <a:rPr lang="es-MX" sz="3200" dirty="0">
                <a:solidFill>
                  <a:srgbClr val="FF3300"/>
                </a:solidFill>
              </a:rPr>
              <a:t>Por ej.: No permitir revisión de contabilidad o documentos de trascendencia tributaria que hayan sido requeridos (importancia de la </a:t>
            </a:r>
            <a:r>
              <a:rPr lang="es-MX" sz="3200" b="1" dirty="0">
                <a:solidFill>
                  <a:srgbClr val="FF3300"/>
                </a:solidFill>
              </a:rPr>
              <a:t>razonabilidad de lo solicitado y del plazo concedido</a:t>
            </a:r>
            <a:r>
              <a:rPr lang="es-MX" sz="3200" dirty="0">
                <a:solidFill>
                  <a:srgbClr val="FF3300"/>
                </a:solidFill>
              </a:rPr>
              <a:t>), incomparecencia a citaciones, negar la entrada a funcionarios para el reconocimiento de fincas, propiedades, </a:t>
            </a:r>
            <a:r>
              <a:rPr lang="es-MX" sz="3200" dirty="0" smtClean="0">
                <a:solidFill>
                  <a:srgbClr val="FF3300"/>
                </a:solidFill>
              </a:rPr>
              <a:t>instalaciones</a:t>
            </a:r>
            <a:endParaRPr lang="es-MX" sz="3200" dirty="0">
              <a:solidFill>
                <a:srgbClr val="C00000"/>
              </a:solidFill>
              <a:latin typeface="+mj-lt"/>
            </a:endParaRPr>
          </a:p>
        </p:txBody>
      </p:sp>
    </p:spTree>
    <p:extLst>
      <p:ext uri="{BB962C8B-B14F-4D97-AF65-F5344CB8AC3E}">
        <p14:creationId xmlns:p14="http://schemas.microsoft.com/office/powerpoint/2010/main" val="335516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82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251520" y="1988840"/>
            <a:ext cx="8280920" cy="4536504"/>
          </a:xfrm>
        </p:spPr>
        <p:txBody>
          <a:bodyPr anchor="t" anchorCtr="0">
            <a:normAutofit lnSpcReduction="10000"/>
          </a:bodyPr>
          <a:lstStyle/>
          <a:p>
            <a:pPr algn="just"/>
            <a:r>
              <a:rPr lang="es-MX" sz="3200" dirty="0" smtClean="0">
                <a:solidFill>
                  <a:srgbClr val="FF3300"/>
                </a:solidFill>
                <a:latin typeface="+mj-lt"/>
              </a:rPr>
              <a:t>Art. 82) </a:t>
            </a:r>
            <a:r>
              <a:rPr lang="es-MX" sz="3200" dirty="0" smtClean="0">
                <a:solidFill>
                  <a:srgbClr val="FF3300"/>
                </a:solidFill>
              </a:rPr>
              <a:t>Atención</a:t>
            </a:r>
            <a:r>
              <a:rPr lang="es-MX" sz="3200" dirty="0">
                <a:solidFill>
                  <a:srgbClr val="FF3300"/>
                </a:solidFill>
              </a:rPr>
              <a:t>: Multa puede ser de:</a:t>
            </a:r>
          </a:p>
          <a:p>
            <a:pPr marL="571500" indent="-571500" algn="just">
              <a:buClrTx/>
              <a:buFont typeface="+mj-lt"/>
              <a:buAutoNum type="romanLcPeriod"/>
            </a:pPr>
            <a:r>
              <a:rPr lang="es-MX" sz="3200" dirty="0" smtClean="0">
                <a:solidFill>
                  <a:srgbClr val="FF3300"/>
                </a:solidFill>
              </a:rPr>
              <a:t>2 </a:t>
            </a:r>
            <a:r>
              <a:rPr lang="es-MX" sz="3200" dirty="0">
                <a:solidFill>
                  <a:srgbClr val="FF3300"/>
                </a:solidFill>
              </a:rPr>
              <a:t>S.B. </a:t>
            </a:r>
            <a:r>
              <a:rPr lang="es-MX" sz="3200" dirty="0" smtClean="0">
                <a:solidFill>
                  <a:srgbClr val="FF3300"/>
                </a:solidFill>
              </a:rPr>
              <a:t>por primera “resistencia”</a:t>
            </a:r>
            <a:endParaRPr lang="es-MX" sz="3200" dirty="0">
              <a:solidFill>
                <a:srgbClr val="FF3300"/>
              </a:solidFill>
            </a:endParaRPr>
          </a:p>
          <a:p>
            <a:pPr marL="571500" indent="-571500" algn="just">
              <a:buClrTx/>
              <a:buFont typeface="+mj-lt"/>
              <a:buAutoNum type="romanLcPeriod"/>
            </a:pPr>
            <a:r>
              <a:rPr lang="es-MX" sz="3200" dirty="0">
                <a:solidFill>
                  <a:srgbClr val="FF3300"/>
                </a:solidFill>
              </a:rPr>
              <a:t>5 S.B. </a:t>
            </a:r>
            <a:r>
              <a:rPr lang="es-MX" sz="3200" dirty="0" smtClean="0">
                <a:solidFill>
                  <a:srgbClr val="FF3300"/>
                </a:solidFill>
              </a:rPr>
              <a:t>por segunda “resistencia”</a:t>
            </a:r>
            <a:endParaRPr lang="es-MX" sz="3200" dirty="0">
              <a:solidFill>
                <a:srgbClr val="FF3300"/>
              </a:solidFill>
            </a:endParaRPr>
          </a:p>
          <a:p>
            <a:pPr marL="571500" indent="-571500" algn="just">
              <a:buClrTx/>
              <a:buFont typeface="+mj-lt"/>
              <a:buAutoNum type="romanLcPeriod"/>
            </a:pPr>
            <a:r>
              <a:rPr lang="es-MX" sz="3200" dirty="0" smtClean="0">
                <a:solidFill>
                  <a:srgbClr val="FF3300"/>
                </a:solidFill>
              </a:rPr>
              <a:t>Por tercera “resistencia” </a:t>
            </a:r>
            <a:r>
              <a:rPr lang="es-MX" sz="3200" b="1" dirty="0">
                <a:solidFill>
                  <a:srgbClr val="FF3300"/>
                </a:solidFill>
              </a:rPr>
              <a:t>hasta </a:t>
            </a:r>
            <a:r>
              <a:rPr lang="es-MX" sz="3200" b="1" dirty="0" smtClean="0">
                <a:solidFill>
                  <a:srgbClr val="FF3300"/>
                </a:solidFill>
              </a:rPr>
              <a:t>el </a:t>
            </a:r>
            <a:r>
              <a:rPr lang="es-MX" sz="3200" b="1" dirty="0">
                <a:solidFill>
                  <a:srgbClr val="FF3300"/>
                </a:solidFill>
              </a:rPr>
              <a:t>2% de renta bruta (con mínimo de 10 S.B. y máximo de 100 S.B.)</a:t>
            </a:r>
            <a:r>
              <a:rPr lang="es-MX" sz="3200" dirty="0">
                <a:solidFill>
                  <a:srgbClr val="FF3300"/>
                </a:solidFill>
              </a:rPr>
              <a:t> </a:t>
            </a:r>
          </a:p>
          <a:p>
            <a:pPr lvl="2" algn="just">
              <a:buClrTx/>
            </a:pPr>
            <a:r>
              <a:rPr lang="es-MX" sz="2600" dirty="0">
                <a:solidFill>
                  <a:srgbClr val="FF3300"/>
                </a:solidFill>
              </a:rPr>
              <a:t>* Posible multa </a:t>
            </a:r>
            <a:r>
              <a:rPr lang="es-MX" sz="2600" b="1" dirty="0">
                <a:solidFill>
                  <a:srgbClr val="FF3300"/>
                </a:solidFill>
              </a:rPr>
              <a:t>desproporcionada y falta de razonabilidad</a:t>
            </a:r>
            <a:endParaRPr lang="es-MX" sz="2600" dirty="0">
              <a:solidFill>
                <a:srgbClr val="FF3300"/>
              </a:solidFill>
            </a:endParaRPr>
          </a:p>
          <a:p>
            <a:pPr algn="just"/>
            <a:r>
              <a:rPr lang="es-MX" sz="3200" b="1" dirty="0">
                <a:solidFill>
                  <a:schemeClr val="tx1"/>
                </a:solidFill>
              </a:rPr>
              <a:t>* </a:t>
            </a:r>
            <a:r>
              <a:rPr lang="es-MX" sz="3200" b="1" u="sng" dirty="0">
                <a:solidFill>
                  <a:schemeClr val="tx1"/>
                </a:solidFill>
              </a:rPr>
              <a:t>No aplica la reducción de sanciones</a:t>
            </a:r>
          </a:p>
        </p:txBody>
      </p:sp>
    </p:spTree>
    <p:extLst>
      <p:ext uri="{BB962C8B-B14F-4D97-AF65-F5344CB8AC3E}">
        <p14:creationId xmlns:p14="http://schemas.microsoft.com/office/powerpoint/2010/main" val="19547130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00B050"/>
                </a:solidFill>
              </a:rPr>
              <a:t>INFRACCIONES Y SUS SANCIONES EN CNPT</a:t>
            </a:r>
            <a:endParaRPr lang="es-MX" b="1" dirty="0">
              <a:solidFill>
                <a:srgbClr val="FF0000"/>
              </a:solidFill>
            </a:endParaRPr>
          </a:p>
        </p:txBody>
      </p:sp>
      <p:sp>
        <p:nvSpPr>
          <p:cNvPr id="5" name="4 Marcador de texto"/>
          <p:cNvSpPr>
            <a:spLocks noGrp="1"/>
          </p:cNvSpPr>
          <p:nvPr>
            <p:ph type="body" idx="1"/>
          </p:nvPr>
        </p:nvSpPr>
        <p:spPr>
          <a:xfrm>
            <a:off x="683568" y="2420888"/>
            <a:ext cx="7344815" cy="3888432"/>
          </a:xfrm>
        </p:spPr>
        <p:txBody>
          <a:bodyPr anchor="t" anchorCtr="0">
            <a:normAutofit/>
          </a:bodyPr>
          <a:lstStyle/>
          <a:p>
            <a:pPr algn="ctr"/>
            <a:r>
              <a:rPr lang="es-MX" sz="3200" b="1" dirty="0" smtClean="0">
                <a:solidFill>
                  <a:srgbClr val="FF3300"/>
                </a:solidFill>
                <a:latin typeface="+mj-lt"/>
              </a:rPr>
              <a:t>Art. 83) CNPT</a:t>
            </a:r>
          </a:p>
          <a:p>
            <a:pPr algn="ctr"/>
            <a:endParaRPr lang="es-MX" sz="3200" b="1" dirty="0">
              <a:solidFill>
                <a:srgbClr val="FF3300"/>
              </a:solidFill>
              <a:latin typeface="+mj-lt"/>
            </a:endParaRPr>
          </a:p>
          <a:p>
            <a:pPr algn="ctr"/>
            <a:r>
              <a:rPr lang="es-MX" sz="3200" b="1" dirty="0" smtClean="0">
                <a:solidFill>
                  <a:srgbClr val="FF3300"/>
                </a:solidFill>
                <a:latin typeface="+mj-lt"/>
              </a:rPr>
              <a:t>Plantilla</a:t>
            </a:r>
            <a:endParaRPr lang="es-MX" sz="3200" b="1" dirty="0">
              <a:solidFill>
                <a:srgbClr val="C00000"/>
              </a:solidFill>
              <a:latin typeface="+mj-lt"/>
            </a:endParaRPr>
          </a:p>
        </p:txBody>
      </p:sp>
    </p:spTree>
    <p:extLst>
      <p:ext uri="{BB962C8B-B14F-4D97-AF65-F5344CB8AC3E}">
        <p14:creationId xmlns:p14="http://schemas.microsoft.com/office/powerpoint/2010/main" val="3752738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83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683568" y="1628800"/>
            <a:ext cx="7776864" cy="4824536"/>
          </a:xfrm>
        </p:spPr>
        <p:txBody>
          <a:bodyPr anchor="t" anchorCtr="0">
            <a:normAutofit lnSpcReduction="10000"/>
          </a:bodyPr>
          <a:lstStyle/>
          <a:p>
            <a:pPr algn="just"/>
            <a:r>
              <a:rPr lang="es-MX" sz="3200" dirty="0" smtClean="0">
                <a:solidFill>
                  <a:srgbClr val="FF3300"/>
                </a:solidFill>
                <a:latin typeface="+mj-lt"/>
              </a:rPr>
              <a:t>Art. 83</a:t>
            </a:r>
            <a:r>
              <a:rPr lang="es-MX" sz="3200" dirty="0">
                <a:solidFill>
                  <a:srgbClr val="FF3300"/>
                </a:solidFill>
                <a:latin typeface="+mj-lt"/>
              </a:rPr>
              <a:t>) </a:t>
            </a:r>
            <a:r>
              <a:rPr lang="es-MX" sz="3200" dirty="0" smtClean="0">
                <a:solidFill>
                  <a:srgbClr val="FF3300"/>
                </a:solidFill>
                <a:latin typeface="+mj-lt"/>
              </a:rPr>
              <a:t>(Ver </a:t>
            </a:r>
            <a:r>
              <a:rPr lang="es-MX" sz="3200" dirty="0" err="1" smtClean="0">
                <a:solidFill>
                  <a:srgbClr val="FF3300"/>
                </a:solidFill>
                <a:latin typeface="+mj-lt"/>
              </a:rPr>
              <a:t>arts</a:t>
            </a:r>
            <a:r>
              <a:rPr lang="es-MX" sz="3200" dirty="0" smtClean="0">
                <a:solidFill>
                  <a:srgbClr val="FF3300"/>
                </a:solidFill>
                <a:latin typeface="+mj-lt"/>
              </a:rPr>
              <a:t> 105 y 107 CNPT) Incumplimiento </a:t>
            </a:r>
            <a:r>
              <a:rPr lang="es-MX" sz="3200" dirty="0">
                <a:solidFill>
                  <a:srgbClr val="FF3300"/>
                </a:solidFill>
                <a:latin typeface="+mj-lt"/>
              </a:rPr>
              <a:t>de suministrar información que debe ponerse en conocimiento del Fisco en cumplimiento de deberes formales (ejemplos: no presentación de D.151, D.152)</a:t>
            </a:r>
          </a:p>
          <a:p>
            <a:pPr algn="just"/>
            <a:endParaRPr lang="es-MX" sz="3200" dirty="0" smtClean="0">
              <a:solidFill>
                <a:srgbClr val="C00000"/>
              </a:solidFill>
              <a:latin typeface="+mj-lt"/>
            </a:endParaRPr>
          </a:p>
          <a:p>
            <a:pPr algn="just"/>
            <a:r>
              <a:rPr lang="es-MX" sz="3200" dirty="0">
                <a:solidFill>
                  <a:srgbClr val="FF3300"/>
                </a:solidFill>
                <a:latin typeface="+mj-lt"/>
              </a:rPr>
              <a:t>¿El suministro tardío de la información está sancionado</a:t>
            </a:r>
            <a:r>
              <a:rPr lang="es-MX" sz="3200" dirty="0" smtClean="0">
                <a:solidFill>
                  <a:srgbClr val="FF3300"/>
                </a:solidFill>
                <a:latin typeface="+mj-lt"/>
              </a:rPr>
              <a:t>? ¿Presentar tardíamente es incumplir?</a:t>
            </a:r>
            <a:endParaRPr lang="es-MX" sz="3200" dirty="0">
              <a:solidFill>
                <a:srgbClr val="FF3300"/>
              </a:solidFill>
              <a:latin typeface="+mj-lt"/>
            </a:endParaRPr>
          </a:p>
        </p:txBody>
      </p:sp>
    </p:spTree>
    <p:extLst>
      <p:ext uri="{BB962C8B-B14F-4D97-AF65-F5344CB8AC3E}">
        <p14:creationId xmlns:p14="http://schemas.microsoft.com/office/powerpoint/2010/main" val="35038102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83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683568" y="1628800"/>
            <a:ext cx="7488832" cy="4824536"/>
          </a:xfrm>
        </p:spPr>
        <p:txBody>
          <a:bodyPr anchor="t" anchorCtr="0">
            <a:normAutofit/>
          </a:bodyPr>
          <a:lstStyle/>
          <a:p>
            <a:pPr algn="just"/>
            <a:r>
              <a:rPr lang="es-MX" sz="3200" dirty="0" smtClean="0">
                <a:solidFill>
                  <a:srgbClr val="FF3300"/>
                </a:solidFill>
                <a:latin typeface="+mj-lt"/>
              </a:rPr>
              <a:t>Se ha interpretado que cuando el contribuyente presenta tardíamente la información, sin haber sido requerido por la Administración Tributaria (sin actuación de ésta última), no resulta aplicable la sanción</a:t>
            </a:r>
            <a:endParaRPr lang="es-MX" sz="3200" dirty="0">
              <a:solidFill>
                <a:srgbClr val="FF3300"/>
              </a:solidFill>
              <a:latin typeface="+mj-lt"/>
            </a:endParaRPr>
          </a:p>
        </p:txBody>
      </p:sp>
    </p:spTree>
    <p:extLst>
      <p:ext uri="{BB962C8B-B14F-4D97-AF65-F5344CB8AC3E}">
        <p14:creationId xmlns:p14="http://schemas.microsoft.com/office/powerpoint/2010/main" val="40313977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404664"/>
            <a:ext cx="8130481" cy="1008112"/>
          </a:xfrm>
        </p:spPr>
        <p:txBody>
          <a:bodyPr/>
          <a:lstStyle/>
          <a:p>
            <a:pPr algn="ctr"/>
            <a:r>
              <a:rPr lang="es-MX" b="1" dirty="0" err="1" smtClean="0">
                <a:solidFill>
                  <a:srgbClr val="00B050"/>
                </a:solidFill>
              </a:rPr>
              <a:t>INFRACCIón</a:t>
            </a:r>
            <a:r>
              <a:rPr lang="es-MX" b="1" dirty="0" smtClean="0">
                <a:solidFill>
                  <a:srgbClr val="00B050"/>
                </a:solidFill>
              </a:rPr>
              <a:t> art 83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611560" y="1916832"/>
            <a:ext cx="7416823" cy="4392488"/>
          </a:xfrm>
        </p:spPr>
        <p:txBody>
          <a:bodyPr anchor="t" anchorCtr="0">
            <a:normAutofit fontScale="92500" lnSpcReduction="10000"/>
          </a:bodyPr>
          <a:lstStyle/>
          <a:p>
            <a:pPr algn="just"/>
            <a:r>
              <a:rPr lang="es-MX" sz="3500" dirty="0">
                <a:solidFill>
                  <a:srgbClr val="FF3300"/>
                </a:solidFill>
                <a:latin typeface="+mj-lt"/>
              </a:rPr>
              <a:t>83) Multa:</a:t>
            </a:r>
          </a:p>
          <a:p>
            <a:pPr marL="457200" indent="-457200" algn="just">
              <a:buClrTx/>
              <a:buFont typeface="Arial" pitchFamily="34" charset="0"/>
              <a:buChar char="•"/>
            </a:pPr>
            <a:r>
              <a:rPr lang="es-MX" sz="3500" dirty="0" smtClean="0">
                <a:solidFill>
                  <a:srgbClr val="FF3300"/>
                </a:solidFill>
                <a:latin typeface="+mj-lt"/>
              </a:rPr>
              <a:t>Si se reportó la información pero con errores, se aplica multa de 1</a:t>
            </a:r>
            <a:r>
              <a:rPr lang="es-MX" sz="3500" dirty="0">
                <a:solidFill>
                  <a:srgbClr val="FF3300"/>
                </a:solidFill>
                <a:latin typeface="+mj-lt"/>
              </a:rPr>
              <a:t>% del S.B. </a:t>
            </a:r>
            <a:r>
              <a:rPr lang="es-MX" sz="3500" dirty="0" smtClean="0">
                <a:solidFill>
                  <a:srgbClr val="FF3300"/>
                </a:solidFill>
                <a:latin typeface="+mj-lt"/>
              </a:rPr>
              <a:t>por cada error (100 errores = 1 S.B.)</a:t>
            </a:r>
            <a:endParaRPr lang="es-MX" sz="3500" dirty="0">
              <a:solidFill>
                <a:srgbClr val="FF3300"/>
              </a:solidFill>
              <a:latin typeface="+mj-lt"/>
            </a:endParaRPr>
          </a:p>
          <a:p>
            <a:pPr marL="457200" indent="-457200" algn="just">
              <a:buClrTx/>
              <a:buFont typeface="Arial" pitchFamily="34" charset="0"/>
              <a:buChar char="•"/>
            </a:pPr>
            <a:r>
              <a:rPr lang="es-MX" sz="3500" dirty="0" smtClean="0">
                <a:solidFill>
                  <a:srgbClr val="FF3300"/>
                </a:solidFill>
                <a:latin typeface="+mj-lt"/>
              </a:rPr>
              <a:t>Si del todo no se reportó, la multa es del </a:t>
            </a:r>
            <a:r>
              <a:rPr lang="es-MX" sz="3500" b="1" u="sng" dirty="0">
                <a:solidFill>
                  <a:srgbClr val="FF3300"/>
                </a:solidFill>
                <a:latin typeface="+mj-lt"/>
              </a:rPr>
              <a:t>2% de renta bruta </a:t>
            </a:r>
            <a:r>
              <a:rPr lang="es-MX" sz="3500" b="1" dirty="0">
                <a:solidFill>
                  <a:srgbClr val="FF3300"/>
                </a:solidFill>
                <a:latin typeface="+mj-lt"/>
              </a:rPr>
              <a:t>(con mínimo de 10 S.B. y máximo de 100 S.B.)</a:t>
            </a:r>
          </a:p>
          <a:p>
            <a:pPr algn="just"/>
            <a:r>
              <a:rPr lang="es-MX" sz="3200" dirty="0" smtClean="0">
                <a:solidFill>
                  <a:srgbClr val="FF0000"/>
                </a:solidFill>
                <a:latin typeface="+mj-lt"/>
              </a:rPr>
              <a:t>* Atención a </a:t>
            </a:r>
            <a:r>
              <a:rPr lang="es-MX" sz="3200" b="1" dirty="0" smtClean="0">
                <a:solidFill>
                  <a:srgbClr val="FF0000"/>
                </a:solidFill>
                <a:latin typeface="+mj-lt"/>
              </a:rPr>
              <a:t>posible multa desproporcionada e irrazonable</a:t>
            </a:r>
            <a:endParaRPr lang="es-MX" sz="3200" b="1" dirty="0">
              <a:solidFill>
                <a:srgbClr val="FF0000"/>
              </a:solidFill>
              <a:latin typeface="+mj-lt"/>
            </a:endParaRPr>
          </a:p>
        </p:txBody>
      </p:sp>
    </p:spTree>
    <p:extLst>
      <p:ext uri="{BB962C8B-B14F-4D97-AF65-F5344CB8AC3E}">
        <p14:creationId xmlns:p14="http://schemas.microsoft.com/office/powerpoint/2010/main" val="12378577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260648"/>
            <a:ext cx="8202489" cy="1080120"/>
          </a:xfrm>
        </p:spPr>
        <p:txBody>
          <a:bodyPr/>
          <a:lstStyle/>
          <a:p>
            <a:pPr algn="ctr"/>
            <a:r>
              <a:rPr lang="es-MX" b="1" dirty="0" err="1" smtClean="0">
                <a:solidFill>
                  <a:srgbClr val="00B050"/>
                </a:solidFill>
              </a:rPr>
              <a:t>INFRACCIón</a:t>
            </a:r>
            <a:r>
              <a:rPr lang="es-MX" b="1" dirty="0" smtClean="0">
                <a:solidFill>
                  <a:srgbClr val="00B050"/>
                </a:solidFill>
              </a:rPr>
              <a:t> art 83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179512" y="1772816"/>
            <a:ext cx="8208912" cy="4464496"/>
          </a:xfrm>
        </p:spPr>
        <p:txBody>
          <a:bodyPr anchor="t" anchorCtr="0">
            <a:noAutofit/>
          </a:bodyPr>
          <a:lstStyle/>
          <a:p>
            <a:pPr algn="just"/>
            <a:r>
              <a:rPr lang="es-MX" sz="3200" dirty="0" smtClean="0">
                <a:solidFill>
                  <a:srgbClr val="FF3300"/>
                </a:solidFill>
                <a:latin typeface="+mj-lt"/>
              </a:rPr>
              <a:t>Si </a:t>
            </a:r>
            <a:r>
              <a:rPr lang="es-MX" sz="3200" dirty="0">
                <a:solidFill>
                  <a:srgbClr val="FF3300"/>
                </a:solidFill>
                <a:latin typeface="+mj-lt"/>
              </a:rPr>
              <a:t>al final se concluye que la información no reportada no ocasionó ningún perjuicio </a:t>
            </a:r>
            <a:r>
              <a:rPr lang="es-MX" sz="3200" dirty="0" smtClean="0">
                <a:solidFill>
                  <a:srgbClr val="FF3300"/>
                </a:solidFill>
                <a:latin typeface="+mj-lt"/>
              </a:rPr>
              <a:t>fiscal</a:t>
            </a:r>
          </a:p>
          <a:p>
            <a:pPr algn="just"/>
            <a:endParaRPr lang="es-MX" sz="3200" dirty="0">
              <a:solidFill>
                <a:srgbClr val="FF3300"/>
              </a:solidFill>
              <a:latin typeface="+mj-lt"/>
            </a:endParaRPr>
          </a:p>
          <a:p>
            <a:pPr algn="just"/>
            <a:r>
              <a:rPr lang="es-MX" sz="3200" dirty="0">
                <a:solidFill>
                  <a:srgbClr val="FF3300"/>
                </a:solidFill>
                <a:latin typeface="+mj-lt"/>
              </a:rPr>
              <a:t>Distinto es el caso cuando la falta de reporte de la información es un vehículo o medio para no reportar rentas que finalmente no tributan</a:t>
            </a:r>
          </a:p>
          <a:p>
            <a:pPr algn="just"/>
            <a:endParaRPr lang="es-MX" sz="3200" dirty="0">
              <a:solidFill>
                <a:srgbClr val="FF3300"/>
              </a:solidFill>
              <a:latin typeface="+mj-lt"/>
            </a:endParaRPr>
          </a:p>
          <a:p>
            <a:pPr algn="just"/>
            <a:r>
              <a:rPr lang="es-MX" sz="3200" dirty="0">
                <a:solidFill>
                  <a:srgbClr val="FF3300"/>
                </a:solidFill>
                <a:latin typeface="+mj-lt"/>
              </a:rPr>
              <a:t>La sanción del 2% de renta bruta remite a la renta bruta de otro PF</a:t>
            </a:r>
          </a:p>
          <a:p>
            <a:endParaRPr lang="es-MX" sz="3200" dirty="0">
              <a:solidFill>
                <a:srgbClr val="4B59DB"/>
              </a:solidFill>
            </a:endParaRPr>
          </a:p>
        </p:txBody>
      </p:sp>
    </p:spTree>
    <p:extLst>
      <p:ext uri="{BB962C8B-B14F-4D97-AF65-F5344CB8AC3E}">
        <p14:creationId xmlns:p14="http://schemas.microsoft.com/office/powerpoint/2010/main" val="40148390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260648"/>
            <a:ext cx="8202489" cy="1080120"/>
          </a:xfrm>
        </p:spPr>
        <p:txBody>
          <a:bodyPr/>
          <a:lstStyle/>
          <a:p>
            <a:pPr algn="ctr"/>
            <a:r>
              <a:rPr lang="es-MX" b="1" dirty="0" err="1" smtClean="0">
                <a:solidFill>
                  <a:srgbClr val="00B050"/>
                </a:solidFill>
              </a:rPr>
              <a:t>INFRACCIón</a:t>
            </a:r>
            <a:r>
              <a:rPr lang="es-MX" b="1" dirty="0" smtClean="0">
                <a:solidFill>
                  <a:srgbClr val="00B050"/>
                </a:solidFill>
              </a:rPr>
              <a:t> art 83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179512" y="1772816"/>
            <a:ext cx="8208912" cy="4464496"/>
          </a:xfrm>
        </p:spPr>
        <p:txBody>
          <a:bodyPr anchor="t" anchorCtr="0">
            <a:noAutofit/>
          </a:bodyPr>
          <a:lstStyle/>
          <a:p>
            <a:pPr algn="just"/>
            <a:r>
              <a:rPr lang="es-MX" sz="3200" dirty="0" smtClean="0">
                <a:solidFill>
                  <a:srgbClr val="4B59DB"/>
                </a:solidFill>
              </a:rPr>
              <a:t>La Sala Constitucional resolvió que </a:t>
            </a:r>
            <a:r>
              <a:rPr lang="es-CR" sz="3200" dirty="0" smtClean="0">
                <a:solidFill>
                  <a:srgbClr val="4B59DB"/>
                </a:solidFill>
              </a:rPr>
              <a:t>cuando </a:t>
            </a:r>
            <a:r>
              <a:rPr lang="es-CR" sz="3200" dirty="0">
                <a:solidFill>
                  <a:srgbClr val="4B59DB"/>
                </a:solidFill>
              </a:rPr>
              <a:t>se logra demostrar que el sistema o plataforma de la Dirección General de Tributación "se cae" y el único medio de declaración del impuesto es electrónico (no existe medio físico), debe extenderse el plazo para presentación de las </a:t>
            </a:r>
            <a:r>
              <a:rPr lang="es-CR" sz="3200" dirty="0" smtClean="0">
                <a:solidFill>
                  <a:srgbClr val="4B59DB"/>
                </a:solidFill>
              </a:rPr>
              <a:t>declaraciones y resultaría, por ende, inaplicable la sanción por no presentar en la fecha establecida</a:t>
            </a:r>
            <a:endParaRPr lang="es-MX" sz="3200" dirty="0">
              <a:solidFill>
                <a:srgbClr val="4B59DB"/>
              </a:solidFill>
            </a:endParaRPr>
          </a:p>
        </p:txBody>
      </p:sp>
    </p:spTree>
    <p:extLst>
      <p:ext uri="{BB962C8B-B14F-4D97-AF65-F5344CB8AC3E}">
        <p14:creationId xmlns:p14="http://schemas.microsoft.com/office/powerpoint/2010/main" val="33378364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260648"/>
            <a:ext cx="8202489" cy="1080120"/>
          </a:xfrm>
        </p:spPr>
        <p:txBody>
          <a:bodyPr/>
          <a:lstStyle/>
          <a:p>
            <a:pPr algn="ctr"/>
            <a:r>
              <a:rPr lang="es-MX" b="1" dirty="0" err="1" smtClean="0">
                <a:solidFill>
                  <a:srgbClr val="00B050"/>
                </a:solidFill>
              </a:rPr>
              <a:t>INFRACCIón</a:t>
            </a:r>
            <a:r>
              <a:rPr lang="es-MX" b="1" dirty="0" smtClean="0">
                <a:solidFill>
                  <a:srgbClr val="00B050"/>
                </a:solidFill>
              </a:rPr>
              <a:t> art 83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179512" y="1772816"/>
            <a:ext cx="8208912" cy="4464496"/>
          </a:xfrm>
        </p:spPr>
        <p:txBody>
          <a:bodyPr anchor="t" anchorCtr="0">
            <a:noAutofit/>
          </a:bodyPr>
          <a:lstStyle/>
          <a:p>
            <a:endParaRPr lang="es-MX" sz="3200" dirty="0">
              <a:solidFill>
                <a:srgbClr val="4B59DB"/>
              </a:solidFill>
            </a:endParaRPr>
          </a:p>
          <a:p>
            <a:r>
              <a:rPr lang="es-MX" sz="3200" dirty="0">
                <a:solidFill>
                  <a:srgbClr val="FF3300"/>
                </a:solidFill>
                <a:latin typeface="+mj-lt"/>
              </a:rPr>
              <a:t>Sí aplica reducción de sanción art 88 CNPT</a:t>
            </a:r>
          </a:p>
          <a:p>
            <a:endParaRPr lang="es-MX" sz="3200" dirty="0">
              <a:solidFill>
                <a:srgbClr val="4B59DB"/>
              </a:solidFill>
            </a:endParaRPr>
          </a:p>
        </p:txBody>
      </p:sp>
    </p:spTree>
    <p:extLst>
      <p:ext uri="{BB962C8B-B14F-4D97-AF65-F5344CB8AC3E}">
        <p14:creationId xmlns:p14="http://schemas.microsoft.com/office/powerpoint/2010/main" val="1349574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7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659687" cy="1168400"/>
          </a:xfrm>
        </p:spPr>
        <p:txBody>
          <a:bodyPr/>
          <a:lstStyle/>
          <a:p>
            <a:pPr algn="ctr"/>
            <a:r>
              <a:rPr lang="es-CR" b="1" dirty="0" smtClean="0">
                <a:solidFill>
                  <a:srgbClr val="0070C0"/>
                </a:solidFill>
              </a:rPr>
              <a:t>Constitución</a:t>
            </a:r>
            <a:endParaRPr lang="es-CR" b="1" dirty="0">
              <a:solidFill>
                <a:srgbClr val="0070C0"/>
              </a:solidFill>
            </a:endParaRPr>
          </a:p>
        </p:txBody>
      </p:sp>
      <p:sp>
        <p:nvSpPr>
          <p:cNvPr id="5" name="4 Marcador de texto"/>
          <p:cNvSpPr>
            <a:spLocks noGrp="1"/>
          </p:cNvSpPr>
          <p:nvPr>
            <p:ph type="body" idx="1"/>
          </p:nvPr>
        </p:nvSpPr>
        <p:spPr>
          <a:xfrm>
            <a:off x="722313" y="1340768"/>
            <a:ext cx="7306071" cy="5400600"/>
          </a:xfrm>
        </p:spPr>
        <p:txBody>
          <a:bodyPr anchor="t" anchorCtr="0">
            <a:normAutofit/>
          </a:bodyPr>
          <a:lstStyle/>
          <a:p>
            <a:pPr algn="just"/>
            <a:r>
              <a:rPr lang="es-MX" sz="3600" dirty="0" smtClean="0">
                <a:solidFill>
                  <a:srgbClr val="055B0F"/>
                </a:solidFill>
                <a:latin typeface="Harlow Solid Italic" panose="04030604020F02020D02" pitchFamily="82" charset="0"/>
              </a:rPr>
              <a:t>Artículo 39: </a:t>
            </a:r>
            <a:r>
              <a:rPr lang="es-CR" sz="3600" dirty="0">
                <a:solidFill>
                  <a:srgbClr val="055B0F"/>
                </a:solidFill>
                <a:latin typeface="Harlow Solid Italic" panose="04030604020F02020D02" pitchFamily="82" charset="0"/>
              </a:rPr>
              <a:t>A nadie se hará sufrir </a:t>
            </a:r>
            <a:r>
              <a:rPr lang="es-CR" sz="3600" u="sng" dirty="0">
                <a:solidFill>
                  <a:srgbClr val="055B0F"/>
                </a:solidFill>
                <a:latin typeface="Harlow Solid Italic" panose="04030604020F02020D02" pitchFamily="82" charset="0"/>
              </a:rPr>
              <a:t>pena</a:t>
            </a:r>
            <a:r>
              <a:rPr lang="es-CR" sz="3600" dirty="0">
                <a:solidFill>
                  <a:srgbClr val="055B0F"/>
                </a:solidFill>
                <a:latin typeface="Harlow Solid Italic" panose="04030604020F02020D02" pitchFamily="82" charset="0"/>
              </a:rPr>
              <a:t> sino por delito</a:t>
            </a:r>
            <a:r>
              <a:rPr lang="es-CR" sz="3600" dirty="0" smtClean="0">
                <a:solidFill>
                  <a:srgbClr val="055B0F"/>
                </a:solidFill>
                <a:latin typeface="Harlow Solid Italic" panose="04030604020F02020D02" pitchFamily="82" charset="0"/>
              </a:rPr>
              <a:t>, cuasidelito </a:t>
            </a:r>
            <a:r>
              <a:rPr lang="es-CR" sz="3600" dirty="0">
                <a:solidFill>
                  <a:srgbClr val="055B0F"/>
                </a:solidFill>
                <a:latin typeface="Harlow Solid Italic" panose="04030604020F02020D02" pitchFamily="82" charset="0"/>
              </a:rPr>
              <a:t>o falta, sancionados por </a:t>
            </a:r>
            <a:r>
              <a:rPr lang="es-CR" sz="3600" u="sng" dirty="0">
                <a:solidFill>
                  <a:srgbClr val="055B0F"/>
                </a:solidFill>
                <a:latin typeface="Harlow Solid Italic" panose="04030604020F02020D02" pitchFamily="82" charset="0"/>
              </a:rPr>
              <a:t>ley anterior </a:t>
            </a:r>
            <a:r>
              <a:rPr lang="es-CR" sz="3600" dirty="0">
                <a:solidFill>
                  <a:srgbClr val="055B0F"/>
                </a:solidFill>
                <a:latin typeface="Harlow Solid Italic" panose="04030604020F02020D02" pitchFamily="82" charset="0"/>
              </a:rPr>
              <a:t>y en virtud de </a:t>
            </a:r>
            <a:r>
              <a:rPr lang="es-CR" sz="3600" u="sng" dirty="0" smtClean="0">
                <a:solidFill>
                  <a:srgbClr val="055B0F"/>
                </a:solidFill>
                <a:latin typeface="Harlow Solid Italic" panose="04030604020F02020D02" pitchFamily="82" charset="0"/>
              </a:rPr>
              <a:t>sentencia firme</a:t>
            </a:r>
            <a:r>
              <a:rPr lang="es-CR" sz="3600" dirty="0" smtClean="0">
                <a:solidFill>
                  <a:srgbClr val="055B0F"/>
                </a:solidFill>
                <a:latin typeface="Harlow Solid Italic" panose="04030604020F02020D02" pitchFamily="82" charset="0"/>
              </a:rPr>
              <a:t> </a:t>
            </a:r>
            <a:r>
              <a:rPr lang="es-CR" sz="3600" dirty="0">
                <a:solidFill>
                  <a:srgbClr val="055B0F"/>
                </a:solidFill>
                <a:latin typeface="Harlow Solid Italic" panose="04030604020F02020D02" pitchFamily="82" charset="0"/>
              </a:rPr>
              <a:t>dictada por </a:t>
            </a:r>
            <a:r>
              <a:rPr lang="es-CR" sz="3600" u="sng" dirty="0">
                <a:solidFill>
                  <a:srgbClr val="055B0F"/>
                </a:solidFill>
                <a:latin typeface="Harlow Solid Italic" panose="04030604020F02020D02" pitchFamily="82" charset="0"/>
              </a:rPr>
              <a:t>autoridad</a:t>
            </a:r>
            <a:r>
              <a:rPr lang="es-CR" sz="3600" dirty="0">
                <a:solidFill>
                  <a:srgbClr val="055B0F"/>
                </a:solidFill>
                <a:latin typeface="Harlow Solid Italic" panose="04030604020F02020D02" pitchFamily="82" charset="0"/>
              </a:rPr>
              <a:t> competente, previa oportunidad concedida </a:t>
            </a:r>
            <a:r>
              <a:rPr lang="es-CR" sz="3600" dirty="0" smtClean="0">
                <a:solidFill>
                  <a:srgbClr val="055B0F"/>
                </a:solidFill>
                <a:latin typeface="Harlow Solid Italic" panose="04030604020F02020D02" pitchFamily="82" charset="0"/>
              </a:rPr>
              <a:t>al indiciado </a:t>
            </a:r>
            <a:r>
              <a:rPr lang="es-CR" sz="3600" dirty="0">
                <a:solidFill>
                  <a:srgbClr val="055B0F"/>
                </a:solidFill>
                <a:latin typeface="Harlow Solid Italic" panose="04030604020F02020D02" pitchFamily="82" charset="0"/>
              </a:rPr>
              <a:t>para ejercitar su </a:t>
            </a:r>
            <a:r>
              <a:rPr lang="es-CR" sz="3600" u="sng" dirty="0">
                <a:solidFill>
                  <a:srgbClr val="055B0F"/>
                </a:solidFill>
                <a:latin typeface="Harlow Solid Italic" panose="04030604020F02020D02" pitchFamily="82" charset="0"/>
              </a:rPr>
              <a:t>defensa</a:t>
            </a:r>
            <a:r>
              <a:rPr lang="es-CR" sz="3600" dirty="0">
                <a:solidFill>
                  <a:srgbClr val="055B0F"/>
                </a:solidFill>
                <a:latin typeface="Harlow Solid Italic" panose="04030604020F02020D02" pitchFamily="82" charset="0"/>
              </a:rPr>
              <a:t> y mediante la necesaria </a:t>
            </a:r>
            <a:r>
              <a:rPr lang="es-CR" sz="3600" u="sng" dirty="0" smtClean="0">
                <a:solidFill>
                  <a:srgbClr val="055B0F"/>
                </a:solidFill>
                <a:latin typeface="Harlow Solid Italic" panose="04030604020F02020D02" pitchFamily="82" charset="0"/>
              </a:rPr>
              <a:t>demostración de culpabilidad</a:t>
            </a:r>
            <a:endParaRPr lang="es-MX" sz="3600" u="sng" dirty="0">
              <a:solidFill>
                <a:srgbClr val="C00000"/>
              </a:solidFill>
              <a:latin typeface="+mj-lt"/>
            </a:endParaRPr>
          </a:p>
        </p:txBody>
      </p:sp>
    </p:spTree>
    <p:extLst>
      <p:ext uri="{BB962C8B-B14F-4D97-AF65-F5344CB8AC3E}">
        <p14:creationId xmlns:p14="http://schemas.microsoft.com/office/powerpoint/2010/main" val="29601206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smtClean="0">
                <a:solidFill>
                  <a:schemeClr val="tx1"/>
                </a:solidFill>
              </a:rPr>
              <a:t>DIGRESIÓN O PARÉNTESIS</a:t>
            </a:r>
            <a:endParaRPr lang="es-MX" b="1" dirty="0">
              <a:solidFill>
                <a:schemeClr val="tx1"/>
              </a:solidFill>
            </a:endParaRPr>
          </a:p>
        </p:txBody>
      </p:sp>
      <p:sp>
        <p:nvSpPr>
          <p:cNvPr id="5" name="4 Marcador de texto"/>
          <p:cNvSpPr>
            <a:spLocks noGrp="1"/>
          </p:cNvSpPr>
          <p:nvPr>
            <p:ph type="body" idx="1"/>
          </p:nvPr>
        </p:nvSpPr>
        <p:spPr>
          <a:xfrm>
            <a:off x="323528" y="1772816"/>
            <a:ext cx="7992888" cy="4896544"/>
          </a:xfrm>
        </p:spPr>
        <p:txBody>
          <a:bodyPr anchor="t" anchorCtr="0">
            <a:normAutofit/>
          </a:bodyPr>
          <a:lstStyle/>
          <a:p>
            <a:pPr algn="just"/>
            <a:r>
              <a:rPr lang="es-MX" sz="3200" dirty="0">
                <a:solidFill>
                  <a:schemeClr val="tx1"/>
                </a:solidFill>
              </a:rPr>
              <a:t>Severidad o entidad de las multas debe ser proporcional, razonable, justificada, en función de la lesión al bien jurídico </a:t>
            </a:r>
            <a:r>
              <a:rPr lang="es-MX" sz="3200" dirty="0" smtClean="0">
                <a:solidFill>
                  <a:schemeClr val="tx1"/>
                </a:solidFill>
              </a:rPr>
              <a:t>tutelado</a:t>
            </a:r>
          </a:p>
          <a:p>
            <a:pPr algn="just"/>
            <a:endParaRPr lang="es-MX" sz="3200" dirty="0">
              <a:solidFill>
                <a:schemeClr val="tx1"/>
              </a:solidFill>
            </a:endParaRPr>
          </a:p>
          <a:p>
            <a:pPr algn="just"/>
            <a:r>
              <a:rPr lang="es-MX" sz="3200" dirty="0">
                <a:solidFill>
                  <a:schemeClr val="tx1"/>
                </a:solidFill>
              </a:rPr>
              <a:t>No se debe utilizar una </a:t>
            </a:r>
            <a:r>
              <a:rPr lang="es-MX" sz="3200" dirty="0" err="1">
                <a:solidFill>
                  <a:schemeClr val="tx1"/>
                </a:solidFill>
              </a:rPr>
              <a:t>bazuka</a:t>
            </a:r>
            <a:r>
              <a:rPr lang="es-MX" sz="3200" dirty="0">
                <a:solidFill>
                  <a:schemeClr val="tx1"/>
                </a:solidFill>
              </a:rPr>
              <a:t> para matar </a:t>
            </a:r>
            <a:r>
              <a:rPr lang="es-MX" sz="3200" dirty="0" smtClean="0">
                <a:solidFill>
                  <a:schemeClr val="tx1"/>
                </a:solidFill>
              </a:rPr>
              <a:t>moscas</a:t>
            </a:r>
          </a:p>
          <a:p>
            <a:pPr algn="just"/>
            <a:endParaRPr lang="es-MX" sz="3200" dirty="0">
              <a:solidFill>
                <a:schemeClr val="tx1"/>
              </a:solidFill>
            </a:endParaRPr>
          </a:p>
          <a:p>
            <a:pPr algn="just"/>
            <a:r>
              <a:rPr lang="es-MX" sz="3200" dirty="0">
                <a:solidFill>
                  <a:schemeClr val="tx1"/>
                </a:solidFill>
              </a:rPr>
              <a:t>Es necesario ponderar, poner en la balanza ¿Qué?</a:t>
            </a:r>
          </a:p>
          <a:p>
            <a:endParaRPr lang="es-MX" sz="3200" dirty="0">
              <a:solidFill>
                <a:srgbClr val="C00000"/>
              </a:solidFill>
              <a:latin typeface="+mj-lt"/>
            </a:endParaRPr>
          </a:p>
        </p:txBody>
      </p:sp>
    </p:spTree>
    <p:extLst>
      <p:ext uri="{BB962C8B-B14F-4D97-AF65-F5344CB8AC3E}">
        <p14:creationId xmlns:p14="http://schemas.microsoft.com/office/powerpoint/2010/main" val="29214549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4104455" cy="1296144"/>
          </a:xfrm>
        </p:spPr>
        <p:txBody>
          <a:bodyPr/>
          <a:lstStyle/>
          <a:p>
            <a:r>
              <a:rPr lang="es-MX" b="1" dirty="0" smtClean="0">
                <a:solidFill>
                  <a:srgbClr val="FFFF00"/>
                </a:solidFill>
              </a:rPr>
              <a:t>.</a:t>
            </a:r>
            <a:endParaRPr lang="es-MX" b="1" dirty="0">
              <a:solidFill>
                <a:srgbClr val="FFFF00"/>
              </a:solidFill>
            </a:endParaRPr>
          </a:p>
        </p:txBody>
      </p:sp>
      <p:sp>
        <p:nvSpPr>
          <p:cNvPr id="5" name="4 Marcador de texto"/>
          <p:cNvSpPr>
            <a:spLocks noGrp="1"/>
          </p:cNvSpPr>
          <p:nvPr>
            <p:ph type="body" idx="1"/>
          </p:nvPr>
        </p:nvSpPr>
        <p:spPr>
          <a:xfrm>
            <a:off x="395536" y="764704"/>
            <a:ext cx="7632847" cy="5544616"/>
          </a:xfrm>
          <a:solidFill>
            <a:schemeClr val="bg1"/>
          </a:solidFill>
        </p:spPr>
        <p:txBody>
          <a:bodyPr anchor="t" anchorCtr="0">
            <a:normAutofit/>
          </a:bodyPr>
          <a:lstStyle/>
          <a:p>
            <a:r>
              <a:rPr lang="es-MX" sz="3200" dirty="0" smtClean="0">
                <a:solidFill>
                  <a:schemeClr val="tx1"/>
                </a:solidFill>
              </a:rPr>
              <a:t>   Hay </a:t>
            </a:r>
            <a:r>
              <a:rPr lang="es-MX" sz="3200" dirty="0">
                <a:solidFill>
                  <a:schemeClr val="tx1"/>
                </a:solidFill>
              </a:rPr>
              <a:t>infracciones</a:t>
            </a:r>
            <a:r>
              <a:rPr lang="es-MX" sz="3200" dirty="0" smtClean="0">
                <a:solidFill>
                  <a:schemeClr val="tx1"/>
                </a:solidFill>
              </a:rPr>
              <a:t>:</a:t>
            </a:r>
          </a:p>
          <a:p>
            <a:endParaRPr lang="es-MX" sz="3200" dirty="0">
              <a:solidFill>
                <a:schemeClr val="tx1"/>
              </a:solidFill>
            </a:endParaRPr>
          </a:p>
          <a:p>
            <a:pPr marL="457200" indent="-457200" algn="just">
              <a:buClrTx/>
              <a:buFont typeface="Arial" pitchFamily="34" charset="0"/>
              <a:buChar char="•"/>
            </a:pPr>
            <a:r>
              <a:rPr lang="es-MX" sz="3200" dirty="0">
                <a:solidFill>
                  <a:schemeClr val="tx1"/>
                </a:solidFill>
              </a:rPr>
              <a:t>A deberes formales que no producen un perjuicio fiscal</a:t>
            </a:r>
          </a:p>
          <a:p>
            <a:pPr marL="457200" indent="-457200" algn="just">
              <a:buClrTx/>
              <a:buFont typeface="Arial" pitchFamily="34" charset="0"/>
              <a:buChar char="•"/>
            </a:pPr>
            <a:r>
              <a:rPr lang="es-MX" sz="3200" dirty="0">
                <a:solidFill>
                  <a:schemeClr val="tx1"/>
                </a:solidFill>
              </a:rPr>
              <a:t>A deberes formales que sí están asociadas a un perjuicio fiscal (incumplimiento del deber formal como vehículo o medio para el no pago)</a:t>
            </a:r>
          </a:p>
          <a:p>
            <a:pPr marL="457200" indent="-457200" algn="just">
              <a:buClrTx/>
              <a:buFont typeface="Arial" pitchFamily="34" charset="0"/>
              <a:buChar char="•"/>
            </a:pPr>
            <a:r>
              <a:rPr lang="es-MX" sz="3200" dirty="0">
                <a:solidFill>
                  <a:schemeClr val="tx1"/>
                </a:solidFill>
              </a:rPr>
              <a:t>Obligaciones materiales de pago</a:t>
            </a:r>
          </a:p>
          <a:p>
            <a:endParaRPr lang="es-MX" sz="3200" dirty="0">
              <a:solidFill>
                <a:srgbClr val="C00000"/>
              </a:solidFill>
              <a:latin typeface="+mj-lt"/>
            </a:endParaRPr>
          </a:p>
        </p:txBody>
      </p:sp>
    </p:spTree>
    <p:extLst>
      <p:ext uri="{BB962C8B-B14F-4D97-AF65-F5344CB8AC3E}">
        <p14:creationId xmlns:p14="http://schemas.microsoft.com/office/powerpoint/2010/main" val="37886580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00B050"/>
                </a:solidFill>
              </a:rPr>
              <a:t>INFRACCIONES Y SUS SANCIONES EN </a:t>
            </a:r>
            <a:r>
              <a:rPr lang="es-MX" b="1" dirty="0"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467544" y="2420888"/>
            <a:ext cx="7776864" cy="4032448"/>
          </a:xfrm>
        </p:spPr>
        <p:txBody>
          <a:bodyPr anchor="t" anchorCtr="0">
            <a:normAutofit/>
          </a:bodyPr>
          <a:lstStyle/>
          <a:p>
            <a:pPr algn="ctr"/>
            <a:r>
              <a:rPr lang="es-MX" sz="3200" b="1" dirty="0">
                <a:solidFill>
                  <a:srgbClr val="FF3300"/>
                </a:solidFill>
                <a:latin typeface="+mj-lt"/>
              </a:rPr>
              <a:t>Art </a:t>
            </a:r>
            <a:r>
              <a:rPr lang="es-MX" sz="3200" b="1" dirty="0" smtClean="0">
                <a:solidFill>
                  <a:srgbClr val="FF3300"/>
                </a:solidFill>
                <a:latin typeface="+mj-lt"/>
              </a:rPr>
              <a:t>84 y 84 bis CNPT</a:t>
            </a:r>
          </a:p>
          <a:p>
            <a:pPr algn="ctr"/>
            <a:endParaRPr lang="es-MX" sz="3200" b="1" dirty="0">
              <a:solidFill>
                <a:srgbClr val="FF3300"/>
              </a:solidFill>
              <a:latin typeface="+mj-lt"/>
            </a:endParaRPr>
          </a:p>
          <a:p>
            <a:pPr algn="ctr"/>
            <a:r>
              <a:rPr lang="es-MX" sz="3200" b="1" dirty="0" smtClean="0">
                <a:solidFill>
                  <a:srgbClr val="FF3300"/>
                </a:solidFill>
                <a:latin typeface="+mj-lt"/>
              </a:rPr>
              <a:t>Plantilla</a:t>
            </a:r>
            <a:endParaRPr lang="es-MX" sz="3200" b="1" dirty="0">
              <a:solidFill>
                <a:srgbClr val="FF3300"/>
              </a:solidFill>
              <a:latin typeface="+mj-lt"/>
            </a:endParaRPr>
          </a:p>
        </p:txBody>
      </p:sp>
    </p:spTree>
    <p:extLst>
      <p:ext uri="{BB962C8B-B14F-4D97-AF65-F5344CB8AC3E}">
        <p14:creationId xmlns:p14="http://schemas.microsoft.com/office/powerpoint/2010/main" val="8827576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84 </a:t>
            </a:r>
            <a:r>
              <a:rPr lang="es-MX" b="1" dirty="0" err="1"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467544" y="1988840"/>
            <a:ext cx="7776864" cy="4464496"/>
          </a:xfrm>
        </p:spPr>
        <p:txBody>
          <a:bodyPr anchor="t" anchorCtr="0">
            <a:normAutofit/>
          </a:bodyPr>
          <a:lstStyle/>
          <a:p>
            <a:pPr algn="just"/>
            <a:r>
              <a:rPr lang="es-MX" sz="3200" dirty="0">
                <a:solidFill>
                  <a:srgbClr val="FF3300"/>
                </a:solidFill>
                <a:latin typeface="+mj-lt"/>
              </a:rPr>
              <a:t>Art 84 – No llevar al día los libros y registros contables que exija la normativa tributaria y el Código de </a:t>
            </a:r>
            <a:r>
              <a:rPr lang="es-MX" sz="3200" dirty="0" smtClean="0">
                <a:solidFill>
                  <a:srgbClr val="FF3300"/>
                </a:solidFill>
                <a:latin typeface="+mj-lt"/>
              </a:rPr>
              <a:t>Comercio (… ¿auxiliar activos depreciables y otros </a:t>
            </a:r>
            <a:r>
              <a:rPr lang="es-MX" sz="3200" dirty="0" err="1" smtClean="0">
                <a:solidFill>
                  <a:srgbClr val="FF3300"/>
                </a:solidFill>
                <a:latin typeface="+mj-lt"/>
              </a:rPr>
              <a:t>aux</a:t>
            </a:r>
            <a:r>
              <a:rPr lang="es-MX" sz="3200" dirty="0" smtClean="0">
                <a:solidFill>
                  <a:srgbClr val="FF3300"/>
                </a:solidFill>
                <a:latin typeface="+mj-lt"/>
              </a:rPr>
              <a:t>?)</a:t>
            </a:r>
            <a:endParaRPr lang="es-MX" sz="3200" dirty="0">
              <a:solidFill>
                <a:srgbClr val="FF3300"/>
              </a:solidFill>
              <a:latin typeface="+mj-lt"/>
            </a:endParaRPr>
          </a:p>
          <a:p>
            <a:pPr algn="just"/>
            <a:endParaRPr lang="es-MX" sz="3200" dirty="0">
              <a:solidFill>
                <a:srgbClr val="FF3300"/>
              </a:solidFill>
              <a:latin typeface="+mj-lt"/>
            </a:endParaRPr>
          </a:p>
          <a:p>
            <a:pPr algn="just"/>
            <a:r>
              <a:rPr lang="es-MX" sz="3200" dirty="0">
                <a:solidFill>
                  <a:srgbClr val="FF3300"/>
                </a:solidFill>
                <a:latin typeface="+mj-lt"/>
              </a:rPr>
              <a:t>Multa: 1 S.B.</a:t>
            </a:r>
          </a:p>
          <a:p>
            <a:pPr algn="just"/>
            <a:endParaRPr lang="es-MX" sz="3200" dirty="0">
              <a:solidFill>
                <a:srgbClr val="FF3300"/>
              </a:solidFill>
              <a:latin typeface="+mj-lt"/>
            </a:endParaRPr>
          </a:p>
          <a:p>
            <a:pPr algn="just"/>
            <a:r>
              <a:rPr lang="es-MX" sz="3200" dirty="0">
                <a:solidFill>
                  <a:srgbClr val="FF3300"/>
                </a:solidFill>
                <a:latin typeface="+mj-lt"/>
              </a:rPr>
              <a:t>No aplica reducción art 88 </a:t>
            </a:r>
            <a:r>
              <a:rPr lang="es-MX" sz="3200" dirty="0" smtClean="0">
                <a:solidFill>
                  <a:srgbClr val="FF3300"/>
                </a:solidFill>
                <a:latin typeface="+mj-lt"/>
              </a:rPr>
              <a:t>CNPT</a:t>
            </a:r>
            <a:endParaRPr lang="es-MX" sz="3200" dirty="0">
              <a:solidFill>
                <a:srgbClr val="FF3300"/>
              </a:solidFill>
              <a:latin typeface="+mj-lt"/>
            </a:endParaRPr>
          </a:p>
        </p:txBody>
      </p:sp>
    </p:spTree>
    <p:extLst>
      <p:ext uri="{BB962C8B-B14F-4D97-AF65-F5344CB8AC3E}">
        <p14:creationId xmlns:p14="http://schemas.microsoft.com/office/powerpoint/2010/main" val="20503942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err="1" smtClean="0">
                <a:solidFill>
                  <a:srgbClr val="00B050"/>
                </a:solidFill>
              </a:rPr>
              <a:t>INFRACCIón</a:t>
            </a:r>
            <a:r>
              <a:rPr lang="es-MX" b="1" dirty="0" smtClean="0">
                <a:solidFill>
                  <a:srgbClr val="00B050"/>
                </a:solidFill>
              </a:rPr>
              <a:t> art 84 bis CNPT</a:t>
            </a:r>
            <a:endParaRPr lang="es-MX" b="1" dirty="0">
              <a:solidFill>
                <a:srgbClr val="FF0000"/>
              </a:solidFill>
            </a:endParaRPr>
          </a:p>
        </p:txBody>
      </p:sp>
      <p:sp>
        <p:nvSpPr>
          <p:cNvPr id="5" name="4 Marcador de texto"/>
          <p:cNvSpPr>
            <a:spLocks noGrp="1"/>
          </p:cNvSpPr>
          <p:nvPr>
            <p:ph type="body" idx="1"/>
          </p:nvPr>
        </p:nvSpPr>
        <p:spPr>
          <a:xfrm>
            <a:off x="467544" y="1772816"/>
            <a:ext cx="7776864" cy="4680520"/>
          </a:xfrm>
        </p:spPr>
        <p:txBody>
          <a:bodyPr anchor="t" anchorCtr="0">
            <a:normAutofit fontScale="92500" lnSpcReduction="10000"/>
          </a:bodyPr>
          <a:lstStyle/>
          <a:p>
            <a:pPr algn="just"/>
            <a:r>
              <a:rPr lang="es-MX" sz="3500" dirty="0">
                <a:solidFill>
                  <a:srgbClr val="FF3300"/>
                </a:solidFill>
                <a:latin typeface="+mj-lt"/>
              </a:rPr>
              <a:t>Art 84 bis – No llevar al día el registro de accionistas a que se refiere el art. 137 del Código de Comercio</a:t>
            </a:r>
          </a:p>
          <a:p>
            <a:pPr algn="just"/>
            <a:r>
              <a:rPr lang="es-MX" sz="2600" dirty="0">
                <a:solidFill>
                  <a:srgbClr val="FF3300"/>
                </a:solidFill>
                <a:latin typeface="+mj-lt"/>
              </a:rPr>
              <a:t>(Obligación de anotar nombre, nacionalidad y domicilio del accionista; cantidad de acciones que le pertenecen, pagos que se le realicen, traspasos, …)</a:t>
            </a:r>
          </a:p>
          <a:p>
            <a:pPr algn="just"/>
            <a:endParaRPr lang="es-MX" sz="3500" dirty="0">
              <a:solidFill>
                <a:srgbClr val="FF3300"/>
              </a:solidFill>
              <a:latin typeface="+mj-lt"/>
            </a:endParaRPr>
          </a:p>
          <a:p>
            <a:pPr algn="just"/>
            <a:r>
              <a:rPr lang="es-MX" sz="3500" dirty="0">
                <a:solidFill>
                  <a:srgbClr val="FF3300"/>
                </a:solidFill>
                <a:latin typeface="+mj-lt"/>
              </a:rPr>
              <a:t>Multa: 1 S.B.</a:t>
            </a:r>
          </a:p>
          <a:p>
            <a:pPr algn="just"/>
            <a:endParaRPr lang="es-MX" sz="3500" dirty="0">
              <a:solidFill>
                <a:srgbClr val="FF3300"/>
              </a:solidFill>
              <a:latin typeface="+mj-lt"/>
            </a:endParaRPr>
          </a:p>
          <a:p>
            <a:pPr algn="just"/>
            <a:r>
              <a:rPr lang="es-MX" sz="3500" dirty="0">
                <a:solidFill>
                  <a:srgbClr val="FF3300"/>
                </a:solidFill>
                <a:latin typeface="+mj-lt"/>
              </a:rPr>
              <a:t>No aplica reducción art 88 CNPT</a:t>
            </a:r>
          </a:p>
          <a:p>
            <a:endParaRPr lang="es-MX" sz="3200" dirty="0">
              <a:solidFill>
                <a:srgbClr val="0070C0"/>
              </a:solidFill>
              <a:latin typeface="+mj-lt"/>
            </a:endParaRPr>
          </a:p>
        </p:txBody>
      </p:sp>
    </p:spTree>
    <p:extLst>
      <p:ext uri="{BB962C8B-B14F-4D97-AF65-F5344CB8AC3E}">
        <p14:creationId xmlns:p14="http://schemas.microsoft.com/office/powerpoint/2010/main" val="5236606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188640"/>
            <a:ext cx="7914456" cy="792088"/>
          </a:xfrm>
        </p:spPr>
        <p:txBody>
          <a:bodyPr/>
          <a:lstStyle/>
          <a:p>
            <a:pPr algn="ctr"/>
            <a:r>
              <a:rPr lang="es-MX" b="1" dirty="0" err="1">
                <a:solidFill>
                  <a:srgbClr val="00B050"/>
                </a:solidFill>
              </a:rPr>
              <a:t>INFRACCIón</a:t>
            </a:r>
            <a:r>
              <a:rPr lang="es-MX" b="1" dirty="0">
                <a:solidFill>
                  <a:srgbClr val="00B050"/>
                </a:solidFill>
              </a:rPr>
              <a:t> art 85 CNPT</a:t>
            </a:r>
          </a:p>
        </p:txBody>
      </p:sp>
      <p:sp>
        <p:nvSpPr>
          <p:cNvPr id="5" name="4 Marcador de texto"/>
          <p:cNvSpPr>
            <a:spLocks noGrp="1"/>
          </p:cNvSpPr>
          <p:nvPr>
            <p:ph type="body" idx="1"/>
          </p:nvPr>
        </p:nvSpPr>
        <p:spPr>
          <a:xfrm>
            <a:off x="323528" y="1340768"/>
            <a:ext cx="8064896" cy="5328592"/>
          </a:xfrm>
        </p:spPr>
        <p:txBody>
          <a:bodyPr anchor="t" anchorCtr="0">
            <a:normAutofit fontScale="92500" lnSpcReduction="10000"/>
          </a:bodyPr>
          <a:lstStyle/>
          <a:p>
            <a:pPr algn="just"/>
            <a:r>
              <a:rPr lang="es-MX" sz="3200" dirty="0" smtClean="0">
                <a:solidFill>
                  <a:schemeClr val="tx2">
                    <a:lumMod val="50000"/>
                  </a:schemeClr>
                </a:solidFill>
              </a:rPr>
              <a:t>Art 85 CNPT: No </a:t>
            </a:r>
            <a:r>
              <a:rPr lang="es-MX" sz="3200" dirty="0">
                <a:solidFill>
                  <a:schemeClr val="tx2">
                    <a:lumMod val="50000"/>
                  </a:schemeClr>
                </a:solidFill>
              </a:rPr>
              <a:t>emisión </a:t>
            </a:r>
            <a:r>
              <a:rPr lang="es-MX" sz="3200" dirty="0" smtClean="0">
                <a:solidFill>
                  <a:schemeClr val="tx2">
                    <a:lumMod val="50000"/>
                  </a:schemeClr>
                </a:solidFill>
              </a:rPr>
              <a:t>de facturas </a:t>
            </a:r>
            <a:r>
              <a:rPr lang="es-MX" sz="3200" dirty="0">
                <a:solidFill>
                  <a:schemeClr val="tx2">
                    <a:lumMod val="50000"/>
                  </a:schemeClr>
                </a:solidFill>
              </a:rPr>
              <a:t>o comprobantes autorizados </a:t>
            </a:r>
            <a:r>
              <a:rPr lang="es-MX" sz="3200" u="sng" dirty="0" smtClean="0">
                <a:solidFill>
                  <a:schemeClr val="tx2">
                    <a:lumMod val="50000"/>
                  </a:schemeClr>
                </a:solidFill>
              </a:rPr>
              <a:t>o</a:t>
            </a:r>
            <a:r>
              <a:rPr lang="es-MX" sz="3200" dirty="0" smtClean="0">
                <a:solidFill>
                  <a:schemeClr val="tx2">
                    <a:lumMod val="50000"/>
                  </a:schemeClr>
                </a:solidFill>
              </a:rPr>
              <a:t> </a:t>
            </a:r>
            <a:r>
              <a:rPr lang="es-MX" sz="3200" dirty="0">
                <a:solidFill>
                  <a:schemeClr val="tx2">
                    <a:lumMod val="50000"/>
                  </a:schemeClr>
                </a:solidFill>
              </a:rPr>
              <a:t>no los entreguen al cliente en el momento de compra, venta, o prestación del </a:t>
            </a:r>
            <a:r>
              <a:rPr lang="es-MX" sz="3200" dirty="0" smtClean="0">
                <a:solidFill>
                  <a:schemeClr val="tx2">
                    <a:lumMod val="50000"/>
                  </a:schemeClr>
                </a:solidFill>
              </a:rPr>
              <a:t>servicio</a:t>
            </a:r>
          </a:p>
          <a:p>
            <a:pPr algn="just"/>
            <a:endParaRPr lang="es-MX" sz="3200" dirty="0">
              <a:solidFill>
                <a:schemeClr val="tx2">
                  <a:lumMod val="50000"/>
                </a:schemeClr>
              </a:solidFill>
            </a:endParaRPr>
          </a:p>
          <a:p>
            <a:pPr algn="just"/>
            <a:r>
              <a:rPr lang="es-MX" sz="3200" dirty="0" smtClean="0">
                <a:solidFill>
                  <a:schemeClr val="tx2">
                    <a:lumMod val="50000"/>
                  </a:schemeClr>
                </a:solidFill>
              </a:rPr>
              <a:t>Multa </a:t>
            </a:r>
            <a:r>
              <a:rPr lang="es-MX" sz="3200" dirty="0">
                <a:solidFill>
                  <a:schemeClr val="tx2">
                    <a:lumMod val="50000"/>
                  </a:schemeClr>
                </a:solidFill>
              </a:rPr>
              <a:t>2 S.B</a:t>
            </a:r>
            <a:r>
              <a:rPr lang="es-MX" sz="3200" dirty="0" smtClean="0">
                <a:solidFill>
                  <a:schemeClr val="tx2">
                    <a:lumMod val="50000"/>
                  </a:schemeClr>
                </a:solidFill>
              </a:rPr>
              <a:t>.</a:t>
            </a:r>
          </a:p>
          <a:p>
            <a:pPr algn="just"/>
            <a:endParaRPr lang="es-MX" sz="3200" dirty="0" smtClean="0">
              <a:solidFill>
                <a:schemeClr val="tx2">
                  <a:lumMod val="50000"/>
                </a:schemeClr>
              </a:solidFill>
            </a:endParaRPr>
          </a:p>
          <a:p>
            <a:pPr algn="just"/>
            <a:r>
              <a:rPr lang="es-MX" sz="3200" dirty="0">
                <a:solidFill>
                  <a:schemeClr val="tx2">
                    <a:lumMod val="50000"/>
                  </a:schemeClr>
                </a:solidFill>
              </a:rPr>
              <a:t>¿Genera en todos los casos perjuicio fiscal</a:t>
            </a:r>
            <a:r>
              <a:rPr lang="es-MX" sz="3200" dirty="0" smtClean="0">
                <a:solidFill>
                  <a:schemeClr val="tx2">
                    <a:lumMod val="50000"/>
                  </a:schemeClr>
                </a:solidFill>
              </a:rPr>
              <a:t>?</a:t>
            </a:r>
          </a:p>
          <a:p>
            <a:pPr algn="just"/>
            <a:endParaRPr lang="es-MX" sz="3200" dirty="0">
              <a:solidFill>
                <a:schemeClr val="tx2">
                  <a:lumMod val="50000"/>
                </a:schemeClr>
              </a:solidFill>
            </a:endParaRPr>
          </a:p>
          <a:p>
            <a:pPr algn="just"/>
            <a:r>
              <a:rPr lang="es-MX" sz="3200" dirty="0" smtClean="0">
                <a:solidFill>
                  <a:schemeClr val="tx2">
                    <a:lumMod val="50000"/>
                  </a:schemeClr>
                </a:solidFill>
              </a:rPr>
              <a:t>Art </a:t>
            </a:r>
            <a:r>
              <a:rPr lang="es-MX" sz="3200" dirty="0">
                <a:solidFill>
                  <a:schemeClr val="tx2">
                    <a:lumMod val="50000"/>
                  </a:schemeClr>
                </a:solidFill>
              </a:rPr>
              <a:t>13 LISR ¿sanción a profesionales que no emiten facturas?</a:t>
            </a:r>
          </a:p>
          <a:p>
            <a:endParaRPr lang="es-MX" sz="3200" dirty="0">
              <a:solidFill>
                <a:schemeClr val="tx2">
                  <a:lumMod val="50000"/>
                </a:schemeClr>
              </a:solidFill>
            </a:endParaRPr>
          </a:p>
          <a:p>
            <a:endParaRPr lang="es-MX" sz="3200" dirty="0">
              <a:solidFill>
                <a:srgbClr val="0070C0"/>
              </a:solidFill>
              <a:latin typeface="+mj-lt"/>
            </a:endParaRPr>
          </a:p>
        </p:txBody>
      </p:sp>
    </p:spTree>
    <p:extLst>
      <p:ext uri="{BB962C8B-B14F-4D97-AF65-F5344CB8AC3E}">
        <p14:creationId xmlns:p14="http://schemas.microsoft.com/office/powerpoint/2010/main" val="1470248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5D5D"/>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188640"/>
            <a:ext cx="7914456" cy="792088"/>
          </a:xfrm>
        </p:spPr>
        <p:txBody>
          <a:bodyPr/>
          <a:lstStyle/>
          <a:p>
            <a:pPr algn="ctr"/>
            <a:r>
              <a:rPr lang="es-MX" b="1" dirty="0" err="1" smtClean="0">
                <a:solidFill>
                  <a:schemeClr val="tx1"/>
                </a:solidFill>
              </a:rPr>
              <a:t>INFRACCIón</a:t>
            </a:r>
            <a:r>
              <a:rPr lang="es-MX" b="1" dirty="0" smtClean="0">
                <a:solidFill>
                  <a:schemeClr val="tx1"/>
                </a:solidFill>
              </a:rPr>
              <a:t> art 86 </a:t>
            </a:r>
            <a:r>
              <a:rPr lang="es-MX" b="1" dirty="0" err="1" smtClean="0">
                <a:solidFill>
                  <a:schemeClr val="tx1"/>
                </a:solidFill>
              </a:rPr>
              <a:t>cNPT</a:t>
            </a:r>
            <a:r>
              <a:rPr lang="es-MX" b="1" dirty="0" smtClean="0">
                <a:solidFill>
                  <a:schemeClr val="tx1"/>
                </a:solidFill>
              </a:rPr>
              <a:t/>
            </a:r>
            <a:br>
              <a:rPr lang="es-MX" b="1" dirty="0" smtClean="0">
                <a:solidFill>
                  <a:schemeClr val="tx1"/>
                </a:solidFill>
              </a:rPr>
            </a:br>
            <a:r>
              <a:rPr lang="es-MX" b="1" dirty="0" smtClean="0">
                <a:solidFill>
                  <a:schemeClr val="tx1"/>
                </a:solidFill>
              </a:rPr>
              <a:t>cierre de negocios</a:t>
            </a:r>
            <a:endParaRPr lang="es-MX" b="1" dirty="0">
              <a:solidFill>
                <a:schemeClr val="tx1"/>
              </a:solidFill>
            </a:endParaRPr>
          </a:p>
        </p:txBody>
      </p:sp>
      <p:sp>
        <p:nvSpPr>
          <p:cNvPr id="5" name="4 Marcador de texto"/>
          <p:cNvSpPr>
            <a:spLocks noGrp="1"/>
          </p:cNvSpPr>
          <p:nvPr>
            <p:ph type="body" idx="1"/>
          </p:nvPr>
        </p:nvSpPr>
        <p:spPr>
          <a:xfrm>
            <a:off x="467544" y="1772816"/>
            <a:ext cx="7776864" cy="4680520"/>
          </a:xfrm>
        </p:spPr>
        <p:txBody>
          <a:bodyPr anchor="t" anchorCtr="0">
            <a:normAutofit lnSpcReduction="10000"/>
          </a:bodyPr>
          <a:lstStyle/>
          <a:p>
            <a:pPr algn="just"/>
            <a:r>
              <a:rPr lang="es-MX" sz="3200" dirty="0" smtClean="0">
                <a:solidFill>
                  <a:schemeClr val="tx2">
                    <a:lumMod val="50000"/>
                  </a:schemeClr>
                </a:solidFill>
              </a:rPr>
              <a:t>Artículo 86 - Cierre del negocio es </a:t>
            </a:r>
            <a:r>
              <a:rPr lang="es-MX" sz="3200" dirty="0">
                <a:solidFill>
                  <a:schemeClr val="tx2">
                    <a:lumMod val="50000"/>
                  </a:schemeClr>
                </a:solidFill>
              </a:rPr>
              <a:t>por 5 días </a:t>
            </a:r>
            <a:r>
              <a:rPr lang="es-MX" sz="3200" u="sng" dirty="0">
                <a:solidFill>
                  <a:schemeClr val="tx2">
                    <a:lumMod val="50000"/>
                  </a:schemeClr>
                </a:solidFill>
              </a:rPr>
              <a:t>naturales</a:t>
            </a:r>
          </a:p>
          <a:p>
            <a:endParaRPr lang="es-MX" sz="3200" dirty="0">
              <a:solidFill>
                <a:schemeClr val="tx2">
                  <a:lumMod val="50000"/>
                </a:schemeClr>
              </a:solidFill>
            </a:endParaRPr>
          </a:p>
          <a:p>
            <a:pPr algn="just"/>
            <a:r>
              <a:rPr lang="es-MX" sz="3200" dirty="0">
                <a:solidFill>
                  <a:schemeClr val="tx2">
                    <a:lumMod val="50000"/>
                  </a:schemeClr>
                </a:solidFill>
              </a:rPr>
              <a:t>Tres causales o razones que dan lugar a la aplicación de esta sanción:</a:t>
            </a:r>
          </a:p>
          <a:p>
            <a:pPr marL="514350" indent="-514350" algn="just">
              <a:buClrTx/>
              <a:buFont typeface="+mj-lt"/>
              <a:buAutoNum type="arabicPeriod"/>
            </a:pPr>
            <a:r>
              <a:rPr lang="es-MX" sz="3200" dirty="0">
                <a:solidFill>
                  <a:schemeClr val="tx2">
                    <a:lumMod val="50000"/>
                  </a:schemeClr>
                </a:solidFill>
              </a:rPr>
              <a:t>Reincidencia (dentro del período de prescripción) en la no emisión de facturas o comprobantes autorizados</a:t>
            </a:r>
          </a:p>
          <a:p>
            <a:pPr lvl="1" algn="just">
              <a:buClrTx/>
            </a:pPr>
            <a:r>
              <a:rPr lang="es-MX" sz="3000" dirty="0">
                <a:solidFill>
                  <a:schemeClr val="tx2">
                    <a:lumMod val="50000"/>
                  </a:schemeClr>
                </a:solidFill>
              </a:rPr>
              <a:t> Explicar procedimiento 1ra y 2da sanción</a:t>
            </a:r>
          </a:p>
          <a:p>
            <a:endParaRPr lang="es-MX" sz="3200" dirty="0">
              <a:solidFill>
                <a:srgbClr val="0070C0"/>
              </a:solidFill>
              <a:latin typeface="+mj-lt"/>
            </a:endParaRPr>
          </a:p>
        </p:txBody>
      </p:sp>
    </p:spTree>
    <p:extLst>
      <p:ext uri="{BB962C8B-B14F-4D97-AF65-F5344CB8AC3E}">
        <p14:creationId xmlns:p14="http://schemas.microsoft.com/office/powerpoint/2010/main" val="35172550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5D5D"/>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404664"/>
            <a:ext cx="7914456" cy="792088"/>
          </a:xfrm>
        </p:spPr>
        <p:txBody>
          <a:bodyPr/>
          <a:lstStyle/>
          <a:p>
            <a:pPr algn="ctr"/>
            <a:r>
              <a:rPr lang="es-MX" b="1" dirty="0">
                <a:solidFill>
                  <a:schemeClr val="tx1"/>
                </a:solidFill>
              </a:rPr>
              <a:t>Cierre de negocios</a:t>
            </a:r>
          </a:p>
        </p:txBody>
      </p:sp>
      <p:sp>
        <p:nvSpPr>
          <p:cNvPr id="5" name="4 Marcador de texto"/>
          <p:cNvSpPr>
            <a:spLocks noGrp="1"/>
          </p:cNvSpPr>
          <p:nvPr>
            <p:ph type="body" idx="1"/>
          </p:nvPr>
        </p:nvSpPr>
        <p:spPr>
          <a:xfrm>
            <a:off x="467544" y="1268760"/>
            <a:ext cx="7776864" cy="5256584"/>
          </a:xfrm>
        </p:spPr>
        <p:txBody>
          <a:bodyPr anchor="t" anchorCtr="0">
            <a:normAutofit lnSpcReduction="10000"/>
          </a:bodyPr>
          <a:lstStyle/>
          <a:p>
            <a:pPr marL="514350" indent="-514350" algn="just">
              <a:buClrTx/>
              <a:buFont typeface="+mj-lt"/>
              <a:buAutoNum type="arabicPeriod" startAt="2"/>
            </a:pPr>
            <a:r>
              <a:rPr lang="es-MX" sz="3200" dirty="0">
                <a:solidFill>
                  <a:srgbClr val="FFFF00"/>
                </a:solidFill>
              </a:rPr>
              <a:t>Persistir en no ingresar el IGSV (IVA) o el ISC retenido, percibido o cobrado, cuando ha mediado un requerimiento en ese sentido de la </a:t>
            </a:r>
            <a:r>
              <a:rPr lang="es-MX" sz="3200" dirty="0" smtClean="0">
                <a:solidFill>
                  <a:srgbClr val="FFFF00"/>
                </a:solidFill>
              </a:rPr>
              <a:t>AT (Esto </a:t>
            </a:r>
            <a:r>
              <a:rPr lang="es-MX" sz="3200" u="sng" dirty="0" smtClean="0">
                <a:solidFill>
                  <a:srgbClr val="FFFF00"/>
                </a:solidFill>
              </a:rPr>
              <a:t>no es incumplimiento formal, sino </a:t>
            </a:r>
            <a:r>
              <a:rPr lang="es-MX" sz="3200" b="1" u="sng" dirty="0" smtClean="0">
                <a:solidFill>
                  <a:srgbClr val="FFFF00"/>
                </a:solidFill>
              </a:rPr>
              <a:t>material</a:t>
            </a:r>
            <a:r>
              <a:rPr lang="es-MX" sz="3200" dirty="0" smtClean="0">
                <a:solidFill>
                  <a:srgbClr val="FFFF00"/>
                </a:solidFill>
              </a:rPr>
              <a:t>)</a:t>
            </a:r>
          </a:p>
          <a:p>
            <a:pPr lvl="1" algn="just">
              <a:buClrTx/>
            </a:pPr>
            <a:r>
              <a:rPr lang="es-MX" sz="3000" dirty="0" smtClean="0">
                <a:solidFill>
                  <a:srgbClr val="FFFF00"/>
                </a:solidFill>
              </a:rPr>
              <a:t>¿Cuál sería el momento para solicitar fraccionamiento de pago y “meter freno”?</a:t>
            </a:r>
            <a:endParaRPr lang="es-MX" sz="3000" dirty="0">
              <a:solidFill>
                <a:srgbClr val="FFFF00"/>
              </a:solidFill>
            </a:endParaRPr>
          </a:p>
          <a:p>
            <a:pPr marL="514350" indent="-514350" algn="just">
              <a:buClrTx/>
              <a:buFont typeface="+mj-lt"/>
              <a:buAutoNum type="arabicPeriod" startAt="2"/>
            </a:pPr>
            <a:r>
              <a:rPr lang="es-MX" sz="3200" dirty="0">
                <a:solidFill>
                  <a:schemeClr val="tx2">
                    <a:lumMod val="50000"/>
                  </a:schemeClr>
                </a:solidFill>
              </a:rPr>
              <a:t>No presentar las declaraciones que hayan omitido y cuya presentación haya sido prevenida por la AT ¿Cuáles declaraciones?  Art 79 </a:t>
            </a:r>
            <a:r>
              <a:rPr lang="es-MX" sz="3200" dirty="0" smtClean="0">
                <a:solidFill>
                  <a:schemeClr val="tx2">
                    <a:lumMod val="50000"/>
                  </a:schemeClr>
                </a:solidFill>
              </a:rPr>
              <a:t>CNPT</a:t>
            </a:r>
            <a:endParaRPr lang="es-MX" sz="3200" dirty="0">
              <a:solidFill>
                <a:schemeClr val="tx2">
                  <a:lumMod val="50000"/>
                </a:schemeClr>
              </a:solidFill>
            </a:endParaRPr>
          </a:p>
        </p:txBody>
      </p:sp>
    </p:spTree>
    <p:extLst>
      <p:ext uri="{BB962C8B-B14F-4D97-AF65-F5344CB8AC3E}">
        <p14:creationId xmlns:p14="http://schemas.microsoft.com/office/powerpoint/2010/main" val="22566376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5D5D"/>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404664"/>
            <a:ext cx="7914456" cy="792088"/>
          </a:xfrm>
        </p:spPr>
        <p:txBody>
          <a:bodyPr/>
          <a:lstStyle/>
          <a:p>
            <a:pPr algn="ctr"/>
            <a:r>
              <a:rPr lang="es-MX" b="1" dirty="0">
                <a:solidFill>
                  <a:schemeClr val="tx1"/>
                </a:solidFill>
              </a:rPr>
              <a:t>Cierre de negocios</a:t>
            </a:r>
          </a:p>
        </p:txBody>
      </p:sp>
      <p:sp>
        <p:nvSpPr>
          <p:cNvPr id="5" name="4 Marcador de texto"/>
          <p:cNvSpPr>
            <a:spLocks noGrp="1"/>
          </p:cNvSpPr>
          <p:nvPr>
            <p:ph type="body" idx="1"/>
          </p:nvPr>
        </p:nvSpPr>
        <p:spPr>
          <a:xfrm>
            <a:off x="467544" y="2492896"/>
            <a:ext cx="7776864" cy="4032448"/>
          </a:xfrm>
        </p:spPr>
        <p:txBody>
          <a:bodyPr anchor="t" anchorCtr="0">
            <a:normAutofit/>
          </a:bodyPr>
          <a:lstStyle/>
          <a:p>
            <a:pPr algn="ctr">
              <a:buClrTx/>
            </a:pPr>
            <a:r>
              <a:rPr lang="es-MX" sz="3200" dirty="0" smtClean="0">
                <a:solidFill>
                  <a:schemeClr val="tx2">
                    <a:lumMod val="50000"/>
                  </a:schemeClr>
                </a:solidFill>
              </a:rPr>
              <a:t>“Fue culpa del cajero el no haber emitido el tiquete de caja”</a:t>
            </a:r>
            <a:endParaRPr lang="es-MX" sz="3200" dirty="0">
              <a:solidFill>
                <a:schemeClr val="tx2">
                  <a:lumMod val="50000"/>
                </a:schemeClr>
              </a:solidFill>
            </a:endParaRPr>
          </a:p>
        </p:txBody>
      </p:sp>
    </p:spTree>
    <p:extLst>
      <p:ext uri="{BB962C8B-B14F-4D97-AF65-F5344CB8AC3E}">
        <p14:creationId xmlns:p14="http://schemas.microsoft.com/office/powerpoint/2010/main" val="12415624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5D5D"/>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smtClean="0">
                <a:solidFill>
                  <a:schemeClr val="tx1"/>
                </a:solidFill>
              </a:rPr>
              <a:t>cierre de negocios</a:t>
            </a:r>
            <a:endParaRPr lang="es-MX" b="1" dirty="0">
              <a:solidFill>
                <a:schemeClr val="tx1"/>
              </a:solidFill>
            </a:endParaRPr>
          </a:p>
        </p:txBody>
      </p:sp>
      <p:sp>
        <p:nvSpPr>
          <p:cNvPr id="5" name="4 Marcador de texto"/>
          <p:cNvSpPr>
            <a:spLocks noGrp="1"/>
          </p:cNvSpPr>
          <p:nvPr>
            <p:ph type="body" idx="1"/>
          </p:nvPr>
        </p:nvSpPr>
        <p:spPr>
          <a:xfrm>
            <a:off x="467544" y="1916832"/>
            <a:ext cx="7776864" cy="4176464"/>
          </a:xfrm>
        </p:spPr>
        <p:txBody>
          <a:bodyPr anchor="t" anchorCtr="0">
            <a:normAutofit fontScale="92500" lnSpcReduction="10000"/>
          </a:bodyPr>
          <a:lstStyle/>
          <a:p>
            <a:pPr>
              <a:buClrTx/>
            </a:pPr>
            <a:r>
              <a:rPr lang="es-MX" sz="3200" dirty="0">
                <a:solidFill>
                  <a:schemeClr val="tx2">
                    <a:lumMod val="50000"/>
                  </a:schemeClr>
                </a:solidFill>
              </a:rPr>
              <a:t>Colocación de sellos</a:t>
            </a:r>
          </a:p>
          <a:p>
            <a:pPr>
              <a:buClrTx/>
            </a:pPr>
            <a:endParaRPr lang="es-MX" sz="3200" dirty="0">
              <a:solidFill>
                <a:schemeClr val="tx2">
                  <a:lumMod val="50000"/>
                </a:schemeClr>
              </a:solidFill>
            </a:endParaRPr>
          </a:p>
          <a:p>
            <a:pPr>
              <a:buClrTx/>
            </a:pPr>
            <a:r>
              <a:rPr lang="es-MX" sz="3200" dirty="0">
                <a:solidFill>
                  <a:schemeClr val="tx2">
                    <a:lumMod val="50000"/>
                  </a:schemeClr>
                </a:solidFill>
              </a:rPr>
              <a:t>Obligaciones laborales</a:t>
            </a:r>
          </a:p>
          <a:p>
            <a:pPr>
              <a:buClrTx/>
            </a:pPr>
            <a:endParaRPr lang="es-MX" sz="3200" dirty="0">
              <a:solidFill>
                <a:schemeClr val="tx2">
                  <a:lumMod val="50000"/>
                </a:schemeClr>
              </a:solidFill>
            </a:endParaRPr>
          </a:p>
          <a:p>
            <a:pPr algn="just">
              <a:buClrTx/>
            </a:pPr>
            <a:r>
              <a:rPr lang="es-MX" sz="3200" dirty="0">
                <a:solidFill>
                  <a:schemeClr val="tx2">
                    <a:lumMod val="50000"/>
                  </a:schemeClr>
                </a:solidFill>
              </a:rPr>
              <a:t>Traspasos de locales o establecimientos se desconocen, salvo en aquellos casos en que el adquirente cuente con certificación extendida por AT sobre inexistencia de procedimientos de cierre / 15 días / Silencio positivo</a:t>
            </a:r>
          </a:p>
          <a:p>
            <a:pPr>
              <a:buClrTx/>
            </a:pPr>
            <a:endParaRPr lang="es-MX" sz="3200" dirty="0">
              <a:solidFill>
                <a:schemeClr val="tx2">
                  <a:lumMod val="50000"/>
                </a:schemeClr>
              </a:solidFill>
            </a:endParaRPr>
          </a:p>
        </p:txBody>
      </p:sp>
    </p:spTree>
    <p:extLst>
      <p:ext uri="{BB962C8B-B14F-4D97-AF65-F5344CB8AC3E}">
        <p14:creationId xmlns:p14="http://schemas.microsoft.com/office/powerpoint/2010/main" val="61766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7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659687" cy="1168400"/>
          </a:xfrm>
        </p:spPr>
        <p:txBody>
          <a:bodyPr/>
          <a:lstStyle/>
          <a:p>
            <a:pPr algn="ctr"/>
            <a:r>
              <a:rPr lang="es-CR" b="1" cap="none" dirty="0" smtClean="0">
                <a:solidFill>
                  <a:srgbClr val="0070C0"/>
                </a:solidFill>
              </a:rPr>
              <a:t>PRINCIPIOS CONSTITUCIONALES</a:t>
            </a:r>
            <a:br>
              <a:rPr lang="es-CR" b="1" cap="none" dirty="0" smtClean="0">
                <a:solidFill>
                  <a:srgbClr val="0070C0"/>
                </a:solidFill>
              </a:rPr>
            </a:br>
            <a:r>
              <a:rPr lang="es-CR" b="1" cap="none" dirty="0" smtClean="0">
                <a:solidFill>
                  <a:srgbClr val="0070C0"/>
                </a:solidFill>
              </a:rPr>
              <a:t>¿Qué protegen o garantizan?</a:t>
            </a:r>
            <a:endParaRPr lang="es-CR" b="1" cap="none" dirty="0">
              <a:solidFill>
                <a:srgbClr val="0070C0"/>
              </a:solidFill>
            </a:endParaRPr>
          </a:p>
        </p:txBody>
      </p:sp>
      <p:sp>
        <p:nvSpPr>
          <p:cNvPr id="5" name="4 Marcador de texto"/>
          <p:cNvSpPr>
            <a:spLocks noGrp="1"/>
          </p:cNvSpPr>
          <p:nvPr>
            <p:ph type="body" idx="1"/>
          </p:nvPr>
        </p:nvSpPr>
        <p:spPr>
          <a:xfrm>
            <a:off x="251520" y="1988840"/>
            <a:ext cx="8496944" cy="4419872"/>
          </a:xfrm>
        </p:spPr>
        <p:txBody>
          <a:bodyPr anchor="t" anchorCtr="0">
            <a:normAutofit/>
          </a:bodyPr>
          <a:lstStyle/>
          <a:p>
            <a:r>
              <a:rPr lang="es-MX" sz="3200" dirty="0" smtClean="0">
                <a:solidFill>
                  <a:srgbClr val="000000"/>
                </a:solidFill>
                <a:latin typeface="+mj-lt"/>
              </a:rPr>
              <a:t>Reserva de ley   (art 39 C. Pol. y 5 CNPT)</a:t>
            </a:r>
          </a:p>
          <a:p>
            <a:r>
              <a:rPr lang="es-MX" sz="3200" dirty="0" smtClean="0">
                <a:solidFill>
                  <a:srgbClr val="000000"/>
                </a:solidFill>
                <a:latin typeface="+mj-lt"/>
              </a:rPr>
              <a:t>Tipicidad             (art 39 C. Pol.)</a:t>
            </a:r>
          </a:p>
          <a:p>
            <a:r>
              <a:rPr lang="es-MX" sz="3200" dirty="0" smtClean="0">
                <a:solidFill>
                  <a:srgbClr val="000000"/>
                </a:solidFill>
                <a:latin typeface="+mj-lt"/>
              </a:rPr>
              <a:t>Non bis in </a:t>
            </a:r>
            <a:r>
              <a:rPr lang="es-MX" sz="3200" dirty="0" err="1" smtClean="0">
                <a:solidFill>
                  <a:srgbClr val="000000"/>
                </a:solidFill>
                <a:latin typeface="+mj-lt"/>
              </a:rPr>
              <a:t>idem</a:t>
            </a:r>
            <a:r>
              <a:rPr lang="es-MX" sz="3200" dirty="0" smtClean="0">
                <a:solidFill>
                  <a:srgbClr val="000000"/>
                </a:solidFill>
                <a:latin typeface="+mj-lt"/>
              </a:rPr>
              <a:t> (art 42 C. Pol. y 73 CNPT)</a:t>
            </a:r>
          </a:p>
          <a:p>
            <a:r>
              <a:rPr lang="es-MX" sz="3200" dirty="0" smtClean="0">
                <a:solidFill>
                  <a:srgbClr val="000000"/>
                </a:solidFill>
                <a:latin typeface="+mj-lt"/>
              </a:rPr>
              <a:t>Proporcionalidad</a:t>
            </a:r>
          </a:p>
          <a:p>
            <a:r>
              <a:rPr lang="es-MX" sz="3200" dirty="0" smtClean="0">
                <a:solidFill>
                  <a:srgbClr val="000000"/>
                </a:solidFill>
                <a:latin typeface="+mj-lt"/>
              </a:rPr>
              <a:t>Irretroactividad (art 34 y 39 </a:t>
            </a:r>
            <a:r>
              <a:rPr lang="es-MX" sz="3200" dirty="0" err="1" smtClean="0">
                <a:solidFill>
                  <a:srgbClr val="000000"/>
                </a:solidFill>
                <a:latin typeface="+mj-lt"/>
              </a:rPr>
              <a:t>C.Pol</a:t>
            </a:r>
            <a:r>
              <a:rPr lang="es-MX" sz="3200" dirty="0" smtClean="0">
                <a:solidFill>
                  <a:srgbClr val="000000"/>
                </a:solidFill>
                <a:latin typeface="+mj-lt"/>
              </a:rPr>
              <a:t>.)</a:t>
            </a:r>
          </a:p>
          <a:p>
            <a:r>
              <a:rPr lang="es-MX" sz="3200" dirty="0" smtClean="0">
                <a:solidFill>
                  <a:srgbClr val="000000"/>
                </a:solidFill>
                <a:latin typeface="+mj-lt"/>
              </a:rPr>
              <a:t>Debido proceso  (art 39 C. Pol.)</a:t>
            </a:r>
          </a:p>
          <a:p>
            <a:r>
              <a:rPr lang="es-MX" sz="3200" dirty="0" smtClean="0">
                <a:solidFill>
                  <a:srgbClr val="000000"/>
                </a:solidFill>
                <a:latin typeface="+mj-lt"/>
              </a:rPr>
              <a:t>Tutela judicial efectiva (art 41 C. Pol.)</a:t>
            </a:r>
            <a:endParaRPr lang="es-MX" sz="3200" dirty="0">
              <a:solidFill>
                <a:srgbClr val="000000"/>
              </a:solidFill>
              <a:latin typeface="+mj-lt"/>
            </a:endParaRPr>
          </a:p>
        </p:txBody>
      </p:sp>
    </p:spTree>
    <p:extLst>
      <p:ext uri="{BB962C8B-B14F-4D97-AF65-F5344CB8AC3E}">
        <p14:creationId xmlns:p14="http://schemas.microsoft.com/office/powerpoint/2010/main" val="16183089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5D5D"/>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260648"/>
            <a:ext cx="7914456" cy="792088"/>
          </a:xfrm>
        </p:spPr>
        <p:txBody>
          <a:bodyPr/>
          <a:lstStyle/>
          <a:p>
            <a:pPr algn="ctr"/>
            <a:r>
              <a:rPr lang="es-MX" b="1" dirty="0" smtClean="0">
                <a:solidFill>
                  <a:schemeClr val="tx1"/>
                </a:solidFill>
              </a:rPr>
              <a:t>cierre de negocios</a:t>
            </a:r>
            <a:endParaRPr lang="es-MX" b="1" dirty="0">
              <a:solidFill>
                <a:schemeClr val="tx1"/>
              </a:solidFill>
            </a:endParaRPr>
          </a:p>
        </p:txBody>
      </p:sp>
      <p:sp>
        <p:nvSpPr>
          <p:cNvPr id="5" name="4 Marcador de texto"/>
          <p:cNvSpPr>
            <a:spLocks noGrp="1"/>
          </p:cNvSpPr>
          <p:nvPr>
            <p:ph type="body" idx="1"/>
          </p:nvPr>
        </p:nvSpPr>
        <p:spPr>
          <a:xfrm>
            <a:off x="467544" y="1268760"/>
            <a:ext cx="7776864" cy="5256584"/>
          </a:xfrm>
        </p:spPr>
        <p:txBody>
          <a:bodyPr anchor="t" anchorCtr="0">
            <a:normAutofit fontScale="70000" lnSpcReduction="20000"/>
          </a:bodyPr>
          <a:lstStyle/>
          <a:p>
            <a:pPr algn="just"/>
            <a:r>
              <a:rPr lang="es-CR" sz="3200" dirty="0" smtClean="0">
                <a:solidFill>
                  <a:schemeClr val="tx1"/>
                </a:solidFill>
              </a:rPr>
              <a:t>Resolución de DGT del </a:t>
            </a:r>
            <a:r>
              <a:rPr lang="es-CR" sz="3200" b="1" dirty="0">
                <a:solidFill>
                  <a:schemeClr val="tx1"/>
                </a:solidFill>
              </a:rPr>
              <a:t>22 de noviembre del 2006</a:t>
            </a:r>
            <a:r>
              <a:rPr lang="es-CR" sz="3200" dirty="0">
                <a:solidFill>
                  <a:schemeClr val="tx1"/>
                </a:solidFill>
              </a:rPr>
              <a:t>, dispone cierre para contribuyente que reincidió en no emitir factura en su bar y restaurante. </a:t>
            </a:r>
          </a:p>
          <a:p>
            <a:pPr algn="just"/>
            <a:r>
              <a:rPr lang="es-CR" sz="3200" dirty="0">
                <a:solidFill>
                  <a:schemeClr val="tx1"/>
                </a:solidFill>
              </a:rPr>
              <a:t>Contribuyente alega que </a:t>
            </a:r>
            <a:r>
              <a:rPr lang="es-CR" sz="3200" b="1" dirty="0">
                <a:solidFill>
                  <a:schemeClr val="tx1"/>
                </a:solidFill>
              </a:rPr>
              <a:t>en el 2002 presentó impugnación </a:t>
            </a:r>
            <a:r>
              <a:rPr lang="es-CR" sz="3200" dirty="0">
                <a:solidFill>
                  <a:schemeClr val="tx1"/>
                </a:solidFill>
              </a:rPr>
              <a:t>y al no recibir ninguna nueva notificación asumió que había sido aceptada </a:t>
            </a:r>
            <a:r>
              <a:rPr lang="es-CR" sz="3200" dirty="0" smtClean="0">
                <a:solidFill>
                  <a:schemeClr val="tx1"/>
                </a:solidFill>
              </a:rPr>
              <a:t>no esperando </a:t>
            </a:r>
            <a:r>
              <a:rPr lang="es-CR" sz="3200" i="1" dirty="0" smtClean="0">
                <a:solidFill>
                  <a:schemeClr val="tx1"/>
                </a:solidFill>
              </a:rPr>
              <a:t>“jamás … que </a:t>
            </a:r>
            <a:r>
              <a:rPr lang="es-CR" sz="3200" i="1" dirty="0">
                <a:solidFill>
                  <a:schemeClr val="tx1"/>
                </a:solidFill>
              </a:rPr>
              <a:t>cuatro años </a:t>
            </a:r>
            <a:r>
              <a:rPr lang="es-CR" sz="3200" i="1" dirty="0" smtClean="0">
                <a:solidFill>
                  <a:schemeClr val="tx1"/>
                </a:solidFill>
              </a:rPr>
              <a:t>después, </a:t>
            </a:r>
            <a:r>
              <a:rPr lang="es-CR" sz="3200" i="1" dirty="0">
                <a:solidFill>
                  <a:schemeClr val="tx1"/>
                </a:solidFill>
              </a:rPr>
              <a:t>el proceso haya </a:t>
            </a:r>
            <a:r>
              <a:rPr lang="es-CR" sz="3200" i="1" dirty="0" smtClean="0">
                <a:solidFill>
                  <a:schemeClr val="tx1"/>
                </a:solidFill>
              </a:rPr>
              <a:t>seguido”, </a:t>
            </a:r>
            <a:r>
              <a:rPr lang="es-CR" sz="3200" dirty="0">
                <a:solidFill>
                  <a:schemeClr val="tx1"/>
                </a:solidFill>
              </a:rPr>
              <a:t>así como que el negocio se </a:t>
            </a:r>
            <a:r>
              <a:rPr lang="es-CR" sz="3200" dirty="0" smtClean="0">
                <a:solidFill>
                  <a:schemeClr val="tx1"/>
                </a:solidFill>
              </a:rPr>
              <a:t>traspasó </a:t>
            </a:r>
            <a:r>
              <a:rPr lang="es-CR" sz="3200" dirty="0">
                <a:solidFill>
                  <a:schemeClr val="tx1"/>
                </a:solidFill>
              </a:rPr>
              <a:t>a otra persona desde el 28 de febrero del </a:t>
            </a:r>
            <a:r>
              <a:rPr lang="es-CR" sz="3200" dirty="0" smtClean="0">
                <a:solidFill>
                  <a:schemeClr val="tx1"/>
                </a:solidFill>
              </a:rPr>
              <a:t>2003.</a:t>
            </a:r>
            <a:endParaRPr lang="es-CR" sz="3200" dirty="0">
              <a:solidFill>
                <a:schemeClr val="tx1"/>
              </a:solidFill>
            </a:endParaRPr>
          </a:p>
          <a:p>
            <a:pPr algn="just"/>
            <a:r>
              <a:rPr lang="es-CR" sz="3200" dirty="0" smtClean="0">
                <a:solidFill>
                  <a:schemeClr val="tx1"/>
                </a:solidFill>
              </a:rPr>
              <a:t>Fallo TFA 125-2007 confirma </a:t>
            </a:r>
            <a:r>
              <a:rPr lang="es-CR" sz="3200" dirty="0">
                <a:solidFill>
                  <a:schemeClr val="tx1"/>
                </a:solidFill>
              </a:rPr>
              <a:t>por </a:t>
            </a:r>
            <a:r>
              <a:rPr lang="es-CR" sz="3200" i="1" dirty="0">
                <a:solidFill>
                  <a:schemeClr val="tx1"/>
                </a:solidFill>
              </a:rPr>
              <a:t>“(…) no existir </a:t>
            </a:r>
            <a:r>
              <a:rPr lang="es-CR" sz="3200" b="1" i="1" dirty="0">
                <a:solidFill>
                  <a:schemeClr val="tx1"/>
                </a:solidFill>
              </a:rPr>
              <a:t>certificación tributaria </a:t>
            </a:r>
            <a:r>
              <a:rPr lang="es-CR" sz="3200" i="1" dirty="0">
                <a:solidFill>
                  <a:schemeClr val="tx1"/>
                </a:solidFill>
              </a:rPr>
              <a:t>para el nuevo adquirente, que indicara la no existencia de procedimiento alguno en contra del negocio adquirido …” </a:t>
            </a:r>
            <a:endParaRPr lang="es-CR" sz="3200" dirty="0">
              <a:solidFill>
                <a:schemeClr val="tx1"/>
              </a:solidFill>
            </a:endParaRPr>
          </a:p>
          <a:p>
            <a:pPr algn="just"/>
            <a:r>
              <a:rPr lang="es-CR" sz="3200" i="1" dirty="0">
                <a:solidFill>
                  <a:schemeClr val="tx1"/>
                </a:solidFill>
              </a:rPr>
              <a:t>“Quien adquiera un negocio o establecimiento podrá solicitar a la Administración Tributaria una certificación sobre la existencia de un procedimiento abierto de cierre de negocios, el cual deberá extenderse en un plazo de quince días. Transcurrido tal plazo sin haberse emitido la certificación, se entenderá que no existe ningún procedimiento de cierre incoado salvo que el negocio sea calificado de simulado en aplicación del artículo 8 de este Código.” </a:t>
            </a:r>
            <a:r>
              <a:rPr lang="es-CR" sz="3200" b="1" i="1" dirty="0">
                <a:solidFill>
                  <a:schemeClr val="tx1"/>
                </a:solidFill>
              </a:rPr>
              <a:t>(86 CNPT) </a:t>
            </a:r>
            <a:endParaRPr lang="es-MX" sz="3200" dirty="0">
              <a:solidFill>
                <a:schemeClr val="tx1"/>
              </a:solidFill>
            </a:endParaRPr>
          </a:p>
        </p:txBody>
      </p:sp>
    </p:spTree>
    <p:extLst>
      <p:ext uri="{BB962C8B-B14F-4D97-AF65-F5344CB8AC3E}">
        <p14:creationId xmlns:p14="http://schemas.microsoft.com/office/powerpoint/2010/main" val="35550447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5D5D"/>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smtClean="0">
                <a:solidFill>
                  <a:schemeClr val="tx1"/>
                </a:solidFill>
              </a:rPr>
              <a:t>cierre de negocios</a:t>
            </a:r>
            <a:br>
              <a:rPr lang="es-MX" b="1" dirty="0" smtClean="0">
                <a:solidFill>
                  <a:schemeClr val="tx1"/>
                </a:solidFill>
              </a:rPr>
            </a:br>
            <a:r>
              <a:rPr lang="es-MX" b="1" dirty="0" smtClean="0">
                <a:solidFill>
                  <a:schemeClr val="tx1"/>
                </a:solidFill>
              </a:rPr>
              <a:t>importante:</a:t>
            </a:r>
            <a:br>
              <a:rPr lang="es-MX" b="1" dirty="0" smtClean="0">
                <a:solidFill>
                  <a:schemeClr val="tx1"/>
                </a:solidFill>
              </a:rPr>
            </a:br>
            <a:r>
              <a:rPr lang="es-MX" b="1" dirty="0" smtClean="0">
                <a:solidFill>
                  <a:schemeClr val="tx1"/>
                </a:solidFill>
              </a:rPr>
              <a:t>REGLAMENTO SOBRE EL CIERRE DE NEGOCIOS</a:t>
            </a:r>
            <a:br>
              <a:rPr lang="es-MX" b="1" dirty="0" smtClean="0">
                <a:solidFill>
                  <a:schemeClr val="tx1"/>
                </a:solidFill>
              </a:rPr>
            </a:br>
            <a:r>
              <a:rPr lang="es-MX" b="1" dirty="0" smtClean="0">
                <a:solidFill>
                  <a:schemeClr val="tx1"/>
                </a:solidFill>
              </a:rPr>
              <a:t>DECRETO 28926-h</a:t>
            </a:r>
            <a:endParaRPr lang="es-MX" b="1" dirty="0">
              <a:solidFill>
                <a:schemeClr val="tx1"/>
              </a:solidFill>
            </a:endParaRPr>
          </a:p>
        </p:txBody>
      </p:sp>
      <p:sp>
        <p:nvSpPr>
          <p:cNvPr id="5" name="4 Marcador de texto"/>
          <p:cNvSpPr>
            <a:spLocks noGrp="1"/>
          </p:cNvSpPr>
          <p:nvPr>
            <p:ph type="body" idx="1"/>
          </p:nvPr>
        </p:nvSpPr>
        <p:spPr>
          <a:xfrm>
            <a:off x="467544" y="3789040"/>
            <a:ext cx="7776864" cy="2736304"/>
          </a:xfrm>
        </p:spPr>
        <p:txBody>
          <a:bodyPr anchor="t" anchorCtr="0">
            <a:normAutofit/>
          </a:bodyPr>
          <a:lstStyle/>
          <a:p>
            <a:pPr algn="just"/>
            <a:r>
              <a:rPr lang="es-MX" sz="3200" dirty="0" smtClean="0">
                <a:solidFill>
                  <a:schemeClr val="tx1"/>
                </a:solidFill>
              </a:rPr>
              <a:t>Contiene disposiciones más especificas – que reglamentan – lo que dispone el art. 86 CNPT</a:t>
            </a:r>
            <a:endParaRPr lang="es-MX" sz="3200" dirty="0">
              <a:solidFill>
                <a:schemeClr val="tx1"/>
              </a:solidFill>
            </a:endParaRPr>
          </a:p>
        </p:txBody>
      </p:sp>
    </p:spTree>
    <p:extLst>
      <p:ext uri="{BB962C8B-B14F-4D97-AF65-F5344CB8AC3E}">
        <p14:creationId xmlns:p14="http://schemas.microsoft.com/office/powerpoint/2010/main" val="23676070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5D5D"/>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395536" y="188640"/>
            <a:ext cx="7914456" cy="792088"/>
          </a:xfrm>
        </p:spPr>
        <p:txBody>
          <a:bodyPr/>
          <a:lstStyle/>
          <a:p>
            <a:pPr algn="ctr"/>
            <a:r>
              <a:rPr lang="es-MX" b="1" dirty="0" smtClean="0">
                <a:solidFill>
                  <a:schemeClr val="tx1"/>
                </a:solidFill>
              </a:rPr>
              <a:t>LA VENTA DEL ESTABLECIMIENTO COMO MECANISMO PARA BURLAR EL cierre de negocio:</a:t>
            </a:r>
            <a:endParaRPr lang="es-MX" b="1" dirty="0">
              <a:solidFill>
                <a:schemeClr val="tx1"/>
              </a:solidFill>
            </a:endParaRPr>
          </a:p>
        </p:txBody>
      </p:sp>
      <p:sp>
        <p:nvSpPr>
          <p:cNvPr id="5" name="4 Marcador de texto"/>
          <p:cNvSpPr>
            <a:spLocks noGrp="1"/>
          </p:cNvSpPr>
          <p:nvPr>
            <p:ph type="body" idx="1"/>
          </p:nvPr>
        </p:nvSpPr>
        <p:spPr>
          <a:xfrm>
            <a:off x="467544" y="2420888"/>
            <a:ext cx="7776864" cy="4437112"/>
          </a:xfrm>
        </p:spPr>
        <p:txBody>
          <a:bodyPr anchor="t" anchorCtr="0">
            <a:normAutofit fontScale="62500" lnSpcReduction="20000"/>
          </a:bodyPr>
          <a:lstStyle/>
          <a:p>
            <a:pPr algn="just"/>
            <a:r>
              <a:rPr lang="es-MX" sz="3200" b="1" dirty="0" smtClean="0">
                <a:solidFill>
                  <a:schemeClr val="tx1"/>
                </a:solidFill>
              </a:rPr>
              <a:t>Art. 86 CNPT: </a:t>
            </a:r>
            <a:r>
              <a:rPr lang="es-CR" sz="3200" dirty="0">
                <a:solidFill>
                  <a:schemeClr val="tx1"/>
                </a:solidFill>
              </a:rPr>
              <a:t>La Administración, a la hora de aplicar el cierre, </a:t>
            </a:r>
            <a:r>
              <a:rPr lang="es-CR" sz="3200" b="1" u="sng" dirty="0">
                <a:solidFill>
                  <a:schemeClr val="tx1"/>
                </a:solidFill>
              </a:rPr>
              <a:t>desconocerá cualquier traspaso</a:t>
            </a:r>
            <a:r>
              <a:rPr lang="es-CR" sz="3200" dirty="0">
                <a:solidFill>
                  <a:schemeClr val="tx1"/>
                </a:solidFill>
              </a:rPr>
              <a:t>, por cualquier título, del negocio o del establecimiento que se perfeccione luego de iniciado el procedimiento de cierre del negocio, por lo que el local podrá ser cerrado si llega a ordenarse la sanción, con independencia del traspaso.</a:t>
            </a:r>
          </a:p>
          <a:p>
            <a:pPr algn="just"/>
            <a:r>
              <a:rPr lang="es-CR" sz="3200" dirty="0">
                <a:solidFill>
                  <a:schemeClr val="tx1"/>
                </a:solidFill>
              </a:rPr>
              <a:t>Quien adquiera un negocio o establecimiento podrá solicitar a la Administración Tributaria una </a:t>
            </a:r>
            <a:r>
              <a:rPr lang="es-CR" sz="3200" b="1" u="sng" dirty="0">
                <a:solidFill>
                  <a:schemeClr val="tx1"/>
                </a:solidFill>
              </a:rPr>
              <a:t>certificación sobre la existencia de un procedimiento abierto de cierre de negocios</a:t>
            </a:r>
            <a:r>
              <a:rPr lang="es-CR" sz="3200" dirty="0">
                <a:solidFill>
                  <a:schemeClr val="tx1"/>
                </a:solidFill>
              </a:rPr>
              <a:t>, el cual deberá extenderse en un plazo de quince días. Transcurrido tal plazo sin haberse emitido la certificación, se entenderá que no existe ningún procedimiento de cierre incoado salvo que el negocio sea calificado de simulado en aplicación del artículo 8 de este Código.</a:t>
            </a:r>
          </a:p>
          <a:p>
            <a:pPr algn="just"/>
            <a:r>
              <a:rPr lang="es-CR" sz="3100" b="1" dirty="0" smtClean="0">
                <a:solidFill>
                  <a:schemeClr val="tx1"/>
                </a:solidFill>
              </a:rPr>
              <a:t>Artículo 8 Reglamento.- </a:t>
            </a:r>
            <a:r>
              <a:rPr lang="es-CR" sz="3100" dirty="0">
                <a:solidFill>
                  <a:schemeClr val="tx1"/>
                </a:solidFill>
              </a:rPr>
              <a:t>Registro de sanciones por no emisión de </a:t>
            </a:r>
            <a:r>
              <a:rPr lang="es-CR" sz="3100" dirty="0" smtClean="0">
                <a:solidFill>
                  <a:schemeClr val="tx1"/>
                </a:solidFill>
              </a:rPr>
              <a:t>facturas: La </a:t>
            </a:r>
            <a:r>
              <a:rPr lang="es-CR" sz="3100" dirty="0">
                <a:solidFill>
                  <a:schemeClr val="tx1"/>
                </a:solidFill>
              </a:rPr>
              <a:t>Administración Tributaria estará obligada a llevar un registro actualizado de los contribuyentes o sujetos pasivos, sancionados por la infracción tipificada en el artículo 85 </a:t>
            </a:r>
            <a:r>
              <a:rPr lang="es-CR" sz="3100" dirty="0" smtClean="0">
                <a:solidFill>
                  <a:schemeClr val="tx1"/>
                </a:solidFill>
              </a:rPr>
              <a:t>(86) del </a:t>
            </a:r>
            <a:r>
              <a:rPr lang="es-CR" sz="3100" dirty="0">
                <a:solidFill>
                  <a:schemeClr val="tx1"/>
                </a:solidFill>
              </a:rPr>
              <a:t>Código de Normas y Procedimientos Tributarios, con indicación de la fecha de la resolución que estableció la sanción</a:t>
            </a:r>
            <a:r>
              <a:rPr lang="es-CR" sz="3100" dirty="0" smtClean="0">
                <a:solidFill>
                  <a:schemeClr val="tx1"/>
                </a:solidFill>
              </a:rPr>
              <a:t>.</a:t>
            </a:r>
            <a:endParaRPr lang="es-MX" sz="3200" dirty="0">
              <a:solidFill>
                <a:schemeClr val="tx1"/>
              </a:solidFill>
            </a:endParaRPr>
          </a:p>
        </p:txBody>
      </p:sp>
    </p:spTree>
    <p:extLst>
      <p:ext uri="{BB962C8B-B14F-4D97-AF65-F5344CB8AC3E}">
        <p14:creationId xmlns:p14="http://schemas.microsoft.com/office/powerpoint/2010/main" val="26120381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00B050"/>
                </a:solidFill>
              </a:rPr>
              <a:t>INFRACCIONES Y SUS SANCIONES EN </a:t>
            </a:r>
            <a:r>
              <a:rPr lang="es-MX" b="1" dirty="0"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467544" y="1916832"/>
            <a:ext cx="7776864" cy="4536504"/>
          </a:xfrm>
        </p:spPr>
        <p:txBody>
          <a:bodyPr anchor="t" anchorCtr="0">
            <a:normAutofit/>
          </a:bodyPr>
          <a:lstStyle/>
          <a:p>
            <a:pPr algn="just"/>
            <a:r>
              <a:rPr lang="es-MX" sz="3200" dirty="0" smtClean="0">
                <a:solidFill>
                  <a:schemeClr val="tx2">
                    <a:lumMod val="50000"/>
                  </a:schemeClr>
                </a:solidFill>
              </a:rPr>
              <a:t>Art 87 CNPT - Destrucción o </a:t>
            </a:r>
            <a:r>
              <a:rPr lang="es-MX" sz="3200" dirty="0">
                <a:solidFill>
                  <a:schemeClr val="tx2">
                    <a:lumMod val="50000"/>
                  </a:schemeClr>
                </a:solidFill>
              </a:rPr>
              <a:t>alteración de sellos provocada por el contribuyente, sus representantes, personal</a:t>
            </a:r>
          </a:p>
          <a:p>
            <a:pPr algn="just"/>
            <a:endParaRPr lang="es-MX" sz="3200" dirty="0">
              <a:solidFill>
                <a:schemeClr val="tx2">
                  <a:lumMod val="50000"/>
                </a:schemeClr>
              </a:solidFill>
            </a:endParaRPr>
          </a:p>
          <a:p>
            <a:pPr algn="just"/>
            <a:r>
              <a:rPr lang="es-MX" sz="3200" dirty="0">
                <a:solidFill>
                  <a:schemeClr val="tx2">
                    <a:lumMod val="50000"/>
                  </a:schemeClr>
                </a:solidFill>
              </a:rPr>
              <a:t>Multa 2 S.B.</a:t>
            </a:r>
          </a:p>
          <a:p>
            <a:pPr algn="just"/>
            <a:endParaRPr lang="es-MX" sz="3200" dirty="0">
              <a:solidFill>
                <a:schemeClr val="tx2">
                  <a:lumMod val="50000"/>
                </a:schemeClr>
              </a:solidFill>
            </a:endParaRPr>
          </a:p>
          <a:p>
            <a:pPr algn="just"/>
            <a:r>
              <a:rPr lang="es-MX" sz="3200" dirty="0">
                <a:solidFill>
                  <a:schemeClr val="tx2">
                    <a:lumMod val="50000"/>
                  </a:schemeClr>
                </a:solidFill>
              </a:rPr>
              <a:t>¿Responsabilidad penal?</a:t>
            </a:r>
          </a:p>
          <a:p>
            <a:endParaRPr lang="es-MX" sz="3200" dirty="0">
              <a:solidFill>
                <a:srgbClr val="0070C0"/>
              </a:solidFill>
              <a:latin typeface="+mj-lt"/>
            </a:endParaRPr>
          </a:p>
        </p:txBody>
      </p:sp>
    </p:spTree>
    <p:extLst>
      <p:ext uri="{BB962C8B-B14F-4D97-AF65-F5344CB8AC3E}">
        <p14:creationId xmlns:p14="http://schemas.microsoft.com/office/powerpoint/2010/main" val="5143881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00B050"/>
                </a:solidFill>
              </a:rPr>
              <a:t>INFRACCIONES Y SUS SANCIONES EN </a:t>
            </a:r>
            <a:r>
              <a:rPr lang="es-MX" b="1" dirty="0"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467544" y="1844824"/>
            <a:ext cx="7776864" cy="4608512"/>
          </a:xfrm>
        </p:spPr>
        <p:txBody>
          <a:bodyPr anchor="t" anchorCtr="0">
            <a:normAutofit lnSpcReduction="10000"/>
          </a:bodyPr>
          <a:lstStyle/>
          <a:p>
            <a:pPr algn="just"/>
            <a:r>
              <a:rPr lang="es-MX" sz="3200" dirty="0" smtClean="0">
                <a:solidFill>
                  <a:schemeClr val="tx2">
                    <a:lumMod val="50000"/>
                  </a:schemeClr>
                </a:solidFill>
              </a:rPr>
              <a:t>Art 106 ter: Las entidades financieras que incumplan </a:t>
            </a:r>
            <a:r>
              <a:rPr lang="es-MX" sz="3200" dirty="0">
                <a:solidFill>
                  <a:schemeClr val="tx2">
                    <a:lumMod val="50000"/>
                  </a:schemeClr>
                </a:solidFill>
              </a:rPr>
              <a:t>con </a:t>
            </a:r>
            <a:r>
              <a:rPr lang="es-CR" sz="3200" dirty="0" smtClean="0">
                <a:solidFill>
                  <a:schemeClr val="tx2">
                    <a:lumMod val="50000"/>
                  </a:schemeClr>
                </a:solidFill>
              </a:rPr>
              <a:t>el </a:t>
            </a:r>
            <a:r>
              <a:rPr lang="es-CR" sz="3200" dirty="0">
                <a:solidFill>
                  <a:schemeClr val="tx2">
                    <a:lumMod val="50000"/>
                  </a:schemeClr>
                </a:solidFill>
              </a:rPr>
              <a:t>suministro de información </a:t>
            </a:r>
            <a:r>
              <a:rPr lang="es-CR" sz="3200" dirty="0" smtClean="0">
                <a:solidFill>
                  <a:schemeClr val="tx2">
                    <a:lumMod val="50000"/>
                  </a:schemeClr>
                </a:solidFill>
              </a:rPr>
              <a:t>ordenado por una autoridad judicial (juez), serán sancionadas con multa pecuniaria </a:t>
            </a:r>
            <a:r>
              <a:rPr lang="es-CR" sz="3200" dirty="0">
                <a:solidFill>
                  <a:schemeClr val="tx2">
                    <a:lumMod val="50000"/>
                  </a:schemeClr>
                </a:solidFill>
              </a:rPr>
              <a:t>proporcional </a:t>
            </a:r>
            <a:r>
              <a:rPr lang="es-CR" sz="3200" dirty="0" smtClean="0">
                <a:solidFill>
                  <a:schemeClr val="tx2">
                    <a:lumMod val="50000"/>
                  </a:schemeClr>
                </a:solidFill>
              </a:rPr>
              <a:t>al </a:t>
            </a:r>
            <a:r>
              <a:rPr lang="es-CR" sz="3200" dirty="0">
                <a:solidFill>
                  <a:schemeClr val="tx2">
                    <a:lumMod val="50000"/>
                  </a:schemeClr>
                </a:solidFill>
              </a:rPr>
              <a:t>dos por ciento (2%) de la cifra de ingresos brutos del sujeto infractor, en el período del impuesto sobre las </a:t>
            </a:r>
            <a:r>
              <a:rPr lang="es-CR" sz="3200" dirty="0" smtClean="0">
                <a:solidFill>
                  <a:schemeClr val="tx2">
                    <a:lumMod val="50000"/>
                  </a:schemeClr>
                </a:solidFill>
              </a:rPr>
              <a:t>utilidades </a:t>
            </a:r>
            <a:r>
              <a:rPr lang="es-CR" sz="3200" dirty="0">
                <a:solidFill>
                  <a:schemeClr val="tx2">
                    <a:lumMod val="50000"/>
                  </a:schemeClr>
                </a:solidFill>
              </a:rPr>
              <a:t>anterior a aquel en que se produjo la infracción, con un mínimo de diez salarios base y un máximo de cien salarios </a:t>
            </a:r>
            <a:r>
              <a:rPr lang="es-CR" sz="3200" dirty="0" smtClean="0">
                <a:solidFill>
                  <a:schemeClr val="tx2">
                    <a:lumMod val="50000"/>
                  </a:schemeClr>
                </a:solidFill>
              </a:rPr>
              <a:t>base</a:t>
            </a:r>
            <a:endParaRPr lang="es-MX" sz="3200" dirty="0">
              <a:solidFill>
                <a:schemeClr val="tx2">
                  <a:lumMod val="50000"/>
                </a:schemeClr>
              </a:solidFill>
            </a:endParaRPr>
          </a:p>
        </p:txBody>
      </p:sp>
    </p:spTree>
    <p:extLst>
      <p:ext uri="{BB962C8B-B14F-4D97-AF65-F5344CB8AC3E}">
        <p14:creationId xmlns:p14="http://schemas.microsoft.com/office/powerpoint/2010/main" val="32920886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lgCheck">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620000" cy="5818658"/>
          </a:xfrm>
        </p:spPr>
        <p:txBody>
          <a:bodyPr/>
          <a:lstStyle/>
          <a:p>
            <a:pPr algn="ctr"/>
            <a:r>
              <a:rPr lang="es-MX" b="1" dirty="0" smtClean="0">
                <a:solidFill>
                  <a:srgbClr val="00B050"/>
                </a:solidFill>
              </a:rPr>
              <a:t>HASTA AQUÍ TODAS LAS INFRACCIONES HAN SIDO RELACIONADAS CON INCUMPLIMIENTOS DE </a:t>
            </a:r>
            <a:r>
              <a:rPr lang="es-MX" b="1" dirty="0" smtClean="0">
                <a:solidFill>
                  <a:srgbClr val="FF3300"/>
                </a:solidFill>
              </a:rPr>
              <a:t>DEBERES FORMALES</a:t>
            </a:r>
            <a:endParaRPr lang="es-MX" b="1" dirty="0">
              <a:solidFill>
                <a:srgbClr val="FF3300"/>
              </a:solidFill>
            </a:endParaRPr>
          </a:p>
        </p:txBody>
      </p:sp>
    </p:spTree>
    <p:extLst>
      <p:ext uri="{BB962C8B-B14F-4D97-AF65-F5344CB8AC3E}">
        <p14:creationId xmlns:p14="http://schemas.microsoft.com/office/powerpoint/2010/main" val="5758190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385514"/>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620000" cy="5818658"/>
          </a:xfrm>
        </p:spPr>
        <p:txBody>
          <a:bodyPr/>
          <a:lstStyle/>
          <a:p>
            <a:pPr algn="ctr"/>
            <a:r>
              <a:rPr lang="es-MX" b="1" dirty="0" smtClean="0">
                <a:solidFill>
                  <a:srgbClr val="00B050"/>
                </a:solidFill>
              </a:rPr>
              <a:t>Pasamos ahora a INFRACCIONES a </a:t>
            </a:r>
            <a:r>
              <a:rPr lang="es-MX" b="1" dirty="0" smtClean="0">
                <a:solidFill>
                  <a:srgbClr val="FF3300"/>
                </a:solidFill>
              </a:rPr>
              <a:t>OBLIGACIONES MATERIALES </a:t>
            </a:r>
            <a:r>
              <a:rPr lang="es-MX" b="1" dirty="0">
                <a:solidFill>
                  <a:srgbClr val="00B050"/>
                </a:solidFill>
              </a:rPr>
              <a:t>que ocasionan o pueden ocasionar</a:t>
            </a:r>
            <a:r>
              <a:rPr lang="es-MX" b="1" dirty="0" smtClean="0">
                <a:solidFill>
                  <a:srgbClr val="00B050"/>
                </a:solidFill>
              </a:rPr>
              <a:t/>
            </a:r>
            <a:br>
              <a:rPr lang="es-MX" b="1" dirty="0" smtClean="0">
                <a:solidFill>
                  <a:srgbClr val="00B050"/>
                </a:solidFill>
              </a:rPr>
            </a:br>
            <a:r>
              <a:rPr lang="es-MX" b="1" dirty="0" smtClean="0">
                <a:solidFill>
                  <a:srgbClr val="FF3300"/>
                </a:solidFill>
              </a:rPr>
              <a:t>PERJUICIO FISCAL RECAUDATORIO</a:t>
            </a:r>
            <a:endParaRPr lang="es-MX" b="1" dirty="0">
              <a:solidFill>
                <a:srgbClr val="FF3300"/>
              </a:solidFill>
            </a:endParaRPr>
          </a:p>
        </p:txBody>
      </p:sp>
    </p:spTree>
    <p:extLst>
      <p:ext uri="{BB962C8B-B14F-4D97-AF65-F5344CB8AC3E}">
        <p14:creationId xmlns:p14="http://schemas.microsoft.com/office/powerpoint/2010/main" val="20161320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332656"/>
            <a:ext cx="7914456" cy="792088"/>
          </a:xfrm>
        </p:spPr>
        <p:txBody>
          <a:bodyPr/>
          <a:lstStyle/>
          <a:p>
            <a:pPr algn="ctr"/>
            <a:r>
              <a:rPr lang="es-MX" b="1" dirty="0">
                <a:solidFill>
                  <a:srgbClr val="00B050"/>
                </a:solidFill>
              </a:rPr>
              <a:t>INFRACCIONES Y SUS SANCIONES EN </a:t>
            </a:r>
            <a:r>
              <a:rPr lang="es-MX" b="1" dirty="0"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467544" y="1772816"/>
            <a:ext cx="7776864" cy="4680520"/>
          </a:xfrm>
        </p:spPr>
        <p:txBody>
          <a:bodyPr anchor="t" anchorCtr="0">
            <a:normAutofit/>
          </a:bodyPr>
          <a:lstStyle/>
          <a:p>
            <a:pPr algn="just"/>
            <a:r>
              <a:rPr lang="es-MX" sz="3200" dirty="0" smtClean="0">
                <a:solidFill>
                  <a:srgbClr val="002060"/>
                </a:solidFill>
                <a:latin typeface="+mj-lt"/>
              </a:rPr>
              <a:t>80) Morosidad en el pago del tributo posterior a una determinación efectuada por la AT (DGT o DGH) en procedimientos determinativos de tributos o de ineficacia de exoneraciones, cuando quede firme el procedimiento de fiscalización o el recursivo</a:t>
            </a:r>
          </a:p>
          <a:p>
            <a:pPr algn="just"/>
            <a:endParaRPr lang="es-MX" sz="3200" dirty="0">
              <a:solidFill>
                <a:srgbClr val="002060"/>
              </a:solidFill>
              <a:latin typeface="+mj-lt"/>
            </a:endParaRPr>
          </a:p>
          <a:p>
            <a:pPr algn="just"/>
            <a:r>
              <a:rPr lang="es-MX" sz="3200" dirty="0" smtClean="0">
                <a:solidFill>
                  <a:srgbClr val="002060"/>
                </a:solidFill>
                <a:latin typeface="+mj-lt"/>
              </a:rPr>
              <a:t>80) ¿Morosidad desde cuándo? El artículo</a:t>
            </a:r>
            <a:endParaRPr lang="es-MX" sz="3200" dirty="0">
              <a:solidFill>
                <a:srgbClr val="002060"/>
              </a:solidFill>
              <a:latin typeface="+mj-lt"/>
            </a:endParaRPr>
          </a:p>
        </p:txBody>
      </p:sp>
    </p:spTree>
    <p:extLst>
      <p:ext uri="{BB962C8B-B14F-4D97-AF65-F5344CB8AC3E}">
        <p14:creationId xmlns:p14="http://schemas.microsoft.com/office/powerpoint/2010/main" val="8567874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404664"/>
            <a:ext cx="7914456" cy="792088"/>
          </a:xfrm>
        </p:spPr>
        <p:txBody>
          <a:bodyPr/>
          <a:lstStyle/>
          <a:p>
            <a:pPr algn="ctr"/>
            <a:r>
              <a:rPr lang="es-MX" b="1" dirty="0">
                <a:solidFill>
                  <a:srgbClr val="00B050"/>
                </a:solidFill>
              </a:rPr>
              <a:t>INFRACCIONES Y SUS SANCIONES EN </a:t>
            </a:r>
            <a:r>
              <a:rPr lang="es-MX" b="1" dirty="0"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467544" y="1988840"/>
            <a:ext cx="7776864" cy="4464496"/>
          </a:xfrm>
        </p:spPr>
        <p:txBody>
          <a:bodyPr anchor="t" anchorCtr="0">
            <a:normAutofit lnSpcReduction="10000"/>
          </a:bodyPr>
          <a:lstStyle/>
          <a:p>
            <a:pPr algn="just"/>
            <a:r>
              <a:rPr lang="es-MX" sz="3200" dirty="0" smtClean="0">
                <a:solidFill>
                  <a:srgbClr val="002060"/>
                </a:solidFill>
                <a:latin typeface="+mj-lt"/>
              </a:rPr>
              <a:t>80) habla de un plazo de 15 días del artículo 40 CNPT, pero cuando se lee ésta última norma, se advierte que habla de:</a:t>
            </a:r>
          </a:p>
          <a:p>
            <a:pPr marL="457200" indent="-457200" algn="just">
              <a:buClrTx/>
              <a:buFont typeface="Arial" pitchFamily="34" charset="0"/>
              <a:buChar char="•"/>
            </a:pPr>
            <a:r>
              <a:rPr lang="es-MX" sz="3200" dirty="0" smtClean="0">
                <a:solidFill>
                  <a:srgbClr val="002060"/>
                </a:solidFill>
                <a:latin typeface="+mj-lt"/>
              </a:rPr>
              <a:t>15 días</a:t>
            </a:r>
          </a:p>
          <a:p>
            <a:pPr marL="457200" indent="-457200" algn="just">
              <a:buClrTx/>
              <a:buFont typeface="Arial" pitchFamily="34" charset="0"/>
              <a:buChar char="•"/>
            </a:pPr>
            <a:r>
              <a:rPr lang="es-MX" sz="3200" dirty="0" smtClean="0">
                <a:solidFill>
                  <a:srgbClr val="002060"/>
                </a:solidFill>
                <a:latin typeface="+mj-lt"/>
              </a:rPr>
              <a:t>30 días</a:t>
            </a:r>
          </a:p>
          <a:p>
            <a:pPr algn="just"/>
            <a:r>
              <a:rPr lang="es-MX" sz="3200" dirty="0" smtClean="0">
                <a:solidFill>
                  <a:srgbClr val="002060"/>
                </a:solidFill>
                <a:latin typeface="+mj-lt"/>
              </a:rPr>
              <a:t>Lo correcto es el plazo de 30 días</a:t>
            </a:r>
          </a:p>
          <a:p>
            <a:pPr algn="just"/>
            <a:r>
              <a:rPr lang="es-MX" sz="3200" b="1" u="sng" dirty="0" smtClean="0">
                <a:solidFill>
                  <a:srgbClr val="002060"/>
                </a:solidFill>
                <a:latin typeface="+mj-lt"/>
              </a:rPr>
              <a:t>Mora se configura transcurridos 30 días</a:t>
            </a:r>
          </a:p>
          <a:p>
            <a:pPr algn="just"/>
            <a:r>
              <a:rPr lang="es-MX" sz="3200" dirty="0" smtClean="0">
                <a:solidFill>
                  <a:srgbClr val="002060"/>
                </a:solidFill>
                <a:latin typeface="+mj-lt"/>
              </a:rPr>
              <a:t>Error del art. 80 CNPT</a:t>
            </a:r>
          </a:p>
        </p:txBody>
      </p:sp>
    </p:spTree>
    <p:extLst>
      <p:ext uri="{BB962C8B-B14F-4D97-AF65-F5344CB8AC3E}">
        <p14:creationId xmlns:p14="http://schemas.microsoft.com/office/powerpoint/2010/main" val="18817299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332656"/>
            <a:ext cx="7914456" cy="792088"/>
          </a:xfrm>
        </p:spPr>
        <p:txBody>
          <a:bodyPr/>
          <a:lstStyle/>
          <a:p>
            <a:pPr algn="ctr"/>
            <a:r>
              <a:rPr lang="es-MX" b="1" dirty="0">
                <a:solidFill>
                  <a:srgbClr val="00B050"/>
                </a:solidFill>
              </a:rPr>
              <a:t>INFRACCIONES Y SUS SANCIONES EN </a:t>
            </a:r>
            <a:r>
              <a:rPr lang="es-MX" b="1" dirty="0"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395536" y="1772816"/>
            <a:ext cx="7920880" cy="4968552"/>
          </a:xfrm>
        </p:spPr>
        <p:txBody>
          <a:bodyPr anchor="t" anchorCtr="0">
            <a:normAutofit/>
          </a:bodyPr>
          <a:lstStyle/>
          <a:p>
            <a:pPr algn="just"/>
            <a:r>
              <a:rPr lang="es-MX" sz="3200" dirty="0" smtClean="0">
                <a:solidFill>
                  <a:srgbClr val="002060"/>
                </a:solidFill>
                <a:latin typeface="+mj-lt"/>
              </a:rPr>
              <a:t>80) Multa es del 1% del monto no pagado (total o parcial) por cada mes o fracción de mes y con tope del 20%</a:t>
            </a:r>
          </a:p>
          <a:p>
            <a:pPr algn="just"/>
            <a:endParaRPr lang="es-MX" sz="3200" dirty="0" smtClean="0">
              <a:solidFill>
                <a:srgbClr val="002060"/>
              </a:solidFill>
              <a:latin typeface="+mj-lt"/>
            </a:endParaRPr>
          </a:p>
          <a:p>
            <a:pPr algn="just"/>
            <a:r>
              <a:rPr lang="es-MX" sz="3200" dirty="0" smtClean="0">
                <a:solidFill>
                  <a:srgbClr val="002060"/>
                </a:solidFill>
                <a:latin typeface="+mj-lt"/>
              </a:rPr>
              <a:t>80) NO APLICA REDUCCIÓN art. 88 CNPT</a:t>
            </a:r>
          </a:p>
          <a:p>
            <a:pPr algn="just"/>
            <a:endParaRPr lang="es-MX" sz="3200" dirty="0">
              <a:solidFill>
                <a:srgbClr val="002060"/>
              </a:solidFill>
              <a:latin typeface="+mj-lt"/>
            </a:endParaRPr>
          </a:p>
          <a:p>
            <a:pPr algn="just"/>
            <a:r>
              <a:rPr lang="es-MX" sz="3200" dirty="0" smtClean="0">
                <a:solidFill>
                  <a:srgbClr val="002060"/>
                </a:solidFill>
                <a:latin typeface="+mj-lt"/>
              </a:rPr>
              <a:t>80) Cuando se pide aplazamiento o fraccionamiento de pago, no aplica este interés de mora, sólo el corriente</a:t>
            </a:r>
          </a:p>
        </p:txBody>
      </p:sp>
    </p:spTree>
    <p:extLst>
      <p:ext uri="{BB962C8B-B14F-4D97-AF65-F5344CB8AC3E}">
        <p14:creationId xmlns:p14="http://schemas.microsoft.com/office/powerpoint/2010/main" val="1916166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7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659687" cy="1168400"/>
          </a:xfrm>
        </p:spPr>
        <p:txBody>
          <a:bodyPr/>
          <a:lstStyle/>
          <a:p>
            <a:pPr algn="ctr"/>
            <a:r>
              <a:rPr lang="es-CR" sz="4000" b="1" cap="none" dirty="0" smtClean="0">
                <a:solidFill>
                  <a:srgbClr val="0070C0"/>
                </a:solidFill>
              </a:rPr>
              <a:t>Breve apunte sobre el principio de tipicidad</a:t>
            </a:r>
            <a:endParaRPr lang="es-CR" sz="4000" b="1" cap="none" dirty="0">
              <a:solidFill>
                <a:srgbClr val="0070C0"/>
              </a:solidFill>
            </a:endParaRPr>
          </a:p>
        </p:txBody>
      </p:sp>
      <p:sp>
        <p:nvSpPr>
          <p:cNvPr id="5" name="4 Marcador de texto"/>
          <p:cNvSpPr>
            <a:spLocks noGrp="1"/>
          </p:cNvSpPr>
          <p:nvPr>
            <p:ph type="body" idx="1"/>
          </p:nvPr>
        </p:nvSpPr>
        <p:spPr>
          <a:xfrm>
            <a:off x="467544" y="1556792"/>
            <a:ext cx="7992888" cy="5112568"/>
          </a:xfrm>
        </p:spPr>
        <p:txBody>
          <a:bodyPr anchor="t" anchorCtr="0">
            <a:normAutofit fontScale="92500" lnSpcReduction="10000"/>
          </a:bodyPr>
          <a:lstStyle/>
          <a:p>
            <a:pPr algn="just"/>
            <a:r>
              <a:rPr lang="es-MX" sz="3200" dirty="0" smtClean="0">
                <a:solidFill>
                  <a:srgbClr val="000000"/>
                </a:solidFill>
                <a:latin typeface="+mj-lt"/>
              </a:rPr>
              <a:t>Tipicidad  (implica o significa) … “</a:t>
            </a:r>
            <a:r>
              <a:rPr lang="es-MX" sz="3200" i="1" dirty="0" smtClean="0">
                <a:solidFill>
                  <a:srgbClr val="000000"/>
                </a:solidFill>
                <a:latin typeface="Harlow Solid Italic" panose="04030604020F02020D02" pitchFamily="82" charset="0"/>
              </a:rPr>
              <a:t>que las conductas delictivas se encuentren acuñadas en tipos o normas en los que se especifique con detalle en qué consiste la conducta delictiva</a:t>
            </a:r>
            <a:r>
              <a:rPr lang="es-MX" sz="3200" dirty="0" smtClean="0">
                <a:solidFill>
                  <a:srgbClr val="000000"/>
                </a:solidFill>
                <a:latin typeface="+mj-lt"/>
              </a:rPr>
              <a:t>” (Sala Constitucional 3829-95) </a:t>
            </a:r>
          </a:p>
          <a:p>
            <a:pPr algn="just"/>
            <a:endParaRPr lang="es-MX" sz="3200" dirty="0">
              <a:solidFill>
                <a:srgbClr val="000000"/>
              </a:solidFill>
              <a:latin typeface="+mj-lt"/>
            </a:endParaRPr>
          </a:p>
          <a:p>
            <a:pPr algn="just"/>
            <a:r>
              <a:rPr lang="es-MX" sz="3200" dirty="0" smtClean="0">
                <a:solidFill>
                  <a:srgbClr val="000000"/>
                </a:solidFill>
                <a:latin typeface="+mj-lt"/>
              </a:rPr>
              <a:t>Exigencia de que las normas sean claras y comprensibles</a:t>
            </a:r>
          </a:p>
          <a:p>
            <a:pPr algn="just"/>
            <a:endParaRPr lang="es-MX" sz="3200" dirty="0" smtClean="0">
              <a:solidFill>
                <a:srgbClr val="000000"/>
              </a:solidFill>
              <a:latin typeface="+mj-lt"/>
            </a:endParaRPr>
          </a:p>
          <a:p>
            <a:pPr algn="just"/>
            <a:r>
              <a:rPr lang="es-MX" sz="3200" dirty="0" smtClean="0">
                <a:solidFill>
                  <a:srgbClr val="000000"/>
                </a:solidFill>
                <a:latin typeface="+mj-lt"/>
              </a:rPr>
              <a:t>Interdicción de analogía (≠interpretación </a:t>
            </a:r>
          </a:p>
          <a:p>
            <a:pPr algn="just"/>
            <a:r>
              <a:rPr lang="es-MX" sz="3200" dirty="0" smtClean="0">
                <a:solidFill>
                  <a:srgbClr val="000000"/>
                </a:solidFill>
                <a:latin typeface="+mj-lt"/>
              </a:rPr>
              <a:t>amplia) </a:t>
            </a:r>
          </a:p>
        </p:txBody>
      </p:sp>
    </p:spTree>
    <p:extLst>
      <p:ext uri="{BB962C8B-B14F-4D97-AF65-F5344CB8AC3E}">
        <p14:creationId xmlns:p14="http://schemas.microsoft.com/office/powerpoint/2010/main" val="2461481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332656"/>
            <a:ext cx="7914456" cy="792088"/>
          </a:xfrm>
        </p:spPr>
        <p:txBody>
          <a:bodyPr/>
          <a:lstStyle/>
          <a:p>
            <a:pPr algn="ctr"/>
            <a:r>
              <a:rPr lang="es-MX" b="1" dirty="0">
                <a:solidFill>
                  <a:srgbClr val="00B050"/>
                </a:solidFill>
              </a:rPr>
              <a:t>INFRACCIONES Y SUS SANCIONES EN CNPT</a:t>
            </a:r>
            <a:endParaRPr lang="es-MX" b="1" dirty="0">
              <a:solidFill>
                <a:srgbClr val="FF0000"/>
              </a:solidFill>
            </a:endParaRPr>
          </a:p>
        </p:txBody>
      </p:sp>
      <p:sp>
        <p:nvSpPr>
          <p:cNvPr id="5" name="4 Marcador de texto"/>
          <p:cNvSpPr>
            <a:spLocks noGrp="1"/>
          </p:cNvSpPr>
          <p:nvPr>
            <p:ph type="body" idx="1"/>
          </p:nvPr>
        </p:nvSpPr>
        <p:spPr>
          <a:xfrm>
            <a:off x="323528" y="1772816"/>
            <a:ext cx="8064896" cy="4824536"/>
          </a:xfrm>
        </p:spPr>
        <p:txBody>
          <a:bodyPr anchor="t" anchorCtr="0">
            <a:normAutofit fontScale="92500" lnSpcReduction="10000"/>
          </a:bodyPr>
          <a:lstStyle/>
          <a:p>
            <a:pPr algn="just"/>
            <a:r>
              <a:rPr lang="es-MX" sz="3200" dirty="0" smtClean="0">
                <a:solidFill>
                  <a:srgbClr val="002060"/>
                </a:solidFill>
                <a:latin typeface="+mj-lt"/>
              </a:rPr>
              <a:t>80 bis) Al igual que en el caso anterior se incurre en </a:t>
            </a:r>
            <a:r>
              <a:rPr lang="es-MX" sz="3200" b="1" u="sng" dirty="0" smtClean="0">
                <a:solidFill>
                  <a:srgbClr val="002060"/>
                </a:solidFill>
                <a:latin typeface="+mj-lt"/>
              </a:rPr>
              <a:t>mora</a:t>
            </a:r>
            <a:r>
              <a:rPr lang="es-MX" sz="3200" dirty="0" smtClean="0">
                <a:solidFill>
                  <a:srgbClr val="002060"/>
                </a:solidFill>
                <a:latin typeface="+mj-lt"/>
              </a:rPr>
              <a:t>, pero ya no posterior a una actuación de la AT, sino que la </a:t>
            </a:r>
            <a:r>
              <a:rPr lang="es-MX" sz="3200" b="1" u="sng" dirty="0" smtClean="0">
                <a:solidFill>
                  <a:srgbClr val="002060"/>
                </a:solidFill>
                <a:latin typeface="+mj-lt"/>
              </a:rPr>
              <a:t>mora es posterior a una autoliquidación del contribuyente</a:t>
            </a:r>
          </a:p>
          <a:p>
            <a:pPr algn="just"/>
            <a:endParaRPr lang="es-MX" sz="3200" dirty="0">
              <a:solidFill>
                <a:srgbClr val="002060"/>
              </a:solidFill>
              <a:latin typeface="+mj-lt"/>
            </a:endParaRPr>
          </a:p>
          <a:p>
            <a:pPr algn="just"/>
            <a:r>
              <a:rPr lang="es-MX" sz="3200" dirty="0" smtClean="0">
                <a:solidFill>
                  <a:srgbClr val="002060"/>
                </a:solidFill>
                <a:latin typeface="+mj-lt"/>
              </a:rPr>
              <a:t>El caso se presenta cuando la declaración dice: El monto del tributo que tengo que pagar es 100 millones, pero pago ¢0 porque no hay flujo de caja ¿Vale la pena hacer eso? ¿</a:t>
            </a:r>
            <a:r>
              <a:rPr lang="es-MX" sz="3200" dirty="0">
                <a:solidFill>
                  <a:srgbClr val="002060"/>
                </a:solidFill>
                <a:latin typeface="+mj-lt"/>
              </a:rPr>
              <a:t>E</a:t>
            </a:r>
            <a:r>
              <a:rPr lang="es-MX" sz="3200" dirty="0" smtClean="0">
                <a:solidFill>
                  <a:srgbClr val="002060"/>
                </a:solidFill>
                <a:latin typeface="+mj-lt"/>
              </a:rPr>
              <a:t>n qué caso optaría usted por recomendar eso?</a:t>
            </a:r>
          </a:p>
          <a:p>
            <a:endParaRPr lang="es-MX" sz="3200" dirty="0">
              <a:solidFill>
                <a:srgbClr val="002060"/>
              </a:solidFill>
              <a:latin typeface="+mj-lt"/>
            </a:endParaRPr>
          </a:p>
          <a:p>
            <a:endParaRPr lang="es-MX" sz="3200" dirty="0">
              <a:solidFill>
                <a:srgbClr val="002060"/>
              </a:solidFill>
              <a:latin typeface="+mj-lt"/>
            </a:endParaRPr>
          </a:p>
        </p:txBody>
      </p:sp>
    </p:spTree>
    <p:extLst>
      <p:ext uri="{BB962C8B-B14F-4D97-AF65-F5344CB8AC3E}">
        <p14:creationId xmlns:p14="http://schemas.microsoft.com/office/powerpoint/2010/main" val="26748149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332656"/>
            <a:ext cx="7914456" cy="792088"/>
          </a:xfrm>
        </p:spPr>
        <p:txBody>
          <a:bodyPr/>
          <a:lstStyle/>
          <a:p>
            <a:pPr algn="ctr"/>
            <a:r>
              <a:rPr lang="es-MX" b="1" dirty="0">
                <a:solidFill>
                  <a:srgbClr val="00B050"/>
                </a:solidFill>
              </a:rPr>
              <a:t>INFRACCIONES Y SUS SANCIONES EN CNPT</a:t>
            </a:r>
            <a:endParaRPr lang="es-MX" b="1" dirty="0">
              <a:solidFill>
                <a:srgbClr val="FF0000"/>
              </a:solidFill>
            </a:endParaRPr>
          </a:p>
        </p:txBody>
      </p:sp>
      <p:sp>
        <p:nvSpPr>
          <p:cNvPr id="5" name="4 Marcador de texto"/>
          <p:cNvSpPr>
            <a:spLocks noGrp="1"/>
          </p:cNvSpPr>
          <p:nvPr>
            <p:ph type="body" idx="1"/>
          </p:nvPr>
        </p:nvSpPr>
        <p:spPr>
          <a:xfrm>
            <a:off x="323528" y="1988840"/>
            <a:ext cx="7920880" cy="4608512"/>
          </a:xfrm>
        </p:spPr>
        <p:txBody>
          <a:bodyPr anchor="t" anchorCtr="0">
            <a:normAutofit lnSpcReduction="10000"/>
          </a:bodyPr>
          <a:lstStyle/>
          <a:p>
            <a:pPr algn="just"/>
            <a:r>
              <a:rPr lang="es-MX" sz="3200" dirty="0" smtClean="0">
                <a:solidFill>
                  <a:srgbClr val="002060"/>
                </a:solidFill>
                <a:latin typeface="+mj-lt"/>
              </a:rPr>
              <a:t>80 bis) Esta multa también aplica al contribuyente que, rectificando su primera declaración en cero, liquida o determina un monto a pagar en su declaración rectificativa</a:t>
            </a:r>
          </a:p>
          <a:p>
            <a:pPr algn="just"/>
            <a:r>
              <a:rPr lang="es-MX" sz="3200" dirty="0" smtClean="0">
                <a:solidFill>
                  <a:srgbClr val="002060"/>
                </a:solidFill>
                <a:latin typeface="+mj-lt"/>
              </a:rPr>
              <a:t> </a:t>
            </a:r>
          </a:p>
          <a:p>
            <a:pPr algn="just"/>
            <a:r>
              <a:rPr lang="es-MX" sz="3200" dirty="0" smtClean="0">
                <a:solidFill>
                  <a:srgbClr val="002060"/>
                </a:solidFill>
                <a:latin typeface="+mj-lt"/>
              </a:rPr>
              <a:t>80 bis) No aplica cuando la diferencia a ingresar es determinada de oficio por la AT, porque en ese caso aplica la multa del 81 CNPT</a:t>
            </a:r>
          </a:p>
        </p:txBody>
      </p:sp>
    </p:spTree>
    <p:extLst>
      <p:ext uri="{BB962C8B-B14F-4D97-AF65-F5344CB8AC3E}">
        <p14:creationId xmlns:p14="http://schemas.microsoft.com/office/powerpoint/2010/main" val="41930249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332656"/>
            <a:ext cx="7914456" cy="792088"/>
          </a:xfrm>
        </p:spPr>
        <p:txBody>
          <a:bodyPr/>
          <a:lstStyle/>
          <a:p>
            <a:pPr algn="ctr"/>
            <a:r>
              <a:rPr lang="es-MX" b="1" dirty="0">
                <a:solidFill>
                  <a:srgbClr val="00B050"/>
                </a:solidFill>
              </a:rPr>
              <a:t>INFRACCIONES Y SUS SANCIONES EN </a:t>
            </a:r>
            <a:r>
              <a:rPr lang="es-MX" b="1" dirty="0"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611560" y="1844824"/>
            <a:ext cx="7416823" cy="4464496"/>
          </a:xfrm>
        </p:spPr>
        <p:txBody>
          <a:bodyPr anchor="t" anchorCtr="0">
            <a:normAutofit fontScale="92500" lnSpcReduction="20000"/>
          </a:bodyPr>
          <a:lstStyle/>
          <a:p>
            <a:pPr algn="just"/>
            <a:r>
              <a:rPr lang="es-MX" sz="3500" dirty="0" smtClean="0">
                <a:solidFill>
                  <a:srgbClr val="002060"/>
                </a:solidFill>
                <a:latin typeface="+mj-lt"/>
              </a:rPr>
              <a:t>80 bis) </a:t>
            </a:r>
            <a:r>
              <a:rPr lang="es-MX" sz="3500" dirty="0">
                <a:solidFill>
                  <a:srgbClr val="002060"/>
                </a:solidFill>
                <a:latin typeface="+mj-lt"/>
              </a:rPr>
              <a:t>Multa es del 1% del monto no pagado (total o parcial) por cada mes o fracción de mes y con tope del 20%</a:t>
            </a:r>
          </a:p>
          <a:p>
            <a:pPr algn="just"/>
            <a:endParaRPr lang="es-MX" sz="3500" dirty="0">
              <a:solidFill>
                <a:srgbClr val="002060"/>
              </a:solidFill>
              <a:latin typeface="+mj-lt"/>
            </a:endParaRPr>
          </a:p>
          <a:p>
            <a:pPr algn="just"/>
            <a:r>
              <a:rPr lang="es-MX" sz="3500" dirty="0" smtClean="0">
                <a:solidFill>
                  <a:srgbClr val="002060"/>
                </a:solidFill>
                <a:latin typeface="+mj-lt"/>
              </a:rPr>
              <a:t>80 bis) NO APLICA REDUCCIÓN art</a:t>
            </a:r>
            <a:r>
              <a:rPr lang="es-MX" sz="3500" dirty="0">
                <a:solidFill>
                  <a:srgbClr val="002060"/>
                </a:solidFill>
                <a:latin typeface="+mj-lt"/>
              </a:rPr>
              <a:t>. 88 CNPT</a:t>
            </a:r>
          </a:p>
          <a:p>
            <a:pPr algn="just"/>
            <a:endParaRPr lang="es-MX" sz="3500" dirty="0">
              <a:solidFill>
                <a:srgbClr val="002060"/>
              </a:solidFill>
              <a:latin typeface="+mj-lt"/>
            </a:endParaRPr>
          </a:p>
          <a:p>
            <a:pPr algn="just"/>
            <a:r>
              <a:rPr lang="es-MX" sz="3500" dirty="0" smtClean="0">
                <a:solidFill>
                  <a:srgbClr val="002060"/>
                </a:solidFill>
                <a:latin typeface="+mj-lt"/>
              </a:rPr>
              <a:t>80 bis) </a:t>
            </a:r>
            <a:r>
              <a:rPr lang="es-MX" sz="3500" dirty="0">
                <a:solidFill>
                  <a:srgbClr val="002060"/>
                </a:solidFill>
                <a:latin typeface="+mj-lt"/>
              </a:rPr>
              <a:t>Cuando se pide aplazamiento o fraccionamiento de pago, no aplica este interés de mora, sólo el corriente</a:t>
            </a:r>
          </a:p>
          <a:p>
            <a:endParaRPr lang="es-MX" sz="3200" dirty="0">
              <a:solidFill>
                <a:srgbClr val="002060"/>
              </a:solidFill>
              <a:latin typeface="+mj-lt"/>
            </a:endParaRPr>
          </a:p>
        </p:txBody>
      </p:sp>
    </p:spTree>
    <p:extLst>
      <p:ext uri="{BB962C8B-B14F-4D97-AF65-F5344CB8AC3E}">
        <p14:creationId xmlns:p14="http://schemas.microsoft.com/office/powerpoint/2010/main" val="7350308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00B050"/>
                </a:solidFill>
              </a:rPr>
              <a:t>INFRACCIONES Y SUS SANCIONES EN </a:t>
            </a:r>
            <a:r>
              <a:rPr lang="es-MX" b="1" dirty="0" smtClean="0">
                <a:solidFill>
                  <a:srgbClr val="00B050"/>
                </a:solidFill>
              </a:rPr>
              <a:t>CNPT</a:t>
            </a:r>
            <a:endParaRPr lang="es-MX" b="1" dirty="0">
              <a:solidFill>
                <a:srgbClr val="FF0000"/>
              </a:solidFill>
            </a:endParaRPr>
          </a:p>
        </p:txBody>
      </p:sp>
      <p:sp>
        <p:nvSpPr>
          <p:cNvPr id="5" name="4 Marcador de texto"/>
          <p:cNvSpPr>
            <a:spLocks noGrp="1"/>
          </p:cNvSpPr>
          <p:nvPr>
            <p:ph type="body" idx="1"/>
          </p:nvPr>
        </p:nvSpPr>
        <p:spPr>
          <a:xfrm>
            <a:off x="611560" y="1844824"/>
            <a:ext cx="7416823" cy="4464496"/>
          </a:xfrm>
        </p:spPr>
        <p:txBody>
          <a:bodyPr anchor="t" anchorCtr="0">
            <a:normAutofit/>
          </a:bodyPr>
          <a:lstStyle/>
          <a:p>
            <a:endParaRPr lang="es-MX" sz="3200" dirty="0" smtClean="0">
              <a:solidFill>
                <a:srgbClr val="002060"/>
              </a:solidFill>
              <a:latin typeface="+mj-lt"/>
            </a:endParaRPr>
          </a:p>
          <a:p>
            <a:pPr algn="just"/>
            <a:r>
              <a:rPr lang="es-MX" sz="3200" dirty="0" smtClean="0">
                <a:solidFill>
                  <a:srgbClr val="002060"/>
                </a:solidFill>
                <a:latin typeface="+mj-lt"/>
              </a:rPr>
              <a:t>¿Cuál sanción aplica por el no pago a tiempo de pagos parciales? ¿Está sancionado el pago tardío de los pagos parciales? </a:t>
            </a:r>
            <a:endParaRPr lang="es-MX" sz="3200" dirty="0">
              <a:solidFill>
                <a:srgbClr val="002060"/>
              </a:solidFill>
              <a:latin typeface="+mj-lt"/>
            </a:endParaRPr>
          </a:p>
        </p:txBody>
      </p:sp>
    </p:spTree>
    <p:extLst>
      <p:ext uri="{BB962C8B-B14F-4D97-AF65-F5344CB8AC3E}">
        <p14:creationId xmlns:p14="http://schemas.microsoft.com/office/powerpoint/2010/main" val="21091248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dirty="0">
                <a:solidFill>
                  <a:srgbClr val="7030A0"/>
                </a:solidFill>
              </a:rPr>
              <a:t>INFRACCIONES Y SUS SANCIONES EN </a:t>
            </a:r>
            <a:r>
              <a:rPr lang="es-MX" b="1" dirty="0" smtClean="0">
                <a:solidFill>
                  <a:srgbClr val="7030A0"/>
                </a:solidFill>
              </a:rPr>
              <a:t>CNPT</a:t>
            </a:r>
            <a:endParaRPr lang="es-MX" b="1" dirty="0">
              <a:solidFill>
                <a:srgbClr val="7030A0"/>
              </a:solidFill>
            </a:endParaRPr>
          </a:p>
        </p:txBody>
      </p:sp>
      <p:sp>
        <p:nvSpPr>
          <p:cNvPr id="5" name="4 Marcador de texto"/>
          <p:cNvSpPr>
            <a:spLocks noGrp="1"/>
          </p:cNvSpPr>
          <p:nvPr>
            <p:ph type="body" idx="1"/>
          </p:nvPr>
        </p:nvSpPr>
        <p:spPr>
          <a:xfrm>
            <a:off x="395536" y="1988840"/>
            <a:ext cx="7560840" cy="4608512"/>
          </a:xfrm>
        </p:spPr>
        <p:txBody>
          <a:bodyPr anchor="t" anchorCtr="0">
            <a:normAutofit/>
          </a:bodyPr>
          <a:lstStyle/>
          <a:p>
            <a:pPr algn="ctr"/>
            <a:r>
              <a:rPr lang="es-MX" sz="3600" b="1" dirty="0" smtClean="0">
                <a:solidFill>
                  <a:srgbClr val="FF0000"/>
                </a:solidFill>
                <a:latin typeface="+mj-lt"/>
              </a:rPr>
              <a:t>ARTÍCULO 81 CNPT</a:t>
            </a:r>
          </a:p>
          <a:p>
            <a:pPr algn="ctr"/>
            <a:endParaRPr lang="es-MX" sz="3600" b="1" dirty="0" smtClean="0">
              <a:solidFill>
                <a:srgbClr val="FF0000"/>
              </a:solidFill>
              <a:latin typeface="+mj-lt"/>
            </a:endParaRPr>
          </a:p>
          <a:p>
            <a:pPr algn="ctr"/>
            <a:r>
              <a:rPr lang="es-MX" sz="3600" b="1" dirty="0" smtClean="0">
                <a:solidFill>
                  <a:srgbClr val="FF0000"/>
                </a:solidFill>
                <a:latin typeface="+mj-lt"/>
              </a:rPr>
              <a:t>Norma sancionadora “estrella”</a:t>
            </a:r>
          </a:p>
          <a:p>
            <a:pPr algn="ctr"/>
            <a:endParaRPr lang="es-MX" sz="3600" b="1" dirty="0" smtClean="0">
              <a:solidFill>
                <a:srgbClr val="FF0000"/>
              </a:solidFill>
              <a:latin typeface="+mj-lt"/>
            </a:endParaRPr>
          </a:p>
        </p:txBody>
      </p:sp>
      <p:sp>
        <p:nvSpPr>
          <p:cNvPr id="2" name="1 Estrella de 5 puntas">
            <a:hlinkClick r:id="" action="ppaction://noaction" highlightClick="1"/>
          </p:cNvPr>
          <p:cNvSpPr/>
          <p:nvPr/>
        </p:nvSpPr>
        <p:spPr>
          <a:xfrm>
            <a:off x="3203848" y="4365104"/>
            <a:ext cx="2088232" cy="1800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0757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ppt_w</p:attrName>
                                        </p:attrNameLst>
                                      </p:cBhvr>
                                      <p:tavLst>
                                        <p:tav tm="0" fmla="#ppt_w*sin(2.5*pi*$)">
                                          <p:val>
                                            <p:fltVal val="0"/>
                                          </p:val>
                                        </p:tav>
                                        <p:tav tm="100000">
                                          <p:val>
                                            <p:fltVal val="1"/>
                                          </p:val>
                                        </p:tav>
                                      </p:tavLst>
                                    </p:anim>
                                    <p:anim calcmode="lin" valueType="num">
                                      <p:cBhvr>
                                        <p:cTn id="9"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cap="none" dirty="0" smtClean="0">
                <a:solidFill>
                  <a:srgbClr val="7030A0"/>
                </a:solidFill>
              </a:rPr>
              <a:t>Artículo 81 CNPT</a:t>
            </a:r>
            <a:endParaRPr lang="es-MX" b="1" cap="none" dirty="0">
              <a:solidFill>
                <a:srgbClr val="7030A0"/>
              </a:solidFill>
            </a:endParaRPr>
          </a:p>
        </p:txBody>
      </p:sp>
      <p:sp>
        <p:nvSpPr>
          <p:cNvPr id="5" name="4 Marcador de texto"/>
          <p:cNvSpPr>
            <a:spLocks noGrp="1"/>
          </p:cNvSpPr>
          <p:nvPr>
            <p:ph type="body" idx="1"/>
          </p:nvPr>
        </p:nvSpPr>
        <p:spPr>
          <a:xfrm>
            <a:off x="179512" y="1484784"/>
            <a:ext cx="8280920" cy="5112568"/>
          </a:xfrm>
        </p:spPr>
        <p:txBody>
          <a:bodyPr anchor="t" anchorCtr="0">
            <a:normAutofit fontScale="92500" lnSpcReduction="20000"/>
          </a:bodyPr>
          <a:lstStyle/>
          <a:p>
            <a:pPr algn="just"/>
            <a:r>
              <a:rPr lang="es-MX" sz="3600" b="1" dirty="0" smtClean="0">
                <a:solidFill>
                  <a:srgbClr val="FF0000"/>
                </a:solidFill>
                <a:latin typeface="+mj-lt"/>
              </a:rPr>
              <a:t>Elemento objetivo de la infracción:</a:t>
            </a:r>
          </a:p>
          <a:p>
            <a:pPr marL="571500" indent="-571500" algn="just">
              <a:buClr>
                <a:srgbClr val="002060"/>
              </a:buClr>
              <a:buFont typeface="Arial" panose="020B0604020202020204" pitchFamily="34" charset="0"/>
              <a:buChar char="•"/>
            </a:pPr>
            <a:r>
              <a:rPr lang="es-CR" sz="3600" dirty="0" smtClean="0">
                <a:solidFill>
                  <a:srgbClr val="0070C0"/>
                </a:solidFill>
              </a:rPr>
              <a:t>Omitir </a:t>
            </a:r>
            <a:r>
              <a:rPr lang="es-CR" sz="3600" dirty="0">
                <a:solidFill>
                  <a:srgbClr val="0070C0"/>
                </a:solidFill>
              </a:rPr>
              <a:t>la presentación </a:t>
            </a:r>
            <a:r>
              <a:rPr lang="es-CR" sz="3600" dirty="0" smtClean="0">
                <a:solidFill>
                  <a:srgbClr val="0070C0"/>
                </a:solidFill>
              </a:rPr>
              <a:t>de autoliquidaciones </a:t>
            </a:r>
            <a:r>
              <a:rPr lang="es-CR" sz="3600" dirty="0">
                <a:solidFill>
                  <a:srgbClr val="0070C0"/>
                </a:solidFill>
              </a:rPr>
              <a:t>y no ingresar </a:t>
            </a:r>
            <a:r>
              <a:rPr lang="es-CR" sz="3600" dirty="0" smtClean="0">
                <a:solidFill>
                  <a:srgbClr val="0070C0"/>
                </a:solidFill>
              </a:rPr>
              <a:t>en plazo</a:t>
            </a:r>
            <a:endParaRPr lang="es-MX" sz="3600" dirty="0" smtClean="0">
              <a:solidFill>
                <a:srgbClr val="0070C0"/>
              </a:solidFill>
            </a:endParaRPr>
          </a:p>
          <a:p>
            <a:pPr lvl="1" algn="just">
              <a:buClr>
                <a:srgbClr val="002060"/>
              </a:buClr>
            </a:pPr>
            <a:r>
              <a:rPr lang="es-MX" sz="3400" dirty="0" smtClean="0">
                <a:solidFill>
                  <a:srgbClr val="0070C0"/>
                </a:solidFill>
              </a:rPr>
              <a:t>¿</a:t>
            </a:r>
            <a:r>
              <a:rPr lang="es-MX" sz="3400" dirty="0">
                <a:solidFill>
                  <a:srgbClr val="0070C0"/>
                </a:solidFill>
              </a:rPr>
              <a:t>Qué pasa si se omite una </a:t>
            </a:r>
            <a:r>
              <a:rPr lang="es-MX" sz="3400" dirty="0" smtClean="0">
                <a:solidFill>
                  <a:srgbClr val="0070C0"/>
                </a:solidFill>
              </a:rPr>
              <a:t>informativa o una </a:t>
            </a:r>
            <a:r>
              <a:rPr lang="es-MX" sz="3400" dirty="0" err="1" smtClean="0">
                <a:solidFill>
                  <a:srgbClr val="0070C0"/>
                </a:solidFill>
              </a:rPr>
              <a:t>autoliquidativa</a:t>
            </a:r>
            <a:r>
              <a:rPr lang="es-MX" sz="3400" dirty="0" smtClean="0">
                <a:solidFill>
                  <a:srgbClr val="0070C0"/>
                </a:solidFill>
              </a:rPr>
              <a:t> en ¢0?</a:t>
            </a:r>
          </a:p>
          <a:p>
            <a:pPr lvl="1" algn="just">
              <a:buClr>
                <a:srgbClr val="002060"/>
              </a:buClr>
            </a:pPr>
            <a:endParaRPr lang="es-MX" sz="3400" dirty="0" smtClean="0">
              <a:solidFill>
                <a:srgbClr val="0070C0"/>
              </a:solidFill>
            </a:endParaRPr>
          </a:p>
          <a:p>
            <a:pPr algn="just"/>
            <a:r>
              <a:rPr lang="es-MX" sz="2600" dirty="0" smtClean="0">
                <a:solidFill>
                  <a:srgbClr val="0070C0"/>
                </a:solidFill>
              </a:rPr>
              <a:t>Recordar que la </a:t>
            </a:r>
            <a:r>
              <a:rPr lang="es-MX" sz="2600" dirty="0">
                <a:solidFill>
                  <a:srgbClr val="0070C0"/>
                </a:solidFill>
              </a:rPr>
              <a:t>Sala Constitucional resolvió que </a:t>
            </a:r>
            <a:r>
              <a:rPr lang="es-CR" sz="2600" dirty="0">
                <a:solidFill>
                  <a:srgbClr val="0070C0"/>
                </a:solidFill>
              </a:rPr>
              <a:t>cuando se logra demostrar que el sistema o plataforma de la Dirección General de Tributación "se cae" y el único medio de declaración del impuesto es electrónico (no existe medio físico), debe extenderse el plazo para presentación de las declaraciones y resultaría, por ende, inaplicable la sanción por no presentar en la fecha </a:t>
            </a:r>
            <a:r>
              <a:rPr lang="es-CR" sz="2600" dirty="0" smtClean="0">
                <a:solidFill>
                  <a:srgbClr val="0070C0"/>
                </a:solidFill>
              </a:rPr>
              <a:t>establecida</a:t>
            </a:r>
            <a:endParaRPr lang="es-MX" sz="2600" dirty="0">
              <a:solidFill>
                <a:srgbClr val="0070C0"/>
              </a:solidFill>
            </a:endParaRPr>
          </a:p>
        </p:txBody>
      </p:sp>
    </p:spTree>
    <p:extLst>
      <p:ext uri="{BB962C8B-B14F-4D97-AF65-F5344CB8AC3E}">
        <p14:creationId xmlns:p14="http://schemas.microsoft.com/office/powerpoint/2010/main" val="42096884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cap="none" dirty="0" smtClean="0">
                <a:solidFill>
                  <a:srgbClr val="7030A0"/>
                </a:solidFill>
              </a:rPr>
              <a:t>Artículo 81 CNPT</a:t>
            </a:r>
            <a:endParaRPr lang="es-MX" b="1" cap="none" dirty="0">
              <a:solidFill>
                <a:srgbClr val="7030A0"/>
              </a:solidFill>
            </a:endParaRPr>
          </a:p>
        </p:txBody>
      </p:sp>
      <p:sp>
        <p:nvSpPr>
          <p:cNvPr id="5" name="4 Marcador de texto"/>
          <p:cNvSpPr>
            <a:spLocks noGrp="1"/>
          </p:cNvSpPr>
          <p:nvPr>
            <p:ph type="body" idx="1"/>
          </p:nvPr>
        </p:nvSpPr>
        <p:spPr>
          <a:xfrm>
            <a:off x="179512" y="1484784"/>
            <a:ext cx="8280920" cy="5112568"/>
          </a:xfrm>
        </p:spPr>
        <p:txBody>
          <a:bodyPr anchor="t" anchorCtr="0">
            <a:normAutofit lnSpcReduction="10000"/>
          </a:bodyPr>
          <a:lstStyle/>
          <a:p>
            <a:pPr algn="just"/>
            <a:r>
              <a:rPr lang="es-MX" sz="3600" b="1" dirty="0" smtClean="0">
                <a:solidFill>
                  <a:srgbClr val="FF0000"/>
                </a:solidFill>
                <a:latin typeface="+mj-lt"/>
              </a:rPr>
              <a:t>Elemento objetivo de la infracción:</a:t>
            </a:r>
          </a:p>
          <a:p>
            <a:pPr marL="571500" indent="-571500" algn="just">
              <a:buClr>
                <a:srgbClr val="002060"/>
              </a:buClr>
              <a:buFont typeface="Arial" panose="020B0604020202020204" pitchFamily="34" charset="0"/>
              <a:buChar char="•"/>
            </a:pPr>
            <a:r>
              <a:rPr lang="es-CR" sz="3600" dirty="0" smtClean="0">
                <a:solidFill>
                  <a:srgbClr val="0070C0"/>
                </a:solidFill>
              </a:rPr>
              <a:t>Omitir </a:t>
            </a:r>
            <a:r>
              <a:rPr lang="es-CR" sz="3600" dirty="0">
                <a:solidFill>
                  <a:srgbClr val="0070C0"/>
                </a:solidFill>
              </a:rPr>
              <a:t>la presentación </a:t>
            </a:r>
            <a:r>
              <a:rPr lang="es-CR" sz="3600" dirty="0" smtClean="0">
                <a:solidFill>
                  <a:srgbClr val="0070C0"/>
                </a:solidFill>
              </a:rPr>
              <a:t>de autoliquidaciones </a:t>
            </a:r>
            <a:r>
              <a:rPr lang="es-CR" sz="3600" dirty="0">
                <a:solidFill>
                  <a:srgbClr val="0070C0"/>
                </a:solidFill>
              </a:rPr>
              <a:t>y no ingresar </a:t>
            </a:r>
            <a:r>
              <a:rPr lang="es-CR" sz="3600" dirty="0" smtClean="0">
                <a:solidFill>
                  <a:srgbClr val="0070C0"/>
                </a:solidFill>
              </a:rPr>
              <a:t>en plazo</a:t>
            </a:r>
            <a:endParaRPr lang="es-MX" sz="3600" dirty="0" smtClean="0">
              <a:solidFill>
                <a:srgbClr val="0070C0"/>
              </a:solidFill>
            </a:endParaRPr>
          </a:p>
          <a:p>
            <a:pPr lvl="1" algn="just">
              <a:buClr>
                <a:srgbClr val="002060"/>
              </a:buClr>
            </a:pPr>
            <a:r>
              <a:rPr lang="es-MX" sz="3400" dirty="0" smtClean="0">
                <a:solidFill>
                  <a:srgbClr val="0070C0"/>
                </a:solidFill>
              </a:rPr>
              <a:t>¿</a:t>
            </a:r>
            <a:r>
              <a:rPr lang="es-MX" sz="3400" dirty="0">
                <a:solidFill>
                  <a:srgbClr val="0070C0"/>
                </a:solidFill>
              </a:rPr>
              <a:t>Qué pasa si se omite una </a:t>
            </a:r>
            <a:r>
              <a:rPr lang="es-MX" sz="3400" dirty="0" smtClean="0">
                <a:solidFill>
                  <a:srgbClr val="0070C0"/>
                </a:solidFill>
              </a:rPr>
              <a:t>informativa o una </a:t>
            </a:r>
            <a:r>
              <a:rPr lang="es-MX" sz="3400" dirty="0" err="1" smtClean="0">
                <a:solidFill>
                  <a:srgbClr val="0070C0"/>
                </a:solidFill>
              </a:rPr>
              <a:t>autoliquidativa</a:t>
            </a:r>
            <a:r>
              <a:rPr lang="es-MX" sz="3400" dirty="0" smtClean="0">
                <a:solidFill>
                  <a:srgbClr val="0070C0"/>
                </a:solidFill>
              </a:rPr>
              <a:t> en ¢0?</a:t>
            </a:r>
          </a:p>
          <a:p>
            <a:pPr marL="571500" indent="-571500" algn="just">
              <a:buClr>
                <a:srgbClr val="002060"/>
              </a:buClr>
              <a:buFont typeface="Arial" panose="020B0604020202020204" pitchFamily="34" charset="0"/>
              <a:buChar char="•"/>
            </a:pPr>
            <a:r>
              <a:rPr lang="es-MX" sz="3600" dirty="0" smtClean="0">
                <a:solidFill>
                  <a:srgbClr val="0070C0"/>
                </a:solidFill>
              </a:rPr>
              <a:t>Presentar una </a:t>
            </a:r>
            <a:r>
              <a:rPr lang="es-MX" sz="3600" dirty="0" err="1" smtClean="0">
                <a:solidFill>
                  <a:srgbClr val="0070C0"/>
                </a:solidFill>
              </a:rPr>
              <a:t>autoliquidativa</a:t>
            </a:r>
            <a:r>
              <a:rPr lang="es-MX" sz="3600" dirty="0" smtClean="0">
                <a:solidFill>
                  <a:srgbClr val="0070C0"/>
                </a:solidFill>
              </a:rPr>
              <a:t> inexacta que genere u ocasione un pago menor al que corresponde conforme a una correcta aplicación de la ley tributaria</a:t>
            </a:r>
          </a:p>
          <a:p>
            <a:pPr marL="571500" indent="-571500" algn="just">
              <a:buFont typeface="Arial" panose="020B0604020202020204" pitchFamily="34" charset="0"/>
              <a:buChar char="•"/>
            </a:pPr>
            <a:endParaRPr lang="es-MX" sz="3600" dirty="0">
              <a:solidFill>
                <a:srgbClr val="0070C0"/>
              </a:solidFill>
            </a:endParaRPr>
          </a:p>
        </p:txBody>
      </p:sp>
    </p:spTree>
    <p:extLst>
      <p:ext uri="{BB962C8B-B14F-4D97-AF65-F5344CB8AC3E}">
        <p14:creationId xmlns:p14="http://schemas.microsoft.com/office/powerpoint/2010/main" val="31525945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pPr algn="ctr"/>
            <a:r>
              <a:rPr lang="es-MX" b="1" cap="none" dirty="0" smtClean="0">
                <a:solidFill>
                  <a:srgbClr val="7030A0"/>
                </a:solidFill>
              </a:rPr>
              <a:t>Artículo 81 CNPT</a:t>
            </a:r>
            <a:endParaRPr lang="es-MX" b="1" cap="none" dirty="0">
              <a:solidFill>
                <a:srgbClr val="7030A0"/>
              </a:solidFill>
            </a:endParaRPr>
          </a:p>
        </p:txBody>
      </p:sp>
      <p:sp>
        <p:nvSpPr>
          <p:cNvPr id="5" name="4 Marcador de texto"/>
          <p:cNvSpPr>
            <a:spLocks noGrp="1"/>
          </p:cNvSpPr>
          <p:nvPr>
            <p:ph type="body" idx="1"/>
          </p:nvPr>
        </p:nvSpPr>
        <p:spPr>
          <a:xfrm>
            <a:off x="179512" y="1484784"/>
            <a:ext cx="8280920" cy="5256584"/>
          </a:xfrm>
        </p:spPr>
        <p:txBody>
          <a:bodyPr anchor="t" anchorCtr="0">
            <a:normAutofit fontScale="55000" lnSpcReduction="20000"/>
          </a:bodyPr>
          <a:lstStyle/>
          <a:p>
            <a:pPr algn="ctr"/>
            <a:r>
              <a:rPr lang="es-MX" sz="3600" b="1" dirty="0" smtClean="0">
                <a:solidFill>
                  <a:srgbClr val="FF0000"/>
                </a:solidFill>
                <a:latin typeface="+mj-lt"/>
              </a:rPr>
              <a:t>Definición de inexactitud:</a:t>
            </a:r>
          </a:p>
          <a:p>
            <a:pPr algn="just"/>
            <a:r>
              <a:rPr lang="es-CR" sz="4000" dirty="0" smtClean="0">
                <a:solidFill>
                  <a:srgbClr val="0070C0"/>
                </a:solidFill>
              </a:rPr>
              <a:t>“Para </a:t>
            </a:r>
            <a:r>
              <a:rPr lang="es-CR" sz="4000" dirty="0">
                <a:solidFill>
                  <a:srgbClr val="0070C0"/>
                </a:solidFill>
              </a:rPr>
              <a:t>estos fines, se entenderá por inexactitud:</a:t>
            </a:r>
          </a:p>
          <a:p>
            <a:pPr algn="just"/>
            <a:r>
              <a:rPr lang="es-CR" sz="4000" b="1" dirty="0">
                <a:solidFill>
                  <a:srgbClr val="0070C0"/>
                </a:solidFill>
              </a:rPr>
              <a:t>i.</a:t>
            </a:r>
            <a:r>
              <a:rPr lang="es-CR" sz="4000" dirty="0">
                <a:solidFill>
                  <a:srgbClr val="0070C0"/>
                </a:solidFill>
              </a:rPr>
              <a:t> El empleo de datos falsos, incompletos o inexactos, de los cuales se derive un menor impuesto o un saldo menor por pagar o un mayor saldo a favor del contribuyente o responsable.</a:t>
            </a:r>
          </a:p>
          <a:p>
            <a:pPr algn="just"/>
            <a:r>
              <a:rPr lang="es-CR" sz="4000" b="1" dirty="0">
                <a:solidFill>
                  <a:srgbClr val="0070C0"/>
                </a:solidFill>
              </a:rPr>
              <a:t>ii.</a:t>
            </a:r>
            <a:r>
              <a:rPr lang="es-CR" sz="4000" dirty="0">
                <a:solidFill>
                  <a:srgbClr val="0070C0"/>
                </a:solidFill>
              </a:rPr>
              <a:t> Las diferencias aritméticas que contengan las declaraciones presentadas por los sujetos pasivos. Estas diferencias se presentan cuando al efectuar cualquier operación aritmética resulte un valor equivocado o se apliquen tarifas distintas de las fijadas legalmente que impliquen, en uno u otro caso, valores de impuestos menores o saldos a favor superiores a los que debían corresponder.</a:t>
            </a:r>
          </a:p>
          <a:p>
            <a:pPr algn="just"/>
            <a:r>
              <a:rPr lang="es-CR" sz="4000" b="1" dirty="0">
                <a:solidFill>
                  <a:srgbClr val="0070C0"/>
                </a:solidFill>
              </a:rPr>
              <a:t>iii.</a:t>
            </a:r>
            <a:r>
              <a:rPr lang="es-CR" sz="4000" dirty="0">
                <a:solidFill>
                  <a:srgbClr val="0070C0"/>
                </a:solidFill>
              </a:rPr>
              <a:t> Tratándose de la declaración de retenciones en la fuente, la omisión de alguna o la totalidad de las retenciones que debieron haberse efectuado, o las efectuadas y no declaradas, o las declaradas por un valor inferior al que corresponda.</a:t>
            </a:r>
          </a:p>
          <a:p>
            <a:pPr algn="just"/>
            <a:r>
              <a:rPr lang="es-CR" sz="4000" dirty="0">
                <a:solidFill>
                  <a:srgbClr val="0070C0"/>
                </a:solidFill>
              </a:rPr>
              <a:t>La base de la sanción será la diferencia entre el importe liquidado en la determinación de oficio y el importe autoliquidado en la declaración del sujeto </a:t>
            </a:r>
            <a:r>
              <a:rPr lang="es-CR" sz="4000" dirty="0" smtClean="0">
                <a:solidFill>
                  <a:srgbClr val="0070C0"/>
                </a:solidFill>
              </a:rPr>
              <a:t>pasivo”</a:t>
            </a:r>
            <a:endParaRPr lang="es-CR" sz="4000" dirty="0">
              <a:solidFill>
                <a:srgbClr val="0070C0"/>
              </a:solidFill>
            </a:endParaRPr>
          </a:p>
          <a:p>
            <a:pPr algn="just"/>
            <a:endParaRPr lang="es-MX" sz="3600" dirty="0">
              <a:solidFill>
                <a:srgbClr val="0070C0"/>
              </a:solidFill>
            </a:endParaRPr>
          </a:p>
        </p:txBody>
      </p:sp>
    </p:spTree>
    <p:extLst>
      <p:ext uri="{BB962C8B-B14F-4D97-AF65-F5344CB8AC3E}">
        <p14:creationId xmlns:p14="http://schemas.microsoft.com/office/powerpoint/2010/main" val="37863730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476672"/>
            <a:ext cx="7914456" cy="792088"/>
          </a:xfrm>
        </p:spPr>
        <p:txBody>
          <a:bodyPr/>
          <a:lstStyle/>
          <a:p>
            <a:pPr algn="ctr"/>
            <a:r>
              <a:rPr lang="es-MX" b="1" cap="none" dirty="0" smtClean="0">
                <a:solidFill>
                  <a:srgbClr val="7030A0"/>
                </a:solidFill>
              </a:rPr>
              <a:t>Artículo 81 CNPT</a:t>
            </a:r>
            <a:endParaRPr lang="es-MX" b="1" cap="none" dirty="0">
              <a:solidFill>
                <a:srgbClr val="7030A0"/>
              </a:solidFill>
            </a:endParaRPr>
          </a:p>
        </p:txBody>
      </p:sp>
      <p:sp>
        <p:nvSpPr>
          <p:cNvPr id="5" name="4 Marcador de texto"/>
          <p:cNvSpPr>
            <a:spLocks noGrp="1"/>
          </p:cNvSpPr>
          <p:nvPr>
            <p:ph type="body" idx="1"/>
          </p:nvPr>
        </p:nvSpPr>
        <p:spPr>
          <a:xfrm>
            <a:off x="179512" y="1484784"/>
            <a:ext cx="8136904" cy="4896544"/>
          </a:xfrm>
        </p:spPr>
        <p:txBody>
          <a:bodyPr anchor="t" anchorCtr="0">
            <a:normAutofit fontScale="62500" lnSpcReduction="20000"/>
          </a:bodyPr>
          <a:lstStyle/>
          <a:p>
            <a:r>
              <a:rPr lang="es-MX" sz="5800" b="1" dirty="0">
                <a:solidFill>
                  <a:srgbClr val="FF0000"/>
                </a:solidFill>
                <a:latin typeface="+mj-lt"/>
              </a:rPr>
              <a:t>Elemento objetivo de la infracción:</a:t>
            </a:r>
          </a:p>
          <a:p>
            <a:endParaRPr lang="es-MX" sz="3600" b="1" dirty="0" smtClean="0">
              <a:solidFill>
                <a:srgbClr val="FF0000"/>
              </a:solidFill>
              <a:latin typeface="+mj-lt"/>
            </a:endParaRPr>
          </a:p>
          <a:p>
            <a:pPr marL="857250" indent="-857250" algn="just">
              <a:buClr>
                <a:srgbClr val="002060"/>
              </a:buClr>
              <a:buFont typeface="Arial" panose="020B0604020202020204" pitchFamily="34" charset="0"/>
              <a:buChar char="•"/>
            </a:pPr>
            <a:r>
              <a:rPr lang="es-CR" sz="5800" dirty="0" smtClean="0">
                <a:solidFill>
                  <a:srgbClr val="0070C0"/>
                </a:solidFill>
              </a:rPr>
              <a:t>Solicitar compensaciones o devoluciones improcedentes (en el caso de las devoluciones también se sanciona la obtención efectiva de la devolución), ya sea porque son inexistentes </a:t>
            </a:r>
            <a:r>
              <a:rPr lang="es-CR" sz="5800" dirty="0">
                <a:solidFill>
                  <a:srgbClr val="0070C0"/>
                </a:solidFill>
              </a:rPr>
              <a:t>o </a:t>
            </a:r>
            <a:r>
              <a:rPr lang="es-CR" sz="5800" dirty="0" smtClean="0">
                <a:solidFill>
                  <a:srgbClr val="0070C0"/>
                </a:solidFill>
              </a:rPr>
              <a:t>mayores a las que realmente corresponden</a:t>
            </a:r>
            <a:endParaRPr lang="es-CR" sz="5800" dirty="0">
              <a:solidFill>
                <a:srgbClr val="0070C0"/>
              </a:solidFill>
            </a:endParaRPr>
          </a:p>
          <a:p>
            <a:pPr algn="just"/>
            <a:endParaRPr lang="es-MX" sz="3600" dirty="0">
              <a:solidFill>
                <a:srgbClr val="0070C0"/>
              </a:solidFill>
            </a:endParaRPr>
          </a:p>
        </p:txBody>
      </p:sp>
    </p:spTree>
    <p:extLst>
      <p:ext uri="{BB962C8B-B14F-4D97-AF65-F5344CB8AC3E}">
        <p14:creationId xmlns:p14="http://schemas.microsoft.com/office/powerpoint/2010/main" val="41333776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476672"/>
            <a:ext cx="7914456" cy="792088"/>
          </a:xfrm>
        </p:spPr>
        <p:txBody>
          <a:bodyPr/>
          <a:lstStyle/>
          <a:p>
            <a:pPr algn="ctr"/>
            <a:r>
              <a:rPr lang="es-MX" b="1" cap="none" dirty="0" smtClean="0">
                <a:solidFill>
                  <a:srgbClr val="7030A0"/>
                </a:solidFill>
              </a:rPr>
              <a:t>Artículo 81 CNPT</a:t>
            </a:r>
            <a:endParaRPr lang="es-MX" b="1" cap="none" dirty="0">
              <a:solidFill>
                <a:srgbClr val="7030A0"/>
              </a:solidFill>
            </a:endParaRPr>
          </a:p>
        </p:txBody>
      </p:sp>
      <p:sp>
        <p:nvSpPr>
          <p:cNvPr id="5" name="4 Marcador de texto"/>
          <p:cNvSpPr>
            <a:spLocks noGrp="1"/>
          </p:cNvSpPr>
          <p:nvPr>
            <p:ph type="body" idx="1"/>
          </p:nvPr>
        </p:nvSpPr>
        <p:spPr>
          <a:xfrm>
            <a:off x="179512" y="1484784"/>
            <a:ext cx="8136904" cy="4896544"/>
          </a:xfrm>
        </p:spPr>
        <p:txBody>
          <a:bodyPr anchor="t" anchorCtr="0">
            <a:normAutofit/>
          </a:bodyPr>
          <a:lstStyle/>
          <a:p>
            <a:pPr algn="just"/>
            <a:r>
              <a:rPr lang="es-MX" sz="3500" b="1" dirty="0" smtClean="0">
                <a:solidFill>
                  <a:srgbClr val="00B050"/>
                </a:solidFill>
                <a:latin typeface="+mj-lt"/>
              </a:rPr>
              <a:t>Ya revisamos el </a:t>
            </a:r>
            <a:r>
              <a:rPr lang="es-MX" sz="3500" b="1" u="sng" dirty="0" smtClean="0">
                <a:solidFill>
                  <a:srgbClr val="00B050"/>
                </a:solidFill>
                <a:latin typeface="+mj-lt"/>
              </a:rPr>
              <a:t>elemento </a:t>
            </a:r>
            <a:r>
              <a:rPr lang="es-MX" sz="3500" b="1" u="sng" dirty="0">
                <a:solidFill>
                  <a:srgbClr val="00B050"/>
                </a:solidFill>
                <a:latin typeface="+mj-lt"/>
              </a:rPr>
              <a:t>objetivo</a:t>
            </a:r>
            <a:r>
              <a:rPr lang="es-MX" sz="3500" b="1" dirty="0">
                <a:solidFill>
                  <a:srgbClr val="00B050"/>
                </a:solidFill>
                <a:latin typeface="+mj-lt"/>
              </a:rPr>
              <a:t> de la </a:t>
            </a:r>
            <a:r>
              <a:rPr lang="es-MX" sz="3500" b="1" dirty="0" smtClean="0">
                <a:solidFill>
                  <a:srgbClr val="00B050"/>
                </a:solidFill>
                <a:latin typeface="+mj-lt"/>
              </a:rPr>
              <a:t>infracción, pero veremos que </a:t>
            </a:r>
            <a:r>
              <a:rPr lang="es-MX" sz="3500" b="1" u="sng" dirty="0" smtClean="0">
                <a:solidFill>
                  <a:srgbClr val="00B050"/>
                </a:solidFill>
                <a:latin typeface="+mj-lt"/>
              </a:rPr>
              <a:t>la infracción y multa puede ser más leve o grave</a:t>
            </a:r>
            <a:r>
              <a:rPr lang="es-MX" sz="3500" b="1" dirty="0" smtClean="0">
                <a:solidFill>
                  <a:srgbClr val="00B050"/>
                </a:solidFill>
                <a:latin typeface="+mj-lt"/>
              </a:rPr>
              <a:t> en función de la calificación del elemento subjetivo: infracciones leves (pura negligencia), infracciones graves por ocultación de datos e infracciones muy graves que con aquellas en que se utilizan medios fraudulentos </a:t>
            </a:r>
            <a:endParaRPr lang="es-MX" sz="3500" b="1" dirty="0">
              <a:solidFill>
                <a:srgbClr val="00B050"/>
              </a:solidFill>
              <a:latin typeface="+mj-lt"/>
            </a:endParaRPr>
          </a:p>
          <a:p>
            <a:endParaRPr lang="es-MX" sz="3600" b="1" dirty="0" smtClean="0">
              <a:solidFill>
                <a:srgbClr val="FF0000"/>
              </a:solidFill>
              <a:latin typeface="+mj-lt"/>
            </a:endParaRPr>
          </a:p>
          <a:p>
            <a:pPr algn="just"/>
            <a:endParaRPr lang="es-MX" sz="3600" dirty="0">
              <a:solidFill>
                <a:srgbClr val="0070C0"/>
              </a:solidFill>
            </a:endParaRPr>
          </a:p>
        </p:txBody>
      </p:sp>
    </p:spTree>
    <p:extLst>
      <p:ext uri="{BB962C8B-B14F-4D97-AF65-F5344CB8AC3E}">
        <p14:creationId xmlns:p14="http://schemas.microsoft.com/office/powerpoint/2010/main" val="745727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7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659687" cy="1168400"/>
          </a:xfrm>
        </p:spPr>
        <p:txBody>
          <a:bodyPr/>
          <a:lstStyle/>
          <a:p>
            <a:pPr algn="ctr"/>
            <a:r>
              <a:rPr lang="es-CR" b="1" cap="none" dirty="0" smtClean="0">
                <a:solidFill>
                  <a:srgbClr val="0070C0"/>
                </a:solidFill>
              </a:rPr>
              <a:t>Breve apunte sobre el principio de irretroactividad</a:t>
            </a:r>
            <a:endParaRPr lang="es-CR" b="1" cap="none" dirty="0">
              <a:solidFill>
                <a:srgbClr val="0070C0"/>
              </a:solidFill>
            </a:endParaRPr>
          </a:p>
        </p:txBody>
      </p:sp>
      <p:sp>
        <p:nvSpPr>
          <p:cNvPr id="5" name="4 Marcador de texto"/>
          <p:cNvSpPr>
            <a:spLocks noGrp="1"/>
          </p:cNvSpPr>
          <p:nvPr>
            <p:ph type="body" idx="1"/>
          </p:nvPr>
        </p:nvSpPr>
        <p:spPr>
          <a:xfrm>
            <a:off x="251520" y="1700808"/>
            <a:ext cx="8064896" cy="5040560"/>
          </a:xfrm>
        </p:spPr>
        <p:txBody>
          <a:bodyPr anchor="t" anchorCtr="0">
            <a:normAutofit/>
          </a:bodyPr>
          <a:lstStyle/>
          <a:p>
            <a:pPr algn="just"/>
            <a:r>
              <a:rPr lang="es-MX" sz="3600" dirty="0" smtClean="0">
                <a:solidFill>
                  <a:srgbClr val="000000"/>
                </a:solidFill>
                <a:latin typeface="+mj-lt"/>
              </a:rPr>
              <a:t>Artículo 39 C. Pol. … “</a:t>
            </a:r>
            <a:r>
              <a:rPr lang="es-MX" sz="3600" i="1" dirty="0" smtClean="0">
                <a:solidFill>
                  <a:srgbClr val="000000"/>
                </a:solidFill>
                <a:latin typeface="+mj-lt"/>
              </a:rPr>
              <a:t>ley anterior</a:t>
            </a:r>
            <a:r>
              <a:rPr lang="es-MX" sz="3600" dirty="0" smtClean="0">
                <a:solidFill>
                  <a:srgbClr val="000000"/>
                </a:solidFill>
                <a:latin typeface="+mj-lt"/>
              </a:rPr>
              <a:t>” </a:t>
            </a:r>
          </a:p>
          <a:p>
            <a:pPr algn="just"/>
            <a:r>
              <a:rPr lang="es-MX" sz="3600" dirty="0" smtClean="0">
                <a:solidFill>
                  <a:srgbClr val="000000"/>
                </a:solidFill>
                <a:latin typeface="+mj-lt"/>
              </a:rPr>
              <a:t>Artículo </a:t>
            </a:r>
            <a:r>
              <a:rPr lang="es-MX" sz="3600" dirty="0">
                <a:solidFill>
                  <a:srgbClr val="000000"/>
                </a:solidFill>
                <a:latin typeface="+mj-lt"/>
              </a:rPr>
              <a:t>34 C. Pol. “</a:t>
            </a:r>
            <a:r>
              <a:rPr lang="es-CR" sz="3600" i="1" dirty="0">
                <a:solidFill>
                  <a:srgbClr val="000000"/>
                </a:solidFill>
                <a:latin typeface="+mj-lt"/>
              </a:rPr>
              <a:t>A ninguna ley se le dará efecto retroactivo </a:t>
            </a:r>
            <a:r>
              <a:rPr lang="es-CR" sz="3600" i="1" u="sng" dirty="0" smtClean="0">
                <a:solidFill>
                  <a:srgbClr val="000000"/>
                </a:solidFill>
                <a:latin typeface="+mj-lt"/>
              </a:rPr>
              <a:t>en perjuicio </a:t>
            </a:r>
            <a:r>
              <a:rPr lang="es-CR" sz="3600" i="1" dirty="0">
                <a:solidFill>
                  <a:srgbClr val="000000"/>
                </a:solidFill>
                <a:latin typeface="+mj-lt"/>
              </a:rPr>
              <a:t>de persona alguna, o de sus derechos patrimoniales adquiridos o </a:t>
            </a:r>
            <a:r>
              <a:rPr lang="es-CR" sz="3600" i="1" dirty="0" smtClean="0">
                <a:solidFill>
                  <a:srgbClr val="000000"/>
                </a:solidFill>
                <a:latin typeface="+mj-lt"/>
              </a:rPr>
              <a:t>de situaciones </a:t>
            </a:r>
            <a:r>
              <a:rPr lang="es-CR" sz="3600" i="1" dirty="0">
                <a:solidFill>
                  <a:srgbClr val="000000"/>
                </a:solidFill>
                <a:latin typeface="+mj-lt"/>
              </a:rPr>
              <a:t>jurídicas </a:t>
            </a:r>
            <a:r>
              <a:rPr lang="es-CR" sz="3600" i="1" dirty="0" smtClean="0">
                <a:solidFill>
                  <a:srgbClr val="000000"/>
                </a:solidFill>
                <a:latin typeface="+mj-lt"/>
              </a:rPr>
              <a:t>consolidadas</a:t>
            </a:r>
            <a:r>
              <a:rPr lang="es-CR" sz="3600" dirty="0" smtClean="0">
                <a:solidFill>
                  <a:srgbClr val="000000"/>
                </a:solidFill>
                <a:latin typeface="+mj-lt"/>
              </a:rPr>
              <a:t>”</a:t>
            </a:r>
          </a:p>
          <a:p>
            <a:pPr algn="just"/>
            <a:r>
              <a:rPr lang="es-CR" sz="3600" dirty="0" smtClean="0">
                <a:solidFill>
                  <a:srgbClr val="000000"/>
                </a:solidFill>
                <a:latin typeface="+mj-lt"/>
              </a:rPr>
              <a:t>Principio básico de que las leyes rigen para el futuro (Sala </a:t>
            </a:r>
            <a:r>
              <a:rPr lang="es-CR" sz="3600" dirty="0" err="1" smtClean="0">
                <a:solidFill>
                  <a:srgbClr val="000000"/>
                </a:solidFill>
                <a:latin typeface="+mj-lt"/>
              </a:rPr>
              <a:t>Constit</a:t>
            </a:r>
            <a:r>
              <a:rPr lang="es-CR" sz="3600" dirty="0" smtClean="0">
                <a:solidFill>
                  <a:srgbClr val="000000"/>
                </a:solidFill>
                <a:latin typeface="+mj-lt"/>
              </a:rPr>
              <a:t>. 3929-95)</a:t>
            </a:r>
            <a:endParaRPr lang="es-MX" sz="3600" dirty="0">
              <a:solidFill>
                <a:srgbClr val="000000"/>
              </a:solidFill>
              <a:latin typeface="+mj-lt"/>
            </a:endParaRPr>
          </a:p>
        </p:txBody>
      </p:sp>
    </p:spTree>
    <p:extLst>
      <p:ext uri="{BB962C8B-B14F-4D97-AF65-F5344CB8AC3E}">
        <p14:creationId xmlns:p14="http://schemas.microsoft.com/office/powerpoint/2010/main" val="14878969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solidFill>
                  <a:srgbClr val="7030A0"/>
                </a:solidFill>
              </a:rPr>
              <a:t>Artículo 81 CNPT</a:t>
            </a:r>
            <a:endParaRPr lang="es-MX" dirty="0">
              <a:solidFill>
                <a:srgbClr val="7030A0"/>
              </a:solidFill>
            </a:endParaRPr>
          </a:p>
        </p:txBody>
      </p:sp>
      <p:sp>
        <p:nvSpPr>
          <p:cNvPr id="5" name="4 Marcador de texto"/>
          <p:cNvSpPr>
            <a:spLocks noGrp="1"/>
          </p:cNvSpPr>
          <p:nvPr>
            <p:ph type="body" idx="1"/>
          </p:nvPr>
        </p:nvSpPr>
        <p:spPr>
          <a:xfrm>
            <a:off x="539552" y="1196752"/>
            <a:ext cx="3575248" cy="978123"/>
          </a:xfrm>
        </p:spPr>
        <p:txBody>
          <a:bodyPr/>
          <a:lstStyle/>
          <a:p>
            <a:r>
              <a:rPr lang="es-MX" sz="2400" dirty="0" smtClean="0">
                <a:solidFill>
                  <a:srgbClr val="FF3300"/>
                </a:solidFill>
                <a:latin typeface="+mj-lt"/>
              </a:rPr>
              <a:t>Multas anteriores</a:t>
            </a:r>
          </a:p>
          <a:p>
            <a:endParaRPr lang="es-MX" sz="2400" dirty="0">
              <a:solidFill>
                <a:srgbClr val="FF3300"/>
              </a:solidFill>
              <a:latin typeface="+mj-lt"/>
            </a:endParaRPr>
          </a:p>
        </p:txBody>
      </p:sp>
      <p:sp>
        <p:nvSpPr>
          <p:cNvPr id="6" name="5 Marcador de contenido"/>
          <p:cNvSpPr>
            <a:spLocks noGrp="1"/>
          </p:cNvSpPr>
          <p:nvPr>
            <p:ph sz="half" idx="2"/>
          </p:nvPr>
        </p:nvSpPr>
        <p:spPr/>
        <p:txBody>
          <a:bodyPr/>
          <a:lstStyle/>
          <a:p>
            <a:pPr marL="628650" indent="-514350" algn="just">
              <a:buClrTx/>
              <a:buFont typeface="+mj-lt"/>
              <a:buAutoNum type="romanUcPeriod"/>
            </a:pPr>
            <a:r>
              <a:rPr lang="es-MX" dirty="0" smtClean="0">
                <a:latin typeface="+mj-lt"/>
              </a:rPr>
              <a:t>Multa del 25% aplicable a supuestos de negligencia o culpa</a:t>
            </a:r>
          </a:p>
          <a:p>
            <a:pPr marL="628650" indent="-514350" algn="just">
              <a:buClrTx/>
              <a:buFont typeface="+mj-lt"/>
              <a:buAutoNum type="romanUcPeriod"/>
            </a:pPr>
            <a:r>
              <a:rPr lang="es-MX" dirty="0" smtClean="0">
                <a:latin typeface="+mj-lt"/>
              </a:rPr>
              <a:t>Multa del 75% en supuestos de actuación dolosa que redundaran en cuota tributaria evadida de menos de 200 S.B.</a:t>
            </a:r>
            <a:endParaRPr lang="es-MX" dirty="0">
              <a:latin typeface="+mj-lt"/>
            </a:endParaRPr>
          </a:p>
        </p:txBody>
      </p:sp>
      <p:sp>
        <p:nvSpPr>
          <p:cNvPr id="7" name="6 Marcador de texto"/>
          <p:cNvSpPr>
            <a:spLocks noGrp="1"/>
          </p:cNvSpPr>
          <p:nvPr>
            <p:ph type="body" sz="quarter" idx="3"/>
          </p:nvPr>
        </p:nvSpPr>
        <p:spPr>
          <a:xfrm>
            <a:off x="4427984" y="1196752"/>
            <a:ext cx="3649216" cy="978123"/>
          </a:xfrm>
        </p:spPr>
        <p:txBody>
          <a:bodyPr/>
          <a:lstStyle/>
          <a:p>
            <a:r>
              <a:rPr lang="es-MX" sz="2400" dirty="0" smtClean="0">
                <a:solidFill>
                  <a:srgbClr val="FF3300"/>
                </a:solidFill>
                <a:latin typeface="+mj-lt"/>
              </a:rPr>
              <a:t>Multas vigentes</a:t>
            </a:r>
          </a:p>
          <a:p>
            <a:r>
              <a:rPr lang="es-MX" sz="2400" dirty="0" smtClean="0">
                <a:solidFill>
                  <a:srgbClr val="FF3300"/>
                </a:solidFill>
                <a:latin typeface="+mj-lt"/>
              </a:rPr>
              <a:t>PF 2013 y ss.</a:t>
            </a:r>
            <a:endParaRPr lang="es-MX" sz="2400" dirty="0">
              <a:solidFill>
                <a:srgbClr val="FF3300"/>
              </a:solidFill>
              <a:latin typeface="+mj-lt"/>
            </a:endParaRPr>
          </a:p>
        </p:txBody>
      </p:sp>
      <p:sp>
        <p:nvSpPr>
          <p:cNvPr id="8" name="7 Marcador de contenido"/>
          <p:cNvSpPr>
            <a:spLocks noGrp="1"/>
          </p:cNvSpPr>
          <p:nvPr>
            <p:ph sz="quarter" idx="4"/>
          </p:nvPr>
        </p:nvSpPr>
        <p:spPr>
          <a:xfrm>
            <a:off x="4419600" y="2174874"/>
            <a:ext cx="3824808" cy="4683126"/>
          </a:xfrm>
        </p:spPr>
        <p:txBody>
          <a:bodyPr>
            <a:normAutofit fontScale="92500" lnSpcReduction="10000"/>
          </a:bodyPr>
          <a:lstStyle/>
          <a:p>
            <a:pPr marL="628650" indent="-514350" algn="just">
              <a:buClrTx/>
              <a:buFont typeface="+mj-lt"/>
              <a:buAutoNum type="romanUcPeriod"/>
            </a:pPr>
            <a:r>
              <a:rPr lang="es-MX" dirty="0">
                <a:latin typeface="+mj-lt"/>
              </a:rPr>
              <a:t>Multa del 50% en presencia de </a:t>
            </a:r>
            <a:r>
              <a:rPr lang="es-MX" dirty="0" smtClean="0">
                <a:latin typeface="+mj-lt"/>
              </a:rPr>
              <a:t>negligencia o culpa</a:t>
            </a:r>
            <a:endParaRPr lang="es-MX" dirty="0">
              <a:latin typeface="+mj-lt"/>
            </a:endParaRPr>
          </a:p>
          <a:p>
            <a:pPr marL="628650" indent="-514350" algn="just">
              <a:buClrTx/>
              <a:buFont typeface="+mj-lt"/>
              <a:buAutoNum type="romanUcPeriod" startAt="2"/>
            </a:pPr>
            <a:r>
              <a:rPr lang="es-MX" dirty="0">
                <a:latin typeface="+mj-lt"/>
              </a:rPr>
              <a:t>Multa del 100% en caso de culpa </a:t>
            </a:r>
            <a:r>
              <a:rPr lang="es-MX" dirty="0" smtClean="0">
                <a:latin typeface="+mj-lt"/>
              </a:rPr>
              <a:t>grave - ocultación de datos</a:t>
            </a:r>
            <a:endParaRPr lang="es-MX" dirty="0">
              <a:latin typeface="+mj-lt"/>
            </a:endParaRPr>
          </a:p>
          <a:p>
            <a:pPr marL="628650" indent="-514350" algn="just">
              <a:buClrTx/>
              <a:buFont typeface="+mj-lt"/>
              <a:buAutoNum type="romanUcPeriod" startAt="2"/>
            </a:pPr>
            <a:r>
              <a:rPr lang="es-MX" dirty="0">
                <a:latin typeface="+mj-lt"/>
              </a:rPr>
              <a:t>Multa del 150% en supuestos de </a:t>
            </a:r>
            <a:r>
              <a:rPr lang="es-MX" dirty="0" smtClean="0">
                <a:latin typeface="+mj-lt"/>
              </a:rPr>
              <a:t>culpa muy grave – medios fraudulentos</a:t>
            </a:r>
          </a:p>
          <a:p>
            <a:pPr marL="114300" indent="0" algn="just">
              <a:buClrTx/>
              <a:buNone/>
            </a:pPr>
            <a:r>
              <a:rPr lang="es-MX" dirty="0" smtClean="0">
                <a:latin typeface="+mj-lt"/>
              </a:rPr>
              <a:t>* Los supuestos II y III no se aplicarán cuando la </a:t>
            </a:r>
            <a:r>
              <a:rPr lang="es-MX" dirty="0" smtClean="0"/>
              <a:t>cuota </a:t>
            </a:r>
            <a:r>
              <a:rPr lang="es-MX" dirty="0"/>
              <a:t>tributaria evadida </a:t>
            </a:r>
            <a:r>
              <a:rPr lang="es-MX" dirty="0" smtClean="0"/>
              <a:t>sea igual o superior a 500 </a:t>
            </a:r>
            <a:r>
              <a:rPr lang="es-MX" dirty="0"/>
              <a:t>S.B.</a:t>
            </a:r>
          </a:p>
          <a:p>
            <a:pPr marL="114300" indent="0">
              <a:buClrTx/>
              <a:buNone/>
            </a:pPr>
            <a:endParaRPr lang="es-MX" dirty="0"/>
          </a:p>
        </p:txBody>
      </p:sp>
    </p:spTree>
    <p:extLst>
      <p:ext uri="{BB962C8B-B14F-4D97-AF65-F5344CB8AC3E}">
        <p14:creationId xmlns:p14="http://schemas.microsoft.com/office/powerpoint/2010/main" val="8081256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a:solidFill>
                  <a:srgbClr val="7030A0"/>
                </a:solidFill>
              </a:rPr>
              <a:t>Artículo 81 CNPT</a:t>
            </a:r>
          </a:p>
        </p:txBody>
      </p:sp>
      <p:sp>
        <p:nvSpPr>
          <p:cNvPr id="5" name="4 Marcador de texto"/>
          <p:cNvSpPr>
            <a:spLocks noGrp="1"/>
          </p:cNvSpPr>
          <p:nvPr>
            <p:ph type="body" idx="1"/>
          </p:nvPr>
        </p:nvSpPr>
        <p:spPr>
          <a:xfrm>
            <a:off x="683568" y="1916832"/>
            <a:ext cx="7344815" cy="4248472"/>
          </a:xfrm>
        </p:spPr>
        <p:txBody>
          <a:bodyPr anchor="t" anchorCtr="0">
            <a:normAutofit lnSpcReduction="10000"/>
          </a:bodyPr>
          <a:lstStyle/>
          <a:p>
            <a:pPr algn="just"/>
            <a:r>
              <a:rPr lang="es-MX" sz="3200" b="1" dirty="0" smtClean="0">
                <a:solidFill>
                  <a:srgbClr val="002060"/>
                </a:solidFill>
                <a:latin typeface="+mj-lt"/>
              </a:rPr>
              <a:t>Inexactitud grave por ocultamiento de datos (100%) </a:t>
            </a:r>
            <a:r>
              <a:rPr lang="es-MX" sz="3200" dirty="0" smtClean="0">
                <a:solidFill>
                  <a:srgbClr val="002060"/>
                </a:solidFill>
                <a:latin typeface="+mj-lt"/>
              </a:rPr>
              <a:t>= No se presentan declaraciones o las que se </a:t>
            </a:r>
            <a:r>
              <a:rPr lang="es-MX" sz="3200" dirty="0">
                <a:solidFill>
                  <a:srgbClr val="002060"/>
                </a:solidFill>
                <a:latin typeface="+mj-lt"/>
              </a:rPr>
              <a:t>presentan </a:t>
            </a:r>
            <a:r>
              <a:rPr lang="es-CR" sz="3200" dirty="0" smtClean="0">
                <a:solidFill>
                  <a:srgbClr val="002060"/>
                </a:solidFill>
                <a:latin typeface="+mj-lt"/>
              </a:rPr>
              <a:t>incluyen </a:t>
            </a:r>
            <a:r>
              <a:rPr lang="es-CR" sz="3200" dirty="0">
                <a:solidFill>
                  <a:srgbClr val="002060"/>
                </a:solidFill>
                <a:latin typeface="+mj-lt"/>
              </a:rPr>
              <a:t>hechos u operaciones inexistentes o con importes falsos, </a:t>
            </a:r>
            <a:r>
              <a:rPr lang="es-CR" sz="3200" dirty="0" smtClean="0">
                <a:solidFill>
                  <a:srgbClr val="002060"/>
                </a:solidFill>
                <a:latin typeface="+mj-lt"/>
              </a:rPr>
              <a:t>u omiten </a:t>
            </a:r>
            <a:r>
              <a:rPr lang="es-CR" sz="3200" dirty="0">
                <a:solidFill>
                  <a:srgbClr val="002060"/>
                </a:solidFill>
                <a:latin typeface="+mj-lt"/>
              </a:rPr>
              <a:t>total o parcialmente operaciones, ingresos, rentas, productos, bienes o cualquier otro dato que incida en la determinación de la deuda tributaria</a:t>
            </a:r>
            <a:endParaRPr lang="es-MX" sz="3200" dirty="0">
              <a:solidFill>
                <a:srgbClr val="002060"/>
              </a:solidFill>
              <a:latin typeface="+mj-lt"/>
            </a:endParaRPr>
          </a:p>
        </p:txBody>
      </p:sp>
    </p:spTree>
    <p:extLst>
      <p:ext uri="{BB962C8B-B14F-4D97-AF65-F5344CB8AC3E}">
        <p14:creationId xmlns:p14="http://schemas.microsoft.com/office/powerpoint/2010/main" val="42412762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a:solidFill>
                  <a:srgbClr val="7030A0"/>
                </a:solidFill>
              </a:rPr>
              <a:t>Artículo 81 CNPT</a:t>
            </a:r>
          </a:p>
        </p:txBody>
      </p:sp>
      <p:sp>
        <p:nvSpPr>
          <p:cNvPr id="5" name="4 Marcador de texto"/>
          <p:cNvSpPr>
            <a:spLocks noGrp="1"/>
          </p:cNvSpPr>
          <p:nvPr>
            <p:ph type="body" idx="1"/>
          </p:nvPr>
        </p:nvSpPr>
        <p:spPr>
          <a:xfrm>
            <a:off x="539552" y="1772816"/>
            <a:ext cx="7344815" cy="4248472"/>
          </a:xfrm>
        </p:spPr>
        <p:txBody>
          <a:bodyPr anchor="t" anchorCtr="0">
            <a:normAutofit fontScale="92500"/>
          </a:bodyPr>
          <a:lstStyle/>
          <a:p>
            <a:pPr algn="just"/>
            <a:r>
              <a:rPr lang="es-MX" sz="3200" b="1" dirty="0" smtClean="0">
                <a:solidFill>
                  <a:srgbClr val="002060"/>
                </a:solidFill>
                <a:latin typeface="+mj-lt"/>
              </a:rPr>
              <a:t>Inexactitud muy grave con empleo de medios fraudulentos (150%) </a:t>
            </a:r>
            <a:r>
              <a:rPr lang="es-MX" sz="3200" dirty="0" smtClean="0">
                <a:solidFill>
                  <a:srgbClr val="002060"/>
                </a:solidFill>
                <a:latin typeface="+mj-lt"/>
              </a:rPr>
              <a:t>= Anomalías sustanciales de la contabilidad como no llevarla del todo, “doble contabilidad”, falsedad de asientos, contabilización de operaciones en cuentas incorrectas de manera que se altere su consideración fiscal, uso de facturas u otros justificantes falsos, utilización de testaferros</a:t>
            </a:r>
            <a:endParaRPr lang="es-MX" sz="3200" dirty="0">
              <a:solidFill>
                <a:srgbClr val="002060"/>
              </a:solidFill>
              <a:latin typeface="+mj-lt"/>
            </a:endParaRPr>
          </a:p>
        </p:txBody>
      </p:sp>
    </p:spTree>
    <p:extLst>
      <p:ext uri="{BB962C8B-B14F-4D97-AF65-F5344CB8AC3E}">
        <p14:creationId xmlns:p14="http://schemas.microsoft.com/office/powerpoint/2010/main" val="9465620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188640"/>
            <a:ext cx="8202489" cy="792088"/>
          </a:xfrm>
        </p:spPr>
        <p:txBody>
          <a:bodyPr/>
          <a:lstStyle/>
          <a:p>
            <a:r>
              <a:rPr lang="es-MX" sz="4600" cap="none" dirty="0">
                <a:solidFill>
                  <a:srgbClr val="7030A0"/>
                </a:solidFill>
              </a:rPr>
              <a:t>Artículo 81 CNPT</a:t>
            </a:r>
          </a:p>
        </p:txBody>
      </p:sp>
      <p:sp>
        <p:nvSpPr>
          <p:cNvPr id="6" name="5 Marcador de texto"/>
          <p:cNvSpPr>
            <a:spLocks noGrp="1"/>
          </p:cNvSpPr>
          <p:nvPr>
            <p:ph type="body" idx="1"/>
          </p:nvPr>
        </p:nvSpPr>
        <p:spPr>
          <a:xfrm>
            <a:off x="611560" y="980729"/>
            <a:ext cx="7560839" cy="864095"/>
          </a:xfrm>
        </p:spPr>
        <p:txBody>
          <a:bodyPr>
            <a:normAutofit/>
          </a:bodyPr>
          <a:lstStyle/>
          <a:p>
            <a:pPr algn="ctr"/>
            <a:r>
              <a:rPr lang="es-MX" sz="3600" dirty="0" smtClean="0">
                <a:solidFill>
                  <a:srgbClr val="FF0000"/>
                </a:solidFill>
                <a:latin typeface="+mj-lt"/>
              </a:rPr>
              <a:t>Cálculo del coeficiente de la multa</a:t>
            </a:r>
            <a:endParaRPr lang="es-MX" sz="3600" dirty="0">
              <a:solidFill>
                <a:srgbClr val="FF0000"/>
              </a:solidFill>
              <a:latin typeface="+mj-lt"/>
            </a:endParaRPr>
          </a:p>
        </p:txBody>
      </p:sp>
      <p:sp>
        <p:nvSpPr>
          <p:cNvPr id="7" name="6 CuadroTexto"/>
          <p:cNvSpPr txBox="1"/>
          <p:nvPr/>
        </p:nvSpPr>
        <p:spPr>
          <a:xfrm>
            <a:off x="588251" y="4109593"/>
            <a:ext cx="1514400" cy="2031325"/>
          </a:xfrm>
          <a:prstGeom prst="rect">
            <a:avLst/>
          </a:prstGeom>
          <a:noFill/>
        </p:spPr>
        <p:txBody>
          <a:bodyPr wrap="square" rtlCol="0">
            <a:spAutoFit/>
          </a:bodyPr>
          <a:lstStyle/>
          <a:p>
            <a:r>
              <a:rPr lang="es-MX" dirty="0" smtClean="0"/>
              <a:t>Aumentos a impuesto # 1, sancionables y no sancionables, determinados por AT</a:t>
            </a:r>
            <a:endParaRPr lang="es-MX" dirty="0"/>
          </a:p>
        </p:txBody>
      </p:sp>
      <p:sp>
        <p:nvSpPr>
          <p:cNvPr id="8" name="7 Abrir corchete"/>
          <p:cNvSpPr/>
          <p:nvPr/>
        </p:nvSpPr>
        <p:spPr>
          <a:xfrm>
            <a:off x="467544" y="2132856"/>
            <a:ext cx="216024" cy="1440160"/>
          </a:xfrm>
          <a:prstGeom prst="lef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8 Cerrar corchete"/>
          <p:cNvSpPr/>
          <p:nvPr/>
        </p:nvSpPr>
        <p:spPr>
          <a:xfrm>
            <a:off x="6039265" y="2112204"/>
            <a:ext cx="143303" cy="1497980"/>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9 CuadroTexto"/>
          <p:cNvSpPr txBox="1"/>
          <p:nvPr/>
        </p:nvSpPr>
        <p:spPr>
          <a:xfrm>
            <a:off x="3140224" y="2524254"/>
            <a:ext cx="288032" cy="646331"/>
          </a:xfrm>
          <a:prstGeom prst="rect">
            <a:avLst/>
          </a:prstGeom>
          <a:noFill/>
        </p:spPr>
        <p:txBody>
          <a:bodyPr wrap="square" rtlCol="0">
            <a:spAutoFit/>
          </a:bodyPr>
          <a:lstStyle/>
          <a:p>
            <a:r>
              <a:rPr lang="es-MX" sz="3600" dirty="0" smtClean="0"/>
              <a:t>+</a:t>
            </a:r>
            <a:endParaRPr lang="es-MX" sz="3600" dirty="0"/>
          </a:p>
        </p:txBody>
      </p:sp>
      <p:sp>
        <p:nvSpPr>
          <p:cNvPr id="11" name="10 Abrir corchete"/>
          <p:cNvSpPr/>
          <p:nvPr/>
        </p:nvSpPr>
        <p:spPr>
          <a:xfrm>
            <a:off x="3594867" y="2112204"/>
            <a:ext cx="185045" cy="1497980"/>
          </a:xfrm>
          <a:prstGeom prst="lef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11 CuadroTexto"/>
          <p:cNvSpPr txBox="1"/>
          <p:nvPr/>
        </p:nvSpPr>
        <p:spPr>
          <a:xfrm>
            <a:off x="3677300" y="2132856"/>
            <a:ext cx="1470764" cy="1477328"/>
          </a:xfrm>
          <a:prstGeom prst="rect">
            <a:avLst/>
          </a:prstGeom>
          <a:noFill/>
        </p:spPr>
        <p:txBody>
          <a:bodyPr wrap="square" rtlCol="0">
            <a:spAutoFit/>
          </a:bodyPr>
          <a:lstStyle/>
          <a:p>
            <a:r>
              <a:rPr lang="es-MX" dirty="0" smtClean="0"/>
              <a:t>Aumento a impuesto # 2, sancionable, determinado por AT</a:t>
            </a:r>
            <a:endParaRPr lang="es-MX" dirty="0"/>
          </a:p>
        </p:txBody>
      </p:sp>
      <p:sp>
        <p:nvSpPr>
          <p:cNvPr id="13" name="12 Cerrar corchete"/>
          <p:cNvSpPr/>
          <p:nvPr/>
        </p:nvSpPr>
        <p:spPr>
          <a:xfrm>
            <a:off x="2924200" y="2112204"/>
            <a:ext cx="144016" cy="1497980"/>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15" name="14 Conector recto"/>
          <p:cNvCxnSpPr/>
          <p:nvPr/>
        </p:nvCxnSpPr>
        <p:spPr>
          <a:xfrm>
            <a:off x="323528" y="3789040"/>
            <a:ext cx="60030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15 Abrir corchete"/>
          <p:cNvSpPr/>
          <p:nvPr/>
        </p:nvSpPr>
        <p:spPr>
          <a:xfrm>
            <a:off x="477888" y="3987252"/>
            <a:ext cx="216024" cy="2153666"/>
          </a:xfrm>
          <a:prstGeom prst="lef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7" name="16 Cerrar corchete"/>
          <p:cNvSpPr/>
          <p:nvPr/>
        </p:nvSpPr>
        <p:spPr>
          <a:xfrm>
            <a:off x="2932584" y="3987252"/>
            <a:ext cx="127248" cy="2153666"/>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9" name="18 CuadroTexto"/>
          <p:cNvSpPr txBox="1"/>
          <p:nvPr/>
        </p:nvSpPr>
        <p:spPr>
          <a:xfrm>
            <a:off x="3140224" y="4649359"/>
            <a:ext cx="288032" cy="646331"/>
          </a:xfrm>
          <a:prstGeom prst="rect">
            <a:avLst/>
          </a:prstGeom>
          <a:noFill/>
        </p:spPr>
        <p:txBody>
          <a:bodyPr wrap="square" rtlCol="0">
            <a:spAutoFit/>
          </a:bodyPr>
          <a:lstStyle/>
          <a:p>
            <a:r>
              <a:rPr lang="es-MX" sz="3600" dirty="0" smtClean="0"/>
              <a:t>+</a:t>
            </a:r>
            <a:endParaRPr lang="es-MX" sz="3600" dirty="0"/>
          </a:p>
        </p:txBody>
      </p:sp>
      <p:sp>
        <p:nvSpPr>
          <p:cNvPr id="20" name="19 Abrir corchete"/>
          <p:cNvSpPr/>
          <p:nvPr/>
        </p:nvSpPr>
        <p:spPr>
          <a:xfrm>
            <a:off x="3594867" y="3948010"/>
            <a:ext cx="216024" cy="2192907"/>
          </a:xfrm>
          <a:prstGeom prst="lef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20 CuadroTexto"/>
          <p:cNvSpPr txBox="1"/>
          <p:nvPr/>
        </p:nvSpPr>
        <p:spPr>
          <a:xfrm>
            <a:off x="3594866" y="4095955"/>
            <a:ext cx="1481189" cy="2031325"/>
          </a:xfrm>
          <a:prstGeom prst="rect">
            <a:avLst/>
          </a:prstGeom>
          <a:noFill/>
        </p:spPr>
        <p:txBody>
          <a:bodyPr wrap="square" rtlCol="0">
            <a:spAutoFit/>
          </a:bodyPr>
          <a:lstStyle/>
          <a:p>
            <a:r>
              <a:rPr lang="es-MX" dirty="0" smtClean="0"/>
              <a:t>Aumentos a impuesto # 2, sancionables y no sancionables, determinados por AT</a:t>
            </a:r>
            <a:endParaRPr lang="es-MX" dirty="0"/>
          </a:p>
        </p:txBody>
      </p:sp>
      <p:sp>
        <p:nvSpPr>
          <p:cNvPr id="22" name="21 Cerrar corchete"/>
          <p:cNvSpPr/>
          <p:nvPr/>
        </p:nvSpPr>
        <p:spPr>
          <a:xfrm>
            <a:off x="6055320" y="3948009"/>
            <a:ext cx="127248" cy="2192907"/>
          </a:xfrm>
          <a:prstGeom prst="rightBracket">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4" name="23 CuadroTexto"/>
          <p:cNvSpPr txBox="1"/>
          <p:nvPr/>
        </p:nvSpPr>
        <p:spPr>
          <a:xfrm>
            <a:off x="6309468" y="3404318"/>
            <a:ext cx="288032" cy="769441"/>
          </a:xfrm>
          <a:prstGeom prst="rect">
            <a:avLst/>
          </a:prstGeom>
          <a:noFill/>
        </p:spPr>
        <p:txBody>
          <a:bodyPr wrap="square" rtlCol="0">
            <a:spAutoFit/>
          </a:bodyPr>
          <a:lstStyle/>
          <a:p>
            <a:r>
              <a:rPr lang="es-MX" sz="4400" dirty="0" smtClean="0"/>
              <a:t>=</a:t>
            </a:r>
            <a:endParaRPr lang="es-MX" sz="4400" dirty="0"/>
          </a:p>
        </p:txBody>
      </p:sp>
      <p:sp>
        <p:nvSpPr>
          <p:cNvPr id="25" name="24 CuadroTexto"/>
          <p:cNvSpPr txBox="1"/>
          <p:nvPr/>
        </p:nvSpPr>
        <p:spPr>
          <a:xfrm>
            <a:off x="6785148" y="2970530"/>
            <a:ext cx="1512168" cy="400110"/>
          </a:xfrm>
          <a:prstGeom prst="rect">
            <a:avLst/>
          </a:prstGeom>
          <a:noFill/>
        </p:spPr>
        <p:txBody>
          <a:bodyPr wrap="square" rtlCol="0">
            <a:spAutoFit/>
          </a:bodyPr>
          <a:lstStyle/>
          <a:p>
            <a:r>
              <a:rPr lang="es-MX" sz="2000" b="1" dirty="0" smtClean="0"/>
              <a:t>Numerador</a:t>
            </a:r>
            <a:endParaRPr lang="es-MX" sz="2000" b="1" dirty="0"/>
          </a:p>
        </p:txBody>
      </p:sp>
      <p:cxnSp>
        <p:nvCxnSpPr>
          <p:cNvPr id="27" name="26 Conector recto"/>
          <p:cNvCxnSpPr/>
          <p:nvPr/>
        </p:nvCxnSpPr>
        <p:spPr>
          <a:xfrm>
            <a:off x="6785148" y="3789038"/>
            <a:ext cx="1603276"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6732240" y="4090904"/>
            <a:ext cx="1917824" cy="400110"/>
          </a:xfrm>
          <a:prstGeom prst="rect">
            <a:avLst/>
          </a:prstGeom>
          <a:noFill/>
        </p:spPr>
        <p:txBody>
          <a:bodyPr wrap="square" rtlCol="0">
            <a:spAutoFit/>
          </a:bodyPr>
          <a:lstStyle/>
          <a:p>
            <a:r>
              <a:rPr lang="es-MX" sz="2000" b="1" dirty="0"/>
              <a:t>Denominador</a:t>
            </a:r>
          </a:p>
        </p:txBody>
      </p:sp>
      <p:sp>
        <p:nvSpPr>
          <p:cNvPr id="2" name="1 CuadroTexto"/>
          <p:cNvSpPr txBox="1"/>
          <p:nvPr/>
        </p:nvSpPr>
        <p:spPr>
          <a:xfrm>
            <a:off x="1958635" y="2676528"/>
            <a:ext cx="288032" cy="369332"/>
          </a:xfrm>
          <a:prstGeom prst="rect">
            <a:avLst/>
          </a:prstGeom>
          <a:noFill/>
        </p:spPr>
        <p:txBody>
          <a:bodyPr wrap="square" rtlCol="0">
            <a:spAutoFit/>
          </a:bodyPr>
          <a:lstStyle/>
          <a:p>
            <a:r>
              <a:rPr lang="es-MX" dirty="0" smtClean="0"/>
              <a:t>*</a:t>
            </a:r>
            <a:endParaRPr lang="es-MX" dirty="0"/>
          </a:p>
        </p:txBody>
      </p:sp>
      <p:sp>
        <p:nvSpPr>
          <p:cNvPr id="3" name="2 CuadroTexto"/>
          <p:cNvSpPr txBox="1"/>
          <p:nvPr/>
        </p:nvSpPr>
        <p:spPr>
          <a:xfrm>
            <a:off x="2208616" y="2388655"/>
            <a:ext cx="787592" cy="1200329"/>
          </a:xfrm>
          <a:prstGeom prst="rect">
            <a:avLst/>
          </a:prstGeom>
          <a:noFill/>
        </p:spPr>
        <p:txBody>
          <a:bodyPr wrap="square" rtlCol="0">
            <a:spAutoFit/>
          </a:bodyPr>
          <a:lstStyle/>
          <a:p>
            <a:r>
              <a:rPr lang="es-MX" sz="1200" dirty="0" smtClean="0"/>
              <a:t>Tarifa tributo aplicable  ya sea </a:t>
            </a:r>
            <a:r>
              <a:rPr lang="es-MX" sz="1200" dirty="0" err="1" smtClean="0"/>
              <a:t>prop</a:t>
            </a:r>
            <a:r>
              <a:rPr lang="es-MX" sz="1200" dirty="0" smtClean="0"/>
              <a:t>. o media</a:t>
            </a:r>
            <a:endParaRPr lang="es-MX" sz="1200" dirty="0"/>
          </a:p>
        </p:txBody>
      </p:sp>
      <p:sp>
        <p:nvSpPr>
          <p:cNvPr id="26" name="25 CuadroTexto"/>
          <p:cNvSpPr txBox="1"/>
          <p:nvPr/>
        </p:nvSpPr>
        <p:spPr>
          <a:xfrm>
            <a:off x="693912" y="2132856"/>
            <a:ext cx="1408739" cy="1477328"/>
          </a:xfrm>
          <a:prstGeom prst="rect">
            <a:avLst/>
          </a:prstGeom>
          <a:noFill/>
        </p:spPr>
        <p:txBody>
          <a:bodyPr wrap="square" rtlCol="0">
            <a:spAutoFit/>
          </a:bodyPr>
          <a:lstStyle/>
          <a:p>
            <a:r>
              <a:rPr lang="es-MX" dirty="0" smtClean="0"/>
              <a:t>Aumento a impuesto # 1 sancionable, determinado por AT</a:t>
            </a:r>
            <a:endParaRPr lang="es-MX" dirty="0"/>
          </a:p>
        </p:txBody>
      </p:sp>
      <p:sp>
        <p:nvSpPr>
          <p:cNvPr id="29" name="28 CuadroTexto"/>
          <p:cNvSpPr txBox="1"/>
          <p:nvPr/>
        </p:nvSpPr>
        <p:spPr>
          <a:xfrm>
            <a:off x="1958635" y="4787860"/>
            <a:ext cx="288032" cy="369332"/>
          </a:xfrm>
          <a:prstGeom prst="rect">
            <a:avLst/>
          </a:prstGeom>
          <a:noFill/>
        </p:spPr>
        <p:txBody>
          <a:bodyPr wrap="square" rtlCol="0">
            <a:spAutoFit/>
          </a:bodyPr>
          <a:lstStyle/>
          <a:p>
            <a:r>
              <a:rPr lang="es-MX" dirty="0" smtClean="0"/>
              <a:t>*</a:t>
            </a:r>
            <a:endParaRPr lang="es-MX" dirty="0"/>
          </a:p>
        </p:txBody>
      </p:sp>
      <p:sp>
        <p:nvSpPr>
          <p:cNvPr id="30" name="29 CuadroTexto"/>
          <p:cNvSpPr txBox="1"/>
          <p:nvPr/>
        </p:nvSpPr>
        <p:spPr>
          <a:xfrm>
            <a:off x="2221411" y="4464841"/>
            <a:ext cx="774797" cy="1477328"/>
          </a:xfrm>
          <a:prstGeom prst="rect">
            <a:avLst/>
          </a:prstGeom>
          <a:noFill/>
        </p:spPr>
        <p:txBody>
          <a:bodyPr wrap="square" rtlCol="0">
            <a:spAutoFit/>
          </a:bodyPr>
          <a:lstStyle/>
          <a:p>
            <a:r>
              <a:rPr lang="es-MX" sz="1200" dirty="0"/>
              <a:t>Tarifa tributo aplicable  ya sea </a:t>
            </a:r>
            <a:r>
              <a:rPr lang="es-MX" sz="1200" dirty="0" err="1"/>
              <a:t>prop</a:t>
            </a:r>
            <a:r>
              <a:rPr lang="es-MX" sz="1200" dirty="0"/>
              <a:t>. o media</a:t>
            </a:r>
          </a:p>
          <a:p>
            <a:endParaRPr lang="es-MX" dirty="0"/>
          </a:p>
        </p:txBody>
      </p:sp>
      <p:sp>
        <p:nvSpPr>
          <p:cNvPr id="33" name="32 CuadroTexto"/>
          <p:cNvSpPr txBox="1"/>
          <p:nvPr/>
        </p:nvSpPr>
        <p:spPr>
          <a:xfrm>
            <a:off x="5004048" y="2662753"/>
            <a:ext cx="288032" cy="369332"/>
          </a:xfrm>
          <a:prstGeom prst="rect">
            <a:avLst/>
          </a:prstGeom>
          <a:noFill/>
        </p:spPr>
        <p:txBody>
          <a:bodyPr wrap="square" rtlCol="0">
            <a:spAutoFit/>
          </a:bodyPr>
          <a:lstStyle/>
          <a:p>
            <a:r>
              <a:rPr lang="es-MX" dirty="0" smtClean="0"/>
              <a:t>*</a:t>
            </a:r>
            <a:endParaRPr lang="es-MX" dirty="0"/>
          </a:p>
        </p:txBody>
      </p:sp>
      <p:sp>
        <p:nvSpPr>
          <p:cNvPr id="35" name="34 CuadroTexto"/>
          <p:cNvSpPr txBox="1"/>
          <p:nvPr/>
        </p:nvSpPr>
        <p:spPr>
          <a:xfrm>
            <a:off x="4939024" y="4761655"/>
            <a:ext cx="288032" cy="369332"/>
          </a:xfrm>
          <a:prstGeom prst="rect">
            <a:avLst/>
          </a:prstGeom>
          <a:noFill/>
        </p:spPr>
        <p:txBody>
          <a:bodyPr wrap="square" rtlCol="0">
            <a:spAutoFit/>
          </a:bodyPr>
          <a:lstStyle/>
          <a:p>
            <a:r>
              <a:rPr lang="es-MX" dirty="0" smtClean="0"/>
              <a:t>*</a:t>
            </a:r>
            <a:endParaRPr lang="es-MX" dirty="0"/>
          </a:p>
        </p:txBody>
      </p:sp>
      <p:sp>
        <p:nvSpPr>
          <p:cNvPr id="37" name="36 CuadroTexto"/>
          <p:cNvSpPr txBox="1"/>
          <p:nvPr/>
        </p:nvSpPr>
        <p:spPr>
          <a:xfrm>
            <a:off x="5217048" y="2261029"/>
            <a:ext cx="965519" cy="1015663"/>
          </a:xfrm>
          <a:prstGeom prst="rect">
            <a:avLst/>
          </a:prstGeom>
          <a:noFill/>
        </p:spPr>
        <p:txBody>
          <a:bodyPr wrap="square" rtlCol="0">
            <a:spAutoFit/>
          </a:bodyPr>
          <a:lstStyle/>
          <a:p>
            <a:r>
              <a:rPr lang="es-MX" sz="1200" dirty="0" smtClean="0"/>
              <a:t>Tarifa tributo aplicable  ya sea </a:t>
            </a:r>
            <a:r>
              <a:rPr lang="es-MX" sz="1200" dirty="0" err="1" smtClean="0"/>
              <a:t>prop</a:t>
            </a:r>
            <a:r>
              <a:rPr lang="es-MX" sz="1200" dirty="0" smtClean="0"/>
              <a:t>. o media</a:t>
            </a:r>
            <a:endParaRPr lang="es-MX" sz="1200" dirty="0"/>
          </a:p>
        </p:txBody>
      </p:sp>
      <p:sp>
        <p:nvSpPr>
          <p:cNvPr id="38" name="37 CuadroTexto"/>
          <p:cNvSpPr txBox="1"/>
          <p:nvPr/>
        </p:nvSpPr>
        <p:spPr>
          <a:xfrm>
            <a:off x="5212741" y="4491014"/>
            <a:ext cx="965519" cy="1015663"/>
          </a:xfrm>
          <a:prstGeom prst="rect">
            <a:avLst/>
          </a:prstGeom>
          <a:noFill/>
        </p:spPr>
        <p:txBody>
          <a:bodyPr wrap="square" rtlCol="0">
            <a:spAutoFit/>
          </a:bodyPr>
          <a:lstStyle/>
          <a:p>
            <a:r>
              <a:rPr lang="es-MX" sz="1200" dirty="0" smtClean="0"/>
              <a:t>Tarifa tributo aplicable  ya sea </a:t>
            </a:r>
            <a:r>
              <a:rPr lang="es-MX" sz="1200" dirty="0" err="1" smtClean="0"/>
              <a:t>prop</a:t>
            </a:r>
            <a:r>
              <a:rPr lang="es-MX" sz="1200" dirty="0" smtClean="0"/>
              <a:t>. o media</a:t>
            </a:r>
            <a:endParaRPr lang="es-MX" sz="1200" dirty="0"/>
          </a:p>
        </p:txBody>
      </p:sp>
    </p:spTree>
    <p:extLst>
      <p:ext uri="{BB962C8B-B14F-4D97-AF65-F5344CB8AC3E}">
        <p14:creationId xmlns:p14="http://schemas.microsoft.com/office/powerpoint/2010/main" val="28452247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188640"/>
            <a:ext cx="8202489" cy="792088"/>
          </a:xfrm>
        </p:spPr>
        <p:txBody>
          <a:bodyPr/>
          <a:lstStyle/>
          <a:p>
            <a:r>
              <a:rPr lang="es-MX" sz="4600" cap="none" dirty="0">
                <a:solidFill>
                  <a:srgbClr val="7030A0"/>
                </a:solidFill>
              </a:rPr>
              <a:t>Artículo 81 CNPT</a:t>
            </a:r>
          </a:p>
        </p:txBody>
      </p:sp>
      <p:sp>
        <p:nvSpPr>
          <p:cNvPr id="6" name="5 Marcador de texto"/>
          <p:cNvSpPr>
            <a:spLocks noGrp="1"/>
          </p:cNvSpPr>
          <p:nvPr>
            <p:ph type="body" idx="1"/>
          </p:nvPr>
        </p:nvSpPr>
        <p:spPr>
          <a:xfrm>
            <a:off x="611560" y="980729"/>
            <a:ext cx="7560839" cy="864095"/>
          </a:xfrm>
        </p:spPr>
        <p:txBody>
          <a:bodyPr>
            <a:normAutofit/>
          </a:bodyPr>
          <a:lstStyle/>
          <a:p>
            <a:pPr algn="ctr"/>
            <a:r>
              <a:rPr lang="es-MX" sz="3600" dirty="0" smtClean="0">
                <a:solidFill>
                  <a:srgbClr val="FF0000"/>
                </a:solidFill>
                <a:latin typeface="+mj-lt"/>
              </a:rPr>
              <a:t>Cálculo de la multa</a:t>
            </a:r>
            <a:endParaRPr lang="es-MX" sz="3600" dirty="0">
              <a:solidFill>
                <a:srgbClr val="FF0000"/>
              </a:solidFill>
              <a:latin typeface="+mj-lt"/>
            </a:endParaRPr>
          </a:p>
        </p:txBody>
      </p:sp>
      <p:sp>
        <p:nvSpPr>
          <p:cNvPr id="25" name="24 CuadroTexto"/>
          <p:cNvSpPr txBox="1"/>
          <p:nvPr/>
        </p:nvSpPr>
        <p:spPr>
          <a:xfrm>
            <a:off x="616273" y="2132856"/>
            <a:ext cx="1440160" cy="400110"/>
          </a:xfrm>
          <a:prstGeom prst="rect">
            <a:avLst/>
          </a:prstGeom>
          <a:noFill/>
        </p:spPr>
        <p:txBody>
          <a:bodyPr wrap="square" rtlCol="0">
            <a:spAutoFit/>
          </a:bodyPr>
          <a:lstStyle/>
          <a:p>
            <a:r>
              <a:rPr lang="es-MX" sz="2000" b="1" dirty="0" smtClean="0"/>
              <a:t>Numerador</a:t>
            </a:r>
            <a:endParaRPr lang="es-MX" sz="2000" b="1" dirty="0"/>
          </a:p>
        </p:txBody>
      </p:sp>
      <p:cxnSp>
        <p:nvCxnSpPr>
          <p:cNvPr id="27" name="26 Conector recto"/>
          <p:cNvCxnSpPr/>
          <p:nvPr/>
        </p:nvCxnSpPr>
        <p:spPr>
          <a:xfrm>
            <a:off x="417439" y="2673654"/>
            <a:ext cx="183782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436374" y="2858320"/>
            <a:ext cx="1665734" cy="400110"/>
          </a:xfrm>
          <a:prstGeom prst="rect">
            <a:avLst/>
          </a:prstGeom>
          <a:noFill/>
        </p:spPr>
        <p:txBody>
          <a:bodyPr wrap="square" rtlCol="0">
            <a:spAutoFit/>
          </a:bodyPr>
          <a:lstStyle/>
          <a:p>
            <a:r>
              <a:rPr lang="es-MX" sz="2000" b="1" dirty="0"/>
              <a:t>Denominador</a:t>
            </a:r>
          </a:p>
        </p:txBody>
      </p:sp>
      <p:sp>
        <p:nvSpPr>
          <p:cNvPr id="18" name="17 CuadroTexto"/>
          <p:cNvSpPr txBox="1"/>
          <p:nvPr/>
        </p:nvSpPr>
        <p:spPr>
          <a:xfrm>
            <a:off x="4869846" y="2325133"/>
            <a:ext cx="360040" cy="646331"/>
          </a:xfrm>
          <a:prstGeom prst="rect">
            <a:avLst/>
          </a:prstGeom>
          <a:noFill/>
        </p:spPr>
        <p:txBody>
          <a:bodyPr wrap="square" rtlCol="0">
            <a:spAutoFit/>
          </a:bodyPr>
          <a:lstStyle/>
          <a:p>
            <a:r>
              <a:rPr lang="es-MX" sz="3600" dirty="0" smtClean="0"/>
              <a:t>=</a:t>
            </a:r>
            <a:endParaRPr lang="es-MX" sz="3600" dirty="0"/>
          </a:p>
        </p:txBody>
      </p:sp>
      <p:sp>
        <p:nvSpPr>
          <p:cNvPr id="23" name="22 CuadroTexto"/>
          <p:cNvSpPr txBox="1"/>
          <p:nvPr/>
        </p:nvSpPr>
        <p:spPr>
          <a:xfrm>
            <a:off x="5256076" y="2458210"/>
            <a:ext cx="1512168" cy="400110"/>
          </a:xfrm>
          <a:prstGeom prst="rect">
            <a:avLst/>
          </a:prstGeom>
          <a:noFill/>
        </p:spPr>
        <p:txBody>
          <a:bodyPr wrap="square" rtlCol="0">
            <a:spAutoFit/>
          </a:bodyPr>
          <a:lstStyle/>
          <a:p>
            <a:r>
              <a:rPr lang="es-MX" sz="2000" b="1" dirty="0"/>
              <a:t>Coeficiente</a:t>
            </a:r>
          </a:p>
        </p:txBody>
      </p:sp>
      <p:sp>
        <p:nvSpPr>
          <p:cNvPr id="31" name="30 CuadroTexto"/>
          <p:cNvSpPr txBox="1"/>
          <p:nvPr/>
        </p:nvSpPr>
        <p:spPr>
          <a:xfrm>
            <a:off x="218604" y="5230449"/>
            <a:ext cx="8025803" cy="369332"/>
          </a:xfrm>
          <a:prstGeom prst="rect">
            <a:avLst/>
          </a:prstGeom>
          <a:noFill/>
        </p:spPr>
        <p:txBody>
          <a:bodyPr wrap="square" rtlCol="0">
            <a:spAutoFit/>
          </a:bodyPr>
          <a:lstStyle/>
          <a:p>
            <a:r>
              <a:rPr lang="es-MX" dirty="0" smtClean="0"/>
              <a:t>********************************************************************</a:t>
            </a:r>
            <a:endParaRPr lang="es-MX" dirty="0"/>
          </a:p>
        </p:txBody>
      </p:sp>
      <p:sp>
        <p:nvSpPr>
          <p:cNvPr id="32" name="31 CuadroTexto"/>
          <p:cNvSpPr txBox="1"/>
          <p:nvPr/>
        </p:nvSpPr>
        <p:spPr>
          <a:xfrm>
            <a:off x="282652" y="4522563"/>
            <a:ext cx="1773782" cy="707886"/>
          </a:xfrm>
          <a:prstGeom prst="rect">
            <a:avLst/>
          </a:prstGeom>
          <a:noFill/>
        </p:spPr>
        <p:txBody>
          <a:bodyPr wrap="square" rtlCol="0">
            <a:spAutoFit/>
          </a:bodyPr>
          <a:lstStyle/>
          <a:p>
            <a:pPr algn="ctr"/>
            <a:r>
              <a:rPr lang="es-MX" sz="2000" b="1" dirty="0"/>
              <a:t>Importe a ingresar </a:t>
            </a:r>
          </a:p>
        </p:txBody>
      </p:sp>
      <p:sp>
        <p:nvSpPr>
          <p:cNvPr id="37" name="36 CuadroTexto"/>
          <p:cNvSpPr txBox="1"/>
          <p:nvPr/>
        </p:nvSpPr>
        <p:spPr>
          <a:xfrm>
            <a:off x="2122736" y="4628627"/>
            <a:ext cx="792088" cy="646331"/>
          </a:xfrm>
          <a:prstGeom prst="rect">
            <a:avLst/>
          </a:prstGeom>
          <a:noFill/>
        </p:spPr>
        <p:txBody>
          <a:bodyPr wrap="square" rtlCol="0">
            <a:spAutoFit/>
          </a:bodyPr>
          <a:lstStyle/>
          <a:p>
            <a:r>
              <a:rPr lang="es-MX" sz="3600" dirty="0" smtClean="0"/>
              <a:t>*</a:t>
            </a:r>
            <a:endParaRPr lang="es-MX" sz="3600" dirty="0"/>
          </a:p>
        </p:txBody>
      </p:sp>
      <p:sp>
        <p:nvSpPr>
          <p:cNvPr id="38" name="37 CuadroTexto"/>
          <p:cNvSpPr txBox="1"/>
          <p:nvPr/>
        </p:nvSpPr>
        <p:spPr>
          <a:xfrm>
            <a:off x="2914824" y="4628627"/>
            <a:ext cx="1512168" cy="400110"/>
          </a:xfrm>
          <a:prstGeom prst="rect">
            <a:avLst/>
          </a:prstGeom>
          <a:noFill/>
        </p:spPr>
        <p:txBody>
          <a:bodyPr wrap="square" rtlCol="0">
            <a:spAutoFit/>
          </a:bodyPr>
          <a:lstStyle/>
          <a:p>
            <a:r>
              <a:rPr lang="es-MX" sz="2000" b="1" dirty="0"/>
              <a:t>Coeficiente</a:t>
            </a:r>
          </a:p>
        </p:txBody>
      </p:sp>
      <p:sp>
        <p:nvSpPr>
          <p:cNvPr id="40" name="39 CuadroTexto"/>
          <p:cNvSpPr txBox="1"/>
          <p:nvPr/>
        </p:nvSpPr>
        <p:spPr>
          <a:xfrm>
            <a:off x="4426992" y="4644016"/>
            <a:ext cx="361031" cy="369332"/>
          </a:xfrm>
          <a:prstGeom prst="rect">
            <a:avLst/>
          </a:prstGeom>
          <a:noFill/>
        </p:spPr>
        <p:txBody>
          <a:bodyPr wrap="square" rtlCol="0">
            <a:spAutoFit/>
          </a:bodyPr>
          <a:lstStyle/>
          <a:p>
            <a:endParaRPr lang="es-MX" dirty="0"/>
          </a:p>
        </p:txBody>
      </p:sp>
      <p:sp>
        <p:nvSpPr>
          <p:cNvPr id="41" name="40 CuadroTexto"/>
          <p:cNvSpPr txBox="1"/>
          <p:nvPr/>
        </p:nvSpPr>
        <p:spPr>
          <a:xfrm>
            <a:off x="4420816" y="4505516"/>
            <a:ext cx="360040" cy="646331"/>
          </a:xfrm>
          <a:prstGeom prst="rect">
            <a:avLst/>
          </a:prstGeom>
          <a:noFill/>
        </p:spPr>
        <p:txBody>
          <a:bodyPr wrap="square" rtlCol="0">
            <a:spAutoFit/>
          </a:bodyPr>
          <a:lstStyle/>
          <a:p>
            <a:r>
              <a:rPr lang="es-MX" sz="3600" dirty="0" smtClean="0"/>
              <a:t>=</a:t>
            </a:r>
            <a:endParaRPr lang="es-MX" sz="3600" dirty="0"/>
          </a:p>
        </p:txBody>
      </p:sp>
      <p:sp>
        <p:nvSpPr>
          <p:cNvPr id="42" name="41 CuadroTexto"/>
          <p:cNvSpPr txBox="1"/>
          <p:nvPr/>
        </p:nvSpPr>
        <p:spPr>
          <a:xfrm>
            <a:off x="5076056" y="4419012"/>
            <a:ext cx="1872208" cy="830997"/>
          </a:xfrm>
          <a:prstGeom prst="rect">
            <a:avLst/>
          </a:prstGeom>
          <a:noFill/>
        </p:spPr>
        <p:txBody>
          <a:bodyPr wrap="square" rtlCol="0">
            <a:spAutoFit/>
          </a:bodyPr>
          <a:lstStyle/>
          <a:p>
            <a:pPr algn="ctr"/>
            <a:r>
              <a:rPr lang="es-MX" sz="2400" b="1" dirty="0" smtClean="0"/>
              <a:t>Base de la sanción</a:t>
            </a:r>
            <a:endParaRPr lang="es-MX" sz="2400" b="1" dirty="0"/>
          </a:p>
        </p:txBody>
      </p:sp>
      <p:sp>
        <p:nvSpPr>
          <p:cNvPr id="16" name="15 CuadroTexto"/>
          <p:cNvSpPr txBox="1"/>
          <p:nvPr/>
        </p:nvSpPr>
        <p:spPr>
          <a:xfrm>
            <a:off x="371005" y="3725416"/>
            <a:ext cx="8025803" cy="369332"/>
          </a:xfrm>
          <a:prstGeom prst="rect">
            <a:avLst/>
          </a:prstGeom>
          <a:noFill/>
        </p:spPr>
        <p:txBody>
          <a:bodyPr wrap="square" rtlCol="0">
            <a:spAutoFit/>
          </a:bodyPr>
          <a:lstStyle/>
          <a:p>
            <a:r>
              <a:rPr lang="es-MX" dirty="0" smtClean="0"/>
              <a:t>********************************************************************</a:t>
            </a:r>
            <a:endParaRPr lang="es-MX" dirty="0"/>
          </a:p>
        </p:txBody>
      </p:sp>
      <p:sp>
        <p:nvSpPr>
          <p:cNvPr id="17" name="16 CuadroTexto"/>
          <p:cNvSpPr txBox="1"/>
          <p:nvPr/>
        </p:nvSpPr>
        <p:spPr>
          <a:xfrm>
            <a:off x="3851920" y="2473601"/>
            <a:ext cx="1017926" cy="400110"/>
          </a:xfrm>
          <a:prstGeom prst="rect">
            <a:avLst/>
          </a:prstGeom>
          <a:noFill/>
        </p:spPr>
        <p:txBody>
          <a:bodyPr wrap="square" rtlCol="0">
            <a:spAutoFit/>
          </a:bodyPr>
          <a:lstStyle/>
          <a:p>
            <a:r>
              <a:rPr lang="es-MX" sz="2000" b="1" dirty="0" smtClean="0"/>
              <a:t>* 100</a:t>
            </a:r>
            <a:endParaRPr lang="es-MX" sz="2000" b="1" dirty="0"/>
          </a:p>
        </p:txBody>
      </p:sp>
      <p:sp>
        <p:nvSpPr>
          <p:cNvPr id="19" name="18 Abrir llave"/>
          <p:cNvSpPr/>
          <p:nvPr/>
        </p:nvSpPr>
        <p:spPr>
          <a:xfrm>
            <a:off x="113886" y="1875160"/>
            <a:ext cx="69812" cy="1596992"/>
          </a:xfrm>
          <a:prstGeom prst="leftBrace">
            <a:avLst/>
          </a:prstGeom>
          <a:solidFill>
            <a:schemeClr val="tx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0" name="19 Cerrar llave"/>
          <p:cNvSpPr/>
          <p:nvPr/>
        </p:nvSpPr>
        <p:spPr>
          <a:xfrm>
            <a:off x="2473060" y="1875159"/>
            <a:ext cx="45719" cy="1596993"/>
          </a:xfrm>
          <a:prstGeom prst="rightBrace">
            <a:avLst/>
          </a:prstGeom>
          <a:solidFill>
            <a:schemeClr val="tx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 name="1 CuadroTexto"/>
          <p:cNvSpPr txBox="1"/>
          <p:nvPr/>
        </p:nvSpPr>
        <p:spPr>
          <a:xfrm>
            <a:off x="2627784" y="2458210"/>
            <a:ext cx="1368152" cy="400110"/>
          </a:xfrm>
          <a:prstGeom prst="rect">
            <a:avLst/>
          </a:prstGeom>
          <a:noFill/>
        </p:spPr>
        <p:txBody>
          <a:bodyPr wrap="square" rtlCol="0">
            <a:spAutoFit/>
          </a:bodyPr>
          <a:lstStyle/>
          <a:p>
            <a:r>
              <a:rPr lang="es-MX" sz="2000" b="1" dirty="0"/>
              <a:t>Resultado</a:t>
            </a:r>
          </a:p>
        </p:txBody>
      </p:sp>
      <p:sp>
        <p:nvSpPr>
          <p:cNvPr id="21" name="20 CuadroTexto"/>
          <p:cNvSpPr txBox="1"/>
          <p:nvPr/>
        </p:nvSpPr>
        <p:spPr>
          <a:xfrm>
            <a:off x="400249" y="5599781"/>
            <a:ext cx="1872208" cy="830997"/>
          </a:xfrm>
          <a:prstGeom prst="rect">
            <a:avLst/>
          </a:prstGeom>
          <a:noFill/>
        </p:spPr>
        <p:txBody>
          <a:bodyPr wrap="square" rtlCol="0">
            <a:spAutoFit/>
          </a:bodyPr>
          <a:lstStyle/>
          <a:p>
            <a:pPr algn="ctr"/>
            <a:r>
              <a:rPr lang="es-MX" sz="2400" b="1" dirty="0" smtClean="0"/>
              <a:t>Base de la sanción</a:t>
            </a:r>
            <a:endParaRPr lang="es-MX" sz="2400" b="1" dirty="0"/>
          </a:p>
        </p:txBody>
      </p:sp>
      <p:sp>
        <p:nvSpPr>
          <p:cNvPr id="22" name="21 CuadroTexto"/>
          <p:cNvSpPr txBox="1"/>
          <p:nvPr/>
        </p:nvSpPr>
        <p:spPr>
          <a:xfrm>
            <a:off x="2122736" y="5692113"/>
            <a:ext cx="792088" cy="646331"/>
          </a:xfrm>
          <a:prstGeom prst="rect">
            <a:avLst/>
          </a:prstGeom>
          <a:noFill/>
        </p:spPr>
        <p:txBody>
          <a:bodyPr wrap="square" rtlCol="0">
            <a:spAutoFit/>
          </a:bodyPr>
          <a:lstStyle/>
          <a:p>
            <a:r>
              <a:rPr lang="es-MX" sz="3600" dirty="0" smtClean="0"/>
              <a:t>*</a:t>
            </a:r>
            <a:endParaRPr lang="es-MX" sz="3600" dirty="0"/>
          </a:p>
        </p:txBody>
      </p:sp>
      <p:sp>
        <p:nvSpPr>
          <p:cNvPr id="24" name="23 CuadroTexto"/>
          <p:cNvSpPr txBox="1"/>
          <p:nvPr/>
        </p:nvSpPr>
        <p:spPr>
          <a:xfrm>
            <a:off x="2589874" y="5712454"/>
            <a:ext cx="5510517" cy="400110"/>
          </a:xfrm>
          <a:prstGeom prst="rect">
            <a:avLst/>
          </a:prstGeom>
          <a:noFill/>
        </p:spPr>
        <p:txBody>
          <a:bodyPr wrap="square" rtlCol="0">
            <a:spAutoFit/>
          </a:bodyPr>
          <a:lstStyle/>
          <a:p>
            <a:r>
              <a:rPr lang="es-MX" sz="2000" b="1" dirty="0" smtClean="0"/>
              <a:t>50% si multa es grave, o en su caso 100% o 150%</a:t>
            </a:r>
            <a:endParaRPr lang="es-MX" sz="2000" b="1" dirty="0"/>
          </a:p>
        </p:txBody>
      </p:sp>
    </p:spTree>
    <p:extLst>
      <p:ext uri="{BB962C8B-B14F-4D97-AF65-F5344CB8AC3E}">
        <p14:creationId xmlns:p14="http://schemas.microsoft.com/office/powerpoint/2010/main" val="38094578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a:solidFill>
                  <a:schemeClr val="tx2">
                    <a:lumMod val="50000"/>
                  </a:schemeClr>
                </a:solidFill>
              </a:rPr>
              <a:t>Artículo </a:t>
            </a:r>
            <a:r>
              <a:rPr lang="es-MX" sz="4600" cap="none" dirty="0" smtClean="0">
                <a:solidFill>
                  <a:schemeClr val="tx2">
                    <a:lumMod val="50000"/>
                  </a:schemeClr>
                </a:solidFill>
              </a:rPr>
              <a:t>87 </a:t>
            </a:r>
            <a:r>
              <a:rPr lang="es-MX" sz="4600" cap="none" dirty="0">
                <a:solidFill>
                  <a:schemeClr val="tx2">
                    <a:lumMod val="50000"/>
                  </a:schemeClr>
                </a:solidFill>
              </a:rPr>
              <a:t>CNPT</a:t>
            </a:r>
          </a:p>
        </p:txBody>
      </p:sp>
      <p:sp>
        <p:nvSpPr>
          <p:cNvPr id="5" name="4 Marcador de texto"/>
          <p:cNvSpPr>
            <a:spLocks noGrp="1"/>
          </p:cNvSpPr>
          <p:nvPr>
            <p:ph type="body" idx="1"/>
          </p:nvPr>
        </p:nvSpPr>
        <p:spPr>
          <a:xfrm>
            <a:off x="683568" y="2060848"/>
            <a:ext cx="7344815" cy="4248472"/>
          </a:xfrm>
        </p:spPr>
        <p:txBody>
          <a:bodyPr anchor="t" anchorCtr="0">
            <a:normAutofit/>
          </a:bodyPr>
          <a:lstStyle/>
          <a:p>
            <a:r>
              <a:rPr lang="es-MX" sz="3200" dirty="0" smtClean="0">
                <a:solidFill>
                  <a:schemeClr val="tx2">
                    <a:lumMod val="50000"/>
                  </a:schemeClr>
                </a:solidFill>
                <a:latin typeface="+mj-lt"/>
              </a:rPr>
              <a:t>Destrucción o alteración de sellos provocada por el contribuyente, sus representantes, personal</a:t>
            </a:r>
          </a:p>
          <a:p>
            <a:endParaRPr lang="es-MX" sz="3200" dirty="0">
              <a:solidFill>
                <a:schemeClr val="tx2">
                  <a:lumMod val="50000"/>
                </a:schemeClr>
              </a:solidFill>
              <a:latin typeface="+mj-lt"/>
            </a:endParaRPr>
          </a:p>
          <a:p>
            <a:r>
              <a:rPr lang="es-MX" sz="3200" dirty="0" smtClean="0">
                <a:solidFill>
                  <a:schemeClr val="tx2">
                    <a:lumMod val="50000"/>
                  </a:schemeClr>
                </a:solidFill>
                <a:latin typeface="+mj-lt"/>
              </a:rPr>
              <a:t>Multa 2 S.B.</a:t>
            </a:r>
          </a:p>
          <a:p>
            <a:endParaRPr lang="es-MX" sz="3200" dirty="0">
              <a:solidFill>
                <a:schemeClr val="tx2">
                  <a:lumMod val="50000"/>
                </a:schemeClr>
              </a:solidFill>
              <a:latin typeface="+mj-lt"/>
            </a:endParaRPr>
          </a:p>
          <a:p>
            <a:r>
              <a:rPr lang="es-MX" sz="3200" dirty="0" smtClean="0">
                <a:solidFill>
                  <a:schemeClr val="tx2">
                    <a:lumMod val="50000"/>
                  </a:schemeClr>
                </a:solidFill>
                <a:latin typeface="+mj-lt"/>
              </a:rPr>
              <a:t>¿Responsabilidad penal?</a:t>
            </a:r>
            <a:endParaRPr lang="es-MX" sz="3200" dirty="0">
              <a:solidFill>
                <a:schemeClr val="tx2">
                  <a:lumMod val="50000"/>
                </a:schemeClr>
              </a:solidFill>
              <a:latin typeface="+mj-lt"/>
            </a:endParaRPr>
          </a:p>
        </p:txBody>
      </p:sp>
    </p:spTree>
    <p:extLst>
      <p:ext uri="{BB962C8B-B14F-4D97-AF65-F5344CB8AC3E}">
        <p14:creationId xmlns:p14="http://schemas.microsoft.com/office/powerpoint/2010/main" val="39166608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2843808" y="274638"/>
            <a:ext cx="2592288" cy="6394722"/>
          </a:xfrm>
        </p:spPr>
        <p:txBody>
          <a:bodyPr/>
          <a:lstStyle/>
          <a:p>
            <a:pPr algn="ctr"/>
            <a:r>
              <a:rPr lang="es-MX" sz="4600" cap="none" dirty="0" smtClean="0">
                <a:solidFill>
                  <a:srgbClr val="FFC000"/>
                </a:solidFill>
              </a:rPr>
              <a:t>Delito de fraude</a:t>
            </a:r>
            <a:br>
              <a:rPr lang="es-MX" sz="4600" cap="none" dirty="0" smtClean="0">
                <a:solidFill>
                  <a:srgbClr val="FFC000"/>
                </a:solidFill>
              </a:rPr>
            </a:br>
            <a:r>
              <a:rPr lang="es-MX" sz="4600" cap="none" dirty="0" smtClean="0">
                <a:solidFill>
                  <a:srgbClr val="FFC000"/>
                </a:solidFill>
              </a:rPr>
              <a:t>a la Hacienda Pública</a:t>
            </a:r>
            <a:endParaRPr lang="es-MX" sz="4600" cap="none" dirty="0">
              <a:solidFill>
                <a:srgbClr val="FFC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15617" y="2495550"/>
            <a:ext cx="1656183"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80112" y="2530823"/>
            <a:ext cx="1656184" cy="183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6114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Fraude a la Hacienda Pública</a:t>
            </a:r>
            <a:br>
              <a:rPr lang="es-MX" sz="4600" cap="none" dirty="0" smtClean="0">
                <a:solidFill>
                  <a:srgbClr val="FFC000"/>
                </a:solidFill>
              </a:rPr>
            </a:br>
            <a:r>
              <a:rPr lang="es-MX" sz="4600" cap="none" dirty="0" smtClean="0">
                <a:solidFill>
                  <a:srgbClr val="FFC000"/>
                </a:solidFill>
              </a:rPr>
              <a:t>art. 92 CNPT</a:t>
            </a:r>
            <a:endParaRPr lang="es-MX" sz="4600" cap="none" dirty="0">
              <a:solidFill>
                <a:srgbClr val="FFC000"/>
              </a:solidFill>
            </a:endParaRPr>
          </a:p>
        </p:txBody>
      </p:sp>
      <p:sp>
        <p:nvSpPr>
          <p:cNvPr id="5" name="4 Marcador de texto"/>
          <p:cNvSpPr>
            <a:spLocks noGrp="1"/>
          </p:cNvSpPr>
          <p:nvPr>
            <p:ph type="body" idx="1"/>
          </p:nvPr>
        </p:nvSpPr>
        <p:spPr>
          <a:xfrm>
            <a:off x="683568" y="2060848"/>
            <a:ext cx="7344815" cy="4248472"/>
          </a:xfrm>
        </p:spPr>
        <p:txBody>
          <a:bodyPr anchor="t" anchorCtr="0">
            <a:normAutofit/>
          </a:bodyPr>
          <a:lstStyle/>
          <a:p>
            <a:endParaRPr lang="es-MX" sz="3200" dirty="0">
              <a:solidFill>
                <a:srgbClr val="FFC000"/>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192500" cy="2095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379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Fraude a la Hacienda Pública</a:t>
            </a:r>
            <a:br>
              <a:rPr lang="es-MX" sz="4600" cap="none" dirty="0" smtClean="0">
                <a:solidFill>
                  <a:srgbClr val="FFC000"/>
                </a:solidFill>
              </a:rPr>
            </a:br>
            <a:r>
              <a:rPr lang="es-MX" sz="4600" cap="none" dirty="0" smtClean="0">
                <a:solidFill>
                  <a:srgbClr val="FFC000"/>
                </a:solidFill>
              </a:rPr>
              <a:t>art. 92 CNPT</a:t>
            </a:r>
            <a:endParaRPr lang="es-MX" sz="4600" cap="none" dirty="0">
              <a:solidFill>
                <a:srgbClr val="FFC000"/>
              </a:solidFill>
            </a:endParaRPr>
          </a:p>
        </p:txBody>
      </p:sp>
      <p:sp>
        <p:nvSpPr>
          <p:cNvPr id="5" name="4 Marcador de texto"/>
          <p:cNvSpPr>
            <a:spLocks noGrp="1"/>
          </p:cNvSpPr>
          <p:nvPr>
            <p:ph type="body" idx="1"/>
          </p:nvPr>
        </p:nvSpPr>
        <p:spPr>
          <a:xfrm>
            <a:off x="683568" y="2060848"/>
            <a:ext cx="7344815" cy="4248472"/>
          </a:xfrm>
        </p:spPr>
        <p:txBody>
          <a:bodyPr anchor="t" anchorCtr="0">
            <a:normAutofit fontScale="92500" lnSpcReduction="10000"/>
          </a:bodyPr>
          <a:lstStyle/>
          <a:p>
            <a:pPr algn="just"/>
            <a:r>
              <a:rPr lang="es-MX" sz="3200" dirty="0">
                <a:solidFill>
                  <a:srgbClr val="FFFF00"/>
                </a:solidFill>
                <a:latin typeface="+mj-lt"/>
              </a:rPr>
              <a:t>Tipo penal:</a:t>
            </a:r>
          </a:p>
          <a:p>
            <a:pPr algn="just"/>
            <a:r>
              <a:rPr lang="es-MX" sz="3200" dirty="0">
                <a:solidFill>
                  <a:srgbClr val="FFFF00"/>
                </a:solidFill>
                <a:latin typeface="+mj-lt"/>
              </a:rPr>
              <a:t>Quien por acción u </a:t>
            </a:r>
            <a:r>
              <a:rPr lang="es-MX" sz="3200" dirty="0" smtClean="0">
                <a:solidFill>
                  <a:srgbClr val="FFFF00"/>
                </a:solidFill>
                <a:latin typeface="+mj-lt"/>
              </a:rPr>
              <a:t>omisión</a:t>
            </a:r>
          </a:p>
          <a:p>
            <a:pPr algn="just"/>
            <a:r>
              <a:rPr lang="es-MX" sz="3200" dirty="0" smtClean="0">
                <a:solidFill>
                  <a:srgbClr val="FFFF00"/>
                </a:solidFill>
                <a:latin typeface="+mj-lt"/>
              </a:rPr>
              <a:t>defraude (ardid </a:t>
            </a:r>
            <a:r>
              <a:rPr lang="es-MX" sz="3200" dirty="0">
                <a:solidFill>
                  <a:srgbClr val="FFFF00"/>
                </a:solidFill>
                <a:latin typeface="+mj-lt"/>
              </a:rPr>
              <a:t>o </a:t>
            </a:r>
            <a:r>
              <a:rPr lang="es-MX" sz="3200" dirty="0" smtClean="0">
                <a:solidFill>
                  <a:srgbClr val="FFFF00"/>
                </a:solidFill>
                <a:latin typeface="+mj-lt"/>
              </a:rPr>
              <a:t>engaño) a </a:t>
            </a:r>
            <a:r>
              <a:rPr lang="es-MX" sz="3200" dirty="0">
                <a:solidFill>
                  <a:srgbClr val="FFFF00"/>
                </a:solidFill>
                <a:latin typeface="+mj-lt"/>
              </a:rPr>
              <a:t>la Hacienda </a:t>
            </a:r>
            <a:r>
              <a:rPr lang="es-MX" sz="3200" dirty="0" smtClean="0">
                <a:solidFill>
                  <a:srgbClr val="FFFF00"/>
                </a:solidFill>
                <a:latin typeface="+mj-lt"/>
              </a:rPr>
              <a:t>Pública</a:t>
            </a:r>
          </a:p>
          <a:p>
            <a:pPr algn="just"/>
            <a:r>
              <a:rPr lang="es-MX" sz="3200" dirty="0">
                <a:solidFill>
                  <a:srgbClr val="FFFF00"/>
                </a:solidFill>
                <a:latin typeface="+mj-lt"/>
              </a:rPr>
              <a:t>c</a:t>
            </a:r>
            <a:r>
              <a:rPr lang="es-MX" sz="3200" dirty="0" smtClean="0">
                <a:solidFill>
                  <a:srgbClr val="FFFF00"/>
                </a:solidFill>
                <a:latin typeface="+mj-lt"/>
              </a:rPr>
              <a:t>on el propósito (resultado) de obtener, para sí o para un tercero, un beneficio patrimonial</a:t>
            </a:r>
          </a:p>
          <a:p>
            <a:pPr algn="just"/>
            <a:r>
              <a:rPr lang="es-MX" sz="3200" dirty="0">
                <a:solidFill>
                  <a:srgbClr val="FFFF00"/>
                </a:solidFill>
                <a:latin typeface="+mj-lt"/>
              </a:rPr>
              <a:t>c</a:t>
            </a:r>
            <a:r>
              <a:rPr lang="es-MX" sz="3200" dirty="0" smtClean="0">
                <a:solidFill>
                  <a:srgbClr val="FFFF00"/>
                </a:solidFill>
                <a:latin typeface="+mj-lt"/>
              </a:rPr>
              <a:t>onsecuencia o resultado: la evasión del pago de tributos, o de cantidades retenidas</a:t>
            </a:r>
            <a:endParaRPr lang="es-MX" sz="3200" dirty="0">
              <a:solidFill>
                <a:srgbClr val="FFFF00"/>
              </a:solidFill>
              <a:latin typeface="+mj-lt"/>
            </a:endParaRPr>
          </a:p>
        </p:txBody>
      </p:sp>
    </p:spTree>
    <p:extLst>
      <p:ext uri="{BB962C8B-B14F-4D97-AF65-F5344CB8AC3E}">
        <p14:creationId xmlns:p14="http://schemas.microsoft.com/office/powerpoint/2010/main" val="16868515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5" y="620688"/>
            <a:ext cx="7914456" cy="792088"/>
          </a:xfrm>
        </p:spPr>
        <p:txBody>
          <a:bodyPr/>
          <a:lstStyle/>
          <a:p>
            <a:r>
              <a:rPr lang="es-MX" sz="4600" cap="none" dirty="0" smtClean="0">
                <a:solidFill>
                  <a:srgbClr val="FFC000"/>
                </a:solidFill>
              </a:rPr>
              <a:t>Fraude a la Hacienda Pública</a:t>
            </a:r>
            <a:br>
              <a:rPr lang="es-MX" sz="4600" cap="none" dirty="0" smtClean="0">
                <a:solidFill>
                  <a:srgbClr val="FFC000"/>
                </a:solidFill>
              </a:rPr>
            </a:br>
            <a:r>
              <a:rPr lang="es-MX" sz="4600" cap="none" dirty="0" smtClean="0">
                <a:solidFill>
                  <a:srgbClr val="FFC000"/>
                </a:solidFill>
              </a:rPr>
              <a:t>art. 92 CNPT</a:t>
            </a:r>
            <a:endParaRPr lang="es-MX" sz="4600" cap="none" dirty="0">
              <a:solidFill>
                <a:srgbClr val="FFC000"/>
              </a:solidFill>
            </a:endParaRPr>
          </a:p>
        </p:txBody>
      </p:sp>
      <p:sp>
        <p:nvSpPr>
          <p:cNvPr id="5" name="4 Marcador de texto"/>
          <p:cNvSpPr>
            <a:spLocks noGrp="1"/>
          </p:cNvSpPr>
          <p:nvPr>
            <p:ph type="body" idx="1"/>
          </p:nvPr>
        </p:nvSpPr>
        <p:spPr>
          <a:xfrm>
            <a:off x="611560" y="2492896"/>
            <a:ext cx="7416823" cy="3096344"/>
          </a:xfrm>
        </p:spPr>
        <p:txBody>
          <a:bodyPr anchor="t" anchorCtr="0">
            <a:normAutofit/>
          </a:bodyPr>
          <a:lstStyle/>
          <a:p>
            <a:pPr algn="just"/>
            <a:r>
              <a:rPr lang="es-MX" sz="3200" dirty="0" smtClean="0">
                <a:solidFill>
                  <a:srgbClr val="FFFF00"/>
                </a:solidFill>
                <a:latin typeface="+mj-lt"/>
              </a:rPr>
              <a:t>o que se hubieren debido retener, o que no ingrese cuando ha devengado beneficios en especie, u obteniendo indebidamente devoluciones o beneficios fiscales</a:t>
            </a:r>
          </a:p>
        </p:txBody>
      </p:sp>
    </p:spTree>
    <p:extLst>
      <p:ext uri="{BB962C8B-B14F-4D97-AF65-F5344CB8AC3E}">
        <p14:creationId xmlns:p14="http://schemas.microsoft.com/office/powerpoint/2010/main" val="1546819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3632</TotalTime>
  <Words>10152</Words>
  <Application>Microsoft Office PowerPoint</Application>
  <PresentationFormat>Presentación en pantalla (4:3)</PresentationFormat>
  <Paragraphs>913</Paragraphs>
  <Slides>186</Slides>
  <Notes>1</Notes>
  <HiddenSlides>0</HiddenSlides>
  <MMClips>0</MMClips>
  <ScaleCrop>false</ScaleCrop>
  <HeadingPairs>
    <vt:vector size="4" baseType="variant">
      <vt:variant>
        <vt:lpstr>Tema</vt:lpstr>
      </vt:variant>
      <vt:variant>
        <vt:i4>1</vt:i4>
      </vt:variant>
      <vt:variant>
        <vt:lpstr>Títulos de diapositiva</vt:lpstr>
      </vt:variant>
      <vt:variant>
        <vt:i4>186</vt:i4>
      </vt:variant>
    </vt:vector>
  </HeadingPairs>
  <TitlesOfParts>
    <vt:vector size="187" baseType="lpstr">
      <vt:lpstr>Adyacencia</vt:lpstr>
      <vt:lpstr>Ilícitos Tributarios</vt:lpstr>
      <vt:lpstr>OBJETIVOS DEL CURSO</vt:lpstr>
      <vt:lpstr>¿Qué es un ilícito?</vt:lpstr>
      <vt:lpstr>NORMAS SANCIONADORAS</vt:lpstr>
      <vt:lpstr>Presentación de PowerPoint</vt:lpstr>
      <vt:lpstr>Constitución</vt:lpstr>
      <vt:lpstr>PRINCIPIOS CONSTITUCIONALES ¿Qué protegen o garantizan?</vt:lpstr>
      <vt:lpstr>Breve apunte sobre el principio de tipicidad</vt:lpstr>
      <vt:lpstr>Breve apunte sobre el principio de irretroactividad</vt:lpstr>
      <vt:lpstr>Breve apunte sobre el principio de proporcionalidad</vt:lpstr>
      <vt:lpstr>Breve apunte sobre el principio del debido proceso (tema procesal)</vt:lpstr>
      <vt:lpstr>Breve apunte sobre la tutela judicial efectiva (tema procesal)</vt:lpstr>
      <vt:lpstr>NORMAS SANCIONADORAS: CONDUCTA                Y                SANCIÓN</vt:lpstr>
      <vt:lpstr>ARTÍCULO 65 C.N.P.T. distingue en función de la gravedad de la conducta y su sanción, entre:</vt:lpstr>
      <vt:lpstr>RELACIÓN JURÍDICO TRIBUTARIA</vt:lpstr>
      <vt:lpstr>BIENES JURÍDICOS TUTELADOS, O ¿QUÉ ES LO QUE INTENTA PROTEGER EL SISTEMA SANCIONADOR TRIBUTARIO?</vt:lpstr>
      <vt:lpstr>Bien jurídico tutelado en el caso de las obligaciones materiales</vt:lpstr>
      <vt:lpstr>Importancia de los deberes formales</vt:lpstr>
      <vt:lpstr>El bien jurídico tutelado en el caso de deberes formales</vt:lpstr>
      <vt:lpstr>SUJETOS ACTIVOS Y POTESTAD SANCIONATORIA</vt:lpstr>
      <vt:lpstr>Dependiendo de cada tributo y caso, debemos saber qué cuerpo o conjunto de leyes contiene las infracciones y sanciones aplicables al caso </vt:lpstr>
      <vt:lpstr>“sobrevuelo” de Reconocimiento de sanciones contenidas en:</vt:lpstr>
      <vt:lpstr>Comprobación de los ilícitos:</vt:lpstr>
      <vt:lpstr>Responsabilidad en persona jurídica:</vt:lpstr>
      <vt:lpstr>Elemento subjetivo en infracciones de persona jurídica:</vt:lpstr>
      <vt:lpstr>¿Con qué responden los representantes? ¿Con cuáles recursos?</vt:lpstr>
      <vt:lpstr>Presentación de PowerPoint</vt:lpstr>
      <vt:lpstr>Elemento subjetivo:</vt:lpstr>
      <vt:lpstr>Elemento subjetivo. La culpabilidad o reproche es elemento determinante de la infracción</vt:lpstr>
      <vt:lpstr>Causas eximentes de responsabilidad:</vt:lpstr>
      <vt:lpstr>Causas eximentes de responsabilidad:</vt:lpstr>
      <vt:lpstr>Causas que eliminan la responsabilidad:</vt:lpstr>
      <vt:lpstr>Presentación de PowerPoint</vt:lpstr>
      <vt:lpstr>INFRACCIONES ADMINISTRATIVAS POR INCUMPLIMIENTO DE DEBERES FORMALES</vt:lpstr>
      <vt:lpstr>La infracción tributaria: Elementos constitutivos</vt:lpstr>
      <vt:lpstr>“Plantilla”</vt:lpstr>
      <vt:lpstr>ÚLTIMA reforma AL TÍTULO III CNPT POR ley 9069</vt:lpstr>
      <vt:lpstr>ley 9069 que modificó título III CNPT</vt:lpstr>
      <vt:lpstr>Infracciones y sus sanciones en CNPT</vt:lpstr>
      <vt:lpstr>Infracciones y sus sanciones en CNPT</vt:lpstr>
      <vt:lpstr>Infracción art 78 CNPT</vt:lpstr>
      <vt:lpstr>Infracción art 78 CNPT</vt:lpstr>
      <vt:lpstr>(DIGRESIÓN) REDUCCIÓN DE SANCIONES ART’S 88 y 76 CNPT</vt:lpstr>
      <vt:lpstr>Presentación de PowerPoint</vt:lpstr>
      <vt:lpstr>INFRACCIONES Y SUS SANCIONES EN CNPT</vt:lpstr>
      <vt:lpstr>INFRACCIón art 79 CNPT</vt:lpstr>
      <vt:lpstr>INFRACCIón art 79 CNPT</vt:lpstr>
      <vt:lpstr>INFRACCIón art 79 cNPT</vt:lpstr>
      <vt:lpstr>INFRACCIón art 79 cNPT</vt:lpstr>
      <vt:lpstr>INFRACCIONES Y SUS SANCIONES EN CNPT</vt:lpstr>
      <vt:lpstr>INFRACCIón art 82 CNPT</vt:lpstr>
      <vt:lpstr>INFRACCIón art 82 cnpt</vt:lpstr>
      <vt:lpstr>INFRACCIONES Y SUS SANCIONES EN CNPT</vt:lpstr>
      <vt:lpstr>INFRACCIón art 83 cnpt</vt:lpstr>
      <vt:lpstr>INFRACCIón art 83 cnpt</vt:lpstr>
      <vt:lpstr>INFRACCIón art 83 cnpt</vt:lpstr>
      <vt:lpstr>INFRACCIón art 83 cnpt</vt:lpstr>
      <vt:lpstr>INFRACCIón art 83 cnpt</vt:lpstr>
      <vt:lpstr>INFRACCIón art 83 cnpt</vt:lpstr>
      <vt:lpstr>DIGRESIÓN O PARÉNTESIS</vt:lpstr>
      <vt:lpstr>.</vt:lpstr>
      <vt:lpstr>INFRACCIONES Y SUS SANCIONES EN CNPT</vt:lpstr>
      <vt:lpstr>INFRACCIón art 84 cNPT</vt:lpstr>
      <vt:lpstr>INFRACCIón art 84 bis CNPT</vt:lpstr>
      <vt:lpstr>INFRACCIón art 85 CNPT</vt:lpstr>
      <vt:lpstr>INFRACCIón art 86 cNPT cierre de negocios</vt:lpstr>
      <vt:lpstr>Cierre de negocios</vt:lpstr>
      <vt:lpstr>Cierre de negocios</vt:lpstr>
      <vt:lpstr>cierre de negocios</vt:lpstr>
      <vt:lpstr>cierre de negocios</vt:lpstr>
      <vt:lpstr>cierre de negocios importante: REGLAMENTO SOBRE EL CIERRE DE NEGOCIOS DECRETO 28926-h</vt:lpstr>
      <vt:lpstr>LA VENTA DEL ESTABLECIMIENTO COMO MECANISMO PARA BURLAR EL cierre de negocio:</vt:lpstr>
      <vt:lpstr>INFRACCIONES Y SUS SANCIONES EN CNPT</vt:lpstr>
      <vt:lpstr>INFRACCIONES Y SUS SANCIONES EN CNPT</vt:lpstr>
      <vt:lpstr>HASTA AQUÍ TODAS LAS INFRACCIONES HAN SIDO RELACIONADAS CON INCUMPLIMIENTOS DE DEBERES FORMALES</vt:lpstr>
      <vt:lpstr>Pasamos ahora a INFRACCIONES a OBLIGACIONES MATERIALES que ocasionan o pueden ocasionar PERJUICIO FISCAL RECAUDATORIO</vt:lpstr>
      <vt:lpstr>INFRACCIONES Y SUS SANCIONES EN CNPT</vt:lpstr>
      <vt:lpstr>INFRACCIONES Y SUS SANCIONES EN CNPT</vt:lpstr>
      <vt:lpstr>INFRACCIONES Y SUS SANCIONES EN CNPT</vt:lpstr>
      <vt:lpstr>INFRACCIONES Y SUS SANCIONES EN CNPT</vt:lpstr>
      <vt:lpstr>INFRACCIONES Y SUS SANCIONES EN CNPT</vt:lpstr>
      <vt:lpstr>INFRACCIONES Y SUS SANCIONES EN CNPT</vt:lpstr>
      <vt:lpstr>INFRACCIONES Y SUS SANCIONES EN CNPT</vt:lpstr>
      <vt:lpstr>INFRACCIONES Y SUS SANCIONES EN CNPT</vt:lpstr>
      <vt:lpstr>Artículo 81 CNPT</vt:lpstr>
      <vt:lpstr>Artículo 81 CNPT</vt:lpstr>
      <vt:lpstr>Artículo 81 CNPT</vt:lpstr>
      <vt:lpstr>Artículo 81 CNPT</vt:lpstr>
      <vt:lpstr>Artículo 81 CNPT</vt:lpstr>
      <vt:lpstr>Artículo 81 CNPT</vt:lpstr>
      <vt:lpstr>Artículo 81 CNPT</vt:lpstr>
      <vt:lpstr>Artículo 81 CNPT</vt:lpstr>
      <vt:lpstr>Artículo 81 CNPT</vt:lpstr>
      <vt:lpstr>Artículo 81 CNPT</vt:lpstr>
      <vt:lpstr>Artículo 87 CNPT</vt:lpstr>
      <vt:lpstr>Delito de fraude a la Hacienda Pública</vt:lpstr>
      <vt:lpstr>Fraude a la Hacienda Pública art. 92 CNPT</vt:lpstr>
      <vt:lpstr>Fraude a la Hacienda Pública art. 92 CNPT</vt:lpstr>
      <vt:lpstr>Fraude a la Hacienda Pública art. 92 CNPT</vt:lpstr>
      <vt:lpstr>Fraude a la Hacienda Pública art. 92 CNPT</vt:lpstr>
      <vt:lpstr>Fraude a la Hacienda Pública art. 92 CNPT</vt:lpstr>
      <vt:lpstr>Inocencia y carga de la prueba</vt:lpstr>
      <vt:lpstr>Fraude a la Hacienda Pública art. 92 CNPT</vt:lpstr>
      <vt:lpstr>Fraude a la Hacienda Pública art. 92 CNPT</vt:lpstr>
      <vt:lpstr>Procedimiento aplicable en la tramitación de delitos Arts. 90 y 66 a) CNPT </vt:lpstr>
      <vt:lpstr>Procedimiento aplicable en la tramitación de delitos Arts. 90 y 66 a) CNPT </vt:lpstr>
      <vt:lpstr>Procedimiento aplicable en la tramitación de delitos Arts. 90 y 66 a) CNPT </vt:lpstr>
      <vt:lpstr>Otros delitos: Arts. 94 a 98 bis) CNPT </vt:lpstr>
      <vt:lpstr>CONCLUIDAS LAS INFRACCIONES Y SANCIONES EN CNPT</vt:lpstr>
      <vt:lpstr>INFRACCIONES Y SANCIONES EN LEYES TRIBUTOS NACIONALES</vt:lpstr>
      <vt:lpstr>INFRACCIONES Y SANCIONES EN leyes tributos nacionales</vt:lpstr>
      <vt:lpstr>INFRACCIONES Y SANCIONES EN leyes tributos nacionales</vt:lpstr>
      <vt:lpstr>INFRACCIONES Y SANCIONES EN leyes tributos nacionales</vt:lpstr>
      <vt:lpstr>INFRACCIONES Y SANCIONES EN leyes tributos nacionales</vt:lpstr>
      <vt:lpstr>INFRACCIONES Y SANCIONES EN leyes tributos nacionales</vt:lpstr>
      <vt:lpstr>INFRACCIONES Y SANCIONES EN leyes tributos nacionales</vt:lpstr>
      <vt:lpstr>INFRACCIONES Y SANCIONES EN leyes tributos nacionales</vt:lpstr>
      <vt:lpstr>INFRACCIONES Y SANCIONES EN leyes tributos nacionales</vt:lpstr>
      <vt:lpstr>INFRACCIONES Y SANCIONES EN leyes tributos nacionales</vt:lpstr>
      <vt:lpstr>INFRACCIONES Y SANCIONES EN leyes tributos nacionales</vt:lpstr>
      <vt:lpstr>Concluimos el reconocimiento o “sobrevuelo” de las infracciones y sanciones en CNPT y en leyes específicas tributos estatales (LISR, LIGSV, otras) </vt:lpstr>
      <vt:lpstr>POTESTAD SANCIONADORA ¿REDUCIDA? DE LAS MUNICIPALIDADES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TRIBUTOS MUNICIPALES</vt:lpstr>
      <vt:lpstr>INFRACCIONES Y SANCIONES EN EXACCIONES PARAFISCALES O TRIBUTOS DE OTROS ENTES PÚBLICOS</vt:lpstr>
      <vt:lpstr>INFRACCIONES Y SANCIONES EN EXACCIONES PARAFISCALES O TRIBUTOS DE OTROS ENTES PÚBLICOS</vt:lpstr>
      <vt:lpstr>INFRACCIONES Y SANCIONES EN EXACCIONES PARAFISCALES O TRIBUTOS DE OTROS ENTES PÚBLICOS</vt:lpstr>
      <vt:lpstr>INFRACCIONES Y SANCIONES EN EXACCIONES PARAFISCALES O TRIBUTOS DE OTROS ENTES PÚBLICOS</vt:lpstr>
      <vt:lpstr>INFRACCIONES Y SANCIONES EN EXACCIONES PARAFISCALES O TRIBUTOS DE OTROS ENTES PÚBLICOS</vt:lpstr>
      <vt:lpstr>INFRACCIONES Y SANCIONES EN EXACCIONES PARAFISCALES O TRIBUTOS DE OTROS ENTES PÚBLICOS</vt:lpstr>
      <vt:lpstr>INFRACCIONES Y SANCIONES EN EXACCIONES PARAFISCALES O TRIBUTOS DE OTROS ENTES PÚBLICOS</vt:lpstr>
      <vt:lpstr>INFRACCIONES Y SANCIONES EN EXACCIONES PARAFISCALES O TRIBUTOS DE OTROS ENTES PÚBLICOS</vt:lpstr>
      <vt:lpstr>INFRACCIONES Y SANCIONES EN EXACCIONES PARAFISCALES O TRIBUTOS DE OTROS ENTES PÚBLICOS</vt:lpstr>
      <vt:lpstr>Completamos el reconocimiento o “sobrevuelo” de infracciones y sanciones según sujeto activo y su potestad sancionatoria </vt:lpstr>
      <vt:lpstr>Continuamos con:  2) Procedimientos sancionadores;</vt:lpstr>
      <vt:lpstr>Procedimiento sancionador</vt:lpstr>
      <vt:lpstr>Diferencia entre Procedimiento sancionador y determinativo</vt:lpstr>
      <vt:lpstr>Presentación de PowerPoint</vt:lpstr>
      <vt:lpstr>Presentación de PowerPoint</vt:lpstr>
      <vt:lpstr>Procedimiento por delito</vt:lpstr>
      <vt:lpstr>Procedimiento sancionador</vt:lpstr>
      <vt:lpstr>Procedimiento sancionador</vt:lpstr>
      <vt:lpstr>Procedimiento sancionador</vt:lpstr>
      <vt:lpstr>Procedimiento sancionador</vt:lpstr>
      <vt:lpstr>Procedimiento sancionador</vt:lpstr>
      <vt:lpstr>Procedimiento sancionador</vt:lpstr>
      <vt:lpstr>Procedimiento sancionador</vt:lpstr>
      <vt:lpstr>Procedimiento sancionador</vt:lpstr>
      <vt:lpstr>Procedimiento sancionador</vt:lpstr>
      <vt:lpstr>Procedimiento sancionador</vt:lpstr>
      <vt:lpstr>Procedimiento sancionador</vt:lpstr>
      <vt:lpstr>Apunte en digresión o paréntesis  Medidas que pueden llegar a tener un efecto sancionador:</vt:lpstr>
      <vt:lpstr>PRESCRIPCIÓN de las sanciones</vt:lpstr>
      <vt:lpstr>PRESCRIPCIÓN de las sanciones</vt:lpstr>
      <vt:lpstr>PRESCRIPCIÓN de las sanciones</vt:lpstr>
      <vt:lpstr>PRESCRIPCIÓN de las sanciones</vt:lpstr>
      <vt:lpstr>“Vuelta” de un expediente penal infructuoso al procedimiento administrativo sancionador</vt:lpstr>
      <vt:lpstr>INTERESES que generan las sanciones</vt:lpstr>
      <vt:lpstr>Continuamos con:  3) Teoría y práctica para una adecuada toma de decisiones de asesoría: Ponderación del riesgo para el cliente y para el asesor ¿Litigar o no contra las sanciones? ¿Se aceptan o no?</vt:lpstr>
      <vt:lpstr>Toma de decisiones de asesoría</vt:lpstr>
      <vt:lpstr>¿Cómo valora el cliente una asesoría?</vt:lpstr>
      <vt:lpstr>¿Cómo valora el cliente una asesoría?</vt:lpstr>
      <vt:lpstr>¿Cómo valora el cliente una asesoría?</vt:lpstr>
      <vt:lpstr>Posibilidades de éxito en procedimientos sancionadores</vt:lpstr>
      <vt:lpstr>Posibilidades de éxito en procedimientos sancionadores</vt:lpstr>
      <vt:lpstr>Posibilidades de éxito en procedimientos sancionadores</vt:lpstr>
      <vt:lpstr>Posibilidades de éxito en procedimientos sancionadores</vt:lpstr>
      <vt:lpstr>Posibilidades de éxito en procedimientos sancionadores</vt:lpstr>
      <vt:lpstr>Posibilidades de éxito en procedimientos sancionadores</vt:lpstr>
      <vt:lpstr>Toma de decisión financiera sobre litigar o no litigar</vt:lpstr>
      <vt:lpstr>Opciones agresivas frente a contingencias (atención a la responsabilidad del asesor)</vt:lpstr>
      <vt:lpstr>Opciones litigiosas para frenar o postergar el pago del ALO</vt:lpstr>
      <vt:lpstr>PRÓXIMA SEMANA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Sanciones y delitos en materia tributaria</dc:title>
  <dc:creator>Jose Saborio</dc:creator>
  <cp:lastModifiedBy>Cynthia Meza</cp:lastModifiedBy>
  <cp:revision>199</cp:revision>
  <cp:lastPrinted>2015-03-18T19:51:14Z</cp:lastPrinted>
  <dcterms:created xsi:type="dcterms:W3CDTF">2013-09-07T22:52:10Z</dcterms:created>
  <dcterms:modified xsi:type="dcterms:W3CDTF">2015-04-07T17:58:46Z</dcterms:modified>
</cp:coreProperties>
</file>