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218.xml" ContentType="application/vnd.openxmlformats-officedocument.presentationml.slide+xml"/>
  <Override PartName="/ppt/diagrams/colors11.xml" ContentType="application/vnd.openxmlformats-officedocument.drawingml.diagramColors+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diagrams/data24.xml" ContentType="application/vnd.openxmlformats-officedocument.drawingml.diagramData+xml"/>
  <Override PartName="/ppt/slides/slide25.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17.xml" ContentType="application/vnd.openxmlformats-officedocument.presentationml.notesSlide+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slides/slide319.xml" ContentType="application/vnd.openxmlformats-officedocument.presentationml.slide+xml"/>
  <Override PartName="/ppt/notesSlides/notesSlide41.xml" ContentType="application/vnd.openxmlformats-officedocument.presentationml.notesSlide+xml"/>
  <Override PartName="/ppt/diagrams/layout17.xml" ContentType="application/vnd.openxmlformats-officedocument.drawingml.diagramLayout+xml"/>
  <Override PartName="/ppt/slides/slide158.xml" ContentType="application/vnd.openxmlformats-officedocument.presentationml.slide+xml"/>
  <Override PartName="/ppt/slides/slide344.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Default Extension="xlsx" ContentType="application/vnd.openxmlformats-officedocument.spreadsheetml.sheet"/>
  <Override PartName="/ppt/diagrams/colors27.xml" ContentType="application/vnd.openxmlformats-officedocument.drawingml.diagramColors+xml"/>
  <Override PartName="/ppt/slides/slide259.xml" ContentType="application/vnd.openxmlformats-officedocument.presentationml.slide+xml"/>
  <Override PartName="/ppt/diagrams/drawing10.xml" ContentType="application/vnd.ms-office.drawingml.diagramDrawing+xml"/>
  <Override PartName="/ppt/notesSlides/notesSlide182.xml" ContentType="application/vnd.openxmlformats-officedocument.presentationml.notesSlide+xml"/>
  <Override PartName="/ppt/slides/slide66.xml" ContentType="application/vnd.openxmlformats-officedocument.presentationml.slide+xml"/>
  <Override PartName="/ppt/slides/slide114.xml" ContentType="application/vnd.openxmlformats-officedocument.presentationml.slide+xml"/>
  <Override PartName="/ppt/slides/slide300.xml" ContentType="application/vnd.openxmlformats-officedocument.presentationml.slide+xml"/>
  <Default Extension="png" ContentType="image/png"/>
  <Override PartName="/ppt/slides/slide284.xml" ContentType="application/vnd.openxmlformats-officedocument.presentationml.slid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diagrams/data21.xml" ContentType="application/vnd.openxmlformats-officedocument.drawingml.diagramData+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slides/slide385.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diagrams/drawing8.xml" ContentType="application/vnd.ms-office.drawingml.diagramDrawing+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diagrams/layout14.xml" ContentType="application/vnd.openxmlformats-officedocument.drawingml.diagramLayout+xml"/>
  <Override PartName="/ppt/slides/slide278.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diagrams/colors24.xml" ContentType="application/vnd.openxmlformats-officedocument.drawingml.diagramColors+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s/slide379.xml" ContentType="application/vnd.openxmlformats-officedocument.presentationml.slide+xml"/>
  <Override PartName="/ppt/notesSlides/notesSlide110.xml" ContentType="application/vnd.openxmlformats-officedocument.presentationml.notesSlide+xml"/>
  <Override PartName="/ppt/diagrams/quickStyle19.xml" ContentType="application/vnd.openxmlformats-officedocument.drawingml.diagramStyle+xml"/>
  <Override PartName="/ppt/notesSlides/notesSlide208.xml" ContentType="application/vnd.openxmlformats-officedocument.presentationml.notesSlide+xml"/>
  <Override PartName="/ppt/slides/slide41.xml" ContentType="application/vnd.openxmlformats-officedocument.presentationml.slide+xml"/>
  <Override PartName="/ppt/slides/slide357.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335.xml" ContentType="application/vnd.openxmlformats-officedocument.presentationml.slide+xml"/>
  <Override PartName="/ppt/slides/slide382.xml" ContentType="application/vnd.openxmlformats-officedocument.presentationml.slide+xml"/>
  <Override PartName="/ppt/diagrams/layout3.xml" ContentType="application/vnd.openxmlformats-officedocument.drawingml.diagramLayout+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diagrams/quickStyle22.xml" ContentType="application/vnd.openxmlformats-officedocument.drawingml.diagramStyle+xml"/>
  <Override PartName="/ppt/diagrams/drawing23.xml" ContentType="application/vnd.ms-office.drawingml.diagramDrawing+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diagrams/colors18.xml" ContentType="application/vnd.openxmlformats-officedocument.drawingml.diagramColors+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diagrams/colors21.xml" ContentType="application/vnd.openxmlformats-officedocument.drawingml.diagramColors+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diagrams/data12.xml" ContentType="application/vnd.openxmlformats-officedocument.drawingml.diagramData+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notesSlides/notesSlide26.xml" ContentType="application/vnd.openxmlformats-officedocument.presentationml.notesSlide+xml"/>
  <Override PartName="/ppt/diagrams/data9.xml" ContentType="application/vnd.openxmlformats-officedocument.drawingml.diagramData+xml"/>
  <Override PartName="/ppt/notesSlides/notesSlide73.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notesSlides/notesSlide205.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diagrams/layout27.xml" ContentType="application/vnd.openxmlformats-officedocument.drawingml.diagramLayout+xml"/>
  <Override PartName="/ppt/slides/slide307.xml" ContentType="application/vnd.openxmlformats-officedocument.presentationml.slide+xml"/>
  <Override PartName="/ppt/slides/slide354.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diagrams/drawing20.xml" ContentType="application/vnd.ms-office.drawingml.diagramDrawing+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diagrams/colors15.xml" ContentType="application/vnd.openxmlformats-officedocument.drawingml.diagramColors+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diagrams/data28.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diagrams/drawing2.xml" ContentType="application/vnd.ms-office.drawingml.diagramDrawing+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70.xml" ContentType="application/vnd.openxmlformats-officedocument.presentationml.notesSlide+xml"/>
  <Override PartName="/ppt/slides/slide326.xml" ContentType="application/vnd.openxmlformats-officedocument.presentationml.slide+xml"/>
  <Override PartName="/ppt/slides/slide373.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diagrams/layout24.xml" ContentType="application/vnd.openxmlformats-officedocument.drawingml.diagramLayout+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diagrams/quickStyle7.xml" ContentType="application/vnd.openxmlformats-officedocument.drawingml.diagramStyl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notesSlides/notesSlide142.xml" ContentType="application/vnd.openxmlformats-officedocument.presentationml.notesSlide+xml"/>
  <Override PartName="/ppt/diagrams/data25.xml" ContentType="application/vnd.openxmlformats-officedocument.drawingml.diagramData+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89.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diagrams/quickStyle29.xml" ContentType="application/vnd.openxmlformats-officedocument.drawingml.diagramStyle+xml"/>
  <Override PartName="/ppt/slides/slide51.xml" ContentType="application/vnd.openxmlformats-officedocument.presentationml.slide+xml"/>
  <Override PartName="/ppt/slides/slide367.xml" ContentType="application/vnd.openxmlformats-officedocument.presentationml.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Override PartName="/ppt/notesSlides/notesSlide221.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58.xml" ContentType="application/vnd.openxmlformats-officedocument.presentationml.notesSlide+xml"/>
  <Override PartName="/ppt/diagrams/colors28.xml" ContentType="application/vnd.openxmlformats-officedocument.drawingml.diagramColors+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70.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36.xml" ContentType="application/vnd.openxmlformats-officedocument.presentationml.notesSlide+xml"/>
  <Override PartName="/ppt/notesSlides/notesSlide183.xml" ContentType="application/vnd.openxmlformats-officedocument.presentationml.notesSlide+xml"/>
  <Override PartName="/ppt/diagrams/data19.xml" ContentType="application/vnd.openxmlformats-officedocument.drawingml.diagramData+xml"/>
  <Override PartName="/ppt/diagrams/layout21.xml" ContentType="application/vnd.openxmlformats-officedocument.drawingml.diagramLayout+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diagrams/quickStyle4.xml" ContentType="application/vnd.openxmlformats-officedocument.drawingml.diagramStyl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s/slide402.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diagrams/data22.xml" ContentType="application/vnd.openxmlformats-officedocument.drawingml.diagramData+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diagrams/layout7.xml" ContentType="application/vnd.openxmlformats-officedocument.drawingml.diagramLayout+xml"/>
  <Override PartName="/ppt/notesSlides/notesSlide199.xml" ContentType="application/vnd.openxmlformats-officedocument.presentationml.notesSlide+xml"/>
  <Override PartName="/ppt/diagrams/quickStyle26.xml" ContentType="application/vnd.openxmlformats-officedocument.drawingml.diagramStyle+xml"/>
  <Override PartName="/ppt/diagrams/drawing27.xml" ContentType="application/vnd.ms-office.drawingml.diagramDrawing+xml"/>
  <Override PartName="/ppt/notesSlides/notesSlide215.xml" ContentType="application/vnd.openxmlformats-officedocument.presentationml.notes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317.xml" ContentType="application/vnd.openxmlformats-officedocument.presentationml.slide+xml"/>
  <Override PartName="/ppt/slides/slide364.xml" ContentType="application/vnd.openxmlformats-officedocument.presentationml.slide+xml"/>
  <Override PartName="/ppt/commentAuthors.xml" ContentType="application/vnd.openxmlformats-officedocument.presentationml.commentAuthors+xml"/>
  <Override PartName="/ppt/diagrams/drawing9.xml" ContentType="application/vnd.ms-office.drawingml.diagramDrawing+xml"/>
  <Override PartName="/ppt/diagrams/layout15.xml" ContentType="application/vnd.openxmlformats-officedocument.drawingml.diagramLayout+xml"/>
  <Override PartName="/ppt/notesSlides/notesSlide177.xml" ContentType="application/vnd.openxmlformats-officedocument.presentationml.notesSlide+xml"/>
  <Override PartName="/ppt/slides/slide109.xml" ContentType="application/vnd.openxmlformats-officedocument.presentationml.slide+xml"/>
  <Override PartName="/ppt/slides/slide156.xml" ContentType="application/vnd.openxmlformats-officedocument.presentationml.slide+xml"/>
  <Override PartName="/ppt/slides/slide342.xml" ContentType="application/vnd.openxmlformats-officedocument.presentationml.slide+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charts/chart1.xml" ContentType="application/vnd.openxmlformats-officedocument.drawingml.chart+xml"/>
  <Override PartName="/ppt/diagrams/colors25.xml" ContentType="application/vnd.openxmlformats-officedocument.drawingml.diagramColors+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diagrams/colors2.xml" ContentType="application/vnd.openxmlformats-officedocument.drawingml.diagramColors+xml"/>
  <Override PartName="/ppt/notesSlides/notesSlide133.xml" ContentType="application/vnd.openxmlformats-officedocument.presentationml.notesSlide+xml"/>
  <Override PartName="/ppt/diagrams/data16.xml" ContentType="application/vnd.openxmlformats-officedocument.drawingml.diagramData+xml"/>
  <Override PartName="/ppt/notesSlides/notesSlide180.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notesSlides/notesSlide77.xml" ContentType="application/vnd.openxmlformats-officedocument.presentationml.notesSlide+xml"/>
  <Override PartName="/ppt/notesSlides/notesSlide209.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11.xml" ContentType="application/vnd.openxmlformats-officedocument.presentationml.notesSlid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s/slide358.xml" ContentType="application/vnd.openxmlformats-officedocument.presentationml.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336.xml" ContentType="application/vnd.openxmlformats-officedocument.presentationml.slide+xml"/>
  <Override PartName="/ppt/slides/slide383.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diagrams/colors19.xml" ContentType="application/vnd.openxmlformats-officedocument.drawingml.diagramColors+xml"/>
  <Override PartName="/ppt/notesSlides/notesSlide196.xml" ContentType="application/vnd.openxmlformats-officedocument.presentationml.notesSlide+xml"/>
  <Override PartName="/ppt/diagrams/quickStyle23.xml" ContentType="application/vnd.openxmlformats-officedocument.drawingml.diagramStyle+xml"/>
  <Override PartName="/ppt/diagrams/drawing24.xml" ContentType="application/vnd.ms-office.drawingml.diagramDrawing+xml"/>
  <Override PartName="/ppt/slides/slide128.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diagrams/drawing6.xml" ContentType="application/vnd.ms-office.drawingml.diagramDrawing+xml"/>
  <Override PartName="/ppt/notesSlides/notesSlide127.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diagrams/layout12.xml" ContentType="application/vnd.openxmlformats-officedocument.drawingml.diagramLayout+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notesSlides/notesSlide206.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diagrams/layout28.xml" ContentType="application/vnd.openxmlformats-officedocument.drawingml.diagramLayout+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diagrams/layout1.xml" ContentType="application/vnd.openxmlformats-officedocument.drawingml.diagramLayout+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diagrams/colors16.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diagrams/layout25.xml" ContentType="application/vnd.openxmlformats-officedocument.drawingml.diagramLayout+xml"/>
  <Override PartName="/ppt/slides/slide305.xml" ContentType="application/vnd.openxmlformats-officedocument.presentationml.slide+xml"/>
  <Override PartName="/ppt/slides/slide352.xml" ContentType="application/vnd.openxmlformats-officedocument.presentationml.slide+xml"/>
  <Override PartName="/ppt/diagrams/quickStyle8.xml" ContentType="application/vnd.openxmlformats-officedocument.drawingml.diagramStyl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diagrams/colors13.xml" ContentType="application/vnd.openxmlformats-officedocument.drawingml.diagramColors+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diagrams/layout19.xml" ContentType="application/vnd.openxmlformats-officedocument.drawingml.diagramLayout+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diagrams/colors29.xml" ContentType="application/vnd.openxmlformats-officedocument.drawingml.diagramColors+xml"/>
  <Override PartName="/ppt/slides/slide324.xml" ContentType="application/vnd.openxmlformats-officedocument.presentationml.slide+xml"/>
  <Override PartName="/ppt/slides/slide371.xml" ContentType="application/vnd.openxmlformats-officedocument.presentationml.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diagrams/layout22.xml" ContentType="application/vnd.openxmlformats-officedocument.drawingml.diagramLayout+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diagrams/colors10.xml" ContentType="application/vnd.openxmlformats-officedocument.drawingml.diagramColors+xml"/>
  <Override PartName="/ppt/notesSlides/notesSlide140.xml" ContentType="application/vnd.openxmlformats-officedocument.presentationml.notesSlide+xml"/>
  <Override PartName="/ppt/diagrams/data23.xml" ContentType="application/vnd.openxmlformats-officedocument.drawingml.diagramData+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diagrams/quickStyle27.xml" ContentType="application/vnd.openxmlformats-officedocument.drawingml.diagramStyle+xml"/>
  <Override PartName="/ppt/diagrams/drawing28.xml" ContentType="application/vnd.ms-office.drawingml.diagramDrawing+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notesSlides/notesSlide178.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diagrams/layout16.xml" ContentType="application/vnd.openxmlformats-officedocument.drawingml.diagramLayout+xml"/>
  <Default Extension="tiff" ContentType="image/tiff"/>
  <Override PartName="/ppt/slides/slide343.xml" ContentType="application/vnd.openxmlformats-officedocument.presentationml.slide+xml"/>
  <Override PartName="/ppt/slides/slide390.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diagrams/colors26.xml" ContentType="application/vnd.openxmlformats-officedocument.drawingml.diagramColors+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Default Extension="mp4" ContentType="video/mp4"/>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diagrams/data17.xml" ContentType="application/vnd.openxmlformats-officedocument.drawingml.diagramData+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Default Extension="docx" ContentType="application/vnd.openxmlformats-officedocument.wordprocessingml.document"/>
  <Override PartName="/ppt/diagrams/data20.xml" ContentType="application/vnd.openxmlformats-officedocument.drawingml.diagramData+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diagrams/layout5.xml" ContentType="application/vnd.openxmlformats-officedocument.drawingml.diagramLayout+xml"/>
  <Override PartName="/ppt/notesSlides/notesSlide197.xml" ContentType="application/vnd.openxmlformats-officedocument.presentationml.notesSlide+xml"/>
  <Override PartName="/ppt/diagrams/quickStyle24.xml" ContentType="application/vnd.openxmlformats-officedocument.drawingml.diagramStyle+xml"/>
  <Override PartName="/ppt/diagrams/drawing25.xml" ContentType="application/vnd.ms-office.drawingml.diagramDrawing+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diagrams/colors23.xml" ContentType="application/vnd.openxmlformats-officedocument.drawingml.diagramColors+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diagrams/drawing19.xml" ContentType="application/vnd.ms-office.drawingml.diagramDrawing+xml"/>
  <Override PartName="/ppt/notesSlides/notesSlide207.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diagrams/layout2.xml" ContentType="application/vnd.openxmlformats-officedocument.drawingml.diagramLayout+xml"/>
  <Override PartName="/ppt/notesSlides/notesSlide31.xml" ContentType="application/vnd.openxmlformats-officedocument.presentationml.notesSlide+xml"/>
  <Default Extension="vml" ContentType="application/vnd.openxmlformats-officedocument.vmlDrawing"/>
  <Override PartName="/ppt/notesSlides/notesSlide210.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slides/slide381.xml" ContentType="application/vnd.openxmlformats-officedocument.presentationml.slide+xml"/>
  <Override PartName="/ppt/notesSlides/notesSlide147.xml" ContentType="application/vnd.openxmlformats-officedocument.presentationml.notesSlide+xml"/>
  <Override PartName="/ppt/diagrams/colors17.xml" ContentType="application/vnd.openxmlformats-officedocument.drawingml.diagramColors+xml"/>
  <Override PartName="/ppt/notesSlides/notesSlide194.xml" ContentType="application/vnd.openxmlformats-officedocument.presentationml.notesSlide+xml"/>
  <Override PartName="/ppt/diagrams/quickStyle21.xml" ContentType="application/vnd.openxmlformats-officedocument.drawingml.diagramStyle+xml"/>
  <Override PartName="/ppt/diagrams/drawing22.xml" ContentType="application/vnd.ms-office.drawingml.diagramDrawing+xml"/>
  <Override PartName="/ppt/slides/slide78.xml" ContentType="application/vnd.openxmlformats-officedocument.presentationml.slide+xml"/>
  <Override PartName="/ppt/slides/slide312.xml" ContentType="application/vnd.openxmlformats-officedocument.presentationml.slide+xml"/>
  <Override PartName="/ppt/diagrams/drawing4.xml" ContentType="application/vnd.ms-office.drawingml.diagramDrawing+xml"/>
  <Override PartName="/ppt/notesSlides/notesSlide125.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diagrams/colors20.xml" ContentType="application/vnd.openxmlformats-officedocument.drawingml.diagramColors+xml"/>
  <Override PartName="/ppt/slides/slide34.xml" ContentType="application/vnd.openxmlformats-officedocument.presentationml.slide+xml"/>
  <Override PartName="/ppt/slides/slide81.xml" ContentType="application/vnd.openxmlformats-officedocument.presentationml.slide+xml"/>
  <Override PartName="/ppt/slides/slide397.xml" ContentType="application/vnd.openxmlformats-officedocument.presentationml.slide+xml"/>
  <Override PartName="/ppt/diagrams/data11.xml" ContentType="application/vnd.openxmlformats-officedocument.drawingml.diagramData+xml"/>
  <Override PartName="/ppt/notesSlides/notesSlide226.xml" ContentType="application/vnd.openxmlformats-officedocument.presentationml.notes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diagrams/data8.xml" ContentType="application/vnd.openxmlformats-officedocument.drawingml.diagramData+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53.xml" ContentType="application/vnd.openxmlformats-officedocument.presentationml.slide+xml"/>
  <Override PartName="/ppt/notesSlides/notesSlide50.xml" ContentType="application/vnd.openxmlformats-officedocument.presentationml.notesSlide+xml"/>
  <Override PartName="/ppt/diagrams/layout26.xml" ContentType="application/vnd.openxmlformats-officedocument.drawingml.diagramLayout+xml"/>
  <Override PartName="/ppt/slides/slide145.xml" ContentType="application/vnd.openxmlformats-officedocument.presentationml.slide+xml"/>
  <Override PartName="/ppt/slides/slide192.xml" ContentType="application/vnd.openxmlformats-officedocument.presentationml.slide+xml"/>
  <Override PartName="/ppt/diagrams/quickStyle9.xml" ContentType="application/vnd.openxmlformats-officedocument.drawingml.diagramStyle+xml"/>
  <Override PartName="/ppt/notesSlides/notesSlide119.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331.xml" ContentType="application/vnd.openxmlformats-officedocument.presentationml.slide+xml"/>
  <Override PartName="/ppt/diagrams/colors14.xml" ContentType="application/vnd.openxmlformats-officedocument.drawingml.diagramColors+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diagrams/data27.xml" ContentType="application/vnd.openxmlformats-officedocument.drawingml.diagramData+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s/slide407.xml" ContentType="application/vnd.openxmlformats-officedocument.presentationml.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369.xml" ContentType="application/vnd.openxmlformats-officedocument.presentationml.slide+xml"/>
  <Default Extension="jpeg" ContentType="image/jpeg"/>
  <Override PartName="/ppt/notesSlides/notesSlide100.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s/slide410.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72.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notesSlides/notesSlide201.xml" ContentType="application/vnd.openxmlformats-officedocument.presentationml.notesSlide+xml"/>
  <Override PartName="/ppt/slides/slide117.xml" ContentType="application/vnd.openxmlformats-officedocument.presentationml.slide+xml"/>
  <Override PartName="/ppt/slides/slide164.xml" ContentType="application/vnd.openxmlformats-officedocument.presentationml.slide+xml"/>
  <Override PartName="/ppt/notesSlides/notesSlide138.xml" ContentType="application/vnd.openxmlformats-officedocument.presentationml.notesSlide+xml"/>
  <Override PartName="/ppt/notesSlides/notesSlide185.xml" ContentType="application/vnd.openxmlformats-officedocument.presentationml.notesSlide+xml"/>
  <Override PartName="/ppt/diagrams/layout23.xml" ContentType="application/vnd.openxmlformats-officedocument.drawingml.diagramLayout+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diagrams/quickStyle6.xml" ContentType="application/vnd.openxmlformats-officedocument.drawingml.diagramStyl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47.xml" ContentType="application/vnd.openxmlformats-officedocument.presentationml.slide+xml"/>
  <Override PartName="/ppt/slides/slide120.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290.xml" ContentType="application/vnd.openxmlformats-officedocument.presentationml.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66.xml" ContentType="application/vnd.openxmlformats-officedocument.presentationml.slide+xml"/>
  <Override PartName="/ppt/notesSlides/notesSlide179.xml" ContentType="application/vnd.openxmlformats-officedocument.presentationml.notesSlide+xml"/>
  <Override PartName="/ppt/slides/slide391.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diagrams/data2.xml" ContentType="application/vnd.openxmlformats-officedocument.drawingml.diagramData+xml"/>
  <Override PartName="/ppt/slides/slide88.xml" ContentType="application/vnd.openxmlformats-officedocument.presentationml.slide+xml"/>
  <Override PartName="/ppt/slides/slide322.xml" ContentType="application/vnd.openxmlformats-officedocument.presentationml.slide+xml"/>
  <Override PartName="/ppt/diagrams/colors4.xml" ContentType="application/vnd.openxmlformats-officedocument.drawingml.diagramColors+xml"/>
  <Override PartName="/ppt/notesSlides/notesSlide135.xml" ContentType="application/vnd.openxmlformats-officedocument.presentationml.notesSlide+xml"/>
  <Override PartName="/ppt/diagrams/data18.xml" ContentType="application/vnd.openxmlformats-officedocument.drawingml.diagramData+xml"/>
  <Override PartName="/ppt/slides/slide19.xml" ContentType="application/vnd.openxmlformats-officedocument.presentationml.slide+xml"/>
  <Override PartName="/ppt/slides/slide161.xml" ContentType="application/vnd.openxmlformats-officedocument.presentationml.slide+xml"/>
  <Override PartName="/ppt/notesSlides/notesSlide79.xml" ContentType="application/vnd.openxmlformats-officedocument.presentationml.notesSlide+xml"/>
  <Override PartName="/ppt/diagrams/layout20.xml" ContentType="application/vnd.openxmlformats-officedocument.drawingml.diagramLayout+xml"/>
  <Override PartName="/ppt/slides/slide237.xml" ContentType="application/vnd.openxmlformats-officedocument.presentationml.slide+xml"/>
  <Override PartName="/ppt/theme/theme2.xml" ContentType="application/vnd.openxmlformats-officedocument.theme+xml"/>
  <Override PartName="/ppt/notesSlides/notesSlide160.xml" ContentType="application/vnd.openxmlformats-officedocument.presentationml.notesSlide+xml"/>
  <Override PartName="/ppt/slides/slide44.xml" ContentType="application/vnd.openxmlformats-officedocument.presentationml.slide+xml"/>
  <Override PartName="/ppt/slides/slide262.xml" ContentType="application/vnd.openxmlformats-officedocument.presentationml.slide+xml"/>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14"/>
  </p:notesMasterIdLst>
  <p:handoutMasterIdLst>
    <p:handoutMasterId r:id="rId415"/>
  </p:handoutMasterIdLst>
  <p:sldIdLst>
    <p:sldId id="675" r:id="rId2"/>
    <p:sldId id="1045" r:id="rId3"/>
    <p:sldId id="677" r:id="rId4"/>
    <p:sldId id="678" r:id="rId5"/>
    <p:sldId id="689" r:id="rId6"/>
    <p:sldId id="679" r:id="rId7"/>
    <p:sldId id="680" r:id="rId8"/>
    <p:sldId id="690" r:id="rId9"/>
    <p:sldId id="681" r:id="rId10"/>
    <p:sldId id="682" r:id="rId11"/>
    <p:sldId id="683" r:id="rId12"/>
    <p:sldId id="684" r:id="rId13"/>
    <p:sldId id="685" r:id="rId14"/>
    <p:sldId id="1043" r:id="rId15"/>
    <p:sldId id="692" r:id="rId16"/>
    <p:sldId id="693" r:id="rId17"/>
    <p:sldId id="694" r:id="rId18"/>
    <p:sldId id="695" r:id="rId19"/>
    <p:sldId id="696" r:id="rId20"/>
    <p:sldId id="697" r:id="rId21"/>
    <p:sldId id="698" r:id="rId22"/>
    <p:sldId id="1040" r:id="rId23"/>
    <p:sldId id="699" r:id="rId24"/>
    <p:sldId id="700" r:id="rId25"/>
    <p:sldId id="701" r:id="rId26"/>
    <p:sldId id="702" r:id="rId27"/>
    <p:sldId id="703" r:id="rId28"/>
    <p:sldId id="704" r:id="rId29"/>
    <p:sldId id="705" r:id="rId30"/>
    <p:sldId id="706" r:id="rId31"/>
    <p:sldId id="707" r:id="rId32"/>
    <p:sldId id="708" r:id="rId33"/>
    <p:sldId id="709" r:id="rId34"/>
    <p:sldId id="710" r:id="rId35"/>
    <p:sldId id="711" r:id="rId36"/>
    <p:sldId id="712" r:id="rId37"/>
    <p:sldId id="713" r:id="rId38"/>
    <p:sldId id="714" r:id="rId39"/>
    <p:sldId id="715" r:id="rId40"/>
    <p:sldId id="716" r:id="rId41"/>
    <p:sldId id="717" r:id="rId42"/>
    <p:sldId id="718" r:id="rId43"/>
    <p:sldId id="719" r:id="rId44"/>
    <p:sldId id="1034"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4" r:id="rId59"/>
    <p:sldId id="736" r:id="rId60"/>
    <p:sldId id="737" r:id="rId61"/>
    <p:sldId id="738" r:id="rId62"/>
    <p:sldId id="739" r:id="rId63"/>
    <p:sldId id="740" r:id="rId64"/>
    <p:sldId id="741" r:id="rId65"/>
    <p:sldId id="742" r:id="rId66"/>
    <p:sldId id="743" r:id="rId67"/>
    <p:sldId id="745" r:id="rId68"/>
    <p:sldId id="746" r:id="rId69"/>
    <p:sldId id="747" r:id="rId70"/>
    <p:sldId id="748" r:id="rId71"/>
    <p:sldId id="749" r:id="rId72"/>
    <p:sldId id="750" r:id="rId73"/>
    <p:sldId id="751" r:id="rId74"/>
    <p:sldId id="752" r:id="rId75"/>
    <p:sldId id="753" r:id="rId76"/>
    <p:sldId id="754" r:id="rId77"/>
    <p:sldId id="755" r:id="rId78"/>
    <p:sldId id="756" r:id="rId79"/>
    <p:sldId id="757" r:id="rId80"/>
    <p:sldId id="758" r:id="rId81"/>
    <p:sldId id="760" r:id="rId82"/>
    <p:sldId id="1041" r:id="rId83"/>
    <p:sldId id="1042" r:id="rId84"/>
    <p:sldId id="761" r:id="rId85"/>
    <p:sldId id="763" r:id="rId86"/>
    <p:sldId id="764" r:id="rId87"/>
    <p:sldId id="765" r:id="rId88"/>
    <p:sldId id="766" r:id="rId89"/>
    <p:sldId id="767" r:id="rId90"/>
    <p:sldId id="769" r:id="rId91"/>
    <p:sldId id="770" r:id="rId92"/>
    <p:sldId id="771" r:id="rId93"/>
    <p:sldId id="772" r:id="rId94"/>
    <p:sldId id="773" r:id="rId95"/>
    <p:sldId id="774" r:id="rId96"/>
    <p:sldId id="775" r:id="rId97"/>
    <p:sldId id="776" r:id="rId98"/>
    <p:sldId id="777" r:id="rId99"/>
    <p:sldId id="778" r:id="rId100"/>
    <p:sldId id="779" r:id="rId101"/>
    <p:sldId id="780" r:id="rId102"/>
    <p:sldId id="781" r:id="rId103"/>
    <p:sldId id="782" r:id="rId104"/>
    <p:sldId id="783" r:id="rId105"/>
    <p:sldId id="784" r:id="rId106"/>
    <p:sldId id="785" r:id="rId107"/>
    <p:sldId id="786" r:id="rId108"/>
    <p:sldId id="787" r:id="rId109"/>
    <p:sldId id="788" r:id="rId110"/>
    <p:sldId id="789" r:id="rId111"/>
    <p:sldId id="790" r:id="rId112"/>
    <p:sldId id="791" r:id="rId113"/>
    <p:sldId id="792" r:id="rId114"/>
    <p:sldId id="793" r:id="rId115"/>
    <p:sldId id="794" r:id="rId116"/>
    <p:sldId id="795" r:id="rId117"/>
    <p:sldId id="796" r:id="rId118"/>
    <p:sldId id="797" r:id="rId119"/>
    <p:sldId id="798" r:id="rId120"/>
    <p:sldId id="799" r:id="rId121"/>
    <p:sldId id="800" r:id="rId122"/>
    <p:sldId id="801" r:id="rId123"/>
    <p:sldId id="802" r:id="rId124"/>
    <p:sldId id="803" r:id="rId125"/>
    <p:sldId id="804" r:id="rId126"/>
    <p:sldId id="805" r:id="rId127"/>
    <p:sldId id="806" r:id="rId128"/>
    <p:sldId id="807" r:id="rId129"/>
    <p:sldId id="808" r:id="rId130"/>
    <p:sldId id="809" r:id="rId131"/>
    <p:sldId id="810" r:id="rId132"/>
    <p:sldId id="811" r:id="rId133"/>
    <p:sldId id="812" r:id="rId134"/>
    <p:sldId id="813" r:id="rId135"/>
    <p:sldId id="814" r:id="rId136"/>
    <p:sldId id="815" r:id="rId137"/>
    <p:sldId id="816" r:id="rId138"/>
    <p:sldId id="817" r:id="rId139"/>
    <p:sldId id="818" r:id="rId140"/>
    <p:sldId id="819" r:id="rId141"/>
    <p:sldId id="820" r:id="rId142"/>
    <p:sldId id="821" r:id="rId143"/>
    <p:sldId id="822" r:id="rId144"/>
    <p:sldId id="823" r:id="rId145"/>
    <p:sldId id="824" r:id="rId146"/>
    <p:sldId id="825" r:id="rId147"/>
    <p:sldId id="826" r:id="rId148"/>
    <p:sldId id="827" r:id="rId149"/>
    <p:sldId id="828" r:id="rId150"/>
    <p:sldId id="1057" r:id="rId151"/>
    <p:sldId id="1058" r:id="rId152"/>
    <p:sldId id="1059" r:id="rId153"/>
    <p:sldId id="1060" r:id="rId154"/>
    <p:sldId id="1061" r:id="rId155"/>
    <p:sldId id="1062" r:id="rId156"/>
    <p:sldId id="1063" r:id="rId157"/>
    <p:sldId id="1064" r:id="rId158"/>
    <p:sldId id="1065" r:id="rId159"/>
    <p:sldId id="1066" r:id="rId160"/>
    <p:sldId id="1067" r:id="rId161"/>
    <p:sldId id="1068" r:id="rId162"/>
    <p:sldId id="1069" r:id="rId163"/>
    <p:sldId id="1070" r:id="rId164"/>
    <p:sldId id="1071" r:id="rId165"/>
    <p:sldId id="1072" r:id="rId166"/>
    <p:sldId id="1073" r:id="rId167"/>
    <p:sldId id="1074" r:id="rId168"/>
    <p:sldId id="1075" r:id="rId169"/>
    <p:sldId id="1076" r:id="rId170"/>
    <p:sldId id="1077" r:id="rId171"/>
    <p:sldId id="1078" r:id="rId172"/>
    <p:sldId id="1079" r:id="rId173"/>
    <p:sldId id="1080" r:id="rId174"/>
    <p:sldId id="1081" r:id="rId175"/>
    <p:sldId id="1082" r:id="rId176"/>
    <p:sldId id="1083" r:id="rId177"/>
    <p:sldId id="1084" r:id="rId178"/>
    <p:sldId id="1085" r:id="rId179"/>
    <p:sldId id="1086" r:id="rId180"/>
    <p:sldId id="1087" r:id="rId181"/>
    <p:sldId id="1088" r:id="rId182"/>
    <p:sldId id="1089" r:id="rId183"/>
    <p:sldId id="1090" r:id="rId184"/>
    <p:sldId id="1091" r:id="rId185"/>
    <p:sldId id="1092" r:id="rId186"/>
    <p:sldId id="1093" r:id="rId187"/>
    <p:sldId id="1094" r:id="rId188"/>
    <p:sldId id="1095" r:id="rId189"/>
    <p:sldId id="1096" r:id="rId190"/>
    <p:sldId id="1097" r:id="rId191"/>
    <p:sldId id="1098" r:id="rId192"/>
    <p:sldId id="1099" r:id="rId193"/>
    <p:sldId id="1100" r:id="rId194"/>
    <p:sldId id="1101" r:id="rId195"/>
    <p:sldId id="1102" r:id="rId196"/>
    <p:sldId id="1103" r:id="rId197"/>
    <p:sldId id="1104" r:id="rId198"/>
    <p:sldId id="1105" r:id="rId199"/>
    <p:sldId id="1106" r:id="rId200"/>
    <p:sldId id="1107" r:id="rId201"/>
    <p:sldId id="1108" r:id="rId202"/>
    <p:sldId id="1109" r:id="rId203"/>
    <p:sldId id="1110" r:id="rId204"/>
    <p:sldId id="1111" r:id="rId205"/>
    <p:sldId id="864" r:id="rId206"/>
    <p:sldId id="865" r:id="rId207"/>
    <p:sldId id="866" r:id="rId208"/>
    <p:sldId id="867" r:id="rId209"/>
    <p:sldId id="868" r:id="rId210"/>
    <p:sldId id="869" r:id="rId211"/>
    <p:sldId id="870" r:id="rId212"/>
    <p:sldId id="871" r:id="rId213"/>
    <p:sldId id="872" r:id="rId214"/>
    <p:sldId id="873" r:id="rId215"/>
    <p:sldId id="874" r:id="rId216"/>
    <p:sldId id="875" r:id="rId217"/>
    <p:sldId id="876" r:id="rId218"/>
    <p:sldId id="877" r:id="rId219"/>
    <p:sldId id="878" r:id="rId220"/>
    <p:sldId id="1112" r:id="rId221"/>
    <p:sldId id="1113" r:id="rId222"/>
    <p:sldId id="1114" r:id="rId223"/>
    <p:sldId id="1115" r:id="rId224"/>
    <p:sldId id="1116" r:id="rId225"/>
    <p:sldId id="1117" r:id="rId226"/>
    <p:sldId id="1118" r:id="rId227"/>
    <p:sldId id="1119" r:id="rId228"/>
    <p:sldId id="1120" r:id="rId229"/>
    <p:sldId id="1121" r:id="rId230"/>
    <p:sldId id="1122" r:id="rId231"/>
    <p:sldId id="1123" r:id="rId232"/>
    <p:sldId id="1124" r:id="rId233"/>
    <p:sldId id="1125" r:id="rId234"/>
    <p:sldId id="1126" r:id="rId235"/>
    <p:sldId id="1127" r:id="rId236"/>
    <p:sldId id="1128" r:id="rId237"/>
    <p:sldId id="1129" r:id="rId238"/>
    <p:sldId id="1130" r:id="rId239"/>
    <p:sldId id="1131" r:id="rId240"/>
    <p:sldId id="1132" r:id="rId241"/>
    <p:sldId id="1133" r:id="rId242"/>
    <p:sldId id="1134" r:id="rId243"/>
    <p:sldId id="1135" r:id="rId244"/>
    <p:sldId id="1136" r:id="rId245"/>
    <p:sldId id="1137" r:id="rId246"/>
    <p:sldId id="1138" r:id="rId247"/>
    <p:sldId id="1139" r:id="rId248"/>
    <p:sldId id="1140" r:id="rId249"/>
    <p:sldId id="1141" r:id="rId250"/>
    <p:sldId id="1142" r:id="rId251"/>
    <p:sldId id="1143" r:id="rId252"/>
    <p:sldId id="1144" r:id="rId253"/>
    <p:sldId id="1145" r:id="rId254"/>
    <p:sldId id="1146" r:id="rId255"/>
    <p:sldId id="1147" r:id="rId256"/>
    <p:sldId id="1148" r:id="rId257"/>
    <p:sldId id="1149" r:id="rId258"/>
    <p:sldId id="1150" r:id="rId259"/>
    <p:sldId id="1151" r:id="rId260"/>
    <p:sldId id="1152" r:id="rId261"/>
    <p:sldId id="1153" r:id="rId262"/>
    <p:sldId id="1154" r:id="rId263"/>
    <p:sldId id="1155" r:id="rId264"/>
    <p:sldId id="1156" r:id="rId265"/>
    <p:sldId id="1157" r:id="rId266"/>
    <p:sldId id="1158" r:id="rId267"/>
    <p:sldId id="1159" r:id="rId268"/>
    <p:sldId id="1160" r:id="rId269"/>
    <p:sldId id="1161" r:id="rId270"/>
    <p:sldId id="1162" r:id="rId271"/>
    <p:sldId id="1163" r:id="rId272"/>
    <p:sldId id="1164" r:id="rId273"/>
    <p:sldId id="1165" r:id="rId274"/>
    <p:sldId id="1166" r:id="rId275"/>
    <p:sldId id="1167" r:id="rId276"/>
    <p:sldId id="1168" r:id="rId277"/>
    <p:sldId id="1169" r:id="rId278"/>
    <p:sldId id="1170" r:id="rId279"/>
    <p:sldId id="1171" r:id="rId280"/>
    <p:sldId id="1172" r:id="rId281"/>
    <p:sldId id="1173" r:id="rId282"/>
    <p:sldId id="1174" r:id="rId283"/>
    <p:sldId id="1175" r:id="rId284"/>
    <p:sldId id="1176" r:id="rId285"/>
    <p:sldId id="1177" r:id="rId286"/>
    <p:sldId id="1178" r:id="rId287"/>
    <p:sldId id="1179" r:id="rId288"/>
    <p:sldId id="1180" r:id="rId289"/>
    <p:sldId id="1181" r:id="rId290"/>
    <p:sldId id="1182" r:id="rId291"/>
    <p:sldId id="1183" r:id="rId292"/>
    <p:sldId id="1184" r:id="rId293"/>
    <p:sldId id="1185" r:id="rId294"/>
    <p:sldId id="1186" r:id="rId295"/>
    <p:sldId id="1187" r:id="rId296"/>
    <p:sldId id="1188" r:id="rId297"/>
    <p:sldId id="1189" r:id="rId298"/>
    <p:sldId id="1190" r:id="rId299"/>
    <p:sldId id="915" r:id="rId300"/>
    <p:sldId id="916" r:id="rId301"/>
    <p:sldId id="917" r:id="rId302"/>
    <p:sldId id="918" r:id="rId303"/>
    <p:sldId id="919" r:id="rId304"/>
    <p:sldId id="920" r:id="rId305"/>
    <p:sldId id="921" r:id="rId306"/>
    <p:sldId id="922" r:id="rId307"/>
    <p:sldId id="923" r:id="rId308"/>
    <p:sldId id="924" r:id="rId309"/>
    <p:sldId id="925" r:id="rId310"/>
    <p:sldId id="926" r:id="rId311"/>
    <p:sldId id="927" r:id="rId312"/>
    <p:sldId id="928" r:id="rId313"/>
    <p:sldId id="929" r:id="rId314"/>
    <p:sldId id="930" r:id="rId315"/>
    <p:sldId id="931" r:id="rId316"/>
    <p:sldId id="932" r:id="rId317"/>
    <p:sldId id="933" r:id="rId318"/>
    <p:sldId id="935" r:id="rId319"/>
    <p:sldId id="936" r:id="rId320"/>
    <p:sldId id="937" r:id="rId321"/>
    <p:sldId id="938" r:id="rId322"/>
    <p:sldId id="939" r:id="rId323"/>
    <p:sldId id="940" r:id="rId324"/>
    <p:sldId id="941" r:id="rId325"/>
    <p:sldId id="942" r:id="rId326"/>
    <p:sldId id="943" r:id="rId327"/>
    <p:sldId id="944" r:id="rId328"/>
    <p:sldId id="945" r:id="rId329"/>
    <p:sldId id="946" r:id="rId330"/>
    <p:sldId id="947" r:id="rId331"/>
    <p:sldId id="948" r:id="rId332"/>
    <p:sldId id="949" r:id="rId333"/>
    <p:sldId id="950" r:id="rId334"/>
    <p:sldId id="951" r:id="rId335"/>
    <p:sldId id="952" r:id="rId336"/>
    <p:sldId id="953" r:id="rId337"/>
    <p:sldId id="954" r:id="rId338"/>
    <p:sldId id="955" r:id="rId339"/>
    <p:sldId id="956" r:id="rId340"/>
    <p:sldId id="957" r:id="rId341"/>
    <p:sldId id="958" r:id="rId342"/>
    <p:sldId id="959" r:id="rId343"/>
    <p:sldId id="960" r:id="rId344"/>
    <p:sldId id="961" r:id="rId345"/>
    <p:sldId id="962" r:id="rId346"/>
    <p:sldId id="963" r:id="rId347"/>
    <p:sldId id="964" r:id="rId348"/>
    <p:sldId id="965" r:id="rId349"/>
    <p:sldId id="966" r:id="rId350"/>
    <p:sldId id="967" r:id="rId351"/>
    <p:sldId id="968" r:id="rId352"/>
    <p:sldId id="969" r:id="rId353"/>
    <p:sldId id="970" r:id="rId354"/>
    <p:sldId id="971" r:id="rId355"/>
    <p:sldId id="973" r:id="rId356"/>
    <p:sldId id="972" r:id="rId357"/>
    <p:sldId id="974" r:id="rId358"/>
    <p:sldId id="975" r:id="rId359"/>
    <p:sldId id="977" r:id="rId360"/>
    <p:sldId id="978" r:id="rId361"/>
    <p:sldId id="979" r:id="rId362"/>
    <p:sldId id="980" r:id="rId363"/>
    <p:sldId id="981" r:id="rId364"/>
    <p:sldId id="982" r:id="rId365"/>
    <p:sldId id="983" r:id="rId366"/>
    <p:sldId id="984" r:id="rId367"/>
    <p:sldId id="985" r:id="rId368"/>
    <p:sldId id="986" r:id="rId369"/>
    <p:sldId id="987" r:id="rId370"/>
    <p:sldId id="988" r:id="rId371"/>
    <p:sldId id="996" r:id="rId372"/>
    <p:sldId id="989" r:id="rId373"/>
    <p:sldId id="990" r:id="rId374"/>
    <p:sldId id="991" r:id="rId375"/>
    <p:sldId id="992" r:id="rId376"/>
    <p:sldId id="993" r:id="rId377"/>
    <p:sldId id="994" r:id="rId378"/>
    <p:sldId id="995" r:id="rId379"/>
    <p:sldId id="997" r:id="rId380"/>
    <p:sldId id="999" r:id="rId381"/>
    <p:sldId id="1000" r:id="rId382"/>
    <p:sldId id="1002" r:id="rId383"/>
    <p:sldId id="1003" r:id="rId384"/>
    <p:sldId id="1004" r:id="rId385"/>
    <p:sldId id="1005" r:id="rId386"/>
    <p:sldId id="1006" r:id="rId387"/>
    <p:sldId id="1007" r:id="rId388"/>
    <p:sldId id="1008" r:id="rId389"/>
    <p:sldId id="1009" r:id="rId390"/>
    <p:sldId id="1010" r:id="rId391"/>
    <p:sldId id="1011" r:id="rId392"/>
    <p:sldId id="1012" r:id="rId393"/>
    <p:sldId id="1013" r:id="rId394"/>
    <p:sldId id="1014" r:id="rId395"/>
    <p:sldId id="1015" r:id="rId396"/>
    <p:sldId id="1016" r:id="rId397"/>
    <p:sldId id="1017" r:id="rId398"/>
    <p:sldId id="1018" r:id="rId399"/>
    <p:sldId id="1019" r:id="rId400"/>
    <p:sldId id="1020" r:id="rId401"/>
    <p:sldId id="1022" r:id="rId402"/>
    <p:sldId id="1023" r:id="rId403"/>
    <p:sldId id="1028" r:id="rId404"/>
    <p:sldId id="1025" r:id="rId405"/>
    <p:sldId id="1026" r:id="rId406"/>
    <p:sldId id="1027" r:id="rId407"/>
    <p:sldId id="1029" r:id="rId408"/>
    <p:sldId id="1030" r:id="rId409"/>
    <p:sldId id="1031" r:id="rId410"/>
    <p:sldId id="1032" r:id="rId411"/>
    <p:sldId id="1033" r:id="rId412"/>
    <p:sldId id="1037" r:id="rId41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ay1" id="{96FFEE8D-3682-4153-AB8D-18830B82171D}">
          <p14:sldIdLst>
            <p14:sldId id="675"/>
            <p14:sldId id="1045"/>
            <p14:sldId id="677"/>
            <p14:sldId id="678"/>
            <p14:sldId id="689"/>
            <p14:sldId id="679"/>
            <p14:sldId id="680"/>
            <p14:sldId id="690"/>
            <p14:sldId id="681"/>
            <p14:sldId id="682"/>
            <p14:sldId id="683"/>
            <p14:sldId id="684"/>
            <p14:sldId id="685"/>
            <p14:sldId id="1043"/>
            <p14:sldId id="692"/>
            <p14:sldId id="693"/>
            <p14:sldId id="694"/>
            <p14:sldId id="695"/>
            <p14:sldId id="696"/>
            <p14:sldId id="697"/>
            <p14:sldId id="698"/>
            <p14:sldId id="1040"/>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1034"/>
            <p14:sldId id="720"/>
            <p14:sldId id="721"/>
            <p14:sldId id="722"/>
            <p14:sldId id="723"/>
            <p14:sldId id="724"/>
            <p14:sldId id="725"/>
            <p14:sldId id="726"/>
            <p14:sldId id="727"/>
            <p14:sldId id="728"/>
            <p14:sldId id="729"/>
            <p14:sldId id="730"/>
            <p14:sldId id="731"/>
            <p14:sldId id="732"/>
            <p14:sldId id="734"/>
            <p14:sldId id="736"/>
            <p14:sldId id="737"/>
            <p14:sldId id="738"/>
            <p14:sldId id="739"/>
            <p14:sldId id="740"/>
            <p14:sldId id="741"/>
            <p14:sldId id="742"/>
            <p14:sldId id="743"/>
            <p14:sldId id="745"/>
            <p14:sldId id="746"/>
            <p14:sldId id="747"/>
            <p14:sldId id="748"/>
            <p14:sldId id="749"/>
            <p14:sldId id="750"/>
            <p14:sldId id="751"/>
            <p14:sldId id="752"/>
            <p14:sldId id="753"/>
            <p14:sldId id="754"/>
            <p14:sldId id="755"/>
            <p14:sldId id="756"/>
            <p14:sldId id="757"/>
            <p14:sldId id="758"/>
            <p14:sldId id="760"/>
            <p14:sldId id="1041"/>
            <p14:sldId id="1042"/>
            <p14:sldId id="761"/>
            <p14:sldId id="763"/>
            <p14:sldId id="764"/>
            <p14:sldId id="765"/>
            <p14:sldId id="766"/>
            <p14:sldId id="767"/>
            <p14:sldId id="769"/>
            <p14:sldId id="770"/>
            <p14:sldId id="771"/>
            <p14:sldId id="772"/>
            <p14:sldId id="773"/>
            <p14:sldId id="774"/>
          </p14:sldIdLst>
        </p14:section>
        <p14:section name="Day 2" id="{DC6F27F6-758D-AD49-A400-4FA2F92E167A}">
          <p14:sldIdLst>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1044"/>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Lst>
        </p14:section>
        <p14:section name="Day 3" id="{9D689524-FF03-C046-A23E-D649D898D6BB}">
          <p14:sldIdLst>
            <p14:sldId id="879"/>
            <p14:sldId id="880"/>
            <p14:sldId id="881"/>
            <p14:sldId id="883"/>
            <p14:sldId id="884"/>
            <p14:sldId id="885"/>
            <p14:sldId id="886"/>
            <p14:sldId id="887"/>
            <p14:sldId id="888"/>
            <p14:sldId id="889"/>
            <p14:sldId id="890"/>
            <p14:sldId id="891"/>
            <p14:sldId id="893"/>
            <p14:sldId id="894"/>
            <p14:sldId id="895"/>
            <p14:sldId id="896"/>
            <p14:sldId id="897"/>
            <p14:sldId id="898"/>
            <p14:sldId id="899"/>
            <p14:sldId id="900"/>
            <p14:sldId id="902"/>
            <p14:sldId id="903"/>
            <p14:sldId id="905"/>
            <p14:sldId id="906"/>
            <p14:sldId id="907"/>
            <p14:sldId id="908"/>
            <p14:sldId id="909"/>
            <p14:sldId id="911"/>
            <p14:sldId id="912"/>
            <p14:sldId id="913"/>
            <p14:sldId id="914"/>
            <p14:sldId id="915"/>
            <p14:sldId id="916"/>
            <p14:sldId id="917"/>
            <p14:sldId id="918"/>
            <p14:sldId id="919"/>
            <p14:sldId id="920"/>
            <p14:sldId id="921"/>
            <p14:sldId id="922"/>
            <p14:sldId id="923"/>
            <p14:sldId id="924"/>
            <p14:sldId id="925"/>
            <p14:sldId id="926"/>
            <p14:sldId id="927"/>
            <p14:sldId id="928"/>
            <p14:sldId id="929"/>
            <p14:sldId id="930"/>
            <p14:sldId id="931"/>
            <p14:sldId id="932"/>
            <p14:sldId id="933"/>
            <p14:sldId id="935"/>
            <p14:sldId id="936"/>
            <p14:sldId id="937"/>
            <p14:sldId id="938"/>
            <p14:sldId id="939"/>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60"/>
          </p14:sldIdLst>
        </p14:section>
        <p14:section name="Day 4" id="{C71F11EC-BFD9-9A4B-B382-5E7653DF3021}">
          <p14:sldIdLst>
            <p14:sldId id="961"/>
            <p14:sldId id="962"/>
            <p14:sldId id="963"/>
            <p14:sldId id="964"/>
            <p14:sldId id="965"/>
            <p14:sldId id="966"/>
            <p14:sldId id="967"/>
            <p14:sldId id="968"/>
            <p14:sldId id="969"/>
            <p14:sldId id="970"/>
            <p14:sldId id="971"/>
            <p14:sldId id="973"/>
            <p14:sldId id="972"/>
            <p14:sldId id="974"/>
            <p14:sldId id="975"/>
            <p14:sldId id="977"/>
            <p14:sldId id="978"/>
            <p14:sldId id="979"/>
            <p14:sldId id="980"/>
            <p14:sldId id="981"/>
            <p14:sldId id="982"/>
            <p14:sldId id="983"/>
            <p14:sldId id="984"/>
            <p14:sldId id="985"/>
            <p14:sldId id="986"/>
            <p14:sldId id="987"/>
            <p14:sldId id="988"/>
            <p14:sldId id="996"/>
            <p14:sldId id="989"/>
            <p14:sldId id="990"/>
            <p14:sldId id="991"/>
            <p14:sldId id="992"/>
            <p14:sldId id="993"/>
            <p14:sldId id="994"/>
            <p14:sldId id="995"/>
            <p14:sldId id="997"/>
            <p14:sldId id="999"/>
            <p14:sldId id="1000"/>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2"/>
            <p14:sldId id="1023"/>
            <p14:sldId id="1028"/>
            <p14:sldId id="1025"/>
            <p14:sldId id="1026"/>
            <p14:sldId id="1027"/>
            <p14:sldId id="1029"/>
            <p14:sldId id="1030"/>
            <p14:sldId id="1031"/>
            <p14:sldId id="1032"/>
            <p14:sldId id="1033"/>
            <p14:sldId id="103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9046C"/>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2" autoAdjust="0"/>
    <p:restoredTop sz="95878" autoAdjust="0"/>
  </p:normalViewPr>
  <p:slideViewPr>
    <p:cSldViewPr>
      <p:cViewPr varScale="1">
        <p:scale>
          <a:sx n="70" d="100"/>
          <a:sy n="70" d="100"/>
        </p:scale>
        <p:origin x="-1128" y="-96"/>
      </p:cViewPr>
      <p:guideLst>
        <p:guide orient="horz" pos="2160"/>
        <p:guide pos="2880"/>
      </p:guideLst>
    </p:cSldViewPr>
  </p:slideViewPr>
  <p:outlineViewPr>
    <p:cViewPr>
      <p:scale>
        <a:sx n="33" d="100"/>
        <a:sy n="33" d="100"/>
      </p:scale>
      <p:origin x="0" y="1562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Lst>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413" Type="http://schemas.openxmlformats.org/officeDocument/2006/relationships/slide" Target="slides/slide412.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414"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415" Type="http://schemas.openxmlformats.org/officeDocument/2006/relationships/handoutMaster" Target="handoutMasters/handoutMaster1.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commentAuthors" Target="commentAuthors.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presProps" Target="presProps.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viewProps" Target="viewProp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s>
</file>

<file path=ppt/_rels/viewProps.xml.rels><?xml version="1.0" encoding="UTF-8" standalone="yes"?>
<Relationships xmlns="http://schemas.openxmlformats.org/package/2006/relationships"><Relationship Id="rId26" Type="http://schemas.openxmlformats.org/officeDocument/2006/relationships/slide" Target="slides/slide151.xml"/><Relationship Id="rId117" Type="http://schemas.openxmlformats.org/officeDocument/2006/relationships/slide" Target="slides/slide402.xml"/><Relationship Id="rId21" Type="http://schemas.openxmlformats.org/officeDocument/2006/relationships/slide" Target="slides/slide131.xml"/><Relationship Id="rId42" Type="http://schemas.openxmlformats.org/officeDocument/2006/relationships/slide" Target="slides/slide228.xml"/><Relationship Id="rId47" Type="http://schemas.openxmlformats.org/officeDocument/2006/relationships/slide" Target="slides/slide233.xml"/><Relationship Id="rId63" Type="http://schemas.openxmlformats.org/officeDocument/2006/relationships/slide" Target="slides/slide263.xml"/><Relationship Id="rId68" Type="http://schemas.openxmlformats.org/officeDocument/2006/relationships/slide" Target="slides/slide268.xml"/><Relationship Id="rId84" Type="http://schemas.openxmlformats.org/officeDocument/2006/relationships/slide" Target="slides/slide305.xml"/><Relationship Id="rId89" Type="http://schemas.openxmlformats.org/officeDocument/2006/relationships/slide" Target="slides/slide310.xml"/><Relationship Id="rId112" Type="http://schemas.openxmlformats.org/officeDocument/2006/relationships/slide" Target="slides/slide395.xml"/><Relationship Id="rId16" Type="http://schemas.openxmlformats.org/officeDocument/2006/relationships/slide" Target="slides/slide61.xml"/><Relationship Id="rId107" Type="http://schemas.openxmlformats.org/officeDocument/2006/relationships/slide" Target="slides/slide383.xml"/><Relationship Id="rId11" Type="http://schemas.openxmlformats.org/officeDocument/2006/relationships/slide" Target="slides/slide56.xml"/><Relationship Id="rId32" Type="http://schemas.openxmlformats.org/officeDocument/2006/relationships/slide" Target="slides/slide198.xml"/><Relationship Id="rId37" Type="http://schemas.openxmlformats.org/officeDocument/2006/relationships/slide" Target="slides/slide223.xml"/><Relationship Id="rId53" Type="http://schemas.openxmlformats.org/officeDocument/2006/relationships/slide" Target="slides/slide253.xml"/><Relationship Id="rId58" Type="http://schemas.openxmlformats.org/officeDocument/2006/relationships/slide" Target="slides/slide258.xml"/><Relationship Id="rId74" Type="http://schemas.openxmlformats.org/officeDocument/2006/relationships/slide" Target="slides/slide290.xml"/><Relationship Id="rId79" Type="http://schemas.openxmlformats.org/officeDocument/2006/relationships/slide" Target="slides/slide295.xml"/><Relationship Id="rId102" Type="http://schemas.openxmlformats.org/officeDocument/2006/relationships/slide" Target="slides/slide373.xml"/><Relationship Id="rId123" Type="http://schemas.openxmlformats.org/officeDocument/2006/relationships/slide" Target="slides/slide408.xml"/><Relationship Id="rId5" Type="http://schemas.openxmlformats.org/officeDocument/2006/relationships/slide" Target="slides/slide50.xml"/><Relationship Id="rId61" Type="http://schemas.openxmlformats.org/officeDocument/2006/relationships/slide" Target="slides/slide261.xml"/><Relationship Id="rId82" Type="http://schemas.openxmlformats.org/officeDocument/2006/relationships/slide" Target="slides/slide302.xml"/><Relationship Id="rId90" Type="http://schemas.openxmlformats.org/officeDocument/2006/relationships/slide" Target="slides/slide312.xml"/><Relationship Id="rId95" Type="http://schemas.openxmlformats.org/officeDocument/2006/relationships/slide" Target="slides/slide319.xml"/><Relationship Id="rId19" Type="http://schemas.openxmlformats.org/officeDocument/2006/relationships/slide" Target="slides/slide106.xml"/><Relationship Id="rId14" Type="http://schemas.openxmlformats.org/officeDocument/2006/relationships/slide" Target="slides/slide59.xml"/><Relationship Id="rId22" Type="http://schemas.openxmlformats.org/officeDocument/2006/relationships/slide" Target="slides/slide140.xml"/><Relationship Id="rId27" Type="http://schemas.openxmlformats.org/officeDocument/2006/relationships/slide" Target="slides/slide160.xml"/><Relationship Id="rId30" Type="http://schemas.openxmlformats.org/officeDocument/2006/relationships/slide" Target="slides/slide163.xml"/><Relationship Id="rId35" Type="http://schemas.openxmlformats.org/officeDocument/2006/relationships/slide" Target="slides/slide208.xml"/><Relationship Id="rId43" Type="http://schemas.openxmlformats.org/officeDocument/2006/relationships/slide" Target="slides/slide229.xml"/><Relationship Id="rId48" Type="http://schemas.openxmlformats.org/officeDocument/2006/relationships/slide" Target="slides/slide244.xml"/><Relationship Id="rId56" Type="http://schemas.openxmlformats.org/officeDocument/2006/relationships/slide" Target="slides/slide256.xml"/><Relationship Id="rId64" Type="http://schemas.openxmlformats.org/officeDocument/2006/relationships/slide" Target="slides/slide264.xml"/><Relationship Id="rId69" Type="http://schemas.openxmlformats.org/officeDocument/2006/relationships/slide" Target="slides/slide269.xml"/><Relationship Id="rId77" Type="http://schemas.openxmlformats.org/officeDocument/2006/relationships/slide" Target="slides/slide293.xml"/><Relationship Id="rId100" Type="http://schemas.openxmlformats.org/officeDocument/2006/relationships/slide" Target="slides/slide369.xml"/><Relationship Id="rId105" Type="http://schemas.openxmlformats.org/officeDocument/2006/relationships/slide" Target="slides/slide381.xml"/><Relationship Id="rId113" Type="http://schemas.openxmlformats.org/officeDocument/2006/relationships/slide" Target="slides/slide396.xml"/><Relationship Id="rId118" Type="http://schemas.openxmlformats.org/officeDocument/2006/relationships/slide" Target="slides/slide403.xml"/><Relationship Id="rId126" Type="http://schemas.openxmlformats.org/officeDocument/2006/relationships/slide" Target="slides/slide412.xml"/><Relationship Id="rId8" Type="http://schemas.openxmlformats.org/officeDocument/2006/relationships/slide" Target="slides/slide53.xml"/><Relationship Id="rId51" Type="http://schemas.openxmlformats.org/officeDocument/2006/relationships/slide" Target="slides/slide251.xml"/><Relationship Id="rId72" Type="http://schemas.openxmlformats.org/officeDocument/2006/relationships/slide" Target="slides/slide286.xml"/><Relationship Id="rId80" Type="http://schemas.openxmlformats.org/officeDocument/2006/relationships/slide" Target="slides/slide296.xml"/><Relationship Id="rId85" Type="http://schemas.openxmlformats.org/officeDocument/2006/relationships/slide" Target="slides/slide306.xml"/><Relationship Id="rId93" Type="http://schemas.openxmlformats.org/officeDocument/2006/relationships/slide" Target="slides/slide315.xml"/><Relationship Id="rId98" Type="http://schemas.openxmlformats.org/officeDocument/2006/relationships/slide" Target="slides/slide338.xml"/><Relationship Id="rId121" Type="http://schemas.openxmlformats.org/officeDocument/2006/relationships/slide" Target="slides/slide406.xml"/><Relationship Id="rId3" Type="http://schemas.openxmlformats.org/officeDocument/2006/relationships/slide" Target="slides/slide13.xml"/><Relationship Id="rId12" Type="http://schemas.openxmlformats.org/officeDocument/2006/relationships/slide" Target="slides/slide57.xml"/><Relationship Id="rId17" Type="http://schemas.openxmlformats.org/officeDocument/2006/relationships/slide" Target="slides/slide63.xml"/><Relationship Id="rId25" Type="http://schemas.openxmlformats.org/officeDocument/2006/relationships/slide" Target="slides/slide146.xml"/><Relationship Id="rId33" Type="http://schemas.openxmlformats.org/officeDocument/2006/relationships/slide" Target="slides/slide199.xml"/><Relationship Id="rId38" Type="http://schemas.openxmlformats.org/officeDocument/2006/relationships/slide" Target="slides/slide224.xml"/><Relationship Id="rId46" Type="http://schemas.openxmlformats.org/officeDocument/2006/relationships/slide" Target="slides/slide232.xml"/><Relationship Id="rId59" Type="http://schemas.openxmlformats.org/officeDocument/2006/relationships/slide" Target="slides/slide259.xml"/><Relationship Id="rId67" Type="http://schemas.openxmlformats.org/officeDocument/2006/relationships/slide" Target="slides/slide267.xml"/><Relationship Id="rId103" Type="http://schemas.openxmlformats.org/officeDocument/2006/relationships/slide" Target="slides/slide374.xml"/><Relationship Id="rId108" Type="http://schemas.openxmlformats.org/officeDocument/2006/relationships/slide" Target="slides/slide384.xml"/><Relationship Id="rId116" Type="http://schemas.openxmlformats.org/officeDocument/2006/relationships/slide" Target="slides/slide401.xml"/><Relationship Id="rId124" Type="http://schemas.openxmlformats.org/officeDocument/2006/relationships/slide" Target="slides/slide409.xml"/><Relationship Id="rId20" Type="http://schemas.openxmlformats.org/officeDocument/2006/relationships/slide" Target="slides/slide107.xml"/><Relationship Id="rId41" Type="http://schemas.openxmlformats.org/officeDocument/2006/relationships/slide" Target="slides/slide227.xml"/><Relationship Id="rId54" Type="http://schemas.openxmlformats.org/officeDocument/2006/relationships/slide" Target="slides/slide254.xml"/><Relationship Id="rId62" Type="http://schemas.openxmlformats.org/officeDocument/2006/relationships/slide" Target="slides/slide262.xml"/><Relationship Id="rId70" Type="http://schemas.openxmlformats.org/officeDocument/2006/relationships/slide" Target="slides/slide270.xml"/><Relationship Id="rId75" Type="http://schemas.openxmlformats.org/officeDocument/2006/relationships/slide" Target="slides/slide291.xml"/><Relationship Id="rId83" Type="http://schemas.openxmlformats.org/officeDocument/2006/relationships/slide" Target="slides/slide303.xml"/><Relationship Id="rId88" Type="http://schemas.openxmlformats.org/officeDocument/2006/relationships/slide" Target="slides/slide309.xml"/><Relationship Id="rId91" Type="http://schemas.openxmlformats.org/officeDocument/2006/relationships/slide" Target="slides/slide313.xml"/><Relationship Id="rId96" Type="http://schemas.openxmlformats.org/officeDocument/2006/relationships/slide" Target="slides/slide320.xml"/><Relationship Id="rId111" Type="http://schemas.openxmlformats.org/officeDocument/2006/relationships/slide" Target="slides/slide394.xml"/><Relationship Id="rId1" Type="http://schemas.openxmlformats.org/officeDocument/2006/relationships/slide" Target="slides/slide1.xml"/><Relationship Id="rId6" Type="http://schemas.openxmlformats.org/officeDocument/2006/relationships/slide" Target="slides/slide51.xml"/><Relationship Id="rId15" Type="http://schemas.openxmlformats.org/officeDocument/2006/relationships/slide" Target="slides/slide60.xml"/><Relationship Id="rId23" Type="http://schemas.openxmlformats.org/officeDocument/2006/relationships/slide" Target="slides/slide141.xml"/><Relationship Id="rId28" Type="http://schemas.openxmlformats.org/officeDocument/2006/relationships/slide" Target="slides/slide161.xml"/><Relationship Id="rId36" Type="http://schemas.openxmlformats.org/officeDocument/2006/relationships/slide" Target="slides/slide214.xml"/><Relationship Id="rId49" Type="http://schemas.openxmlformats.org/officeDocument/2006/relationships/slide" Target="slides/slide245.xml"/><Relationship Id="rId57" Type="http://schemas.openxmlformats.org/officeDocument/2006/relationships/slide" Target="slides/slide257.xml"/><Relationship Id="rId106" Type="http://schemas.openxmlformats.org/officeDocument/2006/relationships/slide" Target="slides/slide382.xml"/><Relationship Id="rId114" Type="http://schemas.openxmlformats.org/officeDocument/2006/relationships/slide" Target="slides/slide399.xml"/><Relationship Id="rId119" Type="http://schemas.openxmlformats.org/officeDocument/2006/relationships/slide" Target="slides/slide404.xml"/><Relationship Id="rId10" Type="http://schemas.openxmlformats.org/officeDocument/2006/relationships/slide" Target="slides/slide55.xml"/><Relationship Id="rId31" Type="http://schemas.openxmlformats.org/officeDocument/2006/relationships/slide" Target="slides/slide168.xml"/><Relationship Id="rId44" Type="http://schemas.openxmlformats.org/officeDocument/2006/relationships/slide" Target="slides/slide230.xml"/><Relationship Id="rId52" Type="http://schemas.openxmlformats.org/officeDocument/2006/relationships/slide" Target="slides/slide252.xml"/><Relationship Id="rId60" Type="http://schemas.openxmlformats.org/officeDocument/2006/relationships/slide" Target="slides/slide260.xml"/><Relationship Id="rId65" Type="http://schemas.openxmlformats.org/officeDocument/2006/relationships/slide" Target="slides/slide265.xml"/><Relationship Id="rId73" Type="http://schemas.openxmlformats.org/officeDocument/2006/relationships/slide" Target="slides/slide289.xml"/><Relationship Id="rId78" Type="http://schemas.openxmlformats.org/officeDocument/2006/relationships/slide" Target="slides/slide294.xml"/><Relationship Id="rId81" Type="http://schemas.openxmlformats.org/officeDocument/2006/relationships/slide" Target="slides/slide297.xml"/><Relationship Id="rId86" Type="http://schemas.openxmlformats.org/officeDocument/2006/relationships/slide" Target="slides/slide307.xml"/><Relationship Id="rId94" Type="http://schemas.openxmlformats.org/officeDocument/2006/relationships/slide" Target="slides/slide318.xml"/><Relationship Id="rId99" Type="http://schemas.openxmlformats.org/officeDocument/2006/relationships/slide" Target="slides/slide368.xml"/><Relationship Id="rId101" Type="http://schemas.openxmlformats.org/officeDocument/2006/relationships/slide" Target="slides/slide372.xml"/><Relationship Id="rId122" Type="http://schemas.openxmlformats.org/officeDocument/2006/relationships/slide" Target="slides/slide407.xml"/><Relationship Id="rId4" Type="http://schemas.openxmlformats.org/officeDocument/2006/relationships/slide" Target="slides/slide33.xml"/><Relationship Id="rId9" Type="http://schemas.openxmlformats.org/officeDocument/2006/relationships/slide" Target="slides/slide54.xml"/><Relationship Id="rId13" Type="http://schemas.openxmlformats.org/officeDocument/2006/relationships/slide" Target="slides/slide58.xml"/><Relationship Id="rId18" Type="http://schemas.openxmlformats.org/officeDocument/2006/relationships/slide" Target="slides/slide105.xml"/><Relationship Id="rId39" Type="http://schemas.openxmlformats.org/officeDocument/2006/relationships/slide" Target="slides/slide225.xml"/><Relationship Id="rId109" Type="http://schemas.openxmlformats.org/officeDocument/2006/relationships/slide" Target="slides/slide385.xml"/><Relationship Id="rId34" Type="http://schemas.openxmlformats.org/officeDocument/2006/relationships/slide" Target="slides/slide207.xml"/><Relationship Id="rId50" Type="http://schemas.openxmlformats.org/officeDocument/2006/relationships/slide" Target="slides/slide246.xml"/><Relationship Id="rId55" Type="http://schemas.openxmlformats.org/officeDocument/2006/relationships/slide" Target="slides/slide255.xml"/><Relationship Id="rId76" Type="http://schemas.openxmlformats.org/officeDocument/2006/relationships/slide" Target="slides/slide292.xml"/><Relationship Id="rId97" Type="http://schemas.openxmlformats.org/officeDocument/2006/relationships/slide" Target="slides/slide329.xml"/><Relationship Id="rId104" Type="http://schemas.openxmlformats.org/officeDocument/2006/relationships/slide" Target="slides/slide380.xml"/><Relationship Id="rId120" Type="http://schemas.openxmlformats.org/officeDocument/2006/relationships/slide" Target="slides/slide405.xml"/><Relationship Id="rId125" Type="http://schemas.openxmlformats.org/officeDocument/2006/relationships/slide" Target="slides/slide410.xml"/><Relationship Id="rId7" Type="http://schemas.openxmlformats.org/officeDocument/2006/relationships/slide" Target="slides/slide52.xml"/><Relationship Id="rId71" Type="http://schemas.openxmlformats.org/officeDocument/2006/relationships/slide" Target="slides/slide271.xml"/><Relationship Id="rId92" Type="http://schemas.openxmlformats.org/officeDocument/2006/relationships/slide" Target="slides/slide314.xml"/><Relationship Id="rId2" Type="http://schemas.openxmlformats.org/officeDocument/2006/relationships/slide" Target="slides/slide11.xml"/><Relationship Id="rId29" Type="http://schemas.openxmlformats.org/officeDocument/2006/relationships/slide" Target="slides/slide162.xml"/><Relationship Id="rId24" Type="http://schemas.openxmlformats.org/officeDocument/2006/relationships/slide" Target="slides/slide144.xml"/><Relationship Id="rId40" Type="http://schemas.openxmlformats.org/officeDocument/2006/relationships/slide" Target="slides/slide226.xml"/><Relationship Id="rId45" Type="http://schemas.openxmlformats.org/officeDocument/2006/relationships/slide" Target="slides/slide231.xml"/><Relationship Id="rId66" Type="http://schemas.openxmlformats.org/officeDocument/2006/relationships/slide" Target="slides/slide266.xml"/><Relationship Id="rId87" Type="http://schemas.openxmlformats.org/officeDocument/2006/relationships/slide" Target="slides/slide308.xml"/><Relationship Id="rId110" Type="http://schemas.openxmlformats.org/officeDocument/2006/relationships/slide" Target="slides/slide386.xml"/><Relationship Id="rId115" Type="http://schemas.openxmlformats.org/officeDocument/2006/relationships/slide" Target="slides/slide400.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4.xlsx"/></Relationships>
</file>

<file path=ppt/charts/chart1.xml><?xml version="1.0" encoding="utf-8"?>
<c:chartSpace xmlns:c="http://schemas.openxmlformats.org/drawingml/2006/chart" xmlns:a="http://schemas.openxmlformats.org/drawingml/2006/main" xmlns:r="http://schemas.openxmlformats.org/officeDocument/2006/relationships">
  <c:lang val="es-ES"/>
  <c:chart>
    <c:title>
      <c:tx>
        <c:rich>
          <a:bodyPr/>
          <a:lstStyle/>
          <a:p>
            <a:pPr>
              <a:defRPr/>
            </a:pPr>
            <a:r>
              <a:rPr lang="en-GB" dirty="0" smtClean="0"/>
              <a:t>Weight Distribution</a:t>
            </a:r>
            <a:endParaRPr lang="en-GB" dirty="0"/>
          </a:p>
        </c:rich>
      </c:tx>
      <c:layout/>
    </c:title>
    <c:plotArea>
      <c:layout/>
      <c:pieChart>
        <c:varyColors val="1"/>
        <c:ser>
          <c:idx val="0"/>
          <c:order val="0"/>
          <c:tx>
            <c:strRef>
              <c:f>Sheet1!$B$1</c:f>
              <c:strCache>
                <c:ptCount val="1"/>
                <c:pt idx="0">
                  <c:v>Weight</c:v>
                </c:pt>
              </c:strCache>
            </c:strRef>
          </c:tx>
          <c:explosion val="25"/>
          <c:cat>
            <c:strRef>
              <c:f>Sheet1!$A$2:$A$8</c:f>
              <c:strCache>
                <c:ptCount val="7"/>
                <c:pt idx="0">
                  <c:v>Financial Risk v Return</c:v>
                </c:pt>
                <c:pt idx="1">
                  <c:v>Strategic Fit</c:v>
                </c:pt>
                <c:pt idx="2">
                  <c:v>Product</c:v>
                </c:pt>
                <c:pt idx="3">
                  <c:v>Market  Attractiveness</c:v>
                </c:pt>
                <c:pt idx="4">
                  <c:v>Technology Adoption Life Cycle</c:v>
                </c:pt>
                <c:pt idx="5">
                  <c:v>Synergies</c:v>
                </c:pt>
                <c:pt idx="6">
                  <c:v>Technical Feasibility</c:v>
                </c:pt>
              </c:strCache>
            </c:strRef>
          </c:cat>
          <c:val>
            <c:numRef>
              <c:f>Sheet1!$B$2:$B$8</c:f>
              <c:numCache>
                <c:formatCode>General</c:formatCode>
                <c:ptCount val="7"/>
                <c:pt idx="0">
                  <c:v>0.2</c:v>
                </c:pt>
                <c:pt idx="1">
                  <c:v>0.2</c:v>
                </c:pt>
                <c:pt idx="2">
                  <c:v>0.1</c:v>
                </c:pt>
                <c:pt idx="3">
                  <c:v>0.2</c:v>
                </c:pt>
                <c:pt idx="4">
                  <c:v>0.1</c:v>
                </c:pt>
                <c:pt idx="5">
                  <c:v>0.1</c:v>
                </c:pt>
                <c:pt idx="6">
                  <c:v>0.1</c:v>
                </c:pt>
              </c:numCache>
            </c:numRef>
          </c:val>
        </c:ser>
        <c:firstSliceAng val="0"/>
      </c:pieChart>
    </c:plotArea>
    <c:legend>
      <c:legendPos val="r"/>
      <c:layout/>
      <c:txPr>
        <a:bodyPr/>
        <a:lstStyle/>
        <a:p>
          <a:pPr>
            <a:defRPr sz="1400"/>
          </a:pPr>
          <a:endParaRPr lang="es-ES"/>
        </a:p>
      </c:txPr>
    </c:legend>
    <c:plotVisOnly val="1"/>
    <c:dispBlanksAs val="zero"/>
  </c:chart>
  <c:txPr>
    <a:bodyPr/>
    <a:lstStyle/>
    <a:p>
      <a:pPr>
        <a:defRPr sz="1800"/>
      </a:pPr>
      <a:endParaRPr lang="es-ES"/>
    </a:p>
  </c:txPr>
  <c:externalData r:id="rId1"/>
</c:chartSpace>
</file>

<file path=ppt/diagrams/_rels/data1.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smtClean="0"/>
            <a:t>Mónica González</a:t>
          </a:r>
          <a:endParaRPr lang="en-US" sz="1600" dirty="0"/>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396" custLinFactNeighborY="90497">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t>
        <a:bodyPr/>
        <a:lstStyle/>
        <a:p>
          <a:endParaRPr lang="en-US"/>
        </a:p>
      </dgm:t>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t>
        <a:bodyPr/>
        <a:lstStyle/>
        <a:p>
          <a:endParaRPr lang="es-ES"/>
        </a:p>
      </dgm:t>
    </dgm:pt>
  </dgm:ptLst>
  <dgm:cxnLst>
    <dgm:cxn modelId="{262EACE5-F804-4F92-99CE-0AF85C4B3A54}" srcId="{17B00B82-86D2-4C6D-AA34-4C9EB4DFA5C8}" destId="{80141B3F-64E6-47F0-872F-84B5D4F6266F}" srcOrd="0" destOrd="0" parTransId="{80D992B3-212B-4B84-8DF0-102A721347D4}" sibTransId="{BB683EE0-E37F-4EEE-A8A5-C2C5CE55B451}"/>
    <dgm:cxn modelId="{7786479D-BF74-4AB0-990C-A26C713ACA0D}" type="presOf" srcId="{80141B3F-64E6-47F0-872F-84B5D4F6266F}" destId="{1066BD38-9009-44E4-968B-3A1186398FA2}" srcOrd="0" destOrd="0" presId="urn:microsoft.com/office/officeart/2009/3/layout/SnapshotPictureList"/>
    <dgm:cxn modelId="{1E4D192E-8945-4680-A532-DC3C9568FA79}" type="presOf" srcId="{17B00B82-86D2-4C6D-AA34-4C9EB4DFA5C8}" destId="{854642C0-7396-4D8B-BFCE-84CEC154AC68}" srcOrd="0" destOrd="0" presId="urn:microsoft.com/office/officeart/2009/3/layout/SnapshotPictureList"/>
    <dgm:cxn modelId="{42748FED-D166-4251-AF50-8A470694E1FE}" type="presParOf" srcId="{854642C0-7396-4D8B-BFCE-84CEC154AC68}" destId="{2FBD2D8B-3968-4987-A44C-472FD7A21CDA}" srcOrd="0" destOrd="0" presId="urn:microsoft.com/office/officeart/2009/3/layout/SnapshotPictureList"/>
    <dgm:cxn modelId="{B1152B04-ADD4-43F1-972C-0EEE4997B2BA}" type="presParOf" srcId="{2FBD2D8B-3968-4987-A44C-472FD7A21CDA}" destId="{08D84FD4-7DF5-4EB4-8AD8-B2CDC767CA93}" srcOrd="0" destOrd="0" presId="urn:microsoft.com/office/officeart/2009/3/layout/SnapshotPictureList"/>
    <dgm:cxn modelId="{29BBA539-98A4-43BB-BC5B-5FC8C86FE277}" type="presParOf" srcId="{2FBD2D8B-3968-4987-A44C-472FD7A21CDA}" destId="{1066BD38-9009-44E4-968B-3A1186398FA2}" srcOrd="1" destOrd="0" presId="urn:microsoft.com/office/officeart/2009/3/layout/SnapshotPictureList"/>
    <dgm:cxn modelId="{1E1F9021-EAEC-478A-9FB7-05C7A4985299}" type="presParOf" srcId="{2FBD2D8B-3968-4987-A44C-472FD7A21CDA}" destId="{38BC65A6-9E1A-47FE-893A-4C79403AB3A0}" srcOrd="2" destOrd="0" presId="urn:microsoft.com/office/officeart/2009/3/layout/SnapshotPictureList"/>
    <dgm:cxn modelId="{E8F92896-8389-48B1-8A6D-575B0306216E}" type="presParOf" srcId="{2FBD2D8B-3968-4987-A44C-472FD7A21CDA}" destId="{E4850D0E-539F-4D01-9A39-7869CFA4620A}" srcOrd="3" destOrd="0" presId="urn:microsoft.com/office/officeart/2009/3/layout/SnapshotPictureList"/>
    <dgm:cxn modelId="{8FF2956B-D3D7-4B2A-96ED-009C06057BEA}"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351C7E-3511-F64F-8AFF-DF6D90880A44}" type="doc">
      <dgm:prSet loTypeId="urn:microsoft.com/office/officeart/2005/8/layout/vList2" loCatId="" qsTypeId="urn:microsoft.com/office/officeart/2005/8/quickstyle/simple1" qsCatId="simple" csTypeId="urn:microsoft.com/office/officeart/2005/8/colors/colorful1#5" csCatId="colorful" phldr="1"/>
      <dgm:spPr/>
      <dgm:t>
        <a:bodyPr/>
        <a:lstStyle/>
        <a:p>
          <a:endParaRPr lang="en-US"/>
        </a:p>
      </dgm:t>
    </dgm:pt>
    <dgm:pt modelId="{765C364E-FFE1-7943-A969-689732927232}">
      <dgm:prSet phldrT="[Text]"/>
      <dgm:spPr/>
      <dgm:t>
        <a:bodyPr/>
        <a:lstStyle/>
        <a:p>
          <a:r>
            <a:rPr lang="en-US" b="1" dirty="0" smtClean="0"/>
            <a:t>Integration </a:t>
          </a:r>
          <a:r>
            <a:rPr lang="en-US" dirty="0" smtClean="0"/>
            <a:t>– Processes to identify, define, combine, unify, coordinate, control and close activities. </a:t>
          </a:r>
          <a:endParaRPr lang="en-US" dirty="0"/>
        </a:p>
      </dgm:t>
    </dgm:pt>
    <dgm:pt modelId="{A70E618D-F92F-B441-A701-179AE3BE85FC}" type="parTrans" cxnId="{B64D6B34-406F-2246-AAFA-E9E4ECDCBAC3}">
      <dgm:prSet/>
      <dgm:spPr/>
      <dgm:t>
        <a:bodyPr/>
        <a:lstStyle/>
        <a:p>
          <a:endParaRPr lang="en-US"/>
        </a:p>
      </dgm:t>
    </dgm:pt>
    <dgm:pt modelId="{293BDCC7-AEB6-E446-976B-6B31BADAD1BD}" type="sibTrans" cxnId="{B64D6B34-406F-2246-AAFA-E9E4ECDCBAC3}">
      <dgm:prSet/>
      <dgm:spPr/>
      <dgm:t>
        <a:bodyPr/>
        <a:lstStyle/>
        <a:p>
          <a:endParaRPr lang="en-US"/>
        </a:p>
      </dgm:t>
    </dgm:pt>
    <dgm:pt modelId="{D44FA220-103B-4942-A4DD-EF129BFCF7B9}">
      <dgm:prSet phldrT="[Text]"/>
      <dgm:spPr/>
      <dgm:t>
        <a:bodyPr/>
        <a:lstStyle/>
        <a:p>
          <a:r>
            <a:rPr lang="en-US" b="1" dirty="0" smtClean="0"/>
            <a:t>Stakeholder </a:t>
          </a:r>
          <a:r>
            <a:rPr lang="en-US" dirty="0" smtClean="0">
              <a:solidFill>
                <a:schemeClr val="bg1"/>
              </a:solidFill>
            </a:rPr>
            <a:t>- </a:t>
          </a:r>
          <a:r>
            <a:rPr lang="en-US" b="0" i="0" u="none" strike="noStrike" baseline="0" dirty="0" smtClean="0">
              <a:solidFill>
                <a:schemeClr val="bg1"/>
              </a:solidFill>
              <a:latin typeface="+mn-lt"/>
              <a:ea typeface="+mn-ea"/>
              <a:cs typeface="+mn-cs"/>
            </a:rPr>
            <a:t>the processes required to identify and engage the project sponsor, customers and other stakeholders</a:t>
          </a:r>
          <a:endParaRPr lang="en-US" dirty="0">
            <a:solidFill>
              <a:schemeClr val="bg1"/>
            </a:solidFill>
          </a:endParaRPr>
        </a:p>
      </dgm:t>
    </dgm:pt>
    <dgm:pt modelId="{9F251ED8-6DFF-7242-8E1E-B40162E090F8}" type="parTrans" cxnId="{E9C175E8-E055-0B44-B493-9676288E553E}">
      <dgm:prSet/>
      <dgm:spPr/>
      <dgm:t>
        <a:bodyPr/>
        <a:lstStyle/>
        <a:p>
          <a:endParaRPr lang="en-US"/>
        </a:p>
      </dgm:t>
    </dgm:pt>
    <dgm:pt modelId="{45AC343C-AEE8-D84F-95CC-54EE3D97CB15}" type="sibTrans" cxnId="{E9C175E8-E055-0B44-B493-9676288E553E}">
      <dgm:prSet/>
      <dgm:spPr/>
      <dgm:t>
        <a:bodyPr/>
        <a:lstStyle/>
        <a:p>
          <a:endParaRPr lang="en-US"/>
        </a:p>
      </dgm:t>
    </dgm:pt>
    <dgm:pt modelId="{481E5855-B229-EC48-A1BF-2F05C156B0A9}">
      <dgm:prSet phldrT="[Text]"/>
      <dgm:spPr/>
      <dgm:t>
        <a:bodyPr/>
        <a:lstStyle/>
        <a:p>
          <a:r>
            <a:rPr lang="en-US" b="1" dirty="0" smtClean="0"/>
            <a:t>Scope</a:t>
          </a:r>
          <a:r>
            <a:rPr lang="en-US" dirty="0" smtClean="0"/>
            <a:t> </a:t>
          </a:r>
          <a:r>
            <a:rPr lang="en-US" dirty="0" smtClean="0">
              <a:solidFill>
                <a:srgbClr val="FFFFFF"/>
              </a:solidFill>
            </a:rPr>
            <a:t>– the </a:t>
          </a:r>
          <a:r>
            <a:rPr lang="ro-RO" b="0" i="0" u="none" strike="noStrike" baseline="0" dirty="0" smtClean="0">
              <a:solidFill>
                <a:srgbClr val="FFFFFF"/>
              </a:solidFill>
              <a:latin typeface="+mn-lt"/>
              <a:ea typeface="+mn-ea"/>
              <a:cs typeface="+mn-cs"/>
            </a:rPr>
            <a:t>processes required to identify and define the work and deliverables required</a:t>
          </a:r>
          <a:endParaRPr lang="en-US" dirty="0">
            <a:solidFill>
              <a:srgbClr val="FFFFFF"/>
            </a:solidFill>
          </a:endParaRPr>
        </a:p>
      </dgm:t>
    </dgm:pt>
    <dgm:pt modelId="{BC9D9042-1B99-D34F-BCD5-81E9CEB61D25}" type="parTrans" cxnId="{68CB3B09-F833-694B-81EE-5E4690335C67}">
      <dgm:prSet/>
      <dgm:spPr/>
      <dgm:t>
        <a:bodyPr/>
        <a:lstStyle/>
        <a:p>
          <a:endParaRPr lang="en-US"/>
        </a:p>
      </dgm:t>
    </dgm:pt>
    <dgm:pt modelId="{31EAC3DD-51FF-0E42-A7E2-771846717958}" type="sibTrans" cxnId="{68CB3B09-F833-694B-81EE-5E4690335C67}">
      <dgm:prSet/>
      <dgm:spPr/>
      <dgm:t>
        <a:bodyPr/>
        <a:lstStyle/>
        <a:p>
          <a:endParaRPr lang="en-US"/>
        </a:p>
      </dgm:t>
    </dgm:pt>
    <dgm:pt modelId="{DB8916F6-48A9-624D-8CE5-BF6380660AD5}">
      <dgm:prSet phldrT="[Text]"/>
      <dgm:spPr/>
      <dgm:t>
        <a:bodyPr/>
        <a:lstStyle/>
        <a:p>
          <a:r>
            <a:rPr lang="en-US" b="1" dirty="0" smtClean="0"/>
            <a:t>Resource</a:t>
          </a:r>
          <a:r>
            <a:rPr lang="en-US" dirty="0" smtClean="0"/>
            <a:t> –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identify</a:t>
          </a:r>
          <a:r>
            <a:rPr lang="fr-FR" b="0" i="0" u="none" strike="noStrike" baseline="0" dirty="0" smtClean="0">
              <a:solidFill>
                <a:srgbClr val="FFFFFF"/>
              </a:solidFill>
              <a:latin typeface="+mn-lt"/>
              <a:ea typeface="+mn-ea"/>
              <a:cs typeface="+mn-cs"/>
            </a:rPr>
            <a:t> and </a:t>
          </a:r>
          <a:r>
            <a:rPr lang="fr-FR" b="0" i="0" u="none" strike="noStrike" baseline="0" dirty="0" err="1" smtClean="0">
              <a:solidFill>
                <a:srgbClr val="FFFFFF"/>
              </a:solidFill>
              <a:latin typeface="+mn-lt"/>
              <a:ea typeface="+mn-ea"/>
              <a:cs typeface="+mn-cs"/>
            </a:rPr>
            <a:t>acquire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adequate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resources</a:t>
          </a:r>
          <a:endParaRPr lang="en-US" dirty="0">
            <a:solidFill>
              <a:srgbClr val="FFFFFF"/>
            </a:solidFill>
          </a:endParaRPr>
        </a:p>
      </dgm:t>
    </dgm:pt>
    <dgm:pt modelId="{BCD74AF9-5D5C-E146-9B5C-B27473F45ABA}" type="parTrans" cxnId="{7E7A7B8E-74AF-E841-AD75-54A916900962}">
      <dgm:prSet/>
      <dgm:spPr/>
      <dgm:t>
        <a:bodyPr/>
        <a:lstStyle/>
        <a:p>
          <a:endParaRPr lang="en-US"/>
        </a:p>
      </dgm:t>
    </dgm:pt>
    <dgm:pt modelId="{EE87E2A5-6887-6E4E-A399-4948B4592494}" type="sibTrans" cxnId="{7E7A7B8E-74AF-E841-AD75-54A916900962}">
      <dgm:prSet/>
      <dgm:spPr/>
      <dgm:t>
        <a:bodyPr/>
        <a:lstStyle/>
        <a:p>
          <a:endParaRPr lang="en-US"/>
        </a:p>
      </dgm:t>
    </dgm:pt>
    <dgm:pt modelId="{F0D6D355-AD47-164B-A039-3CA598DB2983}">
      <dgm:prSet phldrT="[Text]"/>
      <dgm:spPr/>
      <dgm:t>
        <a:bodyPr/>
        <a:lstStyle/>
        <a:p>
          <a:r>
            <a:rPr lang="en-US" b="1" dirty="0" smtClean="0"/>
            <a:t>Time </a:t>
          </a:r>
          <a:r>
            <a:rPr lang="en-US" dirty="0" smtClean="0"/>
            <a:t>–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schedule</a:t>
          </a:r>
          <a:r>
            <a:rPr lang="fr-FR" b="0" i="0" u="none" strike="noStrike" baseline="0" dirty="0" smtClean="0">
              <a:solidFill>
                <a:srgbClr val="FFFFFF"/>
              </a:solidFill>
              <a:latin typeface="+mn-lt"/>
              <a:ea typeface="+mn-ea"/>
              <a:cs typeface="+mn-cs"/>
            </a:rPr>
            <a:t> the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activities</a:t>
          </a:r>
          <a:r>
            <a:rPr lang="fr-FR" b="0" i="0" u="none" strike="noStrike" baseline="0" dirty="0" smtClean="0">
              <a:solidFill>
                <a:srgbClr val="FFFFFF"/>
              </a:solidFill>
              <a:latin typeface="+mn-lt"/>
              <a:ea typeface="+mn-ea"/>
              <a:cs typeface="+mn-cs"/>
            </a:rPr>
            <a:t> and to monitor </a:t>
          </a:r>
          <a:r>
            <a:rPr lang="fr-FR" b="0" i="0" u="none" strike="noStrike" baseline="0" dirty="0" err="1" smtClean="0">
              <a:solidFill>
                <a:srgbClr val="FFFFFF"/>
              </a:solidFill>
              <a:latin typeface="+mn-lt"/>
              <a:ea typeface="+mn-ea"/>
              <a:cs typeface="+mn-cs"/>
            </a:rPr>
            <a:t>progress</a:t>
          </a:r>
          <a:r>
            <a:rPr lang="fr-FR" b="0" i="0" u="none" strike="noStrike" baseline="0" dirty="0" smtClean="0">
              <a:solidFill>
                <a:srgbClr val="FFFFFF"/>
              </a:solidFill>
              <a:latin typeface="+mn-lt"/>
              <a:ea typeface="+mn-ea"/>
              <a:cs typeface="+mn-cs"/>
            </a:rPr>
            <a:t> to control the </a:t>
          </a:r>
          <a:r>
            <a:rPr lang="fr-FR" b="0" i="0" u="none" strike="noStrike" baseline="0" dirty="0" err="1" smtClean="0">
              <a:solidFill>
                <a:srgbClr val="FFFFFF"/>
              </a:solidFill>
              <a:latin typeface="+mn-lt"/>
              <a:ea typeface="+mn-ea"/>
              <a:cs typeface="+mn-cs"/>
            </a:rPr>
            <a:t>schedule</a:t>
          </a:r>
          <a:endParaRPr lang="en-US" dirty="0">
            <a:solidFill>
              <a:srgbClr val="FFFFFF"/>
            </a:solidFill>
          </a:endParaRPr>
        </a:p>
      </dgm:t>
    </dgm:pt>
    <dgm:pt modelId="{142E7AD0-0768-FF41-8C05-92741120898F}" type="parTrans" cxnId="{D13F2A2B-A201-4945-85BD-C4865DA7F271}">
      <dgm:prSet/>
      <dgm:spPr/>
      <dgm:t>
        <a:bodyPr/>
        <a:lstStyle/>
        <a:p>
          <a:endParaRPr lang="en-US"/>
        </a:p>
      </dgm:t>
    </dgm:pt>
    <dgm:pt modelId="{7822A006-38BD-F545-9C96-4E16B27165E8}" type="sibTrans" cxnId="{D13F2A2B-A201-4945-85BD-C4865DA7F271}">
      <dgm:prSet/>
      <dgm:spPr/>
      <dgm:t>
        <a:bodyPr/>
        <a:lstStyle/>
        <a:p>
          <a:endParaRPr lang="en-US"/>
        </a:p>
      </dgm:t>
    </dgm:pt>
    <dgm:pt modelId="{35393704-C381-3D4B-A74B-C727C239FAEB}">
      <dgm:prSet phldrT="[Text]"/>
      <dgm:spPr/>
      <dgm:t>
        <a:bodyPr/>
        <a:lstStyle/>
        <a:p>
          <a:r>
            <a:rPr lang="en-US" b="1" dirty="0" smtClean="0"/>
            <a:t>Cost</a:t>
          </a:r>
          <a:r>
            <a:rPr lang="en-US" dirty="0" smtClean="0"/>
            <a:t> – 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develop</a:t>
          </a:r>
          <a:r>
            <a:rPr lang="it-IT" b="0" i="0" u="none" strike="noStrike" baseline="0" dirty="0" smtClean="0">
              <a:solidFill>
                <a:srgbClr val="FFFFFF"/>
              </a:solidFill>
              <a:latin typeface="+mn-lt"/>
              <a:ea typeface="+mn-ea"/>
              <a:cs typeface="+mn-cs"/>
            </a:rPr>
            <a:t> the budget and to monitor progress to control </a:t>
          </a:r>
          <a:r>
            <a:rPr lang="it-IT" b="0" i="0" u="none" strike="noStrike" baseline="0" dirty="0" err="1" smtClean="0">
              <a:solidFill>
                <a:srgbClr val="FFFFFF"/>
              </a:solidFill>
              <a:latin typeface="+mn-lt"/>
              <a:ea typeface="+mn-ea"/>
              <a:cs typeface="+mn-cs"/>
            </a:rPr>
            <a:t>costs</a:t>
          </a:r>
          <a:endParaRPr lang="en-US" dirty="0">
            <a:solidFill>
              <a:srgbClr val="FFFFFF"/>
            </a:solidFill>
          </a:endParaRPr>
        </a:p>
      </dgm:t>
    </dgm:pt>
    <dgm:pt modelId="{F2134909-9500-EC49-8F45-55E6047A8D3E}" type="parTrans" cxnId="{4CA04DA0-D65D-B641-B410-FC3E6207EC5A}">
      <dgm:prSet/>
      <dgm:spPr/>
      <dgm:t>
        <a:bodyPr/>
        <a:lstStyle/>
        <a:p>
          <a:endParaRPr lang="en-US"/>
        </a:p>
      </dgm:t>
    </dgm:pt>
    <dgm:pt modelId="{9D17E832-766A-6D48-A5AC-F4AA9C52893F}" type="sibTrans" cxnId="{4CA04DA0-D65D-B641-B410-FC3E6207EC5A}">
      <dgm:prSet/>
      <dgm:spPr/>
      <dgm:t>
        <a:bodyPr/>
        <a:lstStyle/>
        <a:p>
          <a:endParaRPr lang="en-US"/>
        </a:p>
      </dgm:t>
    </dgm:pt>
    <dgm:pt modelId="{60A3409E-4863-1341-BD97-F541DB7A4A9C}">
      <dgm:prSet phldrT="[Text]"/>
      <dgm:spPr/>
      <dgm:t>
        <a:bodyPr/>
        <a:lstStyle/>
        <a:p>
          <a:r>
            <a:rPr lang="en-US" b="1" dirty="0" smtClean="0"/>
            <a:t>Risk - </a:t>
          </a:r>
          <a:r>
            <a:rPr lang="it-IT" b="0" i="0" u="none" strike="noStrike" baseline="0" dirty="0" smtClean="0">
              <a:solidFill>
                <a:srgbClr val="FFFFFF"/>
              </a:solidFill>
              <a:latin typeface="+mn-lt"/>
              <a:ea typeface="+mn-ea"/>
              <a:cs typeface="+mn-cs"/>
            </a:rPr>
            <a:t>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identify</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manage</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threats</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opportunities</a:t>
          </a:r>
          <a:endParaRPr lang="en-US" b="1" dirty="0">
            <a:solidFill>
              <a:srgbClr val="FFFFFF"/>
            </a:solidFill>
          </a:endParaRPr>
        </a:p>
      </dgm:t>
    </dgm:pt>
    <dgm:pt modelId="{250F21C1-E306-A14D-AD07-780B57C32C8D}" type="parTrans" cxnId="{8B2B74BD-F4C3-6346-9EBB-984AC55E0DE5}">
      <dgm:prSet/>
      <dgm:spPr/>
      <dgm:t>
        <a:bodyPr/>
        <a:lstStyle/>
        <a:p>
          <a:endParaRPr lang="en-US"/>
        </a:p>
      </dgm:t>
    </dgm:pt>
    <dgm:pt modelId="{A9A58F58-87A6-B042-A32F-D913026DE164}" type="sibTrans" cxnId="{8B2B74BD-F4C3-6346-9EBB-984AC55E0DE5}">
      <dgm:prSet/>
      <dgm:spPr/>
      <dgm:t>
        <a:bodyPr/>
        <a:lstStyle/>
        <a:p>
          <a:endParaRPr lang="en-US"/>
        </a:p>
      </dgm:t>
    </dgm:pt>
    <dgm:pt modelId="{D81A048E-101D-B449-8395-5FAD744EDEA7}">
      <dgm:prSet phldrT="[Text]"/>
      <dgm:spPr/>
      <dgm:t>
        <a:bodyPr/>
        <a:lstStyle/>
        <a:p>
          <a:r>
            <a:rPr lang="en-US" b="1" dirty="0" smtClean="0"/>
            <a:t>Quality</a:t>
          </a:r>
          <a:r>
            <a:rPr lang="en-US" dirty="0" smtClean="0"/>
            <a:t> - </a:t>
          </a:r>
          <a:r>
            <a:rPr lang="en-US" b="0" i="0" u="none" strike="noStrike" baseline="0" dirty="0" smtClean="0">
              <a:solidFill>
                <a:srgbClr val="FFFFFF"/>
              </a:solidFill>
              <a:latin typeface="+mn-lt"/>
              <a:ea typeface="+mn-ea"/>
              <a:cs typeface="+mn-cs"/>
            </a:rPr>
            <a:t>the processes required to plan and establish quality assurance and control</a:t>
          </a:r>
          <a:endParaRPr lang="en-US" dirty="0">
            <a:solidFill>
              <a:srgbClr val="FFFFFF"/>
            </a:solidFill>
          </a:endParaRPr>
        </a:p>
      </dgm:t>
    </dgm:pt>
    <dgm:pt modelId="{3D57D0EC-0E97-F646-93D3-03CD17005348}" type="parTrans" cxnId="{554E2EF1-8619-6640-8D59-7E653AC8CAA8}">
      <dgm:prSet/>
      <dgm:spPr/>
      <dgm:t>
        <a:bodyPr/>
        <a:lstStyle/>
        <a:p>
          <a:endParaRPr lang="en-US"/>
        </a:p>
      </dgm:t>
    </dgm:pt>
    <dgm:pt modelId="{FDA3663A-8561-9046-84FA-32AA166C0CDA}" type="sibTrans" cxnId="{554E2EF1-8619-6640-8D59-7E653AC8CAA8}">
      <dgm:prSet/>
      <dgm:spPr/>
      <dgm:t>
        <a:bodyPr/>
        <a:lstStyle/>
        <a:p>
          <a:endParaRPr lang="en-US"/>
        </a:p>
      </dgm:t>
    </dgm:pt>
    <dgm:pt modelId="{EF498A20-CE48-F342-9564-AE289BC3970E}">
      <dgm:prSet phldrT="[Text]"/>
      <dgm:spPr/>
      <dgm:t>
        <a:bodyPr/>
        <a:lstStyle/>
        <a:p>
          <a:r>
            <a:rPr lang="en-US" b="1" dirty="0" smtClean="0"/>
            <a:t>Procurement</a:t>
          </a:r>
          <a:r>
            <a:rPr lang="en-US" dirty="0" smtClean="0"/>
            <a:t> - </a:t>
          </a:r>
          <a:r>
            <a:rPr lang="ro-RO" b="0" i="0" u="none" strike="noStrike" baseline="0" dirty="0" smtClean="0">
              <a:solidFill>
                <a:srgbClr val="FFFFFF"/>
              </a:solidFill>
              <a:latin typeface="+mn-lt"/>
              <a:ea typeface="+mn-ea"/>
              <a:cs typeface="+mn-cs"/>
            </a:rPr>
            <a:t>the processes required to plan and acquire products, services or results, and to manage supplier relationships</a:t>
          </a:r>
          <a:endParaRPr lang="en-US" dirty="0">
            <a:solidFill>
              <a:srgbClr val="FFFFFF"/>
            </a:solidFill>
          </a:endParaRPr>
        </a:p>
      </dgm:t>
    </dgm:pt>
    <dgm:pt modelId="{55505C15-45FE-7340-8E7B-83668F789153}" type="parTrans" cxnId="{11661BD9-E726-9A4A-8F97-DB565D5183DE}">
      <dgm:prSet/>
      <dgm:spPr/>
      <dgm:t>
        <a:bodyPr/>
        <a:lstStyle/>
        <a:p>
          <a:endParaRPr lang="en-US"/>
        </a:p>
      </dgm:t>
    </dgm:pt>
    <dgm:pt modelId="{0D2505D2-387B-EB4E-A31C-479A0F4F32DE}" type="sibTrans" cxnId="{11661BD9-E726-9A4A-8F97-DB565D5183DE}">
      <dgm:prSet/>
      <dgm:spPr/>
      <dgm:t>
        <a:bodyPr/>
        <a:lstStyle/>
        <a:p>
          <a:endParaRPr lang="en-US"/>
        </a:p>
      </dgm:t>
    </dgm:pt>
    <dgm:pt modelId="{D9EEBDDA-F485-8C41-9D72-269C0635139B}">
      <dgm:prSet phldrT="[Text]"/>
      <dgm:spPr/>
      <dgm:t>
        <a:bodyPr/>
        <a:lstStyle/>
        <a:p>
          <a:r>
            <a:rPr lang="en-US" b="1" dirty="0" smtClean="0"/>
            <a:t>Communication</a:t>
          </a:r>
          <a:r>
            <a:rPr lang="en-US" dirty="0" smtClean="0"/>
            <a:t> </a:t>
          </a:r>
          <a:r>
            <a:rPr lang="en-US" dirty="0" smtClean="0">
              <a:solidFill>
                <a:srgbClr val="FFFFFF"/>
              </a:solidFill>
            </a:rPr>
            <a:t>- </a:t>
          </a:r>
          <a:r>
            <a:rPr lang="ro-RO" b="0" i="0" u="none" strike="noStrike" baseline="0" dirty="0" smtClean="0">
              <a:solidFill>
                <a:srgbClr val="FFFFFF"/>
              </a:solidFill>
              <a:latin typeface="+mn-lt"/>
              <a:ea typeface="+mn-ea"/>
              <a:cs typeface="+mn-cs"/>
            </a:rPr>
            <a:t>includes the processes required to plan, manage and distribute information relevant to the project</a:t>
          </a:r>
          <a:endParaRPr lang="en-US" dirty="0">
            <a:solidFill>
              <a:srgbClr val="FFFFFF"/>
            </a:solidFill>
          </a:endParaRPr>
        </a:p>
      </dgm:t>
    </dgm:pt>
    <dgm:pt modelId="{1899399A-1810-9F43-8C18-25F1C31FB513}" type="parTrans" cxnId="{4FF3DB09-7356-FD4D-810B-25234CB8E397}">
      <dgm:prSet/>
      <dgm:spPr/>
      <dgm:t>
        <a:bodyPr/>
        <a:lstStyle/>
        <a:p>
          <a:endParaRPr lang="en-US"/>
        </a:p>
      </dgm:t>
    </dgm:pt>
    <dgm:pt modelId="{2644F38D-AF27-654B-BA40-5C264AEACC8D}" type="sibTrans" cxnId="{4FF3DB09-7356-FD4D-810B-25234CB8E397}">
      <dgm:prSet/>
      <dgm:spPr/>
      <dgm:t>
        <a:bodyPr/>
        <a:lstStyle/>
        <a:p>
          <a:endParaRPr lang="en-US"/>
        </a:p>
      </dgm:t>
    </dgm:pt>
    <dgm:pt modelId="{67CA0C4A-4EB9-0242-8CE2-C4456F4BD0EE}" type="pres">
      <dgm:prSet presAssocID="{68351C7E-3511-F64F-8AFF-DF6D90880A44}" presName="linear" presStyleCnt="0">
        <dgm:presLayoutVars>
          <dgm:animLvl val="lvl"/>
          <dgm:resizeHandles val="exact"/>
        </dgm:presLayoutVars>
      </dgm:prSet>
      <dgm:spPr/>
      <dgm:t>
        <a:bodyPr/>
        <a:lstStyle/>
        <a:p>
          <a:endParaRPr lang="en-US"/>
        </a:p>
      </dgm:t>
    </dgm:pt>
    <dgm:pt modelId="{9057C108-12B1-3241-B5A9-6258AD84E01A}" type="pres">
      <dgm:prSet presAssocID="{765C364E-FFE1-7943-A969-689732927232}" presName="parentText" presStyleLbl="node1" presStyleIdx="0" presStyleCnt="10">
        <dgm:presLayoutVars>
          <dgm:chMax val="0"/>
          <dgm:bulletEnabled val="1"/>
        </dgm:presLayoutVars>
      </dgm:prSet>
      <dgm:spPr/>
      <dgm:t>
        <a:bodyPr/>
        <a:lstStyle/>
        <a:p>
          <a:endParaRPr lang="en-US"/>
        </a:p>
      </dgm:t>
    </dgm:pt>
    <dgm:pt modelId="{A5C17B00-F907-A04E-9B6E-01A31C9481A1}" type="pres">
      <dgm:prSet presAssocID="{293BDCC7-AEB6-E446-976B-6B31BADAD1BD}" presName="spacer" presStyleCnt="0"/>
      <dgm:spPr/>
    </dgm:pt>
    <dgm:pt modelId="{527E1838-485C-0E4F-B86C-394964E54C9B}" type="pres">
      <dgm:prSet presAssocID="{D44FA220-103B-4942-A4DD-EF129BFCF7B9}" presName="parentText" presStyleLbl="node1" presStyleIdx="1" presStyleCnt="10">
        <dgm:presLayoutVars>
          <dgm:chMax val="0"/>
          <dgm:bulletEnabled val="1"/>
        </dgm:presLayoutVars>
      </dgm:prSet>
      <dgm:spPr/>
      <dgm:t>
        <a:bodyPr/>
        <a:lstStyle/>
        <a:p>
          <a:endParaRPr lang="en-US"/>
        </a:p>
      </dgm:t>
    </dgm:pt>
    <dgm:pt modelId="{8BBA8312-F150-0E40-9347-305A5A9D609B}" type="pres">
      <dgm:prSet presAssocID="{45AC343C-AEE8-D84F-95CC-54EE3D97CB15}" presName="spacer" presStyleCnt="0"/>
      <dgm:spPr/>
    </dgm:pt>
    <dgm:pt modelId="{BA0EC223-E715-514F-848E-1BD21B51BF38}" type="pres">
      <dgm:prSet presAssocID="{481E5855-B229-EC48-A1BF-2F05C156B0A9}" presName="parentText" presStyleLbl="node1" presStyleIdx="2" presStyleCnt="10">
        <dgm:presLayoutVars>
          <dgm:chMax val="0"/>
          <dgm:bulletEnabled val="1"/>
        </dgm:presLayoutVars>
      </dgm:prSet>
      <dgm:spPr/>
      <dgm:t>
        <a:bodyPr/>
        <a:lstStyle/>
        <a:p>
          <a:endParaRPr lang="en-US"/>
        </a:p>
      </dgm:t>
    </dgm:pt>
    <dgm:pt modelId="{38AD3751-1121-6E47-85FE-9CAF2D19D0DD}" type="pres">
      <dgm:prSet presAssocID="{31EAC3DD-51FF-0E42-A7E2-771846717958}" presName="spacer" presStyleCnt="0"/>
      <dgm:spPr/>
    </dgm:pt>
    <dgm:pt modelId="{69B12170-6F58-0147-8FB4-8FA56A393943}" type="pres">
      <dgm:prSet presAssocID="{DB8916F6-48A9-624D-8CE5-BF6380660AD5}" presName="parentText" presStyleLbl="node1" presStyleIdx="3" presStyleCnt="10">
        <dgm:presLayoutVars>
          <dgm:chMax val="0"/>
          <dgm:bulletEnabled val="1"/>
        </dgm:presLayoutVars>
      </dgm:prSet>
      <dgm:spPr/>
      <dgm:t>
        <a:bodyPr/>
        <a:lstStyle/>
        <a:p>
          <a:endParaRPr lang="en-US"/>
        </a:p>
      </dgm:t>
    </dgm:pt>
    <dgm:pt modelId="{BB33112F-4F5C-9A4F-8036-E0A40B139178}" type="pres">
      <dgm:prSet presAssocID="{EE87E2A5-6887-6E4E-A399-4948B4592494}" presName="spacer" presStyleCnt="0"/>
      <dgm:spPr/>
    </dgm:pt>
    <dgm:pt modelId="{06DFF9EA-FDD8-3F40-AFBE-1B9984291320}" type="pres">
      <dgm:prSet presAssocID="{F0D6D355-AD47-164B-A039-3CA598DB2983}" presName="parentText" presStyleLbl="node1" presStyleIdx="4" presStyleCnt="10">
        <dgm:presLayoutVars>
          <dgm:chMax val="0"/>
          <dgm:bulletEnabled val="1"/>
        </dgm:presLayoutVars>
      </dgm:prSet>
      <dgm:spPr/>
      <dgm:t>
        <a:bodyPr/>
        <a:lstStyle/>
        <a:p>
          <a:endParaRPr lang="en-US"/>
        </a:p>
      </dgm:t>
    </dgm:pt>
    <dgm:pt modelId="{24D32F3D-80C9-0041-B7BC-D797267444E6}" type="pres">
      <dgm:prSet presAssocID="{7822A006-38BD-F545-9C96-4E16B27165E8}" presName="spacer" presStyleCnt="0"/>
      <dgm:spPr/>
    </dgm:pt>
    <dgm:pt modelId="{B8A16648-F579-FC4E-90F2-AC6A9BD43018}" type="pres">
      <dgm:prSet presAssocID="{35393704-C381-3D4B-A74B-C727C239FAEB}" presName="parentText" presStyleLbl="node1" presStyleIdx="5" presStyleCnt="10">
        <dgm:presLayoutVars>
          <dgm:chMax val="0"/>
          <dgm:bulletEnabled val="1"/>
        </dgm:presLayoutVars>
      </dgm:prSet>
      <dgm:spPr/>
      <dgm:t>
        <a:bodyPr/>
        <a:lstStyle/>
        <a:p>
          <a:endParaRPr lang="en-US"/>
        </a:p>
      </dgm:t>
    </dgm:pt>
    <dgm:pt modelId="{2256EAD6-6281-9542-BF58-F4374B3AED27}" type="pres">
      <dgm:prSet presAssocID="{9D17E832-766A-6D48-A5AC-F4AA9C52893F}" presName="spacer" presStyleCnt="0"/>
      <dgm:spPr/>
    </dgm:pt>
    <dgm:pt modelId="{63D07863-BC66-464A-A2E9-8CFDD284689C}" type="pres">
      <dgm:prSet presAssocID="{60A3409E-4863-1341-BD97-F541DB7A4A9C}" presName="parentText" presStyleLbl="node1" presStyleIdx="6" presStyleCnt="10">
        <dgm:presLayoutVars>
          <dgm:chMax val="0"/>
          <dgm:bulletEnabled val="1"/>
        </dgm:presLayoutVars>
      </dgm:prSet>
      <dgm:spPr/>
      <dgm:t>
        <a:bodyPr/>
        <a:lstStyle/>
        <a:p>
          <a:endParaRPr lang="en-US"/>
        </a:p>
      </dgm:t>
    </dgm:pt>
    <dgm:pt modelId="{A599C3B2-D011-7F4D-873C-FD539E9C921B}" type="pres">
      <dgm:prSet presAssocID="{A9A58F58-87A6-B042-A32F-D913026DE164}" presName="spacer" presStyleCnt="0"/>
      <dgm:spPr/>
    </dgm:pt>
    <dgm:pt modelId="{430FF9CE-198B-9C4E-88BE-41D483685549}" type="pres">
      <dgm:prSet presAssocID="{D81A048E-101D-B449-8395-5FAD744EDEA7}" presName="parentText" presStyleLbl="node1" presStyleIdx="7" presStyleCnt="10">
        <dgm:presLayoutVars>
          <dgm:chMax val="0"/>
          <dgm:bulletEnabled val="1"/>
        </dgm:presLayoutVars>
      </dgm:prSet>
      <dgm:spPr/>
      <dgm:t>
        <a:bodyPr/>
        <a:lstStyle/>
        <a:p>
          <a:endParaRPr lang="en-US"/>
        </a:p>
      </dgm:t>
    </dgm:pt>
    <dgm:pt modelId="{C8921718-57E3-834A-8AC3-89EE690FA1FC}" type="pres">
      <dgm:prSet presAssocID="{FDA3663A-8561-9046-84FA-32AA166C0CDA}" presName="spacer" presStyleCnt="0"/>
      <dgm:spPr/>
    </dgm:pt>
    <dgm:pt modelId="{3BE4A024-E0DC-C147-A213-84268E3DCE89}" type="pres">
      <dgm:prSet presAssocID="{EF498A20-CE48-F342-9564-AE289BC3970E}" presName="parentText" presStyleLbl="node1" presStyleIdx="8" presStyleCnt="10">
        <dgm:presLayoutVars>
          <dgm:chMax val="0"/>
          <dgm:bulletEnabled val="1"/>
        </dgm:presLayoutVars>
      </dgm:prSet>
      <dgm:spPr/>
      <dgm:t>
        <a:bodyPr/>
        <a:lstStyle/>
        <a:p>
          <a:endParaRPr lang="en-US"/>
        </a:p>
      </dgm:t>
    </dgm:pt>
    <dgm:pt modelId="{4D9ADFF0-0F18-A748-9F4E-25DE50971FC6}" type="pres">
      <dgm:prSet presAssocID="{0D2505D2-387B-EB4E-A31C-479A0F4F32DE}" presName="spacer" presStyleCnt="0"/>
      <dgm:spPr/>
    </dgm:pt>
    <dgm:pt modelId="{A13531B9-08C9-8244-8349-1F4B8B1EC114}" type="pres">
      <dgm:prSet presAssocID="{D9EEBDDA-F485-8C41-9D72-269C0635139B}" presName="parentText" presStyleLbl="node1" presStyleIdx="9" presStyleCnt="10" custLinFactNeighborX="926" custLinFactNeighborY="77260">
        <dgm:presLayoutVars>
          <dgm:chMax val="0"/>
          <dgm:bulletEnabled val="1"/>
        </dgm:presLayoutVars>
      </dgm:prSet>
      <dgm:spPr/>
      <dgm:t>
        <a:bodyPr/>
        <a:lstStyle/>
        <a:p>
          <a:endParaRPr lang="en-US"/>
        </a:p>
      </dgm:t>
    </dgm:pt>
  </dgm:ptLst>
  <dgm:cxnLst>
    <dgm:cxn modelId="{8B2B74BD-F4C3-6346-9EBB-984AC55E0DE5}" srcId="{68351C7E-3511-F64F-8AFF-DF6D90880A44}" destId="{60A3409E-4863-1341-BD97-F541DB7A4A9C}" srcOrd="6" destOrd="0" parTransId="{250F21C1-E306-A14D-AD07-780B57C32C8D}" sibTransId="{A9A58F58-87A6-B042-A32F-D913026DE164}"/>
    <dgm:cxn modelId="{4FF3DB09-7356-FD4D-810B-25234CB8E397}" srcId="{68351C7E-3511-F64F-8AFF-DF6D90880A44}" destId="{D9EEBDDA-F485-8C41-9D72-269C0635139B}" srcOrd="9" destOrd="0" parTransId="{1899399A-1810-9F43-8C18-25F1C31FB513}" sibTransId="{2644F38D-AF27-654B-BA40-5C264AEACC8D}"/>
    <dgm:cxn modelId="{B64D6B34-406F-2246-AAFA-E9E4ECDCBAC3}" srcId="{68351C7E-3511-F64F-8AFF-DF6D90880A44}" destId="{765C364E-FFE1-7943-A969-689732927232}" srcOrd="0" destOrd="0" parTransId="{A70E618D-F92F-B441-A701-179AE3BE85FC}" sibTransId="{293BDCC7-AEB6-E446-976B-6B31BADAD1BD}"/>
    <dgm:cxn modelId="{7E7A7B8E-74AF-E841-AD75-54A916900962}" srcId="{68351C7E-3511-F64F-8AFF-DF6D90880A44}" destId="{DB8916F6-48A9-624D-8CE5-BF6380660AD5}" srcOrd="3" destOrd="0" parTransId="{BCD74AF9-5D5C-E146-9B5C-B27473F45ABA}" sibTransId="{EE87E2A5-6887-6E4E-A399-4948B4592494}"/>
    <dgm:cxn modelId="{0AA161CF-0752-4343-A3F4-6118DABE85AC}" type="presOf" srcId="{765C364E-FFE1-7943-A969-689732927232}" destId="{9057C108-12B1-3241-B5A9-6258AD84E01A}" srcOrd="0" destOrd="0" presId="urn:microsoft.com/office/officeart/2005/8/layout/vList2"/>
    <dgm:cxn modelId="{11661BD9-E726-9A4A-8F97-DB565D5183DE}" srcId="{68351C7E-3511-F64F-8AFF-DF6D90880A44}" destId="{EF498A20-CE48-F342-9564-AE289BC3970E}" srcOrd="8" destOrd="0" parTransId="{55505C15-45FE-7340-8E7B-83668F789153}" sibTransId="{0D2505D2-387B-EB4E-A31C-479A0F4F32DE}"/>
    <dgm:cxn modelId="{68CB3B09-F833-694B-81EE-5E4690335C67}" srcId="{68351C7E-3511-F64F-8AFF-DF6D90880A44}" destId="{481E5855-B229-EC48-A1BF-2F05C156B0A9}" srcOrd="2" destOrd="0" parTransId="{BC9D9042-1B99-D34F-BCD5-81E9CEB61D25}" sibTransId="{31EAC3DD-51FF-0E42-A7E2-771846717958}"/>
    <dgm:cxn modelId="{F04EA6A2-0AB1-C44D-A27C-403A14452D29}" type="presOf" srcId="{60A3409E-4863-1341-BD97-F541DB7A4A9C}" destId="{63D07863-BC66-464A-A2E9-8CFDD284689C}" srcOrd="0" destOrd="0" presId="urn:microsoft.com/office/officeart/2005/8/layout/vList2"/>
    <dgm:cxn modelId="{71BB656A-6A75-884C-B53D-528283DFE784}" type="presOf" srcId="{D44FA220-103B-4942-A4DD-EF129BFCF7B9}" destId="{527E1838-485C-0E4F-B86C-394964E54C9B}" srcOrd="0" destOrd="0" presId="urn:microsoft.com/office/officeart/2005/8/layout/vList2"/>
    <dgm:cxn modelId="{D13F2A2B-A201-4945-85BD-C4865DA7F271}" srcId="{68351C7E-3511-F64F-8AFF-DF6D90880A44}" destId="{F0D6D355-AD47-164B-A039-3CA598DB2983}" srcOrd="4" destOrd="0" parTransId="{142E7AD0-0768-FF41-8C05-92741120898F}" sibTransId="{7822A006-38BD-F545-9C96-4E16B27165E8}"/>
    <dgm:cxn modelId="{554E2EF1-8619-6640-8D59-7E653AC8CAA8}" srcId="{68351C7E-3511-F64F-8AFF-DF6D90880A44}" destId="{D81A048E-101D-B449-8395-5FAD744EDEA7}" srcOrd="7" destOrd="0" parTransId="{3D57D0EC-0E97-F646-93D3-03CD17005348}" sibTransId="{FDA3663A-8561-9046-84FA-32AA166C0CDA}"/>
    <dgm:cxn modelId="{4CA04DA0-D65D-B641-B410-FC3E6207EC5A}" srcId="{68351C7E-3511-F64F-8AFF-DF6D90880A44}" destId="{35393704-C381-3D4B-A74B-C727C239FAEB}" srcOrd="5" destOrd="0" parTransId="{F2134909-9500-EC49-8F45-55E6047A8D3E}" sibTransId="{9D17E832-766A-6D48-A5AC-F4AA9C52893F}"/>
    <dgm:cxn modelId="{4348C3B0-87BC-4643-BD36-F56978D3E771}" type="presOf" srcId="{68351C7E-3511-F64F-8AFF-DF6D90880A44}" destId="{67CA0C4A-4EB9-0242-8CE2-C4456F4BD0EE}" srcOrd="0" destOrd="0" presId="urn:microsoft.com/office/officeart/2005/8/layout/vList2"/>
    <dgm:cxn modelId="{C43DBE55-ACD0-A444-BE80-A8333A8FF7D5}" type="presOf" srcId="{F0D6D355-AD47-164B-A039-3CA598DB2983}" destId="{06DFF9EA-FDD8-3F40-AFBE-1B9984291320}" srcOrd="0" destOrd="0" presId="urn:microsoft.com/office/officeart/2005/8/layout/vList2"/>
    <dgm:cxn modelId="{11CEB969-6026-7742-A206-3B1AD6EB0E68}" type="presOf" srcId="{481E5855-B229-EC48-A1BF-2F05C156B0A9}" destId="{BA0EC223-E715-514F-848E-1BD21B51BF38}" srcOrd="0" destOrd="0" presId="urn:microsoft.com/office/officeart/2005/8/layout/vList2"/>
    <dgm:cxn modelId="{7002A831-51D7-3741-8D6E-9E0235FF31A8}" type="presOf" srcId="{D9EEBDDA-F485-8C41-9D72-269C0635139B}" destId="{A13531B9-08C9-8244-8349-1F4B8B1EC114}" srcOrd="0" destOrd="0" presId="urn:microsoft.com/office/officeart/2005/8/layout/vList2"/>
    <dgm:cxn modelId="{A914E2F4-BEB3-C64E-B9AA-8A762D964759}" type="presOf" srcId="{35393704-C381-3D4B-A74B-C727C239FAEB}" destId="{B8A16648-F579-FC4E-90F2-AC6A9BD43018}" srcOrd="0" destOrd="0" presId="urn:microsoft.com/office/officeart/2005/8/layout/vList2"/>
    <dgm:cxn modelId="{C62E6DEE-9F38-CB4E-A9FE-2E8121E90276}" type="presOf" srcId="{DB8916F6-48A9-624D-8CE5-BF6380660AD5}" destId="{69B12170-6F58-0147-8FB4-8FA56A393943}" srcOrd="0" destOrd="0" presId="urn:microsoft.com/office/officeart/2005/8/layout/vList2"/>
    <dgm:cxn modelId="{E9C175E8-E055-0B44-B493-9676288E553E}" srcId="{68351C7E-3511-F64F-8AFF-DF6D90880A44}" destId="{D44FA220-103B-4942-A4DD-EF129BFCF7B9}" srcOrd="1" destOrd="0" parTransId="{9F251ED8-6DFF-7242-8E1E-B40162E090F8}" sibTransId="{45AC343C-AEE8-D84F-95CC-54EE3D97CB15}"/>
    <dgm:cxn modelId="{3F61A753-C103-8A44-884E-D762B41C5E57}" type="presOf" srcId="{EF498A20-CE48-F342-9564-AE289BC3970E}" destId="{3BE4A024-E0DC-C147-A213-84268E3DCE89}" srcOrd="0" destOrd="0" presId="urn:microsoft.com/office/officeart/2005/8/layout/vList2"/>
    <dgm:cxn modelId="{8C697E66-3858-804D-B85B-9AC87B6CF464}" type="presOf" srcId="{D81A048E-101D-B449-8395-5FAD744EDEA7}" destId="{430FF9CE-198B-9C4E-88BE-41D483685549}" srcOrd="0" destOrd="0" presId="urn:microsoft.com/office/officeart/2005/8/layout/vList2"/>
    <dgm:cxn modelId="{FDEE532C-2550-0C42-BB44-FF990F770DC8}" type="presParOf" srcId="{67CA0C4A-4EB9-0242-8CE2-C4456F4BD0EE}" destId="{9057C108-12B1-3241-B5A9-6258AD84E01A}" srcOrd="0" destOrd="0" presId="urn:microsoft.com/office/officeart/2005/8/layout/vList2"/>
    <dgm:cxn modelId="{3EF896F6-0F27-3E4A-AFBF-8C5E2AA6B8AC}" type="presParOf" srcId="{67CA0C4A-4EB9-0242-8CE2-C4456F4BD0EE}" destId="{A5C17B00-F907-A04E-9B6E-01A31C9481A1}" srcOrd="1" destOrd="0" presId="urn:microsoft.com/office/officeart/2005/8/layout/vList2"/>
    <dgm:cxn modelId="{052BCA44-58A1-ED4C-98AC-56B1AB52BAF2}" type="presParOf" srcId="{67CA0C4A-4EB9-0242-8CE2-C4456F4BD0EE}" destId="{527E1838-485C-0E4F-B86C-394964E54C9B}" srcOrd="2" destOrd="0" presId="urn:microsoft.com/office/officeart/2005/8/layout/vList2"/>
    <dgm:cxn modelId="{BD590AF5-9765-F740-89E6-ED41F7BF55B0}" type="presParOf" srcId="{67CA0C4A-4EB9-0242-8CE2-C4456F4BD0EE}" destId="{8BBA8312-F150-0E40-9347-305A5A9D609B}" srcOrd="3" destOrd="0" presId="urn:microsoft.com/office/officeart/2005/8/layout/vList2"/>
    <dgm:cxn modelId="{EFAE99FD-C301-2F46-BD35-C212AF398ABD}" type="presParOf" srcId="{67CA0C4A-4EB9-0242-8CE2-C4456F4BD0EE}" destId="{BA0EC223-E715-514F-848E-1BD21B51BF38}" srcOrd="4" destOrd="0" presId="urn:microsoft.com/office/officeart/2005/8/layout/vList2"/>
    <dgm:cxn modelId="{B83A1627-5FDC-9748-A488-7124850455C6}" type="presParOf" srcId="{67CA0C4A-4EB9-0242-8CE2-C4456F4BD0EE}" destId="{38AD3751-1121-6E47-85FE-9CAF2D19D0DD}" srcOrd="5" destOrd="0" presId="urn:microsoft.com/office/officeart/2005/8/layout/vList2"/>
    <dgm:cxn modelId="{A9106528-CA28-E845-BCC5-D47487A48957}" type="presParOf" srcId="{67CA0C4A-4EB9-0242-8CE2-C4456F4BD0EE}" destId="{69B12170-6F58-0147-8FB4-8FA56A393943}" srcOrd="6" destOrd="0" presId="urn:microsoft.com/office/officeart/2005/8/layout/vList2"/>
    <dgm:cxn modelId="{273DC65E-5371-7D4B-A617-87AD34CBB357}" type="presParOf" srcId="{67CA0C4A-4EB9-0242-8CE2-C4456F4BD0EE}" destId="{BB33112F-4F5C-9A4F-8036-E0A40B139178}" srcOrd="7" destOrd="0" presId="urn:microsoft.com/office/officeart/2005/8/layout/vList2"/>
    <dgm:cxn modelId="{92BC1E0E-8423-C24D-AB3A-C579C973B4C2}" type="presParOf" srcId="{67CA0C4A-4EB9-0242-8CE2-C4456F4BD0EE}" destId="{06DFF9EA-FDD8-3F40-AFBE-1B9984291320}" srcOrd="8" destOrd="0" presId="urn:microsoft.com/office/officeart/2005/8/layout/vList2"/>
    <dgm:cxn modelId="{1036B681-A8B0-1B4F-AB59-B7296A5FB0EF}" type="presParOf" srcId="{67CA0C4A-4EB9-0242-8CE2-C4456F4BD0EE}" destId="{24D32F3D-80C9-0041-B7BC-D797267444E6}" srcOrd="9" destOrd="0" presId="urn:microsoft.com/office/officeart/2005/8/layout/vList2"/>
    <dgm:cxn modelId="{F0AE79FA-6ED0-E846-89D6-C3D7C7D48E81}" type="presParOf" srcId="{67CA0C4A-4EB9-0242-8CE2-C4456F4BD0EE}" destId="{B8A16648-F579-FC4E-90F2-AC6A9BD43018}" srcOrd="10" destOrd="0" presId="urn:microsoft.com/office/officeart/2005/8/layout/vList2"/>
    <dgm:cxn modelId="{2BF6794B-6C20-6A48-AE73-18456BD00173}" type="presParOf" srcId="{67CA0C4A-4EB9-0242-8CE2-C4456F4BD0EE}" destId="{2256EAD6-6281-9542-BF58-F4374B3AED27}" srcOrd="11" destOrd="0" presId="urn:microsoft.com/office/officeart/2005/8/layout/vList2"/>
    <dgm:cxn modelId="{F34FF834-965B-724E-9395-E122477A4384}" type="presParOf" srcId="{67CA0C4A-4EB9-0242-8CE2-C4456F4BD0EE}" destId="{63D07863-BC66-464A-A2E9-8CFDD284689C}" srcOrd="12" destOrd="0" presId="urn:microsoft.com/office/officeart/2005/8/layout/vList2"/>
    <dgm:cxn modelId="{32B206D9-5A4D-5B45-9A0B-3A4A239AA538}" type="presParOf" srcId="{67CA0C4A-4EB9-0242-8CE2-C4456F4BD0EE}" destId="{A599C3B2-D011-7F4D-873C-FD539E9C921B}" srcOrd="13" destOrd="0" presId="urn:microsoft.com/office/officeart/2005/8/layout/vList2"/>
    <dgm:cxn modelId="{FEA78E67-B491-E843-AA36-7FE9F2615898}" type="presParOf" srcId="{67CA0C4A-4EB9-0242-8CE2-C4456F4BD0EE}" destId="{430FF9CE-198B-9C4E-88BE-41D483685549}" srcOrd="14" destOrd="0" presId="urn:microsoft.com/office/officeart/2005/8/layout/vList2"/>
    <dgm:cxn modelId="{CF2B79CF-D453-134A-A9B4-D3299F993A54}" type="presParOf" srcId="{67CA0C4A-4EB9-0242-8CE2-C4456F4BD0EE}" destId="{C8921718-57E3-834A-8AC3-89EE690FA1FC}" srcOrd="15" destOrd="0" presId="urn:microsoft.com/office/officeart/2005/8/layout/vList2"/>
    <dgm:cxn modelId="{18DA982B-1881-9241-A73E-C34B885E7036}" type="presParOf" srcId="{67CA0C4A-4EB9-0242-8CE2-C4456F4BD0EE}" destId="{3BE4A024-E0DC-C147-A213-84268E3DCE89}" srcOrd="16" destOrd="0" presId="urn:microsoft.com/office/officeart/2005/8/layout/vList2"/>
    <dgm:cxn modelId="{5ED2C4DE-26EC-764E-9FA1-68693B9E9301}" type="presParOf" srcId="{67CA0C4A-4EB9-0242-8CE2-C4456F4BD0EE}" destId="{4D9ADFF0-0F18-A748-9F4E-25DE50971FC6}" srcOrd="17" destOrd="0" presId="urn:microsoft.com/office/officeart/2005/8/layout/vList2"/>
    <dgm:cxn modelId="{339A5E2C-8F9F-E249-92C1-96BE2011A800}" type="presParOf" srcId="{67CA0C4A-4EB9-0242-8CE2-C4456F4BD0EE}" destId="{A13531B9-08C9-8244-8349-1F4B8B1EC114}" srcOrd="1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22BBBA-2BC5-5D4A-86EA-20CDBD0F16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9EDA6F75-7B62-3946-B0FB-1ACF9B9160C2}">
      <dgm:prSet phldrT="[Text]"/>
      <dgm:spPr/>
      <dgm:t>
        <a:bodyPr/>
        <a:lstStyle/>
        <a:p>
          <a:r>
            <a:rPr lang="en-US" dirty="0" smtClean="0"/>
            <a:t>1. Stability of the overall project context</a:t>
          </a:r>
          <a:endParaRPr lang="en-US" dirty="0"/>
        </a:p>
      </dgm:t>
    </dgm:pt>
    <dgm:pt modelId="{F1E4B602-4C4B-5440-B133-E2F78F845778}" type="parTrans" cxnId="{F57BC98D-0D3D-F042-9AC2-BBCBF6256D4E}">
      <dgm:prSet/>
      <dgm:spPr/>
      <dgm:t>
        <a:bodyPr/>
        <a:lstStyle/>
        <a:p>
          <a:endParaRPr lang="en-US"/>
        </a:p>
      </dgm:t>
    </dgm:pt>
    <dgm:pt modelId="{6EDE2B0F-CB3E-8240-906B-F88519E55B6C}" type="sibTrans" cxnId="{F57BC98D-0D3D-F042-9AC2-BBCBF6256D4E}">
      <dgm:prSet/>
      <dgm:spPr/>
      <dgm:t>
        <a:bodyPr/>
        <a:lstStyle/>
        <a:p>
          <a:endParaRPr lang="en-US"/>
        </a:p>
      </dgm:t>
    </dgm:pt>
    <dgm:pt modelId="{0CED54F4-D38B-E84D-9A36-4A7DD9DE41C6}">
      <dgm:prSet phldrT="[Text]"/>
      <dgm:spPr/>
      <dgm:t>
        <a:bodyPr/>
        <a:lstStyle/>
        <a:p>
          <a:r>
            <a:rPr lang="en-US" dirty="0" smtClean="0"/>
            <a:t>2. Number of distinct disciplines, methods, or approaches involved in performing the project</a:t>
          </a:r>
          <a:endParaRPr lang="en-US" dirty="0"/>
        </a:p>
      </dgm:t>
    </dgm:pt>
    <dgm:pt modelId="{116CCA20-5060-0C44-8271-C2AC4F14CFEF}" type="parTrans" cxnId="{7001BF4F-EA15-1246-AC3E-563F2A4169E1}">
      <dgm:prSet/>
      <dgm:spPr/>
      <dgm:t>
        <a:bodyPr/>
        <a:lstStyle/>
        <a:p>
          <a:endParaRPr lang="en-US"/>
        </a:p>
      </dgm:t>
    </dgm:pt>
    <dgm:pt modelId="{39A75F44-8B34-6F48-B169-1E199D52CA78}" type="sibTrans" cxnId="{7001BF4F-EA15-1246-AC3E-563F2A4169E1}">
      <dgm:prSet/>
      <dgm:spPr/>
      <dgm:t>
        <a:bodyPr/>
        <a:lstStyle/>
        <a:p>
          <a:endParaRPr lang="en-US"/>
        </a:p>
      </dgm:t>
    </dgm:pt>
    <dgm:pt modelId="{1AAB5E35-03F7-A642-9AF3-2C3D3BA1249E}">
      <dgm:prSet phldrT="[Text]"/>
      <dgm:spPr/>
      <dgm:t>
        <a:bodyPr/>
        <a:lstStyle/>
        <a:p>
          <a:r>
            <a:rPr lang="en-US" dirty="0" smtClean="0"/>
            <a:t>3. Magnitude of legal, social, or environmental implications from performing the project</a:t>
          </a:r>
          <a:endParaRPr lang="en-US" dirty="0"/>
        </a:p>
      </dgm:t>
    </dgm:pt>
    <dgm:pt modelId="{DD8D711E-E9E1-D24A-B2BF-04930111A7D6}" type="parTrans" cxnId="{880101F8-0180-7A4E-ADF9-62FCEE8E3063}">
      <dgm:prSet/>
      <dgm:spPr/>
      <dgm:t>
        <a:bodyPr/>
        <a:lstStyle/>
        <a:p>
          <a:endParaRPr lang="en-US"/>
        </a:p>
      </dgm:t>
    </dgm:pt>
    <dgm:pt modelId="{DB516EC6-9DE6-A648-AEAF-43E85F965AF9}" type="sibTrans" cxnId="{880101F8-0180-7A4E-ADF9-62FCEE8E3063}">
      <dgm:prSet/>
      <dgm:spPr/>
      <dgm:t>
        <a:bodyPr/>
        <a:lstStyle/>
        <a:p>
          <a:endParaRPr lang="en-US"/>
        </a:p>
      </dgm:t>
    </dgm:pt>
    <dgm:pt modelId="{EEEBA845-12AA-C24A-8A0C-36C70D589F30}">
      <dgm:prSet phldrT="[Text]"/>
      <dgm:spPr/>
      <dgm:t>
        <a:bodyPr/>
        <a:lstStyle/>
        <a:p>
          <a:r>
            <a:rPr lang="en-US" dirty="0" smtClean="0"/>
            <a:t>4. Overall expected financial impact (positive or negative) on the project’s stakeholders  </a:t>
          </a:r>
          <a:endParaRPr lang="en-US" dirty="0"/>
        </a:p>
      </dgm:t>
    </dgm:pt>
    <dgm:pt modelId="{40FDEDD5-4655-E749-8AA5-4619AB2539A9}" type="parTrans" cxnId="{92B85A18-8F7F-CC48-A0FA-CD079DABE680}">
      <dgm:prSet/>
      <dgm:spPr/>
      <dgm:t>
        <a:bodyPr/>
        <a:lstStyle/>
        <a:p>
          <a:endParaRPr lang="en-US"/>
        </a:p>
      </dgm:t>
    </dgm:pt>
    <dgm:pt modelId="{0580A904-CC77-B149-8709-F64D3839A3AC}" type="sibTrans" cxnId="{92B85A18-8F7F-CC48-A0FA-CD079DABE680}">
      <dgm:prSet/>
      <dgm:spPr/>
      <dgm:t>
        <a:bodyPr/>
        <a:lstStyle/>
        <a:p>
          <a:endParaRPr lang="en-US"/>
        </a:p>
      </dgm:t>
    </dgm:pt>
    <dgm:pt modelId="{6A91052D-B246-734D-A617-5195FA309F5B}">
      <dgm:prSet phldrT="[Text]"/>
      <dgm:spPr/>
      <dgm:t>
        <a:bodyPr/>
        <a:lstStyle/>
        <a:p>
          <a:r>
            <a:rPr lang="en-US" dirty="0" smtClean="0"/>
            <a:t>5. Strategic importance of the project to the organization or organizations involved</a:t>
          </a:r>
          <a:endParaRPr lang="en-US" dirty="0"/>
        </a:p>
      </dgm:t>
    </dgm:pt>
    <dgm:pt modelId="{EBF3AB7B-7ABA-B64C-8DB5-0EF257941763}" type="parTrans" cxnId="{7BAD5C12-9182-6B42-BC20-304A650A4F90}">
      <dgm:prSet/>
      <dgm:spPr/>
      <dgm:t>
        <a:bodyPr/>
        <a:lstStyle/>
        <a:p>
          <a:endParaRPr lang="en-US"/>
        </a:p>
      </dgm:t>
    </dgm:pt>
    <dgm:pt modelId="{621984FA-0E4E-AA46-BEE6-C5FCBF7FC6DF}" type="sibTrans" cxnId="{7BAD5C12-9182-6B42-BC20-304A650A4F90}">
      <dgm:prSet/>
      <dgm:spPr/>
      <dgm:t>
        <a:bodyPr/>
        <a:lstStyle/>
        <a:p>
          <a:endParaRPr lang="en-US"/>
        </a:p>
      </dgm:t>
    </dgm:pt>
    <dgm:pt modelId="{039199A8-59DF-654D-9678-19E160C82A29}">
      <dgm:prSet phldrT="[Text]"/>
      <dgm:spPr/>
      <dgm:t>
        <a:bodyPr/>
        <a:lstStyle/>
        <a:p>
          <a:r>
            <a:rPr lang="en-US" dirty="0" smtClean="0"/>
            <a:t>6. Stakeholder cohesion regarding the characteristics of the product of the project</a:t>
          </a:r>
          <a:endParaRPr lang="en-US" dirty="0"/>
        </a:p>
      </dgm:t>
    </dgm:pt>
    <dgm:pt modelId="{26268370-118A-2141-BC52-A56448354491}" type="parTrans" cxnId="{CE5E4E40-77DF-F54F-8170-56B06C57F445}">
      <dgm:prSet/>
      <dgm:spPr/>
      <dgm:t>
        <a:bodyPr/>
        <a:lstStyle/>
        <a:p>
          <a:endParaRPr lang="en-US"/>
        </a:p>
      </dgm:t>
    </dgm:pt>
    <dgm:pt modelId="{F4B63CC5-28D2-554D-B588-4630883AF987}" type="sibTrans" cxnId="{CE5E4E40-77DF-F54F-8170-56B06C57F445}">
      <dgm:prSet/>
      <dgm:spPr/>
      <dgm:t>
        <a:bodyPr/>
        <a:lstStyle/>
        <a:p>
          <a:endParaRPr lang="en-US"/>
        </a:p>
      </dgm:t>
    </dgm:pt>
    <dgm:pt modelId="{3A75DC66-7846-974F-B3A9-F991E008A0AC}">
      <dgm:prSet phldrT="[Text]"/>
      <dgm:spPr/>
      <dgm:t>
        <a:bodyPr/>
        <a:lstStyle/>
        <a:p>
          <a:r>
            <a:rPr lang="en-US" dirty="0" smtClean="0"/>
            <a:t>7. Stakeholder cohesion regarding the characteristics of the product of the project</a:t>
          </a:r>
          <a:endParaRPr lang="en-US" dirty="0"/>
        </a:p>
      </dgm:t>
    </dgm:pt>
    <dgm:pt modelId="{1FA8B34B-FB9F-3E47-BC5E-452705D842B8}" type="parTrans" cxnId="{506F01C6-93BC-8A40-9053-62B05A2A1C43}">
      <dgm:prSet/>
      <dgm:spPr/>
      <dgm:t>
        <a:bodyPr/>
        <a:lstStyle/>
        <a:p>
          <a:endParaRPr lang="en-US"/>
        </a:p>
      </dgm:t>
    </dgm:pt>
    <dgm:pt modelId="{A1919846-CA3A-DC43-9A48-38E04E1DFF9D}" type="sibTrans" cxnId="{506F01C6-93BC-8A40-9053-62B05A2A1C43}">
      <dgm:prSet/>
      <dgm:spPr/>
      <dgm:t>
        <a:bodyPr/>
        <a:lstStyle/>
        <a:p>
          <a:endParaRPr lang="en-US"/>
        </a:p>
      </dgm:t>
    </dgm:pt>
    <dgm:pt modelId="{614E70E5-E916-FA4C-BF52-75E9A5E80B13}" type="pres">
      <dgm:prSet presAssocID="{EB22BBBA-2BC5-5D4A-86EA-20CDBD0F16C7}" presName="vert0" presStyleCnt="0">
        <dgm:presLayoutVars>
          <dgm:dir/>
          <dgm:animOne val="branch"/>
          <dgm:animLvl val="lvl"/>
        </dgm:presLayoutVars>
      </dgm:prSet>
      <dgm:spPr/>
      <dgm:t>
        <a:bodyPr/>
        <a:lstStyle/>
        <a:p>
          <a:endParaRPr lang="en-US"/>
        </a:p>
      </dgm:t>
    </dgm:pt>
    <dgm:pt modelId="{5A61DAF1-6446-3D45-9FB1-C1B6D9C3B76C}" type="pres">
      <dgm:prSet presAssocID="{9EDA6F75-7B62-3946-B0FB-1ACF9B9160C2}" presName="thickLine" presStyleLbl="alignNode1" presStyleIdx="0" presStyleCnt="7"/>
      <dgm:spPr/>
    </dgm:pt>
    <dgm:pt modelId="{2D6755C0-57A0-E64D-82DF-60C2F46E6CB1}" type="pres">
      <dgm:prSet presAssocID="{9EDA6F75-7B62-3946-B0FB-1ACF9B9160C2}" presName="horz1" presStyleCnt="0"/>
      <dgm:spPr/>
    </dgm:pt>
    <dgm:pt modelId="{D34D6855-ABB4-4F45-84DE-7F673CE3F867}" type="pres">
      <dgm:prSet presAssocID="{9EDA6F75-7B62-3946-B0FB-1ACF9B9160C2}" presName="tx1" presStyleLbl="revTx" presStyleIdx="0" presStyleCnt="7"/>
      <dgm:spPr/>
      <dgm:t>
        <a:bodyPr/>
        <a:lstStyle/>
        <a:p>
          <a:endParaRPr lang="en-US"/>
        </a:p>
      </dgm:t>
    </dgm:pt>
    <dgm:pt modelId="{E15E4509-5315-9543-9BEA-158D66D0DE0C}" type="pres">
      <dgm:prSet presAssocID="{9EDA6F75-7B62-3946-B0FB-1ACF9B9160C2}" presName="vert1" presStyleCnt="0"/>
      <dgm:spPr/>
    </dgm:pt>
    <dgm:pt modelId="{08E33461-3DCF-C142-8E22-C51B5E1E77C6}" type="pres">
      <dgm:prSet presAssocID="{0CED54F4-D38B-E84D-9A36-4A7DD9DE41C6}" presName="thickLine" presStyleLbl="alignNode1" presStyleIdx="1" presStyleCnt="7"/>
      <dgm:spPr/>
    </dgm:pt>
    <dgm:pt modelId="{87799709-473F-104B-B614-1FBF3A2390F2}" type="pres">
      <dgm:prSet presAssocID="{0CED54F4-D38B-E84D-9A36-4A7DD9DE41C6}" presName="horz1" presStyleCnt="0"/>
      <dgm:spPr/>
    </dgm:pt>
    <dgm:pt modelId="{1CBC169A-6BAD-C24C-851D-67D23BFF6381}" type="pres">
      <dgm:prSet presAssocID="{0CED54F4-D38B-E84D-9A36-4A7DD9DE41C6}" presName="tx1" presStyleLbl="revTx" presStyleIdx="1" presStyleCnt="7"/>
      <dgm:spPr/>
      <dgm:t>
        <a:bodyPr/>
        <a:lstStyle/>
        <a:p>
          <a:endParaRPr lang="en-US"/>
        </a:p>
      </dgm:t>
    </dgm:pt>
    <dgm:pt modelId="{344F6D38-6B34-B84E-9032-532FB8CDC5EE}" type="pres">
      <dgm:prSet presAssocID="{0CED54F4-D38B-E84D-9A36-4A7DD9DE41C6}" presName="vert1" presStyleCnt="0"/>
      <dgm:spPr/>
    </dgm:pt>
    <dgm:pt modelId="{487A030E-88B6-6348-AC93-01BC333E8047}" type="pres">
      <dgm:prSet presAssocID="{1AAB5E35-03F7-A642-9AF3-2C3D3BA1249E}" presName="thickLine" presStyleLbl="alignNode1" presStyleIdx="2" presStyleCnt="7"/>
      <dgm:spPr/>
    </dgm:pt>
    <dgm:pt modelId="{47A8C3E2-53F8-C745-B122-06E9926640D2}" type="pres">
      <dgm:prSet presAssocID="{1AAB5E35-03F7-A642-9AF3-2C3D3BA1249E}" presName="horz1" presStyleCnt="0"/>
      <dgm:spPr/>
    </dgm:pt>
    <dgm:pt modelId="{49CFB413-BD08-FF45-9616-B8DDA3D75121}" type="pres">
      <dgm:prSet presAssocID="{1AAB5E35-03F7-A642-9AF3-2C3D3BA1249E}" presName="tx1" presStyleLbl="revTx" presStyleIdx="2" presStyleCnt="7"/>
      <dgm:spPr/>
      <dgm:t>
        <a:bodyPr/>
        <a:lstStyle/>
        <a:p>
          <a:endParaRPr lang="en-US"/>
        </a:p>
      </dgm:t>
    </dgm:pt>
    <dgm:pt modelId="{982EDF2F-4DBC-6441-BA00-9CCCA6FA8CE3}" type="pres">
      <dgm:prSet presAssocID="{1AAB5E35-03F7-A642-9AF3-2C3D3BA1249E}" presName="vert1" presStyleCnt="0"/>
      <dgm:spPr/>
    </dgm:pt>
    <dgm:pt modelId="{DCED77E5-FFCC-E24A-99C1-0BE6BA91E7AC}" type="pres">
      <dgm:prSet presAssocID="{EEEBA845-12AA-C24A-8A0C-36C70D589F30}" presName="thickLine" presStyleLbl="alignNode1" presStyleIdx="3" presStyleCnt="7"/>
      <dgm:spPr/>
    </dgm:pt>
    <dgm:pt modelId="{9884BB6A-53EC-1448-9C25-672432C8FD01}" type="pres">
      <dgm:prSet presAssocID="{EEEBA845-12AA-C24A-8A0C-36C70D589F30}" presName="horz1" presStyleCnt="0"/>
      <dgm:spPr/>
    </dgm:pt>
    <dgm:pt modelId="{FFECE014-C19E-7D4A-AF6C-4A31F25C67CC}" type="pres">
      <dgm:prSet presAssocID="{EEEBA845-12AA-C24A-8A0C-36C70D589F30}" presName="tx1" presStyleLbl="revTx" presStyleIdx="3" presStyleCnt="7"/>
      <dgm:spPr/>
      <dgm:t>
        <a:bodyPr/>
        <a:lstStyle/>
        <a:p>
          <a:endParaRPr lang="en-US"/>
        </a:p>
      </dgm:t>
    </dgm:pt>
    <dgm:pt modelId="{CD68DD7A-8EA8-EA43-8FA3-FD83EED5720E}" type="pres">
      <dgm:prSet presAssocID="{EEEBA845-12AA-C24A-8A0C-36C70D589F30}" presName="vert1" presStyleCnt="0"/>
      <dgm:spPr/>
    </dgm:pt>
    <dgm:pt modelId="{BC93FDF2-9EA3-714B-B477-6E8980099F18}" type="pres">
      <dgm:prSet presAssocID="{6A91052D-B246-734D-A617-5195FA309F5B}" presName="thickLine" presStyleLbl="alignNode1" presStyleIdx="4" presStyleCnt="7"/>
      <dgm:spPr/>
    </dgm:pt>
    <dgm:pt modelId="{E9CB03A0-334E-B447-B24E-D176C82173EE}" type="pres">
      <dgm:prSet presAssocID="{6A91052D-B246-734D-A617-5195FA309F5B}" presName="horz1" presStyleCnt="0"/>
      <dgm:spPr/>
    </dgm:pt>
    <dgm:pt modelId="{63BCE5E0-6685-0547-809F-ED88691AEF4D}" type="pres">
      <dgm:prSet presAssocID="{6A91052D-B246-734D-A617-5195FA309F5B}" presName="tx1" presStyleLbl="revTx" presStyleIdx="4" presStyleCnt="7"/>
      <dgm:spPr/>
      <dgm:t>
        <a:bodyPr/>
        <a:lstStyle/>
        <a:p>
          <a:endParaRPr lang="en-US"/>
        </a:p>
      </dgm:t>
    </dgm:pt>
    <dgm:pt modelId="{2822DE8B-4F42-B84C-95F3-BCD9F5E4DE31}" type="pres">
      <dgm:prSet presAssocID="{6A91052D-B246-734D-A617-5195FA309F5B}" presName="vert1" presStyleCnt="0"/>
      <dgm:spPr/>
    </dgm:pt>
    <dgm:pt modelId="{CD603CE9-B87C-134A-8662-6DE1963FD291}" type="pres">
      <dgm:prSet presAssocID="{039199A8-59DF-654D-9678-19E160C82A29}" presName="thickLine" presStyleLbl="alignNode1" presStyleIdx="5" presStyleCnt="7"/>
      <dgm:spPr/>
    </dgm:pt>
    <dgm:pt modelId="{E4D94B95-43F9-BB4C-B684-2259BC1E8570}" type="pres">
      <dgm:prSet presAssocID="{039199A8-59DF-654D-9678-19E160C82A29}" presName="horz1" presStyleCnt="0"/>
      <dgm:spPr/>
    </dgm:pt>
    <dgm:pt modelId="{A7650C76-6336-084E-BCC7-959B980ADF23}" type="pres">
      <dgm:prSet presAssocID="{039199A8-59DF-654D-9678-19E160C82A29}" presName="tx1" presStyleLbl="revTx" presStyleIdx="5" presStyleCnt="7"/>
      <dgm:spPr/>
      <dgm:t>
        <a:bodyPr/>
        <a:lstStyle/>
        <a:p>
          <a:endParaRPr lang="en-US"/>
        </a:p>
      </dgm:t>
    </dgm:pt>
    <dgm:pt modelId="{AC758EE8-6C69-6741-B122-97A571465BF8}" type="pres">
      <dgm:prSet presAssocID="{039199A8-59DF-654D-9678-19E160C82A29}" presName="vert1" presStyleCnt="0"/>
      <dgm:spPr/>
    </dgm:pt>
    <dgm:pt modelId="{DBE19796-930E-F443-BE74-C5A8DE8DC34D}" type="pres">
      <dgm:prSet presAssocID="{3A75DC66-7846-974F-B3A9-F991E008A0AC}" presName="thickLine" presStyleLbl="alignNode1" presStyleIdx="6" presStyleCnt="7"/>
      <dgm:spPr/>
    </dgm:pt>
    <dgm:pt modelId="{7F5B3233-BE7C-5548-95C8-FA6AB3B4301E}" type="pres">
      <dgm:prSet presAssocID="{3A75DC66-7846-974F-B3A9-F991E008A0AC}" presName="horz1" presStyleCnt="0"/>
      <dgm:spPr/>
    </dgm:pt>
    <dgm:pt modelId="{16E8313E-ECD1-3A42-B974-291235ADBFFD}" type="pres">
      <dgm:prSet presAssocID="{3A75DC66-7846-974F-B3A9-F991E008A0AC}" presName="tx1" presStyleLbl="revTx" presStyleIdx="6" presStyleCnt="7"/>
      <dgm:spPr/>
      <dgm:t>
        <a:bodyPr/>
        <a:lstStyle/>
        <a:p>
          <a:endParaRPr lang="en-US"/>
        </a:p>
      </dgm:t>
    </dgm:pt>
    <dgm:pt modelId="{3F3FA260-18F4-BC42-884F-ABA087E5C92D}" type="pres">
      <dgm:prSet presAssocID="{3A75DC66-7846-974F-B3A9-F991E008A0AC}" presName="vert1" presStyleCnt="0"/>
      <dgm:spPr/>
    </dgm:pt>
  </dgm:ptLst>
  <dgm:cxnLst>
    <dgm:cxn modelId="{880101F8-0180-7A4E-ADF9-62FCEE8E3063}" srcId="{EB22BBBA-2BC5-5D4A-86EA-20CDBD0F16C7}" destId="{1AAB5E35-03F7-A642-9AF3-2C3D3BA1249E}" srcOrd="2" destOrd="0" parTransId="{DD8D711E-E9E1-D24A-B2BF-04930111A7D6}" sibTransId="{DB516EC6-9DE6-A648-AEAF-43E85F965AF9}"/>
    <dgm:cxn modelId="{CE5E4E40-77DF-F54F-8170-56B06C57F445}" srcId="{EB22BBBA-2BC5-5D4A-86EA-20CDBD0F16C7}" destId="{039199A8-59DF-654D-9678-19E160C82A29}" srcOrd="5" destOrd="0" parTransId="{26268370-118A-2141-BC52-A56448354491}" sibTransId="{F4B63CC5-28D2-554D-B588-4630883AF987}"/>
    <dgm:cxn modelId="{9014F23E-858E-954A-A666-57F47BA9E2BB}" type="presOf" srcId="{9EDA6F75-7B62-3946-B0FB-1ACF9B9160C2}" destId="{D34D6855-ABB4-4F45-84DE-7F673CE3F867}" srcOrd="0" destOrd="0" presId="urn:microsoft.com/office/officeart/2008/layout/LinedList"/>
    <dgm:cxn modelId="{CD543715-E728-DA4D-9564-F88D6E0B987E}" type="presOf" srcId="{3A75DC66-7846-974F-B3A9-F991E008A0AC}" destId="{16E8313E-ECD1-3A42-B974-291235ADBFFD}" srcOrd="0" destOrd="0" presId="urn:microsoft.com/office/officeart/2008/layout/LinedList"/>
    <dgm:cxn modelId="{7001BF4F-EA15-1246-AC3E-563F2A4169E1}" srcId="{EB22BBBA-2BC5-5D4A-86EA-20CDBD0F16C7}" destId="{0CED54F4-D38B-E84D-9A36-4A7DD9DE41C6}" srcOrd="1" destOrd="0" parTransId="{116CCA20-5060-0C44-8271-C2AC4F14CFEF}" sibTransId="{39A75F44-8B34-6F48-B169-1E199D52CA78}"/>
    <dgm:cxn modelId="{7BAD5C12-9182-6B42-BC20-304A650A4F90}" srcId="{EB22BBBA-2BC5-5D4A-86EA-20CDBD0F16C7}" destId="{6A91052D-B246-734D-A617-5195FA309F5B}" srcOrd="4" destOrd="0" parTransId="{EBF3AB7B-7ABA-B64C-8DB5-0EF257941763}" sibTransId="{621984FA-0E4E-AA46-BEE6-C5FCBF7FC6DF}"/>
    <dgm:cxn modelId="{226B4E4E-3BF5-B643-89B1-3A77B60A4CB7}" type="presOf" srcId="{0CED54F4-D38B-E84D-9A36-4A7DD9DE41C6}" destId="{1CBC169A-6BAD-C24C-851D-67D23BFF6381}" srcOrd="0" destOrd="0" presId="urn:microsoft.com/office/officeart/2008/layout/LinedList"/>
    <dgm:cxn modelId="{09D28A6C-0745-A440-BD95-721B7EEB73F8}" type="presOf" srcId="{039199A8-59DF-654D-9678-19E160C82A29}" destId="{A7650C76-6336-084E-BCC7-959B980ADF23}" srcOrd="0" destOrd="0" presId="urn:microsoft.com/office/officeart/2008/layout/LinedList"/>
    <dgm:cxn modelId="{506F01C6-93BC-8A40-9053-62B05A2A1C43}" srcId="{EB22BBBA-2BC5-5D4A-86EA-20CDBD0F16C7}" destId="{3A75DC66-7846-974F-B3A9-F991E008A0AC}" srcOrd="6" destOrd="0" parTransId="{1FA8B34B-FB9F-3E47-BC5E-452705D842B8}" sibTransId="{A1919846-CA3A-DC43-9A48-38E04E1DFF9D}"/>
    <dgm:cxn modelId="{F57BC98D-0D3D-F042-9AC2-BBCBF6256D4E}" srcId="{EB22BBBA-2BC5-5D4A-86EA-20CDBD0F16C7}" destId="{9EDA6F75-7B62-3946-B0FB-1ACF9B9160C2}" srcOrd="0" destOrd="0" parTransId="{F1E4B602-4C4B-5440-B133-E2F78F845778}" sibTransId="{6EDE2B0F-CB3E-8240-906B-F88519E55B6C}"/>
    <dgm:cxn modelId="{A4BB9037-0EFD-CF44-8895-2CEE4AF73C26}" type="presOf" srcId="{1AAB5E35-03F7-A642-9AF3-2C3D3BA1249E}" destId="{49CFB413-BD08-FF45-9616-B8DDA3D75121}" srcOrd="0" destOrd="0" presId="urn:microsoft.com/office/officeart/2008/layout/LinedList"/>
    <dgm:cxn modelId="{BE7023AE-1E41-CA4B-BA8E-91C0D9EFFB2D}" type="presOf" srcId="{6A91052D-B246-734D-A617-5195FA309F5B}" destId="{63BCE5E0-6685-0547-809F-ED88691AEF4D}" srcOrd="0" destOrd="0" presId="urn:microsoft.com/office/officeart/2008/layout/LinedList"/>
    <dgm:cxn modelId="{9E27553B-C4C1-3A40-9374-9D29472481BC}" type="presOf" srcId="{EB22BBBA-2BC5-5D4A-86EA-20CDBD0F16C7}" destId="{614E70E5-E916-FA4C-BF52-75E9A5E80B13}" srcOrd="0" destOrd="0" presId="urn:microsoft.com/office/officeart/2008/layout/LinedList"/>
    <dgm:cxn modelId="{92B85A18-8F7F-CC48-A0FA-CD079DABE680}" srcId="{EB22BBBA-2BC5-5D4A-86EA-20CDBD0F16C7}" destId="{EEEBA845-12AA-C24A-8A0C-36C70D589F30}" srcOrd="3" destOrd="0" parTransId="{40FDEDD5-4655-E749-8AA5-4619AB2539A9}" sibTransId="{0580A904-CC77-B149-8709-F64D3839A3AC}"/>
    <dgm:cxn modelId="{BF8D9285-3F2B-B745-866C-F855556DA803}" type="presOf" srcId="{EEEBA845-12AA-C24A-8A0C-36C70D589F30}" destId="{FFECE014-C19E-7D4A-AF6C-4A31F25C67CC}" srcOrd="0" destOrd="0" presId="urn:microsoft.com/office/officeart/2008/layout/LinedList"/>
    <dgm:cxn modelId="{BF37CC2D-7606-B049-8A56-CE9F9A1A2D7E}" type="presParOf" srcId="{614E70E5-E916-FA4C-BF52-75E9A5E80B13}" destId="{5A61DAF1-6446-3D45-9FB1-C1B6D9C3B76C}" srcOrd="0" destOrd="0" presId="urn:microsoft.com/office/officeart/2008/layout/LinedList"/>
    <dgm:cxn modelId="{78873394-8A89-2447-AA62-0D966D9808AD}" type="presParOf" srcId="{614E70E5-E916-FA4C-BF52-75E9A5E80B13}" destId="{2D6755C0-57A0-E64D-82DF-60C2F46E6CB1}" srcOrd="1" destOrd="0" presId="urn:microsoft.com/office/officeart/2008/layout/LinedList"/>
    <dgm:cxn modelId="{A4CC81B6-6731-FB44-B5C2-02316DFD0BEC}" type="presParOf" srcId="{2D6755C0-57A0-E64D-82DF-60C2F46E6CB1}" destId="{D34D6855-ABB4-4F45-84DE-7F673CE3F867}" srcOrd="0" destOrd="0" presId="urn:microsoft.com/office/officeart/2008/layout/LinedList"/>
    <dgm:cxn modelId="{D1FF9BD9-DC05-5E46-8215-62683E5CBF19}" type="presParOf" srcId="{2D6755C0-57A0-E64D-82DF-60C2F46E6CB1}" destId="{E15E4509-5315-9543-9BEA-158D66D0DE0C}" srcOrd="1" destOrd="0" presId="urn:microsoft.com/office/officeart/2008/layout/LinedList"/>
    <dgm:cxn modelId="{9B2D7B98-B50A-5D48-9912-C9DCD667DB6D}" type="presParOf" srcId="{614E70E5-E916-FA4C-BF52-75E9A5E80B13}" destId="{08E33461-3DCF-C142-8E22-C51B5E1E77C6}" srcOrd="2" destOrd="0" presId="urn:microsoft.com/office/officeart/2008/layout/LinedList"/>
    <dgm:cxn modelId="{4A0B3296-5C3F-F84D-80CE-DDC2142AC14D}" type="presParOf" srcId="{614E70E5-E916-FA4C-BF52-75E9A5E80B13}" destId="{87799709-473F-104B-B614-1FBF3A2390F2}" srcOrd="3" destOrd="0" presId="urn:microsoft.com/office/officeart/2008/layout/LinedList"/>
    <dgm:cxn modelId="{87CA5E34-E17B-3F43-8E69-BA1E7208F06A}" type="presParOf" srcId="{87799709-473F-104B-B614-1FBF3A2390F2}" destId="{1CBC169A-6BAD-C24C-851D-67D23BFF6381}" srcOrd="0" destOrd="0" presId="urn:microsoft.com/office/officeart/2008/layout/LinedList"/>
    <dgm:cxn modelId="{CF41BD18-11A7-6B48-9DF9-1430367DC692}" type="presParOf" srcId="{87799709-473F-104B-B614-1FBF3A2390F2}" destId="{344F6D38-6B34-B84E-9032-532FB8CDC5EE}" srcOrd="1" destOrd="0" presId="urn:microsoft.com/office/officeart/2008/layout/LinedList"/>
    <dgm:cxn modelId="{53D8901B-5406-6D44-8740-D4A49B3045F1}" type="presParOf" srcId="{614E70E5-E916-FA4C-BF52-75E9A5E80B13}" destId="{487A030E-88B6-6348-AC93-01BC333E8047}" srcOrd="4" destOrd="0" presId="urn:microsoft.com/office/officeart/2008/layout/LinedList"/>
    <dgm:cxn modelId="{869A5A67-A667-824F-A9A4-118079D75608}" type="presParOf" srcId="{614E70E5-E916-FA4C-BF52-75E9A5E80B13}" destId="{47A8C3E2-53F8-C745-B122-06E9926640D2}" srcOrd="5" destOrd="0" presId="urn:microsoft.com/office/officeart/2008/layout/LinedList"/>
    <dgm:cxn modelId="{6815602C-E45E-F34A-86DB-36836129779E}" type="presParOf" srcId="{47A8C3E2-53F8-C745-B122-06E9926640D2}" destId="{49CFB413-BD08-FF45-9616-B8DDA3D75121}" srcOrd="0" destOrd="0" presId="urn:microsoft.com/office/officeart/2008/layout/LinedList"/>
    <dgm:cxn modelId="{45DE818A-FA53-174B-9E0A-639B078B4710}" type="presParOf" srcId="{47A8C3E2-53F8-C745-B122-06E9926640D2}" destId="{982EDF2F-4DBC-6441-BA00-9CCCA6FA8CE3}" srcOrd="1" destOrd="0" presId="urn:microsoft.com/office/officeart/2008/layout/LinedList"/>
    <dgm:cxn modelId="{7C203BB5-BF1F-1D42-9F94-C243304EDCD7}" type="presParOf" srcId="{614E70E5-E916-FA4C-BF52-75E9A5E80B13}" destId="{DCED77E5-FFCC-E24A-99C1-0BE6BA91E7AC}" srcOrd="6" destOrd="0" presId="urn:microsoft.com/office/officeart/2008/layout/LinedList"/>
    <dgm:cxn modelId="{DF195E75-4CE8-0944-B2D9-6BB7EF52C77C}" type="presParOf" srcId="{614E70E5-E916-FA4C-BF52-75E9A5E80B13}" destId="{9884BB6A-53EC-1448-9C25-672432C8FD01}" srcOrd="7" destOrd="0" presId="urn:microsoft.com/office/officeart/2008/layout/LinedList"/>
    <dgm:cxn modelId="{40FF9E4F-BDA5-844B-9E4D-DE8D89EF85A4}" type="presParOf" srcId="{9884BB6A-53EC-1448-9C25-672432C8FD01}" destId="{FFECE014-C19E-7D4A-AF6C-4A31F25C67CC}" srcOrd="0" destOrd="0" presId="urn:microsoft.com/office/officeart/2008/layout/LinedList"/>
    <dgm:cxn modelId="{C2575819-4EBC-7B4E-95B8-43BC3C30A886}" type="presParOf" srcId="{9884BB6A-53EC-1448-9C25-672432C8FD01}" destId="{CD68DD7A-8EA8-EA43-8FA3-FD83EED5720E}" srcOrd="1" destOrd="0" presId="urn:microsoft.com/office/officeart/2008/layout/LinedList"/>
    <dgm:cxn modelId="{A3DF95A2-0E56-F242-9A0D-86E094F4CFE7}" type="presParOf" srcId="{614E70E5-E916-FA4C-BF52-75E9A5E80B13}" destId="{BC93FDF2-9EA3-714B-B477-6E8980099F18}" srcOrd="8" destOrd="0" presId="urn:microsoft.com/office/officeart/2008/layout/LinedList"/>
    <dgm:cxn modelId="{FBEC91F5-8DEF-C44A-8779-76CC4748DA3F}" type="presParOf" srcId="{614E70E5-E916-FA4C-BF52-75E9A5E80B13}" destId="{E9CB03A0-334E-B447-B24E-D176C82173EE}" srcOrd="9" destOrd="0" presId="urn:microsoft.com/office/officeart/2008/layout/LinedList"/>
    <dgm:cxn modelId="{2745228A-6E13-CB46-A47C-35CD5CD6B632}" type="presParOf" srcId="{E9CB03A0-334E-B447-B24E-D176C82173EE}" destId="{63BCE5E0-6685-0547-809F-ED88691AEF4D}" srcOrd="0" destOrd="0" presId="urn:microsoft.com/office/officeart/2008/layout/LinedList"/>
    <dgm:cxn modelId="{CF0A1402-ABB2-A54D-AA9B-45A46FF85175}" type="presParOf" srcId="{E9CB03A0-334E-B447-B24E-D176C82173EE}" destId="{2822DE8B-4F42-B84C-95F3-BCD9F5E4DE31}" srcOrd="1" destOrd="0" presId="urn:microsoft.com/office/officeart/2008/layout/LinedList"/>
    <dgm:cxn modelId="{79959EE7-667F-674F-BB4E-90A583979C71}" type="presParOf" srcId="{614E70E5-E916-FA4C-BF52-75E9A5E80B13}" destId="{CD603CE9-B87C-134A-8662-6DE1963FD291}" srcOrd="10" destOrd="0" presId="urn:microsoft.com/office/officeart/2008/layout/LinedList"/>
    <dgm:cxn modelId="{1662E733-54C2-A64D-AD88-6BEDBE1BDD92}" type="presParOf" srcId="{614E70E5-E916-FA4C-BF52-75E9A5E80B13}" destId="{E4D94B95-43F9-BB4C-B684-2259BC1E8570}" srcOrd="11" destOrd="0" presId="urn:microsoft.com/office/officeart/2008/layout/LinedList"/>
    <dgm:cxn modelId="{81735308-76FB-D143-8A49-E2AA7D735536}" type="presParOf" srcId="{E4D94B95-43F9-BB4C-B684-2259BC1E8570}" destId="{A7650C76-6336-084E-BCC7-959B980ADF23}" srcOrd="0" destOrd="0" presId="urn:microsoft.com/office/officeart/2008/layout/LinedList"/>
    <dgm:cxn modelId="{9574EB63-13EF-6049-B62C-3E171E46BD0F}" type="presParOf" srcId="{E4D94B95-43F9-BB4C-B684-2259BC1E8570}" destId="{AC758EE8-6C69-6741-B122-97A571465BF8}" srcOrd="1" destOrd="0" presId="urn:microsoft.com/office/officeart/2008/layout/LinedList"/>
    <dgm:cxn modelId="{2A5A3F80-A0B5-5849-9AAF-E8BC855D7C41}" type="presParOf" srcId="{614E70E5-E916-FA4C-BF52-75E9A5E80B13}" destId="{DBE19796-930E-F443-BE74-C5A8DE8DC34D}" srcOrd="12" destOrd="0" presId="urn:microsoft.com/office/officeart/2008/layout/LinedList"/>
    <dgm:cxn modelId="{BE2F31AB-76CA-994A-AB92-F09AA6C4B464}" type="presParOf" srcId="{614E70E5-E916-FA4C-BF52-75E9A5E80B13}" destId="{7F5B3233-BE7C-5548-95C8-FA6AB3B4301E}" srcOrd="13" destOrd="0" presId="urn:microsoft.com/office/officeart/2008/layout/LinedList"/>
    <dgm:cxn modelId="{E7E6D350-F52A-5E41-83E2-79AA354AE69B}" type="presParOf" srcId="{7F5B3233-BE7C-5548-95C8-FA6AB3B4301E}" destId="{16E8313E-ECD1-3A42-B974-291235ADBFFD}" srcOrd="0" destOrd="0" presId="urn:microsoft.com/office/officeart/2008/layout/LinedList"/>
    <dgm:cxn modelId="{684E939E-C706-7347-8678-6118BEC47AD7}" type="presParOf" srcId="{7F5B3233-BE7C-5548-95C8-FA6AB3B4301E}" destId="{3F3FA260-18F4-BC42-884F-ABA087E5C92D}" srcOrd="1" destOrd="0" presId="urn:microsoft.com/office/officeart/2008/layout/Lin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3030" custLinFactNeighborY="-3577">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C6319C6-413C-47C7-8B58-0F7DA4B3F90C}" srcId="{CA02C486-0639-4323-ADF3-7B6274C12C6F}" destId="{57E2DDE4-25E5-463F-B2C8-EAC78867EDD5}" srcOrd="3" destOrd="0" parTransId="{5651F08B-7ECD-4E75-B7B2-47B1493CBEFE}" sibTransId="{6CFE332E-B4C3-4E90-B691-FDD3DA11CF5D}"/>
    <dgm:cxn modelId="{624367C5-7836-48F0-96D2-D5898C46B548}" srcId="{CA02C486-0639-4323-ADF3-7B6274C12C6F}" destId="{0CFA9FAD-F214-4D58-B39D-974EA2D92928}" srcOrd="1" destOrd="0" parTransId="{901A0433-296B-4086-9C1A-B8D5FFC7F015}" sibTransId="{7F5CA403-0CE8-4946-9770-A6409D0F07C6}"/>
    <dgm:cxn modelId="{97AF331B-C8B4-4C5E-A5E3-54B2E5D419DC}" type="presOf" srcId="{1CAAAF6E-0B7B-4431-89C7-681E8C077DF1}" destId="{0EAA3729-EF67-4C3A-922E-096866EC0DBC}" srcOrd="0" destOrd="0" presId="urn:microsoft.com/office/officeart/2005/8/layout/hProcess9"/>
    <dgm:cxn modelId="{DB128126-E5D7-43A0-AF6C-51E2378C9ED7}" type="presOf" srcId="{CA02C486-0639-4323-ADF3-7B6274C12C6F}" destId="{6C244AFC-1F1F-4614-81B4-9973609202E0}"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BDFE8E89-3EDE-4AA2-8D9A-4392145EC857}" srcId="{CA02C486-0639-4323-ADF3-7B6274C12C6F}" destId="{1CAAAF6E-0B7B-4431-89C7-681E8C077DF1}" srcOrd="0" destOrd="0" parTransId="{F732D09D-469A-4DC4-9320-6D79120BE694}" sibTransId="{6FFBD1D3-B5CC-4033-869C-13E6B6CB3C0E}"/>
    <dgm:cxn modelId="{0E0627E3-DEFB-4FB7-BEC8-E988F58A867D}" type="presOf" srcId="{ABA36000-FE13-41E3-AFFB-599F41BCD786}" destId="{FDC29836-1BDB-499E-A9D1-EC396C272C68}" srcOrd="0" destOrd="0" presId="urn:microsoft.com/office/officeart/2005/8/layout/hProcess9"/>
    <dgm:cxn modelId="{72693D2C-2A76-481A-BD9C-CB7A91064498}" type="presOf" srcId="{57E2DDE4-25E5-463F-B2C8-EAC78867EDD5}" destId="{DE187647-FFDD-4B78-836E-69F34F61E45B}" srcOrd="0" destOrd="0" presId="urn:microsoft.com/office/officeart/2005/8/layout/hProcess9"/>
    <dgm:cxn modelId="{8F8B0BD5-46C1-42FB-9E73-D68A2AD78D79}" type="presOf" srcId="{0CFA9FAD-F214-4D58-B39D-974EA2D92928}" destId="{A09EF179-3E74-4EF1-9DF0-DCF0EDEE00F5}" srcOrd="0" destOrd="0" presId="urn:microsoft.com/office/officeart/2005/8/layout/hProcess9"/>
    <dgm:cxn modelId="{60D2F415-1DDF-4CF5-8EC6-D3C75A7AB67F}" type="presParOf" srcId="{6C244AFC-1F1F-4614-81B4-9973609202E0}" destId="{B8F24F77-514A-4496-9E1E-EC445C10B69A}" srcOrd="0" destOrd="0" presId="urn:microsoft.com/office/officeart/2005/8/layout/hProcess9"/>
    <dgm:cxn modelId="{4D1CDC76-4623-4F3C-B495-3733A9C4FAF5}" type="presParOf" srcId="{6C244AFC-1F1F-4614-81B4-9973609202E0}" destId="{35CA22E2-9A58-44C0-9EF5-26C2406A24FB}" srcOrd="1" destOrd="0" presId="urn:microsoft.com/office/officeart/2005/8/layout/hProcess9"/>
    <dgm:cxn modelId="{02F45E77-CDE9-4B4A-8E5D-7029F16C6603}" type="presParOf" srcId="{35CA22E2-9A58-44C0-9EF5-26C2406A24FB}" destId="{0EAA3729-EF67-4C3A-922E-096866EC0DBC}" srcOrd="0" destOrd="0" presId="urn:microsoft.com/office/officeart/2005/8/layout/hProcess9"/>
    <dgm:cxn modelId="{C13C58A2-67C1-4D9E-AB8E-1D960C59DB9D}" type="presParOf" srcId="{35CA22E2-9A58-44C0-9EF5-26C2406A24FB}" destId="{AF292E22-7B24-42DC-8BF2-D023E66CBBD1}" srcOrd="1" destOrd="0" presId="urn:microsoft.com/office/officeart/2005/8/layout/hProcess9"/>
    <dgm:cxn modelId="{D1ED85A9-9374-419F-8E98-9FB7A567674D}" type="presParOf" srcId="{35CA22E2-9A58-44C0-9EF5-26C2406A24FB}" destId="{A09EF179-3E74-4EF1-9DF0-DCF0EDEE00F5}" srcOrd="2" destOrd="0" presId="urn:microsoft.com/office/officeart/2005/8/layout/hProcess9"/>
    <dgm:cxn modelId="{DC70471F-0847-4C93-B48C-6C4A38BCB3E3}" type="presParOf" srcId="{35CA22E2-9A58-44C0-9EF5-26C2406A24FB}" destId="{E317EF28-9D91-4D04-BC55-B9EDBE4B72D1}" srcOrd="3" destOrd="0" presId="urn:microsoft.com/office/officeart/2005/8/layout/hProcess9"/>
    <dgm:cxn modelId="{93E1CD9D-2C29-442C-AF3A-9A0C403AFAAA}" type="presParOf" srcId="{35CA22E2-9A58-44C0-9EF5-26C2406A24FB}" destId="{FDC29836-1BDB-499E-A9D1-EC396C272C68}" srcOrd="4" destOrd="0" presId="urn:microsoft.com/office/officeart/2005/8/layout/hProcess9"/>
    <dgm:cxn modelId="{4673350D-911A-477B-A5CC-32C0A9D151A6}" type="presParOf" srcId="{35CA22E2-9A58-44C0-9EF5-26C2406A24FB}" destId="{E8F79034-2EB0-40CF-A14D-272A437C19FA}" srcOrd="5" destOrd="0" presId="urn:microsoft.com/office/officeart/2005/8/layout/hProcess9"/>
    <dgm:cxn modelId="{E540344A-185B-4824-9DF2-9A6FF3CBE2F9}"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C6319C6-413C-47C7-8B58-0F7DA4B3F90C}" srcId="{CA02C486-0639-4323-ADF3-7B6274C12C6F}" destId="{57E2DDE4-25E5-463F-B2C8-EAC78867EDD5}" srcOrd="3" destOrd="0" parTransId="{5651F08B-7ECD-4E75-B7B2-47B1493CBEFE}" sibTransId="{6CFE332E-B4C3-4E90-B691-FDD3DA11CF5D}"/>
    <dgm:cxn modelId="{E03D7A93-1C08-4F13-BB78-A26121EBE927}" type="presOf" srcId="{1CAAAF6E-0B7B-4431-89C7-681E8C077DF1}" destId="{0EAA3729-EF67-4C3A-922E-096866EC0DBC}"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A5CCA68C-E509-4AAA-9BA2-9BDCBC1DB3CA}" type="presOf" srcId="{0CFA9FAD-F214-4D58-B39D-974EA2D92928}" destId="{A09EF179-3E74-4EF1-9DF0-DCF0EDEE00F5}" srcOrd="0" destOrd="0" presId="urn:microsoft.com/office/officeart/2005/8/layout/hProcess9"/>
    <dgm:cxn modelId="{FACCDEFE-6F7A-49F9-88E8-25D0508F449B}" type="presOf" srcId="{57E2DDE4-25E5-463F-B2C8-EAC78867EDD5}" destId="{DE187647-FFDD-4B78-836E-69F34F61E45B}" srcOrd="0" destOrd="0" presId="urn:microsoft.com/office/officeart/2005/8/layout/hProcess9"/>
    <dgm:cxn modelId="{CD3F1FEC-DC45-47EB-B816-278DBA883B7E}" type="presOf" srcId="{CA02C486-0639-4323-ADF3-7B6274C12C6F}" destId="{6C244AFC-1F1F-4614-81B4-9973609202E0}"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BDFE8E89-3EDE-4AA2-8D9A-4392145EC857}" srcId="{CA02C486-0639-4323-ADF3-7B6274C12C6F}" destId="{1CAAAF6E-0B7B-4431-89C7-681E8C077DF1}" srcOrd="0" destOrd="0" parTransId="{F732D09D-469A-4DC4-9320-6D79120BE694}" sibTransId="{6FFBD1D3-B5CC-4033-869C-13E6B6CB3C0E}"/>
    <dgm:cxn modelId="{ECB2E58E-892A-40B3-838D-8B970C48D478}" type="presOf" srcId="{ABA36000-FE13-41E3-AFFB-599F41BCD786}" destId="{FDC29836-1BDB-499E-A9D1-EC396C272C68}" srcOrd="0" destOrd="0" presId="urn:microsoft.com/office/officeart/2005/8/layout/hProcess9"/>
    <dgm:cxn modelId="{2D630A90-9D83-4540-ADBE-7B6D06191C3B}" type="presParOf" srcId="{6C244AFC-1F1F-4614-81B4-9973609202E0}" destId="{B8F24F77-514A-4496-9E1E-EC445C10B69A}" srcOrd="0" destOrd="0" presId="urn:microsoft.com/office/officeart/2005/8/layout/hProcess9"/>
    <dgm:cxn modelId="{4691F8BB-3BFD-461B-BB77-123197F490EF}" type="presParOf" srcId="{6C244AFC-1F1F-4614-81B4-9973609202E0}" destId="{35CA22E2-9A58-44C0-9EF5-26C2406A24FB}" srcOrd="1" destOrd="0" presId="urn:microsoft.com/office/officeart/2005/8/layout/hProcess9"/>
    <dgm:cxn modelId="{9FC35317-284E-4730-9867-622584A8E211}" type="presParOf" srcId="{35CA22E2-9A58-44C0-9EF5-26C2406A24FB}" destId="{0EAA3729-EF67-4C3A-922E-096866EC0DBC}" srcOrd="0" destOrd="0" presId="urn:microsoft.com/office/officeart/2005/8/layout/hProcess9"/>
    <dgm:cxn modelId="{20547D66-7612-4CF9-BF27-B4977A8FAF72}" type="presParOf" srcId="{35CA22E2-9A58-44C0-9EF5-26C2406A24FB}" destId="{AF292E22-7B24-42DC-8BF2-D023E66CBBD1}" srcOrd="1" destOrd="0" presId="urn:microsoft.com/office/officeart/2005/8/layout/hProcess9"/>
    <dgm:cxn modelId="{E7F083CA-79AB-4E5D-A109-4BF8749BF37F}" type="presParOf" srcId="{35CA22E2-9A58-44C0-9EF5-26C2406A24FB}" destId="{A09EF179-3E74-4EF1-9DF0-DCF0EDEE00F5}" srcOrd="2" destOrd="0" presId="urn:microsoft.com/office/officeart/2005/8/layout/hProcess9"/>
    <dgm:cxn modelId="{F76D6D6B-56A9-4D2E-9924-F6ACE1B64BE3}" type="presParOf" srcId="{35CA22E2-9A58-44C0-9EF5-26C2406A24FB}" destId="{E317EF28-9D91-4D04-BC55-B9EDBE4B72D1}" srcOrd="3" destOrd="0" presId="urn:microsoft.com/office/officeart/2005/8/layout/hProcess9"/>
    <dgm:cxn modelId="{994D1034-79B4-41D3-9BC8-9DECA809E9C2}" type="presParOf" srcId="{35CA22E2-9A58-44C0-9EF5-26C2406A24FB}" destId="{FDC29836-1BDB-499E-A9D1-EC396C272C68}" srcOrd="4" destOrd="0" presId="urn:microsoft.com/office/officeart/2005/8/layout/hProcess9"/>
    <dgm:cxn modelId="{1C92DE57-AA21-4F63-AC35-FFC876937D93}" type="presParOf" srcId="{35CA22E2-9A58-44C0-9EF5-26C2406A24FB}" destId="{E8F79034-2EB0-40CF-A14D-272A437C19FA}" srcOrd="5" destOrd="0" presId="urn:microsoft.com/office/officeart/2005/8/layout/hProcess9"/>
    <dgm:cxn modelId="{AE904FA3-4843-43FC-8350-DD45AE6CEA31}"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1624" custLinFactNeighborY="-4343">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ACBDC88B-5454-4A51-9EB1-C81B1C6FEE66}" type="presOf" srcId="{57E2DDE4-25E5-463F-B2C8-EAC78867EDD5}" destId="{DE187647-FFDD-4B78-836E-69F34F61E45B}"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0F13DD7A-148D-463D-B2D0-F389E22931BA}" type="presOf" srcId="{1CAAAF6E-0B7B-4431-89C7-681E8C077DF1}" destId="{0EAA3729-EF67-4C3A-922E-096866EC0DBC}"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DE2FD947-567E-4EE9-B6D7-3E1AEC0D3E57}" type="presOf" srcId="{ABA36000-FE13-41E3-AFFB-599F41BCD786}" destId="{FDC29836-1BDB-499E-A9D1-EC396C272C68}"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CDF19421-7245-4F84-A548-8C2DA8E2C519}" type="presOf" srcId="{0CFA9FAD-F214-4D58-B39D-974EA2D92928}" destId="{A09EF179-3E74-4EF1-9DF0-DCF0EDEE00F5}"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E0104243-9BE2-4732-99AE-B451F7EB802C}" type="presOf" srcId="{CA02C486-0639-4323-ADF3-7B6274C12C6F}" destId="{6C244AFC-1F1F-4614-81B4-9973609202E0}" srcOrd="0" destOrd="0" presId="urn:microsoft.com/office/officeart/2005/8/layout/hProcess9"/>
    <dgm:cxn modelId="{71B423AC-4DB1-49E3-8EE2-C24E1AB4F262}" type="presParOf" srcId="{6C244AFC-1F1F-4614-81B4-9973609202E0}" destId="{B8F24F77-514A-4496-9E1E-EC445C10B69A}" srcOrd="0" destOrd="0" presId="urn:microsoft.com/office/officeart/2005/8/layout/hProcess9"/>
    <dgm:cxn modelId="{9FE56BFB-504A-446E-BC26-360FF0E210DB}" type="presParOf" srcId="{6C244AFC-1F1F-4614-81B4-9973609202E0}" destId="{35CA22E2-9A58-44C0-9EF5-26C2406A24FB}" srcOrd="1" destOrd="0" presId="urn:microsoft.com/office/officeart/2005/8/layout/hProcess9"/>
    <dgm:cxn modelId="{E1D94E93-C11A-4E7F-9FC2-33AED9062F40}" type="presParOf" srcId="{35CA22E2-9A58-44C0-9EF5-26C2406A24FB}" destId="{0EAA3729-EF67-4C3A-922E-096866EC0DBC}" srcOrd="0" destOrd="0" presId="urn:microsoft.com/office/officeart/2005/8/layout/hProcess9"/>
    <dgm:cxn modelId="{D8BF755B-7AD1-480B-84B6-DEC3C154EBE7}" type="presParOf" srcId="{35CA22E2-9A58-44C0-9EF5-26C2406A24FB}" destId="{AF292E22-7B24-42DC-8BF2-D023E66CBBD1}" srcOrd="1" destOrd="0" presId="urn:microsoft.com/office/officeart/2005/8/layout/hProcess9"/>
    <dgm:cxn modelId="{3FC4DB68-D671-4B56-83FB-2EA792CAB6D7}" type="presParOf" srcId="{35CA22E2-9A58-44C0-9EF5-26C2406A24FB}" destId="{A09EF179-3E74-4EF1-9DF0-DCF0EDEE00F5}" srcOrd="2" destOrd="0" presId="urn:microsoft.com/office/officeart/2005/8/layout/hProcess9"/>
    <dgm:cxn modelId="{9B78EAD0-F80D-4388-865A-979489CFC0B8}" type="presParOf" srcId="{35CA22E2-9A58-44C0-9EF5-26C2406A24FB}" destId="{E317EF28-9D91-4D04-BC55-B9EDBE4B72D1}" srcOrd="3" destOrd="0" presId="urn:microsoft.com/office/officeart/2005/8/layout/hProcess9"/>
    <dgm:cxn modelId="{4E9285A0-104F-439B-A1AF-E8DD52E7FA0B}" type="presParOf" srcId="{35CA22E2-9A58-44C0-9EF5-26C2406A24FB}" destId="{FDC29836-1BDB-499E-A9D1-EC396C272C68}" srcOrd="4" destOrd="0" presId="urn:microsoft.com/office/officeart/2005/8/layout/hProcess9"/>
    <dgm:cxn modelId="{3968700F-20F7-4861-8C97-984E0EFDD146}" type="presParOf" srcId="{35CA22E2-9A58-44C0-9EF5-26C2406A24FB}" destId="{E8F79034-2EB0-40CF-A14D-272A437C19FA}" srcOrd="5" destOrd="0" presId="urn:microsoft.com/office/officeart/2005/8/layout/hProcess9"/>
    <dgm:cxn modelId="{27337770-E3E0-4113-8C54-F674F450CC11}"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3C6319C6-413C-47C7-8B58-0F7DA4B3F90C}" srcId="{CA02C486-0639-4323-ADF3-7B6274C12C6F}" destId="{57E2DDE4-25E5-463F-B2C8-EAC78867EDD5}" srcOrd="3" destOrd="0" parTransId="{5651F08B-7ECD-4E75-B7B2-47B1493CBEFE}" sibTransId="{6CFE332E-B4C3-4E90-B691-FDD3DA11CF5D}"/>
    <dgm:cxn modelId="{14F3B3EA-4359-4598-870D-220C5E0C5238}" type="presOf" srcId="{57E2DDE4-25E5-463F-B2C8-EAC78867EDD5}" destId="{DE187647-FFDD-4B78-836E-69F34F61E45B}" srcOrd="0" destOrd="0" presId="urn:microsoft.com/office/officeart/2005/8/layout/hProcess9"/>
    <dgm:cxn modelId="{3C3F1354-8706-4A15-9954-3852F5ECAC2F}" type="presOf" srcId="{CA02C486-0639-4323-ADF3-7B6274C12C6F}" destId="{6C244AFC-1F1F-4614-81B4-9973609202E0}"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D18ADD1D-8406-450C-96C2-6A5ABBE093AA}" type="presOf" srcId="{1CAAAF6E-0B7B-4431-89C7-681E8C077DF1}" destId="{0EAA3729-EF67-4C3A-922E-096866EC0DBC}" srcOrd="0" destOrd="0" presId="urn:microsoft.com/office/officeart/2005/8/layout/hProcess9"/>
    <dgm:cxn modelId="{3CD31400-609C-4F54-8204-B7F23313FDD4}" type="presOf" srcId="{0CFA9FAD-F214-4D58-B39D-974EA2D92928}" destId="{A09EF179-3E74-4EF1-9DF0-DCF0EDEE00F5}"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BDFE8E89-3EDE-4AA2-8D9A-4392145EC857}" srcId="{CA02C486-0639-4323-ADF3-7B6274C12C6F}" destId="{1CAAAF6E-0B7B-4431-89C7-681E8C077DF1}" srcOrd="0" destOrd="0" parTransId="{F732D09D-469A-4DC4-9320-6D79120BE694}" sibTransId="{6FFBD1D3-B5CC-4033-869C-13E6B6CB3C0E}"/>
    <dgm:cxn modelId="{C7552859-E3B5-4566-8556-5F36C6A70290}" type="presOf" srcId="{ABA36000-FE13-41E3-AFFB-599F41BCD786}" destId="{FDC29836-1BDB-499E-A9D1-EC396C272C68}" srcOrd="0" destOrd="0" presId="urn:microsoft.com/office/officeart/2005/8/layout/hProcess9"/>
    <dgm:cxn modelId="{03DE2FCB-427B-4BCB-A250-EFEA6C4E7632}" type="presParOf" srcId="{6C244AFC-1F1F-4614-81B4-9973609202E0}" destId="{B8F24F77-514A-4496-9E1E-EC445C10B69A}" srcOrd="0" destOrd="0" presId="urn:microsoft.com/office/officeart/2005/8/layout/hProcess9"/>
    <dgm:cxn modelId="{9FC5AA6B-F621-4844-9BE4-799FC26D6DBC}" type="presParOf" srcId="{6C244AFC-1F1F-4614-81B4-9973609202E0}" destId="{35CA22E2-9A58-44C0-9EF5-26C2406A24FB}" srcOrd="1" destOrd="0" presId="urn:microsoft.com/office/officeart/2005/8/layout/hProcess9"/>
    <dgm:cxn modelId="{DA101CBD-F051-4E23-9190-1F42B8E9A719}" type="presParOf" srcId="{35CA22E2-9A58-44C0-9EF5-26C2406A24FB}" destId="{0EAA3729-EF67-4C3A-922E-096866EC0DBC}" srcOrd="0" destOrd="0" presId="urn:microsoft.com/office/officeart/2005/8/layout/hProcess9"/>
    <dgm:cxn modelId="{DE5002F3-91A1-497A-B447-E5D1524E9E3F}" type="presParOf" srcId="{35CA22E2-9A58-44C0-9EF5-26C2406A24FB}" destId="{AF292E22-7B24-42DC-8BF2-D023E66CBBD1}" srcOrd="1" destOrd="0" presId="urn:microsoft.com/office/officeart/2005/8/layout/hProcess9"/>
    <dgm:cxn modelId="{8640B353-9A38-49B2-B16B-E404598D0636}" type="presParOf" srcId="{35CA22E2-9A58-44C0-9EF5-26C2406A24FB}" destId="{A09EF179-3E74-4EF1-9DF0-DCF0EDEE00F5}" srcOrd="2" destOrd="0" presId="urn:microsoft.com/office/officeart/2005/8/layout/hProcess9"/>
    <dgm:cxn modelId="{7F07E7CA-C74A-4E02-968F-9DDE0C9AAC66}" type="presParOf" srcId="{35CA22E2-9A58-44C0-9EF5-26C2406A24FB}" destId="{E317EF28-9D91-4D04-BC55-B9EDBE4B72D1}" srcOrd="3" destOrd="0" presId="urn:microsoft.com/office/officeart/2005/8/layout/hProcess9"/>
    <dgm:cxn modelId="{041211EC-D4E3-484A-93E0-72FBD9277808}" type="presParOf" srcId="{35CA22E2-9A58-44C0-9EF5-26C2406A24FB}" destId="{FDC29836-1BDB-499E-A9D1-EC396C272C68}" srcOrd="4" destOrd="0" presId="urn:microsoft.com/office/officeart/2005/8/layout/hProcess9"/>
    <dgm:cxn modelId="{93ABE636-DB55-41D7-84B7-61A1E7230DB5}" type="presParOf" srcId="{35CA22E2-9A58-44C0-9EF5-26C2406A24FB}" destId="{E8F79034-2EB0-40CF-A14D-272A437C19FA}" srcOrd="5" destOrd="0" presId="urn:microsoft.com/office/officeart/2005/8/layout/hProcess9"/>
    <dgm:cxn modelId="{EFCF8714-97F1-47C4-A1D4-79B0E1DA8BF9}"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2B7C062-A5F1-5B40-B2B8-F75821CA4658}" type="doc">
      <dgm:prSet loTypeId="urn:microsoft.com/office/officeart/2005/8/layout/arrow2" loCatId="" qsTypeId="urn:microsoft.com/office/officeart/2005/8/quickstyle/simple4" qsCatId="simple" csTypeId="urn:microsoft.com/office/officeart/2005/8/colors/accent1_2" csCatId="accent1" phldr="1"/>
      <dgm:spPr/>
    </dgm:pt>
    <dgm:pt modelId="{38F0BC89-B350-8744-B976-98DDF2FDAD9D}">
      <dgm:prSet phldrT="[Text]"/>
      <dgm:spPr/>
      <dgm:t>
        <a:bodyPr/>
        <a:lstStyle/>
        <a:p>
          <a:r>
            <a:rPr lang="en-US" dirty="0" smtClean="0"/>
            <a:t>Foundation</a:t>
          </a:r>
          <a:endParaRPr lang="en-US" dirty="0"/>
        </a:p>
      </dgm:t>
    </dgm:pt>
    <dgm:pt modelId="{648B2D29-7628-B741-8F0A-BE04660E87B7}" type="parTrans" cxnId="{A39DDAB2-C26B-DB49-9C12-F7A6A1490A02}">
      <dgm:prSet/>
      <dgm:spPr/>
      <dgm:t>
        <a:bodyPr/>
        <a:lstStyle/>
        <a:p>
          <a:endParaRPr lang="en-US"/>
        </a:p>
      </dgm:t>
    </dgm:pt>
    <dgm:pt modelId="{5C773151-ADF3-5D49-AEE8-D23D48959290}" type="sibTrans" cxnId="{A39DDAB2-C26B-DB49-9C12-F7A6A1490A02}">
      <dgm:prSet/>
      <dgm:spPr/>
      <dgm:t>
        <a:bodyPr/>
        <a:lstStyle/>
        <a:p>
          <a:endParaRPr lang="en-US"/>
        </a:p>
      </dgm:t>
    </dgm:pt>
    <dgm:pt modelId="{523B3FAC-12F0-5A48-BB8B-7D11BAC45384}">
      <dgm:prSet phldrT="[Text]"/>
      <dgm:spPr/>
      <dgm:t>
        <a:bodyPr/>
        <a:lstStyle/>
        <a:p>
          <a:r>
            <a:rPr lang="en-US" dirty="0" smtClean="0"/>
            <a:t>Embed</a:t>
          </a:r>
          <a:endParaRPr lang="en-US" dirty="0"/>
        </a:p>
      </dgm:t>
    </dgm:pt>
    <dgm:pt modelId="{E4EEAC4A-BB0D-2247-A7AF-FEE2CA692165}" type="parTrans" cxnId="{A88D6B0F-177C-0241-A56C-C7B56DE32FEB}">
      <dgm:prSet/>
      <dgm:spPr/>
      <dgm:t>
        <a:bodyPr/>
        <a:lstStyle/>
        <a:p>
          <a:endParaRPr lang="en-US"/>
        </a:p>
      </dgm:t>
    </dgm:pt>
    <dgm:pt modelId="{D629A501-2AFB-FF48-9A6D-2E5405D347C1}" type="sibTrans" cxnId="{A88D6B0F-177C-0241-A56C-C7B56DE32FEB}">
      <dgm:prSet/>
      <dgm:spPr/>
      <dgm:t>
        <a:bodyPr/>
        <a:lstStyle/>
        <a:p>
          <a:endParaRPr lang="en-US"/>
        </a:p>
      </dgm:t>
    </dgm:pt>
    <dgm:pt modelId="{264DA4D4-70E8-D44A-9CCA-C3BFEA9D46EA}">
      <dgm:prSet phldrT="[Text]"/>
      <dgm:spPr/>
      <dgm:t>
        <a:bodyPr/>
        <a:lstStyle/>
        <a:p>
          <a:r>
            <a:rPr lang="en-US" dirty="0" smtClean="0"/>
            <a:t>Practice</a:t>
          </a:r>
          <a:endParaRPr lang="en-US" dirty="0"/>
        </a:p>
      </dgm:t>
    </dgm:pt>
    <dgm:pt modelId="{B60205C2-5127-7741-A7CA-13725C527419}" type="parTrans" cxnId="{E411CD99-6AC3-B045-A13F-B3239C43FCEB}">
      <dgm:prSet/>
      <dgm:spPr/>
      <dgm:t>
        <a:bodyPr/>
        <a:lstStyle/>
        <a:p>
          <a:endParaRPr lang="en-US"/>
        </a:p>
      </dgm:t>
    </dgm:pt>
    <dgm:pt modelId="{09B83395-0EA7-EC42-9F24-E49AA5C0DF55}" type="sibTrans" cxnId="{E411CD99-6AC3-B045-A13F-B3239C43FCEB}">
      <dgm:prSet/>
      <dgm:spPr/>
      <dgm:t>
        <a:bodyPr/>
        <a:lstStyle/>
        <a:p>
          <a:endParaRPr lang="en-US"/>
        </a:p>
      </dgm:t>
    </dgm:pt>
    <dgm:pt modelId="{62239961-5A40-9441-AE24-AC60D27AAA24}">
      <dgm:prSet phldrT="[Text]"/>
      <dgm:spPr/>
      <dgm:t>
        <a:bodyPr/>
        <a:lstStyle/>
        <a:p>
          <a:r>
            <a:rPr lang="en-US" dirty="0" smtClean="0"/>
            <a:t>Enhance</a:t>
          </a:r>
          <a:endParaRPr lang="en-US" dirty="0"/>
        </a:p>
      </dgm:t>
    </dgm:pt>
    <dgm:pt modelId="{23D9D589-78B9-734D-A296-5DE2FC23EF76}" type="parTrans" cxnId="{1A2EE16C-688E-0D4F-9E4A-6880F11B3EBC}">
      <dgm:prSet/>
      <dgm:spPr/>
      <dgm:t>
        <a:bodyPr/>
        <a:lstStyle/>
        <a:p>
          <a:endParaRPr lang="en-US"/>
        </a:p>
      </dgm:t>
    </dgm:pt>
    <dgm:pt modelId="{7FC760F5-2699-FD4A-9D7F-CB6193192BDB}" type="sibTrans" cxnId="{1A2EE16C-688E-0D4F-9E4A-6880F11B3EBC}">
      <dgm:prSet/>
      <dgm:spPr/>
      <dgm:t>
        <a:bodyPr/>
        <a:lstStyle/>
        <a:p>
          <a:endParaRPr lang="en-US"/>
        </a:p>
      </dgm:t>
    </dgm:pt>
    <dgm:pt modelId="{CEAFA468-25C7-6B43-99EF-2E1B41B43742}">
      <dgm:prSet phldrT="[Text]"/>
      <dgm:spPr/>
      <dgm:t>
        <a:bodyPr/>
        <a:lstStyle/>
        <a:p>
          <a:r>
            <a:rPr lang="en-US" dirty="0" smtClean="0"/>
            <a:t>Lead</a:t>
          </a:r>
          <a:endParaRPr lang="en-US" dirty="0"/>
        </a:p>
      </dgm:t>
    </dgm:pt>
    <dgm:pt modelId="{7FAF4657-9A27-A242-B2A2-EADDCAD27128}" type="parTrans" cxnId="{DE8CF866-1B87-4E4F-810F-B57FFFAF6406}">
      <dgm:prSet/>
      <dgm:spPr/>
      <dgm:t>
        <a:bodyPr/>
        <a:lstStyle/>
        <a:p>
          <a:endParaRPr lang="en-US"/>
        </a:p>
      </dgm:t>
    </dgm:pt>
    <dgm:pt modelId="{F8A390D7-C995-1F4E-9E6B-ACB68AAC518D}" type="sibTrans" cxnId="{DE8CF866-1B87-4E4F-810F-B57FFFAF6406}">
      <dgm:prSet/>
      <dgm:spPr/>
      <dgm:t>
        <a:bodyPr/>
        <a:lstStyle/>
        <a:p>
          <a:endParaRPr lang="en-US"/>
        </a:p>
      </dgm:t>
    </dgm:pt>
    <dgm:pt modelId="{C8A6E1BB-D52F-4847-A56E-966C83DC01E6}" type="pres">
      <dgm:prSet presAssocID="{52B7C062-A5F1-5B40-B2B8-F75821CA4658}" presName="arrowDiagram" presStyleCnt="0">
        <dgm:presLayoutVars>
          <dgm:chMax val="5"/>
          <dgm:dir/>
          <dgm:resizeHandles val="exact"/>
        </dgm:presLayoutVars>
      </dgm:prSet>
      <dgm:spPr/>
    </dgm:pt>
    <dgm:pt modelId="{827A5382-99A5-E24D-9D69-4483B9F7727C}" type="pres">
      <dgm:prSet presAssocID="{52B7C062-A5F1-5B40-B2B8-F75821CA4658}" presName="arrow" presStyleLbl="bgShp" presStyleIdx="0" presStyleCnt="1"/>
      <dgm:spPr/>
    </dgm:pt>
    <dgm:pt modelId="{C6D9E664-118C-824D-A9C2-7D98553E3807}" type="pres">
      <dgm:prSet presAssocID="{52B7C062-A5F1-5B40-B2B8-F75821CA4658}" presName="arrowDiagram5" presStyleCnt="0"/>
      <dgm:spPr/>
    </dgm:pt>
    <dgm:pt modelId="{C82366C7-C7A6-B54A-80CF-A598E7BBAEE3}" type="pres">
      <dgm:prSet presAssocID="{38F0BC89-B350-8744-B976-98DDF2FDAD9D}" presName="bullet5a" presStyleLbl="node1" presStyleIdx="0" presStyleCnt="5"/>
      <dgm:spPr/>
    </dgm:pt>
    <dgm:pt modelId="{A36E1125-8C88-4C4A-A422-30EC197B392A}" type="pres">
      <dgm:prSet presAssocID="{38F0BC89-B350-8744-B976-98DDF2FDAD9D}" presName="textBox5a" presStyleLbl="revTx" presStyleIdx="0" presStyleCnt="5">
        <dgm:presLayoutVars>
          <dgm:bulletEnabled val="1"/>
        </dgm:presLayoutVars>
      </dgm:prSet>
      <dgm:spPr/>
      <dgm:t>
        <a:bodyPr/>
        <a:lstStyle/>
        <a:p>
          <a:endParaRPr lang="en-US"/>
        </a:p>
      </dgm:t>
    </dgm:pt>
    <dgm:pt modelId="{AABCE73C-66E2-CB49-88D1-B3465AA1E62C}" type="pres">
      <dgm:prSet presAssocID="{523B3FAC-12F0-5A48-BB8B-7D11BAC45384}" presName="bullet5b" presStyleLbl="node1" presStyleIdx="1" presStyleCnt="5"/>
      <dgm:spPr/>
    </dgm:pt>
    <dgm:pt modelId="{5821EFA8-6C26-D043-AADF-EB1B4CCA2E59}" type="pres">
      <dgm:prSet presAssocID="{523B3FAC-12F0-5A48-BB8B-7D11BAC45384}" presName="textBox5b" presStyleLbl="revTx" presStyleIdx="1" presStyleCnt="5">
        <dgm:presLayoutVars>
          <dgm:bulletEnabled val="1"/>
        </dgm:presLayoutVars>
      </dgm:prSet>
      <dgm:spPr/>
      <dgm:t>
        <a:bodyPr/>
        <a:lstStyle/>
        <a:p>
          <a:endParaRPr lang="en-US"/>
        </a:p>
      </dgm:t>
    </dgm:pt>
    <dgm:pt modelId="{2FB51D23-E7E5-8147-99BB-4E0162CD2B4F}" type="pres">
      <dgm:prSet presAssocID="{264DA4D4-70E8-D44A-9CCA-C3BFEA9D46EA}" presName="bullet5c" presStyleLbl="node1" presStyleIdx="2" presStyleCnt="5"/>
      <dgm:spPr/>
    </dgm:pt>
    <dgm:pt modelId="{96B4CD6D-E9BF-2B40-9C3A-C3B7E288895A}" type="pres">
      <dgm:prSet presAssocID="{264DA4D4-70E8-D44A-9CCA-C3BFEA9D46EA}" presName="textBox5c" presStyleLbl="revTx" presStyleIdx="2" presStyleCnt="5">
        <dgm:presLayoutVars>
          <dgm:bulletEnabled val="1"/>
        </dgm:presLayoutVars>
      </dgm:prSet>
      <dgm:spPr/>
      <dgm:t>
        <a:bodyPr/>
        <a:lstStyle/>
        <a:p>
          <a:endParaRPr lang="en-US"/>
        </a:p>
      </dgm:t>
    </dgm:pt>
    <dgm:pt modelId="{E84F2797-50D4-B246-82C7-0F1437FD5BB9}" type="pres">
      <dgm:prSet presAssocID="{62239961-5A40-9441-AE24-AC60D27AAA24}" presName="bullet5d" presStyleLbl="node1" presStyleIdx="3" presStyleCnt="5"/>
      <dgm:spPr/>
    </dgm:pt>
    <dgm:pt modelId="{32D4FC2E-17B4-864E-A865-3D928A8A805F}" type="pres">
      <dgm:prSet presAssocID="{62239961-5A40-9441-AE24-AC60D27AAA24}" presName="textBox5d" presStyleLbl="revTx" presStyleIdx="3" presStyleCnt="5">
        <dgm:presLayoutVars>
          <dgm:bulletEnabled val="1"/>
        </dgm:presLayoutVars>
      </dgm:prSet>
      <dgm:spPr/>
      <dgm:t>
        <a:bodyPr/>
        <a:lstStyle/>
        <a:p>
          <a:endParaRPr lang="en-US"/>
        </a:p>
      </dgm:t>
    </dgm:pt>
    <dgm:pt modelId="{A1DD1932-3B2F-2645-AE6A-4FF679B89B88}" type="pres">
      <dgm:prSet presAssocID="{CEAFA468-25C7-6B43-99EF-2E1B41B43742}" presName="bullet5e" presStyleLbl="node1" presStyleIdx="4" presStyleCnt="5"/>
      <dgm:spPr/>
    </dgm:pt>
    <dgm:pt modelId="{DBAA4B82-323A-754A-BF5F-42F931D0CB3F}" type="pres">
      <dgm:prSet presAssocID="{CEAFA468-25C7-6B43-99EF-2E1B41B43742}" presName="textBox5e" presStyleLbl="revTx" presStyleIdx="4" presStyleCnt="5">
        <dgm:presLayoutVars>
          <dgm:bulletEnabled val="1"/>
        </dgm:presLayoutVars>
      </dgm:prSet>
      <dgm:spPr/>
      <dgm:t>
        <a:bodyPr/>
        <a:lstStyle/>
        <a:p>
          <a:endParaRPr lang="en-US"/>
        </a:p>
      </dgm:t>
    </dgm:pt>
  </dgm:ptLst>
  <dgm:cxnLst>
    <dgm:cxn modelId="{A88D6B0F-177C-0241-A56C-C7B56DE32FEB}" srcId="{52B7C062-A5F1-5B40-B2B8-F75821CA4658}" destId="{523B3FAC-12F0-5A48-BB8B-7D11BAC45384}" srcOrd="1" destOrd="0" parTransId="{E4EEAC4A-BB0D-2247-A7AF-FEE2CA692165}" sibTransId="{D629A501-2AFB-FF48-9A6D-2E5405D347C1}"/>
    <dgm:cxn modelId="{6D1FB2C9-0F70-4EF8-BA51-EC8919F1B964}" type="presOf" srcId="{CEAFA468-25C7-6B43-99EF-2E1B41B43742}" destId="{DBAA4B82-323A-754A-BF5F-42F931D0CB3F}" srcOrd="0" destOrd="0" presId="urn:microsoft.com/office/officeart/2005/8/layout/arrow2"/>
    <dgm:cxn modelId="{DE8CF866-1B87-4E4F-810F-B57FFFAF6406}" srcId="{52B7C062-A5F1-5B40-B2B8-F75821CA4658}" destId="{CEAFA468-25C7-6B43-99EF-2E1B41B43742}" srcOrd="4" destOrd="0" parTransId="{7FAF4657-9A27-A242-B2A2-EADDCAD27128}" sibTransId="{F8A390D7-C995-1F4E-9E6B-ACB68AAC518D}"/>
    <dgm:cxn modelId="{44E35FEB-11BF-437A-955E-29A85BB46F59}" type="presOf" srcId="{62239961-5A40-9441-AE24-AC60D27AAA24}" destId="{32D4FC2E-17B4-864E-A865-3D928A8A805F}" srcOrd="0" destOrd="0" presId="urn:microsoft.com/office/officeart/2005/8/layout/arrow2"/>
    <dgm:cxn modelId="{A2BE62CF-6CA2-4BB7-A523-812DD5D3A5AB}" type="presOf" srcId="{52B7C062-A5F1-5B40-B2B8-F75821CA4658}" destId="{C8A6E1BB-D52F-4847-A56E-966C83DC01E6}" srcOrd="0" destOrd="0" presId="urn:microsoft.com/office/officeart/2005/8/layout/arrow2"/>
    <dgm:cxn modelId="{17ACAD22-D45B-4AAC-A93A-93A33F1EA6C9}" type="presOf" srcId="{38F0BC89-B350-8744-B976-98DDF2FDAD9D}" destId="{A36E1125-8C88-4C4A-A422-30EC197B392A}" srcOrd="0" destOrd="0" presId="urn:microsoft.com/office/officeart/2005/8/layout/arrow2"/>
    <dgm:cxn modelId="{232E1007-7877-49E2-871F-80F45E15AAD7}" type="presOf" srcId="{523B3FAC-12F0-5A48-BB8B-7D11BAC45384}" destId="{5821EFA8-6C26-D043-AADF-EB1B4CCA2E59}" srcOrd="0" destOrd="0" presId="urn:microsoft.com/office/officeart/2005/8/layout/arrow2"/>
    <dgm:cxn modelId="{1A2EE16C-688E-0D4F-9E4A-6880F11B3EBC}" srcId="{52B7C062-A5F1-5B40-B2B8-F75821CA4658}" destId="{62239961-5A40-9441-AE24-AC60D27AAA24}" srcOrd="3" destOrd="0" parTransId="{23D9D589-78B9-734D-A296-5DE2FC23EF76}" sibTransId="{7FC760F5-2699-FD4A-9D7F-CB6193192BDB}"/>
    <dgm:cxn modelId="{E411CD99-6AC3-B045-A13F-B3239C43FCEB}" srcId="{52B7C062-A5F1-5B40-B2B8-F75821CA4658}" destId="{264DA4D4-70E8-D44A-9CCA-C3BFEA9D46EA}" srcOrd="2" destOrd="0" parTransId="{B60205C2-5127-7741-A7CA-13725C527419}" sibTransId="{09B83395-0EA7-EC42-9F24-E49AA5C0DF55}"/>
    <dgm:cxn modelId="{2D5E53A9-3D59-43A0-9CD4-3F41A6809160}" type="presOf" srcId="{264DA4D4-70E8-D44A-9CCA-C3BFEA9D46EA}" destId="{96B4CD6D-E9BF-2B40-9C3A-C3B7E288895A}" srcOrd="0" destOrd="0" presId="urn:microsoft.com/office/officeart/2005/8/layout/arrow2"/>
    <dgm:cxn modelId="{A39DDAB2-C26B-DB49-9C12-F7A6A1490A02}" srcId="{52B7C062-A5F1-5B40-B2B8-F75821CA4658}" destId="{38F0BC89-B350-8744-B976-98DDF2FDAD9D}" srcOrd="0" destOrd="0" parTransId="{648B2D29-7628-B741-8F0A-BE04660E87B7}" sibTransId="{5C773151-ADF3-5D49-AEE8-D23D48959290}"/>
    <dgm:cxn modelId="{A8CA67D9-FA9A-411D-BBB5-376E60954F71}" type="presParOf" srcId="{C8A6E1BB-D52F-4847-A56E-966C83DC01E6}" destId="{827A5382-99A5-E24D-9D69-4483B9F7727C}" srcOrd="0" destOrd="0" presId="urn:microsoft.com/office/officeart/2005/8/layout/arrow2"/>
    <dgm:cxn modelId="{90E416DE-8FB2-4881-9FDD-970864B33764}" type="presParOf" srcId="{C8A6E1BB-D52F-4847-A56E-966C83DC01E6}" destId="{C6D9E664-118C-824D-A9C2-7D98553E3807}" srcOrd="1" destOrd="0" presId="urn:microsoft.com/office/officeart/2005/8/layout/arrow2"/>
    <dgm:cxn modelId="{FD22DECF-3C80-4A6F-B3C0-05FB7F80E322}" type="presParOf" srcId="{C6D9E664-118C-824D-A9C2-7D98553E3807}" destId="{C82366C7-C7A6-B54A-80CF-A598E7BBAEE3}" srcOrd="0" destOrd="0" presId="urn:microsoft.com/office/officeart/2005/8/layout/arrow2"/>
    <dgm:cxn modelId="{6F41964B-FE78-4828-8982-217DFB4C8750}" type="presParOf" srcId="{C6D9E664-118C-824D-A9C2-7D98553E3807}" destId="{A36E1125-8C88-4C4A-A422-30EC197B392A}" srcOrd="1" destOrd="0" presId="urn:microsoft.com/office/officeart/2005/8/layout/arrow2"/>
    <dgm:cxn modelId="{D9B95FC2-E0A7-4768-92F8-6DA269009362}" type="presParOf" srcId="{C6D9E664-118C-824D-A9C2-7D98553E3807}" destId="{AABCE73C-66E2-CB49-88D1-B3465AA1E62C}" srcOrd="2" destOrd="0" presId="urn:microsoft.com/office/officeart/2005/8/layout/arrow2"/>
    <dgm:cxn modelId="{6B067CEA-107D-4A1A-BE81-F740AE84F6D6}" type="presParOf" srcId="{C6D9E664-118C-824D-A9C2-7D98553E3807}" destId="{5821EFA8-6C26-D043-AADF-EB1B4CCA2E59}" srcOrd="3" destOrd="0" presId="urn:microsoft.com/office/officeart/2005/8/layout/arrow2"/>
    <dgm:cxn modelId="{D0B7B74E-6B2C-45BB-9E99-FFE62D77489A}" type="presParOf" srcId="{C6D9E664-118C-824D-A9C2-7D98553E3807}" destId="{2FB51D23-E7E5-8147-99BB-4E0162CD2B4F}" srcOrd="4" destOrd="0" presId="urn:microsoft.com/office/officeart/2005/8/layout/arrow2"/>
    <dgm:cxn modelId="{8FC711B9-F242-4B2E-B63A-60E397C2EBF5}" type="presParOf" srcId="{C6D9E664-118C-824D-A9C2-7D98553E3807}" destId="{96B4CD6D-E9BF-2B40-9C3A-C3B7E288895A}" srcOrd="5" destOrd="0" presId="urn:microsoft.com/office/officeart/2005/8/layout/arrow2"/>
    <dgm:cxn modelId="{103F0B51-ED5F-4A84-8F3F-67B4BEE5D4D8}" type="presParOf" srcId="{C6D9E664-118C-824D-A9C2-7D98553E3807}" destId="{E84F2797-50D4-B246-82C7-0F1437FD5BB9}" srcOrd="6" destOrd="0" presId="urn:microsoft.com/office/officeart/2005/8/layout/arrow2"/>
    <dgm:cxn modelId="{A7660197-F73D-4D5A-A3F8-351962A8CBD7}" type="presParOf" srcId="{C6D9E664-118C-824D-A9C2-7D98553E3807}" destId="{32D4FC2E-17B4-864E-A865-3D928A8A805F}" srcOrd="7" destOrd="0" presId="urn:microsoft.com/office/officeart/2005/8/layout/arrow2"/>
    <dgm:cxn modelId="{620064D5-10C6-4114-BBD5-4A20BCCAF62B}" type="presParOf" srcId="{C6D9E664-118C-824D-A9C2-7D98553E3807}" destId="{A1DD1932-3B2F-2645-AE6A-4FF679B89B88}" srcOrd="8" destOrd="0" presId="urn:microsoft.com/office/officeart/2005/8/layout/arrow2"/>
    <dgm:cxn modelId="{D91E73A3-2F1C-44FD-8C58-100D0243C1BB}" type="presParOf" srcId="{C6D9E664-118C-824D-A9C2-7D98553E3807}" destId="{DBAA4B82-323A-754A-BF5F-42F931D0CB3F}" srcOrd="9"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59D1DE6-559B-4438-997C-60E324945B18}"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727A8708-0AFF-4F82-A00E-85CB58D45AD9}">
      <dgm:prSet phldrT="[Text]"/>
      <dgm:spPr/>
      <dgm:t>
        <a:bodyPr/>
        <a:lstStyle/>
        <a:p>
          <a:r>
            <a:rPr lang="en-US" dirty="0" smtClean="0"/>
            <a:t>Total Project Score</a:t>
          </a:r>
          <a:endParaRPr lang="en-GB" dirty="0"/>
        </a:p>
      </dgm:t>
    </dgm:pt>
    <dgm:pt modelId="{BB285FB0-A97D-439F-B81F-A67CCA2501F1}" type="parTrans" cxnId="{C6B5EA43-7E07-4B3C-90E3-9C202D9D2784}">
      <dgm:prSet/>
      <dgm:spPr/>
      <dgm:t>
        <a:bodyPr/>
        <a:lstStyle/>
        <a:p>
          <a:endParaRPr lang="en-GB"/>
        </a:p>
      </dgm:t>
    </dgm:pt>
    <dgm:pt modelId="{B82EBF4D-8C88-43EA-851A-C0583C57A3EA}" type="sibTrans" cxnId="{C6B5EA43-7E07-4B3C-90E3-9C202D9D2784}">
      <dgm:prSet/>
      <dgm:spPr/>
      <dgm:t>
        <a:bodyPr/>
        <a:lstStyle/>
        <a:p>
          <a:endParaRPr lang="en-GB"/>
        </a:p>
      </dgm:t>
    </dgm:pt>
    <dgm:pt modelId="{6808AE37-E19D-4EE6-9C17-8F723D8E9356}">
      <dgm:prSet phldrT="[Text]"/>
      <dgm:spPr/>
      <dgm:t>
        <a:bodyPr/>
        <a:lstStyle/>
        <a:p>
          <a:r>
            <a:rPr lang="en-US" dirty="0" smtClean="0"/>
            <a:t>Value To The Organization</a:t>
          </a:r>
          <a:endParaRPr lang="en-GB" dirty="0"/>
        </a:p>
      </dgm:t>
    </dgm:pt>
    <dgm:pt modelId="{F838DD0D-BAE7-4FD3-93B9-A51D9434E9FA}" type="parTrans" cxnId="{25D9DFE0-E9E3-4EDC-A3D5-CF4471733724}">
      <dgm:prSet/>
      <dgm:spPr/>
      <dgm:t>
        <a:bodyPr/>
        <a:lstStyle/>
        <a:p>
          <a:endParaRPr lang="en-GB"/>
        </a:p>
      </dgm:t>
    </dgm:pt>
    <dgm:pt modelId="{DEEEDC98-BB51-4BF2-9770-FEC78DCDF68B}" type="sibTrans" cxnId="{25D9DFE0-E9E3-4EDC-A3D5-CF4471733724}">
      <dgm:prSet/>
      <dgm:spPr/>
      <dgm:t>
        <a:bodyPr/>
        <a:lstStyle/>
        <a:p>
          <a:endParaRPr lang="en-GB"/>
        </a:p>
      </dgm:t>
    </dgm:pt>
    <dgm:pt modelId="{1528AF30-815C-4A15-896A-581B368A12BA}">
      <dgm:prSet phldrT="[Text]"/>
      <dgm:spPr/>
      <dgm:t>
        <a:bodyPr/>
        <a:lstStyle/>
        <a:p>
          <a:r>
            <a:rPr lang="en-US" dirty="0" smtClean="0"/>
            <a:t>Value To Others</a:t>
          </a:r>
          <a:endParaRPr lang="en-GB" dirty="0"/>
        </a:p>
      </dgm:t>
    </dgm:pt>
    <dgm:pt modelId="{F95506E4-C6D8-4003-A3F9-DB0740E2897F}" type="parTrans" cxnId="{C56FFA74-5B9A-4FE8-97E8-3F75BA16B6D2}">
      <dgm:prSet/>
      <dgm:spPr/>
      <dgm:t>
        <a:bodyPr/>
        <a:lstStyle/>
        <a:p>
          <a:endParaRPr lang="en-GB"/>
        </a:p>
      </dgm:t>
    </dgm:pt>
    <dgm:pt modelId="{BDE65BD3-D340-4B7A-A64B-22A688878A5C}" type="sibTrans" cxnId="{C56FFA74-5B9A-4FE8-97E8-3F75BA16B6D2}">
      <dgm:prSet/>
      <dgm:spPr/>
      <dgm:t>
        <a:bodyPr/>
        <a:lstStyle/>
        <a:p>
          <a:endParaRPr lang="en-GB"/>
        </a:p>
      </dgm:t>
    </dgm:pt>
    <dgm:pt modelId="{26B93AD6-EBD2-4F09-8222-3171F0BF0AA7}">
      <dgm:prSet phldrT="[Text]"/>
      <dgm:spPr/>
      <dgm:t>
        <a:bodyPr/>
        <a:lstStyle/>
        <a:p>
          <a:r>
            <a:rPr lang="en-US" dirty="0" smtClean="0"/>
            <a:t>Financial</a:t>
          </a:r>
          <a:endParaRPr lang="en-GB" dirty="0"/>
        </a:p>
      </dgm:t>
    </dgm:pt>
    <dgm:pt modelId="{2EBA09C9-6418-4AD1-B87D-69F49902F9E6}" type="parTrans" cxnId="{15769F20-65ED-4F3C-BDA9-D28476F9DC39}">
      <dgm:prSet/>
      <dgm:spPr/>
      <dgm:t>
        <a:bodyPr/>
        <a:lstStyle/>
        <a:p>
          <a:endParaRPr lang="en-GB"/>
        </a:p>
      </dgm:t>
    </dgm:pt>
    <dgm:pt modelId="{FC0A18BD-2670-456C-8A6D-96CAD4B7E070}" type="sibTrans" cxnId="{15769F20-65ED-4F3C-BDA9-D28476F9DC39}">
      <dgm:prSet/>
      <dgm:spPr/>
      <dgm:t>
        <a:bodyPr/>
        <a:lstStyle/>
        <a:p>
          <a:endParaRPr lang="en-GB"/>
        </a:p>
      </dgm:t>
    </dgm:pt>
    <dgm:pt modelId="{30AF1D2C-B59F-438B-8673-E3A91803AE7F}">
      <dgm:prSet phldrT="[Text]"/>
      <dgm:spPr/>
      <dgm:t>
        <a:bodyPr/>
        <a:lstStyle/>
        <a:p>
          <a:r>
            <a:rPr lang="en-US" dirty="0" smtClean="0"/>
            <a:t>Strategic</a:t>
          </a:r>
          <a:endParaRPr lang="en-GB" dirty="0"/>
        </a:p>
      </dgm:t>
    </dgm:pt>
    <dgm:pt modelId="{F1F64F9A-50D3-4A56-A21D-6CB90D9B0119}" type="parTrans" cxnId="{1B3C76CF-4C69-4071-A45F-ADF92A80D974}">
      <dgm:prSet/>
      <dgm:spPr/>
      <dgm:t>
        <a:bodyPr/>
        <a:lstStyle/>
        <a:p>
          <a:endParaRPr lang="en-GB"/>
        </a:p>
      </dgm:t>
    </dgm:pt>
    <dgm:pt modelId="{283B6EFE-94E4-482B-811A-2EF6D7039EC6}" type="sibTrans" cxnId="{1B3C76CF-4C69-4071-A45F-ADF92A80D974}">
      <dgm:prSet/>
      <dgm:spPr/>
      <dgm:t>
        <a:bodyPr/>
        <a:lstStyle/>
        <a:p>
          <a:endParaRPr lang="en-GB"/>
        </a:p>
      </dgm:t>
    </dgm:pt>
    <dgm:pt modelId="{B73365A5-44CD-4111-8E85-70A9B7DC2DF0}">
      <dgm:prSet phldrT="[Text]"/>
      <dgm:spPr/>
      <dgm:t>
        <a:bodyPr/>
        <a:lstStyle/>
        <a:p>
          <a:r>
            <a:rPr lang="en-US" dirty="0" smtClean="0"/>
            <a:t>Socio-Economic</a:t>
          </a:r>
          <a:endParaRPr lang="en-GB" dirty="0"/>
        </a:p>
      </dgm:t>
    </dgm:pt>
    <dgm:pt modelId="{DD1DD757-0BCB-4068-8C97-F12A5AC15CFC}" type="parTrans" cxnId="{DE4FE0BC-74C3-421E-8FF8-3DF2A4E3D66F}">
      <dgm:prSet/>
      <dgm:spPr/>
      <dgm:t>
        <a:bodyPr/>
        <a:lstStyle/>
        <a:p>
          <a:endParaRPr lang="en-GB"/>
        </a:p>
      </dgm:t>
    </dgm:pt>
    <dgm:pt modelId="{5FEC9DB4-2263-4CE1-AA78-561001108BCB}" type="sibTrans" cxnId="{DE4FE0BC-74C3-421E-8FF8-3DF2A4E3D66F}">
      <dgm:prSet/>
      <dgm:spPr/>
      <dgm:t>
        <a:bodyPr/>
        <a:lstStyle/>
        <a:p>
          <a:endParaRPr lang="en-GB"/>
        </a:p>
      </dgm:t>
    </dgm:pt>
    <dgm:pt modelId="{F0146B13-E584-4E78-A9B0-57963B45CA3B}">
      <dgm:prSet phldrT="[Text]"/>
      <dgm:spPr/>
      <dgm:t>
        <a:bodyPr/>
        <a:lstStyle/>
        <a:p>
          <a:r>
            <a:rPr lang="en-US" dirty="0" smtClean="0"/>
            <a:t>Environment</a:t>
          </a:r>
          <a:endParaRPr lang="en-GB" dirty="0"/>
        </a:p>
      </dgm:t>
    </dgm:pt>
    <dgm:pt modelId="{7803E2FA-27D8-4983-83F7-11E13CC97FDB}" type="parTrans" cxnId="{BB30CE08-34DC-486A-96A7-A8DD38842E7F}">
      <dgm:prSet/>
      <dgm:spPr/>
      <dgm:t>
        <a:bodyPr/>
        <a:lstStyle/>
        <a:p>
          <a:endParaRPr lang="en-GB"/>
        </a:p>
      </dgm:t>
    </dgm:pt>
    <dgm:pt modelId="{69F1985D-7784-44A1-BA30-8DAAAAC2D19D}" type="sibTrans" cxnId="{BB30CE08-34DC-486A-96A7-A8DD38842E7F}">
      <dgm:prSet/>
      <dgm:spPr/>
      <dgm:t>
        <a:bodyPr/>
        <a:lstStyle/>
        <a:p>
          <a:endParaRPr lang="en-GB"/>
        </a:p>
      </dgm:t>
    </dgm:pt>
    <dgm:pt modelId="{161BB95C-6294-4B55-988E-F71B73C8CB86}">
      <dgm:prSet phldrT="[Text]"/>
      <dgm:spPr/>
      <dgm:t>
        <a:bodyPr/>
        <a:lstStyle/>
        <a:p>
          <a:r>
            <a:rPr lang="en-US" dirty="0" smtClean="0"/>
            <a:t>Pollution</a:t>
          </a:r>
          <a:endParaRPr lang="en-GB" dirty="0"/>
        </a:p>
      </dgm:t>
    </dgm:pt>
    <dgm:pt modelId="{CC07396C-428B-4EE2-9E28-EDC34C490D11}" type="parTrans" cxnId="{B53A25B8-3C11-41FE-BCC5-39608D4AC589}">
      <dgm:prSet/>
      <dgm:spPr/>
      <dgm:t>
        <a:bodyPr/>
        <a:lstStyle/>
        <a:p>
          <a:endParaRPr lang="en-GB"/>
        </a:p>
      </dgm:t>
    </dgm:pt>
    <dgm:pt modelId="{082EDC8B-4190-4DEB-BED3-9BD4A257EDBF}" type="sibTrans" cxnId="{B53A25B8-3C11-41FE-BCC5-39608D4AC589}">
      <dgm:prSet/>
      <dgm:spPr/>
      <dgm:t>
        <a:bodyPr/>
        <a:lstStyle/>
        <a:p>
          <a:endParaRPr lang="en-GB"/>
        </a:p>
      </dgm:t>
    </dgm:pt>
    <dgm:pt modelId="{E36014E0-4091-4A76-9600-0B738DB1FE0B}">
      <dgm:prSet phldrT="[Text]"/>
      <dgm:spPr/>
      <dgm:t>
        <a:bodyPr/>
        <a:lstStyle/>
        <a:p>
          <a:r>
            <a:rPr lang="en-US" dirty="0" smtClean="0"/>
            <a:t>CO2 Emission</a:t>
          </a:r>
          <a:endParaRPr lang="en-GB" dirty="0"/>
        </a:p>
      </dgm:t>
    </dgm:pt>
    <dgm:pt modelId="{E4625531-4033-4FC0-B348-7D946B5CAFBD}" type="parTrans" cxnId="{D8F29DF9-E776-4C67-8A11-65844BAB611B}">
      <dgm:prSet/>
      <dgm:spPr/>
      <dgm:t>
        <a:bodyPr/>
        <a:lstStyle/>
        <a:p>
          <a:endParaRPr lang="en-GB"/>
        </a:p>
      </dgm:t>
    </dgm:pt>
    <dgm:pt modelId="{3BD7FD4A-9CD5-4DED-9B6F-8FCF05FA9125}" type="sibTrans" cxnId="{D8F29DF9-E776-4C67-8A11-65844BAB611B}">
      <dgm:prSet/>
      <dgm:spPr/>
      <dgm:t>
        <a:bodyPr/>
        <a:lstStyle/>
        <a:p>
          <a:endParaRPr lang="en-GB"/>
        </a:p>
      </dgm:t>
    </dgm:pt>
    <dgm:pt modelId="{E97768CB-B0FC-4C95-982D-9C7C40142E3E}">
      <dgm:prSet phldrT="[Text]"/>
      <dgm:spPr/>
      <dgm:t>
        <a:bodyPr/>
        <a:lstStyle/>
        <a:p>
          <a:r>
            <a:rPr lang="en-US" dirty="0" smtClean="0"/>
            <a:t>ROI</a:t>
          </a:r>
          <a:endParaRPr lang="en-GB" dirty="0"/>
        </a:p>
      </dgm:t>
    </dgm:pt>
    <dgm:pt modelId="{58C4DCB1-E17F-491C-BAA2-5D99BFA2309D}" type="parTrans" cxnId="{1042CE9C-3E44-46D6-BECD-77057F87FB5B}">
      <dgm:prSet/>
      <dgm:spPr/>
      <dgm:t>
        <a:bodyPr/>
        <a:lstStyle/>
        <a:p>
          <a:endParaRPr lang="en-GB"/>
        </a:p>
      </dgm:t>
    </dgm:pt>
    <dgm:pt modelId="{0CC62101-5337-40E9-ADB1-7F7EBB32B2E5}" type="sibTrans" cxnId="{1042CE9C-3E44-46D6-BECD-77057F87FB5B}">
      <dgm:prSet/>
      <dgm:spPr/>
      <dgm:t>
        <a:bodyPr/>
        <a:lstStyle/>
        <a:p>
          <a:endParaRPr lang="en-GB"/>
        </a:p>
      </dgm:t>
    </dgm:pt>
    <dgm:pt modelId="{C76A53C7-5F01-4B64-99D3-0862A2431ABB}">
      <dgm:prSet phldrT="[Text]"/>
      <dgm:spPr/>
      <dgm:t>
        <a:bodyPr/>
        <a:lstStyle/>
        <a:p>
          <a:r>
            <a:rPr lang="en-US" dirty="0" smtClean="0"/>
            <a:t>Payback Period</a:t>
          </a:r>
          <a:endParaRPr lang="en-GB" dirty="0"/>
        </a:p>
      </dgm:t>
    </dgm:pt>
    <dgm:pt modelId="{A2E53F6C-3972-4B6E-910A-C213A4E4BFC0}" type="parTrans" cxnId="{6DFF24FC-D33B-4EC6-B4EA-4AC366171963}">
      <dgm:prSet/>
      <dgm:spPr/>
      <dgm:t>
        <a:bodyPr/>
        <a:lstStyle/>
        <a:p>
          <a:endParaRPr lang="en-GB"/>
        </a:p>
      </dgm:t>
    </dgm:pt>
    <dgm:pt modelId="{080AF7E4-2B60-4D5B-A539-2E597C49F317}" type="sibTrans" cxnId="{6DFF24FC-D33B-4EC6-B4EA-4AC366171963}">
      <dgm:prSet/>
      <dgm:spPr/>
      <dgm:t>
        <a:bodyPr/>
        <a:lstStyle/>
        <a:p>
          <a:endParaRPr lang="en-GB"/>
        </a:p>
      </dgm:t>
    </dgm:pt>
    <dgm:pt modelId="{95FA9E38-F5D2-4547-97EB-4902F9B590B2}">
      <dgm:prSet phldrT="[Text]"/>
      <dgm:spPr/>
      <dgm:t>
        <a:bodyPr/>
        <a:lstStyle/>
        <a:p>
          <a:r>
            <a:rPr lang="en-US" dirty="0" smtClean="0"/>
            <a:t>NPV</a:t>
          </a:r>
          <a:endParaRPr lang="en-GB" dirty="0"/>
        </a:p>
      </dgm:t>
    </dgm:pt>
    <dgm:pt modelId="{75CF1188-785D-4F6D-BC45-34F6E9228D9F}" type="parTrans" cxnId="{F12E85D2-82CC-43FF-9773-8F86C0B0A66F}">
      <dgm:prSet/>
      <dgm:spPr/>
      <dgm:t>
        <a:bodyPr/>
        <a:lstStyle/>
        <a:p>
          <a:endParaRPr lang="en-GB"/>
        </a:p>
      </dgm:t>
    </dgm:pt>
    <dgm:pt modelId="{204E8428-31FC-4AD4-8A9F-73D8F5A6F42D}" type="sibTrans" cxnId="{F12E85D2-82CC-43FF-9773-8F86C0B0A66F}">
      <dgm:prSet/>
      <dgm:spPr/>
      <dgm:t>
        <a:bodyPr/>
        <a:lstStyle/>
        <a:p>
          <a:endParaRPr lang="en-GB"/>
        </a:p>
      </dgm:t>
    </dgm:pt>
    <dgm:pt modelId="{331C9CAA-1F12-4A52-BDA2-BF2306AA3B59}">
      <dgm:prSet phldrT="[Text]"/>
      <dgm:spPr/>
      <dgm:t>
        <a:bodyPr/>
        <a:lstStyle/>
        <a:p>
          <a:r>
            <a:rPr lang="en-US" dirty="0" smtClean="0"/>
            <a:t>Competitive Issues</a:t>
          </a:r>
          <a:endParaRPr lang="en-GB" dirty="0"/>
        </a:p>
      </dgm:t>
    </dgm:pt>
    <dgm:pt modelId="{3C07AC58-77B4-46CB-9DF9-F8D305D65314}" type="parTrans" cxnId="{5EFB3777-AB7A-4591-88D9-BAB346B6481C}">
      <dgm:prSet/>
      <dgm:spPr/>
      <dgm:t>
        <a:bodyPr/>
        <a:lstStyle/>
        <a:p>
          <a:endParaRPr lang="en-GB"/>
        </a:p>
      </dgm:t>
    </dgm:pt>
    <dgm:pt modelId="{2B23720F-AD80-4754-B448-C7142E7E3C4A}" type="sibTrans" cxnId="{5EFB3777-AB7A-4591-88D9-BAB346B6481C}">
      <dgm:prSet/>
      <dgm:spPr/>
      <dgm:t>
        <a:bodyPr/>
        <a:lstStyle/>
        <a:p>
          <a:endParaRPr lang="en-GB"/>
        </a:p>
      </dgm:t>
    </dgm:pt>
    <dgm:pt modelId="{FD06A58D-11CE-4DCB-BCA2-5A485BB560DB}">
      <dgm:prSet phldrT="[Text]"/>
      <dgm:spPr/>
      <dgm:t>
        <a:bodyPr/>
        <a:lstStyle/>
        <a:p>
          <a:r>
            <a:rPr lang="en-US" dirty="0" smtClean="0"/>
            <a:t>New Business Issues</a:t>
          </a:r>
          <a:endParaRPr lang="en-GB" dirty="0"/>
        </a:p>
      </dgm:t>
    </dgm:pt>
    <dgm:pt modelId="{E00FB794-4EAC-4642-8CDC-670E86783D23}" type="parTrans" cxnId="{1ED1D7CA-F044-4FB6-AD70-B4625F0DDE07}">
      <dgm:prSet/>
      <dgm:spPr/>
      <dgm:t>
        <a:bodyPr/>
        <a:lstStyle/>
        <a:p>
          <a:endParaRPr lang="en-GB"/>
        </a:p>
      </dgm:t>
    </dgm:pt>
    <dgm:pt modelId="{7C9A480D-2890-4B4E-9B2E-6B8391029197}" type="sibTrans" cxnId="{1ED1D7CA-F044-4FB6-AD70-B4625F0DDE07}">
      <dgm:prSet/>
      <dgm:spPr/>
      <dgm:t>
        <a:bodyPr/>
        <a:lstStyle/>
        <a:p>
          <a:endParaRPr lang="en-GB"/>
        </a:p>
      </dgm:t>
    </dgm:pt>
    <dgm:pt modelId="{3E62D098-AB92-4BCD-B25F-BAF508B71534}">
      <dgm:prSet phldrT="[Text]"/>
      <dgm:spPr/>
      <dgm:t>
        <a:bodyPr/>
        <a:lstStyle/>
        <a:p>
          <a:r>
            <a:rPr lang="en-US" dirty="0" smtClean="0"/>
            <a:t>Capability Improvement</a:t>
          </a:r>
          <a:endParaRPr lang="en-GB" dirty="0"/>
        </a:p>
      </dgm:t>
    </dgm:pt>
    <dgm:pt modelId="{E73E4D20-3B5D-44B2-BF7F-75F9FBA65F90}" type="parTrans" cxnId="{48D64005-F05C-4274-A507-7BDCA3ECF541}">
      <dgm:prSet/>
      <dgm:spPr/>
      <dgm:t>
        <a:bodyPr/>
        <a:lstStyle/>
        <a:p>
          <a:endParaRPr lang="en-GB"/>
        </a:p>
      </dgm:t>
    </dgm:pt>
    <dgm:pt modelId="{CA66A8B2-3155-4F1E-A323-7A8B3B1D7F8F}" type="sibTrans" cxnId="{48D64005-F05C-4274-A507-7BDCA3ECF541}">
      <dgm:prSet/>
      <dgm:spPr/>
      <dgm:t>
        <a:bodyPr/>
        <a:lstStyle/>
        <a:p>
          <a:endParaRPr lang="en-GB"/>
        </a:p>
      </dgm:t>
    </dgm:pt>
    <dgm:pt modelId="{7EDCA13F-1164-4B55-AB24-899525CEB967}">
      <dgm:prSet phldrT="[Text]"/>
      <dgm:spPr/>
      <dgm:t>
        <a:bodyPr/>
        <a:lstStyle/>
        <a:p>
          <a:r>
            <a:rPr lang="en-US" dirty="0" smtClean="0"/>
            <a:t>Jobs Creation</a:t>
          </a:r>
          <a:endParaRPr lang="en-GB" dirty="0"/>
        </a:p>
      </dgm:t>
    </dgm:pt>
    <dgm:pt modelId="{39F6BAF6-F1FB-4EBB-B450-E9530E1308BB}" type="parTrans" cxnId="{CEC14895-6F07-438B-9EEC-31B69843CF3B}">
      <dgm:prSet/>
      <dgm:spPr/>
      <dgm:t>
        <a:bodyPr/>
        <a:lstStyle/>
        <a:p>
          <a:endParaRPr lang="en-GB"/>
        </a:p>
      </dgm:t>
    </dgm:pt>
    <dgm:pt modelId="{E741CBAE-5928-4F03-B9C0-333E0D1D35C6}" type="sibTrans" cxnId="{CEC14895-6F07-438B-9EEC-31B69843CF3B}">
      <dgm:prSet/>
      <dgm:spPr/>
      <dgm:t>
        <a:bodyPr/>
        <a:lstStyle/>
        <a:p>
          <a:endParaRPr lang="en-GB"/>
        </a:p>
      </dgm:t>
    </dgm:pt>
    <dgm:pt modelId="{08F20A67-62BC-4B78-A98B-984ACB2E6BE0}">
      <dgm:prSet phldrT="[Text]"/>
      <dgm:spPr/>
      <dgm:t>
        <a:bodyPr/>
        <a:lstStyle/>
        <a:p>
          <a:r>
            <a:rPr lang="en-US" dirty="0" smtClean="0"/>
            <a:t>Reduce Poverty</a:t>
          </a:r>
          <a:endParaRPr lang="en-GB" dirty="0"/>
        </a:p>
      </dgm:t>
    </dgm:pt>
    <dgm:pt modelId="{A6B5E6B5-881F-4BAD-8697-4DC2F89D421C}" type="parTrans" cxnId="{BC25B1B5-4120-4A09-8E0D-57FF7D22BE09}">
      <dgm:prSet/>
      <dgm:spPr/>
      <dgm:t>
        <a:bodyPr/>
        <a:lstStyle/>
        <a:p>
          <a:endParaRPr lang="en-GB"/>
        </a:p>
      </dgm:t>
    </dgm:pt>
    <dgm:pt modelId="{DA8676E4-DECC-435B-8C98-351154B34242}" type="sibTrans" cxnId="{BC25B1B5-4120-4A09-8E0D-57FF7D22BE09}">
      <dgm:prSet/>
      <dgm:spPr/>
      <dgm:t>
        <a:bodyPr/>
        <a:lstStyle/>
        <a:p>
          <a:endParaRPr lang="en-GB"/>
        </a:p>
      </dgm:t>
    </dgm:pt>
    <dgm:pt modelId="{C35DE037-56BC-4214-8BB1-B30E4A058F56}">
      <dgm:prSet phldrT="[Text]"/>
      <dgm:spPr/>
      <dgm:t>
        <a:bodyPr/>
        <a:lstStyle/>
        <a:p>
          <a:r>
            <a:rPr lang="en-US" dirty="0" smtClean="0"/>
            <a:t>Risk Exposure</a:t>
          </a:r>
          <a:endParaRPr lang="en-GB" dirty="0"/>
        </a:p>
      </dgm:t>
    </dgm:pt>
    <dgm:pt modelId="{E62B6344-2B2B-4268-A324-CFDD7350B585}" type="parTrans" cxnId="{678AE39D-8C19-4669-83FD-440EAB952F73}">
      <dgm:prSet/>
      <dgm:spPr/>
    </dgm:pt>
    <dgm:pt modelId="{27EF67E4-08F3-4A13-BB93-49E601B27925}" type="sibTrans" cxnId="{678AE39D-8C19-4669-83FD-440EAB952F73}">
      <dgm:prSet/>
      <dgm:spPr/>
    </dgm:pt>
    <dgm:pt modelId="{5889C33E-F0E3-4424-90EA-91BB50F0F137}">
      <dgm:prSet phldrT="[Text]"/>
      <dgm:spPr/>
      <dgm:t>
        <a:bodyPr/>
        <a:lstStyle/>
        <a:p>
          <a:r>
            <a:rPr lang="en-US" dirty="0" smtClean="0"/>
            <a:t>Schedule</a:t>
          </a:r>
          <a:endParaRPr lang="en-GB" dirty="0"/>
        </a:p>
      </dgm:t>
    </dgm:pt>
    <dgm:pt modelId="{FE97754B-FD0F-41FA-BCF0-762357A68829}" type="parTrans" cxnId="{D79B2868-A8AA-4B70-9030-9A6D871F2237}">
      <dgm:prSet/>
      <dgm:spPr/>
    </dgm:pt>
    <dgm:pt modelId="{BB789D9A-D300-4FAD-9BA5-BC283E35C949}" type="sibTrans" cxnId="{D79B2868-A8AA-4B70-9030-9A6D871F2237}">
      <dgm:prSet/>
      <dgm:spPr/>
    </dgm:pt>
    <dgm:pt modelId="{F973F57B-7AE6-4E0D-BBB1-E1BD262135FD}">
      <dgm:prSet phldrT="[Text]"/>
      <dgm:spPr/>
      <dgm:t>
        <a:bodyPr/>
        <a:lstStyle/>
        <a:p>
          <a:r>
            <a:rPr lang="en-US" dirty="0" smtClean="0"/>
            <a:t>Budget</a:t>
          </a:r>
          <a:endParaRPr lang="en-GB" dirty="0"/>
        </a:p>
      </dgm:t>
    </dgm:pt>
    <dgm:pt modelId="{5C66723F-061D-40E1-8781-10D52D878A1D}" type="parTrans" cxnId="{3FFED264-FC90-47A8-9D4D-9113C347DFCD}">
      <dgm:prSet/>
      <dgm:spPr/>
    </dgm:pt>
    <dgm:pt modelId="{C0997801-402B-43D1-A3F7-353EBA31C58C}" type="sibTrans" cxnId="{3FFED264-FC90-47A8-9D4D-9113C347DFCD}">
      <dgm:prSet/>
      <dgm:spPr/>
    </dgm:pt>
    <dgm:pt modelId="{834A4143-0FB2-45E1-8F90-168E5CF5DCB0}">
      <dgm:prSet phldrT="[Text]"/>
      <dgm:spPr/>
      <dgm:t>
        <a:bodyPr/>
        <a:lstStyle/>
        <a:p>
          <a:r>
            <a:rPr lang="en-US" dirty="0" smtClean="0"/>
            <a:t>Technical</a:t>
          </a:r>
          <a:endParaRPr lang="en-GB" dirty="0"/>
        </a:p>
      </dgm:t>
    </dgm:pt>
    <dgm:pt modelId="{837EB5ED-2D7F-43E9-8B4B-51AA51B71009}" type="parTrans" cxnId="{497B892A-2E4D-424C-A1CF-07D55847C876}">
      <dgm:prSet/>
      <dgm:spPr/>
    </dgm:pt>
    <dgm:pt modelId="{6209272B-5E97-4A61-8824-BF173D307F8F}" type="sibTrans" cxnId="{497B892A-2E4D-424C-A1CF-07D55847C876}">
      <dgm:prSet/>
      <dgm:spPr/>
    </dgm:pt>
    <dgm:pt modelId="{03AFD70F-683F-49FE-AB3A-8A7B131D1B68}" type="pres">
      <dgm:prSet presAssocID="{859D1DE6-559B-4438-997C-60E324945B18}" presName="hierChild1" presStyleCnt="0">
        <dgm:presLayoutVars>
          <dgm:orgChart val="1"/>
          <dgm:chPref val="1"/>
          <dgm:dir/>
          <dgm:animOne val="branch"/>
          <dgm:animLvl val="lvl"/>
          <dgm:resizeHandles/>
        </dgm:presLayoutVars>
      </dgm:prSet>
      <dgm:spPr/>
      <dgm:t>
        <a:bodyPr/>
        <a:lstStyle/>
        <a:p>
          <a:endParaRPr lang="en-GB"/>
        </a:p>
      </dgm:t>
    </dgm:pt>
    <dgm:pt modelId="{8FA97E29-BB74-4F27-BC23-204F279BF2C3}" type="pres">
      <dgm:prSet presAssocID="{727A8708-0AFF-4F82-A00E-85CB58D45AD9}" presName="hierRoot1" presStyleCnt="0">
        <dgm:presLayoutVars>
          <dgm:hierBranch val="init"/>
        </dgm:presLayoutVars>
      </dgm:prSet>
      <dgm:spPr/>
    </dgm:pt>
    <dgm:pt modelId="{1F00144D-5FD1-42DF-A13F-F69180D2FEB6}" type="pres">
      <dgm:prSet presAssocID="{727A8708-0AFF-4F82-A00E-85CB58D45AD9}" presName="rootComposite1" presStyleCnt="0"/>
      <dgm:spPr/>
    </dgm:pt>
    <dgm:pt modelId="{667379A8-41C4-4FD7-9859-8C254391543C}" type="pres">
      <dgm:prSet presAssocID="{727A8708-0AFF-4F82-A00E-85CB58D45AD9}" presName="rootText1" presStyleLbl="node0" presStyleIdx="0" presStyleCnt="1">
        <dgm:presLayoutVars>
          <dgm:chPref val="3"/>
        </dgm:presLayoutVars>
      </dgm:prSet>
      <dgm:spPr/>
      <dgm:t>
        <a:bodyPr/>
        <a:lstStyle/>
        <a:p>
          <a:endParaRPr lang="en-GB"/>
        </a:p>
      </dgm:t>
    </dgm:pt>
    <dgm:pt modelId="{06DBC3DD-AEB5-4E78-9BE3-F9C7EE18BBE2}" type="pres">
      <dgm:prSet presAssocID="{727A8708-0AFF-4F82-A00E-85CB58D45AD9}" presName="rootConnector1" presStyleLbl="node1" presStyleIdx="0" presStyleCnt="0"/>
      <dgm:spPr/>
      <dgm:t>
        <a:bodyPr/>
        <a:lstStyle/>
        <a:p>
          <a:endParaRPr lang="en-GB"/>
        </a:p>
      </dgm:t>
    </dgm:pt>
    <dgm:pt modelId="{AAF0D0BB-A6B5-464E-8AD2-B30AB9B9A5D8}" type="pres">
      <dgm:prSet presAssocID="{727A8708-0AFF-4F82-A00E-85CB58D45AD9}" presName="hierChild2" presStyleCnt="0"/>
      <dgm:spPr/>
    </dgm:pt>
    <dgm:pt modelId="{45A60BBF-B1D1-49B5-A25D-0B7FB5145BED}" type="pres">
      <dgm:prSet presAssocID="{F838DD0D-BAE7-4FD3-93B9-A51D9434E9FA}" presName="Name37" presStyleLbl="parChTrans1D2" presStyleIdx="0" presStyleCnt="3"/>
      <dgm:spPr/>
      <dgm:t>
        <a:bodyPr/>
        <a:lstStyle/>
        <a:p>
          <a:endParaRPr lang="en-GB"/>
        </a:p>
      </dgm:t>
    </dgm:pt>
    <dgm:pt modelId="{D6A5A224-0DBF-4328-9B1A-8B57A24FCA1B}" type="pres">
      <dgm:prSet presAssocID="{6808AE37-E19D-4EE6-9C17-8F723D8E9356}" presName="hierRoot2" presStyleCnt="0">
        <dgm:presLayoutVars>
          <dgm:hierBranch val="init"/>
        </dgm:presLayoutVars>
      </dgm:prSet>
      <dgm:spPr/>
    </dgm:pt>
    <dgm:pt modelId="{679F535F-F66D-402A-9130-5E0EEF71333B}" type="pres">
      <dgm:prSet presAssocID="{6808AE37-E19D-4EE6-9C17-8F723D8E9356}" presName="rootComposite" presStyleCnt="0"/>
      <dgm:spPr/>
    </dgm:pt>
    <dgm:pt modelId="{839EC777-CCAF-4E11-A176-FE36436DA159}" type="pres">
      <dgm:prSet presAssocID="{6808AE37-E19D-4EE6-9C17-8F723D8E9356}" presName="rootText" presStyleLbl="node2" presStyleIdx="0" presStyleCnt="3">
        <dgm:presLayoutVars>
          <dgm:chPref val="3"/>
        </dgm:presLayoutVars>
      </dgm:prSet>
      <dgm:spPr/>
      <dgm:t>
        <a:bodyPr/>
        <a:lstStyle/>
        <a:p>
          <a:endParaRPr lang="en-GB"/>
        </a:p>
      </dgm:t>
    </dgm:pt>
    <dgm:pt modelId="{55EDE4D1-0C13-420F-BFA3-CC9035726C01}" type="pres">
      <dgm:prSet presAssocID="{6808AE37-E19D-4EE6-9C17-8F723D8E9356}" presName="rootConnector" presStyleLbl="node2" presStyleIdx="0" presStyleCnt="3"/>
      <dgm:spPr/>
      <dgm:t>
        <a:bodyPr/>
        <a:lstStyle/>
        <a:p>
          <a:endParaRPr lang="en-GB"/>
        </a:p>
      </dgm:t>
    </dgm:pt>
    <dgm:pt modelId="{458FDCFA-CCAF-44AD-B1DC-965BF23850B8}" type="pres">
      <dgm:prSet presAssocID="{6808AE37-E19D-4EE6-9C17-8F723D8E9356}" presName="hierChild4" presStyleCnt="0"/>
      <dgm:spPr/>
    </dgm:pt>
    <dgm:pt modelId="{D5C73F05-BC1B-475F-8ED0-C50ACED677BE}" type="pres">
      <dgm:prSet presAssocID="{2EBA09C9-6418-4AD1-B87D-69F49902F9E6}" presName="Name37" presStyleLbl="parChTrans1D3" presStyleIdx="0" presStyleCnt="7"/>
      <dgm:spPr/>
      <dgm:t>
        <a:bodyPr/>
        <a:lstStyle/>
        <a:p>
          <a:endParaRPr lang="en-GB"/>
        </a:p>
      </dgm:t>
    </dgm:pt>
    <dgm:pt modelId="{CA50E309-ECDC-4EDA-99D5-26CEBA0CA5AF}" type="pres">
      <dgm:prSet presAssocID="{26B93AD6-EBD2-4F09-8222-3171F0BF0AA7}" presName="hierRoot2" presStyleCnt="0">
        <dgm:presLayoutVars>
          <dgm:hierBranch val="init"/>
        </dgm:presLayoutVars>
      </dgm:prSet>
      <dgm:spPr/>
    </dgm:pt>
    <dgm:pt modelId="{2954894B-D53C-460E-B733-2AA93BF00873}" type="pres">
      <dgm:prSet presAssocID="{26B93AD6-EBD2-4F09-8222-3171F0BF0AA7}" presName="rootComposite" presStyleCnt="0"/>
      <dgm:spPr/>
    </dgm:pt>
    <dgm:pt modelId="{46F58884-8B1D-4525-AAAC-9130549B0257}" type="pres">
      <dgm:prSet presAssocID="{26B93AD6-EBD2-4F09-8222-3171F0BF0AA7}" presName="rootText" presStyleLbl="node3" presStyleIdx="0" presStyleCnt="7">
        <dgm:presLayoutVars>
          <dgm:chPref val="3"/>
        </dgm:presLayoutVars>
      </dgm:prSet>
      <dgm:spPr/>
      <dgm:t>
        <a:bodyPr/>
        <a:lstStyle/>
        <a:p>
          <a:endParaRPr lang="en-GB"/>
        </a:p>
      </dgm:t>
    </dgm:pt>
    <dgm:pt modelId="{8E4A511F-230A-4FF5-8E2E-DC966CA249D5}" type="pres">
      <dgm:prSet presAssocID="{26B93AD6-EBD2-4F09-8222-3171F0BF0AA7}" presName="rootConnector" presStyleLbl="node3" presStyleIdx="0" presStyleCnt="7"/>
      <dgm:spPr/>
      <dgm:t>
        <a:bodyPr/>
        <a:lstStyle/>
        <a:p>
          <a:endParaRPr lang="en-GB"/>
        </a:p>
      </dgm:t>
    </dgm:pt>
    <dgm:pt modelId="{42B24C80-DEA5-495E-B969-0336F27A8D1C}" type="pres">
      <dgm:prSet presAssocID="{26B93AD6-EBD2-4F09-8222-3171F0BF0AA7}" presName="hierChild4" presStyleCnt="0"/>
      <dgm:spPr/>
    </dgm:pt>
    <dgm:pt modelId="{DA228114-8A3A-4403-A095-238E8024DBA0}" type="pres">
      <dgm:prSet presAssocID="{58C4DCB1-E17F-491C-BAA2-5D99BFA2309D}" presName="Name37" presStyleLbl="parChTrans1D4" presStyleIdx="0" presStyleCnt="10"/>
      <dgm:spPr/>
      <dgm:t>
        <a:bodyPr/>
        <a:lstStyle/>
        <a:p>
          <a:endParaRPr lang="en-GB"/>
        </a:p>
      </dgm:t>
    </dgm:pt>
    <dgm:pt modelId="{570E8F8D-99E3-4CA2-BF39-962A4CBBEE09}" type="pres">
      <dgm:prSet presAssocID="{E97768CB-B0FC-4C95-982D-9C7C40142E3E}" presName="hierRoot2" presStyleCnt="0">
        <dgm:presLayoutVars>
          <dgm:hierBranch val="init"/>
        </dgm:presLayoutVars>
      </dgm:prSet>
      <dgm:spPr/>
    </dgm:pt>
    <dgm:pt modelId="{120F2517-A80F-47D1-9EAF-90FD87AA801B}" type="pres">
      <dgm:prSet presAssocID="{E97768CB-B0FC-4C95-982D-9C7C40142E3E}" presName="rootComposite" presStyleCnt="0"/>
      <dgm:spPr/>
    </dgm:pt>
    <dgm:pt modelId="{E9077B75-9766-43CF-BB15-9B0DC8BCADED}" type="pres">
      <dgm:prSet presAssocID="{E97768CB-B0FC-4C95-982D-9C7C40142E3E}" presName="rootText" presStyleLbl="node4" presStyleIdx="0" presStyleCnt="10">
        <dgm:presLayoutVars>
          <dgm:chPref val="3"/>
        </dgm:presLayoutVars>
      </dgm:prSet>
      <dgm:spPr/>
      <dgm:t>
        <a:bodyPr/>
        <a:lstStyle/>
        <a:p>
          <a:endParaRPr lang="en-GB"/>
        </a:p>
      </dgm:t>
    </dgm:pt>
    <dgm:pt modelId="{4CDEF811-7BFE-4B94-82B4-828A5E270A69}" type="pres">
      <dgm:prSet presAssocID="{E97768CB-B0FC-4C95-982D-9C7C40142E3E}" presName="rootConnector" presStyleLbl="node4" presStyleIdx="0" presStyleCnt="10"/>
      <dgm:spPr/>
      <dgm:t>
        <a:bodyPr/>
        <a:lstStyle/>
        <a:p>
          <a:endParaRPr lang="en-GB"/>
        </a:p>
      </dgm:t>
    </dgm:pt>
    <dgm:pt modelId="{3E538565-CE8A-4800-AF90-4B83E042F3EA}" type="pres">
      <dgm:prSet presAssocID="{E97768CB-B0FC-4C95-982D-9C7C40142E3E}" presName="hierChild4" presStyleCnt="0"/>
      <dgm:spPr/>
    </dgm:pt>
    <dgm:pt modelId="{032298E2-74C0-4992-AC6F-10EC91244A70}" type="pres">
      <dgm:prSet presAssocID="{E97768CB-B0FC-4C95-982D-9C7C40142E3E}" presName="hierChild5" presStyleCnt="0"/>
      <dgm:spPr/>
    </dgm:pt>
    <dgm:pt modelId="{5FB808EC-DCDC-41AC-8302-B6EE74BB9F1C}" type="pres">
      <dgm:prSet presAssocID="{A2E53F6C-3972-4B6E-910A-C213A4E4BFC0}" presName="Name37" presStyleLbl="parChTrans1D4" presStyleIdx="1" presStyleCnt="10"/>
      <dgm:spPr/>
      <dgm:t>
        <a:bodyPr/>
        <a:lstStyle/>
        <a:p>
          <a:endParaRPr lang="en-GB"/>
        </a:p>
      </dgm:t>
    </dgm:pt>
    <dgm:pt modelId="{FF384387-B42D-45DB-8D74-9C627AA4E570}" type="pres">
      <dgm:prSet presAssocID="{C76A53C7-5F01-4B64-99D3-0862A2431ABB}" presName="hierRoot2" presStyleCnt="0">
        <dgm:presLayoutVars>
          <dgm:hierBranch val="init"/>
        </dgm:presLayoutVars>
      </dgm:prSet>
      <dgm:spPr/>
    </dgm:pt>
    <dgm:pt modelId="{9DADB8F6-BC3B-4220-B7AF-90432F282888}" type="pres">
      <dgm:prSet presAssocID="{C76A53C7-5F01-4B64-99D3-0862A2431ABB}" presName="rootComposite" presStyleCnt="0"/>
      <dgm:spPr/>
    </dgm:pt>
    <dgm:pt modelId="{484653B0-EA38-4060-BF54-440C7A661A69}" type="pres">
      <dgm:prSet presAssocID="{C76A53C7-5F01-4B64-99D3-0862A2431ABB}" presName="rootText" presStyleLbl="node4" presStyleIdx="1" presStyleCnt="10">
        <dgm:presLayoutVars>
          <dgm:chPref val="3"/>
        </dgm:presLayoutVars>
      </dgm:prSet>
      <dgm:spPr/>
      <dgm:t>
        <a:bodyPr/>
        <a:lstStyle/>
        <a:p>
          <a:endParaRPr lang="en-GB"/>
        </a:p>
      </dgm:t>
    </dgm:pt>
    <dgm:pt modelId="{4D2BA588-2AC8-41E5-A47E-8171F686E7E3}" type="pres">
      <dgm:prSet presAssocID="{C76A53C7-5F01-4B64-99D3-0862A2431ABB}" presName="rootConnector" presStyleLbl="node4" presStyleIdx="1" presStyleCnt="10"/>
      <dgm:spPr/>
      <dgm:t>
        <a:bodyPr/>
        <a:lstStyle/>
        <a:p>
          <a:endParaRPr lang="en-GB"/>
        </a:p>
      </dgm:t>
    </dgm:pt>
    <dgm:pt modelId="{942BC14B-D5BE-49C6-A915-2ED4991B6E98}" type="pres">
      <dgm:prSet presAssocID="{C76A53C7-5F01-4B64-99D3-0862A2431ABB}" presName="hierChild4" presStyleCnt="0"/>
      <dgm:spPr/>
    </dgm:pt>
    <dgm:pt modelId="{9E1D1F40-0B32-44B4-8663-4749F3E336BC}" type="pres">
      <dgm:prSet presAssocID="{C76A53C7-5F01-4B64-99D3-0862A2431ABB}" presName="hierChild5" presStyleCnt="0"/>
      <dgm:spPr/>
    </dgm:pt>
    <dgm:pt modelId="{043AB99D-E117-4E80-B6F4-E6BF204C719B}" type="pres">
      <dgm:prSet presAssocID="{75CF1188-785D-4F6D-BC45-34F6E9228D9F}" presName="Name37" presStyleLbl="parChTrans1D4" presStyleIdx="2" presStyleCnt="10"/>
      <dgm:spPr/>
      <dgm:t>
        <a:bodyPr/>
        <a:lstStyle/>
        <a:p>
          <a:endParaRPr lang="en-GB"/>
        </a:p>
      </dgm:t>
    </dgm:pt>
    <dgm:pt modelId="{AC8658E8-1463-4FFC-8F1C-F5C768998460}" type="pres">
      <dgm:prSet presAssocID="{95FA9E38-F5D2-4547-97EB-4902F9B590B2}" presName="hierRoot2" presStyleCnt="0">
        <dgm:presLayoutVars>
          <dgm:hierBranch val="init"/>
        </dgm:presLayoutVars>
      </dgm:prSet>
      <dgm:spPr/>
    </dgm:pt>
    <dgm:pt modelId="{BB987A2B-254E-4E6B-BA8A-2DC6F6DC387F}" type="pres">
      <dgm:prSet presAssocID="{95FA9E38-F5D2-4547-97EB-4902F9B590B2}" presName="rootComposite" presStyleCnt="0"/>
      <dgm:spPr/>
    </dgm:pt>
    <dgm:pt modelId="{BE064B50-930B-4F6B-BE31-0DAF06F1084F}" type="pres">
      <dgm:prSet presAssocID="{95FA9E38-F5D2-4547-97EB-4902F9B590B2}" presName="rootText" presStyleLbl="node4" presStyleIdx="2" presStyleCnt="10">
        <dgm:presLayoutVars>
          <dgm:chPref val="3"/>
        </dgm:presLayoutVars>
      </dgm:prSet>
      <dgm:spPr/>
      <dgm:t>
        <a:bodyPr/>
        <a:lstStyle/>
        <a:p>
          <a:endParaRPr lang="en-GB"/>
        </a:p>
      </dgm:t>
    </dgm:pt>
    <dgm:pt modelId="{2AFC687E-B172-4F8D-BB61-E048A176D365}" type="pres">
      <dgm:prSet presAssocID="{95FA9E38-F5D2-4547-97EB-4902F9B590B2}" presName="rootConnector" presStyleLbl="node4" presStyleIdx="2" presStyleCnt="10"/>
      <dgm:spPr/>
      <dgm:t>
        <a:bodyPr/>
        <a:lstStyle/>
        <a:p>
          <a:endParaRPr lang="en-GB"/>
        </a:p>
      </dgm:t>
    </dgm:pt>
    <dgm:pt modelId="{EA60AD3A-0C5D-4AD2-A6CC-14A6318BFCE3}" type="pres">
      <dgm:prSet presAssocID="{95FA9E38-F5D2-4547-97EB-4902F9B590B2}" presName="hierChild4" presStyleCnt="0"/>
      <dgm:spPr/>
    </dgm:pt>
    <dgm:pt modelId="{1EF4BE6C-EE85-4B21-8F88-C4D3F32906AA}" type="pres">
      <dgm:prSet presAssocID="{95FA9E38-F5D2-4547-97EB-4902F9B590B2}" presName="hierChild5" presStyleCnt="0"/>
      <dgm:spPr/>
    </dgm:pt>
    <dgm:pt modelId="{E5A98A11-D1D7-4AEA-89F9-2BB55E07441C}" type="pres">
      <dgm:prSet presAssocID="{26B93AD6-EBD2-4F09-8222-3171F0BF0AA7}" presName="hierChild5" presStyleCnt="0"/>
      <dgm:spPr/>
    </dgm:pt>
    <dgm:pt modelId="{7857B783-F7E2-4734-B556-971DFB252C0A}" type="pres">
      <dgm:prSet presAssocID="{F1F64F9A-50D3-4A56-A21D-6CB90D9B0119}" presName="Name37" presStyleLbl="parChTrans1D3" presStyleIdx="1" presStyleCnt="7"/>
      <dgm:spPr/>
      <dgm:t>
        <a:bodyPr/>
        <a:lstStyle/>
        <a:p>
          <a:endParaRPr lang="en-GB"/>
        </a:p>
      </dgm:t>
    </dgm:pt>
    <dgm:pt modelId="{22089414-2F6B-47A2-8117-DEFCB691F836}" type="pres">
      <dgm:prSet presAssocID="{30AF1D2C-B59F-438B-8673-E3A91803AE7F}" presName="hierRoot2" presStyleCnt="0">
        <dgm:presLayoutVars>
          <dgm:hierBranch val="init"/>
        </dgm:presLayoutVars>
      </dgm:prSet>
      <dgm:spPr/>
    </dgm:pt>
    <dgm:pt modelId="{24ADBFEE-963D-4C8D-AEF4-B827B99B1C6C}" type="pres">
      <dgm:prSet presAssocID="{30AF1D2C-B59F-438B-8673-E3A91803AE7F}" presName="rootComposite" presStyleCnt="0"/>
      <dgm:spPr/>
    </dgm:pt>
    <dgm:pt modelId="{C03EC9D4-F809-4201-A722-0DF783E9CF39}" type="pres">
      <dgm:prSet presAssocID="{30AF1D2C-B59F-438B-8673-E3A91803AE7F}" presName="rootText" presStyleLbl="node3" presStyleIdx="1" presStyleCnt="7">
        <dgm:presLayoutVars>
          <dgm:chPref val="3"/>
        </dgm:presLayoutVars>
      </dgm:prSet>
      <dgm:spPr/>
      <dgm:t>
        <a:bodyPr/>
        <a:lstStyle/>
        <a:p>
          <a:endParaRPr lang="en-GB"/>
        </a:p>
      </dgm:t>
    </dgm:pt>
    <dgm:pt modelId="{CBB7925B-7E93-4510-8B9F-A4879563373F}" type="pres">
      <dgm:prSet presAssocID="{30AF1D2C-B59F-438B-8673-E3A91803AE7F}" presName="rootConnector" presStyleLbl="node3" presStyleIdx="1" presStyleCnt="7"/>
      <dgm:spPr/>
      <dgm:t>
        <a:bodyPr/>
        <a:lstStyle/>
        <a:p>
          <a:endParaRPr lang="en-GB"/>
        </a:p>
      </dgm:t>
    </dgm:pt>
    <dgm:pt modelId="{85D1577E-2C8F-4480-8289-014815F98D72}" type="pres">
      <dgm:prSet presAssocID="{30AF1D2C-B59F-438B-8673-E3A91803AE7F}" presName="hierChild4" presStyleCnt="0"/>
      <dgm:spPr/>
    </dgm:pt>
    <dgm:pt modelId="{62948A76-CCD6-4B2E-B57C-C1F228B14F89}" type="pres">
      <dgm:prSet presAssocID="{3C07AC58-77B4-46CB-9DF9-F8D305D65314}" presName="Name37" presStyleLbl="parChTrans1D4" presStyleIdx="3" presStyleCnt="10"/>
      <dgm:spPr/>
      <dgm:t>
        <a:bodyPr/>
        <a:lstStyle/>
        <a:p>
          <a:endParaRPr lang="en-GB"/>
        </a:p>
      </dgm:t>
    </dgm:pt>
    <dgm:pt modelId="{B7060B5B-FDC9-4ABA-BD79-47EDB059F4BA}" type="pres">
      <dgm:prSet presAssocID="{331C9CAA-1F12-4A52-BDA2-BF2306AA3B59}" presName="hierRoot2" presStyleCnt="0">
        <dgm:presLayoutVars>
          <dgm:hierBranch val="init"/>
        </dgm:presLayoutVars>
      </dgm:prSet>
      <dgm:spPr/>
    </dgm:pt>
    <dgm:pt modelId="{57D2F321-DF84-458D-BC0B-5D52A2BF8876}" type="pres">
      <dgm:prSet presAssocID="{331C9CAA-1F12-4A52-BDA2-BF2306AA3B59}" presName="rootComposite" presStyleCnt="0"/>
      <dgm:spPr/>
    </dgm:pt>
    <dgm:pt modelId="{02591BCA-E394-4D2F-B305-E41A272FDCDF}" type="pres">
      <dgm:prSet presAssocID="{331C9CAA-1F12-4A52-BDA2-BF2306AA3B59}" presName="rootText" presStyleLbl="node4" presStyleIdx="3" presStyleCnt="10">
        <dgm:presLayoutVars>
          <dgm:chPref val="3"/>
        </dgm:presLayoutVars>
      </dgm:prSet>
      <dgm:spPr/>
      <dgm:t>
        <a:bodyPr/>
        <a:lstStyle/>
        <a:p>
          <a:endParaRPr lang="en-GB"/>
        </a:p>
      </dgm:t>
    </dgm:pt>
    <dgm:pt modelId="{FB6755AC-D6AC-47B7-92C8-C2C0DF01C944}" type="pres">
      <dgm:prSet presAssocID="{331C9CAA-1F12-4A52-BDA2-BF2306AA3B59}" presName="rootConnector" presStyleLbl="node4" presStyleIdx="3" presStyleCnt="10"/>
      <dgm:spPr/>
      <dgm:t>
        <a:bodyPr/>
        <a:lstStyle/>
        <a:p>
          <a:endParaRPr lang="en-GB"/>
        </a:p>
      </dgm:t>
    </dgm:pt>
    <dgm:pt modelId="{7D33D854-C118-4015-AF0E-CF7011700EA8}" type="pres">
      <dgm:prSet presAssocID="{331C9CAA-1F12-4A52-BDA2-BF2306AA3B59}" presName="hierChild4" presStyleCnt="0"/>
      <dgm:spPr/>
    </dgm:pt>
    <dgm:pt modelId="{11EB23DB-C2DD-4BE8-8D5E-5F6B7EC74E4B}" type="pres">
      <dgm:prSet presAssocID="{331C9CAA-1F12-4A52-BDA2-BF2306AA3B59}" presName="hierChild5" presStyleCnt="0"/>
      <dgm:spPr/>
    </dgm:pt>
    <dgm:pt modelId="{477BFADC-27C8-41AE-9EEE-648942AFFD48}" type="pres">
      <dgm:prSet presAssocID="{E00FB794-4EAC-4642-8CDC-670E86783D23}" presName="Name37" presStyleLbl="parChTrans1D4" presStyleIdx="4" presStyleCnt="10"/>
      <dgm:spPr/>
      <dgm:t>
        <a:bodyPr/>
        <a:lstStyle/>
        <a:p>
          <a:endParaRPr lang="en-GB"/>
        </a:p>
      </dgm:t>
    </dgm:pt>
    <dgm:pt modelId="{C9673C2A-5870-4E22-9E35-41309A0E5071}" type="pres">
      <dgm:prSet presAssocID="{FD06A58D-11CE-4DCB-BCA2-5A485BB560DB}" presName="hierRoot2" presStyleCnt="0">
        <dgm:presLayoutVars>
          <dgm:hierBranch val="init"/>
        </dgm:presLayoutVars>
      </dgm:prSet>
      <dgm:spPr/>
    </dgm:pt>
    <dgm:pt modelId="{AE05B1B7-9FAE-4D07-959D-B5783F03B1CA}" type="pres">
      <dgm:prSet presAssocID="{FD06A58D-11CE-4DCB-BCA2-5A485BB560DB}" presName="rootComposite" presStyleCnt="0"/>
      <dgm:spPr/>
    </dgm:pt>
    <dgm:pt modelId="{C0811978-5866-4E43-A19D-CBCF0F1B0D1E}" type="pres">
      <dgm:prSet presAssocID="{FD06A58D-11CE-4DCB-BCA2-5A485BB560DB}" presName="rootText" presStyleLbl="node4" presStyleIdx="4" presStyleCnt="10">
        <dgm:presLayoutVars>
          <dgm:chPref val="3"/>
        </dgm:presLayoutVars>
      </dgm:prSet>
      <dgm:spPr/>
      <dgm:t>
        <a:bodyPr/>
        <a:lstStyle/>
        <a:p>
          <a:endParaRPr lang="en-GB"/>
        </a:p>
      </dgm:t>
    </dgm:pt>
    <dgm:pt modelId="{CD7EEFAC-892D-47DE-9C12-50E312367463}" type="pres">
      <dgm:prSet presAssocID="{FD06A58D-11CE-4DCB-BCA2-5A485BB560DB}" presName="rootConnector" presStyleLbl="node4" presStyleIdx="4" presStyleCnt="10"/>
      <dgm:spPr/>
      <dgm:t>
        <a:bodyPr/>
        <a:lstStyle/>
        <a:p>
          <a:endParaRPr lang="en-GB"/>
        </a:p>
      </dgm:t>
    </dgm:pt>
    <dgm:pt modelId="{FC112599-2478-4186-922A-489BA6CB29F8}" type="pres">
      <dgm:prSet presAssocID="{FD06A58D-11CE-4DCB-BCA2-5A485BB560DB}" presName="hierChild4" presStyleCnt="0"/>
      <dgm:spPr/>
    </dgm:pt>
    <dgm:pt modelId="{65EDF11B-5F3A-4A19-9C45-5DD041A9CA57}" type="pres">
      <dgm:prSet presAssocID="{FD06A58D-11CE-4DCB-BCA2-5A485BB560DB}" presName="hierChild5" presStyleCnt="0"/>
      <dgm:spPr/>
    </dgm:pt>
    <dgm:pt modelId="{92C4133D-D0A3-47C0-8A19-99748F896FED}" type="pres">
      <dgm:prSet presAssocID="{E73E4D20-3B5D-44B2-BF7F-75F9FBA65F90}" presName="Name37" presStyleLbl="parChTrans1D4" presStyleIdx="5" presStyleCnt="10"/>
      <dgm:spPr/>
      <dgm:t>
        <a:bodyPr/>
        <a:lstStyle/>
        <a:p>
          <a:endParaRPr lang="en-GB"/>
        </a:p>
      </dgm:t>
    </dgm:pt>
    <dgm:pt modelId="{741AF41A-4D14-4CBF-891A-7E3ECB9E6AD8}" type="pres">
      <dgm:prSet presAssocID="{3E62D098-AB92-4BCD-B25F-BAF508B71534}" presName="hierRoot2" presStyleCnt="0">
        <dgm:presLayoutVars>
          <dgm:hierBranch val="init"/>
        </dgm:presLayoutVars>
      </dgm:prSet>
      <dgm:spPr/>
    </dgm:pt>
    <dgm:pt modelId="{FA6E3BDB-46F7-422A-94D9-F7F539F94912}" type="pres">
      <dgm:prSet presAssocID="{3E62D098-AB92-4BCD-B25F-BAF508B71534}" presName="rootComposite" presStyleCnt="0"/>
      <dgm:spPr/>
    </dgm:pt>
    <dgm:pt modelId="{AD1AA9FA-E35A-4366-9316-1297D8D3CDF3}" type="pres">
      <dgm:prSet presAssocID="{3E62D098-AB92-4BCD-B25F-BAF508B71534}" presName="rootText" presStyleLbl="node4" presStyleIdx="5" presStyleCnt="10">
        <dgm:presLayoutVars>
          <dgm:chPref val="3"/>
        </dgm:presLayoutVars>
      </dgm:prSet>
      <dgm:spPr/>
      <dgm:t>
        <a:bodyPr/>
        <a:lstStyle/>
        <a:p>
          <a:endParaRPr lang="en-GB"/>
        </a:p>
      </dgm:t>
    </dgm:pt>
    <dgm:pt modelId="{BBF74C11-54DE-4525-BC38-4D9FA4AC1C88}" type="pres">
      <dgm:prSet presAssocID="{3E62D098-AB92-4BCD-B25F-BAF508B71534}" presName="rootConnector" presStyleLbl="node4" presStyleIdx="5" presStyleCnt="10"/>
      <dgm:spPr/>
      <dgm:t>
        <a:bodyPr/>
        <a:lstStyle/>
        <a:p>
          <a:endParaRPr lang="en-GB"/>
        </a:p>
      </dgm:t>
    </dgm:pt>
    <dgm:pt modelId="{28E02D4D-5363-4BA6-BFAB-79E6B3E2A90A}" type="pres">
      <dgm:prSet presAssocID="{3E62D098-AB92-4BCD-B25F-BAF508B71534}" presName="hierChild4" presStyleCnt="0"/>
      <dgm:spPr/>
    </dgm:pt>
    <dgm:pt modelId="{BE99F8AF-9C6E-4BF2-883C-716AF68C2E1F}" type="pres">
      <dgm:prSet presAssocID="{3E62D098-AB92-4BCD-B25F-BAF508B71534}" presName="hierChild5" presStyleCnt="0"/>
      <dgm:spPr/>
    </dgm:pt>
    <dgm:pt modelId="{1A69F708-6406-4248-918A-0FDCB0B69559}" type="pres">
      <dgm:prSet presAssocID="{30AF1D2C-B59F-438B-8673-E3A91803AE7F}" presName="hierChild5" presStyleCnt="0"/>
      <dgm:spPr/>
    </dgm:pt>
    <dgm:pt modelId="{96D1BE35-7C2E-42C1-B5CF-CD1817FD7EF7}" type="pres">
      <dgm:prSet presAssocID="{6808AE37-E19D-4EE6-9C17-8F723D8E9356}" presName="hierChild5" presStyleCnt="0"/>
      <dgm:spPr/>
    </dgm:pt>
    <dgm:pt modelId="{8C9CBC05-66D2-4FCF-958F-AC91E9B5FB6B}" type="pres">
      <dgm:prSet presAssocID="{E62B6344-2B2B-4268-A324-CFDD7350B585}" presName="Name37" presStyleLbl="parChTrans1D2" presStyleIdx="1" presStyleCnt="3"/>
      <dgm:spPr/>
    </dgm:pt>
    <dgm:pt modelId="{711211D8-F533-4B4A-83C7-DF2FDFDA68FA}" type="pres">
      <dgm:prSet presAssocID="{C35DE037-56BC-4214-8BB1-B30E4A058F56}" presName="hierRoot2" presStyleCnt="0">
        <dgm:presLayoutVars>
          <dgm:hierBranch val="init"/>
        </dgm:presLayoutVars>
      </dgm:prSet>
      <dgm:spPr/>
    </dgm:pt>
    <dgm:pt modelId="{4DD8E926-BC27-4C1C-BD1D-0136FFD43026}" type="pres">
      <dgm:prSet presAssocID="{C35DE037-56BC-4214-8BB1-B30E4A058F56}" presName="rootComposite" presStyleCnt="0"/>
      <dgm:spPr/>
    </dgm:pt>
    <dgm:pt modelId="{5CF74FE0-73F9-4A3D-AB6D-D399D7064A29}" type="pres">
      <dgm:prSet presAssocID="{C35DE037-56BC-4214-8BB1-B30E4A058F56}" presName="rootText" presStyleLbl="node2" presStyleIdx="1" presStyleCnt="3">
        <dgm:presLayoutVars>
          <dgm:chPref val="3"/>
        </dgm:presLayoutVars>
      </dgm:prSet>
      <dgm:spPr/>
      <dgm:t>
        <a:bodyPr/>
        <a:lstStyle/>
        <a:p>
          <a:endParaRPr lang="en-GB"/>
        </a:p>
      </dgm:t>
    </dgm:pt>
    <dgm:pt modelId="{E84976E9-65A7-46D8-A791-759026CC9EDD}" type="pres">
      <dgm:prSet presAssocID="{C35DE037-56BC-4214-8BB1-B30E4A058F56}" presName="rootConnector" presStyleLbl="node2" presStyleIdx="1" presStyleCnt="3"/>
      <dgm:spPr/>
      <dgm:t>
        <a:bodyPr/>
        <a:lstStyle/>
        <a:p>
          <a:endParaRPr lang="en-GB"/>
        </a:p>
      </dgm:t>
    </dgm:pt>
    <dgm:pt modelId="{94EB11F0-DCE0-4D10-8846-34D81500FB6C}" type="pres">
      <dgm:prSet presAssocID="{C35DE037-56BC-4214-8BB1-B30E4A058F56}" presName="hierChild4" presStyleCnt="0"/>
      <dgm:spPr/>
    </dgm:pt>
    <dgm:pt modelId="{95FEABD4-99D2-4121-81E7-04282BCF1E81}" type="pres">
      <dgm:prSet presAssocID="{FE97754B-FD0F-41FA-BCF0-762357A68829}" presName="Name37" presStyleLbl="parChTrans1D3" presStyleIdx="2" presStyleCnt="7"/>
      <dgm:spPr/>
    </dgm:pt>
    <dgm:pt modelId="{67B376E6-52B0-45F1-82D7-2948CA84A0C5}" type="pres">
      <dgm:prSet presAssocID="{5889C33E-F0E3-4424-90EA-91BB50F0F137}" presName="hierRoot2" presStyleCnt="0">
        <dgm:presLayoutVars>
          <dgm:hierBranch val="init"/>
        </dgm:presLayoutVars>
      </dgm:prSet>
      <dgm:spPr/>
    </dgm:pt>
    <dgm:pt modelId="{181CE5D1-420B-429F-A6F6-D071F701B6F2}" type="pres">
      <dgm:prSet presAssocID="{5889C33E-F0E3-4424-90EA-91BB50F0F137}" presName="rootComposite" presStyleCnt="0"/>
      <dgm:spPr/>
    </dgm:pt>
    <dgm:pt modelId="{DE8872BB-F30E-4322-9CA8-A9F18C0352FA}" type="pres">
      <dgm:prSet presAssocID="{5889C33E-F0E3-4424-90EA-91BB50F0F137}" presName="rootText" presStyleLbl="node3" presStyleIdx="2" presStyleCnt="7">
        <dgm:presLayoutVars>
          <dgm:chPref val="3"/>
        </dgm:presLayoutVars>
      </dgm:prSet>
      <dgm:spPr/>
      <dgm:t>
        <a:bodyPr/>
        <a:lstStyle/>
        <a:p>
          <a:endParaRPr lang="en-GB"/>
        </a:p>
      </dgm:t>
    </dgm:pt>
    <dgm:pt modelId="{C45FDC70-8115-474A-AB92-2777B15CEE0C}" type="pres">
      <dgm:prSet presAssocID="{5889C33E-F0E3-4424-90EA-91BB50F0F137}" presName="rootConnector" presStyleLbl="node3" presStyleIdx="2" presStyleCnt="7"/>
      <dgm:spPr/>
      <dgm:t>
        <a:bodyPr/>
        <a:lstStyle/>
        <a:p>
          <a:endParaRPr lang="en-GB"/>
        </a:p>
      </dgm:t>
    </dgm:pt>
    <dgm:pt modelId="{6507B237-5511-4DC3-A8BF-16E51309B237}" type="pres">
      <dgm:prSet presAssocID="{5889C33E-F0E3-4424-90EA-91BB50F0F137}" presName="hierChild4" presStyleCnt="0"/>
      <dgm:spPr/>
    </dgm:pt>
    <dgm:pt modelId="{0E2B4CAC-FAA2-4ADE-A1DA-F3287763AD8B}" type="pres">
      <dgm:prSet presAssocID="{5889C33E-F0E3-4424-90EA-91BB50F0F137}" presName="hierChild5" presStyleCnt="0"/>
      <dgm:spPr/>
    </dgm:pt>
    <dgm:pt modelId="{C2D69486-C7C3-4D9D-8FC5-B15F2ECD0560}" type="pres">
      <dgm:prSet presAssocID="{5C66723F-061D-40E1-8781-10D52D878A1D}" presName="Name37" presStyleLbl="parChTrans1D3" presStyleIdx="3" presStyleCnt="7"/>
      <dgm:spPr/>
    </dgm:pt>
    <dgm:pt modelId="{AC457E2A-D3D3-4947-973F-F6A3385C453B}" type="pres">
      <dgm:prSet presAssocID="{F973F57B-7AE6-4E0D-BBB1-E1BD262135FD}" presName="hierRoot2" presStyleCnt="0">
        <dgm:presLayoutVars>
          <dgm:hierBranch val="init"/>
        </dgm:presLayoutVars>
      </dgm:prSet>
      <dgm:spPr/>
    </dgm:pt>
    <dgm:pt modelId="{04C11D80-4A28-4007-B50D-0BE012804C3B}" type="pres">
      <dgm:prSet presAssocID="{F973F57B-7AE6-4E0D-BBB1-E1BD262135FD}" presName="rootComposite" presStyleCnt="0"/>
      <dgm:spPr/>
    </dgm:pt>
    <dgm:pt modelId="{D52FC375-4D5C-4808-AE3F-375CBB285ED0}" type="pres">
      <dgm:prSet presAssocID="{F973F57B-7AE6-4E0D-BBB1-E1BD262135FD}" presName="rootText" presStyleLbl="node3" presStyleIdx="3" presStyleCnt="7">
        <dgm:presLayoutVars>
          <dgm:chPref val="3"/>
        </dgm:presLayoutVars>
      </dgm:prSet>
      <dgm:spPr/>
      <dgm:t>
        <a:bodyPr/>
        <a:lstStyle/>
        <a:p>
          <a:endParaRPr lang="en-GB"/>
        </a:p>
      </dgm:t>
    </dgm:pt>
    <dgm:pt modelId="{8E17391A-5BDD-4302-A1E5-24156B8B192F}" type="pres">
      <dgm:prSet presAssocID="{F973F57B-7AE6-4E0D-BBB1-E1BD262135FD}" presName="rootConnector" presStyleLbl="node3" presStyleIdx="3" presStyleCnt="7"/>
      <dgm:spPr/>
      <dgm:t>
        <a:bodyPr/>
        <a:lstStyle/>
        <a:p>
          <a:endParaRPr lang="en-GB"/>
        </a:p>
      </dgm:t>
    </dgm:pt>
    <dgm:pt modelId="{6B2226AF-9765-4767-8C28-41D48CC7AAF5}" type="pres">
      <dgm:prSet presAssocID="{F973F57B-7AE6-4E0D-BBB1-E1BD262135FD}" presName="hierChild4" presStyleCnt="0"/>
      <dgm:spPr/>
    </dgm:pt>
    <dgm:pt modelId="{E905B2E7-5326-4A96-B4CB-F916D594E0B1}" type="pres">
      <dgm:prSet presAssocID="{F973F57B-7AE6-4E0D-BBB1-E1BD262135FD}" presName="hierChild5" presStyleCnt="0"/>
      <dgm:spPr/>
    </dgm:pt>
    <dgm:pt modelId="{81A6AC38-0788-4230-9EE8-C78E7773D989}" type="pres">
      <dgm:prSet presAssocID="{837EB5ED-2D7F-43E9-8B4B-51AA51B71009}" presName="Name37" presStyleLbl="parChTrans1D3" presStyleIdx="4" presStyleCnt="7"/>
      <dgm:spPr/>
    </dgm:pt>
    <dgm:pt modelId="{1A724F51-5734-4B12-8755-CECE9F7B1D1D}" type="pres">
      <dgm:prSet presAssocID="{834A4143-0FB2-45E1-8F90-168E5CF5DCB0}" presName="hierRoot2" presStyleCnt="0">
        <dgm:presLayoutVars>
          <dgm:hierBranch val="init"/>
        </dgm:presLayoutVars>
      </dgm:prSet>
      <dgm:spPr/>
    </dgm:pt>
    <dgm:pt modelId="{0B1F2C4A-B601-4401-BF16-70C2A5B15E87}" type="pres">
      <dgm:prSet presAssocID="{834A4143-0FB2-45E1-8F90-168E5CF5DCB0}" presName="rootComposite" presStyleCnt="0"/>
      <dgm:spPr/>
    </dgm:pt>
    <dgm:pt modelId="{5DBDBB36-BC01-45D6-9DE9-FA9476ECDB3F}" type="pres">
      <dgm:prSet presAssocID="{834A4143-0FB2-45E1-8F90-168E5CF5DCB0}" presName="rootText" presStyleLbl="node3" presStyleIdx="4" presStyleCnt="7">
        <dgm:presLayoutVars>
          <dgm:chPref val="3"/>
        </dgm:presLayoutVars>
      </dgm:prSet>
      <dgm:spPr/>
      <dgm:t>
        <a:bodyPr/>
        <a:lstStyle/>
        <a:p>
          <a:endParaRPr lang="en-GB"/>
        </a:p>
      </dgm:t>
    </dgm:pt>
    <dgm:pt modelId="{B399ABFC-17AE-435C-9791-D58D3BAD6328}" type="pres">
      <dgm:prSet presAssocID="{834A4143-0FB2-45E1-8F90-168E5CF5DCB0}" presName="rootConnector" presStyleLbl="node3" presStyleIdx="4" presStyleCnt="7"/>
      <dgm:spPr/>
      <dgm:t>
        <a:bodyPr/>
        <a:lstStyle/>
        <a:p>
          <a:endParaRPr lang="en-GB"/>
        </a:p>
      </dgm:t>
    </dgm:pt>
    <dgm:pt modelId="{AC5742A8-9A61-4798-92BD-D6A9CC28FD1A}" type="pres">
      <dgm:prSet presAssocID="{834A4143-0FB2-45E1-8F90-168E5CF5DCB0}" presName="hierChild4" presStyleCnt="0"/>
      <dgm:spPr/>
    </dgm:pt>
    <dgm:pt modelId="{E4C25A6F-D2E6-425F-B314-D3C28E2F261B}" type="pres">
      <dgm:prSet presAssocID="{834A4143-0FB2-45E1-8F90-168E5CF5DCB0}" presName="hierChild5" presStyleCnt="0"/>
      <dgm:spPr/>
    </dgm:pt>
    <dgm:pt modelId="{C58E9A55-83C2-4433-8712-0C3A22940AED}" type="pres">
      <dgm:prSet presAssocID="{C35DE037-56BC-4214-8BB1-B30E4A058F56}" presName="hierChild5" presStyleCnt="0"/>
      <dgm:spPr/>
    </dgm:pt>
    <dgm:pt modelId="{5479D77F-434F-47C1-A77D-20C1C9CF0D68}" type="pres">
      <dgm:prSet presAssocID="{F95506E4-C6D8-4003-A3F9-DB0740E2897F}" presName="Name37" presStyleLbl="parChTrans1D2" presStyleIdx="2" presStyleCnt="3"/>
      <dgm:spPr/>
      <dgm:t>
        <a:bodyPr/>
        <a:lstStyle/>
        <a:p>
          <a:endParaRPr lang="en-GB"/>
        </a:p>
      </dgm:t>
    </dgm:pt>
    <dgm:pt modelId="{6FB9B8CE-FC8C-41E1-B2DE-443F0966F689}" type="pres">
      <dgm:prSet presAssocID="{1528AF30-815C-4A15-896A-581B368A12BA}" presName="hierRoot2" presStyleCnt="0">
        <dgm:presLayoutVars>
          <dgm:hierBranch val="init"/>
        </dgm:presLayoutVars>
      </dgm:prSet>
      <dgm:spPr/>
    </dgm:pt>
    <dgm:pt modelId="{D9D67A2A-EB6D-40A0-9529-445D2BC8012E}" type="pres">
      <dgm:prSet presAssocID="{1528AF30-815C-4A15-896A-581B368A12BA}" presName="rootComposite" presStyleCnt="0"/>
      <dgm:spPr/>
    </dgm:pt>
    <dgm:pt modelId="{54B088D5-DFAA-42EE-AD3E-7FDC69CCF428}" type="pres">
      <dgm:prSet presAssocID="{1528AF30-815C-4A15-896A-581B368A12BA}" presName="rootText" presStyleLbl="node2" presStyleIdx="2" presStyleCnt="3">
        <dgm:presLayoutVars>
          <dgm:chPref val="3"/>
        </dgm:presLayoutVars>
      </dgm:prSet>
      <dgm:spPr/>
      <dgm:t>
        <a:bodyPr/>
        <a:lstStyle/>
        <a:p>
          <a:endParaRPr lang="en-GB"/>
        </a:p>
      </dgm:t>
    </dgm:pt>
    <dgm:pt modelId="{71DDD152-526F-48C8-A1B7-BF96FAF4B5F5}" type="pres">
      <dgm:prSet presAssocID="{1528AF30-815C-4A15-896A-581B368A12BA}" presName="rootConnector" presStyleLbl="node2" presStyleIdx="2" presStyleCnt="3"/>
      <dgm:spPr/>
      <dgm:t>
        <a:bodyPr/>
        <a:lstStyle/>
        <a:p>
          <a:endParaRPr lang="en-GB"/>
        </a:p>
      </dgm:t>
    </dgm:pt>
    <dgm:pt modelId="{4B400DC0-1915-4168-A2C1-369E151A27E7}" type="pres">
      <dgm:prSet presAssocID="{1528AF30-815C-4A15-896A-581B368A12BA}" presName="hierChild4" presStyleCnt="0"/>
      <dgm:spPr/>
    </dgm:pt>
    <dgm:pt modelId="{1D59D021-B414-4DB4-B587-46FF579AF18F}" type="pres">
      <dgm:prSet presAssocID="{DD1DD757-0BCB-4068-8C97-F12A5AC15CFC}" presName="Name37" presStyleLbl="parChTrans1D3" presStyleIdx="5" presStyleCnt="7"/>
      <dgm:spPr/>
      <dgm:t>
        <a:bodyPr/>
        <a:lstStyle/>
        <a:p>
          <a:endParaRPr lang="en-GB"/>
        </a:p>
      </dgm:t>
    </dgm:pt>
    <dgm:pt modelId="{A65E95FE-037D-49D3-9A44-A571D8CD7BDB}" type="pres">
      <dgm:prSet presAssocID="{B73365A5-44CD-4111-8E85-70A9B7DC2DF0}" presName="hierRoot2" presStyleCnt="0">
        <dgm:presLayoutVars>
          <dgm:hierBranch val="init"/>
        </dgm:presLayoutVars>
      </dgm:prSet>
      <dgm:spPr/>
    </dgm:pt>
    <dgm:pt modelId="{E871CCF2-68F0-45F7-B01D-B059AF25ED7D}" type="pres">
      <dgm:prSet presAssocID="{B73365A5-44CD-4111-8E85-70A9B7DC2DF0}" presName="rootComposite" presStyleCnt="0"/>
      <dgm:spPr/>
    </dgm:pt>
    <dgm:pt modelId="{F72CA017-5AAA-4B7D-B849-40D0ADEF2660}" type="pres">
      <dgm:prSet presAssocID="{B73365A5-44CD-4111-8E85-70A9B7DC2DF0}" presName="rootText" presStyleLbl="node3" presStyleIdx="5" presStyleCnt="7">
        <dgm:presLayoutVars>
          <dgm:chPref val="3"/>
        </dgm:presLayoutVars>
      </dgm:prSet>
      <dgm:spPr/>
      <dgm:t>
        <a:bodyPr/>
        <a:lstStyle/>
        <a:p>
          <a:endParaRPr lang="en-GB"/>
        </a:p>
      </dgm:t>
    </dgm:pt>
    <dgm:pt modelId="{9AFAFEB7-1AB1-4CFC-A9CC-DE6625B13011}" type="pres">
      <dgm:prSet presAssocID="{B73365A5-44CD-4111-8E85-70A9B7DC2DF0}" presName="rootConnector" presStyleLbl="node3" presStyleIdx="5" presStyleCnt="7"/>
      <dgm:spPr/>
      <dgm:t>
        <a:bodyPr/>
        <a:lstStyle/>
        <a:p>
          <a:endParaRPr lang="en-GB"/>
        </a:p>
      </dgm:t>
    </dgm:pt>
    <dgm:pt modelId="{33528B4B-E776-4F15-8325-1F31B7E9D2F6}" type="pres">
      <dgm:prSet presAssocID="{B73365A5-44CD-4111-8E85-70A9B7DC2DF0}" presName="hierChild4" presStyleCnt="0"/>
      <dgm:spPr/>
    </dgm:pt>
    <dgm:pt modelId="{48C6088D-72C1-47AD-BEA3-6A417D9DC693}" type="pres">
      <dgm:prSet presAssocID="{39F6BAF6-F1FB-4EBB-B450-E9530E1308BB}" presName="Name37" presStyleLbl="parChTrans1D4" presStyleIdx="6" presStyleCnt="10"/>
      <dgm:spPr/>
      <dgm:t>
        <a:bodyPr/>
        <a:lstStyle/>
        <a:p>
          <a:endParaRPr lang="en-GB"/>
        </a:p>
      </dgm:t>
    </dgm:pt>
    <dgm:pt modelId="{BFE5D94F-AC41-42EE-8526-DD17F4987BA9}" type="pres">
      <dgm:prSet presAssocID="{7EDCA13F-1164-4B55-AB24-899525CEB967}" presName="hierRoot2" presStyleCnt="0">
        <dgm:presLayoutVars>
          <dgm:hierBranch val="init"/>
        </dgm:presLayoutVars>
      </dgm:prSet>
      <dgm:spPr/>
    </dgm:pt>
    <dgm:pt modelId="{BDFE8D6D-DACF-43B0-A847-DE91A804F734}" type="pres">
      <dgm:prSet presAssocID="{7EDCA13F-1164-4B55-AB24-899525CEB967}" presName="rootComposite" presStyleCnt="0"/>
      <dgm:spPr/>
    </dgm:pt>
    <dgm:pt modelId="{175948D5-8653-445B-A733-8A6FC0B2F403}" type="pres">
      <dgm:prSet presAssocID="{7EDCA13F-1164-4B55-AB24-899525CEB967}" presName="rootText" presStyleLbl="node4" presStyleIdx="6" presStyleCnt="10">
        <dgm:presLayoutVars>
          <dgm:chPref val="3"/>
        </dgm:presLayoutVars>
      </dgm:prSet>
      <dgm:spPr/>
      <dgm:t>
        <a:bodyPr/>
        <a:lstStyle/>
        <a:p>
          <a:endParaRPr lang="en-GB"/>
        </a:p>
      </dgm:t>
    </dgm:pt>
    <dgm:pt modelId="{49ABE297-8810-4054-9044-549C1F52EA16}" type="pres">
      <dgm:prSet presAssocID="{7EDCA13F-1164-4B55-AB24-899525CEB967}" presName="rootConnector" presStyleLbl="node4" presStyleIdx="6" presStyleCnt="10"/>
      <dgm:spPr/>
      <dgm:t>
        <a:bodyPr/>
        <a:lstStyle/>
        <a:p>
          <a:endParaRPr lang="en-GB"/>
        </a:p>
      </dgm:t>
    </dgm:pt>
    <dgm:pt modelId="{BD0C0B5C-52B3-4BD7-9A55-A37DF492E69F}" type="pres">
      <dgm:prSet presAssocID="{7EDCA13F-1164-4B55-AB24-899525CEB967}" presName="hierChild4" presStyleCnt="0"/>
      <dgm:spPr/>
    </dgm:pt>
    <dgm:pt modelId="{567C6AB6-B8EC-4E8D-AE6E-51F2DE232E1F}" type="pres">
      <dgm:prSet presAssocID="{7EDCA13F-1164-4B55-AB24-899525CEB967}" presName="hierChild5" presStyleCnt="0"/>
      <dgm:spPr/>
    </dgm:pt>
    <dgm:pt modelId="{2BE6A5FE-D20D-404E-BA30-524528432997}" type="pres">
      <dgm:prSet presAssocID="{A6B5E6B5-881F-4BAD-8697-4DC2F89D421C}" presName="Name37" presStyleLbl="parChTrans1D4" presStyleIdx="7" presStyleCnt="10"/>
      <dgm:spPr/>
      <dgm:t>
        <a:bodyPr/>
        <a:lstStyle/>
        <a:p>
          <a:endParaRPr lang="en-GB"/>
        </a:p>
      </dgm:t>
    </dgm:pt>
    <dgm:pt modelId="{2E4D72FB-16FA-4157-8D66-E6F2FDD48542}" type="pres">
      <dgm:prSet presAssocID="{08F20A67-62BC-4B78-A98B-984ACB2E6BE0}" presName="hierRoot2" presStyleCnt="0">
        <dgm:presLayoutVars>
          <dgm:hierBranch val="init"/>
        </dgm:presLayoutVars>
      </dgm:prSet>
      <dgm:spPr/>
    </dgm:pt>
    <dgm:pt modelId="{1A9BB4AE-43AE-4532-91B4-1F8788C08FEB}" type="pres">
      <dgm:prSet presAssocID="{08F20A67-62BC-4B78-A98B-984ACB2E6BE0}" presName="rootComposite" presStyleCnt="0"/>
      <dgm:spPr/>
    </dgm:pt>
    <dgm:pt modelId="{E1E0D5A2-CF6A-4366-8023-230C379160A1}" type="pres">
      <dgm:prSet presAssocID="{08F20A67-62BC-4B78-A98B-984ACB2E6BE0}" presName="rootText" presStyleLbl="node4" presStyleIdx="7" presStyleCnt="10">
        <dgm:presLayoutVars>
          <dgm:chPref val="3"/>
        </dgm:presLayoutVars>
      </dgm:prSet>
      <dgm:spPr/>
      <dgm:t>
        <a:bodyPr/>
        <a:lstStyle/>
        <a:p>
          <a:endParaRPr lang="en-GB"/>
        </a:p>
      </dgm:t>
    </dgm:pt>
    <dgm:pt modelId="{20906B70-5A68-4BC8-BD37-2E725BBB7111}" type="pres">
      <dgm:prSet presAssocID="{08F20A67-62BC-4B78-A98B-984ACB2E6BE0}" presName="rootConnector" presStyleLbl="node4" presStyleIdx="7" presStyleCnt="10"/>
      <dgm:spPr/>
      <dgm:t>
        <a:bodyPr/>
        <a:lstStyle/>
        <a:p>
          <a:endParaRPr lang="en-GB"/>
        </a:p>
      </dgm:t>
    </dgm:pt>
    <dgm:pt modelId="{222CDABB-267B-48F8-9F29-51D86951C530}" type="pres">
      <dgm:prSet presAssocID="{08F20A67-62BC-4B78-A98B-984ACB2E6BE0}" presName="hierChild4" presStyleCnt="0"/>
      <dgm:spPr/>
    </dgm:pt>
    <dgm:pt modelId="{19645D47-CC9B-4607-9050-10A7FCB82858}" type="pres">
      <dgm:prSet presAssocID="{08F20A67-62BC-4B78-A98B-984ACB2E6BE0}" presName="hierChild5" presStyleCnt="0"/>
      <dgm:spPr/>
    </dgm:pt>
    <dgm:pt modelId="{3444700A-962D-49AA-A643-0E8AF4BA3A45}" type="pres">
      <dgm:prSet presAssocID="{B73365A5-44CD-4111-8E85-70A9B7DC2DF0}" presName="hierChild5" presStyleCnt="0"/>
      <dgm:spPr/>
    </dgm:pt>
    <dgm:pt modelId="{C0752C51-D4DC-456A-80CA-0C4F64016814}" type="pres">
      <dgm:prSet presAssocID="{7803E2FA-27D8-4983-83F7-11E13CC97FDB}" presName="Name37" presStyleLbl="parChTrans1D3" presStyleIdx="6" presStyleCnt="7"/>
      <dgm:spPr/>
      <dgm:t>
        <a:bodyPr/>
        <a:lstStyle/>
        <a:p>
          <a:endParaRPr lang="en-GB"/>
        </a:p>
      </dgm:t>
    </dgm:pt>
    <dgm:pt modelId="{275A17D6-7809-41FA-A6CB-59070105B2B5}" type="pres">
      <dgm:prSet presAssocID="{F0146B13-E584-4E78-A9B0-57963B45CA3B}" presName="hierRoot2" presStyleCnt="0">
        <dgm:presLayoutVars>
          <dgm:hierBranch val="init"/>
        </dgm:presLayoutVars>
      </dgm:prSet>
      <dgm:spPr/>
    </dgm:pt>
    <dgm:pt modelId="{25A00A10-796D-4308-B152-8F1672F3988C}" type="pres">
      <dgm:prSet presAssocID="{F0146B13-E584-4E78-A9B0-57963B45CA3B}" presName="rootComposite" presStyleCnt="0"/>
      <dgm:spPr/>
    </dgm:pt>
    <dgm:pt modelId="{78617443-A3C2-402A-94D3-19BCF9914E4C}" type="pres">
      <dgm:prSet presAssocID="{F0146B13-E584-4E78-A9B0-57963B45CA3B}" presName="rootText" presStyleLbl="node3" presStyleIdx="6" presStyleCnt="7">
        <dgm:presLayoutVars>
          <dgm:chPref val="3"/>
        </dgm:presLayoutVars>
      </dgm:prSet>
      <dgm:spPr/>
      <dgm:t>
        <a:bodyPr/>
        <a:lstStyle/>
        <a:p>
          <a:endParaRPr lang="en-GB"/>
        </a:p>
      </dgm:t>
    </dgm:pt>
    <dgm:pt modelId="{0353B2EC-3846-4520-9D05-5160D45362A2}" type="pres">
      <dgm:prSet presAssocID="{F0146B13-E584-4E78-A9B0-57963B45CA3B}" presName="rootConnector" presStyleLbl="node3" presStyleIdx="6" presStyleCnt="7"/>
      <dgm:spPr/>
      <dgm:t>
        <a:bodyPr/>
        <a:lstStyle/>
        <a:p>
          <a:endParaRPr lang="en-GB"/>
        </a:p>
      </dgm:t>
    </dgm:pt>
    <dgm:pt modelId="{3FA1E16F-9242-4DCB-B0DD-67008FCCEB0A}" type="pres">
      <dgm:prSet presAssocID="{F0146B13-E584-4E78-A9B0-57963B45CA3B}" presName="hierChild4" presStyleCnt="0"/>
      <dgm:spPr/>
    </dgm:pt>
    <dgm:pt modelId="{5291B409-5012-4457-B13C-C7A62FB87F0C}" type="pres">
      <dgm:prSet presAssocID="{CC07396C-428B-4EE2-9E28-EDC34C490D11}" presName="Name37" presStyleLbl="parChTrans1D4" presStyleIdx="8" presStyleCnt="10"/>
      <dgm:spPr/>
      <dgm:t>
        <a:bodyPr/>
        <a:lstStyle/>
        <a:p>
          <a:endParaRPr lang="en-GB"/>
        </a:p>
      </dgm:t>
    </dgm:pt>
    <dgm:pt modelId="{563CBFD6-AB41-499B-9C01-23CBF2C0E270}" type="pres">
      <dgm:prSet presAssocID="{161BB95C-6294-4B55-988E-F71B73C8CB86}" presName="hierRoot2" presStyleCnt="0">
        <dgm:presLayoutVars>
          <dgm:hierBranch val="init"/>
        </dgm:presLayoutVars>
      </dgm:prSet>
      <dgm:spPr/>
    </dgm:pt>
    <dgm:pt modelId="{C93FDA60-3EF2-4371-BDC8-28E1A6C5211C}" type="pres">
      <dgm:prSet presAssocID="{161BB95C-6294-4B55-988E-F71B73C8CB86}" presName="rootComposite" presStyleCnt="0"/>
      <dgm:spPr/>
    </dgm:pt>
    <dgm:pt modelId="{23CD9098-0422-44AA-9D85-FF8304D26C46}" type="pres">
      <dgm:prSet presAssocID="{161BB95C-6294-4B55-988E-F71B73C8CB86}" presName="rootText" presStyleLbl="node4" presStyleIdx="8" presStyleCnt="10">
        <dgm:presLayoutVars>
          <dgm:chPref val="3"/>
        </dgm:presLayoutVars>
      </dgm:prSet>
      <dgm:spPr/>
      <dgm:t>
        <a:bodyPr/>
        <a:lstStyle/>
        <a:p>
          <a:endParaRPr lang="en-GB"/>
        </a:p>
      </dgm:t>
    </dgm:pt>
    <dgm:pt modelId="{12E0F192-0A2A-4721-8F02-BAC78B875816}" type="pres">
      <dgm:prSet presAssocID="{161BB95C-6294-4B55-988E-F71B73C8CB86}" presName="rootConnector" presStyleLbl="node4" presStyleIdx="8" presStyleCnt="10"/>
      <dgm:spPr/>
      <dgm:t>
        <a:bodyPr/>
        <a:lstStyle/>
        <a:p>
          <a:endParaRPr lang="en-GB"/>
        </a:p>
      </dgm:t>
    </dgm:pt>
    <dgm:pt modelId="{25B7402B-DD2A-41CB-8617-B74BAC31A1DE}" type="pres">
      <dgm:prSet presAssocID="{161BB95C-6294-4B55-988E-F71B73C8CB86}" presName="hierChild4" presStyleCnt="0"/>
      <dgm:spPr/>
    </dgm:pt>
    <dgm:pt modelId="{9647E0B2-2875-4D8F-B557-59132DF01A89}" type="pres">
      <dgm:prSet presAssocID="{161BB95C-6294-4B55-988E-F71B73C8CB86}" presName="hierChild5" presStyleCnt="0"/>
      <dgm:spPr/>
    </dgm:pt>
    <dgm:pt modelId="{7E461DAC-17C7-4CB5-91E1-ED1BBB2E7A5D}" type="pres">
      <dgm:prSet presAssocID="{E4625531-4033-4FC0-B348-7D946B5CAFBD}" presName="Name37" presStyleLbl="parChTrans1D4" presStyleIdx="9" presStyleCnt="10"/>
      <dgm:spPr/>
      <dgm:t>
        <a:bodyPr/>
        <a:lstStyle/>
        <a:p>
          <a:endParaRPr lang="en-GB"/>
        </a:p>
      </dgm:t>
    </dgm:pt>
    <dgm:pt modelId="{CD1E9447-6DEA-48B3-BBFC-69508FD32931}" type="pres">
      <dgm:prSet presAssocID="{E36014E0-4091-4A76-9600-0B738DB1FE0B}" presName="hierRoot2" presStyleCnt="0">
        <dgm:presLayoutVars>
          <dgm:hierBranch val="init"/>
        </dgm:presLayoutVars>
      </dgm:prSet>
      <dgm:spPr/>
    </dgm:pt>
    <dgm:pt modelId="{6FA83835-200F-4385-A3BF-3F957001B2FD}" type="pres">
      <dgm:prSet presAssocID="{E36014E0-4091-4A76-9600-0B738DB1FE0B}" presName="rootComposite" presStyleCnt="0"/>
      <dgm:spPr/>
    </dgm:pt>
    <dgm:pt modelId="{0D61C818-49FE-4DBB-A5E7-D861D3E1B561}" type="pres">
      <dgm:prSet presAssocID="{E36014E0-4091-4A76-9600-0B738DB1FE0B}" presName="rootText" presStyleLbl="node4" presStyleIdx="9" presStyleCnt="10">
        <dgm:presLayoutVars>
          <dgm:chPref val="3"/>
        </dgm:presLayoutVars>
      </dgm:prSet>
      <dgm:spPr/>
      <dgm:t>
        <a:bodyPr/>
        <a:lstStyle/>
        <a:p>
          <a:endParaRPr lang="en-GB"/>
        </a:p>
      </dgm:t>
    </dgm:pt>
    <dgm:pt modelId="{3C56A8C7-3711-4CF1-A5D5-40043022F473}" type="pres">
      <dgm:prSet presAssocID="{E36014E0-4091-4A76-9600-0B738DB1FE0B}" presName="rootConnector" presStyleLbl="node4" presStyleIdx="9" presStyleCnt="10"/>
      <dgm:spPr/>
      <dgm:t>
        <a:bodyPr/>
        <a:lstStyle/>
        <a:p>
          <a:endParaRPr lang="en-GB"/>
        </a:p>
      </dgm:t>
    </dgm:pt>
    <dgm:pt modelId="{C8477559-B103-4A6C-9917-25AA0625517A}" type="pres">
      <dgm:prSet presAssocID="{E36014E0-4091-4A76-9600-0B738DB1FE0B}" presName="hierChild4" presStyleCnt="0"/>
      <dgm:spPr/>
    </dgm:pt>
    <dgm:pt modelId="{D092434A-8EBA-49B2-B50A-517A53BCB8C8}" type="pres">
      <dgm:prSet presAssocID="{E36014E0-4091-4A76-9600-0B738DB1FE0B}" presName="hierChild5" presStyleCnt="0"/>
      <dgm:spPr/>
    </dgm:pt>
    <dgm:pt modelId="{8E277540-D889-46CB-89EE-67022C9B3119}" type="pres">
      <dgm:prSet presAssocID="{F0146B13-E584-4E78-A9B0-57963B45CA3B}" presName="hierChild5" presStyleCnt="0"/>
      <dgm:spPr/>
    </dgm:pt>
    <dgm:pt modelId="{9690CC32-986E-4611-91D1-D528D7F776CF}" type="pres">
      <dgm:prSet presAssocID="{1528AF30-815C-4A15-896A-581B368A12BA}" presName="hierChild5" presStyleCnt="0"/>
      <dgm:spPr/>
    </dgm:pt>
    <dgm:pt modelId="{AC65490A-A34E-40C4-B5FF-A8B6AF56ABAC}" type="pres">
      <dgm:prSet presAssocID="{727A8708-0AFF-4F82-A00E-85CB58D45AD9}" presName="hierChild3" presStyleCnt="0"/>
      <dgm:spPr/>
    </dgm:pt>
  </dgm:ptLst>
  <dgm:cxnLst>
    <dgm:cxn modelId="{1042CE9C-3E44-46D6-BECD-77057F87FB5B}" srcId="{26B93AD6-EBD2-4F09-8222-3171F0BF0AA7}" destId="{E97768CB-B0FC-4C95-982D-9C7C40142E3E}" srcOrd="0" destOrd="0" parTransId="{58C4DCB1-E17F-491C-BAA2-5D99BFA2309D}" sibTransId="{0CC62101-5337-40E9-ADB1-7F7EBB32B2E5}"/>
    <dgm:cxn modelId="{D79B2868-A8AA-4B70-9030-9A6D871F2237}" srcId="{C35DE037-56BC-4214-8BB1-B30E4A058F56}" destId="{5889C33E-F0E3-4424-90EA-91BB50F0F137}" srcOrd="0" destOrd="0" parTransId="{FE97754B-FD0F-41FA-BCF0-762357A68829}" sibTransId="{BB789D9A-D300-4FAD-9BA5-BC283E35C949}"/>
    <dgm:cxn modelId="{EAE8C4CB-60CD-4C7A-924E-B0C294A72804}" type="presOf" srcId="{C76A53C7-5F01-4B64-99D3-0862A2431ABB}" destId="{484653B0-EA38-4060-BF54-440C7A661A69}" srcOrd="0" destOrd="0" presId="urn:microsoft.com/office/officeart/2005/8/layout/orgChart1"/>
    <dgm:cxn modelId="{930A2CBB-768A-48C2-B5B7-766FA73479ED}" type="presOf" srcId="{08F20A67-62BC-4B78-A98B-984ACB2E6BE0}" destId="{20906B70-5A68-4BC8-BD37-2E725BBB7111}" srcOrd="1" destOrd="0" presId="urn:microsoft.com/office/officeart/2005/8/layout/orgChart1"/>
    <dgm:cxn modelId="{040EC8C5-499E-4C26-8DEE-B0A4984DFB0C}" type="presOf" srcId="{331C9CAA-1F12-4A52-BDA2-BF2306AA3B59}" destId="{FB6755AC-D6AC-47B7-92C8-C2C0DF01C944}" srcOrd="1" destOrd="0" presId="urn:microsoft.com/office/officeart/2005/8/layout/orgChart1"/>
    <dgm:cxn modelId="{B53A25B8-3C11-41FE-BCC5-39608D4AC589}" srcId="{F0146B13-E584-4E78-A9B0-57963B45CA3B}" destId="{161BB95C-6294-4B55-988E-F71B73C8CB86}" srcOrd="0" destOrd="0" parTransId="{CC07396C-428B-4EE2-9E28-EDC34C490D11}" sibTransId="{082EDC8B-4190-4DEB-BED3-9BD4A257EDBF}"/>
    <dgm:cxn modelId="{F7EC466F-D609-4681-B7AB-08279DAF61E9}" type="presOf" srcId="{F973F57B-7AE6-4E0D-BBB1-E1BD262135FD}" destId="{8E17391A-5BDD-4302-A1E5-24156B8B192F}" srcOrd="1" destOrd="0" presId="urn:microsoft.com/office/officeart/2005/8/layout/orgChart1"/>
    <dgm:cxn modelId="{C56FFA74-5B9A-4FE8-97E8-3F75BA16B6D2}" srcId="{727A8708-0AFF-4F82-A00E-85CB58D45AD9}" destId="{1528AF30-815C-4A15-896A-581B368A12BA}" srcOrd="2" destOrd="0" parTransId="{F95506E4-C6D8-4003-A3F9-DB0740E2897F}" sibTransId="{BDE65BD3-D340-4B7A-A64B-22A688878A5C}"/>
    <dgm:cxn modelId="{AF099561-CF31-473F-9885-66F940659231}" type="presOf" srcId="{C35DE037-56BC-4214-8BB1-B30E4A058F56}" destId="{5CF74FE0-73F9-4A3D-AB6D-D399D7064A29}" srcOrd="0" destOrd="0" presId="urn:microsoft.com/office/officeart/2005/8/layout/orgChart1"/>
    <dgm:cxn modelId="{2132365A-D874-4F33-8097-C9FD2F7D8379}" type="presOf" srcId="{859D1DE6-559B-4438-997C-60E324945B18}" destId="{03AFD70F-683F-49FE-AB3A-8A7B131D1B68}" srcOrd="0" destOrd="0" presId="urn:microsoft.com/office/officeart/2005/8/layout/orgChart1"/>
    <dgm:cxn modelId="{CEC14895-6F07-438B-9EEC-31B69843CF3B}" srcId="{B73365A5-44CD-4111-8E85-70A9B7DC2DF0}" destId="{7EDCA13F-1164-4B55-AB24-899525CEB967}" srcOrd="0" destOrd="0" parTransId="{39F6BAF6-F1FB-4EBB-B450-E9530E1308BB}" sibTransId="{E741CBAE-5928-4F03-B9C0-333E0D1D35C6}"/>
    <dgm:cxn modelId="{C6B5EA43-7E07-4B3C-90E3-9C202D9D2784}" srcId="{859D1DE6-559B-4438-997C-60E324945B18}" destId="{727A8708-0AFF-4F82-A00E-85CB58D45AD9}" srcOrd="0" destOrd="0" parTransId="{BB285FB0-A97D-439F-B81F-A67CCA2501F1}" sibTransId="{B82EBF4D-8C88-43EA-851A-C0583C57A3EA}"/>
    <dgm:cxn modelId="{3FB8CC9F-CA68-4E43-B1E6-14D7E97956D2}" type="presOf" srcId="{1528AF30-815C-4A15-896A-581B368A12BA}" destId="{71DDD152-526F-48C8-A1B7-BF96FAF4B5F5}" srcOrd="1" destOrd="0" presId="urn:microsoft.com/office/officeart/2005/8/layout/orgChart1"/>
    <dgm:cxn modelId="{DE4FE0BC-74C3-421E-8FF8-3DF2A4E3D66F}" srcId="{1528AF30-815C-4A15-896A-581B368A12BA}" destId="{B73365A5-44CD-4111-8E85-70A9B7DC2DF0}" srcOrd="0" destOrd="0" parTransId="{DD1DD757-0BCB-4068-8C97-F12A5AC15CFC}" sibTransId="{5FEC9DB4-2263-4CE1-AA78-561001108BCB}"/>
    <dgm:cxn modelId="{B4A6E441-C8D9-47FB-9458-74789A3C5EE2}" type="presOf" srcId="{75CF1188-785D-4F6D-BC45-34F6E9228D9F}" destId="{043AB99D-E117-4E80-B6F4-E6BF204C719B}" srcOrd="0" destOrd="0" presId="urn:microsoft.com/office/officeart/2005/8/layout/orgChart1"/>
    <dgm:cxn modelId="{3FFED264-FC90-47A8-9D4D-9113C347DFCD}" srcId="{C35DE037-56BC-4214-8BB1-B30E4A058F56}" destId="{F973F57B-7AE6-4E0D-BBB1-E1BD262135FD}" srcOrd="1" destOrd="0" parTransId="{5C66723F-061D-40E1-8781-10D52D878A1D}" sibTransId="{C0997801-402B-43D1-A3F7-353EBA31C58C}"/>
    <dgm:cxn modelId="{48D64005-F05C-4274-A507-7BDCA3ECF541}" srcId="{30AF1D2C-B59F-438B-8673-E3A91803AE7F}" destId="{3E62D098-AB92-4BCD-B25F-BAF508B71534}" srcOrd="2" destOrd="0" parTransId="{E73E4D20-3B5D-44B2-BF7F-75F9FBA65F90}" sibTransId="{CA66A8B2-3155-4F1E-A323-7A8B3B1D7F8F}"/>
    <dgm:cxn modelId="{0B0455B2-416D-4C1C-BF1A-18A0FD5AE46F}" type="presOf" srcId="{26B93AD6-EBD2-4F09-8222-3171F0BF0AA7}" destId="{8E4A511F-230A-4FF5-8E2E-DC966CA249D5}" srcOrd="1" destOrd="0" presId="urn:microsoft.com/office/officeart/2005/8/layout/orgChart1"/>
    <dgm:cxn modelId="{C39C8404-31FC-4D12-BE12-E260E091D545}" type="presOf" srcId="{837EB5ED-2D7F-43E9-8B4B-51AA51B71009}" destId="{81A6AC38-0788-4230-9EE8-C78E7773D989}" srcOrd="0" destOrd="0" presId="urn:microsoft.com/office/officeart/2005/8/layout/orgChart1"/>
    <dgm:cxn modelId="{DB97BA58-8266-4132-8B15-2443386C1DC2}" type="presOf" srcId="{161BB95C-6294-4B55-988E-F71B73C8CB86}" destId="{12E0F192-0A2A-4721-8F02-BAC78B875816}" srcOrd="1" destOrd="0" presId="urn:microsoft.com/office/officeart/2005/8/layout/orgChart1"/>
    <dgm:cxn modelId="{74CA636C-3DE9-4FE9-AEE5-A484AD03C2E0}" type="presOf" srcId="{3C07AC58-77B4-46CB-9DF9-F8D305D65314}" destId="{62948A76-CCD6-4B2E-B57C-C1F228B14F89}" srcOrd="0" destOrd="0" presId="urn:microsoft.com/office/officeart/2005/8/layout/orgChart1"/>
    <dgm:cxn modelId="{588BAFDD-31CA-409E-BC79-4B37AB833B59}" type="presOf" srcId="{58C4DCB1-E17F-491C-BAA2-5D99BFA2309D}" destId="{DA228114-8A3A-4403-A095-238E8024DBA0}" srcOrd="0" destOrd="0" presId="urn:microsoft.com/office/officeart/2005/8/layout/orgChart1"/>
    <dgm:cxn modelId="{0A3DF121-20B5-4CC6-AA86-F50A7D9F6017}" type="presOf" srcId="{FD06A58D-11CE-4DCB-BCA2-5A485BB560DB}" destId="{C0811978-5866-4E43-A19D-CBCF0F1B0D1E}" srcOrd="0" destOrd="0" presId="urn:microsoft.com/office/officeart/2005/8/layout/orgChart1"/>
    <dgm:cxn modelId="{9C0AFBF0-602E-4C02-8082-622319D271F8}" type="presOf" srcId="{E36014E0-4091-4A76-9600-0B738DB1FE0B}" destId="{0D61C818-49FE-4DBB-A5E7-D861D3E1B561}" srcOrd="0" destOrd="0" presId="urn:microsoft.com/office/officeart/2005/8/layout/orgChart1"/>
    <dgm:cxn modelId="{9D340CDA-77F0-4A63-92F7-5CA39A8EDBC2}" type="presOf" srcId="{7EDCA13F-1164-4B55-AB24-899525CEB967}" destId="{175948D5-8653-445B-A733-8A6FC0B2F403}" srcOrd="0" destOrd="0" presId="urn:microsoft.com/office/officeart/2005/8/layout/orgChart1"/>
    <dgm:cxn modelId="{A83F06D6-A2D7-40F4-BA6B-7EE812B8CF03}" type="presOf" srcId="{A6B5E6B5-881F-4BAD-8697-4DC2F89D421C}" destId="{2BE6A5FE-D20D-404E-BA30-524528432997}" srcOrd="0" destOrd="0" presId="urn:microsoft.com/office/officeart/2005/8/layout/orgChart1"/>
    <dgm:cxn modelId="{1D88BAB7-D68D-4CCF-AE0A-0636FF5C7823}" type="presOf" srcId="{C35DE037-56BC-4214-8BB1-B30E4A058F56}" destId="{E84976E9-65A7-46D8-A791-759026CC9EDD}" srcOrd="1" destOrd="0" presId="urn:microsoft.com/office/officeart/2005/8/layout/orgChart1"/>
    <dgm:cxn modelId="{6DFF24FC-D33B-4EC6-B4EA-4AC366171963}" srcId="{26B93AD6-EBD2-4F09-8222-3171F0BF0AA7}" destId="{C76A53C7-5F01-4B64-99D3-0862A2431ABB}" srcOrd="1" destOrd="0" parTransId="{A2E53F6C-3972-4B6E-910A-C213A4E4BFC0}" sibTransId="{080AF7E4-2B60-4D5B-A539-2E597C49F317}"/>
    <dgm:cxn modelId="{0817D530-DA7A-4049-81E7-13603B322905}" type="presOf" srcId="{95FA9E38-F5D2-4547-97EB-4902F9B590B2}" destId="{2AFC687E-B172-4F8D-BB61-E048A176D365}" srcOrd="1" destOrd="0" presId="urn:microsoft.com/office/officeart/2005/8/layout/orgChart1"/>
    <dgm:cxn modelId="{67E63422-32FB-49E8-A7A7-775FDF67E812}" type="presOf" srcId="{834A4143-0FB2-45E1-8F90-168E5CF5DCB0}" destId="{5DBDBB36-BC01-45D6-9DE9-FA9476ECDB3F}" srcOrd="0" destOrd="0" presId="urn:microsoft.com/office/officeart/2005/8/layout/orgChart1"/>
    <dgm:cxn modelId="{BC25B1B5-4120-4A09-8E0D-57FF7D22BE09}" srcId="{B73365A5-44CD-4111-8E85-70A9B7DC2DF0}" destId="{08F20A67-62BC-4B78-A98B-984ACB2E6BE0}" srcOrd="1" destOrd="0" parTransId="{A6B5E6B5-881F-4BAD-8697-4DC2F89D421C}" sibTransId="{DA8676E4-DECC-435B-8C98-351154B34242}"/>
    <dgm:cxn modelId="{5572287A-7D06-4EF4-A23E-2C98AA334EAF}" type="presOf" srcId="{331C9CAA-1F12-4A52-BDA2-BF2306AA3B59}" destId="{02591BCA-E394-4D2F-B305-E41A272FDCDF}" srcOrd="0" destOrd="0" presId="urn:microsoft.com/office/officeart/2005/8/layout/orgChart1"/>
    <dgm:cxn modelId="{A9544A0E-A49A-45F7-B4D7-B635AACE3930}" type="presOf" srcId="{5889C33E-F0E3-4424-90EA-91BB50F0F137}" destId="{DE8872BB-F30E-4322-9CA8-A9F18C0352FA}" srcOrd="0" destOrd="0" presId="urn:microsoft.com/office/officeart/2005/8/layout/orgChart1"/>
    <dgm:cxn modelId="{1D5477B1-D121-40C7-ADE0-AC3E78EB8240}" type="presOf" srcId="{7803E2FA-27D8-4983-83F7-11E13CC97FDB}" destId="{C0752C51-D4DC-456A-80CA-0C4F64016814}" srcOrd="0" destOrd="0" presId="urn:microsoft.com/office/officeart/2005/8/layout/orgChart1"/>
    <dgm:cxn modelId="{E5A6FFAF-A290-450A-8E33-32717DFD5B73}" type="presOf" srcId="{834A4143-0FB2-45E1-8F90-168E5CF5DCB0}" destId="{B399ABFC-17AE-435C-9791-D58D3BAD6328}" srcOrd="1" destOrd="0" presId="urn:microsoft.com/office/officeart/2005/8/layout/orgChart1"/>
    <dgm:cxn modelId="{D8F29DF9-E776-4C67-8A11-65844BAB611B}" srcId="{F0146B13-E584-4E78-A9B0-57963B45CA3B}" destId="{E36014E0-4091-4A76-9600-0B738DB1FE0B}" srcOrd="1" destOrd="0" parTransId="{E4625531-4033-4FC0-B348-7D946B5CAFBD}" sibTransId="{3BD7FD4A-9CD5-4DED-9B6F-8FCF05FA9125}"/>
    <dgm:cxn modelId="{1B3C76CF-4C69-4071-A45F-ADF92A80D974}" srcId="{6808AE37-E19D-4EE6-9C17-8F723D8E9356}" destId="{30AF1D2C-B59F-438B-8673-E3A91803AE7F}" srcOrd="1" destOrd="0" parTransId="{F1F64F9A-50D3-4A56-A21D-6CB90D9B0119}" sibTransId="{283B6EFE-94E4-482B-811A-2EF6D7039EC6}"/>
    <dgm:cxn modelId="{710F7752-FD7E-461F-B57A-FE02834DC5F0}" type="presOf" srcId="{F973F57B-7AE6-4E0D-BBB1-E1BD262135FD}" destId="{D52FC375-4D5C-4808-AE3F-375CBB285ED0}" srcOrd="0" destOrd="0" presId="urn:microsoft.com/office/officeart/2005/8/layout/orgChart1"/>
    <dgm:cxn modelId="{FD3CF732-5A48-49EC-A82E-D0134A034037}" type="presOf" srcId="{3E62D098-AB92-4BCD-B25F-BAF508B71534}" destId="{BBF74C11-54DE-4525-BC38-4D9FA4AC1C88}" srcOrd="1" destOrd="0" presId="urn:microsoft.com/office/officeart/2005/8/layout/orgChart1"/>
    <dgm:cxn modelId="{367890CB-6761-4A56-9A99-109DDC2D0BA2}" type="presOf" srcId="{FD06A58D-11CE-4DCB-BCA2-5A485BB560DB}" destId="{CD7EEFAC-892D-47DE-9C12-50E312367463}" srcOrd="1" destOrd="0" presId="urn:microsoft.com/office/officeart/2005/8/layout/orgChart1"/>
    <dgm:cxn modelId="{BEA1D071-6400-4A0E-9A7E-52FA3BA44C0B}" type="presOf" srcId="{30AF1D2C-B59F-438B-8673-E3A91803AE7F}" destId="{CBB7925B-7E93-4510-8B9F-A4879563373F}" srcOrd="1" destOrd="0" presId="urn:microsoft.com/office/officeart/2005/8/layout/orgChart1"/>
    <dgm:cxn modelId="{52EDEFDA-9A31-4756-A097-27D0726125DA}" type="presOf" srcId="{E4625531-4033-4FC0-B348-7D946B5CAFBD}" destId="{7E461DAC-17C7-4CB5-91E1-ED1BBB2E7A5D}" srcOrd="0" destOrd="0" presId="urn:microsoft.com/office/officeart/2005/8/layout/orgChart1"/>
    <dgm:cxn modelId="{F12E85D2-82CC-43FF-9773-8F86C0B0A66F}" srcId="{26B93AD6-EBD2-4F09-8222-3171F0BF0AA7}" destId="{95FA9E38-F5D2-4547-97EB-4902F9B590B2}" srcOrd="2" destOrd="0" parTransId="{75CF1188-785D-4F6D-BC45-34F6E9228D9F}" sibTransId="{204E8428-31FC-4AD4-8A9F-73D8F5A6F42D}"/>
    <dgm:cxn modelId="{0E24CC41-E309-44A7-9B16-27B89814048F}" type="presOf" srcId="{30AF1D2C-B59F-438B-8673-E3A91803AE7F}" destId="{C03EC9D4-F809-4201-A722-0DF783E9CF39}" srcOrd="0" destOrd="0" presId="urn:microsoft.com/office/officeart/2005/8/layout/orgChart1"/>
    <dgm:cxn modelId="{0434A1FF-5F00-41FB-A4D6-B8D4D312E599}" type="presOf" srcId="{6808AE37-E19D-4EE6-9C17-8F723D8E9356}" destId="{839EC777-CCAF-4E11-A176-FE36436DA159}" srcOrd="0" destOrd="0" presId="urn:microsoft.com/office/officeart/2005/8/layout/orgChart1"/>
    <dgm:cxn modelId="{173233A9-655D-49E1-A7A7-CC88BD01DC3E}" type="presOf" srcId="{26B93AD6-EBD2-4F09-8222-3171F0BF0AA7}" destId="{46F58884-8B1D-4525-AAAC-9130549B0257}" srcOrd="0" destOrd="0" presId="urn:microsoft.com/office/officeart/2005/8/layout/orgChart1"/>
    <dgm:cxn modelId="{CD5BFCFF-B1DE-4EAA-BFAE-96B84324BC1F}" type="presOf" srcId="{1528AF30-815C-4A15-896A-581B368A12BA}" destId="{54B088D5-DFAA-42EE-AD3E-7FDC69CCF428}" srcOrd="0" destOrd="0" presId="urn:microsoft.com/office/officeart/2005/8/layout/orgChart1"/>
    <dgm:cxn modelId="{FDD8B772-13B2-44FC-A294-98B7A6EFCDED}" type="presOf" srcId="{E36014E0-4091-4A76-9600-0B738DB1FE0B}" destId="{3C56A8C7-3711-4CF1-A5D5-40043022F473}" srcOrd="1" destOrd="0" presId="urn:microsoft.com/office/officeart/2005/8/layout/orgChart1"/>
    <dgm:cxn modelId="{A263BE9E-30FC-41FA-8C5D-2DB93A9D0B92}" type="presOf" srcId="{08F20A67-62BC-4B78-A98B-984ACB2E6BE0}" destId="{E1E0D5A2-CF6A-4366-8023-230C379160A1}" srcOrd="0" destOrd="0" presId="urn:microsoft.com/office/officeart/2005/8/layout/orgChart1"/>
    <dgm:cxn modelId="{78BBCD2D-8BB6-4811-98FA-AA4A90F04E21}" type="presOf" srcId="{F0146B13-E584-4E78-A9B0-57963B45CA3B}" destId="{78617443-A3C2-402A-94D3-19BCF9914E4C}" srcOrd="0" destOrd="0" presId="urn:microsoft.com/office/officeart/2005/8/layout/orgChart1"/>
    <dgm:cxn modelId="{1ED1D7CA-F044-4FB6-AD70-B4625F0DDE07}" srcId="{30AF1D2C-B59F-438B-8673-E3A91803AE7F}" destId="{FD06A58D-11CE-4DCB-BCA2-5A485BB560DB}" srcOrd="1" destOrd="0" parTransId="{E00FB794-4EAC-4642-8CDC-670E86783D23}" sibTransId="{7C9A480D-2890-4B4E-9B2E-6B8391029197}"/>
    <dgm:cxn modelId="{AB20F425-9263-4490-B04A-3B9519696602}" type="presOf" srcId="{727A8708-0AFF-4F82-A00E-85CB58D45AD9}" destId="{667379A8-41C4-4FD7-9859-8C254391543C}" srcOrd="0" destOrd="0" presId="urn:microsoft.com/office/officeart/2005/8/layout/orgChart1"/>
    <dgm:cxn modelId="{625D3FEE-6C96-4B36-8253-DDDE3E85FAF5}" type="presOf" srcId="{39F6BAF6-F1FB-4EBB-B450-E9530E1308BB}" destId="{48C6088D-72C1-47AD-BEA3-6A417D9DC693}" srcOrd="0" destOrd="0" presId="urn:microsoft.com/office/officeart/2005/8/layout/orgChart1"/>
    <dgm:cxn modelId="{614A985A-D4C7-4C2B-830C-A609DDD77A98}" type="presOf" srcId="{2EBA09C9-6418-4AD1-B87D-69F49902F9E6}" destId="{D5C73F05-BC1B-475F-8ED0-C50ACED677BE}" srcOrd="0" destOrd="0" presId="urn:microsoft.com/office/officeart/2005/8/layout/orgChart1"/>
    <dgm:cxn modelId="{B4AAFDB7-9FB9-4E15-B717-59528116DC0A}" type="presOf" srcId="{161BB95C-6294-4B55-988E-F71B73C8CB86}" destId="{23CD9098-0422-44AA-9D85-FF8304D26C46}" srcOrd="0" destOrd="0" presId="urn:microsoft.com/office/officeart/2005/8/layout/orgChart1"/>
    <dgm:cxn modelId="{BB30CE08-34DC-486A-96A7-A8DD38842E7F}" srcId="{1528AF30-815C-4A15-896A-581B368A12BA}" destId="{F0146B13-E584-4E78-A9B0-57963B45CA3B}" srcOrd="1" destOrd="0" parTransId="{7803E2FA-27D8-4983-83F7-11E13CC97FDB}" sibTransId="{69F1985D-7784-44A1-BA30-8DAAAAC2D19D}"/>
    <dgm:cxn modelId="{96CC2FAD-F60A-4947-8199-CB5CEB8A3C6B}" type="presOf" srcId="{FE97754B-FD0F-41FA-BCF0-762357A68829}" destId="{95FEABD4-99D2-4121-81E7-04282BCF1E81}" srcOrd="0" destOrd="0" presId="urn:microsoft.com/office/officeart/2005/8/layout/orgChart1"/>
    <dgm:cxn modelId="{7E5A06DE-7299-451F-A7C4-5761AAF66EB3}" type="presOf" srcId="{95FA9E38-F5D2-4547-97EB-4902F9B590B2}" destId="{BE064B50-930B-4F6B-BE31-0DAF06F1084F}" srcOrd="0" destOrd="0" presId="urn:microsoft.com/office/officeart/2005/8/layout/orgChart1"/>
    <dgm:cxn modelId="{25D9DFE0-E9E3-4EDC-A3D5-CF4471733724}" srcId="{727A8708-0AFF-4F82-A00E-85CB58D45AD9}" destId="{6808AE37-E19D-4EE6-9C17-8F723D8E9356}" srcOrd="0" destOrd="0" parTransId="{F838DD0D-BAE7-4FD3-93B9-A51D9434E9FA}" sibTransId="{DEEEDC98-BB51-4BF2-9770-FEC78DCDF68B}"/>
    <dgm:cxn modelId="{47A0D12E-8C30-4114-B774-BFFBA40AF5EE}" type="presOf" srcId="{E97768CB-B0FC-4C95-982D-9C7C40142E3E}" destId="{4CDEF811-7BFE-4B94-82B4-828A5E270A69}" srcOrd="1" destOrd="0" presId="urn:microsoft.com/office/officeart/2005/8/layout/orgChart1"/>
    <dgm:cxn modelId="{753502F9-E0DC-4A14-AA10-0669AA7D31E1}" type="presOf" srcId="{6808AE37-E19D-4EE6-9C17-8F723D8E9356}" destId="{55EDE4D1-0C13-420F-BFA3-CC9035726C01}" srcOrd="1" destOrd="0" presId="urn:microsoft.com/office/officeart/2005/8/layout/orgChart1"/>
    <dgm:cxn modelId="{BC791612-1715-4936-978E-11AC913ED3D6}" type="presOf" srcId="{A2E53F6C-3972-4B6E-910A-C213A4E4BFC0}" destId="{5FB808EC-DCDC-41AC-8302-B6EE74BB9F1C}" srcOrd="0" destOrd="0" presId="urn:microsoft.com/office/officeart/2005/8/layout/orgChart1"/>
    <dgm:cxn modelId="{F5A5F700-174A-484B-8DA2-86B96F9B62D6}" type="presOf" srcId="{3E62D098-AB92-4BCD-B25F-BAF508B71534}" destId="{AD1AA9FA-E35A-4366-9316-1297D8D3CDF3}" srcOrd="0" destOrd="0" presId="urn:microsoft.com/office/officeart/2005/8/layout/orgChart1"/>
    <dgm:cxn modelId="{B8EB8A14-4771-4B5F-BF75-3A09A187AB69}" type="presOf" srcId="{E62B6344-2B2B-4268-A324-CFDD7350B585}" destId="{8C9CBC05-66D2-4FCF-958F-AC91E9B5FB6B}" srcOrd="0" destOrd="0" presId="urn:microsoft.com/office/officeart/2005/8/layout/orgChart1"/>
    <dgm:cxn modelId="{E29A2329-F276-4920-804C-9587DFE0B2BA}" type="presOf" srcId="{E97768CB-B0FC-4C95-982D-9C7C40142E3E}" destId="{E9077B75-9766-43CF-BB15-9B0DC8BCADED}" srcOrd="0" destOrd="0" presId="urn:microsoft.com/office/officeart/2005/8/layout/orgChart1"/>
    <dgm:cxn modelId="{B9C81BD2-C775-49A8-9290-00F43D600C85}" type="presOf" srcId="{5889C33E-F0E3-4424-90EA-91BB50F0F137}" destId="{C45FDC70-8115-474A-AB92-2777B15CEE0C}" srcOrd="1" destOrd="0" presId="urn:microsoft.com/office/officeart/2005/8/layout/orgChart1"/>
    <dgm:cxn modelId="{0C004418-6010-4762-8DA7-9E51EB49A3B4}" type="presOf" srcId="{727A8708-0AFF-4F82-A00E-85CB58D45AD9}" destId="{06DBC3DD-AEB5-4E78-9BE3-F9C7EE18BBE2}" srcOrd="1" destOrd="0" presId="urn:microsoft.com/office/officeart/2005/8/layout/orgChart1"/>
    <dgm:cxn modelId="{D48B1A2C-CDD0-4697-B863-55109D46E6F8}" type="presOf" srcId="{DD1DD757-0BCB-4068-8C97-F12A5AC15CFC}" destId="{1D59D021-B414-4DB4-B587-46FF579AF18F}" srcOrd="0" destOrd="0" presId="urn:microsoft.com/office/officeart/2005/8/layout/orgChart1"/>
    <dgm:cxn modelId="{350D2E21-209C-42EB-80A6-EB81E4AF9451}" type="presOf" srcId="{B73365A5-44CD-4111-8E85-70A9B7DC2DF0}" destId="{F72CA017-5AAA-4B7D-B849-40D0ADEF2660}" srcOrd="0" destOrd="0" presId="urn:microsoft.com/office/officeart/2005/8/layout/orgChart1"/>
    <dgm:cxn modelId="{5B8D47E1-FC66-478D-B720-4A37443FC372}" type="presOf" srcId="{F95506E4-C6D8-4003-A3F9-DB0740E2897F}" destId="{5479D77F-434F-47C1-A77D-20C1C9CF0D68}" srcOrd="0" destOrd="0" presId="urn:microsoft.com/office/officeart/2005/8/layout/orgChart1"/>
    <dgm:cxn modelId="{8276633B-9FE0-491E-B817-1AB1BD9010F1}" type="presOf" srcId="{E73E4D20-3B5D-44B2-BF7F-75F9FBA65F90}" destId="{92C4133D-D0A3-47C0-8A19-99748F896FED}" srcOrd="0" destOrd="0" presId="urn:microsoft.com/office/officeart/2005/8/layout/orgChart1"/>
    <dgm:cxn modelId="{497B892A-2E4D-424C-A1CF-07D55847C876}" srcId="{C35DE037-56BC-4214-8BB1-B30E4A058F56}" destId="{834A4143-0FB2-45E1-8F90-168E5CF5DCB0}" srcOrd="2" destOrd="0" parTransId="{837EB5ED-2D7F-43E9-8B4B-51AA51B71009}" sibTransId="{6209272B-5E97-4A61-8824-BF173D307F8F}"/>
    <dgm:cxn modelId="{77AA59FC-BF82-4CE9-84F4-40466B82B8D8}" type="presOf" srcId="{7EDCA13F-1164-4B55-AB24-899525CEB967}" destId="{49ABE297-8810-4054-9044-549C1F52EA16}" srcOrd="1" destOrd="0" presId="urn:microsoft.com/office/officeart/2005/8/layout/orgChart1"/>
    <dgm:cxn modelId="{5EFB3777-AB7A-4591-88D9-BAB346B6481C}" srcId="{30AF1D2C-B59F-438B-8673-E3A91803AE7F}" destId="{331C9CAA-1F12-4A52-BDA2-BF2306AA3B59}" srcOrd="0" destOrd="0" parTransId="{3C07AC58-77B4-46CB-9DF9-F8D305D65314}" sibTransId="{2B23720F-AD80-4754-B448-C7142E7E3C4A}"/>
    <dgm:cxn modelId="{AABD501A-22F1-4B4C-A7D1-F95EFECB3A2A}" type="presOf" srcId="{F0146B13-E584-4E78-A9B0-57963B45CA3B}" destId="{0353B2EC-3846-4520-9D05-5160D45362A2}" srcOrd="1" destOrd="0" presId="urn:microsoft.com/office/officeart/2005/8/layout/orgChart1"/>
    <dgm:cxn modelId="{678AE39D-8C19-4669-83FD-440EAB952F73}" srcId="{727A8708-0AFF-4F82-A00E-85CB58D45AD9}" destId="{C35DE037-56BC-4214-8BB1-B30E4A058F56}" srcOrd="1" destOrd="0" parTransId="{E62B6344-2B2B-4268-A324-CFDD7350B585}" sibTransId="{27EF67E4-08F3-4A13-BB93-49E601B27925}"/>
    <dgm:cxn modelId="{B6984744-718F-4CEA-A465-1E1CD6A2DE19}" type="presOf" srcId="{F1F64F9A-50D3-4A56-A21D-6CB90D9B0119}" destId="{7857B783-F7E2-4734-B556-971DFB252C0A}" srcOrd="0" destOrd="0" presId="urn:microsoft.com/office/officeart/2005/8/layout/orgChart1"/>
    <dgm:cxn modelId="{15769F20-65ED-4F3C-BDA9-D28476F9DC39}" srcId="{6808AE37-E19D-4EE6-9C17-8F723D8E9356}" destId="{26B93AD6-EBD2-4F09-8222-3171F0BF0AA7}" srcOrd="0" destOrd="0" parTransId="{2EBA09C9-6418-4AD1-B87D-69F49902F9E6}" sibTransId="{FC0A18BD-2670-456C-8A6D-96CAD4B7E070}"/>
    <dgm:cxn modelId="{E707672E-4FA1-449C-8C9D-B961641EDD11}" type="presOf" srcId="{B73365A5-44CD-4111-8E85-70A9B7DC2DF0}" destId="{9AFAFEB7-1AB1-4CFC-A9CC-DE6625B13011}" srcOrd="1" destOrd="0" presId="urn:microsoft.com/office/officeart/2005/8/layout/orgChart1"/>
    <dgm:cxn modelId="{DA9B1842-A738-4AC7-A248-D8A966C64960}" type="presOf" srcId="{CC07396C-428B-4EE2-9E28-EDC34C490D11}" destId="{5291B409-5012-4457-B13C-C7A62FB87F0C}" srcOrd="0" destOrd="0" presId="urn:microsoft.com/office/officeart/2005/8/layout/orgChart1"/>
    <dgm:cxn modelId="{47473D29-8367-4B67-AF67-4F5AD6CE47BD}" type="presOf" srcId="{F838DD0D-BAE7-4FD3-93B9-A51D9434E9FA}" destId="{45A60BBF-B1D1-49B5-A25D-0B7FB5145BED}" srcOrd="0" destOrd="0" presId="urn:microsoft.com/office/officeart/2005/8/layout/orgChart1"/>
    <dgm:cxn modelId="{813E4C7D-F364-4567-AAFF-8F31F55D5C03}" type="presOf" srcId="{5C66723F-061D-40E1-8781-10D52D878A1D}" destId="{C2D69486-C7C3-4D9D-8FC5-B15F2ECD0560}" srcOrd="0" destOrd="0" presId="urn:microsoft.com/office/officeart/2005/8/layout/orgChart1"/>
    <dgm:cxn modelId="{DD9CC8FA-AB03-44C3-8695-CAF25635A855}" type="presOf" srcId="{E00FB794-4EAC-4642-8CDC-670E86783D23}" destId="{477BFADC-27C8-41AE-9EEE-648942AFFD48}" srcOrd="0" destOrd="0" presId="urn:microsoft.com/office/officeart/2005/8/layout/orgChart1"/>
    <dgm:cxn modelId="{C4E58B5C-DBC2-4813-A641-098A88E76152}" type="presOf" srcId="{C76A53C7-5F01-4B64-99D3-0862A2431ABB}" destId="{4D2BA588-2AC8-41E5-A47E-8171F686E7E3}" srcOrd="1" destOrd="0" presId="urn:microsoft.com/office/officeart/2005/8/layout/orgChart1"/>
    <dgm:cxn modelId="{0F16860E-487D-473B-95E1-CAB2D4FCBE43}" type="presParOf" srcId="{03AFD70F-683F-49FE-AB3A-8A7B131D1B68}" destId="{8FA97E29-BB74-4F27-BC23-204F279BF2C3}" srcOrd="0" destOrd="0" presId="urn:microsoft.com/office/officeart/2005/8/layout/orgChart1"/>
    <dgm:cxn modelId="{426852DC-5EB7-40DC-B6B7-840F03ACF01F}" type="presParOf" srcId="{8FA97E29-BB74-4F27-BC23-204F279BF2C3}" destId="{1F00144D-5FD1-42DF-A13F-F69180D2FEB6}" srcOrd="0" destOrd="0" presId="urn:microsoft.com/office/officeart/2005/8/layout/orgChart1"/>
    <dgm:cxn modelId="{7BBC4212-8ADF-48D0-98AE-D0CC095E4F94}" type="presParOf" srcId="{1F00144D-5FD1-42DF-A13F-F69180D2FEB6}" destId="{667379A8-41C4-4FD7-9859-8C254391543C}" srcOrd="0" destOrd="0" presId="urn:microsoft.com/office/officeart/2005/8/layout/orgChart1"/>
    <dgm:cxn modelId="{F45CC400-2F65-467F-864C-6FA96CB25C20}" type="presParOf" srcId="{1F00144D-5FD1-42DF-A13F-F69180D2FEB6}" destId="{06DBC3DD-AEB5-4E78-9BE3-F9C7EE18BBE2}" srcOrd="1" destOrd="0" presId="urn:microsoft.com/office/officeart/2005/8/layout/orgChart1"/>
    <dgm:cxn modelId="{9BD650E1-5AB5-42DD-863A-3BBC331A43B9}" type="presParOf" srcId="{8FA97E29-BB74-4F27-BC23-204F279BF2C3}" destId="{AAF0D0BB-A6B5-464E-8AD2-B30AB9B9A5D8}" srcOrd="1" destOrd="0" presId="urn:microsoft.com/office/officeart/2005/8/layout/orgChart1"/>
    <dgm:cxn modelId="{49E299FE-6FDA-496E-9026-4DBCE8AD4668}" type="presParOf" srcId="{AAF0D0BB-A6B5-464E-8AD2-B30AB9B9A5D8}" destId="{45A60BBF-B1D1-49B5-A25D-0B7FB5145BED}" srcOrd="0" destOrd="0" presId="urn:microsoft.com/office/officeart/2005/8/layout/orgChart1"/>
    <dgm:cxn modelId="{BF93137C-4737-4A83-A09C-B0A5D66A393E}" type="presParOf" srcId="{AAF0D0BB-A6B5-464E-8AD2-B30AB9B9A5D8}" destId="{D6A5A224-0DBF-4328-9B1A-8B57A24FCA1B}" srcOrd="1" destOrd="0" presId="urn:microsoft.com/office/officeart/2005/8/layout/orgChart1"/>
    <dgm:cxn modelId="{0135D45D-2A47-420C-BFCE-745F9082D26D}" type="presParOf" srcId="{D6A5A224-0DBF-4328-9B1A-8B57A24FCA1B}" destId="{679F535F-F66D-402A-9130-5E0EEF71333B}" srcOrd="0" destOrd="0" presId="urn:microsoft.com/office/officeart/2005/8/layout/orgChart1"/>
    <dgm:cxn modelId="{4BAD39AD-1691-4CFB-BDBF-D0CD63486AAE}" type="presParOf" srcId="{679F535F-F66D-402A-9130-5E0EEF71333B}" destId="{839EC777-CCAF-4E11-A176-FE36436DA159}" srcOrd="0" destOrd="0" presId="urn:microsoft.com/office/officeart/2005/8/layout/orgChart1"/>
    <dgm:cxn modelId="{13AF3A05-F98F-4AE3-B251-2091874D09D1}" type="presParOf" srcId="{679F535F-F66D-402A-9130-5E0EEF71333B}" destId="{55EDE4D1-0C13-420F-BFA3-CC9035726C01}" srcOrd="1" destOrd="0" presId="urn:microsoft.com/office/officeart/2005/8/layout/orgChart1"/>
    <dgm:cxn modelId="{5BCEAB21-7BCA-4FBD-B554-7D5851653151}" type="presParOf" srcId="{D6A5A224-0DBF-4328-9B1A-8B57A24FCA1B}" destId="{458FDCFA-CCAF-44AD-B1DC-965BF23850B8}" srcOrd="1" destOrd="0" presId="urn:microsoft.com/office/officeart/2005/8/layout/orgChart1"/>
    <dgm:cxn modelId="{8C599A54-8AD4-42A6-A671-56593676FBB8}" type="presParOf" srcId="{458FDCFA-CCAF-44AD-B1DC-965BF23850B8}" destId="{D5C73F05-BC1B-475F-8ED0-C50ACED677BE}" srcOrd="0" destOrd="0" presId="urn:microsoft.com/office/officeart/2005/8/layout/orgChart1"/>
    <dgm:cxn modelId="{C4E75FB8-69CD-415C-8D4A-6EBD759F737F}" type="presParOf" srcId="{458FDCFA-CCAF-44AD-B1DC-965BF23850B8}" destId="{CA50E309-ECDC-4EDA-99D5-26CEBA0CA5AF}" srcOrd="1" destOrd="0" presId="urn:microsoft.com/office/officeart/2005/8/layout/orgChart1"/>
    <dgm:cxn modelId="{4785E294-841A-4110-B71C-B1C1E29B2D37}" type="presParOf" srcId="{CA50E309-ECDC-4EDA-99D5-26CEBA0CA5AF}" destId="{2954894B-D53C-460E-B733-2AA93BF00873}" srcOrd="0" destOrd="0" presId="urn:microsoft.com/office/officeart/2005/8/layout/orgChart1"/>
    <dgm:cxn modelId="{5401419F-9A58-404D-984D-49064AA593C1}" type="presParOf" srcId="{2954894B-D53C-460E-B733-2AA93BF00873}" destId="{46F58884-8B1D-4525-AAAC-9130549B0257}" srcOrd="0" destOrd="0" presId="urn:microsoft.com/office/officeart/2005/8/layout/orgChart1"/>
    <dgm:cxn modelId="{A658C7C5-57F7-40EF-BCD3-3B757D5C4A95}" type="presParOf" srcId="{2954894B-D53C-460E-B733-2AA93BF00873}" destId="{8E4A511F-230A-4FF5-8E2E-DC966CA249D5}" srcOrd="1" destOrd="0" presId="urn:microsoft.com/office/officeart/2005/8/layout/orgChart1"/>
    <dgm:cxn modelId="{9ADBA569-895E-4279-8384-0428788103A7}" type="presParOf" srcId="{CA50E309-ECDC-4EDA-99D5-26CEBA0CA5AF}" destId="{42B24C80-DEA5-495E-B969-0336F27A8D1C}" srcOrd="1" destOrd="0" presId="urn:microsoft.com/office/officeart/2005/8/layout/orgChart1"/>
    <dgm:cxn modelId="{565DA423-5CB7-461B-B631-6F7127ADC8CB}" type="presParOf" srcId="{42B24C80-DEA5-495E-B969-0336F27A8D1C}" destId="{DA228114-8A3A-4403-A095-238E8024DBA0}" srcOrd="0" destOrd="0" presId="urn:microsoft.com/office/officeart/2005/8/layout/orgChart1"/>
    <dgm:cxn modelId="{29BD8C76-9A09-40DE-B52E-C6159EF579C5}" type="presParOf" srcId="{42B24C80-DEA5-495E-B969-0336F27A8D1C}" destId="{570E8F8D-99E3-4CA2-BF39-962A4CBBEE09}" srcOrd="1" destOrd="0" presId="urn:microsoft.com/office/officeart/2005/8/layout/orgChart1"/>
    <dgm:cxn modelId="{9FCB46F8-D38A-4C72-B49B-73E751BC98A7}" type="presParOf" srcId="{570E8F8D-99E3-4CA2-BF39-962A4CBBEE09}" destId="{120F2517-A80F-47D1-9EAF-90FD87AA801B}" srcOrd="0" destOrd="0" presId="urn:microsoft.com/office/officeart/2005/8/layout/orgChart1"/>
    <dgm:cxn modelId="{B8D3DE33-3599-446F-8E94-B9DF14B10C6E}" type="presParOf" srcId="{120F2517-A80F-47D1-9EAF-90FD87AA801B}" destId="{E9077B75-9766-43CF-BB15-9B0DC8BCADED}" srcOrd="0" destOrd="0" presId="urn:microsoft.com/office/officeart/2005/8/layout/orgChart1"/>
    <dgm:cxn modelId="{87349526-A3AB-4CC7-A426-1A41BB4B2EA7}" type="presParOf" srcId="{120F2517-A80F-47D1-9EAF-90FD87AA801B}" destId="{4CDEF811-7BFE-4B94-82B4-828A5E270A69}" srcOrd="1" destOrd="0" presId="urn:microsoft.com/office/officeart/2005/8/layout/orgChart1"/>
    <dgm:cxn modelId="{80DB45E1-6CAA-4549-82D7-0A4FC61C5701}" type="presParOf" srcId="{570E8F8D-99E3-4CA2-BF39-962A4CBBEE09}" destId="{3E538565-CE8A-4800-AF90-4B83E042F3EA}" srcOrd="1" destOrd="0" presId="urn:microsoft.com/office/officeart/2005/8/layout/orgChart1"/>
    <dgm:cxn modelId="{C4D716B5-3B46-4BF8-B9A6-4203AB93BC39}" type="presParOf" srcId="{570E8F8D-99E3-4CA2-BF39-962A4CBBEE09}" destId="{032298E2-74C0-4992-AC6F-10EC91244A70}" srcOrd="2" destOrd="0" presId="urn:microsoft.com/office/officeart/2005/8/layout/orgChart1"/>
    <dgm:cxn modelId="{330F042C-36BF-4398-9E3D-76E3B94B8F14}" type="presParOf" srcId="{42B24C80-DEA5-495E-B969-0336F27A8D1C}" destId="{5FB808EC-DCDC-41AC-8302-B6EE74BB9F1C}" srcOrd="2" destOrd="0" presId="urn:microsoft.com/office/officeart/2005/8/layout/orgChart1"/>
    <dgm:cxn modelId="{6588679E-042C-41B2-8C62-A602006707EE}" type="presParOf" srcId="{42B24C80-DEA5-495E-B969-0336F27A8D1C}" destId="{FF384387-B42D-45DB-8D74-9C627AA4E570}" srcOrd="3" destOrd="0" presId="urn:microsoft.com/office/officeart/2005/8/layout/orgChart1"/>
    <dgm:cxn modelId="{7A918E58-7200-47E4-A65C-375BBE09DF45}" type="presParOf" srcId="{FF384387-B42D-45DB-8D74-9C627AA4E570}" destId="{9DADB8F6-BC3B-4220-B7AF-90432F282888}" srcOrd="0" destOrd="0" presId="urn:microsoft.com/office/officeart/2005/8/layout/orgChart1"/>
    <dgm:cxn modelId="{2EAE59D2-4C02-4AE0-94A7-56FBAD15718A}" type="presParOf" srcId="{9DADB8F6-BC3B-4220-B7AF-90432F282888}" destId="{484653B0-EA38-4060-BF54-440C7A661A69}" srcOrd="0" destOrd="0" presId="urn:microsoft.com/office/officeart/2005/8/layout/orgChart1"/>
    <dgm:cxn modelId="{1D7B5AF8-D79A-450E-A185-FE56D757B59D}" type="presParOf" srcId="{9DADB8F6-BC3B-4220-B7AF-90432F282888}" destId="{4D2BA588-2AC8-41E5-A47E-8171F686E7E3}" srcOrd="1" destOrd="0" presId="urn:microsoft.com/office/officeart/2005/8/layout/orgChart1"/>
    <dgm:cxn modelId="{5D249E20-E5D7-4F6F-880A-D9128BB8BF4A}" type="presParOf" srcId="{FF384387-B42D-45DB-8D74-9C627AA4E570}" destId="{942BC14B-D5BE-49C6-A915-2ED4991B6E98}" srcOrd="1" destOrd="0" presId="urn:microsoft.com/office/officeart/2005/8/layout/orgChart1"/>
    <dgm:cxn modelId="{E4BC80CE-F160-44FA-B0F9-5F09376B8D73}" type="presParOf" srcId="{FF384387-B42D-45DB-8D74-9C627AA4E570}" destId="{9E1D1F40-0B32-44B4-8663-4749F3E336BC}" srcOrd="2" destOrd="0" presId="urn:microsoft.com/office/officeart/2005/8/layout/orgChart1"/>
    <dgm:cxn modelId="{DFF03590-AC36-4961-A918-E9D4DA0D432B}" type="presParOf" srcId="{42B24C80-DEA5-495E-B969-0336F27A8D1C}" destId="{043AB99D-E117-4E80-B6F4-E6BF204C719B}" srcOrd="4" destOrd="0" presId="urn:microsoft.com/office/officeart/2005/8/layout/orgChart1"/>
    <dgm:cxn modelId="{E339DDFA-F494-46B2-8969-9433EED4CCCB}" type="presParOf" srcId="{42B24C80-DEA5-495E-B969-0336F27A8D1C}" destId="{AC8658E8-1463-4FFC-8F1C-F5C768998460}" srcOrd="5" destOrd="0" presId="urn:microsoft.com/office/officeart/2005/8/layout/orgChart1"/>
    <dgm:cxn modelId="{13F4BEE3-0A0D-4670-A2B6-A4D61833F94F}" type="presParOf" srcId="{AC8658E8-1463-4FFC-8F1C-F5C768998460}" destId="{BB987A2B-254E-4E6B-BA8A-2DC6F6DC387F}" srcOrd="0" destOrd="0" presId="urn:microsoft.com/office/officeart/2005/8/layout/orgChart1"/>
    <dgm:cxn modelId="{14E12F81-F701-4AD7-BCD7-0738C5492DDA}" type="presParOf" srcId="{BB987A2B-254E-4E6B-BA8A-2DC6F6DC387F}" destId="{BE064B50-930B-4F6B-BE31-0DAF06F1084F}" srcOrd="0" destOrd="0" presId="urn:microsoft.com/office/officeart/2005/8/layout/orgChart1"/>
    <dgm:cxn modelId="{7A050C5E-9B36-4339-BD4B-F96AAF3242D5}" type="presParOf" srcId="{BB987A2B-254E-4E6B-BA8A-2DC6F6DC387F}" destId="{2AFC687E-B172-4F8D-BB61-E048A176D365}" srcOrd="1" destOrd="0" presId="urn:microsoft.com/office/officeart/2005/8/layout/orgChart1"/>
    <dgm:cxn modelId="{743BDB42-297E-4D7C-B405-C6ACC996A813}" type="presParOf" srcId="{AC8658E8-1463-4FFC-8F1C-F5C768998460}" destId="{EA60AD3A-0C5D-4AD2-A6CC-14A6318BFCE3}" srcOrd="1" destOrd="0" presId="urn:microsoft.com/office/officeart/2005/8/layout/orgChart1"/>
    <dgm:cxn modelId="{743419DB-2402-4E09-BC74-31435526A162}" type="presParOf" srcId="{AC8658E8-1463-4FFC-8F1C-F5C768998460}" destId="{1EF4BE6C-EE85-4B21-8F88-C4D3F32906AA}" srcOrd="2" destOrd="0" presId="urn:microsoft.com/office/officeart/2005/8/layout/orgChart1"/>
    <dgm:cxn modelId="{BA814949-2E70-46C4-9C75-7BFDF251C23A}" type="presParOf" srcId="{CA50E309-ECDC-4EDA-99D5-26CEBA0CA5AF}" destId="{E5A98A11-D1D7-4AEA-89F9-2BB55E07441C}" srcOrd="2" destOrd="0" presId="urn:microsoft.com/office/officeart/2005/8/layout/orgChart1"/>
    <dgm:cxn modelId="{9B43B40C-B9CB-4A0C-A473-0761475A18F4}" type="presParOf" srcId="{458FDCFA-CCAF-44AD-B1DC-965BF23850B8}" destId="{7857B783-F7E2-4734-B556-971DFB252C0A}" srcOrd="2" destOrd="0" presId="urn:microsoft.com/office/officeart/2005/8/layout/orgChart1"/>
    <dgm:cxn modelId="{1FD7401E-BA98-468F-979F-06540965CE8B}" type="presParOf" srcId="{458FDCFA-CCAF-44AD-B1DC-965BF23850B8}" destId="{22089414-2F6B-47A2-8117-DEFCB691F836}" srcOrd="3" destOrd="0" presId="urn:microsoft.com/office/officeart/2005/8/layout/orgChart1"/>
    <dgm:cxn modelId="{BB6EBBFD-56D5-4C48-904F-C61F4DD6A74A}" type="presParOf" srcId="{22089414-2F6B-47A2-8117-DEFCB691F836}" destId="{24ADBFEE-963D-4C8D-AEF4-B827B99B1C6C}" srcOrd="0" destOrd="0" presId="urn:microsoft.com/office/officeart/2005/8/layout/orgChart1"/>
    <dgm:cxn modelId="{A4D0BE0E-1912-4A74-A67C-F717347A1EE5}" type="presParOf" srcId="{24ADBFEE-963D-4C8D-AEF4-B827B99B1C6C}" destId="{C03EC9D4-F809-4201-A722-0DF783E9CF39}" srcOrd="0" destOrd="0" presId="urn:microsoft.com/office/officeart/2005/8/layout/orgChart1"/>
    <dgm:cxn modelId="{2C770BC4-E36C-4921-998F-46E87BD255D1}" type="presParOf" srcId="{24ADBFEE-963D-4C8D-AEF4-B827B99B1C6C}" destId="{CBB7925B-7E93-4510-8B9F-A4879563373F}" srcOrd="1" destOrd="0" presId="urn:microsoft.com/office/officeart/2005/8/layout/orgChart1"/>
    <dgm:cxn modelId="{2E62CB71-2EDB-4D5D-A22F-9339E9FF1C7F}" type="presParOf" srcId="{22089414-2F6B-47A2-8117-DEFCB691F836}" destId="{85D1577E-2C8F-4480-8289-014815F98D72}" srcOrd="1" destOrd="0" presId="urn:microsoft.com/office/officeart/2005/8/layout/orgChart1"/>
    <dgm:cxn modelId="{19892ED2-4656-41BB-9C70-872FBFDED99B}" type="presParOf" srcId="{85D1577E-2C8F-4480-8289-014815F98D72}" destId="{62948A76-CCD6-4B2E-B57C-C1F228B14F89}" srcOrd="0" destOrd="0" presId="urn:microsoft.com/office/officeart/2005/8/layout/orgChart1"/>
    <dgm:cxn modelId="{8CA42544-019B-42B9-9807-9A93868640F2}" type="presParOf" srcId="{85D1577E-2C8F-4480-8289-014815F98D72}" destId="{B7060B5B-FDC9-4ABA-BD79-47EDB059F4BA}" srcOrd="1" destOrd="0" presId="urn:microsoft.com/office/officeart/2005/8/layout/orgChart1"/>
    <dgm:cxn modelId="{191B8076-6C9D-46F3-9681-F4BA509E91D1}" type="presParOf" srcId="{B7060B5B-FDC9-4ABA-BD79-47EDB059F4BA}" destId="{57D2F321-DF84-458D-BC0B-5D52A2BF8876}" srcOrd="0" destOrd="0" presId="urn:microsoft.com/office/officeart/2005/8/layout/orgChart1"/>
    <dgm:cxn modelId="{A033917F-1B82-4D17-BA3A-9EC3A151CCD2}" type="presParOf" srcId="{57D2F321-DF84-458D-BC0B-5D52A2BF8876}" destId="{02591BCA-E394-4D2F-B305-E41A272FDCDF}" srcOrd="0" destOrd="0" presId="urn:microsoft.com/office/officeart/2005/8/layout/orgChart1"/>
    <dgm:cxn modelId="{40DA105F-C608-44DE-B98E-372CAF291E62}" type="presParOf" srcId="{57D2F321-DF84-458D-BC0B-5D52A2BF8876}" destId="{FB6755AC-D6AC-47B7-92C8-C2C0DF01C944}" srcOrd="1" destOrd="0" presId="urn:microsoft.com/office/officeart/2005/8/layout/orgChart1"/>
    <dgm:cxn modelId="{0FC4C02C-E19C-4AA5-AB47-0B1A3829C613}" type="presParOf" srcId="{B7060B5B-FDC9-4ABA-BD79-47EDB059F4BA}" destId="{7D33D854-C118-4015-AF0E-CF7011700EA8}" srcOrd="1" destOrd="0" presId="urn:microsoft.com/office/officeart/2005/8/layout/orgChart1"/>
    <dgm:cxn modelId="{CFC428B6-3034-437A-B0BA-1CDB607D3345}" type="presParOf" srcId="{B7060B5B-FDC9-4ABA-BD79-47EDB059F4BA}" destId="{11EB23DB-C2DD-4BE8-8D5E-5F6B7EC74E4B}" srcOrd="2" destOrd="0" presId="urn:microsoft.com/office/officeart/2005/8/layout/orgChart1"/>
    <dgm:cxn modelId="{67DCA299-05B3-4969-97CA-156EB75D4FA4}" type="presParOf" srcId="{85D1577E-2C8F-4480-8289-014815F98D72}" destId="{477BFADC-27C8-41AE-9EEE-648942AFFD48}" srcOrd="2" destOrd="0" presId="urn:microsoft.com/office/officeart/2005/8/layout/orgChart1"/>
    <dgm:cxn modelId="{57C22E89-D1EE-4872-A858-0AE8E669D6C9}" type="presParOf" srcId="{85D1577E-2C8F-4480-8289-014815F98D72}" destId="{C9673C2A-5870-4E22-9E35-41309A0E5071}" srcOrd="3" destOrd="0" presId="urn:microsoft.com/office/officeart/2005/8/layout/orgChart1"/>
    <dgm:cxn modelId="{B3C6B117-7610-4904-9DD3-6242B49678F1}" type="presParOf" srcId="{C9673C2A-5870-4E22-9E35-41309A0E5071}" destId="{AE05B1B7-9FAE-4D07-959D-B5783F03B1CA}" srcOrd="0" destOrd="0" presId="urn:microsoft.com/office/officeart/2005/8/layout/orgChart1"/>
    <dgm:cxn modelId="{229C216D-C421-452D-AC15-3D8E6C2F69DE}" type="presParOf" srcId="{AE05B1B7-9FAE-4D07-959D-B5783F03B1CA}" destId="{C0811978-5866-4E43-A19D-CBCF0F1B0D1E}" srcOrd="0" destOrd="0" presId="urn:microsoft.com/office/officeart/2005/8/layout/orgChart1"/>
    <dgm:cxn modelId="{0FA44E80-856F-440C-9674-6D0EACD9A5F8}" type="presParOf" srcId="{AE05B1B7-9FAE-4D07-959D-B5783F03B1CA}" destId="{CD7EEFAC-892D-47DE-9C12-50E312367463}" srcOrd="1" destOrd="0" presId="urn:microsoft.com/office/officeart/2005/8/layout/orgChart1"/>
    <dgm:cxn modelId="{DF7B9493-735F-48C8-AD4A-1C4C873F6A1C}" type="presParOf" srcId="{C9673C2A-5870-4E22-9E35-41309A0E5071}" destId="{FC112599-2478-4186-922A-489BA6CB29F8}" srcOrd="1" destOrd="0" presId="urn:microsoft.com/office/officeart/2005/8/layout/orgChart1"/>
    <dgm:cxn modelId="{3FCD7F5F-5756-4E77-A9A4-8CC5FF9B8738}" type="presParOf" srcId="{C9673C2A-5870-4E22-9E35-41309A0E5071}" destId="{65EDF11B-5F3A-4A19-9C45-5DD041A9CA57}" srcOrd="2" destOrd="0" presId="urn:microsoft.com/office/officeart/2005/8/layout/orgChart1"/>
    <dgm:cxn modelId="{4B9703B2-2E90-4E1E-99DA-40D1E65B996C}" type="presParOf" srcId="{85D1577E-2C8F-4480-8289-014815F98D72}" destId="{92C4133D-D0A3-47C0-8A19-99748F896FED}" srcOrd="4" destOrd="0" presId="urn:microsoft.com/office/officeart/2005/8/layout/orgChart1"/>
    <dgm:cxn modelId="{39D520E3-7F8F-492A-9C50-558F00E71F89}" type="presParOf" srcId="{85D1577E-2C8F-4480-8289-014815F98D72}" destId="{741AF41A-4D14-4CBF-891A-7E3ECB9E6AD8}" srcOrd="5" destOrd="0" presId="urn:microsoft.com/office/officeart/2005/8/layout/orgChart1"/>
    <dgm:cxn modelId="{C66F3B81-EF44-4991-87CA-A699D3C249BC}" type="presParOf" srcId="{741AF41A-4D14-4CBF-891A-7E3ECB9E6AD8}" destId="{FA6E3BDB-46F7-422A-94D9-F7F539F94912}" srcOrd="0" destOrd="0" presId="urn:microsoft.com/office/officeart/2005/8/layout/orgChart1"/>
    <dgm:cxn modelId="{48472D81-CB90-4633-93DE-3D9633E9D44D}" type="presParOf" srcId="{FA6E3BDB-46F7-422A-94D9-F7F539F94912}" destId="{AD1AA9FA-E35A-4366-9316-1297D8D3CDF3}" srcOrd="0" destOrd="0" presId="urn:microsoft.com/office/officeart/2005/8/layout/orgChart1"/>
    <dgm:cxn modelId="{91491184-41A6-42DB-9931-5CB5F5651459}" type="presParOf" srcId="{FA6E3BDB-46F7-422A-94D9-F7F539F94912}" destId="{BBF74C11-54DE-4525-BC38-4D9FA4AC1C88}" srcOrd="1" destOrd="0" presId="urn:microsoft.com/office/officeart/2005/8/layout/orgChart1"/>
    <dgm:cxn modelId="{02DC3F2B-9C7D-4283-9369-D5F921C31EF8}" type="presParOf" srcId="{741AF41A-4D14-4CBF-891A-7E3ECB9E6AD8}" destId="{28E02D4D-5363-4BA6-BFAB-79E6B3E2A90A}" srcOrd="1" destOrd="0" presId="urn:microsoft.com/office/officeart/2005/8/layout/orgChart1"/>
    <dgm:cxn modelId="{EEA43AF2-7AAC-4A32-AC08-701ACE308CBF}" type="presParOf" srcId="{741AF41A-4D14-4CBF-891A-7E3ECB9E6AD8}" destId="{BE99F8AF-9C6E-4BF2-883C-716AF68C2E1F}" srcOrd="2" destOrd="0" presId="urn:microsoft.com/office/officeart/2005/8/layout/orgChart1"/>
    <dgm:cxn modelId="{BF3CC49E-A612-4F79-9F2E-D5601FEDD070}" type="presParOf" srcId="{22089414-2F6B-47A2-8117-DEFCB691F836}" destId="{1A69F708-6406-4248-918A-0FDCB0B69559}" srcOrd="2" destOrd="0" presId="urn:microsoft.com/office/officeart/2005/8/layout/orgChart1"/>
    <dgm:cxn modelId="{05F9BC37-DA2F-45E5-8EC2-D033A1B20F5B}" type="presParOf" srcId="{D6A5A224-0DBF-4328-9B1A-8B57A24FCA1B}" destId="{96D1BE35-7C2E-42C1-B5CF-CD1817FD7EF7}" srcOrd="2" destOrd="0" presId="urn:microsoft.com/office/officeart/2005/8/layout/orgChart1"/>
    <dgm:cxn modelId="{5667414F-FDDC-4F66-B57D-244D4140DB4D}" type="presParOf" srcId="{AAF0D0BB-A6B5-464E-8AD2-B30AB9B9A5D8}" destId="{8C9CBC05-66D2-4FCF-958F-AC91E9B5FB6B}" srcOrd="2" destOrd="0" presId="urn:microsoft.com/office/officeart/2005/8/layout/orgChart1"/>
    <dgm:cxn modelId="{5FF5F2E3-AC0E-4CD6-8640-547BEE161617}" type="presParOf" srcId="{AAF0D0BB-A6B5-464E-8AD2-B30AB9B9A5D8}" destId="{711211D8-F533-4B4A-83C7-DF2FDFDA68FA}" srcOrd="3" destOrd="0" presId="urn:microsoft.com/office/officeart/2005/8/layout/orgChart1"/>
    <dgm:cxn modelId="{E9053C4E-3966-47A4-B312-4CDCC55964AF}" type="presParOf" srcId="{711211D8-F533-4B4A-83C7-DF2FDFDA68FA}" destId="{4DD8E926-BC27-4C1C-BD1D-0136FFD43026}" srcOrd="0" destOrd="0" presId="urn:microsoft.com/office/officeart/2005/8/layout/orgChart1"/>
    <dgm:cxn modelId="{8BA1E3C2-8306-49F4-A979-F1B63463305B}" type="presParOf" srcId="{4DD8E926-BC27-4C1C-BD1D-0136FFD43026}" destId="{5CF74FE0-73F9-4A3D-AB6D-D399D7064A29}" srcOrd="0" destOrd="0" presId="urn:microsoft.com/office/officeart/2005/8/layout/orgChart1"/>
    <dgm:cxn modelId="{FB1829FA-57B9-470B-A68B-7A8314E8FB21}" type="presParOf" srcId="{4DD8E926-BC27-4C1C-BD1D-0136FFD43026}" destId="{E84976E9-65A7-46D8-A791-759026CC9EDD}" srcOrd="1" destOrd="0" presId="urn:microsoft.com/office/officeart/2005/8/layout/orgChart1"/>
    <dgm:cxn modelId="{D5FE3485-6126-4D21-9FC6-1250BAA5CE88}" type="presParOf" srcId="{711211D8-F533-4B4A-83C7-DF2FDFDA68FA}" destId="{94EB11F0-DCE0-4D10-8846-34D81500FB6C}" srcOrd="1" destOrd="0" presId="urn:microsoft.com/office/officeart/2005/8/layout/orgChart1"/>
    <dgm:cxn modelId="{4B695B69-62ED-409F-A55C-169DC9686C8A}" type="presParOf" srcId="{94EB11F0-DCE0-4D10-8846-34D81500FB6C}" destId="{95FEABD4-99D2-4121-81E7-04282BCF1E81}" srcOrd="0" destOrd="0" presId="urn:microsoft.com/office/officeart/2005/8/layout/orgChart1"/>
    <dgm:cxn modelId="{0D29B596-4916-4674-A2A6-6C7DBE69EDCC}" type="presParOf" srcId="{94EB11F0-DCE0-4D10-8846-34D81500FB6C}" destId="{67B376E6-52B0-45F1-82D7-2948CA84A0C5}" srcOrd="1" destOrd="0" presId="urn:microsoft.com/office/officeart/2005/8/layout/orgChart1"/>
    <dgm:cxn modelId="{45A55B48-CD9B-443E-BB44-5084E7AB0BC4}" type="presParOf" srcId="{67B376E6-52B0-45F1-82D7-2948CA84A0C5}" destId="{181CE5D1-420B-429F-A6F6-D071F701B6F2}" srcOrd="0" destOrd="0" presId="urn:microsoft.com/office/officeart/2005/8/layout/orgChart1"/>
    <dgm:cxn modelId="{24B850C3-7CA2-4FB2-813D-C206CAD5A57C}" type="presParOf" srcId="{181CE5D1-420B-429F-A6F6-D071F701B6F2}" destId="{DE8872BB-F30E-4322-9CA8-A9F18C0352FA}" srcOrd="0" destOrd="0" presId="urn:microsoft.com/office/officeart/2005/8/layout/orgChart1"/>
    <dgm:cxn modelId="{C115624F-67EE-4024-B380-6E95263F24B5}" type="presParOf" srcId="{181CE5D1-420B-429F-A6F6-D071F701B6F2}" destId="{C45FDC70-8115-474A-AB92-2777B15CEE0C}" srcOrd="1" destOrd="0" presId="urn:microsoft.com/office/officeart/2005/8/layout/orgChart1"/>
    <dgm:cxn modelId="{16E801AC-B86A-4918-9D54-924A80D4731B}" type="presParOf" srcId="{67B376E6-52B0-45F1-82D7-2948CA84A0C5}" destId="{6507B237-5511-4DC3-A8BF-16E51309B237}" srcOrd="1" destOrd="0" presId="urn:microsoft.com/office/officeart/2005/8/layout/orgChart1"/>
    <dgm:cxn modelId="{1D42C4F6-7B97-4686-86CF-0B5B0081403F}" type="presParOf" srcId="{67B376E6-52B0-45F1-82D7-2948CA84A0C5}" destId="{0E2B4CAC-FAA2-4ADE-A1DA-F3287763AD8B}" srcOrd="2" destOrd="0" presId="urn:microsoft.com/office/officeart/2005/8/layout/orgChart1"/>
    <dgm:cxn modelId="{63544B6A-976B-4B5D-91F4-835A209E9A8A}" type="presParOf" srcId="{94EB11F0-DCE0-4D10-8846-34D81500FB6C}" destId="{C2D69486-C7C3-4D9D-8FC5-B15F2ECD0560}" srcOrd="2" destOrd="0" presId="urn:microsoft.com/office/officeart/2005/8/layout/orgChart1"/>
    <dgm:cxn modelId="{5C3369C6-B53F-4D1C-B091-755915C74DBC}" type="presParOf" srcId="{94EB11F0-DCE0-4D10-8846-34D81500FB6C}" destId="{AC457E2A-D3D3-4947-973F-F6A3385C453B}" srcOrd="3" destOrd="0" presId="urn:microsoft.com/office/officeart/2005/8/layout/orgChart1"/>
    <dgm:cxn modelId="{8A8D1468-2C98-4D90-A78F-6DCA9ABC67D1}" type="presParOf" srcId="{AC457E2A-D3D3-4947-973F-F6A3385C453B}" destId="{04C11D80-4A28-4007-B50D-0BE012804C3B}" srcOrd="0" destOrd="0" presId="urn:microsoft.com/office/officeart/2005/8/layout/orgChart1"/>
    <dgm:cxn modelId="{2C666342-F7AC-4906-B969-C40C94EB2945}" type="presParOf" srcId="{04C11D80-4A28-4007-B50D-0BE012804C3B}" destId="{D52FC375-4D5C-4808-AE3F-375CBB285ED0}" srcOrd="0" destOrd="0" presId="urn:microsoft.com/office/officeart/2005/8/layout/orgChart1"/>
    <dgm:cxn modelId="{694B44E5-736B-46D2-A8B3-D20B5C14F210}" type="presParOf" srcId="{04C11D80-4A28-4007-B50D-0BE012804C3B}" destId="{8E17391A-5BDD-4302-A1E5-24156B8B192F}" srcOrd="1" destOrd="0" presId="urn:microsoft.com/office/officeart/2005/8/layout/orgChart1"/>
    <dgm:cxn modelId="{AE328B6D-B200-4C06-BB77-DC218B2BA265}" type="presParOf" srcId="{AC457E2A-D3D3-4947-973F-F6A3385C453B}" destId="{6B2226AF-9765-4767-8C28-41D48CC7AAF5}" srcOrd="1" destOrd="0" presId="urn:microsoft.com/office/officeart/2005/8/layout/orgChart1"/>
    <dgm:cxn modelId="{2705742C-9497-4F35-96FE-8F206F65918B}" type="presParOf" srcId="{AC457E2A-D3D3-4947-973F-F6A3385C453B}" destId="{E905B2E7-5326-4A96-B4CB-F916D594E0B1}" srcOrd="2" destOrd="0" presId="urn:microsoft.com/office/officeart/2005/8/layout/orgChart1"/>
    <dgm:cxn modelId="{05A5EC9F-A062-4FA6-86DA-099949776BC5}" type="presParOf" srcId="{94EB11F0-DCE0-4D10-8846-34D81500FB6C}" destId="{81A6AC38-0788-4230-9EE8-C78E7773D989}" srcOrd="4" destOrd="0" presId="urn:microsoft.com/office/officeart/2005/8/layout/orgChart1"/>
    <dgm:cxn modelId="{2FD741E4-C82F-480B-B6A6-687B74966AEA}" type="presParOf" srcId="{94EB11F0-DCE0-4D10-8846-34D81500FB6C}" destId="{1A724F51-5734-4B12-8755-CECE9F7B1D1D}" srcOrd="5" destOrd="0" presId="urn:microsoft.com/office/officeart/2005/8/layout/orgChart1"/>
    <dgm:cxn modelId="{D7AC095D-A29B-4BDC-A7E9-F1306D469305}" type="presParOf" srcId="{1A724F51-5734-4B12-8755-CECE9F7B1D1D}" destId="{0B1F2C4A-B601-4401-BF16-70C2A5B15E87}" srcOrd="0" destOrd="0" presId="urn:microsoft.com/office/officeart/2005/8/layout/orgChart1"/>
    <dgm:cxn modelId="{B7164AA0-FF20-4566-81AB-2C85BA9123B7}" type="presParOf" srcId="{0B1F2C4A-B601-4401-BF16-70C2A5B15E87}" destId="{5DBDBB36-BC01-45D6-9DE9-FA9476ECDB3F}" srcOrd="0" destOrd="0" presId="urn:microsoft.com/office/officeart/2005/8/layout/orgChart1"/>
    <dgm:cxn modelId="{0A9BBE11-B44F-4918-8543-6A8EE103E5C2}" type="presParOf" srcId="{0B1F2C4A-B601-4401-BF16-70C2A5B15E87}" destId="{B399ABFC-17AE-435C-9791-D58D3BAD6328}" srcOrd="1" destOrd="0" presId="urn:microsoft.com/office/officeart/2005/8/layout/orgChart1"/>
    <dgm:cxn modelId="{30442D51-B0C2-40DF-8FFC-2FC6824E6375}" type="presParOf" srcId="{1A724F51-5734-4B12-8755-CECE9F7B1D1D}" destId="{AC5742A8-9A61-4798-92BD-D6A9CC28FD1A}" srcOrd="1" destOrd="0" presId="urn:microsoft.com/office/officeart/2005/8/layout/orgChart1"/>
    <dgm:cxn modelId="{48D5ED9D-4732-4E67-B4BC-BB40C3BD5AEE}" type="presParOf" srcId="{1A724F51-5734-4B12-8755-CECE9F7B1D1D}" destId="{E4C25A6F-D2E6-425F-B314-D3C28E2F261B}" srcOrd="2" destOrd="0" presId="urn:microsoft.com/office/officeart/2005/8/layout/orgChart1"/>
    <dgm:cxn modelId="{6A8E9F49-41C3-4562-88BA-748A75BF5778}" type="presParOf" srcId="{711211D8-F533-4B4A-83C7-DF2FDFDA68FA}" destId="{C58E9A55-83C2-4433-8712-0C3A22940AED}" srcOrd="2" destOrd="0" presId="urn:microsoft.com/office/officeart/2005/8/layout/orgChart1"/>
    <dgm:cxn modelId="{4FFD1754-BAC0-486D-A727-2F23F4726973}" type="presParOf" srcId="{AAF0D0BB-A6B5-464E-8AD2-B30AB9B9A5D8}" destId="{5479D77F-434F-47C1-A77D-20C1C9CF0D68}" srcOrd="4" destOrd="0" presId="urn:microsoft.com/office/officeart/2005/8/layout/orgChart1"/>
    <dgm:cxn modelId="{C937DFD0-5A89-4CFC-AAD3-329509DC63C2}" type="presParOf" srcId="{AAF0D0BB-A6B5-464E-8AD2-B30AB9B9A5D8}" destId="{6FB9B8CE-FC8C-41E1-B2DE-443F0966F689}" srcOrd="5" destOrd="0" presId="urn:microsoft.com/office/officeart/2005/8/layout/orgChart1"/>
    <dgm:cxn modelId="{53DAE873-46B3-40FD-BC99-69B4B6CEE8C8}" type="presParOf" srcId="{6FB9B8CE-FC8C-41E1-B2DE-443F0966F689}" destId="{D9D67A2A-EB6D-40A0-9529-445D2BC8012E}" srcOrd="0" destOrd="0" presId="urn:microsoft.com/office/officeart/2005/8/layout/orgChart1"/>
    <dgm:cxn modelId="{02335AAC-D7C2-48F9-97E1-83319B9AEF07}" type="presParOf" srcId="{D9D67A2A-EB6D-40A0-9529-445D2BC8012E}" destId="{54B088D5-DFAA-42EE-AD3E-7FDC69CCF428}" srcOrd="0" destOrd="0" presId="urn:microsoft.com/office/officeart/2005/8/layout/orgChart1"/>
    <dgm:cxn modelId="{C28010C5-9817-4031-9574-9602DB6A2DD3}" type="presParOf" srcId="{D9D67A2A-EB6D-40A0-9529-445D2BC8012E}" destId="{71DDD152-526F-48C8-A1B7-BF96FAF4B5F5}" srcOrd="1" destOrd="0" presId="urn:microsoft.com/office/officeart/2005/8/layout/orgChart1"/>
    <dgm:cxn modelId="{BB07CF67-E3E1-4BBC-B398-73B8E8E31C6D}" type="presParOf" srcId="{6FB9B8CE-FC8C-41E1-B2DE-443F0966F689}" destId="{4B400DC0-1915-4168-A2C1-369E151A27E7}" srcOrd="1" destOrd="0" presId="urn:microsoft.com/office/officeart/2005/8/layout/orgChart1"/>
    <dgm:cxn modelId="{88308618-2C41-477E-9A52-09DF2B61AB2C}" type="presParOf" srcId="{4B400DC0-1915-4168-A2C1-369E151A27E7}" destId="{1D59D021-B414-4DB4-B587-46FF579AF18F}" srcOrd="0" destOrd="0" presId="urn:microsoft.com/office/officeart/2005/8/layout/orgChart1"/>
    <dgm:cxn modelId="{267A9645-68B7-4A2A-BC83-A4351C358642}" type="presParOf" srcId="{4B400DC0-1915-4168-A2C1-369E151A27E7}" destId="{A65E95FE-037D-49D3-9A44-A571D8CD7BDB}" srcOrd="1" destOrd="0" presId="urn:microsoft.com/office/officeart/2005/8/layout/orgChart1"/>
    <dgm:cxn modelId="{255F5BC8-EACE-4A06-910D-380E5CF2C1A4}" type="presParOf" srcId="{A65E95FE-037D-49D3-9A44-A571D8CD7BDB}" destId="{E871CCF2-68F0-45F7-B01D-B059AF25ED7D}" srcOrd="0" destOrd="0" presId="urn:microsoft.com/office/officeart/2005/8/layout/orgChart1"/>
    <dgm:cxn modelId="{42CB9268-FDD7-42B8-A158-FA891F0FA35B}" type="presParOf" srcId="{E871CCF2-68F0-45F7-B01D-B059AF25ED7D}" destId="{F72CA017-5AAA-4B7D-B849-40D0ADEF2660}" srcOrd="0" destOrd="0" presId="urn:microsoft.com/office/officeart/2005/8/layout/orgChart1"/>
    <dgm:cxn modelId="{EBED73E2-1D2B-4CEF-8E2E-317979C5C56B}" type="presParOf" srcId="{E871CCF2-68F0-45F7-B01D-B059AF25ED7D}" destId="{9AFAFEB7-1AB1-4CFC-A9CC-DE6625B13011}" srcOrd="1" destOrd="0" presId="urn:microsoft.com/office/officeart/2005/8/layout/orgChart1"/>
    <dgm:cxn modelId="{CC0E875F-C51B-4859-9306-EC26AC016F5F}" type="presParOf" srcId="{A65E95FE-037D-49D3-9A44-A571D8CD7BDB}" destId="{33528B4B-E776-4F15-8325-1F31B7E9D2F6}" srcOrd="1" destOrd="0" presId="urn:microsoft.com/office/officeart/2005/8/layout/orgChart1"/>
    <dgm:cxn modelId="{B68A382F-0AF2-4F93-9C9A-515C45B31EE9}" type="presParOf" srcId="{33528B4B-E776-4F15-8325-1F31B7E9D2F6}" destId="{48C6088D-72C1-47AD-BEA3-6A417D9DC693}" srcOrd="0" destOrd="0" presId="urn:microsoft.com/office/officeart/2005/8/layout/orgChart1"/>
    <dgm:cxn modelId="{D0033E02-E02A-4683-B24B-05A867786F77}" type="presParOf" srcId="{33528B4B-E776-4F15-8325-1F31B7E9D2F6}" destId="{BFE5D94F-AC41-42EE-8526-DD17F4987BA9}" srcOrd="1" destOrd="0" presId="urn:microsoft.com/office/officeart/2005/8/layout/orgChart1"/>
    <dgm:cxn modelId="{DEFC0937-7F63-46CD-8693-FE5602C5CC7B}" type="presParOf" srcId="{BFE5D94F-AC41-42EE-8526-DD17F4987BA9}" destId="{BDFE8D6D-DACF-43B0-A847-DE91A804F734}" srcOrd="0" destOrd="0" presId="urn:microsoft.com/office/officeart/2005/8/layout/orgChart1"/>
    <dgm:cxn modelId="{BDCB3F0A-AE4D-4BD4-B149-BAC0F8E6FC53}" type="presParOf" srcId="{BDFE8D6D-DACF-43B0-A847-DE91A804F734}" destId="{175948D5-8653-445B-A733-8A6FC0B2F403}" srcOrd="0" destOrd="0" presId="urn:microsoft.com/office/officeart/2005/8/layout/orgChart1"/>
    <dgm:cxn modelId="{909C6E79-4FD9-4772-8EBC-607899416579}" type="presParOf" srcId="{BDFE8D6D-DACF-43B0-A847-DE91A804F734}" destId="{49ABE297-8810-4054-9044-549C1F52EA16}" srcOrd="1" destOrd="0" presId="urn:microsoft.com/office/officeart/2005/8/layout/orgChart1"/>
    <dgm:cxn modelId="{D6C2D52E-E2DC-4AEA-AA41-3712E2CC3A78}" type="presParOf" srcId="{BFE5D94F-AC41-42EE-8526-DD17F4987BA9}" destId="{BD0C0B5C-52B3-4BD7-9A55-A37DF492E69F}" srcOrd="1" destOrd="0" presId="urn:microsoft.com/office/officeart/2005/8/layout/orgChart1"/>
    <dgm:cxn modelId="{1B73BE88-AEC7-4E3E-80F2-5124CC7D743B}" type="presParOf" srcId="{BFE5D94F-AC41-42EE-8526-DD17F4987BA9}" destId="{567C6AB6-B8EC-4E8D-AE6E-51F2DE232E1F}" srcOrd="2" destOrd="0" presId="urn:microsoft.com/office/officeart/2005/8/layout/orgChart1"/>
    <dgm:cxn modelId="{942C9B46-6CD7-448A-AAB6-5C33B0D2962D}" type="presParOf" srcId="{33528B4B-E776-4F15-8325-1F31B7E9D2F6}" destId="{2BE6A5FE-D20D-404E-BA30-524528432997}" srcOrd="2" destOrd="0" presId="urn:microsoft.com/office/officeart/2005/8/layout/orgChart1"/>
    <dgm:cxn modelId="{3379E2F9-8220-4A21-B647-D06B32E63AA8}" type="presParOf" srcId="{33528B4B-E776-4F15-8325-1F31B7E9D2F6}" destId="{2E4D72FB-16FA-4157-8D66-E6F2FDD48542}" srcOrd="3" destOrd="0" presId="urn:microsoft.com/office/officeart/2005/8/layout/orgChart1"/>
    <dgm:cxn modelId="{74907E33-A8D9-4A4D-B9DA-60BC12DD6815}" type="presParOf" srcId="{2E4D72FB-16FA-4157-8D66-E6F2FDD48542}" destId="{1A9BB4AE-43AE-4532-91B4-1F8788C08FEB}" srcOrd="0" destOrd="0" presId="urn:microsoft.com/office/officeart/2005/8/layout/orgChart1"/>
    <dgm:cxn modelId="{BDD9DBE7-6EA0-4434-8104-4BD0FF071254}" type="presParOf" srcId="{1A9BB4AE-43AE-4532-91B4-1F8788C08FEB}" destId="{E1E0D5A2-CF6A-4366-8023-230C379160A1}" srcOrd="0" destOrd="0" presId="urn:microsoft.com/office/officeart/2005/8/layout/orgChart1"/>
    <dgm:cxn modelId="{E4001E83-B0D3-4774-A6AF-10B9C7AD6F4A}" type="presParOf" srcId="{1A9BB4AE-43AE-4532-91B4-1F8788C08FEB}" destId="{20906B70-5A68-4BC8-BD37-2E725BBB7111}" srcOrd="1" destOrd="0" presId="urn:microsoft.com/office/officeart/2005/8/layout/orgChart1"/>
    <dgm:cxn modelId="{1B3940DE-C40C-4FE1-90DB-998F56A2F8DC}" type="presParOf" srcId="{2E4D72FB-16FA-4157-8D66-E6F2FDD48542}" destId="{222CDABB-267B-48F8-9F29-51D86951C530}" srcOrd="1" destOrd="0" presId="urn:microsoft.com/office/officeart/2005/8/layout/orgChart1"/>
    <dgm:cxn modelId="{7D8D63AF-E02A-4D49-BB3E-4432E399065A}" type="presParOf" srcId="{2E4D72FB-16FA-4157-8D66-E6F2FDD48542}" destId="{19645D47-CC9B-4607-9050-10A7FCB82858}" srcOrd="2" destOrd="0" presId="urn:microsoft.com/office/officeart/2005/8/layout/orgChart1"/>
    <dgm:cxn modelId="{F3C4C8EC-590B-410A-BCA7-3C71C6FAA4D5}" type="presParOf" srcId="{A65E95FE-037D-49D3-9A44-A571D8CD7BDB}" destId="{3444700A-962D-49AA-A643-0E8AF4BA3A45}" srcOrd="2" destOrd="0" presId="urn:microsoft.com/office/officeart/2005/8/layout/orgChart1"/>
    <dgm:cxn modelId="{22EFC621-75F0-4BF4-B5A0-0B96C78CF9D2}" type="presParOf" srcId="{4B400DC0-1915-4168-A2C1-369E151A27E7}" destId="{C0752C51-D4DC-456A-80CA-0C4F64016814}" srcOrd="2" destOrd="0" presId="urn:microsoft.com/office/officeart/2005/8/layout/orgChart1"/>
    <dgm:cxn modelId="{A2217A15-A0B2-4BE4-BAF2-B6DA37A9DD69}" type="presParOf" srcId="{4B400DC0-1915-4168-A2C1-369E151A27E7}" destId="{275A17D6-7809-41FA-A6CB-59070105B2B5}" srcOrd="3" destOrd="0" presId="urn:microsoft.com/office/officeart/2005/8/layout/orgChart1"/>
    <dgm:cxn modelId="{40C17878-8E6E-415D-9A7D-41CD53753A40}" type="presParOf" srcId="{275A17D6-7809-41FA-A6CB-59070105B2B5}" destId="{25A00A10-796D-4308-B152-8F1672F3988C}" srcOrd="0" destOrd="0" presId="urn:microsoft.com/office/officeart/2005/8/layout/orgChart1"/>
    <dgm:cxn modelId="{EBF0C70A-4880-4AA5-AAF6-C5BF447CBEF2}" type="presParOf" srcId="{25A00A10-796D-4308-B152-8F1672F3988C}" destId="{78617443-A3C2-402A-94D3-19BCF9914E4C}" srcOrd="0" destOrd="0" presId="urn:microsoft.com/office/officeart/2005/8/layout/orgChart1"/>
    <dgm:cxn modelId="{138797AF-2336-4C30-93B3-6B846C16C26F}" type="presParOf" srcId="{25A00A10-796D-4308-B152-8F1672F3988C}" destId="{0353B2EC-3846-4520-9D05-5160D45362A2}" srcOrd="1" destOrd="0" presId="urn:microsoft.com/office/officeart/2005/8/layout/orgChart1"/>
    <dgm:cxn modelId="{650E8B4F-C8D8-45F6-8CC5-D711E336F95F}" type="presParOf" srcId="{275A17D6-7809-41FA-A6CB-59070105B2B5}" destId="{3FA1E16F-9242-4DCB-B0DD-67008FCCEB0A}" srcOrd="1" destOrd="0" presId="urn:microsoft.com/office/officeart/2005/8/layout/orgChart1"/>
    <dgm:cxn modelId="{DDA2E6FE-5A40-4DE0-9E8F-F1B30F42A6BE}" type="presParOf" srcId="{3FA1E16F-9242-4DCB-B0DD-67008FCCEB0A}" destId="{5291B409-5012-4457-B13C-C7A62FB87F0C}" srcOrd="0" destOrd="0" presId="urn:microsoft.com/office/officeart/2005/8/layout/orgChart1"/>
    <dgm:cxn modelId="{3C4EFC65-DF47-4B6D-9FD5-0A7E36FEC7C5}" type="presParOf" srcId="{3FA1E16F-9242-4DCB-B0DD-67008FCCEB0A}" destId="{563CBFD6-AB41-499B-9C01-23CBF2C0E270}" srcOrd="1" destOrd="0" presId="urn:microsoft.com/office/officeart/2005/8/layout/orgChart1"/>
    <dgm:cxn modelId="{FCB74B70-304C-4309-A7DA-5B57EBFC0BA7}" type="presParOf" srcId="{563CBFD6-AB41-499B-9C01-23CBF2C0E270}" destId="{C93FDA60-3EF2-4371-BDC8-28E1A6C5211C}" srcOrd="0" destOrd="0" presId="urn:microsoft.com/office/officeart/2005/8/layout/orgChart1"/>
    <dgm:cxn modelId="{1FA0F08C-FA18-4A09-8FEF-2753088FD9A9}" type="presParOf" srcId="{C93FDA60-3EF2-4371-BDC8-28E1A6C5211C}" destId="{23CD9098-0422-44AA-9D85-FF8304D26C46}" srcOrd="0" destOrd="0" presId="urn:microsoft.com/office/officeart/2005/8/layout/orgChart1"/>
    <dgm:cxn modelId="{A0736371-B26E-4443-83FA-C11C3EF82259}" type="presParOf" srcId="{C93FDA60-3EF2-4371-BDC8-28E1A6C5211C}" destId="{12E0F192-0A2A-4721-8F02-BAC78B875816}" srcOrd="1" destOrd="0" presId="urn:microsoft.com/office/officeart/2005/8/layout/orgChart1"/>
    <dgm:cxn modelId="{8BDF283F-85B6-4578-84D4-901C94BB0DB6}" type="presParOf" srcId="{563CBFD6-AB41-499B-9C01-23CBF2C0E270}" destId="{25B7402B-DD2A-41CB-8617-B74BAC31A1DE}" srcOrd="1" destOrd="0" presId="urn:microsoft.com/office/officeart/2005/8/layout/orgChart1"/>
    <dgm:cxn modelId="{24F611D5-846B-45A9-808E-489A956546CE}" type="presParOf" srcId="{563CBFD6-AB41-499B-9C01-23CBF2C0E270}" destId="{9647E0B2-2875-4D8F-B557-59132DF01A89}" srcOrd="2" destOrd="0" presId="urn:microsoft.com/office/officeart/2005/8/layout/orgChart1"/>
    <dgm:cxn modelId="{30FEBBD5-CAF3-4592-AB89-AA0C6530631F}" type="presParOf" srcId="{3FA1E16F-9242-4DCB-B0DD-67008FCCEB0A}" destId="{7E461DAC-17C7-4CB5-91E1-ED1BBB2E7A5D}" srcOrd="2" destOrd="0" presId="urn:microsoft.com/office/officeart/2005/8/layout/orgChart1"/>
    <dgm:cxn modelId="{68539121-E6DD-42FB-855E-BAF562ED4075}" type="presParOf" srcId="{3FA1E16F-9242-4DCB-B0DD-67008FCCEB0A}" destId="{CD1E9447-6DEA-48B3-BBFC-69508FD32931}" srcOrd="3" destOrd="0" presId="urn:microsoft.com/office/officeart/2005/8/layout/orgChart1"/>
    <dgm:cxn modelId="{813A4A2D-E197-4878-ADBA-C4502941DC90}" type="presParOf" srcId="{CD1E9447-6DEA-48B3-BBFC-69508FD32931}" destId="{6FA83835-200F-4385-A3BF-3F957001B2FD}" srcOrd="0" destOrd="0" presId="urn:microsoft.com/office/officeart/2005/8/layout/orgChart1"/>
    <dgm:cxn modelId="{F96C5A87-0896-496B-93DD-2C8068291FAA}" type="presParOf" srcId="{6FA83835-200F-4385-A3BF-3F957001B2FD}" destId="{0D61C818-49FE-4DBB-A5E7-D861D3E1B561}" srcOrd="0" destOrd="0" presId="urn:microsoft.com/office/officeart/2005/8/layout/orgChart1"/>
    <dgm:cxn modelId="{5DA537AF-4238-4404-823D-796E5AE9FCC0}" type="presParOf" srcId="{6FA83835-200F-4385-A3BF-3F957001B2FD}" destId="{3C56A8C7-3711-4CF1-A5D5-40043022F473}" srcOrd="1" destOrd="0" presId="urn:microsoft.com/office/officeart/2005/8/layout/orgChart1"/>
    <dgm:cxn modelId="{2D288EA8-14E3-4C16-8E7A-1F897A32764A}" type="presParOf" srcId="{CD1E9447-6DEA-48B3-BBFC-69508FD32931}" destId="{C8477559-B103-4A6C-9917-25AA0625517A}" srcOrd="1" destOrd="0" presId="urn:microsoft.com/office/officeart/2005/8/layout/orgChart1"/>
    <dgm:cxn modelId="{413ACCC2-10F4-4ED8-AEA7-90CB36E17BC0}" type="presParOf" srcId="{CD1E9447-6DEA-48B3-BBFC-69508FD32931}" destId="{D092434A-8EBA-49B2-B50A-517A53BCB8C8}" srcOrd="2" destOrd="0" presId="urn:microsoft.com/office/officeart/2005/8/layout/orgChart1"/>
    <dgm:cxn modelId="{A09EF0B3-70CC-4C4C-A72F-AE3E598016F5}" type="presParOf" srcId="{275A17D6-7809-41FA-A6CB-59070105B2B5}" destId="{8E277540-D889-46CB-89EE-67022C9B3119}" srcOrd="2" destOrd="0" presId="urn:microsoft.com/office/officeart/2005/8/layout/orgChart1"/>
    <dgm:cxn modelId="{3C38FD34-A7BB-40D3-B12B-E199D7CBAD44}" type="presParOf" srcId="{6FB9B8CE-FC8C-41E1-B2DE-443F0966F689}" destId="{9690CC32-986E-4611-91D1-D528D7F776CF}" srcOrd="2" destOrd="0" presId="urn:microsoft.com/office/officeart/2005/8/layout/orgChart1"/>
    <dgm:cxn modelId="{48FED010-217F-4CD0-8FF6-555FD433BDFD}" type="presParOf" srcId="{8FA97E29-BB74-4F27-BC23-204F279BF2C3}" destId="{AC65490A-A34E-40C4-B5FF-A8B6AF56ABAC}"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96ED575-FECD-694B-AC7D-1ED874939C4D}" type="doc">
      <dgm:prSet loTypeId="urn:microsoft.com/office/officeart/2005/8/layout/pyramid2" loCatId="" qsTypeId="urn:microsoft.com/office/officeart/2005/8/quickstyle/simple4" qsCatId="simple" csTypeId="urn:microsoft.com/office/officeart/2005/8/colors/colorful4" csCatId="colorful" phldr="1"/>
      <dgm:spPr/>
    </dgm:pt>
    <dgm:pt modelId="{3C37C771-0E1D-0045-A4B5-7145EDE91544}">
      <dgm:prSet phldrT="[Text]"/>
      <dgm:spPr/>
      <dgm:t>
        <a:bodyPr/>
        <a:lstStyle/>
        <a:p>
          <a:r>
            <a:rPr lang="en-US" dirty="0" smtClean="0"/>
            <a:t>Strategic</a:t>
          </a:r>
          <a:endParaRPr lang="en-US" dirty="0"/>
        </a:p>
      </dgm:t>
    </dgm:pt>
    <dgm:pt modelId="{F056F9A8-B916-544B-B941-0E1A1D6AAEC5}" type="parTrans" cxnId="{AD41AC5F-B82C-EE4A-A4B2-749E7216869F}">
      <dgm:prSet/>
      <dgm:spPr/>
      <dgm:t>
        <a:bodyPr/>
        <a:lstStyle/>
        <a:p>
          <a:endParaRPr lang="en-US"/>
        </a:p>
      </dgm:t>
    </dgm:pt>
    <dgm:pt modelId="{EC26E555-ED01-E446-AC93-D1E10D635FE6}" type="sibTrans" cxnId="{AD41AC5F-B82C-EE4A-A4B2-749E7216869F}">
      <dgm:prSet/>
      <dgm:spPr/>
      <dgm:t>
        <a:bodyPr/>
        <a:lstStyle/>
        <a:p>
          <a:endParaRPr lang="en-US"/>
        </a:p>
      </dgm:t>
    </dgm:pt>
    <dgm:pt modelId="{DE4BE2AC-A425-2943-9B0E-D8FB9CC3F07B}">
      <dgm:prSet phldrT="[Text]"/>
      <dgm:spPr/>
      <dgm:t>
        <a:bodyPr/>
        <a:lstStyle/>
        <a:p>
          <a:r>
            <a:rPr lang="en-US" dirty="0" smtClean="0"/>
            <a:t>Portfolio</a:t>
          </a:r>
          <a:endParaRPr lang="en-US" dirty="0"/>
        </a:p>
      </dgm:t>
    </dgm:pt>
    <dgm:pt modelId="{77641A18-6E39-DD45-BC12-657F36917D55}" type="parTrans" cxnId="{4DBDE1C9-E9C4-F543-B8BA-E0238DA5B271}">
      <dgm:prSet/>
      <dgm:spPr/>
      <dgm:t>
        <a:bodyPr/>
        <a:lstStyle/>
        <a:p>
          <a:endParaRPr lang="en-US"/>
        </a:p>
      </dgm:t>
    </dgm:pt>
    <dgm:pt modelId="{94F969BD-9BAE-EC40-BF74-DAFEF409AA83}" type="sibTrans" cxnId="{4DBDE1C9-E9C4-F543-B8BA-E0238DA5B271}">
      <dgm:prSet/>
      <dgm:spPr/>
      <dgm:t>
        <a:bodyPr/>
        <a:lstStyle/>
        <a:p>
          <a:endParaRPr lang="en-US"/>
        </a:p>
      </dgm:t>
    </dgm:pt>
    <dgm:pt modelId="{3EE67BDD-1DCC-634B-B1E5-3B36A2CA2691}">
      <dgm:prSet phldrT="[Text]"/>
      <dgm:spPr/>
      <dgm:t>
        <a:bodyPr/>
        <a:lstStyle/>
        <a:p>
          <a:r>
            <a:rPr lang="en-US" dirty="0" smtClean="0"/>
            <a:t>Project</a:t>
          </a:r>
          <a:endParaRPr lang="en-US" dirty="0"/>
        </a:p>
      </dgm:t>
    </dgm:pt>
    <dgm:pt modelId="{46773FB4-279E-0440-8A5F-1AA5A1D6B8C5}" type="parTrans" cxnId="{830888A3-F5C1-834B-AFE3-9C4C9DA80351}">
      <dgm:prSet/>
      <dgm:spPr/>
      <dgm:t>
        <a:bodyPr/>
        <a:lstStyle/>
        <a:p>
          <a:endParaRPr lang="en-US"/>
        </a:p>
      </dgm:t>
    </dgm:pt>
    <dgm:pt modelId="{D75DF33F-66DE-5344-8434-2E5B74BF9AC6}" type="sibTrans" cxnId="{830888A3-F5C1-834B-AFE3-9C4C9DA80351}">
      <dgm:prSet/>
      <dgm:spPr/>
      <dgm:t>
        <a:bodyPr/>
        <a:lstStyle/>
        <a:p>
          <a:endParaRPr lang="en-US"/>
        </a:p>
      </dgm:t>
    </dgm:pt>
    <dgm:pt modelId="{E6D0B9B2-477B-FA42-8321-1E6EE2B67647}">
      <dgm:prSet phldrT="[Text]"/>
      <dgm:spPr/>
      <dgm:t>
        <a:bodyPr/>
        <a:lstStyle/>
        <a:p>
          <a:r>
            <a:rPr lang="en-US" dirty="0" smtClean="0"/>
            <a:t>Operational</a:t>
          </a:r>
          <a:endParaRPr lang="en-US" dirty="0"/>
        </a:p>
      </dgm:t>
    </dgm:pt>
    <dgm:pt modelId="{11F82D7F-BA6E-0F48-B08F-CDE70A04232B}" type="parTrans" cxnId="{84DDE190-6FF8-8E48-8A94-E07CFC75804A}">
      <dgm:prSet/>
      <dgm:spPr/>
      <dgm:t>
        <a:bodyPr/>
        <a:lstStyle/>
        <a:p>
          <a:endParaRPr lang="en-US"/>
        </a:p>
      </dgm:t>
    </dgm:pt>
    <dgm:pt modelId="{A4CAFEC8-C10B-644C-AFAD-E484095ED064}" type="sibTrans" cxnId="{84DDE190-6FF8-8E48-8A94-E07CFC75804A}">
      <dgm:prSet/>
      <dgm:spPr/>
      <dgm:t>
        <a:bodyPr/>
        <a:lstStyle/>
        <a:p>
          <a:endParaRPr lang="en-US"/>
        </a:p>
      </dgm:t>
    </dgm:pt>
    <dgm:pt modelId="{C6CCD1D3-A2BE-6B4E-A6A7-168ACDB02567}" type="pres">
      <dgm:prSet presAssocID="{696ED575-FECD-694B-AC7D-1ED874939C4D}" presName="compositeShape" presStyleCnt="0">
        <dgm:presLayoutVars>
          <dgm:dir/>
          <dgm:resizeHandles/>
        </dgm:presLayoutVars>
      </dgm:prSet>
      <dgm:spPr/>
    </dgm:pt>
    <dgm:pt modelId="{25B24C79-DF77-884C-A85C-2195F40076E5}" type="pres">
      <dgm:prSet presAssocID="{696ED575-FECD-694B-AC7D-1ED874939C4D}" presName="pyramid" presStyleLbl="node1" presStyleIdx="0" presStyleCnt="1"/>
      <dgm:spPr/>
    </dgm:pt>
    <dgm:pt modelId="{A6AAA837-7947-B744-8CDC-40718A7F235B}" type="pres">
      <dgm:prSet presAssocID="{696ED575-FECD-694B-AC7D-1ED874939C4D}" presName="theList" presStyleCnt="0"/>
      <dgm:spPr/>
    </dgm:pt>
    <dgm:pt modelId="{2A39A80D-2FC9-6F4E-87C9-26E3397715D5}" type="pres">
      <dgm:prSet presAssocID="{3C37C771-0E1D-0045-A4B5-7145EDE91544}" presName="aNode" presStyleLbl="fgAcc1" presStyleIdx="0" presStyleCnt="4">
        <dgm:presLayoutVars>
          <dgm:bulletEnabled val="1"/>
        </dgm:presLayoutVars>
      </dgm:prSet>
      <dgm:spPr/>
      <dgm:t>
        <a:bodyPr/>
        <a:lstStyle/>
        <a:p>
          <a:endParaRPr lang="en-US"/>
        </a:p>
      </dgm:t>
    </dgm:pt>
    <dgm:pt modelId="{FB28635E-B732-0C46-9C7E-3711079DB6F8}" type="pres">
      <dgm:prSet presAssocID="{3C37C771-0E1D-0045-A4B5-7145EDE91544}" presName="aSpace" presStyleCnt="0"/>
      <dgm:spPr/>
    </dgm:pt>
    <dgm:pt modelId="{9F9DBE93-AB30-994C-BF02-DABDE3EE36F4}" type="pres">
      <dgm:prSet presAssocID="{DE4BE2AC-A425-2943-9B0E-D8FB9CC3F07B}" presName="aNode" presStyleLbl="fgAcc1" presStyleIdx="1" presStyleCnt="4">
        <dgm:presLayoutVars>
          <dgm:bulletEnabled val="1"/>
        </dgm:presLayoutVars>
      </dgm:prSet>
      <dgm:spPr/>
      <dgm:t>
        <a:bodyPr/>
        <a:lstStyle/>
        <a:p>
          <a:endParaRPr lang="en-US"/>
        </a:p>
      </dgm:t>
    </dgm:pt>
    <dgm:pt modelId="{38D2C2A6-9826-2E48-8712-8C6503B36CA8}" type="pres">
      <dgm:prSet presAssocID="{DE4BE2AC-A425-2943-9B0E-D8FB9CC3F07B}" presName="aSpace" presStyleCnt="0"/>
      <dgm:spPr/>
    </dgm:pt>
    <dgm:pt modelId="{DF7FDF9D-5068-B142-9C5C-AE1078D911F5}" type="pres">
      <dgm:prSet presAssocID="{3EE67BDD-1DCC-634B-B1E5-3B36A2CA2691}" presName="aNode" presStyleLbl="fgAcc1" presStyleIdx="2" presStyleCnt="4">
        <dgm:presLayoutVars>
          <dgm:bulletEnabled val="1"/>
        </dgm:presLayoutVars>
      </dgm:prSet>
      <dgm:spPr/>
      <dgm:t>
        <a:bodyPr/>
        <a:lstStyle/>
        <a:p>
          <a:endParaRPr lang="en-US"/>
        </a:p>
      </dgm:t>
    </dgm:pt>
    <dgm:pt modelId="{D1EDB576-58F3-FA49-961B-A28F8FA1C660}" type="pres">
      <dgm:prSet presAssocID="{3EE67BDD-1DCC-634B-B1E5-3B36A2CA2691}" presName="aSpace" presStyleCnt="0"/>
      <dgm:spPr/>
    </dgm:pt>
    <dgm:pt modelId="{E62D91A3-1C3E-CE48-9857-CC7323E0934D}" type="pres">
      <dgm:prSet presAssocID="{E6D0B9B2-477B-FA42-8321-1E6EE2B67647}" presName="aNode" presStyleLbl="fgAcc1" presStyleIdx="3" presStyleCnt="4">
        <dgm:presLayoutVars>
          <dgm:bulletEnabled val="1"/>
        </dgm:presLayoutVars>
      </dgm:prSet>
      <dgm:spPr/>
      <dgm:t>
        <a:bodyPr/>
        <a:lstStyle/>
        <a:p>
          <a:endParaRPr lang="en-US"/>
        </a:p>
      </dgm:t>
    </dgm:pt>
    <dgm:pt modelId="{C266D03F-FB13-1847-B05C-0A716B58FF08}" type="pres">
      <dgm:prSet presAssocID="{E6D0B9B2-477B-FA42-8321-1E6EE2B67647}" presName="aSpace" presStyleCnt="0"/>
      <dgm:spPr/>
    </dgm:pt>
  </dgm:ptLst>
  <dgm:cxnLst>
    <dgm:cxn modelId="{84DDE190-6FF8-8E48-8A94-E07CFC75804A}" srcId="{696ED575-FECD-694B-AC7D-1ED874939C4D}" destId="{E6D0B9B2-477B-FA42-8321-1E6EE2B67647}" srcOrd="3" destOrd="0" parTransId="{11F82D7F-BA6E-0F48-B08F-CDE70A04232B}" sibTransId="{A4CAFEC8-C10B-644C-AFAD-E484095ED064}"/>
    <dgm:cxn modelId="{AD41AC5F-B82C-EE4A-A4B2-749E7216869F}" srcId="{696ED575-FECD-694B-AC7D-1ED874939C4D}" destId="{3C37C771-0E1D-0045-A4B5-7145EDE91544}" srcOrd="0" destOrd="0" parTransId="{F056F9A8-B916-544B-B941-0E1A1D6AAEC5}" sibTransId="{EC26E555-ED01-E446-AC93-D1E10D635FE6}"/>
    <dgm:cxn modelId="{38C58446-AB6C-1548-96B7-1A0F34B2F96E}" type="presOf" srcId="{DE4BE2AC-A425-2943-9B0E-D8FB9CC3F07B}" destId="{9F9DBE93-AB30-994C-BF02-DABDE3EE36F4}" srcOrd="0" destOrd="0" presId="urn:microsoft.com/office/officeart/2005/8/layout/pyramid2"/>
    <dgm:cxn modelId="{C81DC241-34E1-E742-B6E3-7269A4C92290}" type="presOf" srcId="{696ED575-FECD-694B-AC7D-1ED874939C4D}" destId="{C6CCD1D3-A2BE-6B4E-A6A7-168ACDB02567}" srcOrd="0" destOrd="0" presId="urn:microsoft.com/office/officeart/2005/8/layout/pyramid2"/>
    <dgm:cxn modelId="{4DBDE1C9-E9C4-F543-B8BA-E0238DA5B271}" srcId="{696ED575-FECD-694B-AC7D-1ED874939C4D}" destId="{DE4BE2AC-A425-2943-9B0E-D8FB9CC3F07B}" srcOrd="1" destOrd="0" parTransId="{77641A18-6E39-DD45-BC12-657F36917D55}" sibTransId="{94F969BD-9BAE-EC40-BF74-DAFEF409AA83}"/>
    <dgm:cxn modelId="{830888A3-F5C1-834B-AFE3-9C4C9DA80351}" srcId="{696ED575-FECD-694B-AC7D-1ED874939C4D}" destId="{3EE67BDD-1DCC-634B-B1E5-3B36A2CA2691}" srcOrd="2" destOrd="0" parTransId="{46773FB4-279E-0440-8A5F-1AA5A1D6B8C5}" sibTransId="{D75DF33F-66DE-5344-8434-2E5B74BF9AC6}"/>
    <dgm:cxn modelId="{7337B8A7-8C31-D44D-B8F3-C413751EAA3A}" type="presOf" srcId="{3EE67BDD-1DCC-634B-B1E5-3B36A2CA2691}" destId="{DF7FDF9D-5068-B142-9C5C-AE1078D911F5}" srcOrd="0" destOrd="0" presId="urn:microsoft.com/office/officeart/2005/8/layout/pyramid2"/>
    <dgm:cxn modelId="{3C98D62D-7637-8F48-A830-E0ABC25E77C5}" type="presOf" srcId="{3C37C771-0E1D-0045-A4B5-7145EDE91544}" destId="{2A39A80D-2FC9-6F4E-87C9-26E3397715D5}" srcOrd="0" destOrd="0" presId="urn:microsoft.com/office/officeart/2005/8/layout/pyramid2"/>
    <dgm:cxn modelId="{48B83B0F-1277-C343-B748-E8B9AE1011E4}" type="presOf" srcId="{E6D0B9B2-477B-FA42-8321-1E6EE2B67647}" destId="{E62D91A3-1C3E-CE48-9857-CC7323E0934D}" srcOrd="0" destOrd="0" presId="urn:microsoft.com/office/officeart/2005/8/layout/pyramid2"/>
    <dgm:cxn modelId="{5405023F-E4EC-3F47-919E-EA4F89F716F6}" type="presParOf" srcId="{C6CCD1D3-A2BE-6B4E-A6A7-168ACDB02567}" destId="{25B24C79-DF77-884C-A85C-2195F40076E5}" srcOrd="0" destOrd="0" presId="urn:microsoft.com/office/officeart/2005/8/layout/pyramid2"/>
    <dgm:cxn modelId="{0B88A761-06ED-7541-BB45-2C066165B142}" type="presParOf" srcId="{C6CCD1D3-A2BE-6B4E-A6A7-168ACDB02567}" destId="{A6AAA837-7947-B744-8CDC-40718A7F235B}" srcOrd="1" destOrd="0" presId="urn:microsoft.com/office/officeart/2005/8/layout/pyramid2"/>
    <dgm:cxn modelId="{4A63A8F3-A0B2-EA49-BC0C-0518F58DF422}" type="presParOf" srcId="{A6AAA837-7947-B744-8CDC-40718A7F235B}" destId="{2A39A80D-2FC9-6F4E-87C9-26E3397715D5}" srcOrd="0" destOrd="0" presId="urn:microsoft.com/office/officeart/2005/8/layout/pyramid2"/>
    <dgm:cxn modelId="{E94F43B2-4167-4643-9D21-3E276760D2D4}" type="presParOf" srcId="{A6AAA837-7947-B744-8CDC-40718A7F235B}" destId="{FB28635E-B732-0C46-9C7E-3711079DB6F8}" srcOrd="1" destOrd="0" presId="urn:microsoft.com/office/officeart/2005/8/layout/pyramid2"/>
    <dgm:cxn modelId="{2FC65196-2F13-5544-B0AA-122931CE4954}" type="presParOf" srcId="{A6AAA837-7947-B744-8CDC-40718A7F235B}" destId="{9F9DBE93-AB30-994C-BF02-DABDE3EE36F4}" srcOrd="2" destOrd="0" presId="urn:microsoft.com/office/officeart/2005/8/layout/pyramid2"/>
    <dgm:cxn modelId="{56D153B0-6DEF-EE42-9E7F-33CB48781012}" type="presParOf" srcId="{A6AAA837-7947-B744-8CDC-40718A7F235B}" destId="{38D2C2A6-9826-2E48-8712-8C6503B36CA8}" srcOrd="3" destOrd="0" presId="urn:microsoft.com/office/officeart/2005/8/layout/pyramid2"/>
    <dgm:cxn modelId="{9A9273EC-9634-2042-B0E0-0A0F62F1D3D3}" type="presParOf" srcId="{A6AAA837-7947-B744-8CDC-40718A7F235B}" destId="{DF7FDF9D-5068-B142-9C5C-AE1078D911F5}" srcOrd="4" destOrd="0" presId="urn:microsoft.com/office/officeart/2005/8/layout/pyramid2"/>
    <dgm:cxn modelId="{7BA29CA8-DBF8-384A-AE5C-6C08AFA78BA1}" type="presParOf" srcId="{A6AAA837-7947-B744-8CDC-40718A7F235B}" destId="{D1EDB576-58F3-FA49-961B-A28F8FA1C660}" srcOrd="5" destOrd="0" presId="urn:microsoft.com/office/officeart/2005/8/layout/pyramid2"/>
    <dgm:cxn modelId="{D146ED9A-F6FD-FC41-BD2F-2C0943F4A45E}" type="presParOf" srcId="{A6AAA837-7947-B744-8CDC-40718A7F235B}" destId="{E62D91A3-1C3E-CE48-9857-CC7323E0934D}" srcOrd="6" destOrd="0" presId="urn:microsoft.com/office/officeart/2005/8/layout/pyramid2"/>
    <dgm:cxn modelId="{3FE07F37-25C8-9E49-A980-D20CF1E34428}" type="presParOf" srcId="{A6AAA837-7947-B744-8CDC-40718A7F235B}" destId="{C266D03F-FB13-1847-B05C-0A716B58FF08}" srcOrd="7"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770F948-4132-0C4E-AD44-45513FD32DA2}" type="doc">
      <dgm:prSet loTypeId="urn:microsoft.com/office/officeart/2005/8/layout/matrix1" loCatId="" qsTypeId="urn:microsoft.com/office/officeart/2005/8/quickstyle/simple4" qsCatId="simple" csTypeId="urn:microsoft.com/office/officeart/2005/8/colors/colorful1#6" csCatId="colorful" phldr="1"/>
      <dgm:spPr/>
      <dgm:t>
        <a:bodyPr/>
        <a:lstStyle/>
        <a:p>
          <a:endParaRPr lang="en-US"/>
        </a:p>
      </dgm:t>
    </dgm:pt>
    <dgm:pt modelId="{519D0E72-3B0F-2D41-BB11-A163EDE95FF5}">
      <dgm:prSet phldrT="[Text]"/>
      <dgm:spPr/>
      <dgm:t>
        <a:bodyPr/>
        <a:lstStyle/>
        <a:p>
          <a:r>
            <a:rPr lang="en-US" dirty="0" smtClean="0"/>
            <a:t>SWOT</a:t>
          </a:r>
          <a:endParaRPr lang="en-US" dirty="0"/>
        </a:p>
      </dgm:t>
    </dgm:pt>
    <dgm:pt modelId="{CFE2833D-E986-4340-A23A-35A328E1F9EA}" type="parTrans" cxnId="{C7A37844-E787-5045-8298-9A14C79348E7}">
      <dgm:prSet/>
      <dgm:spPr/>
      <dgm:t>
        <a:bodyPr/>
        <a:lstStyle/>
        <a:p>
          <a:endParaRPr lang="en-US"/>
        </a:p>
      </dgm:t>
    </dgm:pt>
    <dgm:pt modelId="{42386E7E-0915-CC41-A670-27F02FB97CAF}" type="sibTrans" cxnId="{C7A37844-E787-5045-8298-9A14C79348E7}">
      <dgm:prSet/>
      <dgm:spPr/>
      <dgm:t>
        <a:bodyPr/>
        <a:lstStyle/>
        <a:p>
          <a:endParaRPr lang="en-US"/>
        </a:p>
      </dgm:t>
    </dgm:pt>
    <dgm:pt modelId="{4609C86A-4C50-6942-B9D0-ADB9FADF2DA3}">
      <dgm:prSet phldrT="[Text]"/>
      <dgm:spPr/>
      <dgm:t>
        <a:bodyPr/>
        <a:lstStyle/>
        <a:p>
          <a:r>
            <a:rPr lang="en-US" dirty="0" smtClean="0"/>
            <a:t>Strengths</a:t>
          </a:r>
          <a:endParaRPr lang="en-US" dirty="0"/>
        </a:p>
      </dgm:t>
    </dgm:pt>
    <dgm:pt modelId="{43479AD2-EFD8-874D-A190-C388CC2D715C}" type="parTrans" cxnId="{BAC19CFA-BCA9-1D44-9C72-599A922E5722}">
      <dgm:prSet/>
      <dgm:spPr/>
      <dgm:t>
        <a:bodyPr/>
        <a:lstStyle/>
        <a:p>
          <a:endParaRPr lang="en-US"/>
        </a:p>
      </dgm:t>
    </dgm:pt>
    <dgm:pt modelId="{BD32A4A9-5F8C-4A4A-AB19-BED17230471B}" type="sibTrans" cxnId="{BAC19CFA-BCA9-1D44-9C72-599A922E5722}">
      <dgm:prSet/>
      <dgm:spPr/>
      <dgm:t>
        <a:bodyPr/>
        <a:lstStyle/>
        <a:p>
          <a:endParaRPr lang="en-US"/>
        </a:p>
      </dgm:t>
    </dgm:pt>
    <dgm:pt modelId="{185B087E-2C54-364B-AF38-3CD0C01F28CE}">
      <dgm:prSet phldrT="[Text]"/>
      <dgm:spPr/>
      <dgm:t>
        <a:bodyPr/>
        <a:lstStyle/>
        <a:p>
          <a:r>
            <a:rPr lang="en-US" dirty="0" smtClean="0"/>
            <a:t>Weaknesses</a:t>
          </a:r>
          <a:endParaRPr lang="en-US" dirty="0"/>
        </a:p>
      </dgm:t>
    </dgm:pt>
    <dgm:pt modelId="{9775386B-7BB7-F640-9645-42F069330F30}" type="parTrans" cxnId="{AF91D5CF-7B34-7D46-8321-E16A3100C506}">
      <dgm:prSet/>
      <dgm:spPr/>
      <dgm:t>
        <a:bodyPr/>
        <a:lstStyle/>
        <a:p>
          <a:endParaRPr lang="en-US"/>
        </a:p>
      </dgm:t>
    </dgm:pt>
    <dgm:pt modelId="{1B225E43-0B51-354A-B591-570D8C8C12B7}" type="sibTrans" cxnId="{AF91D5CF-7B34-7D46-8321-E16A3100C506}">
      <dgm:prSet/>
      <dgm:spPr/>
      <dgm:t>
        <a:bodyPr/>
        <a:lstStyle/>
        <a:p>
          <a:endParaRPr lang="en-US"/>
        </a:p>
      </dgm:t>
    </dgm:pt>
    <dgm:pt modelId="{FE31204B-118E-D440-BB02-0DB1AEF43857}">
      <dgm:prSet phldrT="[Text]"/>
      <dgm:spPr/>
      <dgm:t>
        <a:bodyPr/>
        <a:lstStyle/>
        <a:p>
          <a:r>
            <a:rPr lang="en-US" dirty="0" smtClean="0"/>
            <a:t>Threats</a:t>
          </a:r>
          <a:endParaRPr lang="en-US" dirty="0"/>
        </a:p>
      </dgm:t>
    </dgm:pt>
    <dgm:pt modelId="{37E5FBFB-0555-9B42-ACD9-4D9AE2D5FECB}" type="parTrans" cxnId="{588C7F90-2500-614E-A55E-52870EF43800}">
      <dgm:prSet/>
      <dgm:spPr/>
      <dgm:t>
        <a:bodyPr/>
        <a:lstStyle/>
        <a:p>
          <a:endParaRPr lang="en-US"/>
        </a:p>
      </dgm:t>
    </dgm:pt>
    <dgm:pt modelId="{655C0B44-39CD-EC4A-9084-97C48963CC95}" type="sibTrans" cxnId="{588C7F90-2500-614E-A55E-52870EF43800}">
      <dgm:prSet/>
      <dgm:spPr/>
      <dgm:t>
        <a:bodyPr/>
        <a:lstStyle/>
        <a:p>
          <a:endParaRPr lang="en-US"/>
        </a:p>
      </dgm:t>
    </dgm:pt>
    <dgm:pt modelId="{B5E09DF8-4FCF-C442-B639-07EF6CC67EF1}">
      <dgm:prSet phldrT="[Text]"/>
      <dgm:spPr/>
      <dgm:t>
        <a:bodyPr/>
        <a:lstStyle/>
        <a:p>
          <a:r>
            <a:rPr lang="en-US" dirty="0" smtClean="0"/>
            <a:t>Opportunities</a:t>
          </a:r>
          <a:endParaRPr lang="en-US" dirty="0"/>
        </a:p>
      </dgm:t>
    </dgm:pt>
    <dgm:pt modelId="{3DC5E9B6-35E1-B047-AAFF-48DEA953648E}" type="parTrans" cxnId="{92B3A208-3783-BA46-8030-67A4F7CFE556}">
      <dgm:prSet/>
      <dgm:spPr/>
      <dgm:t>
        <a:bodyPr/>
        <a:lstStyle/>
        <a:p>
          <a:endParaRPr lang="en-US"/>
        </a:p>
      </dgm:t>
    </dgm:pt>
    <dgm:pt modelId="{64401632-5038-F645-B6F1-A60279A4C39B}" type="sibTrans" cxnId="{92B3A208-3783-BA46-8030-67A4F7CFE556}">
      <dgm:prSet/>
      <dgm:spPr/>
      <dgm:t>
        <a:bodyPr/>
        <a:lstStyle/>
        <a:p>
          <a:endParaRPr lang="en-US"/>
        </a:p>
      </dgm:t>
    </dgm:pt>
    <dgm:pt modelId="{6D09EC9D-7334-3541-A953-5D50A103E9FB}" type="pres">
      <dgm:prSet presAssocID="{8770F948-4132-0C4E-AD44-45513FD32DA2}" presName="diagram" presStyleCnt="0">
        <dgm:presLayoutVars>
          <dgm:chMax val="1"/>
          <dgm:dir/>
          <dgm:animLvl val="ctr"/>
          <dgm:resizeHandles val="exact"/>
        </dgm:presLayoutVars>
      </dgm:prSet>
      <dgm:spPr/>
      <dgm:t>
        <a:bodyPr/>
        <a:lstStyle/>
        <a:p>
          <a:endParaRPr lang="en-US"/>
        </a:p>
      </dgm:t>
    </dgm:pt>
    <dgm:pt modelId="{D34D3E44-FC86-1B4A-B5C6-CCF00A5EE344}" type="pres">
      <dgm:prSet presAssocID="{8770F948-4132-0C4E-AD44-45513FD32DA2}" presName="matrix" presStyleCnt="0"/>
      <dgm:spPr/>
    </dgm:pt>
    <dgm:pt modelId="{3C1F428D-8F3D-644A-BB75-ECCC00D207E6}" type="pres">
      <dgm:prSet presAssocID="{8770F948-4132-0C4E-AD44-45513FD32DA2}" presName="tile1" presStyleLbl="node1" presStyleIdx="0" presStyleCnt="4"/>
      <dgm:spPr/>
      <dgm:t>
        <a:bodyPr/>
        <a:lstStyle/>
        <a:p>
          <a:endParaRPr lang="en-US"/>
        </a:p>
      </dgm:t>
    </dgm:pt>
    <dgm:pt modelId="{B732B04B-81DF-5048-AE47-C7DA3F51920B}" type="pres">
      <dgm:prSet presAssocID="{8770F948-4132-0C4E-AD44-45513FD32DA2}" presName="tile1text" presStyleLbl="node1" presStyleIdx="0" presStyleCnt="4">
        <dgm:presLayoutVars>
          <dgm:chMax val="0"/>
          <dgm:chPref val="0"/>
          <dgm:bulletEnabled val="1"/>
        </dgm:presLayoutVars>
      </dgm:prSet>
      <dgm:spPr/>
      <dgm:t>
        <a:bodyPr/>
        <a:lstStyle/>
        <a:p>
          <a:endParaRPr lang="en-US"/>
        </a:p>
      </dgm:t>
    </dgm:pt>
    <dgm:pt modelId="{A5996384-32B0-AA43-ADA0-2E7AAF1247E6}" type="pres">
      <dgm:prSet presAssocID="{8770F948-4132-0C4E-AD44-45513FD32DA2}" presName="tile2" presStyleLbl="node1" presStyleIdx="1" presStyleCnt="4"/>
      <dgm:spPr/>
      <dgm:t>
        <a:bodyPr/>
        <a:lstStyle/>
        <a:p>
          <a:endParaRPr lang="en-US"/>
        </a:p>
      </dgm:t>
    </dgm:pt>
    <dgm:pt modelId="{FE55E985-BDAF-934E-8438-141C4A9C4CE2}" type="pres">
      <dgm:prSet presAssocID="{8770F948-4132-0C4E-AD44-45513FD32DA2}" presName="tile2text" presStyleLbl="node1" presStyleIdx="1" presStyleCnt="4">
        <dgm:presLayoutVars>
          <dgm:chMax val="0"/>
          <dgm:chPref val="0"/>
          <dgm:bulletEnabled val="1"/>
        </dgm:presLayoutVars>
      </dgm:prSet>
      <dgm:spPr/>
      <dgm:t>
        <a:bodyPr/>
        <a:lstStyle/>
        <a:p>
          <a:endParaRPr lang="en-US"/>
        </a:p>
      </dgm:t>
    </dgm:pt>
    <dgm:pt modelId="{35C617ED-66B6-AF48-9C0F-6B321CB6CCE1}" type="pres">
      <dgm:prSet presAssocID="{8770F948-4132-0C4E-AD44-45513FD32DA2}" presName="tile3" presStyleLbl="node1" presStyleIdx="2" presStyleCnt="4"/>
      <dgm:spPr/>
      <dgm:t>
        <a:bodyPr/>
        <a:lstStyle/>
        <a:p>
          <a:endParaRPr lang="en-US"/>
        </a:p>
      </dgm:t>
    </dgm:pt>
    <dgm:pt modelId="{ABB6EEE3-0F9A-B244-A44D-D9FB6541CD71}" type="pres">
      <dgm:prSet presAssocID="{8770F948-4132-0C4E-AD44-45513FD32DA2}" presName="tile3text" presStyleLbl="node1" presStyleIdx="2" presStyleCnt="4">
        <dgm:presLayoutVars>
          <dgm:chMax val="0"/>
          <dgm:chPref val="0"/>
          <dgm:bulletEnabled val="1"/>
        </dgm:presLayoutVars>
      </dgm:prSet>
      <dgm:spPr/>
      <dgm:t>
        <a:bodyPr/>
        <a:lstStyle/>
        <a:p>
          <a:endParaRPr lang="en-US"/>
        </a:p>
      </dgm:t>
    </dgm:pt>
    <dgm:pt modelId="{BA87003D-62FB-7143-AFED-227BADB4767B}" type="pres">
      <dgm:prSet presAssocID="{8770F948-4132-0C4E-AD44-45513FD32DA2}" presName="tile4" presStyleLbl="node1" presStyleIdx="3" presStyleCnt="4"/>
      <dgm:spPr/>
      <dgm:t>
        <a:bodyPr/>
        <a:lstStyle/>
        <a:p>
          <a:endParaRPr lang="en-US"/>
        </a:p>
      </dgm:t>
    </dgm:pt>
    <dgm:pt modelId="{93B5CFFA-4057-AA4C-A647-E9F5ECB89CEB}" type="pres">
      <dgm:prSet presAssocID="{8770F948-4132-0C4E-AD44-45513FD32DA2}" presName="tile4text" presStyleLbl="node1" presStyleIdx="3" presStyleCnt="4">
        <dgm:presLayoutVars>
          <dgm:chMax val="0"/>
          <dgm:chPref val="0"/>
          <dgm:bulletEnabled val="1"/>
        </dgm:presLayoutVars>
      </dgm:prSet>
      <dgm:spPr/>
      <dgm:t>
        <a:bodyPr/>
        <a:lstStyle/>
        <a:p>
          <a:endParaRPr lang="en-US"/>
        </a:p>
      </dgm:t>
    </dgm:pt>
    <dgm:pt modelId="{AB060404-D67F-D745-8756-069F04E18BBB}" type="pres">
      <dgm:prSet presAssocID="{8770F948-4132-0C4E-AD44-45513FD32DA2}" presName="centerTile" presStyleLbl="fgShp" presStyleIdx="0" presStyleCnt="1">
        <dgm:presLayoutVars>
          <dgm:chMax val="0"/>
          <dgm:chPref val="0"/>
        </dgm:presLayoutVars>
      </dgm:prSet>
      <dgm:spPr/>
      <dgm:t>
        <a:bodyPr/>
        <a:lstStyle/>
        <a:p>
          <a:endParaRPr lang="en-US"/>
        </a:p>
      </dgm:t>
    </dgm:pt>
  </dgm:ptLst>
  <dgm:cxnLst>
    <dgm:cxn modelId="{C7A37844-E787-5045-8298-9A14C79348E7}" srcId="{8770F948-4132-0C4E-AD44-45513FD32DA2}" destId="{519D0E72-3B0F-2D41-BB11-A163EDE95FF5}" srcOrd="0" destOrd="0" parTransId="{CFE2833D-E986-4340-A23A-35A328E1F9EA}" sibTransId="{42386E7E-0915-CC41-A670-27F02FB97CAF}"/>
    <dgm:cxn modelId="{BAC19CFA-BCA9-1D44-9C72-599A922E5722}" srcId="{519D0E72-3B0F-2D41-BB11-A163EDE95FF5}" destId="{4609C86A-4C50-6942-B9D0-ADB9FADF2DA3}" srcOrd="0" destOrd="0" parTransId="{43479AD2-EFD8-874D-A190-C388CC2D715C}" sibTransId="{BD32A4A9-5F8C-4A4A-AB19-BED17230471B}"/>
    <dgm:cxn modelId="{206F2FEB-14A5-D745-A86F-83D87B88F0C1}" type="presOf" srcId="{4609C86A-4C50-6942-B9D0-ADB9FADF2DA3}" destId="{3C1F428D-8F3D-644A-BB75-ECCC00D207E6}" srcOrd="0" destOrd="0" presId="urn:microsoft.com/office/officeart/2005/8/layout/matrix1"/>
    <dgm:cxn modelId="{57CE6048-3544-424D-AD00-0FB46FA193B4}" type="presOf" srcId="{FE31204B-118E-D440-BB02-0DB1AEF43857}" destId="{BA87003D-62FB-7143-AFED-227BADB4767B}" srcOrd="0" destOrd="0" presId="urn:microsoft.com/office/officeart/2005/8/layout/matrix1"/>
    <dgm:cxn modelId="{E7F31AFA-E3C8-BB47-BA67-08A78796B7A2}" type="presOf" srcId="{8770F948-4132-0C4E-AD44-45513FD32DA2}" destId="{6D09EC9D-7334-3541-A953-5D50A103E9FB}" srcOrd="0" destOrd="0" presId="urn:microsoft.com/office/officeart/2005/8/layout/matrix1"/>
    <dgm:cxn modelId="{EA70B818-F3E9-8245-A383-E9300B7CC26B}" type="presOf" srcId="{B5E09DF8-4FCF-C442-B639-07EF6CC67EF1}" destId="{A5996384-32B0-AA43-ADA0-2E7AAF1247E6}" srcOrd="0" destOrd="0" presId="urn:microsoft.com/office/officeart/2005/8/layout/matrix1"/>
    <dgm:cxn modelId="{F69826C0-B86D-9D43-8EB4-C236C13A465C}" type="presOf" srcId="{4609C86A-4C50-6942-B9D0-ADB9FADF2DA3}" destId="{B732B04B-81DF-5048-AE47-C7DA3F51920B}" srcOrd="1" destOrd="0" presId="urn:microsoft.com/office/officeart/2005/8/layout/matrix1"/>
    <dgm:cxn modelId="{120A39D1-53D8-CC40-9EEB-2D2EA4CDE18A}" type="presOf" srcId="{185B087E-2C54-364B-AF38-3CD0C01F28CE}" destId="{ABB6EEE3-0F9A-B244-A44D-D9FB6541CD71}" srcOrd="1" destOrd="0" presId="urn:microsoft.com/office/officeart/2005/8/layout/matrix1"/>
    <dgm:cxn modelId="{0A2D93A6-B1C5-FE4E-A208-E1B772F68590}" type="presOf" srcId="{519D0E72-3B0F-2D41-BB11-A163EDE95FF5}" destId="{AB060404-D67F-D745-8756-069F04E18BBB}" srcOrd="0" destOrd="0" presId="urn:microsoft.com/office/officeart/2005/8/layout/matrix1"/>
    <dgm:cxn modelId="{4E610F1D-746B-BB43-A68D-56956D4AC040}" type="presOf" srcId="{B5E09DF8-4FCF-C442-B639-07EF6CC67EF1}" destId="{FE55E985-BDAF-934E-8438-141C4A9C4CE2}" srcOrd="1" destOrd="0" presId="urn:microsoft.com/office/officeart/2005/8/layout/matrix1"/>
    <dgm:cxn modelId="{6A52C9A3-835B-8442-BE6E-E4AA54E8DE2D}" type="presOf" srcId="{185B087E-2C54-364B-AF38-3CD0C01F28CE}" destId="{35C617ED-66B6-AF48-9C0F-6B321CB6CCE1}" srcOrd="0" destOrd="0" presId="urn:microsoft.com/office/officeart/2005/8/layout/matrix1"/>
    <dgm:cxn modelId="{82ED73F2-5767-9C40-8344-F62C1907925A}" type="presOf" srcId="{FE31204B-118E-D440-BB02-0DB1AEF43857}" destId="{93B5CFFA-4057-AA4C-A647-E9F5ECB89CEB}" srcOrd="1" destOrd="0" presId="urn:microsoft.com/office/officeart/2005/8/layout/matrix1"/>
    <dgm:cxn modelId="{588C7F90-2500-614E-A55E-52870EF43800}" srcId="{519D0E72-3B0F-2D41-BB11-A163EDE95FF5}" destId="{FE31204B-118E-D440-BB02-0DB1AEF43857}" srcOrd="3" destOrd="0" parTransId="{37E5FBFB-0555-9B42-ACD9-4D9AE2D5FECB}" sibTransId="{655C0B44-39CD-EC4A-9084-97C48963CC95}"/>
    <dgm:cxn modelId="{92B3A208-3783-BA46-8030-67A4F7CFE556}" srcId="{519D0E72-3B0F-2D41-BB11-A163EDE95FF5}" destId="{B5E09DF8-4FCF-C442-B639-07EF6CC67EF1}" srcOrd="1" destOrd="0" parTransId="{3DC5E9B6-35E1-B047-AAFF-48DEA953648E}" sibTransId="{64401632-5038-F645-B6F1-A60279A4C39B}"/>
    <dgm:cxn modelId="{AF91D5CF-7B34-7D46-8321-E16A3100C506}" srcId="{519D0E72-3B0F-2D41-BB11-A163EDE95FF5}" destId="{185B087E-2C54-364B-AF38-3CD0C01F28CE}" srcOrd="2" destOrd="0" parTransId="{9775386B-7BB7-F640-9645-42F069330F30}" sibTransId="{1B225E43-0B51-354A-B591-570D8C8C12B7}"/>
    <dgm:cxn modelId="{E1869C63-99F9-6047-91D5-5324427C2DBA}" type="presParOf" srcId="{6D09EC9D-7334-3541-A953-5D50A103E9FB}" destId="{D34D3E44-FC86-1B4A-B5C6-CCF00A5EE344}" srcOrd="0" destOrd="0" presId="urn:microsoft.com/office/officeart/2005/8/layout/matrix1"/>
    <dgm:cxn modelId="{37EC77FF-DFEA-8042-95D6-C3DAB478146B}" type="presParOf" srcId="{D34D3E44-FC86-1B4A-B5C6-CCF00A5EE344}" destId="{3C1F428D-8F3D-644A-BB75-ECCC00D207E6}" srcOrd="0" destOrd="0" presId="urn:microsoft.com/office/officeart/2005/8/layout/matrix1"/>
    <dgm:cxn modelId="{0D0293AC-3EFC-2F4A-AC8D-79551E458490}" type="presParOf" srcId="{D34D3E44-FC86-1B4A-B5C6-CCF00A5EE344}" destId="{B732B04B-81DF-5048-AE47-C7DA3F51920B}" srcOrd="1" destOrd="0" presId="urn:microsoft.com/office/officeart/2005/8/layout/matrix1"/>
    <dgm:cxn modelId="{EC7091B9-0B79-0144-9767-567DA54FCAC7}" type="presParOf" srcId="{D34D3E44-FC86-1B4A-B5C6-CCF00A5EE344}" destId="{A5996384-32B0-AA43-ADA0-2E7AAF1247E6}" srcOrd="2" destOrd="0" presId="urn:microsoft.com/office/officeart/2005/8/layout/matrix1"/>
    <dgm:cxn modelId="{B8B8F96D-DBD8-0A47-BEFE-7B6638062A6F}" type="presParOf" srcId="{D34D3E44-FC86-1B4A-B5C6-CCF00A5EE344}" destId="{FE55E985-BDAF-934E-8438-141C4A9C4CE2}" srcOrd="3" destOrd="0" presId="urn:microsoft.com/office/officeart/2005/8/layout/matrix1"/>
    <dgm:cxn modelId="{608554B6-1809-5248-A129-63179EF7CC08}" type="presParOf" srcId="{D34D3E44-FC86-1B4A-B5C6-CCF00A5EE344}" destId="{35C617ED-66B6-AF48-9C0F-6B321CB6CCE1}" srcOrd="4" destOrd="0" presId="urn:microsoft.com/office/officeart/2005/8/layout/matrix1"/>
    <dgm:cxn modelId="{E3ACD181-0233-AA4E-8DD8-E0BFDE1DC23C}" type="presParOf" srcId="{D34D3E44-FC86-1B4A-B5C6-CCF00A5EE344}" destId="{ABB6EEE3-0F9A-B244-A44D-D9FB6541CD71}" srcOrd="5" destOrd="0" presId="urn:microsoft.com/office/officeart/2005/8/layout/matrix1"/>
    <dgm:cxn modelId="{C0F09E9C-DB80-B34D-8E21-8C3516F289B9}" type="presParOf" srcId="{D34D3E44-FC86-1B4A-B5C6-CCF00A5EE344}" destId="{BA87003D-62FB-7143-AFED-227BADB4767B}" srcOrd="6" destOrd="0" presId="urn:microsoft.com/office/officeart/2005/8/layout/matrix1"/>
    <dgm:cxn modelId="{595B20A4-4DF7-4F43-9E71-E1EB2156E9AD}" type="presParOf" srcId="{D34D3E44-FC86-1B4A-B5C6-CCF00A5EE344}" destId="{93B5CFFA-4057-AA4C-A647-E9F5ECB89CEB}" srcOrd="7" destOrd="0" presId="urn:microsoft.com/office/officeart/2005/8/layout/matrix1"/>
    <dgm:cxn modelId="{BFA2A017-32BE-E04D-951C-AC8C126C7874}" type="presParOf" srcId="{6D09EC9D-7334-3541-A953-5D50A103E9FB}" destId="{AB060404-D67F-D745-8756-069F04E18BBB}"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CA11F-52AC-F94D-845C-5251712C3C55}"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87AB705D-B49F-BD4B-87EE-CD2A7F530D47}">
      <dgm:prSet/>
      <dgm:spPr/>
      <dgm:t>
        <a:bodyPr/>
        <a:lstStyle/>
        <a:p>
          <a:pPr rtl="0"/>
          <a:r>
            <a:rPr lang="en-US" b="1" smtClean="0"/>
            <a:t>Principle 1 | Purpose: </a:t>
          </a:r>
          <a:r>
            <a:rPr lang="en-US" smtClean="0"/>
            <a:t>We will develop the capabilities of students to be future generators of sustainable value for business and society at large and to work for an inclusive and sustainable global economy.</a:t>
          </a:r>
          <a:endParaRPr lang="en-US"/>
        </a:p>
      </dgm:t>
    </dgm:pt>
    <dgm:pt modelId="{03A3EA34-79E7-6B44-AF01-04DE625AC84E}" type="parTrans" cxnId="{B900AFD4-99C3-EE46-9C35-76F5D1330630}">
      <dgm:prSet/>
      <dgm:spPr/>
      <dgm:t>
        <a:bodyPr/>
        <a:lstStyle/>
        <a:p>
          <a:endParaRPr lang="en-US"/>
        </a:p>
      </dgm:t>
    </dgm:pt>
    <dgm:pt modelId="{43FCD541-3C3B-7D46-B5B5-8F0FFFC38749}" type="sibTrans" cxnId="{B900AFD4-99C3-EE46-9C35-76F5D1330630}">
      <dgm:prSet/>
      <dgm:spPr/>
      <dgm:t>
        <a:bodyPr/>
        <a:lstStyle/>
        <a:p>
          <a:endParaRPr lang="en-US"/>
        </a:p>
      </dgm:t>
    </dgm:pt>
    <dgm:pt modelId="{1B9349DC-880C-A141-BBE4-574FD3582A53}">
      <dgm:prSet/>
      <dgm:spPr/>
      <dgm:t>
        <a:bodyPr/>
        <a:lstStyle/>
        <a:p>
          <a:pPr rtl="0"/>
          <a:r>
            <a:rPr lang="en-US" b="1" smtClean="0"/>
            <a:t>Principle 2 | Values: </a:t>
          </a:r>
          <a:r>
            <a:rPr lang="en-US" smtClean="0"/>
            <a:t>We will incorporate into our academic activities and curricula the values of global social responsibility as portrayed in international initiatives such as the United Nations Global Compact.</a:t>
          </a:r>
          <a:endParaRPr lang="en-US"/>
        </a:p>
      </dgm:t>
    </dgm:pt>
    <dgm:pt modelId="{D5D5F4AD-C17F-214F-A7F8-04E48A8308AE}" type="parTrans" cxnId="{BC420A89-068F-C747-A692-DF8C8EF54C47}">
      <dgm:prSet/>
      <dgm:spPr/>
      <dgm:t>
        <a:bodyPr/>
        <a:lstStyle/>
        <a:p>
          <a:endParaRPr lang="en-US"/>
        </a:p>
      </dgm:t>
    </dgm:pt>
    <dgm:pt modelId="{5CC79D01-DA65-014A-A040-EB20A3FFDC9D}" type="sibTrans" cxnId="{BC420A89-068F-C747-A692-DF8C8EF54C47}">
      <dgm:prSet/>
      <dgm:spPr/>
      <dgm:t>
        <a:bodyPr/>
        <a:lstStyle/>
        <a:p>
          <a:endParaRPr lang="en-US"/>
        </a:p>
      </dgm:t>
    </dgm:pt>
    <dgm:pt modelId="{F59A1884-DEF4-DC48-BBFB-153C5DF94C28}">
      <dgm:prSet/>
      <dgm:spPr/>
      <dgm:t>
        <a:bodyPr/>
        <a:lstStyle/>
        <a:p>
          <a:pPr rtl="0"/>
          <a:r>
            <a:rPr lang="en-US" b="1" smtClean="0"/>
            <a:t>Principle 3 | Method: </a:t>
          </a:r>
          <a:r>
            <a:rPr lang="en-US" smtClean="0"/>
            <a:t>We will create educational frameworks, materials, processes and environments that enable effective learning experiences for responsible leadership.</a:t>
          </a:r>
          <a:endParaRPr lang="en-US"/>
        </a:p>
      </dgm:t>
    </dgm:pt>
    <dgm:pt modelId="{F95DD18C-66BD-554C-A845-D544C3FFAEB4}" type="parTrans" cxnId="{E0F03990-E092-7E41-B4BC-2CFA24AD7D47}">
      <dgm:prSet/>
      <dgm:spPr/>
      <dgm:t>
        <a:bodyPr/>
        <a:lstStyle/>
        <a:p>
          <a:endParaRPr lang="en-US"/>
        </a:p>
      </dgm:t>
    </dgm:pt>
    <dgm:pt modelId="{AC406B20-F8D2-154F-AE8F-63247273426E}" type="sibTrans" cxnId="{E0F03990-E092-7E41-B4BC-2CFA24AD7D47}">
      <dgm:prSet/>
      <dgm:spPr/>
      <dgm:t>
        <a:bodyPr/>
        <a:lstStyle/>
        <a:p>
          <a:endParaRPr lang="en-US"/>
        </a:p>
      </dgm:t>
    </dgm:pt>
    <dgm:pt modelId="{85582D20-CF57-3D4D-AFC1-58AE14D0253A}">
      <dgm:prSet/>
      <dgm:spPr/>
      <dgm:t>
        <a:bodyPr/>
        <a:lstStyle/>
        <a:p>
          <a:pPr rtl="0"/>
          <a:r>
            <a:rPr lang="en-US" b="1" smtClean="0"/>
            <a:t>Principle 4 | Research: </a:t>
          </a:r>
          <a:r>
            <a:rPr lang="en-US" smtClean="0"/>
            <a:t>We will engage in conceptual and empirical research that advances our understanding about the role, dynamics, and impact of corporations in the creation of sustainable social, environmental and economic value.</a:t>
          </a:r>
          <a:endParaRPr lang="en-US"/>
        </a:p>
      </dgm:t>
    </dgm:pt>
    <dgm:pt modelId="{EEF4151D-6EDD-2443-A9DC-AB6C38B3F379}" type="parTrans" cxnId="{713C387F-9AB2-FC46-ABC9-4BFC01F38852}">
      <dgm:prSet/>
      <dgm:spPr/>
      <dgm:t>
        <a:bodyPr/>
        <a:lstStyle/>
        <a:p>
          <a:endParaRPr lang="en-US"/>
        </a:p>
      </dgm:t>
    </dgm:pt>
    <dgm:pt modelId="{0666D46C-8057-6649-835C-A0306590E0A2}" type="sibTrans" cxnId="{713C387F-9AB2-FC46-ABC9-4BFC01F38852}">
      <dgm:prSet/>
      <dgm:spPr/>
      <dgm:t>
        <a:bodyPr/>
        <a:lstStyle/>
        <a:p>
          <a:endParaRPr lang="en-US"/>
        </a:p>
      </dgm:t>
    </dgm:pt>
    <dgm:pt modelId="{C1AE93A0-08FC-704A-B4C3-C6F8601C7B3D}">
      <dgm:prSet/>
      <dgm:spPr/>
      <dgm:t>
        <a:bodyPr/>
        <a:lstStyle/>
        <a:p>
          <a:pPr rtl="0"/>
          <a:r>
            <a:rPr lang="en-US" b="1" smtClean="0"/>
            <a:t>Principle 5 | Partnership: </a:t>
          </a:r>
          <a:r>
            <a:rPr lang="en-US" smtClean="0"/>
            <a:t>We will interact with managers of business corporations to extend our knowledge of their challenges in meeting social and environmental responsibilities and to explore jointly effective approaches to meeting these challenges.</a:t>
          </a:r>
          <a:endParaRPr lang="en-US"/>
        </a:p>
      </dgm:t>
    </dgm:pt>
    <dgm:pt modelId="{F80300D7-6665-8B45-9DF3-435AECAE4E23}" type="parTrans" cxnId="{9C26C291-25D5-C94A-8BFE-4B9EE1250275}">
      <dgm:prSet/>
      <dgm:spPr/>
      <dgm:t>
        <a:bodyPr/>
        <a:lstStyle/>
        <a:p>
          <a:endParaRPr lang="en-US"/>
        </a:p>
      </dgm:t>
    </dgm:pt>
    <dgm:pt modelId="{7E937669-E6D0-F444-960F-7C74230084CE}" type="sibTrans" cxnId="{9C26C291-25D5-C94A-8BFE-4B9EE1250275}">
      <dgm:prSet/>
      <dgm:spPr/>
      <dgm:t>
        <a:bodyPr/>
        <a:lstStyle/>
        <a:p>
          <a:endParaRPr lang="en-US"/>
        </a:p>
      </dgm:t>
    </dgm:pt>
    <dgm:pt modelId="{1E6BB580-975A-394F-9890-096DE6F7E326}">
      <dgm:prSet/>
      <dgm:spPr/>
      <dgm:t>
        <a:bodyPr/>
        <a:lstStyle/>
        <a:p>
          <a:pPr rtl="0"/>
          <a:r>
            <a:rPr lang="en-US" b="1" smtClean="0"/>
            <a:t>Principle 6 | Dialogue: </a:t>
          </a:r>
          <a:r>
            <a:rPr lang="en-US" smtClean="0"/>
            <a:t>We will facilitate and support dialog and debate among educators, students, business, government, consumers, media, civil society organisations and other interested groups and stakeholders on critical issues related to global social responsibility and sustainability.</a:t>
          </a:r>
          <a:endParaRPr lang="en-US"/>
        </a:p>
      </dgm:t>
    </dgm:pt>
    <dgm:pt modelId="{90736F89-CEA0-D149-8E7D-A3BB9EE535B7}" type="parTrans" cxnId="{17238AD3-2058-B446-B106-F3099D44BD80}">
      <dgm:prSet/>
      <dgm:spPr/>
      <dgm:t>
        <a:bodyPr/>
        <a:lstStyle/>
        <a:p>
          <a:endParaRPr lang="en-US"/>
        </a:p>
      </dgm:t>
    </dgm:pt>
    <dgm:pt modelId="{AADEC5BC-C4A0-8341-B6FD-BD87904CEB25}" type="sibTrans" cxnId="{17238AD3-2058-B446-B106-F3099D44BD80}">
      <dgm:prSet/>
      <dgm:spPr/>
      <dgm:t>
        <a:bodyPr/>
        <a:lstStyle/>
        <a:p>
          <a:endParaRPr lang="en-US"/>
        </a:p>
      </dgm:t>
    </dgm:pt>
    <dgm:pt modelId="{644F4C35-EA81-2F4B-B92D-95A0390EA975}" type="pres">
      <dgm:prSet presAssocID="{710CA11F-52AC-F94D-845C-5251712C3C55}" presName="vert0" presStyleCnt="0">
        <dgm:presLayoutVars>
          <dgm:dir/>
          <dgm:animOne val="branch"/>
          <dgm:animLvl val="lvl"/>
        </dgm:presLayoutVars>
      </dgm:prSet>
      <dgm:spPr/>
      <dgm:t>
        <a:bodyPr/>
        <a:lstStyle/>
        <a:p>
          <a:endParaRPr lang="en-US"/>
        </a:p>
      </dgm:t>
    </dgm:pt>
    <dgm:pt modelId="{5D79F39B-3BE0-2547-BE9B-A12A1AAB98B2}" type="pres">
      <dgm:prSet presAssocID="{87AB705D-B49F-BD4B-87EE-CD2A7F530D47}" presName="thickLine" presStyleLbl="alignNode1" presStyleIdx="0" presStyleCnt="6"/>
      <dgm:spPr/>
    </dgm:pt>
    <dgm:pt modelId="{2B0FCE45-F793-D04C-B498-ACCB22542CB2}" type="pres">
      <dgm:prSet presAssocID="{87AB705D-B49F-BD4B-87EE-CD2A7F530D47}" presName="horz1" presStyleCnt="0"/>
      <dgm:spPr/>
    </dgm:pt>
    <dgm:pt modelId="{234743EA-6AFF-F64B-BA80-F851E9801554}" type="pres">
      <dgm:prSet presAssocID="{87AB705D-B49F-BD4B-87EE-CD2A7F530D47}" presName="tx1" presStyleLbl="revTx" presStyleIdx="0" presStyleCnt="6"/>
      <dgm:spPr/>
      <dgm:t>
        <a:bodyPr/>
        <a:lstStyle/>
        <a:p>
          <a:endParaRPr lang="en-US"/>
        </a:p>
      </dgm:t>
    </dgm:pt>
    <dgm:pt modelId="{EE957C9F-080B-0248-8FAF-0FA3ED9A3587}" type="pres">
      <dgm:prSet presAssocID="{87AB705D-B49F-BD4B-87EE-CD2A7F530D47}" presName="vert1" presStyleCnt="0"/>
      <dgm:spPr/>
    </dgm:pt>
    <dgm:pt modelId="{C1034688-60C7-EE48-B15C-8163F0977CAE}" type="pres">
      <dgm:prSet presAssocID="{1B9349DC-880C-A141-BBE4-574FD3582A53}" presName="thickLine" presStyleLbl="alignNode1" presStyleIdx="1" presStyleCnt="6"/>
      <dgm:spPr/>
    </dgm:pt>
    <dgm:pt modelId="{06DFCB7B-5189-7A48-A2CB-8CBECF1380CD}" type="pres">
      <dgm:prSet presAssocID="{1B9349DC-880C-A141-BBE4-574FD3582A53}" presName="horz1" presStyleCnt="0"/>
      <dgm:spPr/>
    </dgm:pt>
    <dgm:pt modelId="{D387CB0E-4E79-6442-A7D2-D0B4AFAA9DBE}" type="pres">
      <dgm:prSet presAssocID="{1B9349DC-880C-A141-BBE4-574FD3582A53}" presName="tx1" presStyleLbl="revTx" presStyleIdx="1" presStyleCnt="6"/>
      <dgm:spPr/>
      <dgm:t>
        <a:bodyPr/>
        <a:lstStyle/>
        <a:p>
          <a:endParaRPr lang="en-US"/>
        </a:p>
      </dgm:t>
    </dgm:pt>
    <dgm:pt modelId="{C794D9AF-E356-634A-A740-1E84B8F11610}" type="pres">
      <dgm:prSet presAssocID="{1B9349DC-880C-A141-BBE4-574FD3582A53}" presName="vert1" presStyleCnt="0"/>
      <dgm:spPr/>
    </dgm:pt>
    <dgm:pt modelId="{196B020B-6231-BC4C-99B7-777ABEB0A4C1}" type="pres">
      <dgm:prSet presAssocID="{F59A1884-DEF4-DC48-BBFB-153C5DF94C28}" presName="thickLine" presStyleLbl="alignNode1" presStyleIdx="2" presStyleCnt="6"/>
      <dgm:spPr/>
    </dgm:pt>
    <dgm:pt modelId="{0B6496A6-D249-C64E-B1DD-9F0A54741C57}" type="pres">
      <dgm:prSet presAssocID="{F59A1884-DEF4-DC48-BBFB-153C5DF94C28}" presName="horz1" presStyleCnt="0"/>
      <dgm:spPr/>
    </dgm:pt>
    <dgm:pt modelId="{E09C0730-4F35-0D49-9A9C-B2367D6ECE18}" type="pres">
      <dgm:prSet presAssocID="{F59A1884-DEF4-DC48-BBFB-153C5DF94C28}" presName="tx1" presStyleLbl="revTx" presStyleIdx="2" presStyleCnt="6"/>
      <dgm:spPr/>
      <dgm:t>
        <a:bodyPr/>
        <a:lstStyle/>
        <a:p>
          <a:endParaRPr lang="en-US"/>
        </a:p>
      </dgm:t>
    </dgm:pt>
    <dgm:pt modelId="{4C67B4D3-5E45-CA44-B3A6-14052B7FD2DE}" type="pres">
      <dgm:prSet presAssocID="{F59A1884-DEF4-DC48-BBFB-153C5DF94C28}" presName="vert1" presStyleCnt="0"/>
      <dgm:spPr/>
    </dgm:pt>
    <dgm:pt modelId="{4AF481E8-E897-3340-ACD2-F61746A3A423}" type="pres">
      <dgm:prSet presAssocID="{85582D20-CF57-3D4D-AFC1-58AE14D0253A}" presName="thickLine" presStyleLbl="alignNode1" presStyleIdx="3" presStyleCnt="6"/>
      <dgm:spPr/>
    </dgm:pt>
    <dgm:pt modelId="{131DBCFE-77BD-404E-A0A6-649854893CD0}" type="pres">
      <dgm:prSet presAssocID="{85582D20-CF57-3D4D-AFC1-58AE14D0253A}" presName="horz1" presStyleCnt="0"/>
      <dgm:spPr/>
    </dgm:pt>
    <dgm:pt modelId="{EB231222-8922-7A49-9177-0A55966C290F}" type="pres">
      <dgm:prSet presAssocID="{85582D20-CF57-3D4D-AFC1-58AE14D0253A}" presName="tx1" presStyleLbl="revTx" presStyleIdx="3" presStyleCnt="6"/>
      <dgm:spPr/>
      <dgm:t>
        <a:bodyPr/>
        <a:lstStyle/>
        <a:p>
          <a:endParaRPr lang="en-US"/>
        </a:p>
      </dgm:t>
    </dgm:pt>
    <dgm:pt modelId="{1E93CD3B-7845-C54B-9F30-0EC935B32F63}" type="pres">
      <dgm:prSet presAssocID="{85582D20-CF57-3D4D-AFC1-58AE14D0253A}" presName="vert1" presStyleCnt="0"/>
      <dgm:spPr/>
    </dgm:pt>
    <dgm:pt modelId="{AB53182D-49B7-E646-BFF0-C4DBBDCB6A04}" type="pres">
      <dgm:prSet presAssocID="{C1AE93A0-08FC-704A-B4C3-C6F8601C7B3D}" presName="thickLine" presStyleLbl="alignNode1" presStyleIdx="4" presStyleCnt="6"/>
      <dgm:spPr/>
    </dgm:pt>
    <dgm:pt modelId="{2E59E3B2-52CE-3540-A5E7-1EBC5EBA6EC9}" type="pres">
      <dgm:prSet presAssocID="{C1AE93A0-08FC-704A-B4C3-C6F8601C7B3D}" presName="horz1" presStyleCnt="0"/>
      <dgm:spPr/>
    </dgm:pt>
    <dgm:pt modelId="{2BA39CDE-7616-F44A-8E44-2605096C7996}" type="pres">
      <dgm:prSet presAssocID="{C1AE93A0-08FC-704A-B4C3-C6F8601C7B3D}" presName="tx1" presStyleLbl="revTx" presStyleIdx="4" presStyleCnt="6"/>
      <dgm:spPr/>
      <dgm:t>
        <a:bodyPr/>
        <a:lstStyle/>
        <a:p>
          <a:endParaRPr lang="en-US"/>
        </a:p>
      </dgm:t>
    </dgm:pt>
    <dgm:pt modelId="{E6B42483-8499-DC49-8648-47583F82C1B2}" type="pres">
      <dgm:prSet presAssocID="{C1AE93A0-08FC-704A-B4C3-C6F8601C7B3D}" presName="vert1" presStyleCnt="0"/>
      <dgm:spPr/>
    </dgm:pt>
    <dgm:pt modelId="{537D2A63-78D1-AF46-AC18-3C3868B3768F}" type="pres">
      <dgm:prSet presAssocID="{1E6BB580-975A-394F-9890-096DE6F7E326}" presName="thickLine" presStyleLbl="alignNode1" presStyleIdx="5" presStyleCnt="6"/>
      <dgm:spPr/>
    </dgm:pt>
    <dgm:pt modelId="{833E7D13-D718-7346-BD01-6B936CFE71D5}" type="pres">
      <dgm:prSet presAssocID="{1E6BB580-975A-394F-9890-096DE6F7E326}" presName="horz1" presStyleCnt="0"/>
      <dgm:spPr/>
    </dgm:pt>
    <dgm:pt modelId="{E9DF159D-4FD9-254F-9A70-307EAF64F3A1}" type="pres">
      <dgm:prSet presAssocID="{1E6BB580-975A-394F-9890-096DE6F7E326}" presName="tx1" presStyleLbl="revTx" presStyleIdx="5" presStyleCnt="6"/>
      <dgm:spPr/>
      <dgm:t>
        <a:bodyPr/>
        <a:lstStyle/>
        <a:p>
          <a:endParaRPr lang="en-US"/>
        </a:p>
      </dgm:t>
    </dgm:pt>
    <dgm:pt modelId="{4ADFF5F2-DE57-644F-866A-D2BEEBE5FDFF}" type="pres">
      <dgm:prSet presAssocID="{1E6BB580-975A-394F-9890-096DE6F7E326}" presName="vert1" presStyleCnt="0"/>
      <dgm:spPr/>
    </dgm:pt>
  </dgm:ptLst>
  <dgm:cxnLst>
    <dgm:cxn modelId="{B900AFD4-99C3-EE46-9C35-76F5D1330630}" srcId="{710CA11F-52AC-F94D-845C-5251712C3C55}" destId="{87AB705D-B49F-BD4B-87EE-CD2A7F530D47}" srcOrd="0" destOrd="0" parTransId="{03A3EA34-79E7-6B44-AF01-04DE625AC84E}" sibTransId="{43FCD541-3C3B-7D46-B5B5-8F0FFFC38749}"/>
    <dgm:cxn modelId="{BC420A89-068F-C747-A692-DF8C8EF54C47}" srcId="{710CA11F-52AC-F94D-845C-5251712C3C55}" destId="{1B9349DC-880C-A141-BBE4-574FD3582A53}" srcOrd="1" destOrd="0" parTransId="{D5D5F4AD-C17F-214F-A7F8-04E48A8308AE}" sibTransId="{5CC79D01-DA65-014A-A040-EB20A3FFDC9D}"/>
    <dgm:cxn modelId="{17238AD3-2058-B446-B106-F3099D44BD80}" srcId="{710CA11F-52AC-F94D-845C-5251712C3C55}" destId="{1E6BB580-975A-394F-9890-096DE6F7E326}" srcOrd="5" destOrd="0" parTransId="{90736F89-CEA0-D149-8E7D-A3BB9EE535B7}" sibTransId="{AADEC5BC-C4A0-8341-B6FD-BD87904CEB25}"/>
    <dgm:cxn modelId="{E0F03990-E092-7E41-B4BC-2CFA24AD7D47}" srcId="{710CA11F-52AC-F94D-845C-5251712C3C55}" destId="{F59A1884-DEF4-DC48-BBFB-153C5DF94C28}" srcOrd="2" destOrd="0" parTransId="{F95DD18C-66BD-554C-A845-D544C3FFAEB4}" sibTransId="{AC406B20-F8D2-154F-AE8F-63247273426E}"/>
    <dgm:cxn modelId="{713C387F-9AB2-FC46-ABC9-4BFC01F38852}" srcId="{710CA11F-52AC-F94D-845C-5251712C3C55}" destId="{85582D20-CF57-3D4D-AFC1-58AE14D0253A}" srcOrd="3" destOrd="0" parTransId="{EEF4151D-6EDD-2443-A9DC-AB6C38B3F379}" sibTransId="{0666D46C-8057-6649-835C-A0306590E0A2}"/>
    <dgm:cxn modelId="{AEB2BE29-07D0-524F-8DFC-90FE16B4B351}" type="presOf" srcId="{710CA11F-52AC-F94D-845C-5251712C3C55}" destId="{644F4C35-EA81-2F4B-B92D-95A0390EA975}" srcOrd="0" destOrd="0" presId="urn:microsoft.com/office/officeart/2008/layout/LinedList"/>
    <dgm:cxn modelId="{9C26C291-25D5-C94A-8BFE-4B9EE1250275}" srcId="{710CA11F-52AC-F94D-845C-5251712C3C55}" destId="{C1AE93A0-08FC-704A-B4C3-C6F8601C7B3D}" srcOrd="4" destOrd="0" parTransId="{F80300D7-6665-8B45-9DF3-435AECAE4E23}" sibTransId="{7E937669-E6D0-F444-960F-7C74230084CE}"/>
    <dgm:cxn modelId="{428D3837-DD3B-744E-8426-6C00792AE21F}" type="presOf" srcId="{85582D20-CF57-3D4D-AFC1-58AE14D0253A}" destId="{EB231222-8922-7A49-9177-0A55966C290F}" srcOrd="0" destOrd="0" presId="urn:microsoft.com/office/officeart/2008/layout/LinedList"/>
    <dgm:cxn modelId="{BA31C3A5-41B0-9B4B-9BBF-801A2007E352}" type="presOf" srcId="{87AB705D-B49F-BD4B-87EE-CD2A7F530D47}" destId="{234743EA-6AFF-F64B-BA80-F851E9801554}" srcOrd="0" destOrd="0" presId="urn:microsoft.com/office/officeart/2008/layout/LinedList"/>
    <dgm:cxn modelId="{2B42B805-D558-0B48-A89A-8BCF666D409A}" type="presOf" srcId="{1E6BB580-975A-394F-9890-096DE6F7E326}" destId="{E9DF159D-4FD9-254F-9A70-307EAF64F3A1}" srcOrd="0" destOrd="0" presId="urn:microsoft.com/office/officeart/2008/layout/LinedList"/>
    <dgm:cxn modelId="{88E73D3B-DB7D-2F4E-85C7-746124A7F3C0}" type="presOf" srcId="{1B9349DC-880C-A141-BBE4-574FD3582A53}" destId="{D387CB0E-4E79-6442-A7D2-D0B4AFAA9DBE}" srcOrd="0" destOrd="0" presId="urn:microsoft.com/office/officeart/2008/layout/LinedList"/>
    <dgm:cxn modelId="{A884279E-B298-3B48-ABAD-163BE1F0241C}" type="presOf" srcId="{F59A1884-DEF4-DC48-BBFB-153C5DF94C28}" destId="{E09C0730-4F35-0D49-9A9C-B2367D6ECE18}" srcOrd="0" destOrd="0" presId="urn:microsoft.com/office/officeart/2008/layout/LinedList"/>
    <dgm:cxn modelId="{8C320FE9-8AFA-614E-9984-3A9E478255E3}" type="presOf" srcId="{C1AE93A0-08FC-704A-B4C3-C6F8601C7B3D}" destId="{2BA39CDE-7616-F44A-8E44-2605096C7996}" srcOrd="0" destOrd="0" presId="urn:microsoft.com/office/officeart/2008/layout/LinedList"/>
    <dgm:cxn modelId="{D80C3F5C-B785-8547-B5DC-AFD2BEA3783F}" type="presParOf" srcId="{644F4C35-EA81-2F4B-B92D-95A0390EA975}" destId="{5D79F39B-3BE0-2547-BE9B-A12A1AAB98B2}" srcOrd="0" destOrd="0" presId="urn:microsoft.com/office/officeart/2008/layout/LinedList"/>
    <dgm:cxn modelId="{81DA1FB4-BAFE-2649-99B8-7DF070A04C72}" type="presParOf" srcId="{644F4C35-EA81-2F4B-B92D-95A0390EA975}" destId="{2B0FCE45-F793-D04C-B498-ACCB22542CB2}" srcOrd="1" destOrd="0" presId="urn:microsoft.com/office/officeart/2008/layout/LinedList"/>
    <dgm:cxn modelId="{D98AC37D-1A6F-6C4A-8161-ED08EF57BFDE}" type="presParOf" srcId="{2B0FCE45-F793-D04C-B498-ACCB22542CB2}" destId="{234743EA-6AFF-F64B-BA80-F851E9801554}" srcOrd="0" destOrd="0" presId="urn:microsoft.com/office/officeart/2008/layout/LinedList"/>
    <dgm:cxn modelId="{A9B870D2-3500-354F-89B9-B687AC50944C}" type="presParOf" srcId="{2B0FCE45-F793-D04C-B498-ACCB22542CB2}" destId="{EE957C9F-080B-0248-8FAF-0FA3ED9A3587}" srcOrd="1" destOrd="0" presId="urn:microsoft.com/office/officeart/2008/layout/LinedList"/>
    <dgm:cxn modelId="{AE6A23EB-D4A8-114F-AE76-B1B0B7CA97BD}" type="presParOf" srcId="{644F4C35-EA81-2F4B-B92D-95A0390EA975}" destId="{C1034688-60C7-EE48-B15C-8163F0977CAE}" srcOrd="2" destOrd="0" presId="urn:microsoft.com/office/officeart/2008/layout/LinedList"/>
    <dgm:cxn modelId="{8ABD6EDF-6B9C-A44C-A2D7-7FB801B2A185}" type="presParOf" srcId="{644F4C35-EA81-2F4B-B92D-95A0390EA975}" destId="{06DFCB7B-5189-7A48-A2CB-8CBECF1380CD}" srcOrd="3" destOrd="0" presId="urn:microsoft.com/office/officeart/2008/layout/LinedList"/>
    <dgm:cxn modelId="{BB4CE76E-5F52-994F-8496-2BB82FC2BB98}" type="presParOf" srcId="{06DFCB7B-5189-7A48-A2CB-8CBECF1380CD}" destId="{D387CB0E-4E79-6442-A7D2-D0B4AFAA9DBE}" srcOrd="0" destOrd="0" presId="urn:microsoft.com/office/officeart/2008/layout/LinedList"/>
    <dgm:cxn modelId="{D1702F4C-80B6-2D46-808D-722F264859FD}" type="presParOf" srcId="{06DFCB7B-5189-7A48-A2CB-8CBECF1380CD}" destId="{C794D9AF-E356-634A-A740-1E84B8F11610}" srcOrd="1" destOrd="0" presId="urn:microsoft.com/office/officeart/2008/layout/LinedList"/>
    <dgm:cxn modelId="{31178A67-5173-3445-A88F-3A9066B8E911}" type="presParOf" srcId="{644F4C35-EA81-2F4B-B92D-95A0390EA975}" destId="{196B020B-6231-BC4C-99B7-777ABEB0A4C1}" srcOrd="4" destOrd="0" presId="urn:microsoft.com/office/officeart/2008/layout/LinedList"/>
    <dgm:cxn modelId="{347EB7D6-0614-944E-ADAD-F367E251F262}" type="presParOf" srcId="{644F4C35-EA81-2F4B-B92D-95A0390EA975}" destId="{0B6496A6-D249-C64E-B1DD-9F0A54741C57}" srcOrd="5" destOrd="0" presId="urn:microsoft.com/office/officeart/2008/layout/LinedList"/>
    <dgm:cxn modelId="{E8CE9829-6508-214A-BC2F-9235D485F570}" type="presParOf" srcId="{0B6496A6-D249-C64E-B1DD-9F0A54741C57}" destId="{E09C0730-4F35-0D49-9A9C-B2367D6ECE18}" srcOrd="0" destOrd="0" presId="urn:microsoft.com/office/officeart/2008/layout/LinedList"/>
    <dgm:cxn modelId="{ADAFA171-63A3-934A-A721-0560F034C59B}" type="presParOf" srcId="{0B6496A6-D249-C64E-B1DD-9F0A54741C57}" destId="{4C67B4D3-5E45-CA44-B3A6-14052B7FD2DE}" srcOrd="1" destOrd="0" presId="urn:microsoft.com/office/officeart/2008/layout/LinedList"/>
    <dgm:cxn modelId="{BA7318FD-FCCC-624B-A80E-37B20DC1399C}" type="presParOf" srcId="{644F4C35-EA81-2F4B-B92D-95A0390EA975}" destId="{4AF481E8-E897-3340-ACD2-F61746A3A423}" srcOrd="6" destOrd="0" presId="urn:microsoft.com/office/officeart/2008/layout/LinedList"/>
    <dgm:cxn modelId="{FB4ED292-A33B-1A4C-B6E2-3126F15BC192}" type="presParOf" srcId="{644F4C35-EA81-2F4B-B92D-95A0390EA975}" destId="{131DBCFE-77BD-404E-A0A6-649854893CD0}" srcOrd="7" destOrd="0" presId="urn:microsoft.com/office/officeart/2008/layout/LinedList"/>
    <dgm:cxn modelId="{42D38871-7135-1945-9782-0DB77FF841D3}" type="presParOf" srcId="{131DBCFE-77BD-404E-A0A6-649854893CD0}" destId="{EB231222-8922-7A49-9177-0A55966C290F}" srcOrd="0" destOrd="0" presId="urn:microsoft.com/office/officeart/2008/layout/LinedList"/>
    <dgm:cxn modelId="{AFFDF77F-E4E7-1546-8E2A-F8D520AC4513}" type="presParOf" srcId="{131DBCFE-77BD-404E-A0A6-649854893CD0}" destId="{1E93CD3B-7845-C54B-9F30-0EC935B32F63}" srcOrd="1" destOrd="0" presId="urn:microsoft.com/office/officeart/2008/layout/LinedList"/>
    <dgm:cxn modelId="{2D520829-D15A-D542-BDF6-554116CF9A0D}" type="presParOf" srcId="{644F4C35-EA81-2F4B-B92D-95A0390EA975}" destId="{AB53182D-49B7-E646-BFF0-C4DBBDCB6A04}" srcOrd="8" destOrd="0" presId="urn:microsoft.com/office/officeart/2008/layout/LinedList"/>
    <dgm:cxn modelId="{230B4391-30E0-D74F-8A52-8489177655B5}" type="presParOf" srcId="{644F4C35-EA81-2F4B-B92D-95A0390EA975}" destId="{2E59E3B2-52CE-3540-A5E7-1EBC5EBA6EC9}" srcOrd="9" destOrd="0" presId="urn:microsoft.com/office/officeart/2008/layout/LinedList"/>
    <dgm:cxn modelId="{66E1F40C-A30A-484D-9244-4F54086ED35D}" type="presParOf" srcId="{2E59E3B2-52CE-3540-A5E7-1EBC5EBA6EC9}" destId="{2BA39CDE-7616-F44A-8E44-2605096C7996}" srcOrd="0" destOrd="0" presId="urn:microsoft.com/office/officeart/2008/layout/LinedList"/>
    <dgm:cxn modelId="{6ED11024-5267-914A-A56E-36B3C009BC04}" type="presParOf" srcId="{2E59E3B2-52CE-3540-A5E7-1EBC5EBA6EC9}" destId="{E6B42483-8499-DC49-8648-47583F82C1B2}" srcOrd="1" destOrd="0" presId="urn:microsoft.com/office/officeart/2008/layout/LinedList"/>
    <dgm:cxn modelId="{BF71E754-3257-C640-A691-9469F9BF79F0}" type="presParOf" srcId="{644F4C35-EA81-2F4B-B92D-95A0390EA975}" destId="{537D2A63-78D1-AF46-AC18-3C3868B3768F}" srcOrd="10" destOrd="0" presId="urn:microsoft.com/office/officeart/2008/layout/LinedList"/>
    <dgm:cxn modelId="{3D90669D-C525-E542-A32D-4E001B3A1D27}" type="presParOf" srcId="{644F4C35-EA81-2F4B-B92D-95A0390EA975}" destId="{833E7D13-D718-7346-BD01-6B936CFE71D5}" srcOrd="11" destOrd="0" presId="urn:microsoft.com/office/officeart/2008/layout/LinedList"/>
    <dgm:cxn modelId="{513EA641-434E-6E44-9575-1BA3BF198251}" type="presParOf" srcId="{833E7D13-D718-7346-BD01-6B936CFE71D5}" destId="{E9DF159D-4FD9-254F-9A70-307EAF64F3A1}" srcOrd="0" destOrd="0" presId="urn:microsoft.com/office/officeart/2008/layout/LinedList"/>
    <dgm:cxn modelId="{B7687DF6-2DC0-1241-A31E-7A44423CCF0B}" type="presParOf" srcId="{833E7D13-D718-7346-BD01-6B936CFE71D5}" destId="{4ADFF5F2-DE57-644F-866A-D2BEEBE5FDFF}" srcOrd="1" destOrd="0" presId="urn:microsoft.com/office/officeart/2008/layout/Lin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46E7949-A606-4A4D-883B-3C0AE60B0A3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00D7F224-B9E6-4904-9A45-EFCBF06EDCF1}">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en-GB" dirty="0" smtClean="0">
              <a:solidFill>
                <a:srgbClr val="004594"/>
              </a:solidFill>
            </a:rPr>
            <a:t>Identify stakeholders</a:t>
          </a:r>
          <a:endParaRPr lang="en-GB" dirty="0">
            <a:solidFill>
              <a:srgbClr val="004594"/>
            </a:solidFill>
          </a:endParaRPr>
        </a:p>
      </dgm:t>
    </dgm:pt>
    <dgm:pt modelId="{649F10C0-756D-44F2-B60A-2157B8B0FB8F}" type="parTrans" cxnId="{7D2783B5-06E4-4278-8AB4-6DDC7A018DBE}">
      <dgm:prSet/>
      <dgm:spPr/>
      <dgm:t>
        <a:bodyPr/>
        <a:lstStyle/>
        <a:p>
          <a:endParaRPr lang="en-GB"/>
        </a:p>
      </dgm:t>
    </dgm:pt>
    <dgm:pt modelId="{047FDE45-FD08-4EBD-A573-38DA41FD18BD}" type="sibTrans" cxnId="{7D2783B5-06E4-4278-8AB4-6DDC7A018DBE}">
      <dgm:prSet/>
      <dgm:spPr/>
      <dgm:t>
        <a:bodyPr/>
        <a:lstStyle/>
        <a:p>
          <a:endParaRPr lang="en-GB" dirty="0"/>
        </a:p>
      </dgm:t>
    </dgm:pt>
    <dgm:pt modelId="{C78F37C4-3541-41F8-8449-377084F4F090}">
      <dgm:prSet phldrT="[Text]">
        <dgm:style>
          <a:lnRef idx="0">
            <a:schemeClr val="accent5"/>
          </a:lnRef>
          <a:fillRef idx="3">
            <a:schemeClr val="accent5"/>
          </a:fillRef>
          <a:effectRef idx="3">
            <a:schemeClr val="accent5"/>
          </a:effectRef>
          <a:fontRef idx="minor">
            <a:schemeClr val="lt1"/>
          </a:fontRef>
        </dgm:style>
      </dgm:prSet>
      <dgm:spPr/>
      <dgm:t>
        <a:bodyPr/>
        <a:lstStyle/>
        <a:p>
          <a:r>
            <a:rPr lang="en-US" noProof="0" dirty="0" smtClean="0">
              <a:solidFill>
                <a:srgbClr val="004594"/>
              </a:solidFill>
            </a:rPr>
            <a:t>Analyze</a:t>
          </a:r>
          <a:endParaRPr lang="en-US" noProof="0" dirty="0">
            <a:solidFill>
              <a:srgbClr val="004594"/>
            </a:solidFill>
          </a:endParaRPr>
        </a:p>
      </dgm:t>
    </dgm:pt>
    <dgm:pt modelId="{C1077CC8-CAD0-49AF-ACE1-7965564AC9C1}" type="parTrans" cxnId="{30986CE7-AA63-44B8-9DFF-F35D71FA38CD}">
      <dgm:prSet/>
      <dgm:spPr/>
      <dgm:t>
        <a:bodyPr/>
        <a:lstStyle/>
        <a:p>
          <a:endParaRPr lang="en-GB"/>
        </a:p>
      </dgm:t>
    </dgm:pt>
    <dgm:pt modelId="{931CE5B4-8D2C-4753-A6A4-CE200469A985}" type="sibTrans" cxnId="{30986CE7-AA63-44B8-9DFF-F35D71FA38CD}">
      <dgm:prSet/>
      <dgm:spPr/>
      <dgm:t>
        <a:bodyPr/>
        <a:lstStyle/>
        <a:p>
          <a:endParaRPr lang="en-GB" dirty="0"/>
        </a:p>
      </dgm:t>
    </dgm:pt>
    <dgm:pt modelId="{617152F0-9C67-4571-ABC0-4C06D73CCB27}">
      <dgm:prSet phldrT="[Text]">
        <dgm:style>
          <a:lnRef idx="0">
            <a:schemeClr val="accent6"/>
          </a:lnRef>
          <a:fillRef idx="3">
            <a:schemeClr val="accent6"/>
          </a:fillRef>
          <a:effectRef idx="3">
            <a:schemeClr val="accent6"/>
          </a:effectRef>
          <a:fontRef idx="minor">
            <a:schemeClr val="lt1"/>
          </a:fontRef>
        </dgm:style>
      </dgm:prSet>
      <dgm:spPr/>
      <dgm:t>
        <a:bodyPr/>
        <a:lstStyle/>
        <a:p>
          <a:r>
            <a:rPr lang="en-GB" dirty="0" smtClean="0">
              <a:solidFill>
                <a:srgbClr val="004594"/>
              </a:solidFill>
            </a:rPr>
            <a:t>Stakeholder mapping</a:t>
          </a:r>
          <a:endParaRPr lang="en-GB" dirty="0">
            <a:solidFill>
              <a:srgbClr val="004594"/>
            </a:solidFill>
          </a:endParaRPr>
        </a:p>
      </dgm:t>
    </dgm:pt>
    <dgm:pt modelId="{E953EC18-363F-4FF7-8EB8-E0DE9D2BED41}" type="parTrans" cxnId="{16E922FA-F537-4A96-BC25-A727DD8A211D}">
      <dgm:prSet/>
      <dgm:spPr/>
      <dgm:t>
        <a:bodyPr/>
        <a:lstStyle/>
        <a:p>
          <a:endParaRPr lang="en-GB"/>
        </a:p>
      </dgm:t>
    </dgm:pt>
    <dgm:pt modelId="{C133F075-736E-446A-AE7A-E7A6A5C7E373}" type="sibTrans" cxnId="{16E922FA-F537-4A96-BC25-A727DD8A211D}">
      <dgm:prSet/>
      <dgm:spPr/>
      <dgm:t>
        <a:bodyPr/>
        <a:lstStyle/>
        <a:p>
          <a:endParaRPr lang="en-GB" dirty="0"/>
        </a:p>
      </dgm:t>
    </dgm:pt>
    <dgm:pt modelId="{913BD659-6555-4433-BE9D-A0430EABC97A}">
      <dgm:prSet phldrT="[Text]">
        <dgm:style>
          <a:lnRef idx="0">
            <a:schemeClr val="accent1"/>
          </a:lnRef>
          <a:fillRef idx="3">
            <a:schemeClr val="accent1"/>
          </a:fillRef>
          <a:effectRef idx="3">
            <a:schemeClr val="accent1"/>
          </a:effectRef>
          <a:fontRef idx="minor">
            <a:schemeClr val="lt1"/>
          </a:fontRef>
        </dgm:style>
      </dgm:prSet>
      <dgm:spPr/>
      <dgm:t>
        <a:bodyPr/>
        <a:lstStyle/>
        <a:p>
          <a:r>
            <a:rPr lang="en-GB" dirty="0" smtClean="0">
              <a:solidFill>
                <a:srgbClr val="004594"/>
              </a:solidFill>
            </a:rPr>
            <a:t>Develop strategy</a:t>
          </a:r>
          <a:endParaRPr lang="en-GB" dirty="0">
            <a:solidFill>
              <a:srgbClr val="004594"/>
            </a:solidFill>
          </a:endParaRPr>
        </a:p>
      </dgm:t>
    </dgm:pt>
    <dgm:pt modelId="{93E1BFD4-40AF-43FA-97E9-8289A00EE8CC}" type="parTrans" cxnId="{86D3D401-70E0-46D3-BCD5-D2000CB05C3A}">
      <dgm:prSet/>
      <dgm:spPr/>
      <dgm:t>
        <a:bodyPr/>
        <a:lstStyle/>
        <a:p>
          <a:endParaRPr lang="en-GB"/>
        </a:p>
      </dgm:t>
    </dgm:pt>
    <dgm:pt modelId="{9A321998-8F3C-4DA6-8C8C-138F36A5E176}" type="sibTrans" cxnId="{86D3D401-70E0-46D3-BCD5-D2000CB05C3A}">
      <dgm:prSet/>
      <dgm:spPr/>
      <dgm:t>
        <a:bodyPr/>
        <a:lstStyle/>
        <a:p>
          <a:endParaRPr lang="en-GB" dirty="0"/>
        </a:p>
      </dgm:t>
    </dgm:pt>
    <dgm:pt modelId="{F1FBBA1A-0DCC-4E67-B87D-EE296D89A7C3}">
      <dgm:prSet phldrT="[Text]">
        <dgm:style>
          <a:lnRef idx="0">
            <a:schemeClr val="accent2"/>
          </a:lnRef>
          <a:fillRef idx="3">
            <a:schemeClr val="accent2"/>
          </a:fillRef>
          <a:effectRef idx="3">
            <a:schemeClr val="accent2"/>
          </a:effectRef>
          <a:fontRef idx="minor">
            <a:schemeClr val="lt1"/>
          </a:fontRef>
        </dgm:style>
      </dgm:prSet>
      <dgm:spPr>
        <a:solidFill>
          <a:schemeClr val="bg2">
            <a:lumMod val="50000"/>
          </a:schemeClr>
        </a:solidFill>
      </dgm:spPr>
      <dgm:t>
        <a:bodyPr/>
        <a:lstStyle/>
        <a:p>
          <a:r>
            <a:rPr lang="en-GB" dirty="0" smtClean="0">
              <a:solidFill>
                <a:srgbClr val="004594"/>
              </a:solidFill>
            </a:rPr>
            <a:t>Communications plan</a:t>
          </a:r>
          <a:endParaRPr lang="en-GB" dirty="0">
            <a:solidFill>
              <a:srgbClr val="004594"/>
            </a:solidFill>
          </a:endParaRPr>
        </a:p>
      </dgm:t>
    </dgm:pt>
    <dgm:pt modelId="{C79956B8-7A11-4AC3-8623-79C7ADC395A9}" type="parTrans" cxnId="{03D0C95A-0DD7-48B6-BA7A-5F41856A32E4}">
      <dgm:prSet/>
      <dgm:spPr/>
      <dgm:t>
        <a:bodyPr/>
        <a:lstStyle/>
        <a:p>
          <a:endParaRPr lang="en-GB"/>
        </a:p>
      </dgm:t>
    </dgm:pt>
    <dgm:pt modelId="{55D4DCBD-BA89-47A4-9CE5-5904C9779334}" type="sibTrans" cxnId="{03D0C95A-0DD7-48B6-BA7A-5F41856A32E4}">
      <dgm:prSet/>
      <dgm:spPr/>
      <dgm:t>
        <a:bodyPr/>
        <a:lstStyle/>
        <a:p>
          <a:endParaRPr lang="en-GB" dirty="0"/>
        </a:p>
      </dgm:t>
    </dgm:pt>
    <dgm:pt modelId="{79311D0F-317C-4474-AA51-7FD61514C3CA}">
      <dgm:prSet>
        <dgm:style>
          <a:lnRef idx="0">
            <a:schemeClr val="accent3"/>
          </a:lnRef>
          <a:fillRef idx="3">
            <a:schemeClr val="accent3"/>
          </a:fillRef>
          <a:effectRef idx="3">
            <a:schemeClr val="accent3"/>
          </a:effectRef>
          <a:fontRef idx="minor">
            <a:schemeClr val="lt1"/>
          </a:fontRef>
        </dgm:style>
      </dgm:prSet>
      <dgm:spPr>
        <a:ln/>
      </dgm:spPr>
      <dgm:t>
        <a:bodyPr/>
        <a:lstStyle/>
        <a:p>
          <a:r>
            <a:rPr lang="en-GB" dirty="0" smtClean="0">
              <a:solidFill>
                <a:srgbClr val="004594"/>
              </a:solidFill>
            </a:rPr>
            <a:t>Gather information</a:t>
          </a:r>
          <a:endParaRPr lang="en-GB" dirty="0">
            <a:solidFill>
              <a:srgbClr val="004594"/>
            </a:solidFill>
          </a:endParaRPr>
        </a:p>
      </dgm:t>
    </dgm:pt>
    <dgm:pt modelId="{CF6B6CE2-7D50-4629-A50C-27C6BCF1ABB9}" type="parTrans" cxnId="{3FCC8A80-C7B0-419F-8E4D-0153136CBD57}">
      <dgm:prSet/>
      <dgm:spPr/>
      <dgm:t>
        <a:bodyPr/>
        <a:lstStyle/>
        <a:p>
          <a:endParaRPr lang="en-GB"/>
        </a:p>
      </dgm:t>
    </dgm:pt>
    <dgm:pt modelId="{0E7F1D8A-4987-469F-AD35-6305254309F3}" type="sibTrans" cxnId="{3FCC8A80-C7B0-419F-8E4D-0153136CBD57}">
      <dgm:prSet/>
      <dgm:spPr/>
      <dgm:t>
        <a:bodyPr/>
        <a:lstStyle/>
        <a:p>
          <a:endParaRPr lang="en-GB" dirty="0"/>
        </a:p>
      </dgm:t>
    </dgm:pt>
    <dgm:pt modelId="{AA3B4974-7CE5-4A3B-B633-9993CE19424D}">
      <dgm:prSet>
        <dgm:style>
          <a:lnRef idx="0">
            <a:schemeClr val="accent4"/>
          </a:lnRef>
          <a:fillRef idx="3">
            <a:schemeClr val="accent4"/>
          </a:fillRef>
          <a:effectRef idx="3">
            <a:schemeClr val="accent4"/>
          </a:effectRef>
          <a:fontRef idx="minor">
            <a:schemeClr val="lt1"/>
          </a:fontRef>
        </dgm:style>
      </dgm:prSet>
      <dgm:spPr/>
      <dgm:t>
        <a:bodyPr/>
        <a:lstStyle/>
        <a:p>
          <a:r>
            <a:rPr lang="en-GB" dirty="0" smtClean="0">
              <a:solidFill>
                <a:srgbClr val="004594"/>
              </a:solidFill>
            </a:rPr>
            <a:t>Review influence</a:t>
          </a:r>
          <a:endParaRPr lang="en-GB" dirty="0">
            <a:solidFill>
              <a:srgbClr val="004594"/>
            </a:solidFill>
          </a:endParaRPr>
        </a:p>
      </dgm:t>
    </dgm:pt>
    <dgm:pt modelId="{7D780FD1-071A-49A6-A598-321226BAA6ED}" type="parTrans" cxnId="{67CB6A44-06D2-47AC-B1C6-09B43182DFD0}">
      <dgm:prSet/>
      <dgm:spPr/>
      <dgm:t>
        <a:bodyPr/>
        <a:lstStyle/>
        <a:p>
          <a:endParaRPr lang="en-GB"/>
        </a:p>
      </dgm:t>
    </dgm:pt>
    <dgm:pt modelId="{DCA7E51B-4C79-4248-895D-15430023055C}" type="sibTrans" cxnId="{67CB6A44-06D2-47AC-B1C6-09B43182DFD0}">
      <dgm:prSet/>
      <dgm:spPr/>
      <dgm:t>
        <a:bodyPr/>
        <a:lstStyle/>
        <a:p>
          <a:endParaRPr lang="en-GB" dirty="0"/>
        </a:p>
      </dgm:t>
    </dgm:pt>
    <dgm:pt modelId="{7852ECE4-DDA0-4A4A-9EDA-3AA9B659C5AC}" type="pres">
      <dgm:prSet presAssocID="{B46E7949-A606-4A4D-883B-3C0AE60B0A3C}" presName="cycle" presStyleCnt="0">
        <dgm:presLayoutVars>
          <dgm:dir/>
          <dgm:resizeHandles val="exact"/>
        </dgm:presLayoutVars>
      </dgm:prSet>
      <dgm:spPr/>
      <dgm:t>
        <a:bodyPr/>
        <a:lstStyle/>
        <a:p>
          <a:endParaRPr lang="en-GB"/>
        </a:p>
      </dgm:t>
    </dgm:pt>
    <dgm:pt modelId="{2E0DFC66-93CD-4827-917D-AE8DCDA493EF}" type="pres">
      <dgm:prSet presAssocID="{00D7F224-B9E6-4904-9A45-EFCBF06EDCF1}" presName="node" presStyleLbl="node1" presStyleIdx="0" presStyleCnt="7" custScaleX="133100" custScaleY="133100" custRadScaleRad="102484">
        <dgm:presLayoutVars>
          <dgm:bulletEnabled val="1"/>
        </dgm:presLayoutVars>
      </dgm:prSet>
      <dgm:spPr/>
      <dgm:t>
        <a:bodyPr/>
        <a:lstStyle/>
        <a:p>
          <a:endParaRPr lang="en-GB"/>
        </a:p>
      </dgm:t>
    </dgm:pt>
    <dgm:pt modelId="{79827F4F-56BC-41BA-A9E4-1D2D1F831E23}" type="pres">
      <dgm:prSet presAssocID="{00D7F224-B9E6-4904-9A45-EFCBF06EDCF1}" presName="spNode" presStyleCnt="0"/>
      <dgm:spPr/>
    </dgm:pt>
    <dgm:pt modelId="{CA695AE5-2452-49FF-8E78-AD8143A5982A}" type="pres">
      <dgm:prSet presAssocID="{047FDE45-FD08-4EBD-A573-38DA41FD18BD}" presName="sibTrans" presStyleLbl="sibTrans1D1" presStyleIdx="0" presStyleCnt="7"/>
      <dgm:spPr/>
      <dgm:t>
        <a:bodyPr/>
        <a:lstStyle/>
        <a:p>
          <a:endParaRPr lang="en-GB"/>
        </a:p>
      </dgm:t>
    </dgm:pt>
    <dgm:pt modelId="{2AFAA667-4990-4D38-AB9A-BCFC40035E59}" type="pres">
      <dgm:prSet presAssocID="{79311D0F-317C-4474-AA51-7FD61514C3CA}" presName="node" presStyleLbl="node1" presStyleIdx="1" presStyleCnt="7" custScaleX="133100" custScaleY="133100" custRadScaleRad="97481" custRadScaleInc="45645">
        <dgm:presLayoutVars>
          <dgm:bulletEnabled val="1"/>
        </dgm:presLayoutVars>
      </dgm:prSet>
      <dgm:spPr/>
      <dgm:t>
        <a:bodyPr/>
        <a:lstStyle/>
        <a:p>
          <a:endParaRPr lang="en-GB"/>
        </a:p>
      </dgm:t>
    </dgm:pt>
    <dgm:pt modelId="{D0E60D73-EDCE-4385-85CE-377F9E87D7E0}" type="pres">
      <dgm:prSet presAssocID="{79311D0F-317C-4474-AA51-7FD61514C3CA}" presName="spNode" presStyleCnt="0"/>
      <dgm:spPr/>
    </dgm:pt>
    <dgm:pt modelId="{F527899C-E965-4E3A-946F-303DCF52C45E}" type="pres">
      <dgm:prSet presAssocID="{0E7F1D8A-4987-469F-AD35-6305254309F3}" presName="sibTrans" presStyleLbl="sibTrans1D1" presStyleIdx="1" presStyleCnt="7"/>
      <dgm:spPr/>
      <dgm:t>
        <a:bodyPr/>
        <a:lstStyle/>
        <a:p>
          <a:endParaRPr lang="en-GB"/>
        </a:p>
      </dgm:t>
    </dgm:pt>
    <dgm:pt modelId="{67834EEB-C271-4345-91B2-0489EE0A2E1B}" type="pres">
      <dgm:prSet presAssocID="{AA3B4974-7CE5-4A3B-B633-9993CE19424D}" presName="node" presStyleLbl="node1" presStyleIdx="2" presStyleCnt="7" custScaleX="133100" custScaleY="133100" custRadScaleRad="101885" custRadScaleInc="-6472">
        <dgm:presLayoutVars>
          <dgm:bulletEnabled val="1"/>
        </dgm:presLayoutVars>
      </dgm:prSet>
      <dgm:spPr/>
      <dgm:t>
        <a:bodyPr/>
        <a:lstStyle/>
        <a:p>
          <a:endParaRPr lang="en-GB"/>
        </a:p>
      </dgm:t>
    </dgm:pt>
    <dgm:pt modelId="{8C01F56A-7D8E-4D98-B0A5-B975718C29EB}" type="pres">
      <dgm:prSet presAssocID="{AA3B4974-7CE5-4A3B-B633-9993CE19424D}" presName="spNode" presStyleCnt="0"/>
      <dgm:spPr/>
    </dgm:pt>
    <dgm:pt modelId="{9A86E8FF-353F-4E02-9EE8-5DD69ABCE34D}" type="pres">
      <dgm:prSet presAssocID="{DCA7E51B-4C79-4248-895D-15430023055C}" presName="sibTrans" presStyleLbl="sibTrans1D1" presStyleIdx="2" presStyleCnt="7"/>
      <dgm:spPr/>
      <dgm:t>
        <a:bodyPr/>
        <a:lstStyle/>
        <a:p>
          <a:endParaRPr lang="en-GB"/>
        </a:p>
      </dgm:t>
    </dgm:pt>
    <dgm:pt modelId="{C442E897-2606-427A-A5CB-5427466D2677}" type="pres">
      <dgm:prSet presAssocID="{C78F37C4-3541-41F8-8449-377084F4F090}" presName="node" presStyleLbl="node1" presStyleIdx="3" presStyleCnt="7" custScaleX="133100" custScaleY="133100" custRadScaleRad="97768" custRadScaleInc="-3684">
        <dgm:presLayoutVars>
          <dgm:bulletEnabled val="1"/>
        </dgm:presLayoutVars>
      </dgm:prSet>
      <dgm:spPr/>
      <dgm:t>
        <a:bodyPr/>
        <a:lstStyle/>
        <a:p>
          <a:endParaRPr lang="en-GB"/>
        </a:p>
      </dgm:t>
    </dgm:pt>
    <dgm:pt modelId="{C8204D34-A3D0-4A3E-A026-152B477469D3}" type="pres">
      <dgm:prSet presAssocID="{C78F37C4-3541-41F8-8449-377084F4F090}" presName="spNode" presStyleCnt="0"/>
      <dgm:spPr/>
    </dgm:pt>
    <dgm:pt modelId="{C29E5381-9B3D-4B42-AA18-88288D7C6904}" type="pres">
      <dgm:prSet presAssocID="{931CE5B4-8D2C-4753-A6A4-CE200469A985}" presName="sibTrans" presStyleLbl="sibTrans1D1" presStyleIdx="3" presStyleCnt="7"/>
      <dgm:spPr/>
      <dgm:t>
        <a:bodyPr/>
        <a:lstStyle/>
        <a:p>
          <a:endParaRPr lang="en-GB"/>
        </a:p>
      </dgm:t>
    </dgm:pt>
    <dgm:pt modelId="{BE675F2D-35AA-41D6-A390-876196FE4472}" type="pres">
      <dgm:prSet presAssocID="{617152F0-9C67-4571-ABC0-4C06D73CCB27}" presName="node" presStyleLbl="node1" presStyleIdx="4" presStyleCnt="7" custScaleX="133100" custScaleY="133100" custRadScaleRad="97768" custRadScaleInc="3684">
        <dgm:presLayoutVars>
          <dgm:bulletEnabled val="1"/>
        </dgm:presLayoutVars>
      </dgm:prSet>
      <dgm:spPr/>
      <dgm:t>
        <a:bodyPr/>
        <a:lstStyle/>
        <a:p>
          <a:endParaRPr lang="en-GB"/>
        </a:p>
      </dgm:t>
    </dgm:pt>
    <dgm:pt modelId="{C80C98FA-2F10-467E-885E-DB828744C774}" type="pres">
      <dgm:prSet presAssocID="{617152F0-9C67-4571-ABC0-4C06D73CCB27}" presName="spNode" presStyleCnt="0"/>
      <dgm:spPr/>
    </dgm:pt>
    <dgm:pt modelId="{0E0D64D3-A0D9-4DE8-8690-7B5A3809A050}" type="pres">
      <dgm:prSet presAssocID="{C133F075-736E-446A-AE7A-E7A6A5C7E373}" presName="sibTrans" presStyleLbl="sibTrans1D1" presStyleIdx="4" presStyleCnt="7"/>
      <dgm:spPr/>
      <dgm:t>
        <a:bodyPr/>
        <a:lstStyle/>
        <a:p>
          <a:endParaRPr lang="en-GB"/>
        </a:p>
      </dgm:t>
    </dgm:pt>
    <dgm:pt modelId="{14BC2EEF-517F-4569-9D09-0D3AC49BE0BB}" type="pres">
      <dgm:prSet presAssocID="{913BD659-6555-4433-BE9D-A0430EABC97A}" presName="node" presStyleLbl="node1" presStyleIdx="5" presStyleCnt="7" custScaleX="133100" custScaleY="133100" custRadScaleRad="99477" custRadScaleInc="8136">
        <dgm:presLayoutVars>
          <dgm:bulletEnabled val="1"/>
        </dgm:presLayoutVars>
      </dgm:prSet>
      <dgm:spPr/>
      <dgm:t>
        <a:bodyPr/>
        <a:lstStyle/>
        <a:p>
          <a:endParaRPr lang="en-GB"/>
        </a:p>
      </dgm:t>
    </dgm:pt>
    <dgm:pt modelId="{59315CC8-C9E2-4603-A9BB-8F6BBBBF5A06}" type="pres">
      <dgm:prSet presAssocID="{913BD659-6555-4433-BE9D-A0430EABC97A}" presName="spNode" presStyleCnt="0"/>
      <dgm:spPr/>
    </dgm:pt>
    <dgm:pt modelId="{CDDE4C24-12BF-4F6F-9D37-1DD7AE091FAE}" type="pres">
      <dgm:prSet presAssocID="{9A321998-8F3C-4DA6-8C8C-138F36A5E176}" presName="sibTrans" presStyleLbl="sibTrans1D1" presStyleIdx="5" presStyleCnt="7"/>
      <dgm:spPr/>
      <dgm:t>
        <a:bodyPr/>
        <a:lstStyle/>
        <a:p>
          <a:endParaRPr lang="en-GB"/>
        </a:p>
      </dgm:t>
    </dgm:pt>
    <dgm:pt modelId="{14062304-19E9-468F-AA3D-80068EB4E670}" type="pres">
      <dgm:prSet presAssocID="{F1FBBA1A-0DCC-4E67-B87D-EE296D89A7C3}" presName="node" presStyleLbl="node1" presStyleIdx="6" presStyleCnt="7" custScaleX="133100" custScaleY="133100" custRadScaleRad="100478" custRadScaleInc="-56091">
        <dgm:presLayoutVars>
          <dgm:bulletEnabled val="1"/>
        </dgm:presLayoutVars>
      </dgm:prSet>
      <dgm:spPr/>
      <dgm:t>
        <a:bodyPr/>
        <a:lstStyle/>
        <a:p>
          <a:endParaRPr lang="en-GB"/>
        </a:p>
      </dgm:t>
    </dgm:pt>
    <dgm:pt modelId="{12E3B859-E75C-4A87-B608-7383444B954E}" type="pres">
      <dgm:prSet presAssocID="{F1FBBA1A-0DCC-4E67-B87D-EE296D89A7C3}" presName="spNode" presStyleCnt="0"/>
      <dgm:spPr/>
    </dgm:pt>
    <dgm:pt modelId="{276B8047-D188-48D0-A17E-41F108FD4185}" type="pres">
      <dgm:prSet presAssocID="{55D4DCBD-BA89-47A4-9CE5-5904C9779334}" presName="sibTrans" presStyleLbl="sibTrans1D1" presStyleIdx="6" presStyleCnt="7"/>
      <dgm:spPr/>
      <dgm:t>
        <a:bodyPr/>
        <a:lstStyle/>
        <a:p>
          <a:endParaRPr lang="en-GB"/>
        </a:p>
      </dgm:t>
    </dgm:pt>
  </dgm:ptLst>
  <dgm:cxnLst>
    <dgm:cxn modelId="{5F92D950-3EF8-FE4D-B9E4-C95001CD6AFF}" type="presOf" srcId="{913BD659-6555-4433-BE9D-A0430EABC97A}" destId="{14BC2EEF-517F-4569-9D09-0D3AC49BE0BB}" srcOrd="0" destOrd="0" presId="urn:microsoft.com/office/officeart/2005/8/layout/cycle5"/>
    <dgm:cxn modelId="{8758B261-0E99-6642-9CE8-121731C82995}" type="presOf" srcId="{79311D0F-317C-4474-AA51-7FD61514C3CA}" destId="{2AFAA667-4990-4D38-AB9A-BCFC40035E59}" srcOrd="0" destOrd="0" presId="urn:microsoft.com/office/officeart/2005/8/layout/cycle5"/>
    <dgm:cxn modelId="{4A8FB15D-E4E5-5A4B-AA0D-83C50C4D0794}" type="presOf" srcId="{00D7F224-B9E6-4904-9A45-EFCBF06EDCF1}" destId="{2E0DFC66-93CD-4827-917D-AE8DCDA493EF}" srcOrd="0" destOrd="0" presId="urn:microsoft.com/office/officeart/2005/8/layout/cycle5"/>
    <dgm:cxn modelId="{C8DA20BA-ABA1-FD42-91C6-BA7AEA5397B0}" type="presOf" srcId="{F1FBBA1A-0DCC-4E67-B87D-EE296D89A7C3}" destId="{14062304-19E9-468F-AA3D-80068EB4E670}" srcOrd="0" destOrd="0" presId="urn:microsoft.com/office/officeart/2005/8/layout/cycle5"/>
    <dgm:cxn modelId="{E3DD10BD-5FA1-614E-8CA7-64F0D1B14011}" type="presOf" srcId="{C133F075-736E-446A-AE7A-E7A6A5C7E373}" destId="{0E0D64D3-A0D9-4DE8-8690-7B5A3809A050}" srcOrd="0" destOrd="0" presId="urn:microsoft.com/office/officeart/2005/8/layout/cycle5"/>
    <dgm:cxn modelId="{16E922FA-F537-4A96-BC25-A727DD8A211D}" srcId="{B46E7949-A606-4A4D-883B-3C0AE60B0A3C}" destId="{617152F0-9C67-4571-ABC0-4C06D73CCB27}" srcOrd="4" destOrd="0" parTransId="{E953EC18-363F-4FF7-8EB8-E0DE9D2BED41}" sibTransId="{C133F075-736E-446A-AE7A-E7A6A5C7E373}"/>
    <dgm:cxn modelId="{7D2783B5-06E4-4278-8AB4-6DDC7A018DBE}" srcId="{B46E7949-A606-4A4D-883B-3C0AE60B0A3C}" destId="{00D7F224-B9E6-4904-9A45-EFCBF06EDCF1}" srcOrd="0" destOrd="0" parTransId="{649F10C0-756D-44F2-B60A-2157B8B0FB8F}" sibTransId="{047FDE45-FD08-4EBD-A573-38DA41FD18BD}"/>
    <dgm:cxn modelId="{133E69A9-ADC3-564D-BB23-6E1241602986}" type="presOf" srcId="{617152F0-9C67-4571-ABC0-4C06D73CCB27}" destId="{BE675F2D-35AA-41D6-A390-876196FE4472}" srcOrd="0" destOrd="0" presId="urn:microsoft.com/office/officeart/2005/8/layout/cycle5"/>
    <dgm:cxn modelId="{DC1F329A-1C3F-EE45-942B-3F7C3F29EE53}" type="presOf" srcId="{0E7F1D8A-4987-469F-AD35-6305254309F3}" destId="{F527899C-E965-4E3A-946F-303DCF52C45E}" srcOrd="0" destOrd="0" presId="urn:microsoft.com/office/officeart/2005/8/layout/cycle5"/>
    <dgm:cxn modelId="{30986CE7-AA63-44B8-9DFF-F35D71FA38CD}" srcId="{B46E7949-A606-4A4D-883B-3C0AE60B0A3C}" destId="{C78F37C4-3541-41F8-8449-377084F4F090}" srcOrd="3" destOrd="0" parTransId="{C1077CC8-CAD0-49AF-ACE1-7965564AC9C1}" sibTransId="{931CE5B4-8D2C-4753-A6A4-CE200469A985}"/>
    <dgm:cxn modelId="{F392605B-C8C3-FD44-9B8A-2D8DA6246CA7}" type="presOf" srcId="{C78F37C4-3541-41F8-8449-377084F4F090}" destId="{C442E897-2606-427A-A5CB-5427466D2677}" srcOrd="0" destOrd="0" presId="urn:microsoft.com/office/officeart/2005/8/layout/cycle5"/>
    <dgm:cxn modelId="{37664515-3081-A94F-9548-C18C94368550}" type="presOf" srcId="{931CE5B4-8D2C-4753-A6A4-CE200469A985}" destId="{C29E5381-9B3D-4B42-AA18-88288D7C6904}" srcOrd="0" destOrd="0" presId="urn:microsoft.com/office/officeart/2005/8/layout/cycle5"/>
    <dgm:cxn modelId="{84487AC3-138E-3A43-9E7F-17F3E74654D7}" type="presOf" srcId="{55D4DCBD-BA89-47A4-9CE5-5904C9779334}" destId="{276B8047-D188-48D0-A17E-41F108FD4185}" srcOrd="0" destOrd="0" presId="urn:microsoft.com/office/officeart/2005/8/layout/cycle5"/>
    <dgm:cxn modelId="{86D3D401-70E0-46D3-BCD5-D2000CB05C3A}" srcId="{B46E7949-A606-4A4D-883B-3C0AE60B0A3C}" destId="{913BD659-6555-4433-BE9D-A0430EABC97A}" srcOrd="5" destOrd="0" parTransId="{93E1BFD4-40AF-43FA-97E9-8289A00EE8CC}" sibTransId="{9A321998-8F3C-4DA6-8C8C-138F36A5E176}"/>
    <dgm:cxn modelId="{03D0C95A-0DD7-48B6-BA7A-5F41856A32E4}" srcId="{B46E7949-A606-4A4D-883B-3C0AE60B0A3C}" destId="{F1FBBA1A-0DCC-4E67-B87D-EE296D89A7C3}" srcOrd="6" destOrd="0" parTransId="{C79956B8-7A11-4AC3-8623-79C7ADC395A9}" sibTransId="{55D4DCBD-BA89-47A4-9CE5-5904C9779334}"/>
    <dgm:cxn modelId="{E1511A02-113D-9742-9046-9133CC748227}" type="presOf" srcId="{DCA7E51B-4C79-4248-895D-15430023055C}" destId="{9A86E8FF-353F-4E02-9EE8-5DD69ABCE34D}" srcOrd="0" destOrd="0" presId="urn:microsoft.com/office/officeart/2005/8/layout/cycle5"/>
    <dgm:cxn modelId="{A765660F-203A-B848-9D45-A6AE42B922E5}" type="presOf" srcId="{AA3B4974-7CE5-4A3B-B633-9993CE19424D}" destId="{67834EEB-C271-4345-91B2-0489EE0A2E1B}" srcOrd="0" destOrd="0" presId="urn:microsoft.com/office/officeart/2005/8/layout/cycle5"/>
    <dgm:cxn modelId="{67CB6A44-06D2-47AC-B1C6-09B43182DFD0}" srcId="{B46E7949-A606-4A4D-883B-3C0AE60B0A3C}" destId="{AA3B4974-7CE5-4A3B-B633-9993CE19424D}" srcOrd="2" destOrd="0" parTransId="{7D780FD1-071A-49A6-A598-321226BAA6ED}" sibTransId="{DCA7E51B-4C79-4248-895D-15430023055C}"/>
    <dgm:cxn modelId="{8E165C89-F40B-9242-8889-3C50E2B66C6C}" type="presOf" srcId="{B46E7949-A606-4A4D-883B-3C0AE60B0A3C}" destId="{7852ECE4-DDA0-4A4A-9EDA-3AA9B659C5AC}" srcOrd="0" destOrd="0" presId="urn:microsoft.com/office/officeart/2005/8/layout/cycle5"/>
    <dgm:cxn modelId="{6417EE1D-3DB1-EA4A-9359-B7CC7CD54C34}" type="presOf" srcId="{9A321998-8F3C-4DA6-8C8C-138F36A5E176}" destId="{CDDE4C24-12BF-4F6F-9D37-1DD7AE091FAE}" srcOrd="0" destOrd="0" presId="urn:microsoft.com/office/officeart/2005/8/layout/cycle5"/>
    <dgm:cxn modelId="{3FCC8A80-C7B0-419F-8E4D-0153136CBD57}" srcId="{B46E7949-A606-4A4D-883B-3C0AE60B0A3C}" destId="{79311D0F-317C-4474-AA51-7FD61514C3CA}" srcOrd="1" destOrd="0" parTransId="{CF6B6CE2-7D50-4629-A50C-27C6BCF1ABB9}" sibTransId="{0E7F1D8A-4987-469F-AD35-6305254309F3}"/>
    <dgm:cxn modelId="{832CCE86-C99B-D84A-B851-4582C41BF0B4}" type="presOf" srcId="{047FDE45-FD08-4EBD-A573-38DA41FD18BD}" destId="{CA695AE5-2452-49FF-8E78-AD8143A5982A}" srcOrd="0" destOrd="0" presId="urn:microsoft.com/office/officeart/2005/8/layout/cycle5"/>
    <dgm:cxn modelId="{B078BAF8-B7D9-234F-85B2-7130B7E5C828}" type="presParOf" srcId="{7852ECE4-DDA0-4A4A-9EDA-3AA9B659C5AC}" destId="{2E0DFC66-93CD-4827-917D-AE8DCDA493EF}" srcOrd="0" destOrd="0" presId="urn:microsoft.com/office/officeart/2005/8/layout/cycle5"/>
    <dgm:cxn modelId="{4F64F36B-132E-AF47-BC9B-05A0E3E1BA38}" type="presParOf" srcId="{7852ECE4-DDA0-4A4A-9EDA-3AA9B659C5AC}" destId="{79827F4F-56BC-41BA-A9E4-1D2D1F831E23}" srcOrd="1" destOrd="0" presId="urn:microsoft.com/office/officeart/2005/8/layout/cycle5"/>
    <dgm:cxn modelId="{927BEF65-5C76-1E49-8A80-339020453F96}" type="presParOf" srcId="{7852ECE4-DDA0-4A4A-9EDA-3AA9B659C5AC}" destId="{CA695AE5-2452-49FF-8E78-AD8143A5982A}" srcOrd="2" destOrd="0" presId="urn:microsoft.com/office/officeart/2005/8/layout/cycle5"/>
    <dgm:cxn modelId="{08CA5F17-EBEC-FA4A-9D29-08D4DE9D36C7}" type="presParOf" srcId="{7852ECE4-DDA0-4A4A-9EDA-3AA9B659C5AC}" destId="{2AFAA667-4990-4D38-AB9A-BCFC40035E59}" srcOrd="3" destOrd="0" presId="urn:microsoft.com/office/officeart/2005/8/layout/cycle5"/>
    <dgm:cxn modelId="{0F737501-1DDB-0F45-A054-04C932682B45}" type="presParOf" srcId="{7852ECE4-DDA0-4A4A-9EDA-3AA9B659C5AC}" destId="{D0E60D73-EDCE-4385-85CE-377F9E87D7E0}" srcOrd="4" destOrd="0" presId="urn:microsoft.com/office/officeart/2005/8/layout/cycle5"/>
    <dgm:cxn modelId="{812AEAA0-D9E6-AF4C-B1EF-471BC5717D76}" type="presParOf" srcId="{7852ECE4-DDA0-4A4A-9EDA-3AA9B659C5AC}" destId="{F527899C-E965-4E3A-946F-303DCF52C45E}" srcOrd="5" destOrd="0" presId="urn:microsoft.com/office/officeart/2005/8/layout/cycle5"/>
    <dgm:cxn modelId="{EADA6C5E-1BFD-ED42-9DC9-E62217C41414}" type="presParOf" srcId="{7852ECE4-DDA0-4A4A-9EDA-3AA9B659C5AC}" destId="{67834EEB-C271-4345-91B2-0489EE0A2E1B}" srcOrd="6" destOrd="0" presId="urn:microsoft.com/office/officeart/2005/8/layout/cycle5"/>
    <dgm:cxn modelId="{D2735BDE-1401-7C43-B308-4C51B3C69AFA}" type="presParOf" srcId="{7852ECE4-DDA0-4A4A-9EDA-3AA9B659C5AC}" destId="{8C01F56A-7D8E-4D98-B0A5-B975718C29EB}" srcOrd="7" destOrd="0" presId="urn:microsoft.com/office/officeart/2005/8/layout/cycle5"/>
    <dgm:cxn modelId="{B2537AA8-DB76-F74B-9A8F-7DAFC9F89769}" type="presParOf" srcId="{7852ECE4-DDA0-4A4A-9EDA-3AA9B659C5AC}" destId="{9A86E8FF-353F-4E02-9EE8-5DD69ABCE34D}" srcOrd="8" destOrd="0" presId="urn:microsoft.com/office/officeart/2005/8/layout/cycle5"/>
    <dgm:cxn modelId="{F60A8A0A-2BAF-3149-A758-140FD5C10072}" type="presParOf" srcId="{7852ECE4-DDA0-4A4A-9EDA-3AA9B659C5AC}" destId="{C442E897-2606-427A-A5CB-5427466D2677}" srcOrd="9" destOrd="0" presId="urn:microsoft.com/office/officeart/2005/8/layout/cycle5"/>
    <dgm:cxn modelId="{82D35EAE-6107-C947-9EA5-7D0C7A67B4EA}" type="presParOf" srcId="{7852ECE4-DDA0-4A4A-9EDA-3AA9B659C5AC}" destId="{C8204D34-A3D0-4A3E-A026-152B477469D3}" srcOrd="10" destOrd="0" presId="urn:microsoft.com/office/officeart/2005/8/layout/cycle5"/>
    <dgm:cxn modelId="{6D291809-7848-5849-997B-8F192B4928DF}" type="presParOf" srcId="{7852ECE4-DDA0-4A4A-9EDA-3AA9B659C5AC}" destId="{C29E5381-9B3D-4B42-AA18-88288D7C6904}" srcOrd="11" destOrd="0" presId="urn:microsoft.com/office/officeart/2005/8/layout/cycle5"/>
    <dgm:cxn modelId="{DE2CFEC8-B89A-0949-B0FF-00D1F689243A}" type="presParOf" srcId="{7852ECE4-DDA0-4A4A-9EDA-3AA9B659C5AC}" destId="{BE675F2D-35AA-41D6-A390-876196FE4472}" srcOrd="12" destOrd="0" presId="urn:microsoft.com/office/officeart/2005/8/layout/cycle5"/>
    <dgm:cxn modelId="{1F09DB20-55F9-1144-9098-E6038E5CE79F}" type="presParOf" srcId="{7852ECE4-DDA0-4A4A-9EDA-3AA9B659C5AC}" destId="{C80C98FA-2F10-467E-885E-DB828744C774}" srcOrd="13" destOrd="0" presId="urn:microsoft.com/office/officeart/2005/8/layout/cycle5"/>
    <dgm:cxn modelId="{2CF6C89E-3979-2241-867D-010EC63DF125}" type="presParOf" srcId="{7852ECE4-DDA0-4A4A-9EDA-3AA9B659C5AC}" destId="{0E0D64D3-A0D9-4DE8-8690-7B5A3809A050}" srcOrd="14" destOrd="0" presId="urn:microsoft.com/office/officeart/2005/8/layout/cycle5"/>
    <dgm:cxn modelId="{50D5D5DD-CA64-7142-B1C4-1958ED0439FA}" type="presParOf" srcId="{7852ECE4-DDA0-4A4A-9EDA-3AA9B659C5AC}" destId="{14BC2EEF-517F-4569-9D09-0D3AC49BE0BB}" srcOrd="15" destOrd="0" presId="urn:microsoft.com/office/officeart/2005/8/layout/cycle5"/>
    <dgm:cxn modelId="{5CB51FF3-5D26-BB4C-915A-965D23242661}" type="presParOf" srcId="{7852ECE4-DDA0-4A4A-9EDA-3AA9B659C5AC}" destId="{59315CC8-C9E2-4603-A9BB-8F6BBBBF5A06}" srcOrd="16" destOrd="0" presId="urn:microsoft.com/office/officeart/2005/8/layout/cycle5"/>
    <dgm:cxn modelId="{941F6DDF-CC0C-B947-9AC8-EEDFAFAE571C}" type="presParOf" srcId="{7852ECE4-DDA0-4A4A-9EDA-3AA9B659C5AC}" destId="{CDDE4C24-12BF-4F6F-9D37-1DD7AE091FAE}" srcOrd="17" destOrd="0" presId="urn:microsoft.com/office/officeart/2005/8/layout/cycle5"/>
    <dgm:cxn modelId="{CFA384F0-A754-2A42-99BD-1F3F13BD6E83}" type="presParOf" srcId="{7852ECE4-DDA0-4A4A-9EDA-3AA9B659C5AC}" destId="{14062304-19E9-468F-AA3D-80068EB4E670}" srcOrd="18" destOrd="0" presId="urn:microsoft.com/office/officeart/2005/8/layout/cycle5"/>
    <dgm:cxn modelId="{1CA1C890-EE18-C34C-8195-83DAE220F3ED}" type="presParOf" srcId="{7852ECE4-DDA0-4A4A-9EDA-3AA9B659C5AC}" destId="{12E3B859-E75C-4A87-B608-7383444B954E}" srcOrd="19" destOrd="0" presId="urn:microsoft.com/office/officeart/2005/8/layout/cycle5"/>
    <dgm:cxn modelId="{A6491903-ED59-974C-B9AD-8AAA6A4435CB}" type="presParOf" srcId="{7852ECE4-DDA0-4A4A-9EDA-3AA9B659C5AC}" destId="{276B8047-D188-48D0-A17E-41F108FD4185}" srcOrd="20"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AFBC3EE-D3CC-6D44-B0CD-3C5848105B43}" type="doc">
      <dgm:prSet loTypeId="urn:microsoft.com/office/officeart/2005/8/layout/list1" loCatId="" qsTypeId="urn:microsoft.com/office/officeart/2005/8/quickstyle/simple4" qsCatId="simple" csTypeId="urn:microsoft.com/office/officeart/2005/8/colors/colorful2" csCatId="colorful" phldr="1"/>
      <dgm:spPr/>
      <dgm:t>
        <a:bodyPr/>
        <a:lstStyle/>
        <a:p>
          <a:endParaRPr lang="en-US"/>
        </a:p>
      </dgm:t>
    </dgm:pt>
    <dgm:pt modelId="{42713FD2-6D8B-4D45-A7B4-EBB3E16DA3D3}">
      <dgm:prSet/>
      <dgm:spPr/>
      <dgm:t>
        <a:bodyPr/>
        <a:lstStyle/>
        <a:p>
          <a:pPr rtl="0"/>
          <a:r>
            <a:rPr lang="en-GB" smtClean="0"/>
            <a:t>The customer will have quality requirements</a:t>
          </a:r>
          <a:endParaRPr lang="en-GB"/>
        </a:p>
      </dgm:t>
    </dgm:pt>
    <dgm:pt modelId="{B17963E4-6968-254C-9746-3C8137E33D05}" type="parTrans" cxnId="{4C70681D-765B-394F-812A-45DD65875EB5}">
      <dgm:prSet/>
      <dgm:spPr/>
      <dgm:t>
        <a:bodyPr/>
        <a:lstStyle/>
        <a:p>
          <a:endParaRPr lang="en-US"/>
        </a:p>
      </dgm:t>
    </dgm:pt>
    <dgm:pt modelId="{7A4A2E89-D9BE-AD40-AC02-16F314E834DA}" type="sibTrans" cxnId="{4C70681D-765B-394F-812A-45DD65875EB5}">
      <dgm:prSet/>
      <dgm:spPr/>
      <dgm:t>
        <a:bodyPr/>
        <a:lstStyle/>
        <a:p>
          <a:endParaRPr lang="en-US"/>
        </a:p>
      </dgm:t>
    </dgm:pt>
    <dgm:pt modelId="{7797010A-142F-814E-997C-83739D37CF0D}">
      <dgm:prSet/>
      <dgm:spPr/>
      <dgm:t>
        <a:bodyPr/>
        <a:lstStyle/>
        <a:p>
          <a:pPr rtl="0"/>
          <a:r>
            <a:rPr lang="en-GB" smtClean="0"/>
            <a:t>These need to be expressed in measurable terms</a:t>
          </a:r>
          <a:endParaRPr lang="en-GB"/>
        </a:p>
      </dgm:t>
    </dgm:pt>
    <dgm:pt modelId="{354E4418-A78A-F448-8492-B3204C07BF49}" type="parTrans" cxnId="{2B921054-6CB7-9745-B808-5AD475FEAA8F}">
      <dgm:prSet/>
      <dgm:spPr/>
      <dgm:t>
        <a:bodyPr/>
        <a:lstStyle/>
        <a:p>
          <a:endParaRPr lang="en-US"/>
        </a:p>
      </dgm:t>
    </dgm:pt>
    <dgm:pt modelId="{D0A8598F-52D8-C54C-B141-668C809484F2}" type="sibTrans" cxnId="{2B921054-6CB7-9745-B808-5AD475FEAA8F}">
      <dgm:prSet/>
      <dgm:spPr/>
      <dgm:t>
        <a:bodyPr/>
        <a:lstStyle/>
        <a:p>
          <a:endParaRPr lang="en-US"/>
        </a:p>
      </dgm:t>
    </dgm:pt>
    <dgm:pt modelId="{DA7C2D4B-90CB-0C46-912F-CDD922B296FE}">
      <dgm:prSet/>
      <dgm:spPr/>
      <dgm:t>
        <a:bodyPr/>
        <a:lstStyle/>
        <a:p>
          <a:pPr rtl="0"/>
          <a:r>
            <a:rPr lang="en-GB" smtClean="0"/>
            <a:t>Which of these examples are measureable?</a:t>
          </a:r>
          <a:endParaRPr lang="en-GB"/>
        </a:p>
      </dgm:t>
    </dgm:pt>
    <dgm:pt modelId="{854A063A-CCE0-DB4A-8081-6EEFD1EE9963}" type="parTrans" cxnId="{127ACA18-77C2-CA47-A3EB-377A6E2F18B5}">
      <dgm:prSet/>
      <dgm:spPr/>
      <dgm:t>
        <a:bodyPr/>
        <a:lstStyle/>
        <a:p>
          <a:endParaRPr lang="en-US"/>
        </a:p>
      </dgm:t>
    </dgm:pt>
    <dgm:pt modelId="{5D920D2D-EEA5-9E4C-BE66-543121331503}" type="sibTrans" cxnId="{127ACA18-77C2-CA47-A3EB-377A6E2F18B5}">
      <dgm:prSet/>
      <dgm:spPr/>
      <dgm:t>
        <a:bodyPr/>
        <a:lstStyle/>
        <a:p>
          <a:endParaRPr lang="en-US"/>
        </a:p>
      </dgm:t>
    </dgm:pt>
    <dgm:pt modelId="{9A30D281-B269-9843-AF16-6131FA4B1298}">
      <dgm:prSet/>
      <dgm:spPr/>
      <dgm:t>
        <a:bodyPr/>
        <a:lstStyle/>
        <a:p>
          <a:pPr rtl="0"/>
          <a:r>
            <a:rPr lang="en-GB" smtClean="0"/>
            <a:t>The cake must be tasty</a:t>
          </a:r>
          <a:endParaRPr lang="en-GB"/>
        </a:p>
      </dgm:t>
    </dgm:pt>
    <dgm:pt modelId="{97BFADB3-FF7A-A74F-B593-AB26FA72E9ED}" type="parTrans" cxnId="{264FC16D-EE90-D54D-AE31-A44FEB0FAB33}">
      <dgm:prSet/>
      <dgm:spPr/>
      <dgm:t>
        <a:bodyPr/>
        <a:lstStyle/>
        <a:p>
          <a:endParaRPr lang="en-US"/>
        </a:p>
      </dgm:t>
    </dgm:pt>
    <dgm:pt modelId="{BE5A547A-7AE2-ED42-9D7B-7F3069945728}" type="sibTrans" cxnId="{264FC16D-EE90-D54D-AE31-A44FEB0FAB33}">
      <dgm:prSet/>
      <dgm:spPr/>
      <dgm:t>
        <a:bodyPr/>
        <a:lstStyle/>
        <a:p>
          <a:endParaRPr lang="en-US"/>
        </a:p>
      </dgm:t>
    </dgm:pt>
    <dgm:pt modelId="{D985487B-6190-BB47-8F9F-B3EEDD705DB2}">
      <dgm:prSet/>
      <dgm:spPr/>
      <dgm:t>
        <a:bodyPr/>
        <a:lstStyle/>
        <a:p>
          <a:pPr rtl="0"/>
          <a:r>
            <a:rPr lang="en-GB" smtClean="0"/>
            <a:t>The house must have a front door</a:t>
          </a:r>
          <a:endParaRPr lang="en-GB"/>
        </a:p>
      </dgm:t>
    </dgm:pt>
    <dgm:pt modelId="{5D7D5861-3966-E84F-884F-B05C84F0E983}" type="parTrans" cxnId="{95D7DA8E-34CB-3A49-86B2-FC25865D6C95}">
      <dgm:prSet/>
      <dgm:spPr/>
      <dgm:t>
        <a:bodyPr/>
        <a:lstStyle/>
        <a:p>
          <a:endParaRPr lang="en-US"/>
        </a:p>
      </dgm:t>
    </dgm:pt>
    <dgm:pt modelId="{12A67F40-4613-514F-964A-5F351AD0CC2E}" type="sibTrans" cxnId="{95D7DA8E-34CB-3A49-86B2-FC25865D6C95}">
      <dgm:prSet/>
      <dgm:spPr/>
      <dgm:t>
        <a:bodyPr/>
        <a:lstStyle/>
        <a:p>
          <a:endParaRPr lang="en-US"/>
        </a:p>
      </dgm:t>
    </dgm:pt>
    <dgm:pt modelId="{C62D7E79-DC42-7949-AED1-6D84FBEF8BD4}">
      <dgm:prSet/>
      <dgm:spPr/>
      <dgm:t>
        <a:bodyPr/>
        <a:lstStyle/>
        <a:p>
          <a:pPr rtl="0"/>
          <a:r>
            <a:rPr lang="en-GB" dirty="0" smtClean="0"/>
            <a:t>The car must be able to accelerate to 80 </a:t>
          </a:r>
          <a:r>
            <a:rPr lang="en-GB" dirty="0" err="1" smtClean="0"/>
            <a:t>MpH</a:t>
          </a:r>
          <a:endParaRPr lang="en-GB" dirty="0"/>
        </a:p>
      </dgm:t>
    </dgm:pt>
    <dgm:pt modelId="{4202872B-7820-1E49-81B5-A6C0987F0D4F}" type="parTrans" cxnId="{7A9D9330-31BA-CE49-86E6-32D4CE2DC97C}">
      <dgm:prSet/>
      <dgm:spPr/>
      <dgm:t>
        <a:bodyPr/>
        <a:lstStyle/>
        <a:p>
          <a:endParaRPr lang="en-US"/>
        </a:p>
      </dgm:t>
    </dgm:pt>
    <dgm:pt modelId="{A652E7B7-647E-7F4E-8F39-AA999971545D}" type="sibTrans" cxnId="{7A9D9330-31BA-CE49-86E6-32D4CE2DC97C}">
      <dgm:prSet/>
      <dgm:spPr/>
      <dgm:t>
        <a:bodyPr/>
        <a:lstStyle/>
        <a:p>
          <a:endParaRPr lang="en-US"/>
        </a:p>
      </dgm:t>
    </dgm:pt>
    <dgm:pt modelId="{410DB671-D850-B440-A70A-6D5CD789A575}">
      <dgm:prSet/>
      <dgm:spPr/>
      <dgm:t>
        <a:bodyPr/>
        <a:lstStyle/>
        <a:p>
          <a:pPr rtl="0"/>
          <a:r>
            <a:rPr lang="en-GB" dirty="0" smtClean="0"/>
            <a:t>The patient must survive the surgery</a:t>
          </a:r>
          <a:endParaRPr lang="en-GB" dirty="0"/>
        </a:p>
      </dgm:t>
    </dgm:pt>
    <dgm:pt modelId="{0D27DDCB-6764-4045-A6F4-98A644FD709A}" type="parTrans" cxnId="{423ACCCB-C93B-5844-8EC1-5D78CFC50EB0}">
      <dgm:prSet/>
      <dgm:spPr/>
      <dgm:t>
        <a:bodyPr/>
        <a:lstStyle/>
        <a:p>
          <a:endParaRPr lang="en-US"/>
        </a:p>
      </dgm:t>
    </dgm:pt>
    <dgm:pt modelId="{5D2164D7-2DBA-E147-B1BD-95F26328D516}" type="sibTrans" cxnId="{423ACCCB-C93B-5844-8EC1-5D78CFC50EB0}">
      <dgm:prSet/>
      <dgm:spPr/>
      <dgm:t>
        <a:bodyPr/>
        <a:lstStyle/>
        <a:p>
          <a:endParaRPr lang="en-US"/>
        </a:p>
      </dgm:t>
    </dgm:pt>
    <dgm:pt modelId="{92D6F9D4-A64D-EB4D-8C99-7DAA94A9D527}" type="pres">
      <dgm:prSet presAssocID="{DAFBC3EE-D3CC-6D44-B0CD-3C5848105B43}" presName="linear" presStyleCnt="0">
        <dgm:presLayoutVars>
          <dgm:dir/>
          <dgm:animLvl val="lvl"/>
          <dgm:resizeHandles val="exact"/>
        </dgm:presLayoutVars>
      </dgm:prSet>
      <dgm:spPr/>
      <dgm:t>
        <a:bodyPr/>
        <a:lstStyle/>
        <a:p>
          <a:endParaRPr lang="en-US"/>
        </a:p>
      </dgm:t>
    </dgm:pt>
    <dgm:pt modelId="{754D6718-A76F-0D41-9BC9-1BE5237A39BC}" type="pres">
      <dgm:prSet presAssocID="{42713FD2-6D8B-4D45-A7B4-EBB3E16DA3D3}" presName="parentLin" presStyleCnt="0"/>
      <dgm:spPr/>
    </dgm:pt>
    <dgm:pt modelId="{0095EB62-A691-6547-8F65-107A76446C34}" type="pres">
      <dgm:prSet presAssocID="{42713FD2-6D8B-4D45-A7B4-EBB3E16DA3D3}" presName="parentLeftMargin" presStyleLbl="node1" presStyleIdx="0" presStyleCnt="3"/>
      <dgm:spPr/>
      <dgm:t>
        <a:bodyPr/>
        <a:lstStyle/>
        <a:p>
          <a:endParaRPr lang="en-US"/>
        </a:p>
      </dgm:t>
    </dgm:pt>
    <dgm:pt modelId="{8E30011F-0B32-C34A-87FE-286B5B058E7C}" type="pres">
      <dgm:prSet presAssocID="{42713FD2-6D8B-4D45-A7B4-EBB3E16DA3D3}" presName="parentText" presStyleLbl="node1" presStyleIdx="0" presStyleCnt="3">
        <dgm:presLayoutVars>
          <dgm:chMax val="0"/>
          <dgm:bulletEnabled val="1"/>
        </dgm:presLayoutVars>
      </dgm:prSet>
      <dgm:spPr/>
      <dgm:t>
        <a:bodyPr/>
        <a:lstStyle/>
        <a:p>
          <a:endParaRPr lang="en-US"/>
        </a:p>
      </dgm:t>
    </dgm:pt>
    <dgm:pt modelId="{136FA098-9A1C-FF49-B305-9B60A9844BEB}" type="pres">
      <dgm:prSet presAssocID="{42713FD2-6D8B-4D45-A7B4-EBB3E16DA3D3}" presName="negativeSpace" presStyleCnt="0"/>
      <dgm:spPr/>
    </dgm:pt>
    <dgm:pt modelId="{B837D11A-2F85-4B4A-8B52-9E1D9453DD04}" type="pres">
      <dgm:prSet presAssocID="{42713FD2-6D8B-4D45-A7B4-EBB3E16DA3D3}" presName="childText" presStyleLbl="conFgAcc1" presStyleIdx="0" presStyleCnt="3">
        <dgm:presLayoutVars>
          <dgm:bulletEnabled val="1"/>
        </dgm:presLayoutVars>
      </dgm:prSet>
      <dgm:spPr/>
    </dgm:pt>
    <dgm:pt modelId="{359196A4-0DBB-0749-BCD2-6AA4F2994A40}" type="pres">
      <dgm:prSet presAssocID="{7A4A2E89-D9BE-AD40-AC02-16F314E834DA}" presName="spaceBetweenRectangles" presStyleCnt="0"/>
      <dgm:spPr/>
    </dgm:pt>
    <dgm:pt modelId="{96EC43E7-DCB9-D240-B553-E5893B8EE335}" type="pres">
      <dgm:prSet presAssocID="{7797010A-142F-814E-997C-83739D37CF0D}" presName="parentLin" presStyleCnt="0"/>
      <dgm:spPr/>
    </dgm:pt>
    <dgm:pt modelId="{E253F423-B3F8-B047-917F-E38C8388ABB7}" type="pres">
      <dgm:prSet presAssocID="{7797010A-142F-814E-997C-83739D37CF0D}" presName="parentLeftMargin" presStyleLbl="node1" presStyleIdx="0" presStyleCnt="3"/>
      <dgm:spPr/>
      <dgm:t>
        <a:bodyPr/>
        <a:lstStyle/>
        <a:p>
          <a:endParaRPr lang="en-US"/>
        </a:p>
      </dgm:t>
    </dgm:pt>
    <dgm:pt modelId="{4CC73DD5-8ABB-DC49-A51B-3E0D2E9A4997}" type="pres">
      <dgm:prSet presAssocID="{7797010A-142F-814E-997C-83739D37CF0D}" presName="parentText" presStyleLbl="node1" presStyleIdx="1" presStyleCnt="3">
        <dgm:presLayoutVars>
          <dgm:chMax val="0"/>
          <dgm:bulletEnabled val="1"/>
        </dgm:presLayoutVars>
      </dgm:prSet>
      <dgm:spPr/>
      <dgm:t>
        <a:bodyPr/>
        <a:lstStyle/>
        <a:p>
          <a:endParaRPr lang="en-US"/>
        </a:p>
      </dgm:t>
    </dgm:pt>
    <dgm:pt modelId="{724727EC-5B55-8F42-B530-71F7671B3AB9}" type="pres">
      <dgm:prSet presAssocID="{7797010A-142F-814E-997C-83739D37CF0D}" presName="negativeSpace" presStyleCnt="0"/>
      <dgm:spPr/>
    </dgm:pt>
    <dgm:pt modelId="{443E104B-36E7-E843-BD56-959BDCF1177C}" type="pres">
      <dgm:prSet presAssocID="{7797010A-142F-814E-997C-83739D37CF0D}" presName="childText" presStyleLbl="conFgAcc1" presStyleIdx="1" presStyleCnt="3">
        <dgm:presLayoutVars>
          <dgm:bulletEnabled val="1"/>
        </dgm:presLayoutVars>
      </dgm:prSet>
      <dgm:spPr/>
    </dgm:pt>
    <dgm:pt modelId="{B8374570-000B-7144-8377-12551A483604}" type="pres">
      <dgm:prSet presAssocID="{D0A8598F-52D8-C54C-B141-668C809484F2}" presName="spaceBetweenRectangles" presStyleCnt="0"/>
      <dgm:spPr/>
    </dgm:pt>
    <dgm:pt modelId="{41FC40AB-4C23-154A-A11F-4C9F0E5FE455}" type="pres">
      <dgm:prSet presAssocID="{DA7C2D4B-90CB-0C46-912F-CDD922B296FE}" presName="parentLin" presStyleCnt="0"/>
      <dgm:spPr/>
    </dgm:pt>
    <dgm:pt modelId="{EDFBF0D9-ED6A-D64C-BA82-2339FC64BD63}" type="pres">
      <dgm:prSet presAssocID="{DA7C2D4B-90CB-0C46-912F-CDD922B296FE}" presName="parentLeftMargin" presStyleLbl="node1" presStyleIdx="1" presStyleCnt="3"/>
      <dgm:spPr/>
      <dgm:t>
        <a:bodyPr/>
        <a:lstStyle/>
        <a:p>
          <a:endParaRPr lang="en-US"/>
        </a:p>
      </dgm:t>
    </dgm:pt>
    <dgm:pt modelId="{40B2299C-73AC-4A47-9709-F170C52566DA}" type="pres">
      <dgm:prSet presAssocID="{DA7C2D4B-90CB-0C46-912F-CDD922B296FE}" presName="parentText" presStyleLbl="node1" presStyleIdx="2" presStyleCnt="3">
        <dgm:presLayoutVars>
          <dgm:chMax val="0"/>
          <dgm:bulletEnabled val="1"/>
        </dgm:presLayoutVars>
      </dgm:prSet>
      <dgm:spPr/>
      <dgm:t>
        <a:bodyPr/>
        <a:lstStyle/>
        <a:p>
          <a:endParaRPr lang="en-US"/>
        </a:p>
      </dgm:t>
    </dgm:pt>
    <dgm:pt modelId="{2C043F1C-017F-104B-BABB-86F77FC5F5D8}" type="pres">
      <dgm:prSet presAssocID="{DA7C2D4B-90CB-0C46-912F-CDD922B296FE}" presName="negativeSpace" presStyleCnt="0"/>
      <dgm:spPr/>
    </dgm:pt>
    <dgm:pt modelId="{D657B87F-8E8A-5441-A309-DB441BF919CA}" type="pres">
      <dgm:prSet presAssocID="{DA7C2D4B-90CB-0C46-912F-CDD922B296FE}" presName="childText" presStyleLbl="conFgAcc1" presStyleIdx="2" presStyleCnt="3">
        <dgm:presLayoutVars>
          <dgm:bulletEnabled val="1"/>
        </dgm:presLayoutVars>
      </dgm:prSet>
      <dgm:spPr/>
      <dgm:t>
        <a:bodyPr/>
        <a:lstStyle/>
        <a:p>
          <a:endParaRPr lang="en-US"/>
        </a:p>
      </dgm:t>
    </dgm:pt>
  </dgm:ptLst>
  <dgm:cxnLst>
    <dgm:cxn modelId="{95D7DA8E-34CB-3A49-86B2-FC25865D6C95}" srcId="{DA7C2D4B-90CB-0C46-912F-CDD922B296FE}" destId="{D985487B-6190-BB47-8F9F-B3EEDD705DB2}" srcOrd="1" destOrd="0" parTransId="{5D7D5861-3966-E84F-884F-B05C84F0E983}" sibTransId="{12A67F40-4613-514F-964A-5F351AD0CC2E}"/>
    <dgm:cxn modelId="{264FC16D-EE90-D54D-AE31-A44FEB0FAB33}" srcId="{DA7C2D4B-90CB-0C46-912F-CDD922B296FE}" destId="{9A30D281-B269-9843-AF16-6131FA4B1298}" srcOrd="0" destOrd="0" parTransId="{97BFADB3-FF7A-A74F-B593-AB26FA72E9ED}" sibTransId="{BE5A547A-7AE2-ED42-9D7B-7F3069945728}"/>
    <dgm:cxn modelId="{47BD7EF2-4D23-034D-AAE2-BFBAF041BCB3}" type="presOf" srcId="{9A30D281-B269-9843-AF16-6131FA4B1298}" destId="{D657B87F-8E8A-5441-A309-DB441BF919CA}" srcOrd="0" destOrd="0" presId="urn:microsoft.com/office/officeart/2005/8/layout/list1"/>
    <dgm:cxn modelId="{803E887C-65FA-4748-9C13-0888C7C9FD4A}" type="presOf" srcId="{410DB671-D850-B440-A70A-6D5CD789A575}" destId="{D657B87F-8E8A-5441-A309-DB441BF919CA}" srcOrd="0" destOrd="3" presId="urn:microsoft.com/office/officeart/2005/8/layout/list1"/>
    <dgm:cxn modelId="{18A4C5F5-C77B-7D4A-8564-8C79254D0A7B}" type="presOf" srcId="{D985487B-6190-BB47-8F9F-B3EEDD705DB2}" destId="{D657B87F-8E8A-5441-A309-DB441BF919CA}" srcOrd="0" destOrd="1" presId="urn:microsoft.com/office/officeart/2005/8/layout/list1"/>
    <dgm:cxn modelId="{C96BB1C6-43A9-E546-BB9D-6EE52620EBCF}" type="presOf" srcId="{DA7C2D4B-90CB-0C46-912F-CDD922B296FE}" destId="{EDFBF0D9-ED6A-D64C-BA82-2339FC64BD63}" srcOrd="0" destOrd="0" presId="urn:microsoft.com/office/officeart/2005/8/layout/list1"/>
    <dgm:cxn modelId="{127ACA18-77C2-CA47-A3EB-377A6E2F18B5}" srcId="{DAFBC3EE-D3CC-6D44-B0CD-3C5848105B43}" destId="{DA7C2D4B-90CB-0C46-912F-CDD922B296FE}" srcOrd="2" destOrd="0" parTransId="{854A063A-CCE0-DB4A-8081-6EEFD1EE9963}" sibTransId="{5D920D2D-EEA5-9E4C-BE66-543121331503}"/>
    <dgm:cxn modelId="{7A9D9330-31BA-CE49-86E6-32D4CE2DC97C}" srcId="{DA7C2D4B-90CB-0C46-912F-CDD922B296FE}" destId="{C62D7E79-DC42-7949-AED1-6D84FBEF8BD4}" srcOrd="2" destOrd="0" parTransId="{4202872B-7820-1E49-81B5-A6C0987F0D4F}" sibTransId="{A652E7B7-647E-7F4E-8F39-AA999971545D}"/>
    <dgm:cxn modelId="{8AF7122B-0326-CA48-87FC-401F9A7F910E}" type="presOf" srcId="{DA7C2D4B-90CB-0C46-912F-CDD922B296FE}" destId="{40B2299C-73AC-4A47-9709-F170C52566DA}" srcOrd="1" destOrd="0" presId="urn:microsoft.com/office/officeart/2005/8/layout/list1"/>
    <dgm:cxn modelId="{62172B26-3506-344E-8BCA-EC3238A8DA4D}" type="presOf" srcId="{7797010A-142F-814E-997C-83739D37CF0D}" destId="{E253F423-B3F8-B047-917F-E38C8388ABB7}" srcOrd="0" destOrd="0" presId="urn:microsoft.com/office/officeart/2005/8/layout/list1"/>
    <dgm:cxn modelId="{6FABC4E4-BE3C-AB4C-AA97-12353C063605}" type="presOf" srcId="{42713FD2-6D8B-4D45-A7B4-EBB3E16DA3D3}" destId="{0095EB62-A691-6547-8F65-107A76446C34}" srcOrd="0" destOrd="0" presId="urn:microsoft.com/office/officeart/2005/8/layout/list1"/>
    <dgm:cxn modelId="{5E3AD597-DE25-D14E-B378-B0DFF11D2EF2}" type="presOf" srcId="{42713FD2-6D8B-4D45-A7B4-EBB3E16DA3D3}" destId="{8E30011F-0B32-C34A-87FE-286B5B058E7C}" srcOrd="1" destOrd="0" presId="urn:microsoft.com/office/officeart/2005/8/layout/list1"/>
    <dgm:cxn modelId="{A6C14498-AF51-3348-A4B0-0E16B8433A36}" type="presOf" srcId="{C62D7E79-DC42-7949-AED1-6D84FBEF8BD4}" destId="{D657B87F-8E8A-5441-A309-DB441BF919CA}" srcOrd="0" destOrd="2" presId="urn:microsoft.com/office/officeart/2005/8/layout/list1"/>
    <dgm:cxn modelId="{2B921054-6CB7-9745-B808-5AD475FEAA8F}" srcId="{DAFBC3EE-D3CC-6D44-B0CD-3C5848105B43}" destId="{7797010A-142F-814E-997C-83739D37CF0D}" srcOrd="1" destOrd="0" parTransId="{354E4418-A78A-F448-8492-B3204C07BF49}" sibTransId="{D0A8598F-52D8-C54C-B141-668C809484F2}"/>
    <dgm:cxn modelId="{4C70681D-765B-394F-812A-45DD65875EB5}" srcId="{DAFBC3EE-D3CC-6D44-B0CD-3C5848105B43}" destId="{42713FD2-6D8B-4D45-A7B4-EBB3E16DA3D3}" srcOrd="0" destOrd="0" parTransId="{B17963E4-6968-254C-9746-3C8137E33D05}" sibTransId="{7A4A2E89-D9BE-AD40-AC02-16F314E834DA}"/>
    <dgm:cxn modelId="{5CA1842F-A6FE-F24F-8A86-153C28CF6DAE}" type="presOf" srcId="{7797010A-142F-814E-997C-83739D37CF0D}" destId="{4CC73DD5-8ABB-DC49-A51B-3E0D2E9A4997}" srcOrd="1" destOrd="0" presId="urn:microsoft.com/office/officeart/2005/8/layout/list1"/>
    <dgm:cxn modelId="{423ACCCB-C93B-5844-8EC1-5D78CFC50EB0}" srcId="{DA7C2D4B-90CB-0C46-912F-CDD922B296FE}" destId="{410DB671-D850-B440-A70A-6D5CD789A575}" srcOrd="3" destOrd="0" parTransId="{0D27DDCB-6764-4045-A6F4-98A644FD709A}" sibTransId="{5D2164D7-2DBA-E147-B1BD-95F26328D516}"/>
    <dgm:cxn modelId="{FAA4E234-17F1-C444-A2AD-4B8ED507DA66}" type="presOf" srcId="{DAFBC3EE-D3CC-6D44-B0CD-3C5848105B43}" destId="{92D6F9D4-A64D-EB4D-8C99-7DAA94A9D527}" srcOrd="0" destOrd="0" presId="urn:microsoft.com/office/officeart/2005/8/layout/list1"/>
    <dgm:cxn modelId="{1C7B3E3C-733E-3E43-BD9F-DE5278B76695}" type="presParOf" srcId="{92D6F9D4-A64D-EB4D-8C99-7DAA94A9D527}" destId="{754D6718-A76F-0D41-9BC9-1BE5237A39BC}" srcOrd="0" destOrd="0" presId="urn:microsoft.com/office/officeart/2005/8/layout/list1"/>
    <dgm:cxn modelId="{227D1A3C-5965-454D-91C3-B544C6744B93}" type="presParOf" srcId="{754D6718-A76F-0D41-9BC9-1BE5237A39BC}" destId="{0095EB62-A691-6547-8F65-107A76446C34}" srcOrd="0" destOrd="0" presId="urn:microsoft.com/office/officeart/2005/8/layout/list1"/>
    <dgm:cxn modelId="{CB323C6C-422F-E748-95BC-49B499666C53}" type="presParOf" srcId="{754D6718-A76F-0D41-9BC9-1BE5237A39BC}" destId="{8E30011F-0B32-C34A-87FE-286B5B058E7C}" srcOrd="1" destOrd="0" presId="urn:microsoft.com/office/officeart/2005/8/layout/list1"/>
    <dgm:cxn modelId="{44039C59-C1D8-B049-B968-29279A53EDD8}" type="presParOf" srcId="{92D6F9D4-A64D-EB4D-8C99-7DAA94A9D527}" destId="{136FA098-9A1C-FF49-B305-9B60A9844BEB}" srcOrd="1" destOrd="0" presId="urn:microsoft.com/office/officeart/2005/8/layout/list1"/>
    <dgm:cxn modelId="{B9CDAE08-7ABB-4F41-BCD3-8F1616B1D95A}" type="presParOf" srcId="{92D6F9D4-A64D-EB4D-8C99-7DAA94A9D527}" destId="{B837D11A-2F85-4B4A-8B52-9E1D9453DD04}" srcOrd="2" destOrd="0" presId="urn:microsoft.com/office/officeart/2005/8/layout/list1"/>
    <dgm:cxn modelId="{5E036E07-514D-E848-9123-0E6E80385D66}" type="presParOf" srcId="{92D6F9D4-A64D-EB4D-8C99-7DAA94A9D527}" destId="{359196A4-0DBB-0749-BCD2-6AA4F2994A40}" srcOrd="3" destOrd="0" presId="urn:microsoft.com/office/officeart/2005/8/layout/list1"/>
    <dgm:cxn modelId="{8878561B-A435-FA41-8134-5C6781E653B2}" type="presParOf" srcId="{92D6F9D4-A64D-EB4D-8C99-7DAA94A9D527}" destId="{96EC43E7-DCB9-D240-B553-E5893B8EE335}" srcOrd="4" destOrd="0" presId="urn:microsoft.com/office/officeart/2005/8/layout/list1"/>
    <dgm:cxn modelId="{D2CEECCB-2464-EC4C-B78D-5E21FE35EB41}" type="presParOf" srcId="{96EC43E7-DCB9-D240-B553-E5893B8EE335}" destId="{E253F423-B3F8-B047-917F-E38C8388ABB7}" srcOrd="0" destOrd="0" presId="urn:microsoft.com/office/officeart/2005/8/layout/list1"/>
    <dgm:cxn modelId="{E0F06979-157B-234C-92F5-63149432AE80}" type="presParOf" srcId="{96EC43E7-DCB9-D240-B553-E5893B8EE335}" destId="{4CC73DD5-8ABB-DC49-A51B-3E0D2E9A4997}" srcOrd="1" destOrd="0" presId="urn:microsoft.com/office/officeart/2005/8/layout/list1"/>
    <dgm:cxn modelId="{18A4EE6E-FC99-6441-9255-509E57B5E68C}" type="presParOf" srcId="{92D6F9D4-A64D-EB4D-8C99-7DAA94A9D527}" destId="{724727EC-5B55-8F42-B530-71F7671B3AB9}" srcOrd="5" destOrd="0" presId="urn:microsoft.com/office/officeart/2005/8/layout/list1"/>
    <dgm:cxn modelId="{ADF47340-BC2F-DA4A-BEDC-085B8BA8312E}" type="presParOf" srcId="{92D6F9D4-A64D-EB4D-8C99-7DAA94A9D527}" destId="{443E104B-36E7-E843-BD56-959BDCF1177C}" srcOrd="6" destOrd="0" presId="urn:microsoft.com/office/officeart/2005/8/layout/list1"/>
    <dgm:cxn modelId="{0026FFFA-4AD5-8449-B593-5337FB7431EB}" type="presParOf" srcId="{92D6F9D4-A64D-EB4D-8C99-7DAA94A9D527}" destId="{B8374570-000B-7144-8377-12551A483604}" srcOrd="7" destOrd="0" presId="urn:microsoft.com/office/officeart/2005/8/layout/list1"/>
    <dgm:cxn modelId="{90217DE0-7AB8-AA46-BCBF-28304909AC29}" type="presParOf" srcId="{92D6F9D4-A64D-EB4D-8C99-7DAA94A9D527}" destId="{41FC40AB-4C23-154A-A11F-4C9F0E5FE455}" srcOrd="8" destOrd="0" presId="urn:microsoft.com/office/officeart/2005/8/layout/list1"/>
    <dgm:cxn modelId="{D7543DF0-01FB-B74F-B93E-F86CF757F60A}" type="presParOf" srcId="{41FC40AB-4C23-154A-A11F-4C9F0E5FE455}" destId="{EDFBF0D9-ED6A-D64C-BA82-2339FC64BD63}" srcOrd="0" destOrd="0" presId="urn:microsoft.com/office/officeart/2005/8/layout/list1"/>
    <dgm:cxn modelId="{409279B6-847A-A846-BA9C-1A798ABFA397}" type="presParOf" srcId="{41FC40AB-4C23-154A-A11F-4C9F0E5FE455}" destId="{40B2299C-73AC-4A47-9709-F170C52566DA}" srcOrd="1" destOrd="0" presId="urn:microsoft.com/office/officeart/2005/8/layout/list1"/>
    <dgm:cxn modelId="{CEDA7715-1D55-7644-A325-28B2B669A74D}" type="presParOf" srcId="{92D6F9D4-A64D-EB4D-8C99-7DAA94A9D527}" destId="{2C043F1C-017F-104B-BABB-86F77FC5F5D8}" srcOrd="9" destOrd="0" presId="urn:microsoft.com/office/officeart/2005/8/layout/list1"/>
    <dgm:cxn modelId="{737DD564-E2B1-604A-AE9B-9EFF41E5C4AF}" type="presParOf" srcId="{92D6F9D4-A64D-EB4D-8C99-7DAA94A9D527}" destId="{D657B87F-8E8A-5441-A309-DB441BF919CA}"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EDD5D9D-DAF1-954E-BC60-F8B16B8AE8CC}" type="doc">
      <dgm:prSet loTypeId="urn:microsoft.com/office/officeart/2005/8/layout/chevron2" loCatId="" qsTypeId="urn:microsoft.com/office/officeart/2005/8/quickstyle/simple4" qsCatId="simple" csTypeId="urn:microsoft.com/office/officeart/2005/8/colors/colorful2" csCatId="colorful"/>
      <dgm:spPr/>
      <dgm:t>
        <a:bodyPr/>
        <a:lstStyle/>
        <a:p>
          <a:endParaRPr lang="en-US"/>
        </a:p>
      </dgm:t>
    </dgm:pt>
    <dgm:pt modelId="{714D1421-9B8F-8E4A-9CD1-773BA766F2C6}">
      <dgm:prSet/>
      <dgm:spPr/>
      <dgm:t>
        <a:bodyPr/>
        <a:lstStyle/>
        <a:p>
          <a:pPr rtl="0"/>
          <a:r>
            <a:rPr lang="en-GB" smtClean="0"/>
            <a:t>Quality planning</a:t>
          </a:r>
          <a:endParaRPr lang="en-GB"/>
        </a:p>
      </dgm:t>
    </dgm:pt>
    <dgm:pt modelId="{9B03EA4D-FB76-4846-BA88-40573AAF1098}" type="parTrans" cxnId="{0E8BDA14-14EC-6D4E-BBBE-D6ED7FCAD34B}">
      <dgm:prSet/>
      <dgm:spPr/>
      <dgm:t>
        <a:bodyPr/>
        <a:lstStyle/>
        <a:p>
          <a:endParaRPr lang="en-US"/>
        </a:p>
      </dgm:t>
    </dgm:pt>
    <dgm:pt modelId="{BE100818-AF21-0F4A-922E-15E2A10BF9F7}" type="sibTrans" cxnId="{0E8BDA14-14EC-6D4E-BBBE-D6ED7FCAD34B}">
      <dgm:prSet/>
      <dgm:spPr/>
      <dgm:t>
        <a:bodyPr/>
        <a:lstStyle/>
        <a:p>
          <a:endParaRPr lang="en-US"/>
        </a:p>
      </dgm:t>
    </dgm:pt>
    <dgm:pt modelId="{DFD8F839-98E1-7C41-B1F2-5C7A1785F805}">
      <dgm:prSet/>
      <dgm:spPr/>
      <dgm:t>
        <a:bodyPr/>
        <a:lstStyle/>
        <a:p>
          <a:pPr rtl="0"/>
          <a:r>
            <a:rPr lang="en-GB" smtClean="0"/>
            <a:t>Prepares to meet stakeholders’ quality requirements</a:t>
          </a:r>
          <a:endParaRPr lang="en-GB"/>
        </a:p>
      </dgm:t>
    </dgm:pt>
    <dgm:pt modelId="{FFC99110-B61E-DF45-9D4F-C323BA623530}" type="parTrans" cxnId="{4F6A97A6-25C5-6E47-BA24-DA8C4E53386B}">
      <dgm:prSet/>
      <dgm:spPr/>
      <dgm:t>
        <a:bodyPr/>
        <a:lstStyle/>
        <a:p>
          <a:endParaRPr lang="en-US"/>
        </a:p>
      </dgm:t>
    </dgm:pt>
    <dgm:pt modelId="{88F34659-8989-704C-AA2C-2356FAB725F2}" type="sibTrans" cxnId="{4F6A97A6-25C5-6E47-BA24-DA8C4E53386B}">
      <dgm:prSet/>
      <dgm:spPr/>
      <dgm:t>
        <a:bodyPr/>
        <a:lstStyle/>
        <a:p>
          <a:endParaRPr lang="en-US"/>
        </a:p>
      </dgm:t>
    </dgm:pt>
    <dgm:pt modelId="{58F40C43-1476-494E-9ACC-21A3C9B40F42}">
      <dgm:prSet/>
      <dgm:spPr/>
      <dgm:t>
        <a:bodyPr/>
        <a:lstStyle/>
        <a:p>
          <a:pPr rtl="0"/>
          <a:r>
            <a:rPr lang="en-GB" smtClean="0"/>
            <a:t>Allows trade-offs between scope, time, cost and quality</a:t>
          </a:r>
          <a:endParaRPr lang="en-GB"/>
        </a:p>
      </dgm:t>
    </dgm:pt>
    <dgm:pt modelId="{20BE9BE3-55D8-6B47-81F3-46FCEC52E514}" type="parTrans" cxnId="{C015BBDF-128A-DD4D-8B81-CBACA33672A5}">
      <dgm:prSet/>
      <dgm:spPr/>
      <dgm:t>
        <a:bodyPr/>
        <a:lstStyle/>
        <a:p>
          <a:endParaRPr lang="en-US"/>
        </a:p>
      </dgm:t>
    </dgm:pt>
    <dgm:pt modelId="{CFD275E4-5646-8245-BFF3-ECE195E7C04E}" type="sibTrans" cxnId="{C015BBDF-128A-DD4D-8B81-CBACA33672A5}">
      <dgm:prSet/>
      <dgm:spPr/>
      <dgm:t>
        <a:bodyPr/>
        <a:lstStyle/>
        <a:p>
          <a:endParaRPr lang="en-US"/>
        </a:p>
      </dgm:t>
    </dgm:pt>
    <dgm:pt modelId="{ECA12EA0-F8B4-EF46-96CF-7E980903CA1E}">
      <dgm:prSet/>
      <dgm:spPr/>
      <dgm:t>
        <a:bodyPr/>
        <a:lstStyle/>
        <a:p>
          <a:pPr rtl="0"/>
          <a:r>
            <a:rPr lang="en-GB" smtClean="0"/>
            <a:t>Quality assurance</a:t>
          </a:r>
          <a:endParaRPr lang="en-GB"/>
        </a:p>
      </dgm:t>
    </dgm:pt>
    <dgm:pt modelId="{581573F2-FC40-6045-83E2-38D6BF1331B9}" type="parTrans" cxnId="{93CDBF78-162E-794A-A799-66CD931B7D06}">
      <dgm:prSet/>
      <dgm:spPr/>
      <dgm:t>
        <a:bodyPr/>
        <a:lstStyle/>
        <a:p>
          <a:endParaRPr lang="en-US"/>
        </a:p>
      </dgm:t>
    </dgm:pt>
    <dgm:pt modelId="{3EFBDD8E-FD2D-4F41-86C7-7814444BEEB0}" type="sibTrans" cxnId="{93CDBF78-162E-794A-A799-66CD931B7D06}">
      <dgm:prSet/>
      <dgm:spPr/>
      <dgm:t>
        <a:bodyPr/>
        <a:lstStyle/>
        <a:p>
          <a:endParaRPr lang="en-US"/>
        </a:p>
      </dgm:t>
    </dgm:pt>
    <dgm:pt modelId="{FBC1D309-A9BD-D848-88EB-36F4F4A526EC}">
      <dgm:prSet/>
      <dgm:spPr/>
      <dgm:t>
        <a:bodyPr/>
        <a:lstStyle/>
        <a:p>
          <a:pPr rtl="0"/>
          <a:r>
            <a:rPr lang="en-GB" smtClean="0"/>
            <a:t>Provides confidence that quality will be achieved</a:t>
          </a:r>
          <a:endParaRPr lang="en-GB"/>
        </a:p>
      </dgm:t>
    </dgm:pt>
    <dgm:pt modelId="{E7BCA378-CB04-C541-9397-11FF6A644313}" type="parTrans" cxnId="{9E315C24-E8ED-6242-9BD0-18B8B6379EA4}">
      <dgm:prSet/>
      <dgm:spPr/>
      <dgm:t>
        <a:bodyPr/>
        <a:lstStyle/>
        <a:p>
          <a:endParaRPr lang="en-US"/>
        </a:p>
      </dgm:t>
    </dgm:pt>
    <dgm:pt modelId="{3A1E940C-E783-1743-8A9B-2A811C4855C4}" type="sibTrans" cxnId="{9E315C24-E8ED-6242-9BD0-18B8B6379EA4}">
      <dgm:prSet/>
      <dgm:spPr/>
      <dgm:t>
        <a:bodyPr/>
        <a:lstStyle/>
        <a:p>
          <a:endParaRPr lang="en-US"/>
        </a:p>
      </dgm:t>
    </dgm:pt>
    <dgm:pt modelId="{5B152D85-B6D4-844C-9FF1-5AD1C0A0E5D0}">
      <dgm:prSet/>
      <dgm:spPr/>
      <dgm:t>
        <a:bodyPr/>
        <a:lstStyle/>
        <a:p>
          <a:pPr rtl="0"/>
          <a:r>
            <a:rPr lang="en-GB" smtClean="0"/>
            <a:t>Validates the consistent use of procedures and standards</a:t>
          </a:r>
          <a:endParaRPr lang="en-GB"/>
        </a:p>
      </dgm:t>
    </dgm:pt>
    <dgm:pt modelId="{436B5CD8-12F9-B94A-AFB1-CAA81997CF9B}" type="parTrans" cxnId="{4DB2CEE7-ED7E-BD42-94B1-B92C40985363}">
      <dgm:prSet/>
      <dgm:spPr/>
      <dgm:t>
        <a:bodyPr/>
        <a:lstStyle/>
        <a:p>
          <a:endParaRPr lang="en-US"/>
        </a:p>
      </dgm:t>
    </dgm:pt>
    <dgm:pt modelId="{9409CC1D-516F-8A4A-A281-E47CC7643981}" type="sibTrans" cxnId="{4DB2CEE7-ED7E-BD42-94B1-B92C40985363}">
      <dgm:prSet/>
      <dgm:spPr/>
      <dgm:t>
        <a:bodyPr/>
        <a:lstStyle/>
        <a:p>
          <a:endParaRPr lang="en-US"/>
        </a:p>
      </dgm:t>
    </dgm:pt>
    <dgm:pt modelId="{082935AC-49ED-084A-B634-EE71E0FF3894}">
      <dgm:prSet/>
      <dgm:spPr/>
      <dgm:t>
        <a:bodyPr/>
        <a:lstStyle/>
        <a:p>
          <a:pPr rtl="0"/>
          <a:r>
            <a:rPr lang="en-GB" smtClean="0"/>
            <a:t>Uses independent reviews and quality audits</a:t>
          </a:r>
          <a:endParaRPr lang="en-GB"/>
        </a:p>
      </dgm:t>
    </dgm:pt>
    <dgm:pt modelId="{ED8C08C3-20C7-8B45-B8BA-A3861D038686}" type="parTrans" cxnId="{B7C85410-06BC-EC43-B4F1-DDA9FE4866EA}">
      <dgm:prSet/>
      <dgm:spPr/>
      <dgm:t>
        <a:bodyPr/>
        <a:lstStyle/>
        <a:p>
          <a:endParaRPr lang="en-US"/>
        </a:p>
      </dgm:t>
    </dgm:pt>
    <dgm:pt modelId="{3724F711-C0E8-C241-BA0F-B6A731CE38E0}" type="sibTrans" cxnId="{B7C85410-06BC-EC43-B4F1-DDA9FE4866EA}">
      <dgm:prSet/>
      <dgm:spPr/>
      <dgm:t>
        <a:bodyPr/>
        <a:lstStyle/>
        <a:p>
          <a:endParaRPr lang="en-US"/>
        </a:p>
      </dgm:t>
    </dgm:pt>
    <dgm:pt modelId="{B41053C5-F71F-664F-B465-2ED30AFB538C}">
      <dgm:prSet/>
      <dgm:spPr/>
      <dgm:t>
        <a:bodyPr/>
        <a:lstStyle/>
        <a:p>
          <a:pPr rtl="0"/>
          <a:r>
            <a:rPr lang="en-GB" smtClean="0"/>
            <a:t>A source of lessons and ideas</a:t>
          </a:r>
          <a:endParaRPr lang="en-GB"/>
        </a:p>
      </dgm:t>
    </dgm:pt>
    <dgm:pt modelId="{F478EA32-7BB7-474A-AB21-00E041AC3C7A}" type="parTrans" cxnId="{B17EBB4D-1D24-604B-A019-1D6421E60E0C}">
      <dgm:prSet/>
      <dgm:spPr/>
      <dgm:t>
        <a:bodyPr/>
        <a:lstStyle/>
        <a:p>
          <a:endParaRPr lang="en-US"/>
        </a:p>
      </dgm:t>
    </dgm:pt>
    <dgm:pt modelId="{4CF30C51-42BF-BB4E-9235-15488CC4BD7E}" type="sibTrans" cxnId="{B17EBB4D-1D24-604B-A019-1D6421E60E0C}">
      <dgm:prSet/>
      <dgm:spPr/>
      <dgm:t>
        <a:bodyPr/>
        <a:lstStyle/>
        <a:p>
          <a:endParaRPr lang="en-US"/>
        </a:p>
      </dgm:t>
    </dgm:pt>
    <dgm:pt modelId="{1574605A-C1FF-744A-9D11-506DBC76FBD8}">
      <dgm:prSet/>
      <dgm:spPr/>
      <dgm:t>
        <a:bodyPr/>
        <a:lstStyle/>
        <a:p>
          <a:pPr rtl="0"/>
          <a:r>
            <a:rPr lang="en-GB" smtClean="0"/>
            <a:t>Quality control</a:t>
          </a:r>
          <a:endParaRPr lang="en-GB"/>
        </a:p>
      </dgm:t>
    </dgm:pt>
    <dgm:pt modelId="{EA349724-C6B5-444A-8232-BD0765718965}" type="parTrans" cxnId="{06C0F2EE-E657-BB44-8D2C-B78D70FBDCF5}">
      <dgm:prSet/>
      <dgm:spPr/>
      <dgm:t>
        <a:bodyPr/>
        <a:lstStyle/>
        <a:p>
          <a:endParaRPr lang="en-US"/>
        </a:p>
      </dgm:t>
    </dgm:pt>
    <dgm:pt modelId="{A9EA4C77-B055-7A4B-997F-800990AFED51}" type="sibTrans" cxnId="{06C0F2EE-E657-BB44-8D2C-B78D70FBDCF5}">
      <dgm:prSet/>
      <dgm:spPr/>
      <dgm:t>
        <a:bodyPr/>
        <a:lstStyle/>
        <a:p>
          <a:endParaRPr lang="en-US"/>
        </a:p>
      </dgm:t>
    </dgm:pt>
    <dgm:pt modelId="{86B34501-E1CD-A644-9969-1849E36DF8AF}">
      <dgm:prSet/>
      <dgm:spPr/>
      <dgm:t>
        <a:bodyPr/>
        <a:lstStyle/>
        <a:p>
          <a:pPr rtl="0"/>
          <a:r>
            <a:rPr lang="en-GB" smtClean="0"/>
            <a:t>Inspection, testing and quality measurement</a:t>
          </a:r>
          <a:endParaRPr lang="en-GB"/>
        </a:p>
      </dgm:t>
    </dgm:pt>
    <dgm:pt modelId="{8A87B530-C042-C549-9B22-BCCDB2B3FF76}" type="parTrans" cxnId="{52F2FF47-F551-1346-BCD3-AA6A6C3BD85E}">
      <dgm:prSet/>
      <dgm:spPr/>
      <dgm:t>
        <a:bodyPr/>
        <a:lstStyle/>
        <a:p>
          <a:endParaRPr lang="en-US"/>
        </a:p>
      </dgm:t>
    </dgm:pt>
    <dgm:pt modelId="{88E4D66E-6803-A248-8C1E-F7415C210C43}" type="sibTrans" cxnId="{52F2FF47-F551-1346-BCD3-AA6A6C3BD85E}">
      <dgm:prSet/>
      <dgm:spPr/>
      <dgm:t>
        <a:bodyPr/>
        <a:lstStyle/>
        <a:p>
          <a:endParaRPr lang="en-US"/>
        </a:p>
      </dgm:t>
    </dgm:pt>
    <dgm:pt modelId="{15997866-C346-314B-BA0B-3CEA3FDD3865}">
      <dgm:prSet/>
      <dgm:spPr/>
      <dgm:t>
        <a:bodyPr/>
        <a:lstStyle/>
        <a:p>
          <a:pPr rtl="0"/>
          <a:r>
            <a:rPr lang="en-GB" smtClean="0"/>
            <a:t>Verifies deliverables conform to specification, are fit for purpose and meet stakeholders expectations</a:t>
          </a:r>
          <a:endParaRPr lang="en-GB"/>
        </a:p>
      </dgm:t>
    </dgm:pt>
    <dgm:pt modelId="{C484F342-3170-C84D-93F3-44EAB8FB49D7}" type="parTrans" cxnId="{D5D35E28-651D-7942-994E-31A9E2A4F1A7}">
      <dgm:prSet/>
      <dgm:spPr/>
      <dgm:t>
        <a:bodyPr/>
        <a:lstStyle/>
        <a:p>
          <a:endParaRPr lang="en-US"/>
        </a:p>
      </dgm:t>
    </dgm:pt>
    <dgm:pt modelId="{8586FCAF-8BC0-F645-9C8A-486469BBAAA3}" type="sibTrans" cxnId="{D5D35E28-651D-7942-994E-31A9E2A4F1A7}">
      <dgm:prSet/>
      <dgm:spPr/>
      <dgm:t>
        <a:bodyPr/>
        <a:lstStyle/>
        <a:p>
          <a:endParaRPr lang="en-US"/>
        </a:p>
      </dgm:t>
    </dgm:pt>
    <dgm:pt modelId="{A4936EA7-8B5B-7947-86E3-7686EA31E081}">
      <dgm:prSet/>
      <dgm:spPr/>
      <dgm:t>
        <a:bodyPr/>
        <a:lstStyle/>
        <a:p>
          <a:pPr rtl="0"/>
          <a:r>
            <a:rPr lang="en-GB" smtClean="0"/>
            <a:t>Continuous improvement</a:t>
          </a:r>
          <a:endParaRPr lang="en-GB"/>
        </a:p>
      </dgm:t>
    </dgm:pt>
    <dgm:pt modelId="{A1FE4B72-CEE1-BD4C-A848-6B24FF5E09EC}" type="parTrans" cxnId="{82C2F3F6-ABDB-C74B-B835-4CF85CE6AD42}">
      <dgm:prSet/>
      <dgm:spPr/>
      <dgm:t>
        <a:bodyPr/>
        <a:lstStyle/>
        <a:p>
          <a:endParaRPr lang="en-US"/>
        </a:p>
      </dgm:t>
    </dgm:pt>
    <dgm:pt modelId="{058F254E-03F8-DF4A-970C-62491FC3EA98}" type="sibTrans" cxnId="{82C2F3F6-ABDB-C74B-B835-4CF85CE6AD42}">
      <dgm:prSet/>
      <dgm:spPr/>
      <dgm:t>
        <a:bodyPr/>
        <a:lstStyle/>
        <a:p>
          <a:endParaRPr lang="en-US"/>
        </a:p>
      </dgm:t>
    </dgm:pt>
    <dgm:pt modelId="{36164A21-AAD5-DE43-BA87-083BD303659A}">
      <dgm:prSet/>
      <dgm:spPr/>
      <dgm:t>
        <a:bodyPr/>
        <a:lstStyle/>
        <a:p>
          <a:pPr rtl="0"/>
          <a:r>
            <a:rPr lang="en-GB" smtClean="0"/>
            <a:t>Meeting requirements without wasting time or resources</a:t>
          </a:r>
          <a:endParaRPr lang="en-GB"/>
        </a:p>
      </dgm:t>
    </dgm:pt>
    <dgm:pt modelId="{C00E29C2-A575-CF43-BA15-A33210A064DB}" type="parTrans" cxnId="{0A6D4150-A4A7-364D-B2A8-093A549B4918}">
      <dgm:prSet/>
      <dgm:spPr/>
      <dgm:t>
        <a:bodyPr/>
        <a:lstStyle/>
        <a:p>
          <a:endParaRPr lang="en-US"/>
        </a:p>
      </dgm:t>
    </dgm:pt>
    <dgm:pt modelId="{889AEF3D-825E-5848-8D06-CEE47166CC8F}" type="sibTrans" cxnId="{0A6D4150-A4A7-364D-B2A8-093A549B4918}">
      <dgm:prSet/>
      <dgm:spPr/>
      <dgm:t>
        <a:bodyPr/>
        <a:lstStyle/>
        <a:p>
          <a:endParaRPr lang="en-US"/>
        </a:p>
      </dgm:t>
    </dgm:pt>
    <dgm:pt modelId="{1E779E50-6AB4-1A42-8F20-1DD57611D46D}" type="pres">
      <dgm:prSet presAssocID="{FEDD5D9D-DAF1-954E-BC60-F8B16B8AE8CC}" presName="linearFlow" presStyleCnt="0">
        <dgm:presLayoutVars>
          <dgm:dir/>
          <dgm:animLvl val="lvl"/>
          <dgm:resizeHandles val="exact"/>
        </dgm:presLayoutVars>
      </dgm:prSet>
      <dgm:spPr/>
      <dgm:t>
        <a:bodyPr/>
        <a:lstStyle/>
        <a:p>
          <a:endParaRPr lang="en-US"/>
        </a:p>
      </dgm:t>
    </dgm:pt>
    <dgm:pt modelId="{D7273134-D7EB-1849-9827-9909B1AFC8E6}" type="pres">
      <dgm:prSet presAssocID="{714D1421-9B8F-8E4A-9CD1-773BA766F2C6}" presName="composite" presStyleCnt="0"/>
      <dgm:spPr/>
    </dgm:pt>
    <dgm:pt modelId="{2B92925F-7406-344A-88D3-F20796DA0F42}" type="pres">
      <dgm:prSet presAssocID="{714D1421-9B8F-8E4A-9CD1-773BA766F2C6}" presName="parentText" presStyleLbl="alignNode1" presStyleIdx="0" presStyleCnt="4">
        <dgm:presLayoutVars>
          <dgm:chMax val="1"/>
          <dgm:bulletEnabled val="1"/>
        </dgm:presLayoutVars>
      </dgm:prSet>
      <dgm:spPr/>
      <dgm:t>
        <a:bodyPr/>
        <a:lstStyle/>
        <a:p>
          <a:endParaRPr lang="en-US"/>
        </a:p>
      </dgm:t>
    </dgm:pt>
    <dgm:pt modelId="{D0A8250C-CF15-8945-A405-350FE07D306F}" type="pres">
      <dgm:prSet presAssocID="{714D1421-9B8F-8E4A-9CD1-773BA766F2C6}" presName="descendantText" presStyleLbl="alignAcc1" presStyleIdx="0" presStyleCnt="4">
        <dgm:presLayoutVars>
          <dgm:bulletEnabled val="1"/>
        </dgm:presLayoutVars>
      </dgm:prSet>
      <dgm:spPr/>
      <dgm:t>
        <a:bodyPr/>
        <a:lstStyle/>
        <a:p>
          <a:endParaRPr lang="en-US"/>
        </a:p>
      </dgm:t>
    </dgm:pt>
    <dgm:pt modelId="{BA4E11BA-62CD-8A4A-B1DD-3047A5B94606}" type="pres">
      <dgm:prSet presAssocID="{BE100818-AF21-0F4A-922E-15E2A10BF9F7}" presName="sp" presStyleCnt="0"/>
      <dgm:spPr/>
    </dgm:pt>
    <dgm:pt modelId="{31DE3B86-D8E6-DA4C-96C3-DB9FC643B52C}" type="pres">
      <dgm:prSet presAssocID="{ECA12EA0-F8B4-EF46-96CF-7E980903CA1E}" presName="composite" presStyleCnt="0"/>
      <dgm:spPr/>
    </dgm:pt>
    <dgm:pt modelId="{F44C35E4-6C4E-B742-AAE4-810328DD2214}" type="pres">
      <dgm:prSet presAssocID="{ECA12EA0-F8B4-EF46-96CF-7E980903CA1E}" presName="parentText" presStyleLbl="alignNode1" presStyleIdx="1" presStyleCnt="4">
        <dgm:presLayoutVars>
          <dgm:chMax val="1"/>
          <dgm:bulletEnabled val="1"/>
        </dgm:presLayoutVars>
      </dgm:prSet>
      <dgm:spPr/>
      <dgm:t>
        <a:bodyPr/>
        <a:lstStyle/>
        <a:p>
          <a:endParaRPr lang="en-US"/>
        </a:p>
      </dgm:t>
    </dgm:pt>
    <dgm:pt modelId="{61585974-9E31-4847-9CD1-EAF6EB9E5B41}" type="pres">
      <dgm:prSet presAssocID="{ECA12EA0-F8B4-EF46-96CF-7E980903CA1E}" presName="descendantText" presStyleLbl="alignAcc1" presStyleIdx="1" presStyleCnt="4">
        <dgm:presLayoutVars>
          <dgm:bulletEnabled val="1"/>
        </dgm:presLayoutVars>
      </dgm:prSet>
      <dgm:spPr/>
      <dgm:t>
        <a:bodyPr/>
        <a:lstStyle/>
        <a:p>
          <a:endParaRPr lang="en-US"/>
        </a:p>
      </dgm:t>
    </dgm:pt>
    <dgm:pt modelId="{C8B70890-4255-9C4A-9784-86AB10A7D8E6}" type="pres">
      <dgm:prSet presAssocID="{3EFBDD8E-FD2D-4F41-86C7-7814444BEEB0}" presName="sp" presStyleCnt="0"/>
      <dgm:spPr/>
    </dgm:pt>
    <dgm:pt modelId="{B27CB410-7D02-144D-A448-9B4986DAA030}" type="pres">
      <dgm:prSet presAssocID="{1574605A-C1FF-744A-9D11-506DBC76FBD8}" presName="composite" presStyleCnt="0"/>
      <dgm:spPr/>
    </dgm:pt>
    <dgm:pt modelId="{6F9EA1FE-5711-344C-9F26-7876377EE703}" type="pres">
      <dgm:prSet presAssocID="{1574605A-C1FF-744A-9D11-506DBC76FBD8}" presName="parentText" presStyleLbl="alignNode1" presStyleIdx="2" presStyleCnt="4">
        <dgm:presLayoutVars>
          <dgm:chMax val="1"/>
          <dgm:bulletEnabled val="1"/>
        </dgm:presLayoutVars>
      </dgm:prSet>
      <dgm:spPr/>
      <dgm:t>
        <a:bodyPr/>
        <a:lstStyle/>
        <a:p>
          <a:endParaRPr lang="en-US"/>
        </a:p>
      </dgm:t>
    </dgm:pt>
    <dgm:pt modelId="{0EA6BE27-BC4A-FB48-A332-046C330B1943}" type="pres">
      <dgm:prSet presAssocID="{1574605A-C1FF-744A-9D11-506DBC76FBD8}" presName="descendantText" presStyleLbl="alignAcc1" presStyleIdx="2" presStyleCnt="4">
        <dgm:presLayoutVars>
          <dgm:bulletEnabled val="1"/>
        </dgm:presLayoutVars>
      </dgm:prSet>
      <dgm:spPr/>
      <dgm:t>
        <a:bodyPr/>
        <a:lstStyle/>
        <a:p>
          <a:endParaRPr lang="en-US"/>
        </a:p>
      </dgm:t>
    </dgm:pt>
    <dgm:pt modelId="{FB84879A-4025-F74C-A7CB-E364C5A1881A}" type="pres">
      <dgm:prSet presAssocID="{A9EA4C77-B055-7A4B-997F-800990AFED51}" presName="sp" presStyleCnt="0"/>
      <dgm:spPr/>
    </dgm:pt>
    <dgm:pt modelId="{7ECEA96E-EC28-6043-9ECC-5E7D09169D1A}" type="pres">
      <dgm:prSet presAssocID="{A4936EA7-8B5B-7947-86E3-7686EA31E081}" presName="composite" presStyleCnt="0"/>
      <dgm:spPr/>
    </dgm:pt>
    <dgm:pt modelId="{6E43A94B-A7F4-E041-88B9-ED2BE472CE1D}" type="pres">
      <dgm:prSet presAssocID="{A4936EA7-8B5B-7947-86E3-7686EA31E081}" presName="parentText" presStyleLbl="alignNode1" presStyleIdx="3" presStyleCnt="4">
        <dgm:presLayoutVars>
          <dgm:chMax val="1"/>
          <dgm:bulletEnabled val="1"/>
        </dgm:presLayoutVars>
      </dgm:prSet>
      <dgm:spPr/>
      <dgm:t>
        <a:bodyPr/>
        <a:lstStyle/>
        <a:p>
          <a:endParaRPr lang="en-US"/>
        </a:p>
      </dgm:t>
    </dgm:pt>
    <dgm:pt modelId="{BA321707-AF78-B74E-B08F-5347A661024A}" type="pres">
      <dgm:prSet presAssocID="{A4936EA7-8B5B-7947-86E3-7686EA31E081}" presName="descendantText" presStyleLbl="alignAcc1" presStyleIdx="3" presStyleCnt="4">
        <dgm:presLayoutVars>
          <dgm:bulletEnabled val="1"/>
        </dgm:presLayoutVars>
      </dgm:prSet>
      <dgm:spPr/>
      <dgm:t>
        <a:bodyPr/>
        <a:lstStyle/>
        <a:p>
          <a:endParaRPr lang="en-US"/>
        </a:p>
      </dgm:t>
    </dgm:pt>
  </dgm:ptLst>
  <dgm:cxnLst>
    <dgm:cxn modelId="{97B59C17-3C53-CD41-A080-B755EA795476}" type="presOf" srcId="{58F40C43-1476-494E-9ACC-21A3C9B40F42}" destId="{D0A8250C-CF15-8945-A405-350FE07D306F}" srcOrd="0" destOrd="1" presId="urn:microsoft.com/office/officeart/2005/8/layout/chevron2"/>
    <dgm:cxn modelId="{3AA83828-F204-9849-B749-8884920BA939}" type="presOf" srcId="{FEDD5D9D-DAF1-954E-BC60-F8B16B8AE8CC}" destId="{1E779E50-6AB4-1A42-8F20-1DD57611D46D}" srcOrd="0" destOrd="0" presId="urn:microsoft.com/office/officeart/2005/8/layout/chevron2"/>
    <dgm:cxn modelId="{4DB2CEE7-ED7E-BD42-94B1-B92C40985363}" srcId="{ECA12EA0-F8B4-EF46-96CF-7E980903CA1E}" destId="{5B152D85-B6D4-844C-9FF1-5AD1C0A0E5D0}" srcOrd="1" destOrd="0" parTransId="{436B5CD8-12F9-B94A-AFB1-CAA81997CF9B}" sibTransId="{9409CC1D-516F-8A4A-A281-E47CC7643981}"/>
    <dgm:cxn modelId="{B7C85410-06BC-EC43-B4F1-DDA9FE4866EA}" srcId="{ECA12EA0-F8B4-EF46-96CF-7E980903CA1E}" destId="{082935AC-49ED-084A-B634-EE71E0FF3894}" srcOrd="2" destOrd="0" parTransId="{ED8C08C3-20C7-8B45-B8BA-A3861D038686}" sibTransId="{3724F711-C0E8-C241-BA0F-B6A731CE38E0}"/>
    <dgm:cxn modelId="{E40CD14E-6821-2748-8982-C5A053DA929A}" type="presOf" srcId="{DFD8F839-98E1-7C41-B1F2-5C7A1785F805}" destId="{D0A8250C-CF15-8945-A405-350FE07D306F}" srcOrd="0" destOrd="0" presId="urn:microsoft.com/office/officeart/2005/8/layout/chevron2"/>
    <dgm:cxn modelId="{0E8BDA14-14EC-6D4E-BBBE-D6ED7FCAD34B}" srcId="{FEDD5D9D-DAF1-954E-BC60-F8B16B8AE8CC}" destId="{714D1421-9B8F-8E4A-9CD1-773BA766F2C6}" srcOrd="0" destOrd="0" parTransId="{9B03EA4D-FB76-4846-BA88-40573AAF1098}" sibTransId="{BE100818-AF21-0F4A-922E-15E2A10BF9F7}"/>
    <dgm:cxn modelId="{0B00405C-45DB-AF46-90A9-C1348C5CF2E9}" type="presOf" srcId="{714D1421-9B8F-8E4A-9CD1-773BA766F2C6}" destId="{2B92925F-7406-344A-88D3-F20796DA0F42}" srcOrd="0" destOrd="0" presId="urn:microsoft.com/office/officeart/2005/8/layout/chevron2"/>
    <dgm:cxn modelId="{52F2FF47-F551-1346-BCD3-AA6A6C3BD85E}" srcId="{1574605A-C1FF-744A-9D11-506DBC76FBD8}" destId="{86B34501-E1CD-A644-9969-1849E36DF8AF}" srcOrd="0" destOrd="0" parTransId="{8A87B530-C042-C549-9B22-BCCDB2B3FF76}" sibTransId="{88E4D66E-6803-A248-8C1E-F7415C210C43}"/>
    <dgm:cxn modelId="{82C2F3F6-ABDB-C74B-B835-4CF85CE6AD42}" srcId="{FEDD5D9D-DAF1-954E-BC60-F8B16B8AE8CC}" destId="{A4936EA7-8B5B-7947-86E3-7686EA31E081}" srcOrd="3" destOrd="0" parTransId="{A1FE4B72-CEE1-BD4C-A848-6B24FF5E09EC}" sibTransId="{058F254E-03F8-DF4A-970C-62491FC3EA98}"/>
    <dgm:cxn modelId="{C015BBDF-128A-DD4D-8B81-CBACA33672A5}" srcId="{714D1421-9B8F-8E4A-9CD1-773BA766F2C6}" destId="{58F40C43-1476-494E-9ACC-21A3C9B40F42}" srcOrd="1" destOrd="0" parTransId="{20BE9BE3-55D8-6B47-81F3-46FCEC52E514}" sibTransId="{CFD275E4-5646-8245-BFF3-ECE195E7C04E}"/>
    <dgm:cxn modelId="{4F6A97A6-25C5-6E47-BA24-DA8C4E53386B}" srcId="{714D1421-9B8F-8E4A-9CD1-773BA766F2C6}" destId="{DFD8F839-98E1-7C41-B1F2-5C7A1785F805}" srcOrd="0" destOrd="0" parTransId="{FFC99110-B61E-DF45-9D4F-C323BA623530}" sibTransId="{88F34659-8989-704C-AA2C-2356FAB725F2}"/>
    <dgm:cxn modelId="{3E3CCB0B-F7AB-414C-97DF-3099A3199508}" type="presOf" srcId="{15997866-C346-314B-BA0B-3CEA3FDD3865}" destId="{0EA6BE27-BC4A-FB48-A332-046C330B1943}" srcOrd="0" destOrd="1" presId="urn:microsoft.com/office/officeart/2005/8/layout/chevron2"/>
    <dgm:cxn modelId="{78625A94-E516-F442-8C88-A092D689FBF3}" type="presOf" srcId="{86B34501-E1CD-A644-9969-1849E36DF8AF}" destId="{0EA6BE27-BC4A-FB48-A332-046C330B1943}" srcOrd="0" destOrd="0" presId="urn:microsoft.com/office/officeart/2005/8/layout/chevron2"/>
    <dgm:cxn modelId="{E48164DE-C842-9849-BD76-C1D57C548396}" type="presOf" srcId="{36164A21-AAD5-DE43-BA87-083BD303659A}" destId="{BA321707-AF78-B74E-B08F-5347A661024A}" srcOrd="0" destOrd="0" presId="urn:microsoft.com/office/officeart/2005/8/layout/chevron2"/>
    <dgm:cxn modelId="{06C0F2EE-E657-BB44-8D2C-B78D70FBDCF5}" srcId="{FEDD5D9D-DAF1-954E-BC60-F8B16B8AE8CC}" destId="{1574605A-C1FF-744A-9D11-506DBC76FBD8}" srcOrd="2" destOrd="0" parTransId="{EA349724-C6B5-444A-8232-BD0765718965}" sibTransId="{A9EA4C77-B055-7A4B-997F-800990AFED51}"/>
    <dgm:cxn modelId="{9E315C24-E8ED-6242-9BD0-18B8B6379EA4}" srcId="{ECA12EA0-F8B4-EF46-96CF-7E980903CA1E}" destId="{FBC1D309-A9BD-D848-88EB-36F4F4A526EC}" srcOrd="0" destOrd="0" parTransId="{E7BCA378-CB04-C541-9397-11FF6A644313}" sibTransId="{3A1E940C-E783-1743-8A9B-2A811C4855C4}"/>
    <dgm:cxn modelId="{286B1D76-B072-6045-A74A-D842750EF482}" type="presOf" srcId="{B41053C5-F71F-664F-B465-2ED30AFB538C}" destId="{61585974-9E31-4847-9CD1-EAF6EB9E5B41}" srcOrd="0" destOrd="3" presId="urn:microsoft.com/office/officeart/2005/8/layout/chevron2"/>
    <dgm:cxn modelId="{0A6D4150-A4A7-364D-B2A8-093A549B4918}" srcId="{A4936EA7-8B5B-7947-86E3-7686EA31E081}" destId="{36164A21-AAD5-DE43-BA87-083BD303659A}" srcOrd="0" destOrd="0" parTransId="{C00E29C2-A575-CF43-BA15-A33210A064DB}" sibTransId="{889AEF3D-825E-5848-8D06-CEE47166CC8F}"/>
    <dgm:cxn modelId="{BACB5B70-006A-D043-8A13-F54381F06254}" type="presOf" srcId="{FBC1D309-A9BD-D848-88EB-36F4F4A526EC}" destId="{61585974-9E31-4847-9CD1-EAF6EB9E5B41}" srcOrd="0" destOrd="0" presId="urn:microsoft.com/office/officeart/2005/8/layout/chevron2"/>
    <dgm:cxn modelId="{D5D35E28-651D-7942-994E-31A9E2A4F1A7}" srcId="{1574605A-C1FF-744A-9D11-506DBC76FBD8}" destId="{15997866-C346-314B-BA0B-3CEA3FDD3865}" srcOrd="1" destOrd="0" parTransId="{C484F342-3170-C84D-93F3-44EAB8FB49D7}" sibTransId="{8586FCAF-8BC0-F645-9C8A-486469BBAAA3}"/>
    <dgm:cxn modelId="{28D3D190-6B42-754F-BCD4-2EC942B3A8B9}" type="presOf" srcId="{5B152D85-B6D4-844C-9FF1-5AD1C0A0E5D0}" destId="{61585974-9E31-4847-9CD1-EAF6EB9E5B41}" srcOrd="0" destOrd="1" presId="urn:microsoft.com/office/officeart/2005/8/layout/chevron2"/>
    <dgm:cxn modelId="{217BED7E-2A74-5C48-ABA8-3887FE301E37}" type="presOf" srcId="{1574605A-C1FF-744A-9D11-506DBC76FBD8}" destId="{6F9EA1FE-5711-344C-9F26-7876377EE703}" srcOrd="0" destOrd="0" presId="urn:microsoft.com/office/officeart/2005/8/layout/chevron2"/>
    <dgm:cxn modelId="{76AABD03-7659-9B44-AE83-E4EAC3EA5353}" type="presOf" srcId="{082935AC-49ED-084A-B634-EE71E0FF3894}" destId="{61585974-9E31-4847-9CD1-EAF6EB9E5B41}" srcOrd="0" destOrd="2" presId="urn:microsoft.com/office/officeart/2005/8/layout/chevron2"/>
    <dgm:cxn modelId="{B17EBB4D-1D24-604B-A019-1D6421E60E0C}" srcId="{ECA12EA0-F8B4-EF46-96CF-7E980903CA1E}" destId="{B41053C5-F71F-664F-B465-2ED30AFB538C}" srcOrd="3" destOrd="0" parTransId="{F478EA32-7BB7-474A-AB21-00E041AC3C7A}" sibTransId="{4CF30C51-42BF-BB4E-9235-15488CC4BD7E}"/>
    <dgm:cxn modelId="{93CDBF78-162E-794A-A799-66CD931B7D06}" srcId="{FEDD5D9D-DAF1-954E-BC60-F8B16B8AE8CC}" destId="{ECA12EA0-F8B4-EF46-96CF-7E980903CA1E}" srcOrd="1" destOrd="0" parTransId="{581573F2-FC40-6045-83E2-38D6BF1331B9}" sibTransId="{3EFBDD8E-FD2D-4F41-86C7-7814444BEEB0}"/>
    <dgm:cxn modelId="{AE6EDD4A-5C87-3E4B-9C22-FD6699ECDE08}" type="presOf" srcId="{A4936EA7-8B5B-7947-86E3-7686EA31E081}" destId="{6E43A94B-A7F4-E041-88B9-ED2BE472CE1D}" srcOrd="0" destOrd="0" presId="urn:microsoft.com/office/officeart/2005/8/layout/chevron2"/>
    <dgm:cxn modelId="{1697A9C5-0833-2E4B-BCEE-048EB6AF5CE0}" type="presOf" srcId="{ECA12EA0-F8B4-EF46-96CF-7E980903CA1E}" destId="{F44C35E4-6C4E-B742-AAE4-810328DD2214}" srcOrd="0" destOrd="0" presId="urn:microsoft.com/office/officeart/2005/8/layout/chevron2"/>
    <dgm:cxn modelId="{7A7881FB-C680-DB41-8062-751444A5DBE9}" type="presParOf" srcId="{1E779E50-6AB4-1A42-8F20-1DD57611D46D}" destId="{D7273134-D7EB-1849-9827-9909B1AFC8E6}" srcOrd="0" destOrd="0" presId="urn:microsoft.com/office/officeart/2005/8/layout/chevron2"/>
    <dgm:cxn modelId="{0DAB4285-2946-A142-8F68-A17C249C8FF6}" type="presParOf" srcId="{D7273134-D7EB-1849-9827-9909B1AFC8E6}" destId="{2B92925F-7406-344A-88D3-F20796DA0F42}" srcOrd="0" destOrd="0" presId="urn:microsoft.com/office/officeart/2005/8/layout/chevron2"/>
    <dgm:cxn modelId="{C05287AB-47FD-954C-B194-9E19D6940A2E}" type="presParOf" srcId="{D7273134-D7EB-1849-9827-9909B1AFC8E6}" destId="{D0A8250C-CF15-8945-A405-350FE07D306F}" srcOrd="1" destOrd="0" presId="urn:microsoft.com/office/officeart/2005/8/layout/chevron2"/>
    <dgm:cxn modelId="{9D75BD7C-5509-A941-9DA7-1F45A502A187}" type="presParOf" srcId="{1E779E50-6AB4-1A42-8F20-1DD57611D46D}" destId="{BA4E11BA-62CD-8A4A-B1DD-3047A5B94606}" srcOrd="1" destOrd="0" presId="urn:microsoft.com/office/officeart/2005/8/layout/chevron2"/>
    <dgm:cxn modelId="{23774510-032E-EB45-AE86-19ED48C67551}" type="presParOf" srcId="{1E779E50-6AB4-1A42-8F20-1DD57611D46D}" destId="{31DE3B86-D8E6-DA4C-96C3-DB9FC643B52C}" srcOrd="2" destOrd="0" presId="urn:microsoft.com/office/officeart/2005/8/layout/chevron2"/>
    <dgm:cxn modelId="{D0B71F64-3C5B-9C47-8339-5D5EC15A8ACC}" type="presParOf" srcId="{31DE3B86-D8E6-DA4C-96C3-DB9FC643B52C}" destId="{F44C35E4-6C4E-B742-AAE4-810328DD2214}" srcOrd="0" destOrd="0" presId="urn:microsoft.com/office/officeart/2005/8/layout/chevron2"/>
    <dgm:cxn modelId="{C596430C-36D1-344F-9E72-3846D244F726}" type="presParOf" srcId="{31DE3B86-D8E6-DA4C-96C3-DB9FC643B52C}" destId="{61585974-9E31-4847-9CD1-EAF6EB9E5B41}" srcOrd="1" destOrd="0" presId="urn:microsoft.com/office/officeart/2005/8/layout/chevron2"/>
    <dgm:cxn modelId="{A7832BBE-DA75-1944-A1F6-BE6D81189FA2}" type="presParOf" srcId="{1E779E50-6AB4-1A42-8F20-1DD57611D46D}" destId="{C8B70890-4255-9C4A-9784-86AB10A7D8E6}" srcOrd="3" destOrd="0" presId="urn:microsoft.com/office/officeart/2005/8/layout/chevron2"/>
    <dgm:cxn modelId="{0298350F-9BA6-D44B-9E54-B095181803B8}" type="presParOf" srcId="{1E779E50-6AB4-1A42-8F20-1DD57611D46D}" destId="{B27CB410-7D02-144D-A448-9B4986DAA030}" srcOrd="4" destOrd="0" presId="urn:microsoft.com/office/officeart/2005/8/layout/chevron2"/>
    <dgm:cxn modelId="{845D169C-F4E7-2B4C-BD5E-B9569363CF3E}" type="presParOf" srcId="{B27CB410-7D02-144D-A448-9B4986DAA030}" destId="{6F9EA1FE-5711-344C-9F26-7876377EE703}" srcOrd="0" destOrd="0" presId="urn:microsoft.com/office/officeart/2005/8/layout/chevron2"/>
    <dgm:cxn modelId="{425BCD11-D8B7-EA4A-A403-4234364FB581}" type="presParOf" srcId="{B27CB410-7D02-144D-A448-9B4986DAA030}" destId="{0EA6BE27-BC4A-FB48-A332-046C330B1943}" srcOrd="1" destOrd="0" presId="urn:microsoft.com/office/officeart/2005/8/layout/chevron2"/>
    <dgm:cxn modelId="{408BB488-064C-0644-B4E8-21FDA3515DF8}" type="presParOf" srcId="{1E779E50-6AB4-1A42-8F20-1DD57611D46D}" destId="{FB84879A-4025-F74C-A7CB-E364C5A1881A}" srcOrd="5" destOrd="0" presId="urn:microsoft.com/office/officeart/2005/8/layout/chevron2"/>
    <dgm:cxn modelId="{DE180BAD-B959-F34D-9102-9C9076B0117E}" type="presParOf" srcId="{1E779E50-6AB4-1A42-8F20-1DD57611D46D}" destId="{7ECEA96E-EC28-6043-9ECC-5E7D09169D1A}" srcOrd="6" destOrd="0" presId="urn:microsoft.com/office/officeart/2005/8/layout/chevron2"/>
    <dgm:cxn modelId="{34389E64-A445-944B-95C3-57FD3C58DAE3}" type="presParOf" srcId="{7ECEA96E-EC28-6043-9ECC-5E7D09169D1A}" destId="{6E43A94B-A7F4-E041-88B9-ED2BE472CE1D}" srcOrd="0" destOrd="0" presId="urn:microsoft.com/office/officeart/2005/8/layout/chevron2"/>
    <dgm:cxn modelId="{15BB45F0-3DAB-6843-B062-8A93DFE85D8B}" type="presParOf" srcId="{7ECEA96E-EC28-6043-9ECC-5E7D09169D1A}" destId="{BA321707-AF78-B74E-B08F-5347A661024A}"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513E570-B400-E144-A5D2-46506B3C71F9}" type="doc">
      <dgm:prSet loTypeId="urn:microsoft.com/office/officeart/2005/8/layout/vList2" loCatId="" qsTypeId="urn:microsoft.com/office/officeart/2005/8/quickstyle/simple4" qsCatId="simple" csTypeId="urn:microsoft.com/office/officeart/2005/8/colors/colorful2" csCatId="colorful"/>
      <dgm:spPr/>
      <dgm:t>
        <a:bodyPr/>
        <a:lstStyle/>
        <a:p>
          <a:endParaRPr lang="en-US"/>
        </a:p>
      </dgm:t>
    </dgm:pt>
    <dgm:pt modelId="{061DD9B8-866D-244E-8343-1036AD850F5C}">
      <dgm:prSet/>
      <dgm:spPr/>
      <dgm:t>
        <a:bodyPr/>
        <a:lstStyle/>
        <a:p>
          <a:pPr rtl="0"/>
          <a:r>
            <a:rPr lang="en-GB" smtClean="0"/>
            <a:t>Stakeholders’ requirements and expectations need to be captured</a:t>
          </a:r>
          <a:endParaRPr lang="en-GB"/>
        </a:p>
      </dgm:t>
    </dgm:pt>
    <dgm:pt modelId="{D470623D-D184-F14F-82E9-FC1C1A10605D}" type="parTrans" cxnId="{37BABD09-9C7A-B840-94F0-6CFB8233203D}">
      <dgm:prSet/>
      <dgm:spPr/>
      <dgm:t>
        <a:bodyPr/>
        <a:lstStyle/>
        <a:p>
          <a:endParaRPr lang="en-US"/>
        </a:p>
      </dgm:t>
    </dgm:pt>
    <dgm:pt modelId="{27F81BCF-8EDB-A547-9A11-0B770618D728}" type="sibTrans" cxnId="{37BABD09-9C7A-B840-94F0-6CFB8233203D}">
      <dgm:prSet/>
      <dgm:spPr/>
      <dgm:t>
        <a:bodyPr/>
        <a:lstStyle/>
        <a:p>
          <a:endParaRPr lang="en-US"/>
        </a:p>
      </dgm:t>
    </dgm:pt>
    <dgm:pt modelId="{DEFE8B5D-4CE9-5A46-AC14-30F1B3BD85D2}">
      <dgm:prSet/>
      <dgm:spPr/>
      <dgm:t>
        <a:bodyPr/>
        <a:lstStyle/>
        <a:p>
          <a:pPr rtl="0"/>
          <a:r>
            <a:rPr lang="en-GB" smtClean="0"/>
            <a:t>They need to be expressed in ‘provable’ terms so that the project team knows when it has achieved the </a:t>
          </a:r>
          <a:r>
            <a:rPr lang="en-GB" i="1" smtClean="0"/>
            <a:t>right</a:t>
          </a:r>
          <a:r>
            <a:rPr lang="en-GB" smtClean="0"/>
            <a:t> quality</a:t>
          </a:r>
          <a:endParaRPr lang="en-GB"/>
        </a:p>
      </dgm:t>
    </dgm:pt>
    <dgm:pt modelId="{62A9A281-C803-104F-83CE-F1D794066EF8}" type="parTrans" cxnId="{353C23CD-5104-2A42-88D5-8083151AC4EC}">
      <dgm:prSet/>
      <dgm:spPr/>
      <dgm:t>
        <a:bodyPr/>
        <a:lstStyle/>
        <a:p>
          <a:endParaRPr lang="en-US"/>
        </a:p>
      </dgm:t>
    </dgm:pt>
    <dgm:pt modelId="{372FBCB1-55EE-6F4F-8C6B-495DF82CB546}" type="sibTrans" cxnId="{353C23CD-5104-2A42-88D5-8083151AC4EC}">
      <dgm:prSet/>
      <dgm:spPr/>
      <dgm:t>
        <a:bodyPr/>
        <a:lstStyle/>
        <a:p>
          <a:endParaRPr lang="en-US"/>
        </a:p>
      </dgm:t>
    </dgm:pt>
    <dgm:pt modelId="{D1A016AD-D084-A947-8741-C2E33F6CAB0C}">
      <dgm:prSet/>
      <dgm:spPr/>
      <dgm:t>
        <a:bodyPr/>
        <a:lstStyle/>
        <a:p>
          <a:pPr rtl="0"/>
          <a:r>
            <a:rPr lang="en-GB" smtClean="0"/>
            <a:t>Each deliverable needs a set of acceptance criteria to specify its quality requirements/expectations</a:t>
          </a:r>
          <a:endParaRPr lang="en-GB"/>
        </a:p>
      </dgm:t>
    </dgm:pt>
    <dgm:pt modelId="{C7CF6E2E-5DB2-0045-A1C9-9DE401848606}" type="parTrans" cxnId="{14994138-F41E-9045-92E7-1B8F7931B12D}">
      <dgm:prSet/>
      <dgm:spPr/>
      <dgm:t>
        <a:bodyPr/>
        <a:lstStyle/>
        <a:p>
          <a:endParaRPr lang="en-US"/>
        </a:p>
      </dgm:t>
    </dgm:pt>
    <dgm:pt modelId="{C7592C7D-5220-914D-8C97-B585FC0C7CC3}" type="sibTrans" cxnId="{14994138-F41E-9045-92E7-1B8F7931B12D}">
      <dgm:prSet/>
      <dgm:spPr/>
      <dgm:t>
        <a:bodyPr/>
        <a:lstStyle/>
        <a:p>
          <a:endParaRPr lang="en-US"/>
        </a:p>
      </dgm:t>
    </dgm:pt>
    <dgm:pt modelId="{5774D584-2ED1-1140-BA6F-D6B38BB35D42}" type="pres">
      <dgm:prSet presAssocID="{5513E570-B400-E144-A5D2-46506B3C71F9}" presName="linear" presStyleCnt="0">
        <dgm:presLayoutVars>
          <dgm:animLvl val="lvl"/>
          <dgm:resizeHandles val="exact"/>
        </dgm:presLayoutVars>
      </dgm:prSet>
      <dgm:spPr/>
      <dgm:t>
        <a:bodyPr/>
        <a:lstStyle/>
        <a:p>
          <a:endParaRPr lang="en-US"/>
        </a:p>
      </dgm:t>
    </dgm:pt>
    <dgm:pt modelId="{91C31AC6-C751-D342-A595-67B5725692E5}" type="pres">
      <dgm:prSet presAssocID="{061DD9B8-866D-244E-8343-1036AD850F5C}" presName="parentText" presStyleLbl="node1" presStyleIdx="0" presStyleCnt="3">
        <dgm:presLayoutVars>
          <dgm:chMax val="0"/>
          <dgm:bulletEnabled val="1"/>
        </dgm:presLayoutVars>
      </dgm:prSet>
      <dgm:spPr/>
      <dgm:t>
        <a:bodyPr/>
        <a:lstStyle/>
        <a:p>
          <a:endParaRPr lang="en-US"/>
        </a:p>
      </dgm:t>
    </dgm:pt>
    <dgm:pt modelId="{74708278-4C74-7348-9EDC-0AC75C3825E7}" type="pres">
      <dgm:prSet presAssocID="{27F81BCF-8EDB-A547-9A11-0B770618D728}" presName="spacer" presStyleCnt="0"/>
      <dgm:spPr/>
    </dgm:pt>
    <dgm:pt modelId="{5C547C6B-EFFD-894D-AA5C-2B45A57B473F}" type="pres">
      <dgm:prSet presAssocID="{DEFE8B5D-4CE9-5A46-AC14-30F1B3BD85D2}" presName="parentText" presStyleLbl="node1" presStyleIdx="1" presStyleCnt="3">
        <dgm:presLayoutVars>
          <dgm:chMax val="0"/>
          <dgm:bulletEnabled val="1"/>
        </dgm:presLayoutVars>
      </dgm:prSet>
      <dgm:spPr/>
      <dgm:t>
        <a:bodyPr/>
        <a:lstStyle/>
        <a:p>
          <a:endParaRPr lang="en-US"/>
        </a:p>
      </dgm:t>
    </dgm:pt>
    <dgm:pt modelId="{833DBF6B-A94C-3940-A18D-9D97AE5A8903}" type="pres">
      <dgm:prSet presAssocID="{372FBCB1-55EE-6F4F-8C6B-495DF82CB546}" presName="spacer" presStyleCnt="0"/>
      <dgm:spPr/>
    </dgm:pt>
    <dgm:pt modelId="{51D7A1B3-CFA9-314E-966B-BC90314B083D}" type="pres">
      <dgm:prSet presAssocID="{D1A016AD-D084-A947-8741-C2E33F6CAB0C}" presName="parentText" presStyleLbl="node1" presStyleIdx="2" presStyleCnt="3">
        <dgm:presLayoutVars>
          <dgm:chMax val="0"/>
          <dgm:bulletEnabled val="1"/>
        </dgm:presLayoutVars>
      </dgm:prSet>
      <dgm:spPr/>
      <dgm:t>
        <a:bodyPr/>
        <a:lstStyle/>
        <a:p>
          <a:endParaRPr lang="en-US"/>
        </a:p>
      </dgm:t>
    </dgm:pt>
  </dgm:ptLst>
  <dgm:cxnLst>
    <dgm:cxn modelId="{8EDBE066-EDD2-0D48-A5E0-290C8A4C097E}" type="presOf" srcId="{061DD9B8-866D-244E-8343-1036AD850F5C}" destId="{91C31AC6-C751-D342-A595-67B5725692E5}" srcOrd="0" destOrd="0" presId="urn:microsoft.com/office/officeart/2005/8/layout/vList2"/>
    <dgm:cxn modelId="{4E1FE9A2-31FC-1542-B149-856F2DED8DFE}" type="presOf" srcId="{5513E570-B400-E144-A5D2-46506B3C71F9}" destId="{5774D584-2ED1-1140-BA6F-D6B38BB35D42}" srcOrd="0" destOrd="0" presId="urn:microsoft.com/office/officeart/2005/8/layout/vList2"/>
    <dgm:cxn modelId="{353C23CD-5104-2A42-88D5-8083151AC4EC}" srcId="{5513E570-B400-E144-A5D2-46506B3C71F9}" destId="{DEFE8B5D-4CE9-5A46-AC14-30F1B3BD85D2}" srcOrd="1" destOrd="0" parTransId="{62A9A281-C803-104F-83CE-F1D794066EF8}" sibTransId="{372FBCB1-55EE-6F4F-8C6B-495DF82CB546}"/>
    <dgm:cxn modelId="{8F96A1F4-BFFB-1249-9A60-9B239931A9CE}" type="presOf" srcId="{D1A016AD-D084-A947-8741-C2E33F6CAB0C}" destId="{51D7A1B3-CFA9-314E-966B-BC90314B083D}" srcOrd="0" destOrd="0" presId="urn:microsoft.com/office/officeart/2005/8/layout/vList2"/>
    <dgm:cxn modelId="{14994138-F41E-9045-92E7-1B8F7931B12D}" srcId="{5513E570-B400-E144-A5D2-46506B3C71F9}" destId="{D1A016AD-D084-A947-8741-C2E33F6CAB0C}" srcOrd="2" destOrd="0" parTransId="{C7CF6E2E-5DB2-0045-A1C9-9DE401848606}" sibTransId="{C7592C7D-5220-914D-8C97-B585FC0C7CC3}"/>
    <dgm:cxn modelId="{37BABD09-9C7A-B840-94F0-6CFB8233203D}" srcId="{5513E570-B400-E144-A5D2-46506B3C71F9}" destId="{061DD9B8-866D-244E-8343-1036AD850F5C}" srcOrd="0" destOrd="0" parTransId="{D470623D-D184-F14F-82E9-FC1C1A10605D}" sibTransId="{27F81BCF-8EDB-A547-9A11-0B770618D728}"/>
    <dgm:cxn modelId="{8B721D74-326F-6F40-8119-5B74048260A1}" type="presOf" srcId="{DEFE8B5D-4CE9-5A46-AC14-30F1B3BD85D2}" destId="{5C547C6B-EFFD-894D-AA5C-2B45A57B473F}" srcOrd="0" destOrd="0" presId="urn:microsoft.com/office/officeart/2005/8/layout/vList2"/>
    <dgm:cxn modelId="{4E2411DB-30E7-9A4B-8687-B512AB5D21AE}" type="presParOf" srcId="{5774D584-2ED1-1140-BA6F-D6B38BB35D42}" destId="{91C31AC6-C751-D342-A595-67B5725692E5}" srcOrd="0" destOrd="0" presId="urn:microsoft.com/office/officeart/2005/8/layout/vList2"/>
    <dgm:cxn modelId="{2A287F53-36DA-9E47-B157-F846E4518B66}" type="presParOf" srcId="{5774D584-2ED1-1140-BA6F-D6B38BB35D42}" destId="{74708278-4C74-7348-9EDC-0AC75C3825E7}" srcOrd="1" destOrd="0" presId="urn:microsoft.com/office/officeart/2005/8/layout/vList2"/>
    <dgm:cxn modelId="{D1C1EAA0-131C-A04C-861A-D4D2F952F3BE}" type="presParOf" srcId="{5774D584-2ED1-1140-BA6F-D6B38BB35D42}" destId="{5C547C6B-EFFD-894D-AA5C-2B45A57B473F}" srcOrd="2" destOrd="0" presId="urn:microsoft.com/office/officeart/2005/8/layout/vList2"/>
    <dgm:cxn modelId="{170A5E8B-A724-904C-856D-45ECD8FEC444}" type="presParOf" srcId="{5774D584-2ED1-1140-BA6F-D6B38BB35D42}" destId="{833DBF6B-A94C-3940-A18D-9D97AE5A8903}" srcOrd="3" destOrd="0" presId="urn:microsoft.com/office/officeart/2005/8/layout/vList2"/>
    <dgm:cxn modelId="{CC2F226D-8BF2-B847-988F-B1B26ADE161F}" type="presParOf" srcId="{5774D584-2ED1-1140-BA6F-D6B38BB35D42}" destId="{51D7A1B3-CFA9-314E-966B-BC90314B083D}"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C098923-9B1C-384B-8733-8A2B706DEBD4}" type="doc">
      <dgm:prSet loTypeId="urn:microsoft.com/office/officeart/2005/8/layout/list1" loCatId="" qsTypeId="urn:microsoft.com/office/officeart/2005/8/quickstyle/simple4" qsCatId="simple" csTypeId="urn:microsoft.com/office/officeart/2005/8/colors/colorful1#7" csCatId="colorful"/>
      <dgm:spPr/>
      <dgm:t>
        <a:bodyPr/>
        <a:lstStyle/>
        <a:p>
          <a:endParaRPr lang="en-US"/>
        </a:p>
      </dgm:t>
    </dgm:pt>
    <dgm:pt modelId="{C5D22BA8-9867-034D-8A55-8819A6A943E9}">
      <dgm:prSet/>
      <dgm:spPr/>
      <dgm:t>
        <a:bodyPr/>
        <a:lstStyle/>
        <a:p>
          <a:pPr rtl="0"/>
          <a:r>
            <a:rPr lang="en-GB" smtClean="0"/>
            <a:t>Answer the question “How good does it have to be?”</a:t>
          </a:r>
          <a:endParaRPr lang="en-GB"/>
        </a:p>
      </dgm:t>
    </dgm:pt>
    <dgm:pt modelId="{C0272A52-2B0B-9B44-B31E-10665F739875}" type="parTrans" cxnId="{DC5DB91A-2A2E-9245-AE12-72BB2DF12549}">
      <dgm:prSet/>
      <dgm:spPr/>
      <dgm:t>
        <a:bodyPr/>
        <a:lstStyle/>
        <a:p>
          <a:endParaRPr lang="en-US"/>
        </a:p>
      </dgm:t>
    </dgm:pt>
    <dgm:pt modelId="{2E10E3CE-85F2-6F4E-96C2-FE58C1AC8A45}" type="sibTrans" cxnId="{DC5DB91A-2A2E-9245-AE12-72BB2DF12549}">
      <dgm:prSet/>
      <dgm:spPr/>
      <dgm:t>
        <a:bodyPr/>
        <a:lstStyle/>
        <a:p>
          <a:endParaRPr lang="en-US"/>
        </a:p>
      </dgm:t>
    </dgm:pt>
    <dgm:pt modelId="{2E4B39AF-64B5-8C48-A49B-4D9CB168226A}">
      <dgm:prSet/>
      <dgm:spPr/>
      <dgm:t>
        <a:bodyPr/>
        <a:lstStyle/>
        <a:p>
          <a:pPr rtl="0"/>
          <a:r>
            <a:rPr lang="en-GB" smtClean="0"/>
            <a:t>Must be measurable</a:t>
          </a:r>
          <a:endParaRPr lang="en-GB"/>
        </a:p>
      </dgm:t>
    </dgm:pt>
    <dgm:pt modelId="{4CEA86E6-CFAA-6946-9B27-78F1C5AAEA5A}" type="parTrans" cxnId="{D9255370-563C-854F-B594-8E31E6B1F81F}">
      <dgm:prSet/>
      <dgm:spPr/>
      <dgm:t>
        <a:bodyPr/>
        <a:lstStyle/>
        <a:p>
          <a:endParaRPr lang="en-US"/>
        </a:p>
      </dgm:t>
    </dgm:pt>
    <dgm:pt modelId="{6A877F8E-CDBE-404D-ADB8-23482A23B2C9}" type="sibTrans" cxnId="{D9255370-563C-854F-B594-8E31E6B1F81F}">
      <dgm:prSet/>
      <dgm:spPr/>
      <dgm:t>
        <a:bodyPr/>
        <a:lstStyle/>
        <a:p>
          <a:endParaRPr lang="en-US"/>
        </a:p>
      </dgm:t>
    </dgm:pt>
    <dgm:pt modelId="{8C891667-7FE1-5549-930C-FE755F1A8B45}">
      <dgm:prSet/>
      <dgm:spPr/>
      <dgm:t>
        <a:bodyPr/>
        <a:lstStyle/>
        <a:p>
          <a:pPr rtl="0"/>
          <a:r>
            <a:rPr lang="en-GB" smtClean="0"/>
            <a:t>Must relate to the product / deliverables (WBS / Work Packages)</a:t>
          </a:r>
          <a:endParaRPr lang="en-GB"/>
        </a:p>
      </dgm:t>
    </dgm:pt>
    <dgm:pt modelId="{0CDB73CC-8F77-834F-AF68-1979C6A7891A}" type="parTrans" cxnId="{27B2F31B-76FA-3046-95D7-217605441C50}">
      <dgm:prSet/>
      <dgm:spPr/>
      <dgm:t>
        <a:bodyPr/>
        <a:lstStyle/>
        <a:p>
          <a:endParaRPr lang="en-US"/>
        </a:p>
      </dgm:t>
    </dgm:pt>
    <dgm:pt modelId="{FF5CABB1-BA1F-8946-839F-4A261DDAD993}" type="sibTrans" cxnId="{27B2F31B-76FA-3046-95D7-217605441C50}">
      <dgm:prSet/>
      <dgm:spPr/>
      <dgm:t>
        <a:bodyPr/>
        <a:lstStyle/>
        <a:p>
          <a:endParaRPr lang="en-US"/>
        </a:p>
      </dgm:t>
    </dgm:pt>
    <dgm:pt modelId="{E7B30FA8-C8EE-D540-97B1-1379EE724AB8}">
      <dgm:prSet/>
      <dgm:spPr/>
      <dgm:t>
        <a:bodyPr/>
        <a:lstStyle/>
        <a:p>
          <a:pPr rtl="0"/>
          <a:r>
            <a:rPr lang="en-GB" smtClean="0"/>
            <a:t>Could have a tolerance</a:t>
          </a:r>
          <a:endParaRPr lang="en-GB"/>
        </a:p>
      </dgm:t>
    </dgm:pt>
    <dgm:pt modelId="{65A0AF21-F6CC-B640-8889-D2BBF14C3296}" type="parTrans" cxnId="{BDF56C47-A0DA-B14A-9ECE-E57EEB58987D}">
      <dgm:prSet/>
      <dgm:spPr/>
      <dgm:t>
        <a:bodyPr/>
        <a:lstStyle/>
        <a:p>
          <a:endParaRPr lang="en-US"/>
        </a:p>
      </dgm:t>
    </dgm:pt>
    <dgm:pt modelId="{26C95A09-876F-E24D-82DC-A5929EE9E19F}" type="sibTrans" cxnId="{BDF56C47-A0DA-B14A-9ECE-E57EEB58987D}">
      <dgm:prSet/>
      <dgm:spPr/>
      <dgm:t>
        <a:bodyPr/>
        <a:lstStyle/>
        <a:p>
          <a:endParaRPr lang="en-US"/>
        </a:p>
      </dgm:t>
    </dgm:pt>
    <dgm:pt modelId="{D68D5E44-31CB-7549-B70C-42F47260EDBB}" type="pres">
      <dgm:prSet presAssocID="{BC098923-9B1C-384B-8733-8A2B706DEBD4}" presName="linear" presStyleCnt="0">
        <dgm:presLayoutVars>
          <dgm:dir/>
          <dgm:animLvl val="lvl"/>
          <dgm:resizeHandles val="exact"/>
        </dgm:presLayoutVars>
      </dgm:prSet>
      <dgm:spPr/>
      <dgm:t>
        <a:bodyPr/>
        <a:lstStyle/>
        <a:p>
          <a:endParaRPr lang="en-US"/>
        </a:p>
      </dgm:t>
    </dgm:pt>
    <dgm:pt modelId="{21AB92D4-B2D4-B240-B19B-3CE80891C000}" type="pres">
      <dgm:prSet presAssocID="{C5D22BA8-9867-034D-8A55-8819A6A943E9}" presName="parentLin" presStyleCnt="0"/>
      <dgm:spPr/>
    </dgm:pt>
    <dgm:pt modelId="{DA117C8D-F0CE-E64A-8940-2433AD0EB7E6}" type="pres">
      <dgm:prSet presAssocID="{C5D22BA8-9867-034D-8A55-8819A6A943E9}" presName="parentLeftMargin" presStyleLbl="node1" presStyleIdx="0" presStyleCnt="4"/>
      <dgm:spPr/>
      <dgm:t>
        <a:bodyPr/>
        <a:lstStyle/>
        <a:p>
          <a:endParaRPr lang="en-US"/>
        </a:p>
      </dgm:t>
    </dgm:pt>
    <dgm:pt modelId="{DEAECD68-F756-2D4D-BFC7-C30A1474DD7F}" type="pres">
      <dgm:prSet presAssocID="{C5D22BA8-9867-034D-8A55-8819A6A943E9}" presName="parentText" presStyleLbl="node1" presStyleIdx="0" presStyleCnt="4">
        <dgm:presLayoutVars>
          <dgm:chMax val="0"/>
          <dgm:bulletEnabled val="1"/>
        </dgm:presLayoutVars>
      </dgm:prSet>
      <dgm:spPr/>
      <dgm:t>
        <a:bodyPr/>
        <a:lstStyle/>
        <a:p>
          <a:endParaRPr lang="en-US"/>
        </a:p>
      </dgm:t>
    </dgm:pt>
    <dgm:pt modelId="{F0C81C68-C4BB-D040-9496-7E61ABF1638A}" type="pres">
      <dgm:prSet presAssocID="{C5D22BA8-9867-034D-8A55-8819A6A943E9}" presName="negativeSpace" presStyleCnt="0"/>
      <dgm:spPr/>
    </dgm:pt>
    <dgm:pt modelId="{0DB087D0-8DA8-F343-9BE7-A6FBC3229583}" type="pres">
      <dgm:prSet presAssocID="{C5D22BA8-9867-034D-8A55-8819A6A943E9}" presName="childText" presStyleLbl="conFgAcc1" presStyleIdx="0" presStyleCnt="4">
        <dgm:presLayoutVars>
          <dgm:bulletEnabled val="1"/>
        </dgm:presLayoutVars>
      </dgm:prSet>
      <dgm:spPr/>
    </dgm:pt>
    <dgm:pt modelId="{DC83BC11-9EAC-1140-B640-34CA6AECC653}" type="pres">
      <dgm:prSet presAssocID="{2E10E3CE-85F2-6F4E-96C2-FE58C1AC8A45}" presName="spaceBetweenRectangles" presStyleCnt="0"/>
      <dgm:spPr/>
    </dgm:pt>
    <dgm:pt modelId="{8899E0D0-3C43-DF40-8716-FCCBDF11FF54}" type="pres">
      <dgm:prSet presAssocID="{2E4B39AF-64B5-8C48-A49B-4D9CB168226A}" presName="parentLin" presStyleCnt="0"/>
      <dgm:spPr/>
    </dgm:pt>
    <dgm:pt modelId="{D9D44D48-5A80-D54C-B341-DC8A92E555C7}" type="pres">
      <dgm:prSet presAssocID="{2E4B39AF-64B5-8C48-A49B-4D9CB168226A}" presName="parentLeftMargin" presStyleLbl="node1" presStyleIdx="0" presStyleCnt="4"/>
      <dgm:spPr/>
      <dgm:t>
        <a:bodyPr/>
        <a:lstStyle/>
        <a:p>
          <a:endParaRPr lang="en-US"/>
        </a:p>
      </dgm:t>
    </dgm:pt>
    <dgm:pt modelId="{39C1148C-D1A7-7449-8BD6-010A40A7A1CF}" type="pres">
      <dgm:prSet presAssocID="{2E4B39AF-64B5-8C48-A49B-4D9CB168226A}" presName="parentText" presStyleLbl="node1" presStyleIdx="1" presStyleCnt="4">
        <dgm:presLayoutVars>
          <dgm:chMax val="0"/>
          <dgm:bulletEnabled val="1"/>
        </dgm:presLayoutVars>
      </dgm:prSet>
      <dgm:spPr/>
      <dgm:t>
        <a:bodyPr/>
        <a:lstStyle/>
        <a:p>
          <a:endParaRPr lang="en-US"/>
        </a:p>
      </dgm:t>
    </dgm:pt>
    <dgm:pt modelId="{773F7445-918A-BB4E-8B4A-C52DE2E9A5D9}" type="pres">
      <dgm:prSet presAssocID="{2E4B39AF-64B5-8C48-A49B-4D9CB168226A}" presName="negativeSpace" presStyleCnt="0"/>
      <dgm:spPr/>
    </dgm:pt>
    <dgm:pt modelId="{C6E95A39-B26F-0E46-A178-A2CEBD9E6840}" type="pres">
      <dgm:prSet presAssocID="{2E4B39AF-64B5-8C48-A49B-4D9CB168226A}" presName="childText" presStyleLbl="conFgAcc1" presStyleIdx="1" presStyleCnt="4">
        <dgm:presLayoutVars>
          <dgm:bulletEnabled val="1"/>
        </dgm:presLayoutVars>
      </dgm:prSet>
      <dgm:spPr/>
    </dgm:pt>
    <dgm:pt modelId="{EDA2707F-431C-8547-A21D-A0A9FC2319A7}" type="pres">
      <dgm:prSet presAssocID="{6A877F8E-CDBE-404D-ADB8-23482A23B2C9}" presName="spaceBetweenRectangles" presStyleCnt="0"/>
      <dgm:spPr/>
    </dgm:pt>
    <dgm:pt modelId="{06628FF5-3339-6744-8CA4-ACD13A4ADF13}" type="pres">
      <dgm:prSet presAssocID="{8C891667-7FE1-5549-930C-FE755F1A8B45}" presName="parentLin" presStyleCnt="0"/>
      <dgm:spPr/>
    </dgm:pt>
    <dgm:pt modelId="{FF80B882-EB7C-BB49-90C3-B268BE709921}" type="pres">
      <dgm:prSet presAssocID="{8C891667-7FE1-5549-930C-FE755F1A8B45}" presName="parentLeftMargin" presStyleLbl="node1" presStyleIdx="1" presStyleCnt="4"/>
      <dgm:spPr/>
      <dgm:t>
        <a:bodyPr/>
        <a:lstStyle/>
        <a:p>
          <a:endParaRPr lang="en-US"/>
        </a:p>
      </dgm:t>
    </dgm:pt>
    <dgm:pt modelId="{69F3EC66-33B8-5740-A284-6703EABFD4D5}" type="pres">
      <dgm:prSet presAssocID="{8C891667-7FE1-5549-930C-FE755F1A8B45}" presName="parentText" presStyleLbl="node1" presStyleIdx="2" presStyleCnt="4">
        <dgm:presLayoutVars>
          <dgm:chMax val="0"/>
          <dgm:bulletEnabled val="1"/>
        </dgm:presLayoutVars>
      </dgm:prSet>
      <dgm:spPr/>
      <dgm:t>
        <a:bodyPr/>
        <a:lstStyle/>
        <a:p>
          <a:endParaRPr lang="en-US"/>
        </a:p>
      </dgm:t>
    </dgm:pt>
    <dgm:pt modelId="{767EEBF1-F749-E549-8DD6-5F519F90B2B9}" type="pres">
      <dgm:prSet presAssocID="{8C891667-7FE1-5549-930C-FE755F1A8B45}" presName="negativeSpace" presStyleCnt="0"/>
      <dgm:spPr/>
    </dgm:pt>
    <dgm:pt modelId="{E20C6474-79AF-784F-A990-80C03A9A730C}" type="pres">
      <dgm:prSet presAssocID="{8C891667-7FE1-5549-930C-FE755F1A8B45}" presName="childText" presStyleLbl="conFgAcc1" presStyleIdx="2" presStyleCnt="4">
        <dgm:presLayoutVars>
          <dgm:bulletEnabled val="1"/>
        </dgm:presLayoutVars>
      </dgm:prSet>
      <dgm:spPr/>
    </dgm:pt>
    <dgm:pt modelId="{10BF0295-CA2C-DE45-8B96-0E276CD6772B}" type="pres">
      <dgm:prSet presAssocID="{FF5CABB1-BA1F-8946-839F-4A261DDAD993}" presName="spaceBetweenRectangles" presStyleCnt="0"/>
      <dgm:spPr/>
    </dgm:pt>
    <dgm:pt modelId="{BFD3A59B-543F-3645-B57F-96126069B1C2}" type="pres">
      <dgm:prSet presAssocID="{E7B30FA8-C8EE-D540-97B1-1379EE724AB8}" presName="parentLin" presStyleCnt="0"/>
      <dgm:spPr/>
    </dgm:pt>
    <dgm:pt modelId="{41932992-E075-824B-90DD-9B618238A97E}" type="pres">
      <dgm:prSet presAssocID="{E7B30FA8-C8EE-D540-97B1-1379EE724AB8}" presName="parentLeftMargin" presStyleLbl="node1" presStyleIdx="2" presStyleCnt="4"/>
      <dgm:spPr/>
      <dgm:t>
        <a:bodyPr/>
        <a:lstStyle/>
        <a:p>
          <a:endParaRPr lang="en-US"/>
        </a:p>
      </dgm:t>
    </dgm:pt>
    <dgm:pt modelId="{46B549C7-25E7-144D-8979-6C57124994B5}" type="pres">
      <dgm:prSet presAssocID="{E7B30FA8-C8EE-D540-97B1-1379EE724AB8}" presName="parentText" presStyleLbl="node1" presStyleIdx="3" presStyleCnt="4">
        <dgm:presLayoutVars>
          <dgm:chMax val="0"/>
          <dgm:bulletEnabled val="1"/>
        </dgm:presLayoutVars>
      </dgm:prSet>
      <dgm:spPr/>
      <dgm:t>
        <a:bodyPr/>
        <a:lstStyle/>
        <a:p>
          <a:endParaRPr lang="en-US"/>
        </a:p>
      </dgm:t>
    </dgm:pt>
    <dgm:pt modelId="{F037452D-CFBE-5143-AF40-9ECBAFED2D78}" type="pres">
      <dgm:prSet presAssocID="{E7B30FA8-C8EE-D540-97B1-1379EE724AB8}" presName="negativeSpace" presStyleCnt="0"/>
      <dgm:spPr/>
    </dgm:pt>
    <dgm:pt modelId="{6F22DC05-BD02-E648-9D8D-E32DD6B9B081}" type="pres">
      <dgm:prSet presAssocID="{E7B30FA8-C8EE-D540-97B1-1379EE724AB8}" presName="childText" presStyleLbl="conFgAcc1" presStyleIdx="3" presStyleCnt="4">
        <dgm:presLayoutVars>
          <dgm:bulletEnabled val="1"/>
        </dgm:presLayoutVars>
      </dgm:prSet>
      <dgm:spPr/>
    </dgm:pt>
  </dgm:ptLst>
  <dgm:cxnLst>
    <dgm:cxn modelId="{B74F4F43-5944-754A-BC1E-34DA615F57DC}" type="presOf" srcId="{2E4B39AF-64B5-8C48-A49B-4D9CB168226A}" destId="{39C1148C-D1A7-7449-8BD6-010A40A7A1CF}" srcOrd="1" destOrd="0" presId="urn:microsoft.com/office/officeart/2005/8/layout/list1"/>
    <dgm:cxn modelId="{27B2F31B-76FA-3046-95D7-217605441C50}" srcId="{BC098923-9B1C-384B-8733-8A2B706DEBD4}" destId="{8C891667-7FE1-5549-930C-FE755F1A8B45}" srcOrd="2" destOrd="0" parTransId="{0CDB73CC-8F77-834F-AF68-1979C6A7891A}" sibTransId="{FF5CABB1-BA1F-8946-839F-4A261DDAD993}"/>
    <dgm:cxn modelId="{42AC8CC9-105A-894D-BAB1-AFD03135607F}" type="presOf" srcId="{BC098923-9B1C-384B-8733-8A2B706DEBD4}" destId="{D68D5E44-31CB-7549-B70C-42F47260EDBB}" srcOrd="0" destOrd="0" presId="urn:microsoft.com/office/officeart/2005/8/layout/list1"/>
    <dgm:cxn modelId="{7D27D4EA-6F1E-7947-B672-36790EEBFD89}" type="presOf" srcId="{C5D22BA8-9867-034D-8A55-8819A6A943E9}" destId="{DEAECD68-F756-2D4D-BFC7-C30A1474DD7F}" srcOrd="1" destOrd="0" presId="urn:microsoft.com/office/officeart/2005/8/layout/list1"/>
    <dgm:cxn modelId="{AC65E57E-1A16-7B4B-A2F5-A417A410CD47}" type="presOf" srcId="{E7B30FA8-C8EE-D540-97B1-1379EE724AB8}" destId="{46B549C7-25E7-144D-8979-6C57124994B5}" srcOrd="1" destOrd="0" presId="urn:microsoft.com/office/officeart/2005/8/layout/list1"/>
    <dgm:cxn modelId="{BDF56C47-A0DA-B14A-9ECE-E57EEB58987D}" srcId="{BC098923-9B1C-384B-8733-8A2B706DEBD4}" destId="{E7B30FA8-C8EE-D540-97B1-1379EE724AB8}" srcOrd="3" destOrd="0" parTransId="{65A0AF21-F6CC-B640-8889-D2BBF14C3296}" sibTransId="{26C95A09-876F-E24D-82DC-A5929EE9E19F}"/>
    <dgm:cxn modelId="{DC5DB91A-2A2E-9245-AE12-72BB2DF12549}" srcId="{BC098923-9B1C-384B-8733-8A2B706DEBD4}" destId="{C5D22BA8-9867-034D-8A55-8819A6A943E9}" srcOrd="0" destOrd="0" parTransId="{C0272A52-2B0B-9B44-B31E-10665F739875}" sibTransId="{2E10E3CE-85F2-6F4E-96C2-FE58C1AC8A45}"/>
    <dgm:cxn modelId="{78F87770-ED08-8A47-BA32-E00B21FF4D3E}" type="presOf" srcId="{E7B30FA8-C8EE-D540-97B1-1379EE724AB8}" destId="{41932992-E075-824B-90DD-9B618238A97E}" srcOrd="0" destOrd="0" presId="urn:microsoft.com/office/officeart/2005/8/layout/list1"/>
    <dgm:cxn modelId="{CE35D4D5-7456-7B48-A353-8DC780DE30F0}" type="presOf" srcId="{8C891667-7FE1-5549-930C-FE755F1A8B45}" destId="{69F3EC66-33B8-5740-A284-6703EABFD4D5}" srcOrd="1" destOrd="0" presId="urn:microsoft.com/office/officeart/2005/8/layout/list1"/>
    <dgm:cxn modelId="{B86513C9-AD1E-AA42-92B6-6FF8EE98EF7D}" type="presOf" srcId="{C5D22BA8-9867-034D-8A55-8819A6A943E9}" destId="{DA117C8D-F0CE-E64A-8940-2433AD0EB7E6}" srcOrd="0" destOrd="0" presId="urn:microsoft.com/office/officeart/2005/8/layout/list1"/>
    <dgm:cxn modelId="{E1790B5D-C96E-204B-89DD-EE8FE1306535}" type="presOf" srcId="{2E4B39AF-64B5-8C48-A49B-4D9CB168226A}" destId="{D9D44D48-5A80-D54C-B341-DC8A92E555C7}" srcOrd="0" destOrd="0" presId="urn:microsoft.com/office/officeart/2005/8/layout/list1"/>
    <dgm:cxn modelId="{D9255370-563C-854F-B594-8E31E6B1F81F}" srcId="{BC098923-9B1C-384B-8733-8A2B706DEBD4}" destId="{2E4B39AF-64B5-8C48-A49B-4D9CB168226A}" srcOrd="1" destOrd="0" parTransId="{4CEA86E6-CFAA-6946-9B27-78F1C5AAEA5A}" sibTransId="{6A877F8E-CDBE-404D-ADB8-23482A23B2C9}"/>
    <dgm:cxn modelId="{28BA33AE-9879-A546-9251-3C0C1706154E}" type="presOf" srcId="{8C891667-7FE1-5549-930C-FE755F1A8B45}" destId="{FF80B882-EB7C-BB49-90C3-B268BE709921}" srcOrd="0" destOrd="0" presId="urn:microsoft.com/office/officeart/2005/8/layout/list1"/>
    <dgm:cxn modelId="{D3CAD70D-7555-E74F-BB8B-C3EA4C32192A}" type="presParOf" srcId="{D68D5E44-31CB-7549-B70C-42F47260EDBB}" destId="{21AB92D4-B2D4-B240-B19B-3CE80891C000}" srcOrd="0" destOrd="0" presId="urn:microsoft.com/office/officeart/2005/8/layout/list1"/>
    <dgm:cxn modelId="{18F1669C-EF5B-2C4A-8FE1-1D55F6A2D001}" type="presParOf" srcId="{21AB92D4-B2D4-B240-B19B-3CE80891C000}" destId="{DA117C8D-F0CE-E64A-8940-2433AD0EB7E6}" srcOrd="0" destOrd="0" presId="urn:microsoft.com/office/officeart/2005/8/layout/list1"/>
    <dgm:cxn modelId="{7F9AF4FC-2973-4E41-8219-7717BC7F889E}" type="presParOf" srcId="{21AB92D4-B2D4-B240-B19B-3CE80891C000}" destId="{DEAECD68-F756-2D4D-BFC7-C30A1474DD7F}" srcOrd="1" destOrd="0" presId="urn:microsoft.com/office/officeart/2005/8/layout/list1"/>
    <dgm:cxn modelId="{EEFB2FD3-384B-874D-BDAC-5AE213E7BACA}" type="presParOf" srcId="{D68D5E44-31CB-7549-B70C-42F47260EDBB}" destId="{F0C81C68-C4BB-D040-9496-7E61ABF1638A}" srcOrd="1" destOrd="0" presId="urn:microsoft.com/office/officeart/2005/8/layout/list1"/>
    <dgm:cxn modelId="{ED574E0C-B1CA-7E48-BF40-6F174D83BCB5}" type="presParOf" srcId="{D68D5E44-31CB-7549-B70C-42F47260EDBB}" destId="{0DB087D0-8DA8-F343-9BE7-A6FBC3229583}" srcOrd="2" destOrd="0" presId="urn:microsoft.com/office/officeart/2005/8/layout/list1"/>
    <dgm:cxn modelId="{DA3EDB3C-E5C3-654C-99F9-42B9648008CF}" type="presParOf" srcId="{D68D5E44-31CB-7549-B70C-42F47260EDBB}" destId="{DC83BC11-9EAC-1140-B640-34CA6AECC653}" srcOrd="3" destOrd="0" presId="urn:microsoft.com/office/officeart/2005/8/layout/list1"/>
    <dgm:cxn modelId="{949D6AD6-CC38-494A-BEE4-C0D9F49F3FBC}" type="presParOf" srcId="{D68D5E44-31CB-7549-B70C-42F47260EDBB}" destId="{8899E0D0-3C43-DF40-8716-FCCBDF11FF54}" srcOrd="4" destOrd="0" presId="urn:microsoft.com/office/officeart/2005/8/layout/list1"/>
    <dgm:cxn modelId="{94C6E11B-93B0-E641-9F3A-504DFACA3B06}" type="presParOf" srcId="{8899E0D0-3C43-DF40-8716-FCCBDF11FF54}" destId="{D9D44D48-5A80-D54C-B341-DC8A92E555C7}" srcOrd="0" destOrd="0" presId="urn:microsoft.com/office/officeart/2005/8/layout/list1"/>
    <dgm:cxn modelId="{687CF458-EB06-4D4F-BBE0-EE770B12EAEF}" type="presParOf" srcId="{8899E0D0-3C43-DF40-8716-FCCBDF11FF54}" destId="{39C1148C-D1A7-7449-8BD6-010A40A7A1CF}" srcOrd="1" destOrd="0" presId="urn:microsoft.com/office/officeart/2005/8/layout/list1"/>
    <dgm:cxn modelId="{3F4F2D20-A98A-804D-B07B-EC0F3CE1BBE7}" type="presParOf" srcId="{D68D5E44-31CB-7549-B70C-42F47260EDBB}" destId="{773F7445-918A-BB4E-8B4A-C52DE2E9A5D9}" srcOrd="5" destOrd="0" presId="urn:microsoft.com/office/officeart/2005/8/layout/list1"/>
    <dgm:cxn modelId="{F1EC662A-957B-0044-9C22-BD9E64CCFF77}" type="presParOf" srcId="{D68D5E44-31CB-7549-B70C-42F47260EDBB}" destId="{C6E95A39-B26F-0E46-A178-A2CEBD9E6840}" srcOrd="6" destOrd="0" presId="urn:microsoft.com/office/officeart/2005/8/layout/list1"/>
    <dgm:cxn modelId="{F4072318-80A4-1B49-B32C-7C14CA5B9ACB}" type="presParOf" srcId="{D68D5E44-31CB-7549-B70C-42F47260EDBB}" destId="{EDA2707F-431C-8547-A21D-A0A9FC2319A7}" srcOrd="7" destOrd="0" presId="urn:microsoft.com/office/officeart/2005/8/layout/list1"/>
    <dgm:cxn modelId="{422264A7-4BC6-DD43-A0DA-A1FC00938581}" type="presParOf" srcId="{D68D5E44-31CB-7549-B70C-42F47260EDBB}" destId="{06628FF5-3339-6744-8CA4-ACD13A4ADF13}" srcOrd="8" destOrd="0" presId="urn:microsoft.com/office/officeart/2005/8/layout/list1"/>
    <dgm:cxn modelId="{2C2FA6D8-AC7A-D84C-9CC6-D6EDF1E39E5A}" type="presParOf" srcId="{06628FF5-3339-6744-8CA4-ACD13A4ADF13}" destId="{FF80B882-EB7C-BB49-90C3-B268BE709921}" srcOrd="0" destOrd="0" presId="urn:microsoft.com/office/officeart/2005/8/layout/list1"/>
    <dgm:cxn modelId="{5D978D5D-649C-AD4F-929F-6A0BA05AC472}" type="presParOf" srcId="{06628FF5-3339-6744-8CA4-ACD13A4ADF13}" destId="{69F3EC66-33B8-5740-A284-6703EABFD4D5}" srcOrd="1" destOrd="0" presId="urn:microsoft.com/office/officeart/2005/8/layout/list1"/>
    <dgm:cxn modelId="{725246C6-8325-F148-BD56-5F37BAC1812A}" type="presParOf" srcId="{D68D5E44-31CB-7549-B70C-42F47260EDBB}" destId="{767EEBF1-F749-E549-8DD6-5F519F90B2B9}" srcOrd="9" destOrd="0" presId="urn:microsoft.com/office/officeart/2005/8/layout/list1"/>
    <dgm:cxn modelId="{82506F68-C848-D245-BA65-26FDF0DC5A71}" type="presParOf" srcId="{D68D5E44-31CB-7549-B70C-42F47260EDBB}" destId="{E20C6474-79AF-784F-A990-80C03A9A730C}" srcOrd="10" destOrd="0" presId="urn:microsoft.com/office/officeart/2005/8/layout/list1"/>
    <dgm:cxn modelId="{C0B1B1B6-F7FA-F641-8AEF-A8E26C3DD408}" type="presParOf" srcId="{D68D5E44-31CB-7549-B70C-42F47260EDBB}" destId="{10BF0295-CA2C-DE45-8B96-0E276CD6772B}" srcOrd="11" destOrd="0" presId="urn:microsoft.com/office/officeart/2005/8/layout/list1"/>
    <dgm:cxn modelId="{ED70FD7B-7659-2D4B-BFB9-9978B2383B8A}" type="presParOf" srcId="{D68D5E44-31CB-7549-B70C-42F47260EDBB}" destId="{BFD3A59B-543F-3645-B57F-96126069B1C2}" srcOrd="12" destOrd="0" presId="urn:microsoft.com/office/officeart/2005/8/layout/list1"/>
    <dgm:cxn modelId="{2930B173-37D4-8144-8BAA-BDB838C87A0B}" type="presParOf" srcId="{BFD3A59B-543F-3645-B57F-96126069B1C2}" destId="{41932992-E075-824B-90DD-9B618238A97E}" srcOrd="0" destOrd="0" presId="urn:microsoft.com/office/officeart/2005/8/layout/list1"/>
    <dgm:cxn modelId="{6B2C2A4D-3D61-6F4A-9EF6-5C37C09D4C3A}" type="presParOf" srcId="{BFD3A59B-543F-3645-B57F-96126069B1C2}" destId="{46B549C7-25E7-144D-8979-6C57124994B5}" srcOrd="1" destOrd="0" presId="urn:microsoft.com/office/officeart/2005/8/layout/list1"/>
    <dgm:cxn modelId="{19E2F68A-5843-2445-9CB6-C261937EA4FA}" type="presParOf" srcId="{D68D5E44-31CB-7549-B70C-42F47260EDBB}" destId="{F037452D-CFBE-5143-AF40-9ECBAFED2D78}" srcOrd="13" destOrd="0" presId="urn:microsoft.com/office/officeart/2005/8/layout/list1"/>
    <dgm:cxn modelId="{2C2C20C0-C6BB-714D-B690-065428EE7450}" type="presParOf" srcId="{D68D5E44-31CB-7549-B70C-42F47260EDBB}" destId="{6F22DC05-BD02-E648-9D8D-E32DD6B9B081}"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5F82261-CD0A-D74A-9299-B648C8E1E474}" type="doc">
      <dgm:prSet loTypeId="urn:microsoft.com/office/officeart/2005/8/layout/list1" loCatId="" qsTypeId="urn:microsoft.com/office/officeart/2005/8/quickstyle/simple4" qsCatId="simple" csTypeId="urn:microsoft.com/office/officeart/2005/8/colors/colorful3" csCatId="colorful"/>
      <dgm:spPr/>
      <dgm:t>
        <a:bodyPr/>
        <a:lstStyle/>
        <a:p>
          <a:endParaRPr lang="en-US"/>
        </a:p>
      </dgm:t>
    </dgm:pt>
    <dgm:pt modelId="{A64913C6-BC01-7C4E-85B6-5CA7804C5F13}">
      <dgm:prSet/>
      <dgm:spPr/>
      <dgm:t>
        <a:bodyPr/>
        <a:lstStyle/>
        <a:p>
          <a:pPr rtl="0"/>
          <a:r>
            <a:rPr lang="en-GB" dirty="0" smtClean="0"/>
            <a:t>Quality doesn’t just happen it needs to be planned and managed</a:t>
          </a:r>
          <a:endParaRPr lang="en-GB" dirty="0"/>
        </a:p>
      </dgm:t>
    </dgm:pt>
    <dgm:pt modelId="{7CA52D4D-F4B6-3447-B50D-DA383B9DA410}" type="parTrans" cxnId="{70A217CF-4D54-FA4E-BA65-4DC760C59951}">
      <dgm:prSet/>
      <dgm:spPr/>
      <dgm:t>
        <a:bodyPr/>
        <a:lstStyle/>
        <a:p>
          <a:endParaRPr lang="en-US"/>
        </a:p>
      </dgm:t>
    </dgm:pt>
    <dgm:pt modelId="{696C1506-4A86-0D44-9542-5A8F4AC7532B}" type="sibTrans" cxnId="{70A217CF-4D54-FA4E-BA65-4DC760C59951}">
      <dgm:prSet/>
      <dgm:spPr/>
      <dgm:t>
        <a:bodyPr/>
        <a:lstStyle/>
        <a:p>
          <a:endParaRPr lang="en-US"/>
        </a:p>
      </dgm:t>
    </dgm:pt>
    <dgm:pt modelId="{74EBCC66-1F81-F241-B6E1-6BDCF548B1C1}">
      <dgm:prSet/>
      <dgm:spPr/>
      <dgm:t>
        <a:bodyPr/>
        <a:lstStyle/>
        <a:p>
          <a:pPr rtl="0"/>
          <a:r>
            <a:rPr lang="en-GB" smtClean="0"/>
            <a:t>More likely to meet stakeholders’ expectations</a:t>
          </a:r>
          <a:endParaRPr lang="en-GB"/>
        </a:p>
      </dgm:t>
    </dgm:pt>
    <dgm:pt modelId="{8BDA6ABF-2830-714B-8B02-191FF34A9622}" type="parTrans" cxnId="{1E0D920C-07B2-1349-AF69-DEE4005EC192}">
      <dgm:prSet/>
      <dgm:spPr/>
      <dgm:t>
        <a:bodyPr/>
        <a:lstStyle/>
        <a:p>
          <a:endParaRPr lang="en-US"/>
        </a:p>
      </dgm:t>
    </dgm:pt>
    <dgm:pt modelId="{8CC06EDE-EC19-C843-B231-B4B4E4283C6B}" type="sibTrans" cxnId="{1E0D920C-07B2-1349-AF69-DEE4005EC192}">
      <dgm:prSet/>
      <dgm:spPr/>
      <dgm:t>
        <a:bodyPr/>
        <a:lstStyle/>
        <a:p>
          <a:endParaRPr lang="en-US"/>
        </a:p>
      </dgm:t>
    </dgm:pt>
    <dgm:pt modelId="{B43ECE75-0F61-684B-B19F-DDA466D7A651}">
      <dgm:prSet/>
      <dgm:spPr/>
      <dgm:t>
        <a:bodyPr/>
        <a:lstStyle/>
        <a:p>
          <a:pPr rtl="0"/>
          <a:r>
            <a:rPr lang="en-GB" smtClean="0"/>
            <a:t>Failure to manage quality can mean:</a:t>
          </a:r>
          <a:endParaRPr lang="en-GB"/>
        </a:p>
      </dgm:t>
    </dgm:pt>
    <dgm:pt modelId="{33622380-54B6-E04C-8E77-6A7D3BB5FF19}" type="parTrans" cxnId="{79F4DFCD-6013-5940-99C7-EEDAF0619FB0}">
      <dgm:prSet/>
      <dgm:spPr/>
      <dgm:t>
        <a:bodyPr/>
        <a:lstStyle/>
        <a:p>
          <a:endParaRPr lang="en-US"/>
        </a:p>
      </dgm:t>
    </dgm:pt>
    <dgm:pt modelId="{EE69840E-72C9-1141-B3B2-0143582F4D86}" type="sibTrans" cxnId="{79F4DFCD-6013-5940-99C7-EEDAF0619FB0}">
      <dgm:prSet/>
      <dgm:spPr/>
      <dgm:t>
        <a:bodyPr/>
        <a:lstStyle/>
        <a:p>
          <a:endParaRPr lang="en-US"/>
        </a:p>
      </dgm:t>
    </dgm:pt>
    <dgm:pt modelId="{55BF8EBC-E08F-7740-A6F0-8B2FC0C987BA}">
      <dgm:prSet/>
      <dgm:spPr/>
      <dgm:t>
        <a:bodyPr/>
        <a:lstStyle/>
        <a:p>
          <a:pPr rtl="0"/>
          <a:r>
            <a:rPr lang="en-GB" smtClean="0"/>
            <a:t>Producing what the customer doesn’t want</a:t>
          </a:r>
          <a:endParaRPr lang="en-GB"/>
        </a:p>
      </dgm:t>
    </dgm:pt>
    <dgm:pt modelId="{622170FE-CABA-6943-B712-FB29FDE35CED}" type="parTrans" cxnId="{4B1CF663-A75F-444E-8371-448E9A1806B5}">
      <dgm:prSet/>
      <dgm:spPr/>
      <dgm:t>
        <a:bodyPr/>
        <a:lstStyle/>
        <a:p>
          <a:endParaRPr lang="en-US"/>
        </a:p>
      </dgm:t>
    </dgm:pt>
    <dgm:pt modelId="{277D1B5B-7983-F64A-B956-C0391739171B}" type="sibTrans" cxnId="{4B1CF663-A75F-444E-8371-448E9A1806B5}">
      <dgm:prSet/>
      <dgm:spPr/>
      <dgm:t>
        <a:bodyPr/>
        <a:lstStyle/>
        <a:p>
          <a:endParaRPr lang="en-US"/>
        </a:p>
      </dgm:t>
    </dgm:pt>
    <dgm:pt modelId="{443CA378-F44D-774F-9E96-8B46CE4151CA}">
      <dgm:prSet/>
      <dgm:spPr/>
      <dgm:t>
        <a:bodyPr/>
        <a:lstStyle/>
        <a:p>
          <a:pPr rtl="0"/>
          <a:r>
            <a:rPr lang="en-GB" smtClean="0"/>
            <a:t>Not producing what the customer really wants</a:t>
          </a:r>
          <a:endParaRPr lang="en-GB"/>
        </a:p>
      </dgm:t>
    </dgm:pt>
    <dgm:pt modelId="{8EAE199B-ED03-3B4E-9445-D708E748D1B7}" type="parTrans" cxnId="{837B8349-DBE2-2445-88DA-D07BE2474E56}">
      <dgm:prSet/>
      <dgm:spPr/>
      <dgm:t>
        <a:bodyPr/>
        <a:lstStyle/>
        <a:p>
          <a:endParaRPr lang="en-US"/>
        </a:p>
      </dgm:t>
    </dgm:pt>
    <dgm:pt modelId="{D4ACB235-9779-B24E-8747-D9F55BDFDD56}" type="sibTrans" cxnId="{837B8349-DBE2-2445-88DA-D07BE2474E56}">
      <dgm:prSet/>
      <dgm:spPr/>
      <dgm:t>
        <a:bodyPr/>
        <a:lstStyle/>
        <a:p>
          <a:endParaRPr lang="en-US"/>
        </a:p>
      </dgm:t>
    </dgm:pt>
    <dgm:pt modelId="{F288CD85-0CB7-604A-BCBA-DC63746EE4BD}">
      <dgm:prSet/>
      <dgm:spPr/>
      <dgm:t>
        <a:bodyPr/>
        <a:lstStyle/>
        <a:p>
          <a:pPr rtl="0"/>
          <a:r>
            <a:rPr lang="en-GB" smtClean="0"/>
            <a:t>Wasting time and resource</a:t>
          </a:r>
          <a:endParaRPr lang="en-GB"/>
        </a:p>
      </dgm:t>
    </dgm:pt>
    <dgm:pt modelId="{BEE5EEB3-D85D-9D44-BD64-F3A573878EDB}" type="parTrans" cxnId="{2E2DCA45-9A22-DD48-B435-94ED1D40DDAB}">
      <dgm:prSet/>
      <dgm:spPr/>
      <dgm:t>
        <a:bodyPr/>
        <a:lstStyle/>
        <a:p>
          <a:endParaRPr lang="en-US"/>
        </a:p>
      </dgm:t>
    </dgm:pt>
    <dgm:pt modelId="{1DA4CDAA-0832-D14E-8E20-8A7A4AA105EA}" type="sibTrans" cxnId="{2E2DCA45-9A22-DD48-B435-94ED1D40DDAB}">
      <dgm:prSet/>
      <dgm:spPr/>
      <dgm:t>
        <a:bodyPr/>
        <a:lstStyle/>
        <a:p>
          <a:endParaRPr lang="en-US"/>
        </a:p>
      </dgm:t>
    </dgm:pt>
    <dgm:pt modelId="{FC870C80-B6CA-F842-A0C4-F16FC229F1F0}" type="pres">
      <dgm:prSet presAssocID="{85F82261-CD0A-D74A-9299-B648C8E1E474}" presName="linear" presStyleCnt="0">
        <dgm:presLayoutVars>
          <dgm:dir/>
          <dgm:animLvl val="lvl"/>
          <dgm:resizeHandles val="exact"/>
        </dgm:presLayoutVars>
      </dgm:prSet>
      <dgm:spPr/>
      <dgm:t>
        <a:bodyPr/>
        <a:lstStyle/>
        <a:p>
          <a:endParaRPr lang="en-US"/>
        </a:p>
      </dgm:t>
    </dgm:pt>
    <dgm:pt modelId="{20927154-5195-A843-B5B7-DF848A9DEEC3}" type="pres">
      <dgm:prSet presAssocID="{A64913C6-BC01-7C4E-85B6-5CA7804C5F13}" presName="parentLin" presStyleCnt="0"/>
      <dgm:spPr/>
    </dgm:pt>
    <dgm:pt modelId="{29A864D5-56B7-3A4C-83EA-C51B037CB910}" type="pres">
      <dgm:prSet presAssocID="{A64913C6-BC01-7C4E-85B6-5CA7804C5F13}" presName="parentLeftMargin" presStyleLbl="node1" presStyleIdx="0" presStyleCnt="3"/>
      <dgm:spPr/>
      <dgm:t>
        <a:bodyPr/>
        <a:lstStyle/>
        <a:p>
          <a:endParaRPr lang="en-US"/>
        </a:p>
      </dgm:t>
    </dgm:pt>
    <dgm:pt modelId="{5E3615C9-33BE-F24E-AD99-94D6273854F0}" type="pres">
      <dgm:prSet presAssocID="{A64913C6-BC01-7C4E-85B6-5CA7804C5F13}" presName="parentText" presStyleLbl="node1" presStyleIdx="0" presStyleCnt="3">
        <dgm:presLayoutVars>
          <dgm:chMax val="0"/>
          <dgm:bulletEnabled val="1"/>
        </dgm:presLayoutVars>
      </dgm:prSet>
      <dgm:spPr/>
      <dgm:t>
        <a:bodyPr/>
        <a:lstStyle/>
        <a:p>
          <a:endParaRPr lang="en-US"/>
        </a:p>
      </dgm:t>
    </dgm:pt>
    <dgm:pt modelId="{F81CD4B3-2848-EB49-842A-649652C54DD4}" type="pres">
      <dgm:prSet presAssocID="{A64913C6-BC01-7C4E-85B6-5CA7804C5F13}" presName="negativeSpace" presStyleCnt="0"/>
      <dgm:spPr/>
    </dgm:pt>
    <dgm:pt modelId="{D8FB4781-A8B9-A742-B340-38897627861F}" type="pres">
      <dgm:prSet presAssocID="{A64913C6-BC01-7C4E-85B6-5CA7804C5F13}" presName="childText" presStyleLbl="conFgAcc1" presStyleIdx="0" presStyleCnt="3">
        <dgm:presLayoutVars>
          <dgm:bulletEnabled val="1"/>
        </dgm:presLayoutVars>
      </dgm:prSet>
      <dgm:spPr/>
    </dgm:pt>
    <dgm:pt modelId="{68039BB3-9D11-834D-BC75-AFCFAC563F70}" type="pres">
      <dgm:prSet presAssocID="{696C1506-4A86-0D44-9542-5A8F4AC7532B}" presName="spaceBetweenRectangles" presStyleCnt="0"/>
      <dgm:spPr/>
    </dgm:pt>
    <dgm:pt modelId="{799E0BAC-B168-284F-AB03-DA84AE0BE935}" type="pres">
      <dgm:prSet presAssocID="{74EBCC66-1F81-F241-B6E1-6BDCF548B1C1}" presName="parentLin" presStyleCnt="0"/>
      <dgm:spPr/>
    </dgm:pt>
    <dgm:pt modelId="{2D383C58-6082-9B4A-9EB4-E4D9821D1889}" type="pres">
      <dgm:prSet presAssocID="{74EBCC66-1F81-F241-B6E1-6BDCF548B1C1}" presName="parentLeftMargin" presStyleLbl="node1" presStyleIdx="0" presStyleCnt="3"/>
      <dgm:spPr/>
      <dgm:t>
        <a:bodyPr/>
        <a:lstStyle/>
        <a:p>
          <a:endParaRPr lang="en-US"/>
        </a:p>
      </dgm:t>
    </dgm:pt>
    <dgm:pt modelId="{256092B7-9597-AC44-B8AF-BEEB7B4F5F27}" type="pres">
      <dgm:prSet presAssocID="{74EBCC66-1F81-F241-B6E1-6BDCF548B1C1}" presName="parentText" presStyleLbl="node1" presStyleIdx="1" presStyleCnt="3">
        <dgm:presLayoutVars>
          <dgm:chMax val="0"/>
          <dgm:bulletEnabled val="1"/>
        </dgm:presLayoutVars>
      </dgm:prSet>
      <dgm:spPr/>
      <dgm:t>
        <a:bodyPr/>
        <a:lstStyle/>
        <a:p>
          <a:endParaRPr lang="en-US"/>
        </a:p>
      </dgm:t>
    </dgm:pt>
    <dgm:pt modelId="{D76CDF79-B4AF-014C-A642-2E6A20EF20FA}" type="pres">
      <dgm:prSet presAssocID="{74EBCC66-1F81-F241-B6E1-6BDCF548B1C1}" presName="negativeSpace" presStyleCnt="0"/>
      <dgm:spPr/>
    </dgm:pt>
    <dgm:pt modelId="{4669D769-79B9-F046-8A90-B3EB30D66535}" type="pres">
      <dgm:prSet presAssocID="{74EBCC66-1F81-F241-B6E1-6BDCF548B1C1}" presName="childText" presStyleLbl="conFgAcc1" presStyleIdx="1" presStyleCnt="3">
        <dgm:presLayoutVars>
          <dgm:bulletEnabled val="1"/>
        </dgm:presLayoutVars>
      </dgm:prSet>
      <dgm:spPr/>
    </dgm:pt>
    <dgm:pt modelId="{A5476D58-55C5-2746-9989-B356F93DB7A9}" type="pres">
      <dgm:prSet presAssocID="{8CC06EDE-EC19-C843-B231-B4B4E4283C6B}" presName="spaceBetweenRectangles" presStyleCnt="0"/>
      <dgm:spPr/>
    </dgm:pt>
    <dgm:pt modelId="{25B12200-F99F-164D-AFBD-0714820EB5A7}" type="pres">
      <dgm:prSet presAssocID="{B43ECE75-0F61-684B-B19F-DDA466D7A651}" presName="parentLin" presStyleCnt="0"/>
      <dgm:spPr/>
    </dgm:pt>
    <dgm:pt modelId="{B0C771EF-5308-6A40-9100-1B7C0CAC77F8}" type="pres">
      <dgm:prSet presAssocID="{B43ECE75-0F61-684B-B19F-DDA466D7A651}" presName="parentLeftMargin" presStyleLbl="node1" presStyleIdx="1" presStyleCnt="3"/>
      <dgm:spPr/>
      <dgm:t>
        <a:bodyPr/>
        <a:lstStyle/>
        <a:p>
          <a:endParaRPr lang="en-US"/>
        </a:p>
      </dgm:t>
    </dgm:pt>
    <dgm:pt modelId="{8E6AF224-32CF-1B4A-8168-713826D5D9FF}" type="pres">
      <dgm:prSet presAssocID="{B43ECE75-0F61-684B-B19F-DDA466D7A651}" presName="parentText" presStyleLbl="node1" presStyleIdx="2" presStyleCnt="3">
        <dgm:presLayoutVars>
          <dgm:chMax val="0"/>
          <dgm:bulletEnabled val="1"/>
        </dgm:presLayoutVars>
      </dgm:prSet>
      <dgm:spPr/>
      <dgm:t>
        <a:bodyPr/>
        <a:lstStyle/>
        <a:p>
          <a:endParaRPr lang="en-US"/>
        </a:p>
      </dgm:t>
    </dgm:pt>
    <dgm:pt modelId="{6420AC6D-9396-C644-8F86-68F375E035F4}" type="pres">
      <dgm:prSet presAssocID="{B43ECE75-0F61-684B-B19F-DDA466D7A651}" presName="negativeSpace" presStyleCnt="0"/>
      <dgm:spPr/>
    </dgm:pt>
    <dgm:pt modelId="{7B5D053F-16F3-244F-B1E5-0925332E840F}" type="pres">
      <dgm:prSet presAssocID="{B43ECE75-0F61-684B-B19F-DDA466D7A651}" presName="childText" presStyleLbl="conFgAcc1" presStyleIdx="2" presStyleCnt="3">
        <dgm:presLayoutVars>
          <dgm:bulletEnabled val="1"/>
        </dgm:presLayoutVars>
      </dgm:prSet>
      <dgm:spPr/>
      <dgm:t>
        <a:bodyPr/>
        <a:lstStyle/>
        <a:p>
          <a:endParaRPr lang="en-US"/>
        </a:p>
      </dgm:t>
    </dgm:pt>
  </dgm:ptLst>
  <dgm:cxnLst>
    <dgm:cxn modelId="{0969924C-E81F-A944-BEF4-03734D1DAA8C}" type="presOf" srcId="{74EBCC66-1F81-F241-B6E1-6BDCF548B1C1}" destId="{256092B7-9597-AC44-B8AF-BEEB7B4F5F27}" srcOrd="1" destOrd="0" presId="urn:microsoft.com/office/officeart/2005/8/layout/list1"/>
    <dgm:cxn modelId="{F4AE8D55-71B8-3147-AFB0-9DEB219E3803}" type="presOf" srcId="{B43ECE75-0F61-684B-B19F-DDA466D7A651}" destId="{8E6AF224-32CF-1B4A-8168-713826D5D9FF}" srcOrd="1" destOrd="0" presId="urn:microsoft.com/office/officeart/2005/8/layout/list1"/>
    <dgm:cxn modelId="{66FD6735-1C1A-7D4E-AB70-C863765C6F34}" type="presOf" srcId="{B43ECE75-0F61-684B-B19F-DDA466D7A651}" destId="{B0C771EF-5308-6A40-9100-1B7C0CAC77F8}" srcOrd="0" destOrd="0" presId="urn:microsoft.com/office/officeart/2005/8/layout/list1"/>
    <dgm:cxn modelId="{1E0D920C-07B2-1349-AF69-DEE4005EC192}" srcId="{85F82261-CD0A-D74A-9299-B648C8E1E474}" destId="{74EBCC66-1F81-F241-B6E1-6BDCF548B1C1}" srcOrd="1" destOrd="0" parTransId="{8BDA6ABF-2830-714B-8B02-191FF34A9622}" sibTransId="{8CC06EDE-EC19-C843-B231-B4B4E4283C6B}"/>
    <dgm:cxn modelId="{0F66D334-4F48-2641-B77E-9ED839566CFC}" type="presOf" srcId="{443CA378-F44D-774F-9E96-8B46CE4151CA}" destId="{7B5D053F-16F3-244F-B1E5-0925332E840F}" srcOrd="0" destOrd="1" presId="urn:microsoft.com/office/officeart/2005/8/layout/list1"/>
    <dgm:cxn modelId="{0DA0EEA5-08C6-7A41-B265-982A3849A290}" type="presOf" srcId="{74EBCC66-1F81-F241-B6E1-6BDCF548B1C1}" destId="{2D383C58-6082-9B4A-9EB4-E4D9821D1889}" srcOrd="0" destOrd="0" presId="urn:microsoft.com/office/officeart/2005/8/layout/list1"/>
    <dgm:cxn modelId="{5A113808-984F-2C45-99AD-E51DCAF23B1C}" type="presOf" srcId="{55BF8EBC-E08F-7740-A6F0-8B2FC0C987BA}" destId="{7B5D053F-16F3-244F-B1E5-0925332E840F}" srcOrd="0" destOrd="0" presId="urn:microsoft.com/office/officeart/2005/8/layout/list1"/>
    <dgm:cxn modelId="{70A217CF-4D54-FA4E-BA65-4DC760C59951}" srcId="{85F82261-CD0A-D74A-9299-B648C8E1E474}" destId="{A64913C6-BC01-7C4E-85B6-5CA7804C5F13}" srcOrd="0" destOrd="0" parTransId="{7CA52D4D-F4B6-3447-B50D-DA383B9DA410}" sibTransId="{696C1506-4A86-0D44-9542-5A8F4AC7532B}"/>
    <dgm:cxn modelId="{671FED77-1F20-F345-921A-590F971D33BC}" type="presOf" srcId="{A64913C6-BC01-7C4E-85B6-5CA7804C5F13}" destId="{29A864D5-56B7-3A4C-83EA-C51B037CB910}" srcOrd="0" destOrd="0" presId="urn:microsoft.com/office/officeart/2005/8/layout/list1"/>
    <dgm:cxn modelId="{61C9CAFE-A0AA-7549-9EB7-57826874C9CD}" type="presOf" srcId="{F288CD85-0CB7-604A-BCBA-DC63746EE4BD}" destId="{7B5D053F-16F3-244F-B1E5-0925332E840F}" srcOrd="0" destOrd="2" presId="urn:microsoft.com/office/officeart/2005/8/layout/list1"/>
    <dgm:cxn modelId="{2E2DCA45-9A22-DD48-B435-94ED1D40DDAB}" srcId="{B43ECE75-0F61-684B-B19F-DDA466D7A651}" destId="{F288CD85-0CB7-604A-BCBA-DC63746EE4BD}" srcOrd="2" destOrd="0" parTransId="{BEE5EEB3-D85D-9D44-BD64-F3A573878EDB}" sibTransId="{1DA4CDAA-0832-D14E-8E20-8A7A4AA105EA}"/>
    <dgm:cxn modelId="{79F4DFCD-6013-5940-99C7-EEDAF0619FB0}" srcId="{85F82261-CD0A-D74A-9299-B648C8E1E474}" destId="{B43ECE75-0F61-684B-B19F-DDA466D7A651}" srcOrd="2" destOrd="0" parTransId="{33622380-54B6-E04C-8E77-6A7D3BB5FF19}" sibTransId="{EE69840E-72C9-1141-B3B2-0143582F4D86}"/>
    <dgm:cxn modelId="{D217F3E0-4EB2-2245-95BC-D501DEDDADD6}" type="presOf" srcId="{A64913C6-BC01-7C4E-85B6-5CA7804C5F13}" destId="{5E3615C9-33BE-F24E-AD99-94D6273854F0}" srcOrd="1" destOrd="0" presId="urn:microsoft.com/office/officeart/2005/8/layout/list1"/>
    <dgm:cxn modelId="{837B8349-DBE2-2445-88DA-D07BE2474E56}" srcId="{B43ECE75-0F61-684B-B19F-DDA466D7A651}" destId="{443CA378-F44D-774F-9E96-8B46CE4151CA}" srcOrd="1" destOrd="0" parTransId="{8EAE199B-ED03-3B4E-9445-D708E748D1B7}" sibTransId="{D4ACB235-9779-B24E-8747-D9F55BDFDD56}"/>
    <dgm:cxn modelId="{B161F8C5-3D97-2948-8C26-2119C7BECFD2}" type="presOf" srcId="{85F82261-CD0A-D74A-9299-B648C8E1E474}" destId="{FC870C80-B6CA-F842-A0C4-F16FC229F1F0}" srcOrd="0" destOrd="0" presId="urn:microsoft.com/office/officeart/2005/8/layout/list1"/>
    <dgm:cxn modelId="{4B1CF663-A75F-444E-8371-448E9A1806B5}" srcId="{B43ECE75-0F61-684B-B19F-DDA466D7A651}" destId="{55BF8EBC-E08F-7740-A6F0-8B2FC0C987BA}" srcOrd="0" destOrd="0" parTransId="{622170FE-CABA-6943-B712-FB29FDE35CED}" sibTransId="{277D1B5B-7983-F64A-B956-C0391739171B}"/>
    <dgm:cxn modelId="{1A3E19D6-AEB5-E345-861E-255D09CCB161}" type="presParOf" srcId="{FC870C80-B6CA-F842-A0C4-F16FC229F1F0}" destId="{20927154-5195-A843-B5B7-DF848A9DEEC3}" srcOrd="0" destOrd="0" presId="urn:microsoft.com/office/officeart/2005/8/layout/list1"/>
    <dgm:cxn modelId="{D085B977-E2C2-554C-8042-F5A6A1AB33EC}" type="presParOf" srcId="{20927154-5195-A843-B5B7-DF848A9DEEC3}" destId="{29A864D5-56B7-3A4C-83EA-C51B037CB910}" srcOrd="0" destOrd="0" presId="urn:microsoft.com/office/officeart/2005/8/layout/list1"/>
    <dgm:cxn modelId="{1C58A510-18DF-BD4E-8A4B-41E6396AD129}" type="presParOf" srcId="{20927154-5195-A843-B5B7-DF848A9DEEC3}" destId="{5E3615C9-33BE-F24E-AD99-94D6273854F0}" srcOrd="1" destOrd="0" presId="urn:microsoft.com/office/officeart/2005/8/layout/list1"/>
    <dgm:cxn modelId="{BD2DAE97-2D7D-3E44-97C4-8797419FDCCC}" type="presParOf" srcId="{FC870C80-B6CA-F842-A0C4-F16FC229F1F0}" destId="{F81CD4B3-2848-EB49-842A-649652C54DD4}" srcOrd="1" destOrd="0" presId="urn:microsoft.com/office/officeart/2005/8/layout/list1"/>
    <dgm:cxn modelId="{7DCF3233-49F9-8240-9D1E-C85B4A19A937}" type="presParOf" srcId="{FC870C80-B6CA-F842-A0C4-F16FC229F1F0}" destId="{D8FB4781-A8B9-A742-B340-38897627861F}" srcOrd="2" destOrd="0" presId="urn:microsoft.com/office/officeart/2005/8/layout/list1"/>
    <dgm:cxn modelId="{0F5D6B71-390B-8B4F-8903-8AA1181D34CE}" type="presParOf" srcId="{FC870C80-B6CA-F842-A0C4-F16FC229F1F0}" destId="{68039BB3-9D11-834D-BC75-AFCFAC563F70}" srcOrd="3" destOrd="0" presId="urn:microsoft.com/office/officeart/2005/8/layout/list1"/>
    <dgm:cxn modelId="{1300F623-A654-6F4F-9182-60B78BEE425D}" type="presParOf" srcId="{FC870C80-B6CA-F842-A0C4-F16FC229F1F0}" destId="{799E0BAC-B168-284F-AB03-DA84AE0BE935}" srcOrd="4" destOrd="0" presId="urn:microsoft.com/office/officeart/2005/8/layout/list1"/>
    <dgm:cxn modelId="{6975CE40-1384-A74C-81F4-FDD5FFFA1D78}" type="presParOf" srcId="{799E0BAC-B168-284F-AB03-DA84AE0BE935}" destId="{2D383C58-6082-9B4A-9EB4-E4D9821D1889}" srcOrd="0" destOrd="0" presId="urn:microsoft.com/office/officeart/2005/8/layout/list1"/>
    <dgm:cxn modelId="{4333794F-C812-DD46-B7B1-9A74F516F5DF}" type="presParOf" srcId="{799E0BAC-B168-284F-AB03-DA84AE0BE935}" destId="{256092B7-9597-AC44-B8AF-BEEB7B4F5F27}" srcOrd="1" destOrd="0" presId="urn:microsoft.com/office/officeart/2005/8/layout/list1"/>
    <dgm:cxn modelId="{8DE6F1D7-70D2-3642-B9D8-E75674A0B462}" type="presParOf" srcId="{FC870C80-B6CA-F842-A0C4-F16FC229F1F0}" destId="{D76CDF79-B4AF-014C-A642-2E6A20EF20FA}" srcOrd="5" destOrd="0" presId="urn:microsoft.com/office/officeart/2005/8/layout/list1"/>
    <dgm:cxn modelId="{BF05AA7D-F256-884E-88D5-7A61ECAB82F5}" type="presParOf" srcId="{FC870C80-B6CA-F842-A0C4-F16FC229F1F0}" destId="{4669D769-79B9-F046-8A90-B3EB30D66535}" srcOrd="6" destOrd="0" presId="urn:microsoft.com/office/officeart/2005/8/layout/list1"/>
    <dgm:cxn modelId="{7E6A8AE5-4206-C845-8E20-A2F7C6DC1FF8}" type="presParOf" srcId="{FC870C80-B6CA-F842-A0C4-F16FC229F1F0}" destId="{A5476D58-55C5-2746-9989-B356F93DB7A9}" srcOrd="7" destOrd="0" presId="urn:microsoft.com/office/officeart/2005/8/layout/list1"/>
    <dgm:cxn modelId="{DDBD039F-4E61-7C44-8F18-A16A647AF719}" type="presParOf" srcId="{FC870C80-B6CA-F842-A0C4-F16FC229F1F0}" destId="{25B12200-F99F-164D-AFBD-0714820EB5A7}" srcOrd="8" destOrd="0" presId="urn:microsoft.com/office/officeart/2005/8/layout/list1"/>
    <dgm:cxn modelId="{4BACB3F8-26D7-4D4A-9285-589219EFBBB3}" type="presParOf" srcId="{25B12200-F99F-164D-AFBD-0714820EB5A7}" destId="{B0C771EF-5308-6A40-9100-1B7C0CAC77F8}" srcOrd="0" destOrd="0" presId="urn:microsoft.com/office/officeart/2005/8/layout/list1"/>
    <dgm:cxn modelId="{BD42D9EE-1C7F-4D44-81D6-4B63F7F55C97}" type="presParOf" srcId="{25B12200-F99F-164D-AFBD-0714820EB5A7}" destId="{8E6AF224-32CF-1B4A-8168-713826D5D9FF}" srcOrd="1" destOrd="0" presId="urn:microsoft.com/office/officeart/2005/8/layout/list1"/>
    <dgm:cxn modelId="{F9FA187E-310C-DE44-9B49-615CFE8337BC}" type="presParOf" srcId="{FC870C80-B6CA-F842-A0C4-F16FC229F1F0}" destId="{6420AC6D-9396-C644-8F86-68F375E035F4}" srcOrd="9" destOrd="0" presId="urn:microsoft.com/office/officeart/2005/8/layout/list1"/>
    <dgm:cxn modelId="{E28CD8C5-C9EA-1E41-AC7B-842E1658FBCC}" type="presParOf" srcId="{FC870C80-B6CA-F842-A0C4-F16FC229F1F0}" destId="{7B5D053F-16F3-244F-B1E5-0925332E840F}"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CE2392F-CF96-DC4A-AF7F-F99D34E9BD6C}" type="doc">
      <dgm:prSet loTypeId="urn:microsoft.com/office/officeart/2005/8/layout/vList5" loCatId="" qsTypeId="urn:microsoft.com/office/officeart/2005/8/quickstyle/simple4" qsCatId="simple" csTypeId="urn:microsoft.com/office/officeart/2005/8/colors/accent1_2" csCatId="accent1"/>
      <dgm:spPr/>
      <dgm:t>
        <a:bodyPr/>
        <a:lstStyle/>
        <a:p>
          <a:endParaRPr lang="en-US"/>
        </a:p>
      </dgm:t>
    </dgm:pt>
    <dgm:pt modelId="{8C7D3E10-405A-CF45-A102-CA39CC0FB6EB}">
      <dgm:prSet/>
      <dgm:spPr/>
      <dgm:t>
        <a:bodyPr/>
        <a:lstStyle/>
        <a:p>
          <a:pPr rtl="0"/>
          <a:r>
            <a:rPr lang="en-GB" smtClean="0"/>
            <a:t>Planning</a:t>
          </a:r>
          <a:endParaRPr lang="en-GB"/>
        </a:p>
      </dgm:t>
    </dgm:pt>
    <dgm:pt modelId="{EDA9F24B-2F64-1046-B52B-62D9A9EB4342}" type="parTrans" cxnId="{E8D0481E-5CB0-B240-B0A5-D56ED233559C}">
      <dgm:prSet/>
      <dgm:spPr/>
      <dgm:t>
        <a:bodyPr/>
        <a:lstStyle/>
        <a:p>
          <a:endParaRPr lang="en-US"/>
        </a:p>
      </dgm:t>
    </dgm:pt>
    <dgm:pt modelId="{EF5E65F3-DB01-4043-9B78-A33A8F36CD58}" type="sibTrans" cxnId="{E8D0481E-5CB0-B240-B0A5-D56ED233559C}">
      <dgm:prSet/>
      <dgm:spPr/>
      <dgm:t>
        <a:bodyPr/>
        <a:lstStyle/>
        <a:p>
          <a:endParaRPr lang="en-US"/>
        </a:p>
      </dgm:t>
    </dgm:pt>
    <dgm:pt modelId="{E85F2E20-0569-1147-A168-6D2CE890505F}">
      <dgm:prSet/>
      <dgm:spPr/>
      <dgm:t>
        <a:bodyPr/>
        <a:lstStyle/>
        <a:p>
          <a:pPr rtl="0"/>
          <a:r>
            <a:rPr lang="en-GB" smtClean="0"/>
            <a:t>Defining a project quality plan</a:t>
          </a:r>
          <a:endParaRPr lang="en-GB"/>
        </a:p>
      </dgm:t>
    </dgm:pt>
    <dgm:pt modelId="{5EBA28DF-41E0-F744-BBA4-04AF8C5AE89F}" type="parTrans" cxnId="{22793C3F-490D-4547-91BB-7ECDE66A7A87}">
      <dgm:prSet/>
      <dgm:spPr/>
      <dgm:t>
        <a:bodyPr/>
        <a:lstStyle/>
        <a:p>
          <a:endParaRPr lang="en-US"/>
        </a:p>
      </dgm:t>
    </dgm:pt>
    <dgm:pt modelId="{DE38D0B5-92DA-C34C-9A44-403711651D09}" type="sibTrans" cxnId="{22793C3F-490D-4547-91BB-7ECDE66A7A87}">
      <dgm:prSet/>
      <dgm:spPr/>
      <dgm:t>
        <a:bodyPr/>
        <a:lstStyle/>
        <a:p>
          <a:endParaRPr lang="en-US"/>
        </a:p>
      </dgm:t>
    </dgm:pt>
    <dgm:pt modelId="{0AB24AB1-BB81-C348-B4CD-2CE69374F829}">
      <dgm:prSet/>
      <dgm:spPr/>
      <dgm:t>
        <a:bodyPr/>
        <a:lstStyle/>
        <a:p>
          <a:pPr rtl="0"/>
          <a:r>
            <a:rPr lang="en-GB" smtClean="0"/>
            <a:t>Setting up a quality log/register</a:t>
          </a:r>
          <a:endParaRPr lang="en-GB"/>
        </a:p>
      </dgm:t>
    </dgm:pt>
    <dgm:pt modelId="{D6F85856-E1B4-6C44-914F-13020A12B4C9}" type="parTrans" cxnId="{F50DBCDE-1EE5-DA41-811E-7CD8D9D33E4E}">
      <dgm:prSet/>
      <dgm:spPr/>
      <dgm:t>
        <a:bodyPr/>
        <a:lstStyle/>
        <a:p>
          <a:endParaRPr lang="en-US"/>
        </a:p>
      </dgm:t>
    </dgm:pt>
    <dgm:pt modelId="{80749F4B-0CF5-334C-9C09-05A9196DF204}" type="sibTrans" cxnId="{F50DBCDE-1EE5-DA41-811E-7CD8D9D33E4E}">
      <dgm:prSet/>
      <dgm:spPr/>
      <dgm:t>
        <a:bodyPr/>
        <a:lstStyle/>
        <a:p>
          <a:endParaRPr lang="en-US"/>
        </a:p>
      </dgm:t>
    </dgm:pt>
    <dgm:pt modelId="{C17F3CF2-D434-BC4F-8917-D1CFF88C121D}">
      <dgm:prSet/>
      <dgm:spPr/>
      <dgm:t>
        <a:bodyPr/>
        <a:lstStyle/>
        <a:p>
          <a:pPr rtl="0"/>
          <a:r>
            <a:rPr lang="en-GB" smtClean="0"/>
            <a:t>Training staff</a:t>
          </a:r>
          <a:endParaRPr lang="en-GB"/>
        </a:p>
      </dgm:t>
    </dgm:pt>
    <dgm:pt modelId="{FCE14008-537E-4449-B209-3AA11AEB0353}" type="parTrans" cxnId="{BA5CC8F0-3B4F-A447-A420-49581E3C0B66}">
      <dgm:prSet/>
      <dgm:spPr/>
      <dgm:t>
        <a:bodyPr/>
        <a:lstStyle/>
        <a:p>
          <a:endParaRPr lang="en-US"/>
        </a:p>
      </dgm:t>
    </dgm:pt>
    <dgm:pt modelId="{2160357E-C434-124E-8C63-C6A281AC9B81}" type="sibTrans" cxnId="{BA5CC8F0-3B4F-A447-A420-49581E3C0B66}">
      <dgm:prSet/>
      <dgm:spPr/>
      <dgm:t>
        <a:bodyPr/>
        <a:lstStyle/>
        <a:p>
          <a:endParaRPr lang="en-US"/>
        </a:p>
      </dgm:t>
    </dgm:pt>
    <dgm:pt modelId="{35E2771A-5CAF-D347-B829-D9BBB9A743A9}">
      <dgm:prSet/>
      <dgm:spPr/>
      <dgm:t>
        <a:bodyPr/>
        <a:lstStyle/>
        <a:p>
          <a:pPr rtl="0"/>
          <a:r>
            <a:rPr lang="en-GB" smtClean="0"/>
            <a:t>Assurance</a:t>
          </a:r>
          <a:endParaRPr lang="en-GB"/>
        </a:p>
      </dgm:t>
    </dgm:pt>
    <dgm:pt modelId="{93D525EB-1295-8B4E-901C-2A95A5F95631}" type="parTrans" cxnId="{600A8551-9226-7B4D-9BF1-F6ADEE1B1CC0}">
      <dgm:prSet/>
      <dgm:spPr/>
      <dgm:t>
        <a:bodyPr/>
        <a:lstStyle/>
        <a:p>
          <a:endParaRPr lang="en-US"/>
        </a:p>
      </dgm:t>
    </dgm:pt>
    <dgm:pt modelId="{0884F415-8305-BA4A-B2F0-937CAD37E394}" type="sibTrans" cxnId="{600A8551-9226-7B4D-9BF1-F6ADEE1B1CC0}">
      <dgm:prSet/>
      <dgm:spPr/>
      <dgm:t>
        <a:bodyPr/>
        <a:lstStyle/>
        <a:p>
          <a:endParaRPr lang="en-US"/>
        </a:p>
      </dgm:t>
    </dgm:pt>
    <dgm:pt modelId="{044C877A-B419-E941-8223-E09C065D3B13}">
      <dgm:prSet/>
      <dgm:spPr/>
      <dgm:t>
        <a:bodyPr/>
        <a:lstStyle/>
        <a:p>
          <a:pPr rtl="0"/>
          <a:r>
            <a:rPr lang="en-GB" smtClean="0"/>
            <a:t>Defining a quality management system (QMS)</a:t>
          </a:r>
          <a:endParaRPr lang="en-GB"/>
        </a:p>
      </dgm:t>
    </dgm:pt>
    <dgm:pt modelId="{52EE999B-3DE7-F349-8763-E458B60FC80E}" type="parTrans" cxnId="{EE971628-63AA-A348-A764-B4CEF14E31B7}">
      <dgm:prSet/>
      <dgm:spPr/>
      <dgm:t>
        <a:bodyPr/>
        <a:lstStyle/>
        <a:p>
          <a:endParaRPr lang="en-US"/>
        </a:p>
      </dgm:t>
    </dgm:pt>
    <dgm:pt modelId="{14A217C0-F8ED-0946-AD2E-7BE82A8FB156}" type="sibTrans" cxnId="{EE971628-63AA-A348-A764-B4CEF14E31B7}">
      <dgm:prSet/>
      <dgm:spPr/>
      <dgm:t>
        <a:bodyPr/>
        <a:lstStyle/>
        <a:p>
          <a:endParaRPr lang="en-US"/>
        </a:p>
      </dgm:t>
    </dgm:pt>
    <dgm:pt modelId="{7D0C3DB9-08AD-9949-96FD-964597ED795E}">
      <dgm:prSet/>
      <dgm:spPr/>
      <dgm:t>
        <a:bodyPr/>
        <a:lstStyle/>
        <a:p>
          <a:pPr rtl="0"/>
          <a:r>
            <a:rPr lang="en-GB" smtClean="0"/>
            <a:t>Setting standards</a:t>
          </a:r>
          <a:endParaRPr lang="en-GB"/>
        </a:p>
      </dgm:t>
    </dgm:pt>
    <dgm:pt modelId="{3AA7E7AC-5A95-F842-BA4A-CB8A14355F8D}" type="parTrans" cxnId="{20A6B57E-C8D9-C64C-9E51-B60412156091}">
      <dgm:prSet/>
      <dgm:spPr/>
      <dgm:t>
        <a:bodyPr/>
        <a:lstStyle/>
        <a:p>
          <a:endParaRPr lang="en-US"/>
        </a:p>
      </dgm:t>
    </dgm:pt>
    <dgm:pt modelId="{31578C86-EDD4-9746-9403-9529D88D44C2}" type="sibTrans" cxnId="{20A6B57E-C8D9-C64C-9E51-B60412156091}">
      <dgm:prSet/>
      <dgm:spPr/>
      <dgm:t>
        <a:bodyPr/>
        <a:lstStyle/>
        <a:p>
          <a:endParaRPr lang="en-US"/>
        </a:p>
      </dgm:t>
    </dgm:pt>
    <dgm:pt modelId="{7CF91C59-1FCF-5144-A96B-09D349F235A8}">
      <dgm:prSet/>
      <dgm:spPr/>
      <dgm:t>
        <a:bodyPr/>
        <a:lstStyle/>
        <a:p>
          <a:pPr rtl="0"/>
          <a:r>
            <a:rPr lang="en-GB" smtClean="0"/>
            <a:t>Conducting reviews and audits</a:t>
          </a:r>
          <a:endParaRPr lang="en-GB"/>
        </a:p>
      </dgm:t>
    </dgm:pt>
    <dgm:pt modelId="{67065F83-FA81-E54B-88A9-0ED70E59E1D3}" type="parTrans" cxnId="{451C75B0-F212-5647-A89E-16EF8843CAA7}">
      <dgm:prSet/>
      <dgm:spPr/>
      <dgm:t>
        <a:bodyPr/>
        <a:lstStyle/>
        <a:p>
          <a:endParaRPr lang="en-US"/>
        </a:p>
      </dgm:t>
    </dgm:pt>
    <dgm:pt modelId="{040B9A75-EE87-A147-A8E4-7AD64C46EA13}" type="sibTrans" cxnId="{451C75B0-F212-5647-A89E-16EF8843CAA7}">
      <dgm:prSet/>
      <dgm:spPr/>
      <dgm:t>
        <a:bodyPr/>
        <a:lstStyle/>
        <a:p>
          <a:endParaRPr lang="en-US"/>
        </a:p>
      </dgm:t>
    </dgm:pt>
    <dgm:pt modelId="{4EBFFA29-197D-5C43-ACC5-19CF5FDB9543}">
      <dgm:prSet/>
      <dgm:spPr/>
      <dgm:t>
        <a:bodyPr/>
        <a:lstStyle/>
        <a:p>
          <a:pPr rtl="0"/>
          <a:r>
            <a:rPr lang="en-GB" smtClean="0"/>
            <a:t>Ensuring staff are qualified</a:t>
          </a:r>
          <a:endParaRPr lang="en-GB"/>
        </a:p>
      </dgm:t>
    </dgm:pt>
    <dgm:pt modelId="{56A9AC27-0C9F-7F44-97DA-45A694F20710}" type="parTrans" cxnId="{B23D0AC6-7566-7043-9515-03752DAC29FE}">
      <dgm:prSet/>
      <dgm:spPr/>
      <dgm:t>
        <a:bodyPr/>
        <a:lstStyle/>
        <a:p>
          <a:endParaRPr lang="en-US"/>
        </a:p>
      </dgm:t>
    </dgm:pt>
    <dgm:pt modelId="{1DA0E396-1E51-6442-ADEE-A04CCD7FB1F7}" type="sibTrans" cxnId="{B23D0AC6-7566-7043-9515-03752DAC29FE}">
      <dgm:prSet/>
      <dgm:spPr/>
      <dgm:t>
        <a:bodyPr/>
        <a:lstStyle/>
        <a:p>
          <a:endParaRPr lang="en-US"/>
        </a:p>
      </dgm:t>
    </dgm:pt>
    <dgm:pt modelId="{23A2E075-01BD-6649-A252-099B5D97448E}" type="pres">
      <dgm:prSet presAssocID="{1CE2392F-CF96-DC4A-AF7F-F99D34E9BD6C}" presName="Name0" presStyleCnt="0">
        <dgm:presLayoutVars>
          <dgm:dir/>
          <dgm:animLvl val="lvl"/>
          <dgm:resizeHandles val="exact"/>
        </dgm:presLayoutVars>
      </dgm:prSet>
      <dgm:spPr/>
      <dgm:t>
        <a:bodyPr/>
        <a:lstStyle/>
        <a:p>
          <a:endParaRPr lang="en-US"/>
        </a:p>
      </dgm:t>
    </dgm:pt>
    <dgm:pt modelId="{70D3C7C8-4A42-144A-8D98-13CE33B7A5CB}" type="pres">
      <dgm:prSet presAssocID="{8C7D3E10-405A-CF45-A102-CA39CC0FB6EB}" presName="linNode" presStyleCnt="0"/>
      <dgm:spPr/>
    </dgm:pt>
    <dgm:pt modelId="{3DEAF032-5EC3-5843-A21A-7B3BE06FCA48}" type="pres">
      <dgm:prSet presAssocID="{8C7D3E10-405A-CF45-A102-CA39CC0FB6EB}" presName="parentText" presStyleLbl="node1" presStyleIdx="0" presStyleCnt="2">
        <dgm:presLayoutVars>
          <dgm:chMax val="1"/>
          <dgm:bulletEnabled val="1"/>
        </dgm:presLayoutVars>
      </dgm:prSet>
      <dgm:spPr/>
      <dgm:t>
        <a:bodyPr/>
        <a:lstStyle/>
        <a:p>
          <a:endParaRPr lang="en-US"/>
        </a:p>
      </dgm:t>
    </dgm:pt>
    <dgm:pt modelId="{D338C2A9-ADEC-3140-BF97-49FCEFD1E598}" type="pres">
      <dgm:prSet presAssocID="{8C7D3E10-405A-CF45-A102-CA39CC0FB6EB}" presName="descendantText" presStyleLbl="alignAccFollowNode1" presStyleIdx="0" presStyleCnt="2">
        <dgm:presLayoutVars>
          <dgm:bulletEnabled val="1"/>
        </dgm:presLayoutVars>
      </dgm:prSet>
      <dgm:spPr/>
      <dgm:t>
        <a:bodyPr/>
        <a:lstStyle/>
        <a:p>
          <a:endParaRPr lang="en-US"/>
        </a:p>
      </dgm:t>
    </dgm:pt>
    <dgm:pt modelId="{7CE4B696-8033-5442-A5B6-E9466714585A}" type="pres">
      <dgm:prSet presAssocID="{EF5E65F3-DB01-4043-9B78-A33A8F36CD58}" presName="sp" presStyleCnt="0"/>
      <dgm:spPr/>
    </dgm:pt>
    <dgm:pt modelId="{D5E0865E-2438-C148-A56C-1A22D32594A9}" type="pres">
      <dgm:prSet presAssocID="{35E2771A-5CAF-D347-B829-D9BBB9A743A9}" presName="linNode" presStyleCnt="0"/>
      <dgm:spPr/>
    </dgm:pt>
    <dgm:pt modelId="{CCB3921F-4E84-D74D-833E-24B51276E226}" type="pres">
      <dgm:prSet presAssocID="{35E2771A-5CAF-D347-B829-D9BBB9A743A9}" presName="parentText" presStyleLbl="node1" presStyleIdx="1" presStyleCnt="2">
        <dgm:presLayoutVars>
          <dgm:chMax val="1"/>
          <dgm:bulletEnabled val="1"/>
        </dgm:presLayoutVars>
      </dgm:prSet>
      <dgm:spPr/>
      <dgm:t>
        <a:bodyPr/>
        <a:lstStyle/>
        <a:p>
          <a:endParaRPr lang="en-US"/>
        </a:p>
      </dgm:t>
    </dgm:pt>
    <dgm:pt modelId="{FC92206A-6408-6446-AC98-EC45F3C1D3B9}" type="pres">
      <dgm:prSet presAssocID="{35E2771A-5CAF-D347-B829-D9BBB9A743A9}" presName="descendantText" presStyleLbl="alignAccFollowNode1" presStyleIdx="1" presStyleCnt="2">
        <dgm:presLayoutVars>
          <dgm:bulletEnabled val="1"/>
        </dgm:presLayoutVars>
      </dgm:prSet>
      <dgm:spPr/>
      <dgm:t>
        <a:bodyPr/>
        <a:lstStyle/>
        <a:p>
          <a:endParaRPr lang="en-US"/>
        </a:p>
      </dgm:t>
    </dgm:pt>
  </dgm:ptLst>
  <dgm:cxnLst>
    <dgm:cxn modelId="{F52E42CA-D797-FA49-9ADB-A45B532CD02B}" type="presOf" srcId="{1CE2392F-CF96-DC4A-AF7F-F99D34E9BD6C}" destId="{23A2E075-01BD-6649-A252-099B5D97448E}" srcOrd="0" destOrd="0" presId="urn:microsoft.com/office/officeart/2005/8/layout/vList5"/>
    <dgm:cxn modelId="{B0ACC3F5-428E-FA40-823D-33FB89BCE64D}" type="presOf" srcId="{E85F2E20-0569-1147-A168-6D2CE890505F}" destId="{D338C2A9-ADEC-3140-BF97-49FCEFD1E598}" srcOrd="0" destOrd="0" presId="urn:microsoft.com/office/officeart/2005/8/layout/vList5"/>
    <dgm:cxn modelId="{EE971628-63AA-A348-A764-B4CEF14E31B7}" srcId="{35E2771A-5CAF-D347-B829-D9BBB9A743A9}" destId="{044C877A-B419-E941-8223-E09C065D3B13}" srcOrd="0" destOrd="0" parTransId="{52EE999B-3DE7-F349-8763-E458B60FC80E}" sibTransId="{14A217C0-F8ED-0946-AD2E-7BE82A8FB156}"/>
    <dgm:cxn modelId="{7DD85163-39D9-EB49-98B7-C4350682F690}" type="presOf" srcId="{7D0C3DB9-08AD-9949-96FD-964597ED795E}" destId="{FC92206A-6408-6446-AC98-EC45F3C1D3B9}" srcOrd="0" destOrd="1" presId="urn:microsoft.com/office/officeart/2005/8/layout/vList5"/>
    <dgm:cxn modelId="{DFC44977-88AD-0B40-AADF-19953E48E875}" type="presOf" srcId="{8C7D3E10-405A-CF45-A102-CA39CC0FB6EB}" destId="{3DEAF032-5EC3-5843-A21A-7B3BE06FCA48}" srcOrd="0" destOrd="0" presId="urn:microsoft.com/office/officeart/2005/8/layout/vList5"/>
    <dgm:cxn modelId="{620223CC-8918-1F41-8352-73B60E62B938}" type="presOf" srcId="{C17F3CF2-D434-BC4F-8917-D1CFF88C121D}" destId="{D338C2A9-ADEC-3140-BF97-49FCEFD1E598}" srcOrd="0" destOrd="2" presId="urn:microsoft.com/office/officeart/2005/8/layout/vList5"/>
    <dgm:cxn modelId="{07500126-C388-8D42-BFF4-62D6BABCAC9E}" type="presOf" srcId="{4EBFFA29-197D-5C43-ACC5-19CF5FDB9543}" destId="{FC92206A-6408-6446-AC98-EC45F3C1D3B9}" srcOrd="0" destOrd="3" presId="urn:microsoft.com/office/officeart/2005/8/layout/vList5"/>
    <dgm:cxn modelId="{A7391368-6378-5842-B845-9E1B81FD5DA3}" type="presOf" srcId="{7CF91C59-1FCF-5144-A96B-09D349F235A8}" destId="{FC92206A-6408-6446-AC98-EC45F3C1D3B9}" srcOrd="0" destOrd="2" presId="urn:microsoft.com/office/officeart/2005/8/layout/vList5"/>
    <dgm:cxn modelId="{3FC3C286-22A4-AC45-B83A-9DA2EFCF6539}" type="presOf" srcId="{044C877A-B419-E941-8223-E09C065D3B13}" destId="{FC92206A-6408-6446-AC98-EC45F3C1D3B9}" srcOrd="0" destOrd="0" presId="urn:microsoft.com/office/officeart/2005/8/layout/vList5"/>
    <dgm:cxn modelId="{E8D0481E-5CB0-B240-B0A5-D56ED233559C}" srcId="{1CE2392F-CF96-DC4A-AF7F-F99D34E9BD6C}" destId="{8C7D3E10-405A-CF45-A102-CA39CC0FB6EB}" srcOrd="0" destOrd="0" parTransId="{EDA9F24B-2F64-1046-B52B-62D9A9EB4342}" sibTransId="{EF5E65F3-DB01-4043-9B78-A33A8F36CD58}"/>
    <dgm:cxn modelId="{600A8551-9226-7B4D-9BF1-F6ADEE1B1CC0}" srcId="{1CE2392F-CF96-DC4A-AF7F-F99D34E9BD6C}" destId="{35E2771A-5CAF-D347-B829-D9BBB9A743A9}" srcOrd="1" destOrd="0" parTransId="{93D525EB-1295-8B4E-901C-2A95A5F95631}" sibTransId="{0884F415-8305-BA4A-B2F0-937CAD37E394}"/>
    <dgm:cxn modelId="{325D29BA-055A-B64F-8E0C-130711D54EE3}" type="presOf" srcId="{35E2771A-5CAF-D347-B829-D9BBB9A743A9}" destId="{CCB3921F-4E84-D74D-833E-24B51276E226}" srcOrd="0" destOrd="0" presId="urn:microsoft.com/office/officeart/2005/8/layout/vList5"/>
    <dgm:cxn modelId="{20A6B57E-C8D9-C64C-9E51-B60412156091}" srcId="{35E2771A-5CAF-D347-B829-D9BBB9A743A9}" destId="{7D0C3DB9-08AD-9949-96FD-964597ED795E}" srcOrd="1" destOrd="0" parTransId="{3AA7E7AC-5A95-F842-BA4A-CB8A14355F8D}" sibTransId="{31578C86-EDD4-9746-9403-9529D88D44C2}"/>
    <dgm:cxn modelId="{B23D0AC6-7566-7043-9515-03752DAC29FE}" srcId="{35E2771A-5CAF-D347-B829-D9BBB9A743A9}" destId="{4EBFFA29-197D-5C43-ACC5-19CF5FDB9543}" srcOrd="3" destOrd="0" parTransId="{56A9AC27-0C9F-7F44-97DA-45A694F20710}" sibTransId="{1DA0E396-1E51-6442-ADEE-A04CCD7FB1F7}"/>
    <dgm:cxn modelId="{22793C3F-490D-4547-91BB-7ECDE66A7A87}" srcId="{8C7D3E10-405A-CF45-A102-CA39CC0FB6EB}" destId="{E85F2E20-0569-1147-A168-6D2CE890505F}" srcOrd="0" destOrd="0" parTransId="{5EBA28DF-41E0-F744-BBA4-04AF8C5AE89F}" sibTransId="{DE38D0B5-92DA-C34C-9A44-403711651D09}"/>
    <dgm:cxn modelId="{EF7F2556-5F5E-714D-9F09-13A99455FEDF}" type="presOf" srcId="{0AB24AB1-BB81-C348-B4CD-2CE69374F829}" destId="{D338C2A9-ADEC-3140-BF97-49FCEFD1E598}" srcOrd="0" destOrd="1" presId="urn:microsoft.com/office/officeart/2005/8/layout/vList5"/>
    <dgm:cxn modelId="{BA5CC8F0-3B4F-A447-A420-49581E3C0B66}" srcId="{8C7D3E10-405A-CF45-A102-CA39CC0FB6EB}" destId="{C17F3CF2-D434-BC4F-8917-D1CFF88C121D}" srcOrd="2" destOrd="0" parTransId="{FCE14008-537E-4449-B209-3AA11AEB0353}" sibTransId="{2160357E-C434-124E-8C63-C6A281AC9B81}"/>
    <dgm:cxn modelId="{451C75B0-F212-5647-A89E-16EF8843CAA7}" srcId="{35E2771A-5CAF-D347-B829-D9BBB9A743A9}" destId="{7CF91C59-1FCF-5144-A96B-09D349F235A8}" srcOrd="2" destOrd="0" parTransId="{67065F83-FA81-E54B-88A9-0ED70E59E1D3}" sibTransId="{040B9A75-EE87-A147-A8E4-7AD64C46EA13}"/>
    <dgm:cxn modelId="{F50DBCDE-1EE5-DA41-811E-7CD8D9D33E4E}" srcId="{8C7D3E10-405A-CF45-A102-CA39CC0FB6EB}" destId="{0AB24AB1-BB81-C348-B4CD-2CE69374F829}" srcOrd="1" destOrd="0" parTransId="{D6F85856-E1B4-6C44-914F-13020A12B4C9}" sibTransId="{80749F4B-0CF5-334C-9C09-05A9196DF204}"/>
    <dgm:cxn modelId="{92851350-281C-A248-8BE5-69244D9BF952}" type="presParOf" srcId="{23A2E075-01BD-6649-A252-099B5D97448E}" destId="{70D3C7C8-4A42-144A-8D98-13CE33B7A5CB}" srcOrd="0" destOrd="0" presId="urn:microsoft.com/office/officeart/2005/8/layout/vList5"/>
    <dgm:cxn modelId="{4EBA0DFB-B147-7442-9A17-8259D0EA6BDC}" type="presParOf" srcId="{70D3C7C8-4A42-144A-8D98-13CE33B7A5CB}" destId="{3DEAF032-5EC3-5843-A21A-7B3BE06FCA48}" srcOrd="0" destOrd="0" presId="urn:microsoft.com/office/officeart/2005/8/layout/vList5"/>
    <dgm:cxn modelId="{718567B0-17E2-E347-B443-50108C4DA291}" type="presParOf" srcId="{70D3C7C8-4A42-144A-8D98-13CE33B7A5CB}" destId="{D338C2A9-ADEC-3140-BF97-49FCEFD1E598}" srcOrd="1" destOrd="0" presId="urn:microsoft.com/office/officeart/2005/8/layout/vList5"/>
    <dgm:cxn modelId="{19BD6844-0A0A-AF42-AF6B-F8C1D49EB86D}" type="presParOf" srcId="{23A2E075-01BD-6649-A252-099B5D97448E}" destId="{7CE4B696-8033-5442-A5B6-E9466714585A}" srcOrd="1" destOrd="0" presId="urn:microsoft.com/office/officeart/2005/8/layout/vList5"/>
    <dgm:cxn modelId="{3DA9F615-2358-B24A-BCA8-179AF03CE717}" type="presParOf" srcId="{23A2E075-01BD-6649-A252-099B5D97448E}" destId="{D5E0865E-2438-C148-A56C-1A22D32594A9}" srcOrd="2" destOrd="0" presId="urn:microsoft.com/office/officeart/2005/8/layout/vList5"/>
    <dgm:cxn modelId="{BF2F48BD-ACE8-9F48-8DA1-CA76F0489988}" type="presParOf" srcId="{D5E0865E-2438-C148-A56C-1A22D32594A9}" destId="{CCB3921F-4E84-D74D-833E-24B51276E226}" srcOrd="0" destOrd="0" presId="urn:microsoft.com/office/officeart/2005/8/layout/vList5"/>
    <dgm:cxn modelId="{A066EC7E-E127-BB46-99ED-E66228598C36}" type="presParOf" srcId="{D5E0865E-2438-C148-A56C-1A22D32594A9}" destId="{FC92206A-6408-6446-AC98-EC45F3C1D3B9}"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6037E85-FAC2-9547-AF16-6D792139EFFC}" type="doc">
      <dgm:prSet loTypeId="urn:microsoft.com/office/officeart/2005/8/layout/list1" loCatId="" qsTypeId="urn:microsoft.com/office/officeart/2005/8/quickstyle/simple4" qsCatId="simple" csTypeId="urn:microsoft.com/office/officeart/2005/8/colors/colorful4" csCatId="colorful"/>
      <dgm:spPr/>
      <dgm:t>
        <a:bodyPr/>
        <a:lstStyle/>
        <a:p>
          <a:endParaRPr lang="en-US"/>
        </a:p>
      </dgm:t>
    </dgm:pt>
    <dgm:pt modelId="{B41FA7E4-1116-F54C-9503-0867984338FC}">
      <dgm:prSet/>
      <dgm:spPr/>
      <dgm:t>
        <a:bodyPr/>
        <a:lstStyle/>
        <a:p>
          <a:pPr rtl="0"/>
          <a:r>
            <a:rPr lang="en-GB" smtClean="0"/>
            <a:t>Inspection</a:t>
          </a:r>
          <a:endParaRPr lang="en-GB"/>
        </a:p>
      </dgm:t>
    </dgm:pt>
    <dgm:pt modelId="{0DC71062-D692-8E48-9626-FE4B9FFE6CD4}" type="parTrans" cxnId="{E5E75365-499E-F24F-B143-FCF1845CD05E}">
      <dgm:prSet/>
      <dgm:spPr/>
      <dgm:t>
        <a:bodyPr/>
        <a:lstStyle/>
        <a:p>
          <a:endParaRPr lang="en-US"/>
        </a:p>
      </dgm:t>
    </dgm:pt>
    <dgm:pt modelId="{7AF2D734-9F6B-A14F-8EB0-74A92162018E}" type="sibTrans" cxnId="{E5E75365-499E-F24F-B143-FCF1845CD05E}">
      <dgm:prSet/>
      <dgm:spPr/>
      <dgm:t>
        <a:bodyPr/>
        <a:lstStyle/>
        <a:p>
          <a:endParaRPr lang="en-US"/>
        </a:p>
      </dgm:t>
    </dgm:pt>
    <dgm:pt modelId="{2548A66C-B003-D646-9487-9FFE3DF7AC4E}">
      <dgm:prSet/>
      <dgm:spPr/>
      <dgm:t>
        <a:bodyPr/>
        <a:lstStyle/>
        <a:p>
          <a:pPr rtl="0"/>
          <a:r>
            <a:rPr lang="en-GB" smtClean="0"/>
            <a:t>Testing</a:t>
          </a:r>
          <a:endParaRPr lang="en-GB"/>
        </a:p>
      </dgm:t>
    </dgm:pt>
    <dgm:pt modelId="{544ECB91-C8DD-C741-B067-C2C081889AA4}" type="parTrans" cxnId="{48564974-57B4-034F-ADD0-198490F09068}">
      <dgm:prSet/>
      <dgm:spPr/>
      <dgm:t>
        <a:bodyPr/>
        <a:lstStyle/>
        <a:p>
          <a:endParaRPr lang="en-US"/>
        </a:p>
      </dgm:t>
    </dgm:pt>
    <dgm:pt modelId="{C9CC3F54-E835-214F-B048-31D0B18F5E3A}" type="sibTrans" cxnId="{48564974-57B4-034F-ADD0-198490F09068}">
      <dgm:prSet/>
      <dgm:spPr/>
      <dgm:t>
        <a:bodyPr/>
        <a:lstStyle/>
        <a:p>
          <a:endParaRPr lang="en-US"/>
        </a:p>
      </dgm:t>
    </dgm:pt>
    <dgm:pt modelId="{E03CB242-65FA-F945-A03C-D306CE8EFA41}">
      <dgm:prSet/>
      <dgm:spPr/>
      <dgm:t>
        <a:bodyPr/>
        <a:lstStyle/>
        <a:p>
          <a:pPr rtl="0"/>
          <a:r>
            <a:rPr lang="en-GB" smtClean="0"/>
            <a:t>Walkthroughs</a:t>
          </a:r>
          <a:endParaRPr lang="en-GB"/>
        </a:p>
      </dgm:t>
    </dgm:pt>
    <dgm:pt modelId="{578A959F-796D-3A4F-BCC3-D4410A86EB29}" type="parTrans" cxnId="{AE556331-4FC4-2843-83AB-0A3423031982}">
      <dgm:prSet/>
      <dgm:spPr/>
      <dgm:t>
        <a:bodyPr/>
        <a:lstStyle/>
        <a:p>
          <a:endParaRPr lang="en-US"/>
        </a:p>
      </dgm:t>
    </dgm:pt>
    <dgm:pt modelId="{A2456A8C-C1B7-5F46-9C08-B5891F292003}" type="sibTrans" cxnId="{AE556331-4FC4-2843-83AB-0A3423031982}">
      <dgm:prSet/>
      <dgm:spPr/>
      <dgm:t>
        <a:bodyPr/>
        <a:lstStyle/>
        <a:p>
          <a:endParaRPr lang="en-US"/>
        </a:p>
      </dgm:t>
    </dgm:pt>
    <dgm:pt modelId="{399588AF-F5AA-3D49-9F6B-C0F9324D70EE}">
      <dgm:prSet/>
      <dgm:spPr/>
      <dgm:t>
        <a:bodyPr/>
        <a:lstStyle/>
        <a:p>
          <a:pPr rtl="0"/>
          <a:r>
            <a:rPr lang="en-GB" smtClean="0"/>
            <a:t>Measurement</a:t>
          </a:r>
          <a:endParaRPr lang="en-GB"/>
        </a:p>
      </dgm:t>
    </dgm:pt>
    <dgm:pt modelId="{87D179DC-8A64-4E46-BE3C-5E6D529B001B}" type="parTrans" cxnId="{B6173B49-D924-9B41-A21A-07AB119C6350}">
      <dgm:prSet/>
      <dgm:spPr/>
      <dgm:t>
        <a:bodyPr/>
        <a:lstStyle/>
        <a:p>
          <a:endParaRPr lang="en-US"/>
        </a:p>
      </dgm:t>
    </dgm:pt>
    <dgm:pt modelId="{806297BD-B21F-0E44-831F-763FDB80E263}" type="sibTrans" cxnId="{B6173B49-D924-9B41-A21A-07AB119C6350}">
      <dgm:prSet/>
      <dgm:spPr/>
      <dgm:t>
        <a:bodyPr/>
        <a:lstStyle/>
        <a:p>
          <a:endParaRPr lang="en-US"/>
        </a:p>
      </dgm:t>
    </dgm:pt>
    <dgm:pt modelId="{A652DF01-4BAE-114E-99CB-54CD9476891B}">
      <dgm:prSet/>
      <dgm:spPr/>
      <dgm:t>
        <a:bodyPr/>
        <a:lstStyle/>
        <a:p>
          <a:pPr rtl="0"/>
          <a:r>
            <a:rPr lang="en-GB" smtClean="0"/>
            <a:t>Ishikawa (Cause and Effect / Fishbone) Diagrams</a:t>
          </a:r>
          <a:endParaRPr lang="en-GB"/>
        </a:p>
      </dgm:t>
    </dgm:pt>
    <dgm:pt modelId="{3058FB87-2207-6D4C-AF24-263A1FE9733A}" type="parTrans" cxnId="{74BE3576-61CA-2D4B-891B-04E2E86877C9}">
      <dgm:prSet/>
      <dgm:spPr/>
      <dgm:t>
        <a:bodyPr/>
        <a:lstStyle/>
        <a:p>
          <a:endParaRPr lang="en-US"/>
        </a:p>
      </dgm:t>
    </dgm:pt>
    <dgm:pt modelId="{587C6A13-61FE-F646-8CC5-E02F110FDEC4}" type="sibTrans" cxnId="{74BE3576-61CA-2D4B-891B-04E2E86877C9}">
      <dgm:prSet/>
      <dgm:spPr/>
      <dgm:t>
        <a:bodyPr/>
        <a:lstStyle/>
        <a:p>
          <a:endParaRPr lang="en-US"/>
        </a:p>
      </dgm:t>
    </dgm:pt>
    <dgm:pt modelId="{F84D1121-A264-0946-BD41-13CFDA079968}">
      <dgm:prSet/>
      <dgm:spPr/>
      <dgm:t>
        <a:bodyPr/>
        <a:lstStyle/>
        <a:p>
          <a:pPr rtl="0"/>
          <a:r>
            <a:rPr lang="en-GB" smtClean="0"/>
            <a:t>Pareto Analysis</a:t>
          </a:r>
          <a:endParaRPr lang="en-GB"/>
        </a:p>
      </dgm:t>
    </dgm:pt>
    <dgm:pt modelId="{237F709B-909B-CE49-9980-AC8F311ED0E5}" type="parTrans" cxnId="{6CD45F18-54DE-E144-A821-F0B296E3042F}">
      <dgm:prSet/>
      <dgm:spPr/>
      <dgm:t>
        <a:bodyPr/>
        <a:lstStyle/>
        <a:p>
          <a:endParaRPr lang="en-US"/>
        </a:p>
      </dgm:t>
    </dgm:pt>
    <dgm:pt modelId="{C2D64D49-42A1-0045-9E17-FE579A15BACA}" type="sibTrans" cxnId="{6CD45F18-54DE-E144-A821-F0B296E3042F}">
      <dgm:prSet/>
      <dgm:spPr/>
      <dgm:t>
        <a:bodyPr/>
        <a:lstStyle/>
        <a:p>
          <a:endParaRPr lang="en-US"/>
        </a:p>
      </dgm:t>
    </dgm:pt>
    <dgm:pt modelId="{5656837B-BE0C-8949-9C55-2723CFAD958C}" type="pres">
      <dgm:prSet presAssocID="{36037E85-FAC2-9547-AF16-6D792139EFFC}" presName="linear" presStyleCnt="0">
        <dgm:presLayoutVars>
          <dgm:dir/>
          <dgm:animLvl val="lvl"/>
          <dgm:resizeHandles val="exact"/>
        </dgm:presLayoutVars>
      </dgm:prSet>
      <dgm:spPr/>
      <dgm:t>
        <a:bodyPr/>
        <a:lstStyle/>
        <a:p>
          <a:endParaRPr lang="en-US"/>
        </a:p>
      </dgm:t>
    </dgm:pt>
    <dgm:pt modelId="{3CCCCD72-1283-A84D-BF00-62FF544CA28D}" type="pres">
      <dgm:prSet presAssocID="{B41FA7E4-1116-F54C-9503-0867984338FC}" presName="parentLin" presStyleCnt="0"/>
      <dgm:spPr/>
    </dgm:pt>
    <dgm:pt modelId="{603C1017-26B8-0444-B33A-2E30E476F418}" type="pres">
      <dgm:prSet presAssocID="{B41FA7E4-1116-F54C-9503-0867984338FC}" presName="parentLeftMargin" presStyleLbl="node1" presStyleIdx="0" presStyleCnt="6"/>
      <dgm:spPr/>
      <dgm:t>
        <a:bodyPr/>
        <a:lstStyle/>
        <a:p>
          <a:endParaRPr lang="en-US"/>
        </a:p>
      </dgm:t>
    </dgm:pt>
    <dgm:pt modelId="{F114B0F3-A0F8-BA4A-A442-2933218C70A3}" type="pres">
      <dgm:prSet presAssocID="{B41FA7E4-1116-F54C-9503-0867984338FC}" presName="parentText" presStyleLbl="node1" presStyleIdx="0" presStyleCnt="6">
        <dgm:presLayoutVars>
          <dgm:chMax val="0"/>
          <dgm:bulletEnabled val="1"/>
        </dgm:presLayoutVars>
      </dgm:prSet>
      <dgm:spPr/>
      <dgm:t>
        <a:bodyPr/>
        <a:lstStyle/>
        <a:p>
          <a:endParaRPr lang="en-US"/>
        </a:p>
      </dgm:t>
    </dgm:pt>
    <dgm:pt modelId="{6CC618EC-B919-E444-B17D-7EA90D88D037}" type="pres">
      <dgm:prSet presAssocID="{B41FA7E4-1116-F54C-9503-0867984338FC}" presName="negativeSpace" presStyleCnt="0"/>
      <dgm:spPr/>
    </dgm:pt>
    <dgm:pt modelId="{BAF6447E-57D1-B745-B7DA-4580E65C4666}" type="pres">
      <dgm:prSet presAssocID="{B41FA7E4-1116-F54C-9503-0867984338FC}" presName="childText" presStyleLbl="conFgAcc1" presStyleIdx="0" presStyleCnt="6">
        <dgm:presLayoutVars>
          <dgm:bulletEnabled val="1"/>
        </dgm:presLayoutVars>
      </dgm:prSet>
      <dgm:spPr/>
    </dgm:pt>
    <dgm:pt modelId="{2123D233-D574-114B-9FDB-F3A76BE992AE}" type="pres">
      <dgm:prSet presAssocID="{7AF2D734-9F6B-A14F-8EB0-74A92162018E}" presName="spaceBetweenRectangles" presStyleCnt="0"/>
      <dgm:spPr/>
    </dgm:pt>
    <dgm:pt modelId="{80802C3A-09C5-684B-BFFB-864E86E95EB3}" type="pres">
      <dgm:prSet presAssocID="{2548A66C-B003-D646-9487-9FFE3DF7AC4E}" presName="parentLin" presStyleCnt="0"/>
      <dgm:spPr/>
    </dgm:pt>
    <dgm:pt modelId="{E64AC75A-9AC0-F24E-AA88-701779F13BDB}" type="pres">
      <dgm:prSet presAssocID="{2548A66C-B003-D646-9487-9FFE3DF7AC4E}" presName="parentLeftMargin" presStyleLbl="node1" presStyleIdx="0" presStyleCnt="6"/>
      <dgm:spPr/>
      <dgm:t>
        <a:bodyPr/>
        <a:lstStyle/>
        <a:p>
          <a:endParaRPr lang="en-US"/>
        </a:p>
      </dgm:t>
    </dgm:pt>
    <dgm:pt modelId="{D6B34684-3EF1-1946-9077-C17BC2E77BD8}" type="pres">
      <dgm:prSet presAssocID="{2548A66C-B003-D646-9487-9FFE3DF7AC4E}" presName="parentText" presStyleLbl="node1" presStyleIdx="1" presStyleCnt="6">
        <dgm:presLayoutVars>
          <dgm:chMax val="0"/>
          <dgm:bulletEnabled val="1"/>
        </dgm:presLayoutVars>
      </dgm:prSet>
      <dgm:spPr/>
      <dgm:t>
        <a:bodyPr/>
        <a:lstStyle/>
        <a:p>
          <a:endParaRPr lang="en-US"/>
        </a:p>
      </dgm:t>
    </dgm:pt>
    <dgm:pt modelId="{4E7DBDCE-F96A-FF41-B474-025C6D5E7396}" type="pres">
      <dgm:prSet presAssocID="{2548A66C-B003-D646-9487-9FFE3DF7AC4E}" presName="negativeSpace" presStyleCnt="0"/>
      <dgm:spPr/>
    </dgm:pt>
    <dgm:pt modelId="{DFC4DBB3-34BA-B044-B7CF-D7FBCB9A08CA}" type="pres">
      <dgm:prSet presAssocID="{2548A66C-B003-D646-9487-9FFE3DF7AC4E}" presName="childText" presStyleLbl="conFgAcc1" presStyleIdx="1" presStyleCnt="6">
        <dgm:presLayoutVars>
          <dgm:bulletEnabled val="1"/>
        </dgm:presLayoutVars>
      </dgm:prSet>
      <dgm:spPr/>
    </dgm:pt>
    <dgm:pt modelId="{5A16B353-4972-FF4B-A795-F0DB5C7E94A2}" type="pres">
      <dgm:prSet presAssocID="{C9CC3F54-E835-214F-B048-31D0B18F5E3A}" presName="spaceBetweenRectangles" presStyleCnt="0"/>
      <dgm:spPr/>
    </dgm:pt>
    <dgm:pt modelId="{5D52E818-FDA5-1244-B6F9-07171AC5AF93}" type="pres">
      <dgm:prSet presAssocID="{E03CB242-65FA-F945-A03C-D306CE8EFA41}" presName="parentLin" presStyleCnt="0"/>
      <dgm:spPr/>
    </dgm:pt>
    <dgm:pt modelId="{535A59BD-7F53-B04A-A9C4-5A82B4B9A578}" type="pres">
      <dgm:prSet presAssocID="{E03CB242-65FA-F945-A03C-D306CE8EFA41}" presName="parentLeftMargin" presStyleLbl="node1" presStyleIdx="1" presStyleCnt="6"/>
      <dgm:spPr/>
      <dgm:t>
        <a:bodyPr/>
        <a:lstStyle/>
        <a:p>
          <a:endParaRPr lang="en-US"/>
        </a:p>
      </dgm:t>
    </dgm:pt>
    <dgm:pt modelId="{15C9A38B-DC0E-574C-991B-FB0B649C19C2}" type="pres">
      <dgm:prSet presAssocID="{E03CB242-65FA-F945-A03C-D306CE8EFA41}" presName="parentText" presStyleLbl="node1" presStyleIdx="2" presStyleCnt="6">
        <dgm:presLayoutVars>
          <dgm:chMax val="0"/>
          <dgm:bulletEnabled val="1"/>
        </dgm:presLayoutVars>
      </dgm:prSet>
      <dgm:spPr/>
      <dgm:t>
        <a:bodyPr/>
        <a:lstStyle/>
        <a:p>
          <a:endParaRPr lang="en-US"/>
        </a:p>
      </dgm:t>
    </dgm:pt>
    <dgm:pt modelId="{C9F95D73-17EE-FA45-AC0B-0A8CA96819BC}" type="pres">
      <dgm:prSet presAssocID="{E03CB242-65FA-F945-A03C-D306CE8EFA41}" presName="negativeSpace" presStyleCnt="0"/>
      <dgm:spPr/>
    </dgm:pt>
    <dgm:pt modelId="{F52AFC9C-CCAA-C245-B145-B11B74FB46F6}" type="pres">
      <dgm:prSet presAssocID="{E03CB242-65FA-F945-A03C-D306CE8EFA41}" presName="childText" presStyleLbl="conFgAcc1" presStyleIdx="2" presStyleCnt="6">
        <dgm:presLayoutVars>
          <dgm:bulletEnabled val="1"/>
        </dgm:presLayoutVars>
      </dgm:prSet>
      <dgm:spPr/>
    </dgm:pt>
    <dgm:pt modelId="{AB459488-DCB5-364F-B442-BA2FAFEE2F59}" type="pres">
      <dgm:prSet presAssocID="{A2456A8C-C1B7-5F46-9C08-B5891F292003}" presName="spaceBetweenRectangles" presStyleCnt="0"/>
      <dgm:spPr/>
    </dgm:pt>
    <dgm:pt modelId="{74C21ADC-BE99-9C4C-8D64-E043EF989439}" type="pres">
      <dgm:prSet presAssocID="{399588AF-F5AA-3D49-9F6B-C0F9324D70EE}" presName="parentLin" presStyleCnt="0"/>
      <dgm:spPr/>
    </dgm:pt>
    <dgm:pt modelId="{F6E65EF7-C7E1-6949-A536-F1AF95E7E620}" type="pres">
      <dgm:prSet presAssocID="{399588AF-F5AA-3D49-9F6B-C0F9324D70EE}" presName="parentLeftMargin" presStyleLbl="node1" presStyleIdx="2" presStyleCnt="6"/>
      <dgm:spPr/>
      <dgm:t>
        <a:bodyPr/>
        <a:lstStyle/>
        <a:p>
          <a:endParaRPr lang="en-US"/>
        </a:p>
      </dgm:t>
    </dgm:pt>
    <dgm:pt modelId="{F0579D33-1F4A-504C-AAB0-983DFC0C8C31}" type="pres">
      <dgm:prSet presAssocID="{399588AF-F5AA-3D49-9F6B-C0F9324D70EE}" presName="parentText" presStyleLbl="node1" presStyleIdx="3" presStyleCnt="6">
        <dgm:presLayoutVars>
          <dgm:chMax val="0"/>
          <dgm:bulletEnabled val="1"/>
        </dgm:presLayoutVars>
      </dgm:prSet>
      <dgm:spPr/>
      <dgm:t>
        <a:bodyPr/>
        <a:lstStyle/>
        <a:p>
          <a:endParaRPr lang="en-US"/>
        </a:p>
      </dgm:t>
    </dgm:pt>
    <dgm:pt modelId="{9F5C83BC-21A8-4E48-B5B7-0EF404E27D32}" type="pres">
      <dgm:prSet presAssocID="{399588AF-F5AA-3D49-9F6B-C0F9324D70EE}" presName="negativeSpace" presStyleCnt="0"/>
      <dgm:spPr/>
    </dgm:pt>
    <dgm:pt modelId="{029652F1-6DE2-2D44-B7E8-359EC70CB285}" type="pres">
      <dgm:prSet presAssocID="{399588AF-F5AA-3D49-9F6B-C0F9324D70EE}" presName="childText" presStyleLbl="conFgAcc1" presStyleIdx="3" presStyleCnt="6">
        <dgm:presLayoutVars>
          <dgm:bulletEnabled val="1"/>
        </dgm:presLayoutVars>
      </dgm:prSet>
      <dgm:spPr/>
    </dgm:pt>
    <dgm:pt modelId="{201A3792-8D9F-E447-BB44-0FB85EEFD161}" type="pres">
      <dgm:prSet presAssocID="{806297BD-B21F-0E44-831F-763FDB80E263}" presName="spaceBetweenRectangles" presStyleCnt="0"/>
      <dgm:spPr/>
    </dgm:pt>
    <dgm:pt modelId="{52623D8A-C898-C745-BFD6-57ABC006E139}" type="pres">
      <dgm:prSet presAssocID="{A652DF01-4BAE-114E-99CB-54CD9476891B}" presName="parentLin" presStyleCnt="0"/>
      <dgm:spPr/>
    </dgm:pt>
    <dgm:pt modelId="{5D350596-7021-F447-AADF-0919A80929B4}" type="pres">
      <dgm:prSet presAssocID="{A652DF01-4BAE-114E-99CB-54CD9476891B}" presName="parentLeftMargin" presStyleLbl="node1" presStyleIdx="3" presStyleCnt="6"/>
      <dgm:spPr/>
      <dgm:t>
        <a:bodyPr/>
        <a:lstStyle/>
        <a:p>
          <a:endParaRPr lang="en-US"/>
        </a:p>
      </dgm:t>
    </dgm:pt>
    <dgm:pt modelId="{1C0B0294-8F28-EC4F-9BEB-36B03871F34B}" type="pres">
      <dgm:prSet presAssocID="{A652DF01-4BAE-114E-99CB-54CD9476891B}" presName="parentText" presStyleLbl="node1" presStyleIdx="4" presStyleCnt="6">
        <dgm:presLayoutVars>
          <dgm:chMax val="0"/>
          <dgm:bulletEnabled val="1"/>
        </dgm:presLayoutVars>
      </dgm:prSet>
      <dgm:spPr/>
      <dgm:t>
        <a:bodyPr/>
        <a:lstStyle/>
        <a:p>
          <a:endParaRPr lang="en-US"/>
        </a:p>
      </dgm:t>
    </dgm:pt>
    <dgm:pt modelId="{CC22E2B0-7FCB-984C-9E6E-EEEAC80AA269}" type="pres">
      <dgm:prSet presAssocID="{A652DF01-4BAE-114E-99CB-54CD9476891B}" presName="negativeSpace" presStyleCnt="0"/>
      <dgm:spPr/>
    </dgm:pt>
    <dgm:pt modelId="{00293D86-AF6A-0644-B685-70304985BCD0}" type="pres">
      <dgm:prSet presAssocID="{A652DF01-4BAE-114E-99CB-54CD9476891B}" presName="childText" presStyleLbl="conFgAcc1" presStyleIdx="4" presStyleCnt="6">
        <dgm:presLayoutVars>
          <dgm:bulletEnabled val="1"/>
        </dgm:presLayoutVars>
      </dgm:prSet>
      <dgm:spPr/>
    </dgm:pt>
    <dgm:pt modelId="{F1933159-22CA-594C-8574-2410AD11C841}" type="pres">
      <dgm:prSet presAssocID="{587C6A13-61FE-F646-8CC5-E02F110FDEC4}" presName="spaceBetweenRectangles" presStyleCnt="0"/>
      <dgm:spPr/>
    </dgm:pt>
    <dgm:pt modelId="{F311422D-86AB-9C46-9B4C-F50632175EDB}" type="pres">
      <dgm:prSet presAssocID="{F84D1121-A264-0946-BD41-13CFDA079968}" presName="parentLin" presStyleCnt="0"/>
      <dgm:spPr/>
    </dgm:pt>
    <dgm:pt modelId="{D5CC95AD-C4D1-644D-9473-FE5870C3305E}" type="pres">
      <dgm:prSet presAssocID="{F84D1121-A264-0946-BD41-13CFDA079968}" presName="parentLeftMargin" presStyleLbl="node1" presStyleIdx="4" presStyleCnt="6"/>
      <dgm:spPr/>
      <dgm:t>
        <a:bodyPr/>
        <a:lstStyle/>
        <a:p>
          <a:endParaRPr lang="en-US"/>
        </a:p>
      </dgm:t>
    </dgm:pt>
    <dgm:pt modelId="{D439FF4F-7B34-0444-9F23-BB66273D1AA3}" type="pres">
      <dgm:prSet presAssocID="{F84D1121-A264-0946-BD41-13CFDA079968}" presName="parentText" presStyleLbl="node1" presStyleIdx="5" presStyleCnt="6">
        <dgm:presLayoutVars>
          <dgm:chMax val="0"/>
          <dgm:bulletEnabled val="1"/>
        </dgm:presLayoutVars>
      </dgm:prSet>
      <dgm:spPr/>
      <dgm:t>
        <a:bodyPr/>
        <a:lstStyle/>
        <a:p>
          <a:endParaRPr lang="en-US"/>
        </a:p>
      </dgm:t>
    </dgm:pt>
    <dgm:pt modelId="{732D13D2-D74D-C545-8AA2-DD5A68F8340D}" type="pres">
      <dgm:prSet presAssocID="{F84D1121-A264-0946-BD41-13CFDA079968}" presName="negativeSpace" presStyleCnt="0"/>
      <dgm:spPr/>
    </dgm:pt>
    <dgm:pt modelId="{D55E8BEE-F1EB-134E-B35A-7B4BEE7B7216}" type="pres">
      <dgm:prSet presAssocID="{F84D1121-A264-0946-BD41-13CFDA079968}" presName="childText" presStyleLbl="conFgAcc1" presStyleIdx="5" presStyleCnt="6">
        <dgm:presLayoutVars>
          <dgm:bulletEnabled val="1"/>
        </dgm:presLayoutVars>
      </dgm:prSet>
      <dgm:spPr/>
    </dgm:pt>
  </dgm:ptLst>
  <dgm:cxnLst>
    <dgm:cxn modelId="{D2608BCE-2748-FA42-B821-2DA2CE3DB8BD}" type="presOf" srcId="{B41FA7E4-1116-F54C-9503-0867984338FC}" destId="{603C1017-26B8-0444-B33A-2E30E476F418}" srcOrd="0" destOrd="0" presId="urn:microsoft.com/office/officeart/2005/8/layout/list1"/>
    <dgm:cxn modelId="{213845C9-7686-624B-AFEF-99C3D0060AFF}" type="presOf" srcId="{F84D1121-A264-0946-BD41-13CFDA079968}" destId="{D5CC95AD-C4D1-644D-9473-FE5870C3305E}" srcOrd="0" destOrd="0" presId="urn:microsoft.com/office/officeart/2005/8/layout/list1"/>
    <dgm:cxn modelId="{5D9C794B-C036-064D-B439-F4D9B626812E}" type="presOf" srcId="{A652DF01-4BAE-114E-99CB-54CD9476891B}" destId="{1C0B0294-8F28-EC4F-9BEB-36B03871F34B}" srcOrd="1" destOrd="0" presId="urn:microsoft.com/office/officeart/2005/8/layout/list1"/>
    <dgm:cxn modelId="{B6173B49-D924-9B41-A21A-07AB119C6350}" srcId="{36037E85-FAC2-9547-AF16-6D792139EFFC}" destId="{399588AF-F5AA-3D49-9F6B-C0F9324D70EE}" srcOrd="3" destOrd="0" parTransId="{87D179DC-8A64-4E46-BE3C-5E6D529B001B}" sibTransId="{806297BD-B21F-0E44-831F-763FDB80E263}"/>
    <dgm:cxn modelId="{A1B1F0FF-8662-0C48-A167-6595887C1FFF}" type="presOf" srcId="{B41FA7E4-1116-F54C-9503-0867984338FC}" destId="{F114B0F3-A0F8-BA4A-A442-2933218C70A3}" srcOrd="1" destOrd="0" presId="urn:microsoft.com/office/officeart/2005/8/layout/list1"/>
    <dgm:cxn modelId="{26DF71D2-CCC2-1B47-9378-669FC392A61F}" type="presOf" srcId="{399588AF-F5AA-3D49-9F6B-C0F9324D70EE}" destId="{F6E65EF7-C7E1-6949-A536-F1AF95E7E620}" srcOrd="0" destOrd="0" presId="urn:microsoft.com/office/officeart/2005/8/layout/list1"/>
    <dgm:cxn modelId="{A55B636F-86C1-084B-8111-B2E7228A8B6E}" type="presOf" srcId="{E03CB242-65FA-F945-A03C-D306CE8EFA41}" destId="{535A59BD-7F53-B04A-A9C4-5A82B4B9A578}" srcOrd="0" destOrd="0" presId="urn:microsoft.com/office/officeart/2005/8/layout/list1"/>
    <dgm:cxn modelId="{80F94922-1EAC-E944-B658-7506F422EC84}" type="presOf" srcId="{F84D1121-A264-0946-BD41-13CFDA079968}" destId="{D439FF4F-7B34-0444-9F23-BB66273D1AA3}" srcOrd="1" destOrd="0" presId="urn:microsoft.com/office/officeart/2005/8/layout/list1"/>
    <dgm:cxn modelId="{236C9CD4-F8BA-6746-B978-C2E743D795FF}" type="presOf" srcId="{A652DF01-4BAE-114E-99CB-54CD9476891B}" destId="{5D350596-7021-F447-AADF-0919A80929B4}" srcOrd="0" destOrd="0" presId="urn:microsoft.com/office/officeart/2005/8/layout/list1"/>
    <dgm:cxn modelId="{48564974-57B4-034F-ADD0-198490F09068}" srcId="{36037E85-FAC2-9547-AF16-6D792139EFFC}" destId="{2548A66C-B003-D646-9487-9FFE3DF7AC4E}" srcOrd="1" destOrd="0" parTransId="{544ECB91-C8DD-C741-B067-C2C081889AA4}" sibTransId="{C9CC3F54-E835-214F-B048-31D0B18F5E3A}"/>
    <dgm:cxn modelId="{ECB5A5CC-927A-734E-A895-25515BC16214}" type="presOf" srcId="{2548A66C-B003-D646-9487-9FFE3DF7AC4E}" destId="{D6B34684-3EF1-1946-9077-C17BC2E77BD8}" srcOrd="1" destOrd="0" presId="urn:microsoft.com/office/officeart/2005/8/layout/list1"/>
    <dgm:cxn modelId="{C88C06A3-02A2-E744-8088-D17063AACA14}" type="presOf" srcId="{E03CB242-65FA-F945-A03C-D306CE8EFA41}" destId="{15C9A38B-DC0E-574C-991B-FB0B649C19C2}" srcOrd="1" destOrd="0" presId="urn:microsoft.com/office/officeart/2005/8/layout/list1"/>
    <dgm:cxn modelId="{E398091B-DD36-1741-A207-C3959D0D47B4}" type="presOf" srcId="{2548A66C-B003-D646-9487-9FFE3DF7AC4E}" destId="{E64AC75A-9AC0-F24E-AA88-701779F13BDB}" srcOrd="0" destOrd="0" presId="urn:microsoft.com/office/officeart/2005/8/layout/list1"/>
    <dgm:cxn modelId="{5BF359F1-8D54-FA42-B56B-593A0F0B2450}" type="presOf" srcId="{399588AF-F5AA-3D49-9F6B-C0F9324D70EE}" destId="{F0579D33-1F4A-504C-AAB0-983DFC0C8C31}" srcOrd="1" destOrd="0" presId="urn:microsoft.com/office/officeart/2005/8/layout/list1"/>
    <dgm:cxn modelId="{E5E75365-499E-F24F-B143-FCF1845CD05E}" srcId="{36037E85-FAC2-9547-AF16-6D792139EFFC}" destId="{B41FA7E4-1116-F54C-9503-0867984338FC}" srcOrd="0" destOrd="0" parTransId="{0DC71062-D692-8E48-9626-FE4B9FFE6CD4}" sibTransId="{7AF2D734-9F6B-A14F-8EB0-74A92162018E}"/>
    <dgm:cxn modelId="{B42816CA-176A-8C47-ADC6-5A40D009ECBD}" type="presOf" srcId="{36037E85-FAC2-9547-AF16-6D792139EFFC}" destId="{5656837B-BE0C-8949-9C55-2723CFAD958C}" srcOrd="0" destOrd="0" presId="urn:microsoft.com/office/officeart/2005/8/layout/list1"/>
    <dgm:cxn modelId="{AE556331-4FC4-2843-83AB-0A3423031982}" srcId="{36037E85-FAC2-9547-AF16-6D792139EFFC}" destId="{E03CB242-65FA-F945-A03C-D306CE8EFA41}" srcOrd="2" destOrd="0" parTransId="{578A959F-796D-3A4F-BCC3-D4410A86EB29}" sibTransId="{A2456A8C-C1B7-5F46-9C08-B5891F292003}"/>
    <dgm:cxn modelId="{74BE3576-61CA-2D4B-891B-04E2E86877C9}" srcId="{36037E85-FAC2-9547-AF16-6D792139EFFC}" destId="{A652DF01-4BAE-114E-99CB-54CD9476891B}" srcOrd="4" destOrd="0" parTransId="{3058FB87-2207-6D4C-AF24-263A1FE9733A}" sibTransId="{587C6A13-61FE-F646-8CC5-E02F110FDEC4}"/>
    <dgm:cxn modelId="{6CD45F18-54DE-E144-A821-F0B296E3042F}" srcId="{36037E85-FAC2-9547-AF16-6D792139EFFC}" destId="{F84D1121-A264-0946-BD41-13CFDA079968}" srcOrd="5" destOrd="0" parTransId="{237F709B-909B-CE49-9980-AC8F311ED0E5}" sibTransId="{C2D64D49-42A1-0045-9E17-FE579A15BACA}"/>
    <dgm:cxn modelId="{0434EAAB-6D7B-414D-A342-8F58EC9E77D0}" type="presParOf" srcId="{5656837B-BE0C-8949-9C55-2723CFAD958C}" destId="{3CCCCD72-1283-A84D-BF00-62FF544CA28D}" srcOrd="0" destOrd="0" presId="urn:microsoft.com/office/officeart/2005/8/layout/list1"/>
    <dgm:cxn modelId="{292EAD5A-8BCF-A74E-9C94-32E03CAA3F41}" type="presParOf" srcId="{3CCCCD72-1283-A84D-BF00-62FF544CA28D}" destId="{603C1017-26B8-0444-B33A-2E30E476F418}" srcOrd="0" destOrd="0" presId="urn:microsoft.com/office/officeart/2005/8/layout/list1"/>
    <dgm:cxn modelId="{0D9ADDD5-D380-984A-8D16-F07711CDC027}" type="presParOf" srcId="{3CCCCD72-1283-A84D-BF00-62FF544CA28D}" destId="{F114B0F3-A0F8-BA4A-A442-2933218C70A3}" srcOrd="1" destOrd="0" presId="urn:microsoft.com/office/officeart/2005/8/layout/list1"/>
    <dgm:cxn modelId="{D744F64D-662B-7447-B286-68E49A4E13DA}" type="presParOf" srcId="{5656837B-BE0C-8949-9C55-2723CFAD958C}" destId="{6CC618EC-B919-E444-B17D-7EA90D88D037}" srcOrd="1" destOrd="0" presId="urn:microsoft.com/office/officeart/2005/8/layout/list1"/>
    <dgm:cxn modelId="{38F78026-6BA5-E74E-96C8-C86BB791A872}" type="presParOf" srcId="{5656837B-BE0C-8949-9C55-2723CFAD958C}" destId="{BAF6447E-57D1-B745-B7DA-4580E65C4666}" srcOrd="2" destOrd="0" presId="urn:microsoft.com/office/officeart/2005/8/layout/list1"/>
    <dgm:cxn modelId="{F93BE2E4-CD2A-434F-AB78-4BB1B0A57FE9}" type="presParOf" srcId="{5656837B-BE0C-8949-9C55-2723CFAD958C}" destId="{2123D233-D574-114B-9FDB-F3A76BE992AE}" srcOrd="3" destOrd="0" presId="urn:microsoft.com/office/officeart/2005/8/layout/list1"/>
    <dgm:cxn modelId="{CE165E35-87FD-2E41-B8E7-7854014610A9}" type="presParOf" srcId="{5656837B-BE0C-8949-9C55-2723CFAD958C}" destId="{80802C3A-09C5-684B-BFFB-864E86E95EB3}" srcOrd="4" destOrd="0" presId="urn:microsoft.com/office/officeart/2005/8/layout/list1"/>
    <dgm:cxn modelId="{7AFA6999-06AC-4248-9CF4-9D585FCDB93B}" type="presParOf" srcId="{80802C3A-09C5-684B-BFFB-864E86E95EB3}" destId="{E64AC75A-9AC0-F24E-AA88-701779F13BDB}" srcOrd="0" destOrd="0" presId="urn:microsoft.com/office/officeart/2005/8/layout/list1"/>
    <dgm:cxn modelId="{8ACB850B-E92E-DB4C-880E-6D3F7B3AAC8D}" type="presParOf" srcId="{80802C3A-09C5-684B-BFFB-864E86E95EB3}" destId="{D6B34684-3EF1-1946-9077-C17BC2E77BD8}" srcOrd="1" destOrd="0" presId="urn:microsoft.com/office/officeart/2005/8/layout/list1"/>
    <dgm:cxn modelId="{E79F02B7-1316-794C-BC2A-5EBCA5ED6F57}" type="presParOf" srcId="{5656837B-BE0C-8949-9C55-2723CFAD958C}" destId="{4E7DBDCE-F96A-FF41-B474-025C6D5E7396}" srcOrd="5" destOrd="0" presId="urn:microsoft.com/office/officeart/2005/8/layout/list1"/>
    <dgm:cxn modelId="{A26D0EEB-0513-C742-B293-2E66D45AD68C}" type="presParOf" srcId="{5656837B-BE0C-8949-9C55-2723CFAD958C}" destId="{DFC4DBB3-34BA-B044-B7CF-D7FBCB9A08CA}" srcOrd="6" destOrd="0" presId="urn:microsoft.com/office/officeart/2005/8/layout/list1"/>
    <dgm:cxn modelId="{BE90D061-608D-994F-9EFC-C2529594CA9D}" type="presParOf" srcId="{5656837B-BE0C-8949-9C55-2723CFAD958C}" destId="{5A16B353-4972-FF4B-A795-F0DB5C7E94A2}" srcOrd="7" destOrd="0" presId="urn:microsoft.com/office/officeart/2005/8/layout/list1"/>
    <dgm:cxn modelId="{74802A1C-3E96-BE4F-80D2-7D8A9DFB942F}" type="presParOf" srcId="{5656837B-BE0C-8949-9C55-2723CFAD958C}" destId="{5D52E818-FDA5-1244-B6F9-07171AC5AF93}" srcOrd="8" destOrd="0" presId="urn:microsoft.com/office/officeart/2005/8/layout/list1"/>
    <dgm:cxn modelId="{9EB25630-DECE-9C4E-9E5C-8E2F5D2218C5}" type="presParOf" srcId="{5D52E818-FDA5-1244-B6F9-07171AC5AF93}" destId="{535A59BD-7F53-B04A-A9C4-5A82B4B9A578}" srcOrd="0" destOrd="0" presId="urn:microsoft.com/office/officeart/2005/8/layout/list1"/>
    <dgm:cxn modelId="{EF24CC86-5875-7C4D-8FDD-8AA378563184}" type="presParOf" srcId="{5D52E818-FDA5-1244-B6F9-07171AC5AF93}" destId="{15C9A38B-DC0E-574C-991B-FB0B649C19C2}" srcOrd="1" destOrd="0" presId="urn:microsoft.com/office/officeart/2005/8/layout/list1"/>
    <dgm:cxn modelId="{D54A9F21-BD4A-5845-8B5A-6A4519829467}" type="presParOf" srcId="{5656837B-BE0C-8949-9C55-2723CFAD958C}" destId="{C9F95D73-17EE-FA45-AC0B-0A8CA96819BC}" srcOrd="9" destOrd="0" presId="urn:microsoft.com/office/officeart/2005/8/layout/list1"/>
    <dgm:cxn modelId="{AD398437-3D1D-A647-9ED9-D5EC88075F0E}" type="presParOf" srcId="{5656837B-BE0C-8949-9C55-2723CFAD958C}" destId="{F52AFC9C-CCAA-C245-B145-B11B74FB46F6}" srcOrd="10" destOrd="0" presId="urn:microsoft.com/office/officeart/2005/8/layout/list1"/>
    <dgm:cxn modelId="{CC4EC71C-2F3B-7B4A-8F48-11976B3DFAD8}" type="presParOf" srcId="{5656837B-BE0C-8949-9C55-2723CFAD958C}" destId="{AB459488-DCB5-364F-B442-BA2FAFEE2F59}" srcOrd="11" destOrd="0" presId="urn:microsoft.com/office/officeart/2005/8/layout/list1"/>
    <dgm:cxn modelId="{7D595442-2297-6547-8C2E-5141E91BBF41}" type="presParOf" srcId="{5656837B-BE0C-8949-9C55-2723CFAD958C}" destId="{74C21ADC-BE99-9C4C-8D64-E043EF989439}" srcOrd="12" destOrd="0" presId="urn:microsoft.com/office/officeart/2005/8/layout/list1"/>
    <dgm:cxn modelId="{FE64F56B-2566-6F42-9EE8-5DB1C0BD5B94}" type="presParOf" srcId="{74C21ADC-BE99-9C4C-8D64-E043EF989439}" destId="{F6E65EF7-C7E1-6949-A536-F1AF95E7E620}" srcOrd="0" destOrd="0" presId="urn:microsoft.com/office/officeart/2005/8/layout/list1"/>
    <dgm:cxn modelId="{F61F71C6-2EA0-6D42-8653-5F135D3680A2}" type="presParOf" srcId="{74C21ADC-BE99-9C4C-8D64-E043EF989439}" destId="{F0579D33-1F4A-504C-AAB0-983DFC0C8C31}" srcOrd="1" destOrd="0" presId="urn:microsoft.com/office/officeart/2005/8/layout/list1"/>
    <dgm:cxn modelId="{367FCF58-629C-E64B-8355-1C24FD960EC4}" type="presParOf" srcId="{5656837B-BE0C-8949-9C55-2723CFAD958C}" destId="{9F5C83BC-21A8-4E48-B5B7-0EF404E27D32}" srcOrd="13" destOrd="0" presId="urn:microsoft.com/office/officeart/2005/8/layout/list1"/>
    <dgm:cxn modelId="{9F5547D6-0DAA-C44C-B9FF-3F54C4249D76}" type="presParOf" srcId="{5656837B-BE0C-8949-9C55-2723CFAD958C}" destId="{029652F1-6DE2-2D44-B7E8-359EC70CB285}" srcOrd="14" destOrd="0" presId="urn:microsoft.com/office/officeart/2005/8/layout/list1"/>
    <dgm:cxn modelId="{36A7EAD2-A7C8-794D-AA66-ACA3A6977FA0}" type="presParOf" srcId="{5656837B-BE0C-8949-9C55-2723CFAD958C}" destId="{201A3792-8D9F-E447-BB44-0FB85EEFD161}" srcOrd="15" destOrd="0" presId="urn:microsoft.com/office/officeart/2005/8/layout/list1"/>
    <dgm:cxn modelId="{5DDDE7AE-3E76-F244-AFDD-527D1AA9BCCE}" type="presParOf" srcId="{5656837B-BE0C-8949-9C55-2723CFAD958C}" destId="{52623D8A-C898-C745-BFD6-57ABC006E139}" srcOrd="16" destOrd="0" presId="urn:microsoft.com/office/officeart/2005/8/layout/list1"/>
    <dgm:cxn modelId="{2BA42DF7-F28E-CE44-B010-C609C95CEA13}" type="presParOf" srcId="{52623D8A-C898-C745-BFD6-57ABC006E139}" destId="{5D350596-7021-F447-AADF-0919A80929B4}" srcOrd="0" destOrd="0" presId="urn:microsoft.com/office/officeart/2005/8/layout/list1"/>
    <dgm:cxn modelId="{8540C1A6-3AA5-934D-B68A-4F5D3AA17613}" type="presParOf" srcId="{52623D8A-C898-C745-BFD6-57ABC006E139}" destId="{1C0B0294-8F28-EC4F-9BEB-36B03871F34B}" srcOrd="1" destOrd="0" presId="urn:microsoft.com/office/officeart/2005/8/layout/list1"/>
    <dgm:cxn modelId="{7AA7A39D-DC8C-7E42-B0E6-2FAC2F3C5948}" type="presParOf" srcId="{5656837B-BE0C-8949-9C55-2723CFAD958C}" destId="{CC22E2B0-7FCB-984C-9E6E-EEEAC80AA269}" srcOrd="17" destOrd="0" presId="urn:microsoft.com/office/officeart/2005/8/layout/list1"/>
    <dgm:cxn modelId="{3B8BC7D2-ED52-8744-8C1E-0AF8A02BCBB1}" type="presParOf" srcId="{5656837B-BE0C-8949-9C55-2723CFAD958C}" destId="{00293D86-AF6A-0644-B685-70304985BCD0}" srcOrd="18" destOrd="0" presId="urn:microsoft.com/office/officeart/2005/8/layout/list1"/>
    <dgm:cxn modelId="{8964B383-A9EE-514D-89D1-1BC24EA794B7}" type="presParOf" srcId="{5656837B-BE0C-8949-9C55-2723CFAD958C}" destId="{F1933159-22CA-594C-8574-2410AD11C841}" srcOrd="19" destOrd="0" presId="urn:microsoft.com/office/officeart/2005/8/layout/list1"/>
    <dgm:cxn modelId="{DC76DCE9-08AC-C242-B94C-E46F63BC3D1D}" type="presParOf" srcId="{5656837B-BE0C-8949-9C55-2723CFAD958C}" destId="{F311422D-86AB-9C46-9B4C-F50632175EDB}" srcOrd="20" destOrd="0" presId="urn:microsoft.com/office/officeart/2005/8/layout/list1"/>
    <dgm:cxn modelId="{59A17AF0-1FB2-3A46-812C-B5BBD970F0BA}" type="presParOf" srcId="{F311422D-86AB-9C46-9B4C-F50632175EDB}" destId="{D5CC95AD-C4D1-644D-9473-FE5870C3305E}" srcOrd="0" destOrd="0" presId="urn:microsoft.com/office/officeart/2005/8/layout/list1"/>
    <dgm:cxn modelId="{7026DCE8-2C10-A341-BADC-62F95A4CF44A}" type="presParOf" srcId="{F311422D-86AB-9C46-9B4C-F50632175EDB}" destId="{D439FF4F-7B34-0444-9F23-BB66273D1AA3}" srcOrd="1" destOrd="0" presId="urn:microsoft.com/office/officeart/2005/8/layout/list1"/>
    <dgm:cxn modelId="{CF1AFCCD-AD69-1148-8D20-E266B24D021E}" type="presParOf" srcId="{5656837B-BE0C-8949-9C55-2723CFAD958C}" destId="{732D13D2-D74D-C545-8AA2-DD5A68F8340D}" srcOrd="21" destOrd="0" presId="urn:microsoft.com/office/officeart/2005/8/layout/list1"/>
    <dgm:cxn modelId="{75801DA4-8ABB-5E48-A7A9-40FB5F67C21E}" type="presParOf" srcId="{5656837B-BE0C-8949-9C55-2723CFAD958C}" destId="{D55E8BEE-F1EB-134E-B35A-7B4BEE7B7216}" srcOrd="2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26CF203-908F-4CC9-9EA7-470FC51579A1}" type="doc">
      <dgm:prSet loTypeId="urn:microsoft.com/office/officeart/2005/8/layout/arrow2" loCatId="process" qsTypeId="urn:microsoft.com/office/officeart/2005/8/quickstyle/simple1#1" qsCatId="simple" csTypeId="urn:microsoft.com/office/officeart/2005/8/colors/accent1_2#1" csCatId="accent1" phldr="1"/>
      <dgm:spPr/>
    </dgm:pt>
    <dgm:pt modelId="{E418E68C-7570-4208-B36D-C4512D072697}">
      <dgm:prSet phldrT="[Text]" custT="1"/>
      <dgm:spPr/>
      <dgm:t>
        <a:bodyPr/>
        <a:lstStyle/>
        <a:p>
          <a:r>
            <a:rPr lang="en-US" sz="1400" b="1" dirty="0" smtClean="0"/>
            <a:t>Trigger Event/Hot Button</a:t>
          </a:r>
          <a:endParaRPr lang="en-US" sz="1400" b="1" dirty="0"/>
        </a:p>
      </dgm:t>
    </dgm:pt>
    <dgm:pt modelId="{BFABF317-F558-46A3-8BC1-DCD839606026}" type="parTrans" cxnId="{F864B53F-8650-4B36-9510-5DAB69C5D4F4}">
      <dgm:prSet/>
      <dgm:spPr/>
      <dgm:t>
        <a:bodyPr/>
        <a:lstStyle/>
        <a:p>
          <a:endParaRPr lang="en-US"/>
        </a:p>
      </dgm:t>
    </dgm:pt>
    <dgm:pt modelId="{539FECAF-6B84-4169-938B-C40EAE6BDF72}" type="sibTrans" cxnId="{F864B53F-8650-4B36-9510-5DAB69C5D4F4}">
      <dgm:prSet/>
      <dgm:spPr/>
      <dgm:t>
        <a:bodyPr/>
        <a:lstStyle/>
        <a:p>
          <a:endParaRPr lang="en-US"/>
        </a:p>
      </dgm:t>
    </dgm:pt>
    <dgm:pt modelId="{D4394A92-27B2-4F5F-BEE8-A7E28F2DD7C7}">
      <dgm:prSet phldrT="[Text]" custT="1"/>
      <dgm:spPr/>
      <dgm:t>
        <a:bodyPr/>
        <a:lstStyle/>
        <a:p>
          <a:r>
            <a:rPr lang="en-US" sz="1400" b="1" dirty="0" smtClean="0"/>
            <a:t>Resulting Behavior</a:t>
          </a:r>
          <a:endParaRPr lang="en-US" sz="1400" b="1" dirty="0"/>
        </a:p>
      </dgm:t>
    </dgm:pt>
    <dgm:pt modelId="{8E436782-C831-432D-88CF-14A58F6A3B8D}" type="parTrans" cxnId="{BAA65AEB-7C12-40B5-8F90-CEB64AAA0504}">
      <dgm:prSet/>
      <dgm:spPr/>
      <dgm:t>
        <a:bodyPr/>
        <a:lstStyle/>
        <a:p>
          <a:endParaRPr lang="en-US"/>
        </a:p>
      </dgm:t>
    </dgm:pt>
    <dgm:pt modelId="{1D5AD524-C56B-4E2E-AFF7-D9970F7FB985}" type="sibTrans" cxnId="{BAA65AEB-7C12-40B5-8F90-CEB64AAA0504}">
      <dgm:prSet/>
      <dgm:spPr/>
      <dgm:t>
        <a:bodyPr/>
        <a:lstStyle/>
        <a:p>
          <a:endParaRPr lang="en-US"/>
        </a:p>
      </dgm:t>
    </dgm:pt>
    <dgm:pt modelId="{226374BE-F323-4602-AEA6-DC7FBB405EB9}">
      <dgm:prSet phldrT="[Text]" custT="1"/>
      <dgm:spPr/>
      <dgm:t>
        <a:bodyPr/>
        <a:lstStyle/>
        <a:p>
          <a:endParaRPr lang="en-US" sz="1400" b="1" dirty="0" smtClean="0"/>
        </a:p>
        <a:p>
          <a:endParaRPr lang="en-US" sz="1400" b="1" dirty="0" smtClean="0"/>
        </a:p>
        <a:p>
          <a:r>
            <a:rPr lang="en-US" sz="1400" b="1" dirty="0" smtClean="0"/>
            <a:t>Consequences of resulting behavior</a:t>
          </a:r>
          <a:endParaRPr lang="en-US" sz="1400" b="1" dirty="0"/>
        </a:p>
      </dgm:t>
    </dgm:pt>
    <dgm:pt modelId="{DD8BE288-C52B-4CDE-9D36-41517C93E9FF}" type="parTrans" cxnId="{E613F27F-CC24-4372-BC12-094781B24534}">
      <dgm:prSet/>
      <dgm:spPr/>
      <dgm:t>
        <a:bodyPr/>
        <a:lstStyle/>
        <a:p>
          <a:endParaRPr lang="en-US"/>
        </a:p>
      </dgm:t>
    </dgm:pt>
    <dgm:pt modelId="{2D769382-14E4-41A1-8346-824AD82ACE9D}" type="sibTrans" cxnId="{E613F27F-CC24-4372-BC12-094781B24534}">
      <dgm:prSet/>
      <dgm:spPr/>
      <dgm:t>
        <a:bodyPr/>
        <a:lstStyle/>
        <a:p>
          <a:endParaRPr lang="en-US"/>
        </a:p>
      </dgm:t>
    </dgm:pt>
    <dgm:pt modelId="{B3CBE37B-9D6E-4C91-9E1A-0B057A36026E}" type="pres">
      <dgm:prSet presAssocID="{226CF203-908F-4CC9-9EA7-470FC51579A1}" presName="arrowDiagram" presStyleCnt="0">
        <dgm:presLayoutVars>
          <dgm:chMax val="5"/>
          <dgm:dir/>
          <dgm:resizeHandles val="exact"/>
        </dgm:presLayoutVars>
      </dgm:prSet>
      <dgm:spPr/>
    </dgm:pt>
    <dgm:pt modelId="{E31B3C52-8CDC-4A62-B303-7ADDBF37D2CA}" type="pres">
      <dgm:prSet presAssocID="{226CF203-908F-4CC9-9EA7-470FC51579A1}" presName="arrow" presStyleLbl="bgShp" presStyleIdx="0" presStyleCnt="1" custScaleY="93204" custLinFactNeighborX="-11650" custLinFactNeighborY="-13835"/>
      <dgm:spPr/>
    </dgm:pt>
    <dgm:pt modelId="{0A31AFD3-72DF-479A-A225-15465B8427E9}" type="pres">
      <dgm:prSet presAssocID="{226CF203-908F-4CC9-9EA7-470FC51579A1}" presName="arrowDiagram3" presStyleCnt="0"/>
      <dgm:spPr/>
    </dgm:pt>
    <dgm:pt modelId="{D26A1E95-FAD0-4F0C-99AF-E00EB2BCAF12}" type="pres">
      <dgm:prSet presAssocID="{E418E68C-7570-4208-B36D-C4512D072697}" presName="bullet3a" presStyleLbl="node1" presStyleIdx="0" presStyleCnt="3" custScaleX="348095" custScaleY="249364" custLinFactX="200000" custLinFactNeighborX="207730" custLinFactNeighborY="-42957"/>
      <dgm:spPr/>
    </dgm:pt>
    <dgm:pt modelId="{04314D18-5ED2-4FC1-A39E-7C6609BE97F6}" type="pres">
      <dgm:prSet presAssocID="{E418E68C-7570-4208-B36D-C4512D072697}" presName="textBox3a" presStyleLbl="revTx" presStyleIdx="0" presStyleCnt="3" custScaleX="136835" custScaleY="28564" custLinFactNeighborX="7158" custLinFactNeighborY="-11960">
        <dgm:presLayoutVars>
          <dgm:bulletEnabled val="1"/>
        </dgm:presLayoutVars>
      </dgm:prSet>
      <dgm:spPr/>
      <dgm:t>
        <a:bodyPr/>
        <a:lstStyle/>
        <a:p>
          <a:endParaRPr lang="en-US"/>
        </a:p>
      </dgm:t>
    </dgm:pt>
    <dgm:pt modelId="{957CACA0-9A56-4373-9FC4-879585D29643}" type="pres">
      <dgm:prSet presAssocID="{D4394A92-27B2-4F5F-BEE8-A7E28F2DD7C7}" presName="bullet3b" presStyleLbl="node1" presStyleIdx="1" presStyleCnt="3" custScaleX="230509" custScaleY="182629" custLinFactX="91707" custLinFactNeighborX="100000" custLinFactNeighborY="7163"/>
      <dgm:spPr/>
    </dgm:pt>
    <dgm:pt modelId="{98ED0FFF-4999-4084-A39C-16E55E9EB0C2}" type="pres">
      <dgm:prSet presAssocID="{D4394A92-27B2-4F5F-BEE8-A7E28F2DD7C7}" presName="textBox3b" presStyleLbl="revTx" presStyleIdx="1" presStyleCnt="3" custScaleY="30397" custLinFactNeighborX="-4612" custLinFactNeighborY="-15291">
        <dgm:presLayoutVars>
          <dgm:bulletEnabled val="1"/>
        </dgm:presLayoutVars>
      </dgm:prSet>
      <dgm:spPr/>
      <dgm:t>
        <a:bodyPr/>
        <a:lstStyle/>
        <a:p>
          <a:endParaRPr lang="en-US"/>
        </a:p>
      </dgm:t>
    </dgm:pt>
    <dgm:pt modelId="{670EE10E-5FBE-4206-B7A8-8E79BF525586}" type="pres">
      <dgm:prSet presAssocID="{226374BE-F323-4602-AEA6-DC7FBB405EB9}" presName="bullet3c" presStyleLbl="node1" presStyleIdx="2" presStyleCnt="3" custScaleX="198730" custScaleY="138986" custLinFactX="62099" custLinFactNeighborX="100000" custLinFactNeighborY="44725"/>
      <dgm:spPr/>
    </dgm:pt>
    <dgm:pt modelId="{782CAC79-B639-4EE4-AD4E-3085EE289A7A}" type="pres">
      <dgm:prSet presAssocID="{226374BE-F323-4602-AEA6-DC7FBB405EB9}" presName="textBox3c" presStyleLbl="revTx" presStyleIdx="2" presStyleCnt="3" custScaleX="179863" custScaleY="57078" custLinFactNeighborX="9264" custLinFactNeighborY="-17063">
        <dgm:presLayoutVars>
          <dgm:bulletEnabled val="1"/>
        </dgm:presLayoutVars>
      </dgm:prSet>
      <dgm:spPr/>
      <dgm:t>
        <a:bodyPr/>
        <a:lstStyle/>
        <a:p>
          <a:endParaRPr lang="en-US"/>
        </a:p>
      </dgm:t>
    </dgm:pt>
  </dgm:ptLst>
  <dgm:cxnLst>
    <dgm:cxn modelId="{79AC2B1B-05DB-3848-B9AA-C91D1DDE8687}" type="presOf" srcId="{D4394A92-27B2-4F5F-BEE8-A7E28F2DD7C7}" destId="{98ED0FFF-4999-4084-A39C-16E55E9EB0C2}" srcOrd="0" destOrd="0" presId="urn:microsoft.com/office/officeart/2005/8/layout/arrow2"/>
    <dgm:cxn modelId="{BAA65AEB-7C12-40B5-8F90-CEB64AAA0504}" srcId="{226CF203-908F-4CC9-9EA7-470FC51579A1}" destId="{D4394A92-27B2-4F5F-BEE8-A7E28F2DD7C7}" srcOrd="1" destOrd="0" parTransId="{8E436782-C831-432D-88CF-14A58F6A3B8D}" sibTransId="{1D5AD524-C56B-4E2E-AFF7-D9970F7FB985}"/>
    <dgm:cxn modelId="{8EA73DD9-FB5E-5847-BB3D-FC7D80151FA3}" type="presOf" srcId="{226CF203-908F-4CC9-9EA7-470FC51579A1}" destId="{B3CBE37B-9D6E-4C91-9E1A-0B057A36026E}" srcOrd="0" destOrd="0" presId="urn:microsoft.com/office/officeart/2005/8/layout/arrow2"/>
    <dgm:cxn modelId="{E613F27F-CC24-4372-BC12-094781B24534}" srcId="{226CF203-908F-4CC9-9EA7-470FC51579A1}" destId="{226374BE-F323-4602-AEA6-DC7FBB405EB9}" srcOrd="2" destOrd="0" parTransId="{DD8BE288-C52B-4CDE-9D36-41517C93E9FF}" sibTransId="{2D769382-14E4-41A1-8346-824AD82ACE9D}"/>
    <dgm:cxn modelId="{F864B53F-8650-4B36-9510-5DAB69C5D4F4}" srcId="{226CF203-908F-4CC9-9EA7-470FC51579A1}" destId="{E418E68C-7570-4208-B36D-C4512D072697}" srcOrd="0" destOrd="0" parTransId="{BFABF317-F558-46A3-8BC1-DCD839606026}" sibTransId="{539FECAF-6B84-4169-938B-C40EAE6BDF72}"/>
    <dgm:cxn modelId="{992F5B2B-E7C0-4443-9B5A-518712151B3F}" type="presOf" srcId="{E418E68C-7570-4208-B36D-C4512D072697}" destId="{04314D18-5ED2-4FC1-A39E-7C6609BE97F6}" srcOrd="0" destOrd="0" presId="urn:microsoft.com/office/officeart/2005/8/layout/arrow2"/>
    <dgm:cxn modelId="{4E369486-5501-B444-B788-0D41B23B03D2}" type="presOf" srcId="{226374BE-F323-4602-AEA6-DC7FBB405EB9}" destId="{782CAC79-B639-4EE4-AD4E-3085EE289A7A}" srcOrd="0" destOrd="0" presId="urn:microsoft.com/office/officeart/2005/8/layout/arrow2"/>
    <dgm:cxn modelId="{DA819001-A3CE-0945-BC75-0271B3E34A7D}" type="presParOf" srcId="{B3CBE37B-9D6E-4C91-9E1A-0B057A36026E}" destId="{E31B3C52-8CDC-4A62-B303-7ADDBF37D2CA}" srcOrd="0" destOrd="0" presId="urn:microsoft.com/office/officeart/2005/8/layout/arrow2"/>
    <dgm:cxn modelId="{60576B0F-6990-9D41-B550-5FDFC7AA1891}" type="presParOf" srcId="{B3CBE37B-9D6E-4C91-9E1A-0B057A36026E}" destId="{0A31AFD3-72DF-479A-A225-15465B8427E9}" srcOrd="1" destOrd="0" presId="urn:microsoft.com/office/officeart/2005/8/layout/arrow2"/>
    <dgm:cxn modelId="{EB33171B-708A-C740-BCF1-519815523D4F}" type="presParOf" srcId="{0A31AFD3-72DF-479A-A225-15465B8427E9}" destId="{D26A1E95-FAD0-4F0C-99AF-E00EB2BCAF12}" srcOrd="0" destOrd="0" presId="urn:microsoft.com/office/officeart/2005/8/layout/arrow2"/>
    <dgm:cxn modelId="{BFB9E3D5-5151-EB4C-9020-F6E565EDB809}" type="presParOf" srcId="{0A31AFD3-72DF-479A-A225-15465B8427E9}" destId="{04314D18-5ED2-4FC1-A39E-7C6609BE97F6}" srcOrd="1" destOrd="0" presId="urn:microsoft.com/office/officeart/2005/8/layout/arrow2"/>
    <dgm:cxn modelId="{E6F5CC96-3C65-BF4A-B14B-699D70E2CB63}" type="presParOf" srcId="{0A31AFD3-72DF-479A-A225-15465B8427E9}" destId="{957CACA0-9A56-4373-9FC4-879585D29643}" srcOrd="2" destOrd="0" presId="urn:microsoft.com/office/officeart/2005/8/layout/arrow2"/>
    <dgm:cxn modelId="{0EBCEA56-9ACA-7A41-8177-31AE5269496E}" type="presParOf" srcId="{0A31AFD3-72DF-479A-A225-15465B8427E9}" destId="{98ED0FFF-4999-4084-A39C-16E55E9EB0C2}" srcOrd="3" destOrd="0" presId="urn:microsoft.com/office/officeart/2005/8/layout/arrow2"/>
    <dgm:cxn modelId="{A0CA7DB6-9870-B24E-9ACF-51D73971709B}" type="presParOf" srcId="{0A31AFD3-72DF-479A-A225-15465B8427E9}" destId="{670EE10E-5FBE-4206-B7A8-8E79BF525586}" srcOrd="4" destOrd="0" presId="urn:microsoft.com/office/officeart/2005/8/layout/arrow2"/>
    <dgm:cxn modelId="{6B281667-122E-E94A-92CB-4A57CEB3CE97}" type="presParOf" srcId="{0A31AFD3-72DF-479A-A225-15465B8427E9}" destId="{782CAC79-B639-4EE4-AD4E-3085EE289A7A}" srcOrd="5"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16A735D-8434-40DC-A88A-0C35BBDDB664}" type="doc">
      <dgm:prSet loTypeId="urn:microsoft.com/office/officeart/2005/8/layout/vList2" loCatId="list" qsTypeId="urn:microsoft.com/office/officeart/2005/8/quickstyle/simple1#2" qsCatId="simple" csTypeId="urn:microsoft.com/office/officeart/2005/8/colors/accent5_2" csCatId="accent5" phldr="1"/>
      <dgm:spPr/>
      <dgm:t>
        <a:bodyPr/>
        <a:lstStyle/>
        <a:p>
          <a:endParaRPr lang="en-US"/>
        </a:p>
      </dgm:t>
    </dgm:pt>
    <dgm:pt modelId="{E9907B08-BFE0-4280-98FD-A8797D1CEC3C}">
      <dgm:prSet phldrT="[Text]" custT="1"/>
      <dgm:spPr/>
      <dgm:t>
        <a:bodyPr/>
        <a:lstStyle/>
        <a:p>
          <a:pPr algn="ctr"/>
          <a:r>
            <a:rPr lang="en-US" sz="1800" b="1" dirty="0" smtClean="0"/>
            <a:t>Stress, frustration and anxiety</a:t>
          </a:r>
          <a:endParaRPr lang="en-US" sz="1800" b="1" dirty="0"/>
        </a:p>
      </dgm:t>
    </dgm:pt>
    <dgm:pt modelId="{5D9D5B20-1C54-4068-AF23-B57248D6C4C8}" type="parTrans" cxnId="{35E25657-B484-4B15-B5A5-02FEAAA4CB36}">
      <dgm:prSet/>
      <dgm:spPr/>
      <dgm:t>
        <a:bodyPr/>
        <a:lstStyle/>
        <a:p>
          <a:endParaRPr lang="en-US"/>
        </a:p>
      </dgm:t>
    </dgm:pt>
    <dgm:pt modelId="{414F4E86-F7FB-454E-9129-9AB12E653B7B}" type="sibTrans" cxnId="{35E25657-B484-4B15-B5A5-02FEAAA4CB36}">
      <dgm:prSet/>
      <dgm:spPr/>
      <dgm:t>
        <a:bodyPr/>
        <a:lstStyle/>
        <a:p>
          <a:endParaRPr lang="en-US"/>
        </a:p>
      </dgm:t>
    </dgm:pt>
    <dgm:pt modelId="{3E64E4C4-C91F-4BD2-98E2-702E5BF1DF5C}">
      <dgm:prSet phldrT="[Text]" custT="1"/>
      <dgm:spPr/>
      <dgm:t>
        <a:bodyPr/>
        <a:lstStyle/>
        <a:p>
          <a:pPr algn="ctr"/>
          <a:r>
            <a:rPr lang="en-US" sz="1800" b="1" dirty="0" smtClean="0"/>
            <a:t>Loss of sleep</a:t>
          </a:r>
          <a:endParaRPr lang="en-US" sz="1800" b="1" dirty="0"/>
        </a:p>
      </dgm:t>
    </dgm:pt>
    <dgm:pt modelId="{BFE54627-84DE-4EF8-8E4E-BA05E31175DD}" type="parTrans" cxnId="{CAAA030A-1818-480E-83DF-E62FAB3B558B}">
      <dgm:prSet/>
      <dgm:spPr/>
      <dgm:t>
        <a:bodyPr/>
        <a:lstStyle/>
        <a:p>
          <a:endParaRPr lang="en-US"/>
        </a:p>
      </dgm:t>
    </dgm:pt>
    <dgm:pt modelId="{2B677E74-C0D5-4587-ADF1-ED8E69DBA106}" type="sibTrans" cxnId="{CAAA030A-1818-480E-83DF-E62FAB3B558B}">
      <dgm:prSet/>
      <dgm:spPr/>
      <dgm:t>
        <a:bodyPr/>
        <a:lstStyle/>
        <a:p>
          <a:endParaRPr lang="en-US"/>
        </a:p>
      </dgm:t>
    </dgm:pt>
    <dgm:pt modelId="{5A968334-DE05-4998-BA01-2ECA3F5BC4E9}">
      <dgm:prSet custT="1"/>
      <dgm:spPr/>
      <dgm:t>
        <a:bodyPr/>
        <a:lstStyle/>
        <a:p>
          <a:pPr algn="ctr"/>
          <a:r>
            <a:rPr lang="en-US" sz="1800" b="1" dirty="0" smtClean="0"/>
            <a:t>Strained or broken relationships</a:t>
          </a:r>
        </a:p>
      </dgm:t>
    </dgm:pt>
    <dgm:pt modelId="{70CF8B68-F8CD-49DA-96E7-6102D4693502}" type="parTrans" cxnId="{081DDD52-B9B0-4BB6-9625-8BEF3AF02F56}">
      <dgm:prSet/>
      <dgm:spPr/>
      <dgm:t>
        <a:bodyPr/>
        <a:lstStyle/>
        <a:p>
          <a:endParaRPr lang="en-US"/>
        </a:p>
      </dgm:t>
    </dgm:pt>
    <dgm:pt modelId="{0AD002CA-66CD-4639-AE78-0A9E0747D0C1}" type="sibTrans" cxnId="{081DDD52-B9B0-4BB6-9625-8BEF3AF02F56}">
      <dgm:prSet/>
      <dgm:spPr/>
      <dgm:t>
        <a:bodyPr/>
        <a:lstStyle/>
        <a:p>
          <a:endParaRPr lang="en-US"/>
        </a:p>
      </dgm:t>
    </dgm:pt>
    <dgm:pt modelId="{82FE02E0-6265-4734-A90D-171624BC6479}">
      <dgm:prSet custT="1"/>
      <dgm:spPr/>
      <dgm:t>
        <a:bodyPr/>
        <a:lstStyle/>
        <a:p>
          <a:pPr algn="ctr"/>
          <a:r>
            <a:rPr lang="en-US" sz="1800" b="1" dirty="0" smtClean="0"/>
            <a:t>Grievances and Litigation</a:t>
          </a:r>
        </a:p>
      </dgm:t>
    </dgm:pt>
    <dgm:pt modelId="{F6801B50-74AA-4929-8BAD-169B047BAC0F}" type="parTrans" cxnId="{56E17D63-C4DF-4F2A-8824-5C52ACE57E09}">
      <dgm:prSet/>
      <dgm:spPr/>
      <dgm:t>
        <a:bodyPr/>
        <a:lstStyle/>
        <a:p>
          <a:endParaRPr lang="en-US"/>
        </a:p>
      </dgm:t>
    </dgm:pt>
    <dgm:pt modelId="{41E3355F-9D02-4DFE-8C80-31DFDD31E814}" type="sibTrans" cxnId="{56E17D63-C4DF-4F2A-8824-5C52ACE57E09}">
      <dgm:prSet/>
      <dgm:spPr/>
      <dgm:t>
        <a:bodyPr/>
        <a:lstStyle/>
        <a:p>
          <a:endParaRPr lang="en-US"/>
        </a:p>
      </dgm:t>
    </dgm:pt>
    <dgm:pt modelId="{5A0974D3-4962-41B3-9233-4FC8387E2BFD}">
      <dgm:prSet custT="1"/>
      <dgm:spPr/>
      <dgm:t>
        <a:bodyPr/>
        <a:lstStyle/>
        <a:p>
          <a:pPr algn="ctr"/>
          <a:r>
            <a:rPr lang="en-US" sz="1800" b="1" dirty="0" smtClean="0"/>
            <a:t>Employee Absenteeism</a:t>
          </a:r>
        </a:p>
      </dgm:t>
    </dgm:pt>
    <dgm:pt modelId="{66B47078-49FC-488D-B4C1-1652FF3A00A5}" type="parTrans" cxnId="{4E0EEEDD-B159-43D3-9825-FD82C98A559F}">
      <dgm:prSet/>
      <dgm:spPr/>
      <dgm:t>
        <a:bodyPr/>
        <a:lstStyle/>
        <a:p>
          <a:endParaRPr lang="en-US"/>
        </a:p>
      </dgm:t>
    </dgm:pt>
    <dgm:pt modelId="{4B5B630D-A58B-400D-B49C-432B92A3AAC7}" type="sibTrans" cxnId="{4E0EEEDD-B159-43D3-9825-FD82C98A559F}">
      <dgm:prSet/>
      <dgm:spPr/>
      <dgm:t>
        <a:bodyPr/>
        <a:lstStyle/>
        <a:p>
          <a:endParaRPr lang="en-US"/>
        </a:p>
      </dgm:t>
    </dgm:pt>
    <dgm:pt modelId="{E79D662E-8B27-4C27-8DFF-56FB36615FF8}">
      <dgm:prSet custT="1"/>
      <dgm:spPr/>
      <dgm:t>
        <a:bodyPr/>
        <a:lstStyle/>
        <a:p>
          <a:pPr algn="ctr"/>
          <a:r>
            <a:rPr lang="en-US" sz="1800" b="1" dirty="0" smtClean="0"/>
            <a:t>Employee turnover</a:t>
          </a:r>
        </a:p>
      </dgm:t>
    </dgm:pt>
    <dgm:pt modelId="{539E100E-5489-42E8-AF36-BBB39C12DD13}" type="parTrans" cxnId="{2DBA455F-63EA-4C21-B2F2-1ACF0165135F}">
      <dgm:prSet/>
      <dgm:spPr/>
      <dgm:t>
        <a:bodyPr/>
        <a:lstStyle/>
        <a:p>
          <a:endParaRPr lang="en-US"/>
        </a:p>
      </dgm:t>
    </dgm:pt>
    <dgm:pt modelId="{986A5FDC-7B6E-435B-AD2B-02603D9AB77A}" type="sibTrans" cxnId="{2DBA455F-63EA-4C21-B2F2-1ACF0165135F}">
      <dgm:prSet/>
      <dgm:spPr/>
      <dgm:t>
        <a:bodyPr/>
        <a:lstStyle/>
        <a:p>
          <a:endParaRPr lang="en-US"/>
        </a:p>
      </dgm:t>
    </dgm:pt>
    <dgm:pt modelId="{8E16FDA4-2952-4C78-8EB8-16F455D2573A}">
      <dgm:prSet custT="1"/>
      <dgm:spPr/>
      <dgm:t>
        <a:bodyPr/>
        <a:lstStyle/>
        <a:p>
          <a:pPr algn="ctr"/>
          <a:r>
            <a:rPr lang="en-US" sz="1800" b="1" dirty="0" smtClean="0"/>
            <a:t>Loss of productivity</a:t>
          </a:r>
        </a:p>
      </dgm:t>
    </dgm:pt>
    <dgm:pt modelId="{DDBC0B75-C7E2-4BCE-B5F7-6591B8612C75}" type="parTrans" cxnId="{5892DE50-C983-4F36-892D-8F746447F2C9}">
      <dgm:prSet/>
      <dgm:spPr/>
      <dgm:t>
        <a:bodyPr/>
        <a:lstStyle/>
        <a:p>
          <a:endParaRPr lang="en-US"/>
        </a:p>
      </dgm:t>
    </dgm:pt>
    <dgm:pt modelId="{B8557602-66A8-45AF-BFF1-3FA86A7CE79A}" type="sibTrans" cxnId="{5892DE50-C983-4F36-892D-8F746447F2C9}">
      <dgm:prSet/>
      <dgm:spPr/>
      <dgm:t>
        <a:bodyPr/>
        <a:lstStyle/>
        <a:p>
          <a:endParaRPr lang="en-US"/>
        </a:p>
      </dgm:t>
    </dgm:pt>
    <dgm:pt modelId="{AA8D723C-1BD4-454B-88BB-09E743BD1703}">
      <dgm:prSet custT="1"/>
      <dgm:spPr/>
      <dgm:t>
        <a:bodyPr/>
        <a:lstStyle/>
        <a:p>
          <a:pPr algn="ctr"/>
          <a:r>
            <a:rPr lang="en-US" sz="1800" b="1" dirty="0" smtClean="0"/>
            <a:t>Decrease in customer service quality</a:t>
          </a:r>
        </a:p>
      </dgm:t>
    </dgm:pt>
    <dgm:pt modelId="{E2016C1C-A8F9-4D71-A0CF-121F7F2140D7}" type="parTrans" cxnId="{9E2DF5C9-312D-4173-AB6A-5B026228F091}">
      <dgm:prSet/>
      <dgm:spPr/>
      <dgm:t>
        <a:bodyPr/>
        <a:lstStyle/>
        <a:p>
          <a:endParaRPr lang="en-US"/>
        </a:p>
      </dgm:t>
    </dgm:pt>
    <dgm:pt modelId="{E9BF5D6D-AEA8-4031-886B-58ED645A9983}" type="sibTrans" cxnId="{9E2DF5C9-312D-4173-AB6A-5B026228F091}">
      <dgm:prSet/>
      <dgm:spPr/>
      <dgm:t>
        <a:bodyPr/>
        <a:lstStyle/>
        <a:p>
          <a:endParaRPr lang="en-US"/>
        </a:p>
      </dgm:t>
    </dgm:pt>
    <dgm:pt modelId="{A8059FF7-4CCE-4258-B975-962C653312EF}">
      <dgm:prSet custT="1"/>
      <dgm:spPr/>
      <dgm:t>
        <a:bodyPr/>
        <a:lstStyle/>
        <a:p>
          <a:pPr algn="ctr"/>
          <a:r>
            <a:rPr lang="en-US" sz="1800" b="1" dirty="0" smtClean="0"/>
            <a:t>Injury and accidents</a:t>
          </a:r>
        </a:p>
      </dgm:t>
    </dgm:pt>
    <dgm:pt modelId="{738FA99A-2DA1-40F5-B4FC-7CD2F1B90529}" type="parTrans" cxnId="{40C04A83-7FE2-43D4-95E8-57AE7D1A883D}">
      <dgm:prSet/>
      <dgm:spPr/>
      <dgm:t>
        <a:bodyPr/>
        <a:lstStyle/>
        <a:p>
          <a:endParaRPr lang="en-US"/>
        </a:p>
      </dgm:t>
    </dgm:pt>
    <dgm:pt modelId="{BC37AD8B-4F58-474F-80F6-1C6F39871A45}" type="sibTrans" cxnId="{40C04A83-7FE2-43D4-95E8-57AE7D1A883D}">
      <dgm:prSet/>
      <dgm:spPr/>
      <dgm:t>
        <a:bodyPr/>
        <a:lstStyle/>
        <a:p>
          <a:endParaRPr lang="en-US"/>
        </a:p>
      </dgm:t>
    </dgm:pt>
    <dgm:pt modelId="{2BA2F0CB-1202-4B48-AFE1-D071910715F7}">
      <dgm:prSet custT="1"/>
      <dgm:spPr/>
      <dgm:t>
        <a:bodyPr/>
        <a:lstStyle/>
        <a:p>
          <a:pPr algn="ctr"/>
          <a:r>
            <a:rPr lang="en-US" sz="1800" b="1" dirty="0" smtClean="0"/>
            <a:t>Disability claims</a:t>
          </a:r>
        </a:p>
      </dgm:t>
    </dgm:pt>
    <dgm:pt modelId="{7FB94FFD-CE2F-4602-912C-690DEE1A6415}" type="parTrans" cxnId="{FD521F9C-76FB-4F09-A7EB-7FCD46496EA5}">
      <dgm:prSet/>
      <dgm:spPr/>
      <dgm:t>
        <a:bodyPr/>
        <a:lstStyle/>
        <a:p>
          <a:endParaRPr lang="en-US"/>
        </a:p>
      </dgm:t>
    </dgm:pt>
    <dgm:pt modelId="{ADC5AA1F-A187-4BBF-A180-D3391C0625C1}" type="sibTrans" cxnId="{FD521F9C-76FB-4F09-A7EB-7FCD46496EA5}">
      <dgm:prSet/>
      <dgm:spPr/>
      <dgm:t>
        <a:bodyPr/>
        <a:lstStyle/>
        <a:p>
          <a:endParaRPr lang="en-US"/>
        </a:p>
      </dgm:t>
    </dgm:pt>
    <dgm:pt modelId="{47B1245A-FD92-48F7-A7E0-399FD0D8EE48}">
      <dgm:prSet custT="1"/>
      <dgm:spPr/>
      <dgm:t>
        <a:bodyPr/>
        <a:lstStyle/>
        <a:p>
          <a:pPr algn="ctr"/>
          <a:r>
            <a:rPr lang="en-US" sz="1800" b="1" dirty="0" smtClean="0"/>
            <a:t>Presenteeism</a:t>
          </a:r>
          <a:endParaRPr lang="en-US" sz="1800" b="1" dirty="0"/>
        </a:p>
      </dgm:t>
    </dgm:pt>
    <dgm:pt modelId="{D268549B-D537-4375-87FA-4D3A0AA8ECE3}" type="parTrans" cxnId="{C61AC2D0-3A34-4009-837F-507A451F7370}">
      <dgm:prSet/>
      <dgm:spPr/>
      <dgm:t>
        <a:bodyPr/>
        <a:lstStyle/>
        <a:p>
          <a:endParaRPr lang="en-US"/>
        </a:p>
      </dgm:t>
    </dgm:pt>
    <dgm:pt modelId="{DD936B94-42C2-4FBF-8960-8CEA3BEAC62D}" type="sibTrans" cxnId="{C61AC2D0-3A34-4009-837F-507A451F7370}">
      <dgm:prSet/>
      <dgm:spPr/>
      <dgm:t>
        <a:bodyPr/>
        <a:lstStyle/>
        <a:p>
          <a:endParaRPr lang="en-US"/>
        </a:p>
      </dgm:t>
    </dgm:pt>
    <dgm:pt modelId="{1E547440-21FB-4E1F-9E63-22F773812586}">
      <dgm:prSet custT="1"/>
      <dgm:spPr/>
      <dgm:t>
        <a:bodyPr/>
        <a:lstStyle/>
        <a:p>
          <a:pPr algn="ctr"/>
          <a:r>
            <a:rPr lang="en-US" sz="1800" b="1" dirty="0" smtClean="0"/>
            <a:t>Sabotage</a:t>
          </a:r>
        </a:p>
      </dgm:t>
    </dgm:pt>
    <dgm:pt modelId="{160BACA4-E816-4D85-8FBF-A8DED418C4AF}" type="sibTrans" cxnId="{1695EDBD-56F2-4FF7-863A-4E19BAC62710}">
      <dgm:prSet/>
      <dgm:spPr/>
      <dgm:t>
        <a:bodyPr/>
        <a:lstStyle/>
        <a:p>
          <a:endParaRPr lang="en-US"/>
        </a:p>
      </dgm:t>
    </dgm:pt>
    <dgm:pt modelId="{857BFB23-0098-4899-B8C3-E55675237C11}" type="parTrans" cxnId="{1695EDBD-56F2-4FF7-863A-4E19BAC62710}">
      <dgm:prSet/>
      <dgm:spPr/>
      <dgm:t>
        <a:bodyPr/>
        <a:lstStyle/>
        <a:p>
          <a:endParaRPr lang="en-US"/>
        </a:p>
      </dgm:t>
    </dgm:pt>
    <dgm:pt modelId="{B4F46828-3226-413F-B427-83B8ADA041C1}" type="pres">
      <dgm:prSet presAssocID="{116A735D-8434-40DC-A88A-0C35BBDDB664}" presName="linear" presStyleCnt="0">
        <dgm:presLayoutVars>
          <dgm:animLvl val="lvl"/>
          <dgm:resizeHandles val="exact"/>
        </dgm:presLayoutVars>
      </dgm:prSet>
      <dgm:spPr/>
      <dgm:t>
        <a:bodyPr/>
        <a:lstStyle/>
        <a:p>
          <a:endParaRPr lang="en-US"/>
        </a:p>
      </dgm:t>
    </dgm:pt>
    <dgm:pt modelId="{F40FEFF6-5FE5-4D43-9903-949FD42BC466}" type="pres">
      <dgm:prSet presAssocID="{E9907B08-BFE0-4280-98FD-A8797D1CEC3C}" presName="parentText" presStyleLbl="node1" presStyleIdx="0" presStyleCnt="12" custLinFactNeighborY="-65677">
        <dgm:presLayoutVars>
          <dgm:chMax val="0"/>
          <dgm:bulletEnabled val="1"/>
        </dgm:presLayoutVars>
      </dgm:prSet>
      <dgm:spPr/>
      <dgm:t>
        <a:bodyPr/>
        <a:lstStyle/>
        <a:p>
          <a:endParaRPr lang="en-US"/>
        </a:p>
      </dgm:t>
    </dgm:pt>
    <dgm:pt modelId="{DFF3FC44-0CF8-45F1-AA1A-461970FB792A}" type="pres">
      <dgm:prSet presAssocID="{414F4E86-F7FB-454E-9129-9AB12E653B7B}" presName="spacer" presStyleCnt="0"/>
      <dgm:spPr/>
      <dgm:t>
        <a:bodyPr/>
        <a:lstStyle/>
        <a:p>
          <a:endParaRPr lang="en-US"/>
        </a:p>
      </dgm:t>
    </dgm:pt>
    <dgm:pt modelId="{6E3A937F-5862-4D7A-BAE9-A8C930E43814}" type="pres">
      <dgm:prSet presAssocID="{3E64E4C4-C91F-4BD2-98E2-702E5BF1DF5C}" presName="parentText" presStyleLbl="node1" presStyleIdx="1" presStyleCnt="12">
        <dgm:presLayoutVars>
          <dgm:chMax val="0"/>
          <dgm:bulletEnabled val="1"/>
        </dgm:presLayoutVars>
      </dgm:prSet>
      <dgm:spPr/>
      <dgm:t>
        <a:bodyPr/>
        <a:lstStyle/>
        <a:p>
          <a:endParaRPr lang="en-US"/>
        </a:p>
      </dgm:t>
    </dgm:pt>
    <dgm:pt modelId="{08A0AE95-24BF-41DE-A727-F37E50CC95E2}" type="pres">
      <dgm:prSet presAssocID="{2B677E74-C0D5-4587-ADF1-ED8E69DBA106}" presName="spacer" presStyleCnt="0"/>
      <dgm:spPr/>
      <dgm:t>
        <a:bodyPr/>
        <a:lstStyle/>
        <a:p>
          <a:endParaRPr lang="en-US"/>
        </a:p>
      </dgm:t>
    </dgm:pt>
    <dgm:pt modelId="{DD9A8FC4-C731-4812-8019-2FC22719E311}" type="pres">
      <dgm:prSet presAssocID="{8E16FDA4-2952-4C78-8EB8-16F455D2573A}" presName="parentText" presStyleLbl="node1" presStyleIdx="2" presStyleCnt="12">
        <dgm:presLayoutVars>
          <dgm:chMax val="0"/>
          <dgm:bulletEnabled val="1"/>
        </dgm:presLayoutVars>
      </dgm:prSet>
      <dgm:spPr/>
      <dgm:t>
        <a:bodyPr/>
        <a:lstStyle/>
        <a:p>
          <a:endParaRPr lang="en-US"/>
        </a:p>
      </dgm:t>
    </dgm:pt>
    <dgm:pt modelId="{7105984F-9CCD-4E19-B972-F91A676E6042}" type="pres">
      <dgm:prSet presAssocID="{B8557602-66A8-45AF-BFF1-3FA86A7CE79A}" presName="spacer" presStyleCnt="0"/>
      <dgm:spPr/>
      <dgm:t>
        <a:bodyPr/>
        <a:lstStyle/>
        <a:p>
          <a:endParaRPr lang="en-US"/>
        </a:p>
      </dgm:t>
    </dgm:pt>
    <dgm:pt modelId="{922E9D74-C89A-41A4-9AE8-314BA9B39FAC}" type="pres">
      <dgm:prSet presAssocID="{E79D662E-8B27-4C27-8DFF-56FB36615FF8}" presName="parentText" presStyleLbl="node1" presStyleIdx="3" presStyleCnt="12">
        <dgm:presLayoutVars>
          <dgm:chMax val="0"/>
          <dgm:bulletEnabled val="1"/>
        </dgm:presLayoutVars>
      </dgm:prSet>
      <dgm:spPr/>
      <dgm:t>
        <a:bodyPr/>
        <a:lstStyle/>
        <a:p>
          <a:endParaRPr lang="en-US"/>
        </a:p>
      </dgm:t>
    </dgm:pt>
    <dgm:pt modelId="{4A40C53B-36A6-43D6-94DD-BCAD8F25FB19}" type="pres">
      <dgm:prSet presAssocID="{986A5FDC-7B6E-435B-AD2B-02603D9AB77A}" presName="spacer" presStyleCnt="0"/>
      <dgm:spPr/>
      <dgm:t>
        <a:bodyPr/>
        <a:lstStyle/>
        <a:p>
          <a:endParaRPr lang="en-US"/>
        </a:p>
      </dgm:t>
    </dgm:pt>
    <dgm:pt modelId="{EE04BAC8-69D5-4BE8-AF76-98F6D5A59ED1}" type="pres">
      <dgm:prSet presAssocID="{5A0974D3-4962-41B3-9233-4FC8387E2BFD}" presName="parentText" presStyleLbl="node1" presStyleIdx="4" presStyleCnt="12">
        <dgm:presLayoutVars>
          <dgm:chMax val="0"/>
          <dgm:bulletEnabled val="1"/>
        </dgm:presLayoutVars>
      </dgm:prSet>
      <dgm:spPr/>
      <dgm:t>
        <a:bodyPr/>
        <a:lstStyle/>
        <a:p>
          <a:endParaRPr lang="en-US"/>
        </a:p>
      </dgm:t>
    </dgm:pt>
    <dgm:pt modelId="{DECEA40A-5C4C-46E5-AD00-40A0989F7D91}" type="pres">
      <dgm:prSet presAssocID="{4B5B630D-A58B-400D-B49C-432B92A3AAC7}" presName="spacer" presStyleCnt="0"/>
      <dgm:spPr/>
      <dgm:t>
        <a:bodyPr/>
        <a:lstStyle/>
        <a:p>
          <a:endParaRPr lang="en-US"/>
        </a:p>
      </dgm:t>
    </dgm:pt>
    <dgm:pt modelId="{43E65684-794B-4AA5-896C-F413498203E9}" type="pres">
      <dgm:prSet presAssocID="{47B1245A-FD92-48F7-A7E0-399FD0D8EE48}" presName="parentText" presStyleLbl="node1" presStyleIdx="5" presStyleCnt="12">
        <dgm:presLayoutVars>
          <dgm:chMax val="0"/>
          <dgm:bulletEnabled val="1"/>
        </dgm:presLayoutVars>
      </dgm:prSet>
      <dgm:spPr/>
      <dgm:t>
        <a:bodyPr/>
        <a:lstStyle/>
        <a:p>
          <a:endParaRPr lang="en-US"/>
        </a:p>
      </dgm:t>
    </dgm:pt>
    <dgm:pt modelId="{45F35E21-FAF7-4FD7-BB03-EEF90CD054B6}" type="pres">
      <dgm:prSet presAssocID="{DD936B94-42C2-4FBF-8960-8CEA3BEAC62D}" presName="spacer" presStyleCnt="0"/>
      <dgm:spPr/>
      <dgm:t>
        <a:bodyPr/>
        <a:lstStyle/>
        <a:p>
          <a:endParaRPr lang="en-US"/>
        </a:p>
      </dgm:t>
    </dgm:pt>
    <dgm:pt modelId="{D6B715B8-02BA-4DF8-BC01-E42AB9125EC0}" type="pres">
      <dgm:prSet presAssocID="{82FE02E0-6265-4734-A90D-171624BC6479}" presName="parentText" presStyleLbl="node1" presStyleIdx="6" presStyleCnt="12">
        <dgm:presLayoutVars>
          <dgm:chMax val="0"/>
          <dgm:bulletEnabled val="1"/>
        </dgm:presLayoutVars>
      </dgm:prSet>
      <dgm:spPr/>
      <dgm:t>
        <a:bodyPr/>
        <a:lstStyle/>
        <a:p>
          <a:endParaRPr lang="en-US"/>
        </a:p>
      </dgm:t>
    </dgm:pt>
    <dgm:pt modelId="{B1342D41-26C1-48A3-82FC-799A3E8BAEF0}" type="pres">
      <dgm:prSet presAssocID="{41E3355F-9D02-4DFE-8C80-31DFDD31E814}" presName="spacer" presStyleCnt="0"/>
      <dgm:spPr/>
      <dgm:t>
        <a:bodyPr/>
        <a:lstStyle/>
        <a:p>
          <a:endParaRPr lang="en-US"/>
        </a:p>
      </dgm:t>
    </dgm:pt>
    <dgm:pt modelId="{AC41FDEA-FF41-49D0-8885-EA885C822AA8}" type="pres">
      <dgm:prSet presAssocID="{5A968334-DE05-4998-BA01-2ECA3F5BC4E9}" presName="parentText" presStyleLbl="node1" presStyleIdx="7" presStyleCnt="12">
        <dgm:presLayoutVars>
          <dgm:chMax val="0"/>
          <dgm:bulletEnabled val="1"/>
        </dgm:presLayoutVars>
      </dgm:prSet>
      <dgm:spPr/>
      <dgm:t>
        <a:bodyPr/>
        <a:lstStyle/>
        <a:p>
          <a:endParaRPr lang="en-US"/>
        </a:p>
      </dgm:t>
    </dgm:pt>
    <dgm:pt modelId="{E98B63D1-64A9-4A37-8835-C25B309EDAC0}" type="pres">
      <dgm:prSet presAssocID="{0AD002CA-66CD-4639-AE78-0A9E0747D0C1}" presName="spacer" presStyleCnt="0"/>
      <dgm:spPr/>
      <dgm:t>
        <a:bodyPr/>
        <a:lstStyle/>
        <a:p>
          <a:endParaRPr lang="en-US"/>
        </a:p>
      </dgm:t>
    </dgm:pt>
    <dgm:pt modelId="{FE49D2C7-6FE4-4AE6-AECD-4CADEB1F5D5C}" type="pres">
      <dgm:prSet presAssocID="{AA8D723C-1BD4-454B-88BB-09E743BD1703}" presName="parentText" presStyleLbl="node1" presStyleIdx="8" presStyleCnt="12">
        <dgm:presLayoutVars>
          <dgm:chMax val="0"/>
          <dgm:bulletEnabled val="1"/>
        </dgm:presLayoutVars>
      </dgm:prSet>
      <dgm:spPr/>
      <dgm:t>
        <a:bodyPr/>
        <a:lstStyle/>
        <a:p>
          <a:endParaRPr lang="en-US"/>
        </a:p>
      </dgm:t>
    </dgm:pt>
    <dgm:pt modelId="{BA0F67ED-348B-4BFD-85DA-D6A3928FE2A6}" type="pres">
      <dgm:prSet presAssocID="{E9BF5D6D-AEA8-4031-886B-58ED645A9983}" presName="spacer" presStyleCnt="0"/>
      <dgm:spPr/>
      <dgm:t>
        <a:bodyPr/>
        <a:lstStyle/>
        <a:p>
          <a:endParaRPr lang="en-US"/>
        </a:p>
      </dgm:t>
    </dgm:pt>
    <dgm:pt modelId="{D7C4EB10-4C75-4406-AE75-050D511B818A}" type="pres">
      <dgm:prSet presAssocID="{A8059FF7-4CCE-4258-B975-962C653312EF}" presName="parentText" presStyleLbl="node1" presStyleIdx="9" presStyleCnt="12">
        <dgm:presLayoutVars>
          <dgm:chMax val="0"/>
          <dgm:bulletEnabled val="1"/>
        </dgm:presLayoutVars>
      </dgm:prSet>
      <dgm:spPr/>
      <dgm:t>
        <a:bodyPr/>
        <a:lstStyle/>
        <a:p>
          <a:endParaRPr lang="en-US"/>
        </a:p>
      </dgm:t>
    </dgm:pt>
    <dgm:pt modelId="{E9988163-2F95-4BAF-B93D-381FFB1D69E5}" type="pres">
      <dgm:prSet presAssocID="{BC37AD8B-4F58-474F-80F6-1C6F39871A45}" presName="spacer" presStyleCnt="0"/>
      <dgm:spPr/>
      <dgm:t>
        <a:bodyPr/>
        <a:lstStyle/>
        <a:p>
          <a:endParaRPr lang="en-US"/>
        </a:p>
      </dgm:t>
    </dgm:pt>
    <dgm:pt modelId="{9FCB4DD0-6146-42E2-8540-DF921B3A1954}" type="pres">
      <dgm:prSet presAssocID="{2BA2F0CB-1202-4B48-AFE1-D071910715F7}" presName="parentText" presStyleLbl="node1" presStyleIdx="10" presStyleCnt="12">
        <dgm:presLayoutVars>
          <dgm:chMax val="0"/>
          <dgm:bulletEnabled val="1"/>
        </dgm:presLayoutVars>
      </dgm:prSet>
      <dgm:spPr/>
      <dgm:t>
        <a:bodyPr/>
        <a:lstStyle/>
        <a:p>
          <a:endParaRPr lang="en-US"/>
        </a:p>
      </dgm:t>
    </dgm:pt>
    <dgm:pt modelId="{5A441096-A4F1-45F7-B027-FE80E659D52E}" type="pres">
      <dgm:prSet presAssocID="{ADC5AA1F-A187-4BBF-A180-D3391C0625C1}" presName="spacer" presStyleCnt="0"/>
      <dgm:spPr/>
      <dgm:t>
        <a:bodyPr/>
        <a:lstStyle/>
        <a:p>
          <a:endParaRPr lang="en-US"/>
        </a:p>
      </dgm:t>
    </dgm:pt>
    <dgm:pt modelId="{F2B1DF84-4B3B-48A7-8B2E-923FF9D5B673}" type="pres">
      <dgm:prSet presAssocID="{1E547440-21FB-4E1F-9E63-22F773812586}" presName="parentText" presStyleLbl="node1" presStyleIdx="11" presStyleCnt="12">
        <dgm:presLayoutVars>
          <dgm:chMax val="0"/>
          <dgm:bulletEnabled val="1"/>
        </dgm:presLayoutVars>
      </dgm:prSet>
      <dgm:spPr/>
      <dgm:t>
        <a:bodyPr/>
        <a:lstStyle/>
        <a:p>
          <a:endParaRPr lang="en-US"/>
        </a:p>
      </dgm:t>
    </dgm:pt>
  </dgm:ptLst>
  <dgm:cxnLst>
    <dgm:cxn modelId="{35E25657-B484-4B15-B5A5-02FEAAA4CB36}" srcId="{116A735D-8434-40DC-A88A-0C35BBDDB664}" destId="{E9907B08-BFE0-4280-98FD-A8797D1CEC3C}" srcOrd="0" destOrd="0" parTransId="{5D9D5B20-1C54-4068-AF23-B57248D6C4C8}" sibTransId="{414F4E86-F7FB-454E-9129-9AB12E653B7B}"/>
    <dgm:cxn modelId="{4E0EEEDD-B159-43D3-9825-FD82C98A559F}" srcId="{116A735D-8434-40DC-A88A-0C35BBDDB664}" destId="{5A0974D3-4962-41B3-9233-4FC8387E2BFD}" srcOrd="4" destOrd="0" parTransId="{66B47078-49FC-488D-B4C1-1652FF3A00A5}" sibTransId="{4B5B630D-A58B-400D-B49C-432B92A3AAC7}"/>
    <dgm:cxn modelId="{EFF72CBD-D1D5-7E47-A4D1-7ED265AB1CBB}" type="presOf" srcId="{2BA2F0CB-1202-4B48-AFE1-D071910715F7}" destId="{9FCB4DD0-6146-42E2-8540-DF921B3A1954}" srcOrd="0" destOrd="0" presId="urn:microsoft.com/office/officeart/2005/8/layout/vList2"/>
    <dgm:cxn modelId="{9E2DF5C9-312D-4173-AB6A-5B026228F091}" srcId="{116A735D-8434-40DC-A88A-0C35BBDDB664}" destId="{AA8D723C-1BD4-454B-88BB-09E743BD1703}" srcOrd="8" destOrd="0" parTransId="{E2016C1C-A8F9-4D71-A0CF-121F7F2140D7}" sibTransId="{E9BF5D6D-AEA8-4031-886B-58ED645A9983}"/>
    <dgm:cxn modelId="{C61AC2D0-3A34-4009-837F-507A451F7370}" srcId="{116A735D-8434-40DC-A88A-0C35BBDDB664}" destId="{47B1245A-FD92-48F7-A7E0-399FD0D8EE48}" srcOrd="5" destOrd="0" parTransId="{D268549B-D537-4375-87FA-4D3A0AA8ECE3}" sibTransId="{DD936B94-42C2-4FBF-8960-8CEA3BEAC62D}"/>
    <dgm:cxn modelId="{FD521F9C-76FB-4F09-A7EB-7FCD46496EA5}" srcId="{116A735D-8434-40DC-A88A-0C35BBDDB664}" destId="{2BA2F0CB-1202-4B48-AFE1-D071910715F7}" srcOrd="10" destOrd="0" parTransId="{7FB94FFD-CE2F-4602-912C-690DEE1A6415}" sibTransId="{ADC5AA1F-A187-4BBF-A180-D3391C0625C1}"/>
    <dgm:cxn modelId="{8EBF366E-2056-814E-9593-2A5365B8CAD2}" type="presOf" srcId="{47B1245A-FD92-48F7-A7E0-399FD0D8EE48}" destId="{43E65684-794B-4AA5-896C-F413498203E9}" srcOrd="0" destOrd="0" presId="urn:microsoft.com/office/officeart/2005/8/layout/vList2"/>
    <dgm:cxn modelId="{56E17D63-C4DF-4F2A-8824-5C52ACE57E09}" srcId="{116A735D-8434-40DC-A88A-0C35BBDDB664}" destId="{82FE02E0-6265-4734-A90D-171624BC6479}" srcOrd="6" destOrd="0" parTransId="{F6801B50-74AA-4929-8BAD-169B047BAC0F}" sibTransId="{41E3355F-9D02-4DFE-8C80-31DFDD31E814}"/>
    <dgm:cxn modelId="{19AC9998-CA1F-624B-8C52-CDECB1EB2F98}" type="presOf" srcId="{AA8D723C-1BD4-454B-88BB-09E743BD1703}" destId="{FE49D2C7-6FE4-4AE6-AECD-4CADEB1F5D5C}" srcOrd="0" destOrd="0" presId="urn:microsoft.com/office/officeart/2005/8/layout/vList2"/>
    <dgm:cxn modelId="{98FF94CA-881C-E04A-B8F2-B64365F94F6E}" type="presOf" srcId="{A8059FF7-4CCE-4258-B975-962C653312EF}" destId="{D7C4EB10-4C75-4406-AE75-050D511B818A}" srcOrd="0" destOrd="0" presId="urn:microsoft.com/office/officeart/2005/8/layout/vList2"/>
    <dgm:cxn modelId="{2DBA455F-63EA-4C21-B2F2-1ACF0165135F}" srcId="{116A735D-8434-40DC-A88A-0C35BBDDB664}" destId="{E79D662E-8B27-4C27-8DFF-56FB36615FF8}" srcOrd="3" destOrd="0" parTransId="{539E100E-5489-42E8-AF36-BBB39C12DD13}" sibTransId="{986A5FDC-7B6E-435B-AD2B-02603D9AB77A}"/>
    <dgm:cxn modelId="{1695EDBD-56F2-4FF7-863A-4E19BAC62710}" srcId="{116A735D-8434-40DC-A88A-0C35BBDDB664}" destId="{1E547440-21FB-4E1F-9E63-22F773812586}" srcOrd="11" destOrd="0" parTransId="{857BFB23-0098-4899-B8C3-E55675237C11}" sibTransId="{160BACA4-E816-4D85-8FBF-A8DED418C4AF}"/>
    <dgm:cxn modelId="{CAAA030A-1818-480E-83DF-E62FAB3B558B}" srcId="{116A735D-8434-40DC-A88A-0C35BBDDB664}" destId="{3E64E4C4-C91F-4BD2-98E2-702E5BF1DF5C}" srcOrd="1" destOrd="0" parTransId="{BFE54627-84DE-4EF8-8E4E-BA05E31175DD}" sibTransId="{2B677E74-C0D5-4587-ADF1-ED8E69DBA106}"/>
    <dgm:cxn modelId="{D576E5EA-C9C6-3049-A85E-B0CD713B4B27}" type="presOf" srcId="{82FE02E0-6265-4734-A90D-171624BC6479}" destId="{D6B715B8-02BA-4DF8-BC01-E42AB9125EC0}" srcOrd="0" destOrd="0" presId="urn:microsoft.com/office/officeart/2005/8/layout/vList2"/>
    <dgm:cxn modelId="{E630F73A-E867-924B-9FDE-87188A0E8C46}" type="presOf" srcId="{8E16FDA4-2952-4C78-8EB8-16F455D2573A}" destId="{DD9A8FC4-C731-4812-8019-2FC22719E311}" srcOrd="0" destOrd="0" presId="urn:microsoft.com/office/officeart/2005/8/layout/vList2"/>
    <dgm:cxn modelId="{40C04A83-7FE2-43D4-95E8-57AE7D1A883D}" srcId="{116A735D-8434-40DC-A88A-0C35BBDDB664}" destId="{A8059FF7-4CCE-4258-B975-962C653312EF}" srcOrd="9" destOrd="0" parTransId="{738FA99A-2DA1-40F5-B4FC-7CD2F1B90529}" sibTransId="{BC37AD8B-4F58-474F-80F6-1C6F39871A45}"/>
    <dgm:cxn modelId="{718D1DE0-1E74-E64C-8048-0253C5622361}" type="presOf" srcId="{1E547440-21FB-4E1F-9E63-22F773812586}" destId="{F2B1DF84-4B3B-48A7-8B2E-923FF9D5B673}" srcOrd="0" destOrd="0" presId="urn:microsoft.com/office/officeart/2005/8/layout/vList2"/>
    <dgm:cxn modelId="{5892DE50-C983-4F36-892D-8F746447F2C9}" srcId="{116A735D-8434-40DC-A88A-0C35BBDDB664}" destId="{8E16FDA4-2952-4C78-8EB8-16F455D2573A}" srcOrd="2" destOrd="0" parTransId="{DDBC0B75-C7E2-4BCE-B5F7-6591B8612C75}" sibTransId="{B8557602-66A8-45AF-BFF1-3FA86A7CE79A}"/>
    <dgm:cxn modelId="{DA3EEE5C-D957-2246-8DD2-1ABFFE2DBA30}" type="presOf" srcId="{3E64E4C4-C91F-4BD2-98E2-702E5BF1DF5C}" destId="{6E3A937F-5862-4D7A-BAE9-A8C930E43814}" srcOrd="0" destOrd="0" presId="urn:microsoft.com/office/officeart/2005/8/layout/vList2"/>
    <dgm:cxn modelId="{74A1A564-5C8E-0041-B5BA-9489E86FD80E}" type="presOf" srcId="{5A0974D3-4962-41B3-9233-4FC8387E2BFD}" destId="{EE04BAC8-69D5-4BE8-AF76-98F6D5A59ED1}" srcOrd="0" destOrd="0" presId="urn:microsoft.com/office/officeart/2005/8/layout/vList2"/>
    <dgm:cxn modelId="{A1783399-DA3F-B94F-80B2-E65FFA7EC806}" type="presOf" srcId="{E9907B08-BFE0-4280-98FD-A8797D1CEC3C}" destId="{F40FEFF6-5FE5-4D43-9903-949FD42BC466}" srcOrd="0" destOrd="0" presId="urn:microsoft.com/office/officeart/2005/8/layout/vList2"/>
    <dgm:cxn modelId="{081DDD52-B9B0-4BB6-9625-8BEF3AF02F56}" srcId="{116A735D-8434-40DC-A88A-0C35BBDDB664}" destId="{5A968334-DE05-4998-BA01-2ECA3F5BC4E9}" srcOrd="7" destOrd="0" parTransId="{70CF8B68-F8CD-49DA-96E7-6102D4693502}" sibTransId="{0AD002CA-66CD-4639-AE78-0A9E0747D0C1}"/>
    <dgm:cxn modelId="{DC5A97E5-649E-8443-934A-EC7E5F232BBB}" type="presOf" srcId="{5A968334-DE05-4998-BA01-2ECA3F5BC4E9}" destId="{AC41FDEA-FF41-49D0-8885-EA885C822AA8}" srcOrd="0" destOrd="0" presId="urn:microsoft.com/office/officeart/2005/8/layout/vList2"/>
    <dgm:cxn modelId="{AC08D1AE-56D0-8F46-BC05-8794242AF4FB}" type="presOf" srcId="{116A735D-8434-40DC-A88A-0C35BBDDB664}" destId="{B4F46828-3226-413F-B427-83B8ADA041C1}" srcOrd="0" destOrd="0" presId="urn:microsoft.com/office/officeart/2005/8/layout/vList2"/>
    <dgm:cxn modelId="{DC7B3B46-54F1-D347-B4BD-29EA7CE76204}" type="presOf" srcId="{E79D662E-8B27-4C27-8DFF-56FB36615FF8}" destId="{922E9D74-C89A-41A4-9AE8-314BA9B39FAC}" srcOrd="0" destOrd="0" presId="urn:microsoft.com/office/officeart/2005/8/layout/vList2"/>
    <dgm:cxn modelId="{488742AF-CD06-1B47-85DD-8E0FF623B69B}" type="presParOf" srcId="{B4F46828-3226-413F-B427-83B8ADA041C1}" destId="{F40FEFF6-5FE5-4D43-9903-949FD42BC466}" srcOrd="0" destOrd="0" presId="urn:microsoft.com/office/officeart/2005/8/layout/vList2"/>
    <dgm:cxn modelId="{B0745BE8-D564-4F45-95A3-24FF42883297}" type="presParOf" srcId="{B4F46828-3226-413F-B427-83B8ADA041C1}" destId="{DFF3FC44-0CF8-45F1-AA1A-461970FB792A}" srcOrd="1" destOrd="0" presId="urn:microsoft.com/office/officeart/2005/8/layout/vList2"/>
    <dgm:cxn modelId="{B60E5C32-26AB-F944-9106-5A9D299117EB}" type="presParOf" srcId="{B4F46828-3226-413F-B427-83B8ADA041C1}" destId="{6E3A937F-5862-4D7A-BAE9-A8C930E43814}" srcOrd="2" destOrd="0" presId="urn:microsoft.com/office/officeart/2005/8/layout/vList2"/>
    <dgm:cxn modelId="{84E21174-4ACF-EE4C-9376-89ED58F18816}" type="presParOf" srcId="{B4F46828-3226-413F-B427-83B8ADA041C1}" destId="{08A0AE95-24BF-41DE-A727-F37E50CC95E2}" srcOrd="3" destOrd="0" presId="urn:microsoft.com/office/officeart/2005/8/layout/vList2"/>
    <dgm:cxn modelId="{0CBC7A41-B44C-4741-BC5B-2C8683381B57}" type="presParOf" srcId="{B4F46828-3226-413F-B427-83B8ADA041C1}" destId="{DD9A8FC4-C731-4812-8019-2FC22719E311}" srcOrd="4" destOrd="0" presId="urn:microsoft.com/office/officeart/2005/8/layout/vList2"/>
    <dgm:cxn modelId="{0FC587F0-D398-074E-BF36-50E729393DE4}" type="presParOf" srcId="{B4F46828-3226-413F-B427-83B8ADA041C1}" destId="{7105984F-9CCD-4E19-B972-F91A676E6042}" srcOrd="5" destOrd="0" presId="urn:microsoft.com/office/officeart/2005/8/layout/vList2"/>
    <dgm:cxn modelId="{289B483C-2BB5-2242-A8BC-596707C6A15A}" type="presParOf" srcId="{B4F46828-3226-413F-B427-83B8ADA041C1}" destId="{922E9D74-C89A-41A4-9AE8-314BA9B39FAC}" srcOrd="6" destOrd="0" presId="urn:microsoft.com/office/officeart/2005/8/layout/vList2"/>
    <dgm:cxn modelId="{252FE7A9-96B7-0649-A0AB-8CBDF7B34F79}" type="presParOf" srcId="{B4F46828-3226-413F-B427-83B8ADA041C1}" destId="{4A40C53B-36A6-43D6-94DD-BCAD8F25FB19}" srcOrd="7" destOrd="0" presId="urn:microsoft.com/office/officeart/2005/8/layout/vList2"/>
    <dgm:cxn modelId="{A753E36B-6332-1C48-B77B-C1C4545E5FF6}" type="presParOf" srcId="{B4F46828-3226-413F-B427-83B8ADA041C1}" destId="{EE04BAC8-69D5-4BE8-AF76-98F6D5A59ED1}" srcOrd="8" destOrd="0" presId="urn:microsoft.com/office/officeart/2005/8/layout/vList2"/>
    <dgm:cxn modelId="{EB45DC63-A71E-4D4B-81ED-AD218A7DD813}" type="presParOf" srcId="{B4F46828-3226-413F-B427-83B8ADA041C1}" destId="{DECEA40A-5C4C-46E5-AD00-40A0989F7D91}" srcOrd="9" destOrd="0" presId="urn:microsoft.com/office/officeart/2005/8/layout/vList2"/>
    <dgm:cxn modelId="{98AD929A-3627-064C-8BB9-51AC856E4158}" type="presParOf" srcId="{B4F46828-3226-413F-B427-83B8ADA041C1}" destId="{43E65684-794B-4AA5-896C-F413498203E9}" srcOrd="10" destOrd="0" presId="urn:microsoft.com/office/officeart/2005/8/layout/vList2"/>
    <dgm:cxn modelId="{AF9C7657-85D8-3246-AFD2-0503F0CE7BDD}" type="presParOf" srcId="{B4F46828-3226-413F-B427-83B8ADA041C1}" destId="{45F35E21-FAF7-4FD7-BB03-EEF90CD054B6}" srcOrd="11" destOrd="0" presId="urn:microsoft.com/office/officeart/2005/8/layout/vList2"/>
    <dgm:cxn modelId="{68EF4AA9-A5F7-BF49-A957-2E9362F53672}" type="presParOf" srcId="{B4F46828-3226-413F-B427-83B8ADA041C1}" destId="{D6B715B8-02BA-4DF8-BC01-E42AB9125EC0}" srcOrd="12" destOrd="0" presId="urn:microsoft.com/office/officeart/2005/8/layout/vList2"/>
    <dgm:cxn modelId="{662F3264-0DC8-6543-AF69-2DED859F192C}" type="presParOf" srcId="{B4F46828-3226-413F-B427-83B8ADA041C1}" destId="{B1342D41-26C1-48A3-82FC-799A3E8BAEF0}" srcOrd="13" destOrd="0" presId="urn:microsoft.com/office/officeart/2005/8/layout/vList2"/>
    <dgm:cxn modelId="{9D80DD8D-DC97-D140-B2A2-FF381C75651E}" type="presParOf" srcId="{B4F46828-3226-413F-B427-83B8ADA041C1}" destId="{AC41FDEA-FF41-49D0-8885-EA885C822AA8}" srcOrd="14" destOrd="0" presId="urn:microsoft.com/office/officeart/2005/8/layout/vList2"/>
    <dgm:cxn modelId="{44CE3E37-B65A-3940-83C4-09D939AFA992}" type="presParOf" srcId="{B4F46828-3226-413F-B427-83B8ADA041C1}" destId="{E98B63D1-64A9-4A37-8835-C25B309EDAC0}" srcOrd="15" destOrd="0" presId="urn:microsoft.com/office/officeart/2005/8/layout/vList2"/>
    <dgm:cxn modelId="{2A2F7AB8-3527-9D47-B2FD-C034FCA65635}" type="presParOf" srcId="{B4F46828-3226-413F-B427-83B8ADA041C1}" destId="{FE49D2C7-6FE4-4AE6-AECD-4CADEB1F5D5C}" srcOrd="16" destOrd="0" presId="urn:microsoft.com/office/officeart/2005/8/layout/vList2"/>
    <dgm:cxn modelId="{B6C17886-708B-DB44-B50D-A1233143B040}" type="presParOf" srcId="{B4F46828-3226-413F-B427-83B8ADA041C1}" destId="{BA0F67ED-348B-4BFD-85DA-D6A3928FE2A6}" srcOrd="17" destOrd="0" presId="urn:microsoft.com/office/officeart/2005/8/layout/vList2"/>
    <dgm:cxn modelId="{D531B5F5-C08C-3240-A11F-0311EA3CC942}" type="presParOf" srcId="{B4F46828-3226-413F-B427-83B8ADA041C1}" destId="{D7C4EB10-4C75-4406-AE75-050D511B818A}" srcOrd="18" destOrd="0" presId="urn:microsoft.com/office/officeart/2005/8/layout/vList2"/>
    <dgm:cxn modelId="{947A2DCF-3D6A-D243-8981-832B394D0E37}" type="presParOf" srcId="{B4F46828-3226-413F-B427-83B8ADA041C1}" destId="{E9988163-2F95-4BAF-B93D-381FFB1D69E5}" srcOrd="19" destOrd="0" presId="urn:microsoft.com/office/officeart/2005/8/layout/vList2"/>
    <dgm:cxn modelId="{F146A275-2E42-6248-A0CA-FEF6ED834E74}" type="presParOf" srcId="{B4F46828-3226-413F-B427-83B8ADA041C1}" destId="{9FCB4DD0-6146-42E2-8540-DF921B3A1954}" srcOrd="20" destOrd="0" presId="urn:microsoft.com/office/officeart/2005/8/layout/vList2"/>
    <dgm:cxn modelId="{4A793A5C-9E9A-DB4E-9F86-129945D31EA6}" type="presParOf" srcId="{B4F46828-3226-413F-B427-83B8ADA041C1}" destId="{5A441096-A4F1-45F7-B027-FE80E659D52E}" srcOrd="21" destOrd="0" presId="urn:microsoft.com/office/officeart/2005/8/layout/vList2"/>
    <dgm:cxn modelId="{BB4350E1-2393-8744-ACD6-35AAE017C184}" type="presParOf" srcId="{B4F46828-3226-413F-B427-83B8ADA041C1}" destId="{F2B1DF84-4B3B-48A7-8B2E-923FF9D5B673}" srcOrd="2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B141B-CCA0-B149-B957-CEFA1A9B5923}" type="doc">
      <dgm:prSet loTypeId="urn:microsoft.com/office/officeart/2008/layout/LinedList" loCatId="" qsTypeId="urn:microsoft.com/office/officeart/2005/8/quickstyle/simple4" qsCatId="simple" csTypeId="urn:microsoft.com/office/officeart/2005/8/colors/colorful1#1" csCatId="colorful" phldr="1"/>
      <dgm:spPr/>
      <dgm:t>
        <a:bodyPr/>
        <a:lstStyle/>
        <a:p>
          <a:endParaRPr lang="en-US"/>
        </a:p>
      </dgm:t>
    </dgm:pt>
    <dgm:pt modelId="{28B3A9C2-33C7-5F4F-9F11-ED891C32EEFF}">
      <dgm:prSet custT="1"/>
      <dgm:spPr/>
      <dgm:t>
        <a:bodyPr/>
        <a:lstStyle/>
        <a:p>
          <a:pPr rtl="0"/>
          <a:r>
            <a:rPr lang="en-US" sz="1400" b="1" dirty="0" smtClean="0"/>
            <a:t>1. The world has reduced extreme poverty by half</a:t>
          </a:r>
          <a:endParaRPr lang="en-US" sz="1400" b="1" dirty="0"/>
        </a:p>
      </dgm:t>
    </dgm:pt>
    <dgm:pt modelId="{89D8B6B6-0A45-7A43-BEEF-8A0284E26096}" type="parTrans" cxnId="{F73E4222-C66E-A443-9AC3-2A5D761269CC}">
      <dgm:prSet/>
      <dgm:spPr/>
      <dgm:t>
        <a:bodyPr/>
        <a:lstStyle/>
        <a:p>
          <a:endParaRPr lang="en-US"/>
        </a:p>
      </dgm:t>
    </dgm:pt>
    <dgm:pt modelId="{572F271E-7466-7D4C-B1CE-8953A38915F2}" type="sibTrans" cxnId="{F73E4222-C66E-A443-9AC3-2A5D761269CC}">
      <dgm:prSet/>
      <dgm:spPr/>
      <dgm:t>
        <a:bodyPr/>
        <a:lstStyle/>
        <a:p>
          <a:endParaRPr lang="en-US"/>
        </a:p>
      </dgm:t>
    </dgm:pt>
    <dgm:pt modelId="{6B85544F-9643-A046-A184-96BBC03A117C}">
      <dgm:prSet/>
      <dgm:spPr/>
      <dgm:t>
        <a:bodyPr/>
        <a:lstStyle/>
        <a:p>
          <a:pPr rtl="0"/>
          <a:r>
            <a:rPr lang="en-US" smtClean="0"/>
            <a:t>In 1990, almost half of the population in developing regions lived on less than $1.25 a day. This rate dropped to 22 per cent by 2010, reducing the number of people living in extreme poverty by 700 million</a:t>
          </a:r>
          <a:endParaRPr lang="en-US"/>
        </a:p>
      </dgm:t>
    </dgm:pt>
    <dgm:pt modelId="{0F71448D-34E1-7046-92CB-117C8EF468C2}" type="parTrans" cxnId="{9CCC7F93-0691-0B40-B1C3-2F753B3A4BBC}">
      <dgm:prSet/>
      <dgm:spPr/>
      <dgm:t>
        <a:bodyPr/>
        <a:lstStyle/>
        <a:p>
          <a:endParaRPr lang="en-US"/>
        </a:p>
      </dgm:t>
    </dgm:pt>
    <dgm:pt modelId="{2727B897-6409-6541-B8E3-04D86596B993}" type="sibTrans" cxnId="{9CCC7F93-0691-0B40-B1C3-2F753B3A4BBC}">
      <dgm:prSet/>
      <dgm:spPr/>
      <dgm:t>
        <a:bodyPr/>
        <a:lstStyle/>
        <a:p>
          <a:endParaRPr lang="en-US"/>
        </a:p>
      </dgm:t>
    </dgm:pt>
    <dgm:pt modelId="{D304EC5E-7EB0-2E42-BBBA-1B54F229C0CB}">
      <dgm:prSet custT="1"/>
      <dgm:spPr/>
      <dgm:t>
        <a:bodyPr/>
        <a:lstStyle/>
        <a:p>
          <a:pPr rtl="0"/>
          <a:r>
            <a:rPr lang="en-US" sz="1400" b="1" dirty="0" smtClean="0"/>
            <a:t>2. 90% of children in developing regions are attending primary school</a:t>
          </a:r>
          <a:endParaRPr lang="en-US" sz="1400" b="1" dirty="0"/>
        </a:p>
      </dgm:t>
    </dgm:pt>
    <dgm:pt modelId="{7822FFF9-9030-3F44-B35F-52FB00BD2527}" type="parTrans" cxnId="{ACFC0A10-127D-274F-A081-B197988FA4E2}">
      <dgm:prSet/>
      <dgm:spPr/>
      <dgm:t>
        <a:bodyPr/>
        <a:lstStyle/>
        <a:p>
          <a:endParaRPr lang="en-US"/>
        </a:p>
      </dgm:t>
    </dgm:pt>
    <dgm:pt modelId="{717B4484-6F93-D241-8CA9-5F86F3D62733}" type="sibTrans" cxnId="{ACFC0A10-127D-274F-A081-B197988FA4E2}">
      <dgm:prSet/>
      <dgm:spPr/>
      <dgm:t>
        <a:bodyPr/>
        <a:lstStyle/>
        <a:p>
          <a:endParaRPr lang="en-US"/>
        </a:p>
      </dgm:t>
    </dgm:pt>
    <dgm:pt modelId="{DD727E0C-77C7-D14A-A653-D0A9BA2E083F}">
      <dgm:prSet/>
      <dgm:spPr/>
      <dgm:t>
        <a:bodyPr/>
        <a:lstStyle/>
        <a:p>
          <a:pPr rtl="0"/>
          <a:r>
            <a:rPr lang="en-US" smtClean="0"/>
            <a:t>The school enrolment rate in primary education in developing regions increased from 83 per cent to 90 percent between 2000 and 2012. Most of the gains were achieved by 2007, after which progress stagnated. In 2012, 58 million children were out of school. High dropout rates remain a major impediment to universal primary education. An estimated 50 per cent of out-of-school children of primary school age live in conflict-affected areas. </a:t>
          </a:r>
          <a:endParaRPr lang="en-US"/>
        </a:p>
      </dgm:t>
    </dgm:pt>
    <dgm:pt modelId="{648BE0A1-000C-8D4C-9077-D1496913CC0B}" type="parTrans" cxnId="{933EAFF1-85BC-7848-AB33-7045427B67DA}">
      <dgm:prSet/>
      <dgm:spPr/>
      <dgm:t>
        <a:bodyPr/>
        <a:lstStyle/>
        <a:p>
          <a:endParaRPr lang="en-US"/>
        </a:p>
      </dgm:t>
    </dgm:pt>
    <dgm:pt modelId="{6E3E5730-5A76-2E4C-BDC2-C035490EDDF5}" type="sibTrans" cxnId="{933EAFF1-85BC-7848-AB33-7045427B67DA}">
      <dgm:prSet/>
      <dgm:spPr/>
      <dgm:t>
        <a:bodyPr/>
        <a:lstStyle/>
        <a:p>
          <a:endParaRPr lang="en-US"/>
        </a:p>
      </dgm:t>
    </dgm:pt>
    <dgm:pt modelId="{3FEF19ED-AB3B-D949-BE27-B4D3FAA696F1}">
      <dgm:prSet custT="1"/>
      <dgm:spPr/>
      <dgm:t>
        <a:bodyPr/>
        <a:lstStyle/>
        <a:p>
          <a:pPr rtl="0"/>
          <a:r>
            <a:rPr lang="en-US" sz="1400" b="1" dirty="0" smtClean="0"/>
            <a:t>3. Disparities in primary school enrolment between boys and girls are being eliminated in   all developing regions</a:t>
          </a:r>
          <a:endParaRPr lang="en-US" sz="1400" b="1" dirty="0"/>
        </a:p>
      </dgm:t>
    </dgm:pt>
    <dgm:pt modelId="{3D5B067A-2EA2-7C4D-BD0C-EB52EF220B24}" type="parTrans" cxnId="{9CAAA0B6-3385-AE46-9C78-4A08E0CEAADA}">
      <dgm:prSet/>
      <dgm:spPr/>
      <dgm:t>
        <a:bodyPr/>
        <a:lstStyle/>
        <a:p>
          <a:endParaRPr lang="en-US"/>
        </a:p>
      </dgm:t>
    </dgm:pt>
    <dgm:pt modelId="{7DBD0652-1C3B-1F4C-8710-2A743973AF98}" type="sibTrans" cxnId="{9CAAA0B6-3385-AE46-9C78-4A08E0CEAADA}">
      <dgm:prSet/>
      <dgm:spPr/>
      <dgm:t>
        <a:bodyPr/>
        <a:lstStyle/>
        <a:p>
          <a:endParaRPr lang="en-US"/>
        </a:p>
      </dgm:t>
    </dgm:pt>
    <dgm:pt modelId="{5DD05982-504A-6940-92C8-5CC81AB2A543}">
      <dgm:prSet/>
      <dgm:spPr/>
      <dgm:t>
        <a:bodyPr/>
        <a:lstStyle/>
        <a:p>
          <a:pPr rtl="0"/>
          <a:r>
            <a:rPr lang="en-US" dirty="0" smtClean="0"/>
            <a:t>Substantial gains have been made towards reaching gender parity in school enrolment at all levels of education in all developing regions. By 2012, all developing regions have achieved, or were close to achieving, gender parity in primary education.</a:t>
          </a:r>
          <a:endParaRPr lang="en-US" dirty="0"/>
        </a:p>
      </dgm:t>
    </dgm:pt>
    <dgm:pt modelId="{09F537A6-0E9C-B247-BF5A-616764D48E9C}" type="parTrans" cxnId="{48BCE4C4-9779-344E-B6EC-5FA02A6640FF}">
      <dgm:prSet/>
      <dgm:spPr/>
      <dgm:t>
        <a:bodyPr/>
        <a:lstStyle/>
        <a:p>
          <a:endParaRPr lang="en-US"/>
        </a:p>
      </dgm:t>
    </dgm:pt>
    <dgm:pt modelId="{33786029-24C5-6643-9CB9-B86B096B70AB}" type="sibTrans" cxnId="{48BCE4C4-9779-344E-B6EC-5FA02A6640FF}">
      <dgm:prSet/>
      <dgm:spPr/>
      <dgm:t>
        <a:bodyPr/>
        <a:lstStyle/>
        <a:p>
          <a:endParaRPr lang="en-US"/>
        </a:p>
      </dgm:t>
    </dgm:pt>
    <dgm:pt modelId="{9A1FF9BD-57AE-B041-903E-1CFA1206C816}">
      <dgm:prSet custT="1"/>
      <dgm:spPr/>
      <dgm:t>
        <a:bodyPr/>
        <a:lstStyle/>
        <a:p>
          <a:pPr rtl="0"/>
          <a:endParaRPr lang="en-US" sz="1400" b="1" dirty="0" smtClean="0"/>
        </a:p>
        <a:p>
          <a:pPr rtl="0"/>
          <a:r>
            <a:rPr lang="en-US" sz="1400" b="1" dirty="0" smtClean="0"/>
            <a:t>4. Child mortality has been almost halved</a:t>
          </a:r>
          <a:endParaRPr lang="en-US" sz="1400" b="1" dirty="0"/>
        </a:p>
      </dgm:t>
    </dgm:pt>
    <dgm:pt modelId="{40E56434-72A0-9E42-A675-DC1186434F45}" type="parTrans" cxnId="{9A1356AF-0795-204F-9102-91C16F3AACDD}">
      <dgm:prSet/>
      <dgm:spPr/>
      <dgm:t>
        <a:bodyPr/>
        <a:lstStyle/>
        <a:p>
          <a:endParaRPr lang="en-US"/>
        </a:p>
      </dgm:t>
    </dgm:pt>
    <dgm:pt modelId="{16731274-FB97-7641-90FE-7C105CE0F2E0}" type="sibTrans" cxnId="{9A1356AF-0795-204F-9102-91C16F3AACDD}">
      <dgm:prSet/>
      <dgm:spPr/>
      <dgm:t>
        <a:bodyPr/>
        <a:lstStyle/>
        <a:p>
          <a:endParaRPr lang="en-US"/>
        </a:p>
      </dgm:t>
    </dgm:pt>
    <dgm:pt modelId="{2DB8C45D-9290-CF42-9461-01189C7BC4E6}">
      <dgm:prSet/>
      <dgm:spPr/>
      <dgm:t>
        <a:bodyPr/>
        <a:lstStyle/>
        <a:p>
          <a:pPr rtl="0"/>
          <a:r>
            <a:rPr lang="en-US" smtClean="0"/>
            <a:t>Worldwide, the mortality rate for children under age five dropped almost 50 per cent, from 90 deaths per 1,000 live births in 1990 to 48 in 2012. Preventable diseases are the main causes of under-five deaths and appropriate actions need to be taken to address them.</a:t>
          </a:r>
          <a:endParaRPr lang="en-US"/>
        </a:p>
      </dgm:t>
    </dgm:pt>
    <dgm:pt modelId="{E0008319-EDE6-6144-8EAB-43C8C4029F11}" type="parTrans" cxnId="{B504F36C-4917-6249-A85A-4F8B79A57B6F}">
      <dgm:prSet/>
      <dgm:spPr/>
      <dgm:t>
        <a:bodyPr/>
        <a:lstStyle/>
        <a:p>
          <a:endParaRPr lang="en-US"/>
        </a:p>
      </dgm:t>
    </dgm:pt>
    <dgm:pt modelId="{E8145C8A-B95B-2F4D-B826-D9FE1E7EBA59}" type="sibTrans" cxnId="{B504F36C-4917-6249-A85A-4F8B79A57B6F}">
      <dgm:prSet/>
      <dgm:spPr/>
      <dgm:t>
        <a:bodyPr/>
        <a:lstStyle/>
        <a:p>
          <a:endParaRPr lang="en-US"/>
        </a:p>
      </dgm:t>
    </dgm:pt>
    <dgm:pt modelId="{FEA1D78B-4995-0146-8F9E-3011012C2EB6}" type="pres">
      <dgm:prSet presAssocID="{350B141B-CCA0-B149-B957-CEFA1A9B5923}" presName="vert0" presStyleCnt="0">
        <dgm:presLayoutVars>
          <dgm:dir/>
          <dgm:animOne val="branch"/>
          <dgm:animLvl val="lvl"/>
        </dgm:presLayoutVars>
      </dgm:prSet>
      <dgm:spPr/>
      <dgm:t>
        <a:bodyPr/>
        <a:lstStyle/>
        <a:p>
          <a:endParaRPr lang="en-US"/>
        </a:p>
      </dgm:t>
    </dgm:pt>
    <dgm:pt modelId="{732222FF-0003-F149-AB73-7F2518A669E1}" type="pres">
      <dgm:prSet presAssocID="{28B3A9C2-33C7-5F4F-9F11-ED891C32EEFF}" presName="thickLine" presStyleLbl="alignNode1" presStyleIdx="0" presStyleCnt="4"/>
      <dgm:spPr/>
    </dgm:pt>
    <dgm:pt modelId="{56AEB44E-F612-AE47-B3DA-B3E9CF44CCE0}" type="pres">
      <dgm:prSet presAssocID="{28B3A9C2-33C7-5F4F-9F11-ED891C32EEFF}" presName="horz1" presStyleCnt="0"/>
      <dgm:spPr/>
    </dgm:pt>
    <dgm:pt modelId="{BF50EC6E-5209-2248-9201-FA16EA311AE3}" type="pres">
      <dgm:prSet presAssocID="{28B3A9C2-33C7-5F4F-9F11-ED891C32EEFF}" presName="tx1" presStyleLbl="revTx" presStyleIdx="0" presStyleCnt="8"/>
      <dgm:spPr/>
      <dgm:t>
        <a:bodyPr/>
        <a:lstStyle/>
        <a:p>
          <a:endParaRPr lang="en-US"/>
        </a:p>
      </dgm:t>
    </dgm:pt>
    <dgm:pt modelId="{276551D4-CE05-3744-91C8-10D32641D616}" type="pres">
      <dgm:prSet presAssocID="{28B3A9C2-33C7-5F4F-9F11-ED891C32EEFF}" presName="vert1" presStyleCnt="0"/>
      <dgm:spPr/>
    </dgm:pt>
    <dgm:pt modelId="{69CE6AEF-071F-BB4F-8993-B0C9396DF20C}" type="pres">
      <dgm:prSet presAssocID="{6B85544F-9643-A046-A184-96BBC03A117C}" presName="vertSpace2a" presStyleCnt="0"/>
      <dgm:spPr/>
    </dgm:pt>
    <dgm:pt modelId="{98667F8C-9B12-F741-86BE-3E8E9DE9633A}" type="pres">
      <dgm:prSet presAssocID="{6B85544F-9643-A046-A184-96BBC03A117C}" presName="horz2" presStyleCnt="0"/>
      <dgm:spPr/>
    </dgm:pt>
    <dgm:pt modelId="{213815A1-F932-A34D-8389-0E64A712A907}" type="pres">
      <dgm:prSet presAssocID="{6B85544F-9643-A046-A184-96BBC03A117C}" presName="horzSpace2" presStyleCnt="0"/>
      <dgm:spPr/>
    </dgm:pt>
    <dgm:pt modelId="{6456B021-16BB-8D4C-B50A-2CFEFEE1CBBE}" type="pres">
      <dgm:prSet presAssocID="{6B85544F-9643-A046-A184-96BBC03A117C}" presName="tx2" presStyleLbl="revTx" presStyleIdx="1" presStyleCnt="8"/>
      <dgm:spPr/>
      <dgm:t>
        <a:bodyPr/>
        <a:lstStyle/>
        <a:p>
          <a:endParaRPr lang="en-US"/>
        </a:p>
      </dgm:t>
    </dgm:pt>
    <dgm:pt modelId="{DE3E8452-1A18-B647-B1F5-6120D6D3FC06}" type="pres">
      <dgm:prSet presAssocID="{6B85544F-9643-A046-A184-96BBC03A117C}" presName="vert2" presStyleCnt="0"/>
      <dgm:spPr/>
    </dgm:pt>
    <dgm:pt modelId="{FC7824E2-F896-444E-96CD-C76FBC11723C}" type="pres">
      <dgm:prSet presAssocID="{6B85544F-9643-A046-A184-96BBC03A117C}" presName="thinLine2b" presStyleLbl="callout" presStyleIdx="0" presStyleCnt="4"/>
      <dgm:spPr/>
    </dgm:pt>
    <dgm:pt modelId="{04F968F6-6D35-BB4F-A793-CC1F64AA0AE5}" type="pres">
      <dgm:prSet presAssocID="{6B85544F-9643-A046-A184-96BBC03A117C}" presName="vertSpace2b" presStyleCnt="0"/>
      <dgm:spPr/>
    </dgm:pt>
    <dgm:pt modelId="{384B8A5C-0779-1945-8028-522C64101AE5}" type="pres">
      <dgm:prSet presAssocID="{D304EC5E-7EB0-2E42-BBBA-1B54F229C0CB}" presName="thickLine" presStyleLbl="alignNode1" presStyleIdx="1" presStyleCnt="4"/>
      <dgm:spPr/>
    </dgm:pt>
    <dgm:pt modelId="{4A0C0E54-0165-9045-B5E1-D34A8080EB7C}" type="pres">
      <dgm:prSet presAssocID="{D304EC5E-7EB0-2E42-BBBA-1B54F229C0CB}" presName="horz1" presStyleCnt="0"/>
      <dgm:spPr/>
    </dgm:pt>
    <dgm:pt modelId="{920B7232-B74C-BE43-8EA2-0659CFE58152}" type="pres">
      <dgm:prSet presAssocID="{D304EC5E-7EB0-2E42-BBBA-1B54F229C0CB}" presName="tx1" presStyleLbl="revTx" presStyleIdx="2" presStyleCnt="8"/>
      <dgm:spPr/>
      <dgm:t>
        <a:bodyPr/>
        <a:lstStyle/>
        <a:p>
          <a:endParaRPr lang="en-US"/>
        </a:p>
      </dgm:t>
    </dgm:pt>
    <dgm:pt modelId="{3C08EC7F-E6F4-5C4C-832F-4CEB44192F67}" type="pres">
      <dgm:prSet presAssocID="{D304EC5E-7EB0-2E42-BBBA-1B54F229C0CB}" presName="vert1" presStyleCnt="0"/>
      <dgm:spPr/>
    </dgm:pt>
    <dgm:pt modelId="{A41B59DA-B1E9-2341-9D2D-C166823EEA94}" type="pres">
      <dgm:prSet presAssocID="{DD727E0C-77C7-D14A-A653-D0A9BA2E083F}" presName="vertSpace2a" presStyleCnt="0"/>
      <dgm:spPr/>
    </dgm:pt>
    <dgm:pt modelId="{344CC22C-3019-2049-80AF-6646E0C95C2B}" type="pres">
      <dgm:prSet presAssocID="{DD727E0C-77C7-D14A-A653-D0A9BA2E083F}" presName="horz2" presStyleCnt="0"/>
      <dgm:spPr/>
    </dgm:pt>
    <dgm:pt modelId="{02BA8A0B-E7A5-3647-9965-E73627B68CF1}" type="pres">
      <dgm:prSet presAssocID="{DD727E0C-77C7-D14A-A653-D0A9BA2E083F}" presName="horzSpace2" presStyleCnt="0"/>
      <dgm:spPr/>
    </dgm:pt>
    <dgm:pt modelId="{606259CD-4650-8447-A7DE-DA797DD45657}" type="pres">
      <dgm:prSet presAssocID="{DD727E0C-77C7-D14A-A653-D0A9BA2E083F}" presName="tx2" presStyleLbl="revTx" presStyleIdx="3" presStyleCnt="8"/>
      <dgm:spPr/>
      <dgm:t>
        <a:bodyPr/>
        <a:lstStyle/>
        <a:p>
          <a:endParaRPr lang="en-US"/>
        </a:p>
      </dgm:t>
    </dgm:pt>
    <dgm:pt modelId="{191E7E2F-1398-7D41-9CA3-2E5057B069B7}" type="pres">
      <dgm:prSet presAssocID="{DD727E0C-77C7-D14A-A653-D0A9BA2E083F}" presName="vert2" presStyleCnt="0"/>
      <dgm:spPr/>
    </dgm:pt>
    <dgm:pt modelId="{5111712C-85E3-964E-A962-F8C31A8E85F2}" type="pres">
      <dgm:prSet presAssocID="{DD727E0C-77C7-D14A-A653-D0A9BA2E083F}" presName="thinLine2b" presStyleLbl="callout" presStyleIdx="1" presStyleCnt="4"/>
      <dgm:spPr/>
    </dgm:pt>
    <dgm:pt modelId="{2A5F14DB-1D68-4B4C-8F5D-6BE16B8B1229}" type="pres">
      <dgm:prSet presAssocID="{DD727E0C-77C7-D14A-A653-D0A9BA2E083F}" presName="vertSpace2b" presStyleCnt="0"/>
      <dgm:spPr/>
    </dgm:pt>
    <dgm:pt modelId="{9F5751FC-5C06-7A4E-ACD8-C6477C916DEA}" type="pres">
      <dgm:prSet presAssocID="{3FEF19ED-AB3B-D949-BE27-B4D3FAA696F1}" presName="thickLine" presStyleLbl="alignNode1" presStyleIdx="2" presStyleCnt="4"/>
      <dgm:spPr/>
    </dgm:pt>
    <dgm:pt modelId="{5B82466C-0830-A340-B4A2-70E3830CAEB5}" type="pres">
      <dgm:prSet presAssocID="{3FEF19ED-AB3B-D949-BE27-B4D3FAA696F1}" presName="horz1" presStyleCnt="0"/>
      <dgm:spPr/>
    </dgm:pt>
    <dgm:pt modelId="{529F0036-6A0E-4748-808C-F207AE0200EC}" type="pres">
      <dgm:prSet presAssocID="{3FEF19ED-AB3B-D949-BE27-B4D3FAA696F1}" presName="tx1" presStyleLbl="revTx" presStyleIdx="4" presStyleCnt="8" custScaleX="115517"/>
      <dgm:spPr/>
      <dgm:t>
        <a:bodyPr/>
        <a:lstStyle/>
        <a:p>
          <a:endParaRPr lang="en-US"/>
        </a:p>
      </dgm:t>
    </dgm:pt>
    <dgm:pt modelId="{1E414AC7-229A-1241-A3C2-EB8E0DCF4404}" type="pres">
      <dgm:prSet presAssocID="{3FEF19ED-AB3B-D949-BE27-B4D3FAA696F1}" presName="vert1" presStyleCnt="0"/>
      <dgm:spPr/>
    </dgm:pt>
    <dgm:pt modelId="{ED3B016C-643E-BD44-96CC-357DEB92276F}" type="pres">
      <dgm:prSet presAssocID="{5DD05982-504A-6940-92C8-5CC81AB2A543}" presName="vertSpace2a" presStyleCnt="0"/>
      <dgm:spPr/>
    </dgm:pt>
    <dgm:pt modelId="{C5300D7D-5601-CC44-BC64-2DDFE2233AC7}" type="pres">
      <dgm:prSet presAssocID="{5DD05982-504A-6940-92C8-5CC81AB2A543}" presName="horz2" presStyleCnt="0"/>
      <dgm:spPr/>
    </dgm:pt>
    <dgm:pt modelId="{C689CDB9-9AF0-4548-98E8-F004089BA104}" type="pres">
      <dgm:prSet presAssocID="{5DD05982-504A-6940-92C8-5CC81AB2A543}" presName="horzSpace2" presStyleCnt="0"/>
      <dgm:spPr/>
    </dgm:pt>
    <dgm:pt modelId="{258AF0B4-EE68-C14A-9B8A-6734BECE9E3D}" type="pres">
      <dgm:prSet presAssocID="{5DD05982-504A-6940-92C8-5CC81AB2A543}" presName="tx2" presStyleLbl="revTx" presStyleIdx="5" presStyleCnt="8" custScaleX="103796" custLinFactNeighborX="-2209"/>
      <dgm:spPr/>
      <dgm:t>
        <a:bodyPr/>
        <a:lstStyle/>
        <a:p>
          <a:endParaRPr lang="en-US"/>
        </a:p>
      </dgm:t>
    </dgm:pt>
    <dgm:pt modelId="{F50B8829-8C09-D643-9F0F-E0B91BFA4FED}" type="pres">
      <dgm:prSet presAssocID="{5DD05982-504A-6940-92C8-5CC81AB2A543}" presName="vert2" presStyleCnt="0"/>
      <dgm:spPr/>
    </dgm:pt>
    <dgm:pt modelId="{D81E5564-FC11-3841-A49B-8183B98E9E4E}" type="pres">
      <dgm:prSet presAssocID="{5DD05982-504A-6940-92C8-5CC81AB2A543}" presName="thinLine2b" presStyleLbl="callout" presStyleIdx="2" presStyleCnt="4"/>
      <dgm:spPr/>
    </dgm:pt>
    <dgm:pt modelId="{9DD9DAD9-F008-9D4B-8610-051CF369B0D3}" type="pres">
      <dgm:prSet presAssocID="{5DD05982-504A-6940-92C8-5CC81AB2A543}" presName="vertSpace2b" presStyleCnt="0"/>
      <dgm:spPr/>
    </dgm:pt>
    <dgm:pt modelId="{06BF05AF-4D5E-0249-9597-ADD3CABEAE0C}" type="pres">
      <dgm:prSet presAssocID="{9A1FF9BD-57AE-B041-903E-1CFA1206C816}" presName="thickLine" presStyleLbl="alignNode1" presStyleIdx="3" presStyleCnt="4"/>
      <dgm:spPr/>
    </dgm:pt>
    <dgm:pt modelId="{D00E3910-652B-6E4B-8BBA-BDF4DE8C0DFF}" type="pres">
      <dgm:prSet presAssocID="{9A1FF9BD-57AE-B041-903E-1CFA1206C816}" presName="horz1" presStyleCnt="0"/>
      <dgm:spPr/>
    </dgm:pt>
    <dgm:pt modelId="{FCE324ED-8991-DF4C-A58C-8B93C5E44672}" type="pres">
      <dgm:prSet presAssocID="{9A1FF9BD-57AE-B041-903E-1CFA1206C816}" presName="tx1" presStyleLbl="revTx" presStyleIdx="6" presStyleCnt="8"/>
      <dgm:spPr/>
      <dgm:t>
        <a:bodyPr/>
        <a:lstStyle/>
        <a:p>
          <a:endParaRPr lang="en-US"/>
        </a:p>
      </dgm:t>
    </dgm:pt>
    <dgm:pt modelId="{46EFEC66-A90B-CB45-A900-F1A517E956C9}" type="pres">
      <dgm:prSet presAssocID="{9A1FF9BD-57AE-B041-903E-1CFA1206C816}" presName="vert1" presStyleCnt="0"/>
      <dgm:spPr/>
    </dgm:pt>
    <dgm:pt modelId="{9F66828B-1F9E-D04B-90C4-1729FCBD950D}" type="pres">
      <dgm:prSet presAssocID="{2DB8C45D-9290-CF42-9461-01189C7BC4E6}" presName="vertSpace2a" presStyleCnt="0"/>
      <dgm:spPr/>
    </dgm:pt>
    <dgm:pt modelId="{71A7C4A1-EFF7-7941-9FC6-834A6BBD7C05}" type="pres">
      <dgm:prSet presAssocID="{2DB8C45D-9290-CF42-9461-01189C7BC4E6}" presName="horz2" presStyleCnt="0"/>
      <dgm:spPr/>
    </dgm:pt>
    <dgm:pt modelId="{81F182CB-9C54-884F-8362-E5840CC452F8}" type="pres">
      <dgm:prSet presAssocID="{2DB8C45D-9290-CF42-9461-01189C7BC4E6}" presName="horzSpace2" presStyleCnt="0"/>
      <dgm:spPr/>
    </dgm:pt>
    <dgm:pt modelId="{65763591-67A3-5640-9435-36BCFAA681B6}" type="pres">
      <dgm:prSet presAssocID="{2DB8C45D-9290-CF42-9461-01189C7BC4E6}" presName="tx2" presStyleLbl="revTx" presStyleIdx="7" presStyleCnt="8"/>
      <dgm:spPr/>
      <dgm:t>
        <a:bodyPr/>
        <a:lstStyle/>
        <a:p>
          <a:endParaRPr lang="en-US"/>
        </a:p>
      </dgm:t>
    </dgm:pt>
    <dgm:pt modelId="{53AF7D3B-0159-524A-8D5D-DBDBCF2B07F7}" type="pres">
      <dgm:prSet presAssocID="{2DB8C45D-9290-CF42-9461-01189C7BC4E6}" presName="vert2" presStyleCnt="0"/>
      <dgm:spPr/>
    </dgm:pt>
    <dgm:pt modelId="{20BDA339-6946-6345-BD52-D8F4FC68A632}" type="pres">
      <dgm:prSet presAssocID="{2DB8C45D-9290-CF42-9461-01189C7BC4E6}" presName="thinLine2b" presStyleLbl="callout" presStyleIdx="3" presStyleCnt="4"/>
      <dgm:spPr/>
    </dgm:pt>
    <dgm:pt modelId="{1F2751D7-8267-BB4F-971C-4546BEF95F15}" type="pres">
      <dgm:prSet presAssocID="{2DB8C45D-9290-CF42-9461-01189C7BC4E6}" presName="vertSpace2b" presStyleCnt="0"/>
      <dgm:spPr/>
    </dgm:pt>
  </dgm:ptLst>
  <dgm:cxnLst>
    <dgm:cxn modelId="{8D48E312-F60E-AA45-A09A-DECC716E67D8}" type="presOf" srcId="{3FEF19ED-AB3B-D949-BE27-B4D3FAA696F1}" destId="{529F0036-6A0E-4748-808C-F207AE0200EC}" srcOrd="0" destOrd="0" presId="urn:microsoft.com/office/officeart/2008/layout/LinedList"/>
    <dgm:cxn modelId="{C698B090-1077-CE47-9653-ED0BBAEB6C16}" type="presOf" srcId="{350B141B-CCA0-B149-B957-CEFA1A9B5923}" destId="{FEA1D78B-4995-0146-8F9E-3011012C2EB6}" srcOrd="0" destOrd="0" presId="urn:microsoft.com/office/officeart/2008/layout/LinedList"/>
    <dgm:cxn modelId="{9CCC7F93-0691-0B40-B1C3-2F753B3A4BBC}" srcId="{28B3A9C2-33C7-5F4F-9F11-ED891C32EEFF}" destId="{6B85544F-9643-A046-A184-96BBC03A117C}" srcOrd="0" destOrd="0" parTransId="{0F71448D-34E1-7046-92CB-117C8EF468C2}" sibTransId="{2727B897-6409-6541-B8E3-04D86596B993}"/>
    <dgm:cxn modelId="{FAAF37A2-EC7B-9943-BAA1-53DE0B19CCE3}" type="presOf" srcId="{6B85544F-9643-A046-A184-96BBC03A117C}" destId="{6456B021-16BB-8D4C-B50A-2CFEFEE1CBBE}" srcOrd="0" destOrd="0" presId="urn:microsoft.com/office/officeart/2008/layout/LinedList"/>
    <dgm:cxn modelId="{ACFC0A10-127D-274F-A081-B197988FA4E2}" srcId="{350B141B-CCA0-B149-B957-CEFA1A9B5923}" destId="{D304EC5E-7EB0-2E42-BBBA-1B54F229C0CB}" srcOrd="1" destOrd="0" parTransId="{7822FFF9-9030-3F44-B35F-52FB00BD2527}" sibTransId="{717B4484-6F93-D241-8CA9-5F86F3D62733}"/>
    <dgm:cxn modelId="{9A1356AF-0795-204F-9102-91C16F3AACDD}" srcId="{350B141B-CCA0-B149-B957-CEFA1A9B5923}" destId="{9A1FF9BD-57AE-B041-903E-1CFA1206C816}" srcOrd="3" destOrd="0" parTransId="{40E56434-72A0-9E42-A675-DC1186434F45}" sibTransId="{16731274-FB97-7641-90FE-7C105CE0F2E0}"/>
    <dgm:cxn modelId="{264DA56C-F246-5A46-909D-5D2DF05CAB9B}" type="presOf" srcId="{2DB8C45D-9290-CF42-9461-01189C7BC4E6}" destId="{65763591-67A3-5640-9435-36BCFAA681B6}" srcOrd="0" destOrd="0" presId="urn:microsoft.com/office/officeart/2008/layout/LinedList"/>
    <dgm:cxn modelId="{9CAAA0B6-3385-AE46-9C78-4A08E0CEAADA}" srcId="{350B141B-CCA0-B149-B957-CEFA1A9B5923}" destId="{3FEF19ED-AB3B-D949-BE27-B4D3FAA696F1}" srcOrd="2" destOrd="0" parTransId="{3D5B067A-2EA2-7C4D-BD0C-EB52EF220B24}" sibTransId="{7DBD0652-1C3B-1F4C-8710-2A743973AF98}"/>
    <dgm:cxn modelId="{06DCFE13-C0B6-634B-B81E-9D54D537F6FA}" type="presOf" srcId="{5DD05982-504A-6940-92C8-5CC81AB2A543}" destId="{258AF0B4-EE68-C14A-9B8A-6734BECE9E3D}" srcOrd="0" destOrd="0" presId="urn:microsoft.com/office/officeart/2008/layout/LinedList"/>
    <dgm:cxn modelId="{9025B1C4-B9FB-3F49-842B-719FC69AAE41}" type="presOf" srcId="{28B3A9C2-33C7-5F4F-9F11-ED891C32EEFF}" destId="{BF50EC6E-5209-2248-9201-FA16EA311AE3}" srcOrd="0" destOrd="0" presId="urn:microsoft.com/office/officeart/2008/layout/LinedList"/>
    <dgm:cxn modelId="{B504F36C-4917-6249-A85A-4F8B79A57B6F}" srcId="{9A1FF9BD-57AE-B041-903E-1CFA1206C816}" destId="{2DB8C45D-9290-CF42-9461-01189C7BC4E6}" srcOrd="0" destOrd="0" parTransId="{E0008319-EDE6-6144-8EAB-43C8C4029F11}" sibTransId="{E8145C8A-B95B-2F4D-B826-D9FE1E7EBA59}"/>
    <dgm:cxn modelId="{F73E4222-C66E-A443-9AC3-2A5D761269CC}" srcId="{350B141B-CCA0-B149-B957-CEFA1A9B5923}" destId="{28B3A9C2-33C7-5F4F-9F11-ED891C32EEFF}" srcOrd="0" destOrd="0" parTransId="{89D8B6B6-0A45-7A43-BEEF-8A0284E26096}" sibTransId="{572F271E-7466-7D4C-B1CE-8953A38915F2}"/>
    <dgm:cxn modelId="{B7A00C55-95F8-5C40-82E3-ABDBD12FDB1F}" type="presOf" srcId="{DD727E0C-77C7-D14A-A653-D0A9BA2E083F}" destId="{606259CD-4650-8447-A7DE-DA797DD45657}" srcOrd="0" destOrd="0" presId="urn:microsoft.com/office/officeart/2008/layout/LinedList"/>
    <dgm:cxn modelId="{48BCE4C4-9779-344E-B6EC-5FA02A6640FF}" srcId="{3FEF19ED-AB3B-D949-BE27-B4D3FAA696F1}" destId="{5DD05982-504A-6940-92C8-5CC81AB2A543}" srcOrd="0" destOrd="0" parTransId="{09F537A6-0E9C-B247-BF5A-616764D48E9C}" sibTransId="{33786029-24C5-6643-9CB9-B86B096B70AB}"/>
    <dgm:cxn modelId="{933EAFF1-85BC-7848-AB33-7045427B67DA}" srcId="{D304EC5E-7EB0-2E42-BBBA-1B54F229C0CB}" destId="{DD727E0C-77C7-D14A-A653-D0A9BA2E083F}" srcOrd="0" destOrd="0" parTransId="{648BE0A1-000C-8D4C-9077-D1496913CC0B}" sibTransId="{6E3E5730-5A76-2E4C-BDC2-C035490EDDF5}"/>
    <dgm:cxn modelId="{129258D5-F89B-9447-B649-D39BEFF5E823}" type="presOf" srcId="{9A1FF9BD-57AE-B041-903E-1CFA1206C816}" destId="{FCE324ED-8991-DF4C-A58C-8B93C5E44672}" srcOrd="0" destOrd="0" presId="urn:microsoft.com/office/officeart/2008/layout/LinedList"/>
    <dgm:cxn modelId="{827EAE26-A564-344B-BCC9-E4D45B0F962D}" type="presOf" srcId="{D304EC5E-7EB0-2E42-BBBA-1B54F229C0CB}" destId="{920B7232-B74C-BE43-8EA2-0659CFE58152}" srcOrd="0" destOrd="0" presId="urn:microsoft.com/office/officeart/2008/layout/LinedList"/>
    <dgm:cxn modelId="{1ECF3575-139E-714A-832F-392404AAB4D3}" type="presParOf" srcId="{FEA1D78B-4995-0146-8F9E-3011012C2EB6}" destId="{732222FF-0003-F149-AB73-7F2518A669E1}" srcOrd="0" destOrd="0" presId="urn:microsoft.com/office/officeart/2008/layout/LinedList"/>
    <dgm:cxn modelId="{EAF3ED3C-E3D0-4646-AC33-D03505CC8976}" type="presParOf" srcId="{FEA1D78B-4995-0146-8F9E-3011012C2EB6}" destId="{56AEB44E-F612-AE47-B3DA-B3E9CF44CCE0}" srcOrd="1" destOrd="0" presId="urn:microsoft.com/office/officeart/2008/layout/LinedList"/>
    <dgm:cxn modelId="{1E0309BE-7DCD-DD4A-AB09-2F0E1AE8B3AC}" type="presParOf" srcId="{56AEB44E-F612-AE47-B3DA-B3E9CF44CCE0}" destId="{BF50EC6E-5209-2248-9201-FA16EA311AE3}" srcOrd="0" destOrd="0" presId="urn:microsoft.com/office/officeart/2008/layout/LinedList"/>
    <dgm:cxn modelId="{F794AA38-F479-944B-9517-3BC11BA8D044}" type="presParOf" srcId="{56AEB44E-F612-AE47-B3DA-B3E9CF44CCE0}" destId="{276551D4-CE05-3744-91C8-10D32641D616}" srcOrd="1" destOrd="0" presId="urn:microsoft.com/office/officeart/2008/layout/LinedList"/>
    <dgm:cxn modelId="{A7D68D1C-D28E-244D-A6B5-1C8D5144F54B}" type="presParOf" srcId="{276551D4-CE05-3744-91C8-10D32641D616}" destId="{69CE6AEF-071F-BB4F-8993-B0C9396DF20C}" srcOrd="0" destOrd="0" presId="urn:microsoft.com/office/officeart/2008/layout/LinedList"/>
    <dgm:cxn modelId="{5147F890-BDF2-2C41-9768-7EE22EAF4B25}" type="presParOf" srcId="{276551D4-CE05-3744-91C8-10D32641D616}" destId="{98667F8C-9B12-F741-86BE-3E8E9DE9633A}" srcOrd="1" destOrd="0" presId="urn:microsoft.com/office/officeart/2008/layout/LinedList"/>
    <dgm:cxn modelId="{64912E1C-4327-DC45-A223-2D699FBA56C4}" type="presParOf" srcId="{98667F8C-9B12-F741-86BE-3E8E9DE9633A}" destId="{213815A1-F932-A34D-8389-0E64A712A907}" srcOrd="0" destOrd="0" presId="urn:microsoft.com/office/officeart/2008/layout/LinedList"/>
    <dgm:cxn modelId="{5D99BCAB-D61D-404E-9C0E-6E3F19EDCD82}" type="presParOf" srcId="{98667F8C-9B12-F741-86BE-3E8E9DE9633A}" destId="{6456B021-16BB-8D4C-B50A-2CFEFEE1CBBE}" srcOrd="1" destOrd="0" presId="urn:microsoft.com/office/officeart/2008/layout/LinedList"/>
    <dgm:cxn modelId="{E849F4C7-BAB1-E341-B9CB-BE811081FE9F}" type="presParOf" srcId="{98667F8C-9B12-F741-86BE-3E8E9DE9633A}" destId="{DE3E8452-1A18-B647-B1F5-6120D6D3FC06}" srcOrd="2" destOrd="0" presId="urn:microsoft.com/office/officeart/2008/layout/LinedList"/>
    <dgm:cxn modelId="{CA0799C4-EEE7-764D-920A-09F5840042AC}" type="presParOf" srcId="{276551D4-CE05-3744-91C8-10D32641D616}" destId="{FC7824E2-F896-444E-96CD-C76FBC11723C}" srcOrd="2" destOrd="0" presId="urn:microsoft.com/office/officeart/2008/layout/LinedList"/>
    <dgm:cxn modelId="{CC554FC1-97AA-A44C-9B6F-243D42381C85}" type="presParOf" srcId="{276551D4-CE05-3744-91C8-10D32641D616}" destId="{04F968F6-6D35-BB4F-A793-CC1F64AA0AE5}" srcOrd="3" destOrd="0" presId="urn:microsoft.com/office/officeart/2008/layout/LinedList"/>
    <dgm:cxn modelId="{DC7E8FE1-EADA-0345-BCE5-25574093EA77}" type="presParOf" srcId="{FEA1D78B-4995-0146-8F9E-3011012C2EB6}" destId="{384B8A5C-0779-1945-8028-522C64101AE5}" srcOrd="2" destOrd="0" presId="urn:microsoft.com/office/officeart/2008/layout/LinedList"/>
    <dgm:cxn modelId="{CC5D8E68-0066-394F-AC6A-0BEF6A262ABA}" type="presParOf" srcId="{FEA1D78B-4995-0146-8F9E-3011012C2EB6}" destId="{4A0C0E54-0165-9045-B5E1-D34A8080EB7C}" srcOrd="3" destOrd="0" presId="urn:microsoft.com/office/officeart/2008/layout/LinedList"/>
    <dgm:cxn modelId="{7B74B39D-AA49-3443-A3AC-8FEC43045E56}" type="presParOf" srcId="{4A0C0E54-0165-9045-B5E1-D34A8080EB7C}" destId="{920B7232-B74C-BE43-8EA2-0659CFE58152}" srcOrd="0" destOrd="0" presId="urn:microsoft.com/office/officeart/2008/layout/LinedList"/>
    <dgm:cxn modelId="{EB4BFED3-FB71-094F-8081-5DA95D139ADE}" type="presParOf" srcId="{4A0C0E54-0165-9045-B5E1-D34A8080EB7C}" destId="{3C08EC7F-E6F4-5C4C-832F-4CEB44192F67}" srcOrd="1" destOrd="0" presId="urn:microsoft.com/office/officeart/2008/layout/LinedList"/>
    <dgm:cxn modelId="{C182037C-476F-CE4F-AF59-2A0A91734DD0}" type="presParOf" srcId="{3C08EC7F-E6F4-5C4C-832F-4CEB44192F67}" destId="{A41B59DA-B1E9-2341-9D2D-C166823EEA94}" srcOrd="0" destOrd="0" presId="urn:microsoft.com/office/officeart/2008/layout/LinedList"/>
    <dgm:cxn modelId="{7C82C1E7-C2CE-9541-817C-25EC297F8854}" type="presParOf" srcId="{3C08EC7F-E6F4-5C4C-832F-4CEB44192F67}" destId="{344CC22C-3019-2049-80AF-6646E0C95C2B}" srcOrd="1" destOrd="0" presId="urn:microsoft.com/office/officeart/2008/layout/LinedList"/>
    <dgm:cxn modelId="{1DC1D71E-A221-B647-8AD2-1B9747B16904}" type="presParOf" srcId="{344CC22C-3019-2049-80AF-6646E0C95C2B}" destId="{02BA8A0B-E7A5-3647-9965-E73627B68CF1}" srcOrd="0" destOrd="0" presId="urn:microsoft.com/office/officeart/2008/layout/LinedList"/>
    <dgm:cxn modelId="{7F6BEE12-AC25-FE44-B4C0-5F1F6B897852}" type="presParOf" srcId="{344CC22C-3019-2049-80AF-6646E0C95C2B}" destId="{606259CD-4650-8447-A7DE-DA797DD45657}" srcOrd="1" destOrd="0" presId="urn:microsoft.com/office/officeart/2008/layout/LinedList"/>
    <dgm:cxn modelId="{3FC0C7B7-D5DB-9945-9BDA-5F31C880464B}" type="presParOf" srcId="{344CC22C-3019-2049-80AF-6646E0C95C2B}" destId="{191E7E2F-1398-7D41-9CA3-2E5057B069B7}" srcOrd="2" destOrd="0" presId="urn:microsoft.com/office/officeart/2008/layout/LinedList"/>
    <dgm:cxn modelId="{2201B925-9589-2E40-9CD0-8122159C3428}" type="presParOf" srcId="{3C08EC7F-E6F4-5C4C-832F-4CEB44192F67}" destId="{5111712C-85E3-964E-A962-F8C31A8E85F2}" srcOrd="2" destOrd="0" presId="urn:microsoft.com/office/officeart/2008/layout/LinedList"/>
    <dgm:cxn modelId="{4A7B46F1-3006-B842-B3D9-C02B7A1CE7AB}" type="presParOf" srcId="{3C08EC7F-E6F4-5C4C-832F-4CEB44192F67}" destId="{2A5F14DB-1D68-4B4C-8F5D-6BE16B8B1229}" srcOrd="3" destOrd="0" presId="urn:microsoft.com/office/officeart/2008/layout/LinedList"/>
    <dgm:cxn modelId="{4033F7A9-3EE2-BD4A-B4E8-CBA38D2BE019}" type="presParOf" srcId="{FEA1D78B-4995-0146-8F9E-3011012C2EB6}" destId="{9F5751FC-5C06-7A4E-ACD8-C6477C916DEA}" srcOrd="4" destOrd="0" presId="urn:microsoft.com/office/officeart/2008/layout/LinedList"/>
    <dgm:cxn modelId="{C51E1D3D-5A25-1E40-B86F-4745095CE703}" type="presParOf" srcId="{FEA1D78B-4995-0146-8F9E-3011012C2EB6}" destId="{5B82466C-0830-A340-B4A2-70E3830CAEB5}" srcOrd="5" destOrd="0" presId="urn:microsoft.com/office/officeart/2008/layout/LinedList"/>
    <dgm:cxn modelId="{C8C8B81A-5F3A-0E48-9431-5D9B42AEDE98}" type="presParOf" srcId="{5B82466C-0830-A340-B4A2-70E3830CAEB5}" destId="{529F0036-6A0E-4748-808C-F207AE0200EC}" srcOrd="0" destOrd="0" presId="urn:microsoft.com/office/officeart/2008/layout/LinedList"/>
    <dgm:cxn modelId="{DC294173-0B76-E440-863D-3A2C328A74D4}" type="presParOf" srcId="{5B82466C-0830-A340-B4A2-70E3830CAEB5}" destId="{1E414AC7-229A-1241-A3C2-EB8E0DCF4404}" srcOrd="1" destOrd="0" presId="urn:microsoft.com/office/officeart/2008/layout/LinedList"/>
    <dgm:cxn modelId="{090B643A-0EC8-9B4C-8C30-BEB0DDAB11E9}" type="presParOf" srcId="{1E414AC7-229A-1241-A3C2-EB8E0DCF4404}" destId="{ED3B016C-643E-BD44-96CC-357DEB92276F}" srcOrd="0" destOrd="0" presId="urn:microsoft.com/office/officeart/2008/layout/LinedList"/>
    <dgm:cxn modelId="{3597B392-33A7-CD4F-ABB0-20D10A7946B3}" type="presParOf" srcId="{1E414AC7-229A-1241-A3C2-EB8E0DCF4404}" destId="{C5300D7D-5601-CC44-BC64-2DDFE2233AC7}" srcOrd="1" destOrd="0" presId="urn:microsoft.com/office/officeart/2008/layout/LinedList"/>
    <dgm:cxn modelId="{1C48B3A5-5977-344D-B0FA-13A907A7B93A}" type="presParOf" srcId="{C5300D7D-5601-CC44-BC64-2DDFE2233AC7}" destId="{C689CDB9-9AF0-4548-98E8-F004089BA104}" srcOrd="0" destOrd="0" presId="urn:microsoft.com/office/officeart/2008/layout/LinedList"/>
    <dgm:cxn modelId="{74A8FE31-C132-0A46-915B-845AB1B3C40D}" type="presParOf" srcId="{C5300D7D-5601-CC44-BC64-2DDFE2233AC7}" destId="{258AF0B4-EE68-C14A-9B8A-6734BECE9E3D}" srcOrd="1" destOrd="0" presId="urn:microsoft.com/office/officeart/2008/layout/LinedList"/>
    <dgm:cxn modelId="{7E030D93-DFA7-A84A-B7DE-87C50DE0F696}" type="presParOf" srcId="{C5300D7D-5601-CC44-BC64-2DDFE2233AC7}" destId="{F50B8829-8C09-D643-9F0F-E0B91BFA4FED}" srcOrd="2" destOrd="0" presId="urn:microsoft.com/office/officeart/2008/layout/LinedList"/>
    <dgm:cxn modelId="{108F6486-BBF9-EE42-8B48-C68BC596AFDB}" type="presParOf" srcId="{1E414AC7-229A-1241-A3C2-EB8E0DCF4404}" destId="{D81E5564-FC11-3841-A49B-8183B98E9E4E}" srcOrd="2" destOrd="0" presId="urn:microsoft.com/office/officeart/2008/layout/LinedList"/>
    <dgm:cxn modelId="{4FA1D8E5-C6BF-9347-A377-A084424717AA}" type="presParOf" srcId="{1E414AC7-229A-1241-A3C2-EB8E0DCF4404}" destId="{9DD9DAD9-F008-9D4B-8610-051CF369B0D3}" srcOrd="3" destOrd="0" presId="urn:microsoft.com/office/officeart/2008/layout/LinedList"/>
    <dgm:cxn modelId="{B1B57EAD-10F7-E14E-9E6A-63DB58D539F7}" type="presParOf" srcId="{FEA1D78B-4995-0146-8F9E-3011012C2EB6}" destId="{06BF05AF-4D5E-0249-9597-ADD3CABEAE0C}" srcOrd="6" destOrd="0" presId="urn:microsoft.com/office/officeart/2008/layout/LinedList"/>
    <dgm:cxn modelId="{9FEE72CC-5169-9B49-8265-F110069C1430}" type="presParOf" srcId="{FEA1D78B-4995-0146-8F9E-3011012C2EB6}" destId="{D00E3910-652B-6E4B-8BBA-BDF4DE8C0DFF}" srcOrd="7" destOrd="0" presId="urn:microsoft.com/office/officeart/2008/layout/LinedList"/>
    <dgm:cxn modelId="{1CD7FB08-6145-474D-9FA9-5A4B99E3136E}" type="presParOf" srcId="{D00E3910-652B-6E4B-8BBA-BDF4DE8C0DFF}" destId="{FCE324ED-8991-DF4C-A58C-8B93C5E44672}" srcOrd="0" destOrd="0" presId="urn:microsoft.com/office/officeart/2008/layout/LinedList"/>
    <dgm:cxn modelId="{EFB18566-2602-E04D-83F6-E001BCB79802}" type="presParOf" srcId="{D00E3910-652B-6E4B-8BBA-BDF4DE8C0DFF}" destId="{46EFEC66-A90B-CB45-A900-F1A517E956C9}" srcOrd="1" destOrd="0" presId="urn:microsoft.com/office/officeart/2008/layout/LinedList"/>
    <dgm:cxn modelId="{58A08438-BCAE-D543-B4F7-655697218B0D}" type="presParOf" srcId="{46EFEC66-A90B-CB45-A900-F1A517E956C9}" destId="{9F66828B-1F9E-D04B-90C4-1729FCBD950D}" srcOrd="0" destOrd="0" presId="urn:microsoft.com/office/officeart/2008/layout/LinedList"/>
    <dgm:cxn modelId="{A87CFD29-FF99-1C44-8F1F-95F57D9F4D87}" type="presParOf" srcId="{46EFEC66-A90B-CB45-A900-F1A517E956C9}" destId="{71A7C4A1-EFF7-7941-9FC6-834A6BBD7C05}" srcOrd="1" destOrd="0" presId="urn:microsoft.com/office/officeart/2008/layout/LinedList"/>
    <dgm:cxn modelId="{60ADAD6E-F980-FB4D-81F1-95C442537D95}" type="presParOf" srcId="{71A7C4A1-EFF7-7941-9FC6-834A6BBD7C05}" destId="{81F182CB-9C54-884F-8362-E5840CC452F8}" srcOrd="0" destOrd="0" presId="urn:microsoft.com/office/officeart/2008/layout/LinedList"/>
    <dgm:cxn modelId="{A5724872-73C4-D643-BA57-6BEFB81DD8BD}" type="presParOf" srcId="{71A7C4A1-EFF7-7941-9FC6-834A6BBD7C05}" destId="{65763591-67A3-5640-9435-36BCFAA681B6}" srcOrd="1" destOrd="0" presId="urn:microsoft.com/office/officeart/2008/layout/LinedList"/>
    <dgm:cxn modelId="{72B73CE7-8899-C74E-8856-345EFCE511D5}" type="presParOf" srcId="{71A7C4A1-EFF7-7941-9FC6-834A6BBD7C05}" destId="{53AF7D3B-0159-524A-8D5D-DBDBCF2B07F7}" srcOrd="2" destOrd="0" presId="urn:microsoft.com/office/officeart/2008/layout/LinedList"/>
    <dgm:cxn modelId="{D0DFD6A9-F2C5-3642-9690-39C253BCFE19}" type="presParOf" srcId="{46EFEC66-A90B-CB45-A900-F1A517E956C9}" destId="{20BDA339-6946-6345-BD52-D8F4FC68A632}" srcOrd="2" destOrd="0" presId="urn:microsoft.com/office/officeart/2008/layout/LinedList"/>
    <dgm:cxn modelId="{0A453A22-4C31-654B-9C3C-BFE96F78A86D}" type="presParOf" srcId="{46EFEC66-A90B-CB45-A900-F1A517E956C9}" destId="{1F2751D7-8267-BB4F-971C-4546BEF95F15}" srcOrd="3"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D1A18C-BCB0-9B45-965C-E767C745FDD0}"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FF07852F-C9AF-8C45-95DC-16959747B610}">
      <dgm:prSet custT="1"/>
      <dgm:spPr/>
      <dgm:t>
        <a:bodyPr/>
        <a:lstStyle/>
        <a:p>
          <a:pPr rtl="0"/>
          <a:r>
            <a:rPr lang="en-US" sz="1400" b="1" dirty="0" smtClean="0"/>
            <a:t>5. Much more needs to be done to reduce maternal mortality</a:t>
          </a:r>
          <a:endParaRPr lang="en-US" sz="1400" b="1" dirty="0"/>
        </a:p>
      </dgm:t>
    </dgm:pt>
    <dgm:pt modelId="{E7838DE1-D1AF-D74C-9A0B-5CCAF2DD19D7}" type="parTrans" cxnId="{52D7A125-1A82-824B-ABCD-A4C97EF172C5}">
      <dgm:prSet/>
      <dgm:spPr/>
      <dgm:t>
        <a:bodyPr/>
        <a:lstStyle/>
        <a:p>
          <a:endParaRPr lang="en-US"/>
        </a:p>
      </dgm:t>
    </dgm:pt>
    <dgm:pt modelId="{968B7337-F231-2841-9341-D3966DE2BAB5}" type="sibTrans" cxnId="{52D7A125-1A82-824B-ABCD-A4C97EF172C5}">
      <dgm:prSet/>
      <dgm:spPr/>
      <dgm:t>
        <a:bodyPr/>
        <a:lstStyle/>
        <a:p>
          <a:endParaRPr lang="en-US"/>
        </a:p>
      </dgm:t>
    </dgm:pt>
    <dgm:pt modelId="{06A71EAC-7E05-E64D-99A0-B691E6263525}">
      <dgm:prSet/>
      <dgm:spPr/>
      <dgm:t>
        <a:bodyPr/>
        <a:lstStyle/>
        <a:p>
          <a:pPr rtl="0"/>
          <a:r>
            <a:rPr lang="en-US" smtClean="0"/>
            <a:t>Globally, the maternal mortality ratio dropped by 45 percent between 1990 and 2013, from 380 to 210 deaths per 100,000 live births. Worldwide, almost 300,000 women died in 2013 from causes related to pregnancy and childbirth. Maternal death is mostly preventable and much more needs to be done to provide care to pregnant women.</a:t>
          </a:r>
          <a:endParaRPr lang="en-US"/>
        </a:p>
      </dgm:t>
    </dgm:pt>
    <dgm:pt modelId="{68B743A2-D070-FA43-A290-11DF7FB9E320}" type="parTrans" cxnId="{F2850BAD-12F0-5546-9AFD-741D2C219A22}">
      <dgm:prSet/>
      <dgm:spPr/>
      <dgm:t>
        <a:bodyPr/>
        <a:lstStyle/>
        <a:p>
          <a:endParaRPr lang="en-US"/>
        </a:p>
      </dgm:t>
    </dgm:pt>
    <dgm:pt modelId="{2AFF461B-A876-FF46-A843-E490FF8AB60F}" type="sibTrans" cxnId="{F2850BAD-12F0-5546-9AFD-741D2C219A22}">
      <dgm:prSet/>
      <dgm:spPr/>
      <dgm:t>
        <a:bodyPr/>
        <a:lstStyle/>
        <a:p>
          <a:endParaRPr lang="en-US"/>
        </a:p>
      </dgm:t>
    </dgm:pt>
    <dgm:pt modelId="{427A69EF-CF96-D04E-BD5D-76EDD34573E1}">
      <dgm:prSet custT="1"/>
      <dgm:spPr/>
      <dgm:t>
        <a:bodyPr/>
        <a:lstStyle/>
        <a:p>
          <a:pPr rtl="0"/>
          <a:r>
            <a:rPr lang="en-US" sz="1400" b="1" dirty="0" smtClean="0"/>
            <a:t>6. Efforts in the fight against malaria and tuberculosis have shown results</a:t>
          </a:r>
          <a:endParaRPr lang="en-US" sz="1400" b="1" dirty="0"/>
        </a:p>
      </dgm:t>
    </dgm:pt>
    <dgm:pt modelId="{8E14516D-8522-5446-B8FD-9B591420D8D8}" type="parTrans" cxnId="{FA4ACFCD-31F6-E343-AB41-FE259EC687E8}">
      <dgm:prSet/>
      <dgm:spPr/>
      <dgm:t>
        <a:bodyPr/>
        <a:lstStyle/>
        <a:p>
          <a:endParaRPr lang="en-US"/>
        </a:p>
      </dgm:t>
    </dgm:pt>
    <dgm:pt modelId="{0A7D5938-55CB-EB4F-BAED-58700A4B6904}" type="sibTrans" cxnId="{FA4ACFCD-31F6-E343-AB41-FE259EC687E8}">
      <dgm:prSet/>
      <dgm:spPr/>
      <dgm:t>
        <a:bodyPr/>
        <a:lstStyle/>
        <a:p>
          <a:endParaRPr lang="en-US"/>
        </a:p>
      </dgm:t>
    </dgm:pt>
    <dgm:pt modelId="{3EFFF618-1CEC-2548-8276-0DB6E5381580}">
      <dgm:prSet/>
      <dgm:spPr/>
      <dgm:t>
        <a:bodyPr/>
        <a:lstStyle/>
        <a:p>
          <a:pPr rtl="0"/>
          <a:r>
            <a:rPr lang="en-US" dirty="0" smtClean="0"/>
            <a:t>Between 2000 and 2012, an estimated 3.3 million deaths from malaria were averted due to the substantial expansion of malaria interventions. About 90 percent of those averted deaths—3 million—were children under the age of five living in sub-Saharan Africa. The intensive efforts to fight tuberculosis have saved an estimated 22 million lives worldwide since 1995. If the trends continue, the world will reach the MDG targets on malaria and tuberculosis.</a:t>
          </a:r>
          <a:endParaRPr lang="en-US" dirty="0"/>
        </a:p>
      </dgm:t>
    </dgm:pt>
    <dgm:pt modelId="{931DD5CC-E575-7E48-A96C-932AD5FEBEE9}" type="parTrans" cxnId="{E10A07B0-C009-BB4B-BD90-2D986DE095BD}">
      <dgm:prSet/>
      <dgm:spPr/>
      <dgm:t>
        <a:bodyPr/>
        <a:lstStyle/>
        <a:p>
          <a:endParaRPr lang="en-US"/>
        </a:p>
      </dgm:t>
    </dgm:pt>
    <dgm:pt modelId="{82CD04D1-280B-4541-BF67-F015E51A42E0}" type="sibTrans" cxnId="{E10A07B0-C009-BB4B-BD90-2D986DE095BD}">
      <dgm:prSet/>
      <dgm:spPr/>
      <dgm:t>
        <a:bodyPr/>
        <a:lstStyle/>
        <a:p>
          <a:endParaRPr lang="en-US"/>
        </a:p>
      </dgm:t>
    </dgm:pt>
    <dgm:pt modelId="{8A199AED-7ADD-4845-8FCF-F23092B81BE5}">
      <dgm:prSet/>
      <dgm:spPr/>
      <dgm:t>
        <a:bodyPr/>
        <a:lstStyle/>
        <a:p>
          <a:pPr rtl="0"/>
          <a:r>
            <a:rPr lang="en-US" b="1" dirty="0" smtClean="0"/>
            <a:t>7. Major trends that threaten environmental sustainability continue, but examples of successful global action exist </a:t>
          </a:r>
          <a:endParaRPr lang="en-US" b="1" dirty="0"/>
        </a:p>
      </dgm:t>
    </dgm:pt>
    <dgm:pt modelId="{4533FCC9-1774-1340-9C0C-B9BC0343FC5F}" type="parTrans" cxnId="{DAD2EDEE-3A08-F849-9582-3C44439095C2}">
      <dgm:prSet/>
      <dgm:spPr/>
      <dgm:t>
        <a:bodyPr/>
        <a:lstStyle/>
        <a:p>
          <a:endParaRPr lang="en-US"/>
        </a:p>
      </dgm:t>
    </dgm:pt>
    <dgm:pt modelId="{D094BEE7-69B5-FC45-B440-0D95C1D5B72F}" type="sibTrans" cxnId="{DAD2EDEE-3A08-F849-9582-3C44439095C2}">
      <dgm:prSet/>
      <dgm:spPr/>
      <dgm:t>
        <a:bodyPr/>
        <a:lstStyle/>
        <a:p>
          <a:endParaRPr lang="en-US"/>
        </a:p>
      </dgm:t>
    </dgm:pt>
    <dgm:pt modelId="{D6126064-4B7D-994E-8CD5-AB0F26E419FE}">
      <dgm:prSet/>
      <dgm:spPr/>
      <dgm:t>
        <a:bodyPr/>
        <a:lstStyle/>
        <a:p>
          <a:pPr rtl="0"/>
          <a:r>
            <a:rPr lang="en-US" smtClean="0"/>
            <a:t>Global emissions of carbon dioxide (CO2) continued their upward trend and those in 2011 were almost 50 percent above their 1990 level. Millions of hectares of forest are lost every year, many species are being driven closer to extinction and renewable water resources are becoming scarcer. At the same time, international action is on the verge of eliminating ozone-depleting substances and the proportion of terrestrial and coastal marine areas under protection has been increasing.</a:t>
          </a:r>
          <a:endParaRPr lang="en-US"/>
        </a:p>
      </dgm:t>
    </dgm:pt>
    <dgm:pt modelId="{30A699CE-6CD2-894A-863C-C03F44BA8ADC}" type="parTrans" cxnId="{0317D827-94C0-BB4D-A33F-4E03C19A41C9}">
      <dgm:prSet/>
      <dgm:spPr/>
      <dgm:t>
        <a:bodyPr/>
        <a:lstStyle/>
        <a:p>
          <a:endParaRPr lang="en-US"/>
        </a:p>
      </dgm:t>
    </dgm:pt>
    <dgm:pt modelId="{C27D311F-4C61-4D4B-841E-CDDD5A96DAA3}" type="sibTrans" cxnId="{0317D827-94C0-BB4D-A33F-4E03C19A41C9}">
      <dgm:prSet/>
      <dgm:spPr/>
      <dgm:t>
        <a:bodyPr/>
        <a:lstStyle/>
        <a:p>
          <a:endParaRPr lang="en-US"/>
        </a:p>
      </dgm:t>
    </dgm:pt>
    <dgm:pt modelId="{F48C6344-6C8A-B442-A931-4E1C0410A7E4}">
      <dgm:prSet custT="1"/>
      <dgm:spPr/>
      <dgm:t>
        <a:bodyPr/>
        <a:lstStyle/>
        <a:p>
          <a:pPr rtl="0"/>
          <a:r>
            <a:rPr lang="en-US" sz="1400" b="1" dirty="0" smtClean="0"/>
            <a:t>8. Last but not least… - The Global Partnership for Development (Next Slide…)</a:t>
          </a:r>
          <a:endParaRPr lang="en-US" sz="1400" b="1" dirty="0"/>
        </a:p>
      </dgm:t>
    </dgm:pt>
    <dgm:pt modelId="{D940C508-3BD8-A741-898C-3911DF1E7EA6}" type="parTrans" cxnId="{D409ED65-1F8D-4D42-B468-FBF70D66D06F}">
      <dgm:prSet/>
      <dgm:spPr/>
      <dgm:t>
        <a:bodyPr/>
        <a:lstStyle/>
        <a:p>
          <a:endParaRPr lang="en-US"/>
        </a:p>
      </dgm:t>
    </dgm:pt>
    <dgm:pt modelId="{1A1AAFD1-EF9D-8C4D-9687-6561815D5706}" type="sibTrans" cxnId="{D409ED65-1F8D-4D42-B468-FBF70D66D06F}">
      <dgm:prSet/>
      <dgm:spPr/>
      <dgm:t>
        <a:bodyPr/>
        <a:lstStyle/>
        <a:p>
          <a:endParaRPr lang="en-US"/>
        </a:p>
      </dgm:t>
    </dgm:pt>
    <dgm:pt modelId="{F5EBA3BF-336D-BC4D-972F-176A1F70C0DE}" type="pres">
      <dgm:prSet presAssocID="{12D1A18C-BCB0-9B45-965C-E767C745FDD0}" presName="vert0" presStyleCnt="0">
        <dgm:presLayoutVars>
          <dgm:dir/>
          <dgm:animOne val="branch"/>
          <dgm:animLvl val="lvl"/>
        </dgm:presLayoutVars>
      </dgm:prSet>
      <dgm:spPr/>
      <dgm:t>
        <a:bodyPr/>
        <a:lstStyle/>
        <a:p>
          <a:endParaRPr lang="en-US"/>
        </a:p>
      </dgm:t>
    </dgm:pt>
    <dgm:pt modelId="{99E9C1ED-2811-ED45-B0AE-59C449FF5003}" type="pres">
      <dgm:prSet presAssocID="{FF07852F-C9AF-8C45-95DC-16959747B610}" presName="thickLine" presStyleLbl="alignNode1" presStyleIdx="0" presStyleCnt="4"/>
      <dgm:spPr/>
    </dgm:pt>
    <dgm:pt modelId="{3D8F81BB-8AF9-2D4B-809C-A1BDD09D286C}" type="pres">
      <dgm:prSet presAssocID="{FF07852F-C9AF-8C45-95DC-16959747B610}" presName="horz1" presStyleCnt="0"/>
      <dgm:spPr/>
    </dgm:pt>
    <dgm:pt modelId="{2194378C-D431-304F-992F-359FEE3FE0B5}" type="pres">
      <dgm:prSet presAssocID="{FF07852F-C9AF-8C45-95DC-16959747B610}" presName="tx1" presStyleLbl="revTx" presStyleIdx="0" presStyleCnt="7"/>
      <dgm:spPr/>
      <dgm:t>
        <a:bodyPr/>
        <a:lstStyle/>
        <a:p>
          <a:endParaRPr lang="en-US"/>
        </a:p>
      </dgm:t>
    </dgm:pt>
    <dgm:pt modelId="{8ACBA6BC-9AED-4445-8667-CC21941E9D39}" type="pres">
      <dgm:prSet presAssocID="{FF07852F-C9AF-8C45-95DC-16959747B610}" presName="vert1" presStyleCnt="0"/>
      <dgm:spPr/>
    </dgm:pt>
    <dgm:pt modelId="{5F199997-D07C-D94D-831D-F631E55A0C3A}" type="pres">
      <dgm:prSet presAssocID="{06A71EAC-7E05-E64D-99A0-B691E6263525}" presName="vertSpace2a" presStyleCnt="0"/>
      <dgm:spPr/>
    </dgm:pt>
    <dgm:pt modelId="{1EBD7E1D-52AC-904B-BC30-B55E252D8BF6}" type="pres">
      <dgm:prSet presAssocID="{06A71EAC-7E05-E64D-99A0-B691E6263525}" presName="horz2" presStyleCnt="0"/>
      <dgm:spPr/>
    </dgm:pt>
    <dgm:pt modelId="{1588CE10-70CD-254F-B5AF-6DBCB3768DDA}" type="pres">
      <dgm:prSet presAssocID="{06A71EAC-7E05-E64D-99A0-B691E6263525}" presName="horzSpace2" presStyleCnt="0"/>
      <dgm:spPr/>
    </dgm:pt>
    <dgm:pt modelId="{5B477284-3635-194F-BD62-809865C1BDBC}" type="pres">
      <dgm:prSet presAssocID="{06A71EAC-7E05-E64D-99A0-B691E6263525}" presName="tx2" presStyleLbl="revTx" presStyleIdx="1" presStyleCnt="7"/>
      <dgm:spPr/>
      <dgm:t>
        <a:bodyPr/>
        <a:lstStyle/>
        <a:p>
          <a:endParaRPr lang="en-US"/>
        </a:p>
      </dgm:t>
    </dgm:pt>
    <dgm:pt modelId="{B0D4AE3C-E3CA-5845-876D-C79152587722}" type="pres">
      <dgm:prSet presAssocID="{06A71EAC-7E05-E64D-99A0-B691E6263525}" presName="vert2" presStyleCnt="0"/>
      <dgm:spPr/>
    </dgm:pt>
    <dgm:pt modelId="{360CEFEE-7D07-3B4E-B98E-15888A544E08}" type="pres">
      <dgm:prSet presAssocID="{06A71EAC-7E05-E64D-99A0-B691E6263525}" presName="thinLine2b" presStyleLbl="callout" presStyleIdx="0" presStyleCnt="3"/>
      <dgm:spPr/>
    </dgm:pt>
    <dgm:pt modelId="{9EF3E484-9148-FC47-AB2E-DB22B25AEBBB}" type="pres">
      <dgm:prSet presAssocID="{06A71EAC-7E05-E64D-99A0-B691E6263525}" presName="vertSpace2b" presStyleCnt="0"/>
      <dgm:spPr/>
    </dgm:pt>
    <dgm:pt modelId="{2AFCDB74-C9D7-5245-B58D-3EDF608961A9}" type="pres">
      <dgm:prSet presAssocID="{427A69EF-CF96-D04E-BD5D-76EDD34573E1}" presName="thickLine" presStyleLbl="alignNode1" presStyleIdx="1" presStyleCnt="4"/>
      <dgm:spPr/>
    </dgm:pt>
    <dgm:pt modelId="{2AC6FD88-816C-B64B-9F91-52F9146A5A23}" type="pres">
      <dgm:prSet presAssocID="{427A69EF-CF96-D04E-BD5D-76EDD34573E1}" presName="horz1" presStyleCnt="0"/>
      <dgm:spPr/>
    </dgm:pt>
    <dgm:pt modelId="{AC6FA0B0-12BF-2F41-8638-A49675A1C75E}" type="pres">
      <dgm:prSet presAssocID="{427A69EF-CF96-D04E-BD5D-76EDD34573E1}" presName="tx1" presStyleLbl="revTx" presStyleIdx="2" presStyleCnt="7"/>
      <dgm:spPr/>
      <dgm:t>
        <a:bodyPr/>
        <a:lstStyle/>
        <a:p>
          <a:endParaRPr lang="en-US"/>
        </a:p>
      </dgm:t>
    </dgm:pt>
    <dgm:pt modelId="{58656639-EBE9-D741-A40B-B2A7F77D562E}" type="pres">
      <dgm:prSet presAssocID="{427A69EF-CF96-D04E-BD5D-76EDD34573E1}" presName="vert1" presStyleCnt="0"/>
      <dgm:spPr/>
    </dgm:pt>
    <dgm:pt modelId="{3BB4FBBD-3548-1940-9AE2-5FCBD8046192}" type="pres">
      <dgm:prSet presAssocID="{3EFFF618-1CEC-2548-8276-0DB6E5381580}" presName="vertSpace2a" presStyleCnt="0"/>
      <dgm:spPr/>
    </dgm:pt>
    <dgm:pt modelId="{DB1AE648-D7F0-2A41-8073-C2A2EED3A9B0}" type="pres">
      <dgm:prSet presAssocID="{3EFFF618-1CEC-2548-8276-0DB6E5381580}" presName="horz2" presStyleCnt="0"/>
      <dgm:spPr/>
    </dgm:pt>
    <dgm:pt modelId="{BD49D6B4-6E80-D54E-B1B5-BF65EA43D1F7}" type="pres">
      <dgm:prSet presAssocID="{3EFFF618-1CEC-2548-8276-0DB6E5381580}" presName="horzSpace2" presStyleCnt="0"/>
      <dgm:spPr/>
    </dgm:pt>
    <dgm:pt modelId="{DCD60595-06E1-7542-A88D-558A7E23D31D}" type="pres">
      <dgm:prSet presAssocID="{3EFFF618-1CEC-2548-8276-0DB6E5381580}" presName="tx2" presStyleLbl="revTx" presStyleIdx="3" presStyleCnt="7"/>
      <dgm:spPr/>
      <dgm:t>
        <a:bodyPr/>
        <a:lstStyle/>
        <a:p>
          <a:endParaRPr lang="en-US"/>
        </a:p>
      </dgm:t>
    </dgm:pt>
    <dgm:pt modelId="{7A52684A-4A1D-C34D-AB33-35E251ECED65}" type="pres">
      <dgm:prSet presAssocID="{3EFFF618-1CEC-2548-8276-0DB6E5381580}" presName="vert2" presStyleCnt="0"/>
      <dgm:spPr/>
    </dgm:pt>
    <dgm:pt modelId="{4589EA52-F69C-664C-AEF5-91CF23A7FC56}" type="pres">
      <dgm:prSet presAssocID="{3EFFF618-1CEC-2548-8276-0DB6E5381580}" presName="thinLine2b" presStyleLbl="callout" presStyleIdx="1" presStyleCnt="3"/>
      <dgm:spPr/>
    </dgm:pt>
    <dgm:pt modelId="{7A1B513B-FADB-3D4B-A8D2-7CFCFB588CDF}" type="pres">
      <dgm:prSet presAssocID="{3EFFF618-1CEC-2548-8276-0DB6E5381580}" presName="vertSpace2b" presStyleCnt="0"/>
      <dgm:spPr/>
    </dgm:pt>
    <dgm:pt modelId="{CBF32035-4A85-9B4B-B130-FAC80420C8AF}" type="pres">
      <dgm:prSet presAssocID="{8A199AED-7ADD-4845-8FCF-F23092B81BE5}" presName="thickLine" presStyleLbl="alignNode1" presStyleIdx="2" presStyleCnt="4"/>
      <dgm:spPr/>
    </dgm:pt>
    <dgm:pt modelId="{84D79971-1F6D-3E41-B1A4-5FE06386435B}" type="pres">
      <dgm:prSet presAssocID="{8A199AED-7ADD-4845-8FCF-F23092B81BE5}" presName="horz1" presStyleCnt="0"/>
      <dgm:spPr/>
    </dgm:pt>
    <dgm:pt modelId="{3295A9BB-5DCF-C649-A748-F9C2991A03C1}" type="pres">
      <dgm:prSet presAssocID="{8A199AED-7ADD-4845-8FCF-F23092B81BE5}" presName="tx1" presStyleLbl="revTx" presStyleIdx="4" presStyleCnt="7"/>
      <dgm:spPr/>
      <dgm:t>
        <a:bodyPr/>
        <a:lstStyle/>
        <a:p>
          <a:endParaRPr lang="en-US"/>
        </a:p>
      </dgm:t>
    </dgm:pt>
    <dgm:pt modelId="{A9422827-9D19-AC46-9A55-FCAA80AFCFA6}" type="pres">
      <dgm:prSet presAssocID="{8A199AED-7ADD-4845-8FCF-F23092B81BE5}" presName="vert1" presStyleCnt="0"/>
      <dgm:spPr/>
    </dgm:pt>
    <dgm:pt modelId="{8F82C983-D7BA-9C4B-8537-8CC8D029FCE2}" type="pres">
      <dgm:prSet presAssocID="{D6126064-4B7D-994E-8CD5-AB0F26E419FE}" presName="vertSpace2a" presStyleCnt="0"/>
      <dgm:spPr/>
    </dgm:pt>
    <dgm:pt modelId="{04F9B31E-3308-7142-8D10-13AB89ACB9DD}" type="pres">
      <dgm:prSet presAssocID="{D6126064-4B7D-994E-8CD5-AB0F26E419FE}" presName="horz2" presStyleCnt="0"/>
      <dgm:spPr/>
    </dgm:pt>
    <dgm:pt modelId="{13BDD481-A712-8E46-A06D-6EF0815E07BB}" type="pres">
      <dgm:prSet presAssocID="{D6126064-4B7D-994E-8CD5-AB0F26E419FE}" presName="horzSpace2" presStyleCnt="0"/>
      <dgm:spPr/>
    </dgm:pt>
    <dgm:pt modelId="{6857AB9B-4EF1-A144-8517-FD9B16DE0738}" type="pres">
      <dgm:prSet presAssocID="{D6126064-4B7D-994E-8CD5-AB0F26E419FE}" presName="tx2" presStyleLbl="revTx" presStyleIdx="5" presStyleCnt="7"/>
      <dgm:spPr/>
      <dgm:t>
        <a:bodyPr/>
        <a:lstStyle/>
        <a:p>
          <a:endParaRPr lang="en-US"/>
        </a:p>
      </dgm:t>
    </dgm:pt>
    <dgm:pt modelId="{271FA8AF-3ED0-2C42-B7FE-30FC8859379A}" type="pres">
      <dgm:prSet presAssocID="{D6126064-4B7D-994E-8CD5-AB0F26E419FE}" presName="vert2" presStyleCnt="0"/>
      <dgm:spPr/>
    </dgm:pt>
    <dgm:pt modelId="{0EFBB5A4-5420-084A-8C37-1FFE72C801BD}" type="pres">
      <dgm:prSet presAssocID="{D6126064-4B7D-994E-8CD5-AB0F26E419FE}" presName="thinLine2b" presStyleLbl="callout" presStyleIdx="2" presStyleCnt="3"/>
      <dgm:spPr/>
    </dgm:pt>
    <dgm:pt modelId="{2E4E1162-2C27-0145-BDF7-D90F9EA5C5AC}" type="pres">
      <dgm:prSet presAssocID="{D6126064-4B7D-994E-8CD5-AB0F26E419FE}" presName="vertSpace2b" presStyleCnt="0"/>
      <dgm:spPr/>
    </dgm:pt>
    <dgm:pt modelId="{2386E2F8-D056-5145-A8D2-0927FF70546F}" type="pres">
      <dgm:prSet presAssocID="{F48C6344-6C8A-B442-A931-4E1C0410A7E4}" presName="thickLine" presStyleLbl="alignNode1" presStyleIdx="3" presStyleCnt="4"/>
      <dgm:spPr/>
    </dgm:pt>
    <dgm:pt modelId="{B3CDC26E-CD4E-3645-8BD2-219486F4010A}" type="pres">
      <dgm:prSet presAssocID="{F48C6344-6C8A-B442-A931-4E1C0410A7E4}" presName="horz1" presStyleCnt="0"/>
      <dgm:spPr/>
    </dgm:pt>
    <dgm:pt modelId="{DD3B5211-343B-C14A-857D-E6C02621F0E2}" type="pres">
      <dgm:prSet presAssocID="{F48C6344-6C8A-B442-A931-4E1C0410A7E4}" presName="tx1" presStyleLbl="revTx" presStyleIdx="6" presStyleCnt="7" custScaleX="500000"/>
      <dgm:spPr/>
      <dgm:t>
        <a:bodyPr/>
        <a:lstStyle/>
        <a:p>
          <a:endParaRPr lang="en-US"/>
        </a:p>
      </dgm:t>
    </dgm:pt>
    <dgm:pt modelId="{8C1886FE-C570-D24E-A012-AADD3A788FF5}" type="pres">
      <dgm:prSet presAssocID="{F48C6344-6C8A-B442-A931-4E1C0410A7E4}" presName="vert1" presStyleCnt="0"/>
      <dgm:spPr/>
    </dgm:pt>
  </dgm:ptLst>
  <dgm:cxnLst>
    <dgm:cxn modelId="{55653CD4-2ECC-EE48-BC83-5CBFFD972225}" type="presOf" srcId="{FF07852F-C9AF-8C45-95DC-16959747B610}" destId="{2194378C-D431-304F-992F-359FEE3FE0B5}" srcOrd="0" destOrd="0" presId="urn:microsoft.com/office/officeart/2008/layout/LinedList"/>
    <dgm:cxn modelId="{0E93F211-43B1-6149-83FF-2BC41E10BE62}" type="presOf" srcId="{427A69EF-CF96-D04E-BD5D-76EDD34573E1}" destId="{AC6FA0B0-12BF-2F41-8638-A49675A1C75E}" srcOrd="0" destOrd="0" presId="urn:microsoft.com/office/officeart/2008/layout/LinedList"/>
    <dgm:cxn modelId="{DAD2EDEE-3A08-F849-9582-3C44439095C2}" srcId="{12D1A18C-BCB0-9B45-965C-E767C745FDD0}" destId="{8A199AED-7ADD-4845-8FCF-F23092B81BE5}" srcOrd="2" destOrd="0" parTransId="{4533FCC9-1774-1340-9C0C-B9BC0343FC5F}" sibTransId="{D094BEE7-69B5-FC45-B440-0D95C1D5B72F}"/>
    <dgm:cxn modelId="{31C8696E-3F8C-9348-A6A5-3D9A452C58D4}" type="presOf" srcId="{8A199AED-7ADD-4845-8FCF-F23092B81BE5}" destId="{3295A9BB-5DCF-C649-A748-F9C2991A03C1}" srcOrd="0" destOrd="0" presId="urn:microsoft.com/office/officeart/2008/layout/LinedList"/>
    <dgm:cxn modelId="{52D7A125-1A82-824B-ABCD-A4C97EF172C5}" srcId="{12D1A18C-BCB0-9B45-965C-E767C745FDD0}" destId="{FF07852F-C9AF-8C45-95DC-16959747B610}" srcOrd="0" destOrd="0" parTransId="{E7838DE1-D1AF-D74C-9A0B-5CCAF2DD19D7}" sibTransId="{968B7337-F231-2841-9341-D3966DE2BAB5}"/>
    <dgm:cxn modelId="{ADBA5EEE-AB7C-394D-8882-C0BA3811B36C}" type="presOf" srcId="{12D1A18C-BCB0-9B45-965C-E767C745FDD0}" destId="{F5EBA3BF-336D-BC4D-972F-176A1F70C0DE}" srcOrd="0" destOrd="0" presId="urn:microsoft.com/office/officeart/2008/layout/LinedList"/>
    <dgm:cxn modelId="{0317D827-94C0-BB4D-A33F-4E03C19A41C9}" srcId="{8A199AED-7ADD-4845-8FCF-F23092B81BE5}" destId="{D6126064-4B7D-994E-8CD5-AB0F26E419FE}" srcOrd="0" destOrd="0" parTransId="{30A699CE-6CD2-894A-863C-C03F44BA8ADC}" sibTransId="{C27D311F-4C61-4D4B-841E-CDDD5A96DAA3}"/>
    <dgm:cxn modelId="{E10A07B0-C009-BB4B-BD90-2D986DE095BD}" srcId="{427A69EF-CF96-D04E-BD5D-76EDD34573E1}" destId="{3EFFF618-1CEC-2548-8276-0DB6E5381580}" srcOrd="0" destOrd="0" parTransId="{931DD5CC-E575-7E48-A96C-932AD5FEBEE9}" sibTransId="{82CD04D1-280B-4541-BF67-F015E51A42E0}"/>
    <dgm:cxn modelId="{FA4ACFCD-31F6-E343-AB41-FE259EC687E8}" srcId="{12D1A18C-BCB0-9B45-965C-E767C745FDD0}" destId="{427A69EF-CF96-D04E-BD5D-76EDD34573E1}" srcOrd="1" destOrd="0" parTransId="{8E14516D-8522-5446-B8FD-9B591420D8D8}" sibTransId="{0A7D5938-55CB-EB4F-BAED-58700A4B6904}"/>
    <dgm:cxn modelId="{C59672F7-9FF3-9A43-A4E8-F8D574177683}" type="presOf" srcId="{F48C6344-6C8A-B442-A931-4E1C0410A7E4}" destId="{DD3B5211-343B-C14A-857D-E6C02621F0E2}" srcOrd="0" destOrd="0" presId="urn:microsoft.com/office/officeart/2008/layout/LinedList"/>
    <dgm:cxn modelId="{F30E9032-5064-4046-809C-CC99A6FCA365}" type="presOf" srcId="{06A71EAC-7E05-E64D-99A0-B691E6263525}" destId="{5B477284-3635-194F-BD62-809865C1BDBC}" srcOrd="0" destOrd="0" presId="urn:microsoft.com/office/officeart/2008/layout/LinedList"/>
    <dgm:cxn modelId="{D409ED65-1F8D-4D42-B468-FBF70D66D06F}" srcId="{12D1A18C-BCB0-9B45-965C-E767C745FDD0}" destId="{F48C6344-6C8A-B442-A931-4E1C0410A7E4}" srcOrd="3" destOrd="0" parTransId="{D940C508-3BD8-A741-898C-3911DF1E7EA6}" sibTransId="{1A1AAFD1-EF9D-8C4D-9687-6561815D5706}"/>
    <dgm:cxn modelId="{F2850BAD-12F0-5546-9AFD-741D2C219A22}" srcId="{FF07852F-C9AF-8C45-95DC-16959747B610}" destId="{06A71EAC-7E05-E64D-99A0-B691E6263525}" srcOrd="0" destOrd="0" parTransId="{68B743A2-D070-FA43-A290-11DF7FB9E320}" sibTransId="{2AFF461B-A876-FF46-A843-E490FF8AB60F}"/>
    <dgm:cxn modelId="{5724C8CD-59BE-544A-A324-22C5E5EEC197}" type="presOf" srcId="{D6126064-4B7D-994E-8CD5-AB0F26E419FE}" destId="{6857AB9B-4EF1-A144-8517-FD9B16DE0738}" srcOrd="0" destOrd="0" presId="urn:microsoft.com/office/officeart/2008/layout/LinedList"/>
    <dgm:cxn modelId="{D48ED162-986C-2545-AC5C-E6ABD3CCEA4B}" type="presOf" srcId="{3EFFF618-1CEC-2548-8276-0DB6E5381580}" destId="{DCD60595-06E1-7542-A88D-558A7E23D31D}" srcOrd="0" destOrd="0" presId="urn:microsoft.com/office/officeart/2008/layout/LinedList"/>
    <dgm:cxn modelId="{84D9F1E7-8F75-1E4A-8111-0AB01B533F5B}" type="presParOf" srcId="{F5EBA3BF-336D-BC4D-972F-176A1F70C0DE}" destId="{99E9C1ED-2811-ED45-B0AE-59C449FF5003}" srcOrd="0" destOrd="0" presId="urn:microsoft.com/office/officeart/2008/layout/LinedList"/>
    <dgm:cxn modelId="{FF104BC6-895B-944F-806A-9E063841717D}" type="presParOf" srcId="{F5EBA3BF-336D-BC4D-972F-176A1F70C0DE}" destId="{3D8F81BB-8AF9-2D4B-809C-A1BDD09D286C}" srcOrd="1" destOrd="0" presId="urn:microsoft.com/office/officeart/2008/layout/LinedList"/>
    <dgm:cxn modelId="{E726CB1E-BD92-0E4C-BDA2-E06F6157CEBA}" type="presParOf" srcId="{3D8F81BB-8AF9-2D4B-809C-A1BDD09D286C}" destId="{2194378C-D431-304F-992F-359FEE3FE0B5}" srcOrd="0" destOrd="0" presId="urn:microsoft.com/office/officeart/2008/layout/LinedList"/>
    <dgm:cxn modelId="{56799B98-A238-964E-8AE6-36D6421D40F3}" type="presParOf" srcId="{3D8F81BB-8AF9-2D4B-809C-A1BDD09D286C}" destId="{8ACBA6BC-9AED-4445-8667-CC21941E9D39}" srcOrd="1" destOrd="0" presId="urn:microsoft.com/office/officeart/2008/layout/LinedList"/>
    <dgm:cxn modelId="{AAAD96E6-3511-7D45-8FBC-386D1B35C47B}" type="presParOf" srcId="{8ACBA6BC-9AED-4445-8667-CC21941E9D39}" destId="{5F199997-D07C-D94D-831D-F631E55A0C3A}" srcOrd="0" destOrd="0" presId="urn:microsoft.com/office/officeart/2008/layout/LinedList"/>
    <dgm:cxn modelId="{65007274-7370-874A-B719-20CDD803DFFE}" type="presParOf" srcId="{8ACBA6BC-9AED-4445-8667-CC21941E9D39}" destId="{1EBD7E1D-52AC-904B-BC30-B55E252D8BF6}" srcOrd="1" destOrd="0" presId="urn:microsoft.com/office/officeart/2008/layout/LinedList"/>
    <dgm:cxn modelId="{D6BA047C-CAED-5D4D-AAA7-B9A488F731D3}" type="presParOf" srcId="{1EBD7E1D-52AC-904B-BC30-B55E252D8BF6}" destId="{1588CE10-70CD-254F-B5AF-6DBCB3768DDA}" srcOrd="0" destOrd="0" presId="urn:microsoft.com/office/officeart/2008/layout/LinedList"/>
    <dgm:cxn modelId="{6AD5990C-8135-7F48-BF2D-1E2073B357EC}" type="presParOf" srcId="{1EBD7E1D-52AC-904B-BC30-B55E252D8BF6}" destId="{5B477284-3635-194F-BD62-809865C1BDBC}" srcOrd="1" destOrd="0" presId="urn:microsoft.com/office/officeart/2008/layout/LinedList"/>
    <dgm:cxn modelId="{A4824827-040B-2B4D-908B-85D469714BB6}" type="presParOf" srcId="{1EBD7E1D-52AC-904B-BC30-B55E252D8BF6}" destId="{B0D4AE3C-E3CA-5845-876D-C79152587722}" srcOrd="2" destOrd="0" presId="urn:microsoft.com/office/officeart/2008/layout/LinedList"/>
    <dgm:cxn modelId="{72C8E646-6144-CA41-B73F-45D4BC111662}" type="presParOf" srcId="{8ACBA6BC-9AED-4445-8667-CC21941E9D39}" destId="{360CEFEE-7D07-3B4E-B98E-15888A544E08}" srcOrd="2" destOrd="0" presId="urn:microsoft.com/office/officeart/2008/layout/LinedList"/>
    <dgm:cxn modelId="{FA3EDD36-AA54-0F40-B402-240EE13E0FC2}" type="presParOf" srcId="{8ACBA6BC-9AED-4445-8667-CC21941E9D39}" destId="{9EF3E484-9148-FC47-AB2E-DB22B25AEBBB}" srcOrd="3" destOrd="0" presId="urn:microsoft.com/office/officeart/2008/layout/LinedList"/>
    <dgm:cxn modelId="{41613948-8783-D641-9078-3F93732A4DBD}" type="presParOf" srcId="{F5EBA3BF-336D-BC4D-972F-176A1F70C0DE}" destId="{2AFCDB74-C9D7-5245-B58D-3EDF608961A9}" srcOrd="2" destOrd="0" presId="urn:microsoft.com/office/officeart/2008/layout/LinedList"/>
    <dgm:cxn modelId="{3DFF2567-4B83-2848-B55F-558E9895B364}" type="presParOf" srcId="{F5EBA3BF-336D-BC4D-972F-176A1F70C0DE}" destId="{2AC6FD88-816C-B64B-9F91-52F9146A5A23}" srcOrd="3" destOrd="0" presId="urn:microsoft.com/office/officeart/2008/layout/LinedList"/>
    <dgm:cxn modelId="{BB2D5193-26E3-3648-908A-9D5FD9FC07F1}" type="presParOf" srcId="{2AC6FD88-816C-B64B-9F91-52F9146A5A23}" destId="{AC6FA0B0-12BF-2F41-8638-A49675A1C75E}" srcOrd="0" destOrd="0" presId="urn:microsoft.com/office/officeart/2008/layout/LinedList"/>
    <dgm:cxn modelId="{B1181CA6-5AFE-BF49-B1C0-A8D528E3D04F}" type="presParOf" srcId="{2AC6FD88-816C-B64B-9F91-52F9146A5A23}" destId="{58656639-EBE9-D741-A40B-B2A7F77D562E}" srcOrd="1" destOrd="0" presId="urn:microsoft.com/office/officeart/2008/layout/LinedList"/>
    <dgm:cxn modelId="{893DA10D-38BA-A04E-9BA5-B7E3135C6F0F}" type="presParOf" srcId="{58656639-EBE9-D741-A40B-B2A7F77D562E}" destId="{3BB4FBBD-3548-1940-9AE2-5FCBD8046192}" srcOrd="0" destOrd="0" presId="urn:microsoft.com/office/officeart/2008/layout/LinedList"/>
    <dgm:cxn modelId="{A0BEDDC6-86A9-6A41-9122-5269E2028679}" type="presParOf" srcId="{58656639-EBE9-D741-A40B-B2A7F77D562E}" destId="{DB1AE648-D7F0-2A41-8073-C2A2EED3A9B0}" srcOrd="1" destOrd="0" presId="urn:microsoft.com/office/officeart/2008/layout/LinedList"/>
    <dgm:cxn modelId="{CB8D3A86-C8A4-634E-AD6E-08F06A9753A7}" type="presParOf" srcId="{DB1AE648-D7F0-2A41-8073-C2A2EED3A9B0}" destId="{BD49D6B4-6E80-D54E-B1B5-BF65EA43D1F7}" srcOrd="0" destOrd="0" presId="urn:microsoft.com/office/officeart/2008/layout/LinedList"/>
    <dgm:cxn modelId="{88D8B23D-8877-5849-93A2-9FB32087619C}" type="presParOf" srcId="{DB1AE648-D7F0-2A41-8073-C2A2EED3A9B0}" destId="{DCD60595-06E1-7542-A88D-558A7E23D31D}" srcOrd="1" destOrd="0" presId="urn:microsoft.com/office/officeart/2008/layout/LinedList"/>
    <dgm:cxn modelId="{60772889-4F96-284C-A76C-131BFF0F8499}" type="presParOf" srcId="{DB1AE648-D7F0-2A41-8073-C2A2EED3A9B0}" destId="{7A52684A-4A1D-C34D-AB33-35E251ECED65}" srcOrd="2" destOrd="0" presId="urn:microsoft.com/office/officeart/2008/layout/LinedList"/>
    <dgm:cxn modelId="{201484BB-B31A-3C45-8B56-C657D4EAA3E5}" type="presParOf" srcId="{58656639-EBE9-D741-A40B-B2A7F77D562E}" destId="{4589EA52-F69C-664C-AEF5-91CF23A7FC56}" srcOrd="2" destOrd="0" presId="urn:microsoft.com/office/officeart/2008/layout/LinedList"/>
    <dgm:cxn modelId="{9807695F-5C1E-4647-8141-507EB7DEEE0A}" type="presParOf" srcId="{58656639-EBE9-D741-A40B-B2A7F77D562E}" destId="{7A1B513B-FADB-3D4B-A8D2-7CFCFB588CDF}" srcOrd="3" destOrd="0" presId="urn:microsoft.com/office/officeart/2008/layout/LinedList"/>
    <dgm:cxn modelId="{422F8AB8-F27E-AB4D-A98D-3042F4507D3D}" type="presParOf" srcId="{F5EBA3BF-336D-BC4D-972F-176A1F70C0DE}" destId="{CBF32035-4A85-9B4B-B130-FAC80420C8AF}" srcOrd="4" destOrd="0" presId="urn:microsoft.com/office/officeart/2008/layout/LinedList"/>
    <dgm:cxn modelId="{4BB378C1-9E6D-E945-B794-60649034BE9E}" type="presParOf" srcId="{F5EBA3BF-336D-BC4D-972F-176A1F70C0DE}" destId="{84D79971-1F6D-3E41-B1A4-5FE06386435B}" srcOrd="5" destOrd="0" presId="urn:microsoft.com/office/officeart/2008/layout/LinedList"/>
    <dgm:cxn modelId="{2F52BD07-88CF-AC43-8C77-8C9FA47BD43B}" type="presParOf" srcId="{84D79971-1F6D-3E41-B1A4-5FE06386435B}" destId="{3295A9BB-5DCF-C649-A748-F9C2991A03C1}" srcOrd="0" destOrd="0" presId="urn:microsoft.com/office/officeart/2008/layout/LinedList"/>
    <dgm:cxn modelId="{607CC73E-3D90-874E-845A-155A046EE9BF}" type="presParOf" srcId="{84D79971-1F6D-3E41-B1A4-5FE06386435B}" destId="{A9422827-9D19-AC46-9A55-FCAA80AFCFA6}" srcOrd="1" destOrd="0" presId="urn:microsoft.com/office/officeart/2008/layout/LinedList"/>
    <dgm:cxn modelId="{65954BB2-3F45-6D46-A520-514D82BE883C}" type="presParOf" srcId="{A9422827-9D19-AC46-9A55-FCAA80AFCFA6}" destId="{8F82C983-D7BA-9C4B-8537-8CC8D029FCE2}" srcOrd="0" destOrd="0" presId="urn:microsoft.com/office/officeart/2008/layout/LinedList"/>
    <dgm:cxn modelId="{25A3F5DE-E306-6242-A36A-F74236D7C4CD}" type="presParOf" srcId="{A9422827-9D19-AC46-9A55-FCAA80AFCFA6}" destId="{04F9B31E-3308-7142-8D10-13AB89ACB9DD}" srcOrd="1" destOrd="0" presId="urn:microsoft.com/office/officeart/2008/layout/LinedList"/>
    <dgm:cxn modelId="{D9E8804B-C987-C44B-9177-F209527568E1}" type="presParOf" srcId="{04F9B31E-3308-7142-8D10-13AB89ACB9DD}" destId="{13BDD481-A712-8E46-A06D-6EF0815E07BB}" srcOrd="0" destOrd="0" presId="urn:microsoft.com/office/officeart/2008/layout/LinedList"/>
    <dgm:cxn modelId="{27675B9D-0C6E-4646-9F32-CE943990A03D}" type="presParOf" srcId="{04F9B31E-3308-7142-8D10-13AB89ACB9DD}" destId="{6857AB9B-4EF1-A144-8517-FD9B16DE0738}" srcOrd="1" destOrd="0" presId="urn:microsoft.com/office/officeart/2008/layout/LinedList"/>
    <dgm:cxn modelId="{820588DF-CE9F-5245-A3AD-7B25D2B45923}" type="presParOf" srcId="{04F9B31E-3308-7142-8D10-13AB89ACB9DD}" destId="{271FA8AF-3ED0-2C42-B7FE-30FC8859379A}" srcOrd="2" destOrd="0" presId="urn:microsoft.com/office/officeart/2008/layout/LinedList"/>
    <dgm:cxn modelId="{63889A57-2B96-FA41-B120-5BC6CD4E57BB}" type="presParOf" srcId="{A9422827-9D19-AC46-9A55-FCAA80AFCFA6}" destId="{0EFBB5A4-5420-084A-8C37-1FFE72C801BD}" srcOrd="2" destOrd="0" presId="urn:microsoft.com/office/officeart/2008/layout/LinedList"/>
    <dgm:cxn modelId="{A22FE329-F391-C64B-BD3F-6452A38D8DCA}" type="presParOf" srcId="{A9422827-9D19-AC46-9A55-FCAA80AFCFA6}" destId="{2E4E1162-2C27-0145-BDF7-D90F9EA5C5AC}" srcOrd="3" destOrd="0" presId="urn:microsoft.com/office/officeart/2008/layout/LinedList"/>
    <dgm:cxn modelId="{1B5084A5-0257-8646-A74A-68C11622E75B}" type="presParOf" srcId="{F5EBA3BF-336D-BC4D-972F-176A1F70C0DE}" destId="{2386E2F8-D056-5145-A8D2-0927FF70546F}" srcOrd="6" destOrd="0" presId="urn:microsoft.com/office/officeart/2008/layout/LinedList"/>
    <dgm:cxn modelId="{DDA46F02-2733-9446-9B9D-4671F8C303D8}" type="presParOf" srcId="{F5EBA3BF-336D-BC4D-972F-176A1F70C0DE}" destId="{B3CDC26E-CD4E-3645-8BD2-219486F4010A}" srcOrd="7" destOrd="0" presId="urn:microsoft.com/office/officeart/2008/layout/LinedList"/>
    <dgm:cxn modelId="{CDED6CBD-2844-BA40-8114-3EEDA362D7C6}" type="presParOf" srcId="{B3CDC26E-CD4E-3645-8BD2-219486F4010A}" destId="{DD3B5211-343B-C14A-857D-E6C02621F0E2}" srcOrd="0" destOrd="0" presId="urn:microsoft.com/office/officeart/2008/layout/LinedList"/>
    <dgm:cxn modelId="{75981E8E-A8E8-F44A-9137-84F16256A7D5}" type="presParOf" srcId="{B3CDC26E-CD4E-3645-8BD2-219486F4010A}" destId="{8C1886FE-C570-D24E-A012-AADD3A788FF5}"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45944D-5F82-2942-8555-159CFB1930D8}" type="doc">
      <dgm:prSet loTypeId="urn:microsoft.com/office/officeart/2005/8/layout/list1" loCatId="" qsTypeId="urn:microsoft.com/office/officeart/2005/8/quickstyle/simple4" qsCatId="simple" csTypeId="urn:microsoft.com/office/officeart/2005/8/colors/colorful1#2" csCatId="colorful"/>
      <dgm:spPr/>
      <dgm:t>
        <a:bodyPr/>
        <a:lstStyle/>
        <a:p>
          <a:endParaRPr lang="en-US"/>
        </a:p>
      </dgm:t>
    </dgm:pt>
    <dgm:pt modelId="{BB6BCBDC-4E23-0440-A26B-95E396756EA0}">
      <dgm:prSet/>
      <dgm:spPr/>
      <dgm:t>
        <a:bodyPr/>
        <a:lstStyle/>
        <a:p>
          <a:pPr rtl="0"/>
          <a:r>
            <a:rPr lang="en-US" smtClean="0"/>
            <a:t>Understanding the language</a:t>
          </a:r>
          <a:endParaRPr lang="en-US"/>
        </a:p>
      </dgm:t>
    </dgm:pt>
    <dgm:pt modelId="{B187D4BC-6794-A240-BA2A-8176718AE7D6}" type="parTrans" cxnId="{FA432F94-A169-144D-BAF0-4B1455FC3E12}">
      <dgm:prSet/>
      <dgm:spPr/>
      <dgm:t>
        <a:bodyPr/>
        <a:lstStyle/>
        <a:p>
          <a:endParaRPr lang="en-US"/>
        </a:p>
      </dgm:t>
    </dgm:pt>
    <dgm:pt modelId="{2991C004-36DF-5741-A5F7-48EABD113162}" type="sibTrans" cxnId="{FA432F94-A169-144D-BAF0-4B1455FC3E12}">
      <dgm:prSet/>
      <dgm:spPr/>
      <dgm:t>
        <a:bodyPr/>
        <a:lstStyle/>
        <a:p>
          <a:endParaRPr lang="en-US"/>
        </a:p>
      </dgm:t>
    </dgm:pt>
    <dgm:pt modelId="{299D3AEC-5DCB-1B44-B45C-7FD0D2243F29}">
      <dgm:prSet/>
      <dgm:spPr/>
      <dgm:t>
        <a:bodyPr/>
        <a:lstStyle/>
        <a:p>
          <a:pPr rtl="0"/>
          <a:r>
            <a:rPr lang="en-US" smtClean="0"/>
            <a:t>Topic legitimacy “is it our problem”</a:t>
          </a:r>
          <a:endParaRPr lang="en-US"/>
        </a:p>
      </dgm:t>
    </dgm:pt>
    <dgm:pt modelId="{BD400BFF-E029-3E47-9CCF-669123CAB6AF}" type="parTrans" cxnId="{17D081BE-9872-B94C-8B9E-850CF8271BF6}">
      <dgm:prSet/>
      <dgm:spPr/>
      <dgm:t>
        <a:bodyPr/>
        <a:lstStyle/>
        <a:p>
          <a:endParaRPr lang="en-US"/>
        </a:p>
      </dgm:t>
    </dgm:pt>
    <dgm:pt modelId="{ED349169-5B06-AC43-8D83-840B99877CB5}" type="sibTrans" cxnId="{17D081BE-9872-B94C-8B9E-850CF8271BF6}">
      <dgm:prSet/>
      <dgm:spPr/>
      <dgm:t>
        <a:bodyPr/>
        <a:lstStyle/>
        <a:p>
          <a:endParaRPr lang="en-US"/>
        </a:p>
      </dgm:t>
    </dgm:pt>
    <dgm:pt modelId="{95D3574E-DDBD-F34F-B178-7F1955A749E3}">
      <dgm:prSet/>
      <dgm:spPr/>
      <dgm:t>
        <a:bodyPr/>
        <a:lstStyle/>
        <a:p>
          <a:pPr rtl="0"/>
          <a:r>
            <a:rPr lang="en-US" smtClean="0"/>
            <a:t>Prevailing mindsets and attitudes.</a:t>
          </a:r>
          <a:endParaRPr lang="en-US"/>
        </a:p>
      </dgm:t>
    </dgm:pt>
    <dgm:pt modelId="{6778C157-5752-EE4F-82B1-F315AE3AC280}" type="parTrans" cxnId="{6012144D-B34D-C54E-86EA-9098195EB8D8}">
      <dgm:prSet/>
      <dgm:spPr/>
      <dgm:t>
        <a:bodyPr/>
        <a:lstStyle/>
        <a:p>
          <a:endParaRPr lang="en-US"/>
        </a:p>
      </dgm:t>
    </dgm:pt>
    <dgm:pt modelId="{B98719E6-9136-4942-AF95-1A7CB54A83A9}" type="sibTrans" cxnId="{6012144D-B34D-C54E-86EA-9098195EB8D8}">
      <dgm:prSet/>
      <dgm:spPr/>
      <dgm:t>
        <a:bodyPr/>
        <a:lstStyle/>
        <a:p>
          <a:endParaRPr lang="en-US"/>
        </a:p>
      </dgm:t>
    </dgm:pt>
    <dgm:pt modelId="{57BF57CD-F080-6942-9D02-BBEF37F04C07}">
      <dgm:prSet/>
      <dgm:spPr/>
      <dgm:t>
        <a:bodyPr/>
        <a:lstStyle/>
        <a:p>
          <a:pPr rtl="0"/>
          <a:r>
            <a:rPr lang="en-US" smtClean="0"/>
            <a:t>Eliminating the Silo mentality </a:t>
          </a:r>
          <a:endParaRPr lang="en-US"/>
        </a:p>
      </dgm:t>
    </dgm:pt>
    <dgm:pt modelId="{D1F16CEE-0734-5446-B0D9-70333DFBE5CE}" type="parTrans" cxnId="{8C930F47-768F-974E-B41B-6846C76F61FD}">
      <dgm:prSet/>
      <dgm:spPr/>
      <dgm:t>
        <a:bodyPr/>
        <a:lstStyle/>
        <a:p>
          <a:endParaRPr lang="en-US"/>
        </a:p>
      </dgm:t>
    </dgm:pt>
    <dgm:pt modelId="{3F551C98-9C94-E548-B9A7-BE404B6E60FC}" type="sibTrans" cxnId="{8C930F47-768F-974E-B41B-6846C76F61FD}">
      <dgm:prSet/>
      <dgm:spPr/>
      <dgm:t>
        <a:bodyPr/>
        <a:lstStyle/>
        <a:p>
          <a:endParaRPr lang="en-US"/>
        </a:p>
      </dgm:t>
    </dgm:pt>
    <dgm:pt modelId="{D16F9E9F-4208-8F4C-B889-E8E323DDC84F}">
      <dgm:prSet/>
      <dgm:spPr/>
      <dgm:t>
        <a:bodyPr/>
        <a:lstStyle/>
        <a:p>
          <a:pPr rtl="0"/>
          <a:r>
            <a:rPr lang="en-US" smtClean="0"/>
            <a:t>Practical Tools</a:t>
          </a:r>
          <a:endParaRPr lang="en-US"/>
        </a:p>
      </dgm:t>
    </dgm:pt>
    <dgm:pt modelId="{0C734186-18A5-E347-BE67-7B1A2740834F}" type="parTrans" cxnId="{2CED74BB-A844-6D43-972B-3181237A1B8E}">
      <dgm:prSet/>
      <dgm:spPr/>
      <dgm:t>
        <a:bodyPr/>
        <a:lstStyle/>
        <a:p>
          <a:endParaRPr lang="en-US"/>
        </a:p>
      </dgm:t>
    </dgm:pt>
    <dgm:pt modelId="{1867D4F9-EA76-CB46-B3E2-82F287394D31}" type="sibTrans" cxnId="{2CED74BB-A844-6D43-972B-3181237A1B8E}">
      <dgm:prSet/>
      <dgm:spPr/>
      <dgm:t>
        <a:bodyPr/>
        <a:lstStyle/>
        <a:p>
          <a:endParaRPr lang="en-US"/>
        </a:p>
      </dgm:t>
    </dgm:pt>
    <dgm:pt modelId="{25BA8AF3-63DA-7049-AE52-1E30C1B8CDD4}">
      <dgm:prSet/>
      <dgm:spPr/>
      <dgm:t>
        <a:bodyPr/>
        <a:lstStyle/>
        <a:p>
          <a:pPr rtl="0"/>
          <a:r>
            <a:rPr lang="en-US" smtClean="0"/>
            <a:t>Organizational Capacity for Change</a:t>
          </a:r>
          <a:endParaRPr lang="en-US"/>
        </a:p>
      </dgm:t>
    </dgm:pt>
    <dgm:pt modelId="{78012A6A-B32D-CB48-9A17-B9B8FD381C49}" type="parTrans" cxnId="{7C69E8DF-63CF-CD44-945F-40FD28107413}">
      <dgm:prSet/>
      <dgm:spPr/>
      <dgm:t>
        <a:bodyPr/>
        <a:lstStyle/>
        <a:p>
          <a:endParaRPr lang="en-US"/>
        </a:p>
      </dgm:t>
    </dgm:pt>
    <dgm:pt modelId="{E462A00F-CBEF-2E42-9F74-C771B7ACDB2A}" type="sibTrans" cxnId="{7C69E8DF-63CF-CD44-945F-40FD28107413}">
      <dgm:prSet/>
      <dgm:spPr/>
      <dgm:t>
        <a:bodyPr/>
        <a:lstStyle/>
        <a:p>
          <a:endParaRPr lang="en-US"/>
        </a:p>
      </dgm:t>
    </dgm:pt>
    <dgm:pt modelId="{78811ECB-B12B-DE49-8EB8-7EC266325925}">
      <dgm:prSet/>
      <dgm:spPr/>
      <dgm:t>
        <a:bodyPr/>
        <a:lstStyle/>
        <a:p>
          <a:pPr rtl="0"/>
          <a:r>
            <a:rPr lang="en-US" smtClean="0"/>
            <a:t>Aligning the challenges to Strategic Business goals</a:t>
          </a:r>
          <a:endParaRPr lang="en-US"/>
        </a:p>
      </dgm:t>
    </dgm:pt>
    <dgm:pt modelId="{8F41356C-17E6-A24D-B1CC-A03DE4B77359}" type="parTrans" cxnId="{BC3CAA92-D904-A24B-BD42-FB34FEDF82E5}">
      <dgm:prSet/>
      <dgm:spPr/>
      <dgm:t>
        <a:bodyPr/>
        <a:lstStyle/>
        <a:p>
          <a:endParaRPr lang="en-US"/>
        </a:p>
      </dgm:t>
    </dgm:pt>
    <dgm:pt modelId="{5E041D8C-24C3-734F-AA75-7DAC86323D01}" type="sibTrans" cxnId="{BC3CAA92-D904-A24B-BD42-FB34FEDF82E5}">
      <dgm:prSet/>
      <dgm:spPr/>
      <dgm:t>
        <a:bodyPr/>
        <a:lstStyle/>
        <a:p>
          <a:endParaRPr lang="en-US"/>
        </a:p>
      </dgm:t>
    </dgm:pt>
    <dgm:pt modelId="{1DA87116-3B4C-DA4F-9821-F2DBAFECFD3B}" type="pres">
      <dgm:prSet presAssocID="{DC45944D-5F82-2942-8555-159CFB1930D8}" presName="linear" presStyleCnt="0">
        <dgm:presLayoutVars>
          <dgm:dir/>
          <dgm:animLvl val="lvl"/>
          <dgm:resizeHandles val="exact"/>
        </dgm:presLayoutVars>
      </dgm:prSet>
      <dgm:spPr/>
      <dgm:t>
        <a:bodyPr/>
        <a:lstStyle/>
        <a:p>
          <a:endParaRPr lang="en-US"/>
        </a:p>
      </dgm:t>
    </dgm:pt>
    <dgm:pt modelId="{3ACACB76-D419-DA47-9510-321C53E27204}" type="pres">
      <dgm:prSet presAssocID="{BB6BCBDC-4E23-0440-A26B-95E396756EA0}" presName="parentLin" presStyleCnt="0"/>
      <dgm:spPr/>
    </dgm:pt>
    <dgm:pt modelId="{C1987C5D-AFB5-D442-9474-D2ED80617841}" type="pres">
      <dgm:prSet presAssocID="{BB6BCBDC-4E23-0440-A26B-95E396756EA0}" presName="parentLeftMargin" presStyleLbl="node1" presStyleIdx="0" presStyleCnt="7"/>
      <dgm:spPr/>
      <dgm:t>
        <a:bodyPr/>
        <a:lstStyle/>
        <a:p>
          <a:endParaRPr lang="en-US"/>
        </a:p>
      </dgm:t>
    </dgm:pt>
    <dgm:pt modelId="{837A1744-1820-CB4F-A5AE-938D27D72BB7}" type="pres">
      <dgm:prSet presAssocID="{BB6BCBDC-4E23-0440-A26B-95E396756EA0}" presName="parentText" presStyleLbl="node1" presStyleIdx="0" presStyleCnt="7">
        <dgm:presLayoutVars>
          <dgm:chMax val="0"/>
          <dgm:bulletEnabled val="1"/>
        </dgm:presLayoutVars>
      </dgm:prSet>
      <dgm:spPr/>
      <dgm:t>
        <a:bodyPr/>
        <a:lstStyle/>
        <a:p>
          <a:endParaRPr lang="en-US"/>
        </a:p>
      </dgm:t>
    </dgm:pt>
    <dgm:pt modelId="{85B5F4C8-1CFC-A645-9381-557AE504F27C}" type="pres">
      <dgm:prSet presAssocID="{BB6BCBDC-4E23-0440-A26B-95E396756EA0}" presName="negativeSpace" presStyleCnt="0"/>
      <dgm:spPr/>
    </dgm:pt>
    <dgm:pt modelId="{12A2A9A7-F243-6F48-AD47-06CC5DC7AC54}" type="pres">
      <dgm:prSet presAssocID="{BB6BCBDC-4E23-0440-A26B-95E396756EA0}" presName="childText" presStyleLbl="conFgAcc1" presStyleIdx="0" presStyleCnt="7">
        <dgm:presLayoutVars>
          <dgm:bulletEnabled val="1"/>
        </dgm:presLayoutVars>
      </dgm:prSet>
      <dgm:spPr/>
    </dgm:pt>
    <dgm:pt modelId="{EC0F2EE9-3F3F-6747-863F-DF6D3D7007CD}" type="pres">
      <dgm:prSet presAssocID="{2991C004-36DF-5741-A5F7-48EABD113162}" presName="spaceBetweenRectangles" presStyleCnt="0"/>
      <dgm:spPr/>
    </dgm:pt>
    <dgm:pt modelId="{E2F7F3F4-929B-3C44-AB64-8F2C26D45B9C}" type="pres">
      <dgm:prSet presAssocID="{299D3AEC-5DCB-1B44-B45C-7FD0D2243F29}" presName="parentLin" presStyleCnt="0"/>
      <dgm:spPr/>
    </dgm:pt>
    <dgm:pt modelId="{84AD7904-A760-0447-A544-CC5F745BA2FE}" type="pres">
      <dgm:prSet presAssocID="{299D3AEC-5DCB-1B44-B45C-7FD0D2243F29}" presName="parentLeftMargin" presStyleLbl="node1" presStyleIdx="0" presStyleCnt="7"/>
      <dgm:spPr/>
      <dgm:t>
        <a:bodyPr/>
        <a:lstStyle/>
        <a:p>
          <a:endParaRPr lang="en-US"/>
        </a:p>
      </dgm:t>
    </dgm:pt>
    <dgm:pt modelId="{CFFDEFC5-3CDD-5B43-B05B-EBE1037F60CC}" type="pres">
      <dgm:prSet presAssocID="{299D3AEC-5DCB-1B44-B45C-7FD0D2243F29}" presName="parentText" presStyleLbl="node1" presStyleIdx="1" presStyleCnt="7">
        <dgm:presLayoutVars>
          <dgm:chMax val="0"/>
          <dgm:bulletEnabled val="1"/>
        </dgm:presLayoutVars>
      </dgm:prSet>
      <dgm:spPr/>
      <dgm:t>
        <a:bodyPr/>
        <a:lstStyle/>
        <a:p>
          <a:endParaRPr lang="en-US"/>
        </a:p>
      </dgm:t>
    </dgm:pt>
    <dgm:pt modelId="{D6E3B200-CF7D-8F4D-B031-A222C8D52085}" type="pres">
      <dgm:prSet presAssocID="{299D3AEC-5DCB-1B44-B45C-7FD0D2243F29}" presName="negativeSpace" presStyleCnt="0"/>
      <dgm:spPr/>
    </dgm:pt>
    <dgm:pt modelId="{B09C5A8E-779C-C241-9243-EB397684CABB}" type="pres">
      <dgm:prSet presAssocID="{299D3AEC-5DCB-1B44-B45C-7FD0D2243F29}" presName="childText" presStyleLbl="conFgAcc1" presStyleIdx="1" presStyleCnt="7">
        <dgm:presLayoutVars>
          <dgm:bulletEnabled val="1"/>
        </dgm:presLayoutVars>
      </dgm:prSet>
      <dgm:spPr/>
    </dgm:pt>
    <dgm:pt modelId="{B26CB985-65A3-C444-8262-DBE1D7265D2E}" type="pres">
      <dgm:prSet presAssocID="{ED349169-5B06-AC43-8D83-840B99877CB5}" presName="spaceBetweenRectangles" presStyleCnt="0"/>
      <dgm:spPr/>
    </dgm:pt>
    <dgm:pt modelId="{92F97DA2-E807-954A-924D-F0EC86606AB1}" type="pres">
      <dgm:prSet presAssocID="{95D3574E-DDBD-F34F-B178-7F1955A749E3}" presName="parentLin" presStyleCnt="0"/>
      <dgm:spPr/>
    </dgm:pt>
    <dgm:pt modelId="{53D464B2-CA65-6045-9379-EB06CD6AC803}" type="pres">
      <dgm:prSet presAssocID="{95D3574E-DDBD-F34F-B178-7F1955A749E3}" presName="parentLeftMargin" presStyleLbl="node1" presStyleIdx="1" presStyleCnt="7"/>
      <dgm:spPr/>
      <dgm:t>
        <a:bodyPr/>
        <a:lstStyle/>
        <a:p>
          <a:endParaRPr lang="en-US"/>
        </a:p>
      </dgm:t>
    </dgm:pt>
    <dgm:pt modelId="{15277B69-1877-4E49-8BE5-8504E23DD51B}" type="pres">
      <dgm:prSet presAssocID="{95D3574E-DDBD-F34F-B178-7F1955A749E3}" presName="parentText" presStyleLbl="node1" presStyleIdx="2" presStyleCnt="7">
        <dgm:presLayoutVars>
          <dgm:chMax val="0"/>
          <dgm:bulletEnabled val="1"/>
        </dgm:presLayoutVars>
      </dgm:prSet>
      <dgm:spPr/>
      <dgm:t>
        <a:bodyPr/>
        <a:lstStyle/>
        <a:p>
          <a:endParaRPr lang="en-US"/>
        </a:p>
      </dgm:t>
    </dgm:pt>
    <dgm:pt modelId="{E52B3B29-FCE5-DC49-8BAC-AC088E99C36C}" type="pres">
      <dgm:prSet presAssocID="{95D3574E-DDBD-F34F-B178-7F1955A749E3}" presName="negativeSpace" presStyleCnt="0"/>
      <dgm:spPr/>
    </dgm:pt>
    <dgm:pt modelId="{FD1F9413-1A61-204E-9ABB-894EDAB28404}" type="pres">
      <dgm:prSet presAssocID="{95D3574E-DDBD-F34F-B178-7F1955A749E3}" presName="childText" presStyleLbl="conFgAcc1" presStyleIdx="2" presStyleCnt="7">
        <dgm:presLayoutVars>
          <dgm:bulletEnabled val="1"/>
        </dgm:presLayoutVars>
      </dgm:prSet>
      <dgm:spPr/>
    </dgm:pt>
    <dgm:pt modelId="{0907BF19-0E75-BC4B-80A6-16696CE0F7DD}" type="pres">
      <dgm:prSet presAssocID="{B98719E6-9136-4942-AF95-1A7CB54A83A9}" presName="spaceBetweenRectangles" presStyleCnt="0"/>
      <dgm:spPr/>
    </dgm:pt>
    <dgm:pt modelId="{AA47910F-61D2-2148-9BE5-CDFFB7B80F86}" type="pres">
      <dgm:prSet presAssocID="{57BF57CD-F080-6942-9D02-BBEF37F04C07}" presName="parentLin" presStyleCnt="0"/>
      <dgm:spPr/>
    </dgm:pt>
    <dgm:pt modelId="{EE5FE584-0BEA-E74C-B06E-2970D8B8A4E7}" type="pres">
      <dgm:prSet presAssocID="{57BF57CD-F080-6942-9D02-BBEF37F04C07}" presName="parentLeftMargin" presStyleLbl="node1" presStyleIdx="2" presStyleCnt="7"/>
      <dgm:spPr/>
      <dgm:t>
        <a:bodyPr/>
        <a:lstStyle/>
        <a:p>
          <a:endParaRPr lang="en-US"/>
        </a:p>
      </dgm:t>
    </dgm:pt>
    <dgm:pt modelId="{83D3ED51-E7F7-3741-AC20-21B757DB6901}" type="pres">
      <dgm:prSet presAssocID="{57BF57CD-F080-6942-9D02-BBEF37F04C07}" presName="parentText" presStyleLbl="node1" presStyleIdx="3" presStyleCnt="7">
        <dgm:presLayoutVars>
          <dgm:chMax val="0"/>
          <dgm:bulletEnabled val="1"/>
        </dgm:presLayoutVars>
      </dgm:prSet>
      <dgm:spPr/>
      <dgm:t>
        <a:bodyPr/>
        <a:lstStyle/>
        <a:p>
          <a:endParaRPr lang="en-US"/>
        </a:p>
      </dgm:t>
    </dgm:pt>
    <dgm:pt modelId="{4FB1B827-4FE0-1049-9D61-A5849FB8ABA5}" type="pres">
      <dgm:prSet presAssocID="{57BF57CD-F080-6942-9D02-BBEF37F04C07}" presName="negativeSpace" presStyleCnt="0"/>
      <dgm:spPr/>
    </dgm:pt>
    <dgm:pt modelId="{DA03EFA4-A9C3-D447-88F3-86CA49866C2C}" type="pres">
      <dgm:prSet presAssocID="{57BF57CD-F080-6942-9D02-BBEF37F04C07}" presName="childText" presStyleLbl="conFgAcc1" presStyleIdx="3" presStyleCnt="7">
        <dgm:presLayoutVars>
          <dgm:bulletEnabled val="1"/>
        </dgm:presLayoutVars>
      </dgm:prSet>
      <dgm:spPr/>
    </dgm:pt>
    <dgm:pt modelId="{033B9E9F-8C2F-AD47-AD85-E731D7B7C7A8}" type="pres">
      <dgm:prSet presAssocID="{3F551C98-9C94-E548-B9A7-BE404B6E60FC}" presName="spaceBetweenRectangles" presStyleCnt="0"/>
      <dgm:spPr/>
    </dgm:pt>
    <dgm:pt modelId="{360DF462-7F70-7344-BA6A-812794D98E8F}" type="pres">
      <dgm:prSet presAssocID="{D16F9E9F-4208-8F4C-B889-E8E323DDC84F}" presName="parentLin" presStyleCnt="0"/>
      <dgm:spPr/>
    </dgm:pt>
    <dgm:pt modelId="{DD6A3931-29CD-1A4C-B70B-ECC908C90149}" type="pres">
      <dgm:prSet presAssocID="{D16F9E9F-4208-8F4C-B889-E8E323DDC84F}" presName="parentLeftMargin" presStyleLbl="node1" presStyleIdx="3" presStyleCnt="7"/>
      <dgm:spPr/>
      <dgm:t>
        <a:bodyPr/>
        <a:lstStyle/>
        <a:p>
          <a:endParaRPr lang="en-US"/>
        </a:p>
      </dgm:t>
    </dgm:pt>
    <dgm:pt modelId="{EA505772-46BB-0747-AC28-7AB8D21D3305}" type="pres">
      <dgm:prSet presAssocID="{D16F9E9F-4208-8F4C-B889-E8E323DDC84F}" presName="parentText" presStyleLbl="node1" presStyleIdx="4" presStyleCnt="7">
        <dgm:presLayoutVars>
          <dgm:chMax val="0"/>
          <dgm:bulletEnabled val="1"/>
        </dgm:presLayoutVars>
      </dgm:prSet>
      <dgm:spPr/>
      <dgm:t>
        <a:bodyPr/>
        <a:lstStyle/>
        <a:p>
          <a:endParaRPr lang="en-US"/>
        </a:p>
      </dgm:t>
    </dgm:pt>
    <dgm:pt modelId="{CF2A2A2C-E422-B24D-B2F0-E45DADC0A077}" type="pres">
      <dgm:prSet presAssocID="{D16F9E9F-4208-8F4C-B889-E8E323DDC84F}" presName="negativeSpace" presStyleCnt="0"/>
      <dgm:spPr/>
    </dgm:pt>
    <dgm:pt modelId="{3B838957-FB0A-784D-9BC8-D7704C25227A}" type="pres">
      <dgm:prSet presAssocID="{D16F9E9F-4208-8F4C-B889-E8E323DDC84F}" presName="childText" presStyleLbl="conFgAcc1" presStyleIdx="4" presStyleCnt="7">
        <dgm:presLayoutVars>
          <dgm:bulletEnabled val="1"/>
        </dgm:presLayoutVars>
      </dgm:prSet>
      <dgm:spPr/>
    </dgm:pt>
    <dgm:pt modelId="{B71E4B08-B6DE-4E41-8D31-2756E52D3B8F}" type="pres">
      <dgm:prSet presAssocID="{1867D4F9-EA76-CB46-B3E2-82F287394D31}" presName="spaceBetweenRectangles" presStyleCnt="0"/>
      <dgm:spPr/>
    </dgm:pt>
    <dgm:pt modelId="{1AA84041-3A3D-1A4E-A7B4-53898923F350}" type="pres">
      <dgm:prSet presAssocID="{25BA8AF3-63DA-7049-AE52-1E30C1B8CDD4}" presName="parentLin" presStyleCnt="0"/>
      <dgm:spPr/>
    </dgm:pt>
    <dgm:pt modelId="{DAC9D3E0-DC38-DF4B-8199-100FEB294317}" type="pres">
      <dgm:prSet presAssocID="{25BA8AF3-63DA-7049-AE52-1E30C1B8CDD4}" presName="parentLeftMargin" presStyleLbl="node1" presStyleIdx="4" presStyleCnt="7"/>
      <dgm:spPr/>
      <dgm:t>
        <a:bodyPr/>
        <a:lstStyle/>
        <a:p>
          <a:endParaRPr lang="en-US"/>
        </a:p>
      </dgm:t>
    </dgm:pt>
    <dgm:pt modelId="{2DA14E87-7647-C147-A452-A9E1CFF91CC5}" type="pres">
      <dgm:prSet presAssocID="{25BA8AF3-63DA-7049-AE52-1E30C1B8CDD4}" presName="parentText" presStyleLbl="node1" presStyleIdx="5" presStyleCnt="7">
        <dgm:presLayoutVars>
          <dgm:chMax val="0"/>
          <dgm:bulletEnabled val="1"/>
        </dgm:presLayoutVars>
      </dgm:prSet>
      <dgm:spPr/>
      <dgm:t>
        <a:bodyPr/>
        <a:lstStyle/>
        <a:p>
          <a:endParaRPr lang="en-US"/>
        </a:p>
      </dgm:t>
    </dgm:pt>
    <dgm:pt modelId="{E383940B-DFF1-C942-9D2A-B963EBE78CDB}" type="pres">
      <dgm:prSet presAssocID="{25BA8AF3-63DA-7049-AE52-1E30C1B8CDD4}" presName="negativeSpace" presStyleCnt="0"/>
      <dgm:spPr/>
    </dgm:pt>
    <dgm:pt modelId="{7D2ED749-0678-6441-A1EC-E43514334142}" type="pres">
      <dgm:prSet presAssocID="{25BA8AF3-63DA-7049-AE52-1E30C1B8CDD4}" presName="childText" presStyleLbl="conFgAcc1" presStyleIdx="5" presStyleCnt="7">
        <dgm:presLayoutVars>
          <dgm:bulletEnabled val="1"/>
        </dgm:presLayoutVars>
      </dgm:prSet>
      <dgm:spPr/>
    </dgm:pt>
    <dgm:pt modelId="{92D383D1-C44D-D047-828D-A574882DDECD}" type="pres">
      <dgm:prSet presAssocID="{E462A00F-CBEF-2E42-9F74-C771B7ACDB2A}" presName="spaceBetweenRectangles" presStyleCnt="0"/>
      <dgm:spPr/>
    </dgm:pt>
    <dgm:pt modelId="{D71D79C5-80EE-BD47-9020-CDA287192987}" type="pres">
      <dgm:prSet presAssocID="{78811ECB-B12B-DE49-8EB8-7EC266325925}" presName="parentLin" presStyleCnt="0"/>
      <dgm:spPr/>
    </dgm:pt>
    <dgm:pt modelId="{96D649B3-86B3-A442-86D6-F95B5C6BE868}" type="pres">
      <dgm:prSet presAssocID="{78811ECB-B12B-DE49-8EB8-7EC266325925}" presName="parentLeftMargin" presStyleLbl="node1" presStyleIdx="5" presStyleCnt="7"/>
      <dgm:spPr/>
      <dgm:t>
        <a:bodyPr/>
        <a:lstStyle/>
        <a:p>
          <a:endParaRPr lang="en-US"/>
        </a:p>
      </dgm:t>
    </dgm:pt>
    <dgm:pt modelId="{EEEF4BEF-26A1-8249-BAA4-B49B9E971E0C}" type="pres">
      <dgm:prSet presAssocID="{78811ECB-B12B-DE49-8EB8-7EC266325925}" presName="parentText" presStyleLbl="node1" presStyleIdx="6" presStyleCnt="7">
        <dgm:presLayoutVars>
          <dgm:chMax val="0"/>
          <dgm:bulletEnabled val="1"/>
        </dgm:presLayoutVars>
      </dgm:prSet>
      <dgm:spPr/>
      <dgm:t>
        <a:bodyPr/>
        <a:lstStyle/>
        <a:p>
          <a:endParaRPr lang="en-US"/>
        </a:p>
      </dgm:t>
    </dgm:pt>
    <dgm:pt modelId="{A74DA2D9-4B82-0D48-805C-C1D21C528F78}" type="pres">
      <dgm:prSet presAssocID="{78811ECB-B12B-DE49-8EB8-7EC266325925}" presName="negativeSpace" presStyleCnt="0"/>
      <dgm:spPr/>
    </dgm:pt>
    <dgm:pt modelId="{957E0384-E670-DB40-B85D-A4680E452B74}" type="pres">
      <dgm:prSet presAssocID="{78811ECB-B12B-DE49-8EB8-7EC266325925}" presName="childText" presStyleLbl="conFgAcc1" presStyleIdx="6" presStyleCnt="7">
        <dgm:presLayoutVars>
          <dgm:bulletEnabled val="1"/>
        </dgm:presLayoutVars>
      </dgm:prSet>
      <dgm:spPr/>
    </dgm:pt>
  </dgm:ptLst>
  <dgm:cxnLst>
    <dgm:cxn modelId="{8F2AC5A1-2FA9-C94E-926C-6029D6F1A2E8}" type="presOf" srcId="{DC45944D-5F82-2942-8555-159CFB1930D8}" destId="{1DA87116-3B4C-DA4F-9821-F2DBAFECFD3B}" srcOrd="0" destOrd="0" presId="urn:microsoft.com/office/officeart/2005/8/layout/list1"/>
    <dgm:cxn modelId="{6012144D-B34D-C54E-86EA-9098195EB8D8}" srcId="{DC45944D-5F82-2942-8555-159CFB1930D8}" destId="{95D3574E-DDBD-F34F-B178-7F1955A749E3}" srcOrd="2" destOrd="0" parTransId="{6778C157-5752-EE4F-82B1-F315AE3AC280}" sibTransId="{B98719E6-9136-4942-AF95-1A7CB54A83A9}"/>
    <dgm:cxn modelId="{B9C49079-E21C-A84B-A4E2-25938B17ECDC}" type="presOf" srcId="{D16F9E9F-4208-8F4C-B889-E8E323DDC84F}" destId="{DD6A3931-29CD-1A4C-B70B-ECC908C90149}" srcOrd="0" destOrd="0" presId="urn:microsoft.com/office/officeart/2005/8/layout/list1"/>
    <dgm:cxn modelId="{FA432F94-A169-144D-BAF0-4B1455FC3E12}" srcId="{DC45944D-5F82-2942-8555-159CFB1930D8}" destId="{BB6BCBDC-4E23-0440-A26B-95E396756EA0}" srcOrd="0" destOrd="0" parTransId="{B187D4BC-6794-A240-BA2A-8176718AE7D6}" sibTransId="{2991C004-36DF-5741-A5F7-48EABD113162}"/>
    <dgm:cxn modelId="{61CE3B8D-8EE1-8245-B6A7-5316CC9C8DF2}" type="presOf" srcId="{25BA8AF3-63DA-7049-AE52-1E30C1B8CDD4}" destId="{DAC9D3E0-DC38-DF4B-8199-100FEB294317}" srcOrd="0" destOrd="0" presId="urn:microsoft.com/office/officeart/2005/8/layout/list1"/>
    <dgm:cxn modelId="{0BF1272A-FFCD-5548-87AA-6BD282C58897}" type="presOf" srcId="{95D3574E-DDBD-F34F-B178-7F1955A749E3}" destId="{15277B69-1877-4E49-8BE5-8504E23DD51B}" srcOrd="1" destOrd="0" presId="urn:microsoft.com/office/officeart/2005/8/layout/list1"/>
    <dgm:cxn modelId="{3E394654-7A3E-1A4B-A270-B12337EDD755}" type="presOf" srcId="{D16F9E9F-4208-8F4C-B889-E8E323DDC84F}" destId="{EA505772-46BB-0747-AC28-7AB8D21D3305}" srcOrd="1" destOrd="0" presId="urn:microsoft.com/office/officeart/2005/8/layout/list1"/>
    <dgm:cxn modelId="{E9CFD7F3-AF0C-4545-AB6A-8EBF064B751E}" type="presOf" srcId="{78811ECB-B12B-DE49-8EB8-7EC266325925}" destId="{EEEF4BEF-26A1-8249-BAA4-B49B9E971E0C}" srcOrd="1" destOrd="0" presId="urn:microsoft.com/office/officeart/2005/8/layout/list1"/>
    <dgm:cxn modelId="{8C930F47-768F-974E-B41B-6846C76F61FD}" srcId="{DC45944D-5F82-2942-8555-159CFB1930D8}" destId="{57BF57CD-F080-6942-9D02-BBEF37F04C07}" srcOrd="3" destOrd="0" parTransId="{D1F16CEE-0734-5446-B0D9-70333DFBE5CE}" sibTransId="{3F551C98-9C94-E548-B9A7-BE404B6E60FC}"/>
    <dgm:cxn modelId="{543B2CF8-1887-3C4C-9A6D-952287E1F476}" type="presOf" srcId="{78811ECB-B12B-DE49-8EB8-7EC266325925}" destId="{96D649B3-86B3-A442-86D6-F95B5C6BE868}" srcOrd="0" destOrd="0" presId="urn:microsoft.com/office/officeart/2005/8/layout/list1"/>
    <dgm:cxn modelId="{7C69E8DF-63CF-CD44-945F-40FD28107413}" srcId="{DC45944D-5F82-2942-8555-159CFB1930D8}" destId="{25BA8AF3-63DA-7049-AE52-1E30C1B8CDD4}" srcOrd="5" destOrd="0" parTransId="{78012A6A-B32D-CB48-9A17-B9B8FD381C49}" sibTransId="{E462A00F-CBEF-2E42-9F74-C771B7ACDB2A}"/>
    <dgm:cxn modelId="{2CED74BB-A844-6D43-972B-3181237A1B8E}" srcId="{DC45944D-5F82-2942-8555-159CFB1930D8}" destId="{D16F9E9F-4208-8F4C-B889-E8E323DDC84F}" srcOrd="4" destOrd="0" parTransId="{0C734186-18A5-E347-BE67-7B1A2740834F}" sibTransId="{1867D4F9-EA76-CB46-B3E2-82F287394D31}"/>
    <dgm:cxn modelId="{BC3CAA92-D904-A24B-BD42-FB34FEDF82E5}" srcId="{DC45944D-5F82-2942-8555-159CFB1930D8}" destId="{78811ECB-B12B-DE49-8EB8-7EC266325925}" srcOrd="6" destOrd="0" parTransId="{8F41356C-17E6-A24D-B1CC-A03DE4B77359}" sibTransId="{5E041D8C-24C3-734F-AA75-7DAC86323D01}"/>
    <dgm:cxn modelId="{94B51767-CEF6-F84E-8C7D-1BD38BEEEC67}" type="presOf" srcId="{299D3AEC-5DCB-1B44-B45C-7FD0D2243F29}" destId="{84AD7904-A760-0447-A544-CC5F745BA2FE}" srcOrd="0" destOrd="0" presId="urn:microsoft.com/office/officeart/2005/8/layout/list1"/>
    <dgm:cxn modelId="{60BBDD57-1A68-F94E-8A87-3E5CD10CEB25}" type="presOf" srcId="{95D3574E-DDBD-F34F-B178-7F1955A749E3}" destId="{53D464B2-CA65-6045-9379-EB06CD6AC803}" srcOrd="0" destOrd="0" presId="urn:microsoft.com/office/officeart/2005/8/layout/list1"/>
    <dgm:cxn modelId="{59DA531F-DE69-5647-942D-C02B026183C1}" type="presOf" srcId="{BB6BCBDC-4E23-0440-A26B-95E396756EA0}" destId="{837A1744-1820-CB4F-A5AE-938D27D72BB7}" srcOrd="1" destOrd="0" presId="urn:microsoft.com/office/officeart/2005/8/layout/list1"/>
    <dgm:cxn modelId="{607F0074-C364-7544-9CBC-705FBCDF4E8D}" type="presOf" srcId="{57BF57CD-F080-6942-9D02-BBEF37F04C07}" destId="{EE5FE584-0BEA-E74C-B06E-2970D8B8A4E7}" srcOrd="0" destOrd="0" presId="urn:microsoft.com/office/officeart/2005/8/layout/list1"/>
    <dgm:cxn modelId="{A0211C80-D014-AC44-9096-449316C85A24}" type="presOf" srcId="{25BA8AF3-63DA-7049-AE52-1E30C1B8CDD4}" destId="{2DA14E87-7647-C147-A452-A9E1CFF91CC5}" srcOrd="1" destOrd="0" presId="urn:microsoft.com/office/officeart/2005/8/layout/list1"/>
    <dgm:cxn modelId="{17D081BE-9872-B94C-8B9E-850CF8271BF6}" srcId="{DC45944D-5F82-2942-8555-159CFB1930D8}" destId="{299D3AEC-5DCB-1B44-B45C-7FD0D2243F29}" srcOrd="1" destOrd="0" parTransId="{BD400BFF-E029-3E47-9CCF-669123CAB6AF}" sibTransId="{ED349169-5B06-AC43-8D83-840B99877CB5}"/>
    <dgm:cxn modelId="{F42BFB61-7D07-F84C-B2B2-2351F70936B3}" type="presOf" srcId="{BB6BCBDC-4E23-0440-A26B-95E396756EA0}" destId="{C1987C5D-AFB5-D442-9474-D2ED80617841}" srcOrd="0" destOrd="0" presId="urn:microsoft.com/office/officeart/2005/8/layout/list1"/>
    <dgm:cxn modelId="{EC6666A6-89AF-1342-96A5-360CF8B9161C}" type="presOf" srcId="{299D3AEC-5DCB-1B44-B45C-7FD0D2243F29}" destId="{CFFDEFC5-3CDD-5B43-B05B-EBE1037F60CC}" srcOrd="1" destOrd="0" presId="urn:microsoft.com/office/officeart/2005/8/layout/list1"/>
    <dgm:cxn modelId="{317276BA-975A-6D49-951B-4CD7874FBBF1}" type="presOf" srcId="{57BF57CD-F080-6942-9D02-BBEF37F04C07}" destId="{83D3ED51-E7F7-3741-AC20-21B757DB6901}" srcOrd="1" destOrd="0" presId="urn:microsoft.com/office/officeart/2005/8/layout/list1"/>
    <dgm:cxn modelId="{4FEE53B6-8418-4344-AE2B-6EADA3CD998E}" type="presParOf" srcId="{1DA87116-3B4C-DA4F-9821-F2DBAFECFD3B}" destId="{3ACACB76-D419-DA47-9510-321C53E27204}" srcOrd="0" destOrd="0" presId="urn:microsoft.com/office/officeart/2005/8/layout/list1"/>
    <dgm:cxn modelId="{CDFAA6E4-7A50-764B-8571-207CF525648B}" type="presParOf" srcId="{3ACACB76-D419-DA47-9510-321C53E27204}" destId="{C1987C5D-AFB5-D442-9474-D2ED80617841}" srcOrd="0" destOrd="0" presId="urn:microsoft.com/office/officeart/2005/8/layout/list1"/>
    <dgm:cxn modelId="{D9498446-0530-2440-B58C-E4B2AD3D2F4B}" type="presParOf" srcId="{3ACACB76-D419-DA47-9510-321C53E27204}" destId="{837A1744-1820-CB4F-A5AE-938D27D72BB7}" srcOrd="1" destOrd="0" presId="urn:microsoft.com/office/officeart/2005/8/layout/list1"/>
    <dgm:cxn modelId="{6E7673A8-8E33-274A-A487-33EC12F3A145}" type="presParOf" srcId="{1DA87116-3B4C-DA4F-9821-F2DBAFECFD3B}" destId="{85B5F4C8-1CFC-A645-9381-557AE504F27C}" srcOrd="1" destOrd="0" presId="urn:microsoft.com/office/officeart/2005/8/layout/list1"/>
    <dgm:cxn modelId="{A037D814-2838-1C45-B6D1-D2E3C11E4ED7}" type="presParOf" srcId="{1DA87116-3B4C-DA4F-9821-F2DBAFECFD3B}" destId="{12A2A9A7-F243-6F48-AD47-06CC5DC7AC54}" srcOrd="2" destOrd="0" presId="urn:microsoft.com/office/officeart/2005/8/layout/list1"/>
    <dgm:cxn modelId="{50F0533C-BA1D-0F46-8764-418A3D16F5C6}" type="presParOf" srcId="{1DA87116-3B4C-DA4F-9821-F2DBAFECFD3B}" destId="{EC0F2EE9-3F3F-6747-863F-DF6D3D7007CD}" srcOrd="3" destOrd="0" presId="urn:microsoft.com/office/officeart/2005/8/layout/list1"/>
    <dgm:cxn modelId="{FCBBC2A8-195E-F248-ADBC-AB5A5AF6B377}" type="presParOf" srcId="{1DA87116-3B4C-DA4F-9821-F2DBAFECFD3B}" destId="{E2F7F3F4-929B-3C44-AB64-8F2C26D45B9C}" srcOrd="4" destOrd="0" presId="urn:microsoft.com/office/officeart/2005/8/layout/list1"/>
    <dgm:cxn modelId="{9C8B6388-E9C6-D144-B4F2-7D772394B93F}" type="presParOf" srcId="{E2F7F3F4-929B-3C44-AB64-8F2C26D45B9C}" destId="{84AD7904-A760-0447-A544-CC5F745BA2FE}" srcOrd="0" destOrd="0" presId="urn:microsoft.com/office/officeart/2005/8/layout/list1"/>
    <dgm:cxn modelId="{FEC8F00D-AE0E-854D-9871-2CFB87086300}" type="presParOf" srcId="{E2F7F3F4-929B-3C44-AB64-8F2C26D45B9C}" destId="{CFFDEFC5-3CDD-5B43-B05B-EBE1037F60CC}" srcOrd="1" destOrd="0" presId="urn:microsoft.com/office/officeart/2005/8/layout/list1"/>
    <dgm:cxn modelId="{6BFFD768-D26D-1D46-A315-CBB0C5805E38}" type="presParOf" srcId="{1DA87116-3B4C-DA4F-9821-F2DBAFECFD3B}" destId="{D6E3B200-CF7D-8F4D-B031-A222C8D52085}" srcOrd="5" destOrd="0" presId="urn:microsoft.com/office/officeart/2005/8/layout/list1"/>
    <dgm:cxn modelId="{F617FA0E-8F59-D148-A786-9B4B28A7516A}" type="presParOf" srcId="{1DA87116-3B4C-DA4F-9821-F2DBAFECFD3B}" destId="{B09C5A8E-779C-C241-9243-EB397684CABB}" srcOrd="6" destOrd="0" presId="urn:microsoft.com/office/officeart/2005/8/layout/list1"/>
    <dgm:cxn modelId="{5B41F872-CA62-B14B-880B-6297144BF9B4}" type="presParOf" srcId="{1DA87116-3B4C-DA4F-9821-F2DBAFECFD3B}" destId="{B26CB985-65A3-C444-8262-DBE1D7265D2E}" srcOrd="7" destOrd="0" presId="urn:microsoft.com/office/officeart/2005/8/layout/list1"/>
    <dgm:cxn modelId="{24E0E9E4-764A-6C47-84B9-DEF01957705B}" type="presParOf" srcId="{1DA87116-3B4C-DA4F-9821-F2DBAFECFD3B}" destId="{92F97DA2-E807-954A-924D-F0EC86606AB1}" srcOrd="8" destOrd="0" presId="urn:microsoft.com/office/officeart/2005/8/layout/list1"/>
    <dgm:cxn modelId="{E1EAFB9A-05CB-AC46-A621-2C88948FAFDD}" type="presParOf" srcId="{92F97DA2-E807-954A-924D-F0EC86606AB1}" destId="{53D464B2-CA65-6045-9379-EB06CD6AC803}" srcOrd="0" destOrd="0" presId="urn:microsoft.com/office/officeart/2005/8/layout/list1"/>
    <dgm:cxn modelId="{166EDDEC-0CF1-6A4E-BC72-A496AD87B522}" type="presParOf" srcId="{92F97DA2-E807-954A-924D-F0EC86606AB1}" destId="{15277B69-1877-4E49-8BE5-8504E23DD51B}" srcOrd="1" destOrd="0" presId="urn:microsoft.com/office/officeart/2005/8/layout/list1"/>
    <dgm:cxn modelId="{D7FBA298-3BA7-3540-AFB1-7C337CD50EEE}" type="presParOf" srcId="{1DA87116-3B4C-DA4F-9821-F2DBAFECFD3B}" destId="{E52B3B29-FCE5-DC49-8BAC-AC088E99C36C}" srcOrd="9" destOrd="0" presId="urn:microsoft.com/office/officeart/2005/8/layout/list1"/>
    <dgm:cxn modelId="{E98FB039-6495-0F40-ABD4-3B674F7FDAE3}" type="presParOf" srcId="{1DA87116-3B4C-DA4F-9821-F2DBAFECFD3B}" destId="{FD1F9413-1A61-204E-9ABB-894EDAB28404}" srcOrd="10" destOrd="0" presId="urn:microsoft.com/office/officeart/2005/8/layout/list1"/>
    <dgm:cxn modelId="{5278A56E-79D7-2B44-BEAD-5EA5AB636DCD}" type="presParOf" srcId="{1DA87116-3B4C-DA4F-9821-F2DBAFECFD3B}" destId="{0907BF19-0E75-BC4B-80A6-16696CE0F7DD}" srcOrd="11" destOrd="0" presId="urn:microsoft.com/office/officeart/2005/8/layout/list1"/>
    <dgm:cxn modelId="{C4B0F81C-293C-8447-9531-22827AB7388E}" type="presParOf" srcId="{1DA87116-3B4C-DA4F-9821-F2DBAFECFD3B}" destId="{AA47910F-61D2-2148-9BE5-CDFFB7B80F86}" srcOrd="12" destOrd="0" presId="urn:microsoft.com/office/officeart/2005/8/layout/list1"/>
    <dgm:cxn modelId="{BED8BA75-2DA3-034A-A385-582B1AE238C4}" type="presParOf" srcId="{AA47910F-61D2-2148-9BE5-CDFFB7B80F86}" destId="{EE5FE584-0BEA-E74C-B06E-2970D8B8A4E7}" srcOrd="0" destOrd="0" presId="urn:microsoft.com/office/officeart/2005/8/layout/list1"/>
    <dgm:cxn modelId="{0A77A921-8E6C-B44F-BCCE-1D7E892EE4B6}" type="presParOf" srcId="{AA47910F-61D2-2148-9BE5-CDFFB7B80F86}" destId="{83D3ED51-E7F7-3741-AC20-21B757DB6901}" srcOrd="1" destOrd="0" presId="urn:microsoft.com/office/officeart/2005/8/layout/list1"/>
    <dgm:cxn modelId="{3C1C8EB1-B62B-414C-BEEE-A51B8FEAA8DD}" type="presParOf" srcId="{1DA87116-3B4C-DA4F-9821-F2DBAFECFD3B}" destId="{4FB1B827-4FE0-1049-9D61-A5849FB8ABA5}" srcOrd="13" destOrd="0" presId="urn:microsoft.com/office/officeart/2005/8/layout/list1"/>
    <dgm:cxn modelId="{BB3110AB-9A3E-0B41-90C4-CC713C09271C}" type="presParOf" srcId="{1DA87116-3B4C-DA4F-9821-F2DBAFECFD3B}" destId="{DA03EFA4-A9C3-D447-88F3-86CA49866C2C}" srcOrd="14" destOrd="0" presId="urn:microsoft.com/office/officeart/2005/8/layout/list1"/>
    <dgm:cxn modelId="{41C7828F-F1FC-4A42-850C-4C1771C0B742}" type="presParOf" srcId="{1DA87116-3B4C-DA4F-9821-F2DBAFECFD3B}" destId="{033B9E9F-8C2F-AD47-AD85-E731D7B7C7A8}" srcOrd="15" destOrd="0" presId="urn:microsoft.com/office/officeart/2005/8/layout/list1"/>
    <dgm:cxn modelId="{7237E794-9DDA-5844-BD1D-A9D9321B92AF}" type="presParOf" srcId="{1DA87116-3B4C-DA4F-9821-F2DBAFECFD3B}" destId="{360DF462-7F70-7344-BA6A-812794D98E8F}" srcOrd="16" destOrd="0" presId="urn:microsoft.com/office/officeart/2005/8/layout/list1"/>
    <dgm:cxn modelId="{0F4BD3AC-C7B5-404D-A6C5-CCA5D2AD4388}" type="presParOf" srcId="{360DF462-7F70-7344-BA6A-812794D98E8F}" destId="{DD6A3931-29CD-1A4C-B70B-ECC908C90149}" srcOrd="0" destOrd="0" presId="urn:microsoft.com/office/officeart/2005/8/layout/list1"/>
    <dgm:cxn modelId="{F6C5A532-3E2C-814E-BF54-69B7B0C197EE}" type="presParOf" srcId="{360DF462-7F70-7344-BA6A-812794D98E8F}" destId="{EA505772-46BB-0747-AC28-7AB8D21D3305}" srcOrd="1" destOrd="0" presId="urn:microsoft.com/office/officeart/2005/8/layout/list1"/>
    <dgm:cxn modelId="{F218C8AF-B837-004A-B7BD-68787936695C}" type="presParOf" srcId="{1DA87116-3B4C-DA4F-9821-F2DBAFECFD3B}" destId="{CF2A2A2C-E422-B24D-B2F0-E45DADC0A077}" srcOrd="17" destOrd="0" presId="urn:microsoft.com/office/officeart/2005/8/layout/list1"/>
    <dgm:cxn modelId="{0C42B48D-F607-FE41-89FA-9B07F6B60B95}" type="presParOf" srcId="{1DA87116-3B4C-DA4F-9821-F2DBAFECFD3B}" destId="{3B838957-FB0A-784D-9BC8-D7704C25227A}" srcOrd="18" destOrd="0" presId="urn:microsoft.com/office/officeart/2005/8/layout/list1"/>
    <dgm:cxn modelId="{A0404C90-961B-424E-981C-80089DE96949}" type="presParOf" srcId="{1DA87116-3B4C-DA4F-9821-F2DBAFECFD3B}" destId="{B71E4B08-B6DE-4E41-8D31-2756E52D3B8F}" srcOrd="19" destOrd="0" presId="urn:microsoft.com/office/officeart/2005/8/layout/list1"/>
    <dgm:cxn modelId="{ECB4946C-445F-E948-92F3-E47D2C710BE6}" type="presParOf" srcId="{1DA87116-3B4C-DA4F-9821-F2DBAFECFD3B}" destId="{1AA84041-3A3D-1A4E-A7B4-53898923F350}" srcOrd="20" destOrd="0" presId="urn:microsoft.com/office/officeart/2005/8/layout/list1"/>
    <dgm:cxn modelId="{61964364-E60C-9B4C-9E8B-1ACF6952D927}" type="presParOf" srcId="{1AA84041-3A3D-1A4E-A7B4-53898923F350}" destId="{DAC9D3E0-DC38-DF4B-8199-100FEB294317}" srcOrd="0" destOrd="0" presId="urn:microsoft.com/office/officeart/2005/8/layout/list1"/>
    <dgm:cxn modelId="{10331C3A-7EA8-6B44-B779-55CF9246EEAA}" type="presParOf" srcId="{1AA84041-3A3D-1A4E-A7B4-53898923F350}" destId="{2DA14E87-7647-C147-A452-A9E1CFF91CC5}" srcOrd="1" destOrd="0" presId="urn:microsoft.com/office/officeart/2005/8/layout/list1"/>
    <dgm:cxn modelId="{5451A285-D246-5446-98D6-7DCAEE1D9D35}" type="presParOf" srcId="{1DA87116-3B4C-DA4F-9821-F2DBAFECFD3B}" destId="{E383940B-DFF1-C942-9D2A-B963EBE78CDB}" srcOrd="21" destOrd="0" presId="urn:microsoft.com/office/officeart/2005/8/layout/list1"/>
    <dgm:cxn modelId="{8495D00A-8D4A-DC41-B60D-1B9BAE40B7B0}" type="presParOf" srcId="{1DA87116-3B4C-DA4F-9821-F2DBAFECFD3B}" destId="{7D2ED749-0678-6441-A1EC-E43514334142}" srcOrd="22" destOrd="0" presId="urn:microsoft.com/office/officeart/2005/8/layout/list1"/>
    <dgm:cxn modelId="{EA3FAB12-EACE-834D-9F89-FF0F1AB795A2}" type="presParOf" srcId="{1DA87116-3B4C-DA4F-9821-F2DBAFECFD3B}" destId="{92D383D1-C44D-D047-828D-A574882DDECD}" srcOrd="23" destOrd="0" presId="urn:microsoft.com/office/officeart/2005/8/layout/list1"/>
    <dgm:cxn modelId="{5A4C0AC3-A62A-5243-A739-2CF1FF81274E}" type="presParOf" srcId="{1DA87116-3B4C-DA4F-9821-F2DBAFECFD3B}" destId="{D71D79C5-80EE-BD47-9020-CDA287192987}" srcOrd="24" destOrd="0" presId="urn:microsoft.com/office/officeart/2005/8/layout/list1"/>
    <dgm:cxn modelId="{6BFA8E5A-17C5-4B41-A127-DA4AACEC25CB}" type="presParOf" srcId="{D71D79C5-80EE-BD47-9020-CDA287192987}" destId="{96D649B3-86B3-A442-86D6-F95B5C6BE868}" srcOrd="0" destOrd="0" presId="urn:microsoft.com/office/officeart/2005/8/layout/list1"/>
    <dgm:cxn modelId="{D32342E8-09AF-E842-82D3-02FB34F60F1A}" type="presParOf" srcId="{D71D79C5-80EE-BD47-9020-CDA287192987}" destId="{EEEF4BEF-26A1-8249-BAA4-B49B9E971E0C}" srcOrd="1" destOrd="0" presId="urn:microsoft.com/office/officeart/2005/8/layout/list1"/>
    <dgm:cxn modelId="{E969DE7E-C8C0-2540-A9B0-2C4E5380AFF5}" type="presParOf" srcId="{1DA87116-3B4C-DA4F-9821-F2DBAFECFD3B}" destId="{A74DA2D9-4B82-0D48-805C-C1D21C528F78}" srcOrd="25" destOrd="0" presId="urn:microsoft.com/office/officeart/2005/8/layout/list1"/>
    <dgm:cxn modelId="{465FA2A5-5264-6844-AA2D-508467E2A5FA}" type="presParOf" srcId="{1DA87116-3B4C-DA4F-9821-F2DBAFECFD3B}" destId="{957E0384-E670-DB40-B85D-A4680E452B74}" srcOrd="2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E4C2FE-850D-7042-B7E7-08B23EFE3F61}" type="doc">
      <dgm:prSet loTypeId="urn:microsoft.com/office/officeart/2005/8/layout/vList5" loCatId="" qsTypeId="urn:microsoft.com/office/officeart/2005/8/quickstyle/simple4" qsCatId="simple" csTypeId="urn:microsoft.com/office/officeart/2005/8/colors/colorful1#3" csCatId="colorful" phldr="1"/>
      <dgm:spPr/>
      <dgm:t>
        <a:bodyPr/>
        <a:lstStyle/>
        <a:p>
          <a:endParaRPr lang="en-US"/>
        </a:p>
      </dgm:t>
    </dgm:pt>
    <dgm:pt modelId="{CDC986B8-D833-1643-B4FF-70111180F8EC}">
      <dgm:prSet phldrT="[Text]"/>
      <dgm:spPr/>
      <dgm:t>
        <a:bodyPr/>
        <a:lstStyle/>
        <a:p>
          <a:r>
            <a:rPr lang="en-US" dirty="0" smtClean="0"/>
            <a:t>Level 5	</a:t>
          </a:r>
          <a:endParaRPr lang="en-US" dirty="0"/>
        </a:p>
      </dgm:t>
    </dgm:pt>
    <dgm:pt modelId="{41CD2B11-4B24-8346-9D14-DA89F8A94521}" type="parTrans" cxnId="{953371AC-3ED8-194D-8DC8-B565F96156A2}">
      <dgm:prSet/>
      <dgm:spPr/>
      <dgm:t>
        <a:bodyPr/>
        <a:lstStyle/>
        <a:p>
          <a:endParaRPr lang="en-US"/>
        </a:p>
      </dgm:t>
    </dgm:pt>
    <dgm:pt modelId="{358B82A2-E364-3A40-A804-C71F56B83434}" type="sibTrans" cxnId="{953371AC-3ED8-194D-8DC8-B565F96156A2}">
      <dgm:prSet/>
      <dgm:spPr/>
      <dgm:t>
        <a:bodyPr/>
        <a:lstStyle/>
        <a:p>
          <a:endParaRPr lang="en-US"/>
        </a:p>
      </dgm:t>
    </dgm:pt>
    <dgm:pt modelId="{7EE6D9DC-1FC5-444F-AA34-41B0664DA0D6}">
      <dgm:prSet phldrT="[Text]"/>
      <dgm:spPr/>
      <dgm:t>
        <a:bodyPr/>
        <a:lstStyle/>
        <a:p>
          <a:r>
            <a:rPr lang="en-US" b="1" dirty="0" smtClean="0"/>
            <a:t>PRINCIPLED</a:t>
          </a:r>
          <a:endParaRPr lang="en-US" b="1" dirty="0"/>
        </a:p>
      </dgm:t>
    </dgm:pt>
    <dgm:pt modelId="{7F07337D-FC2D-FD43-87ED-0900959C8B33}" type="parTrans" cxnId="{A6D850B0-7C37-454A-82BA-9E9A6C4B2A86}">
      <dgm:prSet/>
      <dgm:spPr/>
      <dgm:t>
        <a:bodyPr/>
        <a:lstStyle/>
        <a:p>
          <a:endParaRPr lang="en-US"/>
        </a:p>
      </dgm:t>
    </dgm:pt>
    <dgm:pt modelId="{E86B9BB0-A1AA-2D4C-A820-41D01F4AC14E}" type="sibTrans" cxnId="{A6D850B0-7C37-454A-82BA-9E9A6C4B2A86}">
      <dgm:prSet/>
      <dgm:spPr/>
      <dgm:t>
        <a:bodyPr/>
        <a:lstStyle/>
        <a:p>
          <a:endParaRPr lang="en-US"/>
        </a:p>
      </dgm:t>
    </dgm:pt>
    <dgm:pt modelId="{D1863ABD-E1F7-8947-A5DF-09FD9CA3A2EA}">
      <dgm:prSet phldrT="[Text]"/>
      <dgm:spPr/>
      <dgm:t>
        <a:bodyPr/>
        <a:lstStyle/>
        <a:p>
          <a:r>
            <a:rPr lang="en-US" dirty="0" smtClean="0"/>
            <a:t>Has industry leading practices and procedures with continuous improvement, quantifiable value from sustainability initiatives</a:t>
          </a:r>
          <a:endParaRPr lang="en-US" dirty="0"/>
        </a:p>
      </dgm:t>
    </dgm:pt>
    <dgm:pt modelId="{AD4A2C37-750B-3D4E-9785-7C5F215F415A}" type="parTrans" cxnId="{D8A71F28-2A92-AA40-87F0-634BF859FB6D}">
      <dgm:prSet/>
      <dgm:spPr/>
      <dgm:t>
        <a:bodyPr/>
        <a:lstStyle/>
        <a:p>
          <a:endParaRPr lang="en-US"/>
        </a:p>
      </dgm:t>
    </dgm:pt>
    <dgm:pt modelId="{BB948F23-2881-C544-BB75-ACE13FDB1B27}" type="sibTrans" cxnId="{D8A71F28-2A92-AA40-87F0-634BF859FB6D}">
      <dgm:prSet/>
      <dgm:spPr/>
      <dgm:t>
        <a:bodyPr/>
        <a:lstStyle/>
        <a:p>
          <a:endParaRPr lang="en-US"/>
        </a:p>
      </dgm:t>
    </dgm:pt>
    <dgm:pt modelId="{2E05062B-93AB-B045-A3C9-15C3B698E240}">
      <dgm:prSet phldrT="[Text]"/>
      <dgm:spPr/>
      <dgm:t>
        <a:bodyPr/>
        <a:lstStyle/>
        <a:p>
          <a:r>
            <a:rPr lang="en-US" dirty="0" smtClean="0"/>
            <a:t>Level4</a:t>
          </a:r>
          <a:endParaRPr lang="en-US" dirty="0"/>
        </a:p>
      </dgm:t>
    </dgm:pt>
    <dgm:pt modelId="{F4C6BF11-DC1D-4F4E-8F41-23D942B5583F}" type="parTrans" cxnId="{FD577B8B-3912-484D-B8B9-C07FE3B4C8DC}">
      <dgm:prSet/>
      <dgm:spPr/>
      <dgm:t>
        <a:bodyPr/>
        <a:lstStyle/>
        <a:p>
          <a:endParaRPr lang="en-US"/>
        </a:p>
      </dgm:t>
    </dgm:pt>
    <dgm:pt modelId="{9E4D5FFC-DF65-D84C-B948-3FEEE3BD9E62}" type="sibTrans" cxnId="{FD577B8B-3912-484D-B8B9-C07FE3B4C8DC}">
      <dgm:prSet/>
      <dgm:spPr/>
      <dgm:t>
        <a:bodyPr/>
        <a:lstStyle/>
        <a:p>
          <a:endParaRPr lang="en-US"/>
        </a:p>
      </dgm:t>
    </dgm:pt>
    <dgm:pt modelId="{891E769E-170E-E74E-8CAD-A60E96D3290A}">
      <dgm:prSet phldrT="[Text]"/>
      <dgm:spPr/>
      <dgm:t>
        <a:bodyPr/>
        <a:lstStyle/>
        <a:p>
          <a:r>
            <a:rPr lang="en-US" b="1" dirty="0" smtClean="0"/>
            <a:t>Essential</a:t>
          </a:r>
          <a:endParaRPr lang="en-US" b="1" dirty="0"/>
        </a:p>
      </dgm:t>
    </dgm:pt>
    <dgm:pt modelId="{6C310CDF-DFE7-4346-A934-F1CAA4F1C5FF}" type="parTrans" cxnId="{E5B7C9D8-E622-FC47-81BB-66B16DAC3E12}">
      <dgm:prSet/>
      <dgm:spPr/>
      <dgm:t>
        <a:bodyPr/>
        <a:lstStyle/>
        <a:p>
          <a:endParaRPr lang="en-US"/>
        </a:p>
      </dgm:t>
    </dgm:pt>
    <dgm:pt modelId="{5C5B714E-5FFB-F04A-BE31-A3019C78DF2E}" type="sibTrans" cxnId="{E5B7C9D8-E622-FC47-81BB-66B16DAC3E12}">
      <dgm:prSet/>
      <dgm:spPr/>
      <dgm:t>
        <a:bodyPr/>
        <a:lstStyle/>
        <a:p>
          <a:endParaRPr lang="en-US"/>
        </a:p>
      </dgm:t>
    </dgm:pt>
    <dgm:pt modelId="{E0A31FE6-8E34-3A4B-92F8-8D8310D1D14D}">
      <dgm:prSet phldrT="[Text]"/>
      <dgm:spPr/>
      <dgm:t>
        <a:bodyPr/>
        <a:lstStyle/>
        <a:p>
          <a:r>
            <a:rPr lang="en-US" dirty="0" smtClean="0"/>
            <a:t>Organization demonstrates active interest, adopted policies and procedures for sustainability</a:t>
          </a:r>
          <a:endParaRPr lang="en-US" dirty="0"/>
        </a:p>
      </dgm:t>
    </dgm:pt>
    <dgm:pt modelId="{6030084B-FCC9-434B-A46B-F5628B6DF447}" type="parTrans" cxnId="{2A1C7267-882F-674B-AB8C-84C7F7B44813}">
      <dgm:prSet/>
      <dgm:spPr/>
      <dgm:t>
        <a:bodyPr/>
        <a:lstStyle/>
        <a:p>
          <a:endParaRPr lang="en-US"/>
        </a:p>
      </dgm:t>
    </dgm:pt>
    <dgm:pt modelId="{BDBF7F94-9F49-ED41-8575-01777835909E}" type="sibTrans" cxnId="{2A1C7267-882F-674B-AB8C-84C7F7B44813}">
      <dgm:prSet/>
      <dgm:spPr/>
      <dgm:t>
        <a:bodyPr/>
        <a:lstStyle/>
        <a:p>
          <a:endParaRPr lang="en-US"/>
        </a:p>
      </dgm:t>
    </dgm:pt>
    <dgm:pt modelId="{D55B1EDC-9E5D-6644-B637-FC70DDC7DC1D}">
      <dgm:prSet phldrT="[Text]"/>
      <dgm:spPr/>
      <dgm:t>
        <a:bodyPr/>
        <a:lstStyle/>
        <a:p>
          <a:r>
            <a:rPr lang="en-US" dirty="0" smtClean="0"/>
            <a:t>Level 3</a:t>
          </a:r>
          <a:endParaRPr lang="en-US" dirty="0"/>
        </a:p>
      </dgm:t>
    </dgm:pt>
    <dgm:pt modelId="{753253D2-621B-AB43-9A1C-FFA19A13419B}" type="parTrans" cxnId="{95FCE2C1-8157-084A-9ED6-3B29767055C1}">
      <dgm:prSet/>
      <dgm:spPr/>
      <dgm:t>
        <a:bodyPr/>
        <a:lstStyle/>
        <a:p>
          <a:endParaRPr lang="en-US"/>
        </a:p>
      </dgm:t>
    </dgm:pt>
    <dgm:pt modelId="{43A89A0C-0043-DB46-9FC6-A94432B82C7B}" type="sibTrans" cxnId="{95FCE2C1-8157-084A-9ED6-3B29767055C1}">
      <dgm:prSet/>
      <dgm:spPr/>
      <dgm:t>
        <a:bodyPr/>
        <a:lstStyle/>
        <a:p>
          <a:endParaRPr lang="en-US"/>
        </a:p>
      </dgm:t>
    </dgm:pt>
    <dgm:pt modelId="{77623762-A250-234F-B7C2-64F869394FA8}">
      <dgm:prSet phldrT="[Text]"/>
      <dgm:spPr/>
      <dgm:t>
        <a:bodyPr/>
        <a:lstStyle/>
        <a:p>
          <a:r>
            <a:rPr lang="en-US" b="1" dirty="0" smtClean="0"/>
            <a:t>Foundational</a:t>
          </a:r>
          <a:endParaRPr lang="en-US" b="1" dirty="0"/>
        </a:p>
      </dgm:t>
    </dgm:pt>
    <dgm:pt modelId="{9B1304B8-AE08-F747-A5F6-E096424E533E}" type="parTrans" cxnId="{F7F21E66-F149-0D4C-B08A-A37F52527761}">
      <dgm:prSet/>
      <dgm:spPr/>
      <dgm:t>
        <a:bodyPr/>
        <a:lstStyle/>
        <a:p>
          <a:endParaRPr lang="en-US"/>
        </a:p>
      </dgm:t>
    </dgm:pt>
    <dgm:pt modelId="{C4DE8767-C372-1146-990C-4822FCC0BEDB}" type="sibTrans" cxnId="{F7F21E66-F149-0D4C-B08A-A37F52527761}">
      <dgm:prSet/>
      <dgm:spPr/>
      <dgm:t>
        <a:bodyPr/>
        <a:lstStyle/>
        <a:p>
          <a:endParaRPr lang="en-US"/>
        </a:p>
      </dgm:t>
    </dgm:pt>
    <dgm:pt modelId="{C71DD77A-3BDD-D548-96AE-7040B48849B9}">
      <dgm:prSet phldrT="[Text]"/>
      <dgm:spPr/>
      <dgm:t>
        <a:bodyPr/>
        <a:lstStyle/>
        <a:p>
          <a:r>
            <a:rPr lang="en-US" dirty="0" smtClean="0"/>
            <a:t>Organization has formal policies, has identified formal processes and procedures</a:t>
          </a:r>
          <a:endParaRPr lang="en-US" dirty="0"/>
        </a:p>
      </dgm:t>
    </dgm:pt>
    <dgm:pt modelId="{2C343D49-1058-0A4A-ACC0-AA95EBAE91B5}" type="parTrans" cxnId="{52DBDE01-83E5-4245-AC52-CC312CB3C46F}">
      <dgm:prSet/>
      <dgm:spPr/>
      <dgm:t>
        <a:bodyPr/>
        <a:lstStyle/>
        <a:p>
          <a:endParaRPr lang="en-US"/>
        </a:p>
      </dgm:t>
    </dgm:pt>
    <dgm:pt modelId="{BF83420B-E57D-7246-8A65-028748161AA2}" type="sibTrans" cxnId="{52DBDE01-83E5-4245-AC52-CC312CB3C46F}">
      <dgm:prSet/>
      <dgm:spPr/>
      <dgm:t>
        <a:bodyPr/>
        <a:lstStyle/>
        <a:p>
          <a:endParaRPr lang="en-US"/>
        </a:p>
      </dgm:t>
    </dgm:pt>
    <dgm:pt modelId="{FD8F479A-085E-9B41-939B-3F8FB073B2B2}" type="pres">
      <dgm:prSet presAssocID="{A0E4C2FE-850D-7042-B7E7-08B23EFE3F61}" presName="Name0" presStyleCnt="0">
        <dgm:presLayoutVars>
          <dgm:dir/>
          <dgm:animLvl val="lvl"/>
          <dgm:resizeHandles val="exact"/>
        </dgm:presLayoutVars>
      </dgm:prSet>
      <dgm:spPr/>
      <dgm:t>
        <a:bodyPr/>
        <a:lstStyle/>
        <a:p>
          <a:endParaRPr lang="en-US"/>
        </a:p>
      </dgm:t>
    </dgm:pt>
    <dgm:pt modelId="{63D792E2-09EB-9440-B585-9E8019738BDC}" type="pres">
      <dgm:prSet presAssocID="{CDC986B8-D833-1643-B4FF-70111180F8EC}" presName="linNode" presStyleCnt="0"/>
      <dgm:spPr/>
    </dgm:pt>
    <dgm:pt modelId="{21656D22-DA9B-184C-89E3-4C45D8ABD839}" type="pres">
      <dgm:prSet presAssocID="{CDC986B8-D833-1643-B4FF-70111180F8EC}" presName="parentText" presStyleLbl="node1" presStyleIdx="0" presStyleCnt="3">
        <dgm:presLayoutVars>
          <dgm:chMax val="1"/>
          <dgm:bulletEnabled val="1"/>
        </dgm:presLayoutVars>
      </dgm:prSet>
      <dgm:spPr/>
      <dgm:t>
        <a:bodyPr/>
        <a:lstStyle/>
        <a:p>
          <a:endParaRPr lang="en-US"/>
        </a:p>
      </dgm:t>
    </dgm:pt>
    <dgm:pt modelId="{873D8C03-BDA6-2A44-AFC7-9D4A81FF20E3}" type="pres">
      <dgm:prSet presAssocID="{CDC986B8-D833-1643-B4FF-70111180F8EC}" presName="descendantText" presStyleLbl="alignAccFollowNode1" presStyleIdx="0" presStyleCnt="3">
        <dgm:presLayoutVars>
          <dgm:bulletEnabled val="1"/>
        </dgm:presLayoutVars>
      </dgm:prSet>
      <dgm:spPr/>
      <dgm:t>
        <a:bodyPr/>
        <a:lstStyle/>
        <a:p>
          <a:endParaRPr lang="en-US"/>
        </a:p>
      </dgm:t>
    </dgm:pt>
    <dgm:pt modelId="{6315C6A9-BFEA-0E4C-B224-FF4696846F43}" type="pres">
      <dgm:prSet presAssocID="{358B82A2-E364-3A40-A804-C71F56B83434}" presName="sp" presStyleCnt="0"/>
      <dgm:spPr/>
    </dgm:pt>
    <dgm:pt modelId="{438F6243-9D57-1C40-AB87-EA0DDEF02EC1}" type="pres">
      <dgm:prSet presAssocID="{2E05062B-93AB-B045-A3C9-15C3B698E240}" presName="linNode" presStyleCnt="0"/>
      <dgm:spPr/>
    </dgm:pt>
    <dgm:pt modelId="{741E6BA3-6A7F-4A42-AAC8-6042C092929A}" type="pres">
      <dgm:prSet presAssocID="{2E05062B-93AB-B045-A3C9-15C3B698E240}" presName="parentText" presStyleLbl="node1" presStyleIdx="1" presStyleCnt="3">
        <dgm:presLayoutVars>
          <dgm:chMax val="1"/>
          <dgm:bulletEnabled val="1"/>
        </dgm:presLayoutVars>
      </dgm:prSet>
      <dgm:spPr/>
      <dgm:t>
        <a:bodyPr/>
        <a:lstStyle/>
        <a:p>
          <a:endParaRPr lang="en-US"/>
        </a:p>
      </dgm:t>
    </dgm:pt>
    <dgm:pt modelId="{C00949B6-7EF8-6043-9B10-FB4377665066}" type="pres">
      <dgm:prSet presAssocID="{2E05062B-93AB-B045-A3C9-15C3B698E240}" presName="descendantText" presStyleLbl="alignAccFollowNode1" presStyleIdx="1" presStyleCnt="3">
        <dgm:presLayoutVars>
          <dgm:bulletEnabled val="1"/>
        </dgm:presLayoutVars>
      </dgm:prSet>
      <dgm:spPr/>
      <dgm:t>
        <a:bodyPr/>
        <a:lstStyle/>
        <a:p>
          <a:endParaRPr lang="en-US"/>
        </a:p>
      </dgm:t>
    </dgm:pt>
    <dgm:pt modelId="{300E4155-2957-4944-8095-8507FDD8507D}" type="pres">
      <dgm:prSet presAssocID="{9E4D5FFC-DF65-D84C-B948-3FEEE3BD9E62}" presName="sp" presStyleCnt="0"/>
      <dgm:spPr/>
    </dgm:pt>
    <dgm:pt modelId="{9F33EB17-20DF-B749-87A5-3656849FD823}" type="pres">
      <dgm:prSet presAssocID="{D55B1EDC-9E5D-6644-B637-FC70DDC7DC1D}" presName="linNode" presStyleCnt="0"/>
      <dgm:spPr/>
    </dgm:pt>
    <dgm:pt modelId="{7381A256-799F-7A4A-BAF6-AA2266B9902D}" type="pres">
      <dgm:prSet presAssocID="{D55B1EDC-9E5D-6644-B637-FC70DDC7DC1D}" presName="parentText" presStyleLbl="node1" presStyleIdx="2" presStyleCnt="3">
        <dgm:presLayoutVars>
          <dgm:chMax val="1"/>
          <dgm:bulletEnabled val="1"/>
        </dgm:presLayoutVars>
      </dgm:prSet>
      <dgm:spPr/>
      <dgm:t>
        <a:bodyPr/>
        <a:lstStyle/>
        <a:p>
          <a:endParaRPr lang="en-US"/>
        </a:p>
      </dgm:t>
    </dgm:pt>
    <dgm:pt modelId="{90CE9211-F2F6-9940-A046-3CDF5F431285}" type="pres">
      <dgm:prSet presAssocID="{D55B1EDC-9E5D-6644-B637-FC70DDC7DC1D}" presName="descendantText" presStyleLbl="alignAccFollowNode1" presStyleIdx="2" presStyleCnt="3">
        <dgm:presLayoutVars>
          <dgm:bulletEnabled val="1"/>
        </dgm:presLayoutVars>
      </dgm:prSet>
      <dgm:spPr/>
      <dgm:t>
        <a:bodyPr/>
        <a:lstStyle/>
        <a:p>
          <a:endParaRPr lang="en-US"/>
        </a:p>
      </dgm:t>
    </dgm:pt>
  </dgm:ptLst>
  <dgm:cxnLst>
    <dgm:cxn modelId="{E5B7C9D8-E622-FC47-81BB-66B16DAC3E12}" srcId="{2E05062B-93AB-B045-A3C9-15C3B698E240}" destId="{891E769E-170E-E74E-8CAD-A60E96D3290A}" srcOrd="0" destOrd="0" parTransId="{6C310CDF-DFE7-4346-A934-F1CAA4F1C5FF}" sibTransId="{5C5B714E-5FFB-F04A-BE31-A3019C78DF2E}"/>
    <dgm:cxn modelId="{4F20073A-5DE1-F348-9454-4C3F37E72713}" type="presOf" srcId="{77623762-A250-234F-B7C2-64F869394FA8}" destId="{90CE9211-F2F6-9940-A046-3CDF5F431285}" srcOrd="0" destOrd="0" presId="urn:microsoft.com/office/officeart/2005/8/layout/vList5"/>
    <dgm:cxn modelId="{2A1C7267-882F-674B-AB8C-84C7F7B44813}" srcId="{891E769E-170E-E74E-8CAD-A60E96D3290A}" destId="{E0A31FE6-8E34-3A4B-92F8-8D8310D1D14D}" srcOrd="0" destOrd="0" parTransId="{6030084B-FCC9-434B-A46B-F5628B6DF447}" sibTransId="{BDBF7F94-9F49-ED41-8575-01777835909E}"/>
    <dgm:cxn modelId="{D8A71F28-2A92-AA40-87F0-634BF859FB6D}" srcId="{7EE6D9DC-1FC5-444F-AA34-41B0664DA0D6}" destId="{D1863ABD-E1F7-8947-A5DF-09FD9CA3A2EA}" srcOrd="0" destOrd="0" parTransId="{AD4A2C37-750B-3D4E-9785-7C5F215F415A}" sibTransId="{BB948F23-2881-C544-BB75-ACE13FDB1B27}"/>
    <dgm:cxn modelId="{EBB16130-2E38-664A-B49D-E5DFFA0C1DB2}" type="presOf" srcId="{CDC986B8-D833-1643-B4FF-70111180F8EC}" destId="{21656D22-DA9B-184C-89E3-4C45D8ABD839}" srcOrd="0" destOrd="0" presId="urn:microsoft.com/office/officeart/2005/8/layout/vList5"/>
    <dgm:cxn modelId="{65909B9E-C698-FC44-A5AB-F85099C8460E}" type="presOf" srcId="{D1863ABD-E1F7-8947-A5DF-09FD9CA3A2EA}" destId="{873D8C03-BDA6-2A44-AFC7-9D4A81FF20E3}" srcOrd="0" destOrd="1" presId="urn:microsoft.com/office/officeart/2005/8/layout/vList5"/>
    <dgm:cxn modelId="{B93FC06B-7018-3842-B96D-0CF02EA83A4D}" type="presOf" srcId="{D55B1EDC-9E5D-6644-B637-FC70DDC7DC1D}" destId="{7381A256-799F-7A4A-BAF6-AA2266B9902D}" srcOrd="0" destOrd="0" presId="urn:microsoft.com/office/officeart/2005/8/layout/vList5"/>
    <dgm:cxn modelId="{953371AC-3ED8-194D-8DC8-B565F96156A2}" srcId="{A0E4C2FE-850D-7042-B7E7-08B23EFE3F61}" destId="{CDC986B8-D833-1643-B4FF-70111180F8EC}" srcOrd="0" destOrd="0" parTransId="{41CD2B11-4B24-8346-9D14-DA89F8A94521}" sibTransId="{358B82A2-E364-3A40-A804-C71F56B83434}"/>
    <dgm:cxn modelId="{FD577B8B-3912-484D-B8B9-C07FE3B4C8DC}" srcId="{A0E4C2FE-850D-7042-B7E7-08B23EFE3F61}" destId="{2E05062B-93AB-B045-A3C9-15C3B698E240}" srcOrd="1" destOrd="0" parTransId="{F4C6BF11-DC1D-4F4E-8F41-23D942B5583F}" sibTransId="{9E4D5FFC-DF65-D84C-B948-3FEEE3BD9E62}"/>
    <dgm:cxn modelId="{52DBDE01-83E5-4245-AC52-CC312CB3C46F}" srcId="{77623762-A250-234F-B7C2-64F869394FA8}" destId="{C71DD77A-3BDD-D548-96AE-7040B48849B9}" srcOrd="0" destOrd="0" parTransId="{2C343D49-1058-0A4A-ACC0-AA95EBAE91B5}" sibTransId="{BF83420B-E57D-7246-8A65-028748161AA2}"/>
    <dgm:cxn modelId="{D37C9D5D-AE99-4A4C-B777-ECBB8C53C34F}" type="presOf" srcId="{2E05062B-93AB-B045-A3C9-15C3B698E240}" destId="{741E6BA3-6A7F-4A42-AAC8-6042C092929A}" srcOrd="0" destOrd="0" presId="urn:microsoft.com/office/officeart/2005/8/layout/vList5"/>
    <dgm:cxn modelId="{109001E8-5179-8842-ADFB-C7FA0D533AA8}" type="presOf" srcId="{7EE6D9DC-1FC5-444F-AA34-41B0664DA0D6}" destId="{873D8C03-BDA6-2A44-AFC7-9D4A81FF20E3}" srcOrd="0" destOrd="0" presId="urn:microsoft.com/office/officeart/2005/8/layout/vList5"/>
    <dgm:cxn modelId="{A6D850B0-7C37-454A-82BA-9E9A6C4B2A86}" srcId="{CDC986B8-D833-1643-B4FF-70111180F8EC}" destId="{7EE6D9DC-1FC5-444F-AA34-41B0664DA0D6}" srcOrd="0" destOrd="0" parTransId="{7F07337D-FC2D-FD43-87ED-0900959C8B33}" sibTransId="{E86B9BB0-A1AA-2D4C-A820-41D01F4AC14E}"/>
    <dgm:cxn modelId="{F7F21E66-F149-0D4C-B08A-A37F52527761}" srcId="{D55B1EDC-9E5D-6644-B637-FC70DDC7DC1D}" destId="{77623762-A250-234F-B7C2-64F869394FA8}" srcOrd="0" destOrd="0" parTransId="{9B1304B8-AE08-F747-A5F6-E096424E533E}" sibTransId="{C4DE8767-C372-1146-990C-4822FCC0BEDB}"/>
    <dgm:cxn modelId="{22673DAA-2979-164F-A77D-8E6BCF4702B7}" type="presOf" srcId="{E0A31FE6-8E34-3A4B-92F8-8D8310D1D14D}" destId="{C00949B6-7EF8-6043-9B10-FB4377665066}" srcOrd="0" destOrd="1" presId="urn:microsoft.com/office/officeart/2005/8/layout/vList5"/>
    <dgm:cxn modelId="{87890728-D0BD-A948-A971-23F043A65762}" type="presOf" srcId="{891E769E-170E-E74E-8CAD-A60E96D3290A}" destId="{C00949B6-7EF8-6043-9B10-FB4377665066}" srcOrd="0" destOrd="0" presId="urn:microsoft.com/office/officeart/2005/8/layout/vList5"/>
    <dgm:cxn modelId="{95FCE2C1-8157-084A-9ED6-3B29767055C1}" srcId="{A0E4C2FE-850D-7042-B7E7-08B23EFE3F61}" destId="{D55B1EDC-9E5D-6644-B637-FC70DDC7DC1D}" srcOrd="2" destOrd="0" parTransId="{753253D2-621B-AB43-9A1C-FFA19A13419B}" sibTransId="{43A89A0C-0043-DB46-9FC6-A94432B82C7B}"/>
    <dgm:cxn modelId="{79E187C2-C896-874D-AA5C-4E4B5FEB3215}" type="presOf" srcId="{A0E4C2FE-850D-7042-B7E7-08B23EFE3F61}" destId="{FD8F479A-085E-9B41-939B-3F8FB073B2B2}" srcOrd="0" destOrd="0" presId="urn:microsoft.com/office/officeart/2005/8/layout/vList5"/>
    <dgm:cxn modelId="{D807C95E-A82F-CA40-9124-2C413D761FA6}" type="presOf" srcId="{C71DD77A-3BDD-D548-96AE-7040B48849B9}" destId="{90CE9211-F2F6-9940-A046-3CDF5F431285}" srcOrd="0" destOrd="1" presId="urn:microsoft.com/office/officeart/2005/8/layout/vList5"/>
    <dgm:cxn modelId="{D3AE2FF5-293A-544B-893E-8E3E849BC316}" type="presParOf" srcId="{FD8F479A-085E-9B41-939B-3F8FB073B2B2}" destId="{63D792E2-09EB-9440-B585-9E8019738BDC}" srcOrd="0" destOrd="0" presId="urn:microsoft.com/office/officeart/2005/8/layout/vList5"/>
    <dgm:cxn modelId="{9D6269E0-D5C7-5F4F-82EC-1E9A1B44773B}" type="presParOf" srcId="{63D792E2-09EB-9440-B585-9E8019738BDC}" destId="{21656D22-DA9B-184C-89E3-4C45D8ABD839}" srcOrd="0" destOrd="0" presId="urn:microsoft.com/office/officeart/2005/8/layout/vList5"/>
    <dgm:cxn modelId="{607E8244-9584-D242-B67E-93854A35EBA0}" type="presParOf" srcId="{63D792E2-09EB-9440-B585-9E8019738BDC}" destId="{873D8C03-BDA6-2A44-AFC7-9D4A81FF20E3}" srcOrd="1" destOrd="0" presId="urn:microsoft.com/office/officeart/2005/8/layout/vList5"/>
    <dgm:cxn modelId="{0664D1D3-5A67-F74B-95F7-82FEE49DDC8C}" type="presParOf" srcId="{FD8F479A-085E-9B41-939B-3F8FB073B2B2}" destId="{6315C6A9-BFEA-0E4C-B224-FF4696846F43}" srcOrd="1" destOrd="0" presId="urn:microsoft.com/office/officeart/2005/8/layout/vList5"/>
    <dgm:cxn modelId="{477CD708-89B0-734F-B754-ED3AEB8F05C4}" type="presParOf" srcId="{FD8F479A-085E-9B41-939B-3F8FB073B2B2}" destId="{438F6243-9D57-1C40-AB87-EA0DDEF02EC1}" srcOrd="2" destOrd="0" presId="urn:microsoft.com/office/officeart/2005/8/layout/vList5"/>
    <dgm:cxn modelId="{487F4D21-6F8B-A943-8ADA-2B5013AA6F75}" type="presParOf" srcId="{438F6243-9D57-1C40-AB87-EA0DDEF02EC1}" destId="{741E6BA3-6A7F-4A42-AAC8-6042C092929A}" srcOrd="0" destOrd="0" presId="urn:microsoft.com/office/officeart/2005/8/layout/vList5"/>
    <dgm:cxn modelId="{5027DDA4-AE18-584A-A2A1-1EE2478BDAAE}" type="presParOf" srcId="{438F6243-9D57-1C40-AB87-EA0DDEF02EC1}" destId="{C00949B6-7EF8-6043-9B10-FB4377665066}" srcOrd="1" destOrd="0" presId="urn:microsoft.com/office/officeart/2005/8/layout/vList5"/>
    <dgm:cxn modelId="{18D16BA3-80C2-3446-BBD0-0FA2A038F0DA}" type="presParOf" srcId="{FD8F479A-085E-9B41-939B-3F8FB073B2B2}" destId="{300E4155-2957-4944-8095-8507FDD8507D}" srcOrd="3" destOrd="0" presId="urn:microsoft.com/office/officeart/2005/8/layout/vList5"/>
    <dgm:cxn modelId="{77C29A4A-F0A2-B442-AF11-A4ECCEAD1258}" type="presParOf" srcId="{FD8F479A-085E-9B41-939B-3F8FB073B2B2}" destId="{9F33EB17-20DF-B749-87A5-3656849FD823}" srcOrd="4" destOrd="0" presId="urn:microsoft.com/office/officeart/2005/8/layout/vList5"/>
    <dgm:cxn modelId="{EDDCB89B-1BCB-C74A-9EB9-97724C695DE1}" type="presParOf" srcId="{9F33EB17-20DF-B749-87A5-3656849FD823}" destId="{7381A256-799F-7A4A-BAF6-AA2266B9902D}" srcOrd="0" destOrd="0" presId="urn:microsoft.com/office/officeart/2005/8/layout/vList5"/>
    <dgm:cxn modelId="{884555BE-05D9-6943-9A2C-2DB53BB0A03E}" type="presParOf" srcId="{9F33EB17-20DF-B749-87A5-3656849FD823}" destId="{90CE9211-F2F6-9940-A046-3CDF5F431285}"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B64FF-3C8D-634B-857C-ADAB1C1901E4}" type="doc">
      <dgm:prSet loTypeId="urn:microsoft.com/office/officeart/2005/8/layout/vList5" loCatId="" qsTypeId="urn:microsoft.com/office/officeart/2005/8/quickstyle/simple4" qsCatId="simple" csTypeId="urn:microsoft.com/office/officeart/2005/8/colors/colorful1#4" csCatId="colorful" phldr="1"/>
      <dgm:spPr/>
      <dgm:t>
        <a:bodyPr/>
        <a:lstStyle/>
        <a:p>
          <a:endParaRPr lang="en-US"/>
        </a:p>
      </dgm:t>
    </dgm:pt>
    <dgm:pt modelId="{5FA28596-F87D-9147-95D2-B432F21EBC9E}">
      <dgm:prSet phldrT="[Text]"/>
      <dgm:spPr/>
      <dgm:t>
        <a:bodyPr/>
        <a:lstStyle/>
        <a:p>
          <a:r>
            <a:rPr lang="en-US" dirty="0" smtClean="0"/>
            <a:t>Level 2</a:t>
          </a:r>
          <a:endParaRPr lang="en-US" dirty="0"/>
        </a:p>
      </dgm:t>
    </dgm:pt>
    <dgm:pt modelId="{22722850-D2E2-614B-A1DC-8BDA7CD66A17}" type="parTrans" cxnId="{58E3F190-C8FC-7A46-81F0-5DFE84B38E15}">
      <dgm:prSet/>
      <dgm:spPr/>
      <dgm:t>
        <a:bodyPr/>
        <a:lstStyle/>
        <a:p>
          <a:endParaRPr lang="en-US"/>
        </a:p>
      </dgm:t>
    </dgm:pt>
    <dgm:pt modelId="{A9D56D4B-F310-434B-86E9-CD77B53F7EE2}" type="sibTrans" cxnId="{58E3F190-C8FC-7A46-81F0-5DFE84B38E15}">
      <dgm:prSet/>
      <dgm:spPr/>
      <dgm:t>
        <a:bodyPr/>
        <a:lstStyle/>
        <a:p>
          <a:endParaRPr lang="en-US"/>
        </a:p>
      </dgm:t>
    </dgm:pt>
    <dgm:pt modelId="{89595E25-348B-804A-B4FE-0558D341BF8C}">
      <dgm:prSet phldrT="[Text]"/>
      <dgm:spPr/>
      <dgm:t>
        <a:bodyPr/>
        <a:lstStyle/>
        <a:p>
          <a:r>
            <a:rPr lang="en-US" b="1" dirty="0" smtClean="0"/>
            <a:t>Provisional</a:t>
          </a:r>
          <a:endParaRPr lang="en-US" b="1" dirty="0"/>
        </a:p>
      </dgm:t>
    </dgm:pt>
    <dgm:pt modelId="{FCBF19EA-6200-3A45-BB39-E6E8B3D3587C}" type="parTrans" cxnId="{708E974E-9E97-6E44-BEE5-019CD56B7142}">
      <dgm:prSet/>
      <dgm:spPr/>
      <dgm:t>
        <a:bodyPr/>
        <a:lstStyle/>
        <a:p>
          <a:endParaRPr lang="en-US"/>
        </a:p>
      </dgm:t>
    </dgm:pt>
    <dgm:pt modelId="{76C54E03-F51A-5440-96B3-DD958D65E572}" type="sibTrans" cxnId="{708E974E-9E97-6E44-BEE5-019CD56B7142}">
      <dgm:prSet/>
      <dgm:spPr/>
      <dgm:t>
        <a:bodyPr/>
        <a:lstStyle/>
        <a:p>
          <a:endParaRPr lang="en-US"/>
        </a:p>
      </dgm:t>
    </dgm:pt>
    <dgm:pt modelId="{BCD2CB6C-CFA8-CC43-B44D-1061E8E17731}">
      <dgm:prSet phldrT="[Text]"/>
      <dgm:spPr/>
      <dgm:t>
        <a:bodyPr/>
        <a:lstStyle/>
        <a:p>
          <a:r>
            <a:rPr lang="en-US" dirty="0" smtClean="0"/>
            <a:t>The organization is aware of some competency demonstrated in sustainable practice.</a:t>
          </a:r>
          <a:endParaRPr lang="en-US" dirty="0"/>
        </a:p>
      </dgm:t>
    </dgm:pt>
    <dgm:pt modelId="{611A1EC5-A5D2-0144-93AE-33400BFD76BD}" type="parTrans" cxnId="{C018A9C4-4134-A247-8FC2-899C2DF90339}">
      <dgm:prSet/>
      <dgm:spPr/>
      <dgm:t>
        <a:bodyPr/>
        <a:lstStyle/>
        <a:p>
          <a:endParaRPr lang="en-US"/>
        </a:p>
      </dgm:t>
    </dgm:pt>
    <dgm:pt modelId="{DC605FE1-9E93-6B46-9782-3A15CFF074A9}" type="sibTrans" cxnId="{C018A9C4-4134-A247-8FC2-899C2DF90339}">
      <dgm:prSet/>
      <dgm:spPr/>
      <dgm:t>
        <a:bodyPr/>
        <a:lstStyle/>
        <a:p>
          <a:endParaRPr lang="en-US"/>
        </a:p>
      </dgm:t>
    </dgm:pt>
    <dgm:pt modelId="{171C3931-CD4E-0046-B52E-2158656E9F29}">
      <dgm:prSet phldrT="[Text]"/>
      <dgm:spPr/>
      <dgm:t>
        <a:bodyPr/>
        <a:lstStyle/>
        <a:p>
          <a:r>
            <a:rPr lang="en-US" dirty="0" smtClean="0"/>
            <a:t>Level 1</a:t>
          </a:r>
          <a:endParaRPr lang="en-US" dirty="0"/>
        </a:p>
      </dgm:t>
    </dgm:pt>
    <dgm:pt modelId="{2BE4EF3D-F7F4-A84A-BD43-F0B63ED0A220}" type="parTrans" cxnId="{C3B2FD05-25F4-DE48-87AA-31DE590CF315}">
      <dgm:prSet/>
      <dgm:spPr/>
      <dgm:t>
        <a:bodyPr/>
        <a:lstStyle/>
        <a:p>
          <a:endParaRPr lang="en-US"/>
        </a:p>
      </dgm:t>
    </dgm:pt>
    <dgm:pt modelId="{C2282EB1-2553-2641-8058-12BF1CE2CAC9}" type="sibTrans" cxnId="{C3B2FD05-25F4-DE48-87AA-31DE590CF315}">
      <dgm:prSet/>
      <dgm:spPr/>
      <dgm:t>
        <a:bodyPr/>
        <a:lstStyle/>
        <a:p>
          <a:endParaRPr lang="en-US"/>
        </a:p>
      </dgm:t>
    </dgm:pt>
    <dgm:pt modelId="{ABF4995B-DC77-B54C-93EE-AB7440A93C29}">
      <dgm:prSet phldrT="[Text]"/>
      <dgm:spPr/>
      <dgm:t>
        <a:bodyPr/>
        <a:lstStyle/>
        <a:p>
          <a:r>
            <a:rPr lang="en-US" b="1" dirty="0" err="1" smtClean="0"/>
            <a:t>Nonexistant</a:t>
          </a:r>
          <a:endParaRPr lang="en-US" b="1" dirty="0"/>
        </a:p>
      </dgm:t>
    </dgm:pt>
    <dgm:pt modelId="{68766203-AD10-894F-BCEF-6DBA7AEACAE5}" type="parTrans" cxnId="{5F2D20C0-D4F0-7643-874E-AC4BC3FC38D4}">
      <dgm:prSet/>
      <dgm:spPr/>
      <dgm:t>
        <a:bodyPr/>
        <a:lstStyle/>
        <a:p>
          <a:endParaRPr lang="en-US"/>
        </a:p>
      </dgm:t>
    </dgm:pt>
    <dgm:pt modelId="{CAD13953-4214-5245-849A-579CAD340FC5}" type="sibTrans" cxnId="{5F2D20C0-D4F0-7643-874E-AC4BC3FC38D4}">
      <dgm:prSet/>
      <dgm:spPr/>
      <dgm:t>
        <a:bodyPr/>
        <a:lstStyle/>
        <a:p>
          <a:endParaRPr lang="en-US"/>
        </a:p>
      </dgm:t>
    </dgm:pt>
    <dgm:pt modelId="{0B3690E4-F1B2-5743-A5EB-437A0EA1E5C4}">
      <dgm:prSet phldrT="[Text]"/>
      <dgm:spPr/>
      <dgm:t>
        <a:bodyPr/>
        <a:lstStyle/>
        <a:p>
          <a:r>
            <a:rPr lang="en-US" dirty="0" smtClean="0"/>
            <a:t>The organization is unaware of any focused attention to sustainability</a:t>
          </a:r>
          <a:endParaRPr lang="en-US" dirty="0"/>
        </a:p>
      </dgm:t>
    </dgm:pt>
    <dgm:pt modelId="{6AD73BB2-2545-D74C-B229-1E66C7D41B20}" type="parTrans" cxnId="{F42494E0-106D-CD45-8C1A-78E43D9E4D2B}">
      <dgm:prSet/>
      <dgm:spPr/>
      <dgm:t>
        <a:bodyPr/>
        <a:lstStyle/>
        <a:p>
          <a:endParaRPr lang="en-US"/>
        </a:p>
      </dgm:t>
    </dgm:pt>
    <dgm:pt modelId="{313A9EC7-D6AA-2147-B560-855D9480F01F}" type="sibTrans" cxnId="{F42494E0-106D-CD45-8C1A-78E43D9E4D2B}">
      <dgm:prSet/>
      <dgm:spPr/>
      <dgm:t>
        <a:bodyPr/>
        <a:lstStyle/>
        <a:p>
          <a:endParaRPr lang="en-US"/>
        </a:p>
      </dgm:t>
    </dgm:pt>
    <dgm:pt modelId="{A9E23680-CBA1-4141-9573-026737721AC8}">
      <dgm:prSet phldrT="[Text]"/>
      <dgm:spPr/>
      <dgm:t>
        <a:bodyPr/>
        <a:lstStyle/>
        <a:p>
          <a:r>
            <a:rPr lang="en-US" dirty="0" smtClean="0"/>
            <a:t>Level 0</a:t>
          </a:r>
          <a:endParaRPr lang="en-US" dirty="0"/>
        </a:p>
      </dgm:t>
    </dgm:pt>
    <dgm:pt modelId="{B53AFE46-3839-3D48-8764-CF264BB13F1E}" type="parTrans" cxnId="{865589D9-9E3A-5845-90FC-3645EDBC6E38}">
      <dgm:prSet/>
      <dgm:spPr/>
      <dgm:t>
        <a:bodyPr/>
        <a:lstStyle/>
        <a:p>
          <a:endParaRPr lang="en-US"/>
        </a:p>
      </dgm:t>
    </dgm:pt>
    <dgm:pt modelId="{8A6512B2-C187-AB4D-A573-05B565417A14}" type="sibTrans" cxnId="{865589D9-9E3A-5845-90FC-3645EDBC6E38}">
      <dgm:prSet/>
      <dgm:spPr/>
      <dgm:t>
        <a:bodyPr/>
        <a:lstStyle/>
        <a:p>
          <a:endParaRPr lang="en-US"/>
        </a:p>
      </dgm:t>
    </dgm:pt>
    <dgm:pt modelId="{ABD04DD8-54D6-844D-91E2-8D801871D96E}">
      <dgm:prSet phldrT="[Text]"/>
      <dgm:spPr/>
      <dgm:t>
        <a:bodyPr/>
        <a:lstStyle/>
        <a:p>
          <a:r>
            <a:rPr lang="en-US" b="1" dirty="0" smtClean="0"/>
            <a:t>Uncertain</a:t>
          </a:r>
          <a:endParaRPr lang="en-US" b="1" dirty="0"/>
        </a:p>
      </dgm:t>
    </dgm:pt>
    <dgm:pt modelId="{B391851B-FD71-0446-985F-32C15AE59730}" type="parTrans" cxnId="{4E3E9771-FB96-864F-8D0C-9AA50D4A7FAD}">
      <dgm:prSet/>
      <dgm:spPr/>
      <dgm:t>
        <a:bodyPr/>
        <a:lstStyle/>
        <a:p>
          <a:endParaRPr lang="en-US"/>
        </a:p>
      </dgm:t>
    </dgm:pt>
    <dgm:pt modelId="{DFCFE33A-8319-2545-AF57-5DE576FF1D8C}" type="sibTrans" cxnId="{4E3E9771-FB96-864F-8D0C-9AA50D4A7FAD}">
      <dgm:prSet/>
      <dgm:spPr/>
      <dgm:t>
        <a:bodyPr/>
        <a:lstStyle/>
        <a:p>
          <a:endParaRPr lang="en-US"/>
        </a:p>
      </dgm:t>
    </dgm:pt>
    <dgm:pt modelId="{22833B2E-025B-F14D-85BC-2D50442B08FE}">
      <dgm:prSet phldrT="[Text]"/>
      <dgm:spPr/>
      <dgm:t>
        <a:bodyPr/>
        <a:lstStyle/>
        <a:p>
          <a:r>
            <a:rPr lang="en-US" dirty="0" smtClean="0"/>
            <a:t>Organization does not know where it currently stands.</a:t>
          </a:r>
          <a:endParaRPr lang="en-US" dirty="0"/>
        </a:p>
      </dgm:t>
    </dgm:pt>
    <dgm:pt modelId="{2A233D28-DA03-8A4D-A9DC-F59D7654B222}" type="parTrans" cxnId="{4C77B65D-AD1E-DD44-94EF-91C442C83490}">
      <dgm:prSet/>
      <dgm:spPr/>
      <dgm:t>
        <a:bodyPr/>
        <a:lstStyle/>
        <a:p>
          <a:endParaRPr lang="en-US"/>
        </a:p>
      </dgm:t>
    </dgm:pt>
    <dgm:pt modelId="{CC3E156C-F6AA-CB40-88A6-69C403157232}" type="sibTrans" cxnId="{4C77B65D-AD1E-DD44-94EF-91C442C83490}">
      <dgm:prSet/>
      <dgm:spPr/>
      <dgm:t>
        <a:bodyPr/>
        <a:lstStyle/>
        <a:p>
          <a:endParaRPr lang="en-US"/>
        </a:p>
      </dgm:t>
    </dgm:pt>
    <dgm:pt modelId="{6E7A7D9B-21AE-044C-9E94-D5D858A75CE1}" type="pres">
      <dgm:prSet presAssocID="{D8EB64FF-3C8D-634B-857C-ADAB1C1901E4}" presName="Name0" presStyleCnt="0">
        <dgm:presLayoutVars>
          <dgm:dir/>
          <dgm:animLvl val="lvl"/>
          <dgm:resizeHandles val="exact"/>
        </dgm:presLayoutVars>
      </dgm:prSet>
      <dgm:spPr/>
      <dgm:t>
        <a:bodyPr/>
        <a:lstStyle/>
        <a:p>
          <a:endParaRPr lang="en-US"/>
        </a:p>
      </dgm:t>
    </dgm:pt>
    <dgm:pt modelId="{8D991881-4B1F-B449-BFA3-0DE88E7EAEEF}" type="pres">
      <dgm:prSet presAssocID="{5FA28596-F87D-9147-95D2-B432F21EBC9E}" presName="linNode" presStyleCnt="0"/>
      <dgm:spPr/>
    </dgm:pt>
    <dgm:pt modelId="{CB963BBB-0463-E141-9349-BFB3AF58D899}" type="pres">
      <dgm:prSet presAssocID="{5FA28596-F87D-9147-95D2-B432F21EBC9E}" presName="parentText" presStyleLbl="node1" presStyleIdx="0" presStyleCnt="3">
        <dgm:presLayoutVars>
          <dgm:chMax val="1"/>
          <dgm:bulletEnabled val="1"/>
        </dgm:presLayoutVars>
      </dgm:prSet>
      <dgm:spPr/>
      <dgm:t>
        <a:bodyPr/>
        <a:lstStyle/>
        <a:p>
          <a:endParaRPr lang="en-US"/>
        </a:p>
      </dgm:t>
    </dgm:pt>
    <dgm:pt modelId="{01B92F95-1F39-D849-B95C-A7D3C518396F}" type="pres">
      <dgm:prSet presAssocID="{5FA28596-F87D-9147-95D2-B432F21EBC9E}" presName="descendantText" presStyleLbl="alignAccFollowNode1" presStyleIdx="0" presStyleCnt="3">
        <dgm:presLayoutVars>
          <dgm:bulletEnabled val="1"/>
        </dgm:presLayoutVars>
      </dgm:prSet>
      <dgm:spPr/>
      <dgm:t>
        <a:bodyPr/>
        <a:lstStyle/>
        <a:p>
          <a:endParaRPr lang="en-US"/>
        </a:p>
      </dgm:t>
    </dgm:pt>
    <dgm:pt modelId="{8DF18E07-716D-3A43-B8B5-94B097F7F5FD}" type="pres">
      <dgm:prSet presAssocID="{A9D56D4B-F310-434B-86E9-CD77B53F7EE2}" presName="sp" presStyleCnt="0"/>
      <dgm:spPr/>
    </dgm:pt>
    <dgm:pt modelId="{E10D2416-D662-BD45-8905-AF2540C6447A}" type="pres">
      <dgm:prSet presAssocID="{171C3931-CD4E-0046-B52E-2158656E9F29}" presName="linNode" presStyleCnt="0"/>
      <dgm:spPr/>
    </dgm:pt>
    <dgm:pt modelId="{872FAB84-E791-FF4A-B689-4E55162FC3F2}" type="pres">
      <dgm:prSet presAssocID="{171C3931-CD4E-0046-B52E-2158656E9F29}" presName="parentText" presStyleLbl="node1" presStyleIdx="1" presStyleCnt="3">
        <dgm:presLayoutVars>
          <dgm:chMax val="1"/>
          <dgm:bulletEnabled val="1"/>
        </dgm:presLayoutVars>
      </dgm:prSet>
      <dgm:spPr/>
      <dgm:t>
        <a:bodyPr/>
        <a:lstStyle/>
        <a:p>
          <a:endParaRPr lang="en-US"/>
        </a:p>
      </dgm:t>
    </dgm:pt>
    <dgm:pt modelId="{2F4D8754-5B5A-1E41-911F-1B8624C2B599}" type="pres">
      <dgm:prSet presAssocID="{171C3931-CD4E-0046-B52E-2158656E9F29}" presName="descendantText" presStyleLbl="alignAccFollowNode1" presStyleIdx="1" presStyleCnt="3">
        <dgm:presLayoutVars>
          <dgm:bulletEnabled val="1"/>
        </dgm:presLayoutVars>
      </dgm:prSet>
      <dgm:spPr/>
      <dgm:t>
        <a:bodyPr/>
        <a:lstStyle/>
        <a:p>
          <a:endParaRPr lang="en-US"/>
        </a:p>
      </dgm:t>
    </dgm:pt>
    <dgm:pt modelId="{1B7EA4B9-477C-B34C-B17E-45B361D364B5}" type="pres">
      <dgm:prSet presAssocID="{C2282EB1-2553-2641-8058-12BF1CE2CAC9}" presName="sp" presStyleCnt="0"/>
      <dgm:spPr/>
    </dgm:pt>
    <dgm:pt modelId="{095C4A98-8A01-104E-98A7-46E75B4023FE}" type="pres">
      <dgm:prSet presAssocID="{A9E23680-CBA1-4141-9573-026737721AC8}" presName="linNode" presStyleCnt="0"/>
      <dgm:spPr/>
    </dgm:pt>
    <dgm:pt modelId="{F43023A7-1F81-5E4E-80F2-8DF7544FF338}" type="pres">
      <dgm:prSet presAssocID="{A9E23680-CBA1-4141-9573-026737721AC8}" presName="parentText" presStyleLbl="node1" presStyleIdx="2" presStyleCnt="3">
        <dgm:presLayoutVars>
          <dgm:chMax val="1"/>
          <dgm:bulletEnabled val="1"/>
        </dgm:presLayoutVars>
      </dgm:prSet>
      <dgm:spPr/>
      <dgm:t>
        <a:bodyPr/>
        <a:lstStyle/>
        <a:p>
          <a:endParaRPr lang="en-US"/>
        </a:p>
      </dgm:t>
    </dgm:pt>
    <dgm:pt modelId="{2B3C025D-28F3-304F-BE26-51FCDA6F26BC}" type="pres">
      <dgm:prSet presAssocID="{A9E23680-CBA1-4141-9573-026737721AC8}" presName="descendantText" presStyleLbl="alignAccFollowNode1" presStyleIdx="2" presStyleCnt="3">
        <dgm:presLayoutVars>
          <dgm:bulletEnabled val="1"/>
        </dgm:presLayoutVars>
      </dgm:prSet>
      <dgm:spPr/>
      <dgm:t>
        <a:bodyPr/>
        <a:lstStyle/>
        <a:p>
          <a:endParaRPr lang="en-US"/>
        </a:p>
      </dgm:t>
    </dgm:pt>
  </dgm:ptLst>
  <dgm:cxnLst>
    <dgm:cxn modelId="{C3B2FD05-25F4-DE48-87AA-31DE590CF315}" srcId="{D8EB64FF-3C8D-634B-857C-ADAB1C1901E4}" destId="{171C3931-CD4E-0046-B52E-2158656E9F29}" srcOrd="1" destOrd="0" parTransId="{2BE4EF3D-F7F4-A84A-BD43-F0B63ED0A220}" sibTransId="{C2282EB1-2553-2641-8058-12BF1CE2CAC9}"/>
    <dgm:cxn modelId="{DA03B4A1-4A85-874B-8BDA-BDF20A901D47}" type="presOf" srcId="{ABD04DD8-54D6-844D-91E2-8D801871D96E}" destId="{2B3C025D-28F3-304F-BE26-51FCDA6F26BC}" srcOrd="0" destOrd="0" presId="urn:microsoft.com/office/officeart/2005/8/layout/vList5"/>
    <dgm:cxn modelId="{4E3E9771-FB96-864F-8D0C-9AA50D4A7FAD}" srcId="{A9E23680-CBA1-4141-9573-026737721AC8}" destId="{ABD04DD8-54D6-844D-91E2-8D801871D96E}" srcOrd="0" destOrd="0" parTransId="{B391851B-FD71-0446-985F-32C15AE59730}" sibTransId="{DFCFE33A-8319-2545-AF57-5DE576FF1D8C}"/>
    <dgm:cxn modelId="{58E3F190-C8FC-7A46-81F0-5DFE84B38E15}" srcId="{D8EB64FF-3C8D-634B-857C-ADAB1C1901E4}" destId="{5FA28596-F87D-9147-95D2-B432F21EBC9E}" srcOrd="0" destOrd="0" parTransId="{22722850-D2E2-614B-A1DC-8BDA7CD66A17}" sibTransId="{A9D56D4B-F310-434B-86E9-CD77B53F7EE2}"/>
    <dgm:cxn modelId="{5F2D20C0-D4F0-7643-874E-AC4BC3FC38D4}" srcId="{171C3931-CD4E-0046-B52E-2158656E9F29}" destId="{ABF4995B-DC77-B54C-93EE-AB7440A93C29}" srcOrd="0" destOrd="0" parTransId="{68766203-AD10-894F-BCEF-6DBA7AEACAE5}" sibTransId="{CAD13953-4214-5245-849A-579CAD340FC5}"/>
    <dgm:cxn modelId="{865589D9-9E3A-5845-90FC-3645EDBC6E38}" srcId="{D8EB64FF-3C8D-634B-857C-ADAB1C1901E4}" destId="{A9E23680-CBA1-4141-9573-026737721AC8}" srcOrd="2" destOrd="0" parTransId="{B53AFE46-3839-3D48-8764-CF264BB13F1E}" sibTransId="{8A6512B2-C187-AB4D-A573-05B565417A14}"/>
    <dgm:cxn modelId="{0F314811-AA58-E544-917D-A29281FC8059}" type="presOf" srcId="{171C3931-CD4E-0046-B52E-2158656E9F29}" destId="{872FAB84-E791-FF4A-B689-4E55162FC3F2}" srcOrd="0" destOrd="0" presId="urn:microsoft.com/office/officeart/2005/8/layout/vList5"/>
    <dgm:cxn modelId="{C018A9C4-4134-A247-8FC2-899C2DF90339}" srcId="{89595E25-348B-804A-B4FE-0558D341BF8C}" destId="{BCD2CB6C-CFA8-CC43-B44D-1061E8E17731}" srcOrd="0" destOrd="0" parTransId="{611A1EC5-A5D2-0144-93AE-33400BFD76BD}" sibTransId="{DC605FE1-9E93-6B46-9782-3A15CFF074A9}"/>
    <dgm:cxn modelId="{DF517D3A-5E32-9840-9999-9D92D6B7233F}" type="presOf" srcId="{0B3690E4-F1B2-5743-A5EB-437A0EA1E5C4}" destId="{2F4D8754-5B5A-1E41-911F-1B8624C2B599}" srcOrd="0" destOrd="1" presId="urn:microsoft.com/office/officeart/2005/8/layout/vList5"/>
    <dgm:cxn modelId="{4C77B65D-AD1E-DD44-94EF-91C442C83490}" srcId="{ABD04DD8-54D6-844D-91E2-8D801871D96E}" destId="{22833B2E-025B-F14D-85BC-2D50442B08FE}" srcOrd="0" destOrd="0" parTransId="{2A233D28-DA03-8A4D-A9DC-F59D7654B222}" sibTransId="{CC3E156C-F6AA-CB40-88A6-69C403157232}"/>
    <dgm:cxn modelId="{5CA59BDF-8F01-9545-9AC8-866B7528ADBD}" type="presOf" srcId="{BCD2CB6C-CFA8-CC43-B44D-1061E8E17731}" destId="{01B92F95-1F39-D849-B95C-A7D3C518396F}" srcOrd="0" destOrd="1" presId="urn:microsoft.com/office/officeart/2005/8/layout/vList5"/>
    <dgm:cxn modelId="{F42494E0-106D-CD45-8C1A-78E43D9E4D2B}" srcId="{ABF4995B-DC77-B54C-93EE-AB7440A93C29}" destId="{0B3690E4-F1B2-5743-A5EB-437A0EA1E5C4}" srcOrd="0" destOrd="0" parTransId="{6AD73BB2-2545-D74C-B229-1E66C7D41B20}" sibTransId="{313A9EC7-D6AA-2147-B560-855D9480F01F}"/>
    <dgm:cxn modelId="{FF686D75-1001-8A40-A858-2EDCCFDF1D86}" type="presOf" srcId="{D8EB64FF-3C8D-634B-857C-ADAB1C1901E4}" destId="{6E7A7D9B-21AE-044C-9E94-D5D858A75CE1}" srcOrd="0" destOrd="0" presId="urn:microsoft.com/office/officeart/2005/8/layout/vList5"/>
    <dgm:cxn modelId="{99D28BCA-6D46-6E4A-837B-B59CEA744868}" type="presOf" srcId="{89595E25-348B-804A-B4FE-0558D341BF8C}" destId="{01B92F95-1F39-D849-B95C-A7D3C518396F}" srcOrd="0" destOrd="0" presId="urn:microsoft.com/office/officeart/2005/8/layout/vList5"/>
    <dgm:cxn modelId="{708E974E-9E97-6E44-BEE5-019CD56B7142}" srcId="{5FA28596-F87D-9147-95D2-B432F21EBC9E}" destId="{89595E25-348B-804A-B4FE-0558D341BF8C}" srcOrd="0" destOrd="0" parTransId="{FCBF19EA-6200-3A45-BB39-E6E8B3D3587C}" sibTransId="{76C54E03-F51A-5440-96B3-DD958D65E572}"/>
    <dgm:cxn modelId="{B77C20AC-A180-6043-BDC9-A7BA216A557A}" type="presOf" srcId="{ABF4995B-DC77-B54C-93EE-AB7440A93C29}" destId="{2F4D8754-5B5A-1E41-911F-1B8624C2B599}" srcOrd="0" destOrd="0" presId="urn:microsoft.com/office/officeart/2005/8/layout/vList5"/>
    <dgm:cxn modelId="{FB697B74-E921-5345-9DE3-514C58E7E9F9}" type="presOf" srcId="{22833B2E-025B-F14D-85BC-2D50442B08FE}" destId="{2B3C025D-28F3-304F-BE26-51FCDA6F26BC}" srcOrd="0" destOrd="1" presId="urn:microsoft.com/office/officeart/2005/8/layout/vList5"/>
    <dgm:cxn modelId="{0E721A03-3D85-FE49-86D8-E87A74C4E735}" type="presOf" srcId="{5FA28596-F87D-9147-95D2-B432F21EBC9E}" destId="{CB963BBB-0463-E141-9349-BFB3AF58D899}" srcOrd="0" destOrd="0" presId="urn:microsoft.com/office/officeart/2005/8/layout/vList5"/>
    <dgm:cxn modelId="{CE3FACF4-2268-334D-A35D-8B848DB056BE}" type="presOf" srcId="{A9E23680-CBA1-4141-9573-026737721AC8}" destId="{F43023A7-1F81-5E4E-80F2-8DF7544FF338}" srcOrd="0" destOrd="0" presId="urn:microsoft.com/office/officeart/2005/8/layout/vList5"/>
    <dgm:cxn modelId="{0D6706EB-C249-514E-B5EB-E9D0FF2D42AE}" type="presParOf" srcId="{6E7A7D9B-21AE-044C-9E94-D5D858A75CE1}" destId="{8D991881-4B1F-B449-BFA3-0DE88E7EAEEF}" srcOrd="0" destOrd="0" presId="urn:microsoft.com/office/officeart/2005/8/layout/vList5"/>
    <dgm:cxn modelId="{07833C6C-E528-CE42-8E9C-C52692EC84AF}" type="presParOf" srcId="{8D991881-4B1F-B449-BFA3-0DE88E7EAEEF}" destId="{CB963BBB-0463-E141-9349-BFB3AF58D899}" srcOrd="0" destOrd="0" presId="urn:microsoft.com/office/officeart/2005/8/layout/vList5"/>
    <dgm:cxn modelId="{670947D6-FAB1-F943-9240-0407A832C417}" type="presParOf" srcId="{8D991881-4B1F-B449-BFA3-0DE88E7EAEEF}" destId="{01B92F95-1F39-D849-B95C-A7D3C518396F}" srcOrd="1" destOrd="0" presId="urn:microsoft.com/office/officeart/2005/8/layout/vList5"/>
    <dgm:cxn modelId="{391AA6BF-DD45-9741-B386-652A6477D04F}" type="presParOf" srcId="{6E7A7D9B-21AE-044C-9E94-D5D858A75CE1}" destId="{8DF18E07-716D-3A43-B8B5-94B097F7F5FD}" srcOrd="1" destOrd="0" presId="urn:microsoft.com/office/officeart/2005/8/layout/vList5"/>
    <dgm:cxn modelId="{8F69BA81-22E7-FF40-8E8D-68CFC284E7BD}" type="presParOf" srcId="{6E7A7D9B-21AE-044C-9E94-D5D858A75CE1}" destId="{E10D2416-D662-BD45-8905-AF2540C6447A}" srcOrd="2" destOrd="0" presId="urn:microsoft.com/office/officeart/2005/8/layout/vList5"/>
    <dgm:cxn modelId="{7CE756A3-F41C-9945-9D39-40189B40C122}" type="presParOf" srcId="{E10D2416-D662-BD45-8905-AF2540C6447A}" destId="{872FAB84-E791-FF4A-B689-4E55162FC3F2}" srcOrd="0" destOrd="0" presId="urn:microsoft.com/office/officeart/2005/8/layout/vList5"/>
    <dgm:cxn modelId="{193F73DD-3C85-C74D-BC9E-0D46EAF87014}" type="presParOf" srcId="{E10D2416-D662-BD45-8905-AF2540C6447A}" destId="{2F4D8754-5B5A-1E41-911F-1B8624C2B599}" srcOrd="1" destOrd="0" presId="urn:microsoft.com/office/officeart/2005/8/layout/vList5"/>
    <dgm:cxn modelId="{425C46C7-F09A-124A-AAF2-24D1DA52BF91}" type="presParOf" srcId="{6E7A7D9B-21AE-044C-9E94-D5D858A75CE1}" destId="{1B7EA4B9-477C-B34C-B17E-45B361D364B5}" srcOrd="3" destOrd="0" presId="urn:microsoft.com/office/officeart/2005/8/layout/vList5"/>
    <dgm:cxn modelId="{61E0A91F-2E73-A646-9B00-829A2AFF0986}" type="presParOf" srcId="{6E7A7D9B-21AE-044C-9E94-D5D858A75CE1}" destId="{095C4A98-8A01-104E-98A7-46E75B4023FE}" srcOrd="4" destOrd="0" presId="urn:microsoft.com/office/officeart/2005/8/layout/vList5"/>
    <dgm:cxn modelId="{02DD4D66-40A3-FD42-B419-8FB4299E4914}" type="presParOf" srcId="{095C4A98-8A01-104E-98A7-46E75B4023FE}" destId="{F43023A7-1F81-5E4E-80F2-8DF7544FF338}" srcOrd="0" destOrd="0" presId="urn:microsoft.com/office/officeart/2005/8/layout/vList5"/>
    <dgm:cxn modelId="{6A1DE108-EBE6-7446-AF6E-1E50F1C171FF}" type="presParOf" srcId="{095C4A98-8A01-104E-98A7-46E75B4023FE}" destId="{2B3C025D-28F3-304F-BE26-51FCDA6F26BC}"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0A40DE-96B6-D749-B6F6-29A5A28A8364}"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ABAA3B53-4863-D441-A228-A371E36A2CCF}">
      <dgm:prSet/>
      <dgm:spPr/>
      <dgm:t>
        <a:bodyPr/>
        <a:lstStyle/>
        <a:p>
          <a:pPr rtl="0"/>
          <a:r>
            <a:rPr lang="en-GB" b="1" smtClean="0"/>
            <a:t>Values</a:t>
          </a:r>
          <a:r>
            <a:rPr lang="en-GB" smtClean="0"/>
            <a:t> are the fundamental beliefs that we hold. They are the principles that we hold regarding what is right, good, and just.</a:t>
          </a:r>
          <a:endParaRPr lang="en-GB"/>
        </a:p>
      </dgm:t>
    </dgm:pt>
    <dgm:pt modelId="{0C1F5904-CBF8-7D4A-9129-500F5898ED0C}" type="parTrans" cxnId="{045990FF-DD5F-A843-B99F-8B9A875A39E4}">
      <dgm:prSet/>
      <dgm:spPr/>
      <dgm:t>
        <a:bodyPr/>
        <a:lstStyle/>
        <a:p>
          <a:endParaRPr lang="en-US"/>
        </a:p>
      </dgm:t>
    </dgm:pt>
    <dgm:pt modelId="{2CA08CBA-F7AC-B84E-8743-9F9EFE6D37AC}" type="sibTrans" cxnId="{045990FF-DD5F-A843-B99F-8B9A875A39E4}">
      <dgm:prSet/>
      <dgm:spPr/>
      <dgm:t>
        <a:bodyPr/>
        <a:lstStyle/>
        <a:p>
          <a:endParaRPr lang="en-US"/>
        </a:p>
      </dgm:t>
    </dgm:pt>
    <dgm:pt modelId="{ACDA777F-4266-3B4F-9CB7-FE0E34AF7427}">
      <dgm:prSet/>
      <dgm:spPr/>
      <dgm:t>
        <a:bodyPr/>
        <a:lstStyle/>
        <a:p>
          <a:pPr rtl="0"/>
          <a:r>
            <a:rPr lang="en-GB" b="1" smtClean="0"/>
            <a:t>Morals</a:t>
          </a:r>
          <a:r>
            <a:rPr lang="en-GB" smtClean="0"/>
            <a:t> are the values which are inherent in a system of beliefs – a higher authority such as a business society in which business values such as performance excellence, quality, safety, service, and accomplishing desired results are important.</a:t>
          </a:r>
          <a:endParaRPr lang="en-GB"/>
        </a:p>
      </dgm:t>
    </dgm:pt>
    <dgm:pt modelId="{8C92978B-2DDC-0342-A1E0-D8FBEE101EA5}" type="parTrans" cxnId="{C93F0AB9-04B1-0645-BE99-7ACFD3C2DAE9}">
      <dgm:prSet/>
      <dgm:spPr/>
      <dgm:t>
        <a:bodyPr/>
        <a:lstStyle/>
        <a:p>
          <a:endParaRPr lang="en-US"/>
        </a:p>
      </dgm:t>
    </dgm:pt>
    <dgm:pt modelId="{A348C45A-96DC-D64A-9D4E-9252329BE21C}" type="sibTrans" cxnId="{C93F0AB9-04B1-0645-BE99-7ACFD3C2DAE9}">
      <dgm:prSet/>
      <dgm:spPr/>
      <dgm:t>
        <a:bodyPr/>
        <a:lstStyle/>
        <a:p>
          <a:endParaRPr lang="en-US"/>
        </a:p>
      </dgm:t>
    </dgm:pt>
    <dgm:pt modelId="{6F369974-6EF5-624D-9CC0-E06CD10E0CF5}" type="pres">
      <dgm:prSet presAssocID="{DA0A40DE-96B6-D749-B6F6-29A5A28A8364}" presName="vert0" presStyleCnt="0">
        <dgm:presLayoutVars>
          <dgm:dir/>
          <dgm:animOne val="branch"/>
          <dgm:animLvl val="lvl"/>
        </dgm:presLayoutVars>
      </dgm:prSet>
      <dgm:spPr/>
      <dgm:t>
        <a:bodyPr/>
        <a:lstStyle/>
        <a:p>
          <a:endParaRPr lang="en-US"/>
        </a:p>
      </dgm:t>
    </dgm:pt>
    <dgm:pt modelId="{5FD20E17-3003-1742-BBB2-6D6B53D534C5}" type="pres">
      <dgm:prSet presAssocID="{ABAA3B53-4863-D441-A228-A371E36A2CCF}" presName="thickLine" presStyleLbl="alignNode1" presStyleIdx="0" presStyleCnt="2"/>
      <dgm:spPr/>
    </dgm:pt>
    <dgm:pt modelId="{69B67E1F-294F-C047-A808-B8503F9FA4DB}" type="pres">
      <dgm:prSet presAssocID="{ABAA3B53-4863-D441-A228-A371E36A2CCF}" presName="horz1" presStyleCnt="0"/>
      <dgm:spPr/>
    </dgm:pt>
    <dgm:pt modelId="{AE916B85-9B3D-2C4B-9013-A283BC308AFD}" type="pres">
      <dgm:prSet presAssocID="{ABAA3B53-4863-D441-A228-A371E36A2CCF}" presName="tx1" presStyleLbl="revTx" presStyleIdx="0" presStyleCnt="2"/>
      <dgm:spPr/>
      <dgm:t>
        <a:bodyPr/>
        <a:lstStyle/>
        <a:p>
          <a:endParaRPr lang="en-US"/>
        </a:p>
      </dgm:t>
    </dgm:pt>
    <dgm:pt modelId="{12B94742-BA70-F949-8FA0-375B94F92542}" type="pres">
      <dgm:prSet presAssocID="{ABAA3B53-4863-D441-A228-A371E36A2CCF}" presName="vert1" presStyleCnt="0"/>
      <dgm:spPr/>
    </dgm:pt>
    <dgm:pt modelId="{A8F80ADC-3C77-8A42-8503-49923AB5AACE}" type="pres">
      <dgm:prSet presAssocID="{ACDA777F-4266-3B4F-9CB7-FE0E34AF7427}" presName="thickLine" presStyleLbl="alignNode1" presStyleIdx="1" presStyleCnt="2"/>
      <dgm:spPr/>
    </dgm:pt>
    <dgm:pt modelId="{247326D2-6CB9-B545-8E90-B8813BE5BC7D}" type="pres">
      <dgm:prSet presAssocID="{ACDA777F-4266-3B4F-9CB7-FE0E34AF7427}" presName="horz1" presStyleCnt="0"/>
      <dgm:spPr/>
    </dgm:pt>
    <dgm:pt modelId="{27283D3A-5315-E240-8E9B-03DBBC5A0170}" type="pres">
      <dgm:prSet presAssocID="{ACDA777F-4266-3B4F-9CB7-FE0E34AF7427}" presName="tx1" presStyleLbl="revTx" presStyleIdx="1" presStyleCnt="2"/>
      <dgm:spPr/>
      <dgm:t>
        <a:bodyPr/>
        <a:lstStyle/>
        <a:p>
          <a:endParaRPr lang="en-US"/>
        </a:p>
      </dgm:t>
    </dgm:pt>
    <dgm:pt modelId="{68B51AA5-A9FA-6D41-A152-1676742DD730}" type="pres">
      <dgm:prSet presAssocID="{ACDA777F-4266-3B4F-9CB7-FE0E34AF7427}" presName="vert1" presStyleCnt="0"/>
      <dgm:spPr/>
    </dgm:pt>
  </dgm:ptLst>
  <dgm:cxnLst>
    <dgm:cxn modelId="{3D22E54A-C0B3-2D41-9565-861CA75F3086}" type="presOf" srcId="{DA0A40DE-96B6-D749-B6F6-29A5A28A8364}" destId="{6F369974-6EF5-624D-9CC0-E06CD10E0CF5}" srcOrd="0" destOrd="0" presId="urn:microsoft.com/office/officeart/2008/layout/LinedList"/>
    <dgm:cxn modelId="{B2C4A37A-6224-CC4B-A984-89F416519986}" type="presOf" srcId="{ACDA777F-4266-3B4F-9CB7-FE0E34AF7427}" destId="{27283D3A-5315-E240-8E9B-03DBBC5A0170}" srcOrd="0" destOrd="0" presId="urn:microsoft.com/office/officeart/2008/layout/LinedList"/>
    <dgm:cxn modelId="{045990FF-DD5F-A843-B99F-8B9A875A39E4}" srcId="{DA0A40DE-96B6-D749-B6F6-29A5A28A8364}" destId="{ABAA3B53-4863-D441-A228-A371E36A2CCF}" srcOrd="0" destOrd="0" parTransId="{0C1F5904-CBF8-7D4A-9129-500F5898ED0C}" sibTransId="{2CA08CBA-F7AC-B84E-8743-9F9EFE6D37AC}"/>
    <dgm:cxn modelId="{097BBDAA-66B8-EA46-B525-178AE329677B}" type="presOf" srcId="{ABAA3B53-4863-D441-A228-A371E36A2CCF}" destId="{AE916B85-9B3D-2C4B-9013-A283BC308AFD}" srcOrd="0" destOrd="0" presId="urn:microsoft.com/office/officeart/2008/layout/LinedList"/>
    <dgm:cxn modelId="{C93F0AB9-04B1-0645-BE99-7ACFD3C2DAE9}" srcId="{DA0A40DE-96B6-D749-B6F6-29A5A28A8364}" destId="{ACDA777F-4266-3B4F-9CB7-FE0E34AF7427}" srcOrd="1" destOrd="0" parTransId="{8C92978B-2DDC-0342-A1E0-D8FBEE101EA5}" sibTransId="{A348C45A-96DC-D64A-9D4E-9252329BE21C}"/>
    <dgm:cxn modelId="{A8003B2F-C8BA-AD46-9DB6-29956DF80F6C}" type="presParOf" srcId="{6F369974-6EF5-624D-9CC0-E06CD10E0CF5}" destId="{5FD20E17-3003-1742-BBB2-6D6B53D534C5}" srcOrd="0" destOrd="0" presId="urn:microsoft.com/office/officeart/2008/layout/LinedList"/>
    <dgm:cxn modelId="{CB4DE8E4-74FA-304A-AF09-C02CB6F95921}" type="presParOf" srcId="{6F369974-6EF5-624D-9CC0-E06CD10E0CF5}" destId="{69B67E1F-294F-C047-A808-B8503F9FA4DB}" srcOrd="1" destOrd="0" presId="urn:microsoft.com/office/officeart/2008/layout/LinedList"/>
    <dgm:cxn modelId="{7D6F69BA-945B-3645-AE61-65DA3C259D91}" type="presParOf" srcId="{69B67E1F-294F-C047-A808-B8503F9FA4DB}" destId="{AE916B85-9B3D-2C4B-9013-A283BC308AFD}" srcOrd="0" destOrd="0" presId="urn:microsoft.com/office/officeart/2008/layout/LinedList"/>
    <dgm:cxn modelId="{195E67F9-C9F4-5E4F-98E0-546AA9908AF2}" type="presParOf" srcId="{69B67E1F-294F-C047-A808-B8503F9FA4DB}" destId="{12B94742-BA70-F949-8FA0-375B94F92542}" srcOrd="1" destOrd="0" presId="urn:microsoft.com/office/officeart/2008/layout/LinedList"/>
    <dgm:cxn modelId="{1A453324-6583-F84F-B2FE-98B91C9C3B85}" type="presParOf" srcId="{6F369974-6EF5-624D-9CC0-E06CD10E0CF5}" destId="{A8F80ADC-3C77-8A42-8503-49923AB5AACE}" srcOrd="2" destOrd="0" presId="urn:microsoft.com/office/officeart/2008/layout/LinedList"/>
    <dgm:cxn modelId="{A28AB7A9-CD8B-CE4C-8600-3603DEFE5254}" type="presParOf" srcId="{6F369974-6EF5-624D-9CC0-E06CD10E0CF5}" destId="{247326D2-6CB9-B545-8E90-B8813BE5BC7D}" srcOrd="3" destOrd="0" presId="urn:microsoft.com/office/officeart/2008/layout/LinedList"/>
    <dgm:cxn modelId="{FDE55D2F-F3E1-5048-927D-3132E8EE2CD8}" type="presParOf" srcId="{247326D2-6CB9-B545-8E90-B8813BE5BC7D}" destId="{27283D3A-5315-E240-8E9B-03DBBC5A0170}" srcOrd="0" destOrd="0" presId="urn:microsoft.com/office/officeart/2008/layout/LinedList"/>
    <dgm:cxn modelId="{DE1B5409-123F-D940-B2C5-03E13EA63E71}" type="presParOf" srcId="{247326D2-6CB9-B545-8E90-B8813BE5BC7D}" destId="{68B51AA5-A9FA-6D41-A152-1676742DD730}"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8A22FC-0E04-D646-9113-06337C0DC595}"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208E4588-E73B-3B41-ACA5-C08925389002}">
      <dgm:prSet/>
      <dgm:spPr/>
      <dgm:t>
        <a:bodyPr/>
        <a:lstStyle/>
        <a:p>
          <a:pPr rtl="0"/>
          <a:r>
            <a:rPr lang="en-GB" smtClean="0"/>
            <a:t>Payback Period</a:t>
          </a:r>
          <a:endParaRPr lang="en-GB"/>
        </a:p>
      </dgm:t>
    </dgm:pt>
    <dgm:pt modelId="{A89EFD89-2CA0-7045-8789-EF4B161475C7}" type="parTrans" cxnId="{9568E5F9-C461-5448-A52A-9983E6C5209A}">
      <dgm:prSet/>
      <dgm:spPr/>
      <dgm:t>
        <a:bodyPr/>
        <a:lstStyle/>
        <a:p>
          <a:endParaRPr lang="en-US"/>
        </a:p>
      </dgm:t>
    </dgm:pt>
    <dgm:pt modelId="{753ED9A0-0482-8B41-B12F-311216D51AFB}" type="sibTrans" cxnId="{9568E5F9-C461-5448-A52A-9983E6C5209A}">
      <dgm:prSet/>
      <dgm:spPr/>
      <dgm:t>
        <a:bodyPr/>
        <a:lstStyle/>
        <a:p>
          <a:endParaRPr lang="en-US"/>
        </a:p>
      </dgm:t>
    </dgm:pt>
    <dgm:pt modelId="{E44DAA15-966B-C644-902B-A8BDE79584D5}">
      <dgm:prSet/>
      <dgm:spPr/>
      <dgm:t>
        <a:bodyPr/>
        <a:lstStyle/>
        <a:p>
          <a:pPr rtl="0"/>
          <a:r>
            <a:rPr lang="en-GB" smtClean="0"/>
            <a:t>The time taken to pay back the project investment.</a:t>
          </a:r>
          <a:endParaRPr lang="en-GB"/>
        </a:p>
      </dgm:t>
    </dgm:pt>
    <dgm:pt modelId="{5F8013EC-F1AF-F841-9060-68B4920A9F35}" type="parTrans" cxnId="{DB3B6858-FF50-E54A-987F-F5845465A3AF}">
      <dgm:prSet/>
      <dgm:spPr/>
      <dgm:t>
        <a:bodyPr/>
        <a:lstStyle/>
        <a:p>
          <a:endParaRPr lang="en-US"/>
        </a:p>
      </dgm:t>
    </dgm:pt>
    <dgm:pt modelId="{4AA075B0-190E-B44B-9C4B-A595E6AE7563}" type="sibTrans" cxnId="{DB3B6858-FF50-E54A-987F-F5845465A3AF}">
      <dgm:prSet/>
      <dgm:spPr/>
      <dgm:t>
        <a:bodyPr/>
        <a:lstStyle/>
        <a:p>
          <a:endParaRPr lang="en-US"/>
        </a:p>
      </dgm:t>
    </dgm:pt>
    <dgm:pt modelId="{98C8DC67-0851-0E4C-98C4-4F8389742B8F}">
      <dgm:prSet/>
      <dgm:spPr/>
      <dgm:t>
        <a:bodyPr/>
        <a:lstStyle/>
        <a:p>
          <a:pPr rtl="0"/>
          <a:r>
            <a:rPr lang="en-GB" smtClean="0"/>
            <a:t>Return on Investment (RoI)</a:t>
          </a:r>
          <a:endParaRPr lang="en-GB"/>
        </a:p>
      </dgm:t>
    </dgm:pt>
    <dgm:pt modelId="{92335154-99BF-974E-9E76-07091E2CF0D4}" type="parTrans" cxnId="{E44BA9D7-2704-DA48-A126-30A842958FE4}">
      <dgm:prSet/>
      <dgm:spPr/>
      <dgm:t>
        <a:bodyPr/>
        <a:lstStyle/>
        <a:p>
          <a:endParaRPr lang="en-US"/>
        </a:p>
      </dgm:t>
    </dgm:pt>
    <dgm:pt modelId="{A96818B5-366F-BC4E-9E03-6B1221648E7D}" type="sibTrans" cxnId="{E44BA9D7-2704-DA48-A126-30A842958FE4}">
      <dgm:prSet/>
      <dgm:spPr/>
      <dgm:t>
        <a:bodyPr/>
        <a:lstStyle/>
        <a:p>
          <a:endParaRPr lang="en-US"/>
        </a:p>
      </dgm:t>
    </dgm:pt>
    <dgm:pt modelId="{4D960F00-53E8-AC47-B36D-8CF714EC630F}">
      <dgm:prSet/>
      <dgm:spPr/>
      <dgm:t>
        <a:bodyPr/>
        <a:lstStyle/>
        <a:p>
          <a:pPr rtl="0"/>
          <a:r>
            <a:rPr lang="en-GB" smtClean="0"/>
            <a:t>The percentage ratio of average yearly profit over the productive life of the project, divided by the original investment.</a:t>
          </a:r>
          <a:endParaRPr lang="en-GB"/>
        </a:p>
      </dgm:t>
    </dgm:pt>
    <dgm:pt modelId="{DBCB57A4-2DD8-2140-960F-CD60E5564F81}" type="parTrans" cxnId="{C9F39BE8-2DA4-424D-959E-AE8AB190E87F}">
      <dgm:prSet/>
      <dgm:spPr/>
      <dgm:t>
        <a:bodyPr/>
        <a:lstStyle/>
        <a:p>
          <a:endParaRPr lang="en-US"/>
        </a:p>
      </dgm:t>
    </dgm:pt>
    <dgm:pt modelId="{865F4182-073F-344D-8B36-9EE8FF1F9480}" type="sibTrans" cxnId="{C9F39BE8-2DA4-424D-959E-AE8AB190E87F}">
      <dgm:prSet/>
      <dgm:spPr/>
      <dgm:t>
        <a:bodyPr/>
        <a:lstStyle/>
        <a:p>
          <a:endParaRPr lang="en-US"/>
        </a:p>
      </dgm:t>
    </dgm:pt>
    <dgm:pt modelId="{BB08588A-9502-B74E-892D-10C981497B6F}">
      <dgm:prSet/>
      <dgm:spPr/>
      <dgm:t>
        <a:bodyPr/>
        <a:lstStyle/>
        <a:p>
          <a:pPr rtl="0"/>
          <a:r>
            <a:rPr lang="en-GB" smtClean="0"/>
            <a:t>Social Return on Investment (S-RoI)</a:t>
          </a:r>
          <a:endParaRPr lang="en-GB"/>
        </a:p>
      </dgm:t>
    </dgm:pt>
    <dgm:pt modelId="{68F11E3E-62B9-5548-9D2E-4D0449CA8883}" type="parTrans" cxnId="{8516957E-BA53-CD45-812E-C969236B8998}">
      <dgm:prSet/>
      <dgm:spPr/>
      <dgm:t>
        <a:bodyPr/>
        <a:lstStyle/>
        <a:p>
          <a:endParaRPr lang="en-US"/>
        </a:p>
      </dgm:t>
    </dgm:pt>
    <dgm:pt modelId="{37D85A64-0237-F049-BE48-9CFD4B7915DC}" type="sibTrans" cxnId="{8516957E-BA53-CD45-812E-C969236B8998}">
      <dgm:prSet/>
      <dgm:spPr/>
      <dgm:t>
        <a:bodyPr/>
        <a:lstStyle/>
        <a:p>
          <a:endParaRPr lang="en-US"/>
        </a:p>
      </dgm:t>
    </dgm:pt>
    <dgm:pt modelId="{65F2CB3C-A77B-E44C-9C41-5FEDDC8C22F1}">
      <dgm:prSet/>
      <dgm:spPr/>
      <dgm:t>
        <a:bodyPr/>
        <a:lstStyle/>
        <a:p>
          <a:pPr rtl="0"/>
          <a:r>
            <a:rPr lang="en-US" smtClean="0"/>
            <a:t>A method for measuring extra-financial value (i.e., environmental and social value not currently reflected in conventional financial accounts) relative to resources invested.</a:t>
          </a:r>
          <a:endParaRPr lang="en-US"/>
        </a:p>
      </dgm:t>
    </dgm:pt>
    <dgm:pt modelId="{B564DE67-C8A1-F548-87F7-6E57DFD05277}" type="parTrans" cxnId="{90F3FBD9-0BDB-1B43-9D1A-8F9F6ABD01F1}">
      <dgm:prSet/>
      <dgm:spPr/>
      <dgm:t>
        <a:bodyPr/>
        <a:lstStyle/>
        <a:p>
          <a:endParaRPr lang="en-US"/>
        </a:p>
      </dgm:t>
    </dgm:pt>
    <dgm:pt modelId="{0FD8F05F-5B1F-E642-9F1B-DC6195908457}" type="sibTrans" cxnId="{90F3FBD9-0BDB-1B43-9D1A-8F9F6ABD01F1}">
      <dgm:prSet/>
      <dgm:spPr/>
      <dgm:t>
        <a:bodyPr/>
        <a:lstStyle/>
        <a:p>
          <a:endParaRPr lang="en-US"/>
        </a:p>
      </dgm:t>
    </dgm:pt>
    <dgm:pt modelId="{0E6525E8-0369-4343-A37F-E391EA737738}">
      <dgm:prSet/>
      <dgm:spPr/>
      <dgm:t>
        <a:bodyPr/>
        <a:lstStyle/>
        <a:p>
          <a:pPr rtl="0"/>
          <a:r>
            <a:rPr lang="en-GB" smtClean="0"/>
            <a:t>Discounted Cash Flow (DCF)</a:t>
          </a:r>
          <a:endParaRPr lang="en-GB"/>
        </a:p>
      </dgm:t>
    </dgm:pt>
    <dgm:pt modelId="{45E012F3-D20D-9343-999E-272F81499D2D}" type="parTrans" cxnId="{EB045638-BD0A-134A-ACB9-2DEA5EFC208C}">
      <dgm:prSet/>
      <dgm:spPr/>
      <dgm:t>
        <a:bodyPr/>
        <a:lstStyle/>
        <a:p>
          <a:endParaRPr lang="en-US"/>
        </a:p>
      </dgm:t>
    </dgm:pt>
    <dgm:pt modelId="{463C6DF5-773F-E446-B30E-EEDBCC92B818}" type="sibTrans" cxnId="{EB045638-BD0A-134A-ACB9-2DEA5EFC208C}">
      <dgm:prSet/>
      <dgm:spPr/>
      <dgm:t>
        <a:bodyPr/>
        <a:lstStyle/>
        <a:p>
          <a:endParaRPr lang="en-US"/>
        </a:p>
      </dgm:t>
    </dgm:pt>
    <dgm:pt modelId="{FD511295-C19C-7D47-9350-19B4987B1D0C}">
      <dgm:prSet/>
      <dgm:spPr/>
      <dgm:t>
        <a:bodyPr/>
        <a:lstStyle/>
        <a:p>
          <a:pPr rtl="0"/>
          <a:r>
            <a:rPr lang="en-GB" smtClean="0"/>
            <a:t>DCF uses compound interest calculation to reflect the cost of money by “discounting” future cash flows to an equivalent “present value”</a:t>
          </a:r>
          <a:endParaRPr lang="en-GB"/>
        </a:p>
      </dgm:t>
    </dgm:pt>
    <dgm:pt modelId="{BC2EAA29-636D-C649-AEA4-0E8448BE7ECF}" type="parTrans" cxnId="{E9510C87-811C-1443-A07F-837947D9E769}">
      <dgm:prSet/>
      <dgm:spPr/>
      <dgm:t>
        <a:bodyPr/>
        <a:lstStyle/>
        <a:p>
          <a:endParaRPr lang="en-US"/>
        </a:p>
      </dgm:t>
    </dgm:pt>
    <dgm:pt modelId="{9519919C-817D-DA43-9F45-547DFF3E9CD7}" type="sibTrans" cxnId="{E9510C87-811C-1443-A07F-837947D9E769}">
      <dgm:prSet/>
      <dgm:spPr/>
      <dgm:t>
        <a:bodyPr/>
        <a:lstStyle/>
        <a:p>
          <a:endParaRPr lang="en-US"/>
        </a:p>
      </dgm:t>
    </dgm:pt>
    <dgm:pt modelId="{25AD33FA-703C-184F-9A51-2DEC07893D31}">
      <dgm:prSet/>
      <dgm:spPr/>
      <dgm:t>
        <a:bodyPr/>
        <a:lstStyle/>
        <a:p>
          <a:pPr rtl="0"/>
          <a:r>
            <a:rPr lang="en-GB" smtClean="0"/>
            <a:t>Net Present Value (NPV)</a:t>
          </a:r>
          <a:endParaRPr lang="en-GB"/>
        </a:p>
      </dgm:t>
    </dgm:pt>
    <dgm:pt modelId="{CAFA4B32-4378-2D4A-8A6C-A9A95CE93F00}" type="parTrans" cxnId="{A884DF7A-8B31-1642-A810-E420487151E0}">
      <dgm:prSet/>
      <dgm:spPr/>
      <dgm:t>
        <a:bodyPr/>
        <a:lstStyle/>
        <a:p>
          <a:endParaRPr lang="en-US"/>
        </a:p>
      </dgm:t>
    </dgm:pt>
    <dgm:pt modelId="{95A97E02-FE1D-1243-8F34-8F51A5706F74}" type="sibTrans" cxnId="{A884DF7A-8B31-1642-A810-E420487151E0}">
      <dgm:prSet/>
      <dgm:spPr/>
      <dgm:t>
        <a:bodyPr/>
        <a:lstStyle/>
        <a:p>
          <a:endParaRPr lang="en-US"/>
        </a:p>
      </dgm:t>
    </dgm:pt>
    <dgm:pt modelId="{2928616E-0151-ED4C-97CE-56D1CF99CDDF}">
      <dgm:prSet/>
      <dgm:spPr/>
      <dgm:t>
        <a:bodyPr/>
        <a:lstStyle/>
        <a:p>
          <a:pPr rtl="0"/>
          <a:r>
            <a:rPr lang="en-GB" smtClean="0"/>
            <a:t>The aggregate of future net cash flows discounted back to a common base date, usually the present.</a:t>
          </a:r>
          <a:endParaRPr lang="en-GB"/>
        </a:p>
      </dgm:t>
    </dgm:pt>
    <dgm:pt modelId="{9929504A-4078-A84F-A004-8648943F6209}" type="parTrans" cxnId="{1AA04608-1EBB-784F-855C-3E6006624DD7}">
      <dgm:prSet/>
      <dgm:spPr/>
      <dgm:t>
        <a:bodyPr/>
        <a:lstStyle/>
        <a:p>
          <a:endParaRPr lang="en-US"/>
        </a:p>
      </dgm:t>
    </dgm:pt>
    <dgm:pt modelId="{980EA354-05FF-A547-898D-2798E910EB06}" type="sibTrans" cxnId="{1AA04608-1EBB-784F-855C-3E6006624DD7}">
      <dgm:prSet/>
      <dgm:spPr/>
      <dgm:t>
        <a:bodyPr/>
        <a:lstStyle/>
        <a:p>
          <a:endParaRPr lang="en-US"/>
        </a:p>
      </dgm:t>
    </dgm:pt>
    <dgm:pt modelId="{F618B4F8-30B1-164D-A555-5E73CBD7F42F}">
      <dgm:prSet/>
      <dgm:spPr/>
      <dgm:t>
        <a:bodyPr/>
        <a:lstStyle/>
        <a:p>
          <a:pPr rtl="0"/>
          <a:r>
            <a:rPr lang="en-GB" smtClean="0"/>
            <a:t>Internal Rate of Return (IRR)</a:t>
          </a:r>
          <a:endParaRPr lang="en-GB"/>
        </a:p>
      </dgm:t>
    </dgm:pt>
    <dgm:pt modelId="{D380AC87-5F2B-074B-ABDF-175CD29FF97E}" type="parTrans" cxnId="{53640EB7-E507-844F-AE1F-7A6BBCDC6783}">
      <dgm:prSet/>
      <dgm:spPr/>
      <dgm:t>
        <a:bodyPr/>
        <a:lstStyle/>
        <a:p>
          <a:endParaRPr lang="en-US"/>
        </a:p>
      </dgm:t>
    </dgm:pt>
    <dgm:pt modelId="{3115EE0B-BD74-4E4E-BD5E-B8B3EE097072}" type="sibTrans" cxnId="{53640EB7-E507-844F-AE1F-7A6BBCDC6783}">
      <dgm:prSet/>
      <dgm:spPr/>
      <dgm:t>
        <a:bodyPr/>
        <a:lstStyle/>
        <a:p>
          <a:endParaRPr lang="en-US"/>
        </a:p>
      </dgm:t>
    </dgm:pt>
    <dgm:pt modelId="{20A75414-4B61-4047-895C-7EE738E42B79}">
      <dgm:prSet/>
      <dgm:spPr/>
      <dgm:t>
        <a:bodyPr/>
        <a:lstStyle/>
        <a:p>
          <a:pPr rtl="0"/>
          <a:r>
            <a:rPr lang="en-GB" smtClean="0"/>
            <a:t>The discount rate at which the Net Present Value of future cash flows is zero.</a:t>
          </a:r>
          <a:endParaRPr lang="en-GB"/>
        </a:p>
      </dgm:t>
    </dgm:pt>
    <dgm:pt modelId="{216936C7-87DE-474B-B88F-0EBEE001D8C2}" type="parTrans" cxnId="{F59E9871-B1F9-2947-9F17-41C1A9993663}">
      <dgm:prSet/>
      <dgm:spPr/>
      <dgm:t>
        <a:bodyPr/>
        <a:lstStyle/>
        <a:p>
          <a:endParaRPr lang="en-US"/>
        </a:p>
      </dgm:t>
    </dgm:pt>
    <dgm:pt modelId="{4A479C0D-6124-EA44-A4D8-9B7F2A1FC164}" type="sibTrans" cxnId="{F59E9871-B1F9-2947-9F17-41C1A9993663}">
      <dgm:prSet/>
      <dgm:spPr/>
      <dgm:t>
        <a:bodyPr/>
        <a:lstStyle/>
        <a:p>
          <a:endParaRPr lang="en-US"/>
        </a:p>
      </dgm:t>
    </dgm:pt>
    <dgm:pt modelId="{4EFFA4F9-1E89-8B47-B02A-AEB763C84668}" type="pres">
      <dgm:prSet presAssocID="{C78A22FC-0E04-D646-9113-06337C0DC595}" presName="vert0" presStyleCnt="0">
        <dgm:presLayoutVars>
          <dgm:dir/>
          <dgm:animOne val="branch"/>
          <dgm:animLvl val="lvl"/>
        </dgm:presLayoutVars>
      </dgm:prSet>
      <dgm:spPr/>
      <dgm:t>
        <a:bodyPr/>
        <a:lstStyle/>
        <a:p>
          <a:endParaRPr lang="en-US"/>
        </a:p>
      </dgm:t>
    </dgm:pt>
    <dgm:pt modelId="{D718241D-FC5F-F246-A213-6385105B6970}" type="pres">
      <dgm:prSet presAssocID="{208E4588-E73B-3B41-ACA5-C08925389002}" presName="thickLine" presStyleLbl="alignNode1" presStyleIdx="0" presStyleCnt="6"/>
      <dgm:spPr/>
    </dgm:pt>
    <dgm:pt modelId="{3A8879E8-0821-A74D-A0B2-876DB38B7560}" type="pres">
      <dgm:prSet presAssocID="{208E4588-E73B-3B41-ACA5-C08925389002}" presName="horz1" presStyleCnt="0"/>
      <dgm:spPr/>
    </dgm:pt>
    <dgm:pt modelId="{F50B0CD1-F391-5249-8F66-2F0A9A604A9E}" type="pres">
      <dgm:prSet presAssocID="{208E4588-E73B-3B41-ACA5-C08925389002}" presName="tx1" presStyleLbl="revTx" presStyleIdx="0" presStyleCnt="12"/>
      <dgm:spPr/>
      <dgm:t>
        <a:bodyPr/>
        <a:lstStyle/>
        <a:p>
          <a:endParaRPr lang="en-US"/>
        </a:p>
      </dgm:t>
    </dgm:pt>
    <dgm:pt modelId="{99FCFC5C-5BAB-034F-8D46-F94B82B90322}" type="pres">
      <dgm:prSet presAssocID="{208E4588-E73B-3B41-ACA5-C08925389002}" presName="vert1" presStyleCnt="0"/>
      <dgm:spPr/>
    </dgm:pt>
    <dgm:pt modelId="{29077EA9-CC17-8A4B-A16C-CACE1A7A3D01}" type="pres">
      <dgm:prSet presAssocID="{E44DAA15-966B-C644-902B-A8BDE79584D5}" presName="vertSpace2a" presStyleCnt="0"/>
      <dgm:spPr/>
    </dgm:pt>
    <dgm:pt modelId="{20FB5D92-D70D-754F-AFCA-97BB8ED99902}" type="pres">
      <dgm:prSet presAssocID="{E44DAA15-966B-C644-902B-A8BDE79584D5}" presName="horz2" presStyleCnt="0"/>
      <dgm:spPr/>
    </dgm:pt>
    <dgm:pt modelId="{3C44D72A-EBB8-D244-81E1-BE92A0E3C74E}" type="pres">
      <dgm:prSet presAssocID="{E44DAA15-966B-C644-902B-A8BDE79584D5}" presName="horzSpace2" presStyleCnt="0"/>
      <dgm:spPr/>
    </dgm:pt>
    <dgm:pt modelId="{7EDA2A7B-E023-0340-91C1-B8CC50FA0164}" type="pres">
      <dgm:prSet presAssocID="{E44DAA15-966B-C644-902B-A8BDE79584D5}" presName="tx2" presStyleLbl="revTx" presStyleIdx="1" presStyleCnt="12"/>
      <dgm:spPr/>
      <dgm:t>
        <a:bodyPr/>
        <a:lstStyle/>
        <a:p>
          <a:endParaRPr lang="en-US"/>
        </a:p>
      </dgm:t>
    </dgm:pt>
    <dgm:pt modelId="{BE3A75FC-C466-924B-BB9A-22DB3A2DFC34}" type="pres">
      <dgm:prSet presAssocID="{E44DAA15-966B-C644-902B-A8BDE79584D5}" presName="vert2" presStyleCnt="0"/>
      <dgm:spPr/>
    </dgm:pt>
    <dgm:pt modelId="{6A3CC9C8-040E-5042-95A2-8EE6BE1D8FD0}" type="pres">
      <dgm:prSet presAssocID="{E44DAA15-966B-C644-902B-A8BDE79584D5}" presName="thinLine2b" presStyleLbl="callout" presStyleIdx="0" presStyleCnt="6"/>
      <dgm:spPr/>
    </dgm:pt>
    <dgm:pt modelId="{BDFCB477-77F5-6741-A78A-B6CE10713308}" type="pres">
      <dgm:prSet presAssocID="{E44DAA15-966B-C644-902B-A8BDE79584D5}" presName="vertSpace2b" presStyleCnt="0"/>
      <dgm:spPr/>
    </dgm:pt>
    <dgm:pt modelId="{F7D43163-6885-C34C-9A4D-05235BAE6628}" type="pres">
      <dgm:prSet presAssocID="{98C8DC67-0851-0E4C-98C4-4F8389742B8F}" presName="thickLine" presStyleLbl="alignNode1" presStyleIdx="1" presStyleCnt="6"/>
      <dgm:spPr/>
    </dgm:pt>
    <dgm:pt modelId="{0027F0A9-4BF1-194A-8EF7-D9BA84A9BB7A}" type="pres">
      <dgm:prSet presAssocID="{98C8DC67-0851-0E4C-98C4-4F8389742B8F}" presName="horz1" presStyleCnt="0"/>
      <dgm:spPr/>
    </dgm:pt>
    <dgm:pt modelId="{FB794DEF-8EE3-B94A-82DE-4954240D2B3C}" type="pres">
      <dgm:prSet presAssocID="{98C8DC67-0851-0E4C-98C4-4F8389742B8F}" presName="tx1" presStyleLbl="revTx" presStyleIdx="2" presStyleCnt="12"/>
      <dgm:spPr/>
      <dgm:t>
        <a:bodyPr/>
        <a:lstStyle/>
        <a:p>
          <a:endParaRPr lang="en-US"/>
        </a:p>
      </dgm:t>
    </dgm:pt>
    <dgm:pt modelId="{45A91A0C-7844-AD4C-865C-A7F97D084563}" type="pres">
      <dgm:prSet presAssocID="{98C8DC67-0851-0E4C-98C4-4F8389742B8F}" presName="vert1" presStyleCnt="0"/>
      <dgm:spPr/>
    </dgm:pt>
    <dgm:pt modelId="{E36D6901-AA78-944B-8B1B-8B246C229F07}" type="pres">
      <dgm:prSet presAssocID="{4D960F00-53E8-AC47-B36D-8CF714EC630F}" presName="vertSpace2a" presStyleCnt="0"/>
      <dgm:spPr/>
    </dgm:pt>
    <dgm:pt modelId="{2BF2C6C8-91F3-DE46-9621-79619A58A0DE}" type="pres">
      <dgm:prSet presAssocID="{4D960F00-53E8-AC47-B36D-8CF714EC630F}" presName="horz2" presStyleCnt="0"/>
      <dgm:spPr/>
    </dgm:pt>
    <dgm:pt modelId="{E49E88BF-ACB1-3646-9DDC-18C4854B7F2C}" type="pres">
      <dgm:prSet presAssocID="{4D960F00-53E8-AC47-B36D-8CF714EC630F}" presName="horzSpace2" presStyleCnt="0"/>
      <dgm:spPr/>
    </dgm:pt>
    <dgm:pt modelId="{3D6CFD3F-BF21-DD4B-91CE-60F0B654AA91}" type="pres">
      <dgm:prSet presAssocID="{4D960F00-53E8-AC47-B36D-8CF714EC630F}" presName="tx2" presStyleLbl="revTx" presStyleIdx="3" presStyleCnt="12"/>
      <dgm:spPr/>
      <dgm:t>
        <a:bodyPr/>
        <a:lstStyle/>
        <a:p>
          <a:endParaRPr lang="en-US"/>
        </a:p>
      </dgm:t>
    </dgm:pt>
    <dgm:pt modelId="{F5223185-6F25-7E49-BD1B-85438CF2843C}" type="pres">
      <dgm:prSet presAssocID="{4D960F00-53E8-AC47-B36D-8CF714EC630F}" presName="vert2" presStyleCnt="0"/>
      <dgm:spPr/>
    </dgm:pt>
    <dgm:pt modelId="{5FF46120-2A06-F44E-9F29-A3204DBA7C07}" type="pres">
      <dgm:prSet presAssocID="{4D960F00-53E8-AC47-B36D-8CF714EC630F}" presName="thinLine2b" presStyleLbl="callout" presStyleIdx="1" presStyleCnt="6"/>
      <dgm:spPr/>
    </dgm:pt>
    <dgm:pt modelId="{DBC153EF-05B8-0942-9DBA-457849D23C2F}" type="pres">
      <dgm:prSet presAssocID="{4D960F00-53E8-AC47-B36D-8CF714EC630F}" presName="vertSpace2b" presStyleCnt="0"/>
      <dgm:spPr/>
    </dgm:pt>
    <dgm:pt modelId="{639A8FC8-7051-334A-A705-B82E973E0736}" type="pres">
      <dgm:prSet presAssocID="{BB08588A-9502-B74E-892D-10C981497B6F}" presName="thickLine" presStyleLbl="alignNode1" presStyleIdx="2" presStyleCnt="6"/>
      <dgm:spPr/>
    </dgm:pt>
    <dgm:pt modelId="{CBB7CFAD-FE3D-8E4E-AFFC-5E2E4BB75B27}" type="pres">
      <dgm:prSet presAssocID="{BB08588A-9502-B74E-892D-10C981497B6F}" presName="horz1" presStyleCnt="0"/>
      <dgm:spPr/>
    </dgm:pt>
    <dgm:pt modelId="{FAE7C868-83B9-0743-B743-9D7C5314EE99}" type="pres">
      <dgm:prSet presAssocID="{BB08588A-9502-B74E-892D-10C981497B6F}" presName="tx1" presStyleLbl="revTx" presStyleIdx="4" presStyleCnt="12"/>
      <dgm:spPr/>
      <dgm:t>
        <a:bodyPr/>
        <a:lstStyle/>
        <a:p>
          <a:endParaRPr lang="en-US"/>
        </a:p>
      </dgm:t>
    </dgm:pt>
    <dgm:pt modelId="{91569996-993C-3E40-8AEE-1CD49461DFDA}" type="pres">
      <dgm:prSet presAssocID="{BB08588A-9502-B74E-892D-10C981497B6F}" presName="vert1" presStyleCnt="0"/>
      <dgm:spPr/>
    </dgm:pt>
    <dgm:pt modelId="{45E4317A-8D43-B749-A902-CD21522A0118}" type="pres">
      <dgm:prSet presAssocID="{65F2CB3C-A77B-E44C-9C41-5FEDDC8C22F1}" presName="vertSpace2a" presStyleCnt="0"/>
      <dgm:spPr/>
    </dgm:pt>
    <dgm:pt modelId="{C16C0488-13E6-3946-B918-BC0212183482}" type="pres">
      <dgm:prSet presAssocID="{65F2CB3C-A77B-E44C-9C41-5FEDDC8C22F1}" presName="horz2" presStyleCnt="0"/>
      <dgm:spPr/>
    </dgm:pt>
    <dgm:pt modelId="{E4A9FFE2-76BB-8B40-B679-0C0C979F6C6E}" type="pres">
      <dgm:prSet presAssocID="{65F2CB3C-A77B-E44C-9C41-5FEDDC8C22F1}" presName="horzSpace2" presStyleCnt="0"/>
      <dgm:spPr/>
    </dgm:pt>
    <dgm:pt modelId="{5E5FBB3C-BD07-8F41-88DB-F538356B4536}" type="pres">
      <dgm:prSet presAssocID="{65F2CB3C-A77B-E44C-9C41-5FEDDC8C22F1}" presName="tx2" presStyleLbl="revTx" presStyleIdx="5" presStyleCnt="12"/>
      <dgm:spPr/>
      <dgm:t>
        <a:bodyPr/>
        <a:lstStyle/>
        <a:p>
          <a:endParaRPr lang="en-US"/>
        </a:p>
      </dgm:t>
    </dgm:pt>
    <dgm:pt modelId="{18B593EE-CB6E-BA4D-9C1A-280B4638A845}" type="pres">
      <dgm:prSet presAssocID="{65F2CB3C-A77B-E44C-9C41-5FEDDC8C22F1}" presName="vert2" presStyleCnt="0"/>
      <dgm:spPr/>
    </dgm:pt>
    <dgm:pt modelId="{A8E47C58-912C-424A-A97C-2944F58F67A2}" type="pres">
      <dgm:prSet presAssocID="{65F2CB3C-A77B-E44C-9C41-5FEDDC8C22F1}" presName="thinLine2b" presStyleLbl="callout" presStyleIdx="2" presStyleCnt="6"/>
      <dgm:spPr/>
    </dgm:pt>
    <dgm:pt modelId="{2659383E-0C06-CC4E-B28B-88338D2C1FA7}" type="pres">
      <dgm:prSet presAssocID="{65F2CB3C-A77B-E44C-9C41-5FEDDC8C22F1}" presName="vertSpace2b" presStyleCnt="0"/>
      <dgm:spPr/>
    </dgm:pt>
    <dgm:pt modelId="{E869677B-8776-734D-ADDB-284463517E56}" type="pres">
      <dgm:prSet presAssocID="{0E6525E8-0369-4343-A37F-E391EA737738}" presName="thickLine" presStyleLbl="alignNode1" presStyleIdx="3" presStyleCnt="6"/>
      <dgm:spPr/>
    </dgm:pt>
    <dgm:pt modelId="{082BD382-7E64-D348-AB11-2D8101534864}" type="pres">
      <dgm:prSet presAssocID="{0E6525E8-0369-4343-A37F-E391EA737738}" presName="horz1" presStyleCnt="0"/>
      <dgm:spPr/>
    </dgm:pt>
    <dgm:pt modelId="{2839AE63-E61C-6144-9449-54D386AA9297}" type="pres">
      <dgm:prSet presAssocID="{0E6525E8-0369-4343-A37F-E391EA737738}" presName="tx1" presStyleLbl="revTx" presStyleIdx="6" presStyleCnt="12"/>
      <dgm:spPr/>
      <dgm:t>
        <a:bodyPr/>
        <a:lstStyle/>
        <a:p>
          <a:endParaRPr lang="en-US"/>
        </a:p>
      </dgm:t>
    </dgm:pt>
    <dgm:pt modelId="{F55C3E18-6A40-B644-81E5-718F9C66006B}" type="pres">
      <dgm:prSet presAssocID="{0E6525E8-0369-4343-A37F-E391EA737738}" presName="vert1" presStyleCnt="0"/>
      <dgm:spPr/>
    </dgm:pt>
    <dgm:pt modelId="{6057545D-CA05-7D4B-B9C3-0B326CD00C7D}" type="pres">
      <dgm:prSet presAssocID="{FD511295-C19C-7D47-9350-19B4987B1D0C}" presName="vertSpace2a" presStyleCnt="0"/>
      <dgm:spPr/>
    </dgm:pt>
    <dgm:pt modelId="{2BBBCA0E-99BE-914D-8FEA-B8E193AF5921}" type="pres">
      <dgm:prSet presAssocID="{FD511295-C19C-7D47-9350-19B4987B1D0C}" presName="horz2" presStyleCnt="0"/>
      <dgm:spPr/>
    </dgm:pt>
    <dgm:pt modelId="{D5BB7355-0709-9D4C-AAF6-C144B1F0F4AE}" type="pres">
      <dgm:prSet presAssocID="{FD511295-C19C-7D47-9350-19B4987B1D0C}" presName="horzSpace2" presStyleCnt="0"/>
      <dgm:spPr/>
    </dgm:pt>
    <dgm:pt modelId="{660D234F-7E4C-5444-B50C-67901B8AF9B6}" type="pres">
      <dgm:prSet presAssocID="{FD511295-C19C-7D47-9350-19B4987B1D0C}" presName="tx2" presStyleLbl="revTx" presStyleIdx="7" presStyleCnt="12"/>
      <dgm:spPr/>
      <dgm:t>
        <a:bodyPr/>
        <a:lstStyle/>
        <a:p>
          <a:endParaRPr lang="en-US"/>
        </a:p>
      </dgm:t>
    </dgm:pt>
    <dgm:pt modelId="{00ACA158-4BD8-F74C-9CC8-4218D10C0CC6}" type="pres">
      <dgm:prSet presAssocID="{FD511295-C19C-7D47-9350-19B4987B1D0C}" presName="vert2" presStyleCnt="0"/>
      <dgm:spPr/>
    </dgm:pt>
    <dgm:pt modelId="{42B2E8CB-EF5F-3B4F-A31D-42D658897EEB}" type="pres">
      <dgm:prSet presAssocID="{FD511295-C19C-7D47-9350-19B4987B1D0C}" presName="thinLine2b" presStyleLbl="callout" presStyleIdx="3" presStyleCnt="6"/>
      <dgm:spPr/>
    </dgm:pt>
    <dgm:pt modelId="{53DD9CCE-F0A8-D943-9526-FC8247F98516}" type="pres">
      <dgm:prSet presAssocID="{FD511295-C19C-7D47-9350-19B4987B1D0C}" presName="vertSpace2b" presStyleCnt="0"/>
      <dgm:spPr/>
    </dgm:pt>
    <dgm:pt modelId="{8FA7C263-9BED-F74B-8284-578943B1223C}" type="pres">
      <dgm:prSet presAssocID="{25AD33FA-703C-184F-9A51-2DEC07893D31}" presName="thickLine" presStyleLbl="alignNode1" presStyleIdx="4" presStyleCnt="6"/>
      <dgm:spPr/>
    </dgm:pt>
    <dgm:pt modelId="{2B729358-5E6D-EF48-9242-622D6CF5F107}" type="pres">
      <dgm:prSet presAssocID="{25AD33FA-703C-184F-9A51-2DEC07893D31}" presName="horz1" presStyleCnt="0"/>
      <dgm:spPr/>
    </dgm:pt>
    <dgm:pt modelId="{666534AA-9668-564F-BBFE-DD8274CB947F}" type="pres">
      <dgm:prSet presAssocID="{25AD33FA-703C-184F-9A51-2DEC07893D31}" presName="tx1" presStyleLbl="revTx" presStyleIdx="8" presStyleCnt="12"/>
      <dgm:spPr/>
      <dgm:t>
        <a:bodyPr/>
        <a:lstStyle/>
        <a:p>
          <a:endParaRPr lang="en-US"/>
        </a:p>
      </dgm:t>
    </dgm:pt>
    <dgm:pt modelId="{959D441E-574C-3244-9FBB-3F4B9FC92B66}" type="pres">
      <dgm:prSet presAssocID="{25AD33FA-703C-184F-9A51-2DEC07893D31}" presName="vert1" presStyleCnt="0"/>
      <dgm:spPr/>
    </dgm:pt>
    <dgm:pt modelId="{4F4B09A1-608E-6643-ADCC-898C1AD4CB18}" type="pres">
      <dgm:prSet presAssocID="{2928616E-0151-ED4C-97CE-56D1CF99CDDF}" presName="vertSpace2a" presStyleCnt="0"/>
      <dgm:spPr/>
    </dgm:pt>
    <dgm:pt modelId="{F3C81D01-26E1-3F45-917A-D9D4CA17A60C}" type="pres">
      <dgm:prSet presAssocID="{2928616E-0151-ED4C-97CE-56D1CF99CDDF}" presName="horz2" presStyleCnt="0"/>
      <dgm:spPr/>
    </dgm:pt>
    <dgm:pt modelId="{FAB11905-09AB-C04A-B638-443101667B73}" type="pres">
      <dgm:prSet presAssocID="{2928616E-0151-ED4C-97CE-56D1CF99CDDF}" presName="horzSpace2" presStyleCnt="0"/>
      <dgm:spPr/>
    </dgm:pt>
    <dgm:pt modelId="{B075B473-2143-DF49-A014-ACAF4ABE7C50}" type="pres">
      <dgm:prSet presAssocID="{2928616E-0151-ED4C-97CE-56D1CF99CDDF}" presName="tx2" presStyleLbl="revTx" presStyleIdx="9" presStyleCnt="12"/>
      <dgm:spPr/>
      <dgm:t>
        <a:bodyPr/>
        <a:lstStyle/>
        <a:p>
          <a:endParaRPr lang="en-US"/>
        </a:p>
      </dgm:t>
    </dgm:pt>
    <dgm:pt modelId="{8AC0EBCD-F61A-554C-9E34-733E1894C0B2}" type="pres">
      <dgm:prSet presAssocID="{2928616E-0151-ED4C-97CE-56D1CF99CDDF}" presName="vert2" presStyleCnt="0"/>
      <dgm:spPr/>
    </dgm:pt>
    <dgm:pt modelId="{333988DF-3E50-2D47-BC95-1708B61739F7}" type="pres">
      <dgm:prSet presAssocID="{2928616E-0151-ED4C-97CE-56D1CF99CDDF}" presName="thinLine2b" presStyleLbl="callout" presStyleIdx="4" presStyleCnt="6"/>
      <dgm:spPr/>
    </dgm:pt>
    <dgm:pt modelId="{5705D6E1-07D2-2C48-B0F9-FE756FBC755B}" type="pres">
      <dgm:prSet presAssocID="{2928616E-0151-ED4C-97CE-56D1CF99CDDF}" presName="vertSpace2b" presStyleCnt="0"/>
      <dgm:spPr/>
    </dgm:pt>
    <dgm:pt modelId="{3054087D-1010-F944-9BD0-08EBDD2B6BD0}" type="pres">
      <dgm:prSet presAssocID="{F618B4F8-30B1-164D-A555-5E73CBD7F42F}" presName="thickLine" presStyleLbl="alignNode1" presStyleIdx="5" presStyleCnt="6"/>
      <dgm:spPr/>
    </dgm:pt>
    <dgm:pt modelId="{FB36447A-C8AF-6749-BEB0-9C87AF3FF965}" type="pres">
      <dgm:prSet presAssocID="{F618B4F8-30B1-164D-A555-5E73CBD7F42F}" presName="horz1" presStyleCnt="0"/>
      <dgm:spPr/>
    </dgm:pt>
    <dgm:pt modelId="{726EEA08-8549-CF42-A52A-D8CE2FF72A63}" type="pres">
      <dgm:prSet presAssocID="{F618B4F8-30B1-164D-A555-5E73CBD7F42F}" presName="tx1" presStyleLbl="revTx" presStyleIdx="10" presStyleCnt="12"/>
      <dgm:spPr/>
      <dgm:t>
        <a:bodyPr/>
        <a:lstStyle/>
        <a:p>
          <a:endParaRPr lang="en-US"/>
        </a:p>
      </dgm:t>
    </dgm:pt>
    <dgm:pt modelId="{B62482D5-9E00-9E46-9FDA-165F01BAE80B}" type="pres">
      <dgm:prSet presAssocID="{F618B4F8-30B1-164D-A555-5E73CBD7F42F}" presName="vert1" presStyleCnt="0"/>
      <dgm:spPr/>
    </dgm:pt>
    <dgm:pt modelId="{A049AA16-D4E5-B44E-BFC2-C32BEBD1D2BB}" type="pres">
      <dgm:prSet presAssocID="{20A75414-4B61-4047-895C-7EE738E42B79}" presName="vertSpace2a" presStyleCnt="0"/>
      <dgm:spPr/>
    </dgm:pt>
    <dgm:pt modelId="{24365E97-AF8E-BB46-9BD8-A3FADFD81718}" type="pres">
      <dgm:prSet presAssocID="{20A75414-4B61-4047-895C-7EE738E42B79}" presName="horz2" presStyleCnt="0"/>
      <dgm:spPr/>
    </dgm:pt>
    <dgm:pt modelId="{5CE133AF-E65C-C54D-B6E4-EF6FB7817F17}" type="pres">
      <dgm:prSet presAssocID="{20A75414-4B61-4047-895C-7EE738E42B79}" presName="horzSpace2" presStyleCnt="0"/>
      <dgm:spPr/>
    </dgm:pt>
    <dgm:pt modelId="{E579756A-5D90-274E-BCAC-9ACDF4FDBBE0}" type="pres">
      <dgm:prSet presAssocID="{20A75414-4B61-4047-895C-7EE738E42B79}" presName="tx2" presStyleLbl="revTx" presStyleIdx="11" presStyleCnt="12"/>
      <dgm:spPr/>
      <dgm:t>
        <a:bodyPr/>
        <a:lstStyle/>
        <a:p>
          <a:endParaRPr lang="en-US"/>
        </a:p>
      </dgm:t>
    </dgm:pt>
    <dgm:pt modelId="{7DC9BE5E-7AF2-154A-9DC1-FF39A451D79B}" type="pres">
      <dgm:prSet presAssocID="{20A75414-4B61-4047-895C-7EE738E42B79}" presName="vert2" presStyleCnt="0"/>
      <dgm:spPr/>
    </dgm:pt>
    <dgm:pt modelId="{212E2AEB-5D01-9B40-99E5-477BBF61718A}" type="pres">
      <dgm:prSet presAssocID="{20A75414-4B61-4047-895C-7EE738E42B79}" presName="thinLine2b" presStyleLbl="callout" presStyleIdx="5" presStyleCnt="6"/>
      <dgm:spPr/>
    </dgm:pt>
    <dgm:pt modelId="{D55D7416-28A9-6C4D-A8E4-AE48747D4D7A}" type="pres">
      <dgm:prSet presAssocID="{20A75414-4B61-4047-895C-7EE738E42B79}" presName="vertSpace2b" presStyleCnt="0"/>
      <dgm:spPr/>
    </dgm:pt>
  </dgm:ptLst>
  <dgm:cxnLst>
    <dgm:cxn modelId="{CD9C3D3D-4DA3-144B-AA0B-DAF0C46E939B}" type="presOf" srcId="{FD511295-C19C-7D47-9350-19B4987B1D0C}" destId="{660D234F-7E4C-5444-B50C-67901B8AF9B6}" srcOrd="0" destOrd="0" presId="urn:microsoft.com/office/officeart/2008/layout/LinedList"/>
    <dgm:cxn modelId="{DB3B6858-FF50-E54A-987F-F5845465A3AF}" srcId="{208E4588-E73B-3B41-ACA5-C08925389002}" destId="{E44DAA15-966B-C644-902B-A8BDE79584D5}" srcOrd="0" destOrd="0" parTransId="{5F8013EC-F1AF-F841-9060-68B4920A9F35}" sibTransId="{4AA075B0-190E-B44B-9C4B-A595E6AE7563}"/>
    <dgm:cxn modelId="{9568E5F9-C461-5448-A52A-9983E6C5209A}" srcId="{C78A22FC-0E04-D646-9113-06337C0DC595}" destId="{208E4588-E73B-3B41-ACA5-C08925389002}" srcOrd="0" destOrd="0" parTransId="{A89EFD89-2CA0-7045-8789-EF4B161475C7}" sibTransId="{753ED9A0-0482-8B41-B12F-311216D51AFB}"/>
    <dgm:cxn modelId="{E9510C87-811C-1443-A07F-837947D9E769}" srcId="{0E6525E8-0369-4343-A37F-E391EA737738}" destId="{FD511295-C19C-7D47-9350-19B4987B1D0C}" srcOrd="0" destOrd="0" parTransId="{BC2EAA29-636D-C649-AEA4-0E8448BE7ECF}" sibTransId="{9519919C-817D-DA43-9F45-547DFF3E9CD7}"/>
    <dgm:cxn modelId="{58688DF9-B402-DE43-9740-7F4E841407A9}" type="presOf" srcId="{4D960F00-53E8-AC47-B36D-8CF714EC630F}" destId="{3D6CFD3F-BF21-DD4B-91CE-60F0B654AA91}" srcOrd="0" destOrd="0" presId="urn:microsoft.com/office/officeart/2008/layout/LinedList"/>
    <dgm:cxn modelId="{90F3FBD9-0BDB-1B43-9D1A-8F9F6ABD01F1}" srcId="{BB08588A-9502-B74E-892D-10C981497B6F}" destId="{65F2CB3C-A77B-E44C-9C41-5FEDDC8C22F1}" srcOrd="0" destOrd="0" parTransId="{B564DE67-C8A1-F548-87F7-6E57DFD05277}" sibTransId="{0FD8F05F-5B1F-E642-9F1B-DC6195908457}"/>
    <dgm:cxn modelId="{8516957E-BA53-CD45-812E-C969236B8998}" srcId="{C78A22FC-0E04-D646-9113-06337C0DC595}" destId="{BB08588A-9502-B74E-892D-10C981497B6F}" srcOrd="2" destOrd="0" parTransId="{68F11E3E-62B9-5548-9D2E-4D0449CA8883}" sibTransId="{37D85A64-0237-F049-BE48-9CFD4B7915DC}"/>
    <dgm:cxn modelId="{AB26AC80-0F35-F84C-9863-6511EF5E4A37}" type="presOf" srcId="{20A75414-4B61-4047-895C-7EE738E42B79}" destId="{E579756A-5D90-274E-BCAC-9ACDF4FDBBE0}" srcOrd="0" destOrd="0" presId="urn:microsoft.com/office/officeart/2008/layout/LinedList"/>
    <dgm:cxn modelId="{70714E2C-97CB-9744-90AA-11FFEF865566}" type="presOf" srcId="{C78A22FC-0E04-D646-9113-06337C0DC595}" destId="{4EFFA4F9-1E89-8B47-B02A-AEB763C84668}" srcOrd="0" destOrd="0" presId="urn:microsoft.com/office/officeart/2008/layout/LinedList"/>
    <dgm:cxn modelId="{05E5E975-6150-6B4B-98B5-890E049A5F98}" type="presOf" srcId="{BB08588A-9502-B74E-892D-10C981497B6F}" destId="{FAE7C868-83B9-0743-B743-9D7C5314EE99}" srcOrd="0" destOrd="0" presId="urn:microsoft.com/office/officeart/2008/layout/LinedList"/>
    <dgm:cxn modelId="{2F7182BE-2023-C34F-A0ED-24160D3E6297}" type="presOf" srcId="{98C8DC67-0851-0E4C-98C4-4F8389742B8F}" destId="{FB794DEF-8EE3-B94A-82DE-4954240D2B3C}" srcOrd="0" destOrd="0" presId="urn:microsoft.com/office/officeart/2008/layout/LinedList"/>
    <dgm:cxn modelId="{46BE89C5-8864-0B4E-894B-2483F12278B8}" type="presOf" srcId="{208E4588-E73B-3B41-ACA5-C08925389002}" destId="{F50B0CD1-F391-5249-8F66-2F0A9A604A9E}" srcOrd="0" destOrd="0" presId="urn:microsoft.com/office/officeart/2008/layout/LinedList"/>
    <dgm:cxn modelId="{E44BA9D7-2704-DA48-A126-30A842958FE4}" srcId="{C78A22FC-0E04-D646-9113-06337C0DC595}" destId="{98C8DC67-0851-0E4C-98C4-4F8389742B8F}" srcOrd="1" destOrd="0" parTransId="{92335154-99BF-974E-9E76-07091E2CF0D4}" sibTransId="{A96818B5-366F-BC4E-9E03-6B1221648E7D}"/>
    <dgm:cxn modelId="{EB045638-BD0A-134A-ACB9-2DEA5EFC208C}" srcId="{C78A22FC-0E04-D646-9113-06337C0DC595}" destId="{0E6525E8-0369-4343-A37F-E391EA737738}" srcOrd="3" destOrd="0" parTransId="{45E012F3-D20D-9343-999E-272F81499D2D}" sibTransId="{463C6DF5-773F-E446-B30E-EEDBCC92B818}"/>
    <dgm:cxn modelId="{C9F39BE8-2DA4-424D-959E-AE8AB190E87F}" srcId="{98C8DC67-0851-0E4C-98C4-4F8389742B8F}" destId="{4D960F00-53E8-AC47-B36D-8CF714EC630F}" srcOrd="0" destOrd="0" parTransId="{DBCB57A4-2DD8-2140-960F-CD60E5564F81}" sibTransId="{865F4182-073F-344D-8B36-9EE8FF1F9480}"/>
    <dgm:cxn modelId="{37DA27C5-BFB0-2941-B30F-DB9813C33DBB}" type="presOf" srcId="{E44DAA15-966B-C644-902B-A8BDE79584D5}" destId="{7EDA2A7B-E023-0340-91C1-B8CC50FA0164}" srcOrd="0" destOrd="0" presId="urn:microsoft.com/office/officeart/2008/layout/LinedList"/>
    <dgm:cxn modelId="{4D10EFB1-782E-8040-9E1C-12DB1962AD84}" type="presOf" srcId="{25AD33FA-703C-184F-9A51-2DEC07893D31}" destId="{666534AA-9668-564F-BBFE-DD8274CB947F}" srcOrd="0" destOrd="0" presId="urn:microsoft.com/office/officeart/2008/layout/LinedList"/>
    <dgm:cxn modelId="{6E5ACE72-F471-8441-8875-F1E5ECE14F74}" type="presOf" srcId="{65F2CB3C-A77B-E44C-9C41-5FEDDC8C22F1}" destId="{5E5FBB3C-BD07-8F41-88DB-F538356B4536}" srcOrd="0" destOrd="0" presId="urn:microsoft.com/office/officeart/2008/layout/LinedList"/>
    <dgm:cxn modelId="{8E1AB6ED-ABC9-9644-B555-B97661457F11}" type="presOf" srcId="{F618B4F8-30B1-164D-A555-5E73CBD7F42F}" destId="{726EEA08-8549-CF42-A52A-D8CE2FF72A63}" srcOrd="0" destOrd="0" presId="urn:microsoft.com/office/officeart/2008/layout/LinedList"/>
    <dgm:cxn modelId="{A884DF7A-8B31-1642-A810-E420487151E0}" srcId="{C78A22FC-0E04-D646-9113-06337C0DC595}" destId="{25AD33FA-703C-184F-9A51-2DEC07893D31}" srcOrd="4" destOrd="0" parTransId="{CAFA4B32-4378-2D4A-8A6C-A9A95CE93F00}" sibTransId="{95A97E02-FE1D-1243-8F34-8F51A5706F74}"/>
    <dgm:cxn modelId="{53640EB7-E507-844F-AE1F-7A6BBCDC6783}" srcId="{C78A22FC-0E04-D646-9113-06337C0DC595}" destId="{F618B4F8-30B1-164D-A555-5E73CBD7F42F}" srcOrd="5" destOrd="0" parTransId="{D380AC87-5F2B-074B-ABDF-175CD29FF97E}" sibTransId="{3115EE0B-BD74-4E4E-BD5E-B8B3EE097072}"/>
    <dgm:cxn modelId="{F59E9871-B1F9-2947-9F17-41C1A9993663}" srcId="{F618B4F8-30B1-164D-A555-5E73CBD7F42F}" destId="{20A75414-4B61-4047-895C-7EE738E42B79}" srcOrd="0" destOrd="0" parTransId="{216936C7-87DE-474B-B88F-0EBEE001D8C2}" sibTransId="{4A479C0D-6124-EA44-A4D8-9B7F2A1FC164}"/>
    <dgm:cxn modelId="{CC2718C0-F3BA-244F-BB4E-5AEB5734B002}" type="presOf" srcId="{0E6525E8-0369-4343-A37F-E391EA737738}" destId="{2839AE63-E61C-6144-9449-54D386AA9297}" srcOrd="0" destOrd="0" presId="urn:microsoft.com/office/officeart/2008/layout/LinedList"/>
    <dgm:cxn modelId="{1AA04608-1EBB-784F-855C-3E6006624DD7}" srcId="{25AD33FA-703C-184F-9A51-2DEC07893D31}" destId="{2928616E-0151-ED4C-97CE-56D1CF99CDDF}" srcOrd="0" destOrd="0" parTransId="{9929504A-4078-A84F-A004-8648943F6209}" sibTransId="{980EA354-05FF-A547-898D-2798E910EB06}"/>
    <dgm:cxn modelId="{29CFF601-1517-8348-93BA-C748086FA043}" type="presOf" srcId="{2928616E-0151-ED4C-97CE-56D1CF99CDDF}" destId="{B075B473-2143-DF49-A014-ACAF4ABE7C50}" srcOrd="0" destOrd="0" presId="urn:microsoft.com/office/officeart/2008/layout/LinedList"/>
    <dgm:cxn modelId="{C69DCCD3-CF97-814A-8564-85CD71761761}" type="presParOf" srcId="{4EFFA4F9-1E89-8B47-B02A-AEB763C84668}" destId="{D718241D-FC5F-F246-A213-6385105B6970}" srcOrd="0" destOrd="0" presId="urn:microsoft.com/office/officeart/2008/layout/LinedList"/>
    <dgm:cxn modelId="{683490B6-EF2D-F640-8AED-26AABC7DEB92}" type="presParOf" srcId="{4EFFA4F9-1E89-8B47-B02A-AEB763C84668}" destId="{3A8879E8-0821-A74D-A0B2-876DB38B7560}" srcOrd="1" destOrd="0" presId="urn:microsoft.com/office/officeart/2008/layout/LinedList"/>
    <dgm:cxn modelId="{3158B8FD-F63C-B74A-BBDB-C3E2E06672BD}" type="presParOf" srcId="{3A8879E8-0821-A74D-A0B2-876DB38B7560}" destId="{F50B0CD1-F391-5249-8F66-2F0A9A604A9E}" srcOrd="0" destOrd="0" presId="urn:microsoft.com/office/officeart/2008/layout/LinedList"/>
    <dgm:cxn modelId="{A1C6DBC1-3BC2-644F-8870-232FC277CA1B}" type="presParOf" srcId="{3A8879E8-0821-A74D-A0B2-876DB38B7560}" destId="{99FCFC5C-5BAB-034F-8D46-F94B82B90322}" srcOrd="1" destOrd="0" presId="urn:microsoft.com/office/officeart/2008/layout/LinedList"/>
    <dgm:cxn modelId="{55F9E034-65BE-5A4A-8FB4-F6486DE2CADB}" type="presParOf" srcId="{99FCFC5C-5BAB-034F-8D46-F94B82B90322}" destId="{29077EA9-CC17-8A4B-A16C-CACE1A7A3D01}" srcOrd="0" destOrd="0" presId="urn:microsoft.com/office/officeart/2008/layout/LinedList"/>
    <dgm:cxn modelId="{DD8AA65E-99D5-BF4B-9CA6-D1E34641EAEC}" type="presParOf" srcId="{99FCFC5C-5BAB-034F-8D46-F94B82B90322}" destId="{20FB5D92-D70D-754F-AFCA-97BB8ED99902}" srcOrd="1" destOrd="0" presId="urn:microsoft.com/office/officeart/2008/layout/LinedList"/>
    <dgm:cxn modelId="{1D6AF30A-2635-D944-80FE-17EDC14B167B}" type="presParOf" srcId="{20FB5D92-D70D-754F-AFCA-97BB8ED99902}" destId="{3C44D72A-EBB8-D244-81E1-BE92A0E3C74E}" srcOrd="0" destOrd="0" presId="urn:microsoft.com/office/officeart/2008/layout/LinedList"/>
    <dgm:cxn modelId="{4B9946ED-D10F-BF48-8552-A3AAFF8032AC}" type="presParOf" srcId="{20FB5D92-D70D-754F-AFCA-97BB8ED99902}" destId="{7EDA2A7B-E023-0340-91C1-B8CC50FA0164}" srcOrd="1" destOrd="0" presId="urn:microsoft.com/office/officeart/2008/layout/LinedList"/>
    <dgm:cxn modelId="{244AE5D8-A5B7-C140-B1CA-69E1550D6721}" type="presParOf" srcId="{20FB5D92-D70D-754F-AFCA-97BB8ED99902}" destId="{BE3A75FC-C466-924B-BB9A-22DB3A2DFC34}" srcOrd="2" destOrd="0" presId="urn:microsoft.com/office/officeart/2008/layout/LinedList"/>
    <dgm:cxn modelId="{5D65112F-56B4-4F4C-BAF1-26072159BA66}" type="presParOf" srcId="{99FCFC5C-5BAB-034F-8D46-F94B82B90322}" destId="{6A3CC9C8-040E-5042-95A2-8EE6BE1D8FD0}" srcOrd="2" destOrd="0" presId="urn:microsoft.com/office/officeart/2008/layout/LinedList"/>
    <dgm:cxn modelId="{EAA66AD6-2F65-2E4A-834F-21701644E9F9}" type="presParOf" srcId="{99FCFC5C-5BAB-034F-8D46-F94B82B90322}" destId="{BDFCB477-77F5-6741-A78A-B6CE10713308}" srcOrd="3" destOrd="0" presId="urn:microsoft.com/office/officeart/2008/layout/LinedList"/>
    <dgm:cxn modelId="{99E26829-AA96-9547-821B-1B372090EBFF}" type="presParOf" srcId="{4EFFA4F9-1E89-8B47-B02A-AEB763C84668}" destId="{F7D43163-6885-C34C-9A4D-05235BAE6628}" srcOrd="2" destOrd="0" presId="urn:microsoft.com/office/officeart/2008/layout/LinedList"/>
    <dgm:cxn modelId="{E0155BEB-3DCA-8741-96A4-644845DB72D2}" type="presParOf" srcId="{4EFFA4F9-1E89-8B47-B02A-AEB763C84668}" destId="{0027F0A9-4BF1-194A-8EF7-D9BA84A9BB7A}" srcOrd="3" destOrd="0" presId="urn:microsoft.com/office/officeart/2008/layout/LinedList"/>
    <dgm:cxn modelId="{BD3CFF92-3F9F-6A4E-BBA0-1A3C6699315E}" type="presParOf" srcId="{0027F0A9-4BF1-194A-8EF7-D9BA84A9BB7A}" destId="{FB794DEF-8EE3-B94A-82DE-4954240D2B3C}" srcOrd="0" destOrd="0" presId="urn:microsoft.com/office/officeart/2008/layout/LinedList"/>
    <dgm:cxn modelId="{D485B65A-B154-1641-B068-C9CD90E2D96D}" type="presParOf" srcId="{0027F0A9-4BF1-194A-8EF7-D9BA84A9BB7A}" destId="{45A91A0C-7844-AD4C-865C-A7F97D084563}" srcOrd="1" destOrd="0" presId="urn:microsoft.com/office/officeart/2008/layout/LinedList"/>
    <dgm:cxn modelId="{9C8AE5E4-FC06-9D4A-9041-B29D205B8422}" type="presParOf" srcId="{45A91A0C-7844-AD4C-865C-A7F97D084563}" destId="{E36D6901-AA78-944B-8B1B-8B246C229F07}" srcOrd="0" destOrd="0" presId="urn:microsoft.com/office/officeart/2008/layout/LinedList"/>
    <dgm:cxn modelId="{B3FF4FF5-18CC-9042-AA51-791D9A9D5B29}" type="presParOf" srcId="{45A91A0C-7844-AD4C-865C-A7F97D084563}" destId="{2BF2C6C8-91F3-DE46-9621-79619A58A0DE}" srcOrd="1" destOrd="0" presId="urn:microsoft.com/office/officeart/2008/layout/LinedList"/>
    <dgm:cxn modelId="{181AD791-F573-904E-BFF7-466A3F8A945C}" type="presParOf" srcId="{2BF2C6C8-91F3-DE46-9621-79619A58A0DE}" destId="{E49E88BF-ACB1-3646-9DDC-18C4854B7F2C}" srcOrd="0" destOrd="0" presId="urn:microsoft.com/office/officeart/2008/layout/LinedList"/>
    <dgm:cxn modelId="{95F63032-7100-C542-A721-70FAE0859225}" type="presParOf" srcId="{2BF2C6C8-91F3-DE46-9621-79619A58A0DE}" destId="{3D6CFD3F-BF21-DD4B-91CE-60F0B654AA91}" srcOrd="1" destOrd="0" presId="urn:microsoft.com/office/officeart/2008/layout/LinedList"/>
    <dgm:cxn modelId="{F06CAFD8-D2C8-084F-A1A2-D987A5FB5FF9}" type="presParOf" srcId="{2BF2C6C8-91F3-DE46-9621-79619A58A0DE}" destId="{F5223185-6F25-7E49-BD1B-85438CF2843C}" srcOrd="2" destOrd="0" presId="urn:microsoft.com/office/officeart/2008/layout/LinedList"/>
    <dgm:cxn modelId="{197FFC60-BE8D-E24A-A50A-998A05D09B25}" type="presParOf" srcId="{45A91A0C-7844-AD4C-865C-A7F97D084563}" destId="{5FF46120-2A06-F44E-9F29-A3204DBA7C07}" srcOrd="2" destOrd="0" presId="urn:microsoft.com/office/officeart/2008/layout/LinedList"/>
    <dgm:cxn modelId="{48E2FF3E-BD5F-7744-9C30-406CC4549522}" type="presParOf" srcId="{45A91A0C-7844-AD4C-865C-A7F97D084563}" destId="{DBC153EF-05B8-0942-9DBA-457849D23C2F}" srcOrd="3" destOrd="0" presId="urn:microsoft.com/office/officeart/2008/layout/LinedList"/>
    <dgm:cxn modelId="{BB567C7B-6AA7-6F4D-9738-72A1DB41BC5A}" type="presParOf" srcId="{4EFFA4F9-1E89-8B47-B02A-AEB763C84668}" destId="{639A8FC8-7051-334A-A705-B82E973E0736}" srcOrd="4" destOrd="0" presId="urn:microsoft.com/office/officeart/2008/layout/LinedList"/>
    <dgm:cxn modelId="{12A13842-90A1-3547-A1FC-EB8186AFDD50}" type="presParOf" srcId="{4EFFA4F9-1E89-8B47-B02A-AEB763C84668}" destId="{CBB7CFAD-FE3D-8E4E-AFFC-5E2E4BB75B27}" srcOrd="5" destOrd="0" presId="urn:microsoft.com/office/officeart/2008/layout/LinedList"/>
    <dgm:cxn modelId="{E5527973-28B9-964E-8F52-5EB88933F076}" type="presParOf" srcId="{CBB7CFAD-FE3D-8E4E-AFFC-5E2E4BB75B27}" destId="{FAE7C868-83B9-0743-B743-9D7C5314EE99}" srcOrd="0" destOrd="0" presId="urn:microsoft.com/office/officeart/2008/layout/LinedList"/>
    <dgm:cxn modelId="{1D600D2A-DCD1-9344-BB84-F3C371C20251}" type="presParOf" srcId="{CBB7CFAD-FE3D-8E4E-AFFC-5E2E4BB75B27}" destId="{91569996-993C-3E40-8AEE-1CD49461DFDA}" srcOrd="1" destOrd="0" presId="urn:microsoft.com/office/officeart/2008/layout/LinedList"/>
    <dgm:cxn modelId="{6F614D87-5ED0-104D-8D4E-D11531C4750F}" type="presParOf" srcId="{91569996-993C-3E40-8AEE-1CD49461DFDA}" destId="{45E4317A-8D43-B749-A902-CD21522A0118}" srcOrd="0" destOrd="0" presId="urn:microsoft.com/office/officeart/2008/layout/LinedList"/>
    <dgm:cxn modelId="{455C2BFF-613D-1C4F-96C7-AA587219640E}" type="presParOf" srcId="{91569996-993C-3E40-8AEE-1CD49461DFDA}" destId="{C16C0488-13E6-3946-B918-BC0212183482}" srcOrd="1" destOrd="0" presId="urn:microsoft.com/office/officeart/2008/layout/LinedList"/>
    <dgm:cxn modelId="{789C2290-F59F-6B40-A01E-2C536098C75D}" type="presParOf" srcId="{C16C0488-13E6-3946-B918-BC0212183482}" destId="{E4A9FFE2-76BB-8B40-B679-0C0C979F6C6E}" srcOrd="0" destOrd="0" presId="urn:microsoft.com/office/officeart/2008/layout/LinedList"/>
    <dgm:cxn modelId="{E64AB270-9FFA-834D-9A4D-A0F50360E096}" type="presParOf" srcId="{C16C0488-13E6-3946-B918-BC0212183482}" destId="{5E5FBB3C-BD07-8F41-88DB-F538356B4536}" srcOrd="1" destOrd="0" presId="urn:microsoft.com/office/officeart/2008/layout/LinedList"/>
    <dgm:cxn modelId="{36DD54C1-B673-E24D-A91B-923A09EFD048}" type="presParOf" srcId="{C16C0488-13E6-3946-B918-BC0212183482}" destId="{18B593EE-CB6E-BA4D-9C1A-280B4638A845}" srcOrd="2" destOrd="0" presId="urn:microsoft.com/office/officeart/2008/layout/LinedList"/>
    <dgm:cxn modelId="{FCC0ACAD-1E26-A147-9FD6-9A8D2D16D268}" type="presParOf" srcId="{91569996-993C-3E40-8AEE-1CD49461DFDA}" destId="{A8E47C58-912C-424A-A97C-2944F58F67A2}" srcOrd="2" destOrd="0" presId="urn:microsoft.com/office/officeart/2008/layout/LinedList"/>
    <dgm:cxn modelId="{F14741A7-2492-AE4A-A4FB-25B4717A146E}" type="presParOf" srcId="{91569996-993C-3E40-8AEE-1CD49461DFDA}" destId="{2659383E-0C06-CC4E-B28B-88338D2C1FA7}" srcOrd="3" destOrd="0" presId="urn:microsoft.com/office/officeart/2008/layout/LinedList"/>
    <dgm:cxn modelId="{1F422BE0-8FDD-FB41-95DE-6AF25201379A}" type="presParOf" srcId="{4EFFA4F9-1E89-8B47-B02A-AEB763C84668}" destId="{E869677B-8776-734D-ADDB-284463517E56}" srcOrd="6" destOrd="0" presId="urn:microsoft.com/office/officeart/2008/layout/LinedList"/>
    <dgm:cxn modelId="{80F3CE47-DBA9-3B4D-B5C0-D60153F33D07}" type="presParOf" srcId="{4EFFA4F9-1E89-8B47-B02A-AEB763C84668}" destId="{082BD382-7E64-D348-AB11-2D8101534864}" srcOrd="7" destOrd="0" presId="urn:microsoft.com/office/officeart/2008/layout/LinedList"/>
    <dgm:cxn modelId="{0971C1A3-FEBA-1F40-A443-C69052404540}" type="presParOf" srcId="{082BD382-7E64-D348-AB11-2D8101534864}" destId="{2839AE63-E61C-6144-9449-54D386AA9297}" srcOrd="0" destOrd="0" presId="urn:microsoft.com/office/officeart/2008/layout/LinedList"/>
    <dgm:cxn modelId="{21EB545F-BA01-7A47-9A70-2BD52663222D}" type="presParOf" srcId="{082BD382-7E64-D348-AB11-2D8101534864}" destId="{F55C3E18-6A40-B644-81E5-718F9C66006B}" srcOrd="1" destOrd="0" presId="urn:microsoft.com/office/officeart/2008/layout/LinedList"/>
    <dgm:cxn modelId="{98A9C525-F14D-5C47-B947-5057CD9F515B}" type="presParOf" srcId="{F55C3E18-6A40-B644-81E5-718F9C66006B}" destId="{6057545D-CA05-7D4B-B9C3-0B326CD00C7D}" srcOrd="0" destOrd="0" presId="urn:microsoft.com/office/officeart/2008/layout/LinedList"/>
    <dgm:cxn modelId="{628028B6-5755-2849-9656-E58230455E4F}" type="presParOf" srcId="{F55C3E18-6A40-B644-81E5-718F9C66006B}" destId="{2BBBCA0E-99BE-914D-8FEA-B8E193AF5921}" srcOrd="1" destOrd="0" presId="urn:microsoft.com/office/officeart/2008/layout/LinedList"/>
    <dgm:cxn modelId="{009FC2A5-113E-114C-9247-B33F0BAE3908}" type="presParOf" srcId="{2BBBCA0E-99BE-914D-8FEA-B8E193AF5921}" destId="{D5BB7355-0709-9D4C-AAF6-C144B1F0F4AE}" srcOrd="0" destOrd="0" presId="urn:microsoft.com/office/officeart/2008/layout/LinedList"/>
    <dgm:cxn modelId="{A5A32B80-F3F5-EC45-8865-52C23460C696}" type="presParOf" srcId="{2BBBCA0E-99BE-914D-8FEA-B8E193AF5921}" destId="{660D234F-7E4C-5444-B50C-67901B8AF9B6}" srcOrd="1" destOrd="0" presId="urn:microsoft.com/office/officeart/2008/layout/LinedList"/>
    <dgm:cxn modelId="{32D94740-D144-1C44-A2BC-24B0F7359810}" type="presParOf" srcId="{2BBBCA0E-99BE-914D-8FEA-B8E193AF5921}" destId="{00ACA158-4BD8-F74C-9CC8-4218D10C0CC6}" srcOrd="2" destOrd="0" presId="urn:microsoft.com/office/officeart/2008/layout/LinedList"/>
    <dgm:cxn modelId="{4134DF92-5FDD-0F48-81C4-AF7929C457AE}" type="presParOf" srcId="{F55C3E18-6A40-B644-81E5-718F9C66006B}" destId="{42B2E8CB-EF5F-3B4F-A31D-42D658897EEB}" srcOrd="2" destOrd="0" presId="urn:microsoft.com/office/officeart/2008/layout/LinedList"/>
    <dgm:cxn modelId="{7C522C69-9ED7-974A-B76E-C0C051E66179}" type="presParOf" srcId="{F55C3E18-6A40-B644-81E5-718F9C66006B}" destId="{53DD9CCE-F0A8-D943-9526-FC8247F98516}" srcOrd="3" destOrd="0" presId="urn:microsoft.com/office/officeart/2008/layout/LinedList"/>
    <dgm:cxn modelId="{5B4FEA3D-242C-A94D-B09E-42FFEBD22777}" type="presParOf" srcId="{4EFFA4F9-1E89-8B47-B02A-AEB763C84668}" destId="{8FA7C263-9BED-F74B-8284-578943B1223C}" srcOrd="8" destOrd="0" presId="urn:microsoft.com/office/officeart/2008/layout/LinedList"/>
    <dgm:cxn modelId="{A7CDABF8-ECA2-2748-8DA1-2FFC8138155E}" type="presParOf" srcId="{4EFFA4F9-1E89-8B47-B02A-AEB763C84668}" destId="{2B729358-5E6D-EF48-9242-622D6CF5F107}" srcOrd="9" destOrd="0" presId="urn:microsoft.com/office/officeart/2008/layout/LinedList"/>
    <dgm:cxn modelId="{63280FF2-601E-2D43-82D1-1C864D30DC57}" type="presParOf" srcId="{2B729358-5E6D-EF48-9242-622D6CF5F107}" destId="{666534AA-9668-564F-BBFE-DD8274CB947F}" srcOrd="0" destOrd="0" presId="urn:microsoft.com/office/officeart/2008/layout/LinedList"/>
    <dgm:cxn modelId="{A4794D69-B883-214D-BC98-5EBC8915B9CB}" type="presParOf" srcId="{2B729358-5E6D-EF48-9242-622D6CF5F107}" destId="{959D441E-574C-3244-9FBB-3F4B9FC92B66}" srcOrd="1" destOrd="0" presId="urn:microsoft.com/office/officeart/2008/layout/LinedList"/>
    <dgm:cxn modelId="{4471768B-0B3A-7444-ACDB-7D0AE979D7F0}" type="presParOf" srcId="{959D441E-574C-3244-9FBB-3F4B9FC92B66}" destId="{4F4B09A1-608E-6643-ADCC-898C1AD4CB18}" srcOrd="0" destOrd="0" presId="urn:microsoft.com/office/officeart/2008/layout/LinedList"/>
    <dgm:cxn modelId="{BE98695F-743D-AC49-A24A-8C6161F82AB7}" type="presParOf" srcId="{959D441E-574C-3244-9FBB-3F4B9FC92B66}" destId="{F3C81D01-26E1-3F45-917A-D9D4CA17A60C}" srcOrd="1" destOrd="0" presId="urn:microsoft.com/office/officeart/2008/layout/LinedList"/>
    <dgm:cxn modelId="{E8C27715-842A-3642-9465-43F54C7C0D40}" type="presParOf" srcId="{F3C81D01-26E1-3F45-917A-D9D4CA17A60C}" destId="{FAB11905-09AB-C04A-B638-443101667B73}" srcOrd="0" destOrd="0" presId="urn:microsoft.com/office/officeart/2008/layout/LinedList"/>
    <dgm:cxn modelId="{7B51A7D5-A65C-CD4C-B595-FB280CB25756}" type="presParOf" srcId="{F3C81D01-26E1-3F45-917A-D9D4CA17A60C}" destId="{B075B473-2143-DF49-A014-ACAF4ABE7C50}" srcOrd="1" destOrd="0" presId="urn:microsoft.com/office/officeart/2008/layout/LinedList"/>
    <dgm:cxn modelId="{A9E9AED8-7698-0049-AFA5-8976370B2176}" type="presParOf" srcId="{F3C81D01-26E1-3F45-917A-D9D4CA17A60C}" destId="{8AC0EBCD-F61A-554C-9E34-733E1894C0B2}" srcOrd="2" destOrd="0" presId="urn:microsoft.com/office/officeart/2008/layout/LinedList"/>
    <dgm:cxn modelId="{B83A69E4-AF75-FD4C-B44F-DB3215F74278}" type="presParOf" srcId="{959D441E-574C-3244-9FBB-3F4B9FC92B66}" destId="{333988DF-3E50-2D47-BC95-1708B61739F7}" srcOrd="2" destOrd="0" presId="urn:microsoft.com/office/officeart/2008/layout/LinedList"/>
    <dgm:cxn modelId="{9CEBDBF3-2F2D-9A4C-A6FF-1069D974E52A}" type="presParOf" srcId="{959D441E-574C-3244-9FBB-3F4B9FC92B66}" destId="{5705D6E1-07D2-2C48-B0F9-FE756FBC755B}" srcOrd="3" destOrd="0" presId="urn:microsoft.com/office/officeart/2008/layout/LinedList"/>
    <dgm:cxn modelId="{21B4E10C-471C-E348-A18F-9C22E3C8AA18}" type="presParOf" srcId="{4EFFA4F9-1E89-8B47-B02A-AEB763C84668}" destId="{3054087D-1010-F944-9BD0-08EBDD2B6BD0}" srcOrd="10" destOrd="0" presId="urn:microsoft.com/office/officeart/2008/layout/LinedList"/>
    <dgm:cxn modelId="{0357DE3A-2510-8F41-816C-CCBDB19F1819}" type="presParOf" srcId="{4EFFA4F9-1E89-8B47-B02A-AEB763C84668}" destId="{FB36447A-C8AF-6749-BEB0-9C87AF3FF965}" srcOrd="11" destOrd="0" presId="urn:microsoft.com/office/officeart/2008/layout/LinedList"/>
    <dgm:cxn modelId="{C738D3C1-912D-DB45-9AE9-2FCD6E6BEA14}" type="presParOf" srcId="{FB36447A-C8AF-6749-BEB0-9C87AF3FF965}" destId="{726EEA08-8549-CF42-A52A-D8CE2FF72A63}" srcOrd="0" destOrd="0" presId="urn:microsoft.com/office/officeart/2008/layout/LinedList"/>
    <dgm:cxn modelId="{49CD7693-C149-5448-9F2E-EE6AF8BCB61E}" type="presParOf" srcId="{FB36447A-C8AF-6749-BEB0-9C87AF3FF965}" destId="{B62482D5-9E00-9E46-9FDA-165F01BAE80B}" srcOrd="1" destOrd="0" presId="urn:microsoft.com/office/officeart/2008/layout/LinedList"/>
    <dgm:cxn modelId="{852A001F-43B3-334C-A441-7400F277FEC4}" type="presParOf" srcId="{B62482D5-9E00-9E46-9FDA-165F01BAE80B}" destId="{A049AA16-D4E5-B44E-BFC2-C32BEBD1D2BB}" srcOrd="0" destOrd="0" presId="urn:microsoft.com/office/officeart/2008/layout/LinedList"/>
    <dgm:cxn modelId="{9286A9B8-2389-6846-B683-12CEE097F627}" type="presParOf" srcId="{B62482D5-9E00-9E46-9FDA-165F01BAE80B}" destId="{24365E97-AF8E-BB46-9BD8-A3FADFD81718}" srcOrd="1" destOrd="0" presId="urn:microsoft.com/office/officeart/2008/layout/LinedList"/>
    <dgm:cxn modelId="{71D9AB35-2BB9-3B49-8B5D-8B8966F7788D}" type="presParOf" srcId="{24365E97-AF8E-BB46-9BD8-A3FADFD81718}" destId="{5CE133AF-E65C-C54D-B6E4-EF6FB7817F17}" srcOrd="0" destOrd="0" presId="urn:microsoft.com/office/officeart/2008/layout/LinedList"/>
    <dgm:cxn modelId="{EE6C566F-DFDD-0A40-A1C1-DE365DC76136}" type="presParOf" srcId="{24365E97-AF8E-BB46-9BD8-A3FADFD81718}" destId="{E579756A-5D90-274E-BCAC-9ACDF4FDBBE0}" srcOrd="1" destOrd="0" presId="urn:microsoft.com/office/officeart/2008/layout/LinedList"/>
    <dgm:cxn modelId="{D5794F87-359C-2845-9C6E-0409548327B5}" type="presParOf" srcId="{24365E97-AF8E-BB46-9BD8-A3FADFD81718}" destId="{7DC9BE5E-7AF2-154A-9DC1-FF39A451D79B}" srcOrd="2" destOrd="0" presId="urn:microsoft.com/office/officeart/2008/layout/LinedList"/>
    <dgm:cxn modelId="{EC0FE94B-7C74-CA4D-A418-9CB1CA261F8C}" type="presParOf" srcId="{B62482D5-9E00-9E46-9FDA-165F01BAE80B}" destId="{212E2AEB-5D01-9B40-99E5-477BBF61718A}" srcOrd="2" destOrd="0" presId="urn:microsoft.com/office/officeart/2008/layout/LinedList"/>
    <dgm:cxn modelId="{68BC5B54-19ED-D244-A786-7533C1A6DA29}" type="presParOf" srcId="{B62482D5-9E00-9E46-9FDA-165F01BAE80B}" destId="{D55D7416-28A9-6C4D-A8E4-AE48747D4D7A}" srcOrd="3"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D84FD4-7DF5-4EB4-8AD8-B2CDC767CA93}">
      <dsp:nvSpPr>
        <dsp:cNvPr id="0" name=""/>
        <dsp:cNvSpPr/>
      </dsp:nvSpPr>
      <dsp:spPr>
        <a:xfrm>
          <a:off x="73327" y="586100"/>
          <a:ext cx="1876632" cy="133543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581110" y="193790"/>
          <a:ext cx="1137253" cy="1546425"/>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152404" y="1752599"/>
          <a:ext cx="1731110" cy="158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lvl="0" algn="l" defTabSz="711200">
            <a:lnSpc>
              <a:spcPct val="90000"/>
            </a:lnSpc>
            <a:spcBef>
              <a:spcPct val="0"/>
            </a:spcBef>
            <a:spcAft>
              <a:spcPct val="35000"/>
            </a:spcAft>
          </a:pPr>
          <a:r>
            <a:rPr lang="en-US" sz="1600" kern="1200" dirty="0" smtClean="0"/>
            <a:t>Mónica González</a:t>
          </a:r>
          <a:endParaRPr lang="en-US" sz="1600" kern="1200" dirty="0"/>
        </a:p>
      </dsp:txBody>
      <dsp:txXfrm>
        <a:off x="152404" y="1752599"/>
        <a:ext cx="1731110" cy="158517"/>
      </dsp:txXfrm>
    </dsp:sp>
    <dsp:sp modelId="{38BC65A6-9E1A-47FE-893A-4C79403AB3A0}">
      <dsp:nvSpPr>
        <dsp:cNvPr id="0" name=""/>
        <dsp:cNvSpPr/>
      </dsp:nvSpPr>
      <dsp:spPr>
        <a:xfrm>
          <a:off x="1990590" y="1039466"/>
          <a:ext cx="857975" cy="2675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57C108-12B1-3241-B5A9-6258AD84E01A}">
      <dsp:nvSpPr>
        <dsp:cNvPr id="0" name=""/>
        <dsp:cNvSpPr/>
      </dsp:nvSpPr>
      <dsp:spPr>
        <a:xfrm>
          <a:off x="0" y="577080"/>
          <a:ext cx="8229600"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Integration </a:t>
          </a:r>
          <a:r>
            <a:rPr lang="en-US" sz="1200" kern="1200" dirty="0" smtClean="0"/>
            <a:t>– Processes to identify, define, combine, unify, coordinate, control and close activities. </a:t>
          </a:r>
          <a:endParaRPr lang="en-US" sz="1200" kern="1200" dirty="0"/>
        </a:p>
      </dsp:txBody>
      <dsp:txXfrm>
        <a:off x="0" y="577080"/>
        <a:ext cx="8229600" cy="287819"/>
      </dsp:txXfrm>
    </dsp:sp>
    <dsp:sp modelId="{527E1838-485C-0E4F-B86C-394964E54C9B}">
      <dsp:nvSpPr>
        <dsp:cNvPr id="0" name=""/>
        <dsp:cNvSpPr/>
      </dsp:nvSpPr>
      <dsp:spPr>
        <a:xfrm>
          <a:off x="0" y="899460"/>
          <a:ext cx="8229600" cy="28781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Stakeholder </a:t>
          </a:r>
          <a:r>
            <a:rPr lang="en-US" sz="1200" kern="1200" dirty="0" smtClean="0">
              <a:solidFill>
                <a:schemeClr val="bg1"/>
              </a:solidFill>
            </a:rPr>
            <a:t>- </a:t>
          </a:r>
          <a:r>
            <a:rPr lang="en-US" sz="1200" b="0" i="0" u="none" strike="noStrike" kern="1200" baseline="0" dirty="0" smtClean="0">
              <a:solidFill>
                <a:schemeClr val="bg1"/>
              </a:solidFill>
              <a:latin typeface="+mn-lt"/>
              <a:ea typeface="+mn-ea"/>
              <a:cs typeface="+mn-cs"/>
            </a:rPr>
            <a:t>the processes required to identify and engage the project sponsor, customers and other stakeholders</a:t>
          </a:r>
          <a:endParaRPr lang="en-US" sz="1200" kern="1200" dirty="0">
            <a:solidFill>
              <a:schemeClr val="bg1"/>
            </a:solidFill>
          </a:endParaRPr>
        </a:p>
      </dsp:txBody>
      <dsp:txXfrm>
        <a:off x="0" y="899460"/>
        <a:ext cx="8229600" cy="287819"/>
      </dsp:txXfrm>
    </dsp:sp>
    <dsp:sp modelId="{BA0EC223-E715-514F-848E-1BD21B51BF38}">
      <dsp:nvSpPr>
        <dsp:cNvPr id="0" name=""/>
        <dsp:cNvSpPr/>
      </dsp:nvSpPr>
      <dsp:spPr>
        <a:xfrm>
          <a:off x="0" y="1221840"/>
          <a:ext cx="8229600" cy="2878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Scope</a:t>
          </a:r>
          <a:r>
            <a:rPr lang="en-US" sz="1200" kern="1200" dirty="0" smtClean="0"/>
            <a:t> </a:t>
          </a:r>
          <a:r>
            <a:rPr lang="en-US" sz="1200" kern="1200" dirty="0" smtClean="0">
              <a:solidFill>
                <a:srgbClr val="FFFFFF"/>
              </a:solidFill>
            </a:rPr>
            <a:t>– the </a:t>
          </a:r>
          <a:r>
            <a:rPr lang="ro-RO" sz="1200" b="0" i="0" u="none" strike="noStrike" kern="1200" baseline="0" dirty="0" smtClean="0">
              <a:solidFill>
                <a:srgbClr val="FFFFFF"/>
              </a:solidFill>
              <a:latin typeface="+mn-lt"/>
              <a:ea typeface="+mn-ea"/>
              <a:cs typeface="+mn-cs"/>
            </a:rPr>
            <a:t>processes required to identify and define the work and deliverables required</a:t>
          </a:r>
          <a:endParaRPr lang="en-US" sz="1200" kern="1200" dirty="0">
            <a:solidFill>
              <a:srgbClr val="FFFFFF"/>
            </a:solidFill>
          </a:endParaRPr>
        </a:p>
      </dsp:txBody>
      <dsp:txXfrm>
        <a:off x="0" y="1221840"/>
        <a:ext cx="8229600" cy="287819"/>
      </dsp:txXfrm>
    </dsp:sp>
    <dsp:sp modelId="{69B12170-6F58-0147-8FB4-8FA56A393943}">
      <dsp:nvSpPr>
        <dsp:cNvPr id="0" name=""/>
        <dsp:cNvSpPr/>
      </dsp:nvSpPr>
      <dsp:spPr>
        <a:xfrm>
          <a:off x="0" y="1544220"/>
          <a:ext cx="8229600" cy="2878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Resource</a:t>
          </a:r>
          <a:r>
            <a:rPr lang="en-US" sz="1200" kern="1200" dirty="0" smtClean="0"/>
            <a:t> – the </a:t>
          </a:r>
          <a:r>
            <a:rPr lang="fr-FR" sz="1200" b="0" i="0" u="none" strike="noStrike" kern="1200" baseline="0" dirty="0" err="1" smtClean="0">
              <a:solidFill>
                <a:srgbClr val="FFFFFF"/>
              </a:solidFill>
              <a:latin typeface="+mn-lt"/>
              <a:ea typeface="+mn-ea"/>
              <a:cs typeface="+mn-cs"/>
            </a:rPr>
            <a:t>processes</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required</a:t>
          </a:r>
          <a:r>
            <a:rPr lang="fr-FR" sz="1200" b="0" i="0" u="none" strike="noStrike" kern="1200" baseline="0" dirty="0" smtClean="0">
              <a:solidFill>
                <a:srgbClr val="FFFFFF"/>
              </a:solidFill>
              <a:latin typeface="+mn-lt"/>
              <a:ea typeface="+mn-ea"/>
              <a:cs typeface="+mn-cs"/>
            </a:rPr>
            <a:t> to </a:t>
          </a:r>
          <a:r>
            <a:rPr lang="fr-FR" sz="1200" b="0" i="0" u="none" strike="noStrike" kern="1200" baseline="0" dirty="0" err="1" smtClean="0">
              <a:solidFill>
                <a:srgbClr val="FFFFFF"/>
              </a:solidFill>
              <a:latin typeface="+mn-lt"/>
              <a:ea typeface="+mn-ea"/>
              <a:cs typeface="+mn-cs"/>
            </a:rPr>
            <a:t>identify</a:t>
          </a:r>
          <a:r>
            <a:rPr lang="fr-FR" sz="1200" b="0" i="0" u="none" strike="noStrike" kern="1200" baseline="0" dirty="0" smtClean="0">
              <a:solidFill>
                <a:srgbClr val="FFFFFF"/>
              </a:solidFill>
              <a:latin typeface="+mn-lt"/>
              <a:ea typeface="+mn-ea"/>
              <a:cs typeface="+mn-cs"/>
            </a:rPr>
            <a:t> and </a:t>
          </a:r>
          <a:r>
            <a:rPr lang="fr-FR" sz="1200" b="0" i="0" u="none" strike="noStrike" kern="1200" baseline="0" dirty="0" err="1" smtClean="0">
              <a:solidFill>
                <a:srgbClr val="FFFFFF"/>
              </a:solidFill>
              <a:latin typeface="+mn-lt"/>
              <a:ea typeface="+mn-ea"/>
              <a:cs typeface="+mn-cs"/>
            </a:rPr>
            <a:t>acquire</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adequate</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project</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resources</a:t>
          </a:r>
          <a:endParaRPr lang="en-US" sz="1200" kern="1200" dirty="0">
            <a:solidFill>
              <a:srgbClr val="FFFFFF"/>
            </a:solidFill>
          </a:endParaRPr>
        </a:p>
      </dsp:txBody>
      <dsp:txXfrm>
        <a:off x="0" y="1544220"/>
        <a:ext cx="8229600" cy="287819"/>
      </dsp:txXfrm>
    </dsp:sp>
    <dsp:sp modelId="{06DFF9EA-FDD8-3F40-AFBE-1B9984291320}">
      <dsp:nvSpPr>
        <dsp:cNvPr id="0" name=""/>
        <dsp:cNvSpPr/>
      </dsp:nvSpPr>
      <dsp:spPr>
        <a:xfrm>
          <a:off x="0" y="1866600"/>
          <a:ext cx="8229600" cy="28781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Time </a:t>
          </a:r>
          <a:r>
            <a:rPr lang="en-US" sz="1200" kern="1200" dirty="0" smtClean="0"/>
            <a:t>– the </a:t>
          </a:r>
          <a:r>
            <a:rPr lang="fr-FR" sz="1200" b="0" i="0" u="none" strike="noStrike" kern="1200" baseline="0" dirty="0" err="1" smtClean="0">
              <a:solidFill>
                <a:srgbClr val="FFFFFF"/>
              </a:solidFill>
              <a:latin typeface="+mn-lt"/>
              <a:ea typeface="+mn-ea"/>
              <a:cs typeface="+mn-cs"/>
            </a:rPr>
            <a:t>processes</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required</a:t>
          </a:r>
          <a:r>
            <a:rPr lang="fr-FR" sz="1200" b="0" i="0" u="none" strike="noStrike" kern="1200" baseline="0" dirty="0" smtClean="0">
              <a:solidFill>
                <a:srgbClr val="FFFFFF"/>
              </a:solidFill>
              <a:latin typeface="+mn-lt"/>
              <a:ea typeface="+mn-ea"/>
              <a:cs typeface="+mn-cs"/>
            </a:rPr>
            <a:t> to </a:t>
          </a:r>
          <a:r>
            <a:rPr lang="fr-FR" sz="1200" b="0" i="0" u="none" strike="noStrike" kern="1200" baseline="0" dirty="0" err="1" smtClean="0">
              <a:solidFill>
                <a:srgbClr val="FFFFFF"/>
              </a:solidFill>
              <a:latin typeface="+mn-lt"/>
              <a:ea typeface="+mn-ea"/>
              <a:cs typeface="+mn-cs"/>
            </a:rPr>
            <a:t>schedule</a:t>
          </a:r>
          <a:r>
            <a:rPr lang="fr-FR" sz="1200" b="0" i="0" u="none" strike="noStrike" kern="1200" baseline="0" dirty="0" smtClean="0">
              <a:solidFill>
                <a:srgbClr val="FFFFFF"/>
              </a:solidFill>
              <a:latin typeface="+mn-lt"/>
              <a:ea typeface="+mn-ea"/>
              <a:cs typeface="+mn-cs"/>
            </a:rPr>
            <a:t> the </a:t>
          </a:r>
          <a:r>
            <a:rPr lang="fr-FR" sz="1200" b="0" i="0" u="none" strike="noStrike" kern="1200" baseline="0" dirty="0" err="1" smtClean="0">
              <a:solidFill>
                <a:srgbClr val="FFFFFF"/>
              </a:solidFill>
              <a:latin typeface="+mn-lt"/>
              <a:ea typeface="+mn-ea"/>
              <a:cs typeface="+mn-cs"/>
            </a:rPr>
            <a:t>project</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activities</a:t>
          </a:r>
          <a:r>
            <a:rPr lang="fr-FR" sz="1200" b="0" i="0" u="none" strike="noStrike" kern="1200" baseline="0" dirty="0" smtClean="0">
              <a:solidFill>
                <a:srgbClr val="FFFFFF"/>
              </a:solidFill>
              <a:latin typeface="+mn-lt"/>
              <a:ea typeface="+mn-ea"/>
              <a:cs typeface="+mn-cs"/>
            </a:rPr>
            <a:t> and to monitor </a:t>
          </a:r>
          <a:r>
            <a:rPr lang="fr-FR" sz="1200" b="0" i="0" u="none" strike="noStrike" kern="1200" baseline="0" dirty="0" err="1" smtClean="0">
              <a:solidFill>
                <a:srgbClr val="FFFFFF"/>
              </a:solidFill>
              <a:latin typeface="+mn-lt"/>
              <a:ea typeface="+mn-ea"/>
              <a:cs typeface="+mn-cs"/>
            </a:rPr>
            <a:t>progress</a:t>
          </a:r>
          <a:r>
            <a:rPr lang="fr-FR" sz="1200" b="0" i="0" u="none" strike="noStrike" kern="1200" baseline="0" dirty="0" smtClean="0">
              <a:solidFill>
                <a:srgbClr val="FFFFFF"/>
              </a:solidFill>
              <a:latin typeface="+mn-lt"/>
              <a:ea typeface="+mn-ea"/>
              <a:cs typeface="+mn-cs"/>
            </a:rPr>
            <a:t> to control the </a:t>
          </a:r>
          <a:r>
            <a:rPr lang="fr-FR" sz="1200" b="0" i="0" u="none" strike="noStrike" kern="1200" baseline="0" dirty="0" err="1" smtClean="0">
              <a:solidFill>
                <a:srgbClr val="FFFFFF"/>
              </a:solidFill>
              <a:latin typeface="+mn-lt"/>
              <a:ea typeface="+mn-ea"/>
              <a:cs typeface="+mn-cs"/>
            </a:rPr>
            <a:t>schedule</a:t>
          </a:r>
          <a:endParaRPr lang="en-US" sz="1200" kern="1200" dirty="0">
            <a:solidFill>
              <a:srgbClr val="FFFFFF"/>
            </a:solidFill>
          </a:endParaRPr>
        </a:p>
      </dsp:txBody>
      <dsp:txXfrm>
        <a:off x="0" y="1866600"/>
        <a:ext cx="8229600" cy="287819"/>
      </dsp:txXfrm>
    </dsp:sp>
    <dsp:sp modelId="{B8A16648-F579-FC4E-90F2-AC6A9BD43018}">
      <dsp:nvSpPr>
        <dsp:cNvPr id="0" name=""/>
        <dsp:cNvSpPr/>
      </dsp:nvSpPr>
      <dsp:spPr>
        <a:xfrm>
          <a:off x="0" y="2188980"/>
          <a:ext cx="8229600"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Cost</a:t>
          </a:r>
          <a:r>
            <a:rPr lang="en-US" sz="1200" kern="1200" dirty="0" smtClean="0"/>
            <a:t> – the </a:t>
          </a:r>
          <a:r>
            <a:rPr lang="it-IT" sz="1200" b="0" i="0" u="none" strike="noStrike" kern="1200" baseline="0" dirty="0" err="1" smtClean="0">
              <a:solidFill>
                <a:srgbClr val="FFFFFF"/>
              </a:solidFill>
              <a:latin typeface="+mn-lt"/>
              <a:ea typeface="+mn-ea"/>
              <a:cs typeface="+mn-cs"/>
            </a:rPr>
            <a:t>processes</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required</a:t>
          </a:r>
          <a:r>
            <a:rPr lang="it-IT" sz="1200" b="0" i="0" u="none" strike="noStrike" kern="1200" baseline="0" dirty="0" smtClean="0">
              <a:solidFill>
                <a:srgbClr val="FFFFFF"/>
              </a:solidFill>
              <a:latin typeface="+mn-lt"/>
              <a:ea typeface="+mn-ea"/>
              <a:cs typeface="+mn-cs"/>
            </a:rPr>
            <a:t> to </a:t>
          </a:r>
          <a:r>
            <a:rPr lang="it-IT" sz="1200" b="0" i="0" u="none" strike="noStrike" kern="1200" baseline="0" dirty="0" err="1" smtClean="0">
              <a:solidFill>
                <a:srgbClr val="FFFFFF"/>
              </a:solidFill>
              <a:latin typeface="+mn-lt"/>
              <a:ea typeface="+mn-ea"/>
              <a:cs typeface="+mn-cs"/>
            </a:rPr>
            <a:t>develop</a:t>
          </a:r>
          <a:r>
            <a:rPr lang="it-IT" sz="1200" b="0" i="0" u="none" strike="noStrike" kern="1200" baseline="0" dirty="0" smtClean="0">
              <a:solidFill>
                <a:srgbClr val="FFFFFF"/>
              </a:solidFill>
              <a:latin typeface="+mn-lt"/>
              <a:ea typeface="+mn-ea"/>
              <a:cs typeface="+mn-cs"/>
            </a:rPr>
            <a:t> the budget and to monitor progress to control </a:t>
          </a:r>
          <a:r>
            <a:rPr lang="it-IT" sz="1200" b="0" i="0" u="none" strike="noStrike" kern="1200" baseline="0" dirty="0" err="1" smtClean="0">
              <a:solidFill>
                <a:srgbClr val="FFFFFF"/>
              </a:solidFill>
              <a:latin typeface="+mn-lt"/>
              <a:ea typeface="+mn-ea"/>
              <a:cs typeface="+mn-cs"/>
            </a:rPr>
            <a:t>costs</a:t>
          </a:r>
          <a:endParaRPr lang="en-US" sz="1200" kern="1200" dirty="0">
            <a:solidFill>
              <a:srgbClr val="FFFFFF"/>
            </a:solidFill>
          </a:endParaRPr>
        </a:p>
      </dsp:txBody>
      <dsp:txXfrm>
        <a:off x="0" y="2188980"/>
        <a:ext cx="8229600" cy="287819"/>
      </dsp:txXfrm>
    </dsp:sp>
    <dsp:sp modelId="{63D07863-BC66-464A-A2E9-8CFDD284689C}">
      <dsp:nvSpPr>
        <dsp:cNvPr id="0" name=""/>
        <dsp:cNvSpPr/>
      </dsp:nvSpPr>
      <dsp:spPr>
        <a:xfrm>
          <a:off x="0" y="2511360"/>
          <a:ext cx="8229600" cy="28781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Risk - </a:t>
          </a:r>
          <a:r>
            <a:rPr lang="it-IT" sz="1200" b="0" i="0" u="none" strike="noStrike" kern="1200" baseline="0" dirty="0" smtClean="0">
              <a:solidFill>
                <a:srgbClr val="FFFFFF"/>
              </a:solidFill>
              <a:latin typeface="+mn-lt"/>
              <a:ea typeface="+mn-ea"/>
              <a:cs typeface="+mn-cs"/>
            </a:rPr>
            <a:t>the </a:t>
          </a:r>
          <a:r>
            <a:rPr lang="it-IT" sz="1200" b="0" i="0" u="none" strike="noStrike" kern="1200" baseline="0" dirty="0" err="1" smtClean="0">
              <a:solidFill>
                <a:srgbClr val="FFFFFF"/>
              </a:solidFill>
              <a:latin typeface="+mn-lt"/>
              <a:ea typeface="+mn-ea"/>
              <a:cs typeface="+mn-cs"/>
            </a:rPr>
            <a:t>processes</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required</a:t>
          </a:r>
          <a:r>
            <a:rPr lang="it-IT" sz="1200" b="0" i="0" u="none" strike="noStrike" kern="1200" baseline="0" dirty="0" smtClean="0">
              <a:solidFill>
                <a:srgbClr val="FFFFFF"/>
              </a:solidFill>
              <a:latin typeface="+mn-lt"/>
              <a:ea typeface="+mn-ea"/>
              <a:cs typeface="+mn-cs"/>
            </a:rPr>
            <a:t> to </a:t>
          </a:r>
          <a:r>
            <a:rPr lang="it-IT" sz="1200" b="0" i="0" u="none" strike="noStrike" kern="1200" baseline="0" dirty="0" err="1" smtClean="0">
              <a:solidFill>
                <a:srgbClr val="FFFFFF"/>
              </a:solidFill>
              <a:latin typeface="+mn-lt"/>
              <a:ea typeface="+mn-ea"/>
              <a:cs typeface="+mn-cs"/>
            </a:rPr>
            <a:t>identify</a:t>
          </a:r>
          <a:r>
            <a:rPr lang="it-IT" sz="1200" b="0" i="0" u="none" strike="noStrike" kern="1200" baseline="0" dirty="0" smtClean="0">
              <a:solidFill>
                <a:srgbClr val="FFFFFF"/>
              </a:solidFill>
              <a:latin typeface="+mn-lt"/>
              <a:ea typeface="+mn-ea"/>
              <a:cs typeface="+mn-cs"/>
            </a:rPr>
            <a:t> and </a:t>
          </a:r>
          <a:r>
            <a:rPr lang="it-IT" sz="1200" b="0" i="0" u="none" strike="noStrike" kern="1200" baseline="0" dirty="0" err="1" smtClean="0">
              <a:solidFill>
                <a:srgbClr val="FFFFFF"/>
              </a:solidFill>
              <a:latin typeface="+mn-lt"/>
              <a:ea typeface="+mn-ea"/>
              <a:cs typeface="+mn-cs"/>
            </a:rPr>
            <a:t>manage</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threats</a:t>
          </a:r>
          <a:r>
            <a:rPr lang="it-IT" sz="1200" b="0" i="0" u="none" strike="noStrike" kern="1200" baseline="0" dirty="0" smtClean="0">
              <a:solidFill>
                <a:srgbClr val="FFFFFF"/>
              </a:solidFill>
              <a:latin typeface="+mn-lt"/>
              <a:ea typeface="+mn-ea"/>
              <a:cs typeface="+mn-cs"/>
            </a:rPr>
            <a:t> and </a:t>
          </a:r>
          <a:r>
            <a:rPr lang="it-IT" sz="1200" b="0" i="0" u="none" strike="noStrike" kern="1200" baseline="0" dirty="0" err="1" smtClean="0">
              <a:solidFill>
                <a:srgbClr val="FFFFFF"/>
              </a:solidFill>
              <a:latin typeface="+mn-lt"/>
              <a:ea typeface="+mn-ea"/>
              <a:cs typeface="+mn-cs"/>
            </a:rPr>
            <a:t>opportunities</a:t>
          </a:r>
          <a:endParaRPr lang="en-US" sz="1200" b="1" kern="1200" dirty="0">
            <a:solidFill>
              <a:srgbClr val="FFFFFF"/>
            </a:solidFill>
          </a:endParaRPr>
        </a:p>
      </dsp:txBody>
      <dsp:txXfrm>
        <a:off x="0" y="2511360"/>
        <a:ext cx="8229600" cy="287819"/>
      </dsp:txXfrm>
    </dsp:sp>
    <dsp:sp modelId="{430FF9CE-198B-9C4E-88BE-41D483685549}">
      <dsp:nvSpPr>
        <dsp:cNvPr id="0" name=""/>
        <dsp:cNvSpPr/>
      </dsp:nvSpPr>
      <dsp:spPr>
        <a:xfrm>
          <a:off x="0" y="2833740"/>
          <a:ext cx="8229600" cy="2878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Quality</a:t>
          </a:r>
          <a:r>
            <a:rPr lang="en-US" sz="1200" kern="1200" dirty="0" smtClean="0"/>
            <a:t> - </a:t>
          </a:r>
          <a:r>
            <a:rPr lang="en-US" sz="1200" b="0" i="0" u="none" strike="noStrike" kern="1200" baseline="0" dirty="0" smtClean="0">
              <a:solidFill>
                <a:srgbClr val="FFFFFF"/>
              </a:solidFill>
              <a:latin typeface="+mn-lt"/>
              <a:ea typeface="+mn-ea"/>
              <a:cs typeface="+mn-cs"/>
            </a:rPr>
            <a:t>the processes required to plan and establish quality assurance and control</a:t>
          </a:r>
          <a:endParaRPr lang="en-US" sz="1200" kern="1200" dirty="0">
            <a:solidFill>
              <a:srgbClr val="FFFFFF"/>
            </a:solidFill>
          </a:endParaRPr>
        </a:p>
      </dsp:txBody>
      <dsp:txXfrm>
        <a:off x="0" y="2833740"/>
        <a:ext cx="8229600" cy="287819"/>
      </dsp:txXfrm>
    </dsp:sp>
    <dsp:sp modelId="{3BE4A024-E0DC-C147-A213-84268E3DCE89}">
      <dsp:nvSpPr>
        <dsp:cNvPr id="0" name=""/>
        <dsp:cNvSpPr/>
      </dsp:nvSpPr>
      <dsp:spPr>
        <a:xfrm>
          <a:off x="0" y="3156120"/>
          <a:ext cx="8229600" cy="2878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Procurement</a:t>
          </a:r>
          <a:r>
            <a:rPr lang="en-US" sz="1200" kern="1200" dirty="0" smtClean="0"/>
            <a:t> - </a:t>
          </a:r>
          <a:r>
            <a:rPr lang="ro-RO" sz="1200" b="0" i="0" u="none" strike="noStrike" kern="1200" baseline="0" dirty="0" smtClean="0">
              <a:solidFill>
                <a:srgbClr val="FFFFFF"/>
              </a:solidFill>
              <a:latin typeface="+mn-lt"/>
              <a:ea typeface="+mn-ea"/>
              <a:cs typeface="+mn-cs"/>
            </a:rPr>
            <a:t>the processes required to plan and acquire products, services or results, and to manage supplier relationships</a:t>
          </a:r>
          <a:endParaRPr lang="en-US" sz="1200" kern="1200" dirty="0">
            <a:solidFill>
              <a:srgbClr val="FFFFFF"/>
            </a:solidFill>
          </a:endParaRPr>
        </a:p>
      </dsp:txBody>
      <dsp:txXfrm>
        <a:off x="0" y="3156120"/>
        <a:ext cx="8229600" cy="287819"/>
      </dsp:txXfrm>
    </dsp:sp>
    <dsp:sp modelId="{A13531B9-08C9-8244-8349-1F4B8B1EC114}">
      <dsp:nvSpPr>
        <dsp:cNvPr id="0" name=""/>
        <dsp:cNvSpPr/>
      </dsp:nvSpPr>
      <dsp:spPr>
        <a:xfrm>
          <a:off x="0" y="3505201"/>
          <a:ext cx="8229600" cy="28781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Communication</a:t>
          </a:r>
          <a:r>
            <a:rPr lang="en-US" sz="1200" kern="1200" dirty="0" smtClean="0"/>
            <a:t> </a:t>
          </a:r>
          <a:r>
            <a:rPr lang="en-US" sz="1200" kern="1200" dirty="0" smtClean="0">
              <a:solidFill>
                <a:srgbClr val="FFFFFF"/>
              </a:solidFill>
            </a:rPr>
            <a:t>- </a:t>
          </a:r>
          <a:r>
            <a:rPr lang="ro-RO" sz="1200" b="0" i="0" u="none" strike="noStrike" kern="1200" baseline="0" dirty="0" smtClean="0">
              <a:solidFill>
                <a:srgbClr val="FFFFFF"/>
              </a:solidFill>
              <a:latin typeface="+mn-lt"/>
              <a:ea typeface="+mn-ea"/>
              <a:cs typeface="+mn-cs"/>
            </a:rPr>
            <a:t>includes the processes required to plan, manage and distribute information relevant to the project</a:t>
          </a:r>
          <a:endParaRPr lang="en-US" sz="1200" kern="1200" dirty="0">
            <a:solidFill>
              <a:srgbClr val="FFFFFF"/>
            </a:solidFill>
          </a:endParaRPr>
        </a:p>
      </dsp:txBody>
      <dsp:txXfrm>
        <a:off x="0" y="3505201"/>
        <a:ext cx="8229600" cy="287819"/>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61DAF1-6446-3D45-9FB1-C1B6D9C3B76C}">
      <dsp:nvSpPr>
        <dsp:cNvPr id="0" name=""/>
        <dsp:cNvSpPr/>
      </dsp:nvSpPr>
      <dsp:spPr>
        <a:xfrm>
          <a:off x="0" y="468"/>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34D6855-ABB4-4F45-84DE-7F673CE3F867}">
      <dsp:nvSpPr>
        <dsp:cNvPr id="0" name=""/>
        <dsp:cNvSpPr/>
      </dsp:nvSpPr>
      <dsp:spPr>
        <a:xfrm>
          <a:off x="0" y="468"/>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1. Stability of the overall project context</a:t>
          </a:r>
          <a:endParaRPr lang="en-US" sz="1500" kern="1200" dirty="0"/>
        </a:p>
      </dsp:txBody>
      <dsp:txXfrm>
        <a:off x="0" y="468"/>
        <a:ext cx="7401560" cy="547780"/>
      </dsp:txXfrm>
    </dsp:sp>
    <dsp:sp modelId="{08E33461-3DCF-C142-8E22-C51B5E1E77C6}">
      <dsp:nvSpPr>
        <dsp:cNvPr id="0" name=""/>
        <dsp:cNvSpPr/>
      </dsp:nvSpPr>
      <dsp:spPr>
        <a:xfrm>
          <a:off x="0" y="548248"/>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CBC169A-6BAD-C24C-851D-67D23BFF6381}">
      <dsp:nvSpPr>
        <dsp:cNvPr id="0" name=""/>
        <dsp:cNvSpPr/>
      </dsp:nvSpPr>
      <dsp:spPr>
        <a:xfrm>
          <a:off x="0" y="548248"/>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2. Number of distinct disciplines, methods, or approaches involved in performing the project</a:t>
          </a:r>
          <a:endParaRPr lang="en-US" sz="1500" kern="1200" dirty="0"/>
        </a:p>
      </dsp:txBody>
      <dsp:txXfrm>
        <a:off x="0" y="548248"/>
        <a:ext cx="7401560" cy="547780"/>
      </dsp:txXfrm>
    </dsp:sp>
    <dsp:sp modelId="{487A030E-88B6-6348-AC93-01BC333E8047}">
      <dsp:nvSpPr>
        <dsp:cNvPr id="0" name=""/>
        <dsp:cNvSpPr/>
      </dsp:nvSpPr>
      <dsp:spPr>
        <a:xfrm>
          <a:off x="0" y="1096029"/>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9CFB413-BD08-FF45-9616-B8DDA3D75121}">
      <dsp:nvSpPr>
        <dsp:cNvPr id="0" name=""/>
        <dsp:cNvSpPr/>
      </dsp:nvSpPr>
      <dsp:spPr>
        <a:xfrm>
          <a:off x="0" y="1096029"/>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3. Magnitude of legal, social, or environmental implications from performing the project</a:t>
          </a:r>
          <a:endParaRPr lang="en-US" sz="1500" kern="1200" dirty="0"/>
        </a:p>
      </dsp:txBody>
      <dsp:txXfrm>
        <a:off x="0" y="1096029"/>
        <a:ext cx="7401560" cy="547780"/>
      </dsp:txXfrm>
    </dsp:sp>
    <dsp:sp modelId="{DCED77E5-FFCC-E24A-99C1-0BE6BA91E7AC}">
      <dsp:nvSpPr>
        <dsp:cNvPr id="0" name=""/>
        <dsp:cNvSpPr/>
      </dsp:nvSpPr>
      <dsp:spPr>
        <a:xfrm>
          <a:off x="0" y="1643809"/>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ECE014-C19E-7D4A-AF6C-4A31F25C67CC}">
      <dsp:nvSpPr>
        <dsp:cNvPr id="0" name=""/>
        <dsp:cNvSpPr/>
      </dsp:nvSpPr>
      <dsp:spPr>
        <a:xfrm>
          <a:off x="0" y="1643809"/>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4. Overall expected financial impact (positive or negative) on the project’s stakeholders  </a:t>
          </a:r>
          <a:endParaRPr lang="en-US" sz="1500" kern="1200" dirty="0"/>
        </a:p>
      </dsp:txBody>
      <dsp:txXfrm>
        <a:off x="0" y="1643809"/>
        <a:ext cx="7401560" cy="547780"/>
      </dsp:txXfrm>
    </dsp:sp>
    <dsp:sp modelId="{BC93FDF2-9EA3-714B-B477-6E8980099F18}">
      <dsp:nvSpPr>
        <dsp:cNvPr id="0" name=""/>
        <dsp:cNvSpPr/>
      </dsp:nvSpPr>
      <dsp:spPr>
        <a:xfrm>
          <a:off x="0" y="2191590"/>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3BCE5E0-6685-0547-809F-ED88691AEF4D}">
      <dsp:nvSpPr>
        <dsp:cNvPr id="0" name=""/>
        <dsp:cNvSpPr/>
      </dsp:nvSpPr>
      <dsp:spPr>
        <a:xfrm>
          <a:off x="0" y="2191590"/>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5. Strategic importance of the project to the organization or organizations involved</a:t>
          </a:r>
          <a:endParaRPr lang="en-US" sz="1500" kern="1200" dirty="0"/>
        </a:p>
      </dsp:txBody>
      <dsp:txXfrm>
        <a:off x="0" y="2191590"/>
        <a:ext cx="7401560" cy="547780"/>
      </dsp:txXfrm>
    </dsp:sp>
    <dsp:sp modelId="{CD603CE9-B87C-134A-8662-6DE1963FD291}">
      <dsp:nvSpPr>
        <dsp:cNvPr id="0" name=""/>
        <dsp:cNvSpPr/>
      </dsp:nvSpPr>
      <dsp:spPr>
        <a:xfrm>
          <a:off x="0" y="2739370"/>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7650C76-6336-084E-BCC7-959B980ADF23}">
      <dsp:nvSpPr>
        <dsp:cNvPr id="0" name=""/>
        <dsp:cNvSpPr/>
      </dsp:nvSpPr>
      <dsp:spPr>
        <a:xfrm>
          <a:off x="0" y="2739370"/>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6. Stakeholder cohesion regarding the characteristics of the product of the project</a:t>
          </a:r>
          <a:endParaRPr lang="en-US" sz="1500" kern="1200" dirty="0"/>
        </a:p>
      </dsp:txBody>
      <dsp:txXfrm>
        <a:off x="0" y="2739370"/>
        <a:ext cx="7401560" cy="547780"/>
      </dsp:txXfrm>
    </dsp:sp>
    <dsp:sp modelId="{DBE19796-930E-F443-BE74-C5A8DE8DC34D}">
      <dsp:nvSpPr>
        <dsp:cNvPr id="0" name=""/>
        <dsp:cNvSpPr/>
      </dsp:nvSpPr>
      <dsp:spPr>
        <a:xfrm>
          <a:off x="0" y="3287151"/>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6E8313E-ECD1-3A42-B974-291235ADBFFD}">
      <dsp:nvSpPr>
        <dsp:cNvPr id="0" name=""/>
        <dsp:cNvSpPr/>
      </dsp:nvSpPr>
      <dsp:spPr>
        <a:xfrm>
          <a:off x="0" y="3287151"/>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7. Stakeholder cohesion regarding the characteristics of the product of the project</a:t>
          </a:r>
          <a:endParaRPr lang="en-US" sz="1500" kern="1200" dirty="0"/>
        </a:p>
      </dsp:txBody>
      <dsp:txXfrm>
        <a:off x="0" y="3287151"/>
        <a:ext cx="7401560" cy="54778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F24F77-514A-4496-9E1E-EC445C10B69A}">
      <dsp:nvSpPr>
        <dsp:cNvPr id="0" name=""/>
        <dsp:cNvSpPr/>
      </dsp:nvSpPr>
      <dsp:spPr>
        <a:xfrm>
          <a:off x="0" y="0"/>
          <a:ext cx="57149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0" y="390870"/>
          <a:ext cx="1331779" cy="547260"/>
        </a:xfrm>
        <a:prstGeom prst="roundRect">
          <a:avLst/>
        </a:prstGeom>
        <a:solidFill>
          <a:srgbClr val="B4FF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0" y="390870"/>
        <a:ext cx="1331779" cy="547260"/>
      </dsp:txXfrm>
    </dsp:sp>
    <dsp:sp modelId="{A09EF179-3E74-4EF1-9DF0-DCF0EDEE00F5}">
      <dsp:nvSpPr>
        <dsp:cNvPr id="0" name=""/>
        <dsp:cNvSpPr/>
      </dsp:nvSpPr>
      <dsp:spPr>
        <a:xfrm>
          <a:off x="1447480" y="393179"/>
          <a:ext cx="1331779" cy="547260"/>
        </a:xfrm>
        <a:prstGeom prst="roundRect">
          <a:avLst/>
        </a:prstGeom>
        <a:solidFill>
          <a:srgbClr val="FEB6A0">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447480" y="393179"/>
        <a:ext cx="1331779" cy="547260"/>
      </dsp:txXfrm>
    </dsp:sp>
    <dsp:sp modelId="{FDC29836-1BDB-499E-A9D1-EC396C272C68}">
      <dsp:nvSpPr>
        <dsp:cNvPr id="0" name=""/>
        <dsp:cNvSpPr/>
      </dsp:nvSpPr>
      <dsp:spPr>
        <a:xfrm>
          <a:off x="2894344" y="404228"/>
          <a:ext cx="1331779" cy="547260"/>
        </a:xfrm>
        <a:prstGeom prst="roundRect">
          <a:avLst/>
        </a:prstGeom>
        <a:solidFill>
          <a:srgbClr val="FFFF5B">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894344" y="404228"/>
        <a:ext cx="1331779" cy="547260"/>
      </dsp:txXfrm>
    </dsp:sp>
    <dsp:sp modelId="{DE187647-FFDD-4B78-836E-69F34F61E45B}">
      <dsp:nvSpPr>
        <dsp:cNvPr id="0" name=""/>
        <dsp:cNvSpPr/>
      </dsp:nvSpPr>
      <dsp:spPr>
        <a:xfrm>
          <a:off x="4304364" y="410445"/>
          <a:ext cx="1331779" cy="547260"/>
        </a:xfrm>
        <a:prstGeom prst="roundRect">
          <a:avLst/>
        </a:prstGeom>
        <a:solidFill>
          <a:schemeClr val="accent1">
            <a:hueOff val="0"/>
            <a:satOff val="0"/>
            <a:lumOff val="0"/>
            <a:alpha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304364" y="410445"/>
        <a:ext cx="1331779" cy="54726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F24F77-514A-4496-9E1E-EC445C10B69A}">
      <dsp:nvSpPr>
        <dsp:cNvPr id="0" name=""/>
        <dsp:cNvSpPr/>
      </dsp:nvSpPr>
      <dsp:spPr>
        <a:xfrm>
          <a:off x="0" y="0"/>
          <a:ext cx="6050628"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406" y="410445"/>
          <a:ext cx="1406317" cy="547260"/>
        </a:xfrm>
        <a:prstGeom prst="roundRect">
          <a:avLst/>
        </a:prstGeom>
        <a:solidFill>
          <a:srgbClr val="B4FF9F">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406" y="410445"/>
        <a:ext cx="1406317" cy="547260"/>
      </dsp:txXfrm>
    </dsp:sp>
    <dsp:sp modelId="{A09EF179-3E74-4EF1-9DF0-DCF0EDEE00F5}">
      <dsp:nvSpPr>
        <dsp:cNvPr id="0" name=""/>
        <dsp:cNvSpPr/>
      </dsp:nvSpPr>
      <dsp:spPr>
        <a:xfrm>
          <a:off x="1532741" y="393179"/>
          <a:ext cx="1406317" cy="547260"/>
        </a:xfrm>
        <a:prstGeom prst="roundRect">
          <a:avLst/>
        </a:prstGeom>
        <a:solidFill>
          <a:srgbClr val="FEB6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532741" y="393179"/>
        <a:ext cx="1406317" cy="547260"/>
      </dsp:txXfrm>
    </dsp:sp>
    <dsp:sp modelId="{FDC29836-1BDB-499E-A9D1-EC396C272C68}">
      <dsp:nvSpPr>
        <dsp:cNvPr id="0" name=""/>
        <dsp:cNvSpPr/>
      </dsp:nvSpPr>
      <dsp:spPr>
        <a:xfrm>
          <a:off x="3065935" y="404228"/>
          <a:ext cx="1406317" cy="547260"/>
        </a:xfrm>
        <a:prstGeom prst="roundRect">
          <a:avLst/>
        </a:prstGeom>
        <a:solidFill>
          <a:srgbClr val="FFFF5B">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3065935" y="404228"/>
        <a:ext cx="1406317" cy="547260"/>
      </dsp:txXfrm>
    </dsp:sp>
    <dsp:sp modelId="{DE187647-FFDD-4B78-836E-69F34F61E45B}">
      <dsp:nvSpPr>
        <dsp:cNvPr id="0" name=""/>
        <dsp:cNvSpPr/>
      </dsp:nvSpPr>
      <dsp:spPr>
        <a:xfrm>
          <a:off x="4558510" y="410445"/>
          <a:ext cx="1406317" cy="547260"/>
        </a:xfrm>
        <a:prstGeom prst="roundRect">
          <a:avLst/>
        </a:prstGeom>
        <a:solidFill>
          <a:schemeClr val="accent1">
            <a:hueOff val="0"/>
            <a:satOff val="0"/>
            <a:lumOff val="0"/>
            <a:alpha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558510" y="410445"/>
        <a:ext cx="1406317" cy="54726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F24F77-514A-4496-9E1E-EC445C10B69A}">
      <dsp:nvSpPr>
        <dsp:cNvPr id="0" name=""/>
        <dsp:cNvSpPr/>
      </dsp:nvSpPr>
      <dsp:spPr>
        <a:xfrm>
          <a:off x="0" y="0"/>
          <a:ext cx="55625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0" y="386678"/>
          <a:ext cx="1299532" cy="547260"/>
        </a:xfrm>
        <a:prstGeom prst="roundRect">
          <a:avLst/>
        </a:prstGeom>
        <a:solidFill>
          <a:srgbClr val="B4FF9F">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0" y="386678"/>
        <a:ext cx="1299532" cy="547260"/>
      </dsp:txXfrm>
    </dsp:sp>
    <dsp:sp modelId="{A09EF179-3E74-4EF1-9DF0-DCF0EDEE00F5}">
      <dsp:nvSpPr>
        <dsp:cNvPr id="0" name=""/>
        <dsp:cNvSpPr/>
      </dsp:nvSpPr>
      <dsp:spPr>
        <a:xfrm>
          <a:off x="1408510" y="393179"/>
          <a:ext cx="1299532" cy="547260"/>
        </a:xfrm>
        <a:prstGeom prst="roundRect">
          <a:avLst/>
        </a:prstGeom>
        <a:solidFill>
          <a:srgbClr val="FEB6A0">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408510" y="393179"/>
        <a:ext cx="1299532" cy="547260"/>
      </dsp:txXfrm>
    </dsp:sp>
    <dsp:sp modelId="{FDC29836-1BDB-499E-A9D1-EC396C272C68}">
      <dsp:nvSpPr>
        <dsp:cNvPr id="0" name=""/>
        <dsp:cNvSpPr/>
      </dsp:nvSpPr>
      <dsp:spPr>
        <a:xfrm>
          <a:off x="2815797" y="404228"/>
          <a:ext cx="1299532" cy="547260"/>
        </a:xfrm>
        <a:prstGeom prst="roundRect">
          <a:avLst/>
        </a:prstGeom>
        <a:solidFill>
          <a:srgbClr val="FFFF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815797" y="404228"/>
        <a:ext cx="1299532" cy="547260"/>
      </dsp:txXfrm>
    </dsp:sp>
    <dsp:sp modelId="{DE187647-FFDD-4B78-836E-69F34F61E45B}">
      <dsp:nvSpPr>
        <dsp:cNvPr id="0" name=""/>
        <dsp:cNvSpPr/>
      </dsp:nvSpPr>
      <dsp:spPr>
        <a:xfrm>
          <a:off x="4188587" y="410445"/>
          <a:ext cx="1299532" cy="547260"/>
        </a:xfrm>
        <a:prstGeom prst="roundRect">
          <a:avLst/>
        </a:prstGeom>
        <a:solidFill>
          <a:schemeClr val="accent1">
            <a:hueOff val="0"/>
            <a:satOff val="0"/>
            <a:lumOff val="0"/>
            <a:alpha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188587" y="410445"/>
        <a:ext cx="1299532" cy="54726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F24F77-514A-4496-9E1E-EC445C10B69A}">
      <dsp:nvSpPr>
        <dsp:cNvPr id="0" name=""/>
        <dsp:cNvSpPr/>
      </dsp:nvSpPr>
      <dsp:spPr>
        <a:xfrm>
          <a:off x="0" y="0"/>
          <a:ext cx="43909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2318" y="410445"/>
          <a:ext cx="1038621" cy="547260"/>
        </a:xfrm>
        <a:prstGeom prst="roundRect">
          <a:avLst/>
        </a:prstGeom>
        <a:solidFill>
          <a:srgbClr val="B4FF9F">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2318" y="410445"/>
        <a:ext cx="1038621" cy="547260"/>
      </dsp:txXfrm>
    </dsp:sp>
    <dsp:sp modelId="{A09EF179-3E74-4EF1-9DF0-DCF0EDEE00F5}">
      <dsp:nvSpPr>
        <dsp:cNvPr id="0" name=""/>
        <dsp:cNvSpPr/>
      </dsp:nvSpPr>
      <dsp:spPr>
        <a:xfrm>
          <a:off x="1109767" y="393179"/>
          <a:ext cx="1038621" cy="547260"/>
        </a:xfrm>
        <a:prstGeom prst="roundRect">
          <a:avLst/>
        </a:prstGeom>
        <a:solidFill>
          <a:srgbClr val="FEB6A0">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109767" y="393179"/>
        <a:ext cx="1038621" cy="547260"/>
      </dsp:txXfrm>
    </dsp:sp>
    <dsp:sp modelId="{FDC29836-1BDB-499E-A9D1-EC396C272C68}">
      <dsp:nvSpPr>
        <dsp:cNvPr id="0" name=""/>
        <dsp:cNvSpPr/>
      </dsp:nvSpPr>
      <dsp:spPr>
        <a:xfrm>
          <a:off x="2217685" y="404228"/>
          <a:ext cx="1038621" cy="547260"/>
        </a:xfrm>
        <a:prstGeom prst="roundRect">
          <a:avLst/>
        </a:prstGeom>
        <a:solidFill>
          <a:srgbClr val="FFFF5B">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217685" y="404228"/>
        <a:ext cx="1038621" cy="547260"/>
      </dsp:txXfrm>
    </dsp:sp>
    <dsp:sp modelId="{DE187647-FFDD-4B78-836E-69F34F61E45B}">
      <dsp:nvSpPr>
        <dsp:cNvPr id="0" name=""/>
        <dsp:cNvSpPr/>
      </dsp:nvSpPr>
      <dsp:spPr>
        <a:xfrm>
          <a:off x="3303418" y="410445"/>
          <a:ext cx="1038621" cy="5472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3303418" y="410445"/>
        <a:ext cx="1038621" cy="547260"/>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7A5382-99A5-E24D-9D69-4483B9F7727C}">
      <dsp:nvSpPr>
        <dsp:cNvPr id="0" name=""/>
        <dsp:cNvSpPr/>
      </dsp:nvSpPr>
      <dsp:spPr>
        <a:xfrm>
          <a:off x="0" y="126999"/>
          <a:ext cx="6096000" cy="3809999"/>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82366C7-C7A6-B54A-80CF-A598E7BBAEE3}">
      <dsp:nvSpPr>
        <dsp:cNvPr id="0" name=""/>
        <dsp:cNvSpPr/>
      </dsp:nvSpPr>
      <dsp:spPr>
        <a:xfrm>
          <a:off x="600456" y="2960115"/>
          <a:ext cx="140208" cy="1402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36E1125-8C88-4C4A-A422-30EC197B392A}">
      <dsp:nvSpPr>
        <dsp:cNvPr id="0" name=""/>
        <dsp:cNvSpPr/>
      </dsp:nvSpPr>
      <dsp:spPr>
        <a:xfrm>
          <a:off x="670560" y="3030220"/>
          <a:ext cx="798576" cy="906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293" tIns="0" rIns="0" bIns="0" numCol="1" spcCol="1270" anchor="t" anchorCtr="0">
          <a:noAutofit/>
        </a:bodyPr>
        <a:lstStyle/>
        <a:p>
          <a:pPr lvl="0" algn="l" defTabSz="533400">
            <a:lnSpc>
              <a:spcPct val="90000"/>
            </a:lnSpc>
            <a:spcBef>
              <a:spcPct val="0"/>
            </a:spcBef>
            <a:spcAft>
              <a:spcPct val="35000"/>
            </a:spcAft>
          </a:pPr>
          <a:r>
            <a:rPr lang="en-US" sz="1200" kern="1200" dirty="0" smtClean="0"/>
            <a:t>Foundation</a:t>
          </a:r>
          <a:endParaRPr lang="en-US" sz="1200" kern="1200" dirty="0"/>
        </a:p>
      </dsp:txBody>
      <dsp:txXfrm>
        <a:off x="670560" y="3030220"/>
        <a:ext cx="798576" cy="906779"/>
      </dsp:txXfrm>
    </dsp:sp>
    <dsp:sp modelId="{AABCE73C-66E2-CB49-88D1-B3465AA1E62C}">
      <dsp:nvSpPr>
        <dsp:cNvPr id="0" name=""/>
        <dsp:cNvSpPr/>
      </dsp:nvSpPr>
      <dsp:spPr>
        <a:xfrm>
          <a:off x="1359408" y="2230881"/>
          <a:ext cx="219456" cy="21945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21EFA8-6C26-D043-AADF-EB1B4CCA2E59}">
      <dsp:nvSpPr>
        <dsp:cNvPr id="0" name=""/>
        <dsp:cNvSpPr/>
      </dsp:nvSpPr>
      <dsp:spPr>
        <a:xfrm>
          <a:off x="1469136" y="2340609"/>
          <a:ext cx="1011936" cy="1596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85" tIns="0" rIns="0" bIns="0" numCol="1" spcCol="1270" anchor="t" anchorCtr="0">
          <a:noAutofit/>
        </a:bodyPr>
        <a:lstStyle/>
        <a:p>
          <a:pPr lvl="0" algn="l" defTabSz="533400">
            <a:lnSpc>
              <a:spcPct val="90000"/>
            </a:lnSpc>
            <a:spcBef>
              <a:spcPct val="0"/>
            </a:spcBef>
            <a:spcAft>
              <a:spcPct val="35000"/>
            </a:spcAft>
          </a:pPr>
          <a:r>
            <a:rPr lang="en-US" sz="1200" kern="1200" dirty="0" smtClean="0"/>
            <a:t>Embed</a:t>
          </a:r>
          <a:endParaRPr lang="en-US" sz="1200" kern="1200" dirty="0"/>
        </a:p>
      </dsp:txBody>
      <dsp:txXfrm>
        <a:off x="1469136" y="2340609"/>
        <a:ext cx="1011936" cy="1596389"/>
      </dsp:txXfrm>
    </dsp:sp>
    <dsp:sp modelId="{2FB51D23-E7E5-8147-99BB-4E0162CD2B4F}">
      <dsp:nvSpPr>
        <dsp:cNvPr id="0" name=""/>
        <dsp:cNvSpPr/>
      </dsp:nvSpPr>
      <dsp:spPr>
        <a:xfrm>
          <a:off x="2334768" y="1649475"/>
          <a:ext cx="292608" cy="2926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6B4CD6D-E9BF-2B40-9C3A-C3B7E288895A}">
      <dsp:nvSpPr>
        <dsp:cNvPr id="0" name=""/>
        <dsp:cNvSpPr/>
      </dsp:nvSpPr>
      <dsp:spPr>
        <a:xfrm>
          <a:off x="2481072" y="1795779"/>
          <a:ext cx="1176528" cy="214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47" tIns="0" rIns="0" bIns="0" numCol="1" spcCol="1270" anchor="t" anchorCtr="0">
          <a:noAutofit/>
        </a:bodyPr>
        <a:lstStyle/>
        <a:p>
          <a:pPr lvl="0" algn="l" defTabSz="533400">
            <a:lnSpc>
              <a:spcPct val="90000"/>
            </a:lnSpc>
            <a:spcBef>
              <a:spcPct val="0"/>
            </a:spcBef>
            <a:spcAft>
              <a:spcPct val="35000"/>
            </a:spcAft>
          </a:pPr>
          <a:r>
            <a:rPr lang="en-US" sz="1200" kern="1200" dirty="0" smtClean="0"/>
            <a:t>Practice</a:t>
          </a:r>
          <a:endParaRPr lang="en-US" sz="1200" kern="1200" dirty="0"/>
        </a:p>
      </dsp:txBody>
      <dsp:txXfrm>
        <a:off x="2481072" y="1795779"/>
        <a:ext cx="1176528" cy="2141220"/>
      </dsp:txXfrm>
    </dsp:sp>
    <dsp:sp modelId="{E84F2797-50D4-B246-82C7-0F1437FD5BB9}">
      <dsp:nvSpPr>
        <dsp:cNvPr id="0" name=""/>
        <dsp:cNvSpPr/>
      </dsp:nvSpPr>
      <dsp:spPr>
        <a:xfrm>
          <a:off x="3468624" y="1195323"/>
          <a:ext cx="377952" cy="37795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D4FC2E-17B4-864E-A865-3D928A8A805F}">
      <dsp:nvSpPr>
        <dsp:cNvPr id="0" name=""/>
        <dsp:cNvSpPr/>
      </dsp:nvSpPr>
      <dsp:spPr>
        <a:xfrm>
          <a:off x="3657600" y="1384299"/>
          <a:ext cx="1219200"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269" tIns="0" rIns="0" bIns="0" numCol="1" spcCol="1270" anchor="t" anchorCtr="0">
          <a:noAutofit/>
        </a:bodyPr>
        <a:lstStyle/>
        <a:p>
          <a:pPr lvl="0" algn="l" defTabSz="533400">
            <a:lnSpc>
              <a:spcPct val="90000"/>
            </a:lnSpc>
            <a:spcBef>
              <a:spcPct val="0"/>
            </a:spcBef>
            <a:spcAft>
              <a:spcPct val="35000"/>
            </a:spcAft>
          </a:pPr>
          <a:r>
            <a:rPr lang="en-US" sz="1200" kern="1200" dirty="0" smtClean="0"/>
            <a:t>Enhance</a:t>
          </a:r>
          <a:endParaRPr lang="en-US" sz="1200" kern="1200" dirty="0"/>
        </a:p>
      </dsp:txBody>
      <dsp:txXfrm>
        <a:off x="3657600" y="1384299"/>
        <a:ext cx="1219200" cy="2552700"/>
      </dsp:txXfrm>
    </dsp:sp>
    <dsp:sp modelId="{A1DD1932-3B2F-2645-AE6A-4FF679B89B88}">
      <dsp:nvSpPr>
        <dsp:cNvPr id="0" name=""/>
        <dsp:cNvSpPr/>
      </dsp:nvSpPr>
      <dsp:spPr>
        <a:xfrm>
          <a:off x="4636007" y="892047"/>
          <a:ext cx="481584" cy="48158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BAA4B82-323A-754A-BF5F-42F931D0CB3F}">
      <dsp:nvSpPr>
        <dsp:cNvPr id="0" name=""/>
        <dsp:cNvSpPr/>
      </dsp:nvSpPr>
      <dsp:spPr>
        <a:xfrm>
          <a:off x="4876800" y="1132839"/>
          <a:ext cx="1219200" cy="280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181" tIns="0" rIns="0" bIns="0" numCol="1" spcCol="1270" anchor="t" anchorCtr="0">
          <a:noAutofit/>
        </a:bodyPr>
        <a:lstStyle/>
        <a:p>
          <a:pPr lvl="0" algn="l" defTabSz="533400">
            <a:lnSpc>
              <a:spcPct val="90000"/>
            </a:lnSpc>
            <a:spcBef>
              <a:spcPct val="0"/>
            </a:spcBef>
            <a:spcAft>
              <a:spcPct val="35000"/>
            </a:spcAft>
          </a:pPr>
          <a:r>
            <a:rPr lang="en-US" sz="1200" kern="1200" dirty="0" smtClean="0"/>
            <a:t>Lead</a:t>
          </a:r>
          <a:endParaRPr lang="en-US" sz="1200" kern="1200" dirty="0"/>
        </a:p>
      </dsp:txBody>
      <dsp:txXfrm>
        <a:off x="4876800" y="1132839"/>
        <a:ext cx="1219200" cy="2804160"/>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E461DAC-17C7-4CB5-91E1-ED1BBB2E7A5D}">
      <dsp:nvSpPr>
        <dsp:cNvPr id="0" name=""/>
        <dsp:cNvSpPr/>
      </dsp:nvSpPr>
      <dsp:spPr>
        <a:xfrm>
          <a:off x="6644250" y="2190061"/>
          <a:ext cx="171072" cy="1334368"/>
        </a:xfrm>
        <a:custGeom>
          <a:avLst/>
          <a:gdLst/>
          <a:ahLst/>
          <a:cxnLst/>
          <a:rect l="0" t="0" r="0" b="0"/>
          <a:pathLst>
            <a:path>
              <a:moveTo>
                <a:pt x="0" y="0"/>
              </a:moveTo>
              <a:lnTo>
                <a:pt x="0" y="1334368"/>
              </a:lnTo>
              <a:lnTo>
                <a:pt x="171072" y="133436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91B409-5012-4457-B13C-C7A62FB87F0C}">
      <dsp:nvSpPr>
        <dsp:cNvPr id="0" name=""/>
        <dsp:cNvSpPr/>
      </dsp:nvSpPr>
      <dsp:spPr>
        <a:xfrm>
          <a:off x="6644250" y="2190061"/>
          <a:ext cx="171072" cy="524623"/>
        </a:xfrm>
        <a:custGeom>
          <a:avLst/>
          <a:gdLst/>
          <a:ahLst/>
          <a:cxnLst/>
          <a:rect l="0" t="0" r="0" b="0"/>
          <a:pathLst>
            <a:path>
              <a:moveTo>
                <a:pt x="0" y="0"/>
              </a:moveTo>
              <a:lnTo>
                <a:pt x="0" y="524623"/>
              </a:lnTo>
              <a:lnTo>
                <a:pt x="171072" y="52462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752C51-D4DC-456A-80CA-0C4F64016814}">
      <dsp:nvSpPr>
        <dsp:cNvPr id="0" name=""/>
        <dsp:cNvSpPr/>
      </dsp:nvSpPr>
      <dsp:spPr>
        <a:xfrm>
          <a:off x="6410450" y="1380316"/>
          <a:ext cx="689993" cy="239502"/>
        </a:xfrm>
        <a:custGeom>
          <a:avLst/>
          <a:gdLst/>
          <a:ahLst/>
          <a:cxnLst/>
          <a:rect l="0" t="0" r="0" b="0"/>
          <a:pathLst>
            <a:path>
              <a:moveTo>
                <a:pt x="0" y="0"/>
              </a:moveTo>
              <a:lnTo>
                <a:pt x="0" y="119751"/>
              </a:lnTo>
              <a:lnTo>
                <a:pt x="689993" y="119751"/>
              </a:lnTo>
              <a:lnTo>
                <a:pt x="689993" y="23950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E6A5FE-D20D-404E-BA30-524528432997}">
      <dsp:nvSpPr>
        <dsp:cNvPr id="0" name=""/>
        <dsp:cNvSpPr/>
      </dsp:nvSpPr>
      <dsp:spPr>
        <a:xfrm>
          <a:off x="5264262" y="2190061"/>
          <a:ext cx="171072" cy="1334368"/>
        </a:xfrm>
        <a:custGeom>
          <a:avLst/>
          <a:gdLst/>
          <a:ahLst/>
          <a:cxnLst/>
          <a:rect l="0" t="0" r="0" b="0"/>
          <a:pathLst>
            <a:path>
              <a:moveTo>
                <a:pt x="0" y="0"/>
              </a:moveTo>
              <a:lnTo>
                <a:pt x="0" y="1334368"/>
              </a:lnTo>
              <a:lnTo>
                <a:pt x="171072" y="133436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C6088D-72C1-47AD-BEA3-6A417D9DC693}">
      <dsp:nvSpPr>
        <dsp:cNvPr id="0" name=""/>
        <dsp:cNvSpPr/>
      </dsp:nvSpPr>
      <dsp:spPr>
        <a:xfrm>
          <a:off x="5264262" y="2190061"/>
          <a:ext cx="171072" cy="524623"/>
        </a:xfrm>
        <a:custGeom>
          <a:avLst/>
          <a:gdLst/>
          <a:ahLst/>
          <a:cxnLst/>
          <a:rect l="0" t="0" r="0" b="0"/>
          <a:pathLst>
            <a:path>
              <a:moveTo>
                <a:pt x="0" y="0"/>
              </a:moveTo>
              <a:lnTo>
                <a:pt x="0" y="524623"/>
              </a:lnTo>
              <a:lnTo>
                <a:pt x="171072" y="52462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59D021-B414-4DB4-B587-46FF579AF18F}">
      <dsp:nvSpPr>
        <dsp:cNvPr id="0" name=""/>
        <dsp:cNvSpPr/>
      </dsp:nvSpPr>
      <dsp:spPr>
        <a:xfrm>
          <a:off x="5720456" y="1380316"/>
          <a:ext cx="689993" cy="239502"/>
        </a:xfrm>
        <a:custGeom>
          <a:avLst/>
          <a:gdLst/>
          <a:ahLst/>
          <a:cxnLst/>
          <a:rect l="0" t="0" r="0" b="0"/>
          <a:pathLst>
            <a:path>
              <a:moveTo>
                <a:pt x="689993" y="0"/>
              </a:moveTo>
              <a:lnTo>
                <a:pt x="689993" y="119751"/>
              </a:lnTo>
              <a:lnTo>
                <a:pt x="0" y="119751"/>
              </a:lnTo>
              <a:lnTo>
                <a:pt x="0" y="23950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79D77F-434F-47C1-A77D-20C1C9CF0D68}">
      <dsp:nvSpPr>
        <dsp:cNvPr id="0" name=""/>
        <dsp:cNvSpPr/>
      </dsp:nvSpPr>
      <dsp:spPr>
        <a:xfrm>
          <a:off x="4197908" y="570571"/>
          <a:ext cx="2212542" cy="239502"/>
        </a:xfrm>
        <a:custGeom>
          <a:avLst/>
          <a:gdLst/>
          <a:ahLst/>
          <a:cxnLst/>
          <a:rect l="0" t="0" r="0" b="0"/>
          <a:pathLst>
            <a:path>
              <a:moveTo>
                <a:pt x="0" y="0"/>
              </a:moveTo>
              <a:lnTo>
                <a:pt x="0" y="119751"/>
              </a:lnTo>
              <a:lnTo>
                <a:pt x="2212542" y="119751"/>
              </a:lnTo>
              <a:lnTo>
                <a:pt x="2212542" y="23950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1A6AC38-0788-4230-9EE8-C78E7773D989}">
      <dsp:nvSpPr>
        <dsp:cNvPr id="0" name=""/>
        <dsp:cNvSpPr/>
      </dsp:nvSpPr>
      <dsp:spPr>
        <a:xfrm>
          <a:off x="3599153" y="1380316"/>
          <a:ext cx="171072" cy="2144113"/>
        </a:xfrm>
        <a:custGeom>
          <a:avLst/>
          <a:gdLst/>
          <a:ahLst/>
          <a:cxnLst/>
          <a:rect l="0" t="0" r="0" b="0"/>
          <a:pathLst>
            <a:path>
              <a:moveTo>
                <a:pt x="0" y="0"/>
              </a:moveTo>
              <a:lnTo>
                <a:pt x="0" y="2144113"/>
              </a:lnTo>
              <a:lnTo>
                <a:pt x="171072" y="214411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D69486-C7C3-4D9D-8FC5-B15F2ECD0560}">
      <dsp:nvSpPr>
        <dsp:cNvPr id="0" name=""/>
        <dsp:cNvSpPr/>
      </dsp:nvSpPr>
      <dsp:spPr>
        <a:xfrm>
          <a:off x="3599153" y="1380316"/>
          <a:ext cx="171072" cy="1334368"/>
        </a:xfrm>
        <a:custGeom>
          <a:avLst/>
          <a:gdLst/>
          <a:ahLst/>
          <a:cxnLst/>
          <a:rect l="0" t="0" r="0" b="0"/>
          <a:pathLst>
            <a:path>
              <a:moveTo>
                <a:pt x="0" y="0"/>
              </a:moveTo>
              <a:lnTo>
                <a:pt x="0" y="1334368"/>
              </a:lnTo>
              <a:lnTo>
                <a:pt x="171072" y="133436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5FEABD4-99D2-4121-81E7-04282BCF1E81}">
      <dsp:nvSpPr>
        <dsp:cNvPr id="0" name=""/>
        <dsp:cNvSpPr/>
      </dsp:nvSpPr>
      <dsp:spPr>
        <a:xfrm>
          <a:off x="3599153" y="1380316"/>
          <a:ext cx="171072" cy="524623"/>
        </a:xfrm>
        <a:custGeom>
          <a:avLst/>
          <a:gdLst/>
          <a:ahLst/>
          <a:cxnLst/>
          <a:rect l="0" t="0" r="0" b="0"/>
          <a:pathLst>
            <a:path>
              <a:moveTo>
                <a:pt x="0" y="0"/>
              </a:moveTo>
              <a:lnTo>
                <a:pt x="0" y="524623"/>
              </a:lnTo>
              <a:lnTo>
                <a:pt x="171072" y="52462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C9CBC05-66D2-4FCF-958F-AC91E9B5FB6B}">
      <dsp:nvSpPr>
        <dsp:cNvPr id="0" name=""/>
        <dsp:cNvSpPr/>
      </dsp:nvSpPr>
      <dsp:spPr>
        <a:xfrm>
          <a:off x="4055347" y="570571"/>
          <a:ext cx="142560" cy="239502"/>
        </a:xfrm>
        <a:custGeom>
          <a:avLst/>
          <a:gdLst/>
          <a:ahLst/>
          <a:cxnLst/>
          <a:rect l="0" t="0" r="0" b="0"/>
          <a:pathLst>
            <a:path>
              <a:moveTo>
                <a:pt x="142560" y="0"/>
              </a:moveTo>
              <a:lnTo>
                <a:pt x="142560" y="119751"/>
              </a:lnTo>
              <a:lnTo>
                <a:pt x="0" y="119751"/>
              </a:lnTo>
              <a:lnTo>
                <a:pt x="0" y="23950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C4133D-D0A3-47C0-8A19-99748F896FED}">
      <dsp:nvSpPr>
        <dsp:cNvPr id="0" name=""/>
        <dsp:cNvSpPr/>
      </dsp:nvSpPr>
      <dsp:spPr>
        <a:xfrm>
          <a:off x="2219165" y="2190061"/>
          <a:ext cx="171072" cy="2144113"/>
        </a:xfrm>
        <a:custGeom>
          <a:avLst/>
          <a:gdLst/>
          <a:ahLst/>
          <a:cxnLst/>
          <a:rect l="0" t="0" r="0" b="0"/>
          <a:pathLst>
            <a:path>
              <a:moveTo>
                <a:pt x="0" y="0"/>
              </a:moveTo>
              <a:lnTo>
                <a:pt x="0" y="2144113"/>
              </a:lnTo>
              <a:lnTo>
                <a:pt x="171072" y="214411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7BFADC-27C8-41AE-9EEE-648942AFFD48}">
      <dsp:nvSpPr>
        <dsp:cNvPr id="0" name=""/>
        <dsp:cNvSpPr/>
      </dsp:nvSpPr>
      <dsp:spPr>
        <a:xfrm>
          <a:off x="2219165" y="2190061"/>
          <a:ext cx="171072" cy="1334368"/>
        </a:xfrm>
        <a:custGeom>
          <a:avLst/>
          <a:gdLst/>
          <a:ahLst/>
          <a:cxnLst/>
          <a:rect l="0" t="0" r="0" b="0"/>
          <a:pathLst>
            <a:path>
              <a:moveTo>
                <a:pt x="0" y="0"/>
              </a:moveTo>
              <a:lnTo>
                <a:pt x="0" y="1334368"/>
              </a:lnTo>
              <a:lnTo>
                <a:pt x="171072" y="133436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2948A76-CCD6-4B2E-B57C-C1F228B14F89}">
      <dsp:nvSpPr>
        <dsp:cNvPr id="0" name=""/>
        <dsp:cNvSpPr/>
      </dsp:nvSpPr>
      <dsp:spPr>
        <a:xfrm>
          <a:off x="2219165" y="2190061"/>
          <a:ext cx="171072" cy="524623"/>
        </a:xfrm>
        <a:custGeom>
          <a:avLst/>
          <a:gdLst/>
          <a:ahLst/>
          <a:cxnLst/>
          <a:rect l="0" t="0" r="0" b="0"/>
          <a:pathLst>
            <a:path>
              <a:moveTo>
                <a:pt x="0" y="0"/>
              </a:moveTo>
              <a:lnTo>
                <a:pt x="0" y="524623"/>
              </a:lnTo>
              <a:lnTo>
                <a:pt x="171072" y="52462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57B783-F7E2-4734-B556-971DFB252C0A}">
      <dsp:nvSpPr>
        <dsp:cNvPr id="0" name=""/>
        <dsp:cNvSpPr/>
      </dsp:nvSpPr>
      <dsp:spPr>
        <a:xfrm>
          <a:off x="1985365" y="1380316"/>
          <a:ext cx="689993" cy="239502"/>
        </a:xfrm>
        <a:custGeom>
          <a:avLst/>
          <a:gdLst/>
          <a:ahLst/>
          <a:cxnLst/>
          <a:rect l="0" t="0" r="0" b="0"/>
          <a:pathLst>
            <a:path>
              <a:moveTo>
                <a:pt x="0" y="0"/>
              </a:moveTo>
              <a:lnTo>
                <a:pt x="0" y="119751"/>
              </a:lnTo>
              <a:lnTo>
                <a:pt x="689993" y="119751"/>
              </a:lnTo>
              <a:lnTo>
                <a:pt x="689993" y="23950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3AB99D-E117-4E80-B6F4-E6BF204C719B}">
      <dsp:nvSpPr>
        <dsp:cNvPr id="0" name=""/>
        <dsp:cNvSpPr/>
      </dsp:nvSpPr>
      <dsp:spPr>
        <a:xfrm>
          <a:off x="839177" y="2190061"/>
          <a:ext cx="171072" cy="2144113"/>
        </a:xfrm>
        <a:custGeom>
          <a:avLst/>
          <a:gdLst/>
          <a:ahLst/>
          <a:cxnLst/>
          <a:rect l="0" t="0" r="0" b="0"/>
          <a:pathLst>
            <a:path>
              <a:moveTo>
                <a:pt x="0" y="0"/>
              </a:moveTo>
              <a:lnTo>
                <a:pt x="0" y="2144113"/>
              </a:lnTo>
              <a:lnTo>
                <a:pt x="171072" y="214411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B808EC-DCDC-41AC-8302-B6EE74BB9F1C}">
      <dsp:nvSpPr>
        <dsp:cNvPr id="0" name=""/>
        <dsp:cNvSpPr/>
      </dsp:nvSpPr>
      <dsp:spPr>
        <a:xfrm>
          <a:off x="839177" y="2190061"/>
          <a:ext cx="171072" cy="1334368"/>
        </a:xfrm>
        <a:custGeom>
          <a:avLst/>
          <a:gdLst/>
          <a:ahLst/>
          <a:cxnLst/>
          <a:rect l="0" t="0" r="0" b="0"/>
          <a:pathLst>
            <a:path>
              <a:moveTo>
                <a:pt x="0" y="0"/>
              </a:moveTo>
              <a:lnTo>
                <a:pt x="0" y="1334368"/>
              </a:lnTo>
              <a:lnTo>
                <a:pt x="171072" y="133436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A228114-8A3A-4403-A095-238E8024DBA0}">
      <dsp:nvSpPr>
        <dsp:cNvPr id="0" name=""/>
        <dsp:cNvSpPr/>
      </dsp:nvSpPr>
      <dsp:spPr>
        <a:xfrm>
          <a:off x="839177" y="2190061"/>
          <a:ext cx="171072" cy="524623"/>
        </a:xfrm>
        <a:custGeom>
          <a:avLst/>
          <a:gdLst/>
          <a:ahLst/>
          <a:cxnLst/>
          <a:rect l="0" t="0" r="0" b="0"/>
          <a:pathLst>
            <a:path>
              <a:moveTo>
                <a:pt x="0" y="0"/>
              </a:moveTo>
              <a:lnTo>
                <a:pt x="0" y="524623"/>
              </a:lnTo>
              <a:lnTo>
                <a:pt x="171072" y="52462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5C73F05-BC1B-475F-8ED0-C50ACED677BE}">
      <dsp:nvSpPr>
        <dsp:cNvPr id="0" name=""/>
        <dsp:cNvSpPr/>
      </dsp:nvSpPr>
      <dsp:spPr>
        <a:xfrm>
          <a:off x="1295371" y="1380316"/>
          <a:ext cx="689993" cy="239502"/>
        </a:xfrm>
        <a:custGeom>
          <a:avLst/>
          <a:gdLst/>
          <a:ahLst/>
          <a:cxnLst/>
          <a:rect l="0" t="0" r="0" b="0"/>
          <a:pathLst>
            <a:path>
              <a:moveTo>
                <a:pt x="689993" y="0"/>
              </a:moveTo>
              <a:lnTo>
                <a:pt x="689993" y="119751"/>
              </a:lnTo>
              <a:lnTo>
                <a:pt x="0" y="119751"/>
              </a:lnTo>
              <a:lnTo>
                <a:pt x="0" y="23950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A60BBF-B1D1-49B5-A25D-0B7FB5145BED}">
      <dsp:nvSpPr>
        <dsp:cNvPr id="0" name=""/>
        <dsp:cNvSpPr/>
      </dsp:nvSpPr>
      <dsp:spPr>
        <a:xfrm>
          <a:off x="1985365" y="570571"/>
          <a:ext cx="2212542" cy="239502"/>
        </a:xfrm>
        <a:custGeom>
          <a:avLst/>
          <a:gdLst/>
          <a:ahLst/>
          <a:cxnLst/>
          <a:rect l="0" t="0" r="0" b="0"/>
          <a:pathLst>
            <a:path>
              <a:moveTo>
                <a:pt x="2212542" y="0"/>
              </a:moveTo>
              <a:lnTo>
                <a:pt x="2212542" y="119751"/>
              </a:lnTo>
              <a:lnTo>
                <a:pt x="0" y="119751"/>
              </a:lnTo>
              <a:lnTo>
                <a:pt x="0" y="239502"/>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7379A8-41C4-4FD7-9859-8C254391543C}">
      <dsp:nvSpPr>
        <dsp:cNvPr id="0" name=""/>
        <dsp:cNvSpPr/>
      </dsp:nvSpPr>
      <dsp:spPr>
        <a:xfrm>
          <a:off x="3627665" y="32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Total Project Score</a:t>
          </a:r>
          <a:endParaRPr lang="en-GB" sz="1500" kern="1200" dirty="0"/>
        </a:p>
      </dsp:txBody>
      <dsp:txXfrm>
        <a:off x="3627665" y="328"/>
        <a:ext cx="1140485" cy="570242"/>
      </dsp:txXfrm>
    </dsp:sp>
    <dsp:sp modelId="{839EC777-CCAF-4E11-A176-FE36436DA159}">
      <dsp:nvSpPr>
        <dsp:cNvPr id="0" name=""/>
        <dsp:cNvSpPr/>
      </dsp:nvSpPr>
      <dsp:spPr>
        <a:xfrm>
          <a:off x="1415122" y="81007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Value To The Organization</a:t>
          </a:r>
          <a:endParaRPr lang="en-GB" sz="1500" kern="1200" dirty="0"/>
        </a:p>
      </dsp:txBody>
      <dsp:txXfrm>
        <a:off x="1415122" y="810073"/>
        <a:ext cx="1140485" cy="570242"/>
      </dsp:txXfrm>
    </dsp:sp>
    <dsp:sp modelId="{46F58884-8B1D-4525-AAAC-9130549B0257}">
      <dsp:nvSpPr>
        <dsp:cNvPr id="0" name=""/>
        <dsp:cNvSpPr/>
      </dsp:nvSpPr>
      <dsp:spPr>
        <a:xfrm>
          <a:off x="725129" y="161981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Financial</a:t>
          </a:r>
          <a:endParaRPr lang="en-GB" sz="1500" kern="1200" dirty="0"/>
        </a:p>
      </dsp:txBody>
      <dsp:txXfrm>
        <a:off x="725129" y="1619818"/>
        <a:ext cx="1140485" cy="570242"/>
      </dsp:txXfrm>
    </dsp:sp>
    <dsp:sp modelId="{E9077B75-9766-43CF-BB15-9B0DC8BCADED}">
      <dsp:nvSpPr>
        <dsp:cNvPr id="0" name=""/>
        <dsp:cNvSpPr/>
      </dsp:nvSpPr>
      <dsp:spPr>
        <a:xfrm>
          <a:off x="1010250" y="242956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ROI</a:t>
          </a:r>
          <a:endParaRPr lang="en-GB" sz="1500" kern="1200" dirty="0"/>
        </a:p>
      </dsp:txBody>
      <dsp:txXfrm>
        <a:off x="1010250" y="2429563"/>
        <a:ext cx="1140485" cy="570242"/>
      </dsp:txXfrm>
    </dsp:sp>
    <dsp:sp modelId="{484653B0-EA38-4060-BF54-440C7A661A69}">
      <dsp:nvSpPr>
        <dsp:cNvPr id="0" name=""/>
        <dsp:cNvSpPr/>
      </dsp:nvSpPr>
      <dsp:spPr>
        <a:xfrm>
          <a:off x="1010250" y="323930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Payback Period</a:t>
          </a:r>
          <a:endParaRPr lang="en-GB" sz="1500" kern="1200" dirty="0"/>
        </a:p>
      </dsp:txBody>
      <dsp:txXfrm>
        <a:off x="1010250" y="3239308"/>
        <a:ext cx="1140485" cy="570242"/>
      </dsp:txXfrm>
    </dsp:sp>
    <dsp:sp modelId="{BE064B50-930B-4F6B-BE31-0DAF06F1084F}">
      <dsp:nvSpPr>
        <dsp:cNvPr id="0" name=""/>
        <dsp:cNvSpPr/>
      </dsp:nvSpPr>
      <dsp:spPr>
        <a:xfrm>
          <a:off x="1010250" y="404905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NPV</a:t>
          </a:r>
          <a:endParaRPr lang="en-GB" sz="1500" kern="1200" dirty="0"/>
        </a:p>
      </dsp:txBody>
      <dsp:txXfrm>
        <a:off x="1010250" y="4049053"/>
        <a:ext cx="1140485" cy="570242"/>
      </dsp:txXfrm>
    </dsp:sp>
    <dsp:sp modelId="{C03EC9D4-F809-4201-A722-0DF783E9CF39}">
      <dsp:nvSpPr>
        <dsp:cNvPr id="0" name=""/>
        <dsp:cNvSpPr/>
      </dsp:nvSpPr>
      <dsp:spPr>
        <a:xfrm>
          <a:off x="2105116" y="161981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Strategic</a:t>
          </a:r>
          <a:endParaRPr lang="en-GB" sz="1500" kern="1200" dirty="0"/>
        </a:p>
      </dsp:txBody>
      <dsp:txXfrm>
        <a:off x="2105116" y="1619818"/>
        <a:ext cx="1140485" cy="570242"/>
      </dsp:txXfrm>
    </dsp:sp>
    <dsp:sp modelId="{02591BCA-E394-4D2F-B305-E41A272FDCDF}">
      <dsp:nvSpPr>
        <dsp:cNvPr id="0" name=""/>
        <dsp:cNvSpPr/>
      </dsp:nvSpPr>
      <dsp:spPr>
        <a:xfrm>
          <a:off x="2390238" y="242956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Competitive Issues</a:t>
          </a:r>
          <a:endParaRPr lang="en-GB" sz="1500" kern="1200" dirty="0"/>
        </a:p>
      </dsp:txBody>
      <dsp:txXfrm>
        <a:off x="2390238" y="2429563"/>
        <a:ext cx="1140485" cy="570242"/>
      </dsp:txXfrm>
    </dsp:sp>
    <dsp:sp modelId="{C0811978-5866-4E43-A19D-CBCF0F1B0D1E}">
      <dsp:nvSpPr>
        <dsp:cNvPr id="0" name=""/>
        <dsp:cNvSpPr/>
      </dsp:nvSpPr>
      <dsp:spPr>
        <a:xfrm>
          <a:off x="2390238" y="323930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New Business Issues</a:t>
          </a:r>
          <a:endParaRPr lang="en-GB" sz="1500" kern="1200" dirty="0"/>
        </a:p>
      </dsp:txBody>
      <dsp:txXfrm>
        <a:off x="2390238" y="3239308"/>
        <a:ext cx="1140485" cy="570242"/>
      </dsp:txXfrm>
    </dsp:sp>
    <dsp:sp modelId="{AD1AA9FA-E35A-4366-9316-1297D8D3CDF3}">
      <dsp:nvSpPr>
        <dsp:cNvPr id="0" name=""/>
        <dsp:cNvSpPr/>
      </dsp:nvSpPr>
      <dsp:spPr>
        <a:xfrm>
          <a:off x="2390238" y="404905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Capability Improvement</a:t>
          </a:r>
          <a:endParaRPr lang="en-GB" sz="1500" kern="1200" dirty="0"/>
        </a:p>
      </dsp:txBody>
      <dsp:txXfrm>
        <a:off x="2390238" y="4049053"/>
        <a:ext cx="1140485" cy="570242"/>
      </dsp:txXfrm>
    </dsp:sp>
    <dsp:sp modelId="{5CF74FE0-73F9-4A3D-AB6D-D399D7064A29}">
      <dsp:nvSpPr>
        <dsp:cNvPr id="0" name=""/>
        <dsp:cNvSpPr/>
      </dsp:nvSpPr>
      <dsp:spPr>
        <a:xfrm>
          <a:off x="3485104" y="81007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Risk Exposure</a:t>
          </a:r>
          <a:endParaRPr lang="en-GB" sz="1500" kern="1200" dirty="0"/>
        </a:p>
      </dsp:txBody>
      <dsp:txXfrm>
        <a:off x="3485104" y="810073"/>
        <a:ext cx="1140485" cy="570242"/>
      </dsp:txXfrm>
    </dsp:sp>
    <dsp:sp modelId="{DE8872BB-F30E-4322-9CA8-A9F18C0352FA}">
      <dsp:nvSpPr>
        <dsp:cNvPr id="0" name=""/>
        <dsp:cNvSpPr/>
      </dsp:nvSpPr>
      <dsp:spPr>
        <a:xfrm>
          <a:off x="3770226" y="161981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Schedule</a:t>
          </a:r>
          <a:endParaRPr lang="en-GB" sz="1500" kern="1200" dirty="0"/>
        </a:p>
      </dsp:txBody>
      <dsp:txXfrm>
        <a:off x="3770226" y="1619818"/>
        <a:ext cx="1140485" cy="570242"/>
      </dsp:txXfrm>
    </dsp:sp>
    <dsp:sp modelId="{D52FC375-4D5C-4808-AE3F-375CBB285ED0}">
      <dsp:nvSpPr>
        <dsp:cNvPr id="0" name=""/>
        <dsp:cNvSpPr/>
      </dsp:nvSpPr>
      <dsp:spPr>
        <a:xfrm>
          <a:off x="3770226" y="242956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Budget</a:t>
          </a:r>
          <a:endParaRPr lang="en-GB" sz="1500" kern="1200" dirty="0"/>
        </a:p>
      </dsp:txBody>
      <dsp:txXfrm>
        <a:off x="3770226" y="2429563"/>
        <a:ext cx="1140485" cy="570242"/>
      </dsp:txXfrm>
    </dsp:sp>
    <dsp:sp modelId="{5DBDBB36-BC01-45D6-9DE9-FA9476ECDB3F}">
      <dsp:nvSpPr>
        <dsp:cNvPr id="0" name=""/>
        <dsp:cNvSpPr/>
      </dsp:nvSpPr>
      <dsp:spPr>
        <a:xfrm>
          <a:off x="3770226" y="323930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Technical</a:t>
          </a:r>
          <a:endParaRPr lang="en-GB" sz="1500" kern="1200" dirty="0"/>
        </a:p>
      </dsp:txBody>
      <dsp:txXfrm>
        <a:off x="3770226" y="3239308"/>
        <a:ext cx="1140485" cy="570242"/>
      </dsp:txXfrm>
    </dsp:sp>
    <dsp:sp modelId="{54B088D5-DFAA-42EE-AD3E-7FDC69CCF428}">
      <dsp:nvSpPr>
        <dsp:cNvPr id="0" name=""/>
        <dsp:cNvSpPr/>
      </dsp:nvSpPr>
      <dsp:spPr>
        <a:xfrm>
          <a:off x="5840207" y="81007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Value To Others</a:t>
          </a:r>
          <a:endParaRPr lang="en-GB" sz="1500" kern="1200" dirty="0"/>
        </a:p>
      </dsp:txBody>
      <dsp:txXfrm>
        <a:off x="5840207" y="810073"/>
        <a:ext cx="1140485" cy="570242"/>
      </dsp:txXfrm>
    </dsp:sp>
    <dsp:sp modelId="{F72CA017-5AAA-4B7D-B849-40D0ADEF2660}">
      <dsp:nvSpPr>
        <dsp:cNvPr id="0" name=""/>
        <dsp:cNvSpPr/>
      </dsp:nvSpPr>
      <dsp:spPr>
        <a:xfrm>
          <a:off x="5150213" y="161981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Socio-Economic</a:t>
          </a:r>
          <a:endParaRPr lang="en-GB" sz="1500" kern="1200" dirty="0"/>
        </a:p>
      </dsp:txBody>
      <dsp:txXfrm>
        <a:off x="5150213" y="1619818"/>
        <a:ext cx="1140485" cy="570242"/>
      </dsp:txXfrm>
    </dsp:sp>
    <dsp:sp modelId="{175948D5-8653-445B-A733-8A6FC0B2F403}">
      <dsp:nvSpPr>
        <dsp:cNvPr id="0" name=""/>
        <dsp:cNvSpPr/>
      </dsp:nvSpPr>
      <dsp:spPr>
        <a:xfrm>
          <a:off x="5435335" y="242956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Jobs Creation</a:t>
          </a:r>
          <a:endParaRPr lang="en-GB" sz="1500" kern="1200" dirty="0"/>
        </a:p>
      </dsp:txBody>
      <dsp:txXfrm>
        <a:off x="5435335" y="2429563"/>
        <a:ext cx="1140485" cy="570242"/>
      </dsp:txXfrm>
    </dsp:sp>
    <dsp:sp modelId="{E1E0D5A2-CF6A-4366-8023-230C379160A1}">
      <dsp:nvSpPr>
        <dsp:cNvPr id="0" name=""/>
        <dsp:cNvSpPr/>
      </dsp:nvSpPr>
      <dsp:spPr>
        <a:xfrm>
          <a:off x="5435335" y="323930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Reduce Poverty</a:t>
          </a:r>
          <a:endParaRPr lang="en-GB" sz="1500" kern="1200" dirty="0"/>
        </a:p>
      </dsp:txBody>
      <dsp:txXfrm>
        <a:off x="5435335" y="3239308"/>
        <a:ext cx="1140485" cy="570242"/>
      </dsp:txXfrm>
    </dsp:sp>
    <dsp:sp modelId="{78617443-A3C2-402A-94D3-19BCF9914E4C}">
      <dsp:nvSpPr>
        <dsp:cNvPr id="0" name=""/>
        <dsp:cNvSpPr/>
      </dsp:nvSpPr>
      <dsp:spPr>
        <a:xfrm>
          <a:off x="6530201" y="161981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Environment</a:t>
          </a:r>
          <a:endParaRPr lang="en-GB" sz="1500" kern="1200" dirty="0"/>
        </a:p>
      </dsp:txBody>
      <dsp:txXfrm>
        <a:off x="6530201" y="1619818"/>
        <a:ext cx="1140485" cy="570242"/>
      </dsp:txXfrm>
    </dsp:sp>
    <dsp:sp modelId="{23CD9098-0422-44AA-9D85-FF8304D26C46}">
      <dsp:nvSpPr>
        <dsp:cNvPr id="0" name=""/>
        <dsp:cNvSpPr/>
      </dsp:nvSpPr>
      <dsp:spPr>
        <a:xfrm>
          <a:off x="6815323" y="2429563"/>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Pollution</a:t>
          </a:r>
          <a:endParaRPr lang="en-GB" sz="1500" kern="1200" dirty="0"/>
        </a:p>
      </dsp:txBody>
      <dsp:txXfrm>
        <a:off x="6815323" y="2429563"/>
        <a:ext cx="1140485" cy="570242"/>
      </dsp:txXfrm>
    </dsp:sp>
    <dsp:sp modelId="{0D61C818-49FE-4DBB-A5E7-D861D3E1B561}">
      <dsp:nvSpPr>
        <dsp:cNvPr id="0" name=""/>
        <dsp:cNvSpPr/>
      </dsp:nvSpPr>
      <dsp:spPr>
        <a:xfrm>
          <a:off x="6815323" y="3239308"/>
          <a:ext cx="1140485" cy="57024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CO2 Emission</a:t>
          </a:r>
          <a:endParaRPr lang="en-GB" sz="1500" kern="1200" dirty="0"/>
        </a:p>
      </dsp:txBody>
      <dsp:txXfrm>
        <a:off x="6815323" y="3239308"/>
        <a:ext cx="1140485" cy="570242"/>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B24C79-DF77-884C-A85C-2195F40076E5}">
      <dsp:nvSpPr>
        <dsp:cNvPr id="0" name=""/>
        <dsp:cNvSpPr/>
      </dsp:nvSpPr>
      <dsp:spPr>
        <a:xfrm>
          <a:off x="711199" y="0"/>
          <a:ext cx="4064000" cy="4064000"/>
        </a:xfrm>
        <a:prstGeom prst="triangl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A39A80D-2FC9-6F4E-87C9-26E3397715D5}">
      <dsp:nvSpPr>
        <dsp:cNvPr id="0" name=""/>
        <dsp:cNvSpPr/>
      </dsp:nvSpPr>
      <dsp:spPr>
        <a:xfrm>
          <a:off x="2743199" y="406796"/>
          <a:ext cx="2641600" cy="722312"/>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Strategic</a:t>
          </a:r>
          <a:endParaRPr lang="en-US" sz="3000" kern="1200" dirty="0"/>
        </a:p>
      </dsp:txBody>
      <dsp:txXfrm>
        <a:off x="2743199" y="406796"/>
        <a:ext cx="2641600" cy="722312"/>
      </dsp:txXfrm>
    </dsp:sp>
    <dsp:sp modelId="{9F9DBE93-AB30-994C-BF02-DABDE3EE36F4}">
      <dsp:nvSpPr>
        <dsp:cNvPr id="0" name=""/>
        <dsp:cNvSpPr/>
      </dsp:nvSpPr>
      <dsp:spPr>
        <a:xfrm>
          <a:off x="2743199" y="1219398"/>
          <a:ext cx="2641600" cy="722312"/>
        </a:xfrm>
        <a:prstGeom prst="roundRect">
          <a:avLst/>
        </a:prstGeom>
        <a:solidFill>
          <a:schemeClr val="lt1">
            <a:alpha val="90000"/>
            <a:hueOff val="0"/>
            <a:satOff val="0"/>
            <a:lumOff val="0"/>
            <a:alphaOff val="0"/>
          </a:schemeClr>
        </a:solidFill>
        <a:ln w="9525" cap="flat" cmpd="sng" algn="ctr">
          <a:solidFill>
            <a:schemeClr val="accent4">
              <a:hueOff val="-5628291"/>
              <a:satOff val="14385"/>
              <a:lumOff val="-143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Portfolio</a:t>
          </a:r>
          <a:endParaRPr lang="en-US" sz="3000" kern="1200" dirty="0"/>
        </a:p>
      </dsp:txBody>
      <dsp:txXfrm>
        <a:off x="2743199" y="1219398"/>
        <a:ext cx="2641600" cy="722312"/>
      </dsp:txXfrm>
    </dsp:sp>
    <dsp:sp modelId="{DF7FDF9D-5068-B142-9C5C-AE1078D911F5}">
      <dsp:nvSpPr>
        <dsp:cNvPr id="0" name=""/>
        <dsp:cNvSpPr/>
      </dsp:nvSpPr>
      <dsp:spPr>
        <a:xfrm>
          <a:off x="2743199" y="2032000"/>
          <a:ext cx="2641600" cy="722312"/>
        </a:xfrm>
        <a:prstGeom prst="roundRect">
          <a:avLst/>
        </a:prstGeom>
        <a:solidFill>
          <a:schemeClr val="lt1">
            <a:alpha val="90000"/>
            <a:hueOff val="0"/>
            <a:satOff val="0"/>
            <a:lumOff val="0"/>
            <a:alphaOff val="0"/>
          </a:schemeClr>
        </a:solidFill>
        <a:ln w="9525" cap="flat" cmpd="sng" algn="ctr">
          <a:solidFill>
            <a:schemeClr val="accent4">
              <a:hueOff val="-11256583"/>
              <a:satOff val="28769"/>
              <a:lumOff val="-28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Project</a:t>
          </a:r>
          <a:endParaRPr lang="en-US" sz="3000" kern="1200" dirty="0"/>
        </a:p>
      </dsp:txBody>
      <dsp:txXfrm>
        <a:off x="2743199" y="2032000"/>
        <a:ext cx="2641600" cy="722312"/>
      </dsp:txXfrm>
    </dsp:sp>
    <dsp:sp modelId="{E62D91A3-1C3E-CE48-9857-CC7323E0934D}">
      <dsp:nvSpPr>
        <dsp:cNvPr id="0" name=""/>
        <dsp:cNvSpPr/>
      </dsp:nvSpPr>
      <dsp:spPr>
        <a:xfrm>
          <a:off x="2743199" y="2844601"/>
          <a:ext cx="2641600" cy="722312"/>
        </a:xfrm>
        <a:prstGeom prst="roundRect">
          <a:avLst/>
        </a:prstGeom>
        <a:solidFill>
          <a:schemeClr val="lt1">
            <a:alpha val="90000"/>
            <a:hueOff val="0"/>
            <a:satOff val="0"/>
            <a:lumOff val="0"/>
            <a:alphaOff val="0"/>
          </a:schemeClr>
        </a:solidFill>
        <a:ln w="9525" cap="flat" cmpd="sng" algn="ctr">
          <a:solidFill>
            <a:schemeClr val="accent4">
              <a:hueOff val="-16884873"/>
              <a:satOff val="43154"/>
              <a:lumOff val="-431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Operational</a:t>
          </a:r>
          <a:endParaRPr lang="en-US" sz="3000" kern="1200" dirty="0"/>
        </a:p>
      </dsp:txBody>
      <dsp:txXfrm>
        <a:off x="2743199" y="2844601"/>
        <a:ext cx="2641600" cy="722312"/>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1F428D-8F3D-644A-BB75-ECCC00D207E6}">
      <dsp:nvSpPr>
        <dsp:cNvPr id="0" name=""/>
        <dsp:cNvSpPr/>
      </dsp:nvSpPr>
      <dsp:spPr>
        <a:xfrm rot="16200000">
          <a:off x="330199" y="-330199"/>
          <a:ext cx="1739900" cy="2400300"/>
        </a:xfrm>
        <a:prstGeom prst="round1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Strengths</a:t>
          </a:r>
          <a:endParaRPr lang="en-US" sz="2700" kern="1200" dirty="0"/>
        </a:p>
      </dsp:txBody>
      <dsp:txXfrm rot="16200000">
        <a:off x="547687" y="-547687"/>
        <a:ext cx="1304925" cy="2400300"/>
      </dsp:txXfrm>
    </dsp:sp>
    <dsp:sp modelId="{A5996384-32B0-AA43-ADA0-2E7AAF1247E6}">
      <dsp:nvSpPr>
        <dsp:cNvPr id="0" name=""/>
        <dsp:cNvSpPr/>
      </dsp:nvSpPr>
      <dsp:spPr>
        <a:xfrm>
          <a:off x="2400300" y="0"/>
          <a:ext cx="2400300" cy="1739900"/>
        </a:xfrm>
        <a:prstGeom prst="round1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Opportunities</a:t>
          </a:r>
          <a:endParaRPr lang="en-US" sz="2700" kern="1200" dirty="0"/>
        </a:p>
      </dsp:txBody>
      <dsp:txXfrm>
        <a:off x="2400300" y="0"/>
        <a:ext cx="2400300" cy="1304925"/>
      </dsp:txXfrm>
    </dsp:sp>
    <dsp:sp modelId="{35C617ED-66B6-AF48-9C0F-6B321CB6CCE1}">
      <dsp:nvSpPr>
        <dsp:cNvPr id="0" name=""/>
        <dsp:cNvSpPr/>
      </dsp:nvSpPr>
      <dsp:spPr>
        <a:xfrm rot="10800000">
          <a:off x="0" y="1739900"/>
          <a:ext cx="2400300" cy="1739900"/>
        </a:xfrm>
        <a:prstGeom prst="round1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Weaknesses</a:t>
          </a:r>
          <a:endParaRPr lang="en-US" sz="2700" kern="1200" dirty="0"/>
        </a:p>
      </dsp:txBody>
      <dsp:txXfrm rot="10800000">
        <a:off x="0" y="2174874"/>
        <a:ext cx="2400300" cy="1304925"/>
      </dsp:txXfrm>
    </dsp:sp>
    <dsp:sp modelId="{BA87003D-62FB-7143-AFED-227BADB4767B}">
      <dsp:nvSpPr>
        <dsp:cNvPr id="0" name=""/>
        <dsp:cNvSpPr/>
      </dsp:nvSpPr>
      <dsp:spPr>
        <a:xfrm rot="5400000">
          <a:off x="2730499" y="1409700"/>
          <a:ext cx="1739900" cy="2400300"/>
        </a:xfrm>
        <a:prstGeom prst="round1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Threats</a:t>
          </a:r>
          <a:endParaRPr lang="en-US" sz="2700" kern="1200" dirty="0"/>
        </a:p>
      </dsp:txBody>
      <dsp:txXfrm rot="5400000">
        <a:off x="2947987" y="1627187"/>
        <a:ext cx="1304925" cy="2400300"/>
      </dsp:txXfrm>
    </dsp:sp>
    <dsp:sp modelId="{AB060404-D67F-D745-8756-069F04E18BBB}">
      <dsp:nvSpPr>
        <dsp:cNvPr id="0" name=""/>
        <dsp:cNvSpPr/>
      </dsp:nvSpPr>
      <dsp:spPr>
        <a:xfrm>
          <a:off x="1680210" y="1304925"/>
          <a:ext cx="1440180" cy="869950"/>
        </a:xfrm>
        <a:prstGeom prst="roundRect">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SWOT</a:t>
          </a:r>
          <a:endParaRPr lang="en-US" sz="2700" kern="1200" dirty="0"/>
        </a:p>
      </dsp:txBody>
      <dsp:txXfrm>
        <a:off x="1680210" y="1304925"/>
        <a:ext cx="1440180" cy="86995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D79F39B-3BE0-2547-BE9B-A12A1AAB98B2}">
      <dsp:nvSpPr>
        <dsp:cNvPr id="0" name=""/>
        <dsp:cNvSpPr/>
      </dsp:nvSpPr>
      <dsp:spPr>
        <a:xfrm>
          <a:off x="0" y="2464"/>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34743EA-6AFF-F64B-BA80-F851E9801554}">
      <dsp:nvSpPr>
        <dsp:cNvPr id="0" name=""/>
        <dsp:cNvSpPr/>
      </dsp:nvSpPr>
      <dsp:spPr>
        <a:xfrm>
          <a:off x="0" y="2464"/>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1 | Purpose: </a:t>
          </a:r>
          <a:r>
            <a:rPr lang="en-US" sz="1400" kern="1200" smtClean="0"/>
            <a:t>We will develop the capabilities of students to be future generators of sustainable value for business and society at large and to work for an inclusive and sustainable global economy.</a:t>
          </a:r>
          <a:endParaRPr lang="en-US" sz="1400" kern="1200"/>
        </a:p>
      </dsp:txBody>
      <dsp:txXfrm>
        <a:off x="0" y="2464"/>
        <a:ext cx="7723546" cy="840434"/>
      </dsp:txXfrm>
    </dsp:sp>
    <dsp:sp modelId="{C1034688-60C7-EE48-B15C-8163F0977CAE}">
      <dsp:nvSpPr>
        <dsp:cNvPr id="0" name=""/>
        <dsp:cNvSpPr/>
      </dsp:nvSpPr>
      <dsp:spPr>
        <a:xfrm>
          <a:off x="0" y="842898"/>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387CB0E-4E79-6442-A7D2-D0B4AFAA9DBE}">
      <dsp:nvSpPr>
        <dsp:cNvPr id="0" name=""/>
        <dsp:cNvSpPr/>
      </dsp:nvSpPr>
      <dsp:spPr>
        <a:xfrm>
          <a:off x="0" y="842898"/>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2 | Values: </a:t>
          </a:r>
          <a:r>
            <a:rPr lang="en-US" sz="1400" kern="1200" smtClean="0"/>
            <a:t>We will incorporate into our academic activities and curricula the values of global social responsibility as portrayed in international initiatives such as the United Nations Global Compact.</a:t>
          </a:r>
          <a:endParaRPr lang="en-US" sz="1400" kern="1200"/>
        </a:p>
      </dsp:txBody>
      <dsp:txXfrm>
        <a:off x="0" y="842898"/>
        <a:ext cx="7723546" cy="840434"/>
      </dsp:txXfrm>
    </dsp:sp>
    <dsp:sp modelId="{196B020B-6231-BC4C-99B7-777ABEB0A4C1}">
      <dsp:nvSpPr>
        <dsp:cNvPr id="0" name=""/>
        <dsp:cNvSpPr/>
      </dsp:nvSpPr>
      <dsp:spPr>
        <a:xfrm>
          <a:off x="0" y="1683333"/>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09C0730-4F35-0D49-9A9C-B2367D6ECE18}">
      <dsp:nvSpPr>
        <dsp:cNvPr id="0" name=""/>
        <dsp:cNvSpPr/>
      </dsp:nvSpPr>
      <dsp:spPr>
        <a:xfrm>
          <a:off x="0" y="1683333"/>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3 | Method: </a:t>
          </a:r>
          <a:r>
            <a:rPr lang="en-US" sz="1400" kern="1200" smtClean="0"/>
            <a:t>We will create educational frameworks, materials, processes and environments that enable effective learning experiences for responsible leadership.</a:t>
          </a:r>
          <a:endParaRPr lang="en-US" sz="1400" kern="1200"/>
        </a:p>
      </dsp:txBody>
      <dsp:txXfrm>
        <a:off x="0" y="1683333"/>
        <a:ext cx="7723546" cy="840434"/>
      </dsp:txXfrm>
    </dsp:sp>
    <dsp:sp modelId="{4AF481E8-E897-3340-ACD2-F61746A3A423}">
      <dsp:nvSpPr>
        <dsp:cNvPr id="0" name=""/>
        <dsp:cNvSpPr/>
      </dsp:nvSpPr>
      <dsp:spPr>
        <a:xfrm>
          <a:off x="0" y="2523767"/>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B231222-8922-7A49-9177-0A55966C290F}">
      <dsp:nvSpPr>
        <dsp:cNvPr id="0" name=""/>
        <dsp:cNvSpPr/>
      </dsp:nvSpPr>
      <dsp:spPr>
        <a:xfrm>
          <a:off x="0" y="2523767"/>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4 | Research: </a:t>
          </a:r>
          <a:r>
            <a:rPr lang="en-US" sz="1400" kern="1200" smtClean="0"/>
            <a:t>We will engage in conceptual and empirical research that advances our understanding about the role, dynamics, and impact of corporations in the creation of sustainable social, environmental and economic value.</a:t>
          </a:r>
          <a:endParaRPr lang="en-US" sz="1400" kern="1200"/>
        </a:p>
      </dsp:txBody>
      <dsp:txXfrm>
        <a:off x="0" y="2523767"/>
        <a:ext cx="7723546" cy="840434"/>
      </dsp:txXfrm>
    </dsp:sp>
    <dsp:sp modelId="{AB53182D-49B7-E646-BFF0-C4DBBDCB6A04}">
      <dsp:nvSpPr>
        <dsp:cNvPr id="0" name=""/>
        <dsp:cNvSpPr/>
      </dsp:nvSpPr>
      <dsp:spPr>
        <a:xfrm>
          <a:off x="0" y="3364201"/>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BA39CDE-7616-F44A-8E44-2605096C7996}">
      <dsp:nvSpPr>
        <dsp:cNvPr id="0" name=""/>
        <dsp:cNvSpPr/>
      </dsp:nvSpPr>
      <dsp:spPr>
        <a:xfrm>
          <a:off x="0" y="3364201"/>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5 | Partnership: </a:t>
          </a:r>
          <a:r>
            <a:rPr lang="en-US" sz="1400" kern="1200" smtClean="0"/>
            <a:t>We will interact with managers of business corporations to extend our knowledge of their challenges in meeting social and environmental responsibilities and to explore jointly effective approaches to meeting these challenges.</a:t>
          </a:r>
          <a:endParaRPr lang="en-US" sz="1400" kern="1200"/>
        </a:p>
      </dsp:txBody>
      <dsp:txXfrm>
        <a:off x="0" y="3364201"/>
        <a:ext cx="7723546" cy="840434"/>
      </dsp:txXfrm>
    </dsp:sp>
    <dsp:sp modelId="{537D2A63-78D1-AF46-AC18-3C3868B3768F}">
      <dsp:nvSpPr>
        <dsp:cNvPr id="0" name=""/>
        <dsp:cNvSpPr/>
      </dsp:nvSpPr>
      <dsp:spPr>
        <a:xfrm>
          <a:off x="0" y="4204636"/>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9DF159D-4FD9-254F-9A70-307EAF64F3A1}">
      <dsp:nvSpPr>
        <dsp:cNvPr id="0" name=""/>
        <dsp:cNvSpPr/>
      </dsp:nvSpPr>
      <dsp:spPr>
        <a:xfrm>
          <a:off x="0" y="4204636"/>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6 | Dialogue: </a:t>
          </a:r>
          <a:r>
            <a:rPr lang="en-US" sz="1400" kern="1200" smtClean="0"/>
            <a:t>We will facilitate and support dialog and debate among educators, students, business, government, consumers, media, civil society organisations and other interested groups and stakeholders on critical issues related to global social responsibility and sustainability.</a:t>
          </a:r>
          <a:endParaRPr lang="en-US" sz="1400" kern="1200"/>
        </a:p>
      </dsp:txBody>
      <dsp:txXfrm>
        <a:off x="0" y="4204636"/>
        <a:ext cx="7723546" cy="840434"/>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E0DFC66-93CD-4827-917D-AE8DCDA493EF}">
      <dsp:nvSpPr>
        <dsp:cNvPr id="0" name=""/>
        <dsp:cNvSpPr/>
      </dsp:nvSpPr>
      <dsp:spPr>
        <a:xfrm>
          <a:off x="2401235" y="-102485"/>
          <a:ext cx="1293529" cy="840793"/>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Identify stakeholders</a:t>
          </a:r>
          <a:endParaRPr lang="en-GB" sz="1200" kern="1200" dirty="0">
            <a:solidFill>
              <a:srgbClr val="004594"/>
            </a:solidFill>
          </a:endParaRPr>
        </a:p>
      </dsp:txBody>
      <dsp:txXfrm>
        <a:off x="2401235" y="-102485"/>
        <a:ext cx="1293529" cy="840793"/>
      </dsp:txXfrm>
    </dsp:sp>
    <dsp:sp modelId="{CA695AE5-2452-49FF-8E78-AD8143A5982A}">
      <dsp:nvSpPr>
        <dsp:cNvPr id="0" name=""/>
        <dsp:cNvSpPr/>
      </dsp:nvSpPr>
      <dsp:spPr>
        <a:xfrm>
          <a:off x="1123997" y="266462"/>
          <a:ext cx="3606768" cy="3606768"/>
        </a:xfrm>
        <a:custGeom>
          <a:avLst/>
          <a:gdLst/>
          <a:ahLst/>
          <a:cxnLst/>
          <a:rect l="0" t="0" r="0" b="0"/>
          <a:pathLst>
            <a:path>
              <a:moveTo>
                <a:pt x="2683003" y="229070"/>
              </a:moveTo>
              <a:arcTo wR="1803384" hR="1803384" stAng="17951610" swAng="72796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AFAA667-4990-4D38-AB9A-BCFC40035E59}">
      <dsp:nvSpPr>
        <dsp:cNvPr id="0" name=""/>
        <dsp:cNvSpPr/>
      </dsp:nvSpPr>
      <dsp:spPr>
        <a:xfrm>
          <a:off x="3912088" y="802157"/>
          <a:ext cx="1293529" cy="840793"/>
        </a:xfrm>
        <a:prstGeom prst="round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Gather information</a:t>
          </a:r>
          <a:endParaRPr lang="en-GB" sz="1200" kern="1200" dirty="0">
            <a:solidFill>
              <a:srgbClr val="004594"/>
            </a:solidFill>
          </a:endParaRPr>
        </a:p>
      </dsp:txBody>
      <dsp:txXfrm>
        <a:off x="3912088" y="802157"/>
        <a:ext cx="1293529" cy="840793"/>
      </dsp:txXfrm>
    </dsp:sp>
    <dsp:sp modelId="{F527899C-E965-4E3A-946F-303DCF52C45E}">
      <dsp:nvSpPr>
        <dsp:cNvPr id="0" name=""/>
        <dsp:cNvSpPr/>
      </dsp:nvSpPr>
      <dsp:spPr>
        <a:xfrm>
          <a:off x="1313065" y="625373"/>
          <a:ext cx="3606768" cy="3606768"/>
        </a:xfrm>
        <a:custGeom>
          <a:avLst/>
          <a:gdLst/>
          <a:ahLst/>
          <a:cxnLst/>
          <a:rect l="0" t="0" r="0" b="0"/>
          <a:pathLst>
            <a:path>
              <a:moveTo>
                <a:pt x="3464191" y="1100593"/>
              </a:moveTo>
              <a:arcTo wR="1803384" hR="1803384" stAng="20223825" swAng="52363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7834EEB-C271-4345-91B2-0489EE0A2E1B}">
      <dsp:nvSpPr>
        <dsp:cNvPr id="0" name=""/>
        <dsp:cNvSpPr/>
      </dsp:nvSpPr>
      <dsp:spPr>
        <a:xfrm>
          <a:off x="4200127" y="2074991"/>
          <a:ext cx="1293529" cy="840793"/>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Review influence</a:t>
          </a:r>
          <a:endParaRPr lang="en-GB" sz="1200" kern="1200" dirty="0">
            <a:solidFill>
              <a:srgbClr val="004594"/>
            </a:solidFill>
          </a:endParaRPr>
        </a:p>
      </dsp:txBody>
      <dsp:txXfrm>
        <a:off x="4200127" y="2074991"/>
        <a:ext cx="1293529" cy="840793"/>
      </dsp:txXfrm>
    </dsp:sp>
    <dsp:sp modelId="{9A86E8FF-353F-4E02-9EE8-5DD69ABCE34D}">
      <dsp:nvSpPr>
        <dsp:cNvPr id="0" name=""/>
        <dsp:cNvSpPr/>
      </dsp:nvSpPr>
      <dsp:spPr>
        <a:xfrm>
          <a:off x="1409065" y="99828"/>
          <a:ext cx="3606768" cy="3606768"/>
        </a:xfrm>
        <a:custGeom>
          <a:avLst/>
          <a:gdLst/>
          <a:ahLst/>
          <a:cxnLst/>
          <a:rect l="0" t="0" r="0" b="0"/>
          <a:pathLst>
            <a:path>
              <a:moveTo>
                <a:pt x="3238314" y="2895707"/>
              </a:moveTo>
              <a:arcTo wR="1803384" hR="1803384" stAng="2236786" swAng="564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442E897-2606-427A-A5CB-5427466D2677}">
      <dsp:nvSpPr>
        <dsp:cNvPr id="0" name=""/>
        <dsp:cNvSpPr/>
      </dsp:nvSpPr>
      <dsp:spPr>
        <a:xfrm>
          <a:off x="3183692" y="3280897"/>
          <a:ext cx="1293529" cy="840793"/>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noProof="0" dirty="0" smtClean="0">
              <a:solidFill>
                <a:srgbClr val="004594"/>
              </a:solidFill>
            </a:rPr>
            <a:t>Analyze</a:t>
          </a:r>
          <a:endParaRPr lang="en-US" sz="1200" kern="1200" noProof="0" dirty="0">
            <a:solidFill>
              <a:srgbClr val="004594"/>
            </a:solidFill>
          </a:endParaRPr>
        </a:p>
      </dsp:txBody>
      <dsp:txXfrm>
        <a:off x="3183692" y="3280897"/>
        <a:ext cx="1293529" cy="840793"/>
      </dsp:txXfrm>
    </dsp:sp>
    <dsp:sp modelId="{C29E5381-9B3D-4B42-AA18-88288D7C6904}">
      <dsp:nvSpPr>
        <dsp:cNvPr id="0" name=""/>
        <dsp:cNvSpPr/>
      </dsp:nvSpPr>
      <dsp:spPr>
        <a:xfrm>
          <a:off x="1244615" y="277542"/>
          <a:ext cx="3606768" cy="3606768"/>
        </a:xfrm>
        <a:custGeom>
          <a:avLst/>
          <a:gdLst/>
          <a:ahLst/>
          <a:cxnLst/>
          <a:rect l="0" t="0" r="0" b="0"/>
          <a:pathLst>
            <a:path>
              <a:moveTo>
                <a:pt x="1884900" y="3604925"/>
              </a:moveTo>
              <a:arcTo wR="1803384" hR="1803384" stAng="5244555" swAng="31089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E675F2D-35AA-41D6-A390-876196FE4472}">
      <dsp:nvSpPr>
        <dsp:cNvPr id="0" name=""/>
        <dsp:cNvSpPr/>
      </dsp:nvSpPr>
      <dsp:spPr>
        <a:xfrm>
          <a:off x="1618778" y="3280897"/>
          <a:ext cx="1293529" cy="840793"/>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Stakeholder mapping</a:t>
          </a:r>
          <a:endParaRPr lang="en-GB" sz="1200" kern="1200" dirty="0">
            <a:solidFill>
              <a:srgbClr val="004594"/>
            </a:solidFill>
          </a:endParaRPr>
        </a:p>
      </dsp:txBody>
      <dsp:txXfrm>
        <a:off x="1618778" y="3280897"/>
        <a:ext cx="1293529" cy="840793"/>
      </dsp:txXfrm>
    </dsp:sp>
    <dsp:sp modelId="{0E0D64D3-A0D9-4DE8-8690-7B5A3809A050}">
      <dsp:nvSpPr>
        <dsp:cNvPr id="0" name=""/>
        <dsp:cNvSpPr/>
      </dsp:nvSpPr>
      <dsp:spPr>
        <a:xfrm>
          <a:off x="1198660" y="209368"/>
          <a:ext cx="3606768" cy="3606768"/>
        </a:xfrm>
        <a:custGeom>
          <a:avLst/>
          <a:gdLst/>
          <a:ahLst/>
          <a:cxnLst/>
          <a:rect l="0" t="0" r="0" b="0"/>
          <a:pathLst>
            <a:path>
              <a:moveTo>
                <a:pt x="455607" y="3001588"/>
              </a:moveTo>
              <a:arcTo wR="1803384" hR="1803384" stAng="8301730" swAng="55112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4BC2EEF-517F-4569-9D09-0D3AC49BE0BB}">
      <dsp:nvSpPr>
        <dsp:cNvPr id="0" name=""/>
        <dsp:cNvSpPr/>
      </dsp:nvSpPr>
      <dsp:spPr>
        <a:xfrm>
          <a:off x="643062" y="2057401"/>
          <a:ext cx="1293529" cy="840793"/>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Develop strategy</a:t>
          </a:r>
          <a:endParaRPr lang="en-GB" sz="1200" kern="1200" dirty="0">
            <a:solidFill>
              <a:srgbClr val="004594"/>
            </a:solidFill>
          </a:endParaRPr>
        </a:p>
      </dsp:txBody>
      <dsp:txXfrm>
        <a:off x="643062" y="2057401"/>
        <a:ext cx="1293529" cy="840793"/>
      </dsp:txXfrm>
    </dsp:sp>
    <dsp:sp modelId="{CDDE4C24-12BF-4F6F-9D37-1DD7AE091FAE}">
      <dsp:nvSpPr>
        <dsp:cNvPr id="0" name=""/>
        <dsp:cNvSpPr/>
      </dsp:nvSpPr>
      <dsp:spPr>
        <a:xfrm>
          <a:off x="1255097" y="236136"/>
          <a:ext cx="3606768" cy="3606768"/>
        </a:xfrm>
        <a:custGeom>
          <a:avLst/>
          <a:gdLst/>
          <a:ahLst/>
          <a:cxnLst/>
          <a:rect l="0" t="0" r="0" b="0"/>
          <a:pathLst>
            <a:path>
              <a:moveTo>
                <a:pt x="1035" y="1742291"/>
              </a:moveTo>
              <a:arcTo wR="1803384" hR="1803384" stAng="10916482" swAng="45321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4062304-19E9-468F-AA3D-80068EB4E670}">
      <dsp:nvSpPr>
        <dsp:cNvPr id="0" name=""/>
        <dsp:cNvSpPr/>
      </dsp:nvSpPr>
      <dsp:spPr>
        <a:xfrm>
          <a:off x="815743" y="823643"/>
          <a:ext cx="1293529" cy="840793"/>
        </a:xfrm>
        <a:prstGeom prst="roundRect">
          <a:avLst/>
        </a:prstGeom>
        <a:solidFill>
          <a:schemeClr val="bg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smtClean="0">
              <a:solidFill>
                <a:srgbClr val="004594"/>
              </a:solidFill>
            </a:rPr>
            <a:t>Communications plan</a:t>
          </a:r>
          <a:endParaRPr lang="en-GB" sz="1200" kern="1200" dirty="0">
            <a:solidFill>
              <a:srgbClr val="004594"/>
            </a:solidFill>
          </a:endParaRPr>
        </a:p>
      </dsp:txBody>
      <dsp:txXfrm>
        <a:off x="815743" y="823643"/>
        <a:ext cx="1293529" cy="840793"/>
      </dsp:txXfrm>
    </dsp:sp>
    <dsp:sp modelId="{276B8047-D188-48D0-A17E-41F108FD4185}">
      <dsp:nvSpPr>
        <dsp:cNvPr id="0" name=""/>
        <dsp:cNvSpPr/>
      </dsp:nvSpPr>
      <dsp:spPr>
        <a:xfrm>
          <a:off x="1224205" y="325611"/>
          <a:ext cx="3606768" cy="3606768"/>
        </a:xfrm>
        <a:custGeom>
          <a:avLst/>
          <a:gdLst/>
          <a:ahLst/>
          <a:cxnLst/>
          <a:rect l="0" t="0" r="0" b="0"/>
          <a:pathLst>
            <a:path>
              <a:moveTo>
                <a:pt x="668497" y="401875"/>
              </a:moveTo>
              <a:arcTo wR="1803384" hR="1803384" stAng="13860050" swAng="84280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37D11A-2F85-4B4A-8B52-9E1D9453DD04}">
      <dsp:nvSpPr>
        <dsp:cNvPr id="0" name=""/>
        <dsp:cNvSpPr/>
      </dsp:nvSpPr>
      <dsp:spPr>
        <a:xfrm>
          <a:off x="0" y="681459"/>
          <a:ext cx="8229600" cy="504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E30011F-0B32-C34A-87FE-286B5B058E7C}">
      <dsp:nvSpPr>
        <dsp:cNvPr id="0" name=""/>
        <dsp:cNvSpPr/>
      </dsp:nvSpPr>
      <dsp:spPr>
        <a:xfrm>
          <a:off x="411480" y="386259"/>
          <a:ext cx="5760720" cy="5904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rtl="0">
            <a:lnSpc>
              <a:spcPct val="90000"/>
            </a:lnSpc>
            <a:spcBef>
              <a:spcPct val="0"/>
            </a:spcBef>
            <a:spcAft>
              <a:spcPct val="35000"/>
            </a:spcAft>
          </a:pPr>
          <a:r>
            <a:rPr lang="en-GB" sz="2000" kern="1200" smtClean="0"/>
            <a:t>The customer will have quality requirements</a:t>
          </a:r>
          <a:endParaRPr lang="en-GB" sz="2000" kern="1200"/>
        </a:p>
      </dsp:txBody>
      <dsp:txXfrm>
        <a:off x="411480" y="386259"/>
        <a:ext cx="5760720" cy="590400"/>
      </dsp:txXfrm>
    </dsp:sp>
    <dsp:sp modelId="{443E104B-36E7-E843-BD56-959BDCF1177C}">
      <dsp:nvSpPr>
        <dsp:cNvPr id="0" name=""/>
        <dsp:cNvSpPr/>
      </dsp:nvSpPr>
      <dsp:spPr>
        <a:xfrm>
          <a:off x="0" y="1588660"/>
          <a:ext cx="8229600" cy="504000"/>
        </a:xfrm>
        <a:prstGeom prst="rect">
          <a:avLst/>
        </a:prstGeom>
        <a:solidFill>
          <a:schemeClr val="lt1">
            <a:alpha val="90000"/>
            <a:hueOff val="0"/>
            <a:satOff val="0"/>
            <a:lumOff val="0"/>
            <a:alphaOff val="0"/>
          </a:schemeClr>
        </a:solidFill>
        <a:ln w="9525" cap="flat" cmpd="sng" algn="ctr">
          <a:solidFill>
            <a:schemeClr val="accent2">
              <a:hueOff val="-4157948"/>
              <a:satOff val="29661"/>
              <a:lumOff val="-5098"/>
              <a:alphaOff val="0"/>
            </a:schemeClr>
          </a:solidFill>
          <a:prstDash val="solid"/>
        </a:ln>
        <a:effectLst/>
      </dsp:spPr>
      <dsp:style>
        <a:lnRef idx="1">
          <a:scrgbClr r="0" g="0" b="0"/>
        </a:lnRef>
        <a:fillRef idx="1">
          <a:scrgbClr r="0" g="0" b="0"/>
        </a:fillRef>
        <a:effectRef idx="0">
          <a:scrgbClr r="0" g="0" b="0"/>
        </a:effectRef>
        <a:fontRef idx="minor"/>
      </dsp:style>
    </dsp:sp>
    <dsp:sp modelId="{4CC73DD5-8ABB-DC49-A51B-3E0D2E9A4997}">
      <dsp:nvSpPr>
        <dsp:cNvPr id="0" name=""/>
        <dsp:cNvSpPr/>
      </dsp:nvSpPr>
      <dsp:spPr>
        <a:xfrm>
          <a:off x="411480" y="1293460"/>
          <a:ext cx="5760720" cy="590400"/>
        </a:xfrm>
        <a:prstGeom prst="roundRect">
          <a:avLst/>
        </a:prstGeom>
        <a:gradFill rotWithShape="0">
          <a:gsLst>
            <a:gs pos="0">
              <a:schemeClr val="accent2">
                <a:hueOff val="-4157948"/>
                <a:satOff val="29661"/>
                <a:lumOff val="-5098"/>
                <a:alphaOff val="0"/>
                <a:shade val="51000"/>
                <a:satMod val="130000"/>
              </a:schemeClr>
            </a:gs>
            <a:gs pos="80000">
              <a:schemeClr val="accent2">
                <a:hueOff val="-4157948"/>
                <a:satOff val="29661"/>
                <a:lumOff val="-5098"/>
                <a:alphaOff val="0"/>
                <a:shade val="93000"/>
                <a:satMod val="130000"/>
              </a:schemeClr>
            </a:gs>
            <a:gs pos="100000">
              <a:schemeClr val="accent2">
                <a:hueOff val="-4157948"/>
                <a:satOff val="29661"/>
                <a:lumOff val="-5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rtl="0">
            <a:lnSpc>
              <a:spcPct val="90000"/>
            </a:lnSpc>
            <a:spcBef>
              <a:spcPct val="0"/>
            </a:spcBef>
            <a:spcAft>
              <a:spcPct val="35000"/>
            </a:spcAft>
          </a:pPr>
          <a:r>
            <a:rPr lang="en-GB" sz="2000" kern="1200" smtClean="0"/>
            <a:t>These need to be expressed in measurable terms</a:t>
          </a:r>
          <a:endParaRPr lang="en-GB" sz="2000" kern="1200"/>
        </a:p>
      </dsp:txBody>
      <dsp:txXfrm>
        <a:off x="411480" y="1293460"/>
        <a:ext cx="5760720" cy="590400"/>
      </dsp:txXfrm>
    </dsp:sp>
    <dsp:sp modelId="{D657B87F-8E8A-5441-A309-DB441BF919CA}">
      <dsp:nvSpPr>
        <dsp:cNvPr id="0" name=""/>
        <dsp:cNvSpPr/>
      </dsp:nvSpPr>
      <dsp:spPr>
        <a:xfrm>
          <a:off x="0" y="2495860"/>
          <a:ext cx="8229600" cy="1827000"/>
        </a:xfrm>
        <a:prstGeom prst="rect">
          <a:avLst/>
        </a:prstGeom>
        <a:solidFill>
          <a:schemeClr val="lt1">
            <a:alpha val="90000"/>
            <a:hueOff val="0"/>
            <a:satOff val="0"/>
            <a:lumOff val="0"/>
            <a:alphaOff val="0"/>
          </a:schemeClr>
        </a:solidFill>
        <a:ln w="9525" cap="flat" cmpd="sng" algn="ctr">
          <a:solidFill>
            <a:schemeClr val="accent2">
              <a:hueOff val="-8315896"/>
              <a:satOff val="59322"/>
              <a:lumOff val="-1019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416560" rIns="638708" bIns="142240" numCol="1" spcCol="1270" anchor="t" anchorCtr="0">
          <a:noAutofit/>
        </a:bodyPr>
        <a:lstStyle/>
        <a:p>
          <a:pPr marL="228600" lvl="1" indent="-228600" algn="l" defTabSz="889000" rtl="0">
            <a:lnSpc>
              <a:spcPct val="90000"/>
            </a:lnSpc>
            <a:spcBef>
              <a:spcPct val="0"/>
            </a:spcBef>
            <a:spcAft>
              <a:spcPct val="15000"/>
            </a:spcAft>
            <a:buChar char="••"/>
          </a:pPr>
          <a:r>
            <a:rPr lang="en-GB" sz="2000" kern="1200" smtClean="0"/>
            <a:t>The cake must be tasty</a:t>
          </a:r>
          <a:endParaRPr lang="en-GB" sz="2000" kern="1200"/>
        </a:p>
        <a:p>
          <a:pPr marL="228600" lvl="1" indent="-228600" algn="l" defTabSz="889000" rtl="0">
            <a:lnSpc>
              <a:spcPct val="90000"/>
            </a:lnSpc>
            <a:spcBef>
              <a:spcPct val="0"/>
            </a:spcBef>
            <a:spcAft>
              <a:spcPct val="15000"/>
            </a:spcAft>
            <a:buChar char="••"/>
          </a:pPr>
          <a:r>
            <a:rPr lang="en-GB" sz="2000" kern="1200" smtClean="0"/>
            <a:t>The house must have a front door</a:t>
          </a:r>
          <a:endParaRPr lang="en-GB" sz="2000" kern="1200"/>
        </a:p>
        <a:p>
          <a:pPr marL="228600" lvl="1" indent="-228600" algn="l" defTabSz="889000" rtl="0">
            <a:lnSpc>
              <a:spcPct val="90000"/>
            </a:lnSpc>
            <a:spcBef>
              <a:spcPct val="0"/>
            </a:spcBef>
            <a:spcAft>
              <a:spcPct val="15000"/>
            </a:spcAft>
            <a:buChar char="••"/>
          </a:pPr>
          <a:r>
            <a:rPr lang="en-GB" sz="2000" kern="1200" dirty="0" smtClean="0"/>
            <a:t>The car must be able to accelerate to 80 </a:t>
          </a:r>
          <a:r>
            <a:rPr lang="en-GB" sz="2000" kern="1200" dirty="0" err="1" smtClean="0"/>
            <a:t>MpH</a:t>
          </a:r>
          <a:endParaRPr lang="en-GB" sz="2000" kern="1200" dirty="0"/>
        </a:p>
        <a:p>
          <a:pPr marL="228600" lvl="1" indent="-228600" algn="l" defTabSz="889000" rtl="0">
            <a:lnSpc>
              <a:spcPct val="90000"/>
            </a:lnSpc>
            <a:spcBef>
              <a:spcPct val="0"/>
            </a:spcBef>
            <a:spcAft>
              <a:spcPct val="15000"/>
            </a:spcAft>
            <a:buChar char="••"/>
          </a:pPr>
          <a:r>
            <a:rPr lang="en-GB" sz="2000" kern="1200" dirty="0" smtClean="0"/>
            <a:t>The patient must survive the surgery</a:t>
          </a:r>
          <a:endParaRPr lang="en-GB" sz="2000" kern="1200" dirty="0"/>
        </a:p>
      </dsp:txBody>
      <dsp:txXfrm>
        <a:off x="0" y="2495860"/>
        <a:ext cx="8229600" cy="1827000"/>
      </dsp:txXfrm>
    </dsp:sp>
    <dsp:sp modelId="{40B2299C-73AC-4A47-9709-F170C52566DA}">
      <dsp:nvSpPr>
        <dsp:cNvPr id="0" name=""/>
        <dsp:cNvSpPr/>
      </dsp:nvSpPr>
      <dsp:spPr>
        <a:xfrm>
          <a:off x="411480" y="2200660"/>
          <a:ext cx="5760720" cy="590400"/>
        </a:xfrm>
        <a:prstGeom prst="roundRect">
          <a:avLst/>
        </a:prstGeom>
        <a:gradFill rotWithShape="0">
          <a:gsLst>
            <a:gs pos="0">
              <a:schemeClr val="accent2">
                <a:hueOff val="-8315896"/>
                <a:satOff val="59322"/>
                <a:lumOff val="-10197"/>
                <a:alphaOff val="0"/>
                <a:shade val="51000"/>
                <a:satMod val="130000"/>
              </a:schemeClr>
            </a:gs>
            <a:gs pos="80000">
              <a:schemeClr val="accent2">
                <a:hueOff val="-8315896"/>
                <a:satOff val="59322"/>
                <a:lumOff val="-10197"/>
                <a:alphaOff val="0"/>
                <a:shade val="93000"/>
                <a:satMod val="130000"/>
              </a:schemeClr>
            </a:gs>
            <a:gs pos="100000">
              <a:schemeClr val="accent2">
                <a:hueOff val="-8315896"/>
                <a:satOff val="59322"/>
                <a:lumOff val="-1019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rtl="0">
            <a:lnSpc>
              <a:spcPct val="90000"/>
            </a:lnSpc>
            <a:spcBef>
              <a:spcPct val="0"/>
            </a:spcBef>
            <a:spcAft>
              <a:spcPct val="35000"/>
            </a:spcAft>
          </a:pPr>
          <a:r>
            <a:rPr lang="en-GB" sz="2000" kern="1200" smtClean="0"/>
            <a:t>Which of these examples are measureable?</a:t>
          </a:r>
          <a:endParaRPr lang="en-GB" sz="2000" kern="1200"/>
        </a:p>
      </dsp:txBody>
      <dsp:txXfrm>
        <a:off x="411480" y="2200660"/>
        <a:ext cx="5760720" cy="590400"/>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92925F-7406-344A-88D3-F20796DA0F42}">
      <dsp:nvSpPr>
        <dsp:cNvPr id="0" name=""/>
        <dsp:cNvSpPr/>
      </dsp:nvSpPr>
      <dsp:spPr>
        <a:xfrm rot="5400000">
          <a:off x="-213292" y="215048"/>
          <a:ext cx="1421947" cy="995362"/>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smtClean="0"/>
            <a:t>Quality planning</a:t>
          </a:r>
          <a:endParaRPr lang="en-GB" sz="1400" kern="1200"/>
        </a:p>
      </dsp:txBody>
      <dsp:txXfrm rot="5400000">
        <a:off x="-213292" y="215048"/>
        <a:ext cx="1421947" cy="995362"/>
      </dsp:txXfrm>
    </dsp:sp>
    <dsp:sp modelId="{D0A8250C-CF15-8945-A405-350FE07D306F}">
      <dsp:nvSpPr>
        <dsp:cNvPr id="0" name=""/>
        <dsp:cNvSpPr/>
      </dsp:nvSpPr>
      <dsp:spPr>
        <a:xfrm rot="5400000">
          <a:off x="4363296" y="-3366177"/>
          <a:ext cx="924265" cy="766013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n-GB" sz="1300" kern="1200" smtClean="0"/>
            <a:t>Prepares to meet stakeholders’ quality requirements</a:t>
          </a:r>
          <a:endParaRPr lang="en-GB" sz="1300" kern="1200"/>
        </a:p>
        <a:p>
          <a:pPr marL="114300" lvl="1" indent="-114300" algn="l" defTabSz="577850" rtl="0">
            <a:lnSpc>
              <a:spcPct val="90000"/>
            </a:lnSpc>
            <a:spcBef>
              <a:spcPct val="0"/>
            </a:spcBef>
            <a:spcAft>
              <a:spcPct val="15000"/>
            </a:spcAft>
            <a:buChar char="••"/>
          </a:pPr>
          <a:r>
            <a:rPr lang="en-GB" sz="1300" kern="1200" smtClean="0"/>
            <a:t>Allows trade-offs between scope, time, cost and quality</a:t>
          </a:r>
          <a:endParaRPr lang="en-GB" sz="1300" kern="1200"/>
        </a:p>
      </dsp:txBody>
      <dsp:txXfrm rot="5400000">
        <a:off x="4363296" y="-3366177"/>
        <a:ext cx="924265" cy="7660133"/>
      </dsp:txXfrm>
    </dsp:sp>
    <dsp:sp modelId="{F44C35E4-6C4E-B742-AAE4-810328DD2214}">
      <dsp:nvSpPr>
        <dsp:cNvPr id="0" name=""/>
        <dsp:cNvSpPr/>
      </dsp:nvSpPr>
      <dsp:spPr>
        <a:xfrm rot="5400000">
          <a:off x="-213292" y="1492089"/>
          <a:ext cx="1421947" cy="995362"/>
        </a:xfrm>
        <a:prstGeom prst="chevron">
          <a:avLst/>
        </a:prstGeom>
        <a:gradFill rotWithShape="0">
          <a:gsLst>
            <a:gs pos="0">
              <a:schemeClr val="accent2">
                <a:hueOff val="-2771965"/>
                <a:satOff val="19774"/>
                <a:lumOff val="-3399"/>
                <a:alphaOff val="0"/>
                <a:shade val="51000"/>
                <a:satMod val="130000"/>
              </a:schemeClr>
            </a:gs>
            <a:gs pos="80000">
              <a:schemeClr val="accent2">
                <a:hueOff val="-2771965"/>
                <a:satOff val="19774"/>
                <a:lumOff val="-3399"/>
                <a:alphaOff val="0"/>
                <a:shade val="93000"/>
                <a:satMod val="130000"/>
              </a:schemeClr>
            </a:gs>
            <a:gs pos="100000">
              <a:schemeClr val="accent2">
                <a:hueOff val="-2771965"/>
                <a:satOff val="19774"/>
                <a:lumOff val="-3399"/>
                <a:alphaOff val="0"/>
                <a:shade val="94000"/>
                <a:satMod val="135000"/>
              </a:schemeClr>
            </a:gs>
          </a:gsLst>
          <a:lin ang="16200000" scaled="0"/>
        </a:gradFill>
        <a:ln w="9525" cap="flat" cmpd="sng" algn="ctr">
          <a:solidFill>
            <a:schemeClr val="accent2">
              <a:hueOff val="-2771965"/>
              <a:satOff val="19774"/>
              <a:lumOff val="-3399"/>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smtClean="0"/>
            <a:t>Quality assurance</a:t>
          </a:r>
          <a:endParaRPr lang="en-GB" sz="1400" kern="1200"/>
        </a:p>
      </dsp:txBody>
      <dsp:txXfrm rot="5400000">
        <a:off x="-213292" y="1492089"/>
        <a:ext cx="1421947" cy="995362"/>
      </dsp:txXfrm>
    </dsp:sp>
    <dsp:sp modelId="{61585974-9E31-4847-9CD1-EAF6EB9E5B41}">
      <dsp:nvSpPr>
        <dsp:cNvPr id="0" name=""/>
        <dsp:cNvSpPr/>
      </dsp:nvSpPr>
      <dsp:spPr>
        <a:xfrm rot="5400000">
          <a:off x="4363296" y="-2089135"/>
          <a:ext cx="924265" cy="7660133"/>
        </a:xfrm>
        <a:prstGeom prst="round2SameRect">
          <a:avLst/>
        </a:prstGeom>
        <a:solidFill>
          <a:schemeClr val="lt1">
            <a:alpha val="90000"/>
            <a:hueOff val="0"/>
            <a:satOff val="0"/>
            <a:lumOff val="0"/>
            <a:alphaOff val="0"/>
          </a:schemeClr>
        </a:solidFill>
        <a:ln w="9525" cap="flat" cmpd="sng" algn="ctr">
          <a:solidFill>
            <a:schemeClr val="accent2">
              <a:hueOff val="-2771965"/>
              <a:satOff val="19774"/>
              <a:lumOff val="-339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n-GB" sz="1300" kern="1200" smtClean="0"/>
            <a:t>Provides confidence that quality will be achieved</a:t>
          </a:r>
          <a:endParaRPr lang="en-GB" sz="1300" kern="1200"/>
        </a:p>
        <a:p>
          <a:pPr marL="114300" lvl="1" indent="-114300" algn="l" defTabSz="577850" rtl="0">
            <a:lnSpc>
              <a:spcPct val="90000"/>
            </a:lnSpc>
            <a:spcBef>
              <a:spcPct val="0"/>
            </a:spcBef>
            <a:spcAft>
              <a:spcPct val="15000"/>
            </a:spcAft>
            <a:buChar char="••"/>
          </a:pPr>
          <a:r>
            <a:rPr lang="en-GB" sz="1300" kern="1200" smtClean="0"/>
            <a:t>Validates the consistent use of procedures and standards</a:t>
          </a:r>
          <a:endParaRPr lang="en-GB" sz="1300" kern="1200"/>
        </a:p>
        <a:p>
          <a:pPr marL="114300" lvl="1" indent="-114300" algn="l" defTabSz="577850" rtl="0">
            <a:lnSpc>
              <a:spcPct val="90000"/>
            </a:lnSpc>
            <a:spcBef>
              <a:spcPct val="0"/>
            </a:spcBef>
            <a:spcAft>
              <a:spcPct val="15000"/>
            </a:spcAft>
            <a:buChar char="••"/>
          </a:pPr>
          <a:r>
            <a:rPr lang="en-GB" sz="1300" kern="1200" smtClean="0"/>
            <a:t>Uses independent reviews and quality audits</a:t>
          </a:r>
          <a:endParaRPr lang="en-GB" sz="1300" kern="1200"/>
        </a:p>
        <a:p>
          <a:pPr marL="114300" lvl="1" indent="-114300" algn="l" defTabSz="577850" rtl="0">
            <a:lnSpc>
              <a:spcPct val="90000"/>
            </a:lnSpc>
            <a:spcBef>
              <a:spcPct val="0"/>
            </a:spcBef>
            <a:spcAft>
              <a:spcPct val="15000"/>
            </a:spcAft>
            <a:buChar char="••"/>
          </a:pPr>
          <a:r>
            <a:rPr lang="en-GB" sz="1300" kern="1200" smtClean="0"/>
            <a:t>A source of lessons and ideas</a:t>
          </a:r>
          <a:endParaRPr lang="en-GB" sz="1300" kern="1200"/>
        </a:p>
      </dsp:txBody>
      <dsp:txXfrm rot="5400000">
        <a:off x="4363296" y="-2089135"/>
        <a:ext cx="924265" cy="7660133"/>
      </dsp:txXfrm>
    </dsp:sp>
    <dsp:sp modelId="{6F9EA1FE-5711-344C-9F26-7876377EE703}">
      <dsp:nvSpPr>
        <dsp:cNvPr id="0" name=""/>
        <dsp:cNvSpPr/>
      </dsp:nvSpPr>
      <dsp:spPr>
        <a:xfrm rot="5400000">
          <a:off x="-213292" y="2769131"/>
          <a:ext cx="1421947" cy="995362"/>
        </a:xfrm>
        <a:prstGeom prst="chevron">
          <a:avLst/>
        </a:prstGeom>
        <a:gradFill rotWithShape="0">
          <a:gsLst>
            <a:gs pos="0">
              <a:schemeClr val="accent2">
                <a:hueOff val="-5543931"/>
                <a:satOff val="39548"/>
                <a:lumOff val="-6798"/>
                <a:alphaOff val="0"/>
                <a:shade val="51000"/>
                <a:satMod val="130000"/>
              </a:schemeClr>
            </a:gs>
            <a:gs pos="80000">
              <a:schemeClr val="accent2">
                <a:hueOff val="-5543931"/>
                <a:satOff val="39548"/>
                <a:lumOff val="-6798"/>
                <a:alphaOff val="0"/>
                <a:shade val="93000"/>
                <a:satMod val="130000"/>
              </a:schemeClr>
            </a:gs>
            <a:gs pos="100000">
              <a:schemeClr val="accent2">
                <a:hueOff val="-5543931"/>
                <a:satOff val="39548"/>
                <a:lumOff val="-6798"/>
                <a:alphaOff val="0"/>
                <a:shade val="94000"/>
                <a:satMod val="135000"/>
              </a:schemeClr>
            </a:gs>
          </a:gsLst>
          <a:lin ang="16200000" scaled="0"/>
        </a:gradFill>
        <a:ln w="9525" cap="flat" cmpd="sng" algn="ctr">
          <a:solidFill>
            <a:schemeClr val="accent2">
              <a:hueOff val="-5543931"/>
              <a:satOff val="39548"/>
              <a:lumOff val="-679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smtClean="0"/>
            <a:t>Quality control</a:t>
          </a:r>
          <a:endParaRPr lang="en-GB" sz="1400" kern="1200"/>
        </a:p>
      </dsp:txBody>
      <dsp:txXfrm rot="5400000">
        <a:off x="-213292" y="2769131"/>
        <a:ext cx="1421947" cy="995362"/>
      </dsp:txXfrm>
    </dsp:sp>
    <dsp:sp modelId="{0EA6BE27-BC4A-FB48-A332-046C330B1943}">
      <dsp:nvSpPr>
        <dsp:cNvPr id="0" name=""/>
        <dsp:cNvSpPr/>
      </dsp:nvSpPr>
      <dsp:spPr>
        <a:xfrm rot="5400000">
          <a:off x="4363296" y="-812094"/>
          <a:ext cx="924265" cy="7660133"/>
        </a:xfrm>
        <a:prstGeom prst="round2SameRect">
          <a:avLst/>
        </a:prstGeom>
        <a:solidFill>
          <a:schemeClr val="lt1">
            <a:alpha val="90000"/>
            <a:hueOff val="0"/>
            <a:satOff val="0"/>
            <a:lumOff val="0"/>
            <a:alphaOff val="0"/>
          </a:schemeClr>
        </a:solidFill>
        <a:ln w="9525" cap="flat" cmpd="sng" algn="ctr">
          <a:solidFill>
            <a:schemeClr val="accent2">
              <a:hueOff val="-5543931"/>
              <a:satOff val="39548"/>
              <a:lumOff val="-679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n-GB" sz="1300" kern="1200" smtClean="0"/>
            <a:t>Inspection, testing and quality measurement</a:t>
          </a:r>
          <a:endParaRPr lang="en-GB" sz="1300" kern="1200"/>
        </a:p>
        <a:p>
          <a:pPr marL="114300" lvl="1" indent="-114300" algn="l" defTabSz="577850" rtl="0">
            <a:lnSpc>
              <a:spcPct val="90000"/>
            </a:lnSpc>
            <a:spcBef>
              <a:spcPct val="0"/>
            </a:spcBef>
            <a:spcAft>
              <a:spcPct val="15000"/>
            </a:spcAft>
            <a:buChar char="••"/>
          </a:pPr>
          <a:r>
            <a:rPr lang="en-GB" sz="1300" kern="1200" smtClean="0"/>
            <a:t>Verifies deliverables conform to specification, are fit for purpose and meet stakeholders expectations</a:t>
          </a:r>
          <a:endParaRPr lang="en-GB" sz="1300" kern="1200"/>
        </a:p>
      </dsp:txBody>
      <dsp:txXfrm rot="5400000">
        <a:off x="4363296" y="-812094"/>
        <a:ext cx="924265" cy="7660133"/>
      </dsp:txXfrm>
    </dsp:sp>
    <dsp:sp modelId="{6E43A94B-A7F4-E041-88B9-ED2BE472CE1D}">
      <dsp:nvSpPr>
        <dsp:cNvPr id="0" name=""/>
        <dsp:cNvSpPr/>
      </dsp:nvSpPr>
      <dsp:spPr>
        <a:xfrm rot="5400000">
          <a:off x="-213292" y="4046172"/>
          <a:ext cx="1421947" cy="995362"/>
        </a:xfrm>
        <a:prstGeom prst="chevron">
          <a:avLst/>
        </a:prstGeom>
        <a:gradFill rotWithShape="0">
          <a:gsLst>
            <a:gs pos="0">
              <a:schemeClr val="accent2">
                <a:hueOff val="-8315896"/>
                <a:satOff val="59322"/>
                <a:lumOff val="-10197"/>
                <a:alphaOff val="0"/>
                <a:shade val="51000"/>
                <a:satMod val="130000"/>
              </a:schemeClr>
            </a:gs>
            <a:gs pos="80000">
              <a:schemeClr val="accent2">
                <a:hueOff val="-8315896"/>
                <a:satOff val="59322"/>
                <a:lumOff val="-10197"/>
                <a:alphaOff val="0"/>
                <a:shade val="93000"/>
                <a:satMod val="130000"/>
              </a:schemeClr>
            </a:gs>
            <a:gs pos="100000">
              <a:schemeClr val="accent2">
                <a:hueOff val="-8315896"/>
                <a:satOff val="59322"/>
                <a:lumOff val="-10197"/>
                <a:alphaOff val="0"/>
                <a:shade val="94000"/>
                <a:satMod val="135000"/>
              </a:schemeClr>
            </a:gs>
          </a:gsLst>
          <a:lin ang="16200000" scaled="0"/>
        </a:gradFill>
        <a:ln w="9525" cap="flat" cmpd="sng" algn="ctr">
          <a:solidFill>
            <a:schemeClr val="accent2">
              <a:hueOff val="-8315896"/>
              <a:satOff val="59322"/>
              <a:lumOff val="-10197"/>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smtClean="0"/>
            <a:t>Continuous improvement</a:t>
          </a:r>
          <a:endParaRPr lang="en-GB" sz="1400" kern="1200"/>
        </a:p>
      </dsp:txBody>
      <dsp:txXfrm rot="5400000">
        <a:off x="-213292" y="4046172"/>
        <a:ext cx="1421947" cy="995362"/>
      </dsp:txXfrm>
    </dsp:sp>
    <dsp:sp modelId="{BA321707-AF78-B74E-B08F-5347A661024A}">
      <dsp:nvSpPr>
        <dsp:cNvPr id="0" name=""/>
        <dsp:cNvSpPr/>
      </dsp:nvSpPr>
      <dsp:spPr>
        <a:xfrm rot="5400000">
          <a:off x="4363296" y="464946"/>
          <a:ext cx="924265" cy="7660133"/>
        </a:xfrm>
        <a:prstGeom prst="round2SameRect">
          <a:avLst/>
        </a:prstGeom>
        <a:solidFill>
          <a:schemeClr val="lt1">
            <a:alpha val="90000"/>
            <a:hueOff val="0"/>
            <a:satOff val="0"/>
            <a:lumOff val="0"/>
            <a:alphaOff val="0"/>
          </a:schemeClr>
        </a:solidFill>
        <a:ln w="9525" cap="flat" cmpd="sng" algn="ctr">
          <a:solidFill>
            <a:schemeClr val="accent2">
              <a:hueOff val="-8315896"/>
              <a:satOff val="59322"/>
              <a:lumOff val="-1019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n-GB" sz="1300" kern="1200" smtClean="0"/>
            <a:t>Meeting requirements without wasting time or resources</a:t>
          </a:r>
          <a:endParaRPr lang="en-GB" sz="1300" kern="1200"/>
        </a:p>
      </dsp:txBody>
      <dsp:txXfrm rot="5400000">
        <a:off x="4363296" y="464946"/>
        <a:ext cx="924265" cy="7660133"/>
      </dsp:txXfrm>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C31AC6-C751-D342-A595-67B5725692E5}">
      <dsp:nvSpPr>
        <dsp:cNvPr id="0" name=""/>
        <dsp:cNvSpPr/>
      </dsp:nvSpPr>
      <dsp:spPr>
        <a:xfrm>
          <a:off x="0" y="636681"/>
          <a:ext cx="8229600" cy="10342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smtClean="0"/>
            <a:t>Stakeholders’ requirements and expectations need to be captured</a:t>
          </a:r>
          <a:endParaRPr lang="en-GB" sz="2600" kern="1200"/>
        </a:p>
      </dsp:txBody>
      <dsp:txXfrm>
        <a:off x="0" y="636681"/>
        <a:ext cx="8229600" cy="1034280"/>
      </dsp:txXfrm>
    </dsp:sp>
    <dsp:sp modelId="{5C547C6B-EFFD-894D-AA5C-2B45A57B473F}">
      <dsp:nvSpPr>
        <dsp:cNvPr id="0" name=""/>
        <dsp:cNvSpPr/>
      </dsp:nvSpPr>
      <dsp:spPr>
        <a:xfrm>
          <a:off x="0" y="1745841"/>
          <a:ext cx="8229600" cy="1034280"/>
        </a:xfrm>
        <a:prstGeom prst="roundRect">
          <a:avLst/>
        </a:prstGeom>
        <a:gradFill rotWithShape="0">
          <a:gsLst>
            <a:gs pos="0">
              <a:schemeClr val="accent2">
                <a:hueOff val="-4157948"/>
                <a:satOff val="29661"/>
                <a:lumOff val="-5098"/>
                <a:alphaOff val="0"/>
                <a:shade val="51000"/>
                <a:satMod val="130000"/>
              </a:schemeClr>
            </a:gs>
            <a:gs pos="80000">
              <a:schemeClr val="accent2">
                <a:hueOff val="-4157948"/>
                <a:satOff val="29661"/>
                <a:lumOff val="-5098"/>
                <a:alphaOff val="0"/>
                <a:shade val="93000"/>
                <a:satMod val="130000"/>
              </a:schemeClr>
            </a:gs>
            <a:gs pos="100000">
              <a:schemeClr val="accent2">
                <a:hueOff val="-4157948"/>
                <a:satOff val="29661"/>
                <a:lumOff val="-509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smtClean="0"/>
            <a:t>They need to be expressed in ‘provable’ terms so that the project team knows when it has achieved the </a:t>
          </a:r>
          <a:r>
            <a:rPr lang="en-GB" sz="2600" i="1" kern="1200" smtClean="0"/>
            <a:t>right</a:t>
          </a:r>
          <a:r>
            <a:rPr lang="en-GB" sz="2600" kern="1200" smtClean="0"/>
            <a:t> quality</a:t>
          </a:r>
          <a:endParaRPr lang="en-GB" sz="2600" kern="1200"/>
        </a:p>
      </dsp:txBody>
      <dsp:txXfrm>
        <a:off x="0" y="1745841"/>
        <a:ext cx="8229600" cy="1034280"/>
      </dsp:txXfrm>
    </dsp:sp>
    <dsp:sp modelId="{51D7A1B3-CFA9-314E-966B-BC90314B083D}">
      <dsp:nvSpPr>
        <dsp:cNvPr id="0" name=""/>
        <dsp:cNvSpPr/>
      </dsp:nvSpPr>
      <dsp:spPr>
        <a:xfrm>
          <a:off x="0" y="2855001"/>
          <a:ext cx="8229600" cy="1034280"/>
        </a:xfrm>
        <a:prstGeom prst="roundRect">
          <a:avLst/>
        </a:prstGeom>
        <a:gradFill rotWithShape="0">
          <a:gsLst>
            <a:gs pos="0">
              <a:schemeClr val="accent2">
                <a:hueOff val="-8315896"/>
                <a:satOff val="59322"/>
                <a:lumOff val="-10197"/>
                <a:alphaOff val="0"/>
                <a:shade val="51000"/>
                <a:satMod val="130000"/>
              </a:schemeClr>
            </a:gs>
            <a:gs pos="80000">
              <a:schemeClr val="accent2">
                <a:hueOff val="-8315896"/>
                <a:satOff val="59322"/>
                <a:lumOff val="-10197"/>
                <a:alphaOff val="0"/>
                <a:shade val="93000"/>
                <a:satMod val="130000"/>
              </a:schemeClr>
            </a:gs>
            <a:gs pos="100000">
              <a:schemeClr val="accent2">
                <a:hueOff val="-8315896"/>
                <a:satOff val="59322"/>
                <a:lumOff val="-1019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smtClean="0"/>
            <a:t>Each deliverable needs a set of acceptance criteria to specify its quality requirements/expectations</a:t>
          </a:r>
          <a:endParaRPr lang="en-GB" sz="2600" kern="1200"/>
        </a:p>
      </dsp:txBody>
      <dsp:txXfrm>
        <a:off x="0" y="2855001"/>
        <a:ext cx="8229600" cy="1034280"/>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B087D0-8DA8-F343-9BE7-A6FBC3229583}">
      <dsp:nvSpPr>
        <dsp:cNvPr id="0" name=""/>
        <dsp:cNvSpPr/>
      </dsp:nvSpPr>
      <dsp:spPr>
        <a:xfrm>
          <a:off x="0" y="926279"/>
          <a:ext cx="8991600" cy="428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EAECD68-F756-2D4D-BFC7-C30A1474DD7F}">
      <dsp:nvSpPr>
        <dsp:cNvPr id="0" name=""/>
        <dsp:cNvSpPr/>
      </dsp:nvSpPr>
      <dsp:spPr>
        <a:xfrm>
          <a:off x="449580" y="675359"/>
          <a:ext cx="6294120" cy="5018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lvl="0" algn="l" defTabSz="755650" rtl="0">
            <a:lnSpc>
              <a:spcPct val="90000"/>
            </a:lnSpc>
            <a:spcBef>
              <a:spcPct val="0"/>
            </a:spcBef>
            <a:spcAft>
              <a:spcPct val="35000"/>
            </a:spcAft>
          </a:pPr>
          <a:r>
            <a:rPr lang="en-GB" sz="1700" kern="1200" smtClean="0"/>
            <a:t>Answer the question “How good does it have to be?”</a:t>
          </a:r>
          <a:endParaRPr lang="en-GB" sz="1700" kern="1200"/>
        </a:p>
      </dsp:txBody>
      <dsp:txXfrm>
        <a:off x="449580" y="675359"/>
        <a:ext cx="6294120" cy="501840"/>
      </dsp:txXfrm>
    </dsp:sp>
    <dsp:sp modelId="{C6E95A39-B26F-0E46-A178-A2CEBD9E6840}">
      <dsp:nvSpPr>
        <dsp:cNvPr id="0" name=""/>
        <dsp:cNvSpPr/>
      </dsp:nvSpPr>
      <dsp:spPr>
        <a:xfrm>
          <a:off x="0" y="1697400"/>
          <a:ext cx="8991600" cy="4284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9C1148C-D1A7-7449-8BD6-010A40A7A1CF}">
      <dsp:nvSpPr>
        <dsp:cNvPr id="0" name=""/>
        <dsp:cNvSpPr/>
      </dsp:nvSpPr>
      <dsp:spPr>
        <a:xfrm>
          <a:off x="449580" y="1446480"/>
          <a:ext cx="6294120" cy="50184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lvl="0" algn="l" defTabSz="755650" rtl="0">
            <a:lnSpc>
              <a:spcPct val="90000"/>
            </a:lnSpc>
            <a:spcBef>
              <a:spcPct val="0"/>
            </a:spcBef>
            <a:spcAft>
              <a:spcPct val="35000"/>
            </a:spcAft>
          </a:pPr>
          <a:r>
            <a:rPr lang="en-GB" sz="1700" kern="1200" smtClean="0"/>
            <a:t>Must be measurable</a:t>
          </a:r>
          <a:endParaRPr lang="en-GB" sz="1700" kern="1200"/>
        </a:p>
      </dsp:txBody>
      <dsp:txXfrm>
        <a:off x="449580" y="1446480"/>
        <a:ext cx="6294120" cy="501840"/>
      </dsp:txXfrm>
    </dsp:sp>
    <dsp:sp modelId="{E20C6474-79AF-784F-A990-80C03A9A730C}">
      <dsp:nvSpPr>
        <dsp:cNvPr id="0" name=""/>
        <dsp:cNvSpPr/>
      </dsp:nvSpPr>
      <dsp:spPr>
        <a:xfrm>
          <a:off x="0" y="2468519"/>
          <a:ext cx="8991600" cy="4284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9F3EC66-33B8-5740-A284-6703EABFD4D5}">
      <dsp:nvSpPr>
        <dsp:cNvPr id="0" name=""/>
        <dsp:cNvSpPr/>
      </dsp:nvSpPr>
      <dsp:spPr>
        <a:xfrm>
          <a:off x="449580" y="2217599"/>
          <a:ext cx="6294120" cy="5018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lvl="0" algn="l" defTabSz="755650" rtl="0">
            <a:lnSpc>
              <a:spcPct val="90000"/>
            </a:lnSpc>
            <a:spcBef>
              <a:spcPct val="0"/>
            </a:spcBef>
            <a:spcAft>
              <a:spcPct val="35000"/>
            </a:spcAft>
          </a:pPr>
          <a:r>
            <a:rPr lang="en-GB" sz="1700" kern="1200" smtClean="0"/>
            <a:t>Must relate to the product / deliverables (WBS / Work Packages)</a:t>
          </a:r>
          <a:endParaRPr lang="en-GB" sz="1700" kern="1200"/>
        </a:p>
      </dsp:txBody>
      <dsp:txXfrm>
        <a:off x="449580" y="2217599"/>
        <a:ext cx="6294120" cy="501840"/>
      </dsp:txXfrm>
    </dsp:sp>
    <dsp:sp modelId="{6F22DC05-BD02-E648-9D8D-E32DD6B9B081}">
      <dsp:nvSpPr>
        <dsp:cNvPr id="0" name=""/>
        <dsp:cNvSpPr/>
      </dsp:nvSpPr>
      <dsp:spPr>
        <a:xfrm>
          <a:off x="0" y="3239640"/>
          <a:ext cx="8991600" cy="4284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6B549C7-25E7-144D-8979-6C57124994B5}">
      <dsp:nvSpPr>
        <dsp:cNvPr id="0" name=""/>
        <dsp:cNvSpPr/>
      </dsp:nvSpPr>
      <dsp:spPr>
        <a:xfrm>
          <a:off x="449580" y="2988720"/>
          <a:ext cx="6294120" cy="50184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37903" tIns="0" rIns="237903" bIns="0" numCol="1" spcCol="1270" anchor="ctr" anchorCtr="0">
          <a:noAutofit/>
        </a:bodyPr>
        <a:lstStyle/>
        <a:p>
          <a:pPr lvl="0" algn="l" defTabSz="755650" rtl="0">
            <a:lnSpc>
              <a:spcPct val="90000"/>
            </a:lnSpc>
            <a:spcBef>
              <a:spcPct val="0"/>
            </a:spcBef>
            <a:spcAft>
              <a:spcPct val="35000"/>
            </a:spcAft>
          </a:pPr>
          <a:r>
            <a:rPr lang="en-GB" sz="1700" kern="1200" smtClean="0"/>
            <a:t>Could have a tolerance</a:t>
          </a:r>
          <a:endParaRPr lang="en-GB" sz="1700" kern="1200"/>
        </a:p>
      </dsp:txBody>
      <dsp:txXfrm>
        <a:off x="449580" y="2988720"/>
        <a:ext cx="6294120" cy="501840"/>
      </dsp:txXfrm>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8FB4781-A8B9-A742-B340-38897627861F}">
      <dsp:nvSpPr>
        <dsp:cNvPr id="0" name=""/>
        <dsp:cNvSpPr/>
      </dsp:nvSpPr>
      <dsp:spPr>
        <a:xfrm>
          <a:off x="0" y="806399"/>
          <a:ext cx="8229600" cy="378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E3615C9-33BE-F24E-AD99-94D6273854F0}">
      <dsp:nvSpPr>
        <dsp:cNvPr id="0" name=""/>
        <dsp:cNvSpPr/>
      </dsp:nvSpPr>
      <dsp:spPr>
        <a:xfrm>
          <a:off x="411480" y="584999"/>
          <a:ext cx="5760720" cy="4428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666750" rtl="0">
            <a:lnSpc>
              <a:spcPct val="90000"/>
            </a:lnSpc>
            <a:spcBef>
              <a:spcPct val="0"/>
            </a:spcBef>
            <a:spcAft>
              <a:spcPct val="35000"/>
            </a:spcAft>
          </a:pPr>
          <a:r>
            <a:rPr lang="en-GB" sz="1500" kern="1200" dirty="0" smtClean="0"/>
            <a:t>Quality doesn’t just happen it needs to be planned and managed</a:t>
          </a:r>
          <a:endParaRPr lang="en-GB" sz="1500" kern="1200" dirty="0"/>
        </a:p>
      </dsp:txBody>
      <dsp:txXfrm>
        <a:off x="411480" y="584999"/>
        <a:ext cx="5760720" cy="442800"/>
      </dsp:txXfrm>
    </dsp:sp>
    <dsp:sp modelId="{4669D769-79B9-F046-8A90-B3EB30D66535}">
      <dsp:nvSpPr>
        <dsp:cNvPr id="0" name=""/>
        <dsp:cNvSpPr/>
      </dsp:nvSpPr>
      <dsp:spPr>
        <a:xfrm>
          <a:off x="0" y="1486799"/>
          <a:ext cx="8229600" cy="378000"/>
        </a:xfrm>
        <a:prstGeom prst="rect">
          <a:avLst/>
        </a:prstGeom>
        <a:solidFill>
          <a:schemeClr val="lt1">
            <a:alpha val="90000"/>
            <a:hueOff val="0"/>
            <a:satOff val="0"/>
            <a:lumOff val="0"/>
            <a:alphaOff val="0"/>
          </a:schemeClr>
        </a:solidFill>
        <a:ln w="9525" cap="flat" cmpd="sng" algn="ctr">
          <a:solidFill>
            <a:schemeClr val="accent3">
              <a:hueOff val="7679183"/>
              <a:satOff val="-35294"/>
              <a:lumOff val="8236"/>
              <a:alphaOff val="0"/>
            </a:schemeClr>
          </a:solidFill>
          <a:prstDash val="solid"/>
        </a:ln>
        <a:effectLst/>
      </dsp:spPr>
      <dsp:style>
        <a:lnRef idx="1">
          <a:scrgbClr r="0" g="0" b="0"/>
        </a:lnRef>
        <a:fillRef idx="1">
          <a:scrgbClr r="0" g="0" b="0"/>
        </a:fillRef>
        <a:effectRef idx="0">
          <a:scrgbClr r="0" g="0" b="0"/>
        </a:effectRef>
        <a:fontRef idx="minor"/>
      </dsp:style>
    </dsp:sp>
    <dsp:sp modelId="{256092B7-9597-AC44-B8AF-BEEB7B4F5F27}">
      <dsp:nvSpPr>
        <dsp:cNvPr id="0" name=""/>
        <dsp:cNvSpPr/>
      </dsp:nvSpPr>
      <dsp:spPr>
        <a:xfrm>
          <a:off x="411480" y="1265399"/>
          <a:ext cx="5760720" cy="442800"/>
        </a:xfrm>
        <a:prstGeom prst="roundRect">
          <a:avLst/>
        </a:prstGeom>
        <a:gradFill rotWithShape="0">
          <a:gsLst>
            <a:gs pos="0">
              <a:schemeClr val="accent3">
                <a:hueOff val="7679183"/>
                <a:satOff val="-35294"/>
                <a:lumOff val="8236"/>
                <a:alphaOff val="0"/>
                <a:shade val="51000"/>
                <a:satMod val="130000"/>
              </a:schemeClr>
            </a:gs>
            <a:gs pos="80000">
              <a:schemeClr val="accent3">
                <a:hueOff val="7679183"/>
                <a:satOff val="-35294"/>
                <a:lumOff val="8236"/>
                <a:alphaOff val="0"/>
                <a:shade val="93000"/>
                <a:satMod val="130000"/>
              </a:schemeClr>
            </a:gs>
            <a:gs pos="100000">
              <a:schemeClr val="accent3">
                <a:hueOff val="7679183"/>
                <a:satOff val="-35294"/>
                <a:lumOff val="823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666750" rtl="0">
            <a:lnSpc>
              <a:spcPct val="90000"/>
            </a:lnSpc>
            <a:spcBef>
              <a:spcPct val="0"/>
            </a:spcBef>
            <a:spcAft>
              <a:spcPct val="35000"/>
            </a:spcAft>
          </a:pPr>
          <a:r>
            <a:rPr lang="en-GB" sz="1500" kern="1200" smtClean="0"/>
            <a:t>More likely to meet stakeholders’ expectations</a:t>
          </a:r>
          <a:endParaRPr lang="en-GB" sz="1500" kern="1200"/>
        </a:p>
      </dsp:txBody>
      <dsp:txXfrm>
        <a:off x="411480" y="1265399"/>
        <a:ext cx="5760720" cy="442800"/>
      </dsp:txXfrm>
    </dsp:sp>
    <dsp:sp modelId="{7B5D053F-16F3-244F-B1E5-0925332E840F}">
      <dsp:nvSpPr>
        <dsp:cNvPr id="0" name=""/>
        <dsp:cNvSpPr/>
      </dsp:nvSpPr>
      <dsp:spPr>
        <a:xfrm>
          <a:off x="0" y="2167200"/>
          <a:ext cx="8229600" cy="1134000"/>
        </a:xfrm>
        <a:prstGeom prst="rect">
          <a:avLst/>
        </a:prstGeom>
        <a:solidFill>
          <a:schemeClr val="lt1">
            <a:alpha val="90000"/>
            <a:hueOff val="0"/>
            <a:satOff val="0"/>
            <a:lumOff val="0"/>
            <a:alphaOff val="0"/>
          </a:schemeClr>
        </a:solidFill>
        <a:ln w="9525" cap="flat" cmpd="sng" algn="ctr">
          <a:solidFill>
            <a:schemeClr val="accent3">
              <a:hueOff val="15358367"/>
              <a:satOff val="-70588"/>
              <a:lumOff val="164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rtl="0">
            <a:lnSpc>
              <a:spcPct val="90000"/>
            </a:lnSpc>
            <a:spcBef>
              <a:spcPct val="0"/>
            </a:spcBef>
            <a:spcAft>
              <a:spcPct val="15000"/>
            </a:spcAft>
            <a:buChar char="••"/>
          </a:pPr>
          <a:r>
            <a:rPr lang="en-GB" sz="1500" kern="1200" smtClean="0"/>
            <a:t>Producing what the customer doesn’t want</a:t>
          </a:r>
          <a:endParaRPr lang="en-GB" sz="1500" kern="1200"/>
        </a:p>
        <a:p>
          <a:pPr marL="114300" lvl="1" indent="-114300" algn="l" defTabSz="666750" rtl="0">
            <a:lnSpc>
              <a:spcPct val="90000"/>
            </a:lnSpc>
            <a:spcBef>
              <a:spcPct val="0"/>
            </a:spcBef>
            <a:spcAft>
              <a:spcPct val="15000"/>
            </a:spcAft>
            <a:buChar char="••"/>
          </a:pPr>
          <a:r>
            <a:rPr lang="en-GB" sz="1500" kern="1200" smtClean="0"/>
            <a:t>Not producing what the customer really wants</a:t>
          </a:r>
          <a:endParaRPr lang="en-GB" sz="1500" kern="1200"/>
        </a:p>
        <a:p>
          <a:pPr marL="114300" lvl="1" indent="-114300" algn="l" defTabSz="666750" rtl="0">
            <a:lnSpc>
              <a:spcPct val="90000"/>
            </a:lnSpc>
            <a:spcBef>
              <a:spcPct val="0"/>
            </a:spcBef>
            <a:spcAft>
              <a:spcPct val="15000"/>
            </a:spcAft>
            <a:buChar char="••"/>
          </a:pPr>
          <a:r>
            <a:rPr lang="en-GB" sz="1500" kern="1200" smtClean="0"/>
            <a:t>Wasting time and resource</a:t>
          </a:r>
          <a:endParaRPr lang="en-GB" sz="1500" kern="1200"/>
        </a:p>
      </dsp:txBody>
      <dsp:txXfrm>
        <a:off x="0" y="2167200"/>
        <a:ext cx="8229600" cy="1134000"/>
      </dsp:txXfrm>
    </dsp:sp>
    <dsp:sp modelId="{8E6AF224-32CF-1B4A-8168-713826D5D9FF}">
      <dsp:nvSpPr>
        <dsp:cNvPr id="0" name=""/>
        <dsp:cNvSpPr/>
      </dsp:nvSpPr>
      <dsp:spPr>
        <a:xfrm>
          <a:off x="411480" y="1945800"/>
          <a:ext cx="5760720" cy="442800"/>
        </a:xfrm>
        <a:prstGeom prst="roundRect">
          <a:avLst/>
        </a:prstGeom>
        <a:gradFill rotWithShape="0">
          <a:gsLst>
            <a:gs pos="0">
              <a:schemeClr val="accent3">
                <a:hueOff val="15358367"/>
                <a:satOff val="-70588"/>
                <a:lumOff val="16471"/>
                <a:alphaOff val="0"/>
                <a:shade val="51000"/>
                <a:satMod val="130000"/>
              </a:schemeClr>
            </a:gs>
            <a:gs pos="80000">
              <a:schemeClr val="accent3">
                <a:hueOff val="15358367"/>
                <a:satOff val="-70588"/>
                <a:lumOff val="16471"/>
                <a:alphaOff val="0"/>
                <a:shade val="93000"/>
                <a:satMod val="130000"/>
              </a:schemeClr>
            </a:gs>
            <a:gs pos="100000">
              <a:schemeClr val="accent3">
                <a:hueOff val="15358367"/>
                <a:satOff val="-70588"/>
                <a:lumOff val="1647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666750" rtl="0">
            <a:lnSpc>
              <a:spcPct val="90000"/>
            </a:lnSpc>
            <a:spcBef>
              <a:spcPct val="0"/>
            </a:spcBef>
            <a:spcAft>
              <a:spcPct val="35000"/>
            </a:spcAft>
          </a:pPr>
          <a:r>
            <a:rPr lang="en-GB" sz="1500" kern="1200" smtClean="0"/>
            <a:t>Failure to manage quality can mean:</a:t>
          </a:r>
          <a:endParaRPr lang="en-GB" sz="1500" kern="1200"/>
        </a:p>
      </dsp:txBody>
      <dsp:txXfrm>
        <a:off x="411480" y="1945800"/>
        <a:ext cx="5760720" cy="442800"/>
      </dsp:txXfrm>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338C2A9-ADEC-3140-BF97-49FCEFD1E598}">
      <dsp:nvSpPr>
        <dsp:cNvPr id="0" name=""/>
        <dsp:cNvSpPr/>
      </dsp:nvSpPr>
      <dsp:spPr>
        <a:xfrm rot="5400000">
          <a:off x="4713034" y="-1529550"/>
          <a:ext cx="1766186"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GB" sz="2000" kern="1200" smtClean="0"/>
            <a:t>Defining a project quality plan</a:t>
          </a:r>
          <a:endParaRPr lang="en-GB" sz="2000" kern="1200"/>
        </a:p>
        <a:p>
          <a:pPr marL="228600" lvl="1" indent="-228600" algn="l" defTabSz="889000" rtl="0">
            <a:lnSpc>
              <a:spcPct val="90000"/>
            </a:lnSpc>
            <a:spcBef>
              <a:spcPct val="0"/>
            </a:spcBef>
            <a:spcAft>
              <a:spcPct val="15000"/>
            </a:spcAft>
            <a:buChar char="••"/>
          </a:pPr>
          <a:r>
            <a:rPr lang="en-GB" sz="2000" kern="1200" smtClean="0"/>
            <a:t>Setting up a quality log/register</a:t>
          </a:r>
          <a:endParaRPr lang="en-GB" sz="2000" kern="1200"/>
        </a:p>
        <a:p>
          <a:pPr marL="228600" lvl="1" indent="-228600" algn="l" defTabSz="889000" rtl="0">
            <a:lnSpc>
              <a:spcPct val="90000"/>
            </a:lnSpc>
            <a:spcBef>
              <a:spcPct val="0"/>
            </a:spcBef>
            <a:spcAft>
              <a:spcPct val="15000"/>
            </a:spcAft>
            <a:buChar char="••"/>
          </a:pPr>
          <a:r>
            <a:rPr lang="en-GB" sz="2000" kern="1200" smtClean="0"/>
            <a:t>Training staff</a:t>
          </a:r>
          <a:endParaRPr lang="en-GB" sz="2000" kern="1200"/>
        </a:p>
      </dsp:txBody>
      <dsp:txXfrm rot="5400000">
        <a:off x="4713034" y="-1529550"/>
        <a:ext cx="1766186" cy="5266944"/>
      </dsp:txXfrm>
    </dsp:sp>
    <dsp:sp modelId="{3DEAF032-5EC3-5843-A21A-7B3BE06FCA48}">
      <dsp:nvSpPr>
        <dsp:cNvPr id="0" name=""/>
        <dsp:cNvSpPr/>
      </dsp:nvSpPr>
      <dsp:spPr>
        <a:xfrm>
          <a:off x="0" y="55"/>
          <a:ext cx="2962656" cy="22077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kern="1200" smtClean="0"/>
            <a:t>Planning</a:t>
          </a:r>
          <a:endParaRPr lang="en-GB" sz="4400" kern="1200"/>
        </a:p>
      </dsp:txBody>
      <dsp:txXfrm>
        <a:off x="0" y="55"/>
        <a:ext cx="2962656" cy="2207732"/>
      </dsp:txXfrm>
    </dsp:sp>
    <dsp:sp modelId="{FC92206A-6408-6446-AC98-EC45F3C1D3B9}">
      <dsp:nvSpPr>
        <dsp:cNvPr id="0" name=""/>
        <dsp:cNvSpPr/>
      </dsp:nvSpPr>
      <dsp:spPr>
        <a:xfrm rot="5400000">
          <a:off x="4713034" y="788569"/>
          <a:ext cx="1766186" cy="52669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GB" sz="2000" kern="1200" smtClean="0"/>
            <a:t>Defining a quality management system (QMS)</a:t>
          </a:r>
          <a:endParaRPr lang="en-GB" sz="2000" kern="1200"/>
        </a:p>
        <a:p>
          <a:pPr marL="228600" lvl="1" indent="-228600" algn="l" defTabSz="889000" rtl="0">
            <a:lnSpc>
              <a:spcPct val="90000"/>
            </a:lnSpc>
            <a:spcBef>
              <a:spcPct val="0"/>
            </a:spcBef>
            <a:spcAft>
              <a:spcPct val="15000"/>
            </a:spcAft>
            <a:buChar char="••"/>
          </a:pPr>
          <a:r>
            <a:rPr lang="en-GB" sz="2000" kern="1200" smtClean="0"/>
            <a:t>Setting standards</a:t>
          </a:r>
          <a:endParaRPr lang="en-GB" sz="2000" kern="1200"/>
        </a:p>
        <a:p>
          <a:pPr marL="228600" lvl="1" indent="-228600" algn="l" defTabSz="889000" rtl="0">
            <a:lnSpc>
              <a:spcPct val="90000"/>
            </a:lnSpc>
            <a:spcBef>
              <a:spcPct val="0"/>
            </a:spcBef>
            <a:spcAft>
              <a:spcPct val="15000"/>
            </a:spcAft>
            <a:buChar char="••"/>
          </a:pPr>
          <a:r>
            <a:rPr lang="en-GB" sz="2000" kern="1200" smtClean="0"/>
            <a:t>Conducting reviews and audits</a:t>
          </a:r>
          <a:endParaRPr lang="en-GB" sz="2000" kern="1200"/>
        </a:p>
        <a:p>
          <a:pPr marL="228600" lvl="1" indent="-228600" algn="l" defTabSz="889000" rtl="0">
            <a:lnSpc>
              <a:spcPct val="90000"/>
            </a:lnSpc>
            <a:spcBef>
              <a:spcPct val="0"/>
            </a:spcBef>
            <a:spcAft>
              <a:spcPct val="15000"/>
            </a:spcAft>
            <a:buChar char="••"/>
          </a:pPr>
          <a:r>
            <a:rPr lang="en-GB" sz="2000" kern="1200" smtClean="0"/>
            <a:t>Ensuring staff are qualified</a:t>
          </a:r>
          <a:endParaRPr lang="en-GB" sz="2000" kern="1200"/>
        </a:p>
      </dsp:txBody>
      <dsp:txXfrm rot="5400000">
        <a:off x="4713034" y="788569"/>
        <a:ext cx="1766186" cy="5266944"/>
      </dsp:txXfrm>
    </dsp:sp>
    <dsp:sp modelId="{CCB3921F-4E84-D74D-833E-24B51276E226}">
      <dsp:nvSpPr>
        <dsp:cNvPr id="0" name=""/>
        <dsp:cNvSpPr/>
      </dsp:nvSpPr>
      <dsp:spPr>
        <a:xfrm>
          <a:off x="0" y="2318174"/>
          <a:ext cx="2962656" cy="220773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rtl="0">
            <a:lnSpc>
              <a:spcPct val="90000"/>
            </a:lnSpc>
            <a:spcBef>
              <a:spcPct val="0"/>
            </a:spcBef>
            <a:spcAft>
              <a:spcPct val="35000"/>
            </a:spcAft>
          </a:pPr>
          <a:r>
            <a:rPr lang="en-GB" sz="4400" kern="1200" smtClean="0"/>
            <a:t>Assurance</a:t>
          </a:r>
          <a:endParaRPr lang="en-GB" sz="4400" kern="1200"/>
        </a:p>
      </dsp:txBody>
      <dsp:txXfrm>
        <a:off x="0" y="2318174"/>
        <a:ext cx="2962656" cy="2207732"/>
      </dsp:txXfrm>
    </dsp:sp>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AF6447E-57D1-B745-B7DA-4580E65C4666}">
      <dsp:nvSpPr>
        <dsp:cNvPr id="0" name=""/>
        <dsp:cNvSpPr/>
      </dsp:nvSpPr>
      <dsp:spPr>
        <a:xfrm>
          <a:off x="0" y="365061"/>
          <a:ext cx="8229600" cy="4032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114B0F3-A0F8-BA4A-A442-2933218C70A3}">
      <dsp:nvSpPr>
        <dsp:cNvPr id="0" name=""/>
        <dsp:cNvSpPr/>
      </dsp:nvSpPr>
      <dsp:spPr>
        <a:xfrm>
          <a:off x="411480" y="128901"/>
          <a:ext cx="5760720" cy="47232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rtl="0">
            <a:lnSpc>
              <a:spcPct val="90000"/>
            </a:lnSpc>
            <a:spcBef>
              <a:spcPct val="0"/>
            </a:spcBef>
            <a:spcAft>
              <a:spcPct val="35000"/>
            </a:spcAft>
          </a:pPr>
          <a:r>
            <a:rPr lang="en-GB" sz="1600" kern="1200" smtClean="0"/>
            <a:t>Inspection</a:t>
          </a:r>
          <a:endParaRPr lang="en-GB" sz="1600" kern="1200"/>
        </a:p>
      </dsp:txBody>
      <dsp:txXfrm>
        <a:off x="411480" y="128901"/>
        <a:ext cx="5760720" cy="472320"/>
      </dsp:txXfrm>
    </dsp:sp>
    <dsp:sp modelId="{DFC4DBB3-34BA-B044-B7CF-D7FBCB9A08CA}">
      <dsp:nvSpPr>
        <dsp:cNvPr id="0" name=""/>
        <dsp:cNvSpPr/>
      </dsp:nvSpPr>
      <dsp:spPr>
        <a:xfrm>
          <a:off x="0" y="1090821"/>
          <a:ext cx="8229600" cy="403200"/>
        </a:xfrm>
        <a:prstGeom prst="rect">
          <a:avLst/>
        </a:prstGeom>
        <a:solidFill>
          <a:schemeClr val="lt1">
            <a:alpha val="90000"/>
            <a:hueOff val="0"/>
            <a:satOff val="0"/>
            <a:lumOff val="0"/>
            <a:alphaOff val="0"/>
          </a:schemeClr>
        </a:solidFill>
        <a:ln w="9525" cap="flat" cmpd="sng" algn="ctr">
          <a:solidFill>
            <a:schemeClr val="accent4">
              <a:hueOff val="-3376975"/>
              <a:satOff val="8631"/>
              <a:lumOff val="-863"/>
              <a:alphaOff val="0"/>
            </a:schemeClr>
          </a:solidFill>
          <a:prstDash val="solid"/>
        </a:ln>
        <a:effectLst/>
      </dsp:spPr>
      <dsp:style>
        <a:lnRef idx="1">
          <a:scrgbClr r="0" g="0" b="0"/>
        </a:lnRef>
        <a:fillRef idx="1">
          <a:scrgbClr r="0" g="0" b="0"/>
        </a:fillRef>
        <a:effectRef idx="0">
          <a:scrgbClr r="0" g="0" b="0"/>
        </a:effectRef>
        <a:fontRef idx="minor"/>
      </dsp:style>
    </dsp:sp>
    <dsp:sp modelId="{D6B34684-3EF1-1946-9077-C17BC2E77BD8}">
      <dsp:nvSpPr>
        <dsp:cNvPr id="0" name=""/>
        <dsp:cNvSpPr/>
      </dsp:nvSpPr>
      <dsp:spPr>
        <a:xfrm>
          <a:off x="411480" y="854661"/>
          <a:ext cx="5760720" cy="472320"/>
        </a:xfrm>
        <a:prstGeom prst="roundRect">
          <a:avLst/>
        </a:prstGeom>
        <a:gradFill rotWithShape="0">
          <a:gsLst>
            <a:gs pos="0">
              <a:schemeClr val="accent4">
                <a:hueOff val="-3376975"/>
                <a:satOff val="8631"/>
                <a:lumOff val="-863"/>
                <a:alphaOff val="0"/>
                <a:shade val="51000"/>
                <a:satMod val="130000"/>
              </a:schemeClr>
            </a:gs>
            <a:gs pos="80000">
              <a:schemeClr val="accent4">
                <a:hueOff val="-3376975"/>
                <a:satOff val="8631"/>
                <a:lumOff val="-863"/>
                <a:alphaOff val="0"/>
                <a:shade val="93000"/>
                <a:satMod val="130000"/>
              </a:schemeClr>
            </a:gs>
            <a:gs pos="100000">
              <a:schemeClr val="accent4">
                <a:hueOff val="-3376975"/>
                <a:satOff val="8631"/>
                <a:lumOff val="-8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rtl="0">
            <a:lnSpc>
              <a:spcPct val="90000"/>
            </a:lnSpc>
            <a:spcBef>
              <a:spcPct val="0"/>
            </a:spcBef>
            <a:spcAft>
              <a:spcPct val="35000"/>
            </a:spcAft>
          </a:pPr>
          <a:r>
            <a:rPr lang="en-GB" sz="1600" kern="1200" smtClean="0"/>
            <a:t>Testing</a:t>
          </a:r>
          <a:endParaRPr lang="en-GB" sz="1600" kern="1200"/>
        </a:p>
      </dsp:txBody>
      <dsp:txXfrm>
        <a:off x="411480" y="854661"/>
        <a:ext cx="5760720" cy="472320"/>
      </dsp:txXfrm>
    </dsp:sp>
    <dsp:sp modelId="{F52AFC9C-CCAA-C245-B145-B11B74FB46F6}">
      <dsp:nvSpPr>
        <dsp:cNvPr id="0" name=""/>
        <dsp:cNvSpPr/>
      </dsp:nvSpPr>
      <dsp:spPr>
        <a:xfrm>
          <a:off x="0" y="1816581"/>
          <a:ext cx="8229600" cy="403200"/>
        </a:xfrm>
        <a:prstGeom prst="rect">
          <a:avLst/>
        </a:prstGeom>
        <a:solidFill>
          <a:schemeClr val="lt1">
            <a:alpha val="90000"/>
            <a:hueOff val="0"/>
            <a:satOff val="0"/>
            <a:lumOff val="0"/>
            <a:alphaOff val="0"/>
          </a:schemeClr>
        </a:solidFill>
        <a:ln w="9525" cap="flat" cmpd="sng" algn="ctr">
          <a:solidFill>
            <a:schemeClr val="accent4">
              <a:hueOff val="-6753949"/>
              <a:satOff val="17262"/>
              <a:lumOff val="-1725"/>
              <a:alphaOff val="0"/>
            </a:schemeClr>
          </a:solidFill>
          <a:prstDash val="solid"/>
        </a:ln>
        <a:effectLst/>
      </dsp:spPr>
      <dsp:style>
        <a:lnRef idx="1">
          <a:scrgbClr r="0" g="0" b="0"/>
        </a:lnRef>
        <a:fillRef idx="1">
          <a:scrgbClr r="0" g="0" b="0"/>
        </a:fillRef>
        <a:effectRef idx="0">
          <a:scrgbClr r="0" g="0" b="0"/>
        </a:effectRef>
        <a:fontRef idx="minor"/>
      </dsp:style>
    </dsp:sp>
    <dsp:sp modelId="{15C9A38B-DC0E-574C-991B-FB0B649C19C2}">
      <dsp:nvSpPr>
        <dsp:cNvPr id="0" name=""/>
        <dsp:cNvSpPr/>
      </dsp:nvSpPr>
      <dsp:spPr>
        <a:xfrm>
          <a:off x="411480" y="1580421"/>
          <a:ext cx="5760720" cy="472320"/>
        </a:xfrm>
        <a:prstGeom prst="roundRect">
          <a:avLst/>
        </a:prstGeom>
        <a:gradFill rotWithShape="0">
          <a:gsLst>
            <a:gs pos="0">
              <a:schemeClr val="accent4">
                <a:hueOff val="-6753949"/>
                <a:satOff val="17262"/>
                <a:lumOff val="-1725"/>
                <a:alphaOff val="0"/>
                <a:shade val="51000"/>
                <a:satMod val="130000"/>
              </a:schemeClr>
            </a:gs>
            <a:gs pos="80000">
              <a:schemeClr val="accent4">
                <a:hueOff val="-6753949"/>
                <a:satOff val="17262"/>
                <a:lumOff val="-1725"/>
                <a:alphaOff val="0"/>
                <a:shade val="93000"/>
                <a:satMod val="130000"/>
              </a:schemeClr>
            </a:gs>
            <a:gs pos="100000">
              <a:schemeClr val="accent4">
                <a:hueOff val="-6753949"/>
                <a:satOff val="17262"/>
                <a:lumOff val="-172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rtl="0">
            <a:lnSpc>
              <a:spcPct val="90000"/>
            </a:lnSpc>
            <a:spcBef>
              <a:spcPct val="0"/>
            </a:spcBef>
            <a:spcAft>
              <a:spcPct val="35000"/>
            </a:spcAft>
          </a:pPr>
          <a:r>
            <a:rPr lang="en-GB" sz="1600" kern="1200" smtClean="0"/>
            <a:t>Walkthroughs</a:t>
          </a:r>
          <a:endParaRPr lang="en-GB" sz="1600" kern="1200"/>
        </a:p>
      </dsp:txBody>
      <dsp:txXfrm>
        <a:off x="411480" y="1580421"/>
        <a:ext cx="5760720" cy="472320"/>
      </dsp:txXfrm>
    </dsp:sp>
    <dsp:sp modelId="{029652F1-6DE2-2D44-B7E8-359EC70CB285}">
      <dsp:nvSpPr>
        <dsp:cNvPr id="0" name=""/>
        <dsp:cNvSpPr/>
      </dsp:nvSpPr>
      <dsp:spPr>
        <a:xfrm>
          <a:off x="0" y="2542341"/>
          <a:ext cx="8229600" cy="403200"/>
        </a:xfrm>
        <a:prstGeom prst="rect">
          <a:avLst/>
        </a:prstGeom>
        <a:solidFill>
          <a:schemeClr val="lt1">
            <a:alpha val="90000"/>
            <a:hueOff val="0"/>
            <a:satOff val="0"/>
            <a:lumOff val="0"/>
            <a:alphaOff val="0"/>
          </a:schemeClr>
        </a:solidFill>
        <a:ln w="9525" cap="flat" cmpd="sng" algn="ctr">
          <a:solidFill>
            <a:schemeClr val="accent4">
              <a:hueOff val="-10130924"/>
              <a:satOff val="25892"/>
              <a:lumOff val="-2588"/>
              <a:alphaOff val="0"/>
            </a:schemeClr>
          </a:solidFill>
          <a:prstDash val="solid"/>
        </a:ln>
        <a:effectLst/>
      </dsp:spPr>
      <dsp:style>
        <a:lnRef idx="1">
          <a:scrgbClr r="0" g="0" b="0"/>
        </a:lnRef>
        <a:fillRef idx="1">
          <a:scrgbClr r="0" g="0" b="0"/>
        </a:fillRef>
        <a:effectRef idx="0">
          <a:scrgbClr r="0" g="0" b="0"/>
        </a:effectRef>
        <a:fontRef idx="minor"/>
      </dsp:style>
    </dsp:sp>
    <dsp:sp modelId="{F0579D33-1F4A-504C-AAB0-983DFC0C8C31}">
      <dsp:nvSpPr>
        <dsp:cNvPr id="0" name=""/>
        <dsp:cNvSpPr/>
      </dsp:nvSpPr>
      <dsp:spPr>
        <a:xfrm>
          <a:off x="411480" y="2306181"/>
          <a:ext cx="5760720" cy="472320"/>
        </a:xfrm>
        <a:prstGeom prst="roundRect">
          <a:avLst/>
        </a:prstGeom>
        <a:gradFill rotWithShape="0">
          <a:gsLst>
            <a:gs pos="0">
              <a:schemeClr val="accent4">
                <a:hueOff val="-10130924"/>
                <a:satOff val="25892"/>
                <a:lumOff val="-2588"/>
                <a:alphaOff val="0"/>
                <a:shade val="51000"/>
                <a:satMod val="130000"/>
              </a:schemeClr>
            </a:gs>
            <a:gs pos="80000">
              <a:schemeClr val="accent4">
                <a:hueOff val="-10130924"/>
                <a:satOff val="25892"/>
                <a:lumOff val="-2588"/>
                <a:alphaOff val="0"/>
                <a:shade val="93000"/>
                <a:satMod val="130000"/>
              </a:schemeClr>
            </a:gs>
            <a:gs pos="100000">
              <a:schemeClr val="accent4">
                <a:hueOff val="-10130924"/>
                <a:satOff val="25892"/>
                <a:lumOff val="-25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rtl="0">
            <a:lnSpc>
              <a:spcPct val="90000"/>
            </a:lnSpc>
            <a:spcBef>
              <a:spcPct val="0"/>
            </a:spcBef>
            <a:spcAft>
              <a:spcPct val="35000"/>
            </a:spcAft>
          </a:pPr>
          <a:r>
            <a:rPr lang="en-GB" sz="1600" kern="1200" smtClean="0"/>
            <a:t>Measurement</a:t>
          </a:r>
          <a:endParaRPr lang="en-GB" sz="1600" kern="1200"/>
        </a:p>
      </dsp:txBody>
      <dsp:txXfrm>
        <a:off x="411480" y="2306181"/>
        <a:ext cx="5760720" cy="472320"/>
      </dsp:txXfrm>
    </dsp:sp>
    <dsp:sp modelId="{00293D86-AF6A-0644-B685-70304985BCD0}">
      <dsp:nvSpPr>
        <dsp:cNvPr id="0" name=""/>
        <dsp:cNvSpPr/>
      </dsp:nvSpPr>
      <dsp:spPr>
        <a:xfrm>
          <a:off x="0" y="3268101"/>
          <a:ext cx="8229600" cy="403200"/>
        </a:xfrm>
        <a:prstGeom prst="rect">
          <a:avLst/>
        </a:prstGeom>
        <a:solidFill>
          <a:schemeClr val="lt1">
            <a:alpha val="90000"/>
            <a:hueOff val="0"/>
            <a:satOff val="0"/>
            <a:lumOff val="0"/>
            <a:alphaOff val="0"/>
          </a:schemeClr>
        </a:solidFill>
        <a:ln w="9525" cap="flat" cmpd="sng" algn="ctr">
          <a:solidFill>
            <a:schemeClr val="accent4">
              <a:hueOff val="-13507898"/>
              <a:satOff val="34523"/>
              <a:lumOff val="-3450"/>
              <a:alphaOff val="0"/>
            </a:schemeClr>
          </a:solidFill>
          <a:prstDash val="solid"/>
        </a:ln>
        <a:effectLst/>
      </dsp:spPr>
      <dsp:style>
        <a:lnRef idx="1">
          <a:scrgbClr r="0" g="0" b="0"/>
        </a:lnRef>
        <a:fillRef idx="1">
          <a:scrgbClr r="0" g="0" b="0"/>
        </a:fillRef>
        <a:effectRef idx="0">
          <a:scrgbClr r="0" g="0" b="0"/>
        </a:effectRef>
        <a:fontRef idx="minor"/>
      </dsp:style>
    </dsp:sp>
    <dsp:sp modelId="{1C0B0294-8F28-EC4F-9BEB-36B03871F34B}">
      <dsp:nvSpPr>
        <dsp:cNvPr id="0" name=""/>
        <dsp:cNvSpPr/>
      </dsp:nvSpPr>
      <dsp:spPr>
        <a:xfrm>
          <a:off x="411480" y="3031941"/>
          <a:ext cx="5760720" cy="472320"/>
        </a:xfrm>
        <a:prstGeom prst="roundRect">
          <a:avLst/>
        </a:prstGeom>
        <a:gradFill rotWithShape="0">
          <a:gsLst>
            <a:gs pos="0">
              <a:schemeClr val="accent4">
                <a:hueOff val="-13507898"/>
                <a:satOff val="34523"/>
                <a:lumOff val="-3450"/>
                <a:alphaOff val="0"/>
                <a:shade val="51000"/>
                <a:satMod val="130000"/>
              </a:schemeClr>
            </a:gs>
            <a:gs pos="80000">
              <a:schemeClr val="accent4">
                <a:hueOff val="-13507898"/>
                <a:satOff val="34523"/>
                <a:lumOff val="-3450"/>
                <a:alphaOff val="0"/>
                <a:shade val="93000"/>
                <a:satMod val="130000"/>
              </a:schemeClr>
            </a:gs>
            <a:gs pos="100000">
              <a:schemeClr val="accent4">
                <a:hueOff val="-13507898"/>
                <a:satOff val="34523"/>
                <a:lumOff val="-345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rtl="0">
            <a:lnSpc>
              <a:spcPct val="90000"/>
            </a:lnSpc>
            <a:spcBef>
              <a:spcPct val="0"/>
            </a:spcBef>
            <a:spcAft>
              <a:spcPct val="35000"/>
            </a:spcAft>
          </a:pPr>
          <a:r>
            <a:rPr lang="en-GB" sz="1600" kern="1200" smtClean="0"/>
            <a:t>Ishikawa (Cause and Effect / Fishbone) Diagrams</a:t>
          </a:r>
          <a:endParaRPr lang="en-GB" sz="1600" kern="1200"/>
        </a:p>
      </dsp:txBody>
      <dsp:txXfrm>
        <a:off x="411480" y="3031941"/>
        <a:ext cx="5760720" cy="472320"/>
      </dsp:txXfrm>
    </dsp:sp>
    <dsp:sp modelId="{D55E8BEE-F1EB-134E-B35A-7B4BEE7B7216}">
      <dsp:nvSpPr>
        <dsp:cNvPr id="0" name=""/>
        <dsp:cNvSpPr/>
      </dsp:nvSpPr>
      <dsp:spPr>
        <a:xfrm>
          <a:off x="0" y="3993861"/>
          <a:ext cx="8229600" cy="403200"/>
        </a:xfrm>
        <a:prstGeom prst="rect">
          <a:avLst/>
        </a:prstGeom>
        <a:solidFill>
          <a:schemeClr val="lt1">
            <a:alpha val="90000"/>
            <a:hueOff val="0"/>
            <a:satOff val="0"/>
            <a:lumOff val="0"/>
            <a:alphaOff val="0"/>
          </a:schemeClr>
        </a:solidFill>
        <a:ln w="9525" cap="flat" cmpd="sng" algn="ctr">
          <a:solidFill>
            <a:schemeClr val="accent4">
              <a:hueOff val="-16884873"/>
              <a:satOff val="43154"/>
              <a:lumOff val="-4313"/>
              <a:alphaOff val="0"/>
            </a:schemeClr>
          </a:solidFill>
          <a:prstDash val="solid"/>
        </a:ln>
        <a:effectLst/>
      </dsp:spPr>
      <dsp:style>
        <a:lnRef idx="1">
          <a:scrgbClr r="0" g="0" b="0"/>
        </a:lnRef>
        <a:fillRef idx="1">
          <a:scrgbClr r="0" g="0" b="0"/>
        </a:fillRef>
        <a:effectRef idx="0">
          <a:scrgbClr r="0" g="0" b="0"/>
        </a:effectRef>
        <a:fontRef idx="minor"/>
      </dsp:style>
    </dsp:sp>
    <dsp:sp modelId="{D439FF4F-7B34-0444-9F23-BB66273D1AA3}">
      <dsp:nvSpPr>
        <dsp:cNvPr id="0" name=""/>
        <dsp:cNvSpPr/>
      </dsp:nvSpPr>
      <dsp:spPr>
        <a:xfrm>
          <a:off x="411480" y="3757701"/>
          <a:ext cx="5760720" cy="472320"/>
        </a:xfrm>
        <a:prstGeom prst="roundRect">
          <a:avLst/>
        </a:prstGeom>
        <a:gradFill rotWithShape="0">
          <a:gsLst>
            <a:gs pos="0">
              <a:schemeClr val="accent4">
                <a:hueOff val="-16884873"/>
                <a:satOff val="43154"/>
                <a:lumOff val="-4313"/>
                <a:alphaOff val="0"/>
                <a:shade val="51000"/>
                <a:satMod val="130000"/>
              </a:schemeClr>
            </a:gs>
            <a:gs pos="80000">
              <a:schemeClr val="accent4">
                <a:hueOff val="-16884873"/>
                <a:satOff val="43154"/>
                <a:lumOff val="-4313"/>
                <a:alphaOff val="0"/>
                <a:shade val="93000"/>
                <a:satMod val="130000"/>
              </a:schemeClr>
            </a:gs>
            <a:gs pos="100000">
              <a:schemeClr val="accent4">
                <a:hueOff val="-16884873"/>
                <a:satOff val="43154"/>
                <a:lumOff val="-43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711200" rtl="0">
            <a:lnSpc>
              <a:spcPct val="90000"/>
            </a:lnSpc>
            <a:spcBef>
              <a:spcPct val="0"/>
            </a:spcBef>
            <a:spcAft>
              <a:spcPct val="35000"/>
            </a:spcAft>
          </a:pPr>
          <a:r>
            <a:rPr lang="en-GB" sz="1600" kern="1200" smtClean="0"/>
            <a:t>Pareto Analysis</a:t>
          </a:r>
          <a:endParaRPr lang="en-GB" sz="1600" kern="1200"/>
        </a:p>
      </dsp:txBody>
      <dsp:txXfrm>
        <a:off x="411480" y="3757701"/>
        <a:ext cx="5760720" cy="472320"/>
      </dsp:txXfrm>
    </dsp:sp>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1B3C52-8CDC-4A62-B303-7ADDBF37D2CA}">
      <dsp:nvSpPr>
        <dsp:cNvPr id="0" name=""/>
        <dsp:cNvSpPr/>
      </dsp:nvSpPr>
      <dsp:spPr>
        <a:xfrm>
          <a:off x="0" y="0"/>
          <a:ext cx="7193280" cy="419026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6A1E95-FAD0-4F0C-99AF-E00EB2BCAF12}">
      <dsp:nvSpPr>
        <dsp:cNvPr id="0" name=""/>
        <dsp:cNvSpPr/>
      </dsp:nvSpPr>
      <dsp:spPr>
        <a:xfrm>
          <a:off x="1692559" y="2882986"/>
          <a:ext cx="651025" cy="4663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314D18-5ED2-4FC1-A39E-7C6609BE97F6}">
      <dsp:nvSpPr>
        <dsp:cNvPr id="0" name=""/>
        <dsp:cNvSpPr/>
      </dsp:nvSpPr>
      <dsp:spPr>
        <a:xfrm>
          <a:off x="1066800" y="3505198"/>
          <a:ext cx="2293401" cy="37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101" tIns="0" rIns="0" bIns="0" numCol="1" spcCol="1270" anchor="t" anchorCtr="0">
          <a:noAutofit/>
        </a:bodyPr>
        <a:lstStyle/>
        <a:p>
          <a:pPr lvl="0" algn="l" defTabSz="622300">
            <a:lnSpc>
              <a:spcPct val="90000"/>
            </a:lnSpc>
            <a:spcBef>
              <a:spcPct val="0"/>
            </a:spcBef>
            <a:spcAft>
              <a:spcPct val="35000"/>
            </a:spcAft>
          </a:pPr>
          <a:r>
            <a:rPr lang="en-US" sz="1400" b="1" kern="1200" dirty="0" smtClean="0"/>
            <a:t>Trigger Event/Hot Button</a:t>
          </a:r>
          <a:endParaRPr lang="en-US" sz="1400" b="1" kern="1200" dirty="0"/>
        </a:p>
      </dsp:txBody>
      <dsp:txXfrm>
        <a:off x="1066800" y="3505198"/>
        <a:ext cx="2293401" cy="371128"/>
      </dsp:txXfrm>
    </dsp:sp>
    <dsp:sp modelId="{957CACA0-9A56-4373-9FC4-879585D29643}">
      <dsp:nvSpPr>
        <dsp:cNvPr id="0" name=""/>
        <dsp:cNvSpPr/>
      </dsp:nvSpPr>
      <dsp:spPr>
        <a:xfrm>
          <a:off x="3240374" y="1765581"/>
          <a:ext cx="779314" cy="6174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D0FFF-4999-4084-A39C-16E55E9EB0C2}">
      <dsp:nvSpPr>
        <dsp:cNvPr id="0" name=""/>
        <dsp:cNvSpPr/>
      </dsp:nvSpPr>
      <dsp:spPr>
        <a:xfrm>
          <a:off x="2902280" y="2527256"/>
          <a:ext cx="1726387" cy="743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44" tIns="0" rIns="0" bIns="0" numCol="1" spcCol="1270" anchor="t" anchorCtr="0">
          <a:noAutofit/>
        </a:bodyPr>
        <a:lstStyle/>
        <a:p>
          <a:pPr lvl="0" algn="l" defTabSz="622300">
            <a:lnSpc>
              <a:spcPct val="90000"/>
            </a:lnSpc>
            <a:spcBef>
              <a:spcPct val="0"/>
            </a:spcBef>
            <a:spcAft>
              <a:spcPct val="35000"/>
            </a:spcAft>
          </a:pPr>
          <a:r>
            <a:rPr lang="en-US" sz="1400" b="1" kern="1200" dirty="0" smtClean="0"/>
            <a:t>Resulting Behavior</a:t>
          </a:r>
          <a:endParaRPr lang="en-US" sz="1400" b="1" kern="1200" dirty="0"/>
        </a:p>
      </dsp:txBody>
      <dsp:txXfrm>
        <a:off x="2902280" y="2527256"/>
        <a:ext cx="1726387" cy="743424"/>
      </dsp:txXfrm>
    </dsp:sp>
    <dsp:sp modelId="{670EE10E-5FBE-4206-B7A8-8E79BF525586}">
      <dsp:nvSpPr>
        <dsp:cNvPr id="0" name=""/>
        <dsp:cNvSpPr/>
      </dsp:nvSpPr>
      <dsp:spPr>
        <a:xfrm>
          <a:off x="5325306" y="1255412"/>
          <a:ext cx="929188" cy="64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CAC79-B639-4EE4-AD4E-3085EE289A7A}">
      <dsp:nvSpPr>
        <dsp:cNvPr id="0" name=""/>
        <dsp:cNvSpPr/>
      </dsp:nvSpPr>
      <dsp:spPr>
        <a:xfrm>
          <a:off x="4502546" y="1508638"/>
          <a:ext cx="3105131" cy="1783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52" tIns="0" rIns="0" bIns="0" numCol="1" spcCol="1270" anchor="t" anchorCtr="0">
          <a:noAutofit/>
        </a:bodyPr>
        <a:lstStyle/>
        <a:p>
          <a:pPr lvl="0" algn="l" defTabSz="622300">
            <a:lnSpc>
              <a:spcPct val="90000"/>
            </a:lnSpc>
            <a:spcBef>
              <a:spcPct val="0"/>
            </a:spcBef>
            <a:spcAft>
              <a:spcPct val="35000"/>
            </a:spcAft>
          </a:pPr>
          <a:endParaRPr lang="en-US" sz="1400" b="1" kern="1200" dirty="0" smtClean="0"/>
        </a:p>
        <a:p>
          <a:pPr lvl="0" algn="l" defTabSz="622300">
            <a:lnSpc>
              <a:spcPct val="90000"/>
            </a:lnSpc>
            <a:spcBef>
              <a:spcPct val="0"/>
            </a:spcBef>
            <a:spcAft>
              <a:spcPct val="35000"/>
            </a:spcAft>
          </a:pPr>
          <a:endParaRPr lang="en-US" sz="1400" b="1" kern="1200" dirty="0" smtClean="0"/>
        </a:p>
        <a:p>
          <a:pPr lvl="0" algn="l" defTabSz="622300">
            <a:lnSpc>
              <a:spcPct val="90000"/>
            </a:lnSpc>
            <a:spcBef>
              <a:spcPct val="0"/>
            </a:spcBef>
            <a:spcAft>
              <a:spcPct val="35000"/>
            </a:spcAft>
          </a:pPr>
          <a:r>
            <a:rPr lang="en-US" sz="1400" b="1" kern="1200" dirty="0" smtClean="0"/>
            <a:t>Consequences of resulting behavior</a:t>
          </a:r>
          <a:endParaRPr lang="en-US" sz="1400" b="1" kern="1200" dirty="0"/>
        </a:p>
      </dsp:txBody>
      <dsp:txXfrm>
        <a:off x="4502546" y="1508638"/>
        <a:ext cx="3105131" cy="1783448"/>
      </dsp:txXfrm>
    </dsp:sp>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0FEFF6-5FE5-4D43-9903-949FD42BC466}">
      <dsp:nvSpPr>
        <dsp:cNvPr id="0" name=""/>
        <dsp:cNvSpPr/>
      </dsp:nvSpPr>
      <dsp:spPr>
        <a:xfrm>
          <a:off x="0" y="0"/>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Stress, frustration and anxiety</a:t>
          </a:r>
          <a:endParaRPr lang="en-US" sz="1800" b="1" kern="1200" dirty="0"/>
        </a:p>
      </dsp:txBody>
      <dsp:txXfrm>
        <a:off x="0" y="0"/>
        <a:ext cx="7239000" cy="365682"/>
      </dsp:txXfrm>
    </dsp:sp>
    <dsp:sp modelId="{6E3A937F-5862-4D7A-BAE9-A8C930E43814}">
      <dsp:nvSpPr>
        <dsp:cNvPr id="0" name=""/>
        <dsp:cNvSpPr/>
      </dsp:nvSpPr>
      <dsp:spPr>
        <a:xfrm>
          <a:off x="0" y="379832"/>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Loss of sleep</a:t>
          </a:r>
          <a:endParaRPr lang="en-US" sz="1800" b="1" kern="1200" dirty="0"/>
        </a:p>
      </dsp:txBody>
      <dsp:txXfrm>
        <a:off x="0" y="379832"/>
        <a:ext cx="7239000" cy="365682"/>
      </dsp:txXfrm>
    </dsp:sp>
    <dsp:sp modelId="{DD9A8FC4-C731-4812-8019-2FC22719E311}">
      <dsp:nvSpPr>
        <dsp:cNvPr id="0" name=""/>
        <dsp:cNvSpPr/>
      </dsp:nvSpPr>
      <dsp:spPr>
        <a:xfrm>
          <a:off x="0" y="757678"/>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Loss of productivity</a:t>
          </a:r>
        </a:p>
      </dsp:txBody>
      <dsp:txXfrm>
        <a:off x="0" y="757678"/>
        <a:ext cx="7239000" cy="365682"/>
      </dsp:txXfrm>
    </dsp:sp>
    <dsp:sp modelId="{922E9D74-C89A-41A4-9AE8-314BA9B39FAC}">
      <dsp:nvSpPr>
        <dsp:cNvPr id="0" name=""/>
        <dsp:cNvSpPr/>
      </dsp:nvSpPr>
      <dsp:spPr>
        <a:xfrm>
          <a:off x="0" y="1135524"/>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Employee turnover</a:t>
          </a:r>
        </a:p>
      </dsp:txBody>
      <dsp:txXfrm>
        <a:off x="0" y="1135524"/>
        <a:ext cx="7239000" cy="365682"/>
      </dsp:txXfrm>
    </dsp:sp>
    <dsp:sp modelId="{EE04BAC8-69D5-4BE8-AF76-98F6D5A59ED1}">
      <dsp:nvSpPr>
        <dsp:cNvPr id="0" name=""/>
        <dsp:cNvSpPr/>
      </dsp:nvSpPr>
      <dsp:spPr>
        <a:xfrm>
          <a:off x="0" y="1513371"/>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Employee Absenteeism</a:t>
          </a:r>
        </a:p>
      </dsp:txBody>
      <dsp:txXfrm>
        <a:off x="0" y="1513371"/>
        <a:ext cx="7239000" cy="365682"/>
      </dsp:txXfrm>
    </dsp:sp>
    <dsp:sp modelId="{43E65684-794B-4AA5-896C-F413498203E9}">
      <dsp:nvSpPr>
        <dsp:cNvPr id="0" name=""/>
        <dsp:cNvSpPr/>
      </dsp:nvSpPr>
      <dsp:spPr>
        <a:xfrm>
          <a:off x="0" y="1891217"/>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Presenteeism</a:t>
          </a:r>
          <a:endParaRPr lang="en-US" sz="1800" b="1" kern="1200" dirty="0"/>
        </a:p>
      </dsp:txBody>
      <dsp:txXfrm>
        <a:off x="0" y="1891217"/>
        <a:ext cx="7239000" cy="365682"/>
      </dsp:txXfrm>
    </dsp:sp>
    <dsp:sp modelId="{D6B715B8-02BA-4DF8-BC01-E42AB9125EC0}">
      <dsp:nvSpPr>
        <dsp:cNvPr id="0" name=""/>
        <dsp:cNvSpPr/>
      </dsp:nvSpPr>
      <dsp:spPr>
        <a:xfrm>
          <a:off x="0" y="2269063"/>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Grievances and Litigation</a:t>
          </a:r>
        </a:p>
      </dsp:txBody>
      <dsp:txXfrm>
        <a:off x="0" y="2269063"/>
        <a:ext cx="7239000" cy="365682"/>
      </dsp:txXfrm>
    </dsp:sp>
    <dsp:sp modelId="{AC41FDEA-FF41-49D0-8885-EA885C822AA8}">
      <dsp:nvSpPr>
        <dsp:cNvPr id="0" name=""/>
        <dsp:cNvSpPr/>
      </dsp:nvSpPr>
      <dsp:spPr>
        <a:xfrm>
          <a:off x="0" y="2646909"/>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Strained or broken relationships</a:t>
          </a:r>
        </a:p>
      </dsp:txBody>
      <dsp:txXfrm>
        <a:off x="0" y="2646909"/>
        <a:ext cx="7239000" cy="365682"/>
      </dsp:txXfrm>
    </dsp:sp>
    <dsp:sp modelId="{FE49D2C7-6FE4-4AE6-AECD-4CADEB1F5D5C}">
      <dsp:nvSpPr>
        <dsp:cNvPr id="0" name=""/>
        <dsp:cNvSpPr/>
      </dsp:nvSpPr>
      <dsp:spPr>
        <a:xfrm>
          <a:off x="0" y="3024755"/>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Decrease in customer service quality</a:t>
          </a:r>
        </a:p>
      </dsp:txBody>
      <dsp:txXfrm>
        <a:off x="0" y="3024755"/>
        <a:ext cx="7239000" cy="365682"/>
      </dsp:txXfrm>
    </dsp:sp>
    <dsp:sp modelId="{D7C4EB10-4C75-4406-AE75-050D511B818A}">
      <dsp:nvSpPr>
        <dsp:cNvPr id="0" name=""/>
        <dsp:cNvSpPr/>
      </dsp:nvSpPr>
      <dsp:spPr>
        <a:xfrm>
          <a:off x="0" y="3402602"/>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Injury and accidents</a:t>
          </a:r>
        </a:p>
      </dsp:txBody>
      <dsp:txXfrm>
        <a:off x="0" y="3402602"/>
        <a:ext cx="7239000" cy="365682"/>
      </dsp:txXfrm>
    </dsp:sp>
    <dsp:sp modelId="{9FCB4DD0-6146-42E2-8540-DF921B3A1954}">
      <dsp:nvSpPr>
        <dsp:cNvPr id="0" name=""/>
        <dsp:cNvSpPr/>
      </dsp:nvSpPr>
      <dsp:spPr>
        <a:xfrm>
          <a:off x="0" y="3780448"/>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Disability claims</a:t>
          </a:r>
        </a:p>
      </dsp:txBody>
      <dsp:txXfrm>
        <a:off x="0" y="3780448"/>
        <a:ext cx="7239000" cy="365682"/>
      </dsp:txXfrm>
    </dsp:sp>
    <dsp:sp modelId="{F2B1DF84-4B3B-48A7-8B2E-923FF9D5B673}">
      <dsp:nvSpPr>
        <dsp:cNvPr id="0" name=""/>
        <dsp:cNvSpPr/>
      </dsp:nvSpPr>
      <dsp:spPr>
        <a:xfrm>
          <a:off x="0" y="4158294"/>
          <a:ext cx="7239000" cy="36568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Sabotage</a:t>
          </a:r>
        </a:p>
      </dsp:txBody>
      <dsp:txXfrm>
        <a:off x="0" y="4158294"/>
        <a:ext cx="7239000" cy="36568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2222FF-0003-F149-AB73-7F2518A669E1}">
      <dsp:nvSpPr>
        <dsp:cNvPr id="0" name=""/>
        <dsp:cNvSpPr/>
      </dsp:nvSpPr>
      <dsp:spPr>
        <a:xfrm>
          <a:off x="0" y="0"/>
          <a:ext cx="88392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F50EC6E-5209-2248-9201-FA16EA311AE3}">
      <dsp:nvSpPr>
        <dsp:cNvPr id="0" name=""/>
        <dsp:cNvSpPr/>
      </dsp:nvSpPr>
      <dsp:spPr>
        <a:xfrm>
          <a:off x="0" y="0"/>
          <a:ext cx="176784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1. The world has reduced extreme poverty by half</a:t>
          </a:r>
          <a:endParaRPr lang="en-US" sz="1400" b="1" kern="1200" dirty="0"/>
        </a:p>
      </dsp:txBody>
      <dsp:txXfrm>
        <a:off x="0" y="0"/>
        <a:ext cx="1767840" cy="1131490"/>
      </dsp:txXfrm>
    </dsp:sp>
    <dsp:sp modelId="{6456B021-16BB-8D4C-B50A-2CFEFEE1CBBE}">
      <dsp:nvSpPr>
        <dsp:cNvPr id="0" name=""/>
        <dsp:cNvSpPr/>
      </dsp:nvSpPr>
      <dsp:spPr>
        <a:xfrm>
          <a:off x="1900427" y="51381"/>
          <a:ext cx="6938772"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smtClean="0"/>
            <a:t>In 1990, almost half of the population in developing regions lived on less than $1.25 a day. This rate dropped to 22 per cent by 2010, reducing the number of people living in extreme poverty by 700 million</a:t>
          </a:r>
          <a:endParaRPr lang="en-US" sz="1300" kern="1200"/>
        </a:p>
      </dsp:txBody>
      <dsp:txXfrm>
        <a:off x="1900427" y="51381"/>
        <a:ext cx="6938772" cy="1027623"/>
      </dsp:txXfrm>
    </dsp:sp>
    <dsp:sp modelId="{FC7824E2-F896-444E-96CD-C76FBC11723C}">
      <dsp:nvSpPr>
        <dsp:cNvPr id="0" name=""/>
        <dsp:cNvSpPr/>
      </dsp:nvSpPr>
      <dsp:spPr>
        <a:xfrm>
          <a:off x="1767839" y="1079004"/>
          <a:ext cx="707136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84B8A5C-0779-1945-8028-522C64101AE5}">
      <dsp:nvSpPr>
        <dsp:cNvPr id="0" name=""/>
        <dsp:cNvSpPr/>
      </dsp:nvSpPr>
      <dsp:spPr>
        <a:xfrm>
          <a:off x="0" y="1131490"/>
          <a:ext cx="8839200"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20B7232-B74C-BE43-8EA2-0659CFE58152}">
      <dsp:nvSpPr>
        <dsp:cNvPr id="0" name=""/>
        <dsp:cNvSpPr/>
      </dsp:nvSpPr>
      <dsp:spPr>
        <a:xfrm>
          <a:off x="0" y="1131490"/>
          <a:ext cx="176784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2. 90% of children in developing regions are attending primary school</a:t>
          </a:r>
          <a:endParaRPr lang="en-US" sz="1400" b="1" kern="1200" dirty="0"/>
        </a:p>
      </dsp:txBody>
      <dsp:txXfrm>
        <a:off x="0" y="1131490"/>
        <a:ext cx="1767840" cy="1131490"/>
      </dsp:txXfrm>
    </dsp:sp>
    <dsp:sp modelId="{606259CD-4650-8447-A7DE-DA797DD45657}">
      <dsp:nvSpPr>
        <dsp:cNvPr id="0" name=""/>
        <dsp:cNvSpPr/>
      </dsp:nvSpPr>
      <dsp:spPr>
        <a:xfrm>
          <a:off x="1900427" y="1182871"/>
          <a:ext cx="6938772"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smtClean="0"/>
            <a:t>The school enrolment rate in primary education in developing regions increased from 83 per cent to 90 percent between 2000 and 2012. Most of the gains were achieved by 2007, after which progress stagnated. In 2012, 58 million children were out of school. High dropout rates remain a major impediment to universal primary education. An estimated 50 per cent of out-of-school children of primary school age live in conflict-affected areas. </a:t>
          </a:r>
          <a:endParaRPr lang="en-US" sz="1300" kern="1200"/>
        </a:p>
      </dsp:txBody>
      <dsp:txXfrm>
        <a:off x="1900427" y="1182871"/>
        <a:ext cx="6938772" cy="1027623"/>
      </dsp:txXfrm>
    </dsp:sp>
    <dsp:sp modelId="{5111712C-85E3-964E-A962-F8C31A8E85F2}">
      <dsp:nvSpPr>
        <dsp:cNvPr id="0" name=""/>
        <dsp:cNvSpPr/>
      </dsp:nvSpPr>
      <dsp:spPr>
        <a:xfrm>
          <a:off x="1767839" y="2210495"/>
          <a:ext cx="707136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9F5751FC-5C06-7A4E-ACD8-C6477C916DEA}">
      <dsp:nvSpPr>
        <dsp:cNvPr id="0" name=""/>
        <dsp:cNvSpPr/>
      </dsp:nvSpPr>
      <dsp:spPr>
        <a:xfrm>
          <a:off x="0" y="2262981"/>
          <a:ext cx="8839200" cy="0"/>
        </a:xfrm>
        <a:prstGeom prst="lin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29F0036-6A0E-4748-808C-F207AE0200EC}">
      <dsp:nvSpPr>
        <dsp:cNvPr id="0" name=""/>
        <dsp:cNvSpPr/>
      </dsp:nvSpPr>
      <dsp:spPr>
        <a:xfrm>
          <a:off x="0" y="2262981"/>
          <a:ext cx="1924492"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3. Disparities in primary school enrolment between boys and girls are being eliminated in   all developing regions</a:t>
          </a:r>
          <a:endParaRPr lang="en-US" sz="1400" b="1" kern="1200" dirty="0"/>
        </a:p>
      </dsp:txBody>
      <dsp:txXfrm>
        <a:off x="0" y="2262981"/>
        <a:ext cx="1924492" cy="1131490"/>
      </dsp:txXfrm>
    </dsp:sp>
    <dsp:sp modelId="{258AF0B4-EE68-C14A-9B8A-6734BECE9E3D}">
      <dsp:nvSpPr>
        <dsp:cNvPr id="0" name=""/>
        <dsp:cNvSpPr/>
      </dsp:nvSpPr>
      <dsp:spPr>
        <a:xfrm>
          <a:off x="1904995" y="2314362"/>
          <a:ext cx="6787199"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Substantial gains have been made towards reaching gender parity in school enrolment at all levels of education in all developing regions. By 2012, all developing regions have achieved, or were close to achieving, gender parity in primary education.</a:t>
          </a:r>
          <a:endParaRPr lang="en-US" sz="1300" kern="1200" dirty="0"/>
        </a:p>
      </dsp:txBody>
      <dsp:txXfrm>
        <a:off x="1904995" y="2314362"/>
        <a:ext cx="6787199" cy="1027623"/>
      </dsp:txXfrm>
    </dsp:sp>
    <dsp:sp modelId="{D81E5564-FC11-3841-A49B-8183B98E9E4E}">
      <dsp:nvSpPr>
        <dsp:cNvPr id="0" name=""/>
        <dsp:cNvSpPr/>
      </dsp:nvSpPr>
      <dsp:spPr>
        <a:xfrm>
          <a:off x="1924492" y="3341986"/>
          <a:ext cx="666392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6BF05AF-4D5E-0249-9597-ADD3CABEAE0C}">
      <dsp:nvSpPr>
        <dsp:cNvPr id="0" name=""/>
        <dsp:cNvSpPr/>
      </dsp:nvSpPr>
      <dsp:spPr>
        <a:xfrm>
          <a:off x="0" y="3394472"/>
          <a:ext cx="8839200"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CE324ED-8991-DF4C-A58C-8B93C5E44672}">
      <dsp:nvSpPr>
        <dsp:cNvPr id="0" name=""/>
        <dsp:cNvSpPr/>
      </dsp:nvSpPr>
      <dsp:spPr>
        <a:xfrm>
          <a:off x="0" y="3394472"/>
          <a:ext cx="176784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endParaRPr lang="en-US" sz="1400" b="1" kern="1200" dirty="0" smtClean="0"/>
        </a:p>
        <a:p>
          <a:pPr lvl="0" algn="l" defTabSz="622300" rtl="0">
            <a:lnSpc>
              <a:spcPct val="90000"/>
            </a:lnSpc>
            <a:spcBef>
              <a:spcPct val="0"/>
            </a:spcBef>
            <a:spcAft>
              <a:spcPct val="35000"/>
            </a:spcAft>
          </a:pPr>
          <a:r>
            <a:rPr lang="en-US" sz="1400" b="1" kern="1200" dirty="0" smtClean="0"/>
            <a:t>4. Child mortality has been almost halved</a:t>
          </a:r>
          <a:endParaRPr lang="en-US" sz="1400" b="1" kern="1200" dirty="0"/>
        </a:p>
      </dsp:txBody>
      <dsp:txXfrm>
        <a:off x="0" y="3394472"/>
        <a:ext cx="1767840" cy="1131490"/>
      </dsp:txXfrm>
    </dsp:sp>
    <dsp:sp modelId="{65763591-67A3-5640-9435-36BCFAA681B6}">
      <dsp:nvSpPr>
        <dsp:cNvPr id="0" name=""/>
        <dsp:cNvSpPr/>
      </dsp:nvSpPr>
      <dsp:spPr>
        <a:xfrm>
          <a:off x="1900427" y="3445853"/>
          <a:ext cx="6938772"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smtClean="0"/>
            <a:t>Worldwide, the mortality rate for children under age five dropped almost 50 per cent, from 90 deaths per 1,000 live births in 1990 to 48 in 2012. Preventable diseases are the main causes of under-five deaths and appropriate actions need to be taken to address them.</a:t>
          </a:r>
          <a:endParaRPr lang="en-US" sz="1300" kern="1200"/>
        </a:p>
      </dsp:txBody>
      <dsp:txXfrm>
        <a:off x="1900427" y="3445853"/>
        <a:ext cx="6938772" cy="1027623"/>
      </dsp:txXfrm>
    </dsp:sp>
    <dsp:sp modelId="{20BDA339-6946-6345-BD52-D8F4FC68A632}">
      <dsp:nvSpPr>
        <dsp:cNvPr id="0" name=""/>
        <dsp:cNvSpPr/>
      </dsp:nvSpPr>
      <dsp:spPr>
        <a:xfrm>
          <a:off x="1767839" y="4473476"/>
          <a:ext cx="707136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E9C1ED-2811-ED45-B0AE-59C449FF5003}">
      <dsp:nvSpPr>
        <dsp:cNvPr id="0" name=""/>
        <dsp:cNvSpPr/>
      </dsp:nvSpPr>
      <dsp:spPr>
        <a:xfrm>
          <a:off x="0" y="0"/>
          <a:ext cx="8382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194378C-D431-304F-992F-359FEE3FE0B5}">
      <dsp:nvSpPr>
        <dsp:cNvPr id="0" name=""/>
        <dsp:cNvSpPr/>
      </dsp:nvSpPr>
      <dsp:spPr>
        <a:xfrm>
          <a:off x="0" y="0"/>
          <a:ext cx="16764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5. Much more needs to be done to reduce maternal mortality</a:t>
          </a:r>
          <a:endParaRPr lang="en-US" sz="1400" b="1" kern="1200" dirty="0"/>
        </a:p>
      </dsp:txBody>
      <dsp:txXfrm>
        <a:off x="0" y="0"/>
        <a:ext cx="1676400" cy="1131490"/>
      </dsp:txXfrm>
    </dsp:sp>
    <dsp:sp modelId="{5B477284-3635-194F-BD62-809865C1BDBC}">
      <dsp:nvSpPr>
        <dsp:cNvPr id="0" name=""/>
        <dsp:cNvSpPr/>
      </dsp:nvSpPr>
      <dsp:spPr>
        <a:xfrm>
          <a:off x="1802130" y="51381"/>
          <a:ext cx="6579870"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smtClean="0"/>
            <a:t>Globally, the maternal mortality ratio dropped by 45 percent between 1990 and 2013, from 380 to 210 deaths per 100,000 live births. Worldwide, almost 300,000 women died in 2013 from causes related to pregnancy and childbirth. Maternal death is mostly preventable and much more needs to be done to provide care to pregnant women.</a:t>
          </a:r>
          <a:endParaRPr lang="en-US" sz="1200" kern="1200"/>
        </a:p>
      </dsp:txBody>
      <dsp:txXfrm>
        <a:off x="1802130" y="51381"/>
        <a:ext cx="6579870" cy="1027623"/>
      </dsp:txXfrm>
    </dsp:sp>
    <dsp:sp modelId="{360CEFEE-7D07-3B4E-B98E-15888A544E08}">
      <dsp:nvSpPr>
        <dsp:cNvPr id="0" name=""/>
        <dsp:cNvSpPr/>
      </dsp:nvSpPr>
      <dsp:spPr>
        <a:xfrm>
          <a:off x="1676400" y="1079004"/>
          <a:ext cx="6705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AFCDB74-C9D7-5245-B58D-3EDF608961A9}">
      <dsp:nvSpPr>
        <dsp:cNvPr id="0" name=""/>
        <dsp:cNvSpPr/>
      </dsp:nvSpPr>
      <dsp:spPr>
        <a:xfrm>
          <a:off x="0" y="1131490"/>
          <a:ext cx="8382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C6FA0B0-12BF-2F41-8638-A49675A1C75E}">
      <dsp:nvSpPr>
        <dsp:cNvPr id="0" name=""/>
        <dsp:cNvSpPr/>
      </dsp:nvSpPr>
      <dsp:spPr>
        <a:xfrm>
          <a:off x="0" y="1131490"/>
          <a:ext cx="16764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6. Efforts in the fight against malaria and tuberculosis have shown results</a:t>
          </a:r>
          <a:endParaRPr lang="en-US" sz="1400" b="1" kern="1200" dirty="0"/>
        </a:p>
      </dsp:txBody>
      <dsp:txXfrm>
        <a:off x="0" y="1131490"/>
        <a:ext cx="1676400" cy="1131490"/>
      </dsp:txXfrm>
    </dsp:sp>
    <dsp:sp modelId="{DCD60595-06E1-7542-A88D-558A7E23D31D}">
      <dsp:nvSpPr>
        <dsp:cNvPr id="0" name=""/>
        <dsp:cNvSpPr/>
      </dsp:nvSpPr>
      <dsp:spPr>
        <a:xfrm>
          <a:off x="1802130" y="1182871"/>
          <a:ext cx="6579870"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Between 2000 and 2012, an estimated 3.3 million deaths from malaria were averted due to the substantial expansion of malaria interventions. About 90 percent of those averted deaths—3 million—were children under the age of five living in sub-Saharan Africa. The intensive efforts to fight tuberculosis have saved an estimated 22 million lives worldwide since 1995. If the trends continue, the world will reach the MDG targets on malaria and tuberculosis.</a:t>
          </a:r>
          <a:endParaRPr lang="en-US" sz="1200" kern="1200" dirty="0"/>
        </a:p>
      </dsp:txBody>
      <dsp:txXfrm>
        <a:off x="1802130" y="1182871"/>
        <a:ext cx="6579870" cy="1027623"/>
      </dsp:txXfrm>
    </dsp:sp>
    <dsp:sp modelId="{4589EA52-F69C-664C-AEF5-91CF23A7FC56}">
      <dsp:nvSpPr>
        <dsp:cNvPr id="0" name=""/>
        <dsp:cNvSpPr/>
      </dsp:nvSpPr>
      <dsp:spPr>
        <a:xfrm>
          <a:off x="1676400" y="2210495"/>
          <a:ext cx="6705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BF32035-4A85-9B4B-B130-FAC80420C8AF}">
      <dsp:nvSpPr>
        <dsp:cNvPr id="0" name=""/>
        <dsp:cNvSpPr/>
      </dsp:nvSpPr>
      <dsp:spPr>
        <a:xfrm>
          <a:off x="0" y="2262981"/>
          <a:ext cx="8382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295A9BB-5DCF-C649-A748-F9C2991A03C1}">
      <dsp:nvSpPr>
        <dsp:cNvPr id="0" name=""/>
        <dsp:cNvSpPr/>
      </dsp:nvSpPr>
      <dsp:spPr>
        <a:xfrm>
          <a:off x="0" y="2262981"/>
          <a:ext cx="16764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b="1" kern="1200" dirty="0" smtClean="0"/>
            <a:t>7. Major trends that threaten environmental sustainability continue, but examples of successful global action exist </a:t>
          </a:r>
          <a:endParaRPr lang="en-US" sz="1200" b="1" kern="1200" dirty="0"/>
        </a:p>
      </dsp:txBody>
      <dsp:txXfrm>
        <a:off x="0" y="2262981"/>
        <a:ext cx="1676400" cy="1131490"/>
      </dsp:txXfrm>
    </dsp:sp>
    <dsp:sp modelId="{6857AB9B-4EF1-A144-8517-FD9B16DE0738}">
      <dsp:nvSpPr>
        <dsp:cNvPr id="0" name=""/>
        <dsp:cNvSpPr/>
      </dsp:nvSpPr>
      <dsp:spPr>
        <a:xfrm>
          <a:off x="1802130" y="2314362"/>
          <a:ext cx="6579870"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smtClean="0"/>
            <a:t>Global emissions of carbon dioxide (CO2) continued their upward trend and those in 2011 were almost 50 percent above their 1990 level. Millions of hectares of forest are lost every year, many species are being driven closer to extinction and renewable water resources are becoming scarcer. At the same time, international action is on the verge of eliminating ozone-depleting substances and the proportion of terrestrial and coastal marine areas under protection has been increasing.</a:t>
          </a:r>
          <a:endParaRPr lang="en-US" sz="1200" kern="1200"/>
        </a:p>
      </dsp:txBody>
      <dsp:txXfrm>
        <a:off x="1802130" y="2314362"/>
        <a:ext cx="6579870" cy="1027623"/>
      </dsp:txXfrm>
    </dsp:sp>
    <dsp:sp modelId="{0EFBB5A4-5420-084A-8C37-1FFE72C801BD}">
      <dsp:nvSpPr>
        <dsp:cNvPr id="0" name=""/>
        <dsp:cNvSpPr/>
      </dsp:nvSpPr>
      <dsp:spPr>
        <a:xfrm>
          <a:off x="1676400" y="3341986"/>
          <a:ext cx="6705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386E2F8-D056-5145-A8D2-0927FF70546F}">
      <dsp:nvSpPr>
        <dsp:cNvPr id="0" name=""/>
        <dsp:cNvSpPr/>
      </dsp:nvSpPr>
      <dsp:spPr>
        <a:xfrm>
          <a:off x="0" y="3394472"/>
          <a:ext cx="8382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D3B5211-343B-C14A-857D-E6C02621F0E2}">
      <dsp:nvSpPr>
        <dsp:cNvPr id="0" name=""/>
        <dsp:cNvSpPr/>
      </dsp:nvSpPr>
      <dsp:spPr>
        <a:xfrm>
          <a:off x="0" y="3394472"/>
          <a:ext cx="83820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8. Last but not least… - The Global Partnership for Development (Next Slide…)</a:t>
          </a:r>
          <a:endParaRPr lang="en-US" sz="1400" b="1" kern="1200" dirty="0"/>
        </a:p>
      </dsp:txBody>
      <dsp:txXfrm>
        <a:off x="0" y="3394472"/>
        <a:ext cx="8382000" cy="113149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A2A9A7-F243-6F48-AD47-06CC5DC7AC54}">
      <dsp:nvSpPr>
        <dsp:cNvPr id="0" name=""/>
        <dsp:cNvSpPr/>
      </dsp:nvSpPr>
      <dsp:spPr>
        <a:xfrm>
          <a:off x="0" y="307800"/>
          <a:ext cx="8305800" cy="352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37A1744-1820-CB4F-A5AE-938D27D72BB7}">
      <dsp:nvSpPr>
        <dsp:cNvPr id="0" name=""/>
        <dsp:cNvSpPr/>
      </dsp:nvSpPr>
      <dsp:spPr>
        <a:xfrm>
          <a:off x="415290" y="101160"/>
          <a:ext cx="5814060" cy="4132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Understanding the language</a:t>
          </a:r>
          <a:endParaRPr lang="en-US" sz="1400" kern="1200"/>
        </a:p>
      </dsp:txBody>
      <dsp:txXfrm>
        <a:off x="415290" y="101160"/>
        <a:ext cx="5814060" cy="413280"/>
      </dsp:txXfrm>
    </dsp:sp>
    <dsp:sp modelId="{B09C5A8E-779C-C241-9243-EB397684CABB}">
      <dsp:nvSpPr>
        <dsp:cNvPr id="0" name=""/>
        <dsp:cNvSpPr/>
      </dsp:nvSpPr>
      <dsp:spPr>
        <a:xfrm>
          <a:off x="0" y="942840"/>
          <a:ext cx="8305800" cy="3528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FFDEFC5-3CDD-5B43-B05B-EBE1037F60CC}">
      <dsp:nvSpPr>
        <dsp:cNvPr id="0" name=""/>
        <dsp:cNvSpPr/>
      </dsp:nvSpPr>
      <dsp:spPr>
        <a:xfrm>
          <a:off x="415290" y="736200"/>
          <a:ext cx="5814060" cy="4132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Topic legitimacy “is it our problem”</a:t>
          </a:r>
          <a:endParaRPr lang="en-US" sz="1400" kern="1200"/>
        </a:p>
      </dsp:txBody>
      <dsp:txXfrm>
        <a:off x="415290" y="736200"/>
        <a:ext cx="5814060" cy="413280"/>
      </dsp:txXfrm>
    </dsp:sp>
    <dsp:sp modelId="{FD1F9413-1A61-204E-9ABB-894EDAB28404}">
      <dsp:nvSpPr>
        <dsp:cNvPr id="0" name=""/>
        <dsp:cNvSpPr/>
      </dsp:nvSpPr>
      <dsp:spPr>
        <a:xfrm>
          <a:off x="0" y="1577880"/>
          <a:ext cx="8305800" cy="3528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5277B69-1877-4E49-8BE5-8504E23DD51B}">
      <dsp:nvSpPr>
        <dsp:cNvPr id="0" name=""/>
        <dsp:cNvSpPr/>
      </dsp:nvSpPr>
      <dsp:spPr>
        <a:xfrm>
          <a:off x="415290" y="1371240"/>
          <a:ext cx="5814060" cy="41328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Prevailing mindsets and attitudes.</a:t>
          </a:r>
          <a:endParaRPr lang="en-US" sz="1400" kern="1200"/>
        </a:p>
      </dsp:txBody>
      <dsp:txXfrm>
        <a:off x="415290" y="1371240"/>
        <a:ext cx="5814060" cy="413280"/>
      </dsp:txXfrm>
    </dsp:sp>
    <dsp:sp modelId="{DA03EFA4-A9C3-D447-88F3-86CA49866C2C}">
      <dsp:nvSpPr>
        <dsp:cNvPr id="0" name=""/>
        <dsp:cNvSpPr/>
      </dsp:nvSpPr>
      <dsp:spPr>
        <a:xfrm>
          <a:off x="0" y="2212920"/>
          <a:ext cx="8305800" cy="3528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3D3ED51-E7F7-3741-AC20-21B757DB6901}">
      <dsp:nvSpPr>
        <dsp:cNvPr id="0" name=""/>
        <dsp:cNvSpPr/>
      </dsp:nvSpPr>
      <dsp:spPr>
        <a:xfrm>
          <a:off x="415290" y="2006280"/>
          <a:ext cx="5814060" cy="41328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Eliminating the Silo mentality </a:t>
          </a:r>
          <a:endParaRPr lang="en-US" sz="1400" kern="1200"/>
        </a:p>
      </dsp:txBody>
      <dsp:txXfrm>
        <a:off x="415290" y="2006280"/>
        <a:ext cx="5814060" cy="413280"/>
      </dsp:txXfrm>
    </dsp:sp>
    <dsp:sp modelId="{3B838957-FB0A-784D-9BC8-D7704C25227A}">
      <dsp:nvSpPr>
        <dsp:cNvPr id="0" name=""/>
        <dsp:cNvSpPr/>
      </dsp:nvSpPr>
      <dsp:spPr>
        <a:xfrm>
          <a:off x="0" y="2847960"/>
          <a:ext cx="8305800" cy="3528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505772-46BB-0747-AC28-7AB8D21D3305}">
      <dsp:nvSpPr>
        <dsp:cNvPr id="0" name=""/>
        <dsp:cNvSpPr/>
      </dsp:nvSpPr>
      <dsp:spPr>
        <a:xfrm>
          <a:off x="415290" y="2641320"/>
          <a:ext cx="5814060" cy="41328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Practical Tools</a:t>
          </a:r>
          <a:endParaRPr lang="en-US" sz="1400" kern="1200"/>
        </a:p>
      </dsp:txBody>
      <dsp:txXfrm>
        <a:off x="415290" y="2641320"/>
        <a:ext cx="5814060" cy="413280"/>
      </dsp:txXfrm>
    </dsp:sp>
    <dsp:sp modelId="{7D2ED749-0678-6441-A1EC-E43514334142}">
      <dsp:nvSpPr>
        <dsp:cNvPr id="0" name=""/>
        <dsp:cNvSpPr/>
      </dsp:nvSpPr>
      <dsp:spPr>
        <a:xfrm>
          <a:off x="0" y="3483000"/>
          <a:ext cx="8305800" cy="352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DA14E87-7647-C147-A452-A9E1CFF91CC5}">
      <dsp:nvSpPr>
        <dsp:cNvPr id="0" name=""/>
        <dsp:cNvSpPr/>
      </dsp:nvSpPr>
      <dsp:spPr>
        <a:xfrm>
          <a:off x="415290" y="3276360"/>
          <a:ext cx="5814060" cy="4132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Organizational Capacity for Change</a:t>
          </a:r>
          <a:endParaRPr lang="en-US" sz="1400" kern="1200"/>
        </a:p>
      </dsp:txBody>
      <dsp:txXfrm>
        <a:off x="415290" y="3276360"/>
        <a:ext cx="5814060" cy="413280"/>
      </dsp:txXfrm>
    </dsp:sp>
    <dsp:sp modelId="{957E0384-E670-DB40-B85D-A4680E452B74}">
      <dsp:nvSpPr>
        <dsp:cNvPr id="0" name=""/>
        <dsp:cNvSpPr/>
      </dsp:nvSpPr>
      <dsp:spPr>
        <a:xfrm>
          <a:off x="0" y="4118040"/>
          <a:ext cx="8305800" cy="3528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EF4BEF-26A1-8249-BAA4-B49B9E971E0C}">
      <dsp:nvSpPr>
        <dsp:cNvPr id="0" name=""/>
        <dsp:cNvSpPr/>
      </dsp:nvSpPr>
      <dsp:spPr>
        <a:xfrm>
          <a:off x="415290" y="3911400"/>
          <a:ext cx="5814060" cy="4132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Aligning the challenges to Strategic Business goals</a:t>
          </a:r>
          <a:endParaRPr lang="en-US" sz="1400" kern="1200"/>
        </a:p>
      </dsp:txBody>
      <dsp:txXfrm>
        <a:off x="415290" y="3911400"/>
        <a:ext cx="5814060" cy="41328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3D8C03-BDA6-2A44-AFC7-9D4A81FF20E3}">
      <dsp:nvSpPr>
        <dsp:cNvPr id="0" name=""/>
        <dsp:cNvSpPr/>
      </dsp:nvSpPr>
      <dsp:spPr>
        <a:xfrm rot="5400000">
          <a:off x="5012703" y="-1901980"/>
          <a:ext cx="1166849" cy="5266944"/>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PRINCIPLED</a:t>
          </a:r>
          <a:endParaRPr lang="en-US" sz="1600" b="1" kern="1200" dirty="0"/>
        </a:p>
        <a:p>
          <a:pPr marL="342900" lvl="2" indent="-171450" algn="l" defTabSz="711200">
            <a:lnSpc>
              <a:spcPct val="90000"/>
            </a:lnSpc>
            <a:spcBef>
              <a:spcPct val="0"/>
            </a:spcBef>
            <a:spcAft>
              <a:spcPct val="15000"/>
            </a:spcAft>
            <a:buChar char="••"/>
          </a:pPr>
          <a:r>
            <a:rPr lang="en-US" sz="1600" kern="1200" dirty="0" smtClean="0"/>
            <a:t>Has industry leading practices and procedures with continuous improvement, quantifiable value from sustainability initiatives</a:t>
          </a:r>
          <a:endParaRPr lang="en-US" sz="1600" kern="1200" dirty="0"/>
        </a:p>
      </dsp:txBody>
      <dsp:txXfrm rot="5400000">
        <a:off x="5012703" y="-1901980"/>
        <a:ext cx="1166849" cy="5266944"/>
      </dsp:txXfrm>
    </dsp:sp>
    <dsp:sp modelId="{21656D22-DA9B-184C-89E3-4C45D8ABD839}">
      <dsp:nvSpPr>
        <dsp:cNvPr id="0" name=""/>
        <dsp:cNvSpPr/>
      </dsp:nvSpPr>
      <dsp:spPr>
        <a:xfrm>
          <a:off x="0" y="2209"/>
          <a:ext cx="2962656" cy="145856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 5	</a:t>
          </a:r>
          <a:endParaRPr lang="en-US" sz="5100" kern="1200" dirty="0"/>
        </a:p>
      </dsp:txBody>
      <dsp:txXfrm>
        <a:off x="0" y="2209"/>
        <a:ext cx="2962656" cy="1458562"/>
      </dsp:txXfrm>
    </dsp:sp>
    <dsp:sp modelId="{C00949B6-7EF8-6043-9B10-FB4377665066}">
      <dsp:nvSpPr>
        <dsp:cNvPr id="0" name=""/>
        <dsp:cNvSpPr/>
      </dsp:nvSpPr>
      <dsp:spPr>
        <a:xfrm rot="5400000">
          <a:off x="5012703" y="-370490"/>
          <a:ext cx="1166849" cy="5266944"/>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Essential</a:t>
          </a:r>
          <a:endParaRPr lang="en-US" sz="1600" b="1" kern="1200" dirty="0"/>
        </a:p>
        <a:p>
          <a:pPr marL="342900" lvl="2" indent="-171450" algn="l" defTabSz="711200">
            <a:lnSpc>
              <a:spcPct val="90000"/>
            </a:lnSpc>
            <a:spcBef>
              <a:spcPct val="0"/>
            </a:spcBef>
            <a:spcAft>
              <a:spcPct val="15000"/>
            </a:spcAft>
            <a:buChar char="••"/>
          </a:pPr>
          <a:r>
            <a:rPr lang="en-US" sz="1600" kern="1200" dirty="0" smtClean="0"/>
            <a:t>Organization demonstrates active interest, adopted policies and procedures for sustainability</a:t>
          </a:r>
          <a:endParaRPr lang="en-US" sz="1600" kern="1200" dirty="0"/>
        </a:p>
      </dsp:txBody>
      <dsp:txXfrm rot="5400000">
        <a:off x="5012703" y="-370490"/>
        <a:ext cx="1166849" cy="5266944"/>
      </dsp:txXfrm>
    </dsp:sp>
    <dsp:sp modelId="{741E6BA3-6A7F-4A42-AAC8-6042C092929A}">
      <dsp:nvSpPr>
        <dsp:cNvPr id="0" name=""/>
        <dsp:cNvSpPr/>
      </dsp:nvSpPr>
      <dsp:spPr>
        <a:xfrm>
          <a:off x="0" y="1533700"/>
          <a:ext cx="2962656" cy="14585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Level4</a:t>
          </a:r>
          <a:endParaRPr lang="en-US" sz="5100" kern="1200" dirty="0"/>
        </a:p>
      </dsp:txBody>
      <dsp:txXfrm>
        <a:off x="0" y="1533700"/>
        <a:ext cx="2962656" cy="1458562"/>
      </dsp:txXfrm>
    </dsp:sp>
    <dsp:sp modelId="{90CE9211-F2F6-9940-A046-3CDF5F431285}">
      <dsp:nvSpPr>
        <dsp:cNvPr id="0" name=""/>
        <dsp:cNvSpPr/>
      </dsp:nvSpPr>
      <dsp:spPr>
        <a:xfrm rot="5400000">
          <a:off x="5012703" y="1160999"/>
          <a:ext cx="1166849" cy="526694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Foundational</a:t>
          </a:r>
          <a:endParaRPr lang="en-US" sz="1600" b="1" kern="1200" dirty="0"/>
        </a:p>
        <a:p>
          <a:pPr marL="342900" lvl="2" indent="-171450" algn="l" defTabSz="711200">
            <a:lnSpc>
              <a:spcPct val="90000"/>
            </a:lnSpc>
            <a:spcBef>
              <a:spcPct val="0"/>
            </a:spcBef>
            <a:spcAft>
              <a:spcPct val="15000"/>
            </a:spcAft>
            <a:buChar char="••"/>
          </a:pPr>
          <a:r>
            <a:rPr lang="en-US" sz="1600" kern="1200" dirty="0" smtClean="0"/>
            <a:t>Organization has formal policies, has identified formal processes and procedures</a:t>
          </a:r>
          <a:endParaRPr lang="en-US" sz="1600" kern="1200" dirty="0"/>
        </a:p>
      </dsp:txBody>
      <dsp:txXfrm rot="5400000">
        <a:off x="5012703" y="1160999"/>
        <a:ext cx="1166849" cy="5266944"/>
      </dsp:txXfrm>
    </dsp:sp>
    <dsp:sp modelId="{7381A256-799F-7A4A-BAF6-AA2266B9902D}">
      <dsp:nvSpPr>
        <dsp:cNvPr id="0" name=""/>
        <dsp:cNvSpPr/>
      </dsp:nvSpPr>
      <dsp:spPr>
        <a:xfrm>
          <a:off x="0" y="3065190"/>
          <a:ext cx="2962656" cy="145856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 3</a:t>
          </a:r>
          <a:endParaRPr lang="en-US" sz="5100" kern="1200" dirty="0"/>
        </a:p>
      </dsp:txBody>
      <dsp:txXfrm>
        <a:off x="0" y="3065190"/>
        <a:ext cx="2962656" cy="145856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B92F95-1F39-D849-B95C-A7D3C518396F}">
      <dsp:nvSpPr>
        <dsp:cNvPr id="0" name=""/>
        <dsp:cNvSpPr/>
      </dsp:nvSpPr>
      <dsp:spPr>
        <a:xfrm rot="5400000">
          <a:off x="5012703" y="-1901980"/>
          <a:ext cx="1166849" cy="5266944"/>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t>Provisional</a:t>
          </a:r>
          <a:endParaRPr lang="en-US" sz="1900" b="1" kern="1200" dirty="0"/>
        </a:p>
        <a:p>
          <a:pPr marL="342900" lvl="2" indent="-171450" algn="l" defTabSz="844550">
            <a:lnSpc>
              <a:spcPct val="90000"/>
            </a:lnSpc>
            <a:spcBef>
              <a:spcPct val="0"/>
            </a:spcBef>
            <a:spcAft>
              <a:spcPct val="15000"/>
            </a:spcAft>
            <a:buChar char="••"/>
          </a:pPr>
          <a:r>
            <a:rPr lang="en-US" sz="1900" kern="1200" dirty="0" smtClean="0"/>
            <a:t>The organization is aware of some competency demonstrated in sustainable practice.</a:t>
          </a:r>
          <a:endParaRPr lang="en-US" sz="1900" kern="1200" dirty="0"/>
        </a:p>
      </dsp:txBody>
      <dsp:txXfrm rot="5400000">
        <a:off x="5012703" y="-1901980"/>
        <a:ext cx="1166849" cy="5266944"/>
      </dsp:txXfrm>
    </dsp:sp>
    <dsp:sp modelId="{CB963BBB-0463-E141-9349-BFB3AF58D899}">
      <dsp:nvSpPr>
        <dsp:cNvPr id="0" name=""/>
        <dsp:cNvSpPr/>
      </dsp:nvSpPr>
      <dsp:spPr>
        <a:xfrm>
          <a:off x="0" y="2209"/>
          <a:ext cx="2962656" cy="145856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2</a:t>
          </a:r>
          <a:endParaRPr lang="en-US" sz="6500" kern="1200" dirty="0"/>
        </a:p>
      </dsp:txBody>
      <dsp:txXfrm>
        <a:off x="0" y="2209"/>
        <a:ext cx="2962656" cy="1458562"/>
      </dsp:txXfrm>
    </dsp:sp>
    <dsp:sp modelId="{2F4D8754-5B5A-1E41-911F-1B8624C2B599}">
      <dsp:nvSpPr>
        <dsp:cNvPr id="0" name=""/>
        <dsp:cNvSpPr/>
      </dsp:nvSpPr>
      <dsp:spPr>
        <a:xfrm rot="5400000">
          <a:off x="5012703" y="-370490"/>
          <a:ext cx="1166849" cy="5266944"/>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err="1" smtClean="0"/>
            <a:t>Nonexistant</a:t>
          </a:r>
          <a:endParaRPr lang="en-US" sz="1900" b="1" kern="1200" dirty="0"/>
        </a:p>
        <a:p>
          <a:pPr marL="342900" lvl="2" indent="-171450" algn="l" defTabSz="844550">
            <a:lnSpc>
              <a:spcPct val="90000"/>
            </a:lnSpc>
            <a:spcBef>
              <a:spcPct val="0"/>
            </a:spcBef>
            <a:spcAft>
              <a:spcPct val="15000"/>
            </a:spcAft>
            <a:buChar char="••"/>
          </a:pPr>
          <a:r>
            <a:rPr lang="en-US" sz="1900" kern="1200" dirty="0" smtClean="0"/>
            <a:t>The organization is unaware of any focused attention to sustainability</a:t>
          </a:r>
          <a:endParaRPr lang="en-US" sz="1900" kern="1200" dirty="0"/>
        </a:p>
      </dsp:txBody>
      <dsp:txXfrm rot="5400000">
        <a:off x="5012703" y="-370490"/>
        <a:ext cx="1166849" cy="5266944"/>
      </dsp:txXfrm>
    </dsp:sp>
    <dsp:sp modelId="{872FAB84-E791-FF4A-B689-4E55162FC3F2}">
      <dsp:nvSpPr>
        <dsp:cNvPr id="0" name=""/>
        <dsp:cNvSpPr/>
      </dsp:nvSpPr>
      <dsp:spPr>
        <a:xfrm>
          <a:off x="0" y="1533700"/>
          <a:ext cx="2962656" cy="14585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1</a:t>
          </a:r>
          <a:endParaRPr lang="en-US" sz="6500" kern="1200" dirty="0"/>
        </a:p>
      </dsp:txBody>
      <dsp:txXfrm>
        <a:off x="0" y="1533700"/>
        <a:ext cx="2962656" cy="1458562"/>
      </dsp:txXfrm>
    </dsp:sp>
    <dsp:sp modelId="{2B3C025D-28F3-304F-BE26-51FCDA6F26BC}">
      <dsp:nvSpPr>
        <dsp:cNvPr id="0" name=""/>
        <dsp:cNvSpPr/>
      </dsp:nvSpPr>
      <dsp:spPr>
        <a:xfrm rot="5400000">
          <a:off x="5012703" y="1160999"/>
          <a:ext cx="1166849" cy="526694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t>Uncertain</a:t>
          </a:r>
          <a:endParaRPr lang="en-US" sz="1900" b="1" kern="1200" dirty="0"/>
        </a:p>
        <a:p>
          <a:pPr marL="342900" lvl="2" indent="-171450" algn="l" defTabSz="844550">
            <a:lnSpc>
              <a:spcPct val="90000"/>
            </a:lnSpc>
            <a:spcBef>
              <a:spcPct val="0"/>
            </a:spcBef>
            <a:spcAft>
              <a:spcPct val="15000"/>
            </a:spcAft>
            <a:buChar char="••"/>
          </a:pPr>
          <a:r>
            <a:rPr lang="en-US" sz="1900" kern="1200" dirty="0" smtClean="0"/>
            <a:t>Organization does not know where it currently stands.</a:t>
          </a:r>
          <a:endParaRPr lang="en-US" sz="1900" kern="1200" dirty="0"/>
        </a:p>
      </dsp:txBody>
      <dsp:txXfrm rot="5400000">
        <a:off x="5012703" y="1160999"/>
        <a:ext cx="1166849" cy="5266944"/>
      </dsp:txXfrm>
    </dsp:sp>
    <dsp:sp modelId="{F43023A7-1F81-5E4E-80F2-8DF7544FF338}">
      <dsp:nvSpPr>
        <dsp:cNvPr id="0" name=""/>
        <dsp:cNvSpPr/>
      </dsp:nvSpPr>
      <dsp:spPr>
        <a:xfrm>
          <a:off x="0" y="3065190"/>
          <a:ext cx="2962656" cy="145856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0</a:t>
          </a:r>
          <a:endParaRPr lang="en-US" sz="6500" kern="1200" dirty="0"/>
        </a:p>
      </dsp:txBody>
      <dsp:txXfrm>
        <a:off x="0" y="3065190"/>
        <a:ext cx="2962656" cy="1458562"/>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D20E17-3003-1742-BBB2-6D6B53D534C5}">
      <dsp:nvSpPr>
        <dsp:cNvPr id="0" name=""/>
        <dsp:cNvSpPr/>
      </dsp:nvSpPr>
      <dsp:spPr>
        <a:xfrm>
          <a:off x="0" y="0"/>
          <a:ext cx="843597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E916B85-9B3D-2C4B-9013-A283BC308AFD}">
      <dsp:nvSpPr>
        <dsp:cNvPr id="0" name=""/>
        <dsp:cNvSpPr/>
      </dsp:nvSpPr>
      <dsp:spPr>
        <a:xfrm>
          <a:off x="0" y="0"/>
          <a:ext cx="8435975" cy="140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GB" sz="2200" b="1" kern="1200" smtClean="0"/>
            <a:t>Values</a:t>
          </a:r>
          <a:r>
            <a:rPr lang="en-GB" sz="2200" kern="1200" smtClean="0"/>
            <a:t> are the fundamental beliefs that we hold. They are the principles that we hold regarding what is right, good, and just.</a:t>
          </a:r>
          <a:endParaRPr lang="en-GB" sz="2200" kern="1200"/>
        </a:p>
      </dsp:txBody>
      <dsp:txXfrm>
        <a:off x="0" y="0"/>
        <a:ext cx="8435975" cy="1409699"/>
      </dsp:txXfrm>
    </dsp:sp>
    <dsp:sp modelId="{A8F80ADC-3C77-8A42-8503-49923AB5AACE}">
      <dsp:nvSpPr>
        <dsp:cNvPr id="0" name=""/>
        <dsp:cNvSpPr/>
      </dsp:nvSpPr>
      <dsp:spPr>
        <a:xfrm>
          <a:off x="0" y="1409699"/>
          <a:ext cx="843597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7283D3A-5315-E240-8E9B-03DBBC5A0170}">
      <dsp:nvSpPr>
        <dsp:cNvPr id="0" name=""/>
        <dsp:cNvSpPr/>
      </dsp:nvSpPr>
      <dsp:spPr>
        <a:xfrm>
          <a:off x="0" y="1409699"/>
          <a:ext cx="8435975" cy="140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GB" sz="2200" b="1" kern="1200" smtClean="0"/>
            <a:t>Morals</a:t>
          </a:r>
          <a:r>
            <a:rPr lang="en-GB" sz="2200" kern="1200" smtClean="0"/>
            <a:t> are the values which are inherent in a system of beliefs – a higher authority such as a business society in which business values such as performance excellence, quality, safety, service, and accomplishing desired results are important.</a:t>
          </a:r>
          <a:endParaRPr lang="en-GB" sz="2200" kern="1200"/>
        </a:p>
      </dsp:txBody>
      <dsp:txXfrm>
        <a:off x="0" y="1409699"/>
        <a:ext cx="8435975" cy="140969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18241D-FC5F-F246-A213-6385105B6970}">
      <dsp:nvSpPr>
        <dsp:cNvPr id="0" name=""/>
        <dsp:cNvSpPr/>
      </dsp:nvSpPr>
      <dsp:spPr>
        <a:xfrm>
          <a:off x="0" y="2120"/>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50B0CD1-F391-5249-8F66-2F0A9A604A9E}">
      <dsp:nvSpPr>
        <dsp:cNvPr id="0" name=""/>
        <dsp:cNvSpPr/>
      </dsp:nvSpPr>
      <dsp:spPr>
        <a:xfrm>
          <a:off x="0" y="2120"/>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Payback Period</a:t>
          </a:r>
          <a:endParaRPr lang="en-GB" sz="1600" kern="1200"/>
        </a:p>
      </dsp:txBody>
      <dsp:txXfrm>
        <a:off x="0" y="2120"/>
        <a:ext cx="1645920" cy="723193"/>
      </dsp:txXfrm>
    </dsp:sp>
    <dsp:sp modelId="{7EDA2A7B-E023-0340-91C1-B8CC50FA0164}">
      <dsp:nvSpPr>
        <dsp:cNvPr id="0" name=""/>
        <dsp:cNvSpPr/>
      </dsp:nvSpPr>
      <dsp:spPr>
        <a:xfrm>
          <a:off x="1769364" y="34961"/>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The time taken to pay back the project investment.</a:t>
          </a:r>
          <a:endParaRPr lang="en-GB" sz="1400" kern="1200"/>
        </a:p>
      </dsp:txBody>
      <dsp:txXfrm>
        <a:off x="1769364" y="34961"/>
        <a:ext cx="6460236" cy="656806"/>
      </dsp:txXfrm>
    </dsp:sp>
    <dsp:sp modelId="{6A3CC9C8-040E-5042-95A2-8EE6BE1D8FD0}">
      <dsp:nvSpPr>
        <dsp:cNvPr id="0" name=""/>
        <dsp:cNvSpPr/>
      </dsp:nvSpPr>
      <dsp:spPr>
        <a:xfrm>
          <a:off x="1645920" y="69176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7D43163-6885-C34C-9A4D-05235BAE6628}">
      <dsp:nvSpPr>
        <dsp:cNvPr id="0" name=""/>
        <dsp:cNvSpPr/>
      </dsp:nvSpPr>
      <dsp:spPr>
        <a:xfrm>
          <a:off x="0" y="725313"/>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B794DEF-8EE3-B94A-82DE-4954240D2B3C}">
      <dsp:nvSpPr>
        <dsp:cNvPr id="0" name=""/>
        <dsp:cNvSpPr/>
      </dsp:nvSpPr>
      <dsp:spPr>
        <a:xfrm>
          <a:off x="0" y="725313"/>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Return on Investment (RoI)</a:t>
          </a:r>
          <a:endParaRPr lang="en-GB" sz="1600" kern="1200"/>
        </a:p>
      </dsp:txBody>
      <dsp:txXfrm>
        <a:off x="0" y="725313"/>
        <a:ext cx="1645920" cy="723193"/>
      </dsp:txXfrm>
    </dsp:sp>
    <dsp:sp modelId="{3D6CFD3F-BF21-DD4B-91CE-60F0B654AA91}">
      <dsp:nvSpPr>
        <dsp:cNvPr id="0" name=""/>
        <dsp:cNvSpPr/>
      </dsp:nvSpPr>
      <dsp:spPr>
        <a:xfrm>
          <a:off x="1769364" y="758154"/>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The percentage ratio of average yearly profit over the productive life of the project, divided by the original investment.</a:t>
          </a:r>
          <a:endParaRPr lang="en-GB" sz="1400" kern="1200"/>
        </a:p>
      </dsp:txBody>
      <dsp:txXfrm>
        <a:off x="1769364" y="758154"/>
        <a:ext cx="6460236" cy="656806"/>
      </dsp:txXfrm>
    </dsp:sp>
    <dsp:sp modelId="{5FF46120-2A06-F44E-9F29-A3204DBA7C07}">
      <dsp:nvSpPr>
        <dsp:cNvPr id="0" name=""/>
        <dsp:cNvSpPr/>
      </dsp:nvSpPr>
      <dsp:spPr>
        <a:xfrm>
          <a:off x="1645920" y="1414960"/>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639A8FC8-7051-334A-A705-B82E973E0736}">
      <dsp:nvSpPr>
        <dsp:cNvPr id="0" name=""/>
        <dsp:cNvSpPr/>
      </dsp:nvSpPr>
      <dsp:spPr>
        <a:xfrm>
          <a:off x="0" y="1448506"/>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AE7C868-83B9-0743-B743-9D7C5314EE99}">
      <dsp:nvSpPr>
        <dsp:cNvPr id="0" name=""/>
        <dsp:cNvSpPr/>
      </dsp:nvSpPr>
      <dsp:spPr>
        <a:xfrm>
          <a:off x="0" y="1448506"/>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Social Return on Investment (S-RoI)</a:t>
          </a:r>
          <a:endParaRPr lang="en-GB" sz="1600" kern="1200"/>
        </a:p>
      </dsp:txBody>
      <dsp:txXfrm>
        <a:off x="0" y="1448506"/>
        <a:ext cx="1645920" cy="723193"/>
      </dsp:txXfrm>
    </dsp:sp>
    <dsp:sp modelId="{5E5FBB3C-BD07-8F41-88DB-F538356B4536}">
      <dsp:nvSpPr>
        <dsp:cNvPr id="0" name=""/>
        <dsp:cNvSpPr/>
      </dsp:nvSpPr>
      <dsp:spPr>
        <a:xfrm>
          <a:off x="1769364" y="1481347"/>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A method for measuring extra-financial value (i.e., environmental and social value not currently reflected in conventional financial accounts) relative to resources invested.</a:t>
          </a:r>
          <a:endParaRPr lang="en-US" sz="1400" kern="1200"/>
        </a:p>
      </dsp:txBody>
      <dsp:txXfrm>
        <a:off x="1769364" y="1481347"/>
        <a:ext cx="6460236" cy="656806"/>
      </dsp:txXfrm>
    </dsp:sp>
    <dsp:sp modelId="{A8E47C58-912C-424A-A97C-2944F58F67A2}">
      <dsp:nvSpPr>
        <dsp:cNvPr id="0" name=""/>
        <dsp:cNvSpPr/>
      </dsp:nvSpPr>
      <dsp:spPr>
        <a:xfrm>
          <a:off x="1645920" y="2138153"/>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869677B-8776-734D-ADDB-284463517E56}">
      <dsp:nvSpPr>
        <dsp:cNvPr id="0" name=""/>
        <dsp:cNvSpPr/>
      </dsp:nvSpPr>
      <dsp:spPr>
        <a:xfrm>
          <a:off x="0" y="2171699"/>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839AE63-E61C-6144-9449-54D386AA9297}">
      <dsp:nvSpPr>
        <dsp:cNvPr id="0" name=""/>
        <dsp:cNvSpPr/>
      </dsp:nvSpPr>
      <dsp:spPr>
        <a:xfrm>
          <a:off x="0" y="2171700"/>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Discounted Cash Flow (DCF)</a:t>
          </a:r>
          <a:endParaRPr lang="en-GB" sz="1600" kern="1200"/>
        </a:p>
      </dsp:txBody>
      <dsp:txXfrm>
        <a:off x="0" y="2171700"/>
        <a:ext cx="1645920" cy="723193"/>
      </dsp:txXfrm>
    </dsp:sp>
    <dsp:sp modelId="{660D234F-7E4C-5444-B50C-67901B8AF9B6}">
      <dsp:nvSpPr>
        <dsp:cNvPr id="0" name=""/>
        <dsp:cNvSpPr/>
      </dsp:nvSpPr>
      <dsp:spPr>
        <a:xfrm>
          <a:off x="1769364" y="2204540"/>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DCF uses compound interest calculation to reflect the cost of money by “discounting” future cash flows to an equivalent “present value”</a:t>
          </a:r>
          <a:endParaRPr lang="en-GB" sz="1400" kern="1200"/>
        </a:p>
      </dsp:txBody>
      <dsp:txXfrm>
        <a:off x="1769364" y="2204540"/>
        <a:ext cx="6460236" cy="656806"/>
      </dsp:txXfrm>
    </dsp:sp>
    <dsp:sp modelId="{42B2E8CB-EF5F-3B4F-A31D-42D658897EEB}">
      <dsp:nvSpPr>
        <dsp:cNvPr id="0" name=""/>
        <dsp:cNvSpPr/>
      </dsp:nvSpPr>
      <dsp:spPr>
        <a:xfrm>
          <a:off x="1645920" y="2861346"/>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8FA7C263-9BED-F74B-8284-578943B1223C}">
      <dsp:nvSpPr>
        <dsp:cNvPr id="0" name=""/>
        <dsp:cNvSpPr/>
      </dsp:nvSpPr>
      <dsp:spPr>
        <a:xfrm>
          <a:off x="0" y="2894893"/>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6534AA-9668-564F-BBFE-DD8274CB947F}">
      <dsp:nvSpPr>
        <dsp:cNvPr id="0" name=""/>
        <dsp:cNvSpPr/>
      </dsp:nvSpPr>
      <dsp:spPr>
        <a:xfrm>
          <a:off x="0" y="2894893"/>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Net Present Value (NPV)</a:t>
          </a:r>
          <a:endParaRPr lang="en-GB" sz="1600" kern="1200"/>
        </a:p>
      </dsp:txBody>
      <dsp:txXfrm>
        <a:off x="0" y="2894893"/>
        <a:ext cx="1645920" cy="723193"/>
      </dsp:txXfrm>
    </dsp:sp>
    <dsp:sp modelId="{B075B473-2143-DF49-A014-ACAF4ABE7C50}">
      <dsp:nvSpPr>
        <dsp:cNvPr id="0" name=""/>
        <dsp:cNvSpPr/>
      </dsp:nvSpPr>
      <dsp:spPr>
        <a:xfrm>
          <a:off x="1769364" y="2927733"/>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The aggregate of future net cash flows discounted back to a common base date, usually the present.</a:t>
          </a:r>
          <a:endParaRPr lang="en-GB" sz="1400" kern="1200"/>
        </a:p>
      </dsp:txBody>
      <dsp:txXfrm>
        <a:off x="1769364" y="2927733"/>
        <a:ext cx="6460236" cy="656806"/>
      </dsp:txXfrm>
    </dsp:sp>
    <dsp:sp modelId="{333988DF-3E50-2D47-BC95-1708B61739F7}">
      <dsp:nvSpPr>
        <dsp:cNvPr id="0" name=""/>
        <dsp:cNvSpPr/>
      </dsp:nvSpPr>
      <dsp:spPr>
        <a:xfrm>
          <a:off x="1645920" y="358453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054087D-1010-F944-9BD0-08EBDD2B6BD0}">
      <dsp:nvSpPr>
        <dsp:cNvPr id="0" name=""/>
        <dsp:cNvSpPr/>
      </dsp:nvSpPr>
      <dsp:spPr>
        <a:xfrm>
          <a:off x="0" y="3618086"/>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26EEA08-8549-CF42-A52A-D8CE2FF72A63}">
      <dsp:nvSpPr>
        <dsp:cNvPr id="0" name=""/>
        <dsp:cNvSpPr/>
      </dsp:nvSpPr>
      <dsp:spPr>
        <a:xfrm>
          <a:off x="0" y="3618086"/>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Internal Rate of Return (IRR)</a:t>
          </a:r>
          <a:endParaRPr lang="en-GB" sz="1600" kern="1200"/>
        </a:p>
      </dsp:txBody>
      <dsp:txXfrm>
        <a:off x="0" y="3618086"/>
        <a:ext cx="1645920" cy="723193"/>
      </dsp:txXfrm>
    </dsp:sp>
    <dsp:sp modelId="{E579756A-5D90-274E-BCAC-9ACDF4FDBBE0}">
      <dsp:nvSpPr>
        <dsp:cNvPr id="0" name=""/>
        <dsp:cNvSpPr/>
      </dsp:nvSpPr>
      <dsp:spPr>
        <a:xfrm>
          <a:off x="1769364" y="3650926"/>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The discount rate at which the Net Present Value of future cash flows is zero.</a:t>
          </a:r>
          <a:endParaRPr lang="en-GB" sz="1400" kern="1200"/>
        </a:p>
      </dsp:txBody>
      <dsp:txXfrm>
        <a:off x="1769364" y="3650926"/>
        <a:ext cx="6460236" cy="656806"/>
      </dsp:txXfrm>
    </dsp:sp>
    <dsp:sp modelId="{212E2AEB-5D01-9B40-99E5-477BBF61718A}">
      <dsp:nvSpPr>
        <dsp:cNvPr id="0" name=""/>
        <dsp:cNvSpPr/>
      </dsp:nvSpPr>
      <dsp:spPr>
        <a:xfrm>
          <a:off x="1645920" y="4307732"/>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10/24/2015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xmlns=""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10/24/2015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xmlns=""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mh.com.au/nsw/mine-subsidence-devastates-sugarloaf-conservation-area-20130828-2spuc.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pPr eaLnBrk="1" hangingPunct="1"/>
            <a:endParaRPr lang="es-ES" smtClean="0">
              <a:latin typeface="Arial" charset="0"/>
            </a:endParaRPr>
          </a:p>
        </p:txBody>
      </p:sp>
      <p:sp>
        <p:nvSpPr>
          <p:cNvPr id="27652" name="3 Marcador de número de diapositiva"/>
          <p:cNvSpPr>
            <a:spLocks noGrp="1"/>
          </p:cNvSpPr>
          <p:nvPr>
            <p:ph type="sldNum" sz="quarter" idx="5"/>
          </p:nvPr>
        </p:nvSpPr>
        <p:spPr>
          <a:noFill/>
        </p:spPr>
        <p:txBody>
          <a:bodyPr/>
          <a:lstStyle/>
          <a:p>
            <a:fld id="{C49E92D3-127F-4A51-863E-28E5D21F0DDF}" type="slidenum">
              <a:rPr lang="es-ES"/>
              <a:pPr/>
              <a:t>2</a:t>
            </a:fld>
            <a:endParaRPr lang="es-ES"/>
          </a:p>
        </p:txBody>
      </p:sp>
    </p:spTree>
    <p:extLst>
      <p:ext uri="{BB962C8B-B14F-4D97-AF65-F5344CB8AC3E}">
        <p14:creationId xmlns:p14="http://schemas.microsoft.com/office/powerpoint/2010/main" xmlns="" val="2345641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182</a:t>
            </a:fld>
            <a:endParaRPr lang="en-US" dirty="0"/>
          </a:p>
        </p:txBody>
      </p:sp>
    </p:spTree>
    <p:extLst>
      <p:ext uri="{BB962C8B-B14F-4D97-AF65-F5344CB8AC3E}">
        <p14:creationId xmlns:p14="http://schemas.microsoft.com/office/powerpoint/2010/main" xmlns="" val="22155615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183</a:t>
            </a:fld>
            <a:endParaRPr lang="en-US" dirty="0"/>
          </a:p>
        </p:txBody>
      </p:sp>
    </p:spTree>
    <p:extLst>
      <p:ext uri="{BB962C8B-B14F-4D97-AF65-F5344CB8AC3E}">
        <p14:creationId xmlns:p14="http://schemas.microsoft.com/office/powerpoint/2010/main" xmlns="" val="22155615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185</a:t>
            </a:fld>
            <a:endParaRPr lang="en-US" dirty="0"/>
          </a:p>
        </p:txBody>
      </p:sp>
    </p:spTree>
    <p:extLst>
      <p:ext uri="{BB962C8B-B14F-4D97-AF65-F5344CB8AC3E}">
        <p14:creationId xmlns:p14="http://schemas.microsoft.com/office/powerpoint/2010/main" xmlns="" val="19216207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188</a:t>
            </a:fld>
            <a:endParaRPr lang="en-US" dirty="0"/>
          </a:p>
        </p:txBody>
      </p:sp>
    </p:spTree>
    <p:extLst>
      <p:ext uri="{BB962C8B-B14F-4D97-AF65-F5344CB8AC3E}">
        <p14:creationId xmlns:p14="http://schemas.microsoft.com/office/powerpoint/2010/main" xmlns="" val="19578427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189</a:t>
            </a:fld>
            <a:endParaRPr lang="en-US" dirty="0"/>
          </a:p>
        </p:txBody>
      </p:sp>
    </p:spTree>
    <p:extLst>
      <p:ext uri="{BB962C8B-B14F-4D97-AF65-F5344CB8AC3E}">
        <p14:creationId xmlns:p14="http://schemas.microsoft.com/office/powerpoint/2010/main" xmlns="" val="3033690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Covered in Project Controls</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190</a:t>
            </a:fld>
            <a:endParaRPr lang="en-US" dirty="0"/>
          </a:p>
        </p:txBody>
      </p:sp>
    </p:spTree>
    <p:extLst>
      <p:ext uri="{BB962C8B-B14F-4D97-AF65-F5344CB8AC3E}">
        <p14:creationId xmlns:p14="http://schemas.microsoft.com/office/powerpoint/2010/main" xmlns="" val="3033690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 parametric estimate is determined by identifying the unit cost or duration and the number of units required for the project or activity.</a:t>
            </a:r>
          </a:p>
          <a:p>
            <a:endParaRPr lang="en-US" dirty="0" smtClean="0"/>
          </a:p>
          <a:p>
            <a:r>
              <a:rPr lang="en-US" dirty="0" smtClean="0"/>
              <a:t>Analogous estimating uses a similar past project to estimate the duration or cost of your current project, thus the root of the word: analogy.</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191</a:t>
            </a:fld>
            <a:endParaRPr lang="en-US" dirty="0"/>
          </a:p>
        </p:txBody>
      </p:sp>
    </p:spTree>
    <p:extLst>
      <p:ext uri="{BB962C8B-B14F-4D97-AF65-F5344CB8AC3E}">
        <p14:creationId xmlns:p14="http://schemas.microsoft.com/office/powerpoint/2010/main" xmlns="" val="13608218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 parametric estimate is determined by identifying the unit cost or duration and the number of units required for the project or activity.</a:t>
            </a:r>
          </a:p>
          <a:p>
            <a:endParaRPr lang="en-US" dirty="0" smtClean="0"/>
          </a:p>
          <a:p>
            <a:r>
              <a:rPr lang="en-US" dirty="0" smtClean="0"/>
              <a:t>Analogous estimating uses a similar past project to estimate the duration or cost of your current project, thus the root of the word: analogy.</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192</a:t>
            </a:fld>
            <a:endParaRPr lang="en-US" dirty="0"/>
          </a:p>
        </p:txBody>
      </p:sp>
    </p:spTree>
    <p:extLst>
      <p:ext uri="{BB962C8B-B14F-4D97-AF65-F5344CB8AC3E}">
        <p14:creationId xmlns:p14="http://schemas.microsoft.com/office/powerpoint/2010/main" xmlns="" val="13608218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implementation phase is where all</a:t>
            </a:r>
            <a:r>
              <a:rPr lang="en-US" baseline="0" dirty="0" smtClean="0"/>
              <a:t> the work that went into planning is p</a:t>
            </a:r>
            <a:r>
              <a:rPr lang="en-US" dirty="0" smtClean="0"/>
              <a:t>ut into action. The purpose of project implementation is to produce the</a:t>
            </a:r>
            <a:r>
              <a:rPr lang="en-US" baseline="0" dirty="0" smtClean="0"/>
              <a:t> deliverables with a benefits focus</a:t>
            </a:r>
            <a:r>
              <a:rPr lang="en-US" dirty="0" smtClean="0"/>
              <a:t>. </a:t>
            </a:r>
          </a:p>
          <a:p>
            <a:r>
              <a:rPr lang="en-US" dirty="0" smtClean="0"/>
              <a:t>During implementation the project team utilizes all the schedules ,controls</a:t>
            </a:r>
            <a:r>
              <a:rPr lang="en-US" baseline="0" dirty="0" smtClean="0"/>
              <a:t> and measures</a:t>
            </a:r>
            <a:r>
              <a:rPr lang="en-US" dirty="0" smtClean="0"/>
              <a:t> that were prepared during</a:t>
            </a:r>
            <a:r>
              <a:rPr lang="en-US" baseline="0" dirty="0" smtClean="0"/>
              <a:t> the planning </a:t>
            </a:r>
            <a:r>
              <a:rPr lang="en-US" dirty="0" smtClean="0"/>
              <a:t>phase. </a:t>
            </a:r>
          </a:p>
          <a:p>
            <a:endParaRPr lang="en-US" dirty="0" smtClean="0"/>
          </a:p>
          <a:p>
            <a:r>
              <a:rPr lang="en-US" dirty="0" smtClean="0"/>
              <a:t>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194</a:t>
            </a:fld>
            <a:endParaRPr lang="en-US" dirty="0"/>
          </a:p>
        </p:txBody>
      </p:sp>
    </p:spTree>
    <p:extLst>
      <p:ext uri="{BB962C8B-B14F-4D97-AF65-F5344CB8AC3E}">
        <p14:creationId xmlns:p14="http://schemas.microsoft.com/office/powerpoint/2010/main" xmlns="" val="31807872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a:t>
            </a:r>
            <a:r>
              <a:rPr lang="en-US" baseline="0" dirty="0" smtClean="0"/>
              <a:t> them through the steps.</a:t>
            </a:r>
          </a:p>
          <a:p>
            <a:endParaRPr lang="en-US" dirty="0" smtClean="0"/>
          </a:p>
          <a:p>
            <a:r>
              <a:rPr lang="en-US" dirty="0" smtClean="0"/>
              <a:t>The final phase of the project is the closure phase.  The project manager has many activities to deliver in this phase and must ensure that they have planned the closure in a structured and organized manner to make sure that everything is truly accounted for within the project.</a:t>
            </a:r>
          </a:p>
          <a:p>
            <a:endParaRPr lang="en-US" dirty="0" smtClean="0"/>
          </a:p>
          <a:p>
            <a:r>
              <a:rPr lang="en-US" dirty="0" smtClean="0"/>
              <a:t>Carrying out a review of the project once it has been delivered is essential for learning for future development.  The green matters of the project should be included as part of the project review, however early maturity or highly mature organizations may choose to hold the sustainability element of the review separately from the remainder of the post project review.  This is a personal choice, however the most important thing is that a review is carried out, the lessons are captured and that the organization then use these lessons to develop in the future.</a:t>
            </a:r>
          </a:p>
          <a:p>
            <a:endParaRPr lang="en-US" dirty="0" smtClean="0"/>
          </a:p>
          <a:p>
            <a:r>
              <a:rPr lang="en-US" dirty="0" smtClean="0"/>
              <a:t>Ensuring that the product or service is used in a sustainable</a:t>
            </a:r>
            <a:r>
              <a:rPr lang="en-US" baseline="0" dirty="0" smtClean="0"/>
              <a:t> manner throughout its full life allows the continuance of sustainability into operations and then through to its demise and disposal in a sustainable way.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195</a:t>
            </a:fld>
            <a:endParaRPr lang="en-US" dirty="0"/>
          </a:p>
        </p:txBody>
      </p:sp>
    </p:spTree>
    <p:extLst>
      <p:ext uri="{BB962C8B-B14F-4D97-AF65-F5344CB8AC3E}">
        <p14:creationId xmlns:p14="http://schemas.microsoft.com/office/powerpoint/2010/main" xmlns="" val="366340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GEO-5 is designed to be the most comprehensive, impartial and </a:t>
            </a:r>
            <a:r>
              <a:rPr lang="en-US" sz="1200" kern="1200" baseline="0" dirty="0" smtClean="0">
                <a:solidFill>
                  <a:schemeClr val="tx1"/>
                </a:solidFill>
                <a:latin typeface="+mn-lt"/>
                <a:ea typeface="+mn-ea"/>
                <a:cs typeface="+mn-cs"/>
              </a:rPr>
              <a:t>in-depth assessment of its kind. It reflects the collective body of recent scientific knowledge, drawing on the work of leading experts, partner institutions and the vast body of research undertaken within and beyond the United Nations system.</a:t>
            </a:r>
          </a:p>
          <a:p>
            <a:r>
              <a:rPr lang="en-US" sz="1200" kern="1200" baseline="0" dirty="0" smtClean="0">
                <a:solidFill>
                  <a:schemeClr val="tx1"/>
                </a:solidFill>
                <a:latin typeface="+mn-lt"/>
                <a:ea typeface="+mn-ea"/>
                <a:cs typeface="+mn-cs"/>
              </a:rPr>
              <a:t>The launch of </a:t>
            </a:r>
            <a:r>
              <a:rPr lang="en-US" sz="1200" i="1" kern="1200" baseline="0" dirty="0" smtClean="0">
                <a:solidFill>
                  <a:schemeClr val="tx1"/>
                </a:solidFill>
                <a:latin typeface="+mn-lt"/>
                <a:ea typeface="+mn-ea"/>
                <a:cs typeface="+mn-cs"/>
              </a:rPr>
              <a:t>GEO-5 coincides with the final stages of preparation  </a:t>
            </a:r>
            <a:r>
              <a:rPr lang="en-US" sz="1200" kern="1200" baseline="0" dirty="0" smtClean="0">
                <a:solidFill>
                  <a:schemeClr val="tx1"/>
                </a:solidFill>
                <a:latin typeface="+mn-lt"/>
                <a:ea typeface="+mn-ea"/>
                <a:cs typeface="+mn-cs"/>
              </a:rPr>
              <a:t>for the UN Conference on Sustainable Development (Rio+20), taking place two decades after the Rio Earth Summit that set the agenda for contemporary thinking about sustainable development. The report underlines the reasons why world leaders need to show decisive leadership in Rio and beyond. It highlights the state, trends and trajectories of the planet and its people, and showcases more than 100 initiatives, projects and policies from across the globe that are </a:t>
            </a:r>
            <a:r>
              <a:rPr lang="es-ES" sz="1200" kern="1200" baseline="0" dirty="0" err="1" smtClean="0">
                <a:solidFill>
                  <a:schemeClr val="tx1"/>
                </a:solidFill>
                <a:latin typeface="+mn-lt"/>
                <a:ea typeface="+mn-ea"/>
                <a:cs typeface="+mn-cs"/>
              </a:rPr>
              <a:t>pioneering</a:t>
            </a:r>
            <a:r>
              <a:rPr lang="es-ES" sz="1200" kern="1200" baseline="0" dirty="0" smtClean="0">
                <a:solidFill>
                  <a:schemeClr val="tx1"/>
                </a:solidFill>
                <a:latin typeface="+mn-lt"/>
                <a:ea typeface="+mn-ea"/>
                <a:cs typeface="+mn-cs"/>
              </a:rPr>
              <a:t> positive </a:t>
            </a:r>
            <a:r>
              <a:rPr lang="es-ES" sz="1200" kern="1200" baseline="0" dirty="0" err="1" smtClean="0">
                <a:solidFill>
                  <a:schemeClr val="tx1"/>
                </a:solidFill>
                <a:latin typeface="+mn-lt"/>
                <a:ea typeface="+mn-ea"/>
                <a:cs typeface="+mn-cs"/>
              </a:rPr>
              <a:t>environmental</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change</a:t>
            </a:r>
            <a:r>
              <a:rPr lang="es-ES" sz="1200" kern="1200" baseline="0" dirty="0" smtClean="0">
                <a:solidFill>
                  <a:schemeClr val="tx1"/>
                </a:solidFill>
                <a:latin typeface="+mn-lt"/>
                <a:ea typeface="+mn-ea"/>
                <a:cs typeface="+mn-cs"/>
              </a:rPr>
              <a:t>. (</a:t>
            </a:r>
            <a:r>
              <a:rPr lang="es-ES" sz="1200" b="1" kern="1200" baseline="0" dirty="0" smtClean="0">
                <a:solidFill>
                  <a:schemeClr val="tx1"/>
                </a:solidFill>
                <a:latin typeface="+mn-lt"/>
                <a:ea typeface="+mn-ea"/>
                <a:cs typeface="+mn-cs"/>
              </a:rPr>
              <a:t>BAN </a:t>
            </a:r>
            <a:r>
              <a:rPr lang="es-ES" sz="1200" b="1" kern="1200" baseline="0" dirty="0" err="1" smtClean="0">
                <a:solidFill>
                  <a:schemeClr val="tx1"/>
                </a:solidFill>
                <a:latin typeface="+mn-lt"/>
                <a:ea typeface="+mn-ea"/>
                <a:cs typeface="+mn-cs"/>
              </a:rPr>
              <a:t>Ki-moon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may</a:t>
            </a:r>
            <a:r>
              <a:rPr lang="es-ES" sz="1200" b="1" kern="1200" baseline="0" dirty="0" smtClean="0">
                <a:solidFill>
                  <a:schemeClr val="tx1"/>
                </a:solidFill>
                <a:latin typeface="+mn-lt"/>
                <a:ea typeface="+mn-ea"/>
                <a:cs typeface="+mn-cs"/>
              </a:rPr>
              <a:t> 2012)</a:t>
            </a:r>
            <a:endParaRPr lang="es-ES" sz="1200" kern="1200" baseline="0" dirty="0" smtClean="0">
              <a:solidFill>
                <a:schemeClr val="tx1"/>
              </a:solidFill>
              <a:latin typeface="+mn-lt"/>
              <a:ea typeface="+mn-ea"/>
              <a:cs typeface="+mn-cs"/>
            </a:endParaRPr>
          </a:p>
          <a:p>
            <a:endParaRPr lang="es-AR"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There is an urgent need to address the underlying drivers of the human pressures on the Earth System. At the same time, it is necessary to adopt approaches that can deal better with the complexities and inherent uncertainties of the Earth System. This must include three elements: basic </a:t>
            </a:r>
            <a:r>
              <a:rPr lang="en-US" sz="1200" kern="1200" baseline="0" dirty="0" smtClean="0">
                <a:solidFill>
                  <a:schemeClr val="tx1"/>
                </a:solidFill>
                <a:latin typeface="+mn-lt"/>
                <a:ea typeface="+mn-ea"/>
                <a:cs typeface="+mn-cs"/>
              </a:rPr>
              <a:t>research to understand interactions and feedbacks; sustained long-term monitoring and observation to underpin basic research; and regular evaluation of progress to allow the adjustment of responses when observations indicate that this is necessary.</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16</a:t>
            </a:fld>
            <a:endParaRPr lang="en-US" dirty="0"/>
          </a:p>
        </p:txBody>
      </p:sp>
    </p:spTree>
    <p:extLst>
      <p:ext uri="{BB962C8B-B14F-4D97-AF65-F5344CB8AC3E}">
        <p14:creationId xmlns:p14="http://schemas.microsoft.com/office/powerpoint/2010/main" xmlns="" val="16991661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that by using the sustainability management plan you can contribute to your organization’s GRI Report which key stakeholders are using to make business decisions.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196</a:t>
            </a:fld>
            <a:endParaRPr lang="en-US" dirty="0"/>
          </a:p>
        </p:txBody>
      </p:sp>
    </p:spTree>
    <p:extLst>
      <p:ext uri="{BB962C8B-B14F-4D97-AF65-F5344CB8AC3E}">
        <p14:creationId xmlns:p14="http://schemas.microsoft.com/office/powerpoint/2010/main" xmlns="" val="36634056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pPr>
              <a:spcAft>
                <a:spcPct val="30000"/>
              </a:spcAft>
            </a:pPr>
            <a:r>
              <a:rPr lang="en-GB" dirty="0"/>
              <a:t>The Handover milestone is a significant point in the project life cycle since it allows the project to enter into an operational environment.  At this point the ownership of all project deliverables is transferred from the project manager to the sponsor and user.   </a:t>
            </a:r>
            <a:endParaRPr lang="en-GB" dirty="0" smtClean="0"/>
          </a:p>
          <a:p>
            <a:pPr>
              <a:spcAft>
                <a:spcPct val="30000"/>
              </a:spcAft>
            </a:pPr>
            <a:endParaRPr lang="en-GB" dirty="0" smtClean="0"/>
          </a:p>
          <a:p>
            <a:pPr>
              <a:spcAft>
                <a:spcPct val="30000"/>
              </a:spcAft>
            </a:pPr>
            <a:r>
              <a:rPr lang="en-GB" dirty="0" smtClean="0"/>
              <a:t>The </a:t>
            </a:r>
            <a:r>
              <a:rPr lang="en-GB" dirty="0"/>
              <a:t>decision will depend on the product achieving the acceptance criteria.</a:t>
            </a:r>
          </a:p>
          <a:p>
            <a:pPr>
              <a:spcAft>
                <a:spcPct val="30000"/>
              </a:spcAft>
            </a:pPr>
            <a:endParaRPr lang="en-GB" dirty="0" smtClean="0"/>
          </a:p>
          <a:p>
            <a:pPr>
              <a:spcAft>
                <a:spcPct val="30000"/>
              </a:spcAft>
            </a:pPr>
            <a:r>
              <a:rPr lang="en-GB" dirty="0" smtClean="0"/>
              <a:t>A </a:t>
            </a:r>
            <a:r>
              <a:rPr lang="en-GB" dirty="0"/>
              <a:t>snagging list is generated during handover to list any minor shortcomings identified during acceptance.  Typically rectification actions will be agreed between the sponsor, project manager and operators as appropriate. </a:t>
            </a:r>
            <a:endParaRPr lang="en-GB" dirty="0" smtClean="0"/>
          </a:p>
          <a:p>
            <a:pPr>
              <a:spcAft>
                <a:spcPct val="30000"/>
              </a:spcAft>
            </a:pPr>
            <a:endParaRPr lang="en-GB" dirty="0" smtClean="0"/>
          </a:p>
          <a:p>
            <a:pPr>
              <a:spcAft>
                <a:spcPct val="30000"/>
              </a:spcAft>
            </a:pPr>
            <a:r>
              <a:rPr lang="en-GB" dirty="0" smtClean="0"/>
              <a:t>It defines handover objectives, identifies the stakeholders involved, and explains how acceptance and handover will be achieved for each deliverable.</a:t>
            </a:r>
          </a:p>
          <a:p>
            <a:pPr>
              <a:spcAft>
                <a:spcPct val="30000"/>
              </a:spcAft>
            </a:pPr>
            <a:r>
              <a:rPr lang="en-GB" dirty="0" smtClean="0"/>
              <a:t>Key stakeholders likely to be involved include:</a:t>
            </a:r>
          </a:p>
          <a:p>
            <a:pPr lvl="1">
              <a:spcBef>
                <a:spcPct val="0"/>
              </a:spcBef>
              <a:spcAft>
                <a:spcPct val="20000"/>
              </a:spcAft>
            </a:pPr>
            <a:endParaRPr lang="en-GB" b="1" dirty="0">
              <a:latin typeface="ZapfCalligr BT" pitchFamily="18" charset="0"/>
            </a:endParaRPr>
          </a:p>
          <a:p>
            <a:pPr lvl="1">
              <a:spcBef>
                <a:spcPct val="0"/>
              </a:spcBef>
              <a:spcAft>
                <a:spcPct val="20000"/>
              </a:spcAft>
            </a:pPr>
            <a:r>
              <a:rPr lang="en-GB" b="1" dirty="0">
                <a:latin typeface="ZapfCalligr BT" pitchFamily="18" charset="0"/>
              </a:rPr>
              <a:t>project manager</a:t>
            </a:r>
            <a:r>
              <a:rPr lang="en-GB" dirty="0">
                <a:latin typeface="ZapfCalligr BT" pitchFamily="18" charset="0"/>
              </a:rPr>
              <a:t> – achievement of acceptance and delivering products</a:t>
            </a:r>
          </a:p>
          <a:p>
            <a:pPr lvl="1">
              <a:spcBef>
                <a:spcPct val="0"/>
              </a:spcBef>
              <a:spcAft>
                <a:spcPct val="20000"/>
              </a:spcAft>
            </a:pPr>
            <a:r>
              <a:rPr lang="en-GB" b="1" dirty="0">
                <a:latin typeface="ZapfCalligr BT" pitchFamily="18" charset="0"/>
              </a:rPr>
              <a:t>project sponsor</a:t>
            </a:r>
            <a:r>
              <a:rPr lang="en-GB" dirty="0">
                <a:latin typeface="ZapfCalligr BT" pitchFamily="18" charset="0"/>
              </a:rPr>
              <a:t> – formal acceptance of product and handover to operators/users</a:t>
            </a:r>
          </a:p>
          <a:p>
            <a:pPr lvl="1">
              <a:spcBef>
                <a:spcPct val="0"/>
              </a:spcBef>
              <a:spcAft>
                <a:spcPct val="20000"/>
              </a:spcAft>
            </a:pPr>
            <a:r>
              <a:rPr lang="en-GB" b="1" dirty="0">
                <a:latin typeface="ZapfCalligr BT" pitchFamily="18" charset="0"/>
              </a:rPr>
              <a:t>project team</a:t>
            </a:r>
            <a:r>
              <a:rPr lang="en-GB" dirty="0">
                <a:latin typeface="ZapfCalligr BT" pitchFamily="18" charset="0"/>
              </a:rPr>
              <a:t> – conducting acceptance testing and handover activities</a:t>
            </a:r>
          </a:p>
          <a:p>
            <a:pPr lvl="1">
              <a:spcBef>
                <a:spcPct val="0"/>
              </a:spcBef>
              <a:spcAft>
                <a:spcPct val="20000"/>
              </a:spcAft>
            </a:pPr>
            <a:r>
              <a:rPr lang="en-GB" b="1" dirty="0">
                <a:latin typeface="ZapfCalligr BT" pitchFamily="18" charset="0"/>
              </a:rPr>
              <a:t>quality assurance</a:t>
            </a:r>
            <a:r>
              <a:rPr lang="en-GB" dirty="0">
                <a:latin typeface="ZapfCalligr BT" pitchFamily="18" charset="0"/>
              </a:rPr>
              <a:t> – monitoring and auditing acceptance and certifying results</a:t>
            </a:r>
          </a:p>
          <a:p>
            <a:pPr lvl="1">
              <a:spcBef>
                <a:spcPct val="0"/>
              </a:spcBef>
              <a:spcAft>
                <a:spcPct val="20000"/>
              </a:spcAft>
            </a:pPr>
            <a:r>
              <a:rPr lang="en-GB" b="1" dirty="0">
                <a:latin typeface="ZapfCalligr BT" pitchFamily="18" charset="0"/>
              </a:rPr>
              <a:t>users</a:t>
            </a:r>
            <a:r>
              <a:rPr lang="en-GB" dirty="0">
                <a:latin typeface="ZapfCalligr BT" pitchFamily="18" charset="0"/>
              </a:rPr>
              <a:t> – (including those people involved in the business as usual activities) witness acceptance testing, taking delivery and starting up product operation</a:t>
            </a:r>
          </a:p>
          <a:p>
            <a:pPr>
              <a:spcAft>
                <a:spcPct val="30000"/>
              </a:spcAft>
            </a:pPr>
            <a:r>
              <a:rPr lang="en-GB" dirty="0" smtClean="0"/>
              <a:t>The handover plan will include tasks to be undertaken by the project implementation team to complete acceptance and delivery of the products, and tasks that need to be carried out by the sponsor and stakeholders (most likely operators and users), to receive, start up and operate the deliverables safely in their final operation mode.  Handover may be an instantaneous, gradual or phased process.</a:t>
            </a:r>
          </a:p>
          <a:p>
            <a:pPr>
              <a:spcAft>
                <a:spcPct val="30000"/>
              </a:spcAft>
            </a:pPr>
            <a:endParaRPr lang="en-GB" dirty="0" smtClean="0"/>
          </a:p>
          <a:p>
            <a:pPr>
              <a:spcAft>
                <a:spcPct val="30000"/>
              </a:spcAft>
            </a:pPr>
            <a:r>
              <a:rPr lang="en-GB" dirty="0" smtClean="0"/>
              <a:t>The handover stage also includes the transfer of any live risks, actions or issues associated with the product.  This allows the customer or the Project Sponsor to have a defined and precise view of potential problems that may exist</a:t>
            </a:r>
            <a:r>
              <a:rPr lang="en-GB" baseline="0" dirty="0" smtClean="0"/>
              <a:t> with the product throughout its whole life cycle.</a:t>
            </a:r>
            <a:endParaRPr lang="en-GB" dirty="0" smtClean="0"/>
          </a:p>
          <a:p>
            <a:pPr>
              <a:spcAft>
                <a:spcPct val="30000"/>
              </a:spcAft>
            </a:pPr>
            <a:endParaRPr lang="en-GB" dirty="0" smtClean="0"/>
          </a:p>
          <a:p>
            <a:pPr>
              <a:spcAft>
                <a:spcPct val="30000"/>
              </a:spcAft>
            </a:pPr>
            <a:endParaRPr lang="en-GB"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pPr>
              <a:spcAft>
                <a:spcPct val="30000"/>
              </a:spcAft>
            </a:pPr>
            <a:r>
              <a:rPr lang="en-US" dirty="0"/>
              <a:t>Project </a:t>
            </a:r>
            <a:r>
              <a:rPr lang="en-GB" dirty="0">
                <a:cs typeface="Times New Roman" pitchFamily="18" charset="0"/>
              </a:rPr>
              <a:t>closeout will normally occur when all of the products have been delivered and the implementation stage is complete.  In certain circumstances such as changes in viability or requirements, projects may be closed before planned completion. </a:t>
            </a:r>
          </a:p>
          <a:p>
            <a:pPr>
              <a:spcAft>
                <a:spcPct val="30000"/>
              </a:spcAft>
            </a:pPr>
            <a:r>
              <a:rPr lang="en-GB" dirty="0"/>
              <a:t>Project closeout involves completion of all product and project handover activities in a controlled manner.  Product handover activities are included in the previous discussion covering product handover. </a:t>
            </a:r>
            <a:endParaRPr lang="en-GB" dirty="0">
              <a:latin typeface="ZapfCalligr BT" pitchFamily="18" charset="0"/>
            </a:endParaRPr>
          </a:p>
          <a:p>
            <a:pPr>
              <a:spcAft>
                <a:spcPct val="30000"/>
              </a:spcAft>
            </a:pPr>
            <a:r>
              <a:rPr lang="en-GB" dirty="0"/>
              <a:t>A closure report is produced by the project manager to record the final outcome of the project against the </a:t>
            </a:r>
            <a:r>
              <a:rPr lang="en-GB" dirty="0" smtClean="0"/>
              <a:t>Success </a:t>
            </a:r>
            <a:r>
              <a:rPr lang="en-GB" dirty="0"/>
              <a:t>Criteria, any issues outstanding and actions arising from closure. </a:t>
            </a:r>
            <a:endParaRPr lang="en-GB" dirty="0" smtClean="0"/>
          </a:p>
          <a:p>
            <a:pPr>
              <a:spcAft>
                <a:spcPct val="30000"/>
              </a:spcAft>
            </a:pPr>
            <a:endParaRPr lang="en-GB" dirty="0" smtClean="0"/>
          </a:p>
          <a:p>
            <a:pPr>
              <a:spcAft>
                <a:spcPct val="30000"/>
              </a:spcAft>
            </a:pPr>
            <a:r>
              <a:rPr lang="en-GB" dirty="0" smtClean="0"/>
              <a:t>Actions specific to project closure include:</a:t>
            </a:r>
          </a:p>
          <a:p>
            <a:pPr>
              <a:spcAft>
                <a:spcPct val="30000"/>
              </a:spcAft>
            </a:pPr>
            <a:endParaRPr lang="en-GB" dirty="0" smtClean="0"/>
          </a:p>
          <a:p>
            <a:pPr lvl="1" algn="just">
              <a:spcBef>
                <a:spcPct val="0"/>
              </a:spcBef>
              <a:spcAft>
                <a:spcPct val="30000"/>
              </a:spcAft>
              <a:buFontTx/>
              <a:buChar char="•"/>
            </a:pPr>
            <a:r>
              <a:rPr lang="en-GB" dirty="0">
                <a:latin typeface="ZapfCalligr BT" pitchFamily="18" charset="0"/>
              </a:rPr>
              <a:t>identification and disposal of non deliverable materials and documents.  For example, product design data may need to be archived to enable retrieval at a later date.</a:t>
            </a:r>
          </a:p>
          <a:p>
            <a:pPr lvl="1" algn="just">
              <a:spcBef>
                <a:spcPct val="0"/>
              </a:spcBef>
              <a:spcAft>
                <a:spcPct val="30000"/>
              </a:spcAft>
              <a:buFontTx/>
              <a:buChar char="•"/>
            </a:pPr>
            <a:r>
              <a:rPr lang="en-GB" dirty="0">
                <a:latin typeface="ZapfCalligr BT" pitchFamily="18" charset="0"/>
              </a:rPr>
              <a:t>demobilisation, including arrangements for disbanding the project team and supporting infrastructure; conducting performance appraisals; completion of technical and quality audits.</a:t>
            </a:r>
          </a:p>
          <a:p>
            <a:pPr lvl="1" algn="just">
              <a:spcBef>
                <a:spcPct val="0"/>
              </a:spcBef>
              <a:spcAft>
                <a:spcPct val="30000"/>
              </a:spcAft>
              <a:buFontTx/>
              <a:buChar char="•"/>
            </a:pPr>
            <a:r>
              <a:rPr lang="en-GB" dirty="0">
                <a:latin typeface="ZapfCalligr BT" pitchFamily="18" charset="0"/>
              </a:rPr>
              <a:t>contract and purchase order closure and arrangements for any continuing contractual obligations such as technical support during operation. </a:t>
            </a:r>
          </a:p>
          <a:p>
            <a:pPr lvl="1" algn="just">
              <a:spcBef>
                <a:spcPct val="0"/>
              </a:spcBef>
              <a:spcAft>
                <a:spcPct val="30000"/>
              </a:spcAft>
              <a:buFontTx/>
              <a:buChar char="•"/>
            </a:pPr>
            <a:r>
              <a:rPr lang="en-GB" dirty="0">
                <a:latin typeface="ZapfCalligr BT" pitchFamily="18" charset="0"/>
              </a:rPr>
              <a:t>all project accounts are finalised  </a:t>
            </a:r>
          </a:p>
          <a:p>
            <a:pPr>
              <a:spcAft>
                <a:spcPct val="30000"/>
              </a:spcAft>
            </a:pPr>
            <a:endParaRPr lang="en-GB" dirty="0" smtClean="0"/>
          </a:p>
          <a:p>
            <a:pPr>
              <a:spcAft>
                <a:spcPct val="30000"/>
              </a:spcAft>
            </a:pPr>
            <a:r>
              <a:rPr lang="en-GB" dirty="0" smtClean="0"/>
              <a:t>Before project closure, the project manager should conduct the Post-Project  Review, record lessons and recommend improvements. </a:t>
            </a:r>
          </a:p>
          <a:p>
            <a:pPr>
              <a:spcAft>
                <a:spcPct val="30000"/>
              </a:spcAft>
            </a:pPr>
            <a:endParaRPr lang="en-GB" dirty="0" smtClean="0"/>
          </a:p>
          <a:p>
            <a:pPr>
              <a:spcAft>
                <a:spcPct val="30000"/>
              </a:spcAft>
            </a:pPr>
            <a:r>
              <a:rPr lang="en-GB" dirty="0" smtClean="0"/>
              <a:t>Finally, when all closure tasks have been completed, the sponsor will formally sign off the project to release the project manager.</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mn-lt"/>
                <a:ea typeface="+mn-ea"/>
                <a:cs typeface="+mn-cs"/>
              </a:rPr>
              <a:t>The Product Life Cycle (PLC)</a:t>
            </a:r>
            <a:r>
              <a:rPr lang="en-US" sz="1200" kern="1200" dirty="0" smtClean="0">
                <a:solidFill>
                  <a:schemeClr val="tx1"/>
                </a:solidFill>
                <a:effectLst/>
                <a:latin typeface="+mn-lt"/>
                <a:ea typeface="+mn-ea"/>
                <a:cs typeface="+mn-cs"/>
              </a:rPr>
              <a:t> is based upon the biological life cycle. For example, a seed is planted (introduction); it begins to sprout (growth); it shoots out leaves and puts down roots as it becomes an adult (maturity); after a long period as an adult the plant begins to shrink and die out (decline).</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In theory it’s the same for a product. After a period of development it is introduced or launched into the market; it gains more and more customers as it grows; eventually the market stabilizes and the product becomes mature; then after a period of time the product is overtaken by development (extensions/new releases/models) and the introduction of superior competitors, it goes into decline and is eventually withdrawn.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201</a:t>
            </a:fld>
            <a:endParaRPr lang="en-US" dirty="0"/>
          </a:p>
        </p:txBody>
      </p:sp>
    </p:spTree>
    <p:extLst>
      <p:ext uri="{BB962C8B-B14F-4D97-AF65-F5344CB8AC3E}">
        <p14:creationId xmlns:p14="http://schemas.microsoft.com/office/powerpoint/2010/main" xmlns="" val="5699652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Cradle to cradle production all material inputs and outputs are seen either as technical or biological nutrients. Technical nutrients can be recycled or reused with no loss of quality and biological nutrients composted or consumed. By contrast cradle to grave refers to a company taking responsibility for the disposal of goods it has produced, but not necessarily putting products’ </a:t>
            </a:r>
            <a:r>
              <a:rPr lang="en-US" sz="1200" kern="1200" dirty="0" err="1" smtClean="0">
                <a:solidFill>
                  <a:schemeClr val="tx1"/>
                </a:solidFill>
                <a:effectLst/>
                <a:latin typeface="+mn-lt"/>
                <a:ea typeface="+mn-ea"/>
                <a:cs typeface="+mn-cs"/>
              </a:rPr>
              <a:t>constiuent</a:t>
            </a:r>
            <a:r>
              <a:rPr lang="en-US" sz="1200" kern="1200" dirty="0" smtClean="0">
                <a:solidFill>
                  <a:schemeClr val="tx1"/>
                </a:solidFill>
                <a:effectLst/>
                <a:latin typeface="+mn-lt"/>
                <a:ea typeface="+mn-ea"/>
                <a:cs typeface="+mn-cs"/>
              </a:rPr>
              <a:t> components back into service.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202</a:t>
            </a:fld>
            <a:endParaRPr lang="en-US" dirty="0"/>
          </a:p>
        </p:txBody>
      </p:sp>
    </p:spTree>
    <p:extLst>
      <p:ext uri="{BB962C8B-B14F-4D97-AF65-F5344CB8AC3E}">
        <p14:creationId xmlns:p14="http://schemas.microsoft.com/office/powerpoint/2010/main" xmlns="" val="182428693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graphic is from ISO 21500 Guidance on Project Management, Page 3. and shows how project management concepts relate to each other. The organizational strategy identifies opportunities. The opportunities are evaluated and should be documented. Selected opportunities are further developed in a business case or other similar document, and can result in one or more projects that provide deliverables. Those deliverables can be used to realize benefits. The benefits can be an input to realizing and further developing the organizational strategy.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203</a:t>
            </a:fld>
            <a:endParaRPr lang="en-US" dirty="0"/>
          </a:p>
        </p:txBody>
      </p:sp>
    </p:spTree>
    <p:extLst>
      <p:ext uri="{BB962C8B-B14F-4D97-AF65-F5344CB8AC3E}">
        <p14:creationId xmlns:p14="http://schemas.microsoft.com/office/powerpoint/2010/main" xmlns="" val="6577441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204</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is the link between</a:t>
            </a:r>
            <a:r>
              <a:rPr lang="en-US" baseline="0" dirty="0" smtClean="0"/>
              <a:t> the UNGC, GRI, TBL, and PMLC</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206</a:t>
            </a:fld>
            <a:endParaRPr lang="en-US" dirty="0"/>
          </a:p>
        </p:txBody>
      </p:sp>
    </p:spTree>
    <p:extLst>
      <p:ext uri="{BB962C8B-B14F-4D97-AF65-F5344CB8AC3E}">
        <p14:creationId xmlns:p14="http://schemas.microsoft.com/office/powerpoint/2010/main" xmlns="" val="13542751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xmlns="" val="39484229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how</a:t>
            </a:r>
            <a:r>
              <a:rPr lang="en-US" baseline="0" dirty="0" smtClean="0"/>
              <a:t> Process and product Impact the Categories, Sub-Categories, and Elements.</a:t>
            </a: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xmlns="" val="2147133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Which is is great news as</a:t>
            </a:r>
            <a:r>
              <a:rPr lang="en-US" baseline="0" dirty="0" smtClean="0"/>
              <a:t> the world seems to be poised to support such an architecture as the majority of CEOs from around the world view sustainability as the key to business.  </a:t>
            </a:r>
            <a:r>
              <a:rPr lang="en-US" baseline="0" dirty="0" err="1" smtClean="0"/>
              <a:t>Tge</a:t>
            </a:r>
            <a:r>
              <a:rPr lang="en-US" baseline="0" dirty="0" smtClean="0"/>
              <a:t> unfortunate truth is that these same CEOs can’t quantify the value of what they are doing to address it. </a:t>
            </a:r>
            <a:r>
              <a:rPr lang="en-US" dirty="0" smtClean="0"/>
              <a:t>What happens to projects that have no value to the organization?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a:t>
            </a:fld>
            <a:endParaRPr lang="en-US" dirty="0"/>
          </a:p>
        </p:txBody>
      </p:sp>
    </p:spTree>
    <p:extLst>
      <p:ext uri="{BB962C8B-B14F-4D97-AF65-F5344CB8AC3E}">
        <p14:creationId xmlns:p14="http://schemas.microsoft.com/office/powerpoint/2010/main" xmlns="" val="1245413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209</a:t>
            </a:fld>
            <a:endParaRPr lang="en-US" dirty="0"/>
          </a:p>
        </p:txBody>
      </p:sp>
    </p:spTree>
    <p:extLst>
      <p:ext uri="{BB962C8B-B14F-4D97-AF65-F5344CB8AC3E}">
        <p14:creationId xmlns:p14="http://schemas.microsoft.com/office/powerpoint/2010/main" xmlns="" val="29014252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214</a:t>
            </a:fld>
            <a:endParaRPr lang="en-US" dirty="0" smtClean="0">
              <a:latin typeface="Calibri" pitchFamily="34" charset="0"/>
            </a:endParaRPr>
          </a:p>
        </p:txBody>
      </p:sp>
    </p:spTree>
    <p:extLst>
      <p:ext uri="{BB962C8B-B14F-4D97-AF65-F5344CB8AC3E}">
        <p14:creationId xmlns:p14="http://schemas.microsoft.com/office/powerpoint/2010/main" xmlns="" val="26710355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216</a:t>
            </a:fld>
            <a:endParaRPr lang="en-US" dirty="0"/>
          </a:p>
        </p:txBody>
      </p:sp>
    </p:spTree>
    <p:extLst>
      <p:ext uri="{BB962C8B-B14F-4D97-AF65-F5344CB8AC3E}">
        <p14:creationId xmlns:p14="http://schemas.microsoft.com/office/powerpoint/2010/main" xmlns="" val="12506893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217</a:t>
            </a:fld>
            <a:endParaRPr lang="en-US" dirty="0"/>
          </a:p>
        </p:txBody>
      </p:sp>
    </p:spTree>
    <p:extLst>
      <p:ext uri="{BB962C8B-B14F-4D97-AF65-F5344CB8AC3E}">
        <p14:creationId xmlns:p14="http://schemas.microsoft.com/office/powerpoint/2010/main" xmlns="" val="12506893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to facilitate a dialogue</a:t>
            </a:r>
            <a:r>
              <a:rPr lang="en-US" baseline="0" dirty="0" smtClean="0"/>
              <a:t> in class.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218</a:t>
            </a:fld>
            <a:endParaRPr lang="en-US" dirty="0"/>
          </a:p>
        </p:txBody>
      </p:sp>
    </p:spTree>
    <p:extLst>
      <p:ext uri="{BB962C8B-B14F-4D97-AF65-F5344CB8AC3E}">
        <p14:creationId xmlns:p14="http://schemas.microsoft.com/office/powerpoint/2010/main" xmlns="" val="4504975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219</a:t>
            </a:fld>
            <a:endParaRPr lang="en-US" dirty="0"/>
          </a:p>
        </p:txBody>
      </p:sp>
    </p:spTree>
    <p:extLst>
      <p:ext uri="{BB962C8B-B14F-4D97-AF65-F5344CB8AC3E}">
        <p14:creationId xmlns:p14="http://schemas.microsoft.com/office/powerpoint/2010/main" xmlns="" val="8526530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222</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1058" name="Rectangle 2"/>
          <p:cNvSpPr>
            <a:spLocks noGrp="1" noRot="1" noChangeAspect="1" noChangeArrowheads="1" noTextEdit="1"/>
          </p:cNvSpPr>
          <p:nvPr>
            <p:ph type="sldImg"/>
          </p:nvPr>
        </p:nvSpPr>
        <p:spPr>
          <a:xfrm>
            <a:off x="1258888" y="720725"/>
            <a:ext cx="4799012" cy="3598863"/>
          </a:xfrm>
          <a:ln/>
        </p:spPr>
      </p:sp>
      <p:sp>
        <p:nvSpPr>
          <p:cNvPr id="941059" name="Rectangle 3"/>
          <p:cNvSpPr>
            <a:spLocks noGrp="1" noChangeArrowheads="1"/>
          </p:cNvSpPr>
          <p:nvPr>
            <p:ph type="body" idx="1"/>
          </p:nvPr>
        </p:nvSpPr>
        <p:spPr>
          <a:xfrm>
            <a:off x="974581" y="4561485"/>
            <a:ext cx="5361024" cy="4317798"/>
          </a:xfrm>
          <a:noFill/>
          <a:ln/>
        </p:spPr>
        <p:txBody>
          <a:bodyPr lIns="96503" tIns="48251" rIns="96503" bIns="48251"/>
          <a:lstStyle/>
          <a:p>
            <a:r>
              <a:rPr lang="en-GB" dirty="0"/>
              <a:t>Variances are useful in showing where the project is at any point in time and how far away the project is from the baseline plan.  Variances alone will not show how well the project will meet its objectives.  </a:t>
            </a:r>
          </a:p>
          <a:p>
            <a:r>
              <a:rPr lang="en-GB" dirty="0"/>
              <a:t>By comparing the current variance with the plan the pro rata effect on the overall parameters can be assessed allowing the completion dates, costs and quality to be forecasted.  However, this assumes that the past performance will continue.  Also the simple analysis may be misleading if the intervals between measurements are too large.</a:t>
            </a:r>
          </a:p>
          <a:p>
            <a:r>
              <a:rPr lang="en-GB" dirty="0"/>
              <a:t>By tracking performance more frequently, trends can be developed and these may give a more realistic view of performance, allowing the development of corrective action plans.</a:t>
            </a:r>
          </a:p>
          <a:p>
            <a:r>
              <a:rPr lang="en-GB" dirty="0"/>
              <a:t>Earned Value Analysis to be discussed later,  is a particularly useful method since it provides variances, trends and allows the development of what if scenarios.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 surprise to to see the</a:t>
            </a:r>
            <a:r>
              <a:rPr lang="en-US" baseline="0" dirty="0" smtClean="0"/>
              <a:t> trend shown here. If the number of CEOs that value sustainability as the way forward is on the rise and therefore reporting is also on the rise it is sure to create positive impacts.  The problem is that focused attention in largely in part on supply chains.</a:t>
            </a:r>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18</a:t>
            </a:fld>
            <a:endParaRPr lang="en-US"/>
          </a:p>
        </p:txBody>
      </p:sp>
    </p:spTree>
    <p:extLst>
      <p:ext uri="{BB962C8B-B14F-4D97-AF65-F5344CB8AC3E}">
        <p14:creationId xmlns:p14="http://schemas.microsoft.com/office/powerpoint/2010/main" xmlns="" val="39416361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3106" name="Rectangle 2"/>
          <p:cNvSpPr>
            <a:spLocks noGrp="1" noRot="1" noChangeAspect="1" noChangeArrowheads="1" noTextEdit="1"/>
          </p:cNvSpPr>
          <p:nvPr>
            <p:ph type="sldImg"/>
          </p:nvPr>
        </p:nvSpPr>
        <p:spPr>
          <a:xfrm>
            <a:off x="1258888" y="720725"/>
            <a:ext cx="4799012" cy="3598863"/>
          </a:xfrm>
          <a:ln/>
        </p:spPr>
      </p:sp>
      <p:sp>
        <p:nvSpPr>
          <p:cNvPr id="943107" name="Rectangle 3"/>
          <p:cNvSpPr>
            <a:spLocks noGrp="1" noChangeArrowheads="1"/>
          </p:cNvSpPr>
          <p:nvPr>
            <p:ph type="body" idx="1"/>
          </p:nvPr>
        </p:nvSpPr>
        <p:spPr>
          <a:xfrm>
            <a:off x="976252" y="4561485"/>
            <a:ext cx="5362697" cy="4319322"/>
          </a:xfrm>
        </p:spPr>
        <p:txBody>
          <a:bodyPr/>
          <a:lstStyle/>
          <a:p>
            <a:r>
              <a:rPr lang="en-GB" dirty="0"/>
              <a:t>A simple control process is shown above.</a:t>
            </a:r>
          </a:p>
          <a:p>
            <a:r>
              <a:rPr lang="en-GB" dirty="0"/>
              <a:t>Effective control involves the comparison between actual performance and the baseline plan.  Changes to baseline plans must therefore be controlled. </a:t>
            </a:r>
          </a:p>
          <a:p>
            <a:r>
              <a:rPr lang="en-GB" dirty="0"/>
              <a:t>The purpose of monitoring is to establish deviations and evaluate their impact.  Tolerances may be set to enable work to continue with minor deviations.</a:t>
            </a:r>
          </a:p>
          <a:p>
            <a:r>
              <a:rPr lang="en-GB" dirty="0"/>
              <a:t>Control and co-ordination involves the planning and implementation of corrective actions to address adverse situations.  Alternatively, it may involve re-planning if the original plans appear to be unworkable or unrealistic.</a:t>
            </a:r>
          </a:p>
          <a:p>
            <a:r>
              <a:rPr lang="en-GB" dirty="0"/>
              <a:t>On completion of all project work, the project is formally accepted</a:t>
            </a:r>
            <a:r>
              <a:rPr lang="en-GB" dirty="0" smtClean="0"/>
              <a:t>.</a:t>
            </a:r>
          </a:p>
          <a:p>
            <a:endParaRPr lang="en-GB" dirty="0" smtClean="0"/>
          </a:p>
          <a:p>
            <a:pPr>
              <a:spcAft>
                <a:spcPct val="30000"/>
              </a:spcAft>
            </a:pPr>
            <a:r>
              <a:rPr lang="en-GB" dirty="0" smtClean="0"/>
              <a:t>The key control and co-ordination cycle and associated processes are shown in more detail above.</a:t>
            </a:r>
          </a:p>
          <a:p>
            <a:pPr>
              <a:spcAft>
                <a:spcPct val="30000"/>
              </a:spcAft>
            </a:pPr>
            <a:r>
              <a:rPr lang="en-GB" b="1" dirty="0" smtClean="0"/>
              <a:t>Reporting</a:t>
            </a:r>
            <a:r>
              <a:rPr lang="en-GB" dirty="0" smtClean="0"/>
              <a:t>  – the status of the project is reported in accordance with requirements defined in the project management plan and agreed between the project sponsor and project manager. </a:t>
            </a:r>
          </a:p>
          <a:p>
            <a:pPr>
              <a:spcAft>
                <a:spcPct val="30000"/>
              </a:spcAft>
            </a:pPr>
            <a:r>
              <a:rPr lang="en-GB" b="1" dirty="0" smtClean="0"/>
              <a:t>Monitoring and Evaluation </a:t>
            </a:r>
            <a:r>
              <a:rPr lang="en-GB" dirty="0" smtClean="0"/>
              <a:t>– measuring achievement, identifying variances between the CSCs, problems and establishing the current position.  This will enable further analysis to determine trends and predict the final result based on current performance.  It is therefore important to establish the root causes of problems and variances to enable appropriate corrective action to be taken.  Such analysis can be done by specific techniques such as Critical Path Analysis (time) and Earned Value Analysis.</a:t>
            </a:r>
          </a:p>
          <a:p>
            <a:pPr>
              <a:spcAft>
                <a:spcPct val="30000"/>
              </a:spcAft>
            </a:pPr>
            <a:r>
              <a:rPr lang="en-GB" b="1" dirty="0" smtClean="0"/>
              <a:t>Corrective action</a:t>
            </a:r>
            <a:r>
              <a:rPr lang="en-GB" dirty="0" smtClean="0"/>
              <a:t>  - there are typically four options depending on the situation:</a:t>
            </a:r>
          </a:p>
          <a:p>
            <a:pPr lvl="1">
              <a:spcAft>
                <a:spcPct val="30000"/>
              </a:spcAft>
            </a:pPr>
            <a:r>
              <a:rPr lang="en-GB" dirty="0" smtClean="0"/>
              <a:t>if performance is outside the specification but within agreed tolerances, corrective action is taken to improve performance</a:t>
            </a:r>
          </a:p>
          <a:p>
            <a:pPr lvl="1">
              <a:spcAft>
                <a:spcPct val="30000"/>
              </a:spcAft>
            </a:pPr>
            <a:r>
              <a:rPr lang="en-GB" dirty="0" smtClean="0"/>
              <a:t>if the original plan is no longer representative, the baseline plan may be changed</a:t>
            </a:r>
          </a:p>
          <a:p>
            <a:pPr lvl="1">
              <a:spcAft>
                <a:spcPct val="30000"/>
              </a:spcAft>
            </a:pPr>
            <a:r>
              <a:rPr lang="en-GB" dirty="0" smtClean="0"/>
              <a:t>if performance is outside the specification (off spec), the variance is </a:t>
            </a:r>
            <a:r>
              <a:rPr lang="en-GB" b="1" dirty="0" smtClean="0"/>
              <a:t>escalated</a:t>
            </a:r>
            <a:r>
              <a:rPr lang="en-GB" dirty="0" smtClean="0"/>
              <a:t> to a higher authority   </a:t>
            </a:r>
          </a:p>
          <a:p>
            <a:pPr lvl="1">
              <a:spcAft>
                <a:spcPct val="30000"/>
              </a:spcAft>
            </a:pPr>
            <a:r>
              <a:rPr lang="en-GB" dirty="0" smtClean="0"/>
              <a:t>if the variance is due to unauthorised scope changes, the change process is invoked retrospectively. </a:t>
            </a:r>
            <a:endParaRPr lang="en-US" dirty="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9986" name="Rectangle 2"/>
          <p:cNvSpPr>
            <a:spLocks noGrp="1" noRot="1" noChangeAspect="1" noChangeArrowheads="1" noTextEdit="1"/>
          </p:cNvSpPr>
          <p:nvPr>
            <p:ph type="sldImg"/>
          </p:nvPr>
        </p:nvSpPr>
        <p:spPr>
          <a:xfrm>
            <a:off x="1262063" y="722313"/>
            <a:ext cx="4795837" cy="3597275"/>
          </a:xfrm>
          <a:ln/>
        </p:spPr>
      </p:sp>
      <p:sp>
        <p:nvSpPr>
          <p:cNvPr id="809987" name="Rectangle 3"/>
          <p:cNvSpPr>
            <a:spLocks noGrp="1" noChangeArrowheads="1"/>
          </p:cNvSpPr>
          <p:nvPr>
            <p:ph type="body" idx="1"/>
          </p:nvPr>
        </p:nvSpPr>
        <p:spPr>
          <a:xfrm>
            <a:off x="976252" y="4559961"/>
            <a:ext cx="5362697" cy="4319322"/>
          </a:xfrm>
        </p:spPr>
        <p:txBody>
          <a:bodyPr/>
          <a:lstStyle/>
          <a:p>
            <a:r>
              <a:rPr lang="en-GB" dirty="0"/>
              <a:t>One structure derived from the WBS is the </a:t>
            </a:r>
            <a:r>
              <a:rPr lang="en-GB" dirty="0" smtClean="0"/>
              <a:t>Organization </a:t>
            </a:r>
            <a:r>
              <a:rPr lang="en-GB" dirty="0"/>
              <a:t>Breakdown Structure.  This is regularly seen as an </a:t>
            </a:r>
            <a:r>
              <a:rPr lang="en-GB" dirty="0" smtClean="0"/>
              <a:t>Organization </a:t>
            </a:r>
            <a:r>
              <a:rPr lang="en-GB" dirty="0"/>
              <a:t>Chart in most industries, as shown above.  It shows the roles and titles of the team members (related to the work they are managing), their span of control and the approved reporting structure.</a:t>
            </a:r>
          </a:p>
          <a:p>
            <a:r>
              <a:rPr lang="en-GB" dirty="0"/>
              <a:t>The project OBS is used with the WBS to form the Responsibility Assignment Matrix.</a:t>
            </a:r>
          </a:p>
          <a:p>
            <a:r>
              <a:rPr lang="en-GB" dirty="0"/>
              <a:t>To produce the </a:t>
            </a:r>
            <a:r>
              <a:rPr lang="en-GB" dirty="0" smtClean="0"/>
              <a:t>Organization </a:t>
            </a:r>
            <a:r>
              <a:rPr lang="en-GB" dirty="0"/>
              <a:t>Breakdown Structure, the work breakdown and tasks are analysed.  Typically, team leaders or co-ordination roles are assigned to individuals in order to manage groups of tasks.  The criteria used to decide on management levels for groups may be:</a:t>
            </a:r>
          </a:p>
          <a:p>
            <a:pPr marL="645606" lvl="1" indent="-176075" algn="just">
              <a:buFontTx/>
              <a:buChar char="•"/>
            </a:pPr>
            <a:r>
              <a:rPr lang="en-GB" dirty="0">
                <a:latin typeface="ZapfCalligr BT" pitchFamily="18" charset="0"/>
              </a:rPr>
              <a:t>size and nature of the tasks</a:t>
            </a:r>
          </a:p>
          <a:p>
            <a:pPr marL="645606" lvl="1" indent="-176075" algn="just">
              <a:buFontTx/>
              <a:buChar char="•"/>
            </a:pPr>
            <a:r>
              <a:rPr lang="en-GB" dirty="0">
                <a:latin typeface="ZapfCalligr BT" pitchFamily="18" charset="0"/>
              </a:rPr>
              <a:t>complexity in terms of interdependencies </a:t>
            </a:r>
          </a:p>
          <a:p>
            <a:pPr marL="645606" lvl="1" indent="-176075" algn="just">
              <a:buFontTx/>
              <a:buChar char="•"/>
            </a:pPr>
            <a:r>
              <a:rPr lang="en-GB" dirty="0">
                <a:latin typeface="ZapfCalligr BT" pitchFamily="18" charset="0"/>
              </a:rPr>
              <a:t>criticality and risks</a:t>
            </a:r>
          </a:p>
          <a:p>
            <a:pPr marL="645606" lvl="1" indent="-176075" algn="just">
              <a:buFontTx/>
              <a:buChar char="•"/>
            </a:pPr>
            <a:endParaRPr lang="en-GB" dirty="0">
              <a:latin typeface="ZapfCalligr BT" pitchFamily="18" charset="0"/>
            </a:endParaRPr>
          </a:p>
          <a:p>
            <a:r>
              <a:rPr lang="en-GB" dirty="0"/>
              <a:t>The Project OBS identifies key decision making authorities and ownership of work areas.  It therefore supports communications, performance monitoring, control, and reporting.  </a:t>
            </a:r>
          </a:p>
          <a:p>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4082" name="Rectangle 2"/>
          <p:cNvSpPr>
            <a:spLocks noGrp="1" noRot="1" noChangeAspect="1" noChangeArrowheads="1" noTextEdit="1"/>
          </p:cNvSpPr>
          <p:nvPr>
            <p:ph type="sldImg"/>
          </p:nvPr>
        </p:nvSpPr>
        <p:spPr>
          <a:xfrm>
            <a:off x="1262063" y="722313"/>
            <a:ext cx="4795837" cy="3597275"/>
          </a:xfrm>
          <a:ln/>
        </p:spPr>
      </p:sp>
      <p:sp>
        <p:nvSpPr>
          <p:cNvPr id="814083" name="Rectangle 3"/>
          <p:cNvSpPr>
            <a:spLocks noGrp="1" noChangeArrowheads="1"/>
          </p:cNvSpPr>
          <p:nvPr>
            <p:ph type="body" idx="1"/>
          </p:nvPr>
        </p:nvSpPr>
        <p:spPr bwMode="gray">
          <a:xfrm>
            <a:off x="976252" y="4559961"/>
            <a:ext cx="5362697" cy="4319322"/>
          </a:xfrm>
          <a:noFill/>
          <a:ln/>
        </p:spPr>
        <p:txBody>
          <a:bodyPr lIns="96655" tIns="48327" rIns="96655" bIns="48327"/>
          <a:lstStyle/>
          <a:p>
            <a:r>
              <a:rPr lang="en-GB" dirty="0"/>
              <a:t>Another useful breakdown that can be derived from the WBS is the Cost Breakdown Structure (CBS).  It important that costs for each work package are broken into elements since different types require different monitoring and control processes.  For example, in-house labour may be controlled through time sheets, materials through purchase orders and contracts used to control sub-contracted work.  Some cost categories will need to be isolated if earned value is to be used for cost control.</a:t>
            </a:r>
          </a:p>
          <a:p>
            <a:r>
              <a:rPr lang="en-GB" dirty="0"/>
              <a:t>The Cost Breakdown Structure is derived from the company system of allocating costs and the WBS.  Typically, budgets (estimates) for each work package are broken down into cost elements corresponding to the company system of accounts.  Actual costs charged to each work package are detailed at cost element level.  This enables work package managers to compare actual costs with baseline work package budgets to pinpoint variances and problem areas, allowing them to take any corrective action.</a:t>
            </a:r>
          </a:p>
          <a:p>
            <a:endParaRPr lang="en-GB"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smtClean="0">
                <a:solidFill>
                  <a:schemeClr val="bg1"/>
                </a:solidFill>
              </a:rPr>
              <a:t>For fairly simple projects, the critical path is usually the </a:t>
            </a:r>
            <a:r>
              <a:rPr lang="en-CA" sz="1200" b="0" u="sng" dirty="0" smtClean="0">
                <a:solidFill>
                  <a:schemeClr val="bg1"/>
                </a:solidFill>
              </a:rPr>
              <a:t>longest</a:t>
            </a:r>
            <a:r>
              <a:rPr lang="en-CA" sz="1200" b="0" dirty="0" smtClean="0">
                <a:solidFill>
                  <a:schemeClr val="bg1"/>
                </a:solidFill>
              </a:rPr>
              <a:t> path through the project.</a:t>
            </a:r>
          </a:p>
          <a:p>
            <a:pPr>
              <a:buFont typeface="Wingdings" charset="0"/>
              <a:buNone/>
            </a:pPr>
            <a:endParaRPr lang="en-CA" sz="800" b="0" dirty="0" smtClean="0">
              <a:solidFill>
                <a:schemeClr val="bg1"/>
              </a:solidFill>
            </a:endParaRPr>
          </a:p>
          <a:p>
            <a:r>
              <a:rPr lang="en-CA" sz="1200" b="0" dirty="0" smtClean="0">
                <a:solidFill>
                  <a:schemeClr val="bg1"/>
                </a:solidFill>
              </a:rPr>
              <a:t>For projects with several parallel and interlinked activities, this may not always be the case.</a:t>
            </a:r>
          </a:p>
          <a:p>
            <a:pPr>
              <a:buFont typeface="Wingdings" charset="0"/>
              <a:buNone/>
            </a:pPr>
            <a:endParaRPr lang="en-CA" sz="800" b="0" dirty="0" smtClean="0">
              <a:solidFill>
                <a:schemeClr val="bg1"/>
              </a:solidFill>
            </a:endParaRPr>
          </a:p>
          <a:p>
            <a:r>
              <a:rPr lang="en-CA" sz="1200" b="0" dirty="0" smtClean="0">
                <a:solidFill>
                  <a:schemeClr val="bg1"/>
                </a:solidFill>
              </a:rPr>
              <a:t>For more complicated projects, the critical path can be determined with an ‘earliest time’ forward pass through the diagram followed by a ‘latest time’ reverse pass.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235</a:t>
            </a:fld>
            <a:endParaRPr lang="en-US" dirty="0"/>
          </a:p>
        </p:txBody>
      </p:sp>
    </p:spTree>
    <p:extLst>
      <p:ext uri="{BB962C8B-B14F-4D97-AF65-F5344CB8AC3E}">
        <p14:creationId xmlns="" xmlns:p14="http://schemas.microsoft.com/office/powerpoint/2010/main" val="229298920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dirty="0" smtClean="0">
                <a:solidFill>
                  <a:schemeClr val="bg1"/>
                </a:solidFill>
              </a:rPr>
              <a:t>For fairly simple projects, the critical path is usually the </a:t>
            </a:r>
            <a:r>
              <a:rPr lang="en-CA" sz="1200" b="0" u="sng" dirty="0" smtClean="0">
                <a:solidFill>
                  <a:schemeClr val="bg1"/>
                </a:solidFill>
              </a:rPr>
              <a:t>longest</a:t>
            </a:r>
            <a:r>
              <a:rPr lang="en-CA" sz="1200" b="0" dirty="0" smtClean="0">
                <a:solidFill>
                  <a:schemeClr val="bg1"/>
                </a:solidFill>
              </a:rPr>
              <a:t> path through the project.</a:t>
            </a:r>
          </a:p>
          <a:p>
            <a:pPr>
              <a:buFont typeface="Wingdings" charset="0"/>
              <a:buNone/>
            </a:pPr>
            <a:endParaRPr lang="en-CA" sz="800" b="0" dirty="0" smtClean="0">
              <a:solidFill>
                <a:schemeClr val="bg1"/>
              </a:solidFill>
            </a:endParaRPr>
          </a:p>
          <a:p>
            <a:r>
              <a:rPr lang="en-CA" sz="1200" b="0" dirty="0" smtClean="0">
                <a:solidFill>
                  <a:schemeClr val="bg1"/>
                </a:solidFill>
              </a:rPr>
              <a:t>For projects with several parallel and interlinked activities, this may not always be the case.</a:t>
            </a:r>
          </a:p>
          <a:p>
            <a:pPr>
              <a:buFont typeface="Wingdings" charset="0"/>
              <a:buNone/>
            </a:pPr>
            <a:endParaRPr lang="en-CA" sz="800" b="0" dirty="0" smtClean="0">
              <a:solidFill>
                <a:schemeClr val="bg1"/>
              </a:solidFill>
            </a:endParaRPr>
          </a:p>
          <a:p>
            <a:r>
              <a:rPr lang="en-CA" sz="1200" b="0" dirty="0" smtClean="0">
                <a:solidFill>
                  <a:schemeClr val="bg1"/>
                </a:solidFill>
              </a:rPr>
              <a:t>For more complicated projects, the critical path can be determined with an ‘earliest time’ forward pass through the diagram followed by a ‘latest time’ reverse pass.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236</a:t>
            </a:fld>
            <a:endParaRPr lang="en-US" dirty="0"/>
          </a:p>
        </p:txBody>
      </p:sp>
    </p:spTree>
    <p:extLst>
      <p:ext uri="{BB962C8B-B14F-4D97-AF65-F5344CB8AC3E}">
        <p14:creationId xmlns="" xmlns:p14="http://schemas.microsoft.com/office/powerpoint/2010/main" val="229298920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None/>
            </a:pPr>
            <a:r>
              <a:rPr lang="en-CA" dirty="0" smtClean="0"/>
              <a:t>The CRITICAL PATH is the path through the project on which any delay will cause the completion of the entire project to be delayed:</a:t>
            </a:r>
          </a:p>
          <a:p>
            <a:pPr>
              <a:lnSpc>
                <a:spcPct val="90000"/>
              </a:lnSpc>
              <a:buFont typeface="Wingdings" charset="0"/>
              <a:buNone/>
            </a:pPr>
            <a:endParaRPr lang="en-CA"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243</a:t>
            </a:fld>
            <a:endParaRPr lang="en-US" dirty="0"/>
          </a:p>
        </p:txBody>
      </p:sp>
    </p:spTree>
    <p:extLst>
      <p:ext uri="{BB962C8B-B14F-4D97-AF65-F5344CB8AC3E}">
        <p14:creationId xmlns="" xmlns:p14="http://schemas.microsoft.com/office/powerpoint/2010/main" val="53698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rings loud</a:t>
            </a:r>
            <a:r>
              <a:rPr lang="en-US" baseline="0" dirty="0" smtClean="0"/>
              <a:t> and clear as when organizations report on sustainability, they look like chopped salads. </a:t>
            </a:r>
            <a:r>
              <a:rPr lang="en-US" sz="1300" dirty="0"/>
              <a:t>Timothy Hui, Head of Focal Point GRI for China stated that the volume of reporting is increasing which is positive, however so is the volume of information in each report.  Information is submitted on topics such as employee health and safety programs to carbon emission reduction goals to philanthropy initiatives (T. Hui, Presentation, May 27th, 2014). These are all worthwhile topics however they are operationally focused and the emphasis needs to focus on what the organization produces from a product and service perspective.</a:t>
            </a:r>
          </a:p>
          <a:p>
            <a:pPr defTabSz="966612">
              <a:defRPr/>
            </a:pPr>
            <a:endParaRPr lang="en-US" sz="1300" dirty="0"/>
          </a:p>
          <a:p>
            <a:pPr defTabSz="966612">
              <a:defRPr/>
            </a:pPr>
            <a:r>
              <a:rPr lang="en-US" sz="1300" dirty="0">
                <a:solidFill>
                  <a:schemeClr val="bg1"/>
                </a:solidFill>
              </a:rPr>
              <a:t>As of June 25</a:t>
            </a:r>
            <a:r>
              <a:rPr lang="en-US" sz="1300" baseline="30000" dirty="0">
                <a:solidFill>
                  <a:schemeClr val="bg1"/>
                </a:solidFill>
              </a:rPr>
              <a:t>th</a:t>
            </a:r>
            <a:r>
              <a:rPr lang="en-US" sz="1300" dirty="0">
                <a:solidFill>
                  <a:schemeClr val="bg1"/>
                </a:solidFill>
              </a:rPr>
              <a:t>, 2014, 6,321 organizations having submitted over 15,234 reports to the Global Reporting Initiative alone</a:t>
            </a:r>
            <a:r>
              <a:rPr lang="en-US" dirty="0" smtClean="0"/>
              <a:t>.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a:t>
            </a:fld>
            <a:endParaRPr lang="en-US" dirty="0"/>
          </a:p>
        </p:txBody>
      </p:sp>
    </p:spTree>
    <p:extLst>
      <p:ext uri="{BB962C8B-B14F-4D97-AF65-F5344CB8AC3E}">
        <p14:creationId xmlns:p14="http://schemas.microsoft.com/office/powerpoint/2010/main" xmlns="" val="370725539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27810" name="Rectangle 2"/>
          <p:cNvSpPr>
            <a:spLocks noGrp="1" noRot="1" noChangeAspect="1" noChangeArrowheads="1" noTextEdit="1"/>
          </p:cNvSpPr>
          <p:nvPr>
            <p:ph type="sldImg"/>
          </p:nvPr>
        </p:nvSpPr>
        <p:spPr>
          <a:xfrm>
            <a:off x="1262063" y="722313"/>
            <a:ext cx="4795837" cy="3597275"/>
          </a:xfrm>
          <a:ln/>
        </p:spPr>
      </p:sp>
      <p:sp>
        <p:nvSpPr>
          <p:cNvPr id="1527811" name="Rectangle 3"/>
          <p:cNvSpPr>
            <a:spLocks noGrp="1" noChangeArrowheads="1"/>
          </p:cNvSpPr>
          <p:nvPr>
            <p:ph type="body" idx="1"/>
          </p:nvPr>
        </p:nvSpPr>
        <p:spPr>
          <a:xfrm>
            <a:off x="976252" y="4559961"/>
            <a:ext cx="5382757" cy="4319322"/>
          </a:xfrm>
        </p:spPr>
        <p:txBody>
          <a:bodyPr/>
          <a:lstStyle/>
          <a:p>
            <a:pPr>
              <a:spcAft>
                <a:spcPct val="30000"/>
              </a:spcAft>
            </a:pPr>
            <a:r>
              <a:rPr lang="en-GB" dirty="0"/>
              <a:t>Estimates in projects are quantified assessments of resources and time required to complete part or all of a project.  They are used to support Investment Appraisal and support project Go/No Go decisions.  They are also used throughout the project to support performance assessments and predictions.</a:t>
            </a:r>
          </a:p>
          <a:p>
            <a:pPr>
              <a:spcAft>
                <a:spcPct val="30000"/>
              </a:spcAft>
            </a:pPr>
            <a:r>
              <a:rPr lang="en-GB" dirty="0"/>
              <a:t>Estimating accuracy will vary through the project lifecycle depending on the level of uncertainty and the quality and availability of information.  Generally, information during the concept stage is likely to include only high level designs and strategies, consequently its accuracy is likely to be in a ‘rough order of magnitude’ due to the uncertainties and lack of defined information.  As more data becomes available during definition, estimating accuracy should be sufficient for the approval of the business case.  Accuracy will continue to improve at the beginning of implementation as detailed designs, scope of work and detailed plans are produced.  This is necessary to control cost, time and performance during implementation since unreliable estimates could cause management problems and reduce team morale.  Estimating accuracy should improve throughout implementation sub stages as more details and results of work are defined and recorded.  At the end of each sub stage, information and lessons learned will help to improve estimating accuracy by the use of these actual costs and tasks being completed.  </a:t>
            </a:r>
          </a:p>
          <a:p>
            <a:pPr>
              <a:spcAft>
                <a:spcPct val="30000"/>
              </a:spcAft>
            </a:pPr>
            <a:r>
              <a:rPr lang="en-GB" dirty="0"/>
              <a:t>The reliability of estimates is likely to influence decisions to continue or terminate the project at the end of each project stage and sub stage.</a:t>
            </a:r>
          </a:p>
          <a:p>
            <a:pPr>
              <a:spcAft>
                <a:spcPct val="30000"/>
              </a:spcAft>
            </a:pPr>
            <a:r>
              <a:rPr lang="en-GB" dirty="0"/>
              <a:t>Remember, cost and time always remains an estimate up until the final day of the project when it is closed.  At no time should a Project Manager guarantee what their costs or timescales are going to be. </a:t>
            </a:r>
          </a:p>
        </p:txBody>
      </p:sp>
      <p:sp>
        <p:nvSpPr>
          <p:cNvPr id="1527812" name="Text Box 4"/>
          <p:cNvSpPr txBox="1">
            <a:spLocks noChangeArrowheads="1"/>
          </p:cNvSpPr>
          <p:nvPr/>
        </p:nvSpPr>
        <p:spPr bwMode="auto">
          <a:xfrm>
            <a:off x="1688381" y="4514271"/>
            <a:ext cx="193439" cy="382564"/>
          </a:xfrm>
          <a:prstGeom prst="rect">
            <a:avLst/>
          </a:prstGeom>
          <a:noFill/>
          <a:ln w="12700" cap="sq">
            <a:noFill/>
            <a:miter lim="800000"/>
            <a:headEnd type="none" w="sm" len="sm"/>
            <a:tailEnd type="none" w="lg" len="med"/>
          </a:ln>
          <a:effectLst/>
        </p:spPr>
        <p:txBody>
          <a:bodyPr wrap="none" lIns="95133" tIns="49468" rIns="95133" bIns="49468">
            <a:spAutoFit/>
          </a:bodyPr>
          <a:lstStyle/>
          <a:p>
            <a:pPr defTabSz="965149"/>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Procurement Management</a:t>
            </a:r>
          </a:p>
          <a:p>
            <a:r>
              <a:rPr lang="en-US" sz="1300" dirty="0"/>
              <a:t>According to the PMBOK</a:t>
            </a:r>
            <a:r>
              <a:rPr lang="en-US" sz="1300" i="1" dirty="0"/>
              <a:t>® </a:t>
            </a:r>
            <a:r>
              <a:rPr lang="en-US" sz="1300" dirty="0"/>
              <a:t>Guide, Procurement Management includes “the processes to purchase or acquire the products, services, or results to complete the work associated with the project” (PMI, 2004, p. 269).  In essence, Procurement Management serves as the mechanism to manage external relationships and access specialized support for skill areas.  The convergence of ISO 14000, which shapes your Environmental Management System (EMS) and Procurement Management are contained within the Purchase and Acquisition Plan and Contract Administration process areas. </a:t>
            </a:r>
            <a:br>
              <a:rPr lang="en-US" sz="1300" dirty="0"/>
            </a:br>
            <a:r>
              <a:rPr lang="en-US" sz="1300" dirty="0"/>
              <a:t/>
            </a:r>
            <a:br>
              <a:rPr lang="en-US" sz="1300" dirty="0"/>
            </a:br>
            <a:r>
              <a:rPr lang="en-US" sz="1300" dirty="0"/>
              <a:t>The Purchases and Acquisitions Plan process looks at developing or acquiring products or services to accomplish the project objectives.  The rules of procurement are established and documented in the procurement management plan.  ISO 14000 inputs as well as your Environmental Management System can be used to influence the development and interpretation of requirements as well as influence the selection of vendors and products.  The inputs that are molded by ISO 14000 policies should be utilized to create assumptions, constraints, measurement metrics and other criteria for making decisions and that will be incorporated into the plan.</a:t>
            </a:r>
          </a:p>
          <a:p>
            <a:r>
              <a:rPr lang="en-US" sz="1300" dirty="0"/>
              <a:t>The Contract Administration process monitors performance of any contracts that correlate to the project and its overall completion.  The ISO 14000 EMS can be used to monitor vendor performance against the environmental standards that you decreed in the original procurement or contractual document. </a:t>
            </a:r>
          </a:p>
          <a:p>
            <a:r>
              <a:rPr lang="en-US" sz="1300" dirty="0"/>
              <a:t>The results of the measurements can also be used to in change management to keep the project within the guidelines set forth in the project charter.  In addition, the project team would use these outputs to conduct audits and inspection to verify that project work is not only meeting requirements, but also meeting ISO 14000 requirements and are in line with your organization’s EMS.</a:t>
            </a:r>
          </a:p>
          <a:p>
            <a:r>
              <a:rPr lang="en-US" sz="1300" dirty="0"/>
              <a:t> </a:t>
            </a:r>
          </a:p>
          <a:p>
            <a:r>
              <a:rPr lang="en-US" sz="1300" dirty="0"/>
              <a:t>So when it comes to Green Project Management, you can see, it is not to replace standard project management nor is it a new process that will solve all your problems and green issues alone.  Green Project Management is not simply just a badge to be held or achieved, so what is it?  What Green Project Management gives you, a new way of looking at delivering projects, in alignment with those tools and techniques that best practice project management gives you; by thinking through the project, by planning it, by delivering and controlling it, whilst thinking about how you can improve the environment, but without stopping a project or spending a fortune to alter your deliverables, you can be a part of the changing evolution in the project management industry, the change that is a Green Project Manager.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245</a:t>
            </a:fld>
            <a:endParaRPr lang="en-US" dirty="0"/>
          </a:p>
        </p:txBody>
      </p:sp>
    </p:spTree>
    <p:extLst>
      <p:ext uri="{BB962C8B-B14F-4D97-AF65-F5344CB8AC3E}">
        <p14:creationId xmlns="" xmlns:p14="http://schemas.microsoft.com/office/powerpoint/2010/main" val="1809374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endParaRPr lang="en-GB" dirty="0"/>
          </a:p>
          <a:p>
            <a:pPr>
              <a:spcAft>
                <a:spcPct val="30000"/>
              </a:spcAft>
            </a:pPr>
            <a:endParaRPr lang="en-GB"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E3F672-A660-AA4C-BD16-F08DB47105DD}" type="slidenum">
              <a:rPr lang="en-GB"/>
              <a:pPr/>
              <a:t>247</a:t>
            </a:fld>
            <a:endParaRPr lang="en-GB"/>
          </a:p>
        </p:txBody>
      </p:sp>
      <p:sp>
        <p:nvSpPr>
          <p:cNvPr id="28877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2887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r>
              <a:rPr lang="en-GB" dirty="0"/>
              <a:t>Procurement is the process of acquiring new services or products.  It covers the financial appraisal of the options available, development of the procurement or acquisition strategy, preparation of contract documentation, selection and acquisition of suppliers, pricing, purchasing, and administration of contracts.  It may also extend to storage, logistics, inspection, expediting, transportation, and handling of materials and supplies.  It may cover all members of the supply chain.  Operations and maintenance, for example, often need to be supported by a ‘supply chain’ management process.</a:t>
            </a:r>
          </a:p>
          <a:p>
            <a:pPr>
              <a:spcAft>
                <a:spcPct val="30000"/>
              </a:spcAft>
            </a:pPr>
            <a:r>
              <a:rPr lang="en-GB" dirty="0"/>
              <a:t>The are a number of general types of contract and payment structures:</a:t>
            </a:r>
          </a:p>
          <a:p>
            <a:pPr>
              <a:spcAft>
                <a:spcPct val="30000"/>
              </a:spcAft>
            </a:pPr>
            <a:endParaRPr lang="en-GB" dirty="0"/>
          </a:p>
          <a:p>
            <a:pPr lvl="1" indent="-273894" algn="just">
              <a:spcAft>
                <a:spcPct val="30000"/>
              </a:spcAft>
            </a:pPr>
            <a:r>
              <a:rPr lang="en-GB" b="1" dirty="0">
                <a:latin typeface="ZapfCalligr BT" pitchFamily="18" charset="0"/>
              </a:rPr>
              <a:t>Firm fixed price</a:t>
            </a:r>
            <a:r>
              <a:rPr lang="en-GB" dirty="0">
                <a:latin typeface="ZapfCalligr BT" pitchFamily="18" charset="0"/>
              </a:rPr>
              <a:t> </a:t>
            </a:r>
          </a:p>
          <a:p>
            <a:pPr lvl="1" indent="-273894" algn="just">
              <a:spcAft>
                <a:spcPct val="30000"/>
              </a:spcAft>
            </a:pPr>
            <a:r>
              <a:rPr lang="en-GB" b="1" dirty="0">
                <a:latin typeface="ZapfCalligr BT" pitchFamily="18" charset="0"/>
              </a:rPr>
              <a:t>Fixed price</a:t>
            </a:r>
            <a:r>
              <a:rPr lang="en-GB" dirty="0">
                <a:latin typeface="ZapfCalligr BT" pitchFamily="18" charset="0"/>
              </a:rPr>
              <a:t>     </a:t>
            </a:r>
          </a:p>
          <a:p>
            <a:pPr lvl="1" indent="-273894" algn="just">
              <a:spcAft>
                <a:spcPct val="30000"/>
              </a:spcAft>
            </a:pPr>
            <a:r>
              <a:rPr lang="en-GB" b="1" dirty="0">
                <a:latin typeface="ZapfCalligr BT" pitchFamily="18" charset="0"/>
              </a:rPr>
              <a:t>Cost plus incentive fee</a:t>
            </a:r>
          </a:p>
          <a:p>
            <a:pPr lvl="1" indent="-273894" algn="just">
              <a:spcAft>
                <a:spcPct val="30000"/>
              </a:spcAft>
            </a:pPr>
            <a:r>
              <a:rPr lang="en-GB" b="1" dirty="0">
                <a:latin typeface="ZapfCalligr BT" pitchFamily="18" charset="0"/>
              </a:rPr>
              <a:t>Cost plus fixed fee</a:t>
            </a:r>
            <a:r>
              <a:rPr lang="en-GB" dirty="0">
                <a:latin typeface="ZapfCalligr BT" pitchFamily="18" charset="0"/>
              </a:rPr>
              <a:t> </a:t>
            </a:r>
          </a:p>
          <a:p>
            <a:pPr lvl="1" indent="-273894" algn="just">
              <a:spcAft>
                <a:spcPct val="30000"/>
              </a:spcAft>
            </a:pPr>
            <a:r>
              <a:rPr lang="en-GB" b="1" dirty="0">
                <a:latin typeface="ZapfCalligr BT" pitchFamily="18" charset="0"/>
              </a:rPr>
              <a:t>Cost-reimbursement</a:t>
            </a:r>
          </a:p>
          <a:p>
            <a:pPr lvl="1" indent="-273894" algn="just">
              <a:spcAft>
                <a:spcPct val="30000"/>
              </a:spcAft>
            </a:pPr>
            <a:endParaRPr lang="en-GB" b="1" dirty="0">
              <a:latin typeface="ZapfCalligr BT" pitchFamily="18" charset="0"/>
            </a:endParaRPr>
          </a:p>
          <a:p>
            <a:pPr>
              <a:spcAft>
                <a:spcPct val="30000"/>
              </a:spcAft>
            </a:pPr>
            <a:r>
              <a:rPr lang="en-GB" dirty="0"/>
              <a:t>Although these are general definitions, most contracts include specific clauses defining cost and profit/fee payment terms.</a:t>
            </a:r>
          </a:p>
          <a:p>
            <a:pPr>
              <a:spcAft>
                <a:spcPct val="30000"/>
              </a:spcAft>
            </a:pPr>
            <a:endParaRPr lang="en-GB" dirty="0"/>
          </a:p>
          <a:p>
            <a:pPr>
              <a:spcAft>
                <a:spcPct val="30000"/>
              </a:spcAft>
            </a:pPr>
            <a:endParaRPr lang="en-GB"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8818" name="Rectangle 2"/>
          <p:cNvSpPr>
            <a:spLocks noGrp="1" noRot="1" noChangeAspect="1" noChangeArrowheads="1" noTextEdit="1"/>
          </p:cNvSpPr>
          <p:nvPr>
            <p:ph type="sldImg"/>
          </p:nvPr>
        </p:nvSpPr>
        <p:spPr>
          <a:xfrm>
            <a:off x="1258888" y="720725"/>
            <a:ext cx="4799012" cy="3598863"/>
          </a:xfrm>
          <a:ln/>
        </p:spPr>
      </p:sp>
      <p:sp>
        <p:nvSpPr>
          <p:cNvPr id="1698819" name="Rectangle 3"/>
          <p:cNvSpPr>
            <a:spLocks noGrp="1" noChangeArrowheads="1"/>
          </p:cNvSpPr>
          <p:nvPr>
            <p:ph type="body" idx="1"/>
          </p:nvPr>
        </p:nvSpPr>
        <p:spPr>
          <a:xfrm>
            <a:off x="976252" y="4561485"/>
            <a:ext cx="5362697" cy="4319322"/>
          </a:xfrm>
        </p:spPr>
        <p:txBody>
          <a:bodyPr/>
          <a:lstStyle/>
          <a:p>
            <a:r>
              <a:rPr lang="en-GB" dirty="0"/>
              <a:t>The trade-off between contract pricing terms and their associated risks are shown in the diagram.</a:t>
            </a:r>
          </a:p>
          <a:p>
            <a:r>
              <a:rPr lang="en-GB" dirty="0"/>
              <a:t>Firm and fixed price terms will minimise the risk of price changes.  However, technical and schedule performance are at greater risk since a contractor is likely to de-scope work or change delivery schedules to minimise the impact of overspends.  Additional contract terms may be needed to prevent changes to scope and timescales.</a:t>
            </a:r>
          </a:p>
          <a:p>
            <a:r>
              <a:rPr lang="en-GB" dirty="0"/>
              <a:t>Cost plus and Cost reimbursable contract terms allow price changes to accommodate variations due to technical and schedule factors.  For example, additional work to ensure that a product achieves a certain specification, additional costs such as premiums to ensure materials are delivered by a certain date.  Contracting </a:t>
            </a:r>
            <a:r>
              <a:rPr lang="en-GB" dirty="0" smtClean="0"/>
              <a:t>organizations </a:t>
            </a:r>
            <a:r>
              <a:rPr lang="en-GB" dirty="0"/>
              <a:t>using these contract terms generally need visibility of the contractor’s detailed costs, changes and methods used to ensure an appropriate level of control. </a:t>
            </a:r>
          </a:p>
          <a:p>
            <a:r>
              <a:rPr lang="en-GB" dirty="0"/>
              <a:t>The type of contract used should be selected on the basis of the risk to project critical success criteria and their relative importance.  For example, Firm and Fixed Price contracts work best for off-the-shelf products where the technical risk is low.  Cost Plus contracts are useful where the technical scope is uncertain and risks unknown.  Cost are typically controlled within spend limits and by using stage gates to authorise release of funds progressively to the project.  </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0866" name="Rectangle 2"/>
          <p:cNvSpPr>
            <a:spLocks noGrp="1" noRot="1" noChangeAspect="1" noChangeArrowheads="1" noTextEdit="1"/>
          </p:cNvSpPr>
          <p:nvPr>
            <p:ph type="sldImg"/>
          </p:nvPr>
        </p:nvSpPr>
        <p:spPr>
          <a:xfrm>
            <a:off x="1258888" y="720725"/>
            <a:ext cx="4799012" cy="3598863"/>
          </a:xfrm>
          <a:ln/>
        </p:spPr>
      </p:sp>
      <p:sp>
        <p:nvSpPr>
          <p:cNvPr id="1700867" name="Rectangle 3"/>
          <p:cNvSpPr>
            <a:spLocks noGrp="1" noChangeArrowheads="1"/>
          </p:cNvSpPr>
          <p:nvPr>
            <p:ph type="body" idx="1"/>
          </p:nvPr>
        </p:nvSpPr>
        <p:spPr>
          <a:xfrm>
            <a:off x="976252" y="4561485"/>
            <a:ext cx="5394459" cy="4319322"/>
          </a:xfrm>
        </p:spPr>
        <p:txBody>
          <a:bodyPr/>
          <a:lstStyle/>
          <a:p>
            <a:pPr>
              <a:spcAft>
                <a:spcPct val="40000"/>
              </a:spcAft>
            </a:pPr>
            <a:r>
              <a:rPr lang="en-GB" dirty="0"/>
              <a:t>Procurement Management Plan (or Acquisition Plan) shows how acquisitions, materials and services will be managed during the project life cycle.</a:t>
            </a:r>
          </a:p>
          <a:p>
            <a:pPr>
              <a:spcAft>
                <a:spcPct val="40000"/>
              </a:spcAft>
            </a:pPr>
            <a:r>
              <a:rPr lang="en-GB" dirty="0"/>
              <a:t>The project manager owns the procurement management plan, which typically forms part of the project management plan.</a:t>
            </a:r>
          </a:p>
          <a:p>
            <a:pPr>
              <a:spcAft>
                <a:spcPct val="40000"/>
              </a:spcAft>
            </a:pPr>
            <a:r>
              <a:rPr lang="en-GB" dirty="0"/>
              <a:t>It should indicate:</a:t>
            </a:r>
          </a:p>
          <a:p>
            <a:pPr>
              <a:spcAft>
                <a:spcPct val="40000"/>
              </a:spcAft>
            </a:pPr>
            <a:r>
              <a:rPr lang="en-GB" dirty="0"/>
              <a:t> a) the overall procurement strategy: make/buy; competitive tendering; supply chains and relationships; etc. </a:t>
            </a:r>
          </a:p>
          <a:p>
            <a:pPr>
              <a:spcAft>
                <a:spcPct val="40000"/>
              </a:spcAft>
            </a:pPr>
            <a:r>
              <a:rPr lang="en-GB" dirty="0"/>
              <a:t>b) key products to be purchased, their source; acceptance criteria and relevant quality assurance requirements</a:t>
            </a:r>
          </a:p>
          <a:p>
            <a:pPr>
              <a:spcAft>
                <a:spcPct val="40000"/>
              </a:spcAft>
            </a:pPr>
            <a:r>
              <a:rPr lang="en-GB" dirty="0"/>
              <a:t>c) methods used to evaluate, select and control suppliers and sub contractors</a:t>
            </a:r>
          </a:p>
          <a:p>
            <a:pPr>
              <a:spcAft>
                <a:spcPct val="40000"/>
              </a:spcAft>
            </a:pPr>
            <a:r>
              <a:rPr lang="en-GB" dirty="0"/>
              <a:t>d) contractual terms and conditions including typical clauses such as: product acceptance and delivery terms; payment terms; compensation terms e.g. liquidated damages; intellectual property rights (IPR); change control; indemnity; dispute and termination  </a:t>
            </a:r>
          </a:p>
          <a:p>
            <a:pPr>
              <a:spcAft>
                <a:spcPct val="40000"/>
              </a:spcAft>
            </a:pPr>
            <a:r>
              <a:rPr lang="en-GB" dirty="0"/>
              <a:t>e) requirements for and reference to supplier and sub contractor quality plans where appropriate</a:t>
            </a:r>
          </a:p>
          <a:p>
            <a:pPr>
              <a:spcAft>
                <a:spcPct val="40000"/>
              </a:spcAft>
            </a:pPr>
            <a:r>
              <a:rPr lang="en-GB" dirty="0"/>
              <a:t>f) types of pricing and methods of reimbursement </a:t>
            </a:r>
          </a:p>
          <a:p>
            <a:pPr>
              <a:spcAft>
                <a:spcPct val="40000"/>
              </a:spcAft>
            </a:pPr>
            <a:r>
              <a:rPr lang="en-GB" dirty="0"/>
              <a:t>g) methods to be used to satisfy legal and regulatory requirements which apply to purchased goods</a:t>
            </a:r>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2914" name="Rectangle 2"/>
          <p:cNvSpPr>
            <a:spLocks noGrp="1" noRot="1" noChangeAspect="1" noChangeArrowheads="1" noTextEdit="1"/>
          </p:cNvSpPr>
          <p:nvPr>
            <p:ph type="sldImg"/>
          </p:nvPr>
        </p:nvSpPr>
        <p:spPr>
          <a:xfrm>
            <a:off x="1258888" y="720725"/>
            <a:ext cx="4799012" cy="3598863"/>
          </a:xfrm>
          <a:ln/>
        </p:spPr>
      </p:sp>
      <p:sp>
        <p:nvSpPr>
          <p:cNvPr id="1702915" name="Rectangle 3"/>
          <p:cNvSpPr>
            <a:spLocks noGrp="1" noChangeArrowheads="1"/>
          </p:cNvSpPr>
          <p:nvPr>
            <p:ph type="body" idx="1"/>
          </p:nvPr>
        </p:nvSpPr>
        <p:spPr>
          <a:xfrm>
            <a:off x="976252" y="4561485"/>
            <a:ext cx="5362697" cy="4319322"/>
          </a:xfrm>
        </p:spPr>
        <p:txBody>
          <a:bodyPr/>
          <a:lstStyle/>
          <a:p>
            <a:pPr>
              <a:spcAft>
                <a:spcPct val="30000"/>
              </a:spcAft>
            </a:pPr>
            <a:r>
              <a:rPr lang="en-GB" b="1" dirty="0"/>
              <a:t>Procurement Strategy</a:t>
            </a:r>
            <a:r>
              <a:rPr lang="en-GB" dirty="0"/>
              <a:t> and Requirements – decide an appropriate strategy, such as competitive tendering, partnering, collaboration, etc.  Define requirements including quality, time and price parameters. </a:t>
            </a:r>
          </a:p>
          <a:p>
            <a:pPr>
              <a:spcAft>
                <a:spcPct val="30000"/>
              </a:spcAft>
            </a:pPr>
            <a:r>
              <a:rPr lang="en-GB" b="1" dirty="0"/>
              <a:t>Research market</a:t>
            </a:r>
            <a:r>
              <a:rPr lang="en-GB" dirty="0"/>
              <a:t> </a:t>
            </a:r>
            <a:r>
              <a:rPr lang="en-GB" b="1" dirty="0"/>
              <a:t>&amp;</a:t>
            </a:r>
            <a:r>
              <a:rPr lang="en-GB" dirty="0"/>
              <a:t> </a:t>
            </a:r>
            <a:r>
              <a:rPr lang="en-GB" b="1" dirty="0"/>
              <a:t>Identify Potential Suppliers</a:t>
            </a:r>
            <a:r>
              <a:rPr lang="en-GB" dirty="0"/>
              <a:t> – identify potential suppliers.  Research methods: mail-shots, business directories, industrial libraries, trade journals, networking. </a:t>
            </a:r>
          </a:p>
          <a:p>
            <a:pPr>
              <a:spcAft>
                <a:spcPct val="30000"/>
              </a:spcAft>
            </a:pPr>
            <a:r>
              <a:rPr lang="en-GB" b="1" dirty="0"/>
              <a:t>Check track record/capability</a:t>
            </a:r>
            <a:r>
              <a:rPr lang="en-GB" dirty="0"/>
              <a:t> </a:t>
            </a:r>
            <a:r>
              <a:rPr lang="en-GB" b="1" dirty="0"/>
              <a:t>&amp; shortlist </a:t>
            </a:r>
            <a:r>
              <a:rPr lang="en-GB" dirty="0"/>
              <a:t>– investigate suppliers ability to achieve the procurement requirements.  Shortlist to reduce tender evaluation effort and costs, using criteria such as price, quality, delivery time scales, support capability, contractual terms and arrangements, and risks</a:t>
            </a:r>
            <a:r>
              <a:rPr lang="en-GB" dirty="0" smtClean="0"/>
              <a:t>.</a:t>
            </a:r>
          </a:p>
          <a:p>
            <a:pPr>
              <a:spcAft>
                <a:spcPct val="30000"/>
              </a:spcAft>
            </a:pPr>
            <a:r>
              <a:rPr lang="en-GB" b="1" dirty="0" smtClean="0"/>
              <a:t>Invite Tenders</a:t>
            </a:r>
            <a:r>
              <a:rPr lang="en-GB" dirty="0" smtClean="0"/>
              <a:t> – request suppliers submit proposals and tenders.  Any subsequent technical or contractual questions from suppliers will be answered.  The tender evaluation team is likely to decide the final criteria for selection.</a:t>
            </a:r>
          </a:p>
          <a:p>
            <a:pPr>
              <a:spcAft>
                <a:spcPct val="30000"/>
              </a:spcAft>
            </a:pPr>
            <a:r>
              <a:rPr lang="en-GB" b="1" dirty="0" smtClean="0"/>
              <a:t>Evaluate Tenders</a:t>
            </a:r>
            <a:r>
              <a:rPr lang="en-GB" dirty="0" smtClean="0"/>
              <a:t> – against the pre-defined criteria.  It may be necessary to ask suppliers follow up questions to validate or cover missing information, understand risks, etc. </a:t>
            </a:r>
          </a:p>
          <a:p>
            <a:pPr>
              <a:spcAft>
                <a:spcPct val="30000"/>
              </a:spcAft>
            </a:pPr>
            <a:r>
              <a:rPr lang="en-GB" b="1" dirty="0" smtClean="0"/>
              <a:t>Select and Negotiate Contract Terms</a:t>
            </a:r>
            <a:r>
              <a:rPr lang="en-GB" dirty="0" smtClean="0"/>
              <a:t> – selected supplier(s) will be invited to negotiate a contract.  A final decision on the supplier will be taken and the contract agreed and signed.</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4962" name="Rectangle 2"/>
          <p:cNvSpPr>
            <a:spLocks noGrp="1" noRot="1" noChangeAspect="1" noChangeArrowheads="1" noTextEdit="1"/>
          </p:cNvSpPr>
          <p:nvPr>
            <p:ph type="sldImg"/>
          </p:nvPr>
        </p:nvSpPr>
        <p:spPr>
          <a:xfrm>
            <a:off x="1258888" y="720725"/>
            <a:ext cx="4799012" cy="3598863"/>
          </a:xfrm>
          <a:ln/>
        </p:spPr>
      </p:sp>
      <p:sp>
        <p:nvSpPr>
          <p:cNvPr id="1704963" name="Rectangle 3"/>
          <p:cNvSpPr>
            <a:spLocks noGrp="1" noChangeArrowheads="1"/>
          </p:cNvSpPr>
          <p:nvPr>
            <p:ph type="body" idx="1"/>
          </p:nvPr>
        </p:nvSpPr>
        <p:spPr>
          <a:xfrm>
            <a:off x="976252" y="4561485"/>
            <a:ext cx="5362697" cy="4319322"/>
          </a:xfrm>
        </p:spPr>
        <p:txBody>
          <a:bodyPr/>
          <a:lstStyle/>
          <a:p>
            <a:r>
              <a:rPr lang="en-GB" dirty="0"/>
              <a:t>The main criteria for evaluating bids would be drawn from the project Critical Success Criteria, Specific Procurement Requirements and Performance required from the supplier.  Examples are given below:</a:t>
            </a:r>
          </a:p>
          <a:p>
            <a:pPr lvl="1"/>
            <a:r>
              <a:rPr lang="en-GB" dirty="0">
                <a:latin typeface="ZapfCalligr BT" pitchFamily="18" charset="0"/>
              </a:rPr>
              <a:t>Price – linked to the overall project cost budgets</a:t>
            </a:r>
          </a:p>
          <a:p>
            <a:pPr lvl="1"/>
            <a:r>
              <a:rPr lang="en-GB" dirty="0">
                <a:latin typeface="ZapfCalligr BT" pitchFamily="18" charset="0"/>
              </a:rPr>
              <a:t>Quality – requirements of project deliverables</a:t>
            </a:r>
          </a:p>
          <a:p>
            <a:pPr lvl="1"/>
            <a:r>
              <a:rPr lang="en-GB" dirty="0">
                <a:latin typeface="ZapfCalligr BT" pitchFamily="18" charset="0"/>
              </a:rPr>
              <a:t>Timescales – linked to overall project timescales</a:t>
            </a:r>
          </a:p>
          <a:p>
            <a:pPr lvl="1"/>
            <a:r>
              <a:rPr lang="en-GB" dirty="0">
                <a:latin typeface="ZapfCalligr BT" pitchFamily="18" charset="0"/>
              </a:rPr>
              <a:t>Supplier delivery dates</a:t>
            </a:r>
          </a:p>
          <a:p>
            <a:pPr lvl="1"/>
            <a:r>
              <a:rPr lang="en-GB" dirty="0">
                <a:latin typeface="ZapfCalligr BT" pitchFamily="18" charset="0"/>
              </a:rPr>
              <a:t>Contractual Terms -including payment arrangements</a:t>
            </a:r>
          </a:p>
          <a:p>
            <a:pPr lvl="1"/>
            <a:r>
              <a:rPr lang="en-GB" dirty="0">
                <a:latin typeface="ZapfCalligr BT" pitchFamily="18" charset="0"/>
              </a:rPr>
              <a:t>Incentives and Guarantees</a:t>
            </a:r>
          </a:p>
          <a:p>
            <a:pPr lvl="1"/>
            <a:r>
              <a:rPr lang="en-GB" dirty="0">
                <a:latin typeface="ZapfCalligr BT" pitchFamily="18" charset="0"/>
              </a:rPr>
              <a:t>Cost of in service support - such as spares and maintenance</a:t>
            </a:r>
          </a:p>
          <a:p>
            <a:pPr lvl="1"/>
            <a:r>
              <a:rPr lang="en-GB" dirty="0">
                <a:latin typeface="ZapfCalligr BT" pitchFamily="18" charset="0"/>
              </a:rPr>
              <a:t>Risk Management capability</a:t>
            </a:r>
          </a:p>
          <a:p>
            <a:pPr lvl="1"/>
            <a:r>
              <a:rPr lang="en-GB" dirty="0">
                <a:latin typeface="ZapfCalligr BT" pitchFamily="18" charset="0"/>
              </a:rPr>
              <a:t>Resource and mobilisation capability</a:t>
            </a:r>
          </a:p>
          <a:p>
            <a:pPr lvl="1"/>
            <a:r>
              <a:rPr lang="en-GB" dirty="0">
                <a:latin typeface="ZapfCalligr BT" pitchFamily="18" charset="0"/>
              </a:rPr>
              <a:t>Quality Management capability</a:t>
            </a:r>
          </a:p>
          <a:p>
            <a:pPr lvl="1"/>
            <a:r>
              <a:rPr lang="en-GB" dirty="0">
                <a:latin typeface="ZapfCalligr BT" pitchFamily="18" charset="0"/>
              </a:rPr>
              <a:t>Responsiveness to changes</a:t>
            </a:r>
          </a:p>
          <a:p>
            <a:pPr lvl="1"/>
            <a:r>
              <a:rPr lang="en-GB" dirty="0">
                <a:latin typeface="ZapfCalligr BT" pitchFamily="18" charset="0"/>
              </a:rPr>
              <a:t>Sustainability Factor</a:t>
            </a:r>
            <a:endParaRPr lang="en-US" dirty="0">
              <a:latin typeface="ZapfCalligr BT" pitchFamily="18" charset="0"/>
            </a:endParaRPr>
          </a:p>
          <a:p>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sz="1300" dirty="0"/>
              <a:t>Green supplier selection criteria may be developed with intent of focusing on meeting government regulations, focusing on process improvement, and focusing on buying company’s environmental policy. P.K Humphreys, et al (2003) categorize the green criteria into two groups of Qualitative and Quantitative Criteria. Depending on whether an organization is using a reactive or proactive environmental management strategy, one or both groups of criteria may be used at the same time.</a:t>
            </a:r>
          </a:p>
          <a:p>
            <a:r>
              <a:rPr lang="en-US" sz="1300" dirty="0"/>
              <a:t/>
            </a:r>
            <a:br>
              <a:rPr lang="en-US" sz="1300" dirty="0"/>
            </a:br>
            <a:r>
              <a:rPr lang="en-US" sz="1300" b="1" dirty="0"/>
              <a:t>Quantitative environmental criteria:</a:t>
            </a:r>
            <a:endParaRPr lang="en-US" sz="1300" dirty="0"/>
          </a:p>
          <a:p>
            <a:r>
              <a:rPr lang="en-US" sz="1300" dirty="0"/>
              <a:t>These criteria are based on the cost in monetary terms. A potential supplier may incur costs investing in environmental management of its processes or it may be a source of environmental costs because of its destructive processes.</a:t>
            </a:r>
          </a:p>
          <a:p>
            <a:pPr lvl="0"/>
            <a:r>
              <a:rPr lang="en-US" sz="1300" dirty="0"/>
              <a:t>Pollutant costs/effects: Representing environmental costs caused by a potential supplier.</a:t>
            </a:r>
          </a:p>
          <a:p>
            <a:pPr lvl="0"/>
            <a:r>
              <a:rPr lang="en-US" sz="1300" dirty="0"/>
              <a:t>Improvement cost: Represent the degree of commitment the supplier has in environmental management.</a:t>
            </a:r>
          </a:p>
          <a:p>
            <a:r>
              <a:rPr lang="en-US" sz="1300" dirty="0"/>
              <a:t> </a:t>
            </a:r>
          </a:p>
          <a:p>
            <a:r>
              <a:rPr lang="en-US" sz="1300" dirty="0"/>
              <a:t/>
            </a:r>
            <a:br>
              <a:rPr lang="en-US" sz="1300" dirty="0"/>
            </a:br>
            <a:r>
              <a:rPr lang="en-US" sz="1300" dirty="0"/>
              <a:t> </a:t>
            </a:r>
          </a:p>
          <a:p>
            <a:r>
              <a:rPr lang="en-US" sz="1300" b="1" dirty="0"/>
              <a:t>Qualitative environmental criteria:</a:t>
            </a:r>
            <a:endParaRPr lang="en-US" sz="1300" dirty="0"/>
          </a:p>
          <a:p>
            <a:r>
              <a:rPr lang="en-US" sz="1300" dirty="0"/>
              <a:t>These are more subjective criteria and their application depends on the weight given to each one depending on its importance to the organization or industry and total points score obtained on the bases of the measured parameters.</a:t>
            </a:r>
          </a:p>
          <a:p>
            <a:pPr lvl="0"/>
            <a:r>
              <a:rPr lang="en-US" sz="1300" dirty="0"/>
              <a:t>Management competences</a:t>
            </a:r>
          </a:p>
          <a:p>
            <a:pPr lvl="0"/>
            <a:r>
              <a:rPr lang="en-US" sz="1300" dirty="0"/>
              <a:t>Green image</a:t>
            </a:r>
          </a:p>
          <a:p>
            <a:pPr lvl="0"/>
            <a:r>
              <a:rPr lang="en-US" sz="1300" dirty="0"/>
              <a:t>Design for Environment (DFE)</a:t>
            </a:r>
          </a:p>
          <a:p>
            <a:pPr lvl="0"/>
            <a:r>
              <a:rPr lang="en-US" sz="1300" dirty="0"/>
              <a:t>Environment Management Systems</a:t>
            </a:r>
          </a:p>
          <a:p>
            <a:pPr lvl="0"/>
            <a:r>
              <a:rPr lang="en-US" sz="1300" dirty="0"/>
              <a:t>Environment competencies</a:t>
            </a:r>
          </a:p>
        </p:txBody>
      </p:sp>
    </p:spTree>
    <p:extLst>
      <p:ext uri="{BB962C8B-B14F-4D97-AF65-F5344CB8AC3E}">
        <p14:creationId xmlns="" xmlns:p14="http://schemas.microsoft.com/office/powerpoint/2010/main" val="35058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is a snapshot coca cola’s sustainability website Each one of these efforts are outlined in a nice thick report of how </a:t>
            </a:r>
            <a:r>
              <a:rPr lang="en-US" sz="1300" dirty="0" smtClean="0"/>
              <a:t>responsible </a:t>
            </a:r>
            <a:r>
              <a:rPr lang="en-US" sz="1300" dirty="0"/>
              <a:t>coca cola is and how much they care about sustainability. What is not shown is that </a:t>
            </a:r>
            <a:r>
              <a:rPr lang="en-US" sz="1300" dirty="0" smtClean="0"/>
              <a:t>coke </a:t>
            </a:r>
            <a:r>
              <a:rPr lang="en-US" sz="1300" dirty="0"/>
              <a:t>spent One million seven hundred and fifty thousand USD to oppose labeling of food products that are made from GMO. Maybe they could focus on the sustainability of what they produce?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xmlns="" val="349977293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7010" name="Rectangle 2"/>
          <p:cNvSpPr>
            <a:spLocks noGrp="1" noRot="1" noChangeAspect="1" noChangeArrowheads="1" noTextEdit="1"/>
          </p:cNvSpPr>
          <p:nvPr>
            <p:ph type="sldImg"/>
          </p:nvPr>
        </p:nvSpPr>
        <p:spPr>
          <a:xfrm>
            <a:off x="1258888" y="720725"/>
            <a:ext cx="4799012" cy="3598863"/>
          </a:xfrm>
          <a:ln/>
        </p:spPr>
      </p:sp>
      <p:sp>
        <p:nvSpPr>
          <p:cNvPr id="1707011" name="Rectangle 3"/>
          <p:cNvSpPr>
            <a:spLocks noGrp="1" noChangeArrowheads="1"/>
          </p:cNvSpPr>
          <p:nvPr>
            <p:ph type="body" idx="1"/>
          </p:nvPr>
        </p:nvSpPr>
        <p:spPr>
          <a:xfrm>
            <a:off x="976252" y="4561485"/>
            <a:ext cx="5362697" cy="4319322"/>
          </a:xfrm>
        </p:spPr>
        <p:txBody>
          <a:bodyPr/>
          <a:lstStyle/>
          <a:p>
            <a:r>
              <a:rPr lang="en-GB" dirty="0" smtClean="0"/>
              <a:t>Organization </a:t>
            </a:r>
            <a:r>
              <a:rPr lang="en-GB" dirty="0"/>
              <a:t>may have long standing supplier relationships both informal and formal that may need to be taken into account by the project.</a:t>
            </a:r>
          </a:p>
          <a:p>
            <a:r>
              <a:rPr lang="en-GB" dirty="0"/>
              <a:t>The project may introduce the </a:t>
            </a:r>
            <a:r>
              <a:rPr lang="en-GB" dirty="0" smtClean="0"/>
              <a:t>organization </a:t>
            </a:r>
            <a:r>
              <a:rPr lang="en-GB" dirty="0"/>
              <a:t>to new procurement relationships and constraints.</a:t>
            </a:r>
          </a:p>
          <a:p>
            <a:r>
              <a:rPr lang="en-GB" dirty="0" smtClean="0"/>
              <a:t>Terms:</a:t>
            </a:r>
            <a:endParaRPr lang="en-GB" dirty="0"/>
          </a:p>
          <a:p>
            <a:pPr lvl="1"/>
            <a:r>
              <a:rPr lang="en-GB" dirty="0">
                <a:latin typeface="ZapfCalligr BT" pitchFamily="18" charset="0"/>
              </a:rPr>
              <a:t>Alliancing</a:t>
            </a:r>
          </a:p>
          <a:p>
            <a:pPr lvl="1"/>
            <a:r>
              <a:rPr lang="en-GB" dirty="0">
                <a:latin typeface="ZapfCalligr BT" pitchFamily="18" charset="0"/>
              </a:rPr>
              <a:t>Partnering</a:t>
            </a:r>
          </a:p>
          <a:p>
            <a:pPr lvl="1"/>
            <a:r>
              <a:rPr lang="en-GB" dirty="0">
                <a:latin typeface="ZapfCalligr BT" pitchFamily="18" charset="0"/>
              </a:rPr>
              <a:t>Prime or lead contractor</a:t>
            </a:r>
          </a:p>
          <a:p>
            <a:pPr lvl="1"/>
            <a:r>
              <a:rPr lang="en-GB" dirty="0">
                <a:latin typeface="ZapfCalligr BT" pitchFamily="18" charset="0"/>
              </a:rPr>
              <a:t>Private Finance Initiative</a:t>
            </a:r>
          </a:p>
          <a:p>
            <a:pPr lvl="1"/>
            <a:r>
              <a:rPr lang="en-GB" dirty="0">
                <a:latin typeface="ZapfCalligr BT" pitchFamily="18" charset="0"/>
              </a:rPr>
              <a:t>Public Private Partnership</a:t>
            </a:r>
          </a:p>
          <a:p>
            <a:pPr lvl="1"/>
            <a:r>
              <a:rPr lang="en-GB" dirty="0">
                <a:latin typeface="ZapfCalligr BT" pitchFamily="18" charset="0"/>
              </a:rPr>
              <a:t>Sub contract</a:t>
            </a:r>
          </a:p>
          <a:p>
            <a:pPr lvl="1"/>
            <a:r>
              <a:rPr lang="en-GB" dirty="0">
                <a:latin typeface="ZapfCalligr BT" pitchFamily="18" charset="0"/>
              </a:rPr>
              <a:t>Supply chain management</a:t>
            </a:r>
          </a:p>
          <a:p>
            <a:pPr lvl="1"/>
            <a:r>
              <a:rPr lang="en-GB" dirty="0">
                <a:latin typeface="ZapfCalligr BT" pitchFamily="18" charset="0"/>
              </a:rPr>
              <a:t>Turnkey contract</a:t>
            </a:r>
            <a:endParaRPr lang="en-US" dirty="0">
              <a:latin typeface="ZapfCalligr BT" pitchFamily="18"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5634" name="Rectangle 2"/>
          <p:cNvSpPr>
            <a:spLocks noGrp="1" noRot="1" noChangeAspect="1" noChangeArrowheads="1" noTextEdit="1"/>
          </p:cNvSpPr>
          <p:nvPr>
            <p:ph type="sldImg"/>
          </p:nvPr>
        </p:nvSpPr>
        <p:spPr>
          <a:xfrm>
            <a:off x="1258888" y="720725"/>
            <a:ext cx="4799012" cy="3598863"/>
          </a:xfrm>
          <a:ln/>
        </p:spPr>
      </p:sp>
      <p:sp>
        <p:nvSpPr>
          <p:cNvPr id="965635" name="Rectangle 3"/>
          <p:cNvSpPr>
            <a:spLocks noGrp="1" noChangeArrowheads="1"/>
          </p:cNvSpPr>
          <p:nvPr>
            <p:ph type="body" idx="1"/>
          </p:nvPr>
        </p:nvSpPr>
        <p:spPr>
          <a:xfrm>
            <a:off x="976252" y="4561485"/>
            <a:ext cx="5362697" cy="4319322"/>
          </a:xfrm>
        </p:spPr>
        <p:txBody>
          <a:bodyPr/>
          <a:lstStyle/>
          <a:p>
            <a:r>
              <a:rPr lang="en-GB" dirty="0"/>
              <a:t>The diagram shows an overview of the process for developing budget from estimates and monitoring costs.</a:t>
            </a:r>
          </a:p>
          <a:p>
            <a:r>
              <a:rPr lang="en-GB" dirty="0"/>
              <a:t>Initial estimates are used to support investment appraisal during the Concept phase.  These are refined during definition as more detailed information becomes available.  This is typically an iterative process which is done alongside the development of baseline plans.</a:t>
            </a:r>
          </a:p>
          <a:p>
            <a:r>
              <a:rPr lang="en-GB" dirty="0"/>
              <a:t>When the estimates have been accepted by the sponsor, they become the budget.  This budget is allocated to the work packages in a project inline with estimates.  During implementation costs are monitored against the budgets and controlled. </a:t>
            </a:r>
            <a:endParaRPr lang="en-GB" dirty="0" smtClean="0"/>
          </a:p>
          <a:p>
            <a:endParaRPr lang="en-GB" dirty="0" smtClean="0"/>
          </a:p>
          <a:p>
            <a:r>
              <a:rPr lang="en-GB" dirty="0" smtClean="0"/>
              <a:t>The cost breakdown structure is a hierarchy typically derived by mapping the work breakdown structure against the organization’s system of cost accounting.</a:t>
            </a:r>
          </a:p>
          <a:p>
            <a:r>
              <a:rPr lang="en-GB" dirty="0" smtClean="0"/>
              <a:t>The integrated structure allows costs budgets to be allocated to each work package in line with the work to be undertaken and the time and quality objectives to be achieved.</a:t>
            </a:r>
          </a:p>
          <a:p>
            <a:r>
              <a:rPr lang="en-GB" dirty="0" smtClean="0"/>
              <a:t>Summary levels are produced to show the overall project spend profile corresponding to the cost breakdown structure.</a:t>
            </a:r>
          </a:p>
          <a:p>
            <a:r>
              <a:rPr lang="en-GB" dirty="0" smtClean="0"/>
              <a:t>The system enables costs for each work package to be broken down into each cost type to provide greater visibility and control, such as labour types, materials and expenses.</a:t>
            </a:r>
          </a:p>
          <a:p>
            <a:r>
              <a:rPr lang="en-GB" dirty="0" smtClean="0"/>
              <a:t>An effective cost breakdown structure is essential for earned value analysis and will be discussed later. </a:t>
            </a:r>
            <a:endParaRPr lang="en-GB" dirty="0"/>
          </a:p>
          <a:p>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69730" name="Rectangle 2"/>
          <p:cNvSpPr>
            <a:spLocks noGrp="1" noRot="1" noChangeAspect="1" noChangeArrowheads="1" noTextEdit="1"/>
          </p:cNvSpPr>
          <p:nvPr>
            <p:ph type="sldImg"/>
          </p:nvPr>
        </p:nvSpPr>
        <p:spPr>
          <a:xfrm>
            <a:off x="1258888" y="720725"/>
            <a:ext cx="4799012" cy="3598863"/>
          </a:xfrm>
          <a:ln/>
        </p:spPr>
      </p:sp>
      <p:sp>
        <p:nvSpPr>
          <p:cNvPr id="969731" name="Rectangle 3"/>
          <p:cNvSpPr>
            <a:spLocks noGrp="1" noChangeArrowheads="1"/>
          </p:cNvSpPr>
          <p:nvPr>
            <p:ph type="body" idx="1"/>
          </p:nvPr>
        </p:nvSpPr>
        <p:spPr>
          <a:xfrm>
            <a:off x="976252" y="4561485"/>
            <a:ext cx="5362697" cy="4319322"/>
          </a:xfrm>
        </p:spPr>
        <p:txBody>
          <a:bodyPr/>
          <a:lstStyle/>
          <a:p>
            <a:r>
              <a:rPr lang="en-GB" dirty="0"/>
              <a:t>A project cost plan (or phased cost plan) shows planned spend against time, usually based on a fully resourced bar chart which includes material purchases, sub contract and labour expenditure.</a:t>
            </a:r>
          </a:p>
          <a:p>
            <a:r>
              <a:rPr lang="en-GB" b="1" dirty="0"/>
              <a:t>Spend Profile</a:t>
            </a:r>
            <a:r>
              <a:rPr lang="en-GB" dirty="0"/>
              <a:t> – the project timescale is divided into financial periods (typically months).  Estimates for different cost categories are spread against each project activity.  The values of each cost category are summed for each financial period (Period Costs).  The period costs are accumulated for each financial period to produce a spend profile (‘S’ curve).  </a:t>
            </a:r>
          </a:p>
          <a:p>
            <a:r>
              <a:rPr lang="en-GB" dirty="0"/>
              <a:t>The plan is typically produced at work package level.  Summary levels are produced to show the overall project spend profile corresponding to the cost breakdown structure.</a:t>
            </a:r>
          </a:p>
          <a:p>
            <a:r>
              <a:rPr lang="en-GB" b="1" dirty="0"/>
              <a:t>Planned Committed Costs</a:t>
            </a:r>
            <a:r>
              <a:rPr lang="en-GB" dirty="0"/>
              <a:t> – are costs that have been formally committed and which will eventually be included in the final project cost.  For example, orders placed for which goods have not yet been received or invoiced.  A cost plan may also show the planned commitments based on the expected dates that orders will be placed.  This can help to determine the level of financial exposure at any time and is useful in risk analysis and decisions.  </a:t>
            </a:r>
          </a:p>
          <a:p>
            <a:r>
              <a:rPr lang="en-GB" dirty="0"/>
              <a:t>The spend profile (S curve) is used to monitor cash flow and expenditure</a:t>
            </a:r>
            <a:r>
              <a:rPr lang="en-GB" dirty="0" smtClean="0"/>
              <a:t>.</a:t>
            </a:r>
          </a:p>
          <a:p>
            <a:endParaRPr lang="en-GB" dirty="0" smtClean="0"/>
          </a:p>
          <a:p>
            <a:pPr>
              <a:spcBef>
                <a:spcPct val="25000"/>
              </a:spcBef>
              <a:spcAft>
                <a:spcPct val="25000"/>
              </a:spcAft>
            </a:pPr>
            <a:r>
              <a:rPr lang="en-GB" b="1" dirty="0" smtClean="0"/>
              <a:t>The S curve </a:t>
            </a:r>
            <a:r>
              <a:rPr lang="en-GB" dirty="0" smtClean="0"/>
              <a:t>- shows</a:t>
            </a:r>
            <a:r>
              <a:rPr lang="en-GB" b="1" dirty="0" smtClean="0"/>
              <a:t> </a:t>
            </a:r>
            <a:r>
              <a:rPr lang="en-GB" dirty="0" smtClean="0"/>
              <a:t>the amount of spend up to the total budget against the project timescales.   Thus the planned spend at any time in the project can be determined by reading the appropriate cost value at the corresponding time.</a:t>
            </a:r>
          </a:p>
          <a:p>
            <a:pPr>
              <a:spcBef>
                <a:spcPct val="25000"/>
              </a:spcBef>
              <a:spcAft>
                <a:spcPct val="25000"/>
              </a:spcAft>
            </a:pPr>
            <a:r>
              <a:rPr lang="en-GB" b="1" dirty="0" smtClean="0"/>
              <a:t>Actual Costs</a:t>
            </a:r>
            <a:r>
              <a:rPr lang="en-GB" dirty="0" smtClean="0"/>
              <a:t> – are costs that have been charged to the project.  For example, invoices paid to contractors, bills paid for materials purchased; charges for labour.  Actual costs are monitored and compared to the S curve.</a:t>
            </a:r>
          </a:p>
          <a:p>
            <a:pPr>
              <a:spcBef>
                <a:spcPct val="25000"/>
              </a:spcBef>
              <a:spcAft>
                <a:spcPct val="25000"/>
              </a:spcAft>
            </a:pPr>
            <a:r>
              <a:rPr lang="en-GB" dirty="0" smtClean="0"/>
              <a:t>On the above example, actual costs exceed the spend profile at time now ( the reference date for the analysis, e.g. end of financial period).  This may indicate that the project is overspending.  However, it could also indicate that work is being done more quickly than planned.  To understand the current status and predict the outcome requires an understanding of the useful work being accomplished for the costs incurred, which can be done effectively through Earned Value Analysis.     </a:t>
            </a:r>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3826" name="Rectangle 2"/>
          <p:cNvSpPr>
            <a:spLocks noGrp="1" noRot="1" noChangeAspect="1" noChangeArrowheads="1" noTextEdit="1"/>
          </p:cNvSpPr>
          <p:nvPr>
            <p:ph type="sldImg"/>
          </p:nvPr>
        </p:nvSpPr>
        <p:spPr>
          <a:xfrm>
            <a:off x="1258888" y="720725"/>
            <a:ext cx="4799012" cy="3598863"/>
          </a:xfrm>
          <a:ln/>
        </p:spPr>
      </p:sp>
      <p:sp>
        <p:nvSpPr>
          <p:cNvPr id="973827" name="Rectangle 3"/>
          <p:cNvSpPr>
            <a:spLocks noGrp="1" noChangeArrowheads="1"/>
          </p:cNvSpPr>
          <p:nvPr>
            <p:ph type="body" idx="1"/>
          </p:nvPr>
        </p:nvSpPr>
        <p:spPr>
          <a:xfrm>
            <a:off x="976252" y="4561485"/>
            <a:ext cx="5362697" cy="4319322"/>
          </a:xfrm>
        </p:spPr>
        <p:txBody>
          <a:bodyPr/>
          <a:lstStyle/>
          <a:p>
            <a:r>
              <a:rPr lang="en-GB" dirty="0"/>
              <a:t>Some benefits from cost management are shown above.</a:t>
            </a:r>
          </a:p>
          <a:p>
            <a:endParaRPr lang="en-GB" dirty="0"/>
          </a:p>
          <a:p>
            <a:pPr>
              <a:buFontTx/>
              <a:buChar char="•"/>
            </a:pPr>
            <a:r>
              <a:rPr lang="en-GB" dirty="0"/>
              <a:t>The Project Manager is more likely to achieve their planned budget</a:t>
            </a:r>
          </a:p>
          <a:p>
            <a:pPr>
              <a:buFontTx/>
              <a:buChar char="•"/>
            </a:pPr>
            <a:r>
              <a:rPr lang="en-GB" dirty="0"/>
              <a:t>Having a controlled expenditure within an ability to pay as and when invoices are charged within each phase or stage</a:t>
            </a:r>
          </a:p>
          <a:p>
            <a:pPr>
              <a:buFontTx/>
              <a:buChar char="•"/>
            </a:pPr>
            <a:r>
              <a:rPr lang="en-GB" dirty="0"/>
              <a:t>Knowing what funds are available throughout the life cycle with a control on cash flow</a:t>
            </a:r>
          </a:p>
          <a:p>
            <a:pPr>
              <a:buFontTx/>
              <a:buChar char="•"/>
            </a:pPr>
            <a:r>
              <a:rPr lang="en-GB" dirty="0"/>
              <a:t>learn lessons from previous work to ensure that the costs of materials and tasks is better understood for the future</a:t>
            </a:r>
          </a:p>
          <a:p>
            <a:pPr>
              <a:buFontTx/>
              <a:buChar char="•"/>
            </a:pPr>
            <a:r>
              <a:rPr lang="en-GB" dirty="0"/>
              <a:t>improve estimating accuracy on the work packages by feeding back the information to assist future projects  </a:t>
            </a:r>
            <a:endParaRPr lang="en-US" dirty="0"/>
          </a:p>
          <a:p>
            <a:endParaRPr lang="en-GB" dirty="0"/>
          </a:p>
          <a:p>
            <a:r>
              <a:rPr lang="en-GB" dirty="0"/>
              <a:t> </a:t>
            </a:r>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209346" name="Rectangle 2"/>
          <p:cNvSpPr>
            <a:spLocks noGrp="1" noRot="1" noChangeAspect="1" noChangeArrowheads="1" noTextEdit="1"/>
          </p:cNvSpPr>
          <p:nvPr>
            <p:ph type="sldImg"/>
          </p:nvPr>
        </p:nvSpPr>
        <p:spPr>
          <a:xfrm>
            <a:off x="1258888" y="720725"/>
            <a:ext cx="4799012" cy="3598863"/>
          </a:xfrm>
          <a:ln/>
        </p:spPr>
      </p:sp>
      <p:sp>
        <p:nvSpPr>
          <p:cNvPr id="1209347" name="Rectangle 3"/>
          <p:cNvSpPr>
            <a:spLocks noGrp="1" noChangeArrowheads="1"/>
          </p:cNvSpPr>
          <p:nvPr>
            <p:ph type="body" idx="1"/>
          </p:nvPr>
        </p:nvSpPr>
        <p:spPr>
          <a:xfrm>
            <a:off x="976252" y="4561485"/>
            <a:ext cx="5362697" cy="4319322"/>
          </a:xfrm>
        </p:spPr>
        <p:txBody>
          <a:bodyPr/>
          <a:lstStyle/>
          <a:p>
            <a:r>
              <a:rPr lang="en-GB" dirty="0"/>
              <a:t>There are typically four types of costs that will be incurred by a Project Manager as they work through the logical network of work packages.</a:t>
            </a:r>
          </a:p>
          <a:p>
            <a:endParaRPr lang="en-GB" dirty="0"/>
          </a:p>
          <a:p>
            <a:r>
              <a:rPr lang="en-GB" dirty="0"/>
              <a:t>These are:</a:t>
            </a:r>
          </a:p>
          <a:p>
            <a:endParaRPr lang="en-GB" dirty="0"/>
          </a:p>
          <a:p>
            <a:pPr>
              <a:buFontTx/>
              <a:buChar char="•"/>
            </a:pPr>
            <a:r>
              <a:rPr lang="en-GB" dirty="0"/>
              <a:t>Committed Costs – Where a placement for an order for work to be done has been made, but the work is yet to be started.  This money has already therefore been allocated to the resource and cannot be used by the project for anything other than that payment</a:t>
            </a:r>
            <a:r>
              <a:rPr lang="en-GB" dirty="0" smtClean="0"/>
              <a:t>.</a:t>
            </a:r>
          </a:p>
          <a:p>
            <a:pPr>
              <a:buFontTx/>
              <a:buNone/>
            </a:pPr>
            <a:endParaRPr lang="en-GB" dirty="0"/>
          </a:p>
          <a:p>
            <a:pPr>
              <a:buFontTx/>
              <a:buChar char="•"/>
            </a:pPr>
            <a:r>
              <a:rPr lang="en-GB" dirty="0"/>
              <a:t>Accrual – Work that has been done by the contractor, but for which the project has not yet paid but will be doing in the near future</a:t>
            </a:r>
            <a:r>
              <a:rPr lang="en-GB" dirty="0" smtClean="0"/>
              <a:t>.</a:t>
            </a:r>
          </a:p>
          <a:p>
            <a:pPr>
              <a:buFontTx/>
              <a:buChar char="•"/>
            </a:pPr>
            <a:endParaRPr lang="en-GB" dirty="0" smtClean="0"/>
          </a:p>
          <a:p>
            <a:pPr>
              <a:buFontTx/>
              <a:buChar char="•"/>
            </a:pPr>
            <a:r>
              <a:rPr lang="en-GB" dirty="0" smtClean="0"/>
              <a:t>Actual – Real expenditure that has left the budget and has already been spent.</a:t>
            </a:r>
          </a:p>
          <a:p>
            <a:pPr>
              <a:buFontTx/>
              <a:buNone/>
            </a:pPr>
            <a:endParaRPr lang="en-GB" dirty="0" smtClean="0"/>
          </a:p>
          <a:p>
            <a:pPr>
              <a:buFontTx/>
              <a:buChar char="•"/>
            </a:pPr>
            <a:r>
              <a:rPr lang="en-GB" dirty="0" smtClean="0"/>
              <a:t>Forecast Out-turn – The total of Committed Costs, Accruals and Actual costs plus the estimate of the costs remaining in the work packages left to complete the project. </a:t>
            </a:r>
            <a:endParaRPr lang="en-US" dirty="0"/>
          </a:p>
          <a:p>
            <a:r>
              <a:rPr lang="en-GB" dirty="0"/>
              <a:t> </a:t>
            </a:r>
          </a:p>
          <a:p>
            <a:r>
              <a:rPr lang="en-GB" dirty="0"/>
              <a:t> </a:t>
            </a:r>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7922" name="Rectangle 2"/>
          <p:cNvSpPr>
            <a:spLocks noGrp="1" noRot="1" noChangeAspect="1" noChangeArrowheads="1" noTextEdit="1"/>
          </p:cNvSpPr>
          <p:nvPr>
            <p:ph type="sldImg"/>
          </p:nvPr>
        </p:nvSpPr>
        <p:spPr>
          <a:xfrm>
            <a:off x="1258888" y="720725"/>
            <a:ext cx="4799012" cy="3598863"/>
          </a:xfrm>
          <a:ln/>
        </p:spPr>
      </p:sp>
      <p:sp>
        <p:nvSpPr>
          <p:cNvPr id="977923" name="Rectangle 3"/>
          <p:cNvSpPr>
            <a:spLocks noGrp="1" noChangeArrowheads="1"/>
          </p:cNvSpPr>
          <p:nvPr>
            <p:ph type="body" idx="1"/>
          </p:nvPr>
        </p:nvSpPr>
        <p:spPr>
          <a:xfrm>
            <a:off x="976252" y="4561485"/>
            <a:ext cx="5362697" cy="4319322"/>
          </a:xfrm>
        </p:spPr>
        <p:txBody>
          <a:bodyPr/>
          <a:lstStyle/>
          <a:p>
            <a:r>
              <a:rPr lang="en-GB" dirty="0"/>
              <a:t>For Earned Value Management to be carried out most effectively, many pre-requisites must be in place before attempting to carry out the calculations, measurements or reports.</a:t>
            </a:r>
          </a:p>
          <a:p>
            <a:r>
              <a:rPr lang="en-GB" dirty="0"/>
              <a:t>These include:  </a:t>
            </a:r>
          </a:p>
          <a:p>
            <a:endParaRPr lang="en-GB" dirty="0"/>
          </a:p>
          <a:p>
            <a:pPr>
              <a:buFontTx/>
              <a:buChar char="•"/>
            </a:pPr>
            <a:r>
              <a:rPr lang="en-GB" dirty="0"/>
              <a:t>A detailed and robust WBS where the budgets have been distributed correctly </a:t>
            </a:r>
          </a:p>
          <a:p>
            <a:pPr>
              <a:buFontTx/>
              <a:buChar char="•"/>
            </a:pPr>
            <a:r>
              <a:rPr lang="en-GB" dirty="0"/>
              <a:t>Defined responsibilities for all the team members involved within the EVM activity</a:t>
            </a:r>
          </a:p>
          <a:p>
            <a:pPr>
              <a:buFontTx/>
              <a:buChar char="•"/>
            </a:pPr>
            <a:r>
              <a:rPr lang="en-GB" dirty="0"/>
              <a:t>A baseline plan with a fully authorised work schedule</a:t>
            </a:r>
          </a:p>
          <a:p>
            <a:pPr>
              <a:buFontTx/>
              <a:buChar char="•"/>
            </a:pPr>
            <a:r>
              <a:rPr lang="en-GB" dirty="0"/>
              <a:t>A recognised method for measuring achievement of the task being carried out for EVM</a:t>
            </a:r>
          </a:p>
          <a:p>
            <a:pPr>
              <a:buFontTx/>
              <a:buChar char="•"/>
            </a:pPr>
            <a:r>
              <a:rPr lang="en-GB" dirty="0"/>
              <a:t>A budget phased over time within the work </a:t>
            </a:r>
            <a:r>
              <a:rPr lang="en-GB" dirty="0" smtClean="0"/>
              <a:t>packages</a:t>
            </a:r>
          </a:p>
          <a:p>
            <a:pPr>
              <a:buFont typeface="Arial" pitchFamily="34" charset="0"/>
              <a:buChar char="•"/>
            </a:pPr>
            <a:r>
              <a:rPr lang="en-GB" dirty="0" smtClean="0"/>
              <a:t>Baseline Plans fully authorised</a:t>
            </a:r>
          </a:p>
          <a:p>
            <a:pPr>
              <a:buFontTx/>
              <a:buChar char="•"/>
            </a:pPr>
            <a:r>
              <a:rPr lang="en-GB" dirty="0" smtClean="0"/>
              <a:t>A cost recording mechanism in place</a:t>
            </a:r>
          </a:p>
          <a:p>
            <a:pPr>
              <a:buFontTx/>
              <a:buChar char="•"/>
            </a:pPr>
            <a:r>
              <a:rPr lang="en-GB" dirty="0" smtClean="0"/>
              <a:t>Performance data collection and analysis methods</a:t>
            </a:r>
          </a:p>
          <a:p>
            <a:pPr>
              <a:buFontTx/>
              <a:buChar char="•"/>
            </a:pPr>
            <a:r>
              <a:rPr lang="en-GB" dirty="0" smtClean="0"/>
              <a:t>Forecasts for remaining work must be in place and methods to do so</a:t>
            </a:r>
            <a:endParaRPr lang="en-US" dirty="0"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2258" name="Rectangle 2"/>
          <p:cNvSpPr>
            <a:spLocks noGrp="1" noRot="1" noChangeAspect="1" noChangeArrowheads="1" noTextEdit="1"/>
          </p:cNvSpPr>
          <p:nvPr>
            <p:ph type="sldImg"/>
          </p:nvPr>
        </p:nvSpPr>
        <p:spPr>
          <a:xfrm>
            <a:off x="1258888" y="720725"/>
            <a:ext cx="4799012" cy="3598863"/>
          </a:xfrm>
          <a:ln/>
        </p:spPr>
      </p:sp>
      <p:sp>
        <p:nvSpPr>
          <p:cNvPr id="992259" name="Rectangle 3"/>
          <p:cNvSpPr>
            <a:spLocks noGrp="1" noChangeArrowheads="1"/>
          </p:cNvSpPr>
          <p:nvPr>
            <p:ph type="body" idx="1"/>
          </p:nvPr>
        </p:nvSpPr>
        <p:spPr>
          <a:xfrm>
            <a:off x="976252" y="4561485"/>
            <a:ext cx="5382757" cy="4319322"/>
          </a:xfrm>
        </p:spPr>
        <p:txBody>
          <a:bodyPr/>
          <a:lstStyle/>
          <a:p>
            <a:r>
              <a:rPr lang="en-US" dirty="0"/>
              <a:t>Earned Value Analysis uses the measurement of useful work (earned value) that has been accomplished to enable comparison with the planned value and actual costs at any time in the project.  This provides an instant health view of the project and enables variances to be established showing areas that are under achieving in terms of cost and schedule.  It also enables schedule and cost efficiency to be calculated in terms of useful work as a ratio of planned work and actual costs incurred.  Performance Indices can be used for trend analysis and prediction of forecast completion dates and costs. </a:t>
            </a:r>
          </a:p>
          <a:p>
            <a:r>
              <a:rPr lang="en-GB" dirty="0"/>
              <a:t>There are three key parameters in Earned Value Analysis:</a:t>
            </a:r>
          </a:p>
          <a:p>
            <a:r>
              <a:rPr lang="en-GB" b="1" dirty="0"/>
              <a:t>Planned Value</a:t>
            </a:r>
            <a:r>
              <a:rPr lang="en-GB" dirty="0"/>
              <a:t> – this is developed by scheduling activities and their budgets against project timescales.  The Planned Spend is typically represented by a spend profile or ‘S’ curve that shows the planned spend against time.</a:t>
            </a:r>
          </a:p>
          <a:p>
            <a:r>
              <a:rPr lang="en-GB" b="1" dirty="0"/>
              <a:t>Actual Cost</a:t>
            </a:r>
            <a:r>
              <a:rPr lang="en-GB" dirty="0"/>
              <a:t> – the actual costs charged for the work accomplished.  Actual costs are taken from bills, labour booking and invoices for materials, sub contract work etc., as recorded in operating accounts.</a:t>
            </a:r>
          </a:p>
          <a:p>
            <a:r>
              <a:rPr lang="en-GB" b="1" dirty="0"/>
              <a:t>Earned Value</a:t>
            </a:r>
            <a:r>
              <a:rPr lang="en-GB" dirty="0"/>
              <a:t> – a measured value of the work completed (or performed) based on the percentage progress and the budget for the completed activity.</a:t>
            </a:r>
          </a:p>
          <a:p>
            <a:r>
              <a:rPr lang="en-GB" dirty="0"/>
              <a:t>All three parameters must be </a:t>
            </a:r>
            <a:r>
              <a:rPr lang="en-GB" b="1" dirty="0"/>
              <a:t>synchronised to the ‘Time Now’ date</a:t>
            </a:r>
            <a:r>
              <a:rPr lang="en-GB" dirty="0"/>
              <a:t> to prevent inaccuracies. </a:t>
            </a:r>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9970" name="Rectangle 2"/>
          <p:cNvSpPr>
            <a:spLocks noGrp="1" noRot="1" noChangeAspect="1" noChangeArrowheads="1" noTextEdit="1"/>
          </p:cNvSpPr>
          <p:nvPr>
            <p:ph type="sldImg"/>
          </p:nvPr>
        </p:nvSpPr>
        <p:spPr>
          <a:xfrm>
            <a:off x="1258888" y="720725"/>
            <a:ext cx="4799012" cy="3598863"/>
          </a:xfrm>
          <a:ln/>
        </p:spPr>
      </p:sp>
      <p:sp>
        <p:nvSpPr>
          <p:cNvPr id="979971" name="Rectangle 3"/>
          <p:cNvSpPr>
            <a:spLocks noGrp="1" noChangeArrowheads="1"/>
          </p:cNvSpPr>
          <p:nvPr>
            <p:ph type="body" idx="1"/>
          </p:nvPr>
        </p:nvSpPr>
        <p:spPr>
          <a:xfrm>
            <a:off x="976252" y="4561485"/>
            <a:ext cx="5362697" cy="4319322"/>
          </a:xfrm>
        </p:spPr>
        <p:txBody>
          <a:bodyPr/>
          <a:lstStyle/>
          <a:p>
            <a:r>
              <a:rPr lang="en-GB" dirty="0"/>
              <a:t>The principles of Earned Value Analysis can be illustrated through a simple example as shown.</a:t>
            </a:r>
          </a:p>
          <a:p>
            <a:r>
              <a:rPr lang="en-GB" dirty="0"/>
              <a:t>The project objectives are to lay a new pipeline.  The work has been broken down into two areas: Ground Works and Pipe Works.  Ground works has been completed.  There are two work packages in the Pipe Works.  The first, ‘Buy Pipe’ has been completed and the pipe has been delivered to site.  The other work package ‘Lay Pipe’ has been in progress for two weeks.   </a:t>
            </a:r>
          </a:p>
          <a:p>
            <a:r>
              <a:rPr lang="en-GB" dirty="0"/>
              <a:t>Here are the key objectives and parameters for the ‘lay pipe’ work package:</a:t>
            </a:r>
          </a:p>
          <a:p>
            <a:pPr lvl="1"/>
            <a:r>
              <a:rPr lang="en-GB" b="1" dirty="0"/>
              <a:t>Estimated cost for laying pipe	= </a:t>
            </a:r>
            <a:r>
              <a:rPr lang="en-GB" b="1" dirty="0" smtClean="0"/>
              <a:t>$100 </a:t>
            </a:r>
            <a:r>
              <a:rPr lang="en-GB" b="1" dirty="0"/>
              <a:t>per </a:t>
            </a:r>
            <a:r>
              <a:rPr lang="en-GB" b="1" dirty="0" smtClean="0"/>
              <a:t>meter</a:t>
            </a:r>
            <a:endParaRPr lang="en-GB" b="1" dirty="0"/>
          </a:p>
          <a:p>
            <a:pPr lvl="1"/>
            <a:r>
              <a:rPr lang="en-GB" b="1" dirty="0"/>
              <a:t>Length to be laid 		= 1000 </a:t>
            </a:r>
            <a:r>
              <a:rPr lang="en-GB" b="1" dirty="0" smtClean="0"/>
              <a:t>meter</a:t>
            </a:r>
            <a:endParaRPr lang="en-GB" b="1" dirty="0"/>
          </a:p>
          <a:p>
            <a:pPr lvl="1"/>
            <a:r>
              <a:rPr lang="en-GB" b="1" dirty="0"/>
              <a:t>Thus total budget allocated 	= </a:t>
            </a:r>
            <a:r>
              <a:rPr lang="en-GB" b="1" dirty="0" smtClean="0"/>
              <a:t>$100K</a:t>
            </a:r>
            <a:endParaRPr lang="en-GB" b="1" dirty="0"/>
          </a:p>
          <a:p>
            <a:pPr lvl="1"/>
            <a:endParaRPr lang="en-GB" b="1" dirty="0"/>
          </a:p>
          <a:p>
            <a:pPr lvl="1"/>
            <a:r>
              <a:rPr lang="en-GB" b="1" dirty="0"/>
              <a:t>Duration for WP 		= 8 weeks</a:t>
            </a:r>
          </a:p>
          <a:p>
            <a:pPr lvl="1"/>
            <a:r>
              <a:rPr lang="en-GB" b="1" dirty="0"/>
              <a:t>Quality		= no leaks</a:t>
            </a:r>
            <a:endParaRPr lang="en-US" b="1" dirty="0"/>
          </a:p>
          <a:p>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82018" name="Rectangle 2"/>
          <p:cNvSpPr>
            <a:spLocks noGrp="1" noRot="1" noChangeAspect="1" noChangeArrowheads="1" noTextEdit="1"/>
          </p:cNvSpPr>
          <p:nvPr>
            <p:ph type="sldImg"/>
          </p:nvPr>
        </p:nvSpPr>
        <p:spPr>
          <a:xfrm>
            <a:off x="1258888" y="720725"/>
            <a:ext cx="4799012" cy="3598863"/>
          </a:xfrm>
          <a:ln/>
        </p:spPr>
      </p:sp>
      <p:sp>
        <p:nvSpPr>
          <p:cNvPr id="982019" name="Rectangle 3"/>
          <p:cNvSpPr>
            <a:spLocks noGrp="1" noChangeArrowheads="1"/>
          </p:cNvSpPr>
          <p:nvPr>
            <p:ph type="body" idx="1"/>
          </p:nvPr>
        </p:nvSpPr>
        <p:spPr>
          <a:xfrm>
            <a:off x="976252" y="4561485"/>
            <a:ext cx="5362697" cy="4319322"/>
          </a:xfrm>
        </p:spPr>
        <p:txBody>
          <a:bodyPr/>
          <a:lstStyle/>
          <a:p>
            <a:r>
              <a:rPr lang="en-GB" dirty="0"/>
              <a:t>After two weeks (Time Now) the work package manager reviews progress.</a:t>
            </a:r>
          </a:p>
          <a:p>
            <a:r>
              <a:rPr lang="en-GB" dirty="0"/>
              <a:t>The manager is expecting 25% of the work to be completed at Time Now.  This is based on the estimated spend over two weeks.  Since the budget for all of the work is </a:t>
            </a:r>
            <a:r>
              <a:rPr lang="en-GB" dirty="0" smtClean="0"/>
              <a:t>$100K</a:t>
            </a:r>
            <a:r>
              <a:rPr lang="en-GB" dirty="0"/>
              <a:t>, the value for 25% of the work is </a:t>
            </a:r>
            <a:r>
              <a:rPr lang="en-GB" dirty="0" smtClean="0"/>
              <a:t>$25K </a:t>
            </a:r>
            <a:r>
              <a:rPr lang="en-GB" dirty="0"/>
              <a:t>assuming a linear rate of spend.</a:t>
            </a:r>
          </a:p>
          <a:p>
            <a:r>
              <a:rPr lang="en-GB" dirty="0"/>
              <a:t>At Time Now the manager also checks the accounts and finds that </a:t>
            </a:r>
            <a:r>
              <a:rPr lang="en-GB" dirty="0" smtClean="0"/>
              <a:t>$30K </a:t>
            </a:r>
            <a:r>
              <a:rPr lang="en-GB" dirty="0"/>
              <a:t>has been charged to the work package.  However, also at Time Now, the manager checks the surveyor’s report which shows that 20% progress has been achieved.</a:t>
            </a:r>
          </a:p>
          <a:p>
            <a:r>
              <a:rPr lang="en-GB" dirty="0"/>
              <a:t>From this initial inspection and measurement we can now identify several key pieces of information that are needed for our EVM calculations.</a:t>
            </a:r>
          </a:p>
          <a:p>
            <a:endParaRPr lang="en-GB" dirty="0"/>
          </a:p>
          <a:p>
            <a:r>
              <a:rPr lang="en-GB" dirty="0"/>
              <a:t>Total Budget: </a:t>
            </a:r>
            <a:r>
              <a:rPr lang="en-GB" dirty="0" smtClean="0"/>
              <a:t>$100k</a:t>
            </a:r>
            <a:endParaRPr lang="en-GB" dirty="0"/>
          </a:p>
          <a:p>
            <a:r>
              <a:rPr lang="en-GB" dirty="0"/>
              <a:t>Total Duration: 8 weeks</a:t>
            </a:r>
          </a:p>
          <a:p>
            <a:r>
              <a:rPr lang="en-GB" dirty="0"/>
              <a:t>EV: </a:t>
            </a:r>
            <a:r>
              <a:rPr lang="en-GB" dirty="0" smtClean="0"/>
              <a:t>$20k</a:t>
            </a:r>
            <a:endParaRPr lang="en-GB" dirty="0"/>
          </a:p>
          <a:p>
            <a:r>
              <a:rPr lang="en-GB" dirty="0"/>
              <a:t>PV: </a:t>
            </a:r>
            <a:r>
              <a:rPr lang="en-GB" dirty="0" smtClean="0"/>
              <a:t>$25k</a:t>
            </a:r>
            <a:endParaRPr lang="en-GB" dirty="0"/>
          </a:p>
          <a:p>
            <a:r>
              <a:rPr lang="en-GB" dirty="0"/>
              <a:t>AC: </a:t>
            </a:r>
            <a:r>
              <a:rPr lang="en-GB" dirty="0" smtClean="0"/>
              <a:t>$30k</a:t>
            </a:r>
          </a:p>
          <a:p>
            <a:endParaRPr lang="en-GB" dirty="0" smtClean="0"/>
          </a:p>
          <a:p>
            <a:pPr>
              <a:lnSpc>
                <a:spcPct val="90000"/>
              </a:lnSpc>
            </a:pPr>
            <a:r>
              <a:rPr lang="en-GB" dirty="0" smtClean="0"/>
              <a:t>The manager can now complete the analysis.</a:t>
            </a:r>
          </a:p>
          <a:p>
            <a:pPr>
              <a:lnSpc>
                <a:spcPct val="90000"/>
              </a:lnSpc>
            </a:pPr>
            <a:r>
              <a:rPr lang="en-GB" dirty="0" smtClean="0"/>
              <a:t>The first task is to calculate schedule variance.  This will indicate how much the project is off-spec in terms of time.</a:t>
            </a:r>
          </a:p>
          <a:p>
            <a:pPr>
              <a:lnSpc>
                <a:spcPct val="90000"/>
              </a:lnSpc>
            </a:pPr>
            <a:r>
              <a:rPr lang="en-GB" dirty="0" smtClean="0"/>
              <a:t>Schedule Variance 	= Earned Value – Planned Value (SV = EV – PV)</a:t>
            </a:r>
          </a:p>
          <a:p>
            <a:pPr>
              <a:lnSpc>
                <a:spcPct val="90000"/>
              </a:lnSpc>
            </a:pPr>
            <a:r>
              <a:rPr lang="en-GB" dirty="0" smtClean="0"/>
              <a:t>		= $20K - $25K</a:t>
            </a:r>
          </a:p>
          <a:p>
            <a:pPr>
              <a:lnSpc>
                <a:spcPct val="90000"/>
              </a:lnSpc>
            </a:pPr>
            <a:r>
              <a:rPr lang="en-GB" dirty="0" smtClean="0"/>
              <a:t>		= </a:t>
            </a:r>
            <a:r>
              <a:rPr lang="en-GB" u="sng" dirty="0" smtClean="0"/>
              <a:t>- $5K</a:t>
            </a:r>
            <a:r>
              <a:rPr lang="en-GB" dirty="0" smtClean="0"/>
              <a:t>  </a:t>
            </a:r>
          </a:p>
          <a:p>
            <a:pPr>
              <a:lnSpc>
                <a:spcPct val="90000"/>
              </a:lnSpc>
            </a:pPr>
            <a:r>
              <a:rPr lang="en-GB" dirty="0" smtClean="0"/>
              <a:t>The next task is to calculate the cost variance.  This will show how much the project is off-spec in terms of cost.</a:t>
            </a:r>
          </a:p>
          <a:p>
            <a:pPr>
              <a:lnSpc>
                <a:spcPct val="90000"/>
              </a:lnSpc>
            </a:pPr>
            <a:r>
              <a:rPr lang="en-GB" dirty="0" smtClean="0"/>
              <a:t>Cost Variance		= Earned Value – Actual Cost (CV = EV – AC)</a:t>
            </a:r>
          </a:p>
          <a:p>
            <a:pPr>
              <a:lnSpc>
                <a:spcPct val="90000"/>
              </a:lnSpc>
            </a:pPr>
            <a:r>
              <a:rPr lang="en-GB" dirty="0" smtClean="0"/>
              <a:t>		= $20K - $30K</a:t>
            </a:r>
          </a:p>
          <a:p>
            <a:pPr>
              <a:lnSpc>
                <a:spcPct val="90000"/>
              </a:lnSpc>
            </a:pPr>
            <a:r>
              <a:rPr lang="en-GB" dirty="0" smtClean="0"/>
              <a:t>		= </a:t>
            </a:r>
            <a:r>
              <a:rPr lang="en-GB" u="sng" dirty="0" smtClean="0"/>
              <a:t>- $10K</a:t>
            </a:r>
            <a:r>
              <a:rPr lang="en-GB" dirty="0" smtClean="0"/>
              <a:t>	</a:t>
            </a:r>
          </a:p>
          <a:p>
            <a:pPr>
              <a:lnSpc>
                <a:spcPct val="90000"/>
              </a:lnSpc>
            </a:pPr>
            <a:r>
              <a:rPr lang="en-GB" dirty="0" smtClean="0"/>
              <a:t>Note that the formula in both cases begins with Earned Value and that negative values reflect under achievement.</a:t>
            </a:r>
          </a:p>
          <a:p>
            <a:pPr>
              <a:lnSpc>
                <a:spcPct val="90000"/>
              </a:lnSpc>
            </a:pPr>
            <a:r>
              <a:rPr lang="en-GB" dirty="0" smtClean="0"/>
              <a:t>From the above we can see that the project is behind schedule and overspending.  Further analysis will provide predictions of the time and cost at completion. </a:t>
            </a:r>
          </a:p>
          <a:p>
            <a:pPr>
              <a:lnSpc>
                <a:spcPct val="90000"/>
              </a:lnSpc>
            </a:pPr>
            <a:endParaRPr lang="en-GB" dirty="0" smtClean="0"/>
          </a:p>
          <a:p>
            <a:r>
              <a:rPr lang="en-GB" dirty="0" smtClean="0"/>
              <a:t>The variance calculation will have given the Project Manager a good idea of what state his work package is in, but it is restricted to that work package and cannot be used to compare across other work.  An alternative and more acceptable method of measurement is based on performance indices.  In this case the likely outturn in time and cost terms may be calculated by applying the ratios of useful work done to planned values and actual costs, to the original planned duration and overall budget.  These ratios are called the schedule and cost performance indices (or indicators).</a:t>
            </a:r>
          </a:p>
          <a:p>
            <a:r>
              <a:rPr lang="en-GB" dirty="0" smtClean="0"/>
              <a:t>The performance indices are calculated as shown above.  Note that in each case Earned Value is the quotient (on top).</a:t>
            </a:r>
          </a:p>
          <a:p>
            <a:r>
              <a:rPr lang="en-GB" dirty="0" smtClean="0"/>
              <a:t>The following formula will enable the forecast duration to be determined, based on current performance:</a:t>
            </a:r>
          </a:p>
          <a:p>
            <a:pPr marL="273894" lvl="1"/>
            <a:r>
              <a:rPr lang="en-GB" dirty="0" smtClean="0"/>
              <a:t>Forecast duration 	= Total Duration / SPI </a:t>
            </a:r>
          </a:p>
          <a:p>
            <a:pPr marL="273894" lvl="1"/>
            <a:r>
              <a:rPr lang="en-GB" dirty="0" smtClean="0"/>
              <a:t>		= 8 weeks/0.8</a:t>
            </a:r>
          </a:p>
          <a:p>
            <a:pPr marL="273894" lvl="1"/>
            <a:r>
              <a:rPr lang="en-GB" b="1" dirty="0" smtClean="0"/>
              <a:t>		</a:t>
            </a:r>
            <a:r>
              <a:rPr lang="en-GB" dirty="0" smtClean="0"/>
              <a:t>=</a:t>
            </a:r>
            <a:r>
              <a:rPr lang="en-GB" b="1" dirty="0" smtClean="0"/>
              <a:t> </a:t>
            </a:r>
            <a:r>
              <a:rPr lang="en-GB" b="1" u="sng" dirty="0" smtClean="0"/>
              <a:t>10 weeks</a:t>
            </a:r>
            <a:r>
              <a:rPr lang="en-GB" b="1" dirty="0" smtClean="0"/>
              <a:t>	 </a:t>
            </a:r>
          </a:p>
          <a:p>
            <a:pPr marL="273894" lvl="1"/>
            <a:endParaRPr lang="en-GB" dirty="0" smtClean="0"/>
          </a:p>
          <a:p>
            <a:r>
              <a:rPr lang="en-GB" dirty="0" smtClean="0"/>
              <a:t>Similarly, the estimated cost at completion may be derived from:</a:t>
            </a:r>
          </a:p>
          <a:p>
            <a:pPr marL="273894" lvl="1"/>
            <a:r>
              <a:rPr lang="en-GB" dirty="0" smtClean="0"/>
              <a:t>Forecast Cost 	= Total Budget / CPI</a:t>
            </a:r>
          </a:p>
          <a:p>
            <a:pPr marL="273894" lvl="1"/>
            <a:r>
              <a:rPr lang="en-GB" dirty="0" smtClean="0"/>
              <a:t>		= $100K/0.67</a:t>
            </a:r>
          </a:p>
          <a:p>
            <a:pPr marL="273894" lvl="1"/>
            <a:r>
              <a:rPr lang="en-GB" dirty="0" smtClean="0"/>
              <a:t>		= </a:t>
            </a:r>
            <a:r>
              <a:rPr lang="en-GB" b="1" u="sng" dirty="0" smtClean="0"/>
              <a:t>$150K</a:t>
            </a:r>
            <a:r>
              <a:rPr lang="en-GB" dirty="0" smtClean="0"/>
              <a:t>      </a:t>
            </a:r>
            <a:endParaRPr lang="en-US" dirty="0" smtClean="0"/>
          </a:p>
          <a:p>
            <a:endParaRPr lang="en-US" dirty="0" smtClean="0"/>
          </a:p>
          <a:p>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0210" name="Rectangle 2"/>
          <p:cNvSpPr>
            <a:spLocks noGrp="1" noRot="1" noChangeAspect="1" noChangeArrowheads="1" noTextEdit="1"/>
          </p:cNvSpPr>
          <p:nvPr>
            <p:ph type="sldImg"/>
          </p:nvPr>
        </p:nvSpPr>
        <p:spPr>
          <a:xfrm>
            <a:off x="1258888" y="720725"/>
            <a:ext cx="4799012" cy="3598863"/>
          </a:xfrm>
          <a:ln/>
        </p:spPr>
      </p:sp>
      <p:sp>
        <p:nvSpPr>
          <p:cNvPr id="990211" name="Rectangle 3"/>
          <p:cNvSpPr>
            <a:spLocks noGrp="1" noChangeArrowheads="1"/>
          </p:cNvSpPr>
          <p:nvPr>
            <p:ph type="body" idx="1"/>
          </p:nvPr>
        </p:nvSpPr>
        <p:spPr>
          <a:xfrm>
            <a:off x="976252" y="4561485"/>
            <a:ext cx="5362697" cy="4319322"/>
          </a:xfrm>
          <a:ln/>
        </p:spPr>
        <p:txBody>
          <a:bodyPr/>
          <a:lstStyle/>
          <a:p>
            <a:pPr>
              <a:spcAft>
                <a:spcPct val="30000"/>
              </a:spcAft>
            </a:pPr>
            <a:r>
              <a:rPr lang="en-GB" dirty="0"/>
              <a:t>Past performance may in some cases be an appropriate indicator of future performance.  However, this is not always the case as the nature of the work may have changed or you may have completed the more difficult tasks in the early stages.  In these cases it will be necessary to use a different Performance Index for future work compared to that derived from completed work.</a:t>
            </a:r>
          </a:p>
          <a:p>
            <a:pPr>
              <a:spcAft>
                <a:spcPct val="30000"/>
              </a:spcAft>
            </a:pPr>
            <a:endParaRPr lang="en-GB" dirty="0"/>
          </a:p>
          <a:p>
            <a:pPr>
              <a:spcAft>
                <a:spcPct val="30000"/>
              </a:spcAft>
            </a:pPr>
            <a:r>
              <a:rPr lang="en-GB" dirty="0"/>
              <a:t>For example, the Estimated Cost at Completion can be calculated as follows:</a:t>
            </a:r>
          </a:p>
          <a:p>
            <a:pPr marL="645606" lvl="1" indent="-176075"/>
            <a:r>
              <a:rPr lang="en-GB" b="1" dirty="0"/>
              <a:t>EAC = Actual Cost + Estimated Cost to Go / CPI</a:t>
            </a:r>
          </a:p>
          <a:p>
            <a:endParaRPr lang="en-GB" b="1" dirty="0"/>
          </a:p>
          <a:p>
            <a:r>
              <a:rPr lang="en-GB" dirty="0"/>
              <a:t>In these examples you can either be given the CPI as a guide to see how this could effect the outcome of the project, or alternatively you could be asked to calculate the cost efficiency needed to come back on budget.</a:t>
            </a:r>
          </a:p>
          <a:p>
            <a:endParaRPr lang="en-GB"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a:t>A large section of Sugarloaf State Conservation Area in the lower Hunter has been destroyed by massive subsidence from </a:t>
            </a:r>
            <a:r>
              <a:rPr lang="en-US" sz="1300" dirty="0" err="1"/>
              <a:t>Glencore's</a:t>
            </a:r>
            <a:r>
              <a:rPr lang="en-US" sz="1300" dirty="0"/>
              <a:t> West </a:t>
            </a:r>
            <a:r>
              <a:rPr lang="en-US" sz="1300" dirty="0" err="1"/>
              <a:t>Wallsend</a:t>
            </a:r>
            <a:r>
              <a:rPr lang="en-US" sz="1300" dirty="0"/>
              <a:t> Colliery.</a:t>
            </a:r>
          </a:p>
          <a:p>
            <a:pPr fontAlgn="base"/>
            <a:r>
              <a:rPr lang="en-US" sz="1300" dirty="0"/>
              <a:t>A Fairfax Media investigation has uncovered cliff faces crumbled or collapsed, a waterway destroyed, large cracks opened in the earth and a huge collapse of a hillside.</a:t>
            </a:r>
          </a:p>
          <a:p>
            <a:pPr fontAlgn="base"/>
            <a:r>
              <a:rPr lang="en-US" sz="1300" dirty="0"/>
              <a:t>Damage was tracked over more than two </a:t>
            </a:r>
            <a:r>
              <a:rPr lang="en-US" sz="1300" dirty="0" err="1"/>
              <a:t>kilometres</a:t>
            </a:r>
            <a:r>
              <a:rPr lang="en-US" sz="1300" dirty="0"/>
              <a:t> within the ecologically sensitive conservation area adjacent to the mine's </a:t>
            </a:r>
            <a:r>
              <a:rPr lang="en-US" sz="1300" dirty="0" err="1"/>
              <a:t>Longwall</a:t>
            </a:r>
            <a:r>
              <a:rPr lang="en-US" sz="1300" dirty="0"/>
              <a:t> 41.</a:t>
            </a:r>
          </a:p>
          <a:p>
            <a:pPr fontAlgn="base"/>
            <a:r>
              <a:rPr lang="en-US" sz="1300" dirty="0"/>
              <a:t> </a:t>
            </a:r>
          </a:p>
          <a:p>
            <a:pPr fontAlgn="base"/>
            <a:r>
              <a:rPr lang="en-US" sz="1300" dirty="0"/>
              <a:t>In one area a cliff face fall of more than 20 </a:t>
            </a:r>
            <a:r>
              <a:rPr lang="en-US" sz="1300" dirty="0" err="1"/>
              <a:t>metres</a:t>
            </a:r>
            <a:r>
              <a:rPr lang="en-US" sz="1300" dirty="0"/>
              <a:t> was discovered.</a:t>
            </a:r>
          </a:p>
          <a:p>
            <a:pPr fontAlgn="base"/>
            <a:r>
              <a:rPr lang="en-US" sz="1300" dirty="0"/>
              <a:t> </a:t>
            </a:r>
          </a:p>
          <a:p>
            <a:pPr fontAlgn="base"/>
            <a:r>
              <a:rPr lang="en-US" sz="1300" dirty="0"/>
              <a:t>Damage was cause by unplanned subsidence from </a:t>
            </a:r>
            <a:r>
              <a:rPr lang="en-US" sz="1300" dirty="0" err="1"/>
              <a:t>longwall</a:t>
            </a:r>
            <a:r>
              <a:rPr lang="en-US" sz="1300" dirty="0"/>
              <a:t> mining by West </a:t>
            </a:r>
            <a:r>
              <a:rPr lang="en-US" sz="1300" dirty="0" err="1"/>
              <a:t>Wallsend</a:t>
            </a:r>
            <a:r>
              <a:rPr lang="en-US" sz="1300" dirty="0"/>
              <a:t> Colliery that is mining beneath 23 per cent of the conservation area.</a:t>
            </a:r>
          </a:p>
          <a:p>
            <a:pPr fontAlgn="base"/>
            <a:r>
              <a:rPr lang="en-US" sz="1300" dirty="0"/>
              <a:t>Fairfax Media can also reveal that in June this year a waterway was accidentally grouted by workers carrying out remediation works in the reserve.</a:t>
            </a:r>
          </a:p>
          <a:p>
            <a:pPr fontAlgn="base"/>
            <a:r>
              <a:rPr lang="en-US" sz="1300" dirty="0"/>
              <a:t> </a:t>
            </a:r>
          </a:p>
          <a:p>
            <a:pPr fontAlgn="base"/>
            <a:r>
              <a:rPr lang="en-US" sz="1300" dirty="0"/>
              <a:t>Grouting in one of the cracks. </a:t>
            </a:r>
            <a:r>
              <a:rPr lang="en-US" sz="1300" i="1" dirty="0"/>
              <a:t>Photo: Darren </a:t>
            </a:r>
            <a:r>
              <a:rPr lang="en-US" sz="1300" i="1" dirty="0" err="1"/>
              <a:t>Pateman</a:t>
            </a:r>
            <a:endParaRPr lang="en-US" sz="1300" dirty="0"/>
          </a:p>
          <a:p>
            <a:pPr fontAlgn="base"/>
            <a:r>
              <a:rPr lang="en-US" sz="1300" dirty="0"/>
              <a:t>A spokesman for the Office of Environment and Heritage confirmed grouting material, used to fill mine subsidence cracks and holes, leaked into a ''drainage line'' and the colliery had been ordered to ''clean up the site''.</a:t>
            </a:r>
          </a:p>
          <a:p>
            <a:r>
              <a:rPr lang="en-US" sz="1300" dirty="0"/>
              <a:t/>
            </a:r>
            <a:br>
              <a:rPr lang="en-US" sz="1300" dirty="0"/>
            </a:br>
            <a:r>
              <a:rPr lang="en-US" sz="1300" dirty="0"/>
              <a:t/>
            </a:r>
            <a:br>
              <a:rPr lang="en-US" sz="1300" dirty="0"/>
            </a:br>
            <a:r>
              <a:rPr lang="en-US" sz="1300" dirty="0"/>
              <a:t>Read more: </a:t>
            </a:r>
            <a:r>
              <a:rPr lang="en-US" sz="1300" dirty="0">
                <a:hlinkClick r:id="rId3"/>
              </a:rPr>
              <a:t>http://www.smh.com.au/nsw/mine-subsidence-devastates-sugarloaf-conservation-area-20130828-2spuc.html#ixzz3D7KkWUy2</a:t>
            </a:r>
            <a:endParaRPr lang="en-US" sz="1300" dirty="0"/>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26</a:t>
            </a:fld>
            <a:endParaRPr lang="en-US"/>
          </a:p>
        </p:txBody>
      </p:sp>
    </p:spTree>
    <p:extLst>
      <p:ext uri="{BB962C8B-B14F-4D97-AF65-F5344CB8AC3E}">
        <p14:creationId xmlns:p14="http://schemas.microsoft.com/office/powerpoint/2010/main" xmlns="" val="347447820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a:t>There are a number of advantages that can be gained by the correct use of EVM.</a:t>
            </a:r>
          </a:p>
          <a:p>
            <a:endParaRPr lang="en-GB" dirty="0"/>
          </a:p>
          <a:p>
            <a:r>
              <a:rPr lang="en-GB" dirty="0"/>
              <a:t>It provides an application to measure the efficiency of work in progress</a:t>
            </a:r>
          </a:p>
          <a:p>
            <a:r>
              <a:rPr lang="en-GB" dirty="0"/>
              <a:t>It provides an auditable and repeatable answers to:</a:t>
            </a:r>
          </a:p>
          <a:p>
            <a:pPr lvl="1"/>
            <a:r>
              <a:rPr lang="en-GB" dirty="0"/>
              <a:t>The project’s current performance </a:t>
            </a:r>
          </a:p>
          <a:p>
            <a:pPr lvl="1"/>
            <a:r>
              <a:rPr lang="en-GB" dirty="0"/>
              <a:t>How the project is predicting to be completed (Future out-turn)</a:t>
            </a:r>
          </a:p>
          <a:p>
            <a:pPr lvl="1"/>
            <a:r>
              <a:rPr lang="en-GB" dirty="0"/>
              <a:t>A guide to the Project Manager as to the future performance improvement </a:t>
            </a:r>
            <a:r>
              <a:rPr lang="en-GB" dirty="0" smtClean="0"/>
              <a:t>needs</a:t>
            </a:r>
            <a:endParaRPr lang="en-GB" dirty="0"/>
          </a:p>
          <a:p>
            <a:pPr lvl="1"/>
            <a:endParaRPr lang="en-GB" dirty="0" smtClean="0"/>
          </a:p>
          <a:p>
            <a:r>
              <a:rPr lang="en-GB" dirty="0" smtClean="0"/>
              <a:t>Quality EVM provides reliable information to aid with decision making</a:t>
            </a:r>
          </a:p>
          <a:p>
            <a:endParaRPr lang="en-GB" dirty="0" smtClean="0"/>
          </a:p>
          <a:p>
            <a:r>
              <a:rPr lang="en-GB" dirty="0" smtClean="0"/>
              <a:t>It facilitates trend analysis to see how things are starting to change and how this may change the end result</a:t>
            </a:r>
          </a:p>
          <a:p>
            <a:endParaRPr lang="en-GB" dirty="0" smtClean="0"/>
          </a:p>
          <a:p>
            <a:r>
              <a:rPr lang="en-GB" dirty="0" smtClean="0"/>
              <a:t>Provides data for future estimates of similar work so therefore helping with lessons learned and continuous improvement</a:t>
            </a:r>
          </a:p>
          <a:p>
            <a:endParaRPr lang="en-GB" dirty="0" smtClean="0"/>
          </a:p>
          <a:p>
            <a:pPr lvl="1"/>
            <a:endParaRPr lang="en-GB"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smtClean="0"/>
              <a:t>Although</a:t>
            </a:r>
            <a:r>
              <a:rPr lang="en-GB" baseline="0" dirty="0" smtClean="0"/>
              <a:t> Earned Value can be used as a very powerful tool in Project Management, it must be reminded that no method is completely full proof and that EVM or EVA should be carried out in a disciplined manner to ensure that the right message is passed over and that one area of over performance is not allowed to mask the inadequacies of another area as this will now allow the true development of the project team or the organization.</a:t>
            </a:r>
          </a:p>
          <a:p>
            <a:endParaRPr lang="en-GB" baseline="0" dirty="0" smtClean="0"/>
          </a:p>
          <a:p>
            <a:r>
              <a:rPr lang="en-GB" baseline="0" dirty="0" smtClean="0"/>
              <a:t>All this work and analysis takes a great deal of time and commitment and so this can also been seen as a distinct drain on your project resources through all the administrative effort that is required to manage this discipline correctly.</a:t>
            </a:r>
            <a:endParaRPr lang="en-GB"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7202" name="Rectangle 2"/>
          <p:cNvSpPr>
            <a:spLocks noGrp="1" noRot="1" noChangeAspect="1" noChangeArrowheads="1" noTextEdit="1"/>
          </p:cNvSpPr>
          <p:nvPr>
            <p:ph type="sldImg"/>
          </p:nvPr>
        </p:nvSpPr>
        <p:spPr>
          <a:xfrm>
            <a:off x="1258888" y="720725"/>
            <a:ext cx="4799012" cy="3598863"/>
          </a:xfrm>
          <a:ln/>
        </p:spPr>
      </p:sp>
      <p:sp>
        <p:nvSpPr>
          <p:cNvPr id="947203" name="Rectangle 3"/>
          <p:cNvSpPr>
            <a:spLocks noGrp="1" noChangeArrowheads="1"/>
          </p:cNvSpPr>
          <p:nvPr>
            <p:ph type="body" idx="1"/>
          </p:nvPr>
        </p:nvSpPr>
        <p:spPr>
          <a:xfrm>
            <a:off x="996313" y="4561485"/>
            <a:ext cx="5374399" cy="4319322"/>
          </a:xfrm>
        </p:spPr>
        <p:txBody>
          <a:bodyPr/>
          <a:lstStyle/>
          <a:p>
            <a:r>
              <a:rPr lang="en-GB" dirty="0">
                <a:cs typeface="Times New Roman" pitchFamily="18" charset="0"/>
              </a:rPr>
              <a:t>From the previous page, it can be seen that control will be virtually impossible unless objectives are clearly defined and cover all Critical Success Criteria (CSC) including time, cost and quality.  For each CSC, Key Performance Indicators (KPI) based on measurable parameters, are defined to support monitoring and reporting.  For example, the ratio of the planned completion and forecast completion dates will indicate the health of the project in achieving the time CSC.  Tolerances or control limits are defined for each CSC and KPI to provide triggers for escalating off specification situations to higher authorities.</a:t>
            </a:r>
          </a:p>
          <a:p>
            <a:r>
              <a:rPr lang="en-GB" dirty="0">
                <a:cs typeface="Times New Roman" pitchFamily="18" charset="0"/>
              </a:rPr>
              <a:t>These methods enable work to be delegated to the project team within certain limits.  This allows a work package manager to make decisions locally and raise ‘off-specification’ reports by exception.  For example, the project sponsor is chiefly concerned with the business case, benefits and overall CSCs.  Outside of regular, scheduled meetings the project sponsor would not be involved in day to day control decisions unless the business case is threatened.  By establishing tolerances at the beginning of the project, the project sponsor can leave day to day operations to the project manager, whilst being assured that important issues will be escalated to enable intervention as appropriate.   </a:t>
            </a:r>
          </a:p>
          <a:p>
            <a:r>
              <a:rPr lang="en-GB" dirty="0">
                <a:cs typeface="Times New Roman" pitchFamily="18" charset="0"/>
              </a:rPr>
              <a:t>Likewise, the project manager can define CSCs and tolerances when delegating responsibilities to work package managers.  This will enable a work package manager to take decisions locally and to escalate off-specifications to the project manager as soon as they arise.</a:t>
            </a:r>
            <a:endParaRPr lang="en-US" dirty="0">
              <a:cs typeface="Times New Roman" pitchFamily="18"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9250" name="Rectangle 2"/>
          <p:cNvSpPr>
            <a:spLocks noGrp="1" noRot="1" noChangeAspect="1" noChangeArrowheads="1" noTextEdit="1"/>
          </p:cNvSpPr>
          <p:nvPr>
            <p:ph type="sldImg"/>
          </p:nvPr>
        </p:nvSpPr>
        <p:spPr>
          <a:xfrm>
            <a:off x="1258888" y="720725"/>
            <a:ext cx="4799012" cy="3598863"/>
          </a:xfrm>
          <a:ln/>
        </p:spPr>
      </p:sp>
      <p:sp>
        <p:nvSpPr>
          <p:cNvPr id="949251" name="Rectangle 3"/>
          <p:cNvSpPr>
            <a:spLocks noGrp="1" noChangeArrowheads="1"/>
          </p:cNvSpPr>
          <p:nvPr>
            <p:ph type="body" idx="1"/>
          </p:nvPr>
        </p:nvSpPr>
        <p:spPr>
          <a:xfrm>
            <a:off x="976252" y="4561485"/>
            <a:ext cx="5362697" cy="4319322"/>
          </a:xfrm>
        </p:spPr>
        <p:txBody>
          <a:bodyPr/>
          <a:lstStyle/>
          <a:p>
            <a:r>
              <a:rPr lang="en-GB" dirty="0"/>
              <a:t>The Key Performance Indicator and tolerances may also be used to indicate appropriate action as shown above.</a:t>
            </a:r>
          </a:p>
          <a:p>
            <a:r>
              <a:rPr lang="en-GB" dirty="0"/>
              <a:t>In this case tolerance zones have been defined and identified through a colour coding system.  This is sometimes referred to as RAG reporting after the colours of traffic lights.   Within certain limits the status is green. Greater movement away from the original plan gives a status of amber and high deviation shows red. </a:t>
            </a:r>
          </a:p>
          <a:p>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2434" name="Rectangle 2"/>
          <p:cNvSpPr>
            <a:spLocks noGrp="1" noRot="1" noChangeAspect="1" noChangeArrowheads="1" noTextEdit="1"/>
          </p:cNvSpPr>
          <p:nvPr>
            <p:ph type="sldImg"/>
          </p:nvPr>
        </p:nvSpPr>
        <p:spPr>
          <a:xfrm>
            <a:off x="1216025" y="719138"/>
            <a:ext cx="4802188" cy="3602037"/>
          </a:xfrm>
          <a:ln/>
        </p:spPr>
      </p:sp>
      <p:sp>
        <p:nvSpPr>
          <p:cNvPr id="1682435" name="Rectangle 3"/>
          <p:cNvSpPr>
            <a:spLocks noGrp="1" noChangeArrowheads="1"/>
          </p:cNvSpPr>
          <p:nvPr>
            <p:ph type="body" idx="1"/>
          </p:nvPr>
        </p:nvSpPr>
        <p:spPr>
          <a:xfrm>
            <a:off x="974582" y="4563007"/>
            <a:ext cx="5366039" cy="4319322"/>
          </a:xfrm>
        </p:spPr>
        <p:txBody>
          <a:bodyPr/>
          <a:lstStyle/>
          <a:p>
            <a:r>
              <a:rPr lang="en-GB" dirty="0"/>
              <a:t>A method may be based around a Project Life Cycle and includes:</a:t>
            </a:r>
          </a:p>
          <a:p>
            <a:endParaRPr lang="en-GB" dirty="0"/>
          </a:p>
          <a:p>
            <a:r>
              <a:rPr lang="en-GB" dirty="0"/>
              <a:t>Process descriptions for each phase of a Project Life Cycle</a:t>
            </a:r>
          </a:p>
          <a:p>
            <a:r>
              <a:rPr lang="en-GB" dirty="0"/>
              <a:t>Inputs and Outputs for each process</a:t>
            </a:r>
          </a:p>
          <a:p>
            <a:r>
              <a:rPr lang="en-GB" dirty="0"/>
              <a:t>Documentation guidelines and templates</a:t>
            </a:r>
          </a:p>
          <a:p>
            <a:r>
              <a:rPr lang="en-GB" dirty="0"/>
              <a:t>Guidelines for </a:t>
            </a:r>
            <a:r>
              <a:rPr lang="en-GB" dirty="0" smtClean="0"/>
              <a:t>organization </a:t>
            </a:r>
            <a:r>
              <a:rPr lang="en-GB" dirty="0"/>
              <a:t>design, accountability, responsibility and communication</a:t>
            </a:r>
          </a:p>
          <a:p>
            <a:r>
              <a:rPr lang="en-GB" dirty="0"/>
              <a:t>Role definitions for all those involved in the Project, including the Project Team</a:t>
            </a:r>
          </a:p>
          <a:p>
            <a:r>
              <a:rPr lang="en-GB" dirty="0"/>
              <a:t>Procedures to be used throughout the Life Cycle, for example Value Management, Risk Management, Quality Management, Issue Management, Change Control and Configuration Management </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84482" name="Rectangle 2"/>
          <p:cNvSpPr>
            <a:spLocks noGrp="1" noRot="1" noChangeAspect="1" noChangeArrowheads="1" noTextEdit="1"/>
          </p:cNvSpPr>
          <p:nvPr>
            <p:ph type="sldImg"/>
          </p:nvPr>
        </p:nvSpPr>
        <p:spPr>
          <a:xfrm>
            <a:off x="1216025" y="719138"/>
            <a:ext cx="4802188" cy="3602037"/>
          </a:xfrm>
          <a:ln/>
        </p:spPr>
      </p:sp>
      <p:sp>
        <p:nvSpPr>
          <p:cNvPr id="1684483" name="Rectangle 3"/>
          <p:cNvSpPr>
            <a:spLocks noGrp="1" noChangeArrowheads="1"/>
          </p:cNvSpPr>
          <p:nvPr>
            <p:ph type="body" idx="1"/>
          </p:nvPr>
        </p:nvSpPr>
        <p:spPr>
          <a:xfrm>
            <a:off x="974582" y="4563007"/>
            <a:ext cx="5366039" cy="4319322"/>
          </a:xfrm>
        </p:spPr>
        <p:txBody>
          <a:bodyPr/>
          <a:lstStyle/>
          <a:p>
            <a:r>
              <a:rPr lang="en-GB" dirty="0"/>
              <a:t>The use of a Standard Method or Procedure has a variety of Benefits:</a:t>
            </a:r>
          </a:p>
          <a:p>
            <a:endParaRPr lang="en-GB" dirty="0"/>
          </a:p>
          <a:p>
            <a:r>
              <a:rPr lang="en-GB" dirty="0"/>
              <a:t>Providing a consistent approach to all projects within the </a:t>
            </a:r>
            <a:r>
              <a:rPr lang="en-GB" dirty="0" smtClean="0"/>
              <a:t>organization, </a:t>
            </a:r>
            <a:r>
              <a:rPr lang="en-GB" dirty="0"/>
              <a:t>leading to a better development of projects and governance of Project Management</a:t>
            </a:r>
          </a:p>
          <a:p>
            <a:endParaRPr lang="en-GB" dirty="0"/>
          </a:p>
          <a:p>
            <a:r>
              <a:rPr lang="en-GB" dirty="0"/>
              <a:t>Creates an environment for developing Continuous Improvement in Project Management processes</a:t>
            </a:r>
          </a:p>
          <a:p>
            <a:endParaRPr lang="en-GB" dirty="0"/>
          </a:p>
          <a:p>
            <a:r>
              <a:rPr lang="en-GB" dirty="0"/>
              <a:t>Gives common understanding of roles within the Project Team and Stakeholders</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2498" name="Rectangle 2"/>
          <p:cNvSpPr>
            <a:spLocks noGrp="1" noRot="1" noChangeAspect="1" noChangeArrowheads="1" noTextEdit="1"/>
          </p:cNvSpPr>
          <p:nvPr>
            <p:ph type="sldImg"/>
          </p:nvPr>
        </p:nvSpPr>
        <p:spPr>
          <a:xfrm>
            <a:off x="1258888" y="720725"/>
            <a:ext cx="4799012" cy="3598863"/>
          </a:xfrm>
          <a:ln/>
        </p:spPr>
      </p:sp>
      <p:sp>
        <p:nvSpPr>
          <p:cNvPr id="1002499" name="Rectangle 3"/>
          <p:cNvSpPr>
            <a:spLocks noGrp="1" noChangeArrowheads="1"/>
          </p:cNvSpPr>
          <p:nvPr>
            <p:ph type="body" idx="1"/>
          </p:nvPr>
        </p:nvSpPr>
        <p:spPr>
          <a:xfrm>
            <a:off x="976252" y="4561485"/>
            <a:ext cx="5362697" cy="4319322"/>
          </a:xfrm>
        </p:spPr>
        <p:txBody>
          <a:bodyPr/>
          <a:lstStyle/>
          <a:p>
            <a:r>
              <a:rPr lang="en-GB" dirty="0"/>
              <a:t>Uncontrolled change is seen as one of the major causes of project failure.  It is inevitable that changes to the project will be required because the environment has changed or that a better solution to the original problem has been identified.  Change should not be stifled but it should be controlled.  Uncontrolled changes will undermine the validity of baseline plans and forecasting. Any proposed and authorised changes should be clearly and swiftly communicated to the stakeholders to ensure that there is no misunderstanding on what versions or what specifications the project is working to.  This is why Change Control is so closely linked with Configuration Management.</a:t>
            </a:r>
          </a:p>
          <a:p>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6594" name="Rectangle 2"/>
          <p:cNvSpPr>
            <a:spLocks noGrp="1" noRot="1" noChangeAspect="1" noChangeArrowheads="1" noTextEdit="1"/>
          </p:cNvSpPr>
          <p:nvPr>
            <p:ph type="sldImg"/>
          </p:nvPr>
        </p:nvSpPr>
        <p:spPr>
          <a:xfrm>
            <a:off x="1258888" y="720725"/>
            <a:ext cx="4799012" cy="3598863"/>
          </a:xfrm>
          <a:ln/>
        </p:spPr>
      </p:sp>
      <p:sp>
        <p:nvSpPr>
          <p:cNvPr id="1006595"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50000"/>
              </a:spcAft>
            </a:pPr>
            <a:r>
              <a:rPr lang="en-GB" dirty="0"/>
              <a:t>A simple change control process is shown in the diagram above.</a:t>
            </a:r>
          </a:p>
          <a:p>
            <a:pPr>
              <a:spcAft>
                <a:spcPct val="50000"/>
              </a:spcAft>
            </a:pPr>
            <a:r>
              <a:rPr lang="en-GB" b="1" dirty="0"/>
              <a:t>Request</a:t>
            </a:r>
            <a:r>
              <a:rPr lang="en-GB" dirty="0"/>
              <a:t> may come from any project stakeholder.  Changes requested by external stakeholders may be subject to contract conditions or agreements.</a:t>
            </a:r>
          </a:p>
          <a:p>
            <a:pPr>
              <a:spcAft>
                <a:spcPct val="50000"/>
              </a:spcAft>
            </a:pPr>
            <a:r>
              <a:rPr lang="en-GB" b="1" dirty="0"/>
              <a:t>Registration</a:t>
            </a:r>
            <a:r>
              <a:rPr lang="en-GB" dirty="0"/>
              <a:t> - requests are usually formally made on a change request form and recorded in a change register (log).  This records key information such as requestor, date, description of change and priority. </a:t>
            </a:r>
          </a:p>
          <a:p>
            <a:pPr>
              <a:spcAft>
                <a:spcPct val="50000"/>
              </a:spcAft>
            </a:pPr>
            <a:r>
              <a:rPr lang="en-GB" b="1" dirty="0"/>
              <a:t>Assessment</a:t>
            </a:r>
            <a:r>
              <a:rPr lang="en-GB" dirty="0"/>
              <a:t> – changes are assessed for impact on project objectives using the Project Management Plan and the Business Case as a baseline, and effects on configuration items (through the Configuration Management Process).  The costs of processing the change itself should be taken into account.  This stage will produce an estimate of cost, time and quality impacts.</a:t>
            </a:r>
          </a:p>
          <a:p>
            <a:pPr>
              <a:spcAft>
                <a:spcPct val="50000"/>
              </a:spcAft>
            </a:pPr>
            <a:r>
              <a:rPr lang="en-GB" b="1" dirty="0"/>
              <a:t>Acceptance </a:t>
            </a:r>
            <a:r>
              <a:rPr lang="en-GB" dirty="0"/>
              <a:t>– the change is evaluated, accepted, rejected or deferred.  The authority for this decision may rest with a special group called the Change Control Board – a group of stakeholders that may be given responsible for approving, rejecting or recommending changes.  The terms of reference for this group should be defined in the Change Management Plan.  Changes may be authorised by the Project Sponsor, the Project Manager or others as defined in the terms of reference and depending on the nature, priority and impact of a change.</a:t>
            </a:r>
          </a:p>
          <a:p>
            <a:pPr>
              <a:spcAft>
                <a:spcPct val="50000"/>
              </a:spcAft>
            </a:pPr>
            <a:r>
              <a:rPr lang="en-GB" b="1" dirty="0"/>
              <a:t>Updating Plans &amp; Implementation</a:t>
            </a:r>
            <a:r>
              <a:rPr lang="en-GB" dirty="0"/>
              <a:t> – baseline plans are updated to record changes to management and implementation documents, and the approved change is implemented.</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8642" name="Rectangle 2"/>
          <p:cNvSpPr>
            <a:spLocks noGrp="1" noRot="1" noChangeAspect="1" noChangeArrowheads="1" noTextEdit="1"/>
          </p:cNvSpPr>
          <p:nvPr>
            <p:ph type="sldImg"/>
          </p:nvPr>
        </p:nvSpPr>
        <p:spPr>
          <a:xfrm>
            <a:off x="1258888" y="720725"/>
            <a:ext cx="4799012" cy="3598863"/>
          </a:xfrm>
          <a:ln/>
        </p:spPr>
      </p:sp>
      <p:sp>
        <p:nvSpPr>
          <p:cNvPr id="1008643" name="Rectangle 3"/>
          <p:cNvSpPr>
            <a:spLocks noGrp="1" noChangeArrowheads="1"/>
          </p:cNvSpPr>
          <p:nvPr>
            <p:ph type="body" idx="1"/>
          </p:nvPr>
        </p:nvSpPr>
        <p:spPr>
          <a:xfrm>
            <a:off x="976252" y="4561485"/>
            <a:ext cx="5362697" cy="4319322"/>
          </a:xfrm>
        </p:spPr>
        <p:txBody>
          <a:bodyPr/>
          <a:lstStyle/>
          <a:p>
            <a:pPr>
              <a:spcAft>
                <a:spcPct val="30000"/>
              </a:spcAft>
            </a:pPr>
            <a:r>
              <a:rPr lang="en-GB" dirty="0"/>
              <a:t>The two main forms used are the Change Request Form that documents the history of a change from origination to conclusion, and the Change Register or Log that records summary details of all project changes in order to communicate their current status to stakeholders. </a:t>
            </a:r>
          </a:p>
          <a:p>
            <a:pPr>
              <a:spcAft>
                <a:spcPct val="30000"/>
              </a:spcAft>
            </a:pPr>
            <a:r>
              <a:rPr lang="en-GB" dirty="0"/>
              <a:t>The Change Form is typically completed in four stages. </a:t>
            </a:r>
          </a:p>
          <a:p>
            <a:pPr>
              <a:spcAft>
                <a:spcPct val="30000"/>
              </a:spcAft>
            </a:pPr>
            <a:r>
              <a:rPr lang="en-GB" b="1" dirty="0" smtClean="0"/>
              <a:t>Change </a:t>
            </a:r>
            <a:r>
              <a:rPr lang="en-GB" b="1" dirty="0"/>
              <a:t>Description - </a:t>
            </a:r>
            <a:r>
              <a:rPr lang="en-GB" dirty="0"/>
              <a:t>is completed by the originator and contains title information, description of the change, originator details, the date raised, priority.  The benefits and reason for the change are also included in this part.  </a:t>
            </a:r>
          </a:p>
          <a:p>
            <a:pPr>
              <a:spcAft>
                <a:spcPct val="30000"/>
              </a:spcAft>
            </a:pPr>
            <a:r>
              <a:rPr lang="en-GB" b="1" dirty="0" smtClean="0"/>
              <a:t>Impact </a:t>
            </a:r>
            <a:r>
              <a:rPr lang="en-GB" b="1" dirty="0"/>
              <a:t>Assessment</a:t>
            </a:r>
            <a:r>
              <a:rPr lang="en-GB" dirty="0"/>
              <a:t> -is completed by change assessors to detail the impact of the change in terms of cost, time and quality, and propose recommended actions to implement the change.  Further information may include any consequential risks arising, implications for project stakeholders, or any effects on delivered items.  </a:t>
            </a:r>
          </a:p>
          <a:p>
            <a:pPr>
              <a:spcAft>
                <a:spcPct val="30000"/>
              </a:spcAft>
            </a:pPr>
            <a:r>
              <a:rPr lang="en-GB" b="1" dirty="0" smtClean="0"/>
              <a:t>Authorization</a:t>
            </a:r>
            <a:r>
              <a:rPr lang="en-GB" dirty="0" smtClean="0"/>
              <a:t> </a:t>
            </a:r>
            <a:r>
              <a:rPr lang="en-GB" dirty="0"/>
              <a:t>-records the approval including </a:t>
            </a:r>
            <a:r>
              <a:rPr lang="en-GB" dirty="0" smtClean="0"/>
              <a:t>authorization </a:t>
            </a:r>
            <a:r>
              <a:rPr lang="en-GB" dirty="0"/>
              <a:t>signatures and any conditions or additional comments on the change.</a:t>
            </a:r>
          </a:p>
          <a:p>
            <a:pPr>
              <a:spcAft>
                <a:spcPct val="30000"/>
              </a:spcAft>
            </a:pPr>
            <a:r>
              <a:rPr lang="en-GB" dirty="0"/>
              <a:t>Summary information entered in the change form is read across to the risk register to inform project stakeholders of progress.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27</a:t>
            </a:fld>
            <a:endParaRPr lang="en-US"/>
          </a:p>
        </p:txBody>
      </p:sp>
    </p:spTree>
    <p:extLst>
      <p:ext uri="{BB962C8B-B14F-4D97-AF65-F5344CB8AC3E}">
        <p14:creationId xmlns:p14="http://schemas.microsoft.com/office/powerpoint/2010/main" xmlns="" val="347447820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50000"/>
              </a:spcAft>
            </a:pP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 xmlns:p14="http://schemas.microsoft.com/office/powerpoint/2010/main" val="422800972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298</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301</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0754" name="Rectangle 2"/>
          <p:cNvSpPr>
            <a:spLocks noGrp="1" noRot="1" noChangeAspect="1" noChangeArrowheads="1" noTextEdit="1"/>
          </p:cNvSpPr>
          <p:nvPr>
            <p:ph type="sldImg"/>
          </p:nvPr>
        </p:nvSpPr>
        <p:spPr>
          <a:xfrm>
            <a:off x="1257300" y="720725"/>
            <a:ext cx="4800600" cy="3600450"/>
          </a:xfrm>
          <a:ln/>
        </p:spPr>
      </p:sp>
      <p:sp>
        <p:nvSpPr>
          <p:cNvPr id="1610755" name="Rectangle 3"/>
          <p:cNvSpPr>
            <a:spLocks noGrp="1" noChangeArrowheads="1"/>
          </p:cNvSpPr>
          <p:nvPr>
            <p:ph type="body" idx="1"/>
          </p:nvPr>
        </p:nvSpPr>
        <p:spPr>
          <a:xfrm>
            <a:off x="974582" y="4559961"/>
            <a:ext cx="5366039" cy="4320846"/>
          </a:xfrm>
        </p:spPr>
        <p:txBody>
          <a:bodyPr/>
          <a:lstStyle/>
          <a:p>
            <a:pPr>
              <a:lnSpc>
                <a:spcPct val="90000"/>
              </a:lnSpc>
            </a:pPr>
            <a:r>
              <a:rPr lang="en-US" sz="1000" dirty="0"/>
              <a:t>Risk occurs at every level and in all aspects of any organization.</a:t>
            </a:r>
          </a:p>
          <a:p>
            <a:pPr>
              <a:lnSpc>
                <a:spcPct val="90000"/>
              </a:lnSpc>
            </a:pPr>
            <a:r>
              <a:rPr lang="en-US" sz="1000" dirty="0"/>
              <a:t>Risks from one level can</a:t>
            </a:r>
            <a:r>
              <a:rPr lang="en-GB" sz="1000" dirty="0"/>
              <a:t> affect other levels and it can be difficult to identify precisely at what level a risk should be managed.  The reason for allocating different levels of risk is to clearly assign who is best placed to take responsibility for its management.</a:t>
            </a:r>
          </a:p>
          <a:p>
            <a:pPr>
              <a:lnSpc>
                <a:spcPct val="90000"/>
              </a:lnSpc>
            </a:pPr>
            <a:r>
              <a:rPr lang="en-GB" sz="1000" b="1" dirty="0"/>
              <a:t>Strategic</a:t>
            </a:r>
            <a:endParaRPr lang="en-GB" sz="1000" dirty="0"/>
          </a:p>
          <a:p>
            <a:pPr>
              <a:lnSpc>
                <a:spcPct val="90000"/>
              </a:lnSpc>
            </a:pPr>
            <a:r>
              <a:rPr lang="en-GB" sz="1000" dirty="0"/>
              <a:t>All companies face risks to their business strategy.  This can range from currency fluctuations to threat or opportunity of takeovers.  Risks of this level are typically handled by the Board of Directors</a:t>
            </a:r>
            <a:r>
              <a:rPr lang="en-GB" sz="1000" dirty="0" smtClean="0"/>
              <a:t>.</a:t>
            </a:r>
          </a:p>
          <a:p>
            <a:pPr>
              <a:lnSpc>
                <a:spcPct val="90000"/>
              </a:lnSpc>
            </a:pPr>
            <a:endParaRPr lang="en-GB" sz="1000" dirty="0"/>
          </a:p>
          <a:p>
            <a:pPr>
              <a:lnSpc>
                <a:spcPct val="90000"/>
              </a:lnSpc>
            </a:pPr>
            <a:r>
              <a:rPr lang="en-GB" sz="1000" b="1" dirty="0"/>
              <a:t>Program</a:t>
            </a:r>
            <a:endParaRPr lang="en-GB" sz="1000" dirty="0"/>
          </a:p>
          <a:p>
            <a:pPr>
              <a:lnSpc>
                <a:spcPct val="90000"/>
              </a:lnSpc>
            </a:pPr>
            <a:r>
              <a:rPr lang="en-GB" sz="1000" dirty="0"/>
              <a:t>Major changes that are required to realise the business strategy are often achieved through the management of many diverse </a:t>
            </a:r>
            <a:r>
              <a:rPr lang="en-GB" sz="1000" dirty="0" smtClean="0"/>
              <a:t>projects.  </a:t>
            </a:r>
            <a:r>
              <a:rPr lang="en-GB" sz="1000" dirty="0"/>
              <a:t>Risks that occur at this level can be due to factors such as the interdependencies of component projects, resource conflicts or project priorities.  These risks are managed by the Program Management Team</a:t>
            </a:r>
            <a:r>
              <a:rPr lang="en-GB" sz="1000" dirty="0" smtClean="0"/>
              <a:t>.</a:t>
            </a:r>
          </a:p>
          <a:p>
            <a:pPr>
              <a:lnSpc>
                <a:spcPct val="90000"/>
              </a:lnSpc>
            </a:pPr>
            <a:endParaRPr lang="en-GB" sz="1000" b="1" dirty="0"/>
          </a:p>
          <a:p>
            <a:pPr>
              <a:lnSpc>
                <a:spcPct val="90000"/>
              </a:lnSpc>
            </a:pPr>
            <a:r>
              <a:rPr lang="en-GB" sz="1000" b="1" dirty="0"/>
              <a:t>Project</a:t>
            </a:r>
            <a:endParaRPr lang="en-GB" sz="1000" dirty="0"/>
          </a:p>
          <a:p>
            <a:pPr>
              <a:lnSpc>
                <a:spcPct val="90000"/>
              </a:lnSpc>
            </a:pPr>
            <a:r>
              <a:rPr lang="en-GB" sz="1000" dirty="0"/>
              <a:t>Risks at this level are threats to the achievement of the objectives agreed for time, cost and quality.  These may well arise from threats or opportunities at another level, but must be placed at this level so that they can be managed by the Project Management Team</a:t>
            </a:r>
            <a:r>
              <a:rPr lang="en-GB" sz="1000" dirty="0" smtClean="0"/>
              <a:t>.</a:t>
            </a:r>
          </a:p>
          <a:p>
            <a:pPr>
              <a:lnSpc>
                <a:spcPct val="90000"/>
              </a:lnSpc>
            </a:pPr>
            <a:endParaRPr lang="en-GB" sz="1000" dirty="0"/>
          </a:p>
          <a:p>
            <a:pPr>
              <a:lnSpc>
                <a:spcPct val="90000"/>
              </a:lnSpc>
            </a:pPr>
            <a:r>
              <a:rPr lang="en-US" sz="1000" b="1" dirty="0"/>
              <a:t>Operational</a:t>
            </a:r>
          </a:p>
          <a:p>
            <a:pPr>
              <a:lnSpc>
                <a:spcPct val="90000"/>
              </a:lnSpc>
            </a:pPr>
            <a:r>
              <a:rPr lang="en-US" sz="1000" dirty="0"/>
              <a:t>Day to day activities have their own risks such a Health and Safety or Industrial relations.  The whole emphasis of projects and programs is to bring about change and so this may introduce new or eliminate existing risks from the work place.  The operational readiness to change will affect the project or program risks.  Pure operational risk must be managed by the operational managers but they should always be working closely with the relevant project and program management teams. </a:t>
            </a:r>
          </a:p>
        </p:txBody>
      </p:sp>
    </p:spTree>
    <p:extLst>
      <p:ext uri="{BB962C8B-B14F-4D97-AF65-F5344CB8AC3E}">
        <p14:creationId xmlns:p14="http://schemas.microsoft.com/office/powerpoint/2010/main" xmlns="" val="329869158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Risk Management</a:t>
            </a:r>
          </a:p>
          <a:p>
            <a:r>
              <a:rPr lang="en-US" dirty="0" smtClean="0"/>
              <a:t>Sustainability should be top-of-mind when considering risk identification as a whole, but particularly when comparing sustainability risks and opportunities against a change initiative such as a project. At this level, sustainability can pose a higher-level impact, which subsequently defines how the organization evaluates the risks and opportunities. </a:t>
            </a:r>
          </a:p>
          <a:p>
            <a:r>
              <a:rPr lang="en-US" dirty="0"/>
              <a:t/>
            </a:r>
            <a:br>
              <a:rPr lang="en-US" dirty="0"/>
            </a:br>
            <a:r>
              <a:rPr lang="en-US"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The risk data captured within the Risk Identification process can also be used to estimate the project’s impact and likelihood of risk occurrence.  ISO 14000 and EMS will guide the Project Manager through identifying environmental issues that can be affected by the risks in the complete life cycle.</a:t>
            </a:r>
          </a:p>
          <a:p>
            <a:r>
              <a:rPr lang="en-US" b="1" dirty="0"/>
              <a:t>Practical Application</a:t>
            </a:r>
            <a:r>
              <a:rPr lang="en-US" dirty="0"/>
              <a:t/>
            </a:r>
            <a:br>
              <a:rPr lang="en-US" dirty="0"/>
            </a:br>
            <a:r>
              <a:rPr lang="en-US" dirty="0"/>
              <a:t/>
            </a:r>
            <a:br>
              <a:rPr lang="en-US" dirty="0"/>
            </a:br>
            <a:r>
              <a:rPr lang="en-US" dirty="0"/>
              <a:t>Include in your requests for quotations or proposals that vendors and suppliers include with their response how they might meet your green criteria.</a:t>
            </a:r>
            <a:br>
              <a:rPr lang="en-US" dirty="0"/>
            </a:br>
            <a:r>
              <a:rPr lang="en-US" dirty="0"/>
              <a:t/>
            </a:r>
            <a:br>
              <a:rPr lang="en-US" dirty="0"/>
            </a:br>
            <a:r>
              <a:rPr lang="en-US" b="1" dirty="0"/>
              <a:t>Examples</a:t>
            </a:r>
            <a:r>
              <a:rPr lang="en-US" dirty="0"/>
              <a:t/>
            </a:r>
            <a:br>
              <a:rPr lang="en-US" dirty="0"/>
            </a:br>
            <a:r>
              <a:rPr lang="en-US" dirty="0"/>
              <a:t/>
            </a:r>
            <a:br>
              <a:rPr lang="en-US" dirty="0"/>
            </a:br>
            <a:r>
              <a:rPr lang="en-US" b="1" dirty="0"/>
              <a:t>Quantitative criteria:</a:t>
            </a:r>
            <a:br>
              <a:rPr lang="en-US" b="1" dirty="0"/>
            </a:br>
            <a:r>
              <a:rPr lang="en-US" dirty="0"/>
              <a:t/>
            </a:r>
            <a:br>
              <a:rPr lang="en-US" dirty="0"/>
            </a:br>
            <a:r>
              <a:rPr lang="en-US"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b="1" dirty="0"/>
              <a:t>Pollution Case/Effect:</a:t>
            </a:r>
            <a:r>
              <a:rPr lang="en-US" dirty="0"/>
              <a:t>  Representing environmental costs caused by a potential supplier</a:t>
            </a:r>
          </a:p>
          <a:p>
            <a:pPr lvl="0"/>
            <a:r>
              <a:rPr lang="en-US" b="1" dirty="0"/>
              <a:t>Environmental Commitment:</a:t>
            </a:r>
            <a:r>
              <a:rPr lang="en-US" dirty="0"/>
              <a:t>  Represents the degree of commitment the supplier has in environmental management.</a:t>
            </a:r>
          </a:p>
          <a:p>
            <a:r>
              <a:rPr lang="en-US" b="1" dirty="0"/>
              <a:t>Qualitative criteria</a:t>
            </a:r>
            <a:r>
              <a:rPr lang="en-US" dirty="0"/>
              <a:t/>
            </a:r>
            <a:br>
              <a:rPr lang="en-US" dirty="0"/>
            </a:br>
            <a:r>
              <a:rPr lang="en-US" dirty="0"/>
              <a:t/>
            </a:r>
            <a:br>
              <a:rPr lang="en-US" dirty="0"/>
            </a:br>
            <a:r>
              <a:rPr lang="en-US" dirty="0"/>
              <a:t>Scoring on qualitative criteria will depend on the weight that is applied to each item on a pre-assigned scorecard based on the importance that your organization or you as the Project Manager place on each category.</a:t>
            </a:r>
          </a:p>
          <a:p>
            <a:pPr lvl="0"/>
            <a:r>
              <a:rPr lang="en-US" b="1" dirty="0"/>
              <a:t>Environmental Commitment:  </a:t>
            </a:r>
            <a:r>
              <a:rPr lang="en-US" dirty="0"/>
              <a:t>Their overall corporate goals to decrease their carbon footprint</a:t>
            </a:r>
            <a:r>
              <a:rPr lang="en-US" b="1" dirty="0"/>
              <a:t> </a:t>
            </a:r>
            <a:endParaRPr lang="en-US" dirty="0"/>
          </a:p>
          <a:p>
            <a:pPr lvl="0"/>
            <a:r>
              <a:rPr lang="en-US" b="1" dirty="0"/>
              <a:t>Logistics:  </a:t>
            </a:r>
            <a:r>
              <a:rPr lang="en-US" dirty="0"/>
              <a:t>How streamlined are their logistics</a:t>
            </a:r>
          </a:p>
          <a:p>
            <a:pPr lvl="0"/>
            <a:r>
              <a:rPr lang="en-US" b="1" dirty="0"/>
              <a:t>Strength of their SMP:  </a:t>
            </a:r>
            <a:r>
              <a:rPr lang="en-US" dirty="0"/>
              <a:t>How their action and results measure up to their goals</a:t>
            </a:r>
          </a:p>
        </p:txBody>
      </p:sp>
    </p:spTree>
    <p:extLst>
      <p:ext uri="{BB962C8B-B14F-4D97-AF65-F5344CB8AC3E}">
        <p14:creationId xmlns:p14="http://schemas.microsoft.com/office/powerpoint/2010/main" xmlns="" val="206424696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304</a:t>
            </a:fld>
            <a:endParaRPr lang="en-US"/>
          </a:p>
        </p:txBody>
      </p:sp>
    </p:spTree>
    <p:extLst>
      <p:ext uri="{BB962C8B-B14F-4D97-AF65-F5344CB8AC3E}">
        <p14:creationId xmlns:p14="http://schemas.microsoft.com/office/powerpoint/2010/main" xmlns="" val="325167796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2802" name="Rectangle 2"/>
          <p:cNvSpPr>
            <a:spLocks noGrp="1" noRot="1" noChangeAspect="1" noChangeArrowheads="1" noTextEdit="1"/>
          </p:cNvSpPr>
          <p:nvPr>
            <p:ph type="sldImg"/>
          </p:nvPr>
        </p:nvSpPr>
        <p:spPr>
          <a:xfrm>
            <a:off x="1257300" y="720725"/>
            <a:ext cx="4800600" cy="3600450"/>
          </a:xfrm>
          <a:ln/>
        </p:spPr>
      </p:sp>
      <p:sp>
        <p:nvSpPr>
          <p:cNvPr id="1612803" name="Rectangle 3"/>
          <p:cNvSpPr>
            <a:spLocks noGrp="1" noChangeArrowheads="1"/>
          </p:cNvSpPr>
          <p:nvPr>
            <p:ph type="body" idx="1"/>
          </p:nvPr>
        </p:nvSpPr>
        <p:spPr>
          <a:xfrm>
            <a:off x="974582" y="4559961"/>
            <a:ext cx="5366039" cy="4320846"/>
          </a:xfrm>
        </p:spPr>
        <p:txBody>
          <a:bodyPr/>
          <a:lstStyle/>
          <a:p>
            <a:r>
              <a:rPr lang="en-US" dirty="0"/>
              <a:t>The benefits of Risk Management are significant, but it is often the case that it is the drawbacks that people focus on.</a:t>
            </a:r>
          </a:p>
          <a:p>
            <a:r>
              <a:rPr lang="en-US" dirty="0"/>
              <a:t>Benefits can be broken down into two styles.</a:t>
            </a:r>
          </a:p>
          <a:p>
            <a:r>
              <a:rPr lang="en-US" b="1" dirty="0"/>
              <a:t>Hard</a:t>
            </a:r>
            <a:endParaRPr lang="en-US" dirty="0"/>
          </a:p>
          <a:p>
            <a:r>
              <a:rPr lang="en-US" dirty="0"/>
              <a:t>These comprise direct benefits to the project plan such as having the ability to make better more informed decision making, being less likely of accepting unsound projects, increased likelihood of project adherence to its plan and provision of data that assists with future lessons learned.</a:t>
            </a:r>
          </a:p>
          <a:p>
            <a:r>
              <a:rPr lang="en-US" b="1" dirty="0"/>
              <a:t>Soft</a:t>
            </a:r>
            <a:endParaRPr lang="en-US" dirty="0"/>
          </a:p>
          <a:p>
            <a:r>
              <a:rPr lang="en-US" dirty="0"/>
              <a:t>The softer benefits are less tangible but include a better understanding of the project by the stakeholders, being able to have the management team focus on the most significant risks and to assist in the distinction between being a good manager and a lucky </a:t>
            </a:r>
            <a:r>
              <a:rPr lang="en-US" dirty="0" err="1" smtClean="0"/>
              <a:t>one.The</a:t>
            </a:r>
            <a:r>
              <a:rPr lang="en-US" dirty="0" smtClean="0"/>
              <a:t> </a:t>
            </a:r>
            <a:r>
              <a:rPr lang="en-US" dirty="0"/>
              <a:t>drawbacks of Risk Management are also broken down into two specific aspects.</a:t>
            </a:r>
          </a:p>
        </p:txBody>
      </p:sp>
    </p:spTree>
    <p:extLst>
      <p:ext uri="{BB962C8B-B14F-4D97-AF65-F5344CB8AC3E}">
        <p14:creationId xmlns:p14="http://schemas.microsoft.com/office/powerpoint/2010/main" xmlns="" val="5426092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16482" name="Rectangle 2"/>
          <p:cNvSpPr>
            <a:spLocks noGrp="1" noRot="1" noChangeAspect="1" noChangeArrowheads="1" noTextEdit="1"/>
          </p:cNvSpPr>
          <p:nvPr>
            <p:ph type="sldImg"/>
          </p:nvPr>
        </p:nvSpPr>
        <p:spPr>
          <a:xfrm>
            <a:off x="1262063" y="722313"/>
            <a:ext cx="4795837" cy="3597275"/>
          </a:xfrm>
          <a:ln/>
        </p:spPr>
      </p:sp>
      <p:sp>
        <p:nvSpPr>
          <p:cNvPr id="916483" name="Rectangle 3"/>
          <p:cNvSpPr>
            <a:spLocks noGrp="1" noChangeArrowheads="1"/>
          </p:cNvSpPr>
          <p:nvPr>
            <p:ph type="body" idx="1"/>
          </p:nvPr>
        </p:nvSpPr>
        <p:spPr>
          <a:xfrm>
            <a:off x="976252" y="4559961"/>
            <a:ext cx="5362697" cy="4319322"/>
          </a:xfrm>
          <a:noFill/>
          <a:ln/>
        </p:spPr>
        <p:txBody>
          <a:bodyPr lIns="96655" tIns="48327" rIns="96655" bIns="48327"/>
          <a:lstStyle/>
          <a:p>
            <a:pPr>
              <a:lnSpc>
                <a:spcPct val="90000"/>
              </a:lnSpc>
            </a:pPr>
            <a:r>
              <a:rPr lang="en-GB" dirty="0"/>
              <a:t>Project risk management recognises a formal approach to the process as opposed to an intuitive approach.  Risks, once identified and assessed, should be managed in order to minimise or completely mitigate their effect on a project. </a:t>
            </a:r>
          </a:p>
          <a:p>
            <a:pPr>
              <a:lnSpc>
                <a:spcPct val="90000"/>
              </a:lnSpc>
            </a:pPr>
            <a:r>
              <a:rPr lang="en-GB" dirty="0"/>
              <a:t>Key steps in the risk management process shown above are as follows:</a:t>
            </a:r>
          </a:p>
          <a:p>
            <a:pPr>
              <a:lnSpc>
                <a:spcPct val="90000"/>
              </a:lnSpc>
            </a:pPr>
            <a:r>
              <a:rPr lang="en-GB" b="1" dirty="0"/>
              <a:t>Plan</a:t>
            </a:r>
            <a:r>
              <a:rPr lang="en-GB" dirty="0"/>
              <a:t> – a Risk Management Plan is developed to provide guidance on how risk management will be carried on the project. </a:t>
            </a:r>
          </a:p>
          <a:p>
            <a:pPr>
              <a:lnSpc>
                <a:spcPct val="90000"/>
              </a:lnSpc>
            </a:pPr>
            <a:r>
              <a:rPr lang="en-GB" b="1" dirty="0"/>
              <a:t>Identification</a:t>
            </a:r>
            <a:r>
              <a:rPr lang="en-GB" dirty="0"/>
              <a:t> – aims to identify all significant risks that may impact on project objectives, and gather all relevant information for analysis.  The possibility of new risks are investigated throughout the life of the project.</a:t>
            </a:r>
          </a:p>
          <a:p>
            <a:pPr>
              <a:lnSpc>
                <a:spcPct val="90000"/>
              </a:lnSpc>
            </a:pPr>
            <a:r>
              <a:rPr lang="en-GB" b="1" dirty="0"/>
              <a:t>Analysis</a:t>
            </a:r>
            <a:r>
              <a:rPr lang="en-GB" dirty="0"/>
              <a:t> – qualitative methods are typically used to determine the probability and impact of each risk.  The information is used to prioritise risks and decide appropriate responses.  Quantitative methods are used to determine the effects of uncertainties and risks on project objectives. </a:t>
            </a:r>
          </a:p>
          <a:p>
            <a:pPr>
              <a:lnSpc>
                <a:spcPct val="90000"/>
              </a:lnSpc>
            </a:pPr>
            <a:r>
              <a:rPr lang="en-GB" b="1" dirty="0"/>
              <a:t>Responses</a:t>
            </a:r>
            <a:r>
              <a:rPr lang="en-GB" dirty="0"/>
              <a:t> – appropriate responses are considered, selected on the basis of overall benefit, authorised and implemented. </a:t>
            </a:r>
          </a:p>
          <a:p>
            <a:pPr>
              <a:lnSpc>
                <a:spcPct val="90000"/>
              </a:lnSpc>
            </a:pPr>
            <a:r>
              <a:rPr lang="en-GB" b="1" dirty="0"/>
              <a:t>Monitor &amp; Control</a:t>
            </a:r>
            <a:r>
              <a:rPr lang="en-GB" dirty="0"/>
              <a:t> – current risks are monitored and corrective action taken for adverse trends.  Action Plans are monitored to ensure progress and effectiveness.  The overall process is audited and reviewed typically at end of phases to ensure effectiveness.</a:t>
            </a:r>
          </a:p>
          <a:p>
            <a:pPr>
              <a:lnSpc>
                <a:spcPct val="90000"/>
              </a:lnSpc>
            </a:pPr>
            <a:endParaRPr lang="en-GB" dirty="0"/>
          </a:p>
        </p:txBody>
      </p:sp>
    </p:spTree>
    <p:extLst>
      <p:ext uri="{BB962C8B-B14F-4D97-AF65-F5344CB8AC3E}">
        <p14:creationId xmlns:p14="http://schemas.microsoft.com/office/powerpoint/2010/main" xmlns="" val="262710274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0578" name="Rectangle 2"/>
          <p:cNvSpPr>
            <a:spLocks noGrp="1" noRot="1" noChangeAspect="1" noChangeArrowheads="1" noTextEdit="1"/>
          </p:cNvSpPr>
          <p:nvPr>
            <p:ph type="sldImg"/>
          </p:nvPr>
        </p:nvSpPr>
        <p:spPr>
          <a:xfrm>
            <a:off x="1262063" y="722313"/>
            <a:ext cx="4795837" cy="3597275"/>
          </a:xfrm>
          <a:ln/>
        </p:spPr>
      </p:sp>
      <p:sp>
        <p:nvSpPr>
          <p:cNvPr id="920579" name="Rectangle 3"/>
          <p:cNvSpPr>
            <a:spLocks noGrp="1" noChangeArrowheads="1"/>
          </p:cNvSpPr>
          <p:nvPr>
            <p:ph type="body" idx="1"/>
          </p:nvPr>
        </p:nvSpPr>
        <p:spPr>
          <a:xfrm>
            <a:off x="976252" y="4559961"/>
            <a:ext cx="5362697" cy="4319322"/>
          </a:xfrm>
        </p:spPr>
        <p:txBody>
          <a:bodyPr/>
          <a:lstStyle/>
          <a:p>
            <a:pPr>
              <a:spcAft>
                <a:spcPct val="30000"/>
              </a:spcAft>
            </a:pPr>
            <a:r>
              <a:rPr lang="en-GB" sz="1100" b="1" dirty="0"/>
              <a:t>Brainstorming</a:t>
            </a:r>
            <a:r>
              <a:rPr lang="en-GB" sz="1100" dirty="0"/>
              <a:t> - interactive, open format group method to identify and rank risks.  Strengths: quick and inexpensive; easy to use.  Useful as start up activity and for team building.  Weaknesses:  requires expert involvement for reliable inputs; unreliable for identifying high level risks in complex scenarios. </a:t>
            </a:r>
          </a:p>
          <a:p>
            <a:pPr>
              <a:spcAft>
                <a:spcPct val="30000"/>
              </a:spcAft>
            </a:pPr>
            <a:r>
              <a:rPr lang="en-GB" sz="1100" b="1" dirty="0"/>
              <a:t>SWOT Analysis</a:t>
            </a:r>
            <a:r>
              <a:rPr lang="en-GB" sz="1100" dirty="0"/>
              <a:t> - A specific brainstorming technique using Strengths, Weaknesses, Opportunities and Threats as main focal points.  Threats and Weaknesses indicate risks, Opportunities and Strengths support definition of responses.  Strengths: encourages 'big picture' view; can stimulate thinking; others as for brainstorming.  Weaknesses: may miss important areas of uncertainty; others as for brainstorming.  </a:t>
            </a:r>
          </a:p>
          <a:p>
            <a:pPr>
              <a:spcAft>
                <a:spcPct val="30000"/>
              </a:spcAft>
            </a:pPr>
            <a:r>
              <a:rPr lang="en-GB" sz="1100" b="1" dirty="0"/>
              <a:t>Assumption Analysis</a:t>
            </a:r>
            <a:r>
              <a:rPr lang="en-GB" sz="1100" dirty="0"/>
              <a:t> - check assumptions in project documents for validity.  If invalid, check significance in terms of impact on project success criteria.  If significant determine nature of risk and decide appropriate response.  Strengths: helps to reduce uncertainty; can be easily integrated into routine everyday procedures.  Weaknesses: time consuming; requires disciplined and consistent action.</a:t>
            </a:r>
          </a:p>
          <a:p>
            <a:pPr>
              <a:spcAft>
                <a:spcPct val="30000"/>
              </a:spcAft>
            </a:pPr>
            <a:r>
              <a:rPr lang="en-GB" sz="1100" b="1" dirty="0"/>
              <a:t>Delphi Technique</a:t>
            </a:r>
            <a:r>
              <a:rPr lang="en-GB" sz="1100" dirty="0"/>
              <a:t>  </a:t>
            </a:r>
            <a:r>
              <a:rPr lang="en-GB" sz="1100" b="1" dirty="0"/>
              <a:t>- </a:t>
            </a:r>
            <a:r>
              <a:rPr lang="en-GB" sz="1100" dirty="0"/>
              <a:t>For use where you have a number of experts with differing opinions.  This technique uses a facilitator to gather opinions, summarise them and then redistribute for further consideration.  The range of opinions gradually narrows until an agreed consensus is arrived at.</a:t>
            </a:r>
          </a:p>
          <a:p>
            <a:pPr>
              <a:spcAft>
                <a:spcPct val="30000"/>
              </a:spcAft>
            </a:pPr>
            <a:r>
              <a:rPr lang="en-GB" sz="1100" b="1" dirty="0"/>
              <a:t>Interviews</a:t>
            </a:r>
            <a:r>
              <a:rPr lang="en-GB" sz="1100" dirty="0"/>
              <a:t> - Interviews with stakeholders and experts to identify risks and possible responses.  Strengths: relatively quick and inexpensive; often provides information on preventive actions.  Weaknesses: may not be relevant to current situation; requires good interviewing technique.  </a:t>
            </a:r>
          </a:p>
          <a:p>
            <a:pPr>
              <a:spcAft>
                <a:spcPct val="30000"/>
              </a:spcAft>
            </a:pPr>
            <a:r>
              <a:rPr lang="en-GB" sz="1100" b="1" dirty="0"/>
              <a:t>Prompt and Check Lists</a:t>
            </a:r>
            <a:r>
              <a:rPr lang="en-GB" sz="1100" dirty="0"/>
              <a:t> - Open and specific structured questions to identify risks.  Strengths: useful for gathering information; reduces need for expert involvement; easy to use.  Weaknesses: may not include new risks; may not be relevant (therefore unproductive).</a:t>
            </a:r>
          </a:p>
          <a:p>
            <a:pPr>
              <a:spcAft>
                <a:spcPct val="30000"/>
              </a:spcAft>
            </a:pPr>
            <a:r>
              <a:rPr lang="en-GB" sz="1100" b="1" dirty="0"/>
              <a:t>Post Project Reviews – </a:t>
            </a:r>
            <a:r>
              <a:rPr lang="en-GB" sz="1100" dirty="0"/>
              <a:t>Use of historical records that describe how a risk has been handled previously.  This can be beneficial if the risk is similar again although the context of the project must be taken into consideration before the response is selected.</a:t>
            </a:r>
            <a:endParaRPr lang="en-GB" sz="1100" b="1" dirty="0"/>
          </a:p>
        </p:txBody>
      </p:sp>
    </p:spTree>
    <p:extLst>
      <p:ext uri="{BB962C8B-B14F-4D97-AF65-F5344CB8AC3E}">
        <p14:creationId xmlns:p14="http://schemas.microsoft.com/office/powerpoint/2010/main" xmlns="" val="168208798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3042" name="Rectangle 2"/>
          <p:cNvSpPr>
            <a:spLocks noGrp="1" noRot="1" noChangeAspect="1" noChangeArrowheads="1" noTextEdit="1"/>
          </p:cNvSpPr>
          <p:nvPr>
            <p:ph type="sldImg"/>
          </p:nvPr>
        </p:nvSpPr>
        <p:spPr>
          <a:xfrm>
            <a:off x="1257300" y="720725"/>
            <a:ext cx="4800600" cy="3600450"/>
          </a:xfrm>
          <a:ln/>
        </p:spPr>
      </p:sp>
      <p:sp>
        <p:nvSpPr>
          <p:cNvPr id="1623043" name="Rectangle 3"/>
          <p:cNvSpPr>
            <a:spLocks noGrp="1" noChangeArrowheads="1"/>
          </p:cNvSpPr>
          <p:nvPr>
            <p:ph type="body" idx="1"/>
          </p:nvPr>
        </p:nvSpPr>
        <p:spPr>
          <a:xfrm>
            <a:off x="974582" y="4559961"/>
            <a:ext cx="5366039" cy="4320846"/>
          </a:xfrm>
        </p:spPr>
        <p:txBody>
          <a:bodyPr/>
          <a:lstStyle/>
          <a:p>
            <a:r>
              <a:rPr lang="en-GB" b="1" dirty="0"/>
              <a:t>The Risk Register</a:t>
            </a:r>
            <a:r>
              <a:rPr lang="en-GB" dirty="0"/>
              <a:t> - is a key document that is used to record, communicate and track risks.</a:t>
            </a:r>
          </a:p>
          <a:p>
            <a:r>
              <a:rPr lang="en-GB" dirty="0"/>
              <a:t>The simple register above contains the minimum set of information that is required.  Most registers contain more detail on the nature of the risk such as who may be affected, changes in risk status and the status of the risk. </a:t>
            </a:r>
          </a:p>
          <a:p>
            <a:r>
              <a:rPr lang="en-GB" dirty="0"/>
              <a:t>It is important to record ownership of risks, where a risk owner is generally considered to be the person best placed to manage a particular risk through the process.  Other people may also be responsible for undertaking specific actions and responses.</a:t>
            </a:r>
          </a:p>
          <a:p>
            <a:r>
              <a:rPr lang="en-GB" dirty="0"/>
              <a:t>It is a live document used to communicate risks and their status to stakeholders.  A data entry form is typically used to gather detailed information on each risk.</a:t>
            </a:r>
          </a:p>
          <a:p>
            <a:pPr>
              <a:spcBef>
                <a:spcPct val="25000"/>
              </a:spcBef>
              <a:spcAft>
                <a:spcPct val="25000"/>
              </a:spcAft>
            </a:pPr>
            <a:r>
              <a:rPr lang="en-GB" dirty="0"/>
              <a:t>A risk register should be opened as soon the first risks are identified and updated as new information emerges or on a regular basis if the current risks are the only records.  This is essential even though it may be earlier than implementation (e.g. during Feasibility) and before a full risk management plan has been developed.  New risks will arise throughout the life of the project and the risk register is used to capture these, show ownership and ensure they are communicated and tracked through the whole process.  It is therefore applied as soon as possible and for the duration of the project.</a:t>
            </a:r>
            <a:endParaRPr lang="en-US" dirty="0"/>
          </a:p>
        </p:txBody>
      </p:sp>
    </p:spTree>
    <p:extLst>
      <p:ext uri="{BB962C8B-B14F-4D97-AF65-F5344CB8AC3E}">
        <p14:creationId xmlns:p14="http://schemas.microsoft.com/office/powerpoint/2010/main" xmlns="" val="196999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Launched at the 2007 UN Global Compact Leaders Summit in Geneva, the Principles for Responsible Management Education (PRME) initiative is the first </a:t>
            </a:r>
            <a:r>
              <a:rPr lang="en-US" b="1" dirty="0" err="1" smtClean="0"/>
              <a:t>organised</a:t>
            </a:r>
            <a:r>
              <a:rPr lang="en-US" b="1" dirty="0" smtClean="0"/>
              <a:t> relationship between the United Nations and business schools, with The mission of PRME is to inspire and champion responsible management education, research and thought leadership globally.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There are (only)</a:t>
            </a:r>
            <a:r>
              <a:rPr lang="en-US" b="1" baseline="0" dirty="0" smtClean="0"/>
              <a:t> 13 PRME supporting organizations.  GPM Global represents the project management world.</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32</a:t>
            </a:fld>
            <a:endParaRPr lang="en-US" dirty="0"/>
          </a:p>
        </p:txBody>
      </p:sp>
    </p:spTree>
    <p:extLst>
      <p:ext uri="{BB962C8B-B14F-4D97-AF65-F5344CB8AC3E}">
        <p14:creationId xmlns:p14="http://schemas.microsoft.com/office/powerpoint/2010/main" xmlns="" val="222643848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4674" name="Rectangle 2"/>
          <p:cNvSpPr>
            <a:spLocks noGrp="1" noRot="1" noChangeAspect="1" noChangeArrowheads="1" noTextEdit="1"/>
          </p:cNvSpPr>
          <p:nvPr>
            <p:ph type="sldImg"/>
          </p:nvPr>
        </p:nvSpPr>
        <p:spPr>
          <a:xfrm>
            <a:off x="1262063" y="722313"/>
            <a:ext cx="4795837" cy="3597275"/>
          </a:xfrm>
          <a:ln/>
        </p:spPr>
      </p:sp>
      <p:sp>
        <p:nvSpPr>
          <p:cNvPr id="924675" name="Rectangle 3"/>
          <p:cNvSpPr>
            <a:spLocks noGrp="1" noChangeArrowheads="1"/>
          </p:cNvSpPr>
          <p:nvPr>
            <p:ph type="body" idx="1"/>
          </p:nvPr>
        </p:nvSpPr>
        <p:spPr>
          <a:xfrm>
            <a:off x="976252" y="4559961"/>
            <a:ext cx="5392786" cy="4319322"/>
          </a:xfrm>
          <a:noFill/>
          <a:ln/>
        </p:spPr>
        <p:txBody>
          <a:bodyPr lIns="96655" tIns="48327" rIns="96655" bIns="48327"/>
          <a:lstStyle/>
          <a:p>
            <a:r>
              <a:rPr lang="en-GB" b="1" dirty="0"/>
              <a:t>Qualitative –</a:t>
            </a:r>
            <a:r>
              <a:rPr lang="en-GB" dirty="0"/>
              <a:t> These techniques will be used for the majority of risks identified.  They involve subjective assessments of the probability and impacts of risks.  The key element to this style of risk assessment is that it involves the need for judgement.</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Quantitative – </a:t>
            </a:r>
            <a:r>
              <a:rPr lang="en-GB" dirty="0"/>
              <a:t>These focus on the numerical analysis of risk and range from statistical assessment of variations in activity duration or cost, to decision making tools.   Examples include Monte Carlo techniques.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Note</a:t>
            </a:r>
            <a:r>
              <a:rPr lang="en-GB" baseline="0" dirty="0" smtClean="0"/>
              <a:t>, an example could include a Monte Carlo technique is a</a:t>
            </a:r>
            <a:r>
              <a:rPr lang="en-US" sz="1200" kern="1200" dirty="0" smtClean="0">
                <a:solidFill>
                  <a:schemeClr val="tx1"/>
                </a:solidFill>
                <a:effectLst/>
                <a:latin typeface="+mn-lt"/>
                <a:ea typeface="+mn-ea"/>
                <a:cs typeface="+mn-cs"/>
              </a:rPr>
              <a:t> problem solving technique used to approximate the probability of certain outcomes by running multiple trial runs, called simulations, using random variables.</a:t>
            </a:r>
          </a:p>
          <a:p>
            <a:endParaRPr lang="en-GB" b="1" dirty="0"/>
          </a:p>
        </p:txBody>
      </p:sp>
    </p:spTree>
    <p:extLst>
      <p:ext uri="{BB962C8B-B14F-4D97-AF65-F5344CB8AC3E}">
        <p14:creationId xmlns:p14="http://schemas.microsoft.com/office/powerpoint/2010/main" xmlns="" val="219874224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6722" name="Rectangle 2"/>
          <p:cNvSpPr>
            <a:spLocks noGrp="1" noRot="1" noChangeAspect="1" noChangeArrowheads="1" noTextEdit="1"/>
          </p:cNvSpPr>
          <p:nvPr>
            <p:ph type="sldImg"/>
          </p:nvPr>
        </p:nvSpPr>
        <p:spPr>
          <a:xfrm>
            <a:off x="1262063" y="722313"/>
            <a:ext cx="4795837" cy="3597275"/>
          </a:xfrm>
          <a:ln/>
        </p:spPr>
      </p:sp>
      <p:sp>
        <p:nvSpPr>
          <p:cNvPr id="926723" name="Rectangle 3"/>
          <p:cNvSpPr>
            <a:spLocks noGrp="1" noChangeArrowheads="1"/>
          </p:cNvSpPr>
          <p:nvPr>
            <p:ph type="body" idx="1"/>
          </p:nvPr>
        </p:nvSpPr>
        <p:spPr>
          <a:xfrm>
            <a:off x="976252" y="4559961"/>
            <a:ext cx="5362697" cy="4319322"/>
          </a:xfrm>
        </p:spPr>
        <p:txBody>
          <a:bodyPr/>
          <a:lstStyle/>
          <a:p>
            <a:r>
              <a:rPr lang="en-GB" dirty="0"/>
              <a:t>Risks may be plotted on probability-impact charts for analysis, as shown above.  Categories such as High, Medium and Low Values are typically used for probability and impact scales.</a:t>
            </a:r>
          </a:p>
          <a:p>
            <a:r>
              <a:rPr lang="en-GB" dirty="0"/>
              <a:t>These categories represent ranges.  For example, a high cost impact may be greater than </a:t>
            </a:r>
            <a:r>
              <a:rPr lang="en-GB" dirty="0" smtClean="0"/>
              <a:t>$100K</a:t>
            </a:r>
            <a:r>
              <a:rPr lang="en-GB" dirty="0"/>
              <a:t>, a medium between </a:t>
            </a:r>
            <a:r>
              <a:rPr lang="en-GB" dirty="0" smtClean="0"/>
              <a:t>$50 </a:t>
            </a:r>
            <a:r>
              <a:rPr lang="en-GB" dirty="0"/>
              <a:t>- 100K, and a low impact less than </a:t>
            </a:r>
            <a:r>
              <a:rPr lang="en-GB" dirty="0" smtClean="0"/>
              <a:t>$50K</a:t>
            </a:r>
            <a:r>
              <a:rPr lang="en-GB" dirty="0"/>
              <a:t>.  The purpose of these definitions is to ensure consistency throughout project teams in risk estimates.</a:t>
            </a:r>
          </a:p>
          <a:p>
            <a:pPr>
              <a:spcAft>
                <a:spcPct val="50000"/>
              </a:spcAft>
            </a:pPr>
            <a:r>
              <a:rPr lang="en-GB" dirty="0"/>
              <a:t>The benefits of probability impact charts are:</a:t>
            </a:r>
          </a:p>
          <a:p>
            <a:pPr marL="645606" lvl="1" indent="-176075" algn="just">
              <a:spcBef>
                <a:spcPct val="0"/>
              </a:spcBef>
              <a:spcAft>
                <a:spcPct val="40000"/>
              </a:spcAft>
              <a:buFontTx/>
              <a:buChar char="•"/>
            </a:pPr>
            <a:r>
              <a:rPr lang="en-GB" dirty="0"/>
              <a:t>useful for plotting &amp; comparing risks in order to decide priorities</a:t>
            </a:r>
          </a:p>
          <a:p>
            <a:pPr marL="645606" lvl="1" indent="-176075" algn="just">
              <a:spcBef>
                <a:spcPct val="0"/>
              </a:spcBef>
              <a:spcAft>
                <a:spcPct val="40000"/>
              </a:spcAft>
              <a:buFontTx/>
              <a:buChar char="•"/>
            </a:pPr>
            <a:r>
              <a:rPr lang="en-GB" dirty="0"/>
              <a:t>can show cost, time and quality factors</a:t>
            </a:r>
          </a:p>
          <a:p>
            <a:pPr marL="645606" lvl="1" indent="-176075" algn="just">
              <a:spcBef>
                <a:spcPct val="0"/>
              </a:spcBef>
              <a:spcAft>
                <a:spcPct val="40000"/>
              </a:spcAft>
              <a:buFontTx/>
              <a:buChar char="•"/>
            </a:pPr>
            <a:r>
              <a:rPr lang="en-GB" dirty="0"/>
              <a:t>provides bands for escalation</a:t>
            </a:r>
          </a:p>
          <a:p>
            <a:pPr marL="645606" lvl="1" indent="-176075" algn="just">
              <a:spcBef>
                <a:spcPct val="0"/>
              </a:spcBef>
              <a:spcAft>
                <a:spcPct val="40000"/>
              </a:spcAft>
              <a:buFontTx/>
              <a:buChar char="•"/>
            </a:pPr>
            <a:r>
              <a:rPr lang="en-GB" dirty="0"/>
              <a:t>provides bands for RAG reporting </a:t>
            </a:r>
          </a:p>
          <a:p>
            <a:pPr marL="645606" lvl="1" indent="-176075" algn="just">
              <a:spcBef>
                <a:spcPct val="0"/>
              </a:spcBef>
              <a:spcAft>
                <a:spcPct val="40000"/>
              </a:spcAft>
              <a:buFontTx/>
              <a:buChar char="•"/>
            </a:pPr>
            <a:r>
              <a:rPr lang="en-GB" dirty="0"/>
              <a:t>scales are directly related to project critical success criteria</a:t>
            </a:r>
          </a:p>
          <a:p>
            <a:pPr marL="645606" lvl="1" indent="-176075" algn="just">
              <a:spcBef>
                <a:spcPct val="0"/>
              </a:spcBef>
              <a:spcAft>
                <a:spcPct val="40000"/>
              </a:spcAft>
              <a:buFontTx/>
              <a:buChar char="•"/>
            </a:pPr>
            <a:r>
              <a:rPr lang="en-GB" dirty="0"/>
              <a:t>highlights the difference between Low Impact- High Probability and High Impact - Low Probability risks</a:t>
            </a:r>
          </a:p>
          <a:p>
            <a:pPr marL="645606" lvl="1" indent="-176075" algn="just">
              <a:spcBef>
                <a:spcPct val="0"/>
              </a:spcBef>
              <a:spcAft>
                <a:spcPct val="40000"/>
              </a:spcAft>
              <a:buFontTx/>
              <a:buChar char="•"/>
            </a:pPr>
            <a:r>
              <a:rPr lang="en-GB" dirty="0"/>
              <a:t>visual easy to understand</a:t>
            </a:r>
          </a:p>
          <a:p>
            <a:pPr marL="645606" lvl="1" indent="-176075" algn="just">
              <a:spcBef>
                <a:spcPct val="0"/>
              </a:spcBef>
              <a:spcAft>
                <a:spcPct val="40000"/>
              </a:spcAft>
              <a:buFontTx/>
              <a:buChar char="•"/>
            </a:pPr>
            <a:r>
              <a:rPr lang="en-GB" dirty="0"/>
              <a:t>ensures consistency </a:t>
            </a:r>
          </a:p>
          <a:p>
            <a:r>
              <a:rPr lang="en-GB" dirty="0"/>
              <a:t>Whilst probability-impact charts are an ideal way to show risk priorities, there may be other considerations that affect priority decision such as when the risk is likely to occur, or the cost of risk reduction.</a:t>
            </a:r>
            <a:endParaRPr lang="en-US" dirty="0"/>
          </a:p>
        </p:txBody>
      </p:sp>
    </p:spTree>
    <p:extLst>
      <p:ext uri="{BB962C8B-B14F-4D97-AF65-F5344CB8AC3E}">
        <p14:creationId xmlns:p14="http://schemas.microsoft.com/office/powerpoint/2010/main" xmlns="" val="352513482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311</a:t>
            </a:fld>
            <a:endParaRPr lang="en-US" dirty="0"/>
          </a:p>
        </p:txBody>
      </p:sp>
    </p:spTree>
    <p:extLst>
      <p:ext uri="{BB962C8B-B14F-4D97-AF65-F5344CB8AC3E}">
        <p14:creationId xmlns:p14="http://schemas.microsoft.com/office/powerpoint/2010/main" xmlns="" val="50765910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dirty="0"/>
              <a:t>Response plans can be developed and implemented once the risks have been assessed and </a:t>
            </a:r>
            <a:r>
              <a:rPr lang="en-GB" sz="1100" dirty="0" smtClean="0"/>
              <a:t>prioritized</a:t>
            </a:r>
            <a:r>
              <a:rPr lang="en-GB" sz="1100" dirty="0"/>
              <a:t>.  There are a number of generic response strategies. </a:t>
            </a:r>
          </a:p>
          <a:p>
            <a:r>
              <a:rPr lang="en-GB" sz="1100" b="1" dirty="0"/>
              <a:t>Avoidance</a:t>
            </a:r>
            <a:r>
              <a:rPr lang="en-GB" sz="1100" dirty="0"/>
              <a:t> - an alternative approach is taken to avoid the risk. </a:t>
            </a:r>
          </a:p>
          <a:p>
            <a:r>
              <a:rPr lang="en-GB" sz="1100" b="1" dirty="0"/>
              <a:t>Transfer</a:t>
            </a:r>
            <a:r>
              <a:rPr lang="en-GB" sz="1100" dirty="0"/>
              <a:t> - assign contractual responsibility to for example, a sub contractor better placed to manage the risk. Another example of this is insurance where another party provides compensation in event of risk impact</a:t>
            </a:r>
          </a:p>
          <a:p>
            <a:r>
              <a:rPr lang="en-GB" sz="1100" b="1" dirty="0"/>
              <a:t>Reduction</a:t>
            </a:r>
            <a:r>
              <a:rPr lang="en-GB" sz="1100" dirty="0"/>
              <a:t> - proactive measures to reduce likelihood, impact or both Ideally reduction measures should be taken for high level risks.</a:t>
            </a:r>
          </a:p>
          <a:p>
            <a:r>
              <a:rPr lang="en-GB" sz="1100" b="1" dirty="0"/>
              <a:t>Acceptance</a:t>
            </a:r>
            <a:r>
              <a:rPr lang="en-GB" sz="1100" dirty="0"/>
              <a:t> - where the risk impact is low or cost of mitigation too high. This is sometimes known as absorption.</a:t>
            </a:r>
          </a:p>
        </p:txBody>
      </p:sp>
    </p:spTree>
    <p:extLst>
      <p:ext uri="{BB962C8B-B14F-4D97-AF65-F5344CB8AC3E}">
        <p14:creationId xmlns:p14="http://schemas.microsoft.com/office/powerpoint/2010/main" xmlns="" val="222215767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b="1" dirty="0"/>
              <a:t>Exploit – </a:t>
            </a:r>
            <a:r>
              <a:rPr lang="en-GB" sz="1100" dirty="0"/>
              <a:t>This method is carried out when an opportunity materialises that allows you to truly gain from it in the fullest way.</a:t>
            </a:r>
          </a:p>
          <a:p>
            <a:r>
              <a:rPr lang="en-GB" sz="1100" b="1" dirty="0"/>
              <a:t>Enhance –</a:t>
            </a:r>
            <a:r>
              <a:rPr lang="en-GB" sz="1100" dirty="0"/>
              <a:t> This is where the project team put in place pro-active measures to maximise the likelihood of a situation occurring.  Opposite to the reduce response.</a:t>
            </a:r>
          </a:p>
          <a:p>
            <a:r>
              <a:rPr lang="en-GB" sz="1100" b="1" dirty="0"/>
              <a:t>Share – </a:t>
            </a:r>
            <a:r>
              <a:rPr lang="en-GB" sz="1100" dirty="0"/>
              <a:t>This is a chance where not only your project but any other relevant projects that can use the situation make sure that the opportunity is fully communicated to gain the most company wide.</a:t>
            </a:r>
          </a:p>
          <a:p>
            <a:r>
              <a:rPr lang="en-GB" sz="1100" b="1" dirty="0"/>
              <a:t>Reject –</a:t>
            </a:r>
            <a:r>
              <a:rPr lang="en-GB" sz="1100" dirty="0"/>
              <a:t> This is a response that can be chosen should the situation not be right for the project at the time for financial or perhaps storage reasons and so no matter the fact that a saving could be made it is passed over on this occasion.</a:t>
            </a:r>
          </a:p>
          <a:p>
            <a:endParaRPr lang="en-GB" sz="1100" b="1" dirty="0"/>
          </a:p>
          <a:p>
            <a:pPr algn="just" defTabSz="939064" fontAlgn="base">
              <a:spcBef>
                <a:spcPct val="0"/>
              </a:spcBef>
              <a:spcAft>
                <a:spcPct val="100000"/>
              </a:spcAft>
              <a:defRPr/>
            </a:pPr>
            <a:r>
              <a:rPr lang="en-GB" sz="1100" b="1" dirty="0"/>
              <a:t>Contingency</a:t>
            </a:r>
            <a:r>
              <a:rPr lang="en-GB" sz="1100" dirty="0"/>
              <a:t> - A fallback plan that will be implemented if the risk occurs. Additionally we can add an allowance included in estimates for events that cannot be predicted with any degree of reliability.</a:t>
            </a:r>
          </a:p>
        </p:txBody>
      </p:sp>
    </p:spTree>
    <p:extLst>
      <p:ext uri="{BB962C8B-B14F-4D97-AF65-F5344CB8AC3E}">
        <p14:creationId xmlns:p14="http://schemas.microsoft.com/office/powerpoint/2010/main" xmlns="" val="410775103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5090" name="Rectangle 2"/>
          <p:cNvSpPr>
            <a:spLocks noGrp="1" noRot="1" noChangeAspect="1" noChangeArrowheads="1" noTextEdit="1"/>
          </p:cNvSpPr>
          <p:nvPr>
            <p:ph type="sldImg"/>
          </p:nvPr>
        </p:nvSpPr>
        <p:spPr>
          <a:xfrm>
            <a:off x="1257300" y="720725"/>
            <a:ext cx="4800600" cy="3600450"/>
          </a:xfrm>
          <a:ln/>
        </p:spPr>
      </p:sp>
      <p:sp>
        <p:nvSpPr>
          <p:cNvPr id="1625091" name="Rectangle 3"/>
          <p:cNvSpPr>
            <a:spLocks noGrp="1" noChangeArrowheads="1"/>
          </p:cNvSpPr>
          <p:nvPr>
            <p:ph type="body" idx="1"/>
          </p:nvPr>
        </p:nvSpPr>
        <p:spPr>
          <a:xfrm>
            <a:off x="974582" y="4559961"/>
            <a:ext cx="5366039" cy="4320846"/>
          </a:xfrm>
        </p:spPr>
        <p:txBody>
          <a:bodyPr/>
          <a:lstStyle/>
          <a:p>
            <a:r>
              <a:rPr lang="en-US" b="1" dirty="0"/>
              <a:t>Monitor and Control</a:t>
            </a:r>
            <a:endParaRPr lang="en-US" dirty="0"/>
          </a:p>
          <a:p>
            <a:r>
              <a:rPr lang="en-US" dirty="0"/>
              <a:t>We should periodically review the Risk Response Plan to identify changes in status of any of the existing risks or to review and identify new risks.  This will link closely to other forms of control such as Change Control where the assessment of change requests will naturally include a review of risk from identification through to planning responses.</a:t>
            </a:r>
          </a:p>
          <a:p>
            <a:r>
              <a:rPr lang="en-US" b="1" dirty="0"/>
              <a:t>Risk Happens</a:t>
            </a:r>
            <a:endParaRPr lang="en-US" dirty="0"/>
          </a:p>
          <a:p>
            <a:r>
              <a:rPr lang="en-US" dirty="0"/>
              <a:t>Hopefully, our threat avoidance or reduction measures will prevent the threats from occurring but inevitably some will still happen.  Conversely, we hope that enhancement actions will cause opportunities to occur.</a:t>
            </a:r>
          </a:p>
          <a:p>
            <a:r>
              <a:rPr lang="en-US" b="1" dirty="0"/>
              <a:t>Implement Planned Response</a:t>
            </a:r>
            <a:endParaRPr lang="en-US" dirty="0"/>
          </a:p>
          <a:p>
            <a:r>
              <a:rPr lang="en-US" dirty="0"/>
              <a:t>If the risk had been identified, we should implement our planned response.  This may be as simple as claiming on the insurance we took out to transfer the risk or as complex as implementing an extensive contingency plan.  However, if we had accepted the risk, or a risk arises that we had not identified we need to take immediate action.  Because the risk has now happened there is no element of uncertainty so strictly speaking it is not a risk.  The next two steps are therefore often referred to as Issue Management.  An issue is something that has no uncertainty and must be dealt with by a higher authority than the Project Manager.</a:t>
            </a:r>
          </a:p>
          <a:p>
            <a:endParaRPr lang="en-US" dirty="0"/>
          </a:p>
        </p:txBody>
      </p:sp>
    </p:spTree>
    <p:extLst>
      <p:ext uri="{BB962C8B-B14F-4D97-AF65-F5344CB8AC3E}">
        <p14:creationId xmlns:p14="http://schemas.microsoft.com/office/powerpoint/2010/main" xmlns="" val="40629164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p14="http://schemas.microsoft.com/office/powerpoint/2010/main" xmlns="" val="141608979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useful for understanding the “big picture” of the environment in which you are operating.</a:t>
            </a:r>
            <a:r>
              <a:rPr lang="en-US" baseline="0" dirty="0" smtClean="0"/>
              <a:t> </a:t>
            </a:r>
            <a:r>
              <a:rPr lang="en-US" dirty="0" smtClean="0"/>
              <a:t>By understanding your environment, you can take advantage of the opportunities and minimize the threats. </a:t>
            </a:r>
          </a:p>
          <a:p>
            <a:r>
              <a:rPr lang="en-US" dirty="0" smtClean="0"/>
              <a:t>Provides the context within which more detailed planning can take place to take full advantage of the opportunities that present themselves. </a:t>
            </a:r>
          </a:p>
          <a:p>
            <a:pPr marL="0" inden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316</a:t>
            </a:fld>
            <a:endParaRPr lang="en-US" dirty="0"/>
          </a:p>
        </p:txBody>
      </p:sp>
    </p:spTree>
    <p:extLst>
      <p:ext uri="{BB962C8B-B14F-4D97-AF65-F5344CB8AC3E}">
        <p14:creationId xmlns:p14="http://schemas.microsoft.com/office/powerpoint/2010/main" xmlns="" val="422747565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Possible Questions.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Strengths</a:t>
            </a:r>
          </a:p>
          <a:p>
            <a:r>
              <a:rPr lang="en-US" sz="1200" kern="1200" dirty="0" smtClean="0">
                <a:solidFill>
                  <a:schemeClr val="tx1"/>
                </a:solidFill>
                <a:latin typeface="+mn-lt"/>
                <a:ea typeface="+mn-ea"/>
                <a:cs typeface="+mn-cs"/>
              </a:rPr>
              <a:t>-What advantages does your organization have?</a:t>
            </a:r>
          </a:p>
          <a:p>
            <a:r>
              <a:rPr lang="en-US" sz="1200" kern="1200" dirty="0" smtClean="0">
                <a:solidFill>
                  <a:schemeClr val="tx1"/>
                </a:solidFill>
                <a:latin typeface="+mn-lt"/>
                <a:ea typeface="+mn-ea"/>
                <a:cs typeface="+mn-cs"/>
              </a:rPr>
              <a:t>-What do you do better than anyone else?</a:t>
            </a:r>
          </a:p>
          <a:p>
            <a:r>
              <a:rPr lang="en-US" sz="1200" kern="1200" dirty="0" smtClean="0">
                <a:solidFill>
                  <a:schemeClr val="tx1"/>
                </a:solidFill>
                <a:latin typeface="+mn-lt"/>
                <a:ea typeface="+mn-ea"/>
                <a:cs typeface="+mn-cs"/>
              </a:rPr>
              <a:t>-What unique or lowest-cost resources can you draw upon that others can't?</a:t>
            </a:r>
          </a:p>
          <a:p>
            <a:r>
              <a:rPr lang="en-US" sz="1200" kern="1200" dirty="0" smtClean="0">
                <a:solidFill>
                  <a:schemeClr val="tx1"/>
                </a:solidFill>
                <a:latin typeface="+mn-lt"/>
                <a:ea typeface="+mn-ea"/>
                <a:cs typeface="+mn-cs"/>
              </a:rPr>
              <a:t>-What do people in your market see as your strengths?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Weaknesses</a:t>
            </a:r>
          </a:p>
          <a:p>
            <a:r>
              <a:rPr lang="en-US" sz="1200" kern="1200" dirty="0" smtClean="0">
                <a:solidFill>
                  <a:schemeClr val="tx1"/>
                </a:solidFill>
                <a:latin typeface="+mn-lt"/>
                <a:ea typeface="+mn-ea"/>
                <a:cs typeface="+mn-cs"/>
              </a:rPr>
              <a:t>-What could you improve?</a:t>
            </a:r>
          </a:p>
          <a:p>
            <a:r>
              <a:rPr lang="en-US" sz="1200" kern="1200" dirty="0" smtClean="0">
                <a:solidFill>
                  <a:schemeClr val="tx1"/>
                </a:solidFill>
                <a:latin typeface="+mn-lt"/>
                <a:ea typeface="+mn-ea"/>
                <a:cs typeface="+mn-cs"/>
              </a:rPr>
              <a:t>-What should you avoid?</a:t>
            </a:r>
          </a:p>
          <a:p>
            <a:r>
              <a:rPr lang="en-US" sz="1200" kern="1200" dirty="0" smtClean="0">
                <a:solidFill>
                  <a:schemeClr val="tx1"/>
                </a:solidFill>
                <a:latin typeface="+mn-lt"/>
                <a:ea typeface="+mn-ea"/>
                <a:cs typeface="+mn-cs"/>
              </a:rPr>
              <a:t>-What are people in your market likely to see as weaknesses?</a:t>
            </a:r>
          </a:p>
          <a:p>
            <a:r>
              <a:rPr lang="en-US" sz="1200" kern="1200" dirty="0" smtClean="0">
                <a:solidFill>
                  <a:schemeClr val="tx1"/>
                </a:solidFill>
                <a:latin typeface="+mn-lt"/>
                <a:ea typeface="+mn-ea"/>
                <a:cs typeface="+mn-cs"/>
              </a:rPr>
              <a:t>-What factors lose you sales?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Opportunities</a:t>
            </a:r>
          </a:p>
          <a:p>
            <a:r>
              <a:rPr lang="en-US" sz="1200" kern="1200" dirty="0" smtClean="0">
                <a:solidFill>
                  <a:schemeClr val="tx1"/>
                </a:solidFill>
                <a:latin typeface="+mn-lt"/>
                <a:ea typeface="+mn-ea"/>
                <a:cs typeface="+mn-cs"/>
              </a:rPr>
              <a:t>-What good opportunities can you spot?</a:t>
            </a:r>
          </a:p>
          <a:p>
            <a:r>
              <a:rPr lang="en-US" sz="1200" kern="1200" dirty="0" smtClean="0">
                <a:solidFill>
                  <a:schemeClr val="tx1"/>
                </a:solidFill>
                <a:latin typeface="+mn-lt"/>
                <a:ea typeface="+mn-ea"/>
                <a:cs typeface="+mn-cs"/>
              </a:rPr>
              <a:t>-What interesting trends are you aware of?</a:t>
            </a:r>
          </a:p>
          <a:p>
            <a:r>
              <a:rPr lang="en-US" sz="1200" kern="1200" dirty="0" smtClean="0">
                <a:solidFill>
                  <a:schemeClr val="tx1"/>
                </a:solidFill>
                <a:latin typeface="+mn-lt"/>
                <a:ea typeface="+mn-ea"/>
                <a:cs typeface="+mn-cs"/>
              </a:rPr>
              <a:t>-Useful opportunities can come from such things as:</a:t>
            </a:r>
          </a:p>
          <a:p>
            <a:r>
              <a:rPr lang="en-US" sz="1200" kern="1200" dirty="0" smtClean="0">
                <a:solidFill>
                  <a:schemeClr val="tx1"/>
                </a:solidFill>
                <a:latin typeface="+mn-lt"/>
                <a:ea typeface="+mn-ea"/>
                <a:cs typeface="+mn-cs"/>
              </a:rPr>
              <a:t>-Changes in technology and markets on both a broad and narrow scale.</a:t>
            </a:r>
          </a:p>
          <a:p>
            <a:r>
              <a:rPr lang="en-US" sz="1200" kern="1200" dirty="0" smtClean="0">
                <a:solidFill>
                  <a:schemeClr val="tx1"/>
                </a:solidFill>
                <a:latin typeface="+mn-lt"/>
                <a:ea typeface="+mn-ea"/>
                <a:cs typeface="+mn-cs"/>
              </a:rPr>
              <a:t>-Changes in government policy related to your field.</a:t>
            </a:r>
          </a:p>
          <a:p>
            <a:r>
              <a:rPr lang="en-US" sz="1200" kern="1200" dirty="0" smtClean="0">
                <a:solidFill>
                  <a:schemeClr val="tx1"/>
                </a:solidFill>
                <a:latin typeface="+mn-lt"/>
                <a:ea typeface="+mn-ea"/>
                <a:cs typeface="+mn-cs"/>
              </a:rPr>
              <a:t>-Changes in social patterns, population profiles, lifestyle changes, and so on.</a:t>
            </a:r>
          </a:p>
          <a:p>
            <a:r>
              <a:rPr lang="en-US" sz="1200" kern="1200" dirty="0" smtClean="0">
                <a:solidFill>
                  <a:schemeClr val="tx1"/>
                </a:solidFill>
                <a:latin typeface="+mn-lt"/>
                <a:ea typeface="+mn-ea"/>
                <a:cs typeface="+mn-cs"/>
              </a:rPr>
              <a:t>-Local events.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Threats</a:t>
            </a:r>
          </a:p>
          <a:p>
            <a:r>
              <a:rPr lang="en-US" sz="1200" kern="1200" dirty="0" smtClean="0">
                <a:solidFill>
                  <a:schemeClr val="tx1"/>
                </a:solidFill>
                <a:latin typeface="+mn-lt"/>
                <a:ea typeface="+mn-ea"/>
                <a:cs typeface="+mn-cs"/>
              </a:rPr>
              <a:t>-What obstacles do you face?</a:t>
            </a:r>
          </a:p>
          <a:p>
            <a:r>
              <a:rPr lang="en-US" sz="1200" kern="1200" dirty="0" smtClean="0">
                <a:solidFill>
                  <a:schemeClr val="tx1"/>
                </a:solidFill>
                <a:latin typeface="+mn-lt"/>
                <a:ea typeface="+mn-ea"/>
                <a:cs typeface="+mn-cs"/>
              </a:rPr>
              <a:t>-What are your competitors doing?</a:t>
            </a:r>
          </a:p>
          <a:p>
            <a:r>
              <a:rPr lang="en-US" sz="1200" kern="1200" dirty="0" smtClean="0">
                <a:solidFill>
                  <a:schemeClr val="tx1"/>
                </a:solidFill>
                <a:latin typeface="+mn-lt"/>
                <a:ea typeface="+mn-ea"/>
                <a:cs typeface="+mn-cs"/>
              </a:rPr>
              <a:t>-Are quality standards or specifications for your job, products or services changing?</a:t>
            </a:r>
          </a:p>
          <a:p>
            <a:r>
              <a:rPr lang="en-US" sz="1200" kern="1200" dirty="0" smtClean="0">
                <a:solidFill>
                  <a:schemeClr val="tx1"/>
                </a:solidFill>
                <a:latin typeface="+mn-lt"/>
                <a:ea typeface="+mn-ea"/>
                <a:cs typeface="+mn-cs"/>
              </a:rPr>
              <a:t>-Is changing technology threatening your position?</a:t>
            </a:r>
          </a:p>
          <a:p>
            <a:r>
              <a:rPr lang="en-US" sz="1200" kern="1200" dirty="0" smtClean="0">
                <a:solidFill>
                  <a:schemeClr val="tx1"/>
                </a:solidFill>
                <a:latin typeface="+mn-lt"/>
                <a:ea typeface="+mn-ea"/>
                <a:cs typeface="+mn-cs"/>
              </a:rPr>
              <a:t>-Do you have bad debt or cash-flow problems?</a:t>
            </a:r>
          </a:p>
          <a:p>
            <a:r>
              <a:rPr lang="en-US" sz="1200" kern="1200" dirty="0" smtClean="0">
                <a:solidFill>
                  <a:schemeClr val="tx1"/>
                </a:solidFill>
                <a:latin typeface="+mn-lt"/>
                <a:ea typeface="+mn-ea"/>
                <a:cs typeface="+mn-cs"/>
              </a:rPr>
              <a:t>-Could any of your weaknesses seriously threaten your business?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317</a:t>
            </a:fld>
            <a:endParaRPr lang="en-US" dirty="0"/>
          </a:p>
        </p:txBody>
      </p:sp>
    </p:spTree>
    <p:extLst>
      <p:ext uri="{BB962C8B-B14F-4D97-AF65-F5344CB8AC3E}">
        <p14:creationId xmlns:p14="http://schemas.microsoft.com/office/powerpoint/2010/main" xmlns="" val="83658518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9186" name="Rectangle 2"/>
          <p:cNvSpPr>
            <a:spLocks noGrp="1" noRot="1" noChangeAspect="1" noChangeArrowheads="1" noTextEdit="1"/>
          </p:cNvSpPr>
          <p:nvPr>
            <p:ph type="sldImg"/>
          </p:nvPr>
        </p:nvSpPr>
        <p:spPr>
          <a:xfrm>
            <a:off x="1258888" y="720725"/>
            <a:ext cx="4799012" cy="3598863"/>
          </a:xfrm>
          <a:ln/>
        </p:spPr>
      </p:sp>
      <p:sp>
        <p:nvSpPr>
          <p:cNvPr id="1629187" name="Rectangle 3"/>
          <p:cNvSpPr>
            <a:spLocks noGrp="1" noChangeArrowheads="1"/>
          </p:cNvSpPr>
          <p:nvPr>
            <p:ph type="body" idx="1"/>
          </p:nvPr>
        </p:nvSpPr>
        <p:spPr>
          <a:xfrm>
            <a:off x="976252" y="4561485"/>
            <a:ext cx="5362697" cy="4319322"/>
          </a:xfrm>
        </p:spPr>
        <p:txBody>
          <a:bodyPr/>
          <a:lstStyle/>
          <a:p>
            <a:r>
              <a:rPr lang="en-GB" dirty="0"/>
              <a:t>An issue is defined as a threat to the project objectives that cannot be resolved by the Project Manager.</a:t>
            </a:r>
          </a:p>
          <a:p>
            <a:r>
              <a:rPr lang="en-GB" dirty="0"/>
              <a:t>Issues should be differentiated from problems, which are the day to day concerns that a Project Manager has to deal with case by case.</a:t>
            </a:r>
          </a:p>
          <a:p>
            <a:r>
              <a:rPr lang="en-GB" dirty="0"/>
              <a:t>In addition, risks should not be confused with issues.  Risks are uncertain in that an event may not occur, whereas issues have already occurred and are therefore not uncertain.</a:t>
            </a:r>
          </a:p>
          <a:p>
            <a:r>
              <a:rPr lang="en-GB" dirty="0"/>
              <a:t>The importance of Issue Management in projects is that issues are outside the direct control of the Project Manager.</a:t>
            </a:r>
          </a:p>
          <a:p>
            <a:r>
              <a:rPr lang="en-GB" dirty="0"/>
              <a:t>It is the Project Manager’s responsibility to ensure that all issues are escalated to the Project Sponsor, who can then assess and decide on the next course of action.  If the Project Sponsor deems that it requires further escalation then they can further escalate the issue to the Project Steering Group.</a:t>
            </a:r>
          </a:p>
          <a:p>
            <a:r>
              <a:rPr lang="en-GB" dirty="0"/>
              <a:t>Issues that remain unaddressed or unresolved are the cause of many project failures.  Therefore, it is the Project Manager’s responsibility to ensure all issues are correctly identified, registered, appropriately escalated and then resolved.</a:t>
            </a:r>
            <a:endParaRPr lang="en-US" dirty="0"/>
          </a:p>
        </p:txBody>
      </p:sp>
    </p:spTree>
    <p:extLst>
      <p:ext uri="{BB962C8B-B14F-4D97-AF65-F5344CB8AC3E}">
        <p14:creationId xmlns:p14="http://schemas.microsoft.com/office/powerpoint/2010/main" xmlns="" val="49050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33</a:t>
            </a:fld>
            <a:endParaRPr lang="en-US" dirty="0"/>
          </a:p>
        </p:txBody>
      </p:sp>
    </p:spTree>
    <p:extLst>
      <p:ext uri="{BB962C8B-B14F-4D97-AF65-F5344CB8AC3E}">
        <p14:creationId xmlns:p14="http://schemas.microsoft.com/office/powerpoint/2010/main" xmlns="" val="361074389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1234" name="Rectangle 2"/>
          <p:cNvSpPr>
            <a:spLocks noGrp="1" noRot="1" noChangeAspect="1" noChangeArrowheads="1" noTextEdit="1"/>
          </p:cNvSpPr>
          <p:nvPr>
            <p:ph type="sldImg"/>
          </p:nvPr>
        </p:nvSpPr>
        <p:spPr>
          <a:xfrm>
            <a:off x="1257300" y="719138"/>
            <a:ext cx="4802188" cy="3602037"/>
          </a:xfrm>
          <a:ln/>
        </p:spPr>
      </p:sp>
      <p:sp>
        <p:nvSpPr>
          <p:cNvPr id="1631235" name="Rectangle 3"/>
          <p:cNvSpPr>
            <a:spLocks noGrp="1" noChangeArrowheads="1"/>
          </p:cNvSpPr>
          <p:nvPr>
            <p:ph type="body" idx="1"/>
          </p:nvPr>
        </p:nvSpPr>
        <p:spPr>
          <a:xfrm>
            <a:off x="1056492" y="4578238"/>
            <a:ext cx="5210576" cy="4322367"/>
          </a:xfrm>
        </p:spPr>
        <p:txBody>
          <a:bodyPr/>
          <a:lstStyle/>
          <a:p>
            <a:r>
              <a:rPr lang="en-GB" dirty="0"/>
              <a:t>Problems and risks are managed on a day to day basis by the project team.</a:t>
            </a:r>
          </a:p>
          <a:p>
            <a:r>
              <a:rPr lang="en-GB" dirty="0"/>
              <a:t>A concern that threatens the project objectives becomes an issue when it cannot be controlled by the project manager.  In such situations, the project manager must escalate the issue to the project sponsor.  The sponsor will then seek a resolution by engaging the stakeholders as appropriate and/or involvement of the project steering group.</a:t>
            </a:r>
          </a:p>
          <a:p>
            <a:r>
              <a:rPr lang="en-GB" dirty="0"/>
              <a:t>Issue management is a fundamental purpose of the steering group and the appropriate membership of the group will impact on their ability to resolve issues.</a:t>
            </a:r>
          </a:p>
          <a:p>
            <a:r>
              <a:rPr lang="en-GB" dirty="0"/>
              <a:t>Reporting on the development or progress of an issue is performed by the project manager until it has been successful concluded.</a:t>
            </a:r>
          </a:p>
          <a:p>
            <a:r>
              <a:rPr lang="en-GB" dirty="0"/>
              <a:t>Common problems in issue management are:</a:t>
            </a:r>
          </a:p>
          <a:p>
            <a:pPr lvl="1"/>
            <a:r>
              <a:rPr lang="en-GB" dirty="0"/>
              <a:t>The Project Manager incorrectly identifying problems as issues and therefore diverting senior management’s attention away from other important tasks.</a:t>
            </a:r>
          </a:p>
          <a:p>
            <a:pPr lvl="1"/>
            <a:r>
              <a:rPr lang="en-GB" dirty="0"/>
              <a:t>Failing to escalate issues in a timely manner when the resolution owner has been unable to resolve the issue.  </a:t>
            </a:r>
          </a:p>
          <a:p>
            <a:endParaRPr lang="en-GB" dirty="0"/>
          </a:p>
          <a:p>
            <a:endParaRPr lang="en-GB" dirty="0"/>
          </a:p>
        </p:txBody>
      </p:sp>
    </p:spTree>
    <p:extLst>
      <p:ext uri="{BB962C8B-B14F-4D97-AF65-F5344CB8AC3E}">
        <p14:creationId xmlns:p14="http://schemas.microsoft.com/office/powerpoint/2010/main" xmlns="" val="313905802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3282" name="Rectangle 2"/>
          <p:cNvSpPr>
            <a:spLocks noGrp="1" noRot="1" noChangeAspect="1" noChangeArrowheads="1" noTextEdit="1"/>
          </p:cNvSpPr>
          <p:nvPr>
            <p:ph type="sldImg"/>
          </p:nvPr>
        </p:nvSpPr>
        <p:spPr>
          <a:xfrm>
            <a:off x="1258888" y="720725"/>
            <a:ext cx="4799012" cy="3598863"/>
          </a:xfrm>
          <a:ln/>
        </p:spPr>
      </p:sp>
      <p:sp>
        <p:nvSpPr>
          <p:cNvPr id="1633283" name="Text Box 3"/>
          <p:cNvSpPr txBox="1">
            <a:spLocks noGrp="1" noChangeArrowheads="1"/>
          </p:cNvSpPr>
          <p:nvPr>
            <p:ph type="body" idx="1"/>
          </p:nvPr>
        </p:nvSpPr>
        <p:spPr>
          <a:xfrm>
            <a:off x="976252" y="4561485"/>
            <a:ext cx="5362697" cy="4319322"/>
          </a:xfrm>
          <a:noFill/>
          <a:ln/>
        </p:spPr>
        <p:txBody>
          <a:bodyPr lIns="96503" tIns="48251" rIns="96503" bIns="48251"/>
          <a:lstStyle/>
          <a:p>
            <a:pPr>
              <a:spcAft>
                <a:spcPct val="0"/>
              </a:spcAft>
            </a:pPr>
            <a:r>
              <a:rPr lang="en-GB" dirty="0"/>
              <a:t>The issue log is used to communicate and track progress through life, support project reviews and lessons learned exercises. </a:t>
            </a:r>
          </a:p>
          <a:p>
            <a:pPr>
              <a:spcAft>
                <a:spcPct val="0"/>
              </a:spcAft>
            </a:pPr>
            <a:endParaRPr lang="en-GB" dirty="0"/>
          </a:p>
          <a:p>
            <a:pPr>
              <a:spcAft>
                <a:spcPct val="0"/>
              </a:spcAft>
            </a:pPr>
            <a:r>
              <a:rPr lang="en-GB" dirty="0"/>
              <a:t>It should be maintained throughout the whole of the Project Life Cycle and then should be closed off formally by the Project Manager as part of the closure of the project and any outstanding actions or issues transferred to the product owner within the Operations phase.</a:t>
            </a:r>
            <a:endParaRPr lang="en-US" dirty="0"/>
          </a:p>
        </p:txBody>
      </p:sp>
    </p:spTree>
    <p:extLst>
      <p:ext uri="{BB962C8B-B14F-4D97-AF65-F5344CB8AC3E}">
        <p14:creationId xmlns:p14="http://schemas.microsoft.com/office/powerpoint/2010/main" xmlns="" val="64600033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321</a:t>
            </a:fld>
            <a:endParaRPr lang="en-US" dirty="0"/>
          </a:p>
        </p:txBody>
      </p:sp>
    </p:spTree>
    <p:extLst>
      <p:ext uri="{BB962C8B-B14F-4D97-AF65-F5344CB8AC3E}">
        <p14:creationId xmlns:p14="http://schemas.microsoft.com/office/powerpoint/2010/main" xmlns="" val="58713205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31586" name="Rectangle 2"/>
          <p:cNvSpPr>
            <a:spLocks noGrp="1" noRot="1" noChangeAspect="1" noChangeArrowheads="1" noTextEdit="1"/>
          </p:cNvSpPr>
          <p:nvPr>
            <p:ph type="sldImg"/>
          </p:nvPr>
        </p:nvSpPr>
        <p:spPr>
          <a:xfrm>
            <a:off x="1216025" y="719138"/>
            <a:ext cx="4802188" cy="3602037"/>
          </a:xfrm>
          <a:ln/>
        </p:spPr>
      </p:sp>
      <p:sp>
        <p:nvSpPr>
          <p:cNvPr id="1731587" name="Rectangle 3"/>
          <p:cNvSpPr>
            <a:spLocks noGrp="1" noChangeArrowheads="1"/>
          </p:cNvSpPr>
          <p:nvPr>
            <p:ph type="body" idx="1"/>
          </p:nvPr>
        </p:nvSpPr>
        <p:spPr>
          <a:xfrm>
            <a:off x="974582" y="4563007"/>
            <a:ext cx="5366039" cy="4319322"/>
          </a:xfrm>
        </p:spPr>
        <p:txBody>
          <a:bodyPr/>
          <a:lstStyle/>
          <a:p>
            <a:r>
              <a:rPr lang="en-GB" dirty="0"/>
              <a:t>Between these extremes the relative level of influence changes from strong functional on the left to strong project on the right.  Traditionally, </a:t>
            </a:r>
            <a:r>
              <a:rPr lang="en-GB" dirty="0" smtClean="0"/>
              <a:t>organizations </a:t>
            </a:r>
            <a:r>
              <a:rPr lang="en-GB" dirty="0"/>
              <a:t>were either functional or project orientated.</a:t>
            </a:r>
            <a:endParaRPr lang="en-US" dirty="0"/>
          </a:p>
          <a:p>
            <a:endParaRPr lang="en-US" dirty="0"/>
          </a:p>
          <a:p>
            <a:r>
              <a:rPr lang="en-US" dirty="0"/>
              <a:t>Each of them have their own strengths and weaknesses.  Certain types of structure suit certain types of industry.  The Project Manager must gain a clear understanding of what environment they are in before any real control of the project can be attained.</a:t>
            </a:r>
            <a:endParaRPr lang="en-GB" dirty="0"/>
          </a:p>
        </p:txBody>
      </p:sp>
    </p:spTree>
    <p:extLst>
      <p:ext uri="{BB962C8B-B14F-4D97-AF65-F5344CB8AC3E}">
        <p14:creationId xmlns:p14="http://schemas.microsoft.com/office/powerpoint/2010/main" xmlns="" val="272913863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335</a:t>
            </a:fld>
            <a:endParaRPr lang="en-US" dirty="0"/>
          </a:p>
        </p:txBody>
      </p:sp>
    </p:spTree>
    <p:extLst>
      <p:ext uri="{BB962C8B-B14F-4D97-AF65-F5344CB8AC3E}">
        <p14:creationId xmlns:p14="http://schemas.microsoft.com/office/powerpoint/2010/main" xmlns="" val="169874843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337</a:t>
            </a:fld>
            <a:endParaRPr lang="en-GB" dirty="0"/>
          </a:p>
        </p:txBody>
      </p:sp>
    </p:spTree>
    <p:extLst>
      <p:ext uri="{BB962C8B-B14F-4D97-AF65-F5344CB8AC3E}">
        <p14:creationId xmlns:p14="http://schemas.microsoft.com/office/powerpoint/2010/main" xmlns="" val="373332188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extLst>
      <p:ext uri="{BB962C8B-B14F-4D97-AF65-F5344CB8AC3E}">
        <p14:creationId xmlns:p14="http://schemas.microsoft.com/office/powerpoint/2010/main" xmlns="" val="411205868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343</a:t>
            </a:fld>
            <a:endParaRPr lang="en-US" dirty="0"/>
          </a:p>
        </p:txBody>
      </p:sp>
    </p:spTree>
    <p:extLst>
      <p:ext uri="{BB962C8B-B14F-4D97-AF65-F5344CB8AC3E}">
        <p14:creationId xmlns:p14="http://schemas.microsoft.com/office/powerpoint/2010/main" xmlns="" val="114246325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Stakeholder person, group or organization that has interests in, or can affect, be affected by, or perceive itself to be affected</a:t>
            </a:r>
          </a:p>
          <a:p>
            <a:r>
              <a:rPr lang="en-US" sz="1200" b="0" i="0" u="none" strike="noStrike" kern="1200" baseline="0" dirty="0" smtClean="0">
                <a:solidFill>
                  <a:schemeClr val="tx1"/>
                </a:solidFill>
                <a:latin typeface="+mn-lt"/>
                <a:ea typeface="+mn-ea"/>
                <a:cs typeface="+mn-cs"/>
              </a:rPr>
              <a:t>by, any aspect of the project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345</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349</a:t>
            </a:fld>
            <a:endParaRPr lang="en-US" dirty="0"/>
          </a:p>
        </p:txBody>
      </p:sp>
    </p:spTree>
    <p:extLst>
      <p:ext uri="{BB962C8B-B14F-4D97-AF65-F5344CB8AC3E}">
        <p14:creationId xmlns:p14="http://schemas.microsoft.com/office/powerpoint/2010/main" xmlns="" val="2954055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 participants go to http://</a:t>
            </a:r>
            <a:r>
              <a:rPr lang="en-US" dirty="0" err="1" smtClean="0"/>
              <a:t>members.greenprojectmanagement.org</a:t>
            </a:r>
            <a:r>
              <a:rPr lang="en-US" baseline="0" dirty="0" smtClean="0"/>
              <a:t> and sign in using the PARTNER DISCOUNT MEMBERSHIP and add the code to receive a year for free.</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extLst>
      <p:ext uri="{BB962C8B-B14F-4D97-AF65-F5344CB8AC3E}">
        <p14:creationId xmlns:p14="http://schemas.microsoft.com/office/powerpoint/2010/main" xmlns="" val="3502969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34</a:t>
            </a:fld>
            <a:endParaRPr lang="en-US" dirty="0"/>
          </a:p>
        </p:txBody>
      </p:sp>
    </p:spTree>
    <p:extLst>
      <p:ext uri="{BB962C8B-B14F-4D97-AF65-F5344CB8AC3E}">
        <p14:creationId xmlns:p14="http://schemas.microsoft.com/office/powerpoint/2010/main" xmlns="" val="385644890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Start the process with </a:t>
            </a:r>
            <a:r>
              <a:rPr lang="en-GB" b="1" dirty="0" smtClean="0"/>
              <a:t>Identify stakeholders</a:t>
            </a:r>
            <a:r>
              <a:rPr lang="en-GB" dirty="0" smtClean="0"/>
              <a:t>. Mention brainstorming. Mention asking the initial set of stakeholders</a:t>
            </a:r>
            <a:r>
              <a:rPr lang="en-GB" baseline="0" dirty="0" smtClean="0"/>
              <a:t> who else they think should be involved.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smtClean="0"/>
              <a:t>Gather information </a:t>
            </a:r>
            <a:r>
              <a:rPr lang="en-GB" baseline="0" dirty="0" smtClean="0"/>
              <a:t>is about finding out how interested they are in the project as it is currently defined. What financial or political interest do they have in the outcome of your work? Is it positive or negative? It is worth also finding out what motivates each stakeholder, so you know what to include to bring them on board. What is their current opinion of your work? Is it based on good information? </a:t>
            </a:r>
          </a:p>
          <a:p>
            <a:r>
              <a:rPr lang="en-GB" b="1" baseline="0" dirty="0" smtClean="0"/>
              <a:t>Review influence </a:t>
            </a:r>
            <a:r>
              <a:rPr lang="en-GB" baseline="0" dirty="0" smtClean="0"/>
              <a:t>is primarily about how much power and influence each stakeholder wields. However, it is also worth considering who influences their opinions generally, and who influences their opinion of you? Should some of these influencers therefore become important stakeholders in their own right? Who else might be influenced by their opinions? Should these people become stakeholders in their own right? </a:t>
            </a:r>
          </a:p>
          <a:p>
            <a:r>
              <a:rPr lang="en-GB" b="1" baseline="0" dirty="0" err="1" smtClean="0"/>
              <a:t>Analyze</a:t>
            </a:r>
            <a:r>
              <a:rPr lang="en-GB" baseline="0" dirty="0" smtClean="0"/>
              <a:t> is covered on subsequent slides.</a:t>
            </a:r>
          </a:p>
          <a:p>
            <a:r>
              <a:rPr lang="en-GB" b="1" baseline="0" dirty="0" smtClean="0"/>
              <a:t>Stakeholder mapping </a:t>
            </a:r>
            <a:r>
              <a:rPr lang="en-GB" baseline="0" dirty="0" smtClean="0"/>
              <a:t>allows stakeholders to be grouped together so they can be managed as just a few groups rather than having to manage each individually.</a:t>
            </a:r>
          </a:p>
          <a:p>
            <a:r>
              <a:rPr lang="en-GB" b="1" baseline="0" dirty="0" smtClean="0"/>
              <a:t>Develop strategy </a:t>
            </a:r>
            <a:r>
              <a:rPr lang="en-GB" baseline="0" dirty="0" smtClean="0"/>
              <a:t>has to answer questions such as: If they are not likely to be positive, what will win them around to support your project? If you don't think you will be able to win them around, how will you manage their opposition? </a:t>
            </a:r>
          </a:p>
          <a:p>
            <a:r>
              <a:rPr lang="en-GB" b="1" baseline="0" dirty="0" smtClean="0"/>
              <a:t>Communication plan </a:t>
            </a:r>
            <a:r>
              <a:rPr lang="en-GB" baseline="0" dirty="0" smtClean="0"/>
              <a:t>is about developing a communication plan to help you manage the stakeholders. What information do they want from you? How do they want to receive information from you? What is the best way of communicating your message to them? </a:t>
            </a:r>
            <a:r>
              <a:rPr lang="en-GB" dirty="0" smtClean="0"/>
              <a:t>The plan then needs to be continuously monitored and reviewed in light of changing situations.</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350</a:t>
            </a:fld>
            <a:endParaRPr lang="en-GB" dirty="0"/>
          </a:p>
        </p:txBody>
      </p:sp>
    </p:spTree>
    <p:extLst>
      <p:ext uri="{BB962C8B-B14F-4D97-AF65-F5344CB8AC3E}">
        <p14:creationId xmlns:p14="http://schemas.microsoft.com/office/powerpoint/2010/main" xmlns="" val="419456539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Champions (high power, highly interested people): these are the people you must fully engage and make the greatest efforts to satisfy. </a:t>
            </a:r>
          </a:p>
          <a:p>
            <a:r>
              <a:rPr lang="en-GB" dirty="0" smtClean="0"/>
              <a:t>Blockers</a:t>
            </a:r>
            <a:r>
              <a:rPr lang="en-GB" baseline="0" dirty="0" smtClean="0"/>
              <a:t> (h</a:t>
            </a:r>
            <a:r>
              <a:rPr lang="en-GB" dirty="0" smtClean="0"/>
              <a:t>igh power, less interested or negative people): put enough work in with these people to keep them satisfied, but not so much that they become bored with your message. </a:t>
            </a:r>
          </a:p>
          <a:p>
            <a:r>
              <a:rPr lang="en-GB" dirty="0" smtClean="0"/>
              <a:t>Supporters (low power, highly interested people): keep these people adequately informed, and talk to them to ensure that no major issues are arising. These people can often be very helpful with the detail of your project. </a:t>
            </a:r>
          </a:p>
          <a:p>
            <a:r>
              <a:rPr lang="en-GB" dirty="0" smtClean="0"/>
              <a:t>Detractors (low power, less interested or negative</a:t>
            </a:r>
            <a:r>
              <a:rPr lang="en-GB" baseline="0" dirty="0" smtClean="0"/>
              <a:t> </a:t>
            </a:r>
            <a:r>
              <a:rPr lang="en-GB" dirty="0" smtClean="0"/>
              <a:t>people): again, monitor these people, but do not bore them with excessive communication. </a:t>
            </a:r>
          </a:p>
          <a:p>
            <a:r>
              <a:rPr lang="en-GB" dirty="0" smtClean="0"/>
              <a:t>. </a:t>
            </a:r>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353</a:t>
            </a:fld>
            <a:endParaRPr lang="en-GB" dirty="0"/>
          </a:p>
        </p:txBody>
      </p:sp>
    </p:spTree>
    <p:extLst>
      <p:ext uri="{BB962C8B-B14F-4D97-AF65-F5344CB8AC3E}">
        <p14:creationId xmlns:p14="http://schemas.microsoft.com/office/powerpoint/2010/main" xmlns="" val="398354735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aim of this document is to list the stakeholders, identify what role they play in the organization and assess how they are involved in the project.  This document may need to be revised as new stakeholders may be identified or existing stakeholders may change in terms of their involvement, influence, etc. </a:t>
            </a:r>
          </a:p>
          <a:p>
            <a:endParaRPr lang="en-US"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354</a:t>
            </a:fld>
            <a:endParaRPr lang="en-US" dirty="0"/>
          </a:p>
        </p:txBody>
      </p:sp>
    </p:spTree>
    <p:extLst>
      <p:ext uri="{BB962C8B-B14F-4D97-AF65-F5344CB8AC3E}">
        <p14:creationId xmlns:p14="http://schemas.microsoft.com/office/powerpoint/2010/main" xmlns="" val="1784487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356</a:t>
            </a:fld>
            <a:endParaRPr lang="en-US" dirty="0"/>
          </a:p>
        </p:txBody>
      </p:sp>
    </p:spTree>
    <p:extLst>
      <p:ext uri="{BB962C8B-B14F-4D97-AF65-F5344CB8AC3E}">
        <p14:creationId xmlns:p14="http://schemas.microsoft.com/office/powerpoint/2010/main" xmlns="" val="398322559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6546" name="Rectangle 2"/>
          <p:cNvSpPr>
            <a:spLocks noGrp="1" noRot="1" noChangeAspect="1" noChangeArrowheads="1" noTextEdit="1"/>
          </p:cNvSpPr>
          <p:nvPr>
            <p:ph type="sldImg"/>
          </p:nvPr>
        </p:nvSpPr>
        <p:spPr>
          <a:xfrm>
            <a:off x="1262063" y="722313"/>
            <a:ext cx="4795837" cy="3597275"/>
          </a:xfrm>
          <a:ln/>
        </p:spPr>
      </p:sp>
      <p:sp>
        <p:nvSpPr>
          <p:cNvPr id="1516547" name="Rectangle 3"/>
          <p:cNvSpPr>
            <a:spLocks noGrp="1" noChangeArrowheads="1"/>
          </p:cNvSpPr>
          <p:nvPr>
            <p:ph type="body" idx="1"/>
          </p:nvPr>
        </p:nvSpPr>
        <p:spPr>
          <a:xfrm>
            <a:off x="976252" y="4559961"/>
            <a:ext cx="5362697" cy="4319322"/>
          </a:xfrm>
        </p:spPr>
        <p:txBody>
          <a:bodyPr/>
          <a:lstStyle/>
          <a:p>
            <a:pPr>
              <a:lnSpc>
                <a:spcPct val="90000"/>
              </a:lnSpc>
              <a:spcAft>
                <a:spcPct val="40000"/>
              </a:spcAft>
            </a:pPr>
            <a:r>
              <a:rPr lang="en-GB" b="1" dirty="0"/>
              <a:t>Cause &amp; Effect</a:t>
            </a:r>
            <a:r>
              <a:rPr lang="en-GB" dirty="0"/>
              <a:t> (Ishikawa) – is simply a graphical technique to help develop an understanding of how certain causes may lead to a particular effect. </a:t>
            </a:r>
          </a:p>
          <a:p>
            <a:pPr>
              <a:lnSpc>
                <a:spcPct val="90000"/>
              </a:lnSpc>
              <a:spcAft>
                <a:spcPct val="40000"/>
              </a:spcAft>
            </a:pPr>
            <a:r>
              <a:rPr lang="en-GB" b="1" dirty="0"/>
              <a:t>Pareto</a:t>
            </a:r>
            <a:r>
              <a:rPr lang="en-GB" dirty="0"/>
              <a:t> – a type of histogram that orders the information in a particular way.  This gives rise to the Pareto principle that 80% of the problems are the result of 20% of the causes.  This enables us to direct problem solving where it will be most effective. </a:t>
            </a:r>
          </a:p>
          <a:p>
            <a:pPr>
              <a:lnSpc>
                <a:spcPct val="90000"/>
              </a:lnSpc>
              <a:spcAft>
                <a:spcPct val="40000"/>
              </a:spcAft>
            </a:pPr>
            <a:r>
              <a:rPr lang="en-GB" b="1" dirty="0"/>
              <a:t>Run Chart</a:t>
            </a:r>
            <a:r>
              <a:rPr lang="en-GB" dirty="0"/>
              <a:t> – plots the history of a single variable.  For example if a key performance criteria for a project was the variance between actual cost and budget cost, this variable could be plotted over time to track its variation and identify trends.</a:t>
            </a:r>
          </a:p>
          <a:p>
            <a:pPr>
              <a:lnSpc>
                <a:spcPct val="90000"/>
              </a:lnSpc>
              <a:spcAft>
                <a:spcPct val="40000"/>
              </a:spcAft>
            </a:pPr>
            <a:r>
              <a:rPr lang="en-GB" b="1" dirty="0"/>
              <a:t>Control Chart</a:t>
            </a:r>
            <a:r>
              <a:rPr lang="en-GB" dirty="0"/>
              <a:t> – plots value for each of a number of outputs of the same process.  It also sets tolerances for the values measured.  This allows us to identify if the process is in or out of control.  For example plotting the results of a test on each weld on the ship to ensure our welding process was within acceptable control limits.  </a:t>
            </a:r>
          </a:p>
          <a:p>
            <a:pPr>
              <a:lnSpc>
                <a:spcPct val="90000"/>
              </a:lnSpc>
              <a:spcAft>
                <a:spcPct val="40000"/>
              </a:spcAft>
            </a:pPr>
            <a:r>
              <a:rPr lang="en-GB" b="1" dirty="0"/>
              <a:t>Scatter</a:t>
            </a:r>
            <a:r>
              <a:rPr lang="en-GB" dirty="0"/>
              <a:t> – used where there are two variable and we want to see if there is a relationship between them.  e.g. the strength of a number of cubes against recorded outside temperatures may show relationship between strength and temperature.</a:t>
            </a:r>
          </a:p>
          <a:p>
            <a:pPr>
              <a:lnSpc>
                <a:spcPct val="90000"/>
              </a:lnSpc>
              <a:spcAft>
                <a:spcPct val="40000"/>
              </a:spcAft>
            </a:pPr>
            <a:r>
              <a:rPr lang="en-GB" b="1" dirty="0"/>
              <a:t>Histogram</a:t>
            </a:r>
            <a:r>
              <a:rPr lang="en-GB" dirty="0"/>
              <a:t> – plots frequency of variables.  The height of the bar shows how often a particular result occurs and the number of bars indicates the range of results.</a:t>
            </a:r>
          </a:p>
          <a:p>
            <a:pPr>
              <a:lnSpc>
                <a:spcPct val="90000"/>
              </a:lnSpc>
              <a:spcAft>
                <a:spcPct val="40000"/>
              </a:spcAft>
            </a:pPr>
            <a:r>
              <a:rPr lang="en-GB" b="1" dirty="0"/>
              <a:t>Flowchart </a:t>
            </a:r>
            <a:r>
              <a:rPr lang="en-GB" dirty="0"/>
              <a:t>– a graphical representation of a process showing activities and decision points.  A flow chart is used to show how different parts of a system interrelate.  It can help the project team identify where quality problems may occur or redesign a process to correct problems.</a:t>
            </a:r>
            <a:endParaRPr lang="en-US" b="1" dirty="0"/>
          </a:p>
        </p:txBody>
      </p:sp>
    </p:spTree>
    <p:extLst>
      <p:ext uri="{BB962C8B-B14F-4D97-AF65-F5344CB8AC3E}">
        <p14:creationId xmlns:p14="http://schemas.microsoft.com/office/powerpoint/2010/main" xmlns="" val="167393213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370</a:t>
            </a:fld>
            <a:endParaRPr lang="en-US" dirty="0"/>
          </a:p>
        </p:txBody>
      </p:sp>
    </p:spTree>
    <p:extLst>
      <p:ext uri="{BB962C8B-B14F-4D97-AF65-F5344CB8AC3E}">
        <p14:creationId xmlns:p14="http://schemas.microsoft.com/office/powerpoint/2010/main" xmlns="" val="422524350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0930" name="Rectangle 2"/>
          <p:cNvSpPr>
            <a:spLocks noGrp="1" noRot="1" noChangeAspect="1" noChangeArrowheads="1" noTextEdit="1"/>
          </p:cNvSpPr>
          <p:nvPr>
            <p:ph type="sldImg"/>
          </p:nvPr>
        </p:nvSpPr>
        <p:spPr>
          <a:xfrm>
            <a:off x="1258888" y="720725"/>
            <a:ext cx="4799012" cy="3598863"/>
          </a:xfrm>
          <a:ln/>
        </p:spPr>
      </p:sp>
      <p:sp>
        <p:nvSpPr>
          <p:cNvPr id="1020931" name="Rectangle 3"/>
          <p:cNvSpPr>
            <a:spLocks noGrp="1" noChangeArrowheads="1"/>
          </p:cNvSpPr>
          <p:nvPr>
            <p:ph type="body" idx="1"/>
          </p:nvPr>
        </p:nvSpPr>
        <p:spPr>
          <a:xfrm>
            <a:off x="976252" y="4561485"/>
            <a:ext cx="5362697" cy="4319322"/>
          </a:xfrm>
        </p:spPr>
        <p:txBody>
          <a:bodyPr/>
          <a:lstStyle/>
          <a:p>
            <a:pPr>
              <a:spcAft>
                <a:spcPct val="50000"/>
              </a:spcAft>
            </a:pPr>
            <a:r>
              <a:rPr lang="en-US" dirty="0"/>
              <a:t>Reliable information is required by project stakeholders to enable them to make effective decisions, anticipate and respond to future events such as risks and opportunities and take into account uncertainties and current problems.</a:t>
            </a:r>
          </a:p>
          <a:p>
            <a:pPr>
              <a:spcAft>
                <a:spcPct val="50000"/>
              </a:spcAft>
            </a:pPr>
            <a:r>
              <a:rPr lang="en-US" dirty="0"/>
              <a:t>Information management is required to ensure that appropriate information relevant to and generated in the course of a project, is made available to project stakeholders in a timely manner to help with more improved decision making. </a:t>
            </a:r>
          </a:p>
          <a:p>
            <a:pPr>
              <a:spcAft>
                <a:spcPct val="50000"/>
              </a:spcAft>
            </a:pPr>
            <a:r>
              <a:rPr lang="en-US" dirty="0"/>
              <a:t>A project information management plan defines how information will be managed during the life and after the project, the purpose and scope of information products, their ownership, formats, distribution, control, processing, storage and disposal.</a:t>
            </a:r>
          </a:p>
          <a:p>
            <a:pPr>
              <a:spcAft>
                <a:spcPct val="50000"/>
              </a:spcAft>
            </a:pPr>
            <a:r>
              <a:rPr lang="en-US" dirty="0"/>
              <a:t>The Plan will address the following:</a:t>
            </a:r>
          </a:p>
          <a:p>
            <a:pPr lvl="1" algn="just">
              <a:spcAft>
                <a:spcPct val="50000"/>
              </a:spcAft>
            </a:pPr>
            <a:r>
              <a:rPr lang="en-US" dirty="0">
                <a:latin typeface="ZapfCalligr BT" pitchFamily="18" charset="0"/>
              </a:rPr>
              <a:t>Information Management Objectives</a:t>
            </a:r>
          </a:p>
          <a:p>
            <a:pPr lvl="1" algn="just">
              <a:spcAft>
                <a:spcPct val="50000"/>
              </a:spcAft>
            </a:pPr>
            <a:r>
              <a:rPr lang="en-US" dirty="0">
                <a:latin typeface="ZapfCalligr BT" pitchFamily="18" charset="0"/>
              </a:rPr>
              <a:t>Roles and responsibilities</a:t>
            </a:r>
          </a:p>
          <a:p>
            <a:pPr lvl="1" algn="just">
              <a:spcAft>
                <a:spcPct val="50000"/>
              </a:spcAft>
            </a:pPr>
            <a:r>
              <a:rPr lang="en-US" dirty="0">
                <a:latin typeface="ZapfCalligr BT" pitchFamily="18" charset="0"/>
              </a:rPr>
              <a:t>The process</a:t>
            </a:r>
          </a:p>
          <a:p>
            <a:pPr lvl="1" algn="just">
              <a:spcAft>
                <a:spcPct val="50000"/>
              </a:spcAft>
            </a:pPr>
            <a:r>
              <a:rPr lang="en-US" dirty="0">
                <a:latin typeface="ZapfCalligr BT" pitchFamily="18" charset="0"/>
              </a:rPr>
              <a:t>Documentation and Information Product specifications</a:t>
            </a:r>
          </a:p>
          <a:p>
            <a:pPr lvl="1" algn="just">
              <a:spcAft>
                <a:spcPct val="50000"/>
              </a:spcAft>
            </a:pPr>
            <a:r>
              <a:rPr lang="en-GB" dirty="0">
                <a:latin typeface="ZapfCalligr BT" pitchFamily="18" charset="0"/>
              </a:rPr>
              <a:t>Links to the communication plan and process</a:t>
            </a:r>
          </a:p>
          <a:p>
            <a:pPr>
              <a:spcAft>
                <a:spcPct val="50000"/>
              </a:spcAft>
            </a:pPr>
            <a:r>
              <a:rPr lang="en-GB" dirty="0"/>
              <a:t>The way in which information is managed should be established as early as possible in the project. Typically this would be part of the communications strategy in the project management plan.</a:t>
            </a:r>
          </a:p>
          <a:p>
            <a:endParaRPr lang="en-US" dirty="0"/>
          </a:p>
        </p:txBody>
      </p:sp>
    </p:spTree>
    <p:extLst>
      <p:ext uri="{BB962C8B-B14F-4D97-AF65-F5344CB8AC3E}">
        <p14:creationId xmlns:p14="http://schemas.microsoft.com/office/powerpoint/2010/main" xmlns="" val="72843314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2978" name="Rectangle 2"/>
          <p:cNvSpPr>
            <a:spLocks noGrp="1" noRot="1" noChangeAspect="1" noChangeArrowheads="1" noTextEdit="1"/>
          </p:cNvSpPr>
          <p:nvPr>
            <p:ph type="sldImg"/>
          </p:nvPr>
        </p:nvSpPr>
        <p:spPr>
          <a:xfrm>
            <a:off x="1258888" y="720725"/>
            <a:ext cx="4799012" cy="3598863"/>
          </a:xfrm>
          <a:ln/>
        </p:spPr>
      </p:sp>
      <p:sp>
        <p:nvSpPr>
          <p:cNvPr id="1022979" name="Rectangle 3"/>
          <p:cNvSpPr>
            <a:spLocks noGrp="1" noChangeArrowheads="1"/>
          </p:cNvSpPr>
          <p:nvPr>
            <p:ph type="body" idx="1"/>
          </p:nvPr>
        </p:nvSpPr>
        <p:spPr>
          <a:xfrm>
            <a:off x="976252" y="4561485"/>
            <a:ext cx="5382757" cy="4319322"/>
          </a:xfrm>
        </p:spPr>
        <p:txBody>
          <a:bodyPr/>
          <a:lstStyle/>
          <a:p>
            <a:r>
              <a:rPr lang="en-GB" dirty="0"/>
              <a:t>The process will define how information will be acquired, accessed, stored, communicated, disposed of and archived.  The Communication Plan will define stakeholder information requirements in terms of scope and timing, the source of the information, the media and format, distribution and ownership</a:t>
            </a:r>
            <a:r>
              <a:rPr lang="en-GB" i="1" dirty="0"/>
              <a:t>.</a:t>
            </a:r>
          </a:p>
          <a:p>
            <a:pPr>
              <a:spcAft>
                <a:spcPct val="50000"/>
              </a:spcAft>
            </a:pPr>
            <a:r>
              <a:rPr lang="en-GB" b="1" dirty="0"/>
              <a:t>Sources - </a:t>
            </a:r>
            <a:r>
              <a:rPr lang="en-GB" dirty="0"/>
              <a:t>data received during the life of project is varied and may be collected in many ways, for example through meetings, from reports on progress and so on.</a:t>
            </a:r>
          </a:p>
          <a:p>
            <a:pPr>
              <a:spcAft>
                <a:spcPct val="50000"/>
              </a:spcAft>
            </a:pPr>
            <a:r>
              <a:rPr lang="en-GB" b="1" dirty="0"/>
              <a:t>Distribution - </a:t>
            </a:r>
            <a:r>
              <a:rPr lang="en-GB" dirty="0"/>
              <a:t>information needs to recorded if relevant and communicated. Key questions such as the level of information needed and who needs to be informed, must be answered.</a:t>
            </a:r>
          </a:p>
          <a:p>
            <a:pPr>
              <a:spcAft>
                <a:spcPct val="50000"/>
              </a:spcAft>
            </a:pPr>
            <a:r>
              <a:rPr lang="en-GB" b="1" dirty="0"/>
              <a:t>Recording and storage - </a:t>
            </a:r>
            <a:r>
              <a:rPr lang="en-GB" dirty="0"/>
              <a:t>records may be handwritten or created electronically. Whichever method is used, records must be maintained to support the project and for auditable purposes.</a:t>
            </a:r>
          </a:p>
          <a:p>
            <a:pPr>
              <a:spcAft>
                <a:spcPct val="50000"/>
              </a:spcAft>
            </a:pPr>
            <a:r>
              <a:rPr lang="en-GB" b="1" dirty="0"/>
              <a:t>Access – </a:t>
            </a:r>
            <a:r>
              <a:rPr lang="en-GB" dirty="0"/>
              <a:t>dependant upon the project and the sensitivity of the data, many </a:t>
            </a:r>
            <a:r>
              <a:rPr lang="en-GB" dirty="0" smtClean="0"/>
              <a:t>organizations </a:t>
            </a:r>
            <a:r>
              <a:rPr lang="en-GB" dirty="0"/>
              <a:t>will have restrictions on certain data access.  Team members will need to be able to have information that allows them to complete their tasks, but some information will be protected from some stakeholders.</a:t>
            </a:r>
            <a:endParaRPr lang="en-GB" b="1" dirty="0"/>
          </a:p>
          <a:p>
            <a:endParaRPr lang="en-US" i="1" dirty="0"/>
          </a:p>
        </p:txBody>
      </p:sp>
    </p:spTree>
    <p:extLst>
      <p:ext uri="{BB962C8B-B14F-4D97-AF65-F5344CB8AC3E}">
        <p14:creationId xmlns:p14="http://schemas.microsoft.com/office/powerpoint/2010/main" xmlns="" val="37108600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25026" name="Rectangle 2"/>
          <p:cNvSpPr>
            <a:spLocks noGrp="1" noRot="1" noChangeAspect="1" noChangeArrowheads="1" noTextEdit="1"/>
          </p:cNvSpPr>
          <p:nvPr>
            <p:ph type="sldImg"/>
          </p:nvPr>
        </p:nvSpPr>
        <p:spPr>
          <a:xfrm>
            <a:off x="1258888" y="720725"/>
            <a:ext cx="4799012" cy="3598863"/>
          </a:xfrm>
          <a:ln/>
        </p:spPr>
      </p:sp>
      <p:sp>
        <p:nvSpPr>
          <p:cNvPr id="1025027" name="Rectangle 3"/>
          <p:cNvSpPr>
            <a:spLocks noGrp="1" noChangeArrowheads="1"/>
          </p:cNvSpPr>
          <p:nvPr>
            <p:ph type="body" idx="1"/>
          </p:nvPr>
        </p:nvSpPr>
        <p:spPr>
          <a:xfrm>
            <a:off x="976252" y="4561485"/>
            <a:ext cx="5362697" cy="4319322"/>
          </a:xfrm>
        </p:spPr>
        <p:txBody>
          <a:bodyPr/>
          <a:lstStyle/>
          <a:p>
            <a:r>
              <a:rPr lang="en-GB" dirty="0"/>
              <a:t>Documents used to define requirements include the Business Case and Product Specification.  These are typically defined during Concept and Definition and updated in the course of the project.  Stakeholders involved in these documents are likely to include the project sponsor, project manager, users and operators, external client and corporate management.</a:t>
            </a:r>
          </a:p>
          <a:p>
            <a:r>
              <a:rPr lang="en-GB" dirty="0"/>
              <a:t>Planning documents include the project management plan, supporting plans such as quality, change and risk management plans, and implementation plans such as project networks.  These are mainly used by the project team and other stakeholders such as resources managers, to define and control day to day activities.</a:t>
            </a:r>
          </a:p>
          <a:p>
            <a:r>
              <a:rPr lang="en-GB" dirty="0"/>
              <a:t>Control documents include routine progress reports, exception reports, various logs such as quality, change, risk and configuration logs.  These are used for both day to day activities and at major milestones to record and communicate status on progress to project stakeholders.</a:t>
            </a:r>
            <a:endParaRPr lang="en-US" dirty="0"/>
          </a:p>
        </p:txBody>
      </p:sp>
    </p:spTree>
    <p:extLst>
      <p:ext uri="{BB962C8B-B14F-4D97-AF65-F5344CB8AC3E}">
        <p14:creationId xmlns:p14="http://schemas.microsoft.com/office/powerpoint/2010/main" xmlns="" val="62764510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375</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35</a:t>
            </a:fld>
            <a:endParaRPr lang="en-US" dirty="0"/>
          </a:p>
        </p:txBody>
      </p:sp>
    </p:spTree>
    <p:extLst>
      <p:ext uri="{BB962C8B-B14F-4D97-AF65-F5344CB8AC3E}">
        <p14:creationId xmlns:p14="http://schemas.microsoft.com/office/powerpoint/2010/main" xmlns="" val="130112092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378</a:t>
            </a:fld>
            <a:endParaRPr lang="en-US" dirty="0"/>
          </a:p>
        </p:txBody>
      </p:sp>
    </p:spTree>
    <p:extLst>
      <p:ext uri="{BB962C8B-B14F-4D97-AF65-F5344CB8AC3E}">
        <p14:creationId xmlns:p14="http://schemas.microsoft.com/office/powerpoint/2010/main" xmlns="" val="36892907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00088"/>
            <a:ext cx="5710237" cy="4281487"/>
          </a:xfrm>
        </p:spPr>
      </p:sp>
      <p:sp>
        <p:nvSpPr>
          <p:cNvPr id="3" name="Notes Placeholder 2"/>
          <p:cNvSpPr>
            <a:spLocks noGrp="1"/>
          </p:cNvSpPr>
          <p:nvPr>
            <p:ph type="body" idx="1"/>
          </p:nvPr>
        </p:nvSpPr>
        <p:spPr/>
        <p:txBody>
          <a:bodyPr/>
          <a:lstStyle/>
          <a:p>
            <a:r>
              <a:rPr lang="en-US" sz="1400" dirty="0"/>
              <a:t>Management is doing things right; leadership is doing the right things.</a:t>
            </a:r>
          </a:p>
          <a:p>
            <a:endParaRPr lang="en-US" sz="1400" dirty="0"/>
          </a:p>
          <a:p>
            <a:r>
              <a:rPr lang="en-US" sz="1400" dirty="0"/>
              <a:t>(Ask audience their thoughts on which is best.)</a:t>
            </a:r>
          </a:p>
          <a:p>
            <a:endParaRPr lang="en-US" sz="1400" dirty="0"/>
          </a:p>
          <a:p>
            <a:endParaRPr lang="en-US" sz="1400" dirty="0"/>
          </a:p>
          <a:p>
            <a:endParaRPr lang="en-US" dirty="0"/>
          </a:p>
        </p:txBody>
      </p:sp>
    </p:spTree>
    <p:extLst>
      <p:ext uri="{BB962C8B-B14F-4D97-AF65-F5344CB8AC3E}">
        <p14:creationId xmlns:p14="http://schemas.microsoft.com/office/powerpoint/2010/main" xmlns="" val="401141605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a:lstStyle/>
          <a:p>
            <a:fld id="{C695BC03-0056-4FFD-B620-61E781C7E370}" type="slidenum">
              <a:rPr lang="en-GB"/>
              <a:pPr/>
              <a:t>381</a:t>
            </a:fld>
            <a:endParaRPr lang="en-GB" dirty="0"/>
          </a:p>
        </p:txBody>
      </p:sp>
      <p:sp>
        <p:nvSpPr>
          <p:cNvPr id="898050" name="Rectangle 2"/>
          <p:cNvSpPr>
            <a:spLocks noGrp="1" noChangeArrowheads="1"/>
          </p:cNvSpPr>
          <p:nvPr>
            <p:ph type="body" idx="1"/>
          </p:nvPr>
        </p:nvSpPr>
        <p:spPr>
          <a:xfrm>
            <a:off x="958840" y="4223546"/>
            <a:ext cx="5441962" cy="4532025"/>
          </a:xfrm>
          <a:noFill/>
          <a:ln/>
        </p:spPr>
        <p:txBody>
          <a:bodyPr lIns="102862" tIns="50529" rIns="102862" bIns="50529"/>
          <a:lstStyle/>
          <a:p>
            <a:r>
              <a:rPr lang="en-GB" dirty="0" smtClean="0"/>
              <a:t>If</a:t>
            </a:r>
            <a:r>
              <a:rPr lang="en-GB" baseline="0" dirty="0" smtClean="0"/>
              <a:t> the Project Manager is to be a good leader, then they must know where and when to look and lead in the right direction.</a:t>
            </a:r>
          </a:p>
          <a:p>
            <a:endParaRPr lang="en-GB" baseline="0" dirty="0" smtClean="0"/>
          </a:p>
          <a:p>
            <a:r>
              <a:rPr lang="en-GB" baseline="0" dirty="0" smtClean="0"/>
              <a:t>They must know when they look upwards towards the Sponsor and Corporate Management, how the performance of their project can affect the strategy of the organization and where it fits into the vision set by those above.</a:t>
            </a:r>
          </a:p>
          <a:p>
            <a:r>
              <a:rPr lang="en-GB" baseline="0" dirty="0" smtClean="0"/>
              <a:t>The Project Manager must also know when to look outward, realising that their team alone, may not have the answers to all the projects questions.  Here the project manager must learn to influence and direct stakeholders from outside their natural line of management.</a:t>
            </a:r>
          </a:p>
          <a:p>
            <a:r>
              <a:rPr lang="en-GB" baseline="0" dirty="0" smtClean="0"/>
              <a:t>A good leader knows when to look forward, to plan and strategise the route ahead for the project, whilst also reflecting backwards on those tasks they have been completed and the lessons that they have learned and brought with them to develop themselves and the team for the future.</a:t>
            </a:r>
          </a:p>
          <a:p>
            <a:r>
              <a:rPr lang="en-GB" baseline="0" dirty="0" smtClean="0"/>
              <a:t>Understanding the needs of their team is paramount, whilst also addressing their performance and supporting those in need.  Knowing that your project does not lay in isolation, makes the project manager understand the effects that others have on their projects as much as they are dependent on theirs.</a:t>
            </a:r>
          </a:p>
          <a:p>
            <a:r>
              <a:rPr lang="en-GB" baseline="0" dirty="0" smtClean="0"/>
              <a:t>A true leader know how to look inward, at themselves and their own performance, knowing they are the standard bearer, the setter of the standards, where self discipline is the highest form of discipline.</a:t>
            </a:r>
          </a:p>
          <a:p>
            <a:endParaRPr lang="en-GB" b="0" baseline="0" dirty="0" smtClean="0"/>
          </a:p>
          <a:p>
            <a:r>
              <a:rPr lang="en-GB" b="0" baseline="0" dirty="0" smtClean="0"/>
              <a:t>To quote an Indian proverb, “</a:t>
            </a:r>
            <a:r>
              <a:rPr lang="en-US" dirty="0"/>
              <a:t>Leadership is lifting a person's vision to higher sights, the raising of a person's performance to higher standards, the building of a personality beyond its normal limitations.”</a:t>
            </a:r>
            <a:endParaRPr lang="en-GB" b="0" dirty="0"/>
          </a:p>
        </p:txBody>
      </p:sp>
      <p:sp>
        <p:nvSpPr>
          <p:cNvPr id="898051" name="Rectangle 3"/>
          <p:cNvSpPr>
            <a:spLocks noGrp="1" noRot="1" noChangeAspect="1" noChangeArrowheads="1" noTextEdit="1"/>
          </p:cNvSpPr>
          <p:nvPr>
            <p:ph type="sldImg"/>
          </p:nvPr>
        </p:nvSpPr>
        <p:spPr>
          <a:xfrm>
            <a:off x="1301750" y="479425"/>
            <a:ext cx="4783138" cy="3587750"/>
          </a:xfrm>
          <a:ln w="12700" cap="flat">
            <a:solidFill>
              <a:schemeClr val="tx1"/>
            </a:solidFill>
          </a:ln>
        </p:spPr>
      </p:sp>
    </p:spTree>
    <p:extLst>
      <p:ext uri="{BB962C8B-B14F-4D97-AF65-F5344CB8AC3E}">
        <p14:creationId xmlns:p14="http://schemas.microsoft.com/office/powerpoint/2010/main" xmlns="" val="285880820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0802" name="Rectangle 2"/>
          <p:cNvSpPr>
            <a:spLocks noGrp="1" noRot="1" noChangeAspect="1" noChangeArrowheads="1" noTextEdit="1"/>
          </p:cNvSpPr>
          <p:nvPr>
            <p:ph type="sldImg"/>
          </p:nvPr>
        </p:nvSpPr>
        <p:spPr>
          <a:xfrm>
            <a:off x="1216025" y="720725"/>
            <a:ext cx="4800600" cy="3600450"/>
          </a:xfrm>
          <a:ln/>
        </p:spPr>
      </p:sp>
      <p:sp>
        <p:nvSpPr>
          <p:cNvPr id="1100803" name="Rectangle 3"/>
          <p:cNvSpPr>
            <a:spLocks noGrp="1" noChangeArrowheads="1"/>
          </p:cNvSpPr>
          <p:nvPr>
            <p:ph type="body" idx="1"/>
          </p:nvPr>
        </p:nvSpPr>
        <p:spPr>
          <a:xfrm>
            <a:off x="974582" y="4561485"/>
            <a:ext cx="5366039" cy="4319322"/>
          </a:xfrm>
        </p:spPr>
        <p:txBody>
          <a:bodyPr/>
          <a:lstStyle/>
          <a:p>
            <a:pPr>
              <a:lnSpc>
                <a:spcPct val="90000"/>
              </a:lnSpc>
              <a:spcAft>
                <a:spcPct val="50000"/>
              </a:spcAft>
            </a:pPr>
            <a:r>
              <a:rPr lang="en-GB" b="1" dirty="0"/>
              <a:t>Key attributes of successful leaders:</a:t>
            </a:r>
          </a:p>
          <a:p>
            <a:pPr>
              <a:lnSpc>
                <a:spcPct val="90000"/>
              </a:lnSpc>
              <a:spcAft>
                <a:spcPct val="50000"/>
              </a:spcAft>
            </a:pPr>
            <a:r>
              <a:rPr lang="en-GB" b="1" dirty="0"/>
              <a:t>Focus</a:t>
            </a:r>
            <a:r>
              <a:rPr lang="en-GB" dirty="0"/>
              <a:t> -gives clear direction and provides the vision, is fully committed to the project critical success criteria and able to maintain focus throughout the project life.</a:t>
            </a:r>
          </a:p>
          <a:p>
            <a:pPr>
              <a:lnSpc>
                <a:spcPct val="90000"/>
              </a:lnSpc>
              <a:spcAft>
                <a:spcPct val="50000"/>
              </a:spcAft>
            </a:pPr>
            <a:r>
              <a:rPr lang="en-GB" b="1" dirty="0"/>
              <a:t>Manages conflict</a:t>
            </a:r>
            <a:r>
              <a:rPr lang="en-GB" dirty="0"/>
              <a:t>  – a good leader is able to identify conflict, establish its impact on the project and resolve quickly.</a:t>
            </a:r>
          </a:p>
          <a:p>
            <a:pPr>
              <a:lnSpc>
                <a:spcPct val="90000"/>
              </a:lnSpc>
              <a:spcAft>
                <a:spcPct val="50000"/>
              </a:spcAft>
            </a:pPr>
            <a:r>
              <a:rPr lang="en-GB" b="1" dirty="0"/>
              <a:t>Good team motivator</a:t>
            </a:r>
            <a:r>
              <a:rPr lang="en-GB" dirty="0"/>
              <a:t> – recognises need to manage motivational factors such as recognition, job satisfaction, reward.  Recognises success and gives credit.</a:t>
            </a:r>
          </a:p>
          <a:p>
            <a:pPr>
              <a:lnSpc>
                <a:spcPct val="90000"/>
              </a:lnSpc>
              <a:spcAft>
                <a:spcPct val="50000"/>
              </a:spcAft>
            </a:pPr>
            <a:r>
              <a:rPr lang="en-GB" b="1" dirty="0"/>
              <a:t>Flexible and adaptable -</a:t>
            </a:r>
            <a:r>
              <a:rPr lang="en-GB" dirty="0"/>
              <a:t> able to use an appropriate leadership style to suit the circumstances</a:t>
            </a:r>
            <a:r>
              <a:rPr lang="en-GB" dirty="0" smtClean="0"/>
              <a:t>.</a:t>
            </a:r>
          </a:p>
          <a:p>
            <a:pPr>
              <a:lnSpc>
                <a:spcPct val="90000"/>
              </a:lnSpc>
              <a:spcAft>
                <a:spcPct val="50000"/>
              </a:spcAft>
            </a:pPr>
            <a:r>
              <a:rPr lang="en-GB" b="1" dirty="0" smtClean="0"/>
              <a:t>Good risk taker-</a:t>
            </a:r>
            <a:r>
              <a:rPr lang="en-GB" dirty="0" smtClean="0"/>
              <a:t> having situational awareness, so they are able to weigh up the pro’s and con’s and make effective decisions. </a:t>
            </a:r>
          </a:p>
          <a:p>
            <a:pPr>
              <a:lnSpc>
                <a:spcPct val="90000"/>
              </a:lnSpc>
              <a:spcAft>
                <a:spcPct val="50000"/>
              </a:spcAft>
            </a:pPr>
            <a:r>
              <a:rPr lang="en-GB" b="1" dirty="0" smtClean="0"/>
              <a:t>Good influencer</a:t>
            </a:r>
            <a:r>
              <a:rPr lang="en-GB" dirty="0" smtClean="0"/>
              <a:t> – able to obtain commitment to project goals from the project stakeholders, including the external and internal team, end-user and subcontractors.</a:t>
            </a:r>
          </a:p>
          <a:p>
            <a:pPr>
              <a:lnSpc>
                <a:spcPct val="90000"/>
              </a:lnSpc>
              <a:spcAft>
                <a:spcPct val="50000"/>
              </a:spcAft>
            </a:pPr>
            <a:r>
              <a:rPr lang="en-GB" b="1" dirty="0" smtClean="0"/>
              <a:t>Good problem solver</a:t>
            </a:r>
            <a:r>
              <a:rPr lang="en-GB" dirty="0" smtClean="0"/>
              <a:t> - able to deal with uncertainty through innovation.</a:t>
            </a:r>
          </a:p>
          <a:p>
            <a:pPr>
              <a:lnSpc>
                <a:spcPct val="90000"/>
              </a:lnSpc>
              <a:spcAft>
                <a:spcPct val="50000"/>
              </a:spcAft>
            </a:pPr>
            <a:r>
              <a:rPr lang="en-GB" b="1" dirty="0" smtClean="0"/>
              <a:t>Able to delegate</a:t>
            </a:r>
            <a:r>
              <a:rPr lang="en-GB" dirty="0" smtClean="0"/>
              <a:t> – defines clear objectives, empowers, gives authority and responsibility – ensures individual is competent, defines effective rules for escalation, and provides adequate supervision and support.</a:t>
            </a:r>
          </a:p>
          <a:p>
            <a:pPr>
              <a:lnSpc>
                <a:spcPct val="90000"/>
              </a:lnSpc>
              <a:spcAft>
                <a:spcPct val="50000"/>
              </a:spcAft>
            </a:pPr>
            <a:r>
              <a:rPr lang="en-GB" b="1" dirty="0" smtClean="0"/>
              <a:t>Good communicator</a:t>
            </a:r>
            <a:r>
              <a:rPr lang="en-GB" dirty="0" smtClean="0"/>
              <a:t> - good networker able to maintain constructive relationships with all project stakeholders and ensure effective communications throughout.</a:t>
            </a:r>
          </a:p>
          <a:p>
            <a:pPr>
              <a:lnSpc>
                <a:spcPct val="90000"/>
              </a:lnSpc>
              <a:spcAft>
                <a:spcPct val="50000"/>
              </a:spcAft>
            </a:pPr>
            <a:r>
              <a:rPr lang="en-GB" b="1" dirty="0" smtClean="0"/>
              <a:t>Gives Feedback</a:t>
            </a:r>
            <a:r>
              <a:rPr lang="en-GB" dirty="0" smtClean="0"/>
              <a:t> - able to provide constructive criticism and feedback</a:t>
            </a:r>
            <a:endParaRPr lang="en-US" dirty="0" smtClean="0"/>
          </a:p>
        </p:txBody>
      </p:sp>
    </p:spTree>
    <p:extLst>
      <p:ext uri="{BB962C8B-B14F-4D97-AF65-F5344CB8AC3E}">
        <p14:creationId xmlns:p14="http://schemas.microsoft.com/office/powerpoint/2010/main" xmlns="" val="327289381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2850" name="Rectangle 2"/>
          <p:cNvSpPr>
            <a:spLocks noGrp="1" noRot="1" noChangeAspect="1" noChangeArrowheads="1" noTextEdit="1"/>
          </p:cNvSpPr>
          <p:nvPr>
            <p:ph type="sldImg"/>
          </p:nvPr>
        </p:nvSpPr>
        <p:spPr>
          <a:xfrm>
            <a:off x="1258888" y="720725"/>
            <a:ext cx="4797425" cy="3598863"/>
          </a:xfrm>
          <a:ln/>
        </p:spPr>
      </p:sp>
      <p:sp>
        <p:nvSpPr>
          <p:cNvPr id="1102851" name="Rectangle 3"/>
          <p:cNvSpPr>
            <a:spLocks noGrp="1" noChangeArrowheads="1"/>
          </p:cNvSpPr>
          <p:nvPr>
            <p:ph type="body" idx="1"/>
          </p:nvPr>
        </p:nvSpPr>
        <p:spPr>
          <a:xfrm>
            <a:off x="974582" y="4559961"/>
            <a:ext cx="5366039" cy="4320846"/>
          </a:xfrm>
        </p:spPr>
        <p:txBody>
          <a:bodyPr/>
          <a:lstStyle/>
          <a:p>
            <a:pPr>
              <a:spcAft>
                <a:spcPct val="50000"/>
              </a:spcAft>
            </a:pPr>
            <a:r>
              <a:rPr lang="en-GB" b="1" dirty="0"/>
              <a:t>Leading the Individual</a:t>
            </a:r>
          </a:p>
          <a:p>
            <a:r>
              <a:rPr lang="en-GB" dirty="0">
                <a:cs typeface="Times New Roman" pitchFamily="18" charset="0"/>
              </a:rPr>
              <a:t>One of the best known frameworks for the development of an individual within a team is the Situational Leadership model developed by Hersey and Blanchard.  The model was not specifically developed for projects and is a little simplistic for the project environment but it is still a useful framework. </a:t>
            </a:r>
          </a:p>
          <a:p>
            <a:r>
              <a:rPr lang="en-GB" dirty="0">
                <a:cs typeface="Times New Roman" pitchFamily="18" charset="0"/>
              </a:rPr>
              <a:t>The model describes the developing relationship between leader and team member.  The matrix has two dimensions: Task Behaviour and Relationship Behaviour. </a:t>
            </a:r>
          </a:p>
          <a:p>
            <a:r>
              <a:rPr lang="en-GB" b="1" dirty="0">
                <a:cs typeface="Times New Roman" pitchFamily="18" charset="0"/>
              </a:rPr>
              <a:t>Directing</a:t>
            </a:r>
            <a:r>
              <a:rPr lang="en-GB" dirty="0">
                <a:cs typeface="Times New Roman" pitchFamily="18" charset="0"/>
              </a:rPr>
              <a:t> 	</a:t>
            </a:r>
          </a:p>
          <a:p>
            <a:r>
              <a:rPr lang="en-GB" dirty="0">
                <a:cs typeface="Times New Roman" pitchFamily="18" charset="0"/>
              </a:rPr>
              <a:t>When the team member first arrives there is anxiety, tension and confusion. The leader adopts a task oriented approach, provides specific instructions and closely supervises performance.</a:t>
            </a:r>
          </a:p>
          <a:p>
            <a:r>
              <a:rPr lang="en-GB" b="1" dirty="0">
                <a:cs typeface="Times New Roman" pitchFamily="18" charset="0"/>
              </a:rPr>
              <a:t>Coaching</a:t>
            </a:r>
            <a:r>
              <a:rPr lang="en-GB" dirty="0">
                <a:cs typeface="Times New Roman" pitchFamily="18" charset="0"/>
              </a:rPr>
              <a:t>	</a:t>
            </a:r>
          </a:p>
          <a:p>
            <a:r>
              <a:rPr lang="en-GB" dirty="0">
                <a:cs typeface="Times New Roman" pitchFamily="18" charset="0"/>
              </a:rPr>
              <a:t>As individuals begin to understand what is required the leader will spend more time establishing a relationship of trust and mutual understanding. Since the individual may not yet have developed sufficient competency to assume full responsibility for the task it is still necessary to explain decisions and provide the opportunity for clarification.</a:t>
            </a:r>
            <a:r>
              <a:rPr lang="en-GB" b="1" dirty="0">
                <a:cs typeface="Times New Roman" pitchFamily="18" charset="0"/>
              </a:rPr>
              <a:t>                           </a:t>
            </a:r>
            <a:r>
              <a:rPr lang="en-GB" dirty="0">
                <a:cs typeface="Times New Roman" pitchFamily="18" charset="0"/>
              </a:rPr>
              <a:t>       </a:t>
            </a:r>
          </a:p>
        </p:txBody>
      </p:sp>
    </p:spTree>
    <p:extLst>
      <p:ext uri="{BB962C8B-B14F-4D97-AF65-F5344CB8AC3E}">
        <p14:creationId xmlns:p14="http://schemas.microsoft.com/office/powerpoint/2010/main" xmlns="" val="355142022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98754" name="Rectangle 2"/>
          <p:cNvSpPr>
            <a:spLocks noGrp="1" noRot="1" noChangeAspect="1" noChangeArrowheads="1" noTextEdit="1"/>
          </p:cNvSpPr>
          <p:nvPr>
            <p:ph type="sldImg"/>
          </p:nvPr>
        </p:nvSpPr>
        <p:spPr>
          <a:xfrm>
            <a:off x="1216025" y="720725"/>
            <a:ext cx="4800600" cy="3600450"/>
          </a:xfrm>
          <a:ln/>
        </p:spPr>
      </p:sp>
      <p:sp>
        <p:nvSpPr>
          <p:cNvPr id="1098755" name="Rectangle 3"/>
          <p:cNvSpPr>
            <a:spLocks noGrp="1" noChangeArrowheads="1"/>
          </p:cNvSpPr>
          <p:nvPr>
            <p:ph type="body" idx="1"/>
          </p:nvPr>
        </p:nvSpPr>
        <p:spPr>
          <a:xfrm>
            <a:off x="974582" y="4590422"/>
            <a:ext cx="5369383" cy="4290385"/>
          </a:xfrm>
        </p:spPr>
        <p:txBody>
          <a:bodyPr/>
          <a:lstStyle/>
          <a:p>
            <a:r>
              <a:rPr lang="en-GB" dirty="0"/>
              <a:t>John Adair identified three overlapping areas of core responsibility: Task, Team and Individual.</a:t>
            </a:r>
          </a:p>
          <a:p>
            <a:r>
              <a:rPr lang="en-GB" dirty="0"/>
              <a:t>Effective leaders are able to balance their focus in these areas according to the situation.   If there is too much focus in one area it will have a detrimental effect on the others.  Conversely, each area has a positive influence on the others if properly balanced.  For example a well thought out Project Management Plan provides effective guidance to the individual and the team.  However,  a well though out plan can only be achieved through awareness of the team and individual’s needs. </a:t>
            </a:r>
          </a:p>
          <a:p>
            <a:r>
              <a:rPr lang="en-GB" b="1" dirty="0"/>
              <a:t>Task</a:t>
            </a:r>
            <a:r>
              <a:rPr lang="en-GB" dirty="0"/>
              <a:t> - the leader has to ensure that the required task is achieved.  This requires the setting of task objectives, control and co-ordination.  The leader must maintain focus on the objectives until completion. </a:t>
            </a:r>
          </a:p>
          <a:p>
            <a:r>
              <a:rPr lang="en-GB" b="1" dirty="0"/>
              <a:t>Individual</a:t>
            </a:r>
            <a:r>
              <a:rPr lang="en-GB" dirty="0"/>
              <a:t> - good leaders recognise that each individual has needs that are fulfilled through the task.  They understand the needs, strengths and weakness of individuals, and are able to apply the leadership style appropriate to the situation.  They are able to produce the motivation and commitment needed for the individual to perform their task. </a:t>
            </a:r>
          </a:p>
          <a:p>
            <a:r>
              <a:rPr lang="en-GB" b="1" dirty="0"/>
              <a:t>Team</a:t>
            </a:r>
            <a:r>
              <a:rPr lang="en-GB" dirty="0"/>
              <a:t> - an effective leader recognises that the team is an entity that also requires direction, information, performance feedback and support, as well as the individuals within the team.  </a:t>
            </a:r>
          </a:p>
          <a:p>
            <a:endParaRPr lang="en-GB" dirty="0"/>
          </a:p>
        </p:txBody>
      </p:sp>
    </p:spTree>
    <p:extLst>
      <p:ext uri="{BB962C8B-B14F-4D97-AF65-F5344CB8AC3E}">
        <p14:creationId xmlns:p14="http://schemas.microsoft.com/office/powerpoint/2010/main" xmlns="" val="229291566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104898" name="Rectangle 2"/>
          <p:cNvSpPr>
            <a:spLocks noGrp="1" noRot="1" noChangeAspect="1" noChangeArrowheads="1" noTextEdit="1"/>
          </p:cNvSpPr>
          <p:nvPr>
            <p:ph type="sldImg"/>
          </p:nvPr>
        </p:nvSpPr>
        <p:spPr>
          <a:xfrm>
            <a:off x="1258888" y="720725"/>
            <a:ext cx="4797425" cy="3598863"/>
          </a:xfrm>
          <a:ln/>
        </p:spPr>
      </p:sp>
      <p:sp>
        <p:nvSpPr>
          <p:cNvPr id="1104899" name="Rectangle 3"/>
          <p:cNvSpPr>
            <a:spLocks noGrp="1" noChangeArrowheads="1"/>
          </p:cNvSpPr>
          <p:nvPr>
            <p:ph type="body" idx="1"/>
          </p:nvPr>
        </p:nvSpPr>
        <p:spPr>
          <a:xfrm>
            <a:off x="974582" y="4559961"/>
            <a:ext cx="5366039" cy="4320846"/>
          </a:xfrm>
        </p:spPr>
        <p:txBody>
          <a:bodyPr/>
          <a:lstStyle/>
          <a:p>
            <a:r>
              <a:rPr lang="en-GB" b="1" dirty="0">
                <a:cs typeface="Times New Roman" pitchFamily="18" charset="0"/>
              </a:rPr>
              <a:t>Supporting</a:t>
            </a:r>
            <a:r>
              <a:rPr lang="en-GB" dirty="0">
                <a:cs typeface="Times New Roman" pitchFamily="18" charset="0"/>
              </a:rPr>
              <a:t>	</a:t>
            </a:r>
          </a:p>
          <a:p>
            <a:r>
              <a:rPr lang="en-GB" dirty="0">
                <a:cs typeface="Times New Roman" pitchFamily="18" charset="0"/>
              </a:rPr>
              <a:t>As the individual develops high levels of competency and motivation, greater delegation and group decision making is possible. The leader concentrates on developing relationships with individuals.</a:t>
            </a:r>
          </a:p>
          <a:p>
            <a:r>
              <a:rPr lang="en-GB" b="1" dirty="0">
                <a:cs typeface="Times New Roman" pitchFamily="18" charset="0"/>
              </a:rPr>
              <a:t>Delegating</a:t>
            </a:r>
            <a:r>
              <a:rPr lang="en-GB" dirty="0">
                <a:cs typeface="Times New Roman" pitchFamily="18" charset="0"/>
              </a:rPr>
              <a:t>	</a:t>
            </a:r>
          </a:p>
          <a:p>
            <a:r>
              <a:rPr lang="en-GB" dirty="0">
                <a:cs typeface="Times New Roman" pitchFamily="18" charset="0"/>
              </a:rPr>
              <a:t>Finally a point is reached where team members are confident in their ability, trusted to get on with the task and have a good relationship with the leader. Both task and relationship behaviour drop to low levels. Complacency on the part of the leader is now, perhaps, the greatest danger. </a:t>
            </a:r>
          </a:p>
          <a:p>
            <a:r>
              <a:rPr lang="en-GB" dirty="0">
                <a:cs typeface="Times New Roman" pitchFamily="18" charset="0"/>
              </a:rPr>
              <a:t>The parallel development of the individual through these stages can be viewed in a different way. Hersey and Blanchard also identify something called Follower Readiness which is a combination of Ability (knowledge, experience and skill) and Confidence (willingness, commitment and motivation). </a:t>
            </a:r>
          </a:p>
          <a:p>
            <a:r>
              <a:rPr lang="en-GB" dirty="0">
                <a:cs typeface="Times New Roman" pitchFamily="18" charset="0"/>
              </a:rPr>
              <a:t>A new team member may not have all the necessary ability or confidence.  It is the leader</a:t>
            </a:r>
            <a:r>
              <a:rPr lang="en-GB" dirty="0">
                <a:latin typeface="Verdana"/>
                <a:cs typeface="Times New Roman" pitchFamily="18" charset="0"/>
              </a:rPr>
              <a:t>’</a:t>
            </a:r>
            <a:r>
              <a:rPr lang="en-GB" dirty="0">
                <a:cs typeface="Times New Roman" pitchFamily="18" charset="0"/>
              </a:rPr>
              <a:t>s job to develop both in the individual as they move through the four stages. </a:t>
            </a:r>
          </a:p>
          <a:p>
            <a:endParaRPr lang="en-GB" dirty="0"/>
          </a:p>
        </p:txBody>
      </p:sp>
    </p:spTree>
    <p:extLst>
      <p:ext uri="{BB962C8B-B14F-4D97-AF65-F5344CB8AC3E}">
        <p14:creationId xmlns:p14="http://schemas.microsoft.com/office/powerpoint/2010/main" xmlns="" val="403646697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387</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The ego must go. It’s not about you. </a:t>
            </a:r>
            <a:r>
              <a:rPr lang="en-US" sz="1200" b="1" kern="1200" dirty="0" smtClean="0">
                <a:solidFill>
                  <a:schemeClr val="tx1"/>
                </a:solidFill>
                <a:effectLst/>
                <a:latin typeface="+mn-lt"/>
                <a:ea typeface="+mn-ea"/>
                <a:cs typeface="+mn-cs"/>
              </a:rPr>
              <a:t>Build a strong team</a:t>
            </a:r>
            <a:r>
              <a:rPr lang="en-US" sz="1200" kern="1200" dirty="0" smtClean="0">
                <a:solidFill>
                  <a:schemeClr val="tx1"/>
                </a:solidFill>
                <a:effectLst/>
                <a:latin typeface="+mn-lt"/>
                <a:ea typeface="+mn-ea"/>
                <a:cs typeface="+mn-cs"/>
              </a:rPr>
              <a:t> and surround yourself with smart, passionate and highly competent </a:t>
            </a:r>
            <a:r>
              <a:rPr lang="en-US" sz="1200" kern="1200" dirty="0" err="1" smtClean="0">
                <a:solidFill>
                  <a:schemeClr val="tx1"/>
                </a:solidFill>
                <a:effectLst/>
                <a:latin typeface="+mn-lt"/>
                <a:ea typeface="+mn-ea"/>
                <a:cs typeface="+mn-cs"/>
              </a:rPr>
              <a:t>people.v</a:t>
            </a:r>
            <a:r>
              <a:rPr lang="en-US" sz="1200" i="1" kern="1200" dirty="0" err="1" smtClean="0">
                <a:solidFill>
                  <a:schemeClr val="tx1"/>
                </a:solidFill>
                <a:effectLst/>
                <a:latin typeface="+mn-lt"/>
                <a:ea typeface="+mn-ea"/>
                <a:cs typeface="+mn-cs"/>
              </a:rPr>
              <a:t>Developing</a:t>
            </a:r>
            <a:r>
              <a:rPr lang="en-US" sz="1200" i="1" kern="1200" dirty="0" smtClean="0">
                <a:solidFill>
                  <a:schemeClr val="tx1"/>
                </a:solidFill>
                <a:effectLst/>
                <a:latin typeface="+mn-lt"/>
                <a:ea typeface="+mn-ea"/>
                <a:cs typeface="+mn-cs"/>
              </a:rPr>
              <a:t> leadership skills is a lifetime </a:t>
            </a:r>
            <a:r>
              <a:rPr lang="en-US" sz="1200" i="1" kern="1200" dirty="0" err="1" smtClean="0">
                <a:solidFill>
                  <a:schemeClr val="tx1"/>
                </a:solidFill>
                <a:effectLst/>
                <a:latin typeface="+mn-lt"/>
                <a:ea typeface="+mn-ea"/>
                <a:cs typeface="+mn-cs"/>
              </a:rPr>
              <a:t>project.</a:t>
            </a:r>
            <a:r>
              <a:rPr lang="en-US" sz="1200" kern="1200" dirty="0" err="1" smtClean="0">
                <a:solidFill>
                  <a:schemeClr val="tx1"/>
                </a:solidFill>
                <a:effectLst/>
                <a:latin typeface="+mn-lt"/>
                <a:ea typeface="+mn-ea"/>
                <a:cs typeface="+mn-cs"/>
              </a:rPr>
              <a:t>It’s</a:t>
            </a:r>
            <a:r>
              <a:rPr lang="en-US" sz="1200" kern="1200" dirty="0" smtClean="0">
                <a:solidFill>
                  <a:schemeClr val="tx1"/>
                </a:solidFill>
                <a:effectLst/>
                <a:latin typeface="+mn-lt"/>
                <a:ea typeface="+mn-ea"/>
                <a:cs typeface="+mn-cs"/>
              </a:rPr>
              <a:t> too easy, as a leader, to feel like you have to be the one who knows everything. Great leaders recognize that they need to keep learning. Additionally, </a:t>
            </a:r>
            <a:r>
              <a:rPr lang="en-US" sz="1200" b="1" kern="1200" dirty="0" smtClean="0">
                <a:solidFill>
                  <a:schemeClr val="tx1"/>
                </a:solidFill>
                <a:effectLst/>
                <a:latin typeface="+mn-lt"/>
                <a:ea typeface="+mn-ea"/>
                <a:cs typeface="+mn-cs"/>
              </a:rPr>
              <a:t>treat everyone with respect</a:t>
            </a:r>
            <a:r>
              <a:rPr lang="en-US" sz="1200" kern="1200" dirty="0" smtClean="0">
                <a:solidFill>
                  <a:schemeClr val="tx1"/>
                </a:solidFill>
                <a:effectLst/>
                <a:latin typeface="+mn-lt"/>
                <a:ea typeface="+mn-ea"/>
                <a:cs typeface="+mn-cs"/>
              </a:rPr>
              <a:t> at all times whether they are employees, customers, suppliers, or partners. </a:t>
            </a:r>
            <a:r>
              <a:rPr lang="en-US" sz="1200" b="1" kern="1200" dirty="0" smtClean="0">
                <a:solidFill>
                  <a:schemeClr val="tx1"/>
                </a:solidFill>
                <a:effectLst/>
                <a:latin typeface="+mn-lt"/>
                <a:ea typeface="+mn-ea"/>
                <a:cs typeface="+mn-cs"/>
              </a:rPr>
              <a:t>Be humble</a:t>
            </a:r>
            <a:r>
              <a:rPr lang="en-US" sz="1200" kern="1200" dirty="0" smtClean="0">
                <a:solidFill>
                  <a:schemeClr val="tx1"/>
                </a:solidFill>
                <a:effectLst/>
                <a:latin typeface="+mn-lt"/>
                <a:ea typeface="+mn-ea"/>
                <a:cs typeface="+mn-cs"/>
              </a:rPr>
              <a:t>. The more humble you remain, the more subordinates would be motivated to share their suggestions and recommendations with you. </a:t>
            </a:r>
            <a:r>
              <a:rPr lang="en-US" sz="1200" i="1" kern="1200" dirty="0" smtClean="0">
                <a:solidFill>
                  <a:schemeClr val="tx1"/>
                </a:solidFill>
                <a:effectLst/>
                <a:latin typeface="+mn-lt"/>
                <a:ea typeface="+mn-ea"/>
                <a:cs typeface="+mn-cs"/>
              </a:rPr>
              <a:t>The greater your success, the more you need to stay in touch with fresh opinions and perspectives and welcome honest feedback.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388</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Get rid of Complacency. Embrace Change. Be adaptable. Consumer needs and the market place are ever evolving. The global playing field has leveled. As a result of continuous technology acceleration, the change is rapid, inevitable and unstoppable. </a:t>
            </a:r>
            <a:r>
              <a:rPr lang="en-US" sz="1200" b="1" kern="1200" dirty="0" smtClean="0">
                <a:solidFill>
                  <a:schemeClr val="tx1"/>
                </a:solidFill>
                <a:effectLst/>
                <a:latin typeface="+mn-lt"/>
                <a:ea typeface="+mn-ea"/>
                <a:cs typeface="+mn-cs"/>
              </a:rPr>
              <a:t>Listen to what your customers and employees are saying and go back to the drawing board.</a:t>
            </a:r>
            <a:r>
              <a:rPr lang="en-US" sz="1200" kern="1200" dirty="0" smtClean="0">
                <a:solidFill>
                  <a:schemeClr val="tx1"/>
                </a:solidFill>
                <a:effectLst/>
                <a:latin typeface="+mn-lt"/>
                <a:ea typeface="+mn-ea"/>
                <a:cs typeface="+mn-cs"/>
              </a:rPr>
              <a:t> I remember once making a recommendation to a boss and being told thanks but no thanks. “This is how we have always done things and we will continue to do it this way.”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389</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Globally,</a:t>
            </a:r>
            <a:r>
              <a:rPr lang="en-US" baseline="0" dirty="0" smtClean="0"/>
              <a:t> the The eight Millennium Development Goals or MDGs– which range from reducing extreme poverty to providing universal primary education, all by the target date of 2015 – form a blueprint agreed to by all the world’s countries and all the world’s leading development institutions. They have galvanized unprecedented efforts to meet the needs of the world.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36</a:t>
            </a:fld>
            <a:endParaRPr lang="en-US" dirty="0"/>
          </a:p>
        </p:txBody>
      </p:sp>
    </p:spTree>
    <p:extLst>
      <p:ext uri="{BB962C8B-B14F-4D97-AF65-F5344CB8AC3E}">
        <p14:creationId xmlns:p14="http://schemas.microsoft.com/office/powerpoint/2010/main" xmlns="" val="343784121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u="sng" kern="1200" dirty="0" smtClean="0">
                <a:solidFill>
                  <a:schemeClr val="tx1"/>
                </a:solidFill>
                <a:effectLst/>
                <a:latin typeface="+mn-lt"/>
                <a:ea typeface="+mn-ea"/>
                <a:cs typeface="+mn-cs"/>
              </a:rPr>
              <a:t>GREED</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Dishonesty</a:t>
            </a:r>
            <a:r>
              <a:rPr lang="en-US" sz="1200" kern="1200" dirty="0" smtClean="0">
                <a:solidFill>
                  <a:schemeClr val="tx1"/>
                </a:solidFill>
                <a:effectLst/>
                <a:latin typeface="+mn-lt"/>
                <a:ea typeface="+mn-ea"/>
                <a:cs typeface="+mn-cs"/>
              </a:rPr>
              <a:t> go hand in hand. Reputation, Integrity and Credibility is everything. Your reputation, whether good or bad will spread faster than a viral video on YouTube. Once lost it is extremely difficult to regain.</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BE0712-AA02-4CEE-AF68-858CBC03CA04}" type="slidenum">
              <a:rPr lang="en-US" smtClean="0"/>
              <a:pPr/>
              <a:t>390</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2130" name="Rectangle 2"/>
          <p:cNvSpPr>
            <a:spLocks noGrp="1" noRot="1" noChangeAspect="1" noChangeArrowheads="1" noTextEdit="1"/>
          </p:cNvSpPr>
          <p:nvPr>
            <p:ph type="sldImg"/>
          </p:nvPr>
        </p:nvSpPr>
        <p:spPr>
          <a:xfrm>
            <a:off x="1216025" y="720725"/>
            <a:ext cx="4800600" cy="3600450"/>
          </a:xfrm>
          <a:ln/>
        </p:spPr>
      </p:sp>
      <p:sp>
        <p:nvSpPr>
          <p:cNvPr id="1072131" name="Rectangle 3"/>
          <p:cNvSpPr>
            <a:spLocks noGrp="1" noChangeArrowheads="1"/>
          </p:cNvSpPr>
          <p:nvPr>
            <p:ph type="body" idx="1"/>
          </p:nvPr>
        </p:nvSpPr>
        <p:spPr>
          <a:xfrm>
            <a:off x="974582" y="4561485"/>
            <a:ext cx="5366039" cy="4319322"/>
          </a:xfrm>
        </p:spPr>
        <p:txBody>
          <a:bodyPr/>
          <a:lstStyle/>
          <a:p>
            <a:pPr lvl="1" indent="-273894"/>
            <a:r>
              <a:rPr lang="en-GB" dirty="0" smtClean="0">
                <a:latin typeface="ZapfCalligr BT" pitchFamily="18" charset="0"/>
              </a:rPr>
              <a:t>When </a:t>
            </a:r>
            <a:r>
              <a:rPr lang="en-GB" dirty="0">
                <a:latin typeface="ZapfCalligr BT" pitchFamily="18" charset="0"/>
              </a:rPr>
              <a:t>developing a Communication plan, the first step is Stakeholder analysis.  It is important to know what your audience wants to know, when they want to know it, how they want it presenting and how often they want it.  The Project Manager must understand where their information is coming from and if they are receiving any assistance in collating or collecting the information.  One last consideration is to understand how as a Project Manager you will approach the dissemination of unexpected information.  The majority of this time the news is bad, knowing your team and trying to anticipate their reaction needs many hours of team development and understanding by the Project Manager.</a:t>
            </a:r>
          </a:p>
        </p:txBody>
      </p:sp>
    </p:spTree>
    <p:extLst>
      <p:ext uri="{BB962C8B-B14F-4D97-AF65-F5344CB8AC3E}">
        <p14:creationId xmlns:p14="http://schemas.microsoft.com/office/powerpoint/2010/main" xmlns="" val="421687058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4178" name="Rectangle 2"/>
          <p:cNvSpPr>
            <a:spLocks noGrp="1" noRot="1" noChangeAspect="1" noChangeArrowheads="1" noTextEdit="1"/>
          </p:cNvSpPr>
          <p:nvPr>
            <p:ph type="sldImg"/>
          </p:nvPr>
        </p:nvSpPr>
        <p:spPr>
          <a:xfrm>
            <a:off x="1216025" y="720725"/>
            <a:ext cx="4800600" cy="3600450"/>
          </a:xfrm>
          <a:ln/>
        </p:spPr>
      </p:sp>
      <p:sp>
        <p:nvSpPr>
          <p:cNvPr id="1074179" name="Rectangle 3"/>
          <p:cNvSpPr>
            <a:spLocks noGrp="1" noChangeArrowheads="1"/>
          </p:cNvSpPr>
          <p:nvPr>
            <p:ph type="body" idx="1"/>
          </p:nvPr>
        </p:nvSpPr>
        <p:spPr>
          <a:xfrm>
            <a:off x="974582" y="4561485"/>
            <a:ext cx="5366039" cy="4319322"/>
          </a:xfrm>
        </p:spPr>
        <p:txBody>
          <a:bodyPr/>
          <a:lstStyle/>
          <a:p>
            <a:r>
              <a:rPr lang="en-GB" b="1" dirty="0"/>
              <a:t>Barriers to communication</a:t>
            </a:r>
          </a:p>
          <a:p>
            <a:r>
              <a:rPr lang="en-GB" dirty="0"/>
              <a:t>In the simple model above there are in effect four potential barriers that the communication navigate.</a:t>
            </a:r>
          </a:p>
          <a:p>
            <a:r>
              <a:rPr lang="en-GB" b="1" dirty="0"/>
              <a:t>Environmental - </a:t>
            </a:r>
            <a:r>
              <a:rPr lang="en-GB" dirty="0"/>
              <a:t>Noise, temperature and air fall into this category</a:t>
            </a:r>
          </a:p>
          <a:p>
            <a:r>
              <a:rPr lang="en-GB" b="1" dirty="0"/>
              <a:t>Background – </a:t>
            </a:r>
            <a:r>
              <a:rPr lang="en-GB" dirty="0"/>
              <a:t>individuals</a:t>
            </a:r>
            <a:r>
              <a:rPr lang="en-GB" b="1" dirty="0"/>
              <a:t> </a:t>
            </a:r>
            <a:r>
              <a:rPr lang="en-GB" dirty="0"/>
              <a:t>are influenced by their technical, social and educational backgrounds. It is also important to consider social and cultural differences.</a:t>
            </a:r>
          </a:p>
          <a:p>
            <a:r>
              <a:rPr lang="en-GB" b="1" dirty="0"/>
              <a:t>Personal - </a:t>
            </a:r>
            <a:r>
              <a:rPr lang="en-GB" dirty="0"/>
              <a:t>Tiredness, hunger, thirst, etc. any affect ability to communicate well.  Permanent or temporary loss of vision, sight, hearing, etc. can have an impact on sending and receiving communications.  Personal prejudices also have an impact.</a:t>
            </a:r>
          </a:p>
          <a:p>
            <a:r>
              <a:rPr lang="en-GB" b="1" dirty="0" smtClean="0"/>
              <a:t>Organizational </a:t>
            </a:r>
            <a:r>
              <a:rPr lang="en-GB" b="1" dirty="0"/>
              <a:t>- </a:t>
            </a:r>
            <a:r>
              <a:rPr lang="en-GB" dirty="0"/>
              <a:t>The relative position or status of the individual will clearly have an impact.  For example, individual to peers, individual to boss, individual to subordinates.  These relationships may affect the quality of the communication process.</a:t>
            </a:r>
          </a:p>
          <a:p>
            <a:endParaRPr lang="en-GB" dirty="0"/>
          </a:p>
        </p:txBody>
      </p:sp>
    </p:spTree>
    <p:extLst>
      <p:ext uri="{BB962C8B-B14F-4D97-AF65-F5344CB8AC3E}">
        <p14:creationId xmlns:p14="http://schemas.microsoft.com/office/powerpoint/2010/main" xmlns="" val="142454301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76226" name="Rectangle 2"/>
          <p:cNvSpPr>
            <a:spLocks noGrp="1" noRot="1" noChangeAspect="1" noChangeArrowheads="1" noTextEdit="1"/>
          </p:cNvSpPr>
          <p:nvPr>
            <p:ph type="sldImg"/>
          </p:nvPr>
        </p:nvSpPr>
        <p:spPr>
          <a:xfrm>
            <a:off x="1216025" y="720725"/>
            <a:ext cx="4800600" cy="3600450"/>
          </a:xfrm>
          <a:ln/>
        </p:spPr>
      </p:sp>
      <p:sp>
        <p:nvSpPr>
          <p:cNvPr id="1076227" name="Rectangle 3"/>
          <p:cNvSpPr>
            <a:spLocks noGrp="1" noChangeArrowheads="1"/>
          </p:cNvSpPr>
          <p:nvPr>
            <p:ph type="body" idx="1"/>
          </p:nvPr>
        </p:nvSpPr>
        <p:spPr>
          <a:xfrm>
            <a:off x="974582" y="4561485"/>
            <a:ext cx="5366039" cy="4319322"/>
          </a:xfrm>
        </p:spPr>
        <p:txBody>
          <a:bodyPr/>
          <a:lstStyle/>
          <a:p>
            <a:r>
              <a:rPr lang="en-GB" dirty="0"/>
              <a:t>The main communication responsibilities for the Project Sponsor and Project Manager differ.  In essence the Project Sponsor is mainly concerned with the longer term, i.e. achieving the benefits whereas the project manager is actively managing the project on a day to day basis.</a:t>
            </a:r>
          </a:p>
          <a:p>
            <a:r>
              <a:rPr lang="en-GB" dirty="0"/>
              <a:t>The project sponsor is more likely to be communicating with project external stakeholders such as users, corporate management and regulators.  The project manager on the other hand is more likely to be concerned with project internal communications and keeping the project moving to achieve its critical success criteria.</a:t>
            </a:r>
          </a:p>
          <a:p>
            <a:r>
              <a:rPr lang="en-GB" dirty="0"/>
              <a:t>Effective communications between the project sponsor and project manager is therefore crucial to the successful management of the project.  </a:t>
            </a:r>
            <a:endParaRPr lang="en-US" dirty="0"/>
          </a:p>
        </p:txBody>
      </p:sp>
    </p:spTree>
    <p:extLst>
      <p:ext uri="{BB962C8B-B14F-4D97-AF65-F5344CB8AC3E}">
        <p14:creationId xmlns:p14="http://schemas.microsoft.com/office/powerpoint/2010/main" xmlns="" val="112396966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397</a:t>
            </a:fld>
            <a:endParaRPr lang="en-US" dirty="0"/>
          </a:p>
        </p:txBody>
      </p:sp>
    </p:spTree>
    <p:extLst>
      <p:ext uri="{BB962C8B-B14F-4D97-AF65-F5344CB8AC3E}">
        <p14:creationId xmlns:p14="http://schemas.microsoft.com/office/powerpoint/2010/main" xmlns="" val="127797094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58210" name="Rectangle 2"/>
          <p:cNvSpPr>
            <a:spLocks noGrp="1" noRot="1" noChangeAspect="1" noChangeArrowheads="1" noTextEdit="1"/>
          </p:cNvSpPr>
          <p:nvPr>
            <p:ph type="sldImg"/>
          </p:nvPr>
        </p:nvSpPr>
        <p:spPr>
          <a:xfrm>
            <a:off x="1216025" y="720725"/>
            <a:ext cx="4800600" cy="3600450"/>
          </a:xfrm>
          <a:ln/>
        </p:spPr>
      </p:sp>
      <p:sp>
        <p:nvSpPr>
          <p:cNvPr id="1758211" name="Rectangle 3"/>
          <p:cNvSpPr>
            <a:spLocks noGrp="1" noChangeArrowheads="1"/>
          </p:cNvSpPr>
          <p:nvPr>
            <p:ph type="body" idx="1"/>
          </p:nvPr>
        </p:nvSpPr>
        <p:spPr>
          <a:xfrm>
            <a:off x="974582" y="4561485"/>
            <a:ext cx="5366039" cy="4319322"/>
          </a:xfrm>
        </p:spPr>
        <p:txBody>
          <a:bodyPr/>
          <a:lstStyle/>
          <a:p>
            <a:r>
              <a:rPr lang="en-GB" dirty="0">
                <a:cs typeface="Times New Roman" pitchFamily="18" charset="0"/>
              </a:rPr>
              <a:t>All projects involve negotiations.  The art of negotiation in projects is to balance the needs of the project with the needs of the stakeholders involved in the negotiations.</a:t>
            </a:r>
          </a:p>
          <a:p>
            <a:r>
              <a:rPr lang="en-GB" dirty="0">
                <a:cs typeface="Times New Roman" pitchFamily="18" charset="0"/>
              </a:rPr>
              <a:t>In projects therefore, the aim of negotiations should be to develop a ‘win-win’ solution that is in line with the overall project objectives and needs of the stakeholders.</a:t>
            </a:r>
            <a:endParaRPr lang="en-GB" dirty="0"/>
          </a:p>
          <a:p>
            <a:endParaRPr lang="en-GB" dirty="0"/>
          </a:p>
          <a:p>
            <a:r>
              <a:rPr lang="en-GB" dirty="0"/>
              <a:t>A pre-requisite stage for any negotiation is to conduct a stakeholder analysis in order to anticipate the needs of the stakeholders involved, their authority (e.g. are they able to make formal agreements), their relative power and influence.</a:t>
            </a:r>
          </a:p>
          <a:p>
            <a:r>
              <a:rPr lang="en-GB" dirty="0"/>
              <a:t>It is also important to understand the negotiation limits and impact on the project in terms of success or failure.</a:t>
            </a:r>
          </a:p>
          <a:p>
            <a:endParaRPr lang="en-US" dirty="0"/>
          </a:p>
        </p:txBody>
      </p:sp>
    </p:spTree>
    <p:extLst>
      <p:ext uri="{BB962C8B-B14F-4D97-AF65-F5344CB8AC3E}">
        <p14:creationId xmlns:p14="http://schemas.microsoft.com/office/powerpoint/2010/main" xmlns="" val="348766926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60258" name="Rectangle 2"/>
          <p:cNvSpPr>
            <a:spLocks noGrp="1" noRot="1" noChangeAspect="1" noChangeArrowheads="1" noTextEdit="1"/>
          </p:cNvSpPr>
          <p:nvPr>
            <p:ph type="sldImg"/>
          </p:nvPr>
        </p:nvSpPr>
        <p:spPr>
          <a:xfrm>
            <a:off x="1258888" y="722313"/>
            <a:ext cx="4797425" cy="3597275"/>
          </a:xfrm>
          <a:ln/>
        </p:spPr>
      </p:sp>
      <p:sp>
        <p:nvSpPr>
          <p:cNvPr id="1760259" name="Rectangle 3"/>
          <p:cNvSpPr>
            <a:spLocks noGrp="1" noChangeArrowheads="1"/>
          </p:cNvSpPr>
          <p:nvPr>
            <p:ph type="body" idx="1"/>
          </p:nvPr>
        </p:nvSpPr>
        <p:spPr>
          <a:xfrm>
            <a:off x="976252" y="4559961"/>
            <a:ext cx="5424549" cy="4319322"/>
          </a:xfrm>
        </p:spPr>
        <p:txBody>
          <a:bodyPr/>
          <a:lstStyle/>
          <a:p>
            <a:r>
              <a:rPr lang="en-GB" dirty="0"/>
              <a:t>The major part of the negotiation process is broken down in four distinct areas.</a:t>
            </a:r>
          </a:p>
          <a:p>
            <a:r>
              <a:rPr lang="en-GB" b="1" dirty="0"/>
              <a:t>Preparation</a:t>
            </a:r>
            <a:r>
              <a:rPr lang="en-GB" dirty="0"/>
              <a:t> – the selection and briefing of the negotiation team on the definition of objectives, consideration of the other party’s objectives, defining the variables, and a strategy including opening offer, bargaining limits and concessions that can be made.</a:t>
            </a:r>
          </a:p>
          <a:p>
            <a:r>
              <a:rPr lang="en-GB" b="1" dirty="0"/>
              <a:t>Opening</a:t>
            </a:r>
            <a:r>
              <a:rPr lang="en-GB" dirty="0"/>
              <a:t> – introductions, objectives should be stated by both parties, an agenda and the rules of the negotiation should be agreed.</a:t>
            </a:r>
          </a:p>
          <a:p>
            <a:r>
              <a:rPr lang="en-GB" b="1" dirty="0"/>
              <a:t>Bargaining</a:t>
            </a:r>
            <a:r>
              <a:rPr lang="en-GB" dirty="0"/>
              <a:t> – collaborating to achieve a win - win solution.  Present offers, evaluate responses, bargain and seek agreement.  </a:t>
            </a:r>
          </a:p>
          <a:p>
            <a:r>
              <a:rPr lang="en-GB" b="1" dirty="0"/>
              <a:t>Closing</a:t>
            </a:r>
            <a:r>
              <a:rPr lang="en-GB" dirty="0"/>
              <a:t> – conduct final trade offs before starting to closeout, summarise the findings of the negotiations and record and approved all agreements made, follow up actions needed to be taken before future meeting and conclusions reached.  Agree the timetable for any further negotiations if necessary.</a:t>
            </a:r>
          </a:p>
        </p:txBody>
      </p:sp>
    </p:spTree>
    <p:extLst>
      <p:ext uri="{BB962C8B-B14F-4D97-AF65-F5344CB8AC3E}">
        <p14:creationId xmlns:p14="http://schemas.microsoft.com/office/powerpoint/2010/main" xmlns="" val="301586936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76642" name="Rectangle 2"/>
          <p:cNvSpPr>
            <a:spLocks noGrp="1" noRot="1" noChangeAspect="1" noChangeArrowheads="1" noTextEdit="1"/>
          </p:cNvSpPr>
          <p:nvPr>
            <p:ph type="sldImg"/>
          </p:nvPr>
        </p:nvSpPr>
        <p:spPr>
          <a:xfrm>
            <a:off x="1258888" y="722313"/>
            <a:ext cx="4797425" cy="3597275"/>
          </a:xfrm>
          <a:ln/>
        </p:spPr>
      </p:sp>
      <p:sp>
        <p:nvSpPr>
          <p:cNvPr id="1776643" name="Rectangle 3"/>
          <p:cNvSpPr>
            <a:spLocks noGrp="1" noChangeArrowheads="1"/>
          </p:cNvSpPr>
          <p:nvPr>
            <p:ph type="body" idx="1"/>
          </p:nvPr>
        </p:nvSpPr>
        <p:spPr>
          <a:xfrm>
            <a:off x="976254" y="4559961"/>
            <a:ext cx="5414518" cy="4319322"/>
          </a:xfrm>
        </p:spPr>
        <p:txBody>
          <a:bodyPr/>
          <a:lstStyle/>
          <a:p>
            <a:pPr>
              <a:lnSpc>
                <a:spcPct val="80000"/>
              </a:lnSpc>
            </a:pPr>
            <a:r>
              <a:rPr lang="en-GB" dirty="0"/>
              <a:t>Parties may use various tactics during bargaining to achieve their objectives.  Tactics can be used positively or negatively.   </a:t>
            </a:r>
          </a:p>
          <a:p>
            <a:pPr>
              <a:lnSpc>
                <a:spcPct val="80000"/>
              </a:lnSpc>
            </a:pPr>
            <a:r>
              <a:rPr lang="en-GB" b="1" dirty="0"/>
              <a:t>Pressure Release</a:t>
            </a:r>
            <a:r>
              <a:rPr lang="en-GB" dirty="0"/>
              <a:t> – a concession may be offered as a way of apparently breaking a stalemate.  Stand firm and hold the planned limits.  Do not concede unless the concession is beneficial.  Make a counter offer or take time out if further consideration is required. </a:t>
            </a:r>
          </a:p>
          <a:p>
            <a:pPr>
              <a:lnSpc>
                <a:spcPct val="80000"/>
              </a:lnSpc>
            </a:pPr>
            <a:r>
              <a:rPr lang="en-GB" b="1" dirty="0"/>
              <a:t>Coercion, intimidation</a:t>
            </a:r>
            <a:r>
              <a:rPr lang="en-GB" dirty="0"/>
              <a:t> – ignore any emotive aspects and maintain focus on the key objectives.  Maintain an assertive approach and continually remind the other party of the overall objectives.  Agree rules at the beginning to reduce the possibility of coercion and intimidation.  Use an expert negotiator/facilitator.       </a:t>
            </a:r>
          </a:p>
          <a:p>
            <a:pPr>
              <a:lnSpc>
                <a:spcPct val="80000"/>
              </a:lnSpc>
            </a:pPr>
            <a:r>
              <a:rPr lang="en-GB" b="1" dirty="0"/>
              <a:t>Unbalanced Concessions</a:t>
            </a:r>
            <a:r>
              <a:rPr lang="en-GB" dirty="0"/>
              <a:t> – making concessions that have much greater value to one party than the other.  Maintain awareness, or make rough assessments of the value of the offer.  Explain your perception of the concession to the other party. </a:t>
            </a:r>
          </a:p>
          <a:p>
            <a:pPr>
              <a:lnSpc>
                <a:spcPct val="80000"/>
              </a:lnSpc>
            </a:pPr>
            <a:r>
              <a:rPr lang="en-GB" b="1" dirty="0"/>
              <a:t>Challenging </a:t>
            </a:r>
            <a:r>
              <a:rPr lang="en-GB" dirty="0"/>
              <a:t>– the right amount of challenging can be constructive, too much can be destructive.  Keep positive and acknowledge the other party’s position.  Keep focused on the objectives and take time out to consider appropriate responses with your team. </a:t>
            </a:r>
          </a:p>
          <a:p>
            <a:pPr>
              <a:lnSpc>
                <a:spcPct val="80000"/>
              </a:lnSpc>
              <a:spcAft>
                <a:spcPct val="30000"/>
              </a:spcAft>
            </a:pPr>
            <a:r>
              <a:rPr lang="en-GB" b="1" dirty="0"/>
              <a:t>Time out</a:t>
            </a:r>
            <a:r>
              <a:rPr lang="en-GB" dirty="0"/>
              <a:t> – the parties break into their teams to discuss the situation and tactics privately.  Time outs are useful when the negotiation team experiences fatigue, loss of concentration, or gets ‘bogged down’.  Over use of time outs can be disruptive.  Only agree to Time out requests if beneficial.  Agree time scales and rules for taking time out, prior or during the introduction stage.</a:t>
            </a:r>
          </a:p>
        </p:txBody>
      </p:sp>
    </p:spTree>
    <p:extLst>
      <p:ext uri="{BB962C8B-B14F-4D97-AF65-F5344CB8AC3E}">
        <p14:creationId xmlns:p14="http://schemas.microsoft.com/office/powerpoint/2010/main" xmlns="" val="407637779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82786" name="Rectangle 2"/>
          <p:cNvSpPr>
            <a:spLocks noGrp="1" noRot="1" noChangeAspect="1" noChangeArrowheads="1" noTextEdit="1"/>
          </p:cNvSpPr>
          <p:nvPr>
            <p:ph type="sldImg"/>
          </p:nvPr>
        </p:nvSpPr>
        <p:spPr>
          <a:xfrm>
            <a:off x="1258888" y="722313"/>
            <a:ext cx="4797425" cy="3597275"/>
          </a:xfrm>
          <a:ln/>
        </p:spPr>
      </p:sp>
      <p:sp>
        <p:nvSpPr>
          <p:cNvPr id="1782787" name="Rectangle 3"/>
          <p:cNvSpPr>
            <a:spLocks noGrp="1" noChangeArrowheads="1"/>
          </p:cNvSpPr>
          <p:nvPr>
            <p:ph type="body" idx="1"/>
          </p:nvPr>
        </p:nvSpPr>
        <p:spPr>
          <a:xfrm>
            <a:off x="976252" y="4559961"/>
            <a:ext cx="5362697" cy="4319322"/>
          </a:xfrm>
        </p:spPr>
        <p:txBody>
          <a:bodyPr/>
          <a:lstStyle/>
          <a:p>
            <a:pPr>
              <a:spcAft>
                <a:spcPct val="50000"/>
              </a:spcAft>
            </a:pPr>
            <a:r>
              <a:rPr lang="en-GB" dirty="0"/>
              <a:t>As well as tactics, it is important that the other party knows and understands who they are dealing with.  There are certain skills that you can use to control a meeting.  Keep in mind however, you are there to achieve a win-win scenario and not to over power or bully your counterpart.</a:t>
            </a:r>
          </a:p>
          <a:p>
            <a:pPr>
              <a:spcAft>
                <a:spcPct val="50000"/>
              </a:spcAft>
            </a:pPr>
            <a:r>
              <a:rPr lang="en-GB" b="1" dirty="0"/>
              <a:t>Label your behaviour</a:t>
            </a:r>
            <a:r>
              <a:rPr lang="en-GB" dirty="0"/>
              <a:t> – give warning signals and signposts to avoid surprises and shocks.  Indicate when you intend to ask a question.</a:t>
            </a:r>
          </a:p>
          <a:p>
            <a:pPr>
              <a:spcAft>
                <a:spcPct val="50000"/>
              </a:spcAft>
            </a:pPr>
            <a:r>
              <a:rPr lang="en-GB" b="1" dirty="0"/>
              <a:t>Test and </a:t>
            </a:r>
            <a:r>
              <a:rPr lang="en-GB" b="1" dirty="0" smtClean="0"/>
              <a:t>Summarize</a:t>
            </a:r>
            <a:r>
              <a:rPr lang="en-GB" dirty="0" smtClean="0"/>
              <a:t> </a:t>
            </a:r>
            <a:r>
              <a:rPr lang="en-GB" dirty="0"/>
              <a:t>- test common understanding, summarise agreements and clarify key points at appropriate times. </a:t>
            </a:r>
          </a:p>
          <a:p>
            <a:pPr>
              <a:spcAft>
                <a:spcPct val="50000"/>
              </a:spcAft>
            </a:pPr>
            <a:r>
              <a:rPr lang="en-GB" b="1" dirty="0"/>
              <a:t>Don’t dilute a good argument</a:t>
            </a:r>
            <a:r>
              <a:rPr lang="en-GB" dirty="0"/>
              <a:t> – use few strong points rather than many weak ones.</a:t>
            </a:r>
          </a:p>
          <a:p>
            <a:pPr>
              <a:spcAft>
                <a:spcPct val="50000"/>
              </a:spcAft>
            </a:pPr>
            <a:r>
              <a:rPr lang="en-GB" b="1" dirty="0"/>
              <a:t>Use questions to persuade</a:t>
            </a:r>
            <a:r>
              <a:rPr lang="en-GB" dirty="0"/>
              <a:t> – structured questions can enhance a case and weaken resistance.</a:t>
            </a:r>
          </a:p>
          <a:p>
            <a:pPr>
              <a:spcAft>
                <a:spcPct val="50000"/>
              </a:spcAft>
            </a:pPr>
            <a:r>
              <a:rPr lang="en-GB" b="1" dirty="0"/>
              <a:t>Use questions to control</a:t>
            </a:r>
            <a:r>
              <a:rPr lang="en-GB" dirty="0"/>
              <a:t> – asking questions can give control and more time to think.</a:t>
            </a:r>
          </a:p>
          <a:p>
            <a:pPr>
              <a:spcAft>
                <a:spcPct val="50000"/>
              </a:spcAft>
            </a:pPr>
            <a:r>
              <a:rPr lang="en-GB" b="1" dirty="0"/>
              <a:t>Set deadlines</a:t>
            </a:r>
            <a:r>
              <a:rPr lang="en-GB" dirty="0"/>
              <a:t> – setting time limits can motivate towards achieving an  agreement.</a:t>
            </a:r>
          </a:p>
          <a:p>
            <a:pPr>
              <a:spcAft>
                <a:spcPct val="50000"/>
              </a:spcAft>
            </a:pPr>
            <a:r>
              <a:rPr lang="en-GB" b="1" dirty="0"/>
              <a:t>Be innovative</a:t>
            </a:r>
            <a:r>
              <a:rPr lang="en-GB" dirty="0"/>
              <a:t> - look for possible points of conflict and search for innovative solutions. </a:t>
            </a:r>
          </a:p>
        </p:txBody>
      </p:sp>
    </p:spTree>
    <p:extLst>
      <p:ext uri="{BB962C8B-B14F-4D97-AF65-F5344CB8AC3E}">
        <p14:creationId xmlns:p14="http://schemas.microsoft.com/office/powerpoint/2010/main" xmlns="" val="382875597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86882" name="Rectangle 2"/>
          <p:cNvSpPr>
            <a:spLocks noGrp="1" noRot="1" noChangeAspect="1" noChangeArrowheads="1" noTextEdit="1"/>
          </p:cNvSpPr>
          <p:nvPr>
            <p:ph type="sldImg"/>
          </p:nvPr>
        </p:nvSpPr>
        <p:spPr>
          <a:xfrm>
            <a:off x="1216025" y="720725"/>
            <a:ext cx="4800600" cy="3600450"/>
          </a:xfrm>
          <a:ln/>
        </p:spPr>
      </p:sp>
      <p:sp>
        <p:nvSpPr>
          <p:cNvPr id="1786883" name="Rectangle 3"/>
          <p:cNvSpPr>
            <a:spLocks noGrp="1" noChangeArrowheads="1"/>
          </p:cNvSpPr>
          <p:nvPr>
            <p:ph type="body" idx="1"/>
          </p:nvPr>
        </p:nvSpPr>
        <p:spPr>
          <a:xfrm>
            <a:off x="974582" y="4561485"/>
            <a:ext cx="5366039" cy="4319322"/>
          </a:xfrm>
        </p:spPr>
        <p:txBody>
          <a:bodyPr/>
          <a:lstStyle/>
          <a:p>
            <a:endParaRPr lang="en-US" dirty="0"/>
          </a:p>
        </p:txBody>
      </p:sp>
    </p:spTree>
    <p:extLst>
      <p:ext uri="{BB962C8B-B14F-4D97-AF65-F5344CB8AC3E}">
        <p14:creationId xmlns:p14="http://schemas.microsoft.com/office/powerpoint/2010/main" xmlns="" val="3320910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38</a:t>
            </a:fld>
            <a:endParaRPr lang="en-US" dirty="0"/>
          </a:p>
        </p:txBody>
      </p:sp>
    </p:spTree>
    <p:extLst>
      <p:ext uri="{BB962C8B-B14F-4D97-AF65-F5344CB8AC3E}">
        <p14:creationId xmlns:p14="http://schemas.microsoft.com/office/powerpoint/2010/main" xmlns="" val="140630915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Conflict exists where there are differences between individuals or groups and must be managed throughout the project life cycle.</a:t>
            </a:r>
          </a:p>
          <a:p>
            <a:r>
              <a:rPr lang="en-GB" dirty="0" smtClean="0"/>
              <a:t>Conflict may occur between stakeholders throughout the life cycle.</a:t>
            </a:r>
          </a:p>
          <a:p>
            <a:r>
              <a:rPr lang="en-GB" dirty="0" smtClean="0"/>
              <a:t>Project managers should anticipate potential  conflicts and their significance  and deal with them before they cause negative impacts on the project.</a:t>
            </a:r>
          </a:p>
          <a:p>
            <a:r>
              <a:rPr lang="en-GB" dirty="0" smtClean="0"/>
              <a:t>Often conflict is caused through lack of understanding, lack of facts or because individuals have different interests, beliefs and values.   </a:t>
            </a:r>
          </a:p>
          <a:p>
            <a:r>
              <a:rPr lang="en-GB" dirty="0" smtClean="0"/>
              <a:t>Conflict may either be destructive (having an adverse effect on a project) or constructive (positive benefit).  For example, if the cause of a conflict is due to a technical misunderstanding it is beneficial to bring this into the open and involve all interested parties.  Conversely, destructive conflict typically occurs due to differences values, beliefs, feelings and background.  Because these  are usually emotively based they are more difficult to resolve and require sensitivity and empathy.  </a:t>
            </a:r>
          </a:p>
          <a:p>
            <a:r>
              <a:rPr lang="en-GB" dirty="0" smtClean="0"/>
              <a:t>If conflicts cannot be resolved, they may need to be escalated to higher authorities, or specialist facilitators.</a:t>
            </a:r>
          </a:p>
          <a:p>
            <a:r>
              <a:rPr lang="en-GB"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405</a:t>
            </a:fld>
            <a:endParaRPr lang="en-US" dirty="0"/>
          </a:p>
        </p:txBody>
      </p:sp>
    </p:spTree>
    <p:extLst>
      <p:ext uri="{BB962C8B-B14F-4D97-AF65-F5344CB8AC3E}">
        <p14:creationId xmlns:p14="http://schemas.microsoft.com/office/powerpoint/2010/main" xmlns="" val="313114067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0978" name="Rectangle 2"/>
          <p:cNvSpPr>
            <a:spLocks noGrp="1" noRot="1" noChangeAspect="1" noChangeArrowheads="1" noTextEdit="1"/>
          </p:cNvSpPr>
          <p:nvPr>
            <p:ph type="sldImg"/>
          </p:nvPr>
        </p:nvSpPr>
        <p:spPr>
          <a:xfrm>
            <a:off x="1216025" y="720725"/>
            <a:ext cx="4800600" cy="3600450"/>
          </a:xfrm>
          <a:ln/>
        </p:spPr>
      </p:sp>
      <p:sp>
        <p:nvSpPr>
          <p:cNvPr id="1790979" name="Rectangle 3"/>
          <p:cNvSpPr>
            <a:spLocks noGrp="1" noChangeArrowheads="1"/>
          </p:cNvSpPr>
          <p:nvPr>
            <p:ph type="body" idx="1"/>
          </p:nvPr>
        </p:nvSpPr>
        <p:spPr>
          <a:xfrm>
            <a:off x="974582" y="4561485"/>
            <a:ext cx="5366039" cy="4319322"/>
          </a:xfrm>
        </p:spPr>
        <p:txBody>
          <a:bodyPr/>
          <a:lstStyle/>
          <a:p>
            <a:r>
              <a:rPr lang="en-GB" dirty="0">
                <a:cs typeface="Times New Roman" pitchFamily="18" charset="0"/>
              </a:rPr>
              <a:t>The model is based on the work of Blake and Mouton and provides a framework for understanding and resolving conflict.</a:t>
            </a:r>
          </a:p>
          <a:p>
            <a:r>
              <a:rPr lang="en-GB" b="1" dirty="0">
                <a:cs typeface="Times New Roman" pitchFamily="18" charset="0"/>
              </a:rPr>
              <a:t>Causes - </a:t>
            </a:r>
            <a:r>
              <a:rPr lang="en-GB" dirty="0">
                <a:cs typeface="Times New Roman" pitchFamily="18" charset="0"/>
              </a:rPr>
              <a:t>the subjects such as timescales, or priorities, changes.</a:t>
            </a:r>
          </a:p>
          <a:p>
            <a:r>
              <a:rPr lang="en-GB" b="1" dirty="0">
                <a:cs typeface="Times New Roman" pitchFamily="18" charset="0"/>
              </a:rPr>
              <a:t>Sources -</a:t>
            </a:r>
            <a:r>
              <a:rPr lang="en-GB" dirty="0">
                <a:cs typeface="Times New Roman" pitchFamily="18" charset="0"/>
              </a:rPr>
              <a:t> the people involved in the conflict. </a:t>
            </a:r>
          </a:p>
          <a:p>
            <a:r>
              <a:rPr lang="en-GB" b="1" dirty="0">
                <a:cs typeface="Times New Roman" pitchFamily="18" charset="0"/>
              </a:rPr>
              <a:t>Conflict –</a:t>
            </a:r>
            <a:r>
              <a:rPr lang="en-GB" dirty="0">
                <a:cs typeface="Times New Roman" pitchFamily="18" charset="0"/>
              </a:rPr>
              <a:t> the nature of the problem or issue, and its intensity.</a:t>
            </a:r>
          </a:p>
          <a:p>
            <a:r>
              <a:rPr lang="en-GB" dirty="0">
                <a:cs typeface="Times New Roman" pitchFamily="18" charset="0"/>
              </a:rPr>
              <a:t>Intensity may be defined as the combination of magnitude (say impacts on project objectives) and frequency (how often the conflict occurs).</a:t>
            </a:r>
          </a:p>
          <a:p>
            <a:r>
              <a:rPr lang="en-GB" dirty="0"/>
              <a:t>Two techniques that support conflict management are:</a:t>
            </a:r>
          </a:p>
          <a:p>
            <a:r>
              <a:rPr lang="en-GB" b="1" dirty="0"/>
              <a:t>Cause and Effect Analysis</a:t>
            </a:r>
            <a:r>
              <a:rPr lang="en-GB" dirty="0"/>
              <a:t> – establishing the root cause will help to determine how often it is likely to occur and will enable conflict intensity to be determined.  Root causes often lead to the definition of preventive measures.</a:t>
            </a:r>
          </a:p>
          <a:p>
            <a:r>
              <a:rPr lang="en-GB" b="1" dirty="0"/>
              <a:t>Stakeholder Analysis</a:t>
            </a:r>
            <a:r>
              <a:rPr lang="en-GB" dirty="0"/>
              <a:t> – understanding the needs and influences of the stakeholders will help to prevent conflict situations arising, or in the event of conflict, it will enable effective management strategies to be used.</a:t>
            </a:r>
          </a:p>
          <a:p>
            <a:r>
              <a:rPr lang="en-GB" dirty="0"/>
              <a:t>Preventing conflict may also be covered by appropriate risk management.</a:t>
            </a:r>
          </a:p>
          <a:p>
            <a:r>
              <a:rPr lang="en-GB" dirty="0"/>
              <a:t>A number of methods may be used to manage conflict such as formal negotiations, mediation and workshops, depending on the nature of the conflict and stakeholders involved. </a:t>
            </a:r>
            <a:endParaRPr lang="en-US" dirty="0"/>
          </a:p>
        </p:txBody>
      </p:sp>
    </p:spTree>
    <p:extLst>
      <p:ext uri="{BB962C8B-B14F-4D97-AF65-F5344CB8AC3E}">
        <p14:creationId xmlns:p14="http://schemas.microsoft.com/office/powerpoint/2010/main" xmlns="" val="45783123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3026" name="Rectangle 2"/>
          <p:cNvSpPr>
            <a:spLocks noGrp="1" noRot="1" noChangeAspect="1" noChangeArrowheads="1" noTextEdit="1"/>
          </p:cNvSpPr>
          <p:nvPr>
            <p:ph type="sldImg"/>
          </p:nvPr>
        </p:nvSpPr>
        <p:spPr>
          <a:xfrm>
            <a:off x="1258888" y="720725"/>
            <a:ext cx="4797425" cy="3598863"/>
          </a:xfrm>
          <a:ln/>
        </p:spPr>
      </p:sp>
      <p:sp>
        <p:nvSpPr>
          <p:cNvPr id="1793027" name="Rectangle 3"/>
          <p:cNvSpPr>
            <a:spLocks noGrp="1" noChangeArrowheads="1"/>
          </p:cNvSpPr>
          <p:nvPr>
            <p:ph type="body" idx="1"/>
          </p:nvPr>
        </p:nvSpPr>
        <p:spPr>
          <a:xfrm>
            <a:off x="974582" y="4559961"/>
            <a:ext cx="5366039" cy="4320846"/>
          </a:xfrm>
        </p:spPr>
        <p:txBody>
          <a:bodyPr/>
          <a:lstStyle/>
          <a:p>
            <a:r>
              <a:rPr lang="en-GB" dirty="0">
                <a:cs typeface="Times New Roman" pitchFamily="18" charset="0"/>
              </a:rPr>
              <a:t>Conflict occurs throughout the project.  The nature and scale of conflict is directly related to the activities undertaken and the stakeholders involved.</a:t>
            </a:r>
          </a:p>
          <a:p>
            <a:r>
              <a:rPr lang="en-GB" dirty="0">
                <a:cs typeface="Times New Roman" pitchFamily="18" charset="0"/>
              </a:rPr>
              <a:t>Understanding where and who might be involved in the conflict will help the Project Manager in its early identification and resolution</a:t>
            </a:r>
            <a:r>
              <a:rPr lang="en-GB" dirty="0" smtClean="0">
                <a:cs typeface="Times New Roman" pitchFamily="18" charset="0"/>
              </a:rPr>
              <a:t>.</a:t>
            </a:r>
          </a:p>
          <a:p>
            <a:r>
              <a:rPr lang="en-GB" dirty="0" smtClean="0">
                <a:cs typeface="Times New Roman" pitchFamily="18" charset="0"/>
              </a:rPr>
              <a:t>BAU</a:t>
            </a:r>
            <a:r>
              <a:rPr lang="en-GB" baseline="0" dirty="0" smtClean="0">
                <a:cs typeface="Times New Roman" pitchFamily="18" charset="0"/>
              </a:rPr>
              <a:t> – Business as Usual</a:t>
            </a:r>
            <a:endParaRPr lang="en-GB" dirty="0">
              <a:cs typeface="Times New Roman" pitchFamily="18" charset="0"/>
            </a:endParaRPr>
          </a:p>
        </p:txBody>
      </p:sp>
    </p:spTree>
    <p:extLst>
      <p:ext uri="{BB962C8B-B14F-4D97-AF65-F5344CB8AC3E}">
        <p14:creationId xmlns:p14="http://schemas.microsoft.com/office/powerpoint/2010/main" xmlns="" val="267610760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5074" name="Rectangle 2"/>
          <p:cNvSpPr>
            <a:spLocks noGrp="1" noRot="1" noChangeAspect="1" noChangeArrowheads="1" noTextEdit="1"/>
          </p:cNvSpPr>
          <p:nvPr>
            <p:ph type="sldImg"/>
          </p:nvPr>
        </p:nvSpPr>
        <p:spPr>
          <a:xfrm>
            <a:off x="1216025" y="720725"/>
            <a:ext cx="4800600" cy="3600450"/>
          </a:xfrm>
          <a:ln/>
        </p:spPr>
      </p:sp>
      <p:sp>
        <p:nvSpPr>
          <p:cNvPr id="1795075" name="Rectangle 3"/>
          <p:cNvSpPr>
            <a:spLocks noGrp="1" noChangeArrowheads="1"/>
          </p:cNvSpPr>
          <p:nvPr>
            <p:ph type="body" idx="1"/>
          </p:nvPr>
        </p:nvSpPr>
        <p:spPr>
          <a:xfrm>
            <a:off x="974582" y="4561485"/>
            <a:ext cx="5366039" cy="4319322"/>
          </a:xfrm>
        </p:spPr>
        <p:txBody>
          <a:bodyPr/>
          <a:lstStyle/>
          <a:p>
            <a:r>
              <a:rPr lang="en-GB" dirty="0"/>
              <a:t>The diagram above based on </a:t>
            </a:r>
            <a:r>
              <a:rPr lang="en-GB" dirty="0" smtClean="0"/>
              <a:t>Thomas Kilman Model, </a:t>
            </a:r>
            <a:r>
              <a:rPr lang="en-GB" dirty="0"/>
              <a:t>shows strategies for managing conflict.</a:t>
            </a:r>
          </a:p>
          <a:p>
            <a:r>
              <a:rPr lang="en-GB" b="1" dirty="0"/>
              <a:t>Competition (Win/Lose)</a:t>
            </a:r>
            <a:r>
              <a:rPr lang="en-GB" dirty="0"/>
              <a:t> – where one party drives to meet their own interests and disregards the other’s interests.  </a:t>
            </a:r>
          </a:p>
          <a:p>
            <a:r>
              <a:rPr lang="en-GB" b="1" dirty="0"/>
              <a:t>Avoidance (Lose/Lose) </a:t>
            </a:r>
            <a:r>
              <a:rPr lang="en-GB" dirty="0"/>
              <a:t>– withdrawing from conflict; where one party is unable to influence the more dominant party and wishes to avoid conflict. </a:t>
            </a:r>
          </a:p>
          <a:p>
            <a:r>
              <a:rPr lang="en-GB" b="1" dirty="0"/>
              <a:t>Accommodation</a:t>
            </a:r>
            <a:r>
              <a:rPr lang="en-GB" dirty="0"/>
              <a:t> </a:t>
            </a:r>
            <a:r>
              <a:rPr lang="en-GB" b="1" dirty="0"/>
              <a:t>(Lose/Win) </a:t>
            </a:r>
            <a:r>
              <a:rPr lang="en-GB" dirty="0"/>
              <a:t>- the party is prepared to submit or comply to the other’s interests.  </a:t>
            </a:r>
          </a:p>
          <a:p>
            <a:r>
              <a:rPr lang="en-GB" b="1" dirty="0"/>
              <a:t>Compromise (Win/Win – Lose/Lose) </a:t>
            </a:r>
            <a:r>
              <a:rPr lang="en-GB" dirty="0"/>
              <a:t>– parties trade gains against losses.</a:t>
            </a:r>
          </a:p>
          <a:p>
            <a:r>
              <a:rPr lang="en-GB" b="1" dirty="0"/>
              <a:t>Collaboration (Win/Win) </a:t>
            </a:r>
            <a:r>
              <a:rPr lang="en-GB" dirty="0"/>
              <a:t>- typically found in high performing teams, a problem solving style where parties confront issues and seek solutions that meet the interests of both parties.</a:t>
            </a:r>
            <a:r>
              <a:rPr lang="en-GB" sz="1100" dirty="0">
                <a:latin typeface="Arial" pitchFamily="34" charset="0"/>
              </a:rPr>
              <a:t>  </a:t>
            </a:r>
          </a:p>
        </p:txBody>
      </p:sp>
      <p:sp>
        <p:nvSpPr>
          <p:cNvPr id="1795076" name="Rectangle 4"/>
          <p:cNvSpPr>
            <a:spLocks noChangeArrowheads="1"/>
          </p:cNvSpPr>
          <p:nvPr/>
        </p:nvSpPr>
        <p:spPr bwMode="auto">
          <a:xfrm>
            <a:off x="1594767" y="4005578"/>
            <a:ext cx="7913655" cy="443203"/>
          </a:xfrm>
          <a:prstGeom prst="rect">
            <a:avLst/>
          </a:prstGeom>
          <a:noFill/>
          <a:ln w="12700" cap="sq">
            <a:noFill/>
            <a:miter lim="800000"/>
            <a:headEnd type="none" w="sm" len="sm"/>
            <a:tailEnd type="none" w="sm" len="sm"/>
          </a:ln>
          <a:effectLst/>
        </p:spPr>
        <p:txBody>
          <a:bodyPr lIns="96582" tIns="48291" rIns="96582" bIns="48291"/>
          <a:lstStyle/>
          <a:p>
            <a:pPr algn="just" eaLnBrk="1" hangingPunct="1">
              <a:spcAft>
                <a:spcPct val="100000"/>
              </a:spcAft>
            </a:pPr>
            <a:endParaRPr lang="en-US" sz="700" b="1" dirty="0">
              <a:solidFill>
                <a:srgbClr val="000099"/>
              </a:solidFill>
              <a:latin typeface="ZapfCalligr BT" pitchFamily="18" charset="0"/>
            </a:endParaRPr>
          </a:p>
        </p:txBody>
      </p:sp>
    </p:spTree>
    <p:extLst>
      <p:ext uri="{BB962C8B-B14F-4D97-AF65-F5344CB8AC3E}">
        <p14:creationId xmlns:p14="http://schemas.microsoft.com/office/powerpoint/2010/main" xmlns="" val="147789454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97122" name="Rectangle 2"/>
          <p:cNvSpPr>
            <a:spLocks noGrp="1" noRot="1" noChangeAspect="1" noChangeArrowheads="1" noTextEdit="1"/>
          </p:cNvSpPr>
          <p:nvPr>
            <p:ph type="sldImg"/>
          </p:nvPr>
        </p:nvSpPr>
        <p:spPr>
          <a:xfrm>
            <a:off x="1216025" y="720725"/>
            <a:ext cx="4800600" cy="3600450"/>
          </a:xfrm>
          <a:ln/>
        </p:spPr>
      </p:sp>
      <p:sp>
        <p:nvSpPr>
          <p:cNvPr id="1797123" name="Rectangle 3"/>
          <p:cNvSpPr>
            <a:spLocks noGrp="1" noChangeArrowheads="1"/>
          </p:cNvSpPr>
          <p:nvPr>
            <p:ph type="body" idx="1"/>
          </p:nvPr>
        </p:nvSpPr>
        <p:spPr>
          <a:xfrm>
            <a:off x="974582" y="4561485"/>
            <a:ext cx="5366039" cy="4319322"/>
          </a:xfrm>
        </p:spPr>
        <p:txBody>
          <a:bodyPr/>
          <a:lstStyle/>
          <a:p>
            <a:r>
              <a:rPr lang="en-GB" dirty="0"/>
              <a:t>Common strategies or approaches used to manage interpersonal conflict are shown above and described in more detail below:</a:t>
            </a:r>
          </a:p>
          <a:p>
            <a:pPr>
              <a:spcAft>
                <a:spcPct val="30000"/>
              </a:spcAft>
            </a:pPr>
            <a:r>
              <a:rPr lang="en-GB" b="1" dirty="0"/>
              <a:t>Avoidance (Withdrawing)</a:t>
            </a:r>
            <a:r>
              <a:rPr lang="en-GB" dirty="0"/>
              <a:t> – contentious issues are avoided.  This strategy is more likely to cause or exacerbate conflict in the long term, especially if issues are of significant importance.  Useful where conflict issues are trivial, where the damage from conflict outweighs the benefits, or to reduce tension.</a:t>
            </a:r>
          </a:p>
          <a:p>
            <a:pPr>
              <a:spcAft>
                <a:spcPct val="30000"/>
              </a:spcAft>
            </a:pPr>
            <a:r>
              <a:rPr lang="en-GB" b="1" dirty="0"/>
              <a:t>Accommodation (Smoothing)</a:t>
            </a:r>
            <a:r>
              <a:rPr lang="en-GB" dirty="0"/>
              <a:t> - playing down differences and emphasising common interests; issues that might cause divisions or hurt feelings are not discussed.  It may be useful to preserve harmony and maintain focus on important factors.</a:t>
            </a:r>
          </a:p>
          <a:p>
            <a:pPr>
              <a:spcAft>
                <a:spcPct val="30000"/>
              </a:spcAft>
            </a:pPr>
            <a:r>
              <a:rPr lang="en-GB" b="1" dirty="0"/>
              <a:t>Compromising</a:t>
            </a:r>
            <a:r>
              <a:rPr lang="en-GB" dirty="0"/>
              <a:t> - splitting the difference, bargaining, search for an intermediate position.  No one loses but no one wins.</a:t>
            </a:r>
            <a:r>
              <a:rPr lang="en-US" dirty="0"/>
              <a:t>   Useful when there is a need to avoid disruption, achieve temporary settlements, where time is critical.</a:t>
            </a:r>
            <a:endParaRPr lang="en-GB" dirty="0"/>
          </a:p>
          <a:p>
            <a:pPr>
              <a:spcAft>
                <a:spcPct val="30000"/>
              </a:spcAft>
            </a:pPr>
            <a:r>
              <a:rPr lang="en-GB" b="1" dirty="0"/>
              <a:t>Competition (Forcing) </a:t>
            </a:r>
            <a:r>
              <a:rPr lang="en-GB" dirty="0"/>
              <a:t>– where one person can use their authority through knowledge or position to force a solution.  A win-lose situation; </a:t>
            </a:r>
            <a:r>
              <a:rPr lang="en-US" dirty="0"/>
              <a:t>use when quick decisive action is required such as emergencies, </a:t>
            </a:r>
            <a:r>
              <a:rPr lang="en-GB" dirty="0"/>
              <a:t>where time is critical and will not allow other solutions to be achieved.</a:t>
            </a:r>
          </a:p>
          <a:p>
            <a:pPr>
              <a:spcAft>
                <a:spcPct val="30000"/>
              </a:spcAft>
            </a:pPr>
            <a:r>
              <a:rPr lang="en-GB" b="1" dirty="0"/>
              <a:t>Collaboration (Confrontation) </a:t>
            </a:r>
            <a:r>
              <a:rPr lang="en-GB" dirty="0"/>
              <a:t>– open exchanges of information about the conflict or problem as each sees it, and a working through of their differences to reach a solution that is optimal to both.  Both can win.  Useful </a:t>
            </a:r>
            <a:r>
              <a:rPr lang="en-US" dirty="0"/>
              <a:t>when it is too important to compromise, there is a need to gain commitment or better understanding.</a:t>
            </a:r>
          </a:p>
        </p:txBody>
      </p:sp>
    </p:spTree>
    <p:extLst>
      <p:ext uri="{BB962C8B-B14F-4D97-AF65-F5344CB8AC3E}">
        <p14:creationId xmlns:p14="http://schemas.microsoft.com/office/powerpoint/2010/main" xmlns="" val="279309841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411</a:t>
            </a:fld>
            <a:endParaRPr lang="en-US" dirty="0"/>
          </a:p>
        </p:txBody>
      </p:sp>
    </p:spTree>
    <p:extLst>
      <p:ext uri="{BB962C8B-B14F-4D97-AF65-F5344CB8AC3E}">
        <p14:creationId xmlns:p14="http://schemas.microsoft.com/office/powerpoint/2010/main" xmlns="" val="362531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post-2015 development agenda is slated to carry on the work of the MDGs and integrate the social, economic and environmental dimensions of sustainable development. Continued progress towards the MDGs in the remaining year is essential to provide a solid foundation for the post-2015 development agenda</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39</a:t>
            </a:fld>
            <a:endParaRPr lang="en-US"/>
          </a:p>
        </p:txBody>
      </p:sp>
    </p:spTree>
    <p:extLst>
      <p:ext uri="{BB962C8B-B14F-4D97-AF65-F5344CB8AC3E}">
        <p14:creationId xmlns:p14="http://schemas.microsoft.com/office/powerpoint/2010/main" xmlns="" val="2856526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 This slide is important but only from a high level.  Highlight the fact that each building block is supposed to support forward progress towards business inclusion.</a:t>
            </a:r>
            <a:endParaRPr lang="en-US" dirty="0" smtClean="0"/>
          </a:p>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 In this course, participants will learn how to naturally (holistically) put it into practice. </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40</a:t>
            </a:fld>
            <a:endParaRPr lang="en-US"/>
          </a:p>
        </p:txBody>
      </p:sp>
    </p:spTree>
    <p:extLst>
      <p:ext uri="{BB962C8B-B14F-4D97-AF65-F5344CB8AC3E}">
        <p14:creationId xmlns:p14="http://schemas.microsoft.com/office/powerpoint/2010/main" xmlns="" val="3216753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start with a simple example from nature: the Earth. Our planet is a very complex system consisting of atmosphere, water, mountains, plains, jungles, plants, insects, animals, humans and our technological wonders, just to name a few. A scientist may look at many interactions of these parts in researching climate change. General patterns may be found in these interactions that may help explain the system and find solutions to the problems by changing the patterns of interaction between the parts.</a:t>
            </a:r>
          </a:p>
          <a:p>
            <a:r>
              <a:rPr lang="en-US" sz="1200" kern="1200" dirty="0" smtClean="0">
                <a:solidFill>
                  <a:schemeClr val="tx1"/>
                </a:solidFill>
                <a:latin typeface="+mn-lt"/>
                <a:ea typeface="+mn-ea"/>
                <a:cs typeface="+mn-cs"/>
              </a:rPr>
              <a:t>Now, let's apply the idea of a system to business. We'll start small and work our way up. A business is a system consisting of many parts: employees, management, capital, equipment, and products, among others. Your business and your competitors comprise a system, which we may call an industry. Different industries, along with consumers, governments, and non-governmental organizations make up our economic system. </a:t>
            </a:r>
          </a:p>
          <a:p>
            <a:endParaRPr lang="en-US" sz="1200" kern="1200" dirty="0" smtClean="0">
              <a:solidFill>
                <a:schemeClr val="tx1"/>
              </a:solidFill>
              <a:latin typeface="+mn-lt"/>
              <a:ea typeface="+mn-ea"/>
              <a:cs typeface="+mn-cs"/>
            </a:endParaRPr>
          </a:p>
          <a:p>
            <a:r>
              <a:rPr lang="en-US" dirty="0" smtClean="0"/>
              <a:t>http://education-</a:t>
            </a:r>
            <a:r>
              <a:rPr lang="en-US" dirty="0" err="1" smtClean="0"/>
              <a:t>portal.com</a:t>
            </a:r>
            <a:r>
              <a:rPr lang="en-US" dirty="0" smtClean="0"/>
              <a:t>/academy/lesson/systems-thinking-in-management-definition-theory-</a:t>
            </a:r>
            <a:r>
              <a:rPr lang="en-US" dirty="0" err="1" smtClean="0"/>
              <a:t>model.html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46</a:t>
            </a:fld>
            <a:endParaRPr lang="en-US" dirty="0"/>
          </a:p>
        </p:txBody>
      </p:sp>
    </p:spTree>
    <p:extLst>
      <p:ext uri="{BB962C8B-B14F-4D97-AF65-F5344CB8AC3E}">
        <p14:creationId xmlns:p14="http://schemas.microsoft.com/office/powerpoint/2010/main" xmlns="" val="422703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System thinking is a major departure from the old way of business decision-making in which you would break the system into parts and analyze the parts separately. Supporters of system thinking believe that the old way is inadequate for our dynamic world, where there are numerous interactions between the parts of a system, creating the reality of a situation.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47</a:t>
            </a:fld>
            <a:endParaRPr lang="en-US" dirty="0"/>
          </a:p>
        </p:txBody>
      </p:sp>
    </p:spTree>
    <p:extLst>
      <p:ext uri="{BB962C8B-B14F-4D97-AF65-F5344CB8AC3E}">
        <p14:creationId xmlns:p14="http://schemas.microsoft.com/office/powerpoint/2010/main" xmlns="" val="3687948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48</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a:t>
            </a:r>
            <a:r>
              <a:rPr lang="en-US" baseline="0" dirty="0" smtClean="0"/>
              <a:t>  Explain that we are going to review a few ISO standards that PMs should be familiar with not only from a conceptual point of view but in terms of how they are utilized in their organization, client organization and projects.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a:t>
            </a:fld>
            <a:endParaRPr lang="en-US" dirty="0"/>
          </a:p>
        </p:txBody>
      </p:sp>
    </p:spTree>
    <p:extLst>
      <p:ext uri="{BB962C8B-B14F-4D97-AF65-F5344CB8AC3E}">
        <p14:creationId xmlns:p14="http://schemas.microsoft.com/office/powerpoint/2010/main" xmlns="" val="328500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r>
              <a:rPr lang="en-US" sz="1000" b="1" dirty="0" smtClean="0"/>
              <a:t>?</a:t>
            </a:r>
          </a:p>
          <a:p>
            <a:endParaRPr lang="en-US" sz="1000" b="1" dirty="0" smtClean="0"/>
          </a:p>
          <a:p>
            <a:r>
              <a:rPr lang="en-US" sz="1000" b="1" dirty="0" smtClean="0"/>
              <a:t>We cover</a:t>
            </a:r>
            <a:r>
              <a:rPr lang="en-US" sz="1000" b="1" baseline="0" dirty="0" smtClean="0"/>
              <a:t> ISO Standards that pertain to sustainability as they are important in understanding the principles and approach that project managers should take to ensure quality, benefits and value.</a:t>
            </a:r>
            <a:endParaRPr lang="en-US" sz="1000" b="1" dirty="0"/>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a:t>
            </a:r>
            <a:r>
              <a:rPr lang="en-US" sz="1000" dirty="0" err="1"/>
              <a:t>ISO.org</a:t>
            </a:r>
            <a:r>
              <a:rPr lang="en-US" sz="1000" dirty="0" smtClean="0"/>
              <a:t>)</a:t>
            </a:r>
          </a:p>
          <a:p>
            <a:endParaRPr lang="en-US" sz="1000" dirty="0" smtClean="0"/>
          </a:p>
          <a:p>
            <a:r>
              <a:rPr lang="en-US" sz="1000" dirty="0" smtClean="0"/>
              <a:t>There</a:t>
            </a:r>
            <a:r>
              <a:rPr lang="en-US" sz="1000" baseline="0" dirty="0" smtClean="0"/>
              <a:t> are two kinds.  Guidelines and normative….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xmlns="" val="4152043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51</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xmlns="" val="4259249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52</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extLst>
      <p:ext uri="{BB962C8B-B14F-4D97-AF65-F5344CB8AC3E}">
        <p14:creationId xmlns:p14="http://schemas.microsoft.com/office/powerpoint/2010/main" xmlns="" val="156211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53</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xmlns="" val="2074826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54</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extLst>
      <p:ext uri="{BB962C8B-B14F-4D97-AF65-F5344CB8AC3E}">
        <p14:creationId xmlns:p14="http://schemas.microsoft.com/office/powerpoint/2010/main" xmlns="" val="2266138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56</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l-NL" smtClean="0">
              <a:latin typeface="Arial" pitchFamily="34" charset="0"/>
            </a:endParaRPr>
          </a:p>
        </p:txBody>
      </p:sp>
    </p:spTree>
    <p:extLst>
      <p:ext uri="{BB962C8B-B14F-4D97-AF65-F5344CB8AC3E}">
        <p14:creationId xmlns:p14="http://schemas.microsoft.com/office/powerpoint/2010/main" xmlns="" val="4121707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57</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a:p>
            <a:endParaRPr lang="en-US" dirty="0" smtClean="0">
              <a:latin typeface="Arial" pitchFamily="34" charset="0"/>
            </a:endParaRPr>
          </a:p>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dirty="0" smtClean="0">
              <a:latin typeface="Arial" pitchFamily="34" charset="0"/>
            </a:endParaRPr>
          </a:p>
        </p:txBody>
      </p:sp>
    </p:spTree>
    <p:extLst>
      <p:ext uri="{BB962C8B-B14F-4D97-AF65-F5344CB8AC3E}">
        <p14:creationId xmlns:p14="http://schemas.microsoft.com/office/powerpoint/2010/main" xmlns="" val="914293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58</a:t>
            </a:fld>
            <a:endParaRPr lang="en-US" dirty="0"/>
          </a:p>
        </p:txBody>
      </p:sp>
    </p:spTree>
    <p:extLst>
      <p:ext uri="{BB962C8B-B14F-4D97-AF65-F5344CB8AC3E}">
        <p14:creationId xmlns:p14="http://schemas.microsoft.com/office/powerpoint/2010/main" xmlns="" val="231126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59</a:t>
            </a:fld>
            <a:endParaRPr lang="es-ES" dirty="0"/>
          </a:p>
        </p:txBody>
      </p:sp>
    </p:spTree>
    <p:extLst>
      <p:ext uri="{BB962C8B-B14F-4D97-AF65-F5344CB8AC3E}">
        <p14:creationId xmlns:p14="http://schemas.microsoft.com/office/powerpoint/2010/main" xmlns="" val="506425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60</a:t>
            </a:fld>
            <a:endParaRPr lang="es-ES" dirty="0"/>
          </a:p>
        </p:txBody>
      </p:sp>
    </p:spTree>
    <p:extLst>
      <p:ext uri="{BB962C8B-B14F-4D97-AF65-F5344CB8AC3E}">
        <p14:creationId xmlns:p14="http://schemas.microsoft.com/office/powerpoint/2010/main" xmlns="" val="202369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3">
              <a:defRPr/>
            </a:pPr>
            <a:r>
              <a:rPr lang="en-US" sz="1400" dirty="0"/>
              <a:t>GPM is a Social Enterprise established to address issues and profits realized are reinvested in the business with the aim of increasing social impact. Unlike a Non-Profit, the business is not dependent on donations or on private or public grants to survive and to operate, because, as any other business, it is self-sustainable and unlike a Non-Profit, where funds are spent only once on the field, our funds are invested to increase and improve the business' operations and the tools we offer to our partners. Our construct is unique among project management organizations in that we are able to function as a company and put into practice what we encourage others to do. (The GPMG Accreditation Board, is a separate not-for-profit organization that governs all GPM certifications.)</a:t>
            </a:r>
          </a:p>
          <a:p>
            <a:pPr defTabSz="966473">
              <a:defRPr/>
            </a:pP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6</a:t>
            </a:fld>
            <a:endParaRPr lang="en-US" dirty="0"/>
          </a:p>
        </p:txBody>
      </p:sp>
    </p:spTree>
    <p:extLst>
      <p:ext uri="{BB962C8B-B14F-4D97-AF65-F5344CB8AC3E}">
        <p14:creationId xmlns:p14="http://schemas.microsoft.com/office/powerpoint/2010/main" xmlns="" val="1453791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SPEND TIME</a:t>
            </a:r>
            <a:r>
              <a:rPr lang="en-US" baseline="0" dirty="0" smtClean="0"/>
              <a:t> ON THIS SLIDE.  This is THE key differentiator for GPM,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62</a:t>
            </a:fld>
            <a:endParaRPr lang="en-US" dirty="0"/>
          </a:p>
        </p:txBody>
      </p:sp>
    </p:spTree>
    <p:extLst>
      <p:ext uri="{BB962C8B-B14F-4D97-AF65-F5344CB8AC3E}">
        <p14:creationId xmlns:p14="http://schemas.microsoft.com/office/powerpoint/2010/main" xmlns="" val="793017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xmlns="" val="2734987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which of these are not</a:t>
            </a:r>
            <a:r>
              <a:rPr lang="en-US" baseline="0" dirty="0" smtClean="0"/>
              <a:t> relevant to project management.  The answer is none.  They are all relevant.   If a PM doesn’t understand asset management, they will not be successful.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69</a:t>
            </a:fld>
            <a:endParaRPr lang="en-US" dirty="0"/>
          </a:p>
        </p:txBody>
      </p:sp>
    </p:spTree>
    <p:extLst>
      <p:ext uri="{BB962C8B-B14F-4D97-AF65-F5344CB8AC3E}">
        <p14:creationId xmlns:p14="http://schemas.microsoft.com/office/powerpoint/2010/main" xmlns="" val="328828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blue, you will find the </a:t>
            </a:r>
            <a:r>
              <a:rPr lang="en-US" sz="1200" b="0" i="0" u="none" strike="noStrike" kern="1200" baseline="0" dirty="0" smtClean="0">
                <a:solidFill>
                  <a:schemeClr val="tx1"/>
                </a:solidFill>
                <a:latin typeface="+mn-lt"/>
                <a:ea typeface="+mn-ea"/>
                <a:cs typeface="+mn-cs"/>
              </a:rPr>
              <a:t>relationship between key elements of an asset management system.  In green you will see the cross pollination to the project </a:t>
            </a:r>
            <a:r>
              <a:rPr lang="en-US" sz="1200" b="0" i="0" u="none" strike="noStrike" kern="1200" baseline="0" smtClean="0">
                <a:solidFill>
                  <a:schemeClr val="tx1"/>
                </a:solidFill>
                <a:latin typeface="+mn-lt"/>
                <a:ea typeface="+mn-ea"/>
                <a:cs typeface="+mn-cs"/>
              </a:rPr>
              <a:t>management realm.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70</a:t>
            </a:fld>
            <a:endParaRPr lang="en-US" dirty="0"/>
          </a:p>
        </p:txBody>
      </p:sp>
    </p:spTree>
    <p:extLst>
      <p:ext uri="{BB962C8B-B14F-4D97-AF65-F5344CB8AC3E}">
        <p14:creationId xmlns:p14="http://schemas.microsoft.com/office/powerpoint/2010/main" xmlns="" val="651788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71</a:t>
            </a:fld>
            <a:endParaRPr lang="en-US" dirty="0"/>
          </a:p>
        </p:txBody>
      </p:sp>
    </p:spTree>
    <p:extLst>
      <p:ext uri="{BB962C8B-B14F-4D97-AF65-F5344CB8AC3E}">
        <p14:creationId xmlns:p14="http://schemas.microsoft.com/office/powerpoint/2010/main" xmlns="" val="1402140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Source</a:t>
            </a:r>
            <a:r>
              <a:rPr lang="es-AR" dirty="0" smtClean="0"/>
              <a:t>: http://www.businessdictionary.com/definition/principles.html</a:t>
            </a:r>
          </a:p>
          <a:p>
            <a:endParaRPr lang="es-AR" dirty="0" smtClean="0"/>
          </a:p>
          <a:p>
            <a:r>
              <a:rPr lang="es-ES" dirty="0" smtClean="0"/>
              <a:t>http://www.businessdictionary.com/definition/values.html</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78</a:t>
            </a:fld>
            <a:endParaRPr lang="en-US" dirty="0"/>
          </a:p>
        </p:txBody>
      </p:sp>
    </p:spTree>
    <p:extLst>
      <p:ext uri="{BB962C8B-B14F-4D97-AF65-F5344CB8AC3E}">
        <p14:creationId xmlns:p14="http://schemas.microsoft.com/office/powerpoint/2010/main" xmlns="" val="1034093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s-ES" sz="1200" b="1" kern="1200" baseline="0" dirty="0" err="1" smtClean="0">
                <a:solidFill>
                  <a:schemeClr val="tx1"/>
                </a:solidFill>
                <a:latin typeface="+mn-lt"/>
                <a:ea typeface="+mn-ea"/>
                <a:cs typeface="+mn-cs"/>
              </a:rPr>
              <a:t>The</a:t>
            </a:r>
            <a:r>
              <a:rPr lang="es-ES" sz="1200" b="1" kern="1200" baseline="0" dirty="0" smtClean="0">
                <a:solidFill>
                  <a:schemeClr val="tx1"/>
                </a:solidFill>
                <a:latin typeface="+mn-lt"/>
                <a:ea typeface="+mn-ea"/>
                <a:cs typeface="+mn-cs"/>
              </a:rPr>
              <a:t> Business Case </a:t>
            </a:r>
            <a:r>
              <a:rPr lang="es-ES" sz="1200" b="1" kern="1200" baseline="0" dirty="0" err="1" smtClean="0">
                <a:solidFill>
                  <a:schemeClr val="tx1"/>
                </a:solidFill>
                <a:latin typeface="+mn-lt"/>
                <a:ea typeface="+mn-ea"/>
                <a:cs typeface="+mn-cs"/>
              </a:rPr>
              <a:t>for</a:t>
            </a:r>
            <a:r>
              <a:rPr lang="es-ES" sz="1200" b="1"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reporting on the 10th Principle:</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are three major benefits from reporting on anti-corruption. The first two categories apply to individual organizations (independent of their size), whereas the third category outlines benefits also for the overall community.</a:t>
            </a:r>
          </a:p>
          <a:p>
            <a:pPr marL="228600" indent="-228600">
              <a:buAutoNum type="arabicPeriod"/>
            </a:pPr>
            <a:r>
              <a:rPr lang="en-US" sz="1200" b="1" kern="1200" baseline="0" dirty="0" smtClean="0">
                <a:solidFill>
                  <a:schemeClr val="tx1"/>
                </a:solidFill>
                <a:latin typeface="+mn-lt"/>
                <a:ea typeface="+mn-ea"/>
                <a:cs typeface="+mn-cs"/>
              </a:rPr>
              <a:t>Increased internal integrity and transparency</a:t>
            </a:r>
          </a:p>
          <a:p>
            <a:pPr marL="228600" indent="-228600">
              <a:buAutoNum type="arabicPeriod"/>
            </a:pPr>
            <a:r>
              <a:rPr lang="es-ES" sz="1200" b="1" kern="1200" baseline="0" dirty="0" err="1" smtClean="0">
                <a:solidFill>
                  <a:schemeClr val="tx1"/>
                </a:solidFill>
                <a:latin typeface="+mn-lt"/>
                <a:ea typeface="+mn-ea"/>
                <a:cs typeface="+mn-cs"/>
              </a:rPr>
              <a:t>Enhanced</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reputation</a:t>
            </a:r>
            <a:endParaRPr lang="es-ES" sz="1200" b="1" kern="1200" baseline="0" dirty="0" smtClean="0">
              <a:solidFill>
                <a:schemeClr val="tx1"/>
              </a:solidFill>
              <a:latin typeface="+mn-lt"/>
              <a:ea typeface="+mn-ea"/>
              <a:cs typeface="+mn-cs"/>
            </a:endParaRPr>
          </a:p>
          <a:p>
            <a:pPr marL="228600" indent="-228600">
              <a:buAutoNum type="arabicPeriod"/>
            </a:pPr>
            <a:r>
              <a:rPr lang="es-ES" sz="1200" b="1" kern="1200" baseline="0" dirty="0" err="1" smtClean="0">
                <a:solidFill>
                  <a:schemeClr val="tx1"/>
                </a:solidFill>
                <a:latin typeface="+mn-lt"/>
                <a:ea typeface="+mn-ea"/>
                <a:cs typeface="+mn-cs"/>
              </a:rPr>
              <a:t>Common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information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basis</a:t>
            </a:r>
            <a:endParaRPr lang="es-E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sharing </a:t>
            </a:r>
            <a:r>
              <a:rPr lang="en-US" sz="1200" b="1" kern="1200" baseline="0" dirty="0" smtClean="0">
                <a:solidFill>
                  <a:schemeClr val="tx1"/>
                </a:solidFill>
                <a:latin typeface="+mn-lt"/>
                <a:ea typeface="+mn-ea"/>
                <a:cs typeface="+mn-cs"/>
              </a:rPr>
              <a:t>experience and procedures with other organizations;</a:t>
            </a:r>
          </a:p>
          <a:p>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stimulating</a:t>
            </a:r>
            <a:r>
              <a:rPr lang="es-ES" sz="1200"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multi-stakeholder</a:t>
            </a:r>
            <a:r>
              <a:rPr lang="es-ES" sz="1200" b="1" kern="1200" baseline="0" dirty="0" smtClean="0">
                <a:solidFill>
                  <a:schemeClr val="tx1"/>
                </a:solidFill>
                <a:latin typeface="+mn-lt"/>
                <a:ea typeface="+mn-ea"/>
                <a:cs typeface="+mn-cs"/>
              </a:rPr>
              <a:t> dialogues;</a:t>
            </a:r>
          </a:p>
          <a:p>
            <a:r>
              <a:rPr lang="en-US" sz="1200" kern="1200" baseline="0" dirty="0" smtClean="0">
                <a:solidFill>
                  <a:schemeClr val="tx1"/>
                </a:solidFill>
                <a:latin typeface="+mn-lt"/>
                <a:ea typeface="+mn-ea"/>
                <a:cs typeface="+mn-cs"/>
              </a:rPr>
              <a:t>■■ increasing importance of disclosure on anti-corruption activities in overall </a:t>
            </a:r>
            <a:r>
              <a:rPr lang="es-ES" sz="1200" b="1" kern="1200" baseline="0" dirty="0" err="1" smtClean="0">
                <a:solidFill>
                  <a:schemeClr val="tx1"/>
                </a:solidFill>
                <a:latin typeface="+mn-lt"/>
                <a:ea typeface="+mn-ea"/>
                <a:cs typeface="+mn-cs"/>
              </a:rPr>
              <a:t>sustainability</a:t>
            </a:r>
            <a:r>
              <a:rPr lang="es-ES" sz="1200" b="1" kern="1200" baseline="0" dirty="0" smtClean="0">
                <a:solidFill>
                  <a:schemeClr val="tx1"/>
                </a:solidFill>
                <a:latin typeface="+mn-lt"/>
                <a:ea typeface="+mn-ea"/>
                <a:cs typeface="+mn-cs"/>
              </a:rPr>
              <a:t> agendas; and</a:t>
            </a:r>
          </a:p>
          <a:p>
            <a:r>
              <a:rPr lang="en-US" sz="1200" kern="1200" baseline="0" dirty="0" smtClean="0">
                <a:solidFill>
                  <a:schemeClr val="tx1"/>
                </a:solidFill>
                <a:latin typeface="+mn-lt"/>
                <a:ea typeface="+mn-ea"/>
                <a:cs typeface="+mn-cs"/>
              </a:rPr>
              <a:t>■■ driving </a:t>
            </a:r>
            <a:r>
              <a:rPr lang="en-US" sz="1200" b="1" kern="1200" baseline="0" dirty="0" smtClean="0">
                <a:solidFill>
                  <a:schemeClr val="tx1"/>
                </a:solidFill>
                <a:latin typeface="+mn-lt"/>
                <a:ea typeface="+mn-ea"/>
                <a:cs typeface="+mn-cs"/>
              </a:rPr>
              <a:t>media coverage of good anti-corruption practices through provision </a:t>
            </a:r>
            <a:r>
              <a:rPr lang="es-ES" sz="1200" kern="1200" baseline="0" dirty="0" smtClean="0">
                <a:solidFill>
                  <a:schemeClr val="tx1"/>
                </a:solidFill>
                <a:latin typeface="+mn-lt"/>
                <a:ea typeface="+mn-ea"/>
                <a:cs typeface="+mn-cs"/>
              </a:rPr>
              <a:t>of comparable </a:t>
            </a:r>
            <a:r>
              <a:rPr lang="es-ES" sz="1200" kern="1200" baseline="0" dirty="0" err="1" smtClean="0">
                <a:solidFill>
                  <a:schemeClr val="tx1"/>
                </a:solidFill>
                <a:latin typeface="+mn-lt"/>
                <a:ea typeface="+mn-ea"/>
                <a:cs typeface="+mn-cs"/>
              </a:rPr>
              <a:t>progress</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reports</a:t>
            </a:r>
            <a:r>
              <a:rPr lang="es-ES" sz="1200" kern="1200" baseline="0" dirty="0" smtClean="0">
                <a:solidFill>
                  <a:schemeClr val="tx1"/>
                </a:solidFill>
                <a:latin typeface="+mn-lt"/>
                <a:ea typeface="+mn-ea"/>
                <a:cs typeface="+mn-cs"/>
              </a:rPr>
              <a:t>.</a:t>
            </a:r>
          </a:p>
          <a:p>
            <a:endParaRPr lang="es-AR"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Corruption is defined by Transparency International </a:t>
            </a:r>
            <a:r>
              <a:rPr lang="en-US" sz="1200" kern="1200" baseline="0" dirty="0" smtClean="0">
                <a:solidFill>
                  <a:schemeClr val="tx1"/>
                </a:solidFill>
                <a:latin typeface="+mn-lt"/>
                <a:ea typeface="+mn-ea"/>
                <a:cs typeface="+mn-cs"/>
              </a:rPr>
              <a:t>as “the abuse of entrusted power for private gain”. This convenient shorthand, encompassing myriad illegal and illicit acts, recognizes the breadth of the concept, but does not attempt to enumerate or precisely delimit. During the negotiations of the United Nations Convention against Corruption, UN Member States carefully considered the opportunity for the global anti-corruption treaty to provide a legal definition of corruption. Concluding that any attempt at a comprehensive definition inevitably would fail to address some relevant forms of corrupt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the international community reached global consensus on a large number of manifestations of corruption while leaving each State free to go beyond the minimum standards set forth in the Convention.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Convention calls for ratifying States to outlaw, at a minimum, bribery of public officials; embezzlement, trading in influence, abuse of function, and illicit enrichment by public officials; and bribery and embezzlement in the private sector, as well as money laundering and obstruction of justice. These corrupt actions are spelled out under the chapter of the Convention devoted to criminalization</a:t>
            </a:r>
          </a:p>
          <a:p>
            <a:r>
              <a:rPr lang="en-US" sz="1200" kern="1200" baseline="0" dirty="0" smtClean="0">
                <a:solidFill>
                  <a:schemeClr val="tx1"/>
                </a:solidFill>
                <a:latin typeface="+mn-lt"/>
                <a:ea typeface="+mn-ea"/>
                <a:cs typeface="+mn-cs"/>
              </a:rPr>
              <a:t>and law enforcement, denoting that corruption is a crime, which is a notion wider than bribery and extortion. In consonance with this approach, the 10th Principle of the United Nations Global Compact calls for companies to work against corruption in all its forms, including extortion </a:t>
            </a:r>
            <a:r>
              <a:rPr lang="es-ES" sz="1200" kern="1200" baseline="0" dirty="0" smtClean="0">
                <a:solidFill>
                  <a:schemeClr val="tx1"/>
                </a:solidFill>
                <a:latin typeface="+mn-lt"/>
                <a:ea typeface="+mn-ea"/>
                <a:cs typeface="+mn-cs"/>
              </a:rPr>
              <a:t>and </a:t>
            </a:r>
            <a:r>
              <a:rPr lang="es-ES" sz="1200" kern="1200" baseline="0" dirty="0" err="1" smtClean="0">
                <a:solidFill>
                  <a:schemeClr val="tx1"/>
                </a:solidFill>
                <a:latin typeface="+mn-lt"/>
                <a:ea typeface="+mn-ea"/>
                <a:cs typeface="+mn-cs"/>
              </a:rPr>
              <a:t>bribery</a:t>
            </a:r>
            <a:r>
              <a:rPr lang="es-ES" sz="1200" kern="1200" baseline="0" dirty="0" smtClean="0">
                <a:solidFill>
                  <a:schemeClr val="tx1"/>
                </a:solidFill>
                <a:latin typeface="+mn-lt"/>
                <a:ea typeface="+mn-ea"/>
                <a:cs typeface="+mn-cs"/>
              </a:rPr>
              <a:t>.</a:t>
            </a:r>
            <a:endParaRPr lang="es-AR" sz="1200"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79</a:t>
            </a:fld>
            <a:endParaRPr lang="en-US" dirty="0"/>
          </a:p>
        </p:txBody>
      </p:sp>
    </p:spTree>
    <p:extLst>
      <p:ext uri="{BB962C8B-B14F-4D97-AF65-F5344CB8AC3E}">
        <p14:creationId xmlns:p14="http://schemas.microsoft.com/office/powerpoint/2010/main" xmlns="" val="3302186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3D28F-6941-C648-AE77-1D07EFAFAB0E}" type="slidenum">
              <a:rPr lang="en-US" smtClean="0"/>
              <a:pPr/>
              <a:t>82</a:t>
            </a:fld>
            <a:endParaRPr lang="en-US"/>
          </a:p>
        </p:txBody>
      </p:sp>
    </p:spTree>
    <p:extLst>
      <p:ext uri="{BB962C8B-B14F-4D97-AF65-F5344CB8AC3E}">
        <p14:creationId xmlns:p14="http://schemas.microsoft.com/office/powerpoint/2010/main" xmlns="" val="3811499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85</a:t>
            </a:fld>
            <a:endParaRPr lang="en-US" dirty="0"/>
          </a:p>
        </p:txBody>
      </p:sp>
    </p:spTree>
    <p:extLst>
      <p:ext uri="{BB962C8B-B14F-4D97-AF65-F5344CB8AC3E}">
        <p14:creationId xmlns:p14="http://schemas.microsoft.com/office/powerpoint/2010/main" xmlns="" val="2325273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86</a:t>
            </a:fld>
            <a:endParaRPr lang="en-US" dirty="0"/>
          </a:p>
        </p:txBody>
      </p:sp>
    </p:spTree>
    <p:extLst>
      <p:ext uri="{BB962C8B-B14F-4D97-AF65-F5344CB8AC3E}">
        <p14:creationId xmlns:p14="http://schemas.microsoft.com/office/powerpoint/2010/main" xmlns="" val="22283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8</a:t>
            </a:fld>
            <a:endParaRPr lang="en-US" dirty="0"/>
          </a:p>
        </p:txBody>
      </p:sp>
    </p:spTree>
    <p:extLst>
      <p:ext uri="{BB962C8B-B14F-4D97-AF65-F5344CB8AC3E}">
        <p14:creationId xmlns:p14="http://schemas.microsoft.com/office/powerpoint/2010/main" xmlns="" val="2996742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Sustainability is a critical function of project governance and change delivery in general.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89</a:t>
            </a:fld>
            <a:endParaRPr lang="en-US" dirty="0"/>
          </a:p>
        </p:txBody>
      </p:sp>
    </p:spTree>
    <p:extLst>
      <p:ext uri="{BB962C8B-B14F-4D97-AF65-F5344CB8AC3E}">
        <p14:creationId xmlns:p14="http://schemas.microsoft.com/office/powerpoint/2010/main" xmlns="" val="667051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90</a:t>
            </a:fld>
            <a:endParaRPr lang="en-US" smtClean="0">
              <a:latin typeface="Calibri" pitchFamily="34" charset="0"/>
            </a:endParaRPr>
          </a:p>
        </p:txBody>
      </p:sp>
    </p:spTree>
    <p:extLst>
      <p:ext uri="{BB962C8B-B14F-4D97-AF65-F5344CB8AC3E}">
        <p14:creationId xmlns:p14="http://schemas.microsoft.com/office/powerpoint/2010/main" xmlns="" val="1946064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This means:</a:t>
            </a:r>
          </a:p>
          <a:p>
            <a:r>
              <a:rPr lang="en-GB" dirty="0" smtClean="0"/>
              <a:t>Don’t take on more projects/programs than you can cope with. If you want to start up a new program/project you may need to slow or stop one or more others to free up the resources (including financial resources).</a:t>
            </a:r>
          </a:p>
          <a:p>
            <a:r>
              <a:rPr lang="en-GB" dirty="0" smtClean="0"/>
              <a:t>Don’t take on too many projects/programs that are high risk at any one time</a:t>
            </a:r>
            <a:r>
              <a:rPr lang="en-GB" baseline="0" dirty="0" smtClean="0"/>
              <a:t> – unless you want to end up like Lehmann Brothers.</a:t>
            </a:r>
          </a:p>
          <a:p>
            <a:r>
              <a:rPr lang="en-GB" baseline="0" dirty="0" smtClean="0"/>
              <a:t>Keep an eye on the mix to make sure it doesn’t get out of hand.</a:t>
            </a:r>
          </a:p>
          <a:p>
            <a:r>
              <a:rPr lang="en-GB" baseline="0" dirty="0" smtClean="0"/>
              <a:t>When commercial/economic/political circumstances change, you might need to change what’s in the portfolio.  Some projects/programs may no longer be appropriate or affordable. If costs rise on a key project/program you may need to close/suspend others to be able to continue to pay for the overrun.</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91</a:t>
            </a:fld>
            <a:endParaRPr lang="en-GB" dirty="0"/>
          </a:p>
        </p:txBody>
      </p:sp>
    </p:spTree>
    <p:extLst>
      <p:ext uri="{BB962C8B-B14F-4D97-AF65-F5344CB8AC3E}">
        <p14:creationId xmlns:p14="http://schemas.microsoft.com/office/powerpoint/2010/main" xmlns="" val="457397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98</a:t>
            </a:fld>
            <a:endParaRPr lang="en-US" dirty="0"/>
          </a:p>
        </p:txBody>
      </p:sp>
    </p:spTree>
    <p:extLst>
      <p:ext uri="{BB962C8B-B14F-4D97-AF65-F5344CB8AC3E}">
        <p14:creationId xmlns:p14="http://schemas.microsoft.com/office/powerpoint/2010/main" xmlns="" val="3422814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228600" indent="-228600">
              <a:buAutoNum type="arabicPeriod"/>
            </a:pPr>
            <a:r>
              <a:rPr lang="en-US" dirty="0" smtClean="0"/>
              <a:t>Easily</a:t>
            </a:r>
            <a:r>
              <a:rPr lang="en-US" baseline="0" dirty="0" smtClean="0"/>
              <a:t> Explained</a:t>
            </a:r>
          </a:p>
          <a:p>
            <a:pPr marL="228600" indent="-228600">
              <a:buAutoNum type="arabicPeriod"/>
            </a:pPr>
            <a:r>
              <a:rPr lang="en-US" baseline="0" dirty="0" smtClean="0"/>
              <a:t>Easily Explained</a:t>
            </a:r>
          </a:p>
          <a:p>
            <a:pPr marL="228600" indent="-228600">
              <a:buAutoNum type="arabicPeriod"/>
            </a:pPr>
            <a:r>
              <a:rPr lang="en-US" dirty="0" smtClean="0"/>
              <a:t>Easily Explained</a:t>
            </a:r>
          </a:p>
          <a:p>
            <a:pPr marL="228600" indent="-228600">
              <a:buAutoNum type="arabicPeriod"/>
            </a:pPr>
            <a:r>
              <a:rPr lang="en-US" sz="1200" b="0" i="0" u="none" strike="noStrike" kern="1200" baseline="0" dirty="0" smtClean="0">
                <a:solidFill>
                  <a:schemeClr val="tx1"/>
                </a:solidFill>
                <a:latin typeface="+mn-lt"/>
                <a:ea typeface="+mn-ea"/>
                <a:cs typeface="+mn-cs"/>
              </a:rPr>
              <a:t>Some mistakes are more lethal than others, so mistakes that do not jeopardize the survival of the organization need to be accepted, even welcomed by leaders. Relatedly, it is more important to focus on the ideas rather than the individuals behind the ideas so that failure is not personalized. And “failure-tolerant leaders emphasize that a good idea is a good idea, no matter where it comes from.</a:t>
            </a:r>
          </a:p>
          <a:p>
            <a:pPr marL="228600" indent="-228600">
              <a:buAutoNum type="arabicPeriod"/>
            </a:pPr>
            <a:r>
              <a:rPr lang="en-US" sz="1200" b="0" i="0" u="none" strike="noStrike" kern="1200" baseline="0" dirty="0" smtClean="0">
                <a:solidFill>
                  <a:schemeClr val="tx1"/>
                </a:solidFill>
                <a:latin typeface="+mn-lt"/>
                <a:ea typeface="+mn-ea"/>
                <a:cs typeface="+mn-cs"/>
              </a:rPr>
              <a:t>In the 1970s and 1980s, many organizations tried to create specialized subunits where their mandate was to make the organization more innovative. This structural approach to innovation largely failed, either immediately or in the long term. For example, General Motors created the Saturn division as a built-from-scratch innovative new way to produce and sell cars. At first, Saturn had spectacular success. However, the lessons learned from Saturn never translated to the rest of the organization and recently the Saturn division was eliminated. Similarly, too many large organizations try to rely solely on their research and development units for innovation, which greatly constrains the idea production and development process. </a:t>
            </a:r>
          </a:p>
          <a:p>
            <a:pPr marL="685800" lvl="1" indent="-228600">
              <a:buAutoNum type="arabicPeriod"/>
            </a:pPr>
            <a:r>
              <a:rPr lang="en-US" sz="1200" b="0" i="0" u="none" strike="noStrike" kern="1200" baseline="0" dirty="0" smtClean="0">
                <a:solidFill>
                  <a:schemeClr val="tx1"/>
                </a:solidFill>
                <a:latin typeface="+mn-lt"/>
                <a:ea typeface="+mn-ea"/>
                <a:cs typeface="+mn-cs"/>
              </a:rPr>
              <a:t>Hanna, D. (2010, March 8). How GM destroyed its Saturn success. Forbes, 28.</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101</a:t>
            </a:fld>
            <a:endParaRPr lang="en-US" dirty="0"/>
          </a:p>
        </p:txBody>
      </p:sp>
    </p:spTree>
    <p:extLst>
      <p:ext uri="{BB962C8B-B14F-4D97-AF65-F5344CB8AC3E}">
        <p14:creationId xmlns:p14="http://schemas.microsoft.com/office/powerpoint/2010/main" xmlns="" val="879418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103</a:t>
            </a:fld>
            <a:endParaRPr lang="en-GB" dirty="0"/>
          </a:p>
        </p:txBody>
      </p:sp>
    </p:spTree>
    <p:extLst>
      <p:ext uri="{BB962C8B-B14F-4D97-AF65-F5344CB8AC3E}">
        <p14:creationId xmlns:p14="http://schemas.microsoft.com/office/powerpoint/2010/main" xmlns="" val="1535282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extLst>
      <p:ext uri="{BB962C8B-B14F-4D97-AF65-F5344CB8AC3E}">
        <p14:creationId xmlns:p14="http://schemas.microsoft.com/office/powerpoint/2010/main" xmlns="" val="25142561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extLst>
      <p:ext uri="{BB962C8B-B14F-4D97-AF65-F5344CB8AC3E}">
        <p14:creationId xmlns:p14="http://schemas.microsoft.com/office/powerpoint/2010/main" xmlns="" val="3581806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Overview of project management concepts and their relationships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108</a:t>
            </a:fld>
            <a:endParaRPr lang="en-US" dirty="0"/>
          </a:p>
        </p:txBody>
      </p:sp>
    </p:spTree>
    <p:extLst>
      <p:ext uri="{BB962C8B-B14F-4D97-AF65-F5344CB8AC3E}">
        <p14:creationId xmlns:p14="http://schemas.microsoft.com/office/powerpoint/2010/main" xmlns="" val="2099387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110</a:t>
            </a:fld>
            <a:endParaRPr lang="en-US" dirty="0"/>
          </a:p>
        </p:txBody>
      </p:sp>
    </p:spTree>
    <p:extLst>
      <p:ext uri="{BB962C8B-B14F-4D97-AF65-F5344CB8AC3E}">
        <p14:creationId xmlns:p14="http://schemas.microsoft.com/office/powerpoint/2010/main" xmlns="" val="212940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solidFill>
                  <a:srgbClr val="FF0000"/>
                </a:solidFill>
              </a:rPr>
              <a:t>What</a:t>
            </a:r>
            <a:r>
              <a:rPr lang="es-AR" dirty="0" smtClean="0">
                <a:solidFill>
                  <a:srgbClr val="FF0000"/>
                </a:solidFill>
              </a:rPr>
              <a:t> </a:t>
            </a:r>
            <a:r>
              <a:rPr lang="es-AR" dirty="0" err="1" smtClean="0">
                <a:solidFill>
                  <a:srgbClr val="FF0000"/>
                </a:solidFill>
              </a:rPr>
              <a:t>is</a:t>
            </a:r>
            <a:r>
              <a:rPr lang="es-AR" dirty="0" smtClean="0">
                <a:solidFill>
                  <a:srgbClr val="FF0000"/>
                </a:solidFill>
              </a:rPr>
              <a:t> SAPM?</a:t>
            </a:r>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9</a:t>
            </a:fld>
            <a:endParaRPr lang="en-US" dirty="0"/>
          </a:p>
        </p:txBody>
      </p:sp>
    </p:spTree>
    <p:extLst>
      <p:ext uri="{BB962C8B-B14F-4D97-AF65-F5344CB8AC3E}">
        <p14:creationId xmlns:p14="http://schemas.microsoft.com/office/powerpoint/2010/main" xmlns="" val="15666990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help organizations understand what social value an activity creates in a robust and rigorous way and so manage its activities and relationships to maximize that value.	</a:t>
            </a:r>
          </a:p>
          <a:p>
            <a:r>
              <a:rPr lang="en-US" dirty="0" smtClean="0"/>
              <a:t/>
            </a:r>
            <a:br>
              <a:rPr lang="en-US" dirty="0" smtClean="0"/>
            </a:br>
            <a:r>
              <a:rPr lang="en-US" dirty="0" smtClean="0"/>
              <a:t>The process opens up a dialogue with stakeholders, helping to assess the degree to which activities are meeting their needs and expectations.	</a:t>
            </a:r>
          </a:p>
          <a:p>
            <a:endParaRPr lang="en-US" dirty="0" smtClean="0"/>
          </a:p>
          <a:p>
            <a:r>
              <a:rPr lang="en-US" dirty="0" smtClean="0"/>
              <a:t>SROI puts social impact into the language of 'return on investment’, which is widely understood by investors, commissioners and lenders. There is increasing interest in SROI as a way to demonstrate or measure the social value of investment, beyond the standard financial measurement.	</a:t>
            </a:r>
          </a:p>
          <a:p>
            <a:endParaRPr lang="en-US" dirty="0" smtClean="0"/>
          </a:p>
          <a:p>
            <a:r>
              <a:rPr lang="en-US" dirty="0" smtClean="0"/>
              <a:t>Where it is not being used already, SROI may be helpful in showing potential customers (for example, public bodies or other large purchasers) that they can develop new ways to define what they want out of contracts, by taking account of social and environmental impacts.	</a:t>
            </a:r>
          </a:p>
          <a:p>
            <a:endParaRPr lang="en-US" dirty="0" smtClean="0"/>
          </a:p>
          <a:p>
            <a:r>
              <a:rPr lang="en-US" dirty="0" smtClean="0"/>
              <a:t>SROI can also be used in strategic management. The monetized indicators can help management analyze what might happen if they change their strategy, as well as allow them to evaluate the suitability of that strategy to generating social returns, or whether there may be better means of using their resources.</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116</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117</a:t>
            </a:fld>
            <a:endParaRPr lang="en-GB" dirty="0"/>
          </a:p>
        </p:txBody>
      </p:sp>
    </p:spTree>
    <p:extLst>
      <p:ext uri="{BB962C8B-B14F-4D97-AF65-F5344CB8AC3E}">
        <p14:creationId xmlns:p14="http://schemas.microsoft.com/office/powerpoint/2010/main" xmlns="" val="937498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Ask the delegates what happens if success criteria aren't agreed up front.</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119</a:t>
            </a:fld>
            <a:endParaRPr lang="en-GB" dirty="0"/>
          </a:p>
        </p:txBody>
      </p:sp>
    </p:spTree>
    <p:extLst>
      <p:ext uri="{BB962C8B-B14F-4D97-AF65-F5344CB8AC3E}">
        <p14:creationId xmlns:p14="http://schemas.microsoft.com/office/powerpoint/2010/main" xmlns="" val="3492638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buClr>
                <a:schemeClr val="accent1"/>
              </a:buClr>
            </a:pPr>
            <a:r>
              <a:rPr lang="en-GB" sz="1300" dirty="0"/>
              <a:t>Senior managers tend to focus on output delivery, which has no quantifiable value or benefit until successfully accepted, adopted and integrated into the organization as business as usual.</a:t>
            </a:r>
          </a:p>
          <a:p>
            <a:pPr>
              <a:spcAft>
                <a:spcPts val="1269"/>
              </a:spcAft>
              <a:buClr>
                <a:schemeClr val="accent1"/>
              </a:buClr>
            </a:pPr>
            <a:r>
              <a:rPr lang="en-GB" sz="1300" dirty="0"/>
              <a:t>The real focus should be on demonstrable value and benefits aligned to strategic objectives, which also aligns with sustainability principals.</a:t>
            </a:r>
          </a:p>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120</a:t>
            </a:fld>
            <a:endParaRPr lang="en-US"/>
          </a:p>
        </p:txBody>
      </p:sp>
    </p:spTree>
    <p:extLst>
      <p:ext uri="{BB962C8B-B14F-4D97-AF65-F5344CB8AC3E}">
        <p14:creationId xmlns:p14="http://schemas.microsoft.com/office/powerpoint/2010/main" xmlns="" val="10512981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causes for ineffective benefits management in practice is the lack of clear responsibilities in this respect. Assigning benefits management responsibilities can be challenging because this activity continues after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124</a:t>
            </a:fld>
            <a:endParaRPr lang="en-US" dirty="0"/>
          </a:p>
        </p:txBody>
      </p:sp>
    </p:spTree>
    <p:extLst>
      <p:ext uri="{BB962C8B-B14F-4D97-AF65-F5344CB8AC3E}">
        <p14:creationId xmlns:p14="http://schemas.microsoft.com/office/powerpoint/2010/main" xmlns="" val="29786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126</a:t>
            </a:fld>
            <a:endParaRPr lang="en-US" dirty="0"/>
          </a:p>
        </p:txBody>
      </p:sp>
    </p:spTree>
    <p:extLst>
      <p:ext uri="{BB962C8B-B14F-4D97-AF65-F5344CB8AC3E}">
        <p14:creationId xmlns:p14="http://schemas.microsoft.com/office/powerpoint/2010/main" xmlns="" val="177448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opening on requirements.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p14="http://schemas.microsoft.com/office/powerpoint/2010/main" xmlns="" val="3556015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129</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extLst>
      <p:ext uri="{BB962C8B-B14F-4D97-AF65-F5344CB8AC3E}">
        <p14:creationId xmlns:p14="http://schemas.microsoft.com/office/powerpoint/2010/main" xmlns="" val="10481843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137</a:t>
            </a:fld>
            <a:endParaRPr lang="en-US" dirty="0"/>
          </a:p>
        </p:txBody>
      </p:sp>
    </p:spTree>
    <p:extLst>
      <p:ext uri="{BB962C8B-B14F-4D97-AF65-F5344CB8AC3E}">
        <p14:creationId xmlns:p14="http://schemas.microsoft.com/office/powerpoint/2010/main" xmlns="" val="923757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 Adheres</a:t>
            </a:r>
            <a:r>
              <a:rPr lang="en-US" baseline="0" dirty="0" smtClean="0"/>
              <a:t> to ISO 17024, Certification of Professionals.  All GPM Certifications are issued by the GPMG Accreditation Board, A semi-autonomous organization that provides governance and oversight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p14="http://schemas.microsoft.com/office/powerpoint/2010/main" xmlns="" val="4196519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File:Burj_Khalifa.jpg</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139</a:t>
            </a:fld>
            <a:endParaRPr lang="en-US" dirty="0"/>
          </a:p>
        </p:txBody>
      </p:sp>
    </p:spTree>
    <p:extLst>
      <p:ext uri="{BB962C8B-B14F-4D97-AF65-F5344CB8AC3E}">
        <p14:creationId xmlns:p14="http://schemas.microsoft.com/office/powerpoint/2010/main" xmlns="" val="3362828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extLst>
      <p:ext uri="{BB962C8B-B14F-4D97-AF65-F5344CB8AC3E}">
        <p14:creationId xmlns:p14="http://schemas.microsoft.com/office/powerpoint/2010/main" xmlns="" val="6218635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management of a project starts with the initiating process group and finishes with the closing process group. The interdependency between process groups requires the controlling process group to interact with every other process group as shown in Figure 5. Process groups are seldom discrete or one-time in their application. The process groups are normally repeated within each project phase to drive the project to completion. All or some of the processes within the process groups may be required for a project phase.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141</a:t>
            </a:fld>
            <a:endParaRPr lang="en-US" dirty="0"/>
          </a:p>
        </p:txBody>
      </p:sp>
    </p:spTree>
    <p:extLst>
      <p:ext uri="{BB962C8B-B14F-4D97-AF65-F5344CB8AC3E}">
        <p14:creationId xmlns:p14="http://schemas.microsoft.com/office/powerpoint/2010/main" xmlns="" val="1660843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page shows the interactions among the process groups inside the boundaries of the project, including the representative inputs and outputs of processes within the process groups. With the exception of the controlling process group, linkages between the various process groups are through individual processes within each process group. While linkage is shown in the diagram between the controlling process group and other process groups, the controlling process group may be considered self-standing because its processes are used to control not only the overall project, but also the individual process groups.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142</a:t>
            </a:fld>
            <a:endParaRPr lang="en-US" dirty="0"/>
          </a:p>
        </p:txBody>
      </p:sp>
    </p:spTree>
    <p:extLst>
      <p:ext uri="{BB962C8B-B14F-4D97-AF65-F5344CB8AC3E}">
        <p14:creationId xmlns:p14="http://schemas.microsoft.com/office/powerpoint/2010/main" xmlns="" val="586874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Organizations call these “knowledge areas”.  This is incorrect.  It is not enough to be knowledgeable.  You must be proficient.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Each subject group consists of processes applicable to any project phase or project. These processes are defined in terms of purpose, description and primary inputs and outputs in and are interdependent. Subject</a:t>
            </a:r>
          </a:p>
          <a:p>
            <a:r>
              <a:rPr lang="en-US" sz="1200" b="0" i="0" u="none" strike="noStrike" kern="1200" baseline="0" dirty="0" smtClean="0">
                <a:solidFill>
                  <a:schemeClr val="tx1"/>
                </a:solidFill>
                <a:latin typeface="+mn-lt"/>
                <a:ea typeface="+mn-ea"/>
                <a:cs typeface="+mn-cs"/>
              </a:rPr>
              <a:t>groups are independent of application area or industry focus.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ISO 21500 Definitions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Integration - The integration subject group includes the processes required to identify, define, combine, unify, coordinate, control and close the various activities and processes related to the project.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Stakeholder - The stakeholder subject group includes the processes required to identify and engage the project sponsor, customers and other stakeholders.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Scope - The scope subject group includes the processes required to identify and define the work and deliverables, and only the work and deliverables required.</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Resource - The </a:t>
            </a:r>
            <a:r>
              <a:rPr lang="fr-FR" sz="1200" b="0" i="0" u="none" strike="noStrike" kern="1200" baseline="0" dirty="0" err="1" smtClean="0">
                <a:solidFill>
                  <a:schemeClr val="tx1"/>
                </a:solidFill>
                <a:latin typeface="+mn-lt"/>
                <a:ea typeface="+mn-ea"/>
                <a:cs typeface="+mn-cs"/>
              </a:rPr>
              <a:t>resource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identify</a:t>
            </a:r>
            <a:r>
              <a:rPr lang="fr-FR" sz="1200" b="0" i="0" u="none" strike="noStrike" kern="1200" baseline="0" dirty="0" smtClean="0">
                <a:solidFill>
                  <a:schemeClr val="tx1"/>
                </a:solidFill>
                <a:latin typeface="+mn-lt"/>
                <a:ea typeface="+mn-ea"/>
                <a:cs typeface="+mn-cs"/>
              </a:rPr>
              <a:t> and </a:t>
            </a:r>
            <a:r>
              <a:rPr lang="fr-FR" sz="1200" b="0" i="0" u="none" strike="noStrike" kern="1200" baseline="0" dirty="0" err="1" smtClean="0">
                <a:solidFill>
                  <a:schemeClr val="tx1"/>
                </a:solidFill>
                <a:latin typeface="+mn-lt"/>
                <a:ea typeface="+mn-ea"/>
                <a:cs typeface="+mn-cs"/>
              </a:rPr>
              <a:t>acquire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adequate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resources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such</a:t>
            </a:r>
            <a:r>
              <a:rPr lang="fr-FR" sz="1200" b="0" i="0" u="none" strike="noStrike" kern="1200" baseline="0" dirty="0" smtClean="0">
                <a:solidFill>
                  <a:schemeClr val="tx1"/>
                </a:solidFill>
                <a:latin typeface="+mn-lt"/>
                <a:ea typeface="+mn-ea"/>
                <a:cs typeface="+mn-cs"/>
              </a:rPr>
              <a:t> as people, </a:t>
            </a:r>
            <a:r>
              <a:rPr lang="fr-FR" sz="1200" b="0" i="0" u="none" strike="noStrike" kern="1200" baseline="0" dirty="0" err="1" smtClean="0">
                <a:solidFill>
                  <a:schemeClr val="tx1"/>
                </a:solidFill>
                <a:latin typeface="+mn-lt"/>
                <a:ea typeface="+mn-ea"/>
                <a:cs typeface="+mn-cs"/>
              </a:rPr>
              <a:t>facilities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equipment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materials</a:t>
            </a:r>
            <a:r>
              <a:rPr lang="fr-FR" sz="1200" b="0" i="0" u="none" strike="noStrike" kern="1200" baseline="0" dirty="0" smtClean="0">
                <a:solidFill>
                  <a:schemeClr val="tx1"/>
                </a:solidFill>
                <a:latin typeface="+mn-lt"/>
                <a:ea typeface="+mn-ea"/>
                <a:cs typeface="+mn-cs"/>
              </a:rPr>
              <a:t>, infrastructure and </a:t>
            </a:r>
            <a:r>
              <a:rPr lang="fr-FR" sz="1200" b="0" i="0" u="none" strike="noStrike" kern="1200" baseline="0" dirty="0" err="1" smtClean="0">
                <a:solidFill>
                  <a:schemeClr val="tx1"/>
                </a:solidFill>
                <a:latin typeface="+mn-lt"/>
                <a:ea typeface="+mn-ea"/>
                <a:cs typeface="+mn-cs"/>
              </a:rPr>
              <a:t>tools</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Time - The time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activities</a:t>
            </a:r>
            <a:r>
              <a:rPr lang="fr-FR" sz="1200" b="0" i="0" u="none" strike="noStrike" kern="1200" baseline="0" dirty="0" smtClean="0">
                <a:solidFill>
                  <a:schemeClr val="tx1"/>
                </a:solidFill>
                <a:latin typeface="+mn-lt"/>
                <a:ea typeface="+mn-ea"/>
                <a:cs typeface="+mn-cs"/>
              </a:rPr>
              <a:t> and to monitor </a:t>
            </a:r>
            <a:r>
              <a:rPr lang="fr-FR" sz="1200" b="0" i="0" u="none" strike="noStrike" kern="1200" baseline="0" dirty="0" err="1" smtClean="0">
                <a:solidFill>
                  <a:schemeClr val="tx1"/>
                </a:solidFill>
                <a:latin typeface="+mn-lt"/>
                <a:ea typeface="+mn-ea"/>
                <a:cs typeface="+mn-cs"/>
              </a:rPr>
              <a:t>progress</a:t>
            </a:r>
            <a:r>
              <a:rPr lang="fr-FR" sz="1200" b="0" i="0" u="none" strike="noStrike" kern="1200" baseline="0" dirty="0" smtClean="0">
                <a:solidFill>
                  <a:schemeClr val="tx1"/>
                </a:solidFill>
                <a:latin typeface="+mn-lt"/>
                <a:ea typeface="+mn-ea"/>
                <a:cs typeface="+mn-cs"/>
              </a:rPr>
              <a:t> to control the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develop</a:t>
            </a:r>
            <a:r>
              <a:rPr lang="it-IT" sz="1200" b="0" i="0" u="none" strike="noStrike" kern="1200" baseline="0" dirty="0" smtClean="0">
                <a:solidFill>
                  <a:schemeClr val="tx1"/>
                </a:solidFill>
                <a:latin typeface="+mn-lt"/>
                <a:ea typeface="+mn-ea"/>
                <a:cs typeface="+mn-cs"/>
              </a:rPr>
              <a:t> the budget and to monitor progress to control </a:t>
            </a:r>
            <a:r>
              <a:rPr lang="it-IT" sz="1200" b="0" i="0" u="none" strike="noStrike" kern="1200" baseline="0" dirty="0" err="1" smtClean="0">
                <a:solidFill>
                  <a:schemeClr val="tx1"/>
                </a:solidFill>
                <a:latin typeface="+mn-lt"/>
                <a:ea typeface="+mn-ea"/>
                <a:cs typeface="+mn-cs"/>
              </a:rPr>
              <a:t>costs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 The </a:t>
            </a: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identify</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manage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threats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opportunities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Quality - The quality subject group includes the processes required to plan and establish quality assurance and control.</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Procurement - The procurement subject group includes the processes required to plan and acquire products, services or results, and to manage supplier relationships.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Communication - The communication subject group includes the processes required to plan, manage and distribute information relevant to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143</a:t>
            </a:fld>
            <a:endParaRPr lang="en-US" dirty="0"/>
          </a:p>
        </p:txBody>
      </p:sp>
    </p:spTree>
    <p:extLst>
      <p:ext uri="{BB962C8B-B14F-4D97-AF65-F5344CB8AC3E}">
        <p14:creationId xmlns:p14="http://schemas.microsoft.com/office/powerpoint/2010/main" xmlns="" val="1640413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144</a:t>
            </a:fld>
            <a:endParaRPr lang="en-US" dirty="0"/>
          </a:p>
        </p:txBody>
      </p:sp>
    </p:spTree>
    <p:extLst>
      <p:ext uri="{BB962C8B-B14F-4D97-AF65-F5344CB8AC3E}">
        <p14:creationId xmlns:p14="http://schemas.microsoft.com/office/powerpoint/2010/main" xmlns="" val="26889886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Understanding the management of the outcome after handover is important.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145</a:t>
            </a:fld>
            <a:endParaRPr lang="en-US" dirty="0"/>
          </a:p>
        </p:txBody>
      </p:sp>
    </p:spTree>
    <p:extLst>
      <p:ext uri="{BB962C8B-B14F-4D97-AF65-F5344CB8AC3E}">
        <p14:creationId xmlns:p14="http://schemas.microsoft.com/office/powerpoint/2010/main" xmlns="" val="2890147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project environment. Organizational Strategy creates opportunities that become business cases.  The business case is carried out via projects that hand deliverables over to the operations side of the organization.  Benefits are then derived and realized by the strategic level. </a:t>
            </a:r>
          </a:p>
          <a:p>
            <a:endParaRPr lang="en-US" baseline="0" dirty="0" smtClean="0"/>
          </a:p>
          <a:p>
            <a:r>
              <a:rPr lang="en-US" baseline="0" dirty="0" smtClean="0"/>
              <a:t>The Project Manager is responsible for benefit realization.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146</a:t>
            </a:fld>
            <a:endParaRPr lang="en-US" dirty="0"/>
          </a:p>
        </p:txBody>
      </p:sp>
    </p:spTree>
    <p:extLst>
      <p:ext uri="{BB962C8B-B14F-4D97-AF65-F5344CB8AC3E}">
        <p14:creationId xmlns:p14="http://schemas.microsoft.com/office/powerpoint/2010/main" xmlns="" val="4269251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Project Managers are expected to produce essentially the same results – outputs and outcomes that are acceptable to relevant stakeholders.  However, the context in which these results are produced may differ: some projects are inherently harder to manage than others.  A project manager who is competent to manage an easier, less complex project may not be competent to manage a harder, more complex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147</a:t>
            </a:fld>
            <a:endParaRPr lang="en-US" dirty="0"/>
          </a:p>
        </p:txBody>
      </p:sp>
    </p:spTree>
    <p:extLst>
      <p:ext uri="{BB962C8B-B14F-4D97-AF65-F5344CB8AC3E}">
        <p14:creationId xmlns:p14="http://schemas.microsoft.com/office/powerpoint/2010/main" xmlns="" val="1729228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148</a:t>
            </a:fld>
            <a:endParaRPr lang="en-US"/>
          </a:p>
        </p:txBody>
      </p:sp>
    </p:spTree>
    <p:extLst>
      <p:ext uri="{BB962C8B-B14F-4D97-AF65-F5344CB8AC3E}">
        <p14:creationId xmlns:p14="http://schemas.microsoft.com/office/powerpoint/2010/main" xmlns="" val="210355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p14="http://schemas.microsoft.com/office/powerpoint/2010/main" xmlns="" val="32977316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149</a:t>
            </a:fld>
            <a:endParaRPr lang="en-US" dirty="0"/>
          </a:p>
        </p:txBody>
      </p:sp>
    </p:spTree>
    <p:extLst>
      <p:ext uri="{BB962C8B-B14F-4D97-AF65-F5344CB8AC3E}">
        <p14:creationId xmlns:p14="http://schemas.microsoft.com/office/powerpoint/2010/main" xmlns="" val="3127695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GPM divides projects into phases and</a:t>
            </a:r>
            <a:r>
              <a:rPr lang="en-GB" baseline="0" dirty="0" smtClean="0"/>
              <a:t> follow the ISO 21500 guideline</a:t>
            </a:r>
            <a:r>
              <a:rPr lang="en-GB" dirty="0" smtClean="0"/>
              <a:t>. </a:t>
            </a:r>
          </a:p>
          <a:p>
            <a:endParaRPr lang="en-GB" baseline="0" dirty="0" smtClean="0"/>
          </a:p>
          <a:p>
            <a:r>
              <a:rPr lang="en-US" sz="1200" b="0" i="0" u="none" strike="noStrike" kern="1200" baseline="0" dirty="0" smtClean="0">
                <a:solidFill>
                  <a:schemeClr val="tx1"/>
                </a:solidFill>
                <a:latin typeface="+mn-lt"/>
                <a:ea typeface="+mn-ea"/>
                <a:cs typeface="+mn-cs"/>
              </a:rPr>
              <a:t>Projects are usually organized into phases that are determined by governance and control needs. These phases should follow a logical sequence, with a start and an end, and should use resources to provide deliverables. In order to manage the project efficiently during the entire project life cycle, a set of activities should be performed in each phase. Project phases are collectively known as the project life cycle.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The project life cycle spans the period from the start of the project to its end. The phases are divided by decision points, which can vary depending on the organizational environment. The decision points facilitate project governance. By the end of the last phase, the project should have provided all deliverables. To manage a project throughout its life cycle, project management processes should be used for the project as a whole or for individual phases for each team or sub project.</a:t>
            </a:r>
            <a:endParaRPr lang="en-US" dirty="0" smtClean="0"/>
          </a:p>
          <a:p>
            <a:endParaRPr lang="en-GB" baseline="0" dirty="0" smtClean="0"/>
          </a:p>
        </p:txBody>
      </p:sp>
      <p:sp>
        <p:nvSpPr>
          <p:cNvPr id="4" name="Slide Number Placeholder 3"/>
          <p:cNvSpPr>
            <a:spLocks noGrp="1"/>
          </p:cNvSpPr>
          <p:nvPr>
            <p:ph type="sldNum" sz="quarter" idx="10"/>
          </p:nvPr>
        </p:nvSpPr>
        <p:spPr/>
        <p:txBody>
          <a:bodyPr/>
          <a:lstStyle/>
          <a:p>
            <a:fld id="{C93E1410-554B-4178-964A-3FB54D03F731}" type="slidenum">
              <a:rPr lang="en-GB" smtClean="0"/>
              <a:pPr/>
              <a:t>152</a:t>
            </a:fld>
            <a:endParaRPr lang="en-GB"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Initiating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initiating processes are used to start a project phase or project, to define the project phase or project objectives and to authorize the project manager to proceed with the project work.</a:t>
            </a:r>
          </a:p>
          <a:p>
            <a:r>
              <a:rPr lang="en-US" sz="1200" b="1" kern="1200" dirty="0" smtClean="0">
                <a:solidFill>
                  <a:schemeClr val="tx1"/>
                </a:solidFill>
                <a:effectLst/>
                <a:latin typeface="+mn-lt"/>
                <a:ea typeface="+mn-ea"/>
                <a:cs typeface="+mn-cs"/>
              </a:rPr>
              <a:t> </a:t>
            </a:r>
            <a:endParaRPr lang="en-US" sz="1800" kern="1200" dirty="0" smtClean="0">
              <a:solidFill>
                <a:schemeClr val="tx1"/>
              </a:solidFill>
              <a:effectLst/>
              <a:latin typeface="+mn-lt"/>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Planning process group</a:t>
            </a:r>
          </a:p>
          <a:p>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Implementing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implementing processes are used to perform the project management activities and to support the provision of the project’s deliverables in accordance with the project plans.</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Controlling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controlling processes are used to monitor, measure and control project performance against the project plan. Consequently, preventive and corrective actions may be taken and change requests made, when necessary, in order to achieve project objectives.</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Closing process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closing processes are used to formally establish that the project phase or project is finished, and to provide lessons learned to be considered and implemented as necessary.</a:t>
            </a:r>
          </a:p>
          <a:p>
            <a:endParaRPr lang="en-US" dirty="0" smtClean="0"/>
          </a:p>
          <a:p>
            <a:pPr marL="0" marR="0" lvl="3"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Project management process group interrelationships and interactions</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157</a:t>
            </a:fld>
            <a:endParaRPr lang="en-US" dirty="0"/>
          </a:p>
        </p:txBody>
      </p:sp>
    </p:spTree>
    <p:extLst>
      <p:ext uri="{BB962C8B-B14F-4D97-AF65-F5344CB8AC3E}">
        <p14:creationId xmlns:p14="http://schemas.microsoft.com/office/powerpoint/2010/main" xmlns="" val="5385126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xmlns="" val="35458877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160</a:t>
            </a:fld>
            <a:endParaRPr lang="en-US" dirty="0"/>
          </a:p>
        </p:txBody>
      </p:sp>
    </p:spTree>
    <p:extLst>
      <p:ext uri="{BB962C8B-B14F-4D97-AF65-F5344CB8AC3E}">
        <p14:creationId xmlns:p14="http://schemas.microsoft.com/office/powerpoint/2010/main" xmlns="" val="25215056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161</a:t>
            </a:fld>
            <a:endParaRPr lang="en-US" dirty="0"/>
          </a:p>
        </p:txBody>
      </p:sp>
    </p:spTree>
    <p:extLst>
      <p:ext uri="{BB962C8B-B14F-4D97-AF65-F5344CB8AC3E}">
        <p14:creationId xmlns:p14="http://schemas.microsoft.com/office/powerpoint/2010/main" xmlns="" val="25215056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162</a:t>
            </a:fld>
            <a:endParaRPr lang="en-US" dirty="0"/>
          </a:p>
        </p:txBody>
      </p:sp>
    </p:spTree>
    <p:extLst>
      <p:ext uri="{BB962C8B-B14F-4D97-AF65-F5344CB8AC3E}">
        <p14:creationId xmlns:p14="http://schemas.microsoft.com/office/powerpoint/2010/main" xmlns="" val="2521505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163</a:t>
            </a:fld>
            <a:endParaRPr lang="en-US" dirty="0"/>
          </a:p>
        </p:txBody>
      </p:sp>
    </p:spTree>
    <p:extLst>
      <p:ext uri="{BB962C8B-B14F-4D97-AF65-F5344CB8AC3E}">
        <p14:creationId xmlns:p14="http://schemas.microsoft.com/office/powerpoint/2010/main" xmlns="" val="25215056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smtClean="0"/>
              <a:t> preserved </a:t>
            </a:r>
            <a:r>
              <a:rPr lang="en-US" dirty="0" smtClean="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164</a:t>
            </a:fld>
            <a:endParaRPr lang="en-US" dirty="0"/>
          </a:p>
        </p:txBody>
      </p:sp>
    </p:spTree>
    <p:extLst>
      <p:ext uri="{BB962C8B-B14F-4D97-AF65-F5344CB8AC3E}">
        <p14:creationId xmlns:p14="http://schemas.microsoft.com/office/powerpoint/2010/main" xmlns="" val="3140266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a:t>
            </a:fld>
            <a:endParaRPr lang="en-US" dirty="0"/>
          </a:p>
        </p:txBody>
      </p:sp>
    </p:spTree>
    <p:extLst>
      <p:ext uri="{BB962C8B-B14F-4D97-AF65-F5344CB8AC3E}">
        <p14:creationId xmlns:p14="http://schemas.microsoft.com/office/powerpoint/2010/main" xmlns="" val="2468815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an understanding of the interaction with, dependency on, and impact to organizational management systems, of the organization, the project manager must review the project’s objectives and reconcile with existing management systems. The internal and external forces that impinge on the organization of the project must be reconciled to mutual benefit.  The project manager must be </a:t>
            </a:r>
            <a:r>
              <a:rPr lang="en-US" baseline="0" dirty="0" err="1" smtClean="0"/>
              <a:t>cognizent</a:t>
            </a:r>
            <a:r>
              <a:rPr lang="en-US" baseline="0" dirty="0" smtClean="0"/>
              <a:t> existing management systems or have resources on the project planning team that can provide a statement of reconciliation to outline potential risks.</a:t>
            </a:r>
          </a:p>
          <a:p>
            <a:endParaRPr lang="en-US" baseline="0" dirty="0" smtClean="0"/>
          </a:p>
          <a:p>
            <a:r>
              <a:rPr lang="en-US" baseline="0" dirty="0" smtClean="0"/>
              <a:t>It is tat this point the organization can update the business case.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166</a:t>
            </a:fld>
            <a:endParaRPr lang="en-US" dirty="0"/>
          </a:p>
        </p:txBody>
      </p:sp>
    </p:spTree>
    <p:extLst>
      <p:ext uri="{BB962C8B-B14F-4D97-AF65-F5344CB8AC3E}">
        <p14:creationId xmlns:p14="http://schemas.microsoft.com/office/powerpoint/2010/main" xmlns="" val="9621154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167</a:t>
            </a:fld>
            <a:endParaRPr lang="en-US" dirty="0"/>
          </a:p>
        </p:txBody>
      </p:sp>
    </p:spTree>
    <p:extLst>
      <p:ext uri="{BB962C8B-B14F-4D97-AF65-F5344CB8AC3E}">
        <p14:creationId xmlns:p14="http://schemas.microsoft.com/office/powerpoint/2010/main" xmlns="" val="31402663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168</a:t>
            </a:fld>
            <a:endParaRPr lang="en-US" dirty="0"/>
          </a:p>
        </p:txBody>
      </p:sp>
    </p:spTree>
    <p:extLst>
      <p:ext uri="{BB962C8B-B14F-4D97-AF65-F5344CB8AC3E}">
        <p14:creationId xmlns:p14="http://schemas.microsoft.com/office/powerpoint/2010/main" xmlns="" val="37063562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an SMP is used in a project, it will impact future business cases, contracts, SOWs, charters (if you use them), etc.  Essentially, Sustainability will become business as usual…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175</a:t>
            </a:fld>
            <a:endParaRPr lang="en-US" dirty="0"/>
          </a:p>
        </p:txBody>
      </p:sp>
    </p:spTree>
    <p:extLst>
      <p:ext uri="{BB962C8B-B14F-4D97-AF65-F5344CB8AC3E}">
        <p14:creationId xmlns:p14="http://schemas.microsoft.com/office/powerpoint/2010/main" xmlns="" val="2980182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176</a:t>
            </a:fld>
            <a:endParaRPr lang="en-US" dirty="0"/>
          </a:p>
        </p:txBody>
      </p:sp>
    </p:spTree>
    <p:extLst>
      <p:ext uri="{BB962C8B-B14F-4D97-AF65-F5344CB8AC3E}">
        <p14:creationId xmlns:p14="http://schemas.microsoft.com/office/powerpoint/2010/main" xmlns="" val="31402663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there is a decision to go ahead with the project, it needs to be planned in detail. Funding needs to be obtained and controls should be defined to ensure that the project proceeds in accordance with the wishes of those people paying for the project and those who will make use of what the project delivers. The detailed planning, establishment of the project management strategies and controls, development of a robust Business Case, and a means of reviewing benefits are covered by the Initiating a Project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initiation stage culminates in the production of a finalized business case, which is reviewed by the Project Board to decide whether to authorize the project. As the contents of the project plan are likely to change throughout the project (under change control), the business case is</a:t>
            </a:r>
            <a:r>
              <a:rPr lang="en-US" baseline="0" dirty="0" smtClean="0"/>
              <a:t> preserved </a:t>
            </a:r>
            <a:r>
              <a:rPr lang="en-US" dirty="0" smtClean="0"/>
              <a:t>as input for later performance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review focuses on the business justification of the project prior to the key decision to approve project initiation. It aligns with the Directing a Project activity of authorizing initiation</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177</a:t>
            </a:fld>
            <a:endParaRPr lang="en-US" dirty="0"/>
          </a:p>
        </p:txBody>
      </p:sp>
    </p:spTree>
    <p:extLst>
      <p:ext uri="{BB962C8B-B14F-4D97-AF65-F5344CB8AC3E}">
        <p14:creationId xmlns:p14="http://schemas.microsoft.com/office/powerpoint/2010/main" xmlns="" val="31402663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178</a:t>
            </a:fld>
            <a:endParaRPr lang="en-US" dirty="0"/>
          </a:p>
        </p:txBody>
      </p:sp>
    </p:spTree>
    <p:extLst>
      <p:ext uri="{BB962C8B-B14F-4D97-AF65-F5344CB8AC3E}">
        <p14:creationId xmlns:p14="http://schemas.microsoft.com/office/powerpoint/2010/main" xmlns="" val="22155615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179</a:t>
            </a:fld>
            <a:endParaRPr lang="en-US" dirty="0"/>
          </a:p>
        </p:txBody>
      </p:sp>
    </p:spTree>
    <p:extLst>
      <p:ext uri="{BB962C8B-B14F-4D97-AF65-F5344CB8AC3E}">
        <p14:creationId xmlns:p14="http://schemas.microsoft.com/office/powerpoint/2010/main" xmlns="" val="22155615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180</a:t>
            </a:fld>
            <a:endParaRPr lang="en-US" dirty="0"/>
          </a:p>
        </p:txBody>
      </p:sp>
    </p:spTree>
    <p:extLst>
      <p:ext uri="{BB962C8B-B14F-4D97-AF65-F5344CB8AC3E}">
        <p14:creationId xmlns:p14="http://schemas.microsoft.com/office/powerpoint/2010/main" xmlns="" val="22155615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planning processes are used to develop planning detail. This detail should be sufficient to establish baselines against which project implementation can be managed and project performance can be measured and controlled.</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181</a:t>
            </a:fld>
            <a:endParaRPr lang="en-US" dirty="0"/>
          </a:p>
        </p:txBody>
      </p:sp>
    </p:spTree>
    <p:extLst>
      <p:ext uri="{BB962C8B-B14F-4D97-AF65-F5344CB8AC3E}">
        <p14:creationId xmlns:p14="http://schemas.microsoft.com/office/powerpoint/2010/main" xmlns="" val="2215561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
        <p:nvSpPr>
          <p:cNvPr id="9" name="Footer Placeholder 8"/>
          <p:cNvSpPr>
            <a:spLocks noGrp="1"/>
          </p:cNvSpPr>
          <p:nvPr>
            <p:ph type="ftr" sz="quarter" idx="11"/>
          </p:nvPr>
        </p:nvSpPr>
        <p:spPr/>
        <p:txBody>
          <a:bodyPr/>
          <a:lstStyle/>
          <a:p>
            <a:r>
              <a:rPr lang="en-US" dirty="0" smtClean="0"/>
              <a:t>©Copyright GPM 2009-2014</a:t>
            </a:r>
            <a:endParaRPr lang="en-US" dirty="0"/>
          </a:p>
        </p:txBody>
      </p:sp>
      <p:sp>
        <p:nvSpPr>
          <p:cNvPr id="10" name="Slide Number Placeholder 9"/>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083748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4930491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699008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12039044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796562" y="1600200"/>
            <a:ext cx="3527181"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1170616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95E7BF0-5245-FE40-893F-5C3A941301ED}" type="slidenum">
              <a:rPr lang="en-US"/>
              <a:pPr/>
              <a:t>‹Nº›</a:t>
            </a:fld>
            <a:endParaRPr lang="en-US"/>
          </a:p>
        </p:txBody>
      </p:sp>
    </p:spTree>
    <p:extLst>
      <p:ext uri="{BB962C8B-B14F-4D97-AF65-F5344CB8AC3E}">
        <p14:creationId xmlns:p14="http://schemas.microsoft.com/office/powerpoint/2010/main" xmlns="" val="4263071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1796562" y="1600200"/>
            <a:ext cx="3527181"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420" y="16002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96562" y="3924300"/>
            <a:ext cx="3527181"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464420" y="3924300"/>
            <a:ext cx="352718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3124200" y="6356350"/>
            <a:ext cx="2895600" cy="365125"/>
          </a:xfrm>
        </p:spPr>
        <p:txBody>
          <a:bodyPr/>
          <a:lstStyle/>
          <a:p>
            <a:r>
              <a:rPr lang="en-US" dirty="0" smtClean="0"/>
              <a:t>©Copyright GPM 2009-2013</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p>
            <a:fld id="{4BE819A1-3DD8-4179-BFD0-BF7D359F8DBD}" type="slidenum">
              <a:rPr lang="en-US" smtClean="0"/>
              <a:pPr/>
              <a:t>‹Nº›</a:t>
            </a:fld>
            <a:endParaRPr lang="en-US" dirty="0"/>
          </a:p>
        </p:txBody>
      </p:sp>
    </p:spTree>
    <p:extLst>
      <p:ext uri="{BB962C8B-B14F-4D97-AF65-F5344CB8AC3E}">
        <p14:creationId xmlns:p14="http://schemas.microsoft.com/office/powerpoint/2010/main" xmlns="" val="3914388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454769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719708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710573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©Copyright GPM 2009-2013</a:t>
            </a:r>
            <a:endParaRPr lang="en-US" dirty="0"/>
          </a:p>
        </p:txBody>
      </p:sp>
      <p:sp>
        <p:nvSpPr>
          <p:cNvPr id="9" name="Slide Number Placeholder 8"/>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3392979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©Copyright GPM 2009-2014</a:t>
            </a:r>
            <a:endParaRPr lang="en-US" dirty="0"/>
          </a:p>
        </p:txBody>
      </p:sp>
      <p:sp>
        <p:nvSpPr>
          <p:cNvPr id="5" name="Slide Number Placeholder 4"/>
          <p:cNvSpPr>
            <a:spLocks noGrp="1"/>
          </p:cNvSpPr>
          <p:nvPr>
            <p:ph type="sldNum" sz="quarter" idx="12"/>
          </p:nvPr>
        </p:nvSpPr>
        <p:spPr>
          <a:xfrm>
            <a:off x="6974840" y="5715000"/>
            <a:ext cx="2133600" cy="365125"/>
          </a:xfrm>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6870724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GPM 2009-2014</a:t>
            </a:r>
            <a:endParaRPr lang="en-US" dirty="0"/>
          </a:p>
        </p:txBody>
      </p:sp>
      <p:sp>
        <p:nvSpPr>
          <p:cNvPr id="4" name="Slide Number Placeholder 3"/>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0503742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697484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37602837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xmlns="" val="2660383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6 Imagen"/>
          <p:cNvPicPr>
            <a:picLocks noChangeAspect="1"/>
          </p:cNvPicPr>
          <p:nvPr userDrawn="1"/>
        </p:nvPicPr>
        <p:blipFill rotWithShape="1">
          <a:blip r:embed="rId16" cstate="print">
            <a:extLst>
              <a:ext uri="{28A0092B-C50C-407E-A947-70E740481C1C}">
                <a14:useLocalDpi xmlns:a14="http://schemas.microsoft.com/office/drawing/2010/main" xmlns="" val="0"/>
              </a:ext>
            </a:extLst>
          </a:blip>
          <a:srcRect l="-6684"/>
          <a:stretch/>
        </p:blipFill>
        <p:spPr>
          <a:xfrm rot="10800000">
            <a:off x="0" y="-304799"/>
            <a:ext cx="9753972" cy="1268760"/>
          </a:xfrm>
          <a:prstGeom prst="rect">
            <a:avLst/>
          </a:prstGeom>
        </p:spPr>
      </p:pic>
      <p:sp>
        <p:nvSpPr>
          <p:cNvPr id="2" name="Title Placeholder 1"/>
          <p:cNvSpPr>
            <a:spLocks noGrp="1"/>
          </p:cNvSpPr>
          <p:nvPr>
            <p:ph type="title"/>
          </p:nvPr>
        </p:nvSpPr>
        <p:spPr>
          <a:xfrm>
            <a:off x="381000" y="0"/>
            <a:ext cx="64008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C52C1-B11F-E643-A48D-20F670528710}" type="datetime1">
              <a:rPr lang="en-US" smtClean="0"/>
              <a:pPr/>
              <a:t>10/24/2015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2009-2013</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819A1-3DD8-4179-BFD0-BF7D359F8DBD}" type="slidenum">
              <a:rPr lang="en-US" smtClean="0"/>
              <a:pPr/>
              <a:t>‹Nº›</a:t>
            </a:fld>
            <a:endParaRPr lang="en-US" dirty="0"/>
          </a:p>
        </p:txBody>
      </p:sp>
      <p:sp>
        <p:nvSpPr>
          <p:cNvPr id="15" name="Rounded Rectangle 14"/>
          <p:cNvSpPr/>
          <p:nvPr userDrawn="1"/>
        </p:nvSpPr>
        <p:spPr>
          <a:xfrm>
            <a:off x="6858000" y="76200"/>
            <a:ext cx="2133600" cy="1066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6137910"/>
            <a:ext cx="9144000" cy="754380"/>
          </a:xfrm>
          <a:prstGeom prst="rect">
            <a:avLst/>
          </a:prstGeom>
          <a:gradFill flip="none" rotWithShape="1">
            <a:gsLst>
              <a:gs pos="89000">
                <a:schemeClr val="accent1">
                  <a:lumMod val="75000"/>
                </a:schemeClr>
              </a:gs>
              <a:gs pos="19000">
                <a:schemeClr val="accent1">
                  <a:tint val="44500"/>
                  <a:satMod val="160000"/>
                </a:schemeClr>
              </a:gs>
              <a:gs pos="0">
                <a:schemeClr val="accent1">
                  <a:lumMod val="18000"/>
                  <a:lumOff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7" cstate="print">
            <a:extLst>
              <a:ext uri="{28A0092B-C50C-407E-A947-70E740481C1C}">
                <a14:useLocalDpi xmlns:a14="http://schemas.microsoft.com/office/drawing/2010/main" xmlns="" val="0"/>
              </a:ext>
            </a:extLst>
          </a:blip>
          <a:stretch>
            <a:fillRect/>
          </a:stretch>
        </p:blipFill>
        <p:spPr>
          <a:xfrm>
            <a:off x="6934200" y="152400"/>
            <a:ext cx="1925362" cy="887145"/>
          </a:xfrm>
          <a:prstGeom prst="rect">
            <a:avLst/>
          </a:prstGeom>
        </p:spPr>
      </p:pic>
      <p:cxnSp>
        <p:nvCxnSpPr>
          <p:cNvPr id="12" name="Straight Connector 11"/>
          <p:cNvCxnSpPr/>
          <p:nvPr userDrawn="1"/>
        </p:nvCxnSpPr>
        <p:spPr>
          <a:xfrm>
            <a:off x="0" y="61245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8" cstate="print">
            <a:extLst>
              <a:ext uri="{28A0092B-C50C-407E-A947-70E740481C1C}">
                <a14:useLocalDpi xmlns:a14="http://schemas.microsoft.com/office/drawing/2010/main" xmlns="" val="0"/>
              </a:ext>
            </a:extLst>
          </a:blip>
          <a:stretch>
            <a:fillRect/>
          </a:stretch>
        </p:blipFill>
        <p:spPr>
          <a:xfrm>
            <a:off x="7753350" y="6282900"/>
            <a:ext cx="1238250" cy="555837"/>
          </a:xfrm>
          <a:prstGeom prst="rect">
            <a:avLst/>
          </a:prstGeom>
        </p:spPr>
      </p:pic>
    </p:spTree>
    <p:extLst>
      <p:ext uri="{BB962C8B-B14F-4D97-AF65-F5344CB8AC3E}">
        <p14:creationId xmlns:p14="http://schemas.microsoft.com/office/powerpoint/2010/main" xmlns="" val="28487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iming>
    <p:tnLst>
      <p:par>
        <p:cTn id="1" dur="indefinite" restart="never" nodeType="tmRoot"/>
      </p:par>
    </p:tnLst>
  </p:timing>
  <p:hf hdr="0" ftr="0" dt="0"/>
  <p:txStyles>
    <p:titleStyle>
      <a:lvl1pPr algn="l" defTabSz="914400" rtl="0" eaLnBrk="1" latinLnBrk="0" hangingPunct="1">
        <a:spcBef>
          <a:spcPct val="0"/>
        </a:spcBef>
        <a:buNone/>
        <a:defRPr sz="3100" b="0" kern="1200">
          <a:solidFill>
            <a:srgbClr val="003300"/>
          </a:solidFill>
          <a:latin typeface="+mj-lt"/>
          <a:ea typeface="+mj-ea"/>
          <a:cs typeface="+mj-cs"/>
        </a:defRPr>
      </a:lvl1pPr>
    </p:titleStyle>
    <p:body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3.jpeg"/><Relationship Id="rId7" Type="http://schemas.openxmlformats.org/officeDocument/2006/relationships/diagramColors" Target="../diagrams/colors11.xml"/><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4.png"/></Relationships>
</file>

<file path=ppt/slides/_rels/slide1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package" Target="../embeddings/Documento_de_Microsoft_Office_Word1.docx"/></Relationships>
</file>

<file path=ppt/slides/_rels/slide17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package" Target="../embeddings/Documento_de_Microsoft_Office_Word2.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png"/></Relationships>
</file>

<file path=ppt/slides/_rels/slide19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edf.com/the-edf-group-42667.html" TargetMode="External"/><Relationship Id="rId13" Type="http://schemas.openxmlformats.org/officeDocument/2006/relationships/hyperlink" Target="http://www.iso.org/iso/iso_technical_committee?commid=54107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stainability.vc.pmi.org/" TargetMode="External"/><Relationship Id="rId2" Type="http://schemas.openxmlformats.org/officeDocument/2006/relationships/notesSlide" Target="../notesSlides/notesSlide1.xml"/><Relationship Id="rId16" Type="http://schemas.openxmlformats.org/officeDocument/2006/relationships/hyperlink" Target="mailto:monica.gonzalez@greenprojectmanagement.or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pminuevocuyo.org/index.php" TargetMode="External"/><Relationship Id="rId5" Type="http://schemas.openxmlformats.org/officeDocument/2006/relationships/diagramQuickStyle" Target="../diagrams/quickStyle1.xml"/><Relationship Id="rId15" Type="http://schemas.openxmlformats.org/officeDocument/2006/relationships/hyperlink" Target="http://www.greenprojectmanagement.org/news-category/256-monica-gonzalez-joins-the-gpm-leadership-team" TargetMode="External"/><Relationship Id="rId10" Type="http://schemas.openxmlformats.org/officeDocument/2006/relationships/hyperlink" Target="http://www.uci.ac.cr/" TargetMode="External"/><Relationship Id="rId4" Type="http://schemas.openxmlformats.org/officeDocument/2006/relationships/diagramLayout" Target="../diagrams/layout1.xml"/><Relationship Id="rId9" Type="http://schemas.openxmlformats.org/officeDocument/2006/relationships/hyperlink" Target="http://www.baresi.com.ar/" TargetMode="External"/><Relationship Id="rId14" Type="http://schemas.openxmlformats.org/officeDocument/2006/relationships/hyperlink" Target="http://www.iso.org/iso/iso_technical_committee?commid=62483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jpeg"/></Relationships>
</file>

<file path=ppt/slides/_rels/slide20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package" Target="../embeddings/Documento_de_Microsoft_Office_Word3.doc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1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1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46.png"/></Relationships>
</file>

<file path=ppt/slides/_rels/slide21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123.xml"/><Relationship Id="rId7"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146.png"/><Relationship Id="rId5" Type="http://schemas.openxmlformats.org/officeDocument/2006/relationships/hyperlink" Target="http://www.youtube.com/watch?v=Se12y9hSOM0" TargetMode="External"/><Relationship Id="rId4" Type="http://schemas.openxmlformats.org/officeDocument/2006/relationships/image" Target="../media/image147.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9.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2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0.xml"/><Relationship Id="rId1" Type="http://schemas.openxmlformats.org/officeDocument/2006/relationships/slideLayout" Target="../slideLayouts/slideLayout6.xml"/><Relationship Id="rId4" Type="http://schemas.openxmlformats.org/officeDocument/2006/relationships/image" Target="../media/image159.jpeg"/></Relationships>
</file>

<file path=ppt/slides/_rels/slide2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0.jpeg"/><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158.xml"/><Relationship Id="rId1" Type="http://schemas.openxmlformats.org/officeDocument/2006/relationships/slideLayout" Target="../slideLayouts/slideLayout4.xml"/><Relationship Id="rId4" Type="http://schemas.openxmlformats.org/officeDocument/2006/relationships/image" Target="../media/image164.wmf"/></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5.jpeg"/><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3.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0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5.xml"/><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46.jpeg"/></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globalreporting.org/" TargetMode="External"/><Relationship Id="rId4" Type="http://schemas.openxmlformats.org/officeDocument/2006/relationships/image" Target="../media/image50.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00.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package" Target="../embeddings/Documento_de_Microsoft_Office_Word5.docx"/></Relationships>
</file>

<file path=ppt/slides/_rels/slide35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35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6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6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6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64.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6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375.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376.xml.rels><?xml version="1.0" encoding="UTF-8" standalone="yes"?>
<Relationships xmlns="http://schemas.openxmlformats.org/package/2006/relationships"><Relationship Id="rId3" Type="http://schemas.openxmlformats.org/officeDocument/2006/relationships/image" Target="../media/image182.tiff"/><Relationship Id="rId2" Type="http://schemas.openxmlformats.org/officeDocument/2006/relationships/image" Target="../media/image181.tiff"/><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tiff"/></Relationships>
</file>

<file path=ppt/slides/_rels/slide3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7.jpeg"/></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382.x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slideLayout" Target="../slideLayouts/slideLayout6.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3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notesSlide" Target="../notesSlides/notesSlide223.xml"/><Relationship Id="rId1" Type="http://schemas.openxmlformats.org/officeDocument/2006/relationships/slideLayout" Target="../slideLayouts/slideLayout14.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40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30.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06.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6.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40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3" Type="http://schemas.openxmlformats.org/officeDocument/2006/relationships/hyperlink" Target="https://www.prosci.com/change-management/why-change-management/" TargetMode="External"/><Relationship Id="rId2" Type="http://schemas.openxmlformats.org/officeDocument/2006/relationships/hyperlink" Target="http://en.wikipedia.org/wiki/New_coke" TargetMode="External"/><Relationship Id="rId1" Type="http://schemas.openxmlformats.org/officeDocument/2006/relationships/slideLayout" Target="../slideLayouts/slideLayout2.xml"/><Relationship Id="rId5" Type="http://schemas.openxmlformats.org/officeDocument/2006/relationships/hyperlink" Target="http://www.globalreporting.org" TargetMode="External"/><Relationship Id="rId4" Type="http://schemas.openxmlformats.org/officeDocument/2006/relationships/hyperlink" Target="https://www.globalreporting.org/resourcelibrar" TargetMode="Externa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5.0</a:t>
            </a:r>
          </a:p>
          <a:p>
            <a:endParaRPr lang="en-US" dirty="0">
              <a:solidFill>
                <a:schemeClr val="bg1">
                  <a:lumMod val="50000"/>
                </a:schemeClr>
              </a:solidFill>
            </a:endParaRPr>
          </a:p>
        </p:txBody>
      </p:sp>
      <p:pic>
        <p:nvPicPr>
          <p:cNvPr id="6" name="Picture 5" descr="PRiSM Logo Final.psd"/>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09800" y="1981199"/>
            <a:ext cx="4364909" cy="1925549"/>
          </a:xfrm>
          <a:prstGeom prst="rect">
            <a:avLst/>
          </a:prstGeom>
        </p:spPr>
      </p:pic>
      <p:pic>
        <p:nvPicPr>
          <p:cNvPr id="7" name="Picture 6" descr="practitioner.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5988689" y="2621912"/>
            <a:ext cx="1600200" cy="471176"/>
          </a:xfrm>
          <a:prstGeom prst="rect">
            <a:avLst/>
          </a:prstGeom>
        </p:spPr>
      </p:pic>
    </p:spTree>
    <p:extLst>
      <p:ext uri="{BB962C8B-B14F-4D97-AF65-F5344CB8AC3E}">
        <p14:creationId xmlns:p14="http://schemas.microsoft.com/office/powerpoint/2010/main" xmlns=""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Certifications</a:t>
            </a:r>
            <a:endParaRPr lang="en-US" dirty="0"/>
          </a:p>
        </p:txBody>
      </p:sp>
      <p:pic>
        <p:nvPicPr>
          <p:cNvPr id="5" name="Content Placeholder 4"/>
          <p:cNvPicPr>
            <a:picLocks noGrp="1" noChangeAspect="1"/>
          </p:cNvPicPr>
          <p:nvPr>
            <p:ph sz="half" idx="2"/>
          </p:nvPr>
        </p:nvPicPr>
        <p:blipFill>
          <a:blip r:embed="rId3" cstate="print"/>
          <a:srcRect t="-1724" b="-1724"/>
          <a:stretch>
            <a:fillRect/>
          </a:stretch>
        </p:blipFill>
        <p:spPr>
          <a:xfrm>
            <a:off x="422031" y="1295400"/>
            <a:ext cx="1336431" cy="1497706"/>
          </a:xfrm>
        </p:spPr>
      </p:pic>
      <p:pic>
        <p:nvPicPr>
          <p:cNvPr id="7" name="Picture 6"/>
          <p:cNvPicPr>
            <a:picLocks noChangeAspect="1"/>
          </p:cNvPicPr>
          <p:nvPr/>
        </p:nvPicPr>
        <p:blipFill>
          <a:blip r:embed="rId4"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5" cstate="print"/>
          <a:stretch>
            <a:fillRect/>
          </a:stretch>
        </p:blipFill>
        <p:spPr>
          <a:xfrm>
            <a:off x="422031" y="4876800"/>
            <a:ext cx="1266092" cy="1143000"/>
          </a:xfrm>
          <a:prstGeom prst="rect">
            <a:avLst/>
          </a:prstGeom>
        </p:spPr>
      </p:pic>
      <p:sp>
        <p:nvSpPr>
          <p:cNvPr id="9" name="TextBox 8"/>
          <p:cNvSpPr txBox="1"/>
          <p:nvPr/>
        </p:nvSpPr>
        <p:spPr>
          <a:xfrm>
            <a:off x="1905000" y="1676401"/>
            <a:ext cx="6260123" cy="830997"/>
          </a:xfrm>
          <a:prstGeom prst="rect">
            <a:avLst/>
          </a:prstGeom>
          <a:noFill/>
        </p:spPr>
        <p:txBody>
          <a:bodyPr wrap="square" rtlCol="0">
            <a:spAutoFit/>
          </a:bodyPr>
          <a:lstStyle/>
          <a:p>
            <a:r>
              <a:rPr lang="en-US" sz="2400" dirty="0" smtClean="0"/>
              <a:t>The GPM-b -  Knowledge based foundational </a:t>
            </a:r>
            <a:br>
              <a:rPr lang="en-US" sz="2400" dirty="0" smtClean="0"/>
            </a:br>
            <a:r>
              <a:rPr lang="en-US" sz="2400" dirty="0" smtClean="0"/>
              <a:t>                      Certification</a:t>
            </a:r>
            <a:endParaRPr lang="en-US" sz="2400" dirty="0"/>
          </a:p>
        </p:txBody>
      </p:sp>
      <p:sp>
        <p:nvSpPr>
          <p:cNvPr id="10" name="TextBox 9"/>
          <p:cNvSpPr txBox="1"/>
          <p:nvPr/>
        </p:nvSpPr>
        <p:spPr>
          <a:xfrm>
            <a:off x="1828800" y="3429001"/>
            <a:ext cx="6119446" cy="830997"/>
          </a:xfrm>
          <a:prstGeom prst="rect">
            <a:avLst/>
          </a:prstGeom>
          <a:noFill/>
        </p:spPr>
        <p:txBody>
          <a:bodyPr wrap="square" rtlCol="0">
            <a:spAutoFit/>
          </a:bodyPr>
          <a:lstStyle/>
          <a:p>
            <a:r>
              <a:rPr lang="en-US" sz="2400" dirty="0" smtClean="0"/>
              <a:t>The GPM® - Proficiency based Practitioner </a:t>
            </a:r>
            <a:br>
              <a:rPr lang="en-US" sz="2400" dirty="0" smtClean="0"/>
            </a:br>
            <a:r>
              <a:rPr lang="en-US" sz="2400" dirty="0" smtClean="0"/>
              <a:t>                     Level Certification</a:t>
            </a:r>
            <a:endParaRPr lang="en-US" sz="2400" dirty="0"/>
          </a:p>
        </p:txBody>
      </p:sp>
      <p:sp>
        <p:nvSpPr>
          <p:cNvPr id="11" name="TextBox 10"/>
          <p:cNvSpPr txBox="1"/>
          <p:nvPr/>
        </p:nvSpPr>
        <p:spPr>
          <a:xfrm>
            <a:off x="1828800" y="5029200"/>
            <a:ext cx="6049108" cy="830997"/>
          </a:xfrm>
          <a:prstGeom prst="rect">
            <a:avLst/>
          </a:prstGeom>
          <a:noFill/>
        </p:spPr>
        <p:txBody>
          <a:bodyPr wrap="square" rtlCol="0">
            <a:spAutoFit/>
          </a:bodyPr>
          <a:lstStyle/>
          <a:p>
            <a:r>
              <a:rPr lang="en-US" sz="2400" dirty="0" smtClean="0"/>
              <a:t>The GPM-m  - Proficiency Based Master </a:t>
            </a:r>
          </a:p>
          <a:p>
            <a:r>
              <a:rPr lang="en-US" sz="2400" dirty="0"/>
              <a:t> </a:t>
            </a:r>
            <a:r>
              <a:rPr lang="en-US" sz="2400" dirty="0" smtClean="0"/>
              <a:t>                       Level Certification</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a:t>
            </a:fld>
            <a:endParaRPr lang="en-US" dirty="0"/>
          </a:p>
        </p:txBody>
      </p:sp>
      <p:pic>
        <p:nvPicPr>
          <p:cNvPr id="12" name="Picture 11" descr="GPMG.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162800" y="4267200"/>
            <a:ext cx="1848613" cy="1371600"/>
          </a:xfrm>
          <a:prstGeom prst="rect">
            <a:avLst/>
          </a:prstGeom>
        </p:spPr>
      </p:pic>
    </p:spTree>
    <p:extLst>
      <p:ext uri="{BB962C8B-B14F-4D97-AF65-F5344CB8AC3E}">
        <p14:creationId xmlns:p14="http://schemas.microsoft.com/office/powerpoint/2010/main" xmlns="" val="31631652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343400" y="1295400"/>
            <a:ext cx="3810000" cy="4114800"/>
          </a:xfrm>
          <a:prstGeom prst="rect">
            <a:avLst/>
          </a:prstGeom>
          <a:ln/>
        </p:spPr>
        <p:style>
          <a:lnRef idx="1">
            <a:schemeClr val="accent3"/>
          </a:lnRef>
          <a:fillRef idx="3">
            <a:schemeClr val="accent3"/>
          </a:fillRef>
          <a:effectRef idx="2">
            <a:schemeClr val="accent3"/>
          </a:effectRef>
          <a:fontRef idx="minor">
            <a:schemeClr val="lt1"/>
          </a:fontRef>
        </p:style>
        <p:txBody>
          <a:bodyPr/>
          <a:lstStyle/>
          <a:p>
            <a:pPr algn="ctr"/>
            <a:r>
              <a:rPr lang="en-US" dirty="0" smtClean="0"/>
              <a:t>Critical Human Capital</a:t>
            </a:r>
            <a:endParaRPr lang="en-US" dirty="0"/>
          </a:p>
        </p:txBody>
      </p:sp>
      <p:sp>
        <p:nvSpPr>
          <p:cNvPr id="44" name="Rectangle 43"/>
          <p:cNvSpPr/>
          <p:nvPr/>
        </p:nvSpPr>
        <p:spPr>
          <a:xfrm>
            <a:off x="533400" y="1295400"/>
            <a:ext cx="3810000" cy="4114800"/>
          </a:xfrm>
          <a:prstGeom prst="rect">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smtClean="0"/>
              <a:t>Corporate Social Infrastructure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100</a:t>
            </a:fld>
            <a:endParaRPr lang="en-US" dirty="0"/>
          </a:p>
        </p:txBody>
      </p:sp>
      <p:sp>
        <p:nvSpPr>
          <p:cNvPr id="4" name="Title 3"/>
          <p:cNvSpPr>
            <a:spLocks noGrp="1"/>
          </p:cNvSpPr>
          <p:nvPr>
            <p:ph type="title"/>
          </p:nvPr>
        </p:nvSpPr>
        <p:spPr/>
        <p:txBody>
          <a:bodyPr/>
          <a:lstStyle/>
          <a:p>
            <a:r>
              <a:rPr lang="en-US" dirty="0" smtClean="0"/>
              <a:t>The Eight Dimensions </a:t>
            </a:r>
            <a:r>
              <a:rPr lang="en-US" dirty="0"/>
              <a:t> </a:t>
            </a:r>
            <a:r>
              <a:rPr lang="en-US" dirty="0" smtClean="0"/>
              <a:t>of organizational </a:t>
            </a:r>
            <a:r>
              <a:rPr lang="en-US" dirty="0"/>
              <a:t>capacity for change</a:t>
            </a:r>
          </a:p>
        </p:txBody>
      </p:sp>
      <p:sp>
        <p:nvSpPr>
          <p:cNvPr id="6" name="Oval 5"/>
          <p:cNvSpPr/>
          <p:nvPr/>
        </p:nvSpPr>
        <p:spPr>
          <a:xfrm>
            <a:off x="3124200" y="2667000"/>
            <a:ext cx="2362200" cy="1371600"/>
          </a:xfrm>
          <a:prstGeom prst="ellipse">
            <a:avLst/>
          </a:prstGeom>
          <a:ln/>
        </p:spPr>
        <p:style>
          <a:lnRef idx="1">
            <a:schemeClr val="dk1"/>
          </a:lnRef>
          <a:fillRef idx="3">
            <a:schemeClr val="dk1"/>
          </a:fillRef>
          <a:effectRef idx="2">
            <a:schemeClr val="dk1"/>
          </a:effectRef>
          <a:fontRef idx="minor">
            <a:schemeClr val="lt1"/>
          </a:fontRef>
        </p:style>
        <p:txBody>
          <a:bodyPr/>
          <a:lstStyle/>
          <a:p>
            <a:pPr algn="ctr"/>
            <a:r>
              <a:rPr lang="en-US" dirty="0" smtClean="0"/>
              <a:t>Organizational</a:t>
            </a:r>
          </a:p>
          <a:p>
            <a:pPr algn="ctr"/>
            <a:r>
              <a:rPr lang="en-US" dirty="0" smtClean="0"/>
              <a:t>Capacity for </a:t>
            </a:r>
          </a:p>
          <a:p>
            <a:pPr algn="ctr"/>
            <a:r>
              <a:rPr lang="en-US" dirty="0" smtClean="0"/>
              <a:t>Change (OCC)</a:t>
            </a:r>
            <a:endParaRPr lang="en-US" dirty="0"/>
          </a:p>
        </p:txBody>
      </p:sp>
      <p:sp>
        <p:nvSpPr>
          <p:cNvPr id="7" name="Rectangle 6"/>
          <p:cNvSpPr/>
          <p:nvPr/>
        </p:nvSpPr>
        <p:spPr>
          <a:xfrm>
            <a:off x="59436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 Leadership</a:t>
            </a:r>
            <a:endParaRPr lang="en-US" dirty="0"/>
          </a:p>
        </p:txBody>
      </p:sp>
      <p:sp>
        <p:nvSpPr>
          <p:cNvPr id="13" name="Rectangle 12"/>
          <p:cNvSpPr/>
          <p:nvPr/>
        </p:nvSpPr>
        <p:spPr>
          <a:xfrm>
            <a:off x="1066800" y="27432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Systems </a:t>
            </a:r>
          </a:p>
          <a:p>
            <a:pPr algn="ctr"/>
            <a:r>
              <a:rPr lang="en-US" dirty="0" smtClean="0"/>
              <a:t>Thinking</a:t>
            </a:r>
            <a:endParaRPr lang="en-US" dirty="0"/>
          </a:p>
        </p:txBody>
      </p:sp>
      <p:sp>
        <p:nvSpPr>
          <p:cNvPr id="14" name="Rectangle 13"/>
          <p:cNvSpPr/>
          <p:nvPr/>
        </p:nvSpPr>
        <p:spPr>
          <a:xfrm>
            <a:off x="5943600" y="35814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Capable</a:t>
            </a:r>
          </a:p>
          <a:p>
            <a:pPr algn="ctr"/>
            <a:r>
              <a:rPr lang="en-US" dirty="0" smtClean="0"/>
              <a:t>Champions</a:t>
            </a:r>
            <a:endParaRPr lang="en-US" dirty="0"/>
          </a:p>
        </p:txBody>
      </p:sp>
      <p:sp>
        <p:nvSpPr>
          <p:cNvPr id="15" name="Rectangle 14"/>
          <p:cNvSpPr/>
          <p:nvPr/>
        </p:nvSpPr>
        <p:spPr>
          <a:xfrm>
            <a:off x="1066800" y="36728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Innovative</a:t>
            </a:r>
          </a:p>
          <a:p>
            <a:pPr algn="ctr"/>
            <a:r>
              <a:rPr lang="en-US" dirty="0" smtClean="0"/>
              <a:t>Culture</a:t>
            </a:r>
            <a:endParaRPr lang="en-US" dirty="0"/>
          </a:p>
        </p:txBody>
      </p:sp>
      <p:sp>
        <p:nvSpPr>
          <p:cNvPr id="16" name="Rectangle 15"/>
          <p:cNvSpPr/>
          <p:nvPr/>
        </p:nvSpPr>
        <p:spPr>
          <a:xfrm>
            <a:off x="5943600" y="45110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a:t>
            </a:r>
          </a:p>
          <a:p>
            <a:pPr algn="ctr"/>
            <a:r>
              <a:rPr lang="en-US" dirty="0" smtClean="0"/>
              <a:t>Followers</a:t>
            </a:r>
            <a:endParaRPr lang="en-US" dirty="0"/>
          </a:p>
        </p:txBody>
      </p:sp>
      <p:sp>
        <p:nvSpPr>
          <p:cNvPr id="17" name="Rectangle 16"/>
          <p:cNvSpPr/>
          <p:nvPr/>
        </p:nvSpPr>
        <p:spPr>
          <a:xfrm>
            <a:off x="1066800" y="45872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Communication</a:t>
            </a:r>
          </a:p>
          <a:p>
            <a:pPr algn="ctr"/>
            <a:r>
              <a:rPr lang="en-US" dirty="0" smtClean="0"/>
              <a:t>Systems</a:t>
            </a:r>
            <a:endParaRPr lang="en-US" dirty="0"/>
          </a:p>
        </p:txBody>
      </p:sp>
      <p:sp>
        <p:nvSpPr>
          <p:cNvPr id="18" name="Rectangle 17"/>
          <p:cNvSpPr/>
          <p:nvPr/>
        </p:nvSpPr>
        <p:spPr>
          <a:xfrm>
            <a:off x="5943600" y="2743200"/>
            <a:ext cx="1676400" cy="748145"/>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sz="1400" dirty="0" smtClean="0"/>
              <a:t>Involved </a:t>
            </a:r>
          </a:p>
          <a:p>
            <a:pPr algn="ctr"/>
            <a:r>
              <a:rPr lang="en-US" sz="1400" dirty="0" smtClean="0"/>
              <a:t>Mid-management</a:t>
            </a:r>
            <a:endParaRPr lang="en-US" sz="1400" dirty="0"/>
          </a:p>
        </p:txBody>
      </p:sp>
      <p:sp>
        <p:nvSpPr>
          <p:cNvPr id="19" name="Rectangle 18"/>
          <p:cNvSpPr/>
          <p:nvPr/>
        </p:nvSpPr>
        <p:spPr>
          <a:xfrm>
            <a:off x="10668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Accountable Cultures</a:t>
            </a:r>
            <a:endParaRPr lang="en-US" dirty="0"/>
          </a:p>
        </p:txBody>
      </p:sp>
      <p:sp>
        <p:nvSpPr>
          <p:cNvPr id="42" name="TextBox 41"/>
          <p:cNvSpPr txBox="1"/>
          <p:nvPr/>
        </p:nvSpPr>
        <p:spPr>
          <a:xfrm>
            <a:off x="76200" y="5867400"/>
            <a:ext cx="9144000" cy="307777"/>
          </a:xfrm>
          <a:prstGeom prst="rect">
            <a:avLst/>
          </a:prstGeom>
          <a:noFill/>
        </p:spPr>
        <p:txBody>
          <a:bodyPr wrap="square" rtlCol="0">
            <a:spAutoFit/>
          </a:bodyPr>
          <a:lstStyle/>
          <a:p>
            <a:r>
              <a:rPr lang="en-US" sz="1400" dirty="0" smtClean="0">
                <a:solidFill>
                  <a:srgbClr val="7F7F7F"/>
                </a:solidFill>
              </a:rPr>
              <a:t>Adapted from Building Organizational Capacity </a:t>
            </a:r>
            <a:r>
              <a:rPr lang="en-US" sz="1400" dirty="0">
                <a:solidFill>
                  <a:srgbClr val="7F7F7F"/>
                </a:solidFill>
              </a:rPr>
              <a:t>for </a:t>
            </a:r>
            <a:r>
              <a:rPr lang="en-US" sz="1400" dirty="0" smtClean="0">
                <a:solidFill>
                  <a:srgbClr val="7F7F7F"/>
                </a:solidFill>
              </a:rPr>
              <a:t>Change, Business Expert Press 2011, Pg. 8</a:t>
            </a:r>
            <a:endParaRPr lang="en-US" sz="1400" dirty="0">
              <a:solidFill>
                <a:srgbClr val="7F7F7F"/>
              </a:solidFill>
            </a:endParaRPr>
          </a:p>
        </p:txBody>
      </p:sp>
      <p:cxnSp>
        <p:nvCxnSpPr>
          <p:cNvPr id="46" name="Straight Connector 45"/>
          <p:cNvCxnSpPr>
            <a:stCxn id="19" idx="3"/>
            <a:endCxn id="6" idx="1"/>
          </p:cNvCxnSpPr>
          <p:nvPr/>
        </p:nvCxnSpPr>
        <p:spPr>
          <a:xfrm>
            <a:off x="2743200" y="2240280"/>
            <a:ext cx="726936" cy="6275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p:cNvCxnSpPr>
            <a:stCxn id="13" idx="3"/>
          </p:cNvCxnSpPr>
          <p:nvPr/>
        </p:nvCxnSpPr>
        <p:spPr>
          <a:xfrm>
            <a:off x="2743200" y="3154680"/>
            <a:ext cx="381000" cy="1981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p:cNvCxnSpPr>
            <a:endCxn id="6" idx="3"/>
          </p:cNvCxnSpPr>
          <p:nvPr/>
        </p:nvCxnSpPr>
        <p:spPr>
          <a:xfrm flipV="1">
            <a:off x="2743200" y="3837734"/>
            <a:ext cx="726936" cy="27706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8" name="Straight Connector 57"/>
          <p:cNvCxnSpPr>
            <a:stCxn id="17" idx="3"/>
          </p:cNvCxnSpPr>
          <p:nvPr/>
        </p:nvCxnSpPr>
        <p:spPr>
          <a:xfrm flipV="1">
            <a:off x="2743200" y="3962400"/>
            <a:ext cx="1143000" cy="10363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61" name="Straight Connector 60"/>
          <p:cNvCxnSpPr>
            <a:stCxn id="7" idx="1"/>
            <a:endCxn id="6" idx="7"/>
          </p:cNvCxnSpPr>
          <p:nvPr/>
        </p:nvCxnSpPr>
        <p:spPr>
          <a:xfrm flipH="1">
            <a:off x="5140464" y="2240280"/>
            <a:ext cx="803136" cy="6275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a:stCxn id="18" idx="1"/>
          </p:cNvCxnSpPr>
          <p:nvPr/>
        </p:nvCxnSpPr>
        <p:spPr>
          <a:xfrm flipH="1">
            <a:off x="5486400" y="3117273"/>
            <a:ext cx="457200" cy="15932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p:cNvCxnSpPr>
            <a:stCxn id="14" idx="1"/>
            <a:endCxn id="6" idx="5"/>
          </p:cNvCxnSpPr>
          <p:nvPr/>
        </p:nvCxnSpPr>
        <p:spPr>
          <a:xfrm flipH="1" flipV="1">
            <a:off x="5140464" y="3837734"/>
            <a:ext cx="803136" cy="1551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16" idx="1"/>
          </p:cNvCxnSpPr>
          <p:nvPr/>
        </p:nvCxnSpPr>
        <p:spPr>
          <a:xfrm flipH="1" flipV="1">
            <a:off x="4800600" y="3962400"/>
            <a:ext cx="1143000" cy="96012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14297085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t>Make Innovation Everyone’s </a:t>
            </a:r>
            <a:r>
              <a:rPr lang="en-US" dirty="0" smtClean="0"/>
              <a:t>Responsibility</a:t>
            </a:r>
          </a:p>
          <a:p>
            <a:pPr marL="514350" indent="-514350">
              <a:buFont typeface="+mj-lt"/>
              <a:buAutoNum type="arabicPeriod"/>
            </a:pPr>
            <a:r>
              <a:rPr lang="en-US" dirty="0"/>
              <a:t>Hire and Retain Creative </a:t>
            </a:r>
            <a:r>
              <a:rPr lang="en-US" dirty="0" smtClean="0"/>
              <a:t>Employees</a:t>
            </a:r>
          </a:p>
          <a:p>
            <a:pPr marL="514350" indent="-514350">
              <a:buFont typeface="+mj-lt"/>
              <a:buAutoNum type="arabicPeriod"/>
            </a:pPr>
            <a:r>
              <a:rPr lang="en-US" dirty="0"/>
              <a:t>Put as Many Promising Ideas to the Test as </a:t>
            </a:r>
            <a:r>
              <a:rPr lang="en-US" dirty="0" smtClean="0"/>
              <a:t>Possible</a:t>
            </a:r>
          </a:p>
          <a:p>
            <a:pPr marL="514350" indent="-514350">
              <a:buFont typeface="+mj-lt"/>
              <a:buAutoNum type="arabicPeriod"/>
            </a:pPr>
            <a:r>
              <a:rPr lang="en-US" dirty="0" smtClean="0"/>
              <a:t>Use </a:t>
            </a:r>
            <a:r>
              <a:rPr lang="en-US" dirty="0"/>
              <a:t>Your Human </a:t>
            </a:r>
            <a:r>
              <a:rPr lang="en-US" dirty="0" smtClean="0"/>
              <a:t>Resources System </a:t>
            </a:r>
            <a:r>
              <a:rPr lang="en-US" dirty="0"/>
              <a:t>to Create Psychological </a:t>
            </a:r>
            <a:r>
              <a:rPr lang="en-US" dirty="0" smtClean="0"/>
              <a:t>Safety </a:t>
            </a:r>
          </a:p>
          <a:p>
            <a:pPr marL="514350" indent="-514350">
              <a:buFont typeface="+mj-lt"/>
              <a:buAutoNum type="arabicPeriod"/>
            </a:pPr>
            <a:r>
              <a:rPr lang="en-US" dirty="0" smtClean="0"/>
              <a:t>Emphasize Interdisciplinary Teams </a:t>
            </a:r>
            <a:r>
              <a:rPr lang="en-US" dirty="0"/>
              <a:t>Throughout the Entire </a:t>
            </a:r>
            <a:r>
              <a:rPr lang="en-US" dirty="0" smtClean="0"/>
              <a:t>Organization</a:t>
            </a:r>
          </a:p>
          <a:p>
            <a:pPr marL="514350" indent="-514350">
              <a:buFont typeface="+mj-lt"/>
              <a:buAutoNum type="arabicPeriod"/>
            </a:pPr>
            <a:r>
              <a:rPr lang="en-US" dirty="0" smtClean="0"/>
              <a:t>Change </a:t>
            </a:r>
            <a:r>
              <a:rPr lang="en-US" dirty="0"/>
              <a:t>Cultural </a:t>
            </a:r>
            <a:r>
              <a:rPr lang="en-US" dirty="0" smtClean="0"/>
              <a:t>Artifacts, Assumptions and Values </a:t>
            </a:r>
            <a:r>
              <a:rPr lang="en-US" dirty="0"/>
              <a:t>to Signal Importance of Innovation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101</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Six points to establish Innovative Culture</a:t>
            </a:r>
            <a:endParaRPr lang="en-US" dirty="0"/>
          </a:p>
        </p:txBody>
      </p:sp>
    </p:spTree>
    <p:extLst>
      <p:ext uri="{BB962C8B-B14F-4D97-AF65-F5344CB8AC3E}">
        <p14:creationId xmlns:p14="http://schemas.microsoft.com/office/powerpoint/2010/main" xmlns="" val="18236394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pPr>
              <a:lnSpc>
                <a:spcPct val="100000"/>
              </a:lnSpc>
              <a:spcAft>
                <a:spcPts val="0"/>
              </a:spcAft>
            </a:pPr>
            <a:r>
              <a:rPr lang="en-GB" sz="3200" dirty="0">
                <a:solidFill>
                  <a:schemeClr val="tx1"/>
                </a:solidFill>
                <a:ea typeface="Calibri"/>
              </a:rPr>
              <a:t>Business Case, Benefits and Value Management.</a:t>
            </a:r>
          </a:p>
        </p:txBody>
      </p:sp>
      <p:sp>
        <p:nvSpPr>
          <p:cNvPr id="4" name="Slide Number Placeholder 3"/>
          <p:cNvSpPr>
            <a:spLocks noGrp="1"/>
          </p:cNvSpPr>
          <p:nvPr>
            <p:ph type="sldNum" sz="quarter" idx="12"/>
          </p:nvPr>
        </p:nvSpPr>
        <p:spPr/>
        <p:txBody>
          <a:bodyPr/>
          <a:lstStyle/>
          <a:p>
            <a:fld id="{4BE819A1-3DD8-4179-BFD0-BF7D359F8DBD}" type="slidenum">
              <a:rPr lang="en-US" smtClean="0"/>
              <a:pPr/>
              <a:t>102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23401091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6</a:t>
                      </a:r>
                    </a:p>
                    <a:p>
                      <a:pPr>
                        <a:lnSpc>
                          <a:spcPct val="100000"/>
                        </a:lnSpc>
                        <a:spcAft>
                          <a:spcPts val="0"/>
                        </a:spcAft>
                      </a:pPr>
                      <a:r>
                        <a:rPr lang="en-GB" sz="1600" dirty="0" smtClean="0">
                          <a:solidFill>
                            <a:schemeClr val="tx1"/>
                          </a:solidFill>
                          <a:latin typeface="Helvetica"/>
                          <a:ea typeface="Calibri"/>
                          <a:cs typeface="Helvetica"/>
                        </a:rPr>
                        <a:t>Business Case,</a:t>
                      </a:r>
                      <a:r>
                        <a:rPr lang="en-GB" sz="1600" baseline="0" dirty="0" smtClean="0">
                          <a:solidFill>
                            <a:schemeClr val="tx1"/>
                          </a:solidFill>
                          <a:latin typeface="Helvetica"/>
                          <a:ea typeface="Calibri"/>
                          <a:cs typeface="Helvetica"/>
                        </a:rPr>
                        <a:t> Benefits and Value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42900" indent="-342900">
                        <a:lnSpc>
                          <a:spcPct val="115000"/>
                        </a:lnSpc>
                        <a:spcAft>
                          <a:spcPts val="0"/>
                        </a:spcAft>
                        <a:buFont typeface="+mj-lt"/>
                        <a:buAutoNum type="arabicPeriod"/>
                      </a:pPr>
                      <a:r>
                        <a:rPr lang="en-GB" sz="1600" b="1" dirty="0" smtClean="0">
                          <a:solidFill>
                            <a:schemeClr val="tx1"/>
                          </a:solidFill>
                          <a:latin typeface="Helvetica"/>
                          <a:ea typeface="Calibri"/>
                          <a:cs typeface="Helvetica"/>
                        </a:rPr>
                        <a:t>What is the</a:t>
                      </a:r>
                      <a:r>
                        <a:rPr lang="en-GB" sz="1600" b="1" baseline="0" dirty="0" smtClean="0">
                          <a:solidFill>
                            <a:schemeClr val="tx1"/>
                          </a:solidFill>
                          <a:latin typeface="Helvetica"/>
                          <a:ea typeface="Calibri"/>
                          <a:cs typeface="Helvetica"/>
                        </a:rPr>
                        <a:t> purpose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Contents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Practical use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Investment Appraisal techniques</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Calculating Valuation</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Understanding Benefits</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the business case, how it relates to the project, how to evaluate value and manage benefits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21412462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What is the business case?</a:t>
            </a:r>
            <a:endParaRPr lang="en-GB" sz="4000" dirty="0"/>
          </a:p>
        </p:txBody>
      </p:sp>
      <p:sp>
        <p:nvSpPr>
          <p:cNvPr id="3" name="Content Placeholder 2"/>
          <p:cNvSpPr>
            <a:spLocks noGrp="1"/>
          </p:cNvSpPr>
          <p:nvPr>
            <p:ph idx="1"/>
          </p:nvPr>
        </p:nvSpPr>
        <p:spPr/>
        <p:txBody>
          <a:bodyPr/>
          <a:lstStyle/>
          <a:p>
            <a:pPr indent="0">
              <a:buNone/>
            </a:pPr>
            <a:r>
              <a:rPr lang="en-GB" sz="2600" dirty="0" smtClean="0"/>
              <a:t>The business case provides justification for undertaking a project, in terms of evaluating the benefit, cost and risk of alternative options and rationale for the preferred solution</a:t>
            </a:r>
          </a:p>
          <a:p>
            <a:pPr indent="0">
              <a:buNone/>
            </a:pPr>
            <a:r>
              <a:rPr lang="en-GB" sz="2600" dirty="0" smtClean="0"/>
              <a:t>Its purpose is to obtain management commitment and approval for investment in the project</a:t>
            </a:r>
          </a:p>
          <a:p>
            <a:pPr indent="0">
              <a:buNone/>
            </a:pPr>
            <a:r>
              <a:rPr lang="en-GB" sz="2600" dirty="0" smtClean="0"/>
              <a:t>The business case is owned by the sponsor</a:t>
            </a:r>
          </a:p>
          <a:p>
            <a:pPr indent="0">
              <a:buNone/>
            </a:pPr>
            <a:endParaRPr lang="en-GB" sz="2000" dirty="0" smtClean="0"/>
          </a:p>
          <a:p>
            <a:pPr indent="0" algn="r">
              <a:buNone/>
            </a:pPr>
            <a:r>
              <a:rPr lang="en-GB" sz="2000" dirty="0" smtClean="0"/>
              <a:t>APM BoK, 5</a:t>
            </a:r>
            <a:r>
              <a:rPr lang="en-GB" sz="2000" baseline="30000" dirty="0" smtClean="0"/>
              <a:t>th</a:t>
            </a:r>
            <a:r>
              <a:rPr lang="en-GB" sz="2000" dirty="0" smtClean="0"/>
              <a:t> edition</a:t>
            </a:r>
          </a:p>
          <a:p>
            <a:pPr>
              <a:buNone/>
            </a:pPr>
            <a:endParaRPr lang="en-GB" dirty="0"/>
          </a:p>
        </p:txBody>
      </p:sp>
    </p:spTree>
    <p:extLst>
      <p:ext uri="{BB962C8B-B14F-4D97-AF65-F5344CB8AC3E}">
        <p14:creationId xmlns:p14="http://schemas.microsoft.com/office/powerpoint/2010/main" xmlns="" val="39409763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do we need a business case</a:t>
            </a:r>
            <a:endParaRPr lang="en-GB" dirty="0"/>
          </a:p>
        </p:txBody>
      </p:sp>
      <p:sp>
        <p:nvSpPr>
          <p:cNvPr id="3" name="Content Placeholder 2"/>
          <p:cNvSpPr>
            <a:spLocks noGrp="1"/>
          </p:cNvSpPr>
          <p:nvPr>
            <p:ph idx="1"/>
          </p:nvPr>
        </p:nvSpPr>
        <p:spPr>
          <a:xfrm>
            <a:off x="457200" y="1447800"/>
            <a:ext cx="8229600" cy="4343400"/>
          </a:xfrm>
        </p:spPr>
        <p:txBody>
          <a:bodyPr>
            <a:normAutofit/>
          </a:bodyPr>
          <a:lstStyle/>
          <a:p>
            <a:r>
              <a:rPr lang="en-GB" sz="2400" dirty="0" smtClean="0"/>
              <a:t>Every project should in some way contribute to the business strategy of the organisation and deliver benefits to the organisation or its customers</a:t>
            </a:r>
          </a:p>
          <a:p>
            <a:r>
              <a:rPr lang="en-GB" sz="2400" dirty="0" smtClean="0"/>
              <a:t>In most organisations there are usually several initiatives competing for limited funds.</a:t>
            </a:r>
          </a:p>
          <a:p>
            <a:r>
              <a:rPr lang="en-GB" sz="2400" dirty="0" smtClean="0"/>
              <a:t>The purpose of the Business Case is to demonstrate why a particular project should be favoured over others.  </a:t>
            </a:r>
          </a:p>
          <a:p>
            <a:r>
              <a:rPr lang="en-GB" sz="2400" dirty="0" smtClean="0"/>
              <a:t>It should contain enough relevant information to enable a reasoned decision to be made</a:t>
            </a:r>
            <a:endParaRPr lang="en-GB" sz="2400" dirty="0"/>
          </a:p>
        </p:txBody>
      </p:sp>
    </p:spTree>
    <p:extLst>
      <p:ext uri="{BB962C8B-B14F-4D97-AF65-F5344CB8AC3E}">
        <p14:creationId xmlns:p14="http://schemas.microsoft.com/office/powerpoint/2010/main" xmlns="" val="38165667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smtClean="0">
                <a:solidFill>
                  <a:srgbClr val="003300"/>
                </a:solidFill>
              </a:rPr>
              <a:t>Purpose of Business Case </a:t>
            </a:r>
            <a:endParaRPr lang="en-GB" dirty="0">
              <a:solidFill>
                <a:srgbClr val="003300"/>
              </a:solidFill>
            </a:endParaRPr>
          </a:p>
        </p:txBody>
      </p:sp>
      <p:sp>
        <p:nvSpPr>
          <p:cNvPr id="1419267" name="Rectangle 3"/>
          <p:cNvSpPr>
            <a:spLocks noGrp="1" noChangeArrowheads="1"/>
          </p:cNvSpPr>
          <p:nvPr>
            <p:ph type="body" sz="half" idx="1"/>
          </p:nvPr>
        </p:nvSpPr>
        <p:spPr>
          <a:xfrm>
            <a:off x="491805" y="1391603"/>
            <a:ext cx="6460881" cy="4495800"/>
          </a:xfrm>
        </p:spPr>
        <p:txBody>
          <a:bodyPr>
            <a:normAutofit/>
          </a:bodyPr>
          <a:lstStyle/>
          <a:p>
            <a:pPr>
              <a:lnSpc>
                <a:spcPct val="110000"/>
              </a:lnSpc>
              <a:buClrTx/>
            </a:pPr>
            <a:r>
              <a:rPr lang="en-GB" sz="2200" dirty="0" smtClean="0">
                <a:latin typeface="Verdana" pitchFamily="34" charset="0"/>
              </a:rPr>
              <a:t>Justification </a:t>
            </a:r>
            <a:r>
              <a:rPr lang="en-GB" sz="2200" dirty="0">
                <a:latin typeface="Verdana" pitchFamily="34" charset="0"/>
              </a:rPr>
              <a:t>of the project</a:t>
            </a:r>
          </a:p>
          <a:p>
            <a:pPr>
              <a:lnSpc>
                <a:spcPct val="110000"/>
              </a:lnSpc>
              <a:buClrTx/>
            </a:pPr>
            <a:r>
              <a:rPr lang="en-GB" sz="2200" dirty="0" smtClean="0">
                <a:latin typeface="Verdana" pitchFamily="34" charset="0"/>
              </a:rPr>
              <a:t>To </a:t>
            </a:r>
            <a:r>
              <a:rPr lang="en-GB" sz="2200" dirty="0">
                <a:latin typeface="Verdana" pitchFamily="34" charset="0"/>
              </a:rPr>
              <a:t>obtain </a:t>
            </a:r>
            <a:r>
              <a:rPr lang="en-GB" sz="2200" dirty="0" smtClean="0">
                <a:latin typeface="Verdana" pitchFamily="34" charset="0"/>
              </a:rPr>
              <a:t>authorization </a:t>
            </a:r>
            <a:r>
              <a:rPr lang="en-GB" sz="2200" dirty="0">
                <a:latin typeface="Verdana" pitchFamily="34" charset="0"/>
              </a:rPr>
              <a:t>for the project and its funding</a:t>
            </a:r>
          </a:p>
          <a:p>
            <a:pPr>
              <a:lnSpc>
                <a:spcPct val="110000"/>
              </a:lnSpc>
              <a:buClrTx/>
            </a:pPr>
            <a:r>
              <a:rPr lang="en-GB" sz="2200" dirty="0" smtClean="0">
                <a:latin typeface="Verdana" pitchFamily="34" charset="0"/>
              </a:rPr>
              <a:t>Used </a:t>
            </a:r>
            <a:r>
              <a:rPr lang="en-GB" sz="2200" dirty="0">
                <a:latin typeface="Verdana" pitchFamily="34" charset="0"/>
              </a:rPr>
              <a:t>to give direction to a project team</a:t>
            </a:r>
          </a:p>
          <a:p>
            <a:pPr>
              <a:lnSpc>
                <a:spcPct val="110000"/>
              </a:lnSpc>
              <a:buClrTx/>
            </a:pPr>
            <a:r>
              <a:rPr lang="en-GB" sz="2200" dirty="0" smtClean="0">
                <a:latin typeface="Verdana" pitchFamily="34" charset="0"/>
              </a:rPr>
              <a:t>Baseline </a:t>
            </a:r>
            <a:r>
              <a:rPr lang="en-GB" sz="2200" dirty="0">
                <a:latin typeface="Verdana" pitchFamily="34" charset="0"/>
              </a:rPr>
              <a:t>document for phase and stage </a:t>
            </a:r>
            <a:r>
              <a:rPr lang="en-GB" sz="2200" dirty="0" smtClean="0">
                <a:latin typeface="Verdana" pitchFamily="34" charset="0"/>
              </a:rPr>
              <a:t>reviews</a:t>
            </a:r>
          </a:p>
          <a:p>
            <a:pPr>
              <a:lnSpc>
                <a:spcPct val="110000"/>
              </a:lnSpc>
              <a:buClrTx/>
            </a:pPr>
            <a:r>
              <a:rPr lang="en-GB" sz="2200" dirty="0">
                <a:latin typeface="Verdana" pitchFamily="34" charset="0"/>
              </a:rPr>
              <a:t>Used in evaluation of change requests</a:t>
            </a:r>
          </a:p>
          <a:p>
            <a:pPr>
              <a:lnSpc>
                <a:spcPct val="110000"/>
              </a:lnSpc>
              <a:buClrTx/>
            </a:pPr>
            <a:r>
              <a:rPr lang="en-GB" sz="2200" dirty="0">
                <a:latin typeface="Verdana" pitchFamily="34" charset="0"/>
              </a:rPr>
              <a:t>Baseline document for benefits reviews</a:t>
            </a:r>
          </a:p>
          <a:p>
            <a:pPr>
              <a:lnSpc>
                <a:spcPct val="110000"/>
              </a:lnSpc>
              <a:buClrTx/>
            </a:pPr>
            <a:r>
              <a:rPr lang="en-GB" sz="2200" dirty="0">
                <a:latin typeface="Verdana" pitchFamily="34" charset="0"/>
              </a:rPr>
              <a:t>Used by organization to facilitate lessons </a:t>
            </a:r>
            <a:r>
              <a:rPr lang="en-GB" sz="2200" dirty="0" smtClean="0">
                <a:latin typeface="Verdana" pitchFamily="34" charset="0"/>
              </a:rPr>
              <a:t>learned</a:t>
            </a:r>
            <a:endParaRPr lang="en-GB" sz="22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Tree>
    <p:extLst>
      <p:ext uri="{BB962C8B-B14F-4D97-AF65-F5344CB8AC3E}">
        <p14:creationId xmlns:p14="http://schemas.microsoft.com/office/powerpoint/2010/main" xmlns="" val="20324663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smtClean="0"/>
              <a:t>Contents of Business Case</a:t>
            </a:r>
            <a:endParaRPr lang="en-GB" dirty="0"/>
          </a:p>
        </p:txBody>
      </p:sp>
      <p:sp>
        <p:nvSpPr>
          <p:cNvPr id="1422339" name="Rectangle 3"/>
          <p:cNvSpPr>
            <a:spLocks noGrp="1" noChangeArrowheads="1"/>
          </p:cNvSpPr>
          <p:nvPr>
            <p:ph type="body" idx="1"/>
          </p:nvPr>
        </p:nvSpPr>
        <p:spPr/>
        <p:txBody>
          <a:bodyPr>
            <a:normAutofit fontScale="62500" lnSpcReduction="20000"/>
          </a:bodyPr>
          <a:lstStyle/>
          <a:p>
            <a:r>
              <a:rPr lang="en-GB" dirty="0" smtClean="0"/>
              <a:t>Purpose</a:t>
            </a:r>
            <a:endParaRPr lang="en-GB" dirty="0"/>
          </a:p>
          <a:p>
            <a:r>
              <a:rPr lang="en-GB" dirty="0" smtClean="0"/>
              <a:t>Project Summary</a:t>
            </a:r>
            <a:endParaRPr lang="en-GB" dirty="0"/>
          </a:p>
          <a:p>
            <a:r>
              <a:rPr lang="en-GB" dirty="0" smtClean="0"/>
              <a:t>Business Objectives</a:t>
            </a:r>
            <a:endParaRPr lang="en-GB" dirty="0"/>
          </a:p>
          <a:p>
            <a:r>
              <a:rPr lang="en-GB" dirty="0" smtClean="0"/>
              <a:t>Project Objectives</a:t>
            </a:r>
            <a:endParaRPr lang="en-GB" dirty="0"/>
          </a:p>
          <a:p>
            <a:r>
              <a:rPr lang="en-GB" dirty="0" smtClean="0"/>
              <a:t>Benefits</a:t>
            </a:r>
            <a:endParaRPr lang="en-GB" dirty="0"/>
          </a:p>
          <a:p>
            <a:r>
              <a:rPr lang="en-GB" dirty="0" smtClean="0"/>
              <a:t>Deliverables</a:t>
            </a:r>
          </a:p>
          <a:p>
            <a:r>
              <a:rPr lang="en-GB" u="sng" dirty="0" smtClean="0">
                <a:solidFill>
                  <a:schemeClr val="accent1">
                    <a:lumMod val="75000"/>
                  </a:schemeClr>
                </a:solidFill>
              </a:rPr>
              <a:t>Performance Indicators</a:t>
            </a:r>
          </a:p>
          <a:p>
            <a:r>
              <a:rPr lang="en-GB" dirty="0" smtClean="0"/>
              <a:t>Risks and Opportunities</a:t>
            </a:r>
          </a:p>
          <a:p>
            <a:r>
              <a:rPr lang="en-GB" dirty="0" smtClean="0"/>
              <a:t>Market and Competition Conditions</a:t>
            </a:r>
          </a:p>
          <a:p>
            <a:r>
              <a:rPr lang="en-GB" dirty="0" smtClean="0"/>
              <a:t>Organizational Constraints</a:t>
            </a:r>
          </a:p>
          <a:p>
            <a:r>
              <a:rPr lang="en-GB" dirty="0" smtClean="0"/>
              <a:t>Project Sponsor</a:t>
            </a:r>
          </a:p>
          <a:p>
            <a:r>
              <a:rPr lang="en-GB" dirty="0" smtClean="0"/>
              <a:t>Product Owner</a:t>
            </a:r>
          </a:p>
          <a:p>
            <a:r>
              <a:rPr lang="en-GB" dirty="0" smtClean="0"/>
              <a:t>Project Control</a:t>
            </a:r>
          </a:p>
          <a:p>
            <a:r>
              <a:rPr lang="en-GB" dirty="0" smtClean="0"/>
              <a:t>Resources</a:t>
            </a:r>
          </a:p>
          <a:p>
            <a:r>
              <a:rPr lang="en-GB" dirty="0" smtClean="0"/>
              <a:t>Other Constraints</a:t>
            </a:r>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991290" y="1828801"/>
            <a:ext cx="1524836" cy="369332"/>
          </a:xfrm>
          <a:prstGeom prst="rect">
            <a:avLst/>
          </a:prstGeom>
          <a:noFill/>
        </p:spPr>
        <p:txBody>
          <a:bodyPr wrap="square" rtlCol="0">
            <a:spAutoFit/>
          </a:bodyPr>
          <a:lstStyle/>
          <a:p>
            <a:r>
              <a:rPr lang="en-US" dirty="0" smtClean="0"/>
              <a:t>Business Case</a:t>
            </a:r>
            <a:endParaRPr lang="en-US" dirty="0"/>
          </a:p>
        </p:txBody>
      </p:sp>
      <p:sp>
        <p:nvSpPr>
          <p:cNvPr id="7" name="TextBox 6"/>
          <p:cNvSpPr txBox="1"/>
          <p:nvPr/>
        </p:nvSpPr>
        <p:spPr>
          <a:xfrm>
            <a:off x="4572000" y="4724400"/>
            <a:ext cx="1524836" cy="800219"/>
          </a:xfrm>
          <a:prstGeom prst="rect">
            <a:avLst/>
          </a:prstGeom>
          <a:noFill/>
        </p:spPr>
        <p:txBody>
          <a:bodyPr wrap="square" rtlCol="0">
            <a:spAutoFit/>
          </a:bodyPr>
          <a:lstStyle/>
          <a:p>
            <a:r>
              <a:rPr lang="en-US" dirty="0" smtClean="0"/>
              <a:t>Business Case</a:t>
            </a:r>
            <a:br>
              <a:rPr lang="en-US" dirty="0" smtClean="0"/>
            </a:br>
            <a:r>
              <a:rPr lang="en-US" sz="1400" dirty="0" smtClean="0"/>
              <a:t>(Not the one we are referring to.)</a:t>
            </a:r>
            <a:endParaRPr lang="en-US" sz="1400" dirty="0"/>
          </a:p>
        </p:txBody>
      </p:sp>
      <p:cxnSp>
        <p:nvCxnSpPr>
          <p:cNvPr id="4" name="Straight Arrow Connector 3"/>
          <p:cNvCxnSpPr/>
          <p:nvPr/>
        </p:nvCxnSpPr>
        <p:spPr bwMode="auto">
          <a:xfrm flipV="1">
            <a:off x="5867400" y="4495800"/>
            <a:ext cx="846993"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BE819A1-3DD8-4179-BFD0-BF7D359F8DBD}" type="slidenum">
              <a:rPr lang="en-US" smtClean="0"/>
              <a:pPr/>
              <a:t>106</a:t>
            </a:fld>
            <a:endParaRPr lang="en-US" dirty="0"/>
          </a:p>
        </p:txBody>
      </p:sp>
    </p:spTree>
    <p:extLst>
      <p:ext uri="{BB962C8B-B14F-4D97-AF65-F5344CB8AC3E}">
        <p14:creationId xmlns:p14="http://schemas.microsoft.com/office/powerpoint/2010/main" xmlns="" val="3391088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b="0" kern="1200" dirty="0" smtClean="0">
                <a:solidFill>
                  <a:srgbClr val="003300"/>
                </a:solidFill>
                <a:effectLst/>
                <a:latin typeface="+mj-lt"/>
                <a:ea typeface="+mj-ea"/>
                <a:cs typeface="+mj-cs"/>
              </a:rPr>
              <a:t>Sustainability in the Business Case</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u="sng" dirty="0" smtClean="0"/>
              <a:t>Should</a:t>
            </a:r>
            <a:r>
              <a:rPr lang="en-US" dirty="0" smtClean="0"/>
              <a:t> include references to:</a:t>
            </a:r>
          </a:p>
          <a:p>
            <a:pPr lvl="1"/>
            <a:r>
              <a:rPr lang="en-US" dirty="0" smtClean="0"/>
              <a:t>Corporate Sustainability Governance</a:t>
            </a:r>
          </a:p>
          <a:p>
            <a:pPr lvl="1"/>
            <a:r>
              <a:rPr lang="en-US" dirty="0" smtClean="0"/>
              <a:t>Regulatory Compliance</a:t>
            </a:r>
          </a:p>
          <a:p>
            <a:pPr lvl="1"/>
            <a:r>
              <a:rPr lang="en-US" dirty="0" smtClean="0"/>
              <a:t>Goals and Objectives</a:t>
            </a:r>
          </a:p>
          <a:p>
            <a:pPr lvl="1"/>
            <a:r>
              <a:rPr lang="en-US" dirty="0" smtClean="0"/>
              <a:t>Principles and Values</a:t>
            </a:r>
          </a:p>
          <a:p>
            <a:pPr lvl="1"/>
            <a:r>
              <a:rPr lang="en-US" dirty="0" smtClean="0"/>
              <a:t>Performance Indicators Using P5 (We will get to that)</a:t>
            </a:r>
          </a:p>
          <a:p>
            <a:r>
              <a:rPr lang="en-US" dirty="0" smtClean="0"/>
              <a:t>Project Managers should always review the Business Case or Charter from a CSR Perspective by leveling the deliverables against the EMS or with the CSR Officer.</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129715" y="5181600"/>
            <a:ext cx="921894" cy="921894"/>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107</a:t>
            </a:fld>
            <a:endParaRPr lang="en-US" dirty="0"/>
          </a:p>
        </p:txBody>
      </p:sp>
    </p:spTree>
    <p:extLst>
      <p:ext uri="{BB962C8B-B14F-4D97-AF65-F5344CB8AC3E}">
        <p14:creationId xmlns:p14="http://schemas.microsoft.com/office/powerpoint/2010/main" xmlns="" val="25550597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108</a:t>
            </a:fld>
            <a:endParaRPr lang="en-US" dirty="0"/>
          </a:p>
        </p:txBody>
      </p:sp>
      <p:sp>
        <p:nvSpPr>
          <p:cNvPr id="4" name="Title 3"/>
          <p:cNvSpPr>
            <a:spLocks noGrp="1"/>
          </p:cNvSpPr>
          <p:nvPr>
            <p:ph type="title"/>
          </p:nvPr>
        </p:nvSpPr>
        <p:spPr>
          <a:xfrm>
            <a:off x="381000" y="228600"/>
            <a:ext cx="6400800" cy="838200"/>
          </a:xfrm>
        </p:spPr>
        <p:txBody>
          <a:bodyPr/>
          <a:lstStyle/>
          <a:p>
            <a:r>
              <a:rPr lang="en-US" sz="3200" dirty="0" smtClean="0">
                <a:solidFill>
                  <a:schemeClr val="tx1"/>
                </a:solidFill>
              </a:rPr>
              <a:t>Business case in terms of concept to relationships</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092200"/>
            <a:ext cx="6777038" cy="5106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4648200" y="3364992"/>
            <a:ext cx="1447800" cy="368808"/>
          </a:xfrm>
          <a:prstGeom prst="rect">
            <a:avLst/>
          </a:prstGeom>
          <a:solidFill>
            <a:schemeClr val="accent4">
              <a:lumMod val="60000"/>
              <a:lumOff val="4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Business Case</a:t>
            </a:r>
            <a:endParaRPr lang="en-US" sz="1200" dirty="0">
              <a:solidFill>
                <a:schemeClr val="tx1"/>
              </a:solidFill>
            </a:endParaRPr>
          </a:p>
        </p:txBody>
      </p:sp>
    </p:spTree>
    <p:extLst>
      <p:ext uri="{BB962C8B-B14F-4D97-AF65-F5344CB8AC3E}">
        <p14:creationId xmlns:p14="http://schemas.microsoft.com/office/powerpoint/2010/main" xmlns="" val="35223083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appraisal</a:t>
            </a:r>
            <a:endParaRPr lang="en-GB" dirty="0"/>
          </a:p>
        </p:txBody>
      </p:sp>
      <p:sp>
        <p:nvSpPr>
          <p:cNvPr id="3" name="Content Placeholder 2"/>
          <p:cNvSpPr>
            <a:spLocks noGrp="1"/>
          </p:cNvSpPr>
          <p:nvPr>
            <p:ph idx="1"/>
          </p:nvPr>
        </p:nvSpPr>
        <p:spPr/>
        <p:txBody>
          <a:bodyPr/>
          <a:lstStyle/>
          <a:p>
            <a:r>
              <a:rPr lang="en-GB" sz="2400" dirty="0" smtClean="0"/>
              <a:t>The investment appraisal enables the financial viability of projects to be measured both on a standalone basis and in comparison with other projects competing for funds</a:t>
            </a:r>
          </a:p>
          <a:p>
            <a:r>
              <a:rPr lang="en-GB" sz="2400" dirty="0" smtClean="0"/>
              <a:t>The process should confirm why the forecast cost and time will be worth the investment and justify the project based upon the estimated costs and the value of projected benefits.</a:t>
            </a:r>
          </a:p>
        </p:txBody>
      </p:sp>
      <p:pic>
        <p:nvPicPr>
          <p:cNvPr id="4" name="Picture 3"/>
          <p:cNvPicPr>
            <a:picLocks noChangeAspect="1"/>
          </p:cNvPicPr>
          <p:nvPr/>
        </p:nvPicPr>
        <p:blipFill>
          <a:blip r:embed="rId2" cstate="print"/>
          <a:stretch>
            <a:fillRect/>
          </a:stretch>
        </p:blipFill>
        <p:spPr>
          <a:xfrm>
            <a:off x="6477000" y="3981450"/>
            <a:ext cx="2667000" cy="2000250"/>
          </a:xfrm>
          <a:prstGeom prst="rect">
            <a:avLst/>
          </a:prstGeom>
        </p:spPr>
      </p:pic>
    </p:spTree>
    <p:extLst>
      <p:ext uri="{BB962C8B-B14F-4D97-AF65-F5344CB8AC3E}">
        <p14:creationId xmlns:p14="http://schemas.microsoft.com/office/powerpoint/2010/main" xmlns="" val="243414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990600"/>
            <a:ext cx="6248400" cy="4525963"/>
          </a:xfrm>
        </p:spPr>
        <p:txBody>
          <a:bodyPr>
            <a:normAutofit fontScale="55000" lnSpcReduction="20000"/>
          </a:bodyPr>
          <a:lstStyle/>
          <a:p>
            <a:pPr marL="0" indent="0">
              <a:buNone/>
            </a:pPr>
            <a:r>
              <a:rPr lang="en-US" sz="2900" b="1" dirty="0" smtClean="0">
                <a:latin typeface="+mj-lt"/>
              </a:rPr>
              <a:t>This course will prepare you for the GPM-b Certification.</a:t>
            </a:r>
          </a:p>
          <a:p>
            <a:pPr fontAlgn="base"/>
            <a:r>
              <a:rPr lang="en-US" sz="2000" b="1" dirty="0">
                <a:latin typeface="+mj-lt"/>
              </a:rPr>
              <a:t>The Certification Exam Format</a:t>
            </a:r>
            <a:endParaRPr lang="en-US" sz="2000" dirty="0">
              <a:latin typeface="+mj-lt"/>
            </a:endParaRPr>
          </a:p>
          <a:p>
            <a:pPr fontAlgn="base"/>
            <a:r>
              <a:rPr lang="en-US" sz="2000" dirty="0">
                <a:latin typeface="+mj-lt"/>
              </a:rPr>
              <a:t>To earn the Green Project Manager level B (GPM-b) credential, candidates must </a:t>
            </a:r>
            <a:r>
              <a:rPr lang="en-US" sz="2000" dirty="0" smtClean="0">
                <a:latin typeface="+mj-lt"/>
              </a:rPr>
              <a:t>have 2,000 hours of project experience, and </a:t>
            </a:r>
            <a:r>
              <a:rPr lang="en-US" sz="2000" dirty="0">
                <a:latin typeface="+mj-lt"/>
              </a:rPr>
              <a:t>pass the 150 multiple choice question examination with a minimum passing score of 75%. The Exam is broken down into two primary sections as listed below.</a:t>
            </a:r>
          </a:p>
          <a:p>
            <a:pPr fontAlgn="base"/>
            <a:r>
              <a:rPr lang="en-US" sz="2000" dirty="0">
                <a:latin typeface="+mj-lt"/>
              </a:rPr>
              <a:t/>
            </a:r>
            <a:br>
              <a:rPr lang="en-US" sz="2000" dirty="0">
                <a:latin typeface="+mj-lt"/>
              </a:rPr>
            </a:br>
            <a:r>
              <a:rPr lang="en-US" sz="2000" b="1" dirty="0">
                <a:latin typeface="+mj-lt"/>
              </a:rPr>
              <a:t>1. Project Management</a:t>
            </a:r>
            <a:endParaRPr lang="en-US" sz="2000" dirty="0">
              <a:latin typeface="+mj-lt"/>
            </a:endParaRPr>
          </a:p>
          <a:p>
            <a:pPr fontAlgn="base"/>
            <a:r>
              <a:rPr lang="en-US" sz="2000" dirty="0">
                <a:latin typeface="+mj-lt"/>
              </a:rPr>
              <a:t>1.1.  Project Management Standards based on ISO 21500</a:t>
            </a:r>
          </a:p>
          <a:p>
            <a:pPr fontAlgn="base"/>
            <a:r>
              <a:rPr lang="en-US" sz="2000" dirty="0">
                <a:latin typeface="+mj-lt"/>
              </a:rPr>
              <a:t>1.2.  Project </a:t>
            </a:r>
            <a:r>
              <a:rPr lang="en-US" sz="2000" dirty="0" smtClean="0">
                <a:latin typeface="+mj-lt"/>
              </a:rPr>
              <a:t>Management </a:t>
            </a:r>
            <a:r>
              <a:rPr lang="en-US" sz="2000" dirty="0">
                <a:latin typeface="+mj-lt"/>
              </a:rPr>
              <a:t>Competencies</a:t>
            </a:r>
          </a:p>
          <a:p>
            <a:pPr fontAlgn="base"/>
            <a:r>
              <a:rPr lang="en-US" sz="2000" dirty="0">
                <a:latin typeface="+mj-lt"/>
              </a:rPr>
              <a:t>1.3.  Project management Knowledge Areas</a:t>
            </a:r>
          </a:p>
          <a:p>
            <a:pPr fontAlgn="base"/>
            <a:r>
              <a:rPr lang="en-US" sz="2000" dirty="0">
                <a:latin typeface="+mj-lt"/>
              </a:rPr>
              <a:t>1.4.  Key Terms and Concepts</a:t>
            </a:r>
          </a:p>
          <a:p>
            <a:pPr fontAlgn="base"/>
            <a:r>
              <a:rPr lang="en-US" sz="2000" dirty="0">
                <a:latin typeface="+mj-lt"/>
              </a:rPr>
              <a:t/>
            </a:r>
            <a:br>
              <a:rPr lang="en-US" sz="2000" dirty="0">
                <a:latin typeface="+mj-lt"/>
              </a:rPr>
            </a:br>
            <a:r>
              <a:rPr lang="en-US" sz="2000" b="1" dirty="0">
                <a:latin typeface="+mj-lt"/>
              </a:rPr>
              <a:t>2. Sustainability Integration</a:t>
            </a:r>
            <a:endParaRPr lang="en-US" sz="2000" dirty="0">
              <a:latin typeface="+mj-lt"/>
            </a:endParaRPr>
          </a:p>
          <a:p>
            <a:pPr fontAlgn="base"/>
            <a:r>
              <a:rPr lang="en-US" sz="2000" dirty="0">
                <a:latin typeface="+mj-lt"/>
              </a:rPr>
              <a:t>2.1. Why Sustainability</a:t>
            </a:r>
          </a:p>
          <a:p>
            <a:pPr fontAlgn="base"/>
            <a:r>
              <a:rPr lang="en-US" sz="2000" dirty="0">
                <a:latin typeface="+mj-lt"/>
              </a:rPr>
              <a:t>2.2. PRiSM™</a:t>
            </a:r>
          </a:p>
          <a:p>
            <a:pPr fontAlgn="base"/>
            <a:r>
              <a:rPr lang="en-US" sz="2000" dirty="0">
                <a:latin typeface="+mj-lt"/>
              </a:rPr>
              <a:t>2.2.1. P5™</a:t>
            </a:r>
          </a:p>
          <a:p>
            <a:pPr fontAlgn="base"/>
            <a:r>
              <a:rPr lang="en-US" sz="2000" dirty="0">
                <a:latin typeface="+mj-lt"/>
              </a:rPr>
              <a:t>2.2.2. Sustainability Management Planning</a:t>
            </a:r>
          </a:p>
          <a:p>
            <a:pPr fontAlgn="base"/>
            <a:r>
              <a:rPr lang="en-US" sz="2000" dirty="0">
                <a:latin typeface="+mj-lt"/>
              </a:rPr>
              <a:t>2.2.3. Phases, inputs and outputs</a:t>
            </a:r>
          </a:p>
          <a:p>
            <a:pPr fontAlgn="base"/>
            <a:r>
              <a:rPr lang="en-US" sz="2000" dirty="0">
                <a:latin typeface="+mj-lt"/>
              </a:rPr>
              <a:t>2.3. </a:t>
            </a:r>
            <a:r>
              <a:rPr lang="en-US" sz="2000" dirty="0" smtClean="0">
                <a:latin typeface="+mj-lt"/>
              </a:rPr>
              <a:t>Sustainability </a:t>
            </a:r>
            <a:r>
              <a:rPr lang="en-US" sz="2000" dirty="0">
                <a:latin typeface="+mj-lt"/>
              </a:rPr>
              <a:t>ISOs</a:t>
            </a:r>
          </a:p>
          <a:p>
            <a:pPr fontAlgn="base"/>
            <a:r>
              <a:rPr lang="en-US" sz="2000" dirty="0">
                <a:latin typeface="+mj-lt"/>
              </a:rPr>
              <a:t>2.3.1. The Energy Management </a:t>
            </a:r>
            <a:r>
              <a:rPr lang="en-US" sz="2000" dirty="0" smtClean="0">
                <a:latin typeface="+mj-lt"/>
              </a:rPr>
              <a:t>Standard </a:t>
            </a:r>
            <a:r>
              <a:rPr lang="en-US" sz="2000" dirty="0">
                <a:latin typeface="+mj-lt"/>
              </a:rPr>
              <a:t>ISO 50001</a:t>
            </a:r>
          </a:p>
          <a:p>
            <a:pPr fontAlgn="base"/>
            <a:r>
              <a:rPr lang="en-US" sz="2000" dirty="0">
                <a:latin typeface="+mj-lt"/>
              </a:rPr>
              <a:t>2.3.2. The Environmental Management </a:t>
            </a:r>
            <a:r>
              <a:rPr lang="en-US" sz="2000" dirty="0" smtClean="0">
                <a:latin typeface="+mj-lt"/>
              </a:rPr>
              <a:t>Standard </a:t>
            </a:r>
            <a:r>
              <a:rPr lang="en-US" sz="2000" dirty="0">
                <a:latin typeface="+mj-lt"/>
              </a:rPr>
              <a:t>ISO 14001</a:t>
            </a:r>
          </a:p>
          <a:p>
            <a:pPr fontAlgn="base"/>
            <a:r>
              <a:rPr lang="en-US" sz="2000" dirty="0">
                <a:latin typeface="+mj-lt"/>
              </a:rPr>
              <a:t>2.3.3. The Guidance on Social Responsibility ISO 26000</a:t>
            </a:r>
          </a:p>
          <a:p>
            <a:pPr fontAlgn="base"/>
            <a:r>
              <a:rPr lang="en-US" sz="2000" dirty="0">
                <a:latin typeface="+mj-lt"/>
              </a:rPr>
              <a:t>2.3.4. The Quality </a:t>
            </a:r>
            <a:r>
              <a:rPr lang="en-US" sz="2000" dirty="0" smtClean="0">
                <a:latin typeface="+mj-lt"/>
              </a:rPr>
              <a:t>Management Standard </a:t>
            </a:r>
            <a:r>
              <a:rPr lang="en-US" sz="2000" dirty="0">
                <a:latin typeface="+mj-lt"/>
              </a:rPr>
              <a:t>ISO 9001</a:t>
            </a:r>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04800" y="5257800"/>
            <a:ext cx="6248400" cy="646331"/>
          </a:xfrm>
          <a:prstGeom prst="rect">
            <a:avLst/>
          </a:prstGeom>
          <a:noFill/>
        </p:spPr>
        <p:txBody>
          <a:bodyPr wrap="square" rtlCol="0">
            <a:spAutoFit/>
          </a:bodyPr>
          <a:lstStyle/>
          <a:p>
            <a:r>
              <a:rPr lang="en-US" dirty="0" smtClean="0"/>
              <a:t>This course will prepare you for the IPMA Level D</a:t>
            </a:r>
          </a:p>
          <a:p>
            <a:r>
              <a:rPr lang="en-US" smtClean="0"/>
              <a:t>Certification 	</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11</a:t>
            </a:fld>
            <a:endParaRPr lang="en-US" dirty="0"/>
          </a:p>
        </p:txBody>
      </p:sp>
    </p:spTree>
    <p:extLst>
      <p:ext uri="{BB962C8B-B14F-4D97-AF65-F5344CB8AC3E}">
        <p14:creationId xmlns:p14="http://schemas.microsoft.com/office/powerpoint/2010/main" xmlns="" val="21851928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analysis techniques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607104619"/>
              </p:ext>
            </p:extLst>
          </p:nvPr>
        </p:nvGraphicFramePr>
        <p:xfrm>
          <a:off x="457200" y="13716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351310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Payback period</a:t>
            </a:r>
            <a:endParaRPr lang="en-GB" dirty="0"/>
          </a:p>
        </p:txBody>
      </p:sp>
      <p:sp>
        <p:nvSpPr>
          <p:cNvPr id="3" name="Content Placeholder 2"/>
          <p:cNvSpPr>
            <a:spLocks noGrp="1"/>
          </p:cNvSpPr>
          <p:nvPr>
            <p:ph idx="1"/>
          </p:nvPr>
        </p:nvSpPr>
        <p:spPr>
          <a:xfrm>
            <a:off x="457200" y="1600200"/>
            <a:ext cx="5122912" cy="4525963"/>
          </a:xfrm>
        </p:spPr>
        <p:txBody>
          <a:bodyPr/>
          <a:lstStyle/>
          <a:p>
            <a:r>
              <a:rPr lang="en-GB" sz="2800" dirty="0" smtClean="0"/>
              <a:t>If a project costs $1,000,000 and yields benefits as follows:</a:t>
            </a:r>
          </a:p>
          <a:p>
            <a:pPr lvl="1">
              <a:buNone/>
            </a:pPr>
            <a:r>
              <a:rPr lang="en-GB" sz="2400" dirty="0" smtClean="0"/>
              <a:t>Year 1	$200,000</a:t>
            </a:r>
          </a:p>
          <a:p>
            <a:pPr lvl="1">
              <a:buNone/>
            </a:pPr>
            <a:r>
              <a:rPr lang="en-GB" sz="2400" dirty="0" smtClean="0"/>
              <a:t>Year 2	$300,000</a:t>
            </a:r>
          </a:p>
          <a:p>
            <a:pPr lvl="1">
              <a:buNone/>
            </a:pPr>
            <a:r>
              <a:rPr lang="en-GB" sz="2400" dirty="0" smtClean="0"/>
              <a:t>Year 3	$500,000</a:t>
            </a:r>
          </a:p>
          <a:p>
            <a:pPr lvl="1">
              <a:buNone/>
            </a:pPr>
            <a:r>
              <a:rPr lang="en-GB" sz="2400" dirty="0" smtClean="0"/>
              <a:t>Year 4	$400,000</a:t>
            </a:r>
          </a:p>
          <a:p>
            <a:pPr lvl="1">
              <a:buNone/>
            </a:pPr>
            <a:r>
              <a:rPr lang="en-GB" sz="2400" dirty="0" smtClean="0"/>
              <a:t>Year 5	$400,000</a:t>
            </a:r>
          </a:p>
          <a:p>
            <a:r>
              <a:rPr lang="en-GB" sz="2800" dirty="0" smtClean="0"/>
              <a:t>The Payback Period is three years</a:t>
            </a:r>
            <a:endParaRPr lang="en-GB" sz="2800" dirty="0"/>
          </a:p>
        </p:txBody>
      </p:sp>
      <p:grpSp>
        <p:nvGrpSpPr>
          <p:cNvPr id="14" name="Group 13"/>
          <p:cNvGrpSpPr/>
          <p:nvPr/>
        </p:nvGrpSpPr>
        <p:grpSpPr>
          <a:xfrm>
            <a:off x="5796136" y="2061048"/>
            <a:ext cx="2808312" cy="3600200"/>
            <a:chOff x="5796136" y="2061048"/>
            <a:chExt cx="2808312" cy="3600200"/>
          </a:xfrm>
        </p:grpSpPr>
        <p:sp>
          <p:nvSpPr>
            <p:cNvPr id="4" name="Rectangle 3"/>
            <p:cNvSpPr/>
            <p:nvPr/>
          </p:nvSpPr>
          <p:spPr>
            <a:xfrm>
              <a:off x="6012280" y="2061248"/>
              <a:ext cx="1080000" cy="360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smtClean="0">
                  <a:solidFill>
                    <a:srgbClr val="004594"/>
                  </a:solidFill>
                </a:rPr>
                <a:t>$1M</a:t>
              </a:r>
              <a:endParaRPr lang="en-GB" dirty="0">
                <a:solidFill>
                  <a:srgbClr val="004594"/>
                </a:solidFill>
              </a:endParaRPr>
            </a:p>
          </p:txBody>
        </p:sp>
        <p:sp>
          <p:nvSpPr>
            <p:cNvPr id="6" name="Rectangle 5"/>
            <p:cNvSpPr/>
            <p:nvPr/>
          </p:nvSpPr>
          <p:spPr>
            <a:xfrm>
              <a:off x="7236296" y="3861168"/>
              <a:ext cx="1080000" cy="10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2</a:t>
              </a:r>
            </a:p>
            <a:p>
              <a:pPr algn="ctr"/>
              <a:r>
                <a:rPr lang="en-GB" dirty="0" smtClean="0">
                  <a:solidFill>
                    <a:srgbClr val="004594"/>
                  </a:solidFill>
                </a:rPr>
                <a:t>$300k</a:t>
              </a:r>
            </a:p>
          </p:txBody>
        </p:sp>
        <p:sp>
          <p:nvSpPr>
            <p:cNvPr id="7" name="Rectangle 6"/>
            <p:cNvSpPr/>
            <p:nvPr/>
          </p:nvSpPr>
          <p:spPr>
            <a:xfrm>
              <a:off x="7236296" y="4941248"/>
              <a:ext cx="1080000" cy="72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1</a:t>
              </a:r>
            </a:p>
            <a:p>
              <a:pPr algn="ctr"/>
              <a:r>
                <a:rPr lang="en-GB" dirty="0" smtClean="0">
                  <a:solidFill>
                    <a:srgbClr val="004594"/>
                  </a:solidFill>
                </a:rPr>
                <a:t>$200k</a:t>
              </a:r>
            </a:p>
          </p:txBody>
        </p:sp>
        <p:sp>
          <p:nvSpPr>
            <p:cNvPr id="8" name="Rectangle 7"/>
            <p:cNvSpPr/>
            <p:nvPr/>
          </p:nvSpPr>
          <p:spPr>
            <a:xfrm>
              <a:off x="7236296" y="2061048"/>
              <a:ext cx="1080000" cy="180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3</a:t>
              </a:r>
            </a:p>
            <a:p>
              <a:pPr algn="ctr"/>
              <a:r>
                <a:rPr lang="en-GB" dirty="0" smtClean="0">
                  <a:solidFill>
                    <a:srgbClr val="004594"/>
                  </a:solidFill>
                </a:rPr>
                <a:t>$500k</a:t>
              </a:r>
            </a:p>
          </p:txBody>
        </p:sp>
        <p:cxnSp>
          <p:nvCxnSpPr>
            <p:cNvPr id="12" name="Straight Connector 11"/>
            <p:cNvCxnSpPr/>
            <p:nvPr/>
          </p:nvCxnSpPr>
          <p:spPr>
            <a:xfrm>
              <a:off x="5796136" y="5661248"/>
              <a:ext cx="280831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42716840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Return on investment (ROI)</a:t>
            </a:r>
            <a:endParaRPr lang="en-GB" dirty="0"/>
          </a:p>
        </p:txBody>
      </p:sp>
      <p:sp>
        <p:nvSpPr>
          <p:cNvPr id="4" name="TextBox 3"/>
          <p:cNvSpPr txBox="1"/>
          <p:nvPr/>
        </p:nvSpPr>
        <p:spPr>
          <a:xfrm>
            <a:off x="1115616" y="1268760"/>
            <a:ext cx="8208912" cy="369332"/>
          </a:xfrm>
          <a:prstGeom prst="rect">
            <a:avLst/>
          </a:prstGeom>
          <a:noFill/>
        </p:spPr>
        <p:txBody>
          <a:bodyPr wrap="square" rtlCol="0">
            <a:spAutoFit/>
          </a:bodyPr>
          <a:lstStyle/>
          <a:p>
            <a:r>
              <a:rPr lang="en-GB" dirty="0" smtClean="0">
                <a:solidFill>
                  <a:srgbClr val="004594"/>
                </a:solidFill>
              </a:rPr>
              <a:t>ROI = (Average Annual Profit/Original Investment) x 100%</a:t>
            </a:r>
            <a:endParaRPr lang="en-GB" dirty="0">
              <a:solidFill>
                <a:srgbClr val="004594"/>
              </a:solidFill>
            </a:endParaRPr>
          </a:p>
        </p:txBody>
      </p:sp>
      <p:sp>
        <p:nvSpPr>
          <p:cNvPr id="7" name="TextBox 6"/>
          <p:cNvSpPr txBox="1"/>
          <p:nvPr/>
        </p:nvSpPr>
        <p:spPr>
          <a:xfrm>
            <a:off x="1907704" y="1628800"/>
            <a:ext cx="6912768" cy="369332"/>
          </a:xfrm>
          <a:prstGeom prst="rect">
            <a:avLst/>
          </a:prstGeom>
          <a:noFill/>
        </p:spPr>
        <p:txBody>
          <a:bodyPr wrap="square" rtlCol="0">
            <a:spAutoFit/>
          </a:bodyPr>
          <a:lstStyle/>
          <a:p>
            <a:r>
              <a:rPr lang="en-GB" dirty="0" smtClean="0">
                <a:solidFill>
                  <a:srgbClr val="004594"/>
                </a:solidFill>
              </a:rPr>
              <a:t>where Average Annual Profit = Total Profit/Years</a:t>
            </a:r>
            <a:endParaRPr lang="en-GB" dirty="0">
              <a:solidFill>
                <a:srgbClr val="004594"/>
              </a:solidFill>
            </a:endParaRPr>
          </a:p>
        </p:txBody>
      </p:sp>
      <p:graphicFrame>
        <p:nvGraphicFramePr>
          <p:cNvPr id="8" name="Table 7"/>
          <p:cNvGraphicFramePr>
            <a:graphicFrameLocks noGrp="1"/>
          </p:cNvGraphicFramePr>
          <p:nvPr/>
        </p:nvGraphicFramePr>
        <p:xfrm>
          <a:off x="1259632" y="2060848"/>
          <a:ext cx="6096000" cy="2966720"/>
        </p:xfrm>
        <a:graphic>
          <a:graphicData uri="http://schemas.openxmlformats.org/drawingml/2006/table">
            <a:tbl>
              <a:tblPr firstRow="1" bandRow="1">
                <a:tableStyleId>{5C22544A-7EE6-4342-B048-85BDC9FD1C3A}</a:tableStyleId>
              </a:tblPr>
              <a:tblGrid>
                <a:gridCol w="1296144"/>
                <a:gridCol w="2376264"/>
                <a:gridCol w="2423592"/>
              </a:tblGrid>
              <a:tr h="37084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r>
              <a:tr h="370840">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r>
              <a:tr h="370840">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r>
              <a:tr h="370840">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r>
              <a:tr h="370840">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r>
              <a:tr h="370840">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r>
              <a:tr h="370840">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r>
              <a:tr h="370840">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r>
            </a:tbl>
          </a:graphicData>
        </a:graphic>
      </p:graphicFrame>
      <p:sp>
        <p:nvSpPr>
          <p:cNvPr id="9" name="TextBox 8"/>
          <p:cNvSpPr txBox="1"/>
          <p:nvPr/>
        </p:nvSpPr>
        <p:spPr>
          <a:xfrm>
            <a:off x="1187624" y="5157192"/>
            <a:ext cx="6912768" cy="369332"/>
          </a:xfrm>
          <a:prstGeom prst="rect">
            <a:avLst/>
          </a:prstGeom>
          <a:noFill/>
        </p:spPr>
        <p:txBody>
          <a:bodyPr wrap="square" rtlCol="0">
            <a:spAutoFit/>
          </a:bodyPr>
          <a:lstStyle/>
          <a:p>
            <a:r>
              <a:rPr lang="en-GB" dirty="0" smtClean="0">
                <a:solidFill>
                  <a:srgbClr val="004594"/>
                </a:solidFill>
              </a:rPr>
              <a:t>Average Annual Profit = ($1,800,000-$1,000,000)/5 =  $160,000</a:t>
            </a:r>
            <a:endParaRPr lang="en-GB" dirty="0">
              <a:solidFill>
                <a:srgbClr val="004594"/>
              </a:solidFill>
            </a:endParaRPr>
          </a:p>
        </p:txBody>
      </p:sp>
      <p:sp>
        <p:nvSpPr>
          <p:cNvPr id="10" name="TextBox 9"/>
          <p:cNvSpPr txBox="1"/>
          <p:nvPr/>
        </p:nvSpPr>
        <p:spPr>
          <a:xfrm>
            <a:off x="1187624" y="5579948"/>
            <a:ext cx="6912768" cy="369332"/>
          </a:xfrm>
          <a:prstGeom prst="rect">
            <a:avLst/>
          </a:prstGeom>
          <a:noFill/>
        </p:spPr>
        <p:txBody>
          <a:bodyPr wrap="square" rtlCol="0">
            <a:spAutoFit/>
          </a:bodyPr>
          <a:lstStyle/>
          <a:p>
            <a:r>
              <a:rPr lang="en-GB" dirty="0" smtClean="0">
                <a:solidFill>
                  <a:srgbClr val="004594"/>
                </a:solidFill>
              </a:rPr>
              <a:t>ROI = ($160,000/$1,000,000) * 100% = 16%</a:t>
            </a:r>
            <a:endParaRPr lang="en-GB" dirty="0">
              <a:solidFill>
                <a:srgbClr val="004594"/>
              </a:solidFill>
            </a:endParaRPr>
          </a:p>
        </p:txBody>
      </p:sp>
    </p:spTree>
    <p:extLst>
      <p:ext uri="{BB962C8B-B14F-4D97-AF65-F5344CB8AC3E}">
        <p14:creationId xmlns:p14="http://schemas.microsoft.com/office/powerpoint/2010/main" xmlns="" val="7445181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dirty="0" smtClean="0"/>
              <a:t>Discounted cash flow</a:t>
            </a:r>
            <a:endParaRPr lang="en-GB" dirty="0"/>
          </a:p>
        </p:txBody>
      </p:sp>
      <p:sp>
        <p:nvSpPr>
          <p:cNvPr id="3" name="TextBox 2"/>
          <p:cNvSpPr txBox="1"/>
          <p:nvPr/>
        </p:nvSpPr>
        <p:spPr>
          <a:xfrm>
            <a:off x="611560" y="1268760"/>
            <a:ext cx="7992888" cy="707886"/>
          </a:xfrm>
          <a:prstGeom prst="rect">
            <a:avLst/>
          </a:prstGeom>
          <a:noFill/>
          <a:ln>
            <a:noFill/>
          </a:ln>
        </p:spPr>
        <p:txBody>
          <a:bodyPr wrap="square" rtlCol="0">
            <a:spAutoFit/>
          </a:bodyPr>
          <a:lstStyle/>
          <a:p>
            <a:r>
              <a:rPr lang="en-GB" sz="2000" dirty="0" smtClean="0">
                <a:solidFill>
                  <a:srgbClr val="004594"/>
                </a:solidFill>
              </a:rPr>
              <a:t>Leaving money invested in a deposit account at 10% interest would see growth based on compound interest:</a:t>
            </a:r>
            <a:endParaRPr lang="en-GB" sz="2000" dirty="0">
              <a:solidFill>
                <a:srgbClr val="004594"/>
              </a:solidFill>
            </a:endParaRPr>
          </a:p>
        </p:txBody>
      </p:sp>
      <p:graphicFrame>
        <p:nvGraphicFramePr>
          <p:cNvPr id="4" name="Table 3"/>
          <p:cNvGraphicFramePr>
            <a:graphicFrameLocks noGrp="1"/>
          </p:cNvGraphicFramePr>
          <p:nvPr/>
        </p:nvGraphicFramePr>
        <p:xfrm>
          <a:off x="5436096" y="1657608"/>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$1.10</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$1.21</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$1.33</a:t>
                      </a:r>
                      <a:endParaRPr lang="en-GB" dirty="0">
                        <a:solidFill>
                          <a:srgbClr val="004594"/>
                        </a:solidFill>
                      </a:endParaRPr>
                    </a:p>
                  </a:txBody>
                  <a:tcPr/>
                </a:tc>
              </a:tr>
            </a:tbl>
          </a:graphicData>
        </a:graphic>
      </p:graphicFrame>
      <p:sp>
        <p:nvSpPr>
          <p:cNvPr id="5" name="TextBox 4"/>
          <p:cNvSpPr txBox="1"/>
          <p:nvPr/>
        </p:nvSpPr>
        <p:spPr>
          <a:xfrm>
            <a:off x="611560" y="3313792"/>
            <a:ext cx="7992888" cy="707886"/>
          </a:xfrm>
          <a:prstGeom prst="rect">
            <a:avLst/>
          </a:prstGeom>
          <a:noFill/>
          <a:ln>
            <a:noFill/>
          </a:ln>
        </p:spPr>
        <p:txBody>
          <a:bodyPr wrap="square" rtlCol="0">
            <a:spAutoFit/>
          </a:bodyPr>
          <a:lstStyle/>
          <a:p>
            <a:r>
              <a:rPr lang="en-GB" sz="2000" dirty="0" smtClean="0">
                <a:solidFill>
                  <a:srgbClr val="004594"/>
                </a:solidFill>
              </a:rPr>
              <a:t>If we kept the money instead of investing it, its comparative value would fall:</a:t>
            </a:r>
            <a:endParaRPr lang="en-GB" sz="2000" dirty="0">
              <a:solidFill>
                <a:srgbClr val="004594"/>
              </a:solidFill>
            </a:endParaRPr>
          </a:p>
        </p:txBody>
      </p:sp>
      <p:graphicFrame>
        <p:nvGraphicFramePr>
          <p:cNvPr id="8" name="Table 7"/>
          <p:cNvGraphicFramePr>
            <a:graphicFrameLocks noGrp="1"/>
          </p:cNvGraphicFramePr>
          <p:nvPr/>
        </p:nvGraphicFramePr>
        <p:xfrm>
          <a:off x="5436096" y="3745840"/>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$1.00/$1.10 = $0.91</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$1.00/$1.21 = $0.83</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$1.00/$1.33 = $0.75</a:t>
                      </a:r>
                      <a:endParaRPr lang="en-GB" dirty="0">
                        <a:solidFill>
                          <a:srgbClr val="004594"/>
                        </a:solidFill>
                      </a:endParaRPr>
                    </a:p>
                  </a:txBody>
                  <a:tcPr/>
                </a:tc>
              </a:tr>
            </a:tbl>
          </a:graphicData>
        </a:graphic>
      </p:graphicFrame>
      <p:sp>
        <p:nvSpPr>
          <p:cNvPr id="10" name="TextBox 9"/>
          <p:cNvSpPr txBox="1"/>
          <p:nvPr/>
        </p:nvSpPr>
        <p:spPr>
          <a:xfrm>
            <a:off x="611560" y="5385410"/>
            <a:ext cx="7992888" cy="707886"/>
          </a:xfrm>
          <a:prstGeom prst="rect">
            <a:avLst/>
          </a:prstGeom>
          <a:noFill/>
          <a:ln>
            <a:noFill/>
          </a:ln>
        </p:spPr>
        <p:txBody>
          <a:bodyPr wrap="square" rtlCol="0">
            <a:spAutoFit/>
          </a:bodyPr>
          <a:lstStyle/>
          <a:p>
            <a:r>
              <a:rPr lang="en-GB" sz="2000" dirty="0" smtClean="0">
                <a:solidFill>
                  <a:srgbClr val="004594"/>
                </a:solidFill>
              </a:rPr>
              <a:t>Discounting is the opposite of compound interest. It recognises that the $1.33 in three years time is worth the same as $1.00 now.</a:t>
            </a:r>
            <a:endParaRPr lang="en-GB" sz="2000" dirty="0">
              <a:solidFill>
                <a:srgbClr val="004594"/>
              </a:solidFill>
            </a:endParaRPr>
          </a:p>
        </p:txBody>
      </p:sp>
    </p:spTree>
    <p:extLst>
      <p:ext uri="{BB962C8B-B14F-4D97-AF65-F5344CB8AC3E}">
        <p14:creationId xmlns:p14="http://schemas.microsoft.com/office/powerpoint/2010/main" xmlns="" val="17839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Discounted cash flow example</a:t>
            </a:r>
            <a:endParaRPr lang="en-GB" dirty="0"/>
          </a:p>
        </p:txBody>
      </p:sp>
      <p:graphicFrame>
        <p:nvGraphicFramePr>
          <p:cNvPr id="3" name="Table 2"/>
          <p:cNvGraphicFramePr>
            <a:graphicFrameLocks noGrp="1"/>
          </p:cNvGraphicFramePr>
          <p:nvPr/>
        </p:nvGraphicFramePr>
        <p:xfrm>
          <a:off x="1043609" y="1628800"/>
          <a:ext cx="6840759" cy="3528392"/>
        </p:xfrm>
        <a:graphic>
          <a:graphicData uri="http://schemas.openxmlformats.org/drawingml/2006/table">
            <a:tbl>
              <a:tblPr firstRow="1" bandRow="1">
                <a:tableStyleId>{5C22544A-7EE6-4342-B048-85BDC9FD1C3A}</a:tableStyleId>
              </a:tblPr>
              <a:tblGrid>
                <a:gridCol w="1040731"/>
                <a:gridCol w="1407541"/>
                <a:gridCol w="2808312"/>
                <a:gridCol w="1584175"/>
              </a:tblGrid>
              <a:tr h="441049">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41049">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$0</a:t>
                      </a:r>
                      <a:endParaRPr lang="en-GB" dirty="0"/>
                    </a:p>
                  </a:txBody>
                  <a:tcPr/>
                </a:tc>
              </a:tr>
              <a:tr h="441049">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 x 0.91</a:t>
                      </a:r>
                      <a:endParaRPr lang="en-GB" dirty="0"/>
                    </a:p>
                  </a:txBody>
                  <a:tcPr/>
                </a:tc>
                <a:tc>
                  <a:txBody>
                    <a:bodyPr/>
                    <a:lstStyle/>
                    <a:p>
                      <a:pPr algn="r"/>
                      <a:r>
                        <a:rPr lang="en-GB" dirty="0" smtClean="0"/>
                        <a:t>$182,000</a:t>
                      </a:r>
                      <a:endParaRPr lang="en-GB" dirty="0"/>
                    </a:p>
                  </a:txBody>
                  <a:tcPr/>
                </a:tc>
              </a:tr>
              <a:tr h="441049">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 x 0.83</a:t>
                      </a:r>
                      <a:endParaRPr lang="en-GB" dirty="0"/>
                    </a:p>
                  </a:txBody>
                  <a:tcPr/>
                </a:tc>
                <a:tc>
                  <a:txBody>
                    <a:bodyPr/>
                    <a:lstStyle/>
                    <a:p>
                      <a:pPr algn="r"/>
                      <a:r>
                        <a:rPr lang="en-GB" dirty="0" smtClean="0"/>
                        <a:t>$249,000</a:t>
                      </a:r>
                      <a:endParaRPr lang="en-GB" dirty="0"/>
                    </a:p>
                  </a:txBody>
                  <a:tcPr/>
                </a:tc>
              </a:tr>
              <a:tr h="441049">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 x 0.75</a:t>
                      </a:r>
                      <a:endParaRPr lang="en-GB" dirty="0"/>
                    </a:p>
                  </a:txBody>
                  <a:tcPr/>
                </a:tc>
                <a:tc>
                  <a:txBody>
                    <a:bodyPr/>
                    <a:lstStyle/>
                    <a:p>
                      <a:pPr algn="r"/>
                      <a:r>
                        <a:rPr lang="en-GB" dirty="0" smtClean="0"/>
                        <a:t>$375,000</a:t>
                      </a:r>
                      <a:endParaRPr lang="en-GB" dirty="0"/>
                    </a:p>
                  </a:txBody>
                  <a:tcPr/>
                </a:tc>
              </a:tr>
              <a:tr h="441049">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 x 0.68</a:t>
                      </a:r>
                      <a:endParaRPr lang="en-GB" dirty="0"/>
                    </a:p>
                  </a:txBody>
                  <a:tcPr/>
                </a:tc>
                <a:tc>
                  <a:txBody>
                    <a:bodyPr/>
                    <a:lstStyle/>
                    <a:p>
                      <a:pPr algn="r"/>
                      <a:r>
                        <a:rPr lang="en-GB" dirty="0" smtClean="0"/>
                        <a:t>$272,000</a:t>
                      </a:r>
                      <a:endParaRPr lang="en-GB" dirty="0"/>
                    </a:p>
                  </a:txBody>
                  <a:tcPr/>
                </a:tc>
              </a:tr>
              <a:tr h="441049">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 x 0.62</a:t>
                      </a:r>
                      <a:endParaRPr lang="en-GB" dirty="0"/>
                    </a:p>
                  </a:txBody>
                  <a:tcPr/>
                </a:tc>
                <a:tc>
                  <a:txBody>
                    <a:bodyPr/>
                    <a:lstStyle/>
                    <a:p>
                      <a:pPr algn="r"/>
                      <a:r>
                        <a:rPr lang="en-GB" dirty="0" smtClean="0"/>
                        <a:t>$248,000</a:t>
                      </a:r>
                      <a:endParaRPr lang="en-GB" dirty="0"/>
                    </a:p>
                  </a:txBody>
                  <a:tcPr/>
                </a:tc>
              </a:tr>
              <a:tr h="441049">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c>
                  <a:txBody>
                    <a:bodyPr/>
                    <a:lstStyle/>
                    <a:p>
                      <a:pPr algn="r"/>
                      <a:r>
                        <a:rPr lang="en-GB" b="1" dirty="0" smtClean="0">
                          <a:solidFill>
                            <a:srgbClr val="004594"/>
                          </a:solidFill>
                        </a:rPr>
                        <a:t>$1,326,000</a:t>
                      </a:r>
                      <a:endParaRPr lang="en-GB" b="1" dirty="0">
                        <a:solidFill>
                          <a:srgbClr val="004594"/>
                        </a:solidFill>
                      </a:endParaRPr>
                    </a:p>
                  </a:txBody>
                  <a:tcPr/>
                </a:tc>
              </a:tr>
            </a:tbl>
          </a:graphicData>
        </a:graphic>
      </p:graphicFrame>
    </p:spTree>
    <p:extLst>
      <p:ext uri="{BB962C8B-B14F-4D97-AF65-F5344CB8AC3E}">
        <p14:creationId xmlns:p14="http://schemas.microsoft.com/office/powerpoint/2010/main" xmlns="" val="5604592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smtClean="0"/>
              <a:t>Net present value</a:t>
            </a:r>
            <a:endParaRPr lang="en-GB" dirty="0"/>
          </a:p>
        </p:txBody>
      </p:sp>
      <p:sp>
        <p:nvSpPr>
          <p:cNvPr id="3" name="TextBox 2"/>
          <p:cNvSpPr txBox="1"/>
          <p:nvPr/>
        </p:nvSpPr>
        <p:spPr>
          <a:xfrm>
            <a:off x="755576" y="980728"/>
            <a:ext cx="7992888" cy="1015663"/>
          </a:xfrm>
          <a:prstGeom prst="rect">
            <a:avLst/>
          </a:prstGeom>
          <a:noFill/>
        </p:spPr>
        <p:txBody>
          <a:bodyPr wrap="square" rtlCol="0">
            <a:spAutoFit/>
          </a:bodyPr>
          <a:lstStyle/>
          <a:p>
            <a:r>
              <a:rPr lang="en-GB" sz="2000" dirty="0" smtClean="0">
                <a:solidFill>
                  <a:srgbClr val="004594"/>
                </a:solidFill>
              </a:rPr>
              <a:t>The net present value (NPV) is the sum of all the discounted cash flows (both investments and benefits).  It is the value of the project expressed in current monetary value.</a:t>
            </a:r>
          </a:p>
        </p:txBody>
      </p:sp>
      <p:graphicFrame>
        <p:nvGraphicFramePr>
          <p:cNvPr id="4" name="Table 3"/>
          <p:cNvGraphicFramePr>
            <a:graphicFrameLocks noGrp="1"/>
          </p:cNvGraphicFramePr>
          <p:nvPr/>
        </p:nvGraphicFramePr>
        <p:xfrm>
          <a:off x="755576" y="2060848"/>
          <a:ext cx="7992888" cy="4069088"/>
        </p:xfrm>
        <a:graphic>
          <a:graphicData uri="http://schemas.openxmlformats.org/drawingml/2006/table">
            <a:tbl>
              <a:tblPr firstRow="1" firstCol="1" bandRow="1">
                <a:tableStyleId>{5C22544A-7EE6-4342-B048-85BDC9FD1C3A}</a:tableStyleId>
              </a:tblPr>
              <a:tblGrid>
                <a:gridCol w="761228"/>
                <a:gridCol w="1399012"/>
                <a:gridCol w="1368152"/>
                <a:gridCol w="1656184"/>
                <a:gridCol w="1224136"/>
                <a:gridCol w="1584176"/>
              </a:tblGrid>
              <a:tr h="87776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solidFill>
                            <a:srgbClr val="004594"/>
                          </a:solidFill>
                        </a:rPr>
                        <a:t>Net cash flow</a:t>
                      </a:r>
                    </a:p>
                    <a:p>
                      <a:pPr algn="r"/>
                      <a:endParaRPr lang="en-GB" dirty="0">
                        <a:solidFill>
                          <a:srgbClr val="004594"/>
                        </a:solidFill>
                      </a:endParaRPr>
                    </a:p>
                  </a:txBody>
                  <a:tcPr/>
                </a:tc>
                <a:tc>
                  <a:txBody>
                    <a:bodyPr/>
                    <a:lstStyle/>
                    <a:p>
                      <a:pPr algn="r"/>
                      <a:r>
                        <a:rPr lang="en-GB" dirty="0" smtClean="0">
                          <a:solidFill>
                            <a:srgbClr val="004594"/>
                          </a:solidFill>
                        </a:rPr>
                        <a:t>Discount factor (10%)</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23376">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1.00</a:t>
                      </a:r>
                      <a:endParaRPr lang="en-GB" dirty="0"/>
                    </a:p>
                  </a:txBody>
                  <a:tcPr/>
                </a:tc>
                <a:tc>
                  <a:txBody>
                    <a:bodyPr/>
                    <a:lstStyle/>
                    <a:p>
                      <a:pPr algn="r"/>
                      <a:r>
                        <a:rPr lang="en-GB" dirty="0" smtClean="0"/>
                        <a:t>-$1,000,000</a:t>
                      </a:r>
                      <a:endParaRPr lang="en-GB" dirty="0"/>
                    </a:p>
                  </a:txBody>
                  <a:tcPr/>
                </a:tc>
              </a:tr>
              <a:tr h="423376">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c>
                  <a:txBody>
                    <a:bodyPr/>
                    <a:lstStyle/>
                    <a:p>
                      <a:pPr algn="r"/>
                      <a:r>
                        <a:rPr lang="en-GB" dirty="0" smtClean="0"/>
                        <a:t>$200,000</a:t>
                      </a:r>
                      <a:endParaRPr lang="en-GB" dirty="0"/>
                    </a:p>
                  </a:txBody>
                  <a:tcPr/>
                </a:tc>
                <a:tc>
                  <a:txBody>
                    <a:bodyPr/>
                    <a:lstStyle/>
                    <a:p>
                      <a:pPr algn="r"/>
                      <a:r>
                        <a:rPr lang="en-GB" dirty="0" smtClean="0"/>
                        <a:t> 0.91</a:t>
                      </a:r>
                      <a:endParaRPr lang="en-GB" dirty="0"/>
                    </a:p>
                  </a:txBody>
                  <a:tcPr/>
                </a:tc>
                <a:tc>
                  <a:txBody>
                    <a:bodyPr/>
                    <a:lstStyle/>
                    <a:p>
                      <a:pPr algn="r"/>
                      <a:r>
                        <a:rPr lang="en-GB" dirty="0" smtClean="0"/>
                        <a:t>$182,000</a:t>
                      </a:r>
                      <a:endParaRPr lang="en-GB" dirty="0"/>
                    </a:p>
                  </a:txBody>
                  <a:tcPr/>
                </a:tc>
              </a:tr>
              <a:tr h="423376">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c>
                  <a:txBody>
                    <a:bodyPr/>
                    <a:lstStyle/>
                    <a:p>
                      <a:pPr algn="r"/>
                      <a:r>
                        <a:rPr lang="en-GB" dirty="0" smtClean="0"/>
                        <a:t>$300,000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0.83</a:t>
                      </a:r>
                    </a:p>
                  </a:txBody>
                  <a:tcPr/>
                </a:tc>
                <a:tc>
                  <a:txBody>
                    <a:bodyPr/>
                    <a:lstStyle/>
                    <a:p>
                      <a:pPr algn="r"/>
                      <a:r>
                        <a:rPr lang="en-GB" dirty="0" smtClean="0"/>
                        <a:t>$249,000</a:t>
                      </a:r>
                      <a:endParaRPr lang="en-GB" dirty="0"/>
                    </a:p>
                  </a:txBody>
                  <a:tcPr/>
                </a:tc>
              </a:tr>
              <a:tr h="423376">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c>
                  <a:txBody>
                    <a:bodyPr/>
                    <a:lstStyle/>
                    <a:p>
                      <a:pPr algn="r"/>
                      <a:r>
                        <a:rPr lang="en-GB" dirty="0" smtClean="0"/>
                        <a:t>$500,000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0.75</a:t>
                      </a:r>
                    </a:p>
                  </a:txBody>
                  <a:tcPr/>
                </a:tc>
                <a:tc>
                  <a:txBody>
                    <a:bodyPr/>
                    <a:lstStyle/>
                    <a:p>
                      <a:pPr algn="r"/>
                      <a:r>
                        <a:rPr lang="en-GB" dirty="0" smtClean="0"/>
                        <a:t>$375,000</a:t>
                      </a:r>
                      <a:endParaRPr lang="en-GB" dirty="0"/>
                    </a:p>
                  </a:txBody>
                  <a:tcPr/>
                </a:tc>
              </a:tr>
              <a:tr h="423376">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algn="r"/>
                      <a:r>
                        <a:rPr lang="en-GB" dirty="0" smtClean="0"/>
                        <a:t>0.68</a:t>
                      </a:r>
                      <a:endParaRPr lang="en-GB" dirty="0"/>
                    </a:p>
                  </a:txBody>
                  <a:tcPr/>
                </a:tc>
                <a:tc>
                  <a:txBody>
                    <a:bodyPr/>
                    <a:lstStyle/>
                    <a:p>
                      <a:pPr algn="r"/>
                      <a:r>
                        <a:rPr lang="en-GB" dirty="0" smtClean="0"/>
                        <a:t>$272,000</a:t>
                      </a:r>
                      <a:endParaRPr lang="en-GB" dirty="0"/>
                    </a:p>
                  </a:txBody>
                  <a:tcPr/>
                </a:tc>
              </a:tr>
              <a:tr h="423376">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0.62</a:t>
                      </a:r>
                    </a:p>
                  </a:txBody>
                  <a:tcPr/>
                </a:tc>
                <a:tc>
                  <a:txBody>
                    <a:bodyPr/>
                    <a:lstStyle/>
                    <a:p>
                      <a:pPr algn="r"/>
                      <a:r>
                        <a:rPr lang="en-GB" dirty="0" smtClean="0"/>
                        <a:t>$248,000</a:t>
                      </a:r>
                      <a:endParaRPr lang="en-GB" dirty="0"/>
                    </a:p>
                  </a:txBody>
                  <a:tcPr/>
                </a:tc>
              </a:tr>
              <a:tr h="614432">
                <a:tc>
                  <a:txBody>
                    <a:bodyPr/>
                    <a:lstStyle/>
                    <a:p>
                      <a:pPr marL="0" algn="ctr" defTabSz="914400" rtl="0" eaLnBrk="1" latinLnBrk="0" hangingPunct="1"/>
                      <a:r>
                        <a:rPr lang="en-GB" sz="1800" b="1" kern="1200" dirty="0" smtClean="0">
                          <a:solidFill>
                            <a:schemeClr val="lt1"/>
                          </a:solidFill>
                          <a:latin typeface="+mn-lt"/>
                          <a:ea typeface="+mn-ea"/>
                          <a:cs typeface="+mn-cs"/>
                        </a:rPr>
                        <a:t>Total</a:t>
                      </a:r>
                    </a:p>
                  </a:txBody>
                  <a:tcPr/>
                </a:tc>
                <a:tc>
                  <a:txBody>
                    <a:bodyPr/>
                    <a:lstStyle/>
                    <a:p>
                      <a:pPr algn="r"/>
                      <a:r>
                        <a:rPr lang="en-GB" b="0" dirty="0" smtClean="0">
                          <a:solidFill>
                            <a:schemeClr val="tx1"/>
                          </a:solidFill>
                        </a:rPr>
                        <a:t>$1,000,000</a:t>
                      </a:r>
                      <a:endParaRPr lang="en-GB" b="0" dirty="0">
                        <a:solidFill>
                          <a:schemeClr val="tx1"/>
                        </a:solidFill>
                      </a:endParaRPr>
                    </a:p>
                  </a:txBody>
                  <a:tcPr/>
                </a:tc>
                <a:tc>
                  <a:txBody>
                    <a:bodyPr/>
                    <a:lstStyle/>
                    <a:p>
                      <a:pPr algn="r"/>
                      <a:r>
                        <a:rPr lang="en-GB" b="0" dirty="0" smtClean="0">
                          <a:solidFill>
                            <a:schemeClr val="tx1"/>
                          </a:solidFill>
                        </a:rPr>
                        <a:t>$1,800,000</a:t>
                      </a:r>
                      <a:endParaRPr lang="en-GB" b="0" dirty="0">
                        <a:solidFill>
                          <a:schemeClr val="tx1"/>
                        </a:solidFill>
                      </a:endParaRPr>
                    </a:p>
                  </a:txBody>
                  <a:tcPr/>
                </a:tc>
                <a:tc>
                  <a:txBody>
                    <a:bodyPr/>
                    <a:lstStyle/>
                    <a:p>
                      <a:pPr algn="r"/>
                      <a:r>
                        <a:rPr lang="en-GB" b="0" dirty="0" smtClean="0">
                          <a:solidFill>
                            <a:schemeClr val="tx1"/>
                          </a:solidFill>
                        </a:rPr>
                        <a:t>$800,000</a:t>
                      </a:r>
                      <a:endParaRPr lang="en-GB" b="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b="1" dirty="0" smtClean="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b="1" dirty="0" smtClean="0">
                          <a:solidFill>
                            <a:srgbClr val="004594"/>
                          </a:solidFill>
                        </a:rPr>
                        <a:t>NPV $326,000</a:t>
                      </a:r>
                    </a:p>
                  </a:txBody>
                  <a:tcPr>
                    <a:cell3D prstMaterial="dkEdge">
                      <a:bevel/>
                      <a:lightRig rig="flood" dir="t"/>
                    </a:cell3D>
                  </a:tcPr>
                </a:tc>
              </a:tr>
            </a:tbl>
          </a:graphicData>
        </a:graphic>
      </p:graphicFrame>
    </p:spTree>
    <p:extLst>
      <p:ext uri="{BB962C8B-B14F-4D97-AF65-F5344CB8AC3E}">
        <p14:creationId xmlns:p14="http://schemas.microsoft.com/office/powerpoint/2010/main" xmlns="" val="39917948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Social Return on Investment (SROI)</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116</a:t>
            </a:fld>
            <a:endParaRPr lang="en-US" dirty="0"/>
          </a:p>
        </p:txBody>
      </p:sp>
      <p:sp>
        <p:nvSpPr>
          <p:cNvPr id="5" name="Content Placeholder 4"/>
          <p:cNvSpPr>
            <a:spLocks noGrp="1"/>
          </p:cNvSpPr>
          <p:nvPr>
            <p:ph idx="1"/>
          </p:nvPr>
        </p:nvSpPr>
        <p:spPr>
          <a:xfrm>
            <a:off x="457200" y="1371600"/>
            <a:ext cx="8229600" cy="4525963"/>
          </a:xfrm>
        </p:spPr>
        <p:txBody>
          <a:bodyPr>
            <a:normAutofit fontScale="47500" lnSpcReduction="20000"/>
          </a:bodyPr>
          <a:lstStyle/>
          <a:p>
            <a:pPr marL="514350" indent="-514350">
              <a:lnSpc>
                <a:spcPct val="120000"/>
              </a:lnSpc>
              <a:buFont typeface="+mj-lt"/>
              <a:buAutoNum type="arabicPeriod"/>
            </a:pPr>
            <a:r>
              <a:rPr lang="en-US" sz="2900" b="1" dirty="0" smtClean="0"/>
              <a:t>Establishing </a:t>
            </a:r>
            <a:r>
              <a:rPr lang="en-US" sz="2900" b="1" dirty="0"/>
              <a:t>scope and identifying key </a:t>
            </a:r>
            <a:r>
              <a:rPr lang="en-US" sz="2900" b="1" dirty="0" smtClean="0"/>
              <a:t>stakeholders. Clear</a:t>
            </a:r>
            <a:r>
              <a:rPr lang="en-US" sz="2900" dirty="0" smtClean="0"/>
              <a:t> </a:t>
            </a:r>
            <a:r>
              <a:rPr lang="en-US" sz="2900" dirty="0"/>
              <a:t>boundaries about what the SROI will cover, and who the will be involved are determined in this first step.	</a:t>
            </a:r>
            <a:endParaRPr lang="en-US" sz="2900" dirty="0" smtClean="0"/>
          </a:p>
          <a:p>
            <a:pPr marL="514350" indent="-514350">
              <a:lnSpc>
                <a:spcPct val="120000"/>
              </a:lnSpc>
              <a:buFont typeface="+mj-lt"/>
              <a:buAutoNum type="arabicPeriod"/>
            </a:pPr>
            <a:endParaRPr lang="en-US" sz="2900" dirty="0"/>
          </a:p>
          <a:p>
            <a:pPr marL="514350" indent="-514350">
              <a:lnSpc>
                <a:spcPct val="120000"/>
              </a:lnSpc>
              <a:buFont typeface="+mj-lt"/>
              <a:buAutoNum type="arabicPeriod"/>
            </a:pPr>
            <a:r>
              <a:rPr lang="en-US" sz="2900" b="1" dirty="0" smtClean="0"/>
              <a:t>Mapping </a:t>
            </a:r>
            <a:r>
              <a:rPr lang="en-US" sz="2900" b="1" dirty="0"/>
              <a:t>outcomes.</a:t>
            </a:r>
            <a:r>
              <a:rPr lang="en-US" sz="2900" dirty="0"/>
              <a:t> Through engaging with stakeholders, an impact map, or theory of change, which shows the relationship between inputs, outputs and outcomes is developed</a:t>
            </a:r>
            <a:r>
              <a:rPr lang="en-US" sz="2900" dirty="0" smtClean="0"/>
              <a:t>.</a:t>
            </a:r>
          </a:p>
          <a:p>
            <a:pPr marL="514350" indent="-514350">
              <a:lnSpc>
                <a:spcPct val="120000"/>
              </a:lnSpc>
              <a:buFont typeface="+mj-lt"/>
              <a:buAutoNum type="arabicPeriod"/>
            </a:pPr>
            <a:endParaRPr lang="en-US" sz="2900" dirty="0"/>
          </a:p>
          <a:p>
            <a:pPr marL="514350" indent="-514350">
              <a:lnSpc>
                <a:spcPct val="120000"/>
              </a:lnSpc>
              <a:buFont typeface="+mj-lt"/>
              <a:buAutoNum type="arabicPeriod"/>
            </a:pPr>
            <a:r>
              <a:rPr lang="en-US" sz="2900" b="1" dirty="0" smtClean="0"/>
              <a:t>Evidencing </a:t>
            </a:r>
            <a:r>
              <a:rPr lang="en-US" sz="2900" b="1" dirty="0"/>
              <a:t>outcomes and giving them a value.</a:t>
            </a:r>
            <a:r>
              <a:rPr lang="en-US" sz="2900" dirty="0"/>
              <a:t> This step first involves finding data to show whether outcomes have happened. Then outcomes are </a:t>
            </a:r>
            <a:r>
              <a:rPr lang="en-US" sz="2900" dirty="0" smtClean="0"/>
              <a:t>monetized </a:t>
            </a:r>
            <a:r>
              <a:rPr lang="en-US" sz="2900" dirty="0"/>
              <a:t>– this means putting a financial value on the outcomes, including those that don’t have a price attached to them.	</a:t>
            </a:r>
          </a:p>
          <a:p>
            <a:pPr marL="514350" indent="-514350">
              <a:lnSpc>
                <a:spcPct val="120000"/>
              </a:lnSpc>
              <a:buFont typeface="+mj-lt"/>
              <a:buAutoNum type="arabicPeriod"/>
            </a:pPr>
            <a:r>
              <a:rPr lang="en-US" sz="2900" b="1" dirty="0" smtClean="0"/>
              <a:t>Establishing </a:t>
            </a:r>
            <a:r>
              <a:rPr lang="en-US" sz="2900" b="1" dirty="0"/>
              <a:t>impact. </a:t>
            </a:r>
            <a:r>
              <a:rPr lang="en-US" sz="2900" dirty="0"/>
              <a:t>Having collected evidence on outcomes and </a:t>
            </a:r>
            <a:r>
              <a:rPr lang="en-US" sz="2900" dirty="0" smtClean="0"/>
              <a:t>monetized </a:t>
            </a:r>
            <a:r>
              <a:rPr lang="en-US" sz="2900" dirty="0"/>
              <a:t>them, those aspects of change that would not have happened anyway (deadweight) or are not as a result of other factors (attribution) are isolated</a:t>
            </a:r>
            <a:r>
              <a:rPr lang="en-US" sz="2900" dirty="0" smtClean="0"/>
              <a:t>.</a:t>
            </a:r>
          </a:p>
          <a:p>
            <a:pPr marL="0" indent="0">
              <a:lnSpc>
                <a:spcPct val="120000"/>
              </a:lnSpc>
              <a:buNone/>
            </a:pPr>
            <a:endParaRPr lang="en-US" sz="2900" dirty="0"/>
          </a:p>
          <a:p>
            <a:pPr marL="514350" indent="-514350">
              <a:lnSpc>
                <a:spcPct val="120000"/>
              </a:lnSpc>
              <a:buFont typeface="+mj-lt"/>
              <a:buAutoNum type="arabicPeriod"/>
            </a:pPr>
            <a:r>
              <a:rPr lang="en-US" sz="2900" b="1" dirty="0" smtClean="0"/>
              <a:t>Calculating </a:t>
            </a:r>
            <a:r>
              <a:rPr lang="en-US" sz="2900" b="1" dirty="0"/>
              <a:t>the SROI.</a:t>
            </a:r>
            <a:r>
              <a:rPr lang="en-US" sz="2900" dirty="0"/>
              <a:t> This step involves adding up all the benefits, subtracting any negatives and comparing them to the investment</a:t>
            </a:r>
            <a:r>
              <a:rPr lang="en-US" sz="2900" dirty="0" smtClean="0"/>
              <a:t>.</a:t>
            </a:r>
            <a:br>
              <a:rPr lang="en-US" sz="2900" dirty="0" smtClean="0"/>
            </a:br>
            <a:r>
              <a:rPr lang="en-US" sz="2900" dirty="0"/>
              <a:t>	</a:t>
            </a:r>
          </a:p>
          <a:p>
            <a:pPr marL="514350" indent="-514350">
              <a:lnSpc>
                <a:spcPct val="120000"/>
              </a:lnSpc>
              <a:buFont typeface="+mj-lt"/>
              <a:buAutoNum type="arabicPeriod"/>
            </a:pPr>
            <a:r>
              <a:rPr lang="en-US" sz="2900" b="1" dirty="0" smtClean="0"/>
              <a:t>Reporting</a:t>
            </a:r>
            <a:r>
              <a:rPr lang="en-US" sz="2900" b="1" dirty="0"/>
              <a:t>, using and embedding.</a:t>
            </a:r>
            <a:r>
              <a:rPr lang="en-US" sz="2900" dirty="0"/>
              <a:t> Easily forgotten, this vital last step involves sharing findings and recommendations with stakeholders, and embedding good outcomes processes within your </a:t>
            </a:r>
            <a:r>
              <a:rPr lang="en-US" sz="2900" dirty="0" smtClean="0"/>
              <a:t>organization.</a:t>
            </a:r>
            <a:r>
              <a:rPr lang="en-US" dirty="0"/>
              <a:t>	</a:t>
            </a:r>
          </a:p>
          <a:p>
            <a:pPr marL="0" indent="0">
              <a:buNone/>
            </a:pPr>
            <a:endParaRPr lang="en-US" dirty="0"/>
          </a:p>
        </p:txBody>
      </p:sp>
    </p:spTree>
    <p:extLst>
      <p:ext uri="{BB962C8B-B14F-4D97-AF65-F5344CB8AC3E}">
        <p14:creationId xmlns:p14="http://schemas.microsoft.com/office/powerpoint/2010/main" xmlns="" val="18214513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143000"/>
          </a:xfrm>
        </p:spPr>
        <p:txBody>
          <a:bodyPr/>
          <a:lstStyle/>
          <a:p>
            <a:r>
              <a:rPr lang="en-GB" sz="4000" dirty="0" smtClean="0"/>
              <a:t>What is project success and benefits management?</a:t>
            </a:r>
            <a:endParaRPr lang="en-GB" sz="4000" dirty="0"/>
          </a:p>
        </p:txBody>
      </p:sp>
      <p:sp>
        <p:nvSpPr>
          <p:cNvPr id="3" name="Content Placeholder 2"/>
          <p:cNvSpPr>
            <a:spLocks noGrp="1"/>
          </p:cNvSpPr>
          <p:nvPr>
            <p:ph idx="1"/>
          </p:nvPr>
        </p:nvSpPr>
        <p:spPr>
          <a:xfrm>
            <a:off x="457200" y="1855365"/>
            <a:ext cx="8229600" cy="2792835"/>
          </a:xfrm>
        </p:spPr>
        <p:txBody>
          <a:bodyPr/>
          <a:lstStyle/>
          <a:p>
            <a:pPr indent="0">
              <a:buNone/>
            </a:pPr>
            <a:r>
              <a:rPr lang="en-GB" sz="2600" dirty="0" smtClean="0"/>
              <a:t>Project success is the satisfaction of stakeholder needs and is measured by the success criteria as identified and agreed at the start of the project.</a:t>
            </a:r>
          </a:p>
          <a:p>
            <a:pPr indent="0">
              <a:buNone/>
            </a:pPr>
            <a:r>
              <a:rPr lang="en-GB" sz="2600" dirty="0" smtClean="0"/>
              <a:t>Benefits management is the identification of the benefits at an organisational level and the monitoring and realisation of those benefits.</a:t>
            </a:r>
          </a:p>
          <a:p>
            <a:pPr indent="0">
              <a:buNone/>
            </a:pPr>
            <a:endParaRPr lang="en-GB" sz="2000" dirty="0" smtClean="0"/>
          </a:p>
          <a:p>
            <a:pPr>
              <a:buNone/>
            </a:pPr>
            <a:endParaRPr lang="en-GB" dirty="0"/>
          </a:p>
        </p:txBody>
      </p:sp>
      <p:sp>
        <p:nvSpPr>
          <p:cNvPr id="5" name="TextBox 4"/>
          <p:cNvSpPr txBox="1"/>
          <p:nvPr/>
        </p:nvSpPr>
        <p:spPr>
          <a:xfrm>
            <a:off x="6477000" y="5715000"/>
            <a:ext cx="2001741" cy="584776"/>
          </a:xfrm>
          <a:prstGeom prst="rect">
            <a:avLst/>
          </a:prstGeom>
          <a:noFill/>
        </p:spPr>
        <p:txBody>
          <a:bodyPr wrap="none" rtlCol="0">
            <a:spAutoFit/>
          </a:bodyPr>
          <a:lstStyle/>
          <a:p>
            <a:r>
              <a:rPr lang="en-GB" sz="1400" dirty="0" err="1" smtClean="0">
                <a:solidFill>
                  <a:schemeClr val="bg1">
                    <a:lumMod val="75000"/>
                  </a:schemeClr>
                </a:solidFill>
              </a:rPr>
              <a:t>Src</a:t>
            </a:r>
            <a:r>
              <a:rPr lang="en-GB" sz="1400" dirty="0" smtClean="0">
                <a:solidFill>
                  <a:schemeClr val="bg1">
                    <a:lumMod val="75000"/>
                  </a:schemeClr>
                </a:solidFill>
              </a:rPr>
              <a:t>. APM </a:t>
            </a:r>
            <a:r>
              <a:rPr lang="en-GB" sz="1400" dirty="0" err="1">
                <a:solidFill>
                  <a:schemeClr val="bg1">
                    <a:lumMod val="75000"/>
                  </a:schemeClr>
                </a:solidFill>
              </a:rPr>
              <a:t>BoK</a:t>
            </a:r>
            <a:r>
              <a:rPr lang="en-GB" sz="1400" dirty="0">
                <a:solidFill>
                  <a:schemeClr val="bg1">
                    <a:lumMod val="75000"/>
                  </a:schemeClr>
                </a:solidFill>
              </a:rPr>
              <a:t>, 5</a:t>
            </a:r>
            <a:r>
              <a:rPr lang="en-GB" sz="1400" baseline="30000" dirty="0">
                <a:solidFill>
                  <a:schemeClr val="bg1">
                    <a:lumMod val="75000"/>
                  </a:schemeClr>
                </a:solidFill>
              </a:rPr>
              <a:t>th</a:t>
            </a:r>
            <a:r>
              <a:rPr lang="en-GB" sz="1400" dirty="0">
                <a:solidFill>
                  <a:schemeClr val="bg1">
                    <a:lumMod val="75000"/>
                  </a:schemeClr>
                </a:solidFill>
              </a:rPr>
              <a:t> edition</a:t>
            </a:r>
          </a:p>
          <a:p>
            <a:endParaRPr lang="en-US" dirty="0"/>
          </a:p>
        </p:txBody>
      </p:sp>
    </p:spTree>
    <p:extLst>
      <p:ext uri="{BB962C8B-B14F-4D97-AF65-F5344CB8AC3E}">
        <p14:creationId xmlns:p14="http://schemas.microsoft.com/office/powerpoint/2010/main" xmlns="" val="28096379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success?</a:t>
            </a:r>
            <a:endParaRPr lang="en-GB" dirty="0"/>
          </a:p>
        </p:txBody>
      </p:sp>
      <p:sp>
        <p:nvSpPr>
          <p:cNvPr id="3" name="Content Placeholder 2"/>
          <p:cNvSpPr>
            <a:spLocks noGrp="1"/>
          </p:cNvSpPr>
          <p:nvPr>
            <p:ph idx="1"/>
          </p:nvPr>
        </p:nvSpPr>
        <p:spPr>
          <a:xfrm>
            <a:off x="457200" y="1600201"/>
            <a:ext cx="8305800" cy="4343400"/>
          </a:xfrm>
        </p:spPr>
        <p:txBody>
          <a:bodyPr/>
          <a:lstStyle/>
          <a:p>
            <a:pPr marL="0">
              <a:buNone/>
            </a:pPr>
            <a:r>
              <a:rPr lang="en-GB" dirty="0" smtClean="0"/>
              <a:t>The definition of success will vary from project to project.</a:t>
            </a:r>
          </a:p>
          <a:p>
            <a:pPr marL="400050" lvl="1"/>
            <a:r>
              <a:rPr lang="en-GB" sz="2400" dirty="0" smtClean="0"/>
              <a:t>The 2016 Olympics must </a:t>
            </a:r>
            <a:r>
              <a:rPr lang="en-GB" sz="2400" b="1" dirty="0" smtClean="0"/>
              <a:t>open on time</a:t>
            </a:r>
            <a:r>
              <a:rPr lang="en-GB" sz="2400" dirty="0" smtClean="0"/>
              <a:t>.</a:t>
            </a:r>
          </a:p>
          <a:p>
            <a:pPr marL="400050" lvl="1"/>
            <a:r>
              <a:rPr lang="en-GB" sz="2400" dirty="0" smtClean="0"/>
              <a:t>A new medicine must </a:t>
            </a:r>
            <a:r>
              <a:rPr lang="en-GB" sz="2400" b="1" dirty="0" smtClean="0"/>
              <a:t>be safe</a:t>
            </a:r>
            <a:r>
              <a:rPr lang="en-GB" sz="2400" dirty="0" smtClean="0"/>
              <a:t>.</a:t>
            </a:r>
          </a:p>
          <a:p>
            <a:pPr marL="0">
              <a:buNone/>
            </a:pPr>
            <a:r>
              <a:rPr lang="en-GB" dirty="0" smtClean="0"/>
              <a:t>Each stakeholder will define success differently.</a:t>
            </a:r>
          </a:p>
          <a:p>
            <a:pPr marL="400050" lvl="1"/>
            <a:r>
              <a:rPr lang="en-GB" sz="2400" dirty="0" smtClean="0"/>
              <a:t>The bride’s father wants the wedding to come in </a:t>
            </a:r>
            <a:r>
              <a:rPr lang="en-GB" sz="2400" b="1" i="1" dirty="0" smtClean="0"/>
              <a:t>on budget</a:t>
            </a:r>
            <a:r>
              <a:rPr lang="en-GB" sz="2400" dirty="0" smtClean="0"/>
              <a:t>.</a:t>
            </a:r>
          </a:p>
          <a:p>
            <a:pPr marL="400050" lvl="1"/>
            <a:r>
              <a:rPr lang="en-GB" sz="2400" dirty="0" smtClean="0"/>
              <a:t>The bride’s mother wants </a:t>
            </a:r>
            <a:r>
              <a:rPr lang="en-GB" sz="2400" b="1" i="1" dirty="0" smtClean="0"/>
              <a:t>every</a:t>
            </a:r>
            <a:r>
              <a:rPr lang="en-GB" sz="2400" dirty="0" smtClean="0"/>
              <a:t> relative to be invited.</a:t>
            </a:r>
          </a:p>
          <a:p>
            <a:pPr marL="0">
              <a:buNone/>
            </a:pPr>
            <a:endParaRPr lang="en-GB" dirty="0"/>
          </a:p>
        </p:txBody>
      </p:sp>
    </p:spTree>
    <p:extLst>
      <p:ext uri="{BB962C8B-B14F-4D97-AF65-F5344CB8AC3E}">
        <p14:creationId xmlns:p14="http://schemas.microsoft.com/office/powerpoint/2010/main" xmlns="" val="154308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t>When to define success</a:t>
            </a:r>
            <a:endParaRPr lang="en-GB" dirty="0"/>
          </a:p>
        </p:txBody>
      </p:sp>
      <p:sp>
        <p:nvSpPr>
          <p:cNvPr id="3" name="Content Placeholder 2"/>
          <p:cNvSpPr>
            <a:spLocks noGrp="1"/>
          </p:cNvSpPr>
          <p:nvPr>
            <p:ph idx="1"/>
          </p:nvPr>
        </p:nvSpPr>
        <p:spPr>
          <a:xfrm>
            <a:off x="457200" y="1412776"/>
            <a:ext cx="8229600" cy="4525963"/>
          </a:xfrm>
        </p:spPr>
        <p:txBody>
          <a:bodyPr/>
          <a:lstStyle/>
          <a:p>
            <a:pPr marL="0"/>
            <a:r>
              <a:rPr lang="en-GB" dirty="0" smtClean="0"/>
              <a:t>Success should be defined and documented up front in the Concept phase of the project.</a:t>
            </a:r>
          </a:p>
          <a:p>
            <a:pPr marL="0"/>
            <a:r>
              <a:rPr lang="en-GB" dirty="0" smtClean="0"/>
              <a:t>Success should be defined as a set of success criteria.</a:t>
            </a:r>
          </a:p>
          <a:p>
            <a:pPr marL="0"/>
            <a:r>
              <a:rPr lang="en-GB" dirty="0" smtClean="0"/>
              <a:t>Once agreed and approved the success criteria should only be changed through formal change control.</a:t>
            </a:r>
          </a:p>
          <a:p>
            <a:pPr marL="0"/>
            <a:r>
              <a:rPr lang="en-GB" dirty="0" smtClean="0"/>
              <a:t>Success is measured at the end.</a:t>
            </a:r>
          </a:p>
          <a:p>
            <a:pPr marL="0">
              <a:buNone/>
            </a:pPr>
            <a:endParaRPr lang="en-GB" dirty="0" smtClean="0"/>
          </a:p>
          <a:p>
            <a:pPr>
              <a:buNone/>
            </a:pPr>
            <a:endParaRPr lang="en-GB" dirty="0"/>
          </a:p>
        </p:txBody>
      </p:sp>
    </p:spTree>
    <p:extLst>
      <p:ext uri="{BB962C8B-B14F-4D97-AF65-F5344CB8AC3E}">
        <p14:creationId xmlns:p14="http://schemas.microsoft.com/office/powerpoint/2010/main" xmlns="" val="6296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Recognition</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smtClean="0"/>
              <a:t>PRiSM</a:t>
            </a:r>
            <a:r>
              <a:rPr lang="en-US" sz="2400" dirty="0" smtClean="0"/>
              <a:t> is our structured project methodology that incorporates</a:t>
            </a:r>
          </a:p>
          <a:p>
            <a:r>
              <a:rPr lang="en-US" sz="2400" dirty="0" smtClean="0"/>
              <a:t> ISO standards for: </a:t>
            </a:r>
          </a:p>
          <a:p>
            <a:pPr marL="342900" indent="-342900">
              <a:buFont typeface="Arial"/>
              <a:buChar char="•"/>
            </a:pPr>
            <a:r>
              <a:rPr lang="en-US" sz="2400" dirty="0" smtClean="0"/>
              <a:t>Quality</a:t>
            </a:r>
          </a:p>
          <a:p>
            <a:pPr marL="342900" indent="-342900">
              <a:buFont typeface="Arial"/>
              <a:buChar char="•"/>
            </a:pPr>
            <a:r>
              <a:rPr lang="en-US" sz="2400" dirty="0" smtClean="0"/>
              <a:t>Energy Management</a:t>
            </a:r>
          </a:p>
          <a:p>
            <a:pPr marL="342900" indent="-342900">
              <a:buFont typeface="Arial"/>
              <a:buChar char="•"/>
            </a:pPr>
            <a:r>
              <a:rPr lang="en-US" sz="2400" dirty="0" smtClean="0"/>
              <a:t>Environmental Management</a:t>
            </a:r>
          </a:p>
          <a:p>
            <a:pPr marL="342900" indent="-342900">
              <a:buFont typeface="Arial"/>
              <a:buChar char="•"/>
            </a:pPr>
            <a:r>
              <a:rPr lang="en-US" sz="2400" dirty="0" smtClean="0"/>
              <a:t>Corporate Social Responsibility</a:t>
            </a:r>
          </a:p>
          <a:p>
            <a:pPr marL="342900" indent="-342900">
              <a:buFont typeface="Arial"/>
              <a:buChar char="•"/>
            </a:pPr>
            <a:r>
              <a:rPr lang="en-US" sz="2400" dirty="0" smtClean="0"/>
              <a:t>Project Management</a:t>
            </a:r>
          </a:p>
          <a:p>
            <a:pPr marL="342900" indent="-342900">
              <a:buFont typeface="Arial"/>
              <a:buChar char="•"/>
            </a:pPr>
            <a:endParaRPr lang="en-US" sz="2400" dirty="0" smtClean="0"/>
          </a:p>
          <a:p>
            <a:pPr marL="342900" indent="-342900"/>
            <a:r>
              <a:rPr lang="en-US" sz="2400" dirty="0" smtClean="0"/>
              <a:t>The United Nations Global Compact Ten Principles for Sustainability</a:t>
            </a:r>
          </a:p>
          <a:p>
            <a:pPr marL="342900" indent="-342900"/>
            <a:r>
              <a:rPr lang="en-US" sz="2400" dirty="0" smtClean="0"/>
              <a:t>GRI G4 Framework</a:t>
            </a:r>
          </a:p>
          <a:p>
            <a:pPr marL="342900" indent="-342900"/>
            <a:r>
              <a:rPr lang="en-US" sz="2400" dirty="0" smtClean="0"/>
              <a:t>IPMA ICB 3.0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4800" y="1219200"/>
            <a:ext cx="8522677" cy="45339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12</a:t>
            </a:fld>
            <a:endParaRPr lang="en-US" dirty="0"/>
          </a:p>
        </p:txBody>
      </p:sp>
    </p:spTree>
    <p:extLst>
      <p:ext uri="{BB962C8B-B14F-4D97-AF65-F5344CB8AC3E}">
        <p14:creationId xmlns:p14="http://schemas.microsoft.com/office/powerpoint/2010/main" xmlns=""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Focusing on Benefits</a:t>
            </a:r>
            <a:endParaRPr lang="en-US" dirty="0"/>
          </a:p>
        </p:txBody>
      </p:sp>
      <p:sp>
        <p:nvSpPr>
          <p:cNvPr id="5" name="Oval 4"/>
          <p:cNvSpPr/>
          <p:nvPr/>
        </p:nvSpPr>
        <p:spPr>
          <a:xfrm>
            <a:off x="3200400" y="8382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200" dirty="0" smtClean="0"/>
              <a:t>Project Outputs</a:t>
            </a:r>
            <a:endParaRPr lang="en-US" sz="1200" dirty="0"/>
          </a:p>
        </p:txBody>
      </p:sp>
      <p:sp>
        <p:nvSpPr>
          <p:cNvPr id="7" name="Alternate Process 6"/>
          <p:cNvSpPr/>
          <p:nvPr/>
        </p:nvSpPr>
        <p:spPr>
          <a:xfrm>
            <a:off x="3429000" y="19812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Enable</a:t>
            </a:r>
            <a:endParaRPr lang="en-US" sz="1400" dirty="0"/>
          </a:p>
        </p:txBody>
      </p:sp>
      <p:sp>
        <p:nvSpPr>
          <p:cNvPr id="8" name="Oval 7"/>
          <p:cNvSpPr/>
          <p:nvPr/>
        </p:nvSpPr>
        <p:spPr>
          <a:xfrm>
            <a:off x="1447800" y="21336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Business </a:t>
            </a:r>
          </a:p>
          <a:p>
            <a:pPr algn="ctr"/>
            <a:r>
              <a:rPr lang="en-US" sz="1100" dirty="0" smtClean="0"/>
              <a:t>Changes</a:t>
            </a:r>
            <a:endParaRPr lang="en-US" sz="1100" dirty="0"/>
          </a:p>
        </p:txBody>
      </p:sp>
      <p:sp>
        <p:nvSpPr>
          <p:cNvPr id="9" name="Oval 8"/>
          <p:cNvSpPr/>
          <p:nvPr/>
        </p:nvSpPr>
        <p:spPr>
          <a:xfrm>
            <a:off x="1371600" y="3749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Side-effects and consequences</a:t>
            </a:r>
            <a:endParaRPr lang="en-US" sz="1100" dirty="0"/>
          </a:p>
        </p:txBody>
      </p:sp>
      <p:sp>
        <p:nvSpPr>
          <p:cNvPr id="10" name="Alternate Process 9"/>
          <p:cNvSpPr/>
          <p:nvPr/>
        </p:nvSpPr>
        <p:spPr>
          <a:xfrm>
            <a:off x="3429000" y="25908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Create</a:t>
            </a:r>
            <a:endParaRPr lang="en-US" sz="1400" dirty="0"/>
          </a:p>
        </p:txBody>
      </p:sp>
      <p:sp>
        <p:nvSpPr>
          <p:cNvPr id="11" name="Oval 10"/>
          <p:cNvSpPr/>
          <p:nvPr/>
        </p:nvSpPr>
        <p:spPr>
          <a:xfrm>
            <a:off x="5562600" y="1905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Desired </a:t>
            </a:r>
          </a:p>
          <a:p>
            <a:pPr algn="ctr"/>
            <a:r>
              <a:rPr lang="en-US" sz="1100" dirty="0" smtClean="0"/>
              <a:t>Outcomes</a:t>
            </a:r>
            <a:endParaRPr lang="en-US" sz="1100" dirty="0"/>
          </a:p>
        </p:txBody>
      </p:sp>
      <p:sp>
        <p:nvSpPr>
          <p:cNvPr id="12" name="Alternate Process 11"/>
          <p:cNvSpPr/>
          <p:nvPr/>
        </p:nvSpPr>
        <p:spPr>
          <a:xfrm>
            <a:off x="5715000" y="2895600"/>
            <a:ext cx="1143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Measured in</a:t>
            </a:r>
            <a:endParaRPr lang="en-US" sz="1400" dirty="0"/>
          </a:p>
        </p:txBody>
      </p:sp>
      <p:sp>
        <p:nvSpPr>
          <p:cNvPr id="13" name="Oval 12"/>
          <p:cNvSpPr/>
          <p:nvPr/>
        </p:nvSpPr>
        <p:spPr>
          <a:xfrm>
            <a:off x="5638800" y="3429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Benefits</a:t>
            </a:r>
            <a:endParaRPr lang="en-US" sz="1100" dirty="0"/>
          </a:p>
        </p:txBody>
      </p:sp>
      <p:sp>
        <p:nvSpPr>
          <p:cNvPr id="14" name="Alternate Process 13"/>
          <p:cNvSpPr/>
          <p:nvPr/>
        </p:nvSpPr>
        <p:spPr>
          <a:xfrm>
            <a:off x="1600200" y="3200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Also Cause</a:t>
            </a:r>
            <a:endParaRPr lang="en-US" sz="1400" dirty="0"/>
          </a:p>
        </p:txBody>
      </p:sp>
      <p:sp>
        <p:nvSpPr>
          <p:cNvPr id="15" name="Alternate Process 14"/>
          <p:cNvSpPr/>
          <p:nvPr/>
        </p:nvSpPr>
        <p:spPr>
          <a:xfrm>
            <a:off x="3352800" y="3657600"/>
            <a:ext cx="1524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Further Realize</a:t>
            </a:r>
            <a:endParaRPr lang="en-US" sz="1400" dirty="0"/>
          </a:p>
        </p:txBody>
      </p:sp>
      <p:sp>
        <p:nvSpPr>
          <p:cNvPr id="16" name="Alternate Process 15"/>
          <p:cNvSpPr/>
          <p:nvPr/>
        </p:nvSpPr>
        <p:spPr>
          <a:xfrm>
            <a:off x="1600200" y="4724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Result in</a:t>
            </a:r>
            <a:endParaRPr lang="en-US" sz="1400" dirty="0"/>
          </a:p>
        </p:txBody>
      </p:sp>
      <p:sp>
        <p:nvSpPr>
          <p:cNvPr id="17" name="Alternate Process 16"/>
          <p:cNvSpPr/>
          <p:nvPr/>
        </p:nvSpPr>
        <p:spPr>
          <a:xfrm>
            <a:off x="5715000" y="4419600"/>
            <a:ext cx="1524000" cy="45720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Helps Achieve one or more</a:t>
            </a:r>
            <a:endParaRPr lang="en-US" sz="1400" dirty="0"/>
          </a:p>
        </p:txBody>
      </p:sp>
      <p:sp>
        <p:nvSpPr>
          <p:cNvPr id="18" name="Oval 17"/>
          <p:cNvSpPr/>
          <p:nvPr/>
        </p:nvSpPr>
        <p:spPr>
          <a:xfrm>
            <a:off x="5791200" y="51206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Strategic Initiatives</a:t>
            </a:r>
            <a:endParaRPr lang="en-US" sz="1100" dirty="0"/>
          </a:p>
        </p:txBody>
      </p:sp>
      <p:sp>
        <p:nvSpPr>
          <p:cNvPr id="22" name="Alternate Process 21"/>
          <p:cNvSpPr/>
          <p:nvPr/>
        </p:nvSpPr>
        <p:spPr>
          <a:xfrm>
            <a:off x="381000" y="939800"/>
            <a:ext cx="1397000" cy="584200"/>
          </a:xfrm>
          <a:prstGeom prst="flowChartAlternateProcess">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sz="1200" dirty="0" smtClean="0"/>
              <a:t>Business Case</a:t>
            </a:r>
            <a:endParaRPr lang="en-US" sz="1200" dirty="0"/>
          </a:p>
        </p:txBody>
      </p:sp>
      <p:sp>
        <p:nvSpPr>
          <p:cNvPr id="25" name="Oval 24"/>
          <p:cNvSpPr/>
          <p:nvPr/>
        </p:nvSpPr>
        <p:spPr>
          <a:xfrm>
            <a:off x="1371600" y="5273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Dis-benefits</a:t>
            </a:r>
            <a:endParaRPr lang="en-US" sz="1100" dirty="0"/>
          </a:p>
        </p:txBody>
      </p:sp>
      <p:cxnSp>
        <p:nvCxnSpPr>
          <p:cNvPr id="26" name="Straight Connector 25"/>
          <p:cNvCxnSpPr>
            <a:stCxn id="5" idx="4"/>
            <a:endCxn id="7" idx="0"/>
          </p:cNvCxnSpPr>
          <p:nvPr/>
        </p:nvCxnSpPr>
        <p:spPr>
          <a:xfrm flipH="1">
            <a:off x="3924300" y="1661160"/>
            <a:ext cx="7620" cy="3200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29" name="Straight Connector 28"/>
          <p:cNvCxnSpPr>
            <a:stCxn id="7" idx="1"/>
            <a:endCxn id="8" idx="7"/>
          </p:cNvCxnSpPr>
          <p:nvPr/>
        </p:nvCxnSpPr>
        <p:spPr>
          <a:xfrm flipH="1">
            <a:off x="2696583" y="2156460"/>
            <a:ext cx="732417" cy="9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2" name="Straight Connector 31"/>
          <p:cNvCxnSpPr>
            <a:stCxn id="8" idx="6"/>
            <a:endCxn id="10" idx="1"/>
          </p:cNvCxnSpPr>
          <p:nvPr/>
        </p:nvCxnSpPr>
        <p:spPr>
          <a:xfrm>
            <a:off x="2910840" y="2545080"/>
            <a:ext cx="518160" cy="2209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5" name="Straight Connector 34"/>
          <p:cNvCxnSpPr>
            <a:stCxn id="10" idx="3"/>
            <a:endCxn id="11" idx="2"/>
          </p:cNvCxnSpPr>
          <p:nvPr/>
        </p:nvCxnSpPr>
        <p:spPr>
          <a:xfrm flipV="1">
            <a:off x="4419600" y="2316480"/>
            <a:ext cx="1143000" cy="4495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8" name="Straight Connector 37"/>
          <p:cNvCxnSpPr>
            <a:stCxn id="8" idx="4"/>
            <a:endCxn id="14" idx="0"/>
          </p:cNvCxnSpPr>
          <p:nvPr/>
        </p:nvCxnSpPr>
        <p:spPr>
          <a:xfrm flipH="1">
            <a:off x="2095500" y="2956560"/>
            <a:ext cx="838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1" name="Straight Connector 40"/>
          <p:cNvCxnSpPr>
            <a:stCxn id="14" idx="2"/>
            <a:endCxn id="9" idx="0"/>
          </p:cNvCxnSpPr>
          <p:nvPr/>
        </p:nvCxnSpPr>
        <p:spPr>
          <a:xfrm>
            <a:off x="2095500" y="3550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4" name="Straight Connector 43"/>
          <p:cNvCxnSpPr>
            <a:stCxn id="9" idx="4"/>
            <a:endCxn id="16" idx="0"/>
          </p:cNvCxnSpPr>
          <p:nvPr/>
        </p:nvCxnSpPr>
        <p:spPr>
          <a:xfrm flipH="1">
            <a:off x="2095500" y="4572000"/>
            <a:ext cx="7620" cy="15240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7" name="Straight Connector 46"/>
          <p:cNvCxnSpPr>
            <a:stCxn id="16" idx="2"/>
            <a:endCxn id="25" idx="0"/>
          </p:cNvCxnSpPr>
          <p:nvPr/>
        </p:nvCxnSpPr>
        <p:spPr>
          <a:xfrm>
            <a:off x="2095500" y="5074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0" name="Straight Connector 49"/>
          <p:cNvCxnSpPr>
            <a:stCxn id="9" idx="6"/>
            <a:endCxn id="15" idx="1"/>
          </p:cNvCxnSpPr>
          <p:nvPr/>
        </p:nvCxnSpPr>
        <p:spPr>
          <a:xfrm flipV="1">
            <a:off x="2834640" y="3832860"/>
            <a:ext cx="518160" cy="32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3" name="Straight Connector 52"/>
          <p:cNvCxnSpPr>
            <a:stCxn id="15" idx="3"/>
            <a:endCxn id="13" idx="2"/>
          </p:cNvCxnSpPr>
          <p:nvPr/>
        </p:nvCxnSpPr>
        <p:spPr>
          <a:xfrm>
            <a:off x="4876800" y="3832860"/>
            <a:ext cx="762000" cy="76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6" name="Straight Connector 55"/>
          <p:cNvCxnSpPr>
            <a:stCxn id="12" idx="2"/>
            <a:endCxn id="13" idx="0"/>
          </p:cNvCxnSpPr>
          <p:nvPr/>
        </p:nvCxnSpPr>
        <p:spPr>
          <a:xfrm>
            <a:off x="6286500" y="3246120"/>
            <a:ext cx="83820" cy="1828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9" name="Straight Connector 58"/>
          <p:cNvCxnSpPr>
            <a:stCxn id="11" idx="4"/>
            <a:endCxn id="12" idx="0"/>
          </p:cNvCxnSpPr>
          <p:nvPr/>
        </p:nvCxnSpPr>
        <p:spPr>
          <a:xfrm flipH="1">
            <a:off x="6286500" y="2727960"/>
            <a:ext cx="762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2" name="Straight Connector 61"/>
          <p:cNvCxnSpPr>
            <a:stCxn id="13" idx="4"/>
            <a:endCxn id="17" idx="0"/>
          </p:cNvCxnSpPr>
          <p:nvPr/>
        </p:nvCxnSpPr>
        <p:spPr>
          <a:xfrm>
            <a:off x="6370320" y="4251960"/>
            <a:ext cx="10668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5" name="Straight Connector 64"/>
          <p:cNvCxnSpPr>
            <a:stCxn id="17" idx="2"/>
            <a:endCxn id="18" idx="0"/>
          </p:cNvCxnSpPr>
          <p:nvPr/>
        </p:nvCxnSpPr>
        <p:spPr>
          <a:xfrm>
            <a:off x="6477000" y="4876800"/>
            <a:ext cx="457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8" name="Straight Connector 67"/>
          <p:cNvCxnSpPr>
            <a:stCxn id="22" idx="3"/>
            <a:endCxn id="5" idx="2"/>
          </p:cNvCxnSpPr>
          <p:nvPr/>
        </p:nvCxnSpPr>
        <p:spPr>
          <a:xfrm>
            <a:off x="1778000" y="1231900"/>
            <a:ext cx="1422400" cy="17780"/>
          </a:xfrm>
          <a:prstGeom prst="line">
            <a:avLst/>
          </a:prstGeom>
          <a:ln>
            <a:headEnd type="triangle" w="lg"/>
            <a:tailEnd type="triangle" w="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2976620777"/>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Principles  / KPIs</a:t>
            </a:r>
            <a:endParaRPr lang="en-US" dirty="0"/>
          </a:p>
        </p:txBody>
      </p:sp>
      <p:sp>
        <p:nvSpPr>
          <p:cNvPr id="3" name="Content Placeholder 2"/>
          <p:cNvSpPr>
            <a:spLocks noGrp="1"/>
          </p:cNvSpPr>
          <p:nvPr>
            <p:ph idx="1"/>
          </p:nvPr>
        </p:nvSpPr>
        <p:spPr/>
        <p:txBody>
          <a:bodyPr>
            <a:normAutofit/>
          </a:bodyPr>
          <a:lstStyle/>
          <a:p>
            <a:pPr defTabSz="542925">
              <a:spcBef>
                <a:spcPct val="0"/>
              </a:spcBef>
              <a:spcAft>
                <a:spcPts val="1200"/>
              </a:spcAft>
            </a:pPr>
            <a:r>
              <a:rPr lang="en-CA" sz="2300" dirty="0">
                <a:latin typeface="Verdana" pitchFamily="34" charset="0"/>
                <a:ea typeface="Verdana" pitchFamily="34" charset="0"/>
                <a:cs typeface="Verdana" pitchFamily="34" charset="0"/>
              </a:rPr>
              <a:t>Follow Best Practices while </a:t>
            </a:r>
            <a:r>
              <a:rPr lang="en-CA" sz="2300" dirty="0" smtClean="0">
                <a:latin typeface="Verdana" pitchFamily="34" charset="0"/>
                <a:ea typeface="Verdana" pitchFamily="34" charset="0"/>
                <a:cs typeface="Verdana" pitchFamily="34" charset="0"/>
              </a:rPr>
              <a:t>developing using </a:t>
            </a:r>
            <a:r>
              <a:rPr lang="en-CA" sz="2300" dirty="0">
                <a:latin typeface="Verdana" pitchFamily="34" charset="0"/>
                <a:ea typeface="Verdana" pitchFamily="34" charset="0"/>
                <a:cs typeface="Verdana" pitchFamily="34" charset="0"/>
              </a:rPr>
              <a:t>Common Sense and Principles:</a:t>
            </a:r>
            <a:endParaRPr lang="en-CA" sz="23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a:latin typeface="Verdana" pitchFamily="34" charset="0"/>
                <a:cs typeface="Arial" charset="0"/>
              </a:rPr>
              <a:t>Aligned to Strategy, </a:t>
            </a:r>
            <a:r>
              <a:rPr lang="en-CA" sz="1900" dirty="0" smtClean="0">
                <a:latin typeface="Verdana" pitchFamily="34" charset="0"/>
                <a:cs typeface="Arial" charset="0"/>
              </a:rPr>
              <a:t>Principles, Priorities </a:t>
            </a:r>
            <a:r>
              <a:rPr lang="en-CA" sz="1900" dirty="0">
                <a:latin typeface="Verdana" pitchFamily="34" charset="0"/>
                <a:cs typeface="Arial" charset="0"/>
              </a:rPr>
              <a:t>and Expectations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Conduct a Health Check</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Governance</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Define the Vision </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Transformational approach</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Identify your Numbers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Support </a:t>
            </a:r>
            <a:r>
              <a:rPr lang="en-CA" sz="1900" dirty="0" smtClean="0">
                <a:latin typeface="Verdana" pitchFamily="34" charset="0"/>
                <a:cs typeface="Arial" charset="0"/>
              </a:rPr>
              <a:t>Structure</a:t>
            </a:r>
          </a:p>
          <a:p>
            <a:pPr marL="847725" lvl="1" indent="-447675" defTabSz="542925">
              <a:spcBef>
                <a:spcPct val="0"/>
              </a:spcBef>
              <a:spcAft>
                <a:spcPts val="1200"/>
              </a:spcAft>
              <a:buFont typeface="Lucida Grande"/>
              <a:buChar char="-"/>
            </a:pPr>
            <a:r>
              <a:rPr lang="en-CA" sz="1900" dirty="0" smtClean="0">
                <a:latin typeface="Verdana" pitchFamily="34" charset="0"/>
                <a:cs typeface="Arial" charset="0"/>
              </a:rPr>
              <a:t>Don’t ignore Social and Environmental impacts</a:t>
            </a:r>
            <a:endParaRPr lang="en-CA" sz="1900" dirty="0">
              <a:latin typeface="Verdana" pitchFamily="34" charset="0"/>
              <a:cs typeface="Arial" charset="0"/>
            </a:endParaRPr>
          </a:p>
          <a:p>
            <a:endParaRPr lang="en-US" dirty="0"/>
          </a:p>
        </p:txBody>
      </p:sp>
    </p:spTree>
    <p:extLst>
      <p:ext uri="{BB962C8B-B14F-4D97-AF65-F5344CB8AC3E}">
        <p14:creationId xmlns:p14="http://schemas.microsoft.com/office/powerpoint/2010/main" xmlns="" val="39048927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8640"/>
            <a:ext cx="7772400" cy="657225"/>
          </a:xfrm>
        </p:spPr>
        <p:txBody>
          <a:bodyPr/>
          <a:lstStyle/>
          <a:p>
            <a:r>
              <a:rPr lang="en-US" dirty="0" smtClean="0"/>
              <a:t>Benefits Realization</a:t>
            </a:r>
            <a:endParaRPr lang="en-US" dirty="0">
              <a:solidFill>
                <a:srgbClr val="FF0000"/>
              </a:solidFill>
            </a:endParaRPr>
          </a:p>
        </p:txBody>
      </p:sp>
      <p:sp>
        <p:nvSpPr>
          <p:cNvPr id="4" name="Subtitle 3"/>
          <p:cNvSpPr>
            <a:spLocks noGrp="1"/>
          </p:cNvSpPr>
          <p:nvPr>
            <p:ph type="subTitle" idx="4294967295"/>
          </p:nvPr>
        </p:nvSpPr>
        <p:spPr>
          <a:xfrm>
            <a:off x="237098" y="756568"/>
            <a:ext cx="6400800" cy="584200"/>
          </a:xfrm>
          <a:prstGeom prst="rect">
            <a:avLst/>
          </a:prstGeom>
        </p:spPr>
        <p:txBody>
          <a:bodyPr/>
          <a:lstStyle/>
          <a:p>
            <a:r>
              <a:rPr lang="en-US" dirty="0" smtClean="0"/>
              <a:t>Measures of success</a:t>
            </a:r>
            <a:endParaRPr lang="en-US" dirty="0"/>
          </a:p>
        </p:txBody>
      </p:sp>
      <p:sp>
        <p:nvSpPr>
          <p:cNvPr id="10" name="Rectangle 9"/>
          <p:cNvSpPr/>
          <p:nvPr/>
        </p:nvSpPr>
        <p:spPr>
          <a:xfrm>
            <a:off x="130096" y="3031738"/>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11" name="Rectangle 10"/>
          <p:cNvSpPr/>
          <p:nvPr/>
        </p:nvSpPr>
        <p:spPr>
          <a:xfrm>
            <a:off x="1386088" y="3031738"/>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12" name="Rectangle 11"/>
          <p:cNvSpPr/>
          <p:nvPr/>
        </p:nvSpPr>
        <p:spPr>
          <a:xfrm>
            <a:off x="2717846" y="3031738"/>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3" name="Rectangle 12"/>
          <p:cNvSpPr/>
          <p:nvPr/>
        </p:nvSpPr>
        <p:spPr>
          <a:xfrm>
            <a:off x="4550909"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4" name="Rectangle 13"/>
          <p:cNvSpPr/>
          <p:nvPr/>
        </p:nvSpPr>
        <p:spPr>
          <a:xfrm>
            <a:off x="7566390"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5" name="Rectangle 14"/>
          <p:cNvSpPr/>
          <p:nvPr/>
        </p:nvSpPr>
        <p:spPr>
          <a:xfrm>
            <a:off x="6049127"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22" name="TextBox 21"/>
          <p:cNvSpPr txBox="1"/>
          <p:nvPr/>
        </p:nvSpPr>
        <p:spPr>
          <a:xfrm>
            <a:off x="299960" y="1700808"/>
            <a:ext cx="8501897" cy="954107"/>
          </a:xfrm>
          <a:prstGeom prst="rect">
            <a:avLst/>
          </a:prstGeom>
          <a:noFill/>
        </p:spPr>
        <p:txBody>
          <a:bodyPr wrap="none" rtlCol="0">
            <a:spAutoFit/>
          </a:bodyPr>
          <a:lstStyle/>
          <a:p>
            <a:r>
              <a:rPr lang="en-US" sz="2800" dirty="0" smtClean="0"/>
              <a:t>Common </a:t>
            </a:r>
            <a:r>
              <a:rPr lang="en-US" sz="2800" dirty="0"/>
              <a:t>p</a:t>
            </a:r>
            <a:r>
              <a:rPr lang="en-US" sz="2800" dirty="0" smtClean="0"/>
              <a:t>roject </a:t>
            </a:r>
            <a:r>
              <a:rPr lang="en-US" sz="2800" dirty="0"/>
              <a:t>m</a:t>
            </a:r>
            <a:r>
              <a:rPr lang="en-US" sz="2800" dirty="0" smtClean="0"/>
              <a:t>anagement </a:t>
            </a:r>
            <a:r>
              <a:rPr lang="en-US" sz="2800" dirty="0"/>
              <a:t>p</a:t>
            </a:r>
            <a:r>
              <a:rPr lang="en-US" sz="2800" dirty="0" smtClean="0"/>
              <a:t>ractice dictates that</a:t>
            </a:r>
            <a:endParaRPr lang="en-US" sz="2800" dirty="0"/>
          </a:p>
          <a:p>
            <a:r>
              <a:rPr lang="en-US" sz="2800" dirty="0"/>
              <a:t>b</a:t>
            </a:r>
            <a:r>
              <a:rPr lang="en-US" sz="2800" dirty="0" smtClean="0"/>
              <a:t>enefits are based on business </a:t>
            </a:r>
            <a:r>
              <a:rPr lang="en-US" sz="2800" dirty="0"/>
              <a:t>s</a:t>
            </a:r>
            <a:r>
              <a:rPr lang="en-US" sz="2800" dirty="0" smtClean="0"/>
              <a:t>pecific </a:t>
            </a:r>
            <a:r>
              <a:rPr lang="en-US" sz="2800" dirty="0"/>
              <a:t>e</a:t>
            </a:r>
            <a:r>
              <a:rPr lang="en-US" sz="2800" dirty="0" smtClean="0"/>
              <a:t>conomic returns.</a:t>
            </a:r>
            <a:endParaRPr lang="en-US" sz="2800" dirty="0"/>
          </a:p>
        </p:txBody>
      </p:sp>
      <p:cxnSp>
        <p:nvCxnSpPr>
          <p:cNvPr id="24" name="Curved Connector 23"/>
          <p:cNvCxnSpPr>
            <a:stCxn id="10" idx="2"/>
            <a:endCxn id="14" idx="2"/>
          </p:cNvCxnSpPr>
          <p:nvPr/>
        </p:nvCxnSpPr>
        <p:spPr>
          <a:xfrm rot="16200000" flipH="1">
            <a:off x="4491209" y="69687"/>
            <a:ext cx="12700" cy="7570021"/>
          </a:xfrm>
          <a:prstGeom prst="curvedConnector3">
            <a:avLst>
              <a:gd name="adj1" fmla="val 7092646"/>
            </a:avLst>
          </a:prstGeom>
          <a:ln w="28575" cmpd="sng">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62331072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906" y="1436967"/>
            <a:ext cx="8608574" cy="523220"/>
          </a:xfrm>
          <a:prstGeom prst="rect">
            <a:avLst/>
          </a:prstGeom>
          <a:noFill/>
        </p:spPr>
        <p:txBody>
          <a:bodyPr wrap="square" rtlCol="0">
            <a:spAutoFit/>
          </a:bodyPr>
          <a:lstStyle/>
          <a:p>
            <a:r>
              <a:rPr lang="en-US" sz="2800" dirty="0" smtClean="0"/>
              <a:t>GPM’s benefits extend beyond economic returns </a:t>
            </a:r>
            <a:endParaRPr lang="en-US" sz="2800" dirty="0"/>
          </a:p>
        </p:txBody>
      </p:sp>
      <p:sp>
        <p:nvSpPr>
          <p:cNvPr id="2" name="Title 1"/>
          <p:cNvSpPr>
            <a:spLocks noGrp="1"/>
          </p:cNvSpPr>
          <p:nvPr>
            <p:ph type="ctrTitle"/>
          </p:nvPr>
        </p:nvSpPr>
        <p:spPr>
          <a:xfrm>
            <a:off x="359515" y="-144072"/>
            <a:ext cx="8229600" cy="1143000"/>
          </a:xfrm>
        </p:spPr>
        <p:txBody>
          <a:bodyPr/>
          <a:lstStyle/>
          <a:p>
            <a:r>
              <a:rPr lang="en-US" dirty="0" smtClean="0"/>
              <a:t>Benefits Realization</a:t>
            </a:r>
            <a:endParaRPr lang="en-US" dirty="0"/>
          </a:p>
        </p:txBody>
      </p:sp>
      <p:sp>
        <p:nvSpPr>
          <p:cNvPr id="4" name="Subtitle 3"/>
          <p:cNvSpPr>
            <a:spLocks noGrp="1"/>
          </p:cNvSpPr>
          <p:nvPr>
            <p:ph type="subTitle" idx="4294967295"/>
          </p:nvPr>
        </p:nvSpPr>
        <p:spPr>
          <a:xfrm>
            <a:off x="228600" y="762000"/>
            <a:ext cx="6400800" cy="584200"/>
          </a:xfrm>
          <a:prstGeom prst="rect">
            <a:avLst/>
          </a:prstGeom>
        </p:spPr>
        <p:txBody>
          <a:bodyPr/>
          <a:lstStyle/>
          <a:p>
            <a:r>
              <a:rPr lang="en-US" dirty="0"/>
              <a:t>Projects Infusing Sustainability</a:t>
            </a:r>
          </a:p>
          <a:p>
            <a:endParaRPr lang="en-US" dirty="0"/>
          </a:p>
        </p:txBody>
      </p:sp>
      <p:sp>
        <p:nvSpPr>
          <p:cNvPr id="5" name="Rectangle 4"/>
          <p:cNvSpPr/>
          <p:nvPr/>
        </p:nvSpPr>
        <p:spPr>
          <a:xfrm>
            <a:off x="103786" y="2040195"/>
            <a:ext cx="7472371" cy="1388805"/>
          </a:xfrm>
          <a:prstGeom prst="rect">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a:lstStyle/>
          <a:p>
            <a:r>
              <a:rPr lang="en-US" dirty="0" smtClean="0"/>
              <a:t>P5 Sustainability Framework</a:t>
            </a:r>
          </a:p>
          <a:p>
            <a:endParaRPr lang="en-US" dirty="0"/>
          </a:p>
          <a:p>
            <a:endParaRPr lang="en-US" dirty="0" smtClean="0"/>
          </a:p>
          <a:p>
            <a:endParaRPr lang="en-US" dirty="0"/>
          </a:p>
          <a:p>
            <a:endParaRPr lang="en-US" dirty="0" smtClean="0"/>
          </a:p>
        </p:txBody>
      </p:sp>
      <p:sp>
        <p:nvSpPr>
          <p:cNvPr id="7" name="Rectangle 6"/>
          <p:cNvSpPr/>
          <p:nvPr/>
        </p:nvSpPr>
        <p:spPr>
          <a:xfrm>
            <a:off x="156114" y="2461262"/>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8" name="Rectangle 7"/>
          <p:cNvSpPr/>
          <p:nvPr/>
        </p:nvSpPr>
        <p:spPr>
          <a:xfrm>
            <a:off x="1412106" y="2447894"/>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9" name="Rectangle 8"/>
          <p:cNvSpPr/>
          <p:nvPr/>
        </p:nvSpPr>
        <p:spPr>
          <a:xfrm>
            <a:off x="2743864" y="2447894"/>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0" name="Rectangle 9"/>
          <p:cNvSpPr/>
          <p:nvPr/>
        </p:nvSpPr>
        <p:spPr>
          <a:xfrm>
            <a:off x="4576927" y="2447894"/>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1" name="Rectangle 10"/>
          <p:cNvSpPr/>
          <p:nvPr/>
        </p:nvSpPr>
        <p:spPr>
          <a:xfrm>
            <a:off x="7685984" y="2461262"/>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2" name="Rectangle 11"/>
          <p:cNvSpPr/>
          <p:nvPr/>
        </p:nvSpPr>
        <p:spPr>
          <a:xfrm>
            <a:off x="6075145" y="2447894"/>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13" name="TextBox 12"/>
          <p:cNvSpPr txBox="1"/>
          <p:nvPr/>
        </p:nvSpPr>
        <p:spPr>
          <a:xfrm>
            <a:off x="453454" y="3581400"/>
            <a:ext cx="8223002" cy="2554545"/>
          </a:xfrm>
          <a:prstGeom prst="rect">
            <a:avLst/>
          </a:prstGeom>
          <a:noFill/>
        </p:spPr>
        <p:txBody>
          <a:bodyPr wrap="square" rtlCol="0">
            <a:spAutoFit/>
          </a:bodyPr>
          <a:lstStyle/>
          <a:p>
            <a:r>
              <a:rPr lang="en-US" sz="1600" b="1" dirty="0" smtClean="0"/>
              <a:t>Benefits are based on: </a:t>
            </a:r>
          </a:p>
          <a:p>
            <a:pPr marL="285750" indent="-285750">
              <a:buFont typeface="Arial"/>
              <a:buChar char="•"/>
            </a:pPr>
            <a:r>
              <a:rPr lang="en-US" sz="1600" dirty="0" smtClean="0"/>
              <a:t>Business Specific Economic Returns</a:t>
            </a:r>
          </a:p>
          <a:p>
            <a:pPr marL="285750" indent="-285750">
              <a:buFont typeface="Arial"/>
              <a:buChar char="•"/>
            </a:pPr>
            <a:r>
              <a:rPr lang="en-US" sz="1600" dirty="0" smtClean="0"/>
              <a:t>Alignment with Organizational and Government Sustainability Initiatives/Goals</a:t>
            </a:r>
          </a:p>
          <a:p>
            <a:pPr marL="285750" indent="-285750">
              <a:buFont typeface="Arial"/>
              <a:buChar char="•"/>
            </a:pPr>
            <a:r>
              <a:rPr lang="en-US" sz="1600" dirty="0" smtClean="0"/>
              <a:t>Risk Responsiveness and Aversion</a:t>
            </a:r>
          </a:p>
          <a:p>
            <a:pPr marL="285750" indent="-285750">
              <a:buFont typeface="Arial"/>
              <a:buChar char="•"/>
            </a:pPr>
            <a:r>
              <a:rPr lang="en-US" sz="1600" dirty="0" smtClean="0"/>
              <a:t>Global Reporting Initiative Reporting Standards &amp; UN Post 2015 Engagement Architecture Reporting Capabilities</a:t>
            </a:r>
          </a:p>
          <a:p>
            <a:pPr marL="285750" indent="-285750">
              <a:buFont typeface="Arial"/>
              <a:buChar char="•"/>
            </a:pPr>
            <a:r>
              <a:rPr lang="en-US" sz="1600" dirty="0" smtClean="0"/>
              <a:t>Alignment with ISO 14001 Environmental Management</a:t>
            </a:r>
          </a:p>
          <a:p>
            <a:pPr marL="285750" indent="-285750">
              <a:buFont typeface="Arial"/>
              <a:buChar char="•"/>
            </a:pPr>
            <a:r>
              <a:rPr lang="en-US" sz="1600" dirty="0" smtClean="0"/>
              <a:t>Alignment with ISO 50001 Energy Management</a:t>
            </a:r>
          </a:p>
          <a:p>
            <a:pPr marL="285750" indent="-285750">
              <a:buFont typeface="Arial"/>
              <a:buChar char="•"/>
            </a:pPr>
            <a:r>
              <a:rPr lang="en-US" sz="1600" dirty="0" smtClean="0"/>
              <a:t>Alignment with ISO 26000 Corporate Social Responsibility</a:t>
            </a:r>
          </a:p>
          <a:p>
            <a:pPr marL="285750" indent="-285750">
              <a:buFont typeface="Arial"/>
              <a:buChar char="•"/>
            </a:pPr>
            <a:r>
              <a:rPr lang="en-US" sz="1600" dirty="0" smtClean="0"/>
              <a:t>Increased efficiency of process and increased organizational maturity in projects</a:t>
            </a:r>
            <a:endParaRPr lang="en-US" sz="1600" dirty="0"/>
          </a:p>
        </p:txBody>
      </p:sp>
      <p:cxnSp>
        <p:nvCxnSpPr>
          <p:cNvPr id="14" name="Curved Connector 13"/>
          <p:cNvCxnSpPr/>
          <p:nvPr/>
        </p:nvCxnSpPr>
        <p:spPr>
          <a:xfrm rot="5400000" flipH="1" flipV="1">
            <a:off x="6045876" y="993408"/>
            <a:ext cx="144034" cy="4555842"/>
          </a:xfrm>
          <a:prstGeom prst="curvedConnector3">
            <a:avLst>
              <a:gd name="adj1" fmla="val -158713"/>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p:cNvCxnSpPr>
          <p:nvPr/>
        </p:nvCxnSpPr>
        <p:spPr>
          <a:xfrm rot="5400000" flipH="1" flipV="1">
            <a:off x="4557331" y="-554261"/>
            <a:ext cx="13368" cy="7663597"/>
          </a:xfrm>
          <a:prstGeom prst="curvedConnector3">
            <a:avLst>
              <a:gd name="adj1" fmla="val -3510121"/>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9346736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Realization Plan</a:t>
            </a:r>
            <a:endParaRPr lang="en-US" dirty="0"/>
          </a:p>
        </p:txBody>
      </p:sp>
      <p:sp>
        <p:nvSpPr>
          <p:cNvPr id="3" name="Content Placeholder 2"/>
          <p:cNvSpPr>
            <a:spLocks noGrp="1"/>
          </p:cNvSpPr>
          <p:nvPr>
            <p:ph sz="half" idx="1"/>
          </p:nvPr>
        </p:nvSpPr>
        <p:spPr>
          <a:xfrm>
            <a:off x="457200" y="1600200"/>
            <a:ext cx="7848600" cy="4525963"/>
          </a:xfrm>
        </p:spPr>
        <p:txBody>
          <a:bodyPr>
            <a:noAutofit/>
          </a:bodyPr>
          <a:lstStyle/>
          <a:p>
            <a:r>
              <a:rPr lang="en-US" sz="1600" dirty="0"/>
              <a:t>Description of the benefit</a:t>
            </a:r>
          </a:p>
          <a:p>
            <a:r>
              <a:rPr lang="en-US" sz="1600" dirty="0"/>
              <a:t>What strategic objective does it support?</a:t>
            </a:r>
          </a:p>
          <a:p>
            <a:r>
              <a:rPr lang="en-US" sz="1600" dirty="0"/>
              <a:t>Against values will the benefits be assessed and recorded?( for example: money, number of visitors, number of jobs, CO2 reduction </a:t>
            </a:r>
            <a:r>
              <a:rPr lang="en-US" sz="1600" dirty="0" smtClean="0"/>
              <a:t>etc.)</a:t>
            </a:r>
            <a:endParaRPr lang="en-US" sz="1600" dirty="0"/>
          </a:p>
          <a:p>
            <a:r>
              <a:rPr lang="en-US" sz="1600" dirty="0"/>
              <a:t>What is the current value of the benefit and what future value is anticipated?</a:t>
            </a:r>
          </a:p>
          <a:p>
            <a:r>
              <a:rPr lang="en-US" sz="1600" dirty="0"/>
              <a:t>Outputs required for the benefit to be </a:t>
            </a:r>
            <a:r>
              <a:rPr lang="en-US" sz="1600" dirty="0" smtClean="0"/>
              <a:t>realized</a:t>
            </a:r>
            <a:endParaRPr lang="en-US" sz="1600" dirty="0"/>
          </a:p>
          <a:p>
            <a:r>
              <a:rPr lang="en-US" sz="1600" dirty="0"/>
              <a:t>Dependency to other benefits</a:t>
            </a:r>
          </a:p>
          <a:p>
            <a:r>
              <a:rPr lang="en-US" sz="1600" dirty="0"/>
              <a:t>Benefit owner (see Benefit responsibilities section)</a:t>
            </a:r>
          </a:p>
          <a:p>
            <a:r>
              <a:rPr lang="en-US" sz="1600" dirty="0"/>
              <a:t>Which stakeholders this benefit will effect</a:t>
            </a:r>
          </a:p>
          <a:p>
            <a:r>
              <a:rPr lang="en-US" sz="1600" dirty="0"/>
              <a:t>How the benefit will be measured</a:t>
            </a:r>
          </a:p>
        </p:txBody>
      </p:sp>
      <p:sp>
        <p:nvSpPr>
          <p:cNvPr id="5" name="Slide Number Placeholder 4"/>
          <p:cNvSpPr>
            <a:spLocks noGrp="1"/>
          </p:cNvSpPr>
          <p:nvPr>
            <p:ph type="sldNum" sz="quarter" idx="12"/>
          </p:nvPr>
        </p:nvSpPr>
        <p:spPr/>
        <p:txBody>
          <a:bodyPr/>
          <a:lstStyle/>
          <a:p>
            <a:fld id="{4BE819A1-3DD8-4179-BFD0-BF7D359F8DBD}" type="slidenum">
              <a:rPr lang="en-US" smtClean="0"/>
              <a:pPr/>
              <a:t>124</a:t>
            </a:fld>
            <a:endParaRPr lang="en-US" dirty="0"/>
          </a:p>
        </p:txBody>
      </p:sp>
    </p:spTree>
    <p:extLst>
      <p:ext uri="{BB962C8B-B14F-4D97-AF65-F5344CB8AC3E}">
        <p14:creationId xmlns:p14="http://schemas.microsoft.com/office/powerpoint/2010/main" xmlns="" val="24192874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Benefit Owner</a:t>
            </a:r>
            <a:endParaRPr lang="en-US" dirty="0"/>
          </a:p>
        </p:txBody>
      </p:sp>
      <p:sp>
        <p:nvSpPr>
          <p:cNvPr id="3" name="Content Placeholder 2"/>
          <p:cNvSpPr>
            <a:spLocks noGrp="1"/>
          </p:cNvSpPr>
          <p:nvPr>
            <p:ph sz="half" idx="1"/>
          </p:nvPr>
        </p:nvSpPr>
        <p:spPr>
          <a:xfrm>
            <a:off x="457200" y="1371600"/>
            <a:ext cx="8153400" cy="4525963"/>
          </a:xfrm>
        </p:spPr>
        <p:txBody>
          <a:bodyPr>
            <a:normAutofit fontScale="85000" lnSpcReduction="20000"/>
          </a:bodyPr>
          <a:lstStyle/>
          <a:p>
            <a:pPr marL="0" indent="0">
              <a:buNone/>
            </a:pPr>
            <a:r>
              <a:rPr lang="en-US" b="1" dirty="0"/>
              <a:t>Benefit owner</a:t>
            </a:r>
            <a:r>
              <a:rPr lang="en-US" dirty="0" smtClean="0"/>
              <a:t> </a:t>
            </a:r>
          </a:p>
          <a:p>
            <a:pPr marL="0" indent="0">
              <a:buNone/>
            </a:pPr>
            <a:r>
              <a:rPr lang="en-US" dirty="0" smtClean="0"/>
              <a:t>The </a:t>
            </a:r>
            <a:r>
              <a:rPr lang="en-US" dirty="0"/>
              <a:t>benefit owner is an individual who is responsible for ensuring it is </a:t>
            </a:r>
            <a:r>
              <a:rPr lang="en-US" dirty="0" smtClean="0"/>
              <a:t>realized.</a:t>
            </a:r>
          </a:p>
          <a:p>
            <a:pPr marL="0" indent="0">
              <a:buNone/>
            </a:pPr>
            <a:r>
              <a:rPr lang="en-US" dirty="0" smtClean="0"/>
              <a:t>The </a:t>
            </a:r>
            <a:r>
              <a:rPr lang="en-US" dirty="0"/>
              <a:t>benefit owner is assigned during project initiation.  Benefit owners do not have to be part of the project team but do play a role which is increasingly important towards the end of the project.</a:t>
            </a:r>
            <a:r>
              <a:rPr lang="en-US" dirty="0" smtClean="0"/>
              <a:t> </a:t>
            </a:r>
          </a:p>
          <a:p>
            <a:pPr marL="0" indent="0">
              <a:buNone/>
            </a:pPr>
            <a:r>
              <a:rPr lang="en-US" dirty="0" smtClean="0"/>
              <a:t>Typical </a:t>
            </a:r>
            <a:r>
              <a:rPr lang="en-US" dirty="0"/>
              <a:t>responsibilities of the benefit owner will be:</a:t>
            </a:r>
          </a:p>
          <a:p>
            <a:r>
              <a:rPr lang="en-US" dirty="0"/>
              <a:t>Own the benefit profile</a:t>
            </a:r>
          </a:p>
          <a:p>
            <a:r>
              <a:rPr lang="en-US" dirty="0"/>
              <a:t>Provide input for the benefits realization plan</a:t>
            </a:r>
          </a:p>
          <a:p>
            <a:r>
              <a:rPr lang="en-US" dirty="0"/>
              <a:t>Manage benefits measurements</a:t>
            </a:r>
          </a:p>
          <a:p>
            <a:r>
              <a:rPr lang="en-US" dirty="0" smtClean="0"/>
              <a:t>Organize </a:t>
            </a:r>
            <a:r>
              <a:rPr lang="en-US" dirty="0"/>
              <a:t>benefit reviews</a:t>
            </a:r>
          </a:p>
          <a:p>
            <a:r>
              <a:rPr lang="en-US" dirty="0"/>
              <a:t>Report on progress of benefits </a:t>
            </a:r>
            <a:r>
              <a:rPr lang="en-US" dirty="0" smtClean="0"/>
              <a:t>realization</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125</a:t>
            </a:fld>
            <a:endParaRPr lang="en-US" dirty="0"/>
          </a:p>
        </p:txBody>
      </p:sp>
      <p:pic>
        <p:nvPicPr>
          <p:cNvPr id="6" name="Picture 5"/>
          <p:cNvPicPr>
            <a:picLocks noChangeAspect="1"/>
          </p:cNvPicPr>
          <p:nvPr/>
        </p:nvPicPr>
        <p:blipFill>
          <a:blip r:embed="rId2" cstate="print"/>
          <a:stretch>
            <a:fillRect/>
          </a:stretch>
        </p:blipFill>
        <p:spPr>
          <a:xfrm>
            <a:off x="6934200" y="3810000"/>
            <a:ext cx="1903506" cy="1485900"/>
          </a:xfrm>
          <a:prstGeom prst="rect">
            <a:avLst/>
          </a:prstGeom>
        </p:spPr>
      </p:pic>
    </p:spTree>
    <p:extLst>
      <p:ext uri="{BB962C8B-B14F-4D97-AF65-F5344CB8AC3E}">
        <p14:creationId xmlns:p14="http://schemas.microsoft.com/office/powerpoint/2010/main" xmlns="" val="15538328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126</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the purpose of the business case.</a:t>
            </a:r>
          </a:p>
          <a:p>
            <a:pPr>
              <a:lnSpc>
                <a:spcPct val="115000"/>
              </a:lnSpc>
            </a:pPr>
            <a:r>
              <a:rPr lang="en-GB" dirty="0">
                <a:ea typeface="Calibri"/>
              </a:rPr>
              <a:t>Contents of the business case</a:t>
            </a:r>
          </a:p>
          <a:p>
            <a:pPr>
              <a:lnSpc>
                <a:spcPct val="115000"/>
              </a:lnSpc>
            </a:pPr>
            <a:r>
              <a:rPr lang="en-GB" dirty="0">
                <a:ea typeface="Calibri"/>
              </a:rPr>
              <a:t>Practical use of the business case</a:t>
            </a:r>
          </a:p>
          <a:p>
            <a:pPr>
              <a:lnSpc>
                <a:spcPct val="115000"/>
              </a:lnSpc>
            </a:pPr>
            <a:r>
              <a:rPr lang="en-GB" dirty="0">
                <a:ea typeface="Calibri"/>
              </a:rPr>
              <a:t>Investment Appraisal techniques</a:t>
            </a:r>
          </a:p>
          <a:p>
            <a:pPr>
              <a:lnSpc>
                <a:spcPct val="115000"/>
              </a:lnSpc>
            </a:pPr>
            <a:r>
              <a:rPr lang="en-GB" dirty="0">
                <a:ea typeface="Calibri"/>
              </a:rPr>
              <a:t>Calculating Valuation</a:t>
            </a:r>
          </a:p>
          <a:p>
            <a:pPr>
              <a:lnSpc>
                <a:spcPct val="115000"/>
              </a:lnSpc>
            </a:pPr>
            <a:r>
              <a:rPr lang="en-GB" dirty="0">
                <a:ea typeface="Calibri"/>
              </a:rPr>
              <a:t>Understanding Benefits</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3325083971"/>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smtClean="0">
                <a:solidFill>
                  <a:srgbClr val="000000"/>
                </a:solidFill>
              </a:rPr>
              <a:t>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269149792"/>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7</a:t>
                      </a:r>
                    </a:p>
                    <a:p>
                      <a:pPr>
                        <a:lnSpc>
                          <a:spcPct val="100000"/>
                        </a:lnSpc>
                        <a:spcAft>
                          <a:spcPts val="0"/>
                        </a:spcAft>
                      </a:pPr>
                      <a:r>
                        <a:rPr lang="en-GB" sz="1600" dirty="0" smtClean="0">
                          <a:solidFill>
                            <a:schemeClr val="tx1"/>
                          </a:solidFill>
                          <a:latin typeface="Helvetica"/>
                          <a:ea typeface="Calibri"/>
                          <a:cs typeface="Helvetica"/>
                        </a:rPr>
                        <a:t>Requirements</a:t>
                      </a:r>
                      <a:r>
                        <a:rPr lang="en-GB" sz="1600" baseline="0" dirty="0" smtClean="0">
                          <a:solidFill>
                            <a:schemeClr val="tx1"/>
                          </a:solidFill>
                          <a:latin typeface="Helvetica"/>
                          <a:ea typeface="Calibri"/>
                          <a:cs typeface="Helvetica"/>
                        </a:rPr>
                        <a:t>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The importance</a:t>
                      </a:r>
                      <a:r>
                        <a:rPr lang="en-GB" sz="1600" b="1" baseline="0" dirty="0" smtClean="0">
                          <a:solidFill>
                            <a:schemeClr val="tx1"/>
                          </a:solidFill>
                          <a:latin typeface="Helvetica"/>
                          <a:ea typeface="Calibri"/>
                          <a:cs typeface="Helvetica"/>
                        </a:rPr>
                        <a:t> of requirements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Requirements and Definition</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requirements</a:t>
                      </a:r>
                      <a:r>
                        <a:rPr lang="en-GB" sz="1600" baseline="0" dirty="0" smtClean="0">
                          <a:solidFill>
                            <a:schemeClr val="tx2"/>
                          </a:solidFill>
                          <a:latin typeface="Helvetica"/>
                          <a:ea typeface="Calibri"/>
                          <a:cs typeface="Helvetica"/>
                        </a:rPr>
                        <a:t> management, the dos and don’ts.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2991379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
        <p:nvSpPr>
          <p:cNvPr id="4" name="Title 3"/>
          <p:cNvSpPr>
            <a:spLocks noGrp="1"/>
          </p:cNvSpPr>
          <p:nvPr>
            <p:ph type="title"/>
          </p:nvPr>
        </p:nvSpPr>
        <p:spPr/>
        <p:txBody>
          <a:bodyPr/>
          <a:lstStyle/>
          <a:p>
            <a:r>
              <a:rPr lang="en-US" sz="2400" dirty="0" smtClean="0"/>
              <a:t>Poor Requirements = Poor Performance</a:t>
            </a:r>
            <a:endParaRPr lang="en-US" sz="2400" dirty="0"/>
          </a:p>
        </p:txBody>
      </p:sp>
      <p:pic>
        <p:nvPicPr>
          <p:cNvPr id="5" name="Picture 4"/>
          <p:cNvPicPr>
            <a:picLocks noChangeAspect="1"/>
          </p:cNvPicPr>
          <p:nvPr/>
        </p:nvPicPr>
        <p:blipFill>
          <a:blip r:embed="rId3" cstate="print"/>
          <a:stretch>
            <a:fillRect/>
          </a:stretch>
        </p:blipFill>
        <p:spPr>
          <a:xfrm>
            <a:off x="762000" y="1447800"/>
            <a:ext cx="7618230" cy="3416300"/>
          </a:xfrm>
          <a:prstGeom prst="rect">
            <a:avLst/>
          </a:prstGeom>
        </p:spPr>
      </p:pic>
      <p:sp>
        <p:nvSpPr>
          <p:cNvPr id="6" name="TextBox 5"/>
          <p:cNvSpPr txBox="1"/>
          <p:nvPr/>
        </p:nvSpPr>
        <p:spPr>
          <a:xfrm>
            <a:off x="7086600" y="5791200"/>
            <a:ext cx="1288559" cy="369332"/>
          </a:xfrm>
          <a:prstGeom prst="rect">
            <a:avLst/>
          </a:prstGeom>
          <a:noFill/>
        </p:spPr>
        <p:txBody>
          <a:bodyPr wrap="none" rtlCol="0">
            <a:spAutoFit/>
          </a:bodyPr>
          <a:lstStyle/>
          <a:p>
            <a:r>
              <a:rPr lang="en-US" dirty="0" err="1" smtClean="0"/>
              <a:t>Dilbert.com</a:t>
            </a:r>
            <a:endParaRPr lang="en-US" dirty="0"/>
          </a:p>
        </p:txBody>
      </p:sp>
    </p:spTree>
    <p:extLst>
      <p:ext uri="{BB962C8B-B14F-4D97-AF65-F5344CB8AC3E}">
        <p14:creationId xmlns:p14="http://schemas.microsoft.com/office/powerpoint/2010/main" xmlns="" val="25787046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024744" cy="722864"/>
          </a:xfrm>
        </p:spPr>
        <p:txBody>
          <a:bodyPr/>
          <a:lstStyle/>
          <a:p>
            <a:r>
              <a:rPr lang="en-US" dirty="0" smtClean="0">
                <a:solidFill>
                  <a:srgbClr val="000000"/>
                </a:solidFill>
              </a:rPr>
              <a:t>What is 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5" name="Content Placeholder 4"/>
          <p:cNvSpPr>
            <a:spLocks noGrp="1"/>
          </p:cNvSpPr>
          <p:nvPr>
            <p:ph idx="1"/>
          </p:nvPr>
        </p:nvSpPr>
        <p:spPr>
          <a:xfrm>
            <a:off x="228600" y="1524000"/>
            <a:ext cx="5334000" cy="3809999"/>
          </a:xfrm>
        </p:spPr>
        <p:txBody>
          <a:bodyPr>
            <a:normAutofit fontScale="92500" lnSpcReduction="10000"/>
          </a:bodyPr>
          <a:lstStyle/>
          <a:p>
            <a:pPr indent="0">
              <a:buNone/>
            </a:pPr>
            <a:r>
              <a:rPr lang="en-GB" b="1" dirty="0"/>
              <a:t>Requirements management </a:t>
            </a:r>
            <a:r>
              <a:rPr lang="en-GB" dirty="0"/>
              <a:t>is the process of capturing, analysing and testing the documented statement of stakeholder and user wants and needs.</a:t>
            </a:r>
          </a:p>
          <a:p>
            <a:pPr indent="0">
              <a:buNone/>
            </a:pPr>
            <a:r>
              <a:rPr lang="en-GB" dirty="0"/>
              <a:t>Requirements are a statement of the need that a project has to satisfy, and should </a:t>
            </a:r>
            <a:r>
              <a:rPr lang="en-GB" dirty="0" smtClean="0"/>
              <a:t>be comprehensive</a:t>
            </a:r>
            <a:r>
              <a:rPr lang="en-GB" dirty="0"/>
              <a:t>, clear, well structured, traceable and testable.</a:t>
            </a:r>
          </a:p>
          <a:p>
            <a:pPr marL="0" indent="0">
              <a:buNone/>
            </a:pPr>
            <a:endParaRPr lang="en-US" dirty="0"/>
          </a:p>
        </p:txBody>
      </p:sp>
      <p:sp>
        <p:nvSpPr>
          <p:cNvPr id="3" name="TextBox 2"/>
          <p:cNvSpPr txBox="1"/>
          <p:nvPr/>
        </p:nvSpPr>
        <p:spPr>
          <a:xfrm>
            <a:off x="3048000" y="5105400"/>
            <a:ext cx="2066566" cy="369332"/>
          </a:xfrm>
          <a:prstGeom prst="rect">
            <a:avLst/>
          </a:prstGeom>
          <a:noFill/>
        </p:spPr>
        <p:txBody>
          <a:bodyPr wrap="none" rtlCol="0">
            <a:spAutoFit/>
          </a:bodyPr>
          <a:lstStyle/>
          <a:p>
            <a:r>
              <a:rPr lang="en-US" dirty="0" smtClean="0"/>
              <a:t>APM </a:t>
            </a:r>
            <a:r>
              <a:rPr lang="en-US" dirty="0" err="1" smtClean="0"/>
              <a:t>BoK</a:t>
            </a:r>
            <a:r>
              <a:rPr lang="en-US" dirty="0" smtClean="0"/>
              <a:t> 5</a:t>
            </a:r>
            <a:r>
              <a:rPr lang="en-US" baseline="30000" dirty="0" smtClean="0"/>
              <a:t>th</a:t>
            </a:r>
            <a:r>
              <a:rPr lang="en-US" dirty="0" smtClean="0"/>
              <a:t> Edition</a:t>
            </a:r>
            <a:endParaRPr lang="en-US" dirty="0"/>
          </a:p>
        </p:txBody>
      </p:sp>
      <p:sp>
        <p:nvSpPr>
          <p:cNvPr id="6" name="TextBox 5"/>
          <p:cNvSpPr txBox="1"/>
          <p:nvPr/>
        </p:nvSpPr>
        <p:spPr>
          <a:xfrm>
            <a:off x="6477000" y="1676400"/>
            <a:ext cx="2438400" cy="2677656"/>
          </a:xfrm>
          <a:prstGeom prst="rect">
            <a:avLst/>
          </a:prstGeom>
          <a:noFill/>
        </p:spPr>
        <p:txBody>
          <a:bodyPr wrap="square" rtlCol="0">
            <a:spAutoFit/>
          </a:bodyPr>
          <a:lstStyle/>
          <a:p>
            <a:r>
              <a:rPr lang="en-US" sz="9600" dirty="0" smtClean="0">
                <a:solidFill>
                  <a:schemeClr val="accent3"/>
                </a:solidFill>
              </a:rPr>
              <a:t>47% </a:t>
            </a:r>
          </a:p>
          <a:p>
            <a:r>
              <a:rPr lang="en-US" dirty="0" smtClean="0"/>
              <a:t>of unsuccessful projects </a:t>
            </a:r>
          </a:p>
          <a:p>
            <a:r>
              <a:rPr lang="en-US" dirty="0" smtClean="0"/>
              <a:t>fail to meet goals due to poor requirements management</a:t>
            </a:r>
            <a:endParaRPr lang="en-US" dirty="0"/>
          </a:p>
        </p:txBody>
      </p:sp>
      <p:sp>
        <p:nvSpPr>
          <p:cNvPr id="7" name="TextBox 6"/>
          <p:cNvSpPr txBox="1"/>
          <p:nvPr/>
        </p:nvSpPr>
        <p:spPr>
          <a:xfrm>
            <a:off x="2674380" y="5867400"/>
            <a:ext cx="6434060" cy="246221"/>
          </a:xfrm>
          <a:prstGeom prst="rect">
            <a:avLst/>
          </a:prstGeom>
          <a:noFill/>
        </p:spPr>
        <p:txBody>
          <a:bodyPr wrap="none" rtlCol="0">
            <a:spAutoFit/>
          </a:bodyPr>
          <a:lstStyle/>
          <a:p>
            <a:r>
              <a:rPr lang="en-US" sz="1000" dirty="0">
                <a:solidFill>
                  <a:schemeClr val="bg1">
                    <a:lumMod val="50000"/>
                  </a:schemeClr>
                </a:solidFill>
              </a:rPr>
              <a:t>http://</a:t>
            </a:r>
            <a:r>
              <a:rPr lang="en-US" sz="1000" dirty="0" err="1">
                <a:solidFill>
                  <a:schemeClr val="bg1">
                    <a:lumMod val="50000"/>
                  </a:schemeClr>
                </a:solidFill>
              </a:rPr>
              <a:t>www.pmi.org</a:t>
            </a:r>
            <a:r>
              <a:rPr lang="en-US" sz="1000" dirty="0">
                <a:solidFill>
                  <a:schemeClr val="bg1">
                    <a:lumMod val="50000"/>
                  </a:schemeClr>
                </a:solidFill>
              </a:rPr>
              <a:t>/~/media/PDF/Knowledge%20Center/PMI-Pulse-Requirements-Management-In-Depth-</a:t>
            </a:r>
            <a:r>
              <a:rPr lang="en-US" sz="1000" dirty="0" err="1">
                <a:solidFill>
                  <a:schemeClr val="bg1">
                    <a:lumMod val="50000"/>
                  </a:schemeClr>
                </a:solidFill>
              </a:rPr>
              <a:t>Report.ashx</a:t>
            </a:r>
            <a:endParaRPr lang="en-US" sz="1000" dirty="0">
              <a:solidFill>
                <a:schemeClr val="bg1">
                  <a:lumMod val="50000"/>
                </a:schemeClr>
              </a:solidFill>
            </a:endParaRPr>
          </a:p>
        </p:txBody>
      </p:sp>
    </p:spTree>
    <p:extLst>
      <p:ext uri="{BB962C8B-B14F-4D97-AF65-F5344CB8AC3E}">
        <p14:creationId xmlns:p14="http://schemas.microsoft.com/office/powerpoint/2010/main" xmlns="" val="1153367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Yourself and/or a Colleague!</a:t>
            </a:r>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smtClean="0"/>
              <a:t>Project of the Year</a:t>
            </a:r>
          </a:p>
          <a:p>
            <a:pPr lvl="1"/>
            <a:r>
              <a:rPr lang="en-US" sz="2000" dirty="0" smtClean="0"/>
              <a:t>Gold and Silver</a:t>
            </a:r>
          </a:p>
          <a:p>
            <a:r>
              <a:rPr lang="en-US" sz="2400" dirty="0"/>
              <a:t>Sustainability </a:t>
            </a:r>
            <a:r>
              <a:rPr lang="en-US" sz="2400" dirty="0" smtClean="0"/>
              <a:t>Award</a:t>
            </a:r>
          </a:p>
          <a:p>
            <a:r>
              <a:rPr lang="en-US" sz="2400" dirty="0"/>
              <a:t>Fundamentals Award</a:t>
            </a:r>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chemeClr val="accent1">
              <a:lumMod val="75000"/>
            </a:schemeClr>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The </a:t>
            </a:r>
            <a:r>
              <a:rPr lang="en-US" sz="2400" dirty="0" smtClean="0"/>
              <a:t>GPM® </a:t>
            </a:r>
            <a:r>
              <a:rPr lang="en-US" sz="2400" dirty="0"/>
              <a:t>Fundamentals Award </a:t>
            </a:r>
            <a:r>
              <a:rPr lang="en-US" sz="1600" dirty="0"/>
              <a:t>is bestowed upon the person who submits the most thorough EnVex in a PRiSM Practitioner course in a given year. </a:t>
            </a:r>
          </a:p>
          <a:p>
            <a:endParaRPr lang="en-US" sz="1600" dirty="0"/>
          </a:p>
          <a:p>
            <a:r>
              <a:rPr lang="en-US" sz="1600" dirty="0"/>
              <a:t>EnVexes are in-course-virtual-projects that are taken from real life case studies. These exercises challenge course participants to apply what they learn in the course to achieve project objectives while realizing benefits from a social, environmental, and economic standpoint.</a:t>
            </a:r>
          </a:p>
          <a:p>
            <a:endParaRPr lang="en-US" sz="1600" dirty="0"/>
          </a:p>
          <a:p>
            <a:r>
              <a:rPr lang="en-US" sz="1600" dirty="0" smtClean="0"/>
              <a:t>2013 </a:t>
            </a:r>
            <a:r>
              <a:rPr lang="en-US" sz="1600" dirty="0"/>
              <a:t>Award Winner </a:t>
            </a:r>
            <a:r>
              <a:rPr lang="en-US" sz="1600" dirty="0" smtClean="0"/>
              <a:t>– Anna Wang – Volkswagen Financial Services</a:t>
            </a:r>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13</a:t>
            </a:fld>
            <a:endParaRPr lang="en-US" dirty="0"/>
          </a:p>
        </p:txBody>
      </p:sp>
    </p:spTree>
    <p:extLst>
      <p:ext uri="{BB962C8B-B14F-4D97-AF65-F5344CB8AC3E}">
        <p14:creationId xmlns:p14="http://schemas.microsoft.com/office/powerpoint/2010/main" xmlns="" val="356689870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a:t>The stakeholders’ and users’ wants and needs</a:t>
            </a:r>
          </a:p>
          <a:p>
            <a:r>
              <a:rPr lang="en-GB" dirty="0"/>
              <a:t>They state ‘What’ is required </a:t>
            </a:r>
            <a:r>
              <a:rPr lang="en-GB" u="sng" dirty="0"/>
              <a:t>NOT</a:t>
            </a:r>
            <a:r>
              <a:rPr lang="en-GB" dirty="0"/>
              <a:t> ‘How’ it is to be achieved</a:t>
            </a:r>
          </a:p>
          <a:p>
            <a:r>
              <a:rPr lang="en-GB" dirty="0"/>
              <a:t>They contain acceptance criteria</a:t>
            </a:r>
          </a:p>
          <a:p>
            <a:r>
              <a:rPr lang="en-GB" dirty="0"/>
              <a:t>They provide a measure against which project success can be judged</a:t>
            </a:r>
          </a:p>
          <a:p>
            <a:r>
              <a:rPr lang="en-GB" dirty="0"/>
              <a:t>High-level requirements are documented during the Concept phase of the life cycle</a:t>
            </a:r>
          </a:p>
          <a:p>
            <a:r>
              <a:rPr lang="en-GB" dirty="0"/>
              <a:t>They are further developed and agreed during the Definition </a:t>
            </a:r>
            <a:r>
              <a:rPr lang="en-GB" dirty="0" smtClean="0"/>
              <a:t>phase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130</a:t>
            </a:fld>
            <a:endParaRPr lang="en-US" dirty="0"/>
          </a:p>
        </p:txBody>
      </p:sp>
      <p:sp>
        <p:nvSpPr>
          <p:cNvPr id="4" name="Title 3"/>
          <p:cNvSpPr>
            <a:spLocks noGrp="1"/>
          </p:cNvSpPr>
          <p:nvPr>
            <p:ph type="title"/>
          </p:nvPr>
        </p:nvSpPr>
        <p:spPr/>
        <p:txBody>
          <a:bodyPr/>
          <a:lstStyle/>
          <a:p>
            <a:r>
              <a:rPr lang="en-US" dirty="0" smtClean="0"/>
              <a:t>What Are Requirements?</a:t>
            </a:r>
            <a:endParaRPr lang="en-US" dirty="0"/>
          </a:p>
        </p:txBody>
      </p:sp>
    </p:spTree>
    <p:extLst>
      <p:ext uri="{BB962C8B-B14F-4D97-AF65-F5344CB8AC3E}">
        <p14:creationId xmlns:p14="http://schemas.microsoft.com/office/powerpoint/2010/main" xmlns="" val="31908939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1607683"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27"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15" cy="407"/>
            </a:xfrm>
            <a:prstGeom prst="rect">
              <a:avLst/>
            </a:prstGeom>
            <a:noFill/>
            <a:ln w="9525">
              <a:noFill/>
              <a:miter lim="800000"/>
              <a:headEnd/>
              <a:tailEnd/>
            </a:ln>
            <a:effectLst/>
          </p:spPr>
          <p:txBody>
            <a:bodyPr wrap="none">
              <a:spAutoFit/>
            </a:bodyPr>
            <a:lstStyle/>
            <a:p>
              <a:r>
                <a:rPr lang="en-GB" b="1" dirty="0" smtClean="0">
                  <a:solidFill>
                    <a:schemeClr val="bg1"/>
                  </a:solidFill>
                  <a:latin typeface="+mn-lt"/>
                </a:rPr>
                <a:t>Benefits </a:t>
              </a:r>
            </a:p>
            <a:p>
              <a:r>
                <a:rPr lang="en-GB" b="1" dirty="0" smtClean="0">
                  <a:solidFill>
                    <a:schemeClr val="bg1"/>
                  </a:solidFill>
                  <a:latin typeface="+mn-lt"/>
                </a:rPr>
                <a:t>Realization</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131</a:t>
            </a:fld>
            <a:endParaRPr lang="en-US" dirty="0"/>
          </a:p>
        </p:txBody>
      </p:sp>
    </p:spTree>
    <p:extLst>
      <p:ext uri="{BB962C8B-B14F-4D97-AF65-F5344CB8AC3E}">
        <p14:creationId xmlns:p14="http://schemas.microsoft.com/office/powerpoint/2010/main" xmlns="" val="98059715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132</a:t>
            </a:fld>
            <a:endParaRPr lang="en-US" dirty="0"/>
          </a:p>
        </p:txBody>
      </p:sp>
      <p:sp>
        <p:nvSpPr>
          <p:cNvPr id="4" name="Title 3"/>
          <p:cNvSpPr>
            <a:spLocks noGrp="1"/>
          </p:cNvSpPr>
          <p:nvPr>
            <p:ph type="title"/>
          </p:nvPr>
        </p:nvSpPr>
        <p:spPr/>
        <p:txBody>
          <a:bodyPr/>
          <a:lstStyle/>
          <a:p>
            <a:r>
              <a:rPr lang="en-US" dirty="0" smtClean="0"/>
              <a:t>Requirements Structuring</a:t>
            </a:r>
            <a:endParaRPr lang="en-US" dirty="0"/>
          </a:p>
        </p:txBody>
      </p:sp>
      <p:sp>
        <p:nvSpPr>
          <p:cNvPr id="5" name="Content Placeholder 2"/>
          <p:cNvSpPr>
            <a:spLocks noGrp="1"/>
          </p:cNvSpPr>
          <p:nvPr>
            <p:ph idx="1"/>
          </p:nvPr>
        </p:nvSpPr>
        <p:spPr>
          <a:xfrm>
            <a:off x="457200" y="1371600"/>
            <a:ext cx="8229600" cy="4343400"/>
          </a:xfrm>
        </p:spPr>
        <p:txBody>
          <a:bodyPr>
            <a:normAutofit fontScale="85000" lnSpcReduction="20000"/>
          </a:bodyPr>
          <a:lstStyle/>
          <a:p>
            <a:pPr marL="0" indent="0">
              <a:buNone/>
            </a:pPr>
            <a:r>
              <a:rPr lang="en-GB" sz="2800" dirty="0" smtClean="0"/>
              <a:t>Factors used to structure the construct of the requirements:</a:t>
            </a:r>
          </a:p>
          <a:p>
            <a:r>
              <a:rPr lang="en-GB" dirty="0" smtClean="0"/>
              <a:t>Value</a:t>
            </a:r>
          </a:p>
          <a:p>
            <a:pPr lvl="1"/>
            <a:r>
              <a:rPr lang="en-GB" sz="2200" dirty="0" smtClean="0"/>
              <a:t>The size of the benefit from each requirement</a:t>
            </a:r>
          </a:p>
          <a:p>
            <a:r>
              <a:rPr lang="en-GB" dirty="0" smtClean="0"/>
              <a:t>Priority</a:t>
            </a:r>
          </a:p>
          <a:p>
            <a:pPr lvl="1"/>
            <a:r>
              <a:rPr lang="en-GB" sz="2200" dirty="0" smtClean="0"/>
              <a:t>Stakeholders agree the priority order</a:t>
            </a:r>
          </a:p>
          <a:p>
            <a:r>
              <a:rPr lang="en-GB" dirty="0" smtClean="0"/>
              <a:t>Time</a:t>
            </a:r>
          </a:p>
          <a:p>
            <a:pPr lvl="1"/>
            <a:r>
              <a:rPr lang="en-GB" sz="2200" dirty="0" smtClean="0"/>
              <a:t>Deadlines for each requirement</a:t>
            </a:r>
          </a:p>
          <a:p>
            <a:r>
              <a:rPr lang="en-GB" dirty="0" smtClean="0"/>
              <a:t>Process</a:t>
            </a:r>
          </a:p>
          <a:p>
            <a:pPr lvl="1"/>
            <a:r>
              <a:rPr lang="en-GB" sz="2200" dirty="0" smtClean="0"/>
              <a:t>The way the solution is to be built, by which sub-contractors</a:t>
            </a:r>
          </a:p>
          <a:p>
            <a:r>
              <a:rPr lang="en-GB" sz="2400" dirty="0" smtClean="0"/>
              <a:t>Impact</a:t>
            </a:r>
          </a:p>
          <a:p>
            <a:pPr lvl="1"/>
            <a:r>
              <a:rPr lang="en-GB" sz="2200" dirty="0" smtClean="0"/>
              <a:t>The P5* impact that the requirement has </a:t>
            </a:r>
          </a:p>
          <a:p>
            <a:pPr lvl="2"/>
            <a:endParaRPr lang="en-GB" sz="2000" dirty="0"/>
          </a:p>
          <a:p>
            <a:pPr marL="114300" indent="0">
              <a:buNone/>
            </a:pPr>
            <a:r>
              <a:rPr lang="en-GB" sz="1400" dirty="0" smtClean="0"/>
              <a:t>*Sustainability Impact - People, Planet, Profit, Project Process and Resulting Product</a:t>
            </a:r>
            <a:endParaRPr lang="en-GB" sz="1400" dirty="0"/>
          </a:p>
        </p:txBody>
      </p:sp>
    </p:spTree>
    <p:extLst>
      <p:ext uri="{BB962C8B-B14F-4D97-AF65-F5344CB8AC3E}">
        <p14:creationId xmlns:p14="http://schemas.microsoft.com/office/powerpoint/2010/main" xmlns="" val="35875186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514350" indent="-514350">
              <a:buFont typeface="+mj-lt"/>
              <a:buAutoNum type="arabicPeriod"/>
            </a:pPr>
            <a:r>
              <a:rPr lang="en-US" dirty="0" smtClean="0">
                <a:solidFill>
                  <a:schemeClr val="tx1">
                    <a:lumMod val="95000"/>
                    <a:lumOff val="5000"/>
                  </a:schemeClr>
                </a:solidFill>
              </a:rPr>
              <a:t>Introduction</a:t>
            </a:r>
            <a:r>
              <a:rPr lang="en-US" dirty="0">
                <a:solidFill>
                  <a:schemeClr val="tx1">
                    <a:lumMod val="95000"/>
                    <a:lumOff val="5000"/>
                  </a:schemeClr>
                </a:solidFill>
              </a:rPr>
              <a:t>	</a:t>
            </a:r>
          </a:p>
          <a:p>
            <a:pPr marL="914400" lvl="1" indent="-514350">
              <a:buFont typeface="+mj-lt"/>
              <a:buAutoNum type="arabicPeriod"/>
            </a:pPr>
            <a:r>
              <a:rPr lang="en-US" dirty="0" smtClean="0">
                <a:solidFill>
                  <a:schemeClr val="tx1">
                    <a:lumMod val="95000"/>
                    <a:lumOff val="5000"/>
                  </a:schemeClr>
                </a:solidFill>
              </a:rPr>
              <a:t>Purpose </a:t>
            </a:r>
            <a:r>
              <a:rPr lang="en-US" dirty="0">
                <a:solidFill>
                  <a:schemeClr val="tx1">
                    <a:lumMod val="95000"/>
                    <a:lumOff val="5000"/>
                  </a:schemeClr>
                </a:solidFill>
              </a:rPr>
              <a:t>of The Requirements Management </a:t>
            </a:r>
            <a:r>
              <a:rPr lang="en-US" dirty="0" smtClean="0">
                <a:solidFill>
                  <a:schemeClr val="tx1">
                    <a:lumMod val="95000"/>
                    <a:lumOff val="5000"/>
                  </a:schemeClr>
                </a:solidFill>
              </a:rPr>
              <a:t>Plan</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a:t>
            </a:r>
            <a:r>
              <a:rPr lang="en-US" dirty="0">
                <a:solidFill>
                  <a:schemeClr val="tx1">
                    <a:lumMod val="95000"/>
                    <a:lumOff val="5000"/>
                  </a:schemeClr>
                </a:solidFill>
              </a:rPr>
              <a:t>Management </a:t>
            </a:r>
            <a:r>
              <a:rPr lang="en-US" dirty="0" smtClean="0">
                <a:solidFill>
                  <a:schemeClr val="tx1">
                    <a:lumMod val="95000"/>
                    <a:lumOff val="5000"/>
                  </a:schemeClr>
                </a:solidFill>
              </a:rPr>
              <a:t>Overview</a:t>
            </a:r>
          </a:p>
          <a:p>
            <a:pPr marL="914400" lvl="1" indent="-514350">
              <a:buFont typeface="+mj-lt"/>
              <a:buAutoNum type="arabicPeriod"/>
            </a:pPr>
            <a:r>
              <a:rPr lang="en-US" dirty="0" smtClean="0">
                <a:solidFill>
                  <a:schemeClr val="tx1">
                    <a:lumMod val="95000"/>
                    <a:lumOff val="5000"/>
                  </a:schemeClr>
                </a:solidFill>
              </a:rPr>
              <a:t>Organization</a:t>
            </a:r>
            <a:r>
              <a:rPr lang="en-US" dirty="0">
                <a:solidFill>
                  <a:schemeClr val="tx1">
                    <a:lumMod val="95000"/>
                    <a:lumOff val="5000"/>
                  </a:schemeClr>
                </a:solidFill>
              </a:rPr>
              <a:t>, Responsibilities, and </a:t>
            </a:r>
            <a:r>
              <a:rPr lang="en-US" dirty="0" smtClean="0">
                <a:solidFill>
                  <a:schemeClr val="tx1">
                    <a:lumMod val="95000"/>
                    <a:lumOff val="5000"/>
                  </a:schemeClr>
                </a:solidFill>
              </a:rPr>
              <a:t>Interfaces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Tools</a:t>
            </a:r>
            <a:r>
              <a:rPr lang="en-US" dirty="0">
                <a:solidFill>
                  <a:schemeClr val="tx1">
                    <a:lumMod val="95000"/>
                    <a:lumOff val="5000"/>
                  </a:schemeClr>
                </a:solidFill>
              </a:rPr>
              <a:t>, Environment, and </a:t>
            </a:r>
            <a:r>
              <a:rPr lang="en-US" dirty="0" smtClean="0">
                <a:solidFill>
                  <a:schemeClr val="tx1">
                    <a:lumMod val="95000"/>
                    <a:lumOff val="5000"/>
                  </a:schemeClr>
                </a:solidFill>
              </a:rPr>
              <a:t>Infrastructure</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Management</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Assumptions</a:t>
            </a:r>
            <a:r>
              <a:rPr lang="en-US" dirty="0">
                <a:solidFill>
                  <a:schemeClr val="tx1">
                    <a:lumMod val="95000"/>
                    <a:lumOff val="5000"/>
                  </a:schemeClr>
                </a:solidFill>
              </a:rPr>
              <a:t>/</a:t>
            </a:r>
            <a:r>
              <a:rPr lang="en-US" dirty="0" smtClean="0">
                <a:solidFill>
                  <a:schemeClr val="tx1">
                    <a:lumMod val="95000"/>
                    <a:lumOff val="5000"/>
                  </a:schemeClr>
                </a:solidFill>
              </a:rPr>
              <a:t>Constraints (Sustainability Impacts)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Definition</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Traceability</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Workflows </a:t>
            </a:r>
            <a:r>
              <a:rPr lang="en-US" dirty="0">
                <a:solidFill>
                  <a:schemeClr val="tx1">
                    <a:lumMod val="95000"/>
                    <a:lumOff val="5000"/>
                  </a:schemeClr>
                </a:solidFill>
              </a:rPr>
              <a:t>and </a:t>
            </a:r>
            <a:r>
              <a:rPr lang="en-US" dirty="0" smtClean="0">
                <a:solidFill>
                  <a:schemeClr val="tx1">
                    <a:lumMod val="95000"/>
                    <a:lumOff val="5000"/>
                  </a:schemeClr>
                </a:solidFill>
              </a:rPr>
              <a:t>Activities</a:t>
            </a:r>
          </a:p>
          <a:p>
            <a:pPr marL="514350" indent="-514350">
              <a:buFont typeface="+mj-lt"/>
              <a:buAutoNum type="arabicPeriod"/>
            </a:pPr>
            <a:r>
              <a:rPr lang="en-US" dirty="0" smtClean="0">
                <a:solidFill>
                  <a:schemeClr val="tx1">
                    <a:lumMod val="95000"/>
                    <a:lumOff val="5000"/>
                  </a:schemeClr>
                </a:solidFill>
              </a:rPr>
              <a:t>Change Management</a:t>
            </a:r>
          </a:p>
          <a:p>
            <a:pPr marL="514350" indent="-514350">
              <a:buFont typeface="+mj-lt"/>
              <a:buAutoNum type="arabicPeriod"/>
            </a:pPr>
            <a:r>
              <a:rPr lang="en-US" dirty="0" smtClean="0">
                <a:solidFill>
                  <a:schemeClr val="tx1">
                    <a:lumMod val="95000"/>
                    <a:lumOff val="5000"/>
                  </a:schemeClr>
                </a:solidFill>
              </a:rPr>
              <a:t>Key Terms</a:t>
            </a:r>
            <a:endParaRPr lang="en-US" dirty="0">
              <a:solidFill>
                <a:schemeClr val="tx1">
                  <a:lumMod val="95000"/>
                  <a:lumOff val="5000"/>
                </a:schemeClr>
              </a:solidFill>
            </a:endParaRPr>
          </a:p>
          <a:p>
            <a:pPr marL="514350" indent="-514350">
              <a:buFont typeface="+mj-lt"/>
              <a:buAutoNum type="arabicPeriod"/>
            </a:pPr>
            <a:r>
              <a:rPr lang="en-US" dirty="0">
                <a:solidFill>
                  <a:schemeClr val="tx1">
                    <a:lumMod val="95000"/>
                    <a:lumOff val="5000"/>
                  </a:schemeClr>
                </a:solidFill>
              </a:rPr>
              <a:t>Requirements Management Plan </a:t>
            </a:r>
            <a:r>
              <a:rPr lang="en-US" dirty="0" smtClean="0">
                <a:solidFill>
                  <a:schemeClr val="tx1">
                    <a:lumMod val="95000"/>
                    <a:lumOff val="5000"/>
                  </a:schemeClr>
                </a:solidFill>
              </a:rPr>
              <a:t>Approval Page</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4" name="Title 3"/>
          <p:cNvSpPr>
            <a:spLocks noGrp="1"/>
          </p:cNvSpPr>
          <p:nvPr>
            <p:ph type="title"/>
          </p:nvPr>
        </p:nvSpPr>
        <p:spPr/>
        <p:txBody>
          <a:bodyPr/>
          <a:lstStyle/>
          <a:p>
            <a:r>
              <a:rPr lang="en-US" dirty="0" smtClean="0"/>
              <a:t>Elements of a Requirements Management Plan</a:t>
            </a:r>
            <a:endParaRPr lang="en-US" dirty="0"/>
          </a:p>
        </p:txBody>
      </p:sp>
    </p:spTree>
    <p:extLst>
      <p:ext uri="{BB962C8B-B14F-4D97-AF65-F5344CB8AC3E}">
        <p14:creationId xmlns:p14="http://schemas.microsoft.com/office/powerpoint/2010/main" xmlns="" val="37248395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Active Listening and Communication Skills</a:t>
            </a:r>
          </a:p>
          <a:p>
            <a:r>
              <a:rPr lang="en-US" dirty="0" smtClean="0"/>
              <a:t>Interpreting and articulating requirements, their alignment to organizational strategic goals and principles</a:t>
            </a:r>
          </a:p>
          <a:p>
            <a:r>
              <a:rPr lang="en-US" dirty="0" smtClean="0"/>
              <a:t>Navigating ambiguity </a:t>
            </a:r>
          </a:p>
          <a:p>
            <a:r>
              <a:rPr lang="en-US" dirty="0" smtClean="0"/>
              <a:t>Active Engagement of Stakeholders</a:t>
            </a:r>
          </a:p>
          <a:p>
            <a:r>
              <a:rPr lang="en-US" dirty="0" smtClean="0"/>
              <a:t>Understanding the Need “You gave me what I asked for but not what I needed.”</a:t>
            </a:r>
          </a:p>
          <a:p>
            <a:r>
              <a:rPr lang="en-US" dirty="0" smtClean="0"/>
              <a:t>Clearly defined and functioning change control </a:t>
            </a:r>
          </a:p>
          <a:p>
            <a:r>
              <a:rPr lang="en-US" dirty="0" smtClean="0"/>
              <a:t>Ability to articulate the business value of the requirement</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134</a:t>
            </a:fld>
            <a:endParaRPr lang="en-US" dirty="0"/>
          </a:p>
        </p:txBody>
      </p:sp>
      <p:sp>
        <p:nvSpPr>
          <p:cNvPr id="4" name="Title 3"/>
          <p:cNvSpPr>
            <a:spLocks noGrp="1"/>
          </p:cNvSpPr>
          <p:nvPr>
            <p:ph type="title"/>
          </p:nvPr>
        </p:nvSpPr>
        <p:spPr/>
        <p:txBody>
          <a:bodyPr/>
          <a:lstStyle/>
          <a:p>
            <a:r>
              <a:rPr lang="en-US" dirty="0" smtClean="0"/>
              <a:t>Important Skills For Requirements Management</a:t>
            </a:r>
            <a:endParaRPr lang="en-US" dirty="0"/>
          </a:p>
        </p:txBody>
      </p:sp>
    </p:spTree>
    <p:extLst>
      <p:ext uri="{BB962C8B-B14F-4D97-AF65-F5344CB8AC3E}">
        <p14:creationId xmlns:p14="http://schemas.microsoft.com/office/powerpoint/2010/main" xmlns="" val="26304682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6400800" cy="838200"/>
          </a:xfrm>
        </p:spPr>
        <p:txBody>
          <a:bodyPr/>
          <a:lstStyle/>
          <a:p>
            <a:pPr eaLnBrk="1" hangingPunct="1"/>
            <a:r>
              <a:rPr lang="en-GB" altLang="en-US" dirty="0" smtClean="0"/>
              <a:t>The study of why things go wrong</a:t>
            </a:r>
          </a:p>
        </p:txBody>
      </p:sp>
      <p:sp>
        <p:nvSpPr>
          <p:cNvPr id="103427" name="Rectangle 3"/>
          <p:cNvSpPr>
            <a:spLocks noGrp="1" noChangeArrowheads="1"/>
          </p:cNvSpPr>
          <p:nvPr>
            <p:ph type="body" idx="1"/>
          </p:nvPr>
        </p:nvSpPr>
        <p:spPr>
          <a:xfrm>
            <a:off x="381000" y="1322388"/>
            <a:ext cx="8353425" cy="4392612"/>
          </a:xfrm>
        </p:spPr>
        <p:txBody>
          <a:bodyPr>
            <a:normAutofit fontScale="92500" lnSpcReduction="20000"/>
          </a:bodyPr>
          <a:lstStyle/>
          <a:p>
            <a:pPr eaLnBrk="1" hangingPunct="1">
              <a:lnSpc>
                <a:spcPct val="90000"/>
              </a:lnSpc>
              <a:defRPr/>
            </a:pPr>
            <a:r>
              <a:rPr lang="en-GB" sz="1500" dirty="0" smtClean="0"/>
              <a:t>If </a:t>
            </a:r>
            <a:r>
              <a:rPr lang="en-GB" sz="1500" dirty="0"/>
              <a:t>you don’t know what you </a:t>
            </a:r>
            <a:r>
              <a:rPr lang="en-GB" sz="1500" dirty="0" smtClean="0"/>
              <a:t>want,</a:t>
            </a:r>
          </a:p>
          <a:p>
            <a:pPr eaLnBrk="1" hangingPunct="1">
              <a:lnSpc>
                <a:spcPct val="90000"/>
              </a:lnSpc>
              <a:defRPr/>
            </a:pPr>
            <a:r>
              <a:rPr lang="en-GB" sz="1500" dirty="0" smtClean="0"/>
              <a:t>or </a:t>
            </a:r>
            <a:r>
              <a:rPr lang="en-GB" sz="1500" dirty="0"/>
              <a:t>what you want keeps changing; </a:t>
            </a:r>
            <a:endParaRPr lang="en-GB" sz="1500" dirty="0" smtClean="0"/>
          </a:p>
          <a:p>
            <a:pPr eaLnBrk="1" hangingPunct="1">
              <a:lnSpc>
                <a:spcPct val="90000"/>
              </a:lnSpc>
              <a:defRPr/>
            </a:pPr>
            <a:r>
              <a:rPr lang="en-GB" sz="1500" dirty="0" smtClean="0"/>
              <a:t>or </a:t>
            </a:r>
            <a:r>
              <a:rPr lang="en-GB" sz="1500" dirty="0"/>
              <a:t>you can’t commit the required money to the project; </a:t>
            </a:r>
            <a:endParaRPr lang="en-GB" sz="1500" dirty="0" smtClean="0"/>
          </a:p>
          <a:p>
            <a:pPr eaLnBrk="1" hangingPunct="1">
              <a:lnSpc>
                <a:spcPct val="90000"/>
              </a:lnSpc>
              <a:defRPr/>
            </a:pPr>
            <a:r>
              <a:rPr lang="en-GB" sz="1500" dirty="0" smtClean="0"/>
              <a:t>or </a:t>
            </a:r>
            <a:r>
              <a:rPr lang="en-GB" sz="1500" dirty="0"/>
              <a:t>you don’t have anyone in charge of the project, </a:t>
            </a:r>
            <a:endParaRPr lang="en-GB" sz="1500" dirty="0" smtClean="0"/>
          </a:p>
          <a:p>
            <a:pPr eaLnBrk="1" hangingPunct="1">
              <a:lnSpc>
                <a:spcPct val="90000"/>
              </a:lnSpc>
              <a:defRPr/>
            </a:pPr>
            <a:r>
              <a:rPr lang="en-GB" sz="1500" dirty="0" smtClean="0"/>
              <a:t>or </a:t>
            </a:r>
            <a:r>
              <a:rPr lang="en-GB" sz="1500" dirty="0"/>
              <a:t>you keep changing the person in </a:t>
            </a:r>
            <a:r>
              <a:rPr lang="en-GB" sz="1500" dirty="0" smtClean="0"/>
              <a:t>charge,</a:t>
            </a:r>
          </a:p>
          <a:p>
            <a:pPr eaLnBrk="1" hangingPunct="1">
              <a:lnSpc>
                <a:spcPct val="90000"/>
              </a:lnSpc>
              <a:defRPr/>
            </a:pPr>
            <a:r>
              <a:rPr lang="en-GB" sz="1500" dirty="0" smtClean="0"/>
              <a:t>or </a:t>
            </a:r>
            <a:r>
              <a:rPr lang="en-GB" sz="1500" dirty="0"/>
              <a:t>the person </a:t>
            </a:r>
            <a:r>
              <a:rPr lang="en-GB" sz="1500" dirty="0" smtClean="0"/>
              <a:t>who</a:t>
            </a:r>
          </a:p>
          <a:p>
            <a:pPr eaLnBrk="1" hangingPunct="1">
              <a:lnSpc>
                <a:spcPct val="90000"/>
              </a:lnSpc>
              <a:defRPr/>
            </a:pPr>
            <a:r>
              <a:rPr lang="en-GB" sz="1500" dirty="0" smtClean="0"/>
              <a:t>is </a:t>
            </a:r>
            <a:r>
              <a:rPr lang="en-GB" sz="1500" dirty="0"/>
              <a:t>supposed to be in charge doesn’t really call the </a:t>
            </a:r>
            <a:r>
              <a:rPr lang="en-GB" sz="1500" dirty="0" smtClean="0"/>
              <a:t>shots;</a:t>
            </a:r>
          </a:p>
          <a:p>
            <a:pPr eaLnBrk="1" hangingPunct="1">
              <a:lnSpc>
                <a:spcPct val="90000"/>
              </a:lnSpc>
              <a:defRPr/>
            </a:pPr>
            <a:r>
              <a:rPr lang="en-GB" sz="1500" dirty="0" smtClean="0"/>
              <a:t>or </a:t>
            </a:r>
            <a:r>
              <a:rPr lang="en-GB" sz="1500" dirty="0"/>
              <a:t>the person at the top of the business doesn’t care about the project; </a:t>
            </a:r>
            <a:endParaRPr lang="en-GB" sz="1500" dirty="0" smtClean="0"/>
          </a:p>
          <a:p>
            <a:pPr eaLnBrk="1" hangingPunct="1">
              <a:lnSpc>
                <a:spcPct val="90000"/>
              </a:lnSpc>
              <a:defRPr/>
            </a:pPr>
            <a:r>
              <a:rPr lang="en-GB" sz="1500" dirty="0" smtClean="0"/>
              <a:t>and </a:t>
            </a:r>
            <a:r>
              <a:rPr lang="en-GB" sz="1500" dirty="0"/>
              <a:t>you don’t focus on what the actual benefit to the business is; </a:t>
            </a:r>
            <a:endParaRPr lang="en-GB" sz="1500" dirty="0" smtClean="0"/>
          </a:p>
          <a:p>
            <a:pPr eaLnBrk="1" hangingPunct="1">
              <a:lnSpc>
                <a:spcPct val="90000"/>
              </a:lnSpc>
              <a:defRPr/>
            </a:pPr>
            <a:r>
              <a:rPr lang="en-GB" sz="1500" dirty="0" smtClean="0"/>
              <a:t>and </a:t>
            </a:r>
            <a:r>
              <a:rPr lang="en-GB" sz="1500" dirty="0"/>
              <a:t>you don’t regularly talk to the people who will have to use the system; </a:t>
            </a:r>
            <a:endParaRPr lang="en-GB" sz="1500" dirty="0" smtClean="0"/>
          </a:p>
          <a:p>
            <a:pPr eaLnBrk="1" hangingPunct="1">
              <a:lnSpc>
                <a:spcPct val="90000"/>
              </a:lnSpc>
              <a:defRPr/>
            </a:pPr>
            <a:r>
              <a:rPr lang="en-GB" sz="1500" dirty="0" smtClean="0"/>
              <a:t>and </a:t>
            </a:r>
            <a:r>
              <a:rPr lang="en-GB" sz="1500" dirty="0"/>
              <a:t>you don’t constantly check </a:t>
            </a:r>
            <a:r>
              <a:rPr lang="en-GB" sz="1500" dirty="0" smtClean="0"/>
              <a:t>progress;</a:t>
            </a:r>
          </a:p>
          <a:p>
            <a:pPr eaLnBrk="1" hangingPunct="1">
              <a:lnSpc>
                <a:spcPct val="90000"/>
              </a:lnSpc>
              <a:defRPr/>
            </a:pPr>
            <a:r>
              <a:rPr lang="en-GB" sz="1500" dirty="0" smtClean="0"/>
              <a:t>or </a:t>
            </a:r>
            <a:r>
              <a:rPr lang="en-GB" sz="1500" dirty="0"/>
              <a:t>you have an unrealistic timetable and try to run before you can walk; </a:t>
            </a:r>
            <a:endParaRPr lang="en-GB" sz="1500" dirty="0" smtClean="0"/>
          </a:p>
          <a:p>
            <a:pPr eaLnBrk="1" hangingPunct="1">
              <a:lnSpc>
                <a:spcPct val="90000"/>
              </a:lnSpc>
              <a:defRPr/>
            </a:pPr>
            <a:r>
              <a:rPr lang="en-GB" sz="1500" dirty="0" smtClean="0"/>
              <a:t>or </a:t>
            </a:r>
            <a:r>
              <a:rPr lang="en-GB" sz="1500" dirty="0"/>
              <a:t>you fail to test the system properly before you launch </a:t>
            </a:r>
            <a:r>
              <a:rPr lang="en-GB" sz="1500" dirty="0" smtClean="0"/>
              <a:t>it;</a:t>
            </a:r>
          </a:p>
          <a:p>
            <a:pPr eaLnBrk="1" hangingPunct="1">
              <a:lnSpc>
                <a:spcPct val="90000"/>
              </a:lnSpc>
              <a:defRPr/>
            </a:pPr>
            <a:r>
              <a:rPr lang="en-GB" sz="1500" dirty="0" smtClean="0"/>
              <a:t>or </a:t>
            </a:r>
            <a:r>
              <a:rPr lang="en-GB" sz="1500" dirty="0"/>
              <a:t>if you don’t provide enough training; </a:t>
            </a:r>
            <a:endParaRPr lang="en-GB" sz="1500" dirty="0" smtClean="0"/>
          </a:p>
          <a:p>
            <a:pPr eaLnBrk="1" hangingPunct="1">
              <a:lnSpc>
                <a:spcPct val="90000"/>
              </a:lnSpc>
              <a:defRPr/>
            </a:pPr>
            <a:r>
              <a:rPr lang="en-GB" sz="1500" dirty="0" smtClean="0"/>
              <a:t>or </a:t>
            </a:r>
            <a:r>
              <a:rPr lang="en-GB" sz="1500" dirty="0"/>
              <a:t>you don’t have a Plan B in case things go wrong; </a:t>
            </a:r>
            <a:endParaRPr lang="en-GB" sz="1500" dirty="0" smtClean="0"/>
          </a:p>
          <a:p>
            <a:pPr eaLnBrk="1" hangingPunct="1">
              <a:lnSpc>
                <a:spcPct val="90000"/>
              </a:lnSpc>
              <a:defRPr/>
            </a:pPr>
            <a:r>
              <a:rPr lang="en-GB" sz="1500" dirty="0" smtClean="0"/>
              <a:t>or </a:t>
            </a:r>
            <a:r>
              <a:rPr lang="en-GB" sz="1500" dirty="0"/>
              <a:t>you try to bite off more than you can chew in one </a:t>
            </a:r>
            <a:r>
              <a:rPr lang="en-GB" sz="1500" dirty="0" smtClean="0"/>
              <a:t>go;</a:t>
            </a:r>
          </a:p>
          <a:p>
            <a:pPr eaLnBrk="1" hangingPunct="1">
              <a:lnSpc>
                <a:spcPct val="90000"/>
              </a:lnSpc>
              <a:defRPr/>
            </a:pPr>
            <a:r>
              <a:rPr lang="en-GB" sz="1500" dirty="0" smtClean="0"/>
              <a:t>or </a:t>
            </a:r>
            <a:r>
              <a:rPr lang="en-GB" sz="1500" dirty="0"/>
              <a:t>if you don’t realise that the bigger project the greater the chance of its being overtaken by events or new technology or new </a:t>
            </a:r>
            <a:r>
              <a:rPr lang="en-GB" sz="1500" dirty="0" smtClean="0"/>
              <a:t>legislation;</a:t>
            </a:r>
          </a:p>
          <a:p>
            <a:pPr eaLnBrk="1" hangingPunct="1">
              <a:lnSpc>
                <a:spcPct val="90000"/>
              </a:lnSpc>
              <a:defRPr/>
            </a:pPr>
            <a:r>
              <a:rPr lang="en-GB" sz="1500" dirty="0" smtClean="0"/>
              <a:t>or </a:t>
            </a:r>
            <a:r>
              <a:rPr lang="en-GB" sz="1500" dirty="0"/>
              <a:t>you don’t realise that you may not have the skills you need to manage the project; </a:t>
            </a:r>
            <a:endParaRPr lang="en-GB" sz="1500" dirty="0" smtClean="0"/>
          </a:p>
          <a:p>
            <a:pPr eaLnBrk="1" hangingPunct="1">
              <a:lnSpc>
                <a:spcPct val="90000"/>
              </a:lnSpc>
              <a:defRPr/>
            </a:pPr>
            <a:r>
              <a:rPr lang="en-GB" sz="1500" dirty="0" smtClean="0"/>
              <a:t>or </a:t>
            </a:r>
            <a:r>
              <a:rPr lang="en-GB" sz="1500" dirty="0"/>
              <a:t>you don’t realise that some suppliers are quite capable of telling you they can deliver when they can’t</a:t>
            </a:r>
            <a:r>
              <a:rPr lang="en-GB" sz="1500" dirty="0" smtClean="0"/>
              <a:t>;</a:t>
            </a:r>
          </a:p>
          <a:p>
            <a:pPr marL="0" indent="0" eaLnBrk="1" hangingPunct="1">
              <a:lnSpc>
                <a:spcPct val="90000"/>
              </a:lnSpc>
              <a:buFontTx/>
              <a:buNone/>
              <a:defRPr/>
            </a:pPr>
            <a:endParaRPr lang="en-GB" sz="1400" dirty="0" smtClean="0"/>
          </a:p>
          <a:p>
            <a:pPr marL="0" indent="0" eaLnBrk="1" hangingPunct="1">
              <a:lnSpc>
                <a:spcPct val="90000"/>
              </a:lnSpc>
              <a:buNone/>
              <a:defRPr/>
            </a:pPr>
            <a:r>
              <a:rPr lang="en-GB" sz="1400" dirty="0" smtClean="0">
                <a:solidFill>
                  <a:srgbClr val="0000CC"/>
                </a:solidFill>
              </a:rPr>
              <a:t>Then…..</a:t>
            </a:r>
            <a:endParaRPr lang="en-GB" altLang="en-US" sz="1400" b="1" dirty="0" smtClean="0">
              <a:solidFill>
                <a:srgbClr val="0000CC"/>
              </a:solidFill>
            </a:endParaRPr>
          </a:p>
        </p:txBody>
      </p:sp>
    </p:spTree>
    <p:extLst>
      <p:ext uri="{BB962C8B-B14F-4D97-AF65-F5344CB8AC3E}">
        <p14:creationId xmlns:p14="http://schemas.microsoft.com/office/powerpoint/2010/main" xmlns="" val="20563849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additive="base">
                                        <p:cTn id="55" dur="500" fill="hold"/>
                                        <p:tgtEl>
                                          <p:spTgt spid="1034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34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427">
                                            <p:txEl>
                                              <p:pRg st="9" end="9"/>
                                            </p:txEl>
                                          </p:spTgt>
                                        </p:tgtEl>
                                        <p:attrNameLst>
                                          <p:attrName>style.visibility</p:attrName>
                                        </p:attrNameLst>
                                      </p:cBhvr>
                                      <p:to>
                                        <p:strVal val="visible"/>
                                      </p:to>
                                    </p:set>
                                    <p:anim calcmode="lin" valueType="num">
                                      <p:cBhvr additive="base">
                                        <p:cTn id="61" dur="500" fill="hold"/>
                                        <p:tgtEl>
                                          <p:spTgt spid="10342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34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3427">
                                            <p:txEl>
                                              <p:pRg st="10" end="10"/>
                                            </p:txEl>
                                          </p:spTgt>
                                        </p:tgtEl>
                                        <p:attrNameLst>
                                          <p:attrName>style.visibility</p:attrName>
                                        </p:attrNameLst>
                                      </p:cBhvr>
                                      <p:to>
                                        <p:strVal val="visible"/>
                                      </p:to>
                                    </p:set>
                                    <p:anim calcmode="lin" valueType="num">
                                      <p:cBhvr additive="base">
                                        <p:cTn id="67" dur="500" fill="hold"/>
                                        <p:tgtEl>
                                          <p:spTgt spid="10342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34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3427">
                                            <p:txEl>
                                              <p:pRg st="11" end="11"/>
                                            </p:txEl>
                                          </p:spTgt>
                                        </p:tgtEl>
                                        <p:attrNameLst>
                                          <p:attrName>style.visibility</p:attrName>
                                        </p:attrNameLst>
                                      </p:cBhvr>
                                      <p:to>
                                        <p:strVal val="visible"/>
                                      </p:to>
                                    </p:set>
                                    <p:anim calcmode="lin" valueType="num">
                                      <p:cBhvr additive="base">
                                        <p:cTn id="73" dur="500" fill="hold"/>
                                        <p:tgtEl>
                                          <p:spTgt spid="10342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342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3427">
                                            <p:txEl>
                                              <p:pRg st="12" end="12"/>
                                            </p:txEl>
                                          </p:spTgt>
                                        </p:tgtEl>
                                        <p:attrNameLst>
                                          <p:attrName>style.visibility</p:attrName>
                                        </p:attrNameLst>
                                      </p:cBhvr>
                                      <p:to>
                                        <p:strVal val="visible"/>
                                      </p:to>
                                    </p:set>
                                    <p:anim calcmode="lin" valueType="num">
                                      <p:cBhvr additive="base">
                                        <p:cTn id="79" dur="500" fill="hold"/>
                                        <p:tgtEl>
                                          <p:spTgt spid="10342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34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3427">
                                            <p:txEl>
                                              <p:pRg st="13" end="13"/>
                                            </p:txEl>
                                          </p:spTgt>
                                        </p:tgtEl>
                                        <p:attrNameLst>
                                          <p:attrName>style.visibility</p:attrName>
                                        </p:attrNameLst>
                                      </p:cBhvr>
                                      <p:to>
                                        <p:strVal val="visible"/>
                                      </p:to>
                                    </p:set>
                                    <p:anim calcmode="lin" valueType="num">
                                      <p:cBhvr additive="base">
                                        <p:cTn id="85" dur="500" fill="hold"/>
                                        <p:tgtEl>
                                          <p:spTgt spid="10342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34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3427">
                                            <p:txEl>
                                              <p:pRg st="14" end="14"/>
                                            </p:txEl>
                                          </p:spTgt>
                                        </p:tgtEl>
                                        <p:attrNameLst>
                                          <p:attrName>style.visibility</p:attrName>
                                        </p:attrNameLst>
                                      </p:cBhvr>
                                      <p:to>
                                        <p:strVal val="visible"/>
                                      </p:to>
                                    </p:set>
                                    <p:anim calcmode="lin" valueType="num">
                                      <p:cBhvr additive="base">
                                        <p:cTn id="91" dur="500" fill="hold"/>
                                        <p:tgtEl>
                                          <p:spTgt spid="10342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342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3427">
                                            <p:txEl>
                                              <p:pRg st="15" end="15"/>
                                            </p:txEl>
                                          </p:spTgt>
                                        </p:tgtEl>
                                        <p:attrNameLst>
                                          <p:attrName>style.visibility</p:attrName>
                                        </p:attrNameLst>
                                      </p:cBhvr>
                                      <p:to>
                                        <p:strVal val="visible"/>
                                      </p:to>
                                    </p:set>
                                    <p:anim calcmode="lin" valueType="num">
                                      <p:cBhvr additive="base">
                                        <p:cTn id="97" dur="500" fill="hold"/>
                                        <p:tgtEl>
                                          <p:spTgt spid="10342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342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3427">
                                            <p:txEl>
                                              <p:pRg st="16" end="16"/>
                                            </p:txEl>
                                          </p:spTgt>
                                        </p:tgtEl>
                                        <p:attrNameLst>
                                          <p:attrName>style.visibility</p:attrName>
                                        </p:attrNameLst>
                                      </p:cBhvr>
                                      <p:to>
                                        <p:strVal val="visible"/>
                                      </p:to>
                                    </p:set>
                                    <p:anim calcmode="lin" valueType="num">
                                      <p:cBhvr additive="base">
                                        <p:cTn id="103" dur="500" fill="hold"/>
                                        <p:tgtEl>
                                          <p:spTgt spid="10342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34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3427">
                                            <p:txEl>
                                              <p:pRg st="17" end="17"/>
                                            </p:txEl>
                                          </p:spTgt>
                                        </p:tgtEl>
                                        <p:attrNameLst>
                                          <p:attrName>style.visibility</p:attrName>
                                        </p:attrNameLst>
                                      </p:cBhvr>
                                      <p:to>
                                        <p:strVal val="visible"/>
                                      </p:to>
                                    </p:set>
                                    <p:anim calcmode="lin" valueType="num">
                                      <p:cBhvr additive="base">
                                        <p:cTn id="109" dur="500" fill="hold"/>
                                        <p:tgtEl>
                                          <p:spTgt spid="10342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3427">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103427">
                                            <p:txEl>
                                              <p:pRg st="18" end="18"/>
                                            </p:txEl>
                                          </p:spTgt>
                                        </p:tgtEl>
                                        <p:attrNameLst>
                                          <p:attrName>style.visibility</p:attrName>
                                        </p:attrNameLst>
                                      </p:cBhvr>
                                      <p:to>
                                        <p:strVal val="visible"/>
                                      </p:to>
                                    </p:set>
                                    <p:anim calcmode="lin" valueType="num">
                                      <p:cBhvr additive="base">
                                        <p:cTn id="115" dur="500" fill="hold"/>
                                        <p:tgtEl>
                                          <p:spTgt spid="103427">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3427">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103427">
                                            <p:txEl>
                                              <p:pRg st="20" end="20"/>
                                            </p:txEl>
                                          </p:spTgt>
                                        </p:tgtEl>
                                        <p:attrNameLst>
                                          <p:attrName>style.visibility</p:attrName>
                                        </p:attrNameLst>
                                      </p:cBhvr>
                                      <p:to>
                                        <p:strVal val="visible"/>
                                      </p:to>
                                    </p:set>
                                    <p:anim calcmode="lin" valueType="num">
                                      <p:cBhvr additive="base">
                                        <p:cTn id="121" dur="500" fill="hold"/>
                                        <p:tgtEl>
                                          <p:spTgt spid="103427">
                                            <p:txEl>
                                              <p:pRg st="20" end="2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03427">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ltLang="en-US" dirty="0" smtClean="0">
                <a:solidFill>
                  <a:schemeClr val="tx1"/>
                </a:solidFill>
              </a:rPr>
              <a:t>The frequent result</a:t>
            </a:r>
          </a:p>
        </p:txBody>
      </p:sp>
      <p:sp>
        <p:nvSpPr>
          <p:cNvPr id="103427" name="Rectangle 3"/>
          <p:cNvSpPr>
            <a:spLocks noGrp="1" noChangeArrowheads="1"/>
          </p:cNvSpPr>
          <p:nvPr>
            <p:ph type="body" idx="1"/>
          </p:nvPr>
        </p:nvSpPr>
        <p:spPr>
          <a:xfrm>
            <a:off x="609600" y="1219200"/>
            <a:ext cx="7559675" cy="4249737"/>
          </a:xfrm>
        </p:spPr>
        <p:txBody>
          <a:bodyPr/>
          <a:lstStyle/>
          <a:p>
            <a:pPr marL="0" indent="0" eaLnBrk="1" hangingPunct="1">
              <a:lnSpc>
                <a:spcPct val="90000"/>
              </a:lnSpc>
              <a:buFontTx/>
              <a:buNone/>
              <a:defRPr/>
            </a:pPr>
            <a:r>
              <a:rPr lang="en-GB" sz="2800" dirty="0" smtClean="0"/>
              <a:t>Don’t be surprised if you end up with:</a:t>
            </a:r>
          </a:p>
          <a:p>
            <a:pPr marL="0" indent="0" eaLnBrk="1" hangingPunct="1">
              <a:lnSpc>
                <a:spcPct val="90000"/>
              </a:lnSpc>
              <a:buFontTx/>
              <a:buNone/>
              <a:defRPr/>
            </a:pPr>
            <a:endParaRPr lang="en-GB" sz="2800" dirty="0" smtClean="0"/>
          </a:p>
          <a:p>
            <a:pPr eaLnBrk="1" hangingPunct="1">
              <a:lnSpc>
                <a:spcPct val="90000"/>
              </a:lnSpc>
              <a:defRPr/>
            </a:pPr>
            <a:r>
              <a:rPr lang="en-GB" sz="2800" dirty="0" smtClean="0"/>
              <a:t>a mess that is way behind schedule, </a:t>
            </a:r>
          </a:p>
          <a:p>
            <a:pPr eaLnBrk="1" hangingPunct="1">
              <a:lnSpc>
                <a:spcPct val="90000"/>
              </a:lnSpc>
              <a:defRPr/>
            </a:pPr>
            <a:r>
              <a:rPr lang="en-GB" sz="2800" dirty="0" smtClean="0"/>
              <a:t>damages your </a:t>
            </a:r>
            <a:r>
              <a:rPr lang="en-GB" sz="2800" dirty="0" err="1" smtClean="0"/>
              <a:t>organiszation</a:t>
            </a:r>
            <a:r>
              <a:rPr lang="en-GB" sz="2800" dirty="0" smtClean="0"/>
              <a:t>, </a:t>
            </a:r>
          </a:p>
          <a:p>
            <a:pPr eaLnBrk="1" hangingPunct="1">
              <a:lnSpc>
                <a:spcPct val="90000"/>
              </a:lnSpc>
              <a:defRPr/>
            </a:pPr>
            <a:r>
              <a:rPr lang="en-GB" sz="2800" dirty="0" smtClean="0"/>
              <a:t>traumatises your staff, </a:t>
            </a:r>
          </a:p>
          <a:p>
            <a:pPr eaLnBrk="1" hangingPunct="1">
              <a:lnSpc>
                <a:spcPct val="90000"/>
              </a:lnSpc>
              <a:defRPr/>
            </a:pPr>
            <a:r>
              <a:rPr lang="en-GB" sz="2800" dirty="0" smtClean="0"/>
              <a:t>costs much more than it is supposed to, </a:t>
            </a:r>
          </a:p>
          <a:p>
            <a:pPr marL="0" indent="0" eaLnBrk="1" hangingPunct="1">
              <a:lnSpc>
                <a:spcPct val="90000"/>
              </a:lnSpc>
              <a:buNone/>
              <a:defRPr/>
            </a:pPr>
            <a:r>
              <a:rPr lang="en-GB" sz="2800" dirty="0" smtClean="0"/>
              <a:t>(and doesn’t work.)”</a:t>
            </a:r>
            <a:endParaRPr lang="en-GB" altLang="en-US" sz="2800" b="1" dirty="0" smtClean="0"/>
          </a:p>
        </p:txBody>
      </p:sp>
    </p:spTree>
    <p:extLst>
      <p:ext uri="{BB962C8B-B14F-4D97-AF65-F5344CB8AC3E}">
        <p14:creationId xmlns:p14="http://schemas.microsoft.com/office/powerpoint/2010/main" xmlns="" val="1696966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2" end="2"/>
                                            </p:txEl>
                                          </p:spTgt>
                                        </p:tgtEl>
                                        <p:attrNameLst>
                                          <p:attrName>style.visibility</p:attrName>
                                        </p:attrNameLst>
                                      </p:cBhvr>
                                      <p:to>
                                        <p:strVal val="visible"/>
                                      </p:to>
                                    </p:set>
                                    <p:anim calcmode="lin" valueType="num">
                                      <p:cBhvr additive="base">
                                        <p:cTn id="13"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anim calcmode="lin" valueType="num">
                                      <p:cBhvr additive="base">
                                        <p:cTn id="19"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4" end="4"/>
                                            </p:txEl>
                                          </p:spTgt>
                                        </p:tgtEl>
                                        <p:attrNameLst>
                                          <p:attrName>style.visibility</p:attrName>
                                        </p:attrNameLst>
                                      </p:cBhvr>
                                      <p:to>
                                        <p:strVal val="visible"/>
                                      </p:to>
                                    </p:set>
                                    <p:anim calcmode="lin" valueType="num">
                                      <p:cBhvr additive="base">
                                        <p:cTn id="25"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5" end="5"/>
                                            </p:txEl>
                                          </p:spTgt>
                                        </p:tgtEl>
                                        <p:attrNameLst>
                                          <p:attrName>style.visibility</p:attrName>
                                        </p:attrNameLst>
                                      </p:cBhvr>
                                      <p:to>
                                        <p:strVal val="visible"/>
                                      </p:to>
                                    </p:set>
                                    <p:anim calcmode="lin" valueType="num">
                                      <p:cBhvr additive="base">
                                        <p:cTn id="31"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6" end="6"/>
                                            </p:txEl>
                                          </p:spTgt>
                                        </p:tgtEl>
                                        <p:attrNameLst>
                                          <p:attrName>style.visibility</p:attrName>
                                        </p:attrNameLst>
                                      </p:cBhvr>
                                      <p:to>
                                        <p:strVal val="visible"/>
                                      </p:to>
                                    </p:set>
                                    <p:anim calcmode="lin" valueType="num">
                                      <p:cBhvr additive="base">
                                        <p:cTn id="37"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137</a:t>
            </a:fld>
            <a:endParaRPr lang="en-US" dirty="0"/>
          </a:p>
        </p:txBody>
      </p:sp>
      <p:sp>
        <p:nvSpPr>
          <p:cNvPr id="6" name="Content Placeholder 5"/>
          <p:cNvSpPr>
            <a:spLocks noGrp="1"/>
          </p:cNvSpPr>
          <p:nvPr>
            <p:ph idx="1"/>
          </p:nvPr>
        </p:nvSpPr>
        <p:spPr/>
        <p:txBody>
          <a:bodyPr/>
          <a:lstStyle/>
          <a:p>
            <a:pPr>
              <a:lnSpc>
                <a:spcPct val="115000"/>
              </a:lnSpc>
            </a:pPr>
            <a:r>
              <a:rPr lang="en-GB" dirty="0" smtClean="0">
                <a:ea typeface="Calibri"/>
              </a:rPr>
              <a:t>Requirements Management</a:t>
            </a:r>
            <a:endParaRPr lang="en-GB" dirty="0">
              <a:ea typeface="Calibri"/>
            </a:endParaRPr>
          </a:p>
          <a:p>
            <a:pPr>
              <a:lnSpc>
                <a:spcPct val="115000"/>
              </a:lnSpc>
            </a:pPr>
            <a:r>
              <a:rPr lang="en-GB" dirty="0" smtClean="0">
                <a:ea typeface="Calibri"/>
              </a:rPr>
              <a:t>Requirements Lifecycle</a:t>
            </a:r>
            <a:endParaRPr lang="en-GB" dirty="0">
              <a:ea typeface="Calibri"/>
            </a:endParaRPr>
          </a:p>
          <a:p>
            <a:pPr>
              <a:lnSpc>
                <a:spcPct val="115000"/>
              </a:lnSpc>
            </a:pPr>
            <a:r>
              <a:rPr lang="en-GB" dirty="0" smtClean="0">
                <a:ea typeface="Calibri"/>
              </a:rPr>
              <a:t>Requirements Structuring</a:t>
            </a:r>
            <a:endParaRPr lang="en-GB" dirty="0">
              <a:ea typeface="Calibri"/>
            </a:endParaRPr>
          </a:p>
          <a:p>
            <a:pPr>
              <a:lnSpc>
                <a:spcPct val="115000"/>
              </a:lnSpc>
            </a:pPr>
            <a:r>
              <a:rPr lang="en-GB" dirty="0" smtClean="0">
                <a:ea typeface="Calibri"/>
              </a:rPr>
              <a:t>Requirements Management Plan</a:t>
            </a:r>
          </a:p>
          <a:p>
            <a:pPr>
              <a:lnSpc>
                <a:spcPct val="115000"/>
              </a:lnSpc>
            </a:pPr>
            <a:r>
              <a:rPr lang="en-GB" dirty="0" smtClean="0">
                <a:ea typeface="Calibri"/>
              </a:rPr>
              <a:t>Important Skills For Requirements Management</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1762318938"/>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138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775840771"/>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8</a:t>
                      </a:r>
                    </a:p>
                    <a:p>
                      <a:pPr>
                        <a:lnSpc>
                          <a:spcPct val="100000"/>
                        </a:lnSpc>
                        <a:spcAft>
                          <a:spcPts val="0"/>
                        </a:spcAft>
                      </a:pPr>
                      <a:r>
                        <a:rPr lang="en-GB" sz="1600" dirty="0" smtClean="0">
                          <a:solidFill>
                            <a:schemeClr val="tx1"/>
                          </a:solidFill>
                          <a:latin typeface="Helvetica"/>
                          <a:ea typeface="Calibri"/>
                          <a:cs typeface="Helvetica"/>
                        </a:rPr>
                        <a:t>Project Management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a Project</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Project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are Process Groups and how What are Subject Groups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the project Environment</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a:t>
                      </a:r>
                      <a:r>
                        <a:rPr lang="en-GB" sz="1600" baseline="0" dirty="0" smtClean="0">
                          <a:solidFill>
                            <a:schemeClr val="tx2"/>
                          </a:solidFill>
                          <a:latin typeface="Helvetica"/>
                          <a:ea typeface="Calibri"/>
                          <a:cs typeface="Helvetica"/>
                        </a:rPr>
                        <a:t> what project management is, the ins and outs and the project environment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322567324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70000" lnSpcReduction="20000"/>
          </a:bodyPr>
          <a:lstStyle/>
          <a:p>
            <a:r>
              <a:rPr lang="en-US" dirty="0" smtClean="0"/>
              <a:t>A </a:t>
            </a:r>
            <a:r>
              <a:rPr lang="en-US" dirty="0"/>
              <a:t>project consists of a unique set of processes consisting of coordinated and controlled activities with </a:t>
            </a:r>
            <a:r>
              <a:rPr lang="en-US" dirty="0" smtClean="0"/>
              <a:t>start and </a:t>
            </a:r>
            <a:r>
              <a:rPr lang="en-US" dirty="0"/>
              <a:t>end dates, performed to achieve project objectives. </a:t>
            </a:r>
            <a:endParaRPr lang="en-US" dirty="0" smtClean="0"/>
          </a:p>
          <a:p>
            <a:r>
              <a:rPr lang="en-US" dirty="0" smtClean="0"/>
              <a:t>Achievement </a:t>
            </a:r>
            <a:r>
              <a:rPr lang="en-US" dirty="0"/>
              <a:t>of the project objectives requires </a:t>
            </a:r>
            <a:r>
              <a:rPr lang="en-US" dirty="0" smtClean="0"/>
              <a:t>the provision </a:t>
            </a:r>
            <a:r>
              <a:rPr lang="en-US" dirty="0"/>
              <a:t>of deliverables conforming to specific requirements. A project may be subject to multiple </a:t>
            </a:r>
            <a:r>
              <a:rPr lang="en-US" dirty="0" smtClean="0"/>
              <a:t>constraints.</a:t>
            </a:r>
          </a:p>
          <a:p>
            <a:r>
              <a:rPr lang="en-US" dirty="0" smtClean="0"/>
              <a:t>Although </a:t>
            </a:r>
            <a:r>
              <a:rPr lang="en-US" dirty="0"/>
              <a:t>many projects may be similar, each project is unique. Project differences may occur in the following:</a:t>
            </a:r>
          </a:p>
          <a:p>
            <a:pPr lvl="1"/>
            <a:r>
              <a:rPr lang="en-US" dirty="0" smtClean="0"/>
              <a:t>deliverables </a:t>
            </a:r>
            <a:r>
              <a:rPr lang="en-US" dirty="0"/>
              <a:t>provided;</a:t>
            </a:r>
          </a:p>
          <a:p>
            <a:pPr lvl="1"/>
            <a:r>
              <a:rPr lang="en-US" dirty="0" smtClean="0"/>
              <a:t>stakeholders </a:t>
            </a:r>
            <a:r>
              <a:rPr lang="en-US" dirty="0"/>
              <a:t>influencing;</a:t>
            </a:r>
          </a:p>
          <a:p>
            <a:pPr lvl="1"/>
            <a:r>
              <a:rPr lang="en-US" dirty="0" smtClean="0"/>
              <a:t>resources </a:t>
            </a:r>
            <a:r>
              <a:rPr lang="en-US" dirty="0"/>
              <a:t>used;</a:t>
            </a:r>
          </a:p>
          <a:p>
            <a:pPr lvl="1"/>
            <a:r>
              <a:rPr lang="en-US" dirty="0" smtClean="0"/>
              <a:t>constraints</a:t>
            </a:r>
            <a:r>
              <a:rPr lang="en-US" dirty="0"/>
              <a:t>;</a:t>
            </a:r>
          </a:p>
          <a:p>
            <a:pPr lvl="1"/>
            <a:r>
              <a:rPr lang="en-US" dirty="0" smtClean="0"/>
              <a:t>the </a:t>
            </a:r>
            <a:r>
              <a:rPr lang="en-US" dirty="0"/>
              <a:t>way processes are tailored to provide the deliverables.</a:t>
            </a:r>
          </a:p>
          <a:p>
            <a:r>
              <a:rPr lang="en-US" dirty="0"/>
              <a:t>Every project has a definite start and end, and is usually divided into </a:t>
            </a:r>
            <a:r>
              <a:rPr lang="en-US" dirty="0" smtClean="0"/>
              <a:t>phases.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4" name="Title 3"/>
          <p:cNvSpPr>
            <a:spLocks noGrp="1"/>
          </p:cNvSpPr>
          <p:nvPr>
            <p:ph type="title"/>
          </p:nvPr>
        </p:nvSpPr>
        <p:spPr/>
        <p:txBody>
          <a:bodyPr/>
          <a:lstStyle/>
          <a:p>
            <a:r>
              <a:rPr lang="en-US" dirty="0" smtClean="0"/>
              <a:t>What is a Project?</a:t>
            </a:r>
            <a:endParaRPr lang="en-US" dirty="0"/>
          </a:p>
        </p:txBody>
      </p:sp>
      <p:grpSp>
        <p:nvGrpSpPr>
          <p:cNvPr id="7" name="Group 6"/>
          <p:cNvGrpSpPr/>
          <p:nvPr/>
        </p:nvGrpSpPr>
        <p:grpSpPr>
          <a:xfrm>
            <a:off x="914400" y="1219200"/>
            <a:ext cx="6477000" cy="3886200"/>
            <a:chOff x="914400" y="1219200"/>
            <a:chExt cx="6477000" cy="3886200"/>
          </a:xfrm>
        </p:grpSpPr>
        <p:pic>
          <p:nvPicPr>
            <p:cNvPr id="5" name="Picture 4"/>
            <p:cNvPicPr>
              <a:picLocks noChangeAspect="1"/>
            </p:cNvPicPr>
            <p:nvPr/>
          </p:nvPicPr>
          <p:blipFill>
            <a:blip r:embed="rId3" cstate="print"/>
            <a:stretch>
              <a:fillRect/>
            </a:stretch>
          </p:blipFill>
          <p:spPr>
            <a:xfrm>
              <a:off x="914400" y="1219200"/>
              <a:ext cx="2980832" cy="3886200"/>
            </a:xfrm>
            <a:prstGeom prst="rect">
              <a:avLst/>
            </a:prstGeom>
          </p:spPr>
        </p:pic>
        <p:pic>
          <p:nvPicPr>
            <p:cNvPr id="6" name="Picture 5"/>
            <p:cNvPicPr>
              <a:picLocks noChangeAspect="1"/>
            </p:cNvPicPr>
            <p:nvPr/>
          </p:nvPicPr>
          <p:blipFill>
            <a:blip r:embed="rId4" cstate="print"/>
            <a:stretch>
              <a:fillRect/>
            </a:stretch>
          </p:blipFill>
          <p:spPr>
            <a:xfrm>
              <a:off x="3886200" y="1219200"/>
              <a:ext cx="3505200" cy="3823855"/>
            </a:xfrm>
            <a:prstGeom prst="rect">
              <a:avLst/>
            </a:prstGeom>
          </p:spPr>
        </p:pic>
      </p:grpSp>
      <p:sp>
        <p:nvSpPr>
          <p:cNvPr id="8" name="TextBox 7"/>
          <p:cNvSpPr txBox="1"/>
          <p:nvPr/>
        </p:nvSpPr>
        <p:spPr>
          <a:xfrm>
            <a:off x="228600" y="5486400"/>
            <a:ext cx="9050825" cy="461665"/>
          </a:xfrm>
          <a:prstGeom prst="rect">
            <a:avLst/>
          </a:prstGeom>
          <a:noFill/>
        </p:spPr>
        <p:txBody>
          <a:bodyPr wrap="none" rtlCol="0">
            <a:spAutoFit/>
          </a:bodyPr>
          <a:lstStyle/>
          <a:p>
            <a:r>
              <a:rPr lang="en-US" sz="2400" dirty="0" smtClean="0">
                <a:solidFill>
                  <a:schemeClr val="accent3"/>
                </a:solidFill>
              </a:rPr>
              <a:t>Both the </a:t>
            </a:r>
            <a:r>
              <a:rPr lang="en-US" sz="2400" dirty="0" err="1" smtClean="0">
                <a:solidFill>
                  <a:schemeClr val="accent3"/>
                </a:solidFill>
              </a:rPr>
              <a:t>Burj</a:t>
            </a:r>
            <a:r>
              <a:rPr lang="en-US" sz="2400" dirty="0" smtClean="0">
                <a:solidFill>
                  <a:schemeClr val="accent3"/>
                </a:solidFill>
              </a:rPr>
              <a:t> </a:t>
            </a:r>
            <a:r>
              <a:rPr lang="en-US" sz="2400" dirty="0" err="1" smtClean="0">
                <a:solidFill>
                  <a:schemeClr val="accent3"/>
                </a:solidFill>
              </a:rPr>
              <a:t>Khalifa</a:t>
            </a:r>
            <a:r>
              <a:rPr lang="en-US" sz="2400" dirty="0" smtClean="0">
                <a:solidFill>
                  <a:schemeClr val="accent3"/>
                </a:solidFill>
              </a:rPr>
              <a:t> and the wooden step stool are results of projects. </a:t>
            </a:r>
            <a:endParaRPr lang="en-US" sz="2400" dirty="0">
              <a:solidFill>
                <a:schemeClr val="accent3"/>
              </a:solidFill>
            </a:endParaRPr>
          </a:p>
        </p:txBody>
      </p:sp>
    </p:spTree>
    <p:extLst>
      <p:ext uri="{BB962C8B-B14F-4D97-AF65-F5344CB8AC3E}">
        <p14:creationId xmlns:p14="http://schemas.microsoft.com/office/powerpoint/2010/main" xmlns="" val="2512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Sustainability Drivers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165258109"/>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a:t>
                      </a:r>
                      <a:r>
                        <a:rPr lang="en-GB" sz="1600" baseline="0" dirty="0" smtClean="0">
                          <a:solidFill>
                            <a:schemeClr val="tx1"/>
                          </a:solidFill>
                          <a:latin typeface="Helvetica"/>
                          <a:ea typeface="Calibri"/>
                          <a:cs typeface="Helvetica"/>
                        </a:rPr>
                        <a:t> 2</a:t>
                      </a: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Sustainability</a:t>
                      </a:r>
                      <a:r>
                        <a:rPr lang="en-GB" sz="1600" baseline="0" dirty="0" smtClean="0">
                          <a:solidFill>
                            <a:schemeClr val="tx1"/>
                          </a:solidFill>
                          <a:latin typeface="Helvetica"/>
                          <a:ea typeface="Calibri"/>
                          <a:cs typeface="Helvetica"/>
                        </a:rPr>
                        <a:t> Drivers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Sustainability Challenges</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The UN Global Compact</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UN PRME Initiative</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1" baseline="0" dirty="0" smtClean="0">
                          <a:solidFill>
                            <a:schemeClr val="tx1"/>
                          </a:solidFill>
                          <a:latin typeface="Helvetica"/>
                          <a:ea typeface="Calibri"/>
                          <a:cs typeface="Helvetica"/>
                        </a:rPr>
                        <a:t>The Global Reporting Initiative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The Post 2015 Business Engagement Architecture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current</a:t>
                      </a:r>
                      <a:r>
                        <a:rPr lang="en-GB" sz="1600" baseline="0" dirty="0" smtClean="0">
                          <a:solidFill>
                            <a:schemeClr val="tx2"/>
                          </a:solidFill>
                          <a:latin typeface="Helvetica"/>
                          <a:ea typeface="Calibri"/>
                          <a:cs typeface="Helvetica"/>
                        </a:rPr>
                        <a:t> challenges with sustainability from a business perspective, the driving force for business to engage in sustainability and the organizations driving the way forward.</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40427992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a:t>Project Management</a:t>
            </a:r>
            <a:endParaRPr lang="en-US" dirty="0"/>
          </a:p>
        </p:txBody>
      </p:sp>
      <p:grpSp>
        <p:nvGrpSpPr>
          <p:cNvPr id="1379351" name="Group 23"/>
          <p:cNvGrpSpPr>
            <a:grpSpLocks/>
          </p:cNvGrpSpPr>
          <p:nvPr/>
        </p:nvGrpSpPr>
        <p:grpSpPr bwMode="auto">
          <a:xfrm>
            <a:off x="990601" y="838200"/>
            <a:ext cx="7212623" cy="5080000"/>
            <a:chOff x="1136" y="640"/>
            <a:chExt cx="4922" cy="3200"/>
          </a:xfrm>
        </p:grpSpPr>
        <p:grpSp>
          <p:nvGrpSpPr>
            <p:cNvPr id="1379331"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952"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Constraints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time, cost, quality, technical, other performance parameters, legal, </a:t>
                </a:r>
                <a:r>
                  <a:rPr lang="en-GB" sz="1200" dirty="0" smtClean="0">
                    <a:solidFill>
                      <a:schemeClr val="bg1"/>
                    </a:solidFill>
                  </a:rPr>
                  <a:t>environmental, social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36"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41"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Output</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smtClean="0">
                    <a:solidFill>
                      <a:schemeClr val="tx1"/>
                    </a:solidFill>
                  </a:rPr>
                  <a:t>Project Management</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project </a:t>
                </a:r>
                <a:r>
                  <a:rPr lang="en-GB" sz="1200" dirty="0" smtClean="0">
                    <a:solidFill>
                      <a:schemeClr val="bg1"/>
                    </a:solidFill>
                  </a:rPr>
                  <a:t>deliverables:</a:t>
                </a:r>
              </a:p>
              <a:p>
                <a:pPr algn="l" eaLnBrk="1" hangingPunct="1"/>
                <a:r>
                  <a:rPr lang="en-GB" sz="1200" dirty="0" smtClean="0">
                    <a:solidFill>
                      <a:schemeClr val="bg1"/>
                    </a:solidFill>
                  </a:rPr>
                  <a:t>Products</a:t>
                </a:r>
              </a:p>
              <a:p>
                <a:pPr algn="l" eaLnBrk="1" hangingPunct="1"/>
                <a:r>
                  <a:rPr lang="en-GB" sz="1200" dirty="0" smtClean="0">
                    <a:solidFill>
                      <a:schemeClr val="bg1"/>
                    </a:solidFill>
                  </a:rPr>
                  <a:t>Services</a:t>
                </a:r>
              </a:p>
              <a:p>
                <a:pPr algn="l" eaLnBrk="1" hangingPunct="1"/>
                <a:r>
                  <a:rPr lang="en-GB" sz="1200" dirty="0" smtClean="0">
                    <a:solidFill>
                      <a:schemeClr val="bg1"/>
                    </a:solidFill>
                  </a:rPr>
                  <a:t>change</a:t>
                </a:r>
                <a:endParaRPr lang="en-US" sz="1200" dirty="0">
                  <a:solidFill>
                    <a:schemeClr val="bg1"/>
                  </a:solidFill>
                </a:endParaRPr>
              </a:p>
            </p:txBody>
          </p:sp>
          <p:sp>
            <p:nvSpPr>
              <p:cNvPr id="1379347" name="Text Box 19"/>
              <p:cNvSpPr txBox="1">
                <a:spLocks noChangeArrowheads="1"/>
              </p:cNvSpPr>
              <p:nvPr/>
            </p:nvSpPr>
            <p:spPr bwMode="auto">
              <a:xfrm>
                <a:off x="1521" y="1828"/>
                <a:ext cx="530" cy="233"/>
              </a:xfrm>
              <a:prstGeom prst="rect">
                <a:avLst/>
              </a:prstGeom>
              <a:noFill/>
              <a:ln w="12700" cap="sq" algn="ctr">
                <a:noFill/>
                <a:miter lim="800000"/>
                <a:headEnd/>
                <a:tailEnd/>
              </a:ln>
              <a:effectLst/>
            </p:spPr>
            <p:txBody>
              <a:bodyPr wrap="square">
                <a:spAutoFit/>
              </a:bodyPr>
              <a:lstStyle/>
              <a:p>
                <a:pPr eaLnBrk="1" hangingPunct="1"/>
                <a:r>
                  <a:rPr lang="en-GB" b="1" dirty="0">
                    <a:solidFill>
                      <a:schemeClr val="bg1"/>
                    </a:solidFill>
                  </a:rPr>
                  <a:t>Input</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a:solidFill>
                      <a:schemeClr val="bg1"/>
                    </a:solidFill>
                  </a:rPr>
                  <a:t>business </a:t>
                </a:r>
                <a:r>
                  <a:rPr lang="en-GB" sz="1200" dirty="0" smtClean="0">
                    <a:solidFill>
                      <a:schemeClr val="bg1"/>
                    </a:solidFill>
                  </a:rPr>
                  <a:t>need </a:t>
                </a:r>
              </a:p>
              <a:p>
                <a:pPr algn="l" eaLnBrk="1" hangingPunct="1"/>
                <a:r>
                  <a:rPr lang="en-GB" sz="1200" dirty="0" smtClean="0">
                    <a:solidFill>
                      <a:schemeClr val="bg1"/>
                    </a:solidFill>
                  </a:rPr>
                  <a:t>problem</a:t>
                </a:r>
                <a:endParaRPr lang="en-GB" sz="1200" dirty="0">
                  <a:solidFill>
                    <a:schemeClr val="bg1"/>
                  </a:solidFill>
                </a:endParaRPr>
              </a:p>
              <a:p>
                <a:pPr algn="l" eaLnBrk="1" hangingPunct="1"/>
                <a:r>
                  <a:rPr lang="en-GB" sz="1200" dirty="0">
                    <a:solidFill>
                      <a:schemeClr val="bg1"/>
                    </a:solidFill>
                  </a:rPr>
                  <a:t>opportunity</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
        <p:nvSpPr>
          <p:cNvPr id="2" name="Slide Number Placeholder 1"/>
          <p:cNvSpPr>
            <a:spLocks noGrp="1"/>
          </p:cNvSpPr>
          <p:nvPr>
            <p:ph type="sldNum" sz="quarter" idx="12"/>
          </p:nvPr>
        </p:nvSpPr>
        <p:spPr/>
        <p:txBody>
          <a:bodyPr/>
          <a:lstStyle/>
          <a:p>
            <a:fld id="{4BE819A1-3DD8-4179-BFD0-BF7D359F8DBD}" type="slidenum">
              <a:rPr lang="en-US" smtClean="0"/>
              <a:pPr/>
              <a:t>140</a:t>
            </a:fld>
            <a:endParaRPr lang="en-US" dirty="0"/>
          </a:p>
        </p:txBody>
      </p:sp>
    </p:spTree>
    <p:extLst>
      <p:ext uri="{BB962C8B-B14F-4D97-AF65-F5344CB8AC3E}">
        <p14:creationId xmlns:p14="http://schemas.microsoft.com/office/powerpoint/2010/main" xmlns="" val="33961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59259E-6 L -0.1026 -0.0037 " pathEditMode="relative" rAng="0" ptsTypes="AA">
                                      <p:cBhvr>
                                        <p:cTn id="6" dur="2000" fill="hold"/>
                                        <p:tgtEl>
                                          <p:spTgt spid="1379351"/>
                                        </p:tgtEl>
                                        <p:attrNameLst>
                                          <p:attrName>ppt_x</p:attrName>
                                          <p:attrName>ppt_y</p:attrName>
                                        </p:attrNameLst>
                                      </p:cBhvr>
                                      <p:rCtr x="-51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smtClean="0"/>
              <a:t>Project Management Process Groups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1981200"/>
            <a:ext cx="6248400" cy="2804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141</a:t>
            </a:fld>
            <a:endParaRPr lang="en-US" dirty="0"/>
          </a:p>
        </p:txBody>
      </p:sp>
    </p:spTree>
    <p:extLst>
      <p:ext uri="{BB962C8B-B14F-4D97-AF65-F5344CB8AC3E}">
        <p14:creationId xmlns:p14="http://schemas.microsoft.com/office/powerpoint/2010/main" xmlns="" val="31134599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Interaction Among Process Groups</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143000"/>
            <a:ext cx="7101987" cy="4941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172200" y="5715000"/>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142</a:t>
            </a:fld>
            <a:endParaRPr lang="en-US" dirty="0"/>
          </a:p>
        </p:txBody>
      </p:sp>
    </p:spTree>
    <p:extLst>
      <p:ext uri="{BB962C8B-B14F-4D97-AF65-F5344CB8AC3E}">
        <p14:creationId xmlns:p14="http://schemas.microsoft.com/office/powerpoint/2010/main" xmlns="" val="888577545"/>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xmlns="" val="1279405728"/>
              </p:ext>
            </p:extLst>
          </p:nvPr>
        </p:nvGraphicFramePr>
        <p:xfrm>
          <a:off x="467360" y="170688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4" name="Title 3"/>
          <p:cNvSpPr>
            <a:spLocks noGrp="1"/>
          </p:cNvSpPr>
          <p:nvPr>
            <p:ph type="title"/>
          </p:nvPr>
        </p:nvSpPr>
        <p:spPr/>
        <p:txBody>
          <a:bodyPr/>
          <a:lstStyle/>
          <a:p>
            <a:r>
              <a:rPr lang="en-US" dirty="0" smtClean="0"/>
              <a:t>Subject Groups</a:t>
            </a:r>
            <a:endParaRPr lang="en-US" dirty="0"/>
          </a:p>
        </p:txBody>
      </p:sp>
      <p:sp>
        <p:nvSpPr>
          <p:cNvPr id="6" name="TextBox 5"/>
          <p:cNvSpPr txBox="1"/>
          <p:nvPr/>
        </p:nvSpPr>
        <p:spPr>
          <a:xfrm>
            <a:off x="457200" y="1295400"/>
            <a:ext cx="8041640" cy="861774"/>
          </a:xfrm>
          <a:prstGeom prst="rect">
            <a:avLst/>
          </a:prstGeom>
          <a:noFill/>
        </p:spPr>
        <p:txBody>
          <a:bodyPr wrap="square" rtlCol="0">
            <a:spAutoFit/>
          </a:bodyPr>
          <a:lstStyle/>
          <a:p>
            <a:r>
              <a:rPr lang="en-US" sz="1600" dirty="0"/>
              <a:t>Each subject group consists of processes applicable to any project phase or project. </a:t>
            </a:r>
            <a:r>
              <a:rPr lang="en-US" sz="1600" dirty="0" smtClean="0"/>
              <a:t>These </a:t>
            </a:r>
            <a:r>
              <a:rPr lang="en-US" sz="1600" dirty="0"/>
              <a:t>processes are defined in terms of purpose, description and primary inputs and outputs in and are interdependent. </a:t>
            </a:r>
            <a:r>
              <a:rPr lang="en-US" sz="1600" dirty="0" smtClean="0"/>
              <a:t>Subject groups </a:t>
            </a:r>
            <a:r>
              <a:rPr lang="en-US" sz="1600" dirty="0"/>
              <a:t>are independent of application area or industry focus</a:t>
            </a:r>
            <a:r>
              <a:rPr lang="en-US" dirty="0" smtClean="0"/>
              <a:t>.</a:t>
            </a:r>
            <a:endParaRPr lang="en-US" dirty="0"/>
          </a:p>
        </p:txBody>
      </p:sp>
      <p:sp>
        <p:nvSpPr>
          <p:cNvPr id="2" name="TextBox 1"/>
          <p:cNvSpPr txBox="1"/>
          <p:nvPr/>
        </p:nvSpPr>
        <p:spPr>
          <a:xfrm>
            <a:off x="6400800" y="5715000"/>
            <a:ext cx="2430999" cy="369332"/>
          </a:xfrm>
          <a:prstGeom prst="rect">
            <a:avLst/>
          </a:prstGeom>
          <a:noFill/>
        </p:spPr>
        <p:txBody>
          <a:bodyPr wrap="none" rtlCol="0">
            <a:spAutoFit/>
          </a:bodyPr>
          <a:lstStyle/>
          <a:p>
            <a:r>
              <a:rPr lang="en-US" dirty="0" smtClean="0"/>
              <a:t>Derived from ISO 21500</a:t>
            </a:r>
            <a:endParaRPr lang="en-US" dirty="0"/>
          </a:p>
        </p:txBody>
      </p:sp>
    </p:spTree>
    <p:extLst>
      <p:ext uri="{BB962C8B-B14F-4D97-AF65-F5344CB8AC3E}">
        <p14:creationId xmlns:p14="http://schemas.microsoft.com/office/powerpoint/2010/main" xmlns="" val="21163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57C108-12B1-3241-B5A9-6258AD84E01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27E1838-485C-0E4F-B86C-394964E54C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0EC223-E715-514F-848E-1BD21B51B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9B12170-6F58-0147-8FB4-8FA56A39394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6DFF9EA-FDD8-3F40-AFBE-1B99842913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B8A16648-F579-FC4E-90F2-AC6A9BD4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63D07863-BC66-464A-A2E9-8CFDD28468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30FF9CE-198B-9C4E-88BE-41D4836855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3BE4A024-E0DC-C147-A213-84268E3DCE8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A13531B9-08C9-8244-8349-1F4B8B1EC1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sz="2800" dirty="0"/>
              <a:t>Relationship between project management concepts and </a:t>
            </a:r>
            <a:r>
              <a:rPr lang="en-US" sz="2800" dirty="0" smtClean="0"/>
              <a:t>processes</a:t>
            </a:r>
            <a:endParaRPr lang="en-US" sz="2800" dirty="0"/>
          </a:p>
        </p:txBody>
      </p:sp>
      <p:sp>
        <p:nvSpPr>
          <p:cNvPr id="5" name="Rectangle 4"/>
          <p:cNvSpPr/>
          <p:nvPr/>
        </p:nvSpPr>
        <p:spPr>
          <a:xfrm>
            <a:off x="320040" y="1447801"/>
            <a:ext cx="8305800" cy="4708981"/>
          </a:xfrm>
          <a:prstGeom prst="rect">
            <a:avLst/>
          </a:prstGeom>
        </p:spPr>
        <p:txBody>
          <a:bodyPr wrap="square">
            <a:spAutoFit/>
          </a:bodyPr>
          <a:lstStyle/>
          <a:p>
            <a:pPr marL="457200" indent="-457200">
              <a:buFont typeface="+mj-lt"/>
              <a:buAutoNum type="arabicPeriod"/>
            </a:pPr>
            <a:r>
              <a:rPr lang="en-US" sz="2000" b="1" dirty="0"/>
              <a:t>Project management </a:t>
            </a:r>
            <a:r>
              <a:rPr lang="en-US" sz="2000" dirty="0"/>
              <a:t>is accomplished through processes </a:t>
            </a:r>
            <a:r>
              <a:rPr lang="en-US" sz="2000" dirty="0" smtClean="0"/>
              <a:t>utilizing </a:t>
            </a:r>
            <a:r>
              <a:rPr lang="en-US" sz="2000" dirty="0"/>
              <a:t>the </a:t>
            </a:r>
            <a:r>
              <a:rPr lang="en-US" sz="2000" dirty="0" smtClean="0"/>
              <a:t>concepts [knowledge] and application  [competencies.]</a:t>
            </a:r>
            <a:endParaRPr lang="en-US" sz="2000" dirty="0"/>
          </a:p>
          <a:p>
            <a:pPr marL="457200" indent="-457200">
              <a:buFont typeface="+mj-lt"/>
              <a:buAutoNum type="arabicPeriod"/>
            </a:pPr>
            <a:r>
              <a:rPr lang="en-US" sz="2000" b="1" dirty="0" smtClean="0"/>
              <a:t>A </a:t>
            </a:r>
            <a:r>
              <a:rPr lang="en-US" sz="2000" b="1" dirty="0"/>
              <a:t>process </a:t>
            </a:r>
            <a:r>
              <a:rPr lang="en-US" sz="2000" dirty="0"/>
              <a:t>is a set of interrelated activities. Processes used </a:t>
            </a:r>
            <a:r>
              <a:rPr lang="en-US" sz="2000" dirty="0" smtClean="0"/>
              <a:t>in projects </a:t>
            </a:r>
            <a:r>
              <a:rPr lang="en-US" sz="2000" dirty="0"/>
              <a:t>are generally </a:t>
            </a:r>
            <a:r>
              <a:rPr lang="en-US" sz="2000" dirty="0" smtClean="0"/>
              <a:t>categorized </a:t>
            </a:r>
            <a:r>
              <a:rPr lang="en-US" sz="2000" dirty="0"/>
              <a:t>into three major types.</a:t>
            </a:r>
          </a:p>
          <a:p>
            <a:pPr marL="914400" lvl="1" indent="-457200">
              <a:buFont typeface="+mj-lt"/>
              <a:buAutoNum type="arabicPeriod"/>
            </a:pPr>
            <a:r>
              <a:rPr lang="en-US" sz="2000" b="1" dirty="0" smtClean="0"/>
              <a:t>project </a:t>
            </a:r>
            <a:r>
              <a:rPr lang="en-US" sz="2000" b="1" dirty="0"/>
              <a:t>management processes </a:t>
            </a:r>
            <a:r>
              <a:rPr lang="en-US" sz="2000" dirty="0"/>
              <a:t>-- specific to project management and determine how </a:t>
            </a:r>
            <a:r>
              <a:rPr lang="en-US" sz="2000" dirty="0" smtClean="0"/>
              <a:t>the activities </a:t>
            </a:r>
            <a:r>
              <a:rPr lang="en-US" sz="2000" dirty="0"/>
              <a:t>selected for the project are managed</a:t>
            </a:r>
          </a:p>
          <a:p>
            <a:pPr marL="914400" lvl="1" indent="-457200">
              <a:buFont typeface="+mj-lt"/>
              <a:buAutoNum type="arabicPeriod"/>
            </a:pPr>
            <a:r>
              <a:rPr lang="en-US" sz="2000" b="1" dirty="0" smtClean="0"/>
              <a:t>delivery </a:t>
            </a:r>
            <a:r>
              <a:rPr lang="en-US" sz="2000" b="1" dirty="0"/>
              <a:t>processes </a:t>
            </a:r>
            <a:r>
              <a:rPr lang="en-US" sz="2000" dirty="0"/>
              <a:t>-- not unique to project management, result in the specification and</a:t>
            </a:r>
          </a:p>
          <a:p>
            <a:pPr marL="914400" lvl="1" indent="-457200">
              <a:buFont typeface="+mj-lt"/>
              <a:buAutoNum type="arabicPeriod"/>
            </a:pPr>
            <a:r>
              <a:rPr lang="en-US" sz="2000" b="1" dirty="0"/>
              <a:t>provision of a particular product, service</a:t>
            </a:r>
            <a:r>
              <a:rPr lang="en-US" sz="2000" dirty="0"/>
              <a:t>, or result and vary depending on the particular project</a:t>
            </a:r>
          </a:p>
          <a:p>
            <a:pPr marL="457200" indent="-457200">
              <a:buFont typeface="+mj-lt"/>
              <a:buAutoNum type="arabicPeriod"/>
            </a:pPr>
            <a:r>
              <a:rPr lang="en-US" sz="2000" b="1" dirty="0" smtClean="0"/>
              <a:t>Deliverable support </a:t>
            </a:r>
            <a:r>
              <a:rPr lang="en-US" sz="2000" b="1" dirty="0"/>
              <a:t>processes </a:t>
            </a:r>
            <a:r>
              <a:rPr lang="en-US" sz="2000" dirty="0"/>
              <a:t>-- not unique to project management, provide relevant and valuable </a:t>
            </a:r>
            <a:r>
              <a:rPr lang="en-US" sz="2000" dirty="0" smtClean="0"/>
              <a:t>support to </a:t>
            </a:r>
            <a:r>
              <a:rPr lang="en-US" sz="2000" dirty="0"/>
              <a:t>product and project management processes in such disciplines as logistics, </a:t>
            </a:r>
            <a:r>
              <a:rPr lang="en-US" sz="2000" dirty="0" smtClean="0"/>
              <a:t>finance, accounting </a:t>
            </a:r>
            <a:r>
              <a:rPr lang="en-US" sz="2000" dirty="0"/>
              <a:t>and </a:t>
            </a:r>
            <a:r>
              <a:rPr lang="en-US" sz="2000" dirty="0" smtClean="0"/>
              <a:t>safety</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144</a:t>
            </a:fld>
            <a:endParaRPr lang="en-US" dirty="0"/>
          </a:p>
        </p:txBody>
      </p:sp>
    </p:spTree>
    <p:extLst>
      <p:ext uri="{BB962C8B-B14F-4D97-AF65-F5344CB8AC3E}">
        <p14:creationId xmlns:p14="http://schemas.microsoft.com/office/powerpoint/2010/main" xmlns="" val="29875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145</a:t>
            </a:fld>
            <a:endParaRPr lang="en-US" dirty="0"/>
          </a:p>
        </p:txBody>
      </p:sp>
      <p:sp>
        <p:nvSpPr>
          <p:cNvPr id="4" name="TextBox 3"/>
          <p:cNvSpPr txBox="1"/>
          <p:nvPr/>
        </p:nvSpPr>
        <p:spPr>
          <a:xfrm>
            <a:off x="457201" y="1295400"/>
            <a:ext cx="8305800" cy="830997"/>
          </a:xfrm>
          <a:prstGeom prst="rect">
            <a:avLst/>
          </a:prstGeom>
          <a:noFill/>
        </p:spPr>
        <p:txBody>
          <a:bodyPr wrap="square" rtlCol="0">
            <a:spAutoFit/>
          </a:bodyPr>
          <a:lstStyle/>
          <a:p>
            <a:r>
              <a:rPr lang="en-US" sz="2400" dirty="0"/>
              <a:t> </a:t>
            </a:r>
            <a:r>
              <a:rPr lang="en-US" sz="2400" dirty="0" smtClean="0"/>
              <a:t>1. </a:t>
            </a:r>
            <a:r>
              <a:rPr lang="en-US" sz="2400" b="1" dirty="0" smtClean="0"/>
              <a:t>A </a:t>
            </a:r>
            <a:r>
              <a:rPr lang="en-US" sz="2400" b="1" dirty="0"/>
              <a:t>project </a:t>
            </a:r>
            <a:r>
              <a:rPr lang="en-US" sz="2400" dirty="0"/>
              <a:t>starts when the performing organization completes the processes required to mandate a new </a:t>
            </a:r>
            <a:r>
              <a:rPr lang="en-US" sz="2400" dirty="0" smtClean="0"/>
              <a:t>project.</a:t>
            </a:r>
            <a:endParaRPr lang="en-US" sz="2400" dirty="0"/>
          </a:p>
        </p:txBody>
      </p:sp>
      <p:sp>
        <p:nvSpPr>
          <p:cNvPr id="5" name="TextBox 4"/>
          <p:cNvSpPr txBox="1"/>
          <p:nvPr/>
        </p:nvSpPr>
        <p:spPr>
          <a:xfrm>
            <a:off x="533400" y="2743200"/>
            <a:ext cx="8229600" cy="1846659"/>
          </a:xfrm>
          <a:prstGeom prst="rect">
            <a:avLst/>
          </a:prstGeom>
          <a:noFill/>
        </p:spPr>
        <p:txBody>
          <a:bodyPr wrap="square" rtlCol="0">
            <a:spAutoFit/>
          </a:bodyPr>
          <a:lstStyle/>
          <a:p>
            <a:r>
              <a:rPr lang="en-US" sz="2400" dirty="0"/>
              <a:t>2</a:t>
            </a:r>
            <a:r>
              <a:rPr lang="en-US" sz="2400" b="1" dirty="0"/>
              <a:t>. </a:t>
            </a:r>
            <a:r>
              <a:rPr lang="en-US" sz="2400" b="1" dirty="0" smtClean="0"/>
              <a:t>A </a:t>
            </a:r>
            <a:r>
              <a:rPr lang="en-US" sz="2400" b="1" dirty="0"/>
              <a:t>project </a:t>
            </a:r>
            <a:r>
              <a:rPr lang="en-US" sz="2400" dirty="0"/>
              <a:t>ends when the project deliverables have been accepted or the project has been prematurely terminated, </a:t>
            </a:r>
            <a:r>
              <a:rPr lang="en-US" sz="2400" dirty="0" smtClean="0"/>
              <a:t>and </a:t>
            </a:r>
            <a:r>
              <a:rPr lang="en-US" sz="2400" dirty="0"/>
              <a:t>when all project documentation is delivered and all closure activities have been completed.</a:t>
            </a:r>
          </a:p>
          <a:p>
            <a:endParaRPr lang="en-US" dirty="0"/>
          </a:p>
        </p:txBody>
      </p:sp>
      <p:sp>
        <p:nvSpPr>
          <p:cNvPr id="6" name="TextBox 5"/>
          <p:cNvSpPr txBox="1"/>
          <p:nvPr/>
        </p:nvSpPr>
        <p:spPr>
          <a:xfrm>
            <a:off x="685800" y="2133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7" name="TextBox 6"/>
          <p:cNvSpPr txBox="1"/>
          <p:nvPr/>
        </p:nvSpPr>
        <p:spPr>
          <a:xfrm>
            <a:off x="681473" y="4419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8" name="TextBox 7"/>
          <p:cNvSpPr txBox="1"/>
          <p:nvPr/>
        </p:nvSpPr>
        <p:spPr>
          <a:xfrm>
            <a:off x="533400" y="5105400"/>
            <a:ext cx="8229600" cy="830997"/>
          </a:xfrm>
          <a:prstGeom prst="rect">
            <a:avLst/>
          </a:prstGeom>
          <a:noFill/>
        </p:spPr>
        <p:txBody>
          <a:bodyPr wrap="square" rtlCol="0">
            <a:spAutoFit/>
          </a:bodyPr>
          <a:lstStyle/>
          <a:p>
            <a:r>
              <a:rPr lang="en-US" sz="2400" dirty="0" smtClean="0"/>
              <a:t>3</a:t>
            </a:r>
            <a:r>
              <a:rPr lang="en-US" sz="2400" b="1" dirty="0" smtClean="0"/>
              <a:t>. A </a:t>
            </a:r>
            <a:r>
              <a:rPr lang="en-US" sz="2400" b="1" dirty="0"/>
              <a:t>project </a:t>
            </a:r>
            <a:r>
              <a:rPr lang="en-US" sz="2400" dirty="0" smtClean="0"/>
              <a:t>manager’s responsibility for a project ends when all closure activities have been completed.</a:t>
            </a:r>
            <a:endParaRPr lang="en-US" dirty="0"/>
          </a:p>
        </p:txBody>
      </p:sp>
      <p:sp>
        <p:nvSpPr>
          <p:cNvPr id="9" name="TextBox 8"/>
          <p:cNvSpPr txBox="1"/>
          <p:nvPr/>
        </p:nvSpPr>
        <p:spPr>
          <a:xfrm>
            <a:off x="1828800" y="1981200"/>
            <a:ext cx="5307062" cy="2646878"/>
          </a:xfrm>
          <a:prstGeom prst="rect">
            <a:avLst/>
          </a:prstGeom>
          <a:solidFill>
            <a:schemeClr val="bg1"/>
          </a:solidFill>
          <a:ln w="57150" cmpd="sng">
            <a:solidFill>
              <a:srgbClr val="FF0000"/>
            </a:solidFill>
          </a:ln>
        </p:spPr>
        <p:txBody>
          <a:bodyPr wrap="none" rtlCol="0">
            <a:spAutoFit/>
          </a:bodyPr>
          <a:lstStyle/>
          <a:p>
            <a:r>
              <a:rPr lang="en-US" sz="16600" dirty="0" smtClean="0">
                <a:solidFill>
                  <a:srgbClr val="FF0000"/>
                </a:solidFill>
              </a:rPr>
              <a:t>FALSE</a:t>
            </a:r>
            <a:endParaRPr lang="en-US" sz="16600" dirty="0">
              <a:solidFill>
                <a:srgbClr val="FF0000"/>
              </a:solidFill>
            </a:endParaRPr>
          </a:p>
        </p:txBody>
      </p:sp>
    </p:spTree>
    <p:extLst>
      <p:ext uri="{BB962C8B-B14F-4D97-AF65-F5344CB8AC3E}">
        <p14:creationId xmlns:p14="http://schemas.microsoft.com/office/powerpoint/2010/main" xmlns="" val="35738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620000" y="5715000"/>
            <a:ext cx="1671638" cy="369332"/>
          </a:xfrm>
          <a:prstGeom prst="rect">
            <a:avLst/>
          </a:prstGeom>
          <a:noFill/>
        </p:spPr>
        <p:txBody>
          <a:bodyPr wrap="square" rtlCol="0">
            <a:spAutoFit/>
          </a:bodyPr>
          <a:lstStyle/>
          <a:p>
            <a:r>
              <a:rPr lang="en-US" dirty="0" smtClean="0"/>
              <a:t>ISO 21500</a:t>
            </a:r>
            <a:endParaRPr lang="en-US"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146</a:t>
            </a:fld>
            <a:endParaRPr lang="en-US" dirty="0"/>
          </a:p>
        </p:txBody>
      </p:sp>
      <p:sp>
        <p:nvSpPr>
          <p:cNvPr id="8" name="Frame 7"/>
          <p:cNvSpPr/>
          <p:nvPr/>
        </p:nvSpPr>
        <p:spPr>
          <a:xfrm>
            <a:off x="1092200" y="2270760"/>
            <a:ext cx="1955800" cy="822960"/>
          </a:xfrm>
          <a:prstGeom prst="frame">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40688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Complexity</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147</a:t>
            </a:fld>
            <a:endParaRPr lang="en-US" dirty="0"/>
          </a:p>
        </p:txBody>
      </p:sp>
      <p:pic>
        <p:nvPicPr>
          <p:cNvPr id="5" name="Picture 4" descr="gapp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343400" y="228600"/>
            <a:ext cx="2413000" cy="876773"/>
          </a:xfrm>
          <a:prstGeom prst="rect">
            <a:avLst/>
          </a:prstGeom>
        </p:spPr>
      </p:pic>
      <p:sp>
        <p:nvSpPr>
          <p:cNvPr id="6" name="TextBox 5"/>
          <p:cNvSpPr txBox="1"/>
          <p:nvPr/>
        </p:nvSpPr>
        <p:spPr>
          <a:xfrm>
            <a:off x="381000" y="1295400"/>
            <a:ext cx="8463279" cy="646331"/>
          </a:xfrm>
          <a:prstGeom prst="rect">
            <a:avLst/>
          </a:prstGeom>
          <a:noFill/>
        </p:spPr>
        <p:txBody>
          <a:bodyPr wrap="square" rtlCol="0">
            <a:spAutoFit/>
          </a:bodyPr>
          <a:lstStyle/>
          <a:p>
            <a:r>
              <a:rPr lang="en-US" sz="1200" dirty="0" smtClean="0"/>
              <a:t>GAPPS has developed an approach to categorizing projects based on their management complexity. The GAPPS framework uses a tool called the Crawford-</a:t>
            </a:r>
            <a:r>
              <a:rPr lang="en-US" sz="1200" dirty="0" err="1" smtClean="0"/>
              <a:t>Ishikura</a:t>
            </a:r>
            <a:r>
              <a:rPr lang="en-US" sz="1200" dirty="0" smtClean="0"/>
              <a:t> Factor Table for Evaluating Roles, or CIFTER. The tool, named after two major contributors to GAPPS, is used to differentiate project manager roles based on the complexity of the projects managed.</a:t>
            </a:r>
            <a:endParaRPr lang="en-US" sz="1200" dirty="0"/>
          </a:p>
        </p:txBody>
      </p:sp>
      <p:sp>
        <p:nvSpPr>
          <p:cNvPr id="7" name="TextBox 6"/>
          <p:cNvSpPr txBox="1"/>
          <p:nvPr/>
        </p:nvSpPr>
        <p:spPr>
          <a:xfrm>
            <a:off x="497840" y="3566160"/>
            <a:ext cx="184666"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xmlns="" val="1578801150"/>
              </p:ext>
            </p:extLst>
          </p:nvPr>
        </p:nvGraphicFramePr>
        <p:xfrm>
          <a:off x="838200" y="2133600"/>
          <a:ext cx="7401560" cy="383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6506333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Great Project Managers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148</a:t>
            </a:fld>
            <a:endParaRPr lang="en-US" dirty="0"/>
          </a:p>
        </p:txBody>
      </p:sp>
      <p:sp>
        <p:nvSpPr>
          <p:cNvPr id="3" name="Content Placeholder 2"/>
          <p:cNvSpPr>
            <a:spLocks noGrp="1"/>
          </p:cNvSpPr>
          <p:nvPr>
            <p:ph idx="1"/>
          </p:nvPr>
        </p:nvSpPr>
        <p:spPr>
          <a:xfrm>
            <a:off x="381000" y="1447800"/>
            <a:ext cx="8229600" cy="4343400"/>
          </a:xfrm>
        </p:spPr>
        <p:txBody>
          <a:bodyPr>
            <a:normAutofit fontScale="92500" lnSpcReduction="10000"/>
          </a:bodyPr>
          <a:lstStyle/>
          <a:p>
            <a:pPr marL="457200" indent="-457200">
              <a:buFont typeface="+mj-lt"/>
              <a:buAutoNum type="arabicPeriod"/>
            </a:pPr>
            <a:r>
              <a:rPr lang="en-US" dirty="0" smtClean="0"/>
              <a:t>Focus </a:t>
            </a:r>
            <a:r>
              <a:rPr lang="en-US" dirty="0"/>
              <a:t>on Customer </a:t>
            </a:r>
            <a:r>
              <a:rPr lang="en-US" dirty="0" smtClean="0"/>
              <a:t>Needs </a:t>
            </a:r>
            <a:endParaRPr lang="en-US" dirty="0"/>
          </a:p>
          <a:p>
            <a:pPr marL="457200" indent="-457200">
              <a:buFont typeface="+mj-lt"/>
              <a:buAutoNum type="arabicPeriod"/>
            </a:pPr>
            <a:r>
              <a:rPr lang="en-US" dirty="0"/>
              <a:t>Challenge </a:t>
            </a:r>
            <a:r>
              <a:rPr lang="en-US" dirty="0" smtClean="0"/>
              <a:t>“That’s the way we have always done it…”</a:t>
            </a:r>
            <a:endParaRPr lang="en-US" dirty="0"/>
          </a:p>
          <a:p>
            <a:pPr marL="457200" indent="-457200">
              <a:buFont typeface="+mj-lt"/>
              <a:buAutoNum type="arabicPeriod"/>
            </a:pPr>
            <a:r>
              <a:rPr lang="en-US" dirty="0"/>
              <a:t>Meet Face to Face (video conference also counts ;)</a:t>
            </a:r>
          </a:p>
          <a:p>
            <a:pPr marL="457200" indent="-457200">
              <a:buFont typeface="+mj-lt"/>
              <a:buAutoNum type="arabicPeriod"/>
            </a:pPr>
            <a:r>
              <a:rPr lang="en-US" dirty="0"/>
              <a:t>Understand the requirements and how they relate to organizational principles and benefit</a:t>
            </a:r>
          </a:p>
          <a:p>
            <a:pPr marL="457200" indent="-457200">
              <a:buFont typeface="+mj-lt"/>
              <a:buAutoNum type="arabicPeriod"/>
            </a:pPr>
            <a:r>
              <a:rPr lang="en-US" dirty="0"/>
              <a:t>Collaborate with the project team</a:t>
            </a:r>
          </a:p>
          <a:p>
            <a:pPr marL="457200" indent="-457200">
              <a:buFont typeface="+mj-lt"/>
              <a:buAutoNum type="arabicPeriod"/>
            </a:pPr>
            <a:r>
              <a:rPr lang="en-US" dirty="0"/>
              <a:t>Delegate Effectively</a:t>
            </a:r>
          </a:p>
          <a:p>
            <a:pPr marL="457200" indent="-457200">
              <a:buFont typeface="+mj-lt"/>
              <a:buAutoNum type="arabicPeriod"/>
            </a:pPr>
            <a:r>
              <a:rPr lang="en-US" dirty="0"/>
              <a:t>Are comfortable in the “C” Suite</a:t>
            </a:r>
          </a:p>
          <a:p>
            <a:pPr marL="457200" indent="-457200">
              <a:buFont typeface="+mj-lt"/>
              <a:buAutoNum type="arabicPeriod"/>
            </a:pPr>
            <a:r>
              <a:rPr lang="en-US" dirty="0"/>
              <a:t>Are proactive</a:t>
            </a:r>
          </a:p>
          <a:p>
            <a:pPr marL="457200" indent="-457200">
              <a:buFont typeface="+mj-lt"/>
              <a:buAutoNum type="arabicPeriod"/>
            </a:pPr>
            <a:r>
              <a:rPr lang="en-US" dirty="0"/>
              <a:t>Can lead under pressure</a:t>
            </a:r>
          </a:p>
          <a:p>
            <a:endParaRPr lang="en-US" dirty="0"/>
          </a:p>
        </p:txBody>
      </p:sp>
    </p:spTree>
    <p:extLst>
      <p:ext uri="{BB962C8B-B14F-4D97-AF65-F5344CB8AC3E}">
        <p14:creationId xmlns:p14="http://schemas.microsoft.com/office/powerpoint/2010/main" xmlns="" val="222318889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149</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Rectangle 1"/>
          <p:cNvSpPr/>
          <p:nvPr/>
        </p:nvSpPr>
        <p:spPr>
          <a:xfrm>
            <a:off x="609600" y="1752600"/>
            <a:ext cx="6705600" cy="2559162"/>
          </a:xfrm>
          <a:prstGeom prst="rect">
            <a:avLst/>
          </a:prstGeom>
        </p:spPr>
        <p:txBody>
          <a:bodyPr wrap="square">
            <a:spAutoFit/>
          </a:bodyPr>
          <a:lstStyle/>
          <a:p>
            <a:pPr marL="285750" indent="-285750">
              <a:lnSpc>
                <a:spcPct val="115000"/>
              </a:lnSpc>
              <a:spcAft>
                <a:spcPts val="0"/>
              </a:spcAft>
              <a:buFont typeface="Arial"/>
              <a:buChar char="•"/>
            </a:pPr>
            <a:r>
              <a:rPr lang="en-GB" sz="2800" dirty="0">
                <a:ea typeface="Calibri"/>
              </a:rPr>
              <a:t>What is a Project</a:t>
            </a:r>
          </a:p>
          <a:p>
            <a:pPr marL="285750" indent="-285750">
              <a:lnSpc>
                <a:spcPct val="115000"/>
              </a:lnSpc>
              <a:spcAft>
                <a:spcPts val="0"/>
              </a:spcAft>
              <a:buFont typeface="Arial"/>
              <a:buChar char="•"/>
            </a:pPr>
            <a:r>
              <a:rPr lang="en-GB" sz="2800" dirty="0">
                <a:ea typeface="Calibri"/>
              </a:rPr>
              <a:t>What is Project Management</a:t>
            </a:r>
          </a:p>
          <a:p>
            <a:pPr marL="285750" indent="-285750">
              <a:lnSpc>
                <a:spcPct val="115000"/>
              </a:lnSpc>
              <a:spcAft>
                <a:spcPts val="0"/>
              </a:spcAft>
              <a:buFont typeface="Arial"/>
              <a:buChar char="•"/>
            </a:pPr>
            <a:r>
              <a:rPr lang="en-GB" sz="2800" dirty="0">
                <a:ea typeface="Calibri"/>
              </a:rPr>
              <a:t>What are Process Groups and how What are Subject Groups</a:t>
            </a:r>
          </a:p>
          <a:p>
            <a:pPr marL="285750" indent="-285750">
              <a:lnSpc>
                <a:spcPct val="115000"/>
              </a:lnSpc>
              <a:spcAft>
                <a:spcPts val="0"/>
              </a:spcAft>
              <a:buFont typeface="Arial"/>
              <a:buChar char="•"/>
            </a:pPr>
            <a:r>
              <a:rPr lang="en-GB" sz="2800" dirty="0">
                <a:ea typeface="Calibri"/>
              </a:rPr>
              <a:t>What is the project Environment</a:t>
            </a:r>
          </a:p>
        </p:txBody>
      </p:sp>
    </p:spTree>
    <p:extLst>
      <p:ext uri="{BB962C8B-B14F-4D97-AF65-F5344CB8AC3E}">
        <p14:creationId xmlns:p14="http://schemas.microsoft.com/office/powerpoint/2010/main" xmlns="" val="411712000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A Growing Problem</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15</a:t>
            </a:fld>
            <a:endParaRPr lang="en-US" dirty="0"/>
          </a:p>
        </p:txBody>
      </p:sp>
      <p:sp>
        <p:nvSpPr>
          <p:cNvPr id="5" name="Content Placeholder 4"/>
          <p:cNvSpPr>
            <a:spLocks noGrp="1"/>
          </p:cNvSpPr>
          <p:nvPr>
            <p:ph idx="1"/>
          </p:nvPr>
        </p:nvSpPr>
        <p:spPr>
          <a:xfrm>
            <a:off x="457200" y="1600201"/>
            <a:ext cx="3810000" cy="3809999"/>
          </a:xfrm>
        </p:spPr>
        <p:txBody>
          <a:bodyPr>
            <a:normAutofit fontScale="70000" lnSpcReduction="20000"/>
          </a:bodyPr>
          <a:lstStyle/>
          <a:p>
            <a:r>
              <a:rPr lang="en-US" dirty="0"/>
              <a:t>According to Global Footprint Network’s calculations, our </a:t>
            </a:r>
            <a:r>
              <a:rPr lang="en-US" dirty="0" smtClean="0"/>
              <a:t>(global) demand </a:t>
            </a:r>
            <a:r>
              <a:rPr lang="en-US" dirty="0"/>
              <a:t>for renewable ecological resources and the services they provide is now equivalent to that of </a:t>
            </a:r>
            <a:r>
              <a:rPr lang="en-US" b="1" dirty="0"/>
              <a:t>more than </a:t>
            </a:r>
            <a:r>
              <a:rPr lang="en-US" b="1" dirty="0" smtClean="0"/>
              <a:t>1.6 </a:t>
            </a:r>
            <a:r>
              <a:rPr lang="en-US" b="1" dirty="0"/>
              <a:t>Earths. </a:t>
            </a:r>
            <a:endParaRPr lang="en-US" b="1" dirty="0" smtClean="0"/>
          </a:p>
          <a:p>
            <a:endParaRPr lang="en-US" b="1" dirty="0" smtClean="0"/>
          </a:p>
          <a:p>
            <a:r>
              <a:rPr lang="en-US" dirty="0" smtClean="0"/>
              <a:t>The </a:t>
            </a:r>
            <a:r>
              <a:rPr lang="en-US" dirty="0"/>
              <a:t>data shows us on track to require the resources of two planets well before mid-century</a:t>
            </a:r>
            <a:r>
              <a:rPr lang="en-US" dirty="0" smtClean="0"/>
              <a:t>.</a:t>
            </a:r>
          </a:p>
          <a:p>
            <a:endParaRPr lang="en-US" dirty="0" smtClean="0"/>
          </a:p>
          <a:p>
            <a:pPr marL="0" indent="0">
              <a:buNone/>
            </a:pPr>
            <a:r>
              <a:rPr lang="en-US" b="1" dirty="0" smtClean="0"/>
              <a:t>(We don’t have 1.6 Planets)</a:t>
            </a:r>
            <a:endParaRPr lang="en-US" b="1" dirty="0"/>
          </a:p>
        </p:txBody>
      </p:sp>
      <p:sp>
        <p:nvSpPr>
          <p:cNvPr id="3" name="TextBox 2"/>
          <p:cNvSpPr txBox="1"/>
          <p:nvPr/>
        </p:nvSpPr>
        <p:spPr>
          <a:xfrm>
            <a:off x="152400" y="5715000"/>
            <a:ext cx="7087397" cy="338554"/>
          </a:xfrm>
          <a:prstGeom prst="rect">
            <a:avLst/>
          </a:prstGeom>
          <a:noFill/>
        </p:spPr>
        <p:txBody>
          <a:bodyPr wrap="none" rtlCol="0">
            <a:spAutoFit/>
          </a:bodyPr>
          <a:lstStyle/>
          <a:p>
            <a:r>
              <a:rPr lang="en-US" sz="1600" dirty="0">
                <a:solidFill>
                  <a:schemeClr val="bg1">
                    <a:lumMod val="75000"/>
                  </a:schemeClr>
                </a:solidFill>
              </a:rPr>
              <a:t>http://</a:t>
            </a:r>
            <a:r>
              <a:rPr lang="en-US" sz="1600" dirty="0" err="1">
                <a:solidFill>
                  <a:schemeClr val="bg1">
                    <a:lumMod val="75000"/>
                  </a:schemeClr>
                </a:solidFill>
              </a:rPr>
              <a:t>www.footprintnetwork.org</a:t>
            </a:r>
            <a:r>
              <a:rPr lang="en-US" sz="1600" dirty="0">
                <a:solidFill>
                  <a:schemeClr val="bg1">
                    <a:lumMod val="75000"/>
                  </a:schemeClr>
                </a:solidFill>
              </a:rPr>
              <a:t>/en/</a:t>
            </a:r>
            <a:r>
              <a:rPr lang="en-US" sz="1600" dirty="0" err="1">
                <a:solidFill>
                  <a:schemeClr val="bg1">
                    <a:lumMod val="75000"/>
                  </a:schemeClr>
                </a:solidFill>
              </a:rPr>
              <a:t>index.php</a:t>
            </a:r>
            <a:r>
              <a:rPr lang="en-US" sz="1600" dirty="0">
                <a:solidFill>
                  <a:schemeClr val="bg1">
                    <a:lumMod val="75000"/>
                  </a:schemeClr>
                </a:solidFill>
              </a:rPr>
              <a:t>/GFN/page/</a:t>
            </a:r>
            <a:r>
              <a:rPr lang="en-US" sz="1600" dirty="0" err="1">
                <a:solidFill>
                  <a:schemeClr val="bg1">
                    <a:lumMod val="75000"/>
                  </a:schemeClr>
                </a:solidFill>
              </a:rPr>
              <a:t>earth_overshoot_day</a:t>
            </a:r>
            <a:r>
              <a:rPr lang="en-US" sz="1600" dirty="0">
                <a:solidFill>
                  <a:schemeClr val="bg1">
                    <a:lumMod val="75000"/>
                  </a:schemeClr>
                </a:solidFill>
              </a:rPr>
              <a:t>/</a:t>
            </a:r>
          </a:p>
        </p:txBody>
      </p:sp>
      <p:pic>
        <p:nvPicPr>
          <p:cNvPr id="7" name="Picture 6" descr="1.6.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343400" y="1905000"/>
            <a:ext cx="4010284" cy="2476500"/>
          </a:xfrm>
          <a:prstGeom prst="rect">
            <a:avLst/>
          </a:prstGeom>
        </p:spPr>
      </p:pic>
    </p:spTree>
    <p:extLst>
      <p:ext uri="{BB962C8B-B14F-4D97-AF65-F5344CB8AC3E}">
        <p14:creationId xmlns:p14="http://schemas.microsoft.com/office/powerpoint/2010/main" xmlns="" val="12912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Lifecycles and PRiSM</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150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3576855104"/>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smtClean="0">
                          <a:solidFill>
                            <a:schemeClr val="tx1"/>
                          </a:solidFill>
                          <a:latin typeface="Helvetica"/>
                          <a:ea typeface="Calibri"/>
                          <a:cs typeface="Helvetica"/>
                        </a:rPr>
                        <a:t>10</a:t>
                      </a: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Project Life Cycles and PRiSM</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Project</a:t>
                      </a:r>
                      <a:r>
                        <a:rPr lang="en-GB" sz="1600" b="0" baseline="0" dirty="0" smtClean="0">
                          <a:solidFill>
                            <a:srgbClr val="000000"/>
                          </a:solidFill>
                          <a:latin typeface="Helvetica"/>
                          <a:ea typeface="Calibri"/>
                          <a:cs typeface="Helvetica"/>
                        </a:rPr>
                        <a:t> and Product</a:t>
                      </a:r>
                      <a:r>
                        <a:rPr lang="en-GB" sz="1600" b="0" dirty="0" smtClean="0">
                          <a:solidFill>
                            <a:srgbClr val="000000"/>
                          </a:solidFill>
                          <a:latin typeface="Helvetica"/>
                          <a:ea typeface="Calibri"/>
                          <a:cs typeface="Helvetica"/>
                        </a:rPr>
                        <a:t> life cycles.</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Product Lifespans Cradle to Cradle</a:t>
                      </a:r>
                      <a:r>
                        <a:rPr lang="en-GB" sz="1600" b="0" baseline="0" dirty="0" smtClean="0">
                          <a:solidFill>
                            <a:srgbClr val="000000"/>
                          </a:solidFill>
                          <a:latin typeface="Helvetica"/>
                          <a:ea typeface="Calibri"/>
                          <a:cs typeface="Helvetica"/>
                        </a:rPr>
                        <a:t> and Cradle to Grave</a:t>
                      </a:r>
                      <a:endParaRPr lang="en-GB" sz="1600" b="0" dirty="0" smtClean="0">
                        <a:solidFill>
                          <a:srgbClr val="000000"/>
                        </a:solidFill>
                        <a:latin typeface="Helvetica"/>
                        <a:ea typeface="Calibri"/>
                        <a:cs typeface="Helvetica"/>
                      </a:endParaRP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Project phases such as Initiate, Plan</a:t>
                      </a:r>
                      <a:r>
                        <a:rPr lang="en-GB" sz="1600" b="0" baseline="0" dirty="0" smtClean="0">
                          <a:solidFill>
                            <a:srgbClr val="000000"/>
                          </a:solidFill>
                          <a:latin typeface="Helvetica"/>
                          <a:ea typeface="Calibri"/>
                          <a:cs typeface="Helvetica"/>
                        </a:rPr>
                        <a:t> Implement and Close</a:t>
                      </a:r>
                      <a:r>
                        <a:rPr lang="en-GB" sz="1600" b="0" dirty="0" smtClean="0">
                          <a:solidFill>
                            <a:srgbClr val="000000"/>
                          </a:solidFill>
                          <a:latin typeface="Helvetica"/>
                          <a:ea typeface="Calibri"/>
                          <a:cs typeface="Helvetica"/>
                        </a:rPr>
                        <a:t>.</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The relationship between phases and stages.</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The</a:t>
                      </a:r>
                      <a:r>
                        <a:rPr lang="en-GB" sz="1600" b="0" baseline="0" dirty="0" smtClean="0">
                          <a:solidFill>
                            <a:srgbClr val="000000"/>
                          </a:solidFill>
                          <a:latin typeface="Helvetica"/>
                          <a:ea typeface="Calibri"/>
                          <a:cs typeface="Helvetica"/>
                        </a:rPr>
                        <a:t> PRiSM Flow </a:t>
                      </a:r>
                    </a:p>
                    <a:p>
                      <a:pPr>
                        <a:lnSpc>
                          <a:spcPct val="114000"/>
                        </a:lnSpc>
                        <a:spcBef>
                          <a:spcPts val="1200"/>
                        </a:spcBef>
                        <a:spcAft>
                          <a:spcPts val="0"/>
                        </a:spcAft>
                        <a:buFont typeface="Arial" pitchFamily="34" charset="0"/>
                        <a:buNone/>
                      </a:pPr>
                      <a:r>
                        <a:rPr lang="en-GB" sz="1600" b="0" baseline="0" dirty="0" smtClean="0">
                          <a:solidFill>
                            <a:srgbClr val="000000"/>
                          </a:solidFill>
                          <a:latin typeface="Helvetica"/>
                          <a:ea typeface="Calibri"/>
                          <a:cs typeface="Helvetica"/>
                        </a:rPr>
                        <a:t>The Product Life Cycle</a:t>
                      </a:r>
                      <a:endParaRPr lang="en-GB" sz="1600" b="0" dirty="0" smtClean="0">
                        <a:solidFill>
                          <a:srgbClr val="000000"/>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 a project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a:t>
                      </a:r>
                      <a:r>
                        <a:rPr lang="en-GB" sz="1600" b="0" baseline="0" dirty="0" smtClean="0">
                          <a:solidFill>
                            <a:srgbClr val="000000"/>
                          </a:solidFill>
                          <a:latin typeface="Helvetica"/>
                          <a:ea typeface="Calibri"/>
                          <a:cs typeface="Helvetica"/>
                        </a:rPr>
                        <a:t> a product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PRiSM Lifecycle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Product Lifecycle</a:t>
                      </a:r>
                      <a:endParaRPr lang="en-GB" sz="1600" b="0" dirty="0" smtClean="0">
                        <a:solidFill>
                          <a:srgbClr val="000000"/>
                        </a:solidFill>
                        <a:latin typeface="Helvetica"/>
                        <a:ea typeface="Calibri"/>
                        <a:cs typeface="Helvetica"/>
                      </a:endParaRPr>
                    </a:p>
                    <a:p>
                      <a:pPr>
                        <a:lnSpc>
                          <a:spcPct val="100000"/>
                        </a:lnSpc>
                        <a:spcAft>
                          <a:spcPts val="0"/>
                        </a:spcAft>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64280030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2"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272" y="1925"/>
              <a:ext cx="458"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309" y="2165"/>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09"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91" y="2065"/>
              <a:ext cx="606"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Get the</a:t>
              </a:r>
            </a:p>
            <a:p>
              <a:r>
                <a:rPr lang="en-GB" b="1" dirty="0">
                  <a:solidFill>
                    <a:schemeClr val="bg1"/>
                  </a:solidFill>
                  <a:latin typeface="+mn-lt"/>
                </a:rPr>
                <a:t>benefits</a:t>
              </a: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151</a:t>
            </a:fld>
            <a:endParaRPr lang="en-US" dirty="0"/>
          </a:p>
        </p:txBody>
      </p:sp>
    </p:spTree>
    <p:extLst>
      <p:ext uri="{BB962C8B-B14F-4D97-AF65-F5344CB8AC3E}">
        <p14:creationId xmlns:p14="http://schemas.microsoft.com/office/powerpoint/2010/main" xmlns="" val="372986281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2"/>
          <p:cNvGrpSpPr/>
          <p:nvPr/>
        </p:nvGrpSpPr>
        <p:grpSpPr>
          <a:xfrm>
            <a:off x="1334690" y="1700808"/>
            <a:ext cx="6045622" cy="3168351"/>
            <a:chOff x="1334690" y="1700808"/>
            <a:chExt cx="6045622" cy="3168351"/>
          </a:xfrm>
        </p:grpSpPr>
        <p:sp>
          <p:nvSpPr>
            <p:cNvPr id="8" name="Right Arrow 7"/>
            <p:cNvSpPr/>
            <p:nvPr/>
          </p:nvSpPr>
          <p:spPr>
            <a:xfrm>
              <a:off x="1787337" y="1700808"/>
              <a:ext cx="5181600" cy="3168351"/>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334690"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B4FF9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Initiate</a:t>
              </a:r>
              <a:endParaRPr lang="en-GB" sz="1400" kern="1200" dirty="0">
                <a:solidFill>
                  <a:srgbClr val="004594"/>
                </a:solidFill>
              </a:endParaRPr>
            </a:p>
          </p:txBody>
        </p:sp>
        <p:sp>
          <p:nvSpPr>
            <p:cNvPr id="10" name="Freeform 9"/>
            <p:cNvSpPr/>
            <p:nvPr/>
          </p:nvSpPr>
          <p:spPr>
            <a:xfrm>
              <a:off x="2867472" y="2611328"/>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EB6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Plan</a:t>
              </a:r>
              <a:endParaRPr lang="en-GB" sz="1400" kern="1200" dirty="0">
                <a:solidFill>
                  <a:srgbClr val="004594"/>
                </a:solidFill>
              </a:endParaRPr>
            </a:p>
          </p:txBody>
        </p:sp>
        <p:sp>
          <p:nvSpPr>
            <p:cNvPr id="11" name="Freeform 10"/>
            <p:cNvSpPr/>
            <p:nvPr/>
          </p:nvSpPr>
          <p:spPr>
            <a:xfrm>
              <a:off x="4400700" y="2636916"/>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a:solidFill>
              <a:srgbClr val="FFFF5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dirty="0" smtClean="0">
                  <a:solidFill>
                    <a:srgbClr val="004594"/>
                  </a:solidFill>
                </a:rPr>
                <a:t>Implement</a:t>
              </a:r>
              <a:endParaRPr lang="en-GB" sz="1400" kern="1200" dirty="0">
                <a:solidFill>
                  <a:srgbClr val="004594"/>
                </a:solidFill>
              </a:endParaRPr>
            </a:p>
          </p:txBody>
        </p:sp>
        <p:sp>
          <p:nvSpPr>
            <p:cNvPr id="12" name="Freeform 11"/>
            <p:cNvSpPr/>
            <p:nvPr/>
          </p:nvSpPr>
          <p:spPr>
            <a:xfrm>
              <a:off x="5912867" y="2651313"/>
              <a:ext cx="1467445" cy="1267340"/>
            </a:xfrm>
            <a:custGeom>
              <a:avLst/>
              <a:gdLst>
                <a:gd name="connsiteX0" fmla="*/ 0 w 1467445"/>
                <a:gd name="connsiteY0" fmla="*/ 211228 h 1267340"/>
                <a:gd name="connsiteX1" fmla="*/ 61867 w 1467445"/>
                <a:gd name="connsiteY1" fmla="*/ 61867 h 1267340"/>
                <a:gd name="connsiteX2" fmla="*/ 211228 w 1467445"/>
                <a:gd name="connsiteY2" fmla="*/ 0 h 1267340"/>
                <a:gd name="connsiteX3" fmla="*/ 1256217 w 1467445"/>
                <a:gd name="connsiteY3" fmla="*/ 0 h 1267340"/>
                <a:gd name="connsiteX4" fmla="*/ 1405578 w 1467445"/>
                <a:gd name="connsiteY4" fmla="*/ 61867 h 1267340"/>
                <a:gd name="connsiteX5" fmla="*/ 1467445 w 1467445"/>
                <a:gd name="connsiteY5" fmla="*/ 211228 h 1267340"/>
                <a:gd name="connsiteX6" fmla="*/ 1467445 w 1467445"/>
                <a:gd name="connsiteY6" fmla="*/ 1056112 h 1267340"/>
                <a:gd name="connsiteX7" fmla="*/ 1405578 w 1467445"/>
                <a:gd name="connsiteY7" fmla="*/ 1205473 h 1267340"/>
                <a:gd name="connsiteX8" fmla="*/ 1256217 w 1467445"/>
                <a:gd name="connsiteY8" fmla="*/ 1267340 h 1267340"/>
                <a:gd name="connsiteX9" fmla="*/ 211228 w 1467445"/>
                <a:gd name="connsiteY9" fmla="*/ 1267340 h 1267340"/>
                <a:gd name="connsiteX10" fmla="*/ 61867 w 1467445"/>
                <a:gd name="connsiteY10" fmla="*/ 1205473 h 1267340"/>
                <a:gd name="connsiteX11" fmla="*/ 0 w 1467445"/>
                <a:gd name="connsiteY11" fmla="*/ 1056112 h 1267340"/>
                <a:gd name="connsiteX12" fmla="*/ 0 w 1467445"/>
                <a:gd name="connsiteY12" fmla="*/ 211228 h 12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7445" h="1267340">
                  <a:moveTo>
                    <a:pt x="0" y="211228"/>
                  </a:moveTo>
                  <a:cubicBezTo>
                    <a:pt x="0" y="155207"/>
                    <a:pt x="22254" y="101480"/>
                    <a:pt x="61867" y="61867"/>
                  </a:cubicBezTo>
                  <a:cubicBezTo>
                    <a:pt x="101480" y="22254"/>
                    <a:pt x="155207" y="0"/>
                    <a:pt x="211228" y="0"/>
                  </a:cubicBezTo>
                  <a:lnTo>
                    <a:pt x="1256217" y="0"/>
                  </a:lnTo>
                  <a:cubicBezTo>
                    <a:pt x="1312238" y="0"/>
                    <a:pt x="1365965" y="22254"/>
                    <a:pt x="1405578" y="61867"/>
                  </a:cubicBezTo>
                  <a:cubicBezTo>
                    <a:pt x="1445191" y="101480"/>
                    <a:pt x="1467445" y="155207"/>
                    <a:pt x="1467445" y="211228"/>
                  </a:cubicBezTo>
                  <a:lnTo>
                    <a:pt x="1467445" y="1056112"/>
                  </a:lnTo>
                  <a:cubicBezTo>
                    <a:pt x="1467445" y="1112133"/>
                    <a:pt x="1445191" y="1165860"/>
                    <a:pt x="1405578" y="1205473"/>
                  </a:cubicBezTo>
                  <a:cubicBezTo>
                    <a:pt x="1365965" y="1245086"/>
                    <a:pt x="1312238" y="1267340"/>
                    <a:pt x="1256217" y="1267340"/>
                  </a:cubicBezTo>
                  <a:lnTo>
                    <a:pt x="211228" y="1267340"/>
                  </a:lnTo>
                  <a:cubicBezTo>
                    <a:pt x="155207" y="1267340"/>
                    <a:pt x="101480" y="1245086"/>
                    <a:pt x="61867" y="1205473"/>
                  </a:cubicBezTo>
                  <a:cubicBezTo>
                    <a:pt x="22254" y="1165860"/>
                    <a:pt x="0" y="1112133"/>
                    <a:pt x="0" y="1056112"/>
                  </a:cubicBezTo>
                  <a:lnTo>
                    <a:pt x="0" y="2112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5206" tIns="115206" rIns="115206" bIns="115206" numCol="1" spcCol="1270" anchor="ctr" anchorCtr="0">
              <a:noAutofit/>
            </a:bodyPr>
            <a:lstStyle/>
            <a:p>
              <a:pPr lvl="0" algn="ctr" defTabSz="622300">
                <a:lnSpc>
                  <a:spcPct val="90000"/>
                </a:lnSpc>
                <a:spcBef>
                  <a:spcPct val="0"/>
                </a:spcBef>
                <a:spcAft>
                  <a:spcPct val="35000"/>
                </a:spcAft>
              </a:pPr>
              <a:r>
                <a:rPr lang="en-GB" sz="1400" kern="1200" dirty="0" smtClean="0">
                  <a:solidFill>
                    <a:srgbClr val="004594"/>
                  </a:solidFill>
                </a:rPr>
                <a:t>Handover &amp; Closeout</a:t>
              </a:r>
              <a:endParaRPr lang="en-GB" sz="1400" kern="1200" dirty="0">
                <a:solidFill>
                  <a:srgbClr val="004594"/>
                </a:solidFill>
              </a:endParaRPr>
            </a:p>
          </p:txBody>
        </p:sp>
      </p:grpSp>
      <p:sp>
        <p:nvSpPr>
          <p:cNvPr id="2" name="Title 1"/>
          <p:cNvSpPr>
            <a:spLocks noGrp="1"/>
          </p:cNvSpPr>
          <p:nvPr>
            <p:ph type="title"/>
          </p:nvPr>
        </p:nvSpPr>
        <p:spPr/>
        <p:txBody>
          <a:bodyPr/>
          <a:lstStyle/>
          <a:p>
            <a:r>
              <a:rPr lang="en-GB" dirty="0" smtClean="0"/>
              <a:t>Project Lifecycle – High Level</a:t>
            </a:r>
            <a:endParaRPr lang="en-GB" dirty="0"/>
          </a:p>
        </p:txBody>
      </p:sp>
      <p:sp>
        <p:nvSpPr>
          <p:cNvPr id="4" name="Text Placeholder 3"/>
          <p:cNvSpPr>
            <a:spLocks noGrp="1"/>
          </p:cNvSpPr>
          <p:nvPr>
            <p:ph type="body" idx="1"/>
          </p:nvPr>
        </p:nvSpPr>
        <p:spPr>
          <a:xfrm>
            <a:off x="457200" y="1143000"/>
            <a:ext cx="8219256" cy="587897"/>
          </a:xfrm>
        </p:spPr>
        <p:txBody>
          <a:bodyPr/>
          <a:lstStyle/>
          <a:p>
            <a:r>
              <a:rPr lang="en-GB" dirty="0" smtClean="0"/>
              <a:t>A project lifecycle typically consists of of four phases:</a:t>
            </a:r>
          </a:p>
        </p:txBody>
      </p:sp>
      <p:sp>
        <p:nvSpPr>
          <p:cNvPr id="3" name="Content Placeholder 2"/>
          <p:cNvSpPr>
            <a:spLocks noGrp="1"/>
          </p:cNvSpPr>
          <p:nvPr>
            <p:ph sz="half" idx="2"/>
          </p:nvPr>
        </p:nvSpPr>
        <p:spPr>
          <a:xfrm>
            <a:off x="457200" y="4191099"/>
            <a:ext cx="8219256" cy="2262237"/>
          </a:xfrm>
        </p:spPr>
        <p:txBody>
          <a:bodyPr/>
          <a:lstStyle/>
          <a:p>
            <a:r>
              <a:rPr lang="en-GB" dirty="0" smtClean="0"/>
              <a:t>Initiate – identify options and consider viability</a:t>
            </a:r>
          </a:p>
          <a:p>
            <a:r>
              <a:rPr lang="en-GB" dirty="0" smtClean="0"/>
              <a:t>Plan – produce plans</a:t>
            </a:r>
          </a:p>
          <a:p>
            <a:r>
              <a:rPr lang="en-GB" dirty="0" smtClean="0"/>
              <a:t>Implement – implement the plans</a:t>
            </a:r>
          </a:p>
          <a:p>
            <a:r>
              <a:rPr lang="en-GB" dirty="0" smtClean="0"/>
              <a:t>Handover and Closeout – handover the outputs</a:t>
            </a:r>
            <a:endParaRPr lang="en-GB" dirty="0"/>
          </a:p>
        </p:txBody>
      </p:sp>
    </p:spTree>
    <p:extLst>
      <p:ext uri="{BB962C8B-B14F-4D97-AF65-F5344CB8AC3E}">
        <p14:creationId xmlns:p14="http://schemas.microsoft.com/office/powerpoint/2010/main" xmlns="" val="63866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Initiation phase</a:t>
            </a:r>
            <a:endParaRPr lang="en-GB" dirty="0"/>
          </a:p>
        </p:txBody>
      </p:sp>
      <p:sp>
        <p:nvSpPr>
          <p:cNvPr id="8" name="Content Placeholder 7"/>
          <p:cNvSpPr>
            <a:spLocks noGrp="1"/>
          </p:cNvSpPr>
          <p:nvPr>
            <p:ph idx="1"/>
          </p:nvPr>
        </p:nvSpPr>
        <p:spPr>
          <a:xfrm>
            <a:off x="467544" y="2060848"/>
            <a:ext cx="8229600" cy="3888432"/>
          </a:xfrm>
        </p:spPr>
        <p:txBody>
          <a:bodyPr>
            <a:normAutofit fontScale="85000" lnSpcReduction="20000"/>
          </a:bodyPr>
          <a:lstStyle/>
          <a:p>
            <a:r>
              <a:rPr lang="en-GB" sz="2400" dirty="0" smtClean="0"/>
              <a:t>The sponsor is selected</a:t>
            </a:r>
          </a:p>
          <a:p>
            <a:r>
              <a:rPr lang="en-GB" sz="2400" dirty="0" smtClean="0"/>
              <a:t>The Need/Problem/Opportunity is established</a:t>
            </a:r>
          </a:p>
          <a:p>
            <a:r>
              <a:rPr lang="en-GB" sz="2400" dirty="0" smtClean="0"/>
              <a:t>Feasibility is investigated</a:t>
            </a:r>
          </a:p>
          <a:p>
            <a:r>
              <a:rPr lang="en-GB" sz="2400" dirty="0" smtClean="0"/>
              <a:t>Fit with strategy is checked </a:t>
            </a:r>
          </a:p>
          <a:p>
            <a:r>
              <a:rPr lang="en-GB" sz="2400" dirty="0" smtClean="0"/>
              <a:t>High level risks are identified and assessed</a:t>
            </a:r>
          </a:p>
          <a:p>
            <a:r>
              <a:rPr lang="en-GB" sz="2400" dirty="0" smtClean="0"/>
              <a:t>Levelling against Management Systems are completed</a:t>
            </a:r>
          </a:p>
          <a:p>
            <a:r>
              <a:rPr lang="en-GB" sz="2400" dirty="0" smtClean="0"/>
              <a:t>P5 Impact analysis is completed and SMP is initiated</a:t>
            </a:r>
          </a:p>
          <a:p>
            <a:r>
              <a:rPr lang="en-GB" sz="2400" dirty="0" smtClean="0"/>
              <a:t>Initial stakeholders are identified and analysed</a:t>
            </a:r>
          </a:p>
          <a:p>
            <a:r>
              <a:rPr lang="en-GB" sz="2400" dirty="0" smtClean="0"/>
              <a:t>High level requirements are identified</a:t>
            </a:r>
          </a:p>
          <a:p>
            <a:r>
              <a:rPr lang="en-GB" sz="2400" dirty="0" smtClean="0"/>
              <a:t>Business options (inc Do Nothing) are identified, evaluated and documented in the Business Case</a:t>
            </a:r>
          </a:p>
          <a:p>
            <a:r>
              <a:rPr lang="en-GB" sz="2400" dirty="0" smtClean="0"/>
              <a:t>Plans for next phase (Definition) are produced. </a:t>
            </a:r>
          </a:p>
        </p:txBody>
      </p:sp>
      <p:graphicFrame>
        <p:nvGraphicFramePr>
          <p:cNvPr id="9" name="Diagram 8"/>
          <p:cNvGraphicFramePr/>
          <p:nvPr>
            <p:extLst>
              <p:ext uri="{D42A27DB-BD31-4B8C-83A1-F6EECF244321}">
                <p14:modId xmlns:p14="http://schemas.microsoft.com/office/powerpoint/2010/main" xmlns="" val="2760534816"/>
              </p:ext>
            </p:extLst>
          </p:nvPr>
        </p:nvGraphicFramePr>
        <p:xfrm>
          <a:off x="1219200" y="980728"/>
          <a:ext cx="5715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22848929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Planning phase</a:t>
            </a:r>
            <a:endParaRPr lang="en-GB" dirty="0"/>
          </a:p>
        </p:txBody>
      </p:sp>
      <p:sp>
        <p:nvSpPr>
          <p:cNvPr id="8" name="Content Placeholder 7"/>
          <p:cNvSpPr>
            <a:spLocks noGrp="1"/>
          </p:cNvSpPr>
          <p:nvPr>
            <p:ph idx="1"/>
          </p:nvPr>
        </p:nvSpPr>
        <p:spPr>
          <a:xfrm>
            <a:off x="395536" y="2492896"/>
            <a:ext cx="8229600" cy="3744416"/>
          </a:xfrm>
        </p:spPr>
        <p:txBody>
          <a:bodyPr/>
          <a:lstStyle/>
          <a:p>
            <a:r>
              <a:rPr lang="en-GB" sz="2000" dirty="0" smtClean="0"/>
              <a:t>Project Manager is appointed (if not already in place)</a:t>
            </a:r>
          </a:p>
          <a:p>
            <a:r>
              <a:rPr lang="en-GB" sz="2000" dirty="0" smtClean="0"/>
              <a:t>The preferred solution is checked against high level requirements</a:t>
            </a:r>
          </a:p>
          <a:p>
            <a:r>
              <a:rPr lang="en-GB" sz="2000" dirty="0" smtClean="0"/>
              <a:t>Alternative designs are considered</a:t>
            </a:r>
          </a:p>
          <a:p>
            <a:r>
              <a:rPr lang="en-GB" sz="2000" dirty="0" smtClean="0"/>
              <a:t>The approach is agreed with the Sponsor</a:t>
            </a:r>
          </a:p>
          <a:p>
            <a:r>
              <a:rPr lang="en-GB" sz="2000" dirty="0" smtClean="0"/>
              <a:t>Detailed requirements are gathered and refined</a:t>
            </a:r>
          </a:p>
          <a:p>
            <a:r>
              <a:rPr lang="en-GB" sz="2000" dirty="0" smtClean="0"/>
              <a:t>The Project Management Plan (PMP) is prepared</a:t>
            </a:r>
          </a:p>
          <a:p>
            <a:r>
              <a:rPr lang="en-GB" sz="2000" dirty="0" smtClean="0"/>
              <a:t>Estimates of time, resources and costs are produced </a:t>
            </a:r>
          </a:p>
          <a:p>
            <a:r>
              <a:rPr lang="en-GB" sz="2000" dirty="0" smtClean="0"/>
              <a:t>The Business Case is updated to reflect plans and estimates</a:t>
            </a:r>
          </a:p>
          <a:p>
            <a:r>
              <a:rPr lang="en-GB" sz="2000" dirty="0" smtClean="0"/>
              <a:t>Detailed plans for next phase (Implementation) are prepared</a:t>
            </a:r>
          </a:p>
        </p:txBody>
      </p:sp>
      <p:graphicFrame>
        <p:nvGraphicFramePr>
          <p:cNvPr id="9" name="Diagram 8"/>
          <p:cNvGraphicFramePr/>
          <p:nvPr>
            <p:extLst>
              <p:ext uri="{D42A27DB-BD31-4B8C-83A1-F6EECF244321}">
                <p14:modId xmlns:p14="http://schemas.microsoft.com/office/powerpoint/2010/main" xmlns="" val="2001600187"/>
              </p:ext>
            </p:extLst>
          </p:nvPr>
        </p:nvGraphicFramePr>
        <p:xfrm>
          <a:off x="609600" y="1196752"/>
          <a:ext cx="605063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76519505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Implementation phase</a:t>
            </a:r>
            <a:endParaRPr lang="en-GB" dirty="0"/>
          </a:p>
        </p:txBody>
      </p:sp>
      <p:sp>
        <p:nvSpPr>
          <p:cNvPr id="8" name="Content Placeholder 7"/>
          <p:cNvSpPr>
            <a:spLocks noGrp="1"/>
          </p:cNvSpPr>
          <p:nvPr>
            <p:ph idx="1"/>
          </p:nvPr>
        </p:nvSpPr>
        <p:spPr>
          <a:xfrm>
            <a:off x="467544" y="2132856"/>
            <a:ext cx="8229600" cy="4248472"/>
          </a:xfrm>
        </p:spPr>
        <p:txBody>
          <a:bodyPr/>
          <a:lstStyle/>
          <a:p>
            <a:r>
              <a:rPr lang="en-GB" sz="2000" dirty="0" smtClean="0"/>
              <a:t>Implementation phase may be divided into </a:t>
            </a:r>
            <a:r>
              <a:rPr lang="en-GB" sz="2000" i="1" dirty="0" smtClean="0"/>
              <a:t>Stages</a:t>
            </a:r>
            <a:r>
              <a:rPr lang="en-GB" sz="2000" dirty="0" smtClean="0"/>
              <a:t>:</a:t>
            </a:r>
          </a:p>
          <a:p>
            <a:pPr lvl="1"/>
            <a:r>
              <a:rPr lang="en-GB" sz="2000" dirty="0" smtClean="0"/>
              <a:t>Design</a:t>
            </a:r>
          </a:p>
          <a:p>
            <a:pPr lvl="2"/>
            <a:r>
              <a:rPr lang="en-GB" sz="1600" dirty="0" smtClean="0"/>
              <a:t>Design optimised and completed</a:t>
            </a:r>
          </a:p>
          <a:p>
            <a:pPr lvl="2"/>
            <a:r>
              <a:rPr lang="en-GB" sz="1600" dirty="0" smtClean="0"/>
              <a:t>Design documentation produced</a:t>
            </a:r>
          </a:p>
          <a:p>
            <a:pPr lvl="2"/>
            <a:r>
              <a:rPr lang="en-GB" sz="1600" dirty="0" smtClean="0"/>
              <a:t>Design approved</a:t>
            </a:r>
          </a:p>
          <a:p>
            <a:pPr lvl="1"/>
            <a:r>
              <a:rPr lang="en-GB" sz="2000" dirty="0" smtClean="0"/>
              <a:t>Build</a:t>
            </a:r>
          </a:p>
          <a:p>
            <a:pPr lvl="2"/>
            <a:r>
              <a:rPr lang="en-GB" sz="1600" dirty="0" smtClean="0"/>
              <a:t>Actual products are now produced</a:t>
            </a:r>
          </a:p>
          <a:p>
            <a:pPr lvl="2"/>
            <a:r>
              <a:rPr lang="en-GB" sz="1600" dirty="0" smtClean="0"/>
              <a:t>Components tested against acceptance criteria</a:t>
            </a:r>
          </a:p>
          <a:p>
            <a:r>
              <a:rPr lang="en-GB" sz="2000" dirty="0" smtClean="0"/>
              <a:t>Project Manager:</a:t>
            </a:r>
          </a:p>
          <a:p>
            <a:pPr lvl="1"/>
            <a:r>
              <a:rPr lang="en-GB" sz="2000" dirty="0" smtClean="0"/>
              <a:t>Controls and monitors the delivery</a:t>
            </a:r>
          </a:p>
          <a:p>
            <a:pPr lvl="1"/>
            <a:r>
              <a:rPr lang="en-GB" sz="2000" dirty="0" smtClean="0"/>
              <a:t>Manages risks, issues and changes</a:t>
            </a:r>
          </a:p>
          <a:p>
            <a:pPr lvl="1"/>
            <a:r>
              <a:rPr lang="en-GB" sz="2000" dirty="0" smtClean="0"/>
              <a:t>Communicates progress with stakeholders</a:t>
            </a:r>
          </a:p>
          <a:p>
            <a:endParaRPr lang="en-GB" sz="2000" dirty="0"/>
          </a:p>
        </p:txBody>
      </p:sp>
      <p:graphicFrame>
        <p:nvGraphicFramePr>
          <p:cNvPr id="9" name="Diagram 8"/>
          <p:cNvGraphicFramePr/>
          <p:nvPr>
            <p:extLst>
              <p:ext uri="{D42A27DB-BD31-4B8C-83A1-F6EECF244321}">
                <p14:modId xmlns:p14="http://schemas.microsoft.com/office/powerpoint/2010/main" xmlns="" val="1082886166"/>
              </p:ext>
            </p:extLst>
          </p:nvPr>
        </p:nvGraphicFramePr>
        <p:xfrm>
          <a:off x="1524000" y="908720"/>
          <a:ext cx="55626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16022167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Handover &amp; closeout phase</a:t>
            </a:r>
            <a:endParaRPr lang="en-GB" dirty="0"/>
          </a:p>
        </p:txBody>
      </p:sp>
      <p:sp>
        <p:nvSpPr>
          <p:cNvPr id="8" name="Content Placeholder 7"/>
          <p:cNvSpPr>
            <a:spLocks noGrp="1"/>
          </p:cNvSpPr>
          <p:nvPr>
            <p:ph idx="1"/>
          </p:nvPr>
        </p:nvSpPr>
        <p:spPr>
          <a:xfrm>
            <a:off x="457200" y="2348880"/>
            <a:ext cx="8229600" cy="3744416"/>
          </a:xfrm>
        </p:spPr>
        <p:txBody>
          <a:bodyPr/>
          <a:lstStyle/>
          <a:p>
            <a:r>
              <a:rPr lang="en-GB" sz="2400" dirty="0" smtClean="0"/>
              <a:t>Test the completed set of deliverables in operational mode</a:t>
            </a:r>
          </a:p>
          <a:p>
            <a:r>
              <a:rPr lang="en-GB" sz="2400" dirty="0" smtClean="0"/>
              <a:t>Sponsor and users accept products</a:t>
            </a:r>
          </a:p>
          <a:p>
            <a:r>
              <a:rPr lang="en-GB" sz="2400" dirty="0" smtClean="0"/>
              <a:t>Transfer ownership</a:t>
            </a:r>
          </a:p>
          <a:p>
            <a:r>
              <a:rPr lang="en-GB" sz="2400" dirty="0" smtClean="0"/>
              <a:t>Complete all project documentation</a:t>
            </a:r>
          </a:p>
          <a:p>
            <a:r>
              <a:rPr lang="en-GB" sz="2400" dirty="0" smtClean="0"/>
              <a:t>Review project performance (Post Project Review)</a:t>
            </a:r>
          </a:p>
          <a:p>
            <a:r>
              <a:rPr lang="en-GB" sz="2400" dirty="0" smtClean="0"/>
              <a:t>Capture and disseminate lessons (Lessons Learned)</a:t>
            </a:r>
          </a:p>
          <a:p>
            <a:r>
              <a:rPr lang="en-GB" sz="2400" dirty="0" smtClean="0"/>
              <a:t>Close the project</a:t>
            </a:r>
          </a:p>
        </p:txBody>
      </p:sp>
      <p:graphicFrame>
        <p:nvGraphicFramePr>
          <p:cNvPr id="9" name="Diagram 8"/>
          <p:cNvGraphicFramePr/>
          <p:nvPr>
            <p:extLst>
              <p:ext uri="{D42A27DB-BD31-4B8C-83A1-F6EECF244321}">
                <p14:modId xmlns:p14="http://schemas.microsoft.com/office/powerpoint/2010/main" xmlns="" val="3081454366"/>
              </p:ext>
            </p:extLst>
          </p:nvPr>
        </p:nvGraphicFramePr>
        <p:xfrm>
          <a:off x="1981200" y="1124744"/>
          <a:ext cx="4391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82319968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157</a:t>
            </a:fld>
            <a:endParaRPr lang="en-US" dirty="0"/>
          </a:p>
        </p:txBody>
      </p:sp>
      <p:sp>
        <p:nvSpPr>
          <p:cNvPr id="4" name="Title 3"/>
          <p:cNvSpPr>
            <a:spLocks noGrp="1"/>
          </p:cNvSpPr>
          <p:nvPr>
            <p:ph type="title"/>
          </p:nvPr>
        </p:nvSpPr>
        <p:spPr/>
        <p:txBody>
          <a:bodyPr/>
          <a:lstStyle/>
          <a:p>
            <a:r>
              <a:rPr lang="en-US" dirty="0" smtClean="0"/>
              <a:t>Process Groups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52400" y="1219200"/>
            <a:ext cx="4412729" cy="2392680"/>
          </a:xfrm>
          <a:prstGeom prst="rect">
            <a:avLst/>
          </a:prstGeom>
        </p:spPr>
      </p:pic>
      <p:sp>
        <p:nvSpPr>
          <p:cNvPr id="6" name="TextBox 5"/>
          <p:cNvSpPr txBox="1"/>
          <p:nvPr/>
        </p:nvSpPr>
        <p:spPr>
          <a:xfrm>
            <a:off x="4724400" y="1447800"/>
            <a:ext cx="4191000" cy="3139321"/>
          </a:xfrm>
          <a:prstGeom prst="rect">
            <a:avLst/>
          </a:prstGeom>
          <a:noFill/>
        </p:spPr>
        <p:txBody>
          <a:bodyPr wrap="square" rtlCol="0">
            <a:spAutoFit/>
          </a:bodyPr>
          <a:lstStyle/>
          <a:p>
            <a:pPr marL="342900" indent="-342900">
              <a:buAutoNum type="arabicPeriod"/>
            </a:pPr>
            <a:r>
              <a:rPr lang="en-US" b="1" dirty="0" smtClean="0"/>
              <a:t>IMPORTANT! </a:t>
            </a:r>
            <a:r>
              <a:rPr lang="en-US" dirty="0" smtClean="0"/>
              <a:t>Process Groups are not to be confused with phases of a Life-Cycle!</a:t>
            </a:r>
          </a:p>
          <a:p>
            <a:endParaRPr lang="en-US" dirty="0" smtClean="0"/>
          </a:p>
          <a:p>
            <a:r>
              <a:rPr lang="en-US" dirty="0" smtClean="0"/>
              <a:t>The </a:t>
            </a:r>
            <a:r>
              <a:rPr lang="en-US" dirty="0"/>
              <a:t>management of a project starts with the initiating process group and finishes with the closing process group. The interdependency between process groups requires the controlling process group to interact with every other process </a:t>
            </a:r>
            <a:r>
              <a:rPr lang="en-US" dirty="0" smtClean="0"/>
              <a:t>group.</a:t>
            </a:r>
          </a:p>
          <a:p>
            <a:endParaRPr lang="en-US" dirty="0"/>
          </a:p>
        </p:txBody>
      </p:sp>
    </p:spTree>
    <p:extLst>
      <p:ext uri="{BB962C8B-B14F-4D97-AF65-F5344CB8AC3E}">
        <p14:creationId xmlns:p14="http://schemas.microsoft.com/office/powerpoint/2010/main" xmlns="" val="161942130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3657600"/>
            <a:ext cx="7753708" cy="2492990"/>
          </a:xfrm>
          <a:prstGeom prst="rect">
            <a:avLst/>
          </a:prstGeom>
        </p:spPr>
        <p:txBody>
          <a:bodyPr wrap="square">
            <a:spAutoFit/>
          </a:bodyPr>
          <a:lstStyle/>
          <a:p>
            <a:pPr lvl="0" eaLnBrk="0" fontAlgn="base" hangingPunct="0">
              <a:spcBef>
                <a:spcPct val="0"/>
              </a:spcBef>
              <a:spcAft>
                <a:spcPct val="0"/>
              </a:spcAft>
            </a:pPr>
            <a:r>
              <a:rPr lang="en-US" sz="2400" b="1" dirty="0" smtClean="0">
                <a:latin typeface="Helvetica"/>
                <a:cs typeface="Helvetica"/>
              </a:rPr>
              <a:t>The Strength </a:t>
            </a:r>
            <a:r>
              <a:rPr lang="en-US" sz="2400" b="1" dirty="0">
                <a:latin typeface="Helvetica"/>
                <a:cs typeface="Helvetica"/>
              </a:rPr>
              <a:t>of </a:t>
            </a:r>
            <a:r>
              <a:rPr lang="en-US" sz="2400" b="1" dirty="0" smtClean="0">
                <a:latin typeface="Helvetica"/>
                <a:cs typeface="Helvetica"/>
              </a:rPr>
              <a:t>PRiSM</a:t>
            </a:r>
          </a:p>
          <a:p>
            <a:pPr lvl="0" eaLnBrk="0" fontAlgn="base" hangingPunct="0">
              <a:spcBef>
                <a:spcPct val="0"/>
              </a:spcBef>
              <a:spcAft>
                <a:spcPct val="0"/>
              </a:spcAft>
            </a:pPr>
            <a:r>
              <a:rPr lang="en-US" sz="2400" dirty="0" smtClean="0">
                <a:latin typeface="Helvetica"/>
                <a:cs typeface="Helvetica"/>
              </a:rPr>
              <a:t>The project methodology/approach that was designed to align with ISO 26000, 21500, 14001, 9000, 50001 the UNGC Ten Principles, and The GRI G4 Framework for Sustainability Reporting.</a:t>
            </a:r>
            <a:endParaRPr lang="en-US" sz="2400" dirty="0">
              <a:latin typeface="Helvetica"/>
              <a:cs typeface="Helvetica"/>
            </a:endParaRPr>
          </a:p>
          <a:p>
            <a:pPr lvl="0" eaLnBrk="0" fontAlgn="base" hangingPunct="0">
              <a:spcBef>
                <a:spcPct val="0"/>
              </a:spcBef>
              <a:spcAft>
                <a:spcPct val="0"/>
              </a:spcAft>
            </a:pPr>
            <a:r>
              <a:rPr lang="en-US" dirty="0" smtClean="0"/>
              <a:t/>
            </a:r>
            <a:br>
              <a:rPr lang="en-US" dirty="0" smtClean="0"/>
            </a:br>
            <a:endParaRPr lang="en-US" dirty="0"/>
          </a:p>
        </p:txBody>
      </p:sp>
      <p:pic>
        <p:nvPicPr>
          <p:cNvPr id="2" name="Picture 1" descr="PRiSM Logo Final.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828800" y="1219200"/>
            <a:ext cx="5239902" cy="2311545"/>
          </a:xfrm>
          <a:prstGeom prst="rect">
            <a:avLst/>
          </a:prstGeom>
        </p:spPr>
      </p:pic>
    </p:spTree>
    <p:extLst>
      <p:ext uri="{BB962C8B-B14F-4D97-AF65-F5344CB8AC3E}">
        <p14:creationId xmlns:p14="http://schemas.microsoft.com/office/powerpoint/2010/main" xmlns="" val="239148445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Flow</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159</a:t>
            </a:fld>
            <a:endParaRPr lang="en-US" dirty="0"/>
          </a:p>
        </p:txBody>
      </p:sp>
      <p:sp>
        <p:nvSpPr>
          <p:cNvPr id="18" name="Rectangle 17"/>
          <p:cNvSpPr/>
          <p:nvPr/>
        </p:nvSpPr>
        <p:spPr>
          <a:xfrm>
            <a:off x="4191000" y="1524000"/>
            <a:ext cx="594360" cy="4419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sz="1600" dirty="0"/>
          </a:p>
        </p:txBody>
      </p:sp>
      <p:sp>
        <p:nvSpPr>
          <p:cNvPr id="24" name="Predefined Process 23"/>
          <p:cNvSpPr/>
          <p:nvPr/>
        </p:nvSpPr>
        <p:spPr>
          <a:xfrm>
            <a:off x="4191000" y="3733800"/>
            <a:ext cx="533400" cy="457200"/>
          </a:xfrm>
          <a:prstGeom prst="flowChartPredefinedProcess">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Document 24"/>
          <p:cNvSpPr/>
          <p:nvPr/>
        </p:nvSpPr>
        <p:spPr>
          <a:xfrm>
            <a:off x="4191000" y="2209800"/>
            <a:ext cx="594360" cy="594360"/>
          </a:xfrm>
          <a:prstGeom prst="flowChartDocumen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Decision 25"/>
          <p:cNvSpPr/>
          <p:nvPr/>
        </p:nvSpPr>
        <p:spPr>
          <a:xfrm>
            <a:off x="4114800" y="2971800"/>
            <a:ext cx="609600" cy="609600"/>
          </a:xfrm>
          <a:prstGeom prst="flowChartDecision">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TextBox 26"/>
          <p:cNvSpPr txBox="1"/>
          <p:nvPr/>
        </p:nvSpPr>
        <p:spPr>
          <a:xfrm>
            <a:off x="4916793" y="1600200"/>
            <a:ext cx="1407807" cy="369332"/>
          </a:xfrm>
          <a:prstGeom prst="rect">
            <a:avLst/>
          </a:prstGeom>
          <a:noFill/>
        </p:spPr>
        <p:txBody>
          <a:bodyPr wrap="none" rtlCol="0">
            <a:spAutoFit/>
          </a:bodyPr>
          <a:lstStyle/>
          <a:p>
            <a:r>
              <a:rPr lang="en-US" dirty="0" smtClean="0"/>
              <a:t>Step/Process</a:t>
            </a:r>
            <a:endParaRPr lang="en-US" dirty="0"/>
          </a:p>
        </p:txBody>
      </p:sp>
      <p:sp>
        <p:nvSpPr>
          <p:cNvPr id="28" name="TextBox 27"/>
          <p:cNvSpPr txBox="1"/>
          <p:nvPr/>
        </p:nvSpPr>
        <p:spPr>
          <a:xfrm>
            <a:off x="4840593" y="2209800"/>
            <a:ext cx="1165140" cy="369332"/>
          </a:xfrm>
          <a:prstGeom prst="rect">
            <a:avLst/>
          </a:prstGeom>
          <a:noFill/>
        </p:spPr>
        <p:txBody>
          <a:bodyPr wrap="none" rtlCol="0">
            <a:spAutoFit/>
          </a:bodyPr>
          <a:lstStyle/>
          <a:p>
            <a:r>
              <a:rPr lang="en-US" dirty="0" smtClean="0"/>
              <a:t>Document</a:t>
            </a:r>
            <a:endParaRPr lang="en-US" dirty="0"/>
          </a:p>
        </p:txBody>
      </p:sp>
      <p:sp>
        <p:nvSpPr>
          <p:cNvPr id="29" name="TextBox 28"/>
          <p:cNvSpPr txBox="1"/>
          <p:nvPr/>
        </p:nvSpPr>
        <p:spPr>
          <a:xfrm>
            <a:off x="4916793" y="3048000"/>
            <a:ext cx="978378" cy="369332"/>
          </a:xfrm>
          <a:prstGeom prst="rect">
            <a:avLst/>
          </a:prstGeom>
          <a:noFill/>
        </p:spPr>
        <p:txBody>
          <a:bodyPr wrap="none" rtlCol="0">
            <a:spAutoFit/>
          </a:bodyPr>
          <a:lstStyle/>
          <a:p>
            <a:r>
              <a:rPr lang="en-US" dirty="0" smtClean="0"/>
              <a:t>Decision</a:t>
            </a:r>
            <a:endParaRPr lang="en-US" dirty="0"/>
          </a:p>
        </p:txBody>
      </p:sp>
      <p:sp>
        <p:nvSpPr>
          <p:cNvPr id="30" name="TextBox 29"/>
          <p:cNvSpPr txBox="1"/>
          <p:nvPr/>
        </p:nvSpPr>
        <p:spPr>
          <a:xfrm>
            <a:off x="4916793" y="3810000"/>
            <a:ext cx="1300356" cy="369332"/>
          </a:xfrm>
          <a:prstGeom prst="rect">
            <a:avLst/>
          </a:prstGeom>
          <a:noFill/>
        </p:spPr>
        <p:txBody>
          <a:bodyPr wrap="none" rtlCol="0">
            <a:spAutoFit/>
          </a:bodyPr>
          <a:lstStyle/>
          <a:p>
            <a:r>
              <a:rPr lang="en-US" dirty="0" smtClean="0"/>
              <a:t>Sub Process</a:t>
            </a:r>
            <a:endParaRPr lang="en-US" dirty="0"/>
          </a:p>
        </p:txBody>
      </p:sp>
      <p:sp>
        <p:nvSpPr>
          <p:cNvPr id="32" name="TextBox 31"/>
          <p:cNvSpPr txBox="1"/>
          <p:nvPr/>
        </p:nvSpPr>
        <p:spPr>
          <a:xfrm>
            <a:off x="4114800" y="838200"/>
            <a:ext cx="1620957" cy="523220"/>
          </a:xfrm>
          <a:prstGeom prst="rect">
            <a:avLst/>
          </a:prstGeom>
          <a:noFill/>
        </p:spPr>
        <p:txBody>
          <a:bodyPr wrap="none" rtlCol="0">
            <a:spAutoFit/>
          </a:bodyPr>
          <a:lstStyle/>
          <a:p>
            <a:r>
              <a:rPr lang="en-US" sz="2800" dirty="0" smtClean="0"/>
              <a:t>Workflow</a:t>
            </a:r>
            <a:endParaRPr lang="en-US" sz="2800" dirty="0"/>
          </a:p>
        </p:txBody>
      </p:sp>
      <p:sp>
        <p:nvSpPr>
          <p:cNvPr id="33" name="Connector 32"/>
          <p:cNvSpPr/>
          <p:nvPr/>
        </p:nvSpPr>
        <p:spPr>
          <a:xfrm>
            <a:off x="6400800" y="1524000"/>
            <a:ext cx="594360" cy="594360"/>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TextBox 33"/>
          <p:cNvSpPr txBox="1"/>
          <p:nvPr/>
        </p:nvSpPr>
        <p:spPr>
          <a:xfrm>
            <a:off x="7162800" y="1600200"/>
            <a:ext cx="1774845" cy="369332"/>
          </a:xfrm>
          <a:prstGeom prst="rect">
            <a:avLst/>
          </a:prstGeom>
          <a:noFill/>
        </p:spPr>
        <p:txBody>
          <a:bodyPr wrap="none" rtlCol="0">
            <a:spAutoFit/>
          </a:bodyPr>
          <a:lstStyle/>
          <a:p>
            <a:r>
              <a:rPr lang="en-US" dirty="0" smtClean="0"/>
              <a:t>Phase Connector</a:t>
            </a:r>
            <a:endParaRPr lang="en-US" dirty="0"/>
          </a:p>
        </p:txBody>
      </p:sp>
      <p:sp>
        <p:nvSpPr>
          <p:cNvPr id="36" name="Connector 35"/>
          <p:cNvSpPr/>
          <p:nvPr/>
        </p:nvSpPr>
        <p:spPr>
          <a:xfrm>
            <a:off x="6324600" y="2438400"/>
            <a:ext cx="822960" cy="467054"/>
          </a:xfrm>
          <a:prstGeom prst="flowChartConnector">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TextBox 36"/>
          <p:cNvSpPr txBox="1"/>
          <p:nvPr/>
        </p:nvSpPr>
        <p:spPr>
          <a:xfrm>
            <a:off x="7239000" y="2514600"/>
            <a:ext cx="1256774" cy="369332"/>
          </a:xfrm>
          <a:prstGeom prst="rect">
            <a:avLst/>
          </a:prstGeom>
          <a:noFill/>
        </p:spPr>
        <p:txBody>
          <a:bodyPr wrap="none" rtlCol="0">
            <a:spAutoFit/>
          </a:bodyPr>
          <a:lstStyle/>
          <a:p>
            <a:r>
              <a:rPr lang="en-US" dirty="0" smtClean="0"/>
              <a:t>Begin / End</a:t>
            </a:r>
            <a:endParaRPr lang="en-US" dirty="0"/>
          </a:p>
        </p:txBody>
      </p:sp>
      <p:pic>
        <p:nvPicPr>
          <p:cNvPr id="6" name="Picture 5" descr="PRiSM Workflow 2015.pdf"/>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52400" y="990600"/>
            <a:ext cx="3601473" cy="5029200"/>
          </a:xfrm>
          <a:prstGeom prst="rect">
            <a:avLst/>
          </a:prstGeom>
        </p:spPr>
      </p:pic>
      <p:pic>
        <p:nvPicPr>
          <p:cNvPr id="7" name="Picture 6" descr="legend.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962400" y="4876800"/>
            <a:ext cx="3213100" cy="1130300"/>
          </a:xfrm>
          <a:prstGeom prst="rect">
            <a:avLst/>
          </a:prstGeom>
        </p:spPr>
      </p:pic>
    </p:spTree>
    <p:extLst>
      <p:ext uri="{BB962C8B-B14F-4D97-AF65-F5344CB8AC3E}">
        <p14:creationId xmlns:p14="http://schemas.microsoft.com/office/powerpoint/2010/main" xmlns="" val="2503926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16</a:t>
            </a:fld>
            <a:endParaRPr lang="en-US" dirty="0"/>
          </a:p>
        </p:txBody>
      </p:sp>
      <p:sp>
        <p:nvSpPr>
          <p:cNvPr id="4" name="3 Título"/>
          <p:cNvSpPr>
            <a:spLocks noGrp="1"/>
          </p:cNvSpPr>
          <p:nvPr>
            <p:ph type="title"/>
          </p:nvPr>
        </p:nvSpPr>
        <p:spPr/>
        <p:txBody>
          <a:bodyPr/>
          <a:lstStyle/>
          <a:p>
            <a:r>
              <a:rPr lang="es-ES" dirty="0" smtClean="0"/>
              <a:t>THE EARTH SYSTEM CONTEXT</a:t>
            </a:r>
            <a:endParaRPr lang="es-E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838200" y="1600200"/>
            <a:ext cx="2888358" cy="3757971"/>
          </a:xfrm>
          <a:prstGeom prst="rect">
            <a:avLst/>
          </a:prstGeom>
          <a:noFill/>
          <a:ln w="9525">
            <a:noFill/>
            <a:miter lim="800000"/>
            <a:headEnd/>
            <a:tailEnd/>
          </a:ln>
        </p:spPr>
      </p:pic>
      <p:sp>
        <p:nvSpPr>
          <p:cNvPr id="6" name="5 CuadroTexto"/>
          <p:cNvSpPr txBox="1"/>
          <p:nvPr/>
        </p:nvSpPr>
        <p:spPr>
          <a:xfrm>
            <a:off x="4419600" y="3733800"/>
            <a:ext cx="4343400" cy="1754326"/>
          </a:xfrm>
          <a:prstGeom prst="rect">
            <a:avLst/>
          </a:prstGeom>
          <a:noFill/>
        </p:spPr>
        <p:txBody>
          <a:bodyPr wrap="square" rtlCol="0">
            <a:spAutoFit/>
          </a:bodyPr>
          <a:lstStyle/>
          <a:p>
            <a:r>
              <a:rPr lang="en-US" dirty="0" smtClean="0"/>
              <a:t>The 7 billion humans alive today are collectively exploiting the Earth’s resources at accelerating rates and intensities that surpass the capacity of its systems to absorb wastes and neutralize the adverse effects on</a:t>
            </a:r>
          </a:p>
          <a:p>
            <a:r>
              <a:rPr lang="en-US" dirty="0" smtClean="0"/>
              <a:t>the environment. </a:t>
            </a:r>
            <a:endParaRPr lang="es-ES" dirty="0"/>
          </a:p>
        </p:txBody>
      </p:sp>
      <p:sp>
        <p:nvSpPr>
          <p:cNvPr id="7" name="6 CuadroTexto"/>
          <p:cNvSpPr txBox="1"/>
          <p:nvPr/>
        </p:nvSpPr>
        <p:spPr>
          <a:xfrm>
            <a:off x="4343400" y="1600200"/>
            <a:ext cx="4572000" cy="2031325"/>
          </a:xfrm>
          <a:prstGeom prst="rect">
            <a:avLst/>
          </a:prstGeom>
          <a:noFill/>
        </p:spPr>
        <p:txBody>
          <a:bodyPr wrap="square" rtlCol="0">
            <a:spAutoFit/>
          </a:bodyPr>
          <a:lstStyle/>
          <a:p>
            <a:r>
              <a:rPr lang="en-US" dirty="0" smtClean="0"/>
              <a:t>The </a:t>
            </a:r>
            <a:r>
              <a:rPr lang="en-US" b="1" dirty="0" smtClean="0"/>
              <a:t>Earth System </a:t>
            </a:r>
            <a:r>
              <a:rPr lang="en-US" dirty="0" smtClean="0"/>
              <a:t>provides the basis for all human societies and their economic activities. </a:t>
            </a:r>
            <a:r>
              <a:rPr lang="en-US" b="1" dirty="0" smtClean="0">
                <a:solidFill>
                  <a:srgbClr val="00B050"/>
                </a:solidFill>
              </a:rPr>
              <a:t>People need clean air to breathe</a:t>
            </a:r>
            <a:r>
              <a:rPr lang="en-US" dirty="0" smtClean="0">
                <a:solidFill>
                  <a:srgbClr val="00B050"/>
                </a:solidFill>
              </a:rPr>
              <a:t>, </a:t>
            </a:r>
            <a:r>
              <a:rPr lang="en-US" b="1" dirty="0" smtClean="0">
                <a:solidFill>
                  <a:srgbClr val="00B050"/>
                </a:solidFill>
              </a:rPr>
              <a:t>safe water to drink, healthy food to eat, energy to produce and transport goods, and natural resources that provide the raw materials for all these services</a:t>
            </a:r>
            <a:endParaRPr lang="es-ES" b="1" dirty="0">
              <a:solidFill>
                <a:srgbClr val="00B050"/>
              </a:solidFill>
            </a:endParaRPr>
          </a:p>
        </p:txBody>
      </p:sp>
      <p:sp>
        <p:nvSpPr>
          <p:cNvPr id="8" name="7 CuadroTexto"/>
          <p:cNvSpPr txBox="1"/>
          <p:nvPr/>
        </p:nvSpPr>
        <p:spPr>
          <a:xfrm>
            <a:off x="1371600" y="5638800"/>
            <a:ext cx="3124200" cy="307777"/>
          </a:xfrm>
          <a:prstGeom prst="rect">
            <a:avLst/>
          </a:prstGeom>
          <a:noFill/>
        </p:spPr>
        <p:txBody>
          <a:bodyPr wrap="square" rtlCol="0">
            <a:spAutoFit/>
          </a:bodyPr>
          <a:lstStyle/>
          <a:p>
            <a:r>
              <a:rPr lang="es-AR" sz="1400" dirty="0" smtClean="0">
                <a:solidFill>
                  <a:schemeClr val="bg1">
                    <a:lumMod val="50000"/>
                  </a:schemeClr>
                </a:solidFill>
              </a:rPr>
              <a:t>http://www.unep.org/geo/</a:t>
            </a:r>
            <a:endParaRPr lang="es-ES" sz="1400" dirty="0">
              <a:solidFill>
                <a:schemeClr val="bg1">
                  <a:lumMod val="50000"/>
                </a:schemeClr>
              </a:solidFill>
            </a:endParaRPr>
          </a:p>
        </p:txBody>
      </p:sp>
    </p:spTree>
    <p:extLst>
      <p:ext uri="{BB962C8B-B14F-4D97-AF65-F5344CB8AC3E}">
        <p14:creationId xmlns:p14="http://schemas.microsoft.com/office/powerpoint/2010/main" xmlns="" val="1628863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sp>
        <p:nvSpPr>
          <p:cNvPr id="9" name="Rectangle 8"/>
          <p:cNvSpPr/>
          <p:nvPr/>
        </p:nvSpPr>
        <p:spPr>
          <a:xfrm>
            <a:off x="4191000" y="1295400"/>
            <a:ext cx="4572000" cy="1477328"/>
          </a:xfrm>
          <a:prstGeom prst="rect">
            <a:avLst/>
          </a:prstGeom>
        </p:spPr>
        <p:txBody>
          <a:bodyPr>
            <a:spAutoFit/>
          </a:bodyPr>
          <a:lstStyle/>
          <a:p>
            <a:r>
              <a:rPr lang="en-US" dirty="0" smtClean="0"/>
              <a:t>Projects arise from an </a:t>
            </a:r>
            <a:r>
              <a:rPr lang="en-US" dirty="0"/>
              <a:t>idea or a need. This may result from new business objectives, responding to competitive pressures, changes in legislation, or a recommendation in a report or an audit. </a:t>
            </a:r>
          </a:p>
        </p:txBody>
      </p:sp>
      <p:sp>
        <p:nvSpPr>
          <p:cNvPr id="11" name="Rectangle 10"/>
          <p:cNvSpPr/>
          <p:nvPr/>
        </p:nvSpPr>
        <p:spPr>
          <a:xfrm>
            <a:off x="4267200" y="2895600"/>
            <a:ext cx="4572000" cy="1477328"/>
          </a:xfrm>
          <a:prstGeom prst="rect">
            <a:avLst/>
          </a:prstGeom>
        </p:spPr>
        <p:txBody>
          <a:bodyPr>
            <a:spAutoFit/>
          </a:bodyPr>
          <a:lstStyle/>
          <a:p>
            <a:r>
              <a:rPr lang="en-US" dirty="0"/>
              <a:t>The project mandate is provided by the commissioning organization (corporate or </a:t>
            </a:r>
            <a:r>
              <a:rPr lang="en-US" dirty="0" smtClean="0"/>
              <a:t>program </a:t>
            </a:r>
            <a:r>
              <a:rPr lang="en-US" dirty="0"/>
              <a:t>management) and can vary in form from a verbal instruction to a well-defined and justified project definition.</a:t>
            </a:r>
          </a:p>
        </p:txBody>
      </p:sp>
      <p:cxnSp>
        <p:nvCxnSpPr>
          <p:cNvPr id="13" name="Straight Arrow Connector 12"/>
          <p:cNvCxnSpPr/>
          <p:nvPr/>
        </p:nvCxnSpPr>
        <p:spPr>
          <a:xfrm flipH="1" flipV="1">
            <a:off x="2133600" y="1524000"/>
            <a:ext cx="2209800" cy="1447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xmlns=""/>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xmlns="" val="285733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2286000" y="1600200"/>
            <a:ext cx="19812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572000" cy="2031325"/>
          </a:xfrm>
          <a:prstGeom prst="rect">
            <a:avLst/>
          </a:prstGeom>
        </p:spPr>
        <p:txBody>
          <a:bodyPr>
            <a:spAutoFit/>
          </a:bodyPr>
          <a:lstStyle/>
          <a:p>
            <a:r>
              <a:rPr lang="en-US" dirty="0"/>
              <a:t>Nothing should be done until </a:t>
            </a:r>
            <a:r>
              <a:rPr lang="en-US" dirty="0" smtClean="0"/>
              <a:t>foundational information </a:t>
            </a:r>
            <a:r>
              <a:rPr lang="en-US" dirty="0"/>
              <a:t>needed to make </a:t>
            </a:r>
            <a:r>
              <a:rPr lang="en-US" dirty="0" smtClean="0"/>
              <a:t>decisions </a:t>
            </a:r>
            <a:r>
              <a:rPr lang="en-US" dirty="0"/>
              <a:t>about the commissioning of the project is </a:t>
            </a:r>
            <a:r>
              <a:rPr lang="en-US" dirty="0" smtClean="0"/>
              <a:t>defined. </a:t>
            </a:r>
          </a:p>
          <a:p>
            <a:endParaRPr lang="en-US" dirty="0"/>
          </a:p>
          <a:p>
            <a:pPr marL="285750" indent="-285750">
              <a:buFont typeface="Arial"/>
              <a:buChar char="•"/>
            </a:pPr>
            <a:r>
              <a:rPr lang="en-US" dirty="0" smtClean="0"/>
              <a:t>The Project Sponsor and Project Manager is selected/appointed</a:t>
            </a:r>
          </a:p>
          <a:p>
            <a:pPr marL="285750" indent="-285750">
              <a:buFont typeface="Arial"/>
              <a:buChar char="•"/>
            </a:pPr>
            <a:r>
              <a:rPr lang="en-US" dirty="0" smtClean="0"/>
              <a:t>The project PLANNING team is selected </a:t>
            </a:r>
          </a:p>
        </p:txBody>
      </p:sp>
      <p:cxnSp>
        <p:nvCxnSpPr>
          <p:cNvPr id="10" name="Straight Arrow Connector 9"/>
          <p:cNvCxnSpPr/>
          <p:nvPr/>
        </p:nvCxnSpPr>
        <p:spPr>
          <a:xfrm flipH="1">
            <a:off x="2286000" y="1600200"/>
            <a:ext cx="1981200" cy="1905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xmlns=""/>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xmlns="" val="66458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2209800" y="2209800"/>
            <a:ext cx="2286000" cy="2362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4419600" y="1524000"/>
            <a:ext cx="4572000" cy="2031325"/>
          </a:xfrm>
          <a:prstGeom prst="rect">
            <a:avLst/>
          </a:prstGeom>
        </p:spPr>
        <p:txBody>
          <a:bodyPr>
            <a:spAutoFit/>
          </a:bodyPr>
          <a:lstStyle/>
          <a:p>
            <a:r>
              <a:rPr lang="en-US" dirty="0" smtClean="0"/>
              <a:t>During the Pre-Project Phase, if the Business Case for the project should be in (at least) draft form. </a:t>
            </a:r>
          </a:p>
          <a:p>
            <a:endParaRPr lang="en-US" dirty="0"/>
          </a:p>
        </p:txBody>
      </p:sp>
      <p:sp>
        <p:nvSpPr>
          <p:cNvPr id="4" name="Rectangle 3"/>
          <p:cNvSpPr/>
          <p:nvPr/>
        </p:nvSpPr>
        <p:spPr>
          <a:xfrm>
            <a:off x="4419600" y="2971800"/>
            <a:ext cx="4572000" cy="1200329"/>
          </a:xfrm>
          <a:prstGeom prst="rect">
            <a:avLst/>
          </a:prstGeom>
        </p:spPr>
        <p:txBody>
          <a:bodyPr>
            <a:spAutoFit/>
          </a:bodyPr>
          <a:lstStyle/>
          <a:p>
            <a:r>
              <a:rPr lang="en-US" dirty="0"/>
              <a:t>Provides justification for undertaking a project or </a:t>
            </a:r>
            <a:r>
              <a:rPr lang="en-US" dirty="0" smtClean="0"/>
              <a:t>program. </a:t>
            </a:r>
            <a:r>
              <a:rPr lang="en-US" dirty="0"/>
              <a:t>It evaluates the benefit, cost and risk of alternative options and provides a rationale for the preferred solution.</a:t>
            </a:r>
          </a:p>
        </p:txBody>
      </p:sp>
      <p:sp>
        <p:nvSpPr>
          <p:cNvPr id="7" name="TextBox 6"/>
          <p:cNvSpPr txBox="1"/>
          <p:nvPr/>
        </p:nvSpPr>
        <p:spPr>
          <a:xfrm>
            <a:off x="4495800" y="2590800"/>
            <a:ext cx="1482422" cy="369332"/>
          </a:xfrm>
          <a:prstGeom prst="rect">
            <a:avLst/>
          </a:prstGeom>
          <a:noFill/>
        </p:spPr>
        <p:txBody>
          <a:bodyPr wrap="none" rtlCol="0">
            <a:spAutoFit/>
          </a:bodyPr>
          <a:lstStyle/>
          <a:p>
            <a:r>
              <a:rPr lang="en-US" dirty="0" smtClean="0"/>
              <a:t>Business Case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xmlns="" val="320838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a:t>
            </a:r>
            <a:r>
              <a:rPr lang="en-GB" sz="2800" dirty="0" smtClean="0"/>
              <a:t>Pre-Project Phase</a:t>
            </a:r>
            <a:endParaRPr lang="en-US" sz="2800" dirty="0"/>
          </a:p>
        </p:txBody>
      </p:sp>
      <p:cxnSp>
        <p:nvCxnSpPr>
          <p:cNvPr id="13" name="Straight Arrow Connector 12"/>
          <p:cNvCxnSpPr/>
          <p:nvPr/>
        </p:nvCxnSpPr>
        <p:spPr>
          <a:xfrm flipH="1">
            <a:off x="3505200" y="2209800"/>
            <a:ext cx="990600" cy="1676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4545138" y="1752600"/>
            <a:ext cx="4572000" cy="1477328"/>
          </a:xfrm>
          <a:prstGeom prst="rect">
            <a:avLst/>
          </a:prstGeom>
        </p:spPr>
        <p:txBody>
          <a:bodyPr>
            <a:spAutoFit/>
          </a:bodyPr>
          <a:lstStyle/>
          <a:p>
            <a:r>
              <a:rPr lang="en-US" dirty="0"/>
              <a:t>Determination to proceed with or abandon a plan or project. In quality control, 'go' denotes that a product conforms to the specifications; when it does not, it is 'no go</a:t>
            </a:r>
            <a:r>
              <a:rPr lang="en-US" dirty="0" smtClean="0"/>
              <a:t>.’</a:t>
            </a:r>
            <a:endParaRPr lang="en-US" dirty="0"/>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181600" y="3352800"/>
            <a:ext cx="2819400" cy="123113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xmlns=""/>
              </a:ext>
            </a:extLst>
          </a:blip>
          <a:srcRect t="1789"/>
          <a:stretch/>
        </p:blipFill>
        <p:spPr>
          <a:xfrm>
            <a:off x="152400" y="1077525"/>
            <a:ext cx="3733800" cy="4769916"/>
          </a:xfrm>
          <a:prstGeom prst="rect">
            <a:avLst/>
          </a:prstGeom>
        </p:spPr>
      </p:pic>
    </p:spTree>
    <p:extLst>
      <p:ext uri="{BB962C8B-B14F-4D97-AF65-F5344CB8AC3E}">
        <p14:creationId xmlns:p14="http://schemas.microsoft.com/office/powerpoint/2010/main" xmlns="" val="11852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164</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t="1708" r="746"/>
          <a:stretch/>
        </p:blipFill>
        <p:spPr>
          <a:xfrm>
            <a:off x="304800" y="1371600"/>
            <a:ext cx="8459790" cy="3958844"/>
          </a:xfrm>
          <a:prstGeom prst="rect">
            <a:avLst/>
          </a:prstGeom>
        </p:spPr>
      </p:pic>
      <p:cxnSp>
        <p:nvCxnSpPr>
          <p:cNvPr id="9" name="Straight Arrow Connector 8"/>
          <p:cNvCxnSpPr/>
          <p:nvPr/>
        </p:nvCxnSpPr>
        <p:spPr>
          <a:xfrm flipH="1">
            <a:off x="5105400" y="5410200"/>
            <a:ext cx="3352800" cy="0"/>
          </a:xfrm>
          <a:prstGeom prst="straightConnector1">
            <a:avLst/>
          </a:prstGeom>
          <a:ln w="952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46046484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a:ext>
            </a:extLst>
          </a:blip>
          <a:srcRect t="1540" b="1646"/>
          <a:stretch/>
        </p:blipFill>
        <p:spPr>
          <a:xfrm>
            <a:off x="228600" y="12192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165</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2" name="TextBox 1"/>
          <p:cNvSpPr txBox="1"/>
          <p:nvPr/>
        </p:nvSpPr>
        <p:spPr>
          <a:xfrm>
            <a:off x="4953000" y="2438400"/>
            <a:ext cx="3209495" cy="369332"/>
          </a:xfrm>
          <a:prstGeom prst="rect">
            <a:avLst/>
          </a:prstGeom>
          <a:noFill/>
        </p:spPr>
        <p:txBody>
          <a:bodyPr wrap="none" rtlCol="0">
            <a:spAutoFit/>
          </a:bodyPr>
          <a:lstStyle/>
          <a:p>
            <a:r>
              <a:rPr lang="en-US" dirty="0" smtClean="0"/>
              <a:t>Always Review Lessons Learned!</a:t>
            </a:r>
            <a:endParaRPr lang="en-US" dirty="0"/>
          </a:p>
        </p:txBody>
      </p:sp>
      <p:cxnSp>
        <p:nvCxnSpPr>
          <p:cNvPr id="6" name="Straight Arrow Connector 5"/>
          <p:cNvCxnSpPr/>
          <p:nvPr/>
        </p:nvCxnSpPr>
        <p:spPr>
          <a:xfrm flipH="1" flipV="1">
            <a:off x="2057400" y="2057400"/>
            <a:ext cx="27432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76777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xmlns=""/>
              </a:ext>
            </a:extLst>
          </a:blip>
          <a:srcRect t="1540" b="1646"/>
          <a:stretch/>
        </p:blipFill>
        <p:spPr>
          <a:xfrm>
            <a:off x="152400" y="1066800"/>
            <a:ext cx="3426941" cy="4546600"/>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166</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2" name="TextBox 1"/>
          <p:cNvSpPr txBox="1"/>
          <p:nvPr/>
        </p:nvSpPr>
        <p:spPr>
          <a:xfrm>
            <a:off x="5181600" y="1447800"/>
            <a:ext cx="3048000" cy="646331"/>
          </a:xfrm>
          <a:prstGeom prst="rect">
            <a:avLst/>
          </a:prstGeom>
          <a:noFill/>
        </p:spPr>
        <p:txBody>
          <a:bodyPr wrap="square" rtlCol="0">
            <a:spAutoFit/>
          </a:bodyPr>
          <a:lstStyle/>
          <a:p>
            <a:r>
              <a:rPr lang="en-US" dirty="0" smtClean="0"/>
              <a:t>Reconcile with Organizational Management Systems</a:t>
            </a:r>
            <a:endParaRPr lang="en-US" dirty="0"/>
          </a:p>
        </p:txBody>
      </p:sp>
      <p:cxnSp>
        <p:nvCxnSpPr>
          <p:cNvPr id="6" name="Straight Arrow Connector 5"/>
          <p:cNvCxnSpPr/>
          <p:nvPr/>
        </p:nvCxnSpPr>
        <p:spPr>
          <a:xfrm flipH="1">
            <a:off x="3048001" y="17526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410200" y="4114800"/>
            <a:ext cx="3048000" cy="923330"/>
          </a:xfrm>
          <a:prstGeom prst="rect">
            <a:avLst/>
          </a:prstGeom>
          <a:noFill/>
        </p:spPr>
        <p:txBody>
          <a:bodyPr wrap="square" rtlCol="0">
            <a:spAutoFit/>
          </a:bodyPr>
          <a:lstStyle/>
          <a:p>
            <a:r>
              <a:rPr lang="en-US" dirty="0" smtClean="0"/>
              <a:t>The organization should update the business case to reflect findings.</a:t>
            </a:r>
            <a:endParaRPr lang="en-US" dirty="0"/>
          </a:p>
        </p:txBody>
      </p:sp>
      <p:cxnSp>
        <p:nvCxnSpPr>
          <p:cNvPr id="11" name="Straight Arrow Connector 10"/>
          <p:cNvCxnSpPr/>
          <p:nvPr/>
        </p:nvCxnSpPr>
        <p:spPr>
          <a:xfrm flipH="1" flipV="1">
            <a:off x="2514600" y="4572000"/>
            <a:ext cx="2362200" cy="44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370834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t="1755"/>
          <a:stretch/>
        </p:blipFill>
        <p:spPr>
          <a:xfrm>
            <a:off x="152400" y="1143000"/>
            <a:ext cx="2873109" cy="4264537"/>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167</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3505200" y="1743670"/>
            <a:ext cx="3048000" cy="369332"/>
          </a:xfrm>
          <a:prstGeom prst="rect">
            <a:avLst/>
          </a:prstGeom>
          <a:noFill/>
        </p:spPr>
        <p:txBody>
          <a:bodyPr wrap="square" rtlCol="0">
            <a:spAutoFit/>
          </a:bodyPr>
          <a:lstStyle/>
          <a:p>
            <a:r>
              <a:rPr lang="en-US" dirty="0" smtClean="0"/>
              <a:t>Perform P5 Impact Analysis</a:t>
            </a:r>
            <a:endParaRPr lang="en-US" dirty="0"/>
          </a:p>
        </p:txBody>
      </p:sp>
      <p:cxnSp>
        <p:nvCxnSpPr>
          <p:cNvPr id="7" name="Straight Arrow Connector 6"/>
          <p:cNvCxnSpPr>
            <a:stCxn id="6" idx="1"/>
          </p:cNvCxnSpPr>
          <p:nvPr/>
        </p:nvCxnSpPr>
        <p:spPr>
          <a:xfrm flipH="1">
            <a:off x="1371602" y="1928336"/>
            <a:ext cx="2133598" cy="439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505200" y="2734270"/>
            <a:ext cx="5410200" cy="646331"/>
          </a:xfrm>
          <a:prstGeom prst="rect">
            <a:avLst/>
          </a:prstGeom>
          <a:noFill/>
        </p:spPr>
        <p:txBody>
          <a:bodyPr wrap="square" rtlCol="0">
            <a:spAutoFit/>
          </a:bodyPr>
          <a:lstStyle/>
          <a:p>
            <a:r>
              <a:rPr lang="en-US" dirty="0" smtClean="0"/>
              <a:t>Based on the Analysis, score the project (at this point) define risks.</a:t>
            </a:r>
            <a:endParaRPr lang="en-US" dirty="0"/>
          </a:p>
        </p:txBody>
      </p:sp>
      <p:cxnSp>
        <p:nvCxnSpPr>
          <p:cNvPr id="10" name="Straight Arrow Connector 9"/>
          <p:cNvCxnSpPr/>
          <p:nvPr/>
        </p:nvCxnSpPr>
        <p:spPr>
          <a:xfrm flipH="1" flipV="1">
            <a:off x="1371601" y="3115270"/>
            <a:ext cx="2057399" cy="893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3505200" y="3877270"/>
            <a:ext cx="5410200" cy="923330"/>
          </a:xfrm>
          <a:prstGeom prst="rect">
            <a:avLst/>
          </a:prstGeom>
          <a:noFill/>
        </p:spPr>
        <p:txBody>
          <a:bodyPr wrap="square" rtlCol="0">
            <a:spAutoFit/>
          </a:bodyPr>
          <a:lstStyle/>
          <a:p>
            <a:r>
              <a:rPr lang="en-US" dirty="0" smtClean="0"/>
              <a:t>Draft the SMP including the P5 Score, and the recommendations for risk mitigation and opportunities for increased benefit.</a:t>
            </a:r>
            <a:endParaRPr lang="en-US" dirty="0"/>
          </a:p>
        </p:txBody>
      </p:sp>
      <p:cxnSp>
        <p:nvCxnSpPr>
          <p:cNvPr id="13" name="Straight Arrow Connector 12"/>
          <p:cNvCxnSpPr/>
          <p:nvPr/>
        </p:nvCxnSpPr>
        <p:spPr>
          <a:xfrm flipH="1">
            <a:off x="1371601" y="4191000"/>
            <a:ext cx="2133599" cy="672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21432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25019" cy="838200"/>
          </a:xfrm>
        </p:spPr>
        <p:txBody>
          <a:bodyPr>
            <a:noAutofit/>
          </a:bodyPr>
          <a:lstStyle/>
          <a:p>
            <a:r>
              <a:rPr lang="en-US" dirty="0" smtClean="0"/>
              <a:t>Tools to Integrate Sustainability and Project Management</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TextBox 6"/>
          <p:cNvSpPr txBox="1"/>
          <p:nvPr/>
        </p:nvSpPr>
        <p:spPr>
          <a:xfrm>
            <a:off x="1447800" y="4267200"/>
            <a:ext cx="6477000" cy="923330"/>
          </a:xfrm>
          <a:prstGeom prst="rect">
            <a:avLst/>
          </a:prstGeom>
          <a:noFill/>
        </p:spPr>
        <p:txBody>
          <a:bodyPr wrap="square" rtlCol="0">
            <a:spAutoFit/>
          </a:bodyPr>
          <a:lstStyle/>
          <a:p>
            <a:r>
              <a:rPr lang="en-US" dirty="0" smtClean="0"/>
              <a:t>The Sustainability Management Plan (SMP) Ties corporate CSR goals and objectives to the project plan and identifies project impacts from an Environmental, Social, and Economic standpoint.</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a:ext>
            </a:extLst>
          </a:blip>
          <a:srcRect t="2532"/>
          <a:stretch/>
        </p:blipFill>
        <p:spPr>
          <a:xfrm>
            <a:off x="3657600" y="2133600"/>
            <a:ext cx="1740408" cy="1654974"/>
          </a:xfrm>
          <a:prstGeom prst="rect">
            <a:avLst/>
          </a:prstGeom>
          <a:ln>
            <a:solidFill>
              <a:schemeClr val="tx1"/>
            </a:solidFill>
          </a:ln>
        </p:spPr>
      </p:pic>
    </p:spTree>
    <p:extLst>
      <p:ext uri="{BB962C8B-B14F-4D97-AF65-F5344CB8AC3E}">
        <p14:creationId xmlns:p14="http://schemas.microsoft.com/office/powerpoint/2010/main" xmlns="" val="15618688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xmlns="" val="95204386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3400" y="1219200"/>
            <a:ext cx="7924800" cy="954107"/>
          </a:xfrm>
          <a:prstGeom prst="rect">
            <a:avLst/>
          </a:prstGeom>
        </p:spPr>
        <p:txBody>
          <a:bodyPr wrap="square">
            <a:spAutoFit/>
          </a:bodyPr>
          <a:lstStyle/>
          <a:p>
            <a:pPr algn="ctr"/>
            <a:r>
              <a:rPr lang="en-US" sz="2800" dirty="0" smtClean="0"/>
              <a:t>Survey result of </a:t>
            </a:r>
            <a:r>
              <a:rPr lang="en-US" sz="2800" b="1" dirty="0" smtClean="0"/>
              <a:t>1,000 </a:t>
            </a:r>
            <a:r>
              <a:rPr lang="en-US" sz="2800" dirty="0" smtClean="0"/>
              <a:t>global CEOs, from</a:t>
            </a:r>
            <a:r>
              <a:rPr lang="en-US" sz="2800" b="1" dirty="0" smtClean="0"/>
              <a:t> 27 </a:t>
            </a:r>
            <a:r>
              <a:rPr lang="en-US" sz="2800" dirty="0" smtClean="0"/>
              <a:t>industries across </a:t>
            </a:r>
            <a:r>
              <a:rPr lang="en-US" sz="2800" b="1" dirty="0" smtClean="0"/>
              <a:t>103</a:t>
            </a:r>
            <a:r>
              <a:rPr lang="en-US" sz="2800" dirty="0" smtClean="0"/>
              <a:t> countries</a:t>
            </a:r>
            <a:endParaRPr lang="es-ES" sz="2800" dirty="0"/>
          </a:p>
        </p:txBody>
      </p:sp>
      <p:sp>
        <p:nvSpPr>
          <p:cNvPr id="7" name="6 Rectángulo"/>
          <p:cNvSpPr/>
          <p:nvPr/>
        </p:nvSpPr>
        <p:spPr>
          <a:xfrm>
            <a:off x="2209800" y="3886200"/>
            <a:ext cx="2817440" cy="923330"/>
          </a:xfrm>
          <a:prstGeom prst="rect">
            <a:avLst/>
          </a:prstGeom>
        </p:spPr>
        <p:txBody>
          <a:bodyPr wrap="square">
            <a:spAutoFit/>
          </a:bodyPr>
          <a:lstStyle/>
          <a:p>
            <a:pPr algn="ctr"/>
            <a:r>
              <a:rPr lang="es-ES" dirty="0" smtClean="0"/>
              <a:t>of CEOs </a:t>
            </a:r>
            <a:r>
              <a:rPr lang="es-ES" dirty="0" err="1" smtClean="0"/>
              <a:t>regard</a:t>
            </a:r>
            <a:r>
              <a:rPr lang="es-ES" dirty="0" smtClean="0"/>
              <a:t> </a:t>
            </a:r>
            <a:r>
              <a:rPr lang="es-ES" b="1" dirty="0" smtClean="0"/>
              <a:t>Sustainability as </a:t>
            </a:r>
            <a:r>
              <a:rPr lang="es-ES" b="1" dirty="0" err="1" smtClean="0"/>
              <a:t>the</a:t>
            </a:r>
            <a:r>
              <a:rPr lang="es-ES" b="1" dirty="0" smtClean="0"/>
              <a:t> new </a:t>
            </a:r>
            <a:r>
              <a:rPr lang="es-ES" b="1" dirty="0" err="1" smtClean="0"/>
              <a:t>key</a:t>
            </a:r>
            <a:r>
              <a:rPr lang="es-ES" b="1" dirty="0" smtClean="0"/>
              <a:t> </a:t>
            </a:r>
            <a:r>
              <a:rPr lang="es-ES" b="1" dirty="0" err="1" smtClean="0"/>
              <a:t>for</a:t>
            </a:r>
            <a:r>
              <a:rPr lang="es-ES" b="1" dirty="0" smtClean="0"/>
              <a:t> </a:t>
            </a:r>
            <a:r>
              <a:rPr lang="es-ES" b="1" dirty="0" err="1" smtClean="0"/>
              <a:t>business</a:t>
            </a:r>
            <a:r>
              <a:rPr lang="es-ES" b="1" dirty="0" smtClean="0"/>
              <a:t> </a:t>
            </a:r>
            <a:r>
              <a:rPr lang="es-ES" b="1" dirty="0" err="1" smtClean="0"/>
              <a:t>success</a:t>
            </a:r>
            <a:endParaRPr lang="es-ES" b="1" dirty="0"/>
          </a:p>
        </p:txBody>
      </p:sp>
      <p:sp>
        <p:nvSpPr>
          <p:cNvPr id="2" name="TextBox 1"/>
          <p:cNvSpPr txBox="1"/>
          <p:nvPr/>
        </p:nvSpPr>
        <p:spPr>
          <a:xfrm>
            <a:off x="2371584" y="2176552"/>
            <a:ext cx="2733816" cy="1862048"/>
          </a:xfrm>
          <a:prstGeom prst="rect">
            <a:avLst/>
          </a:prstGeom>
          <a:noFill/>
        </p:spPr>
        <p:txBody>
          <a:bodyPr wrap="none" rtlCol="0">
            <a:spAutoFit/>
          </a:bodyPr>
          <a:lstStyle/>
          <a:p>
            <a:r>
              <a:rPr lang="en-US" sz="11500" dirty="0" smtClean="0">
                <a:solidFill>
                  <a:schemeClr val="accent3"/>
                </a:solidFill>
              </a:rPr>
              <a:t>93%</a:t>
            </a:r>
            <a:endParaRPr lang="en-US" sz="11500" dirty="0">
              <a:solidFill>
                <a:schemeClr val="accent3"/>
              </a:solidFill>
            </a:endParaRPr>
          </a:p>
        </p:txBody>
      </p:sp>
      <p:cxnSp>
        <p:nvCxnSpPr>
          <p:cNvPr id="9" name="Straight Connector 8"/>
          <p:cNvCxnSpPr/>
          <p:nvPr/>
        </p:nvCxnSpPr>
        <p:spPr>
          <a:xfrm>
            <a:off x="5257800" y="2438400"/>
            <a:ext cx="0" cy="2209800"/>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6 Rectángulo"/>
          <p:cNvSpPr/>
          <p:nvPr/>
        </p:nvSpPr>
        <p:spPr>
          <a:xfrm>
            <a:off x="5791200" y="3962400"/>
            <a:ext cx="3122240" cy="923330"/>
          </a:xfrm>
          <a:prstGeom prst="rect">
            <a:avLst/>
          </a:prstGeom>
        </p:spPr>
        <p:txBody>
          <a:bodyPr wrap="square">
            <a:spAutoFit/>
          </a:bodyPr>
          <a:lstStyle/>
          <a:p>
            <a:pPr algn="ctr"/>
            <a:r>
              <a:rPr lang="es-ES" dirty="0" smtClean="0"/>
              <a:t>of CEOs </a:t>
            </a:r>
            <a:r>
              <a:rPr lang="es-ES" dirty="0" err="1" smtClean="0"/>
              <a:t>believe</a:t>
            </a:r>
            <a:r>
              <a:rPr lang="es-ES" dirty="0" smtClean="0"/>
              <a:t> </a:t>
            </a:r>
            <a:r>
              <a:rPr lang="es-ES" dirty="0" err="1" smtClean="0"/>
              <a:t>they</a:t>
            </a:r>
            <a:r>
              <a:rPr lang="es-ES" dirty="0" smtClean="0"/>
              <a:t> can </a:t>
            </a:r>
            <a:r>
              <a:rPr lang="es-ES" b="1" dirty="0" err="1" smtClean="0">
                <a:solidFill>
                  <a:srgbClr val="FF0000"/>
                </a:solidFill>
              </a:rPr>
              <a:t>not</a:t>
            </a:r>
            <a:r>
              <a:rPr lang="es-ES" b="1" dirty="0" smtClean="0">
                <a:solidFill>
                  <a:srgbClr val="FF0000"/>
                </a:solidFill>
              </a:rPr>
              <a:t> </a:t>
            </a:r>
            <a:r>
              <a:rPr lang="es-ES" b="1" dirty="0" err="1" smtClean="0"/>
              <a:t>quantify</a:t>
            </a:r>
            <a:r>
              <a:rPr lang="es-ES" b="1" dirty="0" smtClean="0"/>
              <a:t> </a:t>
            </a:r>
            <a:r>
              <a:rPr lang="es-ES" b="1" dirty="0" err="1" smtClean="0"/>
              <a:t>the</a:t>
            </a:r>
            <a:r>
              <a:rPr lang="es-ES" b="1" dirty="0" smtClean="0"/>
              <a:t> </a:t>
            </a:r>
            <a:r>
              <a:rPr lang="es-ES" b="1" dirty="0" err="1" smtClean="0"/>
              <a:t>value</a:t>
            </a:r>
            <a:r>
              <a:rPr lang="es-ES" b="1" dirty="0" smtClean="0"/>
              <a:t> </a:t>
            </a:r>
            <a:r>
              <a:rPr lang="es-ES" b="1" dirty="0" err="1" smtClean="0"/>
              <a:t>or</a:t>
            </a:r>
            <a:r>
              <a:rPr lang="es-ES" b="1" dirty="0" smtClean="0"/>
              <a:t> </a:t>
            </a:r>
            <a:r>
              <a:rPr lang="es-ES" b="1" dirty="0" err="1" smtClean="0"/>
              <a:t>their</a:t>
            </a:r>
            <a:r>
              <a:rPr lang="es-ES" b="1" dirty="0" smtClean="0"/>
              <a:t> </a:t>
            </a:r>
            <a:r>
              <a:rPr lang="es-ES" b="1" dirty="0" err="1" smtClean="0"/>
              <a:t>sustainability</a:t>
            </a:r>
            <a:r>
              <a:rPr lang="es-ES" b="1" dirty="0" smtClean="0"/>
              <a:t> </a:t>
            </a:r>
            <a:r>
              <a:rPr lang="es-ES" b="1" dirty="0" err="1" smtClean="0"/>
              <a:t>intiatives</a:t>
            </a:r>
            <a:endParaRPr lang="es-ES" b="1" dirty="0"/>
          </a:p>
        </p:txBody>
      </p:sp>
      <p:sp>
        <p:nvSpPr>
          <p:cNvPr id="15" name="TextBox 14"/>
          <p:cNvSpPr txBox="1"/>
          <p:nvPr/>
        </p:nvSpPr>
        <p:spPr>
          <a:xfrm>
            <a:off x="5486400" y="2176552"/>
            <a:ext cx="2733816" cy="1862048"/>
          </a:xfrm>
          <a:prstGeom prst="rect">
            <a:avLst/>
          </a:prstGeom>
          <a:noFill/>
        </p:spPr>
        <p:txBody>
          <a:bodyPr wrap="none" rtlCol="0">
            <a:spAutoFit/>
          </a:bodyPr>
          <a:lstStyle/>
          <a:p>
            <a:r>
              <a:rPr lang="en-US" sz="11500" dirty="0" smtClean="0">
                <a:solidFill>
                  <a:schemeClr val="accent3"/>
                </a:solidFill>
              </a:rPr>
              <a:t>62%</a:t>
            </a:r>
            <a:endParaRPr lang="en-US" sz="11500" dirty="0">
              <a:solidFill>
                <a:schemeClr val="accent3"/>
              </a:solidFill>
            </a:endParaRPr>
          </a:p>
        </p:txBody>
      </p:sp>
      <p:sp>
        <p:nvSpPr>
          <p:cNvPr id="16" name="TextBox 15"/>
          <p:cNvSpPr txBox="1"/>
          <p:nvPr/>
        </p:nvSpPr>
        <p:spPr>
          <a:xfrm>
            <a:off x="0" y="5867400"/>
            <a:ext cx="8001000" cy="246221"/>
          </a:xfrm>
          <a:prstGeom prst="rect">
            <a:avLst/>
          </a:prstGeom>
          <a:noFill/>
        </p:spPr>
        <p:txBody>
          <a:bodyPr wrap="square" rtlCol="0">
            <a:spAutoFit/>
          </a:bodyPr>
          <a:lstStyle/>
          <a:p>
            <a:r>
              <a:rPr lang="en-US" sz="1000" dirty="0" smtClean="0">
                <a:solidFill>
                  <a:schemeClr val="bg1">
                    <a:lumMod val="50000"/>
                  </a:schemeClr>
                </a:solidFill>
              </a:rPr>
              <a:t>SRC: http</a:t>
            </a:r>
            <a:r>
              <a:rPr lang="en-US" sz="1000" dirty="0">
                <a:solidFill>
                  <a:schemeClr val="bg1">
                    <a:lumMod val="50000"/>
                  </a:schemeClr>
                </a:solidFill>
              </a:rPr>
              <a:t>://www.accenture.com/SiteCollectionDocuments/PDF/Accenture-UN-Global-Compact-Acn-CEO-Study-Sustainability-2013.</a:t>
            </a:r>
            <a:r>
              <a:rPr lang="en-US" sz="1000" dirty="0" smtClean="0">
                <a:solidFill>
                  <a:schemeClr val="bg1">
                    <a:lumMod val="50000"/>
                  </a:schemeClr>
                </a:solidFill>
              </a:rPr>
              <a:t>PDF</a:t>
            </a:r>
            <a:endParaRPr lang="en-US" sz="1000" dirty="0">
              <a:solidFill>
                <a:schemeClr val="bg1">
                  <a:lumMod val="50000"/>
                </a:schemeClr>
              </a:solidFill>
            </a:endParaRPr>
          </a:p>
        </p:txBody>
      </p:sp>
      <p:sp>
        <p:nvSpPr>
          <p:cNvPr id="3" name="TextBox 2"/>
          <p:cNvSpPr txBox="1"/>
          <p:nvPr/>
        </p:nvSpPr>
        <p:spPr>
          <a:xfrm>
            <a:off x="772160" y="52832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304800" y="304800"/>
            <a:ext cx="6553200" cy="804358"/>
          </a:xfrm>
        </p:spPr>
        <p:txBody>
          <a:bodyPr/>
          <a:lstStyle/>
          <a:p>
            <a:r>
              <a:rPr lang="en-US" sz="2800" b="0" cap="none" dirty="0" smtClean="0"/>
              <a:t>The Accenture – UNGC 2013 Report</a:t>
            </a:r>
            <a:endParaRPr lang="en-US" sz="2800" b="0" cap="none" dirty="0"/>
          </a:p>
        </p:txBody>
      </p:sp>
      <p:pic>
        <p:nvPicPr>
          <p:cNvPr id="11" name="Picture 10" descr="Screen Shot 2014-10-27 at 9.30.02 PM.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28600" y="2286000"/>
            <a:ext cx="1916355" cy="2667000"/>
          </a:xfrm>
          <a:prstGeom prst="rect">
            <a:avLst/>
          </a:prstGeom>
          <a:noFill/>
          <a:ln>
            <a:solidFill>
              <a:schemeClr val="tx1"/>
            </a:solidFill>
          </a:ln>
        </p:spPr>
      </p:pic>
    </p:spTree>
    <p:extLst>
      <p:ext uri="{BB962C8B-B14F-4D97-AF65-F5344CB8AC3E}">
        <p14:creationId xmlns:p14="http://schemas.microsoft.com/office/powerpoint/2010/main" xmlns="" val="35539607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 Control and Distribution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3274911128"/>
              </p:ext>
            </p:extLst>
          </p:nvPr>
        </p:nvGraphicFramePr>
        <p:xfrm>
          <a:off x="2286000" y="990600"/>
          <a:ext cx="4558332" cy="5105400"/>
        </p:xfrm>
        <a:graphic>
          <a:graphicData uri="http://schemas.openxmlformats.org/presentationml/2006/ole">
            <p:oleObj spid="_x0000_s482306" name="Document" r:id="rId3" imgW="5613480" imgH="5805360" progId="Word.Document.12">
              <p:link updateAutomatic="1"/>
            </p:oleObj>
          </a:graphicData>
        </a:graphic>
      </p:graphicFrame>
      <p:pic>
        <p:nvPicPr>
          <p:cNvPr id="5" name="Picture 4" descr="SMP.pn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xmlns="" val="1184254947"/>
      </p:ext>
    </p:extLst>
  </p:cSld>
  <p:clrMapOvr>
    <a:masterClrMapping/>
  </p:clrMapOvr>
  <p:transition spd="slow"/>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Sustainability Objectives</a:t>
            </a:r>
            <a:endParaRPr lang="en-US" dirty="0"/>
          </a:p>
        </p:txBody>
      </p:sp>
      <p:pic>
        <p:nvPicPr>
          <p:cNvPr id="6" name="Picture 5" descr="SMP.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81000" y="1219200"/>
            <a:ext cx="1381810" cy="77343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xmlns="" val="3309336603"/>
              </p:ext>
            </p:extLst>
          </p:nvPr>
        </p:nvGraphicFramePr>
        <p:xfrm>
          <a:off x="685800" y="2438400"/>
          <a:ext cx="8051143" cy="1054100"/>
        </p:xfrm>
        <a:graphic>
          <a:graphicData uri="http://schemas.openxmlformats.org/presentationml/2006/ole">
            <p:oleObj spid="_x0000_s483330" name="Document" r:id="rId4" imgW="5625893" imgH="736573" progId="Word.Document.12">
              <p:embed/>
            </p:oleObj>
          </a:graphicData>
        </a:graphic>
      </p:graphicFrame>
      <p:sp>
        <p:nvSpPr>
          <p:cNvPr id="3" name="TextBox 2"/>
          <p:cNvSpPr txBox="1"/>
          <p:nvPr/>
        </p:nvSpPr>
        <p:spPr>
          <a:xfrm>
            <a:off x="990600" y="3733800"/>
            <a:ext cx="7010400" cy="646331"/>
          </a:xfrm>
          <a:prstGeom prst="rect">
            <a:avLst/>
          </a:prstGeom>
          <a:noFill/>
        </p:spPr>
        <p:txBody>
          <a:bodyPr wrap="square" rtlCol="0">
            <a:spAutoFit/>
          </a:bodyPr>
          <a:lstStyle/>
          <a:p>
            <a:r>
              <a:rPr lang="en-US" dirty="0" smtClean="0"/>
              <a:t>Sustainability objectives are taken from the P5 analysis.  Anything that needs to be improved upon is included.</a:t>
            </a:r>
          </a:p>
        </p:txBody>
      </p:sp>
    </p:spTree>
    <p:extLst>
      <p:ext uri="{BB962C8B-B14F-4D97-AF65-F5344CB8AC3E}">
        <p14:creationId xmlns:p14="http://schemas.microsoft.com/office/powerpoint/2010/main" xmlns="" val="901392635"/>
      </p:ext>
    </p:extLst>
  </p:cSld>
  <p:clrMapOvr>
    <a:masterClrMapping/>
  </p:clrMapOvr>
  <p:transition spd="slow"/>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smtClean="0"/>
              <a:t>Key Performance Measures</a:t>
            </a:r>
            <a:br>
              <a:rPr lang="en-GB" sz="1600" dirty="0" smtClean="0"/>
            </a:br>
            <a:r>
              <a:rPr lang="en-GB" sz="1600" dirty="0" smtClean="0"/>
              <a:t>(Qualitative </a:t>
            </a:r>
            <a:r>
              <a:rPr lang="en-GB" sz="1600" dirty="0"/>
              <a:t>and </a:t>
            </a:r>
            <a:r>
              <a:rPr lang="en-GB" sz="1600" dirty="0" smtClean="0"/>
              <a:t>Quantitative)</a:t>
            </a:r>
            <a:endParaRPr lang="en-US" sz="1600" dirty="0"/>
          </a:p>
        </p:txBody>
      </p:sp>
      <p:sp>
        <p:nvSpPr>
          <p:cNvPr id="4" name="Rectangle 3"/>
          <p:cNvSpPr/>
          <p:nvPr/>
        </p:nvSpPr>
        <p:spPr>
          <a:xfrm>
            <a:off x="1617785" y="1371600"/>
            <a:ext cx="7032949" cy="4693592"/>
          </a:xfrm>
          <a:prstGeom prst="rect">
            <a:avLst/>
          </a:prstGeom>
        </p:spPr>
        <p:txBody>
          <a:bodyPr wrap="square">
            <a:spAutoFit/>
          </a:bodyPr>
          <a:lstStyle/>
          <a:p>
            <a:r>
              <a:rPr lang="en-GB" sz="1200" b="1" dirty="0" smtClean="0"/>
              <a:t>Key </a:t>
            </a:r>
            <a:r>
              <a:rPr lang="en-GB" sz="1200" b="1" dirty="0"/>
              <a:t>Performance Indicators Environmental</a:t>
            </a:r>
            <a:endParaRPr lang="en-US" sz="1200" dirty="0"/>
          </a:p>
          <a:p>
            <a:pPr marL="171450" lvl="0" indent="-171450">
              <a:buFont typeface="Arial"/>
              <a:buChar char="•"/>
            </a:pPr>
            <a:r>
              <a:rPr lang="en-GB" sz="1200" dirty="0"/>
              <a:t>Energy: Number of green Buildings in the city</a:t>
            </a:r>
            <a:endParaRPr lang="en-US" sz="1200" dirty="0"/>
          </a:p>
          <a:p>
            <a:pPr marL="171450" lvl="0" indent="-171450">
              <a:buFont typeface="Arial"/>
              <a:buChar char="•"/>
            </a:pPr>
            <a:r>
              <a:rPr lang="en-GB" sz="1200" dirty="0"/>
              <a:t>Waste:  Amount of dangerous waste treated</a:t>
            </a:r>
            <a:endParaRPr lang="en-US" sz="1200" dirty="0"/>
          </a:p>
          <a:p>
            <a:pPr marL="171450" lvl="0" indent="-171450">
              <a:buFont typeface="Arial"/>
              <a:buChar char="•"/>
            </a:pPr>
            <a:r>
              <a:rPr lang="en-GB" sz="1200" dirty="0"/>
              <a:t>Transport: Number of electric public transport </a:t>
            </a:r>
            <a:endParaRPr lang="en-US" sz="1200" dirty="0"/>
          </a:p>
          <a:p>
            <a:pPr marL="171450" lvl="0" indent="-171450">
              <a:buFont typeface="Arial"/>
              <a:buChar char="•"/>
            </a:pPr>
            <a:r>
              <a:rPr lang="en-GB" sz="1200" dirty="0"/>
              <a:t>Water Usage: Amount of building with water recycled system</a:t>
            </a:r>
            <a:endParaRPr lang="en-US" sz="1200" dirty="0"/>
          </a:p>
          <a:p>
            <a:pPr marL="171450" lvl="0" indent="-171450">
              <a:buFont typeface="Arial"/>
              <a:buChar char="•"/>
            </a:pPr>
            <a:r>
              <a:rPr lang="en-GB" sz="1200" dirty="0"/>
              <a:t>Materials and Resources: amount of promotional benefits to acquire local materials and their impacts in the local industries. </a:t>
            </a:r>
            <a:r>
              <a:rPr lang="en-GB" sz="1200" dirty="0" err="1" smtClean="0"/>
              <a:t>ie</a:t>
            </a:r>
            <a:r>
              <a:rPr lang="en-GB" sz="1200" dirty="0" smtClean="0"/>
              <a:t>.  Construction</a:t>
            </a:r>
            <a:br>
              <a:rPr lang="en-GB" sz="1200" dirty="0" smtClean="0"/>
            </a:br>
            <a:endParaRPr lang="en-US" sz="1200" dirty="0"/>
          </a:p>
          <a:p>
            <a:r>
              <a:rPr lang="en-GB" sz="1200" b="1" dirty="0"/>
              <a:t>Key Performance Indicators Financial</a:t>
            </a:r>
            <a:endParaRPr lang="en-US" sz="1200" dirty="0"/>
          </a:p>
          <a:p>
            <a:pPr marL="171450" lvl="0" indent="-171450">
              <a:buFont typeface="Arial"/>
              <a:buChar char="•"/>
            </a:pPr>
            <a:r>
              <a:rPr lang="en-GB" sz="1200" dirty="0"/>
              <a:t>Return on Investment: ROI </a:t>
            </a:r>
            <a:endParaRPr lang="en-US" sz="1200" dirty="0"/>
          </a:p>
          <a:p>
            <a:pPr marL="171450" lvl="0" indent="-171450">
              <a:buFont typeface="Arial"/>
              <a:buChar char="•"/>
            </a:pPr>
            <a:r>
              <a:rPr lang="en-GB" sz="1200" dirty="0"/>
              <a:t>Business Agility: number of days to resolve upcoming squatting, weeds, pests, unsafe buildings, </a:t>
            </a:r>
            <a:r>
              <a:rPr lang="en-GB" sz="1200" dirty="0" smtClean="0"/>
              <a:t>graffiti</a:t>
            </a:r>
            <a:br>
              <a:rPr lang="en-GB" sz="1200" dirty="0" smtClean="0"/>
            </a:br>
            <a:endParaRPr lang="en-US" sz="1200" dirty="0"/>
          </a:p>
          <a:p>
            <a:r>
              <a:rPr lang="en-GB" sz="1200" b="1" dirty="0"/>
              <a:t>Key Performance Indicators Products</a:t>
            </a:r>
            <a:endParaRPr lang="en-US" sz="1200" dirty="0"/>
          </a:p>
          <a:p>
            <a:pPr marL="171450" lvl="0" indent="-171450">
              <a:buFont typeface="Arial"/>
              <a:buChar char="•"/>
            </a:pPr>
            <a:r>
              <a:rPr lang="en-GB" sz="1200" dirty="0"/>
              <a:t>Servicing of Product: Satisfaction Survey Results (surveys carried out be independent agency)   </a:t>
            </a:r>
            <a:endParaRPr lang="en-US" sz="1200" dirty="0"/>
          </a:p>
          <a:p>
            <a:pPr marL="171450" lvl="0" indent="-171450">
              <a:buFont typeface="Arial"/>
              <a:buChar char="•"/>
            </a:pPr>
            <a:r>
              <a:rPr lang="en-GB" sz="1200" dirty="0"/>
              <a:t>Lifespan of Product: The Enforcement Agency should have 60% Community Satisfaction </a:t>
            </a:r>
            <a:r>
              <a:rPr lang="en-GB" sz="1200" dirty="0" smtClean="0"/>
              <a:t/>
            </a:r>
            <a:br>
              <a:rPr lang="en-GB" sz="1200" dirty="0" smtClean="0"/>
            </a:br>
            <a:endParaRPr lang="en-US" sz="1200" dirty="0"/>
          </a:p>
          <a:p>
            <a:r>
              <a:rPr lang="en-GB" sz="1200" b="1" dirty="0"/>
              <a:t>Key Performance Indicators Processes</a:t>
            </a:r>
            <a:endParaRPr lang="en-US" sz="1200" dirty="0"/>
          </a:p>
          <a:p>
            <a:pPr marL="171450" lvl="0" indent="-171450">
              <a:buFont typeface="Arial"/>
              <a:buChar char="•"/>
            </a:pPr>
            <a:r>
              <a:rPr lang="en-GB" sz="1200" dirty="0"/>
              <a:t>Maturity of process: Maturity of the EMS: Plan-Do-check-Act </a:t>
            </a:r>
            <a:endParaRPr lang="en-GB" sz="1200" dirty="0" smtClean="0"/>
          </a:p>
          <a:p>
            <a:pPr marL="171450" lvl="0" indent="-171450">
              <a:buFont typeface="Arial"/>
              <a:buChar char="•"/>
            </a:pPr>
            <a:r>
              <a:rPr lang="en-GB" sz="1200" dirty="0" smtClean="0"/>
              <a:t>Maturity</a:t>
            </a:r>
            <a:r>
              <a:rPr lang="en-US" sz="1200" dirty="0"/>
              <a:t> </a:t>
            </a:r>
            <a:r>
              <a:rPr lang="en-GB" sz="1200" dirty="0" smtClean="0"/>
              <a:t>Efficiency </a:t>
            </a:r>
            <a:r>
              <a:rPr lang="en-GB" sz="1200" dirty="0"/>
              <a:t>and fairness of process: number of corrective actions and its financial </a:t>
            </a:r>
            <a:r>
              <a:rPr lang="en-GB" sz="1200" dirty="0" smtClean="0"/>
              <a:t>impact</a:t>
            </a:r>
            <a:br>
              <a:rPr lang="en-GB" sz="1200" dirty="0" smtClean="0"/>
            </a:br>
            <a:endParaRPr lang="en-US" sz="1200" dirty="0"/>
          </a:p>
          <a:p>
            <a:r>
              <a:rPr lang="en-GB" sz="1200" b="1" dirty="0"/>
              <a:t>Key Performance Indicators Personal</a:t>
            </a:r>
            <a:endParaRPr lang="en-US" sz="1200" dirty="0"/>
          </a:p>
          <a:p>
            <a:pPr marL="171450" lvl="0" indent="-171450">
              <a:buFont typeface="Arial"/>
              <a:buChar char="•"/>
            </a:pPr>
            <a:r>
              <a:rPr lang="en-GB" sz="1200" dirty="0"/>
              <a:t>Labour Practices and Decent Work: Number of </a:t>
            </a:r>
            <a:r>
              <a:rPr lang="en-GB" sz="1200" dirty="0" smtClean="0"/>
              <a:t>labor </a:t>
            </a:r>
            <a:r>
              <a:rPr lang="en-GB" sz="1200" dirty="0"/>
              <a:t>accidents and amount of money incurred </a:t>
            </a:r>
            <a:endParaRPr lang="en-US" sz="1200" dirty="0"/>
          </a:p>
          <a:p>
            <a:pPr marL="171450" lvl="0" indent="-171450">
              <a:buFont typeface="Arial"/>
              <a:buChar char="•"/>
            </a:pPr>
            <a:r>
              <a:rPr lang="en-GB" sz="1200" dirty="0" smtClean="0"/>
              <a:t>Society </a:t>
            </a:r>
            <a:r>
              <a:rPr lang="en-GB" sz="1200" dirty="0"/>
              <a:t>and Customers: Number of children received training course regarding Sustainability.</a:t>
            </a:r>
            <a:endParaRPr lang="en-US" sz="1200" dirty="0"/>
          </a:p>
          <a:p>
            <a:pPr marL="171450" lvl="0" indent="-171450">
              <a:buFont typeface="Arial"/>
              <a:buChar char="•"/>
            </a:pPr>
            <a:r>
              <a:rPr lang="en-GB" sz="1200" dirty="0"/>
              <a:t>Ethical Behaviour: implement “Sustainability Awards” at school, restaurants, event organizer,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70339" y="1600200"/>
            <a:ext cx="1381810" cy="773430"/>
          </a:xfrm>
          <a:prstGeom prst="rect">
            <a:avLst/>
          </a:prstGeom>
        </p:spPr>
      </p:pic>
      <p:sp>
        <p:nvSpPr>
          <p:cNvPr id="3" name="TextBox 2"/>
          <p:cNvSpPr txBox="1"/>
          <p:nvPr/>
        </p:nvSpPr>
        <p:spPr>
          <a:xfrm>
            <a:off x="1371600" y="914400"/>
            <a:ext cx="1043187" cy="369332"/>
          </a:xfrm>
          <a:prstGeom prst="rect">
            <a:avLst/>
          </a:prstGeom>
          <a:noFill/>
        </p:spPr>
        <p:txBody>
          <a:bodyPr wrap="none" rtlCol="0">
            <a:spAutoFit/>
          </a:bodyPr>
          <a:lstStyle/>
          <a:p>
            <a:r>
              <a:rPr lang="en-US" dirty="0" smtClean="0"/>
              <a:t>Example:</a:t>
            </a:r>
            <a:endParaRPr lang="en-US" dirty="0"/>
          </a:p>
        </p:txBody>
      </p:sp>
    </p:spTree>
    <p:extLst>
      <p:ext uri="{BB962C8B-B14F-4D97-AF65-F5344CB8AC3E}">
        <p14:creationId xmlns:p14="http://schemas.microsoft.com/office/powerpoint/2010/main" xmlns="" val="33113569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smtClean="0"/>
              <a:t>A </a:t>
            </a:r>
            <a:r>
              <a:rPr lang="en-GB" dirty="0"/>
              <a:t>summary of the planned environmental impact and steps that will be taken to decrease the effects or increase the opportunities </a:t>
            </a:r>
            <a:r>
              <a:rPr lang="en-GB" dirty="0" smtClean="0"/>
              <a:t>identified</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xmlns="" val="1731436162"/>
              </p:ext>
            </p:extLst>
          </p:nvPr>
        </p:nvGraphicFramePr>
        <p:xfrm>
          <a:off x="768350" y="2032000"/>
          <a:ext cx="7607300" cy="2794000"/>
        </p:xfrm>
        <a:graphic>
          <a:graphicData uri="http://schemas.openxmlformats.org/presentationml/2006/ole">
            <p:oleObj spid="_x0000_s484354" name="Document" r:id="rId3" imgW="7607020" imgH="2793897" progId="Word.Document.12">
              <p:embed/>
            </p:oleObj>
          </a:graphicData>
        </a:graphic>
      </p:graphicFrame>
    </p:spTree>
    <p:extLst>
      <p:ext uri="{BB962C8B-B14F-4D97-AF65-F5344CB8AC3E}">
        <p14:creationId xmlns:p14="http://schemas.microsoft.com/office/powerpoint/2010/main" xmlns="" val="4151234833"/>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The final pieces</a:t>
            </a:r>
            <a:endParaRPr lang="en-US" dirty="0"/>
          </a:p>
        </p:txBody>
      </p:sp>
      <p:sp>
        <p:nvSpPr>
          <p:cNvPr id="4" name="Rectangle 3"/>
          <p:cNvSpPr/>
          <p:nvPr/>
        </p:nvSpPr>
        <p:spPr>
          <a:xfrm>
            <a:off x="228600" y="533400"/>
            <a:ext cx="8299938" cy="5755423"/>
          </a:xfrm>
          <a:prstGeom prst="rect">
            <a:avLst/>
          </a:prstGeom>
        </p:spPr>
        <p:txBody>
          <a:bodyPr wrap="square">
            <a:spAutoFit/>
          </a:bodyPr>
          <a:lstStyle/>
          <a:p>
            <a:pPr lvl="0"/>
            <a:r>
              <a:rPr lang="en-GB" sz="1550" b="1" dirty="0"/>
              <a:t>Scope Exclusions</a:t>
            </a:r>
            <a:endParaRPr lang="en-US" sz="1550" dirty="0"/>
          </a:p>
          <a:p>
            <a:r>
              <a:rPr lang="en-US" sz="1550" dirty="0" smtClean="0"/>
              <a:t>None.</a:t>
            </a:r>
            <a:endParaRPr lang="en-US" sz="1550" dirty="0"/>
          </a:p>
          <a:p>
            <a:r>
              <a:rPr lang="en-GB" sz="1550" b="1" dirty="0"/>
              <a:t> </a:t>
            </a:r>
            <a:endParaRPr lang="en-US" sz="1550" dirty="0"/>
          </a:p>
          <a:p>
            <a:pPr lvl="0"/>
            <a:r>
              <a:rPr lang="en-GB" sz="1550" b="1" dirty="0"/>
              <a:t>Sustainability Risk Management</a:t>
            </a:r>
            <a:endParaRPr lang="en-US" sz="1550" dirty="0"/>
          </a:p>
          <a:p>
            <a:r>
              <a:rPr lang="en-GB" sz="1550" dirty="0"/>
              <a:t>For the Sustainability Risk Management the agency will apply the PMBOK® Guide. The Sustainability Risk Plan should include the above environmental aspects and impacts and the response for each of one.  </a:t>
            </a:r>
            <a:endParaRPr lang="en-US" sz="1550" dirty="0"/>
          </a:p>
          <a:p>
            <a:r>
              <a:rPr lang="en-GB" sz="1550" dirty="0"/>
              <a:t> </a:t>
            </a:r>
            <a:endParaRPr lang="en-US" sz="1550" dirty="0"/>
          </a:p>
          <a:p>
            <a:r>
              <a:rPr lang="en-GB" sz="1550" b="1" dirty="0" smtClean="0"/>
              <a:t>Reviews </a:t>
            </a:r>
            <a:r>
              <a:rPr lang="en-GB" sz="1550" b="1" dirty="0"/>
              <a:t>and Reporting</a:t>
            </a:r>
            <a:endParaRPr lang="en-US" sz="1550" b="1" dirty="0"/>
          </a:p>
          <a:p>
            <a:r>
              <a:rPr lang="en-GB" sz="1550" dirty="0"/>
              <a:t>The Enforcement Agency members monthly will review and make a Sustainability Report that will be published at website of Enforcement Agency; and maintain periodically meeting with representatives of local community groups, and State and local officials.   </a:t>
            </a:r>
            <a:endParaRPr lang="en-US" sz="1550" dirty="0"/>
          </a:p>
          <a:p>
            <a:endParaRPr lang="en-GB" sz="1550" dirty="0"/>
          </a:p>
          <a:p>
            <a:r>
              <a:rPr lang="en-GB" sz="1550" b="1" dirty="0" smtClean="0"/>
              <a:t>Current Sustainability (P</a:t>
            </a:r>
            <a:r>
              <a:rPr lang="en-GB" sz="1600" b="1" dirty="0" smtClean="0"/>
              <a:t>5) Score</a:t>
            </a:r>
            <a:endParaRPr lang="en-US" sz="1600" b="1" dirty="0"/>
          </a:p>
          <a:p>
            <a:r>
              <a:rPr lang="en-GB" sz="1600" dirty="0"/>
              <a:t> </a:t>
            </a:r>
            <a:r>
              <a:rPr lang="en-GB" sz="1600" dirty="0" smtClean="0"/>
              <a:t>+2.03</a:t>
            </a:r>
          </a:p>
          <a:p>
            <a:endParaRPr lang="en-US" sz="1600" dirty="0"/>
          </a:p>
          <a:p>
            <a:r>
              <a:rPr lang="en-GB" sz="1600" b="1" dirty="0" smtClean="0"/>
              <a:t>Checklist</a:t>
            </a:r>
            <a:endParaRPr lang="en-US" sz="1600" dirty="0"/>
          </a:p>
          <a:p>
            <a:pPr marL="285750" indent="-285750">
              <a:buFont typeface="Arial"/>
              <a:buChar char="•"/>
            </a:pPr>
            <a:r>
              <a:rPr lang="en-GB" sz="1600" dirty="0"/>
              <a:t>The Following Assessments are considered in this Sustainability Management Plan:  </a:t>
            </a:r>
            <a:endParaRPr lang="en-US" sz="1600" dirty="0"/>
          </a:p>
          <a:p>
            <a:pPr marL="285750" lvl="0" indent="-285750">
              <a:buFont typeface="Arial"/>
              <a:buChar char="•"/>
            </a:pPr>
            <a:r>
              <a:rPr lang="en-GB" sz="1600" dirty="0"/>
              <a:t>Financial Assessment</a:t>
            </a:r>
            <a:endParaRPr lang="en-US" sz="1600" dirty="0"/>
          </a:p>
          <a:p>
            <a:pPr marL="285750" lvl="0" indent="-285750">
              <a:buFont typeface="Arial"/>
              <a:buChar char="•"/>
            </a:pPr>
            <a:r>
              <a:rPr lang="en-GB" sz="1600" dirty="0"/>
              <a:t>Process Assessment</a:t>
            </a:r>
            <a:endParaRPr lang="en-US" sz="1600" dirty="0"/>
          </a:p>
          <a:p>
            <a:pPr marL="285750" lvl="0" indent="-285750">
              <a:buFont typeface="Arial"/>
              <a:buChar char="•"/>
            </a:pPr>
            <a:r>
              <a:rPr lang="en-GB" sz="1600" dirty="0"/>
              <a:t>Product Assessment</a:t>
            </a:r>
            <a:endParaRPr lang="en-US" sz="1600" dirty="0"/>
          </a:p>
          <a:p>
            <a:pPr marL="285750" lvl="0" indent="-285750">
              <a:buFont typeface="Arial"/>
              <a:buChar char="•"/>
            </a:pPr>
            <a:r>
              <a:rPr lang="en-GB" sz="1600" dirty="0"/>
              <a:t>Environmental Assessment</a:t>
            </a:r>
            <a:endParaRPr lang="en-US" sz="1600" dirty="0"/>
          </a:p>
          <a:p>
            <a:pPr marL="285750" lvl="0" indent="-285750">
              <a:buFont typeface="Arial"/>
              <a:buChar char="•"/>
            </a:pPr>
            <a:r>
              <a:rPr lang="en-GB" sz="1600" dirty="0"/>
              <a:t>Social and Corporate Assessment</a:t>
            </a:r>
            <a:endParaRPr lang="en-US" sz="1600" dirty="0"/>
          </a:p>
        </p:txBody>
      </p:sp>
    </p:spTree>
    <p:extLst>
      <p:ext uri="{BB962C8B-B14F-4D97-AF65-F5344CB8AC3E}">
        <p14:creationId xmlns:p14="http://schemas.microsoft.com/office/powerpoint/2010/main" xmlns="" val="34421827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Where does the SMP Impact the project?</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xmlns="" val="3684756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176</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4267200" y="1447800"/>
            <a:ext cx="4724400" cy="923330"/>
          </a:xfrm>
          <a:prstGeom prst="rect">
            <a:avLst/>
          </a:prstGeom>
          <a:noFill/>
        </p:spPr>
        <p:txBody>
          <a:bodyPr wrap="square" rtlCol="0">
            <a:spAutoFit/>
          </a:bodyPr>
          <a:lstStyle/>
          <a:p>
            <a:pPr>
              <a:defRPr/>
            </a:pPr>
            <a:r>
              <a:rPr lang="en-US" dirty="0"/>
              <a:t>The estimation of costs, the setting of an agreed budget, and management of actual and forecast costs against that budget.</a:t>
            </a:r>
          </a:p>
        </p:txBody>
      </p:sp>
      <p:cxnSp>
        <p:nvCxnSpPr>
          <p:cNvPr id="7" name="Straight Arrow Connector 6"/>
          <p:cNvCxnSpPr/>
          <p:nvPr/>
        </p:nvCxnSpPr>
        <p:spPr>
          <a:xfrm flipH="1">
            <a:off x="2514600" y="1676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267200" y="2438400"/>
            <a:ext cx="4800600" cy="646331"/>
          </a:xfrm>
          <a:prstGeom prst="rect">
            <a:avLst/>
          </a:prstGeom>
          <a:noFill/>
        </p:spPr>
        <p:txBody>
          <a:bodyPr wrap="square" rtlCol="0">
            <a:spAutoFit/>
          </a:bodyPr>
          <a:lstStyle/>
          <a:p>
            <a:r>
              <a:rPr lang="en-US" dirty="0" smtClean="0"/>
              <a:t>The organization can now complete the business</a:t>
            </a:r>
          </a:p>
          <a:p>
            <a:r>
              <a:rPr lang="en-US" dirty="0" smtClean="0"/>
              <a:t>Case.</a:t>
            </a:r>
            <a:endParaRPr lang="en-US" dirty="0"/>
          </a:p>
        </p:txBody>
      </p:sp>
      <p:cxnSp>
        <p:nvCxnSpPr>
          <p:cNvPr id="10" name="Straight Arrow Connector 9"/>
          <p:cNvCxnSpPr/>
          <p:nvPr/>
        </p:nvCxnSpPr>
        <p:spPr>
          <a:xfrm flipH="1">
            <a:off x="2590800" y="2819400"/>
            <a:ext cx="16001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52400" y="1447800"/>
            <a:ext cx="2209800" cy="3347141"/>
          </a:xfrm>
          <a:prstGeom prst="rect">
            <a:avLst/>
          </a:prstGeom>
        </p:spPr>
      </p:pic>
    </p:spTree>
    <p:extLst>
      <p:ext uri="{BB962C8B-B14F-4D97-AF65-F5344CB8AC3E}">
        <p14:creationId xmlns:p14="http://schemas.microsoft.com/office/powerpoint/2010/main" xmlns="" val="169853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28600" y="1600200"/>
            <a:ext cx="3581400" cy="4266195"/>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177</a:t>
            </a:fld>
            <a:endParaRPr lang="en-US" dirty="0"/>
          </a:p>
        </p:txBody>
      </p:sp>
      <p:sp>
        <p:nvSpPr>
          <p:cNvPr id="4" name="Title 3"/>
          <p:cNvSpPr>
            <a:spLocks noGrp="1"/>
          </p:cNvSpPr>
          <p:nvPr>
            <p:ph type="title"/>
          </p:nvPr>
        </p:nvSpPr>
        <p:spPr/>
        <p:txBody>
          <a:bodyPr/>
          <a:lstStyle/>
          <a:p>
            <a:r>
              <a:rPr lang="en-US" dirty="0" smtClean="0"/>
              <a:t>PRiSM Project Initiation</a:t>
            </a:r>
            <a:endParaRPr lang="en-US" dirty="0"/>
          </a:p>
        </p:txBody>
      </p:sp>
      <p:sp>
        <p:nvSpPr>
          <p:cNvPr id="6" name="TextBox 5"/>
          <p:cNvSpPr txBox="1"/>
          <p:nvPr/>
        </p:nvSpPr>
        <p:spPr>
          <a:xfrm>
            <a:off x="4648200" y="1295400"/>
            <a:ext cx="4267200" cy="1477328"/>
          </a:xfrm>
          <a:prstGeom prst="rect">
            <a:avLst/>
          </a:prstGeom>
          <a:noFill/>
        </p:spPr>
        <p:txBody>
          <a:bodyPr wrap="square" rtlCol="0">
            <a:spAutoFit/>
          </a:bodyPr>
          <a:lstStyle/>
          <a:p>
            <a:pPr>
              <a:defRPr/>
            </a:pPr>
            <a:r>
              <a:rPr lang="en-US" dirty="0" smtClean="0"/>
              <a:t>This </a:t>
            </a:r>
            <a:r>
              <a:rPr lang="en-US" dirty="0"/>
              <a:t>review focuses on the business justification of the project prior to the key decision to approve project </a:t>
            </a:r>
            <a:r>
              <a:rPr lang="en-US" dirty="0" smtClean="0"/>
              <a:t>initiation</a:t>
            </a:r>
            <a:r>
              <a:rPr lang="en-US" dirty="0"/>
              <a:t> </a:t>
            </a:r>
            <a:r>
              <a:rPr lang="en-US" dirty="0" smtClean="0"/>
              <a:t>and authorizes the project to proceed to planning.</a:t>
            </a:r>
            <a:endParaRPr lang="en-US" dirty="0"/>
          </a:p>
        </p:txBody>
      </p:sp>
      <p:cxnSp>
        <p:nvCxnSpPr>
          <p:cNvPr id="7" name="Straight Arrow Connector 6"/>
          <p:cNvCxnSpPr/>
          <p:nvPr/>
        </p:nvCxnSpPr>
        <p:spPr>
          <a:xfrm flipH="1">
            <a:off x="2438400" y="1905000"/>
            <a:ext cx="2286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648200" y="2819400"/>
            <a:ext cx="3429000" cy="1200329"/>
          </a:xfrm>
          <a:prstGeom prst="rect">
            <a:avLst/>
          </a:prstGeom>
          <a:noFill/>
        </p:spPr>
        <p:txBody>
          <a:bodyPr wrap="square" rtlCol="0">
            <a:spAutoFit/>
          </a:bodyPr>
          <a:lstStyle/>
          <a:p>
            <a:r>
              <a:rPr lang="en-US" dirty="0" smtClean="0"/>
              <a:t>If it is determined that the project will not proceed or will be put on hold, document lessons learned and close the project.</a:t>
            </a:r>
            <a:endParaRPr lang="en-US" dirty="0"/>
          </a:p>
        </p:txBody>
      </p:sp>
      <p:cxnSp>
        <p:nvCxnSpPr>
          <p:cNvPr id="10" name="Straight Arrow Connector 9"/>
          <p:cNvCxnSpPr/>
          <p:nvPr/>
        </p:nvCxnSpPr>
        <p:spPr>
          <a:xfrm flipH="1">
            <a:off x="2514600" y="2971800"/>
            <a:ext cx="205740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4724400" y="4114800"/>
            <a:ext cx="3429000" cy="923330"/>
          </a:xfrm>
          <a:prstGeom prst="rect">
            <a:avLst/>
          </a:prstGeom>
          <a:noFill/>
        </p:spPr>
        <p:txBody>
          <a:bodyPr wrap="square" rtlCol="0">
            <a:spAutoFit/>
          </a:bodyPr>
          <a:lstStyle/>
          <a:p>
            <a:r>
              <a:rPr lang="en-US" dirty="0" smtClean="0"/>
              <a:t>If the determination is made to continue, gain sign off and proceed to the planning phase.</a:t>
            </a:r>
            <a:endParaRPr lang="en-US" dirty="0"/>
          </a:p>
        </p:txBody>
      </p:sp>
      <p:cxnSp>
        <p:nvCxnSpPr>
          <p:cNvPr id="15" name="Straight Arrow Connector 14"/>
          <p:cNvCxnSpPr/>
          <p:nvPr/>
        </p:nvCxnSpPr>
        <p:spPr>
          <a:xfrm flipH="1" flipV="1">
            <a:off x="3810000" y="3886200"/>
            <a:ext cx="9144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3505200" y="4343400"/>
            <a:ext cx="12192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348258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178</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1600200"/>
            <a:ext cx="9144000" cy="3241301"/>
          </a:xfrm>
          <a:prstGeom prst="rect">
            <a:avLst/>
          </a:prstGeom>
        </p:spPr>
      </p:pic>
    </p:spTree>
    <p:extLst>
      <p:ext uri="{BB962C8B-B14F-4D97-AF65-F5344CB8AC3E}">
        <p14:creationId xmlns:p14="http://schemas.microsoft.com/office/powerpoint/2010/main" xmlns="" val="216916336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179</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8956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962400" y="1371600"/>
            <a:ext cx="4572000" cy="2308324"/>
          </a:xfrm>
          <a:prstGeom prst="rect">
            <a:avLst/>
          </a:prstGeom>
        </p:spPr>
        <p:txBody>
          <a:bodyPr>
            <a:spAutoFit/>
          </a:bodyPr>
          <a:lstStyle/>
          <a:p>
            <a:r>
              <a:rPr lang="en-US" dirty="0"/>
              <a:t>The project needs the right people in place, with the authority, responsibility and </a:t>
            </a:r>
            <a:r>
              <a:rPr lang="en-US" dirty="0" smtClean="0"/>
              <a:t>competence </a:t>
            </a:r>
            <a:r>
              <a:rPr lang="en-US" dirty="0"/>
              <a:t>to make </a:t>
            </a:r>
            <a:r>
              <a:rPr lang="en-US" dirty="0" smtClean="0"/>
              <a:t>decisions. </a:t>
            </a:r>
          </a:p>
          <a:p>
            <a:endParaRPr lang="en-US" dirty="0"/>
          </a:p>
          <a:p>
            <a:r>
              <a:rPr lang="en-US" dirty="0" smtClean="0"/>
              <a:t>The </a:t>
            </a:r>
            <a:r>
              <a:rPr lang="en-US" dirty="0"/>
              <a:t>project management team needs to reflect the interests of all </a:t>
            </a:r>
            <a:r>
              <a:rPr lang="en-US" dirty="0" smtClean="0"/>
              <a:t>the stakeholders </a:t>
            </a:r>
            <a:r>
              <a:rPr lang="en-US" dirty="0"/>
              <a:t>who will be </a:t>
            </a:r>
            <a:r>
              <a:rPr lang="en-US" dirty="0" smtClean="0"/>
              <a:t>involved.</a:t>
            </a:r>
            <a:endParaRPr lang="en-US" dirty="0"/>
          </a:p>
          <a:p>
            <a:endParaRPr lang="en-US" dirty="0"/>
          </a:p>
        </p:txBody>
      </p:sp>
      <p:cxnSp>
        <p:nvCxnSpPr>
          <p:cNvPr id="12" name="Straight Arrow Connector 11"/>
          <p:cNvCxnSpPr/>
          <p:nvPr/>
        </p:nvCxnSpPr>
        <p:spPr>
          <a:xfrm flipH="1">
            <a:off x="1905000" y="1981200"/>
            <a:ext cx="182879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176717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301805"/>
            <a:ext cx="8398276" cy="892552"/>
          </a:xfrm>
          <a:prstGeom prst="rect">
            <a:avLst/>
          </a:prstGeom>
          <a:noFill/>
        </p:spPr>
        <p:txBody>
          <a:bodyPr wrap="square" rtlCol="0">
            <a:spAutoFit/>
          </a:bodyPr>
          <a:lstStyle/>
          <a:p>
            <a:r>
              <a:rPr lang="en-US" sz="2600" dirty="0" smtClean="0">
                <a:latin typeface="Helvetica"/>
                <a:cs typeface="Helvetica"/>
              </a:rPr>
              <a:t>Fortune 500 Companies now Publishing </a:t>
            </a:r>
            <a:br>
              <a:rPr lang="en-US" sz="2600" dirty="0" smtClean="0">
                <a:latin typeface="Helvetica"/>
                <a:cs typeface="Helvetica"/>
              </a:rPr>
            </a:br>
            <a:r>
              <a:rPr lang="en-US" sz="2600" dirty="0" smtClean="0">
                <a:latin typeface="Helvetica"/>
                <a:cs typeface="Helvetica"/>
              </a:rPr>
              <a:t>Sustainability/Responsibility</a:t>
            </a:r>
            <a:r>
              <a:rPr lang="en-US" sz="2600" dirty="0">
                <a:latin typeface="Helvetica"/>
                <a:cs typeface="Helvetica"/>
              </a:rPr>
              <a:t> </a:t>
            </a:r>
            <a:r>
              <a:rPr lang="en-US" sz="2600" dirty="0" smtClean="0">
                <a:latin typeface="Helvetica"/>
                <a:cs typeface="Helvetica"/>
              </a:rPr>
              <a:t>Reports</a:t>
            </a:r>
            <a:endParaRPr lang="en-US" sz="2400" dirty="0" smtClean="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n-US" b="1" dirty="0"/>
              <a:t>“We are seeing clear indications over the past three years that senior corporate management understands the importance of adopting and implementing strategies that reflect the rising interest of investors and stakeholders in corporate sustainability,” </a:t>
            </a:r>
            <a:endParaRPr lang="en-US" b="1" dirty="0" smtClean="0"/>
          </a:p>
          <a:p>
            <a:endParaRPr lang="en-US" b="1" dirty="0" smtClean="0"/>
          </a:p>
          <a:p>
            <a:r>
              <a:rPr lang="en-US" dirty="0" smtClean="0"/>
              <a:t>- Louis </a:t>
            </a:r>
            <a:r>
              <a:rPr lang="en-US" dirty="0"/>
              <a:t>Coppola, executive vice president of G&amp;A Institute.</a:t>
            </a:r>
          </a:p>
        </p:txBody>
      </p:sp>
      <p:sp>
        <p:nvSpPr>
          <p:cNvPr id="2" name="TextBox 1"/>
          <p:cNvSpPr txBox="1"/>
          <p:nvPr/>
        </p:nvSpPr>
        <p:spPr>
          <a:xfrm>
            <a:off x="152400" y="5835138"/>
            <a:ext cx="2772897" cy="1015663"/>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3665297"/>
            <a:ext cx="805329" cy="523220"/>
          </a:xfrm>
          <a:prstGeom prst="rect">
            <a:avLst/>
          </a:prstGeom>
          <a:noFill/>
        </p:spPr>
        <p:txBody>
          <a:bodyPr wrap="none" rtlCol="0">
            <a:spAutoFit/>
          </a:bodyPr>
          <a:lstStyle/>
          <a:p>
            <a:r>
              <a:rPr lang="en-US" sz="2800" b="1" dirty="0" smtClean="0"/>
              <a:t>72%</a:t>
            </a:r>
            <a:endParaRPr lang="en-US" sz="2800" b="1" dirty="0"/>
          </a:p>
        </p:txBody>
      </p:sp>
      <p:sp>
        <p:nvSpPr>
          <p:cNvPr id="9" name="TextBox 8"/>
          <p:cNvSpPr txBox="1"/>
          <p:nvPr/>
        </p:nvSpPr>
        <p:spPr>
          <a:xfrm>
            <a:off x="4265302" y="4654656"/>
            <a:ext cx="810413" cy="523220"/>
          </a:xfrm>
          <a:prstGeom prst="rect">
            <a:avLst/>
          </a:prstGeom>
          <a:noFill/>
        </p:spPr>
        <p:txBody>
          <a:bodyPr wrap="none" rtlCol="0">
            <a:spAutoFit/>
          </a:bodyPr>
          <a:lstStyle/>
          <a:p>
            <a:r>
              <a:rPr lang="en-US" sz="2800" b="1" dirty="0" smtClean="0"/>
              <a:t>20%</a:t>
            </a:r>
            <a:endParaRPr lang="en-US" sz="2800" b="1" dirty="0"/>
          </a:p>
        </p:txBody>
      </p:sp>
      <p:sp>
        <p:nvSpPr>
          <p:cNvPr id="12" name="TextBox 11"/>
          <p:cNvSpPr txBox="1"/>
          <p:nvPr/>
        </p:nvSpPr>
        <p:spPr>
          <a:xfrm>
            <a:off x="5667920" y="3962854"/>
            <a:ext cx="810413" cy="523220"/>
          </a:xfrm>
          <a:prstGeom prst="rect">
            <a:avLst/>
          </a:prstGeom>
          <a:noFill/>
        </p:spPr>
        <p:txBody>
          <a:bodyPr wrap="none" rtlCol="0">
            <a:spAutoFit/>
          </a:bodyPr>
          <a:lstStyle/>
          <a:p>
            <a:r>
              <a:rPr lang="en-US" sz="2800" b="1" dirty="0" smtClean="0"/>
              <a:t>53%</a:t>
            </a:r>
            <a:endParaRPr lang="en-US" sz="2800" b="1" dirty="0"/>
          </a:p>
        </p:txBody>
      </p:sp>
    </p:spTree>
    <p:extLst>
      <p:ext uri="{BB962C8B-B14F-4D97-AF65-F5344CB8AC3E}">
        <p14:creationId xmlns:p14="http://schemas.microsoft.com/office/powerpoint/2010/main" xmlns="" val="150992665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180</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30480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4114800" y="1371600"/>
            <a:ext cx="4572000" cy="1477328"/>
          </a:xfrm>
          <a:prstGeom prst="rect">
            <a:avLst/>
          </a:prstGeom>
        </p:spPr>
        <p:txBody>
          <a:bodyPr>
            <a:spAutoFit/>
          </a:bodyPr>
          <a:lstStyle/>
          <a:p>
            <a:r>
              <a:rPr lang="en-US" dirty="0" smtClean="0"/>
              <a:t>Together with the project team, review the business case and define the scope of work.</a:t>
            </a:r>
          </a:p>
          <a:p>
            <a:endParaRPr lang="en-US" dirty="0"/>
          </a:p>
          <a:p>
            <a:endParaRPr lang="en-US" dirty="0"/>
          </a:p>
          <a:p>
            <a:endParaRPr lang="en-US" dirty="0"/>
          </a:p>
        </p:txBody>
      </p:sp>
      <p:cxnSp>
        <p:nvCxnSpPr>
          <p:cNvPr id="12" name="Straight Arrow Connector 11"/>
          <p:cNvCxnSpPr/>
          <p:nvPr/>
        </p:nvCxnSpPr>
        <p:spPr>
          <a:xfrm flipH="1">
            <a:off x="3048000" y="1905000"/>
            <a:ext cx="990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4191000" y="2209800"/>
            <a:ext cx="4572000" cy="1200329"/>
          </a:xfrm>
          <a:prstGeom prst="rect">
            <a:avLst/>
          </a:prstGeom>
        </p:spPr>
        <p:txBody>
          <a:bodyPr>
            <a:spAutoFit/>
          </a:bodyPr>
          <a:lstStyle/>
          <a:p>
            <a:r>
              <a:rPr lang="en-US" dirty="0" smtClean="0"/>
              <a:t>The </a:t>
            </a:r>
            <a:r>
              <a:rPr lang="en-US" dirty="0"/>
              <a:t>scope of the project outlines the objectives </a:t>
            </a:r>
            <a:r>
              <a:rPr lang="en-US" dirty="0" smtClean="0"/>
              <a:t>set forth in the business case </a:t>
            </a:r>
            <a:r>
              <a:rPr lang="en-US" dirty="0"/>
              <a:t>and the goals that need to be met to achieve </a:t>
            </a:r>
            <a:r>
              <a:rPr lang="en-US" dirty="0" smtClean="0"/>
              <a:t>the intended result and benefits.</a:t>
            </a:r>
            <a:endParaRPr lang="en-US" dirty="0"/>
          </a:p>
        </p:txBody>
      </p:sp>
    </p:spTree>
    <p:extLst>
      <p:ext uri="{BB962C8B-B14F-4D97-AF65-F5344CB8AC3E}">
        <p14:creationId xmlns:p14="http://schemas.microsoft.com/office/powerpoint/2010/main" xmlns="" val="60926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181</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1" name="Rectangle 10"/>
          <p:cNvSpPr/>
          <p:nvPr/>
        </p:nvSpPr>
        <p:spPr>
          <a:xfrm>
            <a:off x="3886200" y="1676400"/>
            <a:ext cx="4572000" cy="461665"/>
          </a:xfrm>
          <a:prstGeom prst="rect">
            <a:avLst/>
          </a:prstGeom>
        </p:spPr>
        <p:txBody>
          <a:bodyPr>
            <a:spAutoFit/>
          </a:bodyPr>
          <a:lstStyle/>
          <a:p>
            <a:r>
              <a:rPr lang="en-US" sz="2400" dirty="0" smtClean="0"/>
              <a:t>Draft a Benefits Management Plan.</a:t>
            </a:r>
            <a:endParaRPr lang="en-US" sz="2400" dirty="0"/>
          </a:p>
        </p:txBody>
      </p:sp>
      <p:sp>
        <p:nvSpPr>
          <p:cNvPr id="5" name="Rectangle 4"/>
          <p:cNvSpPr/>
          <p:nvPr/>
        </p:nvSpPr>
        <p:spPr>
          <a:xfrm>
            <a:off x="3886200" y="2209800"/>
            <a:ext cx="4572000" cy="1754327"/>
          </a:xfrm>
          <a:prstGeom prst="rect">
            <a:avLst/>
          </a:prstGeom>
        </p:spPr>
        <p:txBody>
          <a:bodyPr>
            <a:spAutoFit/>
          </a:bodyPr>
          <a:lstStyle/>
          <a:p>
            <a:r>
              <a:rPr lang="en-US" dirty="0" smtClean="0"/>
              <a:t>Managing Benefits can be broken down into the following:</a:t>
            </a:r>
          </a:p>
          <a:p>
            <a:pPr marL="285750" indent="-285750">
              <a:buFont typeface="Arial"/>
              <a:buChar char="•"/>
            </a:pPr>
            <a:r>
              <a:rPr lang="en-US" dirty="0" smtClean="0"/>
              <a:t>Identifying &amp; Structuring Benefits</a:t>
            </a:r>
          </a:p>
          <a:p>
            <a:pPr marL="285750" indent="-285750">
              <a:buFont typeface="Arial"/>
              <a:buChar char="•"/>
            </a:pPr>
            <a:r>
              <a:rPr lang="en-US" dirty="0" smtClean="0"/>
              <a:t>Planning Benefits Realisation</a:t>
            </a:r>
          </a:p>
          <a:p>
            <a:pPr marL="285750" indent="-285750">
              <a:buFont typeface="Arial"/>
              <a:buChar char="•"/>
            </a:pPr>
            <a:r>
              <a:rPr lang="en-US" dirty="0" err="1" smtClean="0"/>
              <a:t>Realising</a:t>
            </a:r>
            <a:r>
              <a:rPr lang="en-US" dirty="0" smtClean="0"/>
              <a:t> &amp; Tracking Benefits</a:t>
            </a:r>
          </a:p>
          <a:p>
            <a:pPr marL="285750" indent="-285750">
              <a:buFont typeface="Arial"/>
              <a:buChar char="•"/>
            </a:pPr>
            <a:r>
              <a:rPr lang="en-US" dirty="0" smtClean="0"/>
              <a:t>Evaluation </a:t>
            </a:r>
            <a:endParaRPr lang="en-US" dirty="0"/>
          </a:p>
        </p:txBody>
      </p:sp>
      <p:grpSp>
        <p:nvGrpSpPr>
          <p:cNvPr id="2" name="Group 12"/>
          <p:cNvGrpSpPr/>
          <p:nvPr/>
        </p:nvGrpSpPr>
        <p:grpSpPr>
          <a:xfrm>
            <a:off x="0" y="1295400"/>
            <a:ext cx="3048000" cy="3962400"/>
            <a:chOff x="0" y="1327234"/>
            <a:chExt cx="2194560" cy="3397166"/>
          </a:xfrm>
        </p:grpSpPr>
        <p:grpSp>
          <p:nvGrpSpPr>
            <p:cNvPr id="6" name="Group 13"/>
            <p:cNvGrpSpPr/>
            <p:nvPr/>
          </p:nvGrpSpPr>
          <p:grpSpPr>
            <a:xfrm>
              <a:off x="0" y="1327234"/>
              <a:ext cx="2151325" cy="3397166"/>
              <a:chOff x="0" y="1327234"/>
              <a:chExt cx="2151325" cy="3397166"/>
            </a:xfrm>
          </p:grpSpPr>
          <p:pic>
            <p:nvPicPr>
              <p:cNvPr id="17" name="Picture 16"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18" name="Rectangle 17"/>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5" name="Dodecagon 14"/>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cxnSp>
        <p:nvCxnSpPr>
          <p:cNvPr id="12" name="Straight Arrow Connector 11"/>
          <p:cNvCxnSpPr/>
          <p:nvPr/>
        </p:nvCxnSpPr>
        <p:spPr>
          <a:xfrm flipH="1">
            <a:off x="2895600" y="2057400"/>
            <a:ext cx="1066802"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261619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182</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971800" cy="3962400"/>
            <a:chOff x="0" y="1327234"/>
            <a:chExt cx="2194560" cy="3397166"/>
          </a:xfrm>
        </p:grpSpPr>
        <p:grpSp>
          <p:nvGrpSpPr>
            <p:cNvPr id="8"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886200" y="1752600"/>
            <a:ext cx="4572000" cy="461665"/>
          </a:xfrm>
          <a:prstGeom prst="rect">
            <a:avLst/>
          </a:prstGeom>
        </p:spPr>
        <p:txBody>
          <a:bodyPr>
            <a:spAutoFit/>
          </a:bodyPr>
          <a:lstStyle/>
          <a:p>
            <a:r>
              <a:rPr lang="en-US" sz="2400" dirty="0" smtClean="0"/>
              <a:t>Perform Stakeholder Analysis</a:t>
            </a:r>
            <a:endParaRPr lang="en-US" sz="2400" dirty="0"/>
          </a:p>
        </p:txBody>
      </p:sp>
      <p:cxnSp>
        <p:nvCxnSpPr>
          <p:cNvPr id="12" name="Straight Arrow Connector 11"/>
          <p:cNvCxnSpPr>
            <a:endCxn id="6" idx="3"/>
          </p:cNvCxnSpPr>
          <p:nvPr/>
        </p:nvCxnSpPr>
        <p:spPr>
          <a:xfrm flipH="1">
            <a:off x="3065653" y="2590800"/>
            <a:ext cx="820547" cy="6738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3886200" y="2209800"/>
            <a:ext cx="4572000" cy="1477328"/>
          </a:xfrm>
          <a:prstGeom prst="rect">
            <a:avLst/>
          </a:prstGeom>
        </p:spPr>
        <p:txBody>
          <a:bodyPr>
            <a:spAutoFit/>
          </a:bodyPr>
          <a:lstStyle/>
          <a:p>
            <a:r>
              <a:rPr lang="en-US" dirty="0" smtClean="0"/>
              <a:t>Who are the project stakeholders?</a:t>
            </a:r>
          </a:p>
          <a:p>
            <a:pPr marL="285750" indent="-285750">
              <a:buFont typeface="Arial"/>
              <a:buChar char="•"/>
            </a:pPr>
            <a:r>
              <a:rPr lang="en-US" dirty="0" smtClean="0"/>
              <a:t>Who must you keep satisfied?</a:t>
            </a:r>
          </a:p>
          <a:p>
            <a:pPr marL="285750" indent="-285750">
              <a:buFont typeface="Arial"/>
              <a:buChar char="•"/>
            </a:pPr>
            <a:r>
              <a:rPr lang="en-US" dirty="0" smtClean="0"/>
              <a:t>Who must be engaged closely/carefully?</a:t>
            </a:r>
          </a:p>
          <a:p>
            <a:pPr marL="285750" indent="-285750">
              <a:buFont typeface="Arial"/>
              <a:buChar char="•"/>
            </a:pPr>
            <a:r>
              <a:rPr lang="en-US" dirty="0" smtClean="0"/>
              <a:t>Who must be kept highly informed?</a:t>
            </a:r>
          </a:p>
          <a:p>
            <a:pPr marL="285750" indent="-285750">
              <a:buFont typeface="Arial"/>
              <a:buChar char="•"/>
            </a:pPr>
            <a:r>
              <a:rPr lang="en-US" dirty="0" smtClean="0"/>
              <a:t>Who needs a basic status appraisal?</a:t>
            </a:r>
            <a:endParaRPr lang="en-US" dirty="0"/>
          </a:p>
        </p:txBody>
      </p:sp>
    </p:spTree>
    <p:extLst>
      <p:ext uri="{BB962C8B-B14F-4D97-AF65-F5344CB8AC3E}">
        <p14:creationId xmlns:p14="http://schemas.microsoft.com/office/powerpoint/2010/main" xmlns="" val="211368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183</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1"/>
          <p:cNvGrpSpPr/>
          <p:nvPr/>
        </p:nvGrpSpPr>
        <p:grpSpPr>
          <a:xfrm>
            <a:off x="152400" y="1295400"/>
            <a:ext cx="2819400" cy="3886200"/>
            <a:chOff x="0" y="1327234"/>
            <a:chExt cx="2194560" cy="3397166"/>
          </a:xfrm>
        </p:grpSpPr>
        <p:grpSp>
          <p:nvGrpSpPr>
            <p:cNvPr id="5" name="Group 7"/>
            <p:cNvGrpSpPr/>
            <p:nvPr/>
          </p:nvGrpSpPr>
          <p:grpSpPr>
            <a:xfrm>
              <a:off x="0" y="1327234"/>
              <a:ext cx="2151325" cy="3397166"/>
              <a:chOff x="0" y="1327234"/>
              <a:chExt cx="2151325" cy="3397166"/>
            </a:xfrm>
          </p:grpSpPr>
          <p:pic>
            <p:nvPicPr>
              <p:cNvPr id="6" name="Picture 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1327234"/>
                <a:ext cx="2151325" cy="3376633"/>
              </a:xfrm>
              <a:prstGeom prst="rect">
                <a:avLst/>
              </a:prstGeom>
            </p:spPr>
          </p:pic>
          <p:sp>
            <p:nvSpPr>
              <p:cNvPr id="7" name="Rectangle 6"/>
              <p:cNvSpPr/>
              <p:nvPr/>
            </p:nvSpPr>
            <p:spPr>
              <a:xfrm>
                <a:off x="381000" y="3962400"/>
                <a:ext cx="229246"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Dodecagon 8"/>
            <p:cNvSpPr/>
            <p:nvPr/>
          </p:nvSpPr>
          <p:spPr>
            <a:xfrm>
              <a:off x="533400" y="3810000"/>
              <a:ext cx="822960" cy="822960"/>
            </a:xfrm>
            <a:prstGeom prst="dodecagon">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371600" y="4263457"/>
              <a:ext cx="822960" cy="1561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1" name="Rectangle 10"/>
          <p:cNvSpPr/>
          <p:nvPr/>
        </p:nvSpPr>
        <p:spPr>
          <a:xfrm>
            <a:off x="3429000" y="1752600"/>
            <a:ext cx="5181600" cy="830997"/>
          </a:xfrm>
          <a:prstGeom prst="rect">
            <a:avLst/>
          </a:prstGeom>
        </p:spPr>
        <p:txBody>
          <a:bodyPr wrap="square">
            <a:spAutoFit/>
          </a:bodyPr>
          <a:lstStyle/>
          <a:p>
            <a:r>
              <a:rPr lang="en-US" sz="2400" dirty="0" smtClean="0"/>
              <a:t>Develop an Organizational Breakdown Structure</a:t>
            </a:r>
            <a:endParaRPr lang="en-US" sz="2400" dirty="0"/>
          </a:p>
        </p:txBody>
      </p:sp>
      <p:cxnSp>
        <p:nvCxnSpPr>
          <p:cNvPr id="12" name="Straight Arrow Connector 11"/>
          <p:cNvCxnSpPr>
            <a:endCxn id="6" idx="3"/>
          </p:cNvCxnSpPr>
          <p:nvPr/>
        </p:nvCxnSpPr>
        <p:spPr>
          <a:xfrm flipH="1">
            <a:off x="2916255" y="2743200"/>
            <a:ext cx="1427145" cy="4835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5105400" y="2438400"/>
            <a:ext cx="1219200" cy="4572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dirty="0" smtClean="0"/>
              <a:t>Owner</a:t>
            </a:r>
            <a:endParaRPr lang="en-US" dirty="0"/>
          </a:p>
        </p:txBody>
      </p:sp>
      <p:sp>
        <p:nvSpPr>
          <p:cNvPr id="15" name="Rectangle 14"/>
          <p:cNvSpPr/>
          <p:nvPr/>
        </p:nvSpPr>
        <p:spPr>
          <a:xfrm>
            <a:off x="38862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Head Chef</a:t>
            </a:r>
            <a:endParaRPr lang="en-US" sz="1200" dirty="0"/>
          </a:p>
        </p:txBody>
      </p:sp>
      <p:sp>
        <p:nvSpPr>
          <p:cNvPr id="16" name="Rectangle 15"/>
          <p:cNvSpPr/>
          <p:nvPr/>
        </p:nvSpPr>
        <p:spPr>
          <a:xfrm>
            <a:off x="38862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Sous Chef</a:t>
            </a:r>
            <a:endParaRPr lang="en-US" sz="1200" dirty="0"/>
          </a:p>
        </p:txBody>
      </p:sp>
      <p:sp>
        <p:nvSpPr>
          <p:cNvPr id="18" name="Rectangle 17"/>
          <p:cNvSpPr/>
          <p:nvPr/>
        </p:nvSpPr>
        <p:spPr>
          <a:xfrm>
            <a:off x="38862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Line Cooks</a:t>
            </a:r>
            <a:endParaRPr lang="en-US" sz="1200" dirty="0"/>
          </a:p>
        </p:txBody>
      </p:sp>
      <p:sp>
        <p:nvSpPr>
          <p:cNvPr id="19" name="Rectangle 18"/>
          <p:cNvSpPr/>
          <p:nvPr/>
        </p:nvSpPr>
        <p:spPr>
          <a:xfrm>
            <a:off x="5943600" y="33528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Manager</a:t>
            </a:r>
            <a:endParaRPr lang="en-US" sz="1200" dirty="0"/>
          </a:p>
        </p:txBody>
      </p:sp>
      <p:sp>
        <p:nvSpPr>
          <p:cNvPr id="20" name="Rectangle 19"/>
          <p:cNvSpPr/>
          <p:nvPr/>
        </p:nvSpPr>
        <p:spPr>
          <a:xfrm>
            <a:off x="59436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Assistant Manager</a:t>
            </a:r>
            <a:endParaRPr lang="en-US" sz="1200" dirty="0"/>
          </a:p>
        </p:txBody>
      </p:sp>
      <p:sp>
        <p:nvSpPr>
          <p:cNvPr id="21" name="Rectangle 20"/>
          <p:cNvSpPr/>
          <p:nvPr/>
        </p:nvSpPr>
        <p:spPr>
          <a:xfrm>
            <a:off x="59436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Wait Staff</a:t>
            </a:r>
            <a:endParaRPr lang="en-US" sz="1200" dirty="0"/>
          </a:p>
        </p:txBody>
      </p:sp>
      <p:sp>
        <p:nvSpPr>
          <p:cNvPr id="22" name="Rectangle 21"/>
          <p:cNvSpPr/>
          <p:nvPr/>
        </p:nvSpPr>
        <p:spPr>
          <a:xfrm>
            <a:off x="7543800" y="38862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Beverage Manager</a:t>
            </a:r>
            <a:endParaRPr lang="en-US" sz="1200" dirty="0"/>
          </a:p>
        </p:txBody>
      </p:sp>
      <p:sp>
        <p:nvSpPr>
          <p:cNvPr id="23" name="Rectangle 22"/>
          <p:cNvSpPr/>
          <p:nvPr/>
        </p:nvSpPr>
        <p:spPr>
          <a:xfrm>
            <a:off x="7543800" y="4419600"/>
            <a:ext cx="1371600" cy="38100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t>Bar Staff</a:t>
            </a:r>
            <a:endParaRPr lang="en-US" sz="1200" dirty="0"/>
          </a:p>
        </p:txBody>
      </p:sp>
      <p:cxnSp>
        <p:nvCxnSpPr>
          <p:cNvPr id="27" name="Elbow Connector 26"/>
          <p:cNvCxnSpPr>
            <a:stCxn id="14" idx="2"/>
            <a:endCxn id="15" idx="0"/>
          </p:cNvCxnSpPr>
          <p:nvPr/>
        </p:nvCxnSpPr>
        <p:spPr>
          <a:xfrm rot="5400000">
            <a:off x="4914900" y="2552700"/>
            <a:ext cx="457200" cy="11430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4" idx="2"/>
            <a:endCxn id="19" idx="0"/>
          </p:cNvCxnSpPr>
          <p:nvPr/>
        </p:nvCxnSpPr>
        <p:spPr>
          <a:xfrm rot="16200000" flipH="1">
            <a:off x="5943600" y="2667000"/>
            <a:ext cx="457200" cy="9144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5" idx="2"/>
            <a:endCxn id="16" idx="0"/>
          </p:cNvCxnSpPr>
          <p:nvPr/>
        </p:nvCxnSpPr>
        <p:spPr>
          <a:xfrm rot="5400000">
            <a:off x="44958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16" idx="2"/>
            <a:endCxn id="18" idx="0"/>
          </p:cNvCxnSpPr>
          <p:nvPr/>
        </p:nvCxnSpPr>
        <p:spPr>
          <a:xfrm rot="5400000">
            <a:off x="44958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19" idx="2"/>
            <a:endCxn id="20" idx="0"/>
          </p:cNvCxnSpPr>
          <p:nvPr/>
        </p:nvCxnSpPr>
        <p:spPr>
          <a:xfrm rot="5400000">
            <a:off x="6553200" y="38100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20" idx="2"/>
            <a:endCxn id="21" idx="0"/>
          </p:cNvCxnSpPr>
          <p:nvPr/>
        </p:nvCxnSpPr>
        <p:spPr>
          <a:xfrm rot="5400000">
            <a:off x="65532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19" idx="3"/>
            <a:endCxn id="22" idx="0"/>
          </p:cNvCxnSpPr>
          <p:nvPr/>
        </p:nvCxnSpPr>
        <p:spPr>
          <a:xfrm>
            <a:off x="7315200" y="3543300"/>
            <a:ext cx="914400" cy="342900"/>
          </a:xfrm>
          <a:prstGeom prst="bentConnector2">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22" idx="2"/>
            <a:endCxn id="23" idx="0"/>
          </p:cNvCxnSpPr>
          <p:nvPr/>
        </p:nvCxnSpPr>
        <p:spPr>
          <a:xfrm rot="5400000">
            <a:off x="8153400" y="4343400"/>
            <a:ext cx="152400" cy="12700"/>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78931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pic>
        <p:nvPicPr>
          <p:cNvPr id="6" name="Picture 5" descr="PRiSM Planing.pn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381000" y="1371600"/>
            <a:ext cx="2185274" cy="3657600"/>
          </a:xfrm>
          <a:prstGeom prst="rect">
            <a:avLst/>
          </a:prstGeom>
        </p:spPr>
      </p:pic>
      <p:cxnSp>
        <p:nvCxnSpPr>
          <p:cNvPr id="33" name="Straight Arrow Connector 32"/>
          <p:cNvCxnSpPr>
            <a:stCxn id="36" idx="1"/>
          </p:cNvCxnSpPr>
          <p:nvPr/>
        </p:nvCxnSpPr>
        <p:spPr>
          <a:xfrm flipH="1" flipV="1">
            <a:off x="1371600" y="1905000"/>
            <a:ext cx="2133600" cy="183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3505200" y="1600200"/>
            <a:ext cx="3916457" cy="646331"/>
          </a:xfrm>
          <a:prstGeom prst="rect">
            <a:avLst/>
          </a:prstGeom>
          <a:noFill/>
        </p:spPr>
        <p:txBody>
          <a:bodyPr wrap="none" rtlCol="0">
            <a:spAutoFit/>
          </a:bodyPr>
          <a:lstStyle/>
          <a:p>
            <a:r>
              <a:rPr lang="en-US" dirty="0" smtClean="0"/>
              <a:t>Define sustainability quality component</a:t>
            </a:r>
          </a:p>
          <a:p>
            <a:r>
              <a:rPr lang="en-US" dirty="0" smtClean="0"/>
              <a:t>aspects of the project.</a:t>
            </a:r>
            <a:endParaRPr lang="en-US" dirty="0"/>
          </a:p>
        </p:txBody>
      </p:sp>
      <p:sp>
        <p:nvSpPr>
          <p:cNvPr id="37" name="Rectangle 36"/>
          <p:cNvSpPr/>
          <p:nvPr/>
        </p:nvSpPr>
        <p:spPr>
          <a:xfrm>
            <a:off x="3505200" y="2362200"/>
            <a:ext cx="4572000" cy="1200329"/>
          </a:xfrm>
          <a:prstGeom prst="rect">
            <a:avLst/>
          </a:prstGeom>
        </p:spPr>
        <p:txBody>
          <a:bodyPr>
            <a:spAutoFit/>
          </a:bodyPr>
          <a:lstStyle/>
          <a:p>
            <a:r>
              <a:rPr lang="en-US" dirty="0" smtClean="0"/>
              <a:t>Establishes thresholds for sustainability impacts relevant </a:t>
            </a:r>
            <a:r>
              <a:rPr lang="en-US" dirty="0"/>
              <a:t>to the project </a:t>
            </a:r>
            <a:r>
              <a:rPr lang="en-US" dirty="0" smtClean="0"/>
              <a:t>to for </a:t>
            </a:r>
            <a:r>
              <a:rPr lang="en-US" dirty="0"/>
              <a:t>both project deliverables and project </a:t>
            </a:r>
            <a:r>
              <a:rPr lang="en-US" dirty="0" smtClean="0"/>
              <a:t>processes against P5.</a:t>
            </a:r>
            <a:endParaRPr lang="en-US" dirty="0"/>
          </a:p>
        </p:txBody>
      </p:sp>
      <p:sp>
        <p:nvSpPr>
          <p:cNvPr id="41" name="TextBox 40"/>
          <p:cNvSpPr txBox="1"/>
          <p:nvPr/>
        </p:nvSpPr>
        <p:spPr>
          <a:xfrm>
            <a:off x="4038600" y="3505200"/>
            <a:ext cx="4038600" cy="923330"/>
          </a:xfrm>
          <a:prstGeom prst="rect">
            <a:avLst/>
          </a:prstGeom>
          <a:noFill/>
        </p:spPr>
        <p:txBody>
          <a:bodyPr wrap="square" rtlCol="0">
            <a:spAutoFit/>
          </a:bodyPr>
          <a:lstStyle/>
          <a:p>
            <a:r>
              <a:rPr lang="en-US" b="1" dirty="0" smtClean="0"/>
              <a:t>An Example could be: </a:t>
            </a:r>
            <a:r>
              <a:rPr lang="en-US" dirty="0" smtClean="0"/>
              <a:t>If procuring resources, the P5 score must not exceed +1</a:t>
            </a:r>
          </a:p>
        </p:txBody>
      </p:sp>
      <p:pic>
        <p:nvPicPr>
          <p:cNvPr id="8" name="Picture 7"/>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04800" y="1357139"/>
            <a:ext cx="1143000" cy="913565"/>
          </a:xfrm>
          <a:prstGeom prst="rect">
            <a:avLst/>
          </a:prstGeom>
        </p:spPr>
      </p:pic>
    </p:spTree>
    <p:extLst>
      <p:ext uri="{BB962C8B-B14F-4D97-AF65-F5344CB8AC3E}">
        <p14:creationId xmlns:p14="http://schemas.microsoft.com/office/powerpoint/2010/main" xmlns="" val="108717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185</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1371600" y="2438400"/>
            <a:ext cx="1905000" cy="457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3352800" y="1828800"/>
            <a:ext cx="5562600" cy="2062103"/>
          </a:xfrm>
          <a:prstGeom prst="rect">
            <a:avLst/>
          </a:prstGeom>
        </p:spPr>
        <p:txBody>
          <a:bodyPr wrap="square">
            <a:spAutoFit/>
          </a:bodyPr>
          <a:lstStyle/>
          <a:p>
            <a:r>
              <a:rPr lang="en-US" sz="2000" b="1" dirty="0"/>
              <a:t>Project controls can include:</a:t>
            </a:r>
          </a:p>
          <a:p>
            <a:pPr marL="285750" indent="-285750">
              <a:buFont typeface="Arial"/>
              <a:buChar char="•"/>
            </a:pPr>
            <a:r>
              <a:rPr lang="en-US" dirty="0"/>
              <a:t>The frequency and format of communication between the project manager and stakeholders</a:t>
            </a:r>
          </a:p>
          <a:p>
            <a:pPr marL="285750" indent="-285750">
              <a:buFont typeface="Arial"/>
              <a:buChar char="•"/>
            </a:pPr>
            <a:r>
              <a:rPr lang="en-US" dirty="0"/>
              <a:t>Mechanisms to capture and </a:t>
            </a:r>
            <a:r>
              <a:rPr lang="en-US" dirty="0" smtClean="0"/>
              <a:t>analyze </a:t>
            </a:r>
            <a:r>
              <a:rPr lang="en-US" dirty="0"/>
              <a:t>issues and changes </a:t>
            </a:r>
          </a:p>
          <a:p>
            <a:pPr marL="285750" indent="-285750">
              <a:buFont typeface="Arial"/>
              <a:buChar char="•"/>
            </a:pPr>
            <a:r>
              <a:rPr lang="en-US" dirty="0"/>
              <a:t>Mechanisms to escalate exceptions </a:t>
            </a:r>
          </a:p>
          <a:p>
            <a:pPr marL="285750" indent="-285750">
              <a:buFont typeface="Arial"/>
              <a:buChar char="•"/>
            </a:pPr>
            <a:r>
              <a:rPr lang="en-US" dirty="0"/>
              <a:t>Etc.</a:t>
            </a:r>
          </a:p>
        </p:txBody>
      </p:sp>
      <p:grpSp>
        <p:nvGrpSpPr>
          <p:cNvPr id="2" name="Group 4"/>
          <p:cNvGrpSpPr/>
          <p:nvPr/>
        </p:nvGrpSpPr>
        <p:grpSpPr>
          <a:xfrm>
            <a:off x="449383" y="1447800"/>
            <a:ext cx="2193091" cy="3657600"/>
            <a:chOff x="449383" y="1447800"/>
            <a:chExt cx="2193091" cy="3657600"/>
          </a:xfrm>
        </p:grpSpPr>
        <p:pic>
          <p:nvPicPr>
            <p:cNvPr id="12" name="Picture 11"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xmlns="" val="399942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p:cNvGrpSpPr/>
          <p:nvPr/>
        </p:nvGrpSpPr>
        <p:grpSpPr>
          <a:xfrm>
            <a:off x="449383" y="1447800"/>
            <a:ext cx="2193091" cy="3657600"/>
            <a:chOff x="449383" y="1447800"/>
            <a:chExt cx="2193091" cy="3657600"/>
          </a:xfrm>
        </p:grpSpPr>
        <p:pic>
          <p:nvPicPr>
            <p:cNvPr id="13" name="Picture 12" descr="PRiSM Planing.pn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
        <p:nvSpPr>
          <p:cNvPr id="3" name="Slide Number Placeholder 2"/>
          <p:cNvSpPr>
            <a:spLocks noGrp="1"/>
          </p:cNvSpPr>
          <p:nvPr>
            <p:ph type="sldNum" sz="quarter" idx="12"/>
          </p:nvPr>
        </p:nvSpPr>
        <p:spPr/>
        <p:txBody>
          <a:bodyPr/>
          <a:lstStyle/>
          <a:p>
            <a:fld id="{4BE819A1-3DD8-4179-BFD0-BF7D359F8DBD}" type="slidenum">
              <a:rPr lang="en-US" smtClean="0"/>
              <a:pPr/>
              <a:t>186</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1447800" y="3124200"/>
            <a:ext cx="1828800" cy="533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rot="5400000">
            <a:off x="3980550" y="591450"/>
            <a:ext cx="4038600" cy="5446501"/>
          </a:xfrm>
          <a:prstGeom prst="rect">
            <a:avLst/>
          </a:prstGeom>
        </p:spPr>
      </p:pic>
    </p:spTree>
    <p:extLst>
      <p:ext uri="{BB962C8B-B14F-4D97-AF65-F5344CB8AC3E}">
        <p14:creationId xmlns:p14="http://schemas.microsoft.com/office/powerpoint/2010/main" xmlns="" val="109954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187</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flipV="1">
            <a:off x="2743200" y="1905000"/>
            <a:ext cx="2057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19"/>
          <p:cNvGrpSpPr>
            <a:grpSpLocks/>
          </p:cNvGrpSpPr>
          <p:nvPr/>
        </p:nvGrpSpPr>
        <p:grpSpPr bwMode="auto">
          <a:xfrm>
            <a:off x="4572000" y="1905000"/>
            <a:ext cx="3489117" cy="1904077"/>
            <a:chOff x="1991" y="1080"/>
            <a:chExt cx="3971" cy="1752"/>
          </a:xfrm>
        </p:grpSpPr>
        <p:sp>
          <p:nvSpPr>
            <p:cNvPr id="13" name="Rectangle 3"/>
            <p:cNvSpPr>
              <a:spLocks noChangeArrowheads="1"/>
            </p:cNvSpPr>
            <p:nvPr/>
          </p:nvSpPr>
          <p:spPr bwMode="auto">
            <a:xfrm>
              <a:off x="2704" y="1080"/>
              <a:ext cx="1422"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Chocolate Chip Cookie</a:t>
              </a:r>
              <a:endParaRPr lang="en-GB" sz="1050" b="1" dirty="0"/>
            </a:p>
          </p:txBody>
        </p:sp>
        <p:sp>
          <p:nvSpPr>
            <p:cNvPr id="14" name="Rectangle 4"/>
            <p:cNvSpPr>
              <a:spLocks noChangeArrowheads="1"/>
            </p:cNvSpPr>
            <p:nvPr/>
          </p:nvSpPr>
          <p:spPr bwMode="auto">
            <a:xfrm>
              <a:off x="1991" y="1781"/>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Chocolate Chips</a:t>
              </a:r>
              <a:endParaRPr lang="en-GB" sz="1050" b="1" dirty="0"/>
            </a:p>
          </p:txBody>
        </p:sp>
        <p:sp>
          <p:nvSpPr>
            <p:cNvPr id="15"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Dough</a:t>
              </a:r>
              <a:endParaRPr lang="en-GB" sz="1050" b="1" dirty="0"/>
            </a:p>
          </p:txBody>
        </p:sp>
        <p:cxnSp>
          <p:nvCxnSpPr>
            <p:cNvPr id="16" name="AutoShape 7"/>
            <p:cNvCxnSpPr>
              <a:cxnSpLocks noChangeShapeType="1"/>
              <a:stCxn id="13" idx="2"/>
              <a:endCxn id="14" idx="0"/>
            </p:cNvCxnSpPr>
            <p:nvPr/>
          </p:nvCxnSpPr>
          <p:spPr bwMode="auto">
            <a:xfrm rot="5400000">
              <a:off x="2755" y="1120"/>
              <a:ext cx="365" cy="95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17" name="Rectangle 12"/>
            <p:cNvSpPr>
              <a:spLocks noChangeArrowheads="1"/>
            </p:cNvSpPr>
            <p:nvPr/>
          </p:nvSpPr>
          <p:spPr bwMode="auto">
            <a:xfrm>
              <a:off x="2078"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Flour</a:t>
              </a:r>
              <a:endParaRPr lang="en-GB" sz="1050" b="1" dirty="0"/>
            </a:p>
          </p:txBody>
        </p:sp>
        <p:sp>
          <p:nvSpPr>
            <p:cNvPr id="18" name="Rectangle 13"/>
            <p:cNvSpPr>
              <a:spLocks noChangeArrowheads="1"/>
            </p:cNvSpPr>
            <p:nvPr/>
          </p:nvSpPr>
          <p:spPr bwMode="auto">
            <a:xfrm>
              <a:off x="5026"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Butter</a:t>
              </a:r>
              <a:endParaRPr lang="en-GB" sz="1050" b="1" dirty="0"/>
            </a:p>
          </p:txBody>
        </p:sp>
        <p:cxnSp>
          <p:nvCxnSpPr>
            <p:cNvPr id="19" name="AutoShape 17"/>
            <p:cNvCxnSpPr>
              <a:cxnSpLocks noChangeShapeType="1"/>
              <a:stCxn id="15" idx="2"/>
              <a:endCxn id="17" idx="0"/>
            </p:cNvCxnSpPr>
            <p:nvPr/>
          </p:nvCxnSpPr>
          <p:spPr bwMode="auto">
            <a:xfrm rot="5400000">
              <a:off x="3152" y="1507"/>
              <a:ext cx="368" cy="157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1" name="AutoShape 18"/>
            <p:cNvCxnSpPr>
              <a:cxnSpLocks noChangeShapeType="1"/>
              <a:stCxn id="15" idx="2"/>
              <a:endCxn id="18" idx="0"/>
            </p:cNvCxnSpPr>
            <p:nvPr/>
          </p:nvCxnSpPr>
          <p:spPr bwMode="auto">
            <a:xfrm rot="16200000" flipH="1">
              <a:off x="4618" y="1619"/>
              <a:ext cx="384" cy="13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2" name="AutoShape 7"/>
          <p:cNvCxnSpPr>
            <a:cxnSpLocks noChangeShapeType="1"/>
            <a:stCxn id="13" idx="2"/>
            <a:endCxn id="15" idx="0"/>
          </p:cNvCxnSpPr>
          <p:nvPr/>
        </p:nvCxnSpPr>
        <p:spPr bwMode="auto">
          <a:xfrm rot="16200000" flipH="1">
            <a:off x="5939571" y="2153951"/>
            <a:ext cx="391249" cy="623676"/>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3" name="Rectangle 13"/>
          <p:cNvSpPr>
            <a:spLocks noChangeArrowheads="1"/>
          </p:cNvSpPr>
          <p:nvPr/>
        </p:nvSpPr>
        <p:spPr bwMode="auto">
          <a:xfrm>
            <a:off x="3582932" y="3441090"/>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Eggs</a:t>
            </a:r>
            <a:endParaRPr lang="en-GB" sz="1050" b="1" dirty="0"/>
          </a:p>
        </p:txBody>
      </p:sp>
      <p:sp>
        <p:nvSpPr>
          <p:cNvPr id="25" name="Rectangle 13"/>
          <p:cNvSpPr>
            <a:spLocks noChangeArrowheads="1"/>
          </p:cNvSpPr>
          <p:nvPr/>
        </p:nvSpPr>
        <p:spPr bwMode="auto">
          <a:xfrm>
            <a:off x="6033624" y="3443912"/>
            <a:ext cx="822416" cy="365165"/>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050" b="1" dirty="0" smtClean="0"/>
              <a:t>Sugar</a:t>
            </a:r>
            <a:endParaRPr lang="en-GB" sz="1050" b="1" dirty="0"/>
          </a:p>
        </p:txBody>
      </p:sp>
      <p:cxnSp>
        <p:nvCxnSpPr>
          <p:cNvPr id="27" name="AutoShape 17"/>
          <p:cNvCxnSpPr>
            <a:cxnSpLocks noChangeShapeType="1"/>
            <a:stCxn id="15" idx="2"/>
            <a:endCxn id="23" idx="0"/>
          </p:cNvCxnSpPr>
          <p:nvPr/>
        </p:nvCxnSpPr>
        <p:spPr bwMode="auto">
          <a:xfrm rot="5400000">
            <a:off x="5013332" y="2007388"/>
            <a:ext cx="414511" cy="2452893"/>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28" name="AutoShape 17"/>
          <p:cNvCxnSpPr>
            <a:cxnSpLocks noChangeShapeType="1"/>
            <a:stCxn id="15" idx="2"/>
            <a:endCxn id="25" idx="0"/>
          </p:cNvCxnSpPr>
          <p:nvPr/>
        </p:nvCxnSpPr>
        <p:spPr bwMode="auto">
          <a:xfrm rot="5400000">
            <a:off x="6237269" y="3234142"/>
            <a:ext cx="417333" cy="2206"/>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nvGrpSpPr>
          <p:cNvPr id="5" name="Group 28"/>
          <p:cNvGrpSpPr/>
          <p:nvPr/>
        </p:nvGrpSpPr>
        <p:grpSpPr>
          <a:xfrm>
            <a:off x="449383" y="1447800"/>
            <a:ext cx="2193091" cy="3657600"/>
            <a:chOff x="449383" y="1447800"/>
            <a:chExt cx="2193091" cy="3657600"/>
          </a:xfrm>
        </p:grpSpPr>
        <p:pic>
          <p:nvPicPr>
            <p:cNvPr id="30" name="Picture 29" descr="PRiSM Planing.pn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xmlns="" val="236642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188</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2438400" y="2362200"/>
            <a:ext cx="1752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2" name="Group 28"/>
          <p:cNvGrpSpPr/>
          <p:nvPr/>
        </p:nvGrpSpPr>
        <p:grpSpPr>
          <a:xfrm>
            <a:off x="4038600" y="1600200"/>
            <a:ext cx="4532068" cy="3455761"/>
            <a:chOff x="1741488" y="1657350"/>
            <a:chExt cx="7622831" cy="4135438"/>
          </a:xfrm>
        </p:grpSpPr>
        <p:sp>
          <p:nvSpPr>
            <p:cNvPr id="30"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34" name="Text Box 4"/>
            <p:cNvSpPr txBox="1">
              <a:spLocks noChangeArrowheads="1"/>
            </p:cNvSpPr>
            <p:nvPr/>
          </p:nvSpPr>
          <p:spPr bwMode="auto">
            <a:xfrm>
              <a:off x="7920756" y="1925066"/>
              <a:ext cx="1276327"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One</a:t>
              </a:r>
            </a:p>
          </p:txBody>
        </p:sp>
        <p:sp>
          <p:nvSpPr>
            <p:cNvPr id="35" name="Text Box 5"/>
            <p:cNvSpPr txBox="1">
              <a:spLocks noChangeArrowheads="1"/>
            </p:cNvSpPr>
            <p:nvPr/>
          </p:nvSpPr>
          <p:spPr bwMode="auto">
            <a:xfrm>
              <a:off x="7920581" y="2997200"/>
              <a:ext cx="1290925"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Two</a:t>
              </a:r>
            </a:p>
          </p:txBody>
        </p:sp>
        <p:sp>
          <p:nvSpPr>
            <p:cNvPr id="36" name="Text Box 6"/>
            <p:cNvSpPr txBox="1">
              <a:spLocks noChangeArrowheads="1"/>
            </p:cNvSpPr>
            <p:nvPr/>
          </p:nvSpPr>
          <p:spPr bwMode="auto">
            <a:xfrm>
              <a:off x="7927188" y="4225925"/>
              <a:ext cx="1437131"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Three</a:t>
              </a:r>
            </a:p>
          </p:txBody>
        </p:sp>
        <p:sp>
          <p:nvSpPr>
            <p:cNvPr id="37"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1.0</a:t>
              </a:r>
            </a:p>
          </p:txBody>
        </p:sp>
        <p:sp>
          <p:nvSpPr>
            <p:cNvPr id="38"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1.1</a:t>
              </a:r>
            </a:p>
          </p:txBody>
        </p:sp>
        <p:sp>
          <p:nvSpPr>
            <p:cNvPr id="39"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a:t>
              </a:r>
            </a:p>
          </p:txBody>
        </p:sp>
        <p:sp>
          <p:nvSpPr>
            <p:cNvPr id="40"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1.2</a:t>
              </a:r>
            </a:p>
          </p:txBody>
        </p:sp>
        <p:cxnSp>
          <p:nvCxnSpPr>
            <p:cNvPr id="41" name="AutoShape 11"/>
            <p:cNvCxnSpPr>
              <a:cxnSpLocks noChangeShapeType="1"/>
              <a:stCxn id="37" idx="2"/>
              <a:endCxn id="38"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2" name="AutoShape 12"/>
            <p:cNvCxnSpPr>
              <a:cxnSpLocks noChangeShapeType="1"/>
              <a:stCxn id="37" idx="2"/>
              <a:endCxn id="40"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43" name="AutoShape 13"/>
            <p:cNvCxnSpPr>
              <a:cxnSpLocks noChangeShapeType="1"/>
              <a:stCxn id="37" idx="2"/>
              <a:endCxn id="39"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44"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a:t>
              </a:r>
            </a:p>
          </p:txBody>
        </p:sp>
        <p:sp>
          <p:nvSpPr>
            <p:cNvPr id="45"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1.3.2</a:t>
              </a:r>
            </a:p>
          </p:txBody>
        </p:sp>
        <p:cxnSp>
          <p:nvCxnSpPr>
            <p:cNvPr id="46" name="AutoShape 17"/>
            <p:cNvCxnSpPr>
              <a:cxnSpLocks noChangeShapeType="1"/>
              <a:stCxn id="39" idx="2"/>
              <a:endCxn id="44"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47" name="AutoShape 20"/>
            <p:cNvCxnSpPr>
              <a:cxnSpLocks noChangeShapeType="1"/>
              <a:stCxn id="39" idx="2"/>
              <a:endCxn id="45"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48"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1.3.1.1</a:t>
              </a:r>
            </a:p>
          </p:txBody>
        </p:sp>
        <p:sp>
          <p:nvSpPr>
            <p:cNvPr id="49"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a:t>1.3.1.2</a:t>
              </a:r>
            </a:p>
          </p:txBody>
        </p:sp>
        <p:sp>
          <p:nvSpPr>
            <p:cNvPr id="50"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sz="1050" b="1" dirty="0"/>
            </a:p>
          </p:txBody>
        </p:sp>
        <p:sp>
          <p:nvSpPr>
            <p:cNvPr id="51"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sz="1050" b="1" dirty="0"/>
            </a:p>
          </p:txBody>
        </p:sp>
        <p:sp>
          <p:nvSpPr>
            <p:cNvPr id="52"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3"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sz="1050" b="1" dirty="0"/>
            </a:p>
          </p:txBody>
        </p:sp>
        <p:sp>
          <p:nvSpPr>
            <p:cNvPr id="54" name="Text Box 29"/>
            <p:cNvSpPr txBox="1">
              <a:spLocks noChangeArrowheads="1"/>
            </p:cNvSpPr>
            <p:nvPr/>
          </p:nvSpPr>
          <p:spPr bwMode="auto">
            <a:xfrm>
              <a:off x="7953516" y="5211763"/>
              <a:ext cx="1319489" cy="31567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sz="1050" b="1" dirty="0">
                  <a:solidFill>
                    <a:schemeClr val="bg1"/>
                  </a:solidFill>
                </a:rPr>
                <a:t>Level Four</a:t>
              </a:r>
            </a:p>
          </p:txBody>
        </p:sp>
      </p:grpSp>
      <p:grpSp>
        <p:nvGrpSpPr>
          <p:cNvPr id="5" name="Group 54"/>
          <p:cNvGrpSpPr/>
          <p:nvPr/>
        </p:nvGrpSpPr>
        <p:grpSpPr>
          <a:xfrm>
            <a:off x="228600" y="1524000"/>
            <a:ext cx="2193091" cy="3657600"/>
            <a:chOff x="449383" y="1447800"/>
            <a:chExt cx="2193091" cy="3657600"/>
          </a:xfrm>
        </p:grpSpPr>
        <p:pic>
          <p:nvPicPr>
            <p:cNvPr id="56" name="Picture 5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xmlns="" val="357955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189</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cxnSp>
        <p:nvCxnSpPr>
          <p:cNvPr id="33" name="Straight Arrow Connector 32"/>
          <p:cNvCxnSpPr/>
          <p:nvPr/>
        </p:nvCxnSpPr>
        <p:spPr>
          <a:xfrm flipH="1">
            <a:off x="2667000" y="2971800"/>
            <a:ext cx="15240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4" name="Rectangle 23"/>
          <p:cNvSpPr>
            <a:spLocks noChangeArrowheads="1"/>
          </p:cNvSpPr>
          <p:nvPr/>
        </p:nvSpPr>
        <p:spPr bwMode="auto">
          <a:xfrm>
            <a:off x="3657600" y="2286000"/>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Start</a:t>
            </a:r>
            <a:endParaRPr lang="en-GB" sz="1050" b="1" dirty="0"/>
          </a:p>
        </p:txBody>
      </p:sp>
      <p:sp>
        <p:nvSpPr>
          <p:cNvPr id="65" name="Rectangle 23"/>
          <p:cNvSpPr>
            <a:spLocks noChangeArrowheads="1"/>
          </p:cNvSpPr>
          <p:nvPr/>
        </p:nvSpPr>
        <p:spPr bwMode="auto">
          <a:xfrm>
            <a:off x="5181601"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A</a:t>
            </a:r>
            <a:endParaRPr lang="en-GB" sz="1050" b="1" dirty="0"/>
          </a:p>
        </p:txBody>
      </p:sp>
      <p:sp>
        <p:nvSpPr>
          <p:cNvPr id="66" name="Rectangle 23"/>
          <p:cNvSpPr>
            <a:spLocks noChangeArrowheads="1"/>
          </p:cNvSpPr>
          <p:nvPr/>
        </p:nvSpPr>
        <p:spPr bwMode="auto">
          <a:xfrm>
            <a:off x="51816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B</a:t>
            </a:r>
            <a:endParaRPr lang="en-GB" sz="1050" b="1" dirty="0"/>
          </a:p>
        </p:txBody>
      </p:sp>
      <p:sp>
        <p:nvSpPr>
          <p:cNvPr id="67" name="Rectangle 23"/>
          <p:cNvSpPr>
            <a:spLocks noChangeArrowheads="1"/>
          </p:cNvSpPr>
          <p:nvPr/>
        </p:nvSpPr>
        <p:spPr bwMode="auto">
          <a:xfrm>
            <a:off x="60198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C</a:t>
            </a:r>
            <a:endParaRPr lang="en-GB" sz="1050" b="1" dirty="0"/>
          </a:p>
        </p:txBody>
      </p:sp>
      <p:sp>
        <p:nvSpPr>
          <p:cNvPr id="68" name="Rectangle 23"/>
          <p:cNvSpPr>
            <a:spLocks noChangeArrowheads="1"/>
          </p:cNvSpPr>
          <p:nvPr/>
        </p:nvSpPr>
        <p:spPr bwMode="auto">
          <a:xfrm>
            <a:off x="6858000" y="1893533"/>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D</a:t>
            </a:r>
            <a:endParaRPr lang="en-GB" sz="1050" b="1" dirty="0"/>
          </a:p>
        </p:txBody>
      </p:sp>
      <p:sp>
        <p:nvSpPr>
          <p:cNvPr id="69" name="Rectangle 23"/>
          <p:cNvSpPr>
            <a:spLocks noChangeArrowheads="1"/>
          </p:cNvSpPr>
          <p:nvPr/>
        </p:nvSpPr>
        <p:spPr bwMode="auto">
          <a:xfrm>
            <a:off x="6019800" y="2667000"/>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E</a:t>
            </a:r>
            <a:endParaRPr lang="en-GB" sz="1050" b="1" dirty="0"/>
          </a:p>
        </p:txBody>
      </p:sp>
      <p:sp>
        <p:nvSpPr>
          <p:cNvPr id="70" name="Rectangle 23"/>
          <p:cNvSpPr>
            <a:spLocks noChangeArrowheads="1"/>
          </p:cNvSpPr>
          <p:nvPr/>
        </p:nvSpPr>
        <p:spPr bwMode="auto">
          <a:xfrm>
            <a:off x="6858000" y="2678467"/>
            <a:ext cx="533400"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F</a:t>
            </a:r>
            <a:endParaRPr lang="en-GB" sz="1050" b="1" dirty="0"/>
          </a:p>
        </p:txBody>
      </p:sp>
      <p:sp>
        <p:nvSpPr>
          <p:cNvPr id="71" name="Rectangle 23"/>
          <p:cNvSpPr>
            <a:spLocks noChangeArrowheads="1"/>
          </p:cNvSpPr>
          <p:nvPr/>
        </p:nvSpPr>
        <p:spPr bwMode="auto">
          <a:xfrm>
            <a:off x="7732337" y="2297467"/>
            <a:ext cx="1030663" cy="44573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sz="1050" b="1" dirty="0" smtClean="0"/>
              <a:t>Finish</a:t>
            </a:r>
            <a:endParaRPr lang="en-GB" sz="1050" b="1" dirty="0"/>
          </a:p>
        </p:txBody>
      </p:sp>
      <p:cxnSp>
        <p:nvCxnSpPr>
          <p:cNvPr id="72" name="Straight Arrow Connector 71"/>
          <p:cNvCxnSpPr>
            <a:stCxn id="64" idx="3"/>
          </p:cNvCxnSpPr>
          <p:nvPr/>
        </p:nvCxnSpPr>
        <p:spPr>
          <a:xfrm flipV="1">
            <a:off x="4688263" y="2133600"/>
            <a:ext cx="493338" cy="375267"/>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77" name="Straight Arrow Connector 76"/>
          <p:cNvCxnSpPr>
            <a:stCxn id="64" idx="3"/>
          </p:cNvCxnSpPr>
          <p:nvPr/>
        </p:nvCxnSpPr>
        <p:spPr>
          <a:xfrm>
            <a:off x="4688263" y="2508867"/>
            <a:ext cx="493337" cy="386733"/>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flipV="1">
            <a:off x="5715000" y="2133600"/>
            <a:ext cx="304800" cy="6038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6" name="Straight Arrow Connector 85"/>
          <p:cNvCxnSpPr>
            <a:endCxn id="67" idx="1"/>
          </p:cNvCxnSpPr>
          <p:nvPr/>
        </p:nvCxnSpPr>
        <p:spPr>
          <a:xfrm flipV="1">
            <a:off x="57150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88" name="Straight Arrow Connector 87"/>
          <p:cNvCxnSpPr>
            <a:endCxn id="69" idx="1"/>
          </p:cNvCxnSpPr>
          <p:nvPr/>
        </p:nvCxnSpPr>
        <p:spPr>
          <a:xfrm flipV="1">
            <a:off x="5715000" y="2889867"/>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0" name="Straight Arrow Connector 89"/>
          <p:cNvCxnSpPr>
            <a:endCxn id="68" idx="1"/>
          </p:cNvCxnSpPr>
          <p:nvPr/>
        </p:nvCxnSpPr>
        <p:spPr>
          <a:xfrm flipV="1">
            <a:off x="6553200" y="2116400"/>
            <a:ext cx="304800" cy="11468"/>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2" name="Straight Arrow Connector 91"/>
          <p:cNvCxnSpPr>
            <a:endCxn id="70" idx="1"/>
          </p:cNvCxnSpPr>
          <p:nvPr/>
        </p:nvCxnSpPr>
        <p:spPr>
          <a:xfrm flipV="1">
            <a:off x="6553200" y="2901334"/>
            <a:ext cx="304800" cy="1"/>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4" name="Straight Arrow Connector 93"/>
          <p:cNvCxnSpPr>
            <a:endCxn id="71" idx="1"/>
          </p:cNvCxnSpPr>
          <p:nvPr/>
        </p:nvCxnSpPr>
        <p:spPr>
          <a:xfrm flipV="1">
            <a:off x="7391400" y="2520334"/>
            <a:ext cx="340937" cy="3982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cxnSp>
        <p:nvCxnSpPr>
          <p:cNvPr id="96" name="Straight Arrow Connector 95"/>
          <p:cNvCxnSpPr>
            <a:endCxn id="71" idx="1"/>
          </p:cNvCxnSpPr>
          <p:nvPr/>
        </p:nvCxnSpPr>
        <p:spPr>
          <a:xfrm>
            <a:off x="7391400" y="2156534"/>
            <a:ext cx="340937" cy="363800"/>
          </a:xfrm>
          <a:prstGeom prst="straightConnector1">
            <a:avLst/>
          </a:prstGeom>
          <a:ln w="12700" cmpd="sng">
            <a:tailEnd type="arrow"/>
          </a:ln>
        </p:spPr>
        <p:style>
          <a:lnRef idx="3">
            <a:schemeClr val="dk1"/>
          </a:lnRef>
          <a:fillRef idx="0">
            <a:schemeClr val="dk1"/>
          </a:fillRef>
          <a:effectRef idx="2">
            <a:schemeClr val="dk1"/>
          </a:effectRef>
          <a:fontRef idx="minor">
            <a:schemeClr val="tx1"/>
          </a:fontRef>
        </p:style>
      </p:cxnSp>
      <p:sp>
        <p:nvSpPr>
          <p:cNvPr id="103" name="TextBox 102"/>
          <p:cNvSpPr txBox="1"/>
          <p:nvPr/>
        </p:nvSpPr>
        <p:spPr>
          <a:xfrm>
            <a:off x="5181600" y="3200400"/>
            <a:ext cx="607859" cy="276999"/>
          </a:xfrm>
          <a:prstGeom prst="rect">
            <a:avLst/>
          </a:prstGeom>
          <a:noFill/>
        </p:spPr>
        <p:txBody>
          <a:bodyPr wrap="none" rtlCol="0">
            <a:spAutoFit/>
          </a:bodyPr>
          <a:lstStyle/>
          <a:p>
            <a:r>
              <a:rPr lang="en-US" sz="1200" dirty="0" smtClean="0"/>
              <a:t>3 Wks.</a:t>
            </a:r>
            <a:endParaRPr lang="en-US" sz="1200" dirty="0"/>
          </a:p>
        </p:txBody>
      </p:sp>
      <p:sp>
        <p:nvSpPr>
          <p:cNvPr id="104" name="TextBox 103"/>
          <p:cNvSpPr txBox="1"/>
          <p:nvPr/>
        </p:nvSpPr>
        <p:spPr>
          <a:xfrm>
            <a:off x="6019800" y="3200400"/>
            <a:ext cx="543739" cy="276999"/>
          </a:xfrm>
          <a:prstGeom prst="rect">
            <a:avLst/>
          </a:prstGeom>
          <a:noFill/>
        </p:spPr>
        <p:txBody>
          <a:bodyPr wrap="none" rtlCol="0">
            <a:spAutoFit/>
          </a:bodyPr>
          <a:lstStyle/>
          <a:p>
            <a:r>
              <a:rPr lang="en-US" sz="1200" dirty="0" smtClean="0"/>
              <a:t>1 Wk.</a:t>
            </a:r>
            <a:endParaRPr lang="en-US" sz="1200" dirty="0"/>
          </a:p>
        </p:txBody>
      </p:sp>
      <p:sp>
        <p:nvSpPr>
          <p:cNvPr id="105" name="TextBox 104"/>
          <p:cNvSpPr txBox="1"/>
          <p:nvPr/>
        </p:nvSpPr>
        <p:spPr>
          <a:xfrm>
            <a:off x="6858000" y="3200400"/>
            <a:ext cx="607859" cy="276999"/>
          </a:xfrm>
          <a:prstGeom prst="rect">
            <a:avLst/>
          </a:prstGeom>
          <a:noFill/>
        </p:spPr>
        <p:txBody>
          <a:bodyPr wrap="none" rtlCol="0">
            <a:spAutoFit/>
          </a:bodyPr>
          <a:lstStyle/>
          <a:p>
            <a:r>
              <a:rPr lang="en-US" sz="1200" dirty="0" smtClean="0"/>
              <a:t>3 Wks.</a:t>
            </a:r>
            <a:endParaRPr lang="en-US" sz="1200" dirty="0"/>
          </a:p>
        </p:txBody>
      </p:sp>
      <p:sp>
        <p:nvSpPr>
          <p:cNvPr id="106" name="TextBox 105"/>
          <p:cNvSpPr txBox="1"/>
          <p:nvPr/>
        </p:nvSpPr>
        <p:spPr>
          <a:xfrm>
            <a:off x="5181600" y="1447800"/>
            <a:ext cx="607859" cy="276999"/>
          </a:xfrm>
          <a:prstGeom prst="rect">
            <a:avLst/>
          </a:prstGeom>
          <a:noFill/>
        </p:spPr>
        <p:txBody>
          <a:bodyPr wrap="none" rtlCol="0">
            <a:spAutoFit/>
          </a:bodyPr>
          <a:lstStyle/>
          <a:p>
            <a:r>
              <a:rPr lang="en-US" sz="1200" dirty="0" smtClean="0"/>
              <a:t>2 Wks.</a:t>
            </a:r>
            <a:endParaRPr lang="en-US" sz="1200" dirty="0"/>
          </a:p>
        </p:txBody>
      </p:sp>
      <p:sp>
        <p:nvSpPr>
          <p:cNvPr id="107" name="TextBox 106"/>
          <p:cNvSpPr txBox="1"/>
          <p:nvPr/>
        </p:nvSpPr>
        <p:spPr>
          <a:xfrm>
            <a:off x="5943600" y="1447800"/>
            <a:ext cx="607859" cy="276999"/>
          </a:xfrm>
          <a:prstGeom prst="rect">
            <a:avLst/>
          </a:prstGeom>
          <a:noFill/>
        </p:spPr>
        <p:txBody>
          <a:bodyPr wrap="none" rtlCol="0">
            <a:spAutoFit/>
          </a:bodyPr>
          <a:lstStyle/>
          <a:p>
            <a:r>
              <a:rPr lang="en-US" sz="1200" dirty="0" smtClean="0"/>
              <a:t>4 Wks.</a:t>
            </a:r>
            <a:endParaRPr lang="en-US" sz="1200" dirty="0"/>
          </a:p>
        </p:txBody>
      </p:sp>
      <p:sp>
        <p:nvSpPr>
          <p:cNvPr id="108" name="TextBox 107"/>
          <p:cNvSpPr txBox="1"/>
          <p:nvPr/>
        </p:nvSpPr>
        <p:spPr>
          <a:xfrm>
            <a:off x="6781800" y="1447800"/>
            <a:ext cx="607859" cy="276999"/>
          </a:xfrm>
          <a:prstGeom prst="rect">
            <a:avLst/>
          </a:prstGeom>
          <a:noFill/>
        </p:spPr>
        <p:txBody>
          <a:bodyPr wrap="none" rtlCol="0">
            <a:spAutoFit/>
          </a:bodyPr>
          <a:lstStyle/>
          <a:p>
            <a:r>
              <a:rPr lang="en-US" sz="1200" dirty="0" smtClean="0"/>
              <a:t>2 Wks.</a:t>
            </a:r>
            <a:endParaRPr lang="en-US" sz="1200" dirty="0"/>
          </a:p>
        </p:txBody>
      </p:sp>
      <p:grpSp>
        <p:nvGrpSpPr>
          <p:cNvPr id="2" name="Group 34"/>
          <p:cNvGrpSpPr/>
          <p:nvPr/>
        </p:nvGrpSpPr>
        <p:grpSpPr>
          <a:xfrm>
            <a:off x="449383" y="1447800"/>
            <a:ext cx="2193091" cy="3657600"/>
            <a:chOff x="449383" y="1447800"/>
            <a:chExt cx="2193091" cy="3657600"/>
          </a:xfrm>
        </p:grpSpPr>
        <p:pic>
          <p:nvPicPr>
            <p:cNvPr id="36" name="Picture 35"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spTree>
    <p:extLst>
      <p:ext uri="{BB962C8B-B14F-4D97-AF65-F5344CB8AC3E}">
        <p14:creationId xmlns:p14="http://schemas.microsoft.com/office/powerpoint/2010/main" xmlns="" val="392523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Cobb Salad Report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a:ext>
            </a:extLst>
          </a:blip>
          <a:srcRect/>
          <a:stretch>
            <a:fillRect/>
          </a:stretch>
        </p:blipFill>
        <p:spPr>
          <a:xfrm>
            <a:off x="60434" y="1295400"/>
            <a:ext cx="4968766" cy="4724400"/>
          </a:xfrm>
        </p:spPr>
      </p:pic>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Philanthropy</a:t>
            </a:r>
            <a:endParaRPr lang="en-US" dirty="0"/>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Health and Safety</a:t>
            </a:r>
            <a:endParaRPr lang="en-US" dirty="0"/>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Carbon Emission Goals</a:t>
            </a:r>
            <a:endParaRPr lang="en-US" dirty="0"/>
          </a:p>
        </p:txBody>
      </p:sp>
      <p:sp>
        <p:nvSpPr>
          <p:cNvPr id="11" name="TextBox 10"/>
          <p:cNvSpPr txBox="1"/>
          <p:nvPr/>
        </p:nvSpPr>
        <p:spPr>
          <a:xfrm>
            <a:off x="5257800" y="1206817"/>
            <a:ext cx="3657600" cy="4801314"/>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smtClean="0"/>
              <a:t>“These </a:t>
            </a:r>
            <a:r>
              <a:rPr lang="en-US" sz="2400" dirty="0"/>
              <a:t>are all worthwhile topics however they are operationally focused and the </a:t>
            </a:r>
            <a:r>
              <a:rPr lang="en-US" sz="2400" b="1" dirty="0"/>
              <a:t>emphasis needs to focus on</a:t>
            </a:r>
            <a:r>
              <a:rPr lang="en-US" sz="2400" dirty="0"/>
              <a:t> what the organization produces from a </a:t>
            </a:r>
            <a:r>
              <a:rPr lang="en-US" sz="2400" b="1" dirty="0"/>
              <a:t>product</a:t>
            </a:r>
            <a:r>
              <a:rPr lang="en-US" sz="2400" dirty="0"/>
              <a:t> and </a:t>
            </a:r>
            <a:r>
              <a:rPr lang="en-US" sz="2400" b="1" dirty="0"/>
              <a:t>service</a:t>
            </a:r>
            <a:r>
              <a:rPr lang="en-US" sz="2400" dirty="0"/>
              <a:t> perspective</a:t>
            </a:r>
            <a:r>
              <a:rPr lang="en-US" sz="2400" dirty="0" smtClean="0"/>
              <a:t>.” </a:t>
            </a:r>
          </a:p>
          <a:p>
            <a:r>
              <a:rPr lang="en-US" sz="2400" dirty="0" smtClean="0"/>
              <a:t>	Timothy Hui</a:t>
            </a:r>
            <a:r>
              <a:rPr lang="en-US" sz="2400" dirty="0"/>
              <a:t>.</a:t>
            </a:r>
            <a:r>
              <a:rPr lang="en-US" sz="2400" dirty="0" smtClean="0"/>
              <a:t> </a:t>
            </a:r>
            <a:r>
              <a:rPr lang="en-US" sz="2400" dirty="0"/>
              <a:t>Head </a:t>
            </a:r>
            <a:r>
              <a:rPr lang="en-US" sz="2400" dirty="0" smtClean="0"/>
              <a:t>	of </a:t>
            </a:r>
            <a:r>
              <a:rPr lang="en-US" sz="2400" dirty="0"/>
              <a:t>Focal Point GRI </a:t>
            </a:r>
            <a:r>
              <a:rPr lang="en-US" sz="2400" dirty="0" smtClean="0"/>
              <a:t>	for </a:t>
            </a:r>
            <a:r>
              <a:rPr lang="en-US" sz="2400" dirty="0"/>
              <a:t>China </a:t>
            </a:r>
          </a:p>
          <a:p>
            <a:endParaRPr lang="en-US" dirty="0"/>
          </a:p>
        </p:txBody>
      </p:sp>
    </p:spTree>
    <p:extLst>
      <p:ext uri="{BB962C8B-B14F-4D97-AF65-F5344CB8AC3E}">
        <p14:creationId xmlns:p14="http://schemas.microsoft.com/office/powerpoint/2010/main" xmlns="" val="245880623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190</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grpSp>
        <p:nvGrpSpPr>
          <p:cNvPr id="2" name="Group 36"/>
          <p:cNvGrpSpPr/>
          <p:nvPr/>
        </p:nvGrpSpPr>
        <p:grpSpPr>
          <a:xfrm>
            <a:off x="3837624" y="1311393"/>
            <a:ext cx="4799598" cy="3969538"/>
            <a:chOff x="1610848" y="1362075"/>
            <a:chExt cx="8458992" cy="4728480"/>
          </a:xfrm>
        </p:grpSpPr>
        <p:sp>
          <p:nvSpPr>
            <p:cNvPr id="38"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1.1.1</a:t>
              </a:r>
              <a:endParaRPr lang="en-US" sz="1100" b="1" dirty="0"/>
            </a:p>
          </p:txBody>
        </p:sp>
        <p:sp>
          <p:nvSpPr>
            <p:cNvPr id="39"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1.1.2</a:t>
              </a:r>
              <a:endParaRPr lang="en-US" sz="1100" b="1" dirty="0"/>
            </a:p>
          </p:txBody>
        </p:sp>
        <p:sp>
          <p:nvSpPr>
            <p:cNvPr id="40"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1.1.3</a:t>
              </a:r>
              <a:endParaRPr lang="en-US" sz="1100" b="1" dirty="0"/>
            </a:p>
          </p:txBody>
        </p:sp>
        <p:sp>
          <p:nvSpPr>
            <p:cNvPr id="41"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1.1</a:t>
              </a:r>
              <a:endParaRPr lang="en-US" sz="1100" b="1" dirty="0"/>
            </a:p>
          </p:txBody>
        </p:sp>
        <p:sp>
          <p:nvSpPr>
            <p:cNvPr id="42"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1</a:t>
              </a:r>
              <a:endParaRPr lang="en-US" sz="1100" b="1" dirty="0"/>
            </a:p>
          </p:txBody>
        </p:sp>
        <p:sp>
          <p:nvSpPr>
            <p:cNvPr id="43"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4"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sz="1100" b="1" dirty="0"/>
            </a:p>
          </p:txBody>
        </p:sp>
        <p:sp>
          <p:nvSpPr>
            <p:cNvPr id="45"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sz="1100" b="1" dirty="0"/>
            </a:p>
          </p:txBody>
        </p:sp>
        <p:sp>
          <p:nvSpPr>
            <p:cNvPr id="46"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48"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sp>
          <p:nvSpPr>
            <p:cNvPr id="49"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Project Manager</a:t>
              </a:r>
              <a:endParaRPr lang="en-US" sz="1100" b="1" dirty="0"/>
            </a:p>
          </p:txBody>
        </p:sp>
        <p:sp>
          <p:nvSpPr>
            <p:cNvPr id="50"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Jane</a:t>
              </a:r>
              <a:endParaRPr lang="en-US" sz="1100" b="1" dirty="0"/>
            </a:p>
          </p:txBody>
        </p:sp>
        <p:sp>
          <p:nvSpPr>
            <p:cNvPr id="51"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Sam</a:t>
              </a:r>
              <a:endParaRPr lang="en-US" sz="1100" b="1" dirty="0"/>
            </a:p>
          </p:txBody>
        </p:sp>
        <p:sp>
          <p:nvSpPr>
            <p:cNvPr id="52"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Joe</a:t>
              </a:r>
              <a:endParaRPr lang="en-US" sz="1100" b="1" dirty="0"/>
            </a:p>
          </p:txBody>
        </p:sp>
        <p:sp>
          <p:nvSpPr>
            <p:cNvPr id="53"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4"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sz="1100" b="1" dirty="0"/>
            </a:p>
          </p:txBody>
        </p:sp>
        <p:sp>
          <p:nvSpPr>
            <p:cNvPr id="55"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56"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sz="1100" b="1" dirty="0"/>
            </a:p>
          </p:txBody>
        </p:sp>
        <p:sp>
          <p:nvSpPr>
            <p:cNvPr id="57"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Mary</a:t>
              </a:r>
              <a:endParaRPr lang="en-US" sz="1100" b="1" dirty="0"/>
            </a:p>
          </p:txBody>
        </p:sp>
        <p:sp>
          <p:nvSpPr>
            <p:cNvPr id="58"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Dave</a:t>
              </a:r>
              <a:endParaRPr lang="en-US" sz="1100" b="1" dirty="0"/>
            </a:p>
          </p:txBody>
        </p:sp>
        <p:sp>
          <p:nvSpPr>
            <p:cNvPr id="59"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sz="1100" b="1" dirty="0"/>
                <a:t>Contractor</a:t>
              </a:r>
              <a:endParaRPr lang="en-US" sz="1100" b="1" dirty="0"/>
            </a:p>
          </p:txBody>
        </p:sp>
        <p:sp>
          <p:nvSpPr>
            <p:cNvPr id="60"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sz="1100" b="1" dirty="0"/>
            </a:p>
          </p:txBody>
        </p:sp>
        <p:sp>
          <p:nvSpPr>
            <p:cNvPr id="61"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sz="1100" b="1" dirty="0"/>
            </a:p>
          </p:txBody>
        </p:sp>
        <p:sp>
          <p:nvSpPr>
            <p:cNvPr id="63" name="Text Box 29"/>
            <p:cNvSpPr txBox="1">
              <a:spLocks noChangeArrowheads="1"/>
            </p:cNvSpPr>
            <p:nvPr/>
          </p:nvSpPr>
          <p:spPr bwMode="auto">
            <a:xfrm>
              <a:off x="2036524" y="5693914"/>
              <a:ext cx="2143580" cy="261610"/>
            </a:xfrm>
            <a:prstGeom prst="rect">
              <a:avLst/>
            </a:prstGeom>
            <a:noFill/>
            <a:ln w="9525" algn="ctr">
              <a:noFill/>
              <a:miter lim="800000"/>
              <a:headEnd/>
              <a:tailEnd/>
            </a:ln>
            <a:effectLst/>
          </p:spPr>
          <p:txBody>
            <a:bodyPr wrap="square">
              <a:spAutoFit/>
            </a:bodyPr>
            <a:lstStyle/>
            <a:p>
              <a:pPr eaLnBrk="1" hangingPunct="1"/>
              <a:r>
                <a:rPr lang="en-GB" sz="1100" b="1" dirty="0">
                  <a:solidFill>
                    <a:schemeClr val="bg2">
                      <a:lumMod val="50000"/>
                    </a:schemeClr>
                  </a:solidFill>
                </a:rPr>
                <a:t>Products or Work Packages</a:t>
              </a:r>
              <a:endParaRPr lang="en-US" sz="1100" b="1" dirty="0">
                <a:solidFill>
                  <a:schemeClr val="bg2">
                    <a:lumMod val="50000"/>
                  </a:schemeClr>
                </a:solidFill>
              </a:endParaRPr>
            </a:p>
          </p:txBody>
        </p:sp>
        <p:sp>
          <p:nvSpPr>
            <p:cNvPr id="73"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sz="1100" b="1" dirty="0"/>
            </a:p>
          </p:txBody>
        </p:sp>
        <p:sp>
          <p:nvSpPr>
            <p:cNvPr id="74"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sz="1100" b="1" dirty="0"/>
            </a:p>
          </p:txBody>
        </p:sp>
        <p:sp>
          <p:nvSpPr>
            <p:cNvPr id="75"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6"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8"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79"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0"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sz="1100" b="1" dirty="0"/>
            </a:p>
          </p:txBody>
        </p:sp>
        <p:sp>
          <p:nvSpPr>
            <p:cNvPr id="81"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sz="1100" b="1" dirty="0"/>
            </a:p>
          </p:txBody>
        </p:sp>
        <p:sp>
          <p:nvSpPr>
            <p:cNvPr id="82" name="Text Box 38"/>
            <p:cNvSpPr txBox="1">
              <a:spLocks noChangeArrowheads="1"/>
            </p:cNvSpPr>
            <p:nvPr/>
          </p:nvSpPr>
          <p:spPr bwMode="auto">
            <a:xfrm>
              <a:off x="4338266" y="3684588"/>
              <a:ext cx="286090" cy="261610"/>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83" name="Text Box 39"/>
            <p:cNvSpPr txBox="1">
              <a:spLocks noChangeArrowheads="1"/>
            </p:cNvSpPr>
            <p:nvPr/>
          </p:nvSpPr>
          <p:spPr bwMode="auto">
            <a:xfrm>
              <a:off x="5301878" y="3684588"/>
              <a:ext cx="297303" cy="261610"/>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85" name="Text Box 41"/>
            <p:cNvSpPr txBox="1">
              <a:spLocks noChangeArrowheads="1"/>
            </p:cNvSpPr>
            <p:nvPr/>
          </p:nvSpPr>
          <p:spPr bwMode="auto">
            <a:xfrm>
              <a:off x="7097340" y="3684588"/>
              <a:ext cx="280942" cy="261610"/>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87" name="Text Box 42"/>
            <p:cNvSpPr txBox="1">
              <a:spLocks noChangeArrowheads="1"/>
            </p:cNvSpPr>
            <p:nvPr/>
          </p:nvSpPr>
          <p:spPr bwMode="auto">
            <a:xfrm>
              <a:off x="5268674" y="5659668"/>
              <a:ext cx="4801166" cy="430887"/>
            </a:xfrm>
            <a:prstGeom prst="rect">
              <a:avLst/>
            </a:prstGeom>
            <a:noFill/>
            <a:ln w="9525" algn="ctr">
              <a:noFill/>
              <a:miter lim="800000"/>
              <a:headEnd/>
              <a:tailEnd/>
            </a:ln>
            <a:effectLst/>
          </p:spPr>
          <p:txBody>
            <a:bodyPr wrap="square">
              <a:spAutoFit/>
            </a:bodyPr>
            <a:lstStyle/>
            <a:p>
              <a:pPr algn="l" eaLnBrk="1" hangingPunct="1"/>
              <a:r>
                <a:rPr lang="en-GB" sz="1100" b="1" dirty="0"/>
                <a:t>R </a:t>
              </a:r>
              <a:r>
                <a:rPr lang="en-GB" sz="1100" b="1" dirty="0" smtClean="0"/>
                <a:t>– Responsible	A </a:t>
              </a:r>
              <a:r>
                <a:rPr lang="en-GB" sz="1100" b="1" dirty="0"/>
                <a:t>-</a:t>
              </a:r>
              <a:r>
                <a:rPr lang="en-GB" sz="1100" b="1" dirty="0" smtClean="0"/>
                <a:t>Accountable </a:t>
              </a:r>
              <a:br>
                <a:rPr lang="en-GB" sz="1100" b="1" dirty="0" smtClean="0"/>
              </a:br>
              <a:r>
                <a:rPr lang="en-GB" sz="1100" b="1" dirty="0" smtClean="0"/>
                <a:t>C </a:t>
              </a:r>
              <a:r>
                <a:rPr lang="en-GB" sz="1100" b="1" dirty="0"/>
                <a:t>- Consult </a:t>
              </a:r>
              <a:r>
                <a:rPr lang="en-GB" sz="1100" b="1" dirty="0" smtClean="0"/>
                <a:t>	I </a:t>
              </a:r>
              <a:r>
                <a:rPr lang="en-GB" sz="1100" b="1" dirty="0"/>
                <a:t>- Inform</a:t>
              </a:r>
              <a:endParaRPr lang="en-US" sz="1100" b="1" dirty="0"/>
            </a:p>
          </p:txBody>
        </p:sp>
        <p:sp>
          <p:nvSpPr>
            <p:cNvPr id="89" name="Text Box 43"/>
            <p:cNvSpPr txBox="1">
              <a:spLocks noChangeArrowheads="1"/>
            </p:cNvSpPr>
            <p:nvPr/>
          </p:nvSpPr>
          <p:spPr bwMode="auto">
            <a:xfrm>
              <a:off x="8088711" y="3697288"/>
              <a:ext cx="240797" cy="261610"/>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sp>
          <p:nvSpPr>
            <p:cNvPr id="91"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sz="1100" b="1" dirty="0"/>
            </a:p>
          </p:txBody>
        </p:sp>
        <p:grpSp>
          <p:nvGrpSpPr>
            <p:cNvPr id="6" name="Group 45"/>
            <p:cNvGrpSpPr>
              <a:grpSpLocks/>
            </p:cNvGrpSpPr>
            <p:nvPr/>
          </p:nvGrpSpPr>
          <p:grpSpPr bwMode="auto">
            <a:xfrm>
              <a:off x="4379448" y="4362441"/>
              <a:ext cx="3952344" cy="276225"/>
              <a:chOff x="2209" y="2748"/>
              <a:chExt cx="2298" cy="174"/>
            </a:xfrm>
          </p:grpSpPr>
          <p:grpSp>
            <p:nvGrpSpPr>
              <p:cNvPr id="7" name="Group 46"/>
              <p:cNvGrpSpPr>
                <a:grpSpLocks/>
              </p:cNvGrpSpPr>
              <p:nvPr/>
            </p:nvGrpSpPr>
            <p:grpSpPr bwMode="auto">
              <a:xfrm>
                <a:off x="2209" y="2748"/>
                <a:ext cx="2298" cy="174"/>
                <a:chOff x="1955" y="2712"/>
                <a:chExt cx="2298" cy="174"/>
              </a:xfrm>
            </p:grpSpPr>
            <p:sp>
              <p:nvSpPr>
                <p:cNvPr id="116" name="Text Box 47"/>
                <p:cNvSpPr txBox="1">
                  <a:spLocks noChangeArrowheads="1"/>
                </p:cNvSpPr>
                <p:nvPr/>
              </p:nvSpPr>
              <p:spPr bwMode="auto">
                <a:xfrm>
                  <a:off x="2508" y="271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17" name="Text Box 48"/>
                <p:cNvSpPr txBox="1">
                  <a:spLocks noChangeArrowheads="1"/>
                </p:cNvSpPr>
                <p:nvPr/>
              </p:nvSpPr>
              <p:spPr bwMode="auto">
                <a:xfrm>
                  <a:off x="1955" y="2712"/>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sp>
              <p:nvSpPr>
                <p:cNvPr id="118" name="Text Box 49"/>
                <p:cNvSpPr txBox="1">
                  <a:spLocks noChangeArrowheads="1"/>
                </p:cNvSpPr>
                <p:nvPr/>
              </p:nvSpPr>
              <p:spPr bwMode="auto">
                <a:xfrm>
                  <a:off x="4113" y="2721"/>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14" name="Text Box 50"/>
              <p:cNvSpPr txBox="1">
                <a:spLocks noChangeArrowheads="1"/>
              </p:cNvSpPr>
              <p:nvPr/>
            </p:nvSpPr>
            <p:spPr bwMode="auto">
              <a:xfrm>
                <a:off x="3303" y="2757"/>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15" name="Text Box 51"/>
              <p:cNvSpPr txBox="1">
                <a:spLocks noChangeArrowheads="1"/>
              </p:cNvSpPr>
              <p:nvPr/>
            </p:nvSpPr>
            <p:spPr bwMode="auto">
              <a:xfrm>
                <a:off x="3832" y="2749"/>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grpSp>
        <p:sp>
          <p:nvSpPr>
            <p:cNvPr id="95"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sz="1100" b="1" dirty="0"/>
            </a:p>
          </p:txBody>
        </p:sp>
        <p:grpSp>
          <p:nvGrpSpPr>
            <p:cNvPr id="8" name="Group 55"/>
            <p:cNvGrpSpPr>
              <a:grpSpLocks/>
            </p:cNvGrpSpPr>
            <p:nvPr/>
          </p:nvGrpSpPr>
          <p:grpSpPr bwMode="auto">
            <a:xfrm>
              <a:off x="5394391" y="5083185"/>
              <a:ext cx="3896390" cy="284163"/>
              <a:chOff x="2799" y="3202"/>
              <a:chExt cx="2266" cy="179"/>
            </a:xfrm>
          </p:grpSpPr>
          <p:grpSp>
            <p:nvGrpSpPr>
              <p:cNvPr id="9" name="Group 56"/>
              <p:cNvGrpSpPr>
                <a:grpSpLocks/>
              </p:cNvGrpSpPr>
              <p:nvPr/>
            </p:nvGrpSpPr>
            <p:grpSpPr bwMode="auto">
              <a:xfrm>
                <a:off x="2799" y="3202"/>
                <a:ext cx="1213" cy="173"/>
                <a:chOff x="3066" y="3184"/>
                <a:chExt cx="1213" cy="173"/>
              </a:xfrm>
            </p:grpSpPr>
            <p:sp>
              <p:nvSpPr>
                <p:cNvPr id="102" name="Text Box 57"/>
                <p:cNvSpPr txBox="1">
                  <a:spLocks noChangeArrowheads="1"/>
                </p:cNvSpPr>
                <p:nvPr/>
              </p:nvSpPr>
              <p:spPr bwMode="auto">
                <a:xfrm>
                  <a:off x="3572" y="3192"/>
                  <a:ext cx="166" cy="165"/>
                </a:xfrm>
                <a:prstGeom prst="rect">
                  <a:avLst/>
                </a:prstGeom>
                <a:noFill/>
                <a:ln w="9525" algn="ctr">
                  <a:noFill/>
                  <a:miter lim="800000"/>
                  <a:headEnd/>
                  <a:tailEnd/>
                </a:ln>
                <a:effectLst/>
              </p:spPr>
              <p:txBody>
                <a:bodyPr wrap="none">
                  <a:spAutoFit/>
                </a:bodyPr>
                <a:lstStyle/>
                <a:p>
                  <a:pPr eaLnBrk="1" hangingPunct="1"/>
                  <a:r>
                    <a:rPr lang="en-GB" sz="1100" b="1" dirty="0"/>
                    <a:t>R</a:t>
                  </a:r>
                  <a:endParaRPr lang="en-US" sz="1100" b="1" dirty="0"/>
                </a:p>
              </p:txBody>
            </p:sp>
            <p:sp>
              <p:nvSpPr>
                <p:cNvPr id="109" name="Text Box 58"/>
                <p:cNvSpPr txBox="1">
                  <a:spLocks noChangeArrowheads="1"/>
                </p:cNvSpPr>
                <p:nvPr/>
              </p:nvSpPr>
              <p:spPr bwMode="auto">
                <a:xfrm>
                  <a:off x="4116" y="3184"/>
                  <a:ext cx="163" cy="165"/>
                </a:xfrm>
                <a:prstGeom prst="rect">
                  <a:avLst/>
                </a:prstGeom>
                <a:noFill/>
                <a:ln w="9525" algn="ctr">
                  <a:noFill/>
                  <a:miter lim="800000"/>
                  <a:headEnd/>
                  <a:tailEnd/>
                </a:ln>
                <a:effectLst/>
              </p:spPr>
              <p:txBody>
                <a:bodyPr wrap="none">
                  <a:spAutoFit/>
                </a:bodyPr>
                <a:lstStyle/>
                <a:p>
                  <a:pPr eaLnBrk="1" hangingPunct="1"/>
                  <a:r>
                    <a:rPr lang="en-GB" sz="1100" b="1" dirty="0"/>
                    <a:t>C</a:t>
                  </a:r>
                  <a:endParaRPr lang="en-US" sz="1100" b="1" dirty="0"/>
                </a:p>
              </p:txBody>
            </p:sp>
            <p:sp>
              <p:nvSpPr>
                <p:cNvPr id="111" name="Text Box 59"/>
                <p:cNvSpPr txBox="1">
                  <a:spLocks noChangeArrowheads="1"/>
                </p:cNvSpPr>
                <p:nvPr/>
              </p:nvSpPr>
              <p:spPr bwMode="auto">
                <a:xfrm>
                  <a:off x="3066" y="3185"/>
                  <a:ext cx="140" cy="165"/>
                </a:xfrm>
                <a:prstGeom prst="rect">
                  <a:avLst/>
                </a:prstGeom>
                <a:noFill/>
                <a:ln w="9525" algn="ctr">
                  <a:noFill/>
                  <a:miter lim="800000"/>
                  <a:headEnd/>
                  <a:tailEnd/>
                </a:ln>
                <a:effectLst/>
              </p:spPr>
              <p:txBody>
                <a:bodyPr wrap="none">
                  <a:spAutoFit/>
                </a:bodyPr>
                <a:lstStyle/>
                <a:p>
                  <a:pPr eaLnBrk="1" hangingPunct="1"/>
                  <a:r>
                    <a:rPr lang="en-GB" sz="1100" b="1" dirty="0"/>
                    <a:t>I</a:t>
                  </a:r>
                  <a:endParaRPr lang="en-US" sz="1100" b="1" dirty="0"/>
                </a:p>
              </p:txBody>
            </p:sp>
          </p:grpSp>
          <p:sp>
            <p:nvSpPr>
              <p:cNvPr id="100" name="Text Box 60"/>
              <p:cNvSpPr txBox="1">
                <a:spLocks noChangeArrowheads="1"/>
              </p:cNvSpPr>
              <p:nvPr/>
            </p:nvSpPr>
            <p:spPr bwMode="auto">
              <a:xfrm>
                <a:off x="4892" y="3216"/>
                <a:ext cx="173" cy="165"/>
              </a:xfrm>
              <a:prstGeom prst="rect">
                <a:avLst/>
              </a:prstGeom>
              <a:noFill/>
              <a:ln w="9525" algn="ctr">
                <a:noFill/>
                <a:miter lim="800000"/>
                <a:headEnd/>
                <a:tailEnd/>
              </a:ln>
              <a:effectLst/>
            </p:spPr>
            <p:txBody>
              <a:bodyPr wrap="none">
                <a:spAutoFit/>
              </a:bodyPr>
              <a:lstStyle/>
              <a:p>
                <a:pPr eaLnBrk="1" hangingPunct="1"/>
                <a:r>
                  <a:rPr lang="en-GB" sz="1100" b="1" dirty="0"/>
                  <a:t>A</a:t>
                </a:r>
                <a:endParaRPr lang="en-US" sz="1100" b="1" dirty="0"/>
              </a:p>
            </p:txBody>
          </p:sp>
          <p:sp>
            <p:nvSpPr>
              <p:cNvPr id="101" name="Text Box 61"/>
              <p:cNvSpPr txBox="1">
                <a:spLocks noChangeArrowheads="1"/>
              </p:cNvSpPr>
              <p:nvPr/>
            </p:nvSpPr>
            <p:spPr bwMode="auto">
              <a:xfrm>
                <a:off x="4364" y="3215"/>
                <a:ext cx="116" cy="165"/>
              </a:xfrm>
              <a:prstGeom prst="rect">
                <a:avLst/>
              </a:prstGeom>
              <a:noFill/>
              <a:ln w="9525" algn="ctr">
                <a:noFill/>
                <a:miter lim="800000"/>
                <a:headEnd/>
                <a:tailEnd/>
              </a:ln>
              <a:effectLst/>
            </p:spPr>
            <p:txBody>
              <a:bodyPr wrap="none">
                <a:spAutoFit/>
              </a:bodyPr>
              <a:lstStyle/>
              <a:p>
                <a:pPr eaLnBrk="1" hangingPunct="1"/>
                <a:endParaRPr lang="en-US" sz="1100" b="1" dirty="0"/>
              </a:p>
            </p:txBody>
          </p:sp>
        </p:grpSp>
        <p:sp>
          <p:nvSpPr>
            <p:cNvPr id="98"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sz="1100" b="1" dirty="0"/>
                <a:t>Team Manager</a:t>
              </a:r>
              <a:endParaRPr lang="en-US" sz="1100" b="1" dirty="0"/>
            </a:p>
          </p:txBody>
        </p:sp>
      </p:grpSp>
      <p:sp>
        <p:nvSpPr>
          <p:cNvPr id="119" name="Slide Number Placeholder 2"/>
          <p:cNvSpPr txBox="1">
            <a:spLocks/>
          </p:cNvSpPr>
          <p:nvPr/>
        </p:nvSpPr>
        <p:spPr>
          <a:xfrm>
            <a:off x="7859142" y="5392604"/>
            <a:ext cx="1311479" cy="3065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819A1-3DD8-4179-BFD0-BF7D359F8DBD}" type="slidenum">
              <a:rPr lang="en-US" sz="900" smtClean="0"/>
              <a:pPr/>
              <a:t>190</a:t>
            </a:fld>
            <a:endParaRPr lang="en-US" sz="900" dirty="0"/>
          </a:p>
        </p:txBody>
      </p:sp>
      <p:sp>
        <p:nvSpPr>
          <p:cNvPr id="5" name="TextBox 4"/>
          <p:cNvSpPr txBox="1"/>
          <p:nvPr/>
        </p:nvSpPr>
        <p:spPr>
          <a:xfrm>
            <a:off x="2590800" y="1447800"/>
            <a:ext cx="2895600" cy="646331"/>
          </a:xfrm>
          <a:prstGeom prst="rect">
            <a:avLst/>
          </a:prstGeom>
          <a:noFill/>
        </p:spPr>
        <p:txBody>
          <a:bodyPr wrap="square" rtlCol="0">
            <a:spAutoFit/>
          </a:bodyPr>
          <a:lstStyle/>
          <a:p>
            <a:r>
              <a:rPr lang="en-US" dirty="0" smtClean="0"/>
              <a:t>Establish Responsibility Assignment Matrix (RAM)</a:t>
            </a:r>
            <a:endParaRPr lang="en-US" dirty="0"/>
          </a:p>
        </p:txBody>
      </p:sp>
      <p:grpSp>
        <p:nvGrpSpPr>
          <p:cNvPr id="10" name="Group 67"/>
          <p:cNvGrpSpPr/>
          <p:nvPr/>
        </p:nvGrpSpPr>
        <p:grpSpPr>
          <a:xfrm>
            <a:off x="449383" y="1447800"/>
            <a:ext cx="2193091" cy="3657600"/>
            <a:chOff x="449383" y="1447800"/>
            <a:chExt cx="2193091" cy="3657600"/>
          </a:xfrm>
        </p:grpSpPr>
        <p:pic>
          <p:nvPicPr>
            <p:cNvPr id="69" name="Picture 68" descr="PRiSM Planing.pn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457200" y="1447800"/>
              <a:ext cx="2185274" cy="3657600"/>
            </a:xfrm>
            <a:prstGeom prst="rect">
              <a:avLst/>
            </a:prstGeom>
          </p:spPr>
        </p:pic>
        <p:pic>
          <p:nvPicPr>
            <p:cNvPr id="70" name="Picture 69"/>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49383" y="1467338"/>
              <a:ext cx="1048708" cy="838200"/>
            </a:xfrm>
            <a:prstGeom prst="rect">
              <a:avLst/>
            </a:prstGeom>
          </p:spPr>
        </p:pic>
      </p:grpSp>
      <p:cxnSp>
        <p:nvCxnSpPr>
          <p:cNvPr id="33" name="Straight Arrow Connector 32"/>
          <p:cNvCxnSpPr/>
          <p:nvPr/>
        </p:nvCxnSpPr>
        <p:spPr>
          <a:xfrm flipH="1">
            <a:off x="2590800" y="3886200"/>
            <a:ext cx="1066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205917931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191</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3" name="Rectangle 12"/>
          <p:cNvSpPr/>
          <p:nvPr/>
        </p:nvSpPr>
        <p:spPr>
          <a:xfrm>
            <a:off x="57984" y="4267200"/>
            <a:ext cx="4666416" cy="5262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76200" y="1219200"/>
            <a:ext cx="5791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TextBox 16"/>
          <p:cNvSpPr txBox="1"/>
          <p:nvPr/>
        </p:nvSpPr>
        <p:spPr>
          <a:xfrm>
            <a:off x="4038600" y="1371600"/>
            <a:ext cx="4572000" cy="3139321"/>
          </a:xfrm>
          <a:prstGeom prst="rect">
            <a:avLst/>
          </a:prstGeom>
          <a:solidFill>
            <a:srgbClr val="FFFFFF"/>
          </a:solidFill>
        </p:spPr>
        <p:txBody>
          <a:bodyPr wrap="square" rtlCol="0">
            <a:spAutoFit/>
          </a:bodyPr>
          <a:lstStyle/>
          <a:p>
            <a:r>
              <a:rPr lang="en-US" b="1" dirty="0" smtClean="0"/>
              <a:t>Once you have your RAM</a:t>
            </a:r>
          </a:p>
          <a:p>
            <a:r>
              <a:rPr lang="en-US" b="1" dirty="0" smtClean="0"/>
              <a:t>In place, calibrate your estimators and the duration of activities.</a:t>
            </a:r>
          </a:p>
          <a:p>
            <a:endParaRPr lang="en-US" dirty="0"/>
          </a:p>
          <a:p>
            <a:r>
              <a:rPr lang="en-US" b="1" dirty="0" smtClean="0"/>
              <a:t>Techniques: </a:t>
            </a:r>
          </a:p>
          <a:p>
            <a:pPr marL="285750" indent="-285750">
              <a:buFont typeface="Arial"/>
              <a:buChar char="•"/>
            </a:pPr>
            <a:r>
              <a:rPr lang="en-US" dirty="0" smtClean="0"/>
              <a:t>Expert Judgment</a:t>
            </a:r>
          </a:p>
          <a:p>
            <a:pPr marL="285750" indent="-285750">
              <a:buFont typeface="Arial"/>
              <a:buChar char="•"/>
            </a:pPr>
            <a:r>
              <a:rPr lang="en-US" dirty="0" smtClean="0"/>
              <a:t>Analogous Estimate (based on similar activity)</a:t>
            </a:r>
          </a:p>
          <a:p>
            <a:pPr marL="285750" indent="-285750">
              <a:buFont typeface="Arial"/>
              <a:buChar char="•"/>
            </a:pPr>
            <a:r>
              <a:rPr lang="en-US" dirty="0" smtClean="0"/>
              <a:t>Parametric Estimate (based on relationship)</a:t>
            </a:r>
          </a:p>
          <a:p>
            <a:endParaRPr lang="en-US"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81000" y="1447800"/>
            <a:ext cx="2649318" cy="2362200"/>
          </a:xfrm>
          <a:prstGeom prst="rect">
            <a:avLst/>
          </a:prstGeom>
        </p:spPr>
      </p:pic>
      <p:cxnSp>
        <p:nvCxnSpPr>
          <p:cNvPr id="24" name="Straight Arrow Connector 23"/>
          <p:cNvCxnSpPr/>
          <p:nvPr/>
        </p:nvCxnSpPr>
        <p:spPr>
          <a:xfrm flipH="1" flipV="1">
            <a:off x="1600200" y="1905000"/>
            <a:ext cx="2438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325612867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192</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5" name="Content Placeholder 2"/>
          <p:cNvSpPr>
            <a:spLocks noGrp="1"/>
          </p:cNvSpPr>
          <p:nvPr>
            <p:ph idx="1"/>
          </p:nvPr>
        </p:nvSpPr>
        <p:spPr>
          <a:xfrm>
            <a:off x="3048000" y="1600200"/>
            <a:ext cx="4753708" cy="2209800"/>
          </a:xfrm>
          <a:solidFill>
            <a:srgbClr val="FFFFFF"/>
          </a:solidFill>
        </p:spPr>
        <p:txBody>
          <a:bodyPr>
            <a:normAutofit/>
          </a:bodyPr>
          <a:lstStyle/>
          <a:p>
            <a:pPr marL="0" indent="0">
              <a:buNone/>
            </a:pPr>
            <a:r>
              <a:rPr lang="en-US" sz="1800" dirty="0" smtClean="0">
                <a:latin typeface="Calibri"/>
                <a:cs typeface="Calibri"/>
              </a:rPr>
              <a:t>The Refinement of the SMP should include:</a:t>
            </a:r>
          </a:p>
          <a:p>
            <a:pPr lvl="1">
              <a:buFont typeface="Arial"/>
              <a:buChar char="•"/>
            </a:pPr>
            <a:r>
              <a:rPr lang="en-US" sz="1800" dirty="0" smtClean="0">
                <a:latin typeface="Calibri"/>
                <a:cs typeface="Calibri"/>
              </a:rPr>
              <a:t>Scope Changes</a:t>
            </a:r>
          </a:p>
          <a:p>
            <a:pPr lvl="1">
              <a:buFont typeface="Arial"/>
              <a:buChar char="•"/>
            </a:pPr>
            <a:r>
              <a:rPr lang="en-US" sz="1800" dirty="0" smtClean="0">
                <a:latin typeface="Calibri"/>
                <a:cs typeface="Calibri"/>
              </a:rPr>
              <a:t>Sustainability Quality Components</a:t>
            </a:r>
          </a:p>
          <a:p>
            <a:pPr lvl="1">
              <a:buFont typeface="Arial"/>
              <a:buChar char="•"/>
            </a:pPr>
            <a:r>
              <a:rPr lang="en-US" sz="1800" dirty="0" smtClean="0">
                <a:latin typeface="Calibri"/>
                <a:cs typeface="Calibri"/>
              </a:rPr>
              <a:t>Changes to the P5 Score +/-</a:t>
            </a:r>
          </a:p>
          <a:p>
            <a:pPr lvl="1">
              <a:buFont typeface="Arial"/>
              <a:buChar char="•"/>
            </a:pPr>
            <a:r>
              <a:rPr lang="en-US" sz="1800" dirty="0" smtClean="0">
                <a:latin typeface="Calibri"/>
                <a:cs typeface="Calibri"/>
              </a:rPr>
              <a:t>Sustainability Risks Identified</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a:ext>
            </a:extLst>
          </a:blip>
          <a:srcRect t="1240"/>
          <a:stretch/>
        </p:blipFill>
        <p:spPr>
          <a:xfrm>
            <a:off x="304800" y="1553308"/>
            <a:ext cx="2649318" cy="2332892"/>
          </a:xfrm>
          <a:prstGeom prst="rect">
            <a:avLst/>
          </a:prstGeom>
        </p:spPr>
      </p:pic>
      <p:cxnSp>
        <p:nvCxnSpPr>
          <p:cNvPr id="18" name="Straight Arrow Connector 17"/>
          <p:cNvCxnSpPr/>
          <p:nvPr/>
        </p:nvCxnSpPr>
        <p:spPr>
          <a:xfrm flipH="1">
            <a:off x="2362200" y="1905000"/>
            <a:ext cx="762001"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38979198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193</a:t>
            </a:fld>
            <a:endParaRPr lang="en-US" dirty="0"/>
          </a:p>
        </p:txBody>
      </p:sp>
      <p:sp>
        <p:nvSpPr>
          <p:cNvPr id="4" name="Title 3"/>
          <p:cNvSpPr>
            <a:spLocks noGrp="1"/>
          </p:cNvSpPr>
          <p:nvPr>
            <p:ph type="title"/>
          </p:nvPr>
        </p:nvSpPr>
        <p:spPr/>
        <p:txBody>
          <a:bodyPr/>
          <a:lstStyle/>
          <a:p>
            <a:r>
              <a:rPr lang="en-US" dirty="0" smtClean="0"/>
              <a:t>PRiSM Project Planning</a:t>
            </a:r>
            <a:endParaRPr lang="en-US" dirty="0"/>
          </a:p>
        </p:txBody>
      </p:sp>
      <p:sp>
        <p:nvSpPr>
          <p:cNvPr id="11" name="Rectangle 10"/>
          <p:cNvSpPr/>
          <p:nvPr/>
        </p:nvSpPr>
        <p:spPr>
          <a:xfrm>
            <a:off x="76200" y="4114800"/>
            <a:ext cx="12192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a:off x="76200" y="1524000"/>
            <a:ext cx="533400" cy="2286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p:cNvSpPr txBox="1"/>
          <p:nvPr/>
        </p:nvSpPr>
        <p:spPr>
          <a:xfrm>
            <a:off x="5334000" y="1600200"/>
            <a:ext cx="3787590" cy="2862323"/>
          </a:xfrm>
          <a:prstGeom prst="rect">
            <a:avLst/>
          </a:prstGeom>
          <a:noFill/>
        </p:spPr>
        <p:txBody>
          <a:bodyPr wrap="none" rtlCol="0">
            <a:spAutoFit/>
          </a:bodyPr>
          <a:lstStyle/>
          <a:p>
            <a:r>
              <a:rPr lang="en-US" dirty="0" smtClean="0"/>
              <a:t>Once your SMP is refined,</a:t>
            </a:r>
          </a:p>
          <a:p>
            <a:r>
              <a:rPr lang="en-US" dirty="0"/>
              <a:t>c</a:t>
            </a:r>
            <a:r>
              <a:rPr lang="en-US" dirty="0" smtClean="0"/>
              <a:t>ompile your management </a:t>
            </a:r>
          </a:p>
          <a:p>
            <a:r>
              <a:rPr lang="en-US" dirty="0" smtClean="0"/>
              <a:t>Plans, hold a review and establish</a:t>
            </a:r>
          </a:p>
          <a:p>
            <a:r>
              <a:rPr lang="en-US" dirty="0" smtClean="0"/>
              <a:t>a go forward strategy.</a:t>
            </a:r>
          </a:p>
          <a:p>
            <a:endParaRPr lang="en-US" dirty="0"/>
          </a:p>
          <a:p>
            <a:r>
              <a:rPr lang="en-US" dirty="0" smtClean="0"/>
              <a:t>If the project will continue, proceed to </a:t>
            </a:r>
          </a:p>
          <a:p>
            <a:r>
              <a:rPr lang="en-US" dirty="0" smtClean="0"/>
              <a:t>Implementation.  If not, document </a:t>
            </a:r>
          </a:p>
          <a:p>
            <a:r>
              <a:rPr lang="en-US" dirty="0" smtClean="0"/>
              <a:t>Lessons learned and close the project.</a:t>
            </a:r>
          </a:p>
          <a:p>
            <a:endParaRPr lang="en-US" dirty="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533400" y="990600"/>
            <a:ext cx="4495800" cy="3765985"/>
          </a:xfrm>
          <a:prstGeom prst="rect">
            <a:avLst/>
          </a:prstGeom>
        </p:spPr>
      </p:pic>
      <p:cxnSp>
        <p:nvCxnSpPr>
          <p:cNvPr id="13" name="Straight Arrow Connector 12"/>
          <p:cNvCxnSpPr/>
          <p:nvPr/>
        </p:nvCxnSpPr>
        <p:spPr>
          <a:xfrm flipH="1" flipV="1">
            <a:off x="1752600" y="1600200"/>
            <a:ext cx="35052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228600" y="4343400"/>
            <a:ext cx="765048" cy="685800"/>
          </a:xfrm>
          <a:prstGeom prst="rect">
            <a:avLst/>
          </a:prstGeom>
        </p:spPr>
      </p:pic>
    </p:spTree>
    <p:extLst>
      <p:ext uri="{BB962C8B-B14F-4D97-AF65-F5344CB8AC3E}">
        <p14:creationId xmlns:p14="http://schemas.microsoft.com/office/powerpoint/2010/main" xmlns="" val="240809933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194</a:t>
            </a:fld>
            <a:endParaRPr lang="en-US" dirty="0"/>
          </a:p>
        </p:txBody>
      </p:sp>
      <p:sp>
        <p:nvSpPr>
          <p:cNvPr id="4" name="Title 3"/>
          <p:cNvSpPr>
            <a:spLocks noGrp="1"/>
          </p:cNvSpPr>
          <p:nvPr>
            <p:ph type="title"/>
          </p:nvPr>
        </p:nvSpPr>
        <p:spPr/>
        <p:txBody>
          <a:bodyPr/>
          <a:lstStyle/>
          <a:p>
            <a:r>
              <a:rPr lang="en-US" dirty="0" smtClean="0"/>
              <a:t>PRiSM Project Implementing</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 y="1676400"/>
            <a:ext cx="9601201" cy="3291664"/>
          </a:xfrm>
          <a:prstGeom prst="rect">
            <a:avLst/>
          </a:prstGeom>
        </p:spPr>
      </p:pic>
    </p:spTree>
    <p:extLst>
      <p:ext uri="{BB962C8B-B14F-4D97-AF65-F5344CB8AC3E}">
        <p14:creationId xmlns:p14="http://schemas.microsoft.com/office/powerpoint/2010/main" xmlns="" val="129895213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195</a:t>
            </a:fld>
            <a:endParaRPr lang="en-US" dirty="0"/>
          </a:p>
        </p:txBody>
      </p:sp>
      <p:sp>
        <p:nvSpPr>
          <p:cNvPr id="4" name="Title 3"/>
          <p:cNvSpPr>
            <a:spLocks noGrp="1"/>
          </p:cNvSpPr>
          <p:nvPr>
            <p:ph type="title"/>
          </p:nvPr>
        </p:nvSpPr>
        <p:spPr/>
        <p:txBody>
          <a:bodyPr/>
          <a:lstStyle/>
          <a:p>
            <a:r>
              <a:rPr lang="en-US" dirty="0" smtClean="0"/>
              <a:t>PRiSM Project Closure</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a:ext>
            </a:extLst>
          </a:blip>
          <a:srcRect t="2426" r="19978"/>
          <a:stretch/>
        </p:blipFill>
        <p:spPr>
          <a:xfrm>
            <a:off x="0" y="1592384"/>
            <a:ext cx="9140132" cy="3436816"/>
          </a:xfrm>
          <a:prstGeom prst="rect">
            <a:avLst/>
          </a:prstGeom>
        </p:spPr>
      </p:pic>
    </p:spTree>
    <p:extLst>
      <p:ext uri="{BB962C8B-B14F-4D97-AF65-F5344CB8AC3E}">
        <p14:creationId xmlns:p14="http://schemas.microsoft.com/office/powerpoint/2010/main" xmlns="" val="444816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196</a:t>
            </a:fld>
            <a:endParaRPr lang="en-US" dirty="0"/>
          </a:p>
        </p:txBody>
      </p:sp>
      <p:sp>
        <p:nvSpPr>
          <p:cNvPr id="4" name="Title 3"/>
          <p:cNvSpPr>
            <a:spLocks noGrp="1"/>
          </p:cNvSpPr>
          <p:nvPr>
            <p:ph type="title"/>
          </p:nvPr>
        </p:nvSpPr>
        <p:spPr/>
        <p:txBody>
          <a:bodyPr/>
          <a:lstStyle/>
          <a:p>
            <a:r>
              <a:rPr lang="en-US" dirty="0" smtClean="0"/>
              <a:t>PRiSM Project Closure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648200" y="1447800"/>
            <a:ext cx="1968500" cy="1181100"/>
          </a:xfrm>
          <a:prstGeom prst="rect">
            <a:avLst/>
          </a:prstGeom>
        </p:spPr>
      </p:pic>
      <p:cxnSp>
        <p:nvCxnSpPr>
          <p:cNvPr id="8" name="Straight Arrow Connector 7"/>
          <p:cNvCxnSpPr>
            <a:stCxn id="5" idx="3"/>
          </p:cNvCxnSpPr>
          <p:nvPr/>
        </p:nvCxnSpPr>
        <p:spPr>
          <a:xfrm flipV="1">
            <a:off x="3251200" y="1981200"/>
            <a:ext cx="1397000" cy="72596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xmlns=""/>
              </a:ext>
            </a:extLst>
          </a:blip>
          <a:srcRect l="2277" t="9111" r="7256"/>
          <a:stretch/>
        </p:blipFill>
        <p:spPr>
          <a:xfrm>
            <a:off x="304800" y="1447800"/>
            <a:ext cx="2946400" cy="2518730"/>
          </a:xfrm>
          <a:prstGeom prst="rect">
            <a:avLst/>
          </a:prstGeom>
        </p:spPr>
      </p:pic>
      <p:pic>
        <p:nvPicPr>
          <p:cNvPr id="10" name="Picture 9" descr="Untitled-8.jp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4343400" y="3352800"/>
            <a:ext cx="4580964" cy="2600980"/>
          </a:xfrm>
          <a:prstGeom prst="rect">
            <a:avLst/>
          </a:prstGeom>
        </p:spPr>
      </p:pic>
      <p:cxnSp>
        <p:nvCxnSpPr>
          <p:cNvPr id="12" name="Straight Arrow Connector 11"/>
          <p:cNvCxnSpPr/>
          <p:nvPr/>
        </p:nvCxnSpPr>
        <p:spPr>
          <a:xfrm flipH="1" flipV="1">
            <a:off x="6553200" y="2590800"/>
            <a:ext cx="1752600" cy="17165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5257800" y="2590800"/>
            <a:ext cx="228600" cy="1219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flipV="1">
            <a:off x="6096000" y="2667000"/>
            <a:ext cx="2349500" cy="18689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4876800" y="2590800"/>
            <a:ext cx="152400" cy="1981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H="1" flipV="1">
            <a:off x="5867400" y="2590800"/>
            <a:ext cx="2362200" cy="23622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flipV="1">
            <a:off x="5791200" y="2667000"/>
            <a:ext cx="228600" cy="144780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7772400" y="5638800"/>
            <a:ext cx="767796" cy="261610"/>
          </a:xfrm>
          <a:prstGeom prst="rect">
            <a:avLst/>
          </a:prstGeom>
          <a:noFill/>
        </p:spPr>
        <p:txBody>
          <a:bodyPr wrap="none" rtlCol="0">
            <a:spAutoFit/>
          </a:bodyPr>
          <a:lstStyle/>
          <a:p>
            <a:r>
              <a:rPr lang="en-US" sz="1100" dirty="0" smtClean="0"/>
              <a:t>ISO 21500</a:t>
            </a:r>
            <a:endParaRPr lang="en-US" sz="1100" dirty="0"/>
          </a:p>
        </p:txBody>
      </p:sp>
    </p:spTree>
    <p:extLst>
      <p:ext uri="{BB962C8B-B14F-4D97-AF65-F5344CB8AC3E}">
        <p14:creationId xmlns:p14="http://schemas.microsoft.com/office/powerpoint/2010/main" xmlns="" val="11120880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197</a:t>
            </a:fld>
            <a:endParaRPr lang="en-US" dirty="0"/>
          </a:p>
        </p:txBody>
      </p:sp>
      <p:sp>
        <p:nvSpPr>
          <p:cNvPr id="4" name="Title 3"/>
          <p:cNvSpPr>
            <a:spLocks noGrp="1"/>
          </p:cNvSpPr>
          <p:nvPr>
            <p:ph type="title"/>
          </p:nvPr>
        </p:nvSpPr>
        <p:spPr/>
        <p:txBody>
          <a:bodyPr/>
          <a:lstStyle/>
          <a:p>
            <a:r>
              <a:rPr lang="en-US" dirty="0" smtClean="0"/>
              <a:t>Post Project Phase</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a:ext>
            </a:extLst>
          </a:blip>
          <a:srcRect l="2580" t="3148"/>
          <a:stretch/>
        </p:blipFill>
        <p:spPr>
          <a:xfrm>
            <a:off x="449800" y="1219200"/>
            <a:ext cx="2598200" cy="4164613"/>
          </a:xfrm>
          <a:prstGeom prst="rect">
            <a:avLst/>
          </a:prstGeom>
        </p:spPr>
      </p:pic>
      <p:sp>
        <p:nvSpPr>
          <p:cNvPr id="6" name="Rectangle 5"/>
          <p:cNvSpPr/>
          <p:nvPr/>
        </p:nvSpPr>
        <p:spPr>
          <a:xfrm>
            <a:off x="4114800" y="2057400"/>
            <a:ext cx="4572000" cy="1200329"/>
          </a:xfrm>
          <a:prstGeom prst="rect">
            <a:avLst/>
          </a:prstGeom>
        </p:spPr>
        <p:txBody>
          <a:bodyPr>
            <a:spAutoFit/>
          </a:bodyPr>
          <a:lstStyle/>
          <a:p>
            <a:r>
              <a:rPr lang="en-US" dirty="0" smtClean="0"/>
              <a:t>Work with the organization to ensure that the end resulting product/asset/change is able to be adopted, integrated and produce benefits.</a:t>
            </a:r>
            <a:endParaRPr lang="en-US" dirty="0"/>
          </a:p>
          <a:p>
            <a:endParaRPr lang="en-US" dirty="0"/>
          </a:p>
        </p:txBody>
      </p:sp>
      <p:cxnSp>
        <p:nvCxnSpPr>
          <p:cNvPr id="7" name="Straight Arrow Connector 6"/>
          <p:cNvCxnSpPr/>
          <p:nvPr/>
        </p:nvCxnSpPr>
        <p:spPr>
          <a:xfrm flipH="1">
            <a:off x="2895600" y="2209800"/>
            <a:ext cx="12954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4114800" y="1600200"/>
            <a:ext cx="2433629" cy="461665"/>
          </a:xfrm>
          <a:prstGeom prst="rect">
            <a:avLst/>
          </a:prstGeom>
          <a:noFill/>
        </p:spPr>
        <p:txBody>
          <a:bodyPr wrap="none" rtlCol="0">
            <a:spAutoFit/>
          </a:bodyPr>
          <a:lstStyle/>
          <a:p>
            <a:r>
              <a:rPr lang="en-US" sz="2400" dirty="0" smtClean="0">
                <a:solidFill>
                  <a:srgbClr val="FF0000"/>
                </a:solidFill>
              </a:rPr>
              <a:t>IMPORTANT!!!!!!!</a:t>
            </a:r>
            <a:endParaRPr lang="en-US" sz="2400" dirty="0">
              <a:solidFill>
                <a:srgbClr val="FF0000"/>
              </a:solidFill>
            </a:endParaRPr>
          </a:p>
        </p:txBody>
      </p:sp>
    </p:spTree>
    <p:extLst>
      <p:ext uri="{BB962C8B-B14F-4D97-AF65-F5344CB8AC3E}">
        <p14:creationId xmlns:p14="http://schemas.microsoft.com/office/powerpoint/2010/main" xmlns="" val="7808433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lstStyle/>
          <a:p>
            <a:r>
              <a:rPr lang="en-GB" dirty="0" smtClean="0"/>
              <a:t>Handover</a:t>
            </a:r>
            <a:endParaRPr lang="en-GB" dirty="0"/>
          </a:p>
        </p:txBody>
      </p:sp>
      <p:sp>
        <p:nvSpPr>
          <p:cNvPr id="1855491" name="Rectangle 3"/>
          <p:cNvSpPr>
            <a:spLocks noGrp="1" noChangeArrowheads="1"/>
          </p:cNvSpPr>
          <p:nvPr>
            <p:ph type="body" idx="1"/>
          </p:nvPr>
        </p:nvSpPr>
        <p:spPr/>
        <p:txBody>
          <a:bodyPr>
            <a:normAutofit fontScale="92500" lnSpcReduction="10000"/>
          </a:bodyPr>
          <a:lstStyle/>
          <a:p>
            <a:pPr>
              <a:lnSpc>
                <a:spcPct val="110000"/>
              </a:lnSpc>
            </a:pPr>
            <a:r>
              <a:rPr lang="en-GB" dirty="0"/>
              <a:t>Product </a:t>
            </a:r>
            <a:r>
              <a:rPr lang="en-GB" dirty="0" smtClean="0"/>
              <a:t>Delivery (Deliverables)</a:t>
            </a:r>
            <a:endParaRPr lang="en-GB" dirty="0"/>
          </a:p>
          <a:p>
            <a:pPr>
              <a:lnSpc>
                <a:spcPct val="110000"/>
              </a:lnSpc>
            </a:pPr>
            <a:r>
              <a:rPr lang="en-GB" dirty="0"/>
              <a:t>Acceptance </a:t>
            </a:r>
            <a:r>
              <a:rPr lang="en-GB" dirty="0" smtClean="0"/>
              <a:t>Criteria </a:t>
            </a:r>
            <a:endParaRPr lang="en-GB" dirty="0"/>
          </a:p>
          <a:p>
            <a:pPr>
              <a:lnSpc>
                <a:spcPct val="110000"/>
              </a:lnSpc>
            </a:pPr>
            <a:r>
              <a:rPr lang="en-GB" dirty="0" smtClean="0"/>
              <a:t>Punch </a:t>
            </a:r>
            <a:r>
              <a:rPr lang="en-GB" dirty="0"/>
              <a:t>List</a:t>
            </a:r>
          </a:p>
          <a:p>
            <a:pPr>
              <a:lnSpc>
                <a:spcPct val="110000"/>
              </a:lnSpc>
            </a:pPr>
            <a:r>
              <a:rPr lang="en-GB" dirty="0"/>
              <a:t>Transfer of Ownership</a:t>
            </a:r>
          </a:p>
          <a:p>
            <a:pPr>
              <a:lnSpc>
                <a:spcPct val="110000"/>
              </a:lnSpc>
            </a:pPr>
            <a:r>
              <a:rPr lang="en-GB" dirty="0"/>
              <a:t>Handover and Acceptance </a:t>
            </a:r>
            <a:r>
              <a:rPr lang="en-GB" dirty="0" smtClean="0"/>
              <a:t>Process</a:t>
            </a:r>
          </a:p>
          <a:p>
            <a:pPr>
              <a:lnSpc>
                <a:spcPct val="110000"/>
              </a:lnSpc>
            </a:pPr>
            <a:r>
              <a:rPr lang="en-GB" dirty="0" smtClean="0"/>
              <a:t>Key Stakeholders present</a:t>
            </a:r>
          </a:p>
          <a:p>
            <a:pPr>
              <a:lnSpc>
                <a:spcPct val="110000"/>
              </a:lnSpc>
            </a:pPr>
            <a:r>
              <a:rPr lang="en-GB" dirty="0" smtClean="0"/>
              <a:t>Start Up requirements and knowledge transfer</a:t>
            </a:r>
          </a:p>
          <a:p>
            <a:pPr>
              <a:lnSpc>
                <a:spcPct val="110000"/>
              </a:lnSpc>
            </a:pPr>
            <a:r>
              <a:rPr lang="en-GB" dirty="0" smtClean="0"/>
              <a:t>Review of risks and issues to be transferred into operations phase with deliverable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198</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096000" y="1828800"/>
            <a:ext cx="2728944" cy="1361440"/>
          </a:xfrm>
          <a:prstGeom prst="rect">
            <a:avLst/>
          </a:prstGeom>
        </p:spPr>
      </p:pic>
    </p:spTree>
    <p:extLst>
      <p:ext uri="{BB962C8B-B14F-4D97-AF65-F5344CB8AC3E}">
        <p14:creationId xmlns:p14="http://schemas.microsoft.com/office/powerpoint/2010/main" xmlns="" val="85391735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p:txBody>
          <a:bodyPr/>
          <a:lstStyle/>
          <a:p>
            <a:r>
              <a:rPr lang="en-GB" dirty="0" smtClean="0"/>
              <a:t>Closure</a:t>
            </a:r>
            <a:endParaRPr lang="en-GB" dirty="0"/>
          </a:p>
        </p:txBody>
      </p:sp>
      <p:sp>
        <p:nvSpPr>
          <p:cNvPr id="1857539" name="Rectangle 3"/>
          <p:cNvSpPr>
            <a:spLocks noGrp="1" noChangeArrowheads="1"/>
          </p:cNvSpPr>
          <p:nvPr>
            <p:ph type="body" idx="1"/>
          </p:nvPr>
        </p:nvSpPr>
        <p:spPr>
          <a:xfrm>
            <a:off x="657770" y="1338948"/>
            <a:ext cx="7876629" cy="4770438"/>
          </a:xfrm>
        </p:spPr>
        <p:txBody>
          <a:bodyPr/>
          <a:lstStyle/>
          <a:p>
            <a:r>
              <a:rPr lang="en-GB" dirty="0"/>
              <a:t>Closure Report</a:t>
            </a:r>
          </a:p>
          <a:p>
            <a:pPr lvl="1"/>
            <a:r>
              <a:rPr lang="en-GB" sz="2200" dirty="0"/>
              <a:t>Compared to </a:t>
            </a:r>
            <a:r>
              <a:rPr lang="en-GB" sz="2200" dirty="0" smtClean="0"/>
              <a:t>Success Criteria and reviewed against each milestone</a:t>
            </a:r>
            <a:endParaRPr lang="en-GB" sz="2200" dirty="0"/>
          </a:p>
          <a:p>
            <a:pPr lvl="1"/>
            <a:r>
              <a:rPr lang="en-GB" sz="2200" dirty="0"/>
              <a:t>Transfer/close outstanding Risks and Issues</a:t>
            </a:r>
          </a:p>
          <a:p>
            <a:r>
              <a:rPr lang="en-GB" dirty="0"/>
              <a:t>Carry out audits, close documentation</a:t>
            </a:r>
          </a:p>
          <a:p>
            <a:r>
              <a:rPr lang="en-GB" dirty="0"/>
              <a:t>Contract review and </a:t>
            </a:r>
            <a:r>
              <a:rPr lang="en-GB" dirty="0" smtClean="0"/>
              <a:t>closure</a:t>
            </a:r>
          </a:p>
          <a:p>
            <a:r>
              <a:rPr lang="en-GB" dirty="0" smtClean="0"/>
              <a:t>Asset lifecycle review and team redeployment</a:t>
            </a:r>
          </a:p>
          <a:p>
            <a:r>
              <a:rPr lang="en-GB" dirty="0" smtClean="0"/>
              <a:t>Carry out Post Project Review</a:t>
            </a:r>
          </a:p>
          <a:p>
            <a:r>
              <a:rPr lang="en-GB" dirty="0" smtClean="0"/>
              <a:t>Project Sponsor Formal Sign Off</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199</a:t>
            </a:fld>
            <a:endParaRPr lang="en-US" dirty="0"/>
          </a:p>
        </p:txBody>
      </p:sp>
    </p:spTree>
    <p:extLst>
      <p:ext uri="{BB962C8B-B14F-4D97-AF65-F5344CB8AC3E}">
        <p14:creationId xmlns:p14="http://schemas.microsoft.com/office/powerpoint/2010/main" xmlns="" val="1821160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87675" y="260350"/>
            <a:ext cx="3602038" cy="522288"/>
          </a:xfrm>
        </p:spPr>
        <p:txBody>
          <a:bodyPr wrap="none">
            <a:spAutoFit/>
          </a:bodyPr>
          <a:lstStyle/>
          <a:p>
            <a:pPr eaLnBrk="1" hangingPunct="1">
              <a:defRPr/>
            </a:pPr>
            <a:r>
              <a:rPr lang="en-US" sz="2800" b="1" kern="1200" dirty="0" smtClean="0">
                <a:solidFill>
                  <a:srgbClr val="92D050"/>
                </a:solidFill>
              </a:rPr>
              <a:t>About the presenter</a:t>
            </a:r>
            <a:endParaRPr lang="es-ES" sz="2800" b="1" kern="1200" dirty="0">
              <a:solidFill>
                <a:srgbClr val="92D050"/>
              </a:solidFill>
            </a:endParaRPr>
          </a:p>
        </p:txBody>
      </p:sp>
      <p:graphicFrame>
        <p:nvGraphicFramePr>
          <p:cNvPr id="7" name="Diagram 5"/>
          <p:cNvGraphicFramePr>
            <a:graphicFrameLocks noGrp="1"/>
          </p:cNvGraphicFramePr>
          <p:nvPr>
            <p:ph idx="1"/>
          </p:nvPr>
        </p:nvGraphicFramePr>
        <p:xfrm>
          <a:off x="457200" y="1600201"/>
          <a:ext cx="3034680" cy="204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7 Rectángulo"/>
          <p:cNvSpPr>
            <a:spLocks noChangeArrowheads="1"/>
          </p:cNvSpPr>
          <p:nvPr/>
        </p:nvSpPr>
        <p:spPr bwMode="auto">
          <a:xfrm>
            <a:off x="2362200" y="1066800"/>
            <a:ext cx="6388100" cy="5016758"/>
          </a:xfrm>
          <a:prstGeom prst="rect">
            <a:avLst/>
          </a:prstGeom>
          <a:noFill/>
          <a:ln w="9525">
            <a:noFill/>
            <a:miter lim="800000"/>
            <a:headEnd/>
            <a:tailEnd/>
          </a:ln>
        </p:spPr>
        <p:txBody>
          <a:bodyPr wrap="square">
            <a:spAutoFit/>
          </a:bodyPr>
          <a:lstStyle/>
          <a:p>
            <a:pPr eaLnBrk="1" hangingPunct="1">
              <a:lnSpc>
                <a:spcPts val="1200"/>
              </a:lnSpc>
              <a:buFont typeface="Wingdings" pitchFamily="2" charset="2"/>
              <a:buChar char="ü"/>
            </a:pPr>
            <a:r>
              <a:rPr lang="es-ES" sz="1300" dirty="0"/>
              <a:t>   Industrial </a:t>
            </a:r>
            <a:r>
              <a:rPr lang="es-ES" sz="1300" dirty="0" err="1"/>
              <a:t>Engineer</a:t>
            </a:r>
            <a:r>
              <a:rPr lang="es-ES" sz="1300" dirty="0"/>
              <a:t> MBA, GPM-M, PMP </a:t>
            </a:r>
            <a:r>
              <a:rPr lang="es-ES" sz="1300" dirty="0" err="1"/>
              <a:t>with</a:t>
            </a:r>
            <a:r>
              <a:rPr lang="es-ES" sz="1300" dirty="0"/>
              <a:t> more </a:t>
            </a:r>
            <a:r>
              <a:rPr lang="es-ES" sz="1300" dirty="0" err="1"/>
              <a:t>than</a:t>
            </a:r>
            <a:r>
              <a:rPr lang="es-ES" sz="1300" dirty="0"/>
              <a:t> 25 </a:t>
            </a:r>
            <a:r>
              <a:rPr lang="es-ES" sz="1300" dirty="0" err="1"/>
              <a:t>years</a:t>
            </a:r>
            <a:r>
              <a:rPr lang="es-ES" sz="1300" dirty="0"/>
              <a:t> of </a:t>
            </a:r>
            <a:r>
              <a:rPr lang="es-ES" sz="1300" dirty="0" err="1"/>
              <a:t>experience</a:t>
            </a:r>
            <a:r>
              <a:rPr lang="es-ES" sz="1300" dirty="0"/>
              <a:t> in </a:t>
            </a:r>
            <a:r>
              <a:rPr lang="es-ES" sz="1300" dirty="0" err="1"/>
              <a:t>Electrical</a:t>
            </a:r>
            <a:r>
              <a:rPr lang="es-ES" sz="1300" dirty="0"/>
              <a:t> </a:t>
            </a:r>
            <a:r>
              <a:rPr lang="es-ES" sz="1300" dirty="0" err="1"/>
              <a:t>Companies</a:t>
            </a:r>
            <a:r>
              <a:rPr lang="es-ES" sz="1300" dirty="0"/>
              <a:t>:  </a:t>
            </a:r>
            <a:r>
              <a:rPr lang="es-ES" sz="1300" dirty="0" err="1"/>
              <a:t>Telecomanded</a:t>
            </a:r>
            <a:r>
              <a:rPr lang="es-ES" sz="1300" dirty="0"/>
              <a:t> </a:t>
            </a:r>
            <a:r>
              <a:rPr lang="es-ES" sz="1300" dirty="0" err="1"/>
              <a:t>electric</a:t>
            </a:r>
            <a:r>
              <a:rPr lang="es-ES" sz="1300" dirty="0"/>
              <a:t> </a:t>
            </a:r>
            <a:r>
              <a:rPr lang="es-ES" sz="1300" dirty="0" err="1"/>
              <a:t>grid</a:t>
            </a:r>
            <a:r>
              <a:rPr lang="es-ES" sz="1300" dirty="0"/>
              <a:t>, Marketing  and </a:t>
            </a:r>
            <a:r>
              <a:rPr lang="es-ES" sz="1300" dirty="0" err="1"/>
              <a:t>Communications</a:t>
            </a:r>
            <a:r>
              <a:rPr lang="es-ES" sz="1300" dirty="0"/>
              <a:t>, </a:t>
            </a:r>
            <a:r>
              <a:rPr lang="es-ES" sz="1300" dirty="0" err="1"/>
              <a:t>Corporate</a:t>
            </a:r>
            <a:r>
              <a:rPr lang="es-ES" sz="1300" dirty="0"/>
              <a:t> Social </a:t>
            </a:r>
            <a:r>
              <a:rPr lang="es-ES" sz="1300" dirty="0" err="1"/>
              <a:t>Responsibility</a:t>
            </a:r>
            <a:r>
              <a:rPr lang="es-ES" sz="1300" dirty="0"/>
              <a:t>.</a:t>
            </a:r>
          </a:p>
          <a:p>
            <a:pPr eaLnBrk="1" hangingPunct="1">
              <a:lnSpc>
                <a:spcPts val="1200"/>
              </a:lnSpc>
            </a:pPr>
            <a:endParaRPr lang="es-ES" sz="1300" dirty="0"/>
          </a:p>
          <a:p>
            <a:pPr eaLnBrk="1" hangingPunct="1">
              <a:lnSpc>
                <a:spcPts val="1200"/>
              </a:lnSpc>
              <a:buFont typeface="Wingdings" pitchFamily="2" charset="2"/>
              <a:buChar char="ü"/>
            </a:pPr>
            <a:r>
              <a:rPr lang="es-ES" sz="1300" dirty="0"/>
              <a:t> I</a:t>
            </a:r>
            <a:r>
              <a:rPr lang="en-US" sz="1300" dirty="0" err="1"/>
              <a:t>mplementation</a:t>
            </a:r>
            <a:r>
              <a:rPr lang="en-US" sz="1300" dirty="0"/>
              <a:t> and improvement of Organizational Management Systems</a:t>
            </a:r>
            <a:r>
              <a:rPr lang="es-ES" sz="1300" dirty="0"/>
              <a:t> </a:t>
            </a:r>
            <a:r>
              <a:rPr lang="es-ES" sz="1300" dirty="0" err="1"/>
              <a:t>according</a:t>
            </a:r>
            <a:r>
              <a:rPr lang="es-ES" sz="1300" dirty="0"/>
              <a:t> </a:t>
            </a:r>
            <a:r>
              <a:rPr lang="es-ES" sz="1300" dirty="0" err="1"/>
              <a:t>to</a:t>
            </a:r>
            <a:r>
              <a:rPr lang="es-ES" sz="1300" dirty="0"/>
              <a:t> ISO 9001, ISO 14001, ISO 26000, OHSAS 18001 y </a:t>
            </a:r>
            <a:r>
              <a:rPr lang="es-ES" sz="1300" dirty="0" err="1"/>
              <a:t>Argentinean</a:t>
            </a:r>
            <a:r>
              <a:rPr lang="es-ES" sz="1300" dirty="0"/>
              <a:t> </a:t>
            </a:r>
            <a:r>
              <a:rPr lang="es-ES" sz="1300" dirty="0" err="1"/>
              <a:t>Resolucion</a:t>
            </a:r>
            <a:r>
              <a:rPr lang="es-ES" sz="1300" dirty="0"/>
              <a:t> ENRE 057/2003 </a:t>
            </a:r>
            <a:r>
              <a:rPr lang="es-ES" sz="1300" dirty="0" err="1"/>
              <a:t>Public</a:t>
            </a:r>
            <a:r>
              <a:rPr lang="es-ES" sz="1300" dirty="0"/>
              <a:t> Safety </a:t>
            </a:r>
            <a:r>
              <a:rPr lang="en-US" sz="1300" dirty="0"/>
              <a:t>for Electric Power Transmission in High and Medium Voltage</a:t>
            </a:r>
            <a:r>
              <a:rPr lang="es-ES" sz="1300" dirty="0"/>
              <a:t> (</a:t>
            </a:r>
            <a:r>
              <a:rPr lang="es-ES" sz="1300" dirty="0" err="1"/>
              <a:t>Since</a:t>
            </a:r>
            <a:r>
              <a:rPr lang="es-ES" sz="1300" dirty="0"/>
              <a:t> 2000).</a:t>
            </a:r>
          </a:p>
          <a:p>
            <a:pPr eaLnBrk="1" hangingPunct="1">
              <a:lnSpc>
                <a:spcPts val="1200"/>
              </a:lnSpc>
              <a:buFont typeface="Wingdings" pitchFamily="2" charset="2"/>
              <a:buChar char="ü"/>
            </a:pPr>
            <a:endParaRPr lang="es-ES" sz="1300" dirty="0"/>
          </a:p>
          <a:p>
            <a:pPr eaLnBrk="1" hangingPunct="1">
              <a:lnSpc>
                <a:spcPts val="1200"/>
              </a:lnSpc>
              <a:buFont typeface="Wingdings" pitchFamily="2" charset="2"/>
              <a:buChar char="ü"/>
            </a:pPr>
            <a:r>
              <a:rPr lang="es-ES" sz="1300" dirty="0"/>
              <a:t> </a:t>
            </a:r>
            <a:r>
              <a:rPr lang="es-ES" sz="1300" dirty="0" err="1"/>
              <a:t>She</a:t>
            </a:r>
            <a:r>
              <a:rPr lang="es-ES" sz="1300" dirty="0"/>
              <a:t> </a:t>
            </a:r>
            <a:r>
              <a:rPr lang="es-ES" sz="1300" dirty="0" err="1"/>
              <a:t>was</a:t>
            </a:r>
            <a:r>
              <a:rPr lang="es-ES" sz="1300" dirty="0"/>
              <a:t> </a:t>
            </a:r>
            <a:r>
              <a:rPr lang="es-ES" sz="1300" dirty="0" err="1"/>
              <a:t>part</a:t>
            </a:r>
            <a:r>
              <a:rPr lang="es-ES" sz="1300" dirty="0"/>
              <a:t> of </a:t>
            </a:r>
            <a:r>
              <a:rPr lang="es-ES" sz="1300" dirty="0" err="1"/>
              <a:t>the</a:t>
            </a:r>
            <a:r>
              <a:rPr lang="es-ES" sz="1300" dirty="0"/>
              <a:t> </a:t>
            </a:r>
            <a:r>
              <a:rPr lang="es-ES" sz="1300" dirty="0" err="1"/>
              <a:t>Communication</a:t>
            </a:r>
            <a:r>
              <a:rPr lang="es-ES" sz="1300" dirty="0"/>
              <a:t> </a:t>
            </a:r>
            <a:r>
              <a:rPr lang="es-ES" sz="1300" dirty="0" err="1"/>
              <a:t>Committee</a:t>
            </a:r>
            <a:r>
              <a:rPr lang="es-ES" sz="1300" dirty="0"/>
              <a:t> and </a:t>
            </a:r>
            <a:r>
              <a:rPr lang="en-US" sz="1300" dirty="0"/>
              <a:t>Environmental and Sustainable Development Committee of </a:t>
            </a:r>
            <a:r>
              <a:rPr lang="en-GB" sz="1300" dirty="0" err="1">
                <a:hlinkClick r:id="rId8"/>
              </a:rPr>
              <a:t>Electricité</a:t>
            </a:r>
            <a:r>
              <a:rPr lang="en-GB" sz="1300" dirty="0">
                <a:hlinkClick r:id="rId8"/>
              </a:rPr>
              <a:t> de France (EDF)</a:t>
            </a:r>
            <a:r>
              <a:rPr lang="en-GB" sz="1300" dirty="0"/>
              <a:t> Branch America </a:t>
            </a:r>
            <a:r>
              <a:rPr lang="en-US" sz="1300" dirty="0"/>
              <a:t>along with colleagues from France, Brazil and Mexico </a:t>
            </a:r>
            <a:r>
              <a:rPr lang="es-ES" sz="1300" dirty="0"/>
              <a:t>(2002-2004).</a:t>
            </a:r>
          </a:p>
          <a:p>
            <a:pPr eaLnBrk="1" hangingPunct="1">
              <a:lnSpc>
                <a:spcPts val="1200"/>
              </a:lnSpc>
            </a:pPr>
            <a:r>
              <a:rPr lang="es-ES" sz="1300" dirty="0"/>
              <a:t> </a:t>
            </a:r>
          </a:p>
          <a:p>
            <a:pPr eaLnBrk="1" hangingPunct="1">
              <a:lnSpc>
                <a:spcPts val="1200"/>
              </a:lnSpc>
              <a:buFont typeface="Wingdings" pitchFamily="2" charset="2"/>
              <a:buChar char="ü"/>
            </a:pPr>
            <a:r>
              <a:rPr lang="en-US" sz="1300" dirty="0"/>
              <a:t>As independent contractor, she is Organizational System Manager </a:t>
            </a:r>
            <a:r>
              <a:rPr lang="en-US" sz="1300" dirty="0">
                <a:hlinkClick r:id="rId9"/>
              </a:rPr>
              <a:t>at </a:t>
            </a:r>
            <a:r>
              <a:rPr lang="en-US" sz="1300" dirty="0" err="1">
                <a:hlinkClick r:id="rId9"/>
              </a:rPr>
              <a:t>Baresi</a:t>
            </a:r>
            <a:r>
              <a:rPr lang="en-US" sz="1300" dirty="0">
                <a:hlinkClick r:id="rId9"/>
              </a:rPr>
              <a:t> SRL a Polyolefin Recycling Company</a:t>
            </a:r>
            <a:r>
              <a:rPr lang="en-US" sz="1300" dirty="0"/>
              <a:t> (since 2005); and Professor of CSR and Sustainable Development at GSPM,  </a:t>
            </a:r>
            <a:r>
              <a:rPr lang="en-US" sz="1300" dirty="0">
                <a:hlinkClick r:id="rId10"/>
              </a:rPr>
              <a:t>University for International Cooperation –UCI- </a:t>
            </a:r>
            <a:r>
              <a:rPr lang="en-US" sz="1300" dirty="0"/>
              <a:t>Costa Rica (since 2013). </a:t>
            </a:r>
          </a:p>
          <a:p>
            <a:pPr eaLnBrk="1" hangingPunct="1">
              <a:lnSpc>
                <a:spcPts val="1200"/>
              </a:lnSpc>
            </a:pPr>
            <a:endParaRPr lang="es-ES" sz="1300" dirty="0"/>
          </a:p>
          <a:p>
            <a:pPr eaLnBrk="1" hangingPunct="1">
              <a:lnSpc>
                <a:spcPts val="1200"/>
              </a:lnSpc>
              <a:buFont typeface="Wingdings" pitchFamily="2" charset="2"/>
              <a:buChar char="ü"/>
            </a:pPr>
            <a:r>
              <a:rPr lang="es-ES" sz="1300" dirty="0"/>
              <a:t>  </a:t>
            </a:r>
            <a:r>
              <a:rPr lang="es-ES" sz="1300" dirty="0" err="1"/>
              <a:t>Founder</a:t>
            </a:r>
            <a:r>
              <a:rPr lang="es-ES" sz="1300" dirty="0"/>
              <a:t> </a:t>
            </a:r>
            <a:r>
              <a:rPr lang="es-ES" sz="1300" dirty="0" err="1"/>
              <a:t>member</a:t>
            </a:r>
            <a:r>
              <a:rPr lang="es-ES" sz="1300" dirty="0"/>
              <a:t> and </a:t>
            </a:r>
            <a:r>
              <a:rPr lang="es-ES" sz="1300" dirty="0" err="1"/>
              <a:t>volunteer</a:t>
            </a:r>
            <a:r>
              <a:rPr lang="es-ES" sz="1300" dirty="0"/>
              <a:t> of </a:t>
            </a:r>
            <a:r>
              <a:rPr lang="en-GB" sz="1300" dirty="0">
                <a:hlinkClick r:id="rId11"/>
              </a:rPr>
              <a:t>PMI Nuevo Cuyo Argentina Chapter </a:t>
            </a:r>
            <a:r>
              <a:rPr lang="es-ES" sz="1300" dirty="0"/>
              <a:t>( 2008-2013). Liaison of PMI </a:t>
            </a:r>
            <a:r>
              <a:rPr lang="es-ES" sz="1300" dirty="0" err="1"/>
              <a:t>Educational</a:t>
            </a:r>
            <a:r>
              <a:rPr lang="es-ES" sz="1300" dirty="0"/>
              <a:t> </a:t>
            </a:r>
            <a:r>
              <a:rPr lang="es-ES" sz="1300" dirty="0" err="1"/>
              <a:t>Foundation</a:t>
            </a:r>
            <a:r>
              <a:rPr lang="es-ES" sz="1300" dirty="0"/>
              <a:t> in  PMINC (2010-2012).</a:t>
            </a:r>
          </a:p>
          <a:p>
            <a:pPr eaLnBrk="1" hangingPunct="1">
              <a:lnSpc>
                <a:spcPts val="1200"/>
              </a:lnSpc>
            </a:pPr>
            <a:endParaRPr lang="es-ES" sz="1300" dirty="0"/>
          </a:p>
          <a:p>
            <a:pPr eaLnBrk="1" hangingPunct="1">
              <a:lnSpc>
                <a:spcPts val="1200"/>
              </a:lnSpc>
              <a:buFont typeface="Wingdings" pitchFamily="2" charset="2"/>
              <a:buChar char="ü"/>
            </a:pPr>
            <a:r>
              <a:rPr lang="es-ES" sz="1300" dirty="0"/>
              <a:t>  Council </a:t>
            </a:r>
            <a:r>
              <a:rPr lang="es-ES" sz="1300" dirty="0" err="1"/>
              <a:t>member</a:t>
            </a:r>
            <a:r>
              <a:rPr lang="es-ES" sz="1300" dirty="0"/>
              <a:t> in </a:t>
            </a:r>
            <a:r>
              <a:rPr lang="en-US" sz="1300" u="sng" dirty="0">
                <a:hlinkClick r:id="rId12"/>
              </a:rPr>
              <a:t>PMI Global Sustainability Community of Practice</a:t>
            </a:r>
            <a:r>
              <a:rPr lang="en-US" sz="1300" dirty="0"/>
              <a:t> </a:t>
            </a:r>
            <a:r>
              <a:rPr lang="es-ES" sz="1300" dirty="0"/>
              <a:t>(2010-2012)</a:t>
            </a:r>
          </a:p>
          <a:p>
            <a:pPr eaLnBrk="1" hangingPunct="1">
              <a:lnSpc>
                <a:spcPts val="1200"/>
              </a:lnSpc>
            </a:pPr>
            <a:endParaRPr lang="es-AR" sz="1300" dirty="0"/>
          </a:p>
          <a:p>
            <a:pPr eaLnBrk="1" hangingPunct="1">
              <a:lnSpc>
                <a:spcPts val="1200"/>
              </a:lnSpc>
              <a:buFont typeface="Wingdings" pitchFamily="2" charset="2"/>
              <a:buChar char="ü"/>
            </a:pPr>
            <a:r>
              <a:rPr lang="es-ES" sz="1300" dirty="0"/>
              <a:t>   </a:t>
            </a:r>
            <a:r>
              <a:rPr lang="es-ES" sz="1300" dirty="0" err="1"/>
              <a:t>Countributor</a:t>
            </a:r>
            <a:r>
              <a:rPr lang="es-ES" sz="1300" dirty="0"/>
              <a:t> </a:t>
            </a:r>
            <a:r>
              <a:rPr lang="es-ES" sz="1300" dirty="0" err="1"/>
              <a:t>member</a:t>
            </a:r>
            <a:r>
              <a:rPr lang="es-ES" sz="1300" dirty="0"/>
              <a:t> of </a:t>
            </a:r>
            <a:r>
              <a:rPr lang="es-ES" sz="1300" dirty="0" err="1"/>
              <a:t>the</a:t>
            </a:r>
            <a:r>
              <a:rPr lang="en-US" sz="1300" u="sng" dirty="0">
                <a:hlinkClick r:id="rId13"/>
              </a:rPr>
              <a:t> </a:t>
            </a:r>
            <a:r>
              <a:rPr lang="en-US" sz="1300" dirty="0">
                <a:hlinkClick r:id="rId13"/>
              </a:rPr>
              <a:t>PC/ISO 236 Project Committee: Project Management</a:t>
            </a:r>
            <a:r>
              <a:rPr lang="en-US" sz="1300" dirty="0"/>
              <a:t>, and then</a:t>
            </a:r>
            <a:r>
              <a:rPr lang="en-US" sz="1300" dirty="0">
                <a:hlinkClick r:id="rId12"/>
              </a:rPr>
              <a:t> </a:t>
            </a:r>
            <a:r>
              <a:rPr lang="en-US" sz="1300" dirty="0">
                <a:hlinkClick r:id="rId14"/>
              </a:rPr>
              <a:t>ISO/TC 258 – Technical Committee: Project, Program, Portfolio Mana</a:t>
            </a:r>
            <a:r>
              <a:rPr lang="en-US" sz="1300" u="sng" dirty="0">
                <a:hlinkClick r:id="rId14"/>
              </a:rPr>
              <a:t>gement</a:t>
            </a:r>
            <a:r>
              <a:rPr lang="en-US" sz="1300" dirty="0"/>
              <a:t>.</a:t>
            </a:r>
            <a:r>
              <a:rPr lang="es-ES" sz="1300" dirty="0"/>
              <a:t> (</a:t>
            </a:r>
            <a:r>
              <a:rPr lang="es-ES" sz="1300" dirty="0" err="1"/>
              <a:t>Since</a:t>
            </a:r>
            <a:r>
              <a:rPr lang="es-ES" sz="1300" dirty="0"/>
              <a:t> 2011)</a:t>
            </a:r>
          </a:p>
          <a:p>
            <a:pPr eaLnBrk="1" hangingPunct="1">
              <a:lnSpc>
                <a:spcPts val="1200"/>
              </a:lnSpc>
            </a:pPr>
            <a:endParaRPr lang="es-AR" sz="1300" dirty="0"/>
          </a:p>
          <a:p>
            <a:pPr eaLnBrk="1" hangingPunct="1">
              <a:lnSpc>
                <a:spcPts val="1200"/>
              </a:lnSpc>
              <a:buFont typeface="Wingdings" pitchFamily="2" charset="2"/>
              <a:buChar char="ü"/>
            </a:pPr>
            <a:r>
              <a:rPr lang="en-US" sz="1300" b="1" u="sng" dirty="0">
                <a:hlinkClick r:id="rId15"/>
              </a:rPr>
              <a:t> </a:t>
            </a:r>
            <a:r>
              <a:rPr lang="es-ES" sz="1300" dirty="0" err="1">
                <a:hlinkClick r:id="rId15"/>
              </a:rPr>
              <a:t>Member</a:t>
            </a:r>
            <a:r>
              <a:rPr lang="es-ES" sz="1300" dirty="0">
                <a:hlinkClick r:id="rId15"/>
              </a:rPr>
              <a:t> of </a:t>
            </a:r>
            <a:r>
              <a:rPr lang="es-ES" sz="1300" dirty="0" err="1">
                <a:hlinkClick r:id="rId15"/>
              </a:rPr>
              <a:t>the</a:t>
            </a:r>
            <a:r>
              <a:rPr lang="es-ES" sz="1300" dirty="0">
                <a:hlinkClick r:id="rId15"/>
              </a:rPr>
              <a:t> GPM Global </a:t>
            </a:r>
            <a:r>
              <a:rPr lang="es-ES" sz="1300" dirty="0" err="1">
                <a:hlinkClick r:id="rId15"/>
              </a:rPr>
              <a:t>Leadership</a:t>
            </a:r>
            <a:r>
              <a:rPr lang="es-ES" sz="1300" dirty="0">
                <a:hlinkClick r:id="rId15"/>
              </a:rPr>
              <a:t> </a:t>
            </a:r>
            <a:r>
              <a:rPr lang="es-ES" sz="1300" dirty="0" err="1">
                <a:hlinkClick r:id="rId15"/>
              </a:rPr>
              <a:t>Executive</a:t>
            </a:r>
            <a:r>
              <a:rPr lang="es-ES" sz="1300" dirty="0">
                <a:hlinkClick r:id="rId15"/>
              </a:rPr>
              <a:t> </a:t>
            </a:r>
            <a:r>
              <a:rPr lang="es-ES" sz="1300" dirty="0" err="1">
                <a:hlinkClick r:id="rId15"/>
              </a:rPr>
              <a:t>Team</a:t>
            </a:r>
            <a:r>
              <a:rPr lang="es-ES" sz="1300" dirty="0">
                <a:hlinkClick r:id="rId15"/>
              </a:rPr>
              <a:t> </a:t>
            </a:r>
            <a:r>
              <a:rPr lang="es-ES" sz="1300" dirty="0" err="1"/>
              <a:t>for</a:t>
            </a:r>
            <a:r>
              <a:rPr lang="es-ES" sz="1300" dirty="0"/>
              <a:t> Latin America.</a:t>
            </a:r>
            <a:r>
              <a:rPr lang="en-US" sz="1300" dirty="0"/>
              <a:t> Main </a:t>
            </a:r>
            <a:r>
              <a:rPr lang="en-US" sz="1300" dirty="0" err="1"/>
              <a:t>Assesor</a:t>
            </a:r>
            <a:r>
              <a:rPr lang="en-US" sz="1300" dirty="0"/>
              <a:t> for the </a:t>
            </a:r>
            <a:r>
              <a:rPr lang="es-ES" sz="1300" dirty="0"/>
              <a:t>GPM®  y GPM-m® </a:t>
            </a:r>
            <a:r>
              <a:rPr lang="es-ES" sz="1300" dirty="0" err="1"/>
              <a:t>Certifications</a:t>
            </a:r>
            <a:r>
              <a:rPr lang="es-ES" sz="1300" dirty="0"/>
              <a:t> in Latin America and </a:t>
            </a:r>
            <a:r>
              <a:rPr lang="es-ES" sz="1300" dirty="0" err="1"/>
              <a:t>Spain</a:t>
            </a:r>
            <a:r>
              <a:rPr lang="es-ES" sz="1300" dirty="0"/>
              <a:t> </a:t>
            </a:r>
            <a:r>
              <a:rPr lang="es-AR" sz="1300" dirty="0"/>
              <a:t>(</a:t>
            </a:r>
            <a:r>
              <a:rPr lang="es-AR" sz="1300" dirty="0" err="1"/>
              <a:t>Since</a:t>
            </a:r>
            <a:r>
              <a:rPr lang="es-AR" sz="1300" dirty="0"/>
              <a:t> oct2012). </a:t>
            </a:r>
          </a:p>
          <a:p>
            <a:pPr eaLnBrk="1" hangingPunct="1">
              <a:lnSpc>
                <a:spcPts val="1200"/>
              </a:lnSpc>
              <a:buFont typeface="Wingdings" pitchFamily="2" charset="2"/>
              <a:buChar char="ü"/>
            </a:pPr>
            <a:r>
              <a:rPr lang="es-AR" sz="1300" dirty="0"/>
              <a:t>    Co-autor:   </a:t>
            </a:r>
            <a:r>
              <a:rPr lang="en-US" sz="1300" dirty="0"/>
              <a:t>The GPM® Reference Guide to Sustainability in Project Management and  The GPM Global P5 Standard for Sustainability in Project Management. </a:t>
            </a:r>
            <a:endParaRPr lang="es-ES" sz="1300" dirty="0"/>
          </a:p>
          <a:p>
            <a:pPr eaLnBrk="1" hangingPunct="1">
              <a:lnSpc>
                <a:spcPts val="1200"/>
              </a:lnSpc>
            </a:pPr>
            <a:endParaRPr lang="es-ES" sz="1300" dirty="0"/>
          </a:p>
          <a:p>
            <a:pPr eaLnBrk="1" hangingPunct="1">
              <a:lnSpc>
                <a:spcPts val="1200"/>
              </a:lnSpc>
              <a:buFont typeface="Wingdings" pitchFamily="2" charset="2"/>
              <a:buChar char="ü"/>
            </a:pPr>
            <a:r>
              <a:rPr lang="es-ES" sz="1300" dirty="0"/>
              <a:t>  Monica can </a:t>
            </a:r>
            <a:r>
              <a:rPr lang="es-ES" sz="1300" dirty="0" err="1"/>
              <a:t>be</a:t>
            </a:r>
            <a:r>
              <a:rPr lang="es-ES" sz="1300" dirty="0"/>
              <a:t> </a:t>
            </a:r>
            <a:r>
              <a:rPr lang="es-ES" sz="1300" dirty="0" err="1"/>
              <a:t>contacted</a:t>
            </a:r>
            <a:r>
              <a:rPr lang="es-ES" sz="1300" dirty="0"/>
              <a:t> at: </a:t>
            </a:r>
            <a:r>
              <a:rPr lang="es-ES" sz="1300" dirty="0">
                <a:hlinkClick r:id="rId16"/>
              </a:rPr>
              <a:t>monica.gonzalez@greenprojectmanagement.org</a:t>
            </a:r>
            <a:r>
              <a:rPr lang="es-ES" sz="1300" dirty="0"/>
              <a:t> </a:t>
            </a:r>
          </a:p>
        </p:txBody>
      </p:sp>
      <p:sp>
        <p:nvSpPr>
          <p:cNvPr id="4102" name="5 Marcador de número de diapositiva"/>
          <p:cNvSpPr>
            <a:spLocks noGrp="1"/>
          </p:cNvSpPr>
          <p:nvPr>
            <p:ph type="sldNum" sz="quarter" idx="12"/>
          </p:nvPr>
        </p:nvSpPr>
        <p:spPr>
          <a:noFill/>
        </p:spPr>
        <p:txBody>
          <a:bodyPr/>
          <a:lstStyle/>
          <a:p>
            <a:fld id="{82695B39-C8D3-417A-A267-8C5436EF1567}" type="slidenum">
              <a:rPr lang="en-US"/>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a:t>
            </a:r>
            <a:endParaRPr lang="en-US" dirty="0"/>
          </a:p>
        </p:txBody>
      </p:sp>
      <p:sp>
        <p:nvSpPr>
          <p:cNvPr id="5" name="6 Rectángulo"/>
          <p:cNvSpPr/>
          <p:nvPr/>
        </p:nvSpPr>
        <p:spPr>
          <a:xfrm>
            <a:off x="1371600" y="4191000"/>
            <a:ext cx="6629400" cy="1569660"/>
          </a:xfrm>
          <a:prstGeom prst="rect">
            <a:avLst/>
          </a:prstGeom>
        </p:spPr>
        <p:txBody>
          <a:bodyPr wrap="square">
            <a:spAutoFit/>
          </a:bodyPr>
          <a:lstStyle/>
          <a:p>
            <a:pPr algn="ctr"/>
            <a:r>
              <a:rPr lang="es-ES" sz="2400" dirty="0" err="1" smtClean="0"/>
              <a:t>According</a:t>
            </a:r>
            <a:r>
              <a:rPr lang="es-ES" sz="2400" dirty="0" smtClean="0"/>
              <a:t> </a:t>
            </a:r>
            <a:r>
              <a:rPr lang="es-ES" sz="2400" dirty="0" err="1" smtClean="0"/>
              <a:t>to</a:t>
            </a:r>
            <a:r>
              <a:rPr lang="es-ES" sz="2400" dirty="0" smtClean="0"/>
              <a:t> </a:t>
            </a:r>
            <a:r>
              <a:rPr lang="es-ES" sz="2400" dirty="0" err="1" smtClean="0"/>
              <a:t>Executive</a:t>
            </a:r>
            <a:r>
              <a:rPr lang="es-ES" sz="2400" dirty="0" smtClean="0"/>
              <a:t> Director </a:t>
            </a:r>
            <a:r>
              <a:rPr lang="es-ES" sz="2400" dirty="0" err="1" smtClean="0"/>
              <a:t>Geog</a:t>
            </a:r>
            <a:r>
              <a:rPr lang="es-ES" sz="2400" dirty="0" smtClean="0"/>
              <a:t> </a:t>
            </a:r>
            <a:r>
              <a:rPr lang="es-ES" sz="2400" dirty="0" err="1" smtClean="0"/>
              <a:t>Kell</a:t>
            </a:r>
            <a:r>
              <a:rPr lang="es-ES" sz="2400" dirty="0" smtClean="0"/>
              <a:t>, </a:t>
            </a:r>
            <a:r>
              <a:rPr lang="es-ES" sz="2400" b="1" dirty="0" smtClean="0"/>
              <a:t>50%  of </a:t>
            </a:r>
            <a:r>
              <a:rPr lang="es-ES" sz="2400" b="1" dirty="0" err="1" smtClean="0"/>
              <a:t>organizations</a:t>
            </a:r>
            <a:r>
              <a:rPr lang="es-ES" sz="2400" b="1" dirty="0" smtClean="0"/>
              <a:t> </a:t>
            </a:r>
            <a:r>
              <a:rPr lang="es-ES" sz="2400" b="1" dirty="0" err="1" smtClean="0"/>
              <a:t>that</a:t>
            </a:r>
            <a:r>
              <a:rPr lang="es-ES" sz="2400" b="1" dirty="0" smtClean="0"/>
              <a:t> </a:t>
            </a:r>
            <a:r>
              <a:rPr lang="es-ES" sz="2400" b="1" dirty="0" err="1" smtClean="0"/>
              <a:t>pledge</a:t>
            </a:r>
            <a:r>
              <a:rPr lang="es-ES" sz="2400" b="1" dirty="0" smtClean="0"/>
              <a:t> </a:t>
            </a:r>
            <a:r>
              <a:rPr lang="es-ES" sz="2400" b="1" dirty="0" err="1" smtClean="0"/>
              <a:t>to</a:t>
            </a:r>
            <a:r>
              <a:rPr lang="es-ES" sz="2400" b="1" dirty="0" smtClean="0"/>
              <a:t> </a:t>
            </a:r>
            <a:r>
              <a:rPr lang="es-ES" sz="2400" b="1" dirty="0" err="1" smtClean="0"/>
              <a:t>the</a:t>
            </a:r>
            <a:r>
              <a:rPr lang="es-ES" sz="2400" b="1" dirty="0" smtClean="0"/>
              <a:t> </a:t>
            </a:r>
            <a:r>
              <a:rPr lang="es-ES" sz="2400" b="1" dirty="0" err="1" smtClean="0"/>
              <a:t>the</a:t>
            </a:r>
            <a:r>
              <a:rPr lang="es-ES" sz="2400" b="1" dirty="0" smtClean="0"/>
              <a:t> UN Global Compact are de-</a:t>
            </a:r>
            <a:r>
              <a:rPr lang="es-ES" sz="2400" b="1" dirty="0" err="1" smtClean="0"/>
              <a:t>listed</a:t>
            </a:r>
            <a:r>
              <a:rPr lang="es-ES" sz="2400" b="1" dirty="0" smtClean="0"/>
              <a:t> </a:t>
            </a:r>
            <a:r>
              <a:rPr lang="es-ES" sz="2400" dirty="0" err="1" smtClean="0"/>
              <a:t>due</a:t>
            </a:r>
            <a:r>
              <a:rPr lang="es-ES" sz="2400" dirty="0" smtClean="0"/>
              <a:t> </a:t>
            </a:r>
            <a:r>
              <a:rPr lang="es-ES" sz="2400" dirty="0" err="1" smtClean="0"/>
              <a:t>to</a:t>
            </a:r>
            <a:r>
              <a:rPr lang="es-ES" sz="2400" dirty="0" smtClean="0"/>
              <a:t> </a:t>
            </a:r>
            <a:r>
              <a:rPr lang="es-ES" sz="2400" dirty="0" err="1" smtClean="0"/>
              <a:t>the</a:t>
            </a:r>
            <a:r>
              <a:rPr lang="es-ES" sz="2400" dirty="0" smtClean="0"/>
              <a:t> </a:t>
            </a:r>
            <a:r>
              <a:rPr lang="es-ES" sz="2400" dirty="0" err="1" smtClean="0"/>
              <a:t>fact</a:t>
            </a:r>
            <a:r>
              <a:rPr lang="es-ES" sz="2400" dirty="0" smtClean="0"/>
              <a:t> </a:t>
            </a:r>
            <a:r>
              <a:rPr lang="es-ES" sz="2400" dirty="0" err="1" smtClean="0"/>
              <a:t>that</a:t>
            </a:r>
            <a:r>
              <a:rPr lang="es-ES" sz="2400" dirty="0" smtClean="0"/>
              <a:t> </a:t>
            </a:r>
            <a:r>
              <a:rPr lang="es-ES" sz="2400" dirty="0" err="1" smtClean="0"/>
              <a:t>they</a:t>
            </a:r>
            <a:r>
              <a:rPr lang="es-ES" sz="2400" dirty="0" smtClean="0"/>
              <a:t> are </a:t>
            </a:r>
            <a:r>
              <a:rPr lang="es-ES" sz="2400" dirty="0" err="1" smtClean="0"/>
              <a:t>unable</a:t>
            </a:r>
            <a:r>
              <a:rPr lang="es-ES" sz="2400" dirty="0" smtClean="0"/>
              <a:t> </a:t>
            </a:r>
            <a:r>
              <a:rPr lang="es-ES" sz="2400" dirty="0" err="1" smtClean="0"/>
              <a:t>to</a:t>
            </a:r>
            <a:r>
              <a:rPr lang="es-ES" sz="2400" dirty="0" smtClean="0"/>
              <a:t> </a:t>
            </a:r>
            <a:r>
              <a:rPr lang="es-ES" sz="2400" dirty="0" err="1" smtClean="0"/>
              <a:t>fulfill</a:t>
            </a:r>
            <a:r>
              <a:rPr lang="es-ES" sz="2400" dirty="0" smtClean="0"/>
              <a:t> </a:t>
            </a:r>
            <a:r>
              <a:rPr lang="es-ES" sz="2400" dirty="0" err="1" smtClean="0"/>
              <a:t>their</a:t>
            </a:r>
            <a:r>
              <a:rPr lang="es-ES" sz="2400" dirty="0" smtClean="0"/>
              <a:t> </a:t>
            </a:r>
            <a:r>
              <a:rPr lang="es-ES" sz="2400" dirty="0" err="1" smtClean="0"/>
              <a:t>committment</a:t>
            </a:r>
            <a:endParaRPr lang="es-ES" sz="2400" b="1" dirty="0"/>
          </a:p>
        </p:txBody>
      </p:sp>
      <p:sp>
        <p:nvSpPr>
          <p:cNvPr id="6" name="TextBox 5"/>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50%</a:t>
            </a:r>
            <a:endParaRPr lang="en-US" sz="19900" dirty="0">
              <a:solidFill>
                <a:schemeClr val="accent3"/>
              </a:solidFill>
            </a:endParaRPr>
          </a:p>
        </p:txBody>
      </p:sp>
    </p:spTree>
    <p:extLst>
      <p:ext uri="{BB962C8B-B14F-4D97-AF65-F5344CB8AC3E}">
        <p14:creationId xmlns:p14="http://schemas.microsoft.com/office/powerpoint/2010/main" xmlns="" val="131028113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Framework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200</a:t>
            </a:fld>
            <a:endParaRPr lang="en-US" dirty="0"/>
          </a:p>
        </p:txBody>
      </p:sp>
      <p:sp>
        <p:nvSpPr>
          <p:cNvPr id="4" name="TextBox 3"/>
          <p:cNvSpPr txBox="1"/>
          <p:nvPr/>
        </p:nvSpPr>
        <p:spPr>
          <a:xfrm>
            <a:off x="457200" y="990600"/>
            <a:ext cx="7558479" cy="1754327"/>
          </a:xfrm>
          <a:prstGeom prst="rect">
            <a:avLst/>
          </a:prstGeom>
          <a:noFill/>
        </p:spPr>
        <p:txBody>
          <a:bodyPr wrap="none" rtlCol="0">
            <a:spAutoFit/>
          </a:bodyPr>
          <a:lstStyle/>
          <a:p>
            <a:r>
              <a:rPr lang="en-US" dirty="0" smtClean="0"/>
              <a:t>PRiSM is:</a:t>
            </a:r>
          </a:p>
          <a:p>
            <a:pPr marL="285750" indent="-285750">
              <a:buFont typeface="Arial"/>
              <a:buChar char="•"/>
            </a:pPr>
            <a:r>
              <a:rPr lang="en-US" dirty="0" smtClean="0"/>
              <a:t> A structured approach if used “as is”.</a:t>
            </a:r>
          </a:p>
          <a:p>
            <a:pPr marL="285750" indent="-285750">
              <a:buFont typeface="Arial"/>
              <a:buChar char="•"/>
            </a:pPr>
            <a:r>
              <a:rPr lang="en-US" dirty="0" smtClean="0"/>
              <a:t>PRiSM be modified to support/augment an organization’s existing approach</a:t>
            </a:r>
          </a:p>
          <a:p>
            <a:pPr marL="285750" indent="-285750">
              <a:buFont typeface="Arial"/>
              <a:buChar char="•"/>
            </a:pPr>
            <a:r>
              <a:rPr lang="en-US" dirty="0" smtClean="0"/>
              <a:t>PRiSM be integrated with other approaches such as PRINCE2 or Agile</a:t>
            </a:r>
          </a:p>
          <a:p>
            <a:pPr marL="285750" indent="-285750">
              <a:buFont typeface="Arial"/>
              <a:buChar char="•"/>
            </a:pPr>
            <a:endParaRPr lang="en-US" dirty="0" smtClean="0"/>
          </a:p>
          <a:p>
            <a:endParaRPr lang="en-US" dirty="0"/>
          </a:p>
        </p:txBody>
      </p:sp>
      <p:grpSp>
        <p:nvGrpSpPr>
          <p:cNvPr id="43" name="Group 42"/>
          <p:cNvGrpSpPr/>
          <p:nvPr/>
        </p:nvGrpSpPr>
        <p:grpSpPr>
          <a:xfrm>
            <a:off x="3429000" y="2514600"/>
            <a:ext cx="5410199" cy="3505200"/>
            <a:chOff x="381000" y="762000"/>
            <a:chExt cx="8458200" cy="5334000"/>
          </a:xfrm>
        </p:grpSpPr>
        <p:sp>
          <p:nvSpPr>
            <p:cNvPr id="5" name="Rechthoek 14"/>
            <p:cNvSpPr/>
            <p:nvPr/>
          </p:nvSpPr>
          <p:spPr>
            <a:xfrm>
              <a:off x="381000" y="2133600"/>
              <a:ext cx="8458200" cy="3962400"/>
            </a:xfrm>
            <a:prstGeom prst="rect">
              <a:avLst/>
            </a:prstGeom>
            <a:solidFill>
              <a:schemeClr val="accent4">
                <a:lumMod val="20000"/>
                <a:lumOff val="80000"/>
              </a:schemeClr>
            </a:solidFill>
            <a:ln w="19050">
              <a:solidFill>
                <a:schemeClr val="accent4">
                  <a:lumMod val="75000"/>
                </a:schemeClr>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sz="1050" dirty="0">
                <a:solidFill>
                  <a:schemeClr val="tx1"/>
                </a:solidFill>
              </a:endParaRPr>
            </a:p>
          </p:txBody>
        </p:sp>
        <p:sp>
          <p:nvSpPr>
            <p:cNvPr id="6" name="Rechthoek 6"/>
            <p:cNvSpPr/>
            <p:nvPr/>
          </p:nvSpPr>
          <p:spPr>
            <a:xfrm>
              <a:off x="5334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Risk Management Strategy</a:t>
              </a:r>
            </a:p>
          </p:txBody>
        </p:sp>
        <p:sp>
          <p:nvSpPr>
            <p:cNvPr id="7" name="Ovaal 8"/>
            <p:cNvSpPr/>
            <p:nvPr/>
          </p:nvSpPr>
          <p:spPr>
            <a:xfrm>
              <a:off x="457200" y="762000"/>
              <a:ext cx="1905000" cy="685800"/>
            </a:xfrm>
            <a:prstGeom prst="ellipse">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Project Brief</a:t>
              </a:r>
            </a:p>
          </p:txBody>
        </p:sp>
        <p:sp>
          <p:nvSpPr>
            <p:cNvPr id="8" name="Rechthoek 9"/>
            <p:cNvSpPr/>
            <p:nvPr/>
          </p:nvSpPr>
          <p:spPr>
            <a:xfrm>
              <a:off x="2667000" y="33528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Communication Management Strategy</a:t>
              </a:r>
            </a:p>
          </p:txBody>
        </p:sp>
        <p:sp>
          <p:nvSpPr>
            <p:cNvPr id="9" name="Rechthoek 10"/>
            <p:cNvSpPr/>
            <p:nvPr/>
          </p:nvSpPr>
          <p:spPr>
            <a:xfrm>
              <a:off x="26670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Quality Management Strategy</a:t>
              </a:r>
            </a:p>
          </p:txBody>
        </p:sp>
        <p:sp>
          <p:nvSpPr>
            <p:cNvPr id="10" name="Rechthoek 11"/>
            <p:cNvSpPr/>
            <p:nvPr/>
          </p:nvSpPr>
          <p:spPr>
            <a:xfrm>
              <a:off x="4724400" y="23622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Prepare the Configuration Management Strategy</a:t>
              </a:r>
            </a:p>
          </p:txBody>
        </p:sp>
        <p:sp>
          <p:nvSpPr>
            <p:cNvPr id="11" name="Rechthoek 12"/>
            <p:cNvSpPr/>
            <p:nvPr/>
          </p:nvSpPr>
          <p:spPr>
            <a:xfrm>
              <a:off x="1219200" y="43434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Set up the </a:t>
              </a:r>
            </a:p>
            <a:p>
              <a:pPr algn="ctr" fontAlgn="auto">
                <a:spcBef>
                  <a:spcPts val="0"/>
                </a:spcBef>
                <a:spcAft>
                  <a:spcPts val="0"/>
                </a:spcAft>
                <a:defRPr/>
              </a:pPr>
              <a:r>
                <a:rPr lang="en-GB" sz="900" dirty="0">
                  <a:solidFill>
                    <a:srgbClr val="000000"/>
                  </a:solidFill>
                </a:rPr>
                <a:t>project controls</a:t>
              </a:r>
            </a:p>
          </p:txBody>
        </p:sp>
        <p:sp>
          <p:nvSpPr>
            <p:cNvPr id="12" name="Rechthoek 13"/>
            <p:cNvSpPr/>
            <p:nvPr/>
          </p:nvSpPr>
          <p:spPr>
            <a:xfrm>
              <a:off x="4038600" y="4343400"/>
              <a:ext cx="1905000" cy="6858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50000">
                  <a:schemeClr val="accent4">
                    <a:lumMod val="40000"/>
                    <a:lumOff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Create the </a:t>
              </a:r>
            </a:p>
            <a:p>
              <a:pPr algn="ctr" fontAlgn="auto">
                <a:spcBef>
                  <a:spcPts val="0"/>
                </a:spcBef>
                <a:spcAft>
                  <a:spcPts val="0"/>
                </a:spcAft>
                <a:defRPr/>
              </a:pPr>
              <a:r>
                <a:rPr lang="en-GB" sz="900" dirty="0">
                  <a:solidFill>
                    <a:schemeClr val="tx1"/>
                  </a:solidFill>
                </a:rPr>
                <a:t>Project Plan</a:t>
              </a:r>
            </a:p>
          </p:txBody>
        </p:sp>
        <p:sp>
          <p:nvSpPr>
            <p:cNvPr id="13" name="Rechthoek 41"/>
            <p:cNvSpPr>
              <a:spLocks noChangeArrowheads="1"/>
            </p:cNvSpPr>
            <p:nvPr/>
          </p:nvSpPr>
          <p:spPr bwMode="auto">
            <a:xfrm>
              <a:off x="432421" y="5105400"/>
              <a:ext cx="1460845" cy="655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GB" sz="1050">
                  <a:latin typeface="Calibri" charset="0"/>
                </a:rPr>
                <a:t>IP – Initiating </a:t>
              </a:r>
            </a:p>
            <a:p>
              <a:pPr algn="ctr"/>
              <a:r>
                <a:rPr lang="en-GB" sz="1050">
                  <a:latin typeface="Calibri" charset="0"/>
                </a:rPr>
                <a:t>a  Project</a:t>
              </a:r>
            </a:p>
          </p:txBody>
        </p:sp>
        <p:sp>
          <p:nvSpPr>
            <p:cNvPr id="14" name="Verbindingslijn naar een andere pagina 42"/>
            <p:cNvSpPr/>
            <p:nvPr/>
          </p:nvSpPr>
          <p:spPr>
            <a:xfrm>
              <a:off x="4495800" y="1066800"/>
              <a:ext cx="990600" cy="990600"/>
            </a:xfrm>
            <a:prstGeom prst="flowChartOffpageConnector">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Directing </a:t>
              </a:r>
            </a:p>
            <a:p>
              <a:pPr algn="ctr" fontAlgn="auto">
                <a:spcBef>
                  <a:spcPts val="0"/>
                </a:spcBef>
                <a:spcAft>
                  <a:spcPts val="0"/>
                </a:spcAft>
                <a:defRPr/>
              </a:pPr>
              <a:r>
                <a:rPr lang="en-GB" sz="900" dirty="0">
                  <a:solidFill>
                    <a:srgbClr val="000000"/>
                  </a:solidFill>
                </a:rPr>
                <a:t>a Project</a:t>
              </a:r>
            </a:p>
          </p:txBody>
        </p:sp>
        <p:sp>
          <p:nvSpPr>
            <p:cNvPr id="15" name="Ovaal 24"/>
            <p:cNvSpPr/>
            <p:nvPr/>
          </p:nvSpPr>
          <p:spPr>
            <a:xfrm>
              <a:off x="6858000" y="1219200"/>
              <a:ext cx="1905000" cy="685800"/>
            </a:xfrm>
            <a:prstGeom prst="ellipse">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Project Initiating Documentation</a:t>
              </a:r>
            </a:p>
          </p:txBody>
        </p:sp>
        <p:sp>
          <p:nvSpPr>
            <p:cNvPr id="16" name="Rechthoek 28"/>
            <p:cNvSpPr/>
            <p:nvPr/>
          </p:nvSpPr>
          <p:spPr>
            <a:xfrm>
              <a:off x="2667000" y="5334000"/>
              <a:ext cx="1905000" cy="6858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50000">
                  <a:schemeClr val="accent4">
                    <a:lumMod val="40000"/>
                    <a:lumOff val="6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Refine the </a:t>
              </a:r>
            </a:p>
            <a:p>
              <a:pPr algn="ctr" fontAlgn="auto">
                <a:spcBef>
                  <a:spcPts val="0"/>
                </a:spcBef>
                <a:spcAft>
                  <a:spcPts val="0"/>
                </a:spcAft>
                <a:defRPr/>
              </a:pPr>
              <a:r>
                <a:rPr lang="en-GB" sz="900" dirty="0">
                  <a:solidFill>
                    <a:schemeClr val="tx1"/>
                  </a:solidFill>
                </a:rPr>
                <a:t>Business Case</a:t>
              </a:r>
            </a:p>
          </p:txBody>
        </p:sp>
        <p:sp>
          <p:nvSpPr>
            <p:cNvPr id="17" name="Rechthoek 30"/>
            <p:cNvSpPr/>
            <p:nvPr/>
          </p:nvSpPr>
          <p:spPr>
            <a:xfrm>
              <a:off x="5105400" y="5334000"/>
              <a:ext cx="1905000" cy="685800"/>
            </a:xfrm>
            <a:prstGeom prst="rect">
              <a:avLst/>
            </a:prstGeom>
            <a:solidFill>
              <a:schemeClr val="accent4">
                <a:lumMod val="40000"/>
                <a:lumOff val="6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rgbClr val="000000"/>
                  </a:solidFill>
                </a:rPr>
                <a:t>Assemble the </a:t>
              </a:r>
            </a:p>
            <a:p>
              <a:pPr algn="ctr" fontAlgn="auto">
                <a:spcBef>
                  <a:spcPts val="0"/>
                </a:spcBef>
                <a:spcAft>
                  <a:spcPts val="0"/>
                </a:spcAft>
                <a:defRPr/>
              </a:pPr>
              <a:r>
                <a:rPr lang="en-GB" sz="900" dirty="0">
                  <a:solidFill>
                    <a:srgbClr val="000000"/>
                  </a:solidFill>
                </a:rPr>
                <a:t>Project Initiation Documentation</a:t>
              </a:r>
            </a:p>
          </p:txBody>
        </p:sp>
        <p:cxnSp>
          <p:nvCxnSpPr>
            <p:cNvPr id="18" name="Rechte verbindingslijn met pijl 37"/>
            <p:cNvCxnSpPr>
              <a:stCxn id="15" idx="2"/>
              <a:endCxn id="14" idx="3"/>
            </p:cNvCxnSpPr>
            <p:nvPr/>
          </p:nvCxnSpPr>
          <p:spPr>
            <a:xfrm rot="10800000">
              <a:off x="5486400" y="1562100"/>
              <a:ext cx="1371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Gebogen verbindingslijn 43"/>
            <p:cNvCxnSpPr>
              <a:stCxn id="14" idx="2"/>
              <a:endCxn id="6" idx="0"/>
            </p:cNvCxnSpPr>
            <p:nvPr/>
          </p:nvCxnSpPr>
          <p:spPr>
            <a:xfrm rot="5400000">
              <a:off x="3086100" y="457200"/>
              <a:ext cx="304800" cy="35052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Gebogen verbindingslijn 45"/>
            <p:cNvCxnSpPr>
              <a:stCxn id="14" idx="2"/>
              <a:endCxn id="10" idx="0"/>
            </p:cNvCxnSpPr>
            <p:nvPr/>
          </p:nvCxnSpPr>
          <p:spPr>
            <a:xfrm rot="16200000" flipH="1">
              <a:off x="5181600" y="1866900"/>
              <a:ext cx="304800" cy="685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Gebogen verbindingslijn 49"/>
            <p:cNvCxnSpPr>
              <a:stCxn id="6" idx="2"/>
              <a:endCxn id="8" idx="0"/>
            </p:cNvCxnSpPr>
            <p:nvPr/>
          </p:nvCxnSpPr>
          <p:spPr>
            <a:xfrm rot="16200000" flipH="1">
              <a:off x="2400300" y="2133600"/>
              <a:ext cx="304800" cy="2133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Vorm 51"/>
            <p:cNvCxnSpPr>
              <a:stCxn id="10" idx="2"/>
              <a:endCxn id="8" idx="0"/>
            </p:cNvCxnSpPr>
            <p:nvPr/>
          </p:nvCxnSpPr>
          <p:spPr>
            <a:xfrm rot="5400000">
              <a:off x="4495800" y="2171700"/>
              <a:ext cx="304800" cy="20574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Rechte verbindingslijn met pijl 54"/>
            <p:cNvCxnSpPr>
              <a:stCxn id="9" idx="2"/>
              <a:endCxn id="8" idx="0"/>
            </p:cNvCxnSpPr>
            <p:nvPr/>
          </p:nvCxnSpPr>
          <p:spPr>
            <a:xfrm rot="5400000">
              <a:off x="3467101" y="3200400"/>
              <a:ext cx="304800"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Gebogen verbindingslijn 57"/>
            <p:cNvCxnSpPr>
              <a:stCxn id="8" idx="2"/>
              <a:endCxn id="11" idx="0"/>
            </p:cNvCxnSpPr>
            <p:nvPr/>
          </p:nvCxnSpPr>
          <p:spPr>
            <a:xfrm rot="5400000">
              <a:off x="2743200" y="3467100"/>
              <a:ext cx="304800" cy="1447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Vorm 61"/>
            <p:cNvCxnSpPr>
              <a:stCxn id="8" idx="2"/>
              <a:endCxn id="12" idx="0"/>
            </p:cNvCxnSpPr>
            <p:nvPr/>
          </p:nvCxnSpPr>
          <p:spPr>
            <a:xfrm rot="16200000" flipH="1">
              <a:off x="4152900" y="35052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Gebogen verbindingslijn 64"/>
            <p:cNvCxnSpPr>
              <a:stCxn id="11" idx="2"/>
              <a:endCxn id="16" idx="0"/>
            </p:cNvCxnSpPr>
            <p:nvPr/>
          </p:nvCxnSpPr>
          <p:spPr>
            <a:xfrm rot="16200000" flipH="1">
              <a:off x="2743200" y="4457700"/>
              <a:ext cx="304800" cy="1447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Gebogen verbindingslijn 66"/>
            <p:cNvCxnSpPr>
              <a:stCxn id="12" idx="2"/>
              <a:endCxn id="16" idx="0"/>
            </p:cNvCxnSpPr>
            <p:nvPr/>
          </p:nvCxnSpPr>
          <p:spPr>
            <a:xfrm rot="5400000">
              <a:off x="4152900" y="44958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Rechte verbindingslijn met pijl 68"/>
            <p:cNvCxnSpPr>
              <a:stCxn id="11" idx="3"/>
              <a:endCxn id="12" idx="1"/>
            </p:cNvCxnSpPr>
            <p:nvPr/>
          </p:nvCxnSpPr>
          <p:spPr>
            <a:xfrm>
              <a:off x="3124200" y="4686300"/>
              <a:ext cx="914400" cy="158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Rechte verbindingslijn met pijl 70"/>
            <p:cNvCxnSpPr>
              <a:stCxn id="16" idx="3"/>
              <a:endCxn id="17" idx="1"/>
            </p:cNvCxnSpPr>
            <p:nvPr/>
          </p:nvCxnSpPr>
          <p:spPr>
            <a:xfrm>
              <a:off x="4572000" y="5676900"/>
              <a:ext cx="533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Gebogen verbindingslijn 72"/>
            <p:cNvCxnSpPr>
              <a:stCxn id="17" idx="3"/>
              <a:endCxn id="15" idx="6"/>
            </p:cNvCxnSpPr>
            <p:nvPr/>
          </p:nvCxnSpPr>
          <p:spPr>
            <a:xfrm flipV="1">
              <a:off x="7010400" y="1562100"/>
              <a:ext cx="1752600" cy="4114800"/>
            </a:xfrm>
            <a:prstGeom prst="bentConnector3">
              <a:avLst>
                <a:gd name="adj1" fmla="val 11304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Rechthoek 73"/>
            <p:cNvSpPr/>
            <p:nvPr/>
          </p:nvSpPr>
          <p:spPr>
            <a:xfrm>
              <a:off x="6781800" y="2362200"/>
              <a:ext cx="1905000" cy="6858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Prepare the Sustainability Management Plan</a:t>
              </a:r>
            </a:p>
          </p:txBody>
        </p:sp>
        <p:cxnSp>
          <p:nvCxnSpPr>
            <p:cNvPr id="32" name="Vorm 76"/>
            <p:cNvCxnSpPr>
              <a:stCxn id="31" idx="2"/>
              <a:endCxn id="8" idx="0"/>
            </p:cNvCxnSpPr>
            <p:nvPr/>
          </p:nvCxnSpPr>
          <p:spPr>
            <a:xfrm rot="5400000">
              <a:off x="5524500" y="1143000"/>
              <a:ext cx="304800" cy="41148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Gebogen verbindingslijn 79"/>
            <p:cNvCxnSpPr>
              <a:stCxn id="14" idx="2"/>
              <a:endCxn id="31" idx="0"/>
            </p:cNvCxnSpPr>
            <p:nvPr/>
          </p:nvCxnSpPr>
          <p:spPr>
            <a:xfrm rot="16200000" flipH="1">
              <a:off x="6210300" y="838200"/>
              <a:ext cx="304800" cy="27432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Ovaal 81"/>
            <p:cNvSpPr/>
            <p:nvPr/>
          </p:nvSpPr>
          <p:spPr>
            <a:xfrm>
              <a:off x="1752600" y="1371600"/>
              <a:ext cx="1905000" cy="6858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900" dirty="0">
                  <a:solidFill>
                    <a:schemeClr val="tx1"/>
                  </a:solidFill>
                </a:rPr>
                <a:t>Organizational CSR Policy</a:t>
              </a:r>
            </a:p>
          </p:txBody>
        </p:sp>
        <p:cxnSp>
          <p:nvCxnSpPr>
            <p:cNvPr id="35" name="Vorm 83"/>
            <p:cNvCxnSpPr>
              <a:stCxn id="14" idx="2"/>
              <a:endCxn id="9" idx="0"/>
            </p:cNvCxnSpPr>
            <p:nvPr/>
          </p:nvCxnSpPr>
          <p:spPr>
            <a:xfrm rot="5400000">
              <a:off x="4152900" y="1524000"/>
              <a:ext cx="304800" cy="1371600"/>
            </a:xfrm>
            <a:prstGeom prst="bent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Ovaal 88"/>
            <p:cNvSpPr/>
            <p:nvPr/>
          </p:nvSpPr>
          <p:spPr>
            <a:xfrm>
              <a:off x="1981200" y="990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cxnSp>
          <p:nvCxnSpPr>
            <p:cNvPr id="37" name="Gebogen verbindingslijn 90"/>
            <p:cNvCxnSpPr>
              <a:stCxn id="7" idx="6"/>
              <a:endCxn id="14" idx="1"/>
            </p:cNvCxnSpPr>
            <p:nvPr/>
          </p:nvCxnSpPr>
          <p:spPr>
            <a:xfrm>
              <a:off x="2362200" y="1104900"/>
              <a:ext cx="2133600" cy="457200"/>
            </a:xfrm>
            <a:prstGeom prst="bentConnector3">
              <a:avLst>
                <a:gd name="adj1" fmla="val 8156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Gebogen verbindingslijn 95"/>
            <p:cNvCxnSpPr>
              <a:stCxn id="34" idx="6"/>
              <a:endCxn id="14" idx="1"/>
            </p:cNvCxnSpPr>
            <p:nvPr/>
          </p:nvCxnSpPr>
          <p:spPr>
            <a:xfrm flipV="1">
              <a:off x="3657600" y="1562100"/>
              <a:ext cx="838200" cy="152400"/>
            </a:xfrm>
            <a:prstGeom prst="bentConnector3">
              <a:avLst>
                <a:gd name="adj1" fmla="val 5229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Ovaal 98"/>
            <p:cNvSpPr/>
            <p:nvPr/>
          </p:nvSpPr>
          <p:spPr>
            <a:xfrm>
              <a:off x="4267200" y="3429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0" name="Ovaal 99"/>
            <p:cNvSpPr/>
            <p:nvPr/>
          </p:nvSpPr>
          <p:spPr>
            <a:xfrm>
              <a:off x="2743200" y="4419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1" name="Ovaal 100"/>
            <p:cNvSpPr/>
            <p:nvPr/>
          </p:nvSpPr>
          <p:spPr>
            <a:xfrm>
              <a:off x="6705600" y="5410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sp>
          <p:nvSpPr>
            <p:cNvPr id="42" name="Ovaal 101"/>
            <p:cNvSpPr/>
            <p:nvPr/>
          </p:nvSpPr>
          <p:spPr>
            <a:xfrm>
              <a:off x="8305800" y="1371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050"/>
            </a:p>
          </p:txBody>
        </p:sp>
      </p:grpSp>
      <p:sp>
        <p:nvSpPr>
          <p:cNvPr id="44" name="TextBox 43"/>
          <p:cNvSpPr txBox="1"/>
          <p:nvPr/>
        </p:nvSpPr>
        <p:spPr>
          <a:xfrm>
            <a:off x="6779846" y="3438769"/>
            <a:ext cx="184666" cy="369332"/>
          </a:xfrm>
          <a:prstGeom prst="rect">
            <a:avLst/>
          </a:prstGeom>
          <a:noFill/>
        </p:spPr>
        <p:txBody>
          <a:bodyPr wrap="none" rtlCol="0">
            <a:spAutoFit/>
          </a:bodyPr>
          <a:lstStyle/>
          <a:p>
            <a:endParaRPr lang="en-US" dirty="0"/>
          </a:p>
        </p:txBody>
      </p:sp>
      <p:sp>
        <p:nvSpPr>
          <p:cNvPr id="45" name="TextBox 44"/>
          <p:cNvSpPr txBox="1"/>
          <p:nvPr/>
        </p:nvSpPr>
        <p:spPr>
          <a:xfrm>
            <a:off x="76200" y="2819400"/>
            <a:ext cx="3110422" cy="923330"/>
          </a:xfrm>
          <a:prstGeom prst="rect">
            <a:avLst/>
          </a:prstGeom>
          <a:noFill/>
        </p:spPr>
        <p:txBody>
          <a:bodyPr wrap="none" rtlCol="0">
            <a:spAutoFit/>
          </a:bodyPr>
          <a:lstStyle/>
          <a:p>
            <a:r>
              <a:rPr lang="en-US" b="1" dirty="0" smtClean="0"/>
              <a:t>Example</a:t>
            </a:r>
            <a:r>
              <a:rPr lang="en-US" dirty="0" smtClean="0"/>
              <a:t>: The GPM Sustainable </a:t>
            </a:r>
          </a:p>
          <a:p>
            <a:r>
              <a:rPr lang="en-US" dirty="0" smtClean="0"/>
              <a:t>PRINCE2 Approach</a:t>
            </a:r>
          </a:p>
          <a:p>
            <a:endParaRPr lang="en-US" dirty="0"/>
          </a:p>
        </p:txBody>
      </p:sp>
      <p:pic>
        <p:nvPicPr>
          <p:cNvPr id="46" name="Picture 45" descr="sp2.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7239000" y="4495800"/>
            <a:ext cx="1516845" cy="673100"/>
          </a:xfrm>
          <a:prstGeom prst="rect">
            <a:avLst/>
          </a:prstGeom>
        </p:spPr>
      </p:pic>
    </p:spTree>
    <p:extLst>
      <p:ext uri="{BB962C8B-B14F-4D97-AF65-F5344CB8AC3E}">
        <p14:creationId xmlns:p14="http://schemas.microsoft.com/office/powerpoint/2010/main" xmlns="" val="395431259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Life Cycle</a:t>
            </a:r>
            <a:endParaRPr lang="en-US" dirty="0"/>
          </a:p>
        </p:txBody>
      </p:sp>
      <p:sp>
        <p:nvSpPr>
          <p:cNvPr id="11" name="Oval 7"/>
          <p:cNvSpPr/>
          <p:nvPr/>
        </p:nvSpPr>
        <p:spPr>
          <a:xfrm>
            <a:off x="6307342" y="2376333"/>
            <a:ext cx="1878623" cy="1904709"/>
          </a:xfrm>
          <a:custGeom>
            <a:avLst/>
            <a:gdLst>
              <a:gd name="connsiteX0" fmla="*/ 1845966 w 1847088"/>
              <a:gd name="connsiteY0" fmla="*/ 0 h 2307481"/>
              <a:gd name="connsiteX1" fmla="*/ 1847088 w 1847088"/>
              <a:gd name="connsiteY1" fmla="*/ 124617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45966 w 1847088"/>
              <a:gd name="connsiteY0" fmla="*/ 0 h 2307481"/>
              <a:gd name="connsiteX1" fmla="*/ 1847088 w 1847088"/>
              <a:gd name="connsiteY1" fmla="*/ 908388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78623 w 1878623"/>
              <a:gd name="connsiteY0" fmla="*/ 0 h 1904709"/>
              <a:gd name="connsiteX1" fmla="*/ 1847088 w 1878623"/>
              <a:gd name="connsiteY1" fmla="*/ 505616 h 1904709"/>
              <a:gd name="connsiteX2" fmla="*/ 1847088 w 1878623"/>
              <a:gd name="connsiteY2" fmla="*/ 1904709 h 1904709"/>
              <a:gd name="connsiteX3" fmla="*/ 518606 w 1878623"/>
              <a:gd name="connsiteY3" fmla="*/ 1904709 h 1904709"/>
              <a:gd name="connsiteX4" fmla="*/ 0 w 1878623"/>
              <a:gd name="connsiteY4" fmla="*/ 1799428 h 1904709"/>
              <a:gd name="connsiteX5" fmla="*/ 0 w 1878623"/>
              <a:gd name="connsiteY5" fmla="*/ 413560 h 1904709"/>
              <a:gd name="connsiteX6" fmla="*/ 8297 w 1878623"/>
              <a:gd name="connsiteY6" fmla="*/ 400433 h 1904709"/>
              <a:gd name="connsiteX7" fmla="*/ 1878623 w 1878623"/>
              <a:gd name="connsiteY7" fmla="*/ 0 h 1904709"/>
              <a:gd name="connsiteX0" fmla="*/ 1878623 w 1878623"/>
              <a:gd name="connsiteY0" fmla="*/ 0 h 1904709"/>
              <a:gd name="connsiteX1" fmla="*/ 1835172 w 1878623"/>
              <a:gd name="connsiteY1" fmla="*/ 29410 h 1904709"/>
              <a:gd name="connsiteX2" fmla="*/ 1847088 w 1878623"/>
              <a:gd name="connsiteY2" fmla="*/ 505616 h 1904709"/>
              <a:gd name="connsiteX3" fmla="*/ 1847088 w 1878623"/>
              <a:gd name="connsiteY3" fmla="*/ 1904709 h 1904709"/>
              <a:gd name="connsiteX4" fmla="*/ 518606 w 1878623"/>
              <a:gd name="connsiteY4" fmla="*/ 1904709 h 1904709"/>
              <a:gd name="connsiteX5" fmla="*/ 0 w 1878623"/>
              <a:gd name="connsiteY5" fmla="*/ 1799428 h 1904709"/>
              <a:gd name="connsiteX6" fmla="*/ 0 w 1878623"/>
              <a:gd name="connsiteY6" fmla="*/ 413560 h 1904709"/>
              <a:gd name="connsiteX7" fmla="*/ 8297 w 1878623"/>
              <a:gd name="connsiteY7" fmla="*/ 400433 h 1904709"/>
              <a:gd name="connsiteX8" fmla="*/ 1878623 w 1878623"/>
              <a:gd name="connsiteY8" fmla="*/ 0 h 19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23" h="1904709">
                <a:moveTo>
                  <a:pt x="1878623" y="0"/>
                </a:moveTo>
                <a:cubicBezTo>
                  <a:pt x="1875025" y="17060"/>
                  <a:pt x="1838770" y="12350"/>
                  <a:pt x="1835172" y="29410"/>
                </a:cubicBezTo>
                <a:lnTo>
                  <a:pt x="1847088" y="505616"/>
                </a:lnTo>
                <a:lnTo>
                  <a:pt x="1847088" y="1904709"/>
                </a:lnTo>
                <a:lnTo>
                  <a:pt x="518606" y="1904709"/>
                </a:lnTo>
                <a:lnTo>
                  <a:pt x="0" y="1799428"/>
                </a:lnTo>
                <a:lnTo>
                  <a:pt x="0" y="413560"/>
                </a:lnTo>
                <a:lnTo>
                  <a:pt x="8297" y="400433"/>
                </a:lnTo>
                <a:cubicBezTo>
                  <a:pt x="489695" y="799142"/>
                  <a:pt x="1134630" y="96852"/>
                  <a:pt x="1878623"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4"/>
          <p:cNvSpPr/>
          <p:nvPr/>
        </p:nvSpPr>
        <p:spPr>
          <a:xfrm>
            <a:off x="2620005" y="2780782"/>
            <a:ext cx="1847088" cy="3010418"/>
          </a:xfrm>
          <a:custGeom>
            <a:avLst/>
            <a:gdLst/>
            <a:ahLst/>
            <a:cxnLst/>
            <a:rect l="l" t="t" r="r" b="b"/>
            <a:pathLst>
              <a:path w="1847088" h="3010418">
                <a:moveTo>
                  <a:pt x="1847088" y="0"/>
                </a:moveTo>
                <a:lnTo>
                  <a:pt x="1847088" y="3010418"/>
                </a:lnTo>
                <a:lnTo>
                  <a:pt x="0" y="3010418"/>
                </a:lnTo>
                <a:lnTo>
                  <a:pt x="0" y="2217293"/>
                </a:lnTo>
                <a:cubicBezTo>
                  <a:pt x="196868" y="2064304"/>
                  <a:pt x="389169" y="1885914"/>
                  <a:pt x="575414" y="1679240"/>
                </a:cubicBezTo>
                <a:cubicBezTo>
                  <a:pt x="1029843" y="1174967"/>
                  <a:pt x="1402408" y="468456"/>
                  <a:pt x="184708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5"/>
          <p:cNvSpPr/>
          <p:nvPr/>
        </p:nvSpPr>
        <p:spPr>
          <a:xfrm>
            <a:off x="4467093" y="2285942"/>
            <a:ext cx="1847088" cy="3505259"/>
          </a:xfrm>
          <a:custGeom>
            <a:avLst/>
            <a:gdLst/>
            <a:ahLst/>
            <a:cxnLst/>
            <a:rect l="l" t="t" r="r" b="b"/>
            <a:pathLst>
              <a:path w="1847088" h="3505259">
                <a:moveTo>
                  <a:pt x="964886" y="58"/>
                </a:moveTo>
                <a:cubicBezTo>
                  <a:pt x="1353180" y="4150"/>
                  <a:pt x="1591544" y="213043"/>
                  <a:pt x="1847088" y="492418"/>
                </a:cubicBezTo>
                <a:lnTo>
                  <a:pt x="1847088" y="3505259"/>
                </a:lnTo>
                <a:lnTo>
                  <a:pt x="0" y="3505259"/>
                </a:lnTo>
                <a:lnTo>
                  <a:pt x="0" y="494841"/>
                </a:lnTo>
                <a:cubicBezTo>
                  <a:pt x="279765" y="197749"/>
                  <a:pt x="588752" y="-3905"/>
                  <a:pt x="964886" y="5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7"/>
          <p:cNvSpPr/>
          <p:nvPr/>
        </p:nvSpPr>
        <p:spPr>
          <a:xfrm>
            <a:off x="6307342" y="2770880"/>
            <a:ext cx="1847088" cy="3020321"/>
          </a:xfrm>
          <a:custGeom>
            <a:avLst/>
            <a:gdLst/>
            <a:ahLst/>
            <a:cxnLst/>
            <a:rect l="l" t="t" r="r" b="b"/>
            <a:pathLst>
              <a:path w="1847088" h="3020321">
                <a:moveTo>
                  <a:pt x="0" y="0"/>
                </a:moveTo>
                <a:cubicBezTo>
                  <a:pt x="386645" y="419241"/>
                  <a:pt x="809636" y="1001609"/>
                  <a:pt x="1847088" y="1282227"/>
                </a:cubicBezTo>
                <a:lnTo>
                  <a:pt x="1847088" y="1282242"/>
                </a:lnTo>
                <a:lnTo>
                  <a:pt x="1847088" y="3020321"/>
                </a:lnTo>
                <a:lnTo>
                  <a:pt x="0" y="302032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7"/>
          <p:cNvSpPr/>
          <p:nvPr/>
        </p:nvSpPr>
        <p:spPr>
          <a:xfrm>
            <a:off x="779756" y="4992696"/>
            <a:ext cx="1847088" cy="798504"/>
          </a:xfrm>
          <a:custGeom>
            <a:avLst/>
            <a:gdLst/>
            <a:ahLst/>
            <a:cxnLst/>
            <a:rect l="l" t="t" r="r" b="b"/>
            <a:pathLst>
              <a:path w="1847088" h="798504">
                <a:moveTo>
                  <a:pt x="1847088" y="0"/>
                </a:moveTo>
                <a:lnTo>
                  <a:pt x="1847088" y="798504"/>
                </a:lnTo>
                <a:lnTo>
                  <a:pt x="0" y="798504"/>
                </a:lnTo>
                <a:lnTo>
                  <a:pt x="0" y="776617"/>
                </a:lnTo>
                <a:lnTo>
                  <a:pt x="0" y="776616"/>
                </a:lnTo>
                <a:cubicBezTo>
                  <a:pt x="628914" y="692489"/>
                  <a:pt x="1258363" y="459955"/>
                  <a:pt x="1847088"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7"/>
          <p:cNvSpPr/>
          <p:nvPr/>
        </p:nvSpPr>
        <p:spPr>
          <a:xfrm>
            <a:off x="779756" y="2438342"/>
            <a:ext cx="7374674" cy="3483370"/>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0 w 6957128"/>
              <a:gd name="connsiteY4"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0 w 6957328"/>
              <a:gd name="connsiteY5"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2420348 w 6957328"/>
              <a:gd name="connsiteY5" fmla="*/ 2373354 h 2858727"/>
              <a:gd name="connsiteX6" fmla="*/ 0 w 69573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860953 w 6957128"/>
              <a:gd name="connsiteY4" fmla="*/ 1851715 h 2858727"/>
              <a:gd name="connsiteX5" fmla="*/ 4261321 w 6957128"/>
              <a:gd name="connsiteY5" fmla="*/ 1998140 h 2858727"/>
              <a:gd name="connsiteX6" fmla="*/ 2420348 w 6957128"/>
              <a:gd name="connsiteY6" fmla="*/ 2373354 h 2858727"/>
              <a:gd name="connsiteX7" fmla="*/ 0 w 6957128"/>
              <a:gd name="connsiteY7"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2420348 w 6957128"/>
              <a:gd name="connsiteY5" fmla="*/ 2373354 h 2858727"/>
              <a:gd name="connsiteX6" fmla="*/ 0 w 69571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0 w 6957128"/>
              <a:gd name="connsiteY5" fmla="*/ 2858727 h 2858727"/>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0 w 7038562"/>
              <a:gd name="connsiteY5" fmla="*/ 2858727 h 3288510"/>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1052767 w 7038562"/>
              <a:gd name="connsiteY5" fmla="*/ 2931599 h 3288510"/>
              <a:gd name="connsiteX6" fmla="*/ 0 w 7038562"/>
              <a:gd name="connsiteY6" fmla="*/ 2858727 h 3288510"/>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7647931 w 7734194"/>
              <a:gd name="connsiteY0" fmla="*/ 3288510 h 3380025"/>
              <a:gd name="connsiteX1" fmla="*/ 0 w 7734194"/>
              <a:gd name="connsiteY1" fmla="*/ 3380025 h 3380025"/>
              <a:gd name="connsiteX2" fmla="*/ 609369 w 7734194"/>
              <a:gd name="connsiteY2" fmla="*/ 2858727 h 3380025"/>
              <a:gd name="connsiteX3" fmla="*/ 2888260 w 7734194"/>
              <a:gd name="connsiteY3" fmla="*/ 1784221 h 3380025"/>
              <a:gd name="connsiteX4" fmla="*/ 4998188 w 7734194"/>
              <a:gd name="connsiteY4" fmla="*/ 47 h 3380025"/>
              <a:gd name="connsiteX5" fmla="*/ 7566497 w 7734194"/>
              <a:gd name="connsiteY5" fmla="*/ 1450273 h 3380025"/>
              <a:gd name="connsiteX6" fmla="*/ 7734194 w 7734194"/>
              <a:gd name="connsiteY6" fmla="*/ 3363553 h 3380025"/>
              <a:gd name="connsiteX0" fmla="*/ 7647931 w 7647931"/>
              <a:gd name="connsiteY0" fmla="*/ 3288510 h 3380025"/>
              <a:gd name="connsiteX1" fmla="*/ 0 w 7647931"/>
              <a:gd name="connsiteY1" fmla="*/ 3380025 h 3380025"/>
              <a:gd name="connsiteX2" fmla="*/ 609369 w 7647931"/>
              <a:gd name="connsiteY2" fmla="*/ 2858727 h 3380025"/>
              <a:gd name="connsiteX3" fmla="*/ 2888260 w 7647931"/>
              <a:gd name="connsiteY3" fmla="*/ 1784221 h 3380025"/>
              <a:gd name="connsiteX4" fmla="*/ 4998188 w 7647931"/>
              <a:gd name="connsiteY4" fmla="*/ 47 h 3380025"/>
              <a:gd name="connsiteX5" fmla="*/ 7566497 w 7647931"/>
              <a:gd name="connsiteY5" fmla="*/ 1450273 h 3380025"/>
              <a:gd name="connsiteX0" fmla="*/ 0 w 7566497"/>
              <a:gd name="connsiteY0" fmla="*/ 3380025 h 3380025"/>
              <a:gd name="connsiteX1" fmla="*/ 609369 w 7566497"/>
              <a:gd name="connsiteY1" fmla="*/ 2858727 h 3380025"/>
              <a:gd name="connsiteX2" fmla="*/ 2888260 w 7566497"/>
              <a:gd name="connsiteY2" fmla="*/ 1784221 h 3380025"/>
              <a:gd name="connsiteX3" fmla="*/ 4998188 w 7566497"/>
              <a:gd name="connsiteY3" fmla="*/ 47 h 3380025"/>
              <a:gd name="connsiteX4" fmla="*/ 7566497 w 7566497"/>
              <a:gd name="connsiteY4" fmla="*/ 1450273 h 3380025"/>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Lst>
            <a:ahLst/>
            <a:cxnLst>
              <a:cxn ang="0">
                <a:pos x="connsiteX0" y="connsiteY0"/>
              </a:cxn>
              <a:cxn ang="0">
                <a:pos x="connsiteX1" y="connsiteY1"/>
              </a:cxn>
              <a:cxn ang="0">
                <a:pos x="connsiteX2" y="connsiteY2"/>
              </a:cxn>
              <a:cxn ang="0">
                <a:pos x="connsiteX3" y="connsiteY3"/>
              </a:cxn>
            </a:cxnLst>
            <a:rect l="l" t="t" r="r" b="b"/>
            <a:pathLst>
              <a:path w="6957128" h="2858727">
                <a:moveTo>
                  <a:pt x="0" y="2858727"/>
                </a:moveTo>
                <a:cubicBezTo>
                  <a:pt x="789222" y="2766887"/>
                  <a:pt x="1579339" y="2459536"/>
                  <a:pt x="2278891" y="1784221"/>
                </a:cubicBezTo>
                <a:cubicBezTo>
                  <a:pt x="2978443" y="1108906"/>
                  <a:pt x="3472354" y="-8355"/>
                  <a:pt x="4388819" y="47"/>
                </a:cubicBezTo>
                <a:cubicBezTo>
                  <a:pt x="5305284" y="8449"/>
                  <a:pt x="5336404" y="1068907"/>
                  <a:pt x="6957128" y="1450273"/>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7"/>
          <p:cNvSpPr/>
          <p:nvPr/>
        </p:nvSpPr>
        <p:spPr>
          <a:xfrm>
            <a:off x="6315639" y="2536135"/>
            <a:ext cx="1833746" cy="515399"/>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4678237"/>
              <a:gd name="connsiteY0" fmla="*/ 1784221 h 1784221"/>
              <a:gd name="connsiteX1" fmla="*/ 2109928 w 4678237"/>
              <a:gd name="connsiteY1" fmla="*/ 47 h 1784221"/>
              <a:gd name="connsiteX2" fmla="*/ 4678237 w 4678237"/>
              <a:gd name="connsiteY2" fmla="*/ 1450273 h 1784221"/>
              <a:gd name="connsiteX0" fmla="*/ 0 w 2568309"/>
              <a:gd name="connsiteY0" fmla="*/ 0 h 1450226"/>
              <a:gd name="connsiteX1" fmla="*/ 2568309 w 2568309"/>
              <a:gd name="connsiteY1" fmla="*/ 1450226 h 1450226"/>
              <a:gd name="connsiteX0" fmla="*/ 0 w 2473630"/>
              <a:gd name="connsiteY0" fmla="*/ 0 h 1733925"/>
              <a:gd name="connsiteX1" fmla="*/ 2473630 w 2473630"/>
              <a:gd name="connsiteY1" fmla="*/ 1733925 h 1733925"/>
              <a:gd name="connsiteX0" fmla="*/ 0 w 1716201"/>
              <a:gd name="connsiteY0" fmla="*/ 627863 h 627920"/>
              <a:gd name="connsiteX1" fmla="*/ 1716201 w 1716201"/>
              <a:gd name="connsiteY1" fmla="*/ 83049 h 627920"/>
              <a:gd name="connsiteX0" fmla="*/ 0 w 1716201"/>
              <a:gd name="connsiteY0" fmla="*/ 544814 h 545025"/>
              <a:gd name="connsiteX1" fmla="*/ 1716201 w 1716201"/>
              <a:gd name="connsiteY1" fmla="*/ 0 h 545025"/>
              <a:gd name="connsiteX0" fmla="*/ 0 w 1716201"/>
              <a:gd name="connsiteY0" fmla="*/ 544814 h 608003"/>
              <a:gd name="connsiteX1" fmla="*/ 1716201 w 1716201"/>
              <a:gd name="connsiteY1" fmla="*/ 0 h 608003"/>
              <a:gd name="connsiteX0" fmla="*/ 0 w 1716201"/>
              <a:gd name="connsiteY0" fmla="*/ 544814 h 592492"/>
              <a:gd name="connsiteX1" fmla="*/ 1716201 w 1716201"/>
              <a:gd name="connsiteY1" fmla="*/ 0 h 592492"/>
              <a:gd name="connsiteX0" fmla="*/ 0 w 1716201"/>
              <a:gd name="connsiteY0" fmla="*/ 544814 h 623614"/>
              <a:gd name="connsiteX1" fmla="*/ 1716201 w 1716201"/>
              <a:gd name="connsiteY1" fmla="*/ 0 h 623614"/>
              <a:gd name="connsiteX0" fmla="*/ 0 w 1719652"/>
              <a:gd name="connsiteY0" fmla="*/ 826976 h 888784"/>
              <a:gd name="connsiteX1" fmla="*/ 1719652 w 1719652"/>
              <a:gd name="connsiteY1" fmla="*/ 0 h 888784"/>
              <a:gd name="connsiteX0" fmla="*/ 0 w 1719652"/>
              <a:gd name="connsiteY0" fmla="*/ 653096 h 724385"/>
              <a:gd name="connsiteX1" fmla="*/ 1719652 w 1719652"/>
              <a:gd name="connsiteY1" fmla="*/ 0 h 724385"/>
              <a:gd name="connsiteX0" fmla="*/ 0 w 1729922"/>
              <a:gd name="connsiteY0" fmla="*/ 322550 h 422977"/>
              <a:gd name="connsiteX1" fmla="*/ 1729922 w 1729922"/>
              <a:gd name="connsiteY1" fmla="*/ 0 h 422977"/>
            </a:gdLst>
            <a:ahLst/>
            <a:cxnLst>
              <a:cxn ang="0">
                <a:pos x="connsiteX0" y="connsiteY0"/>
              </a:cxn>
              <a:cxn ang="0">
                <a:pos x="connsiteX1" y="connsiteY1"/>
              </a:cxn>
            </a:cxnLst>
            <a:rect l="l" t="t" r="r" b="b"/>
            <a:pathLst>
              <a:path w="1729922" h="422977">
                <a:moveTo>
                  <a:pt x="0" y="322550"/>
                </a:moveTo>
                <a:cubicBezTo>
                  <a:pt x="454142" y="649762"/>
                  <a:pt x="1028053" y="79484"/>
                  <a:pt x="1729922" y="0"/>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092622" y="5791200"/>
            <a:ext cx="1221361"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Introduction</a:t>
            </a:r>
            <a:endParaRPr lang="en-US" sz="1600" b="0" dirty="0">
              <a:solidFill>
                <a:schemeClr val="tx1"/>
              </a:solidFill>
              <a:latin typeface="+mj-lt"/>
            </a:endParaRPr>
          </a:p>
        </p:txBody>
      </p:sp>
      <p:sp>
        <p:nvSpPr>
          <p:cNvPr id="19" name="TextBox 18"/>
          <p:cNvSpPr txBox="1"/>
          <p:nvPr/>
        </p:nvSpPr>
        <p:spPr>
          <a:xfrm>
            <a:off x="3135714" y="5791200"/>
            <a:ext cx="815673"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Growth</a:t>
            </a:r>
            <a:endParaRPr lang="en-US" sz="1600" b="0" dirty="0">
              <a:solidFill>
                <a:schemeClr val="tx1"/>
              </a:solidFill>
              <a:latin typeface="+mj-lt"/>
            </a:endParaRPr>
          </a:p>
        </p:txBody>
      </p:sp>
      <p:sp>
        <p:nvSpPr>
          <p:cNvPr id="20" name="TextBox 19"/>
          <p:cNvSpPr txBox="1"/>
          <p:nvPr/>
        </p:nvSpPr>
        <p:spPr>
          <a:xfrm>
            <a:off x="4934584" y="5791200"/>
            <a:ext cx="912109"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Maturity</a:t>
            </a:r>
            <a:endParaRPr lang="en-US" sz="1600" b="0" dirty="0">
              <a:solidFill>
                <a:schemeClr val="tx1"/>
              </a:solidFill>
              <a:latin typeface="+mj-lt"/>
            </a:endParaRPr>
          </a:p>
        </p:txBody>
      </p:sp>
      <p:sp>
        <p:nvSpPr>
          <p:cNvPr id="21" name="TextBox 20"/>
          <p:cNvSpPr txBox="1"/>
          <p:nvPr/>
        </p:nvSpPr>
        <p:spPr>
          <a:xfrm>
            <a:off x="6829173" y="5791200"/>
            <a:ext cx="803425"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Decline</a:t>
            </a:r>
            <a:endParaRPr lang="en-US" sz="1600" b="0" dirty="0">
              <a:solidFill>
                <a:schemeClr val="tx1"/>
              </a:solidFill>
              <a:latin typeface="+mj-lt"/>
            </a:endParaRPr>
          </a:p>
        </p:txBody>
      </p:sp>
      <p:sp>
        <p:nvSpPr>
          <p:cNvPr id="22" name="TextBox 21"/>
          <p:cNvSpPr txBox="1"/>
          <p:nvPr/>
        </p:nvSpPr>
        <p:spPr>
          <a:xfrm>
            <a:off x="7022163" y="2819400"/>
            <a:ext cx="994182" cy="58477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smtClean="0">
                <a:solidFill>
                  <a:schemeClr val="bg1"/>
                </a:solidFill>
                <a:latin typeface="+mj-lt"/>
              </a:rPr>
              <a:t>Product</a:t>
            </a:r>
            <a:br>
              <a:rPr lang="en-US" sz="1600" b="0" smtClean="0">
                <a:solidFill>
                  <a:schemeClr val="bg1"/>
                </a:solidFill>
                <a:latin typeface="+mj-lt"/>
              </a:rPr>
            </a:br>
            <a:r>
              <a:rPr lang="en-US" sz="1600" b="0" smtClean="0">
                <a:solidFill>
                  <a:schemeClr val="bg1"/>
                </a:solidFill>
                <a:latin typeface="+mj-lt"/>
              </a:rPr>
              <a:t>Extension</a:t>
            </a:r>
            <a:endParaRPr lang="en-US" sz="1600" b="0" dirty="0">
              <a:solidFill>
                <a:schemeClr val="bg1"/>
              </a:solidFill>
              <a:latin typeface="+mj-lt"/>
            </a:endParaRPr>
          </a:p>
        </p:txBody>
      </p:sp>
      <p:cxnSp>
        <p:nvCxnSpPr>
          <p:cNvPr id="23" name="Straight Arrow Connector 22"/>
          <p:cNvCxnSpPr/>
          <p:nvPr/>
        </p:nvCxnSpPr>
        <p:spPr>
          <a:xfrm>
            <a:off x="762000" y="5791200"/>
            <a:ext cx="7772400" cy="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62000" y="1143000"/>
            <a:ext cx="0" cy="464820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83689" y="3219551"/>
            <a:ext cx="715260" cy="40011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b="0" smtClean="0">
                <a:solidFill>
                  <a:schemeClr val="tx1"/>
                </a:solidFill>
                <a:latin typeface="+mj-lt"/>
              </a:rPr>
              <a:t>Sales</a:t>
            </a:r>
            <a:endParaRPr lang="en-US" b="0" dirty="0">
              <a:solidFill>
                <a:schemeClr val="tx1"/>
              </a:solidFill>
              <a:latin typeface="+mj-lt"/>
            </a:endParaRPr>
          </a:p>
        </p:txBody>
      </p:sp>
      <p:sp>
        <p:nvSpPr>
          <p:cNvPr id="30" name="TextBox 29"/>
          <p:cNvSpPr txBox="1"/>
          <p:nvPr/>
        </p:nvSpPr>
        <p:spPr>
          <a:xfrm>
            <a:off x="4038600" y="1295400"/>
            <a:ext cx="838691" cy="46166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2400" dirty="0" smtClean="0">
                <a:solidFill>
                  <a:srgbClr val="000000"/>
                </a:solidFill>
                <a:latin typeface="Century Gothic"/>
              </a:rPr>
              <a:t>TIME</a:t>
            </a:r>
            <a:endParaRPr lang="en-US" sz="2400" dirty="0">
              <a:solidFill>
                <a:srgbClr val="000000"/>
              </a:solidFill>
              <a:latin typeface="Century Gothic"/>
            </a:endParaRPr>
          </a:p>
        </p:txBody>
      </p:sp>
      <p:sp>
        <p:nvSpPr>
          <p:cNvPr id="31" name="Right Arrow 30"/>
          <p:cNvSpPr/>
          <p:nvPr/>
        </p:nvSpPr>
        <p:spPr>
          <a:xfrm>
            <a:off x="4953000" y="1371600"/>
            <a:ext cx="685800" cy="36337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9666809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smtClean="0"/>
              <a:t>Sustainable Concepts</a:t>
            </a:r>
            <a:endParaRPr lang="en-US" dirty="0"/>
          </a:p>
        </p:txBody>
      </p:sp>
      <p:sp>
        <p:nvSpPr>
          <p:cNvPr id="4" name="Text Placeholder 3"/>
          <p:cNvSpPr>
            <a:spLocks noGrp="1"/>
          </p:cNvSpPr>
          <p:nvPr>
            <p:ph type="body" sz="half" idx="1"/>
          </p:nvPr>
        </p:nvSpPr>
        <p:spPr>
          <a:xfrm>
            <a:off x="228600" y="1371600"/>
            <a:ext cx="3581400" cy="761999"/>
          </a:xfrm>
        </p:spPr>
        <p:txBody>
          <a:bodyPr>
            <a:normAutofit/>
          </a:bodyPr>
          <a:lstStyle/>
          <a:p>
            <a:pPr marL="0" indent="0" algn="ctr">
              <a:buNone/>
            </a:pPr>
            <a:r>
              <a:rPr lang="en-US" dirty="0" smtClean="0"/>
              <a:t>Cradle to Cradle</a:t>
            </a:r>
          </a:p>
        </p:txBody>
      </p:sp>
      <p:sp>
        <p:nvSpPr>
          <p:cNvPr id="6" name="Rectangle 5"/>
          <p:cNvSpPr/>
          <p:nvPr/>
        </p:nvSpPr>
        <p:spPr>
          <a:xfrm>
            <a:off x="4495800" y="12954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7" name="Rectangle 6"/>
          <p:cNvSpPr/>
          <p:nvPr/>
        </p:nvSpPr>
        <p:spPr>
          <a:xfrm>
            <a:off x="5943600" y="12954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8" name="Rectangle 7"/>
          <p:cNvSpPr/>
          <p:nvPr/>
        </p:nvSpPr>
        <p:spPr>
          <a:xfrm>
            <a:off x="7467600" y="12954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9" name="Rectangle 8"/>
          <p:cNvSpPr/>
          <p:nvPr/>
        </p:nvSpPr>
        <p:spPr>
          <a:xfrm>
            <a:off x="6781800" y="26670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Recycle</a:t>
            </a:r>
            <a:endParaRPr lang="en-US" dirty="0"/>
          </a:p>
        </p:txBody>
      </p:sp>
      <p:cxnSp>
        <p:nvCxnSpPr>
          <p:cNvPr id="10" name="Straight Connector 9"/>
          <p:cNvCxnSpPr>
            <a:stCxn id="6" idx="3"/>
            <a:endCxn id="7" idx="1"/>
          </p:cNvCxnSpPr>
          <p:nvPr/>
        </p:nvCxnSpPr>
        <p:spPr>
          <a:xfrm>
            <a:off x="5633720" y="17068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3"/>
            <a:endCxn id="8" idx="1"/>
          </p:cNvCxnSpPr>
          <p:nvPr/>
        </p:nvCxnSpPr>
        <p:spPr>
          <a:xfrm>
            <a:off x="7172960" y="17068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2"/>
            <a:endCxn id="9" idx="3"/>
          </p:cNvCxnSpPr>
          <p:nvPr/>
        </p:nvCxnSpPr>
        <p:spPr>
          <a:xfrm flipH="1">
            <a:off x="7868920" y="21183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1"/>
            <a:endCxn id="7" idx="2"/>
          </p:cNvCxnSpPr>
          <p:nvPr/>
        </p:nvCxnSpPr>
        <p:spPr>
          <a:xfrm flipH="1" flipV="1">
            <a:off x="6558280" y="2118360"/>
            <a:ext cx="22352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648200" y="2743200"/>
            <a:ext cx="1880969" cy="646331"/>
          </a:xfrm>
          <a:prstGeom prst="rect">
            <a:avLst/>
          </a:prstGeom>
          <a:noFill/>
        </p:spPr>
        <p:txBody>
          <a:bodyPr wrap="none" rtlCol="0">
            <a:spAutoFit/>
          </a:bodyPr>
          <a:lstStyle/>
          <a:p>
            <a:r>
              <a:rPr lang="en-US" dirty="0" smtClean="0"/>
              <a:t>Simple Cradle </a:t>
            </a:r>
          </a:p>
          <a:p>
            <a:r>
              <a:rPr lang="en-US" dirty="0" smtClean="0"/>
              <a:t>to Cradle Diagram</a:t>
            </a:r>
            <a:endParaRPr lang="en-US" dirty="0"/>
          </a:p>
        </p:txBody>
      </p:sp>
      <p:sp>
        <p:nvSpPr>
          <p:cNvPr id="23" name="Rectangle 22"/>
          <p:cNvSpPr/>
          <p:nvPr/>
        </p:nvSpPr>
        <p:spPr>
          <a:xfrm>
            <a:off x="4648200" y="36576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24" name="Rectangle 23"/>
          <p:cNvSpPr/>
          <p:nvPr/>
        </p:nvSpPr>
        <p:spPr>
          <a:xfrm>
            <a:off x="6096000" y="36576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25" name="Rectangle 24"/>
          <p:cNvSpPr/>
          <p:nvPr/>
        </p:nvSpPr>
        <p:spPr>
          <a:xfrm>
            <a:off x="7620000" y="36576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26" name="Rectangle 25"/>
          <p:cNvSpPr/>
          <p:nvPr/>
        </p:nvSpPr>
        <p:spPr>
          <a:xfrm>
            <a:off x="6934200" y="50292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Dispose</a:t>
            </a:r>
            <a:endParaRPr lang="en-US" dirty="0"/>
          </a:p>
        </p:txBody>
      </p:sp>
      <p:cxnSp>
        <p:nvCxnSpPr>
          <p:cNvPr id="27" name="Straight Connector 26"/>
          <p:cNvCxnSpPr>
            <a:stCxn id="23" idx="3"/>
            <a:endCxn id="24" idx="1"/>
          </p:cNvCxnSpPr>
          <p:nvPr/>
        </p:nvCxnSpPr>
        <p:spPr>
          <a:xfrm>
            <a:off x="5786120" y="40690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4" idx="3"/>
            <a:endCxn id="25" idx="1"/>
          </p:cNvCxnSpPr>
          <p:nvPr/>
        </p:nvCxnSpPr>
        <p:spPr>
          <a:xfrm>
            <a:off x="7325360" y="40690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2"/>
            <a:endCxn id="26" idx="3"/>
          </p:cNvCxnSpPr>
          <p:nvPr/>
        </p:nvCxnSpPr>
        <p:spPr>
          <a:xfrm flipH="1">
            <a:off x="8021320" y="44805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5029200"/>
            <a:ext cx="1833517" cy="646331"/>
          </a:xfrm>
          <a:prstGeom prst="rect">
            <a:avLst/>
          </a:prstGeom>
          <a:noFill/>
        </p:spPr>
        <p:txBody>
          <a:bodyPr wrap="none" rtlCol="0">
            <a:spAutoFit/>
          </a:bodyPr>
          <a:lstStyle/>
          <a:p>
            <a:r>
              <a:rPr lang="en-US" dirty="0" smtClean="0"/>
              <a:t>Simple Cradle </a:t>
            </a:r>
          </a:p>
          <a:p>
            <a:r>
              <a:rPr lang="en-US" dirty="0" smtClean="0"/>
              <a:t>to Grave Diagram</a:t>
            </a:r>
            <a:endParaRPr lang="en-US" dirty="0"/>
          </a:p>
        </p:txBody>
      </p:sp>
      <p:sp>
        <p:nvSpPr>
          <p:cNvPr id="22" name="Rectangle 21"/>
          <p:cNvSpPr/>
          <p:nvPr/>
        </p:nvSpPr>
        <p:spPr>
          <a:xfrm>
            <a:off x="609600" y="3657600"/>
            <a:ext cx="2719214" cy="523220"/>
          </a:xfrm>
          <a:prstGeom prst="rect">
            <a:avLst/>
          </a:prstGeom>
        </p:spPr>
        <p:txBody>
          <a:bodyPr wrap="none">
            <a:spAutoFit/>
          </a:bodyPr>
          <a:lstStyle/>
          <a:p>
            <a:pPr algn="ctr"/>
            <a:r>
              <a:rPr lang="en-US" sz="2800" dirty="0">
                <a:latin typeface="Helvetica"/>
                <a:cs typeface="Helvetica"/>
              </a:rPr>
              <a:t>Cradle to Grave</a:t>
            </a:r>
          </a:p>
        </p:txBody>
      </p:sp>
    </p:spTree>
    <p:extLst>
      <p:ext uri="{BB962C8B-B14F-4D97-AF65-F5344CB8AC3E}">
        <p14:creationId xmlns:p14="http://schemas.microsoft.com/office/powerpoint/2010/main" xmlns="" val="31748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1" grpId="0"/>
      <p:bldP spid="22"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203</a:t>
            </a:fld>
            <a:endParaRPr lang="en-US" dirty="0"/>
          </a:p>
        </p:txBody>
      </p:sp>
      <p:sp>
        <p:nvSpPr>
          <p:cNvPr id="4" name="Title 3"/>
          <p:cNvSpPr>
            <a:spLocks noGrp="1"/>
          </p:cNvSpPr>
          <p:nvPr>
            <p:ph type="title"/>
          </p:nvPr>
        </p:nvSpPr>
        <p:spPr>
          <a:xfrm>
            <a:off x="381000" y="228600"/>
            <a:ext cx="6400800" cy="838200"/>
          </a:xfrm>
        </p:spPr>
        <p:txBody>
          <a:bodyPr/>
          <a:lstStyle/>
          <a:p>
            <a:r>
              <a:rPr lang="en-US" sz="2800" dirty="0" smtClean="0">
                <a:solidFill>
                  <a:schemeClr val="tx1"/>
                </a:solidFill>
              </a:rPr>
              <a:t>Deliverables from a </a:t>
            </a:r>
            <a:r>
              <a:rPr lang="en-US" sz="2800" dirty="0">
                <a:solidFill>
                  <a:schemeClr val="tx1"/>
                </a:solidFill>
              </a:rPr>
              <a:t>concept to </a:t>
            </a:r>
            <a:r>
              <a:rPr lang="en-US" sz="2800" dirty="0" smtClean="0">
                <a:solidFill>
                  <a:schemeClr val="tx1"/>
                </a:solidFill>
              </a:rPr>
              <a:t>relationships perspective</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2362200" y="4622800"/>
            <a:ext cx="1447800" cy="304800"/>
          </a:xfrm>
          <a:prstGeom prst="rect">
            <a:avLst/>
          </a:prstGeom>
          <a:solidFill>
            <a:schemeClr val="accent2">
              <a:lumMod val="40000"/>
              <a:lumOff val="6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Deliverables</a:t>
            </a:r>
            <a:endParaRPr lang="en-US" sz="1200" dirty="0">
              <a:solidFill>
                <a:schemeClr val="tx1"/>
              </a:solidFill>
            </a:endParaRPr>
          </a:p>
        </p:txBody>
      </p:sp>
    </p:spTree>
    <p:extLst>
      <p:ext uri="{BB962C8B-B14F-4D97-AF65-F5344CB8AC3E}">
        <p14:creationId xmlns:p14="http://schemas.microsoft.com/office/powerpoint/2010/main" xmlns="" val="341348081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204</a:t>
            </a:fld>
            <a:endParaRPr lang="en-US" dirty="0"/>
          </a:p>
        </p:txBody>
      </p:sp>
      <p:sp>
        <p:nvSpPr>
          <p:cNvPr id="6" name="Content Placeholder 5"/>
          <p:cNvSpPr>
            <a:spLocks noGrp="1"/>
          </p:cNvSpPr>
          <p:nvPr>
            <p:ph idx="1"/>
          </p:nvPr>
        </p:nvSpPr>
        <p:spPr/>
        <p:txBody>
          <a:bodyPr>
            <a:normAutofit lnSpcReduction="10000"/>
          </a:bodyPr>
          <a:lstStyle/>
          <a:p>
            <a:pPr>
              <a:lnSpc>
                <a:spcPct val="114000"/>
              </a:lnSpc>
              <a:spcBef>
                <a:spcPts val="1200"/>
              </a:spcBef>
            </a:pPr>
            <a:r>
              <a:rPr lang="en-GB" dirty="0">
                <a:solidFill>
                  <a:srgbClr val="000000"/>
                </a:solidFill>
                <a:ea typeface="Calibri"/>
              </a:rPr>
              <a:t>Project and Product life cycles.</a:t>
            </a:r>
          </a:p>
          <a:p>
            <a:pPr>
              <a:lnSpc>
                <a:spcPct val="114000"/>
              </a:lnSpc>
              <a:spcBef>
                <a:spcPts val="1200"/>
              </a:spcBef>
            </a:pPr>
            <a:r>
              <a:rPr lang="en-GB" dirty="0">
                <a:solidFill>
                  <a:srgbClr val="000000"/>
                </a:solidFill>
                <a:ea typeface="Calibri"/>
              </a:rPr>
              <a:t>Product Lifespans Cradle to Cradle and Cradle to Grave</a:t>
            </a:r>
          </a:p>
          <a:p>
            <a:pPr>
              <a:lnSpc>
                <a:spcPct val="114000"/>
              </a:lnSpc>
              <a:spcBef>
                <a:spcPts val="1200"/>
              </a:spcBef>
            </a:pPr>
            <a:r>
              <a:rPr lang="en-GB" dirty="0">
                <a:solidFill>
                  <a:srgbClr val="000000"/>
                </a:solidFill>
                <a:ea typeface="Calibri"/>
              </a:rPr>
              <a:t>Project phases such as Initiate, Plan Implement and Close.</a:t>
            </a:r>
          </a:p>
          <a:p>
            <a:pPr>
              <a:lnSpc>
                <a:spcPct val="114000"/>
              </a:lnSpc>
              <a:spcBef>
                <a:spcPts val="1200"/>
              </a:spcBef>
            </a:pPr>
            <a:r>
              <a:rPr lang="en-GB" dirty="0">
                <a:solidFill>
                  <a:srgbClr val="000000"/>
                </a:solidFill>
                <a:ea typeface="Calibri"/>
              </a:rPr>
              <a:t>The relationship between phases and stages.</a:t>
            </a:r>
          </a:p>
          <a:p>
            <a:pPr>
              <a:lnSpc>
                <a:spcPct val="114000"/>
              </a:lnSpc>
              <a:spcBef>
                <a:spcPts val="1200"/>
              </a:spcBef>
            </a:pPr>
            <a:r>
              <a:rPr lang="en-GB" dirty="0">
                <a:solidFill>
                  <a:srgbClr val="000000"/>
                </a:solidFill>
                <a:ea typeface="Calibri"/>
              </a:rPr>
              <a:t>The PRiSM Flow </a:t>
            </a:r>
          </a:p>
          <a:p>
            <a:pPr>
              <a:lnSpc>
                <a:spcPct val="114000"/>
              </a:lnSpc>
              <a:spcBef>
                <a:spcPts val="1200"/>
              </a:spcBef>
            </a:pPr>
            <a:r>
              <a:rPr lang="en-GB" dirty="0">
                <a:solidFill>
                  <a:srgbClr val="000000"/>
                </a:solidFill>
                <a:ea typeface="Calibri"/>
              </a:rPr>
              <a:t>The Product Life Cycle</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911167206"/>
      </p:ext>
    </p:extLst>
  </p:cSld>
  <p:clrMapOvr>
    <a:masterClrMapping/>
  </p:clrMapOvr>
  <p:transition spd="slow"/>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The P5 Standard</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205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38460689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10</a:t>
                      </a:r>
                    </a:p>
                    <a:p>
                      <a:pPr>
                        <a:lnSpc>
                          <a:spcPct val="100000"/>
                        </a:lnSpc>
                        <a:spcAft>
                          <a:spcPts val="0"/>
                        </a:spcAft>
                      </a:pPr>
                      <a:r>
                        <a:rPr lang="en-GB" sz="1600" dirty="0" smtClean="0">
                          <a:solidFill>
                            <a:schemeClr val="tx1"/>
                          </a:solidFill>
                          <a:latin typeface="Helvetica"/>
                          <a:ea typeface="Calibri"/>
                          <a:cs typeface="Helvetica"/>
                        </a:rPr>
                        <a:t>The P5™</a:t>
                      </a:r>
                      <a:r>
                        <a:rPr lang="en-GB" sz="1600" baseline="0" dirty="0" smtClean="0">
                          <a:solidFill>
                            <a:schemeClr val="tx1"/>
                          </a:solidFill>
                          <a:latin typeface="Helvetica"/>
                          <a:ea typeface="Calibri"/>
                          <a:cs typeface="Helvetica"/>
                        </a:rPr>
                        <a:t> Standard</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The P5™ Standard</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Be able</a:t>
                      </a:r>
                      <a:r>
                        <a:rPr lang="en-GB" sz="1600" baseline="0" dirty="0" smtClean="0">
                          <a:solidFill>
                            <a:schemeClr val="tx2"/>
                          </a:solidFill>
                          <a:latin typeface="Helvetica"/>
                          <a:ea typeface="Calibri"/>
                          <a:cs typeface="Helvetica"/>
                        </a:rPr>
                        <a:t> to use the P5 standard for project selection, risk management, and sustainability governance.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083075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atrgovac.com/usdocs/global-compact-log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914400" y="2438400"/>
            <a:ext cx="1167054" cy="122642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53400" y="3124200"/>
            <a:ext cx="562708" cy="60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81800" y="3110392"/>
            <a:ext cx="1254369" cy="547208"/>
          </a:xfrm>
          <a:prstGeom prst="rect">
            <a:avLst/>
          </a:prstGeom>
        </p:spPr>
      </p:pic>
      <p:cxnSp>
        <p:nvCxnSpPr>
          <p:cNvPr id="12" name="Straight Arrow Connector 11"/>
          <p:cNvCxnSpPr/>
          <p:nvPr/>
        </p:nvCxnSpPr>
        <p:spPr bwMode="auto">
          <a:xfrm>
            <a:off x="4419600" y="2217717"/>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13" name="Straight Arrow Connector 12"/>
          <p:cNvCxnSpPr/>
          <p:nvPr/>
        </p:nvCxnSpPr>
        <p:spPr bwMode="auto">
          <a:xfrm flipH="1">
            <a:off x="5486400" y="3352800"/>
            <a:ext cx="1125415" cy="0"/>
          </a:xfrm>
          <a:prstGeom prst="straightConnector1">
            <a:avLst/>
          </a:prstGeom>
          <a:noFill/>
          <a:ln w="9525" cap="flat" cmpd="sng" algn="ctr">
            <a:solidFill>
              <a:schemeClr val="folHlink"/>
            </a:solidFill>
            <a:prstDash val="solid"/>
            <a:round/>
            <a:headEnd type="none" w="med" len="med"/>
            <a:tailEnd type="arrow"/>
          </a:ln>
          <a:effectLst/>
        </p:spPr>
      </p:cxnSp>
      <p:cxnSp>
        <p:nvCxnSpPr>
          <p:cNvPr id="16" name="Straight Arrow Connector 15"/>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9" name="Straight Arrow Connector 18"/>
          <p:cNvCxnSpPr/>
          <p:nvPr/>
        </p:nvCxnSpPr>
        <p:spPr bwMode="auto">
          <a:xfrm flipV="1">
            <a:off x="4343400" y="4114800"/>
            <a:ext cx="13032" cy="609600"/>
          </a:xfrm>
          <a:prstGeom prst="straightConnector1">
            <a:avLst/>
          </a:prstGeom>
          <a:noFill/>
          <a:ln w="9525" cap="flat" cmpd="sng" algn="ctr">
            <a:solidFill>
              <a:schemeClr val="folHlink"/>
            </a:solidFill>
            <a:prstDash val="solid"/>
            <a:round/>
            <a:headEnd type="none" w="med" len="med"/>
            <a:tailEnd type="arrow"/>
          </a:ln>
          <a:effectLst/>
        </p:spPr>
      </p:cxnSp>
      <p:sp>
        <p:nvSpPr>
          <p:cNvPr id="3" name="Title 2"/>
          <p:cNvSpPr>
            <a:spLocks noGrp="1"/>
          </p:cNvSpPr>
          <p:nvPr>
            <p:ph type="title" idx="4294967295"/>
          </p:nvPr>
        </p:nvSpPr>
        <p:spPr>
          <a:xfrm>
            <a:off x="304800" y="-68551"/>
            <a:ext cx="8229600" cy="1143000"/>
          </a:xfrm>
        </p:spPr>
        <p:txBody>
          <a:bodyPr/>
          <a:lstStyle/>
          <a:p>
            <a:pPr rtl="0" eaLnBrk="1" latinLnBrk="0" hangingPunct="1"/>
            <a:r>
              <a:rPr lang="en-US" sz="2800" kern="1200" dirty="0" smtClean="0">
                <a:solidFill>
                  <a:schemeClr val="tx1"/>
                </a:solidFill>
                <a:effectLst/>
                <a:ea typeface="+mn-ea"/>
              </a:rPr>
              <a:t>Introducing the GPM® P5™ Standard for Sustainability and Project Management</a:t>
            </a:r>
            <a:endParaRPr lang="en-US" sz="2800" dirty="0" smtClean="0">
              <a:solidFill>
                <a:schemeClr val="tx1"/>
              </a:solidFill>
              <a:effectLs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04164" y="4788243"/>
            <a:ext cx="1600200" cy="1383957"/>
          </a:xfrm>
          <a:prstGeom prst="rect">
            <a:avLst/>
          </a:prstGeom>
        </p:spPr>
      </p:pic>
      <p:pic>
        <p:nvPicPr>
          <p:cNvPr id="5" name="Picture 4" descr="P5-Logo.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581400" y="2819400"/>
            <a:ext cx="1600200" cy="1276406"/>
          </a:xfrm>
          <a:prstGeom prst="rect">
            <a:avLst/>
          </a:prstGeom>
        </p:spPr>
      </p:pic>
      <p:pic>
        <p:nvPicPr>
          <p:cNvPr id="2" name="Picture 1" descr="lifecycle.jp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520076" y="1114902"/>
            <a:ext cx="1701800" cy="1003300"/>
          </a:xfrm>
          <a:prstGeom prst="rect">
            <a:avLst/>
          </a:prstGeom>
        </p:spPr>
      </p:pic>
      <p:pic>
        <p:nvPicPr>
          <p:cNvPr id="9" name="Picture 8" descr="P5 Front Page Graphic.jp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819400" y="1066800"/>
            <a:ext cx="4151439" cy="53724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36867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fontScale="92500" lnSpcReduction="10000"/>
          </a:bodyPr>
          <a:lstStyle/>
          <a:p>
            <a:r>
              <a:rPr lang="en-GB" dirty="0" smtClean="0"/>
              <a:t>Five measureable elements to sustainability</a:t>
            </a:r>
          </a:p>
          <a:p>
            <a:r>
              <a:rPr lang="en-GB" dirty="0" smtClean="0"/>
              <a:t>Each measured individually and through Mutual Possession</a:t>
            </a:r>
            <a:endParaRPr lang="en-GB" sz="2000" dirty="0" smtClean="0"/>
          </a:p>
          <a:p>
            <a:pPr lvl="1"/>
            <a:r>
              <a:rPr lang="en-GB" dirty="0" smtClean="0"/>
              <a:t>Planet (Environmental aspect)</a:t>
            </a:r>
          </a:p>
          <a:p>
            <a:pPr lvl="1"/>
            <a:r>
              <a:rPr lang="en-GB" dirty="0" smtClean="0"/>
              <a:t>People (Social aspect)</a:t>
            </a:r>
          </a:p>
          <a:p>
            <a:pPr lvl="1"/>
            <a:r>
              <a:rPr lang="en-GB" dirty="0" smtClean="0"/>
              <a:t>Profit (Financial aspect)</a:t>
            </a:r>
          </a:p>
          <a:p>
            <a:pPr lvl="1"/>
            <a:r>
              <a:rPr lang="en-GB" dirty="0" smtClean="0"/>
              <a:t>Process (Governance aspect)</a:t>
            </a:r>
          </a:p>
          <a:p>
            <a:pPr lvl="1"/>
            <a:r>
              <a:rPr lang="en-GB" dirty="0" smtClean="0"/>
              <a:t>Product (Technical aspect)</a:t>
            </a:r>
          </a:p>
        </p:txBody>
      </p:sp>
      <p:sp>
        <p:nvSpPr>
          <p:cNvPr id="5" name="Title 4"/>
          <p:cNvSpPr>
            <a:spLocks noGrp="1"/>
          </p:cNvSpPr>
          <p:nvPr>
            <p:ph type="title"/>
          </p:nvPr>
        </p:nvSpPr>
        <p:spPr/>
        <p:txBody>
          <a:bodyPr/>
          <a:lstStyle/>
          <a:p>
            <a:r>
              <a:rPr lang="en-US" dirty="0" smtClean="0"/>
              <a:t>P5 Overview</a:t>
            </a:r>
            <a:endParaRPr lang="en-US" dirty="0"/>
          </a:p>
        </p:txBody>
      </p:sp>
      <p:pic>
        <p:nvPicPr>
          <p:cNvPr id="7" name="Picture 6" descr="P5-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xmlns="" val="177298239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685800"/>
          </a:xfrm>
        </p:spPr>
        <p:txBody>
          <a:bodyPr/>
          <a:lstStyle/>
          <a:p>
            <a:r>
              <a:rPr lang="en-US" dirty="0" smtClean="0"/>
              <a:t>The P5</a:t>
            </a:r>
            <a:r>
              <a:rPr lang="en-US" baseline="0" dirty="0" smtClean="0"/>
              <a:t> Chart</a:t>
            </a:r>
            <a:endParaRPr lang="en-US" dirty="0"/>
          </a:p>
        </p:txBody>
      </p:sp>
      <p:pic>
        <p:nvPicPr>
          <p:cNvPr id="4" name="Picture 3" descr="The P5 Matrix 2014.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1143000"/>
            <a:ext cx="8839200" cy="4876611"/>
          </a:xfrm>
          <a:prstGeom prst="rect">
            <a:avLst/>
          </a:prstGeom>
        </p:spPr>
      </p:pic>
    </p:spTree>
    <p:extLst>
      <p:ext uri="{BB962C8B-B14F-4D97-AF65-F5344CB8AC3E}">
        <p14:creationId xmlns:p14="http://schemas.microsoft.com/office/powerpoint/2010/main" xmlns="" val="239554336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product?</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209</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n-US" dirty="0"/>
              <a:t>A "product" defined to be any tangible or intangible service, good(s), change, resource, business result or outcome undertaken by an organization using the project management processes as the method to create, update, expand, maintain and eventually dispose of the products, with the objective to use the "product" to provide future benefit to the organization. "</a:t>
            </a:r>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2062103"/>
          </a:xfrm>
          <a:prstGeom prst="rect">
            <a:avLst/>
          </a:prstGeom>
          <a:noFill/>
        </p:spPr>
        <p:txBody>
          <a:bodyPr wrap="square" rtlCol="0">
            <a:spAutoFit/>
          </a:bodyPr>
          <a:lstStyle/>
          <a:p>
            <a:r>
              <a:rPr lang="en-US" sz="2400" dirty="0"/>
              <a:t>Products commonly follow four stages </a:t>
            </a:r>
            <a:endParaRPr lang="en-US" sz="2400" dirty="0" smtClean="0"/>
          </a:p>
          <a:p>
            <a:endParaRPr lang="en-US" sz="2400" dirty="0"/>
          </a:p>
          <a:p>
            <a:pPr marL="342900" indent="-342900">
              <a:buFont typeface="Arial"/>
              <a:buChar char="•"/>
            </a:pPr>
            <a:r>
              <a:rPr lang="en-US" sz="2400" b="1" baseline="30000" dirty="0" smtClean="0"/>
              <a:t>Introduction</a:t>
            </a:r>
            <a:r>
              <a:rPr lang="en-US" sz="2400" baseline="30000" dirty="0" smtClean="0"/>
              <a:t> </a:t>
            </a:r>
            <a:r>
              <a:rPr lang="en-US" sz="2400" baseline="30000" dirty="0"/>
              <a:t>– A product is introduced to the market</a:t>
            </a:r>
          </a:p>
          <a:p>
            <a:pPr marL="342900" indent="-342900">
              <a:buFont typeface="Arial"/>
              <a:buChar char="•"/>
            </a:pPr>
            <a:r>
              <a:rPr lang="en-US" sz="2400" b="1" baseline="30000" dirty="0" smtClean="0"/>
              <a:t>Growth</a:t>
            </a:r>
            <a:r>
              <a:rPr lang="en-US" sz="2400" baseline="30000" dirty="0" smtClean="0"/>
              <a:t> </a:t>
            </a:r>
            <a:r>
              <a:rPr lang="en-US" sz="2400" baseline="30000" dirty="0"/>
              <a:t>– the product starts to grow in the market</a:t>
            </a:r>
          </a:p>
          <a:p>
            <a:pPr marL="342900" indent="-342900">
              <a:buFont typeface="Arial"/>
              <a:buChar char="•"/>
            </a:pPr>
            <a:r>
              <a:rPr lang="en-US" sz="2400" b="1" baseline="30000" dirty="0" smtClean="0"/>
              <a:t>Maturity</a:t>
            </a:r>
            <a:r>
              <a:rPr lang="en-US" sz="2400" baseline="30000" dirty="0" smtClean="0"/>
              <a:t> </a:t>
            </a:r>
            <a:r>
              <a:rPr lang="en-US" sz="2400" baseline="30000" dirty="0"/>
              <a:t>– the product is established, sales increase and eventually stabilize</a:t>
            </a:r>
          </a:p>
          <a:p>
            <a:pPr marL="342900" indent="-342900">
              <a:buFont typeface="Arial"/>
              <a:buChar char="•"/>
            </a:pPr>
            <a:r>
              <a:rPr lang="en-US" sz="2400" b="1" baseline="30000" dirty="0" smtClean="0"/>
              <a:t>Decline</a:t>
            </a:r>
            <a:r>
              <a:rPr lang="en-US" sz="2400" baseline="30000" dirty="0" smtClean="0"/>
              <a:t> </a:t>
            </a:r>
            <a:r>
              <a:rPr lang="en-US" sz="2400" baseline="30000" dirty="0"/>
              <a:t>– the stage where the product begins to decline and either the market for the product is no longer there.</a:t>
            </a:r>
            <a:endParaRPr lang="en-US" sz="2400" dirty="0"/>
          </a:p>
        </p:txBody>
      </p:sp>
      <p:pic>
        <p:nvPicPr>
          <p:cNvPr id="9" name="Picture 8" descr="P5-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2730233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038600"/>
            <a:ext cx="8229600" cy="1904999"/>
          </a:xfrm>
        </p:spPr>
        <p:txBody>
          <a:bodyPr/>
          <a:lstStyle/>
          <a:p>
            <a:pPr marL="0" indent="0" algn="ctr">
              <a:buNone/>
            </a:pPr>
            <a:r>
              <a:rPr lang="en-US" dirty="0" smtClean="0"/>
              <a:t>New </a:t>
            </a:r>
            <a:r>
              <a:rPr lang="en-US" dirty="0"/>
              <a:t>report finds only 129 of 4,069 largest companies listed on the world’s stock exchanges are disclosing the most basic sustainability information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21</a:t>
            </a:fld>
            <a:endParaRPr lang="en-US" dirty="0"/>
          </a:p>
        </p:txBody>
      </p:sp>
      <p:sp>
        <p:nvSpPr>
          <p:cNvPr id="4" name="Title 3"/>
          <p:cNvSpPr>
            <a:spLocks noGrp="1"/>
          </p:cNvSpPr>
          <p:nvPr>
            <p:ph type="title"/>
          </p:nvPr>
        </p:nvSpPr>
        <p:spPr/>
        <p:txBody>
          <a:bodyPr/>
          <a:lstStyle/>
          <a:p>
            <a:r>
              <a:rPr lang="en-US" dirty="0" smtClean="0"/>
              <a:t>Is this a problem?</a:t>
            </a:r>
            <a:endParaRPr lang="en-US" dirty="0"/>
          </a:p>
        </p:txBody>
      </p:sp>
      <p:sp>
        <p:nvSpPr>
          <p:cNvPr id="5" name="TextBox 4"/>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97%</a:t>
            </a:r>
            <a:endParaRPr lang="en-US" sz="19900" dirty="0">
              <a:solidFill>
                <a:schemeClr val="accent3"/>
              </a:solidFill>
            </a:endParaRPr>
          </a:p>
        </p:txBody>
      </p:sp>
      <p:sp>
        <p:nvSpPr>
          <p:cNvPr id="6" name="TextBox 5"/>
          <p:cNvSpPr txBox="1"/>
          <p:nvPr/>
        </p:nvSpPr>
        <p:spPr>
          <a:xfrm>
            <a:off x="264160" y="5867400"/>
            <a:ext cx="8803462" cy="253916"/>
          </a:xfrm>
          <a:prstGeom prst="rect">
            <a:avLst/>
          </a:prstGeom>
          <a:noFill/>
        </p:spPr>
        <p:txBody>
          <a:bodyPr wrap="none" rtlCol="0">
            <a:spAutoFit/>
          </a:bodyPr>
          <a:lstStyle/>
          <a:p>
            <a:r>
              <a:rPr lang="en-US" sz="1050" dirty="0" err="1" smtClean="0">
                <a:solidFill>
                  <a:schemeClr val="tx1">
                    <a:lumMod val="50000"/>
                    <a:lumOff val="50000"/>
                  </a:schemeClr>
                </a:solidFill>
              </a:rPr>
              <a:t>Src</a:t>
            </a:r>
            <a:r>
              <a:rPr lang="en-US" sz="1050" dirty="0" smtClean="0">
                <a:solidFill>
                  <a:schemeClr val="tx1">
                    <a:lumMod val="50000"/>
                    <a:lumOff val="50000"/>
                  </a:schemeClr>
                </a:solidFill>
              </a:rPr>
              <a:t>: http</a:t>
            </a:r>
            <a:r>
              <a:rPr lang="en-US" sz="1050" dirty="0">
                <a:solidFill>
                  <a:schemeClr val="tx1">
                    <a:lumMod val="50000"/>
                    <a:lumOff val="50000"/>
                  </a:schemeClr>
                </a:solidFill>
              </a:rPr>
              <a:t>://</a:t>
            </a:r>
            <a:r>
              <a:rPr lang="en-US" sz="1050" dirty="0" err="1">
                <a:solidFill>
                  <a:schemeClr val="tx1">
                    <a:lumMod val="50000"/>
                    <a:lumOff val="50000"/>
                  </a:schemeClr>
                </a:solidFill>
              </a:rPr>
              <a:t>www.theguardian.com</a:t>
            </a:r>
            <a:r>
              <a:rPr lang="en-US" sz="1050" dirty="0">
                <a:solidFill>
                  <a:schemeClr val="tx1">
                    <a:lumMod val="50000"/>
                    <a:lumOff val="50000"/>
                  </a:schemeClr>
                </a:solidFill>
              </a:rPr>
              <a:t>/sustainable-business/2014/</a:t>
            </a:r>
            <a:r>
              <a:rPr lang="en-US" sz="1050" dirty="0" err="1">
                <a:solidFill>
                  <a:schemeClr val="tx1">
                    <a:lumMod val="50000"/>
                    <a:lumOff val="50000"/>
                  </a:schemeClr>
                </a:solidFill>
              </a:rPr>
              <a:t>oct</a:t>
            </a:r>
            <a:r>
              <a:rPr lang="en-US" sz="1050" dirty="0">
                <a:solidFill>
                  <a:schemeClr val="tx1">
                    <a:lumMod val="50000"/>
                    <a:lumOff val="50000"/>
                  </a:schemeClr>
                </a:solidFill>
              </a:rPr>
              <a:t>/13/97-companies-fail-to-provide-data-key-sustainability-indicators-stocck-exchange-report</a:t>
            </a:r>
          </a:p>
        </p:txBody>
      </p:sp>
    </p:spTree>
    <p:extLst>
      <p:ext uri="{BB962C8B-B14F-4D97-AF65-F5344CB8AC3E}">
        <p14:creationId xmlns:p14="http://schemas.microsoft.com/office/powerpoint/2010/main" xmlns="" val="152167231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Project Process?</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210</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2954655"/>
          </a:xfrm>
          <a:prstGeom prst="rect">
            <a:avLst/>
          </a:prstGeom>
          <a:noFill/>
        </p:spPr>
        <p:txBody>
          <a:bodyPr wrap="square" rtlCol="0">
            <a:spAutoFit/>
          </a:bodyPr>
          <a:lstStyle/>
          <a:p>
            <a:r>
              <a:rPr lang="en-US" dirty="0"/>
              <a:t>According to </a:t>
            </a:r>
            <a:r>
              <a:rPr lang="en-US" dirty="0" smtClean="0"/>
              <a:t>ISO 21500, A </a:t>
            </a:r>
            <a:r>
              <a:rPr lang="en-US" dirty="0"/>
              <a:t>process is a set of interrelated activities. Processes used in projects are generally categorized into three major types:</a:t>
            </a:r>
          </a:p>
          <a:p>
            <a:endParaRPr lang="en-US" baseline="30000" dirty="0" smtClean="0"/>
          </a:p>
          <a:p>
            <a:pPr marL="285750" indent="-285750">
              <a:buFont typeface="Arial"/>
              <a:buChar char="•"/>
            </a:pPr>
            <a:r>
              <a:rPr lang="en-US" baseline="30000" dirty="0" smtClean="0"/>
              <a:t>Project </a:t>
            </a:r>
            <a:r>
              <a:rPr lang="en-US" baseline="30000" dirty="0"/>
              <a:t>management processes, which are specific to project management and determine how the activities selected for the project are managed;</a:t>
            </a:r>
          </a:p>
          <a:p>
            <a:pPr marL="285750" indent="-285750">
              <a:buFont typeface="Arial"/>
              <a:buChar char="•"/>
            </a:pPr>
            <a:endParaRPr lang="en-US" baseline="30000" dirty="0" smtClean="0"/>
          </a:p>
          <a:p>
            <a:pPr marL="285750" indent="-285750">
              <a:buFont typeface="Arial"/>
              <a:buChar char="•"/>
            </a:pPr>
            <a:r>
              <a:rPr lang="en-US" baseline="30000" dirty="0" smtClean="0"/>
              <a:t>Delivery </a:t>
            </a:r>
            <a:r>
              <a:rPr lang="en-US" baseline="30000" dirty="0"/>
              <a:t>processes, which are not unique to project management, which result in the specification and provision of a particular product, service or result, and which vary depending on the particular project deliverable;</a:t>
            </a:r>
          </a:p>
          <a:p>
            <a:pPr marL="285750" indent="-285750">
              <a:buFont typeface="Arial"/>
              <a:buChar char="•"/>
            </a:pPr>
            <a:endParaRPr lang="en-US" baseline="30000" dirty="0"/>
          </a:p>
          <a:p>
            <a:pPr marL="285750" indent="-285750">
              <a:buFont typeface="Arial"/>
              <a:buChar char="•"/>
            </a:pPr>
            <a:r>
              <a:rPr lang="en-US" baseline="30000" dirty="0" smtClean="0"/>
              <a:t>Support </a:t>
            </a:r>
            <a:r>
              <a:rPr lang="en-US" baseline="30000" dirty="0"/>
              <a:t>processes, which are not unique to project management and which provide relevant and valuable support to product and project management processes in such disciplines as logistics, finance, accounting and safety.</a:t>
            </a:r>
          </a:p>
          <a:p>
            <a:endParaRPr lang="en-US" dirty="0"/>
          </a:p>
        </p:txBody>
      </p:sp>
      <p:pic>
        <p:nvPicPr>
          <p:cNvPr id="9" name="Picture 8" descr="P5-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227624640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Perform the Analysis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There are several ways to perform a P5 impact analysis.  Developing a risk register using each element, as a category is the simplest.  </a:t>
            </a:r>
            <a:endParaRPr lang="en-US" dirty="0" smtClean="0"/>
          </a:p>
          <a:p>
            <a:pPr marL="514350" indent="-514350">
              <a:buFont typeface="+mj-lt"/>
              <a:buAutoNum type="arabicPeriod"/>
            </a:pPr>
            <a:r>
              <a:rPr lang="en-US" dirty="0" smtClean="0"/>
              <a:t>The </a:t>
            </a:r>
            <a:r>
              <a:rPr lang="en-US" dirty="0"/>
              <a:t>most effective way is to use a scoring system</a:t>
            </a:r>
            <a:r>
              <a:rPr lang="en-US" dirty="0" smtClean="0"/>
              <a:t>. </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211</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318646857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using a scoring system, each product deliverable and project process will be scored against each element of P5 based on a positive/neutral/negative scale ranging from a neutral (o) high (+ or -3) , medium (+ or -2) , and low (+ or -3).  </a:t>
            </a:r>
          </a:p>
          <a:p>
            <a:endParaRPr lang="en-US" dirty="0"/>
          </a:p>
          <a:p>
            <a:r>
              <a:rPr lang="en-US" dirty="0"/>
              <a:t>This method is a simplified Analytic Hierarchy Process, one of the most popular analytical techniques for complex decision-making problems. </a:t>
            </a:r>
            <a:r>
              <a:rPr lang="en-US" dirty="0" smtClean="0"/>
              <a:t/>
            </a:r>
            <a:br>
              <a:rPr lang="en-US" dirty="0" smtClean="0"/>
            </a:br>
            <a:endParaRPr lang="en-US" dirty="0" smtClean="0"/>
          </a:p>
          <a:p>
            <a:pPr lvl="1"/>
            <a:r>
              <a:rPr lang="en-US" i="1" dirty="0" smtClean="0">
                <a:solidFill>
                  <a:schemeClr val="bg1">
                    <a:lumMod val="50000"/>
                  </a:schemeClr>
                </a:solidFill>
              </a:rPr>
              <a:t>Note</a:t>
            </a:r>
            <a:r>
              <a:rPr lang="en-US" i="1" dirty="0">
                <a:solidFill>
                  <a:schemeClr val="bg1">
                    <a:lumMod val="50000"/>
                  </a:schemeClr>
                </a:solidFill>
              </a:rPr>
              <a:t>: An AHP hierarchy can have as many levels as needed to fully characterize a particular decision situation. </a:t>
            </a:r>
          </a:p>
        </p:txBody>
      </p:sp>
      <p:sp>
        <p:nvSpPr>
          <p:cNvPr id="5" name="Slide Number Placeholder 4"/>
          <p:cNvSpPr>
            <a:spLocks noGrp="1"/>
          </p:cNvSpPr>
          <p:nvPr>
            <p:ph type="sldNum" sz="quarter" idx="12"/>
          </p:nvPr>
        </p:nvSpPr>
        <p:spPr/>
        <p:txBody>
          <a:bodyPr/>
          <a:lstStyle/>
          <a:p>
            <a:fld id="{4BE819A1-3DD8-4179-BFD0-BF7D359F8DBD}" type="slidenum">
              <a:rPr lang="en-US" smtClean="0"/>
              <a:pPr/>
              <a:t>212</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xmlns="" val="1938202870"/>
              </p:ext>
            </p:extLst>
          </p:nvPr>
        </p:nvGraphicFramePr>
        <p:xfrm>
          <a:off x="609600" y="2743200"/>
          <a:ext cx="8051143" cy="1054100"/>
        </p:xfrm>
        <a:graphic>
          <a:graphicData uri="http://schemas.openxmlformats.org/presentationml/2006/ole">
            <p:oleObj spid="_x0000_s3091" name="Document" r:id="rId3" imgW="5625893" imgH="736573" progId="Word.Document.12">
              <p:embed/>
            </p:oleObj>
          </a:graphicData>
        </a:graphic>
      </p:graphicFrame>
    </p:spTree>
    <p:extLst>
      <p:ext uri="{BB962C8B-B14F-4D97-AF65-F5344CB8AC3E}">
        <p14:creationId xmlns:p14="http://schemas.microsoft.com/office/powerpoint/2010/main" xmlns="" val="114593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	</a:t>
            </a:r>
            <a:endParaRPr lang="en-US" dirty="0"/>
          </a:p>
        </p:txBody>
      </p:sp>
      <p:sp>
        <p:nvSpPr>
          <p:cNvPr id="3" name="Content Placeholder 2"/>
          <p:cNvSpPr>
            <a:spLocks noGrp="1"/>
          </p:cNvSpPr>
          <p:nvPr>
            <p:ph idx="1"/>
          </p:nvPr>
        </p:nvSpPr>
        <p:spPr/>
        <p:txBody>
          <a:bodyPr/>
          <a:lstStyle/>
          <a:p>
            <a:r>
              <a:rPr lang="en-US" dirty="0"/>
              <a:t>The P5 impact analysis will provide key insight on where the problem areas are from a sustainability perspective.  </a:t>
            </a:r>
            <a:endParaRPr lang="en-US" dirty="0" smtClean="0"/>
          </a:p>
          <a:p>
            <a:r>
              <a:rPr lang="en-US" dirty="0" smtClean="0"/>
              <a:t>Once </a:t>
            </a:r>
            <a:r>
              <a:rPr lang="en-US" dirty="0"/>
              <a:t>the analysis is completed, the items that pose a risk (anything with a + score) should be sectioned off and reviewed, and mapped to into a Sustainability Management Plan (SMP) </a:t>
            </a:r>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213</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xmlns="" val="186088047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a:t>A</a:t>
            </a:r>
            <a:r>
              <a:rPr lang="en-US" dirty="0" smtClean="0"/>
              <a:t> lot of good info…</a:t>
            </a:r>
          </a:p>
        </p:txBody>
      </p:sp>
      <p:sp>
        <p:nvSpPr>
          <p:cNvPr id="30723" name="Date Placeholder 1"/>
          <p:cNvSpPr>
            <a:spLocks noGrp="1"/>
          </p:cNvSpPr>
          <p:nvPr>
            <p:ph type="dt" sz="quarter" idx="4294967295"/>
          </p:nvPr>
        </p:nvSpPr>
        <p:spPr bwMode="auto">
          <a:xfrm>
            <a:off x="0" y="6526213"/>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537503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with the GRI and UNGC</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2" cstate="print">
            <a:extLst>
              <a:ext uri="{28A0092B-C50C-407E-A947-70E740481C1C}">
                <a14:useLocalDpi xmlns:a14="http://schemas.microsoft.com/office/drawing/2010/main" xmlns="" val="0"/>
              </a:ext>
            </a:extLst>
          </a:blip>
          <a:srcRect l="8148" t="6470" r="16601" b="44362"/>
          <a:stretch/>
        </p:blipFill>
        <p:spPr>
          <a:xfrm>
            <a:off x="457200" y="-38100"/>
            <a:ext cx="8077200" cy="6842469"/>
          </a:xfrm>
          <a:prstGeom prst="rect">
            <a:avLst/>
          </a:prstGeom>
        </p:spPr>
      </p:pic>
    </p:spTree>
    <p:extLst>
      <p:ext uri="{BB962C8B-B14F-4D97-AF65-F5344CB8AC3E}">
        <p14:creationId xmlns:p14="http://schemas.microsoft.com/office/powerpoint/2010/main" xmlns="" val="225974994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lstStyle/>
          <a:p>
            <a:r>
              <a:rPr lang="en-US" dirty="0" smtClean="0"/>
              <a:t>Group Exercise </a:t>
            </a:r>
            <a:br>
              <a:rPr lang="en-US" dirty="0" smtClean="0"/>
            </a:br>
            <a:r>
              <a:rPr lang="en-US" dirty="0" smtClean="0"/>
              <a:t>Learning How to use P5</a:t>
            </a:r>
            <a:endParaRPr lang="en-US" dirty="0"/>
          </a:p>
        </p:txBody>
      </p:sp>
      <p:pic>
        <p:nvPicPr>
          <p:cNvPr id="10" name="Picture 9">
            <a:hlinkClick r:id="rId3"/>
          </p:cNvPr>
          <p:cNvPicPr>
            <a:picLocks noChangeAspect="1"/>
          </p:cNvPicPr>
          <p:nvPr/>
        </p:nvPicPr>
        <p:blipFill>
          <a:blip r:embed="rId4" cstate="print"/>
          <a:stretch>
            <a:fillRect/>
          </a:stretch>
        </p:blipFill>
        <p:spPr>
          <a:xfrm>
            <a:off x="5978769" y="1447800"/>
            <a:ext cx="2321169" cy="4492752"/>
          </a:xfrm>
          <a:prstGeom prst="rect">
            <a:avLst/>
          </a:prstGeom>
        </p:spPr>
      </p:pic>
      <p:sp>
        <p:nvSpPr>
          <p:cNvPr id="11" name="TextBox 10"/>
          <p:cNvSpPr txBox="1"/>
          <p:nvPr/>
        </p:nvSpPr>
        <p:spPr>
          <a:xfrm>
            <a:off x="562708" y="2895600"/>
            <a:ext cx="5064369" cy="923330"/>
          </a:xfrm>
          <a:prstGeom prst="rect">
            <a:avLst/>
          </a:prstGeom>
          <a:noFill/>
        </p:spPr>
        <p:txBody>
          <a:bodyPr wrap="square" rtlCol="0">
            <a:spAutoFit/>
          </a:bodyPr>
          <a:lstStyle/>
          <a:p>
            <a:r>
              <a:rPr lang="en-US" dirty="0" smtClean="0"/>
              <a:t>With your project management hat on, what are some examples of projects that would be associated with bottled water?</a:t>
            </a:r>
            <a:endParaRPr lang="en-US" dirty="0"/>
          </a:p>
        </p:txBody>
      </p:sp>
      <p:sp>
        <p:nvSpPr>
          <p:cNvPr id="12" name="TextBox 11"/>
          <p:cNvSpPr txBox="1"/>
          <p:nvPr/>
        </p:nvSpPr>
        <p:spPr>
          <a:xfrm>
            <a:off x="492369" y="1752601"/>
            <a:ext cx="6272871" cy="923330"/>
          </a:xfrm>
          <a:prstGeom prst="rect">
            <a:avLst/>
          </a:prstGeom>
          <a:noFill/>
        </p:spPr>
        <p:txBody>
          <a:bodyPr wrap="none" rtlCol="0">
            <a:spAutoFit/>
          </a:bodyPr>
          <a:lstStyle/>
          <a:p>
            <a:r>
              <a:rPr lang="en-US" b="1" dirty="0" smtClean="0"/>
              <a:t>You are a project manager for ABC Beverage Company who just</a:t>
            </a:r>
          </a:p>
          <a:p>
            <a:r>
              <a:rPr lang="en-US" b="1" dirty="0" smtClean="0"/>
              <a:t>Came up with a new idea “bottled water”.</a:t>
            </a:r>
          </a:p>
          <a:p>
            <a:endParaRPr lang="en-US" b="1" dirty="0"/>
          </a:p>
        </p:txBody>
      </p:sp>
      <p:pic>
        <p:nvPicPr>
          <p:cNvPr id="6" name="Picture 5" descr="P5-Logo.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7200" y="4648200"/>
            <a:ext cx="1600200" cy="1276406"/>
          </a:xfrm>
          <a:prstGeom prst="rect">
            <a:avLst/>
          </a:prstGeom>
        </p:spPr>
      </p:pic>
    </p:spTree>
    <p:extLst>
      <p:ext uri="{BB962C8B-B14F-4D97-AF65-F5344CB8AC3E}">
        <p14:creationId xmlns:p14="http://schemas.microsoft.com/office/powerpoint/2010/main" xmlns="" val="2809875218"/>
      </p:ext>
    </p:extLst>
  </p:cSld>
  <p:clrMapOvr>
    <a:masterClrMapping/>
  </p:clrMapOvr>
  <p:transition spd="slow"/>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lstStyle/>
          <a:p>
            <a:r>
              <a:rPr lang="en-US" dirty="0" smtClean="0"/>
              <a:t>Class Exercise. Learning How to use P5</a:t>
            </a:r>
            <a:endParaRPr lang="en-US" dirty="0"/>
          </a:p>
        </p:txBody>
      </p:sp>
      <p:pic>
        <p:nvPicPr>
          <p:cNvPr id="10" name="Picture 9">
            <a:hlinkClick r:id="rId5"/>
          </p:cNvPr>
          <p:cNvPicPr>
            <a:picLocks noChangeAspect="1"/>
          </p:cNvPicPr>
          <p:nvPr/>
        </p:nvPicPr>
        <p:blipFill>
          <a:blip r:embed="rId6"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51692" y="1295400"/>
            <a:ext cx="8058530" cy="4419600"/>
          </a:xfrm>
          <a:prstGeom prst="rect">
            <a:avLst/>
          </a:prstGeom>
        </p:spPr>
      </p:pic>
    </p:spTree>
    <p:extLst>
      <p:ext uri="{BB962C8B-B14F-4D97-AF65-F5344CB8AC3E}">
        <p14:creationId xmlns:p14="http://schemas.microsoft.com/office/powerpoint/2010/main" xmlns="" val="41255501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914399"/>
          </a:xfrm>
        </p:spPr>
        <p:txBody>
          <a:bodyPr/>
          <a:lstStyle/>
          <a:p>
            <a:r>
              <a:rPr lang="en-US" dirty="0" smtClean="0"/>
              <a:t>Project Governance – How could it be used?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218</a:t>
            </a:fld>
            <a:endParaRPr lang="en-US" dirty="0"/>
          </a:p>
        </p:txBody>
      </p:sp>
      <p:sp>
        <p:nvSpPr>
          <p:cNvPr id="4" name="Title 3"/>
          <p:cNvSpPr>
            <a:spLocks noGrp="1"/>
          </p:cNvSpPr>
          <p:nvPr>
            <p:ph type="title"/>
          </p:nvPr>
        </p:nvSpPr>
        <p:spPr/>
        <p:txBody>
          <a:bodyPr/>
          <a:lstStyle/>
          <a:p>
            <a:r>
              <a:rPr lang="en-US" dirty="0" smtClean="0"/>
              <a:t>P5 and…	</a:t>
            </a:r>
            <a:endParaRPr lang="en-US" dirty="0"/>
          </a:p>
        </p:txBody>
      </p:sp>
      <p:sp>
        <p:nvSpPr>
          <p:cNvPr id="5" name="Content Placeholder 1"/>
          <p:cNvSpPr txBox="1">
            <a:spLocks/>
          </p:cNvSpPr>
          <p:nvPr/>
        </p:nvSpPr>
        <p:spPr>
          <a:xfrm>
            <a:off x="533400" y="27432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Risk Management – How could it be used?</a:t>
            </a:r>
            <a:endParaRPr lang="en-US" dirty="0"/>
          </a:p>
        </p:txBody>
      </p:sp>
      <p:sp>
        <p:nvSpPr>
          <p:cNvPr id="6" name="Content Placeholder 1"/>
          <p:cNvSpPr txBox="1">
            <a:spLocks/>
          </p:cNvSpPr>
          <p:nvPr/>
        </p:nvSpPr>
        <p:spPr>
          <a:xfrm>
            <a:off x="609600" y="37338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Project Selection – How could it be used?</a:t>
            </a:r>
            <a:endParaRPr lang="en-US" dirty="0"/>
          </a:p>
        </p:txBody>
      </p:sp>
    </p:spTree>
    <p:extLst>
      <p:ext uri="{BB962C8B-B14F-4D97-AF65-F5344CB8AC3E}">
        <p14:creationId xmlns:p14="http://schemas.microsoft.com/office/powerpoint/2010/main" xmlns="" val="81194252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219</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The P5™ Standard</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399957189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Economic Forum</a:t>
            </a:r>
            <a:endParaRPr lang="en-US" dirty="0"/>
          </a:p>
        </p:txBody>
      </p:sp>
      <p:pic>
        <p:nvPicPr>
          <p:cNvPr id="5" name="Content Placeholder 4" descr="WEF.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6866" b="6866"/>
          <a:stretch>
            <a:fillRect/>
          </a:stretch>
        </p:blipFill>
        <p:spPr>
          <a:xfrm>
            <a:off x="990600" y="1219200"/>
            <a:ext cx="6934200" cy="3813543"/>
          </a:xfrm>
        </p:spPr>
      </p:pic>
      <p:sp>
        <p:nvSpPr>
          <p:cNvPr id="4" name="Slide Number Placeholder 3"/>
          <p:cNvSpPr>
            <a:spLocks noGrp="1"/>
          </p:cNvSpPr>
          <p:nvPr>
            <p:ph type="sldNum" sz="quarter" idx="12"/>
          </p:nvPr>
        </p:nvSpPr>
        <p:spPr/>
        <p:txBody>
          <a:bodyPr/>
          <a:lstStyle/>
          <a:p>
            <a:fld id="{4BE819A1-3DD8-4179-BFD0-BF7D359F8DBD}" type="slidenum">
              <a:rPr lang="en-US" smtClean="0"/>
              <a:pPr/>
              <a:t>22</a:t>
            </a:fld>
            <a:endParaRPr lang="en-US" dirty="0"/>
          </a:p>
        </p:txBody>
      </p:sp>
      <p:sp>
        <p:nvSpPr>
          <p:cNvPr id="6" name="TextBox 5"/>
          <p:cNvSpPr txBox="1"/>
          <p:nvPr/>
        </p:nvSpPr>
        <p:spPr>
          <a:xfrm>
            <a:off x="533400" y="5029200"/>
            <a:ext cx="7894320" cy="646331"/>
          </a:xfrm>
          <a:prstGeom prst="rect">
            <a:avLst/>
          </a:prstGeom>
          <a:noFill/>
        </p:spPr>
        <p:txBody>
          <a:bodyPr wrap="square" rtlCol="0">
            <a:spAutoFit/>
          </a:bodyPr>
          <a:lstStyle/>
          <a:p>
            <a:r>
              <a:rPr lang="en-US" dirty="0"/>
              <a:t>The real conflict is not between profit maximization and social responsibility, but rather between short- and long-term thinking," writes Professor Klaus Schwab.</a:t>
            </a:r>
          </a:p>
        </p:txBody>
      </p:sp>
      <p:sp>
        <p:nvSpPr>
          <p:cNvPr id="7" name="TextBox 6"/>
          <p:cNvSpPr txBox="1"/>
          <p:nvPr/>
        </p:nvSpPr>
        <p:spPr>
          <a:xfrm>
            <a:off x="3733800" y="5867400"/>
            <a:ext cx="4801314" cy="307777"/>
          </a:xfrm>
          <a:prstGeom prst="rect">
            <a:avLst/>
          </a:prstGeom>
          <a:noFill/>
        </p:spPr>
        <p:txBody>
          <a:bodyPr wrap="none" rtlCol="0">
            <a:spAutoFit/>
          </a:bodyPr>
          <a:lstStyle/>
          <a:p>
            <a:r>
              <a:rPr lang="en-US" sz="1400" dirty="0">
                <a:solidFill>
                  <a:srgbClr val="BFBFBF"/>
                </a:solidFill>
              </a:rPr>
              <a:t>https://</a:t>
            </a:r>
            <a:r>
              <a:rPr lang="en-US" sz="1400" dirty="0" err="1">
                <a:solidFill>
                  <a:srgbClr val="BFBFBF"/>
                </a:solidFill>
              </a:rPr>
              <a:t>agenda.weforum.org</a:t>
            </a:r>
            <a:r>
              <a:rPr lang="en-US" sz="1400" dirty="0">
                <a:solidFill>
                  <a:srgbClr val="BFBFBF"/>
                </a:solidFill>
              </a:rPr>
              <a:t>/2014/12/the-profitability-o</a:t>
            </a:r>
            <a:r>
              <a:rPr lang="en-US" sz="1100" dirty="0">
                <a:solidFill>
                  <a:srgbClr val="BFBFBF"/>
                </a:solidFill>
              </a:rPr>
              <a:t>f-tru</a:t>
            </a:r>
            <a:r>
              <a:rPr lang="en-US" sz="1400" dirty="0">
                <a:solidFill>
                  <a:srgbClr val="BFBFBF"/>
                </a:solidFill>
              </a:rPr>
              <a:t>st/</a:t>
            </a:r>
          </a:p>
        </p:txBody>
      </p:sp>
    </p:spTree>
    <p:extLst>
      <p:ext uri="{BB962C8B-B14F-4D97-AF65-F5344CB8AC3E}">
        <p14:creationId xmlns:p14="http://schemas.microsoft.com/office/powerpoint/2010/main" xmlns="" val="355089193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Controls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220</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2893209450"/>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smtClean="0">
                          <a:solidFill>
                            <a:schemeClr val="tx1"/>
                          </a:solidFill>
                          <a:latin typeface="Helvetica"/>
                          <a:ea typeface="Calibri"/>
                          <a:cs typeface="Helvetica"/>
                        </a:rPr>
                        <a:t>12</a:t>
                      </a:r>
                      <a:endParaRPr lang="en-GB" sz="1600" dirty="0" smtClean="0">
                        <a:solidFill>
                          <a:schemeClr val="tx1"/>
                        </a:solidFill>
                        <a:latin typeface="Helvetica"/>
                        <a:ea typeface="Calibri"/>
                        <a:cs typeface="Helvetica"/>
                      </a:endParaRPr>
                    </a:p>
                    <a:p>
                      <a:pPr>
                        <a:lnSpc>
                          <a:spcPct val="100000"/>
                        </a:lnSpc>
                        <a:spcAft>
                          <a:spcPts val="0"/>
                        </a:spcAft>
                      </a:pPr>
                      <a:r>
                        <a:rPr lang="en-GB" sz="1600" baseline="0" dirty="0" smtClean="0">
                          <a:solidFill>
                            <a:schemeClr val="tx1"/>
                          </a:solidFill>
                          <a:latin typeface="Helvetica"/>
                          <a:ea typeface="Calibri"/>
                          <a:cs typeface="Helvetica"/>
                        </a:rPr>
                        <a:t>Project Controls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Project Control?</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Managing Project Control</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Controls Process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PBS/WBS/OBS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Estimating Accuracy</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Procurement</a:t>
                      </a:r>
                    </a:p>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Estimating</a:t>
                      </a:r>
                      <a:r>
                        <a:rPr lang="en-GB" sz="1600" b="1" baseline="0" dirty="0" smtClean="0">
                          <a:solidFill>
                            <a:schemeClr val="tx1"/>
                          </a:solidFill>
                          <a:latin typeface="Helvetica"/>
                          <a:ea typeface="Calibri"/>
                          <a:cs typeface="Helvetica"/>
                        </a:rPr>
                        <a:t>/ Budgeting/ Costing</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Earned Value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Analysis and Reporting</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Change Control</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areas of project control.  While there are many factors to controlling a project, some of which are covered in detail in other modules, this module focuses on Analysis, Costing, Estimating and Reporting</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64280030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1"/>
            <a:ext cx="3733800" cy="3733799"/>
          </a:xfrm>
        </p:spPr>
        <p:txBody>
          <a:bodyPr>
            <a:normAutofit/>
          </a:bodyPr>
          <a:lstStyle/>
          <a:p>
            <a:pPr marL="0" indent="0">
              <a:buNone/>
            </a:pPr>
            <a:r>
              <a:rPr lang="en-US" sz="2000" dirty="0" smtClean="0"/>
              <a:t>Project </a:t>
            </a:r>
            <a:r>
              <a:rPr lang="en-US" sz="2000" b="1" dirty="0" smtClean="0"/>
              <a:t>controls</a:t>
            </a:r>
            <a:r>
              <a:rPr lang="en-US" sz="2000" dirty="0" smtClean="0"/>
              <a:t> ensure that actual project performance aligns with the business case through analyzing variances in scope, costing, and activities, and taking appropriate corrective and preventive action with regard to risk as needed in order to realize benefits.</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221</a:t>
            </a:fld>
            <a:endParaRPr lang="en-US" dirty="0"/>
          </a:p>
        </p:txBody>
      </p:sp>
      <p:sp>
        <p:nvSpPr>
          <p:cNvPr id="4" name="Title 3"/>
          <p:cNvSpPr>
            <a:spLocks noGrp="1"/>
          </p:cNvSpPr>
          <p:nvPr>
            <p:ph type="title"/>
          </p:nvPr>
        </p:nvSpPr>
        <p:spPr/>
        <p:txBody>
          <a:bodyPr/>
          <a:lstStyle/>
          <a:p>
            <a:r>
              <a:rPr lang="en-US" dirty="0" smtClean="0"/>
              <a:t>What is Project Control?</a:t>
            </a:r>
            <a:endParaRPr lang="en-US" dirty="0"/>
          </a:p>
        </p:txBody>
      </p:sp>
      <p:pic>
        <p:nvPicPr>
          <p:cNvPr id="5" name="Picture 4" descr="Screen Shot 2014-11-19 at 9.37.19 P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267200" y="1726210"/>
            <a:ext cx="4717204" cy="2086329"/>
          </a:xfrm>
          <a:prstGeom prst="rect">
            <a:avLst/>
          </a:prstGeom>
        </p:spPr>
      </p:pic>
      <p:sp>
        <p:nvSpPr>
          <p:cNvPr id="6" name="TextBox 5"/>
          <p:cNvSpPr txBox="1"/>
          <p:nvPr/>
        </p:nvSpPr>
        <p:spPr>
          <a:xfrm>
            <a:off x="4800600" y="3962400"/>
            <a:ext cx="3608680" cy="369332"/>
          </a:xfrm>
          <a:prstGeom prst="rect">
            <a:avLst/>
          </a:prstGeom>
          <a:noFill/>
        </p:spPr>
        <p:txBody>
          <a:bodyPr wrap="none" rtlCol="0">
            <a:spAutoFit/>
          </a:bodyPr>
          <a:lstStyle/>
          <a:p>
            <a:r>
              <a:rPr lang="en-US" dirty="0" smtClean="0"/>
              <a:t>Can sometimes feel like herding cats</a:t>
            </a:r>
            <a:endParaRPr lang="en-US" dirty="0"/>
          </a:p>
        </p:txBody>
      </p:sp>
      <p:sp>
        <p:nvSpPr>
          <p:cNvPr id="7" name="TextBox 6"/>
          <p:cNvSpPr txBox="1"/>
          <p:nvPr/>
        </p:nvSpPr>
        <p:spPr>
          <a:xfrm>
            <a:off x="5334000" y="5867400"/>
            <a:ext cx="3592594" cy="261610"/>
          </a:xfrm>
          <a:prstGeom prst="rect">
            <a:avLst/>
          </a:prstGeom>
          <a:noFill/>
        </p:spPr>
        <p:txBody>
          <a:bodyPr wrap="none" rtlCol="0">
            <a:spAutoFit/>
          </a:bodyPr>
          <a:lstStyle/>
          <a:p>
            <a:r>
              <a:rPr lang="en-US" sz="1100" dirty="0" err="1" smtClean="0">
                <a:solidFill>
                  <a:srgbClr val="7F7F7F"/>
                </a:solidFill>
              </a:rPr>
              <a:t>Img</a:t>
            </a:r>
            <a:r>
              <a:rPr lang="en-US" sz="1100" dirty="0" smtClean="0">
                <a:solidFill>
                  <a:srgbClr val="7F7F7F"/>
                </a:solidFill>
              </a:rPr>
              <a:t> </a:t>
            </a:r>
            <a:r>
              <a:rPr lang="en-US" sz="1100" dirty="0" err="1" smtClean="0">
                <a:solidFill>
                  <a:srgbClr val="7F7F7F"/>
                </a:solidFill>
              </a:rPr>
              <a:t>src</a:t>
            </a:r>
            <a:r>
              <a:rPr lang="en-US" sz="1100" dirty="0">
                <a:solidFill>
                  <a:srgbClr val="7F7F7F"/>
                </a:solidFill>
              </a:rPr>
              <a:t>: https://</a:t>
            </a:r>
            <a:r>
              <a:rPr lang="en-US" sz="1100" dirty="0" err="1">
                <a:solidFill>
                  <a:srgbClr val="7F7F7F"/>
                </a:solidFill>
              </a:rPr>
              <a:t>www.youtube.com</a:t>
            </a:r>
            <a:r>
              <a:rPr lang="en-US" sz="1100" dirty="0">
                <a:solidFill>
                  <a:srgbClr val="7F7F7F"/>
                </a:solidFill>
              </a:rPr>
              <a:t>/</a:t>
            </a:r>
            <a:r>
              <a:rPr lang="en-US" sz="1100" dirty="0" err="1">
                <a:solidFill>
                  <a:srgbClr val="7F7F7F"/>
                </a:solidFill>
              </a:rPr>
              <a:t>watch?v</a:t>
            </a:r>
            <a:r>
              <a:rPr lang="en-US" sz="1100" dirty="0">
                <a:solidFill>
                  <a:srgbClr val="7F7F7F"/>
                </a:solidFill>
              </a:rPr>
              <a:t>=FEU1lPzD5RQ</a:t>
            </a:r>
          </a:p>
        </p:txBody>
      </p:sp>
    </p:spTree>
    <p:extLst>
      <p:ext uri="{BB962C8B-B14F-4D97-AF65-F5344CB8AC3E}">
        <p14:creationId xmlns="" xmlns:p14="http://schemas.microsoft.com/office/powerpoint/2010/main" val="235318625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Project Controls Breakdown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222</a:t>
            </a:fld>
            <a:endParaRPr lang="en-US" dirty="0"/>
          </a:p>
        </p:txBody>
      </p:sp>
      <p:sp>
        <p:nvSpPr>
          <p:cNvPr id="5" name="Content Placeholder 4"/>
          <p:cNvSpPr>
            <a:spLocks noGrp="1"/>
          </p:cNvSpPr>
          <p:nvPr>
            <p:ph idx="1"/>
          </p:nvPr>
        </p:nvSpPr>
        <p:spPr>
          <a:xfrm>
            <a:off x="457200" y="1600201"/>
            <a:ext cx="4267200" cy="4343400"/>
          </a:xfrm>
        </p:spPr>
        <p:txBody>
          <a:bodyPr>
            <a:normAutofit fontScale="77500" lnSpcReduction="20000"/>
          </a:bodyPr>
          <a:lstStyle/>
          <a:p>
            <a:r>
              <a:rPr lang="en-US" b="1" dirty="0" smtClean="0"/>
              <a:t>Project</a:t>
            </a:r>
          </a:p>
          <a:p>
            <a:pPr lvl="1"/>
            <a:r>
              <a:rPr lang="en-US" b="1" dirty="0" smtClean="0"/>
              <a:t>Planning </a:t>
            </a:r>
          </a:p>
          <a:p>
            <a:pPr lvl="1"/>
            <a:r>
              <a:rPr lang="en-US" b="1" dirty="0" smtClean="0"/>
              <a:t>Costing/Procurement</a:t>
            </a:r>
          </a:p>
          <a:p>
            <a:pPr lvl="1"/>
            <a:r>
              <a:rPr lang="en-US" b="1" dirty="0" smtClean="0"/>
              <a:t>Scheduling</a:t>
            </a:r>
          </a:p>
          <a:p>
            <a:pPr lvl="1"/>
            <a:r>
              <a:rPr lang="en-US" b="1" dirty="0" smtClean="0"/>
              <a:t>Reporting</a:t>
            </a:r>
          </a:p>
          <a:p>
            <a:pPr lvl="1"/>
            <a:r>
              <a:rPr lang="en-US" b="1" dirty="0" smtClean="0"/>
              <a:t>Analyzing</a:t>
            </a:r>
          </a:p>
          <a:p>
            <a:pPr lvl="1"/>
            <a:endParaRPr lang="en-US" dirty="0" smtClean="0"/>
          </a:p>
          <a:p>
            <a:r>
              <a:rPr lang="en-US" dirty="0" smtClean="0">
                <a:solidFill>
                  <a:srgbClr val="7F7F7F"/>
                </a:solidFill>
              </a:rPr>
              <a:t>Also includes management of:</a:t>
            </a:r>
          </a:p>
          <a:p>
            <a:pPr lvl="1"/>
            <a:r>
              <a:rPr lang="en-US" dirty="0" smtClean="0">
                <a:solidFill>
                  <a:srgbClr val="7F7F7F"/>
                </a:solidFill>
              </a:rPr>
              <a:t>Change</a:t>
            </a:r>
          </a:p>
          <a:p>
            <a:pPr lvl="1"/>
            <a:r>
              <a:rPr lang="en-US" dirty="0" smtClean="0">
                <a:solidFill>
                  <a:srgbClr val="7F7F7F"/>
                </a:solidFill>
              </a:rPr>
              <a:t>Risk</a:t>
            </a:r>
          </a:p>
          <a:p>
            <a:pPr lvl="1"/>
            <a:r>
              <a:rPr lang="en-US" dirty="0" smtClean="0">
                <a:solidFill>
                  <a:srgbClr val="7F7F7F"/>
                </a:solidFill>
              </a:rPr>
              <a:t>Issues</a:t>
            </a:r>
          </a:p>
          <a:p>
            <a:pPr lvl="1"/>
            <a:r>
              <a:rPr lang="en-US" dirty="0" smtClean="0">
                <a:solidFill>
                  <a:srgbClr val="7F7F7F"/>
                </a:solidFill>
              </a:rPr>
              <a:t>Benefits</a:t>
            </a:r>
          </a:p>
          <a:p>
            <a:pPr lvl="1"/>
            <a:r>
              <a:rPr lang="en-US" dirty="0" smtClean="0">
                <a:solidFill>
                  <a:srgbClr val="7F7F7F"/>
                </a:solidFill>
              </a:rPr>
              <a:t>Sustainability</a:t>
            </a:r>
          </a:p>
        </p:txBody>
      </p:sp>
      <p:sp>
        <p:nvSpPr>
          <p:cNvPr id="20" name="TextBox 19"/>
          <p:cNvSpPr txBox="1"/>
          <p:nvPr/>
        </p:nvSpPr>
        <p:spPr>
          <a:xfrm>
            <a:off x="5181600" y="4419600"/>
            <a:ext cx="3535794" cy="646331"/>
          </a:xfrm>
          <a:prstGeom prst="rect">
            <a:avLst/>
          </a:prstGeom>
          <a:noFill/>
        </p:spPr>
        <p:txBody>
          <a:bodyPr wrap="none" rtlCol="0">
            <a:spAutoFit/>
          </a:bodyPr>
          <a:lstStyle/>
          <a:p>
            <a:r>
              <a:rPr lang="en-US" dirty="0" smtClean="0">
                <a:solidFill>
                  <a:srgbClr val="7F7F7F"/>
                </a:solidFill>
              </a:rPr>
              <a:t>Also part of project controls but are</a:t>
            </a:r>
          </a:p>
          <a:p>
            <a:r>
              <a:rPr lang="en-US" dirty="0" smtClean="0">
                <a:solidFill>
                  <a:srgbClr val="7F7F7F"/>
                </a:solidFill>
              </a:rPr>
              <a:t>Covered</a:t>
            </a:r>
            <a:r>
              <a:rPr lang="en-US" dirty="0" smtClean="0">
                <a:solidFill>
                  <a:schemeClr val="tx1">
                    <a:lumMod val="50000"/>
                    <a:lumOff val="50000"/>
                  </a:schemeClr>
                </a:solidFill>
              </a:rPr>
              <a:t> in other modules</a:t>
            </a:r>
            <a:endParaRPr lang="en-US" dirty="0">
              <a:solidFill>
                <a:schemeClr val="tx1">
                  <a:lumMod val="50000"/>
                  <a:lumOff val="50000"/>
                </a:schemeClr>
              </a:solidFill>
            </a:endParaRPr>
          </a:p>
        </p:txBody>
      </p:sp>
      <p:sp>
        <p:nvSpPr>
          <p:cNvPr id="3" name="TextBox 2"/>
          <p:cNvSpPr txBox="1"/>
          <p:nvPr/>
        </p:nvSpPr>
        <p:spPr>
          <a:xfrm>
            <a:off x="5486400" y="1981200"/>
            <a:ext cx="2824480" cy="646331"/>
          </a:xfrm>
          <a:prstGeom prst="rect">
            <a:avLst/>
          </a:prstGeom>
          <a:noFill/>
        </p:spPr>
        <p:txBody>
          <a:bodyPr wrap="square" rtlCol="0" anchor="ctr">
            <a:spAutoFit/>
          </a:bodyPr>
          <a:lstStyle/>
          <a:p>
            <a:r>
              <a:rPr lang="en-US" b="1" dirty="0" smtClean="0"/>
              <a:t>Covered in this module</a:t>
            </a:r>
            <a:endParaRPr lang="en-US" dirty="0"/>
          </a:p>
          <a:p>
            <a:endParaRPr lang="en-US" dirty="0" smtClean="0"/>
          </a:p>
        </p:txBody>
      </p:sp>
      <p:cxnSp>
        <p:nvCxnSpPr>
          <p:cNvPr id="8" name="Straight Connector 7"/>
          <p:cNvCxnSpPr/>
          <p:nvPr/>
        </p:nvCxnSpPr>
        <p:spPr>
          <a:xfrm flipH="1">
            <a:off x="304800" y="3581400"/>
            <a:ext cx="8610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48369844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1"/>
            <a:ext cx="7772400" cy="914400"/>
          </a:xfrm>
        </p:spPr>
        <p:txBody>
          <a:bodyPr/>
          <a:lstStyle/>
          <a:p>
            <a:r>
              <a:rPr lang="en-US" dirty="0" smtClean="0"/>
              <a:t>MANAGING CONTROL</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223</a:t>
            </a:fld>
            <a:endParaRPr lang="en-US" dirty="0"/>
          </a:p>
        </p:txBody>
      </p:sp>
      <p:pic>
        <p:nvPicPr>
          <p:cNvPr id="3" name="Picture 2"/>
          <p:cNvPicPr>
            <a:picLocks noChangeAspect="1"/>
          </p:cNvPicPr>
          <p:nvPr/>
        </p:nvPicPr>
        <p:blipFill>
          <a:blip r:embed="rId2" cstate="print"/>
          <a:stretch>
            <a:fillRect/>
          </a:stretch>
        </p:blipFill>
        <p:spPr>
          <a:xfrm>
            <a:off x="762000" y="1066800"/>
            <a:ext cx="4194034" cy="2362200"/>
          </a:xfrm>
          <a:prstGeom prst="rect">
            <a:avLst/>
          </a:prstGeom>
          <a:ln w="57150" cmpd="sng">
            <a:solidFill>
              <a:schemeClr val="tx1"/>
            </a:solidFill>
          </a:ln>
        </p:spPr>
      </p:pic>
    </p:spTree>
    <p:extLst>
      <p:ext uri="{BB962C8B-B14F-4D97-AF65-F5344CB8AC3E}">
        <p14:creationId xmlns="" xmlns:p14="http://schemas.microsoft.com/office/powerpoint/2010/main" val="112242134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5800" y="1676400"/>
            <a:ext cx="7058758" cy="3741737"/>
          </a:xfrm>
          <a:prstGeom prst="rect">
            <a:avLst/>
          </a:prstGeom>
          <a:noFill/>
          <a:ln w="12700" cap="sq" algn="ctr">
            <a:noFill/>
            <a:miter lim="800000"/>
            <a:headEnd/>
            <a:tailEnd/>
          </a:ln>
          <a:effectLst/>
        </p:spPr>
        <p:txBody>
          <a:bodyPr lIns="91433" tIns="45717" rIns="91433" bIns="45717"/>
          <a:lstStyle/>
          <a:p>
            <a:pPr marL="342900" indent="-342900">
              <a:buFont typeface="Courier New"/>
              <a:buChar char="o"/>
            </a:pPr>
            <a:r>
              <a:rPr lang="en-US" sz="2400" dirty="0"/>
              <a:t>The first step in setting up </a:t>
            </a:r>
            <a:r>
              <a:rPr lang="en-US" sz="2400" dirty="0" smtClean="0"/>
              <a:t>analytics for project control is </a:t>
            </a:r>
            <a:r>
              <a:rPr lang="en-US" sz="2400" dirty="0"/>
              <a:t>to identify the key factors to be </a:t>
            </a:r>
            <a:r>
              <a:rPr lang="en-US" sz="2400" dirty="0" smtClean="0"/>
              <a:t>monitored</a:t>
            </a:r>
            <a:endParaRPr lang="en-US" sz="2400" dirty="0"/>
          </a:p>
          <a:p>
            <a:pPr marL="342900" indent="-342900">
              <a:buFont typeface="Courier New"/>
              <a:buChar char="o"/>
            </a:pPr>
            <a:r>
              <a:rPr lang="en-US" sz="2400" dirty="0"/>
              <a:t>The project manager must define precisely which specific characteristics of performance, cost, and </a:t>
            </a:r>
            <a:r>
              <a:rPr lang="en-US" sz="2400" dirty="0" smtClean="0"/>
              <a:t>time, risk, quality, and sustainability are in accordance with the business case and </a:t>
            </a:r>
            <a:r>
              <a:rPr lang="en-US" sz="2400" dirty="0"/>
              <a:t>should be controlled</a:t>
            </a:r>
          </a:p>
          <a:p>
            <a:pPr marL="342900" indent="-342900">
              <a:buFont typeface="Courier New"/>
              <a:buChar char="o"/>
            </a:pPr>
            <a:r>
              <a:rPr lang="en-US" sz="2400" dirty="0"/>
              <a:t>Exact boundaries must then be established, within which control should be maintained</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224</a:t>
            </a:fld>
            <a:endParaRPr lang="en-US" dirty="0"/>
          </a:p>
        </p:txBody>
      </p:sp>
    </p:spTree>
    <p:extLst>
      <p:ext uri="{BB962C8B-B14F-4D97-AF65-F5344CB8AC3E}">
        <p14:creationId xmlns="" xmlns:p14="http://schemas.microsoft.com/office/powerpoint/2010/main" val="39764209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0" y="1287463"/>
            <a:ext cx="8233349" cy="4994275"/>
          </a:xfrm>
          <a:prstGeom prst="rect">
            <a:avLst/>
          </a:prstGeom>
          <a:noFill/>
          <a:ln w="12700" cap="sq" algn="ctr">
            <a:noFill/>
            <a:miter lim="800000"/>
            <a:headEnd/>
            <a:tailEnd/>
          </a:ln>
          <a:effectLst/>
        </p:spPr>
        <p:txBody>
          <a:bodyPr lIns="91433" tIns="45717" rIns="91433" bIns="45717"/>
          <a:lstStyle/>
          <a:p>
            <a:pPr marL="342900" indent="-342900">
              <a:buFont typeface="Arial"/>
              <a:buChar char="•"/>
            </a:pPr>
            <a:r>
              <a:rPr lang="en-US" sz="2400" dirty="0">
                <a:latin typeface="Helvetica"/>
                <a:cs typeface="Helvetica"/>
              </a:rPr>
              <a:t>The best source of items to be monitored is the project </a:t>
            </a:r>
            <a:r>
              <a:rPr lang="en-US" sz="2400" dirty="0" smtClean="0">
                <a:latin typeface="Helvetica"/>
                <a:cs typeface="Helvetica"/>
              </a:rPr>
              <a:t>plan documents.</a:t>
            </a:r>
            <a:endParaRPr lang="en-US" sz="2400" dirty="0">
              <a:latin typeface="Helvetica"/>
              <a:cs typeface="Helvetica"/>
            </a:endParaRPr>
          </a:p>
          <a:p>
            <a:pPr marL="800100" lvl="1" indent="-342900">
              <a:buFont typeface="Arial"/>
              <a:buChar char="•"/>
            </a:pPr>
            <a:r>
              <a:rPr lang="en-US" sz="2400" dirty="0">
                <a:latin typeface="Helvetica"/>
                <a:cs typeface="Helvetica"/>
              </a:rPr>
              <a:t>The </a:t>
            </a:r>
            <a:r>
              <a:rPr lang="en-US" sz="2400" dirty="0" smtClean="0">
                <a:latin typeface="Helvetica"/>
                <a:cs typeface="Helvetica"/>
              </a:rPr>
              <a:t>control </a:t>
            </a:r>
            <a:r>
              <a:rPr lang="en-US" sz="2400" dirty="0">
                <a:latin typeface="Helvetica"/>
                <a:cs typeface="Helvetica"/>
              </a:rPr>
              <a:t>system is a direct connection between planning and control</a:t>
            </a:r>
          </a:p>
          <a:p>
            <a:pPr marL="800100" lvl="1" indent="-342900">
              <a:buFont typeface="Arial"/>
              <a:buChar char="•"/>
            </a:pPr>
            <a:r>
              <a:rPr lang="en-US" sz="2400" dirty="0">
                <a:latin typeface="Helvetica"/>
                <a:cs typeface="Helvetica"/>
              </a:rPr>
              <a:t>It is common to focus </a:t>
            </a:r>
            <a:r>
              <a:rPr lang="en-US" sz="2400" dirty="0" smtClean="0">
                <a:latin typeface="Helvetica"/>
                <a:cs typeface="Helvetica"/>
              </a:rPr>
              <a:t>contro</a:t>
            </a:r>
            <a:r>
              <a:rPr lang="en-US" sz="2400" dirty="0">
                <a:latin typeface="Helvetica"/>
                <a:cs typeface="Helvetica"/>
              </a:rPr>
              <a:t>l</a:t>
            </a:r>
            <a:r>
              <a:rPr lang="en-US" sz="2400" dirty="0" smtClean="0">
                <a:latin typeface="Helvetica"/>
                <a:cs typeface="Helvetica"/>
              </a:rPr>
              <a:t> </a:t>
            </a:r>
            <a:r>
              <a:rPr lang="en-US" sz="2400" dirty="0">
                <a:latin typeface="Helvetica"/>
                <a:cs typeface="Helvetica"/>
              </a:rPr>
              <a:t>activities on data that are easily gathered - rather than important</a:t>
            </a:r>
          </a:p>
          <a:p>
            <a:pPr marL="800100" lvl="1" indent="-342900">
              <a:buFont typeface="Arial"/>
              <a:buChar char="•"/>
            </a:pPr>
            <a:r>
              <a:rPr lang="en-US" sz="2400" dirty="0" smtClean="0">
                <a:latin typeface="Helvetica"/>
                <a:cs typeface="Helvetica"/>
              </a:rPr>
              <a:t>Control analytics </a:t>
            </a:r>
            <a:r>
              <a:rPr lang="en-US" sz="2400" dirty="0">
                <a:latin typeface="Helvetica"/>
                <a:cs typeface="Helvetica"/>
              </a:rPr>
              <a:t>should concentrate primarily on measuring various facets of </a:t>
            </a:r>
            <a:r>
              <a:rPr lang="en-US" sz="2400" dirty="0" smtClean="0">
                <a:latin typeface="Helvetica"/>
                <a:cs typeface="Helvetica"/>
              </a:rPr>
              <a:t>performance as it relates to the business case.</a:t>
            </a:r>
            <a:endParaRPr lang="en-US" sz="2400" dirty="0">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225</a:t>
            </a:fld>
            <a:endParaRPr lang="en-US" dirty="0"/>
          </a:p>
        </p:txBody>
      </p:sp>
      <p:sp>
        <p:nvSpPr>
          <p:cNvPr id="8"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Tree>
    <p:extLst>
      <p:ext uri="{BB962C8B-B14F-4D97-AF65-F5344CB8AC3E}">
        <p14:creationId xmlns="" xmlns:p14="http://schemas.microsoft.com/office/powerpoint/2010/main" val="316609275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GB" dirty="0"/>
              <a:t>Project </a:t>
            </a:r>
            <a:r>
              <a:rPr lang="en-GB" dirty="0" smtClean="0"/>
              <a:t>Controls </a:t>
            </a:r>
            <a:r>
              <a:rPr lang="en-GB" dirty="0"/>
              <a:t>Principles</a:t>
            </a:r>
          </a:p>
        </p:txBody>
      </p:sp>
      <p:grpSp>
        <p:nvGrpSpPr>
          <p:cNvPr id="4" name="Group 19"/>
          <p:cNvGrpSpPr/>
          <p:nvPr/>
        </p:nvGrpSpPr>
        <p:grpSpPr>
          <a:xfrm>
            <a:off x="2057400" y="2316860"/>
            <a:ext cx="5029200" cy="2638463"/>
            <a:chOff x="2641600" y="3187700"/>
            <a:chExt cx="5448300" cy="2638463"/>
          </a:xfrm>
        </p:grpSpPr>
        <p:sp>
          <p:nvSpPr>
            <p:cNvPr id="940035" name="Oval 3"/>
            <p:cNvSpPr>
              <a:spLocks noChangeArrowheads="1"/>
            </p:cNvSpPr>
            <p:nvPr/>
          </p:nvSpPr>
          <p:spPr bwMode="auto">
            <a:xfrm>
              <a:off x="2641600" y="3200400"/>
              <a:ext cx="908050" cy="838200"/>
            </a:xfrm>
            <a:prstGeom prst="ellipse">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b="1" dirty="0">
                  <a:solidFill>
                    <a:srgbClr val="FFFFFF"/>
                  </a:solidFill>
                </a:rPr>
                <a:t>A</a:t>
              </a:r>
            </a:p>
          </p:txBody>
        </p:sp>
        <p:sp>
          <p:nvSpPr>
            <p:cNvPr id="940036" name="Oval 4"/>
            <p:cNvSpPr>
              <a:spLocks noChangeArrowheads="1"/>
            </p:cNvSpPr>
            <p:nvPr/>
          </p:nvSpPr>
          <p:spPr bwMode="auto">
            <a:xfrm>
              <a:off x="7181850" y="3200400"/>
              <a:ext cx="908050" cy="838200"/>
            </a:xfrm>
            <a:prstGeom prst="ellipse">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b="1" dirty="0">
                  <a:solidFill>
                    <a:schemeClr val="bg1"/>
                  </a:solidFill>
                </a:rPr>
                <a:t>B</a:t>
              </a:r>
            </a:p>
          </p:txBody>
        </p:sp>
        <p:cxnSp>
          <p:nvCxnSpPr>
            <p:cNvPr id="940037" name="AutoShape 5"/>
            <p:cNvCxnSpPr>
              <a:cxnSpLocks noChangeShapeType="1"/>
              <a:stCxn id="940035" idx="6"/>
              <a:endCxn id="940036" idx="2"/>
            </p:cNvCxnSpPr>
            <p:nvPr/>
          </p:nvCxnSpPr>
          <p:spPr bwMode="auto">
            <a:xfrm>
              <a:off x="3549650" y="3619500"/>
              <a:ext cx="3632200" cy="0"/>
            </a:xfrm>
            <a:prstGeom prst="straightConnector1">
              <a:avLst/>
            </a:prstGeom>
            <a:noFill/>
            <a:ln w="9525">
              <a:solidFill>
                <a:srgbClr val="FF9900"/>
              </a:solidFill>
              <a:prstDash val="dash"/>
              <a:round/>
              <a:headEnd type="none" w="sm" len="sm"/>
              <a:tailEnd type="triangle" w="lg" len="med"/>
            </a:ln>
            <a:effectLst/>
          </p:spPr>
        </p:cxnSp>
        <p:sp>
          <p:nvSpPr>
            <p:cNvPr id="940038" name="Freeform 6"/>
            <p:cNvSpPr>
              <a:spLocks/>
            </p:cNvSpPr>
            <p:nvPr/>
          </p:nvSpPr>
          <p:spPr bwMode="auto">
            <a:xfrm>
              <a:off x="3549650" y="3594100"/>
              <a:ext cx="1890713" cy="654050"/>
            </a:xfrm>
            <a:custGeom>
              <a:avLst/>
              <a:gdLst/>
              <a:ahLst/>
              <a:cxnLst>
                <a:cxn ang="0">
                  <a:pos x="0" y="0"/>
                </a:cxn>
                <a:cxn ang="0">
                  <a:pos x="454" y="312"/>
                </a:cxn>
                <a:cxn ang="0">
                  <a:pos x="843" y="406"/>
                </a:cxn>
                <a:cxn ang="0">
                  <a:pos x="1099" y="278"/>
                </a:cxn>
              </a:cxnLst>
              <a:rect l="0" t="0" r="r" b="b"/>
              <a:pathLst>
                <a:path w="1099" h="412">
                  <a:moveTo>
                    <a:pt x="0" y="0"/>
                  </a:moveTo>
                  <a:cubicBezTo>
                    <a:pt x="76" y="52"/>
                    <a:pt x="314" y="244"/>
                    <a:pt x="454" y="312"/>
                  </a:cubicBezTo>
                  <a:cubicBezTo>
                    <a:pt x="594" y="380"/>
                    <a:pt x="736" y="412"/>
                    <a:pt x="843" y="406"/>
                  </a:cubicBezTo>
                  <a:cubicBezTo>
                    <a:pt x="950" y="400"/>
                    <a:pt x="1046" y="305"/>
                    <a:pt x="1099" y="278"/>
                  </a:cubicBezTo>
                </a:path>
              </a:pathLst>
            </a:custGeom>
            <a:noFill/>
            <a:ln w="12700" cap="flat" cmpd="sng">
              <a:solidFill>
                <a:schemeClr val="tx2"/>
              </a:solidFill>
              <a:prstDash val="solid"/>
              <a:round/>
              <a:headEnd type="none" w="sm" len="sm"/>
              <a:tailEnd type="none" w="sm" len="sm"/>
            </a:ln>
            <a:effectLst/>
          </p:spPr>
          <p:txBody>
            <a:bodyPr lIns="90000" tIns="46800" rIns="90000" bIns="46800"/>
            <a:lstStyle/>
            <a:p>
              <a:endParaRPr lang="en-US" b="1" dirty="0"/>
            </a:p>
          </p:txBody>
        </p:sp>
        <p:sp>
          <p:nvSpPr>
            <p:cNvPr id="940039" name="Text Box 7"/>
            <p:cNvSpPr txBox="1">
              <a:spLocks noChangeArrowheads="1"/>
            </p:cNvSpPr>
            <p:nvPr/>
          </p:nvSpPr>
          <p:spPr bwMode="auto">
            <a:xfrm>
              <a:off x="3632200" y="3276600"/>
              <a:ext cx="1520183"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Original plan</a:t>
              </a:r>
            </a:p>
          </p:txBody>
        </p:sp>
        <p:sp>
          <p:nvSpPr>
            <p:cNvPr id="940040" name="Text Box 8"/>
            <p:cNvSpPr txBox="1">
              <a:spLocks noChangeArrowheads="1"/>
            </p:cNvSpPr>
            <p:nvPr/>
          </p:nvSpPr>
          <p:spPr bwMode="auto">
            <a:xfrm>
              <a:off x="3454400" y="4267200"/>
              <a:ext cx="1526644"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Actual Route</a:t>
              </a:r>
            </a:p>
          </p:txBody>
        </p:sp>
        <p:sp>
          <p:nvSpPr>
            <p:cNvPr id="940041" name="Text Box 9"/>
            <p:cNvSpPr txBox="1">
              <a:spLocks noChangeArrowheads="1"/>
            </p:cNvSpPr>
            <p:nvPr/>
          </p:nvSpPr>
          <p:spPr bwMode="auto">
            <a:xfrm>
              <a:off x="4811713" y="5130800"/>
              <a:ext cx="136319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Monitoring</a:t>
              </a:r>
            </a:p>
          </p:txBody>
        </p:sp>
        <p:sp>
          <p:nvSpPr>
            <p:cNvPr id="940042" name="Text Box 10"/>
            <p:cNvSpPr txBox="1">
              <a:spLocks noChangeArrowheads="1"/>
            </p:cNvSpPr>
            <p:nvPr/>
          </p:nvSpPr>
          <p:spPr bwMode="auto">
            <a:xfrm>
              <a:off x="4476750" y="5454650"/>
              <a:ext cx="223968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smtClean="0"/>
                <a:t>“Are we there yet?”</a:t>
              </a:r>
              <a:endParaRPr lang="en-GB" b="1" dirty="0"/>
            </a:p>
          </p:txBody>
        </p:sp>
        <p:grpSp>
          <p:nvGrpSpPr>
            <p:cNvPr id="5" name="Group 11"/>
            <p:cNvGrpSpPr>
              <a:grpSpLocks/>
            </p:cNvGrpSpPr>
            <p:nvPr/>
          </p:nvGrpSpPr>
          <p:grpSpPr bwMode="auto">
            <a:xfrm>
              <a:off x="5365750" y="3962400"/>
              <a:ext cx="165100" cy="152400"/>
              <a:chOff x="1728" y="3024"/>
              <a:chExt cx="96" cy="96"/>
            </a:xfrm>
          </p:grpSpPr>
          <p:sp>
            <p:nvSpPr>
              <p:cNvPr id="940044" name="Line 12"/>
              <p:cNvSpPr>
                <a:spLocks noChangeShapeType="1"/>
              </p:cNvSpPr>
              <p:nvPr/>
            </p:nvSpPr>
            <p:spPr bwMode="auto">
              <a:xfrm>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sp>
            <p:nvSpPr>
              <p:cNvPr id="940045" name="Line 13"/>
              <p:cNvSpPr>
                <a:spLocks noChangeShapeType="1"/>
              </p:cNvSpPr>
              <p:nvPr/>
            </p:nvSpPr>
            <p:spPr bwMode="auto">
              <a:xfrm flipH="1">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grpSp>
        <p:sp>
          <p:nvSpPr>
            <p:cNvPr id="940046" name="Line 14"/>
            <p:cNvSpPr>
              <a:spLocks noChangeShapeType="1"/>
            </p:cNvSpPr>
            <p:nvPr/>
          </p:nvSpPr>
          <p:spPr bwMode="auto">
            <a:xfrm flipV="1">
              <a:off x="5487988" y="4281488"/>
              <a:ext cx="0" cy="741362"/>
            </a:xfrm>
            <a:prstGeom prst="line">
              <a:avLst/>
            </a:prstGeom>
            <a:noFill/>
            <a:ln w="12700">
              <a:solidFill>
                <a:schemeClr val="tx1"/>
              </a:solidFill>
              <a:prstDash val="dash"/>
              <a:round/>
              <a:headEnd type="none" w="sm" len="sm"/>
              <a:tailEnd type="triangle" w="lg" len="med"/>
            </a:ln>
            <a:effectLst/>
          </p:spPr>
          <p:txBody>
            <a:bodyPr wrap="none"/>
            <a:lstStyle/>
            <a:p>
              <a:endParaRPr lang="en-US" b="1" dirty="0"/>
            </a:p>
          </p:txBody>
        </p:sp>
        <p:grpSp>
          <p:nvGrpSpPr>
            <p:cNvPr id="6" name="Group 15"/>
            <p:cNvGrpSpPr>
              <a:grpSpLocks/>
            </p:cNvGrpSpPr>
            <p:nvPr/>
          </p:nvGrpSpPr>
          <p:grpSpPr bwMode="auto">
            <a:xfrm>
              <a:off x="5487992" y="3629031"/>
              <a:ext cx="956080" cy="622301"/>
              <a:chOff x="3191" y="2286"/>
              <a:chExt cx="556" cy="392"/>
            </a:xfrm>
          </p:grpSpPr>
          <p:sp>
            <p:nvSpPr>
              <p:cNvPr id="940048" name="Text Box 16"/>
              <p:cNvSpPr txBox="1">
                <a:spLocks noChangeArrowheads="1"/>
              </p:cNvSpPr>
              <p:nvPr/>
            </p:nvSpPr>
            <p:spPr bwMode="auto">
              <a:xfrm>
                <a:off x="3288" y="2445"/>
                <a:ext cx="459"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Trend</a:t>
                </a:r>
              </a:p>
            </p:txBody>
          </p:sp>
          <p:sp>
            <p:nvSpPr>
              <p:cNvPr id="940049" name="Freeform 17"/>
              <p:cNvSpPr>
                <a:spLocks/>
              </p:cNvSpPr>
              <p:nvPr/>
            </p:nvSpPr>
            <p:spPr bwMode="auto">
              <a:xfrm>
                <a:off x="3191" y="2286"/>
                <a:ext cx="283" cy="237"/>
              </a:xfrm>
              <a:custGeom>
                <a:avLst/>
                <a:gdLst/>
                <a:ahLst/>
                <a:cxnLst>
                  <a:cxn ang="0">
                    <a:pos x="0" y="237"/>
                  </a:cxn>
                  <a:cxn ang="0">
                    <a:pos x="110" y="137"/>
                  </a:cxn>
                  <a:cxn ang="0">
                    <a:pos x="283" y="0"/>
                  </a:cxn>
                </a:cxnLst>
                <a:rect l="0" t="0" r="r" b="b"/>
                <a:pathLst>
                  <a:path w="283" h="237">
                    <a:moveTo>
                      <a:pt x="0" y="237"/>
                    </a:moveTo>
                    <a:cubicBezTo>
                      <a:pt x="18" y="220"/>
                      <a:pt x="63" y="176"/>
                      <a:pt x="110" y="137"/>
                    </a:cubicBezTo>
                    <a:cubicBezTo>
                      <a:pt x="157" y="98"/>
                      <a:pt x="247" y="29"/>
                      <a:pt x="283" y="0"/>
                    </a:cubicBezTo>
                  </a:path>
                </a:pathLst>
              </a:custGeom>
              <a:noFill/>
              <a:ln w="12700" cap="flat" cmpd="sng">
                <a:solidFill>
                  <a:schemeClr val="tx2"/>
                </a:solidFill>
                <a:prstDash val="dash"/>
                <a:round/>
                <a:headEnd type="none" w="sm" len="sm"/>
                <a:tailEnd type="none" w="sm" len="sm"/>
              </a:ln>
              <a:effectLst/>
            </p:spPr>
            <p:txBody>
              <a:bodyPr wrap="none"/>
              <a:lstStyle/>
              <a:p>
                <a:endParaRPr lang="en-US" b="1" dirty="0"/>
              </a:p>
            </p:txBody>
          </p:sp>
        </p:grpSp>
        <p:sp>
          <p:nvSpPr>
            <p:cNvPr id="940050" name="Freeform 18"/>
            <p:cNvSpPr>
              <a:spLocks/>
            </p:cNvSpPr>
            <p:nvPr/>
          </p:nvSpPr>
          <p:spPr bwMode="auto">
            <a:xfrm>
              <a:off x="6022975" y="3187700"/>
              <a:ext cx="1162050" cy="411163"/>
            </a:xfrm>
            <a:custGeom>
              <a:avLst/>
              <a:gdLst/>
              <a:ahLst/>
              <a:cxnLst>
                <a:cxn ang="0">
                  <a:pos x="0" y="241"/>
                </a:cxn>
                <a:cxn ang="0">
                  <a:pos x="265" y="31"/>
                </a:cxn>
                <a:cxn ang="0">
                  <a:pos x="512" y="58"/>
                </a:cxn>
                <a:cxn ang="0">
                  <a:pos x="676" y="259"/>
                </a:cxn>
              </a:cxnLst>
              <a:rect l="0" t="0" r="r" b="b"/>
              <a:pathLst>
                <a:path w="676" h="259">
                  <a:moveTo>
                    <a:pt x="0" y="241"/>
                  </a:moveTo>
                  <a:cubicBezTo>
                    <a:pt x="44" y="206"/>
                    <a:pt x="180" y="62"/>
                    <a:pt x="265" y="31"/>
                  </a:cubicBezTo>
                  <a:cubicBezTo>
                    <a:pt x="350" y="0"/>
                    <a:pt x="444" y="20"/>
                    <a:pt x="512" y="58"/>
                  </a:cubicBezTo>
                  <a:cubicBezTo>
                    <a:pt x="580" y="96"/>
                    <a:pt x="642" y="217"/>
                    <a:pt x="676" y="259"/>
                  </a:cubicBezTo>
                </a:path>
              </a:pathLst>
            </a:custGeom>
            <a:noFill/>
            <a:ln w="12700" cap="flat" cmpd="sng">
              <a:solidFill>
                <a:schemeClr val="tx2"/>
              </a:solidFill>
              <a:prstDash val="dash"/>
              <a:round/>
              <a:headEnd type="none" w="sm" len="sm"/>
              <a:tailEnd type="triangle" w="med" len="med"/>
            </a:ln>
            <a:effectLst/>
          </p:spPr>
          <p:txBody>
            <a:bodyPr wrap="none"/>
            <a:lstStyle/>
            <a:p>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226</a:t>
            </a:fld>
            <a:endParaRPr lang="en-US" dirty="0"/>
          </a:p>
        </p:txBody>
      </p:sp>
    </p:spTree>
    <p:extLst>
      <p:ext uri="{BB962C8B-B14F-4D97-AF65-F5344CB8AC3E}">
        <p14:creationId xmlns="" xmlns:p14="http://schemas.microsoft.com/office/powerpoint/2010/main" val="2957471363"/>
      </p:ext>
    </p:extLst>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152400" y="0"/>
            <a:ext cx="7395587" cy="1108075"/>
          </a:xfrm>
        </p:spPr>
        <p:txBody>
          <a:bodyPr/>
          <a:lstStyle/>
          <a:p>
            <a:r>
              <a:rPr lang="en-GB" dirty="0" smtClean="0"/>
              <a:t>Project Controls </a:t>
            </a:r>
            <a:r>
              <a:rPr lang="en-GB" dirty="0"/>
              <a:t>Process</a:t>
            </a:r>
          </a:p>
        </p:txBody>
      </p:sp>
      <p:grpSp>
        <p:nvGrpSpPr>
          <p:cNvPr id="2" name="Group 18"/>
          <p:cNvGrpSpPr/>
          <p:nvPr/>
        </p:nvGrpSpPr>
        <p:grpSpPr>
          <a:xfrm>
            <a:off x="3429000" y="1066800"/>
            <a:ext cx="3811466" cy="5029200"/>
            <a:chOff x="3302000" y="1384300"/>
            <a:chExt cx="4129088" cy="5029200"/>
          </a:xfrm>
        </p:grpSpPr>
        <p:sp>
          <p:nvSpPr>
            <p:cNvPr id="942083" name="Rectangle 3"/>
            <p:cNvSpPr>
              <a:spLocks noChangeArrowheads="1"/>
            </p:cNvSpPr>
            <p:nvPr/>
          </p:nvSpPr>
          <p:spPr bwMode="auto">
            <a:xfrm>
              <a:off x="3302000" y="13843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Approval</a:t>
              </a:r>
            </a:p>
          </p:txBody>
        </p:sp>
        <p:sp>
          <p:nvSpPr>
            <p:cNvPr id="942084" name="Rectangle 4"/>
            <p:cNvSpPr>
              <a:spLocks noChangeArrowheads="1"/>
            </p:cNvSpPr>
            <p:nvPr/>
          </p:nvSpPr>
          <p:spPr bwMode="auto">
            <a:xfrm>
              <a:off x="3302000" y="25273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eaLnBrk="1" hangingPunct="1"/>
              <a:r>
                <a:rPr lang="en-GB" b="1" dirty="0"/>
                <a:t>Plan</a:t>
              </a:r>
            </a:p>
          </p:txBody>
        </p:sp>
        <p:sp>
          <p:nvSpPr>
            <p:cNvPr id="942085" name="Rectangle 5"/>
            <p:cNvSpPr>
              <a:spLocks noChangeArrowheads="1"/>
            </p:cNvSpPr>
            <p:nvPr/>
          </p:nvSpPr>
          <p:spPr bwMode="auto">
            <a:xfrm>
              <a:off x="3302000" y="4622800"/>
              <a:ext cx="1733550" cy="685800"/>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lIns="90000" tIns="46800" rIns="90000" bIns="46800" anchor="ctr"/>
            <a:lstStyle/>
            <a:p>
              <a:pPr eaLnBrk="1" hangingPunct="1"/>
              <a:r>
                <a:rPr lang="en-GB" b="1" dirty="0"/>
                <a:t>Monitor</a:t>
              </a:r>
            </a:p>
          </p:txBody>
        </p:sp>
        <p:sp>
          <p:nvSpPr>
            <p:cNvPr id="942086" name="Rectangle 6"/>
            <p:cNvSpPr>
              <a:spLocks noChangeArrowheads="1"/>
            </p:cNvSpPr>
            <p:nvPr/>
          </p:nvSpPr>
          <p:spPr bwMode="auto">
            <a:xfrm>
              <a:off x="5695950" y="35687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eaLnBrk="1" hangingPunct="1"/>
              <a:r>
                <a:rPr lang="en-GB" b="1" dirty="0"/>
                <a:t>Update plans</a:t>
              </a:r>
            </a:p>
          </p:txBody>
        </p:sp>
        <p:sp>
          <p:nvSpPr>
            <p:cNvPr id="942087" name="Rectangle 7"/>
            <p:cNvSpPr>
              <a:spLocks noChangeArrowheads="1"/>
            </p:cNvSpPr>
            <p:nvPr/>
          </p:nvSpPr>
          <p:spPr bwMode="auto">
            <a:xfrm>
              <a:off x="5695950" y="46228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eaLnBrk="1" hangingPunct="1"/>
              <a:r>
                <a:rPr lang="en-GB" b="1" dirty="0"/>
                <a:t>Corrective Action</a:t>
              </a:r>
            </a:p>
          </p:txBody>
        </p:sp>
        <p:sp>
          <p:nvSpPr>
            <p:cNvPr id="942088" name="Rectangle 8"/>
            <p:cNvSpPr>
              <a:spLocks noChangeArrowheads="1"/>
            </p:cNvSpPr>
            <p:nvPr/>
          </p:nvSpPr>
          <p:spPr bwMode="auto">
            <a:xfrm>
              <a:off x="3316288" y="5727700"/>
              <a:ext cx="1733550" cy="6858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nchor="ctr"/>
            <a:lstStyle/>
            <a:p>
              <a:pPr eaLnBrk="1" hangingPunct="1"/>
              <a:r>
                <a:rPr lang="en-GB" b="1" dirty="0"/>
                <a:t>Acceptance</a:t>
              </a:r>
            </a:p>
          </p:txBody>
        </p:sp>
        <p:cxnSp>
          <p:nvCxnSpPr>
            <p:cNvPr id="942089" name="AutoShape 9"/>
            <p:cNvCxnSpPr>
              <a:cxnSpLocks noChangeShapeType="1"/>
            </p:cNvCxnSpPr>
            <p:nvPr/>
          </p:nvCxnSpPr>
          <p:spPr bwMode="auto">
            <a:xfrm flipV="1">
              <a:off x="7429500" y="3898900"/>
              <a:ext cx="1588" cy="1054100"/>
            </a:xfrm>
            <a:prstGeom prst="bentConnector3">
              <a:avLst>
                <a:gd name="adj1" fmla="val 14400000"/>
              </a:avLst>
            </a:prstGeom>
            <a:noFill/>
            <a:ln w="9525">
              <a:solidFill>
                <a:schemeClr val="tx1"/>
              </a:solidFill>
              <a:miter lim="800000"/>
              <a:headEnd type="none" w="sm" len="sm"/>
              <a:tailEnd type="triangle" w="lg" len="med"/>
            </a:ln>
            <a:effectLst/>
          </p:spPr>
        </p:cxnSp>
        <p:sp>
          <p:nvSpPr>
            <p:cNvPr id="942090" name="Rectangle 10"/>
            <p:cNvSpPr>
              <a:spLocks noChangeArrowheads="1"/>
            </p:cNvSpPr>
            <p:nvPr/>
          </p:nvSpPr>
          <p:spPr bwMode="auto">
            <a:xfrm>
              <a:off x="3316288" y="3568700"/>
              <a:ext cx="1733550" cy="685800"/>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p>
              <a:pPr eaLnBrk="1" hangingPunct="1"/>
              <a:r>
                <a:rPr lang="en-GB" b="1" dirty="0"/>
                <a:t>Do work</a:t>
              </a:r>
            </a:p>
          </p:txBody>
        </p:sp>
        <p:sp>
          <p:nvSpPr>
            <p:cNvPr id="942091" name="Line 11"/>
            <p:cNvSpPr>
              <a:spLocks noChangeShapeType="1"/>
            </p:cNvSpPr>
            <p:nvPr/>
          </p:nvSpPr>
          <p:spPr bwMode="auto">
            <a:xfrm>
              <a:off x="5062538" y="4965700"/>
              <a:ext cx="606425"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2" name="Line 12"/>
            <p:cNvSpPr>
              <a:spLocks noChangeShapeType="1"/>
            </p:cNvSpPr>
            <p:nvPr/>
          </p:nvSpPr>
          <p:spPr bwMode="auto">
            <a:xfrm flipH="1">
              <a:off x="5076825" y="3911600"/>
              <a:ext cx="604838"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3" name="Line 13"/>
            <p:cNvSpPr>
              <a:spLocks noChangeShapeType="1"/>
            </p:cNvSpPr>
            <p:nvPr/>
          </p:nvSpPr>
          <p:spPr bwMode="auto">
            <a:xfrm>
              <a:off x="4183063" y="3238500"/>
              <a:ext cx="0" cy="3302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4" name="Line 14"/>
            <p:cNvSpPr>
              <a:spLocks noChangeShapeType="1"/>
            </p:cNvSpPr>
            <p:nvPr/>
          </p:nvSpPr>
          <p:spPr bwMode="auto">
            <a:xfrm>
              <a:off x="4210050" y="42799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5" name="Line 15"/>
            <p:cNvSpPr>
              <a:spLocks noChangeShapeType="1"/>
            </p:cNvSpPr>
            <p:nvPr/>
          </p:nvSpPr>
          <p:spPr bwMode="auto">
            <a:xfrm>
              <a:off x="4168775" y="2095500"/>
              <a:ext cx="0" cy="4318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6" name="Line 16"/>
            <p:cNvSpPr>
              <a:spLocks noChangeShapeType="1"/>
            </p:cNvSpPr>
            <p:nvPr/>
          </p:nvSpPr>
          <p:spPr bwMode="auto">
            <a:xfrm>
              <a:off x="4183063" y="53340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7" name="Text Box 17"/>
            <p:cNvSpPr txBox="1">
              <a:spLocks noChangeArrowheads="1"/>
            </p:cNvSpPr>
            <p:nvPr/>
          </p:nvSpPr>
          <p:spPr bwMode="auto">
            <a:xfrm>
              <a:off x="5238750" y="2762250"/>
              <a:ext cx="1558065" cy="523220"/>
            </a:xfrm>
            <a:prstGeom prst="rect">
              <a:avLst/>
            </a:prstGeom>
            <a:noFill/>
            <a:ln w="12700" algn="ctr">
              <a:noFill/>
              <a:miter lim="800000"/>
              <a:headEnd/>
              <a:tailEnd/>
            </a:ln>
            <a:effectLst/>
          </p:spPr>
          <p:txBody>
            <a:bodyPr wrap="none">
              <a:spAutoFit/>
            </a:bodyPr>
            <a:lstStyle/>
            <a:p>
              <a:pPr algn="l" eaLnBrk="1" hangingPunct="1"/>
              <a:r>
                <a:rPr lang="en-GB" sz="2800" b="1" dirty="0"/>
                <a:t>Baseline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227</a:t>
            </a:fld>
            <a:endParaRPr lang="en-US" dirty="0"/>
          </a:p>
        </p:txBody>
      </p:sp>
    </p:spTree>
    <p:extLst>
      <p:ext uri="{BB962C8B-B14F-4D97-AF65-F5344CB8AC3E}">
        <p14:creationId xmlns="" xmlns:p14="http://schemas.microsoft.com/office/powerpoint/2010/main" val="140505200"/>
      </p:ext>
    </p:extLst>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a:t>Product </a:t>
            </a:r>
            <a:r>
              <a:rPr lang="en-GB" sz="3200" dirty="0" smtClean="0"/>
              <a:t>Breakdown Structure</a:t>
            </a:r>
            <a:endParaRPr lang="en-GB" sz="3200" dirty="0"/>
          </a:p>
        </p:txBody>
      </p:sp>
      <p:grpSp>
        <p:nvGrpSpPr>
          <p:cNvPr id="2" name="Group 19"/>
          <p:cNvGrpSpPr>
            <a:grpSpLocks/>
          </p:cNvGrpSpPr>
          <p:nvPr/>
        </p:nvGrpSpPr>
        <p:grpSpPr bwMode="auto">
          <a:xfrm>
            <a:off x="659247" y="1650691"/>
            <a:ext cx="8135906" cy="3102012"/>
            <a:chOff x="759" y="1080"/>
            <a:chExt cx="4965" cy="1752"/>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498" y="1738"/>
              <a:ext cx="384"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54975"/>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57797"/>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39748" y="3019774"/>
            <a:ext cx="677072"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a:stCxn id="802822" idx="2"/>
          </p:cNvCxnSpPr>
          <p:nvPr/>
        </p:nvCxnSpPr>
        <p:spPr bwMode="auto">
          <a:xfrm rot="16200000" flipH="1">
            <a:off x="5851136"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Box 18"/>
          <p:cNvSpPr txBox="1"/>
          <p:nvPr/>
        </p:nvSpPr>
        <p:spPr>
          <a:xfrm>
            <a:off x="381000" y="1219200"/>
            <a:ext cx="3353214" cy="646331"/>
          </a:xfrm>
          <a:prstGeom prst="rect">
            <a:avLst/>
          </a:prstGeom>
          <a:noFill/>
        </p:spPr>
        <p:txBody>
          <a:bodyPr wrap="none" rtlCol="0">
            <a:spAutoFit/>
          </a:bodyPr>
          <a:lstStyle/>
          <a:p>
            <a:r>
              <a:rPr lang="en-US" i="1" dirty="0" smtClean="0"/>
              <a:t>In the PRiSM </a:t>
            </a:r>
            <a:r>
              <a:rPr lang="en-US" b="1" i="1" dirty="0" smtClean="0"/>
              <a:t>planning</a:t>
            </a:r>
            <a:r>
              <a:rPr lang="en-US" i="1" dirty="0" smtClean="0"/>
              <a:t> </a:t>
            </a:r>
            <a:r>
              <a:rPr lang="en-US" i="1" dirty="0"/>
              <a:t>p</a:t>
            </a:r>
            <a:r>
              <a:rPr lang="en-US" i="1" dirty="0" smtClean="0"/>
              <a:t>hase</a:t>
            </a:r>
          </a:p>
          <a:p>
            <a:r>
              <a:rPr lang="en-US" i="1" dirty="0" smtClean="0"/>
              <a:t>and occurs after refining the SMP</a:t>
            </a:r>
            <a:endParaRPr lang="en-US" i="1" dirty="0"/>
          </a:p>
        </p:txBody>
      </p:sp>
    </p:spTree>
    <p:extLst>
      <p:ext uri="{BB962C8B-B14F-4D97-AF65-F5344CB8AC3E}">
        <p14:creationId xmlns="" xmlns:p14="http://schemas.microsoft.com/office/powerpoint/2010/main" val="590077464"/>
      </p:ext>
    </p:extLst>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smtClean="0"/>
              <a:t>Work Breakdown</a:t>
            </a:r>
            <a:endParaRPr lang="en-GB" sz="3200" dirty="0"/>
          </a:p>
        </p:txBody>
      </p:sp>
      <p:grpSp>
        <p:nvGrpSpPr>
          <p:cNvPr id="2" name="Group 19"/>
          <p:cNvGrpSpPr>
            <a:grpSpLocks/>
          </p:cNvGrpSpPr>
          <p:nvPr/>
        </p:nvGrpSpPr>
        <p:grpSpPr bwMode="auto">
          <a:xfrm>
            <a:off x="659247" y="1650691"/>
            <a:ext cx="8135906" cy="3073683"/>
            <a:chOff x="759" y="1080"/>
            <a:chExt cx="4965" cy="1736"/>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72"/>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510" y="1726"/>
              <a:ext cx="360"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59836" y="2999686"/>
            <a:ext cx="636897"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p:cNvCxnSpPr>
          <p:nvPr/>
        </p:nvCxnSpPr>
        <p:spPr bwMode="auto">
          <a:xfrm rot="16200000" flipH="1">
            <a:off x="5861838"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 Box 26"/>
          <p:cNvSpPr txBox="1">
            <a:spLocks noChangeArrowheads="1"/>
          </p:cNvSpPr>
          <p:nvPr/>
        </p:nvSpPr>
        <p:spPr bwMode="auto">
          <a:xfrm>
            <a:off x="152400" y="5105400"/>
            <a:ext cx="1802423" cy="92392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spAutoFit/>
          </a:bodyPr>
          <a:lstStyle/>
          <a:p>
            <a:pPr algn="ctr" eaLnBrk="1" hangingPunct="1"/>
            <a:r>
              <a:rPr lang="en-GB" b="1" dirty="0"/>
              <a:t>Work Packages at lowest level of any branch</a:t>
            </a:r>
            <a:endParaRPr lang="en-US" b="1" dirty="0"/>
          </a:p>
        </p:txBody>
      </p:sp>
      <p:sp>
        <p:nvSpPr>
          <p:cNvPr id="20" name="Rectangle 13"/>
          <p:cNvSpPr>
            <a:spLocks noChangeArrowheads="1"/>
          </p:cNvSpPr>
          <p:nvPr/>
        </p:nvSpPr>
        <p:spPr bwMode="auto">
          <a:xfrm>
            <a:off x="3810000" y="5181600"/>
            <a:ext cx="1533778" cy="59490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r>
              <a:rPr lang="en-GB" b="1" dirty="0" smtClean="0"/>
              <a:t>Beat Eggs until fluffy</a:t>
            </a:r>
            <a:endParaRPr lang="en-GB" b="1" dirty="0"/>
          </a:p>
        </p:txBody>
      </p:sp>
      <p:cxnSp>
        <p:nvCxnSpPr>
          <p:cNvPr id="21" name="AutoShape 17"/>
          <p:cNvCxnSpPr>
            <a:cxnSpLocks noChangeShapeType="1"/>
            <a:stCxn id="29" idx="2"/>
            <a:endCxn id="20" idx="0"/>
          </p:cNvCxnSpPr>
          <p:nvPr/>
        </p:nvCxnSpPr>
        <p:spPr bwMode="auto">
          <a:xfrm rot="5400000">
            <a:off x="4343307" y="4943289"/>
            <a:ext cx="471894" cy="472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sp>
        <p:nvSpPr>
          <p:cNvPr id="26" name="Line 28"/>
          <p:cNvSpPr>
            <a:spLocks noChangeShapeType="1"/>
          </p:cNvSpPr>
          <p:nvPr/>
        </p:nvSpPr>
        <p:spPr bwMode="auto">
          <a:xfrm>
            <a:off x="1981200" y="5486400"/>
            <a:ext cx="1828800"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sp>
        <p:nvSpPr>
          <p:cNvPr id="4" name="TextBox 3"/>
          <p:cNvSpPr txBox="1"/>
          <p:nvPr/>
        </p:nvSpPr>
        <p:spPr>
          <a:xfrm>
            <a:off x="381000" y="1219200"/>
            <a:ext cx="2931787" cy="646331"/>
          </a:xfrm>
          <a:prstGeom prst="rect">
            <a:avLst/>
          </a:prstGeom>
          <a:noFill/>
        </p:spPr>
        <p:txBody>
          <a:bodyPr wrap="none" rtlCol="0">
            <a:spAutoFit/>
          </a:bodyPr>
          <a:lstStyle/>
          <a:p>
            <a:r>
              <a:rPr lang="en-US" i="1" dirty="0" smtClean="0"/>
              <a:t>In the PRiSM Initiation Phase</a:t>
            </a:r>
          </a:p>
          <a:p>
            <a:r>
              <a:rPr lang="en-US" i="1" dirty="0" smtClean="0"/>
              <a:t>Derived from the PBS</a:t>
            </a:r>
            <a:endParaRPr lang="en-US" i="1" dirty="0"/>
          </a:p>
        </p:txBody>
      </p:sp>
    </p:spTree>
    <p:extLst>
      <p:ext uri="{BB962C8B-B14F-4D97-AF65-F5344CB8AC3E}">
        <p14:creationId xmlns="" xmlns:p14="http://schemas.microsoft.com/office/powerpoint/2010/main" val="10249274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457200" y="1371600"/>
            <a:ext cx="1837583" cy="42418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191000" y="3352800"/>
            <a:ext cx="3238500" cy="1943100"/>
          </a:xfrm>
          <a:prstGeom prst="rect">
            <a:avLst/>
          </a:prstGeom>
        </p:spPr>
      </p:pic>
      <p:cxnSp>
        <p:nvCxnSpPr>
          <p:cNvPr id="8" name="Straight Connector 7"/>
          <p:cNvCxnSpPr/>
          <p:nvPr/>
        </p:nvCxnSpPr>
        <p:spPr>
          <a:xfrm>
            <a:off x="2057400" y="2743200"/>
            <a:ext cx="2096803" cy="57292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743200"/>
            <a:ext cx="2069780" cy="2477830"/>
          </a:xfrm>
          <a:prstGeom prst="line">
            <a:avLst/>
          </a:prstGeo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6200" y="685800"/>
            <a:ext cx="9144000" cy="5889812"/>
          </a:xfrm>
          <a:prstGeom prst="rect">
            <a:avLst/>
          </a:prstGeom>
        </p:spPr>
      </p:pic>
    </p:spTree>
    <p:extLst>
      <p:ext uri="{BB962C8B-B14F-4D97-AF65-F5344CB8AC3E}">
        <p14:creationId xmlns:p14="http://schemas.microsoft.com/office/powerpoint/2010/main" xmlns="" val="19231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GB" sz="4000" dirty="0"/>
              <a:t>Numbering System</a:t>
            </a:r>
          </a:p>
        </p:txBody>
      </p:sp>
      <p:grpSp>
        <p:nvGrpSpPr>
          <p:cNvPr id="2" name="Group 28"/>
          <p:cNvGrpSpPr/>
          <p:nvPr/>
        </p:nvGrpSpPr>
        <p:grpSpPr>
          <a:xfrm>
            <a:off x="845350" y="1149123"/>
            <a:ext cx="7009356" cy="4135438"/>
            <a:chOff x="1741488" y="1657350"/>
            <a:chExt cx="7593469"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550" y="1925066"/>
              <a:ext cx="121273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One</a:t>
              </a:r>
            </a:p>
          </p:txBody>
        </p:sp>
        <p:sp>
          <p:nvSpPr>
            <p:cNvPr id="806917" name="Text Box 5"/>
            <p:cNvSpPr txBox="1">
              <a:spLocks noChangeArrowheads="1"/>
            </p:cNvSpPr>
            <p:nvPr/>
          </p:nvSpPr>
          <p:spPr bwMode="auto">
            <a:xfrm>
              <a:off x="7956549" y="2997200"/>
              <a:ext cx="1218989"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Two</a:t>
              </a:r>
            </a:p>
          </p:txBody>
        </p:sp>
        <p:sp>
          <p:nvSpPr>
            <p:cNvPr id="806918" name="Text Box 6"/>
            <p:cNvSpPr txBox="1">
              <a:spLocks noChangeArrowheads="1"/>
            </p:cNvSpPr>
            <p:nvPr/>
          </p:nvSpPr>
          <p:spPr bwMode="auto">
            <a:xfrm>
              <a:off x="7956549" y="4225925"/>
              <a:ext cx="137840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Three</a:t>
              </a: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986713" y="5211763"/>
              <a:ext cx="125309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Four</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230</a:t>
            </a:fld>
            <a:endParaRPr lang="en-US" dirty="0"/>
          </a:p>
        </p:txBody>
      </p:sp>
    </p:spTree>
    <p:extLst>
      <p:ext uri="{BB962C8B-B14F-4D97-AF65-F5344CB8AC3E}">
        <p14:creationId xmlns="" xmlns:p14="http://schemas.microsoft.com/office/powerpoint/2010/main" val="3438222735"/>
      </p:ext>
    </p:extLst>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r>
              <a:rPr lang="en-GB" dirty="0" smtClean="0"/>
              <a:t>Organization Breakdown</a:t>
            </a:r>
            <a:endParaRPr lang="en-US" dirty="0"/>
          </a:p>
        </p:txBody>
      </p:sp>
      <p:grpSp>
        <p:nvGrpSpPr>
          <p:cNvPr id="2" name="Group 27"/>
          <p:cNvGrpSpPr/>
          <p:nvPr/>
        </p:nvGrpSpPr>
        <p:grpSpPr>
          <a:xfrm>
            <a:off x="1494798" y="1683654"/>
            <a:ext cx="6154406" cy="4099502"/>
            <a:chOff x="2425893" y="1683653"/>
            <a:chExt cx="6667273" cy="4099502"/>
          </a:xfrm>
        </p:grpSpPr>
        <p:sp>
          <p:nvSpPr>
            <p:cNvPr id="808963" name="Rectangle 3"/>
            <p:cNvSpPr>
              <a:spLocks noChangeArrowheads="1"/>
            </p:cNvSpPr>
            <p:nvPr/>
          </p:nvSpPr>
          <p:spPr bwMode="auto">
            <a:xfrm>
              <a:off x="3047993"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a:t>Team Leader</a:t>
              </a:r>
              <a:endParaRPr lang="en-US" b="1" dirty="0"/>
            </a:p>
          </p:txBody>
        </p:sp>
        <p:sp>
          <p:nvSpPr>
            <p:cNvPr id="808965" name="Rectangle 5"/>
            <p:cNvSpPr>
              <a:spLocks noChangeArrowheads="1"/>
            </p:cNvSpPr>
            <p:nvPr/>
          </p:nvSpPr>
          <p:spPr bwMode="auto">
            <a:xfrm>
              <a:off x="4763627" y="1683653"/>
              <a:ext cx="1361394" cy="64860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Project Manager</a:t>
              </a:r>
              <a:endParaRPr lang="en-US" b="1" dirty="0"/>
            </a:p>
          </p:txBody>
        </p:sp>
        <p:sp>
          <p:nvSpPr>
            <p:cNvPr id="27" name="Rectangle 3"/>
            <p:cNvSpPr>
              <a:spLocks noChangeArrowheads="1"/>
            </p:cNvSpPr>
            <p:nvPr/>
          </p:nvSpPr>
          <p:spPr bwMode="auto">
            <a:xfrm>
              <a:off x="6596669" y="293550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a:t>Team Leader</a:t>
              </a:r>
              <a:endParaRPr lang="en-US" b="1" dirty="0"/>
            </a:p>
          </p:txBody>
        </p:sp>
        <p:cxnSp>
          <p:nvCxnSpPr>
            <p:cNvPr id="29" name="Elbow Connector 28"/>
            <p:cNvCxnSpPr>
              <a:stCxn id="808965" idx="2"/>
              <a:endCxn id="808963" idx="0"/>
            </p:cNvCxnSpPr>
            <p:nvPr/>
          </p:nvCxnSpPr>
          <p:spPr bwMode="auto">
            <a:xfrm rot="5400000">
              <a:off x="4269802" y="1760986"/>
              <a:ext cx="603248" cy="1745796"/>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cxnSp>
          <p:nvCxnSpPr>
            <p:cNvPr id="31" name="Elbow Connector 30"/>
            <p:cNvCxnSpPr>
              <a:stCxn id="808965" idx="2"/>
              <a:endCxn id="27" idx="0"/>
            </p:cNvCxnSpPr>
            <p:nvPr/>
          </p:nvCxnSpPr>
          <p:spPr bwMode="auto">
            <a:xfrm rot="16200000" flipH="1">
              <a:off x="6044140" y="1732444"/>
              <a:ext cx="603248" cy="1802880"/>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4" name="Rectangle 3"/>
            <p:cNvSpPr>
              <a:spLocks noChangeArrowheads="1"/>
            </p:cNvSpPr>
            <p:nvPr/>
          </p:nvSpPr>
          <p:spPr bwMode="auto">
            <a:xfrm>
              <a:off x="5689547" y="3958748"/>
              <a:ext cx="1301070" cy="6833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r>
                <a:rPr lang="en-GB" b="1" dirty="0" smtClean="0"/>
                <a:t>Section</a:t>
              </a:r>
            </a:p>
            <a:p>
              <a:pPr eaLnBrk="1" hangingPunct="1"/>
              <a:r>
                <a:rPr lang="en-GB" b="1" dirty="0" smtClean="0"/>
                <a:t>Leader</a:t>
              </a:r>
              <a:endParaRPr lang="en-US" b="1" dirty="0"/>
            </a:p>
          </p:txBody>
        </p:sp>
        <p:cxnSp>
          <p:nvCxnSpPr>
            <p:cNvPr id="35" name="Elbow Connector 34"/>
            <p:cNvCxnSpPr>
              <a:stCxn id="27" idx="2"/>
              <a:endCxn id="34" idx="0"/>
            </p:cNvCxnSpPr>
            <p:nvPr/>
          </p:nvCxnSpPr>
          <p:spPr bwMode="auto">
            <a:xfrm rot="5400000">
              <a:off x="6623676" y="3335220"/>
              <a:ext cx="339934" cy="907122"/>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38" name="Rectangle 3"/>
            <p:cNvSpPr>
              <a:spLocks noChangeArrowheads="1"/>
            </p:cNvSpPr>
            <p:nvPr/>
          </p:nvSpPr>
          <p:spPr bwMode="auto">
            <a:xfrm>
              <a:off x="7293347" y="3951494"/>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39" name="Elbow Connector 38"/>
            <p:cNvCxnSpPr>
              <a:stCxn id="27" idx="2"/>
              <a:endCxn id="38" idx="0"/>
            </p:cNvCxnSpPr>
            <p:nvPr/>
          </p:nvCxnSpPr>
          <p:spPr bwMode="auto">
            <a:xfrm rot="16200000" flipH="1">
              <a:off x="7290823" y="3575194"/>
              <a:ext cx="332680" cy="419919"/>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3" name="Rectangle 3"/>
            <p:cNvSpPr>
              <a:spLocks noChangeArrowheads="1"/>
            </p:cNvSpPr>
            <p:nvPr/>
          </p:nvSpPr>
          <p:spPr bwMode="auto">
            <a:xfrm>
              <a:off x="8345615" y="394424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4" name="Elbow Connector 43"/>
            <p:cNvCxnSpPr>
              <a:stCxn id="27" idx="2"/>
              <a:endCxn id="43" idx="0"/>
            </p:cNvCxnSpPr>
            <p:nvPr/>
          </p:nvCxnSpPr>
          <p:spPr bwMode="auto">
            <a:xfrm rot="16200000" flipH="1">
              <a:off x="7820584" y="3045433"/>
              <a:ext cx="325426" cy="147218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7" name="Rectangle 3"/>
            <p:cNvSpPr>
              <a:spLocks noChangeArrowheads="1"/>
            </p:cNvSpPr>
            <p:nvPr/>
          </p:nvSpPr>
          <p:spPr bwMode="auto">
            <a:xfrm>
              <a:off x="5457329" y="5177930"/>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48" name="Elbow Connector 47"/>
            <p:cNvCxnSpPr>
              <a:stCxn id="34" idx="2"/>
              <a:endCxn id="47" idx="0"/>
            </p:cNvCxnSpPr>
            <p:nvPr/>
          </p:nvCxnSpPr>
          <p:spPr bwMode="auto">
            <a:xfrm rot="5400000">
              <a:off x="5817656" y="4655504"/>
              <a:ext cx="535876" cy="508977"/>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49" name="Rectangle 3"/>
            <p:cNvSpPr>
              <a:spLocks noChangeArrowheads="1"/>
            </p:cNvSpPr>
            <p:nvPr/>
          </p:nvSpPr>
          <p:spPr bwMode="auto">
            <a:xfrm>
              <a:off x="6509597" y="5170676"/>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0" name="Elbow Connector 49"/>
            <p:cNvCxnSpPr>
              <a:stCxn id="34" idx="2"/>
              <a:endCxn id="49" idx="0"/>
            </p:cNvCxnSpPr>
            <p:nvPr/>
          </p:nvCxnSpPr>
          <p:spPr bwMode="auto">
            <a:xfrm rot="16200000" flipH="1">
              <a:off x="6347416" y="4634719"/>
              <a:ext cx="528622" cy="543291"/>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3" name="Rectangle 3"/>
            <p:cNvSpPr>
              <a:spLocks noChangeArrowheads="1"/>
            </p:cNvSpPr>
            <p:nvPr/>
          </p:nvSpPr>
          <p:spPr bwMode="auto">
            <a:xfrm>
              <a:off x="2808527" y="4140182"/>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4" name="Elbow Connector 53"/>
            <p:cNvCxnSpPr>
              <a:stCxn id="808963" idx="2"/>
              <a:endCxn id="53" idx="0"/>
            </p:cNvCxnSpPr>
            <p:nvPr/>
          </p:nvCxnSpPr>
          <p:spPr bwMode="auto">
            <a:xfrm rot="5400000">
              <a:off x="3179732" y="3621386"/>
              <a:ext cx="521368" cy="516225"/>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5" name="Rectangle 3"/>
            <p:cNvSpPr>
              <a:spLocks noChangeArrowheads="1"/>
            </p:cNvSpPr>
            <p:nvPr/>
          </p:nvSpPr>
          <p:spPr bwMode="auto">
            <a:xfrm>
              <a:off x="3860795" y="4132928"/>
              <a:ext cx="747551" cy="43181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nchor="ctr"/>
            <a:lstStyle/>
            <a:p>
              <a:pPr eaLnBrk="1" hangingPunct="1"/>
              <a:endParaRPr lang="en-US" b="1" dirty="0"/>
            </a:p>
          </p:txBody>
        </p:sp>
        <p:cxnSp>
          <p:nvCxnSpPr>
            <p:cNvPr id="56" name="Elbow Connector 55"/>
            <p:cNvCxnSpPr>
              <a:stCxn id="808963" idx="2"/>
              <a:endCxn id="55" idx="0"/>
            </p:cNvCxnSpPr>
            <p:nvPr/>
          </p:nvCxnSpPr>
          <p:spPr bwMode="auto">
            <a:xfrm rot="16200000" flipH="1">
              <a:off x="3709492" y="3607849"/>
              <a:ext cx="514114" cy="536043"/>
            </a:xfrm>
            <a:prstGeom prst="bentConnector3">
              <a:avLst>
                <a:gd name="adj1" fmla="val 50000"/>
              </a:avLst>
            </a:prstGeom>
            <a:noFill/>
            <a:ln w="12700" cap="flat" cmpd="sng" algn="ctr">
              <a:solidFill>
                <a:schemeClr val="tx1"/>
              </a:solidFill>
              <a:prstDash val="solid"/>
              <a:round/>
              <a:headEnd type="none" w="med" len="med"/>
              <a:tailEnd type="none" w="med" len="med"/>
            </a:ln>
            <a:effectLst/>
          </p:spPr>
        </p:cxnSp>
        <p:sp>
          <p:nvSpPr>
            <p:cNvPr id="59" name="TextBox 58"/>
            <p:cNvSpPr txBox="1"/>
            <p:nvPr/>
          </p:nvSpPr>
          <p:spPr>
            <a:xfrm>
              <a:off x="2425893" y="5413823"/>
              <a:ext cx="1800841" cy="369332"/>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GB" b="1" dirty="0" smtClean="0"/>
                <a:t>Team Members</a:t>
              </a:r>
              <a:endParaRPr lang="en-US" b="1" dirty="0"/>
            </a:p>
          </p:txBody>
        </p:sp>
        <p:cxnSp>
          <p:nvCxnSpPr>
            <p:cNvPr id="61" name="Straight Arrow Connector 60"/>
            <p:cNvCxnSpPr>
              <a:stCxn id="59" idx="3"/>
            </p:cNvCxnSpPr>
            <p:nvPr/>
          </p:nvCxnSpPr>
          <p:spPr bwMode="auto">
            <a:xfrm flipV="1">
              <a:off x="4226734" y="5442852"/>
              <a:ext cx="1041952" cy="15563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59" idx="0"/>
            </p:cNvCxnSpPr>
            <p:nvPr/>
          </p:nvCxnSpPr>
          <p:spPr bwMode="auto">
            <a:xfrm flipV="1">
              <a:off x="3326314" y="4804227"/>
              <a:ext cx="839288" cy="6095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sp>
        <p:nvSpPr>
          <p:cNvPr id="3" name="Slide Number Placeholder 2"/>
          <p:cNvSpPr>
            <a:spLocks noGrp="1"/>
          </p:cNvSpPr>
          <p:nvPr>
            <p:ph type="sldNum" sz="quarter" idx="12"/>
          </p:nvPr>
        </p:nvSpPr>
        <p:spPr/>
        <p:txBody>
          <a:bodyPr/>
          <a:lstStyle/>
          <a:p>
            <a:fld id="{4BE819A1-3DD8-4179-BFD0-BF7D359F8DBD}" type="slidenum">
              <a:rPr lang="en-US" smtClean="0"/>
              <a:pPr/>
              <a:t>231</a:t>
            </a:fld>
            <a:endParaRPr lang="en-US" dirty="0"/>
          </a:p>
        </p:txBody>
      </p:sp>
    </p:spTree>
    <p:extLst>
      <p:ext uri="{BB962C8B-B14F-4D97-AF65-F5344CB8AC3E}">
        <p14:creationId xmlns="" xmlns:p14="http://schemas.microsoft.com/office/powerpoint/2010/main" val="3163925535"/>
      </p:ext>
    </p:extLst>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dirty="0" smtClean="0"/>
              <a:t>Responsibility Matrix</a:t>
            </a:r>
            <a:endParaRPr lang="en-GB" dirty="0"/>
          </a:p>
        </p:txBody>
      </p:sp>
      <p:grpSp>
        <p:nvGrpSpPr>
          <p:cNvPr id="4" name="Group 61"/>
          <p:cNvGrpSpPr/>
          <p:nvPr/>
        </p:nvGrpSpPr>
        <p:grpSpPr>
          <a:xfrm>
            <a:off x="304800" y="914400"/>
            <a:ext cx="8305800" cy="4997220"/>
            <a:chOff x="1071891" y="1343025"/>
            <a:chExt cx="8997949" cy="4997220"/>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369332"/>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 or Work Breakdown Structure</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Project Manager</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5"/>
              <a:ext cx="2971800" cy="369332"/>
            </a:xfrm>
            <a:prstGeom prst="rect">
              <a:avLst/>
            </a:prstGeom>
            <a:noFill/>
            <a:ln w="9525" algn="ctr">
              <a:noFill/>
              <a:miter lim="800000"/>
              <a:headEnd/>
              <a:tailEnd/>
            </a:ln>
            <a:effectLst/>
          </p:spPr>
          <p:txBody>
            <a:bodyPr wrap="square">
              <a:spAutoFit/>
            </a:bodyPr>
            <a:lstStyle/>
            <a:p>
              <a:pPr eaLnBrk="1" hangingPunct="1"/>
              <a:r>
                <a:rPr lang="en-GB" b="1" dirty="0" smtClean="0">
                  <a:solidFill>
                    <a:schemeClr val="bg2">
                      <a:lumMod val="50000"/>
                    </a:schemeClr>
                  </a:solidFill>
                </a:rPr>
                <a:t>Organization </a:t>
              </a:r>
              <a:r>
                <a:rPr lang="en-GB" b="1" dirty="0">
                  <a:solidFill>
                    <a:schemeClr val="bg2">
                      <a:lumMod val="50000"/>
                    </a:schemeClr>
                  </a:solidFill>
                </a:rPr>
                <a:t>Structure</a:t>
              </a:r>
              <a:endParaRPr lang="en-US" b="1" dirty="0">
                <a:solidFill>
                  <a:schemeClr val="bg2">
                    <a:lumMod val="50000"/>
                  </a:schemeClr>
                </a:solidFill>
              </a:endParaRPr>
            </a:p>
          </p:txBody>
        </p:sp>
        <p:sp>
          <p:nvSpPr>
            <p:cNvPr id="811037" name="Text Box 29"/>
            <p:cNvSpPr txBox="1">
              <a:spLocks noChangeArrowheads="1"/>
            </p:cNvSpPr>
            <p:nvPr/>
          </p:nvSpPr>
          <p:spPr bwMode="auto">
            <a:xfrm>
              <a:off x="2036525" y="5693914"/>
              <a:ext cx="2143579" cy="646331"/>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Products or Work Packages</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5" name="Group 45"/>
            <p:cNvGrpSpPr>
              <a:grpSpLocks/>
            </p:cNvGrpSpPr>
            <p:nvPr/>
          </p:nvGrpSpPr>
          <p:grpSpPr bwMode="auto">
            <a:xfrm>
              <a:off x="4379448" y="4362454"/>
              <a:ext cx="3978144" cy="384176"/>
              <a:chOff x="2209" y="2748"/>
              <a:chExt cx="2313" cy="242"/>
            </a:xfrm>
          </p:grpSpPr>
          <p:grpSp>
            <p:nvGrpSpPr>
              <p:cNvPr id="6"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7" name="Group 55"/>
            <p:cNvGrpSpPr>
              <a:grpSpLocks/>
            </p:cNvGrpSpPr>
            <p:nvPr/>
          </p:nvGrpSpPr>
          <p:grpSpPr bwMode="auto">
            <a:xfrm>
              <a:off x="5394390" y="5083182"/>
              <a:ext cx="3949694" cy="392113"/>
              <a:chOff x="2799" y="3202"/>
              <a:chExt cx="2297" cy="247"/>
            </a:xfrm>
          </p:grpSpPr>
          <p:grpSp>
            <p:nvGrpSpPr>
              <p:cNvPr id="8"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232</a:t>
            </a:fld>
            <a:endParaRPr lang="en-US" dirty="0"/>
          </a:p>
        </p:txBody>
      </p:sp>
    </p:spTree>
    <p:extLst>
      <p:ext uri="{BB962C8B-B14F-4D97-AF65-F5344CB8AC3E}">
        <p14:creationId xmlns="" xmlns:p14="http://schemas.microsoft.com/office/powerpoint/2010/main" val="1903122964"/>
      </p:ext>
    </p:extLst>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r>
              <a:rPr lang="en-GB" dirty="0"/>
              <a:t>Cost Breakdown</a:t>
            </a:r>
          </a:p>
        </p:txBody>
      </p:sp>
      <p:grpSp>
        <p:nvGrpSpPr>
          <p:cNvPr id="2" name="Group 53"/>
          <p:cNvGrpSpPr/>
          <p:nvPr/>
        </p:nvGrpSpPr>
        <p:grpSpPr>
          <a:xfrm>
            <a:off x="456766" y="1213305"/>
            <a:ext cx="8153401" cy="4979988"/>
            <a:chOff x="1113459" y="1285875"/>
            <a:chExt cx="8832851" cy="4979988"/>
          </a:xfrm>
        </p:grpSpPr>
        <p:grpSp>
          <p:nvGrpSpPr>
            <p:cNvPr id="4" name="Group 3"/>
            <p:cNvGrpSpPr>
              <a:grpSpLocks/>
            </p:cNvGrpSpPr>
            <p:nvPr/>
          </p:nvGrpSpPr>
          <p:grpSpPr bwMode="auto">
            <a:xfrm>
              <a:off x="1114295" y="1673225"/>
              <a:ext cx="4364682" cy="4592638"/>
              <a:chOff x="530" y="1054"/>
              <a:chExt cx="2537" cy="2893"/>
            </a:xfrm>
          </p:grpSpPr>
          <p:sp>
            <p:nvSpPr>
              <p:cNvPr id="813060" name="Rectangle 4"/>
              <p:cNvSpPr>
                <a:spLocks noChangeArrowheads="1"/>
              </p:cNvSpPr>
              <p:nvPr/>
            </p:nvSpPr>
            <p:spPr bwMode="auto">
              <a:xfrm>
                <a:off x="1760" y="2332"/>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1.1.1</a:t>
                </a:r>
                <a:endParaRPr lang="en-US" b="1" dirty="0"/>
              </a:p>
            </p:txBody>
          </p:sp>
          <p:sp>
            <p:nvSpPr>
              <p:cNvPr id="813061" name="Rectangle 5"/>
              <p:cNvSpPr>
                <a:spLocks noChangeArrowheads="1"/>
              </p:cNvSpPr>
              <p:nvPr/>
            </p:nvSpPr>
            <p:spPr bwMode="auto">
              <a:xfrm>
                <a:off x="1773" y="2757"/>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1.1.2</a:t>
                </a:r>
                <a:endParaRPr lang="en-US" b="1" dirty="0"/>
              </a:p>
            </p:txBody>
          </p:sp>
          <p:sp>
            <p:nvSpPr>
              <p:cNvPr id="813062" name="Rectangle 6"/>
              <p:cNvSpPr>
                <a:spLocks noChangeArrowheads="1"/>
              </p:cNvSpPr>
              <p:nvPr/>
            </p:nvSpPr>
            <p:spPr bwMode="auto">
              <a:xfrm>
                <a:off x="1777" y="3213"/>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1.1.3</a:t>
                </a:r>
                <a:endParaRPr lang="en-US" b="1" dirty="0"/>
              </a:p>
            </p:txBody>
          </p:sp>
          <p:sp>
            <p:nvSpPr>
              <p:cNvPr id="813063" name="Rectangle 7"/>
              <p:cNvSpPr>
                <a:spLocks noChangeArrowheads="1"/>
              </p:cNvSpPr>
              <p:nvPr/>
            </p:nvSpPr>
            <p:spPr bwMode="auto">
              <a:xfrm>
                <a:off x="1239" y="2203"/>
                <a:ext cx="328"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a:t>
                </a:r>
                <a:endParaRPr lang="en-US" b="1" dirty="0"/>
              </a:p>
            </p:txBody>
          </p:sp>
          <p:sp>
            <p:nvSpPr>
              <p:cNvPr id="813064" name="Rectangle 8"/>
              <p:cNvSpPr>
                <a:spLocks noChangeArrowheads="1"/>
              </p:cNvSpPr>
              <p:nvPr/>
            </p:nvSpPr>
            <p:spPr bwMode="auto">
              <a:xfrm>
                <a:off x="912" y="2028"/>
                <a:ext cx="272" cy="15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a:t>
                </a:r>
                <a:endParaRPr lang="en-US" b="1" dirty="0"/>
              </a:p>
            </p:txBody>
          </p:sp>
          <p:sp>
            <p:nvSpPr>
              <p:cNvPr id="813065" name="Freeform 9"/>
              <p:cNvSpPr>
                <a:spLocks/>
              </p:cNvSpPr>
              <p:nvPr/>
            </p:nvSpPr>
            <p:spPr bwMode="auto">
              <a:xfrm>
                <a:off x="1544" y="2372"/>
                <a:ext cx="224" cy="936"/>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6" name="Line 10"/>
              <p:cNvSpPr>
                <a:spLocks noChangeShapeType="1"/>
              </p:cNvSpPr>
              <p:nvPr/>
            </p:nvSpPr>
            <p:spPr bwMode="auto">
              <a:xfrm flipH="1">
                <a:off x="1544" y="2436"/>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7" name="Line 11"/>
              <p:cNvSpPr>
                <a:spLocks noChangeShapeType="1"/>
              </p:cNvSpPr>
              <p:nvPr/>
            </p:nvSpPr>
            <p:spPr bwMode="auto">
              <a:xfrm flipH="1">
                <a:off x="1561" y="2845"/>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8" name="Freeform 12"/>
              <p:cNvSpPr>
                <a:spLocks/>
              </p:cNvSpPr>
              <p:nvPr/>
            </p:nvSpPr>
            <p:spPr bwMode="auto">
              <a:xfrm>
                <a:off x="1065" y="2189"/>
                <a:ext cx="184" cy="88"/>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9" name="Text Box 13"/>
              <p:cNvSpPr txBox="1">
                <a:spLocks noChangeArrowheads="1"/>
              </p:cNvSpPr>
              <p:nvPr/>
            </p:nvSpPr>
            <p:spPr bwMode="auto">
              <a:xfrm>
                <a:off x="530" y="1054"/>
                <a:ext cx="2537" cy="233"/>
              </a:xfrm>
              <a:prstGeom prst="rect">
                <a:avLst/>
              </a:prstGeom>
              <a:noFill/>
              <a:ln w="9525" algn="ctr">
                <a:noFill/>
                <a:miter lim="800000"/>
                <a:headEnd/>
                <a:tailEnd/>
              </a:ln>
              <a:effectLst/>
            </p:spPr>
            <p:txBody>
              <a:bodyPr wrap="square">
                <a:spAutoFit/>
              </a:bodyPr>
              <a:lstStyle/>
              <a:p>
                <a:pPr eaLnBrk="1" hangingPunct="1"/>
                <a:r>
                  <a:rPr lang="en-GB" b="1" dirty="0"/>
                  <a:t>Project Work Breakdown Structure</a:t>
                </a:r>
                <a:endParaRPr lang="en-US" b="1" dirty="0"/>
              </a:p>
            </p:txBody>
          </p:sp>
          <p:sp>
            <p:nvSpPr>
              <p:cNvPr id="813070" name="Line 14"/>
              <p:cNvSpPr>
                <a:spLocks noChangeShapeType="1"/>
              </p:cNvSpPr>
              <p:nvPr/>
            </p:nvSpPr>
            <p:spPr bwMode="auto">
              <a:xfrm>
                <a:off x="1063" y="2187"/>
                <a:ext cx="0" cy="1232"/>
              </a:xfrm>
              <a:prstGeom prst="line">
                <a:avLst/>
              </a:prstGeom>
              <a:noFill/>
              <a:ln w="9525">
                <a:solidFill>
                  <a:srgbClr val="6699FF"/>
                </a:solidFill>
                <a:round/>
                <a:headEnd/>
                <a:tailEnd/>
              </a:ln>
              <a:effectLst/>
            </p:spPr>
            <p:txBody>
              <a:bodyPr wrap="none" anchor="ctr"/>
              <a:lstStyle/>
              <a:p>
                <a:endParaRPr lang="en-US" b="1" dirty="0"/>
              </a:p>
            </p:txBody>
          </p:sp>
          <p:sp>
            <p:nvSpPr>
              <p:cNvPr id="813071" name="Text Box 15"/>
              <p:cNvSpPr txBox="1">
                <a:spLocks noChangeArrowheads="1"/>
              </p:cNvSpPr>
              <p:nvPr/>
            </p:nvSpPr>
            <p:spPr bwMode="auto">
              <a:xfrm>
                <a:off x="1518" y="3714"/>
                <a:ext cx="1019" cy="233"/>
              </a:xfrm>
              <a:prstGeom prst="rect">
                <a:avLst/>
              </a:prstGeom>
              <a:noFill/>
              <a:ln w="9525" algn="ctr">
                <a:noFill/>
                <a:miter lim="800000"/>
                <a:headEnd/>
                <a:tailEnd/>
              </a:ln>
              <a:effectLst/>
            </p:spPr>
            <p:txBody>
              <a:bodyPr wrap="none">
                <a:spAutoFit/>
              </a:bodyPr>
              <a:lstStyle/>
              <a:p>
                <a:pPr eaLnBrk="1" hangingPunct="1"/>
                <a:r>
                  <a:rPr lang="en-GB" b="1" dirty="0"/>
                  <a:t>Work Packages</a:t>
                </a:r>
                <a:endParaRPr lang="en-US" b="1" dirty="0"/>
              </a:p>
            </p:txBody>
          </p:sp>
          <p:sp>
            <p:nvSpPr>
              <p:cNvPr id="813072" name="Line 16"/>
              <p:cNvSpPr>
                <a:spLocks noChangeShapeType="1"/>
              </p:cNvSpPr>
              <p:nvPr/>
            </p:nvSpPr>
            <p:spPr bwMode="auto">
              <a:xfrm flipV="1">
                <a:off x="1967" y="3475"/>
                <a:ext cx="0" cy="208"/>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3073" name="Text Box 17"/>
              <p:cNvSpPr txBox="1">
                <a:spLocks noChangeArrowheads="1"/>
              </p:cNvSpPr>
              <p:nvPr/>
            </p:nvSpPr>
            <p:spPr bwMode="auto">
              <a:xfrm>
                <a:off x="697" y="3450"/>
                <a:ext cx="839" cy="233"/>
              </a:xfrm>
              <a:prstGeom prst="rect">
                <a:avLst/>
              </a:prstGeom>
              <a:noFill/>
              <a:ln w="9525" algn="ctr">
                <a:noFill/>
                <a:miter lim="800000"/>
                <a:headEnd/>
                <a:tailEnd/>
              </a:ln>
              <a:effectLst/>
            </p:spPr>
            <p:txBody>
              <a:bodyPr wrap="none">
                <a:spAutoFit/>
              </a:bodyPr>
              <a:lstStyle/>
              <a:p>
                <a:pPr eaLnBrk="1" hangingPunct="1"/>
                <a:r>
                  <a:rPr lang="en-GB" b="1" dirty="0"/>
                  <a:t>Other Areas</a:t>
                </a:r>
                <a:endParaRPr lang="en-US" b="1" dirty="0"/>
              </a:p>
            </p:txBody>
          </p:sp>
        </p:grpSp>
        <p:sp>
          <p:nvSpPr>
            <p:cNvPr id="813074" name="Rectangle 18"/>
            <p:cNvSpPr>
              <a:spLocks noChangeArrowheads="1"/>
            </p:cNvSpPr>
            <p:nvPr/>
          </p:nvSpPr>
          <p:spPr bwMode="auto">
            <a:xfrm>
              <a:off x="4075337" y="3509963"/>
              <a:ext cx="5586413"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3075" name="Line 19"/>
            <p:cNvSpPr>
              <a:spLocks noChangeShapeType="1"/>
            </p:cNvSpPr>
            <p:nvPr/>
          </p:nvSpPr>
          <p:spPr bwMode="auto">
            <a:xfrm>
              <a:off x="4973862" y="35353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6" name="Line 20"/>
            <p:cNvSpPr>
              <a:spLocks noChangeShapeType="1"/>
            </p:cNvSpPr>
            <p:nvPr/>
          </p:nvSpPr>
          <p:spPr bwMode="auto">
            <a:xfrm>
              <a:off x="5939062"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7" name="Line 21"/>
            <p:cNvSpPr>
              <a:spLocks noChangeShapeType="1"/>
            </p:cNvSpPr>
            <p:nvPr/>
          </p:nvSpPr>
          <p:spPr bwMode="auto">
            <a:xfrm>
              <a:off x="6912200"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8" name="Line 22"/>
            <p:cNvSpPr>
              <a:spLocks noChangeShapeType="1"/>
            </p:cNvSpPr>
            <p:nvPr/>
          </p:nvSpPr>
          <p:spPr bwMode="auto">
            <a:xfrm>
              <a:off x="7899625"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9" name="Line 23"/>
            <p:cNvSpPr>
              <a:spLocks noChangeShapeType="1"/>
            </p:cNvSpPr>
            <p:nvPr/>
          </p:nvSpPr>
          <p:spPr bwMode="auto">
            <a:xfrm>
              <a:off x="8812437"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80" name="Line 24"/>
            <p:cNvSpPr>
              <a:spLocks noChangeShapeType="1"/>
            </p:cNvSpPr>
            <p:nvPr/>
          </p:nvSpPr>
          <p:spPr bwMode="auto">
            <a:xfrm>
              <a:off x="4075337" y="4183063"/>
              <a:ext cx="5559425" cy="1587"/>
            </a:xfrm>
            <a:prstGeom prst="line">
              <a:avLst/>
            </a:prstGeom>
            <a:noFill/>
            <a:ln w="9525">
              <a:solidFill>
                <a:srgbClr val="6699FF"/>
              </a:solidFill>
              <a:round/>
              <a:headEnd/>
              <a:tailEnd/>
            </a:ln>
            <a:effectLst/>
          </p:spPr>
          <p:txBody>
            <a:bodyPr wrap="none" anchor="ctr"/>
            <a:lstStyle/>
            <a:p>
              <a:endParaRPr lang="en-US" b="1" dirty="0"/>
            </a:p>
          </p:txBody>
        </p:sp>
        <p:sp>
          <p:nvSpPr>
            <p:cNvPr id="813081" name="Line 25"/>
            <p:cNvSpPr>
              <a:spLocks noChangeShapeType="1"/>
            </p:cNvSpPr>
            <p:nvPr/>
          </p:nvSpPr>
          <p:spPr bwMode="auto">
            <a:xfrm>
              <a:off x="4062637" y="4894263"/>
              <a:ext cx="5599113" cy="1587"/>
            </a:xfrm>
            <a:prstGeom prst="line">
              <a:avLst/>
            </a:prstGeom>
            <a:noFill/>
            <a:ln w="9525">
              <a:solidFill>
                <a:srgbClr val="6699FF"/>
              </a:solidFill>
              <a:round/>
              <a:headEnd/>
              <a:tailEnd/>
            </a:ln>
            <a:effectLst/>
          </p:spPr>
          <p:txBody>
            <a:bodyPr wrap="none" anchor="ctr"/>
            <a:lstStyle/>
            <a:p>
              <a:endParaRPr lang="en-US" b="1" dirty="0"/>
            </a:p>
          </p:txBody>
        </p:sp>
        <p:grpSp>
          <p:nvGrpSpPr>
            <p:cNvPr id="5" name="Group 30"/>
            <p:cNvGrpSpPr>
              <a:grpSpLocks/>
            </p:cNvGrpSpPr>
            <p:nvPr/>
          </p:nvGrpSpPr>
          <p:grpSpPr bwMode="auto">
            <a:xfrm>
              <a:off x="1113459" y="1285875"/>
              <a:ext cx="8832851" cy="2254251"/>
              <a:chOff x="580" y="810"/>
              <a:chExt cx="5136" cy="1420"/>
            </a:xfrm>
          </p:grpSpPr>
          <p:sp>
            <p:nvSpPr>
              <p:cNvPr id="813087" name="Rectangle 31"/>
              <p:cNvSpPr>
                <a:spLocks noChangeArrowheads="1"/>
              </p:cNvSpPr>
              <p:nvPr/>
            </p:nvSpPr>
            <p:spPr bwMode="auto">
              <a:xfrm>
                <a:off x="3940" y="1966"/>
                <a:ext cx="524" cy="264"/>
              </a:xfrm>
              <a:prstGeom prst="rect">
                <a:avLst/>
              </a:prstGeom>
              <a:noFill/>
              <a:ln w="9525" algn="ctr">
                <a:noFill/>
                <a:miter lim="800000"/>
                <a:headEnd/>
                <a:tailEnd/>
              </a:ln>
              <a:effectLst/>
            </p:spPr>
            <p:txBody>
              <a:bodyPr wrap="none" anchor="ctr"/>
              <a:lstStyle/>
              <a:p>
                <a:pPr eaLnBrk="1" hangingPunct="1"/>
                <a:r>
                  <a:rPr lang="en-GB" b="1" dirty="0"/>
                  <a:t>Material</a:t>
                </a:r>
                <a:endParaRPr lang="en-US" b="1" dirty="0"/>
              </a:p>
            </p:txBody>
          </p:sp>
          <p:sp>
            <p:nvSpPr>
              <p:cNvPr id="813088" name="Rectangle 32"/>
              <p:cNvSpPr>
                <a:spLocks noChangeArrowheads="1"/>
              </p:cNvSpPr>
              <p:nvPr/>
            </p:nvSpPr>
            <p:spPr bwMode="auto">
              <a:xfrm>
                <a:off x="2774" y="1395"/>
                <a:ext cx="523" cy="264"/>
              </a:xfrm>
              <a:prstGeom prst="rect">
                <a:avLst/>
              </a:prstGeom>
              <a:noFill/>
              <a:ln w="9525" algn="ctr">
                <a:noFill/>
                <a:miter lim="800000"/>
                <a:headEnd/>
                <a:tailEnd/>
              </a:ln>
              <a:effectLst/>
            </p:spPr>
            <p:txBody>
              <a:bodyPr wrap="none" anchor="ctr"/>
              <a:lstStyle/>
              <a:p>
                <a:pPr eaLnBrk="1" hangingPunct="1"/>
                <a:r>
                  <a:rPr lang="en-GB" b="1" dirty="0" smtClean="0"/>
                  <a:t>Labor</a:t>
                </a:r>
                <a:endParaRPr lang="en-US" b="1" dirty="0"/>
              </a:p>
            </p:txBody>
          </p:sp>
          <p:sp>
            <p:nvSpPr>
              <p:cNvPr id="813089" name="Rectangle 33"/>
              <p:cNvSpPr>
                <a:spLocks noChangeArrowheads="1"/>
              </p:cNvSpPr>
              <p:nvPr/>
            </p:nvSpPr>
            <p:spPr bwMode="auto">
              <a:xfrm>
                <a:off x="3640" y="852"/>
                <a:ext cx="821" cy="24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Accounts</a:t>
                </a:r>
                <a:endParaRPr lang="en-US" b="1" dirty="0"/>
              </a:p>
            </p:txBody>
          </p:sp>
          <p:sp>
            <p:nvSpPr>
              <p:cNvPr id="813090" name="Freeform 34"/>
              <p:cNvSpPr>
                <a:spLocks/>
              </p:cNvSpPr>
              <p:nvPr/>
            </p:nvSpPr>
            <p:spPr bwMode="auto">
              <a:xfrm>
                <a:off x="2549" y="1803"/>
                <a:ext cx="995"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1" name="Line 35"/>
              <p:cNvSpPr>
                <a:spLocks noChangeShapeType="1"/>
              </p:cNvSpPr>
              <p:nvPr/>
            </p:nvSpPr>
            <p:spPr bwMode="auto">
              <a:xfrm flipV="1">
                <a:off x="3050" y="1651"/>
                <a:ext cx="0" cy="296"/>
              </a:xfrm>
              <a:prstGeom prst="line">
                <a:avLst/>
              </a:prstGeom>
              <a:noFill/>
              <a:ln w="9525">
                <a:solidFill>
                  <a:srgbClr val="6699FF"/>
                </a:solidFill>
                <a:round/>
                <a:headEnd/>
                <a:tailEnd/>
              </a:ln>
              <a:effectLst/>
            </p:spPr>
            <p:txBody>
              <a:bodyPr wrap="none" anchor="ctr"/>
              <a:lstStyle/>
              <a:p>
                <a:endParaRPr lang="en-US" b="1" dirty="0"/>
              </a:p>
            </p:txBody>
          </p:sp>
          <p:sp>
            <p:nvSpPr>
              <p:cNvPr id="813092" name="Freeform 36"/>
              <p:cNvSpPr>
                <a:spLocks/>
              </p:cNvSpPr>
              <p:nvPr/>
            </p:nvSpPr>
            <p:spPr bwMode="auto">
              <a:xfrm>
                <a:off x="3051" y="1260"/>
                <a:ext cx="1686" cy="128"/>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3" name="Line 37"/>
              <p:cNvSpPr>
                <a:spLocks noChangeShapeType="1"/>
              </p:cNvSpPr>
              <p:nvPr/>
            </p:nvSpPr>
            <p:spPr bwMode="auto">
              <a:xfrm flipV="1">
                <a:off x="4039" y="1108"/>
                <a:ext cx="0" cy="152"/>
              </a:xfrm>
              <a:prstGeom prst="line">
                <a:avLst/>
              </a:prstGeom>
              <a:noFill/>
              <a:ln w="9525">
                <a:solidFill>
                  <a:srgbClr val="6699FF"/>
                </a:solidFill>
                <a:round/>
                <a:headEnd/>
                <a:tailEnd/>
              </a:ln>
              <a:effectLst/>
            </p:spPr>
            <p:txBody>
              <a:bodyPr wrap="none" anchor="ctr"/>
              <a:lstStyle/>
              <a:p>
                <a:endParaRPr lang="en-US" b="1" dirty="0"/>
              </a:p>
            </p:txBody>
          </p:sp>
          <p:sp>
            <p:nvSpPr>
              <p:cNvPr id="813094" name="Text Box 38"/>
              <p:cNvSpPr txBox="1">
                <a:spLocks noChangeArrowheads="1"/>
              </p:cNvSpPr>
              <p:nvPr/>
            </p:nvSpPr>
            <p:spPr bwMode="auto">
              <a:xfrm>
                <a:off x="580" y="810"/>
                <a:ext cx="2842" cy="233"/>
              </a:xfrm>
              <a:prstGeom prst="rect">
                <a:avLst/>
              </a:prstGeom>
              <a:noFill/>
              <a:ln w="9525" algn="ctr">
                <a:noFill/>
                <a:miter lim="800000"/>
                <a:headEnd/>
                <a:tailEnd/>
              </a:ln>
              <a:effectLst/>
            </p:spPr>
            <p:txBody>
              <a:bodyPr wrap="square">
                <a:spAutoFit/>
              </a:bodyPr>
              <a:lstStyle/>
              <a:p>
                <a:pPr eaLnBrk="1" hangingPunct="1"/>
                <a:r>
                  <a:rPr lang="en-GB" b="1" dirty="0"/>
                  <a:t>Company Cost Accounting System</a:t>
                </a:r>
                <a:endParaRPr lang="en-US" b="1" dirty="0"/>
              </a:p>
            </p:txBody>
          </p:sp>
          <p:sp>
            <p:nvSpPr>
              <p:cNvPr id="813095" name="Text Box 39"/>
              <p:cNvSpPr txBox="1">
                <a:spLocks noChangeArrowheads="1"/>
              </p:cNvSpPr>
              <p:nvPr/>
            </p:nvSpPr>
            <p:spPr bwMode="auto">
              <a:xfrm>
                <a:off x="2315" y="1969"/>
                <a:ext cx="518" cy="233"/>
              </a:xfrm>
              <a:prstGeom prst="rect">
                <a:avLst/>
              </a:prstGeom>
              <a:noFill/>
              <a:ln w="9525" algn="ctr">
                <a:noFill/>
                <a:miter lim="800000"/>
                <a:headEnd/>
                <a:tailEnd/>
              </a:ln>
              <a:effectLst/>
            </p:spPr>
            <p:txBody>
              <a:bodyPr wrap="none">
                <a:spAutoFit/>
              </a:bodyPr>
              <a:lstStyle/>
              <a:p>
                <a:pPr eaLnBrk="1" hangingPunct="1"/>
                <a:r>
                  <a:rPr lang="en-GB" b="1" dirty="0" smtClean="0"/>
                  <a:t>Mgmt.</a:t>
                </a:r>
                <a:endParaRPr lang="en-US" b="1" dirty="0"/>
              </a:p>
            </p:txBody>
          </p:sp>
          <p:sp>
            <p:nvSpPr>
              <p:cNvPr id="813096" name="Text Box 40"/>
              <p:cNvSpPr txBox="1">
                <a:spLocks noChangeArrowheads="1"/>
              </p:cNvSpPr>
              <p:nvPr/>
            </p:nvSpPr>
            <p:spPr bwMode="auto">
              <a:xfrm>
                <a:off x="2811" y="1978"/>
                <a:ext cx="520" cy="233"/>
              </a:xfrm>
              <a:prstGeom prst="rect">
                <a:avLst/>
              </a:prstGeom>
              <a:noFill/>
              <a:ln w="9525" algn="ctr">
                <a:noFill/>
                <a:miter lim="800000"/>
                <a:headEnd/>
                <a:tailEnd/>
              </a:ln>
              <a:effectLst/>
            </p:spPr>
            <p:txBody>
              <a:bodyPr wrap="none">
                <a:spAutoFit/>
              </a:bodyPr>
              <a:lstStyle/>
              <a:p>
                <a:pPr eaLnBrk="1" hangingPunct="1"/>
                <a:r>
                  <a:rPr lang="en-GB" b="1" dirty="0"/>
                  <a:t>Design</a:t>
                </a:r>
                <a:endParaRPr lang="en-US" b="1" dirty="0"/>
              </a:p>
            </p:txBody>
          </p:sp>
          <p:sp>
            <p:nvSpPr>
              <p:cNvPr id="813097" name="Text Box 41"/>
              <p:cNvSpPr txBox="1">
                <a:spLocks noChangeArrowheads="1"/>
              </p:cNvSpPr>
              <p:nvPr/>
            </p:nvSpPr>
            <p:spPr bwMode="auto">
              <a:xfrm>
                <a:off x="3311" y="1980"/>
                <a:ext cx="469" cy="233"/>
              </a:xfrm>
              <a:prstGeom prst="rect">
                <a:avLst/>
              </a:prstGeom>
              <a:noFill/>
              <a:ln w="9525" algn="ctr">
                <a:noFill/>
                <a:miter lim="800000"/>
                <a:headEnd/>
                <a:tailEnd/>
              </a:ln>
              <a:effectLst/>
            </p:spPr>
            <p:txBody>
              <a:bodyPr wrap="none">
                <a:spAutoFit/>
              </a:bodyPr>
              <a:lstStyle/>
              <a:p>
                <a:pPr eaLnBrk="1" hangingPunct="1"/>
                <a:r>
                  <a:rPr lang="en-GB" b="1" dirty="0" smtClean="0"/>
                  <a:t>Manf.</a:t>
                </a:r>
                <a:endParaRPr lang="en-US" b="1" dirty="0"/>
              </a:p>
            </p:txBody>
          </p:sp>
          <p:sp>
            <p:nvSpPr>
              <p:cNvPr id="813098" name="Text Box 42"/>
              <p:cNvSpPr txBox="1">
                <a:spLocks noChangeArrowheads="1"/>
              </p:cNvSpPr>
              <p:nvPr/>
            </p:nvSpPr>
            <p:spPr bwMode="auto">
              <a:xfrm>
                <a:off x="4511" y="1973"/>
                <a:ext cx="629" cy="233"/>
              </a:xfrm>
              <a:prstGeom prst="rect">
                <a:avLst/>
              </a:prstGeom>
              <a:noFill/>
              <a:ln w="9525" algn="ctr">
                <a:noFill/>
                <a:miter lim="800000"/>
                <a:headEnd/>
                <a:tailEnd/>
              </a:ln>
              <a:effectLst/>
            </p:spPr>
            <p:txBody>
              <a:bodyPr wrap="none">
                <a:spAutoFit/>
              </a:bodyPr>
              <a:lstStyle/>
              <a:p>
                <a:pPr eaLnBrk="1" hangingPunct="1"/>
                <a:r>
                  <a:rPr lang="en-GB" b="1" dirty="0"/>
                  <a:t>Contract</a:t>
                </a:r>
                <a:endParaRPr lang="en-US" b="1" dirty="0"/>
              </a:p>
            </p:txBody>
          </p:sp>
          <p:sp>
            <p:nvSpPr>
              <p:cNvPr id="813099" name="Text Box 43"/>
              <p:cNvSpPr txBox="1">
                <a:spLocks noChangeArrowheads="1"/>
              </p:cNvSpPr>
              <p:nvPr/>
            </p:nvSpPr>
            <p:spPr bwMode="auto">
              <a:xfrm>
                <a:off x="5104" y="1977"/>
                <a:ext cx="612" cy="233"/>
              </a:xfrm>
              <a:prstGeom prst="rect">
                <a:avLst/>
              </a:prstGeom>
              <a:noFill/>
              <a:ln w="9525" algn="ctr">
                <a:noFill/>
                <a:miter lim="800000"/>
                <a:headEnd/>
                <a:tailEnd/>
              </a:ln>
              <a:effectLst/>
            </p:spPr>
            <p:txBody>
              <a:bodyPr wrap="none">
                <a:spAutoFit/>
              </a:bodyPr>
              <a:lstStyle/>
              <a:p>
                <a:pPr eaLnBrk="1" hangingPunct="1"/>
                <a:r>
                  <a:rPr lang="en-GB" b="1" dirty="0"/>
                  <a:t>Expense</a:t>
                </a:r>
                <a:endParaRPr lang="en-US" b="1" dirty="0"/>
              </a:p>
            </p:txBody>
          </p:sp>
          <p:sp>
            <p:nvSpPr>
              <p:cNvPr id="813100" name="Rectangle 44"/>
              <p:cNvSpPr>
                <a:spLocks noChangeArrowheads="1"/>
              </p:cNvSpPr>
              <p:nvPr/>
            </p:nvSpPr>
            <p:spPr bwMode="auto">
              <a:xfrm>
                <a:off x="4519" y="1412"/>
                <a:ext cx="523" cy="264"/>
              </a:xfrm>
              <a:prstGeom prst="rect">
                <a:avLst/>
              </a:prstGeom>
              <a:noFill/>
              <a:ln w="9525" algn="ctr">
                <a:noFill/>
                <a:miter lim="800000"/>
                <a:headEnd/>
                <a:tailEnd/>
              </a:ln>
              <a:effectLst/>
            </p:spPr>
            <p:txBody>
              <a:bodyPr wrap="none" anchor="ctr"/>
              <a:lstStyle/>
              <a:p>
                <a:pPr eaLnBrk="1" hangingPunct="1"/>
                <a:r>
                  <a:rPr lang="en-GB" b="1" dirty="0"/>
                  <a:t>Purchases</a:t>
                </a:r>
                <a:endParaRPr lang="en-US" b="1" dirty="0"/>
              </a:p>
            </p:txBody>
          </p:sp>
          <p:sp>
            <p:nvSpPr>
              <p:cNvPr id="813101" name="Freeform 45"/>
              <p:cNvSpPr>
                <a:spLocks/>
              </p:cNvSpPr>
              <p:nvPr/>
            </p:nvSpPr>
            <p:spPr bwMode="auto">
              <a:xfrm>
                <a:off x="4257" y="1788"/>
                <a:ext cx="996"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102" name="Line 46"/>
              <p:cNvSpPr>
                <a:spLocks noChangeShapeType="1"/>
              </p:cNvSpPr>
              <p:nvPr/>
            </p:nvSpPr>
            <p:spPr bwMode="auto">
              <a:xfrm flipV="1">
                <a:off x="4759" y="1636"/>
                <a:ext cx="0" cy="296"/>
              </a:xfrm>
              <a:prstGeom prst="line">
                <a:avLst/>
              </a:prstGeom>
              <a:noFill/>
              <a:ln w="9525">
                <a:solidFill>
                  <a:srgbClr val="6699FF"/>
                </a:solidFill>
                <a:round/>
                <a:headEnd/>
                <a:tailEnd/>
              </a:ln>
              <a:effectLst/>
            </p:spPr>
            <p:txBody>
              <a:bodyPr wrap="none" anchor="ctr"/>
              <a:lstStyle/>
              <a:p>
                <a:endParaRPr lang="en-US" b="1" dirty="0"/>
              </a:p>
            </p:txBody>
          </p:sp>
        </p:grpSp>
        <p:sp>
          <p:nvSpPr>
            <p:cNvPr id="813103" name="Text Box 47"/>
            <p:cNvSpPr txBox="1">
              <a:spLocks noChangeArrowheads="1"/>
            </p:cNvSpPr>
            <p:nvPr/>
          </p:nvSpPr>
          <p:spPr bwMode="auto">
            <a:xfrm>
              <a:off x="4135053"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1.25k</a:t>
              </a:r>
            </a:p>
          </p:txBody>
        </p:sp>
        <p:sp>
          <p:nvSpPr>
            <p:cNvPr id="813104" name="Text Box 48"/>
            <p:cNvSpPr txBox="1">
              <a:spLocks noChangeArrowheads="1"/>
            </p:cNvSpPr>
            <p:nvPr/>
          </p:nvSpPr>
          <p:spPr bwMode="auto">
            <a:xfrm>
              <a:off x="6036878"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05" name="Text Box 49"/>
            <p:cNvSpPr txBox="1">
              <a:spLocks noChangeArrowheads="1"/>
            </p:cNvSpPr>
            <p:nvPr/>
          </p:nvSpPr>
          <p:spPr bwMode="auto">
            <a:xfrm>
              <a:off x="7010015"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3.25k</a:t>
              </a:r>
            </a:p>
          </p:txBody>
        </p:sp>
        <p:grpSp>
          <p:nvGrpSpPr>
            <p:cNvPr id="6" name="Group 53"/>
            <p:cNvGrpSpPr>
              <a:grpSpLocks/>
            </p:cNvGrpSpPr>
            <p:nvPr/>
          </p:nvGrpSpPr>
          <p:grpSpPr bwMode="auto">
            <a:xfrm>
              <a:off x="5062991" y="4413256"/>
              <a:ext cx="3670300" cy="369888"/>
              <a:chOff x="3171" y="2780"/>
              <a:chExt cx="2312" cy="233"/>
            </a:xfrm>
          </p:grpSpPr>
          <p:sp>
            <p:nvSpPr>
              <p:cNvPr id="813106" name="Text Box 50"/>
              <p:cNvSpPr txBox="1">
                <a:spLocks noChangeArrowheads="1"/>
              </p:cNvSpPr>
              <p:nvPr/>
            </p:nvSpPr>
            <p:spPr bwMode="auto">
              <a:xfrm>
                <a:off x="3171"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1.15k</a:t>
                </a:r>
              </a:p>
            </p:txBody>
          </p:sp>
          <p:sp>
            <p:nvSpPr>
              <p:cNvPr id="813107" name="Text Box 51"/>
              <p:cNvSpPr txBox="1">
                <a:spLocks noChangeArrowheads="1"/>
              </p:cNvSpPr>
              <p:nvPr/>
            </p:nvSpPr>
            <p:spPr bwMode="auto">
              <a:xfrm>
                <a:off x="5000"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2.75k</a:t>
                </a:r>
              </a:p>
            </p:txBody>
          </p:sp>
          <p:sp>
            <p:nvSpPr>
              <p:cNvPr id="813108" name="Text Box 52"/>
              <p:cNvSpPr txBox="1">
                <a:spLocks noChangeArrowheads="1"/>
              </p:cNvSpPr>
              <p:nvPr/>
            </p:nvSpPr>
            <p:spPr bwMode="auto">
              <a:xfrm>
                <a:off x="4387"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5.00k</a:t>
                </a:r>
              </a:p>
            </p:txBody>
          </p:sp>
        </p:grpSp>
        <p:grpSp>
          <p:nvGrpSpPr>
            <p:cNvPr id="7" name="Group 56"/>
            <p:cNvGrpSpPr>
              <a:grpSpLocks/>
            </p:cNvGrpSpPr>
            <p:nvPr/>
          </p:nvGrpSpPr>
          <p:grpSpPr bwMode="auto">
            <a:xfrm>
              <a:off x="4104141" y="5122870"/>
              <a:ext cx="5511800" cy="369888"/>
              <a:chOff x="2567" y="3227"/>
              <a:chExt cx="3472" cy="233"/>
            </a:xfrm>
          </p:grpSpPr>
          <p:sp>
            <p:nvSpPr>
              <p:cNvPr id="813110" name="Text Box 54"/>
              <p:cNvSpPr txBox="1">
                <a:spLocks noChangeArrowheads="1"/>
              </p:cNvSpPr>
              <p:nvPr/>
            </p:nvSpPr>
            <p:spPr bwMode="auto">
              <a:xfrm>
                <a:off x="2567"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11" name="Text Box 55"/>
              <p:cNvSpPr txBox="1">
                <a:spLocks noChangeArrowheads="1"/>
              </p:cNvSpPr>
              <p:nvPr/>
            </p:nvSpPr>
            <p:spPr bwMode="auto">
              <a:xfrm>
                <a:off x="5556"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233</a:t>
            </a:fld>
            <a:endParaRPr lang="en-US" dirty="0"/>
          </a:p>
        </p:txBody>
      </p:sp>
    </p:spTree>
    <p:extLst>
      <p:ext uri="{BB962C8B-B14F-4D97-AF65-F5344CB8AC3E}">
        <p14:creationId xmlns="" xmlns:p14="http://schemas.microsoft.com/office/powerpoint/2010/main" val="3808495618"/>
      </p:ext>
    </p:extLst>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a:xfrm>
            <a:off x="457200" y="457200"/>
            <a:ext cx="8229600" cy="1143000"/>
          </a:xfrm>
        </p:spPr>
        <p:txBody>
          <a:bodyPr/>
          <a:lstStyle/>
          <a:p>
            <a:r>
              <a:rPr lang="en-CA"/>
              <a:t>Critical Path Method (CPM)</a:t>
            </a:r>
          </a:p>
        </p:txBody>
      </p:sp>
      <p:sp>
        <p:nvSpPr>
          <p:cNvPr id="210947" name="Rectangle 3"/>
          <p:cNvSpPr>
            <a:spLocks noGrp="1" noChangeArrowheads="1"/>
          </p:cNvSpPr>
          <p:nvPr>
            <p:ph type="body" idx="1"/>
          </p:nvPr>
        </p:nvSpPr>
        <p:spPr>
          <a:xfrm>
            <a:off x="533400" y="1676400"/>
            <a:ext cx="8229600" cy="4525963"/>
          </a:xfrm>
        </p:spPr>
        <p:txBody>
          <a:bodyPr/>
          <a:lstStyle/>
          <a:p>
            <a:r>
              <a:rPr lang="en-CA" sz="2800" b="0" dirty="0"/>
              <a:t>For fairly simple projects, the critical path is usually the </a:t>
            </a:r>
            <a:r>
              <a:rPr lang="en-CA" sz="2800" b="0" u="sng" dirty="0"/>
              <a:t>longest</a:t>
            </a:r>
            <a:r>
              <a:rPr lang="en-CA" sz="2800" b="0" dirty="0"/>
              <a:t> path through the project.</a:t>
            </a:r>
          </a:p>
          <a:p>
            <a:pPr>
              <a:buFont typeface="Wingdings" charset="0"/>
              <a:buNone/>
            </a:pPr>
            <a:endParaRPr lang="en-CA" sz="900" b="0" dirty="0"/>
          </a:p>
          <a:p>
            <a:r>
              <a:rPr lang="en-CA" sz="2800" b="0" dirty="0"/>
              <a:t>For projects with several parallel and interlinked activities, this may not always be the case.</a:t>
            </a:r>
          </a:p>
          <a:p>
            <a:pPr>
              <a:buFont typeface="Wingdings" charset="0"/>
              <a:buNone/>
            </a:pPr>
            <a:endParaRPr lang="en-CA" sz="900" b="0" dirty="0"/>
          </a:p>
          <a:p>
            <a:r>
              <a:rPr lang="en-CA" sz="2800" b="0" dirty="0"/>
              <a:t>For more complicated projects, the critical path can be determined with an ‘earliest time’ forward sweep through the diagram followed by a ‘latest time’ reverse sweep.</a:t>
            </a:r>
          </a:p>
        </p:txBody>
      </p:sp>
    </p:spTree>
    <p:extLst>
      <p:ext uri="{BB962C8B-B14F-4D97-AF65-F5344CB8AC3E}">
        <p14:creationId xmlns="" xmlns:p14="http://schemas.microsoft.com/office/powerpoint/2010/main" val="40068210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Path Method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235</a:t>
            </a:fld>
            <a:endParaRPr lang="en-US" dirty="0"/>
          </a:p>
        </p:txBody>
      </p:sp>
      <p:sp>
        <p:nvSpPr>
          <p:cNvPr id="30" name="Rectangle 3"/>
          <p:cNvSpPr txBox="1">
            <a:spLocks noChangeArrowheads="1"/>
          </p:cNvSpPr>
          <p:nvPr/>
        </p:nvSpPr>
        <p:spPr>
          <a:xfrm>
            <a:off x="1600200" y="1447800"/>
            <a:ext cx="5181600" cy="1219200"/>
          </a:xfrm>
          <a:prstGeom prst="rect">
            <a:avLst/>
          </a:prstGeom>
        </p:spPr>
        <p:txBody>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0"/>
              <a:buNone/>
            </a:pPr>
            <a:r>
              <a:rPr lang="en-CA" dirty="0" smtClean="0">
                <a:solidFill>
                  <a:schemeClr val="accent1"/>
                </a:solidFill>
              </a:rPr>
              <a:t>Elements</a:t>
            </a:r>
            <a:r>
              <a:rPr lang="en-CA" dirty="0" smtClean="0"/>
              <a:t>: Activities &amp; Events</a:t>
            </a:r>
          </a:p>
          <a:p>
            <a:pPr>
              <a:buFont typeface="Wingdings" charset="0"/>
              <a:buNone/>
            </a:pPr>
            <a:r>
              <a:rPr lang="en-CA" dirty="0" smtClean="0">
                <a:solidFill>
                  <a:srgbClr val="98C723"/>
                </a:solidFill>
              </a:rPr>
              <a:t>Feature</a:t>
            </a:r>
            <a:r>
              <a:rPr lang="en-CA" dirty="0" smtClean="0"/>
              <a:t>: Dependant relations</a:t>
            </a:r>
            <a:endParaRPr lang="en-CA" dirty="0"/>
          </a:p>
        </p:txBody>
      </p:sp>
      <p:graphicFrame>
        <p:nvGraphicFramePr>
          <p:cNvPr id="31" name="Group 113"/>
          <p:cNvGraphicFramePr>
            <a:graphicFrameLocks noGrp="1"/>
          </p:cNvGraphicFramePr>
          <p:nvPr>
            <p:extLst>
              <p:ext uri="{D42A27DB-BD31-4B8C-83A1-F6EECF244321}">
                <p14:modId xmlns="" xmlns:p14="http://schemas.microsoft.com/office/powerpoint/2010/main" val="356394881"/>
              </p:ext>
            </p:extLst>
          </p:nvPr>
        </p:nvGraphicFramePr>
        <p:xfrm>
          <a:off x="1752600" y="2743200"/>
          <a:ext cx="4953000" cy="2743200"/>
        </p:xfrm>
        <a:graphic>
          <a:graphicData uri="http://schemas.openxmlformats.org/drawingml/2006/table">
            <a:tbl>
              <a:tblPr>
                <a:tableStyleId>{3C2FFA5D-87B4-456A-9821-1D502468CF0F}</a:tableStyleId>
              </a:tblPr>
              <a:tblGrid>
                <a:gridCol w="1447800"/>
                <a:gridCol w="1676400"/>
                <a:gridCol w="1828800"/>
              </a:tblGrid>
              <a:tr h="330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Activity</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Duration</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err="1" smtClean="0">
                          <a:ln>
                            <a:noFill/>
                          </a:ln>
                          <a:effectLst/>
                        </a:rPr>
                        <a:t>Dependancy</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solidFill>
                      <a:schemeClr val="accent1"/>
                    </a:solidFill>
                  </a:tcPr>
                </a:tc>
              </a:tr>
              <a:tr h="315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4</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tc>
              </a:tr>
              <a:tr h="301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B</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5</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C</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3</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73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D</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3</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A</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r>
              <a:tr h="258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E</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a:ln>
                            <a:noFill/>
                          </a:ln>
                          <a:effectLst/>
                        </a:rPr>
                        <a:t>2</a:t>
                      </a:r>
                      <a:endParaRPr kumimoji="0" lang="en-CA" sz="24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cap="none" normalizeH="0" baseline="0" dirty="0">
                          <a:ln>
                            <a:noFill/>
                          </a:ln>
                          <a:effectLst/>
                        </a:rPr>
                        <a:t>B, C</a:t>
                      </a:r>
                      <a:endParaRPr kumimoji="0" lang="en-CA" sz="2400" b="0" i="0" u="none" strike="noStrike" cap="none" normalizeH="0" baseline="0" dirty="0">
                        <a:ln>
                          <a:noFill/>
                        </a:ln>
                        <a:solidFill>
                          <a:schemeClr val="bg2"/>
                        </a:solidFill>
                        <a:effectLst/>
                        <a:latin typeface="Arial" charset="0"/>
                        <a:ea typeface="ＭＳ Ｐゴシック" charset="0"/>
                      </a:endParaRPr>
                    </a:p>
                  </a:txBody>
                  <a:tcPr horzOverflow="overflow"/>
                </a:tc>
              </a:tr>
            </a:tbl>
          </a:graphicData>
        </a:graphic>
      </p:graphicFrame>
      <p:sp>
        <p:nvSpPr>
          <p:cNvPr id="32" name="Rectangle 46"/>
          <p:cNvSpPr>
            <a:spLocks noChangeArrowheads="1"/>
          </p:cNvSpPr>
          <p:nvPr/>
        </p:nvSpPr>
        <p:spPr bwMode="auto">
          <a:xfrm>
            <a:off x="2971800" y="5486400"/>
            <a:ext cx="3124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a:solidFill>
                  <a:srgbClr val="000000"/>
                </a:solidFill>
                <a:latin typeface="Arial" charset="0"/>
              </a:rPr>
              <a:t>Activities Table</a:t>
            </a:r>
          </a:p>
        </p:txBody>
      </p:sp>
    </p:spTree>
    <p:extLst>
      <p:ext uri="{BB962C8B-B14F-4D97-AF65-F5344CB8AC3E}">
        <p14:creationId xmlns="" xmlns:p14="http://schemas.microsoft.com/office/powerpoint/2010/main" val="312971393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Path Method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236</a:t>
            </a:fld>
            <a:endParaRPr lang="en-US" dirty="0"/>
          </a:p>
        </p:txBody>
      </p:sp>
      <p:sp>
        <p:nvSpPr>
          <p:cNvPr id="7" name="Rectangle 3"/>
          <p:cNvSpPr txBox="1">
            <a:spLocks noChangeArrowheads="1"/>
          </p:cNvSpPr>
          <p:nvPr/>
        </p:nvSpPr>
        <p:spPr>
          <a:xfrm>
            <a:off x="1295400" y="1600200"/>
            <a:ext cx="6553200" cy="4114800"/>
          </a:xfrm>
          <a:prstGeom prst="rect">
            <a:avLst/>
          </a:prstGeom>
        </p:spPr>
        <p:txBody>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0"/>
              <a:buNone/>
            </a:pPr>
            <a:r>
              <a:rPr lang="en-CA" dirty="0" smtClean="0">
                <a:solidFill>
                  <a:srgbClr val="000000"/>
                </a:solidFill>
              </a:rPr>
              <a:t>Graphical representation :</a:t>
            </a:r>
          </a:p>
          <a:p>
            <a:pPr>
              <a:buFont typeface="Wingdings" charset="0"/>
              <a:buNone/>
            </a:pPr>
            <a:endParaRPr lang="en-CA" dirty="0" smtClean="0">
              <a:solidFill>
                <a:schemeClr val="hlink"/>
              </a:solidFill>
            </a:endParaRPr>
          </a:p>
          <a:p>
            <a:pPr>
              <a:buFont typeface="Wingdings" charset="0"/>
              <a:buNone/>
            </a:pPr>
            <a:r>
              <a:rPr lang="en-CA" dirty="0" smtClean="0"/>
              <a:t>Activities :</a:t>
            </a:r>
          </a:p>
          <a:p>
            <a:pPr>
              <a:buFont typeface="Wingdings" charset="0"/>
              <a:buNone/>
            </a:pPr>
            <a:r>
              <a:rPr lang="en-CA" sz="2400" dirty="0" smtClean="0"/>
              <a:t>(edges)</a:t>
            </a:r>
          </a:p>
          <a:p>
            <a:pPr>
              <a:buFont typeface="Wingdings" charset="0"/>
              <a:buNone/>
            </a:pPr>
            <a:endParaRPr lang="en-CA" sz="2400" dirty="0" smtClean="0"/>
          </a:p>
          <a:p>
            <a:pPr>
              <a:buFont typeface="Wingdings" charset="0"/>
              <a:buNone/>
            </a:pPr>
            <a:r>
              <a:rPr lang="en-CA" dirty="0" smtClean="0"/>
              <a:t>Events :</a:t>
            </a:r>
          </a:p>
          <a:p>
            <a:pPr>
              <a:buFont typeface="Wingdings" charset="0"/>
              <a:buNone/>
            </a:pPr>
            <a:r>
              <a:rPr lang="en-CA" sz="2400" dirty="0" smtClean="0"/>
              <a:t>(vertices)</a:t>
            </a:r>
            <a:endParaRPr lang="en-CA" sz="2400" dirty="0"/>
          </a:p>
        </p:txBody>
      </p:sp>
      <p:sp>
        <p:nvSpPr>
          <p:cNvPr id="8" name="Line 35"/>
          <p:cNvSpPr>
            <a:spLocks noChangeShapeType="1"/>
          </p:cNvSpPr>
          <p:nvPr/>
        </p:nvSpPr>
        <p:spPr bwMode="auto">
          <a:xfrm flipV="1">
            <a:off x="3505200" y="2895600"/>
            <a:ext cx="2590800" cy="533400"/>
          </a:xfrm>
          <a:prstGeom prst="line">
            <a:avLst/>
          </a:prstGeom>
          <a:noFill/>
          <a:ln w="28575" cmpd="sng">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ln w="38100" cmpd="sng">
                <a:solidFill>
                  <a:schemeClr val="tx1"/>
                </a:solidFill>
              </a:ln>
            </a:endParaRPr>
          </a:p>
        </p:txBody>
      </p:sp>
      <p:sp>
        <p:nvSpPr>
          <p:cNvPr id="9" name="Oval 36"/>
          <p:cNvSpPr>
            <a:spLocks noChangeArrowheads="1"/>
          </p:cNvSpPr>
          <p:nvPr/>
        </p:nvSpPr>
        <p:spPr bwMode="auto">
          <a:xfrm>
            <a:off x="3886200" y="4343400"/>
            <a:ext cx="914400" cy="914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 Box 37"/>
          <p:cNvSpPr txBox="1">
            <a:spLocks noChangeArrowheads="1"/>
          </p:cNvSpPr>
          <p:nvPr/>
        </p:nvSpPr>
        <p:spPr bwMode="auto">
          <a:xfrm>
            <a:off x="4495800" y="2743200"/>
            <a:ext cx="377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400"/>
              <a:t>C</a:t>
            </a:r>
          </a:p>
        </p:txBody>
      </p:sp>
      <p:sp>
        <p:nvSpPr>
          <p:cNvPr id="11" name="Text Box 38"/>
          <p:cNvSpPr txBox="1">
            <a:spLocks noChangeArrowheads="1"/>
          </p:cNvSpPr>
          <p:nvPr/>
        </p:nvSpPr>
        <p:spPr bwMode="auto">
          <a:xfrm>
            <a:off x="4643438" y="3141663"/>
            <a:ext cx="411956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CA" sz="2400" dirty="0">
                <a:solidFill>
                  <a:schemeClr val="accent1"/>
                </a:solidFill>
                <a:latin typeface="Arial" charset="0"/>
                <a:sym typeface="Symbol" charset="0"/>
              </a:rPr>
              <a:t>T</a:t>
            </a:r>
          </a:p>
          <a:p>
            <a:r>
              <a:rPr lang="en-CA" sz="2400" dirty="0">
                <a:solidFill>
                  <a:schemeClr val="accent1"/>
                </a:solidFill>
                <a:latin typeface="Arial" charset="0"/>
              </a:rPr>
              <a:t>(Time </a:t>
            </a:r>
            <a:r>
              <a:rPr lang="en-CA" sz="2400" dirty="0" smtClean="0">
                <a:solidFill>
                  <a:schemeClr val="accent1"/>
                </a:solidFill>
                <a:latin typeface="Arial" charset="0"/>
              </a:rPr>
              <a:t>required</a:t>
            </a:r>
            <a:r>
              <a:rPr lang="en-CA" sz="2400" dirty="0">
                <a:solidFill>
                  <a:schemeClr val="accent1"/>
                </a:solidFill>
                <a:latin typeface="Arial" charset="0"/>
              </a:rPr>
              <a:t>. for activity)</a:t>
            </a:r>
          </a:p>
        </p:txBody>
      </p:sp>
    </p:spTree>
    <p:extLst>
      <p:ext uri="{BB962C8B-B14F-4D97-AF65-F5344CB8AC3E}">
        <p14:creationId xmlns="" xmlns:p14="http://schemas.microsoft.com/office/powerpoint/2010/main" val="160408098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2755" name="Rectangle 3"/>
          <p:cNvSpPr>
            <a:spLocks noGrp="1" noChangeArrowheads="1"/>
          </p:cNvSpPr>
          <p:nvPr>
            <p:ph type="body" idx="1"/>
          </p:nvPr>
        </p:nvSpPr>
        <p:spPr>
          <a:xfrm>
            <a:off x="1179513" y="1323975"/>
            <a:ext cx="7056437" cy="1152525"/>
          </a:xfrm>
        </p:spPr>
        <p:txBody>
          <a:bodyPr/>
          <a:lstStyle/>
          <a:p>
            <a:pPr>
              <a:buFont typeface="Wingdings" charset="0"/>
              <a:buNone/>
            </a:pPr>
            <a:r>
              <a:rPr lang="en-CA" sz="2800" u="sng" dirty="0" smtClean="0">
                <a:solidFill>
                  <a:schemeClr val="accent1"/>
                </a:solidFill>
              </a:rPr>
              <a:t>Dependency:</a:t>
            </a:r>
            <a:r>
              <a:rPr lang="en-CA" sz="2800" dirty="0" smtClean="0">
                <a:solidFill>
                  <a:schemeClr val="accent1"/>
                </a:solidFill>
              </a:rPr>
              <a:t> </a:t>
            </a:r>
            <a:endParaRPr lang="en-CA" sz="2800" dirty="0">
              <a:solidFill>
                <a:schemeClr val="accent1"/>
              </a:solidFill>
            </a:endParaRPr>
          </a:p>
          <a:p>
            <a:pPr>
              <a:buFont typeface="Wingdings" charset="0"/>
              <a:buNone/>
            </a:pPr>
            <a:r>
              <a:rPr lang="en-CA" sz="2800" dirty="0"/>
              <a:t>		</a:t>
            </a:r>
            <a:r>
              <a:rPr lang="en-CA" sz="2800" b="0" dirty="0"/>
              <a:t>Activities  B &amp; C precede Activity E</a:t>
            </a:r>
            <a:endParaRPr lang="en-CA" sz="2800" b="0" dirty="0">
              <a:solidFill>
                <a:schemeClr val="hlink"/>
              </a:solidFill>
            </a:endParaRPr>
          </a:p>
          <a:p>
            <a:pPr>
              <a:buFont typeface="Wingdings" charset="0"/>
              <a:buNone/>
            </a:pPr>
            <a:endParaRPr lang="en-CA" sz="2800" b="0" dirty="0">
              <a:solidFill>
                <a:schemeClr val="hlink"/>
              </a:solidFill>
            </a:endParaRPr>
          </a:p>
          <a:p>
            <a:pPr>
              <a:buFont typeface="Wingdings" charset="0"/>
              <a:buNone/>
            </a:pPr>
            <a:endParaRPr lang="en-CA" sz="2400" dirty="0"/>
          </a:p>
          <a:p>
            <a:pPr>
              <a:buFont typeface="Wingdings" charset="0"/>
              <a:buNone/>
            </a:pPr>
            <a:endParaRPr lang="en-CA" sz="2400" dirty="0"/>
          </a:p>
          <a:p>
            <a:pPr>
              <a:buFont typeface="Wingdings" charset="0"/>
              <a:buNone/>
            </a:pPr>
            <a:endParaRPr lang="en-CA" sz="2400" dirty="0"/>
          </a:p>
        </p:txBody>
      </p:sp>
      <p:sp>
        <p:nvSpPr>
          <p:cNvPr id="202756" name="Line 4"/>
          <p:cNvSpPr>
            <a:spLocks noChangeShapeType="1"/>
          </p:cNvSpPr>
          <p:nvPr/>
        </p:nvSpPr>
        <p:spPr bwMode="auto">
          <a:xfrm flipV="1">
            <a:off x="1752600" y="3810000"/>
            <a:ext cx="2514600" cy="6096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2757" name="Oval 5"/>
          <p:cNvSpPr>
            <a:spLocks noChangeArrowheads="1"/>
          </p:cNvSpPr>
          <p:nvPr/>
        </p:nvSpPr>
        <p:spPr bwMode="auto">
          <a:xfrm>
            <a:off x="4191000" y="3124200"/>
            <a:ext cx="914400" cy="9144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2758" name="Text Box 6"/>
          <p:cNvSpPr txBox="1">
            <a:spLocks noChangeArrowheads="1"/>
          </p:cNvSpPr>
          <p:nvPr/>
        </p:nvSpPr>
        <p:spPr bwMode="auto">
          <a:xfrm>
            <a:off x="2743200" y="3667125"/>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C</a:t>
            </a:r>
          </a:p>
        </p:txBody>
      </p:sp>
      <p:sp>
        <p:nvSpPr>
          <p:cNvPr id="202759" name="Line 7"/>
          <p:cNvSpPr>
            <a:spLocks noChangeShapeType="1"/>
          </p:cNvSpPr>
          <p:nvPr/>
        </p:nvSpPr>
        <p:spPr bwMode="auto">
          <a:xfrm>
            <a:off x="1676400" y="2819400"/>
            <a:ext cx="2514600" cy="5334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2760" name="Text Box 8"/>
          <p:cNvSpPr txBox="1">
            <a:spLocks noChangeArrowheads="1"/>
          </p:cNvSpPr>
          <p:nvPr/>
        </p:nvSpPr>
        <p:spPr bwMode="auto">
          <a:xfrm>
            <a:off x="2895600" y="2667000"/>
            <a:ext cx="4206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B</a:t>
            </a:r>
          </a:p>
        </p:txBody>
      </p:sp>
      <p:sp>
        <p:nvSpPr>
          <p:cNvPr id="202761" name="Text Box 9"/>
          <p:cNvSpPr txBox="1">
            <a:spLocks noChangeArrowheads="1"/>
          </p:cNvSpPr>
          <p:nvPr/>
        </p:nvSpPr>
        <p:spPr bwMode="auto">
          <a:xfrm>
            <a:off x="5867400" y="3057525"/>
            <a:ext cx="4206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a:latin typeface="Arial" charset="0"/>
              </a:rPr>
              <a:t>E</a:t>
            </a:r>
          </a:p>
        </p:txBody>
      </p:sp>
      <p:sp>
        <p:nvSpPr>
          <p:cNvPr id="202762" name="Line 10"/>
          <p:cNvSpPr>
            <a:spLocks noChangeShapeType="1"/>
          </p:cNvSpPr>
          <p:nvPr/>
        </p:nvSpPr>
        <p:spPr bwMode="auto">
          <a:xfrm>
            <a:off x="5105400" y="3581400"/>
            <a:ext cx="1981200" cy="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2763" name="Rectangle 11"/>
          <p:cNvSpPr>
            <a:spLocks noChangeArrowheads="1"/>
          </p:cNvSpPr>
          <p:nvPr/>
        </p:nvSpPr>
        <p:spPr bwMode="auto">
          <a:xfrm>
            <a:off x="1295400" y="4953000"/>
            <a:ext cx="6553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a:solidFill>
                  <a:srgbClr val="000000"/>
                </a:solidFill>
                <a:latin typeface="Arial" charset="0"/>
              </a:rPr>
              <a:t>This “Event” cannot occur before </a:t>
            </a:r>
            <a:r>
              <a:rPr lang="en-CA" sz="2800" u="sng">
                <a:solidFill>
                  <a:srgbClr val="000000"/>
                </a:solidFill>
                <a:latin typeface="Arial" charset="0"/>
              </a:rPr>
              <a:t>both</a:t>
            </a:r>
            <a:r>
              <a:rPr lang="en-CA" sz="2800">
                <a:solidFill>
                  <a:srgbClr val="000000"/>
                </a:solidFill>
                <a:latin typeface="Arial" charset="0"/>
              </a:rPr>
              <a:t> activities B &amp; C have been completed</a:t>
            </a:r>
          </a:p>
          <a:p>
            <a:pPr marL="342900" indent="-342900" eaLnBrk="1" hangingPunct="1">
              <a:spcBef>
                <a:spcPct val="20000"/>
              </a:spcBef>
              <a:buClr>
                <a:schemeClr val="hlink"/>
              </a:buClr>
              <a:buSzPct val="70000"/>
              <a:buFont typeface="Wingdings" charset="0"/>
              <a:buNone/>
            </a:pPr>
            <a:endParaRPr lang="en-CA" sz="3200">
              <a:solidFill>
                <a:srgbClr val="000000"/>
              </a:solidFill>
              <a:effectLst>
                <a:outerShdw blurRad="38100" dist="38100" dir="2700000" algn="tl">
                  <a:srgbClr val="000000"/>
                </a:outerShdw>
              </a:effectLst>
            </a:endParaRPr>
          </a:p>
        </p:txBody>
      </p:sp>
      <p:sp>
        <p:nvSpPr>
          <p:cNvPr id="202764" name="Line 12"/>
          <p:cNvSpPr>
            <a:spLocks noChangeShapeType="1"/>
          </p:cNvSpPr>
          <p:nvPr/>
        </p:nvSpPr>
        <p:spPr bwMode="auto">
          <a:xfrm flipV="1">
            <a:off x="2971800" y="4114800"/>
            <a:ext cx="1295400" cy="838200"/>
          </a:xfrm>
          <a:prstGeom prst="line">
            <a:avLst/>
          </a:prstGeom>
          <a:noFill/>
          <a:ln w="12700">
            <a:solidFill>
              <a:srgbClr val="FF0000"/>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Tree>
    <p:extLst>
      <p:ext uri="{BB962C8B-B14F-4D97-AF65-F5344CB8AC3E}">
        <p14:creationId xmlns="" xmlns:p14="http://schemas.microsoft.com/office/powerpoint/2010/main" val="220109412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p:cNvSpPr>
            <a:spLocks noGrp="1" noRot="1" noChangeArrowheads="1"/>
          </p:cNvSpPr>
          <p:nvPr>
            <p:ph type="title"/>
          </p:nvPr>
        </p:nvSpPr>
        <p:spPr>
          <a:xfrm>
            <a:off x="457200" y="762000"/>
            <a:ext cx="8229600" cy="1143000"/>
          </a:xfrm>
        </p:spPr>
        <p:txBody>
          <a:bodyPr/>
          <a:lstStyle/>
          <a:p>
            <a:r>
              <a:rPr lang="en-CA" dirty="0"/>
              <a:t>Critical Path Method</a:t>
            </a:r>
            <a:br>
              <a:rPr lang="en-CA" dirty="0"/>
            </a:br>
            <a:r>
              <a:rPr lang="en-CA" sz="3600" dirty="0" smtClean="0"/>
              <a:t>Example</a:t>
            </a:r>
            <a:endParaRPr lang="en-CA" sz="3600" dirty="0"/>
          </a:p>
        </p:txBody>
      </p:sp>
      <p:graphicFrame>
        <p:nvGraphicFramePr>
          <p:cNvPr id="222281" name="Group 1097"/>
          <p:cNvGraphicFramePr>
            <a:graphicFrameLocks noGrp="1"/>
          </p:cNvGraphicFramePr>
          <p:nvPr>
            <p:extLst>
              <p:ext uri="{D42A27DB-BD31-4B8C-83A1-F6EECF244321}">
                <p14:modId xmlns="" xmlns:p14="http://schemas.microsoft.com/office/powerpoint/2010/main" val="1673229601"/>
              </p:ext>
            </p:extLst>
          </p:nvPr>
        </p:nvGraphicFramePr>
        <p:xfrm>
          <a:off x="1600200" y="2514600"/>
          <a:ext cx="6172200" cy="3108960"/>
        </p:xfrm>
        <a:graphic>
          <a:graphicData uri="http://schemas.openxmlformats.org/drawingml/2006/table">
            <a:tbl>
              <a:tblPr>
                <a:tableStyleId>{3C2FFA5D-87B4-456A-9821-1D502468CF0F}</a:tableStyleId>
              </a:tblPr>
              <a:tblGrid>
                <a:gridCol w="1803400"/>
                <a:gridCol w="2089150"/>
                <a:gridCol w="2279650"/>
              </a:tblGrid>
              <a:tr h="330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Activity</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Duration</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400" u="none" strike="noStrike" kern="1200" cap="none" normalizeH="0" baseline="0" dirty="0">
                          <a:ln>
                            <a:noFill/>
                          </a:ln>
                          <a:solidFill>
                            <a:schemeClr val="dk1"/>
                          </a:solidFill>
                          <a:effectLst/>
                          <a:latin typeface="+mn-lt"/>
                          <a:ea typeface="+mn-ea"/>
                          <a:cs typeface="+mn-cs"/>
                        </a:rPr>
                        <a:t>Precedence</a:t>
                      </a:r>
                    </a:p>
                  </a:txBody>
                  <a:tcPr horzOverflow="overflow">
                    <a:solidFill>
                      <a:schemeClr val="accent1"/>
                    </a:solidFill>
                  </a:tcPr>
                </a:tc>
              </a:tr>
              <a:tr h="3159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4</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301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B</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5</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873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C</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3</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73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D</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3</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A</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r>
              <a:tr h="258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a:ln>
                            <a:noFill/>
                          </a:ln>
                          <a:effectLst/>
                        </a:rPr>
                        <a:t>E</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a:ln>
                            <a:noFill/>
                          </a:ln>
                          <a:effectLst/>
                        </a:rPr>
                        <a:t>2</a:t>
                      </a:r>
                      <a:endParaRPr kumimoji="0" lang="en-CA" sz="2800" b="0" i="0" u="none" strike="noStrike" cap="none" normalizeH="0" baseline="0">
                        <a:ln>
                          <a:noFill/>
                        </a:ln>
                        <a:solidFill>
                          <a:schemeClr val="bg2"/>
                        </a:solidFill>
                        <a:effectLst/>
                        <a:latin typeface="Arial" charset="0"/>
                        <a:ea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2800" u="none" strike="noStrike" cap="none" normalizeH="0" baseline="0" dirty="0">
                          <a:ln>
                            <a:noFill/>
                          </a:ln>
                          <a:effectLst/>
                        </a:rPr>
                        <a:t>B, C</a:t>
                      </a:r>
                      <a:endParaRPr kumimoji="0" lang="en-CA" sz="2800" b="0" i="0" u="none" strike="noStrike" cap="none" normalizeH="0" baseline="0" dirty="0">
                        <a:ln>
                          <a:noFill/>
                        </a:ln>
                        <a:solidFill>
                          <a:schemeClr val="bg2"/>
                        </a:solidFill>
                        <a:effectLst/>
                        <a:latin typeface="Arial" charset="0"/>
                        <a:ea typeface="ＭＳ Ｐゴシック" charset="0"/>
                      </a:endParaRPr>
                    </a:p>
                  </a:txBody>
                  <a:tcPr horzOverflow="overflow"/>
                </a:tc>
              </a:tr>
            </a:tbl>
          </a:graphicData>
        </a:graphic>
      </p:graphicFrame>
      <p:sp>
        <p:nvSpPr>
          <p:cNvPr id="222242" name="Rectangle 1058"/>
          <p:cNvSpPr>
            <a:spLocks noChangeArrowheads="1"/>
          </p:cNvSpPr>
          <p:nvPr/>
        </p:nvSpPr>
        <p:spPr bwMode="auto">
          <a:xfrm>
            <a:off x="2971800" y="5562600"/>
            <a:ext cx="3124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endParaRPr lang="en-CA" sz="3200">
              <a:effectLst>
                <a:outerShdw blurRad="38100" dist="38100" dir="2700000" algn="tl">
                  <a:srgbClr val="000000"/>
                </a:outerShdw>
              </a:effectLst>
            </a:endParaRPr>
          </a:p>
        </p:txBody>
      </p:sp>
    </p:spTree>
    <p:extLst>
      <p:ext uri="{BB962C8B-B14F-4D97-AF65-F5344CB8AC3E}">
        <p14:creationId xmlns="" xmlns:p14="http://schemas.microsoft.com/office/powerpoint/2010/main" val="418290223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3779" name="Rectangle 3"/>
          <p:cNvSpPr>
            <a:spLocks noGrp="1" noChangeArrowheads="1"/>
          </p:cNvSpPr>
          <p:nvPr>
            <p:ph type="body" idx="1"/>
          </p:nvPr>
        </p:nvSpPr>
        <p:spPr>
          <a:xfrm>
            <a:off x="914400" y="1524000"/>
            <a:ext cx="7239000" cy="609600"/>
          </a:xfrm>
        </p:spPr>
        <p:txBody>
          <a:bodyPr/>
          <a:lstStyle/>
          <a:p>
            <a:pPr>
              <a:buFont typeface="Wingdings" charset="0"/>
              <a:buNone/>
            </a:pPr>
            <a:r>
              <a:rPr lang="en-CA" sz="2800" b="0" dirty="0">
                <a:solidFill>
                  <a:srgbClr val="000000"/>
                </a:solidFill>
              </a:rPr>
              <a:t>The </a:t>
            </a:r>
            <a:r>
              <a:rPr lang="en-CA" sz="2800" b="0" dirty="0" smtClean="0">
                <a:solidFill>
                  <a:srgbClr val="000000"/>
                </a:solidFill>
              </a:rPr>
              <a:t>sequence </a:t>
            </a:r>
            <a:r>
              <a:rPr lang="en-CA" sz="2800" b="0" dirty="0">
                <a:solidFill>
                  <a:srgbClr val="000000"/>
                </a:solidFill>
              </a:rPr>
              <a:t>graph is constructed:</a:t>
            </a:r>
          </a:p>
        </p:txBody>
      </p:sp>
      <p:sp>
        <p:nvSpPr>
          <p:cNvPr id="203780" name="Line 4"/>
          <p:cNvSpPr>
            <a:spLocks noChangeShapeType="1"/>
          </p:cNvSpPr>
          <p:nvPr/>
        </p:nvSpPr>
        <p:spPr bwMode="auto">
          <a:xfrm>
            <a:off x="1524000" y="3962400"/>
            <a:ext cx="2209800" cy="99060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82" name="Text Box 6"/>
          <p:cNvSpPr txBox="1">
            <a:spLocks noChangeArrowheads="1"/>
          </p:cNvSpPr>
          <p:nvPr/>
        </p:nvSpPr>
        <p:spPr bwMode="auto">
          <a:xfrm>
            <a:off x="4648200" y="3051175"/>
            <a:ext cx="3683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C</a:t>
            </a:r>
          </a:p>
        </p:txBody>
      </p:sp>
      <p:sp>
        <p:nvSpPr>
          <p:cNvPr id="203783" name="Line 7"/>
          <p:cNvSpPr>
            <a:spLocks noChangeShapeType="1"/>
          </p:cNvSpPr>
          <p:nvPr/>
        </p:nvSpPr>
        <p:spPr bwMode="auto">
          <a:xfrm flipV="1">
            <a:off x="1524000" y="2895600"/>
            <a:ext cx="1600200" cy="68580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84" name="Text Box 8"/>
          <p:cNvSpPr txBox="1">
            <a:spLocks noChangeArrowheads="1"/>
          </p:cNvSpPr>
          <p:nvPr/>
        </p:nvSpPr>
        <p:spPr bwMode="auto">
          <a:xfrm>
            <a:off x="2133600" y="3889375"/>
            <a:ext cx="3540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B</a:t>
            </a:r>
          </a:p>
        </p:txBody>
      </p:sp>
      <p:sp>
        <p:nvSpPr>
          <p:cNvPr id="203785" name="Text Box 9"/>
          <p:cNvSpPr txBox="1">
            <a:spLocks noChangeArrowheads="1"/>
          </p:cNvSpPr>
          <p:nvPr/>
        </p:nvSpPr>
        <p:spPr bwMode="auto">
          <a:xfrm>
            <a:off x="5638800" y="4727575"/>
            <a:ext cx="3540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E</a:t>
            </a:r>
          </a:p>
        </p:txBody>
      </p:sp>
      <p:sp>
        <p:nvSpPr>
          <p:cNvPr id="203786" name="Line 10"/>
          <p:cNvSpPr>
            <a:spLocks noChangeShapeType="1"/>
          </p:cNvSpPr>
          <p:nvPr/>
        </p:nvSpPr>
        <p:spPr bwMode="auto">
          <a:xfrm>
            <a:off x="4343400" y="5105400"/>
            <a:ext cx="2895600" cy="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792" name="Oval 16"/>
          <p:cNvSpPr>
            <a:spLocks noChangeArrowheads="1"/>
          </p:cNvSpPr>
          <p:nvPr/>
        </p:nvSpPr>
        <p:spPr bwMode="auto">
          <a:xfrm>
            <a:off x="990600" y="34290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3" name="Oval 17"/>
          <p:cNvSpPr>
            <a:spLocks noChangeArrowheads="1"/>
          </p:cNvSpPr>
          <p:nvPr/>
        </p:nvSpPr>
        <p:spPr bwMode="auto">
          <a:xfrm>
            <a:off x="37338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4" name="Oval 18"/>
          <p:cNvSpPr>
            <a:spLocks noChangeArrowheads="1"/>
          </p:cNvSpPr>
          <p:nvPr/>
        </p:nvSpPr>
        <p:spPr bwMode="auto">
          <a:xfrm>
            <a:off x="3124200" y="2514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5" name="Oval 19"/>
          <p:cNvSpPr>
            <a:spLocks noChangeArrowheads="1"/>
          </p:cNvSpPr>
          <p:nvPr/>
        </p:nvSpPr>
        <p:spPr bwMode="auto">
          <a:xfrm>
            <a:off x="54102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6" name="Text Box 20"/>
          <p:cNvSpPr txBox="1">
            <a:spLocks noChangeArrowheads="1"/>
          </p:cNvSpPr>
          <p:nvPr/>
        </p:nvSpPr>
        <p:spPr bwMode="auto">
          <a:xfrm>
            <a:off x="2133600" y="2822575"/>
            <a:ext cx="37702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A</a:t>
            </a:r>
          </a:p>
        </p:txBody>
      </p:sp>
      <p:sp>
        <p:nvSpPr>
          <p:cNvPr id="203797" name="Oval 21"/>
          <p:cNvSpPr>
            <a:spLocks noChangeArrowheads="1"/>
          </p:cNvSpPr>
          <p:nvPr/>
        </p:nvSpPr>
        <p:spPr bwMode="auto">
          <a:xfrm>
            <a:off x="7239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8" name="Oval 22"/>
          <p:cNvSpPr>
            <a:spLocks noChangeArrowheads="1"/>
          </p:cNvSpPr>
          <p:nvPr/>
        </p:nvSpPr>
        <p:spPr bwMode="auto">
          <a:xfrm>
            <a:off x="5257800" y="35052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3799" name="Line 23"/>
          <p:cNvSpPr>
            <a:spLocks noChangeShapeType="1"/>
          </p:cNvSpPr>
          <p:nvPr/>
        </p:nvSpPr>
        <p:spPr bwMode="auto">
          <a:xfrm flipV="1">
            <a:off x="3733800" y="2743200"/>
            <a:ext cx="1676400" cy="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800" name="Line 24"/>
          <p:cNvSpPr>
            <a:spLocks noChangeShapeType="1"/>
          </p:cNvSpPr>
          <p:nvPr/>
        </p:nvSpPr>
        <p:spPr bwMode="auto">
          <a:xfrm>
            <a:off x="3733800" y="2971800"/>
            <a:ext cx="1524000" cy="76200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3801" name="Text Box 25"/>
          <p:cNvSpPr txBox="1">
            <a:spLocks noChangeArrowheads="1"/>
          </p:cNvSpPr>
          <p:nvPr/>
        </p:nvSpPr>
        <p:spPr bwMode="auto">
          <a:xfrm>
            <a:off x="4495800" y="2289175"/>
            <a:ext cx="3683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D</a:t>
            </a:r>
          </a:p>
        </p:txBody>
      </p:sp>
      <p:sp>
        <p:nvSpPr>
          <p:cNvPr id="203803" name="Rectangle 27"/>
          <p:cNvSpPr>
            <a:spLocks noChangeArrowheads="1"/>
          </p:cNvSpPr>
          <p:nvPr/>
        </p:nvSpPr>
        <p:spPr bwMode="auto">
          <a:xfrm>
            <a:off x="6096000" y="3810000"/>
            <a:ext cx="2590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None/>
            </a:pPr>
            <a:r>
              <a:rPr lang="en-CA" sz="2800" dirty="0" smtClean="0">
                <a:solidFill>
                  <a:srgbClr val="000000"/>
                </a:solidFill>
                <a:latin typeface="Arial" charset="0"/>
              </a:rPr>
              <a:t>What now?</a:t>
            </a:r>
            <a:endParaRPr lang="en-CA" sz="2800" dirty="0">
              <a:solidFill>
                <a:srgbClr val="000000"/>
              </a:solidFill>
              <a:latin typeface="Arial" charset="0"/>
            </a:endParaRPr>
          </a:p>
        </p:txBody>
      </p:sp>
      <p:sp>
        <p:nvSpPr>
          <p:cNvPr id="203804" name="Text Box 28"/>
          <p:cNvSpPr txBox="1">
            <a:spLocks noChangeArrowheads="1"/>
          </p:cNvSpPr>
          <p:nvPr/>
        </p:nvSpPr>
        <p:spPr bwMode="auto">
          <a:xfrm>
            <a:off x="762000" y="4100513"/>
            <a:ext cx="72630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Start</a:t>
            </a:r>
            <a:endParaRPr lang="en-CA" sz="2000" dirty="0">
              <a:solidFill>
                <a:srgbClr val="000000"/>
              </a:solidFill>
              <a:latin typeface="Arial" charset="0"/>
            </a:endParaRPr>
          </a:p>
        </p:txBody>
      </p:sp>
      <p:sp>
        <p:nvSpPr>
          <p:cNvPr id="203805" name="Text Box 29"/>
          <p:cNvSpPr txBox="1">
            <a:spLocks noChangeArrowheads="1"/>
          </p:cNvSpPr>
          <p:nvPr/>
        </p:nvSpPr>
        <p:spPr bwMode="auto">
          <a:xfrm>
            <a:off x="7086600" y="5395913"/>
            <a:ext cx="64102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End</a:t>
            </a:r>
            <a:endParaRPr lang="en-CA" sz="2000" dirty="0">
              <a:solidFill>
                <a:srgbClr val="000000"/>
              </a:solidFill>
              <a:latin typeface="Arial" charset="0"/>
            </a:endParaRPr>
          </a:p>
        </p:txBody>
      </p:sp>
    </p:spTree>
    <p:extLst>
      <p:ext uri="{BB962C8B-B14F-4D97-AF65-F5344CB8AC3E}">
        <p14:creationId xmlns="" xmlns:p14="http://schemas.microsoft.com/office/powerpoint/2010/main" val="2401236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228358" y="1159017"/>
            <a:ext cx="4043310" cy="4763615"/>
          </a:xfrm>
          <a:prstGeom prst="rect">
            <a:avLst/>
          </a:prstGeom>
        </p:spPr>
      </p:pic>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497049" y="1563156"/>
            <a:ext cx="3731309" cy="3264895"/>
          </a:xfrm>
          <a:prstGeom prst="rect">
            <a:avLst/>
          </a:prstGeom>
        </p:spPr>
      </p:pic>
      <p:sp>
        <p:nvSpPr>
          <p:cNvPr id="8" name="Rectangle 7"/>
          <p:cNvSpPr/>
          <p:nvPr/>
        </p:nvSpPr>
        <p:spPr>
          <a:xfrm>
            <a:off x="3997677" y="2039095"/>
            <a:ext cx="4572000" cy="20313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In 2013, Green Mountain produced 8.3 </a:t>
            </a:r>
            <a:r>
              <a:rPr lang="en-US" b="1" i="1" dirty="0"/>
              <a:t>billion</a:t>
            </a:r>
            <a:r>
              <a:rPr lang="en-US" b="1" dirty="0"/>
              <a:t> K-Cups, enough to wrap around the equator 10.5 times.</a:t>
            </a:r>
            <a:br>
              <a:rPr lang="en-US" b="1" dirty="0"/>
            </a:br>
            <a:endParaRPr lang="en-US" dirty="0"/>
          </a:p>
          <a:p>
            <a:r>
              <a:rPr lang="en-US" b="1" dirty="0"/>
              <a:t>Only five percent of its current cups are made out of recyclable plastic. (Don‘t buy any more K-cups until 2020)</a:t>
            </a:r>
            <a:r>
              <a:rPr lang="en-US" dirty="0"/>
              <a:t> </a:t>
            </a:r>
          </a:p>
        </p:txBody>
      </p:sp>
      <p:sp>
        <p:nvSpPr>
          <p:cNvPr id="9" name="&quot;No&quot; Symbol 8"/>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8025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p:txBody>
          <a:bodyPr/>
          <a:lstStyle/>
          <a:p>
            <a:r>
              <a:rPr lang="en-CA"/>
              <a:t>Critical Path Method (CPM)</a:t>
            </a:r>
          </a:p>
        </p:txBody>
      </p:sp>
      <p:sp>
        <p:nvSpPr>
          <p:cNvPr id="204803" name="Rectangle 3"/>
          <p:cNvSpPr>
            <a:spLocks noGrp="1" noChangeArrowheads="1"/>
          </p:cNvSpPr>
          <p:nvPr>
            <p:ph type="body" idx="1"/>
          </p:nvPr>
        </p:nvSpPr>
        <p:spPr>
          <a:xfrm>
            <a:off x="990600" y="1371600"/>
            <a:ext cx="7315200" cy="990600"/>
          </a:xfrm>
        </p:spPr>
        <p:txBody>
          <a:bodyPr/>
          <a:lstStyle/>
          <a:p>
            <a:pPr marL="0" indent="0">
              <a:lnSpc>
                <a:spcPct val="90000"/>
              </a:lnSpc>
              <a:buNone/>
            </a:pPr>
            <a:r>
              <a:rPr lang="en-CA" sz="2800" b="0" dirty="0">
                <a:solidFill>
                  <a:srgbClr val="000000"/>
                </a:solidFill>
              </a:rPr>
              <a:t>Events are consolidated to provide the specified precedence</a:t>
            </a:r>
            <a:r>
              <a:rPr lang="en-CA" sz="2800" b="0" dirty="0" smtClean="0">
                <a:solidFill>
                  <a:srgbClr val="000000"/>
                </a:solidFill>
              </a:rPr>
              <a:t>.</a:t>
            </a:r>
            <a:endParaRPr lang="en-CA" sz="2800" b="0" dirty="0">
              <a:solidFill>
                <a:srgbClr val="000000"/>
              </a:solidFill>
            </a:endParaRPr>
          </a:p>
        </p:txBody>
      </p:sp>
      <p:sp>
        <p:nvSpPr>
          <p:cNvPr id="204804" name="Line 4"/>
          <p:cNvSpPr>
            <a:spLocks noChangeShapeType="1"/>
          </p:cNvSpPr>
          <p:nvPr/>
        </p:nvSpPr>
        <p:spPr bwMode="auto">
          <a:xfrm>
            <a:off x="1828800" y="4419600"/>
            <a:ext cx="2209800" cy="99060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05" name="Text Box 5"/>
          <p:cNvSpPr txBox="1">
            <a:spLocks noChangeArrowheads="1"/>
          </p:cNvSpPr>
          <p:nvPr/>
        </p:nvSpPr>
        <p:spPr bwMode="auto">
          <a:xfrm>
            <a:off x="4114800" y="4117975"/>
            <a:ext cx="3683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C</a:t>
            </a:r>
          </a:p>
        </p:txBody>
      </p:sp>
      <p:sp>
        <p:nvSpPr>
          <p:cNvPr id="204806" name="Line 6"/>
          <p:cNvSpPr>
            <a:spLocks noChangeShapeType="1"/>
          </p:cNvSpPr>
          <p:nvPr/>
        </p:nvSpPr>
        <p:spPr bwMode="auto">
          <a:xfrm flipV="1">
            <a:off x="1828800" y="3352800"/>
            <a:ext cx="1600200" cy="6858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07" name="Text Box 7"/>
          <p:cNvSpPr txBox="1">
            <a:spLocks noChangeArrowheads="1"/>
          </p:cNvSpPr>
          <p:nvPr/>
        </p:nvSpPr>
        <p:spPr bwMode="auto">
          <a:xfrm>
            <a:off x="2438400" y="4346575"/>
            <a:ext cx="3540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B</a:t>
            </a:r>
          </a:p>
        </p:txBody>
      </p:sp>
      <p:sp>
        <p:nvSpPr>
          <p:cNvPr id="204808" name="Text Box 8"/>
          <p:cNvSpPr txBox="1">
            <a:spLocks noChangeArrowheads="1"/>
          </p:cNvSpPr>
          <p:nvPr/>
        </p:nvSpPr>
        <p:spPr bwMode="auto">
          <a:xfrm>
            <a:off x="5943600" y="5184775"/>
            <a:ext cx="3540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E</a:t>
            </a:r>
          </a:p>
        </p:txBody>
      </p:sp>
      <p:sp>
        <p:nvSpPr>
          <p:cNvPr id="204809" name="Line 9"/>
          <p:cNvSpPr>
            <a:spLocks noChangeShapeType="1"/>
          </p:cNvSpPr>
          <p:nvPr/>
        </p:nvSpPr>
        <p:spPr bwMode="auto">
          <a:xfrm>
            <a:off x="4648200" y="5562600"/>
            <a:ext cx="2895600" cy="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0" name="Oval 10"/>
          <p:cNvSpPr>
            <a:spLocks noChangeArrowheads="1"/>
          </p:cNvSpPr>
          <p:nvPr/>
        </p:nvSpPr>
        <p:spPr bwMode="auto">
          <a:xfrm>
            <a:off x="1295400" y="38862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1" name="Oval 11"/>
          <p:cNvSpPr>
            <a:spLocks noChangeArrowheads="1"/>
          </p:cNvSpPr>
          <p:nvPr/>
        </p:nvSpPr>
        <p:spPr bwMode="auto">
          <a:xfrm>
            <a:off x="4038600" y="5257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2" name="Oval 12"/>
          <p:cNvSpPr>
            <a:spLocks noChangeArrowheads="1"/>
          </p:cNvSpPr>
          <p:nvPr/>
        </p:nvSpPr>
        <p:spPr bwMode="auto">
          <a:xfrm>
            <a:off x="3429000" y="2971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4" name="Text Box 14"/>
          <p:cNvSpPr txBox="1">
            <a:spLocks noChangeArrowheads="1"/>
          </p:cNvSpPr>
          <p:nvPr/>
        </p:nvSpPr>
        <p:spPr bwMode="auto">
          <a:xfrm>
            <a:off x="2438400" y="3279775"/>
            <a:ext cx="37702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A</a:t>
            </a:r>
          </a:p>
        </p:txBody>
      </p:sp>
      <p:sp>
        <p:nvSpPr>
          <p:cNvPr id="204815" name="Oval 15"/>
          <p:cNvSpPr>
            <a:spLocks noChangeArrowheads="1"/>
          </p:cNvSpPr>
          <p:nvPr/>
        </p:nvSpPr>
        <p:spPr bwMode="auto">
          <a:xfrm>
            <a:off x="7543800" y="5257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4817" name="Line 17"/>
          <p:cNvSpPr>
            <a:spLocks noChangeShapeType="1"/>
          </p:cNvSpPr>
          <p:nvPr/>
        </p:nvSpPr>
        <p:spPr bwMode="auto">
          <a:xfrm>
            <a:off x="4038600" y="3352800"/>
            <a:ext cx="3581400" cy="198120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8" name="Line 18"/>
          <p:cNvSpPr>
            <a:spLocks noChangeShapeType="1"/>
          </p:cNvSpPr>
          <p:nvPr/>
        </p:nvSpPr>
        <p:spPr bwMode="auto">
          <a:xfrm>
            <a:off x="3886200" y="3581400"/>
            <a:ext cx="457200" cy="1676400"/>
          </a:xfrm>
          <a:prstGeom prst="line">
            <a:avLst/>
          </a:prstGeom>
          <a:noFill/>
          <a:ln w="12700">
            <a:solidFill>
              <a:srgbClr val="00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solidFill>
                <a:srgbClr val="000000"/>
              </a:solidFill>
            </a:endParaRPr>
          </a:p>
        </p:txBody>
      </p:sp>
      <p:sp>
        <p:nvSpPr>
          <p:cNvPr id="204819" name="Text Box 19"/>
          <p:cNvSpPr txBox="1">
            <a:spLocks noChangeArrowheads="1"/>
          </p:cNvSpPr>
          <p:nvPr/>
        </p:nvSpPr>
        <p:spPr bwMode="auto">
          <a:xfrm>
            <a:off x="5715000" y="3813175"/>
            <a:ext cx="3683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a:solidFill>
                  <a:srgbClr val="000000"/>
                </a:solidFill>
                <a:latin typeface="Arial" charset="0"/>
              </a:rPr>
              <a:t>D</a:t>
            </a:r>
          </a:p>
        </p:txBody>
      </p:sp>
      <p:sp>
        <p:nvSpPr>
          <p:cNvPr id="204821" name="Text Box 21"/>
          <p:cNvSpPr txBox="1">
            <a:spLocks noChangeArrowheads="1"/>
          </p:cNvSpPr>
          <p:nvPr/>
        </p:nvSpPr>
        <p:spPr bwMode="auto">
          <a:xfrm>
            <a:off x="1066800" y="4557713"/>
            <a:ext cx="72630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Start</a:t>
            </a:r>
            <a:endParaRPr lang="en-CA" sz="2000" dirty="0">
              <a:solidFill>
                <a:srgbClr val="000000"/>
              </a:solidFill>
              <a:latin typeface="Arial" charset="0"/>
            </a:endParaRPr>
          </a:p>
        </p:txBody>
      </p:sp>
      <p:sp>
        <p:nvSpPr>
          <p:cNvPr id="204822" name="Text Box 22"/>
          <p:cNvSpPr txBox="1">
            <a:spLocks noChangeArrowheads="1"/>
          </p:cNvSpPr>
          <p:nvPr/>
        </p:nvSpPr>
        <p:spPr bwMode="auto">
          <a:xfrm>
            <a:off x="7543800" y="4495800"/>
            <a:ext cx="64102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000" dirty="0" smtClean="0">
                <a:solidFill>
                  <a:srgbClr val="000000"/>
                </a:solidFill>
                <a:latin typeface="Arial" charset="0"/>
              </a:rPr>
              <a:t>End</a:t>
            </a:r>
            <a:endParaRPr lang="en-CA" sz="2000" dirty="0">
              <a:solidFill>
                <a:srgbClr val="000000"/>
              </a:solidFill>
              <a:latin typeface="Arial" charset="0"/>
            </a:endParaRPr>
          </a:p>
        </p:txBody>
      </p:sp>
    </p:spTree>
    <p:extLst>
      <p:ext uri="{BB962C8B-B14F-4D97-AF65-F5344CB8AC3E}">
        <p14:creationId xmlns="" xmlns:p14="http://schemas.microsoft.com/office/powerpoint/2010/main" val="365905083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rrowheads="1"/>
          </p:cNvSpPr>
          <p:nvPr>
            <p:ph type="title"/>
          </p:nvPr>
        </p:nvSpPr>
        <p:spPr/>
        <p:txBody>
          <a:bodyPr/>
          <a:lstStyle/>
          <a:p>
            <a:r>
              <a:rPr lang="en-CA"/>
              <a:t>Dummy Activity Example</a:t>
            </a:r>
          </a:p>
        </p:txBody>
      </p:sp>
      <p:sp>
        <p:nvSpPr>
          <p:cNvPr id="223235" name="Rectangle 3"/>
          <p:cNvSpPr>
            <a:spLocks noGrp="1" noChangeArrowheads="1"/>
          </p:cNvSpPr>
          <p:nvPr>
            <p:ph type="body" idx="1"/>
          </p:nvPr>
        </p:nvSpPr>
        <p:spPr>
          <a:xfrm>
            <a:off x="762000" y="1371600"/>
            <a:ext cx="7467600" cy="2514600"/>
          </a:xfrm>
        </p:spPr>
        <p:txBody>
          <a:bodyPr/>
          <a:lstStyle/>
          <a:p>
            <a:pPr>
              <a:lnSpc>
                <a:spcPct val="90000"/>
              </a:lnSpc>
              <a:buFont typeface="Wingdings" charset="0"/>
              <a:buNone/>
            </a:pPr>
            <a:r>
              <a:rPr lang="en-CA" sz="2400" b="0" dirty="0">
                <a:solidFill>
                  <a:srgbClr val="000000"/>
                </a:solidFill>
              </a:rPr>
              <a:t>To</a:t>
            </a:r>
            <a:r>
              <a:rPr lang="en-CA" sz="2400" b="0" dirty="0">
                <a:solidFill>
                  <a:schemeClr val="bg1"/>
                </a:solidFill>
              </a:rPr>
              <a:t> </a:t>
            </a:r>
            <a:r>
              <a:rPr lang="en-CA" sz="2400" b="0" dirty="0">
                <a:solidFill>
                  <a:srgbClr val="000000"/>
                </a:solidFill>
              </a:rPr>
              <a:t>be able to </a:t>
            </a:r>
            <a:r>
              <a:rPr lang="en-CA" sz="2400" dirty="0" smtClean="0">
                <a:solidFill>
                  <a:srgbClr val="000000"/>
                </a:solidFill>
              </a:rPr>
              <a:t>install a door frame</a:t>
            </a:r>
            <a:r>
              <a:rPr lang="en-CA" sz="2400" b="0" dirty="0" smtClean="0">
                <a:solidFill>
                  <a:srgbClr val="000000"/>
                </a:solidFill>
              </a:rPr>
              <a:t>, </a:t>
            </a:r>
            <a:r>
              <a:rPr lang="en-CA" sz="2400" b="0" dirty="0">
                <a:solidFill>
                  <a:srgbClr val="000000"/>
                </a:solidFill>
              </a:rPr>
              <a:t>the </a:t>
            </a:r>
            <a:r>
              <a:rPr lang="en-CA" sz="2400" b="0" dirty="0" smtClean="0">
                <a:solidFill>
                  <a:srgbClr val="000000"/>
                </a:solidFill>
              </a:rPr>
              <a:t>tasks required are </a:t>
            </a:r>
            <a:r>
              <a:rPr lang="en-CA" sz="2400" b="0" dirty="0">
                <a:solidFill>
                  <a:srgbClr val="000000"/>
                </a:solidFill>
              </a:rPr>
              <a:t>:</a:t>
            </a:r>
          </a:p>
          <a:p>
            <a:pPr>
              <a:lnSpc>
                <a:spcPct val="90000"/>
              </a:lnSpc>
              <a:buFont typeface="Wingdings" charset="0"/>
              <a:buNone/>
            </a:pPr>
            <a:endParaRPr lang="en-CA" sz="800" b="0" dirty="0">
              <a:solidFill>
                <a:srgbClr val="000000"/>
              </a:solidFill>
            </a:endParaRPr>
          </a:p>
          <a:p>
            <a:pPr lvl="1">
              <a:lnSpc>
                <a:spcPct val="90000"/>
              </a:lnSpc>
            </a:pPr>
            <a:r>
              <a:rPr lang="en-CA" sz="2400" b="0" dirty="0">
                <a:solidFill>
                  <a:srgbClr val="000000"/>
                </a:solidFill>
              </a:rPr>
              <a:t>Design </a:t>
            </a:r>
            <a:r>
              <a:rPr lang="en-CA" sz="2400" b="0" dirty="0" smtClean="0">
                <a:solidFill>
                  <a:srgbClr val="000000"/>
                </a:solidFill>
              </a:rPr>
              <a:t>frame   </a:t>
            </a:r>
            <a:r>
              <a:rPr lang="en-CA" sz="2400" b="0" dirty="0">
                <a:solidFill>
                  <a:srgbClr val="000000"/>
                </a:solidFill>
              </a:rPr>
              <a:t>	A		-</a:t>
            </a:r>
          </a:p>
          <a:p>
            <a:pPr lvl="1">
              <a:lnSpc>
                <a:spcPct val="90000"/>
              </a:lnSpc>
            </a:pPr>
            <a:r>
              <a:rPr lang="en-CA" sz="2400" b="0" dirty="0">
                <a:solidFill>
                  <a:srgbClr val="000000"/>
                </a:solidFill>
              </a:rPr>
              <a:t>Build </a:t>
            </a:r>
            <a:r>
              <a:rPr lang="en-CA" sz="2400" b="0" dirty="0" smtClean="0">
                <a:solidFill>
                  <a:srgbClr val="000000"/>
                </a:solidFill>
              </a:rPr>
              <a:t>frame</a:t>
            </a:r>
            <a:r>
              <a:rPr lang="en-CA" sz="2400" b="0" dirty="0">
                <a:solidFill>
                  <a:srgbClr val="000000"/>
                </a:solidFill>
              </a:rPr>
              <a:t>		B		A</a:t>
            </a:r>
          </a:p>
          <a:p>
            <a:pPr lvl="1">
              <a:lnSpc>
                <a:spcPct val="90000"/>
              </a:lnSpc>
            </a:pPr>
            <a:r>
              <a:rPr lang="en-CA" sz="2400" b="0" dirty="0" smtClean="0">
                <a:solidFill>
                  <a:srgbClr val="000000"/>
                </a:solidFill>
              </a:rPr>
              <a:t>Install frame</a:t>
            </a:r>
            <a:r>
              <a:rPr lang="en-CA" sz="2400" b="0" dirty="0">
                <a:solidFill>
                  <a:srgbClr val="000000"/>
                </a:solidFill>
              </a:rPr>
              <a:t>		C		-</a:t>
            </a:r>
          </a:p>
          <a:p>
            <a:pPr lvl="1">
              <a:lnSpc>
                <a:spcPct val="90000"/>
              </a:lnSpc>
            </a:pPr>
            <a:r>
              <a:rPr lang="en-CA" sz="2400" b="0" dirty="0" smtClean="0">
                <a:solidFill>
                  <a:srgbClr val="000000"/>
                </a:solidFill>
              </a:rPr>
              <a:t>Seal Frame	</a:t>
            </a:r>
            <a:r>
              <a:rPr lang="en-CA" sz="2400" b="0" dirty="0">
                <a:solidFill>
                  <a:srgbClr val="000000"/>
                </a:solidFill>
              </a:rPr>
              <a:t>	D		A,C</a:t>
            </a:r>
          </a:p>
          <a:p>
            <a:pPr>
              <a:lnSpc>
                <a:spcPct val="90000"/>
              </a:lnSpc>
              <a:buFont typeface="Wingdings" charset="0"/>
              <a:buNone/>
            </a:pPr>
            <a:endParaRPr lang="en-CA" sz="2800" b="0" dirty="0">
              <a:solidFill>
                <a:srgbClr val="000000"/>
              </a:solidFill>
            </a:endParaRPr>
          </a:p>
        </p:txBody>
      </p:sp>
      <p:sp>
        <p:nvSpPr>
          <p:cNvPr id="223236" name="Line 4"/>
          <p:cNvSpPr>
            <a:spLocks noChangeShapeType="1"/>
          </p:cNvSpPr>
          <p:nvPr/>
        </p:nvSpPr>
        <p:spPr bwMode="auto">
          <a:xfrm>
            <a:off x="1331913" y="4886325"/>
            <a:ext cx="828675" cy="3175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37" name="Text Box 5"/>
          <p:cNvSpPr txBox="1">
            <a:spLocks noChangeArrowheads="1"/>
          </p:cNvSpPr>
          <p:nvPr/>
        </p:nvSpPr>
        <p:spPr bwMode="auto">
          <a:xfrm>
            <a:off x="1258888" y="5227638"/>
            <a:ext cx="441325" cy="519112"/>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38" name="Line 6"/>
          <p:cNvSpPr>
            <a:spLocks noChangeShapeType="1"/>
          </p:cNvSpPr>
          <p:nvPr/>
        </p:nvSpPr>
        <p:spPr bwMode="auto">
          <a:xfrm flipV="1">
            <a:off x="1331913" y="5410200"/>
            <a:ext cx="877887" cy="41275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39" name="Text Box 7"/>
          <p:cNvSpPr txBox="1">
            <a:spLocks noChangeArrowheads="1"/>
          </p:cNvSpPr>
          <p:nvPr/>
        </p:nvSpPr>
        <p:spPr bwMode="auto">
          <a:xfrm>
            <a:off x="7620000" y="4495800"/>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B</a:t>
            </a:r>
          </a:p>
        </p:txBody>
      </p:sp>
      <p:sp>
        <p:nvSpPr>
          <p:cNvPr id="223243" name="Oval 11"/>
          <p:cNvSpPr>
            <a:spLocks noChangeArrowheads="1"/>
          </p:cNvSpPr>
          <p:nvPr/>
        </p:nvSpPr>
        <p:spPr bwMode="auto">
          <a:xfrm>
            <a:off x="2124075" y="51022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45" name="Text Box 13"/>
          <p:cNvSpPr txBox="1">
            <a:spLocks noChangeArrowheads="1"/>
          </p:cNvSpPr>
          <p:nvPr/>
        </p:nvSpPr>
        <p:spPr bwMode="auto">
          <a:xfrm>
            <a:off x="1331913" y="4435475"/>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49" name="Text Box 17"/>
          <p:cNvSpPr txBox="1">
            <a:spLocks noChangeArrowheads="1"/>
          </p:cNvSpPr>
          <p:nvPr/>
        </p:nvSpPr>
        <p:spPr bwMode="auto">
          <a:xfrm>
            <a:off x="2743200" y="4876800"/>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54" name="Line 22"/>
          <p:cNvSpPr>
            <a:spLocks noChangeShapeType="1"/>
          </p:cNvSpPr>
          <p:nvPr/>
        </p:nvSpPr>
        <p:spPr bwMode="auto">
          <a:xfrm>
            <a:off x="2555875" y="5318125"/>
            <a:ext cx="863600" cy="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5" name="Line 23"/>
          <p:cNvSpPr>
            <a:spLocks noChangeShapeType="1"/>
          </p:cNvSpPr>
          <p:nvPr/>
        </p:nvSpPr>
        <p:spPr bwMode="auto">
          <a:xfrm>
            <a:off x="6229350" y="5749925"/>
            <a:ext cx="863600" cy="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6" name="Line 24"/>
          <p:cNvSpPr>
            <a:spLocks noChangeShapeType="1"/>
          </p:cNvSpPr>
          <p:nvPr/>
        </p:nvSpPr>
        <p:spPr bwMode="auto">
          <a:xfrm>
            <a:off x="6229350" y="4886325"/>
            <a:ext cx="863600" cy="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7" name="Line 25"/>
          <p:cNvSpPr>
            <a:spLocks noChangeShapeType="1"/>
          </p:cNvSpPr>
          <p:nvPr/>
        </p:nvSpPr>
        <p:spPr bwMode="auto">
          <a:xfrm>
            <a:off x="7524750" y="5749925"/>
            <a:ext cx="863600" cy="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8" name="Line 26"/>
          <p:cNvSpPr>
            <a:spLocks noChangeShapeType="1"/>
          </p:cNvSpPr>
          <p:nvPr/>
        </p:nvSpPr>
        <p:spPr bwMode="auto">
          <a:xfrm>
            <a:off x="7524750" y="4886325"/>
            <a:ext cx="863600" cy="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59" name="Oval 27"/>
          <p:cNvSpPr>
            <a:spLocks noChangeArrowheads="1"/>
          </p:cNvSpPr>
          <p:nvPr/>
        </p:nvSpPr>
        <p:spPr bwMode="auto">
          <a:xfrm>
            <a:off x="7092950" y="46704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0" name="Oval 28"/>
          <p:cNvSpPr>
            <a:spLocks noChangeArrowheads="1"/>
          </p:cNvSpPr>
          <p:nvPr/>
        </p:nvSpPr>
        <p:spPr bwMode="auto">
          <a:xfrm>
            <a:off x="7092950" y="5534025"/>
            <a:ext cx="393700" cy="411163"/>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1" name="Text Box 29"/>
          <p:cNvSpPr txBox="1">
            <a:spLocks noChangeArrowheads="1"/>
          </p:cNvSpPr>
          <p:nvPr/>
        </p:nvSpPr>
        <p:spPr bwMode="auto">
          <a:xfrm>
            <a:off x="3810000" y="4572000"/>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62" name="Text Box 30"/>
          <p:cNvSpPr txBox="1">
            <a:spLocks noChangeArrowheads="1"/>
          </p:cNvSpPr>
          <p:nvPr/>
        </p:nvSpPr>
        <p:spPr bwMode="auto">
          <a:xfrm>
            <a:off x="6324600" y="4495800"/>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A</a:t>
            </a:r>
          </a:p>
        </p:txBody>
      </p:sp>
      <p:sp>
        <p:nvSpPr>
          <p:cNvPr id="223263" name="Text Box 31"/>
          <p:cNvSpPr txBox="1">
            <a:spLocks noChangeArrowheads="1"/>
          </p:cNvSpPr>
          <p:nvPr/>
        </p:nvSpPr>
        <p:spPr bwMode="auto">
          <a:xfrm>
            <a:off x="3779838" y="5299075"/>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64" name="Text Box 32"/>
          <p:cNvSpPr txBox="1">
            <a:spLocks noChangeArrowheads="1"/>
          </p:cNvSpPr>
          <p:nvPr/>
        </p:nvSpPr>
        <p:spPr bwMode="auto">
          <a:xfrm>
            <a:off x="6324600" y="5334000"/>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C</a:t>
            </a:r>
          </a:p>
        </p:txBody>
      </p:sp>
      <p:sp>
        <p:nvSpPr>
          <p:cNvPr id="223265" name="Text Box 33"/>
          <p:cNvSpPr txBox="1">
            <a:spLocks noChangeArrowheads="1"/>
          </p:cNvSpPr>
          <p:nvPr/>
        </p:nvSpPr>
        <p:spPr bwMode="auto">
          <a:xfrm>
            <a:off x="5181600" y="5257800"/>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66" name="Text Box 34"/>
          <p:cNvSpPr txBox="1">
            <a:spLocks noChangeArrowheads="1"/>
          </p:cNvSpPr>
          <p:nvPr/>
        </p:nvSpPr>
        <p:spPr bwMode="auto">
          <a:xfrm>
            <a:off x="7696200" y="5334000"/>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D</a:t>
            </a:r>
          </a:p>
        </p:txBody>
      </p:sp>
      <p:sp>
        <p:nvSpPr>
          <p:cNvPr id="223267" name="Line 35"/>
          <p:cNvSpPr>
            <a:spLocks noChangeShapeType="1"/>
          </p:cNvSpPr>
          <p:nvPr/>
        </p:nvSpPr>
        <p:spPr bwMode="auto">
          <a:xfrm>
            <a:off x="7308850" y="5102225"/>
            <a:ext cx="0" cy="431800"/>
          </a:xfrm>
          <a:prstGeom prst="line">
            <a:avLst/>
          </a:prstGeom>
          <a:noFill/>
          <a:ln w="12700">
            <a:solidFill>
              <a:schemeClr val="tx1"/>
            </a:solidFill>
            <a:prstDash val="dash"/>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68" name="Oval 36"/>
          <p:cNvSpPr>
            <a:spLocks noChangeArrowheads="1"/>
          </p:cNvSpPr>
          <p:nvPr/>
        </p:nvSpPr>
        <p:spPr bwMode="auto">
          <a:xfrm>
            <a:off x="4500563" y="5173663"/>
            <a:ext cx="393700" cy="411162"/>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3269" name="Line 37"/>
          <p:cNvSpPr>
            <a:spLocks noChangeShapeType="1"/>
          </p:cNvSpPr>
          <p:nvPr/>
        </p:nvSpPr>
        <p:spPr bwMode="auto">
          <a:xfrm flipV="1">
            <a:off x="4859338" y="4886325"/>
            <a:ext cx="808037" cy="360363"/>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0" name="Line 38"/>
          <p:cNvSpPr>
            <a:spLocks noChangeShapeType="1"/>
          </p:cNvSpPr>
          <p:nvPr/>
        </p:nvSpPr>
        <p:spPr bwMode="auto">
          <a:xfrm flipV="1">
            <a:off x="3708400" y="5486400"/>
            <a:ext cx="863600" cy="407988"/>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1" name="Line 39"/>
          <p:cNvSpPr>
            <a:spLocks noChangeShapeType="1"/>
          </p:cNvSpPr>
          <p:nvPr/>
        </p:nvSpPr>
        <p:spPr bwMode="auto">
          <a:xfrm>
            <a:off x="3708400" y="4957763"/>
            <a:ext cx="828675" cy="3175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2" name="Line 40"/>
          <p:cNvSpPr>
            <a:spLocks noChangeShapeType="1"/>
          </p:cNvSpPr>
          <p:nvPr/>
        </p:nvSpPr>
        <p:spPr bwMode="auto">
          <a:xfrm>
            <a:off x="4859338" y="5534025"/>
            <a:ext cx="828675" cy="3175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23273" name="Text Box 41"/>
          <p:cNvSpPr txBox="1">
            <a:spLocks noChangeArrowheads="1"/>
          </p:cNvSpPr>
          <p:nvPr/>
        </p:nvSpPr>
        <p:spPr bwMode="auto">
          <a:xfrm>
            <a:off x="5029200" y="4572000"/>
            <a:ext cx="441325" cy="519113"/>
          </a:xfrm>
          <a:prstGeom prst="rect">
            <a:avLst/>
          </a:prstGeom>
          <a:noFill/>
          <a:ln w="12700">
            <a:no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latin typeface="Arial" charset="0"/>
              </a:rPr>
              <a:t>B</a:t>
            </a:r>
          </a:p>
        </p:txBody>
      </p:sp>
    </p:spTree>
    <p:extLst>
      <p:ext uri="{BB962C8B-B14F-4D97-AF65-F5344CB8AC3E}">
        <p14:creationId xmlns="" xmlns:p14="http://schemas.microsoft.com/office/powerpoint/2010/main" val="1388836774"/>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p:txBody>
          <a:bodyPr/>
          <a:lstStyle/>
          <a:p>
            <a:r>
              <a:rPr lang="en-CA" dirty="0"/>
              <a:t>Critical </a:t>
            </a:r>
            <a:r>
              <a:rPr lang="en-CA" dirty="0" smtClean="0"/>
              <a:t>Path Method</a:t>
            </a:r>
            <a:endParaRPr lang="en-CA" dirty="0"/>
          </a:p>
        </p:txBody>
      </p:sp>
      <p:sp>
        <p:nvSpPr>
          <p:cNvPr id="208899" name="Rectangle 3"/>
          <p:cNvSpPr>
            <a:spLocks noGrp="1" noChangeArrowheads="1"/>
          </p:cNvSpPr>
          <p:nvPr>
            <p:ph type="body" idx="1"/>
          </p:nvPr>
        </p:nvSpPr>
        <p:spPr>
          <a:xfrm>
            <a:off x="990600" y="1752600"/>
            <a:ext cx="7086600" cy="762000"/>
          </a:xfrm>
        </p:spPr>
        <p:txBody>
          <a:bodyPr/>
          <a:lstStyle/>
          <a:p>
            <a:pPr marL="0" indent="0">
              <a:lnSpc>
                <a:spcPct val="90000"/>
              </a:lnSpc>
              <a:buNone/>
            </a:pPr>
            <a:r>
              <a:rPr lang="en-CA" sz="2800" b="0" dirty="0">
                <a:solidFill>
                  <a:srgbClr val="000000"/>
                </a:solidFill>
              </a:rPr>
              <a:t>Activity </a:t>
            </a:r>
            <a:r>
              <a:rPr lang="en-CA" sz="2800" b="0" dirty="0" smtClean="0">
                <a:solidFill>
                  <a:srgbClr val="000000"/>
                </a:solidFill>
              </a:rPr>
              <a:t>times  </a:t>
            </a:r>
            <a:r>
              <a:rPr lang="en-CA" sz="2800" b="0" dirty="0">
                <a:solidFill>
                  <a:schemeClr val="accent1"/>
                </a:solidFill>
              </a:rPr>
              <a:t>(duration) </a:t>
            </a:r>
            <a:r>
              <a:rPr lang="en-CA" sz="2800" b="0" dirty="0">
                <a:solidFill>
                  <a:srgbClr val="000000"/>
                </a:solidFill>
              </a:rPr>
              <a:t>are added next :</a:t>
            </a:r>
          </a:p>
        </p:txBody>
      </p:sp>
      <p:sp>
        <p:nvSpPr>
          <p:cNvPr id="25" name="Line 4"/>
          <p:cNvSpPr>
            <a:spLocks noChangeShapeType="1"/>
          </p:cNvSpPr>
          <p:nvPr/>
        </p:nvSpPr>
        <p:spPr bwMode="auto">
          <a:xfrm>
            <a:off x="1600200" y="3886200"/>
            <a:ext cx="2209800" cy="9906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6" name="Text Box 5"/>
          <p:cNvSpPr txBox="1">
            <a:spLocks noChangeArrowheads="1"/>
          </p:cNvSpPr>
          <p:nvPr/>
        </p:nvSpPr>
        <p:spPr bwMode="auto">
          <a:xfrm>
            <a:off x="3886200" y="3486150"/>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C</a:t>
            </a:r>
          </a:p>
        </p:txBody>
      </p:sp>
      <p:sp>
        <p:nvSpPr>
          <p:cNvPr id="27" name="Line 6"/>
          <p:cNvSpPr>
            <a:spLocks noChangeShapeType="1"/>
          </p:cNvSpPr>
          <p:nvPr/>
        </p:nvSpPr>
        <p:spPr bwMode="auto">
          <a:xfrm flipV="1">
            <a:off x="1600200" y="2819400"/>
            <a:ext cx="1600200" cy="6858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8" name="Text Box 7"/>
          <p:cNvSpPr txBox="1">
            <a:spLocks noChangeArrowheads="1"/>
          </p:cNvSpPr>
          <p:nvPr/>
        </p:nvSpPr>
        <p:spPr bwMode="auto">
          <a:xfrm>
            <a:off x="2438400" y="3867150"/>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B</a:t>
            </a:r>
          </a:p>
        </p:txBody>
      </p:sp>
      <p:sp>
        <p:nvSpPr>
          <p:cNvPr id="29" name="Text Box 8"/>
          <p:cNvSpPr txBox="1">
            <a:spLocks noChangeArrowheads="1"/>
          </p:cNvSpPr>
          <p:nvPr/>
        </p:nvSpPr>
        <p:spPr bwMode="auto">
          <a:xfrm>
            <a:off x="5715000" y="4629150"/>
            <a:ext cx="4206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solidFill>
                  <a:schemeClr val="bg1"/>
                </a:solidFill>
                <a:latin typeface="Arial" charset="0"/>
              </a:rPr>
              <a:t>E</a:t>
            </a:r>
          </a:p>
        </p:txBody>
      </p:sp>
      <p:sp>
        <p:nvSpPr>
          <p:cNvPr id="30" name="Line 9"/>
          <p:cNvSpPr>
            <a:spLocks noChangeShapeType="1"/>
          </p:cNvSpPr>
          <p:nvPr/>
        </p:nvSpPr>
        <p:spPr bwMode="auto">
          <a:xfrm>
            <a:off x="4419600" y="5105400"/>
            <a:ext cx="2895600" cy="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31" name="Oval 10"/>
          <p:cNvSpPr>
            <a:spLocks noChangeArrowheads="1"/>
          </p:cNvSpPr>
          <p:nvPr/>
        </p:nvSpPr>
        <p:spPr bwMode="auto">
          <a:xfrm>
            <a:off x="1066800" y="3352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Oval 11"/>
          <p:cNvSpPr>
            <a:spLocks noChangeArrowheads="1"/>
          </p:cNvSpPr>
          <p:nvPr/>
        </p:nvSpPr>
        <p:spPr bwMode="auto">
          <a:xfrm>
            <a:off x="3810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Oval 12"/>
          <p:cNvSpPr>
            <a:spLocks noChangeArrowheads="1"/>
          </p:cNvSpPr>
          <p:nvPr/>
        </p:nvSpPr>
        <p:spPr bwMode="auto">
          <a:xfrm>
            <a:off x="32004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Text Box 13"/>
          <p:cNvSpPr txBox="1">
            <a:spLocks noChangeArrowheads="1"/>
          </p:cNvSpPr>
          <p:nvPr/>
        </p:nvSpPr>
        <p:spPr bwMode="auto">
          <a:xfrm>
            <a:off x="2209800" y="2647950"/>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A</a:t>
            </a:r>
          </a:p>
        </p:txBody>
      </p:sp>
      <p:sp>
        <p:nvSpPr>
          <p:cNvPr id="35" name="Oval 14"/>
          <p:cNvSpPr>
            <a:spLocks noChangeArrowheads="1"/>
          </p:cNvSpPr>
          <p:nvPr/>
        </p:nvSpPr>
        <p:spPr bwMode="auto">
          <a:xfrm>
            <a:off x="73152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15"/>
          <p:cNvSpPr>
            <a:spLocks noChangeShapeType="1"/>
          </p:cNvSpPr>
          <p:nvPr/>
        </p:nvSpPr>
        <p:spPr bwMode="auto">
          <a:xfrm>
            <a:off x="3810000" y="2819400"/>
            <a:ext cx="3581400" cy="19812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ln>
                <a:solidFill>
                  <a:schemeClr val="tx1"/>
                </a:solidFill>
              </a:ln>
            </a:endParaRPr>
          </a:p>
        </p:txBody>
      </p:sp>
      <p:sp>
        <p:nvSpPr>
          <p:cNvPr id="37" name="Line 16"/>
          <p:cNvSpPr>
            <a:spLocks noChangeShapeType="1"/>
          </p:cNvSpPr>
          <p:nvPr/>
        </p:nvSpPr>
        <p:spPr bwMode="auto">
          <a:xfrm>
            <a:off x="3657600" y="3048000"/>
            <a:ext cx="457200" cy="16764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38" name="Text Box 17"/>
          <p:cNvSpPr txBox="1">
            <a:spLocks noChangeArrowheads="1"/>
          </p:cNvSpPr>
          <p:nvPr/>
        </p:nvSpPr>
        <p:spPr bwMode="auto">
          <a:xfrm>
            <a:off x="5334000" y="3257550"/>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D</a:t>
            </a:r>
          </a:p>
        </p:txBody>
      </p:sp>
      <p:sp>
        <p:nvSpPr>
          <p:cNvPr id="39" name="Text Box 18"/>
          <p:cNvSpPr txBox="1">
            <a:spLocks noChangeArrowheads="1"/>
          </p:cNvSpPr>
          <p:nvPr/>
        </p:nvSpPr>
        <p:spPr bwMode="auto">
          <a:xfrm>
            <a:off x="762000" y="3886200"/>
            <a:ext cx="83869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Start</a:t>
            </a:r>
            <a:endParaRPr lang="en-CA" sz="2400" dirty="0">
              <a:solidFill>
                <a:srgbClr val="000000"/>
              </a:solidFill>
              <a:latin typeface="Arial" charset="0"/>
            </a:endParaRPr>
          </a:p>
        </p:txBody>
      </p:sp>
      <p:sp>
        <p:nvSpPr>
          <p:cNvPr id="40" name="Text Box 19"/>
          <p:cNvSpPr txBox="1">
            <a:spLocks noChangeArrowheads="1"/>
          </p:cNvSpPr>
          <p:nvPr/>
        </p:nvSpPr>
        <p:spPr bwMode="auto">
          <a:xfrm>
            <a:off x="7239000" y="3962400"/>
            <a:ext cx="73229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End</a:t>
            </a:r>
            <a:endParaRPr lang="en-CA" sz="2400" dirty="0">
              <a:solidFill>
                <a:srgbClr val="000000"/>
              </a:solidFill>
              <a:latin typeface="Arial" charset="0"/>
            </a:endParaRPr>
          </a:p>
        </p:txBody>
      </p:sp>
      <p:sp>
        <p:nvSpPr>
          <p:cNvPr id="41" name="Text Box 20"/>
          <p:cNvSpPr txBox="1">
            <a:spLocks noChangeArrowheads="1"/>
          </p:cNvSpPr>
          <p:nvPr/>
        </p:nvSpPr>
        <p:spPr bwMode="auto">
          <a:xfrm>
            <a:off x="2362200" y="43243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5</a:t>
            </a:r>
          </a:p>
        </p:txBody>
      </p:sp>
      <p:sp>
        <p:nvSpPr>
          <p:cNvPr id="42" name="Text Box 21"/>
          <p:cNvSpPr txBox="1">
            <a:spLocks noChangeArrowheads="1"/>
          </p:cNvSpPr>
          <p:nvPr/>
        </p:nvSpPr>
        <p:spPr bwMode="auto">
          <a:xfrm>
            <a:off x="3429000" y="36385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43" name="Text Box 22"/>
          <p:cNvSpPr txBox="1">
            <a:spLocks noChangeArrowheads="1"/>
          </p:cNvSpPr>
          <p:nvPr/>
        </p:nvSpPr>
        <p:spPr bwMode="auto">
          <a:xfrm>
            <a:off x="5181600" y="37909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44" name="Text Box 23"/>
          <p:cNvSpPr txBox="1">
            <a:spLocks noChangeArrowheads="1"/>
          </p:cNvSpPr>
          <p:nvPr/>
        </p:nvSpPr>
        <p:spPr bwMode="auto">
          <a:xfrm>
            <a:off x="5715000" y="50863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2</a:t>
            </a:r>
          </a:p>
        </p:txBody>
      </p:sp>
      <p:sp>
        <p:nvSpPr>
          <p:cNvPr id="45" name="Text Box 24"/>
          <p:cNvSpPr txBox="1">
            <a:spLocks noChangeArrowheads="1"/>
          </p:cNvSpPr>
          <p:nvPr/>
        </p:nvSpPr>
        <p:spPr bwMode="auto">
          <a:xfrm>
            <a:off x="2362200" y="30289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4</a:t>
            </a:r>
          </a:p>
        </p:txBody>
      </p:sp>
    </p:spTree>
    <p:extLst>
      <p:ext uri="{BB962C8B-B14F-4D97-AF65-F5344CB8AC3E}">
        <p14:creationId xmlns="" xmlns:p14="http://schemas.microsoft.com/office/powerpoint/2010/main" val="173068036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p:txBody>
          <a:bodyPr/>
          <a:lstStyle/>
          <a:p>
            <a:r>
              <a:rPr lang="en-CA" dirty="0"/>
              <a:t>Critical Path </a:t>
            </a:r>
            <a:r>
              <a:rPr lang="en-CA" dirty="0" smtClean="0"/>
              <a:t>Method</a:t>
            </a:r>
            <a:endParaRPr lang="en-CA" dirty="0"/>
          </a:p>
        </p:txBody>
      </p:sp>
      <p:sp>
        <p:nvSpPr>
          <p:cNvPr id="209924" name="Line 4"/>
          <p:cNvSpPr>
            <a:spLocks noChangeShapeType="1"/>
          </p:cNvSpPr>
          <p:nvPr/>
        </p:nvSpPr>
        <p:spPr bwMode="auto">
          <a:xfrm>
            <a:off x="1600200" y="3886200"/>
            <a:ext cx="2209800" cy="9906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25" name="Text Box 5"/>
          <p:cNvSpPr txBox="1">
            <a:spLocks noChangeArrowheads="1"/>
          </p:cNvSpPr>
          <p:nvPr/>
        </p:nvSpPr>
        <p:spPr bwMode="auto">
          <a:xfrm>
            <a:off x="3886200" y="3486150"/>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C</a:t>
            </a:r>
          </a:p>
        </p:txBody>
      </p:sp>
      <p:sp>
        <p:nvSpPr>
          <p:cNvPr id="209926" name="Line 6"/>
          <p:cNvSpPr>
            <a:spLocks noChangeShapeType="1"/>
          </p:cNvSpPr>
          <p:nvPr/>
        </p:nvSpPr>
        <p:spPr bwMode="auto">
          <a:xfrm flipV="1">
            <a:off x="1600200" y="2819400"/>
            <a:ext cx="1600200" cy="685800"/>
          </a:xfrm>
          <a:prstGeom prst="line">
            <a:avLst/>
          </a:prstGeom>
          <a:noFill/>
          <a:ln w="38100" cmpd="sng">
            <a:solidFill>
              <a:srgbClr val="FF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27" name="Text Box 7"/>
          <p:cNvSpPr txBox="1">
            <a:spLocks noChangeArrowheads="1"/>
          </p:cNvSpPr>
          <p:nvPr/>
        </p:nvSpPr>
        <p:spPr bwMode="auto">
          <a:xfrm>
            <a:off x="2438400" y="3867150"/>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B</a:t>
            </a:r>
          </a:p>
        </p:txBody>
      </p:sp>
      <p:sp>
        <p:nvSpPr>
          <p:cNvPr id="209928" name="Text Box 8"/>
          <p:cNvSpPr txBox="1">
            <a:spLocks noChangeArrowheads="1"/>
          </p:cNvSpPr>
          <p:nvPr/>
        </p:nvSpPr>
        <p:spPr bwMode="auto">
          <a:xfrm>
            <a:off x="5715000" y="4629150"/>
            <a:ext cx="4206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solidFill>
                  <a:schemeClr val="bg1"/>
                </a:solidFill>
                <a:latin typeface="Arial" charset="0"/>
              </a:rPr>
              <a:t>E</a:t>
            </a:r>
          </a:p>
        </p:txBody>
      </p:sp>
      <p:sp>
        <p:nvSpPr>
          <p:cNvPr id="209929" name="Line 9"/>
          <p:cNvSpPr>
            <a:spLocks noChangeShapeType="1"/>
          </p:cNvSpPr>
          <p:nvPr/>
        </p:nvSpPr>
        <p:spPr bwMode="auto">
          <a:xfrm>
            <a:off x="4419600" y="5105400"/>
            <a:ext cx="2895600" cy="0"/>
          </a:xfrm>
          <a:prstGeom prst="line">
            <a:avLst/>
          </a:prstGeom>
          <a:noFill/>
          <a:ln w="38100" cmpd="sng">
            <a:solidFill>
              <a:srgbClr val="FF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30" name="Oval 10"/>
          <p:cNvSpPr>
            <a:spLocks noChangeArrowheads="1"/>
          </p:cNvSpPr>
          <p:nvPr/>
        </p:nvSpPr>
        <p:spPr bwMode="auto">
          <a:xfrm>
            <a:off x="1066800" y="33528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1" name="Oval 11"/>
          <p:cNvSpPr>
            <a:spLocks noChangeArrowheads="1"/>
          </p:cNvSpPr>
          <p:nvPr/>
        </p:nvSpPr>
        <p:spPr bwMode="auto">
          <a:xfrm>
            <a:off x="38100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2" name="Oval 12"/>
          <p:cNvSpPr>
            <a:spLocks noChangeArrowheads="1"/>
          </p:cNvSpPr>
          <p:nvPr/>
        </p:nvSpPr>
        <p:spPr bwMode="auto">
          <a:xfrm>
            <a:off x="3200400" y="24384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3" name="Text Box 13"/>
          <p:cNvSpPr txBox="1">
            <a:spLocks noChangeArrowheads="1"/>
          </p:cNvSpPr>
          <p:nvPr/>
        </p:nvSpPr>
        <p:spPr bwMode="auto">
          <a:xfrm>
            <a:off x="2209800" y="2647950"/>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000000"/>
                </a:solidFill>
                <a:latin typeface="Arial" charset="0"/>
              </a:rPr>
              <a:t>A</a:t>
            </a:r>
          </a:p>
        </p:txBody>
      </p:sp>
      <p:sp>
        <p:nvSpPr>
          <p:cNvPr id="209934" name="Oval 14"/>
          <p:cNvSpPr>
            <a:spLocks noChangeArrowheads="1"/>
          </p:cNvSpPr>
          <p:nvPr/>
        </p:nvSpPr>
        <p:spPr bwMode="auto">
          <a:xfrm>
            <a:off x="7315200" y="4800600"/>
            <a:ext cx="609600" cy="609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9935" name="Line 15"/>
          <p:cNvSpPr>
            <a:spLocks noChangeShapeType="1"/>
          </p:cNvSpPr>
          <p:nvPr/>
        </p:nvSpPr>
        <p:spPr bwMode="auto">
          <a:xfrm>
            <a:off x="3810000" y="2819400"/>
            <a:ext cx="3581400" cy="1981200"/>
          </a:xfrm>
          <a:prstGeom prst="line">
            <a:avLst/>
          </a:prstGeom>
          <a:noFill/>
          <a:ln w="12700">
            <a:solidFill>
              <a:schemeClr val="tx1"/>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ln>
                <a:solidFill>
                  <a:schemeClr val="tx1"/>
                </a:solidFill>
              </a:ln>
            </a:endParaRPr>
          </a:p>
        </p:txBody>
      </p:sp>
      <p:sp>
        <p:nvSpPr>
          <p:cNvPr id="209936" name="Line 16"/>
          <p:cNvSpPr>
            <a:spLocks noChangeShapeType="1"/>
          </p:cNvSpPr>
          <p:nvPr/>
        </p:nvSpPr>
        <p:spPr bwMode="auto">
          <a:xfrm>
            <a:off x="3657600" y="3048000"/>
            <a:ext cx="457200" cy="1676400"/>
          </a:xfrm>
          <a:prstGeom prst="line">
            <a:avLst/>
          </a:prstGeom>
          <a:noFill/>
          <a:ln w="38100" cmpd="sng">
            <a:solidFill>
              <a:srgbClr val="FF0000"/>
            </a:solidFill>
            <a:round/>
            <a:headEnd type="none" w="sm" len="sm"/>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209937" name="Text Box 17"/>
          <p:cNvSpPr txBox="1">
            <a:spLocks noChangeArrowheads="1"/>
          </p:cNvSpPr>
          <p:nvPr/>
        </p:nvSpPr>
        <p:spPr bwMode="auto">
          <a:xfrm>
            <a:off x="5334000" y="3257550"/>
            <a:ext cx="4413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a:solidFill>
                  <a:srgbClr val="000000"/>
                </a:solidFill>
                <a:latin typeface="Arial" charset="0"/>
              </a:rPr>
              <a:t>D</a:t>
            </a:r>
          </a:p>
        </p:txBody>
      </p:sp>
      <p:sp>
        <p:nvSpPr>
          <p:cNvPr id="209938" name="Text Box 18"/>
          <p:cNvSpPr txBox="1">
            <a:spLocks noChangeArrowheads="1"/>
          </p:cNvSpPr>
          <p:nvPr/>
        </p:nvSpPr>
        <p:spPr bwMode="auto">
          <a:xfrm>
            <a:off x="762000" y="3886200"/>
            <a:ext cx="83869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Start</a:t>
            </a:r>
            <a:endParaRPr lang="en-CA" sz="2400" dirty="0">
              <a:solidFill>
                <a:srgbClr val="000000"/>
              </a:solidFill>
              <a:latin typeface="Arial" charset="0"/>
            </a:endParaRPr>
          </a:p>
        </p:txBody>
      </p:sp>
      <p:sp>
        <p:nvSpPr>
          <p:cNvPr id="209939" name="Text Box 19"/>
          <p:cNvSpPr txBox="1">
            <a:spLocks noChangeArrowheads="1"/>
          </p:cNvSpPr>
          <p:nvPr/>
        </p:nvSpPr>
        <p:spPr bwMode="auto">
          <a:xfrm>
            <a:off x="7315200" y="4114800"/>
            <a:ext cx="73229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400" dirty="0" smtClean="0">
                <a:solidFill>
                  <a:srgbClr val="000000"/>
                </a:solidFill>
                <a:latin typeface="Arial" charset="0"/>
              </a:rPr>
              <a:t>End</a:t>
            </a:r>
            <a:endParaRPr lang="en-CA" sz="2400" dirty="0">
              <a:solidFill>
                <a:srgbClr val="000000"/>
              </a:solidFill>
              <a:latin typeface="Arial" charset="0"/>
            </a:endParaRPr>
          </a:p>
        </p:txBody>
      </p:sp>
      <p:sp>
        <p:nvSpPr>
          <p:cNvPr id="209940" name="Text Box 20"/>
          <p:cNvSpPr txBox="1">
            <a:spLocks noChangeArrowheads="1"/>
          </p:cNvSpPr>
          <p:nvPr/>
        </p:nvSpPr>
        <p:spPr bwMode="auto">
          <a:xfrm>
            <a:off x="2362200" y="43243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5</a:t>
            </a:r>
          </a:p>
        </p:txBody>
      </p:sp>
      <p:sp>
        <p:nvSpPr>
          <p:cNvPr id="209941" name="Text Box 21"/>
          <p:cNvSpPr txBox="1">
            <a:spLocks noChangeArrowheads="1"/>
          </p:cNvSpPr>
          <p:nvPr/>
        </p:nvSpPr>
        <p:spPr bwMode="auto">
          <a:xfrm>
            <a:off x="3429000" y="36385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209942" name="Text Box 22"/>
          <p:cNvSpPr txBox="1">
            <a:spLocks noChangeArrowheads="1"/>
          </p:cNvSpPr>
          <p:nvPr/>
        </p:nvSpPr>
        <p:spPr bwMode="auto">
          <a:xfrm>
            <a:off x="5181600" y="37909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3</a:t>
            </a:r>
          </a:p>
        </p:txBody>
      </p:sp>
      <p:sp>
        <p:nvSpPr>
          <p:cNvPr id="209943" name="Text Box 23"/>
          <p:cNvSpPr txBox="1">
            <a:spLocks noChangeArrowheads="1"/>
          </p:cNvSpPr>
          <p:nvPr/>
        </p:nvSpPr>
        <p:spPr bwMode="auto">
          <a:xfrm>
            <a:off x="5715000" y="50863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2</a:t>
            </a:r>
          </a:p>
        </p:txBody>
      </p:sp>
      <p:sp>
        <p:nvSpPr>
          <p:cNvPr id="209944" name="Text Box 24"/>
          <p:cNvSpPr txBox="1">
            <a:spLocks noChangeArrowheads="1"/>
          </p:cNvSpPr>
          <p:nvPr/>
        </p:nvSpPr>
        <p:spPr bwMode="auto">
          <a:xfrm>
            <a:off x="2362200" y="3028950"/>
            <a:ext cx="38258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CA" sz="2800" b="1" dirty="0">
                <a:solidFill>
                  <a:srgbClr val="FF0000"/>
                </a:solidFill>
                <a:latin typeface="Arial" charset="0"/>
              </a:rPr>
              <a:t>4</a:t>
            </a:r>
          </a:p>
        </p:txBody>
      </p:sp>
      <p:sp>
        <p:nvSpPr>
          <p:cNvPr id="2" name="Rectangle 1"/>
          <p:cNvSpPr/>
          <p:nvPr/>
        </p:nvSpPr>
        <p:spPr>
          <a:xfrm>
            <a:off x="304800" y="1143000"/>
            <a:ext cx="5943600" cy="844847"/>
          </a:xfrm>
          <a:prstGeom prst="rect">
            <a:avLst/>
          </a:prstGeom>
        </p:spPr>
        <p:txBody>
          <a:bodyPr wrap="square">
            <a:spAutoFit/>
          </a:bodyPr>
          <a:lstStyle/>
          <a:p>
            <a:pPr>
              <a:lnSpc>
                <a:spcPct val="90000"/>
              </a:lnSpc>
              <a:buNone/>
            </a:pPr>
            <a:r>
              <a:rPr lang="en-CA" dirty="0">
                <a:latin typeface="Helvetica"/>
                <a:cs typeface="Helvetica"/>
              </a:rPr>
              <a:t>The CRITICAL PATH is the path through the project on which any delay will cause the completion of the entire project to be delayed:</a:t>
            </a:r>
          </a:p>
        </p:txBody>
      </p:sp>
    </p:spTree>
    <p:extLst>
      <p:ext uri="{BB962C8B-B14F-4D97-AF65-F5344CB8AC3E}">
        <p14:creationId xmlns="" xmlns:p14="http://schemas.microsoft.com/office/powerpoint/2010/main" val="177902748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p:txBody>
          <a:bodyPr/>
          <a:lstStyle/>
          <a:p>
            <a:r>
              <a:rPr lang="en-GB" dirty="0"/>
              <a:t>Estimating Accuracy</a:t>
            </a:r>
          </a:p>
        </p:txBody>
      </p:sp>
      <p:grpSp>
        <p:nvGrpSpPr>
          <p:cNvPr id="2" name="Group 32"/>
          <p:cNvGrpSpPr/>
          <p:nvPr/>
        </p:nvGrpSpPr>
        <p:grpSpPr>
          <a:xfrm>
            <a:off x="1223597" y="1307918"/>
            <a:ext cx="6696808" cy="4564062"/>
            <a:chOff x="1910216" y="1394050"/>
            <a:chExt cx="7254875" cy="4564062"/>
          </a:xfrm>
        </p:grpSpPr>
        <p:grpSp>
          <p:nvGrpSpPr>
            <p:cNvPr id="5" name="Group 3"/>
            <p:cNvGrpSpPr>
              <a:grpSpLocks/>
            </p:cNvGrpSpPr>
            <p:nvPr/>
          </p:nvGrpSpPr>
          <p:grpSpPr bwMode="auto">
            <a:xfrm>
              <a:off x="2129291" y="3529237"/>
              <a:ext cx="7035800" cy="2428875"/>
              <a:chOff x="1120" y="1035"/>
              <a:chExt cx="4228" cy="1804"/>
            </a:xfrm>
          </p:grpSpPr>
          <p:sp>
            <p:nvSpPr>
              <p:cNvPr id="1526788" name="AutoShape 4"/>
              <p:cNvSpPr>
                <a:spLocks noChangeArrowheads="1"/>
              </p:cNvSpPr>
              <p:nvPr/>
            </p:nvSpPr>
            <p:spPr bwMode="auto">
              <a:xfrm>
                <a:off x="1681" y="1111"/>
                <a:ext cx="2842" cy="1057"/>
              </a:xfrm>
              <a:prstGeom prst="rightArrow">
                <a:avLst>
                  <a:gd name="adj1" fmla="val 59509"/>
                  <a:gd name="adj2" fmla="val 25443"/>
                </a:avLst>
              </a:prstGeom>
              <a:solidFill>
                <a:srgbClr val="EAEAEA"/>
              </a:solidFill>
              <a:ln w="9525">
                <a:noFill/>
                <a:miter lim="800000"/>
                <a:headEnd/>
                <a:tailEnd/>
              </a:ln>
              <a:effectLst/>
            </p:spPr>
            <p:txBody>
              <a:bodyPr wrap="none" anchor="ctr"/>
              <a:lstStyle/>
              <a:p>
                <a:endParaRPr lang="en-US" b="1" dirty="0"/>
              </a:p>
            </p:txBody>
          </p:sp>
          <p:sp>
            <p:nvSpPr>
              <p:cNvPr id="1526789" name="AutoShape 5"/>
              <p:cNvSpPr>
                <a:spLocks noChangeArrowheads="1"/>
              </p:cNvSpPr>
              <p:nvPr/>
            </p:nvSpPr>
            <p:spPr bwMode="auto">
              <a:xfrm>
                <a:off x="1145" y="1132"/>
                <a:ext cx="679" cy="1057"/>
              </a:xfrm>
              <a:prstGeom prst="rightArrow">
                <a:avLst>
                  <a:gd name="adj1" fmla="val 50000"/>
                  <a:gd name="adj2" fmla="val 25000"/>
                </a:avLst>
              </a:prstGeom>
              <a:solidFill>
                <a:srgbClr val="EAEAEA"/>
              </a:solidFill>
              <a:ln w="9525">
                <a:noFill/>
                <a:miter lim="800000"/>
                <a:headEnd/>
                <a:tailEnd/>
              </a:ln>
              <a:effectLst/>
            </p:spPr>
            <p:txBody>
              <a:bodyPr wrap="none" anchor="ctr"/>
              <a:lstStyle/>
              <a:p>
                <a:endParaRPr lang="en-US" b="1" dirty="0"/>
              </a:p>
            </p:txBody>
          </p:sp>
          <p:sp>
            <p:nvSpPr>
              <p:cNvPr id="1526790" name="AutoShape 6"/>
              <p:cNvSpPr>
                <a:spLocks noChangeArrowheads="1"/>
              </p:cNvSpPr>
              <p:nvPr/>
            </p:nvSpPr>
            <p:spPr bwMode="auto">
              <a:xfrm>
                <a:off x="1378" y="2227"/>
                <a:ext cx="521" cy="612"/>
              </a:xfrm>
              <a:prstGeom prst="homePlate">
                <a:avLst>
                  <a:gd name="adj" fmla="val 35699"/>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p>
            </p:txBody>
          </p:sp>
          <p:sp>
            <p:nvSpPr>
              <p:cNvPr id="1526791" name="AutoShape 7"/>
              <p:cNvSpPr>
                <a:spLocks noChangeArrowheads="1"/>
              </p:cNvSpPr>
              <p:nvPr/>
            </p:nvSpPr>
            <p:spPr bwMode="auto">
              <a:xfrm>
                <a:off x="1741" y="2227"/>
                <a:ext cx="775" cy="612"/>
              </a:xfrm>
              <a:prstGeom prst="chevron">
                <a:avLst>
                  <a:gd name="adj" fmla="val 28985"/>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US" b="1" dirty="0"/>
              </a:p>
            </p:txBody>
          </p:sp>
          <p:sp>
            <p:nvSpPr>
              <p:cNvPr id="1526792" name="AutoShape 8"/>
              <p:cNvSpPr>
                <a:spLocks noChangeArrowheads="1"/>
              </p:cNvSpPr>
              <p:nvPr/>
            </p:nvSpPr>
            <p:spPr bwMode="auto">
              <a:xfrm>
                <a:off x="2367" y="2227"/>
                <a:ext cx="798" cy="612"/>
              </a:xfrm>
              <a:prstGeom prst="chevron">
                <a:avLst>
                  <a:gd name="adj" fmla="val 30081"/>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b="1" dirty="0"/>
              </a:p>
            </p:txBody>
          </p:sp>
          <p:sp>
            <p:nvSpPr>
              <p:cNvPr id="1526793" name="AutoShape 9"/>
              <p:cNvSpPr>
                <a:spLocks noChangeArrowheads="1"/>
              </p:cNvSpPr>
              <p:nvPr/>
            </p:nvSpPr>
            <p:spPr bwMode="auto">
              <a:xfrm>
                <a:off x="3005" y="2227"/>
                <a:ext cx="964" cy="612"/>
              </a:xfrm>
              <a:prstGeom prst="chevron">
                <a:avLst>
                  <a:gd name="adj" fmla="val 30541"/>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endParaRPr lang="en-US" b="1" dirty="0"/>
              </a:p>
            </p:txBody>
          </p:sp>
          <p:sp>
            <p:nvSpPr>
              <p:cNvPr id="1526794" name="AutoShape 10"/>
              <p:cNvSpPr>
                <a:spLocks noChangeArrowheads="1"/>
              </p:cNvSpPr>
              <p:nvPr/>
            </p:nvSpPr>
            <p:spPr bwMode="auto">
              <a:xfrm>
                <a:off x="3808" y="2227"/>
                <a:ext cx="591" cy="612"/>
              </a:xfrm>
              <a:prstGeom prst="chevron">
                <a:avLst>
                  <a:gd name="adj" fmla="val 31782"/>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n-US" b="1" dirty="0"/>
              </a:p>
            </p:txBody>
          </p:sp>
          <p:sp>
            <p:nvSpPr>
              <p:cNvPr id="1526795" name="Text Box 11"/>
              <p:cNvSpPr txBox="1">
                <a:spLocks noChangeArrowheads="1"/>
              </p:cNvSpPr>
              <p:nvPr/>
            </p:nvSpPr>
            <p:spPr bwMode="auto">
              <a:xfrm>
                <a:off x="1418" y="2435"/>
                <a:ext cx="389" cy="274"/>
              </a:xfrm>
              <a:prstGeom prst="rect">
                <a:avLst/>
              </a:prstGeom>
              <a:noFill/>
              <a:ln w="9525">
                <a:noFill/>
                <a:miter lim="800000"/>
                <a:headEnd/>
                <a:tailEnd/>
              </a:ln>
              <a:effectLst/>
            </p:spPr>
            <p:txBody>
              <a:bodyPr wrap="none">
                <a:spAutoFit/>
              </a:bodyPr>
              <a:lstStyle/>
              <a:p>
                <a:pPr algn="l"/>
                <a:r>
                  <a:rPr lang="en-GB" b="1" dirty="0">
                    <a:solidFill>
                      <a:schemeClr val="bg1"/>
                    </a:solidFill>
                  </a:rPr>
                  <a:t>Idea</a:t>
                </a:r>
              </a:p>
            </p:txBody>
          </p:sp>
          <p:sp>
            <p:nvSpPr>
              <p:cNvPr id="1526796" name="Text Box 12"/>
              <p:cNvSpPr txBox="1">
                <a:spLocks noChangeArrowheads="1"/>
              </p:cNvSpPr>
              <p:nvPr/>
            </p:nvSpPr>
            <p:spPr bwMode="auto">
              <a:xfrm>
                <a:off x="1948" y="2359"/>
                <a:ext cx="475" cy="480"/>
              </a:xfrm>
              <a:prstGeom prst="rect">
                <a:avLst/>
              </a:prstGeom>
              <a:noFill/>
              <a:ln w="9525">
                <a:noFill/>
                <a:miter lim="800000"/>
                <a:headEnd/>
                <a:tailEnd/>
              </a:ln>
              <a:effectLst/>
            </p:spPr>
            <p:txBody>
              <a:bodyPr wrap="none">
                <a:spAutoFit/>
              </a:bodyPr>
              <a:lstStyle/>
              <a:p>
                <a:r>
                  <a:rPr lang="en-GB" b="1" dirty="0">
                    <a:solidFill>
                      <a:schemeClr val="bg1"/>
                    </a:solidFill>
                  </a:rPr>
                  <a:t>Quick</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7" name="Text Box 13"/>
              <p:cNvSpPr txBox="1">
                <a:spLocks noChangeArrowheads="1"/>
              </p:cNvSpPr>
              <p:nvPr/>
            </p:nvSpPr>
            <p:spPr bwMode="auto">
              <a:xfrm>
                <a:off x="2530" y="2359"/>
                <a:ext cx="643" cy="480"/>
              </a:xfrm>
              <a:prstGeom prst="rect">
                <a:avLst/>
              </a:prstGeom>
              <a:noFill/>
              <a:ln w="9525">
                <a:noFill/>
                <a:miter lim="800000"/>
                <a:headEnd/>
                <a:tailEnd/>
              </a:ln>
              <a:effectLst/>
            </p:spPr>
            <p:txBody>
              <a:bodyPr wrap="none">
                <a:spAutoFit/>
              </a:bodyPr>
              <a:lstStyle/>
              <a:p>
                <a:r>
                  <a:rPr lang="en-GB" b="1" dirty="0">
                    <a:solidFill>
                      <a:schemeClr val="bg1"/>
                    </a:solidFill>
                  </a:rPr>
                  <a:t>Detailed</a:t>
                </a:r>
              </a:p>
              <a:p>
                <a:r>
                  <a:rPr lang="en-GB" b="1" dirty="0">
                    <a:solidFill>
                      <a:schemeClr val="bg1"/>
                    </a:solidFill>
                  </a:rPr>
                  <a:t>L</a:t>
                </a:r>
                <a:r>
                  <a:rPr lang="en-GB" b="1" dirty="0" smtClean="0">
                    <a:solidFill>
                      <a:schemeClr val="bg1"/>
                    </a:solidFill>
                  </a:rPr>
                  <a:t>ook</a:t>
                </a:r>
                <a:endParaRPr lang="en-GB" b="1" dirty="0">
                  <a:solidFill>
                    <a:schemeClr val="bg1"/>
                  </a:solidFill>
                </a:endParaRPr>
              </a:p>
            </p:txBody>
          </p:sp>
          <p:sp>
            <p:nvSpPr>
              <p:cNvPr id="1526798" name="Text Box 14"/>
              <p:cNvSpPr txBox="1">
                <a:spLocks noChangeArrowheads="1"/>
              </p:cNvSpPr>
              <p:nvPr/>
            </p:nvSpPr>
            <p:spPr bwMode="auto">
              <a:xfrm>
                <a:off x="3282" y="2419"/>
                <a:ext cx="422" cy="274"/>
              </a:xfrm>
              <a:prstGeom prst="rect">
                <a:avLst/>
              </a:prstGeom>
              <a:noFill/>
              <a:ln w="9525">
                <a:noFill/>
                <a:miter lim="800000"/>
                <a:headEnd/>
                <a:tailEnd/>
              </a:ln>
              <a:effectLst/>
            </p:spPr>
            <p:txBody>
              <a:bodyPr wrap="none">
                <a:spAutoFit/>
              </a:bodyPr>
              <a:lstStyle/>
              <a:p>
                <a:r>
                  <a:rPr lang="en-GB" b="1" dirty="0">
                    <a:solidFill>
                      <a:schemeClr val="bg1"/>
                    </a:solidFill>
                  </a:rPr>
                  <a:t>Do </a:t>
                </a:r>
                <a:r>
                  <a:rPr lang="en-GB" b="1" dirty="0" smtClean="0">
                    <a:solidFill>
                      <a:schemeClr val="bg1"/>
                    </a:solidFill>
                  </a:rPr>
                  <a:t>It</a:t>
                </a:r>
                <a:endParaRPr lang="en-GB" b="1" dirty="0">
                  <a:solidFill>
                    <a:schemeClr val="bg1"/>
                  </a:solidFill>
                </a:endParaRPr>
              </a:p>
            </p:txBody>
          </p:sp>
          <p:sp>
            <p:nvSpPr>
              <p:cNvPr id="1526799" name="Text Box 15"/>
              <p:cNvSpPr txBox="1">
                <a:spLocks noChangeArrowheads="1"/>
              </p:cNvSpPr>
              <p:nvPr/>
            </p:nvSpPr>
            <p:spPr bwMode="auto">
              <a:xfrm>
                <a:off x="3938" y="2359"/>
                <a:ext cx="482" cy="480"/>
              </a:xfrm>
              <a:prstGeom prst="rect">
                <a:avLst/>
              </a:prstGeom>
              <a:noFill/>
              <a:ln w="9525">
                <a:noFill/>
                <a:miter lim="800000"/>
                <a:headEnd/>
                <a:tailEnd/>
              </a:ln>
              <a:effectLst/>
            </p:spPr>
            <p:txBody>
              <a:bodyPr wrap="none">
                <a:spAutoFit/>
              </a:bodyPr>
              <a:lstStyle/>
              <a:p>
                <a:r>
                  <a:rPr lang="en-GB" b="1" dirty="0">
                    <a:solidFill>
                      <a:schemeClr val="bg1"/>
                    </a:solidFill>
                  </a:rPr>
                  <a:t>Finish</a:t>
                </a:r>
              </a:p>
              <a:p>
                <a:r>
                  <a:rPr lang="en-GB" b="1" dirty="0">
                    <a:solidFill>
                      <a:schemeClr val="bg1"/>
                    </a:solidFill>
                  </a:rPr>
                  <a:t>off</a:t>
                </a:r>
              </a:p>
            </p:txBody>
          </p:sp>
          <p:sp>
            <p:nvSpPr>
              <p:cNvPr id="1526800" name="AutoShape 16"/>
              <p:cNvSpPr>
                <a:spLocks noChangeArrowheads="1"/>
              </p:cNvSpPr>
              <p:nvPr/>
            </p:nvSpPr>
            <p:spPr bwMode="auto">
              <a:xfrm>
                <a:off x="4287" y="1035"/>
                <a:ext cx="1061" cy="1057"/>
              </a:xfrm>
              <a:prstGeom prst="rightArrow">
                <a:avLst>
                  <a:gd name="adj1" fmla="val 50000"/>
                  <a:gd name="adj2" fmla="val 25095"/>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r>
                  <a:rPr lang="en-GB" b="1" dirty="0"/>
                  <a:t>Use</a:t>
                </a:r>
              </a:p>
            </p:txBody>
          </p:sp>
          <p:sp>
            <p:nvSpPr>
              <p:cNvPr id="1526801" name="AutoShape 17"/>
              <p:cNvSpPr>
                <a:spLocks noChangeArrowheads="1"/>
              </p:cNvSpPr>
              <p:nvPr/>
            </p:nvSpPr>
            <p:spPr bwMode="auto">
              <a:xfrm>
                <a:off x="1611" y="1043"/>
                <a:ext cx="2878" cy="1057"/>
              </a:xfrm>
              <a:prstGeom prst="rightArrow">
                <a:avLst>
                  <a:gd name="adj1" fmla="val 51750"/>
                  <a:gd name="adj2" fmla="val 2696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a:r>
                  <a:rPr lang="en-GB" b="1" dirty="0"/>
                  <a:t>Produce</a:t>
                </a:r>
              </a:p>
            </p:txBody>
          </p:sp>
          <p:sp>
            <p:nvSpPr>
              <p:cNvPr id="1526802" name="AutoShape 18"/>
              <p:cNvSpPr>
                <a:spLocks noChangeArrowheads="1"/>
              </p:cNvSpPr>
              <p:nvPr/>
            </p:nvSpPr>
            <p:spPr bwMode="auto">
              <a:xfrm>
                <a:off x="1120" y="1043"/>
                <a:ext cx="771" cy="1057"/>
              </a:xfrm>
              <a:prstGeom prst="rightArrow">
                <a:avLst>
                  <a:gd name="adj1" fmla="val 50046"/>
                  <a:gd name="adj2" fmla="val 37921"/>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r>
                  <a:rPr lang="en-GB" b="1" dirty="0"/>
                  <a:t>Need</a:t>
                </a:r>
              </a:p>
            </p:txBody>
          </p:sp>
        </p:grpSp>
        <p:sp>
          <p:nvSpPr>
            <p:cNvPr id="1526811" name="Freeform 27"/>
            <p:cNvSpPr>
              <a:spLocks/>
            </p:cNvSpPr>
            <p:nvPr/>
          </p:nvSpPr>
          <p:spPr bwMode="auto">
            <a:xfrm>
              <a:off x="2230891" y="1394050"/>
              <a:ext cx="5518150" cy="2074862"/>
            </a:xfrm>
            <a:custGeom>
              <a:avLst/>
              <a:gdLst/>
              <a:ahLst/>
              <a:cxnLst>
                <a:cxn ang="0">
                  <a:pos x="0" y="0"/>
                </a:cxn>
                <a:cxn ang="0">
                  <a:pos x="543" y="164"/>
                </a:cxn>
                <a:cxn ang="0">
                  <a:pos x="1056" y="493"/>
                </a:cxn>
                <a:cxn ang="0">
                  <a:pos x="1819" y="1060"/>
                </a:cxn>
                <a:cxn ang="0">
                  <a:pos x="3209" y="1307"/>
                </a:cxn>
              </a:cxnLst>
              <a:rect l="0" t="0" r="r" b="b"/>
              <a:pathLst>
                <a:path w="3209" h="1307">
                  <a:moveTo>
                    <a:pt x="0" y="0"/>
                  </a:moveTo>
                  <a:cubicBezTo>
                    <a:pt x="184" y="41"/>
                    <a:pt x="367" y="82"/>
                    <a:pt x="543" y="164"/>
                  </a:cubicBezTo>
                  <a:cubicBezTo>
                    <a:pt x="719" y="246"/>
                    <a:pt x="843" y="344"/>
                    <a:pt x="1056" y="493"/>
                  </a:cubicBezTo>
                  <a:cubicBezTo>
                    <a:pt x="1269" y="642"/>
                    <a:pt x="1460" y="924"/>
                    <a:pt x="1819" y="1060"/>
                  </a:cubicBezTo>
                  <a:cubicBezTo>
                    <a:pt x="2178" y="1196"/>
                    <a:pt x="2920" y="1256"/>
                    <a:pt x="3209" y="1307"/>
                  </a:cubicBezTo>
                </a:path>
              </a:pathLst>
            </a:custGeom>
            <a:ln>
              <a:headEnd type="none" w="sm" len="sm"/>
              <a:tailEnd type="none" w="sm" len="sm"/>
            </a:ln>
          </p:spPr>
          <p:style>
            <a:lnRef idx="3">
              <a:schemeClr val="accent2"/>
            </a:lnRef>
            <a:fillRef idx="0">
              <a:schemeClr val="accent2"/>
            </a:fillRef>
            <a:effectRef idx="2">
              <a:schemeClr val="accent2"/>
            </a:effectRef>
            <a:fontRef idx="minor">
              <a:schemeClr val="tx1"/>
            </a:fontRef>
          </p:style>
          <p:txBody>
            <a:bodyPr wrap="none"/>
            <a:lstStyle/>
            <a:p>
              <a:endParaRPr lang="en-US" b="1" dirty="0"/>
            </a:p>
          </p:txBody>
        </p:sp>
        <p:sp>
          <p:nvSpPr>
            <p:cNvPr id="1526812" name="Text Box 28"/>
            <p:cNvSpPr txBox="1">
              <a:spLocks noChangeArrowheads="1"/>
            </p:cNvSpPr>
            <p:nvPr/>
          </p:nvSpPr>
          <p:spPr bwMode="auto">
            <a:xfrm>
              <a:off x="1910216" y="1686150"/>
              <a:ext cx="2073275" cy="646331"/>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Level of </a:t>
              </a:r>
              <a:r>
                <a:rPr lang="en-GB" b="1" dirty="0" smtClean="0"/>
                <a:t>Uncertainty</a:t>
              </a:r>
              <a:endParaRPr lang="en-US" b="1" dirty="0"/>
            </a:p>
          </p:txBody>
        </p:sp>
        <p:grpSp>
          <p:nvGrpSpPr>
            <p:cNvPr id="6" name="Group 29"/>
            <p:cNvGrpSpPr>
              <a:grpSpLocks/>
            </p:cNvGrpSpPr>
            <p:nvPr/>
          </p:nvGrpSpPr>
          <p:grpSpPr bwMode="auto">
            <a:xfrm>
              <a:off x="2243591" y="1408337"/>
              <a:ext cx="5903912" cy="2378075"/>
              <a:chOff x="1288" y="814"/>
              <a:chExt cx="3433" cy="1498"/>
            </a:xfrm>
          </p:grpSpPr>
          <p:sp>
            <p:nvSpPr>
              <p:cNvPr id="1526814" name="Freeform 30"/>
              <p:cNvSpPr>
                <a:spLocks/>
              </p:cNvSpPr>
              <p:nvPr/>
            </p:nvSpPr>
            <p:spPr bwMode="auto">
              <a:xfrm>
                <a:off x="1288" y="814"/>
                <a:ext cx="3411" cy="1498"/>
              </a:xfrm>
              <a:custGeom>
                <a:avLst/>
                <a:gdLst/>
                <a:ahLst/>
                <a:cxnLst>
                  <a:cxn ang="0">
                    <a:pos x="0" y="1498"/>
                  </a:cxn>
                  <a:cxn ang="0">
                    <a:pos x="614" y="1362"/>
                  </a:cxn>
                  <a:cxn ang="0">
                    <a:pos x="1062" y="1088"/>
                  </a:cxn>
                  <a:cxn ang="0">
                    <a:pos x="1683" y="439"/>
                  </a:cxn>
                  <a:cxn ang="0">
                    <a:pos x="2771" y="91"/>
                  </a:cxn>
                  <a:cxn ang="0">
                    <a:pos x="3411" y="0"/>
                  </a:cxn>
                </a:cxnLst>
                <a:rect l="0" t="0" r="r" b="b"/>
                <a:pathLst>
                  <a:path w="3411" h="1498">
                    <a:moveTo>
                      <a:pt x="0" y="1498"/>
                    </a:moveTo>
                    <a:cubicBezTo>
                      <a:pt x="102" y="1475"/>
                      <a:pt x="437" y="1430"/>
                      <a:pt x="614" y="1362"/>
                    </a:cubicBezTo>
                    <a:cubicBezTo>
                      <a:pt x="791" y="1294"/>
                      <a:pt x="884" y="1242"/>
                      <a:pt x="1062" y="1088"/>
                    </a:cubicBezTo>
                    <a:cubicBezTo>
                      <a:pt x="1240" y="934"/>
                      <a:pt x="1398" y="605"/>
                      <a:pt x="1683" y="439"/>
                    </a:cubicBezTo>
                    <a:cubicBezTo>
                      <a:pt x="1968" y="273"/>
                      <a:pt x="2483" y="164"/>
                      <a:pt x="2771" y="91"/>
                    </a:cubicBezTo>
                    <a:cubicBezTo>
                      <a:pt x="3059" y="18"/>
                      <a:pt x="3278" y="19"/>
                      <a:pt x="3411" y="0"/>
                    </a:cubicBezTo>
                  </a:path>
                </a:pathLst>
              </a:cu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wrap="none"/>
              <a:lstStyle/>
              <a:p>
                <a:endParaRPr lang="en-US" b="1" dirty="0"/>
              </a:p>
            </p:txBody>
          </p:sp>
          <p:sp>
            <p:nvSpPr>
              <p:cNvPr id="1526815" name="Text Box 31"/>
              <p:cNvSpPr txBox="1">
                <a:spLocks noChangeArrowheads="1"/>
              </p:cNvSpPr>
              <p:nvPr/>
            </p:nvSpPr>
            <p:spPr bwMode="auto">
              <a:xfrm>
                <a:off x="3516" y="1016"/>
                <a:ext cx="1205" cy="407"/>
              </a:xfrm>
              <a:prstGeom prst="rect">
                <a:avLst/>
              </a:prstGeom>
              <a:noFill/>
              <a:ln w="12700" cap="sq">
                <a:noFill/>
                <a:miter lim="800000"/>
                <a:headEnd type="none" w="sm" len="sm"/>
                <a:tailEnd type="none" w="sm" len="sm"/>
              </a:ln>
              <a:effectLst/>
            </p:spPr>
            <p:txBody>
              <a:bodyPr>
                <a:spAutoFit/>
              </a:bodyPr>
              <a:lstStyle/>
              <a:p>
                <a:pPr algn="l" eaLnBrk="1" hangingPunct="1"/>
                <a:r>
                  <a:rPr lang="en-GB" b="1" dirty="0"/>
                  <a:t>Estimating Accuracy</a:t>
                </a:r>
                <a:endParaRPr lang="en-US" b="1" dirty="0"/>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244</a:t>
            </a:fld>
            <a:endParaRPr lang="en-US" dirty="0"/>
          </a:p>
        </p:txBody>
      </p:sp>
      <p:pic>
        <p:nvPicPr>
          <p:cNvPr id="4" name="Picture 3"/>
          <p:cNvPicPr>
            <a:picLocks noChangeAspect="1"/>
          </p:cNvPicPr>
          <p:nvPr/>
        </p:nvPicPr>
        <p:blipFill>
          <a:blip r:embed="rId3" cstate="print"/>
          <a:stretch>
            <a:fillRect/>
          </a:stretch>
        </p:blipFill>
        <p:spPr>
          <a:xfrm>
            <a:off x="1066800" y="1066800"/>
            <a:ext cx="6970110" cy="5053330"/>
          </a:xfrm>
          <a:prstGeom prst="rect">
            <a:avLst/>
          </a:prstGeom>
        </p:spPr>
      </p:pic>
    </p:spTree>
    <p:extLst>
      <p:ext uri="{BB962C8B-B14F-4D97-AF65-F5344CB8AC3E}">
        <p14:creationId xmlns="" xmlns:p14="http://schemas.microsoft.com/office/powerpoint/2010/main" val="884222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14800"/>
            <a:ext cx="7772400" cy="1362075"/>
          </a:xfrm>
        </p:spPr>
        <p:txBody>
          <a:bodyPr/>
          <a:lstStyle/>
          <a:p>
            <a:r>
              <a:rPr lang="en-US" dirty="0" smtClean="0"/>
              <a:t>Procurement Management</a:t>
            </a:r>
            <a:endParaRPr lang="en-US" dirty="0"/>
          </a:p>
        </p:txBody>
      </p:sp>
      <p:pic>
        <p:nvPicPr>
          <p:cNvPr id="6" name="Picture 2" descr="http://www.thatsoftwareguy.com/istock_qd.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685800" y="762000"/>
            <a:ext cx="36957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245</a:t>
            </a:fld>
            <a:endParaRPr lang="en-US" dirty="0"/>
          </a:p>
        </p:txBody>
      </p:sp>
    </p:spTree>
    <p:extLst>
      <p:ext uri="{BB962C8B-B14F-4D97-AF65-F5344CB8AC3E}">
        <p14:creationId xmlns="" xmlns:p14="http://schemas.microsoft.com/office/powerpoint/2010/main" val="79662166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r>
              <a:rPr lang="en-GB" dirty="0"/>
              <a:t>Procurement Terms</a:t>
            </a:r>
          </a:p>
        </p:txBody>
      </p:sp>
      <p:sp>
        <p:nvSpPr>
          <p:cNvPr id="1695747" name="Rectangle 3"/>
          <p:cNvSpPr>
            <a:spLocks noGrp="1" noChangeArrowheads="1"/>
          </p:cNvSpPr>
          <p:nvPr>
            <p:ph type="body" idx="1"/>
          </p:nvPr>
        </p:nvSpPr>
        <p:spPr>
          <a:xfrm>
            <a:off x="457200" y="1447800"/>
            <a:ext cx="8229600" cy="4114800"/>
          </a:xfrm>
        </p:spPr>
        <p:txBody>
          <a:bodyPr>
            <a:noAutofit/>
          </a:bodyPr>
          <a:lstStyle/>
          <a:p>
            <a:pPr marL="0" indent="0">
              <a:buNone/>
            </a:pPr>
            <a:r>
              <a:rPr lang="en-US" sz="1600" b="1" dirty="0" smtClean="0"/>
              <a:t>Sustainable </a:t>
            </a:r>
            <a:r>
              <a:rPr lang="en-US" sz="1600" b="1" dirty="0"/>
              <a:t>Procurement </a:t>
            </a:r>
            <a:endParaRPr lang="en-US" sz="1600" dirty="0"/>
          </a:p>
          <a:p>
            <a:pPr marL="0" indent="0">
              <a:buNone/>
            </a:pPr>
            <a:r>
              <a:rPr lang="en-US" sz="1600" dirty="0"/>
              <a:t>A</a:t>
            </a:r>
            <a:r>
              <a:rPr lang="en-US" sz="1600" dirty="0" smtClean="0"/>
              <a:t> </a:t>
            </a:r>
            <a:r>
              <a:rPr lang="en-US" sz="1600" dirty="0"/>
              <a:t>process whereby </a:t>
            </a:r>
            <a:r>
              <a:rPr lang="en-US" sz="1600" dirty="0" smtClean="0"/>
              <a:t>organizations </a:t>
            </a:r>
            <a:r>
              <a:rPr lang="en-US" sz="1600" dirty="0"/>
              <a:t>meet their needs for goods, services, works and utilities in a way that achieves value for money on a whole life basis in terms of generating benefits not only to the </a:t>
            </a:r>
            <a:r>
              <a:rPr lang="en-US" sz="1600" dirty="0" smtClean="0"/>
              <a:t>organization, </a:t>
            </a:r>
            <a:r>
              <a:rPr lang="en-US" sz="1600" dirty="0"/>
              <a:t>but also to society and the economy, whilst </a:t>
            </a:r>
            <a:r>
              <a:rPr lang="en-US" sz="1600" dirty="0" smtClean="0"/>
              <a:t>minimizing </a:t>
            </a:r>
            <a:r>
              <a:rPr lang="en-US" sz="1600" dirty="0"/>
              <a:t>damage to the environment</a:t>
            </a:r>
            <a:r>
              <a:rPr lang="en-US" sz="1600" dirty="0" smtClean="0"/>
              <a:t>.</a:t>
            </a:r>
            <a:endParaRPr lang="en-US" sz="1600" dirty="0"/>
          </a:p>
          <a:p>
            <a:pPr marL="0" indent="0">
              <a:buNone/>
            </a:pPr>
            <a:endParaRPr lang="en-US" sz="1600" dirty="0" smtClean="0"/>
          </a:p>
          <a:p>
            <a:pPr marL="0" indent="0">
              <a:buNone/>
            </a:pPr>
            <a:r>
              <a:rPr lang="en-US" sz="1600" dirty="0" smtClean="0"/>
              <a:t>Sustainable </a:t>
            </a:r>
            <a:r>
              <a:rPr lang="en-US" sz="1600" dirty="0"/>
              <a:t>Procurement seeks to achieve the appropriate balance between the three pillars of sustainable development i.e. economic, social and environmental.</a:t>
            </a:r>
          </a:p>
          <a:p>
            <a:pPr lvl="0"/>
            <a:r>
              <a:rPr lang="en-US" sz="1600" dirty="0"/>
              <a:t>Economic factors include the costs of products and services over their entire life cycle, such as: acquisition, maintenance, operations and end-of-life management costs (including waste disposal) in line with good financial management;</a:t>
            </a:r>
          </a:p>
          <a:p>
            <a:pPr lvl="0"/>
            <a:r>
              <a:rPr lang="en-US" sz="1600" dirty="0"/>
              <a:t>Social factors include social justice and equity; safety and security; human rights and employment conditions;</a:t>
            </a:r>
          </a:p>
          <a:p>
            <a:pPr lvl="0"/>
            <a:r>
              <a:rPr lang="en-US" sz="1600" dirty="0"/>
              <a:t>Environmental factors include emissions to air, land and water, climate change, biodiversity, natural resource use and water scarcity over the whole product life cycle.</a:t>
            </a:r>
          </a:p>
          <a:p>
            <a:endParaRPr lang="en-US" dirty="0"/>
          </a:p>
          <a:p>
            <a:pPr marL="0" indent="0">
              <a:lnSpc>
                <a:spcPct val="110000"/>
              </a:lnSpc>
              <a:buNone/>
            </a:pPr>
            <a:r>
              <a:rPr lang="en-US" sz="900" dirty="0" smtClean="0"/>
              <a:t/>
            </a:r>
            <a:br>
              <a:rPr lang="en-US" sz="900" dirty="0" smtClean="0"/>
            </a:br>
            <a:r>
              <a:rPr lang="en-US" sz="900" dirty="0" smtClean="0">
                <a:solidFill>
                  <a:srgbClr val="7F7F7F"/>
                </a:solidFill>
              </a:rPr>
              <a:t>http</a:t>
            </a:r>
            <a:r>
              <a:rPr lang="en-US" sz="900" dirty="0">
                <a:solidFill>
                  <a:srgbClr val="7F7F7F"/>
                </a:solidFill>
              </a:rPr>
              <a:t>://</a:t>
            </a:r>
            <a:r>
              <a:rPr lang="en-US" sz="900" dirty="0" err="1">
                <a:solidFill>
                  <a:srgbClr val="7F7F7F"/>
                </a:solidFill>
              </a:rPr>
              <a:t>www.unep.org</a:t>
            </a:r>
            <a:r>
              <a:rPr lang="en-US" sz="900" dirty="0">
                <a:solidFill>
                  <a:srgbClr val="7F7F7F"/>
                </a:solidFill>
              </a:rPr>
              <a:t>/</a:t>
            </a:r>
            <a:r>
              <a:rPr lang="en-US" sz="900" dirty="0" err="1">
                <a:solidFill>
                  <a:srgbClr val="7F7F7F"/>
                </a:solidFill>
              </a:rPr>
              <a:t>resourceefficiency</a:t>
            </a:r>
            <a:r>
              <a:rPr lang="en-US" sz="900" dirty="0">
                <a:solidFill>
                  <a:srgbClr val="7F7F7F"/>
                </a:solidFill>
              </a:rPr>
              <a:t>/Consumption/</a:t>
            </a:r>
            <a:r>
              <a:rPr lang="en-US" sz="900" dirty="0" err="1">
                <a:solidFill>
                  <a:srgbClr val="7F7F7F"/>
                </a:solidFill>
              </a:rPr>
              <a:t>SustainableProcurement</a:t>
            </a:r>
            <a:r>
              <a:rPr lang="en-US" sz="900" dirty="0">
                <a:solidFill>
                  <a:srgbClr val="7F7F7F"/>
                </a:solidFill>
              </a:rPr>
              <a:t>/</a:t>
            </a:r>
            <a:r>
              <a:rPr lang="en-US" sz="900" dirty="0" err="1">
                <a:solidFill>
                  <a:srgbClr val="7F7F7F"/>
                </a:solidFill>
              </a:rPr>
              <a:t>WhatisSustainablePublicProcurement</a:t>
            </a:r>
            <a:r>
              <a:rPr lang="en-US" sz="900" dirty="0">
                <a:solidFill>
                  <a:srgbClr val="7F7F7F"/>
                </a:solidFill>
              </a:rPr>
              <a:t>/</a:t>
            </a:r>
            <a:r>
              <a:rPr lang="en-US" sz="900" dirty="0" err="1">
                <a:solidFill>
                  <a:srgbClr val="7F7F7F"/>
                </a:solidFill>
              </a:rPr>
              <a:t>tabid</a:t>
            </a:r>
            <a:r>
              <a:rPr lang="en-US" sz="900" dirty="0">
                <a:solidFill>
                  <a:srgbClr val="7F7F7F"/>
                </a:solidFill>
              </a:rPr>
              <a:t>/101245/</a:t>
            </a:r>
            <a:r>
              <a:rPr lang="en-US" sz="900" dirty="0" err="1">
                <a:solidFill>
                  <a:srgbClr val="7F7F7F"/>
                </a:solidFill>
              </a:rPr>
              <a:t>Default.aspx</a:t>
            </a:r>
            <a:endParaRPr lang="en-GB" sz="900" dirty="0">
              <a:solidFill>
                <a:srgbClr val="7F7F7F"/>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246</a:t>
            </a:fld>
            <a:endParaRPr lang="en-US" dirty="0"/>
          </a:p>
        </p:txBody>
      </p:sp>
    </p:spTree>
    <p:extLst>
      <p:ext uri="{BB962C8B-B14F-4D97-AF65-F5344CB8AC3E}">
        <p14:creationId xmlns="" xmlns:p14="http://schemas.microsoft.com/office/powerpoint/2010/main" val="2040430880"/>
      </p:ext>
    </p:extLst>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GB"/>
              <a:t>A risk based approach</a:t>
            </a:r>
            <a:endParaRPr lang="en-US"/>
          </a:p>
        </p:txBody>
      </p:sp>
      <p:sp>
        <p:nvSpPr>
          <p:cNvPr id="287747" name="Rectangle 3"/>
          <p:cNvSpPr>
            <a:spLocks noGrp="1" noChangeArrowheads="1"/>
          </p:cNvSpPr>
          <p:nvPr>
            <p:ph type="body" idx="1"/>
          </p:nvPr>
        </p:nvSpPr>
        <p:spPr>
          <a:xfrm>
            <a:off x="457200" y="1600201"/>
            <a:ext cx="3048000" cy="2971799"/>
          </a:xfrm>
        </p:spPr>
        <p:txBody>
          <a:bodyPr>
            <a:normAutofit/>
          </a:bodyPr>
          <a:lstStyle/>
          <a:p>
            <a:r>
              <a:rPr lang="en-GB" sz="2000" dirty="0"/>
              <a:t>Best practice on the development and implementation of </a:t>
            </a:r>
            <a:r>
              <a:rPr lang="en-GB" sz="2000" dirty="0" smtClean="0"/>
              <a:t>sustainable </a:t>
            </a:r>
            <a:r>
              <a:rPr lang="en-GB" sz="2000" dirty="0"/>
              <a:t>procurement is based on </a:t>
            </a:r>
            <a:r>
              <a:rPr lang="en-GB" sz="2000" dirty="0" smtClean="0"/>
              <a:t>risk.</a:t>
            </a:r>
          </a:p>
          <a:p>
            <a:r>
              <a:rPr lang="en-GB" sz="2000" dirty="0" smtClean="0"/>
              <a:t>Utilize a flexible framework</a:t>
            </a:r>
            <a:endParaRPr lang="en-GB" sz="2000" dirty="0"/>
          </a:p>
        </p:txBody>
      </p:sp>
      <p:graphicFrame>
        <p:nvGraphicFramePr>
          <p:cNvPr id="2" name="Diagram 1"/>
          <p:cNvGraphicFramePr/>
          <p:nvPr>
            <p:extLst>
              <p:ext uri="{D42A27DB-BD31-4B8C-83A1-F6EECF244321}">
                <p14:modId xmlns="" xmlns:p14="http://schemas.microsoft.com/office/powerpoint/2010/main" val="291925479"/>
              </p:ext>
            </p:extLst>
          </p:nvPr>
        </p:nvGraphicFramePr>
        <p:xfrm>
          <a:off x="2438400"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562600" y="5791200"/>
            <a:ext cx="3417779" cy="261610"/>
          </a:xfrm>
          <a:prstGeom prst="rect">
            <a:avLst/>
          </a:prstGeom>
          <a:noFill/>
        </p:spPr>
        <p:txBody>
          <a:bodyPr wrap="none" rtlCol="0">
            <a:spAutoFit/>
          </a:bodyPr>
          <a:lstStyle/>
          <a:p>
            <a:r>
              <a:rPr lang="en-US" sz="1100" dirty="0" err="1" smtClean="0">
                <a:solidFill>
                  <a:srgbClr val="7F7F7F"/>
                </a:solidFill>
              </a:rPr>
              <a:t>Src</a:t>
            </a:r>
            <a:r>
              <a:rPr lang="en-US" sz="1100" dirty="0" smtClean="0">
                <a:solidFill>
                  <a:srgbClr val="7F7F7F"/>
                </a:solidFill>
              </a:rPr>
              <a:t>: UK Government Flexible Framework  Guidance Pg. 3 </a:t>
            </a:r>
            <a:endParaRPr lang="en-US" sz="1100" dirty="0">
              <a:solidFill>
                <a:srgbClr val="7F7F7F"/>
              </a:solidFill>
            </a:endParaRPr>
          </a:p>
        </p:txBody>
      </p:sp>
    </p:spTree>
    <p:extLst>
      <p:ext uri="{BB962C8B-B14F-4D97-AF65-F5344CB8AC3E}">
        <p14:creationId xmlns="" xmlns:p14="http://schemas.microsoft.com/office/powerpoint/2010/main" val="321962303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609600"/>
            <a:ext cx="5761038" cy="719138"/>
          </a:xfrm>
        </p:spPr>
        <p:txBody>
          <a:bodyPr/>
          <a:lstStyle/>
          <a:p>
            <a:r>
              <a:rPr lang="en-GB" sz="3200" b="1" dirty="0">
                <a:solidFill>
                  <a:schemeClr val="accent2"/>
                </a:solidFill>
              </a:rPr>
              <a:t> </a:t>
            </a:r>
            <a:r>
              <a:rPr lang="en-GB" sz="2200" b="1" dirty="0"/>
              <a:t>Foundation </a:t>
            </a:r>
            <a:r>
              <a:rPr lang="en-GB" sz="2200" dirty="0"/>
              <a:t>:Level 1, People</a:t>
            </a:r>
          </a:p>
        </p:txBody>
      </p:sp>
      <p:sp>
        <p:nvSpPr>
          <p:cNvPr id="32771" name="Rectangle 3"/>
          <p:cNvSpPr>
            <a:spLocks noGrp="1" noChangeArrowheads="1"/>
          </p:cNvSpPr>
          <p:nvPr>
            <p:ph type="body" idx="1"/>
          </p:nvPr>
        </p:nvSpPr>
        <p:spPr>
          <a:xfrm>
            <a:off x="685800" y="1447800"/>
            <a:ext cx="7848600" cy="1779587"/>
          </a:xfrm>
        </p:spPr>
        <p:txBody>
          <a:bodyPr/>
          <a:lstStyle/>
          <a:p>
            <a:pPr>
              <a:lnSpc>
                <a:spcPct val="90000"/>
              </a:lnSpc>
            </a:pPr>
            <a:r>
              <a:rPr lang="en-GB" sz="1800" dirty="0"/>
              <a:t>Sustainable procurement Champion </a:t>
            </a:r>
            <a:r>
              <a:rPr lang="en-GB" sz="1800" dirty="0" smtClean="0"/>
              <a:t>identified</a:t>
            </a:r>
            <a:endParaRPr lang="en-GB" sz="1800" dirty="0"/>
          </a:p>
          <a:p>
            <a:pPr>
              <a:lnSpc>
                <a:spcPct val="90000"/>
              </a:lnSpc>
            </a:pPr>
            <a:r>
              <a:rPr lang="en-GB" sz="1800" dirty="0"/>
              <a:t>Key procurement staff have received basic training in sustainable procurement </a:t>
            </a:r>
            <a:r>
              <a:rPr lang="en-GB" sz="1800" dirty="0" smtClean="0"/>
              <a:t>principles</a:t>
            </a:r>
            <a:endParaRPr lang="en-GB" sz="1800" dirty="0"/>
          </a:p>
          <a:p>
            <a:pPr>
              <a:lnSpc>
                <a:spcPct val="90000"/>
              </a:lnSpc>
            </a:pPr>
            <a:r>
              <a:rPr lang="en-GB" sz="1800" dirty="0"/>
              <a:t>Sustainable procurement is included as part of a key employee induction programme</a:t>
            </a:r>
          </a:p>
          <a:p>
            <a:pPr>
              <a:lnSpc>
                <a:spcPct val="90000"/>
              </a:lnSpc>
            </a:pPr>
            <a:endParaRPr lang="en-GB" sz="1800" dirty="0"/>
          </a:p>
        </p:txBody>
      </p:sp>
      <p:sp>
        <p:nvSpPr>
          <p:cNvPr id="32772" name="Rectangle 4"/>
          <p:cNvSpPr>
            <a:spLocks noChangeArrowheads="1"/>
          </p:cNvSpPr>
          <p:nvPr/>
        </p:nvSpPr>
        <p:spPr bwMode="auto">
          <a:xfrm>
            <a:off x="179388" y="3200400"/>
            <a:ext cx="8785225" cy="719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rPr>
              <a:t> </a:t>
            </a:r>
            <a:r>
              <a:rPr lang="en-GB" sz="3200" b="1" dirty="0" smtClean="0">
                <a:solidFill>
                  <a:schemeClr val="accent2"/>
                </a:solidFill>
              </a:rPr>
              <a:t>    </a:t>
            </a:r>
            <a:r>
              <a:rPr lang="en-GB" sz="2200" b="1" dirty="0" smtClean="0">
                <a:latin typeface="Helvetica"/>
                <a:cs typeface="Helvetica"/>
              </a:rPr>
              <a:t>Embed </a:t>
            </a:r>
            <a:r>
              <a:rPr lang="en-GB" sz="2200" dirty="0">
                <a:latin typeface="Helvetica"/>
                <a:cs typeface="Helvetica"/>
              </a:rPr>
              <a:t>:Level 2, Policy Strategy &amp; </a:t>
            </a:r>
            <a:r>
              <a:rPr lang="en-GB" sz="2200" dirty="0" err="1">
                <a:latin typeface="Helvetica"/>
                <a:cs typeface="Helvetica"/>
              </a:rPr>
              <a:t>Comm</a:t>
            </a:r>
            <a:r>
              <a:rPr lang="ja-JP" altLang="en-GB" sz="2200" dirty="0">
                <a:latin typeface="Helvetica"/>
                <a:cs typeface="Helvetica"/>
              </a:rPr>
              <a:t>’</a:t>
            </a:r>
            <a:r>
              <a:rPr lang="en-GB" sz="2200" dirty="0">
                <a:latin typeface="Helvetica"/>
                <a:cs typeface="Helvetica"/>
              </a:rPr>
              <a:t>s </a:t>
            </a:r>
          </a:p>
        </p:txBody>
      </p:sp>
      <p:sp>
        <p:nvSpPr>
          <p:cNvPr id="32773" name="Text Box 5"/>
          <p:cNvSpPr txBox="1">
            <a:spLocks noChangeArrowheads="1"/>
          </p:cNvSpPr>
          <p:nvPr/>
        </p:nvSpPr>
        <p:spPr bwMode="auto">
          <a:xfrm>
            <a:off x="179388" y="4149725"/>
            <a:ext cx="8496300" cy="1477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dirty="0" smtClean="0">
                <a:latin typeface="Helvetica"/>
                <a:cs typeface="Helvetica"/>
              </a:rPr>
              <a:t>Review </a:t>
            </a:r>
            <a:r>
              <a:rPr lang="en-GB" dirty="0">
                <a:latin typeface="Helvetica"/>
                <a:cs typeface="Helvetica"/>
              </a:rPr>
              <a:t>and enhance sustainable procurement policy, in </a:t>
            </a:r>
            <a:r>
              <a:rPr lang="en-GB" dirty="0" smtClean="0">
                <a:latin typeface="Helvetica"/>
                <a:cs typeface="Helvetica"/>
              </a:rPr>
              <a:t>particular consider </a:t>
            </a:r>
            <a:r>
              <a:rPr lang="en-GB" dirty="0">
                <a:latin typeface="Helvetica"/>
                <a:cs typeface="Helvetica"/>
              </a:rPr>
              <a:t>supplier engagement</a:t>
            </a:r>
          </a:p>
          <a:p>
            <a:pPr marL="742950" lvl="1" indent="-285750">
              <a:spcBef>
                <a:spcPct val="50000"/>
              </a:spcBef>
              <a:buFont typeface="Courier New"/>
              <a:buChar char="o"/>
            </a:pPr>
            <a:r>
              <a:rPr lang="en-GB" dirty="0" smtClean="0">
                <a:latin typeface="Helvetica"/>
                <a:cs typeface="Helvetica"/>
              </a:rPr>
              <a:t>Ensure </a:t>
            </a:r>
            <a:r>
              <a:rPr lang="en-GB" dirty="0">
                <a:latin typeface="Helvetica"/>
                <a:cs typeface="Helvetica"/>
              </a:rPr>
              <a:t>it is part of a wider sustainable development </a:t>
            </a:r>
            <a:r>
              <a:rPr lang="en-GB" dirty="0" smtClean="0">
                <a:latin typeface="Helvetica"/>
                <a:cs typeface="Helvetica"/>
              </a:rPr>
              <a:t>strategy</a:t>
            </a:r>
          </a:p>
          <a:p>
            <a:pPr marL="742950" lvl="1" indent="-285750">
              <a:spcBef>
                <a:spcPct val="50000"/>
              </a:spcBef>
              <a:buFont typeface="Courier New"/>
              <a:buChar char="o"/>
            </a:pPr>
            <a:r>
              <a:rPr lang="en-GB" dirty="0" smtClean="0">
                <a:latin typeface="Helvetica"/>
                <a:cs typeface="Helvetica"/>
              </a:rPr>
              <a:t>Communicate </a:t>
            </a:r>
            <a:r>
              <a:rPr lang="en-GB" dirty="0">
                <a:latin typeface="Helvetica"/>
                <a:cs typeface="Helvetica"/>
              </a:rPr>
              <a:t>to staff, suppliers and key </a:t>
            </a:r>
            <a:r>
              <a:rPr lang="en-GB" dirty="0" smtClean="0">
                <a:latin typeface="Helvetica"/>
                <a:cs typeface="Helvetica"/>
              </a:rPr>
              <a:t>stakeholders</a:t>
            </a:r>
            <a:endParaRPr lang="en-GB" dirty="0"/>
          </a:p>
        </p:txBody>
      </p:sp>
      <p:sp>
        <p:nvSpPr>
          <p:cNvPr id="7" name="TextBox 6"/>
          <p:cNvSpPr txBox="1"/>
          <p:nvPr/>
        </p:nvSpPr>
        <p:spPr>
          <a:xfrm>
            <a:off x="609600" y="76200"/>
            <a:ext cx="3764773" cy="584776"/>
          </a:xfrm>
          <a:prstGeom prst="rect">
            <a:avLst/>
          </a:prstGeom>
          <a:noFill/>
        </p:spPr>
        <p:txBody>
          <a:bodyPr wrap="none" rtlCol="0">
            <a:spAutoFit/>
          </a:bodyPr>
          <a:lstStyle/>
          <a:p>
            <a:r>
              <a:rPr lang="en-US" sz="3200" dirty="0" smtClean="0">
                <a:latin typeface="Helvetica"/>
                <a:cs typeface="Helvetica"/>
              </a:rPr>
              <a:t>Flexible Framework</a:t>
            </a:r>
            <a:endParaRPr lang="en-US" sz="3200" dirty="0">
              <a:latin typeface="Helvetica"/>
              <a:cs typeface="Helvetica"/>
            </a:endParaRPr>
          </a:p>
        </p:txBody>
      </p:sp>
    </p:spTree>
    <p:extLst>
      <p:ext uri="{BB962C8B-B14F-4D97-AF65-F5344CB8AC3E}">
        <p14:creationId xmlns="" xmlns:p14="http://schemas.microsoft.com/office/powerpoint/2010/main" val="1031603516"/>
      </p:ext>
    </p:extLst>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33400" y="576262"/>
            <a:ext cx="7127875" cy="719138"/>
          </a:xfrm>
        </p:spPr>
        <p:txBody>
          <a:bodyPr/>
          <a:lstStyle/>
          <a:p>
            <a:r>
              <a:rPr lang="en-GB" sz="3200" b="1" dirty="0"/>
              <a:t> </a:t>
            </a:r>
            <a:r>
              <a:rPr lang="en-GB" sz="2200" b="1" dirty="0"/>
              <a:t>Practice: </a:t>
            </a:r>
            <a:r>
              <a:rPr lang="en-GB" sz="2200" dirty="0"/>
              <a:t>level 3, </a:t>
            </a:r>
            <a:r>
              <a:rPr lang="en-GB" sz="2200" dirty="0" smtClean="0"/>
              <a:t>Procurement </a:t>
            </a:r>
            <a:r>
              <a:rPr lang="en-GB" sz="2200" dirty="0"/>
              <a:t>P</a:t>
            </a:r>
            <a:r>
              <a:rPr lang="en-GB" sz="2200" dirty="0" smtClean="0"/>
              <a:t>rocess</a:t>
            </a:r>
            <a:endParaRPr lang="en-GB" sz="2200" dirty="0"/>
          </a:p>
        </p:txBody>
      </p:sp>
      <p:sp>
        <p:nvSpPr>
          <p:cNvPr id="172035" name="Rectangle 3"/>
          <p:cNvSpPr>
            <a:spLocks noGrp="1" noChangeArrowheads="1"/>
          </p:cNvSpPr>
          <p:nvPr>
            <p:ph type="body" idx="1"/>
          </p:nvPr>
        </p:nvSpPr>
        <p:spPr>
          <a:xfrm>
            <a:off x="685800" y="1268413"/>
            <a:ext cx="7848600" cy="2232025"/>
          </a:xfrm>
        </p:spPr>
        <p:txBody>
          <a:bodyPr>
            <a:normAutofit fontScale="92500" lnSpcReduction="20000"/>
          </a:bodyPr>
          <a:lstStyle/>
          <a:p>
            <a:r>
              <a:rPr lang="en-GB" dirty="0"/>
              <a:t>All contracts are assessed for general sustainability risks and management actions identified</a:t>
            </a:r>
          </a:p>
          <a:p>
            <a:r>
              <a:rPr lang="en-GB" dirty="0"/>
              <a:t>Risks managed throughout all stages of the procurement process</a:t>
            </a:r>
          </a:p>
          <a:p>
            <a:r>
              <a:rPr lang="en-GB" dirty="0"/>
              <a:t>Targets to improve sustainability are agreed with key suppliers.</a:t>
            </a:r>
          </a:p>
          <a:p>
            <a:endParaRPr lang="en-GB" dirty="0"/>
          </a:p>
          <a:p>
            <a:endParaRPr lang="en-GB" dirty="0"/>
          </a:p>
        </p:txBody>
      </p:sp>
      <p:sp>
        <p:nvSpPr>
          <p:cNvPr id="172036" name="Rectangle 4"/>
          <p:cNvSpPr>
            <a:spLocks noChangeArrowheads="1"/>
          </p:cNvSpPr>
          <p:nvPr/>
        </p:nvSpPr>
        <p:spPr bwMode="auto">
          <a:xfrm>
            <a:off x="663575" y="3284538"/>
            <a:ext cx="8785225" cy="719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latin typeface="Helvetica"/>
                <a:cs typeface="Helvetica"/>
              </a:rPr>
              <a:t> </a:t>
            </a:r>
            <a:r>
              <a:rPr lang="en-GB" sz="2200" b="1" dirty="0">
                <a:solidFill>
                  <a:srgbClr val="000000"/>
                </a:solidFill>
                <a:latin typeface="Helvetica"/>
                <a:cs typeface="Helvetica"/>
              </a:rPr>
              <a:t>Enhance</a:t>
            </a:r>
            <a:r>
              <a:rPr lang="en-GB" sz="2200" dirty="0">
                <a:solidFill>
                  <a:srgbClr val="000000"/>
                </a:solidFill>
                <a:latin typeface="Helvetica"/>
                <a:cs typeface="Helvetica"/>
              </a:rPr>
              <a:t>: level 4, Engaging Suppliers</a:t>
            </a:r>
          </a:p>
        </p:txBody>
      </p:sp>
      <p:sp>
        <p:nvSpPr>
          <p:cNvPr id="172037" name="Text Box 5"/>
          <p:cNvSpPr txBox="1">
            <a:spLocks noChangeArrowheads="1"/>
          </p:cNvSpPr>
          <p:nvPr/>
        </p:nvSpPr>
        <p:spPr bwMode="auto">
          <a:xfrm>
            <a:off x="250825" y="4149725"/>
            <a:ext cx="8496300" cy="3077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sz="2000" dirty="0" smtClean="0">
                <a:latin typeface="Helvetica"/>
                <a:cs typeface="Helvetica"/>
              </a:rPr>
              <a:t>Key </a:t>
            </a:r>
            <a:r>
              <a:rPr lang="en-GB" sz="2000" dirty="0">
                <a:latin typeface="Helvetica"/>
                <a:cs typeface="Helvetica"/>
              </a:rPr>
              <a:t>suppliers targeted for intensive </a:t>
            </a:r>
            <a:r>
              <a:rPr lang="en-GB" sz="2000" dirty="0" smtClean="0">
                <a:latin typeface="Helvetica"/>
                <a:cs typeface="Helvetica"/>
              </a:rPr>
              <a:t>development</a:t>
            </a:r>
          </a:p>
          <a:p>
            <a:pPr marL="742950" lvl="1" indent="-285750">
              <a:buFont typeface="Courier New"/>
              <a:buChar char="o"/>
            </a:pPr>
            <a:r>
              <a:rPr lang="en-GB" sz="2000" dirty="0" smtClean="0">
                <a:latin typeface="Helvetica"/>
                <a:cs typeface="Helvetica"/>
              </a:rPr>
              <a:t>Sustainability </a:t>
            </a:r>
            <a:r>
              <a:rPr lang="en-GB" sz="2000" dirty="0">
                <a:latin typeface="Helvetica"/>
                <a:cs typeface="Helvetica"/>
              </a:rPr>
              <a:t>audits and supply chain improvement </a:t>
            </a:r>
            <a:r>
              <a:rPr lang="en-GB" sz="2000" dirty="0" smtClean="0">
                <a:latin typeface="Helvetica"/>
                <a:cs typeface="Helvetica"/>
              </a:rPr>
              <a:t>programmes in place</a:t>
            </a:r>
          </a:p>
          <a:p>
            <a:pPr marL="742950" lvl="1" indent="-285750">
              <a:buFont typeface="Courier New"/>
              <a:buChar char="o"/>
            </a:pPr>
            <a:r>
              <a:rPr lang="en-GB" sz="2000" dirty="0" smtClean="0">
                <a:latin typeface="Helvetica"/>
                <a:cs typeface="Helvetica"/>
              </a:rPr>
              <a:t>Achievements </a:t>
            </a:r>
            <a:r>
              <a:rPr lang="en-GB" sz="2000" dirty="0">
                <a:latin typeface="Helvetica"/>
                <a:cs typeface="Helvetica"/>
              </a:rPr>
              <a:t>are formally </a:t>
            </a:r>
            <a:r>
              <a:rPr lang="en-GB" sz="2000" dirty="0" smtClean="0">
                <a:latin typeface="Helvetica"/>
                <a:cs typeface="Helvetica"/>
              </a:rPr>
              <a:t>recorded</a:t>
            </a:r>
          </a:p>
          <a:p>
            <a:pPr marL="742950" lvl="1" indent="-285750">
              <a:buFont typeface="Courier New"/>
              <a:buChar char="o"/>
            </a:pPr>
            <a:r>
              <a:rPr lang="en-GB" sz="2000" dirty="0" smtClean="0">
                <a:latin typeface="Helvetica"/>
                <a:cs typeface="Helvetica"/>
              </a:rPr>
              <a:t>Executive </a:t>
            </a:r>
            <a:r>
              <a:rPr lang="en-GB" sz="2000" dirty="0">
                <a:latin typeface="Helvetica"/>
                <a:cs typeface="Helvetica"/>
              </a:rPr>
              <a:t>involved in the supplier engagement programme.</a:t>
            </a:r>
          </a:p>
          <a:p>
            <a:pPr lvl="1">
              <a:buFontTx/>
              <a:buChar char="•"/>
            </a:pP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p:txBody>
      </p:sp>
      <p:sp>
        <p:nvSpPr>
          <p:cNvPr id="6" name="TextBox 5"/>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 xmlns:p14="http://schemas.microsoft.com/office/powerpoint/2010/main" val="241205775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997677" y="799514"/>
            <a:ext cx="5068757" cy="5068757"/>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641829" y="2171700"/>
            <a:ext cx="3355848" cy="2501900"/>
          </a:xfrm>
          <a:prstGeom prst="rect">
            <a:avLst/>
          </a:prstGeom>
        </p:spPr>
      </p:pic>
      <p:sp>
        <p:nvSpPr>
          <p:cNvPr id="10" name="Rectangle 9"/>
          <p:cNvSpPr/>
          <p:nvPr/>
        </p:nvSpPr>
        <p:spPr>
          <a:xfrm>
            <a:off x="4304686" y="2318230"/>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err="1" smtClean="0"/>
              <a:t>Nespresso</a:t>
            </a:r>
            <a:r>
              <a:rPr lang="en-US" b="1" dirty="0" smtClean="0"/>
              <a:t> Capsules are Aluminum</a:t>
            </a:r>
            <a:endParaRPr lang="en-US" dirty="0"/>
          </a:p>
          <a:p>
            <a:endParaRPr lang="en-US" b="1" dirty="0" smtClean="0"/>
          </a:p>
          <a:p>
            <a:r>
              <a:rPr lang="en-US" b="1" dirty="0" smtClean="0"/>
              <a:t>In many countries Nestle has setup pod </a:t>
            </a:r>
            <a:br>
              <a:rPr lang="en-US" b="1" dirty="0" smtClean="0"/>
            </a:br>
            <a:r>
              <a:rPr lang="en-US" b="1" dirty="0" smtClean="0"/>
              <a:t>recycling </a:t>
            </a:r>
            <a:r>
              <a:rPr lang="en-US" b="1" dirty="0" err="1" smtClean="0"/>
              <a:t>centres</a:t>
            </a:r>
            <a:r>
              <a:rPr lang="en-US" b="1" dirty="0" smtClean="0"/>
              <a:t> to collect them so they can create new pods.</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545989" y="693449"/>
            <a:ext cx="5892240" cy="5280887"/>
          </a:xfrm>
          <a:prstGeom prst="rect">
            <a:avLst/>
          </a:prstGeom>
        </p:spPr>
      </p:pic>
    </p:spTree>
    <p:extLst>
      <p:ext uri="{BB962C8B-B14F-4D97-AF65-F5344CB8AC3E}">
        <p14:creationId xmlns:p14="http://schemas.microsoft.com/office/powerpoint/2010/main" xmlns="" val="361189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62000" y="1125538"/>
            <a:ext cx="7265988" cy="719137"/>
          </a:xfrm>
        </p:spPr>
        <p:txBody>
          <a:bodyPr/>
          <a:lstStyle/>
          <a:p>
            <a:r>
              <a:rPr lang="en-GB" sz="2200" b="1" dirty="0" smtClean="0"/>
              <a:t>Lead: </a:t>
            </a:r>
            <a:r>
              <a:rPr lang="en-GB" sz="2200" dirty="0"/>
              <a:t>Level 5 </a:t>
            </a:r>
            <a:r>
              <a:rPr lang="en-GB" sz="2200" dirty="0" smtClean="0"/>
              <a:t>Measurements </a:t>
            </a:r>
            <a:r>
              <a:rPr lang="en-GB" sz="2200" dirty="0"/>
              <a:t>and Results</a:t>
            </a:r>
          </a:p>
        </p:txBody>
      </p:sp>
      <p:sp>
        <p:nvSpPr>
          <p:cNvPr id="173059" name="Rectangle 3"/>
          <p:cNvSpPr>
            <a:spLocks noGrp="1" noChangeArrowheads="1"/>
          </p:cNvSpPr>
          <p:nvPr>
            <p:ph type="body" idx="1"/>
          </p:nvPr>
        </p:nvSpPr>
        <p:spPr>
          <a:xfrm>
            <a:off x="762000" y="1981200"/>
            <a:ext cx="7848600" cy="3240088"/>
          </a:xfrm>
        </p:spPr>
        <p:txBody>
          <a:bodyPr>
            <a:normAutofit/>
          </a:bodyPr>
          <a:lstStyle/>
          <a:p>
            <a:r>
              <a:rPr lang="en-GB" sz="2200" dirty="0"/>
              <a:t>Measures used to drive </a:t>
            </a:r>
            <a:r>
              <a:rPr lang="en-GB" sz="2200" dirty="0" smtClean="0"/>
              <a:t>organizational </a:t>
            </a:r>
            <a:r>
              <a:rPr lang="en-GB" sz="2200" dirty="0"/>
              <a:t>sustainable development strategy </a:t>
            </a:r>
            <a:r>
              <a:rPr lang="en-GB" sz="2200" dirty="0" smtClean="0"/>
              <a:t>direction</a:t>
            </a:r>
            <a:endParaRPr lang="en-GB" sz="2200" dirty="0"/>
          </a:p>
          <a:p>
            <a:r>
              <a:rPr lang="en-GB" sz="2200" dirty="0"/>
              <a:t>Progress formally benchmarked with peer </a:t>
            </a:r>
            <a:r>
              <a:rPr lang="en-GB" sz="2200" dirty="0" smtClean="0"/>
              <a:t>organisations</a:t>
            </a:r>
            <a:endParaRPr lang="en-GB" sz="2200" dirty="0"/>
          </a:p>
          <a:p>
            <a:r>
              <a:rPr lang="en-GB" sz="2200" dirty="0"/>
              <a:t>Benefits from sustainable procurement are clearly </a:t>
            </a:r>
            <a:r>
              <a:rPr lang="en-GB" sz="2200" dirty="0" smtClean="0"/>
              <a:t>evidenced</a:t>
            </a:r>
            <a:endParaRPr lang="en-GB" sz="2200" dirty="0"/>
          </a:p>
          <a:p>
            <a:r>
              <a:rPr lang="en-GB" sz="2200" dirty="0"/>
              <a:t>Independent audit reports available in the public domain.</a:t>
            </a:r>
          </a:p>
        </p:txBody>
      </p:sp>
      <p:sp>
        <p:nvSpPr>
          <p:cNvPr id="4" name="TextBox 3"/>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 xmlns:p14="http://schemas.microsoft.com/office/powerpoint/2010/main" val="3226814065"/>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381000" y="228600"/>
            <a:ext cx="6400800" cy="838200"/>
          </a:xfrm>
        </p:spPr>
        <p:txBody>
          <a:bodyPr/>
          <a:lstStyle/>
          <a:p>
            <a:r>
              <a:rPr lang="en-GB" dirty="0" smtClean="0"/>
              <a:t>Common Project Procurement Terminology</a:t>
            </a:r>
            <a:endParaRPr lang="en-GB" dirty="0"/>
          </a:p>
        </p:txBody>
      </p:sp>
      <p:sp>
        <p:nvSpPr>
          <p:cNvPr id="1695747" name="Rectangle 3"/>
          <p:cNvSpPr>
            <a:spLocks noGrp="1" noChangeArrowheads="1"/>
          </p:cNvSpPr>
          <p:nvPr>
            <p:ph type="body" idx="1"/>
          </p:nvPr>
        </p:nvSpPr>
        <p:spPr/>
        <p:txBody>
          <a:bodyPr/>
          <a:lstStyle/>
          <a:p>
            <a:pPr>
              <a:lnSpc>
                <a:spcPct val="110000"/>
              </a:lnSpc>
            </a:pPr>
            <a:r>
              <a:rPr lang="en-GB" dirty="0"/>
              <a:t>Acquisition</a:t>
            </a:r>
          </a:p>
          <a:p>
            <a:pPr>
              <a:lnSpc>
                <a:spcPct val="110000"/>
              </a:lnSpc>
            </a:pPr>
            <a:r>
              <a:rPr lang="en-GB" dirty="0"/>
              <a:t>Contracts</a:t>
            </a:r>
          </a:p>
          <a:p>
            <a:pPr lvl="1">
              <a:lnSpc>
                <a:spcPct val="115000"/>
              </a:lnSpc>
            </a:pPr>
            <a:r>
              <a:rPr lang="en-GB" sz="2200" dirty="0"/>
              <a:t>Firm Fixed Price, Fixed Price</a:t>
            </a:r>
          </a:p>
          <a:p>
            <a:pPr lvl="1">
              <a:lnSpc>
                <a:spcPct val="115000"/>
              </a:lnSpc>
            </a:pPr>
            <a:r>
              <a:rPr lang="en-GB" sz="2200" dirty="0"/>
              <a:t>Cost plus Incentive</a:t>
            </a:r>
          </a:p>
          <a:p>
            <a:pPr lvl="1">
              <a:lnSpc>
                <a:spcPct val="115000"/>
              </a:lnSpc>
            </a:pPr>
            <a:r>
              <a:rPr lang="en-GB" sz="2200" dirty="0"/>
              <a:t>Cost plus Fixed Fee</a:t>
            </a:r>
          </a:p>
          <a:p>
            <a:pPr lvl="1">
              <a:lnSpc>
                <a:spcPct val="115000"/>
              </a:lnSpc>
            </a:pPr>
            <a:r>
              <a:rPr lang="en-GB" sz="2200" dirty="0"/>
              <a:t>Cost - reimbursable</a:t>
            </a:r>
          </a:p>
          <a:p>
            <a:pPr>
              <a:lnSpc>
                <a:spcPct val="110000"/>
              </a:lnSpc>
            </a:pPr>
            <a:r>
              <a:rPr lang="en-GB" dirty="0"/>
              <a:t>Changes &amp; Variation Orders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251</a:t>
            </a:fld>
            <a:endParaRPr lang="en-US" dirty="0"/>
          </a:p>
        </p:txBody>
      </p:sp>
    </p:spTree>
    <p:extLst>
      <p:ext uri="{BB962C8B-B14F-4D97-AF65-F5344CB8AC3E}">
        <p14:creationId xmlns="" xmlns:p14="http://schemas.microsoft.com/office/powerpoint/2010/main" val="922093178"/>
      </p:ext>
    </p:extLst>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2"/>
          <p:cNvSpPr>
            <a:spLocks noGrp="1" noChangeArrowheads="1"/>
          </p:cNvSpPr>
          <p:nvPr>
            <p:ph type="title"/>
          </p:nvPr>
        </p:nvSpPr>
        <p:spPr/>
        <p:txBody>
          <a:bodyPr/>
          <a:lstStyle/>
          <a:p>
            <a:r>
              <a:rPr lang="en-GB" dirty="0"/>
              <a:t>Contract </a:t>
            </a:r>
            <a:r>
              <a:rPr lang="en-GB" dirty="0" smtClean="0"/>
              <a:t>vs. Risk</a:t>
            </a:r>
            <a:endParaRPr lang="en-GB" dirty="0"/>
          </a:p>
        </p:txBody>
      </p:sp>
      <p:grpSp>
        <p:nvGrpSpPr>
          <p:cNvPr id="2" name="Group 21"/>
          <p:cNvGrpSpPr/>
          <p:nvPr/>
        </p:nvGrpSpPr>
        <p:grpSpPr>
          <a:xfrm>
            <a:off x="1080722" y="1658036"/>
            <a:ext cx="6982557" cy="4096782"/>
            <a:chOff x="1716088" y="1919288"/>
            <a:chExt cx="7564437" cy="4096782"/>
          </a:xfrm>
        </p:grpSpPr>
        <p:sp>
          <p:nvSpPr>
            <p:cNvPr id="1697795" name="Line 3"/>
            <p:cNvSpPr>
              <a:spLocks noChangeShapeType="1"/>
            </p:cNvSpPr>
            <p:nvPr/>
          </p:nvSpPr>
          <p:spPr bwMode="auto">
            <a:xfrm flipV="1">
              <a:off x="3817938" y="2208213"/>
              <a:ext cx="0" cy="2989262"/>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6" name="Text Box 4"/>
            <p:cNvSpPr txBox="1">
              <a:spLocks noChangeArrowheads="1"/>
            </p:cNvSpPr>
            <p:nvPr/>
          </p:nvSpPr>
          <p:spPr bwMode="auto">
            <a:xfrm>
              <a:off x="1716088" y="3276600"/>
              <a:ext cx="1908175" cy="923330"/>
            </a:xfrm>
            <a:prstGeom prst="rect">
              <a:avLst/>
            </a:prstGeom>
            <a:noFill/>
            <a:ln w="12700" cap="sq">
              <a:noFill/>
              <a:miter lim="800000"/>
              <a:headEnd type="none" w="sm" len="sm"/>
              <a:tailEnd type="none" w="sm" len="sm"/>
            </a:ln>
            <a:effectLst/>
          </p:spPr>
          <p:txBody>
            <a:bodyPr>
              <a:spAutoFit/>
            </a:bodyPr>
            <a:lstStyle/>
            <a:p>
              <a:pPr algn="r" eaLnBrk="1" hangingPunct="1"/>
              <a:r>
                <a:rPr lang="en-GB" b="1" dirty="0"/>
                <a:t>Technical &amp; Schedule Performance</a:t>
              </a:r>
            </a:p>
          </p:txBody>
        </p:sp>
        <p:sp>
          <p:nvSpPr>
            <p:cNvPr id="1697797" name="Line 5"/>
            <p:cNvSpPr>
              <a:spLocks noChangeShapeType="1"/>
            </p:cNvSpPr>
            <p:nvPr/>
          </p:nvSpPr>
          <p:spPr bwMode="auto">
            <a:xfrm>
              <a:off x="3825875" y="5203825"/>
              <a:ext cx="3586163" cy="1588"/>
            </a:xfrm>
            <a:prstGeom prst="line">
              <a:avLst/>
            </a:prstGeom>
            <a:noFill/>
            <a:ln w="28575" cap="sq">
              <a:solidFill>
                <a:schemeClr val="tx1"/>
              </a:solidFill>
              <a:round/>
              <a:headEnd type="none" w="sm" len="sm"/>
              <a:tailEnd type="stealth" w="med" len="med"/>
            </a:ln>
            <a:effectLst/>
          </p:spPr>
          <p:txBody>
            <a:bodyPr wrap="none"/>
            <a:lstStyle/>
            <a:p>
              <a:endParaRPr lang="en-US" dirty="0"/>
            </a:p>
          </p:txBody>
        </p:sp>
        <p:sp>
          <p:nvSpPr>
            <p:cNvPr id="1697798" name="Text Box 6"/>
            <p:cNvSpPr txBox="1">
              <a:spLocks noChangeArrowheads="1"/>
            </p:cNvSpPr>
            <p:nvPr/>
          </p:nvSpPr>
          <p:spPr bwMode="auto">
            <a:xfrm>
              <a:off x="4686300" y="5646738"/>
              <a:ext cx="2090017" cy="369332"/>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Price/Cost Control</a:t>
              </a:r>
            </a:p>
          </p:txBody>
        </p:sp>
        <p:sp>
          <p:nvSpPr>
            <p:cNvPr id="1697799" name="Text Box 7"/>
            <p:cNvSpPr txBox="1">
              <a:spLocks noChangeArrowheads="1"/>
            </p:cNvSpPr>
            <p:nvPr/>
          </p:nvSpPr>
          <p:spPr bwMode="auto">
            <a:xfrm>
              <a:off x="3034555" y="2057400"/>
              <a:ext cx="670670" cy="369332"/>
            </a:xfrm>
            <a:prstGeom prst="rect">
              <a:avLst/>
            </a:prstGeom>
            <a:noFill/>
            <a:ln w="12700" cap="sq">
              <a:noFill/>
              <a:miter lim="800000"/>
              <a:headEnd/>
              <a:tailEnd/>
            </a:ln>
            <a:effectLst/>
          </p:spPr>
          <p:txBody>
            <a:bodyPr wrap="none">
              <a:spAutoFit/>
            </a:bodyPr>
            <a:lstStyle/>
            <a:p>
              <a:pPr algn="r" eaLnBrk="1" hangingPunct="1"/>
              <a:r>
                <a:rPr lang="en-GB" b="1" dirty="0">
                  <a:solidFill>
                    <a:schemeClr val="tx2"/>
                  </a:solidFill>
                </a:rPr>
                <a:t>High</a:t>
              </a:r>
            </a:p>
          </p:txBody>
        </p:sp>
        <p:sp>
          <p:nvSpPr>
            <p:cNvPr id="1697800" name="Text Box 8"/>
            <p:cNvSpPr txBox="1">
              <a:spLocks noChangeArrowheads="1"/>
            </p:cNvSpPr>
            <p:nvPr/>
          </p:nvSpPr>
          <p:spPr bwMode="auto">
            <a:xfrm>
              <a:off x="3059556" y="5011738"/>
              <a:ext cx="625032"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Low</a:t>
              </a:r>
            </a:p>
          </p:txBody>
        </p:sp>
        <p:sp>
          <p:nvSpPr>
            <p:cNvPr id="1697801" name="Text Box 9"/>
            <p:cNvSpPr txBox="1">
              <a:spLocks noChangeArrowheads="1"/>
            </p:cNvSpPr>
            <p:nvPr/>
          </p:nvSpPr>
          <p:spPr bwMode="auto">
            <a:xfrm>
              <a:off x="6976318" y="5343525"/>
              <a:ext cx="670670"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High</a:t>
              </a:r>
            </a:p>
          </p:txBody>
        </p:sp>
        <p:sp>
          <p:nvSpPr>
            <p:cNvPr id="1697802" name="Text Box 10"/>
            <p:cNvSpPr txBox="1">
              <a:spLocks noChangeArrowheads="1"/>
            </p:cNvSpPr>
            <p:nvPr/>
          </p:nvSpPr>
          <p:spPr bwMode="auto">
            <a:xfrm>
              <a:off x="3746943" y="5383213"/>
              <a:ext cx="625032" cy="369332"/>
            </a:xfrm>
            <a:prstGeom prst="rect">
              <a:avLst/>
            </a:prstGeom>
            <a:noFill/>
            <a:ln w="12700" cap="sq">
              <a:noFill/>
              <a:miter lim="800000"/>
              <a:headEnd/>
              <a:tailEnd/>
            </a:ln>
            <a:effectLst/>
          </p:spPr>
          <p:txBody>
            <a:bodyPr wrap="none">
              <a:spAutoFit/>
            </a:bodyPr>
            <a:lstStyle/>
            <a:p>
              <a:pPr algn="r" eaLnBrk="1" hangingPunct="1"/>
              <a:r>
                <a:rPr lang="en-GB" b="1" dirty="0">
                  <a:solidFill>
                    <a:srgbClr val="5B6973"/>
                  </a:solidFill>
                </a:rPr>
                <a:t>Low</a:t>
              </a:r>
            </a:p>
          </p:txBody>
        </p:sp>
        <p:sp>
          <p:nvSpPr>
            <p:cNvPr id="1697803" name="Oval 11"/>
            <p:cNvSpPr>
              <a:spLocks noChangeArrowheads="1"/>
            </p:cNvSpPr>
            <p:nvPr/>
          </p:nvSpPr>
          <p:spPr bwMode="auto">
            <a:xfrm>
              <a:off x="4094163" y="21923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4" name="Oval 12"/>
            <p:cNvSpPr>
              <a:spLocks noChangeArrowheads="1"/>
            </p:cNvSpPr>
            <p:nvPr/>
          </p:nvSpPr>
          <p:spPr bwMode="auto">
            <a:xfrm>
              <a:off x="4681538" y="2647950"/>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5" name="Oval 13"/>
            <p:cNvSpPr>
              <a:spLocks noChangeArrowheads="1"/>
            </p:cNvSpPr>
            <p:nvPr/>
          </p:nvSpPr>
          <p:spPr bwMode="auto">
            <a:xfrm>
              <a:off x="6546850" y="41481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6" name="Oval 14"/>
            <p:cNvSpPr>
              <a:spLocks noChangeArrowheads="1"/>
            </p:cNvSpPr>
            <p:nvPr/>
          </p:nvSpPr>
          <p:spPr bwMode="auto">
            <a:xfrm>
              <a:off x="7199313" y="4643438"/>
              <a:ext cx="203200"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sp>
          <p:nvSpPr>
            <p:cNvPr id="1697807" name="Text Box 15"/>
            <p:cNvSpPr txBox="1">
              <a:spLocks noChangeArrowheads="1"/>
            </p:cNvSpPr>
            <p:nvPr/>
          </p:nvSpPr>
          <p:spPr bwMode="auto">
            <a:xfrm>
              <a:off x="4168621" y="1919288"/>
              <a:ext cx="1836891" cy="369332"/>
            </a:xfrm>
            <a:prstGeom prst="rect">
              <a:avLst/>
            </a:prstGeom>
            <a:noFill/>
            <a:ln w="12700" cap="sq">
              <a:noFill/>
              <a:miter lim="800000"/>
              <a:headEnd/>
              <a:tailEnd/>
            </a:ln>
            <a:effectLst/>
          </p:spPr>
          <p:txBody>
            <a:bodyPr wrap="none">
              <a:spAutoFit/>
            </a:bodyPr>
            <a:lstStyle/>
            <a:p>
              <a:pPr algn="r" eaLnBrk="1" hangingPunct="1"/>
              <a:r>
                <a:rPr lang="en-GB" b="1" dirty="0"/>
                <a:t>Firm </a:t>
              </a:r>
              <a:r>
                <a:rPr lang="en-GB" b="1" dirty="0" smtClean="0"/>
                <a:t>Fixed </a:t>
              </a:r>
              <a:r>
                <a:rPr lang="en-GB" b="1" dirty="0"/>
                <a:t>P</a:t>
              </a:r>
              <a:r>
                <a:rPr lang="en-GB" b="1" dirty="0" smtClean="0"/>
                <a:t>rice</a:t>
              </a:r>
              <a:endParaRPr lang="en-GB" b="1" dirty="0"/>
            </a:p>
          </p:txBody>
        </p:sp>
        <p:sp>
          <p:nvSpPr>
            <p:cNvPr id="1697808" name="Text Box 16"/>
            <p:cNvSpPr txBox="1">
              <a:spLocks noChangeArrowheads="1"/>
            </p:cNvSpPr>
            <p:nvPr/>
          </p:nvSpPr>
          <p:spPr bwMode="auto">
            <a:xfrm>
              <a:off x="4727996" y="2400300"/>
              <a:ext cx="1312442" cy="369332"/>
            </a:xfrm>
            <a:prstGeom prst="rect">
              <a:avLst/>
            </a:prstGeom>
            <a:noFill/>
            <a:ln w="12700" cap="sq">
              <a:noFill/>
              <a:miter lim="800000"/>
              <a:headEnd/>
              <a:tailEnd/>
            </a:ln>
            <a:effectLst/>
          </p:spPr>
          <p:txBody>
            <a:bodyPr wrap="none">
              <a:spAutoFit/>
            </a:bodyPr>
            <a:lstStyle/>
            <a:p>
              <a:pPr algn="r" eaLnBrk="1" hangingPunct="1"/>
              <a:r>
                <a:rPr lang="en-GB" b="1" dirty="0"/>
                <a:t>Fixed </a:t>
              </a:r>
              <a:r>
                <a:rPr lang="en-GB" b="1" dirty="0" smtClean="0"/>
                <a:t>Price</a:t>
              </a:r>
              <a:endParaRPr lang="en-GB" b="1" dirty="0"/>
            </a:p>
          </p:txBody>
        </p:sp>
        <p:sp>
          <p:nvSpPr>
            <p:cNvPr id="1697809" name="Text Box 17"/>
            <p:cNvSpPr txBox="1">
              <a:spLocks noChangeArrowheads="1"/>
            </p:cNvSpPr>
            <p:nvPr/>
          </p:nvSpPr>
          <p:spPr bwMode="auto">
            <a:xfrm>
              <a:off x="6500193" y="3867150"/>
              <a:ext cx="1551606" cy="369332"/>
            </a:xfrm>
            <a:prstGeom prst="rect">
              <a:avLst/>
            </a:prstGeom>
            <a:noFill/>
            <a:ln w="12700" cap="sq">
              <a:noFill/>
              <a:miter lim="800000"/>
              <a:headEnd/>
              <a:tailEnd/>
            </a:ln>
            <a:effectLst/>
          </p:spPr>
          <p:txBody>
            <a:bodyPr wrap="none">
              <a:spAutoFit/>
            </a:bodyPr>
            <a:lstStyle/>
            <a:p>
              <a:pPr algn="r" eaLnBrk="1" hangingPunct="1"/>
              <a:r>
                <a:rPr lang="en-GB" b="1" dirty="0"/>
                <a:t>Cost </a:t>
              </a:r>
              <a:r>
                <a:rPr lang="en-GB" b="1" dirty="0" smtClean="0"/>
                <a:t>Plus </a:t>
              </a:r>
              <a:r>
                <a:rPr lang="en-GB" b="1" dirty="0"/>
                <a:t>F</a:t>
              </a:r>
              <a:r>
                <a:rPr lang="en-GB" b="1" dirty="0" smtClean="0"/>
                <a:t>ee</a:t>
              </a:r>
              <a:endParaRPr lang="en-GB" b="1" dirty="0"/>
            </a:p>
          </p:txBody>
        </p:sp>
        <p:sp>
          <p:nvSpPr>
            <p:cNvPr id="1697810" name="Text Box 18"/>
            <p:cNvSpPr txBox="1">
              <a:spLocks noChangeArrowheads="1"/>
            </p:cNvSpPr>
            <p:nvPr/>
          </p:nvSpPr>
          <p:spPr bwMode="auto">
            <a:xfrm>
              <a:off x="7153692" y="4364038"/>
              <a:ext cx="2126833" cy="369332"/>
            </a:xfrm>
            <a:prstGeom prst="rect">
              <a:avLst/>
            </a:prstGeom>
            <a:noFill/>
            <a:ln w="12700" cap="sq">
              <a:noFill/>
              <a:miter lim="800000"/>
              <a:headEnd/>
              <a:tailEnd/>
            </a:ln>
            <a:effectLst/>
          </p:spPr>
          <p:txBody>
            <a:bodyPr wrap="none">
              <a:spAutoFit/>
            </a:bodyPr>
            <a:lstStyle/>
            <a:p>
              <a:pPr algn="r" eaLnBrk="1" hangingPunct="1"/>
              <a:r>
                <a:rPr lang="en-GB" b="1" dirty="0"/>
                <a:t>Cost </a:t>
              </a:r>
              <a:r>
                <a:rPr lang="en-GB" b="1" dirty="0" smtClean="0"/>
                <a:t>Reimbursable</a:t>
              </a:r>
              <a:endParaRPr lang="en-GB" b="1" dirty="0"/>
            </a:p>
          </p:txBody>
        </p:sp>
        <p:sp>
          <p:nvSpPr>
            <p:cNvPr id="1697811" name="Text Box 19"/>
            <p:cNvSpPr txBox="1">
              <a:spLocks noChangeArrowheads="1"/>
            </p:cNvSpPr>
            <p:nvPr/>
          </p:nvSpPr>
          <p:spPr bwMode="auto">
            <a:xfrm>
              <a:off x="5783263" y="3308350"/>
              <a:ext cx="2586037" cy="369332"/>
            </a:xfrm>
            <a:prstGeom prst="rect">
              <a:avLst/>
            </a:prstGeom>
            <a:noFill/>
            <a:ln w="12700" cap="sq">
              <a:noFill/>
              <a:miter lim="800000"/>
              <a:headEnd/>
              <a:tailEnd/>
            </a:ln>
            <a:effectLst/>
          </p:spPr>
          <p:txBody>
            <a:bodyPr>
              <a:spAutoFit/>
            </a:bodyPr>
            <a:lstStyle/>
            <a:p>
              <a:pPr algn="l" eaLnBrk="1" hangingPunct="1"/>
              <a:r>
                <a:rPr lang="en-GB" b="1" dirty="0"/>
                <a:t>Cost </a:t>
              </a:r>
              <a:r>
                <a:rPr lang="en-GB" b="1" dirty="0" smtClean="0"/>
                <a:t>Plus </a:t>
              </a:r>
              <a:r>
                <a:rPr lang="en-GB" b="1" dirty="0"/>
                <a:t>I</a:t>
              </a:r>
              <a:r>
                <a:rPr lang="en-GB" b="1" dirty="0" smtClean="0"/>
                <a:t>ncentives</a:t>
              </a:r>
              <a:endParaRPr lang="en-GB" b="1" dirty="0"/>
            </a:p>
          </p:txBody>
        </p:sp>
        <p:sp>
          <p:nvSpPr>
            <p:cNvPr id="1697812" name="Oval 20"/>
            <p:cNvSpPr>
              <a:spLocks noChangeArrowheads="1"/>
            </p:cNvSpPr>
            <p:nvPr/>
          </p:nvSpPr>
          <p:spPr bwMode="auto">
            <a:xfrm>
              <a:off x="5873750" y="3606800"/>
              <a:ext cx="201613" cy="203200"/>
            </a:xfrm>
            <a:prstGeom prst="ellipse">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endParaRPr lang="en-US"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252</a:t>
            </a:fld>
            <a:endParaRPr lang="en-US" dirty="0"/>
          </a:p>
        </p:txBody>
      </p:sp>
    </p:spTree>
    <p:extLst>
      <p:ext uri="{BB962C8B-B14F-4D97-AF65-F5344CB8AC3E}">
        <p14:creationId xmlns="" xmlns:p14="http://schemas.microsoft.com/office/powerpoint/2010/main" val="271335493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p:txBody>
          <a:bodyPr/>
          <a:lstStyle/>
          <a:p>
            <a:r>
              <a:rPr lang="en-GB" dirty="0"/>
              <a:t>Acquisition Plan</a:t>
            </a:r>
            <a:endParaRPr lang="en-US" dirty="0"/>
          </a:p>
        </p:txBody>
      </p:sp>
      <p:grpSp>
        <p:nvGrpSpPr>
          <p:cNvPr id="2" name="Group 7"/>
          <p:cNvGrpSpPr/>
          <p:nvPr/>
        </p:nvGrpSpPr>
        <p:grpSpPr>
          <a:xfrm>
            <a:off x="1600200" y="1422400"/>
            <a:ext cx="6629400" cy="4614638"/>
            <a:chOff x="2448170" y="1422400"/>
            <a:chExt cx="4991974" cy="4614638"/>
          </a:xfrm>
        </p:grpSpPr>
        <p:grpSp>
          <p:nvGrpSpPr>
            <p:cNvPr id="4" name="Group 6"/>
            <p:cNvGrpSpPr/>
            <p:nvPr/>
          </p:nvGrpSpPr>
          <p:grpSpPr>
            <a:xfrm>
              <a:off x="2743214" y="1987326"/>
              <a:ext cx="3808413" cy="4049712"/>
              <a:chOff x="3454400" y="2103438"/>
              <a:chExt cx="3808413" cy="4049712"/>
            </a:xfrm>
          </p:grpSpPr>
          <p:sp>
            <p:nvSpPr>
              <p:cNvPr id="1699843" name="AutoShape 3"/>
              <p:cNvSpPr>
                <a:spLocks noChangeArrowheads="1"/>
              </p:cNvSpPr>
              <p:nvPr/>
            </p:nvSpPr>
            <p:spPr bwMode="auto">
              <a:xfrm>
                <a:off x="3454400" y="2103438"/>
                <a:ext cx="3700463" cy="4049712"/>
              </a:xfrm>
              <a:prstGeom prst="flowChartDocument">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wrap="none" anchor="ctr"/>
              <a:lstStyle/>
              <a:p>
                <a:endParaRPr lang="en-US" dirty="0"/>
              </a:p>
            </p:txBody>
          </p:sp>
          <p:sp>
            <p:nvSpPr>
              <p:cNvPr id="1699844" name="Text Box 4"/>
              <p:cNvSpPr txBox="1">
                <a:spLocks noChangeArrowheads="1"/>
              </p:cNvSpPr>
              <p:nvPr/>
            </p:nvSpPr>
            <p:spPr bwMode="auto">
              <a:xfrm>
                <a:off x="3544888" y="2173512"/>
                <a:ext cx="3717925" cy="3194721"/>
              </a:xfrm>
              <a:prstGeom prst="rect">
                <a:avLst/>
              </a:prstGeom>
              <a:noFill/>
              <a:ln w="12700" cap="sq">
                <a:noFill/>
                <a:miter lim="800000"/>
                <a:headEnd type="none" w="sm" len="sm"/>
                <a:tailEnd type="none" w="sm" len="sm"/>
              </a:ln>
              <a:effectLst/>
            </p:spPr>
            <p:txBody>
              <a:bodyPr>
                <a:spAutoFit/>
              </a:bodyPr>
              <a:lstStyle/>
              <a:p>
                <a:pPr marL="261938" indent="-261938" algn="l" eaLnBrk="1" hangingPunct="1">
                  <a:spcAft>
                    <a:spcPct val="70000"/>
                  </a:spcAft>
                  <a:buFontTx/>
                  <a:buChar char="•"/>
                </a:pPr>
                <a:r>
                  <a:rPr lang="en-GB" b="1" dirty="0" smtClean="0">
                    <a:solidFill>
                      <a:schemeClr val="bg1"/>
                    </a:solidFill>
                  </a:rPr>
                  <a:t>Sustainable Procurement Policy</a:t>
                </a:r>
              </a:p>
              <a:p>
                <a:pPr marL="261938" indent="-261938" algn="l" eaLnBrk="1" hangingPunct="1">
                  <a:spcAft>
                    <a:spcPct val="70000"/>
                  </a:spcAft>
                  <a:buFontTx/>
                  <a:buChar char="•"/>
                </a:pPr>
                <a:r>
                  <a:rPr lang="en-GB" b="1" dirty="0" smtClean="0">
                    <a:solidFill>
                      <a:schemeClr val="bg1"/>
                    </a:solidFill>
                  </a:rPr>
                  <a:t>Strategy</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P</a:t>
                </a:r>
                <a:r>
                  <a:rPr lang="en-GB" b="1" dirty="0" smtClean="0">
                    <a:solidFill>
                      <a:schemeClr val="bg1"/>
                    </a:solidFill>
                  </a:rPr>
                  <a:t>roducts </a:t>
                </a:r>
                <a:r>
                  <a:rPr lang="en-GB" b="1" dirty="0">
                    <a:solidFill>
                      <a:schemeClr val="bg1"/>
                    </a:solidFill>
                  </a:rPr>
                  <a:t>R</a:t>
                </a:r>
                <a:r>
                  <a:rPr lang="en-GB" b="1" dirty="0" smtClean="0">
                    <a:solidFill>
                      <a:schemeClr val="bg1"/>
                    </a:solidFill>
                  </a:rPr>
                  <a:t>equired</a:t>
                </a:r>
                <a:endParaRPr lang="en-GB" b="1" dirty="0">
                  <a:solidFill>
                    <a:schemeClr val="bg1"/>
                  </a:solidFill>
                </a:endParaRPr>
              </a:p>
              <a:p>
                <a:pPr marL="261938" indent="-261938" algn="l" eaLnBrk="1" hangingPunct="1">
                  <a:spcAft>
                    <a:spcPct val="70000"/>
                  </a:spcAft>
                  <a:buFontTx/>
                  <a:buChar char="•"/>
                </a:pPr>
                <a:r>
                  <a:rPr lang="en-GB" b="1" dirty="0" smtClean="0">
                    <a:solidFill>
                      <a:schemeClr val="bg1"/>
                    </a:solidFill>
                  </a:rPr>
                  <a:t>Quality Requirements</a:t>
                </a:r>
                <a:endParaRPr lang="en-GB" b="1" dirty="0">
                  <a:solidFill>
                    <a:schemeClr val="bg1"/>
                  </a:solidFill>
                </a:endParaRPr>
              </a:p>
              <a:p>
                <a:pPr marL="261938" indent="-261938" algn="l" eaLnBrk="1" hangingPunct="1">
                  <a:spcAft>
                    <a:spcPct val="70000"/>
                  </a:spcAft>
                  <a:buFontTx/>
                  <a:buChar char="•"/>
                </a:pPr>
                <a:r>
                  <a:rPr lang="en-GB" b="1" dirty="0" smtClean="0">
                    <a:solidFill>
                      <a:schemeClr val="bg1"/>
                    </a:solidFill>
                  </a:rPr>
                  <a:t>Supplier/Contractor </a:t>
                </a:r>
                <a:r>
                  <a:rPr lang="en-GB" b="1" dirty="0">
                    <a:solidFill>
                      <a:schemeClr val="bg1"/>
                    </a:solidFill>
                  </a:rPr>
                  <a:t>S</a:t>
                </a:r>
                <a:r>
                  <a:rPr lang="en-GB" b="1" dirty="0" smtClean="0">
                    <a:solidFill>
                      <a:schemeClr val="bg1"/>
                    </a:solidFill>
                  </a:rPr>
                  <a:t>election </a:t>
                </a:r>
                <a:r>
                  <a:rPr lang="en-GB" b="1" dirty="0">
                    <a:solidFill>
                      <a:schemeClr val="bg1"/>
                    </a:solidFill>
                  </a:rPr>
                  <a:t>&amp; </a:t>
                </a:r>
                <a:r>
                  <a:rPr lang="en-GB" b="1" dirty="0" smtClean="0">
                    <a:solidFill>
                      <a:schemeClr val="bg1"/>
                    </a:solidFill>
                  </a:rPr>
                  <a:t>Control</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Q</a:t>
                </a:r>
                <a:r>
                  <a:rPr lang="en-GB" b="1" dirty="0" smtClean="0">
                    <a:solidFill>
                      <a:schemeClr val="bg1"/>
                    </a:solidFill>
                  </a:rPr>
                  <a:t>uality </a:t>
                </a:r>
                <a:r>
                  <a:rPr lang="en-GB" b="1" dirty="0">
                    <a:solidFill>
                      <a:schemeClr val="bg1"/>
                    </a:solidFill>
                  </a:rPr>
                  <a:t>P</a:t>
                </a:r>
                <a:r>
                  <a:rPr lang="en-GB" b="1" dirty="0" smtClean="0">
                    <a:solidFill>
                      <a:schemeClr val="bg1"/>
                    </a:solidFill>
                  </a:rPr>
                  <a:t>lanning </a:t>
                </a:r>
                <a:r>
                  <a:rPr lang="en-GB" b="1" dirty="0">
                    <a:solidFill>
                      <a:schemeClr val="bg1"/>
                    </a:solidFill>
                  </a:rPr>
                  <a:t>R</a:t>
                </a:r>
                <a:r>
                  <a:rPr lang="en-GB" b="1" dirty="0" smtClean="0">
                    <a:solidFill>
                      <a:schemeClr val="bg1"/>
                    </a:solidFill>
                  </a:rPr>
                  <a:t>equirements</a:t>
                </a:r>
                <a:endParaRPr lang="en-GB" b="1" dirty="0">
                  <a:solidFill>
                    <a:schemeClr val="bg1"/>
                  </a:solidFill>
                </a:endParaRPr>
              </a:p>
              <a:p>
                <a:pPr marL="261938" indent="-261938" algn="l" eaLnBrk="1" hangingPunct="1">
                  <a:spcAft>
                    <a:spcPct val="70000"/>
                  </a:spcAft>
                  <a:buFontTx/>
                  <a:buChar char="•"/>
                </a:pPr>
                <a:r>
                  <a:rPr lang="en-GB" b="1" dirty="0">
                    <a:solidFill>
                      <a:schemeClr val="bg1"/>
                    </a:solidFill>
                  </a:rPr>
                  <a:t>R</a:t>
                </a:r>
                <a:r>
                  <a:rPr lang="en-GB" b="1" dirty="0" smtClean="0">
                    <a:solidFill>
                      <a:schemeClr val="bg1"/>
                    </a:solidFill>
                  </a:rPr>
                  <a:t>egulatory Requirements</a:t>
                </a:r>
              </a:p>
            </p:txBody>
          </p:sp>
        </p:grpSp>
        <p:sp>
          <p:nvSpPr>
            <p:cNvPr id="1699845" name="Rectangle 5"/>
            <p:cNvSpPr>
              <a:spLocks noChangeArrowheads="1"/>
            </p:cNvSpPr>
            <p:nvPr/>
          </p:nvSpPr>
          <p:spPr bwMode="auto">
            <a:xfrm>
              <a:off x="2448170" y="1422400"/>
              <a:ext cx="4991974" cy="369332"/>
            </a:xfrm>
            <a:prstGeom prst="rect">
              <a:avLst/>
            </a:prstGeom>
            <a:noFill/>
            <a:ln w="12700" cap="sq">
              <a:noFill/>
              <a:miter lim="800000"/>
              <a:headEnd type="none" w="sm" len="sm"/>
              <a:tailEnd type="none" w="sm" len="sm"/>
            </a:ln>
            <a:effectLst/>
          </p:spPr>
          <p:txBody>
            <a:bodyPr wrap="square">
              <a:spAutoFit/>
            </a:bodyPr>
            <a:lstStyle/>
            <a:p>
              <a:pPr algn="l" eaLnBrk="1" hangingPunct="1">
                <a:spcAft>
                  <a:spcPct val="50000"/>
                </a:spcAft>
              </a:pPr>
              <a:r>
                <a:rPr lang="en-GB" b="1" dirty="0"/>
                <a:t>Acquisitions, </a:t>
              </a:r>
              <a:r>
                <a:rPr lang="en-GB" b="1" dirty="0" smtClean="0"/>
                <a:t>Materials</a:t>
              </a:r>
              <a:r>
                <a:rPr lang="en-GB" b="1" dirty="0"/>
                <a:t>, </a:t>
              </a:r>
              <a:r>
                <a:rPr lang="en-GB" b="1" dirty="0" smtClean="0"/>
                <a:t>Sub </a:t>
              </a:r>
              <a:r>
                <a:rPr lang="en-GB" b="1" dirty="0"/>
                <a:t>C</a:t>
              </a:r>
              <a:r>
                <a:rPr lang="en-GB" b="1" dirty="0" smtClean="0"/>
                <a:t>ontracts </a:t>
              </a:r>
              <a:r>
                <a:rPr lang="en-GB" b="1" dirty="0"/>
                <a:t>and </a:t>
              </a:r>
              <a:r>
                <a:rPr lang="en-GB" b="1" dirty="0" smtClean="0"/>
                <a:t>Services</a:t>
              </a:r>
              <a:endParaRPr lang="en-GB"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253</a:t>
            </a:fld>
            <a:endParaRPr lang="en-US" dirty="0"/>
          </a:p>
        </p:txBody>
      </p:sp>
    </p:spTree>
    <p:extLst>
      <p:ext uri="{BB962C8B-B14F-4D97-AF65-F5344CB8AC3E}">
        <p14:creationId xmlns="" xmlns:p14="http://schemas.microsoft.com/office/powerpoint/2010/main" val="339444500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1890" name="Rectangle 2"/>
          <p:cNvSpPr>
            <a:spLocks noGrp="1" noChangeArrowheads="1"/>
          </p:cNvSpPr>
          <p:nvPr>
            <p:ph type="title"/>
          </p:nvPr>
        </p:nvSpPr>
        <p:spPr>
          <a:xfrm>
            <a:off x="228600" y="1"/>
            <a:ext cx="8774723" cy="1108075"/>
          </a:xfrm>
        </p:spPr>
        <p:txBody>
          <a:bodyPr/>
          <a:lstStyle/>
          <a:p>
            <a:r>
              <a:rPr lang="en-GB" dirty="0"/>
              <a:t>Procurement Selection </a:t>
            </a:r>
            <a:r>
              <a:rPr lang="en-GB" dirty="0" smtClean="0"/>
              <a:t>Process</a:t>
            </a:r>
            <a:endParaRPr lang="en-US" dirty="0"/>
          </a:p>
        </p:txBody>
      </p:sp>
      <p:sp>
        <p:nvSpPr>
          <p:cNvPr id="1701891" name="Rectangle 3"/>
          <p:cNvSpPr>
            <a:spLocks noGrp="1" noChangeArrowheads="1"/>
          </p:cNvSpPr>
          <p:nvPr>
            <p:ph type="body" idx="1"/>
          </p:nvPr>
        </p:nvSpPr>
        <p:spPr/>
        <p:txBody>
          <a:bodyPr/>
          <a:lstStyle/>
          <a:p>
            <a:pPr marL="465138" lvl="1">
              <a:lnSpc>
                <a:spcPct val="110000"/>
              </a:lnSpc>
            </a:pPr>
            <a:r>
              <a:rPr lang="en-GB" sz="2200" dirty="0">
                <a:solidFill>
                  <a:schemeClr val="accent6">
                    <a:lumMod val="10000"/>
                  </a:schemeClr>
                </a:solidFill>
              </a:rPr>
              <a:t>Define Procurement Strategy &amp; Requirements</a:t>
            </a:r>
            <a:endParaRPr lang="en-US" sz="2200" dirty="0">
              <a:solidFill>
                <a:schemeClr val="accent6">
                  <a:lumMod val="10000"/>
                </a:schemeClr>
              </a:solidFill>
            </a:endParaRPr>
          </a:p>
          <a:p>
            <a:pPr marL="465138" lvl="1">
              <a:lnSpc>
                <a:spcPct val="110000"/>
              </a:lnSpc>
            </a:pPr>
            <a:r>
              <a:rPr lang="en-GB" sz="2200" dirty="0">
                <a:solidFill>
                  <a:schemeClr val="accent6">
                    <a:lumMod val="10000"/>
                  </a:schemeClr>
                </a:solidFill>
              </a:rPr>
              <a:t>Research the market &amp; identify potential suppliers</a:t>
            </a:r>
            <a:endParaRPr lang="en-US" sz="2200" dirty="0">
              <a:solidFill>
                <a:schemeClr val="accent6">
                  <a:lumMod val="10000"/>
                </a:schemeClr>
              </a:solidFill>
            </a:endParaRPr>
          </a:p>
          <a:p>
            <a:pPr marL="465138" lvl="1">
              <a:lnSpc>
                <a:spcPct val="110000"/>
              </a:lnSpc>
            </a:pPr>
            <a:r>
              <a:rPr lang="en-GB" sz="2200" dirty="0">
                <a:solidFill>
                  <a:schemeClr val="accent6">
                    <a:lumMod val="10000"/>
                  </a:schemeClr>
                </a:solidFill>
              </a:rPr>
              <a:t>Check track record/capability &amp; </a:t>
            </a:r>
            <a:r>
              <a:rPr lang="en-GB" sz="2200" dirty="0" smtClean="0">
                <a:solidFill>
                  <a:schemeClr val="accent6">
                    <a:lumMod val="10000"/>
                  </a:schemeClr>
                </a:solidFill>
              </a:rPr>
              <a:t>shortlist</a:t>
            </a:r>
          </a:p>
          <a:p>
            <a:pPr marL="465138" lvl="1">
              <a:lnSpc>
                <a:spcPct val="110000"/>
              </a:lnSpc>
            </a:pPr>
            <a:r>
              <a:rPr lang="en-GB" sz="2200" dirty="0" smtClean="0">
                <a:solidFill>
                  <a:schemeClr val="accent6">
                    <a:lumMod val="10000"/>
                  </a:schemeClr>
                </a:solidFill>
              </a:rPr>
              <a:t>Invite Tenders</a:t>
            </a:r>
            <a:endParaRPr lang="en-US" sz="2200" dirty="0" smtClean="0">
              <a:solidFill>
                <a:schemeClr val="accent6">
                  <a:lumMod val="10000"/>
                </a:schemeClr>
              </a:solidFill>
            </a:endParaRPr>
          </a:p>
          <a:p>
            <a:pPr marL="465138" lvl="1">
              <a:lnSpc>
                <a:spcPct val="110000"/>
              </a:lnSpc>
            </a:pPr>
            <a:r>
              <a:rPr lang="en-GB" sz="2200" dirty="0" smtClean="0">
                <a:solidFill>
                  <a:schemeClr val="accent6">
                    <a:lumMod val="10000"/>
                  </a:schemeClr>
                </a:solidFill>
              </a:rPr>
              <a:t>Evaluate Tenders</a:t>
            </a:r>
          </a:p>
          <a:p>
            <a:pPr marL="465138" lvl="1">
              <a:lnSpc>
                <a:spcPct val="110000"/>
              </a:lnSpc>
            </a:pPr>
            <a:r>
              <a:rPr lang="en-GB" sz="2200" dirty="0" smtClean="0">
                <a:solidFill>
                  <a:schemeClr val="accent6">
                    <a:lumMod val="10000"/>
                  </a:schemeClr>
                </a:solidFill>
              </a:rPr>
              <a:t>Select Supplier &amp; Negotiate Contractual Terms </a:t>
            </a:r>
            <a:endParaRPr lang="en-US" sz="2200" dirty="0">
              <a:solidFill>
                <a:schemeClr val="accent6">
                  <a:lumMod val="10000"/>
                </a:schemeClr>
              </a:solidFill>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254</a:t>
            </a:fld>
            <a:endParaRPr lang="en-US" dirty="0"/>
          </a:p>
        </p:txBody>
      </p:sp>
    </p:spTree>
    <p:extLst>
      <p:ext uri="{BB962C8B-B14F-4D97-AF65-F5344CB8AC3E}">
        <p14:creationId xmlns="" xmlns:p14="http://schemas.microsoft.com/office/powerpoint/2010/main" val="9600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01891">
                                            <p:txEl>
                                              <p:pRg st="0" end="0"/>
                                            </p:txEl>
                                          </p:spTgt>
                                        </p:tgtEl>
                                        <p:attrNameLst>
                                          <p:attrName>style.visibility</p:attrName>
                                        </p:attrNameLst>
                                      </p:cBhvr>
                                      <p:to>
                                        <p:strVal val="visible"/>
                                      </p:to>
                                    </p:set>
                                    <p:animEffect transition="in" filter="wipe(left)">
                                      <p:cBhvr>
                                        <p:cTn id="7" dur="500"/>
                                        <p:tgtEl>
                                          <p:spTgt spid="1701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01891">
                                            <p:txEl>
                                              <p:pRg st="1" end="1"/>
                                            </p:txEl>
                                          </p:spTgt>
                                        </p:tgtEl>
                                        <p:attrNameLst>
                                          <p:attrName>style.visibility</p:attrName>
                                        </p:attrNameLst>
                                      </p:cBhvr>
                                      <p:to>
                                        <p:strVal val="visible"/>
                                      </p:to>
                                    </p:set>
                                    <p:animEffect transition="in" filter="wipe(left)">
                                      <p:cBhvr>
                                        <p:cTn id="12" dur="500"/>
                                        <p:tgtEl>
                                          <p:spTgt spid="1701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01891">
                                            <p:txEl>
                                              <p:pRg st="2" end="2"/>
                                            </p:txEl>
                                          </p:spTgt>
                                        </p:tgtEl>
                                        <p:attrNameLst>
                                          <p:attrName>style.visibility</p:attrName>
                                        </p:attrNameLst>
                                      </p:cBhvr>
                                      <p:to>
                                        <p:strVal val="visible"/>
                                      </p:to>
                                    </p:set>
                                    <p:animEffect transition="in" filter="wipe(left)">
                                      <p:cBhvr>
                                        <p:cTn id="17" dur="500"/>
                                        <p:tgtEl>
                                          <p:spTgt spid="1701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01891">
                                            <p:txEl>
                                              <p:pRg st="3" end="3"/>
                                            </p:txEl>
                                          </p:spTgt>
                                        </p:tgtEl>
                                        <p:attrNameLst>
                                          <p:attrName>style.visibility</p:attrName>
                                        </p:attrNameLst>
                                      </p:cBhvr>
                                      <p:to>
                                        <p:strVal val="visible"/>
                                      </p:to>
                                    </p:set>
                                    <p:animEffect transition="in" filter="wipe(left)">
                                      <p:cBhvr>
                                        <p:cTn id="22" dur="500"/>
                                        <p:tgtEl>
                                          <p:spTgt spid="1701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01891">
                                            <p:txEl>
                                              <p:pRg st="4" end="4"/>
                                            </p:txEl>
                                          </p:spTgt>
                                        </p:tgtEl>
                                        <p:attrNameLst>
                                          <p:attrName>style.visibility</p:attrName>
                                        </p:attrNameLst>
                                      </p:cBhvr>
                                      <p:to>
                                        <p:strVal val="visible"/>
                                      </p:to>
                                    </p:set>
                                    <p:animEffect transition="in" filter="wipe(left)">
                                      <p:cBhvr>
                                        <p:cTn id="27" dur="500"/>
                                        <p:tgtEl>
                                          <p:spTgt spid="1701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01891">
                                            <p:txEl>
                                              <p:pRg st="5" end="5"/>
                                            </p:txEl>
                                          </p:spTgt>
                                        </p:tgtEl>
                                        <p:attrNameLst>
                                          <p:attrName>style.visibility</p:attrName>
                                        </p:attrNameLst>
                                      </p:cBhvr>
                                      <p:to>
                                        <p:strVal val="visible"/>
                                      </p:to>
                                    </p:set>
                                    <p:animEffect transition="in" filter="wipe(left)">
                                      <p:cBhvr>
                                        <p:cTn id="32" dur="500"/>
                                        <p:tgtEl>
                                          <p:spTgt spid="1701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1891" grpId="0" build="p" bldLvl="2"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sz="quarter" idx="4294967295"/>
          </p:nvPr>
        </p:nvSpPr>
        <p:spPr>
          <a:xfrm>
            <a:off x="609600" y="1"/>
            <a:ext cx="8400425" cy="870857"/>
          </a:xfrm>
        </p:spPr>
        <p:txBody>
          <a:bodyPr/>
          <a:lstStyle/>
          <a:p>
            <a:r>
              <a:rPr lang="en-US" dirty="0" smtClean="0"/>
              <a:t>Evaluation and Selection </a:t>
            </a:r>
            <a:r>
              <a:rPr lang="en-US" dirty="0"/>
              <a:t>Criteria</a:t>
            </a:r>
          </a:p>
        </p:txBody>
      </p:sp>
      <p:sp>
        <p:nvSpPr>
          <p:cNvPr id="1703940" name="Text Box 4"/>
          <p:cNvSpPr txBox="1">
            <a:spLocks noChangeArrowheads="1"/>
          </p:cNvSpPr>
          <p:nvPr/>
        </p:nvSpPr>
        <p:spPr bwMode="auto">
          <a:xfrm>
            <a:off x="4339743" y="1978406"/>
            <a:ext cx="3316614" cy="3293209"/>
          </a:xfrm>
          <a:prstGeom prst="rect">
            <a:avLst/>
          </a:prstGeom>
          <a:noFill/>
          <a:ln w="12700" algn="ctr">
            <a:noFill/>
            <a:miter lim="800000"/>
            <a:headEnd/>
            <a:tailEnd/>
          </a:ln>
          <a:effectLst/>
        </p:spPr>
        <p:txBody>
          <a:bodyPr wrap="none">
            <a:spAutoFit/>
          </a:bodyPr>
          <a:lstStyle/>
          <a:p>
            <a:pPr marL="266700" indent="-266700" algn="l" eaLnBrk="1" hangingPunct="1">
              <a:spcAft>
                <a:spcPct val="50000"/>
              </a:spcAft>
              <a:buFontTx/>
              <a:buChar char="•"/>
            </a:pPr>
            <a:r>
              <a:rPr lang="en-GB" sz="1600" b="1" dirty="0"/>
              <a:t>Price</a:t>
            </a:r>
          </a:p>
          <a:p>
            <a:pPr marL="266700" indent="-266700" algn="l" eaLnBrk="1" hangingPunct="1">
              <a:spcAft>
                <a:spcPct val="50000"/>
              </a:spcAft>
              <a:buFontTx/>
              <a:buChar char="•"/>
            </a:pPr>
            <a:r>
              <a:rPr lang="en-GB" sz="1600" b="1" dirty="0"/>
              <a:t>Quality</a:t>
            </a:r>
          </a:p>
          <a:p>
            <a:pPr marL="266700" indent="-266700" algn="l" eaLnBrk="1" hangingPunct="1">
              <a:spcAft>
                <a:spcPct val="50000"/>
              </a:spcAft>
              <a:buFontTx/>
              <a:buChar char="•"/>
            </a:pPr>
            <a:r>
              <a:rPr lang="en-GB" sz="1600" b="1" dirty="0"/>
              <a:t>Timescales – </a:t>
            </a:r>
            <a:r>
              <a:rPr lang="en-GB" sz="1600" b="1" dirty="0" smtClean="0"/>
              <a:t>Delivery </a:t>
            </a:r>
            <a:r>
              <a:rPr lang="en-GB" sz="1600" b="1" dirty="0"/>
              <a:t>D</a:t>
            </a:r>
            <a:r>
              <a:rPr lang="en-GB" sz="1600" b="1" dirty="0" smtClean="0"/>
              <a:t>ates</a:t>
            </a:r>
            <a:endParaRPr lang="en-GB" sz="1600" b="1" dirty="0"/>
          </a:p>
          <a:p>
            <a:pPr marL="266700" indent="-266700" algn="l" eaLnBrk="1" hangingPunct="1">
              <a:spcAft>
                <a:spcPct val="50000"/>
              </a:spcAft>
              <a:buFontTx/>
              <a:buChar char="•"/>
            </a:pPr>
            <a:r>
              <a:rPr lang="en-GB" sz="1600" b="1" dirty="0"/>
              <a:t>Contract </a:t>
            </a:r>
            <a:r>
              <a:rPr lang="en-GB" sz="1600" b="1" dirty="0" smtClean="0"/>
              <a:t>Terms </a:t>
            </a:r>
            <a:r>
              <a:rPr lang="en-GB" sz="1600" b="1" dirty="0"/>
              <a:t>– </a:t>
            </a:r>
            <a:r>
              <a:rPr lang="en-GB" sz="1600" b="1" dirty="0" smtClean="0"/>
              <a:t>Guarantees</a:t>
            </a:r>
            <a:r>
              <a:rPr lang="en-GB" sz="1600" b="1" dirty="0"/>
              <a:t>, etc.</a:t>
            </a:r>
          </a:p>
          <a:p>
            <a:pPr marL="266700" indent="-266700" algn="l" eaLnBrk="1" hangingPunct="1">
              <a:spcAft>
                <a:spcPct val="50000"/>
              </a:spcAft>
              <a:buFontTx/>
              <a:buChar char="•"/>
            </a:pPr>
            <a:r>
              <a:rPr lang="en-GB" sz="1600" b="1" dirty="0"/>
              <a:t>Support </a:t>
            </a:r>
            <a:r>
              <a:rPr lang="en-GB" sz="1600" b="1" dirty="0" smtClean="0"/>
              <a:t>Costs/Arrangements</a:t>
            </a:r>
            <a:endParaRPr lang="en-GB" sz="1600" b="1" dirty="0"/>
          </a:p>
          <a:p>
            <a:pPr marL="266700" indent="-266700" algn="l" eaLnBrk="1" hangingPunct="1">
              <a:spcAft>
                <a:spcPct val="50000"/>
              </a:spcAft>
              <a:buFontTx/>
              <a:buChar char="•"/>
            </a:pPr>
            <a:r>
              <a:rPr lang="en-GB" sz="1600" b="1" dirty="0"/>
              <a:t>Risk Management</a:t>
            </a:r>
          </a:p>
          <a:p>
            <a:pPr marL="266700" indent="-266700" algn="l" eaLnBrk="1" hangingPunct="1">
              <a:spcAft>
                <a:spcPct val="50000"/>
              </a:spcAft>
              <a:buFontTx/>
              <a:buChar char="•"/>
            </a:pPr>
            <a:r>
              <a:rPr lang="en-GB" sz="1600" b="1" dirty="0"/>
              <a:t>Quality Management</a:t>
            </a:r>
          </a:p>
          <a:p>
            <a:pPr marL="266700" indent="-266700" algn="l" eaLnBrk="1" hangingPunct="1">
              <a:spcAft>
                <a:spcPct val="50000"/>
              </a:spcAft>
              <a:buFontTx/>
              <a:buChar char="•"/>
            </a:pPr>
            <a:r>
              <a:rPr lang="en-GB" sz="1600" b="1" dirty="0"/>
              <a:t>Responsiveness to </a:t>
            </a:r>
            <a:r>
              <a:rPr lang="en-GB" sz="1600" b="1" dirty="0" smtClean="0"/>
              <a:t>Changes</a:t>
            </a:r>
          </a:p>
          <a:p>
            <a:pPr marL="266700" indent="-266700" algn="l" eaLnBrk="1" hangingPunct="1">
              <a:spcAft>
                <a:spcPct val="50000"/>
              </a:spcAft>
              <a:buFontTx/>
              <a:buChar char="•"/>
            </a:pPr>
            <a:r>
              <a:rPr lang="en-GB" sz="1600" b="1" dirty="0" smtClean="0">
                <a:solidFill>
                  <a:srgbClr val="1D6D47"/>
                </a:solidFill>
              </a:rPr>
              <a:t>Sustainability Factor*</a:t>
            </a:r>
            <a:endParaRPr lang="en-US" sz="1600" b="1" dirty="0">
              <a:solidFill>
                <a:srgbClr val="1D6D47"/>
              </a:solidFill>
            </a:endParaRPr>
          </a:p>
        </p:txBody>
      </p:sp>
      <p:pic>
        <p:nvPicPr>
          <p:cNvPr id="1900546" name="Picture 2" descr="C:\Users\Joel\AppData\Local\Microsoft\Windows\Temporary Internet Files\Content.IE5\HZXSKWCP\MC900432663[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3675" y="1705881"/>
            <a:ext cx="3121688" cy="338182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255</a:t>
            </a:fld>
            <a:endParaRPr lang="en-US" dirty="0"/>
          </a:p>
        </p:txBody>
      </p:sp>
    </p:spTree>
    <p:extLst>
      <p:ext uri="{BB962C8B-B14F-4D97-AF65-F5344CB8AC3E}">
        <p14:creationId xmlns="" xmlns:p14="http://schemas.microsoft.com/office/powerpoint/2010/main" val="199637306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149" y="1268762"/>
            <a:ext cx="9036496" cy="1434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27784" y="2852936"/>
            <a:ext cx="3612972" cy="3302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95972" y="4724400"/>
            <a:ext cx="1354824" cy="1222946"/>
          </a:xfrm>
          <a:prstGeom prst="rect">
            <a:avLst/>
          </a:prstGeom>
        </p:spPr>
      </p:pic>
      <p:sp>
        <p:nvSpPr>
          <p:cNvPr id="2" name="Title 1"/>
          <p:cNvSpPr>
            <a:spLocks noGrp="1"/>
          </p:cNvSpPr>
          <p:nvPr>
            <p:ph type="title" idx="4294967295"/>
          </p:nvPr>
        </p:nvSpPr>
        <p:spPr/>
        <p:txBody>
          <a:bodyPr/>
          <a:lstStyle/>
          <a:p>
            <a:r>
              <a:rPr lang="en-US" dirty="0" smtClean="0"/>
              <a:t>Green Vendor Scorecard</a:t>
            </a:r>
            <a:endParaRPr lang="en-US"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256</a:t>
            </a:fld>
            <a:endParaRPr lang="en-US" dirty="0"/>
          </a:p>
        </p:txBody>
      </p:sp>
    </p:spTree>
    <p:extLst>
      <p:ext uri="{BB962C8B-B14F-4D97-AF65-F5344CB8AC3E}">
        <p14:creationId xmlns="" xmlns:p14="http://schemas.microsoft.com/office/powerpoint/2010/main" val="211013066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lstStyle/>
          <a:p>
            <a:r>
              <a:rPr lang="en-GB" dirty="0"/>
              <a:t>Contractual Relationships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257</a:t>
            </a:fld>
            <a:endParaRPr lang="en-US" dirty="0"/>
          </a:p>
        </p:txBody>
      </p:sp>
      <p:sp>
        <p:nvSpPr>
          <p:cNvPr id="4" name="Rectangle 3"/>
          <p:cNvSpPr/>
          <p:nvPr/>
        </p:nvSpPr>
        <p:spPr>
          <a:xfrm>
            <a:off x="228600" y="1066800"/>
            <a:ext cx="4572000" cy="923330"/>
          </a:xfrm>
          <a:prstGeom prst="rect">
            <a:avLst/>
          </a:prstGeom>
        </p:spPr>
        <p:txBody>
          <a:bodyPr>
            <a:spAutoFit/>
          </a:bodyPr>
          <a:lstStyle/>
          <a:p>
            <a:r>
              <a:rPr lang="en-GB" b="1" dirty="0" smtClean="0"/>
              <a:t>Stakeholders outside of the  organization </a:t>
            </a:r>
            <a:r>
              <a:rPr lang="en-GB" dirty="0"/>
              <a:t>who contribute to the project via </a:t>
            </a:r>
            <a:r>
              <a:rPr lang="en-GB" dirty="0" smtClean="0"/>
              <a:t>a set procurement </a:t>
            </a:r>
            <a:r>
              <a:rPr lang="en-GB" dirty="0"/>
              <a:t>process</a:t>
            </a:r>
            <a:endParaRPr lang="en-US" dirty="0"/>
          </a:p>
        </p:txBody>
      </p:sp>
      <p:pic>
        <p:nvPicPr>
          <p:cNvPr id="17" name="Picture 2"/>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153160" y="2199640"/>
            <a:ext cx="6443935"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17" descr="ISO21500.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086600" y="1524000"/>
            <a:ext cx="1744830" cy="812800"/>
          </a:xfrm>
          <a:prstGeom prst="rect">
            <a:avLst/>
          </a:prstGeom>
        </p:spPr>
      </p:pic>
      <p:sp>
        <p:nvSpPr>
          <p:cNvPr id="19" name="Oval 18"/>
          <p:cNvSpPr/>
          <p:nvPr/>
        </p:nvSpPr>
        <p:spPr>
          <a:xfrm>
            <a:off x="6629400" y="3810000"/>
            <a:ext cx="7620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Tree>
    <p:extLst>
      <p:ext uri="{BB962C8B-B14F-4D97-AF65-F5344CB8AC3E}">
        <p14:creationId xmlns="" xmlns:p14="http://schemas.microsoft.com/office/powerpoint/2010/main" val="500085672"/>
      </p:ext>
    </p:extLst>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management</a:t>
            </a:r>
            <a:endParaRPr lang="en-US" dirty="0"/>
          </a:p>
        </p:txBody>
      </p:sp>
      <p:pic>
        <p:nvPicPr>
          <p:cNvPr id="27650" name="Picture 2" descr="http://1.bp.blogspot.com/-bD6IWKz5240/T9FEA58n90I/AAAAAAAADak/N_AnLxwZR50/s1600/iStock_money-tree.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8200" y="762000"/>
            <a:ext cx="2514600" cy="2390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258</a:t>
            </a:fld>
            <a:endParaRPr lang="en-US" dirty="0"/>
          </a:p>
        </p:txBody>
      </p:sp>
    </p:spTree>
    <p:extLst>
      <p:ext uri="{BB962C8B-B14F-4D97-AF65-F5344CB8AC3E}">
        <p14:creationId xmlns="" xmlns:p14="http://schemas.microsoft.com/office/powerpoint/2010/main" val="292113145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p:txBody>
          <a:bodyPr/>
          <a:lstStyle/>
          <a:p>
            <a:pPr algn="r"/>
            <a:r>
              <a:rPr lang="en-GB" dirty="0"/>
              <a:t>Estimates, Budgets &amp; Costs</a:t>
            </a:r>
            <a:endParaRPr lang="en-US" dirty="0"/>
          </a:p>
        </p:txBody>
      </p:sp>
      <p:grpSp>
        <p:nvGrpSpPr>
          <p:cNvPr id="4" name="Group 37"/>
          <p:cNvGrpSpPr/>
          <p:nvPr/>
        </p:nvGrpSpPr>
        <p:grpSpPr>
          <a:xfrm>
            <a:off x="831607" y="1388832"/>
            <a:ext cx="7480788" cy="4847630"/>
            <a:chOff x="1801813" y="1200150"/>
            <a:chExt cx="8104187" cy="4847630"/>
          </a:xfrm>
        </p:grpSpPr>
        <p:sp>
          <p:nvSpPr>
            <p:cNvPr id="964611" name="Text Box 3"/>
            <p:cNvSpPr txBox="1">
              <a:spLocks noChangeArrowheads="1"/>
            </p:cNvSpPr>
            <p:nvPr/>
          </p:nvSpPr>
          <p:spPr bwMode="auto">
            <a:xfrm>
              <a:off x="1827213" y="2216150"/>
              <a:ext cx="1220787" cy="646331"/>
            </a:xfrm>
            <a:prstGeom prst="rect">
              <a:avLst/>
            </a:prstGeom>
            <a:noFill/>
            <a:ln w="12700" algn="ctr">
              <a:noFill/>
              <a:miter lim="800000"/>
              <a:headEnd/>
              <a:tailEnd/>
            </a:ln>
            <a:effectLst/>
          </p:spPr>
          <p:txBody>
            <a:bodyPr>
              <a:spAutoFit/>
            </a:bodyPr>
            <a:lstStyle/>
            <a:p>
              <a:pPr algn="r" eaLnBrk="1" hangingPunct="1"/>
              <a:r>
                <a:rPr lang="en-GB" b="1" dirty="0"/>
                <a:t>Initial Estimate</a:t>
              </a:r>
              <a:endParaRPr lang="en-US" b="1" dirty="0"/>
            </a:p>
          </p:txBody>
        </p:sp>
        <p:sp>
          <p:nvSpPr>
            <p:cNvPr id="964612" name="Text Box 4"/>
            <p:cNvSpPr txBox="1">
              <a:spLocks noChangeArrowheads="1"/>
            </p:cNvSpPr>
            <p:nvPr/>
          </p:nvSpPr>
          <p:spPr bwMode="auto">
            <a:xfrm>
              <a:off x="5830888" y="3028950"/>
              <a:ext cx="933659" cy="369332"/>
            </a:xfrm>
            <a:prstGeom prst="rect">
              <a:avLst/>
            </a:prstGeom>
            <a:noFill/>
            <a:ln w="12700" algn="ctr">
              <a:noFill/>
              <a:miter lim="800000"/>
              <a:headEnd/>
              <a:tailEnd/>
            </a:ln>
            <a:effectLst/>
          </p:spPr>
          <p:txBody>
            <a:bodyPr wrap="none">
              <a:spAutoFit/>
            </a:bodyPr>
            <a:lstStyle/>
            <a:p>
              <a:pPr algn="l" eaLnBrk="1" hangingPunct="1"/>
              <a:r>
                <a:rPr lang="en-GB" b="1" dirty="0"/>
                <a:t>Budget</a:t>
              </a:r>
              <a:endParaRPr lang="en-US" b="1" dirty="0"/>
            </a:p>
          </p:txBody>
        </p:sp>
        <p:sp>
          <p:nvSpPr>
            <p:cNvPr id="964613" name="Text Box 5"/>
            <p:cNvSpPr txBox="1">
              <a:spLocks noChangeArrowheads="1"/>
            </p:cNvSpPr>
            <p:nvPr/>
          </p:nvSpPr>
          <p:spPr bwMode="auto">
            <a:xfrm>
              <a:off x="7824788" y="5111750"/>
              <a:ext cx="2081212" cy="646331"/>
            </a:xfrm>
            <a:prstGeom prst="rect">
              <a:avLst/>
            </a:prstGeom>
            <a:noFill/>
            <a:ln w="12700" algn="ctr">
              <a:noFill/>
              <a:miter lim="800000"/>
              <a:headEnd/>
              <a:tailEnd/>
            </a:ln>
            <a:effectLst/>
          </p:spPr>
          <p:txBody>
            <a:bodyPr>
              <a:spAutoFit/>
            </a:bodyPr>
            <a:lstStyle/>
            <a:p>
              <a:pPr algn="l" eaLnBrk="1" hangingPunct="1"/>
              <a:r>
                <a:rPr lang="en-GB" b="1" dirty="0"/>
                <a:t>Cost </a:t>
              </a:r>
              <a:r>
                <a:rPr lang="en-GB" b="1" dirty="0" smtClean="0"/>
                <a:t>Monitored </a:t>
              </a:r>
              <a:r>
                <a:rPr lang="en-GB" b="1" dirty="0"/>
                <a:t>A</a:t>
              </a:r>
              <a:r>
                <a:rPr lang="en-GB" b="1" dirty="0" smtClean="0"/>
                <a:t>gainst </a:t>
              </a:r>
              <a:r>
                <a:rPr lang="en-GB" b="1" dirty="0"/>
                <a:t>B</a:t>
              </a:r>
              <a:r>
                <a:rPr lang="en-GB" b="1" dirty="0" smtClean="0"/>
                <a:t>udgets</a:t>
              </a:r>
              <a:endParaRPr lang="en-US" b="1" dirty="0"/>
            </a:p>
          </p:txBody>
        </p:sp>
        <p:sp>
          <p:nvSpPr>
            <p:cNvPr id="964614" name="Text Box 6"/>
            <p:cNvSpPr txBox="1">
              <a:spLocks noChangeArrowheads="1"/>
            </p:cNvSpPr>
            <p:nvPr/>
          </p:nvSpPr>
          <p:spPr bwMode="auto">
            <a:xfrm>
              <a:off x="3490913" y="4146550"/>
              <a:ext cx="2611437" cy="1200329"/>
            </a:xfrm>
            <a:prstGeom prst="rect">
              <a:avLst/>
            </a:prstGeom>
            <a:noFill/>
            <a:ln w="12700" algn="ctr">
              <a:noFill/>
              <a:miter lim="800000"/>
              <a:headEnd/>
              <a:tailEnd/>
            </a:ln>
            <a:effectLst/>
          </p:spPr>
          <p:txBody>
            <a:bodyPr>
              <a:spAutoFit/>
            </a:bodyPr>
            <a:lstStyle/>
            <a:p>
              <a:pPr algn="l" eaLnBrk="1" hangingPunct="1"/>
              <a:r>
                <a:rPr lang="en-GB" b="1" dirty="0"/>
                <a:t>Estimates </a:t>
              </a:r>
              <a:r>
                <a:rPr lang="en-GB" b="1" dirty="0" smtClean="0"/>
                <a:t>Refined</a:t>
              </a:r>
              <a:endParaRPr lang="en-GB" b="1" dirty="0"/>
            </a:p>
            <a:p>
              <a:pPr algn="l" eaLnBrk="1" hangingPunct="1"/>
              <a:endParaRPr lang="en-GB" b="1" dirty="0"/>
            </a:p>
            <a:p>
              <a:pPr algn="l" eaLnBrk="1" hangingPunct="1"/>
              <a:r>
                <a:rPr lang="en-GB" b="1" dirty="0"/>
                <a:t>Allowance for </a:t>
              </a:r>
              <a:r>
                <a:rPr lang="en-GB" b="1" dirty="0" smtClean="0"/>
                <a:t>Risk </a:t>
              </a:r>
              <a:r>
                <a:rPr lang="en-GB" b="1" dirty="0"/>
                <a:t>&amp; C</a:t>
              </a:r>
              <a:r>
                <a:rPr lang="en-GB" b="1" dirty="0" smtClean="0"/>
                <a:t>ontingency Included</a:t>
              </a:r>
              <a:endParaRPr lang="en-US" b="1" dirty="0"/>
            </a:p>
          </p:txBody>
        </p:sp>
        <p:sp>
          <p:nvSpPr>
            <p:cNvPr id="964615" name="Rectangle 7"/>
            <p:cNvSpPr>
              <a:spLocks noChangeArrowheads="1"/>
            </p:cNvSpPr>
            <p:nvPr/>
          </p:nvSpPr>
          <p:spPr bwMode="auto">
            <a:xfrm>
              <a:off x="1801813" y="3454400"/>
              <a:ext cx="1390650"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6" name="Text Box 8"/>
            <p:cNvSpPr txBox="1">
              <a:spLocks noChangeArrowheads="1"/>
            </p:cNvSpPr>
            <p:nvPr/>
          </p:nvSpPr>
          <p:spPr bwMode="auto">
            <a:xfrm>
              <a:off x="1978025" y="3600450"/>
              <a:ext cx="1048273"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Concept</a:t>
              </a:r>
              <a:endParaRPr lang="en-US" b="1" dirty="0">
                <a:solidFill>
                  <a:schemeClr val="bg1"/>
                </a:solidFill>
              </a:endParaRPr>
            </a:p>
          </p:txBody>
        </p:sp>
        <p:sp>
          <p:nvSpPr>
            <p:cNvPr id="964617" name="Rectangle 9"/>
            <p:cNvSpPr>
              <a:spLocks noChangeArrowheads="1"/>
            </p:cNvSpPr>
            <p:nvPr/>
          </p:nvSpPr>
          <p:spPr bwMode="auto">
            <a:xfrm>
              <a:off x="3576638" y="3454400"/>
              <a:ext cx="2201862"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18" name="Text Box 10"/>
            <p:cNvSpPr txBox="1">
              <a:spLocks noChangeArrowheads="1"/>
            </p:cNvSpPr>
            <p:nvPr/>
          </p:nvSpPr>
          <p:spPr bwMode="auto">
            <a:xfrm>
              <a:off x="4056063" y="3600450"/>
              <a:ext cx="1231518"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Definition</a:t>
              </a:r>
              <a:endParaRPr lang="en-US" b="1" dirty="0">
                <a:solidFill>
                  <a:schemeClr val="bg1"/>
                </a:solidFill>
              </a:endParaRPr>
            </a:p>
          </p:txBody>
        </p:sp>
        <p:sp>
          <p:nvSpPr>
            <p:cNvPr id="964619" name="Rectangle 11"/>
            <p:cNvSpPr>
              <a:spLocks noChangeArrowheads="1"/>
            </p:cNvSpPr>
            <p:nvPr/>
          </p:nvSpPr>
          <p:spPr bwMode="auto">
            <a:xfrm>
              <a:off x="6411913" y="3454400"/>
              <a:ext cx="3095625" cy="5969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dirty="0"/>
            </a:p>
          </p:txBody>
        </p:sp>
        <p:sp>
          <p:nvSpPr>
            <p:cNvPr id="964620" name="Text Box 12"/>
            <p:cNvSpPr txBox="1">
              <a:spLocks noChangeArrowheads="1"/>
            </p:cNvSpPr>
            <p:nvPr/>
          </p:nvSpPr>
          <p:spPr bwMode="auto">
            <a:xfrm>
              <a:off x="6792913" y="3613150"/>
              <a:ext cx="1868845" cy="369332"/>
            </a:xfrm>
            <a:prstGeom prst="rect">
              <a:avLst/>
            </a:prstGeom>
            <a:noFill/>
            <a:ln w="12700" algn="ctr">
              <a:noFill/>
              <a:miter lim="800000"/>
              <a:headEnd/>
              <a:tailEnd/>
            </a:ln>
            <a:effectLst/>
          </p:spPr>
          <p:txBody>
            <a:bodyPr wrap="none">
              <a:spAutoFit/>
            </a:bodyPr>
            <a:lstStyle/>
            <a:p>
              <a:pPr algn="l" eaLnBrk="1" hangingPunct="1"/>
              <a:r>
                <a:rPr lang="en-GB" b="1" dirty="0">
                  <a:solidFill>
                    <a:schemeClr val="bg1"/>
                  </a:solidFill>
                </a:rPr>
                <a:t>Implementation</a:t>
              </a:r>
              <a:endParaRPr lang="en-US" b="1" dirty="0">
                <a:solidFill>
                  <a:schemeClr val="bg1"/>
                </a:solidFill>
              </a:endParaRPr>
            </a:p>
          </p:txBody>
        </p:sp>
        <p:sp>
          <p:nvSpPr>
            <p:cNvPr id="964621" name="AutoShape 13"/>
            <p:cNvSpPr>
              <a:spLocks noChangeArrowheads="1"/>
            </p:cNvSpPr>
            <p:nvPr/>
          </p:nvSpPr>
          <p:spPr bwMode="auto">
            <a:xfrm>
              <a:off x="3260725" y="1714500"/>
              <a:ext cx="592138" cy="609600"/>
            </a:xfrm>
            <a:prstGeom prst="flowChartDocument">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cxnSp>
          <p:nvCxnSpPr>
            <p:cNvPr id="964622" name="AutoShape 14"/>
            <p:cNvCxnSpPr>
              <a:cxnSpLocks noChangeShapeType="1"/>
              <a:stCxn id="964611" idx="3"/>
              <a:endCxn id="964621" idx="2"/>
            </p:cNvCxnSpPr>
            <p:nvPr/>
          </p:nvCxnSpPr>
          <p:spPr bwMode="auto">
            <a:xfrm flipV="1">
              <a:off x="3048000" y="2283799"/>
              <a:ext cx="508795" cy="255517"/>
            </a:xfrm>
            <a:prstGeom prst="bentConnector2">
              <a:avLst/>
            </a:prstGeom>
            <a:noFill/>
            <a:ln w="12700">
              <a:solidFill>
                <a:schemeClr val="tx1"/>
              </a:solidFill>
              <a:miter lim="800000"/>
              <a:headEnd/>
              <a:tailEnd type="triangle" w="med" len="med"/>
            </a:ln>
            <a:effectLst/>
          </p:spPr>
        </p:cxnSp>
        <p:sp>
          <p:nvSpPr>
            <p:cNvPr id="964623" name="Text Box 15"/>
            <p:cNvSpPr txBox="1">
              <a:spLocks noChangeArrowheads="1"/>
            </p:cNvSpPr>
            <p:nvPr/>
          </p:nvSpPr>
          <p:spPr bwMode="auto">
            <a:xfrm>
              <a:off x="2541588" y="1200150"/>
              <a:ext cx="2579688" cy="646331"/>
            </a:xfrm>
            <a:prstGeom prst="rect">
              <a:avLst/>
            </a:prstGeom>
            <a:noFill/>
            <a:ln w="12700" algn="ctr">
              <a:noFill/>
              <a:miter lim="800000"/>
              <a:headEnd/>
              <a:tailEnd/>
            </a:ln>
            <a:effectLst/>
          </p:spPr>
          <p:txBody>
            <a:bodyPr>
              <a:spAutoFit/>
            </a:bodyPr>
            <a:lstStyle/>
            <a:p>
              <a:pPr algn="l" eaLnBrk="1" hangingPunct="1"/>
              <a:r>
                <a:rPr lang="en-GB" b="1" dirty="0"/>
                <a:t>Investment </a:t>
              </a:r>
              <a:r>
                <a:rPr lang="en-GB" b="1" dirty="0" smtClean="0"/>
                <a:t>Appraisal </a:t>
              </a:r>
              <a:r>
                <a:rPr lang="en-GB" b="1" dirty="0"/>
                <a:t>&amp; Business Case</a:t>
              </a:r>
              <a:endParaRPr lang="en-US" b="1" dirty="0"/>
            </a:p>
          </p:txBody>
        </p:sp>
        <p:sp>
          <p:nvSpPr>
            <p:cNvPr id="964624" name="Line 16"/>
            <p:cNvSpPr>
              <a:spLocks noChangeShapeType="1"/>
            </p:cNvSpPr>
            <p:nvPr/>
          </p:nvSpPr>
          <p:spPr bwMode="auto">
            <a:xfrm>
              <a:off x="3741738" y="2286000"/>
              <a:ext cx="0" cy="10795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5" name="Text Box 17"/>
            <p:cNvSpPr txBox="1">
              <a:spLocks noChangeArrowheads="1"/>
            </p:cNvSpPr>
            <p:nvPr/>
          </p:nvSpPr>
          <p:spPr bwMode="auto">
            <a:xfrm>
              <a:off x="5059363" y="1847850"/>
              <a:ext cx="1652587" cy="923330"/>
            </a:xfrm>
            <a:prstGeom prst="rect">
              <a:avLst/>
            </a:prstGeom>
            <a:noFill/>
            <a:ln w="12700" algn="ctr">
              <a:noFill/>
              <a:miter lim="800000"/>
              <a:headEnd/>
              <a:tailEnd/>
            </a:ln>
            <a:effectLst/>
          </p:spPr>
          <p:txBody>
            <a:bodyPr>
              <a:spAutoFit/>
            </a:bodyPr>
            <a:lstStyle/>
            <a:p>
              <a:pPr eaLnBrk="1" hangingPunct="1"/>
              <a:r>
                <a:rPr lang="en-GB" b="1" dirty="0"/>
                <a:t>Estimate </a:t>
              </a:r>
              <a:r>
                <a:rPr lang="en-GB" b="1" dirty="0" smtClean="0"/>
                <a:t>Agreed </a:t>
              </a:r>
              <a:r>
                <a:rPr lang="en-GB" b="1" dirty="0"/>
                <a:t>by </a:t>
              </a:r>
              <a:r>
                <a:rPr lang="en-GB" b="1" dirty="0" smtClean="0"/>
                <a:t>Sponsor </a:t>
              </a:r>
              <a:endParaRPr lang="en-US" b="1" dirty="0"/>
            </a:p>
          </p:txBody>
        </p:sp>
        <p:sp>
          <p:nvSpPr>
            <p:cNvPr id="964626" name="Line 18"/>
            <p:cNvSpPr>
              <a:spLocks noChangeShapeType="1"/>
            </p:cNvSpPr>
            <p:nvPr/>
          </p:nvSpPr>
          <p:spPr bwMode="auto">
            <a:xfrm flipV="1">
              <a:off x="5627688" y="2565400"/>
              <a:ext cx="0" cy="8763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7" name="Line 19"/>
            <p:cNvSpPr>
              <a:spLocks noChangeShapeType="1"/>
            </p:cNvSpPr>
            <p:nvPr/>
          </p:nvSpPr>
          <p:spPr bwMode="auto">
            <a:xfrm flipV="1">
              <a:off x="2532063" y="2692400"/>
              <a:ext cx="0" cy="723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8" name="Line 20"/>
            <p:cNvSpPr>
              <a:spLocks noChangeShapeType="1"/>
            </p:cNvSpPr>
            <p:nvPr/>
          </p:nvSpPr>
          <p:spPr bwMode="auto">
            <a:xfrm>
              <a:off x="6205538" y="2590800"/>
              <a:ext cx="0" cy="4699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29" name="Rectangle 21"/>
            <p:cNvSpPr>
              <a:spLocks noChangeArrowheads="1"/>
            </p:cNvSpPr>
            <p:nvPr/>
          </p:nvSpPr>
          <p:spPr bwMode="auto">
            <a:xfrm>
              <a:off x="6370638" y="43561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0" name="Rectangle 22"/>
            <p:cNvSpPr>
              <a:spLocks noChangeArrowheads="1"/>
            </p:cNvSpPr>
            <p:nvPr/>
          </p:nvSpPr>
          <p:spPr bwMode="auto">
            <a:xfrm>
              <a:off x="6604000" y="45720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1" name="Rectangle 23"/>
            <p:cNvSpPr>
              <a:spLocks noChangeArrowheads="1"/>
            </p:cNvSpPr>
            <p:nvPr/>
          </p:nvSpPr>
          <p:spPr bwMode="auto">
            <a:xfrm>
              <a:off x="6837363" y="4787900"/>
              <a:ext cx="495300" cy="2413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32" name="Text Box 24"/>
            <p:cNvSpPr txBox="1">
              <a:spLocks noChangeArrowheads="1"/>
            </p:cNvSpPr>
            <p:nvPr/>
          </p:nvSpPr>
          <p:spPr bwMode="auto">
            <a:xfrm>
              <a:off x="6146800" y="5124450"/>
              <a:ext cx="1557338" cy="923330"/>
            </a:xfrm>
            <a:prstGeom prst="rect">
              <a:avLst/>
            </a:prstGeom>
            <a:noFill/>
            <a:ln w="12700" algn="ctr">
              <a:noFill/>
              <a:miter lim="800000"/>
              <a:headEnd/>
              <a:tailEnd/>
            </a:ln>
            <a:effectLst/>
          </p:spPr>
          <p:txBody>
            <a:bodyPr>
              <a:spAutoFit/>
            </a:bodyPr>
            <a:lstStyle/>
            <a:p>
              <a:pPr algn="l" eaLnBrk="1" hangingPunct="1"/>
              <a:r>
                <a:rPr lang="en-GB" b="1" dirty="0"/>
                <a:t>Budget </a:t>
              </a:r>
              <a:r>
                <a:rPr lang="en-GB" b="1" dirty="0" smtClean="0"/>
                <a:t>Allocated </a:t>
              </a:r>
              <a:r>
                <a:rPr lang="en-GB" b="1" dirty="0"/>
                <a:t>to WPs</a:t>
              </a:r>
              <a:endParaRPr lang="en-US" b="1" dirty="0"/>
            </a:p>
          </p:txBody>
        </p:sp>
        <p:sp>
          <p:nvSpPr>
            <p:cNvPr id="964633" name="Text Box 25"/>
            <p:cNvSpPr txBox="1">
              <a:spLocks noChangeArrowheads="1"/>
            </p:cNvSpPr>
            <p:nvPr/>
          </p:nvSpPr>
          <p:spPr bwMode="auto">
            <a:xfrm>
              <a:off x="8154988" y="43116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4" name="Text Box 26"/>
            <p:cNvSpPr txBox="1">
              <a:spLocks noChangeArrowheads="1"/>
            </p:cNvSpPr>
            <p:nvPr/>
          </p:nvSpPr>
          <p:spPr bwMode="auto">
            <a:xfrm>
              <a:off x="8389938" y="45275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5" name="Text Box 27"/>
            <p:cNvSpPr txBox="1">
              <a:spLocks noChangeArrowheads="1"/>
            </p:cNvSpPr>
            <p:nvPr/>
          </p:nvSpPr>
          <p:spPr bwMode="auto">
            <a:xfrm>
              <a:off x="8623300" y="4743450"/>
              <a:ext cx="326827" cy="369332"/>
            </a:xfrm>
            <a:prstGeom prst="rect">
              <a:avLst/>
            </a:prstGeom>
            <a:noFill/>
            <a:ln w="12700" algn="ctr">
              <a:noFill/>
              <a:miter lim="800000"/>
              <a:headEnd/>
              <a:tailEnd/>
            </a:ln>
            <a:effectLst/>
          </p:spPr>
          <p:txBody>
            <a:bodyPr wrap="none">
              <a:spAutoFit/>
            </a:bodyPr>
            <a:lstStyle/>
            <a:p>
              <a:pPr algn="l" eaLnBrk="1" hangingPunct="1"/>
              <a:r>
                <a:rPr lang="en-GB" b="1" dirty="0" smtClean="0"/>
                <a:t>$</a:t>
              </a:r>
              <a:endParaRPr lang="en-US" b="1" dirty="0"/>
            </a:p>
          </p:txBody>
        </p:sp>
        <p:sp>
          <p:nvSpPr>
            <p:cNvPr id="964636" name="Line 28"/>
            <p:cNvSpPr>
              <a:spLocks noChangeShapeType="1"/>
            </p:cNvSpPr>
            <p:nvPr/>
          </p:nvSpPr>
          <p:spPr bwMode="auto">
            <a:xfrm>
              <a:off x="7072313" y="44831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7" name="Line 29"/>
            <p:cNvSpPr>
              <a:spLocks noChangeShapeType="1"/>
            </p:cNvSpPr>
            <p:nvPr/>
          </p:nvSpPr>
          <p:spPr bwMode="auto">
            <a:xfrm>
              <a:off x="7305675" y="46990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8" name="Line 30"/>
            <p:cNvSpPr>
              <a:spLocks noChangeShapeType="1"/>
            </p:cNvSpPr>
            <p:nvPr/>
          </p:nvSpPr>
          <p:spPr bwMode="auto">
            <a:xfrm>
              <a:off x="7539038" y="4914900"/>
              <a:ext cx="1114425" cy="0"/>
            </a:xfrm>
            <a:prstGeom prst="line">
              <a:avLst/>
            </a:prstGeom>
            <a:noFill/>
            <a:ln w="12700">
              <a:solidFill>
                <a:schemeClr val="tx1"/>
              </a:solidFill>
              <a:round/>
              <a:headEnd type="triangle" w="med" len="med"/>
              <a:tailEnd type="triangle" w="med" len="med"/>
            </a:ln>
            <a:effectLst/>
          </p:spPr>
          <p:txBody>
            <a:bodyPr wrap="none"/>
            <a:lstStyle/>
            <a:p>
              <a:endParaRPr lang="en-US" dirty="0"/>
            </a:p>
          </p:txBody>
        </p:sp>
        <p:sp>
          <p:nvSpPr>
            <p:cNvPr id="964639" name="Rectangle 31"/>
            <p:cNvSpPr>
              <a:spLocks noChangeArrowheads="1"/>
            </p:cNvSpPr>
            <p:nvPr/>
          </p:nvSpPr>
          <p:spPr bwMode="auto">
            <a:xfrm>
              <a:off x="6480175" y="2286000"/>
              <a:ext cx="1017588" cy="5461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964640" name="Freeform 32"/>
            <p:cNvSpPr>
              <a:spLocks/>
            </p:cNvSpPr>
            <p:nvPr/>
          </p:nvSpPr>
          <p:spPr bwMode="auto">
            <a:xfrm>
              <a:off x="6480175" y="2287588"/>
              <a:ext cx="1046163" cy="5318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1" name="Line 33"/>
            <p:cNvSpPr>
              <a:spLocks noChangeShapeType="1"/>
            </p:cNvSpPr>
            <p:nvPr/>
          </p:nvSpPr>
          <p:spPr bwMode="auto">
            <a:xfrm>
              <a:off x="6246813" y="3365500"/>
              <a:ext cx="0" cy="927100"/>
            </a:xfrm>
            <a:prstGeom prst="line">
              <a:avLst/>
            </a:prstGeom>
            <a:noFill/>
            <a:ln w="12700">
              <a:solidFill>
                <a:schemeClr val="tx1"/>
              </a:solidFill>
              <a:round/>
              <a:headEnd/>
              <a:tailEnd type="triangle" w="med" len="med"/>
            </a:ln>
            <a:effectLst/>
          </p:spPr>
          <p:txBody>
            <a:bodyPr wrap="none"/>
            <a:lstStyle/>
            <a:p>
              <a:endParaRPr lang="en-US" dirty="0"/>
            </a:p>
          </p:txBody>
        </p:sp>
        <p:sp>
          <p:nvSpPr>
            <p:cNvPr id="964642" name="Freeform 34"/>
            <p:cNvSpPr>
              <a:spLocks/>
            </p:cNvSpPr>
            <p:nvPr/>
          </p:nvSpPr>
          <p:spPr bwMode="auto">
            <a:xfrm>
              <a:off x="6383338" y="43576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3" name="Freeform 35"/>
            <p:cNvSpPr>
              <a:spLocks/>
            </p:cNvSpPr>
            <p:nvPr/>
          </p:nvSpPr>
          <p:spPr bwMode="auto">
            <a:xfrm>
              <a:off x="6618288" y="45735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sp>
          <p:nvSpPr>
            <p:cNvPr id="964644" name="Freeform 36"/>
            <p:cNvSpPr>
              <a:spLocks/>
            </p:cNvSpPr>
            <p:nvPr/>
          </p:nvSpPr>
          <p:spPr bwMode="auto">
            <a:xfrm>
              <a:off x="6851650" y="4789488"/>
              <a:ext cx="495300" cy="239712"/>
            </a:xfrm>
            <a:custGeom>
              <a:avLst/>
              <a:gdLst/>
              <a:ahLst/>
              <a:cxnLst>
                <a:cxn ang="0">
                  <a:pos x="0" y="415"/>
                </a:cxn>
                <a:cxn ang="0">
                  <a:pos x="224" y="343"/>
                </a:cxn>
                <a:cxn ang="0">
                  <a:pos x="632" y="55"/>
                </a:cxn>
                <a:cxn ang="0">
                  <a:pos x="832" y="15"/>
                </a:cxn>
              </a:cxnLst>
              <a:rect l="0" t="0" r="r" b="b"/>
              <a:pathLst>
                <a:path w="832" h="415">
                  <a:moveTo>
                    <a:pt x="0" y="415"/>
                  </a:moveTo>
                  <a:cubicBezTo>
                    <a:pt x="37" y="403"/>
                    <a:pt x="119" y="403"/>
                    <a:pt x="224" y="343"/>
                  </a:cubicBezTo>
                  <a:cubicBezTo>
                    <a:pt x="329" y="283"/>
                    <a:pt x="531" y="110"/>
                    <a:pt x="632" y="55"/>
                  </a:cubicBezTo>
                  <a:cubicBezTo>
                    <a:pt x="733" y="0"/>
                    <a:pt x="790" y="23"/>
                    <a:pt x="832" y="15"/>
                  </a:cubicBezTo>
                </a:path>
              </a:pathLst>
            </a:custGeom>
            <a:noFill/>
            <a:ln w="12700" cmpd="sng">
              <a:solidFill>
                <a:schemeClr val="tx1"/>
              </a:solidFill>
              <a:prstDash val="solid"/>
              <a:round/>
              <a:headEnd/>
              <a:tailEnd/>
            </a:ln>
            <a:effectLst/>
          </p:spPr>
          <p:txBody>
            <a:bodyPr wrap="none"/>
            <a:lstStyle/>
            <a:p>
              <a:endParaRPr lang="en-US"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259</a:t>
            </a:fld>
            <a:endParaRPr lang="en-US" dirty="0"/>
          </a:p>
        </p:txBody>
      </p:sp>
    </p:spTree>
    <p:extLst>
      <p:ext uri="{BB962C8B-B14F-4D97-AF65-F5344CB8AC3E}">
        <p14:creationId xmlns="" xmlns:p14="http://schemas.microsoft.com/office/powerpoint/2010/main" val="269066357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xmlns=""/>
              </a:ext>
            </a:extLst>
          </a:blip>
          <a:srcRect l="7783" r="7974"/>
          <a:stretch/>
        </p:blipFill>
        <p:spPr>
          <a:xfrm>
            <a:off x="4172538" y="1407776"/>
            <a:ext cx="4856333" cy="3242641"/>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sp>
        <p:nvSpPr>
          <p:cNvPr id="10" name="Rectangle 9"/>
          <p:cNvSpPr/>
          <p:nvPr/>
        </p:nvSpPr>
        <p:spPr>
          <a:xfrm>
            <a:off x="3931990" y="3167116"/>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Sugarloaf Colorado, USA</a:t>
            </a:r>
          </a:p>
          <a:p>
            <a:endParaRPr lang="en-US" b="1" dirty="0"/>
          </a:p>
          <a:p>
            <a:r>
              <a:rPr lang="en-US" b="1" dirty="0" smtClean="0"/>
              <a:t>Workers Grouted the Coal Mine to fix cracks as a project to not impact the nature preserve that was adjacent to the mine.</a:t>
            </a:r>
            <a:endParaRPr lang="en-US" dirty="0"/>
          </a:p>
          <a:p>
            <a:endParaRPr lang="en-US" b="1" dirty="0" smtClean="0"/>
          </a:p>
          <a:p>
            <a:r>
              <a:rPr lang="en-US" b="1" dirty="0" smtClean="0"/>
              <a:t>Natural waterways absorbed the grout and created a concrete river in a nature reserve.</a:t>
            </a:r>
            <a:endParaRPr lang="en-US" dirty="0"/>
          </a:p>
        </p:txBody>
      </p:sp>
      <p:sp>
        <p:nvSpPr>
          <p:cNvPr id="9" name="TextBox 8"/>
          <p:cNvSpPr txBox="1"/>
          <p:nvPr/>
        </p:nvSpPr>
        <p:spPr>
          <a:xfrm>
            <a:off x="614018" y="6253540"/>
            <a:ext cx="6396853" cy="646331"/>
          </a:xfrm>
          <a:prstGeom prst="rect">
            <a:avLst/>
          </a:prstGeom>
          <a:noFill/>
        </p:spPr>
        <p:txBody>
          <a:bodyPr wrap="none" rtlCol="0">
            <a:spAutoFit/>
          </a:bodyPr>
          <a:lstStyle/>
          <a:p>
            <a:r>
              <a:rPr lang="en-US" dirty="0"/>
              <a:t>A massive fracture running up the hillside. </a:t>
            </a:r>
            <a:r>
              <a:rPr lang="en-US" i="1" dirty="0"/>
              <a:t>Photo: Darren </a:t>
            </a:r>
            <a:r>
              <a:rPr lang="en-US" i="1" dirty="0" err="1"/>
              <a:t>Pateman</a:t>
            </a:r>
            <a:endParaRPr lang="en-US" dirty="0"/>
          </a:p>
          <a:p>
            <a:endParaRPr lang="en-US" dirty="0"/>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a:ext>
            </a:extLst>
          </a:blip>
          <a:stretch>
            <a:fillRect/>
          </a:stretch>
        </p:blipFill>
        <p:spPr>
          <a:xfrm>
            <a:off x="303696" y="2734380"/>
            <a:ext cx="3519160" cy="3519160"/>
          </a:xfrm>
          <a:prstGeom prst="rect">
            <a:avLst/>
          </a:prstGeom>
        </p:spPr>
      </p:pic>
      <p:sp>
        <p:nvSpPr>
          <p:cNvPr id="13" name="&quot;No&quot; Symbol 12"/>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424658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r>
              <a:rPr lang="en-GB" dirty="0"/>
              <a:t>Project Cost Plan</a:t>
            </a:r>
            <a:endParaRPr lang="en-US" dirty="0"/>
          </a:p>
        </p:txBody>
      </p:sp>
      <p:grpSp>
        <p:nvGrpSpPr>
          <p:cNvPr id="2" name="Group 232"/>
          <p:cNvGrpSpPr/>
          <p:nvPr/>
        </p:nvGrpSpPr>
        <p:grpSpPr>
          <a:xfrm>
            <a:off x="2315756" y="838200"/>
            <a:ext cx="4353766" cy="5091112"/>
            <a:chOff x="3065463" y="1173163"/>
            <a:chExt cx="4716580" cy="5091112"/>
          </a:xfrm>
        </p:grpSpPr>
        <p:grpSp>
          <p:nvGrpSpPr>
            <p:cNvPr id="4" name="Group 3"/>
            <p:cNvGrpSpPr>
              <a:grpSpLocks/>
            </p:cNvGrpSpPr>
            <p:nvPr/>
          </p:nvGrpSpPr>
          <p:grpSpPr bwMode="auto">
            <a:xfrm>
              <a:off x="3065463" y="1173163"/>
              <a:ext cx="4716580" cy="2554288"/>
              <a:chOff x="1782" y="739"/>
              <a:chExt cx="2743" cy="1609"/>
            </a:xfrm>
          </p:grpSpPr>
          <p:grpSp>
            <p:nvGrpSpPr>
              <p:cNvPr id="5" name="Group 4"/>
              <p:cNvGrpSpPr>
                <a:grpSpLocks/>
              </p:cNvGrpSpPr>
              <p:nvPr/>
            </p:nvGrpSpPr>
            <p:grpSpPr bwMode="auto">
              <a:xfrm>
                <a:off x="3926" y="2020"/>
                <a:ext cx="282" cy="113"/>
                <a:chOff x="3926" y="2020"/>
                <a:chExt cx="282" cy="113"/>
              </a:xfrm>
            </p:grpSpPr>
            <p:sp>
              <p:nvSpPr>
                <p:cNvPr id="968709" name="Oval 5"/>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10" name="Oval 6"/>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11" name="Rectangle 7"/>
              <p:cNvSpPr>
                <a:spLocks noChangeArrowheads="1"/>
              </p:cNvSpPr>
              <p:nvPr/>
            </p:nvSpPr>
            <p:spPr bwMode="auto">
              <a:xfrm>
                <a:off x="3208" y="739"/>
                <a:ext cx="5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Project Months </a:t>
                </a:r>
                <a:endParaRPr lang="en-US" sz="1000" b="1" dirty="0">
                  <a:latin typeface="+mn-lt"/>
                </a:endParaRPr>
              </a:p>
            </p:txBody>
          </p:sp>
          <p:sp>
            <p:nvSpPr>
              <p:cNvPr id="968712" name="Rectangle 8"/>
              <p:cNvSpPr>
                <a:spLocks noChangeArrowheads="1"/>
              </p:cNvSpPr>
              <p:nvPr/>
            </p:nvSpPr>
            <p:spPr bwMode="auto">
              <a:xfrm>
                <a:off x="1798" y="909"/>
                <a:ext cx="518"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Cost Categories</a:t>
                </a:r>
                <a:endParaRPr lang="en-US" sz="1000" b="1" dirty="0">
                  <a:latin typeface="+mn-lt"/>
                </a:endParaRPr>
              </a:p>
            </p:txBody>
          </p:sp>
          <p:sp>
            <p:nvSpPr>
              <p:cNvPr id="968713" name="Rectangle 9"/>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714" name="Rectangle 10"/>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715" name="Rectangle 11"/>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716" name="Rectangle 12"/>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717" name="Rectangle 13"/>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718" name="Rectangle 14"/>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719" name="Rectangle 15"/>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720" name="Rectangle 16"/>
              <p:cNvSpPr>
                <a:spLocks noChangeArrowheads="1"/>
              </p:cNvSpPr>
              <p:nvPr/>
            </p:nvSpPr>
            <p:spPr bwMode="auto">
              <a:xfrm>
                <a:off x="2009" y="1025"/>
                <a:ext cx="38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A </a:t>
                </a:r>
                <a:endParaRPr lang="en-US" sz="1000" b="1" dirty="0">
                  <a:latin typeface="+mn-lt"/>
                </a:endParaRPr>
              </a:p>
            </p:txBody>
          </p:sp>
          <p:sp>
            <p:nvSpPr>
              <p:cNvPr id="968721" name="Rectangle 17"/>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22" name="Rectangle 18"/>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3" name="Rectangle 19"/>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724" name="Rectangle 20"/>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5" name="Rectangle 21"/>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26" name="Rectangle 22"/>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27" name="Rectangle 23"/>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728" name="Rectangle 24"/>
              <p:cNvSpPr>
                <a:spLocks noChangeArrowheads="1"/>
              </p:cNvSpPr>
              <p:nvPr/>
            </p:nvSpPr>
            <p:spPr bwMode="auto">
              <a:xfrm>
                <a:off x="2009" y="1146"/>
                <a:ext cx="3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B</a:t>
                </a:r>
                <a:endParaRPr lang="en-US" sz="1000" b="1" dirty="0">
                  <a:latin typeface="+mn-lt"/>
                </a:endParaRPr>
              </a:p>
            </p:txBody>
          </p:sp>
          <p:sp>
            <p:nvSpPr>
              <p:cNvPr id="968729" name="Rectangle 25"/>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30" name="Rectangle 26"/>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1" name="Rectangle 27"/>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2" name="Rectangle 28"/>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3" name="Rectangle 29"/>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734" name="Rectangle 30"/>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35" name="Rectangle 31"/>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736" name="Rectangle 32"/>
              <p:cNvSpPr>
                <a:spLocks noChangeArrowheads="1"/>
              </p:cNvSpPr>
              <p:nvPr/>
            </p:nvSpPr>
            <p:spPr bwMode="auto">
              <a:xfrm>
                <a:off x="2009" y="1268"/>
                <a:ext cx="36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C</a:t>
                </a:r>
                <a:endParaRPr lang="en-US" sz="1000" b="1" dirty="0">
                  <a:latin typeface="+mn-lt"/>
                </a:endParaRPr>
              </a:p>
            </p:txBody>
          </p:sp>
          <p:sp>
            <p:nvSpPr>
              <p:cNvPr id="968737" name="Rectangle 33"/>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38" name="Rectangle 34"/>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39" name="Rectangle 35"/>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40" name="Rectangle 36"/>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1" name="Rectangle 37"/>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42" name="Rectangle 38"/>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743" name="Rectangle 39"/>
              <p:cNvSpPr>
                <a:spLocks noChangeArrowheads="1"/>
              </p:cNvSpPr>
              <p:nvPr/>
            </p:nvSpPr>
            <p:spPr bwMode="auto">
              <a:xfrm>
                <a:off x="1946" y="1392"/>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744" name="Rectangle 40"/>
              <p:cNvSpPr>
                <a:spLocks noChangeArrowheads="1"/>
              </p:cNvSpPr>
              <p:nvPr/>
            </p:nvSpPr>
            <p:spPr bwMode="auto">
              <a:xfrm>
                <a:off x="2134" y="1392"/>
                <a:ext cx="189" cy="97"/>
              </a:xfrm>
              <a:prstGeom prst="rect">
                <a:avLst/>
              </a:prstGeom>
              <a:noFill/>
              <a:ln w="9525">
                <a:noFill/>
                <a:miter lim="800000"/>
                <a:headEnd/>
                <a:tailEnd/>
              </a:ln>
            </p:spPr>
            <p:txBody>
              <a:bodyPr wrap="none" lIns="0" tIns="0" rIns="0" bIns="0">
                <a:spAutoFit/>
              </a:bodyPr>
              <a:lstStyle/>
              <a:p>
                <a:pPr algn="l" eaLnBrk="1" hangingPunct="1"/>
                <a:r>
                  <a:rPr lang="en-US" sz="1000" b="1" dirty="0" smtClean="0">
                    <a:solidFill>
                      <a:srgbClr val="000000"/>
                    </a:solidFill>
                    <a:latin typeface="+mn-lt"/>
                  </a:rPr>
                  <a:t>Labor</a:t>
                </a:r>
                <a:endParaRPr lang="en-US" sz="1000" b="1" dirty="0">
                  <a:latin typeface="+mn-lt"/>
                </a:endParaRPr>
              </a:p>
            </p:txBody>
          </p:sp>
          <p:sp>
            <p:nvSpPr>
              <p:cNvPr id="968745" name="Rectangle 41"/>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746" name="Rectangle 42"/>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7" name="Rectangle 43"/>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748" name="Rectangle 44"/>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49" name="Rectangle 45"/>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750" name="Rectangle 46"/>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751" name="Rectangle 47"/>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752" name="Rectangle 48"/>
              <p:cNvSpPr>
                <a:spLocks noChangeArrowheads="1"/>
              </p:cNvSpPr>
              <p:nvPr/>
            </p:nvSpPr>
            <p:spPr bwMode="auto">
              <a:xfrm>
                <a:off x="2093" y="1517"/>
                <a:ext cx="30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Materials</a:t>
                </a:r>
                <a:endParaRPr lang="en-US" sz="1000" b="1" dirty="0">
                  <a:latin typeface="+mn-lt"/>
                </a:endParaRPr>
              </a:p>
            </p:txBody>
          </p:sp>
          <p:sp>
            <p:nvSpPr>
              <p:cNvPr id="968753" name="Rectangle 49"/>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4" name="Rectangle 50"/>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5" name="Rectangle 51"/>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6" name="Rectangle 52"/>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57" name="Rectangle 53"/>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58" name="Rectangle 54"/>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759" name="Rectangle 55"/>
              <p:cNvSpPr>
                <a:spLocks noChangeArrowheads="1"/>
              </p:cNvSpPr>
              <p:nvPr/>
            </p:nvSpPr>
            <p:spPr bwMode="auto">
              <a:xfrm>
                <a:off x="1930" y="1638"/>
                <a:ext cx="45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Contracts</a:t>
                </a:r>
                <a:endParaRPr lang="en-US" sz="1000" b="1" dirty="0">
                  <a:latin typeface="+mn-lt"/>
                </a:endParaRPr>
              </a:p>
            </p:txBody>
          </p:sp>
          <p:sp>
            <p:nvSpPr>
              <p:cNvPr id="968760" name="Rectangle 56"/>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761" name="Rectangle 57"/>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762" name="Rectangle 58"/>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763" name="Rectangle 59"/>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764" name="Rectangle 60"/>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765" name="Rectangle 61"/>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766" name="Rectangle 62"/>
              <p:cNvSpPr>
                <a:spLocks noChangeArrowheads="1"/>
              </p:cNvSpPr>
              <p:nvPr/>
            </p:nvSpPr>
            <p:spPr bwMode="auto">
              <a:xfrm>
                <a:off x="2067" y="1759"/>
                <a:ext cx="30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Expenses</a:t>
                </a:r>
                <a:endParaRPr lang="en-US" sz="1000" b="1" dirty="0">
                  <a:latin typeface="+mn-lt"/>
                </a:endParaRPr>
              </a:p>
            </p:txBody>
          </p:sp>
          <p:sp>
            <p:nvSpPr>
              <p:cNvPr id="968767" name="Rectangle 63"/>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768" name="Rectangle 64"/>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69" name="Rectangle 65"/>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0" name="Rectangle 66"/>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1" name="Rectangle 67"/>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2" name="Rectangle 68"/>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773" name="Rectangle 69"/>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774" name="Rectangle 70"/>
              <p:cNvSpPr>
                <a:spLocks noChangeArrowheads="1"/>
              </p:cNvSpPr>
              <p:nvPr/>
            </p:nvSpPr>
            <p:spPr bwMode="auto">
              <a:xfrm>
                <a:off x="1972" y="1892"/>
                <a:ext cx="407"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Period Costs</a:t>
                </a:r>
                <a:endParaRPr lang="en-US" sz="1000" b="1" dirty="0">
                  <a:latin typeface="+mn-lt"/>
                </a:endParaRPr>
              </a:p>
            </p:txBody>
          </p:sp>
          <p:sp>
            <p:nvSpPr>
              <p:cNvPr id="968775" name="Rectangle 71"/>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776" name="Rectangle 72"/>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777" name="Rectangle 73"/>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778" name="Rectangle 74"/>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779" name="Rectangle 75"/>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780" name="Rectangle 76"/>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781" name="Rectangle 77"/>
              <p:cNvSpPr>
                <a:spLocks noChangeArrowheads="1"/>
              </p:cNvSpPr>
              <p:nvPr/>
            </p:nvSpPr>
            <p:spPr bwMode="auto">
              <a:xfrm>
                <a:off x="1782" y="2032"/>
                <a:ext cx="579"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Cumulative Costs</a:t>
                </a:r>
                <a:endParaRPr lang="en-US" sz="1000" b="1" dirty="0">
                  <a:latin typeface="+mn-lt"/>
                </a:endParaRPr>
              </a:p>
            </p:txBody>
          </p:sp>
          <p:sp>
            <p:nvSpPr>
              <p:cNvPr id="968782" name="Rectangle 78"/>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783" name="Rectangle 79"/>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784" name="Rectangle 80"/>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785" name="Rectangle 81"/>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786" name="Rectangle 82"/>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787" name="Rectangle 83"/>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88" name="Line 84"/>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89" name="Rectangle 85"/>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790" name="Line 86"/>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1" name="Line 87"/>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2" name="Line 88"/>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793" name="Rectangle 89"/>
              <p:cNvSpPr>
                <a:spLocks noChangeArrowheads="1"/>
              </p:cNvSpPr>
              <p:nvPr/>
            </p:nvSpPr>
            <p:spPr bwMode="auto">
              <a:xfrm>
                <a:off x="3806" y="2251"/>
                <a:ext cx="71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Budget at Completion</a:t>
                </a:r>
                <a:endParaRPr lang="en-US" sz="1000" b="1" dirty="0">
                  <a:latin typeface="+mn-lt"/>
                </a:endParaRPr>
              </a:p>
            </p:txBody>
          </p:sp>
          <p:sp>
            <p:nvSpPr>
              <p:cNvPr id="968794" name="Freeform 90"/>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nvGrpSpPr>
              <p:cNvPr id="6" name="Group 91"/>
              <p:cNvGrpSpPr>
                <a:grpSpLocks/>
              </p:cNvGrpSpPr>
              <p:nvPr/>
            </p:nvGrpSpPr>
            <p:grpSpPr bwMode="auto">
              <a:xfrm>
                <a:off x="3926" y="2020"/>
                <a:ext cx="282" cy="113"/>
                <a:chOff x="3926" y="2020"/>
                <a:chExt cx="282" cy="113"/>
              </a:xfrm>
            </p:grpSpPr>
            <p:sp>
              <p:nvSpPr>
                <p:cNvPr id="968796" name="Oval 92"/>
                <p:cNvSpPr>
                  <a:spLocks noChangeArrowheads="1"/>
                </p:cNvSpPr>
                <p:nvPr/>
              </p:nvSpPr>
              <p:spPr bwMode="auto">
                <a:xfrm>
                  <a:off x="3926" y="2020"/>
                  <a:ext cx="282" cy="113"/>
                </a:xfrm>
                <a:prstGeom prst="ellipse">
                  <a:avLst/>
                </a:prstGeom>
                <a:solidFill>
                  <a:srgbClr val="FFFFCC"/>
                </a:solidFill>
                <a:ln w="0">
                  <a:solidFill>
                    <a:srgbClr val="000000"/>
                  </a:solidFill>
                  <a:round/>
                  <a:headEnd/>
                  <a:tailEnd/>
                </a:ln>
              </p:spPr>
              <p:txBody>
                <a:bodyPr/>
                <a:lstStyle/>
                <a:p>
                  <a:endParaRPr lang="en-US" sz="1000" dirty="0">
                    <a:latin typeface="+mn-lt"/>
                  </a:endParaRPr>
                </a:p>
              </p:txBody>
            </p:sp>
            <p:sp>
              <p:nvSpPr>
                <p:cNvPr id="968797" name="Oval 93"/>
                <p:cNvSpPr>
                  <a:spLocks noChangeArrowheads="1"/>
                </p:cNvSpPr>
                <p:nvPr/>
              </p:nvSpPr>
              <p:spPr bwMode="auto">
                <a:xfrm>
                  <a:off x="3926" y="2020"/>
                  <a:ext cx="282" cy="113"/>
                </a:xfrm>
                <a:prstGeom prst="ellipse">
                  <a:avLst/>
                </a:prstGeom>
                <a:noFill/>
                <a:ln w="7938" cap="rnd">
                  <a:solidFill>
                    <a:srgbClr val="000000"/>
                  </a:solidFill>
                  <a:round/>
                  <a:headEnd/>
                  <a:tailEnd/>
                </a:ln>
              </p:spPr>
              <p:txBody>
                <a:bodyPr/>
                <a:lstStyle/>
                <a:p>
                  <a:endParaRPr lang="en-US" sz="1000" dirty="0">
                    <a:latin typeface="+mn-lt"/>
                  </a:endParaRPr>
                </a:p>
              </p:txBody>
            </p:sp>
          </p:grpSp>
          <p:sp>
            <p:nvSpPr>
              <p:cNvPr id="968798" name="Rectangle 94"/>
              <p:cNvSpPr>
                <a:spLocks noChangeArrowheads="1"/>
              </p:cNvSpPr>
              <p:nvPr/>
            </p:nvSpPr>
            <p:spPr bwMode="auto">
              <a:xfrm>
                <a:off x="3208" y="739"/>
                <a:ext cx="5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Project Months </a:t>
                </a:r>
                <a:endParaRPr lang="en-US" sz="1000" b="1" dirty="0">
                  <a:latin typeface="+mn-lt"/>
                </a:endParaRPr>
              </a:p>
            </p:txBody>
          </p:sp>
          <p:sp>
            <p:nvSpPr>
              <p:cNvPr id="968799" name="Rectangle 95"/>
              <p:cNvSpPr>
                <a:spLocks noChangeArrowheads="1"/>
              </p:cNvSpPr>
              <p:nvPr/>
            </p:nvSpPr>
            <p:spPr bwMode="auto">
              <a:xfrm>
                <a:off x="1798" y="909"/>
                <a:ext cx="518"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Cost Categories</a:t>
                </a:r>
                <a:endParaRPr lang="en-US" sz="1000" b="1" dirty="0">
                  <a:latin typeface="+mn-lt"/>
                </a:endParaRPr>
              </a:p>
            </p:txBody>
          </p:sp>
          <p:sp>
            <p:nvSpPr>
              <p:cNvPr id="968800" name="Rectangle 96"/>
              <p:cNvSpPr>
                <a:spLocks noChangeArrowheads="1"/>
              </p:cNvSpPr>
              <p:nvPr/>
            </p:nvSpPr>
            <p:spPr bwMode="auto">
              <a:xfrm>
                <a:off x="25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a:t>
                </a:r>
                <a:endParaRPr lang="en-US" sz="1000" b="1" dirty="0">
                  <a:latin typeface="+mn-lt"/>
                </a:endParaRPr>
              </a:p>
            </p:txBody>
          </p:sp>
          <p:sp>
            <p:nvSpPr>
              <p:cNvPr id="968801" name="Rectangle 97"/>
              <p:cNvSpPr>
                <a:spLocks noChangeArrowheads="1"/>
              </p:cNvSpPr>
              <p:nvPr/>
            </p:nvSpPr>
            <p:spPr bwMode="auto">
              <a:xfrm>
                <a:off x="2877"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a:t>
                </a:r>
                <a:endParaRPr lang="en-US" sz="1000" b="1" dirty="0">
                  <a:latin typeface="+mn-lt"/>
                </a:endParaRPr>
              </a:p>
            </p:txBody>
          </p:sp>
          <p:sp>
            <p:nvSpPr>
              <p:cNvPr id="968802" name="Rectangle 98"/>
              <p:cNvSpPr>
                <a:spLocks noChangeArrowheads="1"/>
              </p:cNvSpPr>
              <p:nvPr/>
            </p:nvSpPr>
            <p:spPr bwMode="auto">
              <a:xfrm>
                <a:off x="3164"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a:t>
                </a:r>
                <a:endParaRPr lang="en-US" sz="1000" b="1" dirty="0">
                  <a:latin typeface="+mn-lt"/>
                </a:endParaRPr>
              </a:p>
            </p:txBody>
          </p:sp>
          <p:sp>
            <p:nvSpPr>
              <p:cNvPr id="968803" name="Rectangle 99"/>
              <p:cNvSpPr>
                <a:spLocks noChangeArrowheads="1"/>
              </p:cNvSpPr>
              <p:nvPr/>
            </p:nvSpPr>
            <p:spPr bwMode="auto">
              <a:xfrm>
                <a:off x="34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a:t>
                </a:r>
                <a:endParaRPr lang="en-US" sz="1000" b="1" dirty="0">
                  <a:latin typeface="+mn-lt"/>
                </a:endParaRPr>
              </a:p>
            </p:txBody>
          </p:sp>
          <p:sp>
            <p:nvSpPr>
              <p:cNvPr id="968804" name="Rectangle 100"/>
              <p:cNvSpPr>
                <a:spLocks noChangeArrowheads="1"/>
              </p:cNvSpPr>
              <p:nvPr/>
            </p:nvSpPr>
            <p:spPr bwMode="auto">
              <a:xfrm>
                <a:off x="3766"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a:t>
                </a:r>
                <a:endParaRPr lang="en-US" sz="1000" b="1" dirty="0">
                  <a:latin typeface="+mn-lt"/>
                </a:endParaRPr>
              </a:p>
            </p:txBody>
          </p:sp>
          <p:sp>
            <p:nvSpPr>
              <p:cNvPr id="968805" name="Rectangle 101"/>
              <p:cNvSpPr>
                <a:spLocks noChangeArrowheads="1"/>
              </p:cNvSpPr>
              <p:nvPr/>
            </p:nvSpPr>
            <p:spPr bwMode="auto">
              <a:xfrm>
                <a:off x="4075" y="869"/>
                <a:ext cx="41"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a:t>
                </a:r>
                <a:endParaRPr lang="en-US" sz="1000" b="1" dirty="0">
                  <a:latin typeface="+mn-lt"/>
                </a:endParaRPr>
              </a:p>
            </p:txBody>
          </p:sp>
          <p:sp>
            <p:nvSpPr>
              <p:cNvPr id="968806" name="Rectangle 102"/>
              <p:cNvSpPr>
                <a:spLocks noChangeArrowheads="1"/>
              </p:cNvSpPr>
              <p:nvPr/>
            </p:nvSpPr>
            <p:spPr bwMode="auto">
              <a:xfrm>
                <a:off x="4295" y="869"/>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Total</a:t>
                </a:r>
                <a:endParaRPr lang="en-US" sz="1000" b="1" dirty="0">
                  <a:latin typeface="+mn-lt"/>
                </a:endParaRPr>
              </a:p>
            </p:txBody>
          </p:sp>
          <p:sp>
            <p:nvSpPr>
              <p:cNvPr id="968807" name="Rectangle 103"/>
              <p:cNvSpPr>
                <a:spLocks noChangeArrowheads="1"/>
              </p:cNvSpPr>
              <p:nvPr/>
            </p:nvSpPr>
            <p:spPr bwMode="auto">
              <a:xfrm>
                <a:off x="2009" y="1025"/>
                <a:ext cx="38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A </a:t>
                </a:r>
                <a:endParaRPr lang="en-US" sz="1000" b="1" dirty="0">
                  <a:latin typeface="+mn-lt"/>
                </a:endParaRPr>
              </a:p>
            </p:txBody>
          </p:sp>
          <p:sp>
            <p:nvSpPr>
              <p:cNvPr id="968808" name="Rectangle 104"/>
              <p:cNvSpPr>
                <a:spLocks noChangeArrowheads="1"/>
              </p:cNvSpPr>
              <p:nvPr/>
            </p:nvSpPr>
            <p:spPr bwMode="auto">
              <a:xfrm>
                <a:off x="2559"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09" name="Rectangle 105"/>
              <p:cNvSpPr>
                <a:spLocks noChangeArrowheads="1"/>
              </p:cNvSpPr>
              <p:nvPr/>
            </p:nvSpPr>
            <p:spPr bwMode="auto">
              <a:xfrm>
                <a:off x="28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0" name="Rectangle 106"/>
              <p:cNvSpPr>
                <a:spLocks noChangeArrowheads="1"/>
              </p:cNvSpPr>
              <p:nvPr/>
            </p:nvSpPr>
            <p:spPr bwMode="auto">
              <a:xfrm>
                <a:off x="3160"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75</a:t>
                </a:r>
                <a:endParaRPr lang="en-US" sz="1000" b="1" dirty="0">
                  <a:latin typeface="+mn-lt"/>
                </a:endParaRPr>
              </a:p>
            </p:txBody>
          </p:sp>
          <p:sp>
            <p:nvSpPr>
              <p:cNvPr id="968811" name="Rectangle 107"/>
              <p:cNvSpPr>
                <a:spLocks noChangeArrowheads="1"/>
              </p:cNvSpPr>
              <p:nvPr/>
            </p:nvSpPr>
            <p:spPr bwMode="auto">
              <a:xfrm>
                <a:off x="3425"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2" name="Rectangle 108"/>
              <p:cNvSpPr>
                <a:spLocks noChangeArrowheads="1"/>
              </p:cNvSpPr>
              <p:nvPr/>
            </p:nvSpPr>
            <p:spPr bwMode="auto">
              <a:xfrm>
                <a:off x="3727" y="1025"/>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13" name="Rectangle 109"/>
              <p:cNvSpPr>
                <a:spLocks noChangeArrowheads="1"/>
              </p:cNvSpPr>
              <p:nvPr/>
            </p:nvSpPr>
            <p:spPr bwMode="auto">
              <a:xfrm>
                <a:off x="4065" y="1025"/>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4" name="Rectangle 110"/>
              <p:cNvSpPr>
                <a:spLocks noChangeArrowheads="1"/>
              </p:cNvSpPr>
              <p:nvPr/>
            </p:nvSpPr>
            <p:spPr bwMode="auto">
              <a:xfrm>
                <a:off x="4334" y="1023"/>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440</a:t>
                </a:r>
                <a:endParaRPr lang="en-US" sz="1000" b="1" dirty="0">
                  <a:latin typeface="+mn-lt"/>
                </a:endParaRPr>
              </a:p>
            </p:txBody>
          </p:sp>
          <p:sp>
            <p:nvSpPr>
              <p:cNvPr id="968815" name="Rectangle 111"/>
              <p:cNvSpPr>
                <a:spLocks noChangeArrowheads="1"/>
              </p:cNvSpPr>
              <p:nvPr/>
            </p:nvSpPr>
            <p:spPr bwMode="auto">
              <a:xfrm>
                <a:off x="2009" y="1146"/>
                <a:ext cx="3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B</a:t>
                </a:r>
                <a:endParaRPr lang="en-US" sz="1000" b="1" dirty="0">
                  <a:latin typeface="+mn-lt"/>
                </a:endParaRPr>
              </a:p>
            </p:txBody>
          </p:sp>
          <p:sp>
            <p:nvSpPr>
              <p:cNvPr id="968816" name="Rectangle 112"/>
              <p:cNvSpPr>
                <a:spLocks noChangeArrowheads="1"/>
              </p:cNvSpPr>
              <p:nvPr/>
            </p:nvSpPr>
            <p:spPr bwMode="auto">
              <a:xfrm>
                <a:off x="2559"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17" name="Rectangle 113"/>
              <p:cNvSpPr>
                <a:spLocks noChangeArrowheads="1"/>
              </p:cNvSpPr>
              <p:nvPr/>
            </p:nvSpPr>
            <p:spPr bwMode="auto">
              <a:xfrm>
                <a:off x="28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8" name="Rectangle 114"/>
              <p:cNvSpPr>
                <a:spLocks noChangeArrowheads="1"/>
              </p:cNvSpPr>
              <p:nvPr/>
            </p:nvSpPr>
            <p:spPr bwMode="auto">
              <a:xfrm>
                <a:off x="3160"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19" name="Rectangle 115"/>
              <p:cNvSpPr>
                <a:spLocks noChangeArrowheads="1"/>
              </p:cNvSpPr>
              <p:nvPr/>
            </p:nvSpPr>
            <p:spPr bwMode="auto">
              <a:xfrm>
                <a:off x="3462"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0" name="Rectangle 116"/>
              <p:cNvSpPr>
                <a:spLocks noChangeArrowheads="1"/>
              </p:cNvSpPr>
              <p:nvPr/>
            </p:nvSpPr>
            <p:spPr bwMode="auto">
              <a:xfrm>
                <a:off x="3763"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40</a:t>
                </a:r>
                <a:endParaRPr lang="en-US" sz="1000" b="1" dirty="0">
                  <a:latin typeface="+mn-lt"/>
                </a:endParaRPr>
              </a:p>
            </p:txBody>
          </p:sp>
          <p:sp>
            <p:nvSpPr>
              <p:cNvPr id="968821" name="Rectangle 117"/>
              <p:cNvSpPr>
                <a:spLocks noChangeArrowheads="1"/>
              </p:cNvSpPr>
              <p:nvPr/>
            </p:nvSpPr>
            <p:spPr bwMode="auto">
              <a:xfrm>
                <a:off x="4065" y="1146"/>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22" name="Rectangle 118"/>
              <p:cNvSpPr>
                <a:spLocks noChangeArrowheads="1"/>
              </p:cNvSpPr>
              <p:nvPr/>
            </p:nvSpPr>
            <p:spPr bwMode="auto">
              <a:xfrm>
                <a:off x="4334" y="1144"/>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210</a:t>
                </a:r>
                <a:endParaRPr lang="en-US" sz="1000" b="1" dirty="0">
                  <a:latin typeface="+mn-lt"/>
                </a:endParaRPr>
              </a:p>
            </p:txBody>
          </p:sp>
          <p:sp>
            <p:nvSpPr>
              <p:cNvPr id="968823" name="Rectangle 119"/>
              <p:cNvSpPr>
                <a:spLocks noChangeArrowheads="1"/>
              </p:cNvSpPr>
              <p:nvPr/>
            </p:nvSpPr>
            <p:spPr bwMode="auto">
              <a:xfrm>
                <a:off x="2009" y="1268"/>
                <a:ext cx="36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Resource C</a:t>
                </a:r>
                <a:endParaRPr lang="en-US" sz="1000" b="1" dirty="0">
                  <a:latin typeface="+mn-lt"/>
                </a:endParaRPr>
              </a:p>
            </p:txBody>
          </p:sp>
          <p:sp>
            <p:nvSpPr>
              <p:cNvPr id="968824" name="Rectangle 120"/>
              <p:cNvSpPr>
                <a:spLocks noChangeArrowheads="1"/>
              </p:cNvSpPr>
              <p:nvPr/>
            </p:nvSpPr>
            <p:spPr bwMode="auto">
              <a:xfrm>
                <a:off x="2559"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5" name="Rectangle 121"/>
              <p:cNvSpPr>
                <a:spLocks noChangeArrowheads="1"/>
              </p:cNvSpPr>
              <p:nvPr/>
            </p:nvSpPr>
            <p:spPr bwMode="auto">
              <a:xfrm>
                <a:off x="2822"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6" name="Rectangle 122"/>
              <p:cNvSpPr>
                <a:spLocks noChangeArrowheads="1"/>
              </p:cNvSpPr>
              <p:nvPr/>
            </p:nvSpPr>
            <p:spPr bwMode="auto">
              <a:xfrm>
                <a:off x="3124" y="126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27" name="Rectangle 123"/>
              <p:cNvSpPr>
                <a:spLocks noChangeArrowheads="1"/>
              </p:cNvSpPr>
              <p:nvPr/>
            </p:nvSpPr>
            <p:spPr bwMode="auto">
              <a:xfrm>
                <a:off x="3462"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8" name="Rectangle 124"/>
              <p:cNvSpPr>
                <a:spLocks noChangeArrowheads="1"/>
              </p:cNvSpPr>
              <p:nvPr/>
            </p:nvSpPr>
            <p:spPr bwMode="auto">
              <a:xfrm>
                <a:off x="3763" y="126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29" name="Rectangle 125"/>
              <p:cNvSpPr>
                <a:spLocks noChangeArrowheads="1"/>
              </p:cNvSpPr>
              <p:nvPr/>
            </p:nvSpPr>
            <p:spPr bwMode="auto">
              <a:xfrm>
                <a:off x="4334" y="126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350</a:t>
                </a:r>
                <a:endParaRPr lang="en-US" sz="1000" b="1" dirty="0">
                  <a:latin typeface="+mn-lt"/>
                </a:endParaRPr>
              </a:p>
            </p:txBody>
          </p:sp>
          <p:sp>
            <p:nvSpPr>
              <p:cNvPr id="968830" name="Rectangle 126"/>
              <p:cNvSpPr>
                <a:spLocks noChangeArrowheads="1"/>
              </p:cNvSpPr>
              <p:nvPr/>
            </p:nvSpPr>
            <p:spPr bwMode="auto">
              <a:xfrm>
                <a:off x="1946" y="1392"/>
                <a:ext cx="190"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Total </a:t>
                </a:r>
                <a:endParaRPr lang="en-US" sz="1000" b="1" dirty="0">
                  <a:latin typeface="+mn-lt"/>
                </a:endParaRPr>
              </a:p>
            </p:txBody>
          </p:sp>
          <p:sp>
            <p:nvSpPr>
              <p:cNvPr id="968831" name="Rectangle 127"/>
              <p:cNvSpPr>
                <a:spLocks noChangeArrowheads="1"/>
              </p:cNvSpPr>
              <p:nvPr/>
            </p:nvSpPr>
            <p:spPr bwMode="auto">
              <a:xfrm>
                <a:off x="2134" y="1392"/>
                <a:ext cx="189" cy="97"/>
              </a:xfrm>
              <a:prstGeom prst="rect">
                <a:avLst/>
              </a:prstGeom>
              <a:noFill/>
              <a:ln w="9525">
                <a:noFill/>
                <a:miter lim="800000"/>
                <a:headEnd/>
                <a:tailEnd/>
              </a:ln>
            </p:spPr>
            <p:txBody>
              <a:bodyPr wrap="none" lIns="0" tIns="0" rIns="0" bIns="0">
                <a:spAutoFit/>
              </a:bodyPr>
              <a:lstStyle/>
              <a:p>
                <a:pPr algn="l" eaLnBrk="1" hangingPunct="1"/>
                <a:r>
                  <a:rPr lang="en-US" sz="1000" b="1" dirty="0" smtClean="0">
                    <a:solidFill>
                      <a:srgbClr val="000000"/>
                    </a:solidFill>
                    <a:latin typeface="+mn-lt"/>
                  </a:rPr>
                  <a:t>Labor</a:t>
                </a:r>
                <a:endParaRPr lang="en-US" sz="1000" b="1" dirty="0">
                  <a:latin typeface="+mn-lt"/>
                </a:endParaRPr>
              </a:p>
            </p:txBody>
          </p:sp>
          <p:sp>
            <p:nvSpPr>
              <p:cNvPr id="968832" name="Rectangle 128"/>
              <p:cNvSpPr>
                <a:spLocks noChangeArrowheads="1"/>
              </p:cNvSpPr>
              <p:nvPr/>
            </p:nvSpPr>
            <p:spPr bwMode="auto">
              <a:xfrm>
                <a:off x="25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130</a:t>
                </a:r>
                <a:endParaRPr lang="en-US" sz="1000" b="1" dirty="0">
                  <a:latin typeface="+mn-lt"/>
                </a:endParaRPr>
              </a:p>
            </p:txBody>
          </p:sp>
          <p:sp>
            <p:nvSpPr>
              <p:cNvPr id="968833" name="Rectangle 129"/>
              <p:cNvSpPr>
                <a:spLocks noChangeArrowheads="1"/>
              </p:cNvSpPr>
              <p:nvPr/>
            </p:nvSpPr>
            <p:spPr bwMode="auto">
              <a:xfrm>
                <a:off x="2822"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4" name="Rectangle 130"/>
              <p:cNvSpPr>
                <a:spLocks noChangeArrowheads="1"/>
              </p:cNvSpPr>
              <p:nvPr/>
            </p:nvSpPr>
            <p:spPr bwMode="auto">
              <a:xfrm>
                <a:off x="3124"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215</a:t>
                </a:r>
                <a:endParaRPr lang="en-US" sz="1000" b="1" dirty="0">
                  <a:latin typeface="+mn-lt"/>
                </a:endParaRPr>
              </a:p>
            </p:txBody>
          </p:sp>
          <p:sp>
            <p:nvSpPr>
              <p:cNvPr id="968835" name="Rectangle 131"/>
              <p:cNvSpPr>
                <a:spLocks noChangeArrowheads="1"/>
              </p:cNvSpPr>
              <p:nvPr/>
            </p:nvSpPr>
            <p:spPr bwMode="auto">
              <a:xfrm>
                <a:off x="3425"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6" name="Rectangle 132"/>
              <p:cNvSpPr>
                <a:spLocks noChangeArrowheads="1"/>
              </p:cNvSpPr>
              <p:nvPr/>
            </p:nvSpPr>
            <p:spPr bwMode="auto">
              <a:xfrm>
                <a:off x="3727" y="1394"/>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190</a:t>
                </a:r>
                <a:endParaRPr lang="en-US" sz="1000" b="1" dirty="0">
                  <a:latin typeface="+mn-lt"/>
                </a:endParaRPr>
              </a:p>
            </p:txBody>
          </p:sp>
          <p:sp>
            <p:nvSpPr>
              <p:cNvPr id="968837" name="Rectangle 133"/>
              <p:cNvSpPr>
                <a:spLocks noChangeArrowheads="1"/>
              </p:cNvSpPr>
              <p:nvPr/>
            </p:nvSpPr>
            <p:spPr bwMode="auto">
              <a:xfrm>
                <a:off x="4065" y="1394"/>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60</a:t>
                </a:r>
                <a:endParaRPr lang="en-US" sz="1000" b="1" dirty="0">
                  <a:latin typeface="+mn-lt"/>
                </a:endParaRPr>
              </a:p>
            </p:txBody>
          </p:sp>
          <p:sp>
            <p:nvSpPr>
              <p:cNvPr id="968838" name="Rectangle 134"/>
              <p:cNvSpPr>
                <a:spLocks noChangeArrowheads="1"/>
              </p:cNvSpPr>
              <p:nvPr/>
            </p:nvSpPr>
            <p:spPr bwMode="auto">
              <a:xfrm>
                <a:off x="4292" y="139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1000</a:t>
                </a:r>
                <a:endParaRPr lang="en-US" sz="1000" b="1" dirty="0">
                  <a:latin typeface="+mn-lt"/>
                </a:endParaRPr>
              </a:p>
            </p:txBody>
          </p:sp>
          <p:sp>
            <p:nvSpPr>
              <p:cNvPr id="968839" name="Rectangle 135"/>
              <p:cNvSpPr>
                <a:spLocks noChangeArrowheads="1"/>
              </p:cNvSpPr>
              <p:nvPr/>
            </p:nvSpPr>
            <p:spPr bwMode="auto">
              <a:xfrm>
                <a:off x="2093" y="1517"/>
                <a:ext cx="30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Materials</a:t>
                </a:r>
                <a:endParaRPr lang="en-US" sz="1000" b="1" dirty="0">
                  <a:latin typeface="+mn-lt"/>
                </a:endParaRPr>
              </a:p>
            </p:txBody>
          </p:sp>
          <p:sp>
            <p:nvSpPr>
              <p:cNvPr id="968840" name="Rectangle 136"/>
              <p:cNvSpPr>
                <a:spLocks noChangeArrowheads="1"/>
              </p:cNvSpPr>
              <p:nvPr/>
            </p:nvSpPr>
            <p:spPr bwMode="auto">
              <a:xfrm>
                <a:off x="28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1" name="Rectangle 137"/>
              <p:cNvSpPr>
                <a:spLocks noChangeArrowheads="1"/>
              </p:cNvSpPr>
              <p:nvPr/>
            </p:nvSpPr>
            <p:spPr bwMode="auto">
              <a:xfrm>
                <a:off x="3160"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2" name="Rectangle 138"/>
              <p:cNvSpPr>
                <a:spLocks noChangeArrowheads="1"/>
              </p:cNvSpPr>
              <p:nvPr/>
            </p:nvSpPr>
            <p:spPr bwMode="auto">
              <a:xfrm>
                <a:off x="3462"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3" name="Rectangle 139"/>
              <p:cNvSpPr>
                <a:spLocks noChangeArrowheads="1"/>
              </p:cNvSpPr>
              <p:nvPr/>
            </p:nvSpPr>
            <p:spPr bwMode="auto">
              <a:xfrm>
                <a:off x="3763" y="1517"/>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44" name="Rectangle 140"/>
              <p:cNvSpPr>
                <a:spLocks noChangeArrowheads="1"/>
              </p:cNvSpPr>
              <p:nvPr/>
            </p:nvSpPr>
            <p:spPr bwMode="auto">
              <a:xfrm>
                <a:off x="4027" y="1517"/>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5" name="Rectangle 141"/>
              <p:cNvSpPr>
                <a:spLocks noChangeArrowheads="1"/>
              </p:cNvSpPr>
              <p:nvPr/>
            </p:nvSpPr>
            <p:spPr bwMode="auto">
              <a:xfrm>
                <a:off x="4334" y="1515"/>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300</a:t>
                </a:r>
                <a:endParaRPr lang="en-US" sz="1000" b="1" dirty="0">
                  <a:latin typeface="+mn-lt"/>
                </a:endParaRPr>
              </a:p>
            </p:txBody>
          </p:sp>
          <p:sp>
            <p:nvSpPr>
              <p:cNvPr id="968846" name="Rectangle 142"/>
              <p:cNvSpPr>
                <a:spLocks noChangeArrowheads="1"/>
              </p:cNvSpPr>
              <p:nvPr/>
            </p:nvSpPr>
            <p:spPr bwMode="auto">
              <a:xfrm>
                <a:off x="1930" y="1638"/>
                <a:ext cx="455"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Sub Contracts</a:t>
                </a:r>
                <a:endParaRPr lang="en-US" sz="1000" b="1" dirty="0">
                  <a:latin typeface="+mn-lt"/>
                </a:endParaRPr>
              </a:p>
            </p:txBody>
          </p:sp>
          <p:sp>
            <p:nvSpPr>
              <p:cNvPr id="968847" name="Rectangle 143"/>
              <p:cNvSpPr>
                <a:spLocks noChangeArrowheads="1"/>
              </p:cNvSpPr>
              <p:nvPr/>
            </p:nvSpPr>
            <p:spPr bwMode="auto">
              <a:xfrm>
                <a:off x="2860"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30</a:t>
                </a:r>
                <a:endParaRPr lang="en-US" sz="1000" b="1" dirty="0">
                  <a:latin typeface="+mn-lt"/>
                </a:endParaRPr>
              </a:p>
            </p:txBody>
          </p:sp>
          <p:sp>
            <p:nvSpPr>
              <p:cNvPr id="968848" name="Rectangle 144"/>
              <p:cNvSpPr>
                <a:spLocks noChangeArrowheads="1"/>
              </p:cNvSpPr>
              <p:nvPr/>
            </p:nvSpPr>
            <p:spPr bwMode="auto">
              <a:xfrm>
                <a:off x="3124"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a:t>
                </a:r>
                <a:endParaRPr lang="en-US" sz="1000" b="1" dirty="0">
                  <a:latin typeface="+mn-lt"/>
                </a:endParaRPr>
              </a:p>
            </p:txBody>
          </p:sp>
          <p:sp>
            <p:nvSpPr>
              <p:cNvPr id="968849" name="Rectangle 145"/>
              <p:cNvSpPr>
                <a:spLocks noChangeArrowheads="1"/>
              </p:cNvSpPr>
              <p:nvPr/>
            </p:nvSpPr>
            <p:spPr bwMode="auto">
              <a:xfrm>
                <a:off x="3425"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250</a:t>
                </a:r>
                <a:endParaRPr lang="en-US" sz="1000" b="1" dirty="0">
                  <a:latin typeface="+mn-lt"/>
                </a:endParaRPr>
              </a:p>
            </p:txBody>
          </p:sp>
          <p:sp>
            <p:nvSpPr>
              <p:cNvPr id="968850" name="Rectangle 146"/>
              <p:cNvSpPr>
                <a:spLocks noChangeArrowheads="1"/>
              </p:cNvSpPr>
              <p:nvPr/>
            </p:nvSpPr>
            <p:spPr bwMode="auto">
              <a:xfrm>
                <a:off x="3727" y="1638"/>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a:t>
                </a:r>
                <a:endParaRPr lang="en-US" sz="1000" b="1" dirty="0">
                  <a:latin typeface="+mn-lt"/>
                </a:endParaRPr>
              </a:p>
            </p:txBody>
          </p:sp>
          <p:sp>
            <p:nvSpPr>
              <p:cNvPr id="968851" name="Rectangle 147"/>
              <p:cNvSpPr>
                <a:spLocks noChangeArrowheads="1"/>
              </p:cNvSpPr>
              <p:nvPr/>
            </p:nvSpPr>
            <p:spPr bwMode="auto">
              <a:xfrm>
                <a:off x="4065" y="1638"/>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a:t>
                </a:r>
                <a:endParaRPr lang="en-US" sz="1000" b="1" dirty="0">
                  <a:latin typeface="+mn-lt"/>
                </a:endParaRPr>
              </a:p>
            </p:txBody>
          </p:sp>
          <p:sp>
            <p:nvSpPr>
              <p:cNvPr id="968852" name="Rectangle 148"/>
              <p:cNvSpPr>
                <a:spLocks noChangeArrowheads="1"/>
              </p:cNvSpPr>
              <p:nvPr/>
            </p:nvSpPr>
            <p:spPr bwMode="auto">
              <a:xfrm>
                <a:off x="4334" y="1636"/>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580</a:t>
                </a:r>
                <a:endParaRPr lang="en-US" sz="1000" b="1" dirty="0">
                  <a:latin typeface="+mn-lt"/>
                </a:endParaRPr>
              </a:p>
            </p:txBody>
          </p:sp>
          <p:sp>
            <p:nvSpPr>
              <p:cNvPr id="968853" name="Rectangle 149"/>
              <p:cNvSpPr>
                <a:spLocks noChangeArrowheads="1"/>
              </p:cNvSpPr>
              <p:nvPr/>
            </p:nvSpPr>
            <p:spPr bwMode="auto">
              <a:xfrm>
                <a:off x="2067" y="1759"/>
                <a:ext cx="30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Expenses</a:t>
                </a:r>
                <a:endParaRPr lang="en-US" sz="1000" b="1" dirty="0">
                  <a:latin typeface="+mn-lt"/>
                </a:endParaRPr>
              </a:p>
            </p:txBody>
          </p:sp>
          <p:sp>
            <p:nvSpPr>
              <p:cNvPr id="968854" name="Rectangle 150"/>
              <p:cNvSpPr>
                <a:spLocks noChangeArrowheads="1"/>
              </p:cNvSpPr>
              <p:nvPr/>
            </p:nvSpPr>
            <p:spPr bwMode="auto">
              <a:xfrm>
                <a:off x="2559"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a:t>
                </a:r>
                <a:endParaRPr lang="en-US" sz="1000" b="1" dirty="0">
                  <a:latin typeface="+mn-lt"/>
                </a:endParaRPr>
              </a:p>
            </p:txBody>
          </p:sp>
          <p:sp>
            <p:nvSpPr>
              <p:cNvPr id="968855" name="Rectangle 151"/>
              <p:cNvSpPr>
                <a:spLocks noChangeArrowheads="1"/>
              </p:cNvSpPr>
              <p:nvPr/>
            </p:nvSpPr>
            <p:spPr bwMode="auto">
              <a:xfrm>
                <a:off x="28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6" name="Rectangle 152"/>
              <p:cNvSpPr>
                <a:spLocks noChangeArrowheads="1"/>
              </p:cNvSpPr>
              <p:nvPr/>
            </p:nvSpPr>
            <p:spPr bwMode="auto">
              <a:xfrm>
                <a:off x="3160"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7" name="Rectangle 153"/>
              <p:cNvSpPr>
                <a:spLocks noChangeArrowheads="1"/>
              </p:cNvSpPr>
              <p:nvPr/>
            </p:nvSpPr>
            <p:spPr bwMode="auto">
              <a:xfrm>
                <a:off x="3462"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8" name="Rectangle 154"/>
              <p:cNvSpPr>
                <a:spLocks noChangeArrowheads="1"/>
              </p:cNvSpPr>
              <p:nvPr/>
            </p:nvSpPr>
            <p:spPr bwMode="auto">
              <a:xfrm>
                <a:off x="3763"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59" name="Rectangle 155"/>
              <p:cNvSpPr>
                <a:spLocks noChangeArrowheads="1"/>
              </p:cNvSpPr>
              <p:nvPr/>
            </p:nvSpPr>
            <p:spPr bwMode="auto">
              <a:xfrm>
                <a:off x="4065" y="1759"/>
                <a:ext cx="83"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a:t>
                </a:r>
                <a:endParaRPr lang="en-US" sz="1000" b="1" dirty="0">
                  <a:latin typeface="+mn-lt"/>
                </a:endParaRPr>
              </a:p>
            </p:txBody>
          </p:sp>
          <p:sp>
            <p:nvSpPr>
              <p:cNvPr id="968860" name="Rectangle 156"/>
              <p:cNvSpPr>
                <a:spLocks noChangeArrowheads="1"/>
              </p:cNvSpPr>
              <p:nvPr/>
            </p:nvSpPr>
            <p:spPr bwMode="auto">
              <a:xfrm>
                <a:off x="4334" y="1757"/>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110</a:t>
                </a:r>
                <a:endParaRPr lang="en-US" sz="1000" b="1" dirty="0">
                  <a:latin typeface="+mn-lt"/>
                </a:endParaRPr>
              </a:p>
            </p:txBody>
          </p:sp>
          <p:sp>
            <p:nvSpPr>
              <p:cNvPr id="968861" name="Rectangle 157"/>
              <p:cNvSpPr>
                <a:spLocks noChangeArrowheads="1"/>
              </p:cNvSpPr>
              <p:nvPr/>
            </p:nvSpPr>
            <p:spPr bwMode="auto">
              <a:xfrm>
                <a:off x="1972" y="1892"/>
                <a:ext cx="407"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Period Costs</a:t>
                </a:r>
                <a:endParaRPr lang="en-US" sz="1000" b="1" dirty="0">
                  <a:latin typeface="+mn-lt"/>
                </a:endParaRPr>
              </a:p>
            </p:txBody>
          </p:sp>
          <p:sp>
            <p:nvSpPr>
              <p:cNvPr id="968862" name="Rectangle 158"/>
              <p:cNvSpPr>
                <a:spLocks noChangeArrowheads="1"/>
              </p:cNvSpPr>
              <p:nvPr/>
            </p:nvSpPr>
            <p:spPr bwMode="auto">
              <a:xfrm>
                <a:off x="25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140</a:t>
                </a:r>
                <a:endParaRPr lang="en-US" sz="1000" b="1" dirty="0">
                  <a:latin typeface="+mn-lt"/>
                </a:endParaRPr>
              </a:p>
            </p:txBody>
          </p:sp>
          <p:sp>
            <p:nvSpPr>
              <p:cNvPr id="968863" name="Rectangle 159"/>
              <p:cNvSpPr>
                <a:spLocks noChangeArrowheads="1"/>
              </p:cNvSpPr>
              <p:nvPr/>
            </p:nvSpPr>
            <p:spPr bwMode="auto">
              <a:xfrm>
                <a:off x="2822"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315</a:t>
                </a:r>
                <a:endParaRPr lang="en-US" sz="1000" b="1" dirty="0">
                  <a:latin typeface="+mn-lt"/>
                </a:endParaRPr>
              </a:p>
            </p:txBody>
          </p:sp>
          <p:sp>
            <p:nvSpPr>
              <p:cNvPr id="968864" name="Rectangle 160"/>
              <p:cNvSpPr>
                <a:spLocks noChangeArrowheads="1"/>
              </p:cNvSpPr>
              <p:nvPr/>
            </p:nvSpPr>
            <p:spPr bwMode="auto">
              <a:xfrm>
                <a:off x="3124"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385</a:t>
                </a:r>
                <a:endParaRPr lang="en-US" sz="1000" b="1" dirty="0">
                  <a:latin typeface="+mn-lt"/>
                </a:endParaRPr>
              </a:p>
            </p:txBody>
          </p:sp>
          <p:sp>
            <p:nvSpPr>
              <p:cNvPr id="968865" name="Rectangle 161"/>
              <p:cNvSpPr>
                <a:spLocks noChangeArrowheads="1"/>
              </p:cNvSpPr>
              <p:nvPr/>
            </p:nvSpPr>
            <p:spPr bwMode="auto">
              <a:xfrm>
                <a:off x="3425"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510</a:t>
                </a:r>
                <a:endParaRPr lang="en-US" sz="1000" b="1" dirty="0">
                  <a:latin typeface="+mn-lt"/>
                </a:endParaRPr>
              </a:p>
            </p:txBody>
          </p:sp>
          <p:sp>
            <p:nvSpPr>
              <p:cNvPr id="968866" name="Rectangle 162"/>
              <p:cNvSpPr>
                <a:spLocks noChangeArrowheads="1"/>
              </p:cNvSpPr>
              <p:nvPr/>
            </p:nvSpPr>
            <p:spPr bwMode="auto">
              <a:xfrm>
                <a:off x="37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410</a:t>
                </a:r>
                <a:endParaRPr lang="en-US" sz="1000" b="1" dirty="0">
                  <a:latin typeface="+mn-lt"/>
                </a:endParaRPr>
              </a:p>
            </p:txBody>
          </p:sp>
          <p:sp>
            <p:nvSpPr>
              <p:cNvPr id="968867" name="Rectangle 163"/>
              <p:cNvSpPr>
                <a:spLocks noChangeArrowheads="1"/>
              </p:cNvSpPr>
              <p:nvPr/>
            </p:nvSpPr>
            <p:spPr bwMode="auto">
              <a:xfrm>
                <a:off x="4027" y="1892"/>
                <a:ext cx="124"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230</a:t>
                </a:r>
                <a:endParaRPr lang="en-US" sz="1000" b="1" dirty="0">
                  <a:latin typeface="+mn-lt"/>
                </a:endParaRPr>
              </a:p>
            </p:txBody>
          </p:sp>
          <p:sp>
            <p:nvSpPr>
              <p:cNvPr id="968868" name="Rectangle 164"/>
              <p:cNvSpPr>
                <a:spLocks noChangeArrowheads="1"/>
              </p:cNvSpPr>
              <p:nvPr/>
            </p:nvSpPr>
            <p:spPr bwMode="auto">
              <a:xfrm>
                <a:off x="1782" y="2032"/>
                <a:ext cx="579"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Cumulative Costs</a:t>
                </a:r>
                <a:endParaRPr lang="en-US" sz="1000" b="1" dirty="0">
                  <a:latin typeface="+mn-lt"/>
                </a:endParaRPr>
              </a:p>
            </p:txBody>
          </p:sp>
          <p:sp>
            <p:nvSpPr>
              <p:cNvPr id="968869" name="Rectangle 165"/>
              <p:cNvSpPr>
                <a:spLocks noChangeArrowheads="1"/>
              </p:cNvSpPr>
              <p:nvPr/>
            </p:nvSpPr>
            <p:spPr bwMode="auto">
              <a:xfrm>
                <a:off x="25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140</a:t>
                </a:r>
                <a:endParaRPr lang="en-US" sz="1000" b="1" dirty="0">
                  <a:latin typeface="+mn-lt"/>
                </a:endParaRPr>
              </a:p>
            </p:txBody>
          </p:sp>
          <p:sp>
            <p:nvSpPr>
              <p:cNvPr id="968870" name="Rectangle 166"/>
              <p:cNvSpPr>
                <a:spLocks noChangeArrowheads="1"/>
              </p:cNvSpPr>
              <p:nvPr/>
            </p:nvSpPr>
            <p:spPr bwMode="auto">
              <a:xfrm>
                <a:off x="2822"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455</a:t>
                </a:r>
                <a:endParaRPr lang="en-US" sz="1000" b="1" dirty="0">
                  <a:latin typeface="+mn-lt"/>
                </a:endParaRPr>
              </a:p>
            </p:txBody>
          </p:sp>
          <p:sp>
            <p:nvSpPr>
              <p:cNvPr id="968871" name="Rectangle 167"/>
              <p:cNvSpPr>
                <a:spLocks noChangeArrowheads="1"/>
              </p:cNvSpPr>
              <p:nvPr/>
            </p:nvSpPr>
            <p:spPr bwMode="auto">
              <a:xfrm>
                <a:off x="3124" y="2032"/>
                <a:ext cx="124"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840</a:t>
                </a:r>
                <a:endParaRPr lang="en-US" sz="1000" b="1" dirty="0">
                  <a:latin typeface="+mn-lt"/>
                </a:endParaRPr>
              </a:p>
            </p:txBody>
          </p:sp>
          <p:sp>
            <p:nvSpPr>
              <p:cNvPr id="968872" name="Rectangle 168"/>
              <p:cNvSpPr>
                <a:spLocks noChangeArrowheads="1"/>
              </p:cNvSpPr>
              <p:nvPr/>
            </p:nvSpPr>
            <p:spPr bwMode="auto">
              <a:xfrm>
                <a:off x="3383"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1350</a:t>
                </a:r>
                <a:endParaRPr lang="en-US" sz="1000" b="1" dirty="0">
                  <a:latin typeface="+mn-lt"/>
                </a:endParaRPr>
              </a:p>
            </p:txBody>
          </p:sp>
          <p:sp>
            <p:nvSpPr>
              <p:cNvPr id="968873" name="Rectangle 169"/>
              <p:cNvSpPr>
                <a:spLocks noChangeArrowheads="1"/>
              </p:cNvSpPr>
              <p:nvPr/>
            </p:nvSpPr>
            <p:spPr bwMode="auto">
              <a:xfrm>
                <a:off x="3684" y="2032"/>
                <a:ext cx="166" cy="97"/>
              </a:xfrm>
              <a:prstGeom prst="rect">
                <a:avLst/>
              </a:prstGeom>
              <a:noFill/>
              <a:ln w="9525">
                <a:noFill/>
                <a:miter lim="800000"/>
                <a:headEnd/>
                <a:tailEnd/>
              </a:ln>
            </p:spPr>
            <p:txBody>
              <a:bodyPr wrap="none" lIns="0" tIns="0" rIns="0" bIns="0">
                <a:spAutoFit/>
              </a:bodyPr>
              <a:lstStyle/>
              <a:p>
                <a:pPr algn="l" eaLnBrk="1" hangingPunct="1"/>
                <a:r>
                  <a:rPr lang="en-US" sz="1000" b="1" dirty="0">
                    <a:solidFill>
                      <a:srgbClr val="000000"/>
                    </a:solidFill>
                    <a:latin typeface="+mn-lt"/>
                  </a:rPr>
                  <a:t>1760</a:t>
                </a:r>
                <a:endParaRPr lang="en-US" sz="1000" b="1" dirty="0">
                  <a:latin typeface="+mn-lt"/>
                </a:endParaRPr>
              </a:p>
            </p:txBody>
          </p:sp>
          <p:sp>
            <p:nvSpPr>
              <p:cNvPr id="968874" name="Rectangle 170"/>
              <p:cNvSpPr>
                <a:spLocks noChangeArrowheads="1"/>
              </p:cNvSpPr>
              <p:nvPr/>
            </p:nvSpPr>
            <p:spPr bwMode="auto">
              <a:xfrm>
                <a:off x="3985" y="2034"/>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5" name="Line 171"/>
              <p:cNvSpPr>
                <a:spLocks noChangeShapeType="1"/>
              </p:cNvSpPr>
              <p:nvPr/>
            </p:nvSpPr>
            <p:spPr bwMode="auto">
              <a:xfrm>
                <a:off x="4250" y="992"/>
                <a:ext cx="1" cy="1127"/>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6" name="Rectangle 172"/>
              <p:cNvSpPr>
                <a:spLocks noChangeArrowheads="1"/>
              </p:cNvSpPr>
              <p:nvPr/>
            </p:nvSpPr>
            <p:spPr bwMode="auto">
              <a:xfrm>
                <a:off x="4302" y="1893"/>
                <a:ext cx="166"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1990</a:t>
                </a:r>
                <a:endParaRPr lang="en-US" sz="1000" b="1" dirty="0">
                  <a:latin typeface="+mn-lt"/>
                </a:endParaRPr>
              </a:p>
            </p:txBody>
          </p:sp>
          <p:sp>
            <p:nvSpPr>
              <p:cNvPr id="968877" name="Line 173"/>
              <p:cNvSpPr>
                <a:spLocks noChangeShapeType="1"/>
              </p:cNvSpPr>
              <p:nvPr/>
            </p:nvSpPr>
            <p:spPr bwMode="auto">
              <a:xfrm>
                <a:off x="1897" y="1358"/>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8" name="Line 174"/>
              <p:cNvSpPr>
                <a:spLocks noChangeShapeType="1"/>
              </p:cNvSpPr>
              <p:nvPr/>
            </p:nvSpPr>
            <p:spPr bwMode="auto">
              <a:xfrm>
                <a:off x="1890" y="188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79" name="Line 175"/>
              <p:cNvSpPr>
                <a:spLocks noChangeShapeType="1"/>
              </p:cNvSpPr>
              <p:nvPr/>
            </p:nvSpPr>
            <p:spPr bwMode="auto">
              <a:xfrm>
                <a:off x="1897" y="2027"/>
                <a:ext cx="2579" cy="1"/>
              </a:xfrm>
              <a:prstGeom prst="line">
                <a:avLst/>
              </a:prstGeom>
              <a:noFill/>
              <a:ln w="7938" cap="rnd">
                <a:solidFill>
                  <a:srgbClr val="000000"/>
                </a:solidFill>
                <a:round/>
                <a:headEnd/>
                <a:tailEnd/>
              </a:ln>
            </p:spPr>
            <p:txBody>
              <a:bodyPr/>
              <a:lstStyle/>
              <a:p>
                <a:endParaRPr lang="en-US" sz="1000" dirty="0">
                  <a:latin typeface="+mn-lt"/>
                </a:endParaRPr>
              </a:p>
            </p:txBody>
          </p:sp>
          <p:sp>
            <p:nvSpPr>
              <p:cNvPr id="968880" name="Rectangle 176"/>
              <p:cNvSpPr>
                <a:spLocks noChangeArrowheads="1"/>
              </p:cNvSpPr>
              <p:nvPr/>
            </p:nvSpPr>
            <p:spPr bwMode="auto">
              <a:xfrm>
                <a:off x="3806" y="2251"/>
                <a:ext cx="719" cy="97"/>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Budget at Completion</a:t>
                </a:r>
                <a:endParaRPr lang="en-US" sz="1000" b="1" dirty="0">
                  <a:latin typeface="+mn-lt"/>
                </a:endParaRPr>
              </a:p>
            </p:txBody>
          </p:sp>
          <p:sp>
            <p:nvSpPr>
              <p:cNvPr id="968881" name="Freeform 177"/>
              <p:cNvSpPr>
                <a:spLocks noEditPoints="1"/>
              </p:cNvSpPr>
              <p:nvPr/>
            </p:nvSpPr>
            <p:spPr bwMode="auto">
              <a:xfrm>
                <a:off x="4099" y="2133"/>
                <a:ext cx="59" cy="100"/>
              </a:xfrm>
              <a:custGeom>
                <a:avLst/>
                <a:gdLst/>
                <a:ahLst/>
                <a:cxnLst>
                  <a:cxn ang="0">
                    <a:pos x="308" y="558"/>
                  </a:cxn>
                  <a:cxn ang="0">
                    <a:pos x="88" y="181"/>
                  </a:cxn>
                  <a:cxn ang="0">
                    <a:pos x="94" y="160"/>
                  </a:cxn>
                  <a:cxn ang="0">
                    <a:pos x="114" y="166"/>
                  </a:cxn>
                  <a:cxn ang="0">
                    <a:pos x="333" y="543"/>
                  </a:cxn>
                  <a:cxn ang="0">
                    <a:pos x="328" y="563"/>
                  </a:cxn>
                  <a:cxn ang="0">
                    <a:pos x="308" y="558"/>
                  </a:cxn>
                  <a:cxn ang="0">
                    <a:pos x="17" y="268"/>
                  </a:cxn>
                  <a:cxn ang="0">
                    <a:pos x="0" y="0"/>
                  </a:cxn>
                  <a:cxn ang="0">
                    <a:pos x="225" y="148"/>
                  </a:cxn>
                  <a:cxn ang="0">
                    <a:pos x="17" y="268"/>
                  </a:cxn>
                </a:cxnLst>
                <a:rect l="0" t="0" r="r" b="b"/>
                <a:pathLst>
                  <a:path w="338" h="568">
                    <a:moveTo>
                      <a:pt x="308" y="558"/>
                    </a:moveTo>
                    <a:lnTo>
                      <a:pt x="88" y="181"/>
                    </a:lnTo>
                    <a:cubicBezTo>
                      <a:pt x="84" y="174"/>
                      <a:pt x="86" y="165"/>
                      <a:pt x="94" y="160"/>
                    </a:cubicBezTo>
                    <a:cubicBezTo>
                      <a:pt x="101" y="156"/>
                      <a:pt x="110" y="159"/>
                      <a:pt x="114" y="166"/>
                    </a:cubicBezTo>
                    <a:lnTo>
                      <a:pt x="333" y="543"/>
                    </a:lnTo>
                    <a:cubicBezTo>
                      <a:pt x="338" y="550"/>
                      <a:pt x="335" y="559"/>
                      <a:pt x="328" y="563"/>
                    </a:cubicBezTo>
                    <a:cubicBezTo>
                      <a:pt x="321" y="568"/>
                      <a:pt x="312" y="565"/>
                      <a:pt x="308" y="558"/>
                    </a:cubicBezTo>
                    <a:close/>
                    <a:moveTo>
                      <a:pt x="17" y="268"/>
                    </a:moveTo>
                    <a:lnTo>
                      <a:pt x="0" y="0"/>
                    </a:lnTo>
                    <a:lnTo>
                      <a:pt x="225" y="148"/>
                    </a:lnTo>
                    <a:lnTo>
                      <a:pt x="17" y="268"/>
                    </a:lnTo>
                    <a:close/>
                  </a:path>
                </a:pathLst>
              </a:custGeom>
              <a:solidFill>
                <a:srgbClr val="0000FF"/>
              </a:solidFill>
              <a:ln w="1588" cap="flat">
                <a:solidFill>
                  <a:srgbClr val="0000FF"/>
                </a:solidFill>
                <a:prstDash val="solid"/>
                <a:bevel/>
                <a:headEnd/>
                <a:tailEnd/>
              </a:ln>
            </p:spPr>
            <p:txBody>
              <a:bodyPr/>
              <a:lstStyle/>
              <a:p>
                <a:endParaRPr lang="en-US" sz="1000" dirty="0">
                  <a:latin typeface="+mn-lt"/>
                </a:endParaRPr>
              </a:p>
            </p:txBody>
          </p:sp>
        </p:grpSp>
        <p:sp>
          <p:nvSpPr>
            <p:cNvPr id="968883" name="Rectangle 179"/>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884" name="Rectangle 180"/>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5" name="Rectangle 181"/>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6" name="Rectangle 182"/>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7" name="Rectangle 183"/>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8" name="Rectangle 184"/>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89" name="Rectangle 185"/>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0" name="Rectangle 186"/>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1" name="Rectangle 187"/>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892" name="Freeform 188"/>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893" name="Rectangle 189"/>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894" name="Rectangle 190"/>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895" name="Rectangle 191"/>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896" name="Rectangle 192"/>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897" name="Rectangle 193"/>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898" name="Rectangle 194"/>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899" name="Rectangle 195"/>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0" name="Rectangle 196"/>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1" name="Rectangle 197"/>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2" name="Rectangle 198"/>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3" name="Rectangle 199"/>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04" name="Freeform 200"/>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7" name="Freeform 203"/>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09" name="Rectangle 205"/>
            <p:cNvSpPr>
              <a:spLocks noChangeArrowheads="1"/>
            </p:cNvSpPr>
            <p:nvPr/>
          </p:nvSpPr>
          <p:spPr bwMode="auto">
            <a:xfrm>
              <a:off x="6161088" y="5580063"/>
              <a:ext cx="781464"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Spend Profile </a:t>
              </a:r>
              <a:endParaRPr lang="en-US" sz="1000" b="1" dirty="0">
                <a:latin typeface="+mn-lt"/>
              </a:endParaRPr>
            </a:p>
          </p:txBody>
        </p:sp>
        <p:sp>
          <p:nvSpPr>
            <p:cNvPr id="968910" name="Rectangle 206"/>
            <p:cNvSpPr>
              <a:spLocks noChangeArrowheads="1"/>
            </p:cNvSpPr>
            <p:nvPr/>
          </p:nvSpPr>
          <p:spPr bwMode="auto">
            <a:xfrm>
              <a:off x="6073775" y="5740400"/>
              <a:ext cx="889133"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Value)</a:t>
              </a:r>
              <a:endParaRPr lang="en-US" sz="1000" b="1" dirty="0">
                <a:latin typeface="+mn-lt"/>
              </a:endParaRPr>
            </a:p>
          </p:txBody>
        </p:sp>
        <p:sp>
          <p:nvSpPr>
            <p:cNvPr id="968911" name="Freeform 207"/>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12" name="Rectangle 208"/>
            <p:cNvSpPr>
              <a:spLocks noChangeArrowheads="1"/>
            </p:cNvSpPr>
            <p:nvPr/>
          </p:nvSpPr>
          <p:spPr bwMode="auto">
            <a:xfrm>
              <a:off x="4073525" y="61055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0</a:t>
              </a:r>
              <a:endParaRPr lang="en-US" sz="1000" b="1" dirty="0">
                <a:latin typeface="+mn-lt"/>
              </a:endParaRPr>
            </a:p>
          </p:txBody>
        </p:sp>
        <p:sp>
          <p:nvSpPr>
            <p:cNvPr id="968913" name="Rectangle 209"/>
            <p:cNvSpPr>
              <a:spLocks noChangeArrowheads="1"/>
            </p:cNvSpPr>
            <p:nvPr/>
          </p:nvSpPr>
          <p:spPr bwMode="auto">
            <a:xfrm>
              <a:off x="4170363" y="4005263"/>
              <a:ext cx="17462"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4" name="Rectangle 210"/>
            <p:cNvSpPr>
              <a:spLocks noChangeArrowheads="1"/>
            </p:cNvSpPr>
            <p:nvPr/>
          </p:nvSpPr>
          <p:spPr bwMode="auto">
            <a:xfrm>
              <a:off x="469582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5" name="Rectangle 211"/>
            <p:cNvSpPr>
              <a:spLocks noChangeArrowheads="1"/>
            </p:cNvSpPr>
            <p:nvPr/>
          </p:nvSpPr>
          <p:spPr bwMode="auto">
            <a:xfrm>
              <a:off x="5214938"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6" name="Rectangle 212"/>
            <p:cNvSpPr>
              <a:spLocks noChangeArrowheads="1"/>
            </p:cNvSpPr>
            <p:nvPr/>
          </p:nvSpPr>
          <p:spPr bwMode="auto">
            <a:xfrm>
              <a:off x="5732463" y="4013200"/>
              <a:ext cx="7937"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7" name="Rectangle 213"/>
            <p:cNvSpPr>
              <a:spLocks noChangeArrowheads="1"/>
            </p:cNvSpPr>
            <p:nvPr/>
          </p:nvSpPr>
          <p:spPr bwMode="auto">
            <a:xfrm>
              <a:off x="6251575" y="4013200"/>
              <a:ext cx="7938"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8" name="Rectangle 214"/>
            <p:cNvSpPr>
              <a:spLocks noChangeArrowheads="1"/>
            </p:cNvSpPr>
            <p:nvPr/>
          </p:nvSpPr>
          <p:spPr bwMode="auto">
            <a:xfrm>
              <a:off x="6770688" y="4013200"/>
              <a:ext cx="9525" cy="223837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19" name="Rectangle 215"/>
            <p:cNvSpPr>
              <a:spLocks noChangeArrowheads="1"/>
            </p:cNvSpPr>
            <p:nvPr/>
          </p:nvSpPr>
          <p:spPr bwMode="auto">
            <a:xfrm>
              <a:off x="7286625" y="4005263"/>
              <a:ext cx="17463" cy="224631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0" name="Rectangle 216"/>
            <p:cNvSpPr>
              <a:spLocks noChangeArrowheads="1"/>
            </p:cNvSpPr>
            <p:nvPr/>
          </p:nvSpPr>
          <p:spPr bwMode="auto">
            <a:xfrm>
              <a:off x="4170363" y="6246813"/>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1" name="Freeform 217"/>
            <p:cNvSpPr>
              <a:spLocks/>
            </p:cNvSpPr>
            <p:nvPr/>
          </p:nvSpPr>
          <p:spPr bwMode="auto">
            <a:xfrm>
              <a:off x="4176713" y="4467225"/>
              <a:ext cx="3074987" cy="1768475"/>
            </a:xfrm>
            <a:custGeom>
              <a:avLst/>
              <a:gdLst/>
              <a:ahLst/>
              <a:cxnLst>
                <a:cxn ang="0">
                  <a:pos x="0" y="1114"/>
                </a:cxn>
                <a:cxn ang="0">
                  <a:pos x="303" y="1050"/>
                </a:cxn>
                <a:cxn ang="0">
                  <a:pos x="605" y="874"/>
                </a:cxn>
                <a:cxn ang="0">
                  <a:pos x="901" y="620"/>
                </a:cxn>
                <a:cxn ang="0">
                  <a:pos x="1204" y="367"/>
                </a:cxn>
                <a:cxn ang="0">
                  <a:pos x="1507" y="127"/>
                </a:cxn>
                <a:cxn ang="0">
                  <a:pos x="1789" y="0"/>
                </a:cxn>
              </a:cxnLst>
              <a:rect l="0" t="0" r="r" b="b"/>
              <a:pathLst>
                <a:path w="1789" h="1114">
                  <a:moveTo>
                    <a:pt x="0" y="1114"/>
                  </a:moveTo>
                  <a:lnTo>
                    <a:pt x="303" y="1050"/>
                  </a:lnTo>
                  <a:lnTo>
                    <a:pt x="605" y="874"/>
                  </a:lnTo>
                  <a:lnTo>
                    <a:pt x="901" y="620"/>
                  </a:lnTo>
                  <a:lnTo>
                    <a:pt x="1204" y="367"/>
                  </a:lnTo>
                  <a:lnTo>
                    <a:pt x="1507" y="127"/>
                  </a:lnTo>
                  <a:lnTo>
                    <a:pt x="1789" y="0"/>
                  </a:lnTo>
                </a:path>
              </a:pathLst>
            </a:custGeom>
            <a:noFill/>
            <a:ln w="25400" cap="flat">
              <a:solidFill>
                <a:srgbClr val="000000"/>
              </a:solidFill>
              <a:prstDash val="solid"/>
              <a:round/>
              <a:headEnd/>
              <a:tailEnd/>
            </a:ln>
          </p:spPr>
          <p:txBody>
            <a:bodyPr/>
            <a:lstStyle/>
            <a:p>
              <a:endParaRPr lang="en-US" sz="1000" dirty="0">
                <a:latin typeface="+mn-lt"/>
              </a:endParaRPr>
            </a:p>
          </p:txBody>
        </p:sp>
        <p:sp>
          <p:nvSpPr>
            <p:cNvPr id="968922" name="Rectangle 218"/>
            <p:cNvSpPr>
              <a:spLocks noChangeArrowheads="1"/>
            </p:cNvSpPr>
            <p:nvPr/>
          </p:nvSpPr>
          <p:spPr bwMode="auto">
            <a:xfrm>
              <a:off x="4000500" y="3857625"/>
              <a:ext cx="71201" cy="153888"/>
            </a:xfrm>
            <a:prstGeom prst="rect">
              <a:avLst/>
            </a:prstGeom>
            <a:noFill/>
            <a:ln w="9525">
              <a:noFill/>
              <a:miter lim="800000"/>
              <a:headEnd/>
              <a:tailEnd/>
            </a:ln>
          </p:spPr>
          <p:txBody>
            <a:bodyPr wrap="none" lIns="0" tIns="0" rIns="0" bIns="0">
              <a:spAutoFit/>
            </a:bodyPr>
            <a:lstStyle/>
            <a:p>
              <a:pPr algn="l" eaLnBrk="1" hangingPunct="1"/>
              <a:r>
                <a:rPr lang="en-US" sz="1000" dirty="0" smtClean="0">
                  <a:solidFill>
                    <a:srgbClr val="000000"/>
                  </a:solidFill>
                  <a:latin typeface="+mn-lt"/>
                </a:rPr>
                <a:t>$</a:t>
              </a:r>
              <a:endParaRPr lang="en-US" sz="1000" b="1" dirty="0">
                <a:latin typeface="+mn-lt"/>
              </a:endParaRPr>
            </a:p>
          </p:txBody>
        </p:sp>
        <p:sp>
          <p:nvSpPr>
            <p:cNvPr id="968923" name="Rectangle 219"/>
            <p:cNvSpPr>
              <a:spLocks noChangeArrowheads="1"/>
            </p:cNvSpPr>
            <p:nvPr/>
          </p:nvSpPr>
          <p:spPr bwMode="auto">
            <a:xfrm>
              <a:off x="4068763" y="3857625"/>
              <a:ext cx="72937"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K</a:t>
              </a:r>
              <a:endParaRPr lang="en-US" sz="1000" b="1" dirty="0">
                <a:latin typeface="+mn-lt"/>
              </a:endParaRPr>
            </a:p>
          </p:txBody>
        </p:sp>
        <p:sp>
          <p:nvSpPr>
            <p:cNvPr id="968924" name="Rectangle 220"/>
            <p:cNvSpPr>
              <a:spLocks noChangeArrowheads="1"/>
            </p:cNvSpPr>
            <p:nvPr/>
          </p:nvSpPr>
          <p:spPr bwMode="auto">
            <a:xfrm>
              <a:off x="3875088" y="43116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2000</a:t>
              </a:r>
              <a:endParaRPr lang="en-US" sz="1000" b="1" dirty="0">
                <a:latin typeface="+mn-lt"/>
              </a:endParaRPr>
            </a:p>
          </p:txBody>
        </p:sp>
        <p:sp>
          <p:nvSpPr>
            <p:cNvPr id="968925" name="Rectangle 221"/>
            <p:cNvSpPr>
              <a:spLocks noChangeArrowheads="1"/>
            </p:cNvSpPr>
            <p:nvPr/>
          </p:nvSpPr>
          <p:spPr bwMode="auto">
            <a:xfrm>
              <a:off x="3875088" y="4756150"/>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1500</a:t>
              </a:r>
              <a:endParaRPr lang="en-US" sz="1000" b="1" dirty="0">
                <a:latin typeface="+mn-lt"/>
              </a:endParaRPr>
            </a:p>
          </p:txBody>
        </p:sp>
        <p:sp>
          <p:nvSpPr>
            <p:cNvPr id="968926" name="Rectangle 222"/>
            <p:cNvSpPr>
              <a:spLocks noChangeArrowheads="1"/>
            </p:cNvSpPr>
            <p:nvPr/>
          </p:nvSpPr>
          <p:spPr bwMode="auto">
            <a:xfrm>
              <a:off x="3875088" y="5208588"/>
              <a:ext cx="284800"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1000</a:t>
              </a:r>
              <a:endParaRPr lang="en-US" sz="1000" b="1" dirty="0">
                <a:latin typeface="+mn-lt"/>
              </a:endParaRPr>
            </a:p>
          </p:txBody>
        </p:sp>
        <p:sp>
          <p:nvSpPr>
            <p:cNvPr id="968927" name="Rectangle 223"/>
            <p:cNvSpPr>
              <a:spLocks noChangeArrowheads="1"/>
            </p:cNvSpPr>
            <p:nvPr/>
          </p:nvSpPr>
          <p:spPr bwMode="auto">
            <a:xfrm>
              <a:off x="3946525" y="5662613"/>
              <a:ext cx="213601"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500</a:t>
              </a:r>
              <a:endParaRPr lang="en-US" sz="1000" b="1" dirty="0">
                <a:latin typeface="+mn-lt"/>
              </a:endParaRPr>
            </a:p>
          </p:txBody>
        </p:sp>
        <p:sp>
          <p:nvSpPr>
            <p:cNvPr id="968928" name="Rectangle 224"/>
            <p:cNvSpPr>
              <a:spLocks noChangeArrowheads="1"/>
            </p:cNvSpPr>
            <p:nvPr/>
          </p:nvSpPr>
          <p:spPr bwMode="auto">
            <a:xfrm>
              <a:off x="4170363" y="3995738"/>
              <a:ext cx="3135312" cy="17462"/>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29" name="Rectangle 225"/>
            <p:cNvSpPr>
              <a:spLocks noChangeArrowheads="1"/>
            </p:cNvSpPr>
            <p:nvPr/>
          </p:nvSpPr>
          <p:spPr bwMode="auto">
            <a:xfrm>
              <a:off x="4170363" y="4449763"/>
              <a:ext cx="3135312" cy="7937"/>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0" name="Rectangle 226"/>
            <p:cNvSpPr>
              <a:spLocks noChangeArrowheads="1"/>
            </p:cNvSpPr>
            <p:nvPr/>
          </p:nvSpPr>
          <p:spPr bwMode="auto">
            <a:xfrm>
              <a:off x="4170363" y="4899025"/>
              <a:ext cx="3135312" cy="9525"/>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1" name="Rectangle 227"/>
            <p:cNvSpPr>
              <a:spLocks noChangeArrowheads="1"/>
            </p:cNvSpPr>
            <p:nvPr/>
          </p:nvSpPr>
          <p:spPr bwMode="auto">
            <a:xfrm>
              <a:off x="4170363" y="534987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2" name="Rectangle 228"/>
            <p:cNvSpPr>
              <a:spLocks noChangeArrowheads="1"/>
            </p:cNvSpPr>
            <p:nvPr/>
          </p:nvSpPr>
          <p:spPr bwMode="auto">
            <a:xfrm>
              <a:off x="4170363" y="5800725"/>
              <a:ext cx="3135312" cy="7938"/>
            </a:xfrm>
            <a:prstGeom prst="rect">
              <a:avLst/>
            </a:prstGeom>
            <a:solidFill>
              <a:srgbClr val="000000"/>
            </a:solidFill>
            <a:ln w="9525">
              <a:noFill/>
              <a:miter lim="800000"/>
              <a:headEnd/>
              <a:tailEnd/>
            </a:ln>
          </p:spPr>
          <p:txBody>
            <a:bodyPr/>
            <a:lstStyle/>
            <a:p>
              <a:endParaRPr lang="en-US" sz="1000" dirty="0">
                <a:latin typeface="+mn-lt"/>
              </a:endParaRPr>
            </a:p>
          </p:txBody>
        </p:sp>
        <p:sp>
          <p:nvSpPr>
            <p:cNvPr id="968933" name="Freeform 229"/>
            <p:cNvSpPr>
              <a:spLocks noEditPoints="1"/>
            </p:cNvSpPr>
            <p:nvPr/>
          </p:nvSpPr>
          <p:spPr bwMode="auto">
            <a:xfrm>
              <a:off x="4167188" y="4445000"/>
              <a:ext cx="3076575" cy="1789113"/>
            </a:xfrm>
            <a:custGeom>
              <a:avLst/>
              <a:gdLst/>
              <a:ahLst/>
              <a:cxnLst>
                <a:cxn ang="0">
                  <a:pos x="298" y="6124"/>
                </a:cxn>
                <a:cxn ang="0">
                  <a:pos x="51" y="6401"/>
                </a:cxn>
                <a:cxn ang="0">
                  <a:pos x="522" y="5972"/>
                </a:cxn>
                <a:cxn ang="0">
                  <a:pos x="870" y="5845"/>
                </a:cxn>
                <a:cxn ang="0">
                  <a:pos x="522" y="5972"/>
                </a:cxn>
                <a:cxn ang="0">
                  <a:pos x="1120" y="5566"/>
                </a:cxn>
                <a:cxn ang="0">
                  <a:pos x="1382" y="5472"/>
                </a:cxn>
                <a:cxn ang="0">
                  <a:pos x="1093" y="5693"/>
                </a:cxn>
                <a:cxn ang="0">
                  <a:pos x="1536" y="5233"/>
                </a:cxn>
                <a:cxn ang="0">
                  <a:pos x="1874" y="5079"/>
                </a:cxn>
                <a:cxn ang="0">
                  <a:pos x="1536" y="5233"/>
                </a:cxn>
                <a:cxn ang="0">
                  <a:pos x="2309" y="4615"/>
                </a:cxn>
                <a:cxn ang="0">
                  <a:pos x="2084" y="4910"/>
                </a:cxn>
                <a:cxn ang="0">
                  <a:pos x="2524" y="4450"/>
                </a:cxn>
                <a:cxn ang="0">
                  <a:pos x="2865" y="4302"/>
                </a:cxn>
                <a:cxn ang="0">
                  <a:pos x="2524" y="4450"/>
                </a:cxn>
                <a:cxn ang="0">
                  <a:pos x="3309" y="3847"/>
                </a:cxn>
                <a:cxn ang="0">
                  <a:pos x="3079" y="4137"/>
                </a:cxn>
                <a:cxn ang="0">
                  <a:pos x="3524" y="3683"/>
                </a:cxn>
                <a:cxn ang="0">
                  <a:pos x="3864" y="3535"/>
                </a:cxn>
                <a:cxn ang="0">
                  <a:pos x="3524" y="3683"/>
                </a:cxn>
                <a:cxn ang="0">
                  <a:pos x="4038" y="3288"/>
                </a:cxn>
                <a:cxn ang="0">
                  <a:pos x="4352" y="3132"/>
                </a:cxn>
                <a:cxn ang="0">
                  <a:pos x="4078" y="3370"/>
                </a:cxn>
                <a:cxn ang="0">
                  <a:pos x="4496" y="2887"/>
                </a:cxn>
                <a:cxn ang="0">
                  <a:pos x="4826" y="2718"/>
                </a:cxn>
                <a:cxn ang="0">
                  <a:pos x="4496" y="2887"/>
                </a:cxn>
                <a:cxn ang="0">
                  <a:pos x="5241" y="2235"/>
                </a:cxn>
                <a:cxn ang="0">
                  <a:pos x="5030" y="2540"/>
                </a:cxn>
                <a:cxn ang="0">
                  <a:pos x="5444" y="2057"/>
                </a:cxn>
                <a:cxn ang="0">
                  <a:pos x="5775" y="1888"/>
                </a:cxn>
                <a:cxn ang="0">
                  <a:pos x="5444" y="2057"/>
                </a:cxn>
                <a:cxn ang="0">
                  <a:pos x="5956" y="1610"/>
                </a:cxn>
                <a:cxn ang="0">
                  <a:pos x="6258" y="1489"/>
                </a:cxn>
                <a:cxn ang="0">
                  <a:pos x="5978" y="1710"/>
                </a:cxn>
                <a:cxn ang="0">
                  <a:pos x="6417" y="1253"/>
                </a:cxn>
                <a:cxn ang="0">
                  <a:pos x="6757" y="1103"/>
                </a:cxn>
                <a:cxn ang="0">
                  <a:pos x="6417" y="1253"/>
                </a:cxn>
                <a:cxn ang="0">
                  <a:pos x="7198" y="648"/>
                </a:cxn>
                <a:cxn ang="0">
                  <a:pos x="7218" y="639"/>
                </a:cxn>
                <a:cxn ang="0">
                  <a:pos x="7235" y="727"/>
                </a:cxn>
                <a:cxn ang="0">
                  <a:pos x="6970" y="938"/>
                </a:cxn>
                <a:cxn ang="0">
                  <a:pos x="7482" y="581"/>
                </a:cxn>
                <a:cxn ang="0">
                  <a:pos x="7853" y="592"/>
                </a:cxn>
                <a:cxn ang="0">
                  <a:pos x="7482" y="581"/>
                </a:cxn>
                <a:cxn ang="0">
                  <a:pos x="8449" y="369"/>
                </a:cxn>
                <a:cxn ang="0">
                  <a:pos x="8116" y="534"/>
                </a:cxn>
                <a:cxn ang="0">
                  <a:pos x="8712" y="311"/>
                </a:cxn>
                <a:cxn ang="0">
                  <a:pos x="9083" y="322"/>
                </a:cxn>
                <a:cxn ang="0">
                  <a:pos x="8712" y="311"/>
                </a:cxn>
                <a:cxn ang="0">
                  <a:pos x="9680" y="100"/>
                </a:cxn>
                <a:cxn ang="0">
                  <a:pos x="9347" y="265"/>
                </a:cxn>
                <a:cxn ang="0">
                  <a:pos x="9943" y="42"/>
                </a:cxn>
                <a:cxn ang="0">
                  <a:pos x="10155" y="87"/>
                </a:cxn>
                <a:cxn ang="0">
                  <a:pos x="9943" y="42"/>
                </a:cxn>
              </a:cxnLst>
              <a:rect l="0" t="0" r="r" b="b"/>
              <a:pathLst>
                <a:path w="10155" h="6401">
                  <a:moveTo>
                    <a:pt x="0" y="6326"/>
                  </a:moveTo>
                  <a:lnTo>
                    <a:pt x="298" y="6124"/>
                  </a:lnTo>
                  <a:lnTo>
                    <a:pt x="349" y="6199"/>
                  </a:lnTo>
                  <a:lnTo>
                    <a:pt x="51" y="6401"/>
                  </a:lnTo>
                  <a:lnTo>
                    <a:pt x="0" y="6326"/>
                  </a:lnTo>
                  <a:close/>
                  <a:moveTo>
                    <a:pt x="522" y="5972"/>
                  </a:moveTo>
                  <a:lnTo>
                    <a:pt x="819" y="5770"/>
                  </a:lnTo>
                  <a:lnTo>
                    <a:pt x="870" y="5845"/>
                  </a:lnTo>
                  <a:lnTo>
                    <a:pt x="572" y="6047"/>
                  </a:lnTo>
                  <a:lnTo>
                    <a:pt x="522" y="5972"/>
                  </a:lnTo>
                  <a:close/>
                  <a:moveTo>
                    <a:pt x="1043" y="5619"/>
                  </a:moveTo>
                  <a:lnTo>
                    <a:pt x="1120" y="5566"/>
                  </a:lnTo>
                  <a:lnTo>
                    <a:pt x="1325" y="5402"/>
                  </a:lnTo>
                  <a:lnTo>
                    <a:pt x="1382" y="5472"/>
                  </a:lnTo>
                  <a:lnTo>
                    <a:pt x="1171" y="5641"/>
                  </a:lnTo>
                  <a:lnTo>
                    <a:pt x="1093" y="5693"/>
                  </a:lnTo>
                  <a:lnTo>
                    <a:pt x="1043" y="5619"/>
                  </a:lnTo>
                  <a:close/>
                  <a:moveTo>
                    <a:pt x="1536" y="5233"/>
                  </a:moveTo>
                  <a:lnTo>
                    <a:pt x="1817" y="5008"/>
                  </a:lnTo>
                  <a:lnTo>
                    <a:pt x="1874" y="5079"/>
                  </a:lnTo>
                  <a:lnTo>
                    <a:pt x="1593" y="5303"/>
                  </a:lnTo>
                  <a:lnTo>
                    <a:pt x="1536" y="5233"/>
                  </a:lnTo>
                  <a:close/>
                  <a:moveTo>
                    <a:pt x="2028" y="4840"/>
                  </a:moveTo>
                  <a:lnTo>
                    <a:pt x="2309" y="4615"/>
                  </a:lnTo>
                  <a:lnTo>
                    <a:pt x="2366" y="4685"/>
                  </a:lnTo>
                  <a:lnTo>
                    <a:pt x="2084" y="4910"/>
                  </a:lnTo>
                  <a:lnTo>
                    <a:pt x="2028" y="4840"/>
                  </a:lnTo>
                  <a:close/>
                  <a:moveTo>
                    <a:pt x="2524" y="4450"/>
                  </a:moveTo>
                  <a:lnTo>
                    <a:pt x="2810" y="4230"/>
                  </a:lnTo>
                  <a:lnTo>
                    <a:pt x="2865" y="4302"/>
                  </a:lnTo>
                  <a:lnTo>
                    <a:pt x="2579" y="4521"/>
                  </a:lnTo>
                  <a:lnTo>
                    <a:pt x="2524" y="4450"/>
                  </a:lnTo>
                  <a:close/>
                  <a:moveTo>
                    <a:pt x="3024" y="4066"/>
                  </a:moveTo>
                  <a:lnTo>
                    <a:pt x="3309" y="3847"/>
                  </a:lnTo>
                  <a:lnTo>
                    <a:pt x="3364" y="3918"/>
                  </a:lnTo>
                  <a:lnTo>
                    <a:pt x="3079" y="4137"/>
                  </a:lnTo>
                  <a:lnTo>
                    <a:pt x="3024" y="4066"/>
                  </a:lnTo>
                  <a:close/>
                  <a:moveTo>
                    <a:pt x="3524" y="3683"/>
                  </a:moveTo>
                  <a:lnTo>
                    <a:pt x="3809" y="3463"/>
                  </a:lnTo>
                  <a:lnTo>
                    <a:pt x="3864" y="3535"/>
                  </a:lnTo>
                  <a:lnTo>
                    <a:pt x="3578" y="3754"/>
                  </a:lnTo>
                  <a:lnTo>
                    <a:pt x="3524" y="3683"/>
                  </a:lnTo>
                  <a:close/>
                  <a:moveTo>
                    <a:pt x="4023" y="3299"/>
                  </a:moveTo>
                  <a:lnTo>
                    <a:pt x="4038" y="3288"/>
                  </a:lnTo>
                  <a:lnTo>
                    <a:pt x="4293" y="3065"/>
                  </a:lnTo>
                  <a:lnTo>
                    <a:pt x="4352" y="3132"/>
                  </a:lnTo>
                  <a:lnTo>
                    <a:pt x="4093" y="3359"/>
                  </a:lnTo>
                  <a:lnTo>
                    <a:pt x="4078" y="3370"/>
                  </a:lnTo>
                  <a:lnTo>
                    <a:pt x="4023" y="3299"/>
                  </a:lnTo>
                  <a:close/>
                  <a:moveTo>
                    <a:pt x="4496" y="2887"/>
                  </a:moveTo>
                  <a:lnTo>
                    <a:pt x="4767" y="2650"/>
                  </a:lnTo>
                  <a:lnTo>
                    <a:pt x="4826" y="2718"/>
                  </a:lnTo>
                  <a:lnTo>
                    <a:pt x="4555" y="2955"/>
                  </a:lnTo>
                  <a:lnTo>
                    <a:pt x="4496" y="2887"/>
                  </a:lnTo>
                  <a:close/>
                  <a:moveTo>
                    <a:pt x="4970" y="2472"/>
                  </a:moveTo>
                  <a:lnTo>
                    <a:pt x="5241" y="2235"/>
                  </a:lnTo>
                  <a:lnTo>
                    <a:pt x="5300" y="2303"/>
                  </a:lnTo>
                  <a:lnTo>
                    <a:pt x="5030" y="2540"/>
                  </a:lnTo>
                  <a:lnTo>
                    <a:pt x="4970" y="2472"/>
                  </a:lnTo>
                  <a:close/>
                  <a:moveTo>
                    <a:pt x="5444" y="2057"/>
                  </a:moveTo>
                  <a:lnTo>
                    <a:pt x="5715" y="1820"/>
                  </a:lnTo>
                  <a:lnTo>
                    <a:pt x="5775" y="1888"/>
                  </a:lnTo>
                  <a:lnTo>
                    <a:pt x="5504" y="2125"/>
                  </a:lnTo>
                  <a:lnTo>
                    <a:pt x="5444" y="2057"/>
                  </a:lnTo>
                  <a:close/>
                  <a:moveTo>
                    <a:pt x="5918" y="1642"/>
                  </a:moveTo>
                  <a:lnTo>
                    <a:pt x="5956" y="1610"/>
                  </a:lnTo>
                  <a:lnTo>
                    <a:pt x="6203" y="1418"/>
                  </a:lnTo>
                  <a:lnTo>
                    <a:pt x="6258" y="1489"/>
                  </a:lnTo>
                  <a:lnTo>
                    <a:pt x="6015" y="1677"/>
                  </a:lnTo>
                  <a:lnTo>
                    <a:pt x="5978" y="1710"/>
                  </a:lnTo>
                  <a:lnTo>
                    <a:pt x="5918" y="1642"/>
                  </a:lnTo>
                  <a:close/>
                  <a:moveTo>
                    <a:pt x="6417" y="1253"/>
                  </a:moveTo>
                  <a:lnTo>
                    <a:pt x="6701" y="1032"/>
                  </a:lnTo>
                  <a:lnTo>
                    <a:pt x="6757" y="1103"/>
                  </a:lnTo>
                  <a:lnTo>
                    <a:pt x="6472" y="1324"/>
                  </a:lnTo>
                  <a:lnTo>
                    <a:pt x="6417" y="1253"/>
                  </a:lnTo>
                  <a:close/>
                  <a:moveTo>
                    <a:pt x="6915" y="867"/>
                  </a:moveTo>
                  <a:lnTo>
                    <a:pt x="7198" y="648"/>
                  </a:lnTo>
                  <a:cubicBezTo>
                    <a:pt x="7203" y="644"/>
                    <a:pt x="7209" y="641"/>
                    <a:pt x="7216" y="640"/>
                  </a:cubicBezTo>
                  <a:lnTo>
                    <a:pt x="7218" y="639"/>
                  </a:lnTo>
                  <a:lnTo>
                    <a:pt x="7237" y="727"/>
                  </a:lnTo>
                  <a:lnTo>
                    <a:pt x="7235" y="727"/>
                  </a:lnTo>
                  <a:lnTo>
                    <a:pt x="7253" y="719"/>
                  </a:lnTo>
                  <a:lnTo>
                    <a:pt x="6970" y="938"/>
                  </a:lnTo>
                  <a:lnTo>
                    <a:pt x="6915" y="867"/>
                  </a:lnTo>
                  <a:close/>
                  <a:moveTo>
                    <a:pt x="7482" y="581"/>
                  </a:moveTo>
                  <a:lnTo>
                    <a:pt x="7833" y="504"/>
                  </a:lnTo>
                  <a:lnTo>
                    <a:pt x="7853" y="592"/>
                  </a:lnTo>
                  <a:lnTo>
                    <a:pt x="7501" y="669"/>
                  </a:lnTo>
                  <a:lnTo>
                    <a:pt x="7482" y="581"/>
                  </a:lnTo>
                  <a:close/>
                  <a:moveTo>
                    <a:pt x="8097" y="446"/>
                  </a:moveTo>
                  <a:lnTo>
                    <a:pt x="8449" y="369"/>
                  </a:lnTo>
                  <a:lnTo>
                    <a:pt x="8468" y="457"/>
                  </a:lnTo>
                  <a:lnTo>
                    <a:pt x="8116" y="534"/>
                  </a:lnTo>
                  <a:lnTo>
                    <a:pt x="8097" y="446"/>
                  </a:lnTo>
                  <a:close/>
                  <a:moveTo>
                    <a:pt x="8712" y="311"/>
                  </a:moveTo>
                  <a:lnTo>
                    <a:pt x="9064" y="234"/>
                  </a:lnTo>
                  <a:lnTo>
                    <a:pt x="9083" y="322"/>
                  </a:lnTo>
                  <a:lnTo>
                    <a:pt x="8732" y="399"/>
                  </a:lnTo>
                  <a:lnTo>
                    <a:pt x="8712" y="311"/>
                  </a:lnTo>
                  <a:close/>
                  <a:moveTo>
                    <a:pt x="9328" y="177"/>
                  </a:moveTo>
                  <a:lnTo>
                    <a:pt x="9680" y="100"/>
                  </a:lnTo>
                  <a:lnTo>
                    <a:pt x="9699" y="187"/>
                  </a:lnTo>
                  <a:lnTo>
                    <a:pt x="9347" y="265"/>
                  </a:lnTo>
                  <a:lnTo>
                    <a:pt x="9328" y="177"/>
                  </a:lnTo>
                  <a:close/>
                  <a:moveTo>
                    <a:pt x="9943" y="42"/>
                  </a:moveTo>
                  <a:lnTo>
                    <a:pt x="10136" y="0"/>
                  </a:lnTo>
                  <a:lnTo>
                    <a:pt x="10155" y="87"/>
                  </a:lnTo>
                  <a:lnTo>
                    <a:pt x="9963" y="130"/>
                  </a:lnTo>
                  <a:lnTo>
                    <a:pt x="9943" y="42"/>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5" name="Rectangle 231"/>
            <p:cNvSpPr>
              <a:spLocks noChangeArrowheads="1"/>
            </p:cNvSpPr>
            <p:nvPr/>
          </p:nvSpPr>
          <p:spPr bwMode="gray">
            <a:xfrm>
              <a:off x="4249738" y="4473575"/>
              <a:ext cx="1458732"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Committed Costs</a:t>
              </a:r>
              <a:endParaRPr lang="en-US" sz="1000" b="1" dirty="0">
                <a:latin typeface="+mn-lt"/>
              </a:endParaRPr>
            </a:p>
          </p:txBody>
        </p:sp>
        <p:sp>
          <p:nvSpPr>
            <p:cNvPr id="968936" name="Freeform 232"/>
            <p:cNvSpPr>
              <a:spLocks noEditPoints="1"/>
            </p:cNvSpPr>
            <p:nvPr/>
          </p:nvSpPr>
          <p:spPr bwMode="auto">
            <a:xfrm>
              <a:off x="5114925" y="4743450"/>
              <a:ext cx="430213" cy="417513"/>
            </a:xfrm>
            <a:custGeom>
              <a:avLst/>
              <a:gdLst/>
              <a:ahLst/>
              <a:cxnLst>
                <a:cxn ang="0">
                  <a:pos x="27" y="6"/>
                </a:cxn>
                <a:cxn ang="0">
                  <a:pos x="1290" y="1341"/>
                </a:cxn>
                <a:cxn ang="0">
                  <a:pos x="1289" y="1362"/>
                </a:cxn>
                <a:cxn ang="0">
                  <a:pos x="1268" y="1361"/>
                </a:cxn>
                <a:cxn ang="0">
                  <a:pos x="6" y="27"/>
                </a:cxn>
                <a:cxn ang="0">
                  <a:pos x="6" y="6"/>
                </a:cxn>
                <a:cxn ang="0">
                  <a:pos x="27" y="6"/>
                </a:cxn>
                <a:cxn ang="0">
                  <a:pos x="1339" y="1240"/>
                </a:cxn>
                <a:cxn ang="0">
                  <a:pos x="1416" y="1496"/>
                </a:cxn>
                <a:cxn ang="0">
                  <a:pos x="1164" y="1405"/>
                </a:cxn>
                <a:cxn ang="0">
                  <a:pos x="1339" y="1240"/>
                </a:cxn>
              </a:cxnLst>
              <a:rect l="0" t="0" r="r" b="b"/>
              <a:pathLst>
                <a:path w="1416" h="1496">
                  <a:moveTo>
                    <a:pt x="27" y="6"/>
                  </a:moveTo>
                  <a:lnTo>
                    <a:pt x="1290" y="1341"/>
                  </a:lnTo>
                  <a:cubicBezTo>
                    <a:pt x="1296" y="1347"/>
                    <a:pt x="1295" y="1356"/>
                    <a:pt x="1289" y="1362"/>
                  </a:cubicBezTo>
                  <a:cubicBezTo>
                    <a:pt x="1283" y="1368"/>
                    <a:pt x="1274" y="1368"/>
                    <a:pt x="1268" y="1361"/>
                  </a:cubicBezTo>
                  <a:lnTo>
                    <a:pt x="6" y="27"/>
                  </a:lnTo>
                  <a:cubicBezTo>
                    <a:pt x="0" y="21"/>
                    <a:pt x="0" y="11"/>
                    <a:pt x="6" y="6"/>
                  </a:cubicBezTo>
                  <a:cubicBezTo>
                    <a:pt x="12" y="0"/>
                    <a:pt x="22" y="0"/>
                    <a:pt x="27" y="6"/>
                  </a:cubicBezTo>
                  <a:close/>
                  <a:moveTo>
                    <a:pt x="1339" y="1240"/>
                  </a:moveTo>
                  <a:lnTo>
                    <a:pt x="1416" y="1496"/>
                  </a:lnTo>
                  <a:lnTo>
                    <a:pt x="1164" y="1405"/>
                  </a:lnTo>
                  <a:lnTo>
                    <a:pt x="1339" y="1240"/>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sp>
          <p:nvSpPr>
            <p:cNvPr id="968937" name="Rectangle 233"/>
            <p:cNvSpPr>
              <a:spLocks noChangeArrowheads="1"/>
            </p:cNvSpPr>
            <p:nvPr/>
          </p:nvSpPr>
          <p:spPr bwMode="gray">
            <a:xfrm>
              <a:off x="5965825" y="5529263"/>
              <a:ext cx="1250950" cy="401637"/>
            </a:xfrm>
            <a:prstGeom prst="rect">
              <a:avLst/>
            </a:prstGeom>
            <a:noFill/>
            <a:ln w="9525">
              <a:noFill/>
              <a:miter lim="800000"/>
              <a:headEnd/>
              <a:tailEnd/>
            </a:ln>
          </p:spPr>
          <p:txBody>
            <a:bodyPr/>
            <a:lstStyle/>
            <a:p>
              <a:endParaRPr lang="en-US" sz="1000" dirty="0">
                <a:latin typeface="+mn-lt"/>
              </a:endParaRPr>
            </a:p>
          </p:txBody>
        </p:sp>
        <p:sp>
          <p:nvSpPr>
            <p:cNvPr id="968938" name="Rectangle 234"/>
            <p:cNvSpPr>
              <a:spLocks noChangeArrowheads="1"/>
            </p:cNvSpPr>
            <p:nvPr/>
          </p:nvSpPr>
          <p:spPr bwMode="gray">
            <a:xfrm>
              <a:off x="6161088" y="5580063"/>
              <a:ext cx="781464"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Spend Profile </a:t>
              </a:r>
              <a:endParaRPr lang="en-US" sz="1000" b="1" dirty="0">
                <a:latin typeface="+mn-lt"/>
              </a:endParaRPr>
            </a:p>
          </p:txBody>
        </p:sp>
        <p:sp>
          <p:nvSpPr>
            <p:cNvPr id="968939" name="Rectangle 235"/>
            <p:cNvSpPr>
              <a:spLocks noChangeArrowheads="1"/>
            </p:cNvSpPr>
            <p:nvPr/>
          </p:nvSpPr>
          <p:spPr bwMode="auto">
            <a:xfrm>
              <a:off x="6073775" y="5740400"/>
              <a:ext cx="889133" cy="153888"/>
            </a:xfrm>
            <a:prstGeom prst="rect">
              <a:avLst/>
            </a:prstGeom>
            <a:noFill/>
            <a:ln w="9525">
              <a:noFill/>
              <a:miter lim="800000"/>
              <a:headEnd/>
              <a:tailEnd/>
            </a:ln>
          </p:spPr>
          <p:txBody>
            <a:bodyPr wrap="none" lIns="0" tIns="0" rIns="0" bIns="0">
              <a:spAutoFit/>
            </a:bodyPr>
            <a:lstStyle/>
            <a:p>
              <a:pPr algn="l" eaLnBrk="1" hangingPunct="1"/>
              <a:r>
                <a:rPr lang="en-US" sz="1000" dirty="0">
                  <a:solidFill>
                    <a:srgbClr val="000000"/>
                  </a:solidFill>
                  <a:latin typeface="+mn-lt"/>
                </a:rPr>
                <a:t>(Planned Value)</a:t>
              </a:r>
              <a:endParaRPr lang="en-US" sz="1000" b="1" dirty="0">
                <a:latin typeface="+mn-lt"/>
              </a:endParaRPr>
            </a:p>
          </p:txBody>
        </p:sp>
        <p:sp>
          <p:nvSpPr>
            <p:cNvPr id="968940" name="Freeform 236"/>
            <p:cNvSpPr>
              <a:spLocks noEditPoints="1"/>
            </p:cNvSpPr>
            <p:nvPr/>
          </p:nvSpPr>
          <p:spPr bwMode="auto">
            <a:xfrm>
              <a:off x="5789613" y="5473700"/>
              <a:ext cx="341312" cy="195263"/>
            </a:xfrm>
            <a:custGeom>
              <a:avLst/>
              <a:gdLst/>
              <a:ahLst/>
              <a:cxnLst>
                <a:cxn ang="0">
                  <a:pos x="1113" y="693"/>
                </a:cxn>
                <a:cxn ang="0">
                  <a:pos x="164" y="117"/>
                </a:cxn>
                <a:cxn ang="0">
                  <a:pos x="159" y="96"/>
                </a:cxn>
                <a:cxn ang="0">
                  <a:pos x="179" y="91"/>
                </a:cxn>
                <a:cxn ang="0">
                  <a:pos x="1128" y="668"/>
                </a:cxn>
                <a:cxn ang="0">
                  <a:pos x="1133" y="688"/>
                </a:cxn>
                <a:cxn ang="0">
                  <a:pos x="1113" y="693"/>
                </a:cxn>
                <a:cxn ang="0">
                  <a:pos x="143" y="228"/>
                </a:cxn>
                <a:cxn ang="0">
                  <a:pos x="0" y="0"/>
                </a:cxn>
                <a:cxn ang="0">
                  <a:pos x="268" y="22"/>
                </a:cxn>
                <a:cxn ang="0">
                  <a:pos x="143" y="228"/>
                </a:cxn>
              </a:cxnLst>
              <a:rect l="0" t="0" r="r" b="b"/>
              <a:pathLst>
                <a:path w="1138" h="698">
                  <a:moveTo>
                    <a:pt x="1113" y="693"/>
                  </a:moveTo>
                  <a:lnTo>
                    <a:pt x="164" y="117"/>
                  </a:lnTo>
                  <a:cubicBezTo>
                    <a:pt x="157" y="113"/>
                    <a:pt x="154" y="104"/>
                    <a:pt x="159" y="96"/>
                  </a:cubicBezTo>
                  <a:cubicBezTo>
                    <a:pt x="163" y="89"/>
                    <a:pt x="172" y="87"/>
                    <a:pt x="179" y="91"/>
                  </a:cubicBezTo>
                  <a:lnTo>
                    <a:pt x="1128" y="668"/>
                  </a:lnTo>
                  <a:cubicBezTo>
                    <a:pt x="1135" y="672"/>
                    <a:pt x="1138" y="681"/>
                    <a:pt x="1133" y="688"/>
                  </a:cubicBezTo>
                  <a:cubicBezTo>
                    <a:pt x="1129" y="695"/>
                    <a:pt x="1120" y="698"/>
                    <a:pt x="1113" y="693"/>
                  </a:cubicBezTo>
                  <a:close/>
                  <a:moveTo>
                    <a:pt x="143" y="228"/>
                  </a:moveTo>
                  <a:lnTo>
                    <a:pt x="0" y="0"/>
                  </a:lnTo>
                  <a:lnTo>
                    <a:pt x="268" y="22"/>
                  </a:lnTo>
                  <a:lnTo>
                    <a:pt x="143" y="228"/>
                  </a:lnTo>
                  <a:close/>
                </a:path>
              </a:pathLst>
            </a:custGeom>
            <a:solidFill>
              <a:srgbClr val="000000"/>
            </a:solidFill>
            <a:ln w="1588" cap="flat">
              <a:solidFill>
                <a:srgbClr val="000000"/>
              </a:solidFill>
              <a:prstDash val="solid"/>
              <a:bevel/>
              <a:headEnd/>
              <a:tailEnd/>
            </a:ln>
          </p:spPr>
          <p:txBody>
            <a:bodyPr/>
            <a:lstStyle/>
            <a:p>
              <a:endParaRPr lang="en-US" sz="1000"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260</a:t>
            </a:fld>
            <a:endParaRPr lang="en-US" dirty="0"/>
          </a:p>
        </p:txBody>
      </p:sp>
    </p:spTree>
    <p:extLst>
      <p:ext uri="{BB962C8B-B14F-4D97-AF65-F5344CB8AC3E}">
        <p14:creationId xmlns="" xmlns:p14="http://schemas.microsoft.com/office/powerpoint/2010/main" val="3282282309"/>
      </p:ext>
    </p:extLst>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lstStyle/>
          <a:p>
            <a:r>
              <a:rPr lang="en-GB" dirty="0"/>
              <a:t>Benefits of Cost Management</a:t>
            </a:r>
            <a:endParaRPr lang="en-US" dirty="0"/>
          </a:p>
        </p:txBody>
      </p:sp>
      <p:sp>
        <p:nvSpPr>
          <p:cNvPr id="972803" name="Rectangle 3"/>
          <p:cNvSpPr>
            <a:spLocks noGrp="1" noChangeArrowheads="1"/>
          </p:cNvSpPr>
          <p:nvPr>
            <p:ph type="body" idx="1"/>
          </p:nvPr>
        </p:nvSpPr>
        <p:spPr/>
        <p:txBody>
          <a:bodyPr/>
          <a:lstStyle/>
          <a:p>
            <a:r>
              <a:rPr lang="en-GB" dirty="0"/>
              <a:t>M</a:t>
            </a:r>
            <a:r>
              <a:rPr lang="en-GB" dirty="0" smtClean="0"/>
              <a:t>ore </a:t>
            </a:r>
            <a:r>
              <a:rPr lang="en-GB" dirty="0"/>
              <a:t>likely to achieve </a:t>
            </a:r>
            <a:r>
              <a:rPr lang="en-GB" dirty="0" smtClean="0"/>
              <a:t>Budget</a:t>
            </a:r>
            <a:endParaRPr lang="en-GB" dirty="0"/>
          </a:p>
          <a:p>
            <a:r>
              <a:rPr lang="en-GB" dirty="0"/>
              <a:t>C</a:t>
            </a:r>
            <a:r>
              <a:rPr lang="en-GB" dirty="0" smtClean="0"/>
              <a:t>ontrol </a:t>
            </a:r>
            <a:r>
              <a:rPr lang="en-GB" dirty="0"/>
              <a:t>expenditure within </a:t>
            </a:r>
            <a:r>
              <a:rPr lang="en-GB" dirty="0" smtClean="0"/>
              <a:t>Ability </a:t>
            </a:r>
            <a:r>
              <a:rPr lang="en-GB" dirty="0"/>
              <a:t>to </a:t>
            </a:r>
            <a:r>
              <a:rPr lang="en-GB" dirty="0" smtClean="0"/>
              <a:t>Pay</a:t>
            </a:r>
            <a:endParaRPr lang="en-GB" dirty="0"/>
          </a:p>
          <a:p>
            <a:r>
              <a:rPr lang="en-GB" dirty="0"/>
              <a:t>C</a:t>
            </a:r>
            <a:r>
              <a:rPr lang="en-GB" dirty="0" smtClean="0"/>
              <a:t>ontrol </a:t>
            </a:r>
            <a:r>
              <a:rPr lang="en-GB" dirty="0"/>
              <a:t>cash flow</a:t>
            </a:r>
          </a:p>
          <a:p>
            <a:r>
              <a:rPr lang="en-GB" dirty="0"/>
              <a:t>L</a:t>
            </a:r>
            <a:r>
              <a:rPr lang="en-GB" dirty="0" smtClean="0"/>
              <a:t>earn </a:t>
            </a:r>
            <a:r>
              <a:rPr lang="en-GB" dirty="0"/>
              <a:t>L</a:t>
            </a:r>
            <a:r>
              <a:rPr lang="en-GB" dirty="0" smtClean="0"/>
              <a:t>essons</a:t>
            </a:r>
            <a:endParaRPr lang="en-GB" dirty="0"/>
          </a:p>
          <a:p>
            <a:r>
              <a:rPr lang="en-GB" dirty="0"/>
              <a:t>I</a:t>
            </a:r>
            <a:r>
              <a:rPr lang="en-GB" dirty="0" smtClean="0"/>
              <a:t>mprove </a:t>
            </a:r>
            <a:r>
              <a:rPr lang="en-GB" dirty="0"/>
              <a:t>E</a:t>
            </a:r>
            <a:r>
              <a:rPr lang="en-GB" dirty="0" smtClean="0"/>
              <a:t>stimating </a:t>
            </a:r>
            <a:r>
              <a:rPr lang="en-GB" dirty="0"/>
              <a:t>A</a:t>
            </a:r>
            <a:r>
              <a:rPr lang="en-GB" dirty="0" smtClean="0"/>
              <a:t>ccuracy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261</a:t>
            </a:fld>
            <a:endParaRPr lang="en-US" dirty="0"/>
          </a:p>
        </p:txBody>
      </p:sp>
    </p:spTree>
    <p:extLst>
      <p:ext uri="{BB962C8B-B14F-4D97-AF65-F5344CB8AC3E}">
        <p14:creationId xmlns="" xmlns:p14="http://schemas.microsoft.com/office/powerpoint/2010/main" val="797038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p:nvPr>
        </p:nvSpPr>
        <p:spPr/>
        <p:txBody>
          <a:bodyPr/>
          <a:lstStyle/>
          <a:p>
            <a:r>
              <a:rPr lang="en-GB" dirty="0" smtClean="0"/>
              <a:t>Project Costs</a:t>
            </a:r>
            <a:endParaRPr lang="en-US" dirty="0"/>
          </a:p>
        </p:txBody>
      </p:sp>
      <p:sp>
        <p:nvSpPr>
          <p:cNvPr id="1208323" name="Rectangle 3"/>
          <p:cNvSpPr>
            <a:spLocks noGrp="1" noChangeArrowheads="1"/>
          </p:cNvSpPr>
          <p:nvPr>
            <p:ph type="body" idx="1"/>
          </p:nvPr>
        </p:nvSpPr>
        <p:spPr>
          <a:xfrm>
            <a:off x="644374" y="1338948"/>
            <a:ext cx="7195038" cy="4495800"/>
          </a:xfrm>
        </p:spPr>
        <p:txBody>
          <a:bodyPr>
            <a:normAutofit fontScale="92500" lnSpcReduction="10000"/>
          </a:bodyPr>
          <a:lstStyle/>
          <a:p>
            <a:pPr>
              <a:lnSpc>
                <a:spcPct val="110000"/>
              </a:lnSpc>
            </a:pPr>
            <a:r>
              <a:rPr lang="en-GB" dirty="0"/>
              <a:t>Committed – Placement of an order for work to be done.  The money has already been allocated to the resource.</a:t>
            </a:r>
          </a:p>
          <a:p>
            <a:pPr>
              <a:lnSpc>
                <a:spcPct val="110000"/>
              </a:lnSpc>
            </a:pPr>
            <a:r>
              <a:rPr lang="en-GB" dirty="0"/>
              <a:t>Accrual – Work that has been done but for which payment has not yet been </a:t>
            </a:r>
            <a:r>
              <a:rPr lang="en-GB" dirty="0" smtClean="0"/>
              <a:t>made</a:t>
            </a:r>
          </a:p>
          <a:p>
            <a:r>
              <a:rPr lang="en-GB" dirty="0" smtClean="0"/>
              <a:t>Actual – Real expenditure that has left the budget and has already been spent.</a:t>
            </a:r>
          </a:p>
          <a:p>
            <a:r>
              <a:rPr lang="en-GB" dirty="0" smtClean="0"/>
              <a:t>Forecast Out-turn – The total of Committed Costs, Accruals and Actual costs plus the estimate of the costs remaining in the work packages left to complete the project</a:t>
            </a: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262</a:t>
            </a:fld>
            <a:endParaRPr lang="en-US" dirty="0"/>
          </a:p>
        </p:txBody>
      </p:sp>
    </p:spTree>
    <p:extLst>
      <p:ext uri="{BB962C8B-B14F-4D97-AF65-F5344CB8AC3E}">
        <p14:creationId xmlns="" xmlns:p14="http://schemas.microsoft.com/office/powerpoint/2010/main" val="1864135610"/>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1"/>
            <a:ext cx="7772400" cy="914400"/>
          </a:xfrm>
        </p:spPr>
        <p:txBody>
          <a:bodyPr/>
          <a:lstStyle/>
          <a:p>
            <a:r>
              <a:rPr lang="en-US" dirty="0" smtClean="0"/>
              <a:t>Earned Value Management</a:t>
            </a:r>
            <a:endParaRPr lang="en-US" dirty="0"/>
          </a:p>
        </p:txBody>
      </p:sp>
      <p:pic>
        <p:nvPicPr>
          <p:cNvPr id="28674"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990600" y="762000"/>
            <a:ext cx="239653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263</a:t>
            </a:fld>
            <a:endParaRPr lang="en-US" dirty="0"/>
          </a:p>
        </p:txBody>
      </p:sp>
    </p:spTree>
    <p:extLst>
      <p:ext uri="{BB962C8B-B14F-4D97-AF65-F5344CB8AC3E}">
        <p14:creationId xmlns="" xmlns:p14="http://schemas.microsoft.com/office/powerpoint/2010/main" val="18613904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533400" y="1"/>
            <a:ext cx="8476625" cy="1108075"/>
          </a:xfrm>
        </p:spPr>
        <p:txBody>
          <a:bodyPr/>
          <a:lstStyle/>
          <a:p>
            <a:r>
              <a:rPr lang="en-GB" dirty="0" smtClean="0"/>
              <a:t>Pre-Requisites to EVM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264</a:t>
            </a:fld>
            <a:endParaRPr lang="en-US" dirty="0"/>
          </a:p>
        </p:txBody>
      </p:sp>
      <p:sp>
        <p:nvSpPr>
          <p:cNvPr id="4" name="TextBox 3"/>
          <p:cNvSpPr txBox="1"/>
          <p:nvPr/>
        </p:nvSpPr>
        <p:spPr>
          <a:xfrm>
            <a:off x="381000" y="1447800"/>
            <a:ext cx="6058069" cy="3139321"/>
          </a:xfrm>
          <a:prstGeom prst="rect">
            <a:avLst/>
          </a:prstGeom>
          <a:noFill/>
        </p:spPr>
        <p:txBody>
          <a:bodyPr wrap="none" rtlCol="0">
            <a:spAutoFit/>
          </a:bodyPr>
          <a:lstStyle/>
          <a:p>
            <a:pPr marL="285750" indent="-285750">
              <a:buFont typeface="Arial"/>
              <a:buChar char="•"/>
            </a:pPr>
            <a:r>
              <a:rPr lang="en-US" dirty="0" smtClean="0"/>
              <a:t>Define the Work Breakdown Structure (WBS)</a:t>
            </a:r>
          </a:p>
          <a:p>
            <a:pPr marL="285750" indent="-285750">
              <a:buFont typeface="Arial"/>
              <a:buChar char="•"/>
            </a:pPr>
            <a:r>
              <a:rPr lang="en-US" dirty="0" smtClean="0"/>
              <a:t>Identify the Organization / Who is on the team</a:t>
            </a:r>
          </a:p>
          <a:p>
            <a:pPr marL="285750" indent="-285750">
              <a:buFont typeface="Arial"/>
              <a:buChar char="•"/>
            </a:pPr>
            <a:r>
              <a:rPr lang="en-US" dirty="0" smtClean="0"/>
              <a:t>Integrate the WBS and OBS (Who will do what)</a:t>
            </a:r>
          </a:p>
          <a:p>
            <a:pPr marL="285750" indent="-285750">
              <a:buFont typeface="Arial"/>
              <a:buChar char="•"/>
            </a:pPr>
            <a:r>
              <a:rPr lang="en-US" dirty="0" smtClean="0"/>
              <a:t>Schedule the work / When to do the what</a:t>
            </a:r>
          </a:p>
          <a:p>
            <a:pPr marL="285750" indent="-285750">
              <a:buFont typeface="Arial"/>
              <a:buChar char="•"/>
            </a:pPr>
            <a:r>
              <a:rPr lang="en-US" dirty="0" smtClean="0"/>
              <a:t>Identify milestones / When will we know we are there</a:t>
            </a:r>
          </a:p>
          <a:p>
            <a:pPr marL="285750" indent="-285750">
              <a:buFont typeface="Arial"/>
              <a:buChar char="•"/>
            </a:pPr>
            <a:r>
              <a:rPr lang="en-US" dirty="0" smtClean="0"/>
              <a:t>Set time phased Budget / How much can we spend</a:t>
            </a:r>
          </a:p>
          <a:p>
            <a:pPr marL="285750" indent="-285750">
              <a:buFont typeface="Arial"/>
              <a:buChar char="•"/>
            </a:pPr>
            <a:r>
              <a:rPr lang="en-US" dirty="0" smtClean="0"/>
              <a:t>Record direct costs / Maintain the budget</a:t>
            </a:r>
          </a:p>
          <a:p>
            <a:pPr marL="285750" indent="-285750">
              <a:buFont typeface="Arial"/>
              <a:buChar char="•"/>
            </a:pPr>
            <a:r>
              <a:rPr lang="en-US" dirty="0" smtClean="0"/>
              <a:t>Determine variances / What are the differences</a:t>
            </a:r>
          </a:p>
          <a:p>
            <a:pPr marL="285750" indent="-285750">
              <a:buFont typeface="Arial"/>
              <a:buChar char="•"/>
            </a:pPr>
            <a:r>
              <a:rPr lang="en-US" dirty="0" smtClean="0"/>
              <a:t>Sum Data and Variance / What is the impact of the variance</a:t>
            </a:r>
          </a:p>
          <a:p>
            <a:pPr marL="285750" indent="-285750">
              <a:buFont typeface="Arial"/>
              <a:buChar char="•"/>
            </a:pPr>
            <a:r>
              <a:rPr lang="en-US" dirty="0" smtClean="0"/>
              <a:t>Manage Action Plans / Determine action items</a:t>
            </a:r>
          </a:p>
          <a:p>
            <a:pPr marL="285750" indent="-285750">
              <a:buFont typeface="Arial"/>
              <a:buChar char="•"/>
            </a:pPr>
            <a:r>
              <a:rPr lang="en-US" dirty="0" smtClean="0"/>
              <a:t>Incorporate Changes / …</a:t>
            </a:r>
            <a:endParaRPr lang="en-US" dirty="0"/>
          </a:p>
        </p:txBody>
      </p:sp>
    </p:spTree>
    <p:extLst>
      <p:ext uri="{BB962C8B-B14F-4D97-AF65-F5344CB8AC3E}">
        <p14:creationId xmlns="" xmlns:p14="http://schemas.microsoft.com/office/powerpoint/2010/main" val="3549220677"/>
      </p:ext>
    </p:extLst>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idx="4294967295"/>
          </p:nvPr>
        </p:nvSpPr>
        <p:spPr>
          <a:xfrm>
            <a:off x="304800" y="1"/>
            <a:ext cx="8705225" cy="1108075"/>
          </a:xfrm>
        </p:spPr>
        <p:txBody>
          <a:bodyPr/>
          <a:lstStyle/>
          <a:p>
            <a:r>
              <a:rPr lang="en-GB" dirty="0"/>
              <a:t>Earned Value Parameters</a:t>
            </a:r>
            <a:endParaRPr lang="en-US" dirty="0"/>
          </a:p>
        </p:txBody>
      </p:sp>
      <p:grpSp>
        <p:nvGrpSpPr>
          <p:cNvPr id="2" name="Group 11"/>
          <p:cNvGrpSpPr/>
          <p:nvPr/>
        </p:nvGrpSpPr>
        <p:grpSpPr>
          <a:xfrm>
            <a:off x="1066800" y="1751014"/>
            <a:ext cx="7086954" cy="3395664"/>
            <a:chOff x="1754188" y="1751013"/>
            <a:chExt cx="7677532" cy="3395664"/>
          </a:xfrm>
        </p:grpSpPr>
        <p:sp>
          <p:nvSpPr>
            <p:cNvPr id="991235" name="Oval 3"/>
            <p:cNvSpPr>
              <a:spLocks noChangeArrowheads="1"/>
            </p:cNvSpPr>
            <p:nvPr/>
          </p:nvSpPr>
          <p:spPr bwMode="auto">
            <a:xfrm>
              <a:off x="1754188" y="3871912"/>
              <a:ext cx="3525838" cy="11684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work planned at specific time taken from baseline estimates and schedules</a:t>
              </a:r>
              <a:endParaRPr lang="en-US" sz="1200" b="1" dirty="0">
                <a:latin typeface="+mn-lt"/>
              </a:endParaRPr>
            </a:p>
          </p:txBody>
        </p:sp>
        <p:sp>
          <p:nvSpPr>
            <p:cNvPr id="991236" name="Text Box 4"/>
            <p:cNvSpPr txBox="1">
              <a:spLocks noChangeArrowheads="1"/>
            </p:cNvSpPr>
            <p:nvPr/>
          </p:nvSpPr>
          <p:spPr bwMode="auto">
            <a:xfrm>
              <a:off x="2579688" y="3505200"/>
              <a:ext cx="1258887" cy="276999"/>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Planned Value </a:t>
              </a:r>
            </a:p>
          </p:txBody>
        </p:sp>
        <p:grpSp>
          <p:nvGrpSpPr>
            <p:cNvPr id="3" name="Group 5"/>
            <p:cNvGrpSpPr>
              <a:grpSpLocks/>
            </p:cNvGrpSpPr>
            <p:nvPr/>
          </p:nvGrpSpPr>
          <p:grpSpPr bwMode="auto">
            <a:xfrm>
              <a:off x="6573774" y="3505202"/>
              <a:ext cx="2857946" cy="1641475"/>
              <a:chOff x="3822" y="2208"/>
              <a:chExt cx="1662" cy="1034"/>
            </a:xfrm>
          </p:grpSpPr>
          <p:sp>
            <p:nvSpPr>
              <p:cNvPr id="991238" name="Oval 6"/>
              <p:cNvSpPr>
                <a:spLocks noChangeArrowheads="1"/>
              </p:cNvSpPr>
              <p:nvPr/>
            </p:nvSpPr>
            <p:spPr bwMode="auto">
              <a:xfrm>
                <a:off x="3822" y="2400"/>
                <a:ext cx="1662" cy="842"/>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t>Costs for work accomplished – i.e. bills, invoices, etc.</a:t>
                </a:r>
                <a:endParaRPr lang="en-US" sz="1200" b="1" dirty="0"/>
              </a:p>
            </p:txBody>
          </p:sp>
          <p:sp>
            <p:nvSpPr>
              <p:cNvPr id="991239" name="Text Box 7"/>
              <p:cNvSpPr txBox="1">
                <a:spLocks noChangeArrowheads="1"/>
              </p:cNvSpPr>
              <p:nvPr/>
            </p:nvSpPr>
            <p:spPr bwMode="auto">
              <a:xfrm>
                <a:off x="4164" y="2208"/>
                <a:ext cx="624"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Actual Cost</a:t>
                </a:r>
              </a:p>
            </p:txBody>
          </p:sp>
        </p:grpSp>
        <p:grpSp>
          <p:nvGrpSpPr>
            <p:cNvPr id="4" name="Group 8"/>
            <p:cNvGrpSpPr>
              <a:grpSpLocks/>
            </p:cNvGrpSpPr>
            <p:nvPr/>
          </p:nvGrpSpPr>
          <p:grpSpPr bwMode="auto">
            <a:xfrm>
              <a:off x="3990976" y="1751013"/>
              <a:ext cx="3467100" cy="1449387"/>
              <a:chOff x="2321" y="1103"/>
              <a:chExt cx="2016" cy="913"/>
            </a:xfrm>
          </p:grpSpPr>
          <p:sp>
            <p:nvSpPr>
              <p:cNvPr id="991241" name="Oval 9"/>
              <p:cNvSpPr>
                <a:spLocks noChangeArrowheads="1"/>
              </p:cNvSpPr>
              <p:nvPr/>
            </p:nvSpPr>
            <p:spPr bwMode="auto">
              <a:xfrm>
                <a:off x="2321" y="1296"/>
                <a:ext cx="2016" cy="72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useful work achieved at specific time based on performance measurements</a:t>
                </a:r>
                <a:endParaRPr lang="en-US" sz="1200" b="1" dirty="0">
                  <a:latin typeface="+mn-lt"/>
                </a:endParaRPr>
              </a:p>
            </p:txBody>
          </p:sp>
          <p:sp>
            <p:nvSpPr>
              <p:cNvPr id="991242" name="Text Box 10"/>
              <p:cNvSpPr txBox="1">
                <a:spLocks noChangeArrowheads="1"/>
              </p:cNvSpPr>
              <p:nvPr/>
            </p:nvSpPr>
            <p:spPr bwMode="auto">
              <a:xfrm>
                <a:off x="2989" y="1103"/>
                <a:ext cx="679"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Earned Value</a:t>
                </a:r>
              </a:p>
            </p:txBody>
          </p:sp>
        </p:grpSp>
      </p:grpSp>
      <p:sp>
        <p:nvSpPr>
          <p:cNvPr id="5" name="Slide Number Placeholder 4"/>
          <p:cNvSpPr>
            <a:spLocks noGrp="1"/>
          </p:cNvSpPr>
          <p:nvPr>
            <p:ph type="sldNum" sz="quarter" idx="12"/>
          </p:nvPr>
        </p:nvSpPr>
        <p:spPr/>
        <p:txBody>
          <a:bodyPr/>
          <a:lstStyle/>
          <a:p>
            <a:fld id="{4BE819A1-3DD8-4179-BFD0-BF7D359F8DBD}" type="slidenum">
              <a:rPr lang="en-US" smtClean="0"/>
              <a:pPr/>
              <a:t>265</a:t>
            </a:fld>
            <a:endParaRPr lang="en-US" dirty="0"/>
          </a:p>
        </p:txBody>
      </p:sp>
    </p:spTree>
    <p:extLst>
      <p:ext uri="{BB962C8B-B14F-4D97-AF65-F5344CB8AC3E}">
        <p14:creationId xmlns="" xmlns:p14="http://schemas.microsoft.com/office/powerpoint/2010/main" val="2267103666"/>
      </p:ext>
    </p:extLst>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r>
              <a:rPr lang="en-GB" dirty="0"/>
              <a:t>Earned Value Principles</a:t>
            </a:r>
            <a:endParaRPr lang="en-US" dirty="0"/>
          </a:p>
        </p:txBody>
      </p:sp>
      <p:grpSp>
        <p:nvGrpSpPr>
          <p:cNvPr id="2" name="Group 70"/>
          <p:cNvGrpSpPr/>
          <p:nvPr/>
        </p:nvGrpSpPr>
        <p:grpSpPr>
          <a:xfrm>
            <a:off x="3869256" y="2083853"/>
            <a:ext cx="3611929" cy="2628900"/>
            <a:chOff x="4757738" y="3333750"/>
            <a:chExt cx="3912923" cy="2628900"/>
          </a:xfrm>
        </p:grpSpPr>
        <p:grpSp>
          <p:nvGrpSpPr>
            <p:cNvPr id="5" name="Group 5"/>
            <p:cNvGrpSpPr>
              <a:grpSpLocks/>
            </p:cNvGrpSpPr>
            <p:nvPr/>
          </p:nvGrpSpPr>
          <p:grpSpPr bwMode="auto">
            <a:xfrm>
              <a:off x="5056982" y="4802188"/>
              <a:ext cx="510778" cy="276225"/>
              <a:chOff x="2300" y="1689"/>
              <a:chExt cx="297" cy="174"/>
            </a:xfrm>
          </p:grpSpPr>
          <p:sp>
            <p:nvSpPr>
              <p:cNvPr id="978950" name="Rectangle 6"/>
              <p:cNvSpPr>
                <a:spLocks noChangeArrowheads="1"/>
              </p:cNvSpPr>
              <p:nvPr/>
            </p:nvSpPr>
            <p:spPr bwMode="auto">
              <a:xfrm>
                <a:off x="2300" y="1689"/>
                <a:ext cx="297" cy="174"/>
              </a:xfrm>
              <a:prstGeom prst="rect">
                <a:avLst/>
              </a:prstGeom>
              <a:solidFill>
                <a:srgbClr val="BBE0E3"/>
              </a:solidFill>
              <a:ln w="9525">
                <a:noFill/>
                <a:miter lim="800000"/>
                <a:headEnd/>
                <a:tailEnd/>
              </a:ln>
            </p:spPr>
            <p:txBody>
              <a:bodyPr/>
              <a:lstStyle/>
              <a:p>
                <a:endParaRPr lang="en-US" dirty="0"/>
              </a:p>
            </p:txBody>
          </p:sp>
          <p:sp>
            <p:nvSpPr>
              <p:cNvPr id="978951" name="Rectangle 7"/>
              <p:cNvSpPr>
                <a:spLocks noChangeArrowheads="1"/>
              </p:cNvSpPr>
              <p:nvPr/>
            </p:nvSpPr>
            <p:spPr bwMode="auto">
              <a:xfrm>
                <a:off x="2300"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6" name="Group 8"/>
            <p:cNvGrpSpPr>
              <a:grpSpLocks/>
            </p:cNvGrpSpPr>
            <p:nvPr/>
          </p:nvGrpSpPr>
          <p:grpSpPr bwMode="auto">
            <a:xfrm>
              <a:off x="6016626" y="4802188"/>
              <a:ext cx="512498" cy="276225"/>
              <a:chOff x="2858" y="1689"/>
              <a:chExt cx="298" cy="174"/>
            </a:xfrm>
          </p:grpSpPr>
          <p:sp>
            <p:nvSpPr>
              <p:cNvPr id="978953" name="Rectangle 9"/>
              <p:cNvSpPr>
                <a:spLocks noChangeArrowheads="1"/>
              </p:cNvSpPr>
              <p:nvPr/>
            </p:nvSpPr>
            <p:spPr bwMode="auto">
              <a:xfrm>
                <a:off x="2858" y="1689"/>
                <a:ext cx="298" cy="174"/>
              </a:xfrm>
              <a:prstGeom prst="rect">
                <a:avLst/>
              </a:prstGeom>
              <a:solidFill>
                <a:srgbClr val="BBE0E3"/>
              </a:solidFill>
              <a:ln w="9525">
                <a:noFill/>
                <a:miter lim="800000"/>
                <a:headEnd/>
                <a:tailEnd/>
              </a:ln>
            </p:spPr>
            <p:txBody>
              <a:bodyPr/>
              <a:lstStyle/>
              <a:p>
                <a:endParaRPr lang="en-US" dirty="0"/>
              </a:p>
            </p:txBody>
          </p:sp>
          <p:sp>
            <p:nvSpPr>
              <p:cNvPr id="978954" name="Rectangle 10"/>
              <p:cNvSpPr>
                <a:spLocks noChangeArrowheads="1"/>
              </p:cNvSpPr>
              <p:nvPr/>
            </p:nvSpPr>
            <p:spPr bwMode="auto">
              <a:xfrm>
                <a:off x="2858"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7" name="Group 11"/>
            <p:cNvGrpSpPr>
              <a:grpSpLocks/>
            </p:cNvGrpSpPr>
            <p:nvPr/>
          </p:nvGrpSpPr>
          <p:grpSpPr bwMode="auto">
            <a:xfrm>
              <a:off x="7179205" y="4802188"/>
              <a:ext cx="510778" cy="276225"/>
              <a:chOff x="3534" y="1689"/>
              <a:chExt cx="297" cy="174"/>
            </a:xfrm>
          </p:grpSpPr>
          <p:sp>
            <p:nvSpPr>
              <p:cNvPr id="978956" name="Rectangle 12"/>
              <p:cNvSpPr>
                <a:spLocks noChangeArrowheads="1"/>
              </p:cNvSpPr>
              <p:nvPr/>
            </p:nvSpPr>
            <p:spPr bwMode="auto">
              <a:xfrm>
                <a:off x="3534" y="1689"/>
                <a:ext cx="297" cy="174"/>
              </a:xfrm>
              <a:prstGeom prst="rect">
                <a:avLst/>
              </a:prstGeom>
              <a:solidFill>
                <a:srgbClr val="BBE0E3"/>
              </a:solidFill>
              <a:ln w="9525">
                <a:noFill/>
                <a:miter lim="800000"/>
                <a:headEnd/>
                <a:tailEnd/>
              </a:ln>
            </p:spPr>
            <p:txBody>
              <a:bodyPr/>
              <a:lstStyle/>
              <a:p>
                <a:endParaRPr lang="en-US" dirty="0"/>
              </a:p>
            </p:txBody>
          </p:sp>
          <p:sp>
            <p:nvSpPr>
              <p:cNvPr id="978957" name="Rectangle 13"/>
              <p:cNvSpPr>
                <a:spLocks noChangeArrowheads="1"/>
              </p:cNvSpPr>
              <p:nvPr/>
            </p:nvSpPr>
            <p:spPr bwMode="auto">
              <a:xfrm>
                <a:off x="3534"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8" name="Group 14"/>
            <p:cNvGrpSpPr>
              <a:grpSpLocks/>
            </p:cNvGrpSpPr>
            <p:nvPr/>
          </p:nvGrpSpPr>
          <p:grpSpPr bwMode="auto">
            <a:xfrm>
              <a:off x="7985787" y="4802188"/>
              <a:ext cx="512498" cy="276225"/>
              <a:chOff x="4003" y="1689"/>
              <a:chExt cx="298" cy="174"/>
            </a:xfrm>
          </p:grpSpPr>
          <p:sp>
            <p:nvSpPr>
              <p:cNvPr id="978959" name="Rectangle 15"/>
              <p:cNvSpPr>
                <a:spLocks noChangeArrowheads="1"/>
              </p:cNvSpPr>
              <p:nvPr/>
            </p:nvSpPr>
            <p:spPr bwMode="auto">
              <a:xfrm>
                <a:off x="4003" y="1689"/>
                <a:ext cx="298" cy="174"/>
              </a:xfrm>
              <a:prstGeom prst="rect">
                <a:avLst/>
              </a:prstGeom>
              <a:solidFill>
                <a:srgbClr val="BBE0E3"/>
              </a:solidFill>
              <a:ln w="9525">
                <a:noFill/>
                <a:miter lim="800000"/>
                <a:headEnd/>
                <a:tailEnd/>
              </a:ln>
            </p:spPr>
            <p:txBody>
              <a:bodyPr/>
              <a:lstStyle/>
              <a:p>
                <a:endParaRPr lang="en-US" dirty="0"/>
              </a:p>
            </p:txBody>
          </p:sp>
          <p:sp>
            <p:nvSpPr>
              <p:cNvPr id="978960" name="Rectangle 16"/>
              <p:cNvSpPr>
                <a:spLocks noChangeArrowheads="1"/>
              </p:cNvSpPr>
              <p:nvPr/>
            </p:nvSpPr>
            <p:spPr bwMode="auto">
              <a:xfrm>
                <a:off x="4003"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 name="Group 17"/>
            <p:cNvGrpSpPr>
              <a:grpSpLocks/>
            </p:cNvGrpSpPr>
            <p:nvPr/>
          </p:nvGrpSpPr>
          <p:grpSpPr bwMode="auto">
            <a:xfrm>
              <a:off x="5622793" y="4151313"/>
              <a:ext cx="510778" cy="276225"/>
              <a:chOff x="2629" y="1279"/>
              <a:chExt cx="297" cy="174"/>
            </a:xfrm>
          </p:grpSpPr>
          <p:sp>
            <p:nvSpPr>
              <p:cNvPr id="978962" name="Rectangle 18"/>
              <p:cNvSpPr>
                <a:spLocks noChangeArrowheads="1"/>
              </p:cNvSpPr>
              <p:nvPr/>
            </p:nvSpPr>
            <p:spPr bwMode="auto">
              <a:xfrm>
                <a:off x="2629" y="1279"/>
                <a:ext cx="297" cy="174"/>
              </a:xfrm>
              <a:prstGeom prst="rect">
                <a:avLst/>
              </a:prstGeom>
              <a:solidFill>
                <a:srgbClr val="BBE0E3"/>
              </a:solidFill>
              <a:ln w="9525">
                <a:noFill/>
                <a:miter lim="800000"/>
                <a:headEnd/>
                <a:tailEnd/>
              </a:ln>
            </p:spPr>
            <p:txBody>
              <a:bodyPr/>
              <a:lstStyle/>
              <a:p>
                <a:endParaRPr lang="en-US" dirty="0"/>
              </a:p>
            </p:txBody>
          </p:sp>
          <p:sp>
            <p:nvSpPr>
              <p:cNvPr id="978963" name="Rectangle 19"/>
              <p:cNvSpPr>
                <a:spLocks noChangeArrowheads="1"/>
              </p:cNvSpPr>
              <p:nvPr/>
            </p:nvSpPr>
            <p:spPr bwMode="auto">
              <a:xfrm>
                <a:off x="2629" y="1279"/>
                <a:ext cx="297" cy="174"/>
              </a:xfrm>
              <a:prstGeom prst="rect">
                <a:avLst/>
              </a:prstGeom>
              <a:noFill/>
              <a:ln w="12700" cap="rnd">
                <a:solidFill>
                  <a:srgbClr val="000000"/>
                </a:solidFill>
                <a:miter lim="800000"/>
                <a:headEnd/>
                <a:tailEnd/>
              </a:ln>
            </p:spPr>
            <p:txBody>
              <a:bodyPr/>
              <a:lstStyle/>
              <a:p>
                <a:endParaRPr lang="en-US" dirty="0"/>
              </a:p>
            </p:txBody>
          </p:sp>
        </p:grpSp>
        <p:grpSp>
          <p:nvGrpSpPr>
            <p:cNvPr id="10" name="Group 20"/>
            <p:cNvGrpSpPr>
              <a:grpSpLocks/>
            </p:cNvGrpSpPr>
            <p:nvPr/>
          </p:nvGrpSpPr>
          <p:grpSpPr bwMode="auto">
            <a:xfrm>
              <a:off x="7559279" y="4149725"/>
              <a:ext cx="510778" cy="274638"/>
              <a:chOff x="3755" y="1278"/>
              <a:chExt cx="297" cy="173"/>
            </a:xfrm>
          </p:grpSpPr>
          <p:sp>
            <p:nvSpPr>
              <p:cNvPr id="978965" name="Rectangle 21"/>
              <p:cNvSpPr>
                <a:spLocks noChangeArrowheads="1"/>
              </p:cNvSpPr>
              <p:nvPr/>
            </p:nvSpPr>
            <p:spPr bwMode="auto">
              <a:xfrm>
                <a:off x="3755" y="1278"/>
                <a:ext cx="297" cy="173"/>
              </a:xfrm>
              <a:prstGeom prst="rect">
                <a:avLst/>
              </a:prstGeom>
              <a:solidFill>
                <a:srgbClr val="BBE0E3"/>
              </a:solidFill>
              <a:ln w="9525">
                <a:noFill/>
                <a:miter lim="800000"/>
                <a:headEnd/>
                <a:tailEnd/>
              </a:ln>
            </p:spPr>
            <p:txBody>
              <a:bodyPr/>
              <a:lstStyle/>
              <a:p>
                <a:endParaRPr lang="en-US" dirty="0"/>
              </a:p>
            </p:txBody>
          </p:sp>
          <p:sp>
            <p:nvSpPr>
              <p:cNvPr id="978966" name="Rectangle 22"/>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11" name="Group 23"/>
            <p:cNvGrpSpPr>
              <a:grpSpLocks/>
            </p:cNvGrpSpPr>
            <p:nvPr/>
          </p:nvGrpSpPr>
          <p:grpSpPr bwMode="auto">
            <a:xfrm>
              <a:off x="6582437" y="3648075"/>
              <a:ext cx="512498" cy="274638"/>
              <a:chOff x="3187" y="962"/>
              <a:chExt cx="298" cy="173"/>
            </a:xfrm>
          </p:grpSpPr>
          <p:sp>
            <p:nvSpPr>
              <p:cNvPr id="978968" name="Rectangle 24"/>
              <p:cNvSpPr>
                <a:spLocks noChangeArrowheads="1"/>
              </p:cNvSpPr>
              <p:nvPr/>
            </p:nvSpPr>
            <p:spPr bwMode="auto">
              <a:xfrm>
                <a:off x="3187" y="962"/>
                <a:ext cx="298" cy="173"/>
              </a:xfrm>
              <a:prstGeom prst="rect">
                <a:avLst/>
              </a:prstGeom>
              <a:solidFill>
                <a:srgbClr val="BBE0E3"/>
              </a:solidFill>
              <a:ln w="9525">
                <a:noFill/>
                <a:miter lim="800000"/>
                <a:headEnd/>
                <a:tailEnd/>
              </a:ln>
            </p:spPr>
            <p:txBody>
              <a:bodyPr/>
              <a:lstStyle/>
              <a:p>
                <a:endParaRPr lang="en-US" dirty="0"/>
              </a:p>
            </p:txBody>
          </p:sp>
          <p:sp>
            <p:nvSpPr>
              <p:cNvPr id="978969" name="Rectangle 25"/>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70" name="Freeform 26"/>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71" name="Freeform 27"/>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72" name="Freeform 28"/>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8973" name="Freeform 29"/>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8974" name="Freeform 30"/>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8975" name="Freeform 31"/>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grpSp>
          <p:nvGrpSpPr>
            <p:cNvPr id="12" name="Group 32"/>
            <p:cNvGrpSpPr>
              <a:grpSpLocks/>
            </p:cNvGrpSpPr>
            <p:nvPr/>
          </p:nvGrpSpPr>
          <p:grpSpPr bwMode="auto">
            <a:xfrm>
              <a:off x="5056982" y="4802188"/>
              <a:ext cx="510778" cy="454025"/>
              <a:chOff x="2300" y="1689"/>
              <a:chExt cx="297" cy="174"/>
            </a:xfrm>
          </p:grpSpPr>
          <p:sp>
            <p:nvSpPr>
              <p:cNvPr id="978977" name="Rectangle 33"/>
              <p:cNvSpPr>
                <a:spLocks noChangeArrowheads="1"/>
              </p:cNvSpPr>
              <p:nvPr/>
            </p:nvSpPr>
            <p:spPr bwMode="auto">
              <a:xfrm>
                <a:off x="2300" y="1689"/>
                <a:ext cx="297" cy="174"/>
              </a:xfrm>
              <a:prstGeom prst="rect">
                <a:avLst/>
              </a:prstGeom>
              <a:solidFill>
                <a:srgbClr val="0033CC"/>
              </a:solidFill>
              <a:ln w="9525">
                <a:noFill/>
                <a:miter lim="800000"/>
                <a:headEnd/>
                <a:tailEnd/>
              </a:ln>
            </p:spPr>
            <p:txBody>
              <a:bodyPr/>
              <a:lstStyle/>
              <a:p>
                <a:endParaRPr lang="en-US" dirty="0"/>
              </a:p>
            </p:txBody>
          </p:sp>
          <p:sp>
            <p:nvSpPr>
              <p:cNvPr id="978978" name="Rectangle 34"/>
              <p:cNvSpPr>
                <a:spLocks noChangeArrowheads="1"/>
              </p:cNvSpPr>
              <p:nvPr/>
            </p:nvSpPr>
            <p:spPr bwMode="auto">
              <a:xfrm>
                <a:off x="2300" y="168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3" name="Group 35"/>
            <p:cNvGrpSpPr>
              <a:grpSpLocks/>
            </p:cNvGrpSpPr>
            <p:nvPr/>
          </p:nvGrpSpPr>
          <p:grpSpPr bwMode="auto">
            <a:xfrm>
              <a:off x="6016626" y="4802188"/>
              <a:ext cx="512498" cy="441325"/>
              <a:chOff x="2858" y="1689"/>
              <a:chExt cx="298" cy="174"/>
            </a:xfrm>
          </p:grpSpPr>
          <p:sp>
            <p:nvSpPr>
              <p:cNvPr id="978980" name="Rectangle 36"/>
              <p:cNvSpPr>
                <a:spLocks noChangeArrowheads="1"/>
              </p:cNvSpPr>
              <p:nvPr/>
            </p:nvSpPr>
            <p:spPr bwMode="auto">
              <a:xfrm>
                <a:off x="2858" y="1689"/>
                <a:ext cx="298" cy="174"/>
              </a:xfrm>
              <a:prstGeom prst="rect">
                <a:avLst/>
              </a:prstGeom>
              <a:solidFill>
                <a:srgbClr val="0033CC"/>
              </a:solidFill>
              <a:ln w="9525">
                <a:noFill/>
                <a:miter lim="800000"/>
                <a:headEnd/>
                <a:tailEnd/>
              </a:ln>
            </p:spPr>
            <p:txBody>
              <a:bodyPr/>
              <a:lstStyle/>
              <a:p>
                <a:endParaRPr lang="en-US" dirty="0"/>
              </a:p>
            </p:txBody>
          </p:sp>
          <p:sp>
            <p:nvSpPr>
              <p:cNvPr id="978981" name="Rectangle 37"/>
              <p:cNvSpPr>
                <a:spLocks noChangeArrowheads="1"/>
              </p:cNvSpPr>
              <p:nvPr/>
            </p:nvSpPr>
            <p:spPr bwMode="auto">
              <a:xfrm>
                <a:off x="2858" y="1689"/>
                <a:ext cx="298"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4" name="Group 38"/>
            <p:cNvGrpSpPr>
              <a:grpSpLocks/>
            </p:cNvGrpSpPr>
            <p:nvPr/>
          </p:nvGrpSpPr>
          <p:grpSpPr bwMode="auto">
            <a:xfrm>
              <a:off x="7110413" y="4802188"/>
              <a:ext cx="579570" cy="441325"/>
              <a:chOff x="3534" y="1689"/>
              <a:chExt cx="297" cy="174"/>
            </a:xfrm>
          </p:grpSpPr>
          <p:sp>
            <p:nvSpPr>
              <p:cNvPr id="978983" name="Rectangle 39"/>
              <p:cNvSpPr>
                <a:spLocks noChangeArrowheads="1"/>
              </p:cNvSpPr>
              <p:nvPr/>
            </p:nvSpPr>
            <p:spPr bwMode="auto">
              <a:xfrm>
                <a:off x="3534" y="1689"/>
                <a:ext cx="297" cy="174"/>
              </a:xfrm>
              <a:prstGeom prst="rect">
                <a:avLst/>
              </a:prstGeom>
              <a:solidFill>
                <a:srgbClr val="FFFF99"/>
              </a:solidFill>
              <a:ln w="9525">
                <a:noFill/>
                <a:miter lim="800000"/>
                <a:headEnd/>
                <a:tailEnd/>
              </a:ln>
            </p:spPr>
            <p:txBody>
              <a:bodyPr/>
              <a:lstStyle/>
              <a:p>
                <a:endParaRPr lang="en-US" dirty="0"/>
              </a:p>
            </p:txBody>
          </p:sp>
          <p:sp>
            <p:nvSpPr>
              <p:cNvPr id="978984" name="Rectangle 40"/>
              <p:cNvSpPr>
                <a:spLocks noChangeArrowheads="1"/>
              </p:cNvSpPr>
              <p:nvPr/>
            </p:nvSpPr>
            <p:spPr bwMode="auto">
              <a:xfrm>
                <a:off x="3534" y="1689"/>
                <a:ext cx="297" cy="174"/>
              </a:xfrm>
              <a:prstGeom prst="rect">
                <a:avLst/>
              </a:prstGeom>
              <a:solidFill>
                <a:srgbClr val="FFFF99"/>
              </a:solidFill>
              <a:ln w="12700" cap="rnd">
                <a:solidFill>
                  <a:srgbClr val="000000"/>
                </a:solidFill>
                <a:miter lim="800000"/>
                <a:headEnd/>
                <a:tailEnd/>
              </a:ln>
            </p:spPr>
            <p:txBody>
              <a:bodyPr/>
              <a:lstStyle/>
              <a:p>
                <a:endParaRPr lang="en-US" dirty="0"/>
              </a:p>
            </p:txBody>
          </p:sp>
        </p:grpSp>
        <p:grpSp>
          <p:nvGrpSpPr>
            <p:cNvPr id="15" name="Group 41"/>
            <p:cNvGrpSpPr>
              <a:grpSpLocks/>
            </p:cNvGrpSpPr>
            <p:nvPr/>
          </p:nvGrpSpPr>
          <p:grpSpPr bwMode="auto">
            <a:xfrm>
              <a:off x="7958270" y="4802188"/>
              <a:ext cx="567531" cy="466725"/>
              <a:chOff x="4003" y="1689"/>
              <a:chExt cx="298" cy="174"/>
            </a:xfrm>
          </p:grpSpPr>
          <p:sp>
            <p:nvSpPr>
              <p:cNvPr id="978986" name="Rectangle 42"/>
              <p:cNvSpPr>
                <a:spLocks noChangeArrowheads="1"/>
              </p:cNvSpPr>
              <p:nvPr/>
            </p:nvSpPr>
            <p:spPr bwMode="auto">
              <a:xfrm>
                <a:off x="4003" y="1689"/>
                <a:ext cx="298" cy="174"/>
              </a:xfrm>
              <a:prstGeom prst="rect">
                <a:avLst/>
              </a:prstGeom>
              <a:solidFill>
                <a:srgbClr val="01FFC9"/>
              </a:solidFill>
              <a:ln w="9525">
                <a:noFill/>
                <a:miter lim="800000"/>
                <a:headEnd/>
                <a:tailEnd/>
              </a:ln>
            </p:spPr>
            <p:txBody>
              <a:bodyPr/>
              <a:lstStyle/>
              <a:p>
                <a:endParaRPr lang="en-US" dirty="0"/>
              </a:p>
            </p:txBody>
          </p:sp>
          <p:sp>
            <p:nvSpPr>
              <p:cNvPr id="978987" name="Rectangle 43"/>
              <p:cNvSpPr>
                <a:spLocks noChangeArrowheads="1"/>
              </p:cNvSpPr>
              <p:nvPr/>
            </p:nvSpPr>
            <p:spPr bwMode="auto">
              <a:xfrm>
                <a:off x="4003" y="1689"/>
                <a:ext cx="298" cy="174"/>
              </a:xfrm>
              <a:prstGeom prst="rect">
                <a:avLst/>
              </a:prstGeom>
              <a:solidFill>
                <a:srgbClr val="01FFC9"/>
              </a:solidFill>
              <a:ln w="12700" cap="rnd">
                <a:solidFill>
                  <a:srgbClr val="000000"/>
                </a:solidFill>
                <a:miter lim="800000"/>
                <a:headEnd/>
                <a:tailEnd/>
              </a:ln>
            </p:spPr>
            <p:txBody>
              <a:bodyPr/>
              <a:lstStyle/>
              <a:p>
                <a:endParaRPr lang="en-US" dirty="0"/>
              </a:p>
            </p:txBody>
          </p:sp>
        </p:grpSp>
        <p:grpSp>
          <p:nvGrpSpPr>
            <p:cNvPr id="16" name="Group 44"/>
            <p:cNvGrpSpPr>
              <a:grpSpLocks/>
            </p:cNvGrpSpPr>
            <p:nvPr/>
          </p:nvGrpSpPr>
          <p:grpSpPr bwMode="auto">
            <a:xfrm>
              <a:off x="5622793" y="4151313"/>
              <a:ext cx="510778" cy="276225"/>
              <a:chOff x="2629" y="1279"/>
              <a:chExt cx="297" cy="174"/>
            </a:xfrm>
          </p:grpSpPr>
          <p:sp>
            <p:nvSpPr>
              <p:cNvPr id="978989" name="Rectangle 45"/>
              <p:cNvSpPr>
                <a:spLocks noChangeArrowheads="1"/>
              </p:cNvSpPr>
              <p:nvPr/>
            </p:nvSpPr>
            <p:spPr bwMode="auto">
              <a:xfrm>
                <a:off x="2629" y="1279"/>
                <a:ext cx="297" cy="174"/>
              </a:xfrm>
              <a:prstGeom prst="rect">
                <a:avLst/>
              </a:prstGeom>
              <a:solidFill>
                <a:srgbClr val="0033CC"/>
              </a:solidFill>
              <a:ln w="9525">
                <a:noFill/>
                <a:miter lim="800000"/>
                <a:headEnd/>
                <a:tailEnd/>
              </a:ln>
            </p:spPr>
            <p:txBody>
              <a:bodyPr/>
              <a:lstStyle/>
              <a:p>
                <a:endParaRPr lang="en-US" dirty="0"/>
              </a:p>
            </p:txBody>
          </p:sp>
          <p:sp>
            <p:nvSpPr>
              <p:cNvPr id="978990" name="Rectangle 46"/>
              <p:cNvSpPr>
                <a:spLocks noChangeArrowheads="1"/>
              </p:cNvSpPr>
              <p:nvPr/>
            </p:nvSpPr>
            <p:spPr bwMode="auto">
              <a:xfrm>
                <a:off x="2629" y="127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17" name="Group 47"/>
            <p:cNvGrpSpPr>
              <a:grpSpLocks/>
            </p:cNvGrpSpPr>
            <p:nvPr/>
          </p:nvGrpSpPr>
          <p:grpSpPr bwMode="auto">
            <a:xfrm>
              <a:off x="7559279" y="4149725"/>
              <a:ext cx="510778" cy="274638"/>
              <a:chOff x="3755" y="1278"/>
              <a:chExt cx="297" cy="173"/>
            </a:xfrm>
          </p:grpSpPr>
          <p:sp>
            <p:nvSpPr>
              <p:cNvPr id="978992" name="Rectangle 48"/>
              <p:cNvSpPr>
                <a:spLocks noChangeArrowheads="1"/>
              </p:cNvSpPr>
              <p:nvPr/>
            </p:nvSpPr>
            <p:spPr bwMode="auto">
              <a:xfrm>
                <a:off x="3755" y="1278"/>
                <a:ext cx="297"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3" name="Rectangle 49"/>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18" name="Group 50"/>
            <p:cNvGrpSpPr>
              <a:grpSpLocks/>
            </p:cNvGrpSpPr>
            <p:nvPr/>
          </p:nvGrpSpPr>
          <p:grpSpPr bwMode="auto">
            <a:xfrm>
              <a:off x="6582437" y="3648075"/>
              <a:ext cx="512498" cy="274638"/>
              <a:chOff x="3187" y="962"/>
              <a:chExt cx="298" cy="173"/>
            </a:xfrm>
          </p:grpSpPr>
          <p:sp>
            <p:nvSpPr>
              <p:cNvPr id="978995" name="Rectangle 51"/>
              <p:cNvSpPr>
                <a:spLocks noChangeArrowheads="1"/>
              </p:cNvSpPr>
              <p:nvPr/>
            </p:nvSpPr>
            <p:spPr bwMode="auto">
              <a:xfrm>
                <a:off x="3187" y="962"/>
                <a:ext cx="298"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6" name="Rectangle 52"/>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97" name="Freeform 53"/>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98" name="Freeform 54"/>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99" name="Freeform 55"/>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9000" name="Freeform 56"/>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9001" name="Freeform 57"/>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9002" name="Freeform 58"/>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sp>
          <p:nvSpPr>
            <p:cNvPr id="979003" name="Text Box 59"/>
            <p:cNvSpPr txBox="1">
              <a:spLocks noChangeArrowheads="1"/>
            </p:cNvSpPr>
            <p:nvPr/>
          </p:nvSpPr>
          <p:spPr bwMode="auto">
            <a:xfrm>
              <a:off x="8032221" y="3930650"/>
              <a:ext cx="638440" cy="461665"/>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Pipe</a:t>
              </a:r>
            </a:p>
            <a:p>
              <a:pPr algn="l" eaLnBrk="1" hangingPunct="1"/>
              <a:r>
                <a:rPr lang="en-GB" sz="1200" b="1" dirty="0"/>
                <a:t>Works</a:t>
              </a:r>
              <a:endParaRPr lang="en-US" sz="1200" b="1" dirty="0"/>
            </a:p>
          </p:txBody>
        </p:sp>
        <p:sp>
          <p:nvSpPr>
            <p:cNvPr id="979004" name="Text Box 60"/>
            <p:cNvSpPr txBox="1">
              <a:spLocks noChangeArrowheads="1"/>
            </p:cNvSpPr>
            <p:nvPr/>
          </p:nvSpPr>
          <p:spPr bwMode="auto">
            <a:xfrm>
              <a:off x="4757738" y="3894138"/>
              <a:ext cx="1016397" cy="457200"/>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a:t>Ground Works</a:t>
              </a:r>
              <a:endParaRPr lang="en-US" sz="1200" b="1" dirty="0"/>
            </a:p>
          </p:txBody>
        </p:sp>
        <p:sp>
          <p:nvSpPr>
            <p:cNvPr id="979005" name="Text Box 61"/>
            <p:cNvSpPr txBox="1">
              <a:spLocks noChangeArrowheads="1"/>
            </p:cNvSpPr>
            <p:nvPr/>
          </p:nvSpPr>
          <p:spPr bwMode="auto">
            <a:xfrm>
              <a:off x="7151688" y="5645150"/>
              <a:ext cx="1349606"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Work completed</a:t>
              </a:r>
              <a:endParaRPr lang="en-US" sz="1200" b="1" dirty="0"/>
            </a:p>
          </p:txBody>
        </p:sp>
        <p:sp>
          <p:nvSpPr>
            <p:cNvPr id="979006" name="Text Box 62"/>
            <p:cNvSpPr txBox="1">
              <a:spLocks noChangeArrowheads="1"/>
            </p:cNvSpPr>
            <p:nvPr/>
          </p:nvSpPr>
          <p:spPr bwMode="auto">
            <a:xfrm>
              <a:off x="5971911" y="43180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7" name="Text Box 63"/>
            <p:cNvSpPr txBox="1">
              <a:spLocks noChangeArrowheads="1"/>
            </p:cNvSpPr>
            <p:nvPr/>
          </p:nvSpPr>
          <p:spPr bwMode="auto">
            <a:xfrm>
              <a:off x="6921236" y="5626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8" name="Text Box 64"/>
            <p:cNvSpPr txBox="1">
              <a:spLocks noChangeArrowheads="1"/>
            </p:cNvSpPr>
            <p:nvPr/>
          </p:nvSpPr>
          <p:spPr bwMode="auto">
            <a:xfrm>
              <a:off x="5407819" y="51308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9" name="Text Box 65"/>
            <p:cNvSpPr txBox="1">
              <a:spLocks noChangeArrowheads="1"/>
            </p:cNvSpPr>
            <p:nvPr/>
          </p:nvSpPr>
          <p:spPr bwMode="auto">
            <a:xfrm>
              <a:off x="6398419" y="5118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0" name="Text Box 66"/>
            <p:cNvSpPr txBox="1">
              <a:spLocks noChangeArrowheads="1"/>
            </p:cNvSpPr>
            <p:nvPr/>
          </p:nvSpPr>
          <p:spPr bwMode="auto">
            <a:xfrm>
              <a:off x="7499086" y="51435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1" name="Text Box 67"/>
            <p:cNvSpPr txBox="1">
              <a:spLocks noChangeArrowheads="1"/>
            </p:cNvSpPr>
            <p:nvPr/>
          </p:nvSpPr>
          <p:spPr bwMode="auto">
            <a:xfrm>
              <a:off x="7096655" y="4781550"/>
              <a:ext cx="634603" cy="4572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a:spAutoFit/>
            </a:bodyPr>
            <a:lstStyle/>
            <a:p>
              <a:pPr algn="l" eaLnBrk="1" hangingPunct="1"/>
              <a:r>
                <a:rPr lang="en-GB" sz="1200" b="1" dirty="0"/>
                <a:t>buy pipe</a:t>
              </a:r>
              <a:endParaRPr lang="en-US" sz="1200" b="1" dirty="0"/>
            </a:p>
          </p:txBody>
        </p:sp>
        <p:sp>
          <p:nvSpPr>
            <p:cNvPr id="979012" name="Text Box 68"/>
            <p:cNvSpPr txBox="1">
              <a:spLocks noChangeArrowheads="1"/>
            </p:cNvSpPr>
            <p:nvPr/>
          </p:nvSpPr>
          <p:spPr bwMode="auto">
            <a:xfrm>
              <a:off x="7963430" y="4794250"/>
              <a:ext cx="624284" cy="457200"/>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a:spAutoFit/>
            </a:bodyPr>
            <a:lstStyle/>
            <a:p>
              <a:pPr algn="l" eaLnBrk="1" hangingPunct="1"/>
              <a:r>
                <a:rPr lang="en-GB" sz="1200" b="1" dirty="0"/>
                <a:t>lay pipe</a:t>
              </a:r>
              <a:endParaRPr lang="en-US" sz="1200" b="1" dirty="0"/>
            </a:p>
          </p:txBody>
        </p:sp>
        <p:sp>
          <p:nvSpPr>
            <p:cNvPr id="979013" name="Text Box 69"/>
            <p:cNvSpPr txBox="1">
              <a:spLocks noChangeArrowheads="1"/>
            </p:cNvSpPr>
            <p:nvPr/>
          </p:nvSpPr>
          <p:spPr bwMode="auto">
            <a:xfrm>
              <a:off x="6078538" y="3333750"/>
              <a:ext cx="1116139"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New Pipeline</a:t>
              </a:r>
              <a:endParaRPr lang="en-US" sz="1200" b="1" dirty="0"/>
            </a:p>
          </p:txBody>
        </p:sp>
      </p:grpSp>
      <p:pic>
        <p:nvPicPr>
          <p:cNvPr id="19015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4409" y="1670728"/>
            <a:ext cx="2356338"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9902" y="4947329"/>
            <a:ext cx="1688123" cy="369332"/>
          </a:xfrm>
          <a:prstGeom prst="rect">
            <a:avLst/>
          </a:prstGeom>
          <a:noFill/>
        </p:spPr>
        <p:txBody>
          <a:bodyPr wrap="square" rtlCol="0">
            <a:spAutoFit/>
          </a:bodyPr>
          <a:lstStyle/>
          <a:p>
            <a:r>
              <a:rPr lang="en-US" dirty="0" smtClean="0"/>
              <a:t>Alaska Pipeline</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266</a:t>
            </a:fld>
            <a:endParaRPr lang="en-US" dirty="0"/>
          </a:p>
        </p:txBody>
      </p:sp>
    </p:spTree>
    <p:extLst>
      <p:ext uri="{BB962C8B-B14F-4D97-AF65-F5344CB8AC3E}">
        <p14:creationId xmlns="" xmlns:p14="http://schemas.microsoft.com/office/powerpoint/2010/main" val="2311077336"/>
      </p:ext>
    </p:extLst>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009" name="Rectangle 17"/>
          <p:cNvSpPr>
            <a:spLocks noGrp="1" noChangeArrowheads="1"/>
          </p:cNvSpPr>
          <p:nvPr>
            <p:ph type="title"/>
          </p:nvPr>
        </p:nvSpPr>
        <p:spPr/>
        <p:txBody>
          <a:bodyPr/>
          <a:lstStyle/>
          <a:p>
            <a:r>
              <a:rPr lang="en-GB" dirty="0"/>
              <a:t>Earned Value Measurement</a:t>
            </a:r>
            <a:endParaRPr lang="en-US" dirty="0"/>
          </a:p>
        </p:txBody>
      </p:sp>
      <p:grpSp>
        <p:nvGrpSpPr>
          <p:cNvPr id="2" name="Group 37"/>
          <p:cNvGrpSpPr/>
          <p:nvPr/>
        </p:nvGrpSpPr>
        <p:grpSpPr>
          <a:xfrm>
            <a:off x="525341" y="1758954"/>
            <a:ext cx="8031392" cy="4005263"/>
            <a:chOff x="754063" y="1962150"/>
            <a:chExt cx="8700674" cy="4005263"/>
          </a:xfrm>
        </p:grpSpPr>
        <p:sp>
          <p:nvSpPr>
            <p:cNvPr id="980994" name="Rectangle 2"/>
            <p:cNvSpPr>
              <a:spLocks noChangeArrowheads="1"/>
            </p:cNvSpPr>
            <p:nvPr/>
          </p:nvSpPr>
          <p:spPr bwMode="auto">
            <a:xfrm>
              <a:off x="2765425" y="4127500"/>
              <a:ext cx="6465888" cy="279400"/>
            </a:xfrm>
            <a:prstGeom prst="rect">
              <a:avLst/>
            </a:prstGeom>
            <a:noFill/>
            <a:ln w="12700">
              <a:solidFill>
                <a:schemeClr val="tx1"/>
              </a:solidFill>
              <a:prstDash val="dash"/>
              <a:miter lim="800000"/>
              <a:headEnd type="none" w="sm" len="sm"/>
              <a:tailEnd type="none" w="sm" len="sm"/>
            </a:ln>
            <a:effectLst/>
          </p:spPr>
          <p:txBody>
            <a:bodyPr wrap="none" anchor="ctr"/>
            <a:lstStyle/>
            <a:p>
              <a:endParaRPr lang="en-US" dirty="0"/>
            </a:p>
          </p:txBody>
        </p:sp>
        <p:sp>
          <p:nvSpPr>
            <p:cNvPr id="980995" name="Line 3"/>
            <p:cNvSpPr>
              <a:spLocks noChangeShapeType="1"/>
            </p:cNvSpPr>
            <p:nvPr/>
          </p:nvSpPr>
          <p:spPr bwMode="auto">
            <a:xfrm>
              <a:off x="9245600" y="3365500"/>
              <a:ext cx="0" cy="6985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6" name="Line 4"/>
            <p:cNvSpPr>
              <a:spLocks noChangeShapeType="1"/>
            </p:cNvSpPr>
            <p:nvPr/>
          </p:nvSpPr>
          <p:spPr bwMode="auto">
            <a:xfrm>
              <a:off x="6053138" y="3378200"/>
              <a:ext cx="0" cy="673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980997" name="Line 5"/>
            <p:cNvSpPr>
              <a:spLocks noChangeShapeType="1"/>
            </p:cNvSpPr>
            <p:nvPr/>
          </p:nvSpPr>
          <p:spPr bwMode="auto">
            <a:xfrm>
              <a:off x="7677150" y="3365500"/>
              <a:ext cx="0" cy="68580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4" name="Group 6"/>
            <p:cNvGrpSpPr>
              <a:grpSpLocks/>
            </p:cNvGrpSpPr>
            <p:nvPr/>
          </p:nvGrpSpPr>
          <p:grpSpPr bwMode="auto">
            <a:xfrm>
              <a:off x="4110038" y="2546350"/>
              <a:ext cx="5344699" cy="666750"/>
              <a:chOff x="2406" y="1828"/>
              <a:chExt cx="3107" cy="420"/>
            </a:xfrm>
          </p:grpSpPr>
          <p:sp>
            <p:nvSpPr>
              <p:cNvPr id="980999" name="AutoShape 7"/>
              <p:cNvSpPr>
                <a:spLocks/>
              </p:cNvSpPr>
              <p:nvPr/>
            </p:nvSpPr>
            <p:spPr bwMode="auto">
              <a:xfrm rot="5400000">
                <a:off x="3960" y="624"/>
                <a:ext cx="40" cy="2744"/>
              </a:xfrm>
              <a:prstGeom prst="leftBracket">
                <a:avLst>
                  <a:gd name="adj" fmla="val 571667"/>
                </a:avLst>
              </a:prstGeom>
              <a:noFill/>
              <a:ln w="12700">
                <a:solidFill>
                  <a:schemeClr val="tx1"/>
                </a:solidFill>
                <a:round/>
                <a:headEnd/>
                <a:tailEnd/>
              </a:ln>
              <a:effectLst/>
            </p:spPr>
            <p:txBody>
              <a:bodyPr wrap="none" anchor="ctr"/>
              <a:lstStyle/>
              <a:p>
                <a:endParaRPr lang="en-US" dirty="0"/>
              </a:p>
            </p:txBody>
          </p:sp>
          <p:sp>
            <p:nvSpPr>
              <p:cNvPr id="981000" name="Text Box 8"/>
              <p:cNvSpPr txBox="1">
                <a:spLocks noChangeArrowheads="1"/>
              </p:cNvSpPr>
              <p:nvPr/>
            </p:nvSpPr>
            <p:spPr bwMode="auto">
              <a:xfrm>
                <a:off x="2406" y="1988"/>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2 wk</a:t>
                </a:r>
                <a:endParaRPr lang="en-US" sz="1200" b="1" dirty="0"/>
              </a:p>
            </p:txBody>
          </p:sp>
          <p:sp>
            <p:nvSpPr>
              <p:cNvPr id="981001" name="Text Box 9"/>
              <p:cNvSpPr txBox="1">
                <a:spLocks noChangeArrowheads="1"/>
              </p:cNvSpPr>
              <p:nvPr/>
            </p:nvSpPr>
            <p:spPr bwMode="auto">
              <a:xfrm>
                <a:off x="3358" y="1996"/>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4 wk</a:t>
                </a:r>
                <a:endParaRPr lang="en-US" sz="1200" b="1" dirty="0"/>
              </a:p>
            </p:txBody>
          </p:sp>
          <p:sp>
            <p:nvSpPr>
              <p:cNvPr id="981002" name="Text Box 10"/>
              <p:cNvSpPr txBox="1">
                <a:spLocks noChangeArrowheads="1"/>
              </p:cNvSpPr>
              <p:nvPr/>
            </p:nvSpPr>
            <p:spPr bwMode="auto">
              <a:xfrm>
                <a:off x="4278" y="2004"/>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6 wk</a:t>
                </a:r>
                <a:endParaRPr lang="en-US" sz="1200" b="1" dirty="0"/>
              </a:p>
            </p:txBody>
          </p:sp>
          <p:sp>
            <p:nvSpPr>
              <p:cNvPr id="981003" name="Text Box 11"/>
              <p:cNvSpPr txBox="1">
                <a:spLocks noChangeArrowheads="1"/>
              </p:cNvSpPr>
              <p:nvPr/>
            </p:nvSpPr>
            <p:spPr bwMode="auto">
              <a:xfrm>
                <a:off x="5206" y="2004"/>
                <a:ext cx="307" cy="174"/>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8 wk</a:t>
                </a:r>
                <a:endParaRPr lang="en-US" sz="1200" b="1" dirty="0"/>
              </a:p>
            </p:txBody>
          </p:sp>
          <p:sp>
            <p:nvSpPr>
              <p:cNvPr id="981004" name="AutoShape 12"/>
              <p:cNvSpPr>
                <a:spLocks noChangeArrowheads="1"/>
              </p:cNvSpPr>
              <p:nvPr/>
            </p:nvSpPr>
            <p:spPr bwMode="auto">
              <a:xfrm rot="10800000">
                <a:off x="5304" y="2160"/>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5" name="AutoShape 13"/>
              <p:cNvSpPr>
                <a:spLocks noChangeArrowheads="1"/>
              </p:cNvSpPr>
              <p:nvPr/>
            </p:nvSpPr>
            <p:spPr bwMode="auto">
              <a:xfrm rot="10800000">
                <a:off x="2488"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6" name="AutoShape 14"/>
              <p:cNvSpPr>
                <a:spLocks noChangeArrowheads="1"/>
              </p:cNvSpPr>
              <p:nvPr/>
            </p:nvSpPr>
            <p:spPr bwMode="auto">
              <a:xfrm rot="10800000">
                <a:off x="3464" y="2152"/>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7" name="AutoShape 15"/>
              <p:cNvSpPr>
                <a:spLocks noChangeArrowheads="1"/>
              </p:cNvSpPr>
              <p:nvPr/>
            </p:nvSpPr>
            <p:spPr bwMode="auto">
              <a:xfrm rot="10800000">
                <a:off x="4392" y="2168"/>
                <a:ext cx="154" cy="80"/>
              </a:xfrm>
              <a:prstGeom prst="triangle">
                <a:avLst>
                  <a:gd name="adj" fmla="val 50000"/>
                </a:avLst>
              </a:prstGeom>
              <a:solidFill>
                <a:srgbClr val="0033CC"/>
              </a:solidFill>
              <a:ln w="12700" cap="sq">
                <a:solidFill>
                  <a:schemeClr val="tx1"/>
                </a:solidFill>
                <a:miter lim="800000"/>
                <a:headEnd type="none" w="sm" len="sm"/>
                <a:tailEnd type="none" w="sm" len="sm"/>
              </a:ln>
              <a:effectLst/>
            </p:spPr>
            <p:txBody>
              <a:bodyPr wrap="none" anchor="ctr"/>
              <a:lstStyle/>
              <a:p>
                <a:endParaRPr lang="en-US" dirty="0"/>
              </a:p>
            </p:txBody>
          </p:sp>
          <p:sp>
            <p:nvSpPr>
              <p:cNvPr id="981008" name="Text Box 16"/>
              <p:cNvSpPr txBox="1">
                <a:spLocks noChangeArrowheads="1"/>
              </p:cNvSpPr>
              <p:nvPr/>
            </p:nvSpPr>
            <p:spPr bwMode="auto">
              <a:xfrm>
                <a:off x="3638" y="1828"/>
                <a:ext cx="628" cy="174"/>
              </a:xfrm>
              <a:prstGeom prst="rect">
                <a:avLst/>
              </a:prstGeom>
              <a:solidFill>
                <a:schemeClr val="bg1"/>
              </a:solidFill>
              <a:ln w="12700" algn="ctr">
                <a:noFill/>
                <a:miter lim="800000"/>
                <a:headEnd/>
                <a:tailEnd/>
              </a:ln>
              <a:effectLst/>
            </p:spPr>
            <p:txBody>
              <a:bodyPr wrap="none">
                <a:spAutoFit/>
              </a:bodyPr>
              <a:lstStyle/>
              <a:p>
                <a:pPr algn="l" eaLnBrk="1" hangingPunct="1"/>
                <a:r>
                  <a:rPr lang="en-GB" sz="1200" b="1" dirty="0"/>
                  <a:t>C</a:t>
                </a:r>
                <a:r>
                  <a:rPr lang="en-GB" sz="1200" b="1" dirty="0" smtClean="0"/>
                  <a:t>heck </a:t>
                </a:r>
                <a:r>
                  <a:rPr lang="en-GB" sz="1200" b="1" dirty="0"/>
                  <a:t>P</a:t>
                </a:r>
                <a:r>
                  <a:rPr lang="en-GB" sz="1200" b="1" dirty="0" smtClean="0"/>
                  <a:t>oints</a:t>
                </a:r>
                <a:endParaRPr lang="en-US" sz="1200" b="1" dirty="0"/>
              </a:p>
            </p:txBody>
          </p:sp>
        </p:grpSp>
        <p:sp>
          <p:nvSpPr>
            <p:cNvPr id="981010" name="Text Box 18"/>
            <p:cNvSpPr txBox="1">
              <a:spLocks noChangeArrowheads="1"/>
            </p:cNvSpPr>
            <p:nvPr/>
          </p:nvSpPr>
          <p:spPr bwMode="auto">
            <a:xfrm>
              <a:off x="4440238" y="3041650"/>
              <a:ext cx="906499" cy="276999"/>
            </a:xfrm>
            <a:prstGeom prst="rect">
              <a:avLst/>
            </a:prstGeom>
            <a:noFill/>
            <a:ln w="12700" algn="ctr">
              <a:noFill/>
              <a:miter lim="800000"/>
              <a:headEnd/>
              <a:tailEnd/>
            </a:ln>
            <a:effectLst/>
          </p:spPr>
          <p:txBody>
            <a:bodyPr wrap="none">
              <a:spAutoFit/>
            </a:bodyPr>
            <a:lstStyle/>
            <a:p>
              <a:pPr algn="l" eaLnBrk="1" hangingPunct="1"/>
              <a:r>
                <a:rPr lang="en-GB" sz="1200" b="1" dirty="0"/>
                <a:t>Time Now</a:t>
              </a:r>
              <a:endParaRPr lang="en-US" sz="1200" b="1" dirty="0"/>
            </a:p>
          </p:txBody>
        </p:sp>
        <p:grpSp>
          <p:nvGrpSpPr>
            <p:cNvPr id="5" name="Group 19"/>
            <p:cNvGrpSpPr>
              <a:grpSpLocks/>
            </p:cNvGrpSpPr>
            <p:nvPr/>
          </p:nvGrpSpPr>
          <p:grpSpPr bwMode="auto">
            <a:xfrm>
              <a:off x="4375150" y="4470402"/>
              <a:ext cx="3760788" cy="1001713"/>
              <a:chOff x="2560" y="3040"/>
              <a:chExt cx="2187" cy="631"/>
            </a:xfrm>
          </p:grpSpPr>
          <p:sp>
            <p:nvSpPr>
              <p:cNvPr id="981012" name="Text Box 20"/>
              <p:cNvSpPr txBox="1">
                <a:spLocks noChangeArrowheads="1"/>
              </p:cNvSpPr>
              <p:nvPr/>
            </p:nvSpPr>
            <p:spPr bwMode="auto">
              <a:xfrm>
                <a:off x="3334" y="3380"/>
                <a:ext cx="1413" cy="291"/>
              </a:xfrm>
              <a:prstGeom prst="rect">
                <a:avLst/>
              </a:prstGeom>
              <a:noFill/>
              <a:ln w="28575" algn="ctr">
                <a:solidFill>
                  <a:srgbClr val="FF0000"/>
                </a:solidFill>
                <a:miter lim="800000"/>
                <a:headEnd/>
                <a:tailEnd/>
              </a:ln>
              <a:effectLst/>
            </p:spPr>
            <p:txBody>
              <a:bodyPr>
                <a:spAutoFit/>
              </a:bodyPr>
              <a:lstStyle/>
              <a:p>
                <a:pPr algn="l" eaLnBrk="1" hangingPunct="1"/>
                <a:r>
                  <a:rPr lang="en-GB" sz="1200" b="1" dirty="0"/>
                  <a:t>Actual </a:t>
                </a:r>
                <a:r>
                  <a:rPr lang="en-GB" sz="1200" b="1" dirty="0" smtClean="0"/>
                  <a:t>Costs </a:t>
                </a:r>
                <a:r>
                  <a:rPr lang="en-GB" sz="1200" b="1" dirty="0"/>
                  <a:t>recorded at Time Now = </a:t>
                </a:r>
                <a:r>
                  <a:rPr lang="en-GB" sz="1200" b="1" dirty="0" smtClean="0"/>
                  <a:t>$30K</a:t>
                </a:r>
                <a:endParaRPr lang="en-US" sz="1200" b="1" dirty="0"/>
              </a:p>
            </p:txBody>
          </p:sp>
          <p:sp>
            <p:nvSpPr>
              <p:cNvPr id="981013" name="Freeform 21"/>
              <p:cNvSpPr>
                <a:spLocks/>
              </p:cNvSpPr>
              <p:nvPr/>
            </p:nvSpPr>
            <p:spPr bwMode="auto">
              <a:xfrm>
                <a:off x="2560" y="3040"/>
                <a:ext cx="784" cy="416"/>
              </a:xfrm>
              <a:custGeom>
                <a:avLst/>
                <a:gdLst/>
                <a:ahLst/>
                <a:cxnLst>
                  <a:cxn ang="0">
                    <a:pos x="0" y="0"/>
                  </a:cxn>
                  <a:cxn ang="0">
                    <a:pos x="0" y="416"/>
                  </a:cxn>
                  <a:cxn ang="0">
                    <a:pos x="784" y="416"/>
                  </a:cxn>
                </a:cxnLst>
                <a:rect l="0" t="0" r="r" b="b"/>
                <a:pathLst>
                  <a:path w="784" h="416">
                    <a:moveTo>
                      <a:pt x="0" y="0"/>
                    </a:moveTo>
                    <a:lnTo>
                      <a:pt x="0" y="416"/>
                    </a:lnTo>
                    <a:lnTo>
                      <a:pt x="784" y="416"/>
                    </a:lnTo>
                  </a:path>
                </a:pathLst>
              </a:custGeom>
              <a:noFill/>
              <a:ln w="28575" cmpd="sng">
                <a:solidFill>
                  <a:srgbClr val="FF0000"/>
                </a:solidFill>
                <a:prstDash val="solid"/>
                <a:round/>
                <a:headEnd type="triangle" w="lg" len="lg"/>
                <a:tailEnd type="none" w="med" len="med"/>
              </a:ln>
              <a:effectLst/>
            </p:spPr>
            <p:txBody>
              <a:bodyPr wrap="none"/>
              <a:lstStyle/>
              <a:p>
                <a:endParaRPr lang="en-US" dirty="0"/>
              </a:p>
            </p:txBody>
          </p:sp>
        </p:grpSp>
        <p:grpSp>
          <p:nvGrpSpPr>
            <p:cNvPr id="6" name="Group 22"/>
            <p:cNvGrpSpPr>
              <a:grpSpLocks/>
            </p:cNvGrpSpPr>
            <p:nvPr/>
          </p:nvGrpSpPr>
          <p:grpSpPr bwMode="auto">
            <a:xfrm>
              <a:off x="904875" y="4470400"/>
              <a:ext cx="3113088" cy="1497013"/>
              <a:chOff x="542" y="3040"/>
              <a:chExt cx="1810" cy="943"/>
            </a:xfrm>
          </p:grpSpPr>
          <p:sp>
            <p:nvSpPr>
              <p:cNvPr id="981015" name="Text Box 23"/>
              <p:cNvSpPr txBox="1">
                <a:spLocks noChangeArrowheads="1"/>
              </p:cNvSpPr>
              <p:nvPr/>
            </p:nvSpPr>
            <p:spPr bwMode="auto">
              <a:xfrm>
                <a:off x="542" y="3332"/>
                <a:ext cx="1808" cy="651"/>
              </a:xfrm>
              <a:prstGeom prst="rect">
                <a:avLst/>
              </a:prstGeom>
              <a:solidFill>
                <a:schemeClr val="bg1"/>
              </a:solidFill>
              <a:ln w="28575" algn="ctr">
                <a:solidFill>
                  <a:srgbClr val="0033CC"/>
                </a:solidFill>
                <a:miter lim="800000"/>
                <a:headEnd/>
                <a:tailEnd/>
              </a:ln>
              <a:effectLst/>
            </p:spPr>
            <p:txBody>
              <a:bodyPr>
                <a:spAutoFit/>
              </a:bodyPr>
              <a:lstStyle/>
              <a:p>
                <a:pPr algn="l" eaLnBrk="1" hangingPunct="1"/>
                <a:r>
                  <a:rPr lang="en-GB" sz="1200" b="1" dirty="0"/>
                  <a:t>Earned Value at Time Now</a:t>
                </a:r>
              </a:p>
              <a:p>
                <a:pPr algn="l" eaLnBrk="1" hangingPunct="1"/>
                <a:endParaRPr lang="en-GB" sz="1200" b="1" dirty="0"/>
              </a:p>
              <a:p>
                <a:pPr lvl="1" algn="l" eaLnBrk="1" hangingPunct="1"/>
                <a:r>
                  <a:rPr lang="en-GB" sz="1200" b="1" dirty="0"/>
                  <a:t>= % </a:t>
                </a:r>
                <a:r>
                  <a:rPr lang="en-GB" sz="1200" b="1" dirty="0" smtClean="0"/>
                  <a:t>Progress </a:t>
                </a:r>
                <a:r>
                  <a:rPr lang="en-GB" sz="1200" b="1" dirty="0"/>
                  <a:t>x </a:t>
                </a:r>
                <a:r>
                  <a:rPr lang="en-GB" sz="1200" b="1" dirty="0" smtClean="0"/>
                  <a:t>Budget</a:t>
                </a:r>
                <a:endParaRPr lang="en-GB" sz="1200" b="1" dirty="0"/>
              </a:p>
              <a:p>
                <a:pPr lvl="1" algn="l" eaLnBrk="1" hangingPunct="1"/>
                <a:r>
                  <a:rPr lang="en-GB" sz="1200" b="1" dirty="0"/>
                  <a:t>= 20% x </a:t>
                </a:r>
                <a:r>
                  <a:rPr lang="en-GB" sz="1200" b="1" dirty="0" smtClean="0"/>
                  <a:t>$100K</a:t>
                </a:r>
                <a:endParaRPr lang="en-GB" sz="1200" b="1" dirty="0"/>
              </a:p>
              <a:p>
                <a:pPr lvl="1" algn="l" eaLnBrk="1" hangingPunct="1"/>
                <a:r>
                  <a:rPr lang="en-GB" sz="1200" b="1" dirty="0"/>
                  <a:t>= </a:t>
                </a:r>
                <a:r>
                  <a:rPr lang="en-GB" sz="1200" b="1" dirty="0" smtClean="0"/>
                  <a:t>$20K</a:t>
                </a:r>
                <a:endParaRPr lang="en-US" sz="1200" b="1" dirty="0"/>
              </a:p>
            </p:txBody>
          </p:sp>
          <p:sp>
            <p:nvSpPr>
              <p:cNvPr id="981016" name="Line 24"/>
              <p:cNvSpPr>
                <a:spLocks noChangeShapeType="1"/>
              </p:cNvSpPr>
              <p:nvPr/>
            </p:nvSpPr>
            <p:spPr bwMode="auto">
              <a:xfrm flipV="1">
                <a:off x="2352" y="3040"/>
                <a:ext cx="0" cy="288"/>
              </a:xfrm>
              <a:prstGeom prst="line">
                <a:avLst/>
              </a:prstGeom>
              <a:noFill/>
              <a:ln w="28575">
                <a:solidFill>
                  <a:srgbClr val="0033CC"/>
                </a:solidFill>
                <a:round/>
                <a:headEnd/>
                <a:tailEnd type="triangle" w="lg" len="lg"/>
              </a:ln>
              <a:effectLst/>
            </p:spPr>
            <p:txBody>
              <a:bodyPr wrap="none"/>
              <a:lstStyle/>
              <a:p>
                <a:endParaRPr lang="en-US" dirty="0"/>
              </a:p>
            </p:txBody>
          </p:sp>
        </p:grpSp>
        <p:grpSp>
          <p:nvGrpSpPr>
            <p:cNvPr id="7" name="Group 25"/>
            <p:cNvGrpSpPr>
              <a:grpSpLocks/>
            </p:cNvGrpSpPr>
            <p:nvPr/>
          </p:nvGrpSpPr>
          <p:grpSpPr bwMode="auto">
            <a:xfrm>
              <a:off x="2779713" y="1962150"/>
              <a:ext cx="2789237" cy="2457450"/>
              <a:chOff x="1632" y="1460"/>
              <a:chExt cx="1622" cy="1548"/>
            </a:xfrm>
          </p:grpSpPr>
          <p:sp>
            <p:nvSpPr>
              <p:cNvPr id="981018" name="Rectangle 26"/>
              <p:cNvSpPr>
                <a:spLocks noChangeArrowheads="1"/>
              </p:cNvSpPr>
              <p:nvPr/>
            </p:nvSpPr>
            <p:spPr bwMode="auto">
              <a:xfrm>
                <a:off x="1632" y="2872"/>
                <a:ext cx="936" cy="136"/>
              </a:xfrm>
              <a:prstGeom prst="rect">
                <a:avLst/>
              </a:prstGeom>
              <a:solidFill>
                <a:srgbClr val="EAEAEA"/>
              </a:solidFill>
              <a:ln w="28575" algn="ctr">
                <a:solidFill>
                  <a:schemeClr val="tx1"/>
                </a:solidFill>
                <a:prstDash val="dash"/>
                <a:miter lim="800000"/>
                <a:headEnd/>
                <a:tailEnd/>
              </a:ln>
              <a:effectLst/>
            </p:spPr>
            <p:txBody>
              <a:bodyPr wrap="none" anchor="ctr"/>
              <a:lstStyle/>
              <a:p>
                <a:endParaRPr lang="en-US" dirty="0"/>
              </a:p>
            </p:txBody>
          </p:sp>
          <p:grpSp>
            <p:nvGrpSpPr>
              <p:cNvPr id="8" name="Group 27"/>
              <p:cNvGrpSpPr>
                <a:grpSpLocks/>
              </p:cNvGrpSpPr>
              <p:nvPr/>
            </p:nvGrpSpPr>
            <p:grpSpPr bwMode="auto">
              <a:xfrm>
                <a:off x="2006" y="1460"/>
                <a:ext cx="1248" cy="500"/>
                <a:chOff x="2006" y="1460"/>
                <a:chExt cx="1248" cy="500"/>
              </a:xfrm>
            </p:grpSpPr>
            <p:sp>
              <p:nvSpPr>
                <p:cNvPr id="981020" name="Text Box 28"/>
                <p:cNvSpPr txBox="1">
                  <a:spLocks noChangeArrowheads="1"/>
                </p:cNvSpPr>
                <p:nvPr/>
              </p:nvSpPr>
              <p:spPr bwMode="auto">
                <a:xfrm>
                  <a:off x="2006" y="1460"/>
                  <a:ext cx="1248" cy="291"/>
                </a:xfrm>
                <a:prstGeom prst="rect">
                  <a:avLst/>
                </a:prstGeom>
                <a:noFill/>
                <a:ln w="28575" algn="ctr">
                  <a:solidFill>
                    <a:srgbClr val="339966"/>
                  </a:solidFill>
                  <a:miter lim="800000"/>
                  <a:headEnd/>
                  <a:tailEnd/>
                </a:ln>
                <a:effectLst/>
              </p:spPr>
              <p:txBody>
                <a:bodyPr>
                  <a:spAutoFit/>
                </a:bodyPr>
                <a:lstStyle/>
                <a:p>
                  <a:pPr algn="l" eaLnBrk="1" hangingPunct="1"/>
                  <a:r>
                    <a:rPr lang="en-GB" sz="1200" b="1" dirty="0"/>
                    <a:t>Planned Value at Time Now = </a:t>
                  </a:r>
                  <a:r>
                    <a:rPr lang="en-GB" sz="1200" b="1" dirty="0" smtClean="0"/>
                    <a:t>$25K</a:t>
                  </a:r>
                  <a:endParaRPr lang="en-US" sz="1200" b="1" dirty="0"/>
                </a:p>
              </p:txBody>
            </p:sp>
            <p:sp>
              <p:nvSpPr>
                <p:cNvPr id="981021" name="Line 29"/>
                <p:cNvSpPr>
                  <a:spLocks noChangeShapeType="1"/>
                </p:cNvSpPr>
                <p:nvPr/>
              </p:nvSpPr>
              <p:spPr bwMode="auto">
                <a:xfrm>
                  <a:off x="2560" y="1768"/>
                  <a:ext cx="0" cy="192"/>
                </a:xfrm>
                <a:prstGeom prst="line">
                  <a:avLst/>
                </a:prstGeom>
                <a:noFill/>
                <a:ln w="28575">
                  <a:solidFill>
                    <a:srgbClr val="339966"/>
                  </a:solidFill>
                  <a:round/>
                  <a:headEnd/>
                  <a:tailEnd type="triangle" w="lg" len="lg"/>
                </a:ln>
                <a:effectLst/>
              </p:spPr>
              <p:txBody>
                <a:bodyPr wrap="none"/>
                <a:lstStyle/>
                <a:p>
                  <a:endParaRPr lang="en-US" dirty="0"/>
                </a:p>
              </p:txBody>
            </p:sp>
          </p:grpSp>
        </p:grpSp>
        <p:grpSp>
          <p:nvGrpSpPr>
            <p:cNvPr id="9" name="Group 30"/>
            <p:cNvGrpSpPr>
              <a:grpSpLocks/>
            </p:cNvGrpSpPr>
            <p:nvPr/>
          </p:nvGrpSpPr>
          <p:grpSpPr bwMode="auto">
            <a:xfrm>
              <a:off x="754063" y="2981325"/>
              <a:ext cx="3787775" cy="1441450"/>
              <a:chOff x="454" y="2102"/>
              <a:chExt cx="2203" cy="908"/>
            </a:xfrm>
          </p:grpSpPr>
          <p:grpSp>
            <p:nvGrpSpPr>
              <p:cNvPr id="10" name="Group 31"/>
              <p:cNvGrpSpPr>
                <a:grpSpLocks/>
              </p:cNvGrpSpPr>
              <p:nvPr/>
            </p:nvGrpSpPr>
            <p:grpSpPr bwMode="auto">
              <a:xfrm>
                <a:off x="454" y="2102"/>
                <a:ext cx="2203" cy="835"/>
                <a:chOff x="454" y="2102"/>
                <a:chExt cx="2203" cy="835"/>
              </a:xfrm>
            </p:grpSpPr>
            <p:sp>
              <p:nvSpPr>
                <p:cNvPr id="981024" name="Line 32"/>
                <p:cNvSpPr>
                  <a:spLocks noChangeShapeType="1"/>
                </p:cNvSpPr>
                <p:nvPr/>
              </p:nvSpPr>
              <p:spPr bwMode="auto">
                <a:xfrm flipH="1">
                  <a:off x="2568" y="2360"/>
                  <a:ext cx="0" cy="440"/>
                </a:xfrm>
                <a:prstGeom prst="line">
                  <a:avLst/>
                </a:prstGeom>
                <a:noFill/>
                <a:ln w="12700" cap="sq">
                  <a:solidFill>
                    <a:schemeClr val="tx1"/>
                  </a:solidFill>
                  <a:round/>
                  <a:headEnd type="none" w="sm" len="sm"/>
                  <a:tailEnd type="none" w="sm" len="sm"/>
                </a:ln>
                <a:effectLst/>
              </p:spPr>
              <p:txBody>
                <a:bodyPr wrap="none"/>
                <a:lstStyle/>
                <a:p>
                  <a:endParaRPr lang="en-US" dirty="0"/>
                </a:p>
              </p:txBody>
            </p:sp>
            <p:pic>
              <p:nvPicPr>
                <p:cNvPr id="981025" name="Picture 33" descr="j023357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454" y="2102"/>
                  <a:ext cx="1126" cy="835"/>
                </a:xfrm>
                <a:prstGeom prst="rect">
                  <a:avLst/>
                </a:prstGeom>
                <a:noFill/>
                <a:ln/>
                <a:effectLst/>
              </p:spPr>
            </p:pic>
            <p:pic>
              <p:nvPicPr>
                <p:cNvPr id="981026" name="Picture 34" descr="j025252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29" y="2211"/>
                  <a:ext cx="428" cy="549"/>
                </a:xfrm>
                <a:prstGeom prst="rect">
                  <a:avLst/>
                </a:prstGeom>
                <a:noFill/>
                <a:ln/>
                <a:effectLst/>
              </p:spPr>
            </p:pic>
            <p:sp>
              <p:nvSpPr>
                <p:cNvPr id="981027" name="Text Box 35"/>
                <p:cNvSpPr txBox="1">
                  <a:spLocks noChangeArrowheads="1"/>
                </p:cNvSpPr>
                <p:nvPr/>
              </p:nvSpPr>
              <p:spPr bwMode="auto">
                <a:xfrm>
                  <a:off x="1614" y="2394"/>
                  <a:ext cx="666" cy="288"/>
                </a:xfrm>
                <a:prstGeom prst="rect">
                  <a:avLst/>
                </a:prstGeom>
                <a:solidFill>
                  <a:schemeClr val="bg1"/>
                </a:solidFill>
                <a:ln w="12700" cap="sq">
                  <a:noFill/>
                  <a:miter lim="800000"/>
                  <a:headEnd type="none" w="sm" len="sm"/>
                  <a:tailEnd type="none" w="sm" len="sm"/>
                </a:ln>
                <a:effectLst/>
              </p:spPr>
              <p:txBody>
                <a:bodyPr>
                  <a:spAutoFit/>
                </a:bodyPr>
                <a:lstStyle/>
                <a:p>
                  <a:pPr algn="l" eaLnBrk="1" hangingPunct="1"/>
                  <a:r>
                    <a:rPr lang="en-GB" sz="1200" b="1" dirty="0"/>
                    <a:t>20 % </a:t>
                  </a:r>
                  <a:r>
                    <a:rPr lang="en-GB" sz="1200" b="1" dirty="0" smtClean="0"/>
                    <a:t>Progress</a:t>
                  </a:r>
                  <a:endParaRPr lang="en-US" sz="1200" b="1" dirty="0"/>
                </a:p>
              </p:txBody>
            </p:sp>
          </p:grpSp>
          <p:sp>
            <p:nvSpPr>
              <p:cNvPr id="981028" name="Rectangle 36"/>
              <p:cNvSpPr>
                <a:spLocks noChangeArrowheads="1"/>
              </p:cNvSpPr>
              <p:nvPr/>
            </p:nvSpPr>
            <p:spPr bwMode="auto">
              <a:xfrm>
                <a:off x="1632" y="2872"/>
                <a:ext cx="720" cy="138"/>
              </a:xfrm>
              <a:prstGeom prst="rect">
                <a:avLst/>
              </a:prstGeom>
              <a:solidFill>
                <a:srgbClr val="B2B2B2"/>
              </a:solidFill>
              <a:ln w="28575" cap="sq">
                <a:solidFill>
                  <a:schemeClr val="tx1"/>
                </a:solidFill>
                <a:miter lim="800000"/>
                <a:headEnd type="none" w="sm" len="sm"/>
                <a:tailEnd type="none" w="sm" len="sm"/>
              </a:ln>
              <a:effectLst/>
            </p:spPr>
            <p:txBody>
              <a:bodyPr wrap="none" anchor="ctr"/>
              <a:lstStyle/>
              <a:p>
                <a:endParaRPr lang="en-US" dirty="0"/>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267</a:t>
            </a:fld>
            <a:endParaRPr lang="en-US" dirty="0"/>
          </a:p>
        </p:txBody>
      </p:sp>
    </p:spTree>
    <p:extLst>
      <p:ext uri="{BB962C8B-B14F-4D97-AF65-F5344CB8AC3E}">
        <p14:creationId xmlns="" xmlns:p14="http://schemas.microsoft.com/office/powerpoint/2010/main" val="3779165282"/>
      </p:ext>
    </p:extLst>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9187" name="Rectangle 3"/>
          <p:cNvSpPr>
            <a:spLocks noGrp="1" noChangeArrowheads="1"/>
          </p:cNvSpPr>
          <p:nvPr>
            <p:ph type="title"/>
          </p:nvPr>
        </p:nvSpPr>
        <p:spPr/>
        <p:txBody>
          <a:bodyPr/>
          <a:lstStyle/>
          <a:p>
            <a:r>
              <a:rPr lang="en-GB" dirty="0"/>
              <a:t>Future Performance</a:t>
            </a:r>
            <a:endParaRPr lang="en-US" dirty="0"/>
          </a:p>
        </p:txBody>
      </p:sp>
      <p:grpSp>
        <p:nvGrpSpPr>
          <p:cNvPr id="5" name="Group 10"/>
          <p:cNvGrpSpPr/>
          <p:nvPr/>
        </p:nvGrpSpPr>
        <p:grpSpPr>
          <a:xfrm>
            <a:off x="778853" y="1680032"/>
            <a:ext cx="7586296" cy="4145697"/>
            <a:chOff x="1636713" y="1854200"/>
            <a:chExt cx="8218487" cy="4145697"/>
          </a:xfrm>
        </p:grpSpPr>
        <p:sp>
          <p:nvSpPr>
            <p:cNvPr id="989186" name="Freeform 2"/>
            <p:cNvSpPr>
              <a:spLocks/>
            </p:cNvSpPr>
            <p:nvPr/>
          </p:nvSpPr>
          <p:spPr bwMode="auto">
            <a:xfrm>
              <a:off x="3192463" y="1854200"/>
              <a:ext cx="5021262" cy="3898900"/>
            </a:xfrm>
            <a:custGeom>
              <a:avLst/>
              <a:gdLst/>
              <a:ahLst/>
              <a:cxnLst>
                <a:cxn ang="0">
                  <a:pos x="216" y="120"/>
                </a:cxn>
                <a:cxn ang="0">
                  <a:pos x="1488" y="0"/>
                </a:cxn>
                <a:cxn ang="0">
                  <a:pos x="2016" y="960"/>
                </a:cxn>
                <a:cxn ang="0">
                  <a:pos x="1224" y="1624"/>
                </a:cxn>
                <a:cxn ang="0">
                  <a:pos x="0" y="1264"/>
                </a:cxn>
                <a:cxn ang="0">
                  <a:pos x="216" y="120"/>
                </a:cxn>
              </a:cxnLst>
              <a:rect l="0" t="0" r="r" b="b"/>
              <a:pathLst>
                <a:path w="2016" h="1624">
                  <a:moveTo>
                    <a:pt x="216" y="120"/>
                  </a:moveTo>
                  <a:lnTo>
                    <a:pt x="1488" y="0"/>
                  </a:lnTo>
                  <a:lnTo>
                    <a:pt x="2016" y="960"/>
                  </a:lnTo>
                  <a:lnTo>
                    <a:pt x="1224" y="1624"/>
                  </a:lnTo>
                  <a:lnTo>
                    <a:pt x="0" y="1264"/>
                  </a:lnTo>
                  <a:lnTo>
                    <a:pt x="216" y="120"/>
                  </a:lnTo>
                  <a:close/>
                </a:path>
              </a:pathLst>
            </a:custGeom>
            <a:ln>
              <a:headEnd/>
              <a:tailEnd/>
            </a:ln>
          </p:spPr>
          <p:style>
            <a:lnRef idx="1">
              <a:schemeClr val="accent5"/>
            </a:lnRef>
            <a:fillRef idx="3">
              <a:schemeClr val="accent5"/>
            </a:fillRef>
            <a:effectRef idx="2">
              <a:schemeClr val="accent5"/>
            </a:effectRef>
            <a:fontRef idx="minor">
              <a:schemeClr val="lt1"/>
            </a:fontRef>
          </p:style>
          <p:txBody>
            <a:bodyPr wrap="none"/>
            <a:lstStyle/>
            <a:p>
              <a:endParaRPr lang="en-US" dirty="0"/>
            </a:p>
          </p:txBody>
        </p:sp>
        <p:sp>
          <p:nvSpPr>
            <p:cNvPr id="989188" name="Text Box 4"/>
            <p:cNvSpPr txBox="1">
              <a:spLocks noChangeArrowheads="1"/>
            </p:cNvSpPr>
            <p:nvPr/>
          </p:nvSpPr>
          <p:spPr bwMode="auto">
            <a:xfrm>
              <a:off x="4221163" y="3146876"/>
              <a:ext cx="3087687" cy="923330"/>
            </a:xfrm>
            <a:prstGeom prst="rect">
              <a:avLst/>
            </a:prstGeom>
            <a:noFill/>
            <a:ln w="12700" algn="ctr">
              <a:noFill/>
              <a:miter lim="800000"/>
              <a:headEnd/>
              <a:tailEnd/>
            </a:ln>
            <a:effectLst/>
          </p:spPr>
          <p:txBody>
            <a:bodyPr>
              <a:spAutoFit/>
            </a:bodyPr>
            <a:lstStyle/>
            <a:p>
              <a:pPr eaLnBrk="1" hangingPunct="1"/>
              <a:r>
                <a:rPr lang="en-GB" b="1" dirty="0">
                  <a:solidFill>
                    <a:schemeClr val="accent6">
                      <a:lumMod val="50000"/>
                    </a:schemeClr>
                  </a:solidFill>
                </a:rPr>
                <a:t>Future performance may be different to current performance</a:t>
              </a:r>
              <a:endParaRPr lang="en-US" b="1" dirty="0">
                <a:solidFill>
                  <a:schemeClr val="accent6">
                    <a:lumMod val="50000"/>
                  </a:schemeClr>
                </a:solidFill>
              </a:endParaRPr>
            </a:p>
          </p:txBody>
        </p:sp>
        <p:sp>
          <p:nvSpPr>
            <p:cNvPr id="989189" name="Rectangle 5"/>
            <p:cNvSpPr>
              <a:spLocks noChangeArrowheads="1"/>
            </p:cNvSpPr>
            <p:nvPr/>
          </p:nvSpPr>
          <p:spPr bwMode="auto">
            <a:xfrm>
              <a:off x="1692275" y="4068763"/>
              <a:ext cx="3205163"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P</a:t>
              </a:r>
              <a:r>
                <a:rPr lang="en-GB" sz="1600" b="1" dirty="0" smtClean="0">
                  <a:latin typeface="Helvetica"/>
                  <a:cs typeface="Helvetica"/>
                </a:rPr>
                <a:t>roactive </a:t>
              </a:r>
              <a:r>
                <a:rPr lang="en-GB" sz="1600" b="1" dirty="0">
                  <a:latin typeface="Helvetica"/>
                  <a:cs typeface="Helvetica"/>
                </a:rPr>
                <a:t>measures are taken to recover variances</a:t>
              </a:r>
            </a:p>
          </p:txBody>
        </p:sp>
        <p:sp>
          <p:nvSpPr>
            <p:cNvPr id="989190" name="Rectangle 6"/>
            <p:cNvSpPr>
              <a:spLocks noChangeArrowheads="1"/>
            </p:cNvSpPr>
            <p:nvPr/>
          </p:nvSpPr>
          <p:spPr bwMode="auto">
            <a:xfrm>
              <a:off x="5911055" y="2155368"/>
              <a:ext cx="3833017" cy="584776"/>
            </a:xfrm>
            <a:prstGeom prst="rect">
              <a:avLst/>
            </a:prstGeom>
            <a:noFill/>
            <a:ln w="12700" algn="ctr">
              <a:noFill/>
              <a:miter lim="800000"/>
              <a:headEnd/>
              <a:tailEnd/>
            </a:ln>
            <a:effectLst/>
          </p:spPr>
          <p:txBody>
            <a:bodyPr wrap="square">
              <a:spAutoFit/>
            </a:bodyPr>
            <a:lstStyle/>
            <a:p>
              <a:pPr lvl="1" algn="l" eaLnBrk="1" hangingPunct="1"/>
              <a:r>
                <a:rPr lang="en-GB" sz="1600" b="1" dirty="0">
                  <a:latin typeface="Helvetica"/>
                  <a:cs typeface="Helvetica"/>
                </a:rPr>
                <a:t>N</a:t>
              </a:r>
              <a:r>
                <a:rPr lang="en-GB" sz="1600" b="1" dirty="0" smtClean="0">
                  <a:latin typeface="Helvetica"/>
                  <a:cs typeface="Helvetica"/>
                </a:rPr>
                <a:t>ature </a:t>
              </a:r>
              <a:r>
                <a:rPr lang="en-GB" sz="1600" b="1" dirty="0">
                  <a:latin typeface="Helvetica"/>
                  <a:cs typeface="Helvetica"/>
                </a:rPr>
                <a:t>of future work is different to completed work</a:t>
              </a:r>
            </a:p>
          </p:txBody>
        </p:sp>
        <p:sp>
          <p:nvSpPr>
            <p:cNvPr id="989191" name="Rectangle 7"/>
            <p:cNvSpPr>
              <a:spLocks noChangeArrowheads="1"/>
            </p:cNvSpPr>
            <p:nvPr/>
          </p:nvSpPr>
          <p:spPr bwMode="auto">
            <a:xfrm>
              <a:off x="4037013" y="5168900"/>
              <a:ext cx="3392487"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C</a:t>
              </a:r>
              <a:r>
                <a:rPr lang="en-GB" sz="1600" b="1" dirty="0" smtClean="0">
                  <a:latin typeface="Helvetica"/>
                  <a:cs typeface="Helvetica"/>
                </a:rPr>
                <a:t>ompleted </a:t>
              </a:r>
              <a:r>
                <a:rPr lang="en-GB" sz="1600" b="1" dirty="0">
                  <a:latin typeface="Helvetica"/>
                  <a:cs typeface="Helvetica"/>
                </a:rPr>
                <a:t>work includes learning that will not apply to future work </a:t>
              </a:r>
            </a:p>
          </p:txBody>
        </p:sp>
        <p:sp>
          <p:nvSpPr>
            <p:cNvPr id="989192" name="Rectangle 8"/>
            <p:cNvSpPr>
              <a:spLocks noChangeArrowheads="1"/>
            </p:cNvSpPr>
            <p:nvPr/>
          </p:nvSpPr>
          <p:spPr bwMode="auto">
            <a:xfrm>
              <a:off x="1636713" y="2235200"/>
              <a:ext cx="3646487" cy="830997"/>
            </a:xfrm>
            <a:prstGeom prst="rect">
              <a:avLst/>
            </a:prstGeom>
            <a:noFill/>
            <a:ln w="12700" algn="ctr">
              <a:noFill/>
              <a:miter lim="800000"/>
              <a:headEnd/>
              <a:tailEnd/>
            </a:ln>
            <a:effectLst/>
          </p:spPr>
          <p:txBody>
            <a:bodyPr>
              <a:spAutoFit/>
            </a:bodyPr>
            <a:lstStyle/>
            <a:p>
              <a:pPr lvl="1" algn="l" eaLnBrk="1" hangingPunct="1"/>
              <a:r>
                <a:rPr lang="en-GB" sz="1600" b="1" dirty="0">
                  <a:latin typeface="Helvetica"/>
                  <a:cs typeface="Helvetica"/>
                </a:rPr>
                <a:t>F</a:t>
              </a:r>
              <a:r>
                <a:rPr lang="en-GB" sz="1600" b="1" dirty="0" smtClean="0">
                  <a:latin typeface="Helvetica"/>
                  <a:cs typeface="Helvetica"/>
                </a:rPr>
                <a:t>uture </a:t>
              </a:r>
              <a:r>
                <a:rPr lang="en-GB" sz="1600" b="1" dirty="0">
                  <a:latin typeface="Helvetica"/>
                  <a:cs typeface="Helvetica"/>
                </a:rPr>
                <a:t>activities are easier or more difficult than completed activities</a:t>
              </a:r>
            </a:p>
          </p:txBody>
        </p:sp>
        <p:sp>
          <p:nvSpPr>
            <p:cNvPr id="989193" name="Text Box 9"/>
            <p:cNvSpPr txBox="1">
              <a:spLocks noChangeArrowheads="1"/>
            </p:cNvSpPr>
            <p:nvPr/>
          </p:nvSpPr>
          <p:spPr bwMode="auto">
            <a:xfrm>
              <a:off x="6738938" y="4108450"/>
              <a:ext cx="3116262" cy="584776"/>
            </a:xfrm>
            <a:prstGeom prst="rect">
              <a:avLst/>
            </a:prstGeom>
            <a:noFill/>
            <a:ln w="12700" algn="ctr">
              <a:noFill/>
              <a:miter lim="800000"/>
              <a:headEnd/>
              <a:tailEnd/>
            </a:ln>
            <a:effectLst/>
          </p:spPr>
          <p:txBody>
            <a:bodyPr>
              <a:spAutoFit/>
            </a:bodyPr>
            <a:lstStyle/>
            <a:p>
              <a:pPr algn="l" eaLnBrk="1" hangingPunct="1"/>
              <a:r>
                <a:rPr lang="en-GB" sz="1600" b="1" dirty="0">
                  <a:latin typeface="Helvetica"/>
                  <a:cs typeface="Helvetica"/>
                </a:rPr>
                <a:t>C</a:t>
              </a:r>
              <a:r>
                <a:rPr lang="en-GB" sz="1600" b="1" dirty="0" smtClean="0">
                  <a:latin typeface="Helvetica"/>
                  <a:cs typeface="Helvetica"/>
                </a:rPr>
                <a:t>ompleted </a:t>
              </a:r>
              <a:r>
                <a:rPr lang="en-GB" sz="1600" b="1" dirty="0">
                  <a:latin typeface="Helvetica"/>
                  <a:cs typeface="Helvetica"/>
                </a:rPr>
                <a:t>work includes non-recurring elements</a:t>
              </a:r>
              <a:endParaRPr lang="en-US" sz="1600" b="1" dirty="0">
                <a:latin typeface="Helvetica"/>
                <a:cs typeface="Helvetica"/>
              </a:endParaRPr>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268</a:t>
            </a:fld>
            <a:endParaRPr lang="en-US" dirty="0"/>
          </a:p>
        </p:txBody>
      </p:sp>
      <p:sp>
        <p:nvSpPr>
          <p:cNvPr id="4" name="TextBox 3"/>
          <p:cNvSpPr txBox="1"/>
          <p:nvPr/>
        </p:nvSpPr>
        <p:spPr>
          <a:xfrm>
            <a:off x="685800" y="3124200"/>
            <a:ext cx="8001000" cy="677108"/>
          </a:xfrm>
          <a:prstGeom prst="rect">
            <a:avLst/>
          </a:prstGeom>
          <a:solidFill>
            <a:schemeClr val="bg1"/>
          </a:solidFill>
        </p:spPr>
        <p:txBody>
          <a:bodyPr wrap="square" rtlCol="0">
            <a:spAutoFit/>
          </a:bodyPr>
          <a:lstStyle/>
          <a:p>
            <a:pPr marL="0" lvl="1"/>
            <a:r>
              <a:rPr lang="en-GB" sz="2400" b="1" dirty="0">
                <a:latin typeface="Halv"/>
                <a:cs typeface="Halv"/>
              </a:rPr>
              <a:t>EAC = Actual Cost + Estimated Cost to Go / CPI</a:t>
            </a:r>
          </a:p>
          <a:p>
            <a:endParaRPr lang="en-US" sz="1400" dirty="0">
              <a:solidFill>
                <a:srgbClr val="FF0000"/>
              </a:solidFill>
              <a:latin typeface="Halv"/>
              <a:cs typeface="Halv"/>
            </a:endParaRPr>
          </a:p>
        </p:txBody>
      </p:sp>
    </p:spTree>
    <p:extLst>
      <p:ext uri="{BB962C8B-B14F-4D97-AF65-F5344CB8AC3E}">
        <p14:creationId xmlns="" xmlns:p14="http://schemas.microsoft.com/office/powerpoint/2010/main" val="160044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1" y="1287463"/>
            <a:ext cx="7058758" cy="4994275"/>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Measures the efficiency of work in progress</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Provides auditable and repeatable answers to:</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Current performance </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out-turn predictions</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performance improvement </a:t>
            </a:r>
            <a:r>
              <a:rPr lang="en-GB" sz="2200" dirty="0" smtClean="0">
                <a:solidFill>
                  <a:schemeClr val="accent6">
                    <a:lumMod val="10000"/>
                  </a:schemeClr>
                </a:solidFill>
                <a:latin typeface="Helvetica"/>
                <a:cs typeface="Helvetica"/>
              </a:rPr>
              <a:t>needs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reliable information to aid decision making</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Facilitates trend analysis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data for future estimates of similar work </a:t>
            </a:r>
            <a:endParaRPr lang="en-GB" sz="2200" dirty="0">
              <a:solidFill>
                <a:schemeClr val="accent6">
                  <a:lumMod val="10000"/>
                </a:schemeClr>
              </a:solidFill>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621323" y="1"/>
            <a:ext cx="8522677" cy="1108075"/>
          </a:xfrm>
        </p:spPr>
        <p:txBody>
          <a:bodyPr/>
          <a:lstStyle/>
          <a:p>
            <a:r>
              <a:rPr lang="en-GB" dirty="0"/>
              <a:t>Advantages </a:t>
            </a:r>
            <a:r>
              <a:rPr lang="en-GB" dirty="0" smtClean="0"/>
              <a:t>of Earned Value</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269</a:t>
            </a:fld>
            <a:endParaRPr lang="en-US" dirty="0"/>
          </a:p>
        </p:txBody>
      </p:sp>
    </p:spTree>
    <p:extLst>
      <p:ext uri="{BB962C8B-B14F-4D97-AF65-F5344CB8AC3E}">
        <p14:creationId xmlns="" xmlns:p14="http://schemas.microsoft.com/office/powerpoint/2010/main" val="3872634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119935" y="2037686"/>
            <a:ext cx="4870559" cy="3247039"/>
          </a:xfrm>
          <a:prstGeom prst="rect">
            <a:avLst/>
          </a:prstGeom>
        </p:spPr>
      </p:pic>
      <p:sp>
        <p:nvSpPr>
          <p:cNvPr id="10" name="Rectangle 9"/>
          <p:cNvSpPr/>
          <p:nvPr/>
        </p:nvSpPr>
        <p:spPr>
          <a:xfrm>
            <a:off x="3931990" y="3167116"/>
            <a:ext cx="4572000" cy="175432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Deep Water Horizon, USA</a:t>
            </a:r>
          </a:p>
          <a:p>
            <a:endParaRPr lang="en-US" b="1" dirty="0"/>
          </a:p>
          <a:p>
            <a:r>
              <a:rPr lang="en-US" b="1" dirty="0" smtClean="0"/>
              <a:t>$20,000,000,000 USD in Fines</a:t>
            </a:r>
          </a:p>
          <a:p>
            <a:r>
              <a:rPr lang="en-US" b="1" dirty="0" smtClean="0"/>
              <a:t>         Or </a:t>
            </a:r>
          </a:p>
          <a:p>
            <a:r>
              <a:rPr lang="en-US" b="1" dirty="0" smtClean="0"/>
              <a:t>734,60,000,000 AED</a:t>
            </a:r>
            <a:endParaRPr lang="en-US" b="1" dirty="0"/>
          </a:p>
          <a:p>
            <a:endParaRPr lang="en-US" dirty="0"/>
          </a:p>
        </p:txBody>
      </p:sp>
      <p:sp>
        <p:nvSpPr>
          <p:cNvPr id="7" name="TextBox 6"/>
          <p:cNvSpPr txBox="1"/>
          <p:nvPr/>
        </p:nvSpPr>
        <p:spPr>
          <a:xfrm>
            <a:off x="303696" y="3167116"/>
            <a:ext cx="2874726" cy="2308324"/>
          </a:xfrm>
          <a:prstGeom prst="rect">
            <a:avLst/>
          </a:prstGeom>
          <a:noFill/>
        </p:spPr>
        <p:txBody>
          <a:bodyPr wrap="square" rtlCol="0">
            <a:spAutoFit/>
          </a:bodyPr>
          <a:lstStyle/>
          <a:p>
            <a:r>
              <a:rPr lang="en-US" b="1" dirty="0"/>
              <a:t>Deep Water Horizon, USA</a:t>
            </a:r>
          </a:p>
          <a:p>
            <a:endParaRPr lang="en-US" b="1" dirty="0"/>
          </a:p>
          <a:p>
            <a:r>
              <a:rPr lang="en-US" b="1" dirty="0" smtClean="0"/>
              <a:t>an </a:t>
            </a:r>
            <a:r>
              <a:rPr lang="en-US" b="1" dirty="0"/>
              <a:t>ultra-</a:t>
            </a:r>
            <a:r>
              <a:rPr lang="en-US" b="1" dirty="0" err="1"/>
              <a:t>deepwater</a:t>
            </a:r>
            <a:r>
              <a:rPr lang="en-US" b="1" dirty="0"/>
              <a:t>, dynamically positioned, semi-submersible offshore oil drilling rig - Gulf of Mexico</a:t>
            </a:r>
          </a:p>
          <a:p>
            <a:endParaRPr lang="en-US" dirty="0"/>
          </a:p>
        </p:txBody>
      </p:sp>
      <p:grpSp>
        <p:nvGrpSpPr>
          <p:cNvPr id="18" name="Group 17"/>
          <p:cNvGrpSpPr/>
          <p:nvPr/>
        </p:nvGrpSpPr>
        <p:grpSpPr>
          <a:xfrm>
            <a:off x="300383" y="3041505"/>
            <a:ext cx="3214388" cy="2306809"/>
            <a:chOff x="300383" y="3041505"/>
            <a:chExt cx="3214388" cy="2306809"/>
          </a:xfrm>
        </p:grpSpPr>
        <p:pic>
          <p:nvPicPr>
            <p:cNvPr id="11" name="Picture 10"/>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00383" y="3041505"/>
              <a:ext cx="1471918" cy="110099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978222" y="3041505"/>
              <a:ext cx="1466984" cy="110099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303696" y="4368464"/>
              <a:ext cx="1468605" cy="979850"/>
            </a:xfrm>
            <a:prstGeom prst="rect">
              <a:avLst/>
            </a:prstGeom>
          </p:spPr>
        </p:pic>
        <p:pic>
          <p:nvPicPr>
            <p:cNvPr id="17" name="Picture 2" descr="http://static.guim.co.uk/sys-images/Guardian/Pix/pictures/2010/2/2/1265134018292/BP-Chief-Executive-Tony-H-001.jpg"/>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1978222" y="4279507"/>
              <a:ext cx="1536549" cy="1068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quot;No&quot; Symbol 12"/>
          <p:cNvSpPr/>
          <p:nvPr/>
        </p:nvSpPr>
        <p:spPr>
          <a:xfrm>
            <a:off x="1508930" y="1138822"/>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13952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47827" y="1676401"/>
            <a:ext cx="7058758" cy="3429000"/>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Because </a:t>
            </a:r>
            <a:r>
              <a:rPr lang="en-GB" sz="2200" dirty="0">
                <a:solidFill>
                  <a:schemeClr val="accent6">
                    <a:lumMod val="10000"/>
                  </a:schemeClr>
                </a:solidFill>
                <a:latin typeface="Helvetica"/>
                <a:cs typeface="Helvetica"/>
              </a:rPr>
              <a:t>the technique takes a whole view, over-performance in one area may hide under-performance in another</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EVM requires considerable data administration and effort</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p:txBody>
          <a:bodyPr/>
          <a:lstStyle/>
          <a:p>
            <a:r>
              <a:rPr lang="en-GB" dirty="0" smtClean="0"/>
              <a:t>Disadvantages of EVM</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270</a:t>
            </a:fld>
            <a:endParaRPr lang="en-US" dirty="0"/>
          </a:p>
        </p:txBody>
      </p:sp>
    </p:spTree>
    <p:extLst>
      <p:ext uri="{BB962C8B-B14F-4D97-AF65-F5344CB8AC3E}">
        <p14:creationId xmlns="" xmlns:p14="http://schemas.microsoft.com/office/powerpoint/2010/main" val="217545688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7601"/>
            <a:ext cx="7772400" cy="914400"/>
          </a:xfrm>
        </p:spPr>
        <p:txBody>
          <a:bodyPr/>
          <a:lstStyle/>
          <a:p>
            <a:r>
              <a:rPr lang="en-US" dirty="0" smtClean="0"/>
              <a:t>Reporting Management</a:t>
            </a:r>
            <a:endParaRPr lang="en-US" dirty="0"/>
          </a:p>
        </p:txBody>
      </p:sp>
      <p:pic>
        <p:nvPicPr>
          <p:cNvPr id="28674" name="Picture 2"/>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990600" y="762000"/>
            <a:ext cx="239653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271</a:t>
            </a:fld>
            <a:endParaRPr lang="en-US" dirty="0"/>
          </a:p>
        </p:txBody>
      </p:sp>
    </p:spTree>
    <p:extLst>
      <p:ext uri="{BB962C8B-B14F-4D97-AF65-F5344CB8AC3E}">
        <p14:creationId xmlns="" xmlns:p14="http://schemas.microsoft.com/office/powerpoint/2010/main" val="28716776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smtClean="0"/>
              <a:t>Collecting Data for Analyzing</a:t>
            </a:r>
            <a:endParaRPr lang="en-US" dirty="0"/>
          </a:p>
        </p:txBody>
      </p:sp>
      <p:sp>
        <p:nvSpPr>
          <p:cNvPr id="21507" name="Rectangle 3"/>
          <p:cNvSpPr>
            <a:spLocks noGrp="1" noChangeArrowheads="1"/>
          </p:cNvSpPr>
          <p:nvPr>
            <p:ph type="body" idx="1"/>
          </p:nvPr>
        </p:nvSpPr>
        <p:spPr>
          <a:xfrm>
            <a:off x="304800" y="1524000"/>
            <a:ext cx="8839200" cy="4171950"/>
          </a:xfrm>
        </p:spPr>
        <p:txBody>
          <a:bodyPr/>
          <a:lstStyle/>
          <a:p>
            <a:r>
              <a:rPr lang="en-US" dirty="0" smtClean="0"/>
              <a:t>Monitoring progress can serve </a:t>
            </a:r>
            <a:r>
              <a:rPr lang="en-US" dirty="0"/>
              <a:t>to maintain high morale on the project team </a:t>
            </a:r>
            <a:r>
              <a:rPr lang="en-US" dirty="0" smtClean="0"/>
              <a:t>and can also alert </a:t>
            </a:r>
            <a:r>
              <a:rPr lang="en-US" dirty="0"/>
              <a:t>team members to problems that will have to be solved</a:t>
            </a:r>
          </a:p>
          <a:p>
            <a:r>
              <a:rPr lang="en-US" dirty="0"/>
              <a:t>The purpose of the </a:t>
            </a:r>
            <a:r>
              <a:rPr lang="en-US" dirty="0" smtClean="0"/>
              <a:t>control system </a:t>
            </a:r>
            <a:r>
              <a:rPr lang="en-US" dirty="0"/>
              <a:t>is to gather and report </a:t>
            </a:r>
            <a:r>
              <a:rPr lang="en-US" dirty="0" smtClean="0"/>
              <a:t>data to help support decisions to make corrective actions.</a:t>
            </a:r>
            <a:endParaRPr lang="en-US" dirty="0"/>
          </a:p>
        </p:txBody>
      </p:sp>
      <p:sp>
        <p:nvSpPr>
          <p:cNvPr id="21508"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10-12</a:t>
            </a:r>
          </a:p>
        </p:txBody>
      </p:sp>
    </p:spTree>
    <p:extLst>
      <p:ext uri="{BB962C8B-B14F-4D97-AF65-F5344CB8AC3E}">
        <p14:creationId xmlns="" xmlns:p14="http://schemas.microsoft.com/office/powerpoint/2010/main" val="4096323041"/>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How to Collect </a:t>
            </a:r>
            <a:r>
              <a:rPr lang="en-US" dirty="0" smtClean="0"/>
              <a:t>Data - 1</a:t>
            </a:r>
            <a:endParaRPr lang="en-US" dirty="0"/>
          </a:p>
        </p:txBody>
      </p:sp>
      <p:sp>
        <p:nvSpPr>
          <p:cNvPr id="22531" name="Rectangle 3"/>
          <p:cNvSpPr>
            <a:spLocks noGrp="1" noChangeArrowheads="1"/>
          </p:cNvSpPr>
          <p:nvPr>
            <p:ph type="body" idx="1"/>
          </p:nvPr>
        </p:nvSpPr>
        <p:spPr>
          <a:xfrm>
            <a:off x="228600" y="1295400"/>
            <a:ext cx="8686800" cy="4724400"/>
          </a:xfrm>
        </p:spPr>
        <p:txBody>
          <a:bodyPr/>
          <a:lstStyle/>
          <a:p>
            <a:r>
              <a:rPr lang="en-US" sz="2800" dirty="0"/>
              <a:t>Significant differences from plan should be highlighted or </a:t>
            </a:r>
            <a:r>
              <a:rPr lang="ja-JP" altLang="en-US" sz="2800" dirty="0">
                <a:latin typeface="Arial"/>
              </a:rPr>
              <a:t>“</a:t>
            </a:r>
            <a:r>
              <a:rPr lang="en-US" sz="2800" dirty="0"/>
              <a:t>flagged</a:t>
            </a:r>
            <a:r>
              <a:rPr lang="ja-JP" altLang="en-US" sz="2800" dirty="0">
                <a:latin typeface="Arial"/>
              </a:rPr>
              <a:t>”</a:t>
            </a:r>
            <a:r>
              <a:rPr lang="en-US" sz="2800" dirty="0"/>
              <a:t> so that they cannot be </a:t>
            </a:r>
            <a:r>
              <a:rPr lang="en-US" sz="2800" dirty="0" smtClean="0"/>
              <a:t>overlooked.</a:t>
            </a:r>
          </a:p>
          <a:p>
            <a:r>
              <a:rPr lang="en-US" sz="2800" dirty="0" smtClean="0"/>
              <a:t>An </a:t>
            </a:r>
            <a:r>
              <a:rPr lang="en-US" sz="2800" dirty="0"/>
              <a:t>internal audit serves the purpose of ensuring all information gathered is honest</a:t>
            </a:r>
          </a:p>
          <a:p>
            <a:r>
              <a:rPr lang="en-US" sz="2800" dirty="0" smtClean="0"/>
              <a:t>To prevent bias, all reports should be developed using factual and verifiable information. </a:t>
            </a:r>
            <a:r>
              <a:rPr lang="en-US" sz="1200" dirty="0" smtClean="0"/>
              <a:t>(Refer back to ISO 9001…)</a:t>
            </a:r>
            <a:endParaRPr lang="en-US" sz="1200" dirty="0"/>
          </a:p>
        </p:txBody>
      </p:sp>
      <p:sp>
        <p:nvSpPr>
          <p:cNvPr id="22532"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10-13</a:t>
            </a:r>
          </a:p>
        </p:txBody>
      </p:sp>
    </p:spTree>
    <p:extLst>
      <p:ext uri="{BB962C8B-B14F-4D97-AF65-F5344CB8AC3E}">
        <p14:creationId xmlns="" xmlns:p14="http://schemas.microsoft.com/office/powerpoint/2010/main" val="2054797926"/>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How to Collect </a:t>
            </a:r>
            <a:r>
              <a:rPr lang="en-US" dirty="0" smtClean="0"/>
              <a:t>Data - 2</a:t>
            </a:r>
            <a:endParaRPr lang="en-US" dirty="0"/>
          </a:p>
        </p:txBody>
      </p:sp>
      <p:sp>
        <p:nvSpPr>
          <p:cNvPr id="23555" name="Rectangle 3"/>
          <p:cNvSpPr>
            <a:spLocks noGrp="1" noChangeArrowheads="1"/>
          </p:cNvSpPr>
          <p:nvPr>
            <p:ph type="body" idx="1"/>
          </p:nvPr>
        </p:nvSpPr>
        <p:spPr>
          <a:xfrm>
            <a:off x="457200" y="1828800"/>
            <a:ext cx="8229600" cy="4724400"/>
          </a:xfrm>
        </p:spPr>
        <p:txBody>
          <a:bodyPr/>
          <a:lstStyle/>
          <a:p>
            <a:r>
              <a:rPr lang="en-US" sz="2800"/>
              <a:t>The project manager is often dependent on team members to call attention to problems</a:t>
            </a:r>
          </a:p>
          <a:p>
            <a:r>
              <a:rPr lang="en-US" sz="2800"/>
              <a:t>The project manager must make sure that the bearer of bad news is not punished; nor the admitter-to-error executed</a:t>
            </a:r>
          </a:p>
          <a:p>
            <a:r>
              <a:rPr lang="en-US" sz="2800"/>
              <a:t>The hider-of-mistakes may be shot with impunity - and then sent to corporate Siberia</a:t>
            </a:r>
          </a:p>
        </p:txBody>
      </p:sp>
      <p:sp>
        <p:nvSpPr>
          <p:cNvPr id="23556"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10-14</a:t>
            </a:r>
          </a:p>
        </p:txBody>
      </p:sp>
    </p:spTree>
    <p:extLst>
      <p:ext uri="{BB962C8B-B14F-4D97-AF65-F5344CB8AC3E}">
        <p14:creationId xmlns="" xmlns:p14="http://schemas.microsoft.com/office/powerpoint/2010/main" val="374222972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Information Needs and the Reporting </a:t>
            </a:r>
            <a:r>
              <a:rPr lang="en-US" dirty="0" smtClean="0"/>
              <a:t>Process - 1</a:t>
            </a:r>
            <a:endParaRPr lang="en-US" dirty="0"/>
          </a:p>
        </p:txBody>
      </p:sp>
      <p:sp>
        <p:nvSpPr>
          <p:cNvPr id="24579" name="Rectangle 3"/>
          <p:cNvSpPr>
            <a:spLocks noGrp="1" noChangeArrowheads="1"/>
          </p:cNvSpPr>
          <p:nvPr>
            <p:ph type="body" idx="1"/>
          </p:nvPr>
        </p:nvSpPr>
        <p:spPr>
          <a:xfrm>
            <a:off x="381000" y="1828800"/>
            <a:ext cx="8763000" cy="4724400"/>
          </a:xfrm>
        </p:spPr>
        <p:txBody>
          <a:bodyPr/>
          <a:lstStyle/>
          <a:p>
            <a:r>
              <a:rPr lang="en-US" sz="2800"/>
              <a:t>The monitoring system ought to be constructed so that it addresses every level of management</a:t>
            </a:r>
          </a:p>
          <a:p>
            <a:r>
              <a:rPr lang="en-US" sz="2800"/>
              <a:t>Reports do not need to be of the same depth or at the same frequency for each level</a:t>
            </a:r>
          </a:p>
          <a:p>
            <a:r>
              <a:rPr lang="en-US" sz="2800"/>
              <a:t>The relationship of project reports to the project action plan or WBS is the key to the determination of both report content and frequency</a:t>
            </a:r>
          </a:p>
        </p:txBody>
      </p:sp>
      <p:sp>
        <p:nvSpPr>
          <p:cNvPr id="24580"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10-15</a:t>
            </a:r>
          </a:p>
        </p:txBody>
      </p:sp>
    </p:spTree>
    <p:extLst>
      <p:ext uri="{BB962C8B-B14F-4D97-AF65-F5344CB8AC3E}">
        <p14:creationId xmlns="" xmlns:p14="http://schemas.microsoft.com/office/powerpoint/2010/main" val="3836619269"/>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Information Needs and the Reporting </a:t>
            </a:r>
            <a:r>
              <a:rPr lang="en-US" dirty="0" smtClean="0"/>
              <a:t>Process - 2</a:t>
            </a:r>
            <a:endParaRPr lang="en-US" dirty="0"/>
          </a:p>
        </p:txBody>
      </p:sp>
      <p:sp>
        <p:nvSpPr>
          <p:cNvPr id="25603" name="Rectangle 3"/>
          <p:cNvSpPr>
            <a:spLocks noGrp="1" noChangeArrowheads="1"/>
          </p:cNvSpPr>
          <p:nvPr>
            <p:ph type="body" idx="1"/>
          </p:nvPr>
        </p:nvSpPr>
        <p:spPr>
          <a:xfrm>
            <a:off x="381000" y="1676400"/>
            <a:ext cx="8763000" cy="4724400"/>
          </a:xfrm>
        </p:spPr>
        <p:txBody>
          <a:bodyPr/>
          <a:lstStyle/>
          <a:p>
            <a:r>
              <a:rPr lang="en-US" sz="2800" dirty="0"/>
              <a:t>Reports must contain data relevant to the control of specific tasks that are being carried out according to a specific schedule</a:t>
            </a:r>
          </a:p>
          <a:p>
            <a:r>
              <a:rPr lang="en-US" sz="2800" dirty="0"/>
              <a:t>The frequency of reporting should be great enough to allow control to be exerted during or before the period in which the task is scheduled for completion</a:t>
            </a:r>
          </a:p>
          <a:p>
            <a:r>
              <a:rPr lang="en-US" sz="2800" dirty="0"/>
              <a:t>The timing of reports should generally correspond to the timing of project milestones</a:t>
            </a:r>
          </a:p>
        </p:txBody>
      </p:sp>
      <p:sp>
        <p:nvSpPr>
          <p:cNvPr id="25604"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10-16</a:t>
            </a:r>
          </a:p>
        </p:txBody>
      </p:sp>
    </p:spTree>
    <p:extLst>
      <p:ext uri="{BB962C8B-B14F-4D97-AF65-F5344CB8AC3E}">
        <p14:creationId xmlns="" xmlns:p14="http://schemas.microsoft.com/office/powerpoint/2010/main" val="1888177102"/>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t>Information Needs and the Reporting </a:t>
            </a:r>
            <a:r>
              <a:rPr lang="en-US" dirty="0" smtClean="0"/>
              <a:t>Process - 3</a:t>
            </a:r>
            <a:endParaRPr lang="en-US" dirty="0"/>
          </a:p>
        </p:txBody>
      </p:sp>
      <p:sp>
        <p:nvSpPr>
          <p:cNvPr id="26627" name="Rectangle 3"/>
          <p:cNvSpPr>
            <a:spLocks noGrp="1" noChangeArrowheads="1"/>
          </p:cNvSpPr>
          <p:nvPr>
            <p:ph type="body" idx="1"/>
          </p:nvPr>
        </p:nvSpPr>
        <p:spPr>
          <a:xfrm>
            <a:off x="381000" y="1905000"/>
            <a:ext cx="8763000" cy="4724400"/>
          </a:xfrm>
        </p:spPr>
        <p:txBody>
          <a:bodyPr/>
          <a:lstStyle/>
          <a:p>
            <a:r>
              <a:rPr lang="en-US" sz="2800"/>
              <a:t>The nature of the monitoring system should be consistent with the logic of the planning, budgeting, and scheduling systems</a:t>
            </a:r>
          </a:p>
          <a:p>
            <a:r>
              <a:rPr lang="en-US" sz="2800"/>
              <a:t>The primary objective is to ensure achievement of the project plan through control</a:t>
            </a:r>
          </a:p>
          <a:p>
            <a:r>
              <a:rPr lang="en-US" sz="2800"/>
              <a:t>The scheduling and resource usage columns of the project action plan will serve as the key to the design of project reports</a:t>
            </a:r>
          </a:p>
          <a:p>
            <a:endParaRPr lang="en-US" sz="2800"/>
          </a:p>
        </p:txBody>
      </p:sp>
      <p:sp>
        <p:nvSpPr>
          <p:cNvPr id="26628"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10-17</a:t>
            </a:r>
          </a:p>
        </p:txBody>
      </p:sp>
    </p:spTree>
    <p:extLst>
      <p:ext uri="{BB962C8B-B14F-4D97-AF65-F5344CB8AC3E}">
        <p14:creationId xmlns="" xmlns:p14="http://schemas.microsoft.com/office/powerpoint/2010/main" val="383257135"/>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Information Needs and the Reporting </a:t>
            </a:r>
            <a:r>
              <a:rPr lang="en-US" dirty="0" smtClean="0"/>
              <a:t>Process - 4</a:t>
            </a:r>
            <a:endParaRPr lang="en-US" dirty="0"/>
          </a:p>
        </p:txBody>
      </p:sp>
      <p:sp>
        <p:nvSpPr>
          <p:cNvPr id="27651" name="Rectangle 3"/>
          <p:cNvSpPr>
            <a:spLocks noGrp="1" noChangeArrowheads="1"/>
          </p:cNvSpPr>
          <p:nvPr>
            <p:ph type="body" idx="1"/>
          </p:nvPr>
        </p:nvSpPr>
        <p:spPr>
          <a:xfrm>
            <a:off x="228600" y="1524000"/>
            <a:ext cx="8915400" cy="4191000"/>
          </a:xfrm>
        </p:spPr>
        <p:txBody>
          <a:bodyPr>
            <a:normAutofit/>
          </a:bodyPr>
          <a:lstStyle/>
          <a:p>
            <a:r>
              <a:rPr lang="en-US" sz="2400" dirty="0"/>
              <a:t>Benefits of detailed, timely reports delivered to the proper </a:t>
            </a:r>
            <a:r>
              <a:rPr lang="en-US" sz="2400" dirty="0" smtClean="0"/>
              <a:t>stakeholders:</a:t>
            </a:r>
            <a:endParaRPr lang="en-US" sz="2400" dirty="0"/>
          </a:p>
          <a:p>
            <a:pPr lvl="1"/>
            <a:r>
              <a:rPr lang="en-US" sz="2000" dirty="0"/>
              <a:t>Mutual understanding of the goals of the project</a:t>
            </a:r>
          </a:p>
          <a:p>
            <a:pPr lvl="1"/>
            <a:r>
              <a:rPr lang="en-US" sz="2000" dirty="0"/>
              <a:t>Awareness of the progress of </a:t>
            </a:r>
            <a:r>
              <a:rPr lang="en-US" sz="2000" dirty="0" smtClean="0"/>
              <a:t>activities</a:t>
            </a:r>
            <a:endParaRPr lang="en-US" sz="2000" dirty="0"/>
          </a:p>
          <a:p>
            <a:pPr lvl="1"/>
            <a:r>
              <a:rPr lang="en-US" sz="2000" dirty="0"/>
              <a:t>More realistic planning for the needs of all </a:t>
            </a:r>
            <a:r>
              <a:rPr lang="en-US" sz="2000" dirty="0" smtClean="0"/>
              <a:t>involved</a:t>
            </a:r>
            <a:endParaRPr lang="en-US" sz="2000" dirty="0"/>
          </a:p>
          <a:p>
            <a:pPr lvl="1"/>
            <a:r>
              <a:rPr lang="en-US" sz="2000" dirty="0"/>
              <a:t>Understanding the relationships of individual tasks </a:t>
            </a:r>
            <a:r>
              <a:rPr lang="en-US" sz="2000" dirty="0" smtClean="0"/>
              <a:t>to the success of the overall </a:t>
            </a:r>
            <a:r>
              <a:rPr lang="en-US" sz="2000" dirty="0"/>
              <a:t>project</a:t>
            </a:r>
          </a:p>
          <a:p>
            <a:pPr lvl="1"/>
            <a:r>
              <a:rPr lang="en-US" sz="2000" dirty="0"/>
              <a:t>Early warning signals of potential problems and delays</a:t>
            </a:r>
          </a:p>
          <a:p>
            <a:pPr lvl="1"/>
            <a:r>
              <a:rPr lang="en-US" sz="2000" dirty="0"/>
              <a:t>Faster management action in response to unacceptable or inappropriate work</a:t>
            </a:r>
          </a:p>
          <a:p>
            <a:pPr lvl="1"/>
            <a:r>
              <a:rPr lang="en-US" sz="2000" dirty="0"/>
              <a:t>Higher visibility to top management</a:t>
            </a:r>
          </a:p>
        </p:txBody>
      </p:sp>
      <p:sp>
        <p:nvSpPr>
          <p:cNvPr id="27652"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10-18</a:t>
            </a:r>
          </a:p>
        </p:txBody>
      </p:sp>
    </p:spTree>
    <p:extLst>
      <p:ext uri="{BB962C8B-B14F-4D97-AF65-F5344CB8AC3E}">
        <p14:creationId xmlns="" xmlns:p14="http://schemas.microsoft.com/office/powerpoint/2010/main" val="3447663040"/>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Report </a:t>
            </a:r>
            <a:r>
              <a:rPr lang="en-US" dirty="0" smtClean="0"/>
              <a:t>Types - 1</a:t>
            </a:r>
            <a:endParaRPr lang="en-US" dirty="0"/>
          </a:p>
        </p:txBody>
      </p:sp>
      <p:sp>
        <p:nvSpPr>
          <p:cNvPr id="28675" name="Rectangle 3"/>
          <p:cNvSpPr>
            <a:spLocks noGrp="1" noChangeArrowheads="1"/>
          </p:cNvSpPr>
          <p:nvPr>
            <p:ph type="body" idx="1"/>
          </p:nvPr>
        </p:nvSpPr>
        <p:spPr>
          <a:xfrm>
            <a:off x="381000" y="1371600"/>
            <a:ext cx="8178800" cy="4171950"/>
          </a:xfrm>
        </p:spPr>
        <p:txBody>
          <a:bodyPr/>
          <a:lstStyle/>
          <a:p>
            <a:r>
              <a:rPr lang="en-US" dirty="0"/>
              <a:t>For the purposes of project management, we can consider three distinct types of reports:</a:t>
            </a:r>
          </a:p>
          <a:p>
            <a:pPr lvl="1"/>
            <a:r>
              <a:rPr lang="en-US" dirty="0" smtClean="0"/>
              <a:t>General</a:t>
            </a:r>
            <a:endParaRPr lang="en-US" dirty="0"/>
          </a:p>
          <a:p>
            <a:pPr lvl="1"/>
            <a:r>
              <a:rPr lang="en-US" dirty="0"/>
              <a:t>Exception</a:t>
            </a:r>
          </a:p>
          <a:p>
            <a:pPr lvl="1"/>
            <a:r>
              <a:rPr lang="en-US" dirty="0"/>
              <a:t>Special </a:t>
            </a:r>
            <a:r>
              <a:rPr lang="en-US" dirty="0" smtClean="0"/>
              <a:t>analysis</a:t>
            </a:r>
            <a:endParaRPr lang="en-US" dirty="0"/>
          </a:p>
          <a:p>
            <a:r>
              <a:rPr lang="en-US" dirty="0" smtClean="0"/>
              <a:t>These reports are driven by either</a:t>
            </a:r>
          </a:p>
          <a:p>
            <a:pPr lvl="1"/>
            <a:r>
              <a:rPr lang="en-US" dirty="0" smtClean="0"/>
              <a:t>Event</a:t>
            </a:r>
          </a:p>
          <a:p>
            <a:pPr lvl="1"/>
            <a:r>
              <a:rPr lang="en-US" dirty="0" smtClean="0"/>
              <a:t>Time </a:t>
            </a:r>
          </a:p>
          <a:p>
            <a:pPr lvl="1"/>
            <a:endParaRPr lang="en-US" dirty="0" smtClean="0"/>
          </a:p>
        </p:txBody>
      </p:sp>
      <p:sp>
        <p:nvSpPr>
          <p:cNvPr id="28676"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10-19</a:t>
            </a:r>
          </a:p>
        </p:txBody>
      </p:sp>
    </p:spTree>
    <p:extLst>
      <p:ext uri="{BB962C8B-B14F-4D97-AF65-F5344CB8AC3E}">
        <p14:creationId xmlns="" xmlns:p14="http://schemas.microsoft.com/office/powerpoint/2010/main" val="2045155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Hundreds of NGO’s, Non-Profits and advocates promote sustainability</a:t>
            </a:r>
          </a:p>
          <a:p>
            <a:r>
              <a:rPr lang="en-US" dirty="0" smtClean="0"/>
              <a:t>Internationally (and practically) the standards drivers are largely focused on</a:t>
            </a:r>
          </a:p>
          <a:p>
            <a:pPr lvl="1"/>
            <a:r>
              <a:rPr lang="en-US" dirty="0" smtClean="0"/>
              <a:t>ISO</a:t>
            </a:r>
          </a:p>
          <a:p>
            <a:pPr lvl="1"/>
            <a:r>
              <a:rPr lang="en-US" dirty="0" smtClean="0"/>
              <a:t>United Nations</a:t>
            </a:r>
          </a:p>
          <a:p>
            <a:pPr lvl="2"/>
            <a:r>
              <a:rPr lang="en-US" dirty="0" smtClean="0"/>
              <a:t>UN Global Compact</a:t>
            </a:r>
          </a:p>
          <a:p>
            <a:pPr lvl="2"/>
            <a:r>
              <a:rPr lang="en-US" dirty="0" smtClean="0"/>
              <a:t>UN PRME </a:t>
            </a:r>
          </a:p>
          <a:p>
            <a:pPr lvl="1"/>
            <a:r>
              <a:rPr lang="en-US" dirty="0" smtClean="0"/>
              <a:t>Global Reporting Initiative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a:t>
            </a:fld>
            <a:endParaRPr lang="en-US" dirty="0"/>
          </a:p>
        </p:txBody>
      </p:sp>
      <p:sp>
        <p:nvSpPr>
          <p:cNvPr id="4" name="Title 3"/>
          <p:cNvSpPr>
            <a:spLocks noGrp="1"/>
          </p:cNvSpPr>
          <p:nvPr>
            <p:ph type="title"/>
          </p:nvPr>
        </p:nvSpPr>
        <p:spPr/>
        <p:txBody>
          <a:bodyPr/>
          <a:lstStyle/>
          <a:p>
            <a:r>
              <a:rPr lang="en-US" dirty="0" smtClean="0"/>
              <a:t>Organizations Driving Sustainability</a:t>
            </a:r>
            <a:endParaRPr lang="en-US" dirty="0"/>
          </a:p>
        </p:txBody>
      </p:sp>
    </p:spTree>
    <p:extLst>
      <p:ext uri="{BB962C8B-B14F-4D97-AF65-F5344CB8AC3E}">
        <p14:creationId xmlns:p14="http://schemas.microsoft.com/office/powerpoint/2010/main" xmlns="" val="635160763"/>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Report </a:t>
            </a:r>
            <a:r>
              <a:rPr lang="en-US" dirty="0" smtClean="0"/>
              <a:t>Types - 2</a:t>
            </a:r>
            <a:endParaRPr lang="en-US" dirty="0"/>
          </a:p>
        </p:txBody>
      </p:sp>
      <p:sp>
        <p:nvSpPr>
          <p:cNvPr id="29699" name="Rectangle 3"/>
          <p:cNvSpPr>
            <a:spLocks noGrp="1" noChangeArrowheads="1"/>
          </p:cNvSpPr>
          <p:nvPr>
            <p:ph type="body" idx="1"/>
          </p:nvPr>
        </p:nvSpPr>
        <p:spPr>
          <a:xfrm>
            <a:off x="533400" y="1295400"/>
            <a:ext cx="8077200" cy="4876800"/>
          </a:xfrm>
        </p:spPr>
        <p:txBody>
          <a:bodyPr/>
          <a:lstStyle/>
          <a:p>
            <a:r>
              <a:rPr lang="en-US" dirty="0" smtClean="0"/>
              <a:t>General reports</a:t>
            </a:r>
          </a:p>
          <a:p>
            <a:pPr lvl="1"/>
            <a:endParaRPr lang="en-US" dirty="0"/>
          </a:p>
        </p:txBody>
      </p:sp>
      <p:sp>
        <p:nvSpPr>
          <p:cNvPr id="29700"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dirty="0">
                <a:latin typeface="Tahoma" charset="0"/>
              </a:rPr>
              <a:t>Chapter 10-20</a:t>
            </a:r>
          </a:p>
        </p:txBody>
      </p:sp>
    </p:spTree>
    <p:extLst>
      <p:ext uri="{BB962C8B-B14F-4D97-AF65-F5344CB8AC3E}">
        <p14:creationId xmlns="" xmlns:p14="http://schemas.microsoft.com/office/powerpoint/2010/main" val="313957940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Report </a:t>
            </a:r>
            <a:r>
              <a:rPr lang="en-US" dirty="0" smtClean="0"/>
              <a:t>Types - 3</a:t>
            </a:r>
            <a:endParaRPr lang="en-US" dirty="0"/>
          </a:p>
        </p:txBody>
      </p:sp>
      <p:sp>
        <p:nvSpPr>
          <p:cNvPr id="29699" name="Rectangle 3"/>
          <p:cNvSpPr>
            <a:spLocks noGrp="1" noChangeArrowheads="1"/>
          </p:cNvSpPr>
          <p:nvPr>
            <p:ph type="body" idx="1"/>
          </p:nvPr>
        </p:nvSpPr>
        <p:spPr>
          <a:xfrm>
            <a:off x="533400" y="1295400"/>
            <a:ext cx="8077200" cy="4876800"/>
          </a:xfrm>
        </p:spPr>
        <p:txBody>
          <a:bodyPr/>
          <a:lstStyle/>
          <a:p>
            <a:r>
              <a:rPr lang="en-US" dirty="0"/>
              <a:t>Exception reports are useful in two cases:</a:t>
            </a:r>
          </a:p>
          <a:p>
            <a:pPr lvl="1">
              <a:lnSpc>
                <a:spcPct val="110000"/>
              </a:lnSpc>
            </a:pPr>
            <a:r>
              <a:rPr lang="en-US" dirty="0"/>
              <a:t>First, they are directly oriented to project management decision making and should be distributed to the team members who will have a prime responsibility for decisions</a:t>
            </a:r>
          </a:p>
          <a:p>
            <a:pPr lvl="1">
              <a:lnSpc>
                <a:spcPct val="110000"/>
              </a:lnSpc>
            </a:pPr>
            <a:r>
              <a:rPr lang="en-US" dirty="0"/>
              <a:t>Second, they may be used when a decision is made on an exception basis and it is desirable to inform other managers as well as to document the decision</a:t>
            </a:r>
          </a:p>
        </p:txBody>
      </p:sp>
      <p:sp>
        <p:nvSpPr>
          <p:cNvPr id="29700"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10-20</a:t>
            </a:r>
          </a:p>
        </p:txBody>
      </p:sp>
    </p:spTree>
    <p:extLst>
      <p:ext uri="{BB962C8B-B14F-4D97-AF65-F5344CB8AC3E}">
        <p14:creationId xmlns="" xmlns:p14="http://schemas.microsoft.com/office/powerpoint/2010/main" val="126348559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Report </a:t>
            </a:r>
            <a:r>
              <a:rPr lang="en-US" dirty="0" smtClean="0"/>
              <a:t>Types - 4</a:t>
            </a:r>
            <a:endParaRPr lang="en-US" dirty="0"/>
          </a:p>
        </p:txBody>
      </p:sp>
      <p:sp>
        <p:nvSpPr>
          <p:cNvPr id="30723" name="Rectangle 3"/>
          <p:cNvSpPr>
            <a:spLocks noGrp="1" noChangeArrowheads="1"/>
          </p:cNvSpPr>
          <p:nvPr>
            <p:ph type="body" idx="1"/>
          </p:nvPr>
        </p:nvSpPr>
        <p:spPr>
          <a:xfrm>
            <a:off x="304800" y="1371600"/>
            <a:ext cx="8382000" cy="4876800"/>
          </a:xfrm>
        </p:spPr>
        <p:txBody>
          <a:bodyPr/>
          <a:lstStyle/>
          <a:p>
            <a:r>
              <a:rPr lang="en-US" dirty="0"/>
              <a:t>Special analysis reports are used to disseminate the results of special studies conducted as a part of the project</a:t>
            </a:r>
          </a:p>
          <a:p>
            <a:pPr lvl="1"/>
            <a:r>
              <a:rPr lang="en-US" dirty="0"/>
              <a:t>These reports may also be used in response to </a:t>
            </a:r>
            <a:r>
              <a:rPr lang="en-US" dirty="0" smtClean="0"/>
              <a:t>issues and risks that </a:t>
            </a:r>
            <a:r>
              <a:rPr lang="en-US" dirty="0"/>
              <a:t>arise during the project</a:t>
            </a:r>
          </a:p>
          <a:p>
            <a:pPr lvl="1"/>
            <a:r>
              <a:rPr lang="en-US" dirty="0" smtClean="0"/>
              <a:t>Should cover </a:t>
            </a:r>
            <a:r>
              <a:rPr lang="en-US" dirty="0"/>
              <a:t>matters </a:t>
            </a:r>
            <a:r>
              <a:rPr lang="en-US" dirty="0" smtClean="0"/>
              <a:t>of </a:t>
            </a:r>
            <a:r>
              <a:rPr lang="en-US" dirty="0"/>
              <a:t>interest to other project managers, or make use of </a:t>
            </a:r>
            <a:r>
              <a:rPr lang="en-US" dirty="0" smtClean="0"/>
              <a:t>analytical </a:t>
            </a:r>
            <a:r>
              <a:rPr lang="en-US" dirty="0"/>
              <a:t>methods that might be helpful on other </a:t>
            </a:r>
            <a:r>
              <a:rPr lang="en-US" dirty="0" smtClean="0"/>
              <a:t>projects through lessons learned.</a:t>
            </a:r>
            <a:endParaRPr lang="en-US" dirty="0"/>
          </a:p>
        </p:txBody>
      </p:sp>
    </p:spTree>
    <p:extLst>
      <p:ext uri="{BB962C8B-B14F-4D97-AF65-F5344CB8AC3E}">
        <p14:creationId xmlns="" xmlns:p14="http://schemas.microsoft.com/office/powerpoint/2010/main" val="212255789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Meetings - 1</a:t>
            </a:r>
            <a:endParaRPr lang="en-US" dirty="0"/>
          </a:p>
        </p:txBody>
      </p:sp>
      <p:sp>
        <p:nvSpPr>
          <p:cNvPr id="31747" name="Rectangle 3"/>
          <p:cNvSpPr>
            <a:spLocks noGrp="1" noChangeArrowheads="1"/>
          </p:cNvSpPr>
          <p:nvPr>
            <p:ph type="body" idx="1"/>
          </p:nvPr>
        </p:nvSpPr>
        <p:spPr>
          <a:xfrm>
            <a:off x="533400" y="1524000"/>
            <a:ext cx="8610600" cy="4648200"/>
          </a:xfrm>
        </p:spPr>
        <p:txBody>
          <a:bodyPr/>
          <a:lstStyle/>
          <a:p>
            <a:r>
              <a:rPr lang="en-US"/>
              <a:t>Most often, reports are delivered in face-to-face meetings, and in telephone conference calls</a:t>
            </a:r>
          </a:p>
          <a:p>
            <a:r>
              <a:rPr lang="en-US"/>
              <a:t>Some simple rules can lead to more productive meetings:</a:t>
            </a:r>
          </a:p>
          <a:p>
            <a:pPr lvl="1"/>
            <a:r>
              <a:rPr lang="en-US"/>
              <a:t>Use meetings for making group decisions</a:t>
            </a:r>
          </a:p>
          <a:p>
            <a:pPr lvl="1"/>
            <a:r>
              <a:rPr lang="en-US"/>
              <a:t>Have preset starting and stopping times</a:t>
            </a:r>
          </a:p>
          <a:p>
            <a:pPr lvl="1"/>
            <a:r>
              <a:rPr lang="en-US"/>
              <a:t>Make sure that homework is done prior to the meeting</a:t>
            </a:r>
          </a:p>
        </p:txBody>
      </p:sp>
      <p:sp>
        <p:nvSpPr>
          <p:cNvPr id="31748"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10-22</a:t>
            </a:r>
          </a:p>
        </p:txBody>
      </p:sp>
    </p:spTree>
    <p:extLst>
      <p:ext uri="{BB962C8B-B14F-4D97-AF65-F5344CB8AC3E}">
        <p14:creationId xmlns="" xmlns:p14="http://schemas.microsoft.com/office/powerpoint/2010/main" val="2380624452"/>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Meetings - 2</a:t>
            </a:r>
            <a:endParaRPr lang="en-US" dirty="0"/>
          </a:p>
        </p:txBody>
      </p:sp>
      <p:sp>
        <p:nvSpPr>
          <p:cNvPr id="32771" name="Rectangle 3"/>
          <p:cNvSpPr>
            <a:spLocks noGrp="1" noChangeArrowheads="1"/>
          </p:cNvSpPr>
          <p:nvPr>
            <p:ph type="body" idx="1"/>
          </p:nvPr>
        </p:nvSpPr>
        <p:spPr>
          <a:xfrm>
            <a:off x="533400" y="1752600"/>
            <a:ext cx="8610600" cy="4648200"/>
          </a:xfrm>
        </p:spPr>
        <p:txBody>
          <a:bodyPr/>
          <a:lstStyle/>
          <a:p>
            <a:r>
              <a:rPr lang="en-US"/>
              <a:t>Some simple rules for more productive meetings (cont.):</a:t>
            </a:r>
          </a:p>
          <a:p>
            <a:pPr lvl="1">
              <a:lnSpc>
                <a:spcPct val="110000"/>
              </a:lnSpc>
            </a:pPr>
            <a:r>
              <a:rPr lang="en-US"/>
              <a:t>Avoid attributing remarks or viewpoints to individuals in the meeting minutes</a:t>
            </a:r>
          </a:p>
          <a:p>
            <a:pPr lvl="1">
              <a:lnSpc>
                <a:spcPct val="110000"/>
              </a:lnSpc>
            </a:pPr>
            <a:r>
              <a:rPr lang="en-US"/>
              <a:t>Avoid overly formal rules of procedure</a:t>
            </a:r>
          </a:p>
          <a:p>
            <a:pPr lvl="1">
              <a:lnSpc>
                <a:spcPct val="110000"/>
              </a:lnSpc>
            </a:pPr>
            <a:r>
              <a:rPr lang="en-US"/>
              <a:t>If a serious problem or crisis arises, call a meeting for the purpose of dealing with that issue only</a:t>
            </a:r>
          </a:p>
        </p:txBody>
      </p:sp>
      <p:sp>
        <p:nvSpPr>
          <p:cNvPr id="32772"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10-23</a:t>
            </a:r>
          </a:p>
        </p:txBody>
      </p:sp>
    </p:spTree>
    <p:extLst>
      <p:ext uri="{BB962C8B-B14F-4D97-AF65-F5344CB8AC3E}">
        <p14:creationId xmlns="" xmlns:p14="http://schemas.microsoft.com/office/powerpoint/2010/main" val="1091382730"/>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06400" y="228600"/>
            <a:ext cx="8356600" cy="1143000"/>
          </a:xfrm>
        </p:spPr>
        <p:txBody>
          <a:bodyPr/>
          <a:lstStyle/>
          <a:p>
            <a:r>
              <a:rPr lang="en-US"/>
              <a:t>Common Reporting Problems</a:t>
            </a:r>
          </a:p>
        </p:txBody>
      </p:sp>
      <p:sp>
        <p:nvSpPr>
          <p:cNvPr id="33795" name="Rectangle 3"/>
          <p:cNvSpPr>
            <a:spLocks noGrp="1" noChangeArrowheads="1"/>
          </p:cNvSpPr>
          <p:nvPr>
            <p:ph type="body" idx="1"/>
          </p:nvPr>
        </p:nvSpPr>
        <p:spPr>
          <a:xfrm>
            <a:off x="533400" y="1752600"/>
            <a:ext cx="8229600" cy="4724400"/>
          </a:xfrm>
        </p:spPr>
        <p:txBody>
          <a:bodyPr/>
          <a:lstStyle/>
          <a:p>
            <a:r>
              <a:rPr lang="en-US" sz="2800"/>
              <a:t>There are three common difficulties in the design of project reports:</a:t>
            </a:r>
          </a:p>
          <a:p>
            <a:pPr lvl="1"/>
            <a:endParaRPr lang="en-US"/>
          </a:p>
          <a:p>
            <a:pPr lvl="1"/>
            <a:r>
              <a:rPr lang="en-US" sz="2400"/>
              <a:t>There is usually too much detail, both in the reports themselves and the input being solicited from workers</a:t>
            </a:r>
          </a:p>
          <a:p>
            <a:pPr lvl="1"/>
            <a:r>
              <a:rPr lang="en-US" sz="2400"/>
              <a:t>Poor interface between the project information system and the parent firm</a:t>
            </a:r>
            <a:r>
              <a:rPr lang="ja-JP" altLang="en-US" sz="2400">
                <a:latin typeface="Arial"/>
              </a:rPr>
              <a:t>’</a:t>
            </a:r>
            <a:r>
              <a:rPr lang="en-US" sz="2400"/>
              <a:t>s information system</a:t>
            </a:r>
          </a:p>
          <a:p>
            <a:pPr lvl="1"/>
            <a:r>
              <a:rPr lang="en-US" sz="2400"/>
              <a:t>Poor correspondence between the planning and the monitoring systems</a:t>
            </a:r>
          </a:p>
          <a:p>
            <a:pPr lvl="1"/>
            <a:endParaRPr lang="en-US"/>
          </a:p>
        </p:txBody>
      </p:sp>
      <p:sp>
        <p:nvSpPr>
          <p:cNvPr id="33796" name="Text Box 4"/>
          <p:cNvSpPr txBox="1">
            <a:spLocks noChangeArrowheads="1"/>
          </p:cNvSpPr>
          <p:nvPr/>
        </p:nvSpPr>
        <p:spPr bwMode="auto">
          <a:xfrm>
            <a:off x="6781800" y="6248400"/>
            <a:ext cx="2057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a:latin typeface="Tahoma" charset="0"/>
              </a:rPr>
              <a:t>Chapter 10-24</a:t>
            </a:r>
          </a:p>
        </p:txBody>
      </p:sp>
    </p:spTree>
    <p:extLst>
      <p:ext uri="{BB962C8B-B14F-4D97-AF65-F5344CB8AC3E}">
        <p14:creationId xmlns="" xmlns:p14="http://schemas.microsoft.com/office/powerpoint/2010/main" val="90982277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80" name="Rectangle 4"/>
          <p:cNvSpPr>
            <a:spLocks noGrp="1" noChangeArrowheads="1"/>
          </p:cNvSpPr>
          <p:nvPr>
            <p:ph type="title"/>
          </p:nvPr>
        </p:nvSpPr>
        <p:spPr/>
        <p:txBody>
          <a:bodyPr/>
          <a:lstStyle/>
          <a:p>
            <a:r>
              <a:rPr lang="en-GB" dirty="0"/>
              <a:t>Tolerances and Triggers</a:t>
            </a:r>
          </a:p>
        </p:txBody>
      </p:sp>
      <p:grpSp>
        <p:nvGrpSpPr>
          <p:cNvPr id="2" name="Group 46"/>
          <p:cNvGrpSpPr/>
          <p:nvPr/>
        </p:nvGrpSpPr>
        <p:grpSpPr>
          <a:xfrm>
            <a:off x="862138" y="1508581"/>
            <a:ext cx="7419725" cy="4556899"/>
            <a:chOff x="1620838" y="1581150"/>
            <a:chExt cx="8038035" cy="4556899"/>
          </a:xfrm>
        </p:grpSpPr>
        <p:sp>
          <p:nvSpPr>
            <p:cNvPr id="946178" name="AutoShape 2"/>
            <p:cNvSpPr>
              <a:spLocks noChangeArrowheads="1"/>
            </p:cNvSpPr>
            <p:nvPr/>
          </p:nvSpPr>
          <p:spPr bwMode="auto">
            <a:xfrm>
              <a:off x="3013075" y="38989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79" name="AutoShape 3"/>
            <p:cNvSpPr>
              <a:spLocks noChangeArrowheads="1"/>
            </p:cNvSpPr>
            <p:nvPr/>
          </p:nvSpPr>
          <p:spPr bwMode="auto">
            <a:xfrm>
              <a:off x="3013075" y="2197100"/>
              <a:ext cx="536575" cy="1117600"/>
            </a:xfrm>
            <a:prstGeom prst="upDownArrow">
              <a:avLst>
                <a:gd name="adj1" fmla="val 50000"/>
                <a:gd name="adj2" fmla="val 4165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sz="1200" b="1" dirty="0"/>
            </a:p>
          </p:txBody>
        </p:sp>
        <p:sp>
          <p:nvSpPr>
            <p:cNvPr id="946181" name="Rectangle 5"/>
            <p:cNvSpPr>
              <a:spLocks noChangeArrowheads="1"/>
            </p:cNvSpPr>
            <p:nvPr/>
          </p:nvSpPr>
          <p:spPr bwMode="auto">
            <a:xfrm>
              <a:off x="2201863" y="16637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a:t>Project Sponsor</a:t>
              </a:r>
            </a:p>
          </p:txBody>
        </p:sp>
        <p:sp>
          <p:nvSpPr>
            <p:cNvPr id="946182" name="Rectangle 6"/>
            <p:cNvSpPr>
              <a:spLocks noChangeArrowheads="1"/>
            </p:cNvSpPr>
            <p:nvPr/>
          </p:nvSpPr>
          <p:spPr bwMode="auto">
            <a:xfrm>
              <a:off x="2228850" y="3390900"/>
              <a:ext cx="2146300" cy="4572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200" b="1" dirty="0"/>
                <a:t>Project Manager</a:t>
              </a:r>
            </a:p>
          </p:txBody>
        </p:sp>
        <p:sp>
          <p:nvSpPr>
            <p:cNvPr id="946183" name="Rectangle 7"/>
            <p:cNvSpPr>
              <a:spLocks noChangeArrowheads="1"/>
            </p:cNvSpPr>
            <p:nvPr/>
          </p:nvSpPr>
          <p:spPr bwMode="auto">
            <a:xfrm>
              <a:off x="2270125" y="5194410"/>
              <a:ext cx="2146300" cy="27918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lIns="90000" tIns="46800" rIns="90000" bIns="46800" anchor="ctr">
              <a:spAutoFit/>
            </a:bodyPr>
            <a:lstStyle/>
            <a:p>
              <a:pPr eaLnBrk="1" hangingPunct="1"/>
              <a:r>
                <a:rPr lang="en-GB" sz="1200" b="1" dirty="0"/>
                <a:t>Work Package Manager</a:t>
              </a:r>
            </a:p>
          </p:txBody>
        </p:sp>
        <p:sp>
          <p:nvSpPr>
            <p:cNvPr id="946184" name="Rectangle 8"/>
            <p:cNvSpPr>
              <a:spLocks noChangeArrowheads="1"/>
            </p:cNvSpPr>
            <p:nvPr/>
          </p:nvSpPr>
          <p:spPr bwMode="auto">
            <a:xfrm>
              <a:off x="2214563" y="2489200"/>
              <a:ext cx="2146300" cy="5207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a:t>Project </a:t>
              </a:r>
              <a:r>
                <a:rPr lang="en-GB" sz="1200" b="1" dirty="0" smtClean="0"/>
                <a:t>Criteria </a:t>
              </a:r>
              <a:r>
                <a:rPr lang="en-GB" sz="1200" b="1" dirty="0"/>
                <a:t>&amp; Tolerances</a:t>
              </a:r>
            </a:p>
          </p:txBody>
        </p:sp>
        <p:sp>
          <p:nvSpPr>
            <p:cNvPr id="946185" name="Rectangle 9"/>
            <p:cNvSpPr>
              <a:spLocks noChangeArrowheads="1"/>
            </p:cNvSpPr>
            <p:nvPr/>
          </p:nvSpPr>
          <p:spPr bwMode="auto">
            <a:xfrm>
              <a:off x="2243138" y="4191000"/>
              <a:ext cx="2146300" cy="533400"/>
            </a:xfrm>
            <a:prstGeom prst="rect">
              <a:avLst/>
            </a:prstGeom>
            <a:ln>
              <a:headEnd type="none" w="sm" len="sm"/>
              <a:tailEnd type="none" w="lg" len="med"/>
            </a:ln>
          </p:spPr>
          <p:style>
            <a:lnRef idx="1">
              <a:schemeClr val="accent6"/>
            </a:lnRef>
            <a:fillRef idx="3">
              <a:schemeClr val="accent6"/>
            </a:fillRef>
            <a:effectRef idx="2">
              <a:schemeClr val="accent6"/>
            </a:effectRef>
            <a:fontRef idx="minor">
              <a:schemeClr val="lt1"/>
            </a:fontRef>
          </p:style>
          <p:txBody>
            <a:bodyPr lIns="90000" tIns="46800" rIns="90000" bIns="46800" anchor="ctr"/>
            <a:lstStyle/>
            <a:p>
              <a:pPr eaLnBrk="1" hangingPunct="1"/>
              <a:r>
                <a:rPr lang="en-GB" sz="1200" b="1" dirty="0"/>
                <a:t>Work Package </a:t>
              </a:r>
              <a:r>
                <a:rPr lang="en-GB" sz="1200" b="1" dirty="0" smtClean="0"/>
                <a:t>Criteria </a:t>
              </a:r>
              <a:r>
                <a:rPr lang="en-GB" sz="1200" b="1" dirty="0"/>
                <a:t>&amp; Tolerances</a:t>
              </a:r>
            </a:p>
          </p:txBody>
        </p:sp>
        <p:grpSp>
          <p:nvGrpSpPr>
            <p:cNvPr id="4" name="Group 10"/>
            <p:cNvGrpSpPr>
              <a:grpSpLocks/>
            </p:cNvGrpSpPr>
            <p:nvPr/>
          </p:nvGrpSpPr>
          <p:grpSpPr bwMode="auto">
            <a:xfrm>
              <a:off x="4481513" y="2933700"/>
              <a:ext cx="527050" cy="2039938"/>
              <a:chOff x="2734" y="1848"/>
              <a:chExt cx="306" cy="1285"/>
            </a:xfrm>
          </p:grpSpPr>
          <p:sp>
            <p:nvSpPr>
              <p:cNvPr id="946187" name="Text Box 11"/>
              <p:cNvSpPr txBox="1">
                <a:spLocks noChangeArrowheads="1"/>
              </p:cNvSpPr>
              <p:nvPr/>
            </p:nvSpPr>
            <p:spPr bwMode="gray">
              <a:xfrm rot="16200000">
                <a:off x="2617" y="2785"/>
                <a:ext cx="521"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solidFill>
                      <a:schemeClr val="tx2"/>
                    </a:solidFill>
                  </a:rPr>
                  <a:t>Escalation</a:t>
                </a:r>
              </a:p>
            </p:txBody>
          </p:sp>
          <p:sp>
            <p:nvSpPr>
              <p:cNvPr id="946188" name="AutoShape 12"/>
              <p:cNvSpPr>
                <a:spLocks noChangeArrowheads="1"/>
              </p:cNvSpPr>
              <p:nvPr/>
            </p:nvSpPr>
            <p:spPr bwMode="auto">
              <a:xfrm>
                <a:off x="2734" y="1848"/>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grpSp>
          <p:nvGrpSpPr>
            <p:cNvPr id="5" name="Group 13"/>
            <p:cNvGrpSpPr>
              <a:grpSpLocks/>
            </p:cNvGrpSpPr>
            <p:nvPr/>
          </p:nvGrpSpPr>
          <p:grpSpPr bwMode="auto">
            <a:xfrm>
              <a:off x="1620838" y="2513013"/>
              <a:ext cx="525462" cy="2135188"/>
              <a:chOff x="942" y="2159"/>
              <a:chExt cx="306" cy="1345"/>
            </a:xfrm>
          </p:grpSpPr>
          <p:sp>
            <p:nvSpPr>
              <p:cNvPr id="946190" name="Text Box 14"/>
              <p:cNvSpPr txBox="1">
                <a:spLocks noChangeArrowheads="1"/>
              </p:cNvSpPr>
              <p:nvPr/>
            </p:nvSpPr>
            <p:spPr bwMode="auto">
              <a:xfrm rot="16200000">
                <a:off x="800" y="2347"/>
                <a:ext cx="551"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solidFill>
                      <a:schemeClr val="tx2"/>
                    </a:solidFill>
                  </a:rPr>
                  <a:t>Delegation</a:t>
                </a:r>
              </a:p>
            </p:txBody>
          </p:sp>
          <p:sp>
            <p:nvSpPr>
              <p:cNvPr id="946191" name="AutoShape 15"/>
              <p:cNvSpPr>
                <a:spLocks noChangeArrowheads="1"/>
              </p:cNvSpPr>
              <p:nvPr/>
            </p:nvSpPr>
            <p:spPr bwMode="auto">
              <a:xfrm flipV="1">
                <a:off x="942" y="2889"/>
                <a:ext cx="306" cy="615"/>
              </a:xfrm>
              <a:prstGeom prst="upArrow">
                <a:avLst>
                  <a:gd name="adj1" fmla="val 50000"/>
                  <a:gd name="adj2" fmla="val 50245"/>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endParaRPr lang="en-US" sz="1200" b="1" dirty="0"/>
              </a:p>
            </p:txBody>
          </p:sp>
        </p:grpSp>
        <p:sp>
          <p:nvSpPr>
            <p:cNvPr id="946192" name="Text Box 16"/>
            <p:cNvSpPr txBox="1">
              <a:spLocks noChangeArrowheads="1"/>
            </p:cNvSpPr>
            <p:nvPr/>
          </p:nvSpPr>
          <p:spPr bwMode="auto">
            <a:xfrm>
              <a:off x="2473325" y="5861050"/>
              <a:ext cx="1424349" cy="276999"/>
            </a:xfrm>
            <a:prstGeom prst="rect">
              <a:avLst/>
            </a:prstGeom>
            <a:noFill/>
            <a:ln w="12700" algn="ctr">
              <a:noFill/>
              <a:miter lim="800000"/>
              <a:headEnd/>
              <a:tailEnd/>
            </a:ln>
            <a:effectLst/>
          </p:spPr>
          <p:txBody>
            <a:bodyPr wrap="none">
              <a:spAutoFit/>
            </a:bodyPr>
            <a:lstStyle/>
            <a:p>
              <a:pPr algn="l" eaLnBrk="1" hangingPunct="1"/>
              <a:r>
                <a:rPr lang="en-GB" sz="1200" b="1" dirty="0"/>
                <a:t>Baseline Planning</a:t>
              </a:r>
              <a:endParaRPr lang="en-US" sz="1200" b="1" dirty="0"/>
            </a:p>
          </p:txBody>
        </p:sp>
        <p:grpSp>
          <p:nvGrpSpPr>
            <p:cNvPr id="6" name="Group 17"/>
            <p:cNvGrpSpPr>
              <a:grpSpLocks/>
            </p:cNvGrpSpPr>
            <p:nvPr/>
          </p:nvGrpSpPr>
          <p:grpSpPr bwMode="auto">
            <a:xfrm>
              <a:off x="6421440" y="3098801"/>
              <a:ext cx="1241818" cy="1527176"/>
              <a:chOff x="3734" y="1952"/>
              <a:chExt cx="722" cy="962"/>
            </a:xfrm>
          </p:grpSpPr>
          <p:sp>
            <p:nvSpPr>
              <p:cNvPr id="946194" name="Oval 18"/>
              <p:cNvSpPr>
                <a:spLocks noChangeArrowheads="1"/>
              </p:cNvSpPr>
              <p:nvPr/>
            </p:nvSpPr>
            <p:spPr bwMode="auto">
              <a:xfrm>
                <a:off x="4056"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5" name="Oval 19"/>
              <p:cNvSpPr>
                <a:spLocks noChangeArrowheads="1"/>
              </p:cNvSpPr>
              <p:nvPr/>
            </p:nvSpPr>
            <p:spPr bwMode="auto">
              <a:xfrm>
                <a:off x="4208" y="212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6" name="Oval 20"/>
              <p:cNvSpPr>
                <a:spLocks noChangeArrowheads="1"/>
              </p:cNvSpPr>
              <p:nvPr/>
            </p:nvSpPr>
            <p:spPr bwMode="auto">
              <a:xfrm>
                <a:off x="4368" y="1952"/>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197" name="Line 21"/>
              <p:cNvSpPr>
                <a:spLocks noChangeShapeType="1"/>
              </p:cNvSpPr>
              <p:nvPr/>
            </p:nvSpPr>
            <p:spPr bwMode="auto">
              <a:xfrm flipV="1">
                <a:off x="4104" y="2184"/>
                <a:ext cx="0" cy="496"/>
              </a:xfrm>
              <a:prstGeom prst="line">
                <a:avLst/>
              </a:prstGeom>
              <a:noFill/>
              <a:ln w="12700">
                <a:solidFill>
                  <a:schemeClr val="tx1"/>
                </a:solidFill>
                <a:round/>
                <a:headEnd/>
                <a:tailEnd type="triangle" w="med" len="med"/>
              </a:ln>
              <a:effectLst/>
            </p:spPr>
            <p:txBody>
              <a:bodyPr wrap="none"/>
              <a:lstStyle/>
              <a:p>
                <a:endParaRPr lang="en-US" sz="1200" b="1" dirty="0"/>
              </a:p>
            </p:txBody>
          </p:sp>
          <p:sp>
            <p:nvSpPr>
              <p:cNvPr id="946198" name="Text Box 22"/>
              <p:cNvSpPr txBox="1">
                <a:spLocks noChangeArrowheads="1"/>
              </p:cNvSpPr>
              <p:nvPr/>
            </p:nvSpPr>
            <p:spPr bwMode="auto">
              <a:xfrm>
                <a:off x="3734" y="2740"/>
                <a:ext cx="630" cy="174"/>
              </a:xfrm>
              <a:prstGeom prst="rect">
                <a:avLst/>
              </a:prstGeom>
              <a:noFill/>
              <a:ln w="12700" algn="ctr">
                <a:noFill/>
                <a:miter lim="800000"/>
                <a:headEnd/>
                <a:tailEnd/>
              </a:ln>
              <a:effectLst/>
            </p:spPr>
            <p:txBody>
              <a:bodyPr wrap="none">
                <a:spAutoFit/>
              </a:bodyPr>
              <a:lstStyle/>
              <a:p>
                <a:pPr algn="l" eaLnBrk="1" hangingPunct="1"/>
                <a:r>
                  <a:rPr lang="en-GB" sz="1200" b="1" dirty="0"/>
                  <a:t>Check points</a:t>
                </a:r>
                <a:endParaRPr lang="en-US" sz="1200" b="1" dirty="0"/>
              </a:p>
            </p:txBody>
          </p:sp>
        </p:grpSp>
        <p:grpSp>
          <p:nvGrpSpPr>
            <p:cNvPr id="7" name="Group 23"/>
            <p:cNvGrpSpPr>
              <a:grpSpLocks/>
            </p:cNvGrpSpPr>
            <p:nvPr/>
          </p:nvGrpSpPr>
          <p:grpSpPr bwMode="auto">
            <a:xfrm>
              <a:off x="7783513" y="2292350"/>
              <a:ext cx="1190625" cy="603250"/>
              <a:chOff x="4526" y="1444"/>
              <a:chExt cx="692" cy="380"/>
            </a:xfrm>
          </p:grpSpPr>
          <p:sp>
            <p:nvSpPr>
              <p:cNvPr id="946200" name="Oval 24"/>
              <p:cNvSpPr>
                <a:spLocks noChangeArrowheads="1"/>
              </p:cNvSpPr>
              <p:nvPr/>
            </p:nvSpPr>
            <p:spPr bwMode="auto">
              <a:xfrm>
                <a:off x="4536" y="1736"/>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1" name="Text Box 25"/>
              <p:cNvSpPr txBox="1">
                <a:spLocks noChangeArrowheads="1"/>
              </p:cNvSpPr>
              <p:nvPr/>
            </p:nvSpPr>
            <p:spPr bwMode="auto">
              <a:xfrm>
                <a:off x="4526" y="1444"/>
                <a:ext cx="692" cy="288"/>
              </a:xfrm>
              <a:prstGeom prst="rect">
                <a:avLst/>
              </a:prstGeom>
              <a:noFill/>
              <a:ln w="12700" algn="ctr">
                <a:noFill/>
                <a:miter lim="800000"/>
                <a:headEnd/>
                <a:tailEnd/>
              </a:ln>
              <a:effectLst/>
            </p:spPr>
            <p:txBody>
              <a:bodyPr>
                <a:spAutoFit/>
              </a:bodyPr>
              <a:lstStyle/>
              <a:p>
                <a:pPr algn="l" eaLnBrk="1" hangingPunct="1"/>
                <a:r>
                  <a:rPr lang="en-GB" sz="1200" b="1" dirty="0"/>
                  <a:t>Escalation Trigger</a:t>
                </a:r>
                <a:endParaRPr lang="en-US" sz="1200" b="1" dirty="0"/>
              </a:p>
            </p:txBody>
          </p:sp>
        </p:grpSp>
        <p:grpSp>
          <p:nvGrpSpPr>
            <p:cNvPr id="8" name="Group 26"/>
            <p:cNvGrpSpPr>
              <a:grpSpLocks/>
            </p:cNvGrpSpPr>
            <p:nvPr/>
          </p:nvGrpSpPr>
          <p:grpSpPr bwMode="auto">
            <a:xfrm>
              <a:off x="8007350" y="3022600"/>
              <a:ext cx="1558925" cy="1504950"/>
              <a:chOff x="4656" y="1904"/>
              <a:chExt cx="906" cy="948"/>
            </a:xfrm>
          </p:grpSpPr>
          <p:sp>
            <p:nvSpPr>
              <p:cNvPr id="946203" name="Oval 27"/>
              <p:cNvSpPr>
                <a:spLocks noChangeArrowheads="1"/>
              </p:cNvSpPr>
              <p:nvPr/>
            </p:nvSpPr>
            <p:spPr bwMode="auto">
              <a:xfrm>
                <a:off x="4656" y="1904"/>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4" name="Oval 28"/>
              <p:cNvSpPr>
                <a:spLocks noChangeArrowheads="1"/>
              </p:cNvSpPr>
              <p:nvPr/>
            </p:nvSpPr>
            <p:spPr bwMode="auto">
              <a:xfrm>
                <a:off x="4792" y="2040"/>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5" name="Oval 29"/>
              <p:cNvSpPr>
                <a:spLocks noChangeArrowheads="1"/>
              </p:cNvSpPr>
              <p:nvPr/>
            </p:nvSpPr>
            <p:spPr bwMode="auto">
              <a:xfrm>
                <a:off x="4928" y="2176"/>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6" name="Oval 30"/>
              <p:cNvSpPr>
                <a:spLocks noChangeArrowheads="1"/>
              </p:cNvSpPr>
              <p:nvPr/>
            </p:nvSpPr>
            <p:spPr bwMode="auto">
              <a:xfrm>
                <a:off x="5040" y="2288"/>
                <a:ext cx="88" cy="88"/>
              </a:xfrm>
              <a:prstGeom prst="ellipse">
                <a:avLst/>
              </a:prstGeom>
              <a:solidFill>
                <a:schemeClr val="accent1"/>
              </a:solidFill>
              <a:ln w="12700" algn="ctr">
                <a:solidFill>
                  <a:schemeClr val="tx1"/>
                </a:solidFill>
                <a:round/>
                <a:headEnd/>
                <a:tailEnd/>
              </a:ln>
              <a:effectLst/>
            </p:spPr>
            <p:txBody>
              <a:bodyPr wrap="none" anchor="ctr"/>
              <a:lstStyle/>
              <a:p>
                <a:endParaRPr lang="en-US" sz="1200" b="1" dirty="0"/>
              </a:p>
            </p:txBody>
          </p:sp>
          <p:sp>
            <p:nvSpPr>
              <p:cNvPr id="946207" name="Oval 31"/>
              <p:cNvSpPr>
                <a:spLocks noChangeArrowheads="1"/>
              </p:cNvSpPr>
              <p:nvPr/>
            </p:nvSpPr>
            <p:spPr bwMode="auto">
              <a:xfrm>
                <a:off x="5176" y="2424"/>
                <a:ext cx="88" cy="88"/>
              </a:xfrm>
              <a:prstGeom prst="ellipse">
                <a:avLst/>
              </a:prstGeom>
              <a:solidFill>
                <a:srgbClr val="FF0000"/>
              </a:solidFill>
              <a:ln w="12700" algn="ctr">
                <a:solidFill>
                  <a:schemeClr val="tx1"/>
                </a:solidFill>
                <a:round/>
                <a:headEnd/>
                <a:tailEnd/>
              </a:ln>
              <a:effectLst/>
            </p:spPr>
            <p:txBody>
              <a:bodyPr wrap="none" anchor="ctr"/>
              <a:lstStyle/>
              <a:p>
                <a:endParaRPr lang="en-US" sz="1200" b="1" dirty="0"/>
              </a:p>
            </p:txBody>
          </p:sp>
          <p:sp>
            <p:nvSpPr>
              <p:cNvPr id="946208" name="Text Box 32"/>
              <p:cNvSpPr txBox="1">
                <a:spLocks noChangeArrowheads="1"/>
              </p:cNvSpPr>
              <p:nvPr/>
            </p:nvSpPr>
            <p:spPr bwMode="auto">
              <a:xfrm>
                <a:off x="4870" y="2564"/>
                <a:ext cx="692" cy="288"/>
              </a:xfrm>
              <a:prstGeom prst="rect">
                <a:avLst/>
              </a:prstGeom>
              <a:noFill/>
              <a:ln w="12700" algn="ctr">
                <a:noFill/>
                <a:miter lim="800000"/>
                <a:headEnd/>
                <a:tailEnd/>
              </a:ln>
              <a:effectLst/>
            </p:spPr>
            <p:txBody>
              <a:bodyPr>
                <a:spAutoFit/>
              </a:bodyPr>
              <a:lstStyle/>
              <a:p>
                <a:pPr algn="l" eaLnBrk="1" hangingPunct="1"/>
                <a:r>
                  <a:rPr lang="en-GB" sz="1200" b="1" dirty="0"/>
                  <a:t>Escalation Trigger</a:t>
                </a:r>
                <a:endParaRPr lang="en-US" sz="1200" b="1" dirty="0"/>
              </a:p>
            </p:txBody>
          </p:sp>
        </p:grpSp>
        <p:grpSp>
          <p:nvGrpSpPr>
            <p:cNvPr id="9" name="Group 47"/>
            <p:cNvGrpSpPr/>
            <p:nvPr/>
          </p:nvGrpSpPr>
          <p:grpSpPr>
            <a:xfrm>
              <a:off x="5241925" y="1581150"/>
              <a:ext cx="4416948" cy="4098926"/>
              <a:chOff x="5241925" y="1581150"/>
              <a:chExt cx="4416948" cy="4098926"/>
            </a:xfrm>
          </p:grpSpPr>
          <p:grpSp>
            <p:nvGrpSpPr>
              <p:cNvPr id="10" name="Group 33"/>
              <p:cNvGrpSpPr>
                <a:grpSpLocks/>
              </p:cNvGrpSpPr>
              <p:nvPr/>
            </p:nvGrpSpPr>
            <p:grpSpPr bwMode="auto">
              <a:xfrm>
                <a:off x="5241925" y="1581150"/>
                <a:ext cx="4416948" cy="4098926"/>
                <a:chOff x="3048" y="996"/>
                <a:chExt cx="2568" cy="2582"/>
              </a:xfrm>
            </p:grpSpPr>
            <p:sp>
              <p:nvSpPr>
                <p:cNvPr id="946210" name="Line 34"/>
                <p:cNvSpPr>
                  <a:spLocks noChangeShapeType="1"/>
                </p:cNvSpPr>
                <p:nvPr/>
              </p:nvSpPr>
              <p:spPr bwMode="auto">
                <a:xfrm>
                  <a:off x="3736" y="1824"/>
                  <a:ext cx="1832"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1" name="Line 35"/>
                <p:cNvSpPr>
                  <a:spLocks noChangeShapeType="1"/>
                </p:cNvSpPr>
                <p:nvPr/>
              </p:nvSpPr>
              <p:spPr bwMode="auto">
                <a:xfrm>
                  <a:off x="3768" y="2432"/>
                  <a:ext cx="1848" cy="0"/>
                </a:xfrm>
                <a:prstGeom prst="line">
                  <a:avLst/>
                </a:prstGeom>
                <a:noFill/>
                <a:ln w="19050">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6212" name="Text Box 36"/>
                <p:cNvSpPr txBox="1">
                  <a:spLocks noChangeArrowheads="1"/>
                </p:cNvSpPr>
                <p:nvPr/>
              </p:nvSpPr>
              <p:spPr bwMode="auto">
                <a:xfrm>
                  <a:off x="3048" y="1728"/>
                  <a:ext cx="573"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Upper limit</a:t>
                  </a:r>
                </a:p>
              </p:txBody>
            </p:sp>
            <p:sp>
              <p:nvSpPr>
                <p:cNvPr id="946213" name="Line 37"/>
                <p:cNvSpPr>
                  <a:spLocks noChangeShapeType="1"/>
                </p:cNvSpPr>
                <p:nvPr/>
              </p:nvSpPr>
              <p:spPr bwMode="auto">
                <a:xfrm flipV="1">
                  <a:off x="3720" y="2136"/>
                  <a:ext cx="1856" cy="0"/>
                </a:xfrm>
                <a:prstGeom prst="line">
                  <a:avLst/>
                </a:prstGeom>
                <a:noFill/>
                <a:ln w="19050">
                  <a:solidFill>
                    <a:schemeClr val="tx1"/>
                  </a:solidFill>
                  <a:round/>
                  <a:headEnd/>
                  <a:tailEnd/>
                </a:ln>
                <a:effectLst/>
              </p:spPr>
              <p:txBody>
                <a:bodyPr wrap="none"/>
                <a:lstStyle/>
                <a:p>
                  <a:endParaRPr lang="en-US" sz="1200" b="1" dirty="0"/>
                </a:p>
              </p:txBody>
            </p:sp>
            <p:sp>
              <p:nvSpPr>
                <p:cNvPr id="946214" name="Text Box 38"/>
                <p:cNvSpPr txBox="1">
                  <a:spLocks noChangeArrowheads="1"/>
                </p:cNvSpPr>
                <p:nvPr/>
              </p:nvSpPr>
              <p:spPr bwMode="auto">
                <a:xfrm>
                  <a:off x="3382" y="2044"/>
                  <a:ext cx="292" cy="174"/>
                </a:xfrm>
                <a:prstGeom prst="rect">
                  <a:avLst/>
                </a:prstGeom>
                <a:noFill/>
                <a:ln w="12700" algn="ctr">
                  <a:noFill/>
                  <a:miter lim="800000"/>
                  <a:headEnd/>
                  <a:tailEnd/>
                </a:ln>
                <a:effectLst/>
              </p:spPr>
              <p:txBody>
                <a:bodyPr wrap="none">
                  <a:spAutoFit/>
                </a:bodyPr>
                <a:lstStyle/>
                <a:p>
                  <a:pPr algn="l" eaLnBrk="1" hangingPunct="1"/>
                  <a:r>
                    <a:rPr lang="en-GB" sz="1200" b="1" dirty="0"/>
                    <a:t>Plan</a:t>
                  </a:r>
                  <a:endParaRPr lang="en-US" sz="1200" b="1" dirty="0"/>
                </a:p>
              </p:txBody>
            </p:sp>
            <p:sp>
              <p:nvSpPr>
                <p:cNvPr id="946215" name="Text Box 39"/>
                <p:cNvSpPr txBox="1">
                  <a:spLocks noChangeArrowheads="1"/>
                </p:cNvSpPr>
                <p:nvPr/>
              </p:nvSpPr>
              <p:spPr bwMode="auto">
                <a:xfrm>
                  <a:off x="3088" y="2352"/>
                  <a:ext cx="570" cy="176"/>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Lower limit</a:t>
                  </a:r>
                </a:p>
              </p:txBody>
            </p:sp>
            <p:sp>
              <p:nvSpPr>
                <p:cNvPr id="946217" name="Text Box 41"/>
                <p:cNvSpPr txBox="1">
                  <a:spLocks noChangeArrowheads="1"/>
                </p:cNvSpPr>
                <p:nvPr/>
              </p:nvSpPr>
              <p:spPr bwMode="auto">
                <a:xfrm>
                  <a:off x="4310" y="3404"/>
                  <a:ext cx="649" cy="174"/>
                </a:xfrm>
                <a:prstGeom prst="rect">
                  <a:avLst/>
                </a:prstGeom>
                <a:noFill/>
                <a:ln w="12700" algn="ctr">
                  <a:noFill/>
                  <a:miter lim="800000"/>
                  <a:headEnd/>
                  <a:tailEnd/>
                </a:ln>
                <a:effectLst/>
              </p:spPr>
              <p:txBody>
                <a:bodyPr wrap="none">
                  <a:spAutoFit/>
                </a:bodyPr>
                <a:lstStyle/>
                <a:p>
                  <a:pPr algn="l" eaLnBrk="1" hangingPunct="1"/>
                  <a:r>
                    <a:rPr lang="en-GB" sz="1200" b="1" dirty="0"/>
                    <a:t>Elapsed Time</a:t>
                  </a:r>
                  <a:endParaRPr lang="en-US" sz="1200" b="1" dirty="0"/>
                </a:p>
              </p:txBody>
            </p:sp>
            <p:sp>
              <p:nvSpPr>
                <p:cNvPr id="946218" name="Line 42"/>
                <p:cNvSpPr>
                  <a:spLocks noChangeShapeType="1"/>
                </p:cNvSpPr>
                <p:nvPr/>
              </p:nvSpPr>
              <p:spPr bwMode="auto">
                <a:xfrm>
                  <a:off x="3808" y="1488"/>
                  <a:ext cx="0" cy="1200"/>
                </a:xfrm>
                <a:prstGeom prst="line">
                  <a:avLst/>
                </a:prstGeom>
                <a:noFill/>
                <a:ln w="28575">
                  <a:solidFill>
                    <a:schemeClr val="tx1"/>
                  </a:solidFill>
                  <a:round/>
                  <a:headEnd/>
                  <a:tailEnd/>
                </a:ln>
                <a:effectLst/>
              </p:spPr>
              <p:txBody>
                <a:bodyPr wrap="none"/>
                <a:lstStyle/>
                <a:p>
                  <a:endParaRPr lang="en-US" sz="1200" b="1" dirty="0"/>
                </a:p>
              </p:txBody>
            </p:sp>
            <p:sp>
              <p:nvSpPr>
                <p:cNvPr id="946219" name="Text Box 43"/>
                <p:cNvSpPr txBox="1">
                  <a:spLocks noChangeArrowheads="1"/>
                </p:cNvSpPr>
                <p:nvPr/>
              </p:nvSpPr>
              <p:spPr bwMode="auto">
                <a:xfrm>
                  <a:off x="3382" y="996"/>
                  <a:ext cx="827" cy="291"/>
                </a:xfrm>
                <a:prstGeom prst="rect">
                  <a:avLst/>
                </a:prstGeom>
                <a:noFill/>
                <a:ln w="12700" algn="ctr">
                  <a:noFill/>
                  <a:miter lim="800000"/>
                  <a:headEnd/>
                  <a:tailEnd/>
                </a:ln>
                <a:effectLst/>
              </p:spPr>
              <p:txBody>
                <a:bodyPr>
                  <a:spAutoFit/>
                </a:bodyPr>
                <a:lstStyle/>
                <a:p>
                  <a:pPr eaLnBrk="1" hangingPunct="1"/>
                  <a:r>
                    <a:rPr lang="en-GB" sz="1200" b="1" dirty="0"/>
                    <a:t>Key Performance Indicator</a:t>
                  </a:r>
                  <a:endParaRPr lang="en-US" sz="1200" b="1" dirty="0"/>
                </a:p>
              </p:txBody>
            </p:sp>
          </p:grpSp>
          <p:cxnSp>
            <p:nvCxnSpPr>
              <p:cNvPr id="46" name="Straight Arrow Connector 45"/>
              <p:cNvCxnSpPr/>
              <p:nvPr/>
            </p:nvCxnSpPr>
            <p:spPr bwMode="auto">
              <a:xfrm>
                <a:off x="6531429" y="5007429"/>
                <a:ext cx="2989942" cy="1"/>
              </a:xfrm>
              <a:prstGeom prst="straightConnector1">
                <a:avLst/>
              </a:prstGeom>
              <a:noFill/>
              <a:ln w="9525" cap="flat" cmpd="sng" algn="ctr">
                <a:solidFill>
                  <a:schemeClr val="accent6">
                    <a:lumMod val="10000"/>
                  </a:schemeClr>
                </a:solidFill>
                <a:prstDash val="solid"/>
                <a:round/>
                <a:headEnd type="none" w="med" len="med"/>
                <a:tailEnd type="arrow"/>
              </a:ln>
              <a:effectLst/>
            </p:spPr>
          </p:cxnSp>
        </p:grpSp>
      </p:grpSp>
      <p:sp>
        <p:nvSpPr>
          <p:cNvPr id="3" name="Slide Number Placeholder 2"/>
          <p:cNvSpPr>
            <a:spLocks noGrp="1"/>
          </p:cNvSpPr>
          <p:nvPr>
            <p:ph type="sldNum" sz="quarter" idx="12"/>
          </p:nvPr>
        </p:nvSpPr>
        <p:spPr/>
        <p:txBody>
          <a:bodyPr/>
          <a:lstStyle/>
          <a:p>
            <a:fld id="{4BE819A1-3DD8-4179-BFD0-BF7D359F8DBD}" type="slidenum">
              <a:rPr lang="en-US" smtClean="0"/>
              <a:pPr/>
              <a:t>286</a:t>
            </a:fld>
            <a:endParaRPr lang="en-US" dirty="0"/>
          </a:p>
        </p:txBody>
      </p:sp>
    </p:spTree>
    <p:extLst>
      <p:ext uri="{BB962C8B-B14F-4D97-AF65-F5344CB8AC3E}">
        <p14:creationId xmlns="" xmlns:p14="http://schemas.microsoft.com/office/powerpoint/2010/main" val="446641646"/>
      </p:ext>
    </p:extLst>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Scoring Model</a:t>
            </a:r>
            <a:endParaRPr lang="en-GB" dirty="0"/>
          </a:p>
        </p:txBody>
      </p:sp>
      <p:graphicFrame>
        <p:nvGraphicFramePr>
          <p:cNvPr id="5" name="Content Placeholder 4"/>
          <p:cNvGraphicFramePr>
            <a:graphicFrameLocks noGrp="1"/>
          </p:cNvGraphicFramePr>
          <p:nvPr>
            <p:ph idx="1"/>
          </p:nvPr>
        </p:nvGraphicFramePr>
        <p:xfrm>
          <a:off x="189035" y="1476376"/>
          <a:ext cx="8680938" cy="461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 xmlns:p14="http://schemas.microsoft.com/office/powerpoint/2010/main" val="1618894898"/>
      </p:ext>
    </p:extLst>
  </p:cSld>
  <p:clrMapOvr>
    <a:masterClrMapping/>
  </p:clrMapOvr>
  <p:transition spd="slow"/>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Weighted Project Score Formula</a:t>
            </a:r>
            <a:endParaRPr lang="en-GB" dirty="0"/>
          </a:p>
        </p:txBody>
      </p:sp>
      <p:sp>
        <p:nvSpPr>
          <p:cNvPr id="3" name="Content Placeholder 2"/>
          <p:cNvSpPr>
            <a:spLocks noGrp="1"/>
          </p:cNvSpPr>
          <p:nvPr>
            <p:ph sz="half" idx="1"/>
          </p:nvPr>
        </p:nvSpPr>
        <p:spPr/>
        <p:txBody>
          <a:bodyPr>
            <a:normAutofit fontScale="92500" lnSpcReduction="20000"/>
          </a:bodyPr>
          <a:lstStyle/>
          <a:p>
            <a:r>
              <a:rPr lang="en-GB" dirty="0" smtClean="0"/>
              <a:t>Project Score = 	</a:t>
            </a:r>
          </a:p>
          <a:p>
            <a:r>
              <a:rPr lang="en-GB" dirty="0" smtClean="0"/>
              <a:t>Financial Risk v Return * 20% + </a:t>
            </a:r>
          </a:p>
          <a:p>
            <a:r>
              <a:rPr lang="en-GB" dirty="0" smtClean="0"/>
              <a:t>Strategic Fit * 20% + </a:t>
            </a:r>
          </a:p>
          <a:p>
            <a:r>
              <a:rPr lang="en-GB" dirty="0" smtClean="0"/>
              <a:t>Product * 10% + </a:t>
            </a:r>
          </a:p>
          <a:p>
            <a:r>
              <a:rPr lang="en-GB" dirty="0" smtClean="0"/>
              <a:t>Market  Attractiveness * 20% + </a:t>
            </a:r>
          </a:p>
          <a:p>
            <a:r>
              <a:rPr lang="en-GB" dirty="0" smtClean="0"/>
              <a:t>Technology Adoption Life Cycle * 10% + </a:t>
            </a:r>
          </a:p>
          <a:p>
            <a:r>
              <a:rPr lang="en-GB" dirty="0" smtClean="0"/>
              <a:t>Synergies	* 10% +</a:t>
            </a:r>
          </a:p>
          <a:p>
            <a:r>
              <a:rPr lang="en-GB" dirty="0" smtClean="0"/>
              <a:t>Technical Feasibility * 10%</a:t>
            </a:r>
          </a:p>
          <a:p>
            <a:endParaRPr lang="en-GB" dirty="0"/>
          </a:p>
        </p:txBody>
      </p:sp>
      <p:graphicFrame>
        <p:nvGraphicFramePr>
          <p:cNvPr id="6" name="Content Placeholder 5"/>
          <p:cNvGraphicFramePr>
            <a:graphicFrameLocks noGrp="1"/>
          </p:cNvGraphicFramePr>
          <p:nvPr>
            <p:ph sz="half" idx="2"/>
          </p:nvPr>
        </p:nvGraphicFramePr>
        <p:xfrm>
          <a:off x="4599843" y="1476376"/>
          <a:ext cx="4270131" cy="4619625"/>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4294967295"/>
          </p:nvPr>
        </p:nvSpPr>
        <p:spPr>
          <a:xfrm>
            <a:off x="1" y="6324600"/>
            <a:ext cx="9143999" cy="457200"/>
          </a:xfrm>
          <a:prstGeom prst="rect">
            <a:avLst/>
          </a:prstGeom>
        </p:spPr>
        <p:txBody>
          <a:bodyPr/>
          <a:lstStyle/>
          <a:p>
            <a:pPr>
              <a:defRPr/>
            </a:pPr>
            <a:r>
              <a:rPr lang="en-US" dirty="0" smtClean="0"/>
              <a:t>© 2009 CMCS FZCO </a:t>
            </a:r>
            <a:endParaRPr lang="en-US" dirty="0"/>
          </a:p>
        </p:txBody>
      </p:sp>
    </p:spTree>
    <p:extLst>
      <p:ext uri="{BB962C8B-B14F-4D97-AF65-F5344CB8AC3E}">
        <p14:creationId xmlns="" xmlns:p14="http://schemas.microsoft.com/office/powerpoint/2010/main" val="953606013"/>
      </p:ext>
    </p:extLst>
  </p:cSld>
  <p:clrMapOvr>
    <a:masterClrMapping/>
  </p:clrMapOvr>
  <p:transition spd="slow"/>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228600" y="1"/>
            <a:ext cx="8774723" cy="1108075"/>
          </a:xfrm>
        </p:spPr>
        <p:txBody>
          <a:bodyPr/>
          <a:lstStyle/>
          <a:p>
            <a:r>
              <a:rPr lang="en-GB" sz="2800" dirty="0"/>
              <a:t>Triggers &amp; Key Performance Indicators</a:t>
            </a:r>
          </a:p>
        </p:txBody>
      </p:sp>
      <p:grpSp>
        <p:nvGrpSpPr>
          <p:cNvPr id="2" name="Group 33"/>
          <p:cNvGrpSpPr/>
          <p:nvPr/>
        </p:nvGrpSpPr>
        <p:grpSpPr>
          <a:xfrm>
            <a:off x="1510079" y="1303566"/>
            <a:ext cx="6123842" cy="4781550"/>
            <a:chOff x="2198688" y="1390650"/>
            <a:chExt cx="6634162" cy="4781550"/>
          </a:xfrm>
        </p:grpSpPr>
        <p:sp>
          <p:nvSpPr>
            <p:cNvPr id="948227" name="Text Box 3"/>
            <p:cNvSpPr txBox="1">
              <a:spLocks noChangeArrowheads="1"/>
            </p:cNvSpPr>
            <p:nvPr/>
          </p:nvSpPr>
          <p:spPr bwMode="auto">
            <a:xfrm>
              <a:off x="2368105" y="507365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0.85</a:t>
              </a:r>
            </a:p>
          </p:txBody>
        </p:sp>
        <p:sp>
          <p:nvSpPr>
            <p:cNvPr id="948228" name="Text Box 4"/>
            <p:cNvSpPr txBox="1">
              <a:spLocks noChangeArrowheads="1"/>
            </p:cNvSpPr>
            <p:nvPr/>
          </p:nvSpPr>
          <p:spPr bwMode="auto">
            <a:xfrm>
              <a:off x="2368105" y="459898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0.90</a:t>
              </a:r>
            </a:p>
          </p:txBody>
        </p:sp>
        <p:sp>
          <p:nvSpPr>
            <p:cNvPr id="948229" name="Text Box 5"/>
            <p:cNvSpPr txBox="1">
              <a:spLocks noChangeArrowheads="1"/>
            </p:cNvSpPr>
            <p:nvPr/>
          </p:nvSpPr>
          <p:spPr bwMode="auto">
            <a:xfrm>
              <a:off x="2368105" y="412432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1.00</a:t>
              </a:r>
            </a:p>
          </p:txBody>
        </p:sp>
        <p:sp>
          <p:nvSpPr>
            <p:cNvPr id="948230" name="Text Box 6"/>
            <p:cNvSpPr txBox="1">
              <a:spLocks noChangeArrowheads="1"/>
            </p:cNvSpPr>
            <p:nvPr/>
          </p:nvSpPr>
          <p:spPr bwMode="auto">
            <a:xfrm>
              <a:off x="2368105" y="3649663"/>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1.05</a:t>
              </a:r>
            </a:p>
          </p:txBody>
        </p:sp>
        <p:sp>
          <p:nvSpPr>
            <p:cNvPr id="948231" name="Text Box 7"/>
            <p:cNvSpPr txBox="1">
              <a:spLocks noChangeArrowheads="1"/>
            </p:cNvSpPr>
            <p:nvPr/>
          </p:nvSpPr>
          <p:spPr bwMode="auto">
            <a:xfrm>
              <a:off x="2368105" y="3175000"/>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1.10</a:t>
              </a:r>
            </a:p>
          </p:txBody>
        </p:sp>
        <p:sp>
          <p:nvSpPr>
            <p:cNvPr id="948232" name="Text Box 8"/>
            <p:cNvSpPr txBox="1">
              <a:spLocks noChangeArrowheads="1"/>
            </p:cNvSpPr>
            <p:nvPr/>
          </p:nvSpPr>
          <p:spPr bwMode="auto">
            <a:xfrm>
              <a:off x="2368105" y="2700338"/>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1.15</a:t>
              </a:r>
            </a:p>
          </p:txBody>
        </p:sp>
        <p:sp>
          <p:nvSpPr>
            <p:cNvPr id="948233" name="Text Box 9"/>
            <p:cNvSpPr txBox="1">
              <a:spLocks noChangeArrowheads="1"/>
            </p:cNvSpPr>
            <p:nvPr/>
          </p:nvSpPr>
          <p:spPr bwMode="auto">
            <a:xfrm>
              <a:off x="2368105" y="2225675"/>
              <a:ext cx="497333" cy="279180"/>
            </a:xfrm>
            <a:prstGeom prst="rect">
              <a:avLst/>
            </a:prstGeom>
            <a:noFill/>
            <a:ln w="9525">
              <a:noFill/>
              <a:miter lim="800000"/>
              <a:headEnd type="none" w="sm" len="sm"/>
              <a:tailEnd type="none" w="sm" len="sm"/>
            </a:ln>
            <a:effectLst/>
          </p:spPr>
          <p:txBody>
            <a:bodyPr wrap="none" lIns="90000" tIns="46800" rIns="90000" bIns="46800">
              <a:spAutoFit/>
            </a:bodyPr>
            <a:lstStyle/>
            <a:p>
              <a:pPr algn="r" eaLnBrk="1" hangingPunct="1"/>
              <a:r>
                <a:rPr lang="en-GB" sz="1200" b="1" dirty="0"/>
                <a:t>1.20</a:t>
              </a:r>
            </a:p>
          </p:txBody>
        </p:sp>
        <p:sp>
          <p:nvSpPr>
            <p:cNvPr id="948234" name="Line 10"/>
            <p:cNvSpPr>
              <a:spLocks noChangeShapeType="1"/>
            </p:cNvSpPr>
            <p:nvPr/>
          </p:nvSpPr>
          <p:spPr bwMode="auto">
            <a:xfrm>
              <a:off x="2921000" y="2120900"/>
              <a:ext cx="0" cy="342900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5" name="Line 11"/>
            <p:cNvSpPr>
              <a:spLocks noChangeShapeType="1"/>
            </p:cNvSpPr>
            <p:nvPr/>
          </p:nvSpPr>
          <p:spPr bwMode="auto">
            <a:xfrm>
              <a:off x="2962275" y="4267200"/>
              <a:ext cx="5118100" cy="0"/>
            </a:xfrm>
            <a:prstGeom prst="line">
              <a:avLst/>
            </a:prstGeom>
            <a:noFill/>
            <a:ln w="9525">
              <a:solidFill>
                <a:schemeClr val="tx1"/>
              </a:solidFill>
              <a:round/>
              <a:headEnd type="none" w="sm" len="sm"/>
              <a:tailEnd type="none" w="sm" len="sm"/>
            </a:ln>
            <a:effectLst/>
          </p:spPr>
          <p:txBody>
            <a:bodyPr lIns="90000" tIns="46800" rIns="90000" bIns="46800"/>
            <a:lstStyle/>
            <a:p>
              <a:endParaRPr lang="en-US" sz="1200" b="1" dirty="0"/>
            </a:p>
          </p:txBody>
        </p:sp>
        <p:sp>
          <p:nvSpPr>
            <p:cNvPr id="948236" name="Freeform 12"/>
            <p:cNvSpPr>
              <a:spLocks/>
            </p:cNvSpPr>
            <p:nvPr/>
          </p:nvSpPr>
          <p:spPr bwMode="auto">
            <a:xfrm>
              <a:off x="3044825" y="3632199"/>
              <a:ext cx="4647746" cy="2013857"/>
            </a:xfrm>
            <a:custGeom>
              <a:avLst/>
              <a:gdLst/>
              <a:ahLst/>
              <a:cxnLst>
                <a:cxn ang="0">
                  <a:pos x="0" y="400"/>
                </a:cxn>
                <a:cxn ang="0">
                  <a:pos x="480" y="784"/>
                </a:cxn>
                <a:cxn ang="0">
                  <a:pos x="1488" y="736"/>
                </a:cxn>
                <a:cxn ang="0">
                  <a:pos x="1968" y="256"/>
                </a:cxn>
                <a:cxn ang="0">
                  <a:pos x="2352" y="16"/>
                </a:cxn>
                <a:cxn ang="0">
                  <a:pos x="2784" y="160"/>
                </a:cxn>
                <a:cxn ang="0">
                  <a:pos x="3072" y="208"/>
                </a:cxn>
              </a:cxnLst>
              <a:rect l="0" t="0" r="r" b="b"/>
              <a:pathLst>
                <a:path w="3072" h="840">
                  <a:moveTo>
                    <a:pt x="0" y="400"/>
                  </a:moveTo>
                  <a:cubicBezTo>
                    <a:pt x="116" y="564"/>
                    <a:pt x="232" y="728"/>
                    <a:pt x="480" y="784"/>
                  </a:cubicBezTo>
                  <a:cubicBezTo>
                    <a:pt x="728" y="840"/>
                    <a:pt x="1240" y="824"/>
                    <a:pt x="1488" y="736"/>
                  </a:cubicBezTo>
                  <a:cubicBezTo>
                    <a:pt x="1736" y="648"/>
                    <a:pt x="1824" y="376"/>
                    <a:pt x="1968" y="256"/>
                  </a:cubicBezTo>
                  <a:cubicBezTo>
                    <a:pt x="2112" y="136"/>
                    <a:pt x="2216" y="32"/>
                    <a:pt x="2352" y="16"/>
                  </a:cubicBezTo>
                  <a:cubicBezTo>
                    <a:pt x="2488" y="0"/>
                    <a:pt x="2664" y="128"/>
                    <a:pt x="2784" y="160"/>
                  </a:cubicBezTo>
                  <a:cubicBezTo>
                    <a:pt x="2904" y="192"/>
                    <a:pt x="2988" y="200"/>
                    <a:pt x="3072" y="208"/>
                  </a:cubicBezTo>
                </a:path>
              </a:pathLst>
            </a:custGeom>
            <a:noFill/>
            <a:ln w="9525" cap="flat" cmpd="sng">
              <a:solidFill>
                <a:schemeClr val="tx2"/>
              </a:solidFill>
              <a:prstDash val="solid"/>
              <a:round/>
              <a:headEnd type="none" w="sm" len="sm"/>
              <a:tailEnd type="none" w="sm" len="sm"/>
            </a:ln>
            <a:effectLst/>
          </p:spPr>
          <p:txBody>
            <a:bodyPr lIns="90000" tIns="46800" rIns="90000" bIns="46800"/>
            <a:lstStyle/>
            <a:p>
              <a:endParaRPr lang="en-US" sz="1200" b="1" dirty="0"/>
            </a:p>
          </p:txBody>
        </p:sp>
        <p:sp>
          <p:nvSpPr>
            <p:cNvPr id="948237" name="Line 13"/>
            <p:cNvSpPr>
              <a:spLocks noChangeShapeType="1"/>
            </p:cNvSpPr>
            <p:nvPr/>
          </p:nvSpPr>
          <p:spPr bwMode="auto">
            <a:xfrm>
              <a:off x="3054350" y="33528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8" name="Line 14"/>
            <p:cNvSpPr>
              <a:spLocks noChangeShapeType="1"/>
            </p:cNvSpPr>
            <p:nvPr/>
          </p:nvSpPr>
          <p:spPr bwMode="auto">
            <a:xfrm>
              <a:off x="3054350" y="22860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39" name="Line 15"/>
            <p:cNvSpPr>
              <a:spLocks noChangeShapeType="1"/>
            </p:cNvSpPr>
            <p:nvPr/>
          </p:nvSpPr>
          <p:spPr bwMode="auto">
            <a:xfrm>
              <a:off x="3054350" y="48006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0" name="Line 16"/>
            <p:cNvSpPr>
              <a:spLocks noChangeShapeType="1"/>
            </p:cNvSpPr>
            <p:nvPr/>
          </p:nvSpPr>
          <p:spPr bwMode="auto">
            <a:xfrm>
              <a:off x="3054350" y="5486400"/>
              <a:ext cx="5035550" cy="0"/>
            </a:xfrm>
            <a:prstGeom prst="line">
              <a:avLst/>
            </a:prstGeom>
            <a:noFill/>
            <a:ln w="9525">
              <a:solidFill>
                <a:schemeClr val="tx1"/>
              </a:solidFill>
              <a:prstDash val="dash"/>
              <a:round/>
              <a:headEnd type="none" w="sm" len="sm"/>
              <a:tailEnd type="none" w="lg" len="med"/>
            </a:ln>
            <a:effectLst/>
          </p:spPr>
          <p:txBody>
            <a:bodyPr lIns="90000" tIns="46800" rIns="90000" bIns="46800"/>
            <a:lstStyle/>
            <a:p>
              <a:endParaRPr lang="en-US" sz="1200" b="1" dirty="0"/>
            </a:p>
          </p:txBody>
        </p:sp>
        <p:sp>
          <p:nvSpPr>
            <p:cNvPr id="948241" name="Oval 17"/>
            <p:cNvSpPr>
              <a:spLocks noChangeArrowheads="1"/>
            </p:cNvSpPr>
            <p:nvPr/>
          </p:nvSpPr>
          <p:spPr bwMode="auto">
            <a:xfrm>
              <a:off x="8337550" y="2590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2" name="Oval 18"/>
            <p:cNvSpPr>
              <a:spLocks noChangeArrowheads="1"/>
            </p:cNvSpPr>
            <p:nvPr/>
          </p:nvSpPr>
          <p:spPr bwMode="auto">
            <a:xfrm>
              <a:off x="8337550" y="3886200"/>
              <a:ext cx="495300" cy="457200"/>
            </a:xfrm>
            <a:prstGeom prst="ellipse">
              <a:avLst/>
            </a:prstGeom>
            <a:ln>
              <a:headEnd type="none" w="sm" len="sm"/>
              <a:tailEnd type="none" w="lg" len="med"/>
            </a:ln>
          </p:spPr>
          <p:style>
            <a:lnRef idx="3">
              <a:schemeClr val="lt1"/>
            </a:lnRef>
            <a:fillRef idx="1">
              <a:schemeClr val="accent3"/>
            </a:fillRef>
            <a:effectRef idx="1">
              <a:schemeClr val="accent3"/>
            </a:effectRef>
            <a:fontRef idx="minor">
              <a:schemeClr val="lt1"/>
            </a:fontRef>
          </p:style>
          <p:txBody>
            <a:bodyPr wrap="none" lIns="90000" tIns="46800" rIns="90000" bIns="46800" anchor="ctr"/>
            <a:lstStyle/>
            <a:p>
              <a:pPr eaLnBrk="1" hangingPunct="1"/>
              <a:r>
                <a:rPr lang="en-GB" sz="1200" b="1" dirty="0"/>
                <a:t>G</a:t>
              </a:r>
            </a:p>
          </p:txBody>
        </p:sp>
        <p:sp>
          <p:nvSpPr>
            <p:cNvPr id="948243" name="Oval 19"/>
            <p:cNvSpPr>
              <a:spLocks noChangeArrowheads="1"/>
            </p:cNvSpPr>
            <p:nvPr/>
          </p:nvSpPr>
          <p:spPr bwMode="auto">
            <a:xfrm>
              <a:off x="8337550" y="4876800"/>
              <a:ext cx="495300" cy="457200"/>
            </a:xfrm>
            <a:prstGeom prst="ellipse">
              <a:avLst/>
            </a:prstGeom>
            <a:ln>
              <a:headEnd type="none" w="sm" len="sm"/>
              <a:tailEnd type="none" w="lg" len="med"/>
            </a:ln>
          </p:spPr>
          <p:style>
            <a:lnRef idx="3">
              <a:schemeClr val="lt1"/>
            </a:lnRef>
            <a:fillRef idx="1">
              <a:schemeClr val="accent6"/>
            </a:fillRef>
            <a:effectRef idx="1">
              <a:schemeClr val="accent6"/>
            </a:effectRef>
            <a:fontRef idx="minor">
              <a:schemeClr val="lt1"/>
            </a:fontRef>
          </p:style>
          <p:txBody>
            <a:bodyPr wrap="none" lIns="90000" tIns="46800" rIns="90000" bIns="46800" anchor="ctr"/>
            <a:lstStyle/>
            <a:p>
              <a:pPr eaLnBrk="1" hangingPunct="1"/>
              <a:r>
                <a:rPr lang="en-GB" sz="1200" b="1" dirty="0"/>
                <a:t>A</a:t>
              </a:r>
            </a:p>
          </p:txBody>
        </p:sp>
        <p:sp>
          <p:nvSpPr>
            <p:cNvPr id="948244" name="Oval 20"/>
            <p:cNvSpPr>
              <a:spLocks noChangeArrowheads="1"/>
            </p:cNvSpPr>
            <p:nvPr/>
          </p:nvSpPr>
          <p:spPr bwMode="auto">
            <a:xfrm>
              <a:off x="8337550" y="5715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5" name="Oval 21"/>
            <p:cNvSpPr>
              <a:spLocks noChangeArrowheads="1"/>
            </p:cNvSpPr>
            <p:nvPr/>
          </p:nvSpPr>
          <p:spPr bwMode="auto">
            <a:xfrm>
              <a:off x="8337550" y="1524000"/>
              <a:ext cx="495300" cy="457200"/>
            </a:xfrm>
            <a:prstGeom prst="ellipse">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pPr eaLnBrk="1" hangingPunct="1"/>
              <a:r>
                <a:rPr lang="en-GB" sz="1200" b="1" dirty="0"/>
                <a:t>R</a:t>
              </a:r>
            </a:p>
          </p:txBody>
        </p:sp>
        <p:sp>
          <p:nvSpPr>
            <p:cNvPr id="948246" name="Line 22"/>
            <p:cNvSpPr>
              <a:spLocks noChangeShapeType="1"/>
            </p:cNvSpPr>
            <p:nvPr/>
          </p:nvSpPr>
          <p:spPr bwMode="auto">
            <a:xfrm>
              <a:off x="8007350" y="3505200"/>
              <a:ext cx="0" cy="12192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7" name="Line 23"/>
            <p:cNvSpPr>
              <a:spLocks noChangeShapeType="1"/>
            </p:cNvSpPr>
            <p:nvPr/>
          </p:nvSpPr>
          <p:spPr bwMode="auto">
            <a:xfrm>
              <a:off x="8007350" y="4876800"/>
              <a:ext cx="0" cy="5334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48" name="Line 24"/>
            <p:cNvSpPr>
              <a:spLocks noChangeShapeType="1"/>
            </p:cNvSpPr>
            <p:nvPr/>
          </p:nvSpPr>
          <p:spPr bwMode="auto">
            <a:xfrm>
              <a:off x="8007350" y="5562600"/>
              <a:ext cx="0" cy="609600"/>
            </a:xfrm>
            <a:prstGeom prst="line">
              <a:avLst/>
            </a:prstGeom>
            <a:noFill/>
            <a:ln w="9525">
              <a:solidFill>
                <a:schemeClr val="tx1"/>
              </a:solidFill>
              <a:round/>
              <a:headEnd type="triangle" w="med" len="med"/>
              <a:tailEnd/>
            </a:ln>
            <a:effectLst/>
          </p:spPr>
          <p:txBody>
            <a:bodyPr lIns="90000" tIns="46800" rIns="90000" bIns="46800"/>
            <a:lstStyle/>
            <a:p>
              <a:endParaRPr lang="en-US" sz="1200" b="1" dirty="0"/>
            </a:p>
          </p:txBody>
        </p:sp>
        <p:sp>
          <p:nvSpPr>
            <p:cNvPr id="948249" name="Line 25"/>
            <p:cNvSpPr>
              <a:spLocks noChangeShapeType="1"/>
            </p:cNvSpPr>
            <p:nvPr/>
          </p:nvSpPr>
          <p:spPr bwMode="auto">
            <a:xfrm>
              <a:off x="8007350" y="2438400"/>
              <a:ext cx="0" cy="762000"/>
            </a:xfrm>
            <a:prstGeom prst="line">
              <a:avLst/>
            </a:prstGeom>
            <a:noFill/>
            <a:ln w="9525">
              <a:solidFill>
                <a:schemeClr val="tx1"/>
              </a:solidFill>
              <a:round/>
              <a:headEnd type="triangle" w="med" len="med"/>
              <a:tailEnd type="triangle" w="med" len="med"/>
            </a:ln>
            <a:effectLst/>
          </p:spPr>
          <p:txBody>
            <a:bodyPr lIns="90000" tIns="46800" rIns="90000" bIns="46800"/>
            <a:lstStyle/>
            <a:p>
              <a:endParaRPr lang="en-US" sz="1200" b="1" dirty="0"/>
            </a:p>
          </p:txBody>
        </p:sp>
        <p:sp>
          <p:nvSpPr>
            <p:cNvPr id="948250" name="Line 26"/>
            <p:cNvSpPr>
              <a:spLocks noChangeShapeType="1"/>
            </p:cNvSpPr>
            <p:nvPr/>
          </p:nvSpPr>
          <p:spPr bwMode="auto">
            <a:xfrm>
              <a:off x="8007350" y="1524000"/>
              <a:ext cx="0" cy="685800"/>
            </a:xfrm>
            <a:prstGeom prst="line">
              <a:avLst/>
            </a:prstGeom>
            <a:noFill/>
            <a:ln w="9525">
              <a:solidFill>
                <a:schemeClr val="tx1"/>
              </a:solidFill>
              <a:round/>
              <a:headEnd/>
              <a:tailEnd type="triangle" w="med" len="med"/>
            </a:ln>
            <a:effectLst/>
          </p:spPr>
          <p:txBody>
            <a:bodyPr lIns="90000" tIns="46800" rIns="90000" bIns="46800"/>
            <a:lstStyle/>
            <a:p>
              <a:endParaRPr lang="en-US" sz="1200" b="1" dirty="0"/>
            </a:p>
          </p:txBody>
        </p:sp>
        <p:sp>
          <p:nvSpPr>
            <p:cNvPr id="948251" name="Text Box 27"/>
            <p:cNvSpPr txBox="1">
              <a:spLocks noChangeArrowheads="1"/>
            </p:cNvSpPr>
            <p:nvPr/>
          </p:nvSpPr>
          <p:spPr bwMode="gray">
            <a:xfrm>
              <a:off x="5345113" y="3937000"/>
              <a:ext cx="1497330" cy="279180"/>
            </a:xfrm>
            <a:prstGeom prst="rect">
              <a:avLst/>
            </a:prstGeom>
            <a:solidFill>
              <a:schemeClr val="bg1"/>
            </a:solid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No action required</a:t>
              </a:r>
            </a:p>
          </p:txBody>
        </p:sp>
        <p:sp>
          <p:nvSpPr>
            <p:cNvPr id="948252" name="Rectangle 28"/>
            <p:cNvSpPr>
              <a:spLocks noChangeArrowheads="1"/>
            </p:cNvSpPr>
            <p:nvPr/>
          </p:nvSpPr>
          <p:spPr bwMode="auto">
            <a:xfrm>
              <a:off x="5329239" y="2717800"/>
              <a:ext cx="948847"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Investigate</a:t>
              </a:r>
            </a:p>
          </p:txBody>
        </p:sp>
        <p:sp>
          <p:nvSpPr>
            <p:cNvPr id="948253" name="Rectangle 29"/>
            <p:cNvSpPr>
              <a:spLocks noChangeArrowheads="1"/>
            </p:cNvSpPr>
            <p:nvPr/>
          </p:nvSpPr>
          <p:spPr bwMode="auto">
            <a:xfrm>
              <a:off x="5338763" y="1651000"/>
              <a:ext cx="1415919"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Immediate action</a:t>
              </a:r>
            </a:p>
          </p:txBody>
        </p:sp>
        <p:sp>
          <p:nvSpPr>
            <p:cNvPr id="948254" name="Rectangle 30"/>
            <p:cNvSpPr>
              <a:spLocks noChangeArrowheads="1"/>
            </p:cNvSpPr>
            <p:nvPr/>
          </p:nvSpPr>
          <p:spPr bwMode="auto">
            <a:xfrm>
              <a:off x="5346700" y="5018088"/>
              <a:ext cx="948847"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Investigate</a:t>
              </a:r>
            </a:p>
          </p:txBody>
        </p:sp>
        <p:sp>
          <p:nvSpPr>
            <p:cNvPr id="948255" name="Rectangle 31"/>
            <p:cNvSpPr>
              <a:spLocks noChangeArrowheads="1"/>
            </p:cNvSpPr>
            <p:nvPr/>
          </p:nvSpPr>
          <p:spPr bwMode="auto">
            <a:xfrm>
              <a:off x="5356225" y="5780088"/>
              <a:ext cx="1415919" cy="279180"/>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sz="1200" b="1" dirty="0"/>
                <a:t>Immediate action</a:t>
              </a:r>
            </a:p>
          </p:txBody>
        </p:sp>
        <p:sp>
          <p:nvSpPr>
            <p:cNvPr id="948256" name="Text Box 32"/>
            <p:cNvSpPr txBox="1">
              <a:spLocks noChangeArrowheads="1"/>
            </p:cNvSpPr>
            <p:nvPr/>
          </p:nvSpPr>
          <p:spPr bwMode="auto">
            <a:xfrm>
              <a:off x="2198688" y="1390650"/>
              <a:ext cx="1449387" cy="461665"/>
            </a:xfrm>
            <a:prstGeom prst="rect">
              <a:avLst/>
            </a:prstGeom>
            <a:noFill/>
            <a:ln w="12700" algn="ctr">
              <a:noFill/>
              <a:miter lim="800000"/>
              <a:headEnd/>
              <a:tailEnd/>
            </a:ln>
            <a:effectLst/>
          </p:spPr>
          <p:txBody>
            <a:bodyPr>
              <a:spAutoFit/>
            </a:bodyPr>
            <a:lstStyle/>
            <a:p>
              <a:pPr eaLnBrk="1" hangingPunct="1"/>
              <a:r>
                <a:rPr lang="en-GB" sz="1200" b="1" dirty="0"/>
                <a:t>Key Performance Indicator</a:t>
              </a:r>
              <a:endParaRPr lang="en-US" sz="1200"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289</a:t>
            </a:fld>
            <a:endParaRPr lang="en-US" dirty="0"/>
          </a:p>
        </p:txBody>
      </p:sp>
    </p:spTree>
    <p:extLst>
      <p:ext uri="{BB962C8B-B14F-4D97-AF65-F5344CB8AC3E}">
        <p14:creationId xmlns="" xmlns:p14="http://schemas.microsoft.com/office/powerpoint/2010/main" val="92096804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09538"/>
            <a:ext cx="8722946" cy="1143000"/>
          </a:xfrm>
        </p:spPr>
        <p:txBody>
          <a:bodyPr/>
          <a:lstStyle/>
          <a:p>
            <a:r>
              <a:rPr lang="en-US" dirty="0" smtClean="0"/>
              <a:t>The United Nations Global Compact</a:t>
            </a:r>
            <a:endParaRPr lang="en-US" dirty="0"/>
          </a:p>
        </p:txBody>
      </p:sp>
      <p:sp>
        <p:nvSpPr>
          <p:cNvPr id="3" name="Content Placeholder 2"/>
          <p:cNvSpPr>
            <a:spLocks noGrp="1"/>
          </p:cNvSpPr>
          <p:nvPr>
            <p:ph idx="1"/>
          </p:nvPr>
        </p:nvSpPr>
        <p:spPr>
          <a:xfrm>
            <a:off x="228600" y="1295400"/>
            <a:ext cx="6242538" cy="4289126"/>
          </a:xfrm>
        </p:spPr>
        <p:txBody>
          <a:bodyPr>
            <a:normAutofit/>
          </a:bodyPr>
          <a:lstStyle/>
          <a:p>
            <a:pPr marL="0" indent="0">
              <a:buNone/>
            </a:pPr>
            <a:r>
              <a:rPr lang="en-US" sz="2800" dirty="0">
                <a:solidFill>
                  <a:srgbClr val="CC0000"/>
                </a:solidFill>
              </a:rPr>
              <a:t>The Ten Principles</a:t>
            </a:r>
          </a:p>
          <a:p>
            <a:pPr marL="0" indent="0">
              <a:buNone/>
            </a:pPr>
            <a:endParaRPr lang="en-US" sz="1800" b="1" dirty="0"/>
          </a:p>
          <a:p>
            <a:pPr marL="0" indent="0">
              <a:buNone/>
            </a:pPr>
            <a:r>
              <a:rPr lang="en-US" sz="2200" b="1" dirty="0" smtClean="0"/>
              <a:t>The </a:t>
            </a:r>
            <a:r>
              <a:rPr lang="en-US" sz="2200" b="1" dirty="0"/>
              <a:t>UN Global Compact's ten principles in the areas of human rights, labour, the environment and anti-corruption enjoy universal consensus and are derived from</a:t>
            </a:r>
            <a:r>
              <a:rPr lang="en-US" sz="2200" b="1" dirty="0" smtClean="0"/>
              <a:t>:</a:t>
            </a:r>
            <a:endParaRPr lang="en-US" sz="1500" b="1" dirty="0"/>
          </a:p>
          <a:p>
            <a:r>
              <a:rPr lang="en-US" sz="2000" b="0" dirty="0"/>
              <a:t>The Universal Declaration of Human Rights</a:t>
            </a:r>
          </a:p>
          <a:p>
            <a:r>
              <a:rPr lang="en-US" sz="2000" b="0" dirty="0"/>
              <a:t>The International Labour Organization's Declaration on Fundamental Principles and Rights at Work</a:t>
            </a:r>
          </a:p>
          <a:p>
            <a:r>
              <a:rPr lang="en-US" sz="2000" b="0" dirty="0"/>
              <a:t>The Rio Declaration on Environment and Development</a:t>
            </a:r>
          </a:p>
          <a:p>
            <a:r>
              <a:rPr lang="en-US" sz="2000" b="0" dirty="0"/>
              <a:t>The United Nations Convention Against </a:t>
            </a:r>
            <a:r>
              <a:rPr lang="en-US" sz="2000" b="0" dirty="0" smtClean="0"/>
              <a:t>Corruption </a:t>
            </a:r>
            <a:endParaRPr lang="en-US" sz="20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29</a:t>
            </a:fld>
            <a:endParaRPr lang="en-US" dirty="0"/>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6705600" y="1828800"/>
            <a:ext cx="2039815" cy="24675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103381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1410" name="Rectangle 2"/>
          <p:cNvSpPr>
            <a:spLocks noGrp="1" noChangeArrowheads="1"/>
          </p:cNvSpPr>
          <p:nvPr>
            <p:ph type="title"/>
          </p:nvPr>
        </p:nvSpPr>
        <p:spPr/>
        <p:txBody>
          <a:bodyPr/>
          <a:lstStyle/>
          <a:p>
            <a:r>
              <a:rPr lang="en-GB" dirty="0"/>
              <a:t>Methods and the Life Cycle</a:t>
            </a:r>
            <a:endParaRPr lang="en-US" dirty="0"/>
          </a:p>
        </p:txBody>
      </p:sp>
      <p:sp>
        <p:nvSpPr>
          <p:cNvPr id="1681411" name="Rectangle 3"/>
          <p:cNvSpPr>
            <a:spLocks noGrp="1" noChangeArrowheads="1"/>
          </p:cNvSpPr>
          <p:nvPr>
            <p:ph type="body" idx="1"/>
          </p:nvPr>
        </p:nvSpPr>
        <p:spPr/>
        <p:txBody>
          <a:bodyPr/>
          <a:lstStyle/>
          <a:p>
            <a:r>
              <a:rPr lang="en-US" dirty="0"/>
              <a:t>Process Descriptions for each Phase</a:t>
            </a:r>
          </a:p>
          <a:p>
            <a:r>
              <a:rPr lang="en-US" dirty="0"/>
              <a:t>Inputs and Outputs for processes</a:t>
            </a:r>
          </a:p>
          <a:p>
            <a:r>
              <a:rPr lang="en-US" dirty="0"/>
              <a:t>Documentation and Templates</a:t>
            </a:r>
          </a:p>
          <a:p>
            <a:r>
              <a:rPr lang="en-GB" dirty="0" smtClean="0"/>
              <a:t>Organization</a:t>
            </a:r>
            <a:r>
              <a:rPr lang="en-US" dirty="0" smtClean="0"/>
              <a:t> </a:t>
            </a:r>
            <a:r>
              <a:rPr lang="en-US" dirty="0"/>
              <a:t>Guidelines</a:t>
            </a:r>
          </a:p>
          <a:p>
            <a:r>
              <a:rPr lang="en-US" dirty="0"/>
              <a:t>Clear Roles and Responsibilities</a:t>
            </a:r>
          </a:p>
          <a:p>
            <a:r>
              <a:rPr lang="en-US" dirty="0"/>
              <a:t>Clearer Procedures for Specific skills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290</a:t>
            </a:fld>
            <a:endParaRPr lang="en-US" dirty="0"/>
          </a:p>
        </p:txBody>
      </p:sp>
    </p:spTree>
    <p:extLst>
      <p:ext uri="{BB962C8B-B14F-4D97-AF65-F5344CB8AC3E}">
        <p14:creationId xmlns="" xmlns:p14="http://schemas.microsoft.com/office/powerpoint/2010/main" val="2691290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1411">
                                            <p:txEl>
                                              <p:pRg st="0" end="0"/>
                                            </p:txEl>
                                          </p:spTgt>
                                        </p:tgtEl>
                                        <p:attrNameLst>
                                          <p:attrName>style.visibility</p:attrName>
                                        </p:attrNameLst>
                                      </p:cBhvr>
                                      <p:to>
                                        <p:strVal val="visible"/>
                                      </p:to>
                                    </p:set>
                                    <p:animEffect transition="in" filter="wipe(left)">
                                      <p:cBhvr>
                                        <p:cTn id="7" dur="500"/>
                                        <p:tgtEl>
                                          <p:spTgt spid="1681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1411">
                                            <p:txEl>
                                              <p:pRg st="1" end="1"/>
                                            </p:txEl>
                                          </p:spTgt>
                                        </p:tgtEl>
                                        <p:attrNameLst>
                                          <p:attrName>style.visibility</p:attrName>
                                        </p:attrNameLst>
                                      </p:cBhvr>
                                      <p:to>
                                        <p:strVal val="visible"/>
                                      </p:to>
                                    </p:set>
                                    <p:animEffect transition="in" filter="wipe(left)">
                                      <p:cBhvr>
                                        <p:cTn id="12" dur="500"/>
                                        <p:tgtEl>
                                          <p:spTgt spid="1681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1411">
                                            <p:txEl>
                                              <p:pRg st="2" end="2"/>
                                            </p:txEl>
                                          </p:spTgt>
                                        </p:tgtEl>
                                        <p:attrNameLst>
                                          <p:attrName>style.visibility</p:attrName>
                                        </p:attrNameLst>
                                      </p:cBhvr>
                                      <p:to>
                                        <p:strVal val="visible"/>
                                      </p:to>
                                    </p:set>
                                    <p:animEffect transition="in" filter="wipe(left)">
                                      <p:cBhvr>
                                        <p:cTn id="17" dur="500"/>
                                        <p:tgtEl>
                                          <p:spTgt spid="1681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81411">
                                            <p:txEl>
                                              <p:pRg st="3" end="3"/>
                                            </p:txEl>
                                          </p:spTgt>
                                        </p:tgtEl>
                                        <p:attrNameLst>
                                          <p:attrName>style.visibility</p:attrName>
                                        </p:attrNameLst>
                                      </p:cBhvr>
                                      <p:to>
                                        <p:strVal val="visible"/>
                                      </p:to>
                                    </p:set>
                                    <p:animEffect transition="in" filter="wipe(left)">
                                      <p:cBhvr>
                                        <p:cTn id="22" dur="500"/>
                                        <p:tgtEl>
                                          <p:spTgt spid="1681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1411">
                                            <p:txEl>
                                              <p:pRg st="4" end="4"/>
                                            </p:txEl>
                                          </p:spTgt>
                                        </p:tgtEl>
                                        <p:attrNameLst>
                                          <p:attrName>style.visibility</p:attrName>
                                        </p:attrNameLst>
                                      </p:cBhvr>
                                      <p:to>
                                        <p:strVal val="visible"/>
                                      </p:to>
                                    </p:set>
                                    <p:animEffect transition="in" filter="wipe(left)">
                                      <p:cBhvr>
                                        <p:cTn id="27" dur="500"/>
                                        <p:tgtEl>
                                          <p:spTgt spid="1681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81411">
                                            <p:txEl>
                                              <p:pRg st="5" end="5"/>
                                            </p:txEl>
                                          </p:spTgt>
                                        </p:tgtEl>
                                        <p:attrNameLst>
                                          <p:attrName>style.visibility</p:attrName>
                                        </p:attrNameLst>
                                      </p:cBhvr>
                                      <p:to>
                                        <p:strVal val="visible"/>
                                      </p:to>
                                    </p:set>
                                    <p:animEffect transition="in" filter="wipe(left)">
                                      <p:cBhvr>
                                        <p:cTn id="32" dur="500"/>
                                        <p:tgtEl>
                                          <p:spTgt spid="1681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411" grpId="0" build="p" autoUpdateAnimBg="0"/>
    </p:bldLst>
  </p:timing>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p:txBody>
          <a:bodyPr/>
          <a:lstStyle/>
          <a:p>
            <a:r>
              <a:rPr lang="en-GB" dirty="0"/>
              <a:t>Methods Benefits</a:t>
            </a:r>
            <a:endParaRPr lang="en-US" dirty="0"/>
          </a:p>
        </p:txBody>
      </p:sp>
      <p:sp>
        <p:nvSpPr>
          <p:cNvPr id="1683459" name="Rectangle 3"/>
          <p:cNvSpPr>
            <a:spLocks noGrp="1" noChangeArrowheads="1"/>
          </p:cNvSpPr>
          <p:nvPr>
            <p:ph type="body" idx="1"/>
          </p:nvPr>
        </p:nvSpPr>
        <p:spPr/>
        <p:txBody>
          <a:bodyPr/>
          <a:lstStyle/>
          <a:p>
            <a:r>
              <a:rPr lang="en-US" dirty="0"/>
              <a:t>Consistency</a:t>
            </a:r>
          </a:p>
          <a:p>
            <a:r>
              <a:rPr lang="en-US" dirty="0"/>
              <a:t>Continuous Improvement</a:t>
            </a:r>
          </a:p>
          <a:p>
            <a:r>
              <a:rPr lang="en-US" dirty="0"/>
              <a:t>Common Understanding between the Project Team and Stakeholders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291</a:t>
            </a:fld>
            <a:endParaRPr lang="en-US" dirty="0"/>
          </a:p>
        </p:txBody>
      </p:sp>
    </p:spTree>
    <p:extLst>
      <p:ext uri="{BB962C8B-B14F-4D97-AF65-F5344CB8AC3E}">
        <p14:creationId xmlns="" xmlns:p14="http://schemas.microsoft.com/office/powerpoint/2010/main" val="2056376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3459">
                                            <p:txEl>
                                              <p:pRg st="0" end="0"/>
                                            </p:txEl>
                                          </p:spTgt>
                                        </p:tgtEl>
                                        <p:attrNameLst>
                                          <p:attrName>style.visibility</p:attrName>
                                        </p:attrNameLst>
                                      </p:cBhvr>
                                      <p:to>
                                        <p:strVal val="visible"/>
                                      </p:to>
                                    </p:set>
                                    <p:animEffect transition="in" filter="wipe(left)">
                                      <p:cBhvr>
                                        <p:cTn id="7" dur="500"/>
                                        <p:tgtEl>
                                          <p:spTgt spid="1683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3459">
                                            <p:txEl>
                                              <p:pRg st="1" end="1"/>
                                            </p:txEl>
                                          </p:spTgt>
                                        </p:tgtEl>
                                        <p:attrNameLst>
                                          <p:attrName>style.visibility</p:attrName>
                                        </p:attrNameLst>
                                      </p:cBhvr>
                                      <p:to>
                                        <p:strVal val="visible"/>
                                      </p:to>
                                    </p:set>
                                    <p:animEffect transition="in" filter="wipe(left)">
                                      <p:cBhvr>
                                        <p:cTn id="12" dur="500"/>
                                        <p:tgtEl>
                                          <p:spTgt spid="1683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3459">
                                            <p:txEl>
                                              <p:pRg st="2" end="2"/>
                                            </p:txEl>
                                          </p:spTgt>
                                        </p:tgtEl>
                                        <p:attrNameLst>
                                          <p:attrName>style.visibility</p:attrName>
                                        </p:attrNameLst>
                                      </p:cBhvr>
                                      <p:to>
                                        <p:strVal val="visible"/>
                                      </p:to>
                                    </p:set>
                                    <p:animEffect transition="in" filter="wipe(left)">
                                      <p:cBhvr>
                                        <p:cTn id="17" dur="500"/>
                                        <p:tgtEl>
                                          <p:spTgt spid="1683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459" grpId="0" build="p" autoUpdateAnimBg="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Control</a:t>
            </a:r>
            <a:endParaRPr lang="en-US" dirty="0"/>
          </a:p>
        </p:txBody>
      </p:sp>
      <p:sp>
        <p:nvSpPr>
          <p:cNvPr id="3" name="Text Placeholder 2"/>
          <p:cNvSpPr>
            <a:spLocks noGrp="1"/>
          </p:cNvSpPr>
          <p:nvPr>
            <p:ph type="body" idx="1"/>
          </p:nvPr>
        </p:nvSpPr>
        <p:spPr>
          <a:xfrm>
            <a:off x="685800" y="2971800"/>
            <a:ext cx="7772400" cy="1500187"/>
          </a:xfrm>
        </p:spPr>
        <p:txBody>
          <a:bodyPr/>
          <a:lstStyle/>
          <a:p>
            <a:r>
              <a:rPr lang="en-US" dirty="0" smtClean="0"/>
              <a:t>The one constant you can always count on is change.</a:t>
            </a:r>
            <a:endParaRPr lang="en-US" dirty="0"/>
          </a:p>
        </p:txBody>
      </p:sp>
      <p:pic>
        <p:nvPicPr>
          <p:cNvPr id="26626" name="Picture 2" descr="http://1.bp.blogspot.com/-2y6HO_qKRBA/T1wKWUBnEvI/AAAAAAAAAJY/j2ETxjMvwLc/s1600/change-architect-sign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838200" y="685800"/>
            <a:ext cx="4419600"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292</a:t>
            </a:fld>
            <a:endParaRPr lang="en-US" dirty="0"/>
          </a:p>
        </p:txBody>
      </p:sp>
    </p:spTree>
    <p:extLst>
      <p:ext uri="{BB962C8B-B14F-4D97-AF65-F5344CB8AC3E}">
        <p14:creationId xmlns="" xmlns:p14="http://schemas.microsoft.com/office/powerpoint/2010/main" val="83490216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r>
              <a:rPr lang="en-GB" dirty="0"/>
              <a:t>Need for Change Control</a:t>
            </a:r>
            <a:endParaRPr lang="en-US" dirty="0"/>
          </a:p>
        </p:txBody>
      </p:sp>
      <p:sp>
        <p:nvSpPr>
          <p:cNvPr id="1001475" name="Rectangle 3"/>
          <p:cNvSpPr>
            <a:spLocks noGrp="1" noChangeArrowheads="1"/>
          </p:cNvSpPr>
          <p:nvPr>
            <p:ph type="body" idx="1"/>
          </p:nvPr>
        </p:nvSpPr>
        <p:spPr/>
        <p:txBody>
          <a:bodyPr/>
          <a:lstStyle/>
          <a:p>
            <a:r>
              <a:rPr lang="en-GB" dirty="0"/>
              <a:t>T</a:t>
            </a:r>
            <a:r>
              <a:rPr lang="en-GB" dirty="0" smtClean="0"/>
              <a:t>o </a:t>
            </a:r>
            <a:r>
              <a:rPr lang="en-GB" dirty="0"/>
              <a:t>control adverse impact of uncontrolled changes</a:t>
            </a:r>
          </a:p>
          <a:p>
            <a:r>
              <a:rPr lang="en-GB" dirty="0"/>
              <a:t>T</a:t>
            </a:r>
            <a:r>
              <a:rPr lang="en-GB" dirty="0" smtClean="0"/>
              <a:t>o </a:t>
            </a:r>
            <a:r>
              <a:rPr lang="en-GB" dirty="0"/>
              <a:t>enable beneficial changes </a:t>
            </a:r>
          </a:p>
          <a:p>
            <a:r>
              <a:rPr lang="en-GB" dirty="0"/>
              <a:t>T</a:t>
            </a:r>
            <a:r>
              <a:rPr lang="en-GB" dirty="0" smtClean="0"/>
              <a:t>o </a:t>
            </a:r>
            <a:r>
              <a:rPr lang="en-GB" dirty="0"/>
              <a:t>communicate changes to stakeholders</a:t>
            </a:r>
          </a:p>
          <a:p>
            <a:r>
              <a:rPr lang="en-GB" dirty="0"/>
              <a:t>T</a:t>
            </a:r>
            <a:r>
              <a:rPr lang="en-GB" dirty="0" smtClean="0"/>
              <a:t>o </a:t>
            </a:r>
            <a:r>
              <a:rPr lang="en-GB" dirty="0"/>
              <a:t>maintain baselines for effective control</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293</a:t>
            </a:fld>
            <a:endParaRPr lang="en-US" dirty="0"/>
          </a:p>
        </p:txBody>
      </p:sp>
    </p:spTree>
    <p:extLst>
      <p:ext uri="{BB962C8B-B14F-4D97-AF65-F5344CB8AC3E}">
        <p14:creationId xmlns="" xmlns:p14="http://schemas.microsoft.com/office/powerpoint/2010/main" val="1807673710"/>
      </p:ext>
    </p:extLst>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2"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4"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5"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942" y="2446"/>
              <a:ext cx="1092" cy="424"/>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3" name="Slide Number Placeholder 2"/>
          <p:cNvSpPr>
            <a:spLocks noGrp="1"/>
          </p:cNvSpPr>
          <p:nvPr>
            <p:ph type="sldNum" sz="quarter" idx="12"/>
          </p:nvPr>
        </p:nvSpPr>
        <p:spPr/>
        <p:txBody>
          <a:bodyPr/>
          <a:lstStyle/>
          <a:p>
            <a:fld id="{4BE819A1-3DD8-4179-BFD0-BF7D359F8DBD}" type="slidenum">
              <a:rPr lang="en-US" smtClean="0"/>
              <a:pPr/>
              <a:t>294</a:t>
            </a:fld>
            <a:endParaRPr lang="en-US" dirty="0"/>
          </a:p>
        </p:txBody>
      </p:sp>
    </p:spTree>
    <p:extLst>
      <p:ext uri="{BB962C8B-B14F-4D97-AF65-F5344CB8AC3E}">
        <p14:creationId xmlns="" xmlns:p14="http://schemas.microsoft.com/office/powerpoint/2010/main" val="2518847781"/>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1" name="Rectangle 3"/>
          <p:cNvSpPr>
            <a:spLocks noGrp="1" noChangeArrowheads="1"/>
          </p:cNvSpPr>
          <p:nvPr>
            <p:ph type="title"/>
          </p:nvPr>
        </p:nvSpPr>
        <p:spPr/>
        <p:txBody>
          <a:bodyPr/>
          <a:lstStyle/>
          <a:p>
            <a:r>
              <a:rPr lang="en-GB" dirty="0" smtClean="0"/>
              <a:t>Change Control Process</a:t>
            </a:r>
            <a:endParaRPr lang="en-GB" dirty="0"/>
          </a:p>
        </p:txBody>
      </p:sp>
      <p:grpSp>
        <p:nvGrpSpPr>
          <p:cNvPr id="2" name="Group 27"/>
          <p:cNvGrpSpPr/>
          <p:nvPr/>
        </p:nvGrpSpPr>
        <p:grpSpPr>
          <a:xfrm>
            <a:off x="1336431" y="1363667"/>
            <a:ext cx="6471138" cy="4724400"/>
            <a:chOff x="1835150" y="1566863"/>
            <a:chExt cx="7010400" cy="4724400"/>
          </a:xfrm>
        </p:grpSpPr>
        <p:sp>
          <p:nvSpPr>
            <p:cNvPr id="1005570" name="Rectangle 2"/>
            <p:cNvSpPr>
              <a:spLocks noChangeArrowheads="1"/>
            </p:cNvSpPr>
            <p:nvPr/>
          </p:nvSpPr>
          <p:spPr bwMode="auto">
            <a:xfrm>
              <a:off x="1855788" y="2627313"/>
              <a:ext cx="1681162" cy="2989262"/>
            </a:xfrm>
            <a:prstGeom prst="rec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p>
          </p:txBody>
        </p:sp>
        <p:sp>
          <p:nvSpPr>
            <p:cNvPr id="1005572" name="Rectangle 4"/>
            <p:cNvSpPr>
              <a:spLocks noChangeArrowheads="1"/>
            </p:cNvSpPr>
            <p:nvPr/>
          </p:nvSpPr>
          <p:spPr bwMode="auto">
            <a:xfrm>
              <a:off x="4567238" y="1566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Request</a:t>
              </a:r>
            </a:p>
          </p:txBody>
        </p:sp>
        <p:sp>
          <p:nvSpPr>
            <p:cNvPr id="1005573" name="Rectangle 5"/>
            <p:cNvSpPr>
              <a:spLocks noChangeArrowheads="1"/>
            </p:cNvSpPr>
            <p:nvPr/>
          </p:nvSpPr>
          <p:spPr bwMode="auto">
            <a:xfrm>
              <a:off x="4567238" y="24050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Registration</a:t>
              </a:r>
            </a:p>
          </p:txBody>
        </p:sp>
        <p:sp>
          <p:nvSpPr>
            <p:cNvPr id="1005574" name="Rectangle 6"/>
            <p:cNvSpPr>
              <a:spLocks noChangeArrowheads="1"/>
            </p:cNvSpPr>
            <p:nvPr/>
          </p:nvSpPr>
          <p:spPr bwMode="auto">
            <a:xfrm>
              <a:off x="4567238" y="32432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Assessment</a:t>
              </a:r>
            </a:p>
          </p:txBody>
        </p:sp>
        <p:sp>
          <p:nvSpPr>
            <p:cNvPr id="1005575" name="Rectangle 7"/>
            <p:cNvSpPr>
              <a:spLocks noChangeArrowheads="1"/>
            </p:cNvSpPr>
            <p:nvPr/>
          </p:nvSpPr>
          <p:spPr bwMode="auto">
            <a:xfrm>
              <a:off x="4567238"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Update the </a:t>
              </a:r>
              <a:br>
                <a:rPr lang="en-GB" b="1" dirty="0"/>
              </a:br>
              <a:r>
                <a:rPr lang="en-GB" b="1" dirty="0" smtClean="0"/>
                <a:t>Plan</a:t>
              </a:r>
              <a:endParaRPr lang="en-GB" b="1" dirty="0"/>
            </a:p>
          </p:txBody>
        </p:sp>
        <p:sp>
          <p:nvSpPr>
            <p:cNvPr id="1005576" name="Rectangle 8"/>
            <p:cNvSpPr>
              <a:spLocks noChangeArrowheads="1"/>
            </p:cNvSpPr>
            <p:nvPr/>
          </p:nvSpPr>
          <p:spPr bwMode="auto">
            <a:xfrm>
              <a:off x="4567238" y="57578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Implement</a:t>
              </a:r>
            </a:p>
          </p:txBody>
        </p:sp>
        <p:cxnSp>
          <p:nvCxnSpPr>
            <p:cNvPr id="1005577" name="AutoShape 9"/>
            <p:cNvCxnSpPr>
              <a:cxnSpLocks noChangeShapeType="1"/>
            </p:cNvCxnSpPr>
            <p:nvPr/>
          </p:nvCxnSpPr>
          <p:spPr bwMode="auto">
            <a:xfrm>
              <a:off x="5308600" y="2100263"/>
              <a:ext cx="0" cy="304800"/>
            </a:xfrm>
            <a:prstGeom prst="straightConnector1">
              <a:avLst/>
            </a:prstGeom>
            <a:noFill/>
            <a:ln w="9525">
              <a:solidFill>
                <a:schemeClr val="tx1"/>
              </a:solidFill>
              <a:round/>
              <a:headEnd type="none" w="sm" len="sm"/>
              <a:tailEnd type="triangle" w="lg" len="med"/>
            </a:ln>
            <a:effectLst/>
          </p:spPr>
        </p:cxnSp>
        <p:cxnSp>
          <p:nvCxnSpPr>
            <p:cNvPr id="1005578" name="AutoShape 10"/>
            <p:cNvCxnSpPr>
              <a:cxnSpLocks noChangeShapeType="1"/>
            </p:cNvCxnSpPr>
            <p:nvPr/>
          </p:nvCxnSpPr>
          <p:spPr bwMode="auto">
            <a:xfrm>
              <a:off x="5308600" y="2938463"/>
              <a:ext cx="0" cy="304800"/>
            </a:xfrm>
            <a:prstGeom prst="straightConnector1">
              <a:avLst/>
            </a:prstGeom>
            <a:noFill/>
            <a:ln w="9525">
              <a:solidFill>
                <a:schemeClr val="tx1"/>
              </a:solidFill>
              <a:round/>
              <a:headEnd type="none" w="sm" len="sm"/>
              <a:tailEnd type="triangle" w="lg" len="med"/>
            </a:ln>
            <a:effectLst/>
          </p:spPr>
        </p:cxnSp>
        <p:cxnSp>
          <p:nvCxnSpPr>
            <p:cNvPr id="1005579" name="AutoShape 11"/>
            <p:cNvCxnSpPr>
              <a:cxnSpLocks noChangeShapeType="1"/>
            </p:cNvCxnSpPr>
            <p:nvPr/>
          </p:nvCxnSpPr>
          <p:spPr bwMode="auto">
            <a:xfrm>
              <a:off x="5308600" y="3776663"/>
              <a:ext cx="0" cy="228600"/>
            </a:xfrm>
            <a:prstGeom prst="straightConnector1">
              <a:avLst/>
            </a:prstGeom>
            <a:noFill/>
            <a:ln w="9525">
              <a:solidFill>
                <a:schemeClr val="tx1"/>
              </a:solidFill>
              <a:round/>
              <a:headEnd type="none" w="sm" len="sm"/>
              <a:tailEnd type="triangle" w="lg" len="med"/>
            </a:ln>
            <a:effectLst/>
          </p:spPr>
        </p:cxnSp>
        <p:cxnSp>
          <p:nvCxnSpPr>
            <p:cNvPr id="1005580" name="AutoShape 12"/>
            <p:cNvCxnSpPr>
              <a:cxnSpLocks noChangeShapeType="1"/>
            </p:cNvCxnSpPr>
            <p:nvPr/>
          </p:nvCxnSpPr>
          <p:spPr bwMode="auto">
            <a:xfrm>
              <a:off x="5308600" y="5376863"/>
              <a:ext cx="0" cy="381000"/>
            </a:xfrm>
            <a:prstGeom prst="straightConnector1">
              <a:avLst/>
            </a:prstGeom>
            <a:noFill/>
            <a:ln w="9525">
              <a:solidFill>
                <a:schemeClr val="tx1"/>
              </a:solidFill>
              <a:round/>
              <a:headEnd type="none" w="sm" len="sm"/>
              <a:tailEnd type="triangle" w="lg" len="med"/>
            </a:ln>
            <a:effectLst/>
          </p:spPr>
        </p:cxnSp>
        <p:cxnSp>
          <p:nvCxnSpPr>
            <p:cNvPr id="1005581" name="AutoShape 13"/>
            <p:cNvCxnSpPr>
              <a:cxnSpLocks noChangeShapeType="1"/>
            </p:cNvCxnSpPr>
            <p:nvPr/>
          </p:nvCxnSpPr>
          <p:spPr bwMode="auto">
            <a:xfrm>
              <a:off x="5308600" y="4614863"/>
              <a:ext cx="0" cy="228600"/>
            </a:xfrm>
            <a:prstGeom prst="straightConnector1">
              <a:avLst/>
            </a:prstGeom>
            <a:noFill/>
            <a:ln w="9525">
              <a:solidFill>
                <a:schemeClr val="tx1"/>
              </a:solidFill>
              <a:round/>
              <a:headEnd type="none" w="sm" len="sm"/>
              <a:tailEnd type="triangle" w="lg" len="med"/>
            </a:ln>
            <a:effectLst/>
          </p:spPr>
        </p:cxnSp>
        <p:sp>
          <p:nvSpPr>
            <p:cNvPr id="1005582" name="AutoShape 14"/>
            <p:cNvSpPr>
              <a:spLocks noChangeArrowheads="1"/>
            </p:cNvSpPr>
            <p:nvPr/>
          </p:nvSpPr>
          <p:spPr bwMode="auto">
            <a:xfrm>
              <a:off x="4184650" y="4005263"/>
              <a:ext cx="2063750" cy="609600"/>
            </a:xfrm>
            <a:prstGeom prst="diamond">
              <a:avLst/>
            </a:prstGeom>
            <a:ln>
              <a:headEnd type="none" w="sm" len="sm"/>
              <a:tailEnd type="none" w="lg" len="me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algn="ctr" eaLnBrk="1" hangingPunct="1"/>
              <a:r>
                <a:rPr lang="en-GB" sz="1400" b="1" dirty="0"/>
                <a:t>Accept or Reject</a:t>
              </a:r>
            </a:p>
          </p:txBody>
        </p:sp>
        <p:sp>
          <p:nvSpPr>
            <p:cNvPr id="1005583" name="Rectangle 15"/>
            <p:cNvSpPr>
              <a:spLocks noChangeArrowheads="1"/>
            </p:cNvSpPr>
            <p:nvPr/>
          </p:nvSpPr>
          <p:spPr bwMode="auto">
            <a:xfrm>
              <a:off x="7277100" y="4843463"/>
              <a:ext cx="1568450" cy="533400"/>
            </a:xfrm>
            <a:prstGeom prst="rect">
              <a:avLst/>
            </a:prstGeom>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Inform</a:t>
              </a:r>
              <a:br>
                <a:rPr lang="en-GB" b="1" dirty="0"/>
              </a:br>
              <a:r>
                <a:rPr lang="en-GB" b="1" dirty="0" smtClean="0"/>
                <a:t>Requestor</a:t>
              </a:r>
              <a:endParaRPr lang="en-GB" b="1" dirty="0"/>
            </a:p>
          </p:txBody>
        </p:sp>
        <p:cxnSp>
          <p:nvCxnSpPr>
            <p:cNvPr id="1005584" name="AutoShape 16"/>
            <p:cNvCxnSpPr>
              <a:cxnSpLocks noChangeShapeType="1"/>
            </p:cNvCxnSpPr>
            <p:nvPr/>
          </p:nvCxnSpPr>
          <p:spPr bwMode="auto">
            <a:xfrm>
              <a:off x="6400800" y="4310063"/>
              <a:ext cx="1547813" cy="533400"/>
            </a:xfrm>
            <a:prstGeom prst="bentConnector2">
              <a:avLst/>
            </a:prstGeom>
            <a:noFill/>
            <a:ln w="9525">
              <a:solidFill>
                <a:schemeClr val="tx1"/>
              </a:solidFill>
              <a:miter lim="800000"/>
              <a:headEnd type="none" w="sm" len="sm"/>
              <a:tailEnd type="triangle" w="lg" len="med"/>
            </a:ln>
            <a:effectLst/>
          </p:spPr>
        </p:cxnSp>
        <p:cxnSp>
          <p:nvCxnSpPr>
            <p:cNvPr id="1005585" name="AutoShape 17"/>
            <p:cNvCxnSpPr>
              <a:cxnSpLocks noChangeShapeType="1"/>
            </p:cNvCxnSpPr>
            <p:nvPr/>
          </p:nvCxnSpPr>
          <p:spPr bwMode="auto">
            <a:xfrm>
              <a:off x="6172200" y="5110163"/>
              <a:ext cx="1052513" cy="0"/>
            </a:xfrm>
            <a:prstGeom prst="straightConnector1">
              <a:avLst/>
            </a:prstGeom>
            <a:noFill/>
            <a:ln w="9525">
              <a:solidFill>
                <a:schemeClr val="tx1"/>
              </a:solidFill>
              <a:round/>
              <a:headEnd type="none" w="sm" len="sm"/>
              <a:tailEnd type="triangle" w="lg" len="med"/>
            </a:ln>
            <a:effectLst/>
          </p:spPr>
        </p:cxnSp>
        <p:sp>
          <p:nvSpPr>
            <p:cNvPr id="1005586" name="Text Box 18"/>
            <p:cNvSpPr txBox="1">
              <a:spLocks noChangeArrowheads="1"/>
            </p:cNvSpPr>
            <p:nvPr/>
          </p:nvSpPr>
          <p:spPr bwMode="auto">
            <a:xfrm>
              <a:off x="4712970" y="4527550"/>
              <a:ext cx="531163"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Yes</a:t>
              </a:r>
            </a:p>
          </p:txBody>
        </p:sp>
        <p:sp>
          <p:nvSpPr>
            <p:cNvPr id="1005587" name="Text Box 19"/>
            <p:cNvSpPr txBox="1">
              <a:spLocks noChangeArrowheads="1"/>
            </p:cNvSpPr>
            <p:nvPr/>
          </p:nvSpPr>
          <p:spPr bwMode="auto">
            <a:xfrm>
              <a:off x="6761163" y="3994150"/>
              <a:ext cx="495597" cy="371513"/>
            </a:xfrm>
            <a:prstGeom prst="rect">
              <a:avLst/>
            </a:prstGeom>
            <a:noFill/>
            <a:ln w="9525">
              <a:noFill/>
              <a:miter lim="800000"/>
              <a:headEnd type="none" w="sm" len="sm"/>
              <a:tailEnd type="none" w="lg" len="med"/>
            </a:ln>
            <a:effectLst/>
          </p:spPr>
          <p:txBody>
            <a:bodyPr wrap="none" lIns="90000" tIns="46800" rIns="90000" bIns="46800">
              <a:spAutoFit/>
            </a:bodyPr>
            <a:lstStyle/>
            <a:p>
              <a:pPr algn="l" eaLnBrk="1" hangingPunct="1"/>
              <a:r>
                <a:rPr lang="en-GB" b="1" dirty="0"/>
                <a:t>No</a:t>
              </a:r>
            </a:p>
          </p:txBody>
        </p:sp>
        <p:sp>
          <p:nvSpPr>
            <p:cNvPr id="1005588" name="AutoShape 20"/>
            <p:cNvSpPr>
              <a:spLocks noChangeArrowheads="1"/>
            </p:cNvSpPr>
            <p:nvPr/>
          </p:nvSpPr>
          <p:spPr bwMode="auto">
            <a:xfrm>
              <a:off x="7635875" y="2049463"/>
              <a:ext cx="1093788" cy="1143000"/>
            </a:xfrm>
            <a:prstGeom prst="flowChartDocument">
              <a:avLst/>
            </a:prstGeom>
            <a:ln>
              <a:headEnd type="none" w="sm" len="sm"/>
              <a:tailEnd type="none" w="sm" len="sm"/>
            </a:ln>
          </p:spPr>
          <p:style>
            <a:lnRef idx="0">
              <a:schemeClr val="accent6"/>
            </a:lnRef>
            <a:fillRef idx="3">
              <a:schemeClr val="accent6"/>
            </a:fillRef>
            <a:effectRef idx="3">
              <a:schemeClr val="accent6"/>
            </a:effectRef>
            <a:fontRef idx="minor">
              <a:schemeClr val="lt1"/>
            </a:fontRef>
          </p:style>
          <p:txBody>
            <a:bodyPr anchor="ctr"/>
            <a:lstStyle/>
            <a:p>
              <a:pPr eaLnBrk="1" hangingPunct="1"/>
              <a:r>
                <a:rPr lang="en-GB" b="1" dirty="0"/>
                <a:t>Change Log</a:t>
              </a:r>
              <a:endParaRPr lang="en-US" b="1" dirty="0"/>
            </a:p>
          </p:txBody>
        </p:sp>
        <p:sp>
          <p:nvSpPr>
            <p:cNvPr id="1005589" name="Line 21"/>
            <p:cNvSpPr>
              <a:spLocks noChangeShapeType="1"/>
            </p:cNvSpPr>
            <p:nvPr/>
          </p:nvSpPr>
          <p:spPr bwMode="auto">
            <a:xfrm>
              <a:off x="6373813" y="2616200"/>
              <a:ext cx="1160462" cy="0"/>
            </a:xfrm>
            <a:prstGeom prst="line">
              <a:avLst/>
            </a:prstGeom>
            <a:noFill/>
            <a:ln w="12700" cap="sq">
              <a:solidFill>
                <a:schemeClr val="tx1"/>
              </a:solidFill>
              <a:round/>
              <a:headEnd type="none" w="sm" len="sm"/>
              <a:tailEnd type="triangle" w="lg" len="med"/>
            </a:ln>
            <a:effectLst/>
          </p:spPr>
          <p:txBody>
            <a:bodyPr wrap="none"/>
            <a:lstStyle/>
            <a:p>
              <a:endParaRPr lang="en-US" b="1" dirty="0"/>
            </a:p>
          </p:txBody>
        </p:sp>
        <p:sp>
          <p:nvSpPr>
            <p:cNvPr id="1005590" name="AutoShape 22"/>
            <p:cNvSpPr>
              <a:spLocks noChangeArrowheads="1"/>
            </p:cNvSpPr>
            <p:nvPr/>
          </p:nvSpPr>
          <p:spPr bwMode="auto">
            <a:xfrm flipH="1">
              <a:off x="1936750" y="3497263"/>
              <a:ext cx="1057275" cy="976312"/>
            </a:xfrm>
            <a:custGeom>
              <a:avLst/>
              <a:gdLst>
                <a:gd name="G0" fmla="+- 5982799 0 0"/>
                <a:gd name="G1" fmla="+- -6379292 0 0"/>
                <a:gd name="G2" fmla="+- 5982799 0 -6379292"/>
                <a:gd name="G3" fmla="+- 10800 0 0"/>
                <a:gd name="G4" fmla="+- 0 0 5982799"/>
                <a:gd name="T0" fmla="*/ 360 256 1"/>
                <a:gd name="T1" fmla="*/ 0 256 1"/>
                <a:gd name="G5" fmla="+- G2 T0 T1"/>
                <a:gd name="G6" fmla="?: G2 G2 G5"/>
                <a:gd name="G7" fmla="+- 0 0 G6"/>
                <a:gd name="G8" fmla="+- 5462 0 0"/>
                <a:gd name="G9" fmla="+- 0 0 -6379292"/>
                <a:gd name="G10" fmla="+- 5462 0 2700"/>
                <a:gd name="G11" fmla="cos G10 5982799"/>
                <a:gd name="G12" fmla="sin G10 5982799"/>
                <a:gd name="G13" fmla="cos 13500 5982799"/>
                <a:gd name="G14" fmla="sin 13500 5982799"/>
                <a:gd name="G15" fmla="+- G11 10800 0"/>
                <a:gd name="G16" fmla="+- G12 10800 0"/>
                <a:gd name="G17" fmla="+- G13 10800 0"/>
                <a:gd name="G18" fmla="+- G14 10800 0"/>
                <a:gd name="G19" fmla="*/ 5462 1 2"/>
                <a:gd name="G20" fmla="+- G19 5400 0"/>
                <a:gd name="G21" fmla="cos G20 5982799"/>
                <a:gd name="G22" fmla="sin G20 5982799"/>
                <a:gd name="G23" fmla="+- G21 10800 0"/>
                <a:gd name="G24" fmla="+- G12 G23 G22"/>
                <a:gd name="G25" fmla="+- G22 G23 G11"/>
                <a:gd name="G26" fmla="cos 10800 5982799"/>
                <a:gd name="G27" fmla="sin 10800 5982799"/>
                <a:gd name="G28" fmla="cos 5462 5982799"/>
                <a:gd name="G29" fmla="sin 5462 5982799"/>
                <a:gd name="G30" fmla="+- G26 10800 0"/>
                <a:gd name="G31" fmla="+- G27 10800 0"/>
                <a:gd name="G32" fmla="+- G28 10800 0"/>
                <a:gd name="G33" fmla="+- G29 10800 0"/>
                <a:gd name="G34" fmla="+- G19 5400 0"/>
                <a:gd name="G35" fmla="cos G34 -6379292"/>
                <a:gd name="G36" fmla="sin G34 -6379292"/>
                <a:gd name="G37" fmla="+/ -6379292 5982799 2"/>
                <a:gd name="T2" fmla="*/ 180 256 1"/>
                <a:gd name="T3" fmla="*/ 0 256 1"/>
                <a:gd name="G38" fmla="+- G37 T2 T3"/>
                <a:gd name="G39" fmla="?: G2 G37 G38"/>
                <a:gd name="G40" fmla="cos 10800 G39"/>
                <a:gd name="G41" fmla="sin 10800 G39"/>
                <a:gd name="G42" fmla="cos 5462 G39"/>
                <a:gd name="G43" fmla="sin 5462 G39"/>
                <a:gd name="G44" fmla="+- G40 10800 0"/>
                <a:gd name="G45" fmla="+- G41 10800 0"/>
                <a:gd name="G46" fmla="+- G42 10800 0"/>
                <a:gd name="G47" fmla="+- G43 10800 0"/>
                <a:gd name="G48" fmla="+- G35 10800 0"/>
                <a:gd name="G49" fmla="+- G36 10800 0"/>
                <a:gd name="T4" fmla="*/ 21584 w 21600"/>
                <a:gd name="T5" fmla="*/ 10230 h 21600"/>
                <a:gd name="T6" fmla="*/ 9761 w 21600"/>
                <a:gd name="T7" fmla="*/ 2735 h 21600"/>
                <a:gd name="T8" fmla="*/ 16254 w 21600"/>
                <a:gd name="T9" fmla="*/ 10511 h 21600"/>
                <a:gd name="T10" fmla="*/ 10496 w 21600"/>
                <a:gd name="T11" fmla="*/ 24296 h 21600"/>
                <a:gd name="T12" fmla="*/ 5249 w 21600"/>
                <a:gd name="T13" fmla="*/ 18807 h 21600"/>
                <a:gd name="T14" fmla="*/ 10737 w 21600"/>
                <a:gd name="T15" fmla="*/ 13561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77" y="16260"/>
                  </a:moveTo>
                  <a:cubicBezTo>
                    <a:pt x="10717" y="16261"/>
                    <a:pt x="10758" y="16262"/>
                    <a:pt x="10800" y="16262"/>
                  </a:cubicBezTo>
                  <a:cubicBezTo>
                    <a:pt x="13816" y="16262"/>
                    <a:pt x="16262" y="13816"/>
                    <a:pt x="16262" y="10800"/>
                  </a:cubicBezTo>
                  <a:cubicBezTo>
                    <a:pt x="16262" y="7783"/>
                    <a:pt x="13816" y="5338"/>
                    <a:pt x="10800" y="5338"/>
                  </a:cubicBezTo>
                  <a:cubicBezTo>
                    <a:pt x="10566" y="5337"/>
                    <a:pt x="10333" y="5352"/>
                    <a:pt x="10102" y="5382"/>
                  </a:cubicBezTo>
                  <a:lnTo>
                    <a:pt x="9420" y="88"/>
                  </a:lnTo>
                  <a:cubicBezTo>
                    <a:pt x="9877" y="29"/>
                    <a:pt x="10338" y="-1"/>
                    <a:pt x="10800" y="0"/>
                  </a:cubicBezTo>
                  <a:cubicBezTo>
                    <a:pt x="16764" y="0"/>
                    <a:pt x="21600" y="4835"/>
                    <a:pt x="21600" y="10800"/>
                  </a:cubicBezTo>
                  <a:cubicBezTo>
                    <a:pt x="21600" y="16764"/>
                    <a:pt x="16764" y="21600"/>
                    <a:pt x="10800" y="21600"/>
                  </a:cubicBezTo>
                  <a:cubicBezTo>
                    <a:pt x="10718" y="21600"/>
                    <a:pt x="10637" y="21599"/>
                    <a:pt x="10556" y="21597"/>
                  </a:cubicBezTo>
                  <a:lnTo>
                    <a:pt x="10496" y="24296"/>
                  </a:lnTo>
                  <a:lnTo>
                    <a:pt x="5249" y="18807"/>
                  </a:lnTo>
                  <a:lnTo>
                    <a:pt x="10737" y="13561"/>
                  </a:lnTo>
                  <a:lnTo>
                    <a:pt x="10677" y="16260"/>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1" name="AutoShape 23"/>
            <p:cNvSpPr>
              <a:spLocks noChangeArrowheads="1"/>
            </p:cNvSpPr>
            <p:nvPr/>
          </p:nvSpPr>
          <p:spPr bwMode="auto">
            <a:xfrm rot="10800000">
              <a:off x="2262188" y="4206875"/>
              <a:ext cx="1057275" cy="976313"/>
            </a:xfrm>
            <a:custGeom>
              <a:avLst/>
              <a:gdLst>
                <a:gd name="G0" fmla="+- -5770812 0 0"/>
                <a:gd name="G1" fmla="+- 5843126 0 0"/>
                <a:gd name="G2" fmla="+- -5770812 0 5843126"/>
                <a:gd name="G3" fmla="+- 10800 0 0"/>
                <a:gd name="G4" fmla="+- 0 0 -5770812"/>
                <a:gd name="T0" fmla="*/ 360 256 1"/>
                <a:gd name="T1" fmla="*/ 0 256 1"/>
                <a:gd name="G5" fmla="+- G2 T0 T1"/>
                <a:gd name="G6" fmla="?: G2 G2 G5"/>
                <a:gd name="G7" fmla="+- 0 0 G6"/>
                <a:gd name="G8" fmla="+- 4656 0 0"/>
                <a:gd name="G9" fmla="+- 0 0 5843126"/>
                <a:gd name="G10" fmla="+- 4656 0 2700"/>
                <a:gd name="G11" fmla="cos G10 -5770812"/>
                <a:gd name="G12" fmla="sin G10 -5770812"/>
                <a:gd name="G13" fmla="cos 13500 -5770812"/>
                <a:gd name="G14" fmla="sin 13500 -5770812"/>
                <a:gd name="G15" fmla="+- G11 10800 0"/>
                <a:gd name="G16" fmla="+- G12 10800 0"/>
                <a:gd name="G17" fmla="+- G13 10800 0"/>
                <a:gd name="G18" fmla="+- G14 10800 0"/>
                <a:gd name="G19" fmla="*/ 4656 1 2"/>
                <a:gd name="G20" fmla="+- G19 5400 0"/>
                <a:gd name="G21" fmla="cos G20 -5770812"/>
                <a:gd name="G22" fmla="sin G20 -5770812"/>
                <a:gd name="G23" fmla="+- G21 10800 0"/>
                <a:gd name="G24" fmla="+- G12 G23 G22"/>
                <a:gd name="G25" fmla="+- G22 G23 G11"/>
                <a:gd name="G26" fmla="cos 10800 -5770812"/>
                <a:gd name="G27" fmla="sin 10800 -5770812"/>
                <a:gd name="G28" fmla="cos 4656 -5770812"/>
                <a:gd name="G29" fmla="sin 4656 -5770812"/>
                <a:gd name="G30" fmla="+- G26 10800 0"/>
                <a:gd name="G31" fmla="+- G27 10800 0"/>
                <a:gd name="G32" fmla="+- G28 10800 0"/>
                <a:gd name="G33" fmla="+- G29 10800 0"/>
                <a:gd name="G34" fmla="+- G19 5400 0"/>
                <a:gd name="G35" fmla="cos G34 5843126"/>
                <a:gd name="G36" fmla="sin G34 5843126"/>
                <a:gd name="G37" fmla="+/ 5843126 -5770812 2"/>
                <a:gd name="T2" fmla="*/ 180 256 1"/>
                <a:gd name="T3" fmla="*/ 0 256 1"/>
                <a:gd name="G38" fmla="+- G37 T2 T3"/>
                <a:gd name="G39" fmla="?: G2 G37 G38"/>
                <a:gd name="G40" fmla="cos 10800 G39"/>
                <a:gd name="G41" fmla="sin 10800 G39"/>
                <a:gd name="G42" fmla="cos 4656 G39"/>
                <a:gd name="G43" fmla="sin 4656 G39"/>
                <a:gd name="G44" fmla="+- G40 10800 0"/>
                <a:gd name="G45" fmla="+- G41 10800 0"/>
                <a:gd name="G46" fmla="+- G42 10800 0"/>
                <a:gd name="G47" fmla="+- G43 10800 0"/>
                <a:gd name="G48" fmla="+- G35 10800 0"/>
                <a:gd name="G49" fmla="+- G36 10800 0"/>
                <a:gd name="T4" fmla="*/ 0 w 21600"/>
                <a:gd name="T5" fmla="*/ 10696 h 21600"/>
                <a:gd name="T6" fmla="*/ 10913 w 21600"/>
                <a:gd name="T7" fmla="*/ 18527 h 21600"/>
                <a:gd name="T8" fmla="*/ 6144 w 21600"/>
                <a:gd name="T9" fmla="*/ 10755 h 21600"/>
                <a:gd name="T10" fmla="*/ 11258 w 21600"/>
                <a:gd name="T11" fmla="*/ -2693 h 21600"/>
                <a:gd name="T12" fmla="*/ 16831 w 21600"/>
                <a:gd name="T13" fmla="*/ 3272 h 21600"/>
                <a:gd name="T14" fmla="*/ 10866 w 21600"/>
                <a:gd name="T15" fmla="*/ 884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957" y="6146"/>
                  </a:moveTo>
                  <a:cubicBezTo>
                    <a:pt x="10905" y="6144"/>
                    <a:pt x="10852" y="6144"/>
                    <a:pt x="10800" y="6144"/>
                  </a:cubicBezTo>
                  <a:cubicBezTo>
                    <a:pt x="8228" y="6144"/>
                    <a:pt x="6144" y="8228"/>
                    <a:pt x="6144" y="10800"/>
                  </a:cubicBezTo>
                  <a:cubicBezTo>
                    <a:pt x="6144" y="13371"/>
                    <a:pt x="8228" y="15456"/>
                    <a:pt x="10800" y="15456"/>
                  </a:cubicBezTo>
                  <a:cubicBezTo>
                    <a:pt x="10822" y="15456"/>
                    <a:pt x="10845" y="15455"/>
                    <a:pt x="10868" y="15455"/>
                  </a:cubicBezTo>
                  <a:lnTo>
                    <a:pt x="10958" y="21598"/>
                  </a:lnTo>
                  <a:cubicBezTo>
                    <a:pt x="10905" y="21599"/>
                    <a:pt x="10852" y="21599"/>
                    <a:pt x="10800" y="21600"/>
                  </a:cubicBezTo>
                  <a:cubicBezTo>
                    <a:pt x="4835" y="21600"/>
                    <a:pt x="0" y="16764"/>
                    <a:pt x="0" y="10800"/>
                  </a:cubicBezTo>
                  <a:cubicBezTo>
                    <a:pt x="0" y="4835"/>
                    <a:pt x="4835" y="0"/>
                    <a:pt x="10800" y="0"/>
                  </a:cubicBezTo>
                  <a:cubicBezTo>
                    <a:pt x="10922" y="-1"/>
                    <a:pt x="11044" y="2"/>
                    <a:pt x="11166" y="6"/>
                  </a:cubicBezTo>
                  <a:lnTo>
                    <a:pt x="11258" y="-2693"/>
                  </a:lnTo>
                  <a:lnTo>
                    <a:pt x="16831" y="3272"/>
                  </a:lnTo>
                  <a:lnTo>
                    <a:pt x="10866" y="8845"/>
                  </a:lnTo>
                  <a:lnTo>
                    <a:pt x="10957" y="6146"/>
                  </a:lnTo>
                  <a:close/>
                </a:path>
              </a:pathLst>
            </a:custGeom>
            <a:solidFill>
              <a:schemeClr val="accent1"/>
            </a:solidFill>
            <a:ln w="12700" cap="sq">
              <a:solidFill>
                <a:schemeClr val="tx1"/>
              </a:solidFill>
              <a:miter lim="800000"/>
              <a:headEnd type="none" w="sm" len="sm"/>
              <a:tailEnd type="none" w="sm" len="sm"/>
            </a:ln>
            <a:effectLst/>
          </p:spPr>
          <p:txBody>
            <a:bodyPr wrap="none" anchor="ctr"/>
            <a:lstStyle/>
            <a:p>
              <a:endParaRPr lang="en-US" b="1" dirty="0"/>
            </a:p>
          </p:txBody>
        </p:sp>
        <p:sp>
          <p:nvSpPr>
            <p:cNvPr id="1005592" name="Line 24"/>
            <p:cNvSpPr>
              <a:spLocks noChangeShapeType="1"/>
            </p:cNvSpPr>
            <p:nvPr/>
          </p:nvSpPr>
          <p:spPr bwMode="auto">
            <a:xfrm flipH="1">
              <a:off x="3614738" y="3497263"/>
              <a:ext cx="850900"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sp>
          <p:nvSpPr>
            <p:cNvPr id="1005593" name="Text Box 25"/>
            <p:cNvSpPr txBox="1">
              <a:spLocks noChangeArrowheads="1"/>
            </p:cNvSpPr>
            <p:nvPr/>
          </p:nvSpPr>
          <p:spPr bwMode="auto">
            <a:xfrm>
              <a:off x="1835150" y="2681288"/>
              <a:ext cx="1608138" cy="923330"/>
            </a:xfrm>
            <a:prstGeom prst="rect">
              <a:avLst/>
            </a:prstGeom>
            <a:noFill/>
            <a:ln w="12700" cap="sq">
              <a:noFill/>
              <a:miter lim="800000"/>
              <a:headEnd type="none" w="sm" len="sm"/>
              <a:tailEnd type="none" w="sm" len="sm"/>
            </a:ln>
            <a:effectLst/>
          </p:spPr>
          <p:txBody>
            <a:bodyPr>
              <a:spAutoFit/>
            </a:bodyPr>
            <a:lstStyle/>
            <a:p>
              <a:pPr eaLnBrk="1" hangingPunct="1"/>
              <a:r>
                <a:rPr lang="en-GB" b="1" dirty="0">
                  <a:solidFill>
                    <a:schemeClr val="bg1"/>
                  </a:solidFill>
                </a:rPr>
                <a:t>Configuration Management Process</a:t>
              </a:r>
              <a:endParaRPr lang="en-US" b="1" dirty="0">
                <a:solidFill>
                  <a:schemeClr val="bg1"/>
                </a:solidFill>
              </a:endParaRPr>
            </a:p>
          </p:txBody>
        </p:sp>
        <p:sp>
          <p:nvSpPr>
            <p:cNvPr id="1005594" name="Line 26"/>
            <p:cNvSpPr>
              <a:spLocks noChangeShapeType="1"/>
            </p:cNvSpPr>
            <p:nvPr/>
          </p:nvSpPr>
          <p:spPr bwMode="auto">
            <a:xfrm flipH="1">
              <a:off x="3625850" y="5145088"/>
              <a:ext cx="815975" cy="0"/>
            </a:xfrm>
            <a:prstGeom prst="line">
              <a:avLst/>
            </a:prstGeom>
            <a:noFill/>
            <a:ln w="12700" cap="sq">
              <a:solidFill>
                <a:schemeClr val="tx1"/>
              </a:solidFill>
              <a:round/>
              <a:headEnd type="triangle" w="lg" len="med"/>
              <a:tailEnd type="triangle" w="lg" len="med"/>
            </a:ln>
            <a:effectLst/>
          </p:spPr>
          <p:txBody>
            <a:bodyPr wrap="none"/>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295</a:t>
            </a:fld>
            <a:endParaRPr lang="en-US" dirty="0"/>
          </a:p>
        </p:txBody>
      </p:sp>
    </p:spTree>
    <p:extLst>
      <p:ext uri="{BB962C8B-B14F-4D97-AF65-F5344CB8AC3E}">
        <p14:creationId xmlns="" xmlns:p14="http://schemas.microsoft.com/office/powerpoint/2010/main" val="325757891"/>
      </p:ext>
    </p:extLst>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31" name="Rectangle 15"/>
          <p:cNvSpPr>
            <a:spLocks noGrp="1" noChangeArrowheads="1"/>
          </p:cNvSpPr>
          <p:nvPr>
            <p:ph type="title"/>
          </p:nvPr>
        </p:nvSpPr>
        <p:spPr>
          <a:xfrm>
            <a:off x="381001" y="1"/>
            <a:ext cx="8622324" cy="761999"/>
          </a:xfrm>
        </p:spPr>
        <p:txBody>
          <a:bodyPr/>
          <a:lstStyle/>
          <a:p>
            <a:r>
              <a:rPr lang="en-GB" dirty="0" smtClean="0"/>
              <a:t>Key Documents – Change Request</a:t>
            </a:r>
            <a:endParaRPr lang="en-US" dirty="0"/>
          </a:p>
        </p:txBody>
      </p:sp>
      <p:graphicFrame>
        <p:nvGraphicFramePr>
          <p:cNvPr id="2" name="Table 1"/>
          <p:cNvGraphicFramePr>
            <a:graphicFrameLocks noGrp="1"/>
          </p:cNvGraphicFramePr>
          <p:nvPr>
            <p:extLst>
              <p:ext uri="{D42A27DB-BD31-4B8C-83A1-F6EECF244321}">
                <p14:modId xmlns="" xmlns:p14="http://schemas.microsoft.com/office/powerpoint/2010/main" val="2510361968"/>
              </p:ext>
            </p:extLst>
          </p:nvPr>
        </p:nvGraphicFramePr>
        <p:xfrm>
          <a:off x="228600" y="838200"/>
          <a:ext cx="6400800" cy="5420838"/>
        </p:xfrm>
        <a:graphic>
          <a:graphicData uri="http://schemas.openxmlformats.org/drawingml/2006/table">
            <a:tbl>
              <a:tblPr firstRow="1" firstCol="1" bandRow="1">
                <a:tableStyleId>{9D7B26C5-4107-4FEC-AEDC-1716B250A1EF}</a:tableStyleId>
              </a:tblPr>
              <a:tblGrid>
                <a:gridCol w="2466307"/>
                <a:gridCol w="155406"/>
                <a:gridCol w="3779087"/>
              </a:tblGrid>
              <a:tr h="252988">
                <a:tc>
                  <a:txBody>
                    <a:bodyPr/>
                    <a:lstStyle/>
                    <a:p>
                      <a:pPr marL="0" marR="0" algn="l">
                        <a:spcBef>
                          <a:spcPts val="0"/>
                        </a:spcBef>
                        <a:spcAft>
                          <a:spcPts val="0"/>
                        </a:spcAft>
                        <a:tabLst>
                          <a:tab pos="2637155" algn="ctr"/>
                          <a:tab pos="5274310" algn="r"/>
                        </a:tabLst>
                      </a:pPr>
                      <a:r>
                        <a:rPr lang="en-GB" sz="1050" dirty="0">
                          <a:effectLst/>
                        </a:rPr>
                        <a:t>Change Request: </a:t>
                      </a:r>
                      <a:endParaRPr lang="en-US" sz="1000" dirty="0">
                        <a:effectLst/>
                      </a:endParaRPr>
                    </a:p>
                    <a:p>
                      <a:pPr marL="45720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52988">
                <a:tc>
                  <a:txBody>
                    <a:bodyPr/>
                    <a:lstStyle/>
                    <a:p>
                      <a:pPr marL="0" marR="0" algn="l">
                        <a:spcBef>
                          <a:spcPts val="0"/>
                        </a:spcBef>
                        <a:spcAft>
                          <a:spcPts val="0"/>
                        </a:spcAft>
                        <a:tabLst>
                          <a:tab pos="2637155" algn="ctr"/>
                          <a:tab pos="5274310" algn="r"/>
                        </a:tabLst>
                      </a:pPr>
                      <a:r>
                        <a:rPr lang="en-GB" sz="1050" dirty="0">
                          <a:effectLst/>
                        </a:rPr>
                        <a:t>Activity Description: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84542">
                <a:tc>
                  <a:txBody>
                    <a:bodyPr/>
                    <a:lstStyle/>
                    <a:p>
                      <a:pPr marL="0" marR="0" algn="l">
                        <a:spcBef>
                          <a:spcPts val="0"/>
                        </a:spcBef>
                        <a:spcAft>
                          <a:spcPts val="0"/>
                        </a:spcAft>
                        <a:tabLst>
                          <a:tab pos="2637155" algn="ctr"/>
                          <a:tab pos="5274310" algn="r"/>
                        </a:tabLst>
                      </a:pPr>
                      <a:r>
                        <a:rPr lang="en-GB" sz="1050" dirty="0">
                          <a:effectLst/>
                        </a:rPr>
                        <a:t>Description of Change Request: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pPr>
                      <a:r>
                        <a:rPr lang="en-GB" sz="1000" dirty="0">
                          <a:effectLst/>
                        </a:rPr>
                        <a:t> </a:t>
                      </a:r>
                      <a:endParaRPr lang="en-US" sz="1000" dirty="0">
                        <a:solidFill>
                          <a:srgbClr val="000000"/>
                        </a:solidFill>
                        <a:effectLst/>
                        <a:latin typeface="Arial"/>
                        <a:ea typeface="Calibri"/>
                      </a:endParaRPr>
                    </a:p>
                  </a:txBody>
                  <a:tcPr marL="45538" marR="45538" marT="0" marB="0"/>
                </a:tc>
                <a:tc hMerge="1">
                  <a:txBody>
                    <a:bodyPr/>
                    <a:lstStyle/>
                    <a:p>
                      <a:endParaRPr lang="en-US"/>
                    </a:p>
                  </a:txBody>
                  <a:tcPr/>
                </a:tc>
              </a:tr>
              <a:tr h="364303">
                <a:tc>
                  <a:txBody>
                    <a:bodyPr/>
                    <a:lstStyle/>
                    <a:p>
                      <a:pPr marL="0" marR="0" algn="l">
                        <a:spcBef>
                          <a:spcPts val="0"/>
                        </a:spcBef>
                        <a:spcAft>
                          <a:spcPts val="0"/>
                        </a:spcAft>
                      </a:pPr>
                      <a:r>
                        <a:rPr lang="en-GB" sz="1000" dirty="0">
                          <a:effectLst/>
                        </a:rPr>
                        <a:t>Reason for Change: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600" dirty="0">
                          <a:effectLst/>
                        </a:rPr>
                        <a:t> </a:t>
                      </a:r>
                      <a:endParaRPr lang="en-US" sz="1000" dirty="0">
                        <a:effectLst/>
                      </a:endParaRPr>
                    </a:p>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1913">
                <a:tc gridSpan="3">
                  <a:txBody>
                    <a:bodyPr/>
                    <a:lstStyle/>
                    <a:p>
                      <a:pPr marL="0" marR="0" algn="ctr">
                        <a:spcBef>
                          <a:spcPts val="0"/>
                        </a:spcBef>
                        <a:spcAft>
                          <a:spcPts val="0"/>
                        </a:spcAft>
                        <a:tabLst>
                          <a:tab pos="2637155" algn="ctr"/>
                          <a:tab pos="5274310" algn="r"/>
                        </a:tabLst>
                      </a:pPr>
                      <a:r>
                        <a:rPr lang="en-GB" sz="1400" dirty="0">
                          <a:effectLst/>
                        </a:rPr>
                        <a:t>CHANGE IMPACT</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19257">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Schedule: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82152">
                <a:tc>
                  <a:txBody>
                    <a:bodyPr/>
                    <a:lstStyle/>
                    <a:p>
                      <a:pPr marL="0" marR="0" algn="l">
                        <a:spcBef>
                          <a:spcPts val="0"/>
                        </a:spcBef>
                        <a:spcAft>
                          <a:spcPts val="0"/>
                        </a:spcAft>
                        <a:tabLst>
                          <a:tab pos="2637155" algn="ctr"/>
                          <a:tab pos="5274310" algn="r"/>
                        </a:tabLst>
                      </a:pPr>
                      <a:r>
                        <a:rPr lang="en-GB" sz="1600" dirty="0">
                          <a:effectLst>
                            <a:outerShdw blurRad="38100" dist="38100" dir="2700000" algn="tl">
                              <a:srgbClr val="000000">
                                <a:alpha val="43137"/>
                              </a:srgbClr>
                            </a:outerShdw>
                          </a:effectLst>
                        </a:rPr>
                        <a:t>Impact on Cost: </a:t>
                      </a:r>
                      <a:endParaRPr lang="en-US" sz="16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6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21434">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Scope: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23473">
                <a:tc>
                  <a:txBody>
                    <a:bodyPr/>
                    <a:lstStyle/>
                    <a:p>
                      <a:pPr marL="0" marR="0" algn="l">
                        <a:spcBef>
                          <a:spcPts val="0"/>
                        </a:spcBef>
                        <a:spcAft>
                          <a:spcPts val="0"/>
                        </a:spcAft>
                        <a:tabLst>
                          <a:tab pos="2637155" algn="ctr"/>
                          <a:tab pos="5274310" algn="r"/>
                        </a:tabLst>
                      </a:pPr>
                      <a:r>
                        <a:rPr lang="en-GB" sz="1400" dirty="0">
                          <a:effectLst>
                            <a:outerShdw blurRad="38100" dist="38100" dir="2700000" algn="tl">
                              <a:srgbClr val="000000">
                                <a:alpha val="43137"/>
                              </a:srgbClr>
                            </a:outerShdw>
                          </a:effectLst>
                        </a:rPr>
                        <a:t>Impact on Environment:</a:t>
                      </a:r>
                      <a:endParaRPr lang="en-US" sz="1400" dirty="0">
                        <a:effectLst>
                          <a:outerShdw blurRad="38100" dist="38100" dir="2700000" algn="tl">
                            <a:srgbClr val="000000">
                              <a:alpha val="43137"/>
                            </a:srgbClr>
                          </a:outerShdw>
                        </a:effectLst>
                        <a:latin typeface="Arial"/>
                        <a:ea typeface="Times New Roman"/>
                        <a:cs typeface="Times New Roman"/>
                      </a:endParaRPr>
                    </a:p>
                  </a:txBody>
                  <a:tcPr marL="45538" marR="45538" marT="0" marB="0"/>
                </a:tc>
                <a:tc gridSpan="2">
                  <a:txBody>
                    <a:bodyPr/>
                    <a:lstStyle/>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defTabSz="914400" rtl="0" eaLnBrk="1" latinLnBrk="0" hangingPunct="1">
                        <a:spcBef>
                          <a:spcPts val="0"/>
                        </a:spcBef>
                        <a:spcAft>
                          <a:spcPts val="0"/>
                        </a:spcAft>
                        <a:tabLst>
                          <a:tab pos="2637155" algn="ctr"/>
                          <a:tab pos="5274310" algn="r"/>
                        </a:tabLst>
                      </a:pPr>
                      <a:r>
                        <a:rPr lang="en-GB" sz="1600" b="1" kern="1200" dirty="0">
                          <a:solidFill>
                            <a:schemeClr val="tx1"/>
                          </a:solidFill>
                          <a:effectLst>
                            <a:outerShdw blurRad="38100" dist="38100" dir="2700000" algn="tl">
                              <a:srgbClr val="000000">
                                <a:alpha val="43137"/>
                              </a:srgbClr>
                            </a:outerShdw>
                          </a:effectLst>
                          <a:latin typeface="+mn-lt"/>
                          <a:ea typeface="+mn-ea"/>
                          <a:cs typeface="+mn-cs"/>
                        </a:rPr>
                        <a:t>Impact on Process: </a:t>
                      </a:r>
                      <a:endParaRPr lang="en-US" sz="1600" b="1" kern="1200" dirty="0">
                        <a:solidFill>
                          <a:schemeClr val="tx1"/>
                        </a:solidFill>
                        <a:effectLst>
                          <a:outerShdw blurRad="38100" dist="38100" dir="2700000" algn="tl">
                            <a:srgbClr val="000000">
                              <a:alpha val="43137"/>
                            </a:srgbClr>
                          </a:outerShdw>
                        </a:effectLst>
                        <a:latin typeface="+mn-lt"/>
                        <a:ea typeface="+mn-ea"/>
                        <a:cs typeface="+mn-cs"/>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317079">
                <a:tc>
                  <a:txBody>
                    <a:bodyPr/>
                    <a:lstStyle/>
                    <a:p>
                      <a:pPr marL="0" marR="0" algn="l">
                        <a:spcBef>
                          <a:spcPts val="0"/>
                        </a:spcBef>
                        <a:spcAft>
                          <a:spcPts val="1000"/>
                        </a:spcAft>
                      </a:pPr>
                      <a:r>
                        <a:rPr lang="en-GB" sz="1400" dirty="0">
                          <a:effectLst>
                            <a:outerShdw blurRad="38100" dist="38100" dir="2700000" algn="tl">
                              <a:srgbClr val="000000">
                                <a:alpha val="43137"/>
                              </a:srgbClr>
                            </a:outerShdw>
                          </a:effectLst>
                        </a:rPr>
                        <a:t>Impact on Product: </a:t>
                      </a:r>
                      <a:endParaRPr lang="en-US" sz="1400" dirty="0">
                        <a:effectLst>
                          <a:outerShdw blurRad="38100" dist="38100" dir="2700000" algn="tl">
                            <a:srgbClr val="000000">
                              <a:alpha val="43137"/>
                            </a:srgbClr>
                          </a:outerShdw>
                        </a:effectLst>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1000"/>
                        </a:spcAf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232749">
                <a:tc>
                  <a:txBody>
                    <a:bodyPr/>
                    <a:lstStyle/>
                    <a:p>
                      <a:pPr marL="0" marR="0" algn="l">
                        <a:spcBef>
                          <a:spcPts val="0"/>
                        </a:spcBef>
                        <a:spcAft>
                          <a:spcPts val="0"/>
                        </a:spcAft>
                        <a:tabLst>
                          <a:tab pos="2637155" algn="ctr"/>
                          <a:tab pos="5274310" algn="r"/>
                        </a:tabLst>
                      </a:pPr>
                      <a:r>
                        <a:rPr lang="en-GB" sz="1400" dirty="0">
                          <a:effectLst>
                            <a:outerShdw blurRad="38100" dist="38100" dir="2700000" algn="tl">
                              <a:srgbClr val="000000">
                                <a:alpha val="43137"/>
                              </a:srgbClr>
                            </a:outerShdw>
                          </a:effectLst>
                        </a:rPr>
                        <a:t>Impact on Personal:</a:t>
                      </a:r>
                      <a:endParaRPr lang="en-US" sz="1400" dirty="0">
                        <a:effectLst>
                          <a:outerShdw blurRad="38100" dist="38100" dir="2700000" algn="tl">
                            <a:srgbClr val="000000">
                              <a:alpha val="43137"/>
                            </a:srgbClr>
                          </a:outerShdw>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gridSpan="2">
                  <a:txBody>
                    <a:bodyPr/>
                    <a:lstStyle/>
                    <a:p>
                      <a:pPr marL="0" marR="0" algn="l">
                        <a:spcBef>
                          <a:spcPts val="0"/>
                        </a:spcBef>
                        <a:spcAft>
                          <a:spcPts val="0"/>
                        </a:spcAft>
                      </a:pPr>
                      <a:r>
                        <a:rPr lang="en-GB" sz="1000" dirty="0">
                          <a:effectLst/>
                        </a:rPr>
                        <a:t> </a:t>
                      </a:r>
                      <a:endParaRPr lang="en-US" sz="1000" dirty="0">
                        <a:effectLst/>
                      </a:endParaRPr>
                    </a:p>
                    <a:p>
                      <a:pPr marL="0" marR="0" algn="l">
                        <a:spcBef>
                          <a:spcPts val="0"/>
                        </a:spcBef>
                        <a:spcAft>
                          <a:spcPts val="0"/>
                        </a:spcAft>
                        <a:tabLst>
                          <a:tab pos="2637155" algn="ctr"/>
                          <a:tab pos="5274310" algn="r"/>
                        </a:tabLst>
                      </a:pPr>
                      <a:r>
                        <a:rPr lang="en-GB" sz="10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r>
              <a:tr h="162756">
                <a:tc gridSpan="3">
                  <a:txBody>
                    <a:bodyPr/>
                    <a:lstStyle/>
                    <a:p>
                      <a:pPr marL="0" marR="0" algn="ctr">
                        <a:spcBef>
                          <a:spcPts val="0"/>
                        </a:spcBef>
                        <a:spcAft>
                          <a:spcPts val="0"/>
                        </a:spcAft>
                        <a:tabLst>
                          <a:tab pos="2637155" algn="ctr"/>
                          <a:tab pos="5274310" algn="r"/>
                        </a:tabLst>
                      </a:pPr>
                      <a:r>
                        <a:rPr lang="en-GB" sz="1400" dirty="0">
                          <a:effectLst/>
                        </a:rPr>
                        <a:t>APROVAL REQUERIMENTS</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r h="284190">
                <a:tc gridSpan="2">
                  <a:txBody>
                    <a:bodyPr/>
                    <a:lstStyle/>
                    <a:p>
                      <a:pPr marL="0" marR="0" algn="l">
                        <a:spcBef>
                          <a:spcPts val="0"/>
                        </a:spcBef>
                        <a:spcAft>
                          <a:spcPts val="0"/>
                        </a:spcAft>
                        <a:tabLst>
                          <a:tab pos="2637155" algn="ctr"/>
                          <a:tab pos="5274310" algn="r"/>
                        </a:tabLst>
                      </a:pPr>
                      <a:r>
                        <a:rPr lang="en-GB" sz="1050" dirty="0">
                          <a:effectLst/>
                        </a:rPr>
                        <a:t>Project Manager</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74295" marR="0" algn="l">
                        <a:spcBef>
                          <a:spcPts val="0"/>
                        </a:spcBef>
                        <a:spcAft>
                          <a:spcPts val="0"/>
                        </a:spcAft>
                        <a:tabLst>
                          <a:tab pos="2637155" algn="ctr"/>
                          <a:tab pos="5274310" algn="r"/>
                        </a:tabLst>
                      </a:pPr>
                      <a:r>
                        <a:rPr lang="en-GB" sz="1050" dirty="0">
                          <a:effectLst/>
                        </a:rPr>
                        <a:t>Date: </a:t>
                      </a:r>
                      <a:endParaRPr lang="en-US" sz="1000" dirty="0">
                        <a:effectLst/>
                        <a:latin typeface="Arial"/>
                        <a:ea typeface="Times New Roman"/>
                        <a:cs typeface="Times New Roman"/>
                      </a:endParaRPr>
                    </a:p>
                  </a:txBody>
                  <a:tcPr marL="45538" marR="45538" marT="0" marB="0"/>
                </a:tc>
              </a:tr>
              <a:tr h="293467">
                <a:tc gridSpan="2">
                  <a:txBody>
                    <a:bodyPr/>
                    <a:lstStyle/>
                    <a:p>
                      <a:pPr marL="0" marR="0" algn="l">
                        <a:spcBef>
                          <a:spcPts val="0"/>
                        </a:spcBef>
                        <a:spcAft>
                          <a:spcPts val="0"/>
                        </a:spcAft>
                        <a:tabLst>
                          <a:tab pos="2637155" algn="ctr"/>
                          <a:tab pos="5274310" algn="r"/>
                        </a:tabLst>
                      </a:pPr>
                      <a:r>
                        <a:rPr lang="en-GB" sz="1050" dirty="0">
                          <a:effectLst/>
                        </a:rPr>
                        <a:t>Activity Owner:</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45720" marR="0" algn="l">
                        <a:spcBef>
                          <a:spcPts val="0"/>
                        </a:spcBef>
                        <a:spcAft>
                          <a:spcPts val="0"/>
                        </a:spcAft>
                        <a:tabLst>
                          <a:tab pos="2637155" algn="ctr"/>
                          <a:tab pos="5274310" algn="r"/>
                        </a:tabLst>
                      </a:pPr>
                      <a:r>
                        <a:rPr lang="en-GB" sz="1050" dirty="0" smtClean="0">
                          <a:effectLst/>
                        </a:rPr>
                        <a:t> Date</a:t>
                      </a:r>
                      <a:r>
                        <a:rPr lang="en-GB" sz="1050" dirty="0">
                          <a:effectLst/>
                        </a:rPr>
                        <a:t>:</a:t>
                      </a:r>
                      <a:endParaRPr lang="en-US" sz="1000" dirty="0">
                        <a:effectLst/>
                      </a:endParaRPr>
                    </a:p>
                    <a:p>
                      <a:pPr marL="0" marR="0" algn="l">
                        <a:spcBef>
                          <a:spcPts val="0"/>
                        </a:spcBef>
                        <a:spcAft>
                          <a:spcPts val="0"/>
                        </a:spcAft>
                        <a:tabLst>
                          <a:tab pos="2637155" algn="ctr"/>
                          <a:tab pos="5274310" algn="r"/>
                        </a:tabLst>
                      </a:pPr>
                      <a:r>
                        <a:rPr lang="en-GB" sz="1400" dirty="0">
                          <a:effectLst/>
                        </a:rPr>
                        <a:t> </a:t>
                      </a:r>
                      <a:endParaRPr lang="en-US" sz="1000" dirty="0">
                        <a:effectLst/>
                        <a:latin typeface="Arial"/>
                        <a:ea typeface="Times New Roman"/>
                        <a:cs typeface="Times New Roman"/>
                      </a:endParaRPr>
                    </a:p>
                  </a:txBody>
                  <a:tcPr marL="45538" marR="45538" marT="0" marB="0"/>
                </a:tc>
              </a:tr>
              <a:tr h="263108">
                <a:tc gridSpan="2">
                  <a:txBody>
                    <a:bodyPr/>
                    <a:lstStyle/>
                    <a:p>
                      <a:pPr marL="0" marR="0" algn="l">
                        <a:spcBef>
                          <a:spcPts val="0"/>
                        </a:spcBef>
                        <a:spcAft>
                          <a:spcPts val="0"/>
                        </a:spcAft>
                        <a:tabLst>
                          <a:tab pos="2637155" algn="ctr"/>
                          <a:tab pos="5274310" algn="r"/>
                        </a:tabLst>
                      </a:pPr>
                      <a:r>
                        <a:rPr lang="en-GB" sz="1050" dirty="0">
                          <a:effectLst/>
                        </a:rPr>
                        <a:t>Project Sponsor:</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a:txBody>
                    <a:bodyPr/>
                    <a:lstStyle/>
                    <a:p>
                      <a:pPr marL="26670" marR="0" algn="l">
                        <a:spcBef>
                          <a:spcPts val="0"/>
                        </a:spcBef>
                        <a:spcAft>
                          <a:spcPts val="0"/>
                        </a:spcAft>
                        <a:tabLst>
                          <a:tab pos="2637155" algn="ctr"/>
                          <a:tab pos="5274310" algn="r"/>
                        </a:tabLst>
                      </a:pPr>
                      <a:r>
                        <a:rPr lang="en-GB" sz="1050" dirty="0" smtClean="0">
                          <a:effectLst/>
                        </a:rPr>
                        <a:t>  Date</a:t>
                      </a:r>
                      <a:r>
                        <a:rPr lang="en-GB" sz="105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r>
              <a:tr h="576814">
                <a:tc gridSpan="3">
                  <a:txBody>
                    <a:bodyPr/>
                    <a:lstStyle/>
                    <a:p>
                      <a:pPr marL="0" marR="0" algn="l">
                        <a:spcBef>
                          <a:spcPts val="0"/>
                        </a:spcBef>
                        <a:spcAft>
                          <a:spcPts val="0"/>
                        </a:spcAft>
                        <a:tabLst>
                          <a:tab pos="2637155" algn="ctr"/>
                          <a:tab pos="5274310" algn="r"/>
                        </a:tabLst>
                      </a:pPr>
                      <a:r>
                        <a:rPr lang="en-GB" sz="900" dirty="0">
                          <a:effectLst/>
                        </a:rPr>
                        <a:t>Any other people who need to approve the change request. This is based on your change control procedures</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900" dirty="0">
                          <a:effectLst/>
                        </a:rPr>
                        <a:t> </a:t>
                      </a:r>
                      <a:endParaRPr lang="en-US" sz="1000" dirty="0">
                        <a:effectLst/>
                      </a:endParaRPr>
                    </a:p>
                    <a:p>
                      <a:pPr marL="0" marR="0" algn="l">
                        <a:spcBef>
                          <a:spcPts val="0"/>
                        </a:spcBef>
                        <a:spcAft>
                          <a:spcPts val="0"/>
                        </a:spcAft>
                        <a:tabLst>
                          <a:tab pos="2637155" algn="ctr"/>
                          <a:tab pos="5274310" algn="r"/>
                        </a:tabLst>
                      </a:pPr>
                      <a:r>
                        <a:rPr lang="en-GB" sz="1050" dirty="0">
                          <a:effectLst/>
                        </a:rPr>
                        <a:t> </a:t>
                      </a:r>
                      <a:endParaRPr lang="en-US" sz="1000" dirty="0">
                        <a:effectLst/>
                        <a:latin typeface="Arial"/>
                        <a:ea typeface="Times New Roman"/>
                        <a:cs typeface="Times New Roman"/>
                      </a:endParaRPr>
                    </a:p>
                  </a:txBody>
                  <a:tcPr marL="45538" marR="45538" marT="0" marB="0"/>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28600" y="2590800"/>
            <a:ext cx="19812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781800" y="2133600"/>
            <a:ext cx="1676400" cy="646331"/>
          </a:xfrm>
          <a:prstGeom prst="rect">
            <a:avLst/>
          </a:prstGeom>
          <a:noFill/>
        </p:spPr>
        <p:txBody>
          <a:bodyPr wrap="square" rtlCol="0">
            <a:spAutoFit/>
          </a:bodyPr>
          <a:lstStyle/>
          <a:p>
            <a:r>
              <a:rPr lang="en-US" dirty="0" smtClean="0"/>
              <a:t>People, Planet, Profit Measures</a:t>
            </a:r>
            <a:endParaRPr lang="en-US" dirty="0"/>
          </a:p>
        </p:txBody>
      </p:sp>
      <p:cxnSp>
        <p:nvCxnSpPr>
          <p:cNvPr id="6" name="Curved Connector 5"/>
          <p:cNvCxnSpPr>
            <a:stCxn id="4" idx="1"/>
          </p:cNvCxnSpPr>
          <p:nvPr/>
        </p:nvCxnSpPr>
        <p:spPr>
          <a:xfrm rot="10800000" flipV="1">
            <a:off x="2286000" y="2456765"/>
            <a:ext cx="4495800" cy="1200833"/>
          </a:xfrm>
          <a:prstGeom prst="curved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296</a:t>
            </a:fld>
            <a:endParaRPr lang="en-US" dirty="0"/>
          </a:p>
        </p:txBody>
      </p:sp>
    </p:spTree>
    <p:extLst>
      <p:ext uri="{BB962C8B-B14F-4D97-AF65-F5344CB8AC3E}">
        <p14:creationId xmlns="" xmlns:p14="http://schemas.microsoft.com/office/powerpoint/2010/main" val="540214897"/>
      </p:ext>
    </p:extLst>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Best Practice</a:t>
            </a:r>
            <a:endParaRPr lang="en-US" sz="2800" dirty="0"/>
          </a:p>
        </p:txBody>
      </p:sp>
      <p:sp>
        <p:nvSpPr>
          <p:cNvPr id="4" name="Content Placeholder 3"/>
          <p:cNvSpPr>
            <a:spLocks noGrp="1"/>
          </p:cNvSpPr>
          <p:nvPr>
            <p:ph idx="1"/>
          </p:nvPr>
        </p:nvSpPr>
        <p:spPr/>
        <p:txBody>
          <a:bodyPr/>
          <a:lstStyle/>
          <a:p>
            <a:r>
              <a:rPr lang="en-GB" dirty="0" smtClean="0"/>
              <a:t>Review what the original requirement was</a:t>
            </a:r>
          </a:p>
          <a:p>
            <a:r>
              <a:rPr lang="en-GB" dirty="0" smtClean="0"/>
              <a:t>Assess the Impact on the Sustainability Measures</a:t>
            </a:r>
          </a:p>
          <a:p>
            <a:r>
              <a:rPr lang="en-GB" dirty="0" smtClean="0"/>
              <a:t>Look for additional benefits within the change request</a:t>
            </a:r>
          </a:p>
          <a:p>
            <a:r>
              <a:rPr lang="en-GB" dirty="0" smtClean="0"/>
              <a:t>Recommend action or actions to be taken with summarised impact</a:t>
            </a:r>
          </a:p>
          <a:p>
            <a:r>
              <a:rPr lang="en-GB" dirty="0" smtClean="0"/>
              <a:t>Await Authorization</a:t>
            </a:r>
            <a:endParaRPr lang="en-GB" dirty="0"/>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28395" y="4788976"/>
            <a:ext cx="1257524" cy="1362318"/>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297</a:t>
            </a:fld>
            <a:endParaRPr lang="en-US" dirty="0"/>
          </a:p>
        </p:txBody>
      </p:sp>
    </p:spTree>
    <p:extLst>
      <p:ext uri="{BB962C8B-B14F-4D97-AF65-F5344CB8AC3E}">
        <p14:creationId xmlns="" xmlns:p14="http://schemas.microsoft.com/office/powerpoint/2010/main" val="339108178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298</a:t>
            </a:fld>
            <a:endParaRPr lang="en-US" dirty="0"/>
          </a:p>
        </p:txBody>
      </p:sp>
      <p:sp>
        <p:nvSpPr>
          <p:cNvPr id="6" name="Content Placeholder 5"/>
          <p:cNvSpPr>
            <a:spLocks noGrp="1"/>
          </p:cNvSpPr>
          <p:nvPr>
            <p:ph idx="1"/>
          </p:nvPr>
        </p:nvSpPr>
        <p:spPr/>
        <p:txBody>
          <a:bodyPr>
            <a:normAutofit/>
          </a:bodyPr>
          <a:lstStyle/>
          <a:p>
            <a:pPr>
              <a:lnSpc>
                <a:spcPct val="115000"/>
              </a:lnSpc>
            </a:pPr>
            <a:r>
              <a:rPr lang="en-GB" sz="2000" dirty="0">
                <a:ea typeface="Calibri"/>
              </a:rPr>
              <a:t>What is Project Control?</a:t>
            </a:r>
          </a:p>
          <a:p>
            <a:pPr>
              <a:lnSpc>
                <a:spcPct val="115000"/>
              </a:lnSpc>
            </a:pPr>
            <a:r>
              <a:rPr lang="en-GB" sz="2000" dirty="0">
                <a:ea typeface="Calibri"/>
              </a:rPr>
              <a:t>Managing Project Control</a:t>
            </a:r>
          </a:p>
          <a:p>
            <a:pPr>
              <a:lnSpc>
                <a:spcPct val="115000"/>
              </a:lnSpc>
            </a:pPr>
            <a:r>
              <a:rPr lang="en-GB" sz="2000" dirty="0">
                <a:ea typeface="Calibri"/>
              </a:rPr>
              <a:t>PBS/WBS/OBS</a:t>
            </a:r>
          </a:p>
          <a:p>
            <a:pPr>
              <a:lnSpc>
                <a:spcPct val="115000"/>
              </a:lnSpc>
            </a:pPr>
            <a:r>
              <a:rPr lang="en-GB" sz="2000" dirty="0">
                <a:ea typeface="Calibri"/>
              </a:rPr>
              <a:t>Estimating Accuracy</a:t>
            </a:r>
          </a:p>
          <a:p>
            <a:pPr>
              <a:lnSpc>
                <a:spcPct val="115000"/>
              </a:lnSpc>
            </a:pPr>
            <a:r>
              <a:rPr lang="en-GB" sz="2000" dirty="0">
                <a:ea typeface="Calibri"/>
              </a:rPr>
              <a:t>Procurement</a:t>
            </a:r>
          </a:p>
          <a:p>
            <a:pPr>
              <a:lnSpc>
                <a:spcPct val="115000"/>
              </a:lnSpc>
            </a:pPr>
            <a:r>
              <a:rPr lang="en-GB" sz="2000" dirty="0">
                <a:ea typeface="Calibri"/>
              </a:rPr>
              <a:t>Estimating/ Budgeting/ Costing</a:t>
            </a:r>
          </a:p>
          <a:p>
            <a:pPr>
              <a:lnSpc>
                <a:spcPct val="115000"/>
              </a:lnSpc>
            </a:pPr>
            <a:r>
              <a:rPr lang="en-GB" sz="2000" dirty="0">
                <a:ea typeface="Calibri"/>
              </a:rPr>
              <a:t>Earned Value Management</a:t>
            </a:r>
          </a:p>
          <a:p>
            <a:pPr>
              <a:lnSpc>
                <a:spcPct val="115000"/>
              </a:lnSpc>
            </a:pPr>
            <a:r>
              <a:rPr lang="en-GB" sz="2000" dirty="0">
                <a:ea typeface="Calibri"/>
              </a:rPr>
              <a:t>Analysis and </a:t>
            </a:r>
            <a:r>
              <a:rPr lang="en-GB" sz="2000" dirty="0" smtClean="0">
                <a:ea typeface="Calibri"/>
              </a:rPr>
              <a:t>Reporting</a:t>
            </a:r>
          </a:p>
          <a:p>
            <a:pPr>
              <a:lnSpc>
                <a:spcPct val="115000"/>
              </a:lnSpc>
            </a:pPr>
            <a:r>
              <a:rPr lang="en-GB" sz="2000" dirty="0" smtClean="0">
                <a:ea typeface="Calibri"/>
              </a:rPr>
              <a:t>Change Control</a:t>
            </a:r>
            <a:endParaRPr lang="en-GB" sz="2000"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911167206"/>
      </p:ext>
    </p:extLst>
  </p:cSld>
  <p:clrMapOvr>
    <a:masterClrMapping/>
  </p:clrMapOvr>
  <p:transition spd="slow"/>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Issue and Risk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299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152216597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12</a:t>
                      </a:r>
                    </a:p>
                    <a:p>
                      <a:pPr>
                        <a:lnSpc>
                          <a:spcPct val="100000"/>
                        </a:lnSpc>
                        <a:spcAft>
                          <a:spcPts val="0"/>
                        </a:spcAft>
                      </a:pPr>
                      <a:r>
                        <a:rPr lang="en-GB" sz="1600" baseline="0" dirty="0" smtClean="0">
                          <a:solidFill>
                            <a:schemeClr val="tx1"/>
                          </a:solidFill>
                          <a:latin typeface="Helvetica"/>
                          <a:ea typeface="Calibri"/>
                          <a:cs typeface="Helvetica"/>
                        </a:rPr>
                        <a:t>Issue and Risk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55600" indent="-355600">
                        <a:buFont typeface="Arial"/>
                        <a:buChar char="•"/>
                      </a:pPr>
                      <a:r>
                        <a:rPr lang="en-GB" dirty="0" smtClean="0"/>
                        <a:t>What is the definition of a risk?</a:t>
                      </a:r>
                    </a:p>
                    <a:p>
                      <a:pPr marL="355600" indent="-355600">
                        <a:buFont typeface="Arial"/>
                        <a:buChar char="•"/>
                      </a:pPr>
                      <a:r>
                        <a:rPr lang="en-GB" dirty="0" smtClean="0"/>
                        <a:t>Both positive and negative effects on project objectives</a:t>
                      </a:r>
                    </a:p>
                    <a:p>
                      <a:pPr marL="355600" indent="-355600">
                        <a:buFont typeface="Arial"/>
                        <a:buChar char="•"/>
                      </a:pPr>
                      <a:r>
                        <a:rPr lang="en-GB" dirty="0" smtClean="0"/>
                        <a:t>Threats and Opportunities</a:t>
                      </a:r>
                    </a:p>
                    <a:p>
                      <a:pPr marL="355600" indent="-355600">
                        <a:buFont typeface="Arial"/>
                        <a:buChar char="•"/>
                      </a:pPr>
                      <a:r>
                        <a:rPr lang="en-GB" dirty="0" smtClean="0"/>
                        <a:t>What are Issues?</a:t>
                      </a:r>
                    </a:p>
                    <a:p>
                      <a:pPr marL="355600" indent="-355600">
                        <a:buFont typeface="Arial"/>
                        <a:buChar char="•"/>
                      </a:pPr>
                      <a:r>
                        <a:rPr lang="en-GB" dirty="0" smtClean="0"/>
                        <a:t>How to</a:t>
                      </a:r>
                      <a:r>
                        <a:rPr lang="en-GB" baseline="0" dirty="0" smtClean="0"/>
                        <a:t> manage Risk and Issues</a:t>
                      </a:r>
                      <a:endParaRPr lang="en-GB" dirty="0"/>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 an understanding of</a:t>
                      </a:r>
                      <a:r>
                        <a:rPr lang="en-GB" sz="1600" baseline="0" dirty="0" smtClean="0">
                          <a:solidFill>
                            <a:schemeClr val="tx2"/>
                          </a:solidFill>
                          <a:latin typeface="Helvetica"/>
                          <a:ea typeface="Calibri"/>
                          <a:cs typeface="Helvetica"/>
                        </a:rPr>
                        <a:t> risks, issues and how </a:t>
                      </a:r>
                      <a:r>
                        <a:rPr lang="en-GB" sz="1600" baseline="0" smtClean="0">
                          <a:solidFill>
                            <a:schemeClr val="tx2"/>
                          </a:solidFill>
                          <a:latin typeface="Helvetica"/>
                          <a:ea typeface="Calibri"/>
                          <a:cs typeface="Helvetica"/>
                        </a:rPr>
                        <a:t>to manage them.</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4205456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Kit </a:t>
            </a:r>
            <a:endParaRPr lang="en-US" dirty="0"/>
          </a:p>
        </p:txBody>
      </p:sp>
      <p:sp>
        <p:nvSpPr>
          <p:cNvPr id="3" name="Content Placeholder 2"/>
          <p:cNvSpPr>
            <a:spLocks noGrp="1"/>
          </p:cNvSpPr>
          <p:nvPr>
            <p:ph idx="1"/>
          </p:nvPr>
        </p:nvSpPr>
        <p:spPr>
          <a:xfrm>
            <a:off x="189035" y="1476383"/>
            <a:ext cx="6071088" cy="3933818"/>
          </a:xfrm>
        </p:spPr>
        <p:txBody>
          <a:bodyPr>
            <a:normAutofit fontScale="62500" lnSpcReduction="20000"/>
          </a:bodyPr>
          <a:lstStyle/>
          <a:p>
            <a:pPr marL="114283" lvl="1" indent="0">
              <a:buNone/>
            </a:pPr>
            <a:r>
              <a:rPr lang="en-US" b="1" dirty="0" smtClean="0"/>
              <a:t>You </a:t>
            </a:r>
            <a:r>
              <a:rPr lang="en-US" b="1" dirty="0"/>
              <a:t>will be </a:t>
            </a:r>
            <a:r>
              <a:rPr lang="en-US" b="1" dirty="0" smtClean="0"/>
              <a:t>provided with: </a:t>
            </a:r>
            <a:endParaRPr lang="en-US" b="1" dirty="0"/>
          </a:p>
          <a:p>
            <a:pPr lvl="1">
              <a:buFont typeface="Courier New"/>
              <a:buChar char="o"/>
            </a:pPr>
            <a:r>
              <a:rPr lang="en-US" b="1" dirty="0">
                <a:solidFill>
                  <a:srgbClr val="FF0000"/>
                </a:solidFill>
              </a:rPr>
              <a:t>A One year Membership to the </a:t>
            </a:r>
            <a:r>
              <a:rPr lang="en-US" b="1" dirty="0" smtClean="0">
                <a:solidFill>
                  <a:srgbClr val="FF0000"/>
                </a:solidFill>
              </a:rPr>
              <a:t>GPM to have access to: </a:t>
            </a:r>
            <a:endParaRPr lang="en-US" b="1" dirty="0">
              <a:solidFill>
                <a:srgbClr val="FF0000"/>
              </a:solidFill>
            </a:endParaRPr>
          </a:p>
          <a:p>
            <a:pPr lvl="2">
              <a:buFont typeface="Courier New"/>
              <a:buChar char="o"/>
            </a:pPr>
            <a:r>
              <a:rPr lang="en-US" b="0" dirty="0" smtClean="0"/>
              <a:t>The GPM Reference Guide to Sustainability in Project Management eBook</a:t>
            </a:r>
          </a:p>
          <a:p>
            <a:pPr lvl="2">
              <a:buFont typeface="Courier New"/>
              <a:buChar char="o"/>
            </a:pPr>
            <a:r>
              <a:rPr lang="en-US" dirty="0" smtClean="0"/>
              <a:t>Responsible Management Education eBooks</a:t>
            </a:r>
            <a:endParaRPr lang="en-US" b="0" dirty="0"/>
          </a:p>
          <a:p>
            <a:pPr lvl="2">
              <a:buFont typeface="Courier New"/>
              <a:buChar char="o"/>
            </a:pPr>
            <a:r>
              <a:rPr lang="en-US" b="0" dirty="0" smtClean="0"/>
              <a:t>The Sustainability Calculator and other PM Templates</a:t>
            </a:r>
          </a:p>
          <a:p>
            <a:pPr lvl="2">
              <a:buFont typeface="Courier New"/>
              <a:buChar char="o"/>
            </a:pPr>
            <a:r>
              <a:rPr lang="en-US" b="1" dirty="0" smtClean="0"/>
              <a:t>USE CODE </a:t>
            </a:r>
            <a:r>
              <a:rPr lang="en-US" b="1" dirty="0" smtClean="0">
                <a:solidFill>
                  <a:srgbClr val="0000FF"/>
                </a:solidFill>
              </a:rPr>
              <a:t>Agentofchange2015</a:t>
            </a:r>
          </a:p>
          <a:p>
            <a:pPr lvl="2">
              <a:buFont typeface="Courier New"/>
              <a:buChar char="o"/>
            </a:pPr>
            <a:r>
              <a:rPr lang="en-US" b="1" dirty="0" smtClean="0">
                <a:solidFill>
                  <a:srgbClr val="0000FF"/>
                </a:solidFill>
              </a:rPr>
              <a:t>Visit </a:t>
            </a:r>
            <a:r>
              <a:rPr lang="en-US" b="1" dirty="0" err="1" smtClean="0">
                <a:solidFill>
                  <a:srgbClr val="0000FF"/>
                </a:solidFill>
              </a:rPr>
              <a:t>members.greenprojectmanagement.org</a:t>
            </a:r>
            <a:r>
              <a:rPr lang="en-US" b="1" dirty="0">
                <a:solidFill>
                  <a:srgbClr val="0000FF"/>
                </a:solidFill>
              </a:rPr>
              <a:t> </a:t>
            </a:r>
            <a:r>
              <a:rPr lang="en-US" b="1" dirty="0" smtClean="0">
                <a:solidFill>
                  <a:srgbClr val="0000FF"/>
                </a:solidFill>
              </a:rPr>
              <a:t>and select “partner discounted membership” enter the code in the discount code section</a:t>
            </a:r>
            <a:endParaRPr lang="en-US" dirty="0" smtClean="0">
              <a:solidFill>
                <a:srgbClr val="0000FF"/>
              </a:solidFill>
            </a:endParaRPr>
          </a:p>
          <a:p>
            <a:pPr marL="114283" lvl="1" indent="0">
              <a:buNone/>
            </a:pPr>
            <a:r>
              <a:rPr lang="en-US" b="1" dirty="0" smtClean="0"/>
              <a:t>And at </a:t>
            </a:r>
            <a:r>
              <a:rPr lang="en-US" b="1" dirty="0"/>
              <a:t>the End of this </a:t>
            </a:r>
            <a:r>
              <a:rPr lang="en-US" b="1" dirty="0" smtClean="0"/>
              <a:t>course: </a:t>
            </a:r>
            <a:endParaRPr lang="en-US" b="1" dirty="0"/>
          </a:p>
          <a:p>
            <a:pPr lvl="1">
              <a:buFont typeface="Courier New"/>
              <a:buChar char="o"/>
            </a:pPr>
            <a:r>
              <a:rPr lang="en-US" dirty="0"/>
              <a:t>A certificate of </a:t>
            </a:r>
            <a:r>
              <a:rPr lang="en-US" dirty="0" smtClean="0"/>
              <a:t>completion</a:t>
            </a:r>
          </a:p>
          <a:p>
            <a:pPr lvl="1">
              <a:buFont typeface="Courier New"/>
              <a:buChar char="o"/>
            </a:pPr>
            <a:r>
              <a:rPr lang="en-US" dirty="0" smtClean="0"/>
              <a:t>*PDUs or </a:t>
            </a:r>
            <a:r>
              <a:rPr lang="en-US" dirty="0"/>
              <a:t>Professional Development Units are </a:t>
            </a:r>
            <a:r>
              <a:rPr lang="en-US" dirty="0" smtClean="0"/>
              <a:t>granted to </a:t>
            </a:r>
            <a:r>
              <a:rPr lang="en-US" dirty="0"/>
              <a:t>the attendees completing the course</a:t>
            </a:r>
            <a:r>
              <a:rPr lang="en-US" dirty="0" smtClean="0"/>
              <a:t>.</a:t>
            </a:r>
          </a:p>
          <a:p>
            <a:pPr lvl="1">
              <a:buFont typeface="Courier New"/>
              <a:buChar char="o"/>
            </a:pPr>
            <a:r>
              <a:rPr lang="en-US" dirty="0" smtClean="0"/>
              <a:t>The GPM-b Certification for those who pass the exam.</a:t>
            </a:r>
            <a:endParaRPr lang="en-US" dirty="0"/>
          </a:p>
          <a:p>
            <a:pPr marL="0" indent="0">
              <a:buNone/>
            </a:pPr>
            <a:r>
              <a:rPr lang="en-US" dirty="0" smtClean="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3</a:t>
            </a:fld>
            <a:endParaRPr lang="en-US" dirty="0"/>
          </a:p>
        </p:txBody>
      </p:sp>
      <p:sp>
        <p:nvSpPr>
          <p:cNvPr id="6" name="TextBox 5"/>
          <p:cNvSpPr txBox="1"/>
          <p:nvPr/>
        </p:nvSpPr>
        <p:spPr>
          <a:xfrm>
            <a:off x="228600" y="5715000"/>
            <a:ext cx="6381913" cy="307777"/>
          </a:xfrm>
          <a:prstGeom prst="rect">
            <a:avLst/>
          </a:prstGeom>
          <a:noFill/>
        </p:spPr>
        <p:txBody>
          <a:bodyPr wrap="none" rtlCol="0">
            <a:spAutoFit/>
          </a:bodyPr>
          <a:lstStyle/>
          <a:p>
            <a:r>
              <a:rPr lang="en-US" sz="1400" dirty="0" smtClean="0"/>
              <a:t>*If Partner is a PMI REP, a code shall be provided, if not, Class B PDUs can be elected.</a:t>
            </a:r>
            <a:endParaRPr lang="en-US" sz="1400" dirty="0"/>
          </a:p>
        </p:txBody>
      </p:sp>
    </p:spTree>
    <p:extLst>
      <p:ext uri="{BB962C8B-B14F-4D97-AF65-F5344CB8AC3E}">
        <p14:creationId xmlns:p14="http://schemas.microsoft.com/office/powerpoint/2010/main" xmlns="" val="91116720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57200" y="1629032"/>
            <a:ext cx="7807325" cy="4154983"/>
          </a:xfrm>
          <a:prstGeom prst="rect">
            <a:avLst/>
          </a:prstGeom>
          <a:noFill/>
        </p:spPr>
        <p:txBody>
          <a:bodyPr>
            <a:spAutoFit/>
          </a:bodyPr>
          <a:lstStyle/>
          <a:p>
            <a:pPr>
              <a:defRPr/>
            </a:pPr>
            <a:r>
              <a:rPr lang="en-US" sz="2200" b="1" dirty="0"/>
              <a:t>Human </a:t>
            </a:r>
            <a:r>
              <a:rPr lang="en-US" sz="2200" b="1" dirty="0" smtClean="0"/>
              <a:t>Rights</a:t>
            </a:r>
            <a:endParaRPr lang="en-US" sz="2200" b="1" dirty="0"/>
          </a:p>
          <a:p>
            <a:pPr marL="342900" indent="-342900">
              <a:buFontTx/>
              <a:buAutoNum type="arabicPeriod"/>
              <a:defRPr/>
            </a:pPr>
            <a:r>
              <a:rPr lang="en-US" sz="2200" dirty="0"/>
              <a:t>Businesses should support and respect the protection of internationally proclaimed human rights; and </a:t>
            </a:r>
          </a:p>
          <a:p>
            <a:pPr marL="342900" indent="-342900">
              <a:buFontTx/>
              <a:buAutoNum type="arabicPeriod"/>
              <a:defRPr/>
            </a:pPr>
            <a:r>
              <a:rPr lang="en-US" sz="2200" dirty="0"/>
              <a:t>make sure that they are not complicit in human rights abuses.</a:t>
            </a:r>
          </a:p>
          <a:p>
            <a:pPr>
              <a:defRPr/>
            </a:pPr>
            <a:endParaRPr lang="en-US" sz="2200" dirty="0"/>
          </a:p>
          <a:p>
            <a:pPr>
              <a:defRPr/>
            </a:pPr>
            <a:r>
              <a:rPr lang="en-US" sz="2200" b="1" dirty="0" err="1" smtClean="0"/>
              <a:t>Labour</a:t>
            </a:r>
            <a:endParaRPr lang="en-US" sz="2200" b="1" dirty="0"/>
          </a:p>
          <a:p>
            <a:pPr>
              <a:defRPr/>
            </a:pPr>
            <a:r>
              <a:rPr lang="en-US" sz="2200" dirty="0"/>
              <a:t>3. Businesses should uphold the freedom of association and </a:t>
            </a:r>
          </a:p>
          <a:p>
            <a:pPr>
              <a:defRPr/>
            </a:pPr>
            <a:r>
              <a:rPr lang="en-US" sz="2200" dirty="0"/>
              <a:t>the effective recognition of the right to collective bargaining; </a:t>
            </a:r>
          </a:p>
          <a:p>
            <a:pPr>
              <a:defRPr/>
            </a:pPr>
            <a:r>
              <a:rPr lang="en-US" sz="2200" dirty="0"/>
              <a:t>4. the elimination of all forms of forced and compulsory  </a:t>
            </a:r>
            <a:r>
              <a:rPr lang="en-US" sz="2200" dirty="0" err="1"/>
              <a:t>labour</a:t>
            </a:r>
            <a:r>
              <a:rPr lang="en-US" sz="2200" dirty="0"/>
              <a:t>; </a:t>
            </a:r>
          </a:p>
          <a:p>
            <a:pPr>
              <a:defRPr/>
            </a:pPr>
            <a:r>
              <a:rPr lang="en-US" sz="2200" dirty="0"/>
              <a:t>5. the effective abolition of child </a:t>
            </a:r>
            <a:r>
              <a:rPr lang="en-US" sz="2200" dirty="0" err="1"/>
              <a:t>labour</a:t>
            </a:r>
            <a:r>
              <a:rPr lang="en-US" sz="2200" dirty="0"/>
              <a:t>; and </a:t>
            </a:r>
          </a:p>
          <a:p>
            <a:pPr>
              <a:defRPr/>
            </a:pPr>
            <a:r>
              <a:rPr lang="en-US" sz="2200" dirty="0"/>
              <a:t>6. the elimination of discrimination in respect of employment and occupation.</a:t>
            </a:r>
          </a:p>
        </p:txBody>
      </p:sp>
      <p:pic>
        <p:nvPicPr>
          <p:cNvPr id="76803" name="Picture 3"/>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754526" y="576263"/>
            <a:ext cx="35179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0781274"/>
      </p:ext>
    </p:extLst>
  </p:cSld>
  <p:clrMapOvr>
    <a:masterClrMapping/>
  </p:clrMapOvr>
  <p:transition spd="slow"/>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Context</a:t>
            </a:r>
            <a:endParaRPr lang="en-GB" dirty="0"/>
          </a:p>
        </p:txBody>
      </p:sp>
      <p:sp>
        <p:nvSpPr>
          <p:cNvPr id="3" name="Content Placeholder 2"/>
          <p:cNvSpPr>
            <a:spLocks noGrp="1"/>
          </p:cNvSpPr>
          <p:nvPr>
            <p:ph idx="1"/>
          </p:nvPr>
        </p:nvSpPr>
        <p:spPr>
          <a:xfrm>
            <a:off x="457200" y="1219200"/>
            <a:ext cx="8229600" cy="4343400"/>
          </a:xfrm>
        </p:spPr>
        <p:txBody>
          <a:bodyPr>
            <a:normAutofit/>
          </a:bodyPr>
          <a:lstStyle/>
          <a:p>
            <a:r>
              <a:rPr lang="en-GB" sz="2000" dirty="0" smtClean="0"/>
              <a:t>External context can include:</a:t>
            </a:r>
          </a:p>
          <a:p>
            <a:pPr lvl="1"/>
            <a:r>
              <a:rPr lang="en-GB" sz="1600" dirty="0" smtClean="0"/>
              <a:t>Social and cultural, political, legal, regulatory, financial, technological, economic, natural and competitive environment whether international, national, regional or local</a:t>
            </a:r>
          </a:p>
          <a:p>
            <a:pPr lvl="1"/>
            <a:r>
              <a:rPr lang="en-GB" sz="1600" dirty="0" smtClean="0"/>
              <a:t>Key drivers and trends</a:t>
            </a:r>
          </a:p>
          <a:p>
            <a:pPr lvl="1"/>
            <a:r>
              <a:rPr lang="en-GB" sz="1600" dirty="0" smtClean="0"/>
              <a:t>Relationships with, perceptions and values of external stakeholders</a:t>
            </a:r>
          </a:p>
          <a:p>
            <a:r>
              <a:rPr lang="en-GB" sz="2000" dirty="0" smtClean="0"/>
              <a:t>Internal context can include:</a:t>
            </a:r>
          </a:p>
          <a:p>
            <a:pPr lvl="1"/>
            <a:r>
              <a:rPr lang="en-GB" sz="1600" dirty="0" smtClean="0"/>
              <a:t>Governance, organizational structures, roles and accountabilities</a:t>
            </a:r>
          </a:p>
          <a:p>
            <a:pPr lvl="1"/>
            <a:r>
              <a:rPr lang="en-GB" sz="1600" dirty="0" smtClean="0"/>
              <a:t>Policies, objectives and strategies</a:t>
            </a:r>
          </a:p>
          <a:p>
            <a:pPr lvl="1"/>
            <a:r>
              <a:rPr lang="en-GB" sz="1600" dirty="0" smtClean="0"/>
              <a:t>Capabilities</a:t>
            </a:r>
            <a:endParaRPr lang="en-GB" dirty="0" smtClean="0"/>
          </a:p>
          <a:p>
            <a:pPr lvl="1"/>
            <a:r>
              <a:rPr lang="en-GB" sz="1600" dirty="0" smtClean="0"/>
              <a:t>Relationships with, perceptions and values of internal stakeholders</a:t>
            </a:r>
          </a:p>
          <a:p>
            <a:pPr lvl="1"/>
            <a:r>
              <a:rPr lang="en-GB" sz="1600" dirty="0" smtClean="0"/>
              <a:t>The organization’s culture</a:t>
            </a:r>
          </a:p>
          <a:p>
            <a:pPr lvl="1"/>
            <a:r>
              <a:rPr lang="en-GB" sz="1600" dirty="0" smtClean="0"/>
              <a:t>Information systems, information flows and decision making processes</a:t>
            </a:r>
          </a:p>
          <a:p>
            <a:pPr lvl="1"/>
            <a:r>
              <a:rPr lang="en-GB" sz="1600" dirty="0" smtClean="0"/>
              <a:t>Standards, guidelines and models</a:t>
            </a:r>
          </a:p>
          <a:p>
            <a:pPr lvl="1"/>
            <a:r>
              <a:rPr lang="en-GB" sz="1600" dirty="0" smtClean="0"/>
              <a:t>Contractual relationships</a:t>
            </a:r>
          </a:p>
        </p:txBody>
      </p:sp>
    </p:spTree>
    <p:extLst>
      <p:ext uri="{BB962C8B-B14F-4D97-AF65-F5344CB8AC3E}">
        <p14:creationId xmlns:p14="http://schemas.microsoft.com/office/powerpoint/2010/main" xmlns="" val="1778613812"/>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Terminology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301</a:t>
            </a:fld>
            <a:endParaRPr lang="en-US" dirty="0"/>
          </a:p>
        </p:txBody>
      </p:sp>
      <p:sp>
        <p:nvSpPr>
          <p:cNvPr id="6" name="Content Placeholder 2"/>
          <p:cNvSpPr>
            <a:spLocks noGrp="1"/>
          </p:cNvSpPr>
          <p:nvPr>
            <p:ph idx="1"/>
          </p:nvPr>
        </p:nvSpPr>
        <p:spPr>
          <a:xfrm>
            <a:off x="381000" y="1295400"/>
            <a:ext cx="8229600" cy="4343400"/>
          </a:xfrm>
        </p:spPr>
        <p:txBody>
          <a:bodyPr>
            <a:normAutofit fontScale="92500" lnSpcReduction="10000"/>
          </a:bodyPr>
          <a:lstStyle/>
          <a:p>
            <a:r>
              <a:rPr lang="en-GB" sz="1800" dirty="0" smtClean="0"/>
              <a:t>Risk Event</a:t>
            </a:r>
          </a:p>
          <a:p>
            <a:pPr lvl="1"/>
            <a:r>
              <a:rPr lang="en-GB" sz="1400" dirty="0" smtClean="0"/>
              <a:t>What might happen – Opportunity or </a:t>
            </a:r>
            <a:br>
              <a:rPr lang="en-GB" sz="1400" dirty="0" smtClean="0"/>
            </a:br>
            <a:r>
              <a:rPr lang="en-GB" sz="1400" dirty="0" smtClean="0"/>
              <a:t>Threat</a:t>
            </a:r>
          </a:p>
          <a:p>
            <a:r>
              <a:rPr lang="en-GB" sz="1800" dirty="0" smtClean="0"/>
              <a:t>Risk Probability</a:t>
            </a:r>
          </a:p>
          <a:p>
            <a:pPr lvl="1"/>
            <a:r>
              <a:rPr lang="en-GB" sz="1400" dirty="0" smtClean="0"/>
              <a:t>What is the chance of it happening</a:t>
            </a:r>
          </a:p>
          <a:p>
            <a:r>
              <a:rPr lang="en-GB" sz="1800" dirty="0" smtClean="0"/>
              <a:t>Risk Impact</a:t>
            </a:r>
          </a:p>
          <a:p>
            <a:pPr lvl="1"/>
            <a:r>
              <a:rPr lang="en-GB" sz="1400" dirty="0" smtClean="0"/>
              <a:t>If it happens, what are the consequences</a:t>
            </a:r>
          </a:p>
          <a:p>
            <a:r>
              <a:rPr lang="en-GB" sz="1800" dirty="0" smtClean="0"/>
              <a:t>Risk Planning</a:t>
            </a:r>
          </a:p>
          <a:p>
            <a:pPr lvl="1"/>
            <a:r>
              <a:rPr lang="en-GB" sz="1400" dirty="0" smtClean="0"/>
              <a:t>What can we do about it</a:t>
            </a:r>
          </a:p>
          <a:p>
            <a:r>
              <a:rPr lang="en-GB" sz="1800" dirty="0" smtClean="0"/>
              <a:t>Risk Management</a:t>
            </a:r>
          </a:p>
          <a:p>
            <a:pPr lvl="1"/>
            <a:r>
              <a:rPr lang="en-GB" sz="1400" dirty="0" smtClean="0"/>
              <a:t>How do we stay on top of it</a:t>
            </a:r>
          </a:p>
          <a:p>
            <a:r>
              <a:rPr lang="en-GB" sz="1800" dirty="0" smtClean="0"/>
              <a:t>Inherent risk</a:t>
            </a:r>
          </a:p>
          <a:p>
            <a:pPr lvl="1"/>
            <a:r>
              <a:rPr lang="en-GB" sz="1400" dirty="0" smtClean="0"/>
              <a:t>The exposure arising from a specific risk before any action has been taken to manage it</a:t>
            </a:r>
          </a:p>
          <a:p>
            <a:r>
              <a:rPr lang="en-GB" sz="1800" dirty="0" smtClean="0"/>
              <a:t>Residual risk</a:t>
            </a:r>
          </a:p>
          <a:p>
            <a:pPr lvl="1"/>
            <a:r>
              <a:rPr lang="en-GB" sz="1400" dirty="0" smtClean="0"/>
              <a:t>The risk remaining after the risk response has been applied</a:t>
            </a:r>
          </a:p>
          <a:p>
            <a:r>
              <a:rPr lang="en-GB" sz="1800" dirty="0" smtClean="0"/>
              <a:t>Secondary risk</a:t>
            </a:r>
          </a:p>
          <a:p>
            <a:pPr lvl="1"/>
            <a:r>
              <a:rPr lang="en-GB" sz="1400" dirty="0" smtClean="0"/>
              <a:t>A risk event that may occur as a result of invoking a risk response or fallback plan</a:t>
            </a:r>
            <a:endParaRPr lang="en-GB" sz="1400" dirty="0"/>
          </a:p>
        </p:txBody>
      </p:sp>
      <p:pic>
        <p:nvPicPr>
          <p:cNvPr id="3" name="Picture 2"/>
          <p:cNvPicPr>
            <a:picLocks noChangeAspect="1"/>
          </p:cNvPicPr>
          <p:nvPr/>
        </p:nvPicPr>
        <p:blipFill>
          <a:blip r:embed="rId3" cstate="print"/>
          <a:stretch>
            <a:fillRect/>
          </a:stretch>
        </p:blipFill>
        <p:spPr>
          <a:xfrm>
            <a:off x="4343400" y="1371600"/>
            <a:ext cx="4582160" cy="1388394"/>
          </a:xfrm>
          <a:prstGeom prst="rect">
            <a:avLst/>
          </a:prstGeom>
        </p:spPr>
      </p:pic>
      <p:sp>
        <p:nvSpPr>
          <p:cNvPr id="7" name="TextBox 6"/>
          <p:cNvSpPr txBox="1"/>
          <p:nvPr/>
        </p:nvSpPr>
        <p:spPr>
          <a:xfrm>
            <a:off x="4343400" y="5867400"/>
            <a:ext cx="4493538"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stancarey.files.wordpress.com</a:t>
            </a:r>
            <a:r>
              <a:rPr lang="en-US" sz="1100" dirty="0">
                <a:solidFill>
                  <a:schemeClr val="bg1">
                    <a:lumMod val="50000"/>
                  </a:schemeClr>
                </a:solidFill>
              </a:rPr>
              <a:t>/2013/01/</a:t>
            </a:r>
            <a:r>
              <a:rPr lang="en-US" sz="1100" dirty="0" err="1">
                <a:solidFill>
                  <a:schemeClr val="bg1">
                    <a:lumMod val="50000"/>
                  </a:schemeClr>
                </a:solidFill>
              </a:rPr>
              <a:t>dilbert</a:t>
            </a:r>
            <a:r>
              <a:rPr lang="en-US" sz="1100" dirty="0">
                <a:solidFill>
                  <a:schemeClr val="bg1">
                    <a:lumMod val="50000"/>
                  </a:schemeClr>
                </a:solidFill>
              </a:rPr>
              <a:t>-buzzword-</a:t>
            </a:r>
            <a:r>
              <a:rPr lang="en-US" sz="1100" dirty="0" err="1">
                <a:solidFill>
                  <a:schemeClr val="bg1">
                    <a:lumMod val="50000"/>
                  </a:schemeClr>
                </a:solidFill>
              </a:rPr>
              <a:t>bingo.gif</a:t>
            </a:r>
            <a:endParaRPr lang="en-US" sz="1100" dirty="0">
              <a:solidFill>
                <a:schemeClr val="bg1">
                  <a:lumMod val="50000"/>
                </a:schemeClr>
              </a:solidFill>
            </a:endParaRPr>
          </a:p>
        </p:txBody>
      </p:sp>
    </p:spTree>
    <p:extLst>
      <p:ext uri="{BB962C8B-B14F-4D97-AF65-F5344CB8AC3E}">
        <p14:creationId xmlns:p14="http://schemas.microsoft.com/office/powerpoint/2010/main" xmlns="" val="600608012"/>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r>
              <a:rPr lang="en-GB" dirty="0"/>
              <a:t>Levels of Risk</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302</a:t>
            </a:fld>
            <a:endParaRPr lang="en-US" dirty="0"/>
          </a:p>
        </p:txBody>
      </p:sp>
      <p:graphicFrame>
        <p:nvGraphicFramePr>
          <p:cNvPr id="4" name="Diagram 3"/>
          <p:cNvGraphicFramePr/>
          <p:nvPr>
            <p:extLst>
              <p:ext uri="{D42A27DB-BD31-4B8C-83A1-F6EECF244321}">
                <p14:modId xmlns:p14="http://schemas.microsoft.com/office/powerpoint/2010/main" xmlns="" val="193557501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p:cNvGrpSpPr/>
          <p:nvPr/>
        </p:nvGrpSpPr>
        <p:grpSpPr>
          <a:xfrm rot="17823419">
            <a:off x="816582" y="3128269"/>
            <a:ext cx="4532456" cy="369501"/>
            <a:chOff x="2743199" y="406796"/>
            <a:chExt cx="2641600" cy="722312"/>
          </a:xfrm>
        </p:grpSpPr>
        <p:sp>
          <p:nvSpPr>
            <p:cNvPr id="24" name="Rounded Rectangle 23"/>
            <p:cNvSpPr/>
            <p:nvPr/>
          </p:nvSpPr>
          <p:spPr>
            <a:xfrm>
              <a:off x="2743199" y="406796"/>
              <a:ext cx="2641600" cy="722312"/>
            </a:xfrm>
            <a:prstGeom prst="round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p:cNvSpPr/>
            <p:nvPr/>
          </p:nvSpPr>
          <p:spPr>
            <a:xfrm>
              <a:off x="2778459" y="442056"/>
              <a:ext cx="2571080" cy="65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smtClean="0"/>
                <a:t>Social | Environmental | Economic</a:t>
              </a:r>
              <a:endParaRPr lang="en-US" sz="2000" kern="1200" dirty="0"/>
            </a:p>
          </p:txBody>
        </p:sp>
      </p:grpSp>
    </p:spTree>
    <p:extLst>
      <p:ext uri="{BB962C8B-B14F-4D97-AF65-F5344CB8AC3E}">
        <p14:creationId xmlns:p14="http://schemas.microsoft.com/office/powerpoint/2010/main" xmlns="" val="1606616997"/>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Sustainability in Risk Management</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685800" y="1905000"/>
            <a:ext cx="4932040" cy="369903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303</a:t>
            </a:fld>
            <a:endParaRPr lang="en-US" dirty="0"/>
          </a:p>
        </p:txBody>
      </p:sp>
      <p:sp>
        <p:nvSpPr>
          <p:cNvPr id="5" name="TextBox 4"/>
          <p:cNvSpPr txBox="1"/>
          <p:nvPr/>
        </p:nvSpPr>
        <p:spPr>
          <a:xfrm>
            <a:off x="3048000" y="1981200"/>
            <a:ext cx="5410200" cy="3046988"/>
          </a:xfrm>
          <a:prstGeom prst="rect">
            <a:avLst/>
          </a:prstGeom>
          <a:noFill/>
        </p:spPr>
        <p:txBody>
          <a:bodyPr wrap="square" rtlCol="0">
            <a:spAutoFit/>
          </a:bodyPr>
          <a:lstStyle/>
          <a:p>
            <a:r>
              <a:rPr lang="en-US" sz="2400" dirty="0" smtClean="0"/>
              <a:t>“Project Managers </a:t>
            </a:r>
            <a:r>
              <a:rPr lang="en-US" sz="2400" dirty="0"/>
              <a:t>need to evaluate all risk exposures relative </a:t>
            </a:r>
            <a:r>
              <a:rPr lang="en-US" sz="2400" dirty="0" smtClean="0"/>
              <a:t>to </a:t>
            </a:r>
            <a:r>
              <a:rPr lang="en-US" sz="2400" dirty="0"/>
              <a:t>potential sustainability issues, as well as how those </a:t>
            </a:r>
            <a:r>
              <a:rPr lang="en-US" sz="2400" dirty="0" smtClean="0"/>
              <a:t>sustainability </a:t>
            </a:r>
            <a:r>
              <a:rPr lang="en-US" sz="2400" dirty="0"/>
              <a:t>issues may impact other risks present within </a:t>
            </a:r>
            <a:r>
              <a:rPr lang="en-US" sz="2400" dirty="0" smtClean="0"/>
              <a:t>the </a:t>
            </a:r>
            <a:r>
              <a:rPr lang="en-US" sz="2400" dirty="0"/>
              <a:t>organization. Organizations can then prioritize the issues </a:t>
            </a:r>
            <a:r>
              <a:rPr lang="en-US" sz="2400" dirty="0" smtClean="0"/>
              <a:t>within </a:t>
            </a:r>
            <a:r>
              <a:rPr lang="en-US" sz="2400" dirty="0"/>
              <a:t>traditional considerations of impact </a:t>
            </a:r>
            <a:r>
              <a:rPr lang="en-US" sz="2400" dirty="0" smtClean="0"/>
              <a:t>and probability.” </a:t>
            </a:r>
            <a:endParaRPr lang="en-US" sz="2400" dirty="0"/>
          </a:p>
        </p:txBody>
      </p:sp>
    </p:spTree>
    <p:extLst>
      <p:ext uri="{BB962C8B-B14F-4D97-AF65-F5344CB8AC3E}">
        <p14:creationId xmlns:p14="http://schemas.microsoft.com/office/powerpoint/2010/main" xmlns="" val="3466834140"/>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76400"/>
            <a:ext cx="2971800" cy="3046988"/>
          </a:xfrm>
          <a:prstGeom prst="rect">
            <a:avLst/>
          </a:prstGeom>
          <a:noFill/>
        </p:spPr>
        <p:txBody>
          <a:bodyPr wrap="square" rtlCol="0">
            <a:spAutoFit/>
          </a:bodyPr>
          <a:lstStyle/>
          <a:p>
            <a:r>
              <a:rPr lang="en-US" sz="3200" dirty="0" smtClean="0"/>
              <a:t>The project to deploy the the </a:t>
            </a:r>
            <a:r>
              <a:rPr lang="en-US" sz="3200" dirty="0" err="1" smtClean="0"/>
              <a:t>Deepwater</a:t>
            </a:r>
            <a:r>
              <a:rPr lang="en-US" sz="3200" dirty="0" smtClean="0"/>
              <a:t> Horizon did </a:t>
            </a:r>
            <a:r>
              <a:rPr lang="en-US" sz="3200" u="sng" dirty="0" smtClean="0"/>
              <a:t>not</a:t>
            </a:r>
            <a:r>
              <a:rPr lang="en-US" sz="3200" dirty="0" smtClean="0"/>
              <a:t> include an SMP or Risk Register.</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3899"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381000"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accent1">
                    <a:lumMod val="50000"/>
                  </a:schemeClr>
                </a:solidFill>
              </a:rPr>
              <a:t>Oil and Water</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0400"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7038822"/>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1"/>
            <a:ext cx="8541727" cy="1108075"/>
          </a:xfrm>
        </p:spPr>
        <p:txBody>
          <a:bodyPr/>
          <a:lstStyle/>
          <a:p>
            <a:r>
              <a:rPr lang="en-GB" dirty="0" smtClean="0"/>
              <a:t>Risk Balance vs. Sustainability</a:t>
            </a:r>
            <a:endParaRPr lang="en-GB" sz="2400" dirty="0"/>
          </a:p>
        </p:txBody>
      </p:sp>
      <p:grpSp>
        <p:nvGrpSpPr>
          <p:cNvPr id="1611779" name="Group 3"/>
          <p:cNvGrpSpPr>
            <a:grpSpLocks/>
          </p:cNvGrpSpPr>
          <p:nvPr/>
        </p:nvGrpSpPr>
        <p:grpSpPr bwMode="auto">
          <a:xfrm>
            <a:off x="1724991" y="1866904"/>
            <a:ext cx="5721005" cy="3727450"/>
            <a:chOff x="1393" y="1304"/>
            <a:chExt cx="3604" cy="2348"/>
          </a:xfrm>
        </p:grpSpPr>
        <p:sp>
          <p:nvSpPr>
            <p:cNvPr id="1611780" name="Freeform 4"/>
            <p:cNvSpPr>
              <a:spLocks/>
            </p:cNvSpPr>
            <p:nvPr/>
          </p:nvSpPr>
          <p:spPr bwMode="auto">
            <a:xfrm rot="-1016066">
              <a:off x="2092" y="1395"/>
              <a:ext cx="2118" cy="303"/>
            </a:xfrm>
            <a:custGeom>
              <a:avLst/>
              <a:gdLst/>
              <a:ahLst/>
              <a:cxnLst>
                <a:cxn ang="0">
                  <a:pos x="0" y="303"/>
                </a:cxn>
                <a:cxn ang="0">
                  <a:pos x="2118" y="303"/>
                </a:cxn>
                <a:cxn ang="0">
                  <a:pos x="2118" y="196"/>
                </a:cxn>
                <a:cxn ang="0">
                  <a:pos x="1155" y="0"/>
                </a:cxn>
                <a:cxn ang="0">
                  <a:pos x="998" y="0"/>
                </a:cxn>
                <a:cxn ang="0">
                  <a:pos x="0" y="178"/>
                </a:cxn>
                <a:cxn ang="0">
                  <a:pos x="0" y="303"/>
                </a:cxn>
              </a:cxnLst>
              <a:rect l="0" t="0" r="r" b="b"/>
              <a:pathLst>
                <a:path w="2118" h="303">
                  <a:moveTo>
                    <a:pt x="0" y="303"/>
                  </a:moveTo>
                  <a:lnTo>
                    <a:pt x="2118" y="303"/>
                  </a:lnTo>
                  <a:lnTo>
                    <a:pt x="2118" y="196"/>
                  </a:lnTo>
                  <a:lnTo>
                    <a:pt x="1155" y="0"/>
                  </a:lnTo>
                  <a:lnTo>
                    <a:pt x="998" y="0"/>
                  </a:lnTo>
                  <a:lnTo>
                    <a:pt x="0" y="178"/>
                  </a:lnTo>
                  <a:lnTo>
                    <a:pt x="0" y="303"/>
                  </a:lnTo>
                  <a:close/>
                </a:path>
              </a:pathLst>
            </a:custGeom>
            <a:gradFill rotWithShape="1">
              <a:gsLst>
                <a:gs pos="0">
                  <a:schemeClr val="accent1"/>
                </a:gs>
                <a:gs pos="100000">
                  <a:schemeClr val="accent1">
                    <a:gamma/>
                    <a:shade val="76471"/>
                    <a:invGamma/>
                  </a:schemeClr>
                </a:gs>
              </a:gsLst>
              <a:lin ang="0" scaled="1"/>
            </a:gradFill>
            <a:ln w="9525">
              <a:solidFill>
                <a:srgbClr val="777777"/>
              </a:solidFill>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81" name="Freeform 5"/>
            <p:cNvSpPr>
              <a:spLocks/>
            </p:cNvSpPr>
            <p:nvPr/>
          </p:nvSpPr>
          <p:spPr bwMode="auto">
            <a:xfrm>
              <a:off x="3523" y="2632"/>
              <a:ext cx="1214" cy="422"/>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611782" name="Rectangle 6"/>
            <p:cNvSpPr>
              <a:spLocks noChangeArrowheads="1"/>
            </p:cNvSpPr>
            <p:nvPr/>
          </p:nvSpPr>
          <p:spPr bwMode="auto">
            <a:xfrm>
              <a:off x="3533" y="2610"/>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83" name="Line 7"/>
            <p:cNvSpPr>
              <a:spLocks noChangeShapeType="1"/>
            </p:cNvSpPr>
            <p:nvPr/>
          </p:nvSpPr>
          <p:spPr bwMode="auto">
            <a:xfrm>
              <a:off x="4137" y="1351"/>
              <a:ext cx="587" cy="1296"/>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4" name="Line 8"/>
            <p:cNvSpPr>
              <a:spLocks noChangeShapeType="1"/>
            </p:cNvSpPr>
            <p:nvPr/>
          </p:nvSpPr>
          <p:spPr bwMode="auto">
            <a:xfrm flipH="1">
              <a:off x="3531" y="1351"/>
              <a:ext cx="606" cy="1314"/>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5" name="Text Box 9"/>
            <p:cNvSpPr txBox="1">
              <a:spLocks noChangeArrowheads="1"/>
            </p:cNvSpPr>
            <p:nvPr/>
          </p:nvSpPr>
          <p:spPr bwMode="auto">
            <a:xfrm>
              <a:off x="1393" y="1874"/>
              <a:ext cx="610" cy="233"/>
            </a:xfrm>
            <a:prstGeom prst="rect">
              <a:avLst/>
            </a:prstGeom>
            <a:noFill/>
            <a:ln w="9525">
              <a:noFill/>
              <a:miter lim="800000"/>
              <a:headEnd/>
              <a:tailEnd/>
            </a:ln>
            <a:effectLst/>
          </p:spPr>
          <p:txBody>
            <a:bodyPr wrap="none">
              <a:spAutoFit/>
            </a:bodyPr>
            <a:lstStyle/>
            <a:p>
              <a:pPr algn="l"/>
              <a:r>
                <a:rPr lang="en-GB" b="1" dirty="0">
                  <a:latin typeface="+mn-lt"/>
                </a:rPr>
                <a:t>Benefits</a:t>
              </a:r>
            </a:p>
          </p:txBody>
        </p:sp>
        <p:sp>
          <p:nvSpPr>
            <p:cNvPr id="1611786" name="Text Box 10"/>
            <p:cNvSpPr txBox="1">
              <a:spLocks noChangeArrowheads="1"/>
            </p:cNvSpPr>
            <p:nvPr/>
          </p:nvSpPr>
          <p:spPr bwMode="auto">
            <a:xfrm>
              <a:off x="4226" y="1330"/>
              <a:ext cx="771" cy="233"/>
            </a:xfrm>
            <a:prstGeom prst="rect">
              <a:avLst/>
            </a:prstGeom>
            <a:noFill/>
            <a:ln w="9525">
              <a:noFill/>
              <a:miter lim="800000"/>
              <a:headEnd/>
              <a:tailEnd/>
            </a:ln>
            <a:effectLst/>
          </p:spPr>
          <p:txBody>
            <a:bodyPr wrap="none">
              <a:spAutoFit/>
            </a:bodyPr>
            <a:lstStyle/>
            <a:p>
              <a:pPr algn="l"/>
              <a:r>
                <a:rPr lang="en-GB" b="1" dirty="0">
                  <a:latin typeface="+mn-lt"/>
                </a:rPr>
                <a:t>Drawbacks</a:t>
              </a:r>
            </a:p>
          </p:txBody>
        </p:sp>
        <p:sp>
          <p:nvSpPr>
            <p:cNvPr id="1611787" name="Text Box 11"/>
            <p:cNvSpPr txBox="1">
              <a:spLocks noChangeArrowheads="1"/>
            </p:cNvSpPr>
            <p:nvPr/>
          </p:nvSpPr>
          <p:spPr bwMode="auto">
            <a:xfrm>
              <a:off x="3807" y="2813"/>
              <a:ext cx="633" cy="233"/>
            </a:xfrm>
            <a:prstGeom prst="rect">
              <a:avLst/>
            </a:prstGeom>
            <a:noFill/>
            <a:ln w="9525">
              <a:noFill/>
              <a:miter lim="800000"/>
              <a:headEnd/>
              <a:tailEnd/>
            </a:ln>
            <a:effectLst/>
          </p:spPr>
          <p:txBody>
            <a:bodyPr wrap="none">
              <a:spAutoFit/>
            </a:bodyPr>
            <a:lstStyle/>
            <a:p>
              <a:pPr algn="l"/>
              <a:r>
                <a:rPr lang="en-GB" b="1" dirty="0">
                  <a:latin typeface="+mn-lt"/>
                </a:rPr>
                <a:t>Visibility</a:t>
              </a:r>
            </a:p>
          </p:txBody>
        </p:sp>
        <p:sp>
          <p:nvSpPr>
            <p:cNvPr id="1611788" name="Text Box 12"/>
            <p:cNvSpPr txBox="1">
              <a:spLocks noChangeArrowheads="1"/>
            </p:cNvSpPr>
            <p:nvPr/>
          </p:nvSpPr>
          <p:spPr bwMode="auto">
            <a:xfrm>
              <a:off x="3770" y="2638"/>
              <a:ext cx="706" cy="233"/>
            </a:xfrm>
            <a:prstGeom prst="rect">
              <a:avLst/>
            </a:prstGeom>
            <a:noFill/>
            <a:ln w="9525">
              <a:noFill/>
              <a:miter lim="800000"/>
              <a:headEnd/>
              <a:tailEnd/>
            </a:ln>
            <a:effectLst/>
          </p:spPr>
          <p:txBody>
            <a:bodyPr wrap="none">
              <a:spAutoFit/>
            </a:bodyPr>
            <a:lstStyle/>
            <a:p>
              <a:pPr algn="l"/>
              <a:r>
                <a:rPr lang="en-GB" b="1" dirty="0">
                  <a:latin typeface="+mn-lt"/>
                </a:rPr>
                <a:t>Overhead</a:t>
              </a:r>
            </a:p>
          </p:txBody>
        </p:sp>
        <p:sp>
          <p:nvSpPr>
            <p:cNvPr id="1611789" name="Line 13"/>
            <p:cNvSpPr>
              <a:spLocks noChangeShapeType="1"/>
            </p:cNvSpPr>
            <p:nvPr/>
          </p:nvSpPr>
          <p:spPr bwMode="auto">
            <a:xfrm>
              <a:off x="4137" y="1351"/>
              <a:ext cx="1" cy="1316"/>
            </a:xfrm>
            <a:prstGeom prst="line">
              <a:avLst/>
            </a:prstGeom>
            <a:noFill/>
            <a:ln w="38100" cmpd="dbl">
              <a:solidFill>
                <a:srgbClr val="000000"/>
              </a:solidFill>
              <a:round/>
              <a:headEnd/>
              <a:tailEnd/>
            </a:ln>
          </p:spPr>
          <p:txBody>
            <a:bodyPr/>
            <a:lstStyle/>
            <a:p>
              <a:endParaRPr lang="en-US" b="1" dirty="0">
                <a:latin typeface="+mn-lt"/>
              </a:endParaRPr>
            </a:p>
          </p:txBody>
        </p:sp>
        <p:grpSp>
          <p:nvGrpSpPr>
            <p:cNvPr id="1611790" name="Group 14"/>
            <p:cNvGrpSpPr>
              <a:grpSpLocks/>
            </p:cNvGrpSpPr>
            <p:nvPr/>
          </p:nvGrpSpPr>
          <p:grpSpPr bwMode="auto">
            <a:xfrm>
              <a:off x="2653" y="1615"/>
              <a:ext cx="1045" cy="2037"/>
              <a:chOff x="2653" y="1615"/>
              <a:chExt cx="1045" cy="2005"/>
            </a:xfrm>
          </p:grpSpPr>
          <p:sp>
            <p:nvSpPr>
              <p:cNvPr id="1611791" name="Freeform 15"/>
              <p:cNvSpPr>
                <a:spLocks/>
              </p:cNvSpPr>
              <p:nvPr/>
            </p:nvSpPr>
            <p:spPr bwMode="auto">
              <a:xfrm>
                <a:off x="2653" y="1615"/>
                <a:ext cx="1045" cy="2005"/>
              </a:xfrm>
              <a:custGeom>
                <a:avLst/>
                <a:gdLst/>
                <a:ahLst/>
                <a:cxnLst>
                  <a:cxn ang="0">
                    <a:pos x="507" y="0"/>
                  </a:cxn>
                  <a:cxn ang="0">
                    <a:pos x="679" y="876"/>
                  </a:cxn>
                  <a:cxn ang="0">
                    <a:pos x="682" y="1641"/>
                  </a:cxn>
                  <a:cxn ang="0">
                    <a:pos x="821" y="1641"/>
                  </a:cxn>
                  <a:cxn ang="0">
                    <a:pos x="1045" y="1749"/>
                  </a:cxn>
                  <a:cxn ang="0">
                    <a:pos x="1045" y="1927"/>
                  </a:cxn>
                  <a:cxn ang="0">
                    <a:pos x="0" y="1927"/>
                  </a:cxn>
                  <a:cxn ang="0">
                    <a:pos x="0" y="1767"/>
                  </a:cxn>
                  <a:cxn ang="0">
                    <a:pos x="209" y="1642"/>
                  </a:cxn>
                  <a:cxn ang="0">
                    <a:pos x="331" y="1642"/>
                  </a:cxn>
                  <a:cxn ang="0">
                    <a:pos x="331" y="876"/>
                  </a:cxn>
                  <a:cxn ang="0">
                    <a:pos x="507" y="0"/>
                  </a:cxn>
                </a:cxnLst>
                <a:rect l="0" t="0" r="r" b="b"/>
                <a:pathLst>
                  <a:path w="1045" h="1927">
                    <a:moveTo>
                      <a:pt x="507" y="0"/>
                    </a:moveTo>
                    <a:lnTo>
                      <a:pt x="679" y="876"/>
                    </a:lnTo>
                    <a:lnTo>
                      <a:pt x="682" y="1641"/>
                    </a:lnTo>
                    <a:lnTo>
                      <a:pt x="821" y="1641"/>
                    </a:lnTo>
                    <a:lnTo>
                      <a:pt x="1045" y="1749"/>
                    </a:lnTo>
                    <a:lnTo>
                      <a:pt x="1045" y="1927"/>
                    </a:lnTo>
                    <a:lnTo>
                      <a:pt x="0" y="1927"/>
                    </a:lnTo>
                    <a:lnTo>
                      <a:pt x="0" y="1767"/>
                    </a:lnTo>
                    <a:lnTo>
                      <a:pt x="209" y="1642"/>
                    </a:lnTo>
                    <a:lnTo>
                      <a:pt x="331" y="1642"/>
                    </a:lnTo>
                    <a:lnTo>
                      <a:pt x="331" y="876"/>
                    </a:lnTo>
                    <a:lnTo>
                      <a:pt x="507" y="0"/>
                    </a:lnTo>
                    <a:close/>
                  </a:path>
                </a:pathLst>
              </a:custGeom>
              <a:solidFill>
                <a:schemeClr val="accent1"/>
              </a:solidFill>
              <a:ln w="12700">
                <a:solidFill>
                  <a:srgbClr val="777777"/>
                </a:solidFill>
                <a:prstDash val="solid"/>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92" name="Freeform 16"/>
              <p:cNvSpPr>
                <a:spLocks/>
              </p:cNvSpPr>
              <p:nvPr/>
            </p:nvSpPr>
            <p:spPr bwMode="auto">
              <a:xfrm>
                <a:off x="3142" y="1676"/>
                <a:ext cx="551" cy="1938"/>
              </a:xfrm>
              <a:custGeom>
                <a:avLst/>
                <a:gdLst/>
                <a:ahLst/>
                <a:cxnLst>
                  <a:cxn ang="0">
                    <a:pos x="13" y="0"/>
                  </a:cxn>
                  <a:cxn ang="0">
                    <a:pos x="185" y="911"/>
                  </a:cxn>
                  <a:cxn ang="0">
                    <a:pos x="188" y="1707"/>
                  </a:cxn>
                  <a:cxn ang="0">
                    <a:pos x="327" y="1707"/>
                  </a:cxn>
                  <a:cxn ang="0">
                    <a:pos x="551" y="1820"/>
                  </a:cxn>
                  <a:cxn ang="0">
                    <a:pos x="551" y="2005"/>
                  </a:cxn>
                  <a:cxn ang="0">
                    <a:pos x="0" y="2002"/>
                  </a:cxn>
                  <a:cxn ang="0">
                    <a:pos x="10" y="1896"/>
                  </a:cxn>
                  <a:cxn ang="0">
                    <a:pos x="10" y="1800"/>
                  </a:cxn>
                  <a:cxn ang="0">
                    <a:pos x="10" y="1695"/>
                  </a:cxn>
                  <a:cxn ang="0">
                    <a:pos x="10" y="927"/>
                  </a:cxn>
                  <a:cxn ang="0">
                    <a:pos x="13" y="0"/>
                  </a:cxn>
                </a:cxnLst>
                <a:rect l="0" t="0" r="r" b="b"/>
                <a:pathLst>
                  <a:path w="551" h="2005">
                    <a:moveTo>
                      <a:pt x="13" y="0"/>
                    </a:moveTo>
                    <a:lnTo>
                      <a:pt x="185" y="911"/>
                    </a:lnTo>
                    <a:lnTo>
                      <a:pt x="188" y="1707"/>
                    </a:lnTo>
                    <a:lnTo>
                      <a:pt x="327" y="1707"/>
                    </a:lnTo>
                    <a:lnTo>
                      <a:pt x="551" y="1820"/>
                    </a:lnTo>
                    <a:lnTo>
                      <a:pt x="551" y="2005"/>
                    </a:lnTo>
                    <a:lnTo>
                      <a:pt x="0" y="2002"/>
                    </a:lnTo>
                    <a:lnTo>
                      <a:pt x="10" y="1896"/>
                    </a:lnTo>
                    <a:lnTo>
                      <a:pt x="10" y="1800"/>
                    </a:lnTo>
                    <a:lnTo>
                      <a:pt x="10" y="1695"/>
                    </a:lnTo>
                    <a:lnTo>
                      <a:pt x="10" y="927"/>
                    </a:lnTo>
                    <a:lnTo>
                      <a:pt x="13" y="0"/>
                    </a:lnTo>
                    <a:close/>
                  </a:path>
                </a:pathLst>
              </a:custGeom>
              <a:gradFill rotWithShape="1">
                <a:gsLst>
                  <a:gs pos="0">
                    <a:schemeClr val="accent1"/>
                  </a:gs>
                  <a:gs pos="100000">
                    <a:schemeClr val="accent1">
                      <a:gamma/>
                      <a:shade val="49020"/>
                      <a:invGamma/>
                    </a:schemeClr>
                  </a:gs>
                </a:gsLst>
                <a:lin ang="0" scaled="1"/>
              </a:gradFill>
              <a:ln w="12700">
                <a:noFill/>
                <a:prstDash val="solid"/>
                <a:round/>
                <a:headEnd/>
                <a:tailEnd/>
              </a:ln>
              <a:effectLst/>
            </p:spPr>
            <p:txBody>
              <a:bodyPr/>
              <a:lstStyle/>
              <a:p>
                <a:endParaRPr lang="en-US" b="1" dirty="0">
                  <a:latin typeface="+mn-lt"/>
                </a:endParaRPr>
              </a:p>
            </p:txBody>
          </p:sp>
        </p:grpSp>
        <p:sp>
          <p:nvSpPr>
            <p:cNvPr id="1611793" name="Oval 17"/>
            <p:cNvSpPr>
              <a:spLocks noChangeArrowheads="1"/>
            </p:cNvSpPr>
            <p:nvPr/>
          </p:nvSpPr>
          <p:spPr bwMode="auto">
            <a:xfrm>
              <a:off x="4095" y="1304"/>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4" name="Oval 18"/>
            <p:cNvSpPr>
              <a:spLocks noChangeArrowheads="1"/>
            </p:cNvSpPr>
            <p:nvPr/>
          </p:nvSpPr>
          <p:spPr bwMode="auto">
            <a:xfrm>
              <a:off x="3091" y="1492"/>
              <a:ext cx="141" cy="14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5" name="Rectangle 19"/>
            <p:cNvSpPr>
              <a:spLocks noChangeArrowheads="1"/>
            </p:cNvSpPr>
            <p:nvPr/>
          </p:nvSpPr>
          <p:spPr bwMode="auto">
            <a:xfrm>
              <a:off x="1624" y="3147"/>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96" name="Freeform 20"/>
            <p:cNvSpPr>
              <a:spLocks/>
            </p:cNvSpPr>
            <p:nvPr/>
          </p:nvSpPr>
          <p:spPr bwMode="auto">
            <a:xfrm>
              <a:off x="1614" y="3157"/>
              <a:ext cx="1214" cy="410"/>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US" b="1" dirty="0">
                <a:latin typeface="+mn-lt"/>
              </a:endParaRPr>
            </a:p>
          </p:txBody>
        </p:sp>
        <p:sp>
          <p:nvSpPr>
            <p:cNvPr id="1611797" name="Text Box 21"/>
            <p:cNvSpPr txBox="1">
              <a:spLocks noChangeArrowheads="1"/>
            </p:cNvSpPr>
            <p:nvPr/>
          </p:nvSpPr>
          <p:spPr bwMode="auto">
            <a:xfrm>
              <a:off x="1747" y="3232"/>
              <a:ext cx="407" cy="233"/>
            </a:xfrm>
            <a:prstGeom prst="rect">
              <a:avLst/>
            </a:prstGeom>
            <a:noFill/>
            <a:ln w="9525">
              <a:noFill/>
              <a:miter lim="800000"/>
              <a:headEnd/>
              <a:tailEnd/>
            </a:ln>
            <a:effectLst/>
          </p:spPr>
          <p:txBody>
            <a:bodyPr wrap="none">
              <a:spAutoFit/>
            </a:bodyPr>
            <a:lstStyle/>
            <a:p>
              <a:pPr algn="l"/>
              <a:r>
                <a:rPr lang="en-GB" b="1" dirty="0">
                  <a:latin typeface="+mn-lt"/>
                </a:rPr>
                <a:t>Hard</a:t>
              </a:r>
            </a:p>
          </p:txBody>
        </p:sp>
        <p:sp>
          <p:nvSpPr>
            <p:cNvPr id="1611798" name="Text Box 22"/>
            <p:cNvSpPr txBox="1">
              <a:spLocks noChangeArrowheads="1"/>
            </p:cNvSpPr>
            <p:nvPr/>
          </p:nvSpPr>
          <p:spPr bwMode="auto">
            <a:xfrm>
              <a:off x="2313" y="3200"/>
              <a:ext cx="360" cy="233"/>
            </a:xfrm>
            <a:prstGeom prst="rect">
              <a:avLst/>
            </a:prstGeom>
            <a:noFill/>
            <a:ln w="9525">
              <a:noFill/>
              <a:miter lim="800000"/>
              <a:headEnd/>
              <a:tailEnd/>
            </a:ln>
            <a:effectLst/>
          </p:spPr>
          <p:txBody>
            <a:bodyPr wrap="none">
              <a:spAutoFit/>
            </a:bodyPr>
            <a:lstStyle/>
            <a:p>
              <a:pPr algn="l"/>
              <a:r>
                <a:rPr lang="en-GB" b="1" dirty="0">
                  <a:latin typeface="+mn-lt"/>
                </a:rPr>
                <a:t>Soft</a:t>
              </a:r>
            </a:p>
          </p:txBody>
        </p:sp>
        <p:sp>
          <p:nvSpPr>
            <p:cNvPr id="1611799" name="Rectangle 23"/>
            <p:cNvSpPr>
              <a:spLocks noChangeArrowheads="1"/>
            </p:cNvSpPr>
            <p:nvPr/>
          </p:nvSpPr>
          <p:spPr bwMode="auto">
            <a:xfrm>
              <a:off x="1622" y="3138"/>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800" name="Line 24"/>
            <p:cNvSpPr>
              <a:spLocks noChangeShapeType="1"/>
            </p:cNvSpPr>
            <p:nvPr/>
          </p:nvSpPr>
          <p:spPr bwMode="auto">
            <a:xfrm flipH="1">
              <a:off x="1623" y="1879"/>
              <a:ext cx="614" cy="1323"/>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1" name="Line 25"/>
            <p:cNvSpPr>
              <a:spLocks noChangeShapeType="1"/>
            </p:cNvSpPr>
            <p:nvPr/>
          </p:nvSpPr>
          <p:spPr bwMode="auto">
            <a:xfrm flipH="1">
              <a:off x="2221" y="1900"/>
              <a:ext cx="7" cy="1299"/>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2" name="Line 26"/>
            <p:cNvSpPr>
              <a:spLocks noChangeShapeType="1"/>
            </p:cNvSpPr>
            <p:nvPr/>
          </p:nvSpPr>
          <p:spPr bwMode="auto">
            <a:xfrm>
              <a:off x="2228" y="1888"/>
              <a:ext cx="587" cy="1300"/>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3" name="Oval 27"/>
            <p:cNvSpPr>
              <a:spLocks noChangeArrowheads="1"/>
            </p:cNvSpPr>
            <p:nvPr/>
          </p:nvSpPr>
          <p:spPr bwMode="auto">
            <a:xfrm>
              <a:off x="2190" y="1875"/>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305</a:t>
            </a:fld>
            <a:endParaRPr lang="en-US" dirty="0"/>
          </a:p>
        </p:txBody>
      </p:sp>
    </p:spTree>
    <p:extLst>
      <p:ext uri="{BB962C8B-B14F-4D97-AF65-F5344CB8AC3E}">
        <p14:creationId xmlns:p14="http://schemas.microsoft.com/office/powerpoint/2010/main" xmlns="" val="1492610568"/>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Grp="1" noChangeArrowheads="1"/>
          </p:cNvSpPr>
          <p:nvPr>
            <p:ph type="title"/>
          </p:nvPr>
        </p:nvSpPr>
        <p:spPr/>
        <p:txBody>
          <a:bodyPr/>
          <a:lstStyle/>
          <a:p>
            <a:r>
              <a:rPr lang="en-GB" dirty="0" smtClean="0"/>
              <a:t>Risk Management Process</a:t>
            </a:r>
            <a:endParaRPr lang="en-GB" dirty="0"/>
          </a:p>
        </p:txBody>
      </p:sp>
      <p:sp>
        <p:nvSpPr>
          <p:cNvPr id="21" name="Freeform 2"/>
          <p:cNvSpPr>
            <a:spLocks/>
          </p:cNvSpPr>
          <p:nvPr/>
        </p:nvSpPr>
        <p:spPr bwMode="auto">
          <a:xfrm>
            <a:off x="2133600" y="990600"/>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2"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2" y="45"/>
                </a:lnTo>
                <a:lnTo>
                  <a:pt x="1845" y="52"/>
                </a:lnTo>
                <a:lnTo>
                  <a:pt x="1846" y="60"/>
                </a:lnTo>
                <a:lnTo>
                  <a:pt x="1848" y="67"/>
                </a:lnTo>
                <a:lnTo>
                  <a:pt x="1849" y="74"/>
                </a:lnTo>
                <a:lnTo>
                  <a:pt x="1849" y="412"/>
                </a:lnTo>
                <a:lnTo>
                  <a:pt x="1848" y="419"/>
                </a:lnTo>
                <a:lnTo>
                  <a:pt x="1846" y="427"/>
                </a:lnTo>
                <a:lnTo>
                  <a:pt x="1845" y="434"/>
                </a:lnTo>
                <a:lnTo>
                  <a:pt x="1842"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close/>
              </a:path>
            </a:pathLst>
          </a:custGeom>
          <a:solidFill>
            <a:schemeClr val="accent5">
              <a:lumMod val="20000"/>
              <a:lumOff val="80000"/>
            </a:schemeClr>
          </a:solidFill>
          <a:ln w="9525">
            <a:noFill/>
            <a:round/>
            <a:headEnd/>
            <a:tailEnd/>
          </a:ln>
        </p:spPr>
        <p:txBody>
          <a:bodyPr/>
          <a:lstStyle/>
          <a:p>
            <a:endParaRPr lang="en-GB" dirty="0"/>
          </a:p>
        </p:txBody>
      </p:sp>
      <p:sp>
        <p:nvSpPr>
          <p:cNvPr id="22" name="Freeform 3"/>
          <p:cNvSpPr>
            <a:spLocks/>
          </p:cNvSpPr>
          <p:nvPr/>
        </p:nvSpPr>
        <p:spPr bwMode="auto">
          <a:xfrm>
            <a:off x="2133600" y="990600"/>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3"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3" y="45"/>
                </a:lnTo>
                <a:lnTo>
                  <a:pt x="1845" y="52"/>
                </a:lnTo>
                <a:lnTo>
                  <a:pt x="1846" y="60"/>
                </a:lnTo>
                <a:lnTo>
                  <a:pt x="1848" y="67"/>
                </a:lnTo>
                <a:lnTo>
                  <a:pt x="1849" y="74"/>
                </a:lnTo>
                <a:lnTo>
                  <a:pt x="1849" y="412"/>
                </a:lnTo>
                <a:lnTo>
                  <a:pt x="1848" y="419"/>
                </a:lnTo>
                <a:lnTo>
                  <a:pt x="1846" y="427"/>
                </a:lnTo>
                <a:lnTo>
                  <a:pt x="1845" y="434"/>
                </a:lnTo>
                <a:lnTo>
                  <a:pt x="1843"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3" name="Rectangle 4"/>
          <p:cNvSpPr>
            <a:spLocks noChangeArrowheads="1"/>
          </p:cNvSpPr>
          <p:nvPr/>
        </p:nvSpPr>
        <p:spPr bwMode="auto">
          <a:xfrm>
            <a:off x="3097728" y="1057123"/>
            <a:ext cx="512074" cy="173867"/>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INITIATE</a:t>
            </a:r>
            <a:endParaRPr lang="en-GB" sz="1800" dirty="0">
              <a:solidFill>
                <a:schemeClr val="tx1"/>
              </a:solidFill>
            </a:endParaRPr>
          </a:p>
        </p:txBody>
      </p:sp>
      <p:sp>
        <p:nvSpPr>
          <p:cNvPr id="24" name="Rectangle 5"/>
          <p:cNvSpPr>
            <a:spLocks noChangeArrowheads="1"/>
          </p:cNvSpPr>
          <p:nvPr/>
        </p:nvSpPr>
        <p:spPr bwMode="auto">
          <a:xfrm>
            <a:off x="2644396" y="1274835"/>
            <a:ext cx="140852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Project definition</a:t>
            </a:r>
          </a:p>
          <a:p>
            <a:pPr algn="ctr" eaLnBrk="0" hangingPunct="0">
              <a:spcAft>
                <a:spcPct val="0"/>
              </a:spcAft>
              <a:buClrTx/>
              <a:buSzTx/>
              <a:buFontTx/>
              <a:buNone/>
            </a:pPr>
            <a:r>
              <a:rPr lang="en-GB" sz="1200" b="1" dirty="0"/>
              <a:t>Risk management focus</a:t>
            </a:r>
            <a:endParaRPr lang="en-GB" sz="1800" dirty="0">
              <a:solidFill>
                <a:schemeClr val="tx1"/>
              </a:solidFill>
            </a:endParaRPr>
          </a:p>
        </p:txBody>
      </p:sp>
      <p:sp>
        <p:nvSpPr>
          <p:cNvPr id="25" name="Freeform 6"/>
          <p:cNvSpPr>
            <a:spLocks/>
          </p:cNvSpPr>
          <p:nvPr/>
        </p:nvSpPr>
        <p:spPr bwMode="auto">
          <a:xfrm>
            <a:off x="2133600" y="2020196"/>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2"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2" y="47"/>
                </a:lnTo>
                <a:lnTo>
                  <a:pt x="1845" y="53"/>
                </a:lnTo>
                <a:lnTo>
                  <a:pt x="1846" y="60"/>
                </a:lnTo>
                <a:lnTo>
                  <a:pt x="1848" y="67"/>
                </a:lnTo>
                <a:lnTo>
                  <a:pt x="1849" y="76"/>
                </a:lnTo>
                <a:lnTo>
                  <a:pt x="1849" y="412"/>
                </a:lnTo>
                <a:lnTo>
                  <a:pt x="1848" y="419"/>
                </a:lnTo>
                <a:lnTo>
                  <a:pt x="1846" y="427"/>
                </a:lnTo>
                <a:lnTo>
                  <a:pt x="1845" y="434"/>
                </a:lnTo>
                <a:lnTo>
                  <a:pt x="1842"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close/>
              </a:path>
            </a:pathLst>
          </a:custGeom>
          <a:solidFill>
            <a:srgbClr val="FFFF5B"/>
          </a:solidFill>
          <a:ln w="9525">
            <a:noFill/>
            <a:round/>
            <a:headEnd/>
            <a:tailEnd/>
          </a:ln>
        </p:spPr>
        <p:txBody>
          <a:bodyPr/>
          <a:lstStyle/>
          <a:p>
            <a:endParaRPr lang="en-GB" dirty="0"/>
          </a:p>
        </p:txBody>
      </p:sp>
      <p:sp>
        <p:nvSpPr>
          <p:cNvPr id="26" name="Freeform 7"/>
          <p:cNvSpPr>
            <a:spLocks/>
          </p:cNvSpPr>
          <p:nvPr/>
        </p:nvSpPr>
        <p:spPr bwMode="auto">
          <a:xfrm>
            <a:off x="2133600" y="2020196"/>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3"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3" y="47"/>
                </a:lnTo>
                <a:lnTo>
                  <a:pt x="1845" y="53"/>
                </a:lnTo>
                <a:lnTo>
                  <a:pt x="1846" y="60"/>
                </a:lnTo>
                <a:lnTo>
                  <a:pt x="1848" y="67"/>
                </a:lnTo>
                <a:lnTo>
                  <a:pt x="1849" y="76"/>
                </a:lnTo>
                <a:lnTo>
                  <a:pt x="1849" y="412"/>
                </a:lnTo>
                <a:lnTo>
                  <a:pt x="1848" y="419"/>
                </a:lnTo>
                <a:lnTo>
                  <a:pt x="1846" y="427"/>
                </a:lnTo>
                <a:lnTo>
                  <a:pt x="1845" y="434"/>
                </a:lnTo>
                <a:lnTo>
                  <a:pt x="1843"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path>
            </a:pathLst>
          </a:custGeom>
          <a:solidFill>
            <a:schemeClr val="accent5">
              <a:lumMod val="40000"/>
              <a:lumOff val="60000"/>
            </a:schemeClr>
          </a:solidFill>
          <a:ln w="28575">
            <a:solidFill>
              <a:srgbClr val="000000"/>
            </a:solidFill>
            <a:prstDash val="solid"/>
            <a:round/>
            <a:headEnd/>
            <a:tailEnd/>
          </a:ln>
        </p:spPr>
        <p:txBody>
          <a:bodyPr/>
          <a:lstStyle/>
          <a:p>
            <a:endParaRPr lang="en-GB" dirty="0"/>
          </a:p>
        </p:txBody>
      </p:sp>
      <p:sp>
        <p:nvSpPr>
          <p:cNvPr id="27" name="Freeform 8"/>
          <p:cNvSpPr>
            <a:spLocks/>
          </p:cNvSpPr>
          <p:nvPr/>
        </p:nvSpPr>
        <p:spPr bwMode="auto">
          <a:xfrm>
            <a:off x="2133600" y="3049792"/>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7"/>
              </a:cxn>
              <a:cxn ang="0">
                <a:pos x="1849" y="412"/>
              </a:cxn>
              <a:cxn ang="0">
                <a:pos x="1846" y="427"/>
              </a:cxn>
              <a:cxn ang="0">
                <a:pos x="1842"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7"/>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2" y="47"/>
                </a:lnTo>
                <a:lnTo>
                  <a:pt x="1845" y="53"/>
                </a:lnTo>
                <a:lnTo>
                  <a:pt x="1846" y="60"/>
                </a:lnTo>
                <a:lnTo>
                  <a:pt x="1848" y="67"/>
                </a:lnTo>
                <a:lnTo>
                  <a:pt x="1849" y="76"/>
                </a:lnTo>
                <a:lnTo>
                  <a:pt x="1849" y="412"/>
                </a:lnTo>
                <a:lnTo>
                  <a:pt x="1848" y="420"/>
                </a:lnTo>
                <a:lnTo>
                  <a:pt x="1846" y="427"/>
                </a:lnTo>
                <a:lnTo>
                  <a:pt x="1845" y="434"/>
                </a:lnTo>
                <a:lnTo>
                  <a:pt x="1842"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close/>
              </a:path>
            </a:pathLst>
          </a:custGeom>
          <a:solidFill>
            <a:schemeClr val="accent5">
              <a:lumMod val="60000"/>
              <a:lumOff val="40000"/>
            </a:schemeClr>
          </a:solidFill>
          <a:ln w="9525">
            <a:noFill/>
            <a:round/>
            <a:headEnd/>
            <a:tailEnd/>
          </a:ln>
        </p:spPr>
        <p:txBody>
          <a:bodyPr/>
          <a:lstStyle/>
          <a:p>
            <a:endParaRPr lang="en-GB" dirty="0"/>
          </a:p>
        </p:txBody>
      </p:sp>
      <p:sp>
        <p:nvSpPr>
          <p:cNvPr id="28" name="Freeform 9"/>
          <p:cNvSpPr>
            <a:spLocks/>
          </p:cNvSpPr>
          <p:nvPr/>
        </p:nvSpPr>
        <p:spPr bwMode="auto">
          <a:xfrm>
            <a:off x="2133600" y="3049792"/>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9"/>
              </a:cxn>
              <a:cxn ang="0">
                <a:pos x="1849" y="412"/>
              </a:cxn>
              <a:cxn ang="0">
                <a:pos x="1846" y="427"/>
              </a:cxn>
              <a:cxn ang="0">
                <a:pos x="1843"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9"/>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3" y="47"/>
                </a:lnTo>
                <a:lnTo>
                  <a:pt x="1845" y="53"/>
                </a:lnTo>
                <a:lnTo>
                  <a:pt x="1846" y="60"/>
                </a:lnTo>
                <a:lnTo>
                  <a:pt x="1848" y="69"/>
                </a:lnTo>
                <a:lnTo>
                  <a:pt x="1849" y="76"/>
                </a:lnTo>
                <a:lnTo>
                  <a:pt x="1849" y="412"/>
                </a:lnTo>
                <a:lnTo>
                  <a:pt x="1848" y="420"/>
                </a:lnTo>
                <a:lnTo>
                  <a:pt x="1846" y="427"/>
                </a:lnTo>
                <a:lnTo>
                  <a:pt x="1845" y="434"/>
                </a:lnTo>
                <a:lnTo>
                  <a:pt x="1843"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9" name="Freeform 10"/>
          <p:cNvSpPr>
            <a:spLocks/>
          </p:cNvSpPr>
          <p:nvPr/>
        </p:nvSpPr>
        <p:spPr bwMode="auto">
          <a:xfrm>
            <a:off x="2133600" y="4082412"/>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close/>
              </a:path>
            </a:pathLst>
          </a:custGeom>
          <a:solidFill>
            <a:srgbClr val="FFCC00"/>
          </a:solidFill>
          <a:ln w="9525">
            <a:noFill/>
            <a:round/>
            <a:headEnd/>
            <a:tailEnd/>
          </a:ln>
        </p:spPr>
        <p:txBody>
          <a:bodyPr/>
          <a:lstStyle/>
          <a:p>
            <a:endParaRPr lang="en-GB" dirty="0"/>
          </a:p>
        </p:txBody>
      </p:sp>
      <p:sp>
        <p:nvSpPr>
          <p:cNvPr id="30" name="Freeform 11"/>
          <p:cNvSpPr>
            <a:spLocks/>
          </p:cNvSpPr>
          <p:nvPr/>
        </p:nvSpPr>
        <p:spPr bwMode="auto">
          <a:xfrm>
            <a:off x="2133600" y="4082412"/>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path>
            </a:pathLst>
          </a:custGeom>
          <a:solidFill>
            <a:schemeClr val="accent5">
              <a:lumMod val="75000"/>
            </a:schemeClr>
          </a:solidFill>
          <a:ln w="28575">
            <a:solidFill>
              <a:srgbClr val="000000"/>
            </a:solidFill>
            <a:prstDash val="solid"/>
            <a:round/>
            <a:headEnd/>
            <a:tailEnd/>
          </a:ln>
        </p:spPr>
        <p:txBody>
          <a:bodyPr/>
          <a:lstStyle/>
          <a:p>
            <a:endParaRPr lang="en-GB" dirty="0"/>
          </a:p>
        </p:txBody>
      </p:sp>
      <p:sp>
        <p:nvSpPr>
          <p:cNvPr id="31" name="Freeform 12"/>
          <p:cNvSpPr>
            <a:spLocks/>
          </p:cNvSpPr>
          <p:nvPr/>
        </p:nvSpPr>
        <p:spPr bwMode="auto">
          <a:xfrm>
            <a:off x="2133600" y="5108985"/>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close/>
              </a:path>
            </a:pathLst>
          </a:custGeom>
          <a:solidFill>
            <a:schemeClr val="accent5">
              <a:lumMod val="50000"/>
            </a:schemeClr>
          </a:solidFill>
          <a:ln w="9525">
            <a:noFill/>
            <a:round/>
            <a:headEnd/>
            <a:tailEnd/>
          </a:ln>
        </p:spPr>
        <p:txBody>
          <a:bodyPr/>
          <a:lstStyle/>
          <a:p>
            <a:endParaRPr lang="en-GB" dirty="0"/>
          </a:p>
        </p:txBody>
      </p:sp>
      <p:sp>
        <p:nvSpPr>
          <p:cNvPr id="32" name="Freeform 13"/>
          <p:cNvSpPr>
            <a:spLocks/>
          </p:cNvSpPr>
          <p:nvPr/>
        </p:nvSpPr>
        <p:spPr bwMode="auto">
          <a:xfrm>
            <a:off x="2133600" y="5108985"/>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33" name="Rectangle 14"/>
          <p:cNvSpPr>
            <a:spLocks noChangeArrowheads="1"/>
          </p:cNvSpPr>
          <p:nvPr/>
        </p:nvSpPr>
        <p:spPr bwMode="auto">
          <a:xfrm>
            <a:off x="3078573" y="2092766"/>
            <a:ext cx="559322"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a:t>
            </a:r>
            <a:endParaRPr lang="en-GB" sz="1800" b="1" dirty="0">
              <a:solidFill>
                <a:schemeClr val="tx1"/>
              </a:solidFill>
            </a:endParaRPr>
          </a:p>
        </p:txBody>
      </p:sp>
      <p:sp>
        <p:nvSpPr>
          <p:cNvPr id="34" name="Rectangle 15"/>
          <p:cNvSpPr>
            <a:spLocks noChangeArrowheads="1"/>
          </p:cNvSpPr>
          <p:nvPr/>
        </p:nvSpPr>
        <p:spPr bwMode="auto">
          <a:xfrm>
            <a:off x="2825729" y="2292336"/>
            <a:ext cx="105479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What are the risks</a:t>
            </a:r>
            <a:endParaRPr lang="en-GB" sz="1800" dirty="0">
              <a:solidFill>
                <a:schemeClr val="tx1"/>
              </a:solidFill>
            </a:endParaRPr>
          </a:p>
        </p:txBody>
      </p:sp>
      <p:sp>
        <p:nvSpPr>
          <p:cNvPr id="35" name="Rectangle 16"/>
          <p:cNvSpPr>
            <a:spLocks noChangeArrowheads="1"/>
          </p:cNvSpPr>
          <p:nvPr/>
        </p:nvSpPr>
        <p:spPr bwMode="auto">
          <a:xfrm>
            <a:off x="2910011" y="2464691"/>
            <a:ext cx="88495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Sources of risk</a:t>
            </a:r>
            <a:endParaRPr lang="en-GB" sz="1800" dirty="0">
              <a:solidFill>
                <a:schemeClr val="tx1"/>
              </a:solidFill>
            </a:endParaRPr>
          </a:p>
        </p:txBody>
      </p:sp>
      <p:sp>
        <p:nvSpPr>
          <p:cNvPr id="36" name="Rectangle 17"/>
          <p:cNvSpPr>
            <a:spLocks noChangeArrowheads="1"/>
          </p:cNvSpPr>
          <p:nvPr/>
        </p:nvSpPr>
        <p:spPr bwMode="auto">
          <a:xfrm>
            <a:off x="3104113" y="3132946"/>
            <a:ext cx="49674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ASSESS</a:t>
            </a:r>
            <a:endParaRPr lang="en-GB" sz="1800" dirty="0">
              <a:solidFill>
                <a:schemeClr val="tx1"/>
              </a:solidFill>
            </a:endParaRPr>
          </a:p>
        </p:txBody>
      </p:sp>
      <p:sp>
        <p:nvSpPr>
          <p:cNvPr id="37" name="Rectangle 18"/>
          <p:cNvSpPr>
            <a:spLocks noChangeArrowheads="1"/>
          </p:cNvSpPr>
          <p:nvPr/>
        </p:nvSpPr>
        <p:spPr bwMode="auto">
          <a:xfrm>
            <a:off x="2683983" y="3334027"/>
            <a:ext cx="1344671"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Likelihood / Impact</a:t>
            </a:r>
          </a:p>
          <a:p>
            <a:pPr algn="ctr" eaLnBrk="0" hangingPunct="0">
              <a:spcAft>
                <a:spcPct val="0"/>
              </a:spcAft>
              <a:buClrTx/>
              <a:buSzTx/>
              <a:buFontTx/>
              <a:buNone/>
            </a:pPr>
            <a:r>
              <a:rPr lang="en-GB" sz="1200" b="1" dirty="0"/>
              <a:t>Ranking / Prioritisation</a:t>
            </a:r>
            <a:endParaRPr lang="en-GB" sz="1800" dirty="0">
              <a:solidFill>
                <a:schemeClr val="tx1"/>
              </a:solidFill>
            </a:endParaRPr>
          </a:p>
        </p:txBody>
      </p:sp>
      <p:sp>
        <p:nvSpPr>
          <p:cNvPr id="38" name="Rectangle 19"/>
          <p:cNvSpPr>
            <a:spLocks noChangeArrowheads="1"/>
          </p:cNvSpPr>
          <p:nvPr/>
        </p:nvSpPr>
        <p:spPr bwMode="auto">
          <a:xfrm>
            <a:off x="2593317" y="5198186"/>
            <a:ext cx="151961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IMPLEMENT RESPONSES</a:t>
            </a:r>
            <a:endParaRPr lang="en-GB" sz="1800" dirty="0">
              <a:solidFill>
                <a:schemeClr val="tx1"/>
              </a:solidFill>
            </a:endParaRPr>
          </a:p>
        </p:txBody>
      </p:sp>
      <p:sp>
        <p:nvSpPr>
          <p:cNvPr id="39" name="Rectangle 20"/>
          <p:cNvSpPr>
            <a:spLocks noChangeArrowheads="1"/>
          </p:cNvSpPr>
          <p:nvPr/>
        </p:nvSpPr>
        <p:spPr bwMode="auto">
          <a:xfrm>
            <a:off x="2627795" y="5403803"/>
            <a:ext cx="1486417"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Assigned responsibilities</a:t>
            </a:r>
          </a:p>
          <a:p>
            <a:pPr algn="ctr" eaLnBrk="0" hangingPunct="0">
              <a:spcAft>
                <a:spcPct val="0"/>
              </a:spcAft>
              <a:buClrTx/>
              <a:buSzTx/>
              <a:buFontTx/>
              <a:buNone/>
            </a:pPr>
            <a:r>
              <a:rPr lang="en-GB" sz="1200" b="1" dirty="0"/>
              <a:t>Monitor &amp; review</a:t>
            </a:r>
            <a:endParaRPr lang="en-GB" sz="1800" dirty="0">
              <a:solidFill>
                <a:schemeClr val="tx1"/>
              </a:solidFill>
            </a:endParaRPr>
          </a:p>
        </p:txBody>
      </p:sp>
      <p:sp>
        <p:nvSpPr>
          <p:cNvPr id="40" name="Freeform 21"/>
          <p:cNvSpPr>
            <a:spLocks noEditPoints="1"/>
          </p:cNvSpPr>
          <p:nvPr/>
        </p:nvSpPr>
        <p:spPr bwMode="auto">
          <a:xfrm>
            <a:off x="3296938" y="1764687"/>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1" name="Freeform 22"/>
          <p:cNvSpPr>
            <a:spLocks noEditPoints="1"/>
          </p:cNvSpPr>
          <p:nvPr/>
        </p:nvSpPr>
        <p:spPr bwMode="auto">
          <a:xfrm>
            <a:off x="3296938" y="2804866"/>
            <a:ext cx="130253" cy="225271"/>
          </a:xfrm>
          <a:custGeom>
            <a:avLst/>
            <a:gdLst/>
            <a:ahLst/>
            <a:cxnLst>
              <a:cxn ang="0">
                <a:pos x="36" y="0"/>
              </a:cxn>
              <a:cxn ang="0">
                <a:pos x="36" y="104"/>
              </a:cxn>
              <a:cxn ang="0">
                <a:pos x="17" y="104"/>
              </a:cxn>
              <a:cxn ang="0">
                <a:pos x="17" y="0"/>
              </a:cxn>
              <a:cxn ang="0">
                <a:pos x="36" y="0"/>
              </a:cxn>
              <a:cxn ang="0">
                <a:pos x="54" y="95"/>
              </a:cxn>
              <a:cxn ang="0">
                <a:pos x="26" y="149"/>
              </a:cxn>
              <a:cxn ang="0">
                <a:pos x="0" y="95"/>
              </a:cxn>
              <a:cxn ang="0">
                <a:pos x="54" y="95"/>
              </a:cxn>
            </a:cxnLst>
            <a:rect l="0" t="0" r="r" b="b"/>
            <a:pathLst>
              <a:path w="54" h="149">
                <a:moveTo>
                  <a:pt x="36" y="0"/>
                </a:moveTo>
                <a:lnTo>
                  <a:pt x="36" y="104"/>
                </a:lnTo>
                <a:lnTo>
                  <a:pt x="17" y="104"/>
                </a:lnTo>
                <a:lnTo>
                  <a:pt x="17" y="0"/>
                </a:lnTo>
                <a:lnTo>
                  <a:pt x="36" y="0"/>
                </a:lnTo>
                <a:close/>
                <a:moveTo>
                  <a:pt x="54" y="95"/>
                </a:moveTo>
                <a:lnTo>
                  <a:pt x="26" y="149"/>
                </a:lnTo>
                <a:lnTo>
                  <a:pt x="0" y="95"/>
                </a:lnTo>
                <a:lnTo>
                  <a:pt x="54" y="95"/>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2" name="Freeform 23"/>
          <p:cNvSpPr>
            <a:spLocks noEditPoints="1"/>
          </p:cNvSpPr>
          <p:nvPr/>
        </p:nvSpPr>
        <p:spPr bwMode="auto">
          <a:xfrm>
            <a:off x="3296938" y="3828415"/>
            <a:ext cx="130253" cy="222248"/>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3" name="Freeform 24"/>
          <p:cNvSpPr>
            <a:spLocks noEditPoints="1"/>
          </p:cNvSpPr>
          <p:nvPr/>
        </p:nvSpPr>
        <p:spPr bwMode="auto">
          <a:xfrm>
            <a:off x="3296938" y="4867083"/>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4" name="Freeform 25"/>
          <p:cNvSpPr>
            <a:spLocks/>
          </p:cNvSpPr>
          <p:nvPr/>
        </p:nvSpPr>
        <p:spPr bwMode="auto">
          <a:xfrm>
            <a:off x="6221246" y="1007230"/>
            <a:ext cx="501858" cy="4827461"/>
          </a:xfrm>
          <a:custGeom>
            <a:avLst/>
            <a:gdLst/>
            <a:ahLst/>
            <a:cxnLst>
              <a:cxn ang="0">
                <a:pos x="122" y="1657"/>
              </a:cxn>
              <a:cxn ang="0">
                <a:pos x="95" y="1653"/>
              </a:cxn>
              <a:cxn ang="0">
                <a:pos x="72" y="1643"/>
              </a:cxn>
              <a:cxn ang="0">
                <a:pos x="50" y="1628"/>
              </a:cxn>
              <a:cxn ang="0">
                <a:pos x="31" y="1609"/>
              </a:cxn>
              <a:cxn ang="0">
                <a:pos x="16" y="1587"/>
              </a:cxn>
              <a:cxn ang="0">
                <a:pos x="6" y="1562"/>
              </a:cxn>
              <a:cxn ang="0">
                <a:pos x="0" y="1536"/>
              </a:cxn>
              <a:cxn ang="0">
                <a:pos x="0" y="137"/>
              </a:cxn>
              <a:cxn ang="0">
                <a:pos x="3" y="109"/>
              </a:cxn>
              <a:cxn ang="0">
                <a:pos x="11" y="83"/>
              </a:cxn>
              <a:cxn ang="0">
                <a:pos x="24" y="61"/>
              </a:cxn>
              <a:cxn ang="0">
                <a:pos x="40" y="41"/>
              </a:cxn>
              <a:cxn ang="0">
                <a:pos x="60" y="23"/>
              </a:cxn>
              <a:cxn ang="0">
                <a:pos x="84" y="11"/>
              </a:cxn>
              <a:cxn ang="0">
                <a:pos x="108" y="3"/>
              </a:cxn>
              <a:cxn ang="0">
                <a:pos x="136" y="0"/>
              </a:cxn>
              <a:cxn ang="0">
                <a:pos x="1041" y="1"/>
              </a:cxn>
              <a:cxn ang="0">
                <a:pos x="1069" y="7"/>
              </a:cxn>
              <a:cxn ang="0">
                <a:pos x="1092" y="17"/>
              </a:cxn>
              <a:cxn ang="0">
                <a:pos x="1114" y="32"/>
              </a:cxn>
              <a:cxn ang="0">
                <a:pos x="1133" y="49"/>
              </a:cxn>
              <a:cxn ang="0">
                <a:pos x="1148" y="71"/>
              </a:cxn>
              <a:cxn ang="0">
                <a:pos x="1158" y="96"/>
              </a:cxn>
              <a:cxn ang="0">
                <a:pos x="1164" y="122"/>
              </a:cxn>
              <a:cxn ang="0">
                <a:pos x="1164" y="1523"/>
              </a:cxn>
              <a:cxn ang="0">
                <a:pos x="1161" y="1549"/>
              </a:cxn>
              <a:cxn ang="0">
                <a:pos x="1154" y="1575"/>
              </a:cxn>
              <a:cxn ang="0">
                <a:pos x="1141" y="1599"/>
              </a:cxn>
              <a:cxn ang="0">
                <a:pos x="1125" y="1619"/>
              </a:cxn>
              <a:cxn ang="0">
                <a:pos x="1104" y="1635"/>
              </a:cxn>
              <a:cxn ang="0">
                <a:pos x="1081" y="1647"/>
              </a:cxn>
              <a:cxn ang="0">
                <a:pos x="1056" y="1656"/>
              </a:cxn>
              <a:cxn ang="0">
                <a:pos x="1028" y="1659"/>
              </a:cxn>
            </a:cxnLst>
            <a:rect l="0" t="0" r="r" b="b"/>
            <a:pathLst>
              <a:path w="1164" h="1659">
                <a:moveTo>
                  <a:pt x="136" y="1659"/>
                </a:moveTo>
                <a:lnTo>
                  <a:pt x="122" y="1657"/>
                </a:lnTo>
                <a:lnTo>
                  <a:pt x="108" y="1656"/>
                </a:lnTo>
                <a:lnTo>
                  <a:pt x="95" y="1653"/>
                </a:lnTo>
                <a:lnTo>
                  <a:pt x="84" y="1647"/>
                </a:lnTo>
                <a:lnTo>
                  <a:pt x="72" y="1643"/>
                </a:lnTo>
                <a:lnTo>
                  <a:pt x="60" y="1635"/>
                </a:lnTo>
                <a:lnTo>
                  <a:pt x="50" y="1628"/>
                </a:lnTo>
                <a:lnTo>
                  <a:pt x="40" y="1619"/>
                </a:lnTo>
                <a:lnTo>
                  <a:pt x="31" y="1609"/>
                </a:lnTo>
                <a:lnTo>
                  <a:pt x="24" y="1599"/>
                </a:lnTo>
                <a:lnTo>
                  <a:pt x="16" y="1587"/>
                </a:lnTo>
                <a:lnTo>
                  <a:pt x="11" y="1575"/>
                </a:lnTo>
                <a:lnTo>
                  <a:pt x="6" y="1562"/>
                </a:lnTo>
                <a:lnTo>
                  <a:pt x="3" y="1549"/>
                </a:lnTo>
                <a:lnTo>
                  <a:pt x="0" y="1536"/>
                </a:lnTo>
                <a:lnTo>
                  <a:pt x="0" y="1523"/>
                </a:lnTo>
                <a:lnTo>
                  <a:pt x="0" y="137"/>
                </a:lnTo>
                <a:lnTo>
                  <a:pt x="0" y="122"/>
                </a:lnTo>
                <a:lnTo>
                  <a:pt x="3" y="109"/>
                </a:lnTo>
                <a:lnTo>
                  <a:pt x="6" y="96"/>
                </a:lnTo>
                <a:lnTo>
                  <a:pt x="11" y="83"/>
                </a:lnTo>
                <a:lnTo>
                  <a:pt x="16" y="71"/>
                </a:lnTo>
                <a:lnTo>
                  <a:pt x="24" y="61"/>
                </a:lnTo>
                <a:lnTo>
                  <a:pt x="31" y="49"/>
                </a:lnTo>
                <a:lnTo>
                  <a:pt x="40" y="41"/>
                </a:lnTo>
                <a:lnTo>
                  <a:pt x="50" y="32"/>
                </a:lnTo>
                <a:lnTo>
                  <a:pt x="60" y="23"/>
                </a:lnTo>
                <a:lnTo>
                  <a:pt x="72" y="17"/>
                </a:lnTo>
                <a:lnTo>
                  <a:pt x="84" y="11"/>
                </a:lnTo>
                <a:lnTo>
                  <a:pt x="95" y="7"/>
                </a:lnTo>
                <a:lnTo>
                  <a:pt x="108" y="3"/>
                </a:lnTo>
                <a:lnTo>
                  <a:pt x="122" y="1"/>
                </a:lnTo>
                <a:lnTo>
                  <a:pt x="136" y="0"/>
                </a:lnTo>
                <a:lnTo>
                  <a:pt x="1028" y="0"/>
                </a:lnTo>
                <a:lnTo>
                  <a:pt x="1041" y="1"/>
                </a:lnTo>
                <a:lnTo>
                  <a:pt x="1056" y="3"/>
                </a:lnTo>
                <a:lnTo>
                  <a:pt x="1069" y="7"/>
                </a:lnTo>
                <a:lnTo>
                  <a:pt x="1081" y="11"/>
                </a:lnTo>
                <a:lnTo>
                  <a:pt x="1092" y="17"/>
                </a:lnTo>
                <a:lnTo>
                  <a:pt x="1104" y="23"/>
                </a:lnTo>
                <a:lnTo>
                  <a:pt x="1114" y="32"/>
                </a:lnTo>
                <a:lnTo>
                  <a:pt x="1125" y="41"/>
                </a:lnTo>
                <a:lnTo>
                  <a:pt x="1133" y="49"/>
                </a:lnTo>
                <a:lnTo>
                  <a:pt x="1141" y="61"/>
                </a:lnTo>
                <a:lnTo>
                  <a:pt x="1148" y="71"/>
                </a:lnTo>
                <a:lnTo>
                  <a:pt x="1154" y="83"/>
                </a:lnTo>
                <a:lnTo>
                  <a:pt x="1158" y="96"/>
                </a:lnTo>
                <a:lnTo>
                  <a:pt x="1161" y="109"/>
                </a:lnTo>
                <a:lnTo>
                  <a:pt x="1164" y="122"/>
                </a:lnTo>
                <a:lnTo>
                  <a:pt x="1164" y="137"/>
                </a:lnTo>
                <a:lnTo>
                  <a:pt x="1164" y="1523"/>
                </a:lnTo>
                <a:lnTo>
                  <a:pt x="1164" y="1536"/>
                </a:lnTo>
                <a:lnTo>
                  <a:pt x="1161" y="1549"/>
                </a:lnTo>
                <a:lnTo>
                  <a:pt x="1158" y="1562"/>
                </a:lnTo>
                <a:lnTo>
                  <a:pt x="1154" y="1575"/>
                </a:lnTo>
                <a:lnTo>
                  <a:pt x="1148" y="1587"/>
                </a:lnTo>
                <a:lnTo>
                  <a:pt x="1141" y="1599"/>
                </a:lnTo>
                <a:lnTo>
                  <a:pt x="1133" y="1609"/>
                </a:lnTo>
                <a:lnTo>
                  <a:pt x="1125" y="1619"/>
                </a:lnTo>
                <a:lnTo>
                  <a:pt x="1114" y="1628"/>
                </a:lnTo>
                <a:lnTo>
                  <a:pt x="1104" y="1635"/>
                </a:lnTo>
                <a:lnTo>
                  <a:pt x="1092" y="1643"/>
                </a:lnTo>
                <a:lnTo>
                  <a:pt x="1081" y="1647"/>
                </a:lnTo>
                <a:lnTo>
                  <a:pt x="1069" y="1653"/>
                </a:lnTo>
                <a:lnTo>
                  <a:pt x="1056" y="1656"/>
                </a:lnTo>
                <a:lnTo>
                  <a:pt x="1041" y="1657"/>
                </a:lnTo>
                <a:lnTo>
                  <a:pt x="1028" y="1659"/>
                </a:lnTo>
                <a:lnTo>
                  <a:pt x="136" y="1659"/>
                </a:lnTo>
              </a:path>
            </a:pathLst>
          </a:custGeom>
          <a:solidFill>
            <a:srgbClr val="B6A4A7"/>
          </a:solidFill>
          <a:ln w="28575">
            <a:solidFill>
              <a:srgbClr val="000000"/>
            </a:solidFill>
            <a:prstDash val="solid"/>
            <a:round/>
            <a:headEnd/>
            <a:tailEnd/>
          </a:ln>
        </p:spPr>
        <p:txBody>
          <a:bodyPr/>
          <a:lstStyle/>
          <a:p>
            <a:endParaRPr lang="en-GB" dirty="0"/>
          </a:p>
        </p:txBody>
      </p:sp>
      <p:sp>
        <p:nvSpPr>
          <p:cNvPr id="45" name="Rectangle 26"/>
          <p:cNvSpPr>
            <a:spLocks noChangeArrowheads="1"/>
          </p:cNvSpPr>
          <p:nvPr/>
        </p:nvSpPr>
        <p:spPr bwMode="auto">
          <a:xfrm rot="5400000">
            <a:off x="5750953" y="3417080"/>
            <a:ext cx="1434783" cy="14685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MANAGE  PROCESS</a:t>
            </a:r>
            <a:endParaRPr lang="en-GB" sz="1800" dirty="0">
              <a:solidFill>
                <a:schemeClr val="tx1"/>
              </a:solidFill>
            </a:endParaRPr>
          </a:p>
        </p:txBody>
      </p:sp>
      <p:sp>
        <p:nvSpPr>
          <p:cNvPr id="46" name="Rectangle 27"/>
          <p:cNvSpPr>
            <a:spLocks noChangeArrowheads="1"/>
          </p:cNvSpPr>
          <p:nvPr/>
        </p:nvSpPr>
        <p:spPr bwMode="auto">
          <a:xfrm>
            <a:off x="2798912" y="4182196"/>
            <a:ext cx="1130137"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PLAN RESPONSES</a:t>
            </a:r>
            <a:endParaRPr lang="en-GB" sz="1800" dirty="0">
              <a:solidFill>
                <a:schemeClr val="tx1"/>
              </a:solidFill>
            </a:endParaRPr>
          </a:p>
        </p:txBody>
      </p:sp>
      <p:sp>
        <p:nvSpPr>
          <p:cNvPr id="47" name="Rectangle 28"/>
          <p:cNvSpPr>
            <a:spLocks noChangeArrowheads="1"/>
          </p:cNvSpPr>
          <p:nvPr/>
        </p:nvSpPr>
        <p:spPr bwMode="auto">
          <a:xfrm>
            <a:off x="2586932" y="4375718"/>
            <a:ext cx="156176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 &amp; evaluate options</a:t>
            </a:r>
          </a:p>
          <a:p>
            <a:pPr algn="ctr" eaLnBrk="0" hangingPunct="0">
              <a:spcAft>
                <a:spcPct val="0"/>
              </a:spcAft>
              <a:buClrTx/>
              <a:buSzTx/>
              <a:buFontTx/>
              <a:buNone/>
            </a:pPr>
            <a:r>
              <a:rPr lang="en-GB" sz="1200" b="1" dirty="0"/>
              <a:t>Plan mitigation strategies</a:t>
            </a:r>
            <a:endParaRPr lang="en-GB" sz="1800" dirty="0">
              <a:solidFill>
                <a:schemeClr val="tx1"/>
              </a:solidFill>
            </a:endParaRPr>
          </a:p>
        </p:txBody>
      </p:sp>
      <p:sp>
        <p:nvSpPr>
          <p:cNvPr id="48" name="Line 30"/>
          <p:cNvSpPr>
            <a:spLocks noChangeShapeType="1"/>
          </p:cNvSpPr>
          <p:nvPr/>
        </p:nvSpPr>
        <p:spPr bwMode="auto">
          <a:xfrm flipH="1">
            <a:off x="4511357" y="1333798"/>
            <a:ext cx="1704782" cy="0"/>
          </a:xfrm>
          <a:prstGeom prst="line">
            <a:avLst/>
          </a:prstGeom>
          <a:noFill/>
          <a:ln w="31750">
            <a:solidFill>
              <a:srgbClr val="808080"/>
            </a:solidFill>
            <a:prstDash val="dash"/>
            <a:round/>
            <a:headEnd/>
            <a:tailEnd type="triangle" w="lg" len="med"/>
          </a:ln>
          <a:effectLst/>
        </p:spPr>
        <p:txBody>
          <a:bodyPr lIns="0" tIns="0" rIns="0" bIns="0"/>
          <a:lstStyle/>
          <a:p>
            <a:endParaRPr lang="en-GB" dirty="0"/>
          </a:p>
        </p:txBody>
      </p:sp>
      <p:cxnSp>
        <p:nvCxnSpPr>
          <p:cNvPr id="49" name="AutoShape 31"/>
          <p:cNvCxnSpPr>
            <a:cxnSpLocks noChangeShapeType="1"/>
            <a:stCxn id="30" idx="24"/>
            <a:endCxn id="28" idx="25"/>
          </p:cNvCxnSpPr>
          <p:nvPr/>
        </p:nvCxnSpPr>
        <p:spPr bwMode="auto">
          <a:xfrm flipV="1">
            <a:off x="4504971" y="3672690"/>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0" name="AutoShape 32"/>
          <p:cNvCxnSpPr>
            <a:cxnSpLocks noChangeShapeType="1"/>
            <a:stCxn id="28" idx="24"/>
            <a:endCxn id="26" idx="25"/>
          </p:cNvCxnSpPr>
          <p:nvPr/>
        </p:nvCxnSpPr>
        <p:spPr bwMode="auto">
          <a:xfrm flipV="1">
            <a:off x="4504971" y="2643094"/>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1" name="AutoShape 33"/>
          <p:cNvCxnSpPr>
            <a:cxnSpLocks noChangeShapeType="1"/>
            <a:stCxn id="30" idx="24"/>
          </p:cNvCxnSpPr>
          <p:nvPr/>
        </p:nvCxnSpPr>
        <p:spPr bwMode="auto">
          <a:xfrm flipV="1">
            <a:off x="4504971" y="2497953"/>
            <a:ext cx="360111" cy="1685756"/>
          </a:xfrm>
          <a:prstGeom prst="bentConnector2">
            <a:avLst/>
          </a:prstGeom>
          <a:noFill/>
          <a:ln w="9525">
            <a:noFill/>
            <a:miter lim="800000"/>
            <a:headEnd/>
            <a:tailEnd type="triangle" w="med" len="med"/>
          </a:ln>
          <a:effectLst/>
        </p:spPr>
      </p:cxnSp>
      <p:cxnSp>
        <p:nvCxnSpPr>
          <p:cNvPr id="52" name="AutoShape 34"/>
          <p:cNvCxnSpPr>
            <a:cxnSpLocks noChangeShapeType="1"/>
            <a:stCxn id="30" idx="26"/>
            <a:endCxn id="26" idx="24"/>
          </p:cNvCxnSpPr>
          <p:nvPr/>
        </p:nvCxnSpPr>
        <p:spPr bwMode="auto">
          <a:xfrm flipV="1">
            <a:off x="4502417" y="2121493"/>
            <a:ext cx="2554" cy="2603472"/>
          </a:xfrm>
          <a:prstGeom prst="bentConnector3">
            <a:avLst>
              <a:gd name="adj1" fmla="val 19200000"/>
            </a:avLst>
          </a:prstGeom>
          <a:noFill/>
          <a:ln w="31750">
            <a:solidFill>
              <a:srgbClr val="5F5F5F"/>
            </a:solidFill>
            <a:miter lim="800000"/>
            <a:headEnd/>
            <a:tailEnd type="triangle" w="med" len="med"/>
          </a:ln>
          <a:effectLst/>
        </p:spPr>
      </p:cxnSp>
      <p:sp>
        <p:nvSpPr>
          <p:cNvPr id="53" name="Line 35"/>
          <p:cNvSpPr>
            <a:spLocks noChangeShapeType="1"/>
          </p:cNvSpPr>
          <p:nvPr/>
        </p:nvSpPr>
        <p:spPr bwMode="auto">
          <a:xfrm flipH="1">
            <a:off x="4510079" y="2393633"/>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4" name="Line 36"/>
          <p:cNvSpPr>
            <a:spLocks noChangeShapeType="1"/>
          </p:cNvSpPr>
          <p:nvPr/>
        </p:nvSpPr>
        <p:spPr bwMode="auto">
          <a:xfrm flipH="1">
            <a:off x="4510079" y="3409622"/>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5" name="Line 37"/>
          <p:cNvSpPr>
            <a:spLocks noChangeShapeType="1"/>
          </p:cNvSpPr>
          <p:nvPr/>
        </p:nvSpPr>
        <p:spPr bwMode="auto">
          <a:xfrm flipH="1">
            <a:off x="4510079" y="4434682"/>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6" name="Line 38"/>
          <p:cNvSpPr>
            <a:spLocks noChangeShapeType="1"/>
          </p:cNvSpPr>
          <p:nvPr/>
        </p:nvSpPr>
        <p:spPr bwMode="auto">
          <a:xfrm flipH="1">
            <a:off x="4510079" y="549602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cxnSp>
        <p:nvCxnSpPr>
          <p:cNvPr id="57" name="AutoShape 39"/>
          <p:cNvCxnSpPr>
            <a:cxnSpLocks noChangeShapeType="1"/>
            <a:stCxn id="32" idx="7"/>
            <a:endCxn id="26" idx="7"/>
          </p:cNvCxnSpPr>
          <p:nvPr/>
        </p:nvCxnSpPr>
        <p:spPr bwMode="auto">
          <a:xfrm rot="10800000" flipH="1">
            <a:off x="2122107" y="2653678"/>
            <a:ext cx="1277" cy="3090300"/>
          </a:xfrm>
          <a:prstGeom prst="bentConnector3">
            <a:avLst>
              <a:gd name="adj1" fmla="val -13500000"/>
            </a:avLst>
          </a:prstGeom>
          <a:noFill/>
          <a:ln w="9525">
            <a:noFill/>
            <a:miter lim="800000"/>
            <a:headEnd/>
            <a:tailEnd type="triangle" w="med" len="med"/>
          </a:ln>
          <a:effectLst/>
        </p:spPr>
      </p:cxnSp>
      <p:cxnSp>
        <p:nvCxnSpPr>
          <p:cNvPr id="58" name="AutoShape 40"/>
          <p:cNvCxnSpPr>
            <a:cxnSpLocks noChangeShapeType="1"/>
            <a:stCxn id="32" idx="8"/>
            <a:endCxn id="26" idx="7"/>
          </p:cNvCxnSpPr>
          <p:nvPr/>
        </p:nvCxnSpPr>
        <p:spPr bwMode="auto">
          <a:xfrm rot="10800000" flipH="1">
            <a:off x="2122107" y="2653678"/>
            <a:ext cx="1277" cy="2570211"/>
          </a:xfrm>
          <a:prstGeom prst="bentConnector3">
            <a:avLst>
              <a:gd name="adj1" fmla="val -33500000"/>
            </a:avLst>
          </a:prstGeom>
          <a:noFill/>
          <a:ln w="31750">
            <a:solidFill>
              <a:srgbClr val="5F5F5F"/>
            </a:solidFill>
            <a:miter lim="800000"/>
            <a:headEnd/>
            <a:tailEnd type="triangle" w="lg" len="med"/>
          </a:ln>
          <a:effectLst/>
        </p:spPr>
      </p:cxnSp>
      <p:cxnSp>
        <p:nvCxnSpPr>
          <p:cNvPr id="59" name="AutoShape 41"/>
          <p:cNvCxnSpPr>
            <a:cxnSpLocks noChangeShapeType="1"/>
            <a:stCxn id="32" idx="8"/>
            <a:endCxn id="28" idx="7"/>
          </p:cNvCxnSpPr>
          <p:nvPr/>
        </p:nvCxnSpPr>
        <p:spPr bwMode="auto">
          <a:xfrm rot="10800000" flipH="1">
            <a:off x="2122107" y="3684786"/>
            <a:ext cx="1277" cy="1539103"/>
          </a:xfrm>
          <a:prstGeom prst="bentConnector3">
            <a:avLst>
              <a:gd name="adj1" fmla="val -21700000"/>
            </a:avLst>
          </a:prstGeom>
          <a:noFill/>
          <a:ln w="31750">
            <a:solidFill>
              <a:srgbClr val="5F5F5F"/>
            </a:solidFill>
            <a:miter lim="800000"/>
            <a:headEnd/>
            <a:tailEnd type="triangle" w="lg" len="med"/>
          </a:ln>
          <a:effectLst/>
        </p:spPr>
      </p:cxnSp>
      <p:cxnSp>
        <p:nvCxnSpPr>
          <p:cNvPr id="60" name="AutoShape 42"/>
          <p:cNvCxnSpPr>
            <a:cxnSpLocks noChangeShapeType="1"/>
            <a:stCxn id="32" idx="8"/>
            <a:endCxn id="22" idx="7"/>
          </p:cNvCxnSpPr>
          <p:nvPr/>
        </p:nvCxnSpPr>
        <p:spPr bwMode="auto">
          <a:xfrm rot="10800000" flipH="1">
            <a:off x="2122107" y="1624081"/>
            <a:ext cx="1277" cy="3599807"/>
          </a:xfrm>
          <a:prstGeom prst="bentConnector3">
            <a:avLst>
              <a:gd name="adj1" fmla="val -46700000"/>
            </a:avLst>
          </a:prstGeom>
          <a:noFill/>
          <a:ln w="31750">
            <a:solidFill>
              <a:srgbClr val="5F5F5F"/>
            </a:solidFill>
            <a:miter lim="800000"/>
            <a:headEnd/>
            <a:tailEnd type="triangle" w="lg" len="med"/>
          </a:ln>
          <a:effectLst/>
        </p:spPr>
      </p:cxnSp>
    </p:spTree>
    <p:extLst>
      <p:ext uri="{BB962C8B-B14F-4D97-AF65-F5344CB8AC3E}">
        <p14:creationId xmlns:p14="http://schemas.microsoft.com/office/powerpoint/2010/main" xmlns="" val="2684723376"/>
      </p:ext>
    </p:extLst>
  </p:cSld>
  <p:clrMapOvr>
    <a:masterClrMapping/>
  </p:clrMapOv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p:txBody>
          <a:bodyPr/>
          <a:lstStyle/>
          <a:p>
            <a:r>
              <a:rPr lang="en-GB" dirty="0" smtClean="0"/>
              <a:t>Risk Identification Methods</a:t>
            </a:r>
            <a:endParaRPr lang="en-GB" dirty="0"/>
          </a:p>
        </p:txBody>
      </p:sp>
      <p:sp>
        <p:nvSpPr>
          <p:cNvPr id="919555" name="Rectangle 3"/>
          <p:cNvSpPr>
            <a:spLocks noGrp="1" noChangeArrowheads="1"/>
          </p:cNvSpPr>
          <p:nvPr>
            <p:ph type="body" idx="1"/>
          </p:nvPr>
        </p:nvSpPr>
        <p:spPr>
          <a:xfrm>
            <a:off x="644374" y="1411518"/>
            <a:ext cx="7195038" cy="4495800"/>
          </a:xfrm>
        </p:spPr>
        <p:txBody>
          <a:bodyPr>
            <a:normAutofit fontScale="92500" lnSpcReduction="10000"/>
          </a:bodyPr>
          <a:lstStyle/>
          <a:p>
            <a:r>
              <a:rPr lang="en-GB" dirty="0" smtClean="0"/>
              <a:t>P5 Impact Analysis</a:t>
            </a:r>
          </a:p>
          <a:p>
            <a:r>
              <a:rPr lang="en-GB" dirty="0"/>
              <a:t>Brainstorming </a:t>
            </a:r>
          </a:p>
          <a:p>
            <a:r>
              <a:rPr lang="en-GB" dirty="0"/>
              <a:t>Interviews</a:t>
            </a:r>
          </a:p>
          <a:p>
            <a:r>
              <a:rPr lang="en-GB" dirty="0"/>
              <a:t>Risk Identification workshops</a:t>
            </a:r>
          </a:p>
          <a:p>
            <a:r>
              <a:rPr lang="en-GB" dirty="0"/>
              <a:t>Checklists</a:t>
            </a:r>
          </a:p>
          <a:p>
            <a:r>
              <a:rPr lang="en-GB" dirty="0"/>
              <a:t>Questionnaires</a:t>
            </a:r>
          </a:p>
          <a:p>
            <a:r>
              <a:rPr lang="en-GB" dirty="0"/>
              <a:t>Expert facilitation</a:t>
            </a:r>
          </a:p>
          <a:p>
            <a:r>
              <a:rPr lang="en-GB" dirty="0" smtClean="0"/>
              <a:t>Lessons Learned (Previous Projects)</a:t>
            </a:r>
            <a:endParaRPr lang="en-GB" dirty="0"/>
          </a:p>
          <a:p>
            <a:r>
              <a:rPr lang="en-GB" dirty="0"/>
              <a:t>Assumption analysis</a:t>
            </a:r>
          </a:p>
          <a:p>
            <a:r>
              <a:rPr lang="en-GB" dirty="0"/>
              <a:t>SWOT analysis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307</a:t>
            </a:fld>
            <a:endParaRPr lang="en-US" dirty="0"/>
          </a:p>
        </p:txBody>
      </p:sp>
    </p:spTree>
    <p:extLst>
      <p:ext uri="{BB962C8B-B14F-4D97-AF65-F5344CB8AC3E}">
        <p14:creationId xmlns:p14="http://schemas.microsoft.com/office/powerpoint/2010/main" xmlns="" val="1188243724"/>
      </p:ext>
    </p:extLst>
  </p:cSld>
  <p:clrMapOvr>
    <a:masterClrMapping/>
  </p:clrMapOv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r>
              <a:rPr lang="en-GB" dirty="0"/>
              <a:t>Risk Register</a:t>
            </a:r>
            <a:endParaRPr lang="en-GB" sz="2400" dirty="0"/>
          </a:p>
        </p:txBody>
      </p:sp>
      <p:grpSp>
        <p:nvGrpSpPr>
          <p:cNvPr id="1622019" name="Group 3"/>
          <p:cNvGrpSpPr>
            <a:grpSpLocks/>
          </p:cNvGrpSpPr>
          <p:nvPr/>
        </p:nvGrpSpPr>
        <p:grpSpPr bwMode="auto">
          <a:xfrm>
            <a:off x="919160" y="1361981"/>
            <a:ext cx="6968886" cy="3808413"/>
            <a:chOff x="1086" y="1194"/>
            <a:chExt cx="4390" cy="2399"/>
          </a:xfrm>
        </p:grpSpPr>
        <p:sp>
          <p:nvSpPr>
            <p:cNvPr id="1622025" name="Rectangle 9"/>
            <p:cNvSpPr>
              <a:spLocks noChangeArrowheads="1"/>
            </p:cNvSpPr>
            <p:nvPr/>
          </p:nvSpPr>
          <p:spPr bwMode="auto">
            <a:xfrm>
              <a:off x="3156" y="1346"/>
              <a:ext cx="3" cy="3"/>
            </a:xfrm>
            <a:prstGeom prst="rect">
              <a:avLst/>
            </a:prstGeom>
            <a:solidFill>
              <a:srgbClr val="000000"/>
            </a:solidFill>
            <a:ln w="9525">
              <a:noFill/>
              <a:miter lim="800000"/>
              <a:headEnd/>
              <a:tailEnd/>
            </a:ln>
          </p:spPr>
          <p:txBody>
            <a:bodyPr/>
            <a:lstStyle/>
            <a:p>
              <a:endParaRPr lang="en-US" dirty="0"/>
            </a:p>
          </p:txBody>
        </p:sp>
        <p:sp>
          <p:nvSpPr>
            <p:cNvPr id="1622026" name="Rectangle 10"/>
            <p:cNvSpPr>
              <a:spLocks noChangeArrowheads="1"/>
            </p:cNvSpPr>
            <p:nvPr/>
          </p:nvSpPr>
          <p:spPr bwMode="auto">
            <a:xfrm>
              <a:off x="3156" y="1480"/>
              <a:ext cx="3" cy="3"/>
            </a:xfrm>
            <a:prstGeom prst="rect">
              <a:avLst/>
            </a:prstGeom>
            <a:solidFill>
              <a:srgbClr val="000000"/>
            </a:solidFill>
            <a:ln w="9525">
              <a:noFill/>
              <a:miter lim="800000"/>
              <a:headEnd/>
              <a:tailEnd/>
            </a:ln>
          </p:spPr>
          <p:txBody>
            <a:bodyPr/>
            <a:lstStyle/>
            <a:p>
              <a:endParaRPr lang="en-US" dirty="0"/>
            </a:p>
          </p:txBody>
        </p:sp>
        <p:sp>
          <p:nvSpPr>
            <p:cNvPr id="1622027" name="Rectangle 11"/>
            <p:cNvSpPr>
              <a:spLocks noChangeArrowheads="1"/>
            </p:cNvSpPr>
            <p:nvPr/>
          </p:nvSpPr>
          <p:spPr bwMode="auto">
            <a:xfrm>
              <a:off x="4332" y="1364"/>
              <a:ext cx="3" cy="131"/>
            </a:xfrm>
            <a:prstGeom prst="rect">
              <a:avLst/>
            </a:prstGeom>
            <a:solidFill>
              <a:srgbClr val="000000"/>
            </a:solidFill>
            <a:ln w="9525">
              <a:noFill/>
              <a:miter lim="800000"/>
              <a:headEnd/>
              <a:tailEnd/>
            </a:ln>
          </p:spPr>
          <p:txBody>
            <a:bodyPr/>
            <a:lstStyle/>
            <a:p>
              <a:endParaRPr lang="en-US" dirty="0"/>
            </a:p>
          </p:txBody>
        </p:sp>
        <p:sp>
          <p:nvSpPr>
            <p:cNvPr id="1622028" name="Rectangle 12"/>
            <p:cNvSpPr>
              <a:spLocks noChangeArrowheads="1"/>
            </p:cNvSpPr>
            <p:nvPr/>
          </p:nvSpPr>
          <p:spPr bwMode="auto">
            <a:xfrm>
              <a:off x="1096" y="1203"/>
              <a:ext cx="4378" cy="2385"/>
            </a:xfrm>
            <a:prstGeom prst="rect">
              <a:avLst/>
            </a:prstGeom>
            <a:solidFill>
              <a:schemeClr val="bg1"/>
            </a:solidFill>
            <a:ln w="9525">
              <a:noFill/>
              <a:miter lim="800000"/>
              <a:headEnd/>
              <a:tailEnd/>
            </a:ln>
            <a:effectLst/>
          </p:spPr>
          <p:txBody>
            <a:bodyPr wrap="none" anchor="ctr"/>
            <a:lstStyle/>
            <a:p>
              <a:endParaRPr lang="en-US" dirty="0"/>
            </a:p>
          </p:txBody>
        </p:sp>
        <p:sp>
          <p:nvSpPr>
            <p:cNvPr id="1622029" name="Rectangle 13"/>
            <p:cNvSpPr>
              <a:spLocks noChangeArrowheads="1"/>
            </p:cNvSpPr>
            <p:nvPr/>
          </p:nvSpPr>
          <p:spPr bwMode="auto">
            <a:xfrm>
              <a:off x="3059" y="1228"/>
              <a:ext cx="568" cy="107"/>
            </a:xfrm>
            <a:prstGeom prst="rect">
              <a:avLst/>
            </a:prstGeom>
            <a:noFill/>
            <a:ln w="9525">
              <a:noFill/>
              <a:miter lim="800000"/>
              <a:headEnd/>
              <a:tailEnd/>
            </a:ln>
          </p:spPr>
          <p:txBody>
            <a:bodyPr wrap="none" lIns="0" tIns="0" rIns="0" bIns="0">
              <a:spAutoFit/>
            </a:bodyPr>
            <a:lstStyle/>
            <a:p>
              <a:pPr algn="l"/>
              <a:r>
                <a:rPr lang="en-GB" sz="1100" b="1" i="1" dirty="0">
                  <a:solidFill>
                    <a:srgbClr val="000000"/>
                  </a:solidFill>
                  <a:latin typeface="Arial" pitchFamily="34" charset="0"/>
                </a:rPr>
                <a:t>Risk Register</a:t>
              </a:r>
              <a:endParaRPr lang="en-GB" sz="2000" dirty="0">
                <a:latin typeface="Arial" pitchFamily="34" charset="0"/>
              </a:endParaRPr>
            </a:p>
          </p:txBody>
        </p:sp>
        <p:sp>
          <p:nvSpPr>
            <p:cNvPr id="1622030" name="Rectangle 14"/>
            <p:cNvSpPr>
              <a:spLocks noChangeArrowheads="1"/>
            </p:cNvSpPr>
            <p:nvPr/>
          </p:nvSpPr>
          <p:spPr bwMode="auto">
            <a:xfrm>
              <a:off x="1134" y="1382"/>
              <a:ext cx="246"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a:t>
              </a:r>
              <a:endParaRPr lang="en-GB" sz="2000" dirty="0">
                <a:latin typeface="Arial" pitchFamily="34" charset="0"/>
              </a:endParaRPr>
            </a:p>
          </p:txBody>
        </p:sp>
        <p:sp>
          <p:nvSpPr>
            <p:cNvPr id="1622031" name="Rectangle 15"/>
            <p:cNvSpPr>
              <a:spLocks noChangeArrowheads="1"/>
            </p:cNvSpPr>
            <p:nvPr/>
          </p:nvSpPr>
          <p:spPr bwMode="auto">
            <a:xfrm>
              <a:off x="2841" y="1382"/>
              <a:ext cx="493"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 number</a:t>
              </a:r>
              <a:endParaRPr lang="en-GB" sz="2000" dirty="0">
                <a:latin typeface="Arial" pitchFamily="34" charset="0"/>
              </a:endParaRPr>
            </a:p>
          </p:txBody>
        </p:sp>
        <p:sp>
          <p:nvSpPr>
            <p:cNvPr id="1622032" name="Rectangle 16"/>
            <p:cNvSpPr>
              <a:spLocks noChangeArrowheads="1"/>
            </p:cNvSpPr>
            <p:nvPr/>
          </p:nvSpPr>
          <p:spPr bwMode="auto">
            <a:xfrm>
              <a:off x="4368" y="1382"/>
              <a:ext cx="642"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Page ……. of ……..</a:t>
              </a:r>
              <a:endParaRPr lang="en-GB" sz="2000" dirty="0">
                <a:latin typeface="Arial" pitchFamily="34" charset="0"/>
              </a:endParaRPr>
            </a:p>
          </p:txBody>
        </p:sp>
        <p:sp>
          <p:nvSpPr>
            <p:cNvPr id="1622033" name="Rectangle 17"/>
            <p:cNvSpPr>
              <a:spLocks noChangeArrowheads="1"/>
            </p:cNvSpPr>
            <p:nvPr/>
          </p:nvSpPr>
          <p:spPr bwMode="auto">
            <a:xfrm>
              <a:off x="1099" y="1496"/>
              <a:ext cx="273" cy="131"/>
            </a:xfrm>
            <a:prstGeom prst="rect">
              <a:avLst/>
            </a:prstGeom>
            <a:solidFill>
              <a:srgbClr val="E5E5E5"/>
            </a:solidFill>
            <a:ln w="9525">
              <a:noFill/>
              <a:miter lim="800000"/>
              <a:headEnd/>
              <a:tailEnd/>
            </a:ln>
          </p:spPr>
          <p:txBody>
            <a:bodyPr/>
            <a:lstStyle/>
            <a:p>
              <a:endParaRPr lang="en-US" dirty="0"/>
            </a:p>
          </p:txBody>
        </p:sp>
        <p:sp>
          <p:nvSpPr>
            <p:cNvPr id="1622034" name="Rectangle 18"/>
            <p:cNvSpPr>
              <a:spLocks noChangeArrowheads="1"/>
            </p:cNvSpPr>
            <p:nvPr/>
          </p:nvSpPr>
          <p:spPr bwMode="auto">
            <a:xfrm>
              <a:off x="1138" y="1513"/>
              <a:ext cx="1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a:t>
              </a:r>
              <a:endParaRPr lang="en-GB" sz="2000" dirty="0">
                <a:latin typeface="Arial" pitchFamily="34" charset="0"/>
              </a:endParaRPr>
            </a:p>
          </p:txBody>
        </p:sp>
        <p:sp>
          <p:nvSpPr>
            <p:cNvPr id="1622035" name="Rectangle 19"/>
            <p:cNvSpPr>
              <a:spLocks noChangeArrowheads="1"/>
            </p:cNvSpPr>
            <p:nvPr/>
          </p:nvSpPr>
          <p:spPr bwMode="auto">
            <a:xfrm>
              <a:off x="1376" y="1496"/>
              <a:ext cx="1428" cy="131"/>
            </a:xfrm>
            <a:prstGeom prst="rect">
              <a:avLst/>
            </a:prstGeom>
            <a:solidFill>
              <a:srgbClr val="E5E5E5"/>
            </a:solidFill>
            <a:ln w="9525">
              <a:noFill/>
              <a:miter lim="800000"/>
              <a:headEnd/>
              <a:tailEnd/>
            </a:ln>
          </p:spPr>
          <p:txBody>
            <a:bodyPr/>
            <a:lstStyle/>
            <a:p>
              <a:endParaRPr lang="en-US" dirty="0"/>
            </a:p>
          </p:txBody>
        </p:sp>
        <p:sp>
          <p:nvSpPr>
            <p:cNvPr id="1622036" name="Rectangle 20"/>
            <p:cNvSpPr>
              <a:spLocks noChangeArrowheads="1"/>
            </p:cNvSpPr>
            <p:nvPr/>
          </p:nvSpPr>
          <p:spPr bwMode="auto">
            <a:xfrm>
              <a:off x="1413" y="1513"/>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Description</a:t>
              </a:r>
              <a:endParaRPr lang="en-GB" sz="2000" dirty="0">
                <a:latin typeface="Arial" pitchFamily="34" charset="0"/>
              </a:endParaRPr>
            </a:p>
          </p:txBody>
        </p:sp>
        <p:sp>
          <p:nvSpPr>
            <p:cNvPr id="1622037" name="Rectangle 21"/>
            <p:cNvSpPr>
              <a:spLocks noChangeArrowheads="1"/>
            </p:cNvSpPr>
            <p:nvPr/>
          </p:nvSpPr>
          <p:spPr bwMode="auto">
            <a:xfrm>
              <a:off x="2807" y="1496"/>
              <a:ext cx="462" cy="131"/>
            </a:xfrm>
            <a:prstGeom prst="rect">
              <a:avLst/>
            </a:prstGeom>
            <a:solidFill>
              <a:srgbClr val="E5E5E5"/>
            </a:solidFill>
            <a:ln w="9525">
              <a:noFill/>
              <a:miter lim="800000"/>
              <a:headEnd/>
              <a:tailEnd/>
            </a:ln>
          </p:spPr>
          <p:txBody>
            <a:bodyPr/>
            <a:lstStyle/>
            <a:p>
              <a:endParaRPr lang="en-US" dirty="0"/>
            </a:p>
          </p:txBody>
        </p:sp>
        <p:sp>
          <p:nvSpPr>
            <p:cNvPr id="1622038" name="Rectangle 22"/>
            <p:cNvSpPr>
              <a:spLocks noChangeArrowheads="1"/>
            </p:cNvSpPr>
            <p:nvPr/>
          </p:nvSpPr>
          <p:spPr bwMode="auto">
            <a:xfrm>
              <a:off x="2858" y="1514"/>
              <a:ext cx="33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Probability</a:t>
              </a:r>
              <a:endParaRPr lang="en-GB" sz="2000" dirty="0">
                <a:latin typeface="Arial" pitchFamily="34" charset="0"/>
              </a:endParaRPr>
            </a:p>
          </p:txBody>
        </p:sp>
        <p:sp>
          <p:nvSpPr>
            <p:cNvPr id="1622039" name="Rectangle 23"/>
            <p:cNvSpPr>
              <a:spLocks noChangeArrowheads="1"/>
            </p:cNvSpPr>
            <p:nvPr/>
          </p:nvSpPr>
          <p:spPr bwMode="auto">
            <a:xfrm>
              <a:off x="3272" y="1496"/>
              <a:ext cx="332" cy="131"/>
            </a:xfrm>
            <a:prstGeom prst="rect">
              <a:avLst/>
            </a:prstGeom>
            <a:solidFill>
              <a:srgbClr val="E5E5E5"/>
            </a:solidFill>
            <a:ln w="9525">
              <a:noFill/>
              <a:miter lim="800000"/>
              <a:headEnd/>
              <a:tailEnd/>
            </a:ln>
          </p:spPr>
          <p:txBody>
            <a:bodyPr/>
            <a:lstStyle/>
            <a:p>
              <a:endParaRPr lang="en-US" dirty="0"/>
            </a:p>
          </p:txBody>
        </p:sp>
        <p:sp>
          <p:nvSpPr>
            <p:cNvPr id="1622040" name="Rectangle 24"/>
            <p:cNvSpPr>
              <a:spLocks noChangeArrowheads="1"/>
            </p:cNvSpPr>
            <p:nvPr/>
          </p:nvSpPr>
          <p:spPr bwMode="auto">
            <a:xfrm>
              <a:off x="3327" y="1514"/>
              <a:ext cx="21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Impact</a:t>
              </a:r>
              <a:endParaRPr lang="en-GB" sz="2000" dirty="0">
                <a:latin typeface="Arial" pitchFamily="34" charset="0"/>
              </a:endParaRPr>
            </a:p>
          </p:txBody>
        </p:sp>
        <p:sp>
          <p:nvSpPr>
            <p:cNvPr id="1622041" name="Rectangle 25"/>
            <p:cNvSpPr>
              <a:spLocks noChangeArrowheads="1"/>
            </p:cNvSpPr>
            <p:nvPr/>
          </p:nvSpPr>
          <p:spPr bwMode="auto">
            <a:xfrm>
              <a:off x="3607" y="1496"/>
              <a:ext cx="1391" cy="131"/>
            </a:xfrm>
            <a:prstGeom prst="rect">
              <a:avLst/>
            </a:prstGeom>
            <a:solidFill>
              <a:srgbClr val="E5E5E5"/>
            </a:solidFill>
            <a:ln w="9525">
              <a:noFill/>
              <a:miter lim="800000"/>
              <a:headEnd/>
              <a:tailEnd/>
            </a:ln>
          </p:spPr>
          <p:txBody>
            <a:bodyPr/>
            <a:lstStyle/>
            <a:p>
              <a:endParaRPr lang="en-US" dirty="0"/>
            </a:p>
          </p:txBody>
        </p:sp>
        <p:sp>
          <p:nvSpPr>
            <p:cNvPr id="1622042" name="Rectangle 26"/>
            <p:cNvSpPr>
              <a:spLocks noChangeArrowheads="1"/>
            </p:cNvSpPr>
            <p:nvPr/>
          </p:nvSpPr>
          <p:spPr bwMode="auto">
            <a:xfrm>
              <a:off x="3644" y="1514"/>
              <a:ext cx="20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Action</a:t>
              </a:r>
              <a:endParaRPr lang="en-GB" sz="2000" dirty="0">
                <a:latin typeface="Arial" pitchFamily="34" charset="0"/>
              </a:endParaRPr>
            </a:p>
          </p:txBody>
        </p:sp>
        <p:sp>
          <p:nvSpPr>
            <p:cNvPr id="1622043" name="Rectangle 27"/>
            <p:cNvSpPr>
              <a:spLocks noChangeArrowheads="1"/>
            </p:cNvSpPr>
            <p:nvPr/>
          </p:nvSpPr>
          <p:spPr bwMode="auto">
            <a:xfrm>
              <a:off x="5002" y="1496"/>
              <a:ext cx="474" cy="131"/>
            </a:xfrm>
            <a:prstGeom prst="rect">
              <a:avLst/>
            </a:prstGeom>
            <a:solidFill>
              <a:srgbClr val="E5E5E5"/>
            </a:solidFill>
            <a:ln w="9525">
              <a:noFill/>
              <a:miter lim="800000"/>
              <a:headEnd/>
              <a:tailEnd/>
            </a:ln>
          </p:spPr>
          <p:txBody>
            <a:bodyPr/>
            <a:lstStyle/>
            <a:p>
              <a:endParaRPr lang="en-US" dirty="0"/>
            </a:p>
          </p:txBody>
        </p:sp>
        <p:sp>
          <p:nvSpPr>
            <p:cNvPr id="1622044" name="Rectangle 28"/>
            <p:cNvSpPr>
              <a:spLocks noChangeArrowheads="1"/>
            </p:cNvSpPr>
            <p:nvPr/>
          </p:nvSpPr>
          <p:spPr bwMode="auto">
            <a:xfrm>
              <a:off x="5131" y="1514"/>
              <a:ext cx="21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Owner</a:t>
              </a:r>
              <a:endParaRPr lang="en-GB" sz="2000" dirty="0">
                <a:latin typeface="Arial" pitchFamily="34" charset="0"/>
              </a:endParaRPr>
            </a:p>
          </p:txBody>
        </p:sp>
        <p:sp>
          <p:nvSpPr>
            <p:cNvPr id="1622045" name="Rectangle 29"/>
            <p:cNvSpPr>
              <a:spLocks noChangeArrowheads="1"/>
            </p:cNvSpPr>
            <p:nvPr/>
          </p:nvSpPr>
          <p:spPr bwMode="auto">
            <a:xfrm>
              <a:off x="1134" y="1649"/>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1273</a:t>
              </a:r>
              <a:endParaRPr lang="en-GB" sz="2000" dirty="0">
                <a:latin typeface="Arial" pitchFamily="34" charset="0"/>
              </a:endParaRPr>
            </a:p>
          </p:txBody>
        </p:sp>
        <p:sp>
          <p:nvSpPr>
            <p:cNvPr id="1622046" name="Rectangle 30"/>
            <p:cNvSpPr>
              <a:spLocks noChangeArrowheads="1"/>
            </p:cNvSpPr>
            <p:nvPr/>
          </p:nvSpPr>
          <p:spPr bwMode="auto">
            <a:xfrm>
              <a:off x="1413" y="1647"/>
              <a:ext cx="129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Residents object to planning submission</a:t>
              </a:r>
              <a:endParaRPr lang="en-GB" sz="2000" dirty="0">
                <a:latin typeface="Arial" pitchFamily="34" charset="0"/>
              </a:endParaRPr>
            </a:p>
          </p:txBody>
        </p:sp>
        <p:sp>
          <p:nvSpPr>
            <p:cNvPr id="1622047" name="Rectangle 31"/>
            <p:cNvSpPr>
              <a:spLocks noChangeArrowheads="1"/>
            </p:cNvSpPr>
            <p:nvPr/>
          </p:nvSpPr>
          <p:spPr bwMode="auto">
            <a:xfrm>
              <a:off x="3006" y="1649"/>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48" name="Rectangle 32"/>
            <p:cNvSpPr>
              <a:spLocks noChangeArrowheads="1"/>
            </p:cNvSpPr>
            <p:nvPr/>
          </p:nvSpPr>
          <p:spPr bwMode="auto">
            <a:xfrm>
              <a:off x="3385" y="1657"/>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49" name="Rectangle 33"/>
            <p:cNvSpPr>
              <a:spLocks noChangeArrowheads="1"/>
            </p:cNvSpPr>
            <p:nvPr/>
          </p:nvSpPr>
          <p:spPr bwMode="auto">
            <a:xfrm>
              <a:off x="3644" y="1648"/>
              <a:ext cx="123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Agree to develop garden amenity area</a:t>
              </a:r>
              <a:endParaRPr lang="en-GB" sz="2000" dirty="0">
                <a:latin typeface="Arial" pitchFamily="34" charset="0"/>
              </a:endParaRPr>
            </a:p>
          </p:txBody>
        </p:sp>
        <p:sp>
          <p:nvSpPr>
            <p:cNvPr id="1622050" name="Rectangle 34"/>
            <p:cNvSpPr>
              <a:spLocks noChangeArrowheads="1"/>
            </p:cNvSpPr>
            <p:nvPr/>
          </p:nvSpPr>
          <p:spPr bwMode="auto">
            <a:xfrm>
              <a:off x="5174" y="1649"/>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DPJ</a:t>
              </a:r>
              <a:endParaRPr lang="en-GB" sz="2000" dirty="0">
                <a:latin typeface="Arial" pitchFamily="34" charset="0"/>
              </a:endParaRPr>
            </a:p>
          </p:txBody>
        </p:sp>
        <p:sp>
          <p:nvSpPr>
            <p:cNvPr id="1622051" name="Rectangle 35"/>
            <p:cNvSpPr>
              <a:spLocks noChangeArrowheads="1"/>
            </p:cNvSpPr>
            <p:nvPr/>
          </p:nvSpPr>
          <p:spPr bwMode="auto">
            <a:xfrm>
              <a:off x="1134" y="18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1274</a:t>
              </a:r>
              <a:endParaRPr lang="en-GB" sz="2000" dirty="0">
                <a:latin typeface="Arial" pitchFamily="34" charset="0"/>
              </a:endParaRPr>
            </a:p>
          </p:txBody>
        </p:sp>
        <p:sp>
          <p:nvSpPr>
            <p:cNvPr id="1622052" name="Rectangle 36"/>
            <p:cNvSpPr>
              <a:spLocks noChangeArrowheads="1"/>
            </p:cNvSpPr>
            <p:nvPr/>
          </p:nvSpPr>
          <p:spPr bwMode="auto">
            <a:xfrm>
              <a:off x="1413" y="1826"/>
              <a:ext cx="9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damaged en route</a:t>
              </a:r>
              <a:endParaRPr lang="en-GB" sz="2000" dirty="0">
                <a:latin typeface="Arial" pitchFamily="34" charset="0"/>
              </a:endParaRPr>
            </a:p>
          </p:txBody>
        </p:sp>
        <p:sp>
          <p:nvSpPr>
            <p:cNvPr id="1622053" name="Rectangle 37"/>
            <p:cNvSpPr>
              <a:spLocks noChangeArrowheads="1"/>
            </p:cNvSpPr>
            <p:nvPr/>
          </p:nvSpPr>
          <p:spPr bwMode="auto">
            <a:xfrm>
              <a:off x="3001" y="1828"/>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4" name="Rectangle 38"/>
            <p:cNvSpPr>
              <a:spLocks noChangeArrowheads="1"/>
            </p:cNvSpPr>
            <p:nvPr/>
          </p:nvSpPr>
          <p:spPr bwMode="auto">
            <a:xfrm>
              <a:off x="3406" y="1827"/>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5" name="Rectangle 39"/>
            <p:cNvSpPr>
              <a:spLocks noChangeArrowheads="1"/>
            </p:cNvSpPr>
            <p:nvPr/>
          </p:nvSpPr>
          <p:spPr bwMode="auto">
            <a:xfrm>
              <a:off x="3644" y="1781"/>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56" name="Rectangle 40"/>
            <p:cNvSpPr>
              <a:spLocks noChangeArrowheads="1"/>
            </p:cNvSpPr>
            <p:nvPr/>
          </p:nvSpPr>
          <p:spPr bwMode="auto">
            <a:xfrm>
              <a:off x="3646" y="1870"/>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57" name="Rectangle 41"/>
            <p:cNvSpPr>
              <a:spLocks noChangeArrowheads="1"/>
            </p:cNvSpPr>
            <p:nvPr/>
          </p:nvSpPr>
          <p:spPr bwMode="auto">
            <a:xfrm>
              <a:off x="5168" y="1782"/>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58" name="Rectangle 42"/>
            <p:cNvSpPr>
              <a:spLocks noChangeArrowheads="1"/>
            </p:cNvSpPr>
            <p:nvPr/>
          </p:nvSpPr>
          <p:spPr bwMode="auto">
            <a:xfrm>
              <a:off x="1134" y="20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1275</a:t>
              </a:r>
              <a:endParaRPr lang="en-GB" sz="2000" dirty="0">
                <a:latin typeface="Arial" pitchFamily="34" charset="0"/>
              </a:endParaRPr>
            </a:p>
          </p:txBody>
        </p:sp>
        <p:sp>
          <p:nvSpPr>
            <p:cNvPr id="1622059" name="Rectangle 43"/>
            <p:cNvSpPr>
              <a:spLocks noChangeArrowheads="1"/>
            </p:cNvSpPr>
            <p:nvPr/>
          </p:nvSpPr>
          <p:spPr bwMode="auto">
            <a:xfrm>
              <a:off x="1413" y="2003"/>
              <a:ext cx="12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Production line equipment damaged en</a:t>
              </a:r>
              <a:endParaRPr lang="en-GB" sz="2000" dirty="0">
                <a:latin typeface="Arial" pitchFamily="34" charset="0"/>
              </a:endParaRPr>
            </a:p>
          </p:txBody>
        </p:sp>
        <p:sp>
          <p:nvSpPr>
            <p:cNvPr id="1622060" name="Rectangle 44"/>
            <p:cNvSpPr>
              <a:spLocks noChangeArrowheads="1"/>
            </p:cNvSpPr>
            <p:nvPr/>
          </p:nvSpPr>
          <p:spPr bwMode="auto">
            <a:xfrm>
              <a:off x="1410" y="2095"/>
              <a:ext cx="1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route</a:t>
              </a:r>
              <a:endParaRPr lang="en-GB" sz="2000" dirty="0">
                <a:latin typeface="Arial" pitchFamily="34" charset="0"/>
              </a:endParaRPr>
            </a:p>
          </p:txBody>
        </p:sp>
        <p:sp>
          <p:nvSpPr>
            <p:cNvPr id="1622061" name="Rectangle 45"/>
            <p:cNvSpPr>
              <a:spLocks noChangeArrowheads="1"/>
            </p:cNvSpPr>
            <p:nvPr/>
          </p:nvSpPr>
          <p:spPr bwMode="auto">
            <a:xfrm>
              <a:off x="3006" y="2051"/>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62" name="Rectangle 46"/>
            <p:cNvSpPr>
              <a:spLocks noChangeArrowheads="1"/>
            </p:cNvSpPr>
            <p:nvPr/>
          </p:nvSpPr>
          <p:spPr bwMode="auto">
            <a:xfrm>
              <a:off x="3404" y="2051"/>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63" name="Rectangle 47"/>
            <p:cNvSpPr>
              <a:spLocks noChangeArrowheads="1"/>
            </p:cNvSpPr>
            <p:nvPr/>
          </p:nvSpPr>
          <p:spPr bwMode="auto">
            <a:xfrm>
              <a:off x="3646" y="2003"/>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64" name="Rectangle 48"/>
            <p:cNvSpPr>
              <a:spLocks noChangeArrowheads="1"/>
            </p:cNvSpPr>
            <p:nvPr/>
          </p:nvSpPr>
          <p:spPr bwMode="auto">
            <a:xfrm>
              <a:off x="3644" y="2094"/>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65" name="Rectangle 49"/>
            <p:cNvSpPr>
              <a:spLocks noChangeArrowheads="1"/>
            </p:cNvSpPr>
            <p:nvPr/>
          </p:nvSpPr>
          <p:spPr bwMode="auto">
            <a:xfrm>
              <a:off x="5168" y="2005"/>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66" name="Rectangle 50"/>
            <p:cNvSpPr>
              <a:spLocks noChangeArrowheads="1"/>
            </p:cNvSpPr>
            <p:nvPr/>
          </p:nvSpPr>
          <p:spPr bwMode="auto">
            <a:xfrm>
              <a:off x="1134" y="2274"/>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1276</a:t>
              </a:r>
              <a:endParaRPr lang="en-GB" sz="2000" dirty="0">
                <a:latin typeface="Arial" pitchFamily="34" charset="0"/>
              </a:endParaRPr>
            </a:p>
          </p:txBody>
        </p:sp>
        <p:sp>
          <p:nvSpPr>
            <p:cNvPr id="1622067" name="Rectangle 51"/>
            <p:cNvSpPr>
              <a:spLocks noChangeArrowheads="1"/>
            </p:cNvSpPr>
            <p:nvPr/>
          </p:nvSpPr>
          <p:spPr bwMode="auto">
            <a:xfrm>
              <a:off x="1410" y="2228"/>
              <a:ext cx="124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supplier fails to meet delivery</a:t>
              </a:r>
              <a:endParaRPr lang="en-GB" sz="2000" dirty="0">
                <a:latin typeface="Arial" pitchFamily="34" charset="0"/>
              </a:endParaRPr>
            </a:p>
          </p:txBody>
        </p:sp>
        <p:sp>
          <p:nvSpPr>
            <p:cNvPr id="1622068" name="Rectangle 52"/>
            <p:cNvSpPr>
              <a:spLocks noChangeArrowheads="1"/>
            </p:cNvSpPr>
            <p:nvPr/>
          </p:nvSpPr>
          <p:spPr bwMode="auto">
            <a:xfrm>
              <a:off x="1410" y="2318"/>
              <a:ext cx="27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deadline</a:t>
              </a:r>
              <a:endParaRPr lang="en-GB" sz="2000" dirty="0">
                <a:latin typeface="Arial" pitchFamily="34" charset="0"/>
              </a:endParaRPr>
            </a:p>
          </p:txBody>
        </p:sp>
        <p:sp>
          <p:nvSpPr>
            <p:cNvPr id="1622069" name="Rectangle 53"/>
            <p:cNvSpPr>
              <a:spLocks noChangeArrowheads="1"/>
            </p:cNvSpPr>
            <p:nvPr/>
          </p:nvSpPr>
          <p:spPr bwMode="auto">
            <a:xfrm>
              <a:off x="3006"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0" name="Rectangle 54"/>
            <p:cNvSpPr>
              <a:spLocks noChangeArrowheads="1"/>
            </p:cNvSpPr>
            <p:nvPr/>
          </p:nvSpPr>
          <p:spPr bwMode="auto">
            <a:xfrm>
              <a:off x="3409"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1" name="Rectangle 55"/>
            <p:cNvSpPr>
              <a:spLocks noChangeArrowheads="1"/>
            </p:cNvSpPr>
            <p:nvPr/>
          </p:nvSpPr>
          <p:spPr bwMode="auto">
            <a:xfrm>
              <a:off x="3644" y="2273"/>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072" name="Rectangle 56"/>
            <p:cNvSpPr>
              <a:spLocks noChangeArrowheads="1"/>
            </p:cNvSpPr>
            <p:nvPr/>
          </p:nvSpPr>
          <p:spPr bwMode="auto">
            <a:xfrm>
              <a:off x="5202" y="2227"/>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073" name="Rectangle 57"/>
            <p:cNvSpPr>
              <a:spLocks noChangeArrowheads="1"/>
            </p:cNvSpPr>
            <p:nvPr/>
          </p:nvSpPr>
          <p:spPr bwMode="auto">
            <a:xfrm>
              <a:off x="1134" y="24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1277</a:t>
              </a:r>
              <a:endParaRPr lang="en-GB" sz="2000" dirty="0">
                <a:latin typeface="Arial" pitchFamily="34" charset="0"/>
              </a:endParaRPr>
            </a:p>
          </p:txBody>
        </p:sp>
        <p:sp>
          <p:nvSpPr>
            <p:cNvPr id="1622074" name="Rectangle 58"/>
            <p:cNvSpPr>
              <a:spLocks noChangeArrowheads="1"/>
            </p:cNvSpPr>
            <p:nvPr/>
          </p:nvSpPr>
          <p:spPr bwMode="auto">
            <a:xfrm>
              <a:off x="1410" y="2451"/>
              <a:ext cx="90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Building company goes bust</a:t>
              </a:r>
              <a:endParaRPr lang="en-GB" sz="2000" dirty="0">
                <a:latin typeface="Arial" pitchFamily="34" charset="0"/>
              </a:endParaRPr>
            </a:p>
          </p:txBody>
        </p:sp>
        <p:sp>
          <p:nvSpPr>
            <p:cNvPr id="1622075" name="Rectangle 59"/>
            <p:cNvSpPr>
              <a:spLocks noChangeArrowheads="1"/>
            </p:cNvSpPr>
            <p:nvPr/>
          </p:nvSpPr>
          <p:spPr bwMode="auto">
            <a:xfrm>
              <a:off x="2998" y="2459"/>
              <a:ext cx="8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VL</a:t>
              </a:r>
              <a:endParaRPr lang="en-GB" sz="2000" dirty="0">
                <a:latin typeface="Arial" pitchFamily="34" charset="0"/>
              </a:endParaRPr>
            </a:p>
          </p:txBody>
        </p:sp>
        <p:sp>
          <p:nvSpPr>
            <p:cNvPr id="1622076" name="Rectangle 60"/>
            <p:cNvSpPr>
              <a:spLocks noChangeArrowheads="1"/>
            </p:cNvSpPr>
            <p:nvPr/>
          </p:nvSpPr>
          <p:spPr bwMode="auto">
            <a:xfrm>
              <a:off x="3392" y="2459"/>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77" name="Rectangle 61"/>
            <p:cNvSpPr>
              <a:spLocks noChangeArrowheads="1"/>
            </p:cNvSpPr>
            <p:nvPr/>
          </p:nvSpPr>
          <p:spPr bwMode="auto">
            <a:xfrm>
              <a:off x="3644" y="2450"/>
              <a:ext cx="103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Perform detailed financial check</a:t>
              </a:r>
              <a:endParaRPr lang="en-GB" sz="2000" dirty="0">
                <a:latin typeface="Arial" pitchFamily="34" charset="0"/>
              </a:endParaRPr>
            </a:p>
          </p:txBody>
        </p:sp>
        <p:sp>
          <p:nvSpPr>
            <p:cNvPr id="1622078" name="Rectangle 62"/>
            <p:cNvSpPr>
              <a:spLocks noChangeArrowheads="1"/>
            </p:cNvSpPr>
            <p:nvPr/>
          </p:nvSpPr>
          <p:spPr bwMode="auto">
            <a:xfrm>
              <a:off x="5154" y="2451"/>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79" name="Rectangle 63"/>
            <p:cNvSpPr>
              <a:spLocks noChangeArrowheads="1"/>
            </p:cNvSpPr>
            <p:nvPr/>
          </p:nvSpPr>
          <p:spPr bwMode="auto">
            <a:xfrm>
              <a:off x="1134" y="267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1278</a:t>
              </a:r>
              <a:endParaRPr lang="en-GB" sz="2000" dirty="0">
                <a:latin typeface="Arial" pitchFamily="34" charset="0"/>
              </a:endParaRPr>
            </a:p>
          </p:txBody>
        </p:sp>
        <p:sp>
          <p:nvSpPr>
            <p:cNvPr id="1622080" name="Rectangle 64"/>
            <p:cNvSpPr>
              <a:spLocks noChangeArrowheads="1"/>
            </p:cNvSpPr>
            <p:nvPr/>
          </p:nvSpPr>
          <p:spPr bwMode="auto">
            <a:xfrm>
              <a:off x="1410" y="2629"/>
              <a:ext cx="9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Poor weather during external</a:t>
              </a:r>
              <a:endParaRPr lang="en-GB" sz="2000" dirty="0">
                <a:latin typeface="Arial" pitchFamily="34" charset="0"/>
              </a:endParaRPr>
            </a:p>
          </p:txBody>
        </p:sp>
        <p:sp>
          <p:nvSpPr>
            <p:cNvPr id="1622081" name="Rectangle 65"/>
            <p:cNvSpPr>
              <a:spLocks noChangeArrowheads="1"/>
            </p:cNvSpPr>
            <p:nvPr/>
          </p:nvSpPr>
          <p:spPr bwMode="auto">
            <a:xfrm>
              <a:off x="1410" y="2718"/>
              <a:ext cx="4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refurbishment</a:t>
              </a:r>
              <a:endParaRPr lang="en-GB" sz="2000" dirty="0">
                <a:latin typeface="Arial" pitchFamily="34" charset="0"/>
              </a:endParaRPr>
            </a:p>
          </p:txBody>
        </p:sp>
        <p:sp>
          <p:nvSpPr>
            <p:cNvPr id="1622082" name="Rectangle 66"/>
            <p:cNvSpPr>
              <a:spLocks noChangeArrowheads="1"/>
            </p:cNvSpPr>
            <p:nvPr/>
          </p:nvSpPr>
          <p:spPr bwMode="auto">
            <a:xfrm>
              <a:off x="3014" y="2673"/>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83" name="Rectangle 67"/>
            <p:cNvSpPr>
              <a:spLocks noChangeArrowheads="1"/>
            </p:cNvSpPr>
            <p:nvPr/>
          </p:nvSpPr>
          <p:spPr bwMode="auto">
            <a:xfrm>
              <a:off x="3404" y="2673"/>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84" name="Rectangle 68"/>
            <p:cNvSpPr>
              <a:spLocks noChangeArrowheads="1"/>
            </p:cNvSpPr>
            <p:nvPr/>
          </p:nvSpPr>
          <p:spPr bwMode="auto">
            <a:xfrm>
              <a:off x="3644" y="2584"/>
              <a:ext cx="114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Plan external work when weather is</a:t>
              </a:r>
              <a:endParaRPr lang="en-GB" sz="2000" dirty="0">
                <a:latin typeface="Arial" pitchFamily="34" charset="0"/>
              </a:endParaRPr>
            </a:p>
          </p:txBody>
        </p:sp>
        <p:sp>
          <p:nvSpPr>
            <p:cNvPr id="1622085" name="Rectangle 69"/>
            <p:cNvSpPr>
              <a:spLocks noChangeArrowheads="1"/>
            </p:cNvSpPr>
            <p:nvPr/>
          </p:nvSpPr>
          <p:spPr bwMode="auto">
            <a:xfrm>
              <a:off x="3644" y="2673"/>
              <a:ext cx="111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favourable. May require short term</a:t>
              </a:r>
              <a:endParaRPr lang="en-GB" sz="2000" dirty="0">
                <a:latin typeface="Arial" pitchFamily="34" charset="0"/>
              </a:endParaRPr>
            </a:p>
          </p:txBody>
        </p:sp>
        <p:sp>
          <p:nvSpPr>
            <p:cNvPr id="1622086" name="Rectangle 70"/>
            <p:cNvSpPr>
              <a:spLocks noChangeArrowheads="1"/>
            </p:cNvSpPr>
            <p:nvPr/>
          </p:nvSpPr>
          <p:spPr bwMode="auto">
            <a:xfrm>
              <a:off x="3641" y="2764"/>
              <a:ext cx="6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changes to schedule</a:t>
              </a:r>
              <a:endParaRPr lang="en-GB" sz="2000" dirty="0">
                <a:latin typeface="Arial" pitchFamily="34" charset="0"/>
              </a:endParaRPr>
            </a:p>
          </p:txBody>
        </p:sp>
        <p:sp>
          <p:nvSpPr>
            <p:cNvPr id="1622087" name="Rectangle 71"/>
            <p:cNvSpPr>
              <a:spLocks noChangeArrowheads="1"/>
            </p:cNvSpPr>
            <p:nvPr/>
          </p:nvSpPr>
          <p:spPr bwMode="auto">
            <a:xfrm>
              <a:off x="5187" y="2584"/>
              <a:ext cx="9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LD</a:t>
              </a:r>
              <a:endParaRPr lang="en-GB" sz="2000" dirty="0">
                <a:latin typeface="Arial" pitchFamily="34" charset="0"/>
              </a:endParaRPr>
            </a:p>
          </p:txBody>
        </p:sp>
        <p:sp>
          <p:nvSpPr>
            <p:cNvPr id="1622088" name="Rectangle 72"/>
            <p:cNvSpPr>
              <a:spLocks noChangeArrowheads="1"/>
            </p:cNvSpPr>
            <p:nvPr/>
          </p:nvSpPr>
          <p:spPr bwMode="auto">
            <a:xfrm>
              <a:off x="1134" y="294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1279</a:t>
              </a:r>
              <a:endParaRPr lang="en-GB" sz="2000" dirty="0">
                <a:latin typeface="Arial" pitchFamily="34" charset="0"/>
              </a:endParaRPr>
            </a:p>
          </p:txBody>
        </p:sp>
        <p:sp>
          <p:nvSpPr>
            <p:cNvPr id="1622089" name="Rectangle 73"/>
            <p:cNvSpPr>
              <a:spLocks noChangeArrowheads="1"/>
            </p:cNvSpPr>
            <p:nvPr/>
          </p:nvSpPr>
          <p:spPr bwMode="auto">
            <a:xfrm>
              <a:off x="1410" y="2943"/>
              <a:ext cx="12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Scope of refurbishment work extended</a:t>
              </a:r>
              <a:endParaRPr lang="en-GB" sz="2000" dirty="0">
                <a:latin typeface="Arial" pitchFamily="34" charset="0"/>
              </a:endParaRPr>
            </a:p>
          </p:txBody>
        </p:sp>
        <p:sp>
          <p:nvSpPr>
            <p:cNvPr id="1622090" name="Rectangle 74"/>
            <p:cNvSpPr>
              <a:spLocks noChangeArrowheads="1"/>
            </p:cNvSpPr>
            <p:nvPr/>
          </p:nvSpPr>
          <p:spPr bwMode="auto">
            <a:xfrm>
              <a:off x="3006"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1" name="Rectangle 75"/>
            <p:cNvSpPr>
              <a:spLocks noChangeArrowheads="1"/>
            </p:cNvSpPr>
            <p:nvPr/>
          </p:nvSpPr>
          <p:spPr bwMode="auto">
            <a:xfrm>
              <a:off x="3409"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2" name="Rectangle 76"/>
            <p:cNvSpPr>
              <a:spLocks noChangeArrowheads="1"/>
            </p:cNvSpPr>
            <p:nvPr/>
          </p:nvSpPr>
          <p:spPr bwMode="auto">
            <a:xfrm>
              <a:off x="3644" y="2896"/>
              <a:ext cx="97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Maintain strict Change Control</a:t>
              </a:r>
              <a:endParaRPr lang="en-GB" sz="2000" dirty="0">
                <a:latin typeface="Arial" pitchFamily="34" charset="0"/>
              </a:endParaRPr>
            </a:p>
          </p:txBody>
        </p:sp>
        <p:sp>
          <p:nvSpPr>
            <p:cNvPr id="1622093" name="Rectangle 77"/>
            <p:cNvSpPr>
              <a:spLocks noChangeArrowheads="1"/>
            </p:cNvSpPr>
            <p:nvPr/>
          </p:nvSpPr>
          <p:spPr bwMode="auto">
            <a:xfrm>
              <a:off x="3641" y="2987"/>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procedures</a:t>
              </a:r>
              <a:endParaRPr lang="en-GB" sz="2000" dirty="0">
                <a:latin typeface="Arial" pitchFamily="34" charset="0"/>
              </a:endParaRPr>
            </a:p>
          </p:txBody>
        </p:sp>
        <p:sp>
          <p:nvSpPr>
            <p:cNvPr id="1622094" name="Rectangle 78"/>
            <p:cNvSpPr>
              <a:spLocks noChangeArrowheads="1"/>
            </p:cNvSpPr>
            <p:nvPr/>
          </p:nvSpPr>
          <p:spPr bwMode="auto">
            <a:xfrm>
              <a:off x="5154" y="2897"/>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95" name="Rectangle 79"/>
            <p:cNvSpPr>
              <a:spLocks noChangeArrowheads="1"/>
            </p:cNvSpPr>
            <p:nvPr/>
          </p:nvSpPr>
          <p:spPr bwMode="auto">
            <a:xfrm>
              <a:off x="1134" y="3142"/>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1280</a:t>
              </a:r>
              <a:endParaRPr lang="en-GB" sz="2000" dirty="0">
                <a:latin typeface="Arial" pitchFamily="34" charset="0"/>
              </a:endParaRPr>
            </a:p>
          </p:txBody>
        </p:sp>
        <p:sp>
          <p:nvSpPr>
            <p:cNvPr id="1622096" name="Rectangle 80"/>
            <p:cNvSpPr>
              <a:spLocks noChangeArrowheads="1"/>
            </p:cNvSpPr>
            <p:nvPr/>
          </p:nvSpPr>
          <p:spPr bwMode="auto">
            <a:xfrm>
              <a:off x="1410" y="3142"/>
              <a:ext cx="98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Injury during decommissioning</a:t>
              </a:r>
              <a:endParaRPr lang="en-GB" sz="2000" dirty="0">
                <a:latin typeface="Arial" pitchFamily="34" charset="0"/>
              </a:endParaRPr>
            </a:p>
          </p:txBody>
        </p:sp>
        <p:sp>
          <p:nvSpPr>
            <p:cNvPr id="1622097" name="Rectangle 81"/>
            <p:cNvSpPr>
              <a:spLocks noChangeArrowheads="1"/>
            </p:cNvSpPr>
            <p:nvPr/>
          </p:nvSpPr>
          <p:spPr bwMode="auto">
            <a:xfrm>
              <a:off x="3001" y="316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98" name="Rectangle 82"/>
            <p:cNvSpPr>
              <a:spLocks noChangeArrowheads="1"/>
            </p:cNvSpPr>
            <p:nvPr/>
          </p:nvSpPr>
          <p:spPr bwMode="auto">
            <a:xfrm>
              <a:off x="3416" y="3166"/>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99" name="Rectangle 83"/>
            <p:cNvSpPr>
              <a:spLocks noChangeArrowheads="1"/>
            </p:cNvSpPr>
            <p:nvPr/>
          </p:nvSpPr>
          <p:spPr bwMode="auto">
            <a:xfrm>
              <a:off x="3641" y="3105"/>
              <a:ext cx="117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Ensure safety regulations are strictly</a:t>
              </a:r>
              <a:endParaRPr lang="en-GB" sz="2000" dirty="0">
                <a:latin typeface="Arial" pitchFamily="34" charset="0"/>
              </a:endParaRPr>
            </a:p>
          </p:txBody>
        </p:sp>
        <p:sp>
          <p:nvSpPr>
            <p:cNvPr id="1622100" name="Rectangle 84"/>
            <p:cNvSpPr>
              <a:spLocks noChangeArrowheads="1"/>
            </p:cNvSpPr>
            <p:nvPr/>
          </p:nvSpPr>
          <p:spPr bwMode="auto">
            <a:xfrm>
              <a:off x="3641" y="3186"/>
              <a:ext cx="28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enforced</a:t>
              </a:r>
              <a:endParaRPr lang="en-GB" sz="2000" dirty="0">
                <a:latin typeface="Arial" pitchFamily="34" charset="0"/>
              </a:endParaRPr>
            </a:p>
          </p:txBody>
        </p:sp>
        <p:sp>
          <p:nvSpPr>
            <p:cNvPr id="1622101" name="Rectangle 85"/>
            <p:cNvSpPr>
              <a:spLocks noChangeArrowheads="1"/>
            </p:cNvSpPr>
            <p:nvPr/>
          </p:nvSpPr>
          <p:spPr bwMode="auto">
            <a:xfrm>
              <a:off x="5186" y="3121"/>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PH</a:t>
              </a:r>
              <a:endParaRPr lang="en-GB" sz="2000" dirty="0">
                <a:latin typeface="Arial" pitchFamily="34" charset="0"/>
              </a:endParaRPr>
            </a:p>
          </p:txBody>
        </p:sp>
        <p:sp>
          <p:nvSpPr>
            <p:cNvPr id="1622102" name="Rectangle 86"/>
            <p:cNvSpPr>
              <a:spLocks noChangeArrowheads="1"/>
            </p:cNvSpPr>
            <p:nvPr/>
          </p:nvSpPr>
          <p:spPr bwMode="auto">
            <a:xfrm>
              <a:off x="1134" y="33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1281</a:t>
              </a:r>
              <a:endParaRPr lang="en-GB" sz="2000" dirty="0">
                <a:latin typeface="Arial" pitchFamily="34" charset="0"/>
              </a:endParaRPr>
            </a:p>
          </p:txBody>
        </p:sp>
        <p:sp>
          <p:nvSpPr>
            <p:cNvPr id="1622103" name="Rectangle 87"/>
            <p:cNvSpPr>
              <a:spLocks noChangeArrowheads="1"/>
            </p:cNvSpPr>
            <p:nvPr/>
          </p:nvSpPr>
          <p:spPr bwMode="auto">
            <a:xfrm>
              <a:off x="1410" y="3328"/>
              <a:ext cx="51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Petty vandalism</a:t>
              </a:r>
              <a:endParaRPr lang="en-GB" sz="2000" dirty="0">
                <a:latin typeface="Arial" pitchFamily="34" charset="0"/>
              </a:endParaRPr>
            </a:p>
          </p:txBody>
        </p:sp>
        <p:sp>
          <p:nvSpPr>
            <p:cNvPr id="1622104" name="Rectangle 88"/>
            <p:cNvSpPr>
              <a:spLocks noChangeArrowheads="1"/>
            </p:cNvSpPr>
            <p:nvPr/>
          </p:nvSpPr>
          <p:spPr bwMode="auto">
            <a:xfrm>
              <a:off x="3014" y="3328"/>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105" name="Rectangle 89"/>
            <p:cNvSpPr>
              <a:spLocks noChangeArrowheads="1"/>
            </p:cNvSpPr>
            <p:nvPr/>
          </p:nvSpPr>
          <p:spPr bwMode="auto">
            <a:xfrm>
              <a:off x="3409" y="3328"/>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106" name="Rectangle 90"/>
            <p:cNvSpPr>
              <a:spLocks noChangeArrowheads="1"/>
            </p:cNvSpPr>
            <p:nvPr/>
          </p:nvSpPr>
          <p:spPr bwMode="auto">
            <a:xfrm>
              <a:off x="3641" y="3328"/>
              <a:ext cx="67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Cover with insurance</a:t>
              </a:r>
              <a:endParaRPr lang="en-GB" sz="2000" dirty="0">
                <a:latin typeface="Arial" pitchFamily="34" charset="0"/>
              </a:endParaRPr>
            </a:p>
          </p:txBody>
        </p:sp>
        <p:sp>
          <p:nvSpPr>
            <p:cNvPr id="1622107" name="Rectangle 91"/>
            <p:cNvSpPr>
              <a:spLocks noChangeArrowheads="1"/>
            </p:cNvSpPr>
            <p:nvPr/>
          </p:nvSpPr>
          <p:spPr bwMode="auto">
            <a:xfrm>
              <a:off x="5154" y="3328"/>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108" name="Rectangle 92"/>
            <p:cNvSpPr>
              <a:spLocks noChangeArrowheads="1"/>
            </p:cNvSpPr>
            <p:nvPr/>
          </p:nvSpPr>
          <p:spPr bwMode="auto">
            <a:xfrm>
              <a:off x="1134" y="3476"/>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1282</a:t>
              </a:r>
              <a:endParaRPr lang="en-GB" sz="2000" dirty="0">
                <a:latin typeface="Arial" pitchFamily="34" charset="0"/>
              </a:endParaRPr>
            </a:p>
          </p:txBody>
        </p:sp>
        <p:sp>
          <p:nvSpPr>
            <p:cNvPr id="1622109" name="Rectangle 93"/>
            <p:cNvSpPr>
              <a:spLocks noChangeArrowheads="1"/>
            </p:cNvSpPr>
            <p:nvPr/>
          </p:nvSpPr>
          <p:spPr bwMode="auto">
            <a:xfrm>
              <a:off x="1410" y="3476"/>
              <a:ext cx="62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New furniture faulty</a:t>
              </a:r>
              <a:endParaRPr lang="en-GB" sz="2000" dirty="0">
                <a:latin typeface="Arial" pitchFamily="34" charset="0"/>
              </a:endParaRPr>
            </a:p>
          </p:txBody>
        </p:sp>
        <p:sp>
          <p:nvSpPr>
            <p:cNvPr id="1622110" name="Rectangle 94"/>
            <p:cNvSpPr>
              <a:spLocks noChangeArrowheads="1"/>
            </p:cNvSpPr>
            <p:nvPr/>
          </p:nvSpPr>
          <p:spPr bwMode="auto">
            <a:xfrm>
              <a:off x="3001"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1" name="Rectangle 95"/>
            <p:cNvSpPr>
              <a:spLocks noChangeArrowheads="1"/>
            </p:cNvSpPr>
            <p:nvPr/>
          </p:nvSpPr>
          <p:spPr bwMode="auto">
            <a:xfrm>
              <a:off x="3404"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2" name="Rectangle 96"/>
            <p:cNvSpPr>
              <a:spLocks noChangeArrowheads="1"/>
            </p:cNvSpPr>
            <p:nvPr/>
          </p:nvSpPr>
          <p:spPr bwMode="auto">
            <a:xfrm>
              <a:off x="3644" y="3475"/>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113" name="Rectangle 97"/>
            <p:cNvSpPr>
              <a:spLocks noChangeArrowheads="1"/>
            </p:cNvSpPr>
            <p:nvPr/>
          </p:nvSpPr>
          <p:spPr bwMode="auto">
            <a:xfrm>
              <a:off x="5200" y="3476"/>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114" name="Line 98"/>
            <p:cNvSpPr>
              <a:spLocks noChangeShapeType="1"/>
            </p:cNvSpPr>
            <p:nvPr/>
          </p:nvSpPr>
          <p:spPr bwMode="auto">
            <a:xfrm>
              <a:off x="1096" y="28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5" name="Line 99"/>
            <p:cNvSpPr>
              <a:spLocks noChangeShapeType="1"/>
            </p:cNvSpPr>
            <p:nvPr/>
          </p:nvSpPr>
          <p:spPr bwMode="auto">
            <a:xfrm>
              <a:off x="1088" y="1960"/>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6" name="Line 100"/>
            <p:cNvSpPr>
              <a:spLocks noChangeShapeType="1"/>
            </p:cNvSpPr>
            <p:nvPr/>
          </p:nvSpPr>
          <p:spPr bwMode="auto">
            <a:xfrm>
              <a:off x="4329" y="1359"/>
              <a:ext cx="0" cy="134"/>
            </a:xfrm>
            <a:prstGeom prst="line">
              <a:avLst/>
            </a:prstGeom>
            <a:noFill/>
            <a:ln w="9525">
              <a:solidFill>
                <a:schemeClr val="tx1"/>
              </a:solidFill>
              <a:round/>
              <a:headEnd/>
              <a:tailEnd/>
            </a:ln>
            <a:effectLst/>
          </p:spPr>
          <p:txBody>
            <a:bodyPr wrap="none" anchor="ctr"/>
            <a:lstStyle/>
            <a:p>
              <a:endParaRPr lang="en-US" dirty="0"/>
            </a:p>
          </p:txBody>
        </p:sp>
        <p:sp>
          <p:nvSpPr>
            <p:cNvPr id="1622117" name="Rectangle 101"/>
            <p:cNvSpPr>
              <a:spLocks noChangeArrowheads="1"/>
            </p:cNvSpPr>
            <p:nvPr/>
          </p:nvSpPr>
          <p:spPr bwMode="auto">
            <a:xfrm>
              <a:off x="4538" y="1254"/>
              <a:ext cx="618" cy="97"/>
            </a:xfrm>
            <a:prstGeom prst="rect">
              <a:avLst/>
            </a:prstGeom>
            <a:noFill/>
            <a:ln w="9525">
              <a:noFill/>
              <a:miter lim="800000"/>
              <a:headEnd/>
              <a:tailEnd/>
            </a:ln>
          </p:spPr>
          <p:txBody>
            <a:bodyPr wrap="none" lIns="0" tIns="0" rIns="0" bIns="0">
              <a:spAutoFit/>
            </a:bodyPr>
            <a:lstStyle/>
            <a:p>
              <a:pPr algn="l"/>
              <a:r>
                <a:rPr lang="en-GB" sz="1000" dirty="0">
                  <a:solidFill>
                    <a:srgbClr val="000000"/>
                  </a:solidFill>
                  <a:latin typeface="Arial" pitchFamily="34" charset="0"/>
                </a:rPr>
                <a:t>Version………….</a:t>
              </a:r>
              <a:endParaRPr lang="en-GB" sz="1800" dirty="0">
                <a:latin typeface="Arial" pitchFamily="34" charset="0"/>
              </a:endParaRPr>
            </a:p>
          </p:txBody>
        </p:sp>
        <p:sp>
          <p:nvSpPr>
            <p:cNvPr id="1622118" name="Line 102"/>
            <p:cNvSpPr>
              <a:spLocks noChangeShapeType="1"/>
            </p:cNvSpPr>
            <p:nvPr/>
          </p:nvSpPr>
          <p:spPr bwMode="auto">
            <a:xfrm>
              <a:off x="1091" y="1770"/>
              <a:ext cx="4381" cy="0"/>
            </a:xfrm>
            <a:prstGeom prst="line">
              <a:avLst/>
            </a:prstGeom>
            <a:noFill/>
            <a:ln w="9525">
              <a:solidFill>
                <a:srgbClr val="969696"/>
              </a:solidFill>
              <a:round/>
              <a:headEnd/>
              <a:tailEnd/>
            </a:ln>
            <a:effectLst/>
          </p:spPr>
          <p:txBody>
            <a:bodyPr wrap="none" anchor="ctr"/>
            <a:lstStyle/>
            <a:p>
              <a:endParaRPr lang="en-US" dirty="0"/>
            </a:p>
          </p:txBody>
        </p:sp>
        <p:sp>
          <p:nvSpPr>
            <p:cNvPr id="1622119" name="Line 103"/>
            <p:cNvSpPr>
              <a:spLocks noChangeShapeType="1"/>
            </p:cNvSpPr>
            <p:nvPr/>
          </p:nvSpPr>
          <p:spPr bwMode="auto">
            <a:xfrm>
              <a:off x="1086" y="2197"/>
              <a:ext cx="4379" cy="0"/>
            </a:xfrm>
            <a:prstGeom prst="line">
              <a:avLst/>
            </a:prstGeom>
            <a:noFill/>
            <a:ln w="9525">
              <a:solidFill>
                <a:srgbClr val="969696"/>
              </a:solidFill>
              <a:round/>
              <a:headEnd/>
              <a:tailEnd/>
            </a:ln>
            <a:effectLst/>
          </p:spPr>
          <p:txBody>
            <a:bodyPr wrap="none" anchor="ctr"/>
            <a:lstStyle/>
            <a:p>
              <a:endParaRPr lang="en-US" dirty="0"/>
            </a:p>
          </p:txBody>
        </p:sp>
        <p:sp>
          <p:nvSpPr>
            <p:cNvPr id="1622120" name="Line 104"/>
            <p:cNvSpPr>
              <a:spLocks noChangeShapeType="1"/>
            </p:cNvSpPr>
            <p:nvPr/>
          </p:nvSpPr>
          <p:spPr bwMode="auto">
            <a:xfrm>
              <a:off x="1097" y="25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1" name="Line 105"/>
            <p:cNvSpPr>
              <a:spLocks noChangeShapeType="1"/>
            </p:cNvSpPr>
            <p:nvPr/>
          </p:nvSpPr>
          <p:spPr bwMode="auto">
            <a:xfrm>
              <a:off x="1088" y="3087"/>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2" name="Rectangle 106"/>
            <p:cNvSpPr>
              <a:spLocks noChangeArrowheads="1"/>
            </p:cNvSpPr>
            <p:nvPr/>
          </p:nvSpPr>
          <p:spPr bwMode="auto">
            <a:xfrm>
              <a:off x="1090" y="1194"/>
              <a:ext cx="4380" cy="2396"/>
            </a:xfrm>
            <a:prstGeom prst="rect">
              <a:avLst/>
            </a:prstGeom>
            <a:noFill/>
            <a:ln w="9525">
              <a:solidFill>
                <a:srgbClr val="969696"/>
              </a:solidFill>
              <a:miter lim="800000"/>
              <a:headEnd/>
              <a:tailEnd/>
            </a:ln>
            <a:effectLst/>
          </p:spPr>
          <p:txBody>
            <a:bodyPr wrap="none" anchor="ctr"/>
            <a:lstStyle/>
            <a:p>
              <a:endParaRPr lang="en-US" dirty="0"/>
            </a:p>
          </p:txBody>
        </p:sp>
        <p:sp>
          <p:nvSpPr>
            <p:cNvPr id="1622123" name="Line 107"/>
            <p:cNvSpPr>
              <a:spLocks noChangeShapeType="1"/>
            </p:cNvSpPr>
            <p:nvPr/>
          </p:nvSpPr>
          <p:spPr bwMode="auto">
            <a:xfrm>
              <a:off x="1090" y="1360"/>
              <a:ext cx="4374" cy="0"/>
            </a:xfrm>
            <a:prstGeom prst="line">
              <a:avLst/>
            </a:prstGeom>
            <a:noFill/>
            <a:ln w="9525">
              <a:solidFill>
                <a:srgbClr val="969696"/>
              </a:solidFill>
              <a:round/>
              <a:headEnd/>
              <a:tailEnd/>
            </a:ln>
            <a:effectLst/>
          </p:spPr>
          <p:txBody>
            <a:bodyPr wrap="none" anchor="ctr"/>
            <a:lstStyle/>
            <a:p>
              <a:endParaRPr lang="en-US" dirty="0"/>
            </a:p>
          </p:txBody>
        </p:sp>
        <p:sp>
          <p:nvSpPr>
            <p:cNvPr id="1622124" name="Line 108"/>
            <p:cNvSpPr>
              <a:spLocks noChangeShapeType="1"/>
            </p:cNvSpPr>
            <p:nvPr/>
          </p:nvSpPr>
          <p:spPr bwMode="auto">
            <a:xfrm>
              <a:off x="1349" y="1489"/>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5" name="Line 109"/>
            <p:cNvSpPr>
              <a:spLocks noChangeShapeType="1"/>
            </p:cNvSpPr>
            <p:nvPr/>
          </p:nvSpPr>
          <p:spPr bwMode="auto">
            <a:xfrm>
              <a:off x="3592" y="1493"/>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6" name="Line 110"/>
            <p:cNvSpPr>
              <a:spLocks noChangeShapeType="1"/>
            </p:cNvSpPr>
            <p:nvPr/>
          </p:nvSpPr>
          <p:spPr bwMode="auto">
            <a:xfrm>
              <a:off x="2798" y="1490"/>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7" name="Line 111"/>
            <p:cNvSpPr>
              <a:spLocks noChangeShapeType="1"/>
            </p:cNvSpPr>
            <p:nvPr/>
          </p:nvSpPr>
          <p:spPr bwMode="auto">
            <a:xfrm>
              <a:off x="3271" y="1494"/>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8" name="Line 112"/>
            <p:cNvSpPr>
              <a:spLocks noChangeShapeType="1"/>
            </p:cNvSpPr>
            <p:nvPr/>
          </p:nvSpPr>
          <p:spPr bwMode="auto">
            <a:xfrm>
              <a:off x="4995" y="1491"/>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9" name="Line 113"/>
            <p:cNvSpPr>
              <a:spLocks noChangeShapeType="1"/>
            </p:cNvSpPr>
            <p:nvPr/>
          </p:nvSpPr>
          <p:spPr bwMode="auto">
            <a:xfrm>
              <a:off x="1086" y="3456"/>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0" name="Line 114"/>
            <p:cNvSpPr>
              <a:spLocks noChangeShapeType="1"/>
            </p:cNvSpPr>
            <p:nvPr/>
          </p:nvSpPr>
          <p:spPr bwMode="auto">
            <a:xfrm>
              <a:off x="1090" y="3287"/>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1" name="Line 115"/>
            <p:cNvSpPr>
              <a:spLocks noChangeShapeType="1"/>
            </p:cNvSpPr>
            <p:nvPr/>
          </p:nvSpPr>
          <p:spPr bwMode="auto">
            <a:xfrm>
              <a:off x="1090" y="2415"/>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2" name="Line 116"/>
            <p:cNvSpPr>
              <a:spLocks noChangeShapeType="1"/>
            </p:cNvSpPr>
            <p:nvPr/>
          </p:nvSpPr>
          <p:spPr bwMode="auto">
            <a:xfrm>
              <a:off x="1094" y="1621"/>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3" name="Line 117"/>
            <p:cNvSpPr>
              <a:spLocks noChangeShapeType="1"/>
            </p:cNvSpPr>
            <p:nvPr/>
          </p:nvSpPr>
          <p:spPr bwMode="auto">
            <a:xfrm>
              <a:off x="1099" y="1493"/>
              <a:ext cx="4370" cy="0"/>
            </a:xfrm>
            <a:prstGeom prst="line">
              <a:avLst/>
            </a:prstGeom>
            <a:noFill/>
            <a:ln w="9525">
              <a:solidFill>
                <a:srgbClr val="969696"/>
              </a:solidFill>
              <a:round/>
              <a:headEnd/>
              <a:tailEnd/>
            </a:ln>
            <a:effectLst/>
          </p:spPr>
          <p:txBody>
            <a:bodyPr wrap="none">
              <a:spAutoFit/>
            </a:bodyPr>
            <a:lstStyle/>
            <a:p>
              <a:endParaRPr lang="en-US" dirty="0"/>
            </a:p>
          </p:txBody>
        </p:sp>
      </p:grpSp>
      <p:sp>
        <p:nvSpPr>
          <p:cNvPr id="1622134" name="Text Box 118"/>
          <p:cNvSpPr txBox="1">
            <a:spLocks noChangeArrowheads="1"/>
          </p:cNvSpPr>
          <p:nvPr/>
        </p:nvSpPr>
        <p:spPr bwMode="auto">
          <a:xfrm>
            <a:off x="1495307" y="5895201"/>
            <a:ext cx="6088783" cy="276999"/>
          </a:xfrm>
          <a:prstGeom prst="rect">
            <a:avLst/>
          </a:prstGeom>
          <a:noFill/>
          <a:ln w="9525" algn="ctr">
            <a:noFill/>
            <a:miter lim="800000"/>
            <a:headEnd/>
            <a:tailEnd/>
          </a:ln>
          <a:effectLst/>
        </p:spPr>
        <p:txBody>
          <a:bodyPr wrap="none">
            <a:spAutoFit/>
          </a:bodyPr>
          <a:lstStyle/>
          <a:p>
            <a:pPr algn="l" eaLnBrk="1" hangingPunct="1"/>
            <a:r>
              <a:rPr lang="en-GB" sz="1200" dirty="0" smtClean="0">
                <a:latin typeface="Arial" pitchFamily="34" charset="0"/>
              </a:rPr>
              <a:t>Other </a:t>
            </a:r>
            <a:r>
              <a:rPr lang="en-GB" sz="1200" dirty="0">
                <a:latin typeface="Arial" pitchFamily="34" charset="0"/>
              </a:rPr>
              <a:t>fields that may be </a:t>
            </a:r>
            <a:r>
              <a:rPr lang="en-GB" sz="1200" dirty="0" smtClean="0">
                <a:latin typeface="Arial" pitchFamily="34" charset="0"/>
              </a:rPr>
              <a:t>included:  Proximity/Status/Title/Associated </a:t>
            </a:r>
            <a:r>
              <a:rPr lang="en-GB" sz="1200" dirty="0">
                <a:latin typeface="Arial" pitchFamily="34" charset="0"/>
              </a:rPr>
              <a:t>Risks/Project Area</a:t>
            </a:r>
          </a:p>
        </p:txBody>
      </p:sp>
      <p:grpSp>
        <p:nvGrpSpPr>
          <p:cNvPr id="1622135" name="Group 119"/>
          <p:cNvGrpSpPr>
            <a:grpSpLocks/>
          </p:cNvGrpSpPr>
          <p:nvPr/>
        </p:nvGrpSpPr>
        <p:grpSpPr bwMode="auto">
          <a:xfrm>
            <a:off x="948104" y="5272222"/>
            <a:ext cx="2669931" cy="681038"/>
            <a:chOff x="720" y="3576"/>
            <a:chExt cx="1792" cy="429"/>
          </a:xfrm>
        </p:grpSpPr>
        <p:sp>
          <p:nvSpPr>
            <p:cNvPr id="1622136" name="AutoShape 120"/>
            <p:cNvSpPr>
              <a:spLocks/>
            </p:cNvSpPr>
            <p:nvPr/>
          </p:nvSpPr>
          <p:spPr bwMode="auto">
            <a:xfrm rot="5400000">
              <a:off x="1520" y="2776"/>
              <a:ext cx="192" cy="1792"/>
            </a:xfrm>
            <a:prstGeom prst="rightBrace">
              <a:avLst>
                <a:gd name="adj1" fmla="val 77778"/>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37" name="Text Box 121"/>
            <p:cNvSpPr txBox="1">
              <a:spLocks noChangeArrowheads="1"/>
            </p:cNvSpPr>
            <p:nvPr/>
          </p:nvSpPr>
          <p:spPr bwMode="auto">
            <a:xfrm>
              <a:off x="1142" y="3772"/>
              <a:ext cx="981"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Identification</a:t>
              </a:r>
              <a:endParaRPr lang="en-US" b="1" dirty="0"/>
            </a:p>
          </p:txBody>
        </p:sp>
      </p:grpSp>
      <p:grpSp>
        <p:nvGrpSpPr>
          <p:cNvPr id="1622138" name="Group 122"/>
          <p:cNvGrpSpPr>
            <a:grpSpLocks/>
          </p:cNvGrpSpPr>
          <p:nvPr/>
        </p:nvGrpSpPr>
        <p:grpSpPr bwMode="auto">
          <a:xfrm>
            <a:off x="3623896" y="5259522"/>
            <a:ext cx="1467337" cy="693738"/>
            <a:chOff x="2536" y="3568"/>
            <a:chExt cx="1237" cy="437"/>
          </a:xfrm>
        </p:grpSpPr>
        <p:sp>
          <p:nvSpPr>
            <p:cNvPr id="1622139" name="AutoShape 123"/>
            <p:cNvSpPr>
              <a:spLocks/>
            </p:cNvSpPr>
            <p:nvPr/>
          </p:nvSpPr>
          <p:spPr bwMode="auto">
            <a:xfrm rot="5400000">
              <a:off x="2988" y="3116"/>
              <a:ext cx="192" cy="1096"/>
            </a:xfrm>
            <a:prstGeom prst="rightBrace">
              <a:avLst>
                <a:gd name="adj1" fmla="val 47569"/>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0" name="Text Box 124"/>
            <p:cNvSpPr txBox="1">
              <a:spLocks noChangeArrowheads="1"/>
            </p:cNvSpPr>
            <p:nvPr/>
          </p:nvSpPr>
          <p:spPr bwMode="auto">
            <a:xfrm>
              <a:off x="2669" y="3772"/>
              <a:ext cx="1104"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Assessment</a:t>
              </a:r>
              <a:endParaRPr lang="en-US" b="1" dirty="0"/>
            </a:p>
          </p:txBody>
        </p:sp>
      </p:grpSp>
      <p:grpSp>
        <p:nvGrpSpPr>
          <p:cNvPr id="1622141" name="Group 125"/>
          <p:cNvGrpSpPr>
            <a:grpSpLocks/>
          </p:cNvGrpSpPr>
          <p:nvPr/>
        </p:nvGrpSpPr>
        <p:grpSpPr bwMode="auto">
          <a:xfrm>
            <a:off x="4947140" y="5283335"/>
            <a:ext cx="2902926" cy="655638"/>
            <a:chOff x="3648" y="3568"/>
            <a:chExt cx="1584" cy="413"/>
          </a:xfrm>
        </p:grpSpPr>
        <p:sp>
          <p:nvSpPr>
            <p:cNvPr id="1622142" name="AutoShape 126"/>
            <p:cNvSpPr>
              <a:spLocks/>
            </p:cNvSpPr>
            <p:nvPr/>
          </p:nvSpPr>
          <p:spPr bwMode="auto">
            <a:xfrm rot="5400000">
              <a:off x="4344" y="2872"/>
              <a:ext cx="192" cy="1584"/>
            </a:xfrm>
            <a:prstGeom prst="rightBrace">
              <a:avLst>
                <a:gd name="adj1" fmla="val 68750"/>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3" name="Text Box 127"/>
            <p:cNvSpPr txBox="1">
              <a:spLocks noChangeArrowheads="1"/>
            </p:cNvSpPr>
            <p:nvPr/>
          </p:nvSpPr>
          <p:spPr bwMode="auto">
            <a:xfrm>
              <a:off x="4102" y="3748"/>
              <a:ext cx="597"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Response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308</a:t>
            </a:fld>
            <a:endParaRPr lang="en-US" dirty="0"/>
          </a:p>
        </p:txBody>
      </p:sp>
    </p:spTree>
    <p:extLst>
      <p:ext uri="{BB962C8B-B14F-4D97-AF65-F5344CB8AC3E}">
        <p14:creationId xmlns:p14="http://schemas.microsoft.com/office/powerpoint/2010/main" xmlns="" val="27593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22135"/>
                                        </p:tgtEl>
                                        <p:attrNameLst>
                                          <p:attrName>style.visibility</p:attrName>
                                        </p:attrNameLst>
                                      </p:cBhvr>
                                      <p:to>
                                        <p:strVal val="visible"/>
                                      </p:to>
                                    </p:set>
                                    <p:anim calcmode="lin" valueType="num">
                                      <p:cBhvr>
                                        <p:cTn id="7" dur="500" fill="hold"/>
                                        <p:tgtEl>
                                          <p:spTgt spid="1622135"/>
                                        </p:tgtEl>
                                        <p:attrNameLst>
                                          <p:attrName>ppt_w</p:attrName>
                                        </p:attrNameLst>
                                      </p:cBhvr>
                                      <p:tavLst>
                                        <p:tav tm="0">
                                          <p:val>
                                            <p:fltVal val="0"/>
                                          </p:val>
                                        </p:tav>
                                        <p:tav tm="100000">
                                          <p:val>
                                            <p:strVal val="#ppt_w"/>
                                          </p:val>
                                        </p:tav>
                                      </p:tavLst>
                                    </p:anim>
                                    <p:anim calcmode="lin" valueType="num">
                                      <p:cBhvr>
                                        <p:cTn id="8" dur="500" fill="hold"/>
                                        <p:tgtEl>
                                          <p:spTgt spid="16221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22138"/>
                                        </p:tgtEl>
                                        <p:attrNameLst>
                                          <p:attrName>style.visibility</p:attrName>
                                        </p:attrNameLst>
                                      </p:cBhvr>
                                      <p:to>
                                        <p:strVal val="visible"/>
                                      </p:to>
                                    </p:set>
                                    <p:anim calcmode="lin" valueType="num">
                                      <p:cBhvr>
                                        <p:cTn id="13" dur="500" fill="hold"/>
                                        <p:tgtEl>
                                          <p:spTgt spid="1622138"/>
                                        </p:tgtEl>
                                        <p:attrNameLst>
                                          <p:attrName>ppt_w</p:attrName>
                                        </p:attrNameLst>
                                      </p:cBhvr>
                                      <p:tavLst>
                                        <p:tav tm="0">
                                          <p:val>
                                            <p:fltVal val="0"/>
                                          </p:val>
                                        </p:tav>
                                        <p:tav tm="100000">
                                          <p:val>
                                            <p:strVal val="#ppt_w"/>
                                          </p:val>
                                        </p:tav>
                                      </p:tavLst>
                                    </p:anim>
                                    <p:anim calcmode="lin" valueType="num">
                                      <p:cBhvr>
                                        <p:cTn id="14" dur="500" fill="hold"/>
                                        <p:tgtEl>
                                          <p:spTgt spid="162213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2141"/>
                                        </p:tgtEl>
                                        <p:attrNameLst>
                                          <p:attrName>style.visibility</p:attrName>
                                        </p:attrNameLst>
                                      </p:cBhvr>
                                      <p:to>
                                        <p:strVal val="visible"/>
                                      </p:to>
                                    </p:set>
                                    <p:animEffect transition="in" filter="wipe(up)">
                                      <p:cBhvr>
                                        <p:cTn id="19" dur="500"/>
                                        <p:tgtEl>
                                          <p:spTgt spid="1622141"/>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622134"/>
                                        </p:tgtEl>
                                        <p:attrNameLst>
                                          <p:attrName>style.visibility</p:attrName>
                                        </p:attrNameLst>
                                      </p:cBhvr>
                                      <p:to>
                                        <p:strVal val="visible"/>
                                      </p:to>
                                    </p:set>
                                    <p:animEffect transition="in" filter="diamond(in)">
                                      <p:cBhvr>
                                        <p:cTn id="24" dur="2000"/>
                                        <p:tgtEl>
                                          <p:spTgt spid="162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34"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GB" dirty="0"/>
              <a:t>Analysis (Assessment)</a:t>
            </a:r>
          </a:p>
        </p:txBody>
      </p:sp>
      <p:sp>
        <p:nvSpPr>
          <p:cNvPr id="923651" name="Rectangle 3"/>
          <p:cNvSpPr>
            <a:spLocks noGrp="1" noChangeArrowheads="1"/>
          </p:cNvSpPr>
          <p:nvPr>
            <p:ph type="body" idx="1"/>
          </p:nvPr>
        </p:nvSpPr>
        <p:spPr>
          <a:xfrm>
            <a:off x="671168" y="1411518"/>
            <a:ext cx="8015632" cy="4495800"/>
          </a:xfrm>
        </p:spPr>
        <p:txBody>
          <a:bodyPr/>
          <a:lstStyle/>
          <a:p>
            <a:r>
              <a:rPr lang="en-GB" dirty="0"/>
              <a:t>Two Techniques</a:t>
            </a:r>
          </a:p>
          <a:p>
            <a:pPr lvl="1"/>
            <a:r>
              <a:rPr lang="en-GB" dirty="0" smtClean="0"/>
              <a:t>Qualitative</a:t>
            </a:r>
            <a:endParaRPr lang="en-GB" dirty="0"/>
          </a:p>
          <a:p>
            <a:pPr lvl="2"/>
            <a:r>
              <a:rPr lang="en-GB" sz="1800" dirty="0" smtClean="0"/>
              <a:t>Subjective </a:t>
            </a:r>
            <a:r>
              <a:rPr lang="en-GB" sz="1800" dirty="0"/>
              <a:t>judgement of probability and </a:t>
            </a:r>
            <a:r>
              <a:rPr lang="en-GB" sz="1800" dirty="0" smtClean="0"/>
              <a:t>impact.</a:t>
            </a:r>
          </a:p>
          <a:p>
            <a:pPr lvl="2"/>
            <a:r>
              <a:rPr lang="en-GB" sz="1800" dirty="0"/>
              <a:t>These techniques will be used for the majority of risks identified.  They involve subjective assessments of the probability and impacts of risks.  The key element to this style of risk assessment is that it involves the need for judgement.</a:t>
            </a:r>
          </a:p>
          <a:p>
            <a:pPr lvl="1"/>
            <a:r>
              <a:rPr lang="en-GB" dirty="0" smtClean="0"/>
              <a:t>Quantitative</a:t>
            </a:r>
            <a:endParaRPr lang="en-GB" dirty="0"/>
          </a:p>
          <a:p>
            <a:pPr lvl="2"/>
            <a:r>
              <a:rPr lang="en-GB" sz="1800" dirty="0" smtClean="0"/>
              <a:t>Statistical </a:t>
            </a:r>
            <a:r>
              <a:rPr lang="en-GB" sz="1800" dirty="0"/>
              <a:t>assessment of variations. These focus on the numerical analysis of risk and range from statistical assessment of variations in activity duration or cost, to decision making tools.   </a:t>
            </a:r>
            <a:endParaRPr lang="en-GB" sz="1800"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309</a:t>
            </a:fld>
            <a:endParaRPr lang="en-US" dirty="0"/>
          </a:p>
        </p:txBody>
      </p:sp>
    </p:spTree>
    <p:extLst>
      <p:ext uri="{BB962C8B-B14F-4D97-AF65-F5344CB8AC3E}">
        <p14:creationId xmlns:p14="http://schemas.microsoft.com/office/powerpoint/2010/main" xmlns="" val="120576007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746625" y="576263"/>
            <a:ext cx="35179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TextBox 4"/>
          <p:cNvSpPr txBox="1">
            <a:spLocks noChangeArrowheads="1"/>
          </p:cNvSpPr>
          <p:nvPr/>
        </p:nvSpPr>
        <p:spPr bwMode="auto">
          <a:xfrm>
            <a:off x="457200" y="1487260"/>
            <a:ext cx="7807325" cy="381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smtClean="0">
                <a:latin typeface="+mn-lt"/>
              </a:rPr>
              <a:t>Environment</a:t>
            </a:r>
            <a:endParaRPr lang="en-US" sz="2200" b="1" dirty="0">
              <a:latin typeface="+mn-lt"/>
            </a:endParaRPr>
          </a:p>
          <a:p>
            <a:pPr eaLnBrk="1" hangingPunct="1"/>
            <a:r>
              <a:rPr lang="en-US" sz="2200" dirty="0">
                <a:latin typeface="+mn-lt"/>
              </a:rPr>
              <a:t>7. Businesses should support a precautionary approach to environmental challenges;</a:t>
            </a:r>
          </a:p>
          <a:p>
            <a:pPr eaLnBrk="1" hangingPunct="1"/>
            <a:r>
              <a:rPr lang="en-US" sz="2200" dirty="0">
                <a:latin typeface="+mn-lt"/>
              </a:rPr>
              <a:t>8. undertake initiatives to promote greater environmental</a:t>
            </a:r>
          </a:p>
          <a:p>
            <a:pPr eaLnBrk="1" hangingPunct="1"/>
            <a:r>
              <a:rPr lang="en-US" sz="2200" dirty="0">
                <a:latin typeface="+mn-lt"/>
              </a:rPr>
              <a:t>responsibility; and</a:t>
            </a:r>
          </a:p>
          <a:p>
            <a:pPr eaLnBrk="1" hangingPunct="1"/>
            <a:r>
              <a:rPr lang="en-US" sz="2200" dirty="0">
                <a:latin typeface="+mn-lt"/>
              </a:rPr>
              <a:t>9. encourage the development and diffusion of environmentally friendly technologies.</a:t>
            </a:r>
            <a:br>
              <a:rPr lang="en-US" sz="2200" dirty="0">
                <a:latin typeface="+mn-lt"/>
              </a:rPr>
            </a:br>
            <a:endParaRPr lang="en-US" sz="2200" dirty="0">
              <a:latin typeface="+mn-lt"/>
            </a:endParaRPr>
          </a:p>
          <a:p>
            <a:pPr eaLnBrk="1" hangingPunct="1"/>
            <a:r>
              <a:rPr lang="en-US" sz="2200" b="1" dirty="0">
                <a:latin typeface="+mn-lt"/>
              </a:rPr>
              <a:t>Anti-</a:t>
            </a:r>
            <a:r>
              <a:rPr lang="en-US" sz="2200" b="1" dirty="0" smtClean="0">
                <a:latin typeface="+mn-lt"/>
              </a:rPr>
              <a:t>Corruption</a:t>
            </a:r>
            <a:endParaRPr lang="en-US" sz="2200" b="1" dirty="0">
              <a:latin typeface="+mn-lt"/>
            </a:endParaRPr>
          </a:p>
          <a:p>
            <a:pPr eaLnBrk="1" hangingPunct="1"/>
            <a:r>
              <a:rPr lang="en-US" sz="2200" dirty="0">
                <a:latin typeface="+mn-lt"/>
              </a:rPr>
              <a:t>10. </a:t>
            </a:r>
            <a:r>
              <a:rPr lang="en-US" sz="2200" dirty="0" smtClean="0">
                <a:latin typeface="+mn-lt"/>
              </a:rPr>
              <a:t>Businesses should work against corruption in all its forms, including extortion and bribery.</a:t>
            </a:r>
            <a:endParaRPr lang="en-US" sz="2200" dirty="0">
              <a:latin typeface="+mn-lt"/>
            </a:endParaRPr>
          </a:p>
        </p:txBody>
      </p:sp>
    </p:spTree>
    <p:extLst>
      <p:ext uri="{BB962C8B-B14F-4D97-AF65-F5344CB8AC3E}">
        <p14:creationId xmlns:p14="http://schemas.microsoft.com/office/powerpoint/2010/main" xmlns="" val="1472988336"/>
      </p:ext>
    </p:extLst>
  </p:cSld>
  <p:clrMapOvr>
    <a:masterClrMapping/>
  </p:clrMapOvr>
  <p:transition spd="slow"/>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r>
              <a:rPr lang="en-GB" sz="4000" dirty="0"/>
              <a:t>Probability &amp; Impact Grid</a:t>
            </a:r>
          </a:p>
        </p:txBody>
      </p:sp>
      <p:grpSp>
        <p:nvGrpSpPr>
          <p:cNvPr id="925724" name="Group 28"/>
          <p:cNvGrpSpPr>
            <a:grpSpLocks/>
          </p:cNvGrpSpPr>
          <p:nvPr/>
        </p:nvGrpSpPr>
        <p:grpSpPr bwMode="auto">
          <a:xfrm>
            <a:off x="1748205" y="1143000"/>
            <a:ext cx="5647592" cy="4789487"/>
            <a:chOff x="1008" y="720"/>
            <a:chExt cx="2688" cy="2688"/>
          </a:xfrm>
        </p:grpSpPr>
        <p:sp>
          <p:nvSpPr>
            <p:cNvPr id="925725" name="Rectangle 29"/>
            <p:cNvSpPr>
              <a:spLocks noChangeArrowheads="1"/>
            </p:cNvSpPr>
            <p:nvPr/>
          </p:nvSpPr>
          <p:spPr bwMode="auto">
            <a:xfrm>
              <a:off x="1392"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26" name="Rectangle 30"/>
            <p:cNvSpPr>
              <a:spLocks noChangeArrowheads="1"/>
            </p:cNvSpPr>
            <p:nvPr/>
          </p:nvSpPr>
          <p:spPr bwMode="auto">
            <a:xfrm>
              <a:off x="2160"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27" name="Rectangle 31"/>
            <p:cNvSpPr>
              <a:spLocks noChangeArrowheads="1"/>
            </p:cNvSpPr>
            <p:nvPr/>
          </p:nvSpPr>
          <p:spPr bwMode="auto">
            <a:xfrm>
              <a:off x="2928"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28" name="Rectangle 32"/>
            <p:cNvSpPr>
              <a:spLocks noChangeArrowheads="1"/>
            </p:cNvSpPr>
            <p:nvPr/>
          </p:nvSpPr>
          <p:spPr bwMode="auto">
            <a:xfrm>
              <a:off x="1392" y="3216"/>
              <a:ext cx="2304" cy="192"/>
            </a:xfrm>
            <a:prstGeom prst="rect">
              <a:avLst/>
            </a:prstGeom>
            <a:solidFill>
              <a:srgbClr val="E7ECED"/>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Impact</a:t>
              </a:r>
            </a:p>
          </p:txBody>
        </p:sp>
        <p:sp>
          <p:nvSpPr>
            <p:cNvPr id="925729" name="Rectangle 33"/>
            <p:cNvSpPr>
              <a:spLocks noChangeArrowheads="1"/>
            </p:cNvSpPr>
            <p:nvPr/>
          </p:nvSpPr>
          <p:spPr bwMode="auto">
            <a:xfrm rot="-5400000">
              <a:off x="912" y="254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30" name="Rectangle 34"/>
            <p:cNvSpPr>
              <a:spLocks noChangeArrowheads="1"/>
            </p:cNvSpPr>
            <p:nvPr/>
          </p:nvSpPr>
          <p:spPr bwMode="auto">
            <a:xfrm rot="-5400000">
              <a:off x="912" y="1776"/>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31" name="Rectangle 35"/>
            <p:cNvSpPr>
              <a:spLocks noChangeArrowheads="1"/>
            </p:cNvSpPr>
            <p:nvPr/>
          </p:nvSpPr>
          <p:spPr bwMode="auto">
            <a:xfrm rot="-5400000">
              <a:off x="912" y="1008"/>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32" name="Rectangle 36"/>
            <p:cNvSpPr>
              <a:spLocks noChangeArrowheads="1"/>
            </p:cNvSpPr>
            <p:nvPr/>
          </p:nvSpPr>
          <p:spPr bwMode="auto">
            <a:xfrm rot="-5400000">
              <a:off x="-48" y="1776"/>
              <a:ext cx="2304" cy="192"/>
            </a:xfrm>
            <a:prstGeom prst="rect">
              <a:avLst/>
            </a:prstGeom>
            <a:solidFill>
              <a:schemeClr val="bg2"/>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Probability</a:t>
              </a:r>
            </a:p>
          </p:txBody>
        </p:sp>
        <p:sp>
          <p:nvSpPr>
            <p:cNvPr id="925733" name="Rectangle 37"/>
            <p:cNvSpPr>
              <a:spLocks noChangeArrowheads="1"/>
            </p:cNvSpPr>
            <p:nvPr/>
          </p:nvSpPr>
          <p:spPr bwMode="auto">
            <a:xfrm>
              <a:off x="1392" y="2256"/>
              <a:ext cx="768" cy="768"/>
            </a:xfrm>
            <a:prstGeom prst="rect">
              <a:avLst/>
            </a:prstGeom>
            <a:solidFill>
              <a:schemeClr val="accent2">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4" name="Rectangle 38"/>
            <p:cNvSpPr>
              <a:spLocks noChangeArrowheads="1"/>
            </p:cNvSpPr>
            <p:nvPr/>
          </p:nvSpPr>
          <p:spPr bwMode="auto">
            <a:xfrm>
              <a:off x="1392" y="1488"/>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5" name="Rectangle 39"/>
            <p:cNvSpPr>
              <a:spLocks noChangeArrowheads="1"/>
            </p:cNvSpPr>
            <p:nvPr/>
          </p:nvSpPr>
          <p:spPr bwMode="auto">
            <a:xfrm>
              <a:off x="1392" y="720"/>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6" name="Rectangle 40"/>
            <p:cNvSpPr>
              <a:spLocks noChangeArrowheads="1"/>
            </p:cNvSpPr>
            <p:nvPr/>
          </p:nvSpPr>
          <p:spPr bwMode="auto">
            <a:xfrm>
              <a:off x="2160" y="2256"/>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7" name="Rectangle 41"/>
            <p:cNvSpPr>
              <a:spLocks noChangeArrowheads="1"/>
            </p:cNvSpPr>
            <p:nvPr/>
          </p:nvSpPr>
          <p:spPr bwMode="auto">
            <a:xfrm>
              <a:off x="2160" y="1488"/>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8" name="Rectangle 42"/>
            <p:cNvSpPr>
              <a:spLocks noChangeArrowheads="1"/>
            </p:cNvSpPr>
            <p:nvPr/>
          </p:nvSpPr>
          <p:spPr bwMode="auto">
            <a:xfrm>
              <a:off x="2160" y="720"/>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9" name="Rectangle 43"/>
            <p:cNvSpPr>
              <a:spLocks noChangeArrowheads="1"/>
            </p:cNvSpPr>
            <p:nvPr/>
          </p:nvSpPr>
          <p:spPr bwMode="auto">
            <a:xfrm>
              <a:off x="2928" y="2256"/>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0" name="Rectangle 44"/>
            <p:cNvSpPr>
              <a:spLocks noChangeArrowheads="1"/>
            </p:cNvSpPr>
            <p:nvPr/>
          </p:nvSpPr>
          <p:spPr bwMode="auto">
            <a:xfrm>
              <a:off x="2928" y="1488"/>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1" name="Rectangle 45"/>
            <p:cNvSpPr>
              <a:spLocks noChangeArrowheads="1"/>
            </p:cNvSpPr>
            <p:nvPr/>
          </p:nvSpPr>
          <p:spPr bwMode="auto">
            <a:xfrm>
              <a:off x="2928" y="720"/>
              <a:ext cx="768" cy="768"/>
            </a:xfrm>
            <a:prstGeom prst="rect">
              <a:avLst/>
            </a:prstGeom>
            <a:solidFill>
              <a:srgbClr val="FF666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310</a:t>
            </a:fld>
            <a:endParaRPr lang="en-US" dirty="0"/>
          </a:p>
        </p:txBody>
      </p:sp>
    </p:spTree>
    <p:extLst>
      <p:ext uri="{BB962C8B-B14F-4D97-AF65-F5344CB8AC3E}">
        <p14:creationId xmlns:p14="http://schemas.microsoft.com/office/powerpoint/2010/main" xmlns="" val="2617711403"/>
      </p:ext>
    </p:extLst>
  </p:cSld>
  <p:clrMapOvr>
    <a:masterClrMapping/>
  </p:clrMapOv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Response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311</a:t>
            </a:fld>
            <a:endParaRPr lang="en-US" dirty="0"/>
          </a:p>
        </p:txBody>
      </p:sp>
      <p:sp>
        <p:nvSpPr>
          <p:cNvPr id="7" name="TextBox 6"/>
          <p:cNvSpPr txBox="1"/>
          <p:nvPr/>
        </p:nvSpPr>
        <p:spPr>
          <a:xfrm>
            <a:off x="914400" y="1219200"/>
            <a:ext cx="7315200" cy="1477328"/>
          </a:xfrm>
          <a:prstGeom prst="rect">
            <a:avLst/>
          </a:prstGeom>
          <a:noFill/>
        </p:spPr>
        <p:txBody>
          <a:bodyPr wrap="square" rtlCol="0">
            <a:spAutoFit/>
          </a:bodyPr>
          <a:lstStyle/>
          <a:p>
            <a:r>
              <a:rPr lang="en-US" dirty="0"/>
              <a:t>Risk responses should be tied to the drivers of risk and anchored in what is an acceptable range of solutions. Sustainability factors that form the core of an organization’s values can help frame what will or won’t serve as an acceptable risk response, and why. </a:t>
            </a:r>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xmlns="" val="4018897060"/>
              </p:ext>
            </p:extLst>
          </p:nvPr>
        </p:nvGraphicFramePr>
        <p:xfrm>
          <a:off x="990600" y="2743200"/>
          <a:ext cx="7467600" cy="3241040"/>
        </p:xfrm>
        <a:graphic>
          <a:graphicData uri="http://schemas.openxmlformats.org/drawingml/2006/table">
            <a:tbl>
              <a:tblPr firstRow="1" bandRow="1">
                <a:tableStyleId>{5C22544A-7EE6-4342-B048-85BDC9FD1C3A}</a:tableStyleId>
              </a:tblPr>
              <a:tblGrid>
                <a:gridCol w="3733800"/>
                <a:gridCol w="3733800"/>
              </a:tblGrid>
              <a:tr h="370840">
                <a:tc gridSpan="2">
                  <a:txBody>
                    <a:bodyPr/>
                    <a:lstStyle/>
                    <a:p>
                      <a:r>
                        <a:rPr lang="en-US" dirty="0" smtClean="0"/>
                        <a:t>Sample Sustainable</a:t>
                      </a:r>
                      <a:r>
                        <a:rPr lang="en-US" baseline="0" dirty="0" smtClean="0"/>
                        <a:t> Risk Balanced Sustainability Scorecard</a:t>
                      </a:r>
                      <a:endParaRPr lang="en-US" dirty="0"/>
                    </a:p>
                  </a:txBody>
                  <a:tcPr/>
                </a:tc>
                <a:tc hMerge="1">
                  <a:txBody>
                    <a:bodyPr/>
                    <a:lstStyle/>
                    <a:p>
                      <a:endParaRPr lang="en-US" dirty="0"/>
                    </a:p>
                  </a:txBody>
                  <a:tcPr/>
                </a:tc>
              </a:tr>
              <a:tr h="370840">
                <a:tc>
                  <a:txBody>
                    <a:bodyPr/>
                    <a:lstStyle/>
                    <a:p>
                      <a:r>
                        <a:rPr lang="en-US" sz="1400" b="1" i="1" dirty="0" smtClean="0"/>
                        <a:t>Sustainability Performance</a:t>
                      </a:r>
                      <a:endParaRPr lang="en-US" sz="1400" b="1" i="1" dirty="0"/>
                    </a:p>
                  </a:txBody>
                  <a:tcPr/>
                </a:tc>
                <a:tc>
                  <a:txBody>
                    <a:bodyPr/>
                    <a:lstStyle/>
                    <a:p>
                      <a:r>
                        <a:rPr lang="en-US" sz="1400" b="1" i="1" dirty="0" smtClean="0"/>
                        <a:t>Sustainability Risk</a:t>
                      </a:r>
                      <a:endParaRPr lang="en-US" sz="1400" b="1" i="1" dirty="0"/>
                    </a:p>
                  </a:txBody>
                  <a:tcPr/>
                </a:tc>
              </a:tr>
              <a:tr h="370840">
                <a:tc>
                  <a:txBody>
                    <a:bodyPr/>
                    <a:lstStyle/>
                    <a:p>
                      <a:r>
                        <a:rPr lang="en-US" sz="1400" dirty="0" smtClean="0"/>
                        <a:t>Develop a new green</a:t>
                      </a:r>
                      <a:r>
                        <a:rPr lang="en-US" sz="1400" baseline="0" dirty="0" smtClean="0"/>
                        <a:t> product or service</a:t>
                      </a:r>
                      <a:endParaRPr lang="en-US" sz="1400" dirty="0"/>
                    </a:p>
                  </a:txBody>
                  <a:tcPr/>
                </a:tc>
                <a:tc>
                  <a:txBody>
                    <a:bodyPr/>
                    <a:lstStyle/>
                    <a:p>
                      <a:r>
                        <a:rPr lang="en-US" sz="1400" dirty="0" smtClean="0"/>
                        <a:t>Stakeholder backlash or accusations of “green washing” if product or service not truly green or sustainable enough</a:t>
                      </a:r>
                      <a:endParaRPr lang="en-US" sz="1400" dirty="0"/>
                    </a:p>
                  </a:txBody>
                  <a:tcPr/>
                </a:tc>
              </a:tr>
              <a:tr h="370840">
                <a:tc>
                  <a:txBody>
                    <a:bodyPr/>
                    <a:lstStyle/>
                    <a:p>
                      <a:r>
                        <a:rPr lang="en-US" sz="1400" dirty="0" smtClean="0"/>
                        <a:t>Move operations to a low-cost</a:t>
                      </a:r>
                      <a:r>
                        <a:rPr lang="en-US" sz="1400" baseline="0" dirty="0" smtClean="0"/>
                        <a:t> geography</a:t>
                      </a:r>
                      <a:endParaRPr lang="en-US" sz="1400" dirty="0"/>
                    </a:p>
                  </a:txBody>
                  <a:tcPr/>
                </a:tc>
                <a:tc>
                  <a:txBody>
                    <a:bodyPr/>
                    <a:lstStyle/>
                    <a:p>
                      <a:r>
                        <a:rPr lang="en-US" sz="1400" dirty="0" smtClean="0"/>
                        <a:t>Increased exposure to political</a:t>
                      </a:r>
                      <a:r>
                        <a:rPr lang="en-US" sz="1400" baseline="0" dirty="0" smtClean="0"/>
                        <a:t> instability, employee dissatisfaction, negative brand impact from exporting jobs.</a:t>
                      </a:r>
                      <a:endParaRPr lang="en-US" sz="1400" dirty="0"/>
                    </a:p>
                  </a:txBody>
                  <a:tcPr/>
                </a:tc>
              </a:tr>
              <a:tr h="370840">
                <a:tc>
                  <a:txBody>
                    <a:bodyPr/>
                    <a:lstStyle/>
                    <a:p>
                      <a:r>
                        <a:rPr lang="en-US" sz="1400" dirty="0" smtClean="0"/>
                        <a:t>Use of harmful</a:t>
                      </a:r>
                      <a:r>
                        <a:rPr lang="en-US" sz="1400" baseline="0" dirty="0" smtClean="0"/>
                        <a:t> chemicals/materials</a:t>
                      </a:r>
                      <a:endParaRPr lang="en-US" sz="1400" dirty="0"/>
                    </a:p>
                  </a:txBody>
                  <a:tcPr/>
                </a:tc>
                <a:tc>
                  <a:txBody>
                    <a:bodyPr/>
                    <a:lstStyle/>
                    <a:p>
                      <a:r>
                        <a:rPr lang="en-US" sz="1400" dirty="0" smtClean="0"/>
                        <a:t>Compliance</a:t>
                      </a:r>
                      <a:r>
                        <a:rPr lang="en-US" sz="1400" baseline="0" dirty="0" smtClean="0"/>
                        <a:t> risk for non-disclosure, negative consumer and investor reactions</a:t>
                      </a:r>
                      <a:endParaRPr lang="en-US" sz="1400" dirty="0"/>
                    </a:p>
                  </a:txBody>
                  <a:tcPr/>
                </a:tc>
              </a:tr>
              <a:tr h="370840">
                <a:tc>
                  <a:txBody>
                    <a:bodyPr/>
                    <a:lstStyle/>
                    <a:p>
                      <a:r>
                        <a:rPr lang="en-US" sz="1400" dirty="0" smtClean="0"/>
                        <a:t>Sub-par</a:t>
                      </a:r>
                      <a:r>
                        <a:rPr lang="en-US" sz="1400" baseline="0" dirty="0" smtClean="0"/>
                        <a:t> or non existent Sustainability Reporting</a:t>
                      </a:r>
                      <a:endParaRPr lang="en-US" sz="1400" dirty="0"/>
                    </a:p>
                  </a:txBody>
                  <a:tcPr/>
                </a:tc>
                <a:tc>
                  <a:txBody>
                    <a:bodyPr/>
                    <a:lstStyle/>
                    <a:p>
                      <a:r>
                        <a:rPr lang="en-US" sz="1400" dirty="0" smtClean="0"/>
                        <a:t>Decreased</a:t>
                      </a:r>
                      <a:r>
                        <a:rPr lang="en-US" sz="1400" baseline="0" dirty="0" smtClean="0"/>
                        <a:t> c</a:t>
                      </a:r>
                      <a:r>
                        <a:rPr lang="en-US" sz="1400" dirty="0" smtClean="0"/>
                        <a:t>onsumer</a:t>
                      </a:r>
                      <a:r>
                        <a:rPr lang="en-US" sz="1400" baseline="0" dirty="0" smtClean="0"/>
                        <a:t> confidence, decreased competitive advantage and market share.</a:t>
                      </a:r>
                      <a:endParaRPr lang="en-US" sz="1400" dirty="0"/>
                    </a:p>
                  </a:txBody>
                  <a:tcPr/>
                </a:tc>
              </a:tr>
            </a:tbl>
          </a:graphicData>
        </a:graphic>
      </p:graphicFrame>
    </p:spTree>
    <p:extLst>
      <p:ext uri="{BB962C8B-B14F-4D97-AF65-F5344CB8AC3E}">
        <p14:creationId xmlns:p14="http://schemas.microsoft.com/office/powerpoint/2010/main" xmlns="" val="4293099884"/>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Threat Responses</a:t>
            </a:r>
            <a:endParaRPr lang="en-GB" dirty="0"/>
          </a:p>
        </p:txBody>
      </p:sp>
      <p:sp>
        <p:nvSpPr>
          <p:cNvPr id="931843" name="Rectangle 3"/>
          <p:cNvSpPr>
            <a:spLocks noGrp="1" noChangeArrowheads="1"/>
          </p:cNvSpPr>
          <p:nvPr>
            <p:ph type="body" idx="1"/>
          </p:nvPr>
        </p:nvSpPr>
        <p:spPr>
          <a:xfrm>
            <a:off x="457200" y="1295400"/>
            <a:ext cx="8001000" cy="2743200"/>
          </a:xfrm>
        </p:spPr>
        <p:txBody>
          <a:bodyPr>
            <a:normAutofit fontScale="70000" lnSpcReduction="20000"/>
          </a:bodyPr>
          <a:lstStyle/>
          <a:p>
            <a:pPr marL="0" indent="0">
              <a:buNone/>
            </a:pPr>
            <a:r>
              <a:rPr lang="en-GB" sz="2400" dirty="0"/>
              <a:t>Response plans can be developed and implemented once the risks have been assessed and </a:t>
            </a:r>
            <a:r>
              <a:rPr lang="en-GB" sz="2400" dirty="0" smtClean="0"/>
              <a:t>prioritized</a:t>
            </a:r>
            <a:r>
              <a:rPr lang="en-GB" sz="2400" dirty="0"/>
              <a:t>.  There are a number of generic response strategies. </a:t>
            </a:r>
          </a:p>
          <a:p>
            <a:endParaRPr lang="en-GB" sz="2400" dirty="0" smtClean="0"/>
          </a:p>
          <a:p>
            <a:r>
              <a:rPr lang="en-GB" sz="2400" b="1" dirty="0">
                <a:solidFill>
                  <a:schemeClr val="accent1">
                    <a:lumMod val="50000"/>
                  </a:schemeClr>
                </a:solidFill>
              </a:rPr>
              <a:t>Avoidance</a:t>
            </a:r>
            <a:r>
              <a:rPr lang="en-GB" sz="2400" dirty="0"/>
              <a:t> - an alternative approach is taken to avoid the risk. </a:t>
            </a:r>
          </a:p>
          <a:p>
            <a:r>
              <a:rPr lang="en-GB" sz="2400" b="1" dirty="0"/>
              <a:t>Transfer</a:t>
            </a:r>
            <a:r>
              <a:rPr lang="en-GB" sz="2400" dirty="0"/>
              <a:t> - assign contractual responsibility to for example, a sub contractor better placed to manage the risk. Another example of this is insurance where another party provides compensation in event of risk impact</a:t>
            </a:r>
          </a:p>
          <a:p>
            <a:r>
              <a:rPr lang="en-GB" sz="2400" b="1" dirty="0"/>
              <a:t>Reduction</a:t>
            </a:r>
            <a:r>
              <a:rPr lang="en-GB" sz="2400" dirty="0"/>
              <a:t> - proactive measures to reduce likelihood, impact or both Ideally reduction measures should be taken for high level risks.</a:t>
            </a:r>
          </a:p>
          <a:p>
            <a:r>
              <a:rPr lang="en-GB" sz="2400" b="1" dirty="0"/>
              <a:t>Acceptance</a:t>
            </a:r>
            <a:r>
              <a:rPr lang="en-GB" sz="2400" dirty="0"/>
              <a:t> - where the risk impact is low or cost of mitigation too high. This is sometimes known as absorption</a:t>
            </a:r>
            <a:r>
              <a:rPr lang="en-GB" sz="2400" dirty="0" smtClean="0"/>
              <a:t>.</a:t>
            </a:r>
            <a:r>
              <a:rPr lang="en-GB" sz="2400" dirty="0"/>
              <a:t>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312</a:t>
            </a:fld>
            <a:endParaRPr lang="en-US" dirty="0"/>
          </a:p>
        </p:txBody>
      </p:sp>
    </p:spTree>
    <p:extLst>
      <p:ext uri="{BB962C8B-B14F-4D97-AF65-F5344CB8AC3E}">
        <p14:creationId xmlns:p14="http://schemas.microsoft.com/office/powerpoint/2010/main" xmlns="" val="3869788746"/>
      </p:ext>
    </p:extLst>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Opportunity Responses</a:t>
            </a:r>
            <a:endParaRPr lang="en-GB" dirty="0"/>
          </a:p>
        </p:txBody>
      </p:sp>
      <p:sp>
        <p:nvSpPr>
          <p:cNvPr id="931843" name="Rectangle 3"/>
          <p:cNvSpPr>
            <a:spLocks noGrp="1" noChangeArrowheads="1"/>
          </p:cNvSpPr>
          <p:nvPr>
            <p:ph type="body" idx="1"/>
          </p:nvPr>
        </p:nvSpPr>
        <p:spPr>
          <a:xfrm>
            <a:off x="457200" y="1600201"/>
            <a:ext cx="8229600" cy="3886200"/>
          </a:xfrm>
        </p:spPr>
        <p:txBody>
          <a:bodyPr>
            <a:normAutofit fontScale="70000" lnSpcReduction="20000"/>
          </a:bodyPr>
          <a:lstStyle/>
          <a:p>
            <a:r>
              <a:rPr lang="en-GB" sz="2400" b="1" dirty="0"/>
              <a:t>Exploit – </a:t>
            </a:r>
            <a:r>
              <a:rPr lang="en-GB" sz="2400" dirty="0"/>
              <a:t>This method is carried out when an opportunity </a:t>
            </a:r>
            <a:r>
              <a:rPr lang="en-GB" sz="2400" dirty="0" smtClean="0"/>
              <a:t>materializes </a:t>
            </a:r>
            <a:r>
              <a:rPr lang="en-GB" sz="2400" dirty="0"/>
              <a:t>that allows you to truly gain from </a:t>
            </a:r>
            <a:r>
              <a:rPr lang="en-GB" sz="2400" dirty="0" smtClean="0"/>
              <a:t>it.</a:t>
            </a:r>
            <a:br>
              <a:rPr lang="en-GB" sz="2400" dirty="0" smtClean="0"/>
            </a:br>
            <a:endParaRPr lang="en-GB" sz="2400" dirty="0"/>
          </a:p>
          <a:p>
            <a:r>
              <a:rPr lang="en-GB" sz="2400" b="1" dirty="0"/>
              <a:t>Enhance –</a:t>
            </a:r>
            <a:r>
              <a:rPr lang="en-GB" sz="2400" dirty="0"/>
              <a:t> This is where the project team </a:t>
            </a:r>
            <a:r>
              <a:rPr lang="en-GB" sz="2400" dirty="0" smtClean="0"/>
              <a:t>puts </a:t>
            </a:r>
            <a:r>
              <a:rPr lang="en-GB" sz="2400" dirty="0"/>
              <a:t>in place pro-active measures to </a:t>
            </a:r>
            <a:r>
              <a:rPr lang="en-GB" sz="2400" dirty="0" smtClean="0"/>
              <a:t>maximize </a:t>
            </a:r>
            <a:r>
              <a:rPr lang="en-GB" sz="2400" dirty="0"/>
              <a:t>the likelihood of a situation occurring.  Opposite to the reduce response</a:t>
            </a:r>
            <a:r>
              <a:rPr lang="en-GB" sz="2400" dirty="0" smtClean="0"/>
              <a:t>.</a:t>
            </a:r>
            <a:br>
              <a:rPr lang="en-GB" sz="2400" dirty="0" smtClean="0"/>
            </a:br>
            <a:endParaRPr lang="en-GB" sz="2400" dirty="0"/>
          </a:p>
          <a:p>
            <a:r>
              <a:rPr lang="en-GB" sz="2400" b="1" dirty="0"/>
              <a:t>Share – </a:t>
            </a:r>
            <a:r>
              <a:rPr lang="en-GB" sz="2400" dirty="0"/>
              <a:t>This is a chance where not only your project but any other relevant projects that can use the situation make sure that the opportunity is fully communicated to gain the most company wide</a:t>
            </a:r>
            <a:r>
              <a:rPr lang="en-GB" sz="2400" dirty="0" smtClean="0"/>
              <a:t>.</a:t>
            </a:r>
            <a:br>
              <a:rPr lang="en-GB" sz="2400" dirty="0" smtClean="0"/>
            </a:br>
            <a:endParaRPr lang="en-GB" sz="2400" dirty="0"/>
          </a:p>
          <a:p>
            <a:r>
              <a:rPr lang="en-GB" sz="2400" b="1" dirty="0"/>
              <a:t>Reject –</a:t>
            </a:r>
            <a:r>
              <a:rPr lang="en-GB" sz="2400" dirty="0"/>
              <a:t> This is a response that can be chosen should the situation not be right for the project at the time for financial or </a:t>
            </a:r>
            <a:r>
              <a:rPr lang="en-GB" sz="2400" dirty="0" smtClean="0"/>
              <a:t>other reasons.</a:t>
            </a:r>
            <a:br>
              <a:rPr lang="en-GB" sz="2400" dirty="0" smtClean="0"/>
            </a:br>
            <a:endParaRPr lang="en-GB" sz="2400" b="1" dirty="0" smtClean="0"/>
          </a:p>
          <a:p>
            <a:r>
              <a:rPr lang="en-GB" sz="2400" b="1" dirty="0" smtClean="0"/>
              <a:t>Contingency</a:t>
            </a:r>
            <a:r>
              <a:rPr lang="en-GB" sz="2400" dirty="0" smtClean="0"/>
              <a:t> </a:t>
            </a:r>
            <a:r>
              <a:rPr lang="en-GB" sz="2400" dirty="0"/>
              <a:t>- A </a:t>
            </a:r>
            <a:r>
              <a:rPr lang="en-GB" sz="2400" dirty="0" smtClean="0"/>
              <a:t>fall-back </a:t>
            </a:r>
            <a:r>
              <a:rPr lang="en-GB" sz="2400" dirty="0"/>
              <a:t>plan that will be implemented if the risk occurs. Additionally we can add an allowance included in estimates for events that cannot be predicted with any degree of reliability</a:t>
            </a:r>
            <a:r>
              <a:rPr lang="en-GB" sz="2400" dirty="0" smtClean="0"/>
              <a:t>.</a:t>
            </a:r>
            <a:r>
              <a:rPr lang="en-GB" sz="2400" dirty="0"/>
              <a:t>	</a:t>
            </a: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313</a:t>
            </a:fld>
            <a:endParaRPr lang="en-US" dirty="0"/>
          </a:p>
        </p:txBody>
      </p:sp>
    </p:spTree>
    <p:extLst>
      <p:ext uri="{BB962C8B-B14F-4D97-AF65-F5344CB8AC3E}">
        <p14:creationId xmlns:p14="http://schemas.microsoft.com/office/powerpoint/2010/main" xmlns="" val="3643266985"/>
      </p:ext>
    </p:extLst>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2"/>
          <p:cNvSpPr>
            <a:spLocks noGrp="1" noChangeArrowheads="1"/>
          </p:cNvSpPr>
          <p:nvPr>
            <p:ph type="title"/>
          </p:nvPr>
        </p:nvSpPr>
        <p:spPr/>
        <p:txBody>
          <a:bodyPr/>
          <a:lstStyle/>
          <a:p>
            <a:r>
              <a:rPr lang="en-GB" dirty="0" smtClean="0"/>
              <a:t>Monitor and Control</a:t>
            </a:r>
            <a:endParaRPr lang="en-GB" sz="2400" dirty="0"/>
          </a:p>
        </p:txBody>
      </p:sp>
      <p:grpSp>
        <p:nvGrpSpPr>
          <p:cNvPr id="1624067" name="Group 3"/>
          <p:cNvGrpSpPr>
            <a:grpSpLocks/>
          </p:cNvGrpSpPr>
          <p:nvPr/>
        </p:nvGrpSpPr>
        <p:grpSpPr bwMode="auto">
          <a:xfrm>
            <a:off x="1661746" y="1067162"/>
            <a:ext cx="6491923" cy="4408809"/>
            <a:chOff x="1413" y="1090"/>
            <a:chExt cx="4090" cy="2699"/>
          </a:xfrm>
        </p:grpSpPr>
        <p:sp>
          <p:nvSpPr>
            <p:cNvPr id="1624068" name="Text Box 4"/>
            <p:cNvSpPr txBox="1">
              <a:spLocks noChangeArrowheads="1"/>
            </p:cNvSpPr>
            <p:nvPr/>
          </p:nvSpPr>
          <p:spPr bwMode="auto">
            <a:xfrm>
              <a:off x="4301" y="2897"/>
              <a:ext cx="1202" cy="735"/>
            </a:xfrm>
            <a:prstGeom prst="rect">
              <a:avLst/>
            </a:prstGeom>
            <a:noFill/>
            <a:ln w="9525">
              <a:noFill/>
              <a:miter lim="800000"/>
              <a:headEnd/>
              <a:tailEnd/>
            </a:ln>
            <a:effectLst/>
          </p:spPr>
          <p:txBody>
            <a:bodyPr>
              <a:spAutoFit/>
            </a:bodyPr>
            <a:lstStyle/>
            <a:p>
              <a:r>
                <a:rPr lang="en-GB" b="1" dirty="0">
                  <a:latin typeface="+mn-lt"/>
                </a:rPr>
                <a:t>Links to</a:t>
              </a:r>
            </a:p>
            <a:p>
              <a:r>
                <a:rPr lang="en-GB" b="1" dirty="0">
                  <a:latin typeface="+mn-lt"/>
                </a:rPr>
                <a:t>performance, cost and change control</a:t>
              </a:r>
            </a:p>
          </p:txBody>
        </p:sp>
        <p:sp>
          <p:nvSpPr>
            <p:cNvPr id="1624069" name="AutoShape 5"/>
            <p:cNvSpPr>
              <a:spLocks noChangeArrowheads="1"/>
            </p:cNvSpPr>
            <p:nvPr/>
          </p:nvSpPr>
          <p:spPr bwMode="auto">
            <a:xfrm>
              <a:off x="1776" y="1597"/>
              <a:ext cx="2099" cy="317"/>
            </a:xfrm>
            <a:prstGeom prst="star16">
              <a:avLst>
                <a:gd name="adj" fmla="val 37500"/>
              </a:avLst>
            </a:prstGeom>
            <a:ln>
              <a:headEnd/>
              <a:tailEnd/>
            </a:ln>
          </p:spPr>
          <p:style>
            <a:lnRef idx="1">
              <a:schemeClr val="accent5"/>
            </a:lnRef>
            <a:fillRef idx="3">
              <a:schemeClr val="accent5"/>
            </a:fillRef>
            <a:effectRef idx="2">
              <a:schemeClr val="accent5"/>
            </a:effectRef>
            <a:fontRef idx="minor">
              <a:schemeClr val="lt1"/>
            </a:fontRef>
          </p:style>
          <p:txBody>
            <a:bodyPr wrap="none" lIns="90488" tIns="44450" rIns="90488" bIns="44450" anchor="ctr"/>
            <a:lstStyle/>
            <a:p>
              <a:endParaRPr lang="en-US" b="1" dirty="0">
                <a:solidFill>
                  <a:schemeClr val="bg1"/>
                </a:solidFill>
                <a:latin typeface="+mn-lt"/>
              </a:endParaRPr>
            </a:p>
          </p:txBody>
        </p:sp>
        <p:sp>
          <p:nvSpPr>
            <p:cNvPr id="1624070" name="Rectangle 6"/>
            <p:cNvSpPr>
              <a:spLocks noChangeArrowheads="1"/>
            </p:cNvSpPr>
            <p:nvPr/>
          </p:nvSpPr>
          <p:spPr bwMode="auto">
            <a:xfrm>
              <a:off x="1420" y="2073"/>
              <a:ext cx="1148" cy="39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Unidentified or</a:t>
              </a:r>
            </a:p>
            <a:p>
              <a:r>
                <a:rPr lang="en-GB" b="1" dirty="0">
                  <a:solidFill>
                    <a:srgbClr val="000000"/>
                  </a:solidFill>
                  <a:latin typeface="+mn-lt"/>
                </a:rPr>
                <a:t>accepted risk</a:t>
              </a:r>
            </a:p>
          </p:txBody>
        </p:sp>
        <p:sp>
          <p:nvSpPr>
            <p:cNvPr id="1624071" name="Rectangle 7"/>
            <p:cNvSpPr>
              <a:spLocks noChangeArrowheads="1"/>
            </p:cNvSpPr>
            <p:nvPr/>
          </p:nvSpPr>
          <p:spPr bwMode="auto">
            <a:xfrm>
              <a:off x="2905" y="2072"/>
              <a:ext cx="1163" cy="20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Identified Risk</a:t>
              </a:r>
            </a:p>
          </p:txBody>
        </p:sp>
        <p:sp>
          <p:nvSpPr>
            <p:cNvPr id="1624072" name="Rectangle 8"/>
            <p:cNvSpPr>
              <a:spLocks noChangeArrowheads="1"/>
            </p:cNvSpPr>
            <p:nvPr/>
          </p:nvSpPr>
          <p:spPr bwMode="auto">
            <a:xfrm>
              <a:off x="1413" y="2602"/>
              <a:ext cx="116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Quantify effect </a:t>
              </a:r>
              <a:br>
                <a:rPr lang="en-GB" b="1" dirty="0">
                  <a:solidFill>
                    <a:srgbClr val="000000"/>
                  </a:solidFill>
                  <a:latin typeface="+mn-lt"/>
                </a:rPr>
              </a:br>
              <a:r>
                <a:rPr lang="en-GB" b="1" dirty="0">
                  <a:solidFill>
                    <a:srgbClr val="000000"/>
                  </a:solidFill>
                  <a:latin typeface="+mn-lt"/>
                </a:rPr>
                <a:t>on project</a:t>
              </a:r>
            </a:p>
          </p:txBody>
        </p:sp>
        <p:sp>
          <p:nvSpPr>
            <p:cNvPr id="1624073" name="Rectangle 9"/>
            <p:cNvSpPr>
              <a:spLocks noChangeArrowheads="1"/>
            </p:cNvSpPr>
            <p:nvPr/>
          </p:nvSpPr>
          <p:spPr bwMode="auto">
            <a:xfrm>
              <a:off x="1413" y="3035"/>
              <a:ext cx="1257"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Develop responses </a:t>
              </a:r>
              <a:br>
                <a:rPr lang="en-GB" b="1" dirty="0">
                  <a:solidFill>
                    <a:srgbClr val="000000"/>
                  </a:solidFill>
                  <a:latin typeface="+mn-lt"/>
                </a:rPr>
              </a:br>
              <a:r>
                <a:rPr lang="en-GB" b="1" dirty="0">
                  <a:solidFill>
                    <a:srgbClr val="000000"/>
                  </a:solidFill>
                  <a:latin typeface="+mn-lt"/>
                </a:rPr>
                <a:t>and implement</a:t>
              </a:r>
            </a:p>
          </p:txBody>
        </p:sp>
        <p:sp>
          <p:nvSpPr>
            <p:cNvPr id="1624074" name="Rectangle 10"/>
            <p:cNvSpPr>
              <a:spLocks noChangeArrowheads="1"/>
            </p:cNvSpPr>
            <p:nvPr/>
          </p:nvSpPr>
          <p:spPr bwMode="auto">
            <a:xfrm>
              <a:off x="2903" y="2419"/>
              <a:ext cx="135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Implement planned</a:t>
              </a:r>
            </a:p>
            <a:p>
              <a:r>
                <a:rPr lang="en-GB" b="1" dirty="0">
                  <a:solidFill>
                    <a:srgbClr val="000000"/>
                  </a:solidFill>
                  <a:latin typeface="+mn-lt"/>
                </a:rPr>
                <a:t>Response</a:t>
              </a:r>
            </a:p>
          </p:txBody>
        </p:sp>
        <p:sp>
          <p:nvSpPr>
            <p:cNvPr id="1624075" name="Rectangle 11"/>
            <p:cNvSpPr>
              <a:spLocks noChangeArrowheads="1"/>
            </p:cNvSpPr>
            <p:nvPr/>
          </p:nvSpPr>
          <p:spPr bwMode="auto">
            <a:xfrm>
              <a:off x="2997" y="3533"/>
              <a:ext cx="1162" cy="25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Revise plans</a:t>
              </a:r>
            </a:p>
          </p:txBody>
        </p:sp>
        <p:sp>
          <p:nvSpPr>
            <p:cNvPr id="1624076" name="Rectangle 12"/>
            <p:cNvSpPr>
              <a:spLocks noChangeArrowheads="1"/>
            </p:cNvSpPr>
            <p:nvPr/>
          </p:nvSpPr>
          <p:spPr bwMode="auto">
            <a:xfrm>
              <a:off x="2124" y="1097"/>
              <a:ext cx="1397" cy="3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latin typeface="+mn-lt"/>
              </a:endParaRPr>
            </a:p>
          </p:txBody>
        </p:sp>
        <p:sp>
          <p:nvSpPr>
            <p:cNvPr id="1624077" name="Rectangle 13"/>
            <p:cNvSpPr>
              <a:spLocks noChangeArrowheads="1"/>
            </p:cNvSpPr>
            <p:nvPr/>
          </p:nvSpPr>
          <p:spPr bwMode="auto">
            <a:xfrm>
              <a:off x="2330" y="1090"/>
              <a:ext cx="945" cy="394"/>
            </a:xfrm>
            <a:prstGeom prst="rect">
              <a:avLst/>
            </a:prstGeom>
            <a:noFill/>
            <a:ln w="12700">
              <a:noFill/>
              <a:miter lim="800000"/>
              <a:headEnd/>
              <a:tailEnd/>
            </a:ln>
            <a:effectLst/>
          </p:spPr>
          <p:txBody>
            <a:bodyPr lIns="90488" tIns="44450" rIns="90488" bIns="44450">
              <a:spAutoFit/>
            </a:bodyPr>
            <a:lstStyle/>
            <a:p>
              <a:pPr>
                <a:spcBef>
                  <a:spcPct val="50000"/>
                </a:spcBef>
              </a:pPr>
              <a:r>
                <a:rPr lang="en-GB" b="1" dirty="0">
                  <a:solidFill>
                    <a:srgbClr val="000000"/>
                  </a:solidFill>
                  <a:latin typeface="+mn-lt"/>
                </a:rPr>
                <a:t>Monitor and Control</a:t>
              </a:r>
            </a:p>
          </p:txBody>
        </p:sp>
        <p:cxnSp>
          <p:nvCxnSpPr>
            <p:cNvPr id="1624078" name="AutoShape 14"/>
            <p:cNvCxnSpPr>
              <a:cxnSpLocks noChangeShapeType="1"/>
              <a:stCxn id="1624076" idx="3"/>
              <a:endCxn id="1624068" idx="0"/>
            </p:cNvCxnSpPr>
            <p:nvPr/>
          </p:nvCxnSpPr>
          <p:spPr bwMode="auto">
            <a:xfrm>
              <a:off x="3521" y="1280"/>
              <a:ext cx="1381" cy="1617"/>
            </a:xfrm>
            <a:prstGeom prst="bentConnector2">
              <a:avLst/>
            </a:prstGeom>
            <a:noFill/>
            <a:ln w="9525">
              <a:solidFill>
                <a:schemeClr val="tx1"/>
              </a:solidFill>
              <a:miter lim="800000"/>
              <a:headEnd type="triangle" w="med" len="med"/>
              <a:tailEnd type="triangle" w="med" len="med"/>
            </a:ln>
            <a:effectLst/>
          </p:spPr>
        </p:cxnSp>
        <p:cxnSp>
          <p:nvCxnSpPr>
            <p:cNvPr id="1624079" name="AutoShape 15"/>
            <p:cNvCxnSpPr>
              <a:cxnSpLocks noChangeShapeType="1"/>
              <a:stCxn id="1624076" idx="2"/>
              <a:endCxn id="1624069" idx="0"/>
            </p:cNvCxnSpPr>
            <p:nvPr/>
          </p:nvCxnSpPr>
          <p:spPr bwMode="auto">
            <a:xfrm>
              <a:off x="2823" y="1462"/>
              <a:ext cx="3" cy="135"/>
            </a:xfrm>
            <a:prstGeom prst="straightConnector1">
              <a:avLst/>
            </a:prstGeom>
            <a:noFill/>
            <a:ln w="9525">
              <a:solidFill>
                <a:schemeClr val="tx1"/>
              </a:solidFill>
              <a:round/>
              <a:headEnd/>
              <a:tailEnd type="triangle" w="med" len="med"/>
            </a:ln>
            <a:effectLst/>
          </p:spPr>
        </p:cxnSp>
        <p:cxnSp>
          <p:nvCxnSpPr>
            <p:cNvPr id="1624080" name="AutoShape 16"/>
            <p:cNvCxnSpPr>
              <a:cxnSpLocks noChangeShapeType="1"/>
              <a:stCxn id="1624069" idx="2"/>
              <a:endCxn id="1624070" idx="0"/>
            </p:cNvCxnSpPr>
            <p:nvPr/>
          </p:nvCxnSpPr>
          <p:spPr bwMode="auto">
            <a:xfrm rot="5400000">
              <a:off x="2330" y="1578"/>
              <a:ext cx="159" cy="832"/>
            </a:xfrm>
            <a:prstGeom prst="bentConnector3">
              <a:avLst>
                <a:gd name="adj1" fmla="val 49685"/>
              </a:avLst>
            </a:prstGeom>
            <a:noFill/>
            <a:ln w="9525">
              <a:solidFill>
                <a:schemeClr val="tx1"/>
              </a:solidFill>
              <a:miter lim="800000"/>
              <a:headEnd/>
              <a:tailEnd type="triangle" w="med" len="med"/>
            </a:ln>
            <a:effectLst/>
          </p:spPr>
        </p:cxnSp>
        <p:cxnSp>
          <p:nvCxnSpPr>
            <p:cNvPr id="1624081" name="AutoShape 17"/>
            <p:cNvCxnSpPr>
              <a:cxnSpLocks noChangeShapeType="1"/>
              <a:stCxn id="1624069" idx="2"/>
              <a:endCxn id="1624071" idx="0"/>
            </p:cNvCxnSpPr>
            <p:nvPr/>
          </p:nvCxnSpPr>
          <p:spPr bwMode="auto">
            <a:xfrm rot="16200000" flipH="1">
              <a:off x="3078" y="1662"/>
              <a:ext cx="158" cy="661"/>
            </a:xfrm>
            <a:prstGeom prst="bentConnector3">
              <a:avLst>
                <a:gd name="adj1" fmla="val 49366"/>
              </a:avLst>
            </a:prstGeom>
            <a:noFill/>
            <a:ln w="9525">
              <a:solidFill>
                <a:schemeClr val="tx1"/>
              </a:solidFill>
              <a:miter lim="800000"/>
              <a:headEnd/>
              <a:tailEnd type="triangle" w="med" len="med"/>
            </a:ln>
            <a:effectLst/>
          </p:spPr>
        </p:cxnSp>
        <p:cxnSp>
          <p:nvCxnSpPr>
            <p:cNvPr id="1624082" name="AutoShape 18"/>
            <p:cNvCxnSpPr>
              <a:cxnSpLocks noChangeShapeType="1"/>
              <a:stCxn id="1624071" idx="2"/>
              <a:endCxn id="1624074" idx="0"/>
            </p:cNvCxnSpPr>
            <p:nvPr/>
          </p:nvCxnSpPr>
          <p:spPr bwMode="auto">
            <a:xfrm>
              <a:off x="3487" y="2273"/>
              <a:ext cx="92" cy="146"/>
            </a:xfrm>
            <a:prstGeom prst="straightConnector1">
              <a:avLst/>
            </a:prstGeom>
            <a:noFill/>
            <a:ln w="9525">
              <a:solidFill>
                <a:schemeClr val="tx1"/>
              </a:solidFill>
              <a:round/>
              <a:headEnd/>
              <a:tailEnd type="triangle" w="med" len="med"/>
            </a:ln>
            <a:effectLst/>
          </p:spPr>
        </p:cxnSp>
        <p:cxnSp>
          <p:nvCxnSpPr>
            <p:cNvPr id="1624083" name="AutoShape 19"/>
            <p:cNvCxnSpPr>
              <a:cxnSpLocks noChangeShapeType="1"/>
              <a:stCxn id="1624070" idx="2"/>
              <a:endCxn id="1624072" idx="0"/>
            </p:cNvCxnSpPr>
            <p:nvPr/>
          </p:nvCxnSpPr>
          <p:spPr bwMode="auto">
            <a:xfrm>
              <a:off x="1994" y="2463"/>
              <a:ext cx="0" cy="139"/>
            </a:xfrm>
            <a:prstGeom prst="straightConnector1">
              <a:avLst/>
            </a:prstGeom>
            <a:noFill/>
            <a:ln w="9525">
              <a:solidFill>
                <a:schemeClr val="tx1"/>
              </a:solidFill>
              <a:round/>
              <a:headEnd/>
              <a:tailEnd type="triangle" w="med" len="med"/>
            </a:ln>
            <a:effectLst/>
          </p:spPr>
        </p:cxnSp>
        <p:cxnSp>
          <p:nvCxnSpPr>
            <p:cNvPr id="1624084" name="AutoShape 20"/>
            <p:cNvCxnSpPr>
              <a:cxnSpLocks noChangeShapeType="1"/>
              <a:stCxn id="1624072" idx="2"/>
              <a:endCxn id="1624073" idx="0"/>
            </p:cNvCxnSpPr>
            <p:nvPr/>
          </p:nvCxnSpPr>
          <p:spPr bwMode="auto">
            <a:xfrm>
              <a:off x="1994" y="2928"/>
              <a:ext cx="48" cy="107"/>
            </a:xfrm>
            <a:prstGeom prst="straightConnector1">
              <a:avLst/>
            </a:prstGeom>
            <a:noFill/>
            <a:ln w="9525">
              <a:solidFill>
                <a:schemeClr val="tx1"/>
              </a:solidFill>
              <a:round/>
              <a:headEnd/>
              <a:tailEnd type="triangle" w="med" len="med"/>
            </a:ln>
            <a:effectLst/>
          </p:spPr>
        </p:cxnSp>
        <p:cxnSp>
          <p:nvCxnSpPr>
            <p:cNvPr id="1624085" name="AutoShape 21"/>
            <p:cNvCxnSpPr>
              <a:cxnSpLocks noChangeShapeType="1"/>
              <a:stCxn id="1624074" idx="2"/>
              <a:endCxn id="1624075" idx="0"/>
            </p:cNvCxnSpPr>
            <p:nvPr/>
          </p:nvCxnSpPr>
          <p:spPr bwMode="auto">
            <a:xfrm rot="5400000">
              <a:off x="3185" y="3139"/>
              <a:ext cx="788" cy="1"/>
            </a:xfrm>
            <a:prstGeom prst="bentConnector3">
              <a:avLst>
                <a:gd name="adj1" fmla="val 50000"/>
              </a:avLst>
            </a:prstGeom>
            <a:noFill/>
            <a:ln w="9525">
              <a:solidFill>
                <a:schemeClr val="tx1"/>
              </a:solidFill>
              <a:miter lim="800000"/>
              <a:headEnd/>
              <a:tailEnd type="triangle" w="med" len="med"/>
            </a:ln>
            <a:effectLst/>
          </p:spPr>
        </p:cxnSp>
        <p:cxnSp>
          <p:nvCxnSpPr>
            <p:cNvPr id="1624086" name="AutoShape 22"/>
            <p:cNvCxnSpPr>
              <a:cxnSpLocks noChangeShapeType="1"/>
              <a:stCxn id="1624073" idx="2"/>
              <a:endCxn id="1624075" idx="1"/>
            </p:cNvCxnSpPr>
            <p:nvPr/>
          </p:nvCxnSpPr>
          <p:spPr bwMode="auto">
            <a:xfrm rot="16200000" flipH="1">
              <a:off x="2369" y="3033"/>
              <a:ext cx="300" cy="955"/>
            </a:xfrm>
            <a:prstGeom prst="bentConnector2">
              <a:avLst/>
            </a:prstGeom>
            <a:noFill/>
            <a:ln w="9525">
              <a:solidFill>
                <a:schemeClr val="tx1"/>
              </a:solidFill>
              <a:miter lim="800000"/>
              <a:headEnd/>
              <a:tailEnd type="triangle" w="med" len="med"/>
            </a:ln>
            <a:effectLst/>
          </p:spPr>
        </p:cxnSp>
        <p:cxnSp>
          <p:nvCxnSpPr>
            <p:cNvPr id="1624087" name="AutoShape 23"/>
            <p:cNvCxnSpPr>
              <a:cxnSpLocks noChangeShapeType="1"/>
              <a:stCxn id="1624075" idx="3"/>
              <a:endCxn id="1624068" idx="2"/>
            </p:cNvCxnSpPr>
            <p:nvPr/>
          </p:nvCxnSpPr>
          <p:spPr bwMode="auto">
            <a:xfrm flipV="1">
              <a:off x="4159" y="3632"/>
              <a:ext cx="743" cy="29"/>
            </a:xfrm>
            <a:prstGeom prst="bentConnector2">
              <a:avLst/>
            </a:prstGeom>
            <a:noFill/>
            <a:ln w="9525">
              <a:solidFill>
                <a:schemeClr val="tx1"/>
              </a:solidFill>
              <a:miter lim="800000"/>
              <a:headEnd type="triangle" w="med" len="med"/>
              <a:tailEnd type="triangle" w="med" len="med"/>
            </a:ln>
            <a:effectLst/>
          </p:spPr>
        </p:cxnSp>
        <p:sp>
          <p:nvSpPr>
            <p:cNvPr id="1624088" name="Rectangle 24"/>
            <p:cNvSpPr>
              <a:spLocks noChangeArrowheads="1"/>
            </p:cNvSpPr>
            <p:nvPr/>
          </p:nvSpPr>
          <p:spPr bwMode="auto">
            <a:xfrm>
              <a:off x="2379" y="1622"/>
              <a:ext cx="921" cy="186"/>
            </a:xfrm>
            <a:prstGeom prst="rect">
              <a:avLst/>
            </a:prstGeom>
            <a:noFill/>
            <a:ln w="9525" algn="ctr">
              <a:noFill/>
              <a:miter lim="800000"/>
              <a:headEnd/>
              <a:tailEnd/>
            </a:ln>
            <a:effectLst/>
          </p:spPr>
          <p:txBody>
            <a:bodyPr wrap="none">
              <a:spAutoFit/>
            </a:bodyPr>
            <a:lstStyle/>
            <a:p>
              <a:r>
                <a:rPr lang="en-GB" b="1" dirty="0">
                  <a:solidFill>
                    <a:schemeClr val="bg1"/>
                  </a:solidFill>
                  <a:latin typeface="+mn-lt"/>
                </a:rPr>
                <a:t>Risk Happens</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314</a:t>
            </a:fld>
            <a:endParaRPr lang="en-US" dirty="0"/>
          </a:p>
        </p:txBody>
      </p:sp>
    </p:spTree>
    <p:extLst>
      <p:ext uri="{BB962C8B-B14F-4D97-AF65-F5344CB8AC3E}">
        <p14:creationId xmlns:p14="http://schemas.microsoft.com/office/powerpoint/2010/main" xmlns="" val="1860905056"/>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sp>
        <p:nvSpPr>
          <p:cNvPr id="6" name="Content Placeholder 5"/>
          <p:cNvSpPr>
            <a:spLocks noGrp="1"/>
          </p:cNvSpPr>
          <p:nvPr>
            <p:ph idx="1"/>
          </p:nvPr>
        </p:nvSpPr>
        <p:spPr>
          <a:xfrm>
            <a:off x="457200" y="1295400"/>
            <a:ext cx="8229600" cy="4648201"/>
          </a:xfrm>
        </p:spPr>
        <p:txBody>
          <a:bodyPr/>
          <a:lstStyle/>
          <a:p>
            <a:r>
              <a:rPr lang="en-GB" dirty="0" smtClean="0"/>
              <a:t>Understand the three elements</a:t>
            </a:r>
          </a:p>
          <a:p>
            <a:pPr lvl="1"/>
            <a:r>
              <a:rPr lang="en-GB" sz="1800" dirty="0" smtClean="0"/>
              <a:t>Cause, Event and Impact</a:t>
            </a:r>
          </a:p>
          <a:p>
            <a:r>
              <a:rPr lang="en-GB" dirty="0" smtClean="0"/>
              <a:t>Look for the opportunities</a:t>
            </a:r>
          </a:p>
          <a:p>
            <a:r>
              <a:rPr lang="en-GB" dirty="0" smtClean="0"/>
              <a:t>Can the risk provide a sustainable benefit ?</a:t>
            </a:r>
          </a:p>
          <a:p>
            <a:r>
              <a:rPr lang="en-GB" dirty="0" smtClean="0"/>
              <a:t>Plan the response to risk in detail</a:t>
            </a:r>
          </a:p>
          <a:p>
            <a:r>
              <a:rPr lang="en-GB" dirty="0" smtClean="0"/>
              <a:t>Watch and react</a:t>
            </a:r>
            <a:endParaRPr lang="en-GB"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01072" y="4022360"/>
            <a:ext cx="1776910" cy="192498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315</a:t>
            </a:fld>
            <a:endParaRPr lang="en-US" dirty="0"/>
          </a:p>
        </p:txBody>
      </p:sp>
    </p:spTree>
    <p:extLst>
      <p:ext uri="{BB962C8B-B14F-4D97-AF65-F5344CB8AC3E}">
        <p14:creationId xmlns:p14="http://schemas.microsoft.com/office/powerpoint/2010/main" xmlns="" val="1684731190"/>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1295400"/>
            <a:ext cx="4953000" cy="4343400"/>
          </a:xfrm>
        </p:spPr>
        <p:txBody>
          <a:bodyPr>
            <a:normAutofit fontScale="70000" lnSpcReduction="20000"/>
          </a:bodyPr>
          <a:lstStyle/>
          <a:p>
            <a:pPr marL="0" indent="0">
              <a:buNone/>
            </a:pPr>
            <a:r>
              <a:rPr lang="en-US" sz="3600" dirty="0"/>
              <a:t>Factors in a PESTLE Analysis </a:t>
            </a:r>
          </a:p>
          <a:p>
            <a:pPr marL="0" indent="0">
              <a:buNone/>
            </a:pPr>
            <a:endParaRPr lang="en-US" dirty="0"/>
          </a:p>
          <a:p>
            <a:r>
              <a:rPr lang="en-US" b="1" dirty="0" smtClean="0"/>
              <a:t>Political</a:t>
            </a:r>
            <a:r>
              <a:rPr lang="en-US" dirty="0" smtClean="0"/>
              <a:t> </a:t>
            </a:r>
            <a:r>
              <a:rPr lang="en-US" dirty="0"/>
              <a:t>The current and potential influences from political pressures </a:t>
            </a:r>
          </a:p>
          <a:p>
            <a:r>
              <a:rPr lang="en-US" b="1" dirty="0" smtClean="0"/>
              <a:t>Economic</a:t>
            </a:r>
            <a:r>
              <a:rPr lang="en-US" dirty="0" smtClean="0"/>
              <a:t> </a:t>
            </a:r>
            <a:r>
              <a:rPr lang="en-US" dirty="0"/>
              <a:t>The local, national and world economic impact </a:t>
            </a:r>
          </a:p>
          <a:p>
            <a:r>
              <a:rPr lang="en-US" b="1" dirty="0" smtClean="0"/>
              <a:t>Sociological</a:t>
            </a:r>
            <a:r>
              <a:rPr lang="en-US" dirty="0" smtClean="0"/>
              <a:t> </a:t>
            </a:r>
            <a:r>
              <a:rPr lang="en-US" dirty="0"/>
              <a:t>The ways in which changes in society affect the project </a:t>
            </a:r>
          </a:p>
          <a:p>
            <a:r>
              <a:rPr lang="en-US" b="1" dirty="0" smtClean="0"/>
              <a:t>Technological</a:t>
            </a:r>
            <a:r>
              <a:rPr lang="en-US" dirty="0" smtClean="0"/>
              <a:t> </a:t>
            </a:r>
            <a:r>
              <a:rPr lang="en-US" dirty="0"/>
              <a:t>How new and emerging technology affects our project / organization </a:t>
            </a:r>
          </a:p>
          <a:p>
            <a:r>
              <a:rPr lang="en-US" b="1" dirty="0" smtClean="0"/>
              <a:t>Legal</a:t>
            </a:r>
            <a:r>
              <a:rPr lang="en-US" dirty="0" smtClean="0"/>
              <a:t> </a:t>
            </a:r>
            <a:r>
              <a:rPr lang="en-US" dirty="0"/>
              <a:t>How local, national and global legislation affects the project </a:t>
            </a:r>
          </a:p>
          <a:p>
            <a:r>
              <a:rPr lang="en-US" b="1" dirty="0" smtClean="0"/>
              <a:t>Environmental</a:t>
            </a:r>
            <a:r>
              <a:rPr lang="en-US" dirty="0" smtClean="0"/>
              <a:t> </a:t>
            </a:r>
            <a:r>
              <a:rPr lang="en-US" dirty="0"/>
              <a:t>Local, national and global environmental issues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316</a:t>
            </a:fld>
            <a:endParaRPr lang="en-US" dirty="0"/>
          </a:p>
        </p:txBody>
      </p:sp>
      <p:sp>
        <p:nvSpPr>
          <p:cNvPr id="4" name="Title 3"/>
          <p:cNvSpPr>
            <a:spLocks noGrp="1"/>
          </p:cNvSpPr>
          <p:nvPr>
            <p:ph type="title"/>
          </p:nvPr>
        </p:nvSpPr>
        <p:spPr/>
        <p:txBody>
          <a:bodyPr/>
          <a:lstStyle/>
          <a:p>
            <a:r>
              <a:rPr lang="en-US" dirty="0" smtClean="0"/>
              <a:t>PESTLE</a:t>
            </a:r>
            <a:endParaRPr lang="en-US" dirty="0"/>
          </a:p>
        </p:txBody>
      </p:sp>
      <p:sp>
        <p:nvSpPr>
          <p:cNvPr id="5" name="TextBox 4"/>
          <p:cNvSpPr txBox="1"/>
          <p:nvPr/>
        </p:nvSpPr>
        <p:spPr>
          <a:xfrm>
            <a:off x="381000" y="1905000"/>
            <a:ext cx="2895600" cy="3385542"/>
          </a:xfrm>
          <a:prstGeom prst="rect">
            <a:avLst/>
          </a:prstGeom>
          <a:noFill/>
        </p:spPr>
        <p:txBody>
          <a:bodyPr wrap="square" rtlCol="0">
            <a:spAutoFit/>
          </a:bodyPr>
          <a:lstStyle/>
          <a:p>
            <a:r>
              <a:rPr lang="en-US" sz="2800" dirty="0" smtClean="0"/>
              <a:t>PESTLE is an analytical tool </a:t>
            </a:r>
            <a:r>
              <a:rPr lang="en-US" sz="2800" dirty="0"/>
              <a:t>which considers external factors and to assist in determining impacts</a:t>
            </a:r>
            <a:r>
              <a:rPr lang="en-US" sz="2800" dirty="0" smtClean="0"/>
              <a:t>.</a:t>
            </a:r>
            <a:endParaRPr lang="en-US" sz="2800" dirty="0"/>
          </a:p>
          <a:p>
            <a:endParaRPr lang="en-US" dirty="0"/>
          </a:p>
        </p:txBody>
      </p:sp>
    </p:spTree>
    <p:extLst>
      <p:ext uri="{BB962C8B-B14F-4D97-AF65-F5344CB8AC3E}">
        <p14:creationId xmlns:p14="http://schemas.microsoft.com/office/powerpoint/2010/main" xmlns="" val="419684581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3352800" cy="2438399"/>
          </a:xfrm>
        </p:spPr>
        <p:txBody>
          <a:bodyPr>
            <a:normAutofit fontScale="92500" lnSpcReduction="10000"/>
          </a:bodyPr>
          <a:lstStyle/>
          <a:p>
            <a:pPr marL="0" indent="0">
              <a:buNone/>
            </a:pPr>
            <a:r>
              <a:rPr lang="en-US" dirty="0" smtClean="0"/>
              <a:t>SWOT is an analytical tool to identify opportunities. Similar to PESTLE, it is used to help in decision making.</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317</a:t>
            </a:fld>
            <a:endParaRPr lang="en-US" dirty="0"/>
          </a:p>
        </p:txBody>
      </p:sp>
      <p:sp>
        <p:nvSpPr>
          <p:cNvPr id="4" name="Title 3"/>
          <p:cNvSpPr>
            <a:spLocks noGrp="1"/>
          </p:cNvSpPr>
          <p:nvPr>
            <p:ph type="title"/>
          </p:nvPr>
        </p:nvSpPr>
        <p:spPr/>
        <p:txBody>
          <a:bodyPr/>
          <a:lstStyle/>
          <a:p>
            <a:r>
              <a:rPr lang="en-US" dirty="0" smtClean="0"/>
              <a:t>SWOT</a:t>
            </a:r>
            <a:endParaRPr lang="en-US" dirty="0"/>
          </a:p>
        </p:txBody>
      </p:sp>
      <p:graphicFrame>
        <p:nvGraphicFramePr>
          <p:cNvPr id="6" name="Diagram 5"/>
          <p:cNvGraphicFramePr/>
          <p:nvPr>
            <p:extLst>
              <p:ext uri="{D42A27DB-BD31-4B8C-83A1-F6EECF244321}">
                <p14:modId xmlns:p14="http://schemas.microsoft.com/office/powerpoint/2010/main" xmlns="" val="102953811"/>
              </p:ext>
            </p:extLst>
          </p:nvPr>
        </p:nvGraphicFramePr>
        <p:xfrm>
          <a:off x="3901440" y="1386840"/>
          <a:ext cx="48006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6290395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p:txBody>
          <a:bodyPr/>
          <a:lstStyle/>
          <a:p>
            <a:r>
              <a:rPr lang="en-GB" dirty="0"/>
              <a:t>Issue </a:t>
            </a:r>
            <a:r>
              <a:rPr lang="en-GB" dirty="0" smtClean="0"/>
              <a:t>Definition</a:t>
            </a:r>
            <a:endParaRPr lang="en-US" dirty="0"/>
          </a:p>
        </p:txBody>
      </p:sp>
      <p:sp>
        <p:nvSpPr>
          <p:cNvPr id="1628163" name="Rectangle 3"/>
          <p:cNvSpPr>
            <a:spLocks noGrp="1" noChangeArrowheads="1"/>
          </p:cNvSpPr>
          <p:nvPr>
            <p:ph type="body" idx="1"/>
          </p:nvPr>
        </p:nvSpPr>
        <p:spPr>
          <a:xfrm>
            <a:off x="644374" y="1266378"/>
            <a:ext cx="7195038" cy="4495800"/>
          </a:xfrm>
        </p:spPr>
        <p:txBody>
          <a:bodyPr>
            <a:noAutofit/>
          </a:bodyPr>
          <a:lstStyle/>
          <a:p>
            <a:r>
              <a:rPr lang="en-GB" sz="2400" dirty="0"/>
              <a:t>Threat to project objectives that cannot be resolved by Project Manager</a:t>
            </a:r>
          </a:p>
          <a:p>
            <a:r>
              <a:rPr lang="en-GB" sz="2400" dirty="0"/>
              <a:t>Problems are day to day concerns</a:t>
            </a:r>
          </a:p>
          <a:p>
            <a:r>
              <a:rPr lang="en-GB" sz="2400" dirty="0"/>
              <a:t>Risks may not happen</a:t>
            </a:r>
          </a:p>
          <a:p>
            <a:r>
              <a:rPr lang="en-GB" sz="2400" dirty="0"/>
              <a:t>Issues have already occurred and must be </a:t>
            </a:r>
            <a:r>
              <a:rPr lang="en-GB" sz="2400" dirty="0" smtClean="0"/>
              <a:t>escalated</a:t>
            </a:r>
          </a:p>
          <a:p>
            <a:r>
              <a:rPr lang="en-GB" sz="2400" dirty="0" smtClean="0"/>
              <a:t>Outside the direct control of the Project Manager</a:t>
            </a:r>
          </a:p>
          <a:p>
            <a:r>
              <a:rPr lang="en-GB" sz="2400" dirty="0" smtClean="0"/>
              <a:t>Project Sponsor has the option to further escalate</a:t>
            </a:r>
          </a:p>
          <a:p>
            <a:r>
              <a:rPr lang="en-GB" sz="2400" dirty="0" smtClean="0"/>
              <a:t>Poor Issue Management is a major source of project failure</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318</a:t>
            </a:fld>
            <a:endParaRPr lang="en-US" dirty="0"/>
          </a:p>
        </p:txBody>
      </p:sp>
    </p:spTree>
    <p:extLst>
      <p:ext uri="{BB962C8B-B14F-4D97-AF65-F5344CB8AC3E}">
        <p14:creationId xmlns:p14="http://schemas.microsoft.com/office/powerpoint/2010/main" xmlns="" val="3291818263"/>
      </p:ext>
    </p:extLst>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title"/>
          </p:nvPr>
        </p:nvSpPr>
        <p:spPr/>
        <p:txBody>
          <a:bodyPr/>
          <a:lstStyle/>
          <a:p>
            <a:r>
              <a:rPr lang="en-GB" dirty="0" smtClean="0"/>
              <a:t>Issue Escalation Route</a:t>
            </a:r>
            <a:endParaRPr lang="en-GB" dirty="0"/>
          </a:p>
        </p:txBody>
      </p:sp>
      <p:grpSp>
        <p:nvGrpSpPr>
          <p:cNvPr id="20" name="Group 19"/>
          <p:cNvGrpSpPr/>
          <p:nvPr/>
        </p:nvGrpSpPr>
        <p:grpSpPr>
          <a:xfrm>
            <a:off x="1600200" y="1117600"/>
            <a:ext cx="6047398" cy="4787900"/>
            <a:chOff x="3078163" y="1695450"/>
            <a:chExt cx="5465762" cy="4210050"/>
          </a:xfrm>
        </p:grpSpPr>
        <p:sp>
          <p:nvSpPr>
            <p:cNvPr id="1630210" name="AutoShape 2"/>
            <p:cNvSpPr>
              <a:spLocks noChangeArrowheads="1"/>
            </p:cNvSpPr>
            <p:nvPr/>
          </p:nvSpPr>
          <p:spPr bwMode="auto">
            <a:xfrm>
              <a:off x="5062538" y="3124200"/>
              <a:ext cx="688975" cy="977900"/>
            </a:xfrm>
            <a:prstGeom prst="upDownArrow">
              <a:avLst>
                <a:gd name="adj1" fmla="val 62000"/>
                <a:gd name="adj2" fmla="val 28328"/>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12" name="Text Box 4"/>
            <p:cNvSpPr txBox="1">
              <a:spLocks noChangeArrowheads="1"/>
            </p:cNvSpPr>
            <p:nvPr/>
          </p:nvSpPr>
          <p:spPr bwMode="auto">
            <a:xfrm>
              <a:off x="4656945" y="2741613"/>
              <a:ext cx="1527702"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Sponsor</a:t>
              </a:r>
            </a:p>
          </p:txBody>
        </p:sp>
        <p:sp>
          <p:nvSpPr>
            <p:cNvPr id="1630213" name="Text Box 5"/>
            <p:cNvSpPr txBox="1">
              <a:spLocks noChangeArrowheads="1"/>
            </p:cNvSpPr>
            <p:nvPr/>
          </p:nvSpPr>
          <p:spPr bwMode="auto">
            <a:xfrm>
              <a:off x="4502352" y="4178300"/>
              <a:ext cx="1600780"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Manager</a:t>
              </a:r>
            </a:p>
          </p:txBody>
        </p:sp>
        <p:sp>
          <p:nvSpPr>
            <p:cNvPr id="1630214" name="Text Box 6"/>
            <p:cNvSpPr txBox="1">
              <a:spLocks noChangeArrowheads="1"/>
            </p:cNvSpPr>
            <p:nvPr/>
          </p:nvSpPr>
          <p:spPr bwMode="auto">
            <a:xfrm>
              <a:off x="4669483" y="5575300"/>
              <a:ext cx="1502434"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Team </a:t>
              </a:r>
              <a:r>
                <a:rPr lang="en-GB" b="1" dirty="0" smtClean="0"/>
                <a:t>Members</a:t>
              </a:r>
              <a:endParaRPr lang="en-GB" b="1" dirty="0"/>
            </a:p>
          </p:txBody>
        </p:sp>
        <p:sp>
          <p:nvSpPr>
            <p:cNvPr id="1630215" name="AutoShape 7"/>
            <p:cNvSpPr>
              <a:spLocks/>
            </p:cNvSpPr>
            <p:nvPr/>
          </p:nvSpPr>
          <p:spPr bwMode="auto">
            <a:xfrm>
              <a:off x="6824663" y="4152900"/>
              <a:ext cx="330200" cy="1752600"/>
            </a:xfrm>
            <a:prstGeom prst="rightBrace">
              <a:avLst>
                <a:gd name="adj1" fmla="val 44231"/>
                <a:gd name="adj2" fmla="val 50000"/>
              </a:avLst>
            </a:prstGeom>
            <a:noFill/>
            <a:ln w="12700">
              <a:solidFill>
                <a:schemeClr val="tx1"/>
              </a:solidFill>
              <a:round/>
              <a:headEnd/>
              <a:tailEnd/>
            </a:ln>
            <a:effectLst/>
          </p:spPr>
          <p:txBody>
            <a:bodyPr wrap="none" anchor="ctr"/>
            <a:lstStyle/>
            <a:p>
              <a:endParaRPr lang="en-US" b="1" dirty="0"/>
            </a:p>
          </p:txBody>
        </p:sp>
        <p:sp>
          <p:nvSpPr>
            <p:cNvPr id="1630216" name="Text Box 8"/>
            <p:cNvSpPr txBox="1">
              <a:spLocks noChangeArrowheads="1"/>
            </p:cNvSpPr>
            <p:nvPr/>
          </p:nvSpPr>
          <p:spPr bwMode="auto">
            <a:xfrm>
              <a:off x="7246938" y="4591050"/>
              <a:ext cx="1296987" cy="568326"/>
            </a:xfrm>
            <a:prstGeom prst="rect">
              <a:avLst/>
            </a:prstGeom>
            <a:noFill/>
            <a:ln w="12700" algn="ctr">
              <a:noFill/>
              <a:miter lim="800000"/>
              <a:headEnd/>
              <a:tailEnd/>
            </a:ln>
            <a:effectLst/>
          </p:spPr>
          <p:txBody>
            <a:bodyPr>
              <a:spAutoFit/>
            </a:bodyPr>
            <a:lstStyle/>
            <a:p>
              <a:pPr algn="l" eaLnBrk="1" hangingPunct="1"/>
              <a:r>
                <a:rPr lang="en-GB" b="1" dirty="0"/>
                <a:t>D</a:t>
              </a:r>
              <a:r>
                <a:rPr lang="en-GB" b="1" dirty="0" smtClean="0"/>
                <a:t>ay </a:t>
              </a:r>
              <a:r>
                <a:rPr lang="en-GB" b="1" dirty="0"/>
                <a:t>to </a:t>
              </a:r>
              <a:r>
                <a:rPr lang="en-GB" b="1" dirty="0" smtClean="0"/>
                <a:t>Day </a:t>
              </a:r>
              <a:r>
                <a:rPr lang="en-GB" b="1" dirty="0"/>
                <a:t>A</a:t>
              </a:r>
              <a:r>
                <a:rPr lang="en-GB" b="1" dirty="0" smtClean="0"/>
                <a:t>ctivity</a:t>
              </a:r>
              <a:endParaRPr lang="en-US" b="1" dirty="0"/>
            </a:p>
          </p:txBody>
        </p:sp>
        <p:sp>
          <p:nvSpPr>
            <p:cNvPr id="1630217" name="AutoShape 9"/>
            <p:cNvSpPr>
              <a:spLocks noChangeArrowheads="1"/>
            </p:cNvSpPr>
            <p:nvPr/>
          </p:nvSpPr>
          <p:spPr bwMode="auto">
            <a:xfrm>
              <a:off x="5032431" y="4533900"/>
              <a:ext cx="687387" cy="977900"/>
            </a:xfrm>
            <a:prstGeom prst="upDownArrow">
              <a:avLst>
                <a:gd name="adj1" fmla="val 62000"/>
                <a:gd name="adj2" fmla="val 2839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0" name="Text Box 12"/>
            <p:cNvSpPr txBox="1">
              <a:spLocks noChangeArrowheads="1"/>
            </p:cNvSpPr>
            <p:nvPr/>
          </p:nvSpPr>
          <p:spPr bwMode="auto">
            <a:xfrm>
              <a:off x="5013838" y="3459168"/>
              <a:ext cx="686197" cy="3254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en-GB" b="1" dirty="0"/>
                <a:t>Issues</a:t>
              </a:r>
            </a:p>
          </p:txBody>
        </p:sp>
        <p:sp>
          <p:nvSpPr>
            <p:cNvPr id="1630221" name="Oval 13"/>
            <p:cNvSpPr>
              <a:spLocks noChangeArrowheads="1"/>
            </p:cNvSpPr>
            <p:nvPr/>
          </p:nvSpPr>
          <p:spPr bwMode="auto">
            <a:xfrm>
              <a:off x="4622800" y="4826000"/>
              <a:ext cx="1624013" cy="4191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b="1" dirty="0"/>
            </a:p>
          </p:txBody>
        </p:sp>
        <p:sp>
          <p:nvSpPr>
            <p:cNvPr id="1630222" name="Text Box 14"/>
            <p:cNvSpPr txBox="1">
              <a:spLocks noChangeArrowheads="1"/>
            </p:cNvSpPr>
            <p:nvPr/>
          </p:nvSpPr>
          <p:spPr bwMode="auto">
            <a:xfrm>
              <a:off x="4822810" y="4875213"/>
              <a:ext cx="980045" cy="324757"/>
            </a:xfrm>
            <a:prstGeom prst="rect">
              <a:avLst/>
            </a:prstGeom>
            <a:noFill/>
            <a:ln w="9525">
              <a:noFill/>
              <a:miter lim="800000"/>
              <a:headEnd/>
              <a:tailEnd/>
            </a:ln>
            <a:effectLst/>
          </p:spPr>
          <p:txBody>
            <a:bodyPr wrap="none">
              <a:spAutoFit/>
            </a:bodyPr>
            <a:lstStyle/>
            <a:p>
              <a:r>
                <a:rPr lang="en-GB" b="1" dirty="0">
                  <a:solidFill>
                    <a:schemeClr val="bg1"/>
                  </a:solidFill>
                </a:rPr>
                <a:t>Problems</a:t>
              </a:r>
            </a:p>
          </p:txBody>
        </p:sp>
        <p:sp>
          <p:nvSpPr>
            <p:cNvPr id="1630223" name="Text Box 15"/>
            <p:cNvSpPr txBox="1">
              <a:spLocks noChangeArrowheads="1"/>
            </p:cNvSpPr>
            <p:nvPr/>
          </p:nvSpPr>
          <p:spPr bwMode="auto">
            <a:xfrm>
              <a:off x="3078163" y="1695450"/>
              <a:ext cx="1280937" cy="324757"/>
            </a:xfrm>
            <a:prstGeom prst="rect">
              <a:avLst/>
            </a:prstGeom>
            <a:noFill/>
            <a:ln w="12700" algn="ctr">
              <a:noFill/>
              <a:miter lim="800000"/>
              <a:headEnd/>
              <a:tailEnd/>
            </a:ln>
            <a:effectLst/>
          </p:spPr>
          <p:txBody>
            <a:bodyPr wrap="none">
              <a:spAutoFit/>
            </a:bodyPr>
            <a:lstStyle/>
            <a:p>
              <a:pPr algn="l" eaLnBrk="1" hangingPunct="1"/>
              <a:r>
                <a:rPr lang="en-GB" b="1" dirty="0"/>
                <a:t>Stakeholders</a:t>
              </a:r>
              <a:endParaRPr lang="en-US" b="1" dirty="0"/>
            </a:p>
          </p:txBody>
        </p:sp>
        <p:sp>
          <p:nvSpPr>
            <p:cNvPr id="1630224" name="AutoShape 16"/>
            <p:cNvSpPr>
              <a:spLocks noChangeArrowheads="1"/>
            </p:cNvSpPr>
            <p:nvPr/>
          </p:nvSpPr>
          <p:spPr bwMode="auto">
            <a:xfrm rot="-2192323">
              <a:off x="3989388" y="1993900"/>
              <a:ext cx="344487" cy="546100"/>
            </a:xfrm>
            <a:prstGeom prst="upDownArrow">
              <a:avLst>
                <a:gd name="adj1" fmla="val 50000"/>
                <a:gd name="adj2" fmla="val 31705"/>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5" name="Text Box 17"/>
            <p:cNvSpPr txBox="1">
              <a:spLocks noChangeArrowheads="1"/>
            </p:cNvSpPr>
            <p:nvPr/>
          </p:nvSpPr>
          <p:spPr bwMode="auto">
            <a:xfrm>
              <a:off x="6326188" y="1695450"/>
              <a:ext cx="1465749" cy="324757"/>
            </a:xfrm>
            <a:prstGeom prst="rect">
              <a:avLst/>
            </a:prstGeom>
            <a:noFill/>
            <a:ln w="12700" algn="ctr">
              <a:noFill/>
              <a:miter lim="800000"/>
              <a:headEnd/>
              <a:tailEnd/>
            </a:ln>
            <a:effectLst/>
          </p:spPr>
          <p:txBody>
            <a:bodyPr wrap="none">
              <a:spAutoFit/>
            </a:bodyPr>
            <a:lstStyle/>
            <a:p>
              <a:pPr algn="l" eaLnBrk="1" hangingPunct="1"/>
              <a:r>
                <a:rPr lang="en-GB" b="1" dirty="0"/>
                <a:t>Steering Group</a:t>
              </a:r>
              <a:endParaRPr lang="en-US" b="1" dirty="0"/>
            </a:p>
          </p:txBody>
        </p:sp>
        <p:sp>
          <p:nvSpPr>
            <p:cNvPr id="1630226" name="AutoShape 18"/>
            <p:cNvSpPr>
              <a:spLocks noChangeArrowheads="1"/>
            </p:cNvSpPr>
            <p:nvPr/>
          </p:nvSpPr>
          <p:spPr bwMode="auto">
            <a:xfrm rot="1627473">
              <a:off x="6494463" y="2019300"/>
              <a:ext cx="342900" cy="546100"/>
            </a:xfrm>
            <a:prstGeom prst="upDownArrow">
              <a:avLst>
                <a:gd name="adj1" fmla="val 50000"/>
                <a:gd name="adj2" fmla="val 31852"/>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319</a:t>
            </a:fld>
            <a:endParaRPr lang="en-US" dirty="0"/>
          </a:p>
        </p:txBody>
      </p:sp>
    </p:spTree>
    <p:extLst>
      <p:ext uri="{BB962C8B-B14F-4D97-AF65-F5344CB8AC3E}">
        <p14:creationId xmlns:p14="http://schemas.microsoft.com/office/powerpoint/2010/main" xmlns="" val="967401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32</a:t>
            </a:fld>
            <a:endParaRPr lang="en-US" dirty="0"/>
          </a:p>
        </p:txBody>
      </p:sp>
      <p:pic>
        <p:nvPicPr>
          <p:cNvPr id="5" name="Picture 4"/>
          <p:cNvPicPr>
            <a:picLocks noChangeAspect="1"/>
          </p:cNvPicPr>
          <p:nvPr/>
        </p:nvPicPr>
        <p:blipFill>
          <a:blip r:embed="rId3" cstate="print"/>
          <a:stretch>
            <a:fillRect/>
          </a:stretch>
        </p:blipFill>
        <p:spPr>
          <a:xfrm>
            <a:off x="228600" y="304800"/>
            <a:ext cx="5168900" cy="561660"/>
          </a:xfrm>
          <a:prstGeom prst="rect">
            <a:avLst/>
          </a:prstGeom>
        </p:spPr>
      </p:pic>
      <p:graphicFrame>
        <p:nvGraphicFramePr>
          <p:cNvPr id="4" name="Diagram 3"/>
          <p:cNvGraphicFramePr/>
          <p:nvPr/>
        </p:nvGraphicFramePr>
        <p:xfrm>
          <a:off x="381000" y="1219200"/>
          <a:ext cx="7723546" cy="5047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101581674"/>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2"/>
          <p:cNvSpPr>
            <a:spLocks noGrp="1" noChangeArrowheads="1"/>
          </p:cNvSpPr>
          <p:nvPr>
            <p:ph type="title"/>
          </p:nvPr>
        </p:nvSpPr>
        <p:spPr/>
        <p:txBody>
          <a:bodyPr/>
          <a:lstStyle/>
          <a:p>
            <a:r>
              <a:rPr lang="en-GB" dirty="0"/>
              <a:t>Issue Log - Contents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320</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3170434557"/>
              </p:ext>
            </p:extLst>
          </p:nvPr>
        </p:nvGraphicFramePr>
        <p:xfrm>
          <a:off x="381000" y="1397000"/>
          <a:ext cx="8458200" cy="3022600"/>
        </p:xfrm>
        <a:graphic>
          <a:graphicData uri="http://schemas.openxmlformats.org/drawingml/2006/table">
            <a:tbl>
              <a:tblPr firstRow="1" bandRow="1">
                <a:tableStyleId>{5C22544A-7EE6-4342-B048-85BDC9FD1C3A}</a:tableStyleId>
              </a:tblPr>
              <a:tblGrid>
                <a:gridCol w="304800"/>
                <a:gridCol w="990600"/>
                <a:gridCol w="1066800"/>
                <a:gridCol w="1066800"/>
                <a:gridCol w="990600"/>
                <a:gridCol w="1143000"/>
                <a:gridCol w="609600"/>
                <a:gridCol w="1143000"/>
                <a:gridCol w="1143000"/>
              </a:tblGrid>
              <a:tr h="584200">
                <a:tc>
                  <a:txBody>
                    <a:bodyPr/>
                    <a:lstStyle/>
                    <a:p>
                      <a:r>
                        <a:rPr lang="en-US" sz="1200" dirty="0" smtClean="0"/>
                        <a:t>#</a:t>
                      </a:r>
                      <a:endParaRPr lang="en-US" sz="1200" dirty="0"/>
                    </a:p>
                  </a:txBody>
                  <a:tcPr/>
                </a:tc>
                <a:tc>
                  <a:txBody>
                    <a:bodyPr/>
                    <a:lstStyle/>
                    <a:p>
                      <a:r>
                        <a:rPr lang="en-US" sz="1200" dirty="0" smtClean="0"/>
                        <a:t>Description:</a:t>
                      </a:r>
                      <a:endParaRPr lang="en-US" sz="1200" dirty="0"/>
                    </a:p>
                  </a:txBody>
                  <a:tcPr/>
                </a:tc>
                <a:tc>
                  <a:txBody>
                    <a:bodyPr/>
                    <a:lstStyle/>
                    <a:p>
                      <a:r>
                        <a:rPr lang="en-US" sz="1200" dirty="0" smtClean="0"/>
                        <a:t>Reported by:</a:t>
                      </a:r>
                      <a:endParaRPr lang="en-US" sz="1200" dirty="0"/>
                    </a:p>
                  </a:txBody>
                  <a:tcPr/>
                </a:tc>
                <a:tc>
                  <a:txBody>
                    <a:bodyPr/>
                    <a:lstStyle/>
                    <a:p>
                      <a:r>
                        <a:rPr lang="en-US" sz="1200" dirty="0" smtClean="0"/>
                        <a:t>Date of Issue</a:t>
                      </a:r>
                      <a:endParaRPr lang="en-US" sz="1200" dirty="0"/>
                    </a:p>
                  </a:txBody>
                  <a:tcPr/>
                </a:tc>
                <a:tc>
                  <a:txBody>
                    <a:bodyPr/>
                    <a:lstStyle/>
                    <a:p>
                      <a:r>
                        <a:rPr lang="en-US" sz="1200" dirty="0" smtClean="0"/>
                        <a:t>Impacts</a:t>
                      </a:r>
                      <a:endParaRPr lang="en-US" sz="1200" dirty="0"/>
                    </a:p>
                  </a:txBody>
                  <a:tcPr/>
                </a:tc>
                <a:tc>
                  <a:txBody>
                    <a:bodyPr/>
                    <a:lstStyle/>
                    <a:p>
                      <a:r>
                        <a:rPr lang="en-US" sz="1200" dirty="0" smtClean="0"/>
                        <a:t>Possible resolution</a:t>
                      </a:r>
                      <a:endParaRPr lang="en-US" sz="1200" dirty="0"/>
                    </a:p>
                  </a:txBody>
                  <a:tcPr/>
                </a:tc>
                <a:tc>
                  <a:txBody>
                    <a:bodyPr/>
                    <a:lstStyle/>
                    <a:p>
                      <a:r>
                        <a:rPr lang="en-US" sz="1200" dirty="0" smtClean="0"/>
                        <a:t>Owner</a:t>
                      </a:r>
                      <a:endParaRPr lang="en-US" sz="1200" dirty="0"/>
                    </a:p>
                  </a:txBody>
                  <a:tcPr/>
                </a:tc>
                <a:tc>
                  <a:txBody>
                    <a:bodyPr/>
                    <a:lstStyle/>
                    <a:p>
                      <a:r>
                        <a:rPr lang="en-US" sz="1200" dirty="0" smtClean="0"/>
                        <a:t>Final Outcome</a:t>
                      </a:r>
                      <a:endParaRPr lang="en-US" sz="1200" dirty="0"/>
                    </a:p>
                  </a:txBody>
                  <a:tcPr/>
                </a:tc>
                <a:tc>
                  <a:txBody>
                    <a:bodyPr/>
                    <a:lstStyle/>
                    <a:p>
                      <a:r>
                        <a:rPr lang="en-US" sz="1200" dirty="0" smtClean="0"/>
                        <a:t>Closure</a:t>
                      </a:r>
                      <a:r>
                        <a:rPr lang="en-US" sz="1200" baseline="0" dirty="0" smtClean="0"/>
                        <a:t> Date</a:t>
                      </a:r>
                      <a:endParaRPr lang="en-US" sz="1200" dirty="0"/>
                    </a:p>
                  </a:txBody>
                  <a:tcPr/>
                </a:tc>
              </a:tr>
              <a:tr h="2142079">
                <a:tc>
                  <a:txBody>
                    <a:bodyPr/>
                    <a:lstStyle/>
                    <a:p>
                      <a:r>
                        <a:rPr lang="en-US" sz="1400" dirty="0" smtClean="0"/>
                        <a:t>1</a:t>
                      </a:r>
                      <a:endParaRPr lang="en-US" sz="1400" dirty="0"/>
                    </a:p>
                  </a:txBody>
                  <a:tcPr/>
                </a:tc>
                <a:tc>
                  <a:txBody>
                    <a:bodyPr/>
                    <a:lstStyle/>
                    <a:p>
                      <a:r>
                        <a:rPr lang="en-US" sz="1400" dirty="0" smtClean="0"/>
                        <a:t>Delivered</a:t>
                      </a:r>
                      <a:r>
                        <a:rPr lang="en-US" sz="1400" baseline="0" dirty="0" smtClean="0"/>
                        <a:t> </a:t>
                      </a:r>
                      <a:r>
                        <a:rPr lang="en-US" sz="1400" dirty="0" smtClean="0"/>
                        <a:t>Concrete</a:t>
                      </a:r>
                      <a:r>
                        <a:rPr lang="en-US" sz="1400" baseline="0" dirty="0" smtClean="0"/>
                        <a:t> is not not the grade we ordered</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January 1</a:t>
                      </a:r>
                      <a:r>
                        <a:rPr lang="en-US" sz="1400" baseline="30000" dirty="0" smtClean="0"/>
                        <a:t>st</a:t>
                      </a:r>
                      <a:endParaRPr lang="en-US" sz="1400" dirty="0"/>
                    </a:p>
                  </a:txBody>
                  <a:tcPr/>
                </a:tc>
                <a:tc>
                  <a:txBody>
                    <a:bodyPr/>
                    <a:lstStyle/>
                    <a:p>
                      <a:r>
                        <a:rPr lang="en-US" sz="1400" dirty="0" smtClean="0"/>
                        <a:t>Structure</a:t>
                      </a:r>
                      <a:r>
                        <a:rPr lang="en-US" sz="1400" baseline="0" dirty="0" smtClean="0"/>
                        <a:t> could be unstable</a:t>
                      </a:r>
                      <a:endParaRPr lang="en-US" sz="1400" dirty="0"/>
                    </a:p>
                  </a:txBody>
                  <a:tcPr/>
                </a:tc>
                <a:tc>
                  <a:txBody>
                    <a:bodyPr/>
                    <a:lstStyle/>
                    <a:p>
                      <a:r>
                        <a:rPr lang="en-US" sz="1400" dirty="0" smtClean="0"/>
                        <a:t>1. Perform</a:t>
                      </a:r>
                      <a:r>
                        <a:rPr lang="en-US" sz="1400" baseline="0" dirty="0" smtClean="0"/>
                        <a:t> Stress test and use concrete</a:t>
                      </a:r>
                    </a:p>
                    <a:p>
                      <a:endParaRPr lang="en-US" sz="1400" dirty="0" smtClean="0"/>
                    </a:p>
                    <a:p>
                      <a:r>
                        <a:rPr lang="en-US" sz="1400" dirty="0" smtClean="0"/>
                        <a:t>2.</a:t>
                      </a:r>
                      <a:r>
                        <a:rPr lang="en-US" sz="1400" baseline="0" dirty="0" smtClean="0"/>
                        <a:t> Put activity on hold and require higher grade concrete</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Performed</a:t>
                      </a:r>
                      <a:r>
                        <a:rPr lang="en-US" sz="1400" baseline="0" dirty="0" smtClean="0"/>
                        <a:t> Stress test. </a:t>
                      </a:r>
                    </a:p>
                    <a:p>
                      <a:endParaRPr lang="en-US" sz="1400" baseline="0" dirty="0" smtClean="0"/>
                    </a:p>
                    <a:p>
                      <a:r>
                        <a:rPr lang="en-US" sz="1400" baseline="0" dirty="0" smtClean="0"/>
                        <a:t>Ordered new concrete</a:t>
                      </a:r>
                      <a:endParaRPr lang="en-US" sz="1400" dirty="0"/>
                    </a:p>
                  </a:txBody>
                  <a:tcPr/>
                </a:tc>
                <a:tc>
                  <a:txBody>
                    <a:bodyPr/>
                    <a:lstStyle/>
                    <a:p>
                      <a:r>
                        <a:rPr lang="en-US" sz="1400" dirty="0" smtClean="0"/>
                        <a:t>January</a:t>
                      </a:r>
                      <a:r>
                        <a:rPr lang="en-US" sz="1400" baseline="0" dirty="0" smtClean="0"/>
                        <a:t> 7</a:t>
                      </a:r>
                      <a:r>
                        <a:rPr lang="en-US" sz="1400" baseline="30000" dirty="0" smtClean="0"/>
                        <a:t>th</a:t>
                      </a:r>
                      <a:r>
                        <a:rPr lang="en-US" sz="1400" baseline="0" dirty="0" smtClean="0"/>
                        <a:t>.</a:t>
                      </a:r>
                      <a:endParaRPr lang="en-US" sz="1400" dirty="0"/>
                    </a:p>
                  </a:txBody>
                  <a:tcPr/>
                </a:tc>
              </a:tr>
            </a:tbl>
          </a:graphicData>
        </a:graphic>
      </p:graphicFrame>
    </p:spTree>
    <p:extLst>
      <p:ext uri="{BB962C8B-B14F-4D97-AF65-F5344CB8AC3E}">
        <p14:creationId xmlns:p14="http://schemas.microsoft.com/office/powerpoint/2010/main" xmlns="" val="2815680"/>
      </p:ext>
    </p:extLst>
  </p:cSld>
  <p:clrMapOvr>
    <a:masterClrMapping/>
  </p:clrMapOv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321</a:t>
            </a:fld>
            <a:endParaRPr lang="en-US" dirty="0"/>
          </a:p>
        </p:txBody>
      </p:sp>
      <p:sp>
        <p:nvSpPr>
          <p:cNvPr id="6" name="Content Placeholder 5"/>
          <p:cNvSpPr>
            <a:spLocks noGrp="1"/>
          </p:cNvSpPr>
          <p:nvPr>
            <p:ph idx="1"/>
          </p:nvPr>
        </p:nvSpPr>
        <p:spPr/>
        <p:txBody>
          <a:bodyPr/>
          <a:lstStyle/>
          <a:p>
            <a:pPr marL="355600" indent="-355600">
              <a:buFont typeface="Arial"/>
              <a:buChar char="•"/>
            </a:pPr>
            <a:r>
              <a:rPr lang="en-GB" dirty="0"/>
              <a:t>What </a:t>
            </a:r>
            <a:r>
              <a:rPr lang="en-GB" dirty="0" smtClean="0"/>
              <a:t>risk is</a:t>
            </a:r>
            <a:endParaRPr lang="en-GB" dirty="0"/>
          </a:p>
          <a:p>
            <a:pPr marL="355600" indent="-355600">
              <a:buFont typeface="Arial"/>
              <a:buChar char="•"/>
            </a:pPr>
            <a:r>
              <a:rPr lang="en-GB" dirty="0"/>
              <a:t>Both positive and negative effects on project objectives</a:t>
            </a:r>
          </a:p>
          <a:p>
            <a:pPr marL="355600" indent="-355600">
              <a:buFont typeface="Arial"/>
              <a:buChar char="•"/>
            </a:pPr>
            <a:r>
              <a:rPr lang="en-GB" dirty="0"/>
              <a:t>Threats and Opportunities</a:t>
            </a:r>
          </a:p>
          <a:p>
            <a:pPr marL="355600" indent="-355600">
              <a:buFont typeface="Arial"/>
              <a:buChar char="•"/>
            </a:pPr>
            <a:r>
              <a:rPr lang="en-GB" dirty="0"/>
              <a:t>What are Issues?</a:t>
            </a:r>
          </a:p>
          <a:p>
            <a:pPr marL="355600" indent="-355600">
              <a:buFont typeface="Arial"/>
              <a:buChar char="•"/>
            </a:pPr>
            <a:r>
              <a:rPr lang="en-GB" dirty="0"/>
              <a:t>How to manage Risk and Issues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3067027407"/>
      </p:ext>
    </p:extLst>
  </p:cSld>
  <p:clrMapOvr>
    <a:masterClrMapping/>
  </p:clrMapOvr>
  <p:transition spd="slow"/>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Structures and Roles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322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655589506"/>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13</a:t>
                      </a:r>
                    </a:p>
                    <a:p>
                      <a:pPr>
                        <a:lnSpc>
                          <a:spcPct val="100000"/>
                        </a:lnSpc>
                        <a:spcAft>
                          <a:spcPts val="0"/>
                        </a:spcAft>
                      </a:pPr>
                      <a:r>
                        <a:rPr lang="en-GB" sz="1600" dirty="0" smtClean="0">
                          <a:solidFill>
                            <a:schemeClr val="tx1"/>
                          </a:solidFill>
                          <a:latin typeface="Helvetica"/>
                          <a:ea typeface="Calibri"/>
                          <a:cs typeface="Helvetica"/>
                        </a:rPr>
                        <a:t>Organizational Structures</a:t>
                      </a:r>
                      <a:r>
                        <a:rPr lang="en-GB" sz="1600" baseline="0" dirty="0" smtClean="0">
                          <a:solidFill>
                            <a:schemeClr val="tx1"/>
                          </a:solidFill>
                          <a:latin typeface="Helvetica"/>
                          <a:ea typeface="Calibri"/>
                          <a:cs typeface="Helvetica"/>
                        </a:rPr>
                        <a:t> and Roles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Different types of organizational structures:</a:t>
                      </a:r>
                      <a:endParaRPr lang="en-GB" sz="1600" b="1"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Functional</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Project based (</a:t>
                      </a:r>
                      <a:r>
                        <a:rPr lang="en-GB" sz="1600" b="1" baseline="0" dirty="0" err="1" smtClean="0">
                          <a:solidFill>
                            <a:schemeClr val="tx1"/>
                          </a:solidFill>
                          <a:latin typeface="Helvetica"/>
                          <a:ea typeface="Calibri"/>
                          <a:cs typeface="Helvetica"/>
                        </a:rPr>
                        <a:t>Projectized</a:t>
                      </a:r>
                      <a:r>
                        <a:rPr lang="en-GB" sz="1600" b="1" baseline="0" dirty="0" smtClean="0">
                          <a:solidFill>
                            <a:schemeClr val="tx1"/>
                          </a:solidFill>
                          <a:latin typeface="Helvetica"/>
                          <a:ea typeface="Calibri"/>
                          <a:cs typeface="Helvetica"/>
                        </a:rPr>
                        <a:t>)</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Matrix</a:t>
                      </a: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the various types of organizations and roles in each.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04786833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Functional</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projects contained within a single function/department</a:t>
            </a:r>
          </a:p>
          <a:p>
            <a:r>
              <a:rPr lang="en-GB" sz="2400" dirty="0" smtClean="0"/>
              <a:t>Larger projects tend to get passed from function to function</a:t>
            </a:r>
          </a:p>
          <a:p>
            <a:r>
              <a:rPr lang="en-GB" sz="2400" dirty="0" smtClean="0"/>
              <a:t>Line manager responsible for projects as well as business-as-usual</a:t>
            </a:r>
          </a:p>
          <a:p>
            <a:endParaRPr lang="en-GB" dirty="0"/>
          </a:p>
        </p:txBody>
      </p:sp>
      <p:grpSp>
        <p:nvGrpSpPr>
          <p:cNvPr id="22" name="Group 21"/>
          <p:cNvGrpSpPr/>
          <p:nvPr/>
        </p:nvGrpSpPr>
        <p:grpSpPr>
          <a:xfrm>
            <a:off x="755576" y="1628800"/>
            <a:ext cx="2808311" cy="4176464"/>
            <a:chOff x="1259632" y="1628800"/>
            <a:chExt cx="2808311" cy="4176464"/>
          </a:xfrm>
        </p:grpSpPr>
        <p:cxnSp>
          <p:nvCxnSpPr>
            <p:cNvPr id="12" name="Straight Connector 11"/>
            <p:cNvCxnSpPr/>
            <p:nvPr/>
          </p:nvCxnSpPr>
          <p:spPr>
            <a:xfrm rot="5400000">
              <a:off x="3527884"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1977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39652"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5400000">
              <a:off x="215516"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 (Sales)</a:t>
              </a:r>
            </a:p>
          </p:txBody>
        </p:sp>
        <p:sp>
          <p:nvSpPr>
            <p:cNvPr id="6" name="Rectangle 5"/>
            <p:cNvSpPr/>
            <p:nvPr/>
          </p:nvSpPr>
          <p:spPr>
            <a:xfrm rot="5400000">
              <a:off x="1295635"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 (Production)</a:t>
              </a:r>
            </a:p>
          </p:txBody>
        </p:sp>
        <p:sp>
          <p:nvSpPr>
            <p:cNvPr id="7" name="Rectangle 6"/>
            <p:cNvSpPr/>
            <p:nvPr/>
          </p:nvSpPr>
          <p:spPr>
            <a:xfrm rot="5400000">
              <a:off x="2303747"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 (Accounts)</a:t>
              </a:r>
            </a:p>
          </p:txBody>
        </p:sp>
        <p:cxnSp>
          <p:nvCxnSpPr>
            <p:cNvPr id="9" name="Straight Connector 8"/>
            <p:cNvCxnSpPr/>
            <p:nvPr/>
          </p:nvCxnSpPr>
          <p:spPr>
            <a:xfrm>
              <a:off x="1619672" y="2636912"/>
              <a:ext cx="20882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555776" y="2492896"/>
              <a:ext cx="288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691680"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chemeClr val="bg1"/>
                  </a:solidFill>
                </a:rPr>
                <a:t>Organization</a:t>
              </a:r>
              <a:endParaRPr lang="en-GB" dirty="0">
                <a:solidFill>
                  <a:schemeClr val="bg1"/>
                </a:solidFill>
              </a:endParaRPr>
            </a:p>
          </p:txBody>
        </p:sp>
      </p:grpSp>
    </p:spTree>
    <p:extLst>
      <p:ext uri="{BB962C8B-B14F-4D97-AF65-F5344CB8AC3E}">
        <p14:creationId xmlns:p14="http://schemas.microsoft.com/office/powerpoint/2010/main" xmlns="" val="189773906"/>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Full control over resources for functional projects</a:t>
            </a:r>
          </a:p>
          <a:p>
            <a:r>
              <a:rPr lang="en-GB" sz="2000" dirty="0"/>
              <a:t>Easy access to expertise</a:t>
            </a:r>
          </a:p>
          <a:p>
            <a:r>
              <a:rPr lang="en-GB" sz="2000" dirty="0"/>
              <a:t>Easy to solve functional problems</a:t>
            </a:r>
          </a:p>
          <a:p>
            <a:r>
              <a:rPr lang="en-GB" sz="2000" dirty="0"/>
              <a:t>Simple communication structure</a:t>
            </a:r>
          </a:p>
          <a:p>
            <a:r>
              <a:rPr lang="en-GB" sz="2000" dirty="0"/>
              <a:t>Good for personal development within function</a:t>
            </a:r>
          </a:p>
          <a:p>
            <a:r>
              <a:rPr lang="en-GB" sz="2000" dirty="0"/>
              <a:t>Projects are learning opportunities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324</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4062651"/>
          </a:xfrm>
          <a:prstGeom prst="rect">
            <a:avLst/>
          </a:prstGeom>
          <a:noFill/>
        </p:spPr>
        <p:txBody>
          <a:bodyPr wrap="square" rtlCol="0">
            <a:spAutoFit/>
          </a:bodyPr>
          <a:lstStyle/>
          <a:p>
            <a:pPr marL="342900" indent="-342900">
              <a:buFont typeface="Courier New"/>
              <a:buChar char="o"/>
            </a:pPr>
            <a:r>
              <a:rPr lang="en-GB" sz="2000" dirty="0">
                <a:latin typeface="Helvetica"/>
                <a:cs typeface="Helvetica"/>
              </a:rPr>
              <a:t>Resources are more loyal to their function/department that to project</a:t>
            </a:r>
          </a:p>
          <a:p>
            <a:pPr marL="342900" indent="-342900">
              <a:buFont typeface="Courier New"/>
              <a:buChar char="o"/>
            </a:pPr>
            <a:r>
              <a:rPr lang="en-GB" sz="2000" dirty="0">
                <a:latin typeface="Helvetica"/>
                <a:cs typeface="Helvetica"/>
              </a:rPr>
              <a:t>Tends to be inward looking</a:t>
            </a:r>
          </a:p>
          <a:p>
            <a:pPr marL="342900" indent="-342900">
              <a:buFont typeface="Courier New"/>
              <a:buChar char="o"/>
            </a:pPr>
            <a:r>
              <a:rPr lang="en-GB" sz="2000" dirty="0">
                <a:latin typeface="Helvetica"/>
                <a:cs typeface="Helvetica"/>
              </a:rPr>
              <a:t>Can be isolated</a:t>
            </a:r>
          </a:p>
          <a:p>
            <a:pPr marL="342900" indent="-342900">
              <a:buFont typeface="Courier New"/>
              <a:buChar char="o"/>
            </a:pPr>
            <a:r>
              <a:rPr lang="en-GB" sz="2000" dirty="0">
                <a:latin typeface="Helvetica"/>
                <a:cs typeface="Helvetica"/>
              </a:rPr>
              <a:t>Larger projects get passed from function to function</a:t>
            </a:r>
          </a:p>
          <a:p>
            <a:pPr marL="342900" indent="-342900">
              <a:buFont typeface="Courier New"/>
              <a:buChar char="o"/>
            </a:pPr>
            <a:r>
              <a:rPr lang="en-GB" sz="2000" dirty="0">
                <a:latin typeface="Helvetica"/>
                <a:cs typeface="Helvetica"/>
              </a:rPr>
              <a:t>Larger projects have many PMs</a:t>
            </a:r>
          </a:p>
          <a:p>
            <a:pPr marL="342900" indent="-342900">
              <a:buFont typeface="Courier New"/>
              <a:buChar char="o"/>
            </a:pPr>
            <a:r>
              <a:rPr lang="en-GB" sz="2000" dirty="0">
                <a:latin typeface="Helvetica"/>
                <a:cs typeface="Helvetica"/>
              </a:rPr>
              <a:t>No single authority/ responsibility for larger </a:t>
            </a:r>
            <a:r>
              <a:rPr lang="en-GB" sz="2000" dirty="0" smtClean="0">
                <a:latin typeface="Helvetica"/>
                <a:cs typeface="Helvetica"/>
              </a:rPr>
              <a:t>projects</a:t>
            </a:r>
          </a:p>
          <a:p>
            <a:pPr marL="342900" indent="-342900">
              <a:buFont typeface="Courier New"/>
              <a:buChar char="o"/>
            </a:pPr>
            <a:r>
              <a:rPr lang="en-GB" sz="2000" dirty="0" smtClean="0">
                <a:latin typeface="Helvetica"/>
                <a:cs typeface="Helvetica"/>
              </a:rPr>
              <a:t>Decreased Flexibility and Capacity for change</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33426912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Projectized</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large, long-term project</a:t>
            </a:r>
            <a:endParaRPr lang="en-GB" dirty="0" smtClean="0"/>
          </a:p>
          <a:p>
            <a:r>
              <a:rPr lang="en-GB" sz="2400" dirty="0" smtClean="0"/>
              <a:t>Project manager has overall control of both work and line management</a:t>
            </a:r>
          </a:p>
          <a:p>
            <a:r>
              <a:rPr lang="en-GB" sz="2400" dirty="0" smtClean="0"/>
              <a:t>Uses a dedicated team</a:t>
            </a:r>
          </a:p>
        </p:txBody>
      </p:sp>
      <p:grpSp>
        <p:nvGrpSpPr>
          <p:cNvPr id="56" name="Group 55"/>
          <p:cNvGrpSpPr/>
          <p:nvPr/>
        </p:nvGrpSpPr>
        <p:grpSpPr>
          <a:xfrm>
            <a:off x="539552" y="1628800"/>
            <a:ext cx="3024336" cy="4176464"/>
            <a:chOff x="539552" y="1628800"/>
            <a:chExt cx="3024336" cy="4176464"/>
          </a:xfrm>
        </p:grpSpPr>
        <p:cxnSp>
          <p:nvCxnSpPr>
            <p:cNvPr id="12" name="Straight Connector 11"/>
            <p:cNvCxnSpPr/>
            <p:nvPr/>
          </p:nvCxnSpPr>
          <p:spPr>
            <a:xfrm rot="5400000">
              <a:off x="2663788"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15162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31640" y="2636912"/>
              <a:ext cx="15121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Organization</a:t>
              </a:r>
              <a:endParaRPr lang="en-GB" dirty="0">
                <a:solidFill>
                  <a:srgbClr val="FFFFFF"/>
                </a:solidFill>
              </a:endParaRPr>
            </a:p>
          </p:txBody>
        </p:sp>
        <p:grpSp>
          <p:nvGrpSpPr>
            <p:cNvPr id="45" name="Group 44"/>
            <p:cNvGrpSpPr/>
            <p:nvPr/>
          </p:nvGrpSpPr>
          <p:grpSpPr>
            <a:xfrm>
              <a:off x="539552" y="2996952"/>
              <a:ext cx="1368152" cy="2808312"/>
              <a:chOff x="395536" y="2996952"/>
              <a:chExt cx="1368152" cy="2808312"/>
            </a:xfrm>
          </p:grpSpPr>
          <p:cxnSp>
            <p:nvCxnSpPr>
              <p:cNvPr id="29" name="Straight Connector 28"/>
              <p:cNvCxnSpPr>
                <a:stCxn id="27" idx="2"/>
                <a:endCxn id="6"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a:spLocks noChangeAspect="1"/>
              </p:cNvSpPr>
              <p:nvPr/>
            </p:nvSpPr>
            <p:spPr>
              <a:xfrm rot="5400000">
                <a:off x="-126522"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377534"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881590"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27" name="Rectangle 26"/>
              <p:cNvSpPr/>
              <p:nvPr/>
            </p:nvSpPr>
            <p:spPr>
              <a:xfrm>
                <a:off x="395536" y="2996952"/>
                <a:ext cx="1368152"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smtClean="0">
                    <a:solidFill>
                      <a:srgbClr val="FFFFFF"/>
                    </a:solidFill>
                  </a:rPr>
                  <a:t>Project #1</a:t>
                </a:r>
                <a:endParaRPr lang="en-GB" sz="2000" dirty="0">
                  <a:solidFill>
                    <a:srgbClr val="FFFFFF"/>
                  </a:solidFill>
                </a:endParaRPr>
              </a:p>
            </p:txBody>
          </p:sp>
        </p:grpSp>
        <p:grpSp>
          <p:nvGrpSpPr>
            <p:cNvPr id="46" name="Group 45"/>
            <p:cNvGrpSpPr/>
            <p:nvPr/>
          </p:nvGrpSpPr>
          <p:grpSpPr>
            <a:xfrm>
              <a:off x="2195736" y="2996952"/>
              <a:ext cx="1368152" cy="2808312"/>
              <a:chOff x="395536" y="2996952"/>
              <a:chExt cx="1368152" cy="2808312"/>
            </a:xfrm>
          </p:grpSpPr>
          <p:cxnSp>
            <p:nvCxnSpPr>
              <p:cNvPr id="47" name="Straight Connector 46"/>
              <p:cNvCxnSpPr>
                <a:stCxn id="53" idx="2"/>
                <a:endCxn id="51"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noChangeAspect="1"/>
              </p:cNvSpPr>
              <p:nvPr/>
            </p:nvSpPr>
            <p:spPr>
              <a:xfrm rot="5400000">
                <a:off x="-126522"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51" name="Rectangle 50"/>
              <p:cNvSpPr>
                <a:spLocks noChangeAspect="1"/>
              </p:cNvSpPr>
              <p:nvPr/>
            </p:nvSpPr>
            <p:spPr>
              <a:xfrm rot="5400000">
                <a:off x="377534"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52" name="Rectangle 51"/>
              <p:cNvSpPr>
                <a:spLocks noChangeAspect="1"/>
              </p:cNvSpPr>
              <p:nvPr/>
            </p:nvSpPr>
            <p:spPr>
              <a:xfrm rot="5400000">
                <a:off x="881590"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53" name="Rectangle 52"/>
              <p:cNvSpPr/>
              <p:nvPr/>
            </p:nvSpPr>
            <p:spPr>
              <a:xfrm>
                <a:off x="395536" y="2996952"/>
                <a:ext cx="1368152"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smtClean="0">
                    <a:solidFill>
                      <a:srgbClr val="FFFFFF"/>
                    </a:solidFill>
                  </a:rPr>
                  <a:t>Project #2</a:t>
                </a:r>
                <a:endParaRPr lang="en-GB" sz="2000" dirty="0">
                  <a:solidFill>
                    <a:srgbClr val="FFFFFF"/>
                  </a:solidFill>
                </a:endParaRPr>
              </a:p>
            </p:txBody>
          </p:sp>
        </p:grpSp>
      </p:grpSp>
    </p:spTree>
    <p:extLst>
      <p:ext uri="{BB962C8B-B14F-4D97-AF65-F5344CB8AC3E}">
        <p14:creationId xmlns:p14="http://schemas.microsoft.com/office/powerpoint/2010/main" xmlns="" val="174350611"/>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Project manager has full authority</a:t>
            </a:r>
          </a:p>
          <a:p>
            <a:r>
              <a:rPr lang="en-GB" sz="2000" dirty="0"/>
              <a:t>Strong sense of identity with the project and team</a:t>
            </a:r>
          </a:p>
          <a:p>
            <a:r>
              <a:rPr lang="en-GB" sz="2000" dirty="0"/>
              <a:t>Focussed on the project’s goals</a:t>
            </a:r>
          </a:p>
          <a:p>
            <a:r>
              <a:rPr lang="en-GB" sz="2000" dirty="0"/>
              <a:t>Dedicated resources</a:t>
            </a:r>
          </a:p>
          <a:p>
            <a:r>
              <a:rPr lang="en-GB" sz="2000" dirty="0"/>
              <a:t>Good environment for developing project skills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326</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447098"/>
          </a:xfrm>
          <a:prstGeom prst="rect">
            <a:avLst/>
          </a:prstGeom>
          <a:noFill/>
        </p:spPr>
        <p:txBody>
          <a:bodyPr wrap="square" rtlCol="0">
            <a:spAutoFit/>
          </a:bodyPr>
          <a:lstStyle/>
          <a:p>
            <a:pPr marL="342900" indent="-342900">
              <a:buFont typeface="Courier New"/>
              <a:buChar char="o"/>
            </a:pPr>
            <a:r>
              <a:rPr lang="en-GB" sz="2000" dirty="0"/>
              <a:t>A dedicated team </a:t>
            </a:r>
            <a:r>
              <a:rPr lang="en-GB" sz="2000" dirty="0" smtClean="0"/>
              <a:t>can be </a:t>
            </a:r>
            <a:r>
              <a:rPr lang="en-GB" sz="2000" dirty="0"/>
              <a:t>expensive, </a:t>
            </a:r>
            <a:r>
              <a:rPr lang="en-GB" sz="2000" dirty="0" smtClean="0"/>
              <a:t>and an </a:t>
            </a:r>
            <a:r>
              <a:rPr lang="en-GB" sz="2000" dirty="0"/>
              <a:t>inefficient use of </a:t>
            </a:r>
            <a:r>
              <a:rPr lang="en-GB" sz="2000" dirty="0" smtClean="0"/>
              <a:t>budget resources</a:t>
            </a:r>
            <a:endParaRPr lang="en-GB" sz="2000" dirty="0"/>
          </a:p>
          <a:p>
            <a:pPr marL="342900" indent="-342900">
              <a:buFont typeface="Courier New"/>
              <a:buChar char="o"/>
            </a:pPr>
            <a:r>
              <a:rPr lang="en-GB" sz="2000" dirty="0"/>
              <a:t>Team members can fall behind in their functional skills</a:t>
            </a:r>
          </a:p>
          <a:p>
            <a:pPr marL="342900" indent="-342900">
              <a:buFont typeface="Courier New"/>
              <a:buChar char="o"/>
            </a:pPr>
            <a:r>
              <a:rPr lang="en-GB" sz="2000" dirty="0"/>
              <a:t>Team can become isolated</a:t>
            </a:r>
          </a:p>
          <a:p>
            <a:pPr marL="342900" indent="-342900">
              <a:buFont typeface="Courier New"/>
              <a:buChar char="o"/>
            </a:pPr>
            <a:r>
              <a:rPr lang="en-GB" sz="2000" dirty="0"/>
              <a:t>Limits the number of projects that can be taken on at one time</a:t>
            </a:r>
          </a:p>
          <a:p>
            <a:pPr marL="342900" indent="-342900">
              <a:buFont typeface="Courier New"/>
              <a:buChar char="o"/>
            </a:pPr>
            <a:r>
              <a:rPr lang="en-GB" sz="2000" dirty="0"/>
              <a:t>End of project can mean end of employment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319762900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Matrix</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Responsibility split between project manager and line manager</a:t>
            </a:r>
          </a:p>
          <a:p>
            <a:r>
              <a:rPr lang="en-GB" sz="2400" dirty="0" smtClean="0"/>
              <a:t>Team members have responsibilities to both project(s) and to business-as-usual</a:t>
            </a:r>
          </a:p>
          <a:p>
            <a:r>
              <a:rPr lang="en-GB" sz="2400" dirty="0" smtClean="0"/>
              <a:t>Project office can help with communication, prioritisation and integration</a:t>
            </a:r>
          </a:p>
        </p:txBody>
      </p:sp>
      <p:grpSp>
        <p:nvGrpSpPr>
          <p:cNvPr id="44" name="Group 43"/>
          <p:cNvGrpSpPr/>
          <p:nvPr/>
        </p:nvGrpSpPr>
        <p:grpSpPr>
          <a:xfrm>
            <a:off x="251520" y="1628800"/>
            <a:ext cx="3456384" cy="3456384"/>
            <a:chOff x="251520" y="1628800"/>
            <a:chExt cx="3456384" cy="3456384"/>
          </a:xfrm>
        </p:grpSpPr>
        <p:cxnSp>
          <p:nvCxnSpPr>
            <p:cNvPr id="40" name="Straight Connector 39"/>
            <p:cNvCxnSpPr/>
            <p:nvPr/>
          </p:nvCxnSpPr>
          <p:spPr>
            <a:xfrm>
              <a:off x="251520" y="3501008"/>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35796"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23985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3174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79969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56592" y="3645024"/>
              <a:ext cx="2016224"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1520" y="2636912"/>
              <a:ext cx="316835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Organisation</a:t>
              </a:r>
              <a:endParaRPr lang="en-GB" dirty="0">
                <a:solidFill>
                  <a:srgbClr val="FFFFFF"/>
                </a:solidFill>
              </a:endParaRPr>
            </a:p>
          </p:txBody>
        </p:sp>
        <p:sp>
          <p:nvSpPr>
            <p:cNvPr id="27" name="Rectangle 26"/>
            <p:cNvSpPr/>
            <p:nvPr/>
          </p:nvSpPr>
          <p:spPr>
            <a:xfrm>
              <a:off x="539552" y="3284984"/>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#1</a:t>
              </a:r>
              <a:endParaRPr lang="en-GB" dirty="0">
                <a:solidFill>
                  <a:srgbClr val="FFFFFF"/>
                </a:solidFill>
              </a:endParaRPr>
            </a:p>
          </p:txBody>
        </p:sp>
        <p:sp>
          <p:nvSpPr>
            <p:cNvPr id="28" name="Rectangle 27"/>
            <p:cNvSpPr/>
            <p:nvPr/>
          </p:nvSpPr>
          <p:spPr>
            <a:xfrm>
              <a:off x="539552" y="3861048"/>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#2</a:t>
              </a:r>
              <a:endParaRPr lang="en-GB" dirty="0">
                <a:solidFill>
                  <a:srgbClr val="FFFFFF"/>
                </a:solidFill>
              </a:endParaRPr>
            </a:p>
          </p:txBody>
        </p:sp>
        <p:sp>
          <p:nvSpPr>
            <p:cNvPr id="31" name="Rectangle 30"/>
            <p:cNvSpPr/>
            <p:nvPr/>
          </p:nvSpPr>
          <p:spPr>
            <a:xfrm>
              <a:off x="539552" y="4437112"/>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#3</a:t>
              </a:r>
              <a:endParaRPr lang="en-GB" dirty="0">
                <a:solidFill>
                  <a:srgbClr val="FFFFFF"/>
                </a:solidFill>
              </a:endParaRPr>
            </a:p>
          </p:txBody>
        </p:sp>
        <p:grpSp>
          <p:nvGrpSpPr>
            <p:cNvPr id="32" name="Group 31"/>
            <p:cNvGrpSpPr/>
            <p:nvPr/>
          </p:nvGrpSpPr>
          <p:grpSpPr>
            <a:xfrm>
              <a:off x="1763688" y="2996952"/>
              <a:ext cx="1872208" cy="2088232"/>
              <a:chOff x="539552" y="4401108"/>
              <a:chExt cx="1872208" cy="1404156"/>
            </a:xfrm>
          </p:grpSpPr>
          <p:sp>
            <p:nvSpPr>
              <p:cNvPr id="5" name="Rectangle 4"/>
              <p:cNvSpPr>
                <a:spLocks noChangeAspect="1"/>
              </p:cNvSpPr>
              <p:nvPr/>
            </p:nvSpPr>
            <p:spPr>
              <a:xfrm rot="5400000">
                <a:off x="17494"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521550"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1025606"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a:t>
                </a:r>
              </a:p>
            </p:txBody>
          </p:sp>
          <p:sp>
            <p:nvSpPr>
              <p:cNvPr id="50" name="Rectangle 49"/>
              <p:cNvSpPr>
                <a:spLocks noChangeAspect="1"/>
              </p:cNvSpPr>
              <p:nvPr/>
            </p:nvSpPr>
            <p:spPr>
              <a:xfrm rot="5400000">
                <a:off x="1529662"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#4</a:t>
                </a:r>
              </a:p>
            </p:txBody>
          </p:sp>
        </p:grpSp>
        <p:cxnSp>
          <p:nvCxnSpPr>
            <p:cNvPr id="42" name="Straight Connector 41"/>
            <p:cNvCxnSpPr/>
            <p:nvPr/>
          </p:nvCxnSpPr>
          <p:spPr>
            <a:xfrm>
              <a:off x="251520" y="4077072"/>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1520" y="465313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621603345"/>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Efficient use of resources</a:t>
            </a:r>
          </a:p>
          <a:p>
            <a:r>
              <a:rPr lang="en-GB" sz="2000" dirty="0"/>
              <a:t>Entire organisation is a single resource pool</a:t>
            </a:r>
          </a:p>
          <a:p>
            <a:r>
              <a:rPr lang="en-GB" sz="2000" dirty="0"/>
              <a:t>Consistent methods across projects</a:t>
            </a:r>
          </a:p>
          <a:p>
            <a:r>
              <a:rPr lang="en-GB" sz="2000" dirty="0"/>
              <a:t>Easy to respond to changes</a:t>
            </a:r>
          </a:p>
          <a:p>
            <a:r>
              <a:rPr lang="en-GB" sz="2000" dirty="0"/>
              <a:t>Flexible approach</a:t>
            </a:r>
          </a:p>
          <a:p>
            <a:r>
              <a:rPr lang="en-GB" sz="2000" dirty="0"/>
              <a:t>Can handle different types of </a:t>
            </a:r>
            <a:r>
              <a:rPr lang="en-GB" sz="2000" dirty="0" smtClean="0"/>
              <a:t>project</a:t>
            </a:r>
            <a:endParaRPr lang="en-GB"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328</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508653"/>
          </a:xfrm>
          <a:prstGeom prst="rect">
            <a:avLst/>
          </a:prstGeom>
          <a:noFill/>
        </p:spPr>
        <p:txBody>
          <a:bodyPr wrap="square" rtlCol="0">
            <a:spAutoFit/>
          </a:bodyPr>
          <a:lstStyle/>
          <a:p>
            <a:pPr marL="342900" indent="-342900">
              <a:buFont typeface="Courier New"/>
              <a:buChar char="o"/>
            </a:pPr>
            <a:r>
              <a:rPr lang="en-GB" sz="2400" dirty="0"/>
              <a:t>Resource conflict is common</a:t>
            </a:r>
          </a:p>
          <a:p>
            <a:pPr marL="800100" lvl="1" indent="-342900">
              <a:buFont typeface="Courier New"/>
              <a:buChar char="o"/>
            </a:pPr>
            <a:r>
              <a:rPr lang="en-GB" sz="2000" dirty="0"/>
              <a:t>between projects</a:t>
            </a:r>
          </a:p>
          <a:p>
            <a:pPr marL="800100" lvl="1" indent="-342900">
              <a:buFont typeface="Courier New"/>
              <a:buChar char="o"/>
            </a:pPr>
            <a:r>
              <a:rPr lang="en-GB" sz="2000" dirty="0"/>
              <a:t>between projects and business-as-usual</a:t>
            </a:r>
          </a:p>
          <a:p>
            <a:pPr marL="342900" indent="-342900">
              <a:buFont typeface="Courier New"/>
              <a:buChar char="o"/>
            </a:pPr>
            <a:r>
              <a:rPr lang="en-GB" sz="2400" dirty="0"/>
              <a:t>Easy to overload resources</a:t>
            </a:r>
          </a:p>
          <a:p>
            <a:pPr marL="342900" indent="-342900">
              <a:buFont typeface="Courier New"/>
              <a:buChar char="o"/>
            </a:pPr>
            <a:r>
              <a:rPr lang="en-GB" sz="2400" dirty="0"/>
              <a:t>Conflict of loyalties</a:t>
            </a:r>
          </a:p>
          <a:p>
            <a:pPr marL="342900" indent="-342900">
              <a:buFont typeface="Courier New"/>
              <a:buChar char="o"/>
            </a:pPr>
            <a:r>
              <a:rPr lang="en-GB" sz="2400" dirty="0"/>
              <a:t>Conflict of instructions</a:t>
            </a:r>
          </a:p>
          <a:p>
            <a:pPr marL="342900" indent="-342900">
              <a:buFont typeface="Courier New"/>
              <a:buChar char="o"/>
            </a:pPr>
            <a:r>
              <a:rPr lang="en-GB" sz="2400" dirty="0"/>
              <a:t>Conflict over development path: functional or project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p14="http://schemas.microsoft.com/office/powerpoint/2010/main" xmlns="" val="356169085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p:cNvSpPr>
            <a:spLocks noGrp="1" noChangeArrowheads="1"/>
          </p:cNvSpPr>
          <p:nvPr>
            <p:ph type="title"/>
          </p:nvPr>
        </p:nvSpPr>
        <p:spPr/>
        <p:txBody>
          <a:bodyPr/>
          <a:lstStyle/>
          <a:p>
            <a:r>
              <a:rPr lang="en-GB" dirty="0" smtClean="0"/>
              <a:t>Organizational </a:t>
            </a:r>
            <a:r>
              <a:rPr lang="en-GB" dirty="0"/>
              <a:t>Influences</a:t>
            </a:r>
            <a:endParaRPr lang="en-US" dirty="0"/>
          </a:p>
        </p:txBody>
      </p:sp>
      <p:grpSp>
        <p:nvGrpSpPr>
          <p:cNvPr id="2" name="Group 14"/>
          <p:cNvGrpSpPr/>
          <p:nvPr/>
        </p:nvGrpSpPr>
        <p:grpSpPr>
          <a:xfrm>
            <a:off x="232634" y="987339"/>
            <a:ext cx="8911366" cy="5172383"/>
            <a:chOff x="1784350" y="1627188"/>
            <a:chExt cx="7934325" cy="5172383"/>
          </a:xfrm>
        </p:grpSpPr>
        <p:sp>
          <p:nvSpPr>
            <p:cNvPr id="1730563" name="Text Box 3"/>
            <p:cNvSpPr txBox="1">
              <a:spLocks noChangeArrowheads="1"/>
            </p:cNvSpPr>
            <p:nvPr/>
          </p:nvSpPr>
          <p:spPr bwMode="auto">
            <a:xfrm>
              <a:off x="1784350" y="1627188"/>
              <a:ext cx="273685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Functional Orientation</a:t>
              </a:r>
              <a:endParaRPr lang="en-US" b="1" dirty="0">
                <a:latin typeface="Arial" pitchFamily="34" charset="0"/>
              </a:endParaRPr>
            </a:p>
          </p:txBody>
        </p:sp>
        <p:sp>
          <p:nvSpPr>
            <p:cNvPr id="1730564" name="Text Box 4"/>
            <p:cNvSpPr txBox="1">
              <a:spLocks noChangeArrowheads="1"/>
            </p:cNvSpPr>
            <p:nvPr/>
          </p:nvSpPr>
          <p:spPr bwMode="auto">
            <a:xfrm>
              <a:off x="7329488" y="1627188"/>
              <a:ext cx="219710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Project Orientation</a:t>
              </a:r>
              <a:endParaRPr lang="en-US" b="1" dirty="0">
                <a:latin typeface="Arial" pitchFamily="34" charset="0"/>
              </a:endParaRPr>
            </a:p>
          </p:txBody>
        </p:sp>
        <p:grpSp>
          <p:nvGrpSpPr>
            <p:cNvPr id="3" name="Group 5"/>
            <p:cNvGrpSpPr>
              <a:grpSpLocks/>
            </p:cNvGrpSpPr>
            <p:nvPr/>
          </p:nvGrpSpPr>
          <p:grpSpPr bwMode="auto">
            <a:xfrm>
              <a:off x="3368675" y="2060575"/>
              <a:ext cx="4681538" cy="2027238"/>
              <a:chOff x="1895" y="1480"/>
              <a:chExt cx="3295" cy="1277"/>
            </a:xfrm>
          </p:grpSpPr>
          <p:sp>
            <p:nvSpPr>
              <p:cNvPr id="1730566" name="Rectangle 6"/>
              <p:cNvSpPr>
                <a:spLocks noChangeArrowheads="1"/>
              </p:cNvSpPr>
              <p:nvPr/>
            </p:nvSpPr>
            <p:spPr bwMode="auto">
              <a:xfrm>
                <a:off x="1895" y="1480"/>
                <a:ext cx="3295" cy="108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dirty="0"/>
              </a:p>
            </p:txBody>
          </p:sp>
          <p:sp>
            <p:nvSpPr>
              <p:cNvPr id="1730567" name="AutoShape 7"/>
              <p:cNvSpPr>
                <a:spLocks noChangeArrowheads="1"/>
              </p:cNvSpPr>
              <p:nvPr/>
            </p:nvSpPr>
            <p:spPr bwMode="auto">
              <a:xfrm>
                <a:off x="1895" y="1480"/>
                <a:ext cx="3295" cy="1079"/>
              </a:xfrm>
              <a:prstGeom prst="rtTriangl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eaLnBrk="1" hangingPunct="1"/>
                <a:endParaRPr lang="en-US" dirty="0">
                  <a:latin typeface="Arial" pitchFamily="34" charset="0"/>
                </a:endParaRPr>
              </a:p>
            </p:txBody>
          </p:sp>
          <p:sp>
            <p:nvSpPr>
              <p:cNvPr id="1730568" name="Text Box 8"/>
              <p:cNvSpPr txBox="1">
                <a:spLocks noChangeArrowheads="1"/>
              </p:cNvSpPr>
              <p:nvPr/>
            </p:nvSpPr>
            <p:spPr bwMode="auto">
              <a:xfrm>
                <a:off x="1935" y="2350"/>
                <a:ext cx="1221" cy="407"/>
              </a:xfrm>
              <a:prstGeom prst="rect">
                <a:avLst/>
              </a:prstGeom>
              <a:noFill/>
              <a:ln w="9525" algn="ctr">
                <a:noFill/>
                <a:miter lim="800000"/>
                <a:headEnd/>
                <a:tailEnd/>
              </a:ln>
              <a:effectLst/>
            </p:spPr>
            <p:txBody>
              <a:bodyPr>
                <a:spAutoFit/>
              </a:bodyPr>
              <a:lstStyle/>
              <a:p>
                <a:pPr algn="l"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Functional</a:t>
                </a:r>
                <a:endParaRPr lang="en-US" b="1" dirty="0">
                  <a:solidFill>
                    <a:schemeClr val="bg1"/>
                  </a:solidFill>
                  <a:latin typeface="Arial" pitchFamily="34" charset="0"/>
                </a:endParaRPr>
              </a:p>
            </p:txBody>
          </p:sp>
          <p:sp>
            <p:nvSpPr>
              <p:cNvPr id="1730569" name="Text Box 9"/>
              <p:cNvSpPr txBox="1">
                <a:spLocks noChangeArrowheads="1"/>
              </p:cNvSpPr>
              <p:nvPr/>
            </p:nvSpPr>
            <p:spPr bwMode="auto">
              <a:xfrm>
                <a:off x="3936" y="1480"/>
                <a:ext cx="1230" cy="407"/>
              </a:xfrm>
              <a:prstGeom prst="rect">
                <a:avLst/>
              </a:prstGeom>
              <a:noFill/>
              <a:ln w="9525" algn="ctr">
                <a:noFill/>
                <a:miter lim="800000"/>
                <a:headEnd/>
                <a:tailEnd/>
              </a:ln>
              <a:effectLst/>
            </p:spPr>
            <p:txBody>
              <a:bodyPr>
                <a:spAutoFit/>
              </a:bodyPr>
              <a:lstStyle/>
              <a:p>
                <a:pPr algn="r"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Project</a:t>
                </a:r>
                <a:endParaRPr lang="en-US" b="1" dirty="0">
                  <a:solidFill>
                    <a:schemeClr val="bg1"/>
                  </a:solidFill>
                  <a:latin typeface="Arial" pitchFamily="34" charset="0"/>
                </a:endParaRPr>
              </a:p>
            </p:txBody>
          </p:sp>
        </p:grpSp>
        <p:sp>
          <p:nvSpPr>
            <p:cNvPr id="1730570" name="Line 10"/>
            <p:cNvSpPr>
              <a:spLocks noChangeShapeType="1"/>
            </p:cNvSpPr>
            <p:nvPr/>
          </p:nvSpPr>
          <p:spPr bwMode="auto">
            <a:xfrm>
              <a:off x="3081338" y="2132013"/>
              <a:ext cx="0" cy="1584325"/>
            </a:xfrm>
            <a:prstGeom prst="line">
              <a:avLst/>
            </a:prstGeom>
            <a:noFill/>
            <a:ln w="9525">
              <a:solidFill>
                <a:srgbClr val="6699FF"/>
              </a:solidFill>
              <a:round/>
              <a:headEnd type="triangle" w="med" len="med"/>
              <a:tailEnd type="triangle" w="med" len="med"/>
            </a:ln>
            <a:effectLst/>
          </p:spPr>
          <p:txBody>
            <a:bodyPr wrap="none" anchor="ctr"/>
            <a:lstStyle/>
            <a:p>
              <a:endParaRPr lang="en-US" dirty="0"/>
            </a:p>
          </p:txBody>
        </p:sp>
        <p:sp>
          <p:nvSpPr>
            <p:cNvPr id="1730571" name="Text Box 11"/>
            <p:cNvSpPr txBox="1">
              <a:spLocks noChangeArrowheads="1"/>
            </p:cNvSpPr>
            <p:nvPr/>
          </p:nvSpPr>
          <p:spPr bwMode="auto">
            <a:xfrm>
              <a:off x="1833778" y="3992649"/>
              <a:ext cx="3679824" cy="2806922"/>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technological &amp; process centres of excellence</a:t>
              </a:r>
            </a:p>
            <a:p>
              <a:pPr marL="177800" indent="-177800" algn="l" eaLnBrk="1" hangingPunct="1">
                <a:spcBef>
                  <a:spcPct val="30000"/>
                </a:spcBef>
                <a:spcAft>
                  <a:spcPct val="30000"/>
                </a:spcAft>
                <a:buFontTx/>
                <a:buChar char="•"/>
              </a:pPr>
              <a:r>
                <a:rPr lang="en-GB" dirty="0">
                  <a:latin typeface="Arial" pitchFamily="34" charset="0"/>
                </a:rPr>
                <a:t>Stable, consistent, efficient</a:t>
              </a:r>
            </a:p>
            <a:p>
              <a:pPr marL="177800" indent="-177800" algn="l" eaLnBrk="1" hangingPunct="1">
                <a:spcBef>
                  <a:spcPct val="30000"/>
                </a:spcBef>
                <a:spcAft>
                  <a:spcPct val="30000"/>
                </a:spcAft>
                <a:buFontTx/>
                <a:buChar char="•"/>
              </a:pPr>
              <a:r>
                <a:rPr lang="en-GB" dirty="0">
                  <a:latin typeface="Arial" pitchFamily="34" charset="0"/>
                </a:rPr>
                <a:t>Good vertical integration through function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functions</a:t>
              </a:r>
              <a:endParaRPr lang="en-US" dirty="0">
                <a:latin typeface="Arial" pitchFamily="34" charset="0"/>
              </a:endParaRPr>
            </a:p>
          </p:txBody>
        </p:sp>
        <p:sp>
          <p:nvSpPr>
            <p:cNvPr id="1730572" name="Text Box 12"/>
            <p:cNvSpPr txBox="1">
              <a:spLocks noChangeArrowheads="1"/>
            </p:cNvSpPr>
            <p:nvPr/>
          </p:nvSpPr>
          <p:spPr bwMode="auto">
            <a:xfrm>
              <a:off x="6248400" y="3916449"/>
              <a:ext cx="3470275" cy="2529923"/>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business and product focus</a:t>
              </a:r>
            </a:p>
            <a:p>
              <a:pPr marL="177800" indent="-177800" algn="l" eaLnBrk="1" hangingPunct="1">
                <a:spcBef>
                  <a:spcPct val="30000"/>
                </a:spcBef>
                <a:spcAft>
                  <a:spcPct val="30000"/>
                </a:spcAft>
                <a:buFontTx/>
                <a:buChar char="•"/>
              </a:pPr>
              <a:r>
                <a:rPr lang="en-GB" dirty="0">
                  <a:latin typeface="Arial" pitchFamily="34" charset="0"/>
                </a:rPr>
                <a:t>Flexible, inconsistent, effective</a:t>
              </a:r>
            </a:p>
            <a:p>
              <a:pPr marL="177800" indent="-177800" algn="l" eaLnBrk="1" hangingPunct="1">
                <a:spcBef>
                  <a:spcPct val="30000"/>
                </a:spcBef>
                <a:spcAft>
                  <a:spcPct val="30000"/>
                </a:spcAft>
                <a:buFontTx/>
                <a:buChar char="•"/>
              </a:pPr>
              <a:r>
                <a:rPr lang="en-GB" dirty="0">
                  <a:latin typeface="Arial" pitchFamily="34" charset="0"/>
                </a:rPr>
                <a:t>Good vertical integration through project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projects</a:t>
              </a:r>
              <a:endParaRPr lang="en-US" dirty="0">
                <a:latin typeface="Arial" pitchFamily="34" charset="0"/>
              </a:endParaRPr>
            </a:p>
          </p:txBody>
        </p:sp>
        <p:sp>
          <p:nvSpPr>
            <p:cNvPr id="1730573" name="Text Box 13"/>
            <p:cNvSpPr txBox="1">
              <a:spLocks noChangeArrowheads="1"/>
            </p:cNvSpPr>
            <p:nvPr/>
          </p:nvSpPr>
          <p:spPr bwMode="auto">
            <a:xfrm>
              <a:off x="1857376" y="2492375"/>
              <a:ext cx="1231900" cy="1200329"/>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Relative </a:t>
              </a:r>
              <a:r>
                <a:rPr lang="en-GB" b="1" dirty="0" smtClean="0">
                  <a:latin typeface="Arial" pitchFamily="34" charset="0"/>
                </a:rPr>
                <a:t>Level </a:t>
              </a:r>
              <a:r>
                <a:rPr lang="en-GB" b="1" dirty="0">
                  <a:latin typeface="Arial" pitchFamily="34" charset="0"/>
                </a:rPr>
                <a:t>of </a:t>
              </a:r>
              <a:r>
                <a:rPr lang="en-GB" b="1" dirty="0" smtClean="0">
                  <a:latin typeface="Arial" pitchFamily="34" charset="0"/>
                </a:rPr>
                <a:t>Influence</a:t>
              </a:r>
              <a:endParaRPr lang="en-US" b="1" dirty="0">
                <a:latin typeface="Arial" pitchFamily="34" charset="0"/>
              </a:endParaRPr>
            </a:p>
          </p:txBody>
        </p:sp>
      </p:gr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329</a:t>
            </a:fld>
            <a:endParaRPr lang="en-US" dirty="0"/>
          </a:p>
        </p:txBody>
      </p:sp>
    </p:spTree>
    <p:extLst>
      <p:ext uri="{BB962C8B-B14F-4D97-AF65-F5344CB8AC3E}">
        <p14:creationId xmlns:p14="http://schemas.microsoft.com/office/powerpoint/2010/main" xmlns="" val="21946677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Global Reporting </a:t>
            </a:r>
            <a:r>
              <a:rPr lang="en-US" dirty="0" smtClean="0"/>
              <a:t>Initiative</a:t>
            </a:r>
            <a:r>
              <a:rPr lang="es-MX" dirty="0" smtClean="0"/>
              <a:t> (GRI)</a:t>
            </a:r>
            <a:endParaRPr lang="en-US" dirty="0"/>
          </a:p>
        </p:txBody>
      </p:sp>
      <p:sp>
        <p:nvSpPr>
          <p:cNvPr id="3" name="2 Marcador de contenido"/>
          <p:cNvSpPr>
            <a:spLocks noGrp="1"/>
          </p:cNvSpPr>
          <p:nvPr>
            <p:ph idx="1"/>
          </p:nvPr>
        </p:nvSpPr>
        <p:spPr>
          <a:xfrm>
            <a:off x="211015" y="2057400"/>
            <a:ext cx="5842992" cy="2819400"/>
          </a:xfrm>
        </p:spPr>
        <p:txBody>
          <a:bodyPr>
            <a:normAutofit/>
          </a:bodyPr>
          <a:lstStyle/>
          <a:p>
            <a:pPr marL="0" indent="0">
              <a:buNone/>
            </a:pPr>
            <a:r>
              <a:rPr lang="en-US" dirty="0" smtClean="0"/>
              <a:t>A </a:t>
            </a:r>
            <a:r>
              <a:rPr lang="en-US" dirty="0"/>
              <a:t>p</a:t>
            </a:r>
            <a:r>
              <a:rPr lang="en-US" dirty="0" smtClean="0"/>
              <a:t>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119447" y="2286000"/>
            <a:ext cx="2838446" cy="1143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33</a:t>
            </a:fld>
            <a:endParaRPr lang="en-US" dirty="0"/>
          </a:p>
        </p:txBody>
      </p:sp>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spTree>
    <p:extLst>
      <p:ext uri="{BB962C8B-B14F-4D97-AF65-F5344CB8AC3E}">
        <p14:creationId xmlns:p14="http://schemas.microsoft.com/office/powerpoint/2010/main" xmlns="" val="270760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indent="0">
              <a:buNone/>
            </a:pPr>
            <a:r>
              <a:rPr lang="en-GB" dirty="0"/>
              <a:t>Organisational roles are the roles performed by individuals or groups in a project</a:t>
            </a:r>
          </a:p>
          <a:p>
            <a:pPr indent="0">
              <a:buNone/>
            </a:pPr>
            <a:r>
              <a:rPr lang="en-GB" dirty="0"/>
              <a:t>Both roles and responsibilities within projects must be defined to address the transient and unique nature of projects and to ensure that clear accountabilities can be assigned</a:t>
            </a:r>
          </a:p>
          <a:p>
            <a:pPr indent="0">
              <a:buNone/>
            </a:pPr>
            <a:endParaRPr lang="en-GB" sz="2400" dirty="0"/>
          </a:p>
          <a:p>
            <a:pPr indent="0" algn="r">
              <a:buNone/>
            </a:pPr>
            <a:r>
              <a:rPr lang="en-GB" sz="2400" dirty="0"/>
              <a:t>APM </a:t>
            </a:r>
            <a:r>
              <a:rPr lang="en-GB" sz="2400" dirty="0" err="1"/>
              <a:t>BoK</a:t>
            </a:r>
            <a:r>
              <a:rPr lang="en-GB" sz="2400" dirty="0"/>
              <a:t>, 5</a:t>
            </a:r>
            <a:r>
              <a:rPr lang="en-GB" sz="2400" baseline="30000" dirty="0"/>
              <a:t>th</a:t>
            </a:r>
            <a:r>
              <a:rPr lang="en-GB" sz="2400" dirty="0"/>
              <a:t> edition</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330</a:t>
            </a:fld>
            <a:endParaRPr lang="en-US" dirty="0"/>
          </a:p>
        </p:txBody>
      </p:sp>
      <p:sp>
        <p:nvSpPr>
          <p:cNvPr id="4" name="Title 3"/>
          <p:cNvSpPr>
            <a:spLocks noGrp="1"/>
          </p:cNvSpPr>
          <p:nvPr>
            <p:ph type="title"/>
          </p:nvPr>
        </p:nvSpPr>
        <p:spPr/>
        <p:txBody>
          <a:bodyPr/>
          <a:lstStyle/>
          <a:p>
            <a:r>
              <a:rPr lang="en-US" dirty="0" smtClean="0"/>
              <a:t>Organizational Roles</a:t>
            </a:r>
            <a:endParaRPr lang="en-US" dirty="0"/>
          </a:p>
        </p:txBody>
      </p:sp>
    </p:spTree>
    <p:extLst>
      <p:ext uri="{BB962C8B-B14F-4D97-AF65-F5344CB8AC3E}">
        <p14:creationId xmlns:p14="http://schemas.microsoft.com/office/powerpoint/2010/main" xmlns="" val="35220823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flipH="1" flipV="1">
            <a:off x="4355976" y="1727448"/>
            <a:ext cx="0" cy="2880320"/>
          </a:xfrm>
          <a:prstGeom prst="line">
            <a:avLst/>
          </a:prstGeom>
          <a:noFill/>
          <a:ln w="25400">
            <a:solidFill>
              <a:srgbClr val="B6A4A7"/>
            </a:solidFill>
            <a:round/>
            <a:headEnd type="none" w="sm" len="sm"/>
            <a:tailEnd type="none" w="sm" len="sm"/>
          </a:ln>
          <a:effectLst/>
        </p:spPr>
        <p:txBody>
          <a:bodyPr wrap="none" anchor="ctr"/>
          <a:lstStyle/>
          <a:p>
            <a:endParaRPr lang="en-GB" dirty="0">
              <a:latin typeface="Helvetica"/>
              <a:cs typeface="Helvetica"/>
            </a:endParaRPr>
          </a:p>
        </p:txBody>
      </p:sp>
      <p:sp>
        <p:nvSpPr>
          <p:cNvPr id="14" name="Rectangle 11"/>
          <p:cNvSpPr>
            <a:spLocks noChangeArrowheads="1"/>
          </p:cNvSpPr>
          <p:nvPr/>
        </p:nvSpPr>
        <p:spPr bwMode="auto">
          <a:xfrm>
            <a:off x="1835994" y="2821210"/>
            <a:ext cx="3600102" cy="648071"/>
          </a:xfrm>
          <a:prstGeom prst="rect">
            <a:avLst/>
          </a:prstGeom>
          <a:ln>
            <a:solidFill>
              <a:srgbClr val="000000"/>
            </a:solidFill>
            <a:prstDash val="sysDash"/>
            <a:headEnd/>
            <a:tailEnd/>
          </a:ln>
        </p:spPr>
        <p:style>
          <a:lnRef idx="1">
            <a:schemeClr val="accent1"/>
          </a:lnRef>
          <a:fillRef idx="3">
            <a:schemeClr val="accent1"/>
          </a:fillRef>
          <a:effectRef idx="2">
            <a:schemeClr val="accent1"/>
          </a:effectRef>
          <a:fontRef idx="minor">
            <a:schemeClr val="lt1"/>
          </a:fontRef>
        </p:style>
        <p:txBody>
          <a:bodyPr anchor="ctr"/>
          <a:lstStyle/>
          <a:p>
            <a:pPr eaLnBrk="0" hangingPunct="0">
              <a:spcAft>
                <a:spcPct val="0"/>
              </a:spcAft>
              <a:buClrTx/>
              <a:buSzTx/>
              <a:buFontTx/>
              <a:buNone/>
            </a:pPr>
            <a:r>
              <a:rPr lang="en-GB" sz="1200" b="1" dirty="0" smtClean="0">
                <a:solidFill>
                  <a:srgbClr val="FFFFFF"/>
                </a:solidFill>
                <a:latin typeface="Helvetica"/>
                <a:cs typeface="Helvetica"/>
              </a:rPr>
              <a:t>Project Board</a:t>
            </a:r>
            <a:endParaRPr lang="en-GB" sz="1200" b="1" dirty="0">
              <a:solidFill>
                <a:srgbClr val="FFFFFF"/>
              </a:solidFill>
              <a:latin typeface="Helvetica"/>
              <a:cs typeface="Helvetica"/>
            </a:endParaRPr>
          </a:p>
        </p:txBody>
      </p:sp>
      <p:sp>
        <p:nvSpPr>
          <p:cNvPr id="18" name="Line 15"/>
          <p:cNvSpPr>
            <a:spLocks noChangeShapeType="1"/>
          </p:cNvSpPr>
          <p:nvPr/>
        </p:nvSpPr>
        <p:spPr bwMode="auto">
          <a:xfrm>
            <a:off x="4355976" y="1863279"/>
            <a:ext cx="1512168" cy="0"/>
          </a:xfrm>
          <a:prstGeom prst="line">
            <a:avLst/>
          </a:prstGeom>
          <a:noFill/>
          <a:ln w="25400">
            <a:solidFill>
              <a:srgbClr val="B6A4A7"/>
            </a:solidFill>
            <a:round/>
            <a:headEnd/>
            <a:tailEnd/>
          </a:ln>
          <a:effectLst/>
        </p:spPr>
        <p:txBody>
          <a:bodyPr wrap="none" anchor="ctr"/>
          <a:lstStyle/>
          <a:p>
            <a:endParaRPr lang="en-GB" dirty="0">
              <a:latin typeface="Helvetica"/>
              <a:cs typeface="Helvetica"/>
            </a:endParaRPr>
          </a:p>
        </p:txBody>
      </p:sp>
      <p:sp>
        <p:nvSpPr>
          <p:cNvPr id="4" name="Title 3"/>
          <p:cNvSpPr>
            <a:spLocks noGrp="1"/>
          </p:cNvSpPr>
          <p:nvPr>
            <p:ph type="title"/>
          </p:nvPr>
        </p:nvSpPr>
        <p:spPr/>
        <p:txBody>
          <a:bodyPr/>
          <a:lstStyle/>
          <a:p>
            <a:r>
              <a:rPr lang="en-GB" dirty="0" smtClean="0"/>
              <a:t>Example project team structure</a:t>
            </a:r>
            <a:endParaRPr lang="en-GB" dirty="0"/>
          </a:p>
        </p:txBody>
      </p:sp>
      <p:sp>
        <p:nvSpPr>
          <p:cNvPr id="7" name="Rectangle 4"/>
          <p:cNvSpPr>
            <a:spLocks noChangeArrowheads="1"/>
          </p:cNvSpPr>
          <p:nvPr/>
        </p:nvSpPr>
        <p:spPr bwMode="auto">
          <a:xfrm>
            <a:off x="3432175" y="1295400"/>
            <a:ext cx="1930400" cy="4238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Organizational Strategy</a:t>
            </a:r>
            <a:endParaRPr lang="en-GB" sz="1200" b="1" dirty="0">
              <a:solidFill>
                <a:srgbClr val="FFFFFF"/>
              </a:solidFill>
              <a:latin typeface="Helvetica"/>
              <a:cs typeface="Helvetica"/>
            </a:endParaRPr>
          </a:p>
        </p:txBody>
      </p:sp>
      <p:sp>
        <p:nvSpPr>
          <p:cNvPr id="9" name="Rectangle 6"/>
          <p:cNvSpPr>
            <a:spLocks noChangeArrowheads="1"/>
          </p:cNvSpPr>
          <p:nvPr/>
        </p:nvSpPr>
        <p:spPr bwMode="auto">
          <a:xfrm>
            <a:off x="2563813" y="4853309"/>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10" name="Rectangle 7"/>
          <p:cNvSpPr>
            <a:spLocks noChangeArrowheads="1"/>
          </p:cNvSpPr>
          <p:nvPr/>
        </p:nvSpPr>
        <p:spPr bwMode="auto">
          <a:xfrm>
            <a:off x="3468688" y="2918444"/>
            <a:ext cx="1822450" cy="423862"/>
          </a:xfrm>
          <a:prstGeom prst="rect">
            <a:avLst/>
          </a:prstGeom>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Project Executive/Sponsor</a:t>
            </a:r>
            <a:endParaRPr lang="en-GB" sz="1200" b="1" dirty="0">
              <a:solidFill>
                <a:srgbClr val="FFFFFF"/>
              </a:solidFill>
              <a:latin typeface="Helvetica"/>
              <a:cs typeface="Helvetica"/>
            </a:endParaRPr>
          </a:p>
        </p:txBody>
      </p:sp>
      <p:cxnSp>
        <p:nvCxnSpPr>
          <p:cNvPr id="11" name="AutoShape 8"/>
          <p:cNvCxnSpPr>
            <a:cxnSpLocks noChangeShapeType="1"/>
            <a:stCxn id="9" idx="0"/>
          </p:cNvCxnSpPr>
          <p:nvPr/>
        </p:nvCxnSpPr>
        <p:spPr bwMode="auto">
          <a:xfrm rot="5400000" flipV="1">
            <a:off x="4403725" y="3676972"/>
            <a:ext cx="1588" cy="2322512"/>
          </a:xfrm>
          <a:prstGeom prst="bentConnector3">
            <a:avLst>
              <a:gd name="adj1" fmla="val -13400000"/>
            </a:avLst>
          </a:prstGeom>
          <a:noFill/>
          <a:ln w="25400">
            <a:solidFill>
              <a:srgbClr val="B6A4A7"/>
            </a:solidFill>
            <a:miter lim="800000"/>
            <a:headEnd type="none" w="sm" len="sm"/>
            <a:tailEnd type="none" w="sm" len="sm"/>
          </a:ln>
          <a:effectLst/>
        </p:spPr>
      </p:cxnSp>
      <p:sp>
        <p:nvSpPr>
          <p:cNvPr id="12" name="Rectangle 9"/>
          <p:cNvSpPr>
            <a:spLocks noChangeArrowheads="1"/>
          </p:cNvSpPr>
          <p:nvPr/>
        </p:nvSpPr>
        <p:spPr bwMode="auto">
          <a:xfrm>
            <a:off x="3706813" y="3663900"/>
            <a:ext cx="1338262" cy="525462"/>
          </a:xfrm>
          <a:prstGeom prst="rect">
            <a:avLst/>
          </a:prstGeom>
          <a:solidFill>
            <a:srgbClr val="3366FF"/>
          </a:solidFill>
          <a:ln>
            <a:headEnd/>
            <a:tailEnd/>
          </a:ln>
        </p:spPr>
        <p:style>
          <a:lnRef idx="1">
            <a:schemeClr val="accent2"/>
          </a:lnRef>
          <a:fillRef idx="3">
            <a:schemeClr val="accent2"/>
          </a:fillRef>
          <a:effectRef idx="2">
            <a:schemeClr val="accent2"/>
          </a:effectRef>
          <a:fontRef idx="minor">
            <a:schemeClr val="lt1"/>
          </a:fontRef>
        </p:style>
        <p:txBody>
          <a:bodyPr lIns="18000" rIns="18000" anchor="ctr"/>
          <a:lstStyle/>
          <a:p>
            <a:pPr algn="ctr" eaLnBrk="0" hangingPunct="0">
              <a:spcAft>
                <a:spcPct val="0"/>
              </a:spcAft>
              <a:buClrTx/>
              <a:buSzTx/>
              <a:buFontTx/>
              <a:buNone/>
            </a:pPr>
            <a:r>
              <a:rPr lang="en-GB" sz="1200" b="1" dirty="0">
                <a:solidFill>
                  <a:srgbClr val="FFFFFF"/>
                </a:solidFill>
                <a:latin typeface="Helvetica"/>
                <a:cs typeface="Helvetica"/>
              </a:rPr>
              <a:t>Project Manager</a:t>
            </a:r>
          </a:p>
        </p:txBody>
      </p:sp>
      <p:sp>
        <p:nvSpPr>
          <p:cNvPr id="13" name="Rectangle 10"/>
          <p:cNvSpPr>
            <a:spLocks noChangeArrowheads="1"/>
          </p:cNvSpPr>
          <p:nvPr/>
        </p:nvSpPr>
        <p:spPr bwMode="auto">
          <a:xfrm>
            <a:off x="5830888" y="1575247"/>
            <a:ext cx="1439862" cy="5127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PMO Function</a:t>
            </a:r>
            <a:endParaRPr lang="en-GB" sz="1200" b="1" dirty="0">
              <a:solidFill>
                <a:srgbClr val="FFFFFF"/>
              </a:solidFill>
              <a:latin typeface="Helvetica"/>
              <a:cs typeface="Helvetica"/>
            </a:endParaRPr>
          </a:p>
        </p:txBody>
      </p:sp>
      <p:sp>
        <p:nvSpPr>
          <p:cNvPr id="16" name="Rectangle 13"/>
          <p:cNvSpPr>
            <a:spLocks noChangeArrowheads="1"/>
          </p:cNvSpPr>
          <p:nvPr/>
        </p:nvSpPr>
        <p:spPr bwMode="auto">
          <a:xfrm>
            <a:off x="5749925" y="4117354"/>
            <a:ext cx="1665288" cy="423863"/>
          </a:xfrm>
          <a:prstGeom prst="rect">
            <a:avLst/>
          </a:prstGeom>
          <a:solidFill>
            <a:srgbClr val="92D050"/>
          </a:solidFill>
          <a:ln w="31750">
            <a:solidFill>
              <a:srgbClr val="89A4A7"/>
            </a:solidFill>
            <a:miter lim="800000"/>
            <a:headEnd/>
            <a:tailEnd/>
          </a:ln>
          <a:effectLst/>
        </p:spPr>
        <p:txBody>
          <a:bodyPr anchor="ctr"/>
          <a:lstStyle/>
          <a:p>
            <a:pPr algn="ctr" eaLnBrk="0" hangingPunct="0">
              <a:spcAft>
                <a:spcPct val="0"/>
              </a:spcAft>
              <a:buClrTx/>
              <a:buSzTx/>
              <a:buFontTx/>
              <a:buNone/>
            </a:pPr>
            <a:r>
              <a:rPr lang="en-GB" sz="1200" b="1" dirty="0">
                <a:solidFill>
                  <a:srgbClr val="FFFFFF"/>
                </a:solidFill>
                <a:latin typeface="Helvetica"/>
                <a:cs typeface="Helvetica"/>
              </a:rPr>
              <a:t>Project </a:t>
            </a:r>
            <a:r>
              <a:rPr lang="en-GB" sz="1200" b="1" dirty="0" smtClean="0">
                <a:solidFill>
                  <a:srgbClr val="FFFFFF"/>
                </a:solidFill>
                <a:latin typeface="Helvetica"/>
                <a:cs typeface="Helvetica"/>
              </a:rPr>
              <a:t>Support</a:t>
            </a:r>
            <a:endParaRPr lang="en-GB" sz="1200" b="1" dirty="0">
              <a:solidFill>
                <a:srgbClr val="FFFFFF"/>
              </a:solidFill>
              <a:latin typeface="Helvetica"/>
              <a:cs typeface="Helvetica"/>
            </a:endParaRPr>
          </a:p>
        </p:txBody>
      </p:sp>
      <p:sp>
        <p:nvSpPr>
          <p:cNvPr id="17" name="Line 14"/>
          <p:cNvSpPr>
            <a:spLocks noChangeShapeType="1"/>
          </p:cNvSpPr>
          <p:nvPr/>
        </p:nvSpPr>
        <p:spPr bwMode="auto">
          <a:xfrm flipV="1">
            <a:off x="4392613" y="4333254"/>
            <a:ext cx="1366837" cy="15875"/>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19" name="Line 16"/>
          <p:cNvSpPr>
            <a:spLocks noChangeShapeType="1"/>
          </p:cNvSpPr>
          <p:nvPr/>
        </p:nvSpPr>
        <p:spPr bwMode="auto">
          <a:xfrm flipH="1" flipV="1">
            <a:off x="6516216" y="2087488"/>
            <a:ext cx="0" cy="2016223"/>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20" name="Rectangle 6"/>
          <p:cNvSpPr>
            <a:spLocks noChangeArrowheads="1"/>
          </p:cNvSpPr>
          <p:nvPr/>
        </p:nvSpPr>
        <p:spPr bwMode="auto">
          <a:xfrm>
            <a:off x="4860032" y="4837434"/>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21" name="Rectangle 20"/>
          <p:cNvSpPr/>
          <p:nvPr/>
        </p:nvSpPr>
        <p:spPr>
          <a:xfrm>
            <a:off x="1043608" y="2303512"/>
            <a:ext cx="6624736" cy="3456384"/>
          </a:xfrm>
          <a:prstGeom prst="rect">
            <a:avLst/>
          </a:prstGeom>
          <a:no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smtClean="0">
                <a:solidFill>
                  <a:schemeClr val="tx1"/>
                </a:solidFill>
                <a:latin typeface="Helvetica"/>
                <a:cs typeface="Helvetica"/>
              </a:rPr>
              <a:t>Project</a:t>
            </a:r>
            <a:endParaRPr lang="en-GB" dirty="0">
              <a:solidFill>
                <a:schemeClr val="tx1"/>
              </a:solidFill>
              <a:latin typeface="Helvetica"/>
              <a:cs typeface="Helvetica"/>
            </a:endParaRPr>
          </a:p>
        </p:txBody>
      </p:sp>
    </p:spTree>
    <p:extLst>
      <p:ext uri="{BB962C8B-B14F-4D97-AF65-F5344CB8AC3E}">
        <p14:creationId xmlns:p14="http://schemas.microsoft.com/office/powerpoint/2010/main" xmlns="" val="942496774"/>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Project Sponsor/Executive</a:t>
            </a:r>
            <a:endParaRPr lang="en-GB" dirty="0"/>
          </a:p>
        </p:txBody>
      </p:sp>
      <p:sp>
        <p:nvSpPr>
          <p:cNvPr id="10" name="Text Placeholder 9"/>
          <p:cNvSpPr>
            <a:spLocks noGrp="1"/>
          </p:cNvSpPr>
          <p:nvPr>
            <p:ph type="body" idx="1"/>
          </p:nvPr>
        </p:nvSpPr>
        <p:spPr>
          <a:noFill/>
        </p:spPr>
        <p:txBody>
          <a:bodyPr/>
          <a:lstStyle/>
          <a:p>
            <a:pPr algn="ctr"/>
            <a:r>
              <a:rPr lang="en-GB" dirty="0" smtClean="0"/>
              <a:t>Responsibilities </a:t>
            </a:r>
          </a:p>
        </p:txBody>
      </p:sp>
      <p:sp>
        <p:nvSpPr>
          <p:cNvPr id="11" name="Content Placeholder 10"/>
          <p:cNvSpPr>
            <a:spLocks noGrp="1"/>
          </p:cNvSpPr>
          <p:nvPr>
            <p:ph sz="half" idx="2"/>
          </p:nvPr>
        </p:nvSpPr>
        <p:spPr>
          <a:xfrm>
            <a:off x="457200" y="2174875"/>
            <a:ext cx="4040188" cy="3387725"/>
          </a:xfrm>
          <a:solidFill>
            <a:schemeClr val="accent5">
              <a:lumMod val="40000"/>
              <a:lumOff val="60000"/>
            </a:schemeClr>
          </a:solidFill>
        </p:spPr>
        <p:txBody>
          <a:bodyPr/>
          <a:lstStyle/>
          <a:p>
            <a:r>
              <a:rPr lang="en-GB" sz="1600" b="1" dirty="0" smtClean="0"/>
              <a:t>Primary owner of the project on behalf of the business (should have the relevant level of business authority).</a:t>
            </a:r>
          </a:p>
          <a:p>
            <a:pPr lvl="1"/>
            <a:r>
              <a:rPr lang="en-GB" sz="1400" dirty="0" smtClean="0"/>
              <a:t>Accountable for the investment in the project and the resultant benefit delivery.</a:t>
            </a:r>
          </a:p>
          <a:p>
            <a:pPr lvl="1"/>
            <a:r>
              <a:rPr lang="en-GB" sz="1400" dirty="0" smtClean="0"/>
              <a:t>Produces and ‘owns’ the Business Case.</a:t>
            </a:r>
          </a:p>
          <a:p>
            <a:pPr lvl="1"/>
            <a:r>
              <a:rPr lang="en-GB" sz="1400" dirty="0" smtClean="0"/>
              <a:t>Obtains approval for expenditure.</a:t>
            </a:r>
          </a:p>
          <a:p>
            <a:pPr lvl="1"/>
            <a:r>
              <a:rPr lang="en-GB" sz="1400" dirty="0" smtClean="0"/>
              <a:t>Authorizes phase transitions and the key management outputs.</a:t>
            </a:r>
          </a:p>
          <a:p>
            <a:pPr lvl="1"/>
            <a:r>
              <a:rPr lang="en-GB" sz="1400" dirty="0" smtClean="0"/>
              <a:t>Terminates the project if necessary.</a:t>
            </a:r>
            <a:endParaRPr lang="en-GB" sz="1400" dirty="0"/>
          </a:p>
        </p:txBody>
      </p:sp>
      <p:sp>
        <p:nvSpPr>
          <p:cNvPr id="12" name="Text Placeholder 11"/>
          <p:cNvSpPr>
            <a:spLocks noGrp="1"/>
          </p:cNvSpPr>
          <p:nvPr>
            <p:ph type="body" sz="quarter" idx="3"/>
          </p:nvPr>
        </p:nvSpPr>
        <p:spPr/>
        <p:txBody>
          <a:bodyPr/>
          <a:lstStyle/>
          <a:p>
            <a:pPr algn="ctr"/>
            <a:r>
              <a:rPr lang="en-GB" dirty="0" smtClean="0"/>
              <a:t>Activities</a:t>
            </a:r>
            <a:endParaRPr lang="en-GB" dirty="0"/>
          </a:p>
        </p:txBody>
      </p:sp>
      <p:sp>
        <p:nvSpPr>
          <p:cNvPr id="13" name="Content Placeholder 12"/>
          <p:cNvSpPr>
            <a:spLocks noGrp="1"/>
          </p:cNvSpPr>
          <p:nvPr>
            <p:ph sz="quarter" idx="4"/>
          </p:nvPr>
        </p:nvSpPr>
        <p:spPr>
          <a:xfrm>
            <a:off x="4645025" y="2174875"/>
            <a:ext cx="4041775" cy="3387725"/>
          </a:xfrm>
          <a:solidFill>
            <a:schemeClr val="accent6">
              <a:lumMod val="60000"/>
              <a:lumOff val="40000"/>
            </a:schemeClr>
          </a:solidFill>
        </p:spPr>
        <p:txBody>
          <a:bodyPr/>
          <a:lstStyle/>
          <a:p>
            <a:r>
              <a:rPr lang="en-GB" sz="1600" b="1" dirty="0" smtClean="0"/>
              <a:t>Defines the business investment aims and priorities</a:t>
            </a:r>
          </a:p>
          <a:p>
            <a:pPr lvl="1"/>
            <a:r>
              <a:rPr lang="en-GB" sz="1400" dirty="0" smtClean="0"/>
              <a:t>Initiates the project and ensures a competent project manager is selected.</a:t>
            </a:r>
          </a:p>
          <a:p>
            <a:pPr lvl="1"/>
            <a:r>
              <a:rPr lang="en-GB" sz="1400" dirty="0" smtClean="0"/>
              <a:t>Agrees the project’s success criteria.</a:t>
            </a:r>
          </a:p>
          <a:p>
            <a:pPr lvl="1"/>
            <a:r>
              <a:rPr lang="en-GB" sz="1400" dirty="0" smtClean="0"/>
              <a:t>Supports the project manager during the project lifecycle</a:t>
            </a:r>
          </a:p>
          <a:p>
            <a:pPr lvl="1"/>
            <a:r>
              <a:rPr lang="en-GB" sz="1400" dirty="0" smtClean="0"/>
              <a:t>Monitors project progress &amp; makes control decisions when necessary. </a:t>
            </a:r>
          </a:p>
          <a:p>
            <a:pPr lvl="1"/>
            <a:r>
              <a:rPr lang="en-GB" sz="1400" dirty="0" smtClean="0"/>
              <a:t>Monitors the project’s external environment and business risks.</a:t>
            </a:r>
          </a:p>
          <a:p>
            <a:pPr lvl="1"/>
            <a:r>
              <a:rPr lang="en-GB" sz="1400" dirty="0" smtClean="0"/>
              <a:t>Keeps executive stakeholders informed and engaged</a:t>
            </a:r>
            <a:endParaRPr lang="en-GB" sz="1400" dirty="0"/>
          </a:p>
        </p:txBody>
      </p:sp>
    </p:spTree>
    <p:extLst>
      <p:ext uri="{BB962C8B-B14F-4D97-AF65-F5344CB8AC3E}">
        <p14:creationId xmlns:p14="http://schemas.microsoft.com/office/powerpoint/2010/main" xmlns="" val="2211581415"/>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Project Manager</a:t>
            </a:r>
            <a:endParaRPr lang="en-GB" dirty="0"/>
          </a:p>
        </p:txBody>
      </p:sp>
      <p:sp>
        <p:nvSpPr>
          <p:cNvPr id="8" name="Content Placeholder 7"/>
          <p:cNvSpPr>
            <a:spLocks noGrp="1"/>
          </p:cNvSpPr>
          <p:nvPr>
            <p:ph idx="1"/>
          </p:nvPr>
        </p:nvSpPr>
        <p:spPr>
          <a:xfrm>
            <a:off x="457200" y="1600201"/>
            <a:ext cx="8229600" cy="2057399"/>
          </a:xfrm>
        </p:spPr>
        <p:txBody>
          <a:bodyPr>
            <a:normAutofit/>
          </a:bodyPr>
          <a:lstStyle/>
          <a:p>
            <a:pPr marL="0" indent="0">
              <a:buNone/>
            </a:pPr>
            <a:r>
              <a:rPr lang="en-US" sz="1800" dirty="0"/>
              <a:t>A </a:t>
            </a:r>
            <a:r>
              <a:rPr lang="en-US" sz="1800" b="1" dirty="0"/>
              <a:t>project manager </a:t>
            </a:r>
            <a:r>
              <a:rPr lang="en-US" sz="1800" dirty="0"/>
              <a:t>is an individual responsible for accomplishing the stated project objectives. </a:t>
            </a:r>
            <a:endParaRPr lang="en-US" sz="1800" dirty="0" smtClean="0"/>
          </a:p>
          <a:p>
            <a:pPr marL="0" indent="0">
              <a:buNone/>
            </a:pPr>
            <a:r>
              <a:rPr lang="en-US" sz="1800" dirty="0" smtClean="0"/>
              <a:t>Key </a:t>
            </a:r>
            <a:r>
              <a:rPr lang="en-US" sz="1800" dirty="0"/>
              <a:t>project management responsibilities include developing clear and attainable project objectives, documenting the project requirements, and managing the constraints of the project’s finite resources to successful completion. </a:t>
            </a:r>
            <a:endParaRPr lang="en-US" sz="1800" dirty="0" smtClean="0"/>
          </a:p>
          <a:p>
            <a:endParaRPr lang="en-GB" sz="1600" dirty="0"/>
          </a:p>
        </p:txBody>
      </p:sp>
      <p:pic>
        <p:nvPicPr>
          <p:cNvPr id="2" name="Picture 1" descr="GPM Shirt.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09800" y="3200400"/>
            <a:ext cx="4274830" cy="2703830"/>
          </a:xfrm>
          <a:prstGeom prst="rect">
            <a:avLst/>
          </a:prstGeom>
        </p:spPr>
      </p:pic>
    </p:spTree>
    <p:extLst>
      <p:ext uri="{BB962C8B-B14F-4D97-AF65-F5344CB8AC3E}">
        <p14:creationId xmlns:p14="http://schemas.microsoft.com/office/powerpoint/2010/main" xmlns="" val="2505265430"/>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Board</a:t>
            </a:r>
            <a:endParaRPr lang="en-GB" dirty="0"/>
          </a:p>
        </p:txBody>
      </p:sp>
      <p:sp>
        <p:nvSpPr>
          <p:cNvPr id="3" name="Content Placeholder 2"/>
          <p:cNvSpPr>
            <a:spLocks noGrp="1"/>
          </p:cNvSpPr>
          <p:nvPr>
            <p:ph idx="1"/>
          </p:nvPr>
        </p:nvSpPr>
        <p:spPr/>
        <p:txBody>
          <a:bodyPr>
            <a:normAutofit/>
          </a:bodyPr>
          <a:lstStyle/>
          <a:p>
            <a:r>
              <a:rPr lang="en-GB" sz="2000" dirty="0" smtClean="0"/>
              <a:t>Provides strategic direction and guidance  (including inputs to context beyond the project)</a:t>
            </a:r>
          </a:p>
          <a:p>
            <a:r>
              <a:rPr lang="en-GB" sz="2000" dirty="0" smtClean="0"/>
              <a:t>Ensures cross-functional representation from the business</a:t>
            </a:r>
          </a:p>
          <a:p>
            <a:r>
              <a:rPr lang="en-GB" sz="2000" dirty="0" smtClean="0"/>
              <a:t>Chaired by the sponsor</a:t>
            </a:r>
          </a:p>
          <a:p>
            <a:r>
              <a:rPr lang="en-GB" sz="2000" dirty="0" smtClean="0"/>
              <a:t>Includes representatives from</a:t>
            </a:r>
          </a:p>
          <a:p>
            <a:pPr lvl="1"/>
            <a:r>
              <a:rPr lang="en-GB" sz="1600" dirty="0" smtClean="0"/>
              <a:t>Users</a:t>
            </a:r>
          </a:p>
          <a:p>
            <a:pPr lvl="1"/>
            <a:r>
              <a:rPr lang="en-GB" sz="1600" dirty="0" smtClean="0"/>
              <a:t>Suppliers</a:t>
            </a:r>
          </a:p>
          <a:p>
            <a:pPr lvl="1"/>
            <a:r>
              <a:rPr lang="en-GB" sz="1600" dirty="0" smtClean="0"/>
              <a:t>Key stakeholder groups</a:t>
            </a:r>
          </a:p>
          <a:p>
            <a:r>
              <a:rPr lang="en-GB" sz="2000" dirty="0" smtClean="0"/>
              <a:t>Project Manager may attend board meetings</a:t>
            </a:r>
          </a:p>
          <a:p>
            <a:r>
              <a:rPr lang="en-GB" sz="2000" dirty="0" smtClean="0"/>
              <a:t>Resolves escalated risks and issues that Project Manager and Sponsor cannot resolve</a:t>
            </a:r>
          </a:p>
          <a:p>
            <a:r>
              <a:rPr lang="en-GB" sz="2000" dirty="0" smtClean="0"/>
              <a:t>May fulfil role of deciding ‘Go / No Go’ decisions at end of each phase of the project lifecycle on behalf of the business</a:t>
            </a:r>
          </a:p>
          <a:p>
            <a:endParaRPr lang="en-GB" dirty="0"/>
          </a:p>
        </p:txBody>
      </p:sp>
    </p:spTree>
    <p:extLst>
      <p:ext uri="{BB962C8B-B14F-4D97-AF65-F5344CB8AC3E}">
        <p14:creationId xmlns:p14="http://schemas.microsoft.com/office/powerpoint/2010/main" xmlns="" val="1522490212"/>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335</a:t>
            </a:fld>
            <a:endParaRPr lang="en-US" dirty="0"/>
          </a:p>
        </p:txBody>
      </p:sp>
      <p:sp>
        <p:nvSpPr>
          <p:cNvPr id="6" name="Content Placeholder 5"/>
          <p:cNvSpPr>
            <a:spLocks noGrp="1"/>
          </p:cNvSpPr>
          <p:nvPr>
            <p:ph idx="1"/>
          </p:nvPr>
        </p:nvSpPr>
        <p:spPr/>
        <p:txBody>
          <a:bodyPr/>
          <a:lstStyle/>
          <a:p>
            <a:pPr marL="285750" indent="-285750">
              <a:lnSpc>
                <a:spcPct val="115000"/>
              </a:lnSpc>
              <a:spcAft>
                <a:spcPts val="0"/>
              </a:spcAft>
              <a:buFont typeface="Arial"/>
              <a:buChar char="•"/>
            </a:pPr>
            <a:r>
              <a:rPr lang="en-GB" dirty="0" smtClean="0">
                <a:ea typeface="Calibri"/>
              </a:rPr>
              <a:t>Functional organizations</a:t>
            </a:r>
            <a:endParaRPr lang="en-GB" dirty="0">
              <a:ea typeface="Calibri"/>
            </a:endParaRPr>
          </a:p>
          <a:p>
            <a:pPr marL="285750" indent="-285750">
              <a:lnSpc>
                <a:spcPct val="115000"/>
              </a:lnSpc>
              <a:spcAft>
                <a:spcPts val="0"/>
              </a:spcAft>
              <a:buFont typeface="Arial"/>
              <a:buChar char="•"/>
            </a:pPr>
            <a:r>
              <a:rPr lang="en-GB" dirty="0">
                <a:ea typeface="Calibri"/>
              </a:rPr>
              <a:t>Project based (</a:t>
            </a:r>
            <a:r>
              <a:rPr lang="en-GB" dirty="0" err="1">
                <a:ea typeface="Calibri"/>
              </a:rPr>
              <a:t>Projectized</a:t>
            </a:r>
            <a:r>
              <a:rPr lang="en-GB" dirty="0">
                <a:ea typeface="Calibri"/>
              </a:rPr>
              <a:t>)</a:t>
            </a:r>
          </a:p>
          <a:p>
            <a:pPr marL="285750" indent="-285750">
              <a:lnSpc>
                <a:spcPct val="115000"/>
              </a:lnSpc>
              <a:spcAft>
                <a:spcPts val="0"/>
              </a:spcAft>
              <a:buFont typeface="Arial"/>
              <a:buChar char="•"/>
            </a:pPr>
            <a:r>
              <a:rPr lang="en-GB" dirty="0" smtClean="0">
                <a:ea typeface="Calibri"/>
              </a:rPr>
              <a:t>Matrix organizations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1985972797"/>
      </p:ext>
    </p:extLst>
  </p:cSld>
  <p:clrMapOvr>
    <a:masterClrMapping/>
  </p:clrMapOvr>
  <p:transition spd="slow"/>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Sponsorship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336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042667980"/>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14</a:t>
                      </a:r>
                    </a:p>
                    <a:p>
                      <a:pPr>
                        <a:lnSpc>
                          <a:spcPct val="100000"/>
                        </a:lnSpc>
                        <a:spcAft>
                          <a:spcPts val="0"/>
                        </a:spcAft>
                      </a:pPr>
                      <a:r>
                        <a:rPr lang="en-GB" sz="1600" dirty="0" smtClean="0">
                          <a:solidFill>
                            <a:schemeClr val="tx1"/>
                          </a:solidFill>
                          <a:latin typeface="Helvetica"/>
                          <a:ea typeface="Calibri"/>
                          <a:cs typeface="Helvetica"/>
                        </a:rPr>
                        <a:t>Project</a:t>
                      </a:r>
                      <a:r>
                        <a:rPr lang="en-GB" sz="1600" baseline="0" dirty="0" smtClean="0">
                          <a:solidFill>
                            <a:schemeClr val="tx1"/>
                          </a:solidFill>
                          <a:latin typeface="Helvetica"/>
                          <a:ea typeface="Calibri"/>
                          <a:cs typeface="Helvetica"/>
                        </a:rPr>
                        <a:t> Sponsorship</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The role and responsibilities of the project sponsor</a:t>
                      </a:r>
                    </a:p>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How sponsors</a:t>
                      </a:r>
                      <a:r>
                        <a:rPr lang="en-GB" sz="1600" b="0" baseline="0" dirty="0" smtClean="0">
                          <a:solidFill>
                            <a:schemeClr val="tx1"/>
                          </a:solidFill>
                          <a:latin typeface="Arial" pitchFamily="34" charset="0"/>
                          <a:ea typeface="Calibri"/>
                          <a:cs typeface="Arial" pitchFamily="34" charset="0"/>
                        </a:rPr>
                        <a:t> impact </a:t>
                      </a:r>
                      <a:r>
                        <a:rPr lang="en-GB" sz="1600" b="0" dirty="0" smtClean="0">
                          <a:solidFill>
                            <a:schemeClr val="tx1"/>
                          </a:solidFill>
                          <a:latin typeface="Arial" pitchFamily="34" charset="0"/>
                          <a:ea typeface="Calibri"/>
                          <a:cs typeface="Arial" pitchFamily="34" charset="0"/>
                        </a:rPr>
                        <a:t>the project life cycle.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Learn where the project sponsor comes in to play, the relationship with the project manager and the functions</a:t>
                      </a:r>
                      <a:r>
                        <a:rPr lang="en-GB" sz="1600" baseline="0" dirty="0" smtClean="0">
                          <a:solidFill>
                            <a:schemeClr val="tx2"/>
                          </a:solidFill>
                          <a:latin typeface="Helvetica"/>
                          <a:ea typeface="Calibri"/>
                          <a:cs typeface="Helvetica"/>
                        </a:rPr>
                        <a:t> they are responsible for.</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5443228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77000" cy="838200"/>
          </a:xfrm>
        </p:spPr>
        <p:txBody>
          <a:bodyPr/>
          <a:lstStyle/>
          <a:p>
            <a:r>
              <a:rPr lang="en-GB" sz="4000" dirty="0"/>
              <a:t>P</a:t>
            </a:r>
            <a:r>
              <a:rPr lang="en-GB" sz="4000" dirty="0" smtClean="0"/>
              <a:t>roject Sponsorship</a:t>
            </a:r>
            <a:endParaRPr lang="en-GB" sz="4000" dirty="0"/>
          </a:p>
        </p:txBody>
      </p:sp>
      <p:sp>
        <p:nvSpPr>
          <p:cNvPr id="3" name="Content Placeholder 2"/>
          <p:cNvSpPr>
            <a:spLocks noGrp="1"/>
          </p:cNvSpPr>
          <p:nvPr>
            <p:ph idx="1"/>
          </p:nvPr>
        </p:nvSpPr>
        <p:spPr>
          <a:xfrm>
            <a:off x="381000" y="1447800"/>
            <a:ext cx="8229600" cy="3276600"/>
          </a:xfrm>
        </p:spPr>
        <p:txBody>
          <a:bodyPr/>
          <a:lstStyle/>
          <a:p>
            <a:pPr indent="0">
              <a:buNone/>
            </a:pPr>
            <a:r>
              <a:rPr lang="en-GB" sz="2600" dirty="0" smtClean="0"/>
              <a:t>Project sponsorship is an active senior management role, responsible for identifying the business need, problem or opportunity. </a:t>
            </a:r>
          </a:p>
          <a:p>
            <a:pPr indent="0">
              <a:buNone/>
            </a:pPr>
            <a:r>
              <a:rPr lang="en-GB" sz="2600" dirty="0" smtClean="0"/>
              <a:t>The sponsor ensures the project remains a viable proposition and that benefits are realised, resolving any issues outside the control of the project manager.</a:t>
            </a:r>
            <a:endParaRPr lang="en-GB" sz="2000" dirty="0" smtClean="0"/>
          </a:p>
          <a:p>
            <a:pPr>
              <a:buNone/>
            </a:pPr>
            <a:endParaRPr lang="en-GB" dirty="0"/>
          </a:p>
        </p:txBody>
      </p:sp>
      <p:sp>
        <p:nvSpPr>
          <p:cNvPr id="5" name="Rectangle 4"/>
          <p:cNvSpPr/>
          <p:nvPr/>
        </p:nvSpPr>
        <p:spPr>
          <a:xfrm>
            <a:off x="7200412" y="5562600"/>
            <a:ext cx="1479091" cy="276999"/>
          </a:xfrm>
          <a:prstGeom prst="rect">
            <a:avLst/>
          </a:prstGeom>
        </p:spPr>
        <p:txBody>
          <a:bodyPr wrap="none">
            <a:spAutoFit/>
          </a:bodyPr>
          <a:lstStyle/>
          <a:p>
            <a:pPr indent="0" algn="r">
              <a:buNone/>
            </a:pPr>
            <a:r>
              <a:rPr lang="en-GB" sz="1200" dirty="0">
                <a:solidFill>
                  <a:schemeClr val="bg1">
                    <a:lumMod val="50000"/>
                  </a:schemeClr>
                </a:solidFill>
              </a:rPr>
              <a:t>APM </a:t>
            </a:r>
            <a:r>
              <a:rPr lang="en-GB" sz="1200" dirty="0" err="1">
                <a:solidFill>
                  <a:schemeClr val="bg1">
                    <a:lumMod val="50000"/>
                  </a:schemeClr>
                </a:solidFill>
              </a:rPr>
              <a:t>BoK</a:t>
            </a:r>
            <a:r>
              <a:rPr lang="en-GB" sz="1200" dirty="0">
                <a:solidFill>
                  <a:schemeClr val="bg1">
                    <a:lumMod val="50000"/>
                  </a:schemeClr>
                </a:solidFill>
              </a:rPr>
              <a:t>, 5</a:t>
            </a:r>
            <a:r>
              <a:rPr lang="en-GB" sz="1200" baseline="30000" dirty="0">
                <a:solidFill>
                  <a:schemeClr val="bg1">
                    <a:lumMod val="50000"/>
                  </a:schemeClr>
                </a:solidFill>
              </a:rPr>
              <a:t>th</a:t>
            </a:r>
            <a:r>
              <a:rPr lang="en-GB" sz="1200" dirty="0">
                <a:solidFill>
                  <a:schemeClr val="bg1">
                    <a:lumMod val="50000"/>
                  </a:schemeClr>
                </a:solidFill>
              </a:rPr>
              <a:t> edition</a:t>
            </a:r>
          </a:p>
        </p:txBody>
      </p:sp>
    </p:spTree>
    <p:extLst>
      <p:ext uri="{BB962C8B-B14F-4D97-AF65-F5344CB8AC3E}">
        <p14:creationId xmlns:p14="http://schemas.microsoft.com/office/powerpoint/2010/main" xmlns="" val="962072360"/>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1003547"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solidFill>
              <a:schemeClr val="accent4">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1003530"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1003540"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709" y="2446"/>
              <a:ext cx="1325" cy="425"/>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338</a:t>
            </a:fld>
            <a:endParaRPr lang="en-US" dirty="0"/>
          </a:p>
        </p:txBody>
      </p:sp>
    </p:spTree>
    <p:extLst>
      <p:ext uri="{BB962C8B-B14F-4D97-AF65-F5344CB8AC3E}">
        <p14:creationId xmlns:p14="http://schemas.microsoft.com/office/powerpoint/2010/main" xmlns="" val="2114383478"/>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of the sponsor</a:t>
            </a:r>
            <a:endParaRPr lang="en-GB" dirty="0"/>
          </a:p>
        </p:txBody>
      </p:sp>
      <p:sp>
        <p:nvSpPr>
          <p:cNvPr id="3" name="Content Placeholder 2"/>
          <p:cNvSpPr>
            <a:spLocks noGrp="1"/>
          </p:cNvSpPr>
          <p:nvPr>
            <p:ph idx="1"/>
          </p:nvPr>
        </p:nvSpPr>
        <p:spPr/>
        <p:txBody>
          <a:bodyPr/>
          <a:lstStyle/>
          <a:p>
            <a:r>
              <a:rPr lang="en-GB" sz="2400" dirty="0" smtClean="0"/>
              <a:t>Represents the business</a:t>
            </a:r>
          </a:p>
          <a:p>
            <a:r>
              <a:rPr lang="en-GB" sz="2400" dirty="0" smtClean="0"/>
              <a:t>Provides leadership from a business perspective</a:t>
            </a:r>
          </a:p>
          <a:p>
            <a:r>
              <a:rPr lang="en-GB" sz="2400" dirty="0" smtClean="0"/>
              <a:t>Sets goals and direction</a:t>
            </a:r>
          </a:p>
          <a:p>
            <a:r>
              <a:rPr lang="en-GB" sz="2400" dirty="0" smtClean="0"/>
              <a:t>Makes timely decisions</a:t>
            </a:r>
          </a:p>
          <a:p>
            <a:r>
              <a:rPr lang="en-GB" sz="2400" dirty="0" smtClean="0"/>
              <a:t>Primary risk taker</a:t>
            </a:r>
          </a:p>
          <a:p>
            <a:r>
              <a:rPr lang="en-GB" sz="2400" dirty="0" smtClean="0"/>
              <a:t>Owns the business case</a:t>
            </a:r>
          </a:p>
          <a:p>
            <a:r>
              <a:rPr lang="en-GB" sz="2400" dirty="0" smtClean="0"/>
              <a:t>Provides a link to senior management</a:t>
            </a:r>
          </a:p>
          <a:p>
            <a:r>
              <a:rPr lang="en-GB" sz="2400" dirty="0" smtClean="0"/>
              <a:t>Supports the project manager</a:t>
            </a:r>
          </a:p>
          <a:p>
            <a:endParaRPr lang="en-GB" sz="2400" dirty="0" smtClean="0"/>
          </a:p>
          <a:p>
            <a:endParaRPr lang="en-GB" dirty="0" smtClean="0"/>
          </a:p>
          <a:p>
            <a:endParaRPr lang="en-GB" dirty="0"/>
          </a:p>
        </p:txBody>
      </p:sp>
    </p:spTree>
    <p:extLst>
      <p:ext uri="{BB962C8B-B14F-4D97-AF65-F5344CB8AC3E}">
        <p14:creationId xmlns:p14="http://schemas.microsoft.com/office/powerpoint/2010/main" xmlns="" val="1713756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0984" y="228430"/>
            <a:ext cx="6647015" cy="792650"/>
          </a:xfrm>
        </p:spPr>
        <p:txBody>
          <a:bodyPr/>
          <a:lstStyle/>
          <a:p>
            <a:r>
              <a:rPr lang="es-MX" sz="2800" dirty="0" smtClean="0"/>
              <a:t>Global Reporting Intiative’s Categories and Aspects</a:t>
            </a:r>
            <a:endParaRPr lang="en-US" sz="2800" dirty="0"/>
          </a:p>
        </p:txBody>
      </p:sp>
      <p:grpSp>
        <p:nvGrpSpPr>
          <p:cNvPr id="6" name="5 Grupo"/>
          <p:cNvGrpSpPr/>
          <p:nvPr/>
        </p:nvGrpSpPr>
        <p:grpSpPr>
          <a:xfrm>
            <a:off x="539553" y="1124744"/>
            <a:ext cx="6142602" cy="1655936"/>
            <a:chOff x="1513344" y="1124744"/>
            <a:chExt cx="5002873" cy="1655936"/>
          </a:xfrm>
        </p:grpSpPr>
        <p:grpSp>
          <p:nvGrpSpPr>
            <p:cNvPr id="7"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8"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rgbClr val="3366FF"/>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25" name="24 Grupo"/>
          <p:cNvGrpSpPr/>
          <p:nvPr/>
        </p:nvGrpSpPr>
        <p:grpSpPr>
          <a:xfrm>
            <a:off x="2672861" y="2895601"/>
            <a:ext cx="6099268" cy="1505568"/>
            <a:chOff x="1088686" y="2670945"/>
            <a:chExt cx="6099268" cy="1655936"/>
          </a:xfrm>
        </p:grpSpPr>
        <p:grpSp>
          <p:nvGrpSpPr>
            <p:cNvPr id="9"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10"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rgbClr val="FF6600"/>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26"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rgbClr val="008000"/>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pic>
        <p:nvPicPr>
          <p:cNvPr id="3" name="Picture 2"/>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xmlns="" val="26639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Responsibilities of the sponsor</a:t>
            </a:r>
            <a:endParaRPr lang="en-GB" dirty="0"/>
          </a:p>
        </p:txBody>
      </p:sp>
      <p:sp>
        <p:nvSpPr>
          <p:cNvPr id="3" name="Content Placeholder 2"/>
          <p:cNvSpPr>
            <a:spLocks noGrp="1"/>
          </p:cNvSpPr>
          <p:nvPr>
            <p:ph idx="1"/>
          </p:nvPr>
        </p:nvSpPr>
        <p:spPr/>
        <p:txBody>
          <a:bodyPr/>
          <a:lstStyle/>
          <a:p>
            <a:r>
              <a:rPr lang="en-GB" sz="2400" dirty="0" smtClean="0"/>
              <a:t>Responsible for benefit realisation</a:t>
            </a:r>
          </a:p>
          <a:p>
            <a:r>
              <a:rPr lang="en-GB" sz="2400" dirty="0" smtClean="0"/>
              <a:t>Obtains approval for the overall expenditure / investment</a:t>
            </a:r>
          </a:p>
          <a:p>
            <a:r>
              <a:rPr lang="en-GB" sz="2400" dirty="0" smtClean="0"/>
              <a:t>Deals with obstacles</a:t>
            </a:r>
          </a:p>
          <a:p>
            <a:r>
              <a:rPr lang="en-GB" sz="2400" dirty="0" smtClean="0"/>
              <a:t>Chairs the steering group</a:t>
            </a:r>
          </a:p>
          <a:p>
            <a:r>
              <a:rPr lang="en-GB" sz="2400" dirty="0" smtClean="0"/>
              <a:t>Authorises phase transitions and the key management outputs (e.g. PMP)</a:t>
            </a:r>
          </a:p>
          <a:p>
            <a:r>
              <a:rPr lang="en-GB" sz="2400" dirty="0" smtClean="0"/>
              <a:t>Terminates the project if necessary</a:t>
            </a:r>
          </a:p>
          <a:p>
            <a:endParaRPr lang="en-GB" dirty="0"/>
          </a:p>
        </p:txBody>
      </p:sp>
    </p:spTree>
    <p:extLst>
      <p:ext uri="{BB962C8B-B14F-4D97-AF65-F5344CB8AC3E}">
        <p14:creationId xmlns:p14="http://schemas.microsoft.com/office/powerpoint/2010/main" xmlns="" val="3677413793"/>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Characteristics of the sponsor</a:t>
            </a:r>
            <a:endParaRPr lang="en-GB" dirty="0"/>
          </a:p>
        </p:txBody>
      </p:sp>
      <p:sp>
        <p:nvSpPr>
          <p:cNvPr id="3" name="Content Placeholder 2"/>
          <p:cNvSpPr>
            <a:spLocks noGrp="1"/>
          </p:cNvSpPr>
          <p:nvPr>
            <p:ph idx="1"/>
          </p:nvPr>
        </p:nvSpPr>
        <p:spPr/>
        <p:txBody>
          <a:bodyPr/>
          <a:lstStyle/>
          <a:p>
            <a:r>
              <a:rPr lang="en-GB" dirty="0" smtClean="0"/>
              <a:t>A business leader and decision maker</a:t>
            </a:r>
          </a:p>
          <a:p>
            <a:r>
              <a:rPr lang="en-GB" dirty="0" smtClean="0"/>
              <a:t>Can work across functional boundaries</a:t>
            </a:r>
          </a:p>
          <a:p>
            <a:r>
              <a:rPr lang="en-GB" dirty="0" smtClean="0"/>
              <a:t>Can commit time and support</a:t>
            </a:r>
          </a:p>
          <a:p>
            <a:r>
              <a:rPr lang="en-GB" dirty="0" smtClean="0"/>
              <a:t>Sufficiently experienced in projects to judge effectiveness</a:t>
            </a:r>
          </a:p>
          <a:p>
            <a:r>
              <a:rPr lang="en-GB" dirty="0" smtClean="0"/>
              <a:t>Needs to understand the stakeholders</a:t>
            </a:r>
          </a:p>
          <a:p>
            <a:r>
              <a:rPr lang="en-GB" dirty="0" smtClean="0"/>
              <a:t>Needs good influencing skills</a:t>
            </a:r>
          </a:p>
          <a:p>
            <a:endParaRPr lang="en-GB" dirty="0"/>
          </a:p>
        </p:txBody>
      </p:sp>
    </p:spTree>
    <p:extLst>
      <p:ext uri="{BB962C8B-B14F-4D97-AF65-F5344CB8AC3E}">
        <p14:creationId xmlns:p14="http://schemas.microsoft.com/office/powerpoint/2010/main" xmlns="" val="1517439266"/>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relationship between Sponsor and PM</a:t>
            </a:r>
            <a:endParaRPr lang="en-GB" dirty="0"/>
          </a:p>
        </p:txBody>
      </p:sp>
      <p:sp>
        <p:nvSpPr>
          <p:cNvPr id="4" name="Text Placeholder 3"/>
          <p:cNvSpPr>
            <a:spLocks noGrp="1"/>
          </p:cNvSpPr>
          <p:nvPr>
            <p:ph type="body" idx="1"/>
          </p:nvPr>
        </p:nvSpPr>
        <p:spPr>
          <a:xfrm>
            <a:off x="533400" y="1447800"/>
            <a:ext cx="4040188" cy="639762"/>
          </a:xfrm>
        </p:spPr>
        <p:txBody>
          <a:bodyPr/>
          <a:lstStyle/>
          <a:p>
            <a:r>
              <a:rPr lang="en-GB" sz="3200" dirty="0" smtClean="0"/>
              <a:t>Sponsor</a:t>
            </a:r>
            <a:endParaRPr lang="en-GB" sz="3200" dirty="0"/>
          </a:p>
        </p:txBody>
      </p:sp>
      <p:sp>
        <p:nvSpPr>
          <p:cNvPr id="5" name="Content Placeholder 4"/>
          <p:cNvSpPr>
            <a:spLocks noGrp="1"/>
          </p:cNvSpPr>
          <p:nvPr>
            <p:ph sz="half" idx="2"/>
          </p:nvPr>
        </p:nvSpPr>
        <p:spPr>
          <a:xfrm>
            <a:off x="457200" y="2133600"/>
            <a:ext cx="4040188" cy="3951288"/>
          </a:xfrm>
        </p:spPr>
        <p:txBody>
          <a:bodyPr>
            <a:normAutofit/>
          </a:bodyPr>
          <a:lstStyle/>
          <a:p>
            <a:r>
              <a:rPr lang="en-GB" dirty="0" smtClean="0"/>
              <a:t>Benefits in mind</a:t>
            </a:r>
          </a:p>
          <a:p>
            <a:r>
              <a:rPr lang="en-GB" dirty="0" smtClean="0"/>
              <a:t>Concerned with effectiveness</a:t>
            </a:r>
          </a:p>
          <a:p>
            <a:r>
              <a:rPr lang="en-GB" dirty="0" smtClean="0"/>
              <a:t>Provides direction</a:t>
            </a:r>
          </a:p>
          <a:p>
            <a:r>
              <a:rPr lang="en-GB" dirty="0" smtClean="0"/>
              <a:t>Deals with investment</a:t>
            </a:r>
            <a:endParaRPr lang="en-GB" dirty="0"/>
          </a:p>
        </p:txBody>
      </p:sp>
      <p:sp>
        <p:nvSpPr>
          <p:cNvPr id="6" name="Text Placeholder 5"/>
          <p:cNvSpPr>
            <a:spLocks noGrp="1"/>
          </p:cNvSpPr>
          <p:nvPr>
            <p:ph type="body" sz="quarter" idx="3"/>
          </p:nvPr>
        </p:nvSpPr>
        <p:spPr>
          <a:xfrm>
            <a:off x="4648200" y="1447800"/>
            <a:ext cx="4041775" cy="639762"/>
          </a:xfrm>
        </p:spPr>
        <p:txBody>
          <a:bodyPr/>
          <a:lstStyle/>
          <a:p>
            <a:r>
              <a:rPr lang="en-GB" sz="3200" dirty="0" smtClean="0"/>
              <a:t>Project Manager</a:t>
            </a:r>
            <a:endParaRPr lang="en-GB" sz="3200" dirty="0"/>
          </a:p>
        </p:txBody>
      </p:sp>
      <p:sp>
        <p:nvSpPr>
          <p:cNvPr id="7" name="Content Placeholder 6"/>
          <p:cNvSpPr>
            <a:spLocks noGrp="1"/>
          </p:cNvSpPr>
          <p:nvPr>
            <p:ph sz="quarter" idx="4"/>
          </p:nvPr>
        </p:nvSpPr>
        <p:spPr>
          <a:xfrm>
            <a:off x="4648200" y="2133600"/>
            <a:ext cx="4191000" cy="3951288"/>
          </a:xfrm>
        </p:spPr>
        <p:txBody>
          <a:bodyPr>
            <a:normAutofit/>
          </a:bodyPr>
          <a:lstStyle/>
          <a:p>
            <a:r>
              <a:rPr lang="en-GB" dirty="0" smtClean="0"/>
              <a:t>Delivery and benefits in mind</a:t>
            </a:r>
          </a:p>
          <a:p>
            <a:r>
              <a:rPr lang="en-GB" dirty="0" smtClean="0"/>
              <a:t>Concerned with efficiency and effectiveness</a:t>
            </a:r>
          </a:p>
          <a:p>
            <a:r>
              <a:rPr lang="en-GB" dirty="0" smtClean="0"/>
              <a:t>Provides management</a:t>
            </a:r>
          </a:p>
          <a:p>
            <a:r>
              <a:rPr lang="en-GB" dirty="0" smtClean="0"/>
              <a:t>Deals with budget</a:t>
            </a:r>
            <a:endParaRPr lang="en-GB" dirty="0"/>
          </a:p>
        </p:txBody>
      </p:sp>
    </p:spTree>
    <p:extLst>
      <p:ext uri="{BB962C8B-B14F-4D97-AF65-F5344CB8AC3E}">
        <p14:creationId xmlns:p14="http://schemas.microsoft.com/office/powerpoint/2010/main" xmlns="" val="4008626975"/>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343</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457200" y="1447800"/>
            <a:ext cx="6537960" cy="1200328"/>
          </a:xfrm>
          <a:prstGeom prst="rect">
            <a:avLst/>
          </a:prstGeom>
          <a:noFill/>
        </p:spPr>
        <p:txBody>
          <a:bodyPr wrap="square" rtlCol="0">
            <a:spAutoFit/>
          </a:bodyPr>
          <a:lstStyle/>
          <a:p>
            <a:pPr marL="342900" indent="-342900">
              <a:buFont typeface="Arial"/>
              <a:buChar char="•"/>
            </a:pPr>
            <a:r>
              <a:rPr lang="en-GB" sz="2400" dirty="0"/>
              <a:t>The role and responsibilities of the project sponsor and how it impacts the project life cycle</a:t>
            </a:r>
            <a:r>
              <a:rPr lang="en-GB" sz="2400" dirty="0" smtClean="0"/>
              <a:t>.</a:t>
            </a:r>
            <a:endParaRPr lang="en-GB" sz="2400" dirty="0"/>
          </a:p>
        </p:txBody>
      </p:sp>
    </p:spTree>
    <p:extLst>
      <p:ext uri="{BB962C8B-B14F-4D97-AF65-F5344CB8AC3E}">
        <p14:creationId xmlns:p14="http://schemas.microsoft.com/office/powerpoint/2010/main" xmlns="" val="1984087246"/>
      </p:ext>
    </p:extLst>
  </p:cSld>
  <p:clrMapOvr>
    <a:masterClrMapping/>
  </p:clrMapOvr>
  <p:transition spd="slow"/>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Stakeholder Engagement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344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234877617"/>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15</a:t>
                      </a:r>
                    </a:p>
                    <a:p>
                      <a:pPr>
                        <a:lnSpc>
                          <a:spcPct val="100000"/>
                        </a:lnSpc>
                        <a:spcAft>
                          <a:spcPts val="0"/>
                        </a:spcAft>
                      </a:pPr>
                      <a:r>
                        <a:rPr lang="en-GB" sz="1600" dirty="0" smtClean="0">
                          <a:solidFill>
                            <a:schemeClr val="tx1"/>
                          </a:solidFill>
                          <a:latin typeface="Helvetica"/>
                          <a:ea typeface="Calibri"/>
                          <a:cs typeface="Helvetica"/>
                        </a:rPr>
                        <a:t>Stakeholder Engagement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What/Who are Stakeholders</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Management or Engagement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Analysis, Methods, Techniques and Competence</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stakeholder engagement and the necessary skills that a project manager needs to have in order to manage change with the support of stakeholders.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805504352"/>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78898" y="1524000"/>
            <a:ext cx="7265102" cy="4124980"/>
          </a:xfrm>
          <a:prstGeom prst="rect">
            <a:avLst/>
          </a:prstGeom>
        </p:spPr>
      </p:pic>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What are Stakeholders?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345</a:t>
            </a:fld>
            <a:endParaRPr lang="en-US" dirty="0"/>
          </a:p>
        </p:txBody>
      </p:sp>
      <p:grpSp>
        <p:nvGrpSpPr>
          <p:cNvPr id="45" name="Group 44"/>
          <p:cNvGrpSpPr/>
          <p:nvPr/>
        </p:nvGrpSpPr>
        <p:grpSpPr>
          <a:xfrm>
            <a:off x="2869498" y="2219980"/>
            <a:ext cx="5181600" cy="3276600"/>
            <a:chOff x="990600" y="1752600"/>
            <a:chExt cx="6781800" cy="4343400"/>
          </a:xfrm>
        </p:grpSpPr>
        <p:cxnSp>
          <p:nvCxnSpPr>
            <p:cNvPr id="6" name="Straight Connector 5"/>
            <p:cNvCxnSpPr/>
            <p:nvPr/>
          </p:nvCxnSpPr>
          <p:spPr>
            <a:xfrm flipH="1" flipV="1">
              <a:off x="990600" y="4191000"/>
              <a:ext cx="619760" cy="1879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600200" y="3200400"/>
              <a:ext cx="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600200" y="2362200"/>
              <a:ext cx="533400" cy="3708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600200" y="2895600"/>
              <a:ext cx="16002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600200" y="1752600"/>
              <a:ext cx="1295400" cy="4318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00200" y="2590800"/>
              <a:ext cx="2667000" cy="3479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00200" y="3429000"/>
              <a:ext cx="2590800" cy="2641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3962400"/>
              <a:ext cx="2743200" cy="21082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600200" y="4953000"/>
              <a:ext cx="2362200" cy="1066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600200" y="2895600"/>
              <a:ext cx="44196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600200" y="3124200"/>
              <a:ext cx="525780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600200" y="2438400"/>
              <a:ext cx="5410200" cy="3581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00200" y="3581400"/>
              <a:ext cx="5715000" cy="2413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00200" y="4114800"/>
              <a:ext cx="6172200" cy="190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2590800" y="5562600"/>
            <a:ext cx="1402948" cy="369332"/>
          </a:xfrm>
          <a:prstGeom prst="rect">
            <a:avLst/>
          </a:prstGeom>
          <a:noFill/>
        </p:spPr>
        <p:txBody>
          <a:bodyPr wrap="none" rtlCol="0">
            <a:spAutoFit/>
          </a:bodyPr>
          <a:lstStyle/>
          <a:p>
            <a:r>
              <a:rPr lang="en-US" dirty="0" smtClean="0"/>
              <a:t>Stakeholders</a:t>
            </a:r>
            <a:endParaRPr lang="en-US" dirty="0"/>
          </a:p>
        </p:txBody>
      </p:sp>
      <p:sp>
        <p:nvSpPr>
          <p:cNvPr id="44" name="TextBox 43"/>
          <p:cNvSpPr txBox="1"/>
          <p:nvPr/>
        </p:nvSpPr>
        <p:spPr>
          <a:xfrm>
            <a:off x="7086600" y="5715000"/>
            <a:ext cx="1813317" cy="307777"/>
          </a:xfrm>
          <a:prstGeom prst="rect">
            <a:avLst/>
          </a:prstGeom>
          <a:noFill/>
        </p:spPr>
        <p:txBody>
          <a:bodyPr wrap="none" rtlCol="0">
            <a:spAutoFit/>
          </a:bodyPr>
          <a:lstStyle/>
          <a:p>
            <a:r>
              <a:rPr lang="en-US" sz="1400" dirty="0" smtClean="0">
                <a:solidFill>
                  <a:schemeClr val="bg1">
                    <a:lumMod val="65000"/>
                  </a:schemeClr>
                </a:solidFill>
              </a:rPr>
              <a:t>ISO 21500 Pg. 2 and  7</a:t>
            </a:r>
            <a:endParaRPr lang="en-US" sz="1400" dirty="0">
              <a:solidFill>
                <a:schemeClr val="bg1">
                  <a:lumMod val="65000"/>
                </a:schemeClr>
              </a:solidFill>
            </a:endParaRPr>
          </a:p>
        </p:txBody>
      </p:sp>
      <p:sp>
        <p:nvSpPr>
          <p:cNvPr id="46" name="TextBox 45"/>
          <p:cNvSpPr txBox="1"/>
          <p:nvPr/>
        </p:nvSpPr>
        <p:spPr>
          <a:xfrm>
            <a:off x="10160" y="1828800"/>
            <a:ext cx="2199640" cy="2862323"/>
          </a:xfrm>
          <a:prstGeom prst="rect">
            <a:avLst/>
          </a:prstGeom>
          <a:noFill/>
        </p:spPr>
        <p:txBody>
          <a:bodyPr wrap="square" rtlCol="0">
            <a:spAutoFit/>
          </a:bodyPr>
          <a:lstStyle/>
          <a:p>
            <a:r>
              <a:rPr lang="en-US" b="1" dirty="0" smtClean="0"/>
              <a:t>Definition:</a:t>
            </a:r>
            <a:br>
              <a:rPr lang="en-US" b="1" dirty="0" smtClean="0"/>
            </a:br>
            <a:r>
              <a:rPr lang="en-US" dirty="0" smtClean="0"/>
              <a:t>A </a:t>
            </a:r>
            <a:r>
              <a:rPr lang="en-US" b="1" i="1" dirty="0" smtClean="0"/>
              <a:t>Stakeholder</a:t>
            </a:r>
            <a:r>
              <a:rPr lang="en-US" dirty="0" smtClean="0"/>
              <a:t> is a  </a:t>
            </a:r>
            <a:r>
              <a:rPr lang="en-US" dirty="0"/>
              <a:t>person, group or organization that has interests in, or can affect, be affected by, or perceive itself to be </a:t>
            </a:r>
            <a:r>
              <a:rPr lang="en-US" dirty="0" smtClean="0"/>
              <a:t>affected by</a:t>
            </a:r>
            <a:r>
              <a:rPr lang="en-US" dirty="0"/>
              <a:t>, any aspect of the </a:t>
            </a:r>
            <a:r>
              <a:rPr lang="en-US" dirty="0" smtClean="0"/>
              <a:t>project.</a:t>
            </a:r>
            <a:endParaRPr lang="en-US" dirty="0"/>
          </a:p>
          <a:p>
            <a:endParaRPr lang="en-US" dirty="0"/>
          </a:p>
        </p:txBody>
      </p:sp>
    </p:spTree>
    <p:extLst>
      <p:ext uri="{BB962C8B-B14F-4D97-AF65-F5344CB8AC3E}">
        <p14:creationId xmlns:p14="http://schemas.microsoft.com/office/powerpoint/2010/main" xmlns="" val="2728895762"/>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Most PM Associations and organization refer to what is called “Stakeholder Management”.</a:t>
            </a:r>
            <a:br>
              <a:rPr lang="en-US" dirty="0" smtClean="0"/>
            </a:br>
            <a:endParaRPr lang="en-US" dirty="0" smtClean="0"/>
          </a:p>
          <a:p>
            <a:r>
              <a:rPr lang="en-US" dirty="0" smtClean="0"/>
              <a:t>ISO 21500, Guidance on Project Management states on Page 18 that the purpose of “Manage Stakeholders” is: </a:t>
            </a:r>
          </a:p>
          <a:p>
            <a:pPr marL="971550" lvl="1" indent="-514350">
              <a:buFont typeface="+mj-lt"/>
              <a:buAutoNum type="arabicPeriod"/>
            </a:pPr>
            <a:r>
              <a:rPr lang="en-US" dirty="0"/>
              <a:t>T</a:t>
            </a:r>
            <a:r>
              <a:rPr lang="en-US" dirty="0" smtClean="0"/>
              <a:t>o </a:t>
            </a:r>
            <a:r>
              <a:rPr lang="en-US" dirty="0"/>
              <a:t>give appropriate understanding and attention to </a:t>
            </a:r>
            <a:r>
              <a:rPr lang="en-US" dirty="0" smtClean="0"/>
              <a:t>stakeholders’ needs </a:t>
            </a:r>
            <a:r>
              <a:rPr lang="en-US" dirty="0"/>
              <a:t>and expectations. This process includes activities such as identifying stakeholder concerns </a:t>
            </a:r>
            <a:r>
              <a:rPr lang="en-US" dirty="0" smtClean="0"/>
              <a:t>and resolving </a:t>
            </a:r>
            <a:r>
              <a:rPr lang="en-US" dirty="0"/>
              <a:t>issues.</a:t>
            </a:r>
          </a:p>
          <a:p>
            <a:pPr marL="971550" lvl="1" indent="-514350">
              <a:buFont typeface="+mj-lt"/>
              <a:buAutoNum type="arabicPeriod"/>
            </a:pPr>
            <a:r>
              <a:rPr lang="en-US" dirty="0"/>
              <a:t>Diplomacy and tact are essential when negotiating with stakeholders. When it is not possible for the </a:t>
            </a:r>
            <a:r>
              <a:rPr lang="en-US" dirty="0" smtClean="0"/>
              <a:t>project manager </a:t>
            </a:r>
            <a:r>
              <a:rPr lang="en-US" dirty="0"/>
              <a:t>to resolve stakeholder issues, it may be necessary to escalate the issues to a higher authority, </a:t>
            </a:r>
            <a:r>
              <a:rPr lang="en-US" dirty="0" smtClean="0"/>
              <a:t>in accordance </a:t>
            </a:r>
            <a:r>
              <a:rPr lang="en-US" dirty="0"/>
              <a:t>with the project organization, or to elicit the assistance of external </a:t>
            </a:r>
            <a:r>
              <a:rPr lang="en-US" dirty="0" smtClean="0"/>
              <a:t>individuals.</a:t>
            </a:r>
          </a:p>
          <a:p>
            <a:pPr marL="971550" lvl="1" indent="-514350">
              <a:buFont typeface="+mj-lt"/>
              <a:buAutoNum type="arabicPeriod"/>
            </a:pPr>
            <a:r>
              <a:rPr lang="en-US" dirty="0" smtClean="0"/>
              <a:t>A </a:t>
            </a:r>
            <a:r>
              <a:rPr lang="en-US" dirty="0"/>
              <a:t>detailed analysis should be made of stakeholders and of the impacts they might have on the project, </a:t>
            </a:r>
            <a:r>
              <a:rPr lang="en-US" dirty="0" smtClean="0"/>
              <a:t>so that </a:t>
            </a:r>
            <a:r>
              <a:rPr lang="en-US" dirty="0"/>
              <a:t>the project manager can take maximum advantage of their contribution to the project. From this process</a:t>
            </a:r>
            <a:r>
              <a:rPr lang="en-US" dirty="0" smtClean="0"/>
              <a:t>, prioritized </a:t>
            </a:r>
            <a:r>
              <a:rPr lang="en-US" dirty="0"/>
              <a:t>stakeholder management plans may be developed.</a:t>
            </a:r>
            <a:r>
              <a:rPr lang="en-US" dirty="0" smtClean="0"/>
              <a:t>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346</a:t>
            </a:fld>
            <a:endParaRPr lang="en-US" dirty="0"/>
          </a:p>
        </p:txBody>
      </p:sp>
      <p:sp>
        <p:nvSpPr>
          <p:cNvPr id="4" name="Title 3"/>
          <p:cNvSpPr>
            <a:spLocks noGrp="1"/>
          </p:cNvSpPr>
          <p:nvPr>
            <p:ph type="title"/>
          </p:nvPr>
        </p:nvSpPr>
        <p:spPr>
          <a:xfrm>
            <a:off x="228600" y="228600"/>
            <a:ext cx="6400800" cy="838200"/>
          </a:xfrm>
        </p:spPr>
        <p:txBody>
          <a:bodyPr/>
          <a:lstStyle/>
          <a:p>
            <a:r>
              <a:rPr lang="en-US" strike="sngStrike" dirty="0" smtClean="0"/>
              <a:t>Management of </a:t>
            </a:r>
            <a:r>
              <a:rPr lang="en-US" dirty="0" smtClean="0"/>
              <a:t>Stakeholders</a:t>
            </a:r>
            <a:br>
              <a:rPr lang="en-US" dirty="0" smtClean="0"/>
            </a:br>
            <a:r>
              <a:rPr lang="en-US" dirty="0" smtClean="0"/>
              <a:t>Engagement</a:t>
            </a:r>
            <a:endParaRPr lang="en-US" dirty="0"/>
          </a:p>
        </p:txBody>
      </p:sp>
      <p:sp>
        <p:nvSpPr>
          <p:cNvPr id="5" name="TextBox 4"/>
          <p:cNvSpPr txBox="1"/>
          <p:nvPr/>
        </p:nvSpPr>
        <p:spPr>
          <a:xfrm>
            <a:off x="228600" y="5257800"/>
            <a:ext cx="8839200" cy="523220"/>
          </a:xfrm>
          <a:prstGeom prst="rect">
            <a:avLst/>
          </a:prstGeom>
          <a:noFill/>
        </p:spPr>
        <p:txBody>
          <a:bodyPr wrap="square" rtlCol="0">
            <a:spAutoFit/>
          </a:bodyPr>
          <a:lstStyle/>
          <a:p>
            <a:r>
              <a:rPr lang="en-US" sz="2800" b="1" dirty="0" smtClean="0">
                <a:solidFill>
                  <a:srgbClr val="FF0000"/>
                </a:solidFill>
              </a:rPr>
              <a:t>IMPORTANT:</a:t>
            </a:r>
            <a:r>
              <a:rPr lang="en-US" sz="2800" b="1" dirty="0" smtClean="0"/>
              <a:t> </a:t>
            </a:r>
            <a:r>
              <a:rPr lang="en-US" sz="2800" dirty="0" smtClean="0"/>
              <a:t>DO </a:t>
            </a:r>
            <a:r>
              <a:rPr lang="en-US" sz="2800" b="1" u="sng" dirty="0" smtClean="0"/>
              <a:t>NOT</a:t>
            </a:r>
            <a:r>
              <a:rPr lang="en-US" sz="2800" dirty="0" smtClean="0"/>
              <a:t> Manage Stakeholders, </a:t>
            </a:r>
            <a:r>
              <a:rPr lang="en-US" sz="2800" i="1" dirty="0" smtClean="0"/>
              <a:t>Engage them!</a:t>
            </a:r>
            <a:endParaRPr lang="en-US" sz="2800" i="1" dirty="0"/>
          </a:p>
        </p:txBody>
      </p:sp>
      <p:sp>
        <p:nvSpPr>
          <p:cNvPr id="7" name="Right Arrow 6"/>
          <p:cNvSpPr/>
          <p:nvPr/>
        </p:nvSpPr>
        <p:spPr>
          <a:xfrm rot="15890307">
            <a:off x="2582335" y="712544"/>
            <a:ext cx="231245" cy="194300"/>
          </a:xfrm>
          <a:prstGeom prst="right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 val="164657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Project Managers must be comfortable engaging with individuals in the “c” suite. (CEO, CFO, CTO, CST, etc.) </a:t>
            </a:r>
          </a:p>
          <a:p>
            <a:r>
              <a:rPr lang="en-US" dirty="0" smtClean="0"/>
              <a:t>PMs are looked upon as strategists and must make decisions that affect the business</a:t>
            </a:r>
          </a:p>
          <a:p>
            <a:r>
              <a:rPr lang="en-US" dirty="0" smtClean="0"/>
              <a:t>The individuals who entrust PMs with the mandates to do these activities are higher on the corporate ladder.  </a:t>
            </a:r>
            <a:r>
              <a:rPr lang="en-US" dirty="0" smtClean="0">
                <a:solidFill>
                  <a:srgbClr val="FF0000"/>
                </a:solidFill>
              </a:rPr>
              <a:t>You can’t manage your boss.</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347</a:t>
            </a:fld>
            <a:endParaRPr lang="en-US" dirty="0"/>
          </a:p>
        </p:txBody>
      </p:sp>
      <p:sp>
        <p:nvSpPr>
          <p:cNvPr id="4" name="Title 3"/>
          <p:cNvSpPr>
            <a:spLocks noGrp="1"/>
          </p:cNvSpPr>
          <p:nvPr>
            <p:ph type="title"/>
          </p:nvPr>
        </p:nvSpPr>
        <p:spPr/>
        <p:txBody>
          <a:bodyPr/>
          <a:lstStyle/>
          <a:p>
            <a:r>
              <a:rPr lang="en-US" dirty="0" smtClean="0"/>
              <a:t>Why?</a:t>
            </a:r>
            <a:endParaRPr lang="en-US" dirty="0"/>
          </a:p>
        </p:txBody>
      </p:sp>
    </p:spTree>
    <p:extLst>
      <p:ext uri="{BB962C8B-B14F-4D97-AF65-F5344CB8AC3E}">
        <p14:creationId xmlns:p14="http://schemas.microsoft.com/office/powerpoint/2010/main" xmlns="" val="23912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en-US" dirty="0" smtClean="0"/>
              <a:t>Get to know them.</a:t>
            </a:r>
          </a:p>
          <a:p>
            <a:pPr marL="914400" lvl="1" indent="-514350">
              <a:buFont typeface="+mj-lt"/>
              <a:buAutoNum type="arabicPeriod"/>
            </a:pPr>
            <a:r>
              <a:rPr lang="en-US" dirty="0" smtClean="0"/>
              <a:t>Who are they? What do they care about? How do they relate to the initiative you are trying to launch?</a:t>
            </a:r>
          </a:p>
          <a:p>
            <a:pPr marL="514350" indent="-514350">
              <a:buFont typeface="+mj-lt"/>
              <a:buAutoNum type="arabicPeriod"/>
            </a:pPr>
            <a:r>
              <a:rPr lang="en-US" dirty="0" smtClean="0"/>
              <a:t>Engage as early as possible.</a:t>
            </a:r>
          </a:p>
          <a:p>
            <a:pPr marL="914400" lvl="1" indent="-514350">
              <a:buFont typeface="+mj-lt"/>
              <a:buAutoNum type="arabicPeriod"/>
            </a:pPr>
            <a:r>
              <a:rPr lang="en-US" dirty="0" smtClean="0"/>
              <a:t>No one likes to be surprised by change.</a:t>
            </a:r>
          </a:p>
          <a:p>
            <a:pPr marL="514350" indent="-514350">
              <a:buFont typeface="+mj-lt"/>
              <a:buAutoNum type="arabicPeriod"/>
            </a:pPr>
            <a:r>
              <a:rPr lang="en-US" dirty="0" smtClean="0"/>
              <a:t>Listen with Both Ears</a:t>
            </a:r>
          </a:p>
          <a:p>
            <a:pPr marL="914400" lvl="1" indent="-514350">
              <a:buFont typeface="+mj-lt"/>
              <a:buAutoNum type="arabicPeriod"/>
            </a:pPr>
            <a:r>
              <a:rPr lang="en-US" dirty="0" smtClean="0"/>
              <a:t>Take the time to ask stakeholders for their opinions or to open the doors for participation and make sure it counts for something. You must be open to receiving incorporating stakeholder input, even if it doesn’t align with the project’s vision or goals.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348</a:t>
            </a:fld>
            <a:endParaRPr lang="en-US" dirty="0"/>
          </a:p>
        </p:txBody>
      </p:sp>
      <p:sp>
        <p:nvSpPr>
          <p:cNvPr id="4" name="Title 3"/>
          <p:cNvSpPr>
            <a:spLocks noGrp="1"/>
          </p:cNvSpPr>
          <p:nvPr>
            <p:ph type="title"/>
          </p:nvPr>
        </p:nvSpPr>
        <p:spPr/>
        <p:txBody>
          <a:bodyPr/>
          <a:lstStyle/>
          <a:p>
            <a:r>
              <a:rPr lang="en-US" dirty="0" smtClean="0"/>
              <a:t>Keys to Stakeholder Engagement</a:t>
            </a:r>
            <a:endParaRPr lang="en-US" dirty="0"/>
          </a:p>
        </p:txBody>
      </p:sp>
    </p:spTree>
    <p:extLst>
      <p:ext uri="{BB962C8B-B14F-4D97-AF65-F5344CB8AC3E}">
        <p14:creationId xmlns:p14="http://schemas.microsoft.com/office/powerpoint/2010/main" xmlns="" val="951729390"/>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4038599"/>
          </a:xfrm>
        </p:spPr>
        <p:txBody>
          <a:bodyPr>
            <a:normAutofit fontScale="92500"/>
          </a:bodyPr>
          <a:lstStyle/>
          <a:p>
            <a:pPr marL="514350" indent="-514350">
              <a:buFont typeface="+mj-lt"/>
              <a:buAutoNum type="arabicPeriod" startAt="4"/>
            </a:pPr>
            <a:r>
              <a:rPr lang="en-US" dirty="0" smtClean="0"/>
              <a:t>Communicate, Communicate, Communicate.</a:t>
            </a:r>
          </a:p>
          <a:p>
            <a:pPr marL="914400" lvl="1" indent="-514350">
              <a:buFont typeface="Lucida Grande"/>
              <a:buChar char="1"/>
            </a:pPr>
            <a:r>
              <a:rPr lang="en-US" dirty="0" smtClean="0"/>
              <a:t>Stakeholders must be aware of the project’s status but also have a clear understanding of goals and benefits and a strong sense of how it will impact them.</a:t>
            </a:r>
          </a:p>
          <a:p>
            <a:pPr marL="514350" indent="-514350">
              <a:buFont typeface="+mj-lt"/>
              <a:buAutoNum type="arabicPeriod" startAt="4"/>
            </a:pPr>
            <a:r>
              <a:rPr lang="en-US" dirty="0" smtClean="0"/>
              <a:t>Use Policy as a Carrot, not as a Baseball bat.</a:t>
            </a:r>
          </a:p>
          <a:p>
            <a:pPr marL="914400" lvl="1" indent="-514350">
              <a:buFont typeface="Lucida Grande"/>
              <a:buChar char="1"/>
            </a:pPr>
            <a:r>
              <a:rPr lang="en-US" dirty="0" smtClean="0"/>
              <a:t>Policy is what a PM falls back on when they fail to secure buy-in from stakeholders.  In essence, the tendency to mandate change through rules and regulations without more comprehensive change management efforts to encourage and support new behaviors</a:t>
            </a:r>
          </a:p>
          <a:p>
            <a:pPr marL="914400" lvl="1" indent="-514350">
              <a:buFont typeface="+mj-lt"/>
              <a:buAutoNum type="arabicPeriod" startAt="4"/>
            </a:pPr>
            <a:endParaRPr lang="en-US" dirty="0" smtClean="0"/>
          </a:p>
          <a:p>
            <a:pPr marL="914400" lvl="1" indent="-514350">
              <a:buFont typeface="+mj-lt"/>
              <a:buAutoNum type="arabicPeriod" startAt="4"/>
            </a:pP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349</a:t>
            </a:fld>
            <a:endParaRPr lang="en-US" dirty="0"/>
          </a:p>
        </p:txBody>
      </p:sp>
      <p:sp>
        <p:nvSpPr>
          <p:cNvPr id="4" name="Title 3"/>
          <p:cNvSpPr>
            <a:spLocks noGrp="1"/>
          </p:cNvSpPr>
          <p:nvPr>
            <p:ph type="title"/>
          </p:nvPr>
        </p:nvSpPr>
        <p:spPr/>
        <p:txBody>
          <a:bodyPr/>
          <a:lstStyle/>
          <a:p>
            <a:r>
              <a:rPr lang="en-US" dirty="0" smtClean="0"/>
              <a:t>Keys to Stakeholder Engagement</a:t>
            </a:r>
            <a:endParaRPr lang="en-US" dirty="0"/>
          </a:p>
        </p:txBody>
      </p:sp>
    </p:spTree>
    <p:extLst>
      <p:ext uri="{BB962C8B-B14F-4D97-AF65-F5344CB8AC3E}">
        <p14:creationId xmlns:p14="http://schemas.microsoft.com/office/powerpoint/2010/main" xmlns="" val="2704685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err="1" smtClean="0"/>
              <a:t>Going</a:t>
            </a:r>
            <a:r>
              <a:rPr lang="es-AR" dirty="0" smtClean="0"/>
              <a:t> </a:t>
            </a:r>
            <a:r>
              <a:rPr lang="es-AR" dirty="0" err="1" smtClean="0"/>
              <a:t>Deeper</a:t>
            </a:r>
            <a:r>
              <a:rPr lang="es-AR" dirty="0" smtClean="0"/>
              <a:t> </a:t>
            </a:r>
            <a:r>
              <a:rPr lang="es-AR" dirty="0" err="1" smtClean="0"/>
              <a:t>into</a:t>
            </a:r>
            <a:r>
              <a:rPr lang="es-AR" dirty="0" smtClean="0"/>
              <a:t> 2013 G4 GRI</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178040" y="3810000"/>
            <a:ext cx="19812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Product Responsability!!</a:t>
            </a:r>
          </a:p>
          <a:p>
            <a:pPr algn="ctr"/>
            <a:r>
              <a:rPr lang="es-AR" sz="1400" b="1" dirty="0" smtClean="0">
                <a:solidFill>
                  <a:schemeClr val="tx1"/>
                </a:solidFill>
              </a:rPr>
              <a:t>(A little weak)</a:t>
            </a:r>
          </a:p>
          <a:p>
            <a:pPr algn="ctr"/>
            <a:endParaRPr lang="es-ES" sz="1400" b="1" dirty="0">
              <a:solidFill>
                <a:schemeClr val="tx1"/>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35</a:t>
            </a:fld>
            <a:endParaRPr lang="en-US" dirty="0"/>
          </a:p>
        </p:txBody>
      </p:sp>
    </p:spTree>
    <p:extLst>
      <p:ext uri="{BB962C8B-B14F-4D97-AF65-F5344CB8AC3E}">
        <p14:creationId xmlns:p14="http://schemas.microsoft.com/office/powerpoint/2010/main" xmlns="" val="2882716693"/>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 Engagement process</a:t>
            </a:r>
            <a:endParaRPr lang="en-GB" dirty="0"/>
          </a:p>
        </p:txBody>
      </p:sp>
      <p:graphicFrame>
        <p:nvGraphicFramePr>
          <p:cNvPr id="3" name="Diagram 2"/>
          <p:cNvGraphicFramePr/>
          <p:nvPr>
            <p:extLst>
              <p:ext uri="{D42A27DB-BD31-4B8C-83A1-F6EECF244321}">
                <p14:modId xmlns:p14="http://schemas.microsoft.com/office/powerpoint/2010/main" xmlns="" val="2720077093"/>
              </p:ext>
            </p:extLst>
          </p:nvPr>
        </p:nvGraphicFramePr>
        <p:xfrm>
          <a:off x="1524000"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21007891"/>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Identify stakeholders</a:t>
            </a:r>
            <a:endParaRPr lang="en-GB" dirty="0"/>
          </a:p>
        </p:txBody>
      </p:sp>
      <p:sp>
        <p:nvSpPr>
          <p:cNvPr id="4" name="Content Placeholder 3"/>
          <p:cNvSpPr>
            <a:spLocks noGrp="1"/>
          </p:cNvSpPr>
          <p:nvPr>
            <p:ph idx="1"/>
          </p:nvPr>
        </p:nvSpPr>
        <p:spPr/>
        <p:txBody>
          <a:bodyPr/>
          <a:lstStyle/>
          <a:p>
            <a:r>
              <a:rPr lang="en-GB" dirty="0" smtClean="0"/>
              <a:t>Who is involved in, affected by or can affect the project?</a:t>
            </a:r>
          </a:p>
          <a:p>
            <a:r>
              <a:rPr lang="en-GB" dirty="0" smtClean="0"/>
              <a:t>Identifying stakeholders may help identify:</a:t>
            </a:r>
          </a:p>
          <a:p>
            <a:pPr lvl="1"/>
            <a:r>
              <a:rPr lang="en-GB" dirty="0" smtClean="0"/>
              <a:t>Resources needed</a:t>
            </a:r>
          </a:p>
          <a:p>
            <a:pPr lvl="1"/>
            <a:r>
              <a:rPr lang="en-GB" dirty="0" smtClean="0"/>
              <a:t>Organizations/people affected</a:t>
            </a:r>
          </a:p>
          <a:p>
            <a:pPr lvl="1"/>
            <a:r>
              <a:rPr lang="en-GB" dirty="0" smtClean="0"/>
              <a:t>Organizations/people with influence</a:t>
            </a:r>
          </a:p>
          <a:p>
            <a:pPr lvl="1"/>
            <a:r>
              <a:rPr lang="en-GB" dirty="0" smtClean="0"/>
              <a:t>Statutory and regulatory bodies</a:t>
            </a:r>
            <a:endParaRPr lang="en-GB" dirty="0"/>
          </a:p>
        </p:txBody>
      </p:sp>
    </p:spTree>
    <p:extLst>
      <p:ext uri="{BB962C8B-B14F-4D97-AF65-F5344CB8AC3E}">
        <p14:creationId xmlns:p14="http://schemas.microsoft.com/office/powerpoint/2010/main" xmlns="" val="202874581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 analysis</a:t>
            </a:r>
            <a:endParaRPr lang="en-GB" dirty="0"/>
          </a:p>
        </p:txBody>
      </p:sp>
      <p:sp>
        <p:nvSpPr>
          <p:cNvPr id="3" name="Content Placeholder 2"/>
          <p:cNvSpPr>
            <a:spLocks noGrp="1"/>
          </p:cNvSpPr>
          <p:nvPr>
            <p:ph idx="1"/>
          </p:nvPr>
        </p:nvSpPr>
        <p:spPr/>
        <p:txBody>
          <a:bodyPr/>
          <a:lstStyle/>
          <a:p>
            <a:r>
              <a:rPr lang="en-GB" dirty="0" smtClean="0"/>
              <a:t>Are they interested in the project succeeding?</a:t>
            </a:r>
          </a:p>
          <a:p>
            <a:r>
              <a:rPr lang="en-GB" dirty="0" smtClean="0"/>
              <a:t>Will they openly support it?</a:t>
            </a:r>
          </a:p>
          <a:p>
            <a:r>
              <a:rPr lang="en-GB" dirty="0" smtClean="0"/>
              <a:t>Are they ambivalent?</a:t>
            </a:r>
          </a:p>
          <a:p>
            <a:r>
              <a:rPr lang="en-GB" dirty="0" smtClean="0"/>
              <a:t>Are they negative?</a:t>
            </a:r>
          </a:p>
          <a:p>
            <a:r>
              <a:rPr lang="en-GB" dirty="0" smtClean="0"/>
              <a:t>What are their expectations and how can these be managed?</a:t>
            </a:r>
            <a:endParaRPr lang="en-GB" dirty="0"/>
          </a:p>
        </p:txBody>
      </p:sp>
    </p:spTree>
    <p:extLst>
      <p:ext uri="{BB962C8B-B14F-4D97-AF65-F5344CB8AC3E}">
        <p14:creationId xmlns:p14="http://schemas.microsoft.com/office/powerpoint/2010/main" xmlns="" val="1070848112"/>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Analysis tools – 2x2 grid</a:t>
            </a:r>
            <a:endParaRPr lang="en-GB" dirty="0"/>
          </a:p>
        </p:txBody>
      </p:sp>
      <p:sp>
        <p:nvSpPr>
          <p:cNvPr id="5" name="Rectangle 4"/>
          <p:cNvSpPr/>
          <p:nvPr/>
        </p:nvSpPr>
        <p:spPr>
          <a:xfrm>
            <a:off x="2411761" y="1484784"/>
            <a:ext cx="1800000" cy="180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dirty="0" smtClean="0">
                <a:solidFill>
                  <a:schemeClr val="bg1"/>
                </a:solidFill>
              </a:rPr>
              <a:t>Blockers</a:t>
            </a:r>
            <a:endParaRPr lang="en-GB" sz="2400" dirty="0">
              <a:solidFill>
                <a:schemeClr val="bg1"/>
              </a:solidFill>
            </a:endParaRPr>
          </a:p>
        </p:txBody>
      </p:sp>
      <p:sp>
        <p:nvSpPr>
          <p:cNvPr id="9" name="Rectangle 8"/>
          <p:cNvSpPr/>
          <p:nvPr/>
        </p:nvSpPr>
        <p:spPr>
          <a:xfrm>
            <a:off x="4211961" y="1484784"/>
            <a:ext cx="1800000" cy="1800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400" dirty="0" smtClean="0">
                <a:solidFill>
                  <a:srgbClr val="004594"/>
                </a:solidFill>
              </a:rPr>
              <a:t>Champions</a:t>
            </a:r>
            <a:endParaRPr lang="en-GB" sz="2400" dirty="0">
              <a:solidFill>
                <a:srgbClr val="004594"/>
              </a:solidFill>
            </a:endParaRPr>
          </a:p>
        </p:txBody>
      </p:sp>
      <p:sp>
        <p:nvSpPr>
          <p:cNvPr id="10" name="Rectangle 9"/>
          <p:cNvSpPr/>
          <p:nvPr/>
        </p:nvSpPr>
        <p:spPr>
          <a:xfrm>
            <a:off x="2411761" y="3284984"/>
            <a:ext cx="1800000" cy="180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solidFill>
                  <a:schemeClr val="bg1"/>
                </a:solidFill>
              </a:rPr>
              <a:t>Detractors</a:t>
            </a:r>
            <a:endParaRPr lang="en-GB" sz="2400" dirty="0">
              <a:solidFill>
                <a:schemeClr val="bg1"/>
              </a:solidFill>
            </a:endParaRPr>
          </a:p>
        </p:txBody>
      </p:sp>
      <p:sp>
        <p:nvSpPr>
          <p:cNvPr id="11" name="Rectangle 10"/>
          <p:cNvSpPr/>
          <p:nvPr/>
        </p:nvSpPr>
        <p:spPr>
          <a:xfrm>
            <a:off x="4211961" y="3285184"/>
            <a:ext cx="1800000" cy="180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400" dirty="0" smtClean="0">
                <a:solidFill>
                  <a:srgbClr val="008000"/>
                </a:solidFill>
              </a:rPr>
              <a:t>Supporters</a:t>
            </a:r>
            <a:endParaRPr lang="en-GB" sz="2400" dirty="0">
              <a:solidFill>
                <a:srgbClr val="008000"/>
              </a:solidFill>
            </a:endParaRPr>
          </a:p>
        </p:txBody>
      </p:sp>
      <p:sp>
        <p:nvSpPr>
          <p:cNvPr id="12" name="Rectangle 11"/>
          <p:cNvSpPr/>
          <p:nvPr/>
        </p:nvSpPr>
        <p:spPr>
          <a:xfrm>
            <a:off x="2412161" y="1484784"/>
            <a:ext cx="3600000" cy="3600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4211960" y="5085184"/>
            <a:ext cx="1800200" cy="400110"/>
          </a:xfrm>
          <a:prstGeom prst="rect">
            <a:avLst/>
          </a:prstGeom>
          <a:noFill/>
        </p:spPr>
        <p:txBody>
          <a:bodyPr wrap="square" rtlCol="0">
            <a:spAutoFit/>
          </a:bodyPr>
          <a:lstStyle/>
          <a:p>
            <a:pPr algn="ctr"/>
            <a:r>
              <a:rPr lang="en-GB" sz="2000" dirty="0" smtClean="0">
                <a:solidFill>
                  <a:srgbClr val="000000"/>
                </a:solidFill>
              </a:rPr>
              <a:t>Positive</a:t>
            </a:r>
            <a:endParaRPr lang="en-GB" sz="2000" dirty="0">
              <a:solidFill>
                <a:srgbClr val="000000"/>
              </a:solidFill>
            </a:endParaRPr>
          </a:p>
        </p:txBody>
      </p:sp>
      <p:sp>
        <p:nvSpPr>
          <p:cNvPr id="14" name="TextBox 13"/>
          <p:cNvSpPr txBox="1"/>
          <p:nvPr/>
        </p:nvSpPr>
        <p:spPr>
          <a:xfrm>
            <a:off x="2411760" y="5085184"/>
            <a:ext cx="1800199" cy="400110"/>
          </a:xfrm>
          <a:prstGeom prst="rect">
            <a:avLst/>
          </a:prstGeom>
          <a:noFill/>
        </p:spPr>
        <p:txBody>
          <a:bodyPr wrap="square" rtlCol="0">
            <a:spAutoFit/>
          </a:bodyPr>
          <a:lstStyle/>
          <a:p>
            <a:pPr algn="ctr"/>
            <a:r>
              <a:rPr lang="en-GB" sz="2000" dirty="0" smtClean="0">
                <a:solidFill>
                  <a:srgbClr val="000000"/>
                </a:solidFill>
              </a:rPr>
              <a:t>Negative</a:t>
            </a:r>
            <a:endParaRPr lang="en-GB" sz="2000" dirty="0">
              <a:solidFill>
                <a:srgbClr val="000000"/>
              </a:solidFill>
            </a:endParaRPr>
          </a:p>
        </p:txBody>
      </p:sp>
      <p:sp>
        <p:nvSpPr>
          <p:cNvPr id="15" name="TextBox 14"/>
          <p:cNvSpPr txBox="1"/>
          <p:nvPr/>
        </p:nvSpPr>
        <p:spPr>
          <a:xfrm>
            <a:off x="1547665" y="2204864"/>
            <a:ext cx="864096" cy="400110"/>
          </a:xfrm>
          <a:prstGeom prst="rect">
            <a:avLst/>
          </a:prstGeom>
          <a:noFill/>
        </p:spPr>
        <p:txBody>
          <a:bodyPr wrap="square" rtlCol="0">
            <a:spAutoFit/>
          </a:bodyPr>
          <a:lstStyle/>
          <a:p>
            <a:pPr algn="r"/>
            <a:r>
              <a:rPr lang="en-GB" sz="2000" dirty="0" smtClean="0">
                <a:solidFill>
                  <a:srgbClr val="000000"/>
                </a:solidFill>
              </a:rPr>
              <a:t>High</a:t>
            </a:r>
            <a:endParaRPr lang="en-GB" sz="2000" dirty="0">
              <a:solidFill>
                <a:srgbClr val="000000"/>
              </a:solidFill>
            </a:endParaRPr>
          </a:p>
        </p:txBody>
      </p:sp>
      <p:sp>
        <p:nvSpPr>
          <p:cNvPr id="16" name="TextBox 15"/>
          <p:cNvSpPr txBox="1"/>
          <p:nvPr/>
        </p:nvSpPr>
        <p:spPr>
          <a:xfrm>
            <a:off x="1547665" y="3990256"/>
            <a:ext cx="864096" cy="400110"/>
          </a:xfrm>
          <a:prstGeom prst="rect">
            <a:avLst/>
          </a:prstGeom>
          <a:noFill/>
        </p:spPr>
        <p:txBody>
          <a:bodyPr wrap="square" rtlCol="0">
            <a:spAutoFit/>
          </a:bodyPr>
          <a:lstStyle/>
          <a:p>
            <a:pPr algn="r"/>
            <a:r>
              <a:rPr lang="en-GB" sz="2000" dirty="0" smtClean="0">
                <a:solidFill>
                  <a:srgbClr val="000000"/>
                </a:solidFill>
              </a:rPr>
              <a:t>Low</a:t>
            </a:r>
            <a:endParaRPr lang="en-GB" sz="2000" dirty="0">
              <a:solidFill>
                <a:srgbClr val="000000"/>
              </a:solidFill>
            </a:endParaRPr>
          </a:p>
        </p:txBody>
      </p:sp>
      <p:sp>
        <p:nvSpPr>
          <p:cNvPr id="22" name="TextBox 21"/>
          <p:cNvSpPr txBox="1"/>
          <p:nvPr/>
        </p:nvSpPr>
        <p:spPr>
          <a:xfrm>
            <a:off x="107504" y="2660719"/>
            <a:ext cx="1656184" cy="1200329"/>
          </a:xfrm>
          <a:prstGeom prst="rect">
            <a:avLst/>
          </a:prstGeom>
          <a:noFill/>
        </p:spPr>
        <p:txBody>
          <a:bodyPr wrap="square" rtlCol="0">
            <a:spAutoFit/>
          </a:bodyPr>
          <a:lstStyle/>
          <a:p>
            <a:pPr algn="r"/>
            <a:r>
              <a:rPr lang="en-GB" sz="2400" dirty="0" smtClean="0"/>
              <a:t>Level of power and influence</a:t>
            </a:r>
            <a:endParaRPr lang="en-GB" sz="2400" dirty="0"/>
          </a:p>
        </p:txBody>
      </p:sp>
      <p:sp>
        <p:nvSpPr>
          <p:cNvPr id="23" name="TextBox 22"/>
          <p:cNvSpPr txBox="1"/>
          <p:nvPr/>
        </p:nvSpPr>
        <p:spPr>
          <a:xfrm>
            <a:off x="3059832" y="5631631"/>
            <a:ext cx="2376264" cy="461665"/>
          </a:xfrm>
          <a:prstGeom prst="rect">
            <a:avLst/>
          </a:prstGeom>
          <a:noFill/>
        </p:spPr>
        <p:txBody>
          <a:bodyPr wrap="square" rtlCol="0">
            <a:spAutoFit/>
          </a:bodyPr>
          <a:lstStyle/>
          <a:p>
            <a:pPr algn="ctr"/>
            <a:r>
              <a:rPr lang="en-GB" sz="2400" dirty="0" smtClean="0">
                <a:solidFill>
                  <a:srgbClr val="000000"/>
                </a:solidFill>
              </a:rPr>
              <a:t>Level of interest</a:t>
            </a:r>
            <a:endParaRPr lang="en-GB" sz="2400" dirty="0">
              <a:solidFill>
                <a:srgbClr val="000000"/>
              </a:solidFill>
            </a:endParaRPr>
          </a:p>
        </p:txBody>
      </p:sp>
    </p:spTree>
    <p:extLst>
      <p:ext uri="{BB962C8B-B14F-4D97-AF65-F5344CB8AC3E}">
        <p14:creationId xmlns:p14="http://schemas.microsoft.com/office/powerpoint/2010/main" xmlns="" val="1946328797"/>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Register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354</a:t>
            </a:fld>
            <a:endParaRPr lang="en-US" dirty="0"/>
          </a:p>
        </p:txBody>
      </p:sp>
      <p:sp>
        <p:nvSpPr>
          <p:cNvPr id="5" name="TextBox 4"/>
          <p:cNvSpPr txBox="1"/>
          <p:nvPr/>
        </p:nvSpPr>
        <p:spPr>
          <a:xfrm>
            <a:off x="375920" y="1696720"/>
            <a:ext cx="184666" cy="369332"/>
          </a:xfrm>
          <a:prstGeom prst="rect">
            <a:avLst/>
          </a:prstGeom>
          <a:noFill/>
        </p:spPr>
        <p:txBody>
          <a:bodyPr wrap="none" rtlCol="0">
            <a:spAutoFit/>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xmlns="" val="2107353011"/>
              </p:ext>
            </p:extLst>
          </p:nvPr>
        </p:nvGraphicFramePr>
        <p:xfrm>
          <a:off x="457200" y="1752600"/>
          <a:ext cx="8345512" cy="2057400"/>
        </p:xfrm>
        <a:graphic>
          <a:graphicData uri="http://schemas.openxmlformats.org/presentationml/2006/ole">
            <p:oleObj spid="_x0000_s4115" name="Document" r:id="rId4" imgW="10029600" imgH="2468520" progId="Word.Document.12">
              <p:embed/>
            </p:oleObj>
          </a:graphicData>
        </a:graphic>
      </p:graphicFrame>
      <p:sp>
        <p:nvSpPr>
          <p:cNvPr id="8" name="TextBox 7"/>
          <p:cNvSpPr txBox="1"/>
          <p:nvPr/>
        </p:nvSpPr>
        <p:spPr>
          <a:xfrm>
            <a:off x="533400" y="3962400"/>
            <a:ext cx="8219439" cy="646331"/>
          </a:xfrm>
          <a:prstGeom prst="rect">
            <a:avLst/>
          </a:prstGeom>
          <a:noFill/>
        </p:spPr>
        <p:txBody>
          <a:bodyPr wrap="square" rtlCol="0">
            <a:spAutoFit/>
          </a:bodyPr>
          <a:lstStyle/>
          <a:p>
            <a:r>
              <a:rPr lang="en-US" dirty="0"/>
              <a:t>Depending on each stakeholder’s influence and impact rating, the Project Manager can develop a strategy to assess each stakeholder’s level and timing of involvement.  </a:t>
            </a:r>
          </a:p>
        </p:txBody>
      </p:sp>
    </p:spTree>
    <p:extLst>
      <p:ext uri="{BB962C8B-B14F-4D97-AF65-F5344CB8AC3E}">
        <p14:creationId xmlns:p14="http://schemas.microsoft.com/office/powerpoint/2010/main" xmlns="" val="232366632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lstStyle/>
          <a:p>
            <a:pPr marL="0" indent="0">
              <a:buNone/>
            </a:pPr>
            <a:r>
              <a:rPr lang="en-US" dirty="0" smtClean="0"/>
              <a:t>Behavioral Competence</a:t>
            </a:r>
          </a:p>
          <a:p>
            <a:r>
              <a:rPr lang="en-US" sz="2400" dirty="0" smtClean="0"/>
              <a:t>Strong Leadership</a:t>
            </a:r>
          </a:p>
          <a:p>
            <a:r>
              <a:rPr lang="en-US" sz="2400" dirty="0" smtClean="0"/>
              <a:t>Ability to Engage Executives</a:t>
            </a:r>
          </a:p>
          <a:p>
            <a:r>
              <a:rPr lang="en-US" sz="2400" dirty="0" smtClean="0"/>
              <a:t>Self – Control</a:t>
            </a:r>
          </a:p>
          <a:p>
            <a:r>
              <a:rPr lang="en-US" sz="2400" dirty="0" smtClean="0"/>
              <a:t>Assertiveness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355</a:t>
            </a:fld>
            <a:endParaRPr lang="en-US" dirty="0"/>
          </a:p>
        </p:txBody>
      </p:sp>
      <p:sp>
        <p:nvSpPr>
          <p:cNvPr id="4" name="Title 3"/>
          <p:cNvSpPr>
            <a:spLocks noGrp="1"/>
          </p:cNvSpPr>
          <p:nvPr>
            <p:ph type="title"/>
          </p:nvPr>
        </p:nvSpPr>
        <p:spPr>
          <a:xfrm>
            <a:off x="304800" y="228600"/>
            <a:ext cx="6400800" cy="838200"/>
          </a:xfrm>
        </p:spPr>
        <p:txBody>
          <a:bodyPr/>
          <a:lstStyle/>
          <a:p>
            <a:r>
              <a:rPr lang="en-US" dirty="0" smtClean="0"/>
              <a:t>Skills Essential for Effective Stakeholder Engagement</a:t>
            </a:r>
            <a:endParaRPr lang="en-US" dirty="0"/>
          </a:p>
        </p:txBody>
      </p:sp>
      <p:sp>
        <p:nvSpPr>
          <p:cNvPr id="5" name="Content Placeholder 1"/>
          <p:cNvSpPr txBox="1">
            <a:spLocks/>
          </p:cNvSpPr>
          <p:nvPr/>
        </p:nvSpPr>
        <p:spPr>
          <a:xfrm>
            <a:off x="5181600" y="1981200"/>
            <a:ext cx="3733800" cy="3886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Dependent Upon:</a:t>
            </a:r>
          </a:p>
          <a:p>
            <a:r>
              <a:rPr lang="en-US" sz="2400" dirty="0" smtClean="0"/>
              <a:t>Ability to Relax under Stress</a:t>
            </a:r>
          </a:p>
          <a:p>
            <a:r>
              <a:rPr lang="en-US" sz="2400" dirty="0" smtClean="0"/>
              <a:t>Openness to new ideas</a:t>
            </a:r>
          </a:p>
          <a:p>
            <a:r>
              <a:rPr lang="en-US" sz="2400" dirty="0" smtClean="0"/>
              <a:t>Creativity to try something new</a:t>
            </a:r>
          </a:p>
          <a:p>
            <a:r>
              <a:rPr lang="en-US" sz="2400" dirty="0" smtClean="0"/>
              <a:t>Focused on Results</a:t>
            </a:r>
          </a:p>
          <a:p>
            <a:r>
              <a:rPr lang="en-US" sz="2400" dirty="0" smtClean="0"/>
              <a:t>Efficiency</a:t>
            </a:r>
          </a:p>
          <a:p>
            <a:r>
              <a:rPr lang="en-US" sz="2400" dirty="0" smtClean="0"/>
              <a:t>Able to Consult and Negotiate</a:t>
            </a:r>
          </a:p>
          <a:p>
            <a:r>
              <a:rPr lang="en-US" sz="2400" dirty="0" smtClean="0"/>
              <a:t>Effective during a crisis or conflict</a:t>
            </a:r>
          </a:p>
          <a:p>
            <a:r>
              <a:rPr lang="en-US" sz="2400" dirty="0" smtClean="0"/>
              <a:t>Reliability and Patient</a:t>
            </a:r>
          </a:p>
          <a:p>
            <a:r>
              <a:rPr lang="en-US" sz="2400" dirty="0" smtClean="0"/>
              <a:t>Strong appreciation for values, Principles and Ethics</a:t>
            </a:r>
          </a:p>
        </p:txBody>
      </p:sp>
      <p:pic>
        <p:nvPicPr>
          <p:cNvPr id="6" name="Picture 5"/>
          <p:cNvPicPr>
            <a:picLocks noChangeAspect="1"/>
          </p:cNvPicPr>
          <p:nvPr/>
        </p:nvPicPr>
        <p:blipFill>
          <a:blip r:embed="rId2" cstate="print"/>
          <a:stretch>
            <a:fillRect/>
          </a:stretch>
        </p:blipFill>
        <p:spPr>
          <a:xfrm>
            <a:off x="990600" y="4038600"/>
            <a:ext cx="2667000" cy="1744767"/>
          </a:xfrm>
          <a:prstGeom prst="rect">
            <a:avLst/>
          </a:prstGeom>
        </p:spPr>
      </p:pic>
    </p:spTree>
    <p:extLst>
      <p:ext uri="{BB962C8B-B14F-4D97-AF65-F5344CB8AC3E}">
        <p14:creationId xmlns:p14="http://schemas.microsoft.com/office/powerpoint/2010/main" xmlns="" val="294806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356</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381000" y="1676400"/>
            <a:ext cx="6571030" cy="1643527"/>
          </a:xfrm>
          <a:prstGeom prst="rect">
            <a:avLst/>
          </a:prstGeom>
          <a:noFill/>
        </p:spPr>
        <p:txBody>
          <a:bodyPr wrap="none" rtlCol="0">
            <a:spAutoFit/>
          </a:bodyPr>
          <a:lstStyle/>
          <a:p>
            <a:pPr marL="342900" indent="-342900">
              <a:lnSpc>
                <a:spcPct val="115000"/>
              </a:lnSpc>
              <a:spcAft>
                <a:spcPts val="0"/>
              </a:spcAft>
              <a:buFont typeface="Arial"/>
              <a:buChar char="•"/>
            </a:pPr>
            <a:r>
              <a:rPr lang="en-GB" sz="2400" dirty="0">
                <a:ea typeface="Calibri"/>
              </a:rPr>
              <a:t>What/Who are Stakeholders</a:t>
            </a:r>
          </a:p>
          <a:p>
            <a:pPr marL="342900" indent="-342900">
              <a:lnSpc>
                <a:spcPct val="115000"/>
              </a:lnSpc>
              <a:spcAft>
                <a:spcPts val="0"/>
              </a:spcAft>
              <a:buFont typeface="Arial"/>
              <a:buChar char="•"/>
            </a:pPr>
            <a:r>
              <a:rPr lang="en-GB" sz="2400" dirty="0">
                <a:ea typeface="Calibri"/>
              </a:rPr>
              <a:t>Management or Engagement</a:t>
            </a:r>
          </a:p>
          <a:p>
            <a:pPr marL="342900" indent="-342900">
              <a:lnSpc>
                <a:spcPct val="115000"/>
              </a:lnSpc>
              <a:spcAft>
                <a:spcPts val="0"/>
              </a:spcAft>
              <a:buFont typeface="Arial"/>
              <a:buChar char="•"/>
            </a:pPr>
            <a:r>
              <a:rPr lang="en-GB" sz="2400" dirty="0">
                <a:ea typeface="Calibri"/>
              </a:rPr>
              <a:t>Analysis, Methods, Techniques and Competence</a:t>
            </a:r>
          </a:p>
          <a:p>
            <a:pPr marL="285750" indent="-285750">
              <a:buFont typeface="Arial"/>
              <a:buChar char="•"/>
            </a:pPr>
            <a:endParaRPr lang="en-US" dirty="0"/>
          </a:p>
        </p:txBody>
      </p:sp>
    </p:spTree>
    <p:extLst>
      <p:ext uri="{BB962C8B-B14F-4D97-AF65-F5344CB8AC3E}">
        <p14:creationId xmlns:p14="http://schemas.microsoft.com/office/powerpoint/2010/main" xmlns="" val="3618689080"/>
      </p:ext>
    </p:extLst>
  </p:cSld>
  <p:clrMapOvr>
    <a:masterClrMapping/>
  </p:clrMapOvr>
  <p:transition spd="slow"/>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Performance and Quality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357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3458589326"/>
              </p:ext>
            </p:extLst>
          </p:nvPr>
        </p:nvGraphicFramePr>
        <p:xfrm>
          <a:off x="179512" y="1268760"/>
          <a:ext cx="8784976" cy="43864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Helvetica"/>
                          <a:ea typeface="Calibri"/>
                          <a:cs typeface="Helvetica"/>
                        </a:rPr>
                        <a:t>16</a:t>
                      </a:r>
                      <a:endParaRPr lang="en-GB" sz="1600" baseline="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Performance</a:t>
                      </a:r>
                      <a:r>
                        <a:rPr lang="en-GB" sz="1600" baseline="0" dirty="0" smtClean="0">
                          <a:solidFill>
                            <a:schemeClr val="tx1"/>
                          </a:solidFill>
                          <a:latin typeface="Helvetica"/>
                          <a:ea typeface="Calibri"/>
                          <a:cs typeface="Helvetica"/>
                        </a:rPr>
                        <a:t> and Quality</a:t>
                      </a:r>
                      <a:endParaRPr lang="en-GB" sz="160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4000"/>
                        </a:lnSpc>
                        <a:spcBef>
                          <a:spcPts val="0"/>
                        </a:spcBef>
                        <a:spcAft>
                          <a:spcPts val="0"/>
                        </a:spcAft>
                        <a:buFont typeface="Arial"/>
                        <a:buChar char="•"/>
                      </a:pPr>
                      <a:r>
                        <a:rPr lang="en-GB" sz="1400" dirty="0" smtClean="0"/>
                        <a:t>Quality planning, quality assurance, quality control and continuous improvement.</a:t>
                      </a:r>
                    </a:p>
                    <a:p>
                      <a:pPr marL="285750" indent="-285750">
                        <a:lnSpc>
                          <a:spcPct val="114000"/>
                        </a:lnSpc>
                        <a:spcBef>
                          <a:spcPts val="0"/>
                        </a:spcBef>
                        <a:spcAft>
                          <a:spcPts val="0"/>
                        </a:spcAft>
                        <a:buFont typeface="Arial"/>
                        <a:buChar char="•"/>
                      </a:pPr>
                      <a:r>
                        <a:rPr lang="en-GB" sz="1400" dirty="0" smtClean="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sz="1400" dirty="0" smtClean="0"/>
                        <a:t>The need to manage the quality of the project management process.</a:t>
                      </a:r>
                    </a:p>
                    <a:p>
                      <a:pPr marL="285750" indent="-285750">
                        <a:lnSpc>
                          <a:spcPct val="114000"/>
                        </a:lnSpc>
                        <a:spcBef>
                          <a:spcPts val="0"/>
                        </a:spcBef>
                        <a:spcAft>
                          <a:spcPts val="0"/>
                        </a:spcAft>
                        <a:buFont typeface="Arial"/>
                        <a:buChar char="•"/>
                      </a:pPr>
                      <a:r>
                        <a:rPr lang="en-GB" sz="1400" dirty="0" smtClean="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sz="1400" dirty="0" smtClean="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sz="1400" dirty="0" smtClean="0"/>
                        <a:t>The importance of acceptance criteria for each work package.</a:t>
                      </a:r>
                    </a:p>
                    <a:p>
                      <a:pPr marL="285750" indent="-285750">
                        <a:lnSpc>
                          <a:spcPct val="100000"/>
                        </a:lnSpc>
                        <a:spcBef>
                          <a:spcPts val="0"/>
                        </a:spcBef>
                        <a:spcAft>
                          <a:spcPts val="0"/>
                        </a:spcAft>
                        <a:buFont typeface="Arial"/>
                        <a:buChar char="•"/>
                      </a:pPr>
                      <a:r>
                        <a:rPr lang="en-GB" sz="1400" dirty="0" smtClean="0"/>
                        <a:t>Benefits and costs of project quality management.</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Describe project quality management.</a:t>
                      </a:r>
                    </a:p>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Explain the differences between quality planning, quality assurance the quality control and continuous improvement.</a:t>
                      </a:r>
                    </a:p>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Explain benefits of project quality management.</a:t>
                      </a:r>
                    </a:p>
                    <a:p>
                      <a:pPr>
                        <a:lnSpc>
                          <a:spcPct val="100000"/>
                        </a:lnSpc>
                        <a:spcAft>
                          <a:spcPts val="0"/>
                        </a:spcAft>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2410161614"/>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229600" cy="685800"/>
          </a:xfrm>
        </p:spPr>
        <p:txBody>
          <a:bodyPr>
            <a:normAutofit fontScale="85000" lnSpcReduction="20000"/>
          </a:bodyPr>
          <a:lstStyle/>
          <a:p>
            <a:pPr marL="0" indent="0">
              <a:buNone/>
            </a:pPr>
            <a:r>
              <a:rPr lang="en-US" dirty="0" smtClean="0"/>
              <a:t>Quality means that the end result produces the intended benefits.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358</a:t>
            </a:fld>
            <a:endParaRPr lang="en-US" dirty="0"/>
          </a:p>
        </p:txBody>
      </p:sp>
      <p:sp>
        <p:nvSpPr>
          <p:cNvPr id="4" name="Title 3"/>
          <p:cNvSpPr>
            <a:spLocks noGrp="1"/>
          </p:cNvSpPr>
          <p:nvPr>
            <p:ph type="title"/>
          </p:nvPr>
        </p:nvSpPr>
        <p:spPr/>
        <p:txBody>
          <a:bodyPr/>
          <a:lstStyle/>
          <a:p>
            <a:r>
              <a:rPr lang="en-US" dirty="0" smtClean="0"/>
              <a:t>The evolution of Quality</a:t>
            </a:r>
            <a:endParaRPr lang="en-US" dirty="0"/>
          </a:p>
        </p:txBody>
      </p:sp>
      <p:pic>
        <p:nvPicPr>
          <p:cNvPr id="8" name="Picture 7"/>
          <p:cNvPicPr>
            <a:picLocks noChangeAspect="1"/>
          </p:cNvPicPr>
          <p:nvPr/>
        </p:nvPicPr>
        <p:blipFill>
          <a:blip r:embed="rId2" cstate="print"/>
          <a:stretch>
            <a:fillRect/>
          </a:stretch>
        </p:blipFill>
        <p:spPr>
          <a:xfrm>
            <a:off x="685801" y="2209800"/>
            <a:ext cx="4267200" cy="3681364"/>
          </a:xfrm>
          <a:prstGeom prst="rect">
            <a:avLst/>
          </a:prstGeom>
        </p:spPr>
      </p:pic>
      <p:sp>
        <p:nvSpPr>
          <p:cNvPr id="9" name="TextBox 8"/>
          <p:cNvSpPr txBox="1"/>
          <p:nvPr/>
        </p:nvSpPr>
        <p:spPr>
          <a:xfrm>
            <a:off x="5105400" y="2667000"/>
            <a:ext cx="3461066" cy="646331"/>
          </a:xfrm>
          <a:prstGeom prst="rect">
            <a:avLst/>
          </a:prstGeom>
          <a:noFill/>
        </p:spPr>
        <p:txBody>
          <a:bodyPr wrap="none" rtlCol="0">
            <a:spAutoFit/>
          </a:bodyPr>
          <a:lstStyle/>
          <a:p>
            <a:r>
              <a:rPr lang="en-US" dirty="0" smtClean="0"/>
              <a:t>Designed by Martin Barnes in 1978 </a:t>
            </a:r>
          </a:p>
          <a:p>
            <a:r>
              <a:rPr lang="en-US" dirty="0" smtClean="0"/>
              <a:t>“The Iron Triangle”</a:t>
            </a:r>
            <a:endParaRPr lang="en-US" dirty="0"/>
          </a:p>
        </p:txBody>
      </p:sp>
      <p:pic>
        <p:nvPicPr>
          <p:cNvPr id="10" name="Picture 9"/>
          <p:cNvPicPr>
            <a:picLocks noChangeAspect="1"/>
          </p:cNvPicPr>
          <p:nvPr/>
        </p:nvPicPr>
        <p:blipFill>
          <a:blip r:embed="rId3" cstate="print"/>
          <a:stretch>
            <a:fillRect/>
          </a:stretch>
        </p:blipFill>
        <p:spPr>
          <a:xfrm>
            <a:off x="685800" y="2133600"/>
            <a:ext cx="4395522" cy="3886200"/>
          </a:xfrm>
          <a:prstGeom prst="rect">
            <a:avLst/>
          </a:prstGeom>
        </p:spPr>
      </p:pic>
      <p:sp>
        <p:nvSpPr>
          <p:cNvPr id="13" name="TextBox 12"/>
          <p:cNvSpPr txBox="1"/>
          <p:nvPr/>
        </p:nvSpPr>
        <p:spPr>
          <a:xfrm>
            <a:off x="5181600" y="3429000"/>
            <a:ext cx="3810000" cy="923330"/>
          </a:xfrm>
          <a:prstGeom prst="rect">
            <a:avLst/>
          </a:prstGeom>
          <a:noFill/>
        </p:spPr>
        <p:txBody>
          <a:bodyPr wrap="square" rtlCol="0">
            <a:spAutoFit/>
          </a:bodyPr>
          <a:lstStyle/>
          <a:p>
            <a:r>
              <a:rPr lang="en-US" dirty="0" smtClean="0"/>
              <a:t>Evolution to a benefits focus to include</a:t>
            </a:r>
          </a:p>
          <a:p>
            <a:r>
              <a:rPr lang="en-US" dirty="0" smtClean="0"/>
              <a:t>Risk and Benefits to emphasize performance</a:t>
            </a:r>
            <a:endParaRPr lang="en-US" dirty="0"/>
          </a:p>
        </p:txBody>
      </p:sp>
      <p:pic>
        <p:nvPicPr>
          <p:cNvPr id="14" name="Picture 13"/>
          <p:cNvPicPr>
            <a:picLocks noChangeAspect="1"/>
          </p:cNvPicPr>
          <p:nvPr/>
        </p:nvPicPr>
        <p:blipFill>
          <a:blip r:embed="rId4" cstate="print"/>
          <a:stretch>
            <a:fillRect/>
          </a:stretch>
        </p:blipFill>
        <p:spPr>
          <a:xfrm>
            <a:off x="609600" y="1905000"/>
            <a:ext cx="4495800" cy="4265009"/>
          </a:xfrm>
          <a:prstGeom prst="rect">
            <a:avLst/>
          </a:prstGeom>
        </p:spPr>
      </p:pic>
      <p:sp>
        <p:nvSpPr>
          <p:cNvPr id="15" name="TextBox 14"/>
          <p:cNvSpPr txBox="1"/>
          <p:nvPr/>
        </p:nvSpPr>
        <p:spPr>
          <a:xfrm>
            <a:off x="5257800" y="4572000"/>
            <a:ext cx="3571240" cy="1200329"/>
          </a:xfrm>
          <a:prstGeom prst="rect">
            <a:avLst/>
          </a:prstGeom>
          <a:noFill/>
        </p:spPr>
        <p:txBody>
          <a:bodyPr wrap="square" rtlCol="0">
            <a:spAutoFit/>
          </a:bodyPr>
          <a:lstStyle/>
          <a:p>
            <a:r>
              <a:rPr lang="en-US" dirty="0" smtClean="0"/>
              <a:t>The GPM Standard includes Social, Environmental and Economic/Governance as they relate to the delivery process and asset lifecycle.</a:t>
            </a:r>
            <a:endParaRPr lang="en-US" dirty="0"/>
          </a:p>
        </p:txBody>
      </p:sp>
    </p:spTree>
    <p:extLst>
      <p:ext uri="{BB962C8B-B14F-4D97-AF65-F5344CB8AC3E}">
        <p14:creationId xmlns:p14="http://schemas.microsoft.com/office/powerpoint/2010/main" xmlns="" val="7076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GB" dirty="0" smtClean="0"/>
              <a:t>Preamble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499505647"/>
              </p:ext>
            </p:extLst>
          </p:nvPr>
        </p:nvGraphicFramePr>
        <p:xfrm>
          <a:off x="467360" y="1182752"/>
          <a:ext cx="8229600" cy="470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833885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05 at 12.08.58 PM.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143000" y="1524000"/>
            <a:ext cx="6527800" cy="3977550"/>
          </a:xfrm>
          <a:prstGeom prst="rect">
            <a:avLst/>
          </a:prstGeom>
        </p:spPr>
      </p:pic>
      <p:sp>
        <p:nvSpPr>
          <p:cNvPr id="3" name="1 Título"/>
          <p:cNvSpPr>
            <a:spLocks noGrp="1"/>
          </p:cNvSpPr>
          <p:nvPr>
            <p:ph type="title"/>
          </p:nvPr>
        </p:nvSpPr>
        <p:spPr>
          <a:xfrm>
            <a:off x="381000" y="0"/>
            <a:ext cx="5867400" cy="914400"/>
          </a:xfrm>
        </p:spPr>
        <p:txBody>
          <a:bodyPr/>
          <a:lstStyle/>
          <a:p>
            <a:r>
              <a:rPr lang="es-AR" dirty="0" smtClean="0"/>
              <a:t>The UN Millenium Development Goals (MDGs)</a:t>
            </a:r>
            <a:endParaRPr lang="es-ES" dirty="0"/>
          </a:p>
        </p:txBody>
      </p:sp>
    </p:spTree>
    <p:extLst>
      <p:ext uri="{BB962C8B-B14F-4D97-AF65-F5344CB8AC3E}">
        <p14:creationId xmlns:p14="http://schemas.microsoft.com/office/powerpoint/2010/main" xmlns="" val="3546513240"/>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smtClean="0"/>
              <a:t>Four quality processes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290667632"/>
              </p:ext>
            </p:extLst>
          </p:nvPr>
        </p:nvGraphicFramePr>
        <p:xfrm>
          <a:off x="381000" y="900336"/>
          <a:ext cx="865549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35836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B92925F-7406-344A-88D3-F20796DA0F4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F44C35E4-6C4E-B742-AAE4-810328DD22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F9EA1FE-5711-344C-9F26-7876377EE7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6E43A94B-A7F4-E041-88B9-ED2BE472CE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D0A8250C-CF15-8945-A405-350FE07D30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1585974-9E31-4847-9CD1-EAF6EB9E5B4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0EA6BE27-BC4A-FB48-A332-046C330B194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BA321707-AF78-B74E-B08F-5347A66102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of deliverables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8817058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6863423"/>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Acceptance criteria</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87924973"/>
              </p:ext>
            </p:extLst>
          </p:nvPr>
        </p:nvGraphicFramePr>
        <p:xfrm>
          <a:off x="76200" y="1600201"/>
          <a:ext cx="8991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72564938"/>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manage quality</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947602868"/>
              </p:ext>
            </p:extLst>
          </p:nvPr>
        </p:nvGraphicFramePr>
        <p:xfrm>
          <a:off x="457200" y="1524001"/>
          <a:ext cx="8229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447377497"/>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Techniques in quality planning and assurance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424214895"/>
              </p:ext>
            </p:extLst>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42529464"/>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Techniques in quality control</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79682554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779843283"/>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in work packages</a:t>
            </a:r>
            <a:endParaRPr lang="en-GB" dirty="0"/>
          </a:p>
        </p:txBody>
      </p:sp>
      <p:sp>
        <p:nvSpPr>
          <p:cNvPr id="3" name="Content Placeholder 2"/>
          <p:cNvSpPr>
            <a:spLocks noGrp="1"/>
          </p:cNvSpPr>
          <p:nvPr>
            <p:ph idx="1"/>
          </p:nvPr>
        </p:nvSpPr>
        <p:spPr>
          <a:xfrm>
            <a:off x="457200" y="1855365"/>
            <a:ext cx="8229600" cy="4525963"/>
          </a:xfrm>
        </p:spPr>
        <p:txBody>
          <a:bodyPr/>
          <a:lstStyle/>
          <a:p>
            <a:r>
              <a:rPr lang="en-GB" sz="2400" dirty="0" smtClean="0"/>
              <a:t>The PM delegates work/products to specialist teams</a:t>
            </a:r>
          </a:p>
          <a:p>
            <a:r>
              <a:rPr lang="en-GB" sz="2400" dirty="0" smtClean="0"/>
              <a:t>The Work Package is the formal method of communicating the scope and quality of this delegated work</a:t>
            </a:r>
          </a:p>
          <a:p>
            <a:r>
              <a:rPr lang="en-GB" sz="2400" dirty="0" smtClean="0"/>
              <a:t>As well as non-quality information, the work package includes relevant aspects of quality such as:</a:t>
            </a:r>
          </a:p>
          <a:p>
            <a:pPr lvl="1"/>
            <a:r>
              <a:rPr lang="en-GB" sz="2000" dirty="0" smtClean="0"/>
              <a:t>Standards</a:t>
            </a:r>
          </a:p>
          <a:p>
            <a:pPr lvl="1"/>
            <a:r>
              <a:rPr lang="en-GB" sz="2000" dirty="0" smtClean="0"/>
              <a:t>Specific Processes to be used (specialist and management)</a:t>
            </a:r>
          </a:p>
          <a:p>
            <a:pPr lvl="1"/>
            <a:r>
              <a:rPr lang="en-GB" sz="2000" dirty="0" smtClean="0"/>
              <a:t>Change control procedures</a:t>
            </a:r>
          </a:p>
          <a:p>
            <a:pPr lvl="1"/>
            <a:r>
              <a:rPr lang="en-GB" sz="2000" dirty="0" smtClean="0"/>
              <a:t>Configuration Management procedures (e.g. version control)</a:t>
            </a:r>
          </a:p>
          <a:p>
            <a:pPr lvl="1"/>
            <a:r>
              <a:rPr lang="en-GB" sz="2000" dirty="0" smtClean="0"/>
              <a:t>Acceptance Criteria and sign-off requirements</a:t>
            </a:r>
          </a:p>
          <a:p>
            <a:endParaRPr lang="en-GB" sz="2000" dirty="0"/>
          </a:p>
        </p:txBody>
      </p:sp>
    </p:spTree>
    <p:extLst>
      <p:ext uri="{BB962C8B-B14F-4D97-AF65-F5344CB8AC3E}">
        <p14:creationId xmlns:p14="http://schemas.microsoft.com/office/powerpoint/2010/main" xmlns="" val="3302030272"/>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quality management</a:t>
            </a:r>
            <a:endParaRPr lang="en-GB" dirty="0"/>
          </a:p>
        </p:txBody>
      </p:sp>
      <p:sp>
        <p:nvSpPr>
          <p:cNvPr id="3" name="Content Placeholder 2"/>
          <p:cNvSpPr>
            <a:spLocks noGrp="1"/>
          </p:cNvSpPr>
          <p:nvPr>
            <p:ph idx="1"/>
          </p:nvPr>
        </p:nvSpPr>
        <p:spPr>
          <a:xfrm>
            <a:off x="457200" y="1855365"/>
            <a:ext cx="8229600" cy="4525963"/>
          </a:xfrm>
        </p:spPr>
        <p:txBody>
          <a:bodyPr/>
          <a:lstStyle/>
          <a:p>
            <a:r>
              <a:rPr lang="en-GB" dirty="0" smtClean="0"/>
              <a:t>Right first time</a:t>
            </a:r>
          </a:p>
          <a:p>
            <a:r>
              <a:rPr lang="en-GB" dirty="0" smtClean="0"/>
              <a:t>Lowers costs</a:t>
            </a:r>
          </a:p>
          <a:p>
            <a:r>
              <a:rPr lang="en-GB" dirty="0" smtClean="0"/>
              <a:t>Improves team morale</a:t>
            </a:r>
          </a:p>
          <a:p>
            <a:r>
              <a:rPr lang="en-GB" dirty="0" smtClean="0"/>
              <a:t>Build reputation</a:t>
            </a:r>
          </a:p>
          <a:p>
            <a:r>
              <a:rPr lang="en-GB" dirty="0" smtClean="0"/>
              <a:t>Encourages structured and objective thinking</a:t>
            </a:r>
          </a:p>
          <a:p>
            <a:r>
              <a:rPr lang="en-GB" dirty="0" smtClean="0"/>
              <a:t>Reduces risk &amp; uncertainty</a:t>
            </a:r>
          </a:p>
        </p:txBody>
      </p:sp>
    </p:spTree>
    <p:extLst>
      <p:ext uri="{BB962C8B-B14F-4D97-AF65-F5344CB8AC3E}">
        <p14:creationId xmlns:p14="http://schemas.microsoft.com/office/powerpoint/2010/main" xmlns="" val="988612274"/>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228600" y="-152400"/>
            <a:ext cx="6600092" cy="1143000"/>
          </a:xfrm>
        </p:spPr>
        <p:txBody>
          <a:bodyPr/>
          <a:lstStyle/>
          <a:p>
            <a:r>
              <a:rPr lang="en-US" sz="2800" dirty="0" smtClean="0"/>
              <a:t>Quality Principles from ISO 9001</a:t>
            </a:r>
            <a:endParaRPr lang="en-US" sz="2800" dirty="0"/>
          </a:p>
        </p:txBody>
      </p:sp>
      <p:sp>
        <p:nvSpPr>
          <p:cNvPr id="3" name="Content Placeholder 2"/>
          <p:cNvSpPr>
            <a:spLocks noGrp="1"/>
          </p:cNvSpPr>
          <p:nvPr>
            <p:ph idx="1"/>
          </p:nvPr>
        </p:nvSpPr>
        <p:spPr>
          <a:xfrm>
            <a:off x="457200" y="2209800"/>
            <a:ext cx="8229600" cy="3733800"/>
          </a:xfrm>
        </p:spPr>
        <p:txBody>
          <a:bodyPr>
            <a:normAutofit fontScale="92500" lnSpcReduction="10000"/>
          </a:bodyPr>
          <a:lstStyle/>
          <a:p>
            <a:r>
              <a:rPr lang="en-US" b="0" dirty="0"/>
              <a:t>Customer Focus</a:t>
            </a:r>
          </a:p>
          <a:p>
            <a:r>
              <a:rPr lang="en-US" b="0" dirty="0"/>
              <a:t>leadership</a:t>
            </a:r>
          </a:p>
          <a:p>
            <a:r>
              <a:rPr lang="en-US" b="0" dirty="0"/>
              <a:t>Involvement of people</a:t>
            </a:r>
          </a:p>
          <a:p>
            <a:r>
              <a:rPr lang="en-US" b="0" dirty="0"/>
              <a:t>Process Approach</a:t>
            </a:r>
          </a:p>
          <a:p>
            <a:r>
              <a:rPr lang="en-US" b="0" dirty="0"/>
              <a:t>System approach to management</a:t>
            </a:r>
          </a:p>
          <a:p>
            <a:r>
              <a:rPr lang="en-US" b="0" dirty="0" smtClean="0"/>
              <a:t>Continuous </a:t>
            </a:r>
            <a:r>
              <a:rPr lang="en-US" b="0" dirty="0"/>
              <a:t>Improvement</a:t>
            </a:r>
          </a:p>
          <a:p>
            <a:r>
              <a:rPr lang="en-US" b="0" dirty="0"/>
              <a:t>Factual approach to decision making</a:t>
            </a:r>
          </a:p>
          <a:p>
            <a:r>
              <a:rPr lang="en-US" b="0" dirty="0"/>
              <a:t>Mutually beneficial supplier</a:t>
            </a:r>
          </a:p>
        </p:txBody>
      </p:sp>
      <p:pic>
        <p:nvPicPr>
          <p:cNvPr id="14" name="Picture 13"/>
          <p:cNvPicPr>
            <a:picLocks noChangeAspect="1"/>
          </p:cNvPicPr>
          <p:nvPr/>
        </p:nvPicPr>
        <p:blipFill>
          <a:blip r:embed="rId2" cstate="print"/>
          <a:stretch>
            <a:fillRect/>
          </a:stretch>
        </p:blipFill>
        <p:spPr>
          <a:xfrm>
            <a:off x="6553200" y="2286000"/>
            <a:ext cx="1617785" cy="17526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368</a:t>
            </a:fld>
            <a:endParaRPr lang="en-US" dirty="0"/>
          </a:p>
        </p:txBody>
      </p:sp>
    </p:spTree>
    <p:extLst>
      <p:ext uri="{BB962C8B-B14F-4D97-AF65-F5344CB8AC3E}">
        <p14:creationId xmlns:p14="http://schemas.microsoft.com/office/powerpoint/2010/main" xmlns="" val="4240693534"/>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idx="4294967295"/>
          </p:nvPr>
        </p:nvSpPr>
        <p:spPr>
          <a:xfrm>
            <a:off x="381001" y="1"/>
            <a:ext cx="3754124" cy="1108075"/>
          </a:xfrm>
        </p:spPr>
        <p:txBody>
          <a:bodyPr/>
          <a:lstStyle/>
          <a:p>
            <a:pPr algn="r"/>
            <a:r>
              <a:rPr lang="en-GB" dirty="0"/>
              <a:t>Quality Control Tools</a:t>
            </a:r>
            <a:endParaRPr lang="en-US" dirty="0"/>
          </a:p>
        </p:txBody>
      </p:sp>
      <p:grpSp>
        <p:nvGrpSpPr>
          <p:cNvPr id="85" name="Group 84"/>
          <p:cNvGrpSpPr/>
          <p:nvPr/>
        </p:nvGrpSpPr>
        <p:grpSpPr>
          <a:xfrm>
            <a:off x="1143000" y="1295400"/>
            <a:ext cx="6457950" cy="4281487"/>
            <a:chOff x="2368783" y="1553251"/>
            <a:chExt cx="6996112" cy="4281487"/>
          </a:xfrm>
        </p:grpSpPr>
        <p:sp>
          <p:nvSpPr>
            <p:cNvPr id="1515523" name="Oval 3"/>
            <p:cNvSpPr>
              <a:spLocks noChangeArrowheads="1"/>
            </p:cNvSpPr>
            <p:nvPr/>
          </p:nvSpPr>
          <p:spPr bwMode="auto">
            <a:xfrm>
              <a:off x="4143608" y="3151863"/>
              <a:ext cx="2390775" cy="854075"/>
            </a:xfrm>
            <a:prstGeom prst="ellipse">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b="1" dirty="0"/>
                <a:t>Seven quality control tools</a:t>
              </a:r>
              <a:endParaRPr lang="en-US" b="1" dirty="0"/>
            </a:p>
          </p:txBody>
        </p:sp>
        <p:sp>
          <p:nvSpPr>
            <p:cNvPr id="1515524" name="Text Box 4"/>
            <p:cNvSpPr txBox="1">
              <a:spLocks noChangeArrowheads="1"/>
            </p:cNvSpPr>
            <p:nvPr/>
          </p:nvSpPr>
          <p:spPr bwMode="auto">
            <a:xfrm>
              <a:off x="4595094" y="2423328"/>
              <a:ext cx="1847850"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a:t>Cause &amp; effect</a:t>
              </a:r>
              <a:endParaRPr lang="en-US" b="1" dirty="0"/>
            </a:p>
          </p:txBody>
        </p:sp>
        <p:sp>
          <p:nvSpPr>
            <p:cNvPr id="1515525" name="Text Box 5"/>
            <p:cNvSpPr txBox="1">
              <a:spLocks noChangeArrowheads="1"/>
            </p:cNvSpPr>
            <p:nvPr/>
          </p:nvSpPr>
          <p:spPr bwMode="auto">
            <a:xfrm>
              <a:off x="6814862" y="2742288"/>
              <a:ext cx="1558925"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Pareto chart</a:t>
              </a:r>
              <a:endParaRPr lang="en-US" b="1" dirty="0"/>
            </a:p>
          </p:txBody>
        </p:sp>
        <p:sp>
          <p:nvSpPr>
            <p:cNvPr id="1515526" name="Text Box 6"/>
            <p:cNvSpPr txBox="1">
              <a:spLocks noChangeArrowheads="1"/>
            </p:cNvSpPr>
            <p:nvPr/>
          </p:nvSpPr>
          <p:spPr bwMode="auto">
            <a:xfrm>
              <a:off x="2986320" y="2886751"/>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Flowchart</a:t>
              </a:r>
              <a:endParaRPr lang="en-US" b="1" dirty="0"/>
            </a:p>
          </p:txBody>
        </p:sp>
        <p:sp>
          <p:nvSpPr>
            <p:cNvPr id="1515527" name="Text Box 7"/>
            <p:cNvSpPr txBox="1">
              <a:spLocks noChangeArrowheads="1"/>
            </p:cNvSpPr>
            <p:nvPr/>
          </p:nvSpPr>
          <p:spPr bwMode="auto">
            <a:xfrm>
              <a:off x="2470383" y="3901163"/>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Histogram</a:t>
              </a:r>
              <a:endParaRPr lang="en-US" b="1" dirty="0"/>
            </a:p>
          </p:txBody>
        </p:sp>
        <p:sp>
          <p:nvSpPr>
            <p:cNvPr id="1515528" name="Text Box 8"/>
            <p:cNvSpPr txBox="1">
              <a:spLocks noChangeArrowheads="1"/>
            </p:cNvSpPr>
            <p:nvPr/>
          </p:nvSpPr>
          <p:spPr bwMode="auto">
            <a:xfrm>
              <a:off x="4378875" y="4445739"/>
              <a:ext cx="1071563"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Scatter</a:t>
              </a:r>
              <a:endParaRPr lang="en-US" b="1" dirty="0"/>
            </a:p>
          </p:txBody>
        </p:sp>
        <p:sp>
          <p:nvSpPr>
            <p:cNvPr id="1515529" name="Text Box 9"/>
            <p:cNvSpPr txBox="1">
              <a:spLocks noChangeArrowheads="1"/>
            </p:cNvSpPr>
            <p:nvPr/>
          </p:nvSpPr>
          <p:spPr bwMode="auto">
            <a:xfrm>
              <a:off x="5791687" y="4336138"/>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Control chart</a:t>
              </a:r>
              <a:endParaRPr lang="en-US" b="1" dirty="0"/>
            </a:p>
          </p:txBody>
        </p:sp>
        <p:sp>
          <p:nvSpPr>
            <p:cNvPr id="1515530" name="Text Box 10"/>
            <p:cNvSpPr txBox="1">
              <a:spLocks noChangeArrowheads="1"/>
            </p:cNvSpPr>
            <p:nvPr/>
          </p:nvSpPr>
          <p:spPr bwMode="auto">
            <a:xfrm>
              <a:off x="6539145" y="3550326"/>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Run chart</a:t>
              </a:r>
              <a:endParaRPr lang="en-US" b="1" dirty="0"/>
            </a:p>
          </p:txBody>
        </p:sp>
        <p:grpSp>
          <p:nvGrpSpPr>
            <p:cNvPr id="1515531" name="Group 11"/>
            <p:cNvGrpSpPr>
              <a:grpSpLocks/>
            </p:cNvGrpSpPr>
            <p:nvPr/>
          </p:nvGrpSpPr>
          <p:grpSpPr bwMode="auto">
            <a:xfrm>
              <a:off x="2368783" y="4202788"/>
              <a:ext cx="1582737" cy="774700"/>
              <a:chOff x="1509" y="2556"/>
              <a:chExt cx="1039" cy="735"/>
            </a:xfrm>
          </p:grpSpPr>
          <p:sp>
            <p:nvSpPr>
              <p:cNvPr id="1515532" name="Rectangle 12"/>
              <p:cNvSpPr>
                <a:spLocks noChangeArrowheads="1"/>
              </p:cNvSpPr>
              <p:nvPr/>
            </p:nvSpPr>
            <p:spPr bwMode="auto">
              <a:xfrm>
                <a:off x="1509" y="3154"/>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3" name="Rectangle 13"/>
              <p:cNvSpPr>
                <a:spLocks noChangeArrowheads="1"/>
              </p:cNvSpPr>
              <p:nvPr/>
            </p:nvSpPr>
            <p:spPr bwMode="auto">
              <a:xfrm>
                <a:off x="1627" y="3071"/>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4" name="Rectangle 14"/>
              <p:cNvSpPr>
                <a:spLocks noChangeArrowheads="1"/>
              </p:cNvSpPr>
              <p:nvPr/>
            </p:nvSpPr>
            <p:spPr bwMode="auto">
              <a:xfrm>
                <a:off x="1744" y="2896"/>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5" name="Rectangle 15"/>
              <p:cNvSpPr>
                <a:spLocks noChangeArrowheads="1"/>
              </p:cNvSpPr>
              <p:nvPr/>
            </p:nvSpPr>
            <p:spPr bwMode="auto">
              <a:xfrm>
                <a:off x="1862" y="2714"/>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6" name="Rectangle 16"/>
              <p:cNvSpPr>
                <a:spLocks noChangeArrowheads="1"/>
              </p:cNvSpPr>
              <p:nvPr/>
            </p:nvSpPr>
            <p:spPr bwMode="auto">
              <a:xfrm>
                <a:off x="1979" y="2556"/>
                <a:ext cx="92" cy="73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1515537" name="Group 17"/>
              <p:cNvGrpSpPr>
                <a:grpSpLocks/>
              </p:cNvGrpSpPr>
              <p:nvPr/>
            </p:nvGrpSpPr>
            <p:grpSpPr bwMode="auto">
              <a:xfrm flipH="1">
                <a:off x="2103" y="2712"/>
                <a:ext cx="445" cy="577"/>
                <a:chOff x="2450" y="2941"/>
                <a:chExt cx="445" cy="577"/>
              </a:xfrm>
            </p:grpSpPr>
            <p:sp>
              <p:nvSpPr>
                <p:cNvPr id="1515538" name="Rectangle 18"/>
                <p:cNvSpPr>
                  <a:spLocks noChangeArrowheads="1"/>
                </p:cNvSpPr>
                <p:nvPr/>
              </p:nvSpPr>
              <p:spPr bwMode="auto">
                <a:xfrm flipH="1">
                  <a:off x="2450" y="3381"/>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9" name="Rectangle 19"/>
                <p:cNvSpPr>
                  <a:spLocks noChangeArrowheads="1"/>
                </p:cNvSpPr>
                <p:nvPr/>
              </p:nvSpPr>
              <p:spPr bwMode="auto">
                <a:xfrm flipH="1">
                  <a:off x="2568" y="3298"/>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0" name="Rectangle 20"/>
                <p:cNvSpPr>
                  <a:spLocks noChangeArrowheads="1"/>
                </p:cNvSpPr>
                <p:nvPr/>
              </p:nvSpPr>
              <p:spPr bwMode="auto">
                <a:xfrm flipH="1">
                  <a:off x="2685" y="3123"/>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1" name="Rectangle 21"/>
                <p:cNvSpPr>
                  <a:spLocks noChangeArrowheads="1"/>
                </p:cNvSpPr>
                <p:nvPr/>
              </p:nvSpPr>
              <p:spPr bwMode="auto">
                <a:xfrm flipH="1">
                  <a:off x="2803" y="2941"/>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1515542" name="Rectangle 22"/>
            <p:cNvSpPr>
              <a:spLocks noChangeArrowheads="1"/>
            </p:cNvSpPr>
            <p:nvPr/>
          </p:nvSpPr>
          <p:spPr bwMode="auto">
            <a:xfrm>
              <a:off x="4473808" y="5021938"/>
              <a:ext cx="1038225" cy="812800"/>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1515543" name="Group 23"/>
            <p:cNvGrpSpPr>
              <a:grpSpLocks/>
            </p:cNvGrpSpPr>
            <p:nvPr/>
          </p:nvGrpSpPr>
          <p:grpSpPr bwMode="auto">
            <a:xfrm flipH="1">
              <a:off x="4583345" y="5094963"/>
              <a:ext cx="719138" cy="669925"/>
              <a:chOff x="2011" y="3392"/>
              <a:chExt cx="564" cy="614"/>
            </a:xfrm>
          </p:grpSpPr>
          <p:sp>
            <p:nvSpPr>
              <p:cNvPr id="1515544" name="Oval 24"/>
              <p:cNvSpPr>
                <a:spLocks noChangeArrowheads="1"/>
              </p:cNvSpPr>
              <p:nvPr/>
            </p:nvSpPr>
            <p:spPr bwMode="auto">
              <a:xfrm flipV="1">
                <a:off x="2012" y="33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5" name="Oval 25"/>
              <p:cNvSpPr>
                <a:spLocks noChangeArrowheads="1"/>
              </p:cNvSpPr>
              <p:nvPr/>
            </p:nvSpPr>
            <p:spPr bwMode="auto">
              <a:xfrm flipV="1">
                <a:off x="2011" y="34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6" name="Oval 26"/>
              <p:cNvSpPr>
                <a:spLocks noChangeArrowheads="1"/>
              </p:cNvSpPr>
              <p:nvPr/>
            </p:nvSpPr>
            <p:spPr bwMode="auto">
              <a:xfrm flipV="1">
                <a:off x="2128" y="341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7" name="Oval 27"/>
              <p:cNvSpPr>
                <a:spLocks noChangeArrowheads="1"/>
              </p:cNvSpPr>
              <p:nvPr/>
            </p:nvSpPr>
            <p:spPr bwMode="auto">
              <a:xfrm flipV="1">
                <a:off x="2091" y="34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8" name="Oval 28"/>
              <p:cNvSpPr>
                <a:spLocks noChangeArrowheads="1"/>
              </p:cNvSpPr>
              <p:nvPr/>
            </p:nvSpPr>
            <p:spPr bwMode="auto">
              <a:xfrm flipV="1">
                <a:off x="2044" y="357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9" name="Oval 29"/>
              <p:cNvSpPr>
                <a:spLocks noChangeArrowheads="1"/>
              </p:cNvSpPr>
              <p:nvPr/>
            </p:nvSpPr>
            <p:spPr bwMode="auto">
              <a:xfrm flipV="1">
                <a:off x="2148" y="35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0" name="Oval 30"/>
              <p:cNvSpPr>
                <a:spLocks noChangeArrowheads="1"/>
              </p:cNvSpPr>
              <p:nvPr/>
            </p:nvSpPr>
            <p:spPr bwMode="auto">
              <a:xfrm flipV="1">
                <a:off x="2147" y="36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1" name="Oval 31"/>
              <p:cNvSpPr>
                <a:spLocks noChangeArrowheads="1"/>
              </p:cNvSpPr>
              <p:nvPr/>
            </p:nvSpPr>
            <p:spPr bwMode="auto">
              <a:xfrm flipV="1">
                <a:off x="2264" y="3553"/>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2" name="Oval 32"/>
              <p:cNvSpPr>
                <a:spLocks noChangeArrowheads="1"/>
              </p:cNvSpPr>
              <p:nvPr/>
            </p:nvSpPr>
            <p:spPr bwMode="auto">
              <a:xfrm flipV="1">
                <a:off x="2227" y="36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3" name="Oval 33"/>
              <p:cNvSpPr>
                <a:spLocks noChangeArrowheads="1"/>
              </p:cNvSpPr>
              <p:nvPr/>
            </p:nvSpPr>
            <p:spPr bwMode="auto">
              <a:xfrm flipV="1">
                <a:off x="2180" y="3706"/>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4" name="Oval 34"/>
              <p:cNvSpPr>
                <a:spLocks noChangeArrowheads="1"/>
              </p:cNvSpPr>
              <p:nvPr/>
            </p:nvSpPr>
            <p:spPr bwMode="auto">
              <a:xfrm flipV="1">
                <a:off x="2284" y="36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5" name="Oval 35"/>
              <p:cNvSpPr>
                <a:spLocks noChangeArrowheads="1"/>
              </p:cNvSpPr>
              <p:nvPr/>
            </p:nvSpPr>
            <p:spPr bwMode="auto">
              <a:xfrm flipV="1">
                <a:off x="2283" y="37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6" name="Oval 36"/>
              <p:cNvSpPr>
                <a:spLocks noChangeArrowheads="1"/>
              </p:cNvSpPr>
              <p:nvPr/>
            </p:nvSpPr>
            <p:spPr bwMode="auto">
              <a:xfrm flipV="1">
                <a:off x="2400" y="36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7" name="Oval 37"/>
              <p:cNvSpPr>
                <a:spLocks noChangeArrowheads="1"/>
              </p:cNvSpPr>
              <p:nvPr/>
            </p:nvSpPr>
            <p:spPr bwMode="auto">
              <a:xfrm flipV="1">
                <a:off x="2363" y="3761"/>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8" name="Oval 38"/>
              <p:cNvSpPr>
                <a:spLocks noChangeArrowheads="1"/>
              </p:cNvSpPr>
              <p:nvPr/>
            </p:nvSpPr>
            <p:spPr bwMode="auto">
              <a:xfrm flipV="1">
                <a:off x="2316" y="384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9" name="Oval 39"/>
              <p:cNvSpPr>
                <a:spLocks noChangeArrowheads="1"/>
              </p:cNvSpPr>
              <p:nvPr/>
            </p:nvSpPr>
            <p:spPr bwMode="auto">
              <a:xfrm flipV="1">
                <a:off x="2420" y="38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0" name="Oval 40"/>
              <p:cNvSpPr>
                <a:spLocks noChangeArrowheads="1"/>
              </p:cNvSpPr>
              <p:nvPr/>
            </p:nvSpPr>
            <p:spPr bwMode="auto">
              <a:xfrm flipV="1">
                <a:off x="2419" y="39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1" name="Oval 41"/>
              <p:cNvSpPr>
                <a:spLocks noChangeArrowheads="1"/>
              </p:cNvSpPr>
              <p:nvPr/>
            </p:nvSpPr>
            <p:spPr bwMode="auto">
              <a:xfrm flipV="1">
                <a:off x="2536" y="38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2" name="Oval 42"/>
              <p:cNvSpPr>
                <a:spLocks noChangeArrowheads="1"/>
              </p:cNvSpPr>
              <p:nvPr/>
            </p:nvSpPr>
            <p:spPr bwMode="auto">
              <a:xfrm flipV="1">
                <a:off x="2499" y="389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3" name="Oval 43"/>
              <p:cNvSpPr>
                <a:spLocks noChangeArrowheads="1"/>
              </p:cNvSpPr>
              <p:nvPr/>
            </p:nvSpPr>
            <p:spPr bwMode="auto">
              <a:xfrm flipV="1">
                <a:off x="2452" y="397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4" name="Oval 44"/>
              <p:cNvSpPr>
                <a:spLocks noChangeArrowheads="1"/>
              </p:cNvSpPr>
              <p:nvPr/>
            </p:nvSpPr>
            <p:spPr bwMode="auto">
              <a:xfrm flipV="1">
                <a:off x="2334" y="345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grpSp>
        <p:sp>
          <p:nvSpPr>
            <p:cNvPr id="1515565" name="Rectangle 45"/>
            <p:cNvSpPr>
              <a:spLocks noChangeArrowheads="1"/>
            </p:cNvSpPr>
            <p:nvPr/>
          </p:nvSpPr>
          <p:spPr bwMode="auto">
            <a:xfrm>
              <a:off x="6374998" y="4735426"/>
              <a:ext cx="1460500" cy="90011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66" name="Line 46"/>
            <p:cNvSpPr>
              <a:spLocks noChangeShapeType="1"/>
            </p:cNvSpPr>
            <p:nvPr/>
          </p:nvSpPr>
          <p:spPr bwMode="auto">
            <a:xfrm>
              <a:off x="6172433" y="4906051"/>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7" name="Line 47"/>
            <p:cNvSpPr>
              <a:spLocks noChangeShapeType="1"/>
            </p:cNvSpPr>
            <p:nvPr/>
          </p:nvSpPr>
          <p:spPr bwMode="auto">
            <a:xfrm>
              <a:off x="6186720" y="5383888"/>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8" name="Freeform 48"/>
            <p:cNvSpPr>
              <a:spLocks/>
            </p:cNvSpPr>
            <p:nvPr/>
          </p:nvSpPr>
          <p:spPr bwMode="auto">
            <a:xfrm>
              <a:off x="6377220" y="4833026"/>
              <a:ext cx="1320800" cy="536575"/>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69" name="Freeform 49"/>
            <p:cNvSpPr>
              <a:spLocks/>
            </p:cNvSpPr>
            <p:nvPr/>
          </p:nvSpPr>
          <p:spPr bwMode="auto">
            <a:xfrm>
              <a:off x="7615470" y="3801151"/>
              <a:ext cx="1320800" cy="290512"/>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70" name="Line 50"/>
            <p:cNvSpPr>
              <a:spLocks noChangeShapeType="1"/>
            </p:cNvSpPr>
            <p:nvPr/>
          </p:nvSpPr>
          <p:spPr bwMode="auto">
            <a:xfrm>
              <a:off x="7367820" y="3963076"/>
              <a:ext cx="1997075" cy="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1515571" name="Group 51"/>
            <p:cNvGrpSpPr>
              <a:grpSpLocks/>
            </p:cNvGrpSpPr>
            <p:nvPr/>
          </p:nvGrpSpPr>
          <p:grpSpPr bwMode="auto">
            <a:xfrm>
              <a:off x="2375133" y="2320013"/>
              <a:ext cx="760412" cy="1271588"/>
              <a:chOff x="1139" y="1535"/>
              <a:chExt cx="442" cy="718"/>
            </a:xfrm>
          </p:grpSpPr>
          <p:sp>
            <p:nvSpPr>
              <p:cNvPr id="1515572" name="Rectangle 52"/>
              <p:cNvSpPr>
                <a:spLocks noChangeArrowheads="1"/>
              </p:cNvSpPr>
              <p:nvPr/>
            </p:nvSpPr>
            <p:spPr bwMode="auto">
              <a:xfrm>
                <a:off x="1390" y="1728"/>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3" name="Rectangle 53"/>
              <p:cNvSpPr>
                <a:spLocks noChangeArrowheads="1"/>
              </p:cNvSpPr>
              <p:nvPr/>
            </p:nvSpPr>
            <p:spPr bwMode="auto">
              <a:xfrm>
                <a:off x="1139" y="1727"/>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4" name="Rectangle 54"/>
              <p:cNvSpPr>
                <a:spLocks noChangeArrowheads="1"/>
              </p:cNvSpPr>
              <p:nvPr/>
            </p:nvSpPr>
            <p:spPr bwMode="auto">
              <a:xfrm>
                <a:off x="1387" y="15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5" name="Rectangle 55"/>
              <p:cNvSpPr>
                <a:spLocks noChangeArrowheads="1"/>
              </p:cNvSpPr>
              <p:nvPr/>
            </p:nvSpPr>
            <p:spPr bwMode="auto">
              <a:xfrm>
                <a:off x="1395" y="21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6" name="AutoShape 56"/>
              <p:cNvSpPr>
                <a:spLocks noChangeArrowheads="1"/>
              </p:cNvSpPr>
              <p:nvPr/>
            </p:nvSpPr>
            <p:spPr bwMode="auto">
              <a:xfrm>
                <a:off x="1381" y="1905"/>
                <a:ext cx="200" cy="133"/>
              </a:xfrm>
              <a:prstGeom prst="flowChartDecision">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cxnSp>
            <p:nvCxnSpPr>
              <p:cNvPr id="1515577" name="AutoShape 57"/>
              <p:cNvCxnSpPr>
                <a:cxnSpLocks noChangeShapeType="1"/>
                <a:stCxn id="1515576" idx="1"/>
                <a:endCxn id="1515573" idx="2"/>
              </p:cNvCxnSpPr>
              <p:nvPr/>
            </p:nvCxnSpPr>
            <p:spPr bwMode="auto">
              <a:xfrm rot="10800000">
                <a:off x="1226" y="1845"/>
                <a:ext cx="155" cy="127"/>
              </a:xfrm>
              <a:prstGeom prst="bentConnector2">
                <a:avLst/>
              </a:prstGeom>
              <a:noFill/>
              <a:ln w="12700" cap="sq">
                <a:solidFill>
                  <a:schemeClr val="tx1"/>
                </a:solidFill>
                <a:miter lim="800000"/>
                <a:headEnd type="none" w="sm" len="sm"/>
                <a:tailEnd type="triangle" w="sm" len="sm"/>
              </a:ln>
              <a:effectLst/>
            </p:spPr>
          </p:cxnSp>
          <p:cxnSp>
            <p:nvCxnSpPr>
              <p:cNvPr id="1515578" name="AutoShape 58"/>
              <p:cNvCxnSpPr>
                <a:cxnSpLocks noChangeShapeType="1"/>
                <a:stCxn id="1515573" idx="0"/>
                <a:endCxn id="1515574" idx="1"/>
              </p:cNvCxnSpPr>
              <p:nvPr/>
            </p:nvCxnSpPr>
            <p:spPr bwMode="auto">
              <a:xfrm rot="16200000">
                <a:off x="1240" y="1580"/>
                <a:ext cx="133" cy="161"/>
              </a:xfrm>
              <a:prstGeom prst="bentConnector2">
                <a:avLst/>
              </a:prstGeom>
              <a:noFill/>
              <a:ln w="12700" cap="sq">
                <a:solidFill>
                  <a:schemeClr val="tx1"/>
                </a:solidFill>
                <a:miter lim="800000"/>
                <a:headEnd type="none" w="sm" len="sm"/>
                <a:tailEnd type="triangle" w="sm" len="sm"/>
              </a:ln>
              <a:effectLst/>
            </p:spPr>
          </p:cxnSp>
          <p:cxnSp>
            <p:nvCxnSpPr>
              <p:cNvPr id="1515579" name="AutoShape 59"/>
              <p:cNvCxnSpPr>
                <a:cxnSpLocks noChangeShapeType="1"/>
                <a:stCxn id="1515576" idx="2"/>
                <a:endCxn id="1515575" idx="0"/>
              </p:cNvCxnSpPr>
              <p:nvPr/>
            </p:nvCxnSpPr>
            <p:spPr bwMode="auto">
              <a:xfrm>
                <a:off x="1481" y="2038"/>
                <a:ext cx="1" cy="97"/>
              </a:xfrm>
              <a:prstGeom prst="straightConnector1">
                <a:avLst/>
              </a:prstGeom>
              <a:noFill/>
              <a:ln w="12700" cap="sq">
                <a:solidFill>
                  <a:schemeClr val="tx1"/>
                </a:solidFill>
                <a:round/>
                <a:headEnd type="none" w="sm" len="sm"/>
                <a:tailEnd type="triangle" w="sm" len="sm"/>
              </a:ln>
              <a:effectLst/>
            </p:spPr>
          </p:cxnSp>
          <p:cxnSp>
            <p:nvCxnSpPr>
              <p:cNvPr id="1515580" name="AutoShape 60"/>
              <p:cNvCxnSpPr>
                <a:cxnSpLocks noChangeShapeType="1"/>
                <a:stCxn id="1515574" idx="2"/>
                <a:endCxn id="1515572" idx="0"/>
              </p:cNvCxnSpPr>
              <p:nvPr/>
            </p:nvCxnSpPr>
            <p:spPr bwMode="auto">
              <a:xfrm>
                <a:off x="1474" y="1653"/>
                <a:ext cx="3" cy="75"/>
              </a:xfrm>
              <a:prstGeom prst="straightConnector1">
                <a:avLst/>
              </a:prstGeom>
              <a:noFill/>
              <a:ln w="12700" cap="sq">
                <a:solidFill>
                  <a:schemeClr val="tx1"/>
                </a:solidFill>
                <a:round/>
                <a:headEnd type="none" w="sm" len="sm"/>
                <a:tailEnd type="triangle" w="sm" len="sm"/>
              </a:ln>
              <a:effectLst/>
            </p:spPr>
          </p:cxnSp>
          <p:cxnSp>
            <p:nvCxnSpPr>
              <p:cNvPr id="1515581" name="AutoShape 61"/>
              <p:cNvCxnSpPr>
                <a:cxnSpLocks noChangeShapeType="1"/>
                <a:stCxn id="1515572" idx="2"/>
                <a:endCxn id="1515576" idx="0"/>
              </p:cNvCxnSpPr>
              <p:nvPr/>
            </p:nvCxnSpPr>
            <p:spPr bwMode="auto">
              <a:xfrm>
                <a:off x="1477" y="1846"/>
                <a:ext cx="4" cy="59"/>
              </a:xfrm>
              <a:prstGeom prst="straightConnector1">
                <a:avLst/>
              </a:prstGeom>
              <a:noFill/>
              <a:ln w="12700" cap="sq">
                <a:solidFill>
                  <a:schemeClr val="tx1"/>
                </a:solidFill>
                <a:round/>
                <a:headEnd type="none" w="sm" len="sm"/>
                <a:tailEnd type="triangle" w="sm" len="sm"/>
              </a:ln>
              <a:effectLst/>
            </p:spPr>
          </p:cxnSp>
        </p:grpSp>
        <p:grpSp>
          <p:nvGrpSpPr>
            <p:cNvPr id="1515582" name="Group 62"/>
            <p:cNvGrpSpPr>
              <a:grpSpLocks/>
            </p:cNvGrpSpPr>
            <p:nvPr/>
          </p:nvGrpSpPr>
          <p:grpSpPr bwMode="auto">
            <a:xfrm>
              <a:off x="4708758" y="1553251"/>
              <a:ext cx="1509712" cy="784225"/>
              <a:chOff x="2907" y="823"/>
              <a:chExt cx="878" cy="494"/>
            </a:xfrm>
          </p:grpSpPr>
          <p:grpSp>
            <p:nvGrpSpPr>
              <p:cNvPr id="1515583" name="Group 63"/>
              <p:cNvGrpSpPr>
                <a:grpSpLocks/>
              </p:cNvGrpSpPr>
              <p:nvPr/>
            </p:nvGrpSpPr>
            <p:grpSpPr bwMode="auto">
              <a:xfrm>
                <a:off x="2907" y="823"/>
                <a:ext cx="777" cy="494"/>
                <a:chOff x="3282" y="759"/>
                <a:chExt cx="969" cy="713"/>
              </a:xfrm>
            </p:grpSpPr>
            <p:sp>
              <p:nvSpPr>
                <p:cNvPr id="1515584" name="Line 64"/>
                <p:cNvSpPr>
                  <a:spLocks noChangeShapeType="1"/>
                </p:cNvSpPr>
                <p:nvPr/>
              </p:nvSpPr>
              <p:spPr bwMode="auto">
                <a:xfrm flipH="1">
                  <a:off x="3337" y="1216"/>
                  <a:ext cx="914" cy="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5" name="Line 65"/>
                <p:cNvSpPr>
                  <a:spLocks noChangeShapeType="1"/>
                </p:cNvSpPr>
                <p:nvPr/>
              </p:nvSpPr>
              <p:spPr bwMode="auto">
                <a:xfrm flipH="1" flipV="1">
                  <a:off x="3446" y="860"/>
                  <a:ext cx="192" cy="347"/>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6" name="Line 66"/>
                <p:cNvSpPr>
                  <a:spLocks noChangeShapeType="1"/>
                </p:cNvSpPr>
                <p:nvPr/>
              </p:nvSpPr>
              <p:spPr bwMode="auto">
                <a:xfrm flipH="1">
                  <a:off x="3474" y="1216"/>
                  <a:ext cx="292" cy="256"/>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7" name="Line 67"/>
                <p:cNvSpPr>
                  <a:spLocks noChangeShapeType="1"/>
                </p:cNvSpPr>
                <p:nvPr/>
              </p:nvSpPr>
              <p:spPr bwMode="auto">
                <a:xfrm flipH="1">
                  <a:off x="3410" y="1363"/>
                  <a:ext cx="192" cy="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8" name="Line 68"/>
                <p:cNvSpPr>
                  <a:spLocks noChangeShapeType="1"/>
                </p:cNvSpPr>
                <p:nvPr/>
              </p:nvSpPr>
              <p:spPr bwMode="auto">
                <a:xfrm flipH="1" flipV="1">
                  <a:off x="3438" y="988"/>
                  <a:ext cx="155" cy="119"/>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9" name="Line 69"/>
                <p:cNvSpPr>
                  <a:spLocks noChangeShapeType="1"/>
                </p:cNvSpPr>
                <p:nvPr/>
              </p:nvSpPr>
              <p:spPr bwMode="auto">
                <a:xfrm flipV="1">
                  <a:off x="3483" y="759"/>
                  <a:ext cx="128" cy="183"/>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0" name="Line 70"/>
                <p:cNvSpPr>
                  <a:spLocks noChangeShapeType="1"/>
                </p:cNvSpPr>
                <p:nvPr/>
              </p:nvSpPr>
              <p:spPr bwMode="auto">
                <a:xfrm flipH="1" flipV="1">
                  <a:off x="3282" y="786"/>
                  <a:ext cx="164" cy="82"/>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1" name="Line 71"/>
                <p:cNvSpPr>
                  <a:spLocks noChangeShapeType="1"/>
                </p:cNvSpPr>
                <p:nvPr/>
              </p:nvSpPr>
              <p:spPr bwMode="auto">
                <a:xfrm flipH="1" flipV="1">
                  <a:off x="3867" y="979"/>
                  <a:ext cx="128" cy="2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2" name="Line 72"/>
                <p:cNvSpPr>
                  <a:spLocks noChangeShapeType="1"/>
                </p:cNvSpPr>
                <p:nvPr/>
              </p:nvSpPr>
              <p:spPr bwMode="auto">
                <a:xfrm flipH="1" flipV="1">
                  <a:off x="3739" y="1016"/>
                  <a:ext cx="183" cy="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3" name="Line 73"/>
                <p:cNvSpPr>
                  <a:spLocks noChangeShapeType="1"/>
                </p:cNvSpPr>
                <p:nvPr/>
              </p:nvSpPr>
              <p:spPr bwMode="auto">
                <a:xfrm flipH="1">
                  <a:off x="3940" y="1225"/>
                  <a:ext cx="183" cy="229"/>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sp>
            <p:nvSpPr>
              <p:cNvPr id="1515594" name="Rectangle 74"/>
              <p:cNvSpPr>
                <a:spLocks noChangeArrowheads="1"/>
              </p:cNvSpPr>
              <p:nvPr/>
            </p:nvSpPr>
            <p:spPr bwMode="auto">
              <a:xfrm>
                <a:off x="3666" y="1079"/>
                <a:ext cx="119" cy="1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nvGrpSpPr>
            <p:cNvPr id="1515595" name="Group 75"/>
            <p:cNvGrpSpPr>
              <a:grpSpLocks/>
            </p:cNvGrpSpPr>
            <p:nvPr/>
          </p:nvGrpSpPr>
          <p:grpSpPr bwMode="auto">
            <a:xfrm flipH="1">
              <a:off x="7391633" y="2039026"/>
              <a:ext cx="1066800" cy="600075"/>
              <a:chOff x="873" y="3332"/>
              <a:chExt cx="840" cy="488"/>
            </a:xfrm>
          </p:grpSpPr>
          <p:sp>
            <p:nvSpPr>
              <p:cNvPr id="1515596" name="Rectangle 76"/>
              <p:cNvSpPr>
                <a:spLocks noChangeArrowheads="1"/>
              </p:cNvSpPr>
              <p:nvPr/>
            </p:nvSpPr>
            <p:spPr bwMode="auto">
              <a:xfrm>
                <a:off x="1215" y="3729"/>
                <a:ext cx="81" cy="9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7" name="Rectangle 77"/>
              <p:cNvSpPr>
                <a:spLocks noChangeArrowheads="1"/>
              </p:cNvSpPr>
              <p:nvPr/>
            </p:nvSpPr>
            <p:spPr bwMode="auto">
              <a:xfrm>
                <a:off x="1319" y="3674"/>
                <a:ext cx="82" cy="1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8" name="Rectangle 78"/>
              <p:cNvSpPr>
                <a:spLocks noChangeArrowheads="1"/>
              </p:cNvSpPr>
              <p:nvPr/>
            </p:nvSpPr>
            <p:spPr bwMode="auto">
              <a:xfrm>
                <a:off x="1423" y="3558"/>
                <a:ext cx="82" cy="26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9" name="Rectangle 79"/>
              <p:cNvSpPr>
                <a:spLocks noChangeArrowheads="1"/>
              </p:cNvSpPr>
              <p:nvPr/>
            </p:nvSpPr>
            <p:spPr bwMode="auto">
              <a:xfrm>
                <a:off x="1528" y="3437"/>
                <a:ext cx="81" cy="38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0" name="Rectangle 80"/>
              <p:cNvSpPr>
                <a:spLocks noChangeArrowheads="1"/>
              </p:cNvSpPr>
              <p:nvPr/>
            </p:nvSpPr>
            <p:spPr bwMode="auto">
              <a:xfrm>
                <a:off x="1631" y="3332"/>
                <a:ext cx="82" cy="48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1" name="Rectangle 81"/>
              <p:cNvSpPr>
                <a:spLocks noChangeArrowheads="1"/>
              </p:cNvSpPr>
              <p:nvPr/>
            </p:nvSpPr>
            <p:spPr bwMode="auto">
              <a:xfrm>
                <a:off x="1104" y="3764"/>
                <a:ext cx="81" cy="5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2" name="Rectangle 82"/>
              <p:cNvSpPr>
                <a:spLocks noChangeArrowheads="1"/>
              </p:cNvSpPr>
              <p:nvPr/>
            </p:nvSpPr>
            <p:spPr bwMode="auto">
              <a:xfrm>
                <a:off x="984" y="3772"/>
                <a:ext cx="81" cy="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3" name="Rectangle 83"/>
              <p:cNvSpPr>
                <a:spLocks noChangeArrowheads="1"/>
              </p:cNvSpPr>
              <p:nvPr/>
            </p:nvSpPr>
            <p:spPr bwMode="auto">
              <a:xfrm>
                <a:off x="873" y="3790"/>
                <a:ext cx="81" cy="2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87" name="Rectangular Callout 86"/>
          <p:cNvSpPr/>
          <p:nvPr/>
        </p:nvSpPr>
        <p:spPr>
          <a:xfrm>
            <a:off x="7131783" y="4276048"/>
            <a:ext cx="1414780" cy="1028700"/>
          </a:xfrm>
          <a:prstGeom prst="wedgeRectCallout">
            <a:avLst>
              <a:gd name="adj1" fmla="val -121014"/>
              <a:gd name="adj2" fmla="val 1080"/>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A P5 Matrix is a Control Chart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369</a:t>
            </a:fld>
            <a:endParaRPr lang="en-US" dirty="0"/>
          </a:p>
        </p:txBody>
      </p:sp>
    </p:spTree>
    <p:extLst>
      <p:ext uri="{BB962C8B-B14F-4D97-AF65-F5344CB8AC3E}">
        <p14:creationId xmlns:p14="http://schemas.microsoft.com/office/powerpoint/2010/main" xmlns="" val="1058606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xmlns="" val="2873082538"/>
              </p:ext>
            </p:extLst>
          </p:nvPr>
        </p:nvGraphicFramePr>
        <p:xfrm>
          <a:off x="152400" y="1295400"/>
          <a:ext cx="8839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4BE819A1-3DD8-4179-BFD0-BF7D359F8DBD}" type="slidenum">
              <a:rPr lang="en-US" smtClean="0"/>
              <a:pPr/>
              <a:t>37</a:t>
            </a:fld>
            <a:endParaRPr lang="en-US" dirty="0"/>
          </a:p>
        </p:txBody>
      </p:sp>
    </p:spTree>
    <p:extLst>
      <p:ext uri="{BB962C8B-B14F-4D97-AF65-F5344CB8AC3E}">
        <p14:creationId xmlns:p14="http://schemas.microsoft.com/office/powerpoint/2010/main" xmlns="" val="2098702304"/>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370</a:t>
            </a:fld>
            <a:endParaRPr lang="en-US" dirty="0"/>
          </a:p>
        </p:txBody>
      </p:sp>
      <p:sp>
        <p:nvSpPr>
          <p:cNvPr id="6" name="Content Placeholder 5"/>
          <p:cNvSpPr>
            <a:spLocks noGrp="1"/>
          </p:cNvSpPr>
          <p:nvPr>
            <p:ph idx="1"/>
          </p:nvPr>
        </p:nvSpPr>
        <p:spPr/>
        <p:txBody>
          <a:bodyPr>
            <a:normAutofit fontScale="85000" lnSpcReduction="20000"/>
          </a:bodyPr>
          <a:lstStyle/>
          <a:p>
            <a:pPr marL="285750" indent="-285750">
              <a:lnSpc>
                <a:spcPct val="114000"/>
              </a:lnSpc>
              <a:spcBef>
                <a:spcPts val="0"/>
              </a:spcBef>
              <a:spcAft>
                <a:spcPts val="0"/>
              </a:spcAft>
              <a:buFont typeface="Arial"/>
              <a:buChar char="•"/>
            </a:pPr>
            <a:r>
              <a:rPr lang="en-GB" dirty="0"/>
              <a:t>Quality planning, quality assurance, quality control and continuous improvement.</a:t>
            </a:r>
          </a:p>
          <a:p>
            <a:pPr marL="285750" indent="-285750">
              <a:lnSpc>
                <a:spcPct val="114000"/>
              </a:lnSpc>
              <a:spcBef>
                <a:spcPts val="0"/>
              </a:spcBef>
              <a:spcAft>
                <a:spcPts val="0"/>
              </a:spcAft>
              <a:buFont typeface="Arial"/>
              <a:buChar char="•"/>
            </a:pPr>
            <a:r>
              <a:rPr lang="en-GB" dirty="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dirty="0"/>
              <a:t>The need to manage the quality of the project management process.</a:t>
            </a:r>
          </a:p>
          <a:p>
            <a:pPr marL="285750" indent="-285750">
              <a:lnSpc>
                <a:spcPct val="114000"/>
              </a:lnSpc>
              <a:spcBef>
                <a:spcPts val="0"/>
              </a:spcBef>
              <a:spcAft>
                <a:spcPts val="0"/>
              </a:spcAft>
              <a:buFont typeface="Arial"/>
              <a:buChar char="•"/>
            </a:pPr>
            <a:r>
              <a:rPr lang="en-GB" dirty="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dirty="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dirty="0"/>
              <a:t>The importance of acceptance criteria for each work package.</a:t>
            </a:r>
          </a:p>
          <a:p>
            <a:pPr marL="285750" indent="-285750">
              <a:lnSpc>
                <a:spcPct val="100000"/>
              </a:lnSpc>
              <a:spcBef>
                <a:spcPts val="0"/>
              </a:spcBef>
              <a:spcAft>
                <a:spcPts val="0"/>
              </a:spcAft>
              <a:buFont typeface="Arial"/>
              <a:buChar char="•"/>
            </a:pPr>
            <a:r>
              <a:rPr lang="en-GB" dirty="0"/>
              <a:t>Benefits and costs of project quality management.</a:t>
            </a: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826817428"/>
      </p:ext>
    </p:extLst>
  </p:cSld>
  <p:clrMapOvr>
    <a:masterClrMapping/>
  </p:clrMapOvr>
  <p:transition spd="slow"/>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Information Management and Reporting</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371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1815237342"/>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17</a:t>
                      </a:r>
                    </a:p>
                    <a:p>
                      <a:pPr>
                        <a:lnSpc>
                          <a:spcPct val="100000"/>
                        </a:lnSpc>
                        <a:spcAft>
                          <a:spcPts val="0"/>
                        </a:spcAft>
                      </a:pPr>
                      <a:r>
                        <a:rPr lang="en-GB" sz="1600" dirty="0" smtClean="0">
                          <a:solidFill>
                            <a:schemeClr val="tx1"/>
                          </a:solidFill>
                          <a:latin typeface="Helvetica"/>
                          <a:ea typeface="Calibri"/>
                          <a:cs typeface="Helvetica"/>
                        </a:rPr>
                        <a:t>Information</a:t>
                      </a:r>
                      <a:r>
                        <a:rPr lang="en-GB" sz="1600" baseline="0" dirty="0" smtClean="0">
                          <a:solidFill>
                            <a:schemeClr val="tx1"/>
                          </a:solidFill>
                          <a:latin typeface="Helvetica"/>
                          <a:ea typeface="Calibri"/>
                          <a:cs typeface="Helvetica"/>
                        </a:rPr>
                        <a:t>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Information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a PMIS?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Project Reporting</a:t>
                      </a:r>
                    </a:p>
                    <a:p>
                      <a:pPr>
                        <a:lnSpc>
                          <a:spcPct val="115000"/>
                        </a:lnSpc>
                        <a:spcAft>
                          <a:spcPts val="0"/>
                        </a:spcAft>
                        <a:buFont typeface="Arial" pitchFamily="34" charset="0"/>
                        <a:buNone/>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Learn</a:t>
                      </a:r>
                      <a:r>
                        <a:rPr lang="en-GB" sz="1600" baseline="0" dirty="0" smtClean="0">
                          <a:solidFill>
                            <a:schemeClr val="tx2"/>
                          </a:solidFill>
                          <a:latin typeface="Helvetica"/>
                          <a:ea typeface="Calibri"/>
                          <a:cs typeface="Helvetica"/>
                        </a:rPr>
                        <a:t> how project information is managed and what the function of a PMIS is and what types of reports are recommended for stakeholder engagement and project success.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85044156"/>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lstStyle/>
          <a:p>
            <a:r>
              <a:rPr lang="en-GB" dirty="0" smtClean="0"/>
              <a:t>Purpose</a:t>
            </a:r>
            <a:endParaRPr lang="en-US" dirty="0"/>
          </a:p>
        </p:txBody>
      </p:sp>
      <p:sp>
        <p:nvSpPr>
          <p:cNvPr id="1019907" name="Rectangle 3"/>
          <p:cNvSpPr>
            <a:spLocks noGrp="1" noChangeArrowheads="1"/>
          </p:cNvSpPr>
          <p:nvPr>
            <p:ph type="body" idx="1"/>
          </p:nvPr>
        </p:nvSpPr>
        <p:spPr/>
        <p:txBody>
          <a:bodyPr/>
          <a:lstStyle/>
          <a:p>
            <a:r>
              <a:rPr lang="en-GB" dirty="0"/>
              <a:t>Ensures information is available to support decision making in a timely manner</a:t>
            </a:r>
          </a:p>
          <a:p>
            <a:r>
              <a:rPr lang="en-GB" dirty="0"/>
              <a:t>Controls the quality, use and maintenance of information throughout the project life and after</a:t>
            </a:r>
          </a:p>
          <a:p>
            <a:r>
              <a:rPr lang="en-GB" dirty="0"/>
              <a:t>Supports communication processes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372</a:t>
            </a:fld>
            <a:endParaRPr lang="en-US" dirty="0"/>
          </a:p>
        </p:txBody>
      </p:sp>
    </p:spTree>
    <p:extLst>
      <p:ext uri="{BB962C8B-B14F-4D97-AF65-F5344CB8AC3E}">
        <p14:creationId xmlns:p14="http://schemas.microsoft.com/office/powerpoint/2010/main" xmlns="" val="295890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9907">
                                            <p:txEl>
                                              <p:pRg st="0" end="0"/>
                                            </p:txEl>
                                          </p:spTgt>
                                        </p:tgtEl>
                                        <p:attrNameLst>
                                          <p:attrName>style.visibility</p:attrName>
                                        </p:attrNameLst>
                                      </p:cBhvr>
                                      <p:to>
                                        <p:strVal val="visible"/>
                                      </p:to>
                                    </p:set>
                                    <p:animEffect transition="in" filter="wipe(left)">
                                      <p:cBhvr>
                                        <p:cTn id="7" dur="500"/>
                                        <p:tgtEl>
                                          <p:spTgt spid="10199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9907">
                                            <p:txEl>
                                              <p:pRg st="1" end="1"/>
                                            </p:txEl>
                                          </p:spTgt>
                                        </p:tgtEl>
                                        <p:attrNameLst>
                                          <p:attrName>style.visibility</p:attrName>
                                        </p:attrNameLst>
                                      </p:cBhvr>
                                      <p:to>
                                        <p:strVal val="visible"/>
                                      </p:to>
                                    </p:set>
                                    <p:animEffect transition="in" filter="wipe(left)">
                                      <p:cBhvr>
                                        <p:cTn id="12" dur="500"/>
                                        <p:tgtEl>
                                          <p:spTgt spid="10199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19907">
                                            <p:txEl>
                                              <p:pRg st="2" end="2"/>
                                            </p:txEl>
                                          </p:spTgt>
                                        </p:tgtEl>
                                        <p:attrNameLst>
                                          <p:attrName>style.visibility</p:attrName>
                                        </p:attrNameLst>
                                      </p:cBhvr>
                                      <p:to>
                                        <p:strVal val="visible"/>
                                      </p:to>
                                    </p:set>
                                    <p:animEffect transition="in" filter="wipe(left)">
                                      <p:cBhvr>
                                        <p:cTn id="17" dur="500"/>
                                        <p:tgtEl>
                                          <p:spTgt spid="10199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07" grpId="0" build="p" autoUpdateAnimBg="0"/>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r>
              <a:rPr lang="en-GB" dirty="0" smtClean="0"/>
              <a:t>Information Processing</a:t>
            </a:r>
            <a:endParaRPr lang="en-US" dirty="0"/>
          </a:p>
        </p:txBody>
      </p:sp>
      <p:grpSp>
        <p:nvGrpSpPr>
          <p:cNvPr id="2" name="Group 49"/>
          <p:cNvGrpSpPr/>
          <p:nvPr/>
        </p:nvGrpSpPr>
        <p:grpSpPr>
          <a:xfrm>
            <a:off x="1426568" y="1511527"/>
            <a:ext cx="6395655" cy="4424362"/>
            <a:chOff x="2031224" y="1497013"/>
            <a:chExt cx="6928626" cy="4424362"/>
          </a:xfrm>
        </p:grpSpPr>
        <p:grpSp>
          <p:nvGrpSpPr>
            <p:cNvPr id="3" name="Group 3"/>
            <p:cNvGrpSpPr>
              <a:grpSpLocks/>
            </p:cNvGrpSpPr>
            <p:nvPr/>
          </p:nvGrpSpPr>
          <p:grpSpPr bwMode="auto">
            <a:xfrm>
              <a:off x="4779963" y="2328863"/>
              <a:ext cx="2176462" cy="2627312"/>
              <a:chOff x="2779" y="1467"/>
              <a:chExt cx="1266" cy="1655"/>
            </a:xfrm>
          </p:grpSpPr>
          <p:sp>
            <p:nvSpPr>
              <p:cNvPr id="1021956" name="Freeform 4"/>
              <p:cNvSpPr>
                <a:spLocks/>
              </p:cNvSpPr>
              <p:nvPr/>
            </p:nvSpPr>
            <p:spPr bwMode="auto">
              <a:xfrm>
                <a:off x="3084" y="1467"/>
                <a:ext cx="961" cy="1655"/>
              </a:xfrm>
              <a:custGeom>
                <a:avLst/>
                <a:gdLst/>
                <a:ahLst/>
                <a:cxnLst>
                  <a:cxn ang="0">
                    <a:pos x="381" y="0"/>
                  </a:cxn>
                  <a:cxn ang="0">
                    <a:pos x="318" y="8"/>
                  </a:cxn>
                  <a:cxn ang="0">
                    <a:pos x="259" y="21"/>
                  </a:cxn>
                  <a:cxn ang="0">
                    <a:pos x="205" y="37"/>
                  </a:cxn>
                  <a:cxn ang="0">
                    <a:pos x="154" y="59"/>
                  </a:cxn>
                  <a:cxn ang="0">
                    <a:pos x="110" y="85"/>
                  </a:cxn>
                  <a:cxn ang="0">
                    <a:pos x="72" y="114"/>
                  </a:cxn>
                  <a:cxn ang="0">
                    <a:pos x="41" y="147"/>
                  </a:cxn>
                  <a:cxn ang="0">
                    <a:pos x="18" y="182"/>
                  </a:cxn>
                  <a:cxn ang="0">
                    <a:pos x="5" y="219"/>
                  </a:cxn>
                  <a:cxn ang="0">
                    <a:pos x="0" y="260"/>
                  </a:cxn>
                  <a:cxn ang="0">
                    <a:pos x="2" y="1421"/>
                  </a:cxn>
                  <a:cxn ang="0">
                    <a:pos x="12" y="1460"/>
                  </a:cxn>
                  <a:cxn ang="0">
                    <a:pos x="33" y="1495"/>
                  </a:cxn>
                  <a:cxn ang="0">
                    <a:pos x="60" y="1530"/>
                  </a:cxn>
                  <a:cxn ang="0">
                    <a:pos x="97" y="1559"/>
                  </a:cxn>
                  <a:cxn ang="0">
                    <a:pos x="139" y="1587"/>
                  </a:cxn>
                  <a:cxn ang="0">
                    <a:pos x="187" y="1609"/>
                  </a:cxn>
                  <a:cxn ang="0">
                    <a:pos x="241" y="1629"/>
                  </a:cxn>
                  <a:cxn ang="0">
                    <a:pos x="298" y="1642"/>
                  </a:cxn>
                  <a:cxn ang="0">
                    <a:pos x="360" y="1651"/>
                  </a:cxn>
                  <a:cxn ang="0">
                    <a:pos x="424" y="1655"/>
                  </a:cxn>
                  <a:cxn ang="0">
                    <a:pos x="489" y="1651"/>
                  </a:cxn>
                  <a:cxn ang="0">
                    <a:pos x="551" y="1642"/>
                  </a:cxn>
                  <a:cxn ang="0">
                    <a:pos x="609" y="1629"/>
                  </a:cxn>
                  <a:cxn ang="0">
                    <a:pos x="662" y="1609"/>
                  </a:cxn>
                  <a:cxn ang="0">
                    <a:pos x="710" y="1587"/>
                  </a:cxn>
                  <a:cxn ang="0">
                    <a:pos x="752" y="1559"/>
                  </a:cxn>
                  <a:cxn ang="0">
                    <a:pos x="788" y="1530"/>
                  </a:cxn>
                  <a:cxn ang="0">
                    <a:pos x="815" y="1495"/>
                  </a:cxn>
                  <a:cxn ang="0">
                    <a:pos x="836" y="1460"/>
                  </a:cxn>
                  <a:cxn ang="0">
                    <a:pos x="847" y="1421"/>
                  </a:cxn>
                  <a:cxn ang="0">
                    <a:pos x="850" y="260"/>
                  </a:cxn>
                  <a:cxn ang="0">
                    <a:pos x="844" y="219"/>
                  </a:cxn>
                  <a:cxn ang="0">
                    <a:pos x="830" y="182"/>
                  </a:cxn>
                  <a:cxn ang="0">
                    <a:pos x="808" y="147"/>
                  </a:cxn>
                  <a:cxn ang="0">
                    <a:pos x="776" y="114"/>
                  </a:cxn>
                  <a:cxn ang="0">
                    <a:pos x="739" y="85"/>
                  </a:cxn>
                  <a:cxn ang="0">
                    <a:pos x="695" y="59"/>
                  </a:cxn>
                  <a:cxn ang="0">
                    <a:pos x="645" y="37"/>
                  </a:cxn>
                  <a:cxn ang="0">
                    <a:pos x="590" y="21"/>
                  </a:cxn>
                  <a:cxn ang="0">
                    <a:pos x="531" y="8"/>
                  </a:cxn>
                  <a:cxn ang="0">
                    <a:pos x="468" y="0"/>
                  </a:cxn>
                  <a:cxn ang="0">
                    <a:pos x="424" y="0"/>
                  </a:cxn>
                </a:cxnLst>
                <a:rect l="0" t="0" r="r" b="b"/>
                <a:pathLst>
                  <a:path w="850" h="1655">
                    <a:moveTo>
                      <a:pt x="424" y="0"/>
                    </a:moveTo>
                    <a:lnTo>
                      <a:pt x="402" y="0"/>
                    </a:lnTo>
                    <a:lnTo>
                      <a:pt x="381" y="0"/>
                    </a:lnTo>
                    <a:lnTo>
                      <a:pt x="360" y="2"/>
                    </a:lnTo>
                    <a:lnTo>
                      <a:pt x="339" y="4"/>
                    </a:lnTo>
                    <a:lnTo>
                      <a:pt x="318" y="8"/>
                    </a:lnTo>
                    <a:lnTo>
                      <a:pt x="298" y="11"/>
                    </a:lnTo>
                    <a:lnTo>
                      <a:pt x="278" y="15"/>
                    </a:lnTo>
                    <a:lnTo>
                      <a:pt x="259" y="21"/>
                    </a:lnTo>
                    <a:lnTo>
                      <a:pt x="241" y="24"/>
                    </a:lnTo>
                    <a:lnTo>
                      <a:pt x="221" y="32"/>
                    </a:lnTo>
                    <a:lnTo>
                      <a:pt x="205" y="37"/>
                    </a:lnTo>
                    <a:lnTo>
                      <a:pt x="187" y="44"/>
                    </a:lnTo>
                    <a:lnTo>
                      <a:pt x="170" y="52"/>
                    </a:lnTo>
                    <a:lnTo>
                      <a:pt x="154" y="59"/>
                    </a:lnTo>
                    <a:lnTo>
                      <a:pt x="139" y="67"/>
                    </a:lnTo>
                    <a:lnTo>
                      <a:pt x="124" y="76"/>
                    </a:lnTo>
                    <a:lnTo>
                      <a:pt x="110" y="85"/>
                    </a:lnTo>
                    <a:lnTo>
                      <a:pt x="97" y="94"/>
                    </a:lnTo>
                    <a:lnTo>
                      <a:pt x="84" y="103"/>
                    </a:lnTo>
                    <a:lnTo>
                      <a:pt x="72" y="114"/>
                    </a:lnTo>
                    <a:lnTo>
                      <a:pt x="60" y="125"/>
                    </a:lnTo>
                    <a:lnTo>
                      <a:pt x="51" y="135"/>
                    </a:lnTo>
                    <a:lnTo>
                      <a:pt x="41" y="147"/>
                    </a:lnTo>
                    <a:lnTo>
                      <a:pt x="33" y="158"/>
                    </a:lnTo>
                    <a:lnTo>
                      <a:pt x="26" y="169"/>
                    </a:lnTo>
                    <a:lnTo>
                      <a:pt x="18" y="182"/>
                    </a:lnTo>
                    <a:lnTo>
                      <a:pt x="12" y="195"/>
                    </a:lnTo>
                    <a:lnTo>
                      <a:pt x="8" y="206"/>
                    </a:lnTo>
                    <a:lnTo>
                      <a:pt x="5" y="219"/>
                    </a:lnTo>
                    <a:lnTo>
                      <a:pt x="2" y="232"/>
                    </a:lnTo>
                    <a:lnTo>
                      <a:pt x="0" y="247"/>
                    </a:lnTo>
                    <a:lnTo>
                      <a:pt x="0" y="260"/>
                    </a:lnTo>
                    <a:lnTo>
                      <a:pt x="0" y="1394"/>
                    </a:lnTo>
                    <a:lnTo>
                      <a:pt x="0" y="1408"/>
                    </a:lnTo>
                    <a:lnTo>
                      <a:pt x="2" y="1421"/>
                    </a:lnTo>
                    <a:lnTo>
                      <a:pt x="5" y="1434"/>
                    </a:lnTo>
                    <a:lnTo>
                      <a:pt x="8" y="1447"/>
                    </a:lnTo>
                    <a:lnTo>
                      <a:pt x="12" y="1460"/>
                    </a:lnTo>
                    <a:lnTo>
                      <a:pt x="18" y="1471"/>
                    </a:lnTo>
                    <a:lnTo>
                      <a:pt x="26" y="1484"/>
                    </a:lnTo>
                    <a:lnTo>
                      <a:pt x="33" y="1495"/>
                    </a:lnTo>
                    <a:lnTo>
                      <a:pt x="41" y="1508"/>
                    </a:lnTo>
                    <a:lnTo>
                      <a:pt x="51" y="1519"/>
                    </a:lnTo>
                    <a:lnTo>
                      <a:pt x="60" y="1530"/>
                    </a:lnTo>
                    <a:lnTo>
                      <a:pt x="72" y="1539"/>
                    </a:lnTo>
                    <a:lnTo>
                      <a:pt x="84" y="1550"/>
                    </a:lnTo>
                    <a:lnTo>
                      <a:pt x="97" y="1559"/>
                    </a:lnTo>
                    <a:lnTo>
                      <a:pt x="110" y="1568"/>
                    </a:lnTo>
                    <a:lnTo>
                      <a:pt x="124" y="1578"/>
                    </a:lnTo>
                    <a:lnTo>
                      <a:pt x="139" y="1587"/>
                    </a:lnTo>
                    <a:lnTo>
                      <a:pt x="154" y="1594"/>
                    </a:lnTo>
                    <a:lnTo>
                      <a:pt x="170" y="1601"/>
                    </a:lnTo>
                    <a:lnTo>
                      <a:pt x="187" y="1609"/>
                    </a:lnTo>
                    <a:lnTo>
                      <a:pt x="205" y="1616"/>
                    </a:lnTo>
                    <a:lnTo>
                      <a:pt x="221" y="1622"/>
                    </a:lnTo>
                    <a:lnTo>
                      <a:pt x="241" y="1629"/>
                    </a:lnTo>
                    <a:lnTo>
                      <a:pt x="259" y="1633"/>
                    </a:lnTo>
                    <a:lnTo>
                      <a:pt x="278" y="1638"/>
                    </a:lnTo>
                    <a:lnTo>
                      <a:pt x="298" y="1642"/>
                    </a:lnTo>
                    <a:lnTo>
                      <a:pt x="318" y="1646"/>
                    </a:lnTo>
                    <a:lnTo>
                      <a:pt x="339" y="1649"/>
                    </a:lnTo>
                    <a:lnTo>
                      <a:pt x="360" y="1651"/>
                    </a:lnTo>
                    <a:lnTo>
                      <a:pt x="381" y="1653"/>
                    </a:lnTo>
                    <a:lnTo>
                      <a:pt x="402" y="1653"/>
                    </a:lnTo>
                    <a:lnTo>
                      <a:pt x="424" y="1655"/>
                    </a:lnTo>
                    <a:lnTo>
                      <a:pt x="447" y="1653"/>
                    </a:lnTo>
                    <a:lnTo>
                      <a:pt x="468" y="1653"/>
                    </a:lnTo>
                    <a:lnTo>
                      <a:pt x="489" y="1651"/>
                    </a:lnTo>
                    <a:lnTo>
                      <a:pt x="510" y="1649"/>
                    </a:lnTo>
                    <a:lnTo>
                      <a:pt x="531" y="1646"/>
                    </a:lnTo>
                    <a:lnTo>
                      <a:pt x="551" y="1642"/>
                    </a:lnTo>
                    <a:lnTo>
                      <a:pt x="570" y="1638"/>
                    </a:lnTo>
                    <a:lnTo>
                      <a:pt x="590" y="1633"/>
                    </a:lnTo>
                    <a:lnTo>
                      <a:pt x="609" y="1629"/>
                    </a:lnTo>
                    <a:lnTo>
                      <a:pt x="627" y="1622"/>
                    </a:lnTo>
                    <a:lnTo>
                      <a:pt x="645" y="1616"/>
                    </a:lnTo>
                    <a:lnTo>
                      <a:pt x="662" y="1609"/>
                    </a:lnTo>
                    <a:lnTo>
                      <a:pt x="679" y="1601"/>
                    </a:lnTo>
                    <a:lnTo>
                      <a:pt x="695" y="1594"/>
                    </a:lnTo>
                    <a:lnTo>
                      <a:pt x="710" y="1587"/>
                    </a:lnTo>
                    <a:lnTo>
                      <a:pt x="725" y="1578"/>
                    </a:lnTo>
                    <a:lnTo>
                      <a:pt x="739" y="1568"/>
                    </a:lnTo>
                    <a:lnTo>
                      <a:pt x="752" y="1559"/>
                    </a:lnTo>
                    <a:lnTo>
                      <a:pt x="764" y="1550"/>
                    </a:lnTo>
                    <a:lnTo>
                      <a:pt x="776" y="1539"/>
                    </a:lnTo>
                    <a:lnTo>
                      <a:pt x="788" y="1530"/>
                    </a:lnTo>
                    <a:lnTo>
                      <a:pt x="797" y="1519"/>
                    </a:lnTo>
                    <a:lnTo>
                      <a:pt x="808" y="1508"/>
                    </a:lnTo>
                    <a:lnTo>
                      <a:pt x="815" y="1495"/>
                    </a:lnTo>
                    <a:lnTo>
                      <a:pt x="823" y="1484"/>
                    </a:lnTo>
                    <a:lnTo>
                      <a:pt x="830" y="1471"/>
                    </a:lnTo>
                    <a:lnTo>
                      <a:pt x="836" y="1460"/>
                    </a:lnTo>
                    <a:lnTo>
                      <a:pt x="841" y="1447"/>
                    </a:lnTo>
                    <a:lnTo>
                      <a:pt x="844" y="1434"/>
                    </a:lnTo>
                    <a:lnTo>
                      <a:pt x="847" y="1421"/>
                    </a:lnTo>
                    <a:lnTo>
                      <a:pt x="849" y="1408"/>
                    </a:lnTo>
                    <a:lnTo>
                      <a:pt x="850" y="1394"/>
                    </a:lnTo>
                    <a:lnTo>
                      <a:pt x="850" y="260"/>
                    </a:lnTo>
                    <a:lnTo>
                      <a:pt x="849" y="247"/>
                    </a:lnTo>
                    <a:lnTo>
                      <a:pt x="847" y="232"/>
                    </a:lnTo>
                    <a:lnTo>
                      <a:pt x="844" y="219"/>
                    </a:lnTo>
                    <a:lnTo>
                      <a:pt x="841" y="206"/>
                    </a:lnTo>
                    <a:lnTo>
                      <a:pt x="836" y="195"/>
                    </a:lnTo>
                    <a:lnTo>
                      <a:pt x="830" y="182"/>
                    </a:lnTo>
                    <a:lnTo>
                      <a:pt x="823" y="169"/>
                    </a:lnTo>
                    <a:lnTo>
                      <a:pt x="815" y="158"/>
                    </a:lnTo>
                    <a:lnTo>
                      <a:pt x="808" y="147"/>
                    </a:lnTo>
                    <a:lnTo>
                      <a:pt x="797" y="135"/>
                    </a:lnTo>
                    <a:lnTo>
                      <a:pt x="788" y="125"/>
                    </a:lnTo>
                    <a:lnTo>
                      <a:pt x="776" y="114"/>
                    </a:lnTo>
                    <a:lnTo>
                      <a:pt x="764" y="103"/>
                    </a:lnTo>
                    <a:lnTo>
                      <a:pt x="752" y="94"/>
                    </a:lnTo>
                    <a:lnTo>
                      <a:pt x="739" y="85"/>
                    </a:lnTo>
                    <a:lnTo>
                      <a:pt x="725" y="76"/>
                    </a:lnTo>
                    <a:lnTo>
                      <a:pt x="710" y="67"/>
                    </a:lnTo>
                    <a:lnTo>
                      <a:pt x="695" y="59"/>
                    </a:lnTo>
                    <a:lnTo>
                      <a:pt x="679" y="52"/>
                    </a:lnTo>
                    <a:lnTo>
                      <a:pt x="662" y="44"/>
                    </a:lnTo>
                    <a:lnTo>
                      <a:pt x="645" y="37"/>
                    </a:lnTo>
                    <a:lnTo>
                      <a:pt x="627" y="32"/>
                    </a:lnTo>
                    <a:lnTo>
                      <a:pt x="609" y="24"/>
                    </a:lnTo>
                    <a:lnTo>
                      <a:pt x="590" y="21"/>
                    </a:lnTo>
                    <a:lnTo>
                      <a:pt x="570" y="15"/>
                    </a:lnTo>
                    <a:lnTo>
                      <a:pt x="551" y="11"/>
                    </a:lnTo>
                    <a:lnTo>
                      <a:pt x="531" y="8"/>
                    </a:lnTo>
                    <a:lnTo>
                      <a:pt x="510" y="4"/>
                    </a:lnTo>
                    <a:lnTo>
                      <a:pt x="489" y="2"/>
                    </a:lnTo>
                    <a:lnTo>
                      <a:pt x="468" y="0"/>
                    </a:lnTo>
                    <a:lnTo>
                      <a:pt x="447" y="0"/>
                    </a:lnTo>
                    <a:lnTo>
                      <a:pt x="424" y="0"/>
                    </a:lnTo>
                    <a:lnTo>
                      <a:pt x="424" y="0"/>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b="1" dirty="0">
                  <a:latin typeface="+mn-lt"/>
                </a:endParaRPr>
              </a:p>
            </p:txBody>
          </p:sp>
          <p:sp>
            <p:nvSpPr>
              <p:cNvPr id="1021957" name="Freeform 5"/>
              <p:cNvSpPr>
                <a:spLocks/>
              </p:cNvSpPr>
              <p:nvPr/>
            </p:nvSpPr>
            <p:spPr bwMode="auto">
              <a:xfrm>
                <a:off x="3084" y="1467"/>
                <a:ext cx="961" cy="1655"/>
              </a:xfrm>
              <a:custGeom>
                <a:avLst/>
                <a:gdLst/>
                <a:ahLst/>
                <a:cxnLst>
                  <a:cxn ang="0">
                    <a:pos x="381" y="0"/>
                  </a:cxn>
                  <a:cxn ang="0">
                    <a:pos x="318" y="8"/>
                  </a:cxn>
                  <a:cxn ang="0">
                    <a:pos x="259" y="21"/>
                  </a:cxn>
                  <a:cxn ang="0">
                    <a:pos x="205" y="37"/>
                  </a:cxn>
                  <a:cxn ang="0">
                    <a:pos x="154" y="59"/>
                  </a:cxn>
                  <a:cxn ang="0">
                    <a:pos x="110" y="85"/>
                  </a:cxn>
                  <a:cxn ang="0">
                    <a:pos x="72" y="114"/>
                  </a:cxn>
                  <a:cxn ang="0">
                    <a:pos x="41" y="147"/>
                  </a:cxn>
                  <a:cxn ang="0">
                    <a:pos x="18" y="182"/>
                  </a:cxn>
                  <a:cxn ang="0">
                    <a:pos x="5" y="219"/>
                  </a:cxn>
                  <a:cxn ang="0">
                    <a:pos x="0" y="260"/>
                  </a:cxn>
                  <a:cxn ang="0">
                    <a:pos x="2" y="1421"/>
                  </a:cxn>
                  <a:cxn ang="0">
                    <a:pos x="12" y="1460"/>
                  </a:cxn>
                  <a:cxn ang="0">
                    <a:pos x="33" y="1495"/>
                  </a:cxn>
                  <a:cxn ang="0">
                    <a:pos x="60" y="1530"/>
                  </a:cxn>
                  <a:cxn ang="0">
                    <a:pos x="97" y="1559"/>
                  </a:cxn>
                  <a:cxn ang="0">
                    <a:pos x="139" y="1587"/>
                  </a:cxn>
                  <a:cxn ang="0">
                    <a:pos x="187" y="1609"/>
                  </a:cxn>
                  <a:cxn ang="0">
                    <a:pos x="241" y="1629"/>
                  </a:cxn>
                  <a:cxn ang="0">
                    <a:pos x="298" y="1642"/>
                  </a:cxn>
                  <a:cxn ang="0">
                    <a:pos x="360" y="1651"/>
                  </a:cxn>
                  <a:cxn ang="0">
                    <a:pos x="424" y="1655"/>
                  </a:cxn>
                  <a:cxn ang="0">
                    <a:pos x="489" y="1651"/>
                  </a:cxn>
                  <a:cxn ang="0">
                    <a:pos x="551" y="1642"/>
                  </a:cxn>
                  <a:cxn ang="0">
                    <a:pos x="609" y="1629"/>
                  </a:cxn>
                  <a:cxn ang="0">
                    <a:pos x="662" y="1609"/>
                  </a:cxn>
                  <a:cxn ang="0">
                    <a:pos x="710" y="1587"/>
                  </a:cxn>
                  <a:cxn ang="0">
                    <a:pos x="752" y="1559"/>
                  </a:cxn>
                  <a:cxn ang="0">
                    <a:pos x="788" y="1530"/>
                  </a:cxn>
                  <a:cxn ang="0">
                    <a:pos x="815" y="1495"/>
                  </a:cxn>
                  <a:cxn ang="0">
                    <a:pos x="836" y="1460"/>
                  </a:cxn>
                  <a:cxn ang="0">
                    <a:pos x="847" y="1421"/>
                  </a:cxn>
                  <a:cxn ang="0">
                    <a:pos x="850" y="260"/>
                  </a:cxn>
                  <a:cxn ang="0">
                    <a:pos x="844" y="219"/>
                  </a:cxn>
                  <a:cxn ang="0">
                    <a:pos x="830" y="182"/>
                  </a:cxn>
                  <a:cxn ang="0">
                    <a:pos x="808" y="147"/>
                  </a:cxn>
                  <a:cxn ang="0">
                    <a:pos x="776" y="114"/>
                  </a:cxn>
                  <a:cxn ang="0">
                    <a:pos x="739" y="85"/>
                  </a:cxn>
                  <a:cxn ang="0">
                    <a:pos x="695" y="59"/>
                  </a:cxn>
                  <a:cxn ang="0">
                    <a:pos x="645" y="37"/>
                  </a:cxn>
                  <a:cxn ang="0">
                    <a:pos x="590" y="21"/>
                  </a:cxn>
                  <a:cxn ang="0">
                    <a:pos x="531" y="8"/>
                  </a:cxn>
                  <a:cxn ang="0">
                    <a:pos x="468" y="0"/>
                  </a:cxn>
                  <a:cxn ang="0">
                    <a:pos x="424" y="0"/>
                  </a:cxn>
                </a:cxnLst>
                <a:rect l="0" t="0" r="r" b="b"/>
                <a:pathLst>
                  <a:path w="850" h="1655">
                    <a:moveTo>
                      <a:pt x="424" y="0"/>
                    </a:moveTo>
                    <a:lnTo>
                      <a:pt x="402" y="0"/>
                    </a:lnTo>
                    <a:lnTo>
                      <a:pt x="381" y="0"/>
                    </a:lnTo>
                    <a:lnTo>
                      <a:pt x="360" y="2"/>
                    </a:lnTo>
                    <a:lnTo>
                      <a:pt x="339" y="4"/>
                    </a:lnTo>
                    <a:lnTo>
                      <a:pt x="318" y="8"/>
                    </a:lnTo>
                    <a:lnTo>
                      <a:pt x="298" y="11"/>
                    </a:lnTo>
                    <a:lnTo>
                      <a:pt x="278" y="15"/>
                    </a:lnTo>
                    <a:lnTo>
                      <a:pt x="259" y="21"/>
                    </a:lnTo>
                    <a:lnTo>
                      <a:pt x="241" y="24"/>
                    </a:lnTo>
                    <a:lnTo>
                      <a:pt x="221" y="32"/>
                    </a:lnTo>
                    <a:lnTo>
                      <a:pt x="205" y="37"/>
                    </a:lnTo>
                    <a:lnTo>
                      <a:pt x="187" y="44"/>
                    </a:lnTo>
                    <a:lnTo>
                      <a:pt x="170" y="52"/>
                    </a:lnTo>
                    <a:lnTo>
                      <a:pt x="154" y="59"/>
                    </a:lnTo>
                    <a:lnTo>
                      <a:pt x="139" y="67"/>
                    </a:lnTo>
                    <a:lnTo>
                      <a:pt x="124" y="76"/>
                    </a:lnTo>
                    <a:lnTo>
                      <a:pt x="110" y="85"/>
                    </a:lnTo>
                    <a:lnTo>
                      <a:pt x="97" y="94"/>
                    </a:lnTo>
                    <a:lnTo>
                      <a:pt x="84" y="103"/>
                    </a:lnTo>
                    <a:lnTo>
                      <a:pt x="72" y="114"/>
                    </a:lnTo>
                    <a:lnTo>
                      <a:pt x="60" y="125"/>
                    </a:lnTo>
                    <a:lnTo>
                      <a:pt x="51" y="135"/>
                    </a:lnTo>
                    <a:lnTo>
                      <a:pt x="41" y="147"/>
                    </a:lnTo>
                    <a:lnTo>
                      <a:pt x="33" y="158"/>
                    </a:lnTo>
                    <a:lnTo>
                      <a:pt x="26" y="169"/>
                    </a:lnTo>
                    <a:lnTo>
                      <a:pt x="18" y="182"/>
                    </a:lnTo>
                    <a:lnTo>
                      <a:pt x="12" y="195"/>
                    </a:lnTo>
                    <a:lnTo>
                      <a:pt x="8" y="206"/>
                    </a:lnTo>
                    <a:lnTo>
                      <a:pt x="5" y="219"/>
                    </a:lnTo>
                    <a:lnTo>
                      <a:pt x="2" y="232"/>
                    </a:lnTo>
                    <a:lnTo>
                      <a:pt x="0" y="247"/>
                    </a:lnTo>
                    <a:lnTo>
                      <a:pt x="0" y="260"/>
                    </a:lnTo>
                    <a:lnTo>
                      <a:pt x="0" y="1394"/>
                    </a:lnTo>
                    <a:lnTo>
                      <a:pt x="0" y="1408"/>
                    </a:lnTo>
                    <a:lnTo>
                      <a:pt x="2" y="1421"/>
                    </a:lnTo>
                    <a:lnTo>
                      <a:pt x="5" y="1434"/>
                    </a:lnTo>
                    <a:lnTo>
                      <a:pt x="8" y="1447"/>
                    </a:lnTo>
                    <a:lnTo>
                      <a:pt x="12" y="1460"/>
                    </a:lnTo>
                    <a:lnTo>
                      <a:pt x="18" y="1471"/>
                    </a:lnTo>
                    <a:lnTo>
                      <a:pt x="26" y="1484"/>
                    </a:lnTo>
                    <a:lnTo>
                      <a:pt x="33" y="1495"/>
                    </a:lnTo>
                    <a:lnTo>
                      <a:pt x="41" y="1508"/>
                    </a:lnTo>
                    <a:lnTo>
                      <a:pt x="51" y="1519"/>
                    </a:lnTo>
                    <a:lnTo>
                      <a:pt x="60" y="1530"/>
                    </a:lnTo>
                    <a:lnTo>
                      <a:pt x="72" y="1539"/>
                    </a:lnTo>
                    <a:lnTo>
                      <a:pt x="84" y="1550"/>
                    </a:lnTo>
                    <a:lnTo>
                      <a:pt x="97" y="1559"/>
                    </a:lnTo>
                    <a:lnTo>
                      <a:pt x="110" y="1568"/>
                    </a:lnTo>
                    <a:lnTo>
                      <a:pt x="124" y="1578"/>
                    </a:lnTo>
                    <a:lnTo>
                      <a:pt x="139" y="1587"/>
                    </a:lnTo>
                    <a:lnTo>
                      <a:pt x="154" y="1594"/>
                    </a:lnTo>
                    <a:lnTo>
                      <a:pt x="170" y="1601"/>
                    </a:lnTo>
                    <a:lnTo>
                      <a:pt x="187" y="1609"/>
                    </a:lnTo>
                    <a:lnTo>
                      <a:pt x="205" y="1616"/>
                    </a:lnTo>
                    <a:lnTo>
                      <a:pt x="221" y="1622"/>
                    </a:lnTo>
                    <a:lnTo>
                      <a:pt x="241" y="1629"/>
                    </a:lnTo>
                    <a:lnTo>
                      <a:pt x="259" y="1633"/>
                    </a:lnTo>
                    <a:lnTo>
                      <a:pt x="278" y="1638"/>
                    </a:lnTo>
                    <a:lnTo>
                      <a:pt x="298" y="1642"/>
                    </a:lnTo>
                    <a:lnTo>
                      <a:pt x="318" y="1646"/>
                    </a:lnTo>
                    <a:lnTo>
                      <a:pt x="339" y="1649"/>
                    </a:lnTo>
                    <a:lnTo>
                      <a:pt x="360" y="1651"/>
                    </a:lnTo>
                    <a:lnTo>
                      <a:pt x="381" y="1653"/>
                    </a:lnTo>
                    <a:lnTo>
                      <a:pt x="402" y="1653"/>
                    </a:lnTo>
                    <a:lnTo>
                      <a:pt x="424" y="1655"/>
                    </a:lnTo>
                    <a:lnTo>
                      <a:pt x="447" y="1653"/>
                    </a:lnTo>
                    <a:lnTo>
                      <a:pt x="468" y="1653"/>
                    </a:lnTo>
                    <a:lnTo>
                      <a:pt x="489" y="1651"/>
                    </a:lnTo>
                    <a:lnTo>
                      <a:pt x="510" y="1649"/>
                    </a:lnTo>
                    <a:lnTo>
                      <a:pt x="531" y="1646"/>
                    </a:lnTo>
                    <a:lnTo>
                      <a:pt x="551" y="1642"/>
                    </a:lnTo>
                    <a:lnTo>
                      <a:pt x="570" y="1638"/>
                    </a:lnTo>
                    <a:lnTo>
                      <a:pt x="590" y="1633"/>
                    </a:lnTo>
                    <a:lnTo>
                      <a:pt x="609" y="1629"/>
                    </a:lnTo>
                    <a:lnTo>
                      <a:pt x="627" y="1622"/>
                    </a:lnTo>
                    <a:lnTo>
                      <a:pt x="645" y="1616"/>
                    </a:lnTo>
                    <a:lnTo>
                      <a:pt x="662" y="1609"/>
                    </a:lnTo>
                    <a:lnTo>
                      <a:pt x="679" y="1601"/>
                    </a:lnTo>
                    <a:lnTo>
                      <a:pt x="695" y="1594"/>
                    </a:lnTo>
                    <a:lnTo>
                      <a:pt x="710" y="1587"/>
                    </a:lnTo>
                    <a:lnTo>
                      <a:pt x="725" y="1578"/>
                    </a:lnTo>
                    <a:lnTo>
                      <a:pt x="739" y="1568"/>
                    </a:lnTo>
                    <a:lnTo>
                      <a:pt x="752" y="1559"/>
                    </a:lnTo>
                    <a:lnTo>
                      <a:pt x="764" y="1550"/>
                    </a:lnTo>
                    <a:lnTo>
                      <a:pt x="776" y="1539"/>
                    </a:lnTo>
                    <a:lnTo>
                      <a:pt x="788" y="1530"/>
                    </a:lnTo>
                    <a:lnTo>
                      <a:pt x="797" y="1519"/>
                    </a:lnTo>
                    <a:lnTo>
                      <a:pt x="808" y="1508"/>
                    </a:lnTo>
                    <a:lnTo>
                      <a:pt x="815" y="1495"/>
                    </a:lnTo>
                    <a:lnTo>
                      <a:pt x="823" y="1484"/>
                    </a:lnTo>
                    <a:lnTo>
                      <a:pt x="830" y="1471"/>
                    </a:lnTo>
                    <a:lnTo>
                      <a:pt x="836" y="1460"/>
                    </a:lnTo>
                    <a:lnTo>
                      <a:pt x="841" y="1447"/>
                    </a:lnTo>
                    <a:lnTo>
                      <a:pt x="844" y="1434"/>
                    </a:lnTo>
                    <a:lnTo>
                      <a:pt x="847" y="1421"/>
                    </a:lnTo>
                    <a:lnTo>
                      <a:pt x="849" y="1408"/>
                    </a:lnTo>
                    <a:lnTo>
                      <a:pt x="850" y="1394"/>
                    </a:lnTo>
                    <a:lnTo>
                      <a:pt x="850" y="260"/>
                    </a:lnTo>
                    <a:lnTo>
                      <a:pt x="849" y="247"/>
                    </a:lnTo>
                    <a:lnTo>
                      <a:pt x="847" y="232"/>
                    </a:lnTo>
                    <a:lnTo>
                      <a:pt x="844" y="219"/>
                    </a:lnTo>
                    <a:lnTo>
                      <a:pt x="841" y="206"/>
                    </a:lnTo>
                    <a:lnTo>
                      <a:pt x="836" y="195"/>
                    </a:lnTo>
                    <a:lnTo>
                      <a:pt x="830" y="182"/>
                    </a:lnTo>
                    <a:lnTo>
                      <a:pt x="823" y="169"/>
                    </a:lnTo>
                    <a:lnTo>
                      <a:pt x="815" y="158"/>
                    </a:lnTo>
                    <a:lnTo>
                      <a:pt x="808" y="147"/>
                    </a:lnTo>
                    <a:lnTo>
                      <a:pt x="797" y="135"/>
                    </a:lnTo>
                    <a:lnTo>
                      <a:pt x="788" y="125"/>
                    </a:lnTo>
                    <a:lnTo>
                      <a:pt x="776" y="114"/>
                    </a:lnTo>
                    <a:lnTo>
                      <a:pt x="764" y="103"/>
                    </a:lnTo>
                    <a:lnTo>
                      <a:pt x="752" y="94"/>
                    </a:lnTo>
                    <a:lnTo>
                      <a:pt x="739" y="85"/>
                    </a:lnTo>
                    <a:lnTo>
                      <a:pt x="725" y="76"/>
                    </a:lnTo>
                    <a:lnTo>
                      <a:pt x="710" y="67"/>
                    </a:lnTo>
                    <a:lnTo>
                      <a:pt x="695" y="59"/>
                    </a:lnTo>
                    <a:lnTo>
                      <a:pt x="679" y="52"/>
                    </a:lnTo>
                    <a:lnTo>
                      <a:pt x="662" y="44"/>
                    </a:lnTo>
                    <a:lnTo>
                      <a:pt x="645" y="37"/>
                    </a:lnTo>
                    <a:lnTo>
                      <a:pt x="627" y="32"/>
                    </a:lnTo>
                    <a:lnTo>
                      <a:pt x="609" y="24"/>
                    </a:lnTo>
                    <a:lnTo>
                      <a:pt x="590" y="21"/>
                    </a:lnTo>
                    <a:lnTo>
                      <a:pt x="570" y="15"/>
                    </a:lnTo>
                    <a:lnTo>
                      <a:pt x="551" y="11"/>
                    </a:lnTo>
                    <a:lnTo>
                      <a:pt x="531" y="8"/>
                    </a:lnTo>
                    <a:lnTo>
                      <a:pt x="510" y="4"/>
                    </a:lnTo>
                    <a:lnTo>
                      <a:pt x="489" y="2"/>
                    </a:lnTo>
                    <a:lnTo>
                      <a:pt x="468" y="0"/>
                    </a:lnTo>
                    <a:lnTo>
                      <a:pt x="447" y="0"/>
                    </a:lnTo>
                    <a:lnTo>
                      <a:pt x="424" y="0"/>
                    </a:lnTo>
                    <a:lnTo>
                      <a:pt x="424"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58" name="Freeform 6"/>
              <p:cNvSpPr>
                <a:spLocks/>
              </p:cNvSpPr>
              <p:nvPr/>
            </p:nvSpPr>
            <p:spPr bwMode="auto">
              <a:xfrm>
                <a:off x="3084" y="1727"/>
                <a:ext cx="961" cy="259"/>
              </a:xfrm>
              <a:custGeom>
                <a:avLst/>
                <a:gdLst/>
                <a:ahLst/>
                <a:cxnLst>
                  <a:cxn ang="0">
                    <a:pos x="0" y="12"/>
                  </a:cxn>
                  <a:cxn ang="0">
                    <a:pos x="5" y="38"/>
                  </a:cxn>
                  <a:cxn ang="0">
                    <a:pos x="12" y="64"/>
                  </a:cxn>
                  <a:cxn ang="0">
                    <a:pos x="26" y="88"/>
                  </a:cxn>
                  <a:cxn ang="0">
                    <a:pos x="41" y="112"/>
                  </a:cxn>
                  <a:cxn ang="0">
                    <a:pos x="60" y="134"/>
                  </a:cxn>
                  <a:cxn ang="0">
                    <a:pos x="84" y="154"/>
                  </a:cxn>
                  <a:cxn ang="0">
                    <a:pos x="110" y="174"/>
                  </a:cxn>
                  <a:cxn ang="0">
                    <a:pos x="139" y="191"/>
                  </a:cxn>
                  <a:cxn ang="0">
                    <a:pos x="170" y="207"/>
                  </a:cxn>
                  <a:cxn ang="0">
                    <a:pos x="205" y="222"/>
                  </a:cxn>
                  <a:cxn ang="0">
                    <a:pos x="241" y="233"/>
                  </a:cxn>
                  <a:cxn ang="0">
                    <a:pos x="278" y="244"/>
                  </a:cxn>
                  <a:cxn ang="0">
                    <a:pos x="318" y="251"/>
                  </a:cxn>
                  <a:cxn ang="0">
                    <a:pos x="360" y="257"/>
                  </a:cxn>
                  <a:cxn ang="0">
                    <a:pos x="402" y="259"/>
                  </a:cxn>
                  <a:cxn ang="0">
                    <a:pos x="447" y="259"/>
                  </a:cxn>
                  <a:cxn ang="0">
                    <a:pos x="489" y="257"/>
                  </a:cxn>
                  <a:cxn ang="0">
                    <a:pos x="531" y="251"/>
                  </a:cxn>
                  <a:cxn ang="0">
                    <a:pos x="570" y="244"/>
                  </a:cxn>
                  <a:cxn ang="0">
                    <a:pos x="609" y="233"/>
                  </a:cxn>
                  <a:cxn ang="0">
                    <a:pos x="645" y="222"/>
                  </a:cxn>
                  <a:cxn ang="0">
                    <a:pos x="679" y="207"/>
                  </a:cxn>
                  <a:cxn ang="0">
                    <a:pos x="710" y="191"/>
                  </a:cxn>
                  <a:cxn ang="0">
                    <a:pos x="739" y="174"/>
                  </a:cxn>
                  <a:cxn ang="0">
                    <a:pos x="764" y="154"/>
                  </a:cxn>
                  <a:cxn ang="0">
                    <a:pos x="788" y="134"/>
                  </a:cxn>
                  <a:cxn ang="0">
                    <a:pos x="808" y="112"/>
                  </a:cxn>
                  <a:cxn ang="0">
                    <a:pos x="823" y="88"/>
                  </a:cxn>
                  <a:cxn ang="0">
                    <a:pos x="836" y="64"/>
                  </a:cxn>
                  <a:cxn ang="0">
                    <a:pos x="844" y="38"/>
                  </a:cxn>
                  <a:cxn ang="0">
                    <a:pos x="849" y="12"/>
                  </a:cxn>
                </a:cxnLst>
                <a:rect l="0" t="0" r="r" b="b"/>
                <a:pathLst>
                  <a:path w="850" h="259">
                    <a:moveTo>
                      <a:pt x="0" y="0"/>
                    </a:moveTo>
                    <a:lnTo>
                      <a:pt x="0" y="12"/>
                    </a:lnTo>
                    <a:lnTo>
                      <a:pt x="2" y="25"/>
                    </a:lnTo>
                    <a:lnTo>
                      <a:pt x="5" y="38"/>
                    </a:lnTo>
                    <a:lnTo>
                      <a:pt x="8" y="51"/>
                    </a:lnTo>
                    <a:lnTo>
                      <a:pt x="12" y="64"/>
                    </a:lnTo>
                    <a:lnTo>
                      <a:pt x="18" y="77"/>
                    </a:lnTo>
                    <a:lnTo>
                      <a:pt x="26" y="88"/>
                    </a:lnTo>
                    <a:lnTo>
                      <a:pt x="33" y="101"/>
                    </a:lnTo>
                    <a:lnTo>
                      <a:pt x="41" y="112"/>
                    </a:lnTo>
                    <a:lnTo>
                      <a:pt x="51" y="123"/>
                    </a:lnTo>
                    <a:lnTo>
                      <a:pt x="60" y="134"/>
                    </a:lnTo>
                    <a:lnTo>
                      <a:pt x="72" y="145"/>
                    </a:lnTo>
                    <a:lnTo>
                      <a:pt x="84" y="154"/>
                    </a:lnTo>
                    <a:lnTo>
                      <a:pt x="97" y="165"/>
                    </a:lnTo>
                    <a:lnTo>
                      <a:pt x="110" y="174"/>
                    </a:lnTo>
                    <a:lnTo>
                      <a:pt x="124" y="183"/>
                    </a:lnTo>
                    <a:lnTo>
                      <a:pt x="139" y="191"/>
                    </a:lnTo>
                    <a:lnTo>
                      <a:pt x="154" y="200"/>
                    </a:lnTo>
                    <a:lnTo>
                      <a:pt x="170" y="207"/>
                    </a:lnTo>
                    <a:lnTo>
                      <a:pt x="187" y="215"/>
                    </a:lnTo>
                    <a:lnTo>
                      <a:pt x="205" y="222"/>
                    </a:lnTo>
                    <a:lnTo>
                      <a:pt x="221" y="227"/>
                    </a:lnTo>
                    <a:lnTo>
                      <a:pt x="241" y="233"/>
                    </a:lnTo>
                    <a:lnTo>
                      <a:pt x="259" y="238"/>
                    </a:lnTo>
                    <a:lnTo>
                      <a:pt x="278" y="244"/>
                    </a:lnTo>
                    <a:lnTo>
                      <a:pt x="298" y="248"/>
                    </a:lnTo>
                    <a:lnTo>
                      <a:pt x="318" y="251"/>
                    </a:lnTo>
                    <a:lnTo>
                      <a:pt x="339" y="253"/>
                    </a:lnTo>
                    <a:lnTo>
                      <a:pt x="360" y="257"/>
                    </a:lnTo>
                    <a:lnTo>
                      <a:pt x="381" y="257"/>
                    </a:lnTo>
                    <a:lnTo>
                      <a:pt x="402" y="259"/>
                    </a:lnTo>
                    <a:lnTo>
                      <a:pt x="424" y="259"/>
                    </a:lnTo>
                    <a:lnTo>
                      <a:pt x="447" y="259"/>
                    </a:lnTo>
                    <a:lnTo>
                      <a:pt x="468" y="257"/>
                    </a:lnTo>
                    <a:lnTo>
                      <a:pt x="489" y="257"/>
                    </a:lnTo>
                    <a:lnTo>
                      <a:pt x="510" y="253"/>
                    </a:lnTo>
                    <a:lnTo>
                      <a:pt x="531" y="251"/>
                    </a:lnTo>
                    <a:lnTo>
                      <a:pt x="551" y="248"/>
                    </a:lnTo>
                    <a:lnTo>
                      <a:pt x="570" y="244"/>
                    </a:lnTo>
                    <a:lnTo>
                      <a:pt x="590" y="238"/>
                    </a:lnTo>
                    <a:lnTo>
                      <a:pt x="609" y="233"/>
                    </a:lnTo>
                    <a:lnTo>
                      <a:pt x="627" y="227"/>
                    </a:lnTo>
                    <a:lnTo>
                      <a:pt x="645" y="222"/>
                    </a:lnTo>
                    <a:lnTo>
                      <a:pt x="662" y="215"/>
                    </a:lnTo>
                    <a:lnTo>
                      <a:pt x="679" y="207"/>
                    </a:lnTo>
                    <a:lnTo>
                      <a:pt x="695" y="200"/>
                    </a:lnTo>
                    <a:lnTo>
                      <a:pt x="710" y="191"/>
                    </a:lnTo>
                    <a:lnTo>
                      <a:pt x="725" y="183"/>
                    </a:lnTo>
                    <a:lnTo>
                      <a:pt x="739" y="174"/>
                    </a:lnTo>
                    <a:lnTo>
                      <a:pt x="752" y="165"/>
                    </a:lnTo>
                    <a:lnTo>
                      <a:pt x="764" y="154"/>
                    </a:lnTo>
                    <a:lnTo>
                      <a:pt x="776" y="145"/>
                    </a:lnTo>
                    <a:lnTo>
                      <a:pt x="788" y="134"/>
                    </a:lnTo>
                    <a:lnTo>
                      <a:pt x="797" y="123"/>
                    </a:lnTo>
                    <a:lnTo>
                      <a:pt x="808" y="112"/>
                    </a:lnTo>
                    <a:lnTo>
                      <a:pt x="815" y="101"/>
                    </a:lnTo>
                    <a:lnTo>
                      <a:pt x="823" y="88"/>
                    </a:lnTo>
                    <a:lnTo>
                      <a:pt x="830" y="77"/>
                    </a:lnTo>
                    <a:lnTo>
                      <a:pt x="836" y="64"/>
                    </a:lnTo>
                    <a:lnTo>
                      <a:pt x="841" y="51"/>
                    </a:lnTo>
                    <a:lnTo>
                      <a:pt x="844" y="38"/>
                    </a:lnTo>
                    <a:lnTo>
                      <a:pt x="847" y="25"/>
                    </a:lnTo>
                    <a:lnTo>
                      <a:pt x="849" y="12"/>
                    </a:lnTo>
                    <a:lnTo>
                      <a:pt x="850"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59" name="Freeform 7"/>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0" name="Freeform 8"/>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1" name="Freeform 9"/>
              <p:cNvSpPr>
                <a:spLocks/>
              </p:cNvSpPr>
              <p:nvPr/>
            </p:nvSpPr>
            <p:spPr bwMode="auto">
              <a:xfrm>
                <a:off x="3643" y="2557"/>
                <a:ext cx="338" cy="412"/>
              </a:xfrm>
              <a:custGeom>
                <a:avLst/>
                <a:gdLst/>
                <a:ahLst/>
                <a:cxnLst>
                  <a:cxn ang="0">
                    <a:pos x="0" y="412"/>
                  </a:cxn>
                  <a:cxn ang="0">
                    <a:pos x="30" y="410"/>
                  </a:cxn>
                  <a:cxn ang="0">
                    <a:pos x="60" y="407"/>
                  </a:cxn>
                  <a:cxn ang="0">
                    <a:pos x="90" y="399"/>
                  </a:cxn>
                  <a:cxn ang="0">
                    <a:pos x="117" y="388"/>
                  </a:cxn>
                  <a:cxn ang="0">
                    <a:pos x="142" y="374"/>
                  </a:cxn>
                  <a:cxn ang="0">
                    <a:pos x="167" y="359"/>
                  </a:cxn>
                  <a:cxn ang="0">
                    <a:pos x="191" y="340"/>
                  </a:cxn>
                  <a:cxn ang="0">
                    <a:pos x="212" y="318"/>
                  </a:cxn>
                  <a:cxn ang="0">
                    <a:pos x="230" y="296"/>
                  </a:cxn>
                  <a:cxn ang="0">
                    <a:pos x="248" y="272"/>
                  </a:cxn>
                  <a:cxn ang="0">
                    <a:pos x="263" y="245"/>
                  </a:cxn>
                  <a:cxn ang="0">
                    <a:pos x="275" y="217"/>
                  </a:cxn>
                  <a:cxn ang="0">
                    <a:pos x="285" y="188"/>
                  </a:cxn>
                  <a:cxn ang="0">
                    <a:pos x="293" y="157"/>
                  </a:cxn>
                  <a:cxn ang="0">
                    <a:pos x="297" y="125"/>
                  </a:cxn>
                  <a:cxn ang="0">
                    <a:pos x="299" y="92"/>
                  </a:cxn>
                  <a:cxn ang="0">
                    <a:pos x="297" y="70"/>
                  </a:cxn>
                  <a:cxn ang="0">
                    <a:pos x="296" y="46"/>
                  </a:cxn>
                  <a:cxn ang="0">
                    <a:pos x="291" y="22"/>
                  </a:cxn>
                  <a:cxn ang="0">
                    <a:pos x="285" y="0"/>
                  </a:cxn>
                  <a:cxn ang="0">
                    <a:pos x="278" y="26"/>
                  </a:cxn>
                  <a:cxn ang="0">
                    <a:pos x="267" y="50"/>
                  </a:cxn>
                  <a:cxn ang="0">
                    <a:pos x="258" y="72"/>
                  </a:cxn>
                  <a:cxn ang="0">
                    <a:pos x="243" y="94"/>
                  </a:cxn>
                  <a:cxn ang="0">
                    <a:pos x="230" y="114"/>
                  </a:cxn>
                  <a:cxn ang="0">
                    <a:pos x="215" y="133"/>
                  </a:cxn>
                  <a:cxn ang="0">
                    <a:pos x="197" y="151"/>
                  </a:cxn>
                  <a:cxn ang="0">
                    <a:pos x="179" y="166"/>
                  </a:cxn>
                  <a:cxn ang="0">
                    <a:pos x="160" y="181"/>
                  </a:cxn>
                  <a:cxn ang="0">
                    <a:pos x="139" y="193"/>
                  </a:cxn>
                  <a:cxn ang="0">
                    <a:pos x="117" y="203"/>
                  </a:cxn>
                  <a:cxn ang="0">
                    <a:pos x="94" y="214"/>
                  </a:cxn>
                  <a:cxn ang="0">
                    <a:pos x="72" y="221"/>
                  </a:cxn>
                  <a:cxn ang="0">
                    <a:pos x="49" y="225"/>
                  </a:cxn>
                  <a:cxn ang="0">
                    <a:pos x="25" y="228"/>
                  </a:cxn>
                  <a:cxn ang="0">
                    <a:pos x="0" y="230"/>
                  </a:cxn>
                  <a:cxn ang="0">
                    <a:pos x="0" y="412"/>
                  </a:cxn>
                </a:cxnLst>
                <a:rect l="0" t="0" r="r" b="b"/>
                <a:pathLst>
                  <a:path w="299" h="412">
                    <a:moveTo>
                      <a:pt x="0" y="412"/>
                    </a:moveTo>
                    <a:lnTo>
                      <a:pt x="30" y="410"/>
                    </a:lnTo>
                    <a:lnTo>
                      <a:pt x="60" y="407"/>
                    </a:lnTo>
                    <a:lnTo>
                      <a:pt x="90" y="399"/>
                    </a:lnTo>
                    <a:lnTo>
                      <a:pt x="117" y="388"/>
                    </a:lnTo>
                    <a:lnTo>
                      <a:pt x="142" y="374"/>
                    </a:lnTo>
                    <a:lnTo>
                      <a:pt x="167" y="359"/>
                    </a:lnTo>
                    <a:lnTo>
                      <a:pt x="191" y="340"/>
                    </a:lnTo>
                    <a:lnTo>
                      <a:pt x="212" y="318"/>
                    </a:lnTo>
                    <a:lnTo>
                      <a:pt x="230" y="296"/>
                    </a:lnTo>
                    <a:lnTo>
                      <a:pt x="248" y="272"/>
                    </a:lnTo>
                    <a:lnTo>
                      <a:pt x="263" y="245"/>
                    </a:lnTo>
                    <a:lnTo>
                      <a:pt x="275" y="217"/>
                    </a:lnTo>
                    <a:lnTo>
                      <a:pt x="285" y="188"/>
                    </a:lnTo>
                    <a:lnTo>
                      <a:pt x="293" y="157"/>
                    </a:lnTo>
                    <a:lnTo>
                      <a:pt x="297" y="125"/>
                    </a:lnTo>
                    <a:lnTo>
                      <a:pt x="299" y="92"/>
                    </a:lnTo>
                    <a:lnTo>
                      <a:pt x="297" y="70"/>
                    </a:lnTo>
                    <a:lnTo>
                      <a:pt x="296" y="46"/>
                    </a:lnTo>
                    <a:lnTo>
                      <a:pt x="291" y="22"/>
                    </a:lnTo>
                    <a:lnTo>
                      <a:pt x="285" y="0"/>
                    </a:lnTo>
                    <a:lnTo>
                      <a:pt x="278" y="26"/>
                    </a:lnTo>
                    <a:lnTo>
                      <a:pt x="267" y="50"/>
                    </a:lnTo>
                    <a:lnTo>
                      <a:pt x="258" y="72"/>
                    </a:lnTo>
                    <a:lnTo>
                      <a:pt x="243" y="94"/>
                    </a:lnTo>
                    <a:lnTo>
                      <a:pt x="230" y="114"/>
                    </a:lnTo>
                    <a:lnTo>
                      <a:pt x="215" y="133"/>
                    </a:lnTo>
                    <a:lnTo>
                      <a:pt x="197" y="151"/>
                    </a:lnTo>
                    <a:lnTo>
                      <a:pt x="179" y="166"/>
                    </a:lnTo>
                    <a:lnTo>
                      <a:pt x="160" y="181"/>
                    </a:lnTo>
                    <a:lnTo>
                      <a:pt x="139" y="193"/>
                    </a:lnTo>
                    <a:lnTo>
                      <a:pt x="117" y="203"/>
                    </a:lnTo>
                    <a:lnTo>
                      <a:pt x="94" y="214"/>
                    </a:lnTo>
                    <a:lnTo>
                      <a:pt x="72" y="221"/>
                    </a:lnTo>
                    <a:lnTo>
                      <a:pt x="49" y="225"/>
                    </a:lnTo>
                    <a:lnTo>
                      <a:pt x="25" y="228"/>
                    </a:lnTo>
                    <a:lnTo>
                      <a:pt x="0" y="230"/>
                    </a:lnTo>
                    <a:lnTo>
                      <a:pt x="0" y="412"/>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2" name="Freeform 10"/>
              <p:cNvSpPr>
                <a:spLocks/>
              </p:cNvSpPr>
              <p:nvPr/>
            </p:nvSpPr>
            <p:spPr bwMode="auto">
              <a:xfrm>
                <a:off x="3643" y="2557"/>
                <a:ext cx="338" cy="412"/>
              </a:xfrm>
              <a:custGeom>
                <a:avLst/>
                <a:gdLst/>
                <a:ahLst/>
                <a:cxnLst>
                  <a:cxn ang="0">
                    <a:pos x="0" y="412"/>
                  </a:cxn>
                  <a:cxn ang="0">
                    <a:pos x="30" y="410"/>
                  </a:cxn>
                  <a:cxn ang="0">
                    <a:pos x="60" y="407"/>
                  </a:cxn>
                  <a:cxn ang="0">
                    <a:pos x="90" y="399"/>
                  </a:cxn>
                  <a:cxn ang="0">
                    <a:pos x="117" y="388"/>
                  </a:cxn>
                  <a:cxn ang="0">
                    <a:pos x="142" y="374"/>
                  </a:cxn>
                  <a:cxn ang="0">
                    <a:pos x="167" y="359"/>
                  </a:cxn>
                  <a:cxn ang="0">
                    <a:pos x="191" y="340"/>
                  </a:cxn>
                  <a:cxn ang="0">
                    <a:pos x="212" y="318"/>
                  </a:cxn>
                  <a:cxn ang="0">
                    <a:pos x="230" y="296"/>
                  </a:cxn>
                  <a:cxn ang="0">
                    <a:pos x="248" y="272"/>
                  </a:cxn>
                  <a:cxn ang="0">
                    <a:pos x="263" y="245"/>
                  </a:cxn>
                  <a:cxn ang="0">
                    <a:pos x="275" y="217"/>
                  </a:cxn>
                  <a:cxn ang="0">
                    <a:pos x="285" y="188"/>
                  </a:cxn>
                  <a:cxn ang="0">
                    <a:pos x="293" y="157"/>
                  </a:cxn>
                  <a:cxn ang="0">
                    <a:pos x="297" y="125"/>
                  </a:cxn>
                  <a:cxn ang="0">
                    <a:pos x="299" y="92"/>
                  </a:cxn>
                  <a:cxn ang="0">
                    <a:pos x="297" y="70"/>
                  </a:cxn>
                  <a:cxn ang="0">
                    <a:pos x="296" y="46"/>
                  </a:cxn>
                  <a:cxn ang="0">
                    <a:pos x="291" y="22"/>
                  </a:cxn>
                  <a:cxn ang="0">
                    <a:pos x="285" y="0"/>
                  </a:cxn>
                  <a:cxn ang="0">
                    <a:pos x="278" y="26"/>
                  </a:cxn>
                  <a:cxn ang="0">
                    <a:pos x="267" y="50"/>
                  </a:cxn>
                  <a:cxn ang="0">
                    <a:pos x="258" y="72"/>
                  </a:cxn>
                  <a:cxn ang="0">
                    <a:pos x="243" y="94"/>
                  </a:cxn>
                  <a:cxn ang="0">
                    <a:pos x="230" y="114"/>
                  </a:cxn>
                  <a:cxn ang="0">
                    <a:pos x="215" y="133"/>
                  </a:cxn>
                  <a:cxn ang="0">
                    <a:pos x="197" y="151"/>
                  </a:cxn>
                  <a:cxn ang="0">
                    <a:pos x="179" y="166"/>
                  </a:cxn>
                  <a:cxn ang="0">
                    <a:pos x="160" y="181"/>
                  </a:cxn>
                  <a:cxn ang="0">
                    <a:pos x="139" y="193"/>
                  </a:cxn>
                  <a:cxn ang="0">
                    <a:pos x="117" y="203"/>
                  </a:cxn>
                  <a:cxn ang="0">
                    <a:pos x="94" y="214"/>
                  </a:cxn>
                  <a:cxn ang="0">
                    <a:pos x="72" y="221"/>
                  </a:cxn>
                  <a:cxn ang="0">
                    <a:pos x="49" y="225"/>
                  </a:cxn>
                  <a:cxn ang="0">
                    <a:pos x="25" y="228"/>
                  </a:cxn>
                  <a:cxn ang="0">
                    <a:pos x="0" y="230"/>
                  </a:cxn>
                  <a:cxn ang="0">
                    <a:pos x="0" y="412"/>
                  </a:cxn>
                </a:cxnLst>
                <a:rect l="0" t="0" r="r" b="b"/>
                <a:pathLst>
                  <a:path w="299" h="412">
                    <a:moveTo>
                      <a:pt x="0" y="412"/>
                    </a:moveTo>
                    <a:lnTo>
                      <a:pt x="30" y="410"/>
                    </a:lnTo>
                    <a:lnTo>
                      <a:pt x="60" y="407"/>
                    </a:lnTo>
                    <a:lnTo>
                      <a:pt x="90" y="399"/>
                    </a:lnTo>
                    <a:lnTo>
                      <a:pt x="117" y="388"/>
                    </a:lnTo>
                    <a:lnTo>
                      <a:pt x="142" y="374"/>
                    </a:lnTo>
                    <a:lnTo>
                      <a:pt x="167" y="359"/>
                    </a:lnTo>
                    <a:lnTo>
                      <a:pt x="191" y="340"/>
                    </a:lnTo>
                    <a:lnTo>
                      <a:pt x="212" y="318"/>
                    </a:lnTo>
                    <a:lnTo>
                      <a:pt x="230" y="296"/>
                    </a:lnTo>
                    <a:lnTo>
                      <a:pt x="248" y="272"/>
                    </a:lnTo>
                    <a:lnTo>
                      <a:pt x="263" y="245"/>
                    </a:lnTo>
                    <a:lnTo>
                      <a:pt x="275" y="217"/>
                    </a:lnTo>
                    <a:lnTo>
                      <a:pt x="285" y="188"/>
                    </a:lnTo>
                    <a:lnTo>
                      <a:pt x="293" y="157"/>
                    </a:lnTo>
                    <a:lnTo>
                      <a:pt x="297" y="125"/>
                    </a:lnTo>
                    <a:lnTo>
                      <a:pt x="299" y="92"/>
                    </a:lnTo>
                    <a:lnTo>
                      <a:pt x="297" y="70"/>
                    </a:lnTo>
                    <a:lnTo>
                      <a:pt x="296" y="46"/>
                    </a:lnTo>
                    <a:lnTo>
                      <a:pt x="291" y="22"/>
                    </a:lnTo>
                    <a:lnTo>
                      <a:pt x="285" y="0"/>
                    </a:lnTo>
                    <a:lnTo>
                      <a:pt x="278" y="26"/>
                    </a:lnTo>
                    <a:lnTo>
                      <a:pt x="267" y="50"/>
                    </a:lnTo>
                    <a:lnTo>
                      <a:pt x="258" y="72"/>
                    </a:lnTo>
                    <a:lnTo>
                      <a:pt x="243" y="94"/>
                    </a:lnTo>
                    <a:lnTo>
                      <a:pt x="230" y="114"/>
                    </a:lnTo>
                    <a:lnTo>
                      <a:pt x="215" y="133"/>
                    </a:lnTo>
                    <a:lnTo>
                      <a:pt x="197" y="151"/>
                    </a:lnTo>
                    <a:lnTo>
                      <a:pt x="179" y="166"/>
                    </a:lnTo>
                    <a:lnTo>
                      <a:pt x="160" y="181"/>
                    </a:lnTo>
                    <a:lnTo>
                      <a:pt x="139" y="193"/>
                    </a:lnTo>
                    <a:lnTo>
                      <a:pt x="117" y="203"/>
                    </a:lnTo>
                    <a:lnTo>
                      <a:pt x="94" y="214"/>
                    </a:lnTo>
                    <a:lnTo>
                      <a:pt x="72" y="221"/>
                    </a:lnTo>
                    <a:lnTo>
                      <a:pt x="49" y="225"/>
                    </a:lnTo>
                    <a:lnTo>
                      <a:pt x="25" y="228"/>
                    </a:lnTo>
                    <a:lnTo>
                      <a:pt x="0" y="230"/>
                    </a:lnTo>
                    <a:lnTo>
                      <a:pt x="0" y="412"/>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3" name="Freeform 11"/>
              <p:cNvSpPr>
                <a:spLocks/>
              </p:cNvSpPr>
              <p:nvPr/>
            </p:nvSpPr>
            <p:spPr bwMode="auto">
              <a:xfrm>
                <a:off x="3643" y="2070"/>
                <a:ext cx="338" cy="899"/>
              </a:xfrm>
              <a:custGeom>
                <a:avLst/>
                <a:gdLst/>
                <a:ahLst/>
                <a:cxnLst>
                  <a:cxn ang="0">
                    <a:pos x="0" y="899"/>
                  </a:cxn>
                  <a:cxn ang="0">
                    <a:pos x="30" y="897"/>
                  </a:cxn>
                  <a:cxn ang="0">
                    <a:pos x="60" y="894"/>
                  </a:cxn>
                  <a:cxn ang="0">
                    <a:pos x="90" y="886"/>
                  </a:cxn>
                  <a:cxn ang="0">
                    <a:pos x="117" y="875"/>
                  </a:cxn>
                  <a:cxn ang="0">
                    <a:pos x="142" y="861"/>
                  </a:cxn>
                  <a:cxn ang="0">
                    <a:pos x="167" y="846"/>
                  </a:cxn>
                  <a:cxn ang="0">
                    <a:pos x="191" y="827"/>
                  </a:cxn>
                  <a:cxn ang="0">
                    <a:pos x="212" y="805"/>
                  </a:cxn>
                  <a:cxn ang="0">
                    <a:pos x="230" y="783"/>
                  </a:cxn>
                  <a:cxn ang="0">
                    <a:pos x="248" y="759"/>
                  </a:cxn>
                  <a:cxn ang="0">
                    <a:pos x="263" y="732"/>
                  </a:cxn>
                  <a:cxn ang="0">
                    <a:pos x="275" y="704"/>
                  </a:cxn>
                  <a:cxn ang="0">
                    <a:pos x="285" y="675"/>
                  </a:cxn>
                  <a:cxn ang="0">
                    <a:pos x="293" y="644"/>
                  </a:cxn>
                  <a:cxn ang="0">
                    <a:pos x="297" y="612"/>
                  </a:cxn>
                  <a:cxn ang="0">
                    <a:pos x="299" y="579"/>
                  </a:cxn>
                  <a:cxn ang="0">
                    <a:pos x="299" y="395"/>
                  </a:cxn>
                  <a:cxn ang="0">
                    <a:pos x="297" y="372"/>
                  </a:cxn>
                  <a:cxn ang="0">
                    <a:pos x="296" y="346"/>
                  </a:cxn>
                  <a:cxn ang="0">
                    <a:pos x="290" y="322"/>
                  </a:cxn>
                  <a:cxn ang="0">
                    <a:pos x="284" y="298"/>
                  </a:cxn>
                  <a:cxn ang="0">
                    <a:pos x="278" y="274"/>
                  </a:cxn>
                  <a:cxn ang="0">
                    <a:pos x="267" y="252"/>
                  </a:cxn>
                  <a:cxn ang="0">
                    <a:pos x="257" y="230"/>
                  </a:cxn>
                  <a:cxn ang="0">
                    <a:pos x="243" y="210"/>
                  </a:cxn>
                  <a:cxn ang="0">
                    <a:pos x="230" y="191"/>
                  </a:cxn>
                  <a:cxn ang="0">
                    <a:pos x="215" y="173"/>
                  </a:cxn>
                  <a:cxn ang="0">
                    <a:pos x="200" y="157"/>
                  </a:cxn>
                  <a:cxn ang="0">
                    <a:pos x="182" y="142"/>
                  </a:cxn>
                  <a:cxn ang="0">
                    <a:pos x="162" y="127"/>
                  </a:cxn>
                  <a:cxn ang="0">
                    <a:pos x="142" y="114"/>
                  </a:cxn>
                  <a:cxn ang="0">
                    <a:pos x="121" y="103"/>
                  </a:cxn>
                  <a:cxn ang="0">
                    <a:pos x="100" y="94"/>
                  </a:cxn>
                  <a:cxn ang="0">
                    <a:pos x="100" y="0"/>
                  </a:cxn>
                  <a:cxn ang="0">
                    <a:pos x="0" y="166"/>
                  </a:cxn>
                  <a:cxn ang="0">
                    <a:pos x="100" y="368"/>
                  </a:cxn>
                  <a:cxn ang="0">
                    <a:pos x="100" y="276"/>
                  </a:cxn>
                  <a:cxn ang="0">
                    <a:pos x="132" y="291"/>
                  </a:cxn>
                  <a:cxn ang="0">
                    <a:pos x="164" y="309"/>
                  </a:cxn>
                  <a:cxn ang="0">
                    <a:pos x="191" y="333"/>
                  </a:cxn>
                  <a:cxn ang="0">
                    <a:pos x="216" y="359"/>
                  </a:cxn>
                  <a:cxn ang="0">
                    <a:pos x="239" y="386"/>
                  </a:cxn>
                  <a:cxn ang="0">
                    <a:pos x="258" y="418"/>
                  </a:cxn>
                  <a:cxn ang="0">
                    <a:pos x="275" y="452"/>
                  </a:cxn>
                  <a:cxn ang="0">
                    <a:pos x="285" y="487"/>
                  </a:cxn>
                  <a:cxn ang="0">
                    <a:pos x="278" y="513"/>
                  </a:cxn>
                  <a:cxn ang="0">
                    <a:pos x="267" y="537"/>
                  </a:cxn>
                  <a:cxn ang="0">
                    <a:pos x="258" y="559"/>
                  </a:cxn>
                  <a:cxn ang="0">
                    <a:pos x="243" y="581"/>
                  </a:cxn>
                  <a:cxn ang="0">
                    <a:pos x="230" y="601"/>
                  </a:cxn>
                  <a:cxn ang="0">
                    <a:pos x="215" y="620"/>
                  </a:cxn>
                  <a:cxn ang="0">
                    <a:pos x="197" y="638"/>
                  </a:cxn>
                  <a:cxn ang="0">
                    <a:pos x="179" y="653"/>
                  </a:cxn>
                  <a:cxn ang="0">
                    <a:pos x="160" y="668"/>
                  </a:cxn>
                  <a:cxn ang="0">
                    <a:pos x="139" y="680"/>
                  </a:cxn>
                  <a:cxn ang="0">
                    <a:pos x="117" y="690"/>
                  </a:cxn>
                  <a:cxn ang="0">
                    <a:pos x="94" y="701"/>
                  </a:cxn>
                  <a:cxn ang="0">
                    <a:pos x="72" y="708"/>
                  </a:cxn>
                  <a:cxn ang="0">
                    <a:pos x="49" y="712"/>
                  </a:cxn>
                  <a:cxn ang="0">
                    <a:pos x="25" y="715"/>
                  </a:cxn>
                  <a:cxn ang="0">
                    <a:pos x="0" y="717"/>
                  </a:cxn>
                  <a:cxn ang="0">
                    <a:pos x="0" y="899"/>
                  </a:cxn>
                </a:cxnLst>
                <a:rect l="0" t="0" r="r" b="b"/>
                <a:pathLst>
                  <a:path w="299" h="899">
                    <a:moveTo>
                      <a:pt x="0" y="899"/>
                    </a:moveTo>
                    <a:lnTo>
                      <a:pt x="30" y="897"/>
                    </a:lnTo>
                    <a:lnTo>
                      <a:pt x="60" y="894"/>
                    </a:lnTo>
                    <a:lnTo>
                      <a:pt x="90" y="886"/>
                    </a:lnTo>
                    <a:lnTo>
                      <a:pt x="117" y="875"/>
                    </a:lnTo>
                    <a:lnTo>
                      <a:pt x="142" y="861"/>
                    </a:lnTo>
                    <a:lnTo>
                      <a:pt x="167" y="846"/>
                    </a:lnTo>
                    <a:lnTo>
                      <a:pt x="191" y="827"/>
                    </a:lnTo>
                    <a:lnTo>
                      <a:pt x="212" y="805"/>
                    </a:lnTo>
                    <a:lnTo>
                      <a:pt x="230" y="783"/>
                    </a:lnTo>
                    <a:lnTo>
                      <a:pt x="248" y="759"/>
                    </a:lnTo>
                    <a:lnTo>
                      <a:pt x="263" y="732"/>
                    </a:lnTo>
                    <a:lnTo>
                      <a:pt x="275" y="704"/>
                    </a:lnTo>
                    <a:lnTo>
                      <a:pt x="285" y="675"/>
                    </a:lnTo>
                    <a:lnTo>
                      <a:pt x="293" y="644"/>
                    </a:lnTo>
                    <a:lnTo>
                      <a:pt x="297" y="612"/>
                    </a:lnTo>
                    <a:lnTo>
                      <a:pt x="299" y="579"/>
                    </a:lnTo>
                    <a:lnTo>
                      <a:pt x="299" y="395"/>
                    </a:lnTo>
                    <a:lnTo>
                      <a:pt x="297" y="372"/>
                    </a:lnTo>
                    <a:lnTo>
                      <a:pt x="296" y="346"/>
                    </a:lnTo>
                    <a:lnTo>
                      <a:pt x="290" y="322"/>
                    </a:lnTo>
                    <a:lnTo>
                      <a:pt x="284" y="298"/>
                    </a:lnTo>
                    <a:lnTo>
                      <a:pt x="278" y="274"/>
                    </a:lnTo>
                    <a:lnTo>
                      <a:pt x="267" y="252"/>
                    </a:lnTo>
                    <a:lnTo>
                      <a:pt x="257" y="230"/>
                    </a:lnTo>
                    <a:lnTo>
                      <a:pt x="243" y="210"/>
                    </a:lnTo>
                    <a:lnTo>
                      <a:pt x="230" y="191"/>
                    </a:lnTo>
                    <a:lnTo>
                      <a:pt x="215" y="173"/>
                    </a:lnTo>
                    <a:lnTo>
                      <a:pt x="200" y="157"/>
                    </a:lnTo>
                    <a:lnTo>
                      <a:pt x="182" y="142"/>
                    </a:lnTo>
                    <a:lnTo>
                      <a:pt x="162" y="127"/>
                    </a:lnTo>
                    <a:lnTo>
                      <a:pt x="142" y="114"/>
                    </a:lnTo>
                    <a:lnTo>
                      <a:pt x="121" y="103"/>
                    </a:lnTo>
                    <a:lnTo>
                      <a:pt x="100" y="94"/>
                    </a:lnTo>
                    <a:lnTo>
                      <a:pt x="100" y="0"/>
                    </a:lnTo>
                    <a:lnTo>
                      <a:pt x="0" y="166"/>
                    </a:lnTo>
                    <a:lnTo>
                      <a:pt x="100" y="368"/>
                    </a:lnTo>
                    <a:lnTo>
                      <a:pt x="100" y="276"/>
                    </a:lnTo>
                    <a:lnTo>
                      <a:pt x="132" y="291"/>
                    </a:lnTo>
                    <a:lnTo>
                      <a:pt x="164" y="309"/>
                    </a:lnTo>
                    <a:lnTo>
                      <a:pt x="191" y="333"/>
                    </a:lnTo>
                    <a:lnTo>
                      <a:pt x="216" y="359"/>
                    </a:lnTo>
                    <a:lnTo>
                      <a:pt x="239" y="386"/>
                    </a:lnTo>
                    <a:lnTo>
                      <a:pt x="258" y="418"/>
                    </a:lnTo>
                    <a:lnTo>
                      <a:pt x="275" y="452"/>
                    </a:lnTo>
                    <a:lnTo>
                      <a:pt x="285" y="487"/>
                    </a:lnTo>
                    <a:lnTo>
                      <a:pt x="278" y="513"/>
                    </a:lnTo>
                    <a:lnTo>
                      <a:pt x="267" y="537"/>
                    </a:lnTo>
                    <a:lnTo>
                      <a:pt x="258" y="559"/>
                    </a:lnTo>
                    <a:lnTo>
                      <a:pt x="243" y="581"/>
                    </a:lnTo>
                    <a:lnTo>
                      <a:pt x="230" y="601"/>
                    </a:lnTo>
                    <a:lnTo>
                      <a:pt x="215" y="620"/>
                    </a:lnTo>
                    <a:lnTo>
                      <a:pt x="197" y="638"/>
                    </a:lnTo>
                    <a:lnTo>
                      <a:pt x="179" y="653"/>
                    </a:lnTo>
                    <a:lnTo>
                      <a:pt x="160" y="668"/>
                    </a:lnTo>
                    <a:lnTo>
                      <a:pt x="139" y="680"/>
                    </a:lnTo>
                    <a:lnTo>
                      <a:pt x="117" y="690"/>
                    </a:lnTo>
                    <a:lnTo>
                      <a:pt x="94" y="701"/>
                    </a:lnTo>
                    <a:lnTo>
                      <a:pt x="72" y="708"/>
                    </a:lnTo>
                    <a:lnTo>
                      <a:pt x="49" y="712"/>
                    </a:lnTo>
                    <a:lnTo>
                      <a:pt x="25" y="715"/>
                    </a:lnTo>
                    <a:lnTo>
                      <a:pt x="0" y="717"/>
                    </a:lnTo>
                    <a:lnTo>
                      <a:pt x="0" y="899"/>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4" name="Freeform 12"/>
              <p:cNvSpPr>
                <a:spLocks/>
              </p:cNvSpPr>
              <p:nvPr/>
            </p:nvSpPr>
            <p:spPr bwMode="auto">
              <a:xfrm>
                <a:off x="3965" y="2557"/>
                <a:ext cx="16" cy="92"/>
              </a:xfrm>
              <a:custGeom>
                <a:avLst/>
                <a:gdLst/>
                <a:ahLst/>
                <a:cxnLst>
                  <a:cxn ang="0">
                    <a:pos x="14" y="92"/>
                  </a:cxn>
                  <a:cxn ang="0">
                    <a:pos x="12" y="70"/>
                  </a:cxn>
                  <a:cxn ang="0">
                    <a:pos x="11" y="46"/>
                  </a:cxn>
                  <a:cxn ang="0">
                    <a:pos x="6" y="22"/>
                  </a:cxn>
                  <a:cxn ang="0">
                    <a:pos x="0" y="0"/>
                  </a:cxn>
                </a:cxnLst>
                <a:rect l="0" t="0" r="r" b="b"/>
                <a:pathLst>
                  <a:path w="14" h="92">
                    <a:moveTo>
                      <a:pt x="14" y="92"/>
                    </a:moveTo>
                    <a:lnTo>
                      <a:pt x="12" y="70"/>
                    </a:lnTo>
                    <a:lnTo>
                      <a:pt x="11" y="46"/>
                    </a:lnTo>
                    <a:lnTo>
                      <a:pt x="6" y="22"/>
                    </a:lnTo>
                    <a:lnTo>
                      <a:pt x="0"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65" name="Freeform 13"/>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6" name="Freeform 14"/>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7" name="Freeform 15"/>
              <p:cNvSpPr>
                <a:spLocks/>
              </p:cNvSpPr>
              <p:nvPr/>
            </p:nvSpPr>
            <p:spPr bwMode="auto">
              <a:xfrm>
                <a:off x="3141" y="2090"/>
                <a:ext cx="338" cy="412"/>
              </a:xfrm>
              <a:custGeom>
                <a:avLst/>
                <a:gdLst/>
                <a:ahLst/>
                <a:cxnLst>
                  <a:cxn ang="0">
                    <a:pos x="299" y="0"/>
                  </a:cxn>
                  <a:cxn ang="0">
                    <a:pos x="269" y="2"/>
                  </a:cxn>
                  <a:cxn ang="0">
                    <a:pos x="239" y="6"/>
                  </a:cxn>
                  <a:cxn ang="0">
                    <a:pos x="210" y="15"/>
                  </a:cxn>
                  <a:cxn ang="0">
                    <a:pos x="183" y="26"/>
                  </a:cxn>
                  <a:cxn ang="0">
                    <a:pos x="156" y="39"/>
                  </a:cxn>
                  <a:cxn ang="0">
                    <a:pos x="132" y="56"/>
                  </a:cxn>
                  <a:cxn ang="0">
                    <a:pos x="108" y="72"/>
                  </a:cxn>
                  <a:cxn ang="0">
                    <a:pos x="87" y="94"/>
                  </a:cxn>
                  <a:cxn ang="0">
                    <a:pos x="68" y="118"/>
                  </a:cxn>
                  <a:cxn ang="0">
                    <a:pos x="51" y="142"/>
                  </a:cxn>
                  <a:cxn ang="0">
                    <a:pos x="36" y="168"/>
                  </a:cxn>
                  <a:cxn ang="0">
                    <a:pos x="22" y="197"/>
                  </a:cxn>
                  <a:cxn ang="0">
                    <a:pos x="13" y="225"/>
                  </a:cxn>
                  <a:cxn ang="0">
                    <a:pos x="6" y="256"/>
                  </a:cxn>
                  <a:cxn ang="0">
                    <a:pos x="3" y="289"/>
                  </a:cxn>
                  <a:cxn ang="0">
                    <a:pos x="0" y="320"/>
                  </a:cxn>
                  <a:cxn ang="0">
                    <a:pos x="1" y="344"/>
                  </a:cxn>
                  <a:cxn ang="0">
                    <a:pos x="3" y="366"/>
                  </a:cxn>
                  <a:cxn ang="0">
                    <a:pos x="7" y="390"/>
                  </a:cxn>
                  <a:cxn ang="0">
                    <a:pos x="12" y="412"/>
                  </a:cxn>
                  <a:cxn ang="0">
                    <a:pos x="19" y="388"/>
                  </a:cxn>
                  <a:cxn ang="0">
                    <a:pos x="30" y="363"/>
                  </a:cxn>
                  <a:cxn ang="0">
                    <a:pos x="42" y="341"/>
                  </a:cxn>
                  <a:cxn ang="0">
                    <a:pos x="56" y="320"/>
                  </a:cxn>
                  <a:cxn ang="0">
                    <a:pos x="69" y="298"/>
                  </a:cxn>
                  <a:cxn ang="0">
                    <a:pos x="86" y="280"/>
                  </a:cxn>
                  <a:cxn ang="0">
                    <a:pos x="102" y="263"/>
                  </a:cxn>
                  <a:cxn ang="0">
                    <a:pos x="120" y="247"/>
                  </a:cxn>
                  <a:cxn ang="0">
                    <a:pos x="140" y="232"/>
                  </a:cxn>
                  <a:cxn ang="0">
                    <a:pos x="161" y="219"/>
                  </a:cxn>
                  <a:cxn ang="0">
                    <a:pos x="182" y="210"/>
                  </a:cxn>
                  <a:cxn ang="0">
                    <a:pos x="204" y="201"/>
                  </a:cxn>
                  <a:cxn ang="0">
                    <a:pos x="227" y="192"/>
                  </a:cxn>
                  <a:cxn ang="0">
                    <a:pos x="251" y="188"/>
                  </a:cxn>
                  <a:cxn ang="0">
                    <a:pos x="275" y="184"/>
                  </a:cxn>
                  <a:cxn ang="0">
                    <a:pos x="299" y="182"/>
                  </a:cxn>
                  <a:cxn ang="0">
                    <a:pos x="299" y="0"/>
                  </a:cxn>
                </a:cxnLst>
                <a:rect l="0" t="0" r="r" b="b"/>
                <a:pathLst>
                  <a:path w="299" h="412">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1" y="344"/>
                    </a:lnTo>
                    <a:lnTo>
                      <a:pt x="3" y="366"/>
                    </a:lnTo>
                    <a:lnTo>
                      <a:pt x="7" y="390"/>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021968" name="Freeform 16"/>
              <p:cNvSpPr>
                <a:spLocks/>
              </p:cNvSpPr>
              <p:nvPr/>
            </p:nvSpPr>
            <p:spPr bwMode="auto">
              <a:xfrm>
                <a:off x="3141" y="2090"/>
                <a:ext cx="338" cy="412"/>
              </a:xfrm>
              <a:custGeom>
                <a:avLst/>
                <a:gdLst/>
                <a:ahLst/>
                <a:cxnLst>
                  <a:cxn ang="0">
                    <a:pos x="299" y="0"/>
                  </a:cxn>
                  <a:cxn ang="0">
                    <a:pos x="269" y="2"/>
                  </a:cxn>
                  <a:cxn ang="0">
                    <a:pos x="239" y="6"/>
                  </a:cxn>
                  <a:cxn ang="0">
                    <a:pos x="210" y="15"/>
                  </a:cxn>
                  <a:cxn ang="0">
                    <a:pos x="183" y="26"/>
                  </a:cxn>
                  <a:cxn ang="0">
                    <a:pos x="156" y="39"/>
                  </a:cxn>
                  <a:cxn ang="0">
                    <a:pos x="132" y="56"/>
                  </a:cxn>
                  <a:cxn ang="0">
                    <a:pos x="108" y="72"/>
                  </a:cxn>
                  <a:cxn ang="0">
                    <a:pos x="87" y="94"/>
                  </a:cxn>
                  <a:cxn ang="0">
                    <a:pos x="68" y="118"/>
                  </a:cxn>
                  <a:cxn ang="0">
                    <a:pos x="51" y="142"/>
                  </a:cxn>
                  <a:cxn ang="0">
                    <a:pos x="36" y="168"/>
                  </a:cxn>
                  <a:cxn ang="0">
                    <a:pos x="22" y="197"/>
                  </a:cxn>
                  <a:cxn ang="0">
                    <a:pos x="13" y="225"/>
                  </a:cxn>
                  <a:cxn ang="0">
                    <a:pos x="6" y="256"/>
                  </a:cxn>
                  <a:cxn ang="0">
                    <a:pos x="3" y="289"/>
                  </a:cxn>
                  <a:cxn ang="0">
                    <a:pos x="0" y="320"/>
                  </a:cxn>
                  <a:cxn ang="0">
                    <a:pos x="1" y="344"/>
                  </a:cxn>
                  <a:cxn ang="0">
                    <a:pos x="3" y="366"/>
                  </a:cxn>
                  <a:cxn ang="0">
                    <a:pos x="7" y="390"/>
                  </a:cxn>
                  <a:cxn ang="0">
                    <a:pos x="12" y="412"/>
                  </a:cxn>
                  <a:cxn ang="0">
                    <a:pos x="19" y="388"/>
                  </a:cxn>
                  <a:cxn ang="0">
                    <a:pos x="30" y="363"/>
                  </a:cxn>
                  <a:cxn ang="0">
                    <a:pos x="42" y="341"/>
                  </a:cxn>
                  <a:cxn ang="0">
                    <a:pos x="56" y="320"/>
                  </a:cxn>
                  <a:cxn ang="0">
                    <a:pos x="69" y="298"/>
                  </a:cxn>
                  <a:cxn ang="0">
                    <a:pos x="86" y="280"/>
                  </a:cxn>
                  <a:cxn ang="0">
                    <a:pos x="102" y="263"/>
                  </a:cxn>
                  <a:cxn ang="0">
                    <a:pos x="120" y="247"/>
                  </a:cxn>
                  <a:cxn ang="0">
                    <a:pos x="140" y="232"/>
                  </a:cxn>
                  <a:cxn ang="0">
                    <a:pos x="161" y="219"/>
                  </a:cxn>
                  <a:cxn ang="0">
                    <a:pos x="182" y="210"/>
                  </a:cxn>
                  <a:cxn ang="0">
                    <a:pos x="204" y="201"/>
                  </a:cxn>
                  <a:cxn ang="0">
                    <a:pos x="227" y="192"/>
                  </a:cxn>
                  <a:cxn ang="0">
                    <a:pos x="251" y="188"/>
                  </a:cxn>
                  <a:cxn ang="0">
                    <a:pos x="275" y="184"/>
                  </a:cxn>
                  <a:cxn ang="0">
                    <a:pos x="299" y="182"/>
                  </a:cxn>
                  <a:cxn ang="0">
                    <a:pos x="299" y="0"/>
                  </a:cxn>
                </a:cxnLst>
                <a:rect l="0" t="0" r="r" b="b"/>
                <a:pathLst>
                  <a:path w="299" h="412">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1" y="344"/>
                    </a:lnTo>
                    <a:lnTo>
                      <a:pt x="3" y="366"/>
                    </a:lnTo>
                    <a:lnTo>
                      <a:pt x="7" y="390"/>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69" name="Freeform 17"/>
              <p:cNvSpPr>
                <a:spLocks/>
              </p:cNvSpPr>
              <p:nvPr/>
            </p:nvSpPr>
            <p:spPr bwMode="auto">
              <a:xfrm>
                <a:off x="3141" y="2090"/>
                <a:ext cx="338" cy="898"/>
              </a:xfrm>
              <a:custGeom>
                <a:avLst/>
                <a:gdLst/>
                <a:ahLst/>
                <a:cxnLst>
                  <a:cxn ang="0">
                    <a:pos x="269" y="2"/>
                  </a:cxn>
                  <a:cxn ang="0">
                    <a:pos x="210" y="15"/>
                  </a:cxn>
                  <a:cxn ang="0">
                    <a:pos x="156" y="39"/>
                  </a:cxn>
                  <a:cxn ang="0">
                    <a:pos x="108" y="72"/>
                  </a:cxn>
                  <a:cxn ang="0">
                    <a:pos x="68" y="118"/>
                  </a:cxn>
                  <a:cxn ang="0">
                    <a:pos x="36" y="168"/>
                  </a:cxn>
                  <a:cxn ang="0">
                    <a:pos x="13" y="225"/>
                  </a:cxn>
                  <a:cxn ang="0">
                    <a:pos x="3" y="289"/>
                  </a:cxn>
                  <a:cxn ang="0">
                    <a:pos x="0" y="504"/>
                  </a:cxn>
                  <a:cxn ang="0">
                    <a:pos x="4" y="554"/>
                  </a:cxn>
                  <a:cxn ang="0">
                    <a:pos x="15" y="602"/>
                  </a:cxn>
                  <a:cxn ang="0">
                    <a:pos x="31" y="648"/>
                  </a:cxn>
                  <a:cxn ang="0">
                    <a:pos x="56" y="688"/>
                  </a:cxn>
                  <a:cxn ang="0">
                    <a:pos x="84" y="725"/>
                  </a:cxn>
                  <a:cxn ang="0">
                    <a:pos x="117" y="758"/>
                  </a:cxn>
                  <a:cxn ang="0">
                    <a:pos x="156" y="785"/>
                  </a:cxn>
                  <a:cxn ang="0">
                    <a:pos x="200" y="806"/>
                  </a:cxn>
                  <a:cxn ang="0">
                    <a:pos x="299" y="732"/>
                  </a:cxn>
                  <a:cxn ang="0">
                    <a:pos x="200" y="624"/>
                  </a:cxn>
                  <a:cxn ang="0">
                    <a:pos x="135" y="591"/>
                  </a:cxn>
                  <a:cxn ang="0">
                    <a:pos x="83" y="541"/>
                  </a:cxn>
                  <a:cxn ang="0">
                    <a:pos x="40" y="482"/>
                  </a:cxn>
                  <a:cxn ang="0">
                    <a:pos x="18" y="431"/>
                  </a:cxn>
                  <a:cxn ang="0">
                    <a:pos x="19" y="388"/>
                  </a:cxn>
                  <a:cxn ang="0">
                    <a:pos x="42" y="341"/>
                  </a:cxn>
                  <a:cxn ang="0">
                    <a:pos x="69" y="298"/>
                  </a:cxn>
                  <a:cxn ang="0">
                    <a:pos x="102" y="263"/>
                  </a:cxn>
                  <a:cxn ang="0">
                    <a:pos x="140" y="232"/>
                  </a:cxn>
                  <a:cxn ang="0">
                    <a:pos x="182" y="210"/>
                  </a:cxn>
                  <a:cxn ang="0">
                    <a:pos x="227" y="192"/>
                  </a:cxn>
                  <a:cxn ang="0">
                    <a:pos x="275" y="184"/>
                  </a:cxn>
                  <a:cxn ang="0">
                    <a:pos x="299" y="0"/>
                  </a:cxn>
                </a:cxnLst>
                <a:rect l="0" t="0" r="r" b="b"/>
                <a:pathLst>
                  <a:path w="299" h="898">
                    <a:moveTo>
                      <a:pt x="299" y="0"/>
                    </a:moveTo>
                    <a:lnTo>
                      <a:pt x="269" y="2"/>
                    </a:lnTo>
                    <a:lnTo>
                      <a:pt x="239" y="6"/>
                    </a:lnTo>
                    <a:lnTo>
                      <a:pt x="210" y="15"/>
                    </a:lnTo>
                    <a:lnTo>
                      <a:pt x="183" y="26"/>
                    </a:lnTo>
                    <a:lnTo>
                      <a:pt x="156" y="39"/>
                    </a:lnTo>
                    <a:lnTo>
                      <a:pt x="132" y="56"/>
                    </a:lnTo>
                    <a:lnTo>
                      <a:pt x="108" y="72"/>
                    </a:lnTo>
                    <a:lnTo>
                      <a:pt x="87" y="94"/>
                    </a:lnTo>
                    <a:lnTo>
                      <a:pt x="68" y="118"/>
                    </a:lnTo>
                    <a:lnTo>
                      <a:pt x="51" y="142"/>
                    </a:lnTo>
                    <a:lnTo>
                      <a:pt x="36" y="168"/>
                    </a:lnTo>
                    <a:lnTo>
                      <a:pt x="22" y="197"/>
                    </a:lnTo>
                    <a:lnTo>
                      <a:pt x="13" y="225"/>
                    </a:lnTo>
                    <a:lnTo>
                      <a:pt x="6" y="256"/>
                    </a:lnTo>
                    <a:lnTo>
                      <a:pt x="3" y="289"/>
                    </a:lnTo>
                    <a:lnTo>
                      <a:pt x="0" y="320"/>
                    </a:lnTo>
                    <a:lnTo>
                      <a:pt x="0" y="504"/>
                    </a:lnTo>
                    <a:lnTo>
                      <a:pt x="1" y="528"/>
                    </a:lnTo>
                    <a:lnTo>
                      <a:pt x="4" y="554"/>
                    </a:lnTo>
                    <a:lnTo>
                      <a:pt x="7" y="578"/>
                    </a:lnTo>
                    <a:lnTo>
                      <a:pt x="15" y="602"/>
                    </a:lnTo>
                    <a:lnTo>
                      <a:pt x="22" y="625"/>
                    </a:lnTo>
                    <a:lnTo>
                      <a:pt x="31" y="648"/>
                    </a:lnTo>
                    <a:lnTo>
                      <a:pt x="42" y="668"/>
                    </a:lnTo>
                    <a:lnTo>
                      <a:pt x="56" y="688"/>
                    </a:lnTo>
                    <a:lnTo>
                      <a:pt x="68" y="708"/>
                    </a:lnTo>
                    <a:lnTo>
                      <a:pt x="84" y="725"/>
                    </a:lnTo>
                    <a:lnTo>
                      <a:pt x="101" y="743"/>
                    </a:lnTo>
                    <a:lnTo>
                      <a:pt x="117" y="758"/>
                    </a:lnTo>
                    <a:lnTo>
                      <a:pt x="137" y="773"/>
                    </a:lnTo>
                    <a:lnTo>
                      <a:pt x="156" y="785"/>
                    </a:lnTo>
                    <a:lnTo>
                      <a:pt x="177" y="796"/>
                    </a:lnTo>
                    <a:lnTo>
                      <a:pt x="200" y="806"/>
                    </a:lnTo>
                    <a:lnTo>
                      <a:pt x="200" y="898"/>
                    </a:lnTo>
                    <a:lnTo>
                      <a:pt x="299" y="732"/>
                    </a:lnTo>
                    <a:lnTo>
                      <a:pt x="200" y="532"/>
                    </a:lnTo>
                    <a:lnTo>
                      <a:pt x="200" y="624"/>
                    </a:lnTo>
                    <a:lnTo>
                      <a:pt x="168" y="609"/>
                    </a:lnTo>
                    <a:lnTo>
                      <a:pt x="135" y="591"/>
                    </a:lnTo>
                    <a:lnTo>
                      <a:pt x="108" y="567"/>
                    </a:lnTo>
                    <a:lnTo>
                      <a:pt x="83" y="541"/>
                    </a:lnTo>
                    <a:lnTo>
                      <a:pt x="60" y="513"/>
                    </a:lnTo>
                    <a:lnTo>
                      <a:pt x="40" y="482"/>
                    </a:lnTo>
                    <a:lnTo>
                      <a:pt x="25" y="449"/>
                    </a:lnTo>
                    <a:lnTo>
                      <a:pt x="18" y="431"/>
                    </a:lnTo>
                    <a:lnTo>
                      <a:pt x="12" y="412"/>
                    </a:lnTo>
                    <a:lnTo>
                      <a:pt x="19" y="388"/>
                    </a:lnTo>
                    <a:lnTo>
                      <a:pt x="30" y="363"/>
                    </a:lnTo>
                    <a:lnTo>
                      <a:pt x="42" y="341"/>
                    </a:lnTo>
                    <a:lnTo>
                      <a:pt x="56" y="320"/>
                    </a:lnTo>
                    <a:lnTo>
                      <a:pt x="69" y="298"/>
                    </a:lnTo>
                    <a:lnTo>
                      <a:pt x="86" y="280"/>
                    </a:lnTo>
                    <a:lnTo>
                      <a:pt x="102" y="263"/>
                    </a:lnTo>
                    <a:lnTo>
                      <a:pt x="120" y="247"/>
                    </a:lnTo>
                    <a:lnTo>
                      <a:pt x="140" y="232"/>
                    </a:lnTo>
                    <a:lnTo>
                      <a:pt x="161" y="219"/>
                    </a:lnTo>
                    <a:lnTo>
                      <a:pt x="182" y="210"/>
                    </a:lnTo>
                    <a:lnTo>
                      <a:pt x="204" y="201"/>
                    </a:lnTo>
                    <a:lnTo>
                      <a:pt x="227" y="192"/>
                    </a:lnTo>
                    <a:lnTo>
                      <a:pt x="251" y="188"/>
                    </a:lnTo>
                    <a:lnTo>
                      <a:pt x="275" y="184"/>
                    </a:lnTo>
                    <a:lnTo>
                      <a:pt x="299" y="182"/>
                    </a:lnTo>
                    <a:lnTo>
                      <a:pt x="299" y="0"/>
                    </a:lnTo>
                    <a:close/>
                  </a:path>
                </a:pathLst>
              </a:custGeom>
              <a:noFill/>
              <a:ln w="9525">
                <a:solidFill>
                  <a:srgbClr val="000000"/>
                </a:solidFill>
                <a:prstDash val="solid"/>
                <a:round/>
                <a:headEnd/>
                <a:tailEnd/>
              </a:ln>
            </p:spPr>
            <p:txBody>
              <a:bodyPr/>
              <a:lstStyle/>
              <a:p>
                <a:endParaRPr lang="en-US" b="1" dirty="0">
                  <a:latin typeface="+mn-lt"/>
                </a:endParaRPr>
              </a:p>
            </p:txBody>
          </p:sp>
          <p:sp>
            <p:nvSpPr>
              <p:cNvPr id="1021970" name="Freeform 18"/>
              <p:cNvSpPr>
                <a:spLocks/>
              </p:cNvSpPr>
              <p:nvPr/>
            </p:nvSpPr>
            <p:spPr bwMode="auto">
              <a:xfrm>
                <a:off x="3141" y="2410"/>
                <a:ext cx="13" cy="92"/>
              </a:xfrm>
              <a:custGeom>
                <a:avLst/>
                <a:gdLst/>
                <a:ahLst/>
                <a:cxnLst>
                  <a:cxn ang="0">
                    <a:pos x="0" y="0"/>
                  </a:cxn>
                  <a:cxn ang="0">
                    <a:pos x="1" y="24"/>
                  </a:cxn>
                  <a:cxn ang="0">
                    <a:pos x="3" y="46"/>
                  </a:cxn>
                  <a:cxn ang="0">
                    <a:pos x="7" y="70"/>
                  </a:cxn>
                  <a:cxn ang="0">
                    <a:pos x="12" y="92"/>
                  </a:cxn>
                </a:cxnLst>
                <a:rect l="0" t="0" r="r" b="b"/>
                <a:pathLst>
                  <a:path w="12" h="92">
                    <a:moveTo>
                      <a:pt x="0" y="0"/>
                    </a:moveTo>
                    <a:lnTo>
                      <a:pt x="1" y="24"/>
                    </a:lnTo>
                    <a:lnTo>
                      <a:pt x="3" y="46"/>
                    </a:lnTo>
                    <a:lnTo>
                      <a:pt x="7" y="70"/>
                    </a:lnTo>
                    <a:lnTo>
                      <a:pt x="12" y="92"/>
                    </a:lnTo>
                  </a:path>
                </a:pathLst>
              </a:custGeom>
              <a:noFill/>
              <a:ln w="9525">
                <a:solidFill>
                  <a:srgbClr val="000000"/>
                </a:solidFill>
                <a:prstDash val="solid"/>
                <a:round/>
                <a:headEnd/>
                <a:tailEnd/>
              </a:ln>
            </p:spPr>
            <p:txBody>
              <a:bodyPr/>
              <a:lstStyle/>
              <a:p>
                <a:endParaRPr lang="en-US" b="1" dirty="0">
                  <a:latin typeface="+mn-lt"/>
                </a:endParaRPr>
              </a:p>
            </p:txBody>
          </p:sp>
          <p:sp>
            <p:nvSpPr>
              <p:cNvPr id="1021971" name="Rectangle 19"/>
              <p:cNvSpPr>
                <a:spLocks noChangeArrowheads="1"/>
              </p:cNvSpPr>
              <p:nvPr/>
            </p:nvSpPr>
            <p:spPr bwMode="auto">
              <a:xfrm>
                <a:off x="3381" y="1660"/>
                <a:ext cx="323" cy="174"/>
              </a:xfrm>
              <a:prstGeom prst="rect">
                <a:avLst/>
              </a:prstGeom>
              <a:noFill/>
              <a:ln w="9525">
                <a:noFill/>
                <a:miter lim="800000"/>
                <a:headEnd/>
                <a:tailEnd/>
              </a:ln>
            </p:spPr>
            <p:txBody>
              <a:bodyPr wrap="none" lIns="0" tIns="0" rIns="0" bIns="0">
                <a:spAutoFit/>
              </a:bodyPr>
              <a:lstStyle/>
              <a:p>
                <a:pPr algn="l" eaLnBrk="1" hangingPunct="1"/>
                <a:r>
                  <a:rPr lang="en-US" b="1" dirty="0">
                    <a:latin typeface="+mn-lt"/>
                  </a:rPr>
                  <a:t>Store</a:t>
                </a:r>
              </a:p>
            </p:txBody>
          </p:sp>
          <p:sp>
            <p:nvSpPr>
              <p:cNvPr id="1021972" name="Rectangle 20"/>
              <p:cNvSpPr>
                <a:spLocks noChangeArrowheads="1"/>
              </p:cNvSpPr>
              <p:nvPr/>
            </p:nvSpPr>
            <p:spPr bwMode="auto">
              <a:xfrm>
                <a:off x="3289" y="2432"/>
                <a:ext cx="454"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Process</a:t>
                </a:r>
              </a:p>
            </p:txBody>
          </p:sp>
          <p:sp>
            <p:nvSpPr>
              <p:cNvPr id="1021973" name="Freeform 21"/>
              <p:cNvSpPr>
                <a:spLocks noEditPoints="1"/>
              </p:cNvSpPr>
              <p:nvPr/>
            </p:nvSpPr>
            <p:spPr bwMode="auto">
              <a:xfrm>
                <a:off x="2779" y="2291"/>
                <a:ext cx="212" cy="61"/>
              </a:xfrm>
              <a:custGeom>
                <a:avLst/>
                <a:gdLst/>
                <a:ahLst/>
                <a:cxnLst>
                  <a:cxn ang="0">
                    <a:pos x="0" y="20"/>
                  </a:cxn>
                  <a:cxn ang="0">
                    <a:pos x="144" y="20"/>
                  </a:cxn>
                  <a:cxn ang="0">
                    <a:pos x="144" y="40"/>
                  </a:cxn>
                  <a:cxn ang="0">
                    <a:pos x="0" y="40"/>
                  </a:cxn>
                  <a:cxn ang="0">
                    <a:pos x="0" y="20"/>
                  </a:cxn>
                  <a:cxn ang="0">
                    <a:pos x="136" y="0"/>
                  </a:cxn>
                  <a:cxn ang="0">
                    <a:pos x="188" y="31"/>
                  </a:cxn>
                  <a:cxn ang="0">
                    <a:pos x="136" y="61"/>
                  </a:cxn>
                  <a:cxn ang="0">
                    <a:pos x="136" y="0"/>
                  </a:cxn>
                </a:cxnLst>
                <a:rect l="0" t="0" r="r" b="b"/>
                <a:pathLst>
                  <a:path w="188" h="61">
                    <a:moveTo>
                      <a:pt x="0" y="20"/>
                    </a:moveTo>
                    <a:lnTo>
                      <a:pt x="144" y="20"/>
                    </a:lnTo>
                    <a:lnTo>
                      <a:pt x="144" y="40"/>
                    </a:lnTo>
                    <a:lnTo>
                      <a:pt x="0" y="40"/>
                    </a:lnTo>
                    <a:lnTo>
                      <a:pt x="0" y="20"/>
                    </a:lnTo>
                    <a:close/>
                    <a:moveTo>
                      <a:pt x="136" y="0"/>
                    </a:moveTo>
                    <a:lnTo>
                      <a:pt x="188" y="31"/>
                    </a:lnTo>
                    <a:lnTo>
                      <a:pt x="136" y="61"/>
                    </a:lnTo>
                    <a:lnTo>
                      <a:pt x="136"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nvGrpSpPr>
            <p:cNvPr id="4" name="Group 22"/>
            <p:cNvGrpSpPr>
              <a:grpSpLocks/>
            </p:cNvGrpSpPr>
            <p:nvPr/>
          </p:nvGrpSpPr>
          <p:grpSpPr bwMode="auto">
            <a:xfrm>
              <a:off x="4070350" y="1497013"/>
              <a:ext cx="4773613" cy="2524125"/>
              <a:chOff x="2367" y="943"/>
              <a:chExt cx="2775" cy="1590"/>
            </a:xfrm>
          </p:grpSpPr>
          <p:sp>
            <p:nvSpPr>
              <p:cNvPr id="1021975" name="Freeform 23"/>
              <p:cNvSpPr>
                <a:spLocks/>
              </p:cNvSpPr>
              <p:nvPr/>
            </p:nvSpPr>
            <p:spPr bwMode="auto">
              <a:xfrm>
                <a:off x="4410" y="943"/>
                <a:ext cx="712" cy="548"/>
              </a:xfrm>
              <a:custGeom>
                <a:avLst/>
                <a:gdLst/>
                <a:ahLst/>
                <a:cxnLst>
                  <a:cxn ang="0">
                    <a:pos x="0" y="519"/>
                  </a:cxn>
                  <a:cxn ang="0">
                    <a:pos x="17" y="524"/>
                  </a:cxn>
                  <a:cxn ang="0">
                    <a:pos x="35" y="528"/>
                  </a:cxn>
                  <a:cxn ang="0">
                    <a:pos x="53" y="532"/>
                  </a:cxn>
                  <a:cxn ang="0">
                    <a:pos x="70" y="537"/>
                  </a:cxn>
                  <a:cxn ang="0">
                    <a:pos x="100" y="543"/>
                  </a:cxn>
                  <a:cxn ang="0">
                    <a:pos x="115" y="545"/>
                  </a:cxn>
                  <a:cxn ang="0">
                    <a:pos x="128" y="548"/>
                  </a:cxn>
                  <a:cxn ang="0">
                    <a:pos x="137" y="548"/>
                  </a:cxn>
                  <a:cxn ang="0">
                    <a:pos x="145" y="548"/>
                  </a:cxn>
                  <a:cxn ang="0">
                    <a:pos x="152" y="546"/>
                  </a:cxn>
                  <a:cxn ang="0">
                    <a:pos x="158" y="546"/>
                  </a:cxn>
                  <a:cxn ang="0">
                    <a:pos x="164" y="546"/>
                  </a:cxn>
                  <a:cxn ang="0">
                    <a:pos x="170" y="546"/>
                  </a:cxn>
                  <a:cxn ang="0">
                    <a:pos x="175" y="546"/>
                  </a:cxn>
                  <a:cxn ang="0">
                    <a:pos x="179" y="545"/>
                  </a:cxn>
                  <a:cxn ang="0">
                    <a:pos x="184" y="545"/>
                  </a:cxn>
                  <a:cxn ang="0">
                    <a:pos x="187" y="545"/>
                  </a:cxn>
                  <a:cxn ang="0">
                    <a:pos x="194" y="543"/>
                  </a:cxn>
                  <a:cxn ang="0">
                    <a:pos x="200" y="541"/>
                  </a:cxn>
                  <a:cxn ang="0">
                    <a:pos x="205" y="541"/>
                  </a:cxn>
                  <a:cxn ang="0">
                    <a:pos x="211" y="541"/>
                  </a:cxn>
                  <a:cxn ang="0">
                    <a:pos x="215" y="539"/>
                  </a:cxn>
                  <a:cxn ang="0">
                    <a:pos x="226" y="535"/>
                  </a:cxn>
                  <a:cxn ang="0">
                    <a:pos x="237" y="534"/>
                  </a:cxn>
                  <a:cxn ang="0">
                    <a:pos x="246" y="530"/>
                  </a:cxn>
                  <a:cxn ang="0">
                    <a:pos x="255" y="528"/>
                  </a:cxn>
                  <a:cxn ang="0">
                    <a:pos x="264" y="524"/>
                  </a:cxn>
                  <a:cxn ang="0">
                    <a:pos x="274" y="519"/>
                  </a:cxn>
                  <a:cxn ang="0">
                    <a:pos x="285" y="517"/>
                  </a:cxn>
                  <a:cxn ang="0">
                    <a:pos x="304" y="508"/>
                  </a:cxn>
                  <a:cxn ang="0">
                    <a:pos x="322" y="500"/>
                  </a:cxn>
                  <a:cxn ang="0">
                    <a:pos x="333" y="497"/>
                  </a:cxn>
                  <a:cxn ang="0">
                    <a:pos x="343" y="493"/>
                  </a:cxn>
                  <a:cxn ang="0">
                    <a:pos x="364" y="486"/>
                  </a:cxn>
                  <a:cxn ang="0">
                    <a:pos x="376" y="482"/>
                  </a:cxn>
                  <a:cxn ang="0">
                    <a:pos x="388" y="478"/>
                  </a:cxn>
                  <a:cxn ang="0">
                    <a:pos x="400" y="475"/>
                  </a:cxn>
                  <a:cxn ang="0">
                    <a:pos x="416" y="471"/>
                  </a:cxn>
                  <a:cxn ang="0">
                    <a:pos x="429" y="469"/>
                  </a:cxn>
                  <a:cxn ang="0">
                    <a:pos x="443" y="466"/>
                  </a:cxn>
                  <a:cxn ang="0">
                    <a:pos x="456" y="464"/>
                  </a:cxn>
                  <a:cxn ang="0">
                    <a:pos x="471" y="462"/>
                  </a:cxn>
                  <a:cxn ang="0">
                    <a:pos x="489" y="460"/>
                  </a:cxn>
                  <a:cxn ang="0">
                    <a:pos x="506" y="460"/>
                  </a:cxn>
                  <a:cxn ang="0">
                    <a:pos x="524" y="458"/>
                  </a:cxn>
                  <a:cxn ang="0">
                    <a:pos x="542" y="456"/>
                  </a:cxn>
                  <a:cxn ang="0">
                    <a:pos x="542" y="414"/>
                  </a:cxn>
                  <a:cxn ang="0">
                    <a:pos x="558" y="412"/>
                  </a:cxn>
                  <a:cxn ang="0">
                    <a:pos x="582" y="412"/>
                  </a:cxn>
                  <a:cxn ang="0">
                    <a:pos x="582" y="366"/>
                  </a:cxn>
                  <a:cxn ang="0">
                    <a:pos x="604" y="364"/>
                  </a:cxn>
                  <a:cxn ang="0">
                    <a:pos x="629" y="364"/>
                  </a:cxn>
                  <a:cxn ang="0">
                    <a:pos x="629" y="0"/>
                  </a:cxn>
                  <a:cxn ang="0">
                    <a:pos x="86" y="0"/>
                  </a:cxn>
                  <a:cxn ang="0">
                    <a:pos x="86" y="46"/>
                  </a:cxn>
                  <a:cxn ang="0">
                    <a:pos x="44" y="46"/>
                  </a:cxn>
                  <a:cxn ang="0">
                    <a:pos x="44" y="92"/>
                  </a:cxn>
                  <a:cxn ang="0">
                    <a:pos x="0" y="92"/>
                  </a:cxn>
                  <a:cxn ang="0">
                    <a:pos x="0" y="519"/>
                  </a:cxn>
                  <a:cxn ang="0">
                    <a:pos x="0" y="519"/>
                  </a:cxn>
                </a:cxnLst>
                <a:rect l="0" t="0" r="r" b="b"/>
                <a:pathLst>
                  <a:path w="629" h="548">
                    <a:moveTo>
                      <a:pt x="0" y="519"/>
                    </a:moveTo>
                    <a:lnTo>
                      <a:pt x="17" y="524"/>
                    </a:lnTo>
                    <a:lnTo>
                      <a:pt x="35" y="528"/>
                    </a:lnTo>
                    <a:lnTo>
                      <a:pt x="53" y="532"/>
                    </a:lnTo>
                    <a:lnTo>
                      <a:pt x="70" y="537"/>
                    </a:lnTo>
                    <a:lnTo>
                      <a:pt x="100" y="543"/>
                    </a:lnTo>
                    <a:lnTo>
                      <a:pt x="115" y="545"/>
                    </a:lnTo>
                    <a:lnTo>
                      <a:pt x="128" y="548"/>
                    </a:lnTo>
                    <a:lnTo>
                      <a:pt x="137" y="548"/>
                    </a:lnTo>
                    <a:lnTo>
                      <a:pt x="145" y="548"/>
                    </a:lnTo>
                    <a:lnTo>
                      <a:pt x="152" y="546"/>
                    </a:lnTo>
                    <a:lnTo>
                      <a:pt x="158" y="546"/>
                    </a:lnTo>
                    <a:lnTo>
                      <a:pt x="164" y="546"/>
                    </a:lnTo>
                    <a:lnTo>
                      <a:pt x="170" y="546"/>
                    </a:lnTo>
                    <a:lnTo>
                      <a:pt x="175" y="546"/>
                    </a:lnTo>
                    <a:lnTo>
                      <a:pt x="179" y="545"/>
                    </a:lnTo>
                    <a:lnTo>
                      <a:pt x="184" y="545"/>
                    </a:lnTo>
                    <a:lnTo>
                      <a:pt x="187" y="545"/>
                    </a:lnTo>
                    <a:lnTo>
                      <a:pt x="194" y="543"/>
                    </a:lnTo>
                    <a:lnTo>
                      <a:pt x="200" y="541"/>
                    </a:lnTo>
                    <a:lnTo>
                      <a:pt x="205" y="541"/>
                    </a:lnTo>
                    <a:lnTo>
                      <a:pt x="211" y="541"/>
                    </a:lnTo>
                    <a:lnTo>
                      <a:pt x="215" y="539"/>
                    </a:lnTo>
                    <a:lnTo>
                      <a:pt x="226" y="535"/>
                    </a:lnTo>
                    <a:lnTo>
                      <a:pt x="237" y="534"/>
                    </a:lnTo>
                    <a:lnTo>
                      <a:pt x="246" y="530"/>
                    </a:lnTo>
                    <a:lnTo>
                      <a:pt x="255" y="528"/>
                    </a:lnTo>
                    <a:lnTo>
                      <a:pt x="264" y="524"/>
                    </a:lnTo>
                    <a:lnTo>
                      <a:pt x="274" y="519"/>
                    </a:lnTo>
                    <a:lnTo>
                      <a:pt x="285" y="517"/>
                    </a:lnTo>
                    <a:lnTo>
                      <a:pt x="304" y="508"/>
                    </a:lnTo>
                    <a:lnTo>
                      <a:pt x="322" y="500"/>
                    </a:lnTo>
                    <a:lnTo>
                      <a:pt x="333" y="497"/>
                    </a:lnTo>
                    <a:lnTo>
                      <a:pt x="343" y="493"/>
                    </a:lnTo>
                    <a:lnTo>
                      <a:pt x="364" y="486"/>
                    </a:lnTo>
                    <a:lnTo>
                      <a:pt x="376" y="482"/>
                    </a:lnTo>
                    <a:lnTo>
                      <a:pt x="388" y="478"/>
                    </a:lnTo>
                    <a:lnTo>
                      <a:pt x="400" y="475"/>
                    </a:lnTo>
                    <a:lnTo>
                      <a:pt x="416" y="471"/>
                    </a:lnTo>
                    <a:lnTo>
                      <a:pt x="429" y="469"/>
                    </a:lnTo>
                    <a:lnTo>
                      <a:pt x="443" y="466"/>
                    </a:lnTo>
                    <a:lnTo>
                      <a:pt x="456" y="464"/>
                    </a:lnTo>
                    <a:lnTo>
                      <a:pt x="471" y="462"/>
                    </a:lnTo>
                    <a:lnTo>
                      <a:pt x="489" y="460"/>
                    </a:lnTo>
                    <a:lnTo>
                      <a:pt x="506" y="460"/>
                    </a:lnTo>
                    <a:lnTo>
                      <a:pt x="524" y="458"/>
                    </a:lnTo>
                    <a:lnTo>
                      <a:pt x="542" y="456"/>
                    </a:lnTo>
                    <a:lnTo>
                      <a:pt x="542" y="414"/>
                    </a:lnTo>
                    <a:lnTo>
                      <a:pt x="558" y="412"/>
                    </a:lnTo>
                    <a:lnTo>
                      <a:pt x="582" y="412"/>
                    </a:lnTo>
                    <a:lnTo>
                      <a:pt x="582" y="366"/>
                    </a:lnTo>
                    <a:lnTo>
                      <a:pt x="604" y="364"/>
                    </a:lnTo>
                    <a:lnTo>
                      <a:pt x="629" y="364"/>
                    </a:lnTo>
                    <a:lnTo>
                      <a:pt x="629" y="0"/>
                    </a:lnTo>
                    <a:lnTo>
                      <a:pt x="86" y="0"/>
                    </a:lnTo>
                    <a:lnTo>
                      <a:pt x="86" y="46"/>
                    </a:lnTo>
                    <a:lnTo>
                      <a:pt x="44" y="46"/>
                    </a:lnTo>
                    <a:lnTo>
                      <a:pt x="44" y="92"/>
                    </a:lnTo>
                    <a:lnTo>
                      <a:pt x="0" y="92"/>
                    </a:lnTo>
                    <a:lnTo>
                      <a:pt x="0" y="519"/>
                    </a:lnTo>
                    <a:lnTo>
                      <a:pt x="0" y="519"/>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endParaRPr lang="en-US" b="1" dirty="0" smtClean="0"/>
              </a:p>
              <a:p>
                <a:r>
                  <a:rPr lang="en-US" sz="1400" b="1" dirty="0" smtClean="0"/>
                  <a:t>Documents</a:t>
                </a:r>
                <a:endParaRPr lang="en-US" sz="1400" b="1" dirty="0"/>
              </a:p>
            </p:txBody>
          </p:sp>
          <p:sp>
            <p:nvSpPr>
              <p:cNvPr id="1021976" name="Freeform 24"/>
              <p:cNvSpPr>
                <a:spLocks/>
              </p:cNvSpPr>
              <p:nvPr/>
            </p:nvSpPr>
            <p:spPr bwMode="auto">
              <a:xfrm>
                <a:off x="4410" y="943"/>
                <a:ext cx="712" cy="548"/>
              </a:xfrm>
              <a:custGeom>
                <a:avLst/>
                <a:gdLst/>
                <a:ahLst/>
                <a:cxnLst>
                  <a:cxn ang="0">
                    <a:pos x="0" y="519"/>
                  </a:cxn>
                  <a:cxn ang="0">
                    <a:pos x="17" y="524"/>
                  </a:cxn>
                  <a:cxn ang="0">
                    <a:pos x="35" y="528"/>
                  </a:cxn>
                  <a:cxn ang="0">
                    <a:pos x="53" y="532"/>
                  </a:cxn>
                  <a:cxn ang="0">
                    <a:pos x="70" y="537"/>
                  </a:cxn>
                  <a:cxn ang="0">
                    <a:pos x="100" y="543"/>
                  </a:cxn>
                  <a:cxn ang="0">
                    <a:pos x="115" y="545"/>
                  </a:cxn>
                  <a:cxn ang="0">
                    <a:pos x="128" y="548"/>
                  </a:cxn>
                  <a:cxn ang="0">
                    <a:pos x="137" y="548"/>
                  </a:cxn>
                  <a:cxn ang="0">
                    <a:pos x="145" y="548"/>
                  </a:cxn>
                  <a:cxn ang="0">
                    <a:pos x="152" y="546"/>
                  </a:cxn>
                  <a:cxn ang="0">
                    <a:pos x="158" y="546"/>
                  </a:cxn>
                  <a:cxn ang="0">
                    <a:pos x="164" y="546"/>
                  </a:cxn>
                  <a:cxn ang="0">
                    <a:pos x="170" y="546"/>
                  </a:cxn>
                  <a:cxn ang="0">
                    <a:pos x="175" y="546"/>
                  </a:cxn>
                  <a:cxn ang="0">
                    <a:pos x="179" y="545"/>
                  </a:cxn>
                  <a:cxn ang="0">
                    <a:pos x="184" y="545"/>
                  </a:cxn>
                  <a:cxn ang="0">
                    <a:pos x="187" y="545"/>
                  </a:cxn>
                  <a:cxn ang="0">
                    <a:pos x="194" y="543"/>
                  </a:cxn>
                  <a:cxn ang="0">
                    <a:pos x="200" y="541"/>
                  </a:cxn>
                  <a:cxn ang="0">
                    <a:pos x="205" y="541"/>
                  </a:cxn>
                  <a:cxn ang="0">
                    <a:pos x="211" y="541"/>
                  </a:cxn>
                  <a:cxn ang="0">
                    <a:pos x="215" y="539"/>
                  </a:cxn>
                  <a:cxn ang="0">
                    <a:pos x="226" y="535"/>
                  </a:cxn>
                  <a:cxn ang="0">
                    <a:pos x="237" y="534"/>
                  </a:cxn>
                  <a:cxn ang="0">
                    <a:pos x="246" y="530"/>
                  </a:cxn>
                  <a:cxn ang="0">
                    <a:pos x="255" y="528"/>
                  </a:cxn>
                  <a:cxn ang="0">
                    <a:pos x="264" y="524"/>
                  </a:cxn>
                  <a:cxn ang="0">
                    <a:pos x="274" y="519"/>
                  </a:cxn>
                  <a:cxn ang="0">
                    <a:pos x="285" y="517"/>
                  </a:cxn>
                  <a:cxn ang="0">
                    <a:pos x="304" y="508"/>
                  </a:cxn>
                  <a:cxn ang="0">
                    <a:pos x="322" y="500"/>
                  </a:cxn>
                  <a:cxn ang="0">
                    <a:pos x="333" y="497"/>
                  </a:cxn>
                  <a:cxn ang="0">
                    <a:pos x="343" y="493"/>
                  </a:cxn>
                  <a:cxn ang="0">
                    <a:pos x="364" y="486"/>
                  </a:cxn>
                  <a:cxn ang="0">
                    <a:pos x="376" y="482"/>
                  </a:cxn>
                  <a:cxn ang="0">
                    <a:pos x="388" y="478"/>
                  </a:cxn>
                  <a:cxn ang="0">
                    <a:pos x="400" y="475"/>
                  </a:cxn>
                  <a:cxn ang="0">
                    <a:pos x="416" y="471"/>
                  </a:cxn>
                  <a:cxn ang="0">
                    <a:pos x="429" y="469"/>
                  </a:cxn>
                  <a:cxn ang="0">
                    <a:pos x="443" y="466"/>
                  </a:cxn>
                  <a:cxn ang="0">
                    <a:pos x="456" y="464"/>
                  </a:cxn>
                  <a:cxn ang="0">
                    <a:pos x="471" y="462"/>
                  </a:cxn>
                  <a:cxn ang="0">
                    <a:pos x="489" y="460"/>
                  </a:cxn>
                  <a:cxn ang="0">
                    <a:pos x="506" y="460"/>
                  </a:cxn>
                  <a:cxn ang="0">
                    <a:pos x="524" y="458"/>
                  </a:cxn>
                  <a:cxn ang="0">
                    <a:pos x="542" y="456"/>
                  </a:cxn>
                  <a:cxn ang="0">
                    <a:pos x="542" y="414"/>
                  </a:cxn>
                  <a:cxn ang="0">
                    <a:pos x="558" y="412"/>
                  </a:cxn>
                  <a:cxn ang="0">
                    <a:pos x="582" y="412"/>
                  </a:cxn>
                  <a:cxn ang="0">
                    <a:pos x="582" y="366"/>
                  </a:cxn>
                  <a:cxn ang="0">
                    <a:pos x="604" y="364"/>
                  </a:cxn>
                  <a:cxn ang="0">
                    <a:pos x="629" y="364"/>
                  </a:cxn>
                  <a:cxn ang="0">
                    <a:pos x="629" y="0"/>
                  </a:cxn>
                  <a:cxn ang="0">
                    <a:pos x="86" y="0"/>
                  </a:cxn>
                  <a:cxn ang="0">
                    <a:pos x="86" y="46"/>
                  </a:cxn>
                  <a:cxn ang="0">
                    <a:pos x="44" y="46"/>
                  </a:cxn>
                  <a:cxn ang="0">
                    <a:pos x="44" y="92"/>
                  </a:cxn>
                  <a:cxn ang="0">
                    <a:pos x="0" y="92"/>
                  </a:cxn>
                  <a:cxn ang="0">
                    <a:pos x="0" y="519"/>
                  </a:cxn>
                  <a:cxn ang="0">
                    <a:pos x="0" y="519"/>
                  </a:cxn>
                </a:cxnLst>
                <a:rect l="0" t="0" r="r" b="b"/>
                <a:pathLst>
                  <a:path w="629" h="548">
                    <a:moveTo>
                      <a:pt x="0" y="519"/>
                    </a:moveTo>
                    <a:lnTo>
                      <a:pt x="17" y="524"/>
                    </a:lnTo>
                    <a:lnTo>
                      <a:pt x="35" y="528"/>
                    </a:lnTo>
                    <a:lnTo>
                      <a:pt x="53" y="532"/>
                    </a:lnTo>
                    <a:lnTo>
                      <a:pt x="70" y="537"/>
                    </a:lnTo>
                    <a:lnTo>
                      <a:pt x="100" y="543"/>
                    </a:lnTo>
                    <a:lnTo>
                      <a:pt x="115" y="545"/>
                    </a:lnTo>
                    <a:lnTo>
                      <a:pt x="128" y="548"/>
                    </a:lnTo>
                    <a:lnTo>
                      <a:pt x="137" y="548"/>
                    </a:lnTo>
                    <a:lnTo>
                      <a:pt x="145" y="548"/>
                    </a:lnTo>
                    <a:lnTo>
                      <a:pt x="152" y="546"/>
                    </a:lnTo>
                    <a:lnTo>
                      <a:pt x="158" y="546"/>
                    </a:lnTo>
                    <a:lnTo>
                      <a:pt x="164" y="546"/>
                    </a:lnTo>
                    <a:lnTo>
                      <a:pt x="170" y="546"/>
                    </a:lnTo>
                    <a:lnTo>
                      <a:pt x="175" y="546"/>
                    </a:lnTo>
                    <a:lnTo>
                      <a:pt x="179" y="545"/>
                    </a:lnTo>
                    <a:lnTo>
                      <a:pt x="184" y="545"/>
                    </a:lnTo>
                    <a:lnTo>
                      <a:pt x="187" y="545"/>
                    </a:lnTo>
                    <a:lnTo>
                      <a:pt x="194" y="543"/>
                    </a:lnTo>
                    <a:lnTo>
                      <a:pt x="200" y="541"/>
                    </a:lnTo>
                    <a:lnTo>
                      <a:pt x="205" y="541"/>
                    </a:lnTo>
                    <a:lnTo>
                      <a:pt x="211" y="541"/>
                    </a:lnTo>
                    <a:lnTo>
                      <a:pt x="215" y="539"/>
                    </a:lnTo>
                    <a:lnTo>
                      <a:pt x="226" y="535"/>
                    </a:lnTo>
                    <a:lnTo>
                      <a:pt x="237" y="534"/>
                    </a:lnTo>
                    <a:lnTo>
                      <a:pt x="246" y="530"/>
                    </a:lnTo>
                    <a:lnTo>
                      <a:pt x="255" y="528"/>
                    </a:lnTo>
                    <a:lnTo>
                      <a:pt x="264" y="524"/>
                    </a:lnTo>
                    <a:lnTo>
                      <a:pt x="274" y="519"/>
                    </a:lnTo>
                    <a:lnTo>
                      <a:pt x="285" y="517"/>
                    </a:lnTo>
                    <a:lnTo>
                      <a:pt x="304" y="508"/>
                    </a:lnTo>
                    <a:lnTo>
                      <a:pt x="322" y="500"/>
                    </a:lnTo>
                    <a:lnTo>
                      <a:pt x="333" y="497"/>
                    </a:lnTo>
                    <a:lnTo>
                      <a:pt x="343" y="493"/>
                    </a:lnTo>
                    <a:lnTo>
                      <a:pt x="364" y="486"/>
                    </a:lnTo>
                    <a:lnTo>
                      <a:pt x="376" y="482"/>
                    </a:lnTo>
                    <a:lnTo>
                      <a:pt x="388" y="478"/>
                    </a:lnTo>
                    <a:lnTo>
                      <a:pt x="400" y="475"/>
                    </a:lnTo>
                    <a:lnTo>
                      <a:pt x="416" y="471"/>
                    </a:lnTo>
                    <a:lnTo>
                      <a:pt x="429" y="469"/>
                    </a:lnTo>
                    <a:lnTo>
                      <a:pt x="443" y="466"/>
                    </a:lnTo>
                    <a:lnTo>
                      <a:pt x="456" y="464"/>
                    </a:lnTo>
                    <a:lnTo>
                      <a:pt x="471" y="462"/>
                    </a:lnTo>
                    <a:lnTo>
                      <a:pt x="489" y="460"/>
                    </a:lnTo>
                    <a:lnTo>
                      <a:pt x="506" y="460"/>
                    </a:lnTo>
                    <a:lnTo>
                      <a:pt x="524" y="458"/>
                    </a:lnTo>
                    <a:lnTo>
                      <a:pt x="542" y="456"/>
                    </a:lnTo>
                    <a:lnTo>
                      <a:pt x="542" y="414"/>
                    </a:lnTo>
                    <a:lnTo>
                      <a:pt x="558" y="412"/>
                    </a:lnTo>
                    <a:lnTo>
                      <a:pt x="582" y="412"/>
                    </a:lnTo>
                    <a:lnTo>
                      <a:pt x="582" y="366"/>
                    </a:lnTo>
                    <a:lnTo>
                      <a:pt x="604" y="364"/>
                    </a:lnTo>
                    <a:lnTo>
                      <a:pt x="629" y="364"/>
                    </a:lnTo>
                    <a:lnTo>
                      <a:pt x="629" y="0"/>
                    </a:lnTo>
                    <a:lnTo>
                      <a:pt x="86" y="0"/>
                    </a:lnTo>
                    <a:lnTo>
                      <a:pt x="86" y="46"/>
                    </a:lnTo>
                    <a:lnTo>
                      <a:pt x="44" y="46"/>
                    </a:lnTo>
                    <a:lnTo>
                      <a:pt x="44" y="92"/>
                    </a:lnTo>
                    <a:lnTo>
                      <a:pt x="0" y="92"/>
                    </a:lnTo>
                    <a:lnTo>
                      <a:pt x="0" y="519"/>
                    </a:lnTo>
                    <a:lnTo>
                      <a:pt x="0" y="519"/>
                    </a:lnTo>
                  </a:path>
                </a:pathLst>
              </a:custGeom>
              <a:noFill/>
              <a:ln w="9525">
                <a:solidFill>
                  <a:srgbClr val="000000"/>
                </a:solidFill>
                <a:prstDash val="solid"/>
                <a:round/>
                <a:headEnd/>
                <a:tailEnd/>
              </a:ln>
            </p:spPr>
            <p:txBody>
              <a:bodyPr/>
              <a:lstStyle/>
              <a:p>
                <a:endParaRPr lang="en-US" b="1" dirty="0">
                  <a:latin typeface="+mn-lt"/>
                </a:endParaRPr>
              </a:p>
            </p:txBody>
          </p:sp>
          <p:sp>
            <p:nvSpPr>
              <p:cNvPr id="1021977" name="Freeform 25"/>
              <p:cNvSpPr>
                <a:spLocks/>
              </p:cNvSpPr>
              <p:nvPr/>
            </p:nvSpPr>
            <p:spPr bwMode="auto">
              <a:xfrm>
                <a:off x="4460" y="1035"/>
                <a:ext cx="563" cy="322"/>
              </a:xfrm>
              <a:custGeom>
                <a:avLst/>
                <a:gdLst/>
                <a:ahLst/>
                <a:cxnLst>
                  <a:cxn ang="0">
                    <a:pos x="0" y="0"/>
                  </a:cxn>
                  <a:cxn ang="0">
                    <a:pos x="498" y="0"/>
                  </a:cxn>
                  <a:cxn ang="0">
                    <a:pos x="498" y="322"/>
                  </a:cxn>
                </a:cxnLst>
                <a:rect l="0" t="0" r="r" b="b"/>
                <a:pathLst>
                  <a:path w="498" h="322">
                    <a:moveTo>
                      <a:pt x="0" y="0"/>
                    </a:moveTo>
                    <a:lnTo>
                      <a:pt x="498" y="0"/>
                    </a:lnTo>
                    <a:lnTo>
                      <a:pt x="498" y="322"/>
                    </a:lnTo>
                  </a:path>
                </a:pathLst>
              </a:custGeom>
              <a:noFill/>
              <a:ln w="9525">
                <a:solidFill>
                  <a:srgbClr val="000000"/>
                </a:solidFill>
                <a:prstDash val="solid"/>
                <a:round/>
                <a:headEnd/>
                <a:tailEnd/>
              </a:ln>
            </p:spPr>
            <p:txBody>
              <a:bodyPr/>
              <a:lstStyle/>
              <a:p>
                <a:endParaRPr lang="en-US" b="1" dirty="0">
                  <a:latin typeface="+mn-lt"/>
                </a:endParaRPr>
              </a:p>
            </p:txBody>
          </p:sp>
          <p:sp>
            <p:nvSpPr>
              <p:cNvPr id="1021978" name="Freeform 26"/>
              <p:cNvSpPr>
                <a:spLocks/>
              </p:cNvSpPr>
              <p:nvPr/>
            </p:nvSpPr>
            <p:spPr bwMode="auto">
              <a:xfrm>
                <a:off x="4508" y="989"/>
                <a:ext cx="561" cy="320"/>
              </a:xfrm>
              <a:custGeom>
                <a:avLst/>
                <a:gdLst/>
                <a:ahLst/>
                <a:cxnLst>
                  <a:cxn ang="0">
                    <a:pos x="0" y="0"/>
                  </a:cxn>
                  <a:cxn ang="0">
                    <a:pos x="496" y="0"/>
                  </a:cxn>
                  <a:cxn ang="0">
                    <a:pos x="496" y="320"/>
                  </a:cxn>
                </a:cxnLst>
                <a:rect l="0" t="0" r="r" b="b"/>
                <a:pathLst>
                  <a:path w="496" h="320">
                    <a:moveTo>
                      <a:pt x="0" y="0"/>
                    </a:moveTo>
                    <a:lnTo>
                      <a:pt x="496" y="0"/>
                    </a:lnTo>
                    <a:lnTo>
                      <a:pt x="496" y="320"/>
                    </a:lnTo>
                  </a:path>
                </a:pathLst>
              </a:custGeom>
              <a:noFill/>
              <a:ln w="9525">
                <a:solidFill>
                  <a:srgbClr val="000000"/>
                </a:solidFill>
                <a:prstDash val="solid"/>
                <a:round/>
                <a:headEnd/>
                <a:tailEnd/>
              </a:ln>
            </p:spPr>
            <p:txBody>
              <a:bodyPr/>
              <a:lstStyle/>
              <a:p>
                <a:endParaRPr lang="en-US" b="1" dirty="0">
                  <a:latin typeface="+mn-lt"/>
                </a:endParaRPr>
              </a:p>
            </p:txBody>
          </p:sp>
          <p:sp>
            <p:nvSpPr>
              <p:cNvPr id="1021979" name="Rectangle 27"/>
              <p:cNvSpPr>
                <a:spLocks noChangeArrowheads="1"/>
              </p:cNvSpPr>
              <p:nvPr/>
            </p:nvSpPr>
            <p:spPr bwMode="auto">
              <a:xfrm>
                <a:off x="3185" y="1035"/>
                <a:ext cx="833"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Communicate</a:t>
                </a:r>
                <a:endParaRPr lang="en-US" b="1" dirty="0">
                  <a:latin typeface="+mn-lt"/>
                </a:endParaRPr>
              </a:p>
            </p:txBody>
          </p:sp>
          <p:sp>
            <p:nvSpPr>
              <p:cNvPr id="1021980" name="Freeform 28"/>
              <p:cNvSpPr>
                <a:spLocks/>
              </p:cNvSpPr>
              <p:nvPr/>
            </p:nvSpPr>
            <p:spPr bwMode="auto">
              <a:xfrm>
                <a:off x="4386" y="2092"/>
                <a:ext cx="756" cy="441"/>
              </a:xfrm>
              <a:custGeom>
                <a:avLst/>
                <a:gdLst/>
                <a:ahLst/>
                <a:cxnLst>
                  <a:cxn ang="0">
                    <a:pos x="556" y="0"/>
                  </a:cxn>
                  <a:cxn ang="0">
                    <a:pos x="565" y="2"/>
                  </a:cxn>
                  <a:cxn ang="0">
                    <a:pos x="576" y="8"/>
                  </a:cxn>
                  <a:cxn ang="0">
                    <a:pos x="586" y="13"/>
                  </a:cxn>
                  <a:cxn ang="0">
                    <a:pos x="597" y="21"/>
                  </a:cxn>
                  <a:cxn ang="0">
                    <a:pos x="607" y="30"/>
                  </a:cxn>
                  <a:cxn ang="0">
                    <a:pos x="616" y="39"/>
                  </a:cxn>
                  <a:cxn ang="0">
                    <a:pos x="626" y="50"/>
                  </a:cxn>
                  <a:cxn ang="0">
                    <a:pos x="633" y="61"/>
                  </a:cxn>
                  <a:cxn ang="0">
                    <a:pos x="639" y="79"/>
                  </a:cxn>
                  <a:cxn ang="0">
                    <a:pos x="645" y="98"/>
                  </a:cxn>
                  <a:cxn ang="0">
                    <a:pos x="650" y="116"/>
                  </a:cxn>
                  <a:cxn ang="0">
                    <a:pos x="654" y="136"/>
                  </a:cxn>
                  <a:cxn ang="0">
                    <a:pos x="659" y="157"/>
                  </a:cxn>
                  <a:cxn ang="0">
                    <a:pos x="663" y="177"/>
                  </a:cxn>
                  <a:cxn ang="0">
                    <a:pos x="666" y="199"/>
                  </a:cxn>
                  <a:cxn ang="0">
                    <a:pos x="669" y="221"/>
                  </a:cxn>
                  <a:cxn ang="0">
                    <a:pos x="666" y="241"/>
                  </a:cxn>
                  <a:cxn ang="0">
                    <a:pos x="663" y="261"/>
                  </a:cxn>
                  <a:cxn ang="0">
                    <a:pos x="659" y="282"/>
                  </a:cxn>
                  <a:cxn ang="0">
                    <a:pos x="654" y="302"/>
                  </a:cxn>
                  <a:cxn ang="0">
                    <a:pos x="650" y="322"/>
                  </a:cxn>
                  <a:cxn ang="0">
                    <a:pos x="645" y="340"/>
                  </a:cxn>
                  <a:cxn ang="0">
                    <a:pos x="639" y="359"/>
                  </a:cxn>
                  <a:cxn ang="0">
                    <a:pos x="633" y="377"/>
                  </a:cxn>
                  <a:cxn ang="0">
                    <a:pos x="626" y="388"/>
                  </a:cxn>
                  <a:cxn ang="0">
                    <a:pos x="616" y="399"/>
                  </a:cxn>
                  <a:cxn ang="0">
                    <a:pos x="607" y="410"/>
                  </a:cxn>
                  <a:cxn ang="0">
                    <a:pos x="597" y="419"/>
                  </a:cxn>
                  <a:cxn ang="0">
                    <a:pos x="586" y="427"/>
                  </a:cxn>
                  <a:cxn ang="0">
                    <a:pos x="576" y="432"/>
                  </a:cxn>
                  <a:cxn ang="0">
                    <a:pos x="565" y="438"/>
                  </a:cxn>
                  <a:cxn ang="0">
                    <a:pos x="556" y="441"/>
                  </a:cxn>
                  <a:cxn ang="0">
                    <a:pos x="110" y="441"/>
                  </a:cxn>
                  <a:cxn ang="0">
                    <a:pos x="0" y="221"/>
                  </a:cxn>
                  <a:cxn ang="0">
                    <a:pos x="110" y="0"/>
                  </a:cxn>
                  <a:cxn ang="0">
                    <a:pos x="556" y="0"/>
                  </a:cxn>
                </a:cxnLst>
                <a:rect l="0" t="0" r="r" b="b"/>
                <a:pathLst>
                  <a:path w="669" h="441">
                    <a:moveTo>
                      <a:pt x="556" y="0"/>
                    </a:moveTo>
                    <a:lnTo>
                      <a:pt x="565" y="2"/>
                    </a:lnTo>
                    <a:lnTo>
                      <a:pt x="576" y="8"/>
                    </a:lnTo>
                    <a:lnTo>
                      <a:pt x="586" y="13"/>
                    </a:lnTo>
                    <a:lnTo>
                      <a:pt x="597" y="21"/>
                    </a:lnTo>
                    <a:lnTo>
                      <a:pt x="607" y="30"/>
                    </a:lnTo>
                    <a:lnTo>
                      <a:pt x="616" y="39"/>
                    </a:lnTo>
                    <a:lnTo>
                      <a:pt x="626" y="50"/>
                    </a:lnTo>
                    <a:lnTo>
                      <a:pt x="633" y="61"/>
                    </a:lnTo>
                    <a:lnTo>
                      <a:pt x="639" y="79"/>
                    </a:lnTo>
                    <a:lnTo>
                      <a:pt x="645" y="98"/>
                    </a:lnTo>
                    <a:lnTo>
                      <a:pt x="650" y="116"/>
                    </a:lnTo>
                    <a:lnTo>
                      <a:pt x="654" y="136"/>
                    </a:lnTo>
                    <a:lnTo>
                      <a:pt x="659" y="157"/>
                    </a:lnTo>
                    <a:lnTo>
                      <a:pt x="663" y="177"/>
                    </a:lnTo>
                    <a:lnTo>
                      <a:pt x="666" y="199"/>
                    </a:lnTo>
                    <a:lnTo>
                      <a:pt x="669" y="221"/>
                    </a:lnTo>
                    <a:lnTo>
                      <a:pt x="666" y="241"/>
                    </a:lnTo>
                    <a:lnTo>
                      <a:pt x="663" y="261"/>
                    </a:lnTo>
                    <a:lnTo>
                      <a:pt x="659" y="282"/>
                    </a:lnTo>
                    <a:lnTo>
                      <a:pt x="654" y="302"/>
                    </a:lnTo>
                    <a:lnTo>
                      <a:pt x="650" y="322"/>
                    </a:lnTo>
                    <a:lnTo>
                      <a:pt x="645" y="340"/>
                    </a:lnTo>
                    <a:lnTo>
                      <a:pt x="639" y="359"/>
                    </a:lnTo>
                    <a:lnTo>
                      <a:pt x="633" y="377"/>
                    </a:lnTo>
                    <a:lnTo>
                      <a:pt x="626" y="388"/>
                    </a:lnTo>
                    <a:lnTo>
                      <a:pt x="616" y="399"/>
                    </a:lnTo>
                    <a:lnTo>
                      <a:pt x="607" y="410"/>
                    </a:lnTo>
                    <a:lnTo>
                      <a:pt x="597" y="419"/>
                    </a:lnTo>
                    <a:lnTo>
                      <a:pt x="586" y="427"/>
                    </a:lnTo>
                    <a:lnTo>
                      <a:pt x="576" y="432"/>
                    </a:lnTo>
                    <a:lnTo>
                      <a:pt x="565" y="438"/>
                    </a:lnTo>
                    <a:lnTo>
                      <a:pt x="556" y="441"/>
                    </a:lnTo>
                    <a:lnTo>
                      <a:pt x="110" y="441"/>
                    </a:lnTo>
                    <a:lnTo>
                      <a:pt x="0" y="221"/>
                    </a:lnTo>
                    <a:lnTo>
                      <a:pt x="110" y="0"/>
                    </a:lnTo>
                    <a:lnTo>
                      <a:pt x="556" y="0"/>
                    </a:lnTo>
                    <a:close/>
                  </a:path>
                </a:pathLst>
              </a:custGeom>
              <a:ln>
                <a:headEnd/>
                <a:tailEnd/>
              </a:ln>
            </p:spPr>
            <p:style>
              <a:lnRef idx="1">
                <a:schemeClr val="accent4"/>
              </a:lnRef>
              <a:fillRef idx="2">
                <a:schemeClr val="accent4"/>
              </a:fillRef>
              <a:effectRef idx="1">
                <a:schemeClr val="accent4"/>
              </a:effectRef>
              <a:fontRef idx="minor">
                <a:schemeClr val="dk1"/>
              </a:fontRef>
            </p:style>
            <p:txBody>
              <a:bodyPr/>
              <a:lstStyle/>
              <a:p>
                <a:endParaRPr lang="en-US" b="1" dirty="0">
                  <a:latin typeface="+mn-lt"/>
                </a:endParaRPr>
              </a:p>
            </p:txBody>
          </p:sp>
          <p:sp>
            <p:nvSpPr>
              <p:cNvPr id="1021981" name="Freeform 29"/>
              <p:cNvSpPr>
                <a:spLocks/>
              </p:cNvSpPr>
              <p:nvPr/>
            </p:nvSpPr>
            <p:spPr bwMode="auto">
              <a:xfrm>
                <a:off x="4386" y="2092"/>
                <a:ext cx="756" cy="441"/>
              </a:xfrm>
              <a:custGeom>
                <a:avLst/>
                <a:gdLst/>
                <a:ahLst/>
                <a:cxnLst>
                  <a:cxn ang="0">
                    <a:pos x="556" y="0"/>
                  </a:cxn>
                  <a:cxn ang="0">
                    <a:pos x="565" y="2"/>
                  </a:cxn>
                  <a:cxn ang="0">
                    <a:pos x="576" y="8"/>
                  </a:cxn>
                  <a:cxn ang="0">
                    <a:pos x="586" y="13"/>
                  </a:cxn>
                  <a:cxn ang="0">
                    <a:pos x="597" y="21"/>
                  </a:cxn>
                  <a:cxn ang="0">
                    <a:pos x="607" y="30"/>
                  </a:cxn>
                  <a:cxn ang="0">
                    <a:pos x="616" y="39"/>
                  </a:cxn>
                  <a:cxn ang="0">
                    <a:pos x="626" y="50"/>
                  </a:cxn>
                  <a:cxn ang="0">
                    <a:pos x="633" y="61"/>
                  </a:cxn>
                  <a:cxn ang="0">
                    <a:pos x="639" y="79"/>
                  </a:cxn>
                  <a:cxn ang="0">
                    <a:pos x="645" y="98"/>
                  </a:cxn>
                  <a:cxn ang="0">
                    <a:pos x="650" y="116"/>
                  </a:cxn>
                  <a:cxn ang="0">
                    <a:pos x="654" y="136"/>
                  </a:cxn>
                  <a:cxn ang="0">
                    <a:pos x="659" y="157"/>
                  </a:cxn>
                  <a:cxn ang="0">
                    <a:pos x="663" y="177"/>
                  </a:cxn>
                  <a:cxn ang="0">
                    <a:pos x="666" y="199"/>
                  </a:cxn>
                  <a:cxn ang="0">
                    <a:pos x="669" y="221"/>
                  </a:cxn>
                  <a:cxn ang="0">
                    <a:pos x="666" y="241"/>
                  </a:cxn>
                  <a:cxn ang="0">
                    <a:pos x="663" y="261"/>
                  </a:cxn>
                  <a:cxn ang="0">
                    <a:pos x="659" y="282"/>
                  </a:cxn>
                  <a:cxn ang="0">
                    <a:pos x="654" y="302"/>
                  </a:cxn>
                  <a:cxn ang="0">
                    <a:pos x="650" y="322"/>
                  </a:cxn>
                  <a:cxn ang="0">
                    <a:pos x="645" y="340"/>
                  </a:cxn>
                  <a:cxn ang="0">
                    <a:pos x="639" y="359"/>
                  </a:cxn>
                  <a:cxn ang="0">
                    <a:pos x="633" y="377"/>
                  </a:cxn>
                  <a:cxn ang="0">
                    <a:pos x="626" y="388"/>
                  </a:cxn>
                  <a:cxn ang="0">
                    <a:pos x="616" y="399"/>
                  </a:cxn>
                  <a:cxn ang="0">
                    <a:pos x="607" y="410"/>
                  </a:cxn>
                  <a:cxn ang="0">
                    <a:pos x="597" y="419"/>
                  </a:cxn>
                  <a:cxn ang="0">
                    <a:pos x="586" y="427"/>
                  </a:cxn>
                  <a:cxn ang="0">
                    <a:pos x="576" y="432"/>
                  </a:cxn>
                  <a:cxn ang="0">
                    <a:pos x="565" y="438"/>
                  </a:cxn>
                  <a:cxn ang="0">
                    <a:pos x="556" y="441"/>
                  </a:cxn>
                  <a:cxn ang="0">
                    <a:pos x="110" y="441"/>
                  </a:cxn>
                  <a:cxn ang="0">
                    <a:pos x="0" y="221"/>
                  </a:cxn>
                  <a:cxn ang="0">
                    <a:pos x="110" y="0"/>
                  </a:cxn>
                  <a:cxn ang="0">
                    <a:pos x="556" y="0"/>
                  </a:cxn>
                </a:cxnLst>
                <a:rect l="0" t="0" r="r" b="b"/>
                <a:pathLst>
                  <a:path w="669" h="441">
                    <a:moveTo>
                      <a:pt x="556" y="0"/>
                    </a:moveTo>
                    <a:lnTo>
                      <a:pt x="565" y="2"/>
                    </a:lnTo>
                    <a:lnTo>
                      <a:pt x="576" y="8"/>
                    </a:lnTo>
                    <a:lnTo>
                      <a:pt x="586" y="13"/>
                    </a:lnTo>
                    <a:lnTo>
                      <a:pt x="597" y="21"/>
                    </a:lnTo>
                    <a:lnTo>
                      <a:pt x="607" y="30"/>
                    </a:lnTo>
                    <a:lnTo>
                      <a:pt x="616" y="39"/>
                    </a:lnTo>
                    <a:lnTo>
                      <a:pt x="626" y="50"/>
                    </a:lnTo>
                    <a:lnTo>
                      <a:pt x="633" y="61"/>
                    </a:lnTo>
                    <a:lnTo>
                      <a:pt x="639" y="79"/>
                    </a:lnTo>
                    <a:lnTo>
                      <a:pt x="645" y="98"/>
                    </a:lnTo>
                    <a:lnTo>
                      <a:pt x="650" y="116"/>
                    </a:lnTo>
                    <a:lnTo>
                      <a:pt x="654" y="136"/>
                    </a:lnTo>
                    <a:lnTo>
                      <a:pt x="659" y="157"/>
                    </a:lnTo>
                    <a:lnTo>
                      <a:pt x="663" y="177"/>
                    </a:lnTo>
                    <a:lnTo>
                      <a:pt x="666" y="199"/>
                    </a:lnTo>
                    <a:lnTo>
                      <a:pt x="669" y="221"/>
                    </a:lnTo>
                    <a:lnTo>
                      <a:pt x="666" y="241"/>
                    </a:lnTo>
                    <a:lnTo>
                      <a:pt x="663" y="261"/>
                    </a:lnTo>
                    <a:lnTo>
                      <a:pt x="659" y="282"/>
                    </a:lnTo>
                    <a:lnTo>
                      <a:pt x="654" y="302"/>
                    </a:lnTo>
                    <a:lnTo>
                      <a:pt x="650" y="322"/>
                    </a:lnTo>
                    <a:lnTo>
                      <a:pt x="645" y="340"/>
                    </a:lnTo>
                    <a:lnTo>
                      <a:pt x="639" y="359"/>
                    </a:lnTo>
                    <a:lnTo>
                      <a:pt x="633" y="377"/>
                    </a:lnTo>
                    <a:lnTo>
                      <a:pt x="626" y="388"/>
                    </a:lnTo>
                    <a:lnTo>
                      <a:pt x="616" y="399"/>
                    </a:lnTo>
                    <a:lnTo>
                      <a:pt x="607" y="410"/>
                    </a:lnTo>
                    <a:lnTo>
                      <a:pt x="597" y="419"/>
                    </a:lnTo>
                    <a:lnTo>
                      <a:pt x="586" y="427"/>
                    </a:lnTo>
                    <a:lnTo>
                      <a:pt x="576" y="432"/>
                    </a:lnTo>
                    <a:lnTo>
                      <a:pt x="565" y="438"/>
                    </a:lnTo>
                    <a:lnTo>
                      <a:pt x="556" y="441"/>
                    </a:lnTo>
                    <a:lnTo>
                      <a:pt x="110" y="441"/>
                    </a:lnTo>
                    <a:lnTo>
                      <a:pt x="0" y="221"/>
                    </a:lnTo>
                    <a:lnTo>
                      <a:pt x="110" y="0"/>
                    </a:lnTo>
                    <a:lnTo>
                      <a:pt x="556" y="0"/>
                    </a:lnTo>
                  </a:path>
                </a:pathLst>
              </a:custGeom>
              <a:noFill/>
              <a:ln w="9525">
                <a:solidFill>
                  <a:srgbClr val="000000"/>
                </a:solidFill>
                <a:prstDash val="solid"/>
                <a:round/>
                <a:headEnd/>
                <a:tailEnd/>
              </a:ln>
            </p:spPr>
            <p:txBody>
              <a:bodyPr/>
              <a:lstStyle/>
              <a:p>
                <a:endParaRPr lang="en-US" b="1" dirty="0">
                  <a:latin typeface="+mn-lt"/>
                </a:endParaRPr>
              </a:p>
            </p:txBody>
          </p:sp>
          <p:sp>
            <p:nvSpPr>
              <p:cNvPr id="1021982" name="Rectangle 30"/>
              <p:cNvSpPr>
                <a:spLocks noChangeArrowheads="1"/>
              </p:cNvSpPr>
              <p:nvPr/>
            </p:nvSpPr>
            <p:spPr bwMode="auto">
              <a:xfrm>
                <a:off x="4550" y="2239"/>
                <a:ext cx="397"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Access</a:t>
                </a:r>
                <a:endParaRPr lang="en-US" b="1" dirty="0">
                  <a:latin typeface="+mn-lt"/>
                </a:endParaRPr>
              </a:p>
            </p:txBody>
          </p:sp>
          <p:sp>
            <p:nvSpPr>
              <p:cNvPr id="1021983" name="Freeform 31"/>
              <p:cNvSpPr>
                <a:spLocks noEditPoints="1"/>
              </p:cNvSpPr>
              <p:nvPr/>
            </p:nvSpPr>
            <p:spPr bwMode="auto">
              <a:xfrm>
                <a:off x="4714" y="1495"/>
                <a:ext cx="57" cy="533"/>
              </a:xfrm>
              <a:custGeom>
                <a:avLst/>
                <a:gdLst/>
                <a:ahLst/>
                <a:cxnLst>
                  <a:cxn ang="0">
                    <a:pos x="24" y="533"/>
                  </a:cxn>
                  <a:cxn ang="0">
                    <a:pos x="17" y="51"/>
                  </a:cxn>
                  <a:cxn ang="0">
                    <a:pos x="35" y="51"/>
                  </a:cxn>
                  <a:cxn ang="0">
                    <a:pos x="41" y="533"/>
                  </a:cxn>
                  <a:cxn ang="0">
                    <a:pos x="24" y="533"/>
                  </a:cxn>
                  <a:cxn ang="0">
                    <a:pos x="0" y="62"/>
                  </a:cxn>
                  <a:cxn ang="0">
                    <a:pos x="26" y="0"/>
                  </a:cxn>
                  <a:cxn ang="0">
                    <a:pos x="51" y="61"/>
                  </a:cxn>
                  <a:cxn ang="0">
                    <a:pos x="0" y="62"/>
                  </a:cxn>
                </a:cxnLst>
                <a:rect l="0" t="0" r="r" b="b"/>
                <a:pathLst>
                  <a:path w="51" h="533">
                    <a:moveTo>
                      <a:pt x="24" y="533"/>
                    </a:moveTo>
                    <a:lnTo>
                      <a:pt x="17" y="51"/>
                    </a:lnTo>
                    <a:lnTo>
                      <a:pt x="35" y="51"/>
                    </a:lnTo>
                    <a:lnTo>
                      <a:pt x="41" y="533"/>
                    </a:lnTo>
                    <a:lnTo>
                      <a:pt x="24" y="533"/>
                    </a:lnTo>
                    <a:close/>
                    <a:moveTo>
                      <a:pt x="0" y="62"/>
                    </a:moveTo>
                    <a:lnTo>
                      <a:pt x="26" y="0"/>
                    </a:lnTo>
                    <a:lnTo>
                      <a:pt x="51" y="61"/>
                    </a:lnTo>
                    <a:lnTo>
                      <a:pt x="0" y="62"/>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84" name="Freeform 32"/>
              <p:cNvSpPr>
                <a:spLocks noEditPoints="1"/>
              </p:cNvSpPr>
              <p:nvPr/>
            </p:nvSpPr>
            <p:spPr bwMode="auto">
              <a:xfrm>
                <a:off x="2367" y="1245"/>
                <a:ext cx="1900" cy="857"/>
              </a:xfrm>
              <a:custGeom>
                <a:avLst/>
                <a:gdLst/>
                <a:ahLst/>
                <a:cxnLst>
                  <a:cxn ang="0">
                    <a:pos x="1680" y="20"/>
                  </a:cxn>
                  <a:cxn ang="0">
                    <a:pos x="25" y="20"/>
                  </a:cxn>
                  <a:cxn ang="0">
                    <a:pos x="33" y="11"/>
                  </a:cxn>
                  <a:cxn ang="0">
                    <a:pos x="33" y="803"/>
                  </a:cxn>
                  <a:cxn ang="0">
                    <a:pos x="16" y="803"/>
                  </a:cxn>
                  <a:cxn ang="0">
                    <a:pos x="16" y="11"/>
                  </a:cxn>
                  <a:cxn ang="0">
                    <a:pos x="16" y="5"/>
                  </a:cxn>
                  <a:cxn ang="0">
                    <a:pos x="19" y="4"/>
                  </a:cxn>
                  <a:cxn ang="0">
                    <a:pos x="21" y="0"/>
                  </a:cxn>
                  <a:cxn ang="0">
                    <a:pos x="25" y="0"/>
                  </a:cxn>
                  <a:cxn ang="0">
                    <a:pos x="1680" y="0"/>
                  </a:cxn>
                  <a:cxn ang="0">
                    <a:pos x="1680" y="20"/>
                  </a:cxn>
                  <a:cxn ang="0">
                    <a:pos x="49" y="794"/>
                  </a:cxn>
                  <a:cxn ang="0">
                    <a:pos x="25" y="857"/>
                  </a:cxn>
                  <a:cxn ang="0">
                    <a:pos x="0" y="794"/>
                  </a:cxn>
                  <a:cxn ang="0">
                    <a:pos x="49" y="794"/>
                  </a:cxn>
                </a:cxnLst>
                <a:rect l="0" t="0" r="r" b="b"/>
                <a:pathLst>
                  <a:path w="1680" h="857">
                    <a:moveTo>
                      <a:pt x="1680" y="20"/>
                    </a:moveTo>
                    <a:lnTo>
                      <a:pt x="25" y="20"/>
                    </a:lnTo>
                    <a:lnTo>
                      <a:pt x="33" y="11"/>
                    </a:lnTo>
                    <a:lnTo>
                      <a:pt x="33" y="803"/>
                    </a:lnTo>
                    <a:lnTo>
                      <a:pt x="16" y="803"/>
                    </a:lnTo>
                    <a:lnTo>
                      <a:pt x="16" y="11"/>
                    </a:lnTo>
                    <a:lnTo>
                      <a:pt x="16" y="5"/>
                    </a:lnTo>
                    <a:lnTo>
                      <a:pt x="19" y="4"/>
                    </a:lnTo>
                    <a:lnTo>
                      <a:pt x="21" y="0"/>
                    </a:lnTo>
                    <a:lnTo>
                      <a:pt x="25" y="0"/>
                    </a:lnTo>
                    <a:lnTo>
                      <a:pt x="1680" y="0"/>
                    </a:lnTo>
                    <a:lnTo>
                      <a:pt x="1680" y="20"/>
                    </a:lnTo>
                    <a:close/>
                    <a:moveTo>
                      <a:pt x="49" y="794"/>
                    </a:moveTo>
                    <a:lnTo>
                      <a:pt x="25" y="857"/>
                    </a:lnTo>
                    <a:lnTo>
                      <a:pt x="0" y="794"/>
                    </a:lnTo>
                    <a:lnTo>
                      <a:pt x="49" y="794"/>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85" name="Freeform 33"/>
              <p:cNvSpPr>
                <a:spLocks noEditPoints="1"/>
              </p:cNvSpPr>
              <p:nvPr/>
            </p:nvSpPr>
            <p:spPr bwMode="auto">
              <a:xfrm>
                <a:off x="4088" y="2282"/>
                <a:ext cx="264" cy="60"/>
              </a:xfrm>
              <a:custGeom>
                <a:avLst/>
                <a:gdLst/>
                <a:ahLst/>
                <a:cxnLst>
                  <a:cxn ang="0">
                    <a:pos x="0" y="20"/>
                  </a:cxn>
                  <a:cxn ang="0">
                    <a:pos x="189" y="20"/>
                  </a:cxn>
                  <a:cxn ang="0">
                    <a:pos x="189" y="40"/>
                  </a:cxn>
                  <a:cxn ang="0">
                    <a:pos x="0" y="40"/>
                  </a:cxn>
                  <a:cxn ang="0">
                    <a:pos x="0" y="20"/>
                  </a:cxn>
                  <a:cxn ang="0">
                    <a:pos x="182" y="0"/>
                  </a:cxn>
                  <a:cxn ang="0">
                    <a:pos x="233" y="31"/>
                  </a:cxn>
                  <a:cxn ang="0">
                    <a:pos x="182" y="60"/>
                  </a:cxn>
                  <a:cxn ang="0">
                    <a:pos x="182" y="0"/>
                  </a:cxn>
                </a:cxnLst>
                <a:rect l="0" t="0" r="r" b="b"/>
                <a:pathLst>
                  <a:path w="233" h="60">
                    <a:moveTo>
                      <a:pt x="0" y="20"/>
                    </a:moveTo>
                    <a:lnTo>
                      <a:pt x="189" y="20"/>
                    </a:lnTo>
                    <a:lnTo>
                      <a:pt x="189" y="40"/>
                    </a:lnTo>
                    <a:lnTo>
                      <a:pt x="0" y="40"/>
                    </a:lnTo>
                    <a:lnTo>
                      <a:pt x="0" y="20"/>
                    </a:lnTo>
                    <a:close/>
                    <a:moveTo>
                      <a:pt x="182" y="0"/>
                    </a:moveTo>
                    <a:lnTo>
                      <a:pt x="233" y="31"/>
                    </a:lnTo>
                    <a:lnTo>
                      <a:pt x="182" y="60"/>
                    </a:lnTo>
                    <a:lnTo>
                      <a:pt x="182"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nvGrpSpPr>
            <p:cNvPr id="5" name="Group 34"/>
            <p:cNvGrpSpPr>
              <a:grpSpLocks/>
            </p:cNvGrpSpPr>
            <p:nvPr/>
          </p:nvGrpSpPr>
          <p:grpSpPr bwMode="auto">
            <a:xfrm>
              <a:off x="4084638" y="4094163"/>
              <a:ext cx="4875212" cy="1827212"/>
              <a:chOff x="2375" y="2579"/>
              <a:chExt cx="2835" cy="1151"/>
            </a:xfrm>
          </p:grpSpPr>
          <p:sp>
            <p:nvSpPr>
              <p:cNvPr id="1021987" name="Freeform 35"/>
              <p:cNvSpPr>
                <a:spLocks/>
              </p:cNvSpPr>
              <p:nvPr/>
            </p:nvSpPr>
            <p:spPr bwMode="auto">
              <a:xfrm>
                <a:off x="4343" y="3296"/>
                <a:ext cx="867" cy="350"/>
              </a:xfrm>
              <a:custGeom>
                <a:avLst/>
                <a:gdLst/>
                <a:ahLst/>
                <a:cxnLst>
                  <a:cxn ang="0">
                    <a:pos x="115" y="346"/>
                  </a:cxn>
                  <a:cxn ang="0">
                    <a:pos x="92" y="337"/>
                  </a:cxn>
                  <a:cxn ang="0">
                    <a:pos x="69" y="324"/>
                  </a:cxn>
                  <a:cxn ang="0">
                    <a:pos x="48" y="307"/>
                  </a:cxn>
                  <a:cxn ang="0">
                    <a:pos x="30" y="283"/>
                  </a:cxn>
                  <a:cxn ang="0">
                    <a:pos x="17" y="254"/>
                  </a:cxn>
                  <a:cxn ang="0">
                    <a:pos x="8" y="223"/>
                  </a:cxn>
                  <a:cxn ang="0">
                    <a:pos x="2" y="192"/>
                  </a:cxn>
                  <a:cxn ang="0">
                    <a:pos x="2" y="157"/>
                  </a:cxn>
                  <a:cxn ang="0">
                    <a:pos x="8" y="125"/>
                  </a:cxn>
                  <a:cxn ang="0">
                    <a:pos x="17" y="94"/>
                  </a:cxn>
                  <a:cxn ang="0">
                    <a:pos x="30" y="63"/>
                  </a:cxn>
                  <a:cxn ang="0">
                    <a:pos x="48" y="39"/>
                  </a:cxn>
                  <a:cxn ang="0">
                    <a:pos x="69" y="24"/>
                  </a:cxn>
                  <a:cxn ang="0">
                    <a:pos x="92" y="11"/>
                  </a:cxn>
                  <a:cxn ang="0">
                    <a:pos x="115" y="2"/>
                  </a:cxn>
                  <a:cxn ang="0">
                    <a:pos x="767" y="0"/>
                  </a:cxn>
                  <a:cxn ang="0">
                    <a:pos x="743" y="6"/>
                  </a:cxn>
                  <a:cxn ang="0">
                    <a:pos x="721" y="17"/>
                  </a:cxn>
                  <a:cxn ang="0">
                    <a:pos x="700" y="32"/>
                  </a:cxn>
                  <a:cxn ang="0">
                    <a:pos x="677" y="48"/>
                  </a:cxn>
                  <a:cxn ang="0">
                    <a:pos x="662" y="78"/>
                  </a:cxn>
                  <a:cxn ang="0">
                    <a:pos x="651" y="109"/>
                  </a:cxn>
                  <a:cxn ang="0">
                    <a:pos x="642" y="140"/>
                  </a:cxn>
                  <a:cxn ang="0">
                    <a:pos x="639" y="173"/>
                  </a:cxn>
                  <a:cxn ang="0">
                    <a:pos x="642" y="208"/>
                  </a:cxn>
                  <a:cxn ang="0">
                    <a:pos x="651" y="239"/>
                  </a:cxn>
                  <a:cxn ang="0">
                    <a:pos x="662" y="271"/>
                  </a:cxn>
                  <a:cxn ang="0">
                    <a:pos x="677" y="298"/>
                  </a:cxn>
                  <a:cxn ang="0">
                    <a:pos x="700" y="317"/>
                  </a:cxn>
                  <a:cxn ang="0">
                    <a:pos x="721" y="331"/>
                  </a:cxn>
                  <a:cxn ang="0">
                    <a:pos x="743" y="342"/>
                  </a:cxn>
                  <a:cxn ang="0">
                    <a:pos x="767" y="350"/>
                  </a:cxn>
                </a:cxnLst>
                <a:rect l="0" t="0" r="r" b="b"/>
                <a:pathLst>
                  <a:path w="767" h="350">
                    <a:moveTo>
                      <a:pt x="128" y="350"/>
                    </a:moveTo>
                    <a:lnTo>
                      <a:pt x="115" y="346"/>
                    </a:lnTo>
                    <a:lnTo>
                      <a:pt x="103" y="342"/>
                    </a:lnTo>
                    <a:lnTo>
                      <a:pt x="92" y="337"/>
                    </a:lnTo>
                    <a:lnTo>
                      <a:pt x="80" y="331"/>
                    </a:lnTo>
                    <a:lnTo>
                      <a:pt x="69" y="324"/>
                    </a:lnTo>
                    <a:lnTo>
                      <a:pt x="59" y="317"/>
                    </a:lnTo>
                    <a:lnTo>
                      <a:pt x="48" y="307"/>
                    </a:lnTo>
                    <a:lnTo>
                      <a:pt x="38" y="298"/>
                    </a:lnTo>
                    <a:lnTo>
                      <a:pt x="30" y="283"/>
                    </a:lnTo>
                    <a:lnTo>
                      <a:pt x="23" y="271"/>
                    </a:lnTo>
                    <a:lnTo>
                      <a:pt x="17" y="254"/>
                    </a:lnTo>
                    <a:lnTo>
                      <a:pt x="12" y="239"/>
                    </a:lnTo>
                    <a:lnTo>
                      <a:pt x="8" y="223"/>
                    </a:lnTo>
                    <a:lnTo>
                      <a:pt x="3" y="208"/>
                    </a:lnTo>
                    <a:lnTo>
                      <a:pt x="2" y="192"/>
                    </a:lnTo>
                    <a:lnTo>
                      <a:pt x="0" y="173"/>
                    </a:lnTo>
                    <a:lnTo>
                      <a:pt x="2" y="157"/>
                    </a:lnTo>
                    <a:lnTo>
                      <a:pt x="3" y="140"/>
                    </a:lnTo>
                    <a:lnTo>
                      <a:pt x="8" y="125"/>
                    </a:lnTo>
                    <a:lnTo>
                      <a:pt x="12" y="109"/>
                    </a:lnTo>
                    <a:lnTo>
                      <a:pt x="17" y="94"/>
                    </a:lnTo>
                    <a:lnTo>
                      <a:pt x="23" y="78"/>
                    </a:lnTo>
                    <a:lnTo>
                      <a:pt x="30" y="63"/>
                    </a:lnTo>
                    <a:lnTo>
                      <a:pt x="38" y="48"/>
                    </a:lnTo>
                    <a:lnTo>
                      <a:pt x="48" y="39"/>
                    </a:lnTo>
                    <a:lnTo>
                      <a:pt x="59" y="32"/>
                    </a:lnTo>
                    <a:lnTo>
                      <a:pt x="69" y="24"/>
                    </a:lnTo>
                    <a:lnTo>
                      <a:pt x="80" y="17"/>
                    </a:lnTo>
                    <a:lnTo>
                      <a:pt x="92" y="11"/>
                    </a:lnTo>
                    <a:lnTo>
                      <a:pt x="103" y="6"/>
                    </a:lnTo>
                    <a:lnTo>
                      <a:pt x="115" y="2"/>
                    </a:lnTo>
                    <a:lnTo>
                      <a:pt x="128" y="0"/>
                    </a:lnTo>
                    <a:lnTo>
                      <a:pt x="767" y="0"/>
                    </a:lnTo>
                    <a:lnTo>
                      <a:pt x="754" y="2"/>
                    </a:lnTo>
                    <a:lnTo>
                      <a:pt x="743" y="6"/>
                    </a:lnTo>
                    <a:lnTo>
                      <a:pt x="731" y="11"/>
                    </a:lnTo>
                    <a:lnTo>
                      <a:pt x="721" y="17"/>
                    </a:lnTo>
                    <a:lnTo>
                      <a:pt x="710" y="24"/>
                    </a:lnTo>
                    <a:lnTo>
                      <a:pt x="700" y="32"/>
                    </a:lnTo>
                    <a:lnTo>
                      <a:pt x="688" y="39"/>
                    </a:lnTo>
                    <a:lnTo>
                      <a:pt x="677" y="48"/>
                    </a:lnTo>
                    <a:lnTo>
                      <a:pt x="670" y="63"/>
                    </a:lnTo>
                    <a:lnTo>
                      <a:pt x="662" y="78"/>
                    </a:lnTo>
                    <a:lnTo>
                      <a:pt x="656" y="94"/>
                    </a:lnTo>
                    <a:lnTo>
                      <a:pt x="651" y="109"/>
                    </a:lnTo>
                    <a:lnTo>
                      <a:pt x="647" y="125"/>
                    </a:lnTo>
                    <a:lnTo>
                      <a:pt x="642" y="140"/>
                    </a:lnTo>
                    <a:lnTo>
                      <a:pt x="641" y="157"/>
                    </a:lnTo>
                    <a:lnTo>
                      <a:pt x="639" y="173"/>
                    </a:lnTo>
                    <a:lnTo>
                      <a:pt x="641" y="192"/>
                    </a:lnTo>
                    <a:lnTo>
                      <a:pt x="642" y="208"/>
                    </a:lnTo>
                    <a:lnTo>
                      <a:pt x="647" y="223"/>
                    </a:lnTo>
                    <a:lnTo>
                      <a:pt x="651" y="239"/>
                    </a:lnTo>
                    <a:lnTo>
                      <a:pt x="656" y="254"/>
                    </a:lnTo>
                    <a:lnTo>
                      <a:pt x="662" y="271"/>
                    </a:lnTo>
                    <a:lnTo>
                      <a:pt x="670" y="283"/>
                    </a:lnTo>
                    <a:lnTo>
                      <a:pt x="677" y="298"/>
                    </a:lnTo>
                    <a:lnTo>
                      <a:pt x="688" y="307"/>
                    </a:lnTo>
                    <a:lnTo>
                      <a:pt x="700" y="317"/>
                    </a:lnTo>
                    <a:lnTo>
                      <a:pt x="710" y="324"/>
                    </a:lnTo>
                    <a:lnTo>
                      <a:pt x="721" y="331"/>
                    </a:lnTo>
                    <a:lnTo>
                      <a:pt x="731" y="337"/>
                    </a:lnTo>
                    <a:lnTo>
                      <a:pt x="743" y="342"/>
                    </a:lnTo>
                    <a:lnTo>
                      <a:pt x="754" y="346"/>
                    </a:lnTo>
                    <a:lnTo>
                      <a:pt x="767" y="350"/>
                    </a:lnTo>
                    <a:lnTo>
                      <a:pt x="128" y="35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endParaRPr lang="en-US" b="1" dirty="0">
                  <a:latin typeface="+mn-lt"/>
                </a:endParaRPr>
              </a:p>
            </p:txBody>
          </p:sp>
          <p:sp>
            <p:nvSpPr>
              <p:cNvPr id="1021988" name="Freeform 36"/>
              <p:cNvSpPr>
                <a:spLocks/>
              </p:cNvSpPr>
              <p:nvPr/>
            </p:nvSpPr>
            <p:spPr bwMode="auto">
              <a:xfrm>
                <a:off x="4343" y="3296"/>
                <a:ext cx="867" cy="350"/>
              </a:xfrm>
              <a:custGeom>
                <a:avLst/>
                <a:gdLst/>
                <a:ahLst/>
                <a:cxnLst>
                  <a:cxn ang="0">
                    <a:pos x="115" y="346"/>
                  </a:cxn>
                  <a:cxn ang="0">
                    <a:pos x="92" y="337"/>
                  </a:cxn>
                  <a:cxn ang="0">
                    <a:pos x="69" y="324"/>
                  </a:cxn>
                  <a:cxn ang="0">
                    <a:pos x="48" y="307"/>
                  </a:cxn>
                  <a:cxn ang="0">
                    <a:pos x="30" y="283"/>
                  </a:cxn>
                  <a:cxn ang="0">
                    <a:pos x="17" y="254"/>
                  </a:cxn>
                  <a:cxn ang="0">
                    <a:pos x="8" y="223"/>
                  </a:cxn>
                  <a:cxn ang="0">
                    <a:pos x="2" y="192"/>
                  </a:cxn>
                  <a:cxn ang="0">
                    <a:pos x="2" y="157"/>
                  </a:cxn>
                  <a:cxn ang="0">
                    <a:pos x="8" y="125"/>
                  </a:cxn>
                  <a:cxn ang="0">
                    <a:pos x="17" y="94"/>
                  </a:cxn>
                  <a:cxn ang="0">
                    <a:pos x="30" y="63"/>
                  </a:cxn>
                  <a:cxn ang="0">
                    <a:pos x="48" y="39"/>
                  </a:cxn>
                  <a:cxn ang="0">
                    <a:pos x="69" y="24"/>
                  </a:cxn>
                  <a:cxn ang="0">
                    <a:pos x="92" y="11"/>
                  </a:cxn>
                  <a:cxn ang="0">
                    <a:pos x="115" y="2"/>
                  </a:cxn>
                  <a:cxn ang="0">
                    <a:pos x="767" y="0"/>
                  </a:cxn>
                  <a:cxn ang="0">
                    <a:pos x="743" y="6"/>
                  </a:cxn>
                  <a:cxn ang="0">
                    <a:pos x="721" y="17"/>
                  </a:cxn>
                  <a:cxn ang="0">
                    <a:pos x="700" y="32"/>
                  </a:cxn>
                  <a:cxn ang="0">
                    <a:pos x="677" y="48"/>
                  </a:cxn>
                  <a:cxn ang="0">
                    <a:pos x="662" y="78"/>
                  </a:cxn>
                  <a:cxn ang="0">
                    <a:pos x="651" y="109"/>
                  </a:cxn>
                  <a:cxn ang="0">
                    <a:pos x="642" y="140"/>
                  </a:cxn>
                  <a:cxn ang="0">
                    <a:pos x="639" y="173"/>
                  </a:cxn>
                  <a:cxn ang="0">
                    <a:pos x="642" y="208"/>
                  </a:cxn>
                  <a:cxn ang="0">
                    <a:pos x="651" y="239"/>
                  </a:cxn>
                  <a:cxn ang="0">
                    <a:pos x="662" y="271"/>
                  </a:cxn>
                  <a:cxn ang="0">
                    <a:pos x="677" y="298"/>
                  </a:cxn>
                  <a:cxn ang="0">
                    <a:pos x="700" y="317"/>
                  </a:cxn>
                  <a:cxn ang="0">
                    <a:pos x="721" y="331"/>
                  </a:cxn>
                  <a:cxn ang="0">
                    <a:pos x="743" y="342"/>
                  </a:cxn>
                  <a:cxn ang="0">
                    <a:pos x="767" y="350"/>
                  </a:cxn>
                </a:cxnLst>
                <a:rect l="0" t="0" r="r" b="b"/>
                <a:pathLst>
                  <a:path w="767" h="350">
                    <a:moveTo>
                      <a:pt x="128" y="350"/>
                    </a:moveTo>
                    <a:lnTo>
                      <a:pt x="115" y="346"/>
                    </a:lnTo>
                    <a:lnTo>
                      <a:pt x="103" y="342"/>
                    </a:lnTo>
                    <a:lnTo>
                      <a:pt x="92" y="337"/>
                    </a:lnTo>
                    <a:lnTo>
                      <a:pt x="80" y="331"/>
                    </a:lnTo>
                    <a:lnTo>
                      <a:pt x="69" y="324"/>
                    </a:lnTo>
                    <a:lnTo>
                      <a:pt x="59" y="317"/>
                    </a:lnTo>
                    <a:lnTo>
                      <a:pt x="48" y="307"/>
                    </a:lnTo>
                    <a:lnTo>
                      <a:pt x="38" y="298"/>
                    </a:lnTo>
                    <a:lnTo>
                      <a:pt x="30" y="283"/>
                    </a:lnTo>
                    <a:lnTo>
                      <a:pt x="23" y="271"/>
                    </a:lnTo>
                    <a:lnTo>
                      <a:pt x="17" y="254"/>
                    </a:lnTo>
                    <a:lnTo>
                      <a:pt x="12" y="239"/>
                    </a:lnTo>
                    <a:lnTo>
                      <a:pt x="8" y="223"/>
                    </a:lnTo>
                    <a:lnTo>
                      <a:pt x="3" y="208"/>
                    </a:lnTo>
                    <a:lnTo>
                      <a:pt x="2" y="192"/>
                    </a:lnTo>
                    <a:lnTo>
                      <a:pt x="0" y="173"/>
                    </a:lnTo>
                    <a:lnTo>
                      <a:pt x="2" y="157"/>
                    </a:lnTo>
                    <a:lnTo>
                      <a:pt x="3" y="140"/>
                    </a:lnTo>
                    <a:lnTo>
                      <a:pt x="8" y="125"/>
                    </a:lnTo>
                    <a:lnTo>
                      <a:pt x="12" y="109"/>
                    </a:lnTo>
                    <a:lnTo>
                      <a:pt x="17" y="94"/>
                    </a:lnTo>
                    <a:lnTo>
                      <a:pt x="23" y="78"/>
                    </a:lnTo>
                    <a:lnTo>
                      <a:pt x="30" y="63"/>
                    </a:lnTo>
                    <a:lnTo>
                      <a:pt x="38" y="48"/>
                    </a:lnTo>
                    <a:lnTo>
                      <a:pt x="48" y="39"/>
                    </a:lnTo>
                    <a:lnTo>
                      <a:pt x="59" y="32"/>
                    </a:lnTo>
                    <a:lnTo>
                      <a:pt x="69" y="24"/>
                    </a:lnTo>
                    <a:lnTo>
                      <a:pt x="80" y="17"/>
                    </a:lnTo>
                    <a:lnTo>
                      <a:pt x="92" y="11"/>
                    </a:lnTo>
                    <a:lnTo>
                      <a:pt x="103" y="6"/>
                    </a:lnTo>
                    <a:lnTo>
                      <a:pt x="115" y="2"/>
                    </a:lnTo>
                    <a:lnTo>
                      <a:pt x="128" y="0"/>
                    </a:lnTo>
                    <a:lnTo>
                      <a:pt x="767" y="0"/>
                    </a:lnTo>
                    <a:lnTo>
                      <a:pt x="754" y="2"/>
                    </a:lnTo>
                    <a:lnTo>
                      <a:pt x="743" y="6"/>
                    </a:lnTo>
                    <a:lnTo>
                      <a:pt x="731" y="11"/>
                    </a:lnTo>
                    <a:lnTo>
                      <a:pt x="721" y="17"/>
                    </a:lnTo>
                    <a:lnTo>
                      <a:pt x="710" y="24"/>
                    </a:lnTo>
                    <a:lnTo>
                      <a:pt x="700" y="32"/>
                    </a:lnTo>
                    <a:lnTo>
                      <a:pt x="688" y="39"/>
                    </a:lnTo>
                    <a:lnTo>
                      <a:pt x="677" y="48"/>
                    </a:lnTo>
                    <a:lnTo>
                      <a:pt x="670" y="63"/>
                    </a:lnTo>
                    <a:lnTo>
                      <a:pt x="662" y="78"/>
                    </a:lnTo>
                    <a:lnTo>
                      <a:pt x="656" y="94"/>
                    </a:lnTo>
                    <a:lnTo>
                      <a:pt x="651" y="109"/>
                    </a:lnTo>
                    <a:lnTo>
                      <a:pt x="647" y="125"/>
                    </a:lnTo>
                    <a:lnTo>
                      <a:pt x="642" y="140"/>
                    </a:lnTo>
                    <a:lnTo>
                      <a:pt x="641" y="157"/>
                    </a:lnTo>
                    <a:lnTo>
                      <a:pt x="639" y="173"/>
                    </a:lnTo>
                    <a:lnTo>
                      <a:pt x="641" y="192"/>
                    </a:lnTo>
                    <a:lnTo>
                      <a:pt x="642" y="208"/>
                    </a:lnTo>
                    <a:lnTo>
                      <a:pt x="647" y="223"/>
                    </a:lnTo>
                    <a:lnTo>
                      <a:pt x="651" y="239"/>
                    </a:lnTo>
                    <a:lnTo>
                      <a:pt x="656" y="254"/>
                    </a:lnTo>
                    <a:lnTo>
                      <a:pt x="662" y="271"/>
                    </a:lnTo>
                    <a:lnTo>
                      <a:pt x="670" y="283"/>
                    </a:lnTo>
                    <a:lnTo>
                      <a:pt x="677" y="298"/>
                    </a:lnTo>
                    <a:lnTo>
                      <a:pt x="688" y="307"/>
                    </a:lnTo>
                    <a:lnTo>
                      <a:pt x="700" y="317"/>
                    </a:lnTo>
                    <a:lnTo>
                      <a:pt x="710" y="324"/>
                    </a:lnTo>
                    <a:lnTo>
                      <a:pt x="721" y="331"/>
                    </a:lnTo>
                    <a:lnTo>
                      <a:pt x="731" y="337"/>
                    </a:lnTo>
                    <a:lnTo>
                      <a:pt x="743" y="342"/>
                    </a:lnTo>
                    <a:lnTo>
                      <a:pt x="754" y="346"/>
                    </a:lnTo>
                    <a:lnTo>
                      <a:pt x="767" y="350"/>
                    </a:lnTo>
                    <a:lnTo>
                      <a:pt x="128" y="350"/>
                    </a:lnTo>
                  </a:path>
                </a:pathLst>
              </a:custGeom>
              <a:noFill/>
              <a:ln w="9525">
                <a:solidFill>
                  <a:srgbClr val="000000"/>
                </a:solidFill>
                <a:prstDash val="solid"/>
                <a:round/>
                <a:headEnd/>
                <a:tailEnd/>
              </a:ln>
            </p:spPr>
            <p:txBody>
              <a:bodyPr/>
              <a:lstStyle/>
              <a:p>
                <a:endParaRPr lang="en-US" b="1" dirty="0">
                  <a:latin typeface="+mn-lt"/>
                </a:endParaRPr>
              </a:p>
            </p:txBody>
          </p:sp>
          <p:sp>
            <p:nvSpPr>
              <p:cNvPr id="1021989" name="Rectangle 37"/>
              <p:cNvSpPr>
                <a:spLocks noChangeArrowheads="1"/>
              </p:cNvSpPr>
              <p:nvPr/>
            </p:nvSpPr>
            <p:spPr bwMode="auto">
              <a:xfrm>
                <a:off x="4507" y="3394"/>
                <a:ext cx="451"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Archive</a:t>
                </a:r>
                <a:endParaRPr lang="en-US" b="1" dirty="0">
                  <a:latin typeface="+mn-lt"/>
                </a:endParaRPr>
              </a:p>
            </p:txBody>
          </p:sp>
          <p:sp>
            <p:nvSpPr>
              <p:cNvPr id="1021990" name="Freeform 38"/>
              <p:cNvSpPr>
                <a:spLocks noEditPoints="1"/>
              </p:cNvSpPr>
              <p:nvPr/>
            </p:nvSpPr>
            <p:spPr bwMode="auto">
              <a:xfrm>
                <a:off x="4723" y="2644"/>
                <a:ext cx="55" cy="634"/>
              </a:xfrm>
              <a:custGeom>
                <a:avLst/>
                <a:gdLst/>
                <a:ahLst/>
                <a:cxnLst>
                  <a:cxn ang="0">
                    <a:pos x="33" y="0"/>
                  </a:cxn>
                  <a:cxn ang="0">
                    <a:pos x="33" y="581"/>
                  </a:cxn>
                  <a:cxn ang="0">
                    <a:pos x="16" y="581"/>
                  </a:cxn>
                  <a:cxn ang="0">
                    <a:pos x="16" y="0"/>
                  </a:cxn>
                  <a:cxn ang="0">
                    <a:pos x="33" y="0"/>
                  </a:cxn>
                  <a:cxn ang="0">
                    <a:pos x="49" y="571"/>
                  </a:cxn>
                  <a:cxn ang="0">
                    <a:pos x="25" y="634"/>
                  </a:cxn>
                  <a:cxn ang="0">
                    <a:pos x="0" y="571"/>
                  </a:cxn>
                  <a:cxn ang="0">
                    <a:pos x="49" y="571"/>
                  </a:cxn>
                </a:cxnLst>
                <a:rect l="0" t="0" r="r" b="b"/>
                <a:pathLst>
                  <a:path w="49" h="634">
                    <a:moveTo>
                      <a:pt x="33" y="0"/>
                    </a:moveTo>
                    <a:lnTo>
                      <a:pt x="33" y="581"/>
                    </a:lnTo>
                    <a:lnTo>
                      <a:pt x="16" y="581"/>
                    </a:lnTo>
                    <a:lnTo>
                      <a:pt x="16" y="0"/>
                    </a:lnTo>
                    <a:lnTo>
                      <a:pt x="33" y="0"/>
                    </a:lnTo>
                    <a:close/>
                    <a:moveTo>
                      <a:pt x="49" y="571"/>
                    </a:moveTo>
                    <a:lnTo>
                      <a:pt x="25" y="634"/>
                    </a:lnTo>
                    <a:lnTo>
                      <a:pt x="0" y="571"/>
                    </a:lnTo>
                    <a:lnTo>
                      <a:pt x="49" y="571"/>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91" name="Freeform 39"/>
              <p:cNvSpPr>
                <a:spLocks noEditPoints="1"/>
              </p:cNvSpPr>
              <p:nvPr/>
            </p:nvSpPr>
            <p:spPr bwMode="auto">
              <a:xfrm>
                <a:off x="2375" y="2579"/>
                <a:ext cx="1866" cy="920"/>
              </a:xfrm>
              <a:custGeom>
                <a:avLst/>
                <a:gdLst/>
                <a:ahLst/>
                <a:cxnLst>
                  <a:cxn ang="0">
                    <a:pos x="1650" y="920"/>
                  </a:cxn>
                  <a:cxn ang="0">
                    <a:pos x="26" y="920"/>
                  </a:cxn>
                  <a:cxn ang="0">
                    <a:pos x="21" y="920"/>
                  </a:cxn>
                  <a:cxn ang="0">
                    <a:pos x="20" y="918"/>
                  </a:cxn>
                  <a:cxn ang="0">
                    <a:pos x="17" y="914"/>
                  </a:cxn>
                  <a:cxn ang="0">
                    <a:pos x="17" y="910"/>
                  </a:cxn>
                  <a:cxn ang="0">
                    <a:pos x="17" y="52"/>
                  </a:cxn>
                  <a:cxn ang="0">
                    <a:pos x="33" y="52"/>
                  </a:cxn>
                  <a:cxn ang="0">
                    <a:pos x="33" y="910"/>
                  </a:cxn>
                  <a:cxn ang="0">
                    <a:pos x="26" y="899"/>
                  </a:cxn>
                  <a:cxn ang="0">
                    <a:pos x="1650" y="899"/>
                  </a:cxn>
                  <a:cxn ang="0">
                    <a:pos x="1650" y="920"/>
                  </a:cxn>
                  <a:cxn ang="0">
                    <a:pos x="0" y="61"/>
                  </a:cxn>
                  <a:cxn ang="0">
                    <a:pos x="26" y="0"/>
                  </a:cxn>
                  <a:cxn ang="0">
                    <a:pos x="50" y="61"/>
                  </a:cxn>
                  <a:cxn ang="0">
                    <a:pos x="0" y="61"/>
                  </a:cxn>
                </a:cxnLst>
                <a:rect l="0" t="0" r="r" b="b"/>
                <a:pathLst>
                  <a:path w="1650" h="920">
                    <a:moveTo>
                      <a:pt x="1650" y="920"/>
                    </a:moveTo>
                    <a:lnTo>
                      <a:pt x="26" y="920"/>
                    </a:lnTo>
                    <a:lnTo>
                      <a:pt x="21" y="920"/>
                    </a:lnTo>
                    <a:lnTo>
                      <a:pt x="20" y="918"/>
                    </a:lnTo>
                    <a:lnTo>
                      <a:pt x="17" y="914"/>
                    </a:lnTo>
                    <a:lnTo>
                      <a:pt x="17" y="910"/>
                    </a:lnTo>
                    <a:lnTo>
                      <a:pt x="17" y="52"/>
                    </a:lnTo>
                    <a:lnTo>
                      <a:pt x="33" y="52"/>
                    </a:lnTo>
                    <a:lnTo>
                      <a:pt x="33" y="910"/>
                    </a:lnTo>
                    <a:lnTo>
                      <a:pt x="26" y="899"/>
                    </a:lnTo>
                    <a:lnTo>
                      <a:pt x="1650" y="899"/>
                    </a:lnTo>
                    <a:lnTo>
                      <a:pt x="1650" y="920"/>
                    </a:lnTo>
                    <a:close/>
                    <a:moveTo>
                      <a:pt x="0" y="61"/>
                    </a:moveTo>
                    <a:lnTo>
                      <a:pt x="26" y="0"/>
                    </a:lnTo>
                    <a:lnTo>
                      <a:pt x="50" y="61"/>
                    </a:lnTo>
                    <a:lnTo>
                      <a:pt x="0" y="61"/>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1992" name="Rectangle 40"/>
              <p:cNvSpPr>
                <a:spLocks noChangeArrowheads="1"/>
              </p:cNvSpPr>
              <p:nvPr/>
            </p:nvSpPr>
            <p:spPr bwMode="auto">
              <a:xfrm>
                <a:off x="3581" y="3556"/>
                <a:ext cx="501"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Retrieve</a:t>
                </a:r>
                <a:endParaRPr lang="en-US" b="1" dirty="0">
                  <a:latin typeface="+mn-lt"/>
                </a:endParaRPr>
              </a:p>
            </p:txBody>
          </p:sp>
        </p:grpSp>
        <p:grpSp>
          <p:nvGrpSpPr>
            <p:cNvPr id="6" name="Group 41"/>
            <p:cNvGrpSpPr>
              <a:grpSpLocks/>
            </p:cNvGrpSpPr>
            <p:nvPr/>
          </p:nvGrpSpPr>
          <p:grpSpPr bwMode="auto">
            <a:xfrm>
              <a:off x="2031224" y="3055938"/>
              <a:ext cx="2791605" cy="1301750"/>
              <a:chOff x="1181" y="1925"/>
              <a:chExt cx="1623" cy="820"/>
            </a:xfrm>
          </p:grpSpPr>
          <p:sp>
            <p:nvSpPr>
              <p:cNvPr id="1021994" name="Freeform 42"/>
              <p:cNvSpPr>
                <a:spLocks/>
              </p:cNvSpPr>
              <p:nvPr/>
            </p:nvSpPr>
            <p:spPr bwMode="auto">
              <a:xfrm>
                <a:off x="1910" y="2129"/>
                <a:ext cx="894" cy="414"/>
              </a:xfrm>
              <a:custGeom>
                <a:avLst/>
                <a:gdLst/>
                <a:ahLst/>
                <a:cxnLst>
                  <a:cxn ang="0">
                    <a:pos x="158" y="0"/>
                  </a:cxn>
                  <a:cxn ang="0">
                    <a:pos x="790" y="0"/>
                  </a:cxn>
                  <a:cxn ang="0">
                    <a:pos x="629" y="414"/>
                  </a:cxn>
                  <a:cxn ang="0">
                    <a:pos x="0" y="414"/>
                  </a:cxn>
                  <a:cxn ang="0">
                    <a:pos x="158" y="0"/>
                  </a:cxn>
                </a:cxnLst>
                <a:rect l="0" t="0" r="r" b="b"/>
                <a:pathLst>
                  <a:path w="790" h="414">
                    <a:moveTo>
                      <a:pt x="158" y="0"/>
                    </a:moveTo>
                    <a:lnTo>
                      <a:pt x="790" y="0"/>
                    </a:lnTo>
                    <a:lnTo>
                      <a:pt x="629" y="414"/>
                    </a:lnTo>
                    <a:lnTo>
                      <a:pt x="0" y="414"/>
                    </a:lnTo>
                    <a:lnTo>
                      <a:pt x="158" y="0"/>
                    </a:lnTo>
                    <a:close/>
                  </a:path>
                </a:pathLst>
              </a:custGeom>
              <a:solidFill>
                <a:srgbClr val="EAEAEA"/>
              </a:solidFill>
              <a:ln w="9525">
                <a:noFill/>
                <a:round/>
                <a:headEnd/>
                <a:tailEnd/>
              </a:ln>
            </p:spPr>
            <p:txBody>
              <a:bodyPr/>
              <a:lstStyle/>
              <a:p>
                <a:endParaRPr lang="en-US" b="1" dirty="0">
                  <a:latin typeface="+mn-lt"/>
                </a:endParaRPr>
              </a:p>
            </p:txBody>
          </p:sp>
          <p:sp>
            <p:nvSpPr>
              <p:cNvPr id="1021995" name="Freeform 43"/>
              <p:cNvSpPr>
                <a:spLocks/>
              </p:cNvSpPr>
              <p:nvPr/>
            </p:nvSpPr>
            <p:spPr bwMode="auto">
              <a:xfrm>
                <a:off x="1910" y="2129"/>
                <a:ext cx="894" cy="414"/>
              </a:xfrm>
              <a:custGeom>
                <a:avLst/>
                <a:gdLst/>
                <a:ahLst/>
                <a:cxnLst>
                  <a:cxn ang="0">
                    <a:pos x="158" y="0"/>
                  </a:cxn>
                  <a:cxn ang="0">
                    <a:pos x="790" y="0"/>
                  </a:cxn>
                  <a:cxn ang="0">
                    <a:pos x="629" y="414"/>
                  </a:cxn>
                  <a:cxn ang="0">
                    <a:pos x="0" y="414"/>
                  </a:cxn>
                  <a:cxn ang="0">
                    <a:pos x="158" y="0"/>
                  </a:cxn>
                </a:cxnLst>
                <a:rect l="0" t="0" r="r" b="b"/>
                <a:pathLst>
                  <a:path w="790" h="414">
                    <a:moveTo>
                      <a:pt x="158" y="0"/>
                    </a:moveTo>
                    <a:lnTo>
                      <a:pt x="790" y="0"/>
                    </a:lnTo>
                    <a:lnTo>
                      <a:pt x="629" y="414"/>
                    </a:lnTo>
                    <a:lnTo>
                      <a:pt x="0" y="414"/>
                    </a:lnTo>
                    <a:lnTo>
                      <a:pt x="158" y="0"/>
                    </a:lnTo>
                    <a:close/>
                  </a:path>
                </a:pathLst>
              </a:cu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b="1" dirty="0">
                  <a:latin typeface="+mn-lt"/>
                </a:endParaRPr>
              </a:p>
            </p:txBody>
          </p:sp>
          <p:sp>
            <p:nvSpPr>
              <p:cNvPr id="1021996" name="Rectangle 44"/>
              <p:cNvSpPr>
                <a:spLocks noChangeArrowheads="1"/>
              </p:cNvSpPr>
              <p:nvPr/>
            </p:nvSpPr>
            <p:spPr bwMode="auto">
              <a:xfrm>
                <a:off x="2118" y="2273"/>
                <a:ext cx="462"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Acquire</a:t>
                </a:r>
                <a:endParaRPr lang="en-US" b="1" dirty="0">
                  <a:latin typeface="+mn-lt"/>
                </a:endParaRPr>
              </a:p>
            </p:txBody>
          </p:sp>
          <p:sp>
            <p:nvSpPr>
              <p:cNvPr id="1021997" name="Rectangle 45"/>
              <p:cNvSpPr>
                <a:spLocks noChangeArrowheads="1"/>
              </p:cNvSpPr>
              <p:nvPr/>
            </p:nvSpPr>
            <p:spPr bwMode="auto">
              <a:xfrm>
                <a:off x="1234" y="2148"/>
                <a:ext cx="316"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Data </a:t>
                </a:r>
                <a:endParaRPr lang="en-US" b="1" dirty="0">
                  <a:latin typeface="+mn-lt"/>
                </a:endParaRPr>
              </a:p>
            </p:txBody>
          </p:sp>
          <p:sp>
            <p:nvSpPr>
              <p:cNvPr id="1021998" name="Rectangle 46"/>
              <p:cNvSpPr>
                <a:spLocks noChangeArrowheads="1"/>
              </p:cNvSpPr>
              <p:nvPr/>
            </p:nvSpPr>
            <p:spPr bwMode="auto">
              <a:xfrm>
                <a:off x="1181" y="2346"/>
                <a:ext cx="464" cy="174"/>
              </a:xfrm>
              <a:prstGeom prst="rect">
                <a:avLst/>
              </a:prstGeom>
              <a:noFill/>
              <a:ln w="9525">
                <a:noFill/>
                <a:miter lim="800000"/>
                <a:headEnd/>
                <a:tailEnd/>
              </a:ln>
            </p:spPr>
            <p:txBody>
              <a:bodyPr wrap="none" lIns="0" tIns="0" rIns="0" bIns="0">
                <a:spAutoFit/>
              </a:bodyPr>
              <a:lstStyle/>
              <a:p>
                <a:pPr algn="l" eaLnBrk="1" hangingPunct="1"/>
                <a:r>
                  <a:rPr lang="en-US" b="1" dirty="0">
                    <a:solidFill>
                      <a:srgbClr val="000000"/>
                    </a:solidFill>
                    <a:latin typeface="+mn-lt"/>
                  </a:rPr>
                  <a:t>Sources</a:t>
                </a:r>
                <a:endParaRPr lang="en-US" b="1" dirty="0">
                  <a:latin typeface="+mn-lt"/>
                </a:endParaRPr>
              </a:p>
            </p:txBody>
          </p:sp>
          <p:sp>
            <p:nvSpPr>
              <p:cNvPr id="1021999" name="Freeform 47"/>
              <p:cNvSpPr>
                <a:spLocks noEditPoints="1"/>
              </p:cNvSpPr>
              <p:nvPr/>
            </p:nvSpPr>
            <p:spPr bwMode="auto">
              <a:xfrm>
                <a:off x="1276" y="1925"/>
                <a:ext cx="626" cy="290"/>
              </a:xfrm>
              <a:custGeom>
                <a:avLst/>
                <a:gdLst/>
                <a:ahLst/>
                <a:cxnLst>
                  <a:cxn ang="0">
                    <a:pos x="8" y="0"/>
                  </a:cxn>
                  <a:cxn ang="0">
                    <a:pos x="518" y="257"/>
                  </a:cxn>
                  <a:cxn ang="0">
                    <a:pos x="510" y="276"/>
                  </a:cxn>
                  <a:cxn ang="0">
                    <a:pos x="0" y="20"/>
                  </a:cxn>
                  <a:cxn ang="0">
                    <a:pos x="8" y="0"/>
                  </a:cxn>
                  <a:cxn ang="0">
                    <a:pos x="516" y="233"/>
                  </a:cxn>
                  <a:cxn ang="0">
                    <a:pos x="554" y="287"/>
                  </a:cxn>
                  <a:cxn ang="0">
                    <a:pos x="497" y="290"/>
                  </a:cxn>
                  <a:cxn ang="0">
                    <a:pos x="516" y="233"/>
                  </a:cxn>
                </a:cxnLst>
                <a:rect l="0" t="0" r="r" b="b"/>
                <a:pathLst>
                  <a:path w="554" h="290">
                    <a:moveTo>
                      <a:pt x="8" y="0"/>
                    </a:moveTo>
                    <a:lnTo>
                      <a:pt x="518" y="257"/>
                    </a:lnTo>
                    <a:lnTo>
                      <a:pt x="510" y="276"/>
                    </a:lnTo>
                    <a:lnTo>
                      <a:pt x="0" y="20"/>
                    </a:lnTo>
                    <a:lnTo>
                      <a:pt x="8" y="0"/>
                    </a:lnTo>
                    <a:close/>
                    <a:moveTo>
                      <a:pt x="516" y="233"/>
                    </a:moveTo>
                    <a:lnTo>
                      <a:pt x="554" y="287"/>
                    </a:lnTo>
                    <a:lnTo>
                      <a:pt x="497" y="290"/>
                    </a:lnTo>
                    <a:lnTo>
                      <a:pt x="516" y="233"/>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sp>
            <p:nvSpPr>
              <p:cNvPr id="1022000" name="Freeform 48"/>
              <p:cNvSpPr>
                <a:spLocks noEditPoints="1"/>
              </p:cNvSpPr>
              <p:nvPr/>
            </p:nvSpPr>
            <p:spPr bwMode="auto">
              <a:xfrm>
                <a:off x="1276" y="2454"/>
                <a:ext cx="626" cy="291"/>
              </a:xfrm>
              <a:custGeom>
                <a:avLst/>
                <a:gdLst/>
                <a:ahLst/>
                <a:cxnLst>
                  <a:cxn ang="0">
                    <a:pos x="0" y="271"/>
                  </a:cxn>
                  <a:cxn ang="0">
                    <a:pos x="510" y="15"/>
                  </a:cxn>
                  <a:cxn ang="0">
                    <a:pos x="518" y="34"/>
                  </a:cxn>
                  <a:cxn ang="0">
                    <a:pos x="8" y="291"/>
                  </a:cxn>
                  <a:cxn ang="0">
                    <a:pos x="0" y="271"/>
                  </a:cxn>
                  <a:cxn ang="0">
                    <a:pos x="497" y="0"/>
                  </a:cxn>
                  <a:cxn ang="0">
                    <a:pos x="554" y="6"/>
                  </a:cxn>
                  <a:cxn ang="0">
                    <a:pos x="516" y="57"/>
                  </a:cxn>
                  <a:cxn ang="0">
                    <a:pos x="497" y="0"/>
                  </a:cxn>
                </a:cxnLst>
                <a:rect l="0" t="0" r="r" b="b"/>
                <a:pathLst>
                  <a:path w="554" h="291">
                    <a:moveTo>
                      <a:pt x="0" y="271"/>
                    </a:moveTo>
                    <a:lnTo>
                      <a:pt x="510" y="15"/>
                    </a:lnTo>
                    <a:lnTo>
                      <a:pt x="518" y="34"/>
                    </a:lnTo>
                    <a:lnTo>
                      <a:pt x="8" y="291"/>
                    </a:lnTo>
                    <a:lnTo>
                      <a:pt x="0" y="271"/>
                    </a:lnTo>
                    <a:close/>
                    <a:moveTo>
                      <a:pt x="497" y="0"/>
                    </a:moveTo>
                    <a:lnTo>
                      <a:pt x="554" y="6"/>
                    </a:lnTo>
                    <a:lnTo>
                      <a:pt x="516" y="57"/>
                    </a:lnTo>
                    <a:lnTo>
                      <a:pt x="497" y="0"/>
                    </a:lnTo>
                    <a:close/>
                  </a:path>
                </a:pathLst>
              </a:custGeom>
              <a:solidFill>
                <a:srgbClr val="000000"/>
              </a:solidFill>
              <a:ln w="3175">
                <a:solidFill>
                  <a:srgbClr val="000000"/>
                </a:solidFill>
                <a:prstDash val="solid"/>
                <a:round/>
                <a:headEnd/>
                <a:tailEnd/>
              </a:ln>
            </p:spPr>
            <p:txBody>
              <a:bodyPr/>
              <a:lstStyle/>
              <a:p>
                <a:endParaRPr lang="en-US" b="1" dirty="0">
                  <a:latin typeface="+mn-lt"/>
                </a:endParaRPr>
              </a:p>
            </p:txBody>
          </p:sp>
        </p:grpSp>
      </p:grpSp>
      <p:sp>
        <p:nvSpPr>
          <p:cNvPr id="8" name="Slide Number Placeholder 7"/>
          <p:cNvSpPr>
            <a:spLocks noGrp="1"/>
          </p:cNvSpPr>
          <p:nvPr>
            <p:ph type="sldNum" sz="quarter" idx="12"/>
          </p:nvPr>
        </p:nvSpPr>
        <p:spPr/>
        <p:txBody>
          <a:bodyPr/>
          <a:lstStyle/>
          <a:p>
            <a:fld id="{4BE819A1-3DD8-4179-BFD0-BF7D359F8DBD}" type="slidenum">
              <a:rPr lang="en-US" smtClean="0"/>
              <a:pPr/>
              <a:t>373</a:t>
            </a:fld>
            <a:endParaRPr lang="en-US" dirty="0"/>
          </a:p>
        </p:txBody>
      </p:sp>
    </p:spTree>
    <p:extLst>
      <p:ext uri="{BB962C8B-B14F-4D97-AF65-F5344CB8AC3E}">
        <p14:creationId xmlns:p14="http://schemas.microsoft.com/office/powerpoint/2010/main" xmlns="" val="1531748332"/>
      </p:ext>
    </p:extLst>
  </p:cSld>
  <p:clrMapOvr>
    <a:masterClrMapping/>
  </p:clrMapOvr>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p:txBody>
          <a:bodyPr/>
          <a:lstStyle/>
          <a:p>
            <a:r>
              <a:rPr lang="en-GB" dirty="0"/>
              <a:t>Key Information Products</a:t>
            </a:r>
            <a:endParaRPr lang="en-US" dirty="0"/>
          </a:p>
        </p:txBody>
      </p:sp>
      <p:grpSp>
        <p:nvGrpSpPr>
          <p:cNvPr id="2" name="Group 16"/>
          <p:cNvGrpSpPr/>
          <p:nvPr/>
        </p:nvGrpSpPr>
        <p:grpSpPr>
          <a:xfrm>
            <a:off x="1479307" y="1616530"/>
            <a:ext cx="6788168" cy="4332288"/>
            <a:chOff x="2338388" y="1689100"/>
            <a:chExt cx="6700837" cy="4332288"/>
          </a:xfrm>
        </p:grpSpPr>
        <p:sp>
          <p:nvSpPr>
            <p:cNvPr id="1024003" name="AutoShape 3"/>
            <p:cNvSpPr>
              <a:spLocks noChangeArrowheads="1"/>
            </p:cNvSpPr>
            <p:nvPr/>
          </p:nvSpPr>
          <p:spPr bwMode="auto">
            <a:xfrm>
              <a:off x="2338388" y="2425700"/>
              <a:ext cx="2216150" cy="2552700"/>
            </a:xfrm>
            <a:prstGeom prst="flowChartMultidocumen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sz="1200" dirty="0"/>
            </a:p>
          </p:txBody>
        </p:sp>
        <p:sp>
          <p:nvSpPr>
            <p:cNvPr id="1024004" name="Text Box 4"/>
            <p:cNvSpPr txBox="1">
              <a:spLocks noChangeArrowheads="1"/>
            </p:cNvSpPr>
            <p:nvPr/>
          </p:nvSpPr>
          <p:spPr bwMode="auto">
            <a:xfrm>
              <a:off x="2665413" y="2393950"/>
              <a:ext cx="1064689"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Requirements</a:t>
              </a:r>
              <a:endParaRPr lang="en-US" sz="1200" b="1" dirty="0">
                <a:solidFill>
                  <a:schemeClr val="bg1"/>
                </a:solidFill>
              </a:endParaRPr>
            </a:p>
          </p:txBody>
        </p:sp>
        <p:sp>
          <p:nvSpPr>
            <p:cNvPr id="1024005" name="Text Box 5"/>
            <p:cNvSpPr txBox="1">
              <a:spLocks noChangeArrowheads="1"/>
            </p:cNvSpPr>
            <p:nvPr/>
          </p:nvSpPr>
          <p:spPr bwMode="auto">
            <a:xfrm>
              <a:off x="2570163" y="2622550"/>
              <a:ext cx="517755"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Plans</a:t>
              </a:r>
              <a:endParaRPr lang="en-US" sz="1200" b="1" dirty="0">
                <a:solidFill>
                  <a:schemeClr val="bg1"/>
                </a:solidFill>
              </a:endParaRPr>
            </a:p>
          </p:txBody>
        </p:sp>
        <p:sp>
          <p:nvSpPr>
            <p:cNvPr id="1024006" name="Text Box 6"/>
            <p:cNvSpPr txBox="1">
              <a:spLocks noChangeArrowheads="1"/>
            </p:cNvSpPr>
            <p:nvPr/>
          </p:nvSpPr>
          <p:spPr bwMode="auto">
            <a:xfrm>
              <a:off x="2349500" y="2863850"/>
              <a:ext cx="672195" cy="276999"/>
            </a:xfrm>
            <a:prstGeom prst="rect">
              <a:avLst/>
            </a:prstGeom>
            <a:noFill/>
            <a:ln w="12700" algn="ctr">
              <a:noFill/>
              <a:miter lim="800000"/>
              <a:headEnd/>
              <a:tailEnd/>
            </a:ln>
            <a:effectLst/>
          </p:spPr>
          <p:txBody>
            <a:bodyPr wrap="none">
              <a:spAutoFit/>
            </a:bodyPr>
            <a:lstStyle/>
            <a:p>
              <a:pPr algn="l" eaLnBrk="1" hangingPunct="1"/>
              <a:r>
                <a:rPr lang="en-GB" sz="1200" b="1" dirty="0">
                  <a:solidFill>
                    <a:schemeClr val="bg1"/>
                  </a:solidFill>
                </a:rPr>
                <a:t>Reports</a:t>
              </a:r>
              <a:endParaRPr lang="en-US" sz="1200" b="1" dirty="0">
                <a:solidFill>
                  <a:schemeClr val="bg1"/>
                </a:solidFill>
              </a:endParaRPr>
            </a:p>
          </p:txBody>
        </p:sp>
        <p:grpSp>
          <p:nvGrpSpPr>
            <p:cNvPr id="3" name="Group 7"/>
            <p:cNvGrpSpPr>
              <a:grpSpLocks/>
            </p:cNvGrpSpPr>
            <p:nvPr/>
          </p:nvGrpSpPr>
          <p:grpSpPr bwMode="auto">
            <a:xfrm>
              <a:off x="4389438" y="1689100"/>
              <a:ext cx="4529582" cy="812800"/>
              <a:chOff x="2552" y="1064"/>
              <a:chExt cx="2634" cy="512"/>
            </a:xfrm>
          </p:grpSpPr>
          <p:sp>
            <p:nvSpPr>
              <p:cNvPr id="1024008" name="Rectangle 8"/>
              <p:cNvSpPr>
                <a:spLocks noChangeArrowheads="1"/>
              </p:cNvSpPr>
              <p:nvPr/>
            </p:nvSpPr>
            <p:spPr bwMode="auto">
              <a:xfrm>
                <a:off x="3176" y="1064"/>
                <a:ext cx="2010" cy="368"/>
              </a:xfrm>
              <a:prstGeom prst="rect">
                <a:avLst/>
              </a:prstGeom>
              <a:noFill/>
              <a:ln w="12700" algn="ctr">
                <a:noFill/>
                <a:miter lim="800000"/>
                <a:headEnd/>
                <a:tailEnd/>
              </a:ln>
              <a:effectLst/>
            </p:spPr>
            <p:txBody>
              <a:bodyPr wrap="square">
                <a:spAutoFit/>
              </a:bodyPr>
              <a:lstStyle/>
              <a:p>
                <a:pPr algn="l" eaLnBrk="1" hangingPunct="1"/>
                <a:r>
                  <a:rPr lang="en-GB" sz="1600" b="1" dirty="0"/>
                  <a:t>Business Case</a:t>
                </a:r>
              </a:p>
              <a:p>
                <a:pPr algn="l" eaLnBrk="1" hangingPunct="1"/>
                <a:r>
                  <a:rPr lang="en-GB" sz="1600" b="1" dirty="0"/>
                  <a:t>Product Specifications</a:t>
                </a:r>
                <a:endParaRPr lang="en-US" sz="1600" b="1" dirty="0"/>
              </a:p>
            </p:txBody>
          </p:sp>
          <p:sp>
            <p:nvSpPr>
              <p:cNvPr id="1024009" name="Line 9"/>
              <p:cNvSpPr>
                <a:spLocks noChangeShapeType="1"/>
              </p:cNvSpPr>
              <p:nvPr/>
            </p:nvSpPr>
            <p:spPr bwMode="auto">
              <a:xfrm flipV="1">
                <a:off x="2552" y="1192"/>
                <a:ext cx="528" cy="384"/>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nvGrpSpPr>
            <p:cNvPr id="4" name="Group 10"/>
            <p:cNvGrpSpPr>
              <a:grpSpLocks/>
            </p:cNvGrpSpPr>
            <p:nvPr/>
          </p:nvGrpSpPr>
          <p:grpSpPr bwMode="auto">
            <a:xfrm>
              <a:off x="4348163" y="3187703"/>
              <a:ext cx="4571670" cy="1058864"/>
              <a:chOff x="2528" y="2008"/>
              <a:chExt cx="2659" cy="667"/>
            </a:xfrm>
          </p:grpSpPr>
          <p:sp>
            <p:nvSpPr>
              <p:cNvPr id="1024011" name="Rectangle 11"/>
              <p:cNvSpPr>
                <a:spLocks noChangeArrowheads="1"/>
              </p:cNvSpPr>
              <p:nvPr/>
            </p:nvSpPr>
            <p:spPr bwMode="auto">
              <a:xfrm>
                <a:off x="3216" y="2152"/>
                <a:ext cx="1971" cy="523"/>
              </a:xfrm>
              <a:prstGeom prst="rect">
                <a:avLst/>
              </a:prstGeom>
              <a:noFill/>
              <a:ln w="12700" algn="ctr">
                <a:noFill/>
                <a:miter lim="800000"/>
                <a:headEnd/>
                <a:tailEnd/>
              </a:ln>
              <a:effectLst/>
            </p:spPr>
            <p:txBody>
              <a:bodyPr wrap="square">
                <a:spAutoFit/>
              </a:bodyPr>
              <a:lstStyle/>
              <a:p>
                <a:pPr algn="l" eaLnBrk="1" hangingPunct="1"/>
                <a:r>
                  <a:rPr lang="en-GB" sz="1600" b="1" dirty="0"/>
                  <a:t>Project Management Plan</a:t>
                </a:r>
              </a:p>
              <a:p>
                <a:pPr algn="l" eaLnBrk="1" hangingPunct="1"/>
                <a:r>
                  <a:rPr lang="en-GB" sz="1600" b="1" dirty="0"/>
                  <a:t>Baseline Plans</a:t>
                </a:r>
              </a:p>
              <a:p>
                <a:pPr algn="l" eaLnBrk="1" hangingPunct="1"/>
                <a:r>
                  <a:rPr lang="en-GB" sz="1600" b="1" dirty="0"/>
                  <a:t>Handover Plan</a:t>
                </a:r>
                <a:endParaRPr lang="en-US" sz="1600" b="1" dirty="0"/>
              </a:p>
            </p:txBody>
          </p:sp>
          <p:sp>
            <p:nvSpPr>
              <p:cNvPr id="1024012" name="Line 12"/>
              <p:cNvSpPr>
                <a:spLocks noChangeShapeType="1"/>
              </p:cNvSpPr>
              <p:nvPr/>
            </p:nvSpPr>
            <p:spPr bwMode="auto">
              <a:xfrm>
                <a:off x="2528" y="2008"/>
                <a:ext cx="592" cy="216"/>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nvGrpSpPr>
            <p:cNvPr id="5" name="Group 13"/>
            <p:cNvGrpSpPr>
              <a:grpSpLocks/>
            </p:cNvGrpSpPr>
            <p:nvPr/>
          </p:nvGrpSpPr>
          <p:grpSpPr bwMode="auto">
            <a:xfrm>
              <a:off x="3797300" y="4241800"/>
              <a:ext cx="5241925" cy="1779588"/>
              <a:chOff x="2208" y="2672"/>
              <a:chExt cx="3048" cy="1121"/>
            </a:xfrm>
          </p:grpSpPr>
          <p:sp>
            <p:nvSpPr>
              <p:cNvPr id="1024014" name="Text Box 14"/>
              <p:cNvSpPr txBox="1">
                <a:spLocks noChangeArrowheads="1"/>
              </p:cNvSpPr>
              <p:nvPr/>
            </p:nvSpPr>
            <p:spPr bwMode="auto">
              <a:xfrm>
                <a:off x="2390" y="3308"/>
                <a:ext cx="2866" cy="485"/>
              </a:xfrm>
              <a:prstGeom prst="rect">
                <a:avLst/>
              </a:prstGeom>
              <a:noFill/>
              <a:ln w="12700" algn="ctr">
                <a:noFill/>
                <a:miter lim="800000"/>
                <a:headEnd/>
                <a:tailEnd/>
              </a:ln>
              <a:effectLst/>
            </p:spPr>
            <p:txBody>
              <a:bodyPr>
                <a:spAutoFit/>
              </a:bodyPr>
              <a:lstStyle/>
              <a:p>
                <a:pPr marL="177800" indent="-177800" algn="l" eaLnBrk="1" hangingPunct="1">
                  <a:buFontTx/>
                  <a:buChar char="•"/>
                </a:pPr>
                <a:r>
                  <a:rPr lang="en-GB" sz="1600" b="1" dirty="0"/>
                  <a:t>Reports (Highlight, End of Stage and Closure)</a:t>
                </a:r>
              </a:p>
              <a:p>
                <a:pPr marL="177800" indent="-177800" algn="l" eaLnBrk="1" hangingPunct="1">
                  <a:buFontTx/>
                  <a:buChar char="•"/>
                </a:pPr>
                <a:r>
                  <a:rPr lang="en-GB" sz="1600" b="1" dirty="0"/>
                  <a:t>Logs (Changes, Quality and Risk)</a:t>
                </a:r>
              </a:p>
              <a:p>
                <a:pPr marL="177800" indent="-177800" algn="l" eaLnBrk="1" hangingPunct="1">
                  <a:buFontTx/>
                  <a:buChar char="•"/>
                </a:pPr>
                <a:endParaRPr lang="en-GB" sz="1200" b="1" dirty="0"/>
              </a:p>
            </p:txBody>
          </p:sp>
          <p:sp>
            <p:nvSpPr>
              <p:cNvPr id="1024015" name="Line 15"/>
              <p:cNvSpPr>
                <a:spLocks noChangeShapeType="1"/>
              </p:cNvSpPr>
              <p:nvPr/>
            </p:nvSpPr>
            <p:spPr bwMode="auto">
              <a:xfrm>
                <a:off x="2208" y="2672"/>
                <a:ext cx="496" cy="600"/>
              </a:xfrm>
              <a:prstGeom prst="line">
                <a:avLst/>
              </a:prstGeom>
              <a:noFill/>
              <a:ln w="12700">
                <a:solidFill>
                  <a:schemeClr val="tx1"/>
                </a:solidFill>
                <a:round/>
                <a:headEnd type="oval" w="med" len="med"/>
                <a:tailEnd type="oval" w="med" len="med"/>
              </a:ln>
              <a:effectLst/>
            </p:spPr>
            <p:txBody>
              <a:bodyPr wrap="none"/>
              <a:lstStyle/>
              <a:p>
                <a:endParaRPr lang="en-US" sz="1200" dirty="0"/>
              </a:p>
            </p:txBody>
          </p:sp>
        </p:grpSp>
      </p:grpSp>
      <p:sp>
        <p:nvSpPr>
          <p:cNvPr id="7" name="Slide Number Placeholder 6"/>
          <p:cNvSpPr>
            <a:spLocks noGrp="1"/>
          </p:cNvSpPr>
          <p:nvPr>
            <p:ph type="sldNum" sz="quarter" idx="12"/>
          </p:nvPr>
        </p:nvSpPr>
        <p:spPr/>
        <p:txBody>
          <a:bodyPr/>
          <a:lstStyle/>
          <a:p>
            <a:fld id="{4BE819A1-3DD8-4179-BFD0-BF7D359F8DBD}" type="slidenum">
              <a:rPr lang="en-US" smtClean="0"/>
              <a:pPr/>
              <a:t>374</a:t>
            </a:fld>
            <a:endParaRPr lang="en-US" dirty="0"/>
          </a:p>
        </p:txBody>
      </p:sp>
    </p:spTree>
    <p:extLst>
      <p:ext uri="{BB962C8B-B14F-4D97-AF65-F5344CB8AC3E}">
        <p14:creationId xmlns:p14="http://schemas.microsoft.com/office/powerpoint/2010/main" xmlns="" val="2391186493"/>
      </p:ext>
    </p:extLst>
  </p:cSld>
  <p:clrMapOvr>
    <a:masterClrMapping/>
  </p:clrMapOvr>
  <p:transition/>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Example – Pie from </a:t>
            </a:r>
            <a:r>
              <a:rPr lang="en-US" dirty="0" err="1" smtClean="0">
                <a:solidFill>
                  <a:srgbClr val="000000"/>
                </a:solidFill>
              </a:rPr>
              <a:t>PieMatrix</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375</a:t>
            </a:fld>
            <a:endParaRPr lang="en-US" dirty="0"/>
          </a:p>
        </p:txBody>
      </p:sp>
      <p:sp>
        <p:nvSpPr>
          <p:cNvPr id="5" name="Content Placeholder 4"/>
          <p:cNvSpPr>
            <a:spLocks noGrp="1"/>
          </p:cNvSpPr>
          <p:nvPr>
            <p:ph idx="1"/>
          </p:nvPr>
        </p:nvSpPr>
        <p:spPr>
          <a:xfrm>
            <a:off x="228600" y="1447800"/>
            <a:ext cx="2667000" cy="2285999"/>
          </a:xfrm>
        </p:spPr>
        <p:txBody>
          <a:bodyPr>
            <a:normAutofit lnSpcReduction="10000"/>
          </a:bodyPr>
          <a:lstStyle/>
          <a:p>
            <a:pPr marL="0" indent="0">
              <a:buNone/>
            </a:pPr>
            <a:r>
              <a:rPr lang="en-US" sz="2400" b="1" dirty="0" smtClean="0"/>
              <a:t>Sustainable</a:t>
            </a:r>
          </a:p>
          <a:p>
            <a:r>
              <a:rPr lang="en-US" sz="2000" dirty="0" smtClean="0"/>
              <a:t>Cloud Based</a:t>
            </a:r>
          </a:p>
          <a:p>
            <a:r>
              <a:rPr lang="en-US" sz="2000" dirty="0" smtClean="0"/>
              <a:t>PRiSM is part of the platform</a:t>
            </a:r>
          </a:p>
          <a:p>
            <a:r>
              <a:rPr lang="en-US" sz="2000" dirty="0" smtClean="0"/>
              <a:t>Hosted in a data center that runs on  renewable energy</a:t>
            </a:r>
          </a:p>
          <a:p>
            <a:pPr marL="57150" indent="0">
              <a:buNone/>
            </a:pPr>
            <a:endParaRPr lang="en-US" sz="2000" dirty="0"/>
          </a:p>
        </p:txBody>
      </p:sp>
      <p:pic>
        <p:nvPicPr>
          <p:cNvPr id="7" name="Picture 6" descr="Pie 1.tif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0" y="1219200"/>
            <a:ext cx="6016513" cy="4495800"/>
          </a:xfrm>
          <a:prstGeom prst="rect">
            <a:avLst/>
          </a:prstGeom>
        </p:spPr>
      </p:pic>
      <p:pic>
        <p:nvPicPr>
          <p:cNvPr id="8" name="Picture 7" descr="PMIS.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4800" y="3925668"/>
            <a:ext cx="2633013" cy="1104965"/>
          </a:xfrm>
          <a:prstGeom prst="rect">
            <a:avLst/>
          </a:prstGeom>
        </p:spPr>
      </p:pic>
    </p:spTree>
    <p:extLst>
      <p:ext uri="{BB962C8B-B14F-4D97-AF65-F5344CB8AC3E}">
        <p14:creationId xmlns:p14="http://schemas.microsoft.com/office/powerpoint/2010/main" xmlns="" val="3638508673"/>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3429000" cy="685799"/>
          </a:xfrm>
        </p:spPr>
        <p:txBody>
          <a:bodyPr>
            <a:noAutofit/>
          </a:bodyPr>
          <a:lstStyle/>
          <a:p>
            <a:pPr marL="0" indent="0">
              <a:buNone/>
            </a:pPr>
            <a:r>
              <a:rPr lang="en-US" dirty="0" smtClean="0"/>
              <a:t>Social Collaboration</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376</a:t>
            </a:fld>
            <a:endParaRPr lang="en-US" dirty="0"/>
          </a:p>
        </p:txBody>
      </p:sp>
      <p:sp>
        <p:nvSpPr>
          <p:cNvPr id="4" name="Title 3"/>
          <p:cNvSpPr>
            <a:spLocks noGrp="1"/>
          </p:cNvSpPr>
          <p:nvPr>
            <p:ph type="title"/>
          </p:nvPr>
        </p:nvSpPr>
        <p:spPr/>
        <p:txBody>
          <a:bodyPr/>
          <a:lstStyle/>
          <a:p>
            <a:r>
              <a:rPr lang="en-US" dirty="0" smtClean="0"/>
              <a:t>Features of a PMIS</a:t>
            </a:r>
            <a:endParaRPr lang="en-US" dirty="0"/>
          </a:p>
        </p:txBody>
      </p:sp>
      <p:pic>
        <p:nvPicPr>
          <p:cNvPr id="5" name="Picture 4" descr="Social.tif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2286000"/>
            <a:ext cx="8903286" cy="2819400"/>
          </a:xfrm>
          <a:prstGeom prst="rect">
            <a:avLst/>
          </a:prstGeom>
        </p:spPr>
      </p:pic>
      <p:sp>
        <p:nvSpPr>
          <p:cNvPr id="6" name="Content Placeholder 1"/>
          <p:cNvSpPr txBox="1">
            <a:spLocks/>
          </p:cNvSpPr>
          <p:nvPr/>
        </p:nvSpPr>
        <p:spPr>
          <a:xfrm>
            <a:off x="3657600" y="1447800"/>
            <a:ext cx="34290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Status Dashboard</a:t>
            </a:r>
            <a:endParaRPr lang="en-US" dirty="0"/>
          </a:p>
        </p:txBody>
      </p:sp>
      <p:pic>
        <p:nvPicPr>
          <p:cNvPr id="7" name="Picture 6" descr="dashboard.tif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209800"/>
            <a:ext cx="9067800" cy="2829729"/>
          </a:xfrm>
          <a:prstGeom prst="rect">
            <a:avLst/>
          </a:prstGeom>
        </p:spPr>
      </p:pic>
      <p:pic>
        <p:nvPicPr>
          <p:cNvPr id="8" name="Picture 7" descr="to do.tiff"/>
          <p:cNvPicPr>
            <a:picLocks noChangeAspect="1"/>
          </p:cNvPicPr>
          <p:nvPr/>
        </p:nvPicPr>
        <p:blipFill rotWithShape="1">
          <a:blip r:embed="rId4" cstate="print">
            <a:extLst>
              <a:ext uri="{28A0092B-C50C-407E-A947-70E740481C1C}">
                <a14:useLocalDpi xmlns:a14="http://schemas.microsoft.com/office/drawing/2010/main" xmlns="" val="0"/>
              </a:ext>
            </a:extLst>
          </a:blip>
          <a:srcRect b="41731"/>
          <a:stretch/>
        </p:blipFill>
        <p:spPr>
          <a:xfrm>
            <a:off x="-20320" y="2209800"/>
            <a:ext cx="9144000" cy="3006996"/>
          </a:xfrm>
          <a:prstGeom prst="rect">
            <a:avLst/>
          </a:prstGeom>
        </p:spPr>
      </p:pic>
      <p:sp>
        <p:nvSpPr>
          <p:cNvPr id="9" name="Content Placeholder 1"/>
          <p:cNvSpPr txBox="1">
            <a:spLocks/>
          </p:cNvSpPr>
          <p:nvPr/>
        </p:nvSpPr>
        <p:spPr>
          <a:xfrm>
            <a:off x="6934200" y="1447800"/>
            <a:ext cx="18288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Task List</a:t>
            </a:r>
            <a:endParaRPr lang="en-US" dirty="0"/>
          </a:p>
        </p:txBody>
      </p:sp>
      <p:pic>
        <p:nvPicPr>
          <p:cNvPr id="10" name="Picture 9"/>
          <p:cNvPicPr>
            <a:picLocks noChangeAspect="1"/>
          </p:cNvPicPr>
          <p:nvPr/>
        </p:nvPicPr>
        <p:blipFill rotWithShape="1">
          <a:blip r:embed="rId5" cstate="print"/>
          <a:srcRect l="5353"/>
          <a:stretch/>
        </p:blipFill>
        <p:spPr>
          <a:xfrm>
            <a:off x="6898640" y="152399"/>
            <a:ext cx="2066080" cy="914401"/>
          </a:xfrm>
          <a:prstGeom prst="rect">
            <a:avLst/>
          </a:prstGeom>
        </p:spPr>
      </p:pic>
    </p:spTree>
    <p:extLst>
      <p:ext uri="{BB962C8B-B14F-4D97-AF65-F5344CB8AC3E}">
        <p14:creationId xmlns:p14="http://schemas.microsoft.com/office/powerpoint/2010/main" xmlns="" val="81786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377</a:t>
            </a:fld>
            <a:endParaRPr lang="en-US" dirty="0"/>
          </a:p>
        </p:txBody>
      </p:sp>
      <p:sp>
        <p:nvSpPr>
          <p:cNvPr id="4" name="Title 3"/>
          <p:cNvSpPr>
            <a:spLocks noGrp="1"/>
          </p:cNvSpPr>
          <p:nvPr>
            <p:ph type="title"/>
          </p:nvPr>
        </p:nvSpPr>
        <p:spPr/>
        <p:txBody>
          <a:bodyPr/>
          <a:lstStyle/>
          <a:p>
            <a:r>
              <a:rPr lang="en-US" dirty="0" smtClean="0"/>
              <a:t>Features of A PMIS</a:t>
            </a:r>
            <a:endParaRPr lang="en-US" dirty="0"/>
          </a:p>
        </p:txBody>
      </p:sp>
      <p:sp>
        <p:nvSpPr>
          <p:cNvPr id="5" name="Content Placeholder 1"/>
          <p:cNvSpPr>
            <a:spLocks noGrp="1"/>
          </p:cNvSpPr>
          <p:nvPr>
            <p:ph idx="1"/>
          </p:nvPr>
        </p:nvSpPr>
        <p:spPr>
          <a:xfrm>
            <a:off x="152400" y="1295400"/>
            <a:ext cx="3124200" cy="685799"/>
          </a:xfrm>
        </p:spPr>
        <p:txBody>
          <a:bodyPr>
            <a:noAutofit/>
          </a:bodyPr>
          <a:lstStyle/>
          <a:p>
            <a:pPr marL="0" indent="0">
              <a:buNone/>
            </a:pPr>
            <a:r>
              <a:rPr lang="en-US" dirty="0" smtClean="0"/>
              <a:t>Doc Management</a:t>
            </a:r>
            <a:endParaRPr lang="en-US" dirty="0"/>
          </a:p>
        </p:txBody>
      </p:sp>
      <p:pic>
        <p:nvPicPr>
          <p:cNvPr id="6" name="Picture 5" descr="documents.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981200"/>
            <a:ext cx="9144000" cy="4038213"/>
          </a:xfrm>
          <a:prstGeom prst="rect">
            <a:avLst/>
          </a:prstGeom>
        </p:spPr>
      </p:pic>
      <p:pic>
        <p:nvPicPr>
          <p:cNvPr id="7" name="Picture 6"/>
          <p:cNvPicPr>
            <a:picLocks noChangeAspect="1"/>
          </p:cNvPicPr>
          <p:nvPr/>
        </p:nvPicPr>
        <p:blipFill rotWithShape="1">
          <a:blip r:embed="rId3" cstate="print"/>
          <a:srcRect b="2080"/>
          <a:stretch/>
        </p:blipFill>
        <p:spPr>
          <a:xfrm>
            <a:off x="0" y="1866440"/>
            <a:ext cx="9144000" cy="4305760"/>
          </a:xfrm>
          <a:prstGeom prst="rect">
            <a:avLst/>
          </a:prstGeom>
        </p:spPr>
      </p:pic>
      <p:sp>
        <p:nvSpPr>
          <p:cNvPr id="8" name="Content Placeholder 1"/>
          <p:cNvSpPr txBox="1">
            <a:spLocks/>
          </p:cNvSpPr>
          <p:nvPr/>
        </p:nvSpPr>
        <p:spPr>
          <a:xfrm>
            <a:off x="3200400" y="1295400"/>
            <a:ext cx="40386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Schedule Management</a:t>
            </a:r>
            <a:endParaRPr lang="en-US" dirty="0"/>
          </a:p>
        </p:txBody>
      </p:sp>
      <p:pic>
        <p:nvPicPr>
          <p:cNvPr id="9" name="Picture 8" descr="reports.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67000" y="2057400"/>
            <a:ext cx="3828815" cy="4191000"/>
          </a:xfrm>
          <a:prstGeom prst="rect">
            <a:avLst/>
          </a:prstGeom>
        </p:spPr>
      </p:pic>
      <p:sp>
        <p:nvSpPr>
          <p:cNvPr id="10" name="Content Placeholder 1"/>
          <p:cNvSpPr txBox="1">
            <a:spLocks/>
          </p:cNvSpPr>
          <p:nvPr/>
        </p:nvSpPr>
        <p:spPr>
          <a:xfrm>
            <a:off x="7239000" y="1295400"/>
            <a:ext cx="18288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ourier New" pitchFamily="49" charset="0"/>
              <a:buNone/>
            </a:pPr>
            <a:r>
              <a:rPr lang="en-US" dirty="0" smtClean="0"/>
              <a:t>| Reports</a:t>
            </a:r>
            <a:endParaRPr lang="en-US" dirty="0"/>
          </a:p>
        </p:txBody>
      </p:sp>
      <p:pic>
        <p:nvPicPr>
          <p:cNvPr id="11" name="Picture 10"/>
          <p:cNvPicPr>
            <a:picLocks noChangeAspect="1"/>
          </p:cNvPicPr>
          <p:nvPr/>
        </p:nvPicPr>
        <p:blipFill rotWithShape="1">
          <a:blip r:embed="rId5" cstate="print"/>
          <a:srcRect l="5353"/>
          <a:stretch/>
        </p:blipFill>
        <p:spPr>
          <a:xfrm>
            <a:off x="6898640" y="152399"/>
            <a:ext cx="2066080" cy="914401"/>
          </a:xfrm>
          <a:prstGeom prst="rect">
            <a:avLst/>
          </a:prstGeom>
        </p:spPr>
      </p:pic>
    </p:spTree>
    <p:extLst>
      <p:ext uri="{BB962C8B-B14F-4D97-AF65-F5344CB8AC3E}">
        <p14:creationId xmlns:p14="http://schemas.microsoft.com/office/powerpoint/2010/main" xmlns="" val="34511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378</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Information management?</a:t>
            </a:r>
          </a:p>
          <a:p>
            <a:pPr>
              <a:lnSpc>
                <a:spcPct val="115000"/>
              </a:lnSpc>
            </a:pPr>
            <a:r>
              <a:rPr lang="en-GB" dirty="0">
                <a:ea typeface="Calibri"/>
              </a:rPr>
              <a:t>What is a PMIS?</a:t>
            </a:r>
          </a:p>
          <a:p>
            <a:pPr>
              <a:lnSpc>
                <a:spcPct val="115000"/>
              </a:lnSpc>
            </a:pPr>
            <a:r>
              <a:rPr lang="en-GB" dirty="0">
                <a:ea typeface="Calibri"/>
              </a:rPr>
              <a:t>Project Reporting</a:t>
            </a:r>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3773750579"/>
      </p:ext>
    </p:extLst>
  </p:cSld>
  <p:clrMapOvr>
    <a:masterClrMapping/>
  </p:clrMapOvr>
  <p:transition spd="slow"/>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Situational Leadership and Communication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379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3228031830"/>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18</a:t>
                      </a:r>
                    </a:p>
                    <a:p>
                      <a:pPr>
                        <a:lnSpc>
                          <a:spcPct val="100000"/>
                        </a:lnSpc>
                        <a:spcAft>
                          <a:spcPts val="0"/>
                        </a:spcAft>
                      </a:pPr>
                      <a:r>
                        <a:rPr lang="en-GB" sz="1600" baseline="0" dirty="0" smtClean="0">
                          <a:solidFill>
                            <a:schemeClr val="tx1"/>
                          </a:solidFill>
                          <a:latin typeface="Helvetica"/>
                          <a:ea typeface="Calibri"/>
                          <a:cs typeface="Helvetica"/>
                        </a:rPr>
                        <a:t>Situational Leadership</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Leadership</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Leadership Traits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Deadly acts of Leadership</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Communication</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Motivation</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Responsibilities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 insight</a:t>
                      </a:r>
                      <a:r>
                        <a:rPr lang="en-GB" sz="1600" baseline="0" dirty="0" smtClean="0">
                          <a:solidFill>
                            <a:schemeClr val="tx2"/>
                          </a:solidFill>
                          <a:latin typeface="Helvetica"/>
                          <a:ea typeface="Calibri"/>
                          <a:cs typeface="Helvetica"/>
                        </a:rPr>
                        <a:t> on leadership, what it means to be a leader and how leaders communicate</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21082345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xmlns="" val="2048782831"/>
              </p:ext>
            </p:extLst>
          </p:nvPr>
        </p:nvGraphicFramePr>
        <p:xfrm>
          <a:off x="457200" y="1295400"/>
          <a:ext cx="8382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4BE819A1-3DD8-4179-BFD0-BF7D359F8DBD}" type="slidenum">
              <a:rPr lang="en-US" smtClean="0"/>
              <a:pPr/>
              <a:t>38</a:t>
            </a:fld>
            <a:endParaRPr lang="en-US" dirty="0"/>
          </a:p>
        </p:txBody>
      </p:sp>
    </p:spTree>
    <p:extLst>
      <p:ext uri="{BB962C8B-B14F-4D97-AF65-F5344CB8AC3E}">
        <p14:creationId xmlns:p14="http://schemas.microsoft.com/office/powerpoint/2010/main" xmlns="" val="1481307534"/>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graphicFrame>
        <p:nvGraphicFramePr>
          <p:cNvPr id="3" name="Group 3"/>
          <p:cNvGraphicFramePr>
            <a:graphicFrameLocks noGrp="1"/>
          </p:cNvGraphicFramePr>
          <p:nvPr>
            <p:extLst>
              <p:ext uri="{D42A27DB-BD31-4B8C-83A1-F6EECF244321}">
                <p14:modId xmlns:p14="http://schemas.microsoft.com/office/powerpoint/2010/main" xmlns="" val="2176016360"/>
              </p:ext>
            </p:extLst>
          </p:nvPr>
        </p:nvGraphicFramePr>
        <p:xfrm>
          <a:off x="251521" y="1124744"/>
          <a:ext cx="8712966" cy="4968552"/>
        </p:xfrm>
        <a:graphic>
          <a:graphicData uri="http://schemas.openxmlformats.org/drawingml/2006/table">
            <a:tbl>
              <a:tblPr>
                <a:tableStyleId>{8EC20E35-A176-4012-BC5E-935CFFF8708E}</a:tableStyleId>
              </a:tblPr>
              <a:tblGrid>
                <a:gridCol w="2904322"/>
                <a:gridCol w="2904322"/>
                <a:gridCol w="2904322"/>
              </a:tblGrid>
              <a:tr h="894990">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800" b="1" u="none" strike="noStrike" cap="none" normalizeH="0" baseline="0" dirty="0" smtClean="0">
                          <a:ln>
                            <a:noFill/>
                          </a:ln>
                          <a:effectLst/>
                        </a:rPr>
                        <a:t>Manager</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Analytical, structured, controlled, </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deliberate, orderly</a:t>
                      </a:r>
                      <a:endParaRPr kumimoji="0" lang="en-US" sz="1800" b="1" i="0" u="none" strike="noStrike" cap="none" normalizeH="0" baseline="0" dirty="0" smtClean="0">
                        <a:ln>
                          <a:noFill/>
                        </a:ln>
                        <a:solidFill>
                          <a:schemeClr val="bg1"/>
                        </a:solidFill>
                        <a:effectLst/>
                        <a:latin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600" b="1" i="0" u="none" strike="noStrike" cap="none" normalizeH="0" baseline="0" dirty="0" smtClean="0">
                          <a:ln>
                            <a:noFill/>
                          </a:ln>
                          <a:solidFill>
                            <a:schemeClr val="tx1"/>
                          </a:solidFill>
                          <a:effectLst/>
                          <a:latin typeface="Arial" charset="0"/>
                        </a:rPr>
                        <a:t>Which makes the best PM?</a:t>
                      </a: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800" b="1" u="none" strike="noStrike" cap="none" normalizeH="0" baseline="0" dirty="0" smtClean="0">
                          <a:ln>
                            <a:noFill/>
                          </a:ln>
                          <a:effectLst/>
                        </a:rPr>
                        <a:t>Leader</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Experimental, visionary, flexible,</a:t>
                      </a:r>
                    </a:p>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u="none" strike="noStrike" cap="none" normalizeH="0" baseline="0" dirty="0" smtClean="0">
                          <a:ln>
                            <a:noFill/>
                          </a:ln>
                          <a:effectLst/>
                        </a:rPr>
                        <a:t>undeterred, creative</a:t>
                      </a:r>
                      <a:endParaRPr kumimoji="0" lang="en-US" sz="1800" b="1" i="0" u="none" strike="noStrike" cap="none" normalizeH="0" baseline="0" dirty="0" smtClean="0">
                        <a:ln>
                          <a:noFill/>
                        </a:ln>
                        <a:solidFill>
                          <a:schemeClr val="bg1"/>
                        </a:solidFill>
                        <a:effectLst/>
                        <a:latin typeface="Arial" charset="0"/>
                      </a:endParaRPr>
                    </a:p>
                  </a:txBody>
                  <a:tcPr anchor="ctr" anchorCtr="1" horzOverflow="overflow"/>
                </a:tc>
              </a:tr>
              <a:tr h="4073562">
                <a:tc>
                  <a:txBody>
                    <a:bodyPr/>
                    <a:lstStyle/>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Uses the power and logic of the rational mind</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Considers the dangers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Concentrates on short-term results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Follows visions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Pursues the tangible</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Performs duties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Controls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Depends on authority</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Uses the power of intuition and logic of the heart</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Senses opportunity</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Focuses on long-term results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Creates visions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Searches for potential</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Seeks the intangible</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Pursues dreams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Inspires</a:t>
                      </a:r>
                    </a:p>
                    <a:p>
                      <a:pPr marL="344488" marR="0" lvl="0" indent="-344488" algn="l" defTabSz="914400" rtl="0" eaLnBrk="1" fontAlgn="base" latinLnBrk="0" hangingPunct="1">
                        <a:lnSpc>
                          <a:spcPct val="100000"/>
                        </a:lnSpc>
                        <a:spcBef>
                          <a:spcPct val="60000"/>
                        </a:spcBef>
                        <a:spcAft>
                          <a:spcPct val="0"/>
                        </a:spcAft>
                        <a:buClr>
                          <a:schemeClr val="accent3">
                            <a:lumMod val="50000"/>
                          </a:schemeClr>
                        </a:buClr>
                        <a:buSzTx/>
                        <a:buFont typeface="Wingdings" pitchFamily="2" charset="2"/>
                        <a:buChar char="ü"/>
                        <a:tabLst/>
                      </a:pPr>
                      <a:r>
                        <a:rPr kumimoji="0" lang="en-US" sz="1600" u="none" strike="noStrike" cap="none" normalizeH="0" baseline="0" dirty="0" smtClean="0">
                          <a:ln>
                            <a:noFill/>
                          </a:ln>
                          <a:solidFill>
                            <a:schemeClr val="tx1"/>
                          </a:solidFill>
                          <a:effectLst/>
                        </a:rPr>
                        <a:t>Depends on influence</a:t>
                      </a:r>
                    </a:p>
                  </a:txBody>
                  <a:tcPr horzOverflow="overflow"/>
                </a:tc>
              </a:tr>
            </a:tbl>
          </a:graphicData>
        </a:graphic>
      </p:graphicFrame>
      <p:pic>
        <p:nvPicPr>
          <p:cNvPr id="22531" name="Picture 3" descr="C:\Users\Joel\AppData\Local\Microsoft\Windows\Temporary Internet Files\Content.IE5\RA53UIOO\MP900422224[1].jp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xmlns="" val="0"/>
              </a:ext>
            </a:extLst>
          </a:blip>
          <a:srcRect/>
          <a:stretch>
            <a:fillRect/>
          </a:stretch>
        </p:blipFill>
        <p:spPr bwMode="auto">
          <a:xfrm>
            <a:off x="3347864" y="2204864"/>
            <a:ext cx="2376264" cy="356265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p:cNvSpPr>
            <a:spLocks noGrp="1"/>
          </p:cNvSpPr>
          <p:nvPr>
            <p:ph type="sldNum" sz="quarter" idx="12"/>
          </p:nvPr>
        </p:nvSpPr>
        <p:spPr/>
        <p:txBody>
          <a:bodyPr/>
          <a:lstStyle/>
          <a:p>
            <a:fld id="{4BE819A1-3DD8-4179-BFD0-BF7D359F8DBD}" type="slidenum">
              <a:rPr lang="en-US" smtClean="0"/>
              <a:pPr/>
              <a:t>380</a:t>
            </a:fld>
            <a:endParaRPr lang="en-US" dirty="0"/>
          </a:p>
        </p:txBody>
      </p:sp>
    </p:spTree>
    <p:extLst>
      <p:ext uri="{BB962C8B-B14F-4D97-AF65-F5344CB8AC3E}">
        <p14:creationId xmlns:p14="http://schemas.microsoft.com/office/powerpoint/2010/main" xmlns="" val="1079864680"/>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en-GB" dirty="0" smtClean="0"/>
              <a:t>Perspectives</a:t>
            </a:r>
            <a:endParaRPr lang="en-GB" sz="2400" dirty="0"/>
          </a:p>
        </p:txBody>
      </p:sp>
      <p:grpSp>
        <p:nvGrpSpPr>
          <p:cNvPr id="2" name="Group 3"/>
          <p:cNvGrpSpPr>
            <a:grpSpLocks/>
          </p:cNvGrpSpPr>
          <p:nvPr/>
        </p:nvGrpSpPr>
        <p:grpSpPr bwMode="auto">
          <a:xfrm>
            <a:off x="1043609" y="1643052"/>
            <a:ext cx="6932348" cy="4337051"/>
            <a:chOff x="1180" y="1080"/>
            <a:chExt cx="4310" cy="2732"/>
          </a:xfrm>
        </p:grpSpPr>
        <p:grpSp>
          <p:nvGrpSpPr>
            <p:cNvPr id="3" name="Group 4"/>
            <p:cNvGrpSpPr>
              <a:grpSpLocks/>
            </p:cNvGrpSpPr>
            <p:nvPr/>
          </p:nvGrpSpPr>
          <p:grpSpPr bwMode="auto">
            <a:xfrm>
              <a:off x="1524" y="1080"/>
              <a:ext cx="1571" cy="557"/>
              <a:chOff x="1180" y="912"/>
              <a:chExt cx="1571" cy="557"/>
            </a:xfrm>
          </p:grpSpPr>
          <p:sp>
            <p:nvSpPr>
              <p:cNvPr id="897029" name="Rectangle 5"/>
              <p:cNvSpPr>
                <a:spLocks noChangeArrowheads="1"/>
              </p:cNvSpPr>
              <p:nvPr/>
            </p:nvSpPr>
            <p:spPr bwMode="auto">
              <a:xfrm>
                <a:off x="1180" y="975"/>
                <a:ext cx="1378" cy="494"/>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0" name="Rectangle 6"/>
              <p:cNvSpPr>
                <a:spLocks noChangeArrowheads="1"/>
              </p:cNvSpPr>
              <p:nvPr/>
            </p:nvSpPr>
            <p:spPr bwMode="auto">
              <a:xfrm>
                <a:off x="1226" y="912"/>
                <a:ext cx="1214"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Upwards</a:t>
                </a:r>
                <a:endParaRPr lang="en-GB" sz="2800" dirty="0">
                  <a:latin typeface="Arial Rounded MT Bold" pitchFamily="34" charset="0"/>
                </a:endParaRPr>
              </a:p>
            </p:txBody>
          </p:sp>
          <p:sp>
            <p:nvSpPr>
              <p:cNvPr id="897031" name="Rectangle 7"/>
              <p:cNvSpPr>
                <a:spLocks noChangeArrowheads="1"/>
              </p:cNvSpPr>
              <p:nvPr/>
            </p:nvSpPr>
            <p:spPr bwMode="auto">
              <a:xfrm>
                <a:off x="1226" y="1123"/>
                <a:ext cx="152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the internal sponsor to</a:t>
                </a:r>
                <a:endParaRPr lang="en-GB" sz="2800" dirty="0">
                  <a:latin typeface="Arial Rounded MT Bold" pitchFamily="34" charset="0"/>
                </a:endParaRPr>
              </a:p>
            </p:txBody>
          </p:sp>
          <p:sp>
            <p:nvSpPr>
              <p:cNvPr id="897032" name="Rectangle 8"/>
              <p:cNvSpPr>
                <a:spLocks noChangeArrowheads="1"/>
              </p:cNvSpPr>
              <p:nvPr/>
            </p:nvSpPr>
            <p:spPr bwMode="auto">
              <a:xfrm>
                <a:off x="1226" y="1231"/>
                <a:ext cx="103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achieve </a:t>
                </a:r>
                <a:r>
                  <a:rPr lang="en-GB" sz="1200" dirty="0" smtClean="0">
                    <a:solidFill>
                      <a:srgbClr val="000000"/>
                    </a:solidFill>
                    <a:latin typeface="Arial Rounded MT Bold" pitchFamily="34" charset="0"/>
                  </a:rPr>
                  <a:t>organizational</a:t>
                </a:r>
                <a:endParaRPr lang="en-GB" sz="2800" dirty="0">
                  <a:latin typeface="Arial Rounded MT Bold" pitchFamily="34" charset="0"/>
                </a:endParaRPr>
              </a:p>
            </p:txBody>
          </p:sp>
          <p:sp>
            <p:nvSpPr>
              <p:cNvPr id="897033" name="Rectangle 9"/>
              <p:cNvSpPr>
                <a:spLocks noChangeArrowheads="1"/>
              </p:cNvSpPr>
              <p:nvPr/>
            </p:nvSpPr>
            <p:spPr bwMode="auto">
              <a:xfrm>
                <a:off x="1226" y="1339"/>
                <a:ext cx="57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commitment</a:t>
                </a:r>
                <a:endParaRPr lang="en-GB" sz="2800" dirty="0">
                  <a:latin typeface="Arial Rounded MT Bold" pitchFamily="34" charset="0"/>
                </a:endParaRPr>
              </a:p>
            </p:txBody>
          </p:sp>
        </p:grpSp>
        <p:sp>
          <p:nvSpPr>
            <p:cNvPr id="897034" name="Rectangle 10"/>
            <p:cNvSpPr>
              <a:spLocks noChangeArrowheads="1"/>
            </p:cNvSpPr>
            <p:nvPr/>
          </p:nvSpPr>
          <p:spPr bwMode="auto">
            <a:xfrm>
              <a:off x="1180" y="2011"/>
              <a:ext cx="1150" cy="386"/>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5" name="Rectangle 11"/>
            <p:cNvSpPr>
              <a:spLocks noChangeArrowheads="1"/>
            </p:cNvSpPr>
            <p:nvPr/>
          </p:nvSpPr>
          <p:spPr bwMode="auto">
            <a:xfrm>
              <a:off x="1226" y="1935"/>
              <a:ext cx="1370"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Backwards</a:t>
              </a:r>
              <a:endParaRPr lang="en-GB" sz="2800" dirty="0">
                <a:latin typeface="Arial Rounded MT Bold" pitchFamily="34" charset="0"/>
              </a:endParaRPr>
            </a:p>
          </p:txBody>
        </p:sp>
        <p:sp>
          <p:nvSpPr>
            <p:cNvPr id="897036" name="Rectangle 12"/>
            <p:cNvSpPr>
              <a:spLocks noChangeArrowheads="1"/>
            </p:cNvSpPr>
            <p:nvPr/>
          </p:nvSpPr>
          <p:spPr bwMode="auto">
            <a:xfrm>
              <a:off x="1226" y="2158"/>
              <a:ext cx="963"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Monitoring progress,</a:t>
              </a:r>
              <a:endParaRPr lang="en-GB" sz="2800" dirty="0">
                <a:latin typeface="Arial Rounded MT Bold" pitchFamily="34" charset="0"/>
              </a:endParaRPr>
            </a:p>
          </p:txBody>
        </p:sp>
        <p:sp>
          <p:nvSpPr>
            <p:cNvPr id="897037" name="Rectangle 13"/>
            <p:cNvSpPr>
              <a:spLocks noChangeArrowheads="1"/>
            </p:cNvSpPr>
            <p:nvPr/>
          </p:nvSpPr>
          <p:spPr bwMode="auto">
            <a:xfrm>
              <a:off x="1226" y="2266"/>
              <a:ext cx="1081"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learning from mistakes.</a:t>
              </a:r>
              <a:endParaRPr lang="en-GB" sz="2800" dirty="0">
                <a:latin typeface="Arial Rounded MT Bold" pitchFamily="34" charset="0"/>
              </a:endParaRPr>
            </a:p>
          </p:txBody>
        </p:sp>
        <p:sp>
          <p:nvSpPr>
            <p:cNvPr id="897038" name="Rectangle 14"/>
            <p:cNvSpPr>
              <a:spLocks noChangeArrowheads="1"/>
            </p:cNvSpPr>
            <p:nvPr/>
          </p:nvSpPr>
          <p:spPr bwMode="auto">
            <a:xfrm>
              <a:off x="1180" y="2849"/>
              <a:ext cx="1536"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39" name="Rectangle 15"/>
            <p:cNvSpPr>
              <a:spLocks noChangeArrowheads="1"/>
            </p:cNvSpPr>
            <p:nvPr/>
          </p:nvSpPr>
          <p:spPr bwMode="auto">
            <a:xfrm>
              <a:off x="1226" y="2790"/>
              <a:ext cx="1149" cy="174"/>
            </a:xfrm>
            <a:prstGeom prst="rect">
              <a:avLst/>
            </a:prstGeom>
            <a:noFill/>
            <a:ln w="9525">
              <a:noFill/>
              <a:miter lim="800000"/>
              <a:headEnd/>
              <a:tailEnd/>
            </a:ln>
          </p:spPr>
          <p:txBody>
            <a:bodyPr wrap="none" lIns="0" tIns="0" rIns="0" bIns="0">
              <a:spAutoFit/>
            </a:bodyPr>
            <a:lstStyle/>
            <a:p>
              <a:pPr algn="l"/>
              <a:r>
                <a:rPr lang="en-GB" b="1" dirty="0">
                  <a:solidFill>
                    <a:srgbClr val="C00000"/>
                  </a:solidFill>
                  <a:latin typeface="Arial Rounded MT Bold" pitchFamily="34" charset="0"/>
                </a:rPr>
                <a:t>Looking </a:t>
              </a:r>
              <a:r>
                <a:rPr lang="en-GB" b="1" dirty="0" smtClean="0">
                  <a:solidFill>
                    <a:srgbClr val="C00000"/>
                  </a:solidFill>
                  <a:latin typeface="Arial Rounded MT Bold" pitchFamily="34" charset="0"/>
                </a:rPr>
                <a:t>Inwards</a:t>
              </a:r>
              <a:endParaRPr lang="en-GB" sz="2800" b="1" dirty="0">
                <a:solidFill>
                  <a:srgbClr val="C00000"/>
                </a:solidFill>
                <a:latin typeface="Arial Rounded MT Bold" pitchFamily="34" charset="0"/>
              </a:endParaRPr>
            </a:p>
          </p:txBody>
        </p:sp>
        <p:sp>
          <p:nvSpPr>
            <p:cNvPr id="897040" name="Rectangle 16"/>
            <p:cNvSpPr>
              <a:spLocks noChangeArrowheads="1"/>
            </p:cNvSpPr>
            <p:nvPr/>
          </p:nvSpPr>
          <p:spPr bwMode="auto">
            <a:xfrm>
              <a:off x="1226" y="2996"/>
              <a:ext cx="169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yourself by reviewing your</a:t>
              </a:r>
              <a:endParaRPr lang="en-GB" sz="2800" dirty="0">
                <a:latin typeface="Arial Rounded MT Bold" pitchFamily="34" charset="0"/>
              </a:endParaRPr>
            </a:p>
          </p:txBody>
        </p:sp>
        <p:sp>
          <p:nvSpPr>
            <p:cNvPr id="897041" name="Rectangle 17"/>
            <p:cNvSpPr>
              <a:spLocks noChangeArrowheads="1"/>
            </p:cNvSpPr>
            <p:nvPr/>
          </p:nvSpPr>
          <p:spPr bwMode="auto">
            <a:xfrm>
              <a:off x="1226" y="3104"/>
              <a:ext cx="129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performance to ensure your</a:t>
              </a:r>
              <a:endParaRPr lang="en-GB" sz="2800" dirty="0">
                <a:latin typeface="Arial Rounded MT Bold" pitchFamily="34" charset="0"/>
              </a:endParaRPr>
            </a:p>
          </p:txBody>
        </p:sp>
        <p:sp>
          <p:nvSpPr>
            <p:cNvPr id="897042" name="Rectangle 18"/>
            <p:cNvSpPr>
              <a:spLocks noChangeArrowheads="1"/>
            </p:cNvSpPr>
            <p:nvPr/>
          </p:nvSpPr>
          <p:spPr bwMode="auto">
            <a:xfrm>
              <a:off x="1226" y="3212"/>
              <a:ext cx="1649"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leadership is a positive contribution</a:t>
              </a:r>
              <a:endParaRPr lang="en-GB" sz="2800" dirty="0">
                <a:latin typeface="Arial Rounded MT Bold" pitchFamily="34" charset="0"/>
              </a:endParaRPr>
            </a:p>
          </p:txBody>
        </p:sp>
        <p:sp>
          <p:nvSpPr>
            <p:cNvPr id="897043" name="Rectangle 19"/>
            <p:cNvSpPr>
              <a:spLocks noChangeArrowheads="1"/>
            </p:cNvSpPr>
            <p:nvPr/>
          </p:nvSpPr>
          <p:spPr bwMode="auto">
            <a:xfrm>
              <a:off x="1226" y="3320"/>
              <a:ext cx="61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to the project</a:t>
              </a:r>
              <a:endParaRPr lang="en-GB" sz="2800" dirty="0">
                <a:latin typeface="Arial Rounded MT Bold" pitchFamily="34" charset="0"/>
              </a:endParaRPr>
            </a:p>
          </p:txBody>
        </p:sp>
        <p:sp>
          <p:nvSpPr>
            <p:cNvPr id="897044" name="Rectangle 20"/>
            <p:cNvSpPr>
              <a:spLocks noChangeArrowheads="1"/>
            </p:cNvSpPr>
            <p:nvPr/>
          </p:nvSpPr>
          <p:spPr bwMode="auto">
            <a:xfrm>
              <a:off x="2581" y="3426"/>
              <a:ext cx="1506" cy="386"/>
            </a:xfrm>
            <a:prstGeom prst="rect">
              <a:avLst/>
            </a:prstGeom>
            <a:noFill/>
            <a:ln w="9525">
              <a:noFill/>
              <a:miter lim="800000"/>
              <a:headEnd/>
              <a:tailEnd/>
            </a:ln>
          </p:spPr>
          <p:txBody>
            <a:bodyPr/>
            <a:lstStyle/>
            <a:p>
              <a:endParaRPr lang="en-GB" sz="1600" dirty="0">
                <a:latin typeface="Arial Rounded MT Bold" pitchFamily="34" charset="0"/>
              </a:endParaRPr>
            </a:p>
          </p:txBody>
        </p:sp>
        <p:grpSp>
          <p:nvGrpSpPr>
            <p:cNvPr id="4" name="Group 21"/>
            <p:cNvGrpSpPr>
              <a:grpSpLocks/>
            </p:cNvGrpSpPr>
            <p:nvPr/>
          </p:nvGrpSpPr>
          <p:grpSpPr bwMode="auto">
            <a:xfrm>
              <a:off x="2539" y="3330"/>
              <a:ext cx="1414" cy="435"/>
              <a:chOff x="2627" y="3362"/>
              <a:chExt cx="1414" cy="435"/>
            </a:xfrm>
          </p:grpSpPr>
          <p:sp>
            <p:nvSpPr>
              <p:cNvPr id="897046" name="Rectangle 22"/>
              <p:cNvSpPr>
                <a:spLocks noChangeArrowheads="1"/>
              </p:cNvSpPr>
              <p:nvPr/>
            </p:nvSpPr>
            <p:spPr bwMode="auto">
              <a:xfrm>
                <a:off x="2627" y="3362"/>
                <a:ext cx="1414"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Downwards</a:t>
                </a:r>
                <a:endParaRPr lang="en-GB" sz="2800" dirty="0">
                  <a:latin typeface="Arial Rounded MT Bold" pitchFamily="34" charset="0"/>
                </a:endParaRPr>
              </a:p>
            </p:txBody>
          </p:sp>
          <p:sp>
            <p:nvSpPr>
              <p:cNvPr id="897047" name="Rectangle 23"/>
              <p:cNvSpPr>
                <a:spLocks noChangeArrowheads="1"/>
              </p:cNvSpPr>
              <p:nvPr/>
            </p:nvSpPr>
            <p:spPr bwMode="auto">
              <a:xfrm>
                <a:off x="2627" y="3573"/>
                <a:ext cx="138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the team in order to</a:t>
                </a:r>
                <a:endParaRPr lang="en-GB" sz="2800" dirty="0">
                  <a:latin typeface="Arial Rounded MT Bold" pitchFamily="34" charset="0"/>
                </a:endParaRPr>
              </a:p>
            </p:txBody>
          </p:sp>
          <p:sp>
            <p:nvSpPr>
              <p:cNvPr id="897048" name="Rectangle 24"/>
              <p:cNvSpPr>
                <a:spLocks noChangeArrowheads="1"/>
              </p:cNvSpPr>
              <p:nvPr/>
            </p:nvSpPr>
            <p:spPr bwMode="auto">
              <a:xfrm>
                <a:off x="2627" y="3681"/>
                <a:ext cx="1302"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maximise their performance</a:t>
                </a:r>
                <a:endParaRPr lang="en-GB" sz="2800" dirty="0">
                  <a:latin typeface="Arial Rounded MT Bold" pitchFamily="34" charset="0"/>
                </a:endParaRPr>
              </a:p>
            </p:txBody>
          </p:sp>
        </p:grpSp>
        <p:sp>
          <p:nvSpPr>
            <p:cNvPr id="897049" name="Rectangle 25"/>
            <p:cNvSpPr>
              <a:spLocks noChangeArrowheads="1"/>
            </p:cNvSpPr>
            <p:nvPr/>
          </p:nvSpPr>
          <p:spPr bwMode="auto">
            <a:xfrm>
              <a:off x="4085" y="1949"/>
              <a:ext cx="1150"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50" name="Rectangle 26"/>
            <p:cNvSpPr>
              <a:spLocks noChangeArrowheads="1"/>
            </p:cNvSpPr>
            <p:nvPr/>
          </p:nvSpPr>
          <p:spPr bwMode="auto">
            <a:xfrm>
              <a:off x="4131" y="1890"/>
              <a:ext cx="1248"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Forwards</a:t>
              </a:r>
              <a:endParaRPr lang="en-GB" sz="2800" dirty="0">
                <a:latin typeface="Arial Rounded MT Bold" pitchFamily="34" charset="0"/>
              </a:endParaRPr>
            </a:p>
          </p:txBody>
        </p:sp>
        <p:sp>
          <p:nvSpPr>
            <p:cNvPr id="897051" name="Rectangle 27"/>
            <p:cNvSpPr>
              <a:spLocks noChangeArrowheads="1"/>
            </p:cNvSpPr>
            <p:nvPr/>
          </p:nvSpPr>
          <p:spPr bwMode="auto">
            <a:xfrm>
              <a:off x="4131" y="2097"/>
              <a:ext cx="103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Planning to ensure the</a:t>
              </a:r>
              <a:endParaRPr lang="en-GB" sz="2800" dirty="0">
                <a:latin typeface="Arial Rounded MT Bold" pitchFamily="34" charset="0"/>
              </a:endParaRPr>
            </a:p>
          </p:txBody>
        </p:sp>
        <p:sp>
          <p:nvSpPr>
            <p:cNvPr id="897052" name="Rectangle 28"/>
            <p:cNvSpPr>
              <a:spLocks noChangeArrowheads="1"/>
            </p:cNvSpPr>
            <p:nvPr/>
          </p:nvSpPr>
          <p:spPr bwMode="auto">
            <a:xfrm>
              <a:off x="4131" y="2205"/>
              <a:ext cx="1202"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team sets realistic targets</a:t>
              </a:r>
              <a:endParaRPr lang="en-GB" sz="2800" dirty="0">
                <a:latin typeface="Arial Rounded MT Bold" pitchFamily="34" charset="0"/>
              </a:endParaRPr>
            </a:p>
          </p:txBody>
        </p:sp>
        <p:sp>
          <p:nvSpPr>
            <p:cNvPr id="897053" name="Rectangle 29"/>
            <p:cNvSpPr>
              <a:spLocks noChangeArrowheads="1"/>
            </p:cNvSpPr>
            <p:nvPr/>
          </p:nvSpPr>
          <p:spPr bwMode="auto">
            <a:xfrm>
              <a:off x="4131" y="2313"/>
              <a:ext cx="120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and obtains the resources</a:t>
              </a:r>
              <a:endParaRPr lang="en-GB" sz="2800" dirty="0">
                <a:latin typeface="Arial Rounded MT Bold" pitchFamily="34" charset="0"/>
              </a:endParaRPr>
            </a:p>
          </p:txBody>
        </p:sp>
        <p:sp>
          <p:nvSpPr>
            <p:cNvPr id="897054" name="Rectangle 30"/>
            <p:cNvSpPr>
              <a:spLocks noChangeArrowheads="1"/>
            </p:cNvSpPr>
            <p:nvPr/>
          </p:nvSpPr>
          <p:spPr bwMode="auto">
            <a:xfrm>
              <a:off x="4131" y="2421"/>
              <a:ext cx="60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to meet them</a:t>
              </a:r>
              <a:endParaRPr lang="en-GB" sz="2800" dirty="0">
                <a:latin typeface="Arial Rounded MT Bold" pitchFamily="34" charset="0"/>
              </a:endParaRPr>
            </a:p>
          </p:txBody>
        </p:sp>
        <p:grpSp>
          <p:nvGrpSpPr>
            <p:cNvPr id="5" name="Group 31"/>
            <p:cNvGrpSpPr>
              <a:grpSpLocks/>
            </p:cNvGrpSpPr>
            <p:nvPr/>
          </p:nvGrpSpPr>
          <p:grpSpPr bwMode="auto">
            <a:xfrm>
              <a:off x="3853" y="1080"/>
              <a:ext cx="1637" cy="650"/>
              <a:chOff x="4085" y="896"/>
              <a:chExt cx="1637" cy="650"/>
            </a:xfrm>
          </p:grpSpPr>
          <p:sp>
            <p:nvSpPr>
              <p:cNvPr id="897056" name="Rectangle 32"/>
              <p:cNvSpPr>
                <a:spLocks noChangeArrowheads="1"/>
              </p:cNvSpPr>
              <p:nvPr/>
            </p:nvSpPr>
            <p:spPr bwMode="auto">
              <a:xfrm>
                <a:off x="4085" y="944"/>
                <a:ext cx="1497" cy="602"/>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57" name="Rectangle 33"/>
              <p:cNvSpPr>
                <a:spLocks noChangeArrowheads="1"/>
              </p:cNvSpPr>
              <p:nvPr/>
            </p:nvSpPr>
            <p:spPr bwMode="auto">
              <a:xfrm>
                <a:off x="4131" y="896"/>
                <a:ext cx="1269"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Outwards</a:t>
                </a:r>
                <a:endParaRPr lang="en-GB" sz="2800" dirty="0">
                  <a:latin typeface="Arial Rounded MT Bold" pitchFamily="34" charset="0"/>
                </a:endParaRPr>
              </a:p>
            </p:txBody>
          </p:sp>
          <p:sp>
            <p:nvSpPr>
              <p:cNvPr id="897058" name="Rectangle 34"/>
              <p:cNvSpPr>
                <a:spLocks noChangeArrowheads="1"/>
              </p:cNvSpPr>
              <p:nvPr/>
            </p:nvSpPr>
            <p:spPr bwMode="auto">
              <a:xfrm>
                <a:off x="4131" y="1092"/>
                <a:ext cx="1479"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Managing external stakeholders</a:t>
                </a:r>
                <a:endParaRPr lang="en-GB" sz="2800" dirty="0">
                  <a:latin typeface="Arial Rounded MT Bold" pitchFamily="34" charset="0"/>
                </a:endParaRPr>
              </a:p>
            </p:txBody>
          </p:sp>
          <p:sp>
            <p:nvSpPr>
              <p:cNvPr id="897059" name="Rectangle 35"/>
              <p:cNvSpPr>
                <a:spLocks noChangeArrowheads="1"/>
              </p:cNvSpPr>
              <p:nvPr/>
            </p:nvSpPr>
            <p:spPr bwMode="auto">
              <a:xfrm>
                <a:off x="4131" y="1200"/>
                <a:ext cx="1591"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(including the client, suppliers and</a:t>
                </a:r>
                <a:endParaRPr lang="en-GB" sz="2800" dirty="0">
                  <a:latin typeface="Arial Rounded MT Bold" pitchFamily="34" charset="0"/>
                </a:endParaRPr>
              </a:p>
            </p:txBody>
          </p:sp>
          <p:sp>
            <p:nvSpPr>
              <p:cNvPr id="897060" name="Rectangle 36"/>
              <p:cNvSpPr>
                <a:spLocks noChangeArrowheads="1"/>
              </p:cNvSpPr>
              <p:nvPr/>
            </p:nvSpPr>
            <p:spPr bwMode="auto">
              <a:xfrm>
                <a:off x="4131" y="1308"/>
                <a:ext cx="1378"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subcontractors) to ensure the</a:t>
                </a:r>
                <a:endParaRPr lang="en-GB" sz="2800" dirty="0">
                  <a:latin typeface="Arial Rounded MT Bold" pitchFamily="34" charset="0"/>
                </a:endParaRPr>
              </a:p>
            </p:txBody>
          </p:sp>
          <p:sp>
            <p:nvSpPr>
              <p:cNvPr id="897061" name="Rectangle 37"/>
              <p:cNvSpPr>
                <a:spLocks noChangeArrowheads="1"/>
              </p:cNvSpPr>
              <p:nvPr/>
            </p:nvSpPr>
            <p:spPr bwMode="auto">
              <a:xfrm>
                <a:off x="4131" y="1416"/>
                <a:ext cx="118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project meets their needs</a:t>
                </a:r>
                <a:endParaRPr lang="en-GB" sz="2800" dirty="0">
                  <a:latin typeface="Arial Rounded MT Bold" pitchFamily="34" charset="0"/>
                </a:endParaRPr>
              </a:p>
            </p:txBody>
          </p:sp>
        </p:grpSp>
        <p:sp>
          <p:nvSpPr>
            <p:cNvPr id="897062" name="Oval 38"/>
            <p:cNvSpPr>
              <a:spLocks noChangeArrowheads="1"/>
            </p:cNvSpPr>
            <p:nvPr/>
          </p:nvSpPr>
          <p:spPr bwMode="auto">
            <a:xfrm>
              <a:off x="2663" y="1738"/>
              <a:ext cx="940" cy="965"/>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anchor="ctr" anchorCtr="1"/>
            <a:lstStyle/>
            <a:p>
              <a:r>
                <a:rPr lang="en-GB" sz="1200" dirty="0" smtClean="0">
                  <a:latin typeface="Arial Rounded MT Bold" pitchFamily="34" charset="0"/>
                </a:rPr>
                <a:t>Sustainability Manager</a:t>
              </a:r>
              <a:endParaRPr lang="en-GB" sz="1200" dirty="0">
                <a:latin typeface="Arial Rounded MT Bold" pitchFamily="34" charset="0"/>
              </a:endParaRPr>
            </a:p>
          </p:txBody>
        </p:sp>
        <p:grpSp>
          <p:nvGrpSpPr>
            <p:cNvPr id="6" name="Group 41"/>
            <p:cNvGrpSpPr>
              <a:grpSpLocks/>
            </p:cNvGrpSpPr>
            <p:nvPr/>
          </p:nvGrpSpPr>
          <p:grpSpPr bwMode="auto">
            <a:xfrm>
              <a:off x="3829" y="2790"/>
              <a:ext cx="1251" cy="571"/>
              <a:chOff x="4085" y="2782"/>
              <a:chExt cx="1251" cy="571"/>
            </a:xfrm>
          </p:grpSpPr>
          <p:sp>
            <p:nvSpPr>
              <p:cNvPr id="897066" name="Rectangle 42"/>
              <p:cNvSpPr>
                <a:spLocks noChangeArrowheads="1"/>
              </p:cNvSpPr>
              <p:nvPr/>
            </p:nvSpPr>
            <p:spPr bwMode="auto">
              <a:xfrm>
                <a:off x="4085" y="2859"/>
                <a:ext cx="1150" cy="494"/>
              </a:xfrm>
              <a:prstGeom prst="rect">
                <a:avLst/>
              </a:prstGeom>
              <a:noFill/>
              <a:ln w="9525">
                <a:noFill/>
                <a:miter lim="800000"/>
                <a:headEnd/>
                <a:tailEnd/>
              </a:ln>
            </p:spPr>
            <p:txBody>
              <a:bodyPr/>
              <a:lstStyle/>
              <a:p>
                <a:endParaRPr lang="en-GB" sz="1600" dirty="0">
                  <a:latin typeface="Arial Rounded MT Bold" pitchFamily="34" charset="0"/>
                </a:endParaRPr>
              </a:p>
            </p:txBody>
          </p:sp>
          <p:sp>
            <p:nvSpPr>
              <p:cNvPr id="897067" name="Rectangle 43"/>
              <p:cNvSpPr>
                <a:spLocks noChangeArrowheads="1"/>
              </p:cNvSpPr>
              <p:nvPr/>
            </p:nvSpPr>
            <p:spPr bwMode="auto">
              <a:xfrm>
                <a:off x="4131" y="2782"/>
                <a:ext cx="1079" cy="174"/>
              </a:xfrm>
              <a:prstGeom prst="rect">
                <a:avLst/>
              </a:prstGeom>
              <a:noFill/>
              <a:ln w="9525">
                <a:noFill/>
                <a:miter lim="800000"/>
                <a:headEnd/>
                <a:tailEnd/>
              </a:ln>
            </p:spPr>
            <p:txBody>
              <a:bodyPr wrap="none" lIns="0" tIns="0" rIns="0" bIns="0">
                <a:spAutoFit/>
              </a:bodyPr>
              <a:lstStyle/>
              <a:p>
                <a:pPr algn="l"/>
                <a:r>
                  <a:rPr lang="en-GB" dirty="0">
                    <a:solidFill>
                      <a:srgbClr val="CC0000"/>
                    </a:solidFill>
                    <a:latin typeface="Arial Rounded MT Bold" pitchFamily="34" charset="0"/>
                  </a:rPr>
                  <a:t>Looking </a:t>
                </a:r>
                <a:r>
                  <a:rPr lang="en-GB" dirty="0" smtClean="0">
                    <a:solidFill>
                      <a:srgbClr val="CC0000"/>
                    </a:solidFill>
                    <a:latin typeface="Arial Rounded MT Bold" pitchFamily="34" charset="0"/>
                  </a:rPr>
                  <a:t>Across</a:t>
                </a:r>
                <a:endParaRPr lang="en-GB" sz="2800" dirty="0">
                  <a:latin typeface="Arial Rounded MT Bold" pitchFamily="34" charset="0"/>
                </a:endParaRPr>
              </a:p>
            </p:txBody>
          </p:sp>
          <p:sp>
            <p:nvSpPr>
              <p:cNvPr id="897068" name="Rectangle 44"/>
              <p:cNvSpPr>
                <a:spLocks noChangeArrowheads="1"/>
              </p:cNvSpPr>
              <p:nvPr/>
            </p:nvSpPr>
            <p:spPr bwMode="auto">
              <a:xfrm>
                <a:off x="4131" y="3006"/>
                <a:ext cx="1205"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Ensuring contribution and</a:t>
                </a:r>
                <a:endParaRPr lang="en-GB" sz="2800" dirty="0">
                  <a:latin typeface="Arial Rounded MT Bold" pitchFamily="34" charset="0"/>
                </a:endParaRPr>
              </a:p>
            </p:txBody>
          </p:sp>
          <p:sp>
            <p:nvSpPr>
              <p:cNvPr id="897069" name="Rectangle 45"/>
              <p:cNvSpPr>
                <a:spLocks noChangeArrowheads="1"/>
              </p:cNvSpPr>
              <p:nvPr/>
            </p:nvSpPr>
            <p:spPr bwMode="auto">
              <a:xfrm>
                <a:off x="4131" y="3114"/>
                <a:ext cx="827"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co-operation from</a:t>
                </a:r>
                <a:endParaRPr lang="en-GB" sz="2800" dirty="0">
                  <a:latin typeface="Arial Rounded MT Bold" pitchFamily="34" charset="0"/>
                </a:endParaRPr>
              </a:p>
            </p:txBody>
          </p:sp>
          <p:sp>
            <p:nvSpPr>
              <p:cNvPr id="897070" name="Rectangle 46"/>
              <p:cNvSpPr>
                <a:spLocks noChangeArrowheads="1"/>
              </p:cNvSpPr>
              <p:nvPr/>
            </p:nvSpPr>
            <p:spPr bwMode="auto">
              <a:xfrm>
                <a:off x="4131" y="3222"/>
                <a:ext cx="594" cy="116"/>
              </a:xfrm>
              <a:prstGeom prst="rect">
                <a:avLst/>
              </a:prstGeom>
              <a:noFill/>
              <a:ln w="9525">
                <a:noFill/>
                <a:miter lim="800000"/>
                <a:headEnd/>
                <a:tailEnd/>
              </a:ln>
            </p:spPr>
            <p:txBody>
              <a:bodyPr wrap="none" lIns="0" tIns="0" rIns="0" bIns="0">
                <a:spAutoFit/>
              </a:bodyPr>
              <a:lstStyle/>
              <a:p>
                <a:pPr algn="l"/>
                <a:r>
                  <a:rPr lang="en-GB" sz="1200" dirty="0">
                    <a:solidFill>
                      <a:srgbClr val="000000"/>
                    </a:solidFill>
                    <a:latin typeface="Arial Rounded MT Bold" pitchFamily="34" charset="0"/>
                  </a:rPr>
                  <a:t>departments</a:t>
                </a:r>
                <a:endParaRPr lang="en-GB" sz="2800" dirty="0">
                  <a:latin typeface="Arial Rounded MT Bold" pitchFamily="34" charset="0"/>
                </a:endParaRPr>
              </a:p>
            </p:txBody>
          </p:sp>
        </p:grpSp>
        <p:sp>
          <p:nvSpPr>
            <p:cNvPr id="897071" name="AutoShape 47"/>
            <p:cNvSpPr>
              <a:spLocks noChangeArrowheads="1"/>
            </p:cNvSpPr>
            <p:nvPr/>
          </p:nvSpPr>
          <p:spPr bwMode="auto">
            <a:xfrm>
              <a:off x="3676" y="2080"/>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2" name="AutoShape 48"/>
            <p:cNvSpPr>
              <a:spLocks noChangeArrowheads="1"/>
            </p:cNvSpPr>
            <p:nvPr/>
          </p:nvSpPr>
          <p:spPr bwMode="auto">
            <a:xfrm flipH="1">
              <a:off x="2265" y="2080"/>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3" name="AutoShape 49"/>
            <p:cNvSpPr>
              <a:spLocks noChangeArrowheads="1"/>
            </p:cNvSpPr>
            <p:nvPr/>
          </p:nvSpPr>
          <p:spPr bwMode="auto">
            <a:xfrm rot="-2418994">
              <a:off x="3479" y="1554"/>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4" name="AutoShape 50"/>
            <p:cNvSpPr>
              <a:spLocks noChangeArrowheads="1"/>
            </p:cNvSpPr>
            <p:nvPr/>
          </p:nvSpPr>
          <p:spPr bwMode="auto">
            <a:xfrm rot="2852353" flipH="1">
              <a:off x="2566" y="1515"/>
              <a:ext cx="333" cy="28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5" name="AutoShape 51"/>
            <p:cNvSpPr>
              <a:spLocks noChangeArrowheads="1"/>
            </p:cNvSpPr>
            <p:nvPr/>
          </p:nvSpPr>
          <p:spPr bwMode="auto">
            <a:xfrm rot="2418994" flipV="1">
              <a:off x="3489" y="2592"/>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6" name="AutoShape 52"/>
            <p:cNvSpPr>
              <a:spLocks noChangeArrowheads="1"/>
            </p:cNvSpPr>
            <p:nvPr/>
          </p:nvSpPr>
          <p:spPr bwMode="auto">
            <a:xfrm rot="-2418994" flipH="1" flipV="1">
              <a:off x="2449" y="2592"/>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sp>
          <p:nvSpPr>
            <p:cNvPr id="897077" name="AutoShape 53"/>
            <p:cNvSpPr>
              <a:spLocks noChangeArrowheads="1"/>
            </p:cNvSpPr>
            <p:nvPr/>
          </p:nvSpPr>
          <p:spPr bwMode="auto">
            <a:xfrm rot="5400000">
              <a:off x="2968" y="2836"/>
              <a:ext cx="322" cy="296"/>
            </a:xfrm>
            <a:prstGeom prst="rightArrow">
              <a:avLst>
                <a:gd name="adj1" fmla="val 50000"/>
                <a:gd name="adj2" fmla="val 27196"/>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endParaRPr lang="en-GB" sz="1600" dirty="0">
                <a:latin typeface="Arial Rounded MT Bold" pitchFamily="34" charset="0"/>
              </a:endParaRPr>
            </a:p>
          </p:txBody>
        </p:sp>
      </p:grpSp>
      <p:sp>
        <p:nvSpPr>
          <p:cNvPr id="8" name="Slide Number Placeholder 7"/>
          <p:cNvSpPr>
            <a:spLocks noGrp="1"/>
          </p:cNvSpPr>
          <p:nvPr>
            <p:ph type="sldNum" sz="quarter" idx="12"/>
          </p:nvPr>
        </p:nvSpPr>
        <p:spPr/>
        <p:txBody>
          <a:bodyPr/>
          <a:lstStyle/>
          <a:p>
            <a:fld id="{4BE819A1-3DD8-4179-BFD0-BF7D359F8DBD}" type="slidenum">
              <a:rPr lang="en-US" smtClean="0"/>
              <a:pPr/>
              <a:t>381</a:t>
            </a:fld>
            <a:endParaRPr lang="en-US" dirty="0"/>
          </a:p>
        </p:txBody>
      </p:sp>
    </p:spTree>
    <p:extLst>
      <p:ext uri="{BB962C8B-B14F-4D97-AF65-F5344CB8AC3E}">
        <p14:creationId xmlns:p14="http://schemas.microsoft.com/office/powerpoint/2010/main" xmlns="" val="3417101063"/>
      </p:ext>
    </p:extLst>
  </p:cSld>
  <p:clrMapOvr>
    <a:masterClrMapping/>
  </p:clrMapOvr>
  <p:transition/>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Traits</a:t>
            </a:r>
            <a:endParaRPr lang="en-US" dirty="0"/>
          </a:p>
        </p:txBody>
      </p:sp>
      <p:sp>
        <p:nvSpPr>
          <p:cNvPr id="4" name="Rectangle 3"/>
          <p:cNvSpPr txBox="1">
            <a:spLocks noChangeArrowheads="1"/>
          </p:cNvSpPr>
          <p:nvPr/>
        </p:nvSpPr>
        <p:spPr>
          <a:xfrm>
            <a:off x="644374" y="1600200"/>
            <a:ext cx="7890027" cy="4495800"/>
          </a:xfrm>
          <a:prstGeom prst="rect">
            <a:avLst/>
          </a:prstGeom>
        </p:spPr>
        <p:txBody>
          <a:bodyPr/>
          <a:lstStyle>
            <a:lvl1pPr marL="342900" indent="-342900" algn="l" rtl="0" fontAlgn="base">
              <a:lnSpc>
                <a:spcPct val="120000"/>
              </a:lnSpc>
              <a:spcBef>
                <a:spcPct val="0"/>
              </a:spcBef>
              <a:spcAft>
                <a:spcPct val="50000"/>
              </a:spcAft>
              <a:buClr>
                <a:srgbClr val="CD1F30"/>
              </a:buClr>
              <a:buChar char="•"/>
              <a:defRPr sz="2800">
                <a:solidFill>
                  <a:srgbClr val="020000"/>
                </a:solidFill>
                <a:latin typeface="+mn-lt"/>
                <a:ea typeface="+mn-ea"/>
                <a:cs typeface="+mn-cs"/>
              </a:defRPr>
            </a:lvl1pPr>
            <a:lvl2pPr marL="742950" indent="-285750" algn="l" rtl="0" fontAlgn="base">
              <a:lnSpc>
                <a:spcPct val="120000"/>
              </a:lnSpc>
              <a:spcBef>
                <a:spcPct val="0"/>
              </a:spcBef>
              <a:spcAft>
                <a:spcPct val="50000"/>
              </a:spcAft>
              <a:buClr>
                <a:srgbClr val="CD1F30"/>
              </a:buClr>
              <a:buChar char="•"/>
              <a:defRPr sz="2800" i="1">
                <a:solidFill>
                  <a:srgbClr val="000099"/>
                </a:solidFill>
                <a:latin typeface="+mn-lt"/>
              </a:defRPr>
            </a:lvl2pPr>
            <a:lvl3pPr marL="1143000" indent="-228600" algn="l" rtl="0" fontAlgn="base">
              <a:spcBef>
                <a:spcPct val="20000"/>
              </a:spcBef>
              <a:spcAft>
                <a:spcPct val="0"/>
              </a:spcAft>
              <a:buClr>
                <a:srgbClr val="CD1F30"/>
              </a:buClr>
              <a:buChar char="•"/>
              <a:defRPr sz="2800">
                <a:solidFill>
                  <a:srgbClr val="020000"/>
                </a:solidFill>
                <a:latin typeface="+mn-lt"/>
              </a:defRPr>
            </a:lvl3pPr>
            <a:lvl4pPr marL="1600200" indent="-228600" algn="l" rtl="0" fontAlgn="base">
              <a:spcBef>
                <a:spcPct val="20000"/>
              </a:spcBef>
              <a:spcAft>
                <a:spcPct val="0"/>
              </a:spcAft>
              <a:buClr>
                <a:srgbClr val="CD1F30"/>
              </a:buClr>
              <a:buChar char="•"/>
              <a:defRPr sz="2000">
                <a:solidFill>
                  <a:srgbClr val="020000"/>
                </a:solidFill>
                <a:latin typeface="+mn-lt"/>
              </a:defRPr>
            </a:lvl4pPr>
            <a:lvl5pPr marL="2057400" indent="-228600" algn="l" rtl="0" fontAlgn="base">
              <a:spcBef>
                <a:spcPct val="20000"/>
              </a:spcBef>
              <a:spcAft>
                <a:spcPct val="0"/>
              </a:spcAft>
              <a:buClr>
                <a:srgbClr val="CD1F30"/>
              </a:buClr>
              <a:buChar char="•"/>
              <a:defRPr sz="2000">
                <a:solidFill>
                  <a:srgbClr val="020000"/>
                </a:solidFill>
                <a:latin typeface="+mn-lt"/>
              </a:defRPr>
            </a:lvl5pPr>
            <a:lvl6pPr marL="2514600" indent="-228600" algn="l" rtl="0" fontAlgn="base">
              <a:spcBef>
                <a:spcPct val="20000"/>
              </a:spcBef>
              <a:spcAft>
                <a:spcPct val="0"/>
              </a:spcAft>
              <a:buClr>
                <a:srgbClr val="CD1F30"/>
              </a:buClr>
              <a:buChar char="•"/>
              <a:defRPr sz="2000">
                <a:solidFill>
                  <a:srgbClr val="020000"/>
                </a:solidFill>
                <a:latin typeface="+mn-lt"/>
              </a:defRPr>
            </a:lvl6pPr>
            <a:lvl7pPr marL="2971800" indent="-228600" algn="l" rtl="0" fontAlgn="base">
              <a:spcBef>
                <a:spcPct val="20000"/>
              </a:spcBef>
              <a:spcAft>
                <a:spcPct val="0"/>
              </a:spcAft>
              <a:buClr>
                <a:srgbClr val="CD1F30"/>
              </a:buClr>
              <a:buChar char="•"/>
              <a:defRPr sz="2000">
                <a:solidFill>
                  <a:srgbClr val="020000"/>
                </a:solidFill>
                <a:latin typeface="+mn-lt"/>
              </a:defRPr>
            </a:lvl7pPr>
            <a:lvl8pPr marL="3429000" indent="-228600" algn="l" rtl="0" fontAlgn="base">
              <a:spcBef>
                <a:spcPct val="20000"/>
              </a:spcBef>
              <a:spcAft>
                <a:spcPct val="0"/>
              </a:spcAft>
              <a:buClr>
                <a:srgbClr val="CD1F30"/>
              </a:buClr>
              <a:buChar char="•"/>
              <a:defRPr sz="2000">
                <a:solidFill>
                  <a:srgbClr val="020000"/>
                </a:solidFill>
                <a:latin typeface="+mn-lt"/>
              </a:defRPr>
            </a:lvl8pPr>
            <a:lvl9pPr marL="3886200" indent="-228600" algn="l" rtl="0" fontAlgn="base">
              <a:spcBef>
                <a:spcPct val="20000"/>
              </a:spcBef>
              <a:spcAft>
                <a:spcPct val="0"/>
              </a:spcAft>
              <a:buClr>
                <a:srgbClr val="CD1F30"/>
              </a:buClr>
              <a:buChar char="•"/>
              <a:defRPr sz="2000">
                <a:solidFill>
                  <a:srgbClr val="020000"/>
                </a:solidFill>
                <a:latin typeface="+mn-lt"/>
              </a:defRPr>
            </a:lvl9pPr>
          </a:lstStyle>
          <a:p>
            <a:pPr marL="0" indent="0">
              <a:buNone/>
            </a:pPr>
            <a:r>
              <a:rPr lang="en-GB" b="1" dirty="0" smtClean="0">
                <a:solidFill>
                  <a:schemeClr val="accent6">
                    <a:lumMod val="10000"/>
                  </a:schemeClr>
                </a:solidFill>
              </a:rPr>
              <a:t>Does this describe you?</a:t>
            </a:r>
          </a:p>
          <a:p>
            <a:pPr marL="342900" lvl="1" indent="-342900">
              <a:lnSpc>
                <a:spcPct val="100000"/>
              </a:lnSpc>
              <a:buBlip>
                <a:blip r:embed="rId2"/>
              </a:buBlip>
            </a:pPr>
            <a:r>
              <a:rPr lang="en-GB" sz="2200" i="0" dirty="0">
                <a:solidFill>
                  <a:srgbClr val="020000"/>
                </a:solidFill>
                <a:latin typeface="Verdana" pitchFamily="34" charset="0"/>
              </a:rPr>
              <a:t>Genuinely interested in other peoples ideas;</a:t>
            </a:r>
          </a:p>
          <a:p>
            <a:pPr marL="342900" lvl="1" indent="-342900">
              <a:lnSpc>
                <a:spcPct val="100000"/>
              </a:lnSpc>
              <a:buBlip>
                <a:blip r:embed="rId2"/>
              </a:buBlip>
            </a:pPr>
            <a:r>
              <a:rPr lang="en-GB" sz="2200" i="0" dirty="0">
                <a:solidFill>
                  <a:srgbClr val="020000"/>
                </a:solidFill>
                <a:latin typeface="Verdana" pitchFamily="34" charset="0"/>
              </a:rPr>
              <a:t>Do you smile? An old Chinese proverb states “A man without a smiling face must not open up a shop.”</a:t>
            </a:r>
          </a:p>
          <a:p>
            <a:pPr marL="342900" lvl="1" indent="-342900">
              <a:lnSpc>
                <a:spcPct val="100000"/>
              </a:lnSpc>
              <a:buBlip>
                <a:blip r:embed="rId2"/>
              </a:buBlip>
            </a:pPr>
            <a:r>
              <a:rPr lang="en-GB" sz="2200" i="0" dirty="0">
                <a:solidFill>
                  <a:srgbClr val="020000"/>
                </a:solidFill>
                <a:latin typeface="Verdana" pitchFamily="34" charset="0"/>
              </a:rPr>
              <a:t>Are you a good listener?</a:t>
            </a:r>
          </a:p>
          <a:p>
            <a:pPr marL="342900" lvl="1" indent="-342900">
              <a:lnSpc>
                <a:spcPct val="100000"/>
              </a:lnSpc>
              <a:buBlip>
                <a:blip r:embed="rId2"/>
              </a:buBlip>
            </a:pPr>
            <a:r>
              <a:rPr lang="en-GB" sz="2200" i="0" dirty="0">
                <a:solidFill>
                  <a:srgbClr val="020000"/>
                </a:solidFill>
                <a:latin typeface="Verdana" pitchFamily="34" charset="0"/>
              </a:rPr>
              <a:t>Do you make the other person feel important and do it sincerely?</a:t>
            </a:r>
          </a:p>
        </p:txBody>
      </p:sp>
      <p:sp>
        <p:nvSpPr>
          <p:cNvPr id="5" name="Slide Number Placeholder 4"/>
          <p:cNvSpPr>
            <a:spLocks noGrp="1"/>
          </p:cNvSpPr>
          <p:nvPr>
            <p:ph type="sldNum" sz="quarter" idx="12"/>
          </p:nvPr>
        </p:nvSpPr>
        <p:spPr/>
        <p:txBody>
          <a:bodyPr/>
          <a:lstStyle/>
          <a:p>
            <a:fld id="{4BE819A1-3DD8-4179-BFD0-BF7D359F8DBD}" type="slidenum">
              <a:rPr lang="en-US" smtClean="0"/>
              <a:pPr/>
              <a:t>382</a:t>
            </a:fld>
            <a:endParaRPr lang="en-US" dirty="0"/>
          </a:p>
        </p:txBody>
      </p:sp>
    </p:spTree>
    <p:extLst>
      <p:ext uri="{BB962C8B-B14F-4D97-AF65-F5344CB8AC3E}">
        <p14:creationId xmlns:p14="http://schemas.microsoft.com/office/powerpoint/2010/main" xmlns="" val="2618425950"/>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p:txBody>
          <a:bodyPr/>
          <a:lstStyle/>
          <a:p>
            <a:r>
              <a:rPr lang="en-GB" dirty="0"/>
              <a:t>Leadership </a:t>
            </a:r>
            <a:r>
              <a:rPr lang="en-GB" dirty="0" smtClean="0"/>
              <a:t>Skills</a:t>
            </a:r>
            <a:endParaRPr lang="en-US" dirty="0"/>
          </a:p>
        </p:txBody>
      </p:sp>
      <p:sp>
        <p:nvSpPr>
          <p:cNvPr id="1099779" name="Rectangle 3"/>
          <p:cNvSpPr>
            <a:spLocks noGrp="1" noChangeArrowheads="1"/>
          </p:cNvSpPr>
          <p:nvPr>
            <p:ph type="body" idx="1"/>
          </p:nvPr>
        </p:nvSpPr>
        <p:spPr/>
        <p:txBody>
          <a:bodyPr>
            <a:normAutofit lnSpcReduction="10000"/>
          </a:bodyPr>
          <a:lstStyle/>
          <a:p>
            <a:pPr>
              <a:lnSpc>
                <a:spcPct val="100000"/>
              </a:lnSpc>
            </a:pPr>
            <a:r>
              <a:rPr lang="en-GB" dirty="0"/>
              <a:t>Focused</a:t>
            </a:r>
          </a:p>
          <a:p>
            <a:pPr>
              <a:lnSpc>
                <a:spcPct val="100000"/>
              </a:lnSpc>
            </a:pPr>
            <a:r>
              <a:rPr lang="en-GB" dirty="0"/>
              <a:t>Manages conflict</a:t>
            </a:r>
          </a:p>
          <a:p>
            <a:pPr>
              <a:lnSpc>
                <a:spcPct val="100000"/>
              </a:lnSpc>
            </a:pPr>
            <a:r>
              <a:rPr lang="en-GB" dirty="0" smtClean="0"/>
              <a:t>Good team Motivator</a:t>
            </a:r>
            <a:endParaRPr lang="en-GB" dirty="0"/>
          </a:p>
          <a:p>
            <a:pPr>
              <a:lnSpc>
                <a:spcPct val="100000"/>
              </a:lnSpc>
            </a:pPr>
            <a:r>
              <a:rPr lang="en-GB" dirty="0"/>
              <a:t>Flexible &amp; adaptable </a:t>
            </a:r>
            <a:r>
              <a:rPr lang="en-GB" dirty="0" smtClean="0"/>
              <a:t>using the right </a:t>
            </a:r>
            <a:r>
              <a:rPr lang="en-GB" dirty="0"/>
              <a:t>appropriate </a:t>
            </a:r>
            <a:r>
              <a:rPr lang="en-GB" dirty="0" smtClean="0"/>
              <a:t>styles</a:t>
            </a:r>
          </a:p>
          <a:p>
            <a:pPr>
              <a:lnSpc>
                <a:spcPct val="100000"/>
              </a:lnSpc>
            </a:pPr>
            <a:r>
              <a:rPr lang="en-GB" dirty="0" smtClean="0"/>
              <a:t>Good Risk Taker</a:t>
            </a:r>
          </a:p>
          <a:p>
            <a:pPr>
              <a:lnSpc>
                <a:spcPct val="100000"/>
              </a:lnSpc>
            </a:pPr>
            <a:r>
              <a:rPr lang="en-GB" dirty="0" smtClean="0"/>
              <a:t>Influencer &amp; Problem Solver</a:t>
            </a:r>
          </a:p>
          <a:p>
            <a:pPr>
              <a:lnSpc>
                <a:spcPct val="100000"/>
              </a:lnSpc>
            </a:pPr>
            <a:r>
              <a:rPr lang="en-GB" dirty="0" smtClean="0"/>
              <a:t>Delegates &amp; Communicates</a:t>
            </a:r>
          </a:p>
          <a:p>
            <a:pPr>
              <a:lnSpc>
                <a:spcPct val="100000"/>
              </a:lnSpc>
            </a:pPr>
            <a:r>
              <a:rPr lang="en-GB" dirty="0" smtClean="0"/>
              <a:t>Gives and Receives Constructive Feedback</a:t>
            </a:r>
            <a:endParaRPr lang="en-US" dirty="0" smtClean="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383</a:t>
            </a:fld>
            <a:endParaRPr lang="en-US" dirty="0"/>
          </a:p>
        </p:txBody>
      </p:sp>
    </p:spTree>
    <p:extLst>
      <p:ext uri="{BB962C8B-B14F-4D97-AF65-F5344CB8AC3E}">
        <p14:creationId xmlns:p14="http://schemas.microsoft.com/office/powerpoint/2010/main" xmlns="" val="3237144957"/>
      </p:ext>
    </p:extLst>
  </p:cSld>
  <p:clrMapOvr>
    <a:masterClrMapping/>
  </p:clrMapOvr>
  <p:transition/>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p:txBody>
          <a:bodyPr/>
          <a:lstStyle/>
          <a:p>
            <a:r>
              <a:rPr lang="en-US" dirty="0" smtClean="0"/>
              <a:t>Situational Leadership</a:t>
            </a:r>
            <a:endParaRPr lang="en-US" dirty="0"/>
          </a:p>
        </p:txBody>
      </p:sp>
      <p:grpSp>
        <p:nvGrpSpPr>
          <p:cNvPr id="2" name="Group 18"/>
          <p:cNvGrpSpPr/>
          <p:nvPr/>
        </p:nvGrpSpPr>
        <p:grpSpPr>
          <a:xfrm>
            <a:off x="1532483" y="1592942"/>
            <a:ext cx="6047665" cy="4290457"/>
            <a:chOff x="2011333" y="1549400"/>
            <a:chExt cx="6551637" cy="4290457"/>
          </a:xfrm>
        </p:grpSpPr>
        <p:sp>
          <p:nvSpPr>
            <p:cNvPr id="1101827" name="Line 3"/>
            <p:cNvSpPr>
              <a:spLocks noChangeShapeType="1"/>
            </p:cNvSpPr>
            <p:nvPr/>
          </p:nvSpPr>
          <p:spPr bwMode="auto">
            <a:xfrm>
              <a:off x="3406775" y="5457825"/>
              <a:ext cx="4332288" cy="0"/>
            </a:xfrm>
            <a:prstGeom prst="line">
              <a:avLst/>
            </a:prstGeom>
            <a:noFill/>
            <a:ln w="28575">
              <a:solidFill>
                <a:schemeClr val="tx2"/>
              </a:solidFill>
              <a:round/>
              <a:headEnd type="arrow" w="med" len="med"/>
              <a:tailEnd type="arrow" w="med" len="med"/>
            </a:ln>
            <a:effectLst/>
          </p:spPr>
          <p:txBody>
            <a:bodyPr wrap="none" anchor="ctr"/>
            <a:lstStyle/>
            <a:p>
              <a:endParaRPr lang="en-US" b="1" dirty="0"/>
            </a:p>
          </p:txBody>
        </p:sp>
        <p:sp>
          <p:nvSpPr>
            <p:cNvPr id="1101828" name="Line 4"/>
            <p:cNvSpPr>
              <a:spLocks noChangeShapeType="1"/>
            </p:cNvSpPr>
            <p:nvPr/>
          </p:nvSpPr>
          <p:spPr bwMode="auto">
            <a:xfrm flipV="1">
              <a:off x="3003550" y="1993900"/>
              <a:ext cx="0" cy="3235325"/>
            </a:xfrm>
            <a:prstGeom prst="line">
              <a:avLst/>
            </a:prstGeom>
            <a:noFill/>
            <a:ln w="28575">
              <a:solidFill>
                <a:schemeClr val="tx2"/>
              </a:solidFill>
              <a:round/>
              <a:headEnd type="arrow" w="med" len="med"/>
              <a:tailEnd type="arrow" w="med" len="med"/>
            </a:ln>
            <a:effectLst/>
          </p:spPr>
          <p:txBody>
            <a:bodyPr wrap="none" anchor="ctr"/>
            <a:lstStyle/>
            <a:p>
              <a:endParaRPr lang="en-US" b="1" dirty="0"/>
            </a:p>
          </p:txBody>
        </p:sp>
        <p:sp>
          <p:nvSpPr>
            <p:cNvPr id="1101829" name="Line 5"/>
            <p:cNvSpPr>
              <a:spLocks noChangeShapeType="1"/>
            </p:cNvSpPr>
            <p:nvPr/>
          </p:nvSpPr>
          <p:spPr bwMode="auto">
            <a:xfrm flipH="1">
              <a:off x="5513388" y="1987550"/>
              <a:ext cx="3175" cy="3238500"/>
            </a:xfrm>
            <a:prstGeom prst="line">
              <a:avLst/>
            </a:prstGeom>
            <a:noFill/>
            <a:ln w="9525">
              <a:solidFill>
                <a:schemeClr val="tx1"/>
              </a:solidFill>
              <a:round/>
              <a:headEnd/>
              <a:tailEnd/>
            </a:ln>
            <a:effectLst/>
          </p:spPr>
          <p:txBody>
            <a:bodyPr wrap="none" anchor="ctr"/>
            <a:lstStyle/>
            <a:p>
              <a:endParaRPr lang="en-US" b="1" dirty="0"/>
            </a:p>
          </p:txBody>
        </p:sp>
        <p:sp>
          <p:nvSpPr>
            <p:cNvPr id="1101830" name="Line 6"/>
            <p:cNvSpPr>
              <a:spLocks noChangeShapeType="1"/>
            </p:cNvSpPr>
            <p:nvPr/>
          </p:nvSpPr>
          <p:spPr bwMode="auto">
            <a:xfrm>
              <a:off x="3209925" y="3605213"/>
              <a:ext cx="4605338" cy="0"/>
            </a:xfrm>
            <a:prstGeom prst="line">
              <a:avLst/>
            </a:prstGeom>
            <a:noFill/>
            <a:ln w="9525">
              <a:solidFill>
                <a:schemeClr val="tx1"/>
              </a:solidFill>
              <a:round/>
              <a:headEnd/>
              <a:tailEnd/>
            </a:ln>
            <a:effectLst/>
          </p:spPr>
          <p:txBody>
            <a:bodyPr wrap="none" anchor="ctr"/>
            <a:lstStyle/>
            <a:p>
              <a:endParaRPr lang="en-US" b="1" dirty="0"/>
            </a:p>
          </p:txBody>
        </p:sp>
        <p:sp>
          <p:nvSpPr>
            <p:cNvPr id="1101831" name="Rectangle 7"/>
            <p:cNvSpPr>
              <a:spLocks noChangeArrowheads="1"/>
            </p:cNvSpPr>
            <p:nvPr/>
          </p:nvSpPr>
          <p:spPr bwMode="blackWhite">
            <a:xfrm>
              <a:off x="3211513" y="1981200"/>
              <a:ext cx="4621212" cy="3251200"/>
            </a:xfrm>
            <a:prstGeom prst="rect">
              <a:avLst/>
            </a:prstGeom>
            <a:solidFill>
              <a:schemeClr val="accent3">
                <a:lumMod val="20000"/>
                <a:lumOff val="80000"/>
              </a:schemeClr>
            </a:solidFill>
            <a:ln>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en-US" b="1" dirty="0"/>
            </a:p>
          </p:txBody>
        </p:sp>
        <p:sp>
          <p:nvSpPr>
            <p:cNvPr id="1101832" name="Text Box 8"/>
            <p:cNvSpPr txBox="1">
              <a:spLocks noChangeArrowheads="1"/>
            </p:cNvSpPr>
            <p:nvPr/>
          </p:nvSpPr>
          <p:spPr bwMode="auto">
            <a:xfrm rot="18418754" flipH="1">
              <a:off x="2697956" y="3950464"/>
              <a:ext cx="1884362" cy="400110"/>
            </a:xfrm>
            <a:prstGeom prst="rect">
              <a:avLst/>
            </a:prstGeom>
            <a:noFill/>
            <a:ln w="9525">
              <a:noFill/>
              <a:miter lim="800000"/>
              <a:headEnd/>
              <a:tailEnd/>
            </a:ln>
            <a:effectLst/>
          </p:spPr>
          <p:txBody>
            <a:bodyPr>
              <a:spAutoFit/>
            </a:bodyPr>
            <a:lstStyle/>
            <a:p>
              <a:pPr>
                <a:spcBef>
                  <a:spcPct val="50000"/>
                </a:spcBef>
              </a:pPr>
              <a:r>
                <a:rPr lang="en-GB" b="1" dirty="0"/>
                <a:t>Delegating</a:t>
              </a:r>
            </a:p>
          </p:txBody>
        </p:sp>
        <p:sp>
          <p:nvSpPr>
            <p:cNvPr id="1101833" name="Text Box 9"/>
            <p:cNvSpPr txBox="1">
              <a:spLocks noChangeArrowheads="1"/>
            </p:cNvSpPr>
            <p:nvPr/>
          </p:nvSpPr>
          <p:spPr bwMode="auto">
            <a:xfrm rot="3028019" flipH="1">
              <a:off x="6618288" y="3960783"/>
              <a:ext cx="1485900" cy="400110"/>
            </a:xfrm>
            <a:prstGeom prst="rect">
              <a:avLst/>
            </a:prstGeom>
            <a:noFill/>
            <a:ln w="9525">
              <a:noFill/>
              <a:miter lim="800000"/>
              <a:headEnd/>
              <a:tailEnd/>
            </a:ln>
            <a:effectLst/>
          </p:spPr>
          <p:txBody>
            <a:bodyPr>
              <a:spAutoFit/>
            </a:bodyPr>
            <a:lstStyle/>
            <a:p>
              <a:pPr>
                <a:spcBef>
                  <a:spcPct val="50000"/>
                </a:spcBef>
              </a:pPr>
              <a:r>
                <a:rPr lang="en-GB" b="1" dirty="0"/>
                <a:t>Directing</a:t>
              </a:r>
            </a:p>
          </p:txBody>
        </p:sp>
        <p:sp>
          <p:nvSpPr>
            <p:cNvPr id="1101834" name="Text Box 10"/>
            <p:cNvSpPr txBox="1">
              <a:spLocks noChangeArrowheads="1"/>
            </p:cNvSpPr>
            <p:nvPr/>
          </p:nvSpPr>
          <p:spPr bwMode="auto">
            <a:xfrm rot="18364895">
              <a:off x="3983038" y="2757458"/>
              <a:ext cx="1968500" cy="400110"/>
            </a:xfrm>
            <a:prstGeom prst="rect">
              <a:avLst/>
            </a:prstGeom>
            <a:noFill/>
            <a:ln w="9525">
              <a:noFill/>
              <a:miter lim="800000"/>
              <a:headEnd/>
              <a:tailEnd/>
            </a:ln>
            <a:effectLst/>
          </p:spPr>
          <p:txBody>
            <a:bodyPr>
              <a:spAutoFit/>
            </a:bodyPr>
            <a:lstStyle/>
            <a:p>
              <a:pPr>
                <a:spcBef>
                  <a:spcPct val="50000"/>
                </a:spcBef>
              </a:pPr>
              <a:r>
                <a:rPr lang="en-GB" b="1" dirty="0"/>
                <a:t>Supporting</a:t>
              </a:r>
            </a:p>
          </p:txBody>
        </p:sp>
        <p:sp>
          <p:nvSpPr>
            <p:cNvPr id="1101835" name="Text Box 11"/>
            <p:cNvSpPr txBox="1">
              <a:spLocks noChangeArrowheads="1"/>
            </p:cNvSpPr>
            <p:nvPr/>
          </p:nvSpPr>
          <p:spPr bwMode="auto">
            <a:xfrm rot="2881988" flipH="1">
              <a:off x="5305425" y="2701896"/>
              <a:ext cx="1622425" cy="400110"/>
            </a:xfrm>
            <a:prstGeom prst="rect">
              <a:avLst/>
            </a:prstGeom>
            <a:noFill/>
            <a:ln w="9525">
              <a:noFill/>
              <a:miter lim="800000"/>
              <a:headEnd/>
              <a:tailEnd/>
            </a:ln>
            <a:effectLst/>
          </p:spPr>
          <p:txBody>
            <a:bodyPr>
              <a:spAutoFit/>
            </a:bodyPr>
            <a:lstStyle/>
            <a:p>
              <a:pPr>
                <a:spcBef>
                  <a:spcPct val="50000"/>
                </a:spcBef>
              </a:pPr>
              <a:r>
                <a:rPr lang="en-GB" b="1" dirty="0"/>
                <a:t>Coaching</a:t>
              </a:r>
            </a:p>
          </p:txBody>
        </p:sp>
        <p:sp>
          <p:nvSpPr>
            <p:cNvPr id="1101836" name="Text Box 12"/>
            <p:cNvSpPr txBox="1">
              <a:spLocks noChangeArrowheads="1"/>
            </p:cNvSpPr>
            <p:nvPr/>
          </p:nvSpPr>
          <p:spPr bwMode="auto">
            <a:xfrm>
              <a:off x="2515675" y="1549400"/>
              <a:ext cx="741870" cy="369332"/>
            </a:xfrm>
            <a:prstGeom prst="rect">
              <a:avLst/>
            </a:prstGeom>
            <a:noFill/>
            <a:ln w="9525">
              <a:noFill/>
              <a:miter lim="800000"/>
              <a:headEnd/>
              <a:tailEnd/>
            </a:ln>
            <a:effectLst/>
          </p:spPr>
          <p:txBody>
            <a:bodyPr wrap="none">
              <a:spAutoFit/>
            </a:bodyPr>
            <a:lstStyle/>
            <a:p>
              <a:r>
                <a:rPr lang="en-US" b="1" dirty="0"/>
                <a:t>HIGH</a:t>
              </a:r>
            </a:p>
          </p:txBody>
        </p:sp>
        <p:sp>
          <p:nvSpPr>
            <p:cNvPr id="1101837" name="Text Box 13"/>
            <p:cNvSpPr txBox="1">
              <a:spLocks noChangeArrowheads="1"/>
            </p:cNvSpPr>
            <p:nvPr/>
          </p:nvSpPr>
          <p:spPr bwMode="auto">
            <a:xfrm>
              <a:off x="2658923" y="5302250"/>
              <a:ext cx="694496" cy="369332"/>
            </a:xfrm>
            <a:prstGeom prst="rect">
              <a:avLst/>
            </a:prstGeom>
            <a:noFill/>
            <a:ln w="9525">
              <a:noFill/>
              <a:miter lim="800000"/>
              <a:headEnd/>
              <a:tailEnd/>
            </a:ln>
            <a:effectLst/>
          </p:spPr>
          <p:txBody>
            <a:bodyPr wrap="none">
              <a:spAutoFit/>
            </a:bodyPr>
            <a:lstStyle/>
            <a:p>
              <a:r>
                <a:rPr lang="en-US" b="1" dirty="0"/>
                <a:t>LOW</a:t>
              </a:r>
            </a:p>
          </p:txBody>
        </p:sp>
        <p:sp>
          <p:nvSpPr>
            <p:cNvPr id="1101838" name="Text Box 14"/>
            <p:cNvSpPr txBox="1">
              <a:spLocks noChangeArrowheads="1"/>
            </p:cNvSpPr>
            <p:nvPr/>
          </p:nvSpPr>
          <p:spPr bwMode="auto">
            <a:xfrm>
              <a:off x="7821100" y="5302250"/>
              <a:ext cx="741870" cy="369332"/>
            </a:xfrm>
            <a:prstGeom prst="rect">
              <a:avLst/>
            </a:prstGeom>
            <a:noFill/>
            <a:ln w="9525">
              <a:noFill/>
              <a:miter lim="800000"/>
              <a:headEnd/>
              <a:tailEnd/>
            </a:ln>
            <a:effectLst/>
          </p:spPr>
          <p:txBody>
            <a:bodyPr wrap="none">
              <a:spAutoFit/>
            </a:bodyPr>
            <a:lstStyle/>
            <a:p>
              <a:r>
                <a:rPr lang="en-US" b="1" dirty="0"/>
                <a:t>HIGH</a:t>
              </a:r>
            </a:p>
          </p:txBody>
        </p:sp>
        <p:sp>
          <p:nvSpPr>
            <p:cNvPr id="1101839" name="Text Box 15"/>
            <p:cNvSpPr txBox="1">
              <a:spLocks noChangeArrowheads="1"/>
            </p:cNvSpPr>
            <p:nvPr/>
          </p:nvSpPr>
          <p:spPr bwMode="auto">
            <a:xfrm>
              <a:off x="3833146" y="5470525"/>
              <a:ext cx="2760061" cy="369332"/>
            </a:xfrm>
            <a:prstGeom prst="rect">
              <a:avLst/>
            </a:prstGeom>
            <a:noFill/>
            <a:ln w="9525">
              <a:noFill/>
              <a:miter lim="800000"/>
              <a:headEnd/>
              <a:tailEnd/>
            </a:ln>
            <a:effectLst/>
          </p:spPr>
          <p:txBody>
            <a:bodyPr wrap="none">
              <a:spAutoFit/>
            </a:bodyPr>
            <a:lstStyle/>
            <a:p>
              <a:r>
                <a:rPr lang="en-US" b="1" dirty="0"/>
                <a:t>Directive (Task) </a:t>
              </a:r>
              <a:r>
                <a:rPr lang="en-US" b="1" dirty="0" smtClean="0"/>
                <a:t>Behavior</a:t>
              </a:r>
              <a:endParaRPr lang="en-US" b="1" dirty="0"/>
            </a:p>
          </p:txBody>
        </p:sp>
        <p:sp>
          <p:nvSpPr>
            <p:cNvPr id="1101840" name="Text Box 16"/>
            <p:cNvSpPr txBox="1">
              <a:spLocks noChangeArrowheads="1"/>
            </p:cNvSpPr>
            <p:nvPr/>
          </p:nvSpPr>
          <p:spPr bwMode="auto">
            <a:xfrm rot="16200000">
              <a:off x="392460" y="3479770"/>
              <a:ext cx="3637855" cy="400110"/>
            </a:xfrm>
            <a:prstGeom prst="rect">
              <a:avLst/>
            </a:prstGeom>
            <a:noFill/>
            <a:ln w="9525">
              <a:noFill/>
              <a:miter lim="800000"/>
              <a:headEnd/>
              <a:tailEnd/>
            </a:ln>
            <a:effectLst/>
          </p:spPr>
          <p:txBody>
            <a:bodyPr wrap="none">
              <a:spAutoFit/>
            </a:bodyPr>
            <a:lstStyle/>
            <a:p>
              <a:r>
                <a:rPr lang="en-GB" b="1" dirty="0"/>
                <a:t>Supportive (Relationship) Behaviour</a:t>
              </a:r>
            </a:p>
          </p:txBody>
        </p:sp>
        <p:sp>
          <p:nvSpPr>
            <p:cNvPr id="1101841" name="Freeform 17"/>
            <p:cNvSpPr>
              <a:spLocks/>
            </p:cNvSpPr>
            <p:nvPr/>
          </p:nvSpPr>
          <p:spPr bwMode="auto">
            <a:xfrm>
              <a:off x="3200400" y="2246313"/>
              <a:ext cx="4572000" cy="2998787"/>
            </a:xfrm>
            <a:custGeom>
              <a:avLst/>
              <a:gdLst/>
              <a:ahLst/>
              <a:cxnLst>
                <a:cxn ang="0">
                  <a:pos x="0" y="1873"/>
                </a:cxn>
                <a:cxn ang="0">
                  <a:pos x="688" y="1257"/>
                </a:cxn>
                <a:cxn ang="0">
                  <a:pos x="928" y="281"/>
                </a:cxn>
                <a:cxn ang="0">
                  <a:pos x="1464" y="1"/>
                </a:cxn>
                <a:cxn ang="0">
                  <a:pos x="2032" y="273"/>
                </a:cxn>
                <a:cxn ang="0">
                  <a:pos x="2296" y="1257"/>
                </a:cxn>
                <a:cxn ang="0">
                  <a:pos x="2880" y="1889"/>
                </a:cxn>
              </a:cxnLst>
              <a:rect l="0" t="0" r="r" b="b"/>
              <a:pathLst>
                <a:path w="2880" h="1889">
                  <a:moveTo>
                    <a:pt x="0" y="1873"/>
                  </a:moveTo>
                  <a:cubicBezTo>
                    <a:pt x="266" y="1701"/>
                    <a:pt x="533" y="1522"/>
                    <a:pt x="688" y="1257"/>
                  </a:cubicBezTo>
                  <a:cubicBezTo>
                    <a:pt x="843" y="992"/>
                    <a:pt x="799" y="490"/>
                    <a:pt x="928" y="281"/>
                  </a:cubicBezTo>
                  <a:cubicBezTo>
                    <a:pt x="1057" y="72"/>
                    <a:pt x="1280" y="2"/>
                    <a:pt x="1464" y="1"/>
                  </a:cubicBezTo>
                  <a:cubicBezTo>
                    <a:pt x="1648" y="0"/>
                    <a:pt x="1893" y="64"/>
                    <a:pt x="2032" y="273"/>
                  </a:cubicBezTo>
                  <a:cubicBezTo>
                    <a:pt x="2171" y="482"/>
                    <a:pt x="2155" y="988"/>
                    <a:pt x="2296" y="1257"/>
                  </a:cubicBezTo>
                  <a:cubicBezTo>
                    <a:pt x="2437" y="1526"/>
                    <a:pt x="2758" y="1757"/>
                    <a:pt x="2880" y="1889"/>
                  </a:cubicBezTo>
                </a:path>
              </a:pathLst>
            </a:custGeom>
            <a:ln>
              <a:headEnd type="triangle" w="lg" len="lg"/>
              <a:tailEnd type="none" w="lg" len="med"/>
            </a:ln>
          </p:spPr>
          <p:style>
            <a:lnRef idx="3">
              <a:schemeClr val="accent2"/>
            </a:lnRef>
            <a:fillRef idx="0">
              <a:schemeClr val="accent2"/>
            </a:fillRef>
            <a:effectRef idx="2">
              <a:schemeClr val="accent2"/>
            </a:effectRef>
            <a:fontRef idx="minor">
              <a:schemeClr val="tx1"/>
            </a:fontRef>
          </p:style>
          <p:txBody>
            <a:bodyPr lIns="90000" tIns="46800" rIns="90000" bIns="46800" anchor="ctr"/>
            <a:lstStyle/>
            <a:p>
              <a:endParaRPr lang="en-US" b="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384</a:t>
            </a:fld>
            <a:endParaRPr lang="en-US" dirty="0"/>
          </a:p>
        </p:txBody>
      </p:sp>
    </p:spTree>
    <p:extLst>
      <p:ext uri="{BB962C8B-B14F-4D97-AF65-F5344CB8AC3E}">
        <p14:creationId xmlns:p14="http://schemas.microsoft.com/office/powerpoint/2010/main" xmlns="" val="141296434"/>
      </p:ext>
    </p:extLst>
  </p:cSld>
  <p:clrMapOvr>
    <a:masterClrMapping/>
  </p:clrMapOvr>
  <p:transition/>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42" name="Rectangle 14"/>
          <p:cNvSpPr>
            <a:spLocks noGrp="1" noChangeArrowheads="1"/>
          </p:cNvSpPr>
          <p:nvPr>
            <p:ph type="title"/>
          </p:nvPr>
        </p:nvSpPr>
        <p:spPr/>
        <p:txBody>
          <a:bodyPr/>
          <a:lstStyle/>
          <a:p>
            <a:r>
              <a:rPr lang="en-GB" dirty="0"/>
              <a:t>Leadership Focus</a:t>
            </a:r>
          </a:p>
        </p:txBody>
      </p:sp>
      <p:grpSp>
        <p:nvGrpSpPr>
          <p:cNvPr id="2" name="Group 16"/>
          <p:cNvGrpSpPr/>
          <p:nvPr/>
        </p:nvGrpSpPr>
        <p:grpSpPr>
          <a:xfrm>
            <a:off x="1426342" y="1055735"/>
            <a:ext cx="6391712" cy="4574619"/>
            <a:chOff x="2056673" y="1204913"/>
            <a:chExt cx="6924354" cy="4574619"/>
          </a:xfrm>
        </p:grpSpPr>
        <p:sp>
          <p:nvSpPr>
            <p:cNvPr id="1097730" name="Oval 2"/>
            <p:cNvSpPr>
              <a:spLocks noChangeArrowheads="1"/>
            </p:cNvSpPr>
            <p:nvPr/>
          </p:nvSpPr>
          <p:spPr bwMode="auto">
            <a:xfrm>
              <a:off x="3967163" y="1676400"/>
              <a:ext cx="2508250" cy="2386013"/>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a:lstStyle/>
            <a:p>
              <a:endParaRPr lang="en-US" b="1" dirty="0"/>
            </a:p>
          </p:txBody>
        </p:sp>
        <p:sp>
          <p:nvSpPr>
            <p:cNvPr id="1097731" name="Oval 3"/>
            <p:cNvSpPr>
              <a:spLocks noChangeArrowheads="1"/>
            </p:cNvSpPr>
            <p:nvPr/>
          </p:nvSpPr>
          <p:spPr bwMode="auto">
            <a:xfrm>
              <a:off x="3325813" y="2986088"/>
              <a:ext cx="2508250" cy="23876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b="1" dirty="0"/>
            </a:p>
          </p:txBody>
        </p:sp>
        <p:sp>
          <p:nvSpPr>
            <p:cNvPr id="1097732" name="Oval 4"/>
            <p:cNvSpPr>
              <a:spLocks noChangeArrowheads="1"/>
            </p:cNvSpPr>
            <p:nvPr/>
          </p:nvSpPr>
          <p:spPr bwMode="auto">
            <a:xfrm>
              <a:off x="4614863" y="3001963"/>
              <a:ext cx="2508250" cy="2387600"/>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a:lstStyle/>
            <a:p>
              <a:endParaRPr lang="en-US" b="1" dirty="0"/>
            </a:p>
          </p:txBody>
        </p:sp>
        <p:sp>
          <p:nvSpPr>
            <p:cNvPr id="1097733" name="Freeform 5"/>
            <p:cNvSpPr>
              <a:spLocks/>
            </p:cNvSpPr>
            <p:nvPr/>
          </p:nvSpPr>
          <p:spPr bwMode="auto">
            <a:xfrm>
              <a:off x="4637088" y="3154363"/>
              <a:ext cx="1173162" cy="914400"/>
            </a:xfrm>
            <a:custGeom>
              <a:avLst/>
              <a:gdLst/>
              <a:ahLst/>
              <a:cxnLst>
                <a:cxn ang="0">
                  <a:pos x="318" y="0"/>
                </a:cxn>
                <a:cxn ang="0">
                  <a:pos x="300" y="11"/>
                </a:cxn>
                <a:cxn ang="0">
                  <a:pos x="280" y="25"/>
                </a:cxn>
                <a:cxn ang="0">
                  <a:pos x="258" y="41"/>
                </a:cxn>
                <a:cxn ang="0">
                  <a:pos x="239" y="55"/>
                </a:cxn>
                <a:cxn ang="0">
                  <a:pos x="220" y="72"/>
                </a:cxn>
                <a:cxn ang="0">
                  <a:pos x="205" y="86"/>
                </a:cxn>
                <a:cxn ang="0">
                  <a:pos x="186" y="104"/>
                </a:cxn>
                <a:cxn ang="0">
                  <a:pos x="169" y="120"/>
                </a:cxn>
                <a:cxn ang="0">
                  <a:pos x="149" y="143"/>
                </a:cxn>
                <a:cxn ang="0">
                  <a:pos x="131" y="165"/>
                </a:cxn>
                <a:cxn ang="0">
                  <a:pos x="115" y="184"/>
                </a:cxn>
                <a:cxn ang="0">
                  <a:pos x="96" y="210"/>
                </a:cxn>
                <a:cxn ang="0">
                  <a:pos x="81" y="232"/>
                </a:cxn>
                <a:cxn ang="0">
                  <a:pos x="68" y="255"/>
                </a:cxn>
                <a:cxn ang="0">
                  <a:pos x="54" y="280"/>
                </a:cxn>
                <a:cxn ang="0">
                  <a:pos x="42" y="304"/>
                </a:cxn>
                <a:cxn ang="0">
                  <a:pos x="29" y="335"/>
                </a:cxn>
                <a:cxn ang="0">
                  <a:pos x="19" y="365"/>
                </a:cxn>
                <a:cxn ang="0">
                  <a:pos x="10" y="394"/>
                </a:cxn>
                <a:cxn ang="0">
                  <a:pos x="5" y="417"/>
                </a:cxn>
                <a:cxn ang="0">
                  <a:pos x="0" y="437"/>
                </a:cxn>
                <a:cxn ang="0">
                  <a:pos x="22" y="451"/>
                </a:cxn>
                <a:cxn ang="0">
                  <a:pos x="49" y="462"/>
                </a:cxn>
                <a:cxn ang="0">
                  <a:pos x="80" y="474"/>
                </a:cxn>
                <a:cxn ang="0">
                  <a:pos x="114" y="485"/>
                </a:cxn>
                <a:cxn ang="0">
                  <a:pos x="153" y="497"/>
                </a:cxn>
                <a:cxn ang="0">
                  <a:pos x="191" y="505"/>
                </a:cxn>
                <a:cxn ang="0">
                  <a:pos x="221" y="510"/>
                </a:cxn>
                <a:cxn ang="0">
                  <a:pos x="253" y="514"/>
                </a:cxn>
                <a:cxn ang="0">
                  <a:pos x="285" y="516"/>
                </a:cxn>
                <a:cxn ang="0">
                  <a:pos x="313" y="517"/>
                </a:cxn>
                <a:cxn ang="0">
                  <a:pos x="349" y="516"/>
                </a:cxn>
                <a:cxn ang="0">
                  <a:pos x="386" y="511"/>
                </a:cxn>
                <a:cxn ang="0">
                  <a:pos x="427" y="506"/>
                </a:cxn>
                <a:cxn ang="0">
                  <a:pos x="462" y="499"/>
                </a:cxn>
                <a:cxn ang="0">
                  <a:pos x="491" y="492"/>
                </a:cxn>
                <a:cxn ang="0">
                  <a:pos x="522" y="482"/>
                </a:cxn>
                <a:cxn ang="0">
                  <a:pos x="544" y="473"/>
                </a:cxn>
                <a:cxn ang="0">
                  <a:pos x="568" y="464"/>
                </a:cxn>
                <a:cxn ang="0">
                  <a:pos x="590" y="455"/>
                </a:cxn>
                <a:cxn ang="0">
                  <a:pos x="614" y="443"/>
                </a:cxn>
                <a:cxn ang="0">
                  <a:pos x="626" y="436"/>
                </a:cxn>
                <a:cxn ang="0">
                  <a:pos x="622" y="411"/>
                </a:cxn>
                <a:cxn ang="0">
                  <a:pos x="615" y="386"/>
                </a:cxn>
                <a:cxn ang="0">
                  <a:pos x="607" y="360"/>
                </a:cxn>
                <a:cxn ang="0">
                  <a:pos x="594" y="326"/>
                </a:cxn>
                <a:cxn ang="0">
                  <a:pos x="577" y="291"/>
                </a:cxn>
                <a:cxn ang="0">
                  <a:pos x="557" y="253"/>
                </a:cxn>
                <a:cxn ang="0">
                  <a:pos x="540" y="226"/>
                </a:cxn>
                <a:cxn ang="0">
                  <a:pos x="522" y="197"/>
                </a:cxn>
                <a:cxn ang="0">
                  <a:pos x="507" y="175"/>
                </a:cxn>
                <a:cxn ang="0">
                  <a:pos x="484" y="146"/>
                </a:cxn>
                <a:cxn ang="0">
                  <a:pos x="466" y="124"/>
                </a:cxn>
                <a:cxn ang="0">
                  <a:pos x="446" y="104"/>
                </a:cxn>
                <a:cxn ang="0">
                  <a:pos x="419" y="78"/>
                </a:cxn>
                <a:cxn ang="0">
                  <a:pos x="400" y="61"/>
                </a:cxn>
                <a:cxn ang="0">
                  <a:pos x="377" y="42"/>
                </a:cxn>
                <a:cxn ang="0">
                  <a:pos x="348" y="20"/>
                </a:cxn>
                <a:cxn ang="0">
                  <a:pos x="318" y="0"/>
                </a:cxn>
              </a:cxnLst>
              <a:rect l="0" t="0" r="r" b="b"/>
              <a:pathLst>
                <a:path w="626" h="517">
                  <a:moveTo>
                    <a:pt x="318" y="0"/>
                  </a:moveTo>
                  <a:lnTo>
                    <a:pt x="300" y="11"/>
                  </a:lnTo>
                  <a:lnTo>
                    <a:pt x="280" y="25"/>
                  </a:lnTo>
                  <a:lnTo>
                    <a:pt x="258" y="41"/>
                  </a:lnTo>
                  <a:lnTo>
                    <a:pt x="239" y="55"/>
                  </a:lnTo>
                  <a:lnTo>
                    <a:pt x="220" y="72"/>
                  </a:lnTo>
                  <a:lnTo>
                    <a:pt x="205" y="86"/>
                  </a:lnTo>
                  <a:lnTo>
                    <a:pt x="186" y="104"/>
                  </a:lnTo>
                  <a:lnTo>
                    <a:pt x="169" y="120"/>
                  </a:lnTo>
                  <a:lnTo>
                    <a:pt x="149" y="143"/>
                  </a:lnTo>
                  <a:lnTo>
                    <a:pt x="131" y="165"/>
                  </a:lnTo>
                  <a:lnTo>
                    <a:pt x="115" y="184"/>
                  </a:lnTo>
                  <a:lnTo>
                    <a:pt x="96" y="210"/>
                  </a:lnTo>
                  <a:lnTo>
                    <a:pt x="81" y="232"/>
                  </a:lnTo>
                  <a:lnTo>
                    <a:pt x="68" y="255"/>
                  </a:lnTo>
                  <a:lnTo>
                    <a:pt x="54" y="280"/>
                  </a:lnTo>
                  <a:lnTo>
                    <a:pt x="42" y="304"/>
                  </a:lnTo>
                  <a:lnTo>
                    <a:pt x="29" y="335"/>
                  </a:lnTo>
                  <a:lnTo>
                    <a:pt x="19" y="365"/>
                  </a:lnTo>
                  <a:lnTo>
                    <a:pt x="10" y="394"/>
                  </a:lnTo>
                  <a:lnTo>
                    <a:pt x="5" y="417"/>
                  </a:lnTo>
                  <a:lnTo>
                    <a:pt x="0" y="437"/>
                  </a:lnTo>
                  <a:lnTo>
                    <a:pt x="22" y="451"/>
                  </a:lnTo>
                  <a:lnTo>
                    <a:pt x="49" y="462"/>
                  </a:lnTo>
                  <a:lnTo>
                    <a:pt x="80" y="474"/>
                  </a:lnTo>
                  <a:lnTo>
                    <a:pt x="114" y="485"/>
                  </a:lnTo>
                  <a:lnTo>
                    <a:pt x="153" y="497"/>
                  </a:lnTo>
                  <a:lnTo>
                    <a:pt x="191" y="505"/>
                  </a:lnTo>
                  <a:lnTo>
                    <a:pt x="221" y="510"/>
                  </a:lnTo>
                  <a:lnTo>
                    <a:pt x="253" y="514"/>
                  </a:lnTo>
                  <a:lnTo>
                    <a:pt x="285" y="516"/>
                  </a:lnTo>
                  <a:lnTo>
                    <a:pt x="313" y="517"/>
                  </a:lnTo>
                  <a:lnTo>
                    <a:pt x="349" y="516"/>
                  </a:lnTo>
                  <a:lnTo>
                    <a:pt x="386" y="511"/>
                  </a:lnTo>
                  <a:lnTo>
                    <a:pt x="427" y="506"/>
                  </a:lnTo>
                  <a:lnTo>
                    <a:pt x="462" y="499"/>
                  </a:lnTo>
                  <a:lnTo>
                    <a:pt x="491" y="492"/>
                  </a:lnTo>
                  <a:lnTo>
                    <a:pt x="522" y="482"/>
                  </a:lnTo>
                  <a:lnTo>
                    <a:pt x="544" y="473"/>
                  </a:lnTo>
                  <a:lnTo>
                    <a:pt x="568" y="464"/>
                  </a:lnTo>
                  <a:lnTo>
                    <a:pt x="590" y="455"/>
                  </a:lnTo>
                  <a:lnTo>
                    <a:pt x="614" y="443"/>
                  </a:lnTo>
                  <a:lnTo>
                    <a:pt x="626" y="436"/>
                  </a:lnTo>
                  <a:lnTo>
                    <a:pt x="622" y="411"/>
                  </a:lnTo>
                  <a:lnTo>
                    <a:pt x="615" y="386"/>
                  </a:lnTo>
                  <a:lnTo>
                    <a:pt x="607" y="360"/>
                  </a:lnTo>
                  <a:lnTo>
                    <a:pt x="594" y="326"/>
                  </a:lnTo>
                  <a:lnTo>
                    <a:pt x="577" y="291"/>
                  </a:lnTo>
                  <a:lnTo>
                    <a:pt x="557" y="253"/>
                  </a:lnTo>
                  <a:lnTo>
                    <a:pt x="540" y="226"/>
                  </a:lnTo>
                  <a:lnTo>
                    <a:pt x="522" y="197"/>
                  </a:lnTo>
                  <a:lnTo>
                    <a:pt x="507" y="175"/>
                  </a:lnTo>
                  <a:lnTo>
                    <a:pt x="484" y="146"/>
                  </a:lnTo>
                  <a:lnTo>
                    <a:pt x="466" y="124"/>
                  </a:lnTo>
                  <a:lnTo>
                    <a:pt x="446" y="104"/>
                  </a:lnTo>
                  <a:lnTo>
                    <a:pt x="419" y="78"/>
                  </a:lnTo>
                  <a:lnTo>
                    <a:pt x="400" y="61"/>
                  </a:lnTo>
                  <a:lnTo>
                    <a:pt x="377" y="42"/>
                  </a:lnTo>
                  <a:lnTo>
                    <a:pt x="348" y="20"/>
                  </a:lnTo>
                  <a:lnTo>
                    <a:pt x="318" y="0"/>
                  </a:lnTo>
                  <a:close/>
                </a:path>
              </a:pathLst>
            </a:custGeom>
            <a:solidFill>
              <a:schemeClr val="bg1"/>
            </a:solidFill>
            <a:ln w="12700">
              <a:solidFill>
                <a:srgbClr val="000000"/>
              </a:solidFill>
              <a:prstDash val="solid"/>
              <a:round/>
              <a:headEnd/>
              <a:tailEnd/>
            </a:ln>
          </p:spPr>
          <p:txBody>
            <a:bodyPr/>
            <a:lstStyle/>
            <a:p>
              <a:endParaRPr lang="en-US" b="1" dirty="0"/>
            </a:p>
          </p:txBody>
        </p:sp>
        <p:sp>
          <p:nvSpPr>
            <p:cNvPr id="1097734" name="Freeform 6"/>
            <p:cNvSpPr>
              <a:spLocks/>
            </p:cNvSpPr>
            <p:nvPr/>
          </p:nvSpPr>
          <p:spPr bwMode="auto">
            <a:xfrm>
              <a:off x="3994150" y="2984500"/>
              <a:ext cx="1244600" cy="946150"/>
            </a:xfrm>
            <a:custGeom>
              <a:avLst/>
              <a:gdLst/>
              <a:ahLst/>
              <a:cxnLst>
                <a:cxn ang="0">
                  <a:pos x="15" y="70"/>
                </a:cxn>
                <a:cxn ang="0">
                  <a:pos x="70" y="46"/>
                </a:cxn>
                <a:cxn ang="0">
                  <a:pos x="117" y="28"/>
                </a:cxn>
                <a:cxn ang="0">
                  <a:pos x="176" y="14"/>
                </a:cxn>
                <a:cxn ang="0">
                  <a:pos x="230" y="5"/>
                </a:cxn>
                <a:cxn ang="0">
                  <a:pos x="283" y="0"/>
                </a:cxn>
                <a:cxn ang="0">
                  <a:pos x="340" y="0"/>
                </a:cxn>
                <a:cxn ang="0">
                  <a:pos x="404" y="6"/>
                </a:cxn>
                <a:cxn ang="0">
                  <a:pos x="455" y="15"/>
                </a:cxn>
                <a:cxn ang="0">
                  <a:pos x="510" y="29"/>
                </a:cxn>
                <a:cxn ang="0">
                  <a:pos x="563" y="50"/>
                </a:cxn>
                <a:cxn ang="0">
                  <a:pos x="618" y="73"/>
                </a:cxn>
                <a:cxn ang="0">
                  <a:pos x="664" y="97"/>
                </a:cxn>
                <a:cxn ang="0">
                  <a:pos x="628" y="119"/>
                </a:cxn>
                <a:cxn ang="0">
                  <a:pos x="594" y="144"/>
                </a:cxn>
                <a:cxn ang="0">
                  <a:pos x="564" y="170"/>
                </a:cxn>
                <a:cxn ang="0">
                  <a:pos x="533" y="199"/>
                </a:cxn>
                <a:cxn ang="0">
                  <a:pos x="497" y="235"/>
                </a:cxn>
                <a:cxn ang="0">
                  <a:pos x="472" y="264"/>
                </a:cxn>
                <a:cxn ang="0">
                  <a:pos x="443" y="303"/>
                </a:cxn>
                <a:cxn ang="0">
                  <a:pos x="411" y="354"/>
                </a:cxn>
                <a:cxn ang="0">
                  <a:pos x="387" y="398"/>
                </a:cxn>
                <a:cxn ang="0">
                  <a:pos x="364" y="458"/>
                </a:cxn>
                <a:cxn ang="0">
                  <a:pos x="351" y="498"/>
                </a:cxn>
                <a:cxn ang="0">
                  <a:pos x="344" y="535"/>
                </a:cxn>
                <a:cxn ang="0">
                  <a:pos x="303" y="512"/>
                </a:cxn>
                <a:cxn ang="0">
                  <a:pos x="265" y="486"/>
                </a:cxn>
                <a:cxn ang="0">
                  <a:pos x="218" y="452"/>
                </a:cxn>
                <a:cxn ang="0">
                  <a:pos x="168" y="406"/>
                </a:cxn>
                <a:cxn ang="0">
                  <a:pos x="133" y="365"/>
                </a:cxn>
                <a:cxn ang="0">
                  <a:pos x="99" y="319"/>
                </a:cxn>
                <a:cxn ang="0">
                  <a:pos x="68" y="268"/>
                </a:cxn>
                <a:cxn ang="0">
                  <a:pos x="40" y="212"/>
                </a:cxn>
                <a:cxn ang="0">
                  <a:pos x="20" y="160"/>
                </a:cxn>
                <a:cxn ang="0">
                  <a:pos x="6" y="114"/>
                </a:cxn>
                <a:cxn ang="0">
                  <a:pos x="0" y="75"/>
                </a:cxn>
              </a:cxnLst>
              <a:rect l="0" t="0" r="r" b="b"/>
              <a:pathLst>
                <a:path w="664" h="535">
                  <a:moveTo>
                    <a:pt x="2" y="77"/>
                  </a:moveTo>
                  <a:lnTo>
                    <a:pt x="15" y="70"/>
                  </a:lnTo>
                  <a:lnTo>
                    <a:pt x="42" y="56"/>
                  </a:lnTo>
                  <a:lnTo>
                    <a:pt x="70" y="46"/>
                  </a:lnTo>
                  <a:lnTo>
                    <a:pt x="90" y="37"/>
                  </a:lnTo>
                  <a:lnTo>
                    <a:pt x="117" y="28"/>
                  </a:lnTo>
                  <a:lnTo>
                    <a:pt x="148" y="20"/>
                  </a:lnTo>
                  <a:lnTo>
                    <a:pt x="176" y="14"/>
                  </a:lnTo>
                  <a:lnTo>
                    <a:pt x="204" y="9"/>
                  </a:lnTo>
                  <a:lnTo>
                    <a:pt x="230" y="5"/>
                  </a:lnTo>
                  <a:lnTo>
                    <a:pt x="256" y="3"/>
                  </a:lnTo>
                  <a:lnTo>
                    <a:pt x="283" y="0"/>
                  </a:lnTo>
                  <a:lnTo>
                    <a:pt x="312" y="0"/>
                  </a:lnTo>
                  <a:lnTo>
                    <a:pt x="340" y="0"/>
                  </a:lnTo>
                  <a:lnTo>
                    <a:pt x="371" y="3"/>
                  </a:lnTo>
                  <a:lnTo>
                    <a:pt x="404" y="6"/>
                  </a:lnTo>
                  <a:lnTo>
                    <a:pt x="429" y="10"/>
                  </a:lnTo>
                  <a:lnTo>
                    <a:pt x="455" y="15"/>
                  </a:lnTo>
                  <a:lnTo>
                    <a:pt x="483" y="22"/>
                  </a:lnTo>
                  <a:lnTo>
                    <a:pt x="510" y="29"/>
                  </a:lnTo>
                  <a:lnTo>
                    <a:pt x="535" y="38"/>
                  </a:lnTo>
                  <a:lnTo>
                    <a:pt x="563" y="50"/>
                  </a:lnTo>
                  <a:lnTo>
                    <a:pt x="590" y="60"/>
                  </a:lnTo>
                  <a:lnTo>
                    <a:pt x="618" y="73"/>
                  </a:lnTo>
                  <a:lnTo>
                    <a:pt x="640" y="83"/>
                  </a:lnTo>
                  <a:lnTo>
                    <a:pt x="664" y="97"/>
                  </a:lnTo>
                  <a:lnTo>
                    <a:pt x="647" y="106"/>
                  </a:lnTo>
                  <a:lnTo>
                    <a:pt x="628" y="119"/>
                  </a:lnTo>
                  <a:lnTo>
                    <a:pt x="612" y="133"/>
                  </a:lnTo>
                  <a:lnTo>
                    <a:pt x="594" y="144"/>
                  </a:lnTo>
                  <a:lnTo>
                    <a:pt x="582" y="153"/>
                  </a:lnTo>
                  <a:lnTo>
                    <a:pt x="564" y="170"/>
                  </a:lnTo>
                  <a:lnTo>
                    <a:pt x="548" y="185"/>
                  </a:lnTo>
                  <a:lnTo>
                    <a:pt x="533" y="199"/>
                  </a:lnTo>
                  <a:lnTo>
                    <a:pt x="516" y="216"/>
                  </a:lnTo>
                  <a:lnTo>
                    <a:pt x="497" y="235"/>
                  </a:lnTo>
                  <a:lnTo>
                    <a:pt x="484" y="250"/>
                  </a:lnTo>
                  <a:lnTo>
                    <a:pt x="472" y="264"/>
                  </a:lnTo>
                  <a:lnTo>
                    <a:pt x="458" y="282"/>
                  </a:lnTo>
                  <a:lnTo>
                    <a:pt x="443" y="303"/>
                  </a:lnTo>
                  <a:lnTo>
                    <a:pt x="427" y="326"/>
                  </a:lnTo>
                  <a:lnTo>
                    <a:pt x="411" y="354"/>
                  </a:lnTo>
                  <a:lnTo>
                    <a:pt x="399" y="375"/>
                  </a:lnTo>
                  <a:lnTo>
                    <a:pt x="387" y="398"/>
                  </a:lnTo>
                  <a:lnTo>
                    <a:pt x="376" y="425"/>
                  </a:lnTo>
                  <a:lnTo>
                    <a:pt x="364" y="458"/>
                  </a:lnTo>
                  <a:lnTo>
                    <a:pt x="357" y="481"/>
                  </a:lnTo>
                  <a:lnTo>
                    <a:pt x="351" y="498"/>
                  </a:lnTo>
                  <a:lnTo>
                    <a:pt x="346" y="519"/>
                  </a:lnTo>
                  <a:lnTo>
                    <a:pt x="344" y="535"/>
                  </a:lnTo>
                  <a:lnTo>
                    <a:pt x="326" y="526"/>
                  </a:lnTo>
                  <a:lnTo>
                    <a:pt x="303" y="512"/>
                  </a:lnTo>
                  <a:lnTo>
                    <a:pt x="285" y="501"/>
                  </a:lnTo>
                  <a:lnTo>
                    <a:pt x="265" y="486"/>
                  </a:lnTo>
                  <a:lnTo>
                    <a:pt x="246" y="474"/>
                  </a:lnTo>
                  <a:lnTo>
                    <a:pt x="218" y="452"/>
                  </a:lnTo>
                  <a:lnTo>
                    <a:pt x="190" y="426"/>
                  </a:lnTo>
                  <a:lnTo>
                    <a:pt x="168" y="406"/>
                  </a:lnTo>
                  <a:lnTo>
                    <a:pt x="151" y="388"/>
                  </a:lnTo>
                  <a:lnTo>
                    <a:pt x="133" y="365"/>
                  </a:lnTo>
                  <a:lnTo>
                    <a:pt x="115" y="342"/>
                  </a:lnTo>
                  <a:lnTo>
                    <a:pt x="99" y="319"/>
                  </a:lnTo>
                  <a:lnTo>
                    <a:pt x="84" y="295"/>
                  </a:lnTo>
                  <a:lnTo>
                    <a:pt x="68" y="268"/>
                  </a:lnTo>
                  <a:lnTo>
                    <a:pt x="54" y="241"/>
                  </a:lnTo>
                  <a:lnTo>
                    <a:pt x="40" y="212"/>
                  </a:lnTo>
                  <a:lnTo>
                    <a:pt x="29" y="187"/>
                  </a:lnTo>
                  <a:lnTo>
                    <a:pt x="20" y="160"/>
                  </a:lnTo>
                  <a:lnTo>
                    <a:pt x="12" y="135"/>
                  </a:lnTo>
                  <a:lnTo>
                    <a:pt x="6" y="114"/>
                  </a:lnTo>
                  <a:lnTo>
                    <a:pt x="2" y="97"/>
                  </a:lnTo>
                  <a:lnTo>
                    <a:pt x="0" y="75"/>
                  </a:lnTo>
                  <a:lnTo>
                    <a:pt x="2" y="77"/>
                  </a:lnTo>
                  <a:close/>
                </a:path>
              </a:pathLst>
            </a:custGeom>
            <a:solidFill>
              <a:srgbClr val="002060"/>
            </a:solidFill>
            <a:ln w="12700">
              <a:solidFill>
                <a:srgbClr val="000000"/>
              </a:solidFill>
              <a:prstDash val="solid"/>
              <a:round/>
              <a:headEnd/>
              <a:tailEnd/>
            </a:ln>
          </p:spPr>
          <p:txBody>
            <a:bodyPr/>
            <a:lstStyle/>
            <a:p>
              <a:endParaRPr lang="en-US" b="1" dirty="0"/>
            </a:p>
          </p:txBody>
        </p:sp>
        <p:sp>
          <p:nvSpPr>
            <p:cNvPr id="1097735" name="Freeform 7"/>
            <p:cNvSpPr>
              <a:spLocks/>
            </p:cNvSpPr>
            <p:nvPr/>
          </p:nvSpPr>
          <p:spPr bwMode="auto">
            <a:xfrm>
              <a:off x="5232400" y="2986088"/>
              <a:ext cx="1214438" cy="947737"/>
            </a:xfrm>
            <a:custGeom>
              <a:avLst/>
              <a:gdLst/>
              <a:ahLst/>
              <a:cxnLst>
                <a:cxn ang="0">
                  <a:pos x="650" y="83"/>
                </a:cxn>
                <a:cxn ang="0">
                  <a:pos x="607" y="56"/>
                </a:cxn>
                <a:cxn ang="0">
                  <a:pos x="555" y="36"/>
                </a:cxn>
                <a:cxn ang="0">
                  <a:pos x="501" y="19"/>
                </a:cxn>
                <a:cxn ang="0">
                  <a:pos x="446" y="9"/>
                </a:cxn>
                <a:cxn ang="0">
                  <a:pos x="397" y="3"/>
                </a:cxn>
                <a:cxn ang="0">
                  <a:pos x="340" y="0"/>
                </a:cxn>
                <a:cxn ang="0">
                  <a:pos x="281" y="3"/>
                </a:cxn>
                <a:cxn ang="0">
                  <a:pos x="221" y="10"/>
                </a:cxn>
                <a:cxn ang="0">
                  <a:pos x="168" y="22"/>
                </a:cxn>
                <a:cxn ang="0">
                  <a:pos x="113" y="40"/>
                </a:cxn>
                <a:cxn ang="0">
                  <a:pos x="54" y="64"/>
                </a:cxn>
                <a:cxn ang="0">
                  <a:pos x="10" y="87"/>
                </a:cxn>
                <a:cxn ang="0">
                  <a:pos x="14" y="106"/>
                </a:cxn>
                <a:cxn ang="0">
                  <a:pos x="41" y="125"/>
                </a:cxn>
                <a:cxn ang="0">
                  <a:pos x="66" y="145"/>
                </a:cxn>
                <a:cxn ang="0">
                  <a:pos x="102" y="177"/>
                </a:cxn>
                <a:cxn ang="0">
                  <a:pos x="139" y="211"/>
                </a:cxn>
                <a:cxn ang="0">
                  <a:pos x="168" y="244"/>
                </a:cxn>
                <a:cxn ang="0">
                  <a:pos x="195" y="279"/>
                </a:cxn>
                <a:cxn ang="0">
                  <a:pos x="225" y="325"/>
                </a:cxn>
                <a:cxn ang="0">
                  <a:pos x="253" y="374"/>
                </a:cxn>
                <a:cxn ang="0">
                  <a:pos x="277" y="424"/>
                </a:cxn>
                <a:cxn ang="0">
                  <a:pos x="296" y="477"/>
                </a:cxn>
                <a:cxn ang="0">
                  <a:pos x="306" y="523"/>
                </a:cxn>
                <a:cxn ang="0">
                  <a:pos x="328" y="525"/>
                </a:cxn>
                <a:cxn ang="0">
                  <a:pos x="369" y="500"/>
                </a:cxn>
                <a:cxn ang="0">
                  <a:pos x="408" y="473"/>
                </a:cxn>
                <a:cxn ang="0">
                  <a:pos x="464" y="425"/>
                </a:cxn>
                <a:cxn ang="0">
                  <a:pos x="502" y="386"/>
                </a:cxn>
                <a:cxn ang="0">
                  <a:pos x="537" y="341"/>
                </a:cxn>
                <a:cxn ang="0">
                  <a:pos x="569" y="294"/>
                </a:cxn>
                <a:cxn ang="0">
                  <a:pos x="599" y="240"/>
                </a:cxn>
                <a:cxn ang="0">
                  <a:pos x="624" y="188"/>
                </a:cxn>
                <a:cxn ang="0">
                  <a:pos x="641" y="129"/>
                </a:cxn>
                <a:cxn ang="0">
                  <a:pos x="650" y="93"/>
                </a:cxn>
              </a:cxnLst>
              <a:rect l="0" t="0" r="r" b="b"/>
              <a:pathLst>
                <a:path w="650" h="536">
                  <a:moveTo>
                    <a:pt x="650" y="93"/>
                  </a:moveTo>
                  <a:lnTo>
                    <a:pt x="650" y="83"/>
                  </a:lnTo>
                  <a:lnTo>
                    <a:pt x="629" y="69"/>
                  </a:lnTo>
                  <a:lnTo>
                    <a:pt x="607" y="56"/>
                  </a:lnTo>
                  <a:lnTo>
                    <a:pt x="582" y="45"/>
                  </a:lnTo>
                  <a:lnTo>
                    <a:pt x="555" y="36"/>
                  </a:lnTo>
                  <a:lnTo>
                    <a:pt x="528" y="27"/>
                  </a:lnTo>
                  <a:lnTo>
                    <a:pt x="501" y="19"/>
                  </a:lnTo>
                  <a:lnTo>
                    <a:pt x="472" y="13"/>
                  </a:lnTo>
                  <a:lnTo>
                    <a:pt x="446" y="9"/>
                  </a:lnTo>
                  <a:lnTo>
                    <a:pt x="421" y="5"/>
                  </a:lnTo>
                  <a:lnTo>
                    <a:pt x="397" y="3"/>
                  </a:lnTo>
                  <a:lnTo>
                    <a:pt x="371" y="2"/>
                  </a:lnTo>
                  <a:lnTo>
                    <a:pt x="340" y="0"/>
                  </a:lnTo>
                  <a:lnTo>
                    <a:pt x="311" y="2"/>
                  </a:lnTo>
                  <a:lnTo>
                    <a:pt x="281" y="3"/>
                  </a:lnTo>
                  <a:lnTo>
                    <a:pt x="254" y="5"/>
                  </a:lnTo>
                  <a:lnTo>
                    <a:pt x="221" y="10"/>
                  </a:lnTo>
                  <a:lnTo>
                    <a:pt x="195" y="16"/>
                  </a:lnTo>
                  <a:lnTo>
                    <a:pt x="168" y="22"/>
                  </a:lnTo>
                  <a:lnTo>
                    <a:pt x="141" y="30"/>
                  </a:lnTo>
                  <a:lnTo>
                    <a:pt x="113" y="40"/>
                  </a:lnTo>
                  <a:lnTo>
                    <a:pt x="83" y="51"/>
                  </a:lnTo>
                  <a:lnTo>
                    <a:pt x="54" y="64"/>
                  </a:lnTo>
                  <a:lnTo>
                    <a:pt x="33" y="74"/>
                  </a:lnTo>
                  <a:lnTo>
                    <a:pt x="10" y="87"/>
                  </a:lnTo>
                  <a:lnTo>
                    <a:pt x="0" y="97"/>
                  </a:lnTo>
                  <a:lnTo>
                    <a:pt x="14" y="106"/>
                  </a:lnTo>
                  <a:lnTo>
                    <a:pt x="28" y="116"/>
                  </a:lnTo>
                  <a:lnTo>
                    <a:pt x="41" y="125"/>
                  </a:lnTo>
                  <a:lnTo>
                    <a:pt x="54" y="135"/>
                  </a:lnTo>
                  <a:lnTo>
                    <a:pt x="66" y="145"/>
                  </a:lnTo>
                  <a:lnTo>
                    <a:pt x="88" y="163"/>
                  </a:lnTo>
                  <a:lnTo>
                    <a:pt x="102" y="177"/>
                  </a:lnTo>
                  <a:lnTo>
                    <a:pt x="120" y="192"/>
                  </a:lnTo>
                  <a:lnTo>
                    <a:pt x="139" y="211"/>
                  </a:lnTo>
                  <a:lnTo>
                    <a:pt x="154" y="226"/>
                  </a:lnTo>
                  <a:lnTo>
                    <a:pt x="168" y="244"/>
                  </a:lnTo>
                  <a:lnTo>
                    <a:pt x="183" y="262"/>
                  </a:lnTo>
                  <a:lnTo>
                    <a:pt x="195" y="279"/>
                  </a:lnTo>
                  <a:lnTo>
                    <a:pt x="209" y="300"/>
                  </a:lnTo>
                  <a:lnTo>
                    <a:pt x="225" y="325"/>
                  </a:lnTo>
                  <a:lnTo>
                    <a:pt x="241" y="353"/>
                  </a:lnTo>
                  <a:lnTo>
                    <a:pt x="253" y="374"/>
                  </a:lnTo>
                  <a:lnTo>
                    <a:pt x="264" y="397"/>
                  </a:lnTo>
                  <a:lnTo>
                    <a:pt x="277" y="424"/>
                  </a:lnTo>
                  <a:lnTo>
                    <a:pt x="287" y="452"/>
                  </a:lnTo>
                  <a:lnTo>
                    <a:pt x="296" y="477"/>
                  </a:lnTo>
                  <a:lnTo>
                    <a:pt x="304" y="502"/>
                  </a:lnTo>
                  <a:lnTo>
                    <a:pt x="306" y="523"/>
                  </a:lnTo>
                  <a:lnTo>
                    <a:pt x="307" y="536"/>
                  </a:lnTo>
                  <a:lnTo>
                    <a:pt x="328" y="525"/>
                  </a:lnTo>
                  <a:lnTo>
                    <a:pt x="351" y="511"/>
                  </a:lnTo>
                  <a:lnTo>
                    <a:pt x="369" y="500"/>
                  </a:lnTo>
                  <a:lnTo>
                    <a:pt x="389" y="485"/>
                  </a:lnTo>
                  <a:lnTo>
                    <a:pt x="408" y="473"/>
                  </a:lnTo>
                  <a:lnTo>
                    <a:pt x="436" y="451"/>
                  </a:lnTo>
                  <a:lnTo>
                    <a:pt x="464" y="425"/>
                  </a:lnTo>
                  <a:lnTo>
                    <a:pt x="486" y="405"/>
                  </a:lnTo>
                  <a:lnTo>
                    <a:pt x="502" y="386"/>
                  </a:lnTo>
                  <a:lnTo>
                    <a:pt x="520" y="364"/>
                  </a:lnTo>
                  <a:lnTo>
                    <a:pt x="537" y="341"/>
                  </a:lnTo>
                  <a:lnTo>
                    <a:pt x="554" y="318"/>
                  </a:lnTo>
                  <a:lnTo>
                    <a:pt x="569" y="294"/>
                  </a:lnTo>
                  <a:lnTo>
                    <a:pt x="585" y="267"/>
                  </a:lnTo>
                  <a:lnTo>
                    <a:pt x="599" y="240"/>
                  </a:lnTo>
                  <a:lnTo>
                    <a:pt x="613" y="212"/>
                  </a:lnTo>
                  <a:lnTo>
                    <a:pt x="624" y="188"/>
                  </a:lnTo>
                  <a:lnTo>
                    <a:pt x="633" y="159"/>
                  </a:lnTo>
                  <a:lnTo>
                    <a:pt x="641" y="129"/>
                  </a:lnTo>
                  <a:lnTo>
                    <a:pt x="650" y="92"/>
                  </a:lnTo>
                  <a:lnTo>
                    <a:pt x="650" y="93"/>
                  </a:lnTo>
                  <a:close/>
                </a:path>
              </a:pathLst>
            </a:custGeom>
            <a:solidFill>
              <a:schemeClr val="accent2">
                <a:lumMod val="50000"/>
              </a:schemeClr>
            </a:solidFill>
            <a:ln w="12700">
              <a:solidFill>
                <a:srgbClr val="000000"/>
              </a:solidFill>
              <a:prstDash val="solid"/>
              <a:round/>
              <a:headEnd/>
              <a:tailEnd/>
            </a:ln>
          </p:spPr>
          <p:txBody>
            <a:bodyPr/>
            <a:lstStyle/>
            <a:p>
              <a:endParaRPr lang="en-US" b="1" dirty="0"/>
            </a:p>
          </p:txBody>
        </p:sp>
        <p:sp>
          <p:nvSpPr>
            <p:cNvPr id="1097736" name="Freeform 8"/>
            <p:cNvSpPr>
              <a:spLocks/>
            </p:cNvSpPr>
            <p:nvPr/>
          </p:nvSpPr>
          <p:spPr bwMode="auto">
            <a:xfrm>
              <a:off x="4610100" y="3927475"/>
              <a:ext cx="1225550" cy="1289050"/>
            </a:xfrm>
            <a:custGeom>
              <a:avLst/>
              <a:gdLst/>
              <a:ahLst/>
              <a:cxnLst>
                <a:cxn ang="0">
                  <a:pos x="33" y="13"/>
                </a:cxn>
                <a:cxn ang="0">
                  <a:pos x="71" y="29"/>
                </a:cxn>
                <a:cxn ang="0">
                  <a:pos x="123" y="47"/>
                </a:cxn>
                <a:cxn ang="0">
                  <a:pos x="177" y="61"/>
                </a:cxn>
                <a:cxn ang="0">
                  <a:pos x="235" y="73"/>
                </a:cxn>
                <a:cxn ang="0">
                  <a:pos x="304" y="80"/>
                </a:cxn>
                <a:cxn ang="0">
                  <a:pos x="373" y="80"/>
                </a:cxn>
                <a:cxn ang="0">
                  <a:pos x="447" y="69"/>
                </a:cxn>
                <a:cxn ang="0">
                  <a:pos x="499" y="57"/>
                </a:cxn>
                <a:cxn ang="0">
                  <a:pos x="544" y="42"/>
                </a:cxn>
                <a:cxn ang="0">
                  <a:pos x="591" y="23"/>
                </a:cxn>
                <a:cxn ang="0">
                  <a:pos x="626" y="8"/>
                </a:cxn>
                <a:cxn ang="0">
                  <a:pos x="643" y="20"/>
                </a:cxn>
                <a:cxn ang="0">
                  <a:pos x="647" y="57"/>
                </a:cxn>
                <a:cxn ang="0">
                  <a:pos x="652" y="112"/>
                </a:cxn>
                <a:cxn ang="0">
                  <a:pos x="654" y="153"/>
                </a:cxn>
                <a:cxn ang="0">
                  <a:pos x="650" y="207"/>
                </a:cxn>
                <a:cxn ang="0">
                  <a:pos x="642" y="265"/>
                </a:cxn>
                <a:cxn ang="0">
                  <a:pos x="628" y="329"/>
                </a:cxn>
                <a:cxn ang="0">
                  <a:pos x="608" y="387"/>
                </a:cxn>
                <a:cxn ang="0">
                  <a:pos x="584" y="442"/>
                </a:cxn>
                <a:cxn ang="0">
                  <a:pos x="556" y="493"/>
                </a:cxn>
                <a:cxn ang="0">
                  <a:pos x="521" y="546"/>
                </a:cxn>
                <a:cxn ang="0">
                  <a:pos x="478" y="599"/>
                </a:cxn>
                <a:cxn ang="0">
                  <a:pos x="429" y="647"/>
                </a:cxn>
                <a:cxn ang="0">
                  <a:pos x="382" y="686"/>
                </a:cxn>
                <a:cxn ang="0">
                  <a:pos x="340" y="715"/>
                </a:cxn>
                <a:cxn ang="0">
                  <a:pos x="303" y="716"/>
                </a:cxn>
                <a:cxn ang="0">
                  <a:pos x="262" y="687"/>
                </a:cxn>
                <a:cxn ang="0">
                  <a:pos x="223" y="655"/>
                </a:cxn>
                <a:cxn ang="0">
                  <a:pos x="183" y="617"/>
                </a:cxn>
                <a:cxn ang="0">
                  <a:pos x="136" y="558"/>
                </a:cxn>
                <a:cxn ang="0">
                  <a:pos x="101" y="509"/>
                </a:cxn>
                <a:cxn ang="0">
                  <a:pos x="71" y="455"/>
                </a:cxn>
                <a:cxn ang="0">
                  <a:pos x="45" y="396"/>
                </a:cxn>
                <a:cxn ang="0">
                  <a:pos x="25" y="335"/>
                </a:cxn>
                <a:cxn ang="0">
                  <a:pos x="10" y="274"/>
                </a:cxn>
                <a:cxn ang="0">
                  <a:pos x="1" y="207"/>
                </a:cxn>
                <a:cxn ang="0">
                  <a:pos x="0" y="140"/>
                </a:cxn>
                <a:cxn ang="0">
                  <a:pos x="3" y="74"/>
                </a:cxn>
                <a:cxn ang="0">
                  <a:pos x="11" y="19"/>
                </a:cxn>
              </a:cxnLst>
              <a:rect l="0" t="0" r="r" b="b"/>
              <a:pathLst>
                <a:path w="654" h="728">
                  <a:moveTo>
                    <a:pt x="15" y="1"/>
                  </a:moveTo>
                  <a:lnTo>
                    <a:pt x="33" y="13"/>
                  </a:lnTo>
                  <a:lnTo>
                    <a:pt x="53" y="22"/>
                  </a:lnTo>
                  <a:lnTo>
                    <a:pt x="71" y="29"/>
                  </a:lnTo>
                  <a:lnTo>
                    <a:pt x="99" y="40"/>
                  </a:lnTo>
                  <a:lnTo>
                    <a:pt x="123" y="47"/>
                  </a:lnTo>
                  <a:lnTo>
                    <a:pt x="149" y="55"/>
                  </a:lnTo>
                  <a:lnTo>
                    <a:pt x="177" y="61"/>
                  </a:lnTo>
                  <a:lnTo>
                    <a:pt x="205" y="68"/>
                  </a:lnTo>
                  <a:lnTo>
                    <a:pt x="235" y="73"/>
                  </a:lnTo>
                  <a:lnTo>
                    <a:pt x="270" y="77"/>
                  </a:lnTo>
                  <a:lnTo>
                    <a:pt x="304" y="80"/>
                  </a:lnTo>
                  <a:lnTo>
                    <a:pt x="335" y="80"/>
                  </a:lnTo>
                  <a:lnTo>
                    <a:pt x="373" y="80"/>
                  </a:lnTo>
                  <a:lnTo>
                    <a:pt x="415" y="73"/>
                  </a:lnTo>
                  <a:lnTo>
                    <a:pt x="447" y="69"/>
                  </a:lnTo>
                  <a:lnTo>
                    <a:pt x="470" y="64"/>
                  </a:lnTo>
                  <a:lnTo>
                    <a:pt x="499" y="57"/>
                  </a:lnTo>
                  <a:lnTo>
                    <a:pt x="522" y="50"/>
                  </a:lnTo>
                  <a:lnTo>
                    <a:pt x="544" y="42"/>
                  </a:lnTo>
                  <a:lnTo>
                    <a:pt x="571" y="31"/>
                  </a:lnTo>
                  <a:lnTo>
                    <a:pt x="591" y="23"/>
                  </a:lnTo>
                  <a:lnTo>
                    <a:pt x="610" y="14"/>
                  </a:lnTo>
                  <a:lnTo>
                    <a:pt x="626" y="8"/>
                  </a:lnTo>
                  <a:lnTo>
                    <a:pt x="638" y="0"/>
                  </a:lnTo>
                  <a:lnTo>
                    <a:pt x="643" y="20"/>
                  </a:lnTo>
                  <a:lnTo>
                    <a:pt x="646" y="40"/>
                  </a:lnTo>
                  <a:lnTo>
                    <a:pt x="647" y="57"/>
                  </a:lnTo>
                  <a:lnTo>
                    <a:pt x="651" y="89"/>
                  </a:lnTo>
                  <a:lnTo>
                    <a:pt x="652" y="112"/>
                  </a:lnTo>
                  <a:lnTo>
                    <a:pt x="654" y="134"/>
                  </a:lnTo>
                  <a:lnTo>
                    <a:pt x="654" y="153"/>
                  </a:lnTo>
                  <a:lnTo>
                    <a:pt x="651" y="184"/>
                  </a:lnTo>
                  <a:lnTo>
                    <a:pt x="650" y="207"/>
                  </a:lnTo>
                  <a:lnTo>
                    <a:pt x="647" y="234"/>
                  </a:lnTo>
                  <a:lnTo>
                    <a:pt x="642" y="265"/>
                  </a:lnTo>
                  <a:lnTo>
                    <a:pt x="638" y="291"/>
                  </a:lnTo>
                  <a:lnTo>
                    <a:pt x="628" y="329"/>
                  </a:lnTo>
                  <a:lnTo>
                    <a:pt x="619" y="359"/>
                  </a:lnTo>
                  <a:lnTo>
                    <a:pt x="608" y="387"/>
                  </a:lnTo>
                  <a:lnTo>
                    <a:pt x="598" y="412"/>
                  </a:lnTo>
                  <a:lnTo>
                    <a:pt x="584" y="442"/>
                  </a:lnTo>
                  <a:lnTo>
                    <a:pt x="570" y="470"/>
                  </a:lnTo>
                  <a:lnTo>
                    <a:pt x="556" y="493"/>
                  </a:lnTo>
                  <a:lnTo>
                    <a:pt x="540" y="517"/>
                  </a:lnTo>
                  <a:lnTo>
                    <a:pt x="521" y="546"/>
                  </a:lnTo>
                  <a:lnTo>
                    <a:pt x="499" y="576"/>
                  </a:lnTo>
                  <a:lnTo>
                    <a:pt x="478" y="599"/>
                  </a:lnTo>
                  <a:lnTo>
                    <a:pt x="455" y="624"/>
                  </a:lnTo>
                  <a:lnTo>
                    <a:pt x="429" y="647"/>
                  </a:lnTo>
                  <a:lnTo>
                    <a:pt x="402" y="669"/>
                  </a:lnTo>
                  <a:lnTo>
                    <a:pt x="382" y="686"/>
                  </a:lnTo>
                  <a:lnTo>
                    <a:pt x="363" y="701"/>
                  </a:lnTo>
                  <a:lnTo>
                    <a:pt x="340" y="715"/>
                  </a:lnTo>
                  <a:lnTo>
                    <a:pt x="322" y="728"/>
                  </a:lnTo>
                  <a:lnTo>
                    <a:pt x="303" y="716"/>
                  </a:lnTo>
                  <a:lnTo>
                    <a:pt x="286" y="705"/>
                  </a:lnTo>
                  <a:lnTo>
                    <a:pt x="262" y="687"/>
                  </a:lnTo>
                  <a:lnTo>
                    <a:pt x="243" y="672"/>
                  </a:lnTo>
                  <a:lnTo>
                    <a:pt x="223" y="655"/>
                  </a:lnTo>
                  <a:lnTo>
                    <a:pt x="205" y="638"/>
                  </a:lnTo>
                  <a:lnTo>
                    <a:pt x="183" y="617"/>
                  </a:lnTo>
                  <a:lnTo>
                    <a:pt x="163" y="592"/>
                  </a:lnTo>
                  <a:lnTo>
                    <a:pt x="136" y="558"/>
                  </a:lnTo>
                  <a:lnTo>
                    <a:pt x="117" y="532"/>
                  </a:lnTo>
                  <a:lnTo>
                    <a:pt x="101" y="509"/>
                  </a:lnTo>
                  <a:lnTo>
                    <a:pt x="84" y="479"/>
                  </a:lnTo>
                  <a:lnTo>
                    <a:pt x="71" y="455"/>
                  </a:lnTo>
                  <a:lnTo>
                    <a:pt x="57" y="424"/>
                  </a:lnTo>
                  <a:lnTo>
                    <a:pt x="45" y="396"/>
                  </a:lnTo>
                  <a:lnTo>
                    <a:pt x="36" y="372"/>
                  </a:lnTo>
                  <a:lnTo>
                    <a:pt x="25" y="335"/>
                  </a:lnTo>
                  <a:lnTo>
                    <a:pt x="17" y="309"/>
                  </a:lnTo>
                  <a:lnTo>
                    <a:pt x="10" y="274"/>
                  </a:lnTo>
                  <a:lnTo>
                    <a:pt x="6" y="248"/>
                  </a:lnTo>
                  <a:lnTo>
                    <a:pt x="1" y="207"/>
                  </a:lnTo>
                  <a:lnTo>
                    <a:pt x="0" y="176"/>
                  </a:lnTo>
                  <a:lnTo>
                    <a:pt x="0" y="140"/>
                  </a:lnTo>
                  <a:lnTo>
                    <a:pt x="1" y="103"/>
                  </a:lnTo>
                  <a:lnTo>
                    <a:pt x="3" y="74"/>
                  </a:lnTo>
                  <a:lnTo>
                    <a:pt x="7" y="43"/>
                  </a:lnTo>
                  <a:lnTo>
                    <a:pt x="11" y="19"/>
                  </a:lnTo>
                  <a:lnTo>
                    <a:pt x="15" y="1"/>
                  </a:lnTo>
                  <a:close/>
                </a:path>
              </a:pathLst>
            </a:custGeom>
            <a:solidFill>
              <a:schemeClr val="accent4">
                <a:lumMod val="75000"/>
              </a:schemeClr>
            </a:solidFill>
            <a:ln w="12700">
              <a:solidFill>
                <a:srgbClr val="000000"/>
              </a:solidFill>
              <a:prstDash val="solid"/>
              <a:round/>
              <a:headEnd/>
              <a:tailEnd/>
            </a:ln>
          </p:spPr>
          <p:txBody>
            <a:bodyPr/>
            <a:lstStyle/>
            <a:p>
              <a:endParaRPr lang="en-US" b="1" dirty="0"/>
            </a:p>
          </p:txBody>
        </p:sp>
        <p:sp>
          <p:nvSpPr>
            <p:cNvPr id="1097737" name="Text Box 9"/>
            <p:cNvSpPr txBox="1">
              <a:spLocks noChangeArrowheads="1"/>
            </p:cNvSpPr>
            <p:nvPr/>
          </p:nvSpPr>
          <p:spPr bwMode="auto">
            <a:xfrm>
              <a:off x="4866341" y="1204913"/>
              <a:ext cx="646566" cy="369332"/>
            </a:xfrm>
            <a:prstGeom prst="rect">
              <a:avLst/>
            </a:prstGeom>
            <a:noFill/>
            <a:ln w="9525">
              <a:noFill/>
              <a:miter lim="800000"/>
              <a:headEnd/>
              <a:tailEnd/>
            </a:ln>
            <a:effectLst/>
          </p:spPr>
          <p:txBody>
            <a:bodyPr wrap="none">
              <a:spAutoFit/>
            </a:bodyPr>
            <a:lstStyle/>
            <a:p>
              <a:r>
                <a:rPr lang="en-GB" b="1" dirty="0">
                  <a:solidFill>
                    <a:srgbClr val="003399"/>
                  </a:solidFill>
                </a:rPr>
                <a:t>Task</a:t>
              </a:r>
              <a:endParaRPr lang="en-GB" b="1" dirty="0"/>
            </a:p>
          </p:txBody>
        </p:sp>
        <p:sp>
          <p:nvSpPr>
            <p:cNvPr id="1097739" name="Text Box 11"/>
            <p:cNvSpPr txBox="1">
              <a:spLocks noChangeArrowheads="1"/>
            </p:cNvSpPr>
            <p:nvPr/>
          </p:nvSpPr>
          <p:spPr bwMode="auto">
            <a:xfrm>
              <a:off x="7110757" y="5010150"/>
              <a:ext cx="1224641" cy="369332"/>
            </a:xfrm>
            <a:prstGeom prst="rect">
              <a:avLst/>
            </a:prstGeom>
            <a:noFill/>
            <a:ln w="9525">
              <a:noFill/>
              <a:miter lim="800000"/>
              <a:headEnd/>
              <a:tailEnd/>
            </a:ln>
            <a:effectLst/>
          </p:spPr>
          <p:txBody>
            <a:bodyPr wrap="none">
              <a:spAutoFit/>
            </a:bodyPr>
            <a:lstStyle/>
            <a:p>
              <a:r>
                <a:rPr lang="en-GB" b="1" dirty="0">
                  <a:solidFill>
                    <a:srgbClr val="003399"/>
                  </a:solidFill>
                </a:rPr>
                <a:t>Individual</a:t>
              </a:r>
            </a:p>
          </p:txBody>
        </p:sp>
        <p:sp>
          <p:nvSpPr>
            <p:cNvPr id="1097741" name="Text Box 13"/>
            <p:cNvSpPr txBox="1">
              <a:spLocks noChangeArrowheads="1"/>
            </p:cNvSpPr>
            <p:nvPr/>
          </p:nvSpPr>
          <p:spPr bwMode="auto">
            <a:xfrm>
              <a:off x="2503738" y="5010150"/>
              <a:ext cx="753262" cy="369332"/>
            </a:xfrm>
            <a:prstGeom prst="rect">
              <a:avLst/>
            </a:prstGeom>
            <a:noFill/>
            <a:ln w="9525">
              <a:noFill/>
              <a:miter lim="800000"/>
              <a:headEnd/>
              <a:tailEnd/>
            </a:ln>
            <a:effectLst/>
          </p:spPr>
          <p:txBody>
            <a:bodyPr wrap="none">
              <a:spAutoFit/>
            </a:bodyPr>
            <a:lstStyle/>
            <a:p>
              <a:r>
                <a:rPr lang="en-GB" b="1" dirty="0">
                  <a:solidFill>
                    <a:srgbClr val="003399"/>
                  </a:solidFill>
                </a:rPr>
                <a:t>Team</a:t>
              </a:r>
            </a:p>
          </p:txBody>
        </p:sp>
        <p:sp>
          <p:nvSpPr>
            <p:cNvPr id="1097743" name="Text Box 15"/>
            <p:cNvSpPr txBox="1">
              <a:spLocks noChangeArrowheads="1"/>
            </p:cNvSpPr>
            <p:nvPr/>
          </p:nvSpPr>
          <p:spPr bwMode="auto">
            <a:xfrm>
              <a:off x="4108994" y="1946076"/>
              <a:ext cx="2259512" cy="923330"/>
            </a:xfrm>
            <a:prstGeom prst="rect">
              <a:avLst/>
            </a:prstGeom>
            <a:noFill/>
            <a:ln w="9525">
              <a:noFill/>
              <a:miter lim="800000"/>
              <a:headEnd/>
              <a:tailEnd/>
            </a:ln>
            <a:effectLst/>
          </p:spPr>
          <p:txBody>
            <a:bodyPr wrap="square">
              <a:spAutoFit/>
            </a:bodyPr>
            <a:lstStyle/>
            <a:p>
              <a:pPr algn="ctr"/>
              <a:r>
                <a:rPr lang="en-GB" b="1" i="1" dirty="0"/>
                <a:t>Planning and</a:t>
              </a:r>
            </a:p>
            <a:p>
              <a:pPr algn="ctr"/>
              <a:r>
                <a:rPr lang="en-GB" b="1" i="1" dirty="0" smtClean="0"/>
                <a:t>Controlling </a:t>
              </a:r>
              <a:r>
                <a:rPr lang="en-GB" b="1" i="1" dirty="0"/>
                <a:t>P</a:t>
              </a:r>
              <a:r>
                <a:rPr lang="en-GB" b="1" i="1" dirty="0" smtClean="0"/>
                <a:t>rocesses</a:t>
              </a:r>
              <a:endParaRPr lang="en-GB" b="1" dirty="0"/>
            </a:p>
          </p:txBody>
        </p:sp>
        <p:sp>
          <p:nvSpPr>
            <p:cNvPr id="1097744" name="Text Box 16"/>
            <p:cNvSpPr txBox="1">
              <a:spLocks noChangeArrowheads="1"/>
            </p:cNvSpPr>
            <p:nvPr/>
          </p:nvSpPr>
          <p:spPr bwMode="auto">
            <a:xfrm>
              <a:off x="6462629" y="5410200"/>
              <a:ext cx="2518398" cy="369332"/>
            </a:xfrm>
            <a:prstGeom prst="rect">
              <a:avLst/>
            </a:prstGeom>
            <a:noFill/>
            <a:ln w="9525">
              <a:noFill/>
              <a:miter lim="800000"/>
              <a:headEnd/>
              <a:tailEnd/>
            </a:ln>
            <a:effectLst/>
          </p:spPr>
          <p:txBody>
            <a:bodyPr wrap="none">
              <a:spAutoFit/>
            </a:bodyPr>
            <a:lstStyle/>
            <a:p>
              <a:r>
                <a:rPr lang="en-GB" b="1" i="1" dirty="0"/>
                <a:t>Situational </a:t>
              </a:r>
              <a:r>
                <a:rPr lang="en-GB" b="1" i="1" dirty="0" smtClean="0"/>
                <a:t>Leadership</a:t>
              </a:r>
              <a:endParaRPr lang="en-GB" b="1" dirty="0"/>
            </a:p>
          </p:txBody>
        </p:sp>
        <p:sp>
          <p:nvSpPr>
            <p:cNvPr id="1097745" name="Text Box 17"/>
            <p:cNvSpPr txBox="1">
              <a:spLocks noChangeArrowheads="1"/>
            </p:cNvSpPr>
            <p:nvPr/>
          </p:nvSpPr>
          <p:spPr bwMode="auto">
            <a:xfrm>
              <a:off x="2056673" y="5410200"/>
              <a:ext cx="1858495" cy="369332"/>
            </a:xfrm>
            <a:prstGeom prst="rect">
              <a:avLst/>
            </a:prstGeom>
            <a:noFill/>
            <a:ln w="9525">
              <a:noFill/>
              <a:miter lim="800000"/>
              <a:headEnd/>
              <a:tailEnd/>
            </a:ln>
            <a:effectLst/>
          </p:spPr>
          <p:txBody>
            <a:bodyPr wrap="none">
              <a:spAutoFit/>
            </a:bodyPr>
            <a:lstStyle/>
            <a:p>
              <a:r>
                <a:rPr lang="en-GB" b="1" i="1" dirty="0"/>
                <a:t>Tuckman </a:t>
              </a:r>
              <a:r>
                <a:rPr lang="en-GB" b="1" i="1" dirty="0" smtClean="0"/>
                <a:t>Model</a:t>
              </a:r>
              <a:endParaRPr lang="en-GB" b="1" i="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385</a:t>
            </a:fld>
            <a:endParaRPr lang="en-US" dirty="0"/>
          </a:p>
        </p:txBody>
      </p:sp>
    </p:spTree>
    <p:extLst>
      <p:ext uri="{BB962C8B-B14F-4D97-AF65-F5344CB8AC3E}">
        <p14:creationId xmlns:p14="http://schemas.microsoft.com/office/powerpoint/2010/main" xmlns="" val="3561405777"/>
      </p:ext>
    </p:extLst>
  </p:cSld>
  <p:clrMapOvr>
    <a:masterClrMapping/>
  </p:clrMapOvr>
  <p:transition/>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ChangeArrowheads="1"/>
          </p:cNvSpPr>
          <p:nvPr>
            <p:ph type="title"/>
          </p:nvPr>
        </p:nvSpPr>
        <p:spPr/>
        <p:txBody>
          <a:bodyPr/>
          <a:lstStyle/>
          <a:p>
            <a:pPr algn="r"/>
            <a:r>
              <a:rPr lang="en-GB" dirty="0"/>
              <a:t>Follower Readiness</a:t>
            </a:r>
          </a:p>
        </p:txBody>
      </p:sp>
      <p:grpSp>
        <p:nvGrpSpPr>
          <p:cNvPr id="2" name="Group 17"/>
          <p:cNvGrpSpPr/>
          <p:nvPr/>
        </p:nvGrpSpPr>
        <p:grpSpPr>
          <a:xfrm>
            <a:off x="1296060" y="1670050"/>
            <a:ext cx="6509266" cy="4114800"/>
            <a:chOff x="1850995" y="1670050"/>
            <a:chExt cx="7051705" cy="4114800"/>
          </a:xfrm>
        </p:grpSpPr>
        <p:sp>
          <p:nvSpPr>
            <p:cNvPr id="1103875" name="Line 3"/>
            <p:cNvSpPr>
              <a:spLocks noChangeShapeType="1"/>
            </p:cNvSpPr>
            <p:nvPr/>
          </p:nvSpPr>
          <p:spPr bwMode="auto">
            <a:xfrm>
              <a:off x="2468563" y="1670050"/>
              <a:ext cx="0" cy="4114800"/>
            </a:xfrm>
            <a:prstGeom prst="line">
              <a:avLst/>
            </a:prstGeom>
            <a:noFill/>
            <a:ln w="25400">
              <a:solidFill>
                <a:schemeClr val="tx1"/>
              </a:solidFill>
              <a:round/>
              <a:headEnd/>
              <a:tailEnd/>
            </a:ln>
            <a:effectLst/>
          </p:spPr>
          <p:txBody>
            <a:bodyPr wrap="none" anchor="ctr"/>
            <a:lstStyle/>
            <a:p>
              <a:endParaRPr lang="en-US" b="1" dirty="0"/>
            </a:p>
          </p:txBody>
        </p:sp>
        <p:sp>
          <p:nvSpPr>
            <p:cNvPr id="1103876" name="Line 4"/>
            <p:cNvSpPr>
              <a:spLocks noChangeShapeType="1"/>
            </p:cNvSpPr>
            <p:nvPr/>
          </p:nvSpPr>
          <p:spPr bwMode="auto">
            <a:xfrm>
              <a:off x="2463800" y="5784850"/>
              <a:ext cx="6418263" cy="0"/>
            </a:xfrm>
            <a:prstGeom prst="line">
              <a:avLst/>
            </a:prstGeom>
            <a:noFill/>
            <a:ln w="25400">
              <a:solidFill>
                <a:schemeClr val="tx1"/>
              </a:solidFill>
              <a:round/>
              <a:headEnd/>
              <a:tailEnd/>
            </a:ln>
            <a:effectLst/>
          </p:spPr>
          <p:txBody>
            <a:bodyPr wrap="none" anchor="ctr"/>
            <a:lstStyle/>
            <a:p>
              <a:endParaRPr lang="en-US" b="1" dirty="0"/>
            </a:p>
          </p:txBody>
        </p:sp>
        <p:sp>
          <p:nvSpPr>
            <p:cNvPr id="1103877" name="Line 5"/>
            <p:cNvSpPr>
              <a:spLocks noChangeShapeType="1"/>
            </p:cNvSpPr>
            <p:nvPr/>
          </p:nvSpPr>
          <p:spPr bwMode="auto">
            <a:xfrm>
              <a:off x="2463800" y="4699000"/>
              <a:ext cx="6397625" cy="0"/>
            </a:xfrm>
            <a:prstGeom prst="line">
              <a:avLst/>
            </a:prstGeom>
            <a:noFill/>
            <a:ln w="15875">
              <a:solidFill>
                <a:srgbClr val="0000FF"/>
              </a:solidFill>
              <a:prstDash val="dash"/>
              <a:round/>
              <a:headEnd/>
              <a:tailEnd/>
            </a:ln>
            <a:effectLst/>
          </p:spPr>
          <p:txBody>
            <a:bodyPr wrap="none" anchor="ctr"/>
            <a:lstStyle/>
            <a:p>
              <a:endParaRPr lang="en-US" b="1" dirty="0"/>
            </a:p>
          </p:txBody>
        </p:sp>
        <p:sp>
          <p:nvSpPr>
            <p:cNvPr id="1103878" name="Line 6"/>
            <p:cNvSpPr>
              <a:spLocks noChangeShapeType="1"/>
            </p:cNvSpPr>
            <p:nvPr/>
          </p:nvSpPr>
          <p:spPr bwMode="auto">
            <a:xfrm flipV="1">
              <a:off x="2463800" y="2565400"/>
              <a:ext cx="6438900" cy="19050"/>
            </a:xfrm>
            <a:prstGeom prst="line">
              <a:avLst/>
            </a:prstGeom>
            <a:noFill/>
            <a:ln w="15875">
              <a:solidFill>
                <a:srgbClr val="008000"/>
              </a:solidFill>
              <a:prstDash val="dash"/>
              <a:round/>
              <a:headEnd/>
              <a:tailEnd/>
            </a:ln>
            <a:effectLst/>
          </p:spPr>
          <p:txBody>
            <a:bodyPr wrap="none" anchor="ctr"/>
            <a:lstStyle/>
            <a:p>
              <a:endParaRPr lang="en-US" b="1" dirty="0"/>
            </a:p>
          </p:txBody>
        </p:sp>
        <p:sp>
          <p:nvSpPr>
            <p:cNvPr id="1103879" name="Text Box 7"/>
            <p:cNvSpPr txBox="1">
              <a:spLocks noChangeArrowheads="1"/>
            </p:cNvSpPr>
            <p:nvPr/>
          </p:nvSpPr>
          <p:spPr bwMode="auto">
            <a:xfrm>
              <a:off x="2468563" y="5081588"/>
              <a:ext cx="625032" cy="369332"/>
            </a:xfrm>
            <a:prstGeom prst="rect">
              <a:avLst/>
            </a:prstGeom>
            <a:noFill/>
            <a:ln w="9525">
              <a:noFill/>
              <a:miter lim="800000"/>
              <a:headEnd/>
              <a:tailEnd/>
            </a:ln>
            <a:effectLst/>
          </p:spPr>
          <p:txBody>
            <a:bodyPr wrap="none">
              <a:spAutoFit/>
            </a:bodyPr>
            <a:lstStyle/>
            <a:p>
              <a:pPr algn="l"/>
              <a:r>
                <a:rPr lang="en-GB" b="1" dirty="0"/>
                <a:t>Low</a:t>
              </a:r>
            </a:p>
          </p:txBody>
        </p:sp>
        <p:sp>
          <p:nvSpPr>
            <p:cNvPr id="1103880" name="Text Box 8"/>
            <p:cNvSpPr txBox="1">
              <a:spLocks noChangeArrowheads="1"/>
            </p:cNvSpPr>
            <p:nvPr/>
          </p:nvSpPr>
          <p:spPr bwMode="auto">
            <a:xfrm>
              <a:off x="2468563" y="1862138"/>
              <a:ext cx="670670" cy="369332"/>
            </a:xfrm>
            <a:prstGeom prst="rect">
              <a:avLst/>
            </a:prstGeom>
            <a:noFill/>
            <a:ln w="9525">
              <a:noFill/>
              <a:miter lim="800000"/>
              <a:headEnd/>
              <a:tailEnd/>
            </a:ln>
            <a:effectLst/>
          </p:spPr>
          <p:txBody>
            <a:bodyPr wrap="none">
              <a:spAutoFit/>
            </a:bodyPr>
            <a:lstStyle/>
            <a:p>
              <a:pPr algn="l"/>
              <a:r>
                <a:rPr lang="en-GB" b="1" dirty="0"/>
                <a:t>High</a:t>
              </a:r>
            </a:p>
          </p:txBody>
        </p:sp>
        <p:sp>
          <p:nvSpPr>
            <p:cNvPr id="1103881" name="Text Box 9"/>
            <p:cNvSpPr txBox="1">
              <a:spLocks noChangeArrowheads="1"/>
            </p:cNvSpPr>
            <p:nvPr/>
          </p:nvSpPr>
          <p:spPr bwMode="auto">
            <a:xfrm>
              <a:off x="2468563" y="3462338"/>
              <a:ext cx="1224224" cy="369332"/>
            </a:xfrm>
            <a:prstGeom prst="rect">
              <a:avLst/>
            </a:prstGeom>
            <a:noFill/>
            <a:ln w="9525">
              <a:noFill/>
              <a:miter lim="800000"/>
              <a:headEnd/>
              <a:tailEnd/>
            </a:ln>
            <a:effectLst/>
          </p:spPr>
          <p:txBody>
            <a:bodyPr wrap="none">
              <a:spAutoFit/>
            </a:bodyPr>
            <a:lstStyle/>
            <a:p>
              <a:pPr algn="l"/>
              <a:r>
                <a:rPr lang="en-GB" b="1" dirty="0"/>
                <a:t>Moderate</a:t>
              </a:r>
            </a:p>
          </p:txBody>
        </p:sp>
        <p:sp>
          <p:nvSpPr>
            <p:cNvPr id="1103882" name="Text Box 10"/>
            <p:cNvSpPr txBox="1">
              <a:spLocks noChangeArrowheads="1"/>
            </p:cNvSpPr>
            <p:nvPr/>
          </p:nvSpPr>
          <p:spPr bwMode="auto">
            <a:xfrm rot="16200000">
              <a:off x="1039619" y="3449376"/>
              <a:ext cx="2022861" cy="400110"/>
            </a:xfrm>
            <a:prstGeom prst="rect">
              <a:avLst/>
            </a:prstGeom>
            <a:noFill/>
            <a:ln w="9525">
              <a:noFill/>
              <a:miter lim="800000"/>
              <a:headEnd/>
              <a:tailEnd/>
            </a:ln>
            <a:effectLst/>
          </p:spPr>
          <p:txBody>
            <a:bodyPr wrap="none">
              <a:spAutoFit/>
            </a:bodyPr>
            <a:lstStyle/>
            <a:p>
              <a:pPr algn="l"/>
              <a:r>
                <a:rPr lang="en-GB" b="1" dirty="0"/>
                <a:t>Follower </a:t>
              </a:r>
              <a:r>
                <a:rPr lang="en-GB" b="1" dirty="0" smtClean="0"/>
                <a:t>Readiness</a:t>
              </a:r>
              <a:endParaRPr lang="en-GB" b="1" dirty="0"/>
            </a:p>
          </p:txBody>
        </p:sp>
        <p:sp>
          <p:nvSpPr>
            <p:cNvPr id="1103883" name="Freeform 11"/>
            <p:cNvSpPr>
              <a:spLocks/>
            </p:cNvSpPr>
            <p:nvPr/>
          </p:nvSpPr>
          <p:spPr bwMode="auto">
            <a:xfrm>
              <a:off x="2463800" y="1746250"/>
              <a:ext cx="5510213" cy="4038600"/>
            </a:xfrm>
            <a:custGeom>
              <a:avLst/>
              <a:gdLst/>
              <a:ahLst/>
              <a:cxnLst>
                <a:cxn ang="0">
                  <a:pos x="0" y="2544"/>
                </a:cxn>
                <a:cxn ang="0">
                  <a:pos x="1164" y="2136"/>
                </a:cxn>
                <a:cxn ang="0">
                  <a:pos x="2292" y="360"/>
                </a:cxn>
                <a:cxn ang="0">
                  <a:pos x="3204" y="0"/>
                </a:cxn>
              </a:cxnLst>
              <a:rect l="0" t="0" r="r" b="b"/>
              <a:pathLst>
                <a:path w="3204" h="2544">
                  <a:moveTo>
                    <a:pt x="0" y="2544"/>
                  </a:moveTo>
                  <a:cubicBezTo>
                    <a:pt x="391" y="2522"/>
                    <a:pt x="782" y="2500"/>
                    <a:pt x="1164" y="2136"/>
                  </a:cubicBezTo>
                  <a:cubicBezTo>
                    <a:pt x="1546" y="1772"/>
                    <a:pt x="1952" y="716"/>
                    <a:pt x="2292" y="360"/>
                  </a:cubicBezTo>
                  <a:cubicBezTo>
                    <a:pt x="2632" y="4"/>
                    <a:pt x="2918" y="2"/>
                    <a:pt x="3204" y="0"/>
                  </a:cubicBezTo>
                </a:path>
              </a:pathLst>
            </a:custGeom>
            <a:noFill/>
            <a:ln w="57150" cmpd="sng">
              <a:solidFill>
                <a:srgbClr val="FF0000"/>
              </a:solidFill>
              <a:round/>
              <a:headEnd/>
              <a:tailEnd/>
            </a:ln>
            <a:effectLst/>
          </p:spPr>
          <p:txBody>
            <a:bodyPr wrap="none" anchor="ctr"/>
            <a:lstStyle/>
            <a:p>
              <a:endParaRPr lang="en-US" b="1" dirty="0"/>
            </a:p>
          </p:txBody>
        </p:sp>
        <p:sp>
          <p:nvSpPr>
            <p:cNvPr id="1103884" name="Text Box 12"/>
            <p:cNvSpPr txBox="1">
              <a:spLocks noChangeArrowheads="1"/>
            </p:cNvSpPr>
            <p:nvPr/>
          </p:nvSpPr>
          <p:spPr bwMode="auto">
            <a:xfrm>
              <a:off x="4880737" y="4959350"/>
              <a:ext cx="2317649" cy="369332"/>
            </a:xfrm>
            <a:prstGeom prst="rect">
              <a:avLst/>
            </a:prstGeom>
            <a:noFill/>
            <a:ln w="9525">
              <a:noFill/>
              <a:miter lim="800000"/>
              <a:headEnd/>
              <a:tailEnd/>
            </a:ln>
            <a:effectLst/>
          </p:spPr>
          <p:txBody>
            <a:bodyPr wrap="none">
              <a:spAutoFit/>
            </a:bodyPr>
            <a:lstStyle/>
            <a:p>
              <a:r>
                <a:rPr lang="en-GB" b="1" dirty="0"/>
                <a:t>Unable and </a:t>
              </a:r>
              <a:r>
                <a:rPr lang="en-GB" b="1" dirty="0" smtClean="0"/>
                <a:t>Insecure</a:t>
              </a:r>
              <a:endParaRPr lang="en-GB" b="1" dirty="0"/>
            </a:p>
          </p:txBody>
        </p:sp>
        <p:sp>
          <p:nvSpPr>
            <p:cNvPr id="1103885" name="Text Box 13"/>
            <p:cNvSpPr txBox="1">
              <a:spLocks noChangeArrowheads="1"/>
            </p:cNvSpPr>
            <p:nvPr/>
          </p:nvSpPr>
          <p:spPr bwMode="auto">
            <a:xfrm>
              <a:off x="4860699" y="3930650"/>
              <a:ext cx="2424484" cy="369332"/>
            </a:xfrm>
            <a:prstGeom prst="rect">
              <a:avLst/>
            </a:prstGeom>
            <a:noFill/>
            <a:ln w="9525">
              <a:noFill/>
              <a:miter lim="800000"/>
              <a:headEnd/>
              <a:tailEnd/>
            </a:ln>
            <a:effectLst/>
          </p:spPr>
          <p:txBody>
            <a:bodyPr wrap="none">
              <a:spAutoFit/>
            </a:bodyPr>
            <a:lstStyle/>
            <a:p>
              <a:r>
                <a:rPr lang="en-GB" b="1" dirty="0"/>
                <a:t>Unable but </a:t>
              </a:r>
              <a:r>
                <a:rPr lang="en-GB" b="1" dirty="0" smtClean="0"/>
                <a:t>Confident</a:t>
              </a:r>
              <a:endParaRPr lang="en-GB" b="1" dirty="0"/>
            </a:p>
          </p:txBody>
        </p:sp>
        <p:sp>
          <p:nvSpPr>
            <p:cNvPr id="1103886" name="Text Box 14"/>
            <p:cNvSpPr txBox="1">
              <a:spLocks noChangeArrowheads="1"/>
            </p:cNvSpPr>
            <p:nvPr/>
          </p:nvSpPr>
          <p:spPr bwMode="auto">
            <a:xfrm>
              <a:off x="5028205" y="2901950"/>
              <a:ext cx="2012010" cy="369332"/>
            </a:xfrm>
            <a:prstGeom prst="rect">
              <a:avLst/>
            </a:prstGeom>
            <a:noFill/>
            <a:ln w="9525">
              <a:noFill/>
              <a:miter lim="800000"/>
              <a:headEnd/>
              <a:tailEnd/>
            </a:ln>
            <a:effectLst/>
          </p:spPr>
          <p:txBody>
            <a:bodyPr wrap="none">
              <a:spAutoFit/>
            </a:bodyPr>
            <a:lstStyle/>
            <a:p>
              <a:r>
                <a:rPr lang="en-GB" b="1" dirty="0"/>
                <a:t>Able but </a:t>
              </a:r>
              <a:r>
                <a:rPr lang="en-GB" b="1" dirty="0" smtClean="0"/>
                <a:t>Insecure</a:t>
              </a:r>
              <a:endParaRPr lang="en-GB" b="1" dirty="0"/>
            </a:p>
          </p:txBody>
        </p:sp>
        <p:sp>
          <p:nvSpPr>
            <p:cNvPr id="1103887" name="Text Box 15"/>
            <p:cNvSpPr txBox="1">
              <a:spLocks noChangeArrowheads="1"/>
            </p:cNvSpPr>
            <p:nvPr/>
          </p:nvSpPr>
          <p:spPr bwMode="auto">
            <a:xfrm>
              <a:off x="4968107" y="1873250"/>
              <a:ext cx="2191782" cy="369332"/>
            </a:xfrm>
            <a:prstGeom prst="rect">
              <a:avLst/>
            </a:prstGeom>
            <a:noFill/>
            <a:ln w="9525">
              <a:noFill/>
              <a:miter lim="800000"/>
              <a:headEnd/>
              <a:tailEnd/>
            </a:ln>
            <a:effectLst/>
          </p:spPr>
          <p:txBody>
            <a:bodyPr wrap="none">
              <a:spAutoFit/>
            </a:bodyPr>
            <a:lstStyle/>
            <a:p>
              <a:r>
                <a:rPr lang="en-GB" b="1" dirty="0"/>
                <a:t>Able and </a:t>
              </a:r>
              <a:r>
                <a:rPr lang="en-GB" b="1" dirty="0" smtClean="0"/>
                <a:t>Confident</a:t>
              </a:r>
              <a:endParaRPr lang="en-GB" b="1" dirty="0"/>
            </a:p>
          </p:txBody>
        </p:sp>
        <p:sp>
          <p:nvSpPr>
            <p:cNvPr id="1103888" name="Text Box 16"/>
            <p:cNvSpPr txBox="1">
              <a:spLocks noChangeArrowheads="1"/>
            </p:cNvSpPr>
            <p:nvPr/>
          </p:nvSpPr>
          <p:spPr bwMode="auto">
            <a:xfrm>
              <a:off x="5816898" y="3397250"/>
              <a:ext cx="422338" cy="369332"/>
            </a:xfrm>
            <a:prstGeom prst="rect">
              <a:avLst/>
            </a:prstGeom>
            <a:noFill/>
            <a:ln w="9525">
              <a:noFill/>
              <a:miter lim="800000"/>
              <a:headEnd/>
              <a:tailEnd/>
            </a:ln>
            <a:effectLst/>
          </p:spPr>
          <p:txBody>
            <a:bodyPr wrap="none">
              <a:spAutoFit/>
            </a:bodyPr>
            <a:lstStyle/>
            <a:p>
              <a:r>
                <a:rPr lang="en-GB" b="1" dirty="0"/>
                <a:t>or</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386</a:t>
            </a:fld>
            <a:endParaRPr lang="en-US" dirty="0"/>
          </a:p>
        </p:txBody>
      </p:sp>
    </p:spTree>
    <p:extLst>
      <p:ext uri="{BB962C8B-B14F-4D97-AF65-F5344CB8AC3E}">
        <p14:creationId xmlns:p14="http://schemas.microsoft.com/office/powerpoint/2010/main" xmlns="" val="3258684431"/>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387</a:t>
            </a:fld>
            <a:endParaRPr lang="en-US" dirty="0"/>
          </a:p>
        </p:txBody>
      </p:sp>
      <p:sp>
        <p:nvSpPr>
          <p:cNvPr id="3" name="TextBox 2"/>
          <p:cNvSpPr txBox="1"/>
          <p:nvPr/>
        </p:nvSpPr>
        <p:spPr>
          <a:xfrm>
            <a:off x="228600" y="1981200"/>
            <a:ext cx="5867400" cy="4308872"/>
          </a:xfrm>
          <a:prstGeom prst="rect">
            <a:avLst/>
          </a:prstGeom>
          <a:noFill/>
        </p:spPr>
        <p:txBody>
          <a:bodyPr wrap="square" rtlCol="0">
            <a:spAutoFit/>
          </a:bodyPr>
          <a:lstStyle/>
          <a:p>
            <a:r>
              <a:rPr lang="en-US" sz="1600" b="1" dirty="0">
                <a:latin typeface="Helvetica"/>
                <a:cs typeface="Helvetica"/>
              </a:rPr>
              <a:t>Google</a:t>
            </a:r>
            <a:r>
              <a:rPr lang="en-US" sz="1600" dirty="0">
                <a:latin typeface="Helvetica"/>
                <a:cs typeface="Helvetica"/>
              </a:rPr>
              <a:t> </a:t>
            </a:r>
            <a:r>
              <a:rPr lang="en-US" sz="1600" b="1" dirty="0" smtClean="0">
                <a:latin typeface="Helvetica"/>
                <a:cs typeface="Helvetica"/>
              </a:rPr>
              <a:t>Executive</a:t>
            </a:r>
            <a:r>
              <a:rPr lang="en-US" sz="1600" dirty="0">
                <a:latin typeface="Helvetica"/>
                <a:cs typeface="Helvetica"/>
              </a:rPr>
              <a:t> Forrest Hayes (51 years) was found dead in the cabin of his luxury yacht abandoned by a high end call girl, dying of a drug overdose. </a:t>
            </a:r>
            <a:endParaRPr lang="en-US" sz="1600" dirty="0" smtClean="0">
              <a:latin typeface="Helvetica"/>
              <a:cs typeface="Helvetica"/>
            </a:endParaRPr>
          </a:p>
          <a:p>
            <a:endParaRPr lang="en-US" sz="1600" dirty="0" smtClean="0">
              <a:latin typeface="Helvetica"/>
              <a:cs typeface="Helvetica"/>
            </a:endParaRPr>
          </a:p>
          <a:p>
            <a:r>
              <a:rPr lang="en-US" sz="1600" dirty="0" smtClean="0">
                <a:latin typeface="Helvetica"/>
                <a:cs typeface="Helvetica"/>
              </a:rPr>
              <a:t>Security </a:t>
            </a:r>
            <a:r>
              <a:rPr lang="en-US" sz="1600" dirty="0">
                <a:latin typeface="Helvetica"/>
                <a:cs typeface="Helvetica"/>
              </a:rPr>
              <a:t>camera footage shows her stepping over Hayes' body to finish a glass of wine while he lay unconscious, making no attempt to help him. </a:t>
            </a:r>
            <a:endParaRPr lang="en-US" sz="1600" dirty="0" smtClean="0">
              <a:latin typeface="Helvetica"/>
              <a:cs typeface="Helvetica"/>
            </a:endParaRPr>
          </a:p>
          <a:p>
            <a:endParaRPr lang="en-US" sz="1600" dirty="0">
              <a:latin typeface="Helvetica"/>
              <a:cs typeface="Helvetica"/>
            </a:endParaRPr>
          </a:p>
          <a:p>
            <a:r>
              <a:rPr lang="en-US" sz="1600" dirty="0" smtClean="0">
                <a:latin typeface="Helvetica"/>
                <a:cs typeface="Helvetica"/>
              </a:rPr>
              <a:t>Hayes </a:t>
            </a:r>
            <a:r>
              <a:rPr lang="en-US" sz="1600" dirty="0">
                <a:latin typeface="Helvetica"/>
                <a:cs typeface="Helvetica"/>
              </a:rPr>
              <a:t>was a married father of five and previously held senior roles at Sun Microsystems and Apple. </a:t>
            </a:r>
            <a:endParaRPr lang="en-US" sz="1600" dirty="0" smtClean="0">
              <a:latin typeface="Helvetica"/>
              <a:cs typeface="Helvetica"/>
            </a:endParaRPr>
          </a:p>
          <a:p>
            <a:endParaRPr lang="en-US" sz="1600" dirty="0">
              <a:latin typeface="Helvetica"/>
              <a:cs typeface="Helvetica"/>
            </a:endParaRPr>
          </a:p>
          <a:p>
            <a:r>
              <a:rPr lang="en-US" sz="1600" dirty="0" smtClean="0">
                <a:latin typeface="Helvetica"/>
                <a:cs typeface="Helvetica"/>
              </a:rPr>
              <a:t>Co</a:t>
            </a:r>
            <a:r>
              <a:rPr lang="en-US" sz="1600" dirty="0">
                <a:latin typeface="Helvetica"/>
                <a:cs typeface="Helvetica"/>
              </a:rPr>
              <a:t>-workers praised his professionalism and work ethic. </a:t>
            </a:r>
            <a:r>
              <a:rPr lang="en-US" sz="1600" b="1" i="1" dirty="0">
                <a:latin typeface="Helvetica"/>
                <a:cs typeface="Helvetica"/>
              </a:rPr>
              <a:t>"You showed us how to be better engineers and a better team.” "Your impact and focus was tremendous, but your touch for inspiring those around you is what made you an incredible leader."</a:t>
            </a:r>
            <a:endParaRPr lang="en-US" sz="1600" b="1" dirty="0">
              <a:latin typeface="Helvetica"/>
              <a:cs typeface="Helvetica"/>
            </a:endParaRPr>
          </a:p>
          <a:p>
            <a:endParaRPr lang="en-US" sz="1600" dirty="0">
              <a:latin typeface="Helvetica"/>
              <a:cs typeface="Helvetica"/>
            </a:endParaRPr>
          </a:p>
        </p:txBody>
      </p:sp>
      <p:sp>
        <p:nvSpPr>
          <p:cNvPr id="7" name="TextBox 6"/>
          <p:cNvSpPr txBox="1"/>
          <p:nvPr/>
        </p:nvSpPr>
        <p:spPr>
          <a:xfrm>
            <a:off x="228600" y="1371600"/>
            <a:ext cx="1295400" cy="461665"/>
          </a:xfrm>
          <a:prstGeom prst="rect">
            <a:avLst/>
          </a:prstGeom>
          <a:noFill/>
        </p:spPr>
        <p:txBody>
          <a:bodyPr wrap="square" rtlCol="0">
            <a:spAutoFit/>
          </a:bodyPr>
          <a:lstStyle/>
          <a:p>
            <a:r>
              <a:rPr lang="en-US" sz="2400" b="1" dirty="0" smtClean="0">
                <a:latin typeface="Helvetica"/>
                <a:cs typeface="Helvetica"/>
              </a:rPr>
              <a:t>1. Lust</a:t>
            </a:r>
            <a:endParaRPr lang="en-US" sz="2400" b="1" dirty="0">
              <a:latin typeface="Helvetica"/>
              <a:cs typeface="Helvetica"/>
            </a:endParaRPr>
          </a:p>
        </p:txBody>
      </p:sp>
      <p:pic>
        <p:nvPicPr>
          <p:cNvPr id="9" name="Picture 8"/>
          <p:cNvPicPr>
            <a:picLocks noChangeAspect="1"/>
          </p:cNvPicPr>
          <p:nvPr/>
        </p:nvPicPr>
        <p:blipFill>
          <a:blip r:embed="rId3" cstate="print"/>
          <a:stretch>
            <a:fillRect/>
          </a:stretch>
        </p:blipFill>
        <p:spPr>
          <a:xfrm>
            <a:off x="6248400" y="2057400"/>
            <a:ext cx="2800131" cy="980993"/>
          </a:xfrm>
          <a:prstGeom prst="rect">
            <a:avLst/>
          </a:prstGeom>
        </p:spPr>
      </p:pic>
    </p:spTree>
    <p:extLst>
      <p:ext uri="{BB962C8B-B14F-4D97-AF65-F5344CB8AC3E}">
        <p14:creationId xmlns:p14="http://schemas.microsoft.com/office/powerpoint/2010/main" xmlns="" val="550739448"/>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388</a:t>
            </a:fld>
            <a:endParaRPr lang="en-US" dirty="0"/>
          </a:p>
        </p:txBody>
      </p:sp>
      <p:sp>
        <p:nvSpPr>
          <p:cNvPr id="3" name="TextBox 2"/>
          <p:cNvSpPr txBox="1"/>
          <p:nvPr/>
        </p:nvSpPr>
        <p:spPr>
          <a:xfrm>
            <a:off x="228600" y="1981200"/>
            <a:ext cx="6477000" cy="3970318"/>
          </a:xfrm>
          <a:prstGeom prst="rect">
            <a:avLst/>
          </a:prstGeom>
          <a:noFill/>
        </p:spPr>
        <p:txBody>
          <a:bodyPr wrap="square" rtlCol="0">
            <a:spAutoFit/>
          </a:bodyPr>
          <a:lstStyle/>
          <a:p>
            <a:r>
              <a:rPr lang="en-US" b="1" dirty="0">
                <a:latin typeface="Helvetica"/>
                <a:cs typeface="Helvetica"/>
              </a:rPr>
              <a:t>Microsoft -</a:t>
            </a:r>
            <a:r>
              <a:rPr lang="en-US" dirty="0">
                <a:latin typeface="Helvetica"/>
                <a:cs typeface="Helvetica"/>
              </a:rPr>
              <a:t> Steve Ballmer constructed his own private bubble.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Passionate </a:t>
            </a:r>
            <a:r>
              <a:rPr lang="en-US" dirty="0">
                <a:latin typeface="Helvetica"/>
                <a:cs typeface="Helvetica"/>
              </a:rPr>
              <a:t>in his belief that so long as he said it, could and would be done; furthermore he was convinced that so long as he vociferously denounced any competing product or service that would be the end of it.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Steve </a:t>
            </a:r>
            <a:r>
              <a:rPr lang="en-US" dirty="0">
                <a:latin typeface="Helvetica"/>
                <a:cs typeface="Helvetica"/>
              </a:rPr>
              <a:t>Ballmer's Windows 8 strategies created media scorn, investor derision, and relatively few happy customers. Microsoft began losing it's dominance in the software industry. </a:t>
            </a:r>
            <a:endParaRPr lang="en-US" dirty="0" smtClean="0">
              <a:latin typeface="Helvetica"/>
              <a:cs typeface="Helvetica"/>
            </a:endParaRPr>
          </a:p>
          <a:p>
            <a:endParaRPr lang="en-US" dirty="0">
              <a:latin typeface="Helvetica"/>
              <a:cs typeface="Helvetica"/>
            </a:endParaRPr>
          </a:p>
          <a:p>
            <a:r>
              <a:rPr lang="en-US" dirty="0" smtClean="0">
                <a:latin typeface="Helvetica"/>
                <a:cs typeface="Helvetica"/>
              </a:rPr>
              <a:t>Under </a:t>
            </a:r>
            <a:r>
              <a:rPr lang="en-US" dirty="0">
                <a:latin typeface="Helvetica"/>
                <a:cs typeface="Helvetica"/>
              </a:rPr>
              <a:t>Ballmer, Microsoft's stock slumped, losing 44 per cent during his tenure. </a:t>
            </a:r>
          </a:p>
        </p:txBody>
      </p:sp>
      <p:sp>
        <p:nvSpPr>
          <p:cNvPr id="7" name="TextBox 6"/>
          <p:cNvSpPr txBox="1"/>
          <p:nvPr/>
        </p:nvSpPr>
        <p:spPr>
          <a:xfrm>
            <a:off x="228600" y="1371600"/>
            <a:ext cx="1295400" cy="461665"/>
          </a:xfrm>
          <a:prstGeom prst="rect">
            <a:avLst/>
          </a:prstGeom>
          <a:noFill/>
        </p:spPr>
        <p:txBody>
          <a:bodyPr wrap="square" rtlCol="0">
            <a:spAutoFit/>
          </a:bodyPr>
          <a:lstStyle/>
          <a:p>
            <a:r>
              <a:rPr lang="en-US" sz="2400" b="1" dirty="0" smtClean="0">
                <a:latin typeface="Helvetica"/>
                <a:cs typeface="Helvetica"/>
              </a:rPr>
              <a:t>3. Pride</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172574" y="1752600"/>
            <a:ext cx="2971426" cy="1092200"/>
          </a:xfrm>
          <a:prstGeom prst="rect">
            <a:avLst/>
          </a:prstGeom>
        </p:spPr>
      </p:pic>
    </p:spTree>
    <p:extLst>
      <p:ext uri="{BB962C8B-B14F-4D97-AF65-F5344CB8AC3E}">
        <p14:creationId xmlns:p14="http://schemas.microsoft.com/office/powerpoint/2010/main" xmlns="" val="1847789516"/>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389</a:t>
            </a:fld>
            <a:endParaRPr lang="en-US" dirty="0"/>
          </a:p>
        </p:txBody>
      </p:sp>
      <p:sp>
        <p:nvSpPr>
          <p:cNvPr id="3" name="TextBox 2"/>
          <p:cNvSpPr txBox="1"/>
          <p:nvPr/>
        </p:nvSpPr>
        <p:spPr>
          <a:xfrm>
            <a:off x="228600" y="1905000"/>
            <a:ext cx="5943600" cy="4247317"/>
          </a:xfrm>
          <a:prstGeom prst="rect">
            <a:avLst/>
          </a:prstGeom>
          <a:noFill/>
        </p:spPr>
        <p:txBody>
          <a:bodyPr wrap="square" rtlCol="0">
            <a:spAutoFit/>
          </a:bodyPr>
          <a:lstStyle/>
          <a:p>
            <a:pPr fontAlgn="base"/>
            <a:r>
              <a:rPr lang="en-US" b="1" dirty="0"/>
              <a:t>Blackberry</a:t>
            </a:r>
            <a:r>
              <a:rPr lang="en-US" dirty="0"/>
              <a:t> – Research with no motion; In a board meeting, Mike </a:t>
            </a:r>
            <a:r>
              <a:rPr lang="en-US" dirty="0" err="1"/>
              <a:t>Lazaridis</a:t>
            </a:r>
            <a:r>
              <a:rPr lang="en-US" dirty="0"/>
              <a:t>, the BlackBerry co-founder and former chief executive pointed to a BlackBerry “I get this,” he said. “It’s clearly differentiated.” </a:t>
            </a:r>
            <a:endParaRPr lang="en-US" dirty="0" smtClean="0"/>
          </a:p>
          <a:p>
            <a:pPr fontAlgn="base"/>
            <a:endParaRPr lang="en-US" dirty="0"/>
          </a:p>
          <a:p>
            <a:pPr fontAlgn="base"/>
            <a:r>
              <a:rPr lang="en-US" dirty="0" smtClean="0"/>
              <a:t>Then </a:t>
            </a:r>
            <a:r>
              <a:rPr lang="en-US" dirty="0"/>
              <a:t>he pointed to a touchscreen phone. “I don’t get this.” To turn away from a product that had always done well with corporate customers, and focus on selling yet another all-touch smartphone in a market crowded with them, was a huge mistake, </a:t>
            </a:r>
            <a:r>
              <a:rPr lang="en-US" dirty="0" err="1"/>
              <a:t>Lazaridis</a:t>
            </a:r>
            <a:r>
              <a:rPr lang="en-US" dirty="0"/>
              <a:t> warned his fellow directors. </a:t>
            </a:r>
            <a:endParaRPr lang="en-US" dirty="0" smtClean="0"/>
          </a:p>
          <a:p>
            <a:pPr fontAlgn="base"/>
            <a:endParaRPr lang="en-US" dirty="0"/>
          </a:p>
          <a:p>
            <a:pPr fontAlgn="base"/>
            <a:r>
              <a:rPr lang="en-US" dirty="0" smtClean="0"/>
              <a:t>Some </a:t>
            </a:r>
            <a:r>
              <a:rPr lang="en-US" dirty="0"/>
              <a:t>of them agreed. </a:t>
            </a:r>
            <a:r>
              <a:rPr lang="en-US" b="1" dirty="0"/>
              <a:t>Success had come almost naturally to the Blackberry, until</a:t>
            </a:r>
            <a:r>
              <a:rPr lang="en-US" dirty="0"/>
              <a:t> Apple released the first iPhone and upended their long-held strategy of appealing primarily to email-addicted professionals.</a:t>
            </a:r>
          </a:p>
        </p:txBody>
      </p:sp>
      <p:sp>
        <p:nvSpPr>
          <p:cNvPr id="7" name="TextBox 6"/>
          <p:cNvSpPr txBox="1"/>
          <p:nvPr/>
        </p:nvSpPr>
        <p:spPr>
          <a:xfrm>
            <a:off x="228600" y="1371600"/>
            <a:ext cx="2667000" cy="461665"/>
          </a:xfrm>
          <a:prstGeom prst="rect">
            <a:avLst/>
          </a:prstGeom>
          <a:noFill/>
        </p:spPr>
        <p:txBody>
          <a:bodyPr wrap="square" rtlCol="0">
            <a:spAutoFit/>
          </a:bodyPr>
          <a:lstStyle/>
          <a:p>
            <a:r>
              <a:rPr lang="en-US" sz="2400" b="1" dirty="0" smtClean="0">
                <a:latin typeface="Helvetica"/>
                <a:cs typeface="Helvetica"/>
              </a:rPr>
              <a:t>4. Complacency</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400800" y="1905000"/>
            <a:ext cx="2311400" cy="1066800"/>
          </a:xfrm>
          <a:prstGeom prst="rect">
            <a:avLst/>
          </a:prstGeom>
        </p:spPr>
      </p:pic>
    </p:spTree>
    <p:extLst>
      <p:ext uri="{BB962C8B-B14F-4D97-AF65-F5344CB8AC3E}">
        <p14:creationId xmlns:p14="http://schemas.microsoft.com/office/powerpoint/2010/main" xmlns="" val="18388761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175543" cy="770798"/>
          </a:xfrm>
        </p:spPr>
        <p:txBody>
          <a:bodyPr/>
          <a:lstStyle/>
          <a:p>
            <a:r>
              <a:rPr lang="en-US" sz="2800" dirty="0" smtClean="0"/>
              <a:t>Explaining a Need for a Paradigm Shift</a:t>
            </a:r>
            <a:endParaRPr lang="en-US" sz="2800" dirty="0"/>
          </a:p>
        </p:txBody>
      </p:sp>
      <p:pic>
        <p:nvPicPr>
          <p:cNvPr id="6" name="Picture 5"/>
          <p:cNvPicPr>
            <a:picLocks noChangeAspect="1"/>
          </p:cNvPicPr>
          <p:nvPr/>
        </p:nvPicPr>
        <p:blipFill>
          <a:blip r:embed="rId3" cstate="print"/>
          <a:stretch>
            <a:fillRect/>
          </a:stretch>
        </p:blipFill>
        <p:spPr>
          <a:xfrm>
            <a:off x="4009607" y="3581399"/>
            <a:ext cx="4719099" cy="2216645"/>
          </a:xfrm>
          <a:prstGeom prst="rect">
            <a:avLst/>
          </a:prstGeom>
        </p:spPr>
      </p:pic>
      <p:sp>
        <p:nvSpPr>
          <p:cNvPr id="7" name="TextBox 6"/>
          <p:cNvSpPr txBox="1"/>
          <p:nvPr/>
        </p:nvSpPr>
        <p:spPr>
          <a:xfrm>
            <a:off x="4038600" y="5757446"/>
            <a:ext cx="4707354" cy="261610"/>
          </a:xfrm>
          <a:prstGeom prst="rect">
            <a:avLst/>
          </a:prstGeom>
          <a:noFill/>
        </p:spPr>
        <p:txBody>
          <a:bodyPr wrap="square" rtlCol="0">
            <a:spAutoFit/>
          </a:bodyPr>
          <a:lstStyle/>
          <a:p>
            <a:r>
              <a:rPr lang="en-US" sz="1100" dirty="0" smtClean="0"/>
              <a:t>UN Secretary Ban Ki-Moon outlining the Architecture on September 19</a:t>
            </a:r>
            <a:r>
              <a:rPr lang="en-US" sz="1100" baseline="30000" dirty="0" smtClean="0"/>
              <a:t>th</a:t>
            </a:r>
            <a:r>
              <a:rPr lang="en-US" sz="1100" dirty="0" smtClean="0"/>
              <a:t> 2003</a:t>
            </a:r>
            <a:endParaRPr lang="en-US" sz="1100" dirty="0"/>
          </a:p>
        </p:txBody>
      </p:sp>
      <p:sp>
        <p:nvSpPr>
          <p:cNvPr id="3" name="Rounded Rectangular Callout 2"/>
          <p:cNvSpPr/>
          <p:nvPr/>
        </p:nvSpPr>
        <p:spPr>
          <a:xfrm>
            <a:off x="4495800" y="1676400"/>
            <a:ext cx="3989897" cy="1418448"/>
          </a:xfrm>
          <a:prstGeom prst="wedgeRoundRectCallout">
            <a:avLst>
              <a:gd name="adj1" fmla="val -32433"/>
              <a:gd name="adj2" fmla="val 13731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t>Each</a:t>
            </a:r>
            <a:r>
              <a:rPr lang="en-US" dirty="0"/>
              <a:t> of these building </a:t>
            </a:r>
            <a:r>
              <a:rPr lang="en-US" dirty="0" smtClean="0"/>
              <a:t>blocks (MDG’s) </a:t>
            </a:r>
            <a:r>
              <a:rPr lang="en-US" b="1" dirty="0"/>
              <a:t>must be further strengthened and</a:t>
            </a:r>
          </a:p>
          <a:p>
            <a:r>
              <a:rPr lang="en-US" b="1" dirty="0"/>
              <a:t>connected through a comprehensive and collective effort.</a:t>
            </a:r>
            <a:r>
              <a:rPr lang="en-US" dirty="0"/>
              <a:t> </a:t>
            </a:r>
          </a:p>
        </p:txBody>
      </p:sp>
      <p:sp>
        <p:nvSpPr>
          <p:cNvPr id="4" name="Slide Number Placeholder 3"/>
          <p:cNvSpPr>
            <a:spLocks noGrp="1"/>
          </p:cNvSpPr>
          <p:nvPr>
            <p:ph type="sldNum" sz="quarter" idx="12"/>
          </p:nvPr>
        </p:nvSpPr>
        <p:spPr/>
        <p:txBody>
          <a:bodyPr/>
          <a:lstStyle/>
          <a:p>
            <a:fld id="{4BE819A1-3DD8-4179-BFD0-BF7D359F8DBD}" type="slidenum">
              <a:rPr lang="en-US" smtClean="0"/>
              <a:pPr/>
              <a:t>39</a:t>
            </a:fld>
            <a:endParaRPr lang="en-US" dirty="0"/>
          </a:p>
        </p:txBody>
      </p:sp>
      <p:sp>
        <p:nvSpPr>
          <p:cNvPr id="5" name="TextBox 4"/>
          <p:cNvSpPr txBox="1"/>
          <p:nvPr/>
        </p:nvSpPr>
        <p:spPr>
          <a:xfrm>
            <a:off x="152400" y="1341120"/>
            <a:ext cx="3733800" cy="4247317"/>
          </a:xfrm>
          <a:prstGeom prst="rect">
            <a:avLst/>
          </a:prstGeom>
          <a:noFill/>
        </p:spPr>
        <p:txBody>
          <a:bodyPr wrap="square" rtlCol="0">
            <a:spAutoFit/>
          </a:bodyPr>
          <a:lstStyle/>
          <a:p>
            <a:r>
              <a:rPr lang="en-US" dirty="0"/>
              <a:t>The MDGs brought together governments, the international community, civil society and the private sector to achieve concrete goals for development and poverty eradication. Much has been accomplished through the concerted and focused efforts of all, saving and improving the lives of many people, but the agenda remains unfinished. The analysis presented in this report points to the importance of intensifying efforts to meet all MDG targets.</a:t>
            </a:r>
          </a:p>
          <a:p>
            <a:endParaRPr lang="en-US" dirty="0"/>
          </a:p>
        </p:txBody>
      </p:sp>
    </p:spTree>
    <p:extLst>
      <p:ext uri="{BB962C8B-B14F-4D97-AF65-F5344CB8AC3E}">
        <p14:creationId xmlns:p14="http://schemas.microsoft.com/office/powerpoint/2010/main" xmlns="" val="1430485632"/>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5 Deadly Acts of Leadership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390</a:t>
            </a:fld>
            <a:endParaRPr lang="en-US" dirty="0"/>
          </a:p>
        </p:txBody>
      </p:sp>
      <p:sp>
        <p:nvSpPr>
          <p:cNvPr id="3" name="TextBox 2"/>
          <p:cNvSpPr txBox="1"/>
          <p:nvPr/>
        </p:nvSpPr>
        <p:spPr>
          <a:xfrm>
            <a:off x="228600" y="1981200"/>
            <a:ext cx="6477000" cy="3139321"/>
          </a:xfrm>
          <a:prstGeom prst="rect">
            <a:avLst/>
          </a:prstGeom>
          <a:noFill/>
        </p:spPr>
        <p:txBody>
          <a:bodyPr wrap="square" rtlCol="0">
            <a:spAutoFit/>
          </a:bodyPr>
          <a:lstStyle/>
          <a:p>
            <a:pPr fontAlgn="base"/>
            <a:r>
              <a:rPr lang="en-US" dirty="0"/>
              <a:t>The death of the 57-year-old banker Richard Talley, CEO of Denver-</a:t>
            </a:r>
            <a:r>
              <a:rPr lang="en-US" dirty="0" smtClean="0"/>
              <a:t>based </a:t>
            </a:r>
            <a:r>
              <a:rPr lang="en-US" b="1" dirty="0" smtClean="0"/>
              <a:t>American </a:t>
            </a:r>
            <a:r>
              <a:rPr lang="en-US" b="1" dirty="0"/>
              <a:t>Title Services </a:t>
            </a:r>
            <a:r>
              <a:rPr lang="en-US" dirty="0"/>
              <a:t>(ATS) was accompanied by the fact that his firm was under investigation by the insurance regulators. </a:t>
            </a:r>
            <a:endParaRPr lang="en-US" dirty="0" smtClean="0"/>
          </a:p>
          <a:p>
            <a:pPr fontAlgn="base"/>
            <a:endParaRPr lang="en-US" dirty="0"/>
          </a:p>
          <a:p>
            <a:pPr fontAlgn="base"/>
            <a:r>
              <a:rPr lang="en-US" dirty="0" smtClean="0"/>
              <a:t>Prosecutors </a:t>
            </a:r>
            <a:r>
              <a:rPr lang="en-US" dirty="0"/>
              <a:t>had launched a criminal investigation for over $2 million missing from escrow accounts. Talley committed suicide. </a:t>
            </a:r>
            <a:endParaRPr lang="en-US" dirty="0" smtClean="0"/>
          </a:p>
          <a:p>
            <a:pPr fontAlgn="base"/>
            <a:endParaRPr lang="en-US" dirty="0"/>
          </a:p>
          <a:p>
            <a:pPr fontAlgn="base"/>
            <a:r>
              <a:rPr lang="en-US" dirty="0" smtClean="0"/>
              <a:t>Police </a:t>
            </a:r>
            <a:r>
              <a:rPr lang="en-US" dirty="0"/>
              <a:t>found him dressed for work, sitting in his car. Records show Talley was to be confronted about the missing escrow funds the morning he died. ATS filed for bankruptcy liquidation shortly after Talley's suicide.</a:t>
            </a:r>
          </a:p>
        </p:txBody>
      </p:sp>
      <p:sp>
        <p:nvSpPr>
          <p:cNvPr id="7" name="TextBox 6"/>
          <p:cNvSpPr txBox="1"/>
          <p:nvPr/>
        </p:nvSpPr>
        <p:spPr>
          <a:xfrm>
            <a:off x="228600" y="1371600"/>
            <a:ext cx="2667000" cy="461665"/>
          </a:xfrm>
          <a:prstGeom prst="rect">
            <a:avLst/>
          </a:prstGeom>
          <a:noFill/>
        </p:spPr>
        <p:txBody>
          <a:bodyPr wrap="square" rtlCol="0">
            <a:spAutoFit/>
          </a:bodyPr>
          <a:lstStyle/>
          <a:p>
            <a:r>
              <a:rPr lang="en-US" sz="2400" b="1" dirty="0" smtClean="0">
                <a:latin typeface="Helvetica"/>
                <a:cs typeface="Helvetica"/>
              </a:rPr>
              <a:t>5. Greed</a:t>
            </a:r>
            <a:endParaRPr lang="en-US" sz="2400" b="1" dirty="0">
              <a:latin typeface="Helvetica"/>
              <a:cs typeface="Helvetica"/>
            </a:endParaRPr>
          </a:p>
        </p:txBody>
      </p:sp>
      <p:pic>
        <p:nvPicPr>
          <p:cNvPr id="5" name="Picture 4"/>
          <p:cNvPicPr>
            <a:picLocks noChangeAspect="1"/>
          </p:cNvPicPr>
          <p:nvPr/>
        </p:nvPicPr>
        <p:blipFill>
          <a:blip r:embed="rId3" cstate="print"/>
          <a:stretch>
            <a:fillRect/>
          </a:stretch>
        </p:blipFill>
        <p:spPr>
          <a:xfrm>
            <a:off x="6934200" y="2057400"/>
            <a:ext cx="1570522" cy="1130300"/>
          </a:xfrm>
          <a:prstGeom prst="rect">
            <a:avLst/>
          </a:prstGeom>
        </p:spPr>
      </p:pic>
    </p:spTree>
    <p:extLst>
      <p:ext uri="{BB962C8B-B14F-4D97-AF65-F5344CB8AC3E}">
        <p14:creationId xmlns:p14="http://schemas.microsoft.com/office/powerpoint/2010/main" xmlns="" val="4223178025"/>
      </p:ext>
    </p:extLst>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77500" lnSpcReduction="20000"/>
          </a:bodyPr>
          <a:lstStyle/>
          <a:p>
            <a:pPr marL="0" indent="0">
              <a:buNone/>
            </a:pPr>
            <a:r>
              <a:rPr lang="en-US" dirty="0"/>
              <a:t>P</a:t>
            </a:r>
            <a:r>
              <a:rPr lang="en-US" dirty="0" smtClean="0"/>
              <a:t>eople’s </a:t>
            </a:r>
            <a:r>
              <a:rPr lang="en-US" dirty="0"/>
              <a:t>need to perceive that they have choices, that what they are doing is of their own volition, and that they are the source of their own actions. </a:t>
            </a:r>
            <a:endParaRPr lang="en-US" dirty="0" smtClean="0"/>
          </a:p>
          <a:p>
            <a:pPr marL="0" indent="0">
              <a:buNone/>
            </a:pPr>
            <a:r>
              <a:rPr lang="en-US" dirty="0" smtClean="0"/>
              <a:t>The </a:t>
            </a:r>
            <a:r>
              <a:rPr lang="en-US" dirty="0"/>
              <a:t>way leaders frame information and situations either promotes the likelihood that a person will perceive autonomy or undermines it.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391</a:t>
            </a:fld>
            <a:endParaRPr lang="en-US" dirty="0"/>
          </a:p>
        </p:txBody>
      </p:sp>
      <p:sp>
        <p:nvSpPr>
          <p:cNvPr id="4" name="Title 3"/>
          <p:cNvSpPr>
            <a:spLocks noGrp="1"/>
          </p:cNvSpPr>
          <p:nvPr>
            <p:ph type="title"/>
          </p:nvPr>
        </p:nvSpPr>
        <p:spPr/>
        <p:txBody>
          <a:bodyPr/>
          <a:lstStyle/>
          <a:p>
            <a:r>
              <a:rPr lang="en-US" dirty="0" smtClean="0"/>
              <a:t>Motivation - Autonomy</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970318"/>
          </a:xfrm>
          <a:prstGeom prst="rect">
            <a:avLst/>
          </a:prstGeom>
          <a:noFill/>
        </p:spPr>
        <p:txBody>
          <a:bodyPr wrap="square" rtlCol="0">
            <a:spAutoFit/>
          </a:bodyPr>
          <a:lstStyle/>
          <a:p>
            <a:pPr marL="342900" lvl="0" indent="-342900">
              <a:buFont typeface="+mj-lt"/>
              <a:buAutoNum type="arabicPeriod"/>
            </a:pPr>
            <a:r>
              <a:rPr lang="en-US" b="1" dirty="0"/>
              <a:t>Frame goals </a:t>
            </a:r>
            <a:r>
              <a:rPr lang="en-US" dirty="0"/>
              <a:t>and timelines as essential information to assure a person’s success, rather than as dictates or ways to hold people accountable.</a:t>
            </a:r>
          </a:p>
          <a:p>
            <a:pPr marL="342900" lvl="0" indent="-342900">
              <a:buFont typeface="+mj-lt"/>
              <a:buAutoNum type="arabicPeriod"/>
            </a:pPr>
            <a:r>
              <a:rPr lang="en-US" b="1" dirty="0"/>
              <a:t>Refrain from incentivizing people </a:t>
            </a:r>
            <a:r>
              <a:rPr lang="en-US" dirty="0"/>
              <a:t>through competitions and games. Few people have learned the skill of shifting the reason why they’re competing from an external one (winning a prize or gaining status) to a higher-quality one (an opportunity to fulfill a meaningful goal).</a:t>
            </a:r>
          </a:p>
          <a:p>
            <a:pPr marL="342900" lvl="0" indent="-342900">
              <a:buFont typeface="+mj-lt"/>
              <a:buAutoNum type="arabicPeriod"/>
            </a:pPr>
            <a:r>
              <a:rPr lang="en-US" b="1" dirty="0"/>
              <a:t>Don’t apply pressure to perform</a:t>
            </a:r>
            <a:r>
              <a:rPr lang="en-US" dirty="0"/>
              <a:t>. Sustained peak performance is a result of people acting because they </a:t>
            </a:r>
            <a:r>
              <a:rPr lang="en-US" i="1" dirty="0"/>
              <a:t>choose</a:t>
            </a:r>
            <a:r>
              <a:rPr lang="en-US" dirty="0"/>
              <a:t> to — not because they feel they </a:t>
            </a:r>
            <a:r>
              <a:rPr lang="en-US" i="1" dirty="0"/>
              <a:t>have </a:t>
            </a:r>
            <a:r>
              <a:rPr lang="en-US" dirty="0"/>
              <a:t>to</a:t>
            </a:r>
            <a:r>
              <a:rPr lang="en-US" dirty="0" smtClean="0"/>
              <a:t>.</a:t>
            </a:r>
            <a:endParaRPr lang="en-US" dirty="0"/>
          </a:p>
        </p:txBody>
      </p:sp>
    </p:spTree>
    <p:extLst>
      <p:ext uri="{BB962C8B-B14F-4D97-AF65-F5344CB8AC3E}">
        <p14:creationId xmlns:p14="http://schemas.microsoft.com/office/powerpoint/2010/main" xmlns="" val="315342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77500" lnSpcReduction="20000"/>
          </a:bodyPr>
          <a:lstStyle/>
          <a:p>
            <a:pPr marL="0" indent="0">
              <a:buNone/>
            </a:pPr>
            <a:r>
              <a:rPr lang="en-US" b="1" dirty="0"/>
              <a:t>Relatedness</a:t>
            </a:r>
            <a:r>
              <a:rPr lang="en-US" dirty="0"/>
              <a:t> is people’s need to care about and be cared about by others, to feel connected to others without concerns about ulterior motives, and to feel that they are contributing to something greater than themselves. Leaders have a great opportunity to help people derive meaning from their work.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392</a:t>
            </a:fld>
            <a:endParaRPr lang="en-US" dirty="0"/>
          </a:p>
        </p:txBody>
      </p:sp>
      <p:sp>
        <p:nvSpPr>
          <p:cNvPr id="4" name="Title 3"/>
          <p:cNvSpPr>
            <a:spLocks noGrp="1"/>
          </p:cNvSpPr>
          <p:nvPr>
            <p:ph type="title"/>
          </p:nvPr>
        </p:nvSpPr>
        <p:spPr/>
        <p:txBody>
          <a:bodyPr/>
          <a:lstStyle/>
          <a:p>
            <a:r>
              <a:rPr lang="en-US" dirty="0" smtClean="0"/>
              <a:t>Motivation - Relatedness</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139321"/>
          </a:xfrm>
          <a:prstGeom prst="rect">
            <a:avLst/>
          </a:prstGeom>
          <a:noFill/>
        </p:spPr>
        <p:txBody>
          <a:bodyPr wrap="square" rtlCol="0">
            <a:spAutoFit/>
          </a:bodyPr>
          <a:lstStyle/>
          <a:p>
            <a:pPr marL="342900" lvl="0" indent="-342900">
              <a:buFont typeface="+mj-lt"/>
              <a:buAutoNum type="arabicPeriod"/>
            </a:pPr>
            <a:r>
              <a:rPr lang="en-US" b="1" dirty="0"/>
              <a:t>Validate</a:t>
            </a:r>
            <a:r>
              <a:rPr lang="en-US" dirty="0"/>
              <a:t> the exploration of feelings in the workplace. Be willing to ask people how they feel about an assigned project or goal and listen to their response. All behavior may not be acceptable, but all feelings are worth exploring.</a:t>
            </a:r>
          </a:p>
          <a:p>
            <a:pPr marL="342900" lvl="0" indent="-342900">
              <a:buFont typeface="+mj-lt"/>
              <a:buAutoNum type="arabicPeriod"/>
            </a:pPr>
            <a:r>
              <a:rPr lang="en-US" b="1" dirty="0"/>
              <a:t>Take time </a:t>
            </a:r>
            <a:r>
              <a:rPr lang="en-US" dirty="0"/>
              <a:t>to facilitate the development of people’s values at work — then help them align those values with their goals. It is impossible to link work to values if individuals don’t know what their values are.</a:t>
            </a:r>
          </a:p>
          <a:p>
            <a:pPr marL="342900" lvl="0" indent="-342900">
              <a:buFont typeface="+mj-lt"/>
              <a:buAutoNum type="arabicPeriod"/>
            </a:pPr>
            <a:r>
              <a:rPr lang="en-US" b="1" dirty="0"/>
              <a:t>Connect</a:t>
            </a:r>
            <a:r>
              <a:rPr lang="en-US" dirty="0"/>
              <a:t> people’s work to a noble purpose.</a:t>
            </a:r>
          </a:p>
        </p:txBody>
      </p:sp>
    </p:spTree>
    <p:extLst>
      <p:ext uri="{BB962C8B-B14F-4D97-AF65-F5344CB8AC3E}">
        <p14:creationId xmlns:p14="http://schemas.microsoft.com/office/powerpoint/2010/main" xmlns="" val="42625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3124200" cy="3962399"/>
          </a:xfrm>
        </p:spPr>
        <p:txBody>
          <a:bodyPr>
            <a:normAutofit fontScale="92500" lnSpcReduction="20000"/>
          </a:bodyPr>
          <a:lstStyle/>
          <a:p>
            <a:pPr marL="0" indent="0">
              <a:buNone/>
            </a:pPr>
            <a:r>
              <a:rPr lang="en-US" b="1" dirty="0"/>
              <a:t>Competence</a:t>
            </a:r>
            <a:r>
              <a:rPr lang="en-US" dirty="0"/>
              <a:t> is people’s need to feel effective at meeting every-day challenges and opportunities, demonstrating skill over time, and feeling a sense of growth and flourishing. Leaders can rekindle people’s desire to grow and learn.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393</a:t>
            </a:fld>
            <a:endParaRPr lang="en-US" dirty="0"/>
          </a:p>
        </p:txBody>
      </p:sp>
      <p:sp>
        <p:nvSpPr>
          <p:cNvPr id="4" name="Title 3"/>
          <p:cNvSpPr>
            <a:spLocks noGrp="1"/>
          </p:cNvSpPr>
          <p:nvPr>
            <p:ph type="title"/>
          </p:nvPr>
        </p:nvSpPr>
        <p:spPr/>
        <p:txBody>
          <a:bodyPr/>
          <a:lstStyle/>
          <a:p>
            <a:r>
              <a:rPr lang="en-US" dirty="0" smtClean="0"/>
              <a:t>Motivation - Competence</a:t>
            </a:r>
            <a:endParaRPr lang="en-US" dirty="0"/>
          </a:p>
        </p:txBody>
      </p:sp>
      <p:sp>
        <p:nvSpPr>
          <p:cNvPr id="5" name="TextBox 4"/>
          <p:cNvSpPr txBox="1"/>
          <p:nvPr/>
        </p:nvSpPr>
        <p:spPr>
          <a:xfrm>
            <a:off x="5562600" y="5788223"/>
            <a:ext cx="3265187" cy="307777"/>
          </a:xfrm>
          <a:prstGeom prst="rect">
            <a:avLst/>
          </a:prstGeom>
          <a:noFill/>
        </p:spPr>
        <p:txBody>
          <a:bodyPr wrap="none" rtlCol="0">
            <a:spAutoFit/>
          </a:bodyPr>
          <a:lstStyle/>
          <a:p>
            <a:r>
              <a:rPr lang="en-US" sz="1400" dirty="0" smtClean="0">
                <a:solidFill>
                  <a:srgbClr val="A6A6A6"/>
                </a:solidFill>
              </a:rPr>
              <a:t>Harvard Business Review November, 2014</a:t>
            </a:r>
            <a:endParaRPr lang="en-US" sz="1400" dirty="0">
              <a:solidFill>
                <a:srgbClr val="A6A6A6"/>
              </a:solidFill>
            </a:endParaRPr>
          </a:p>
        </p:txBody>
      </p:sp>
      <p:sp>
        <p:nvSpPr>
          <p:cNvPr id="6" name="TextBox 5"/>
          <p:cNvSpPr txBox="1"/>
          <p:nvPr/>
        </p:nvSpPr>
        <p:spPr>
          <a:xfrm>
            <a:off x="3733800" y="1524000"/>
            <a:ext cx="5105400" cy="3139321"/>
          </a:xfrm>
          <a:prstGeom prst="rect">
            <a:avLst/>
          </a:prstGeom>
          <a:noFill/>
        </p:spPr>
        <p:txBody>
          <a:bodyPr wrap="square" rtlCol="0">
            <a:spAutoFit/>
          </a:bodyPr>
          <a:lstStyle/>
          <a:p>
            <a:pPr marL="342900" lvl="0" indent="-342900">
              <a:buFont typeface="+mj-lt"/>
              <a:buAutoNum type="arabicPeriod"/>
            </a:pPr>
            <a:r>
              <a:rPr lang="en-US" dirty="0"/>
              <a:t>Make</a:t>
            </a:r>
            <a:r>
              <a:rPr lang="en-US" b="1" dirty="0"/>
              <a:t> resources </a:t>
            </a:r>
            <a:r>
              <a:rPr lang="en-US" dirty="0"/>
              <a:t>available for learning. What message does it send about values for learning and developing competence when training budgets are the first casualty of economic cutbacks?</a:t>
            </a:r>
          </a:p>
          <a:p>
            <a:pPr marL="342900" lvl="0" indent="-342900">
              <a:buFont typeface="+mj-lt"/>
              <a:buAutoNum type="arabicPeriod"/>
            </a:pPr>
            <a:r>
              <a:rPr lang="en-US" dirty="0"/>
              <a:t>Set </a:t>
            </a:r>
            <a:r>
              <a:rPr lang="en-US" b="1" dirty="0"/>
              <a:t>learning goals </a:t>
            </a:r>
            <a:r>
              <a:rPr lang="en-US" dirty="0"/>
              <a:t>— not just the traditional results-oriented and outcome goals.</a:t>
            </a:r>
          </a:p>
          <a:p>
            <a:pPr marL="342900" lvl="0" indent="-342900">
              <a:buFont typeface="+mj-lt"/>
              <a:buAutoNum type="arabicPeriod"/>
            </a:pPr>
            <a:r>
              <a:rPr lang="en-US" b="1" dirty="0"/>
              <a:t>At the end of each day</a:t>
            </a:r>
            <a:r>
              <a:rPr lang="en-US" dirty="0"/>
              <a:t>, instead of asking, “What did you achieve today?” </a:t>
            </a:r>
            <a:r>
              <a:rPr lang="en-US" b="1" dirty="0"/>
              <a:t>ask </a:t>
            </a:r>
            <a:r>
              <a:rPr lang="en-US" dirty="0"/>
              <a:t>“What did you learn today? How did you grow today in ways that will help you and others tomorrow?”</a:t>
            </a:r>
          </a:p>
        </p:txBody>
      </p:sp>
    </p:spTree>
    <p:extLst>
      <p:ext uri="{BB962C8B-B14F-4D97-AF65-F5344CB8AC3E}">
        <p14:creationId xmlns:p14="http://schemas.microsoft.com/office/powerpoint/2010/main" xmlns="" val="206720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347184" y="0"/>
            <a:ext cx="6172200" cy="1143000"/>
          </a:xfrm>
        </p:spPr>
        <p:txBody>
          <a:bodyPr/>
          <a:lstStyle/>
          <a:p>
            <a:r>
              <a:rPr lang="en-US" dirty="0" smtClean="0">
                <a:cs typeface="Times New Roman" pitchFamily="18" charset="0"/>
              </a:rPr>
              <a:t>Forms of Communication</a:t>
            </a:r>
            <a:endParaRPr lang="en-US" dirty="0">
              <a:cs typeface="Times New Roman" pitchFamily="18" charset="0"/>
            </a:endParaRPr>
          </a:p>
        </p:txBody>
      </p:sp>
      <p:pic>
        <p:nvPicPr>
          <p:cNvPr id="24578" name="Picture 2" descr="https://encrypted-tbn0.gstatic.com/images?q=tbn:ANd9GcRVnOQw7T0oOFhFXvofGVR9SN7pJVROBOt0wzJNmVDAndkckKf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3837" y="1459413"/>
            <a:ext cx="2143125" cy="21431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394</a:t>
            </a:fld>
            <a:endParaRPr lang="en-US" dirty="0"/>
          </a:p>
        </p:txBody>
      </p:sp>
      <p:sp>
        <p:nvSpPr>
          <p:cNvPr id="5" name="Rectangle 4"/>
          <p:cNvSpPr/>
          <p:nvPr/>
        </p:nvSpPr>
        <p:spPr>
          <a:xfrm>
            <a:off x="685800" y="1524000"/>
            <a:ext cx="5943600" cy="3485570"/>
          </a:xfrm>
          <a:prstGeom prst="rect">
            <a:avLst/>
          </a:prstGeom>
        </p:spPr>
        <p:txBody>
          <a:bodyPr wrap="square">
            <a:spAutoFit/>
          </a:bodyPr>
          <a:lstStyle/>
          <a:p>
            <a:pPr>
              <a:spcBef>
                <a:spcPct val="25000"/>
              </a:spcBef>
              <a:spcAft>
                <a:spcPct val="25000"/>
              </a:spcAft>
            </a:pPr>
            <a:r>
              <a:rPr lang="en-GB" b="1" dirty="0"/>
              <a:t>Primary forms of communication</a:t>
            </a:r>
          </a:p>
          <a:p>
            <a:pPr lvl="1" indent="-273894">
              <a:buFontTx/>
              <a:buChar char="•"/>
            </a:pPr>
            <a:r>
              <a:rPr lang="en-GB" dirty="0">
                <a:latin typeface="ZapfCalligr BT" pitchFamily="18" charset="0"/>
              </a:rPr>
              <a:t>Verbal</a:t>
            </a:r>
          </a:p>
          <a:p>
            <a:pPr lvl="1" indent="-273894">
              <a:buFontTx/>
              <a:buChar char="•"/>
            </a:pPr>
            <a:r>
              <a:rPr lang="en-GB" dirty="0">
                <a:latin typeface="ZapfCalligr BT" pitchFamily="18" charset="0"/>
              </a:rPr>
              <a:t>Body language</a:t>
            </a:r>
          </a:p>
          <a:p>
            <a:pPr lvl="1" indent="-273894">
              <a:buFontTx/>
              <a:buChar char="•"/>
            </a:pPr>
            <a:r>
              <a:rPr lang="en-GB" dirty="0">
                <a:latin typeface="ZapfCalligr BT" pitchFamily="18" charset="0"/>
              </a:rPr>
              <a:t>Written</a:t>
            </a:r>
          </a:p>
          <a:p>
            <a:pPr lvl="1" indent="-273894">
              <a:buFontTx/>
              <a:buChar char="•"/>
            </a:pPr>
            <a:endParaRPr lang="en-GB" dirty="0">
              <a:latin typeface="ZapfCalligr BT" pitchFamily="18" charset="0"/>
            </a:endParaRPr>
          </a:p>
          <a:p>
            <a:r>
              <a:rPr lang="en-GB" b="1" dirty="0"/>
              <a:t>Environment</a:t>
            </a:r>
          </a:p>
          <a:p>
            <a:r>
              <a:rPr lang="en-GB" dirty="0"/>
              <a:t>A Project Manager depends on a communication network.  This may be formal or informal.</a:t>
            </a:r>
          </a:p>
          <a:p>
            <a:endParaRPr lang="en-GB" b="1" dirty="0" smtClean="0"/>
          </a:p>
          <a:p>
            <a:r>
              <a:rPr lang="en-GB" b="1" dirty="0" smtClean="0"/>
              <a:t>Channels </a:t>
            </a:r>
            <a:r>
              <a:rPr lang="en-GB" b="1" dirty="0"/>
              <a:t>of communication</a:t>
            </a:r>
          </a:p>
          <a:p>
            <a:pPr lvl="1" indent="-273894">
              <a:buFontTx/>
              <a:buChar char="•"/>
            </a:pPr>
            <a:r>
              <a:rPr lang="en-GB" dirty="0">
                <a:latin typeface="ZapfCalligr BT" pitchFamily="18" charset="0"/>
              </a:rPr>
              <a:t>Active</a:t>
            </a:r>
          </a:p>
          <a:p>
            <a:pPr lvl="1" indent="-273894">
              <a:buFontTx/>
              <a:buChar char="•"/>
            </a:pPr>
            <a:r>
              <a:rPr lang="en-GB" dirty="0">
                <a:latin typeface="ZapfCalligr BT" pitchFamily="18" charset="0"/>
              </a:rPr>
              <a:t>Passive</a:t>
            </a:r>
          </a:p>
        </p:txBody>
      </p:sp>
    </p:spTree>
    <p:extLst>
      <p:ext uri="{BB962C8B-B14F-4D97-AF65-F5344CB8AC3E}">
        <p14:creationId xmlns:p14="http://schemas.microsoft.com/office/powerpoint/2010/main" xmlns="" val="3420414505"/>
      </p:ext>
    </p:extLst>
  </p:cSld>
  <p:clrMapOvr>
    <a:masterClrMapping/>
  </p:clrMapOvr>
  <p:transition/>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r>
              <a:rPr lang="en-GB" dirty="0"/>
              <a:t>Barriers to Communication</a:t>
            </a:r>
          </a:p>
        </p:txBody>
      </p:sp>
      <p:grpSp>
        <p:nvGrpSpPr>
          <p:cNvPr id="2" name="Group 28"/>
          <p:cNvGrpSpPr/>
          <p:nvPr/>
        </p:nvGrpSpPr>
        <p:grpSpPr>
          <a:xfrm>
            <a:off x="1097574" y="1377954"/>
            <a:ext cx="6948854" cy="4739026"/>
            <a:chOff x="1965325" y="1581150"/>
            <a:chExt cx="7527925" cy="4739026"/>
          </a:xfrm>
        </p:grpSpPr>
        <p:sp>
          <p:nvSpPr>
            <p:cNvPr id="1073155" name="Oval 3"/>
            <p:cNvSpPr>
              <a:spLocks noChangeArrowheads="1"/>
            </p:cNvSpPr>
            <p:nvPr/>
          </p:nvSpPr>
          <p:spPr bwMode="auto">
            <a:xfrm>
              <a:off x="4705350" y="1981200"/>
              <a:ext cx="3879850" cy="3505200"/>
            </a:xfrm>
            <a:prstGeom prst="ellipse">
              <a:avLst/>
            </a:prstGeom>
            <a:solidFill>
              <a:schemeClr val="bg2">
                <a:lumMod val="75000"/>
              </a:schemeClr>
            </a:solidFill>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endParaRPr lang="en-US" b="1" dirty="0"/>
            </a:p>
          </p:txBody>
        </p:sp>
        <p:sp>
          <p:nvSpPr>
            <p:cNvPr id="1073156" name="Oval 4"/>
            <p:cNvSpPr>
              <a:spLocks noChangeArrowheads="1"/>
            </p:cNvSpPr>
            <p:nvPr/>
          </p:nvSpPr>
          <p:spPr bwMode="auto">
            <a:xfrm>
              <a:off x="2476500" y="1981200"/>
              <a:ext cx="3879850" cy="3505200"/>
            </a:xfrm>
            <a:prstGeom prst="ellipse">
              <a:avLst/>
            </a:prstGeom>
            <a:solidFill>
              <a:schemeClr val="bg2">
                <a:lumMod val="75000"/>
              </a:schemeClr>
            </a:solidFill>
            <a:ln>
              <a:headEnd type="none" w="sm" len="sm"/>
              <a:tailEnd type="none" w="lg" len="med"/>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endParaRPr lang="en-US" b="1" dirty="0"/>
            </a:p>
          </p:txBody>
        </p:sp>
        <p:sp>
          <p:nvSpPr>
            <p:cNvPr id="1073157" name="Text Box 5"/>
            <p:cNvSpPr txBox="1">
              <a:spLocks noChangeArrowheads="1"/>
            </p:cNvSpPr>
            <p:nvPr/>
          </p:nvSpPr>
          <p:spPr bwMode="auto">
            <a:xfrm>
              <a:off x="1965325" y="1581150"/>
              <a:ext cx="1749425" cy="82550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600" b="1" dirty="0"/>
                <a:t>Scope of </a:t>
              </a:r>
              <a:r>
                <a:rPr lang="en-GB" sz="1600" b="1" dirty="0" smtClean="0"/>
                <a:t>Source’s </a:t>
              </a:r>
              <a:r>
                <a:rPr lang="en-GB" sz="1600" b="1" dirty="0"/>
                <a:t>E</a:t>
              </a:r>
              <a:r>
                <a:rPr lang="en-GB" sz="1600" b="1" dirty="0" smtClean="0"/>
                <a:t>xperience</a:t>
              </a:r>
              <a:endParaRPr lang="en-GB" sz="1600" b="1" dirty="0"/>
            </a:p>
          </p:txBody>
        </p:sp>
        <p:sp>
          <p:nvSpPr>
            <p:cNvPr id="1073158" name="Text Box 6"/>
            <p:cNvSpPr txBox="1">
              <a:spLocks noChangeArrowheads="1"/>
            </p:cNvSpPr>
            <p:nvPr/>
          </p:nvSpPr>
          <p:spPr bwMode="auto">
            <a:xfrm>
              <a:off x="7743825" y="1600200"/>
              <a:ext cx="1749425" cy="82550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sz="1600" b="1" dirty="0"/>
                <a:t>Scope of </a:t>
              </a:r>
              <a:r>
                <a:rPr lang="en-GB" sz="1600" b="1" dirty="0" smtClean="0"/>
                <a:t>Recipient’s </a:t>
              </a:r>
              <a:r>
                <a:rPr lang="en-GB" sz="1600" b="1" dirty="0"/>
                <a:t>E</a:t>
              </a:r>
              <a:r>
                <a:rPr lang="en-GB" sz="1600" b="1" dirty="0" smtClean="0"/>
                <a:t>xperience</a:t>
              </a:r>
              <a:endParaRPr lang="en-GB" sz="1600" b="1" dirty="0"/>
            </a:p>
          </p:txBody>
        </p:sp>
        <p:grpSp>
          <p:nvGrpSpPr>
            <p:cNvPr id="3" name="Group 7"/>
            <p:cNvGrpSpPr>
              <a:grpSpLocks/>
            </p:cNvGrpSpPr>
            <p:nvPr/>
          </p:nvGrpSpPr>
          <p:grpSpPr bwMode="auto">
            <a:xfrm>
              <a:off x="4665664" y="2311400"/>
              <a:ext cx="1677988" cy="2844800"/>
              <a:chOff x="2939" y="1456"/>
              <a:chExt cx="1057" cy="1792"/>
            </a:xfrm>
          </p:grpSpPr>
          <p:grpSp>
            <p:nvGrpSpPr>
              <p:cNvPr id="4" name="Group 8"/>
              <p:cNvGrpSpPr>
                <a:grpSpLocks/>
              </p:cNvGrpSpPr>
              <p:nvPr/>
            </p:nvGrpSpPr>
            <p:grpSpPr bwMode="auto">
              <a:xfrm>
                <a:off x="2968" y="1456"/>
                <a:ext cx="1028" cy="1792"/>
                <a:chOff x="2736" y="1472"/>
                <a:chExt cx="949" cy="1792"/>
              </a:xfrm>
            </p:grpSpPr>
            <p:sp>
              <p:nvSpPr>
                <p:cNvPr id="1073161" name="Freeform 9"/>
                <p:cNvSpPr>
                  <a:spLocks/>
                </p:cNvSpPr>
                <p:nvPr/>
              </p:nvSpPr>
              <p:spPr bwMode="auto">
                <a:xfrm>
                  <a:off x="3208" y="1472"/>
                  <a:ext cx="477" cy="1792"/>
                </a:xfrm>
                <a:custGeom>
                  <a:avLst/>
                  <a:gdLst/>
                  <a:ahLst/>
                  <a:cxnLst>
                    <a:cxn ang="0">
                      <a:pos x="0" y="0"/>
                    </a:cxn>
                    <a:cxn ang="0">
                      <a:pos x="88" y="64"/>
                    </a:cxn>
                    <a:cxn ang="0">
                      <a:pos x="164" y="140"/>
                    </a:cxn>
                    <a:cxn ang="0">
                      <a:pos x="268" y="260"/>
                    </a:cxn>
                    <a:cxn ang="0">
                      <a:pos x="368" y="424"/>
                    </a:cxn>
                    <a:cxn ang="0">
                      <a:pos x="420" y="568"/>
                    </a:cxn>
                    <a:cxn ang="0">
                      <a:pos x="452" y="684"/>
                    </a:cxn>
                    <a:cxn ang="0">
                      <a:pos x="472" y="808"/>
                    </a:cxn>
                    <a:cxn ang="0">
                      <a:pos x="472" y="956"/>
                    </a:cxn>
                    <a:cxn ang="0">
                      <a:pos x="440" y="1156"/>
                    </a:cxn>
                    <a:cxn ang="0">
                      <a:pos x="396" y="1288"/>
                    </a:cxn>
                    <a:cxn ang="0">
                      <a:pos x="340" y="1408"/>
                    </a:cxn>
                    <a:cxn ang="0">
                      <a:pos x="252" y="1548"/>
                    </a:cxn>
                    <a:cxn ang="0">
                      <a:pos x="148" y="1664"/>
                    </a:cxn>
                    <a:cxn ang="0">
                      <a:pos x="4" y="1792"/>
                    </a:cxn>
                  </a:cxnLst>
                  <a:rect l="0" t="0" r="r" b="b"/>
                  <a:pathLst>
                    <a:path w="477" h="1792">
                      <a:moveTo>
                        <a:pt x="0" y="0"/>
                      </a:moveTo>
                      <a:cubicBezTo>
                        <a:pt x="15" y="11"/>
                        <a:pt x="61" y="41"/>
                        <a:pt x="88" y="64"/>
                      </a:cubicBezTo>
                      <a:cubicBezTo>
                        <a:pt x="115" y="87"/>
                        <a:pt x="134" y="107"/>
                        <a:pt x="164" y="140"/>
                      </a:cubicBezTo>
                      <a:cubicBezTo>
                        <a:pt x="194" y="173"/>
                        <a:pt x="234" y="213"/>
                        <a:pt x="268" y="260"/>
                      </a:cubicBezTo>
                      <a:cubicBezTo>
                        <a:pt x="302" y="307"/>
                        <a:pt x="343" y="373"/>
                        <a:pt x="368" y="424"/>
                      </a:cubicBezTo>
                      <a:cubicBezTo>
                        <a:pt x="393" y="475"/>
                        <a:pt x="406" y="525"/>
                        <a:pt x="420" y="568"/>
                      </a:cubicBezTo>
                      <a:cubicBezTo>
                        <a:pt x="434" y="611"/>
                        <a:pt x="443" y="644"/>
                        <a:pt x="452" y="684"/>
                      </a:cubicBezTo>
                      <a:cubicBezTo>
                        <a:pt x="461" y="724"/>
                        <a:pt x="469" y="763"/>
                        <a:pt x="472" y="808"/>
                      </a:cubicBezTo>
                      <a:cubicBezTo>
                        <a:pt x="475" y="853"/>
                        <a:pt x="477" y="898"/>
                        <a:pt x="472" y="956"/>
                      </a:cubicBezTo>
                      <a:cubicBezTo>
                        <a:pt x="467" y="1014"/>
                        <a:pt x="453" y="1101"/>
                        <a:pt x="440" y="1156"/>
                      </a:cubicBezTo>
                      <a:cubicBezTo>
                        <a:pt x="427" y="1211"/>
                        <a:pt x="413" y="1246"/>
                        <a:pt x="396" y="1288"/>
                      </a:cubicBezTo>
                      <a:cubicBezTo>
                        <a:pt x="379" y="1330"/>
                        <a:pt x="364" y="1365"/>
                        <a:pt x="340" y="1408"/>
                      </a:cubicBezTo>
                      <a:cubicBezTo>
                        <a:pt x="316" y="1451"/>
                        <a:pt x="284" y="1505"/>
                        <a:pt x="252" y="1548"/>
                      </a:cubicBezTo>
                      <a:cubicBezTo>
                        <a:pt x="220" y="1591"/>
                        <a:pt x="189" y="1623"/>
                        <a:pt x="148" y="1664"/>
                      </a:cubicBezTo>
                      <a:cubicBezTo>
                        <a:pt x="107" y="1705"/>
                        <a:pt x="34" y="1765"/>
                        <a:pt x="4" y="1792"/>
                      </a:cubicBezTo>
                    </a:path>
                  </a:pathLst>
                </a:custGeom>
                <a:solidFill>
                  <a:schemeClr val="bg2"/>
                </a:solidFill>
                <a:ln w="12700" cap="sq" cmpd="sng">
                  <a:solidFill>
                    <a:schemeClr val="bg2"/>
                  </a:solidFill>
                  <a:prstDash val="solid"/>
                  <a:round/>
                  <a:headEnd type="none" w="sm" len="sm"/>
                  <a:tailEnd type="none" w="lg" len="med"/>
                </a:ln>
                <a:effectLst/>
              </p:spPr>
              <p:txBody>
                <a:bodyPr lIns="90000" tIns="46800" rIns="90000" bIns="46800" anchor="ctr"/>
                <a:lstStyle/>
                <a:p>
                  <a:endParaRPr lang="en-US" b="1" dirty="0"/>
                </a:p>
              </p:txBody>
            </p:sp>
            <p:sp>
              <p:nvSpPr>
                <p:cNvPr id="1073162" name="Freeform 10"/>
                <p:cNvSpPr>
                  <a:spLocks/>
                </p:cNvSpPr>
                <p:nvPr/>
              </p:nvSpPr>
              <p:spPr bwMode="auto">
                <a:xfrm flipH="1">
                  <a:off x="2736" y="1472"/>
                  <a:ext cx="477" cy="1792"/>
                </a:xfrm>
                <a:custGeom>
                  <a:avLst/>
                  <a:gdLst/>
                  <a:ahLst/>
                  <a:cxnLst>
                    <a:cxn ang="0">
                      <a:pos x="0" y="0"/>
                    </a:cxn>
                    <a:cxn ang="0">
                      <a:pos x="88" y="64"/>
                    </a:cxn>
                    <a:cxn ang="0">
                      <a:pos x="164" y="140"/>
                    </a:cxn>
                    <a:cxn ang="0">
                      <a:pos x="268" y="260"/>
                    </a:cxn>
                    <a:cxn ang="0">
                      <a:pos x="368" y="424"/>
                    </a:cxn>
                    <a:cxn ang="0">
                      <a:pos x="420" y="568"/>
                    </a:cxn>
                    <a:cxn ang="0">
                      <a:pos x="452" y="684"/>
                    </a:cxn>
                    <a:cxn ang="0">
                      <a:pos x="472" y="808"/>
                    </a:cxn>
                    <a:cxn ang="0">
                      <a:pos x="472" y="956"/>
                    </a:cxn>
                    <a:cxn ang="0">
                      <a:pos x="440" y="1156"/>
                    </a:cxn>
                    <a:cxn ang="0">
                      <a:pos x="396" y="1288"/>
                    </a:cxn>
                    <a:cxn ang="0">
                      <a:pos x="340" y="1408"/>
                    </a:cxn>
                    <a:cxn ang="0">
                      <a:pos x="252" y="1548"/>
                    </a:cxn>
                    <a:cxn ang="0">
                      <a:pos x="148" y="1664"/>
                    </a:cxn>
                    <a:cxn ang="0">
                      <a:pos x="4" y="1792"/>
                    </a:cxn>
                  </a:cxnLst>
                  <a:rect l="0" t="0" r="r" b="b"/>
                  <a:pathLst>
                    <a:path w="477" h="1792">
                      <a:moveTo>
                        <a:pt x="0" y="0"/>
                      </a:moveTo>
                      <a:cubicBezTo>
                        <a:pt x="15" y="11"/>
                        <a:pt x="61" y="41"/>
                        <a:pt x="88" y="64"/>
                      </a:cubicBezTo>
                      <a:cubicBezTo>
                        <a:pt x="115" y="87"/>
                        <a:pt x="134" y="107"/>
                        <a:pt x="164" y="140"/>
                      </a:cubicBezTo>
                      <a:cubicBezTo>
                        <a:pt x="194" y="173"/>
                        <a:pt x="234" y="213"/>
                        <a:pt x="268" y="260"/>
                      </a:cubicBezTo>
                      <a:cubicBezTo>
                        <a:pt x="302" y="307"/>
                        <a:pt x="343" y="373"/>
                        <a:pt x="368" y="424"/>
                      </a:cubicBezTo>
                      <a:cubicBezTo>
                        <a:pt x="393" y="475"/>
                        <a:pt x="406" y="525"/>
                        <a:pt x="420" y="568"/>
                      </a:cubicBezTo>
                      <a:cubicBezTo>
                        <a:pt x="434" y="611"/>
                        <a:pt x="443" y="644"/>
                        <a:pt x="452" y="684"/>
                      </a:cubicBezTo>
                      <a:cubicBezTo>
                        <a:pt x="461" y="724"/>
                        <a:pt x="469" y="763"/>
                        <a:pt x="472" y="808"/>
                      </a:cubicBezTo>
                      <a:cubicBezTo>
                        <a:pt x="475" y="853"/>
                        <a:pt x="477" y="898"/>
                        <a:pt x="472" y="956"/>
                      </a:cubicBezTo>
                      <a:cubicBezTo>
                        <a:pt x="467" y="1014"/>
                        <a:pt x="453" y="1101"/>
                        <a:pt x="440" y="1156"/>
                      </a:cubicBezTo>
                      <a:cubicBezTo>
                        <a:pt x="427" y="1211"/>
                        <a:pt x="413" y="1246"/>
                        <a:pt x="396" y="1288"/>
                      </a:cubicBezTo>
                      <a:cubicBezTo>
                        <a:pt x="379" y="1330"/>
                        <a:pt x="364" y="1365"/>
                        <a:pt x="340" y="1408"/>
                      </a:cubicBezTo>
                      <a:cubicBezTo>
                        <a:pt x="316" y="1451"/>
                        <a:pt x="284" y="1505"/>
                        <a:pt x="252" y="1548"/>
                      </a:cubicBezTo>
                      <a:cubicBezTo>
                        <a:pt x="220" y="1591"/>
                        <a:pt x="189" y="1623"/>
                        <a:pt x="148" y="1664"/>
                      </a:cubicBezTo>
                      <a:cubicBezTo>
                        <a:pt x="107" y="1705"/>
                        <a:pt x="34" y="1765"/>
                        <a:pt x="4" y="1792"/>
                      </a:cubicBezTo>
                    </a:path>
                  </a:pathLst>
                </a:custGeom>
                <a:solidFill>
                  <a:schemeClr val="bg2"/>
                </a:solidFill>
                <a:ln w="12700" cap="sq" cmpd="sng">
                  <a:solidFill>
                    <a:schemeClr val="bg2"/>
                  </a:solidFill>
                  <a:prstDash val="solid"/>
                  <a:round/>
                  <a:headEnd type="none" w="sm" len="sm"/>
                  <a:tailEnd type="none" w="lg" len="med"/>
                </a:ln>
                <a:effectLst/>
              </p:spPr>
              <p:txBody>
                <a:bodyPr lIns="90000" tIns="46800" rIns="90000" bIns="46800" anchor="ctr"/>
                <a:lstStyle/>
                <a:p>
                  <a:endParaRPr lang="en-US" b="1" dirty="0"/>
                </a:p>
              </p:txBody>
            </p:sp>
          </p:grpSp>
          <p:sp>
            <p:nvSpPr>
              <p:cNvPr id="1073163" name="Rectangle 11"/>
              <p:cNvSpPr>
                <a:spLocks noChangeArrowheads="1"/>
              </p:cNvSpPr>
              <p:nvPr/>
            </p:nvSpPr>
            <p:spPr bwMode="auto">
              <a:xfrm>
                <a:off x="2939" y="2156"/>
                <a:ext cx="982" cy="370"/>
              </a:xfrm>
              <a:prstGeom prst="rect">
                <a:avLst/>
              </a:prstGeom>
              <a:noFill/>
              <a:ln w="12700" cap="sq">
                <a:noFill/>
                <a:miter lim="800000"/>
                <a:headEnd type="none" w="sm" len="sm"/>
                <a:tailEnd type="none" w="lg" len="med"/>
              </a:ln>
              <a:effectLst/>
            </p:spPr>
            <p:txBody>
              <a:bodyPr wrap="none" lIns="90000" tIns="46800" rIns="90000" bIns="46800">
                <a:spAutoFit/>
              </a:bodyPr>
              <a:lstStyle/>
              <a:p>
                <a:pPr algn="ctr" eaLnBrk="1" hangingPunct="1"/>
                <a:r>
                  <a:rPr lang="en-GB" sz="1600" b="1" dirty="0">
                    <a:solidFill>
                      <a:schemeClr val="tx2"/>
                    </a:solidFill>
                  </a:rPr>
                  <a:t>Mutual</a:t>
                </a:r>
                <a:br>
                  <a:rPr lang="en-GB" sz="1600" b="1" dirty="0">
                    <a:solidFill>
                      <a:schemeClr val="tx2"/>
                    </a:solidFill>
                  </a:rPr>
                </a:br>
                <a:r>
                  <a:rPr lang="en-GB" sz="1600" b="1" dirty="0" smtClean="0">
                    <a:solidFill>
                      <a:schemeClr val="tx2"/>
                    </a:solidFill>
                  </a:rPr>
                  <a:t>Understanding</a:t>
                </a:r>
                <a:endParaRPr lang="en-GB" sz="1600" b="1" dirty="0">
                  <a:solidFill>
                    <a:schemeClr val="tx2"/>
                  </a:solidFill>
                </a:endParaRPr>
              </a:p>
            </p:txBody>
          </p:sp>
        </p:grpSp>
        <p:grpSp>
          <p:nvGrpSpPr>
            <p:cNvPr id="5" name="Group 12"/>
            <p:cNvGrpSpPr>
              <a:grpSpLocks/>
            </p:cNvGrpSpPr>
            <p:nvPr/>
          </p:nvGrpSpPr>
          <p:grpSpPr bwMode="auto">
            <a:xfrm>
              <a:off x="3648075" y="4038603"/>
              <a:ext cx="3616325" cy="690563"/>
              <a:chOff x="2298" y="2544"/>
              <a:chExt cx="2278" cy="435"/>
            </a:xfrm>
          </p:grpSpPr>
          <p:sp>
            <p:nvSpPr>
              <p:cNvPr id="1073165" name="Rectangle 13"/>
              <p:cNvSpPr>
                <a:spLocks noChangeArrowheads="1"/>
              </p:cNvSpPr>
              <p:nvPr/>
            </p:nvSpPr>
            <p:spPr bwMode="auto">
              <a:xfrm>
                <a:off x="3093" y="2764"/>
                <a:ext cx="672"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rgbClr val="003399"/>
                    </a:solidFill>
                  </a:rPr>
                  <a:t>Feedback</a:t>
                </a:r>
              </a:p>
            </p:txBody>
          </p:sp>
          <p:sp>
            <p:nvSpPr>
              <p:cNvPr id="1073166" name="AutoShape 14"/>
              <p:cNvSpPr>
                <a:spLocks noChangeArrowheads="1"/>
              </p:cNvSpPr>
              <p:nvPr/>
            </p:nvSpPr>
            <p:spPr bwMode="auto">
              <a:xfrm rot="18000000" flipH="1">
                <a:off x="2478" y="2364"/>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sp>
            <p:nvSpPr>
              <p:cNvPr id="1073167" name="AutoShape 15"/>
              <p:cNvSpPr>
                <a:spLocks noChangeArrowheads="1"/>
              </p:cNvSpPr>
              <p:nvPr/>
            </p:nvSpPr>
            <p:spPr bwMode="auto">
              <a:xfrm rot="3600000" flipH="1" flipV="1">
                <a:off x="4090" y="2364"/>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grpSp>
        <p:grpSp>
          <p:nvGrpSpPr>
            <p:cNvPr id="6" name="Group 16"/>
            <p:cNvGrpSpPr>
              <a:grpSpLocks/>
            </p:cNvGrpSpPr>
            <p:nvPr/>
          </p:nvGrpSpPr>
          <p:grpSpPr bwMode="auto">
            <a:xfrm>
              <a:off x="2559050" y="2660651"/>
              <a:ext cx="5791184" cy="1262063"/>
              <a:chOff x="1612" y="1676"/>
              <a:chExt cx="3647" cy="795"/>
            </a:xfrm>
          </p:grpSpPr>
          <p:sp>
            <p:nvSpPr>
              <p:cNvPr id="1073169" name="Rectangle 17"/>
              <p:cNvSpPr>
                <a:spLocks noChangeArrowheads="1"/>
              </p:cNvSpPr>
              <p:nvPr/>
            </p:nvSpPr>
            <p:spPr bwMode="auto">
              <a:xfrm>
                <a:off x="1612" y="2256"/>
                <a:ext cx="519"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chemeClr val="bg1"/>
                    </a:solidFill>
                  </a:rPr>
                  <a:t>Source</a:t>
                </a:r>
              </a:p>
            </p:txBody>
          </p:sp>
          <p:sp>
            <p:nvSpPr>
              <p:cNvPr id="1073170" name="Rectangle 18"/>
              <p:cNvSpPr>
                <a:spLocks noChangeArrowheads="1"/>
              </p:cNvSpPr>
              <p:nvPr/>
            </p:nvSpPr>
            <p:spPr bwMode="auto">
              <a:xfrm>
                <a:off x="4594" y="2256"/>
                <a:ext cx="665" cy="215"/>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600" b="1" dirty="0">
                    <a:solidFill>
                      <a:schemeClr val="bg1"/>
                    </a:solidFill>
                  </a:rPr>
                  <a:t>Recipient</a:t>
                </a:r>
              </a:p>
            </p:txBody>
          </p:sp>
          <p:sp>
            <p:nvSpPr>
              <p:cNvPr id="1073171" name="Rectangle 19"/>
              <p:cNvSpPr>
                <a:spLocks noChangeArrowheads="1"/>
              </p:cNvSpPr>
              <p:nvPr/>
            </p:nvSpPr>
            <p:spPr bwMode="auto">
              <a:xfrm>
                <a:off x="3112" y="1676"/>
                <a:ext cx="632" cy="215"/>
              </a:xfrm>
              <a:prstGeom prst="rect">
                <a:avLst/>
              </a:prstGeom>
              <a:noFill/>
              <a:ln w="12700" cap="sq">
                <a:noFill/>
                <a:miter lim="800000"/>
                <a:headEnd type="none" w="sm" len="sm"/>
                <a:tailEnd type="none" w="lg" len="med"/>
              </a:ln>
              <a:effectLst/>
            </p:spPr>
            <p:txBody>
              <a:bodyPr wrap="none" lIns="90000" tIns="46800" rIns="90000" bIns="46800">
                <a:spAutoFit/>
              </a:bodyPr>
              <a:lstStyle/>
              <a:p>
                <a:pPr eaLnBrk="1" hangingPunct="1"/>
                <a:r>
                  <a:rPr lang="en-GB" sz="1600" b="1" dirty="0">
                    <a:solidFill>
                      <a:srgbClr val="003399"/>
                    </a:solidFill>
                  </a:rPr>
                  <a:t>Message</a:t>
                </a:r>
              </a:p>
            </p:txBody>
          </p:sp>
          <p:sp>
            <p:nvSpPr>
              <p:cNvPr id="1073172" name="AutoShape 20"/>
              <p:cNvSpPr>
                <a:spLocks noChangeArrowheads="1"/>
              </p:cNvSpPr>
              <p:nvPr/>
            </p:nvSpPr>
            <p:spPr bwMode="auto">
              <a:xfrm rot="3600000">
                <a:off x="2478" y="1692"/>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sp>
            <p:nvSpPr>
              <p:cNvPr id="1073173" name="AutoShape 21"/>
              <p:cNvSpPr>
                <a:spLocks noChangeArrowheads="1"/>
              </p:cNvSpPr>
              <p:nvPr/>
            </p:nvSpPr>
            <p:spPr bwMode="auto">
              <a:xfrm rot="18000000" flipV="1">
                <a:off x="4142" y="1722"/>
                <a:ext cx="306" cy="666"/>
              </a:xfrm>
              <a:prstGeom prst="upArrow">
                <a:avLst>
                  <a:gd name="adj1" fmla="val 50000"/>
                  <a:gd name="adj2" fmla="val 54412"/>
                </a:avLst>
              </a:prstGeom>
              <a:ln>
                <a:headEnd type="none" w="sm" len="sm"/>
                <a:tailEnd type="none" w="lg" len="med"/>
              </a:ln>
            </p:spPr>
            <p:style>
              <a:lnRef idx="3">
                <a:schemeClr val="lt1"/>
              </a:lnRef>
              <a:fillRef idx="1">
                <a:schemeClr val="accent2"/>
              </a:fillRef>
              <a:effectRef idx="1">
                <a:schemeClr val="accent2"/>
              </a:effectRef>
              <a:fontRef idx="minor">
                <a:schemeClr val="lt1"/>
              </a:fontRef>
            </p:style>
            <p:txBody>
              <a:bodyPr wrap="none" lIns="90000" tIns="46800" rIns="90000" bIns="46800" anchor="ctr"/>
              <a:lstStyle/>
              <a:p>
                <a:endParaRPr lang="en-US" b="1" dirty="0"/>
              </a:p>
            </p:txBody>
          </p:sp>
        </p:grpSp>
        <p:sp>
          <p:nvSpPr>
            <p:cNvPr id="23" name="TextBox 22"/>
            <p:cNvSpPr txBox="1"/>
            <p:nvPr/>
          </p:nvSpPr>
          <p:spPr>
            <a:xfrm>
              <a:off x="5892801" y="2989943"/>
              <a:ext cx="1296605"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Background</a:t>
              </a:r>
            </a:p>
          </p:txBody>
        </p:sp>
        <p:sp>
          <p:nvSpPr>
            <p:cNvPr id="24" name="TextBox 23"/>
            <p:cNvSpPr txBox="1"/>
            <p:nvPr/>
          </p:nvSpPr>
          <p:spPr>
            <a:xfrm>
              <a:off x="3200400" y="2982686"/>
              <a:ext cx="1547993"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a:solidFill>
                    <a:schemeClr val="tx1"/>
                  </a:solidFill>
                </a:rPr>
                <a:t>Environmental</a:t>
              </a:r>
            </a:p>
          </p:txBody>
        </p:sp>
        <p:sp>
          <p:nvSpPr>
            <p:cNvPr id="25" name="TextBox 24"/>
            <p:cNvSpPr txBox="1"/>
            <p:nvPr/>
          </p:nvSpPr>
          <p:spPr>
            <a:xfrm>
              <a:off x="5805714" y="4049486"/>
              <a:ext cx="1539728"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Organizational</a:t>
              </a:r>
            </a:p>
          </p:txBody>
        </p:sp>
        <p:sp>
          <p:nvSpPr>
            <p:cNvPr id="26" name="TextBox 25"/>
            <p:cNvSpPr txBox="1"/>
            <p:nvPr/>
          </p:nvSpPr>
          <p:spPr>
            <a:xfrm>
              <a:off x="3577772" y="4056743"/>
              <a:ext cx="994300" cy="338554"/>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GB" sz="1600" b="1" dirty="0" smtClean="0">
                  <a:solidFill>
                    <a:schemeClr val="tx1"/>
                  </a:solidFill>
                </a:rPr>
                <a:t>Personal</a:t>
              </a:r>
              <a:endParaRPr lang="en-GB" sz="1600" b="1" dirty="0">
                <a:solidFill>
                  <a:schemeClr val="tx1"/>
                </a:solidFill>
              </a:endParaRPr>
            </a:p>
          </p:txBody>
        </p:sp>
        <p:sp>
          <p:nvSpPr>
            <p:cNvPr id="27" name="TextBox 26"/>
            <p:cNvSpPr txBox="1"/>
            <p:nvPr/>
          </p:nvSpPr>
          <p:spPr>
            <a:xfrm>
              <a:off x="2871275" y="5602519"/>
              <a:ext cx="5411482" cy="369332"/>
            </a:xfrm>
            <a:prstGeom prst="rect">
              <a:avLst/>
            </a:prstGeom>
            <a:noFill/>
          </p:spPr>
          <p:txBody>
            <a:bodyPr wrap="none" rtlCol="0">
              <a:spAutoFit/>
            </a:bodyPr>
            <a:lstStyle/>
            <a:p>
              <a:r>
                <a:rPr lang="en-GB" b="1" dirty="0" smtClean="0"/>
                <a:t>Send Reinforcements, we are going to advance .....</a:t>
              </a:r>
              <a:endParaRPr lang="en-GB" b="1" dirty="0"/>
            </a:p>
          </p:txBody>
        </p:sp>
        <p:sp>
          <p:nvSpPr>
            <p:cNvPr id="28" name="TextBox 27"/>
            <p:cNvSpPr txBox="1"/>
            <p:nvPr/>
          </p:nvSpPr>
          <p:spPr>
            <a:xfrm>
              <a:off x="2672425" y="5950844"/>
              <a:ext cx="5809438" cy="369332"/>
            </a:xfrm>
            <a:prstGeom prst="rect">
              <a:avLst/>
            </a:prstGeom>
            <a:noFill/>
          </p:spPr>
          <p:txBody>
            <a:bodyPr wrap="none" rtlCol="0">
              <a:spAutoFit/>
            </a:bodyPr>
            <a:lstStyle/>
            <a:p>
              <a:r>
                <a:rPr lang="en-GB" b="1" dirty="0" smtClean="0"/>
                <a:t>Send Three and Four pence, we are going to the dance</a:t>
              </a:r>
              <a:endParaRPr lang="en-GB" b="1" dirty="0"/>
            </a:p>
          </p:txBody>
        </p:sp>
      </p:grpSp>
      <p:sp>
        <p:nvSpPr>
          <p:cNvPr id="7" name="Footer Placeholder 6"/>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8" name="Slide Number Placeholder 7"/>
          <p:cNvSpPr>
            <a:spLocks noGrp="1"/>
          </p:cNvSpPr>
          <p:nvPr>
            <p:ph type="sldNum" sz="quarter" idx="12"/>
          </p:nvPr>
        </p:nvSpPr>
        <p:spPr/>
        <p:txBody>
          <a:bodyPr/>
          <a:lstStyle/>
          <a:p>
            <a:fld id="{4BE819A1-3DD8-4179-BFD0-BF7D359F8DBD}" type="slidenum">
              <a:rPr lang="en-US" smtClean="0"/>
              <a:pPr/>
              <a:t>395</a:t>
            </a:fld>
            <a:endParaRPr lang="en-US" dirty="0"/>
          </a:p>
        </p:txBody>
      </p:sp>
    </p:spTree>
    <p:extLst>
      <p:ext uri="{BB962C8B-B14F-4D97-AF65-F5344CB8AC3E}">
        <p14:creationId xmlns:p14="http://schemas.microsoft.com/office/powerpoint/2010/main" xmlns="" val="229413413"/>
      </p:ext>
    </p:extLst>
  </p:cSld>
  <p:clrMapOvr>
    <a:masterClrMapping/>
  </p:clrMapOvr>
  <p:transition/>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03" name="Picture 3" descr="MCj03984150000[1]"/>
          <p:cNvPicPr>
            <a:picLocks noGrp="1" noChangeAspect="1" noChangeArrowheads="1"/>
          </p:cNvPicPr>
          <p:nvPr>
            <p:ph sz="quarter" idx="2"/>
          </p:nvPr>
        </p:nvPicPr>
        <p:blipFill>
          <a:blip r:embed="rId3" cstate="print">
            <a:extLst>
              <a:ext uri="{28A0092B-C50C-407E-A947-70E740481C1C}">
                <a14:useLocalDpi xmlns:a14="http://schemas.microsoft.com/office/drawing/2010/main" xmlns="" val="0"/>
              </a:ext>
            </a:extLst>
          </a:blip>
          <a:srcRect/>
          <a:stretch>
            <a:fillRect/>
          </a:stretch>
        </p:blipFill>
        <p:spPr>
          <a:xfrm>
            <a:off x="2826947" y="2910116"/>
            <a:ext cx="3511062" cy="3297238"/>
          </a:xfrm>
          <a:noFill/>
          <a:ln/>
        </p:spPr>
      </p:pic>
      <p:sp>
        <p:nvSpPr>
          <p:cNvPr id="1075204" name="Text Box 4"/>
          <p:cNvSpPr txBox="1">
            <a:spLocks noChangeArrowheads="1"/>
          </p:cNvSpPr>
          <p:nvPr/>
        </p:nvSpPr>
        <p:spPr bwMode="auto">
          <a:xfrm>
            <a:off x="2013659" y="3695929"/>
            <a:ext cx="957611"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800" b="1" dirty="0"/>
              <a:t>Sponsor</a:t>
            </a:r>
            <a:endParaRPr lang="en-US" sz="1800" b="1" dirty="0"/>
          </a:p>
        </p:txBody>
      </p:sp>
      <p:sp>
        <p:nvSpPr>
          <p:cNvPr id="1075205" name="Text Box 5"/>
          <p:cNvSpPr txBox="1">
            <a:spLocks noChangeArrowheads="1"/>
          </p:cNvSpPr>
          <p:nvPr/>
        </p:nvSpPr>
        <p:spPr bwMode="auto">
          <a:xfrm>
            <a:off x="5986317" y="3694342"/>
            <a:ext cx="237857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800" b="1" dirty="0" smtClean="0"/>
              <a:t>Sustainability </a:t>
            </a:r>
            <a:r>
              <a:rPr lang="en-GB" sz="1800" b="1" dirty="0"/>
              <a:t>Manager</a:t>
            </a:r>
            <a:endParaRPr lang="en-US" sz="1800" b="1" dirty="0"/>
          </a:p>
        </p:txBody>
      </p:sp>
      <p:grpSp>
        <p:nvGrpSpPr>
          <p:cNvPr id="2" name="Group 6"/>
          <p:cNvGrpSpPr>
            <a:grpSpLocks/>
          </p:cNvGrpSpPr>
          <p:nvPr/>
        </p:nvGrpSpPr>
        <p:grpSpPr bwMode="auto">
          <a:xfrm>
            <a:off x="898501" y="965430"/>
            <a:ext cx="2834054" cy="2205037"/>
            <a:chOff x="988" y="663"/>
            <a:chExt cx="1934" cy="1389"/>
          </a:xfrm>
        </p:grpSpPr>
        <p:sp>
          <p:nvSpPr>
            <p:cNvPr id="1075207" name="AutoShape 7"/>
            <p:cNvSpPr>
              <a:spLocks noChangeArrowheads="1"/>
            </p:cNvSpPr>
            <p:nvPr/>
          </p:nvSpPr>
          <p:spPr bwMode="auto">
            <a:xfrm>
              <a:off x="988" y="663"/>
              <a:ext cx="1934" cy="1389"/>
            </a:xfrm>
            <a:prstGeom prst="cloudCallout">
              <a:avLst>
                <a:gd name="adj1" fmla="val 31181"/>
                <a:gd name="adj2" fmla="val 63681"/>
              </a:avLst>
            </a:prstGeom>
            <a:solidFill>
              <a:schemeClr val="bg1"/>
            </a:solidFill>
            <a:ln w="12700" cap="sq">
              <a:solidFill>
                <a:schemeClr val="tx1"/>
              </a:solidFill>
              <a:round/>
              <a:headEnd type="none" w="sm" len="sm"/>
              <a:tailEnd type="none" w="lg" len="med"/>
            </a:ln>
            <a:effectLst/>
          </p:spPr>
          <p:txBody>
            <a:bodyPr lIns="90000" tIns="46800" rIns="90000" bIns="46800" anchor="ctr"/>
            <a:lstStyle/>
            <a:p>
              <a:pPr eaLnBrk="1" hangingPunct="1"/>
              <a:endParaRPr lang="en-US" b="1" dirty="0"/>
            </a:p>
          </p:txBody>
        </p:sp>
        <p:sp>
          <p:nvSpPr>
            <p:cNvPr id="1075208" name="Text Box 8"/>
            <p:cNvSpPr txBox="1">
              <a:spLocks noChangeArrowheads="1"/>
            </p:cNvSpPr>
            <p:nvPr/>
          </p:nvSpPr>
          <p:spPr bwMode="auto">
            <a:xfrm>
              <a:off x="1170" y="935"/>
              <a:ext cx="1168" cy="87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200" b="1" dirty="0"/>
                <a:t>Benefits</a:t>
              </a:r>
            </a:p>
            <a:p>
              <a:pPr algn="l" eaLnBrk="1" hangingPunct="1"/>
              <a:r>
                <a:rPr lang="en-GB" sz="1200" b="1" dirty="0"/>
                <a:t>Risks</a:t>
              </a:r>
            </a:p>
            <a:p>
              <a:pPr algn="l" eaLnBrk="1" hangingPunct="1"/>
              <a:r>
                <a:rPr lang="en-GB" sz="1200" b="1" dirty="0"/>
                <a:t>Environmental Factors</a:t>
              </a:r>
            </a:p>
            <a:p>
              <a:pPr algn="l" eaLnBrk="1" hangingPunct="1"/>
              <a:r>
                <a:rPr lang="en-GB" sz="1200" b="1" dirty="0"/>
                <a:t>Users</a:t>
              </a:r>
            </a:p>
            <a:p>
              <a:pPr algn="l" eaLnBrk="1" hangingPunct="1"/>
              <a:r>
                <a:rPr lang="en-GB" sz="1200" b="1" dirty="0"/>
                <a:t>Corporate Management</a:t>
              </a:r>
            </a:p>
            <a:p>
              <a:pPr algn="l" eaLnBrk="1" hangingPunct="1"/>
              <a:r>
                <a:rPr lang="en-GB" sz="1200" b="1" dirty="0"/>
                <a:t>Business Case </a:t>
              </a:r>
            </a:p>
            <a:p>
              <a:pPr algn="l" eaLnBrk="1" hangingPunct="1"/>
              <a:r>
                <a:rPr lang="en-GB" sz="1200" b="1" dirty="0"/>
                <a:t>Changes</a:t>
              </a:r>
              <a:endParaRPr lang="en-US" sz="1200" b="1" dirty="0"/>
            </a:p>
          </p:txBody>
        </p:sp>
      </p:grpSp>
      <p:grpSp>
        <p:nvGrpSpPr>
          <p:cNvPr id="3" name="Group 9"/>
          <p:cNvGrpSpPr>
            <a:grpSpLocks/>
          </p:cNvGrpSpPr>
          <p:nvPr/>
        </p:nvGrpSpPr>
        <p:grpSpPr bwMode="auto">
          <a:xfrm>
            <a:off x="5362063" y="1008292"/>
            <a:ext cx="3068515" cy="2333625"/>
            <a:chOff x="4034" y="690"/>
            <a:chExt cx="2094" cy="1470"/>
          </a:xfrm>
        </p:grpSpPr>
        <p:sp>
          <p:nvSpPr>
            <p:cNvPr id="1075210" name="AutoShape 10"/>
            <p:cNvSpPr>
              <a:spLocks noChangeArrowheads="1"/>
            </p:cNvSpPr>
            <p:nvPr/>
          </p:nvSpPr>
          <p:spPr bwMode="auto">
            <a:xfrm>
              <a:off x="4034" y="690"/>
              <a:ext cx="2094" cy="1470"/>
            </a:xfrm>
            <a:prstGeom prst="cloudCallout">
              <a:avLst>
                <a:gd name="adj1" fmla="val -32667"/>
                <a:gd name="adj2" fmla="val 68162"/>
              </a:avLst>
            </a:prstGeom>
            <a:solidFill>
              <a:schemeClr val="bg1"/>
            </a:solidFill>
            <a:ln w="12700" cap="sq">
              <a:solidFill>
                <a:schemeClr val="tx1"/>
              </a:solidFill>
              <a:round/>
              <a:headEnd type="none" w="sm" len="sm"/>
              <a:tailEnd type="none" w="lg" len="med"/>
            </a:ln>
            <a:effectLst/>
          </p:spPr>
          <p:txBody>
            <a:bodyPr lIns="90000" tIns="46800" rIns="90000" bIns="46800" anchor="ctr"/>
            <a:lstStyle/>
            <a:p>
              <a:pPr eaLnBrk="1" hangingPunct="1"/>
              <a:endParaRPr lang="en-US" b="1" dirty="0"/>
            </a:p>
          </p:txBody>
        </p:sp>
        <p:sp>
          <p:nvSpPr>
            <p:cNvPr id="1075211" name="Text Box 11"/>
            <p:cNvSpPr txBox="1">
              <a:spLocks noChangeArrowheads="1"/>
            </p:cNvSpPr>
            <p:nvPr/>
          </p:nvSpPr>
          <p:spPr bwMode="auto">
            <a:xfrm>
              <a:off x="4262" y="1045"/>
              <a:ext cx="1334" cy="87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sz="1200" b="1" dirty="0"/>
                <a:t>Achieving </a:t>
              </a:r>
              <a:r>
                <a:rPr lang="en-GB" sz="1200" b="1" dirty="0" smtClean="0"/>
                <a:t>Success Criteria</a:t>
              </a:r>
              <a:endParaRPr lang="en-GB" sz="1200" b="1" dirty="0"/>
            </a:p>
            <a:p>
              <a:pPr algn="l" eaLnBrk="1" hangingPunct="1"/>
              <a:r>
                <a:rPr lang="en-GB" sz="1200" b="1" dirty="0"/>
                <a:t>Key Performance Indicators</a:t>
              </a:r>
            </a:p>
            <a:p>
              <a:pPr algn="l" eaLnBrk="1" hangingPunct="1"/>
              <a:r>
                <a:rPr lang="en-GB" sz="1200" b="1" dirty="0"/>
                <a:t>Project Risks</a:t>
              </a:r>
            </a:p>
            <a:p>
              <a:pPr algn="l" eaLnBrk="1" hangingPunct="1"/>
              <a:r>
                <a:rPr lang="en-GB" sz="1200" b="1" dirty="0"/>
                <a:t>Improvements</a:t>
              </a:r>
            </a:p>
            <a:p>
              <a:pPr algn="l" eaLnBrk="1" hangingPunct="1"/>
              <a:r>
                <a:rPr lang="en-GB" sz="1200" b="1" dirty="0"/>
                <a:t>Focus &amp; Motivation</a:t>
              </a:r>
            </a:p>
            <a:p>
              <a:pPr algn="l" eaLnBrk="1" hangingPunct="1"/>
              <a:r>
                <a:rPr lang="en-GB" sz="1200" b="1" dirty="0"/>
                <a:t>Integration &amp; Co-ordination</a:t>
              </a:r>
            </a:p>
            <a:p>
              <a:pPr algn="l" eaLnBrk="1" hangingPunct="1"/>
              <a:r>
                <a:rPr lang="en-GB" sz="1200" b="1" dirty="0"/>
                <a:t> </a:t>
              </a:r>
              <a:endParaRPr lang="en-US" sz="1200" b="1" dirty="0"/>
            </a:p>
          </p:txBody>
        </p:sp>
      </p:grpSp>
      <p:sp>
        <p:nvSpPr>
          <p:cNvPr id="1075212" name="Text Box 12"/>
          <p:cNvSpPr txBox="1">
            <a:spLocks noChangeArrowheads="1"/>
          </p:cNvSpPr>
          <p:nvPr/>
        </p:nvSpPr>
        <p:spPr bwMode="auto">
          <a:xfrm>
            <a:off x="5241901" y="5970816"/>
            <a:ext cx="1217939"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Day to Day</a:t>
            </a:r>
            <a:endParaRPr lang="en-US" b="1" dirty="0"/>
          </a:p>
        </p:txBody>
      </p:sp>
      <p:sp>
        <p:nvSpPr>
          <p:cNvPr id="1075213" name="Text Box 13"/>
          <p:cNvSpPr txBox="1">
            <a:spLocks noChangeArrowheads="1"/>
          </p:cNvSpPr>
          <p:nvPr/>
        </p:nvSpPr>
        <p:spPr bwMode="auto">
          <a:xfrm>
            <a:off x="2542662" y="5934304"/>
            <a:ext cx="1361568" cy="371513"/>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Longer Term</a:t>
            </a:r>
            <a:endParaRPr lang="en-US" b="1" dirty="0"/>
          </a:p>
        </p:txBody>
      </p:sp>
      <p:sp>
        <p:nvSpPr>
          <p:cNvPr id="4" name="Title 3"/>
          <p:cNvSpPr>
            <a:spLocks noGrp="1"/>
          </p:cNvSpPr>
          <p:nvPr>
            <p:ph type="title" sz="quarter"/>
          </p:nvPr>
        </p:nvSpPr>
        <p:spPr>
          <a:xfrm>
            <a:off x="381000" y="1"/>
            <a:ext cx="8622323" cy="1108075"/>
          </a:xfrm>
        </p:spPr>
        <p:txBody>
          <a:bodyPr/>
          <a:lstStyle/>
          <a:p>
            <a:r>
              <a:rPr lang="en-GB" sz="3100" b="0" kern="1200" dirty="0" smtClean="0">
                <a:solidFill>
                  <a:srgbClr val="003300"/>
                </a:solidFill>
                <a:effectLst/>
                <a:latin typeface="Calibri"/>
              </a:rPr>
              <a:t>Communication Responsibilities</a:t>
            </a:r>
            <a:endParaRPr lang="en-US" dirty="0">
              <a:solidFill>
                <a:srgbClr val="003300"/>
              </a:solidFill>
            </a:endParaRPr>
          </a:p>
        </p:txBody>
      </p:sp>
      <p:sp>
        <p:nvSpPr>
          <p:cNvPr id="5" name="Footer Placeholder 4"/>
          <p:cNvSpPr>
            <a:spLocks noGrp="1"/>
          </p:cNvSpPr>
          <p:nvPr>
            <p:ph type="ftr" sz="quarter" idx="11"/>
          </p:nvPr>
        </p:nvSpPr>
        <p:spPr/>
        <p:txBody>
          <a:bodyPr/>
          <a:lstStyle/>
          <a:p>
            <a:r>
              <a:rPr lang="en-US" dirty="0" smtClean="0"/>
              <a:t>©Copyright GPM 2009-2013</a:t>
            </a:r>
            <a:endParaRPr lang="en-US" dirty="0"/>
          </a:p>
        </p:txBody>
      </p:sp>
    </p:spTree>
    <p:extLst>
      <p:ext uri="{BB962C8B-B14F-4D97-AF65-F5344CB8AC3E}">
        <p14:creationId xmlns:p14="http://schemas.microsoft.com/office/powerpoint/2010/main" xmlns="" val="4002109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397</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Leadership</a:t>
            </a:r>
          </a:p>
          <a:p>
            <a:pPr>
              <a:lnSpc>
                <a:spcPct val="115000"/>
              </a:lnSpc>
            </a:pPr>
            <a:r>
              <a:rPr lang="en-GB" dirty="0">
                <a:ea typeface="Calibri"/>
              </a:rPr>
              <a:t>Leadership Traits</a:t>
            </a:r>
          </a:p>
          <a:p>
            <a:pPr>
              <a:lnSpc>
                <a:spcPct val="115000"/>
              </a:lnSpc>
            </a:pPr>
            <a:r>
              <a:rPr lang="en-GB" dirty="0">
                <a:ea typeface="Calibri"/>
              </a:rPr>
              <a:t>Deadly acts of Leadership</a:t>
            </a:r>
          </a:p>
          <a:p>
            <a:pPr>
              <a:lnSpc>
                <a:spcPct val="115000"/>
              </a:lnSpc>
            </a:pPr>
            <a:r>
              <a:rPr lang="en-GB" dirty="0">
                <a:ea typeface="Calibri"/>
              </a:rPr>
              <a:t>Communication</a:t>
            </a:r>
          </a:p>
          <a:p>
            <a:pPr>
              <a:lnSpc>
                <a:spcPct val="115000"/>
              </a:lnSpc>
            </a:pPr>
            <a:r>
              <a:rPr lang="en-GB" dirty="0">
                <a:ea typeface="Calibri"/>
              </a:rPr>
              <a:t>Motivation</a:t>
            </a:r>
          </a:p>
          <a:p>
            <a:pPr>
              <a:lnSpc>
                <a:spcPct val="115000"/>
              </a:lnSpc>
            </a:pPr>
            <a:r>
              <a:rPr lang="en-GB" dirty="0">
                <a:ea typeface="Calibri"/>
              </a:rPr>
              <a:t>Responsibilities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399738382"/>
      </p:ext>
    </p:extLst>
  </p:cSld>
  <p:clrMapOvr>
    <a:masterClrMapping/>
  </p:clrMapOvr>
  <p:transition spd="slow"/>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Conflict and Negotiation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398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108744035"/>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20</a:t>
                      </a:r>
                    </a:p>
                    <a:p>
                      <a:pPr>
                        <a:lnSpc>
                          <a:spcPct val="100000"/>
                        </a:lnSpc>
                        <a:spcAft>
                          <a:spcPts val="0"/>
                        </a:spcAft>
                      </a:pPr>
                      <a:r>
                        <a:rPr lang="en-GB" sz="1600" baseline="0" dirty="0" smtClean="0">
                          <a:solidFill>
                            <a:schemeClr val="tx1"/>
                          </a:solidFill>
                          <a:latin typeface="Helvetica"/>
                          <a:ea typeface="Calibri"/>
                          <a:cs typeface="Helvetica"/>
                        </a:rPr>
                        <a:t>Negotiation and Conflict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dirty="0" smtClean="0">
                          <a:ea typeface="Calibri"/>
                        </a:rPr>
                        <a:t>Negotiation Preparing</a:t>
                      </a:r>
                    </a:p>
                    <a:p>
                      <a:pPr>
                        <a:lnSpc>
                          <a:spcPct val="115000"/>
                        </a:lnSpc>
                        <a:spcAft>
                          <a:spcPts val="0"/>
                        </a:spcAft>
                        <a:buFont typeface="Arial" pitchFamily="34" charset="0"/>
                        <a:buNone/>
                      </a:pPr>
                      <a:r>
                        <a:rPr lang="en-GB" sz="1600" dirty="0" smtClean="0">
                          <a:ea typeface="Calibri"/>
                        </a:rPr>
                        <a:t>Negotiation Skills</a:t>
                      </a:r>
                    </a:p>
                    <a:p>
                      <a:pPr>
                        <a:lnSpc>
                          <a:spcPct val="115000"/>
                        </a:lnSpc>
                        <a:spcAft>
                          <a:spcPts val="0"/>
                        </a:spcAft>
                        <a:buFont typeface="Arial" pitchFamily="34" charset="0"/>
                        <a:buNone/>
                      </a:pPr>
                      <a:r>
                        <a:rPr lang="en-GB" sz="1600" dirty="0" smtClean="0">
                          <a:ea typeface="Calibri"/>
                        </a:rPr>
                        <a:t>Negotiation Tactics</a:t>
                      </a:r>
                    </a:p>
                    <a:p>
                      <a:pPr>
                        <a:lnSpc>
                          <a:spcPct val="115000"/>
                        </a:lnSpc>
                        <a:spcAft>
                          <a:spcPts val="0"/>
                        </a:spcAft>
                        <a:buFont typeface="Arial" pitchFamily="34" charset="0"/>
                        <a:buNone/>
                      </a:pPr>
                      <a:r>
                        <a:rPr lang="en-GB" sz="1600" dirty="0" smtClean="0">
                          <a:ea typeface="Calibri"/>
                        </a:rPr>
                        <a:t>Conflict Resolution</a:t>
                      </a:r>
                    </a:p>
                    <a:p>
                      <a:pPr>
                        <a:lnSpc>
                          <a:spcPct val="115000"/>
                        </a:lnSpc>
                        <a:spcAft>
                          <a:spcPts val="0"/>
                        </a:spcAft>
                        <a:buFont typeface="Arial" pitchFamily="34" charset="0"/>
                        <a:buNone/>
                      </a:pPr>
                      <a:r>
                        <a:rPr lang="en-GB" sz="1600" dirty="0" smtClean="0">
                          <a:ea typeface="Calibri"/>
                        </a:rPr>
                        <a:t>Conflict Approaches</a:t>
                      </a:r>
                      <a:endParaRPr lang="en-GB" sz="1600" dirty="0">
                        <a:ea typeface="Calibri"/>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how to address negotiations and how to manage conflict.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2247431089"/>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186" name="Rectangle 2"/>
          <p:cNvSpPr>
            <a:spLocks noGrp="1" noChangeArrowheads="1"/>
          </p:cNvSpPr>
          <p:nvPr>
            <p:ph type="title"/>
          </p:nvPr>
        </p:nvSpPr>
        <p:spPr/>
        <p:txBody>
          <a:bodyPr/>
          <a:lstStyle/>
          <a:p>
            <a:r>
              <a:rPr lang="en-US" dirty="0" smtClean="0"/>
              <a:t>Setting the Stage for Negotiations</a:t>
            </a:r>
            <a:endParaRPr lang="en-US" dirty="0"/>
          </a:p>
        </p:txBody>
      </p:sp>
      <p:sp>
        <p:nvSpPr>
          <p:cNvPr id="1757187" name="Rectangle 3"/>
          <p:cNvSpPr>
            <a:spLocks noGrp="1" noChangeArrowheads="1"/>
          </p:cNvSpPr>
          <p:nvPr>
            <p:ph type="body" idx="1"/>
          </p:nvPr>
        </p:nvSpPr>
        <p:spPr/>
        <p:txBody>
          <a:bodyPr>
            <a:normAutofit/>
          </a:bodyPr>
          <a:lstStyle/>
          <a:p>
            <a:pPr marL="0" indent="0">
              <a:lnSpc>
                <a:spcPct val="110000"/>
              </a:lnSpc>
              <a:buNone/>
            </a:pPr>
            <a:r>
              <a:rPr lang="en-GB" b="1" i="1" dirty="0"/>
              <a:t>M</a:t>
            </a:r>
            <a:r>
              <a:rPr lang="en-GB" b="1" i="1" dirty="0" smtClean="0"/>
              <a:t>eeting </a:t>
            </a:r>
            <a:r>
              <a:rPr lang="en-GB" b="1" i="1" dirty="0"/>
              <a:t>Pre-Requisites</a:t>
            </a:r>
          </a:p>
          <a:p>
            <a:pPr>
              <a:lnSpc>
                <a:spcPct val="110000"/>
              </a:lnSpc>
            </a:pPr>
            <a:r>
              <a:rPr lang="en-GB" i="1" dirty="0" smtClean="0"/>
              <a:t>Understand differences </a:t>
            </a:r>
            <a:r>
              <a:rPr lang="en-GB" i="1" dirty="0"/>
              <a:t>between </a:t>
            </a:r>
            <a:r>
              <a:rPr lang="en-GB" i="1" dirty="0" smtClean="0"/>
              <a:t>Stakeholder </a:t>
            </a:r>
            <a:r>
              <a:rPr lang="en-GB" i="1" dirty="0"/>
              <a:t>I</a:t>
            </a:r>
            <a:r>
              <a:rPr lang="en-GB" i="1" dirty="0" smtClean="0"/>
              <a:t>nterests</a:t>
            </a:r>
            <a:endParaRPr lang="en-GB" i="1" dirty="0"/>
          </a:p>
          <a:p>
            <a:pPr lvl="1">
              <a:lnSpc>
                <a:spcPct val="110000"/>
              </a:lnSpc>
            </a:pPr>
            <a:r>
              <a:rPr lang="en-GB" dirty="0" smtClean="0"/>
              <a:t>Are there different views or approaches</a:t>
            </a:r>
            <a:endParaRPr lang="en-GB" dirty="0"/>
          </a:p>
          <a:p>
            <a:pPr lvl="1">
              <a:lnSpc>
                <a:spcPct val="110000"/>
              </a:lnSpc>
            </a:pPr>
            <a:r>
              <a:rPr lang="en-GB" dirty="0" smtClean="0"/>
              <a:t>What authority exists</a:t>
            </a:r>
            <a:endParaRPr lang="en-GB" dirty="0"/>
          </a:p>
          <a:p>
            <a:pPr lvl="1">
              <a:lnSpc>
                <a:spcPct val="110000"/>
              </a:lnSpc>
            </a:pPr>
            <a:r>
              <a:rPr lang="en-GB" dirty="0" smtClean="0"/>
              <a:t>Is there any power or influence</a:t>
            </a:r>
            <a:endParaRPr lang="en-GB" dirty="0"/>
          </a:p>
          <a:p>
            <a:pPr lvl="1">
              <a:lnSpc>
                <a:spcPct val="110000"/>
              </a:lnSpc>
            </a:pPr>
            <a:r>
              <a:rPr lang="en-GB" dirty="0" smtClean="0"/>
              <a:t>What are your tolerance limits</a:t>
            </a:r>
            <a:endParaRPr lang="en-GB" dirty="0"/>
          </a:p>
          <a:p>
            <a:pPr lvl="1">
              <a:lnSpc>
                <a:spcPct val="110000"/>
              </a:lnSpc>
            </a:pPr>
            <a:r>
              <a:rPr lang="en-GB" dirty="0" smtClean="0"/>
              <a:t>What is the impact </a:t>
            </a:r>
            <a:r>
              <a:rPr lang="en-GB" dirty="0"/>
              <a:t>of </a:t>
            </a:r>
            <a:r>
              <a:rPr lang="en-GB" dirty="0" smtClean="0"/>
              <a:t>failure? Success?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399</a:t>
            </a:fld>
            <a:endParaRPr lang="en-US" dirty="0"/>
          </a:p>
        </p:txBody>
      </p:sp>
    </p:spTree>
    <p:extLst>
      <p:ext uri="{BB962C8B-B14F-4D97-AF65-F5344CB8AC3E}">
        <p14:creationId xmlns:p14="http://schemas.microsoft.com/office/powerpoint/2010/main" xmlns="" val="3130647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We will cover</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a:t>
            </a:fld>
            <a:endParaRPr lang="en-US" dirty="0"/>
          </a:p>
        </p:txBody>
      </p:sp>
      <p:sp>
        <p:nvSpPr>
          <p:cNvPr id="8" name="TextBox 7"/>
          <p:cNvSpPr txBox="1"/>
          <p:nvPr/>
        </p:nvSpPr>
        <p:spPr>
          <a:xfrm>
            <a:off x="5547360" y="1229360"/>
            <a:ext cx="1736373" cy="369332"/>
          </a:xfrm>
          <a:prstGeom prst="rect">
            <a:avLst/>
          </a:prstGeom>
          <a:noFill/>
        </p:spPr>
        <p:txBody>
          <a:bodyPr wrap="none" rtlCol="0">
            <a:spAutoFit/>
          </a:bodyPr>
          <a:lstStyle/>
          <a:p>
            <a:r>
              <a:rPr lang="en-US" b="1" dirty="0" smtClean="0"/>
              <a:t>Course Modules</a:t>
            </a:r>
            <a:endParaRPr lang="en-US" b="1" dirty="0"/>
          </a:p>
        </p:txBody>
      </p:sp>
      <p:sp>
        <p:nvSpPr>
          <p:cNvPr id="9" name="TextBox 8"/>
          <p:cNvSpPr txBox="1"/>
          <p:nvPr/>
        </p:nvSpPr>
        <p:spPr>
          <a:xfrm>
            <a:off x="228600" y="1143000"/>
            <a:ext cx="5105400" cy="2308324"/>
          </a:xfrm>
          <a:prstGeom prst="rect">
            <a:avLst/>
          </a:prstGeom>
          <a:noFill/>
        </p:spPr>
        <p:txBody>
          <a:bodyPr wrap="square" rtlCol="0">
            <a:spAutoFit/>
          </a:bodyPr>
          <a:lstStyle/>
          <a:p>
            <a:r>
              <a:rPr lang="en-US" dirty="0" smtClean="0"/>
              <a:t>This course will impart the knowledge and skills</a:t>
            </a:r>
            <a:r>
              <a:rPr lang="en-US" dirty="0"/>
              <a:t> </a:t>
            </a:r>
            <a:r>
              <a:rPr lang="en-US" dirty="0" smtClean="0"/>
              <a:t>for</a:t>
            </a:r>
          </a:p>
          <a:p>
            <a:r>
              <a:rPr lang="en-US" dirty="0" smtClean="0"/>
              <a:t>Project management using sustainable methods.</a:t>
            </a:r>
          </a:p>
          <a:p>
            <a:endParaRPr lang="en-US" dirty="0"/>
          </a:p>
          <a:p>
            <a:r>
              <a:rPr lang="en-US" dirty="0" smtClean="0"/>
              <a:t>Where many training courses focus on knowledge, or memorization, we use an </a:t>
            </a:r>
            <a:r>
              <a:rPr lang="en-US" dirty="0" err="1" smtClean="0"/>
              <a:t>andragogical</a:t>
            </a:r>
            <a:r>
              <a:rPr lang="en-US" dirty="0" smtClean="0"/>
              <a:t> approach to ensure retention with a strong emphasis on “hands on”.</a:t>
            </a:r>
          </a:p>
          <a:p>
            <a:endParaRPr lang="en-US" dirty="0" smtClean="0"/>
          </a:p>
        </p:txBody>
      </p:sp>
      <p:pic>
        <p:nvPicPr>
          <p:cNvPr id="11" name="Picture 10"/>
          <p:cNvPicPr>
            <a:picLocks noChangeAspect="1"/>
          </p:cNvPicPr>
          <p:nvPr/>
        </p:nvPicPr>
        <p:blipFill>
          <a:blip r:embed="rId3" cstate="print"/>
          <a:stretch>
            <a:fillRect/>
          </a:stretch>
        </p:blipFill>
        <p:spPr>
          <a:xfrm>
            <a:off x="304800" y="3166060"/>
            <a:ext cx="5024535" cy="242962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xmlns="" val="1082876915"/>
              </p:ext>
            </p:extLst>
          </p:nvPr>
        </p:nvGraphicFramePr>
        <p:xfrm>
          <a:off x="5638800" y="1981200"/>
          <a:ext cx="2755900" cy="3441700"/>
        </p:xfrm>
        <a:graphic>
          <a:graphicData uri="http://schemas.openxmlformats.org/drawingml/2006/table">
            <a:tbl>
              <a:tblPr/>
              <a:tblGrid>
                <a:gridCol w="2755900"/>
              </a:tblGrid>
              <a:tr h="152400">
                <a:tc>
                  <a:txBody>
                    <a:bodyPr/>
                    <a:lstStyle/>
                    <a:p>
                      <a:pPr algn="l" fontAlgn="ctr"/>
                      <a:r>
                        <a:rPr lang="en-US" sz="1000" b="0" i="0" u="none" strike="noStrike">
                          <a:effectLst/>
                          <a:latin typeface="Helvetica"/>
                        </a:rPr>
                        <a:t>Sustainability Drivers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Systems Thinking - ISO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Ethics Principles and Values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effectLst/>
                          <a:latin typeface="Helvetica"/>
                        </a:rPr>
                        <a:t>Governance, Portfolio and Program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Organizational Capacity for Change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solidFill>
                            <a:srgbClr val="000000"/>
                          </a:solidFill>
                          <a:effectLst/>
                          <a:latin typeface="Helvetica"/>
                        </a:rPr>
                        <a:t>Business Case, Benefits and Value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Requirements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Project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Life Cycles and PRiSM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Project Controls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Issue and Risk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Organizational Structures and Roles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Sponsorship</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Stakeholder Engagement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Performance and Quality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Information Management and Reporting</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Situational Leadership and Communication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a:effectLst/>
                          <a:latin typeface="Helvetica"/>
                        </a:rPr>
                        <a:t>Conflict and Negotiation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Tree>
    <p:extLst>
      <p:ext uri="{BB962C8B-B14F-4D97-AF65-F5344CB8AC3E}">
        <p14:creationId xmlns:p14="http://schemas.microsoft.com/office/powerpoint/2010/main" xmlns="" val="483698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n-US" dirty="0"/>
              <a:t>POST-2015 BUSINESS ENGAGEMENT ARCHITECTURE</a:t>
            </a:r>
          </a:p>
        </p:txBody>
      </p:sp>
      <p:pic>
        <p:nvPicPr>
          <p:cNvPr id="4" name="Picture 3" descr="Architecture 6.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print"/>
          <a:stretch>
            <a:fillRect/>
          </a:stretch>
        </p:blipFill>
        <p:spPr>
          <a:xfrm>
            <a:off x="228600" y="5334000"/>
            <a:ext cx="637967" cy="632732"/>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40</a:t>
            </a:fld>
            <a:endParaRPr lang="en-US" dirty="0"/>
          </a:p>
        </p:txBody>
      </p:sp>
    </p:spTree>
    <p:extLst>
      <p:ext uri="{BB962C8B-B14F-4D97-AF65-F5344CB8AC3E}">
        <p14:creationId xmlns:p14="http://schemas.microsoft.com/office/powerpoint/2010/main" xmlns="" val="36465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p:txBody>
          <a:bodyPr/>
          <a:lstStyle/>
          <a:p>
            <a:r>
              <a:rPr lang="en-GB" dirty="0">
                <a:cs typeface="Times New Roman" pitchFamily="18" charset="0"/>
              </a:rPr>
              <a:t>Negotiation Process</a:t>
            </a:r>
            <a:r>
              <a:rPr lang="en-GB" dirty="0"/>
              <a:t> </a:t>
            </a:r>
          </a:p>
        </p:txBody>
      </p:sp>
      <p:grpSp>
        <p:nvGrpSpPr>
          <p:cNvPr id="2" name="Group 10"/>
          <p:cNvGrpSpPr/>
          <p:nvPr/>
        </p:nvGrpSpPr>
        <p:grpSpPr>
          <a:xfrm>
            <a:off x="228600" y="1295400"/>
            <a:ext cx="3581400" cy="4067175"/>
            <a:chOff x="2425700" y="1647825"/>
            <a:chExt cx="5003800" cy="4067175"/>
          </a:xfrm>
        </p:grpSpPr>
        <p:sp>
          <p:nvSpPr>
            <p:cNvPr id="1759235" name="Rectangle 3"/>
            <p:cNvSpPr>
              <a:spLocks noChangeArrowheads="1"/>
            </p:cNvSpPr>
            <p:nvPr/>
          </p:nvSpPr>
          <p:spPr bwMode="auto">
            <a:xfrm>
              <a:off x="2425700" y="1647825"/>
              <a:ext cx="2311400" cy="609600"/>
            </a:xfrm>
            <a:prstGeom prst="rect">
              <a:avLst/>
            </a:prstGeom>
            <a:ln>
              <a:headEnd type="none" w="sm" len="sm"/>
              <a:tailEnd type="none" w="lg" len="med"/>
            </a:ln>
          </p:spPr>
          <p:style>
            <a:lnRef idx="1">
              <a:schemeClr val="accent5"/>
            </a:lnRef>
            <a:fillRef idx="3">
              <a:schemeClr val="accent5"/>
            </a:fillRef>
            <a:effectRef idx="2">
              <a:schemeClr val="accent5"/>
            </a:effectRef>
            <a:fontRef idx="minor">
              <a:schemeClr val="lt1"/>
            </a:fontRef>
          </p:style>
          <p:txBody>
            <a:bodyPr wrap="none" lIns="90000" tIns="46800" rIns="90000" bIns="46800" anchor="ctr"/>
            <a:lstStyle/>
            <a:p>
              <a:pPr eaLnBrk="1" hangingPunct="1"/>
              <a:r>
                <a:rPr lang="en-GB" sz="1600" b="1" dirty="0"/>
                <a:t>Preparation</a:t>
              </a:r>
            </a:p>
          </p:txBody>
        </p:sp>
        <p:sp>
          <p:nvSpPr>
            <p:cNvPr id="1759236" name="Rectangle 4"/>
            <p:cNvSpPr>
              <a:spLocks noChangeArrowheads="1"/>
            </p:cNvSpPr>
            <p:nvPr/>
          </p:nvSpPr>
          <p:spPr bwMode="auto">
            <a:xfrm>
              <a:off x="3422650" y="2819400"/>
              <a:ext cx="2311400" cy="609600"/>
            </a:xfrm>
            <a:prstGeom prst="rect">
              <a:avLst/>
            </a:prstGeom>
            <a:ln>
              <a:headEnd type="none" w="sm" len="sm"/>
              <a:tailEnd type="none" w="lg" len="med"/>
            </a:ln>
          </p:spPr>
          <p:style>
            <a:lnRef idx="1">
              <a:schemeClr val="accent3"/>
            </a:lnRef>
            <a:fillRef idx="3">
              <a:schemeClr val="accent3"/>
            </a:fillRef>
            <a:effectRef idx="2">
              <a:schemeClr val="accent3"/>
            </a:effectRef>
            <a:fontRef idx="minor">
              <a:schemeClr val="lt1"/>
            </a:fontRef>
          </p:style>
          <p:txBody>
            <a:bodyPr wrap="none" lIns="90000" tIns="46800" rIns="90000" bIns="46800" anchor="ctr"/>
            <a:lstStyle/>
            <a:p>
              <a:pPr eaLnBrk="1" hangingPunct="1"/>
              <a:r>
                <a:rPr lang="en-GB" sz="1600" b="1" dirty="0"/>
                <a:t>Opening</a:t>
              </a:r>
            </a:p>
          </p:txBody>
        </p:sp>
        <p:sp>
          <p:nvSpPr>
            <p:cNvPr id="1759237" name="Rectangle 5"/>
            <p:cNvSpPr>
              <a:spLocks noChangeArrowheads="1"/>
            </p:cNvSpPr>
            <p:nvPr/>
          </p:nvSpPr>
          <p:spPr bwMode="auto">
            <a:xfrm>
              <a:off x="4349750" y="3962400"/>
              <a:ext cx="2311400" cy="609600"/>
            </a:xfrm>
            <a:prstGeom prst="rect">
              <a:avLst/>
            </a:prstGeom>
            <a:ln>
              <a:headEnd type="none" w="sm" len="sm"/>
              <a:tailEnd type="none" w="lg" len="med"/>
            </a:ln>
          </p:spPr>
          <p:style>
            <a:lnRef idx="1">
              <a:schemeClr val="accent1"/>
            </a:lnRef>
            <a:fillRef idx="3">
              <a:schemeClr val="accent1"/>
            </a:fillRef>
            <a:effectRef idx="2">
              <a:schemeClr val="accent1"/>
            </a:effectRef>
            <a:fontRef idx="minor">
              <a:schemeClr val="lt1"/>
            </a:fontRef>
          </p:style>
          <p:txBody>
            <a:bodyPr wrap="none" lIns="90000" tIns="46800" rIns="90000" bIns="46800" anchor="ctr"/>
            <a:lstStyle/>
            <a:p>
              <a:pPr eaLnBrk="1" hangingPunct="1"/>
              <a:r>
                <a:rPr lang="en-GB" sz="1600" b="1" dirty="0"/>
                <a:t>Bargaining</a:t>
              </a:r>
            </a:p>
          </p:txBody>
        </p:sp>
        <p:sp>
          <p:nvSpPr>
            <p:cNvPr id="1759238" name="Rectangle 6"/>
            <p:cNvSpPr>
              <a:spLocks noChangeArrowheads="1"/>
            </p:cNvSpPr>
            <p:nvPr/>
          </p:nvSpPr>
          <p:spPr bwMode="auto">
            <a:xfrm>
              <a:off x="5118100" y="5105400"/>
              <a:ext cx="2311400" cy="609600"/>
            </a:xfrm>
            <a:prstGeom prst="rect">
              <a:avLst/>
            </a:prstGeom>
            <a:ln>
              <a:headEnd type="none" w="sm" len="sm"/>
              <a:tailEnd type="none" w="lg" len="med"/>
            </a:ln>
          </p:spPr>
          <p:style>
            <a:lnRef idx="1">
              <a:schemeClr val="accent4"/>
            </a:lnRef>
            <a:fillRef idx="3">
              <a:schemeClr val="accent4"/>
            </a:fillRef>
            <a:effectRef idx="2">
              <a:schemeClr val="accent4"/>
            </a:effectRef>
            <a:fontRef idx="minor">
              <a:schemeClr val="lt1"/>
            </a:fontRef>
          </p:style>
          <p:txBody>
            <a:bodyPr wrap="none" lIns="90000" tIns="46800" rIns="90000" bIns="46800" anchor="ctr"/>
            <a:lstStyle/>
            <a:p>
              <a:pPr eaLnBrk="1" hangingPunct="1"/>
              <a:r>
                <a:rPr lang="en-GB" sz="1600" b="1" dirty="0"/>
                <a:t>Closing</a:t>
              </a:r>
            </a:p>
          </p:txBody>
        </p:sp>
        <p:cxnSp>
          <p:nvCxnSpPr>
            <p:cNvPr id="1759239" name="AutoShape 7"/>
            <p:cNvCxnSpPr>
              <a:cxnSpLocks noChangeShapeType="1"/>
              <a:stCxn id="1759235" idx="2"/>
              <a:endCxn id="1759236" idx="0"/>
            </p:cNvCxnSpPr>
            <p:nvPr/>
          </p:nvCxnSpPr>
          <p:spPr bwMode="auto">
            <a:xfrm rot="16200000" flipH="1">
              <a:off x="3798887" y="2039938"/>
              <a:ext cx="561975" cy="99695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1759240" name="AutoShape 8"/>
            <p:cNvCxnSpPr>
              <a:cxnSpLocks noChangeShapeType="1"/>
              <a:stCxn id="1759236" idx="2"/>
              <a:endCxn id="1759237" idx="0"/>
            </p:cNvCxnSpPr>
            <p:nvPr/>
          </p:nvCxnSpPr>
          <p:spPr bwMode="auto">
            <a:xfrm rot="16200000" flipH="1">
              <a:off x="4775200" y="3232150"/>
              <a:ext cx="533400" cy="927100"/>
            </a:xfrm>
            <a:prstGeom prst="bentConnector3">
              <a:avLst>
                <a:gd name="adj1" fmla="val 50000"/>
              </a:avLst>
            </a:prstGeom>
            <a:noFill/>
            <a:ln w="12700" cap="sq">
              <a:solidFill>
                <a:schemeClr val="tx1"/>
              </a:solidFill>
              <a:miter lim="800000"/>
              <a:headEnd type="none" w="sm" len="sm"/>
              <a:tailEnd type="triangle" w="lg" len="med"/>
            </a:ln>
            <a:effectLst/>
          </p:spPr>
        </p:cxnSp>
        <p:cxnSp>
          <p:nvCxnSpPr>
            <p:cNvPr id="1759241" name="AutoShape 9"/>
            <p:cNvCxnSpPr>
              <a:cxnSpLocks noChangeShapeType="1"/>
              <a:stCxn id="1759237" idx="2"/>
              <a:endCxn id="1759238" idx="0"/>
            </p:cNvCxnSpPr>
            <p:nvPr/>
          </p:nvCxnSpPr>
          <p:spPr bwMode="auto">
            <a:xfrm rot="16200000" flipH="1">
              <a:off x="5622925" y="4454525"/>
              <a:ext cx="533400" cy="768350"/>
            </a:xfrm>
            <a:prstGeom prst="bentConnector3">
              <a:avLst>
                <a:gd name="adj1" fmla="val 50000"/>
              </a:avLst>
            </a:prstGeom>
            <a:noFill/>
            <a:ln w="12700" cap="sq">
              <a:solidFill>
                <a:schemeClr val="tx1"/>
              </a:solidFill>
              <a:miter lim="800000"/>
              <a:headEnd type="none" w="sm" len="sm"/>
              <a:tailEnd type="triangle" w="lg"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400</a:t>
            </a:fld>
            <a:endParaRPr lang="en-US" dirty="0"/>
          </a:p>
        </p:txBody>
      </p:sp>
      <p:sp>
        <p:nvSpPr>
          <p:cNvPr id="13" name="Text Box 8"/>
          <p:cNvSpPr txBox="1">
            <a:spLocks noChangeArrowheads="1"/>
          </p:cNvSpPr>
          <p:nvPr/>
        </p:nvSpPr>
        <p:spPr bwMode="auto">
          <a:xfrm>
            <a:off x="3352800" y="1295400"/>
            <a:ext cx="4876800" cy="1323439"/>
          </a:xfrm>
          <a:prstGeom prst="rect">
            <a:avLst/>
          </a:prstGeom>
          <a:noFill/>
          <a:ln w="9525">
            <a:noFill/>
            <a:miter lim="800000"/>
            <a:headEnd/>
            <a:tailEnd/>
          </a:ln>
          <a:effectLst/>
        </p:spPr>
        <p:txBody>
          <a:bodyPr wrap="square">
            <a:spAutoFit/>
          </a:bodyPr>
          <a:lstStyle/>
          <a:p>
            <a:pPr marL="285750" indent="-285750">
              <a:buFont typeface="Arial" pitchFamily="34" charset="0"/>
              <a:buChar char="•"/>
            </a:pPr>
            <a:r>
              <a:rPr lang="en-GB" sz="1600" dirty="0">
                <a:solidFill>
                  <a:schemeClr val="dk1"/>
                </a:solidFill>
                <a:latin typeface="Helvetica"/>
                <a:cs typeface="Helvetica"/>
              </a:rPr>
              <a:t>What are your Objectives?</a:t>
            </a:r>
          </a:p>
          <a:p>
            <a:pPr marL="285750" indent="-285750">
              <a:buFont typeface="Arial" pitchFamily="34" charset="0"/>
              <a:buChar char="•"/>
            </a:pPr>
            <a:r>
              <a:rPr lang="en-GB" sz="1600" dirty="0">
                <a:solidFill>
                  <a:schemeClr val="dk1"/>
                </a:solidFill>
                <a:latin typeface="Helvetica"/>
                <a:cs typeface="Helvetica"/>
              </a:rPr>
              <a:t>What are the Other Party’s Objectives?</a:t>
            </a:r>
          </a:p>
          <a:p>
            <a:pPr marL="285750" indent="-285750">
              <a:buFont typeface="Arial" pitchFamily="34" charset="0"/>
              <a:buChar char="•"/>
            </a:pPr>
            <a:r>
              <a:rPr lang="en-GB" sz="1600" dirty="0">
                <a:solidFill>
                  <a:schemeClr val="dk1"/>
                </a:solidFill>
                <a:latin typeface="Helvetica"/>
                <a:cs typeface="Helvetica"/>
              </a:rPr>
              <a:t>What are the Variables?</a:t>
            </a:r>
          </a:p>
          <a:p>
            <a:pPr marL="285750" indent="-285750">
              <a:buFont typeface="Arial" pitchFamily="34" charset="0"/>
              <a:buChar char="•"/>
            </a:pPr>
            <a:r>
              <a:rPr lang="en-GB" sz="1600" dirty="0">
                <a:solidFill>
                  <a:schemeClr val="dk1"/>
                </a:solidFill>
                <a:latin typeface="Helvetica"/>
                <a:cs typeface="Helvetica"/>
              </a:rPr>
              <a:t>What will your Opening Offer be?</a:t>
            </a:r>
          </a:p>
          <a:p>
            <a:pPr marL="285750" indent="-285750">
              <a:buFont typeface="Arial" pitchFamily="34" charset="0"/>
              <a:buChar char="•"/>
            </a:pPr>
            <a:r>
              <a:rPr lang="en-GB" sz="1600" dirty="0">
                <a:solidFill>
                  <a:schemeClr val="dk1"/>
                </a:solidFill>
                <a:latin typeface="Helvetica"/>
                <a:cs typeface="Helvetica"/>
              </a:rPr>
              <a:t>Where are you willing to make Concessions</a:t>
            </a:r>
            <a:r>
              <a:rPr lang="en-GB" sz="1600" dirty="0" smtClean="0">
                <a:solidFill>
                  <a:schemeClr val="dk1"/>
                </a:solidFill>
                <a:latin typeface="Helvetica"/>
                <a:cs typeface="Helvetica"/>
              </a:rPr>
              <a:t>? </a:t>
            </a:r>
            <a:endParaRPr lang="en-GB" sz="1600" dirty="0">
              <a:solidFill>
                <a:schemeClr val="dk1"/>
              </a:solidFill>
              <a:latin typeface="Helvetica"/>
              <a:cs typeface="Helvetica"/>
            </a:endParaRPr>
          </a:p>
        </p:txBody>
      </p:sp>
      <p:cxnSp>
        <p:nvCxnSpPr>
          <p:cNvPr id="14" name="Straight Arrow Connector 13"/>
          <p:cNvCxnSpPr/>
          <p:nvPr/>
        </p:nvCxnSpPr>
        <p:spPr bwMode="auto">
          <a:xfrm>
            <a:off x="1828800" y="1600200"/>
            <a:ext cx="1524000" cy="0"/>
          </a:xfrm>
          <a:prstGeom prst="straightConnector1">
            <a:avLst/>
          </a:prstGeom>
          <a:noFill/>
          <a:ln w="9525" cap="flat" cmpd="sng" algn="ctr">
            <a:solidFill>
              <a:schemeClr val="tx2"/>
            </a:solidFill>
            <a:prstDash val="solid"/>
            <a:round/>
            <a:headEnd type="none" w="med" len="med"/>
            <a:tailEnd type="arrow"/>
          </a:ln>
          <a:effectLst/>
        </p:spPr>
      </p:cxnSp>
      <p:sp>
        <p:nvSpPr>
          <p:cNvPr id="6" name="Rectangle 5"/>
          <p:cNvSpPr/>
          <p:nvPr/>
        </p:nvSpPr>
        <p:spPr>
          <a:xfrm>
            <a:off x="4114800" y="2209800"/>
            <a:ext cx="4724400" cy="1077218"/>
          </a:xfrm>
          <a:prstGeom prst="rect">
            <a:avLst/>
          </a:prstGeom>
        </p:spPr>
        <p:txBody>
          <a:bodyPr wrap="square">
            <a:spAutoFit/>
          </a:bodyPr>
          <a:lstStyle/>
          <a:p>
            <a:pPr marL="285750" indent="-285750">
              <a:buFont typeface="Arial" pitchFamily="34" charset="0"/>
              <a:buChar char="•"/>
            </a:pPr>
            <a:r>
              <a:rPr lang="en-GB" sz="1600" dirty="0">
                <a:latin typeface="Helvetica"/>
                <a:cs typeface="Helvetica"/>
              </a:rPr>
              <a:t>Introduce Parties and Explain their Roles</a:t>
            </a:r>
          </a:p>
          <a:p>
            <a:pPr marL="285750" indent="-285750">
              <a:buFont typeface="Arial" pitchFamily="34" charset="0"/>
              <a:buChar char="•"/>
            </a:pPr>
            <a:r>
              <a:rPr lang="en-GB" sz="1600" dirty="0">
                <a:latin typeface="Helvetica"/>
                <a:cs typeface="Helvetica"/>
              </a:rPr>
              <a:t>State your Objectives</a:t>
            </a:r>
          </a:p>
          <a:p>
            <a:pPr marL="285750" indent="-285750">
              <a:buFont typeface="Arial" pitchFamily="34" charset="0"/>
              <a:buChar char="•"/>
            </a:pPr>
            <a:r>
              <a:rPr lang="en-GB" sz="1600" dirty="0">
                <a:latin typeface="Helvetica"/>
                <a:cs typeface="Helvetica"/>
              </a:rPr>
              <a:t>Invite the other Party to State their Objectives</a:t>
            </a:r>
          </a:p>
          <a:p>
            <a:pPr marL="285750" indent="-285750">
              <a:buFont typeface="Arial" pitchFamily="34" charset="0"/>
              <a:buChar char="•"/>
            </a:pPr>
            <a:r>
              <a:rPr lang="en-GB" sz="1600" dirty="0">
                <a:latin typeface="Helvetica"/>
                <a:cs typeface="Helvetica"/>
              </a:rPr>
              <a:t>Agree a Loose Agenda</a:t>
            </a:r>
          </a:p>
        </p:txBody>
      </p:sp>
      <p:cxnSp>
        <p:nvCxnSpPr>
          <p:cNvPr id="17" name="Straight Arrow Connector 16"/>
          <p:cNvCxnSpPr/>
          <p:nvPr/>
        </p:nvCxnSpPr>
        <p:spPr bwMode="auto">
          <a:xfrm>
            <a:off x="2590800" y="2819400"/>
            <a:ext cx="1524000" cy="0"/>
          </a:xfrm>
          <a:prstGeom prst="straightConnector1">
            <a:avLst/>
          </a:prstGeom>
          <a:noFill/>
          <a:ln w="9525"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a:off x="3276600" y="3886200"/>
            <a:ext cx="1242645" cy="0"/>
          </a:xfrm>
          <a:prstGeom prst="straightConnector1">
            <a:avLst/>
          </a:prstGeom>
          <a:noFill/>
          <a:ln w="9525" cap="flat" cmpd="sng" algn="ctr">
            <a:solidFill>
              <a:schemeClr val="tx2"/>
            </a:solidFill>
            <a:prstDash val="solid"/>
            <a:round/>
            <a:headEnd type="none" w="med" len="med"/>
            <a:tailEnd type="arrow"/>
          </a:ln>
          <a:effectLst/>
        </p:spPr>
      </p:cxnSp>
      <p:sp>
        <p:nvSpPr>
          <p:cNvPr id="19" name="Text Box 8"/>
          <p:cNvSpPr txBox="1">
            <a:spLocks noChangeArrowheads="1"/>
          </p:cNvSpPr>
          <p:nvPr/>
        </p:nvSpPr>
        <p:spPr bwMode="auto">
          <a:xfrm>
            <a:off x="4671644" y="3311017"/>
            <a:ext cx="4243756" cy="1260983"/>
          </a:xfrm>
          <a:prstGeom prst="rect">
            <a:avLst/>
          </a:prstGeom>
          <a:noFill/>
          <a:ln>
            <a:noFill/>
            <a:headEnd/>
            <a:tailEnd/>
          </a:ln>
          <a:effectLst>
            <a:outerShdw blurRad="40000" dist="20000" dir="5400000" sx="0" sy="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6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a:buChar char="•"/>
            </a:pPr>
            <a:r>
              <a:rPr lang="en-GB" b="0" dirty="0">
                <a:latin typeface="Helvetica"/>
                <a:cs typeface="Helvetica"/>
              </a:rPr>
              <a:t>Present Your Offer</a:t>
            </a:r>
          </a:p>
          <a:p>
            <a:pPr marL="285750" indent="-285750">
              <a:buFont typeface="Arial"/>
              <a:buChar char="•"/>
            </a:pPr>
            <a:r>
              <a:rPr lang="en-GB" b="0" dirty="0">
                <a:latin typeface="Helvetica"/>
                <a:cs typeface="Helvetica"/>
              </a:rPr>
              <a:t>Evaluate other Party’s Response</a:t>
            </a:r>
          </a:p>
          <a:p>
            <a:pPr marL="285750" indent="-285750">
              <a:buFont typeface="Arial"/>
              <a:buChar char="•"/>
            </a:pPr>
            <a:r>
              <a:rPr lang="en-GB" b="0" dirty="0">
                <a:latin typeface="Helvetica"/>
                <a:cs typeface="Helvetica"/>
              </a:rPr>
              <a:t>Bargain for Specifics</a:t>
            </a:r>
          </a:p>
          <a:p>
            <a:pPr marL="285750" indent="-285750">
              <a:buFont typeface="Arial"/>
              <a:buChar char="•"/>
            </a:pPr>
            <a:r>
              <a:rPr lang="en-GB" b="0" dirty="0">
                <a:latin typeface="Helvetica"/>
                <a:cs typeface="Helvetica"/>
              </a:rPr>
              <a:t>Seek </a:t>
            </a:r>
            <a:r>
              <a:rPr lang="en-GB" b="0" dirty="0" smtClean="0">
                <a:latin typeface="Helvetica"/>
                <a:cs typeface="Helvetica"/>
              </a:rPr>
              <a:t>Agreement</a:t>
            </a:r>
            <a:endParaRPr lang="en-GB" b="0" dirty="0">
              <a:latin typeface="Helvetica"/>
              <a:cs typeface="Helvetica"/>
            </a:endParaRPr>
          </a:p>
          <a:p>
            <a:endParaRPr lang="en-GB" dirty="0"/>
          </a:p>
        </p:txBody>
      </p:sp>
      <p:cxnSp>
        <p:nvCxnSpPr>
          <p:cNvPr id="20" name="Straight Arrow Connector 19"/>
          <p:cNvCxnSpPr/>
          <p:nvPr/>
        </p:nvCxnSpPr>
        <p:spPr bwMode="auto">
          <a:xfrm>
            <a:off x="3810000" y="4876800"/>
            <a:ext cx="728915" cy="3567"/>
          </a:xfrm>
          <a:prstGeom prst="straightConnector1">
            <a:avLst/>
          </a:prstGeom>
          <a:noFill/>
          <a:ln w="9525" cap="flat" cmpd="sng" algn="ctr">
            <a:solidFill>
              <a:schemeClr val="tx2"/>
            </a:solidFill>
            <a:prstDash val="solid"/>
            <a:round/>
            <a:headEnd type="none" w="med" len="med"/>
            <a:tailEnd type="arrow"/>
          </a:ln>
          <a:effectLst/>
        </p:spPr>
      </p:cxnSp>
      <p:sp>
        <p:nvSpPr>
          <p:cNvPr id="21" name="Text Box 8"/>
          <p:cNvSpPr txBox="1">
            <a:spLocks noChangeArrowheads="1"/>
          </p:cNvSpPr>
          <p:nvPr/>
        </p:nvSpPr>
        <p:spPr bwMode="auto">
          <a:xfrm>
            <a:off x="4538914" y="4495800"/>
            <a:ext cx="3919285" cy="1018324"/>
          </a:xfrm>
          <a:prstGeom prst="rect">
            <a:avLst/>
          </a:prstGeom>
          <a:noFill/>
          <a:ln>
            <a:noFill/>
            <a:headEnd/>
            <a:tailEnd/>
          </a:ln>
          <a:effectLst>
            <a:outerShdw blurRad="40000" dist="20000" dir="5400000" sx="0" sy="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lstStyle>
            <a:defPPr>
              <a:defRPr lang="en-US"/>
            </a:defPPr>
            <a:lvl1pPr>
              <a:defRPr sz="1200" b="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buFont typeface="Arial" pitchFamily="34" charset="0"/>
              <a:buChar char="•"/>
            </a:pPr>
            <a:r>
              <a:rPr lang="en-GB" sz="1600" dirty="0">
                <a:latin typeface="Helvetica"/>
                <a:cs typeface="Helvetica"/>
              </a:rPr>
              <a:t>Final Trade Offs</a:t>
            </a:r>
          </a:p>
          <a:p>
            <a:pPr marL="285750" indent="-285750">
              <a:buFont typeface="Arial" pitchFamily="34" charset="0"/>
              <a:buChar char="•"/>
            </a:pPr>
            <a:r>
              <a:rPr lang="en-GB" sz="1600" dirty="0" smtClean="0">
                <a:latin typeface="Helvetica"/>
                <a:cs typeface="Helvetica"/>
              </a:rPr>
              <a:t>Summarize </a:t>
            </a:r>
            <a:r>
              <a:rPr lang="en-GB" sz="1600" dirty="0">
                <a:latin typeface="Helvetica"/>
                <a:cs typeface="Helvetica"/>
              </a:rPr>
              <a:t>Agreements and Actions</a:t>
            </a:r>
          </a:p>
          <a:p>
            <a:pPr marL="285750" indent="-285750">
              <a:buFont typeface="Arial" pitchFamily="34" charset="0"/>
              <a:buChar char="•"/>
            </a:pPr>
            <a:r>
              <a:rPr lang="en-GB" sz="1600" dirty="0">
                <a:latin typeface="Helvetica"/>
                <a:cs typeface="Helvetica"/>
              </a:rPr>
              <a:t>Schedule Further Negotiations</a:t>
            </a:r>
          </a:p>
        </p:txBody>
      </p:sp>
    </p:spTree>
    <p:extLst>
      <p:ext uri="{BB962C8B-B14F-4D97-AF65-F5344CB8AC3E}">
        <p14:creationId xmlns:p14="http://schemas.microsoft.com/office/powerpoint/2010/main" xmlns="" val="4028324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6" grpId="0"/>
      <p:bldP spid="6" grpId="1"/>
      <p:bldP spid="19" grpId="0"/>
      <p:bldP spid="19" grpId="1"/>
      <p:bldP spid="21" grpId="0"/>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moxiecolumbus.com/wp-content/uploads/2012/04/66202ye8n1lwg18-e133520006084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61689" y="3406092"/>
            <a:ext cx="5715000" cy="2400301"/>
          </a:xfrm>
          <a:prstGeom prst="rect">
            <a:avLst/>
          </a:prstGeom>
          <a:noFill/>
          <a:extLst>
            <a:ext uri="{909E8E84-426E-40dd-AFC4-6F175D3DCCD1}">
              <a14:hiddenFill xmlns:a14="http://schemas.microsoft.com/office/drawing/2010/main" xmlns="">
                <a:solidFill>
                  <a:srgbClr val="FFFFFF"/>
                </a:solidFill>
              </a14:hiddenFill>
            </a:ext>
          </a:extLst>
        </p:spPr>
      </p:pic>
      <p:sp>
        <p:nvSpPr>
          <p:cNvPr id="1775618" name="Rectangle 2"/>
          <p:cNvSpPr>
            <a:spLocks noGrp="1" noChangeArrowheads="1"/>
          </p:cNvSpPr>
          <p:nvPr>
            <p:ph type="title"/>
          </p:nvPr>
        </p:nvSpPr>
        <p:spPr/>
        <p:txBody>
          <a:bodyPr/>
          <a:lstStyle/>
          <a:p>
            <a:r>
              <a:rPr lang="en-GB" dirty="0"/>
              <a:t>Tactics</a:t>
            </a:r>
          </a:p>
        </p:txBody>
      </p:sp>
      <p:grpSp>
        <p:nvGrpSpPr>
          <p:cNvPr id="2" name="Group 28"/>
          <p:cNvGrpSpPr/>
          <p:nvPr/>
        </p:nvGrpSpPr>
        <p:grpSpPr>
          <a:xfrm>
            <a:off x="1277816" y="1479550"/>
            <a:ext cx="6588369" cy="2749550"/>
            <a:chOff x="1960563" y="1479550"/>
            <a:chExt cx="7137400" cy="2749550"/>
          </a:xfrm>
        </p:grpSpPr>
        <p:sp>
          <p:nvSpPr>
            <p:cNvPr id="1775626" name="Oval 10"/>
            <p:cNvSpPr>
              <a:spLocks noChangeArrowheads="1"/>
            </p:cNvSpPr>
            <p:nvPr/>
          </p:nvSpPr>
          <p:spPr bwMode="auto">
            <a:xfrm>
              <a:off x="4778375" y="3862388"/>
              <a:ext cx="292100" cy="366712"/>
            </a:xfrm>
            <a:prstGeom prst="ellipse">
              <a:avLst/>
            </a:prstGeom>
            <a:solidFill>
              <a:schemeClr val="bg1"/>
            </a:solidFill>
            <a:ln w="9525">
              <a:solidFill>
                <a:schemeClr val="bg1"/>
              </a:solidFill>
              <a:round/>
              <a:headEnd/>
              <a:tailEnd/>
            </a:ln>
            <a:effectLst/>
          </p:spPr>
          <p:txBody>
            <a:bodyPr wrap="none" anchor="ctr"/>
            <a:lstStyle/>
            <a:p>
              <a:endParaRPr lang="en-US" sz="1200" b="1" dirty="0"/>
            </a:p>
          </p:txBody>
        </p:sp>
        <p:sp>
          <p:nvSpPr>
            <p:cNvPr id="1775634" name="AutoShape 18"/>
            <p:cNvSpPr>
              <a:spLocks noChangeArrowheads="1"/>
            </p:cNvSpPr>
            <p:nvPr/>
          </p:nvSpPr>
          <p:spPr bwMode="auto">
            <a:xfrm>
              <a:off x="6426200" y="1479550"/>
              <a:ext cx="2671763" cy="1873250"/>
            </a:xfrm>
            <a:prstGeom prst="cloudCallout">
              <a:avLst>
                <a:gd name="adj1" fmla="val 11984"/>
                <a:gd name="adj2" fmla="val 65168"/>
              </a:avLst>
            </a:pr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sz="1200" b="1" dirty="0"/>
            </a:p>
          </p:txBody>
        </p:sp>
        <p:sp>
          <p:nvSpPr>
            <p:cNvPr id="1775635" name="Text Box 19"/>
            <p:cNvSpPr txBox="1">
              <a:spLocks noChangeArrowheads="1"/>
            </p:cNvSpPr>
            <p:nvPr/>
          </p:nvSpPr>
          <p:spPr bwMode="auto">
            <a:xfrm>
              <a:off x="6750050" y="2760663"/>
              <a:ext cx="1164417" cy="276999"/>
            </a:xfrm>
            <a:prstGeom prst="rect">
              <a:avLst/>
            </a:prstGeom>
            <a:noFill/>
            <a:ln w="9525">
              <a:noFill/>
              <a:miter lim="800000"/>
              <a:headEnd/>
              <a:tailEnd/>
            </a:ln>
            <a:effectLst/>
          </p:spPr>
          <p:txBody>
            <a:bodyPr wrap="none">
              <a:spAutoFit/>
            </a:bodyPr>
            <a:lstStyle/>
            <a:p>
              <a:pPr algn="l"/>
              <a:r>
                <a:rPr lang="en-GB" sz="1200" b="1" dirty="0"/>
                <a:t>Segmentation</a:t>
              </a:r>
            </a:p>
          </p:txBody>
        </p:sp>
        <p:sp>
          <p:nvSpPr>
            <p:cNvPr id="1775636" name="Text Box 20"/>
            <p:cNvSpPr txBox="1">
              <a:spLocks noChangeArrowheads="1"/>
            </p:cNvSpPr>
            <p:nvPr/>
          </p:nvSpPr>
          <p:spPr bwMode="auto">
            <a:xfrm>
              <a:off x="6802438" y="1846263"/>
              <a:ext cx="842592" cy="276999"/>
            </a:xfrm>
            <a:prstGeom prst="rect">
              <a:avLst/>
            </a:prstGeom>
            <a:noFill/>
            <a:ln w="9525">
              <a:noFill/>
              <a:miter lim="800000"/>
              <a:headEnd/>
              <a:tailEnd/>
            </a:ln>
            <a:effectLst/>
          </p:spPr>
          <p:txBody>
            <a:bodyPr wrap="none">
              <a:spAutoFit/>
            </a:bodyPr>
            <a:lstStyle/>
            <a:p>
              <a:pPr algn="l"/>
              <a:r>
                <a:rPr lang="en-GB" sz="1200" b="1" dirty="0"/>
                <a:t>Time </a:t>
              </a:r>
              <a:r>
                <a:rPr lang="en-GB" sz="1200" b="1" dirty="0" smtClean="0"/>
                <a:t>Out</a:t>
              </a:r>
              <a:endParaRPr lang="en-GB" sz="1200" b="1" dirty="0"/>
            </a:p>
          </p:txBody>
        </p:sp>
        <p:sp>
          <p:nvSpPr>
            <p:cNvPr id="1775637" name="Text Box 21"/>
            <p:cNvSpPr txBox="1">
              <a:spLocks noChangeArrowheads="1"/>
            </p:cNvSpPr>
            <p:nvPr/>
          </p:nvSpPr>
          <p:spPr bwMode="auto">
            <a:xfrm>
              <a:off x="6996113" y="2300288"/>
              <a:ext cx="1474571" cy="276999"/>
            </a:xfrm>
            <a:prstGeom prst="rect">
              <a:avLst/>
            </a:prstGeom>
            <a:noFill/>
            <a:ln w="9525">
              <a:noFill/>
              <a:miter lim="800000"/>
              <a:headEnd/>
              <a:tailEnd/>
            </a:ln>
            <a:effectLst/>
          </p:spPr>
          <p:txBody>
            <a:bodyPr wrap="none">
              <a:spAutoFit/>
            </a:bodyPr>
            <a:lstStyle/>
            <a:p>
              <a:pPr algn="l"/>
              <a:r>
                <a:rPr lang="en-GB" sz="1200" b="1" dirty="0"/>
                <a:t>Leading </a:t>
              </a:r>
              <a:r>
                <a:rPr lang="en-GB" sz="1200" b="1" dirty="0" smtClean="0"/>
                <a:t>Questions</a:t>
              </a:r>
              <a:endParaRPr lang="en-GB" sz="1200" b="1" dirty="0"/>
            </a:p>
          </p:txBody>
        </p:sp>
        <p:sp>
          <p:nvSpPr>
            <p:cNvPr id="1775638" name="Text Box 22"/>
            <p:cNvSpPr txBox="1">
              <a:spLocks noChangeArrowheads="1"/>
            </p:cNvSpPr>
            <p:nvPr/>
          </p:nvSpPr>
          <p:spPr bwMode="auto">
            <a:xfrm>
              <a:off x="8013700" y="1820863"/>
              <a:ext cx="688036" cy="276999"/>
            </a:xfrm>
            <a:prstGeom prst="rect">
              <a:avLst/>
            </a:prstGeom>
            <a:noFill/>
            <a:ln w="9525">
              <a:noFill/>
              <a:miter lim="800000"/>
              <a:headEnd/>
              <a:tailEnd/>
            </a:ln>
            <a:effectLst/>
          </p:spPr>
          <p:txBody>
            <a:bodyPr wrap="none">
              <a:spAutoFit/>
            </a:bodyPr>
            <a:lstStyle/>
            <a:p>
              <a:pPr algn="l"/>
              <a:r>
                <a:rPr lang="en-GB" sz="1200" b="1" dirty="0"/>
                <a:t>Silence</a:t>
              </a:r>
            </a:p>
          </p:txBody>
        </p:sp>
        <p:sp>
          <p:nvSpPr>
            <p:cNvPr id="1775639" name="AutoShape 23"/>
            <p:cNvSpPr>
              <a:spLocks noChangeArrowheads="1"/>
            </p:cNvSpPr>
            <p:nvPr/>
          </p:nvSpPr>
          <p:spPr bwMode="auto">
            <a:xfrm flipH="1">
              <a:off x="1960563" y="1576388"/>
              <a:ext cx="2673350" cy="2178050"/>
            </a:xfrm>
            <a:prstGeom prst="cloudCallout">
              <a:avLst>
                <a:gd name="adj1" fmla="val -20756"/>
                <a:gd name="adj2" fmla="val 48904"/>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en-US" sz="1200" b="1" dirty="0"/>
            </a:p>
          </p:txBody>
        </p:sp>
        <p:sp>
          <p:nvSpPr>
            <p:cNvPr id="1775640" name="Text Box 24"/>
            <p:cNvSpPr txBox="1">
              <a:spLocks noChangeArrowheads="1"/>
            </p:cNvSpPr>
            <p:nvPr/>
          </p:nvSpPr>
          <p:spPr bwMode="auto">
            <a:xfrm>
              <a:off x="2541588" y="1887538"/>
              <a:ext cx="1360860" cy="276999"/>
            </a:xfrm>
            <a:prstGeom prst="rect">
              <a:avLst/>
            </a:prstGeom>
            <a:noFill/>
            <a:ln w="9525">
              <a:noFill/>
              <a:miter lim="800000"/>
              <a:headEnd/>
              <a:tailEnd/>
            </a:ln>
            <a:effectLst/>
          </p:spPr>
          <p:txBody>
            <a:bodyPr wrap="none">
              <a:spAutoFit/>
            </a:bodyPr>
            <a:lstStyle/>
            <a:p>
              <a:pPr algn="l"/>
              <a:r>
                <a:rPr lang="en-GB" sz="1200" b="1" dirty="0"/>
                <a:t>Pressure </a:t>
              </a:r>
              <a:r>
                <a:rPr lang="en-GB" sz="1200" b="1" dirty="0" smtClean="0"/>
                <a:t>Release</a:t>
              </a:r>
              <a:endParaRPr lang="en-GB" sz="1200" b="1" dirty="0"/>
            </a:p>
          </p:txBody>
        </p:sp>
        <p:sp>
          <p:nvSpPr>
            <p:cNvPr id="1775641" name="Text Box 25"/>
            <p:cNvSpPr txBox="1">
              <a:spLocks noChangeArrowheads="1"/>
            </p:cNvSpPr>
            <p:nvPr/>
          </p:nvSpPr>
          <p:spPr bwMode="auto">
            <a:xfrm>
              <a:off x="2282825" y="2673350"/>
              <a:ext cx="1908856" cy="276999"/>
            </a:xfrm>
            <a:prstGeom prst="rect">
              <a:avLst/>
            </a:prstGeom>
            <a:noFill/>
            <a:ln w="9525">
              <a:noFill/>
              <a:miter lim="800000"/>
              <a:headEnd/>
              <a:tailEnd/>
            </a:ln>
            <a:effectLst/>
          </p:spPr>
          <p:txBody>
            <a:bodyPr wrap="none">
              <a:spAutoFit/>
            </a:bodyPr>
            <a:lstStyle/>
            <a:p>
              <a:pPr algn="l"/>
              <a:r>
                <a:rPr lang="en-GB" sz="1200" b="1" dirty="0"/>
                <a:t>Unbalanced </a:t>
              </a:r>
              <a:r>
                <a:rPr lang="en-GB" sz="1200" b="1" dirty="0" smtClean="0"/>
                <a:t>Concessions</a:t>
              </a:r>
              <a:endParaRPr lang="en-GB" sz="1200" b="1" dirty="0"/>
            </a:p>
          </p:txBody>
        </p:sp>
        <p:sp>
          <p:nvSpPr>
            <p:cNvPr id="1775642" name="Text Box 26"/>
            <p:cNvSpPr txBox="1">
              <a:spLocks noChangeArrowheads="1"/>
            </p:cNvSpPr>
            <p:nvPr/>
          </p:nvSpPr>
          <p:spPr bwMode="auto">
            <a:xfrm>
              <a:off x="2887663" y="2286000"/>
              <a:ext cx="810708" cy="276999"/>
            </a:xfrm>
            <a:prstGeom prst="rect">
              <a:avLst/>
            </a:prstGeom>
            <a:noFill/>
            <a:ln w="9525">
              <a:noFill/>
              <a:miter lim="800000"/>
              <a:headEnd/>
              <a:tailEnd/>
            </a:ln>
            <a:effectLst/>
          </p:spPr>
          <p:txBody>
            <a:bodyPr wrap="none">
              <a:spAutoFit/>
            </a:bodyPr>
            <a:lstStyle/>
            <a:p>
              <a:pPr algn="l"/>
              <a:r>
                <a:rPr lang="en-GB" sz="1200" b="1" dirty="0"/>
                <a:t>Coercion</a:t>
              </a:r>
            </a:p>
          </p:txBody>
        </p:sp>
        <p:sp>
          <p:nvSpPr>
            <p:cNvPr id="1775643" name="Text Box 27"/>
            <p:cNvSpPr txBox="1">
              <a:spLocks noChangeArrowheads="1"/>
            </p:cNvSpPr>
            <p:nvPr/>
          </p:nvSpPr>
          <p:spPr bwMode="auto">
            <a:xfrm>
              <a:off x="2824163" y="3136900"/>
              <a:ext cx="1009304" cy="276999"/>
            </a:xfrm>
            <a:prstGeom prst="rect">
              <a:avLst/>
            </a:prstGeom>
            <a:noFill/>
            <a:ln w="9525">
              <a:noFill/>
              <a:miter lim="800000"/>
              <a:headEnd/>
              <a:tailEnd/>
            </a:ln>
            <a:effectLst/>
          </p:spPr>
          <p:txBody>
            <a:bodyPr wrap="none">
              <a:spAutoFit/>
            </a:bodyPr>
            <a:lstStyle/>
            <a:p>
              <a:pPr algn="l"/>
              <a:r>
                <a:rPr lang="en-GB" sz="1200" b="1" dirty="0"/>
                <a:t>Challenging</a:t>
              </a:r>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401</a:t>
            </a:fld>
            <a:endParaRPr lang="en-US" dirty="0"/>
          </a:p>
        </p:txBody>
      </p:sp>
    </p:spTree>
    <p:extLst>
      <p:ext uri="{BB962C8B-B14F-4D97-AF65-F5344CB8AC3E}">
        <p14:creationId xmlns:p14="http://schemas.microsoft.com/office/powerpoint/2010/main" xmlns="" val="3764367872"/>
      </p:ext>
    </p:extLst>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oxiecolumbus.com/wp-content/uploads/2012/04/66202ye8n1lwg18-e133520006084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61689" y="3406092"/>
            <a:ext cx="5715000" cy="2400301"/>
          </a:xfrm>
          <a:prstGeom prst="rect">
            <a:avLst/>
          </a:prstGeom>
          <a:noFill/>
          <a:extLst>
            <a:ext uri="{909E8E84-426E-40dd-AFC4-6F175D3DCCD1}">
              <a14:hiddenFill xmlns:a14="http://schemas.microsoft.com/office/drawing/2010/main" xmlns="">
                <a:solidFill>
                  <a:srgbClr val="FFFFFF"/>
                </a:solidFill>
              </a14:hiddenFill>
            </a:ext>
          </a:extLst>
        </p:spPr>
      </p:pic>
      <p:sp>
        <p:nvSpPr>
          <p:cNvPr id="1781762" name="Rectangle 2"/>
          <p:cNvSpPr>
            <a:spLocks noGrp="1" noChangeArrowheads="1"/>
          </p:cNvSpPr>
          <p:nvPr>
            <p:ph type="title"/>
          </p:nvPr>
        </p:nvSpPr>
        <p:spPr/>
        <p:txBody>
          <a:bodyPr/>
          <a:lstStyle/>
          <a:p>
            <a:r>
              <a:rPr lang="en-GB" dirty="0"/>
              <a:t>Key Skills</a:t>
            </a:r>
            <a:endParaRPr lang="en-GB" dirty="0">
              <a:cs typeface="Times New Roman" pitchFamily="18" charset="0"/>
            </a:endParaRPr>
          </a:p>
        </p:txBody>
      </p:sp>
      <p:grpSp>
        <p:nvGrpSpPr>
          <p:cNvPr id="2" name="Group 29"/>
          <p:cNvGrpSpPr/>
          <p:nvPr/>
        </p:nvGrpSpPr>
        <p:grpSpPr>
          <a:xfrm>
            <a:off x="899746" y="1378854"/>
            <a:ext cx="7785589" cy="3009900"/>
            <a:chOff x="1693863" y="1219200"/>
            <a:chExt cx="8434388" cy="3009900"/>
          </a:xfrm>
        </p:grpSpPr>
        <p:sp>
          <p:nvSpPr>
            <p:cNvPr id="1781769" name="Oval 9"/>
            <p:cNvSpPr>
              <a:spLocks noChangeArrowheads="1"/>
            </p:cNvSpPr>
            <p:nvPr/>
          </p:nvSpPr>
          <p:spPr bwMode="auto">
            <a:xfrm>
              <a:off x="4775200" y="3862388"/>
              <a:ext cx="295275" cy="366712"/>
            </a:xfrm>
            <a:prstGeom prst="ellipse">
              <a:avLst/>
            </a:prstGeom>
            <a:solidFill>
              <a:schemeClr val="bg1"/>
            </a:solidFill>
            <a:ln w="9525">
              <a:solidFill>
                <a:schemeClr val="bg1"/>
              </a:solidFill>
              <a:round/>
              <a:headEnd/>
              <a:tailEnd/>
            </a:ln>
            <a:effectLst/>
          </p:spPr>
          <p:txBody>
            <a:bodyPr wrap="none" anchor="ctr"/>
            <a:lstStyle/>
            <a:p>
              <a:endParaRPr lang="en-US" sz="1200" b="1" dirty="0"/>
            </a:p>
          </p:txBody>
        </p:sp>
        <p:grpSp>
          <p:nvGrpSpPr>
            <p:cNvPr id="4" name="Group 29"/>
            <p:cNvGrpSpPr>
              <a:grpSpLocks/>
            </p:cNvGrpSpPr>
            <p:nvPr/>
          </p:nvGrpSpPr>
          <p:grpSpPr bwMode="auto">
            <a:xfrm>
              <a:off x="6696076" y="1219200"/>
              <a:ext cx="3432175" cy="2127250"/>
              <a:chOff x="4236" y="804"/>
              <a:chExt cx="2162" cy="1340"/>
            </a:xfrm>
          </p:grpSpPr>
          <p:sp>
            <p:nvSpPr>
              <p:cNvPr id="1781779" name="AutoShape 19"/>
              <p:cNvSpPr>
                <a:spLocks noChangeArrowheads="1"/>
              </p:cNvSpPr>
              <p:nvPr/>
            </p:nvSpPr>
            <p:spPr bwMode="auto">
              <a:xfrm>
                <a:off x="4236" y="804"/>
                <a:ext cx="2162" cy="1340"/>
              </a:xfrm>
              <a:prstGeom prst="cloudCallout">
                <a:avLst>
                  <a:gd name="adj1" fmla="val -15146"/>
                  <a:gd name="adj2" fmla="val 53357"/>
                </a:avLst>
              </a:prstGeom>
              <a:ln>
                <a:headEnd/>
                <a:tailEnd/>
              </a:ln>
            </p:spPr>
            <p:style>
              <a:lnRef idx="1">
                <a:schemeClr val="accent1"/>
              </a:lnRef>
              <a:fillRef idx="2">
                <a:schemeClr val="accent1"/>
              </a:fillRef>
              <a:effectRef idx="1">
                <a:schemeClr val="accent1"/>
              </a:effectRef>
              <a:fontRef idx="minor">
                <a:schemeClr val="dk1"/>
              </a:fontRef>
            </p:style>
            <p:txBody>
              <a:bodyPr/>
              <a:lstStyle/>
              <a:p>
                <a:endParaRPr lang="en-US" sz="1200" b="1" dirty="0"/>
              </a:p>
            </p:txBody>
          </p:sp>
          <p:sp>
            <p:nvSpPr>
              <p:cNvPr id="1781780" name="Text Box 20"/>
              <p:cNvSpPr txBox="1">
                <a:spLocks noChangeArrowheads="1"/>
              </p:cNvSpPr>
              <p:nvPr/>
            </p:nvSpPr>
            <p:spPr bwMode="auto">
              <a:xfrm>
                <a:off x="4715" y="1515"/>
                <a:ext cx="1217" cy="174"/>
              </a:xfrm>
              <a:prstGeom prst="rect">
                <a:avLst/>
              </a:prstGeom>
              <a:noFill/>
              <a:ln w="9525">
                <a:noFill/>
                <a:miter lim="800000"/>
                <a:headEnd/>
                <a:tailEnd/>
              </a:ln>
              <a:effectLst/>
            </p:spPr>
            <p:txBody>
              <a:bodyPr wrap="none">
                <a:spAutoFit/>
              </a:bodyPr>
              <a:lstStyle/>
              <a:p>
                <a:pPr algn="l"/>
                <a:r>
                  <a:rPr lang="en-GB" sz="1200" b="1" dirty="0"/>
                  <a:t>Use </a:t>
                </a:r>
                <a:r>
                  <a:rPr lang="en-GB" sz="1200" b="1" dirty="0" smtClean="0"/>
                  <a:t>Questions </a:t>
                </a:r>
                <a:r>
                  <a:rPr lang="en-GB" sz="1200" b="1" dirty="0"/>
                  <a:t>to </a:t>
                </a:r>
                <a:r>
                  <a:rPr lang="en-GB" sz="1200" b="1" dirty="0" smtClean="0"/>
                  <a:t>Control</a:t>
                </a:r>
                <a:endParaRPr lang="en-GB" sz="1200" b="1" dirty="0"/>
              </a:p>
            </p:txBody>
          </p:sp>
          <p:sp>
            <p:nvSpPr>
              <p:cNvPr id="1781781" name="Text Box 21"/>
              <p:cNvSpPr txBox="1">
                <a:spLocks noChangeArrowheads="1"/>
              </p:cNvSpPr>
              <p:nvPr/>
            </p:nvSpPr>
            <p:spPr bwMode="auto">
              <a:xfrm>
                <a:off x="4790" y="1028"/>
                <a:ext cx="1295" cy="174"/>
              </a:xfrm>
              <a:prstGeom prst="rect">
                <a:avLst/>
              </a:prstGeom>
              <a:noFill/>
              <a:ln w="9525">
                <a:noFill/>
                <a:miter lim="800000"/>
                <a:headEnd/>
                <a:tailEnd/>
              </a:ln>
              <a:effectLst/>
            </p:spPr>
            <p:txBody>
              <a:bodyPr wrap="none">
                <a:spAutoFit/>
              </a:bodyPr>
              <a:lstStyle/>
              <a:p>
                <a:pPr algn="l"/>
                <a:r>
                  <a:rPr lang="en-GB" sz="1200" b="1" dirty="0"/>
                  <a:t>Use </a:t>
                </a:r>
                <a:r>
                  <a:rPr lang="en-GB" sz="1200" b="1" dirty="0" smtClean="0"/>
                  <a:t>Questions </a:t>
                </a:r>
                <a:r>
                  <a:rPr lang="en-GB" sz="1200" b="1" dirty="0"/>
                  <a:t>to </a:t>
                </a:r>
                <a:r>
                  <a:rPr lang="en-GB" sz="1200" b="1" dirty="0" smtClean="0"/>
                  <a:t>Persuade</a:t>
                </a:r>
                <a:endParaRPr lang="en-GB" sz="1200" b="1" dirty="0"/>
              </a:p>
            </p:txBody>
          </p:sp>
        </p:grpSp>
        <p:grpSp>
          <p:nvGrpSpPr>
            <p:cNvPr id="5" name="Group 22"/>
            <p:cNvGrpSpPr>
              <a:grpSpLocks/>
            </p:cNvGrpSpPr>
            <p:nvPr/>
          </p:nvGrpSpPr>
          <p:grpSpPr bwMode="auto">
            <a:xfrm>
              <a:off x="1693863" y="1668463"/>
              <a:ext cx="3498850" cy="1873250"/>
              <a:chOff x="1094" y="1105"/>
              <a:chExt cx="2204" cy="1180"/>
            </a:xfrm>
          </p:grpSpPr>
          <p:sp>
            <p:nvSpPr>
              <p:cNvPr id="1781783" name="AutoShape 23"/>
              <p:cNvSpPr>
                <a:spLocks noChangeArrowheads="1"/>
              </p:cNvSpPr>
              <p:nvPr/>
            </p:nvSpPr>
            <p:spPr bwMode="auto">
              <a:xfrm flipH="1">
                <a:off x="1094" y="1105"/>
                <a:ext cx="2204" cy="1180"/>
              </a:xfrm>
              <a:prstGeom prst="cloudCallout">
                <a:avLst>
                  <a:gd name="adj1" fmla="val -16330"/>
                  <a:gd name="adj2" fmla="val 55761"/>
                </a:avLst>
              </a:prstGeom>
              <a:ln>
                <a:headEnd/>
                <a:tailEnd/>
              </a:ln>
            </p:spPr>
            <p:style>
              <a:lnRef idx="1">
                <a:schemeClr val="accent5"/>
              </a:lnRef>
              <a:fillRef idx="2">
                <a:schemeClr val="accent5"/>
              </a:fillRef>
              <a:effectRef idx="1">
                <a:schemeClr val="accent5"/>
              </a:effectRef>
              <a:fontRef idx="minor">
                <a:schemeClr val="dk1"/>
              </a:fontRef>
            </p:style>
            <p:txBody>
              <a:bodyPr/>
              <a:lstStyle/>
              <a:p>
                <a:endParaRPr lang="en-US" sz="1200" b="1" dirty="0"/>
              </a:p>
            </p:txBody>
          </p:sp>
          <p:sp>
            <p:nvSpPr>
              <p:cNvPr id="1781784" name="Text Box 24"/>
              <p:cNvSpPr txBox="1">
                <a:spLocks noChangeArrowheads="1"/>
              </p:cNvSpPr>
              <p:nvPr/>
            </p:nvSpPr>
            <p:spPr bwMode="auto">
              <a:xfrm>
                <a:off x="1404" y="1335"/>
                <a:ext cx="1050" cy="174"/>
              </a:xfrm>
              <a:prstGeom prst="rect">
                <a:avLst/>
              </a:prstGeom>
              <a:noFill/>
              <a:ln w="9525">
                <a:noFill/>
                <a:miter lim="800000"/>
                <a:headEnd/>
                <a:tailEnd/>
              </a:ln>
              <a:effectLst/>
            </p:spPr>
            <p:txBody>
              <a:bodyPr wrap="none">
                <a:spAutoFit/>
              </a:bodyPr>
              <a:lstStyle/>
              <a:p>
                <a:pPr algn="l"/>
                <a:r>
                  <a:rPr lang="en-GB" sz="1200" b="1" dirty="0"/>
                  <a:t>Label your </a:t>
                </a:r>
                <a:r>
                  <a:rPr lang="en-GB" sz="1200" b="1" dirty="0" smtClean="0"/>
                  <a:t>Behaviour</a:t>
                </a:r>
                <a:endParaRPr lang="en-GB" sz="1200" b="1" dirty="0"/>
              </a:p>
            </p:txBody>
          </p:sp>
          <p:sp>
            <p:nvSpPr>
              <p:cNvPr id="1781785" name="Text Box 25"/>
              <p:cNvSpPr txBox="1">
                <a:spLocks noChangeArrowheads="1"/>
              </p:cNvSpPr>
              <p:nvPr/>
            </p:nvSpPr>
            <p:spPr bwMode="auto">
              <a:xfrm>
                <a:off x="1539" y="1615"/>
                <a:ext cx="1438" cy="174"/>
              </a:xfrm>
              <a:prstGeom prst="rect">
                <a:avLst/>
              </a:prstGeom>
              <a:noFill/>
              <a:ln w="9525">
                <a:noFill/>
                <a:miter lim="800000"/>
                <a:headEnd/>
                <a:tailEnd/>
              </a:ln>
              <a:effectLst/>
            </p:spPr>
            <p:txBody>
              <a:bodyPr wrap="none">
                <a:spAutoFit/>
              </a:bodyPr>
              <a:lstStyle/>
              <a:p>
                <a:pPr algn="l"/>
                <a:r>
                  <a:rPr lang="en-GB" sz="1200" b="1" dirty="0"/>
                  <a:t>Don’t </a:t>
                </a:r>
                <a:r>
                  <a:rPr lang="en-GB" sz="1200" b="1" dirty="0" smtClean="0"/>
                  <a:t>Dilute </a:t>
                </a:r>
                <a:r>
                  <a:rPr lang="en-GB" sz="1200" b="1" dirty="0"/>
                  <a:t>a good </a:t>
                </a:r>
                <a:r>
                  <a:rPr lang="en-GB" sz="1200" b="1" dirty="0" smtClean="0"/>
                  <a:t>Argument</a:t>
                </a:r>
                <a:endParaRPr lang="en-GB" sz="1200" b="1" dirty="0"/>
              </a:p>
            </p:txBody>
          </p:sp>
          <p:sp>
            <p:nvSpPr>
              <p:cNvPr id="1781786" name="Text Box 26"/>
              <p:cNvSpPr txBox="1">
                <a:spLocks noChangeArrowheads="1"/>
              </p:cNvSpPr>
              <p:nvPr/>
            </p:nvSpPr>
            <p:spPr bwMode="auto">
              <a:xfrm>
                <a:off x="1829" y="1901"/>
                <a:ext cx="917" cy="174"/>
              </a:xfrm>
              <a:prstGeom prst="rect">
                <a:avLst/>
              </a:prstGeom>
              <a:noFill/>
              <a:ln w="9525">
                <a:noFill/>
                <a:miter lim="800000"/>
                <a:headEnd/>
                <a:tailEnd/>
              </a:ln>
              <a:effectLst/>
            </p:spPr>
            <p:txBody>
              <a:bodyPr wrap="none">
                <a:spAutoFit/>
              </a:bodyPr>
              <a:lstStyle/>
              <a:p>
                <a:pPr algn="l"/>
                <a:r>
                  <a:rPr lang="en-GB" sz="1200" b="1" dirty="0"/>
                  <a:t>Test &amp; </a:t>
                </a:r>
                <a:r>
                  <a:rPr lang="en-GB" sz="1200" b="1" dirty="0" smtClean="0"/>
                  <a:t>Summarize</a:t>
                </a:r>
                <a:endParaRPr lang="en-GB" sz="1200" b="1" dirty="0"/>
              </a:p>
            </p:txBody>
          </p:sp>
        </p:grpSp>
        <p:sp>
          <p:nvSpPr>
            <p:cNvPr id="1781787" name="Text Box 27"/>
            <p:cNvSpPr txBox="1">
              <a:spLocks noChangeArrowheads="1"/>
            </p:cNvSpPr>
            <p:nvPr/>
          </p:nvSpPr>
          <p:spPr bwMode="auto">
            <a:xfrm>
              <a:off x="7852394" y="2681971"/>
              <a:ext cx="1140174" cy="276999"/>
            </a:xfrm>
            <a:prstGeom prst="rect">
              <a:avLst/>
            </a:prstGeom>
            <a:noFill/>
            <a:ln w="9525">
              <a:noFill/>
              <a:miter lim="800000"/>
              <a:headEnd/>
              <a:tailEnd/>
            </a:ln>
            <a:effectLst/>
          </p:spPr>
          <p:txBody>
            <a:bodyPr wrap="none">
              <a:spAutoFit/>
            </a:bodyPr>
            <a:lstStyle/>
            <a:p>
              <a:pPr algn="l"/>
              <a:r>
                <a:rPr lang="en-GB" sz="1200" b="1" dirty="0"/>
                <a:t>Set </a:t>
              </a:r>
              <a:r>
                <a:rPr lang="en-GB" sz="1200" b="1" dirty="0" smtClean="0"/>
                <a:t>Deadlines</a:t>
              </a:r>
              <a:endParaRPr lang="en-GB" sz="1200" b="1" dirty="0"/>
            </a:p>
          </p:txBody>
        </p:sp>
        <p:sp>
          <p:nvSpPr>
            <p:cNvPr id="1781788" name="Text Box 28"/>
            <p:cNvSpPr txBox="1">
              <a:spLocks noChangeArrowheads="1"/>
            </p:cNvSpPr>
            <p:nvPr/>
          </p:nvSpPr>
          <p:spPr bwMode="auto">
            <a:xfrm>
              <a:off x="8049990" y="2027368"/>
              <a:ext cx="1145730" cy="276999"/>
            </a:xfrm>
            <a:prstGeom prst="rect">
              <a:avLst/>
            </a:prstGeom>
            <a:noFill/>
            <a:ln w="9525">
              <a:noFill/>
              <a:miter lim="800000"/>
              <a:headEnd/>
              <a:tailEnd/>
            </a:ln>
            <a:effectLst/>
          </p:spPr>
          <p:txBody>
            <a:bodyPr wrap="none">
              <a:spAutoFit/>
            </a:bodyPr>
            <a:lstStyle/>
            <a:p>
              <a:pPr algn="l"/>
              <a:r>
                <a:rPr lang="en-GB" sz="1200" b="1" dirty="0"/>
                <a:t>Be </a:t>
              </a:r>
              <a:r>
                <a:rPr lang="en-GB" sz="1200" b="1" dirty="0" smtClean="0"/>
                <a:t>Innovative</a:t>
              </a:r>
              <a:endParaRPr lang="en-GB" sz="1200" b="1" dirty="0"/>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402</a:t>
            </a:fld>
            <a:endParaRPr lang="en-US" dirty="0"/>
          </a:p>
        </p:txBody>
      </p:sp>
    </p:spTree>
    <p:extLst>
      <p:ext uri="{BB962C8B-B14F-4D97-AF65-F5344CB8AC3E}">
        <p14:creationId xmlns:p14="http://schemas.microsoft.com/office/powerpoint/2010/main" xmlns="" val="2071916694"/>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a:bodyPr>
          <a:lstStyle/>
          <a:p>
            <a:r>
              <a:rPr lang="en-US" sz="2500" b="1" dirty="0" smtClean="0"/>
              <a:t>The total value of lost work time due to stress is estimated to be $1.7 billion.  </a:t>
            </a:r>
            <a:r>
              <a:rPr lang="en-US" sz="2200" dirty="0" smtClean="0"/>
              <a:t>(WarrenShepel online], Health &amp;Wellness Research Database, 2005)</a:t>
            </a:r>
          </a:p>
          <a:p>
            <a:r>
              <a:rPr lang="en-US" sz="2500" b="1" dirty="0" smtClean="0"/>
              <a:t>Conflict accounts for up to 90% of involuntary departures </a:t>
            </a:r>
            <a:r>
              <a:rPr lang="en-US" sz="2200" dirty="0" smtClean="0"/>
              <a:t>(Dana, Dan, [online] The Dana Measure of Financial Cost of Organizational Conflict, 2001)</a:t>
            </a:r>
          </a:p>
          <a:p>
            <a:r>
              <a:rPr lang="en-US" sz="2500" b="1" dirty="0" smtClean="0"/>
              <a:t>42% of a Manager's Time is spent addressing conflict in the workplace. </a:t>
            </a:r>
            <a:r>
              <a:rPr lang="en-US" sz="2000" dirty="0" smtClean="0"/>
              <a:t>(Watson, C &amp; Hoffman, R, Managers as Negotiators, Leadership Quarterly 7(1), 1996)</a:t>
            </a:r>
          </a:p>
        </p:txBody>
      </p:sp>
      <p:sp>
        <p:nvSpPr>
          <p:cNvPr id="2" name="Title 1"/>
          <p:cNvSpPr>
            <a:spLocks noGrp="1"/>
          </p:cNvSpPr>
          <p:nvPr>
            <p:ph type="title"/>
          </p:nvPr>
        </p:nvSpPr>
        <p:spPr>
          <a:xfrm>
            <a:off x="381000" y="0"/>
            <a:ext cx="6172200" cy="609600"/>
          </a:xfrm>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Quantitative Costs of Conflict</a:t>
            </a:r>
            <a:endParaRPr lang="en-US" dirty="0">
              <a:solidFill>
                <a:schemeClr val="tx1"/>
              </a:solidFill>
              <a:latin typeface="Broadway" pitchFamily="82" charset="0"/>
            </a:endParaRPr>
          </a:p>
        </p:txBody>
      </p:sp>
      <p:sp>
        <p:nvSpPr>
          <p:cNvPr id="2253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fld id="{96F4C24F-7034-4F36-AF8D-8F68239CE806}" type="slidenum">
              <a:rPr lang="en-US"/>
              <a:pPr/>
              <a:t>403</a:t>
            </a:fld>
            <a:endParaRPr lang="en-US" dirty="0"/>
          </a:p>
        </p:txBody>
      </p:sp>
      <p:sp>
        <p:nvSpPr>
          <p:cNvPr id="22532" name="Footer Placeholder 6"/>
          <p:cNvSpPr>
            <a:spLocks noGrp="1"/>
          </p:cNvSpPr>
          <p:nvPr>
            <p:ph type="ftr" sz="quarter" idx="4294967295"/>
          </p:nvPr>
        </p:nvSpPr>
        <p:spPr bwMode="auto">
          <a:xfrm>
            <a:off x="4379913" y="6408738"/>
            <a:ext cx="2782887"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pPr>
            <a:r>
              <a:rPr lang="en-US" dirty="0" smtClean="0"/>
              <a:t>©Copyright GPM 2009-2013</a:t>
            </a:r>
            <a:endParaRPr lang="en-US" dirty="0"/>
          </a:p>
        </p:txBody>
      </p:sp>
    </p:spTree>
    <p:extLst>
      <p:ext uri="{BB962C8B-B14F-4D97-AF65-F5344CB8AC3E}">
        <p14:creationId xmlns:p14="http://schemas.microsoft.com/office/powerpoint/2010/main" xmlns="" val="2053554058"/>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p:txBody>
          <a:bodyPr/>
          <a:lstStyle/>
          <a:p>
            <a:r>
              <a:rPr lang="en-GB" dirty="0" smtClean="0"/>
              <a:t>Conflict Causes</a:t>
            </a:r>
            <a:endParaRPr lang="en-US" dirty="0"/>
          </a:p>
        </p:txBody>
      </p:sp>
      <p:sp>
        <p:nvSpPr>
          <p:cNvPr id="5" name="Content Placeholder 1"/>
          <p:cNvSpPr>
            <a:spLocks noGrp="1"/>
          </p:cNvSpPr>
          <p:nvPr>
            <p:ph idx="1"/>
          </p:nvPr>
        </p:nvSpPr>
        <p:spPr/>
        <p:txBody>
          <a:bodyPr>
            <a:normAutofit/>
          </a:bodyPr>
          <a:lstStyle/>
          <a:p>
            <a:pPr marL="566928" indent="-457200" fontAlgn="auto">
              <a:spcAft>
                <a:spcPts val="0"/>
              </a:spcAft>
              <a:defRPr/>
            </a:pPr>
            <a:r>
              <a:rPr lang="en-US" sz="2400" dirty="0" smtClean="0"/>
              <a:t>Conflict is the emotional, verbal, written or physical expression of differences regarding wants, needs or expectations between two or more individuals.</a:t>
            </a:r>
          </a:p>
          <a:p>
            <a:pPr marL="566928" indent="-457200" fontAlgn="auto">
              <a:spcAft>
                <a:spcPts val="0"/>
              </a:spcAft>
              <a:defRPr/>
            </a:pPr>
            <a:r>
              <a:rPr lang="en-US" sz="2400" dirty="0" smtClean="0"/>
              <a:t>Conflict directly impacts behavior, decision-making and the ability to complete assigned tasks.</a:t>
            </a:r>
          </a:p>
          <a:p>
            <a:pPr marL="566928" indent="-457200" fontAlgn="auto">
              <a:spcAft>
                <a:spcPts val="0"/>
              </a:spcAft>
              <a:defRPr/>
            </a:pPr>
            <a:r>
              <a:rPr lang="en-US" sz="2400" dirty="0" smtClean="0"/>
              <a:t>Conflict is inevitable in the workplace; it cannot be eliminated.</a:t>
            </a:r>
          </a:p>
          <a:p>
            <a:pPr marL="566928" indent="-457200" fontAlgn="auto">
              <a:spcAft>
                <a:spcPts val="0"/>
              </a:spcAft>
              <a:defRPr/>
            </a:pPr>
            <a:r>
              <a:rPr lang="en-US" sz="2400" dirty="0" smtClean="0"/>
              <a:t>The key to a functional workplace is the ability to minimize the escalation of conflict and ultimately resolve the differences.</a:t>
            </a:r>
            <a:endParaRPr lang="en-US" sz="2400"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404</a:t>
            </a:fld>
            <a:endParaRPr lang="en-US" dirty="0"/>
          </a:p>
        </p:txBody>
      </p:sp>
    </p:spTree>
    <p:extLst>
      <p:ext uri="{BB962C8B-B14F-4D97-AF65-F5344CB8AC3E}">
        <p14:creationId xmlns:p14="http://schemas.microsoft.com/office/powerpoint/2010/main" xmlns="" val="2007989393"/>
      </p:ext>
    </p:extLst>
  </p:cSld>
  <p:clrMapOvr>
    <a:masterClrMapping/>
  </p:clrMapOvr>
  <p:transition/>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Model of Conflict Progression:</a:t>
            </a:r>
            <a:endParaRPr lang="en-US" dirty="0">
              <a:solidFill>
                <a:schemeClr val="tx1"/>
              </a:solidFill>
            </a:endParaRPr>
          </a:p>
        </p:txBody>
      </p:sp>
      <p:graphicFrame>
        <p:nvGraphicFramePr>
          <p:cNvPr id="5" name="ClipArt Placeholder 6"/>
          <p:cNvGraphicFramePr>
            <a:graphicFrameLocks/>
          </p:cNvGraphicFramePr>
          <p:nvPr>
            <p:extLst>
              <p:ext uri="{D42A27DB-BD31-4B8C-83A1-F6EECF244321}">
                <p14:modId xmlns:p14="http://schemas.microsoft.com/office/powerpoint/2010/main" xmlns="" val="2014191454"/>
              </p:ext>
            </p:extLst>
          </p:nvPr>
        </p:nvGraphicFramePr>
        <p:xfrm>
          <a:off x="685800" y="1295400"/>
          <a:ext cx="7696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405</a:t>
            </a:fld>
            <a:endParaRPr lang="en-US" dirty="0"/>
          </a:p>
        </p:txBody>
      </p:sp>
    </p:spTree>
    <p:extLst>
      <p:ext uri="{BB962C8B-B14F-4D97-AF65-F5344CB8AC3E}">
        <p14:creationId xmlns:p14="http://schemas.microsoft.com/office/powerpoint/2010/main" xmlns="" val="4242998248"/>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sz="3100" b="0" kern="1200" dirty="0" smtClean="0">
                <a:solidFill>
                  <a:srgbClr val="003300"/>
                </a:solidFill>
                <a:effectLst/>
                <a:latin typeface="+mj-lt"/>
                <a:ea typeface="+mj-ea"/>
                <a:cs typeface="+mj-cs"/>
              </a:rPr>
              <a:t>Qualitative Costs of Conflict</a:t>
            </a:r>
            <a:endParaRPr lang="en-US" dirty="0">
              <a:solidFill>
                <a:schemeClr val="accent1">
                  <a:lumMod val="75000"/>
                </a:schemeClr>
              </a:solidFill>
              <a:latin typeface="Broadway" pitchFamily="82" charset="0"/>
            </a:endParaRPr>
          </a:p>
        </p:txBody>
      </p:sp>
      <p:sp>
        <p:nvSpPr>
          <p:cNvPr id="5" name="Title 1"/>
          <p:cNvSpPr txBox="1">
            <a:spLocks/>
          </p:cNvSpPr>
          <p:nvPr/>
        </p:nvSpPr>
        <p:spPr>
          <a:xfrm>
            <a:off x="457200" y="274638"/>
            <a:ext cx="8229600" cy="868362"/>
          </a:xfrm>
          <a:prstGeom prst="rect">
            <a:avLst/>
          </a:prstGeom>
        </p:spPr>
        <p:txBody>
          <a:bodyPr anchor="ctr">
            <a:normAutofit/>
            <a:sp3d prstMaterial="softEdge">
              <a:bevelT w="25400" h="25400"/>
            </a:sp3d>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endParaRPr lang="en-US" sz="4100" b="1" dirty="0">
              <a:solidFill>
                <a:schemeClr val="tx2"/>
              </a:solidFill>
              <a:effectLst>
                <a:outerShdw blurRad="38100" dist="38100" dir="2700000" algn="tl">
                  <a:srgbClr val="C0C0C0"/>
                </a:outerShdw>
              </a:effectLst>
            </a:endParaRPr>
          </a:p>
        </p:txBody>
      </p:sp>
      <p:graphicFrame>
        <p:nvGraphicFramePr>
          <p:cNvPr id="6" name="Content Placeholder 3"/>
          <p:cNvGraphicFramePr>
            <a:graphicFrameLocks/>
          </p:cNvGraphicFramePr>
          <p:nvPr>
            <p:extLst>
              <p:ext uri="{D42A27DB-BD31-4B8C-83A1-F6EECF244321}">
                <p14:modId xmlns:p14="http://schemas.microsoft.com/office/powerpoint/2010/main" xmlns="" val="4269020300"/>
              </p:ext>
            </p:extLst>
          </p:nvPr>
        </p:nvGraphicFramePr>
        <p:xfrm>
          <a:off x="914400" y="1371600"/>
          <a:ext cx="7239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406</a:t>
            </a:fld>
            <a:endParaRPr lang="en-US" dirty="0"/>
          </a:p>
        </p:txBody>
      </p:sp>
    </p:spTree>
    <p:extLst>
      <p:ext uri="{BB962C8B-B14F-4D97-AF65-F5344CB8AC3E}">
        <p14:creationId xmlns:p14="http://schemas.microsoft.com/office/powerpoint/2010/main" xmlns="" val="34836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40FEFF6-5FE5-4D43-9903-949FD42BC46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E3A937F-5862-4D7A-BAE9-A8C930E43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DD9A8FC4-C731-4812-8019-2FC22719E31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22E9D74-C89A-41A4-9AE8-314BA9B39FA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EE04BAC8-69D5-4BE8-AF76-98F6D5A59ED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43E65684-794B-4AA5-896C-F413498203E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D6B715B8-02BA-4DF8-BC01-E42AB9125EC0}"/>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AC41FDEA-FF41-49D0-8885-EA885C822AA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FE49D2C7-6FE4-4AE6-AECD-4CADEB1F5D5C}"/>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D7C4EB10-4C75-4406-AE75-050D511B818A}"/>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9FCB4DD0-6146-42E2-8540-DF921B3A1954}"/>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graphicEl>
                                              <a:dgm id="{F2B1DF84-4B3B-48A7-8B2E-923FF9D5B673}"/>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6">
                                            <p:graphicEl>
                                              <a:dgm id="{F40FEFF6-5FE5-4D43-9903-949FD42BC466}"/>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6">
                                            <p:graphicEl>
                                              <a:dgm id="{6E3A937F-5862-4D7A-BAE9-A8C930E43814}"/>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6">
                                            <p:graphicEl>
                                              <a:dgm id="{DD9A8FC4-C731-4812-8019-2FC22719E311}"/>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6">
                                            <p:graphicEl>
                                              <a:dgm id="{922E9D74-C89A-41A4-9AE8-314BA9B39FAC}"/>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6">
                                            <p:graphicEl>
                                              <a:dgm id="{EE04BAC8-69D5-4BE8-AF76-98F6D5A59ED1}"/>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6">
                                            <p:graphicEl>
                                              <a:dgm id="{43E65684-794B-4AA5-896C-F413498203E9}"/>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6">
                                            <p:graphicEl>
                                              <a:dgm id="{D6B715B8-02BA-4DF8-BC01-E42AB9125EC0}"/>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6">
                                            <p:graphicEl>
                                              <a:dgm id="{AC41FDEA-FF41-49D0-8885-EA885C822AA8}"/>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6">
                                            <p:graphicEl>
                                              <a:dgm id="{FE49D2C7-6FE4-4AE6-AECD-4CADEB1F5D5C}"/>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6">
                                            <p:graphicEl>
                                              <a:dgm id="{D7C4EB10-4C75-4406-AE75-050D511B818A}"/>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6">
                                            <p:graphicEl>
                                              <a:dgm id="{9FCB4DD0-6146-42E2-8540-DF921B3A1954}"/>
                                            </p:graphic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6">
                                            <p:graphicEl>
                                              <a:dgm id="{F2B1DF84-4B3B-48A7-8B2E-923FF9D5B67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Graphic spid="6" grpId="1">
        <p:bldSub>
          <a:bldDgm bld="lvlOne"/>
        </p:bldSub>
      </p:bldGraphic>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r>
              <a:rPr lang="en-GB" dirty="0"/>
              <a:t>Conflict Management Model</a:t>
            </a:r>
            <a:endParaRPr lang="en-US" dirty="0"/>
          </a:p>
        </p:txBody>
      </p:sp>
      <p:grpSp>
        <p:nvGrpSpPr>
          <p:cNvPr id="2" name="Group 19"/>
          <p:cNvGrpSpPr/>
          <p:nvPr/>
        </p:nvGrpSpPr>
        <p:grpSpPr>
          <a:xfrm>
            <a:off x="787645" y="1490209"/>
            <a:ext cx="7568711" cy="4481514"/>
            <a:chOff x="1525588" y="1417638"/>
            <a:chExt cx="8199437" cy="4481514"/>
          </a:xfrm>
        </p:grpSpPr>
        <p:grpSp>
          <p:nvGrpSpPr>
            <p:cNvPr id="3" name="Group 3"/>
            <p:cNvGrpSpPr>
              <a:grpSpLocks/>
            </p:cNvGrpSpPr>
            <p:nvPr/>
          </p:nvGrpSpPr>
          <p:grpSpPr bwMode="auto">
            <a:xfrm>
              <a:off x="3440113" y="1881188"/>
              <a:ext cx="6284912" cy="3414712"/>
              <a:chOff x="997" y="1323"/>
              <a:chExt cx="4364" cy="1995"/>
            </a:xfrm>
          </p:grpSpPr>
          <p:sp>
            <p:nvSpPr>
              <p:cNvPr id="1789956" name="AutoShape 4"/>
              <p:cNvSpPr>
                <a:spLocks noChangeArrowheads="1"/>
              </p:cNvSpPr>
              <p:nvPr/>
            </p:nvSpPr>
            <p:spPr bwMode="auto">
              <a:xfrm>
                <a:off x="2367" y="1629"/>
                <a:ext cx="1620" cy="1278"/>
              </a:xfrm>
              <a:prstGeom prst="irregularSeal2">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r>
                  <a:rPr lang="en-GB" b="1" dirty="0"/>
                  <a:t>Conflict</a:t>
                </a:r>
              </a:p>
            </p:txBody>
          </p:sp>
          <p:sp>
            <p:nvSpPr>
              <p:cNvPr id="1789957" name="Rectangle 5"/>
              <p:cNvSpPr>
                <a:spLocks noChangeArrowheads="1"/>
              </p:cNvSpPr>
              <p:nvPr/>
            </p:nvSpPr>
            <p:spPr bwMode="auto">
              <a:xfrm>
                <a:off x="997" y="1323"/>
                <a:ext cx="1080" cy="468"/>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r>
                  <a:rPr lang="en-GB" b="1" dirty="0"/>
                  <a:t>Causes</a:t>
                </a:r>
              </a:p>
            </p:txBody>
          </p:sp>
          <p:sp>
            <p:nvSpPr>
              <p:cNvPr id="1789958" name="Rectangle 6"/>
              <p:cNvSpPr>
                <a:spLocks noChangeArrowheads="1"/>
              </p:cNvSpPr>
              <p:nvPr/>
            </p:nvSpPr>
            <p:spPr bwMode="auto">
              <a:xfrm>
                <a:off x="998" y="2850"/>
                <a:ext cx="1080" cy="46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GB" b="1" dirty="0"/>
                  <a:t>Sources</a:t>
                </a:r>
              </a:p>
            </p:txBody>
          </p:sp>
          <p:sp>
            <p:nvSpPr>
              <p:cNvPr id="1789959" name="Rectangle 7"/>
              <p:cNvSpPr>
                <a:spLocks noChangeArrowheads="1"/>
              </p:cNvSpPr>
              <p:nvPr/>
            </p:nvSpPr>
            <p:spPr bwMode="auto">
              <a:xfrm>
                <a:off x="4281" y="2034"/>
                <a:ext cx="1080" cy="46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r>
                  <a:rPr lang="en-GB" b="1" dirty="0"/>
                  <a:t>Resolution</a:t>
                </a:r>
              </a:p>
            </p:txBody>
          </p:sp>
          <p:sp>
            <p:nvSpPr>
              <p:cNvPr id="1789960" name="AutoShape 8"/>
              <p:cNvSpPr>
                <a:spLocks noChangeArrowheads="1"/>
              </p:cNvSpPr>
              <p:nvPr/>
            </p:nvSpPr>
            <p:spPr bwMode="auto">
              <a:xfrm rot="5400000">
                <a:off x="1692" y="1719"/>
                <a:ext cx="432" cy="774"/>
              </a:xfrm>
              <a:custGeom>
                <a:avLst/>
                <a:gdLst>
                  <a:gd name="G0" fmla="+- 13799 0 0"/>
                  <a:gd name="G1" fmla="+- 19399 0 0"/>
                  <a:gd name="G2" fmla="+- 5860 0 0"/>
                  <a:gd name="G3" fmla="*/ 13799 1 2"/>
                  <a:gd name="G4" fmla="+- G3 10800 0"/>
                  <a:gd name="G5" fmla="+- 21600 13799 19399"/>
                  <a:gd name="G6" fmla="+- 19399 5860 0"/>
                  <a:gd name="G7" fmla="*/ G6 1 2"/>
                  <a:gd name="G8" fmla="*/ 19399 2 1"/>
                  <a:gd name="G9" fmla="+- G8 0 21600"/>
                  <a:gd name="G10" fmla="*/ 21600 G0 G1"/>
                  <a:gd name="G11" fmla="*/ 21600 G4 G1"/>
                  <a:gd name="G12" fmla="*/ 21600 G5 G1"/>
                  <a:gd name="G13" fmla="*/ 21600 G7 G1"/>
                  <a:gd name="G14" fmla="*/ 19399 1 2"/>
                  <a:gd name="G15" fmla="+- G5 0 G4"/>
                  <a:gd name="G16" fmla="+- G0 0 G4"/>
                  <a:gd name="G17" fmla="*/ G2 G15 G16"/>
                  <a:gd name="T0" fmla="*/ 17700 w 21600"/>
                  <a:gd name="T1" fmla="*/ 0 h 21600"/>
                  <a:gd name="T2" fmla="*/ 13799 w 21600"/>
                  <a:gd name="T3" fmla="*/ 5860 h 21600"/>
                  <a:gd name="T4" fmla="*/ 0 w 21600"/>
                  <a:gd name="T5" fmla="*/ 19708 h 21600"/>
                  <a:gd name="T6" fmla="*/ 9700 w 21600"/>
                  <a:gd name="T7" fmla="*/ 21600 h 21600"/>
                  <a:gd name="T8" fmla="*/ 19399 w 21600"/>
                  <a:gd name="T9" fmla="*/ 14063 h 21600"/>
                  <a:gd name="T10" fmla="*/ 21600 w 21600"/>
                  <a:gd name="T11" fmla="*/ 586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00" y="0"/>
                    </a:moveTo>
                    <a:lnTo>
                      <a:pt x="13799" y="5860"/>
                    </a:lnTo>
                    <a:lnTo>
                      <a:pt x="16000" y="5860"/>
                    </a:lnTo>
                    <a:lnTo>
                      <a:pt x="16000" y="17815"/>
                    </a:lnTo>
                    <a:lnTo>
                      <a:pt x="0" y="17815"/>
                    </a:lnTo>
                    <a:lnTo>
                      <a:pt x="0" y="21600"/>
                    </a:lnTo>
                    <a:lnTo>
                      <a:pt x="19399" y="21600"/>
                    </a:lnTo>
                    <a:lnTo>
                      <a:pt x="19399" y="5860"/>
                    </a:lnTo>
                    <a:lnTo>
                      <a:pt x="21600" y="586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sp>
            <p:nvSpPr>
              <p:cNvPr id="1789961" name="AutoShape 9"/>
              <p:cNvSpPr>
                <a:spLocks noChangeArrowheads="1"/>
              </p:cNvSpPr>
              <p:nvPr/>
            </p:nvSpPr>
            <p:spPr bwMode="auto">
              <a:xfrm rot="16200000" flipV="1">
                <a:off x="1685" y="2161"/>
                <a:ext cx="432" cy="765"/>
              </a:xfrm>
              <a:custGeom>
                <a:avLst/>
                <a:gdLst>
                  <a:gd name="G0" fmla="+- 13849 0 0"/>
                  <a:gd name="G1" fmla="+- 19449 0 0"/>
                  <a:gd name="G2" fmla="+- 5585 0 0"/>
                  <a:gd name="G3" fmla="*/ 13849 1 2"/>
                  <a:gd name="G4" fmla="+- G3 10800 0"/>
                  <a:gd name="G5" fmla="+- 21600 13849 19449"/>
                  <a:gd name="G6" fmla="+- 19449 5585 0"/>
                  <a:gd name="G7" fmla="*/ G6 1 2"/>
                  <a:gd name="G8" fmla="*/ 19449 2 1"/>
                  <a:gd name="G9" fmla="+- G8 0 21600"/>
                  <a:gd name="G10" fmla="*/ 21600 G0 G1"/>
                  <a:gd name="G11" fmla="*/ 21600 G4 G1"/>
                  <a:gd name="G12" fmla="*/ 21600 G5 G1"/>
                  <a:gd name="G13" fmla="*/ 21600 G7 G1"/>
                  <a:gd name="G14" fmla="*/ 19449 1 2"/>
                  <a:gd name="G15" fmla="+- G5 0 G4"/>
                  <a:gd name="G16" fmla="+- G0 0 G4"/>
                  <a:gd name="G17" fmla="*/ G2 G15 G16"/>
                  <a:gd name="T0" fmla="*/ 17725 w 21600"/>
                  <a:gd name="T1" fmla="*/ 0 h 21600"/>
                  <a:gd name="T2" fmla="*/ 13849 w 21600"/>
                  <a:gd name="T3" fmla="*/ 5585 h 21600"/>
                  <a:gd name="T4" fmla="*/ 0 w 21600"/>
                  <a:gd name="T5" fmla="*/ 19685 h 21600"/>
                  <a:gd name="T6" fmla="*/ 9725 w 21600"/>
                  <a:gd name="T7" fmla="*/ 21600 h 21600"/>
                  <a:gd name="T8" fmla="*/ 19449 w 21600"/>
                  <a:gd name="T9" fmla="*/ 13901 h 21600"/>
                  <a:gd name="T10" fmla="*/ 21600 w 21600"/>
                  <a:gd name="T11" fmla="*/ 5585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725" y="0"/>
                    </a:moveTo>
                    <a:lnTo>
                      <a:pt x="13849" y="5585"/>
                    </a:lnTo>
                    <a:lnTo>
                      <a:pt x="16000" y="5585"/>
                    </a:lnTo>
                    <a:lnTo>
                      <a:pt x="16000" y="17770"/>
                    </a:lnTo>
                    <a:lnTo>
                      <a:pt x="0" y="17770"/>
                    </a:lnTo>
                    <a:lnTo>
                      <a:pt x="0" y="21600"/>
                    </a:lnTo>
                    <a:lnTo>
                      <a:pt x="19449" y="21600"/>
                    </a:lnTo>
                    <a:lnTo>
                      <a:pt x="19449" y="5585"/>
                    </a:lnTo>
                    <a:lnTo>
                      <a:pt x="21600" y="5585"/>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sp>
            <p:nvSpPr>
              <p:cNvPr id="1789962" name="AutoShape 10"/>
              <p:cNvSpPr>
                <a:spLocks noChangeArrowheads="1"/>
              </p:cNvSpPr>
              <p:nvPr/>
            </p:nvSpPr>
            <p:spPr bwMode="auto">
              <a:xfrm>
                <a:off x="3852" y="2187"/>
                <a:ext cx="351" cy="198"/>
              </a:xfrm>
              <a:prstGeom prst="rightArrow">
                <a:avLst>
                  <a:gd name="adj1" fmla="val 40407"/>
                  <a:gd name="adj2" fmla="val 7626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dirty="0"/>
              </a:p>
            </p:txBody>
          </p:sp>
        </p:grpSp>
        <p:grpSp>
          <p:nvGrpSpPr>
            <p:cNvPr id="4" name="Group 11"/>
            <p:cNvGrpSpPr>
              <a:grpSpLocks/>
            </p:cNvGrpSpPr>
            <p:nvPr/>
          </p:nvGrpSpPr>
          <p:grpSpPr bwMode="auto">
            <a:xfrm>
              <a:off x="1525588" y="1417638"/>
              <a:ext cx="1758950" cy="1622424"/>
              <a:chOff x="1105" y="893"/>
              <a:chExt cx="1108" cy="1022"/>
            </a:xfrm>
          </p:grpSpPr>
          <p:sp>
            <p:nvSpPr>
              <p:cNvPr id="1789964" name="Text Box 12"/>
              <p:cNvSpPr txBox="1">
                <a:spLocks noChangeArrowheads="1"/>
              </p:cNvSpPr>
              <p:nvPr/>
            </p:nvSpPr>
            <p:spPr bwMode="auto">
              <a:xfrm>
                <a:off x="1169" y="1332"/>
                <a:ext cx="1044" cy="583"/>
              </a:xfrm>
              <a:prstGeom prst="rect">
                <a:avLst/>
              </a:prstGeom>
              <a:noFill/>
              <a:ln w="12700" cap="sq">
                <a:noFill/>
                <a:miter lim="800000"/>
                <a:headEnd type="none" w="sm" len="sm"/>
                <a:tailEnd type="none" w="lg" len="med"/>
              </a:ln>
              <a:effectLst/>
            </p:spPr>
            <p:txBody>
              <a:bodyPr lIns="90000" tIns="46800" rIns="90000" bIns="46800">
                <a:spAutoFit/>
              </a:bodyPr>
              <a:lstStyle/>
              <a:p>
                <a:pPr algn="r" eaLnBrk="1" hangingPunct="1"/>
                <a:r>
                  <a:rPr lang="en-GB" b="1" dirty="0"/>
                  <a:t>Cause and Effect Analysis</a:t>
                </a:r>
                <a:endParaRPr lang="en-US" b="1" dirty="0"/>
              </a:p>
            </p:txBody>
          </p:sp>
          <p:sp>
            <p:nvSpPr>
              <p:cNvPr id="1789965" name="Line 13"/>
              <p:cNvSpPr>
                <a:spLocks noChangeShapeType="1"/>
              </p:cNvSpPr>
              <p:nvPr/>
            </p:nvSpPr>
            <p:spPr bwMode="auto">
              <a:xfrm flipH="1" flipV="1">
                <a:off x="1535" y="1115"/>
                <a:ext cx="147" cy="202"/>
              </a:xfrm>
              <a:prstGeom prst="line">
                <a:avLst/>
              </a:prstGeom>
              <a:noFill/>
              <a:ln w="12700" cap="sq">
                <a:solidFill>
                  <a:schemeClr val="tx1"/>
                </a:solidFill>
                <a:round/>
                <a:headEnd type="none" w="sm" len="sm"/>
                <a:tailEnd type="triangle" w="lg" len="med"/>
              </a:ln>
              <a:effectLst/>
            </p:spPr>
            <p:txBody>
              <a:bodyPr lIns="90000" tIns="46800" rIns="90000" bIns="46800" anchor="ctr"/>
              <a:lstStyle/>
              <a:p>
                <a:endParaRPr lang="en-US" dirty="0"/>
              </a:p>
            </p:txBody>
          </p:sp>
          <p:sp>
            <p:nvSpPr>
              <p:cNvPr id="1789966" name="Text Box 14"/>
              <p:cNvSpPr txBox="1">
                <a:spLocks noChangeArrowheads="1"/>
              </p:cNvSpPr>
              <p:nvPr/>
            </p:nvSpPr>
            <p:spPr bwMode="auto">
              <a:xfrm>
                <a:off x="1105" y="893"/>
                <a:ext cx="918" cy="234"/>
              </a:xfrm>
              <a:prstGeom prst="rect">
                <a:avLst/>
              </a:prstGeom>
              <a:noFill/>
              <a:ln w="12700" cap="sq">
                <a:noFill/>
                <a:miter lim="800000"/>
                <a:headEnd type="none" w="sm" len="sm"/>
                <a:tailEnd type="none" w="lg" len="med"/>
              </a:ln>
              <a:effectLst/>
            </p:spPr>
            <p:txBody>
              <a:bodyPr wrap="none" lIns="90000" tIns="46800" rIns="90000" bIns="46800">
                <a:spAutoFit/>
              </a:bodyPr>
              <a:lstStyle/>
              <a:p>
                <a:pPr algn="l" eaLnBrk="1" hangingPunct="1"/>
                <a:r>
                  <a:rPr lang="en-GB" b="1" dirty="0"/>
                  <a:t>Root Causes</a:t>
                </a:r>
                <a:endParaRPr lang="en-US" b="1" dirty="0"/>
              </a:p>
            </p:txBody>
          </p:sp>
        </p:grpSp>
        <p:grpSp>
          <p:nvGrpSpPr>
            <p:cNvPr id="5" name="Group 15"/>
            <p:cNvGrpSpPr>
              <a:grpSpLocks/>
            </p:cNvGrpSpPr>
            <p:nvPr/>
          </p:nvGrpSpPr>
          <p:grpSpPr bwMode="auto">
            <a:xfrm>
              <a:off x="1538288" y="4219576"/>
              <a:ext cx="2443162" cy="1679576"/>
              <a:chOff x="1086" y="2658"/>
              <a:chExt cx="1539" cy="1058"/>
            </a:xfrm>
          </p:grpSpPr>
          <p:sp>
            <p:nvSpPr>
              <p:cNvPr id="1789968" name="Text Box 16"/>
              <p:cNvSpPr txBox="1">
                <a:spLocks noChangeArrowheads="1"/>
              </p:cNvSpPr>
              <p:nvPr/>
            </p:nvSpPr>
            <p:spPr bwMode="auto">
              <a:xfrm>
                <a:off x="1216" y="2658"/>
                <a:ext cx="982" cy="409"/>
              </a:xfrm>
              <a:prstGeom prst="rect">
                <a:avLst/>
              </a:prstGeom>
              <a:noFill/>
              <a:ln w="12700" cap="sq">
                <a:noFill/>
                <a:miter lim="800000"/>
                <a:headEnd type="none" w="sm" len="sm"/>
                <a:tailEnd type="none" w="lg" len="med"/>
              </a:ln>
              <a:effectLst/>
            </p:spPr>
            <p:txBody>
              <a:bodyPr wrap="square" lIns="90000" tIns="46800" rIns="90000" bIns="46800">
                <a:spAutoFit/>
              </a:bodyPr>
              <a:lstStyle/>
              <a:p>
                <a:pPr algn="r" eaLnBrk="1" hangingPunct="1"/>
                <a:r>
                  <a:rPr lang="en-GB" b="1" dirty="0"/>
                  <a:t>Stakeholder Analysis</a:t>
                </a:r>
                <a:endParaRPr lang="en-US" b="1" dirty="0"/>
              </a:p>
            </p:txBody>
          </p:sp>
          <p:sp>
            <p:nvSpPr>
              <p:cNvPr id="1789969" name="Text Box 17"/>
              <p:cNvSpPr txBox="1">
                <a:spLocks noChangeArrowheads="1"/>
              </p:cNvSpPr>
              <p:nvPr/>
            </p:nvSpPr>
            <p:spPr bwMode="auto">
              <a:xfrm>
                <a:off x="1086" y="3307"/>
                <a:ext cx="1539" cy="409"/>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r>
                  <a:rPr lang="en-GB" b="1" dirty="0"/>
                  <a:t>Stakeholder </a:t>
                </a:r>
                <a:r>
                  <a:rPr lang="en-GB" b="1" dirty="0" smtClean="0"/>
                  <a:t>Needs </a:t>
                </a:r>
                <a:r>
                  <a:rPr lang="en-GB" b="1" dirty="0"/>
                  <a:t>&amp; </a:t>
                </a:r>
                <a:r>
                  <a:rPr lang="en-GB" b="1" dirty="0" smtClean="0"/>
                  <a:t>Power</a:t>
                </a:r>
                <a:endParaRPr lang="en-US" b="1" dirty="0"/>
              </a:p>
            </p:txBody>
          </p:sp>
          <p:sp>
            <p:nvSpPr>
              <p:cNvPr id="1789970" name="Line 18"/>
              <p:cNvSpPr>
                <a:spLocks noChangeShapeType="1"/>
              </p:cNvSpPr>
              <p:nvPr/>
            </p:nvSpPr>
            <p:spPr bwMode="auto">
              <a:xfrm flipH="1">
                <a:off x="1664" y="3035"/>
                <a:ext cx="183" cy="211"/>
              </a:xfrm>
              <a:prstGeom prst="line">
                <a:avLst/>
              </a:prstGeom>
              <a:noFill/>
              <a:ln w="12700" cap="sq">
                <a:solidFill>
                  <a:schemeClr val="tx1"/>
                </a:solidFill>
                <a:round/>
                <a:headEnd type="none" w="sm" len="sm"/>
                <a:tailEnd type="triangle" w="lg" len="med"/>
              </a:ln>
              <a:effectLst/>
            </p:spPr>
            <p:txBody>
              <a:bodyPr lIns="90000" tIns="46800" rIns="90000" bIns="46800" anchor="ctr"/>
              <a:lstStyle/>
              <a:p>
                <a:endParaRPr lang="en-US" dirty="0"/>
              </a:p>
            </p:txBody>
          </p:sp>
        </p:grpSp>
      </p:grpSp>
      <p:sp>
        <p:nvSpPr>
          <p:cNvPr id="6" name="Footer Placeholder 5"/>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407</a:t>
            </a:fld>
            <a:endParaRPr lang="en-US" dirty="0"/>
          </a:p>
        </p:txBody>
      </p:sp>
    </p:spTree>
    <p:extLst>
      <p:ext uri="{BB962C8B-B14F-4D97-AF65-F5344CB8AC3E}">
        <p14:creationId xmlns:p14="http://schemas.microsoft.com/office/powerpoint/2010/main" xmlns="" val="2076205438"/>
      </p:ext>
    </p:extLst>
  </p:cSld>
  <p:clrMapOvr>
    <a:masterClrMapping/>
  </p:clrMapOvr>
  <p:transition/>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4" name="Rectangle 14"/>
          <p:cNvSpPr>
            <a:spLocks noGrp="1" noChangeArrowheads="1"/>
          </p:cNvSpPr>
          <p:nvPr>
            <p:ph type="title"/>
          </p:nvPr>
        </p:nvSpPr>
        <p:spPr>
          <a:xfrm>
            <a:off x="381000" y="1"/>
            <a:ext cx="8541728" cy="1108075"/>
          </a:xfrm>
        </p:spPr>
        <p:txBody>
          <a:bodyPr/>
          <a:lstStyle/>
          <a:p>
            <a:r>
              <a:rPr lang="en-GB" dirty="0"/>
              <a:t>Conflict </a:t>
            </a:r>
            <a:r>
              <a:rPr lang="en-GB" dirty="0" smtClean="0"/>
              <a:t>through the </a:t>
            </a:r>
            <a:r>
              <a:rPr lang="en-GB" dirty="0"/>
              <a:t>Life Cycle</a:t>
            </a:r>
            <a:endParaRPr lang="en-US" dirty="0"/>
          </a:p>
        </p:txBody>
      </p:sp>
      <p:grpSp>
        <p:nvGrpSpPr>
          <p:cNvPr id="2" name="Group 26"/>
          <p:cNvGrpSpPr/>
          <p:nvPr/>
        </p:nvGrpSpPr>
        <p:grpSpPr>
          <a:xfrm>
            <a:off x="508674" y="1207413"/>
            <a:ext cx="8146375" cy="4875660"/>
            <a:chOff x="1925215" y="1424125"/>
            <a:chExt cx="8145847" cy="4750565"/>
          </a:xfrm>
        </p:grpSpPr>
        <p:sp>
          <p:nvSpPr>
            <p:cNvPr id="1792002" name="Freeform 2"/>
            <p:cNvSpPr>
              <a:spLocks/>
            </p:cNvSpPr>
            <p:nvPr/>
          </p:nvSpPr>
          <p:spPr bwMode="auto">
            <a:xfrm>
              <a:off x="2357437" y="1508125"/>
              <a:ext cx="7516788" cy="4321175"/>
            </a:xfrm>
            <a:custGeom>
              <a:avLst/>
              <a:gdLst/>
              <a:ahLst/>
              <a:cxnLst>
                <a:cxn ang="0">
                  <a:pos x="0" y="0"/>
                </a:cxn>
                <a:cxn ang="0">
                  <a:pos x="0" y="2532"/>
                </a:cxn>
                <a:cxn ang="0">
                  <a:pos x="4044" y="2532"/>
                </a:cxn>
              </a:cxnLst>
              <a:rect l="0" t="0" r="r" b="b"/>
              <a:pathLst>
                <a:path w="4044" h="2532">
                  <a:moveTo>
                    <a:pt x="0" y="0"/>
                  </a:moveTo>
                  <a:lnTo>
                    <a:pt x="0" y="2532"/>
                  </a:lnTo>
                  <a:lnTo>
                    <a:pt x="4044" y="2532"/>
                  </a:lnTo>
                </a:path>
              </a:pathLst>
            </a:custGeom>
            <a:noFill/>
            <a:ln w="28575" cmpd="sng">
              <a:solidFill>
                <a:schemeClr val="tx1"/>
              </a:solidFill>
              <a:round/>
              <a:headEnd/>
              <a:tailEnd/>
            </a:ln>
            <a:effectLst/>
          </p:spPr>
          <p:txBody>
            <a:bodyPr wrap="none" anchor="ctr"/>
            <a:lstStyle/>
            <a:p>
              <a:endParaRPr lang="en-US" dirty="0"/>
            </a:p>
          </p:txBody>
        </p:sp>
        <p:sp>
          <p:nvSpPr>
            <p:cNvPr id="1792003" name="Line 3"/>
            <p:cNvSpPr>
              <a:spLocks noChangeShapeType="1"/>
            </p:cNvSpPr>
            <p:nvPr/>
          </p:nvSpPr>
          <p:spPr bwMode="auto">
            <a:xfrm flipV="1">
              <a:off x="3729038" y="1506538"/>
              <a:ext cx="0" cy="4298950"/>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4" name="Line 4"/>
            <p:cNvSpPr>
              <a:spLocks noChangeShapeType="1"/>
            </p:cNvSpPr>
            <p:nvPr/>
          </p:nvSpPr>
          <p:spPr bwMode="auto">
            <a:xfrm flipV="1">
              <a:off x="5465763" y="1476375"/>
              <a:ext cx="0" cy="4341813"/>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5" name="Line 5"/>
            <p:cNvSpPr>
              <a:spLocks noChangeShapeType="1"/>
            </p:cNvSpPr>
            <p:nvPr/>
          </p:nvSpPr>
          <p:spPr bwMode="auto">
            <a:xfrm flipV="1">
              <a:off x="9721835" y="1424125"/>
              <a:ext cx="0" cy="4373562"/>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6" name="Line 6"/>
            <p:cNvSpPr>
              <a:spLocks noChangeShapeType="1"/>
            </p:cNvSpPr>
            <p:nvPr/>
          </p:nvSpPr>
          <p:spPr bwMode="auto">
            <a:xfrm flipV="1">
              <a:off x="7634288" y="1535113"/>
              <a:ext cx="0" cy="4298950"/>
            </a:xfrm>
            <a:prstGeom prst="line">
              <a:avLst/>
            </a:prstGeom>
            <a:noFill/>
            <a:ln w="9525">
              <a:solidFill>
                <a:schemeClr val="tx1"/>
              </a:solidFill>
              <a:prstDash val="dash"/>
              <a:round/>
              <a:headEnd/>
              <a:tailEnd/>
            </a:ln>
            <a:effectLst/>
          </p:spPr>
          <p:txBody>
            <a:bodyPr wrap="none" anchor="ctr"/>
            <a:lstStyle/>
            <a:p>
              <a:endParaRPr lang="en-US" dirty="0"/>
            </a:p>
          </p:txBody>
        </p:sp>
        <p:sp>
          <p:nvSpPr>
            <p:cNvPr id="1792007" name="Text Box 7"/>
            <p:cNvSpPr txBox="1">
              <a:spLocks noChangeArrowheads="1"/>
            </p:cNvSpPr>
            <p:nvPr/>
          </p:nvSpPr>
          <p:spPr bwMode="auto">
            <a:xfrm>
              <a:off x="2570163" y="1558925"/>
              <a:ext cx="1048273" cy="369332"/>
            </a:xfrm>
            <a:prstGeom prst="rect">
              <a:avLst/>
            </a:prstGeom>
            <a:noFill/>
            <a:ln w="9525">
              <a:noFill/>
              <a:miter lim="800000"/>
              <a:headEnd/>
              <a:tailEnd/>
            </a:ln>
            <a:effectLst/>
          </p:spPr>
          <p:txBody>
            <a:bodyPr wrap="none">
              <a:spAutoFit/>
            </a:bodyPr>
            <a:lstStyle/>
            <a:p>
              <a:pPr algn="l" eaLnBrk="1" hangingPunct="1"/>
              <a:r>
                <a:rPr lang="en-GB" b="1" dirty="0">
                  <a:cs typeface="Times New Roman" pitchFamily="18" charset="0"/>
                </a:rPr>
                <a:t>Concept</a:t>
              </a:r>
              <a:endParaRPr lang="en-GB" dirty="0">
                <a:latin typeface="Times New Roman" pitchFamily="18" charset="0"/>
                <a:cs typeface="Times New Roman" pitchFamily="18" charset="0"/>
              </a:endParaRPr>
            </a:p>
          </p:txBody>
        </p:sp>
        <p:sp>
          <p:nvSpPr>
            <p:cNvPr id="1792008" name="Text Box 8"/>
            <p:cNvSpPr txBox="1">
              <a:spLocks noChangeArrowheads="1"/>
            </p:cNvSpPr>
            <p:nvPr/>
          </p:nvSpPr>
          <p:spPr bwMode="auto">
            <a:xfrm>
              <a:off x="4035425" y="1573213"/>
              <a:ext cx="1231518" cy="369332"/>
            </a:xfrm>
            <a:prstGeom prst="rect">
              <a:avLst/>
            </a:prstGeom>
            <a:noFill/>
            <a:ln w="9525">
              <a:noFill/>
              <a:miter lim="800000"/>
              <a:headEnd/>
              <a:tailEnd/>
            </a:ln>
            <a:effectLst/>
          </p:spPr>
          <p:txBody>
            <a:bodyPr wrap="none">
              <a:spAutoFit/>
            </a:bodyPr>
            <a:lstStyle/>
            <a:p>
              <a:pPr algn="l"/>
              <a:r>
                <a:rPr lang="en-GB" b="1" dirty="0">
                  <a:cs typeface="Times New Roman" pitchFamily="18" charset="0"/>
                </a:rPr>
                <a:t>Definition</a:t>
              </a:r>
              <a:endParaRPr lang="en-GB" dirty="0">
                <a:latin typeface="Times New Roman" pitchFamily="18" charset="0"/>
                <a:cs typeface="Times New Roman" pitchFamily="18" charset="0"/>
              </a:endParaRPr>
            </a:p>
          </p:txBody>
        </p:sp>
        <p:sp>
          <p:nvSpPr>
            <p:cNvPr id="1792009" name="Text Box 9"/>
            <p:cNvSpPr txBox="1">
              <a:spLocks noChangeArrowheads="1"/>
            </p:cNvSpPr>
            <p:nvPr/>
          </p:nvSpPr>
          <p:spPr bwMode="auto">
            <a:xfrm>
              <a:off x="5575300" y="1571625"/>
              <a:ext cx="1868845" cy="369332"/>
            </a:xfrm>
            <a:prstGeom prst="rect">
              <a:avLst/>
            </a:prstGeom>
            <a:noFill/>
            <a:ln w="9525">
              <a:noFill/>
              <a:miter lim="800000"/>
              <a:headEnd/>
              <a:tailEnd/>
            </a:ln>
            <a:effectLst/>
          </p:spPr>
          <p:txBody>
            <a:bodyPr wrap="none">
              <a:spAutoFit/>
            </a:bodyPr>
            <a:lstStyle/>
            <a:p>
              <a:pPr algn="l" eaLnBrk="1" hangingPunct="1"/>
              <a:r>
                <a:rPr lang="en-GB" b="1" dirty="0">
                  <a:cs typeface="Times New Roman" pitchFamily="18" charset="0"/>
                </a:rPr>
                <a:t>Implementation</a:t>
              </a:r>
              <a:endParaRPr lang="en-GB" dirty="0">
                <a:latin typeface="Times New Roman" pitchFamily="18" charset="0"/>
                <a:cs typeface="Times New Roman" pitchFamily="18" charset="0"/>
              </a:endParaRPr>
            </a:p>
          </p:txBody>
        </p:sp>
        <p:sp>
          <p:nvSpPr>
            <p:cNvPr id="1792010" name="Text Box 10"/>
            <p:cNvSpPr txBox="1">
              <a:spLocks noChangeArrowheads="1"/>
            </p:cNvSpPr>
            <p:nvPr/>
          </p:nvSpPr>
          <p:spPr bwMode="auto">
            <a:xfrm>
              <a:off x="7586663" y="1584099"/>
              <a:ext cx="2484399" cy="359856"/>
            </a:xfrm>
            <a:prstGeom prst="rect">
              <a:avLst/>
            </a:prstGeom>
            <a:noFill/>
            <a:ln w="9525">
              <a:noFill/>
              <a:miter lim="800000"/>
              <a:headEnd/>
              <a:tailEnd/>
            </a:ln>
            <a:effectLst/>
          </p:spPr>
          <p:txBody>
            <a:bodyPr wrap="square">
              <a:spAutoFit/>
            </a:bodyPr>
            <a:lstStyle/>
            <a:p>
              <a:r>
                <a:rPr lang="en-GB" b="1" dirty="0">
                  <a:cs typeface="Times New Roman" pitchFamily="18" charset="0"/>
                </a:rPr>
                <a:t> </a:t>
              </a:r>
              <a:r>
                <a:rPr lang="en-GB" b="1" dirty="0" smtClean="0">
                  <a:cs typeface="Times New Roman" pitchFamily="18" charset="0"/>
                </a:rPr>
                <a:t>Handover &amp; Closure</a:t>
              </a:r>
              <a:endParaRPr lang="en-GB" dirty="0">
                <a:latin typeface="Times New Roman" pitchFamily="18" charset="0"/>
                <a:cs typeface="Times New Roman" pitchFamily="18" charset="0"/>
              </a:endParaRPr>
            </a:p>
          </p:txBody>
        </p:sp>
        <p:sp>
          <p:nvSpPr>
            <p:cNvPr id="1792011" name="Text Box 11"/>
            <p:cNvSpPr txBox="1">
              <a:spLocks noChangeArrowheads="1"/>
            </p:cNvSpPr>
            <p:nvPr/>
          </p:nvSpPr>
          <p:spPr bwMode="auto">
            <a:xfrm rot="16200000">
              <a:off x="1750267" y="4586660"/>
              <a:ext cx="725391" cy="350095"/>
            </a:xfrm>
            <a:prstGeom prst="rect">
              <a:avLst/>
            </a:prstGeom>
            <a:noFill/>
            <a:ln w="9525">
              <a:noFill/>
              <a:miter lim="800000"/>
              <a:headEnd/>
              <a:tailEnd/>
            </a:ln>
            <a:effectLst/>
          </p:spPr>
          <p:txBody>
            <a:bodyPr wrap="none">
              <a:spAutoFit/>
            </a:bodyPr>
            <a:lstStyle/>
            <a:p>
              <a:pPr algn="l"/>
              <a:r>
                <a:rPr lang="en-GB" sz="1500" b="1" dirty="0"/>
                <a:t>Source</a:t>
              </a:r>
            </a:p>
          </p:txBody>
        </p:sp>
        <p:sp>
          <p:nvSpPr>
            <p:cNvPr id="1792012" name="Text Box 12"/>
            <p:cNvSpPr txBox="1">
              <a:spLocks noChangeArrowheads="1"/>
            </p:cNvSpPr>
            <p:nvPr/>
          </p:nvSpPr>
          <p:spPr bwMode="auto">
            <a:xfrm>
              <a:off x="2978150" y="5851525"/>
              <a:ext cx="1662053" cy="323165"/>
            </a:xfrm>
            <a:prstGeom prst="rect">
              <a:avLst/>
            </a:prstGeom>
            <a:noFill/>
            <a:ln w="9525">
              <a:noFill/>
              <a:miter lim="800000"/>
              <a:headEnd/>
              <a:tailEnd/>
            </a:ln>
            <a:effectLst/>
          </p:spPr>
          <p:txBody>
            <a:bodyPr wrap="none">
              <a:spAutoFit/>
            </a:bodyPr>
            <a:lstStyle/>
            <a:p>
              <a:pPr algn="l"/>
              <a:r>
                <a:rPr lang="en-GB" sz="1500" b="1" dirty="0"/>
                <a:t>Project Life Cycle</a:t>
              </a:r>
            </a:p>
          </p:txBody>
        </p:sp>
        <p:sp>
          <p:nvSpPr>
            <p:cNvPr id="1792013" name="Line 13"/>
            <p:cNvSpPr>
              <a:spLocks noChangeShapeType="1"/>
            </p:cNvSpPr>
            <p:nvPr/>
          </p:nvSpPr>
          <p:spPr bwMode="auto">
            <a:xfrm>
              <a:off x="5545138" y="6021388"/>
              <a:ext cx="3351212" cy="0"/>
            </a:xfrm>
            <a:prstGeom prst="line">
              <a:avLst/>
            </a:prstGeom>
            <a:noFill/>
            <a:ln w="9525">
              <a:solidFill>
                <a:schemeClr val="tx1"/>
              </a:solidFill>
              <a:round/>
              <a:headEnd/>
              <a:tailEnd type="triangle" w="med" len="med"/>
            </a:ln>
            <a:effectLst/>
          </p:spPr>
          <p:txBody>
            <a:bodyPr wrap="none" anchor="ctr"/>
            <a:lstStyle/>
            <a:p>
              <a:endParaRPr lang="en-US" dirty="0"/>
            </a:p>
          </p:txBody>
        </p:sp>
        <p:sp>
          <p:nvSpPr>
            <p:cNvPr id="1792015" name="Text Box 15"/>
            <p:cNvSpPr txBox="1">
              <a:spLocks noChangeArrowheads="1"/>
            </p:cNvSpPr>
            <p:nvPr/>
          </p:nvSpPr>
          <p:spPr bwMode="auto">
            <a:xfrm>
              <a:off x="2461895" y="2056097"/>
              <a:ext cx="1189562" cy="1413677"/>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400" b="1" dirty="0"/>
                <a:t>Ideas</a:t>
              </a:r>
            </a:p>
            <a:p>
              <a:pPr algn="l" eaLnBrk="1" hangingPunct="1">
                <a:spcAft>
                  <a:spcPct val="30000"/>
                </a:spcAft>
              </a:pPr>
              <a:r>
                <a:rPr lang="en-GB" sz="1400" b="1" dirty="0"/>
                <a:t>Benefits</a:t>
              </a:r>
            </a:p>
            <a:p>
              <a:pPr algn="l" eaLnBrk="1" hangingPunct="1">
                <a:spcAft>
                  <a:spcPct val="30000"/>
                </a:spcAft>
              </a:pPr>
              <a:r>
                <a:rPr lang="en-GB" sz="1400" b="1" dirty="0"/>
                <a:t>Options</a:t>
              </a:r>
            </a:p>
            <a:p>
              <a:pPr algn="l" eaLnBrk="1" hangingPunct="1">
                <a:spcAft>
                  <a:spcPct val="30000"/>
                </a:spcAft>
              </a:pPr>
              <a:r>
                <a:rPr lang="en-GB" sz="1400" b="1" dirty="0"/>
                <a:t>Funding</a:t>
              </a:r>
            </a:p>
            <a:p>
              <a:pPr algn="l" eaLnBrk="1" hangingPunct="1">
                <a:spcAft>
                  <a:spcPct val="30000"/>
                </a:spcAft>
              </a:pPr>
              <a:endParaRPr lang="en-US" b="1" dirty="0"/>
            </a:p>
          </p:txBody>
        </p:sp>
        <p:sp>
          <p:nvSpPr>
            <p:cNvPr id="1792016" name="Text Box 16"/>
            <p:cNvSpPr txBox="1">
              <a:spLocks noChangeArrowheads="1"/>
            </p:cNvSpPr>
            <p:nvPr/>
          </p:nvSpPr>
          <p:spPr bwMode="auto">
            <a:xfrm>
              <a:off x="3744721" y="2096768"/>
              <a:ext cx="1812925" cy="1620751"/>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Benefits</a:t>
              </a:r>
            </a:p>
            <a:p>
              <a:pPr algn="l" eaLnBrk="1" hangingPunct="1">
                <a:spcAft>
                  <a:spcPct val="30000"/>
                </a:spcAft>
              </a:pPr>
              <a:r>
                <a:rPr lang="en-GB" sz="1400" b="1" dirty="0"/>
                <a:t>Requirements</a:t>
              </a:r>
            </a:p>
            <a:p>
              <a:pPr algn="l" eaLnBrk="1" hangingPunct="1">
                <a:spcAft>
                  <a:spcPct val="30000"/>
                </a:spcAft>
              </a:pPr>
              <a:r>
                <a:rPr lang="en-GB" sz="1400" b="1" dirty="0"/>
                <a:t>Options</a:t>
              </a:r>
            </a:p>
            <a:p>
              <a:pPr algn="l" eaLnBrk="1" hangingPunct="1">
                <a:spcAft>
                  <a:spcPct val="30000"/>
                </a:spcAft>
              </a:pPr>
              <a:r>
                <a:rPr lang="en-GB" sz="1400" b="1" dirty="0"/>
                <a:t>Funding</a:t>
              </a:r>
            </a:p>
            <a:p>
              <a:pPr algn="l" eaLnBrk="1" hangingPunct="1">
                <a:spcAft>
                  <a:spcPct val="30000"/>
                </a:spcAft>
              </a:pPr>
              <a:r>
                <a:rPr lang="en-GB" sz="1400" b="1" dirty="0" smtClean="0"/>
                <a:t>Success </a:t>
              </a:r>
              <a:r>
                <a:rPr lang="en-GB" sz="1400" b="1" dirty="0"/>
                <a:t>Criteria</a:t>
              </a:r>
            </a:p>
            <a:p>
              <a:pPr algn="l" eaLnBrk="1" hangingPunct="1">
                <a:spcAft>
                  <a:spcPct val="30000"/>
                </a:spcAft>
              </a:pPr>
              <a:r>
                <a:rPr lang="en-GB" sz="1400" b="1" dirty="0"/>
                <a:t>Risks</a:t>
              </a:r>
              <a:endParaRPr lang="en-US" sz="1400" b="1" dirty="0"/>
            </a:p>
          </p:txBody>
        </p:sp>
        <p:sp>
          <p:nvSpPr>
            <p:cNvPr id="1792017" name="Line 17"/>
            <p:cNvSpPr>
              <a:spLocks noChangeShapeType="1"/>
            </p:cNvSpPr>
            <p:nvPr/>
          </p:nvSpPr>
          <p:spPr bwMode="auto">
            <a:xfrm>
              <a:off x="2249488" y="3935413"/>
              <a:ext cx="7243762" cy="0"/>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dirty="0"/>
            </a:p>
          </p:txBody>
        </p:sp>
        <p:sp>
          <p:nvSpPr>
            <p:cNvPr id="1792018" name="Text Box 18"/>
            <p:cNvSpPr txBox="1">
              <a:spLocks noChangeArrowheads="1"/>
            </p:cNvSpPr>
            <p:nvPr/>
          </p:nvSpPr>
          <p:spPr bwMode="auto">
            <a:xfrm>
              <a:off x="3697290" y="3959225"/>
              <a:ext cx="1749425" cy="1294097"/>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Users</a:t>
              </a:r>
            </a:p>
            <a:p>
              <a:pPr algn="l" eaLnBrk="1" hangingPunct="1">
                <a:spcAft>
                  <a:spcPct val="30000"/>
                </a:spcAft>
              </a:pPr>
              <a:r>
                <a:rPr lang="en-GB" sz="1400" b="1" dirty="0"/>
                <a:t>Corporate </a:t>
              </a:r>
              <a:r>
                <a:rPr lang="en-GB" sz="1400" b="1" dirty="0" smtClean="0"/>
                <a:t>Management</a:t>
              </a:r>
              <a:endParaRPr lang="en-GB" sz="1400" b="1" dirty="0"/>
            </a:p>
            <a:p>
              <a:pPr algn="l" eaLnBrk="1" hangingPunct="1">
                <a:spcAft>
                  <a:spcPct val="30000"/>
                </a:spcAft>
              </a:pPr>
              <a:r>
                <a:rPr lang="en-GB" sz="1400" b="1" dirty="0"/>
                <a:t>External Customers</a:t>
              </a:r>
              <a:endParaRPr lang="en-US" sz="1400" b="1" dirty="0"/>
            </a:p>
          </p:txBody>
        </p:sp>
        <p:sp>
          <p:nvSpPr>
            <p:cNvPr id="1792019" name="Text Box 19"/>
            <p:cNvSpPr txBox="1">
              <a:spLocks noChangeArrowheads="1"/>
            </p:cNvSpPr>
            <p:nvPr/>
          </p:nvSpPr>
          <p:spPr bwMode="auto">
            <a:xfrm>
              <a:off x="2333625" y="3960813"/>
              <a:ext cx="1363664" cy="1069523"/>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200" b="1" dirty="0"/>
                <a:t>Sponsor</a:t>
              </a:r>
            </a:p>
            <a:p>
              <a:pPr algn="l" eaLnBrk="1" hangingPunct="1">
                <a:spcAft>
                  <a:spcPct val="30000"/>
                </a:spcAft>
              </a:pPr>
              <a:r>
                <a:rPr lang="en-GB" sz="1200" b="1" dirty="0"/>
                <a:t>Corporate </a:t>
              </a:r>
              <a:r>
                <a:rPr lang="en-GB" sz="1200" b="1" dirty="0" smtClean="0"/>
                <a:t>Management</a:t>
              </a:r>
            </a:p>
            <a:p>
              <a:pPr algn="l" eaLnBrk="1" hangingPunct="1">
                <a:spcAft>
                  <a:spcPct val="30000"/>
                </a:spcAft>
              </a:pPr>
              <a:r>
                <a:rPr lang="en-GB" sz="1200" b="1" dirty="0" smtClean="0"/>
                <a:t>Sponsoring </a:t>
              </a:r>
              <a:r>
                <a:rPr lang="en-GB" sz="1200" b="1" dirty="0"/>
                <a:t>bodies</a:t>
              </a:r>
              <a:endParaRPr lang="en-US" sz="1200" b="1" dirty="0"/>
            </a:p>
          </p:txBody>
        </p:sp>
        <p:sp>
          <p:nvSpPr>
            <p:cNvPr id="1792020" name="Text Box 20"/>
            <p:cNvSpPr txBox="1">
              <a:spLocks noChangeArrowheads="1"/>
            </p:cNvSpPr>
            <p:nvPr/>
          </p:nvSpPr>
          <p:spPr bwMode="auto">
            <a:xfrm>
              <a:off x="5446715" y="2077115"/>
              <a:ext cx="2224087" cy="140201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200" b="1" dirty="0"/>
                <a:t>Schedules</a:t>
              </a:r>
            </a:p>
            <a:p>
              <a:pPr algn="l" eaLnBrk="1" hangingPunct="1">
                <a:spcAft>
                  <a:spcPct val="30000"/>
                </a:spcAft>
              </a:pPr>
              <a:r>
                <a:rPr lang="en-GB" sz="1200" b="1" dirty="0"/>
                <a:t>CSC priorities</a:t>
              </a:r>
            </a:p>
            <a:p>
              <a:pPr algn="l" eaLnBrk="1" hangingPunct="1">
                <a:spcAft>
                  <a:spcPct val="30000"/>
                </a:spcAft>
              </a:pPr>
              <a:r>
                <a:rPr lang="en-GB" sz="1200" b="1" dirty="0"/>
                <a:t>Resources</a:t>
              </a:r>
            </a:p>
            <a:p>
              <a:pPr algn="l" eaLnBrk="1" hangingPunct="1">
                <a:spcAft>
                  <a:spcPct val="30000"/>
                </a:spcAft>
              </a:pPr>
              <a:r>
                <a:rPr lang="en-GB" sz="1200" b="1" dirty="0"/>
                <a:t>Changes</a:t>
              </a:r>
            </a:p>
            <a:p>
              <a:pPr algn="l" eaLnBrk="1" hangingPunct="1">
                <a:spcAft>
                  <a:spcPct val="30000"/>
                </a:spcAft>
              </a:pPr>
              <a:r>
                <a:rPr lang="en-GB" sz="1200" b="1" dirty="0"/>
                <a:t>Tech &amp; Performance Issues</a:t>
              </a:r>
            </a:p>
            <a:p>
              <a:pPr algn="l" eaLnBrk="1" hangingPunct="1">
                <a:spcAft>
                  <a:spcPct val="30000"/>
                </a:spcAft>
              </a:pPr>
              <a:r>
                <a:rPr lang="en-GB" sz="1200" b="1" dirty="0"/>
                <a:t>Risks</a:t>
              </a:r>
              <a:endParaRPr lang="en-US" sz="1200" b="1" dirty="0"/>
            </a:p>
          </p:txBody>
        </p:sp>
        <p:sp>
          <p:nvSpPr>
            <p:cNvPr id="1792021" name="Line 21"/>
            <p:cNvSpPr>
              <a:spLocks noChangeShapeType="1"/>
            </p:cNvSpPr>
            <p:nvPr/>
          </p:nvSpPr>
          <p:spPr bwMode="auto">
            <a:xfrm flipV="1">
              <a:off x="2366963" y="1857375"/>
              <a:ext cx="7069137" cy="14288"/>
            </a:xfrm>
            <a:prstGeom prst="line">
              <a:avLst/>
            </a:prstGeom>
            <a:noFill/>
            <a:ln w="12700" cap="sq">
              <a:solidFill>
                <a:schemeClr val="tx1"/>
              </a:solidFill>
              <a:round/>
              <a:headEnd type="none" w="sm" len="sm"/>
              <a:tailEnd type="none" w="lg" len="med"/>
            </a:ln>
            <a:effectLst/>
          </p:spPr>
          <p:txBody>
            <a:bodyPr lIns="90000" tIns="46800" rIns="90000" bIns="46800" anchor="ctr"/>
            <a:lstStyle/>
            <a:p>
              <a:endParaRPr lang="en-US" dirty="0"/>
            </a:p>
          </p:txBody>
        </p:sp>
        <p:sp>
          <p:nvSpPr>
            <p:cNvPr id="1792022" name="Text Box 22"/>
            <p:cNvSpPr txBox="1">
              <a:spLocks noChangeArrowheads="1"/>
            </p:cNvSpPr>
            <p:nvPr/>
          </p:nvSpPr>
          <p:spPr bwMode="auto">
            <a:xfrm>
              <a:off x="7586663" y="3938588"/>
              <a:ext cx="1749425" cy="1824910"/>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Operators</a:t>
              </a:r>
            </a:p>
            <a:p>
              <a:pPr algn="l" eaLnBrk="1" hangingPunct="1">
                <a:spcAft>
                  <a:spcPct val="30000"/>
                </a:spcAft>
              </a:pPr>
              <a:r>
                <a:rPr lang="en-GB" sz="1400" b="1" dirty="0"/>
                <a:t>End Users</a:t>
              </a:r>
            </a:p>
            <a:p>
              <a:pPr algn="l" eaLnBrk="1" hangingPunct="1">
                <a:spcAft>
                  <a:spcPct val="30000"/>
                </a:spcAft>
              </a:pPr>
              <a:r>
                <a:rPr lang="en-GB" sz="1400" b="1" dirty="0"/>
                <a:t>Project Team</a:t>
              </a:r>
            </a:p>
            <a:p>
              <a:pPr algn="l" eaLnBrk="1" hangingPunct="1">
                <a:spcAft>
                  <a:spcPct val="30000"/>
                </a:spcAft>
              </a:pPr>
              <a:r>
                <a:rPr lang="en-GB" sz="1400" b="1" dirty="0"/>
                <a:t>Acceptance Authority</a:t>
              </a:r>
            </a:p>
            <a:p>
              <a:pPr algn="l" eaLnBrk="1" hangingPunct="1">
                <a:spcAft>
                  <a:spcPct val="30000"/>
                </a:spcAft>
              </a:pPr>
              <a:r>
                <a:rPr lang="en-GB" sz="1400" b="1" dirty="0"/>
                <a:t>BAU groups</a:t>
              </a:r>
              <a:endParaRPr lang="en-US" sz="1400" b="1" dirty="0"/>
            </a:p>
          </p:txBody>
        </p:sp>
        <p:sp>
          <p:nvSpPr>
            <p:cNvPr id="1792023" name="Text Box 23"/>
            <p:cNvSpPr txBox="1">
              <a:spLocks noChangeArrowheads="1"/>
            </p:cNvSpPr>
            <p:nvPr/>
          </p:nvSpPr>
          <p:spPr bwMode="auto">
            <a:xfrm>
              <a:off x="5565139" y="3959937"/>
              <a:ext cx="1987235" cy="1355345"/>
            </a:xfrm>
            <a:prstGeom prst="rect">
              <a:avLst/>
            </a:prstGeom>
            <a:noFill/>
            <a:ln w="12700" cap="sq">
              <a:noFill/>
              <a:miter lim="800000"/>
              <a:headEnd type="none" w="sm" len="sm"/>
              <a:tailEnd type="none" w="lg" len="med"/>
            </a:ln>
            <a:effectLst/>
          </p:spPr>
          <p:txBody>
            <a:bodyPr wrap="square" lIns="90000" tIns="46800" rIns="90000" bIns="46800">
              <a:spAutoFit/>
            </a:bodyPr>
            <a:lstStyle/>
            <a:p>
              <a:pPr algn="l" eaLnBrk="1" hangingPunct="1">
                <a:spcAft>
                  <a:spcPct val="30000"/>
                </a:spcAft>
              </a:pPr>
              <a:r>
                <a:rPr lang="en-GB" sz="1400" b="1" dirty="0"/>
                <a:t>Sponsor</a:t>
              </a:r>
            </a:p>
            <a:p>
              <a:pPr algn="l" eaLnBrk="1" hangingPunct="1">
                <a:spcAft>
                  <a:spcPct val="30000"/>
                </a:spcAft>
              </a:pPr>
              <a:r>
                <a:rPr lang="en-GB" sz="1400" b="1" dirty="0"/>
                <a:t>Project Manager</a:t>
              </a:r>
            </a:p>
            <a:p>
              <a:pPr algn="l" eaLnBrk="1" hangingPunct="1">
                <a:spcAft>
                  <a:spcPct val="30000"/>
                </a:spcAft>
              </a:pPr>
              <a:r>
                <a:rPr lang="en-GB" sz="1400" b="1" dirty="0"/>
                <a:t>Project Team</a:t>
              </a:r>
            </a:p>
            <a:p>
              <a:pPr algn="l" eaLnBrk="1" hangingPunct="1">
                <a:spcAft>
                  <a:spcPct val="30000"/>
                </a:spcAft>
              </a:pPr>
              <a:r>
                <a:rPr lang="en-GB" sz="1400" b="1" dirty="0"/>
                <a:t>Sub Contractors</a:t>
              </a:r>
            </a:p>
            <a:p>
              <a:pPr algn="l" eaLnBrk="1" hangingPunct="1">
                <a:spcAft>
                  <a:spcPct val="30000"/>
                </a:spcAft>
              </a:pPr>
              <a:r>
                <a:rPr lang="en-GB" sz="1400" b="1" dirty="0"/>
                <a:t>Resource Managers</a:t>
              </a:r>
              <a:endParaRPr lang="en-US" sz="1400" b="1" dirty="0"/>
            </a:p>
          </p:txBody>
        </p:sp>
        <p:sp>
          <p:nvSpPr>
            <p:cNvPr id="1792024" name="Text Box 24"/>
            <p:cNvSpPr txBox="1">
              <a:spLocks noChangeArrowheads="1"/>
            </p:cNvSpPr>
            <p:nvPr/>
          </p:nvSpPr>
          <p:spPr bwMode="auto">
            <a:xfrm>
              <a:off x="7623175" y="2096768"/>
              <a:ext cx="1812925" cy="1355345"/>
            </a:xfrm>
            <a:prstGeom prst="rect">
              <a:avLst/>
            </a:prstGeom>
            <a:noFill/>
            <a:ln w="12700" cap="sq">
              <a:noFill/>
              <a:miter lim="800000"/>
              <a:headEnd type="none" w="sm" len="sm"/>
              <a:tailEnd type="none" w="lg" len="med"/>
            </a:ln>
            <a:effectLst/>
          </p:spPr>
          <p:txBody>
            <a:bodyPr lIns="90000" tIns="46800" rIns="90000" bIns="46800">
              <a:spAutoFit/>
            </a:bodyPr>
            <a:lstStyle/>
            <a:p>
              <a:pPr algn="l" eaLnBrk="1" hangingPunct="1">
                <a:spcAft>
                  <a:spcPct val="30000"/>
                </a:spcAft>
              </a:pPr>
              <a:r>
                <a:rPr lang="en-GB" sz="1400" b="1" dirty="0"/>
                <a:t>Acceptance</a:t>
              </a:r>
            </a:p>
            <a:p>
              <a:pPr algn="l" eaLnBrk="1" hangingPunct="1">
                <a:spcAft>
                  <a:spcPct val="30000"/>
                </a:spcAft>
              </a:pPr>
              <a:r>
                <a:rPr lang="en-GB" sz="1400" b="1" dirty="0"/>
                <a:t>Snags</a:t>
              </a:r>
            </a:p>
            <a:p>
              <a:pPr algn="l" eaLnBrk="1" hangingPunct="1">
                <a:spcAft>
                  <a:spcPct val="30000"/>
                </a:spcAft>
              </a:pPr>
              <a:r>
                <a:rPr lang="en-GB" sz="1400" b="1" dirty="0"/>
                <a:t>Demobilisation</a:t>
              </a:r>
            </a:p>
            <a:p>
              <a:pPr algn="l" eaLnBrk="1" hangingPunct="1">
                <a:spcAft>
                  <a:spcPct val="30000"/>
                </a:spcAft>
              </a:pPr>
              <a:r>
                <a:rPr lang="en-GB" sz="1400" b="1" dirty="0"/>
                <a:t>Handover </a:t>
              </a:r>
              <a:r>
                <a:rPr lang="en-GB" sz="1400" b="1" dirty="0" smtClean="0"/>
                <a:t>Activities</a:t>
              </a:r>
              <a:endParaRPr lang="en-GB" sz="1400" b="1" dirty="0"/>
            </a:p>
            <a:p>
              <a:pPr algn="l" eaLnBrk="1" hangingPunct="1">
                <a:spcAft>
                  <a:spcPct val="30000"/>
                </a:spcAft>
              </a:pPr>
              <a:r>
                <a:rPr lang="en-GB" sz="1400" b="1" dirty="0"/>
                <a:t>Risks</a:t>
              </a:r>
              <a:endParaRPr lang="en-US" sz="1400" b="1" dirty="0"/>
            </a:p>
          </p:txBody>
        </p:sp>
        <p:sp>
          <p:nvSpPr>
            <p:cNvPr id="1792025" name="Text Box 25"/>
            <p:cNvSpPr txBox="1">
              <a:spLocks noChangeArrowheads="1"/>
            </p:cNvSpPr>
            <p:nvPr/>
          </p:nvSpPr>
          <p:spPr bwMode="auto">
            <a:xfrm rot="16200000">
              <a:off x="1771487" y="2638797"/>
              <a:ext cx="657552" cy="350095"/>
            </a:xfrm>
            <a:prstGeom prst="rect">
              <a:avLst/>
            </a:prstGeom>
            <a:noFill/>
            <a:ln w="9525">
              <a:noFill/>
              <a:miter lim="800000"/>
              <a:headEnd/>
              <a:tailEnd/>
            </a:ln>
            <a:effectLst/>
          </p:spPr>
          <p:txBody>
            <a:bodyPr wrap="none">
              <a:spAutoFit/>
            </a:bodyPr>
            <a:lstStyle/>
            <a:p>
              <a:pPr algn="l"/>
              <a:r>
                <a:rPr lang="en-GB" sz="1500" b="1" dirty="0"/>
                <a:t>Cause</a:t>
              </a:r>
            </a:p>
          </p:txBody>
        </p:sp>
      </p:gr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408</a:t>
            </a:fld>
            <a:endParaRPr lang="en-US" dirty="0"/>
          </a:p>
        </p:txBody>
      </p:sp>
    </p:spTree>
    <p:extLst>
      <p:ext uri="{BB962C8B-B14F-4D97-AF65-F5344CB8AC3E}">
        <p14:creationId xmlns:p14="http://schemas.microsoft.com/office/powerpoint/2010/main" xmlns="" val="3690649718"/>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50" name="Rectangle 2"/>
          <p:cNvSpPr>
            <a:spLocks noGrp="1" noChangeArrowheads="1"/>
          </p:cNvSpPr>
          <p:nvPr>
            <p:ph type="title"/>
          </p:nvPr>
        </p:nvSpPr>
        <p:spPr/>
        <p:txBody>
          <a:bodyPr/>
          <a:lstStyle/>
          <a:p>
            <a:r>
              <a:rPr lang="en-GB" dirty="0"/>
              <a:t>Conflict Resolution</a:t>
            </a:r>
          </a:p>
        </p:txBody>
      </p:sp>
      <p:pic>
        <p:nvPicPr>
          <p:cNvPr id="24" name="Picture 2" descr="http://www.redtinshed.com.au/wp-content/uploads/2012/09/Thomas-Kilman-Assessment-v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0200" y="1295400"/>
            <a:ext cx="5465187" cy="410530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409</a:t>
            </a:fld>
            <a:endParaRPr lang="en-US" dirty="0"/>
          </a:p>
        </p:txBody>
      </p:sp>
    </p:spTree>
    <p:extLst>
      <p:ext uri="{BB962C8B-B14F-4D97-AF65-F5344CB8AC3E}">
        <p14:creationId xmlns:p14="http://schemas.microsoft.com/office/powerpoint/2010/main" xmlns="" val="359059419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Essentially</a:t>
            </a:r>
            <a:endParaRPr lang="en-US" dirty="0"/>
          </a:p>
        </p:txBody>
      </p:sp>
      <p:sp>
        <p:nvSpPr>
          <p:cNvPr id="3" name="TextBox 2"/>
          <p:cNvSpPr txBox="1"/>
          <p:nvPr/>
        </p:nvSpPr>
        <p:spPr>
          <a:xfrm>
            <a:off x="304800" y="1219200"/>
            <a:ext cx="8407400" cy="4247317"/>
          </a:xfrm>
          <a:prstGeom prst="rect">
            <a:avLst/>
          </a:prstGeom>
          <a:noFill/>
        </p:spPr>
        <p:txBody>
          <a:bodyPr wrap="square" rtlCol="0">
            <a:spAutoFit/>
          </a:bodyPr>
          <a:lstStyle/>
          <a:p>
            <a:r>
              <a:rPr lang="en-US" dirty="0"/>
              <a:t>• Leverage channels to communicate corporate sustainability performance to investors and</a:t>
            </a:r>
            <a:r>
              <a:rPr lang="en-US" dirty="0" smtClean="0"/>
              <a:t>, where </a:t>
            </a:r>
            <a:r>
              <a:rPr lang="en-US" dirty="0"/>
              <a:t>relevant, adopt a responsible investment policy for corporate pension funds;</a:t>
            </a:r>
          </a:p>
          <a:p>
            <a:r>
              <a:rPr lang="en-US" dirty="0"/>
              <a:t>• Undertake sustainability due-diligence and set clear expectations before signing </a:t>
            </a:r>
            <a:r>
              <a:rPr lang="en-US" dirty="0" smtClean="0"/>
              <a:t>partnership contracts </a:t>
            </a:r>
            <a:r>
              <a:rPr lang="en-US" dirty="0"/>
              <a:t>in order to encourage partners throughout the value chain to uphold minimum </a:t>
            </a:r>
            <a:r>
              <a:rPr lang="en-US" dirty="0" smtClean="0"/>
              <a:t>standards and </a:t>
            </a:r>
            <a:r>
              <a:rPr lang="en-US" dirty="0"/>
              <a:t>advance sustainable practices;</a:t>
            </a:r>
          </a:p>
          <a:p>
            <a:r>
              <a:rPr lang="en-US" dirty="0"/>
              <a:t>• Intensify engagement in issue platforms and sector initiatives in order to scale-up and </a:t>
            </a:r>
            <a:r>
              <a:rPr lang="en-US" dirty="0" smtClean="0"/>
              <a:t>advance business </a:t>
            </a:r>
            <a:r>
              <a:rPr lang="en-US" dirty="0"/>
              <a:t>engagement on sustainability issues and, as relevant, help overcome </a:t>
            </a:r>
            <a:r>
              <a:rPr lang="en-US" dirty="0" smtClean="0"/>
              <a:t>systemic </a:t>
            </a:r>
            <a:r>
              <a:rPr lang="nb-NO" dirty="0" err="1" smtClean="0"/>
              <a:t>challenges</a:t>
            </a:r>
            <a:r>
              <a:rPr lang="nb-NO" dirty="0"/>
              <a:t>;</a:t>
            </a:r>
          </a:p>
          <a:p>
            <a:r>
              <a:rPr lang="en-US" dirty="0"/>
              <a:t>• Engage in local networks and initiatives, actively sharing best practice and </a:t>
            </a:r>
            <a:r>
              <a:rPr lang="en-US" dirty="0" err="1"/>
              <a:t>learnings</a:t>
            </a:r>
            <a:r>
              <a:rPr lang="en-US" dirty="0"/>
              <a:t> with </a:t>
            </a:r>
            <a:r>
              <a:rPr lang="en-US" dirty="0" smtClean="0"/>
              <a:t>local business </a:t>
            </a:r>
            <a:r>
              <a:rPr lang="en-US" dirty="0"/>
              <a:t>community and providing operational support and resources, as appropriate;</a:t>
            </a:r>
          </a:p>
          <a:p>
            <a:r>
              <a:rPr lang="en-US" dirty="0"/>
              <a:t>• Engage in partnerships with other businesses and stakeholders that can have </a:t>
            </a:r>
            <a:r>
              <a:rPr lang="en-US" dirty="0" smtClean="0"/>
              <a:t>transformative impacts </a:t>
            </a:r>
            <a:r>
              <a:rPr lang="en-US" dirty="0"/>
              <a:t>– moving beyond an ad-hoc project focus.</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7924800" y="5029200"/>
            <a:ext cx="850624" cy="843644"/>
          </a:xfrm>
          <a:prstGeom prst="rect">
            <a:avLst/>
          </a:prstGeom>
        </p:spPr>
      </p:pic>
      <p:sp>
        <p:nvSpPr>
          <p:cNvPr id="5" name="TextBox 4"/>
          <p:cNvSpPr txBox="1"/>
          <p:nvPr/>
        </p:nvSpPr>
        <p:spPr>
          <a:xfrm>
            <a:off x="609600" y="1981200"/>
            <a:ext cx="7756350" cy="2554545"/>
          </a:xfrm>
          <a:prstGeom prst="rect">
            <a:avLst/>
          </a:prstGeom>
          <a:solidFill>
            <a:schemeClr val="bg1"/>
          </a:solidFill>
          <a:ln>
            <a:solidFill>
              <a:srgbClr val="FF0000"/>
            </a:solidFill>
          </a:ln>
        </p:spPr>
        <p:txBody>
          <a:bodyPr wrap="none" rtlCol="0">
            <a:spAutoFit/>
          </a:bodyPr>
          <a:lstStyle/>
          <a:p>
            <a:r>
              <a:rPr lang="en-US" sz="4000" dirty="0">
                <a:solidFill>
                  <a:srgbClr val="FF0000"/>
                </a:solidFill>
              </a:rPr>
              <a:t>-RUN YOUR </a:t>
            </a:r>
            <a:r>
              <a:rPr lang="en-US" sz="4000" dirty="0" smtClean="0">
                <a:solidFill>
                  <a:srgbClr val="FF0000"/>
                </a:solidFill>
              </a:rPr>
              <a:t>BUSINESS</a:t>
            </a:r>
          </a:p>
          <a:p>
            <a:r>
              <a:rPr lang="en-US" sz="4000" dirty="0" smtClean="0">
                <a:solidFill>
                  <a:srgbClr val="FF0000"/>
                </a:solidFill>
              </a:rPr>
              <a:t>-DO NO HARM</a:t>
            </a:r>
          </a:p>
          <a:p>
            <a:r>
              <a:rPr lang="en-US" sz="4000" dirty="0" smtClean="0">
                <a:solidFill>
                  <a:srgbClr val="FF0000"/>
                </a:solidFill>
              </a:rPr>
              <a:t>-</a:t>
            </a:r>
            <a:r>
              <a:rPr lang="en-US" sz="4000" dirty="0">
                <a:solidFill>
                  <a:srgbClr val="FF0000"/>
                </a:solidFill>
              </a:rPr>
              <a:t>MAKE THE WORLD A BETTER PLACE</a:t>
            </a:r>
          </a:p>
          <a:p>
            <a:endParaRPr lang="en-US" sz="4000" dirty="0" smtClean="0">
              <a:solidFill>
                <a:srgbClr val="FF0000"/>
              </a:solidFill>
            </a:endParaRPr>
          </a:p>
        </p:txBody>
      </p:sp>
      <p:sp>
        <p:nvSpPr>
          <p:cNvPr id="6" name="Slide Number Placeholder 5"/>
          <p:cNvSpPr>
            <a:spLocks noGrp="1"/>
          </p:cNvSpPr>
          <p:nvPr>
            <p:ph type="sldNum" sz="quarter" idx="12"/>
          </p:nvPr>
        </p:nvSpPr>
        <p:spPr/>
        <p:txBody>
          <a:bodyPr/>
          <a:lstStyle/>
          <a:p>
            <a:fld id="{4BE819A1-3DD8-4179-BFD0-BF7D359F8DBD}" type="slidenum">
              <a:rPr lang="en-US" smtClean="0"/>
              <a:pPr/>
              <a:t>41</a:t>
            </a:fld>
            <a:endParaRPr lang="en-US" dirty="0"/>
          </a:p>
        </p:txBody>
      </p:sp>
    </p:spTree>
    <p:extLst>
      <p:ext uri="{BB962C8B-B14F-4D97-AF65-F5344CB8AC3E}">
        <p14:creationId xmlns:p14="http://schemas.microsoft.com/office/powerpoint/2010/main" xmlns="" val="288259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lstStyle/>
          <a:p>
            <a:r>
              <a:rPr lang="en-GB" dirty="0" smtClean="0"/>
              <a:t>Conflict </a:t>
            </a:r>
            <a:r>
              <a:rPr lang="en-GB" dirty="0"/>
              <a:t>Approaches</a:t>
            </a:r>
            <a:endParaRPr lang="en-US" dirty="0"/>
          </a:p>
        </p:txBody>
      </p:sp>
      <p:sp>
        <p:nvSpPr>
          <p:cNvPr id="42" name="Content Placeholder 2"/>
          <p:cNvSpPr>
            <a:spLocks noGrp="1"/>
          </p:cNvSpPr>
          <p:nvPr>
            <p:ph idx="1"/>
          </p:nvPr>
        </p:nvSpPr>
        <p:spPr>
          <a:xfrm>
            <a:off x="228600" y="1600200"/>
            <a:ext cx="8382000" cy="3124200"/>
          </a:xfrm>
        </p:spPr>
        <p:txBody>
          <a:bodyPr>
            <a:normAutofit fontScale="47500" lnSpcReduction="20000"/>
          </a:bodyPr>
          <a:lstStyle/>
          <a:p>
            <a:pPr marL="0" indent="0">
              <a:buNone/>
            </a:pPr>
            <a:r>
              <a:rPr lang="en-GB" dirty="0"/>
              <a:t>Common strategies or approaches used to manage interpersonal conflict are shown above and described in more detail below:</a:t>
            </a:r>
          </a:p>
          <a:p>
            <a:pPr>
              <a:spcAft>
                <a:spcPct val="30000"/>
              </a:spcAft>
            </a:pPr>
            <a:r>
              <a:rPr lang="en-GB" b="1" dirty="0"/>
              <a:t>Avoidance (Withdrawing)</a:t>
            </a:r>
            <a:r>
              <a:rPr lang="en-GB" dirty="0"/>
              <a:t> – contentious issues are avoided.  This strategy is more likely to cause or exacerbate conflict in the long term, especially if issues are of significant importance.  Useful where conflict issues are trivial, where the damage from conflict outweighs the benefits, or to reduce tension.</a:t>
            </a:r>
          </a:p>
          <a:p>
            <a:pPr>
              <a:spcAft>
                <a:spcPct val="30000"/>
              </a:spcAft>
            </a:pPr>
            <a:r>
              <a:rPr lang="en-GB" b="1" dirty="0"/>
              <a:t>Accommodation (Smoothing)</a:t>
            </a:r>
            <a:r>
              <a:rPr lang="en-GB" dirty="0"/>
              <a:t> - playing down differences and emphasising common interests; issues that might cause divisions or hurt feelings are not discussed.  It may be useful to preserve harmony and maintain focus on important factors.</a:t>
            </a:r>
          </a:p>
          <a:p>
            <a:pPr>
              <a:spcAft>
                <a:spcPct val="30000"/>
              </a:spcAft>
            </a:pPr>
            <a:r>
              <a:rPr lang="en-GB" b="1" dirty="0"/>
              <a:t>Compromising</a:t>
            </a:r>
            <a:r>
              <a:rPr lang="en-GB" dirty="0"/>
              <a:t> - splitting the difference, bargaining, search for an intermediate position.  No one loses but no one wins.</a:t>
            </a:r>
            <a:r>
              <a:rPr lang="en-US" dirty="0"/>
              <a:t>   Useful when there is a need to avoid disruption, achieve temporary settlements, where time is critical.</a:t>
            </a:r>
            <a:endParaRPr lang="en-GB" dirty="0"/>
          </a:p>
          <a:p>
            <a:pPr>
              <a:spcAft>
                <a:spcPct val="30000"/>
              </a:spcAft>
            </a:pPr>
            <a:r>
              <a:rPr lang="en-GB" b="1" dirty="0"/>
              <a:t>Competition (Forcing) </a:t>
            </a:r>
            <a:r>
              <a:rPr lang="en-GB" dirty="0"/>
              <a:t>– where one person can use their authority through knowledge or position to force a solution.  A win-lose situation; </a:t>
            </a:r>
            <a:r>
              <a:rPr lang="en-US" dirty="0"/>
              <a:t>use when quick decisive action is required such as emergencies, </a:t>
            </a:r>
            <a:r>
              <a:rPr lang="en-GB" dirty="0"/>
              <a:t>where time is critical and will not allow other solutions to be achieved.</a:t>
            </a:r>
          </a:p>
          <a:p>
            <a:pPr>
              <a:spcAft>
                <a:spcPct val="30000"/>
              </a:spcAft>
            </a:pPr>
            <a:r>
              <a:rPr lang="en-GB" b="1" dirty="0"/>
              <a:t>Collaboration (Confrontation) </a:t>
            </a:r>
            <a:r>
              <a:rPr lang="en-GB" dirty="0"/>
              <a:t>– open exchanges of information about the conflict or problem as each sees it, and a working through of their differences to reach a solution that is optimal to both.  Both can win.  Useful </a:t>
            </a:r>
            <a:r>
              <a:rPr lang="en-US" dirty="0"/>
              <a:t>when it is too important to compromise, there is a need to gain commitment or better understanding</a:t>
            </a:r>
            <a:r>
              <a:rPr lang="en-US" dirty="0" smtClean="0"/>
              <a:t>.</a:t>
            </a:r>
            <a:endParaRPr lang="en-US"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410</a:t>
            </a:fld>
            <a:endParaRPr lang="en-US" dirty="0"/>
          </a:p>
        </p:txBody>
      </p:sp>
    </p:spTree>
    <p:extLst>
      <p:ext uri="{BB962C8B-B14F-4D97-AF65-F5344CB8AC3E}">
        <p14:creationId xmlns:p14="http://schemas.microsoft.com/office/powerpoint/2010/main" xmlns="" val="2521079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4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411</a:t>
            </a:fld>
            <a:endParaRPr lang="en-US" dirty="0"/>
          </a:p>
        </p:txBody>
      </p:sp>
      <p:sp>
        <p:nvSpPr>
          <p:cNvPr id="6" name="Content Placeholder 5"/>
          <p:cNvSpPr>
            <a:spLocks noGrp="1"/>
          </p:cNvSpPr>
          <p:nvPr>
            <p:ph idx="1"/>
          </p:nvPr>
        </p:nvSpPr>
        <p:spPr/>
        <p:txBody>
          <a:bodyPr/>
          <a:lstStyle/>
          <a:p>
            <a:pPr>
              <a:lnSpc>
                <a:spcPct val="115000"/>
              </a:lnSpc>
            </a:pPr>
            <a:r>
              <a:rPr lang="en-GB" dirty="0" smtClean="0">
                <a:ea typeface="Calibri"/>
              </a:rPr>
              <a:t>Negotiation Preparing</a:t>
            </a:r>
            <a:endParaRPr lang="en-GB" dirty="0">
              <a:ea typeface="Calibri"/>
            </a:endParaRPr>
          </a:p>
          <a:p>
            <a:pPr>
              <a:lnSpc>
                <a:spcPct val="115000"/>
              </a:lnSpc>
            </a:pPr>
            <a:r>
              <a:rPr lang="en-GB" dirty="0" smtClean="0">
                <a:ea typeface="Calibri"/>
              </a:rPr>
              <a:t>Negotiation Skills</a:t>
            </a:r>
            <a:endParaRPr lang="en-GB" dirty="0">
              <a:ea typeface="Calibri"/>
            </a:endParaRPr>
          </a:p>
          <a:p>
            <a:pPr>
              <a:lnSpc>
                <a:spcPct val="115000"/>
              </a:lnSpc>
            </a:pPr>
            <a:r>
              <a:rPr lang="en-GB" dirty="0" smtClean="0">
                <a:ea typeface="Calibri"/>
              </a:rPr>
              <a:t>Negotiation Tactics</a:t>
            </a:r>
            <a:endParaRPr lang="en-GB" dirty="0">
              <a:ea typeface="Calibri"/>
            </a:endParaRPr>
          </a:p>
          <a:p>
            <a:pPr>
              <a:lnSpc>
                <a:spcPct val="115000"/>
              </a:lnSpc>
            </a:pPr>
            <a:r>
              <a:rPr lang="en-GB" dirty="0" smtClean="0">
                <a:ea typeface="Calibri"/>
              </a:rPr>
              <a:t>Conflict Resolution</a:t>
            </a:r>
          </a:p>
          <a:p>
            <a:pPr>
              <a:lnSpc>
                <a:spcPct val="115000"/>
              </a:lnSpc>
            </a:pPr>
            <a:r>
              <a:rPr lang="en-GB" dirty="0" smtClean="0">
                <a:ea typeface="Calibri"/>
              </a:rPr>
              <a:t>Conflict Approaches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374255683"/>
      </p:ext>
    </p:extLst>
  </p:cSld>
  <p:clrMapOvr>
    <a:masterClrMapping/>
  </p:clrMapOvr>
  <p:transition spd="slow"/>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172200" cy="1143000"/>
          </a:xfrm>
        </p:spPr>
        <p:txBody>
          <a:bodyPr/>
          <a:lstStyle/>
          <a:p>
            <a:r>
              <a:rPr lang="en-US" dirty="0" smtClean="0"/>
              <a:t>Acknowledgements and References</a:t>
            </a:r>
            <a:endParaRPr lang="en-US" dirty="0"/>
          </a:p>
        </p:txBody>
      </p:sp>
      <p:sp>
        <p:nvSpPr>
          <p:cNvPr id="3" name="Content Placeholder 2"/>
          <p:cNvSpPr>
            <a:spLocks noGrp="1"/>
          </p:cNvSpPr>
          <p:nvPr>
            <p:ph idx="1"/>
          </p:nvPr>
        </p:nvSpPr>
        <p:spPr>
          <a:xfrm>
            <a:off x="457200" y="1066800"/>
            <a:ext cx="8229600" cy="5334000"/>
          </a:xfrm>
        </p:spPr>
        <p:txBody>
          <a:bodyPr>
            <a:normAutofit fontScale="32500" lnSpcReduction="20000"/>
          </a:bodyPr>
          <a:lstStyle/>
          <a:p>
            <a:pPr>
              <a:lnSpc>
                <a:spcPct val="90000"/>
              </a:lnSpc>
            </a:pPr>
            <a:endParaRPr lang="en-US" dirty="0"/>
          </a:p>
          <a:p>
            <a:pPr>
              <a:lnSpc>
                <a:spcPct val="90000"/>
              </a:lnSpc>
            </a:pPr>
            <a:r>
              <a:rPr lang="en-US" dirty="0"/>
              <a:t>The Energy Management Standard ISO 50001</a:t>
            </a:r>
          </a:p>
          <a:p>
            <a:pPr>
              <a:lnSpc>
                <a:spcPct val="90000"/>
              </a:lnSpc>
            </a:pPr>
            <a:r>
              <a:rPr lang="en-US" dirty="0"/>
              <a:t>The Environmental Management Standard ISO 14001</a:t>
            </a:r>
          </a:p>
          <a:p>
            <a:pPr>
              <a:lnSpc>
                <a:spcPct val="90000"/>
              </a:lnSpc>
            </a:pPr>
            <a:r>
              <a:rPr lang="en-US" dirty="0"/>
              <a:t>The Guidance on Social Responsibility ISO 26000</a:t>
            </a:r>
          </a:p>
          <a:p>
            <a:pPr>
              <a:lnSpc>
                <a:spcPct val="90000"/>
              </a:lnSpc>
            </a:pPr>
            <a:r>
              <a:rPr lang="en-US" dirty="0"/>
              <a:t>The Quality Management Standard ISO 9001</a:t>
            </a:r>
          </a:p>
          <a:p>
            <a:pPr>
              <a:lnSpc>
                <a:spcPct val="90000"/>
              </a:lnSpc>
            </a:pPr>
            <a:r>
              <a:rPr lang="en-US" dirty="0"/>
              <a:t>Guidance on Project Management ISO 21500</a:t>
            </a:r>
          </a:p>
          <a:p>
            <a:pPr>
              <a:lnSpc>
                <a:spcPct val="90000"/>
              </a:lnSpc>
            </a:pPr>
            <a:r>
              <a:rPr lang="en-US" dirty="0"/>
              <a:t>Global Reporting Initiative. G3, GRI</a:t>
            </a:r>
          </a:p>
          <a:p>
            <a:pPr>
              <a:lnSpc>
                <a:spcPct val="90000"/>
              </a:lnSpc>
            </a:pPr>
            <a:r>
              <a:rPr lang="en-US" dirty="0"/>
              <a:t>ICB 3.0® International Project Management Association</a:t>
            </a:r>
          </a:p>
          <a:p>
            <a:pPr>
              <a:lnSpc>
                <a:spcPct val="90000"/>
              </a:lnSpc>
            </a:pPr>
            <a:r>
              <a:rPr lang="en-US" dirty="0"/>
              <a:t>PMBOK® Guide, 5th. Ed, 2013. Project Management Institute</a:t>
            </a:r>
          </a:p>
          <a:p>
            <a:pPr>
              <a:lnSpc>
                <a:spcPct val="90000"/>
              </a:lnSpc>
            </a:pPr>
            <a:r>
              <a:rPr lang="en-US" dirty="0"/>
              <a:t>Sustainability in Project Management. (2011) Gilbert Silvius and Ron Schipper</a:t>
            </a:r>
          </a:p>
          <a:p>
            <a:pPr>
              <a:lnSpc>
                <a:spcPct val="90000"/>
              </a:lnSpc>
            </a:pPr>
            <a:r>
              <a:rPr lang="en-US" dirty="0"/>
              <a:t>http://worldinbalance.net/intagreements/1987-brundtland.php</a:t>
            </a:r>
          </a:p>
          <a:p>
            <a:pPr>
              <a:lnSpc>
                <a:spcPct val="90000"/>
              </a:lnSpc>
            </a:pPr>
            <a:r>
              <a:rPr lang="en-US" dirty="0"/>
              <a:t>Maria Eugenia Gonzalez, Jorge Martinez del Campo, Lorena Perdomo, Monica Gonzalez, Gilbert Silvius, Ron Schipper, Michael Ruiz</a:t>
            </a:r>
          </a:p>
          <a:p>
            <a:pPr>
              <a:lnSpc>
                <a:spcPct val="90000"/>
              </a:lnSpc>
            </a:pPr>
            <a:r>
              <a:rPr lang="en-US" dirty="0"/>
              <a:t>Dr. R. M. Belbin  http://Belbin.com</a:t>
            </a:r>
          </a:p>
          <a:p>
            <a:pPr>
              <a:lnSpc>
                <a:spcPct val="90000"/>
              </a:lnSpc>
            </a:pPr>
            <a:r>
              <a:rPr lang="en-US" dirty="0"/>
              <a:t>United States Census Bureau</a:t>
            </a:r>
          </a:p>
          <a:p>
            <a:pPr>
              <a:lnSpc>
                <a:spcPct val="90000"/>
              </a:lnSpc>
            </a:pPr>
            <a:r>
              <a:rPr lang="en-US" dirty="0"/>
              <a:t>http://www.un.org/en/sustainablefuture/</a:t>
            </a:r>
          </a:p>
          <a:p>
            <a:pPr>
              <a:lnSpc>
                <a:spcPct val="90000"/>
              </a:lnSpc>
            </a:pPr>
            <a:r>
              <a:rPr lang="en-US" dirty="0"/>
              <a:t>Coca Cola </a:t>
            </a:r>
            <a:r>
              <a:rPr lang="en-US" dirty="0">
                <a:hlinkClick r:id="rId2"/>
              </a:rPr>
              <a:t>http://en.wikipedia.org/wiki/New_coke</a:t>
            </a:r>
            <a:endParaRPr lang="en-US" dirty="0"/>
          </a:p>
          <a:p>
            <a:pPr>
              <a:lnSpc>
                <a:spcPct val="90000"/>
              </a:lnSpc>
            </a:pPr>
            <a:r>
              <a:rPr lang="en-US" dirty="0"/>
              <a:t>UNWCED: United Nations World Commission on Environment and </a:t>
            </a:r>
          </a:p>
          <a:p>
            <a:pPr>
              <a:lnSpc>
                <a:spcPct val="90000"/>
              </a:lnSpc>
            </a:pPr>
            <a:r>
              <a:rPr lang="en-US" dirty="0"/>
              <a:t>Development (1987). Our Common Future (</a:t>
            </a:r>
            <a:r>
              <a:rPr lang="en-US" dirty="0" err="1"/>
              <a:t>Brundtland</a:t>
            </a:r>
            <a:r>
              <a:rPr lang="en-US" dirty="0"/>
              <a:t> Report). Oxford: Oxford University Press</a:t>
            </a:r>
            <a:r>
              <a:rPr lang="en-US" dirty="0" smtClean="0"/>
              <a:t>.</a:t>
            </a:r>
            <a:endParaRPr lang="en-US" dirty="0"/>
          </a:p>
          <a:p>
            <a:pPr>
              <a:lnSpc>
                <a:spcPct val="90000"/>
              </a:lnSpc>
            </a:pPr>
            <a:r>
              <a:rPr lang="en-US" dirty="0"/>
              <a:t>Fourth Assessment Report of the Intergovernmental Panel on Climate Change, (2007) IPCC. University of Cambridge</a:t>
            </a:r>
            <a:r>
              <a:rPr lang="en-US" dirty="0" smtClean="0"/>
              <a:t>.</a:t>
            </a:r>
            <a:endParaRPr lang="en-US" dirty="0"/>
          </a:p>
          <a:p>
            <a:pPr>
              <a:lnSpc>
                <a:spcPct val="90000"/>
              </a:lnSpc>
            </a:pPr>
            <a:r>
              <a:rPr lang="en-US" dirty="0"/>
              <a:t>The United Nations Framework Convention on Climate Change</a:t>
            </a:r>
          </a:p>
          <a:p>
            <a:pPr>
              <a:lnSpc>
                <a:spcPct val="90000"/>
              </a:lnSpc>
            </a:pPr>
            <a:r>
              <a:rPr lang="en-US" dirty="0"/>
              <a:t>, (1992) UNFCCC. New York, New </a:t>
            </a:r>
            <a:r>
              <a:rPr lang="en-US" dirty="0" smtClean="0"/>
              <a:t>York</a:t>
            </a:r>
            <a:endParaRPr lang="en-US" dirty="0"/>
          </a:p>
          <a:p>
            <a:pPr>
              <a:lnSpc>
                <a:spcPct val="90000"/>
              </a:lnSpc>
            </a:pPr>
            <a:r>
              <a:rPr lang="en-US" dirty="0"/>
              <a:t>International competence baseline. (3.0 ed.) (2006). Nijkerk, The Netherlands: International Project Management Association</a:t>
            </a:r>
            <a:r>
              <a:rPr lang="en-US" dirty="0" smtClean="0"/>
              <a:t>.</a:t>
            </a:r>
          </a:p>
          <a:p>
            <a:pPr>
              <a:lnSpc>
                <a:spcPct val="90000"/>
              </a:lnSpc>
            </a:pPr>
            <a:r>
              <a:rPr lang="en-US" dirty="0" smtClean="0"/>
              <a:t> </a:t>
            </a:r>
            <a:r>
              <a:rPr lang="en-US" dirty="0"/>
              <a:t>ISO 26000. In (2012). Guidance on Corporate Social Responsibility  (ISO 26000:2012 E). Geneva, Switzerland: International Standards Organization</a:t>
            </a:r>
            <a:r>
              <a:rPr lang="en-US" dirty="0" smtClean="0"/>
              <a:t>.</a:t>
            </a:r>
            <a:endParaRPr lang="en-US" dirty="0"/>
          </a:p>
          <a:p>
            <a:pPr>
              <a:lnSpc>
                <a:spcPct val="90000"/>
              </a:lnSpc>
            </a:pPr>
            <a:r>
              <a:rPr lang="en-US" dirty="0"/>
              <a:t>G4 sustainability reporting guidelines. (2013). Amsterdam, The Netherlands: Global Reporting Initiative</a:t>
            </a:r>
            <a:r>
              <a:rPr lang="en-US" dirty="0" smtClean="0"/>
              <a:t>.</a:t>
            </a:r>
            <a:endParaRPr lang="en-US" dirty="0"/>
          </a:p>
          <a:p>
            <a:pPr>
              <a:lnSpc>
                <a:spcPct val="90000"/>
              </a:lnSpc>
            </a:pPr>
            <a:r>
              <a:rPr lang="en-US" dirty="0"/>
              <a:t>Post-2015 business engagement architecture. (2013). New York, New York: UN Global Compact Office.</a:t>
            </a:r>
            <a:r>
              <a:rPr lang="en-US" dirty="0" smtClean="0"/>
              <a:t>\</a:t>
            </a:r>
            <a:endParaRPr lang="en-US" dirty="0"/>
          </a:p>
          <a:p>
            <a:pPr>
              <a:lnSpc>
                <a:spcPct val="90000"/>
              </a:lnSpc>
            </a:pPr>
            <a:r>
              <a:rPr lang="en-US" dirty="0"/>
              <a:t>ECONOMIC life (The equivalent annual cost of owning and operating an asset (EUAC or AW) http://www.investopedia.com/terms/e/economic-</a:t>
            </a:r>
            <a:r>
              <a:rPr lang="en-US" dirty="0" err="1" smtClean="0"/>
              <a:t>life.asp</a:t>
            </a:r>
            <a:endParaRPr lang="en-US" dirty="0" smtClean="0"/>
          </a:p>
          <a:p>
            <a:pPr>
              <a:lnSpc>
                <a:spcPct val="90000"/>
              </a:lnSpc>
            </a:pPr>
            <a:r>
              <a:rPr lang="en-US" dirty="0" smtClean="0"/>
              <a:t>The </a:t>
            </a:r>
            <a:r>
              <a:rPr lang="en-US" dirty="0"/>
              <a:t>logical framework document - details. (</a:t>
            </a:r>
            <a:r>
              <a:rPr lang="en-US" dirty="0" err="1"/>
              <a:t>n.d.</a:t>
            </a:r>
            <a:r>
              <a:rPr lang="en-US" dirty="0"/>
              <a:t>). Retrieved from http://lgausa.com/logframdoc.htm on 1/3/</a:t>
            </a:r>
            <a:r>
              <a:rPr lang="en-US" dirty="0" smtClean="0"/>
              <a:t>201</a:t>
            </a:r>
            <a:endParaRPr lang="en-US" dirty="0"/>
          </a:p>
          <a:p>
            <a:pPr>
              <a:lnSpc>
                <a:spcPct val="90000"/>
              </a:lnSpc>
            </a:pPr>
            <a:r>
              <a:rPr lang="en-US" dirty="0"/>
              <a:t>Decision making in manufacturing environment using graph theory and fuzzy multiple attribute decision making. (2013) (Vol. 2). Springer</a:t>
            </a:r>
            <a:r>
              <a:rPr lang="en-US" dirty="0" smtClean="0"/>
              <a:t>.</a:t>
            </a:r>
            <a:endParaRPr lang="en-US" dirty="0"/>
          </a:p>
          <a:p>
            <a:pPr>
              <a:lnSpc>
                <a:spcPct val="90000"/>
              </a:lnSpc>
            </a:pPr>
            <a:r>
              <a:rPr lang="en-US" dirty="0"/>
              <a:t>ISO 21500. In (2012). Guidance on Project Management (ISO 21500:2012 E ). Geneva, Switzerland: International Standards Organization</a:t>
            </a:r>
            <a:r>
              <a:rPr lang="en-US" dirty="0" smtClean="0"/>
              <a:t>.</a:t>
            </a:r>
            <a:endParaRPr lang="en-US" dirty="0"/>
          </a:p>
          <a:p>
            <a:pPr>
              <a:lnSpc>
                <a:spcPct val="90000"/>
              </a:lnSpc>
            </a:pPr>
            <a:r>
              <a:rPr lang="en-US" dirty="0"/>
              <a:t>Elkington, J. (1997). Cannibals with forks. Oxford: Capstone Publishing</a:t>
            </a:r>
            <a:r>
              <a:rPr lang="en-US" dirty="0" smtClean="0"/>
              <a:t>.</a:t>
            </a:r>
            <a:endParaRPr lang="en-US" dirty="0"/>
          </a:p>
          <a:p>
            <a:pPr>
              <a:lnSpc>
                <a:spcPct val="90000"/>
              </a:lnSpc>
            </a:pPr>
            <a:r>
              <a:rPr lang="en-US" dirty="0"/>
              <a:t>Engendering the Logical Framework – Helen </a:t>
            </a:r>
            <a:r>
              <a:rPr lang="en-US" dirty="0" err="1"/>
              <a:t>Hambly</a:t>
            </a:r>
            <a:r>
              <a:rPr lang="en-US" dirty="0"/>
              <a:t> </a:t>
            </a:r>
            <a:r>
              <a:rPr lang="en-US" dirty="0" err="1"/>
              <a:t>Odame</a:t>
            </a:r>
            <a:r>
              <a:rPr lang="en-US" dirty="0"/>
              <a:t>, Research Officer, ISNAR, August </a:t>
            </a:r>
            <a:r>
              <a:rPr lang="en-US" dirty="0" smtClean="0"/>
              <a:t>2001</a:t>
            </a:r>
            <a:endParaRPr lang="en-US" dirty="0"/>
          </a:p>
          <a:p>
            <a:pPr>
              <a:lnSpc>
                <a:spcPct val="90000"/>
              </a:lnSpc>
            </a:pPr>
            <a:r>
              <a:rPr lang="en-US" dirty="0"/>
              <a:t>Why Change Management -(2014, 1 03). Retrieved from </a:t>
            </a:r>
            <a:r>
              <a:rPr lang="en-US" dirty="0">
                <a:hlinkClick r:id="rId3"/>
              </a:rPr>
              <a:t>https://www.prosci.com/change-management/why-change-management/ </a:t>
            </a:r>
          </a:p>
          <a:p>
            <a:pPr>
              <a:lnSpc>
                <a:spcPct val="90000"/>
              </a:lnSpc>
            </a:pPr>
            <a:r>
              <a:rPr lang="en-US" dirty="0"/>
              <a:t>Carboni, Gonzalez, Hodgkinson (2013) The GPM Reference Guide to Sustainability in Project </a:t>
            </a:r>
            <a:r>
              <a:rPr lang="en-US" dirty="0" smtClean="0"/>
              <a:t>Management</a:t>
            </a:r>
            <a:endParaRPr lang="en-US" dirty="0"/>
          </a:p>
          <a:p>
            <a:pPr>
              <a:lnSpc>
                <a:spcPct val="90000"/>
              </a:lnSpc>
            </a:pPr>
            <a:r>
              <a:rPr lang="en-US" dirty="0" err="1"/>
              <a:t>Epa</a:t>
            </a:r>
            <a:r>
              <a:rPr lang="en-US" dirty="0"/>
              <a:t> </a:t>
            </a:r>
            <a:r>
              <a:rPr lang="en-US" dirty="0" err="1"/>
              <a:t>faqs</a:t>
            </a:r>
            <a:r>
              <a:rPr lang="en-US" dirty="0"/>
              <a:t> on </a:t>
            </a:r>
            <a:r>
              <a:rPr lang="en-US" dirty="0" err="1"/>
              <a:t>ewaste</a:t>
            </a:r>
            <a:r>
              <a:rPr lang="en-US" dirty="0"/>
              <a:t>. (2012, 11 14). Retrieved from http://</a:t>
            </a:r>
            <a:r>
              <a:rPr lang="en-US" dirty="0" err="1"/>
              <a:t>www.epa.gov</a:t>
            </a:r>
            <a:r>
              <a:rPr lang="en-US" dirty="0"/>
              <a:t>/</a:t>
            </a:r>
            <a:r>
              <a:rPr lang="en-US" dirty="0" err="1"/>
              <a:t>osw</a:t>
            </a:r>
            <a:r>
              <a:rPr lang="en-US" dirty="0"/>
              <a:t>/conserve/materials/</a:t>
            </a:r>
            <a:r>
              <a:rPr lang="en-US" dirty="0" err="1"/>
              <a:t>ecycling</a:t>
            </a:r>
            <a:r>
              <a:rPr lang="en-US" dirty="0"/>
              <a:t>/</a:t>
            </a:r>
            <a:r>
              <a:rPr lang="en-US" dirty="0" err="1" smtClean="0"/>
              <a:t>faq.htm</a:t>
            </a:r>
            <a:endParaRPr lang="en-US" dirty="0"/>
          </a:p>
          <a:p>
            <a:pPr>
              <a:lnSpc>
                <a:spcPct val="90000"/>
              </a:lnSpc>
            </a:pPr>
            <a:r>
              <a:rPr lang="en-US" dirty="0"/>
              <a:t>http://</a:t>
            </a:r>
            <a:r>
              <a:rPr lang="en-US" dirty="0" err="1"/>
              <a:t>www.cs.utexas.edu</a:t>
            </a:r>
            <a:r>
              <a:rPr lang="en-US" dirty="0"/>
              <a:t>/~</a:t>
            </a:r>
            <a:r>
              <a:rPr lang="en-US" dirty="0" err="1"/>
              <a:t>fussell</a:t>
            </a:r>
            <a:r>
              <a:rPr lang="en-US" dirty="0"/>
              <a:t>/courses/cs352h/papers/</a:t>
            </a:r>
            <a:r>
              <a:rPr lang="en-US" dirty="0" err="1" smtClean="0"/>
              <a:t>moore.pdf</a:t>
            </a:r>
            <a:endParaRPr lang="en-US" dirty="0"/>
          </a:p>
          <a:p>
            <a:pPr>
              <a:lnSpc>
                <a:spcPct val="90000"/>
              </a:lnSpc>
            </a:pPr>
            <a:r>
              <a:rPr lang="en-US" dirty="0"/>
              <a:t>The Sustainability Reporting definitions for P5 were developed internally to match what is required from the GRI G4 Framework sourced from </a:t>
            </a:r>
            <a:r>
              <a:rPr lang="en-US" dirty="0">
                <a:hlinkClick r:id="rId4"/>
              </a:rPr>
              <a:t>https://www.globalreporting.org/resourcelibrary/Sust-Dev-Review.pdf  Read more at </a:t>
            </a:r>
            <a:r>
              <a:rPr lang="en-US" dirty="0">
                <a:hlinkClick r:id="rId5"/>
              </a:rPr>
              <a:t>www.globalreporting.org</a:t>
            </a:r>
            <a:endParaRPr lang="en-US" dirty="0"/>
          </a:p>
          <a:p>
            <a:pPr>
              <a:lnSpc>
                <a:spcPct val="80000"/>
              </a:lnSpc>
            </a:pP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412</a:t>
            </a:fld>
            <a:endParaRPr lang="en-US" dirty="0"/>
          </a:p>
        </p:txBody>
      </p:sp>
    </p:spTree>
    <p:extLst>
      <p:ext uri="{BB962C8B-B14F-4D97-AF65-F5344CB8AC3E}">
        <p14:creationId xmlns:p14="http://schemas.microsoft.com/office/powerpoint/2010/main" xmlns="" val="3161375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7772400" cy="762000"/>
          </a:xfrm>
        </p:spPr>
        <p:txBody>
          <a:bodyPr/>
          <a:lstStyle/>
          <a:p>
            <a:r>
              <a:rPr lang="en-US" altLang="sl-SI" dirty="0" smtClean="0">
                <a:latin typeface="Calibri" panose="020F0502020204030204" pitchFamily="34" charset="0"/>
              </a:rPr>
              <a:t>What are we up against to embed sustainability into our culture?</a:t>
            </a:r>
            <a:endParaRPr lang="en-US" dirty="0">
              <a:latin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xmlns="" val="3022908041"/>
              </p:ext>
            </p:extLst>
          </p:nvPr>
        </p:nvGraphicFramePr>
        <p:xfrm>
          <a:off x="457200" y="990600"/>
          <a:ext cx="8305800" cy="457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5486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Sustainability Challenges</a:t>
            </a:r>
          </a:p>
          <a:p>
            <a:r>
              <a:rPr lang="en-US" dirty="0" smtClean="0"/>
              <a:t>UN Global Compact</a:t>
            </a:r>
          </a:p>
          <a:p>
            <a:r>
              <a:rPr lang="en-US" dirty="0" smtClean="0"/>
              <a:t>Global Reporting Initiative</a:t>
            </a:r>
          </a:p>
          <a:p>
            <a:r>
              <a:rPr lang="en-US" dirty="0" smtClean="0"/>
              <a:t>PRME</a:t>
            </a:r>
          </a:p>
          <a:p>
            <a:r>
              <a:rPr lang="en-US" dirty="0" smtClean="0"/>
              <a:t>Millennium Development Goals</a:t>
            </a:r>
          </a:p>
          <a:p>
            <a:r>
              <a:rPr lang="en-US" dirty="0" smtClean="0"/>
              <a:t>Post-2015 Business Engagement Architecture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43</a:t>
            </a:fld>
            <a:endParaRPr lang="en-US" dirty="0"/>
          </a:p>
        </p:txBody>
      </p:sp>
      <p:sp>
        <p:nvSpPr>
          <p:cNvPr id="4" name="Title 3"/>
          <p:cNvSpPr>
            <a:spLocks noGrp="1"/>
          </p:cNvSpPr>
          <p:nvPr>
            <p:ph type="title"/>
          </p:nvPr>
        </p:nvSpPr>
        <p:spPr/>
        <p:txBody>
          <a:bodyPr/>
          <a:lstStyle/>
          <a:p>
            <a:r>
              <a:rPr lang="en-US" dirty="0" smtClean="0"/>
              <a:t>We have covered</a:t>
            </a:r>
            <a:endParaRPr lang="en-US" dirty="0"/>
          </a:p>
        </p:txBody>
      </p:sp>
    </p:spTree>
    <p:extLst>
      <p:ext uri="{BB962C8B-B14F-4D97-AF65-F5344CB8AC3E}">
        <p14:creationId xmlns:p14="http://schemas.microsoft.com/office/powerpoint/2010/main" xmlns="" val="3134103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Systems Thinking</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312690547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smtClean="0">
                          <a:solidFill>
                            <a:schemeClr val="tx1"/>
                          </a:solidFill>
                          <a:latin typeface="Helvetica"/>
                          <a:ea typeface="Calibri"/>
                          <a:cs typeface="Helvetica"/>
                        </a:rPr>
                        <a:t>2</a:t>
                      </a:r>
                      <a:endParaRPr lang="en-GB" sz="1600" dirty="0" smtClean="0">
                        <a:solidFill>
                          <a:schemeClr val="tx1"/>
                        </a:solidFill>
                        <a:latin typeface="Helvetica"/>
                        <a:ea typeface="Calibri"/>
                        <a:cs typeface="Helvetica"/>
                      </a:endParaRPr>
                    </a:p>
                    <a:p>
                      <a:pPr>
                        <a:lnSpc>
                          <a:spcPct val="100000"/>
                        </a:lnSpc>
                        <a:spcAft>
                          <a:spcPts val="0"/>
                        </a:spcAft>
                      </a:pPr>
                      <a:r>
                        <a:rPr lang="en-GB" sz="1400" dirty="0" smtClean="0">
                          <a:solidFill>
                            <a:schemeClr val="tx1"/>
                          </a:solidFill>
                          <a:latin typeface="Helvetica"/>
                          <a:ea typeface="Calibri"/>
                          <a:cs typeface="Helvetica"/>
                        </a:rPr>
                        <a:t>Systems Thinking</a:t>
                      </a:r>
                      <a:endParaRPr lang="en-GB" sz="14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What is Systems Thinking</a:t>
                      </a:r>
                    </a:p>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ISO</a:t>
                      </a:r>
                      <a:r>
                        <a:rPr lang="en-GB" sz="1600" b="1" baseline="0" dirty="0" smtClean="0">
                          <a:solidFill>
                            <a:schemeClr val="tx1"/>
                          </a:solidFill>
                          <a:latin typeface="Helvetica"/>
                          <a:ea typeface="Calibri"/>
                          <a:cs typeface="Helvetica"/>
                        </a:rPr>
                        <a:t> standards and how to use them.</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ISO 14000 Series on Environmental Management</a:t>
                      </a:r>
                    </a:p>
                    <a:p>
                      <a:pPr marL="742950" lvl="1" indent="-285750">
                        <a:lnSpc>
                          <a:spcPct val="115000"/>
                        </a:lnSpc>
                        <a:spcAft>
                          <a:spcPts val="0"/>
                        </a:spcAft>
                        <a:buFont typeface="Arial"/>
                        <a:buChar char="•"/>
                      </a:pPr>
                      <a:r>
                        <a:rPr lang="en-GB" sz="1600" dirty="0" smtClean="0">
                          <a:ea typeface="Calibri"/>
                        </a:rPr>
                        <a:t>ISO 26000 Corporate</a:t>
                      </a:r>
                      <a:r>
                        <a:rPr lang="en-GB" sz="1600" baseline="0" dirty="0" smtClean="0">
                          <a:ea typeface="Calibri"/>
                        </a:rPr>
                        <a:t> Social Responsibility</a:t>
                      </a:r>
                      <a:endParaRPr lang="en-GB" sz="1600" dirty="0" smtClean="0">
                        <a:ea typeface="Calibri"/>
                      </a:endParaRPr>
                    </a:p>
                    <a:p>
                      <a:pPr marL="742950" lvl="1" indent="-285750">
                        <a:lnSpc>
                          <a:spcPct val="115000"/>
                        </a:lnSpc>
                        <a:spcAft>
                          <a:spcPts val="0"/>
                        </a:spcAft>
                        <a:buFont typeface="Arial"/>
                        <a:buChar char="•"/>
                      </a:pPr>
                      <a:r>
                        <a:rPr lang="en-GB" sz="1600" dirty="0" smtClean="0">
                          <a:ea typeface="Calibri"/>
                        </a:rPr>
                        <a:t>ISO 14000 Series on Environmental</a:t>
                      </a:r>
                      <a:r>
                        <a:rPr lang="en-GB" sz="1600" baseline="0" dirty="0" smtClean="0">
                          <a:ea typeface="Calibri"/>
                        </a:rPr>
                        <a:t> Management</a:t>
                      </a:r>
                      <a:endParaRPr lang="en-GB" sz="1600" dirty="0" smtClean="0">
                        <a:ea typeface="Calibri"/>
                      </a:endParaRPr>
                    </a:p>
                    <a:p>
                      <a:pPr marL="742950" lvl="1" indent="-285750">
                        <a:lnSpc>
                          <a:spcPct val="115000"/>
                        </a:lnSpc>
                        <a:spcAft>
                          <a:spcPts val="0"/>
                        </a:spcAft>
                        <a:buFont typeface="Arial"/>
                        <a:buChar char="•"/>
                      </a:pPr>
                      <a:r>
                        <a:rPr lang="en-GB" sz="1600" dirty="0" smtClean="0">
                          <a:ea typeface="Calibri"/>
                        </a:rPr>
                        <a:t>ISO 9000 Quality Management</a:t>
                      </a:r>
                    </a:p>
                    <a:p>
                      <a:pPr marL="742950" lvl="1" indent="-285750">
                        <a:lnSpc>
                          <a:spcPct val="115000"/>
                        </a:lnSpc>
                        <a:spcAft>
                          <a:spcPts val="0"/>
                        </a:spcAft>
                        <a:buFont typeface="Arial"/>
                        <a:buChar char="•"/>
                      </a:pPr>
                      <a:r>
                        <a:rPr lang="en-GB" sz="1600" dirty="0" smtClean="0">
                          <a:ea typeface="Calibri"/>
                        </a:rPr>
                        <a:t>ISO 50001 Energy Management</a:t>
                      </a:r>
                    </a:p>
                    <a:p>
                      <a:pPr marL="742950" lvl="1" indent="-285750">
                        <a:lnSpc>
                          <a:spcPct val="115000"/>
                        </a:lnSpc>
                        <a:spcAft>
                          <a:spcPts val="0"/>
                        </a:spcAft>
                        <a:buFont typeface="Arial"/>
                        <a:buChar char="•"/>
                      </a:pPr>
                      <a:r>
                        <a:rPr lang="en-GB" sz="1600" dirty="0" smtClean="0">
                          <a:ea typeface="Calibri"/>
                        </a:rPr>
                        <a:t>ISO 55000 Asset Management</a:t>
                      </a:r>
                    </a:p>
                    <a:p>
                      <a:pPr marL="285750" indent="-285750">
                        <a:lnSpc>
                          <a:spcPct val="115000"/>
                        </a:lnSpc>
                        <a:spcAft>
                          <a:spcPts val="0"/>
                        </a:spcAft>
                        <a:buFont typeface="Arial"/>
                        <a:buChar char="•"/>
                      </a:pPr>
                      <a:endParaRPr lang="en-GB" sz="1600" b="1"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 covers a critical</a:t>
                      </a:r>
                      <a:r>
                        <a:rPr lang="en-GB" sz="1600" baseline="0" dirty="0" smtClean="0">
                          <a:solidFill>
                            <a:schemeClr val="tx2"/>
                          </a:solidFill>
                          <a:latin typeface="Helvetica"/>
                          <a:ea typeface="Calibri"/>
                          <a:cs typeface="Helvetica"/>
                        </a:rPr>
                        <a:t> aspect of sustainable change delivery by explaining a thinking versus the traditional “input/output” approach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3717281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6400800" cy="1143000"/>
          </a:xfrm>
        </p:spPr>
        <p:txBody>
          <a:bodyPr/>
          <a:lstStyle/>
          <a:p>
            <a:r>
              <a:rPr lang="en-GB" sz="3200" dirty="0" smtClean="0">
                <a:cs typeface="Swis721 Lt BT"/>
              </a:rPr>
              <a:t>The GPM Sustainability Services Focus</a:t>
            </a:r>
            <a:endParaRPr lang="en-GB" sz="3200" dirty="0">
              <a:solidFill>
                <a:srgbClr val="3B3C3B"/>
              </a:solidFill>
              <a:latin typeface="AvenirNext LT Pro MediumCn" pitchFamily="34" charset="0"/>
              <a:cs typeface="Swis721 Lt BT"/>
            </a:endParaRPr>
          </a:p>
        </p:txBody>
      </p:sp>
      <p:sp>
        <p:nvSpPr>
          <p:cNvPr id="3" name="Content Placeholder 2"/>
          <p:cNvSpPr>
            <a:spLocks noGrp="1"/>
          </p:cNvSpPr>
          <p:nvPr>
            <p:ph sz="half" idx="1"/>
          </p:nvPr>
        </p:nvSpPr>
        <p:spPr>
          <a:xfrm>
            <a:off x="457200" y="1600200"/>
            <a:ext cx="6400800" cy="4525963"/>
          </a:xfrm>
        </p:spPr>
        <p:txBody>
          <a:bodyPr>
            <a:noAutofit/>
          </a:bodyPr>
          <a:lstStyle/>
          <a:p>
            <a:pPr marL="514350" indent="-514350">
              <a:spcBef>
                <a:spcPts val="0"/>
              </a:spcBef>
              <a:spcAft>
                <a:spcPts val="1200"/>
              </a:spcAft>
              <a:buFont typeface="+mj-lt"/>
              <a:buAutoNum type="arabicPeriod"/>
            </a:pPr>
            <a:r>
              <a:rPr lang="en-GB" dirty="0" smtClean="0"/>
              <a:t>Organizations are locked on process and output…</a:t>
            </a:r>
          </a:p>
          <a:p>
            <a:pPr marL="514350" indent="-514350">
              <a:spcBef>
                <a:spcPts val="0"/>
              </a:spcBef>
              <a:spcAft>
                <a:spcPts val="1200"/>
              </a:spcAft>
              <a:buFont typeface="+mj-lt"/>
              <a:buAutoNum type="arabicPeriod"/>
            </a:pPr>
            <a:endParaRPr lang="en-GB" dirty="0" smtClean="0"/>
          </a:p>
          <a:p>
            <a:pPr marL="514350" indent="-514350">
              <a:spcBef>
                <a:spcPts val="0"/>
              </a:spcBef>
              <a:spcAft>
                <a:spcPts val="1200"/>
              </a:spcAft>
              <a:buFont typeface="+mj-lt"/>
              <a:buAutoNum type="arabicPeriod"/>
            </a:pPr>
            <a:r>
              <a:rPr lang="en-GB" dirty="0" smtClean="0"/>
              <a:t>GPM encourages PMs to focus on the </a:t>
            </a:r>
            <a:r>
              <a:rPr lang="en-GB" u="sng" dirty="0" smtClean="0"/>
              <a:t>overall corporate system </a:t>
            </a:r>
            <a:r>
              <a:rPr lang="en-GB" dirty="0" smtClean="0"/>
              <a:t>and benefits / strategic objectives… delivering real value for the business and customers!</a:t>
            </a:r>
          </a:p>
        </p:txBody>
      </p:sp>
    </p:spTree>
    <p:extLst>
      <p:ext uri="{BB962C8B-B14F-4D97-AF65-F5344CB8AC3E}">
        <p14:creationId xmlns:p14="http://schemas.microsoft.com/office/powerpoint/2010/main" xmlns="" val="27926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
            </a:r>
            <a:endParaRPr lang="en-US" dirty="0"/>
          </a:p>
        </p:txBody>
      </p:sp>
      <p:sp>
        <p:nvSpPr>
          <p:cNvPr id="3" name="Content Placeholder 2"/>
          <p:cNvSpPr>
            <a:spLocks noGrp="1"/>
          </p:cNvSpPr>
          <p:nvPr>
            <p:ph sz="half" idx="1"/>
          </p:nvPr>
        </p:nvSpPr>
        <p:spPr/>
        <p:txBody>
          <a:bodyPr/>
          <a:lstStyle/>
          <a:p>
            <a:r>
              <a:rPr lang="en-US" dirty="0"/>
              <a:t>A system is a set of parts that interact and affect each other, thereby creating a larger whole of complex thing.</a:t>
            </a:r>
          </a:p>
        </p:txBody>
      </p:sp>
      <p:pic>
        <p:nvPicPr>
          <p:cNvPr id="6" name="Content Placeholder 5" descr="The_Changing_Earth.jpg"/>
          <p:cNvPicPr>
            <a:picLocks noGrp="1" noChangeAspect="1"/>
          </p:cNvPicPr>
          <p:nvPr>
            <p:ph sz="half" idx="2"/>
          </p:nvPr>
        </p:nvPicPr>
        <p:blipFill>
          <a:blip r:embed="rId3" cstate="print">
            <a:extLst>
              <a:ext uri="{28A0092B-C50C-407E-A947-70E740481C1C}">
                <a14:useLocalDpi xmlns:a14="http://schemas.microsoft.com/office/drawing/2010/main" xmlns="" val="0"/>
              </a:ext>
            </a:extLst>
          </a:blip>
          <a:srcRect l="1225" r="1225"/>
          <a:stretch>
            <a:fillRect/>
          </a:stretch>
        </p:blipFill>
        <p:spPr/>
      </p:pic>
      <p:sp>
        <p:nvSpPr>
          <p:cNvPr id="5" name="Slide Number Placeholder 4"/>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p14="http://schemas.microsoft.com/office/powerpoint/2010/main" xmlns="" val="36832670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Systems Thinking?</a:t>
            </a:r>
            <a:endParaRPr lang="en-US" dirty="0"/>
          </a:p>
        </p:txBody>
      </p:sp>
      <p:sp>
        <p:nvSpPr>
          <p:cNvPr id="3" name="Content Placeholder 2"/>
          <p:cNvSpPr>
            <a:spLocks noGrp="1"/>
          </p:cNvSpPr>
          <p:nvPr>
            <p:ph sz="half" idx="1"/>
          </p:nvPr>
        </p:nvSpPr>
        <p:spPr>
          <a:xfrm>
            <a:off x="381000" y="1066800"/>
            <a:ext cx="4038600" cy="4525963"/>
          </a:xfrm>
        </p:spPr>
        <p:txBody>
          <a:bodyPr>
            <a:normAutofit/>
          </a:bodyPr>
          <a:lstStyle/>
          <a:p>
            <a:r>
              <a:rPr lang="en-US" sz="1800" dirty="0"/>
              <a:t>According to system thinking, if we examine the interactions of the parts in a system, we will see larger patterns emerge. </a:t>
            </a:r>
            <a:endParaRPr lang="en-US" sz="1800" dirty="0" smtClean="0"/>
          </a:p>
          <a:p>
            <a:r>
              <a:rPr lang="en-US" sz="1800" dirty="0" smtClean="0"/>
              <a:t>By </a:t>
            </a:r>
            <a:r>
              <a:rPr lang="en-US" sz="1800" dirty="0"/>
              <a:t>seeing the patterns, we can begin to understand the how the system works. </a:t>
            </a:r>
            <a:endParaRPr lang="en-US" sz="1800" dirty="0" smtClean="0"/>
          </a:p>
          <a:p>
            <a:r>
              <a:rPr lang="en-US" sz="1800" dirty="0" smtClean="0"/>
              <a:t>If </a:t>
            </a:r>
            <a:r>
              <a:rPr lang="en-US" sz="1800" dirty="0"/>
              <a:t>the pattern is good for the organization, we can make decisions that reinforce it, but if the pattern is bad for the organization, we can make decisions that change the pattern.</a:t>
            </a:r>
          </a:p>
        </p:txBody>
      </p:sp>
      <p:sp>
        <p:nvSpPr>
          <p:cNvPr id="5" name="Slide Number Placeholder 4"/>
          <p:cNvSpPr>
            <a:spLocks noGrp="1"/>
          </p:cNvSpPr>
          <p:nvPr>
            <p:ph type="sldNum" sz="quarter" idx="12"/>
          </p:nvPr>
        </p:nvSpPr>
        <p:spPr/>
        <p:txBody>
          <a:bodyPr/>
          <a:lstStyle/>
          <a:p>
            <a:fld id="{4BE819A1-3DD8-4179-BFD0-BF7D359F8DBD}" type="slidenum">
              <a:rPr lang="en-US" smtClean="0"/>
              <a:pPr/>
              <a:t>47</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1371600"/>
            <a:ext cx="3429000" cy="1539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6308197" y="2971800"/>
            <a:ext cx="2226203" cy="369332"/>
          </a:xfrm>
          <a:prstGeom prst="rect">
            <a:avLst/>
          </a:prstGeom>
          <a:noFill/>
        </p:spPr>
        <p:txBody>
          <a:bodyPr wrap="none" rtlCol="0">
            <a:spAutoFit/>
          </a:bodyPr>
          <a:lstStyle/>
          <a:p>
            <a:r>
              <a:rPr lang="en-US" dirty="0" smtClean="0"/>
              <a:t>Input/output </a:t>
            </a:r>
            <a:r>
              <a:rPr lang="en-US" dirty="0"/>
              <a:t>t</a:t>
            </a:r>
            <a:r>
              <a:rPr lang="en-US" dirty="0" smtClean="0"/>
              <a:t>hinking</a:t>
            </a:r>
            <a:endParaRPr lang="en-US" dirty="0"/>
          </a:p>
        </p:txBody>
      </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91200" y="3429000"/>
            <a:ext cx="3189069" cy="2438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6477000" y="5791200"/>
            <a:ext cx="1765214" cy="369332"/>
          </a:xfrm>
          <a:prstGeom prst="rect">
            <a:avLst/>
          </a:prstGeom>
          <a:noFill/>
        </p:spPr>
        <p:txBody>
          <a:bodyPr wrap="none" rtlCol="0">
            <a:spAutoFit/>
          </a:bodyPr>
          <a:lstStyle/>
          <a:p>
            <a:r>
              <a:rPr lang="en-US" dirty="0" smtClean="0"/>
              <a:t>Systems thinking</a:t>
            </a:r>
            <a:endParaRPr lang="en-US" dirty="0"/>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600" y="838200"/>
            <a:ext cx="6980238" cy="5337175"/>
          </a:xfrm>
          <a:prstGeom prst="rect">
            <a:avLst/>
          </a:prstGeom>
          <a:solidFill>
            <a:schemeClr val="bg1"/>
          </a:solidFill>
          <a:ln>
            <a:noFill/>
          </a:ln>
          <a:effectLst/>
          <a:extLst/>
        </p:spPr>
      </p:pic>
    </p:spTree>
    <p:extLst>
      <p:ext uri="{BB962C8B-B14F-4D97-AF65-F5344CB8AC3E}">
        <p14:creationId xmlns:p14="http://schemas.microsoft.com/office/powerpoint/2010/main" xmlns="" val="39522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Why we encourage this?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48</a:t>
            </a:fld>
            <a:endParaRPr lang="en-US" dirty="0"/>
          </a:p>
        </p:txBody>
      </p:sp>
      <p:pic>
        <p:nvPicPr>
          <p:cNvPr id="3" name="Picture 2"/>
          <p:cNvPicPr>
            <a:picLocks noChangeAspect="1"/>
          </p:cNvPicPr>
          <p:nvPr/>
        </p:nvPicPr>
        <p:blipFill rotWithShape="1">
          <a:blip r:embed="rId3" cstate="print"/>
          <a:srcRect l="28571" r="32774"/>
          <a:stretch/>
        </p:blipFill>
        <p:spPr>
          <a:xfrm>
            <a:off x="1676400" y="3048000"/>
            <a:ext cx="1103313" cy="1905000"/>
          </a:xfrm>
          <a:prstGeom prst="rect">
            <a:avLst/>
          </a:prstGeom>
        </p:spPr>
      </p:pic>
      <p:sp>
        <p:nvSpPr>
          <p:cNvPr id="6" name="TextBox 5"/>
          <p:cNvSpPr txBox="1"/>
          <p:nvPr/>
        </p:nvSpPr>
        <p:spPr>
          <a:xfrm>
            <a:off x="381000" y="1295400"/>
            <a:ext cx="3733800" cy="2031325"/>
          </a:xfrm>
          <a:prstGeom prst="rect">
            <a:avLst/>
          </a:prstGeom>
          <a:noFill/>
        </p:spPr>
        <p:txBody>
          <a:bodyPr wrap="square" rtlCol="0">
            <a:spAutoFit/>
          </a:bodyPr>
          <a:lstStyle/>
          <a:p>
            <a:r>
              <a:rPr lang="en-US" dirty="0" smtClean="0"/>
              <a:t>Many Project Managers focus on project inputs and outputs rather than value and benefit to the overall system. This is the same as focusing on a single drop of water.  If we pollute it, no big deal. It is only one drop…</a:t>
            </a:r>
            <a:endParaRPr lang="en-US" dirty="0"/>
          </a:p>
        </p:txBody>
      </p:sp>
      <p:sp>
        <p:nvSpPr>
          <p:cNvPr id="7" name="TextBox 6"/>
          <p:cNvSpPr txBox="1"/>
          <p:nvPr/>
        </p:nvSpPr>
        <p:spPr>
          <a:xfrm>
            <a:off x="5029200" y="1447800"/>
            <a:ext cx="3833238" cy="646331"/>
          </a:xfrm>
          <a:prstGeom prst="rect">
            <a:avLst/>
          </a:prstGeom>
          <a:noFill/>
        </p:spPr>
        <p:txBody>
          <a:bodyPr wrap="none" rtlCol="0">
            <a:spAutoFit/>
          </a:bodyPr>
          <a:lstStyle/>
          <a:p>
            <a:r>
              <a:rPr lang="en-US" dirty="0"/>
              <a:t>That’s a lot of water</a:t>
            </a:r>
            <a:r>
              <a:rPr lang="en-US" dirty="0" smtClean="0"/>
              <a:t>… Over 20,000,000 </a:t>
            </a:r>
          </a:p>
          <a:p>
            <a:r>
              <a:rPr lang="en-US" dirty="0" smtClean="0"/>
              <a:t>Project Managers globally</a:t>
            </a:r>
            <a:endParaRPr lang="en-US" dirty="0"/>
          </a:p>
        </p:txBody>
      </p:sp>
      <p:cxnSp>
        <p:nvCxnSpPr>
          <p:cNvPr id="8" name="Straight Connector 7"/>
          <p:cNvCxnSpPr/>
          <p:nvPr/>
        </p:nvCxnSpPr>
        <p:spPr>
          <a:xfrm>
            <a:off x="4876800" y="2209800"/>
            <a:ext cx="0" cy="2108200"/>
          </a:xfrm>
          <a:prstGeom prst="line">
            <a:avLst/>
          </a:prstGeom>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print"/>
          <a:stretch>
            <a:fillRect/>
          </a:stretch>
        </p:blipFill>
        <p:spPr>
          <a:xfrm>
            <a:off x="5638800" y="2895600"/>
            <a:ext cx="2971800" cy="1951630"/>
          </a:xfrm>
          <a:prstGeom prst="rect">
            <a:avLst/>
          </a:prstGeom>
        </p:spPr>
      </p:pic>
    </p:spTree>
    <p:extLst>
      <p:ext uri="{BB962C8B-B14F-4D97-AF65-F5344CB8AC3E}">
        <p14:creationId xmlns:p14="http://schemas.microsoft.com/office/powerpoint/2010/main" xmlns="" val="2807096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smtClean="0">
                <a:solidFill>
                  <a:schemeClr val="tx1"/>
                </a:solidFill>
              </a:rPr>
              <a:t>Getting to Know ISO Standards </a:t>
            </a:r>
            <a:r>
              <a:rPr lang="en-US" dirty="0" smtClean="0">
                <a:solidFill>
                  <a:schemeClr val="bg1">
                    <a:lumMod val="50000"/>
                  </a:schemeClr>
                </a:solidFill>
              </a:rPr>
              <a:t>(What drives systems…)</a:t>
            </a:r>
            <a:endParaRPr lang="en-US" dirty="0">
              <a:solidFill>
                <a:schemeClr val="bg1">
                  <a:lumMod val="50000"/>
                </a:schemeClr>
              </a:solidFill>
            </a:endParaRPr>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49</a:t>
            </a:fld>
            <a:endParaRPr lang="en-US" dirty="0"/>
          </a:p>
        </p:txBody>
      </p:sp>
      <p:pic>
        <p:nvPicPr>
          <p:cNvPr id="5" name="Picture 4"/>
          <p:cNvPicPr>
            <a:picLocks noChangeAspect="1"/>
          </p:cNvPicPr>
          <p:nvPr/>
        </p:nvPicPr>
        <p:blipFill>
          <a:blip r:embed="rId3"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xmlns="" val="2925287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PRiSM™ </a:t>
            </a:r>
            <a:r>
              <a:rPr lang="en-US" dirty="0"/>
              <a:t>Practitioner is a project management course that incorporates best practices, sustainability principles and governance in order to maximize value. The course places an emphasis on aligning benefits with strategic objectives to ensure that each project positions the organization for long-term growth and success through positive impacts to the economic, environmental, and social bottom lines.</a:t>
            </a:r>
          </a:p>
          <a:p>
            <a:pPr marL="0" indent="0">
              <a:buNone/>
            </a:pPr>
            <a:endParaRPr lang="en-US" dirty="0"/>
          </a:p>
          <a:p>
            <a:r>
              <a:rPr lang="en-US" dirty="0"/>
              <a:t>The aim of </a:t>
            </a:r>
            <a:r>
              <a:rPr lang="en-US" dirty="0" smtClean="0"/>
              <a:t>PRiSM™ </a:t>
            </a:r>
            <a:r>
              <a:rPr lang="en-US" dirty="0"/>
              <a:t>Practitioner is to train, educate, and develop individuals in project management and sustainability to improve the management and delivery of all types of projects within the set performance, time, cost and integration criteria throughout their own organization and to show how these changes can best be integrated into business as usual and become the normal embedded practices for the organization.</a:t>
            </a:r>
          </a:p>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a:t>
            </a:fld>
            <a:endParaRPr lang="en-US" dirty="0"/>
          </a:p>
        </p:txBody>
      </p:sp>
    </p:spTree>
    <p:extLst>
      <p:ext uri="{BB962C8B-B14F-4D97-AF65-F5344CB8AC3E}">
        <p14:creationId xmlns:p14="http://schemas.microsoft.com/office/powerpoint/2010/main" xmlns="" val="3248085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 </a:t>
            </a:r>
          </a:p>
        </p:txBody>
      </p:sp>
      <p:sp>
        <p:nvSpPr>
          <p:cNvPr id="94212" name="Tekstvak 5"/>
          <p:cNvSpPr txBox="1">
            <a:spLocks noChangeArrowheads="1"/>
          </p:cNvSpPr>
          <p:nvPr/>
        </p:nvSpPr>
        <p:spPr bwMode="auto">
          <a:xfrm>
            <a:off x="1125415" y="2514600"/>
            <a:ext cx="664698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Guidelines</a:t>
            </a:r>
          </a:p>
          <a:p>
            <a:pPr eaLnBrk="1" hangingPunct="1"/>
            <a:r>
              <a:rPr lang="nl-NL" sz="2800" dirty="0" smtClean="0"/>
              <a:t>ISO 26000 - CSR</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Project Management</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Normative Standards</a:t>
            </a:r>
            <a:r>
              <a:rPr lang="nl-NL" sz="2400" dirty="0" smtClean="0"/>
              <a:t/>
            </a:r>
            <a:br>
              <a:rPr lang="nl-NL" sz="2400" dirty="0" smtClean="0"/>
            </a:br>
            <a:r>
              <a:rPr lang="nl-NL" sz="2400" dirty="0" smtClean="0"/>
              <a:t>ISO 9000 </a:t>
            </a:r>
            <a:r>
              <a:rPr lang="en-US" sz="2400" dirty="0" smtClean="0"/>
              <a:t>–</a:t>
            </a:r>
            <a:r>
              <a:rPr lang="nl-NL" sz="2400" dirty="0" smtClean="0"/>
              <a:t>  </a:t>
            </a:r>
            <a:r>
              <a:rPr lang="nl-NL" sz="2400" dirty="0" err="1" smtClean="0"/>
              <a:t>Quality</a:t>
            </a:r>
            <a:r>
              <a:rPr lang="nl-NL" sz="2400" dirty="0" smtClean="0"/>
              <a:t> Management</a:t>
            </a:r>
          </a:p>
          <a:p>
            <a:pPr eaLnBrk="1" hangingPunct="1"/>
            <a:r>
              <a:rPr lang="nl-NL" sz="2400" dirty="0" smtClean="0"/>
              <a:t>ISO 14000 - </a:t>
            </a:r>
            <a:r>
              <a:rPr lang="nl-NL" sz="2400" dirty="0" err="1" smtClean="0"/>
              <a:t>Environmental</a:t>
            </a:r>
            <a:endParaRPr lang="nl-NL" sz="2400" dirty="0" smtClean="0"/>
          </a:p>
          <a:p>
            <a:pPr eaLnBrk="1" hangingPunct="1"/>
            <a:r>
              <a:rPr lang="nl-NL" sz="2400" dirty="0" smtClean="0"/>
              <a:t>ISO 50001-  Energy Management</a:t>
            </a:r>
            <a:endParaRPr lang="nl-NL" sz="2400" dirty="0"/>
          </a:p>
        </p:txBody>
      </p:sp>
      <p:grpSp>
        <p:nvGrpSpPr>
          <p:cNvPr id="14" name="Group 13"/>
          <p:cNvGrpSpPr/>
          <p:nvPr/>
        </p:nvGrpSpPr>
        <p:grpSpPr>
          <a:xfrm>
            <a:off x="1066802" y="1619534"/>
            <a:ext cx="6916399" cy="707886"/>
            <a:chOff x="1066800" y="1619534"/>
            <a:chExt cx="6916400" cy="707886"/>
          </a:xfrm>
        </p:grpSpPr>
        <p:sp>
          <p:nvSpPr>
            <p:cNvPr id="94211" name="Tekstvak 4"/>
            <p:cNvSpPr txBox="1">
              <a:spLocks noChangeArrowheads="1"/>
            </p:cNvSpPr>
            <p:nvPr/>
          </p:nvSpPr>
          <p:spPr bwMode="auto">
            <a:xfrm>
              <a:off x="1895475" y="1619534"/>
              <a:ext cx="6087725"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Guidelines and Standards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xmlns="" val="3866946080"/>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What ISO 26000 is NOT…</a:t>
            </a:r>
          </a:p>
        </p:txBody>
      </p:sp>
      <p:sp>
        <p:nvSpPr>
          <p:cNvPr id="82947" name="Rectangle 4"/>
          <p:cNvSpPr>
            <a:spLocks noGrp="1" noChangeArrowheads="1"/>
          </p:cNvSpPr>
          <p:nvPr>
            <p:ph idx="1"/>
          </p:nvPr>
        </p:nvSpPr>
        <p:spPr>
          <a:xfrm>
            <a:off x="304801" y="1295400"/>
            <a:ext cx="5867399" cy="3505200"/>
          </a:xfrm>
        </p:spPr>
        <p:txBody>
          <a:bodyPr>
            <a:normAutofit/>
          </a:bodyPr>
          <a:lstStyle/>
          <a:p>
            <a:r>
              <a:rPr lang="en-US" sz="1800" b="0" dirty="0" smtClean="0"/>
              <a:t>A management system </a:t>
            </a:r>
            <a:r>
              <a:rPr lang="en-US" sz="1800" b="0" u="sng" dirty="0" smtClean="0"/>
              <a:t>standard.</a:t>
            </a:r>
          </a:p>
          <a:p>
            <a:r>
              <a:rPr lang="en-US" sz="1800" b="0" dirty="0" smtClean="0"/>
              <a:t>Intended or appropriate for certification purposes or regulatory or contractual use.</a:t>
            </a:r>
          </a:p>
          <a:p>
            <a:r>
              <a:rPr lang="en-US" sz="1800" b="0" dirty="0" smtClean="0"/>
              <a:t>Intended to provide a basis for legal actions, complaints, defenses or other claims in any international, domestic or other proceeding.</a:t>
            </a:r>
          </a:p>
          <a:p>
            <a:r>
              <a:rPr lang="en-US" sz="1800" b="0" dirty="0" smtClean="0"/>
              <a:t>Intended to be cited as evidence of the evolution of customary international law.</a:t>
            </a:r>
          </a:p>
          <a:p>
            <a:r>
              <a:rPr lang="en-US" sz="1800" b="0" dirty="0" smtClean="0"/>
              <a:t>Intended to prevent the development of national standards that are more specific, more demanding, or of a different type.</a:t>
            </a:r>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xmlns="" val="30065882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What ISO 26000 is…</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b="0" dirty="0" smtClean="0"/>
              <a:t>Intended to assist organizations in contributing to Sustainable Development.</a:t>
            </a:r>
          </a:p>
          <a:p>
            <a:r>
              <a:rPr lang="en-US" sz="1800" b="0" dirty="0" smtClean="0"/>
              <a:t>Intended to promote common understanding in the field of Social Responsibility.</a:t>
            </a:r>
          </a:p>
          <a:p>
            <a:r>
              <a:rPr lang="en-US" sz="1800" b="0" dirty="0" smtClean="0"/>
              <a:t>Intended to complement other instruments &amp; initiatives for Social Responsibility </a:t>
            </a:r>
            <a:r>
              <a:rPr lang="en-US" sz="1800" b="0" i="1" dirty="0" smtClean="0"/>
              <a:t>and</a:t>
            </a:r>
            <a:r>
              <a:rPr lang="en-US" sz="1800" b="0" dirty="0" smtClean="0"/>
              <a:t> not to replace them.</a:t>
            </a:r>
          </a:p>
          <a:p>
            <a:r>
              <a:rPr lang="en-US" sz="1800" b="0" dirty="0" smtClean="0"/>
              <a:t>Intended to provide organizations with guidance concerning Social Responsibility and can be used as part of public policy activities.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52</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xmlns="" val="19761612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a:t>Accountability</a:t>
            </a:r>
          </a:p>
          <a:p>
            <a:pPr lvl="1">
              <a:lnSpc>
                <a:spcPct val="100000"/>
              </a:lnSpc>
              <a:spcAft>
                <a:spcPts val="0"/>
              </a:spcAft>
              <a:defRPr/>
            </a:pPr>
            <a:r>
              <a:rPr lang="en-US" sz="1600" dirty="0" smtClean="0">
                <a:ea typeface="ＭＳ Ｐゴシック" pitchFamily="-112" charset="-128"/>
              </a:rPr>
              <a:t>Businesses are expected to </a:t>
            </a:r>
            <a:r>
              <a:rPr lang="en-US" sz="1600" dirty="0">
                <a:ea typeface="ＭＳ Ｐゴシック" pitchFamily="-112" charset="-128"/>
              </a:rPr>
              <a:t>be accountable for its impacts on society &amp; the environment</a:t>
            </a:r>
          </a:p>
          <a:p>
            <a:pPr>
              <a:lnSpc>
                <a:spcPct val="100000"/>
              </a:lnSpc>
              <a:spcAft>
                <a:spcPts val="0"/>
              </a:spcAft>
              <a:defRPr/>
            </a:pPr>
            <a:r>
              <a:rPr lang="en-US" sz="1600" b="1" dirty="0"/>
              <a:t>Transparency</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t>
            </a:r>
            <a:r>
              <a:rPr lang="en-US" sz="1600" dirty="0">
                <a:ea typeface="ＭＳ Ｐゴシック" pitchFamily="-112" charset="-128"/>
              </a:rPr>
              <a:t>be transparent in its decisions &amp; activities that impact on society &amp; the environment.</a:t>
            </a:r>
          </a:p>
          <a:p>
            <a:pPr>
              <a:lnSpc>
                <a:spcPct val="100000"/>
              </a:lnSpc>
              <a:spcAft>
                <a:spcPts val="0"/>
              </a:spcAft>
              <a:defRPr/>
            </a:pPr>
            <a:r>
              <a:rPr lang="en-US" sz="1600" b="1" dirty="0"/>
              <a:t>Ethical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behave </a:t>
            </a:r>
            <a:r>
              <a:rPr lang="en-US" sz="1600" dirty="0">
                <a:ea typeface="ＭＳ Ｐゴシック" pitchFamily="-112" charset="-128"/>
              </a:rPr>
              <a:t>ethically at all times.</a:t>
            </a:r>
          </a:p>
          <a:p>
            <a:pPr>
              <a:lnSpc>
                <a:spcPct val="100000"/>
              </a:lnSpc>
              <a:spcAft>
                <a:spcPts val="0"/>
              </a:spcAft>
              <a:defRPr/>
            </a:pPr>
            <a:r>
              <a:rPr lang="en-US" sz="1600" b="1" dirty="0" smtClean="0"/>
              <a:t>Stakeholder </a:t>
            </a:r>
            <a:r>
              <a:rPr lang="en-US" sz="1600" b="1" dirty="0"/>
              <a:t>Interests</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respect</a:t>
            </a:r>
            <a:r>
              <a:rPr lang="en-US" sz="1600" dirty="0">
                <a:ea typeface="ＭＳ Ｐゴシック" pitchFamily="-112" charset="-128"/>
              </a:rPr>
              <a:t>, consider &amp; respond to the interests of its stakeholders.</a:t>
            </a:r>
          </a:p>
          <a:p>
            <a:pPr>
              <a:lnSpc>
                <a:spcPct val="100000"/>
              </a:lnSpc>
              <a:spcAft>
                <a:spcPts val="0"/>
              </a:spcAft>
              <a:defRPr/>
            </a:pPr>
            <a:r>
              <a:rPr lang="en-US" sz="1600" b="1" dirty="0" smtClean="0"/>
              <a:t>Rule </a:t>
            </a:r>
            <a:r>
              <a:rPr lang="en-US" sz="1600" b="1" dirty="0"/>
              <a:t>of Law</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abide by the </a:t>
            </a:r>
            <a:r>
              <a:rPr lang="en-US" sz="1600" dirty="0">
                <a:ea typeface="ＭＳ Ｐゴシック" pitchFamily="-112" charset="-128"/>
              </a:rPr>
              <a:t>rule of </a:t>
            </a:r>
            <a:r>
              <a:rPr lang="en-US" sz="1600" dirty="0" smtClean="0">
                <a:ea typeface="ＭＳ Ｐゴシック" pitchFamily="-112" charset="-128"/>
              </a:rPr>
              <a:t>law for that region and or country.</a:t>
            </a:r>
            <a:endParaRPr lang="en-US" sz="1600" dirty="0">
              <a:ea typeface="ＭＳ Ｐゴシック" pitchFamily="-112" charset="-128"/>
            </a:endParaRPr>
          </a:p>
          <a:p>
            <a:pPr>
              <a:defRPr/>
            </a:pPr>
            <a:r>
              <a:rPr lang="en-US" sz="1800" b="1" dirty="0" smtClean="0"/>
              <a:t>International </a:t>
            </a:r>
            <a:r>
              <a:rPr lang="en-US" sz="1800" b="1" dirty="0"/>
              <a:t>Norms of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respect </a:t>
            </a:r>
            <a:r>
              <a:rPr lang="en-US" sz="1600" dirty="0">
                <a:ea typeface="ＭＳ Ｐゴシック" pitchFamily="-112" charset="-128"/>
              </a:rPr>
              <a:t>international norms of behavior, while adhering to the principle of respect for the rule of law</a:t>
            </a:r>
            <a:r>
              <a:rPr lang="en-US" sz="1600" dirty="0" smtClean="0">
                <a:ea typeface="ＭＳ Ｐゴシック" pitchFamily="-112" charset="-128"/>
              </a:rPr>
              <a:t>.</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53</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p14="http://schemas.microsoft.com/office/powerpoint/2010/main" xmlns="" val="696946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smtClean="0"/>
              <a:t>ISO 14000 Family</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n-US" sz="1800" dirty="0" smtClean="0"/>
              <a:t>A series of guidance documents and standards to help organizations address environmental issues.  </a:t>
            </a:r>
            <a:br>
              <a:rPr lang="en-US" sz="1800" dirty="0" smtClean="0"/>
            </a:br>
            <a:endParaRPr lang="en-US" sz="1800" dirty="0" smtClean="0"/>
          </a:p>
          <a:p>
            <a:r>
              <a:rPr lang="en-US" sz="1800" dirty="0" smtClean="0"/>
              <a:t>These ISO’s below deal with Environmental Management Systems (EMS)</a:t>
            </a:r>
          </a:p>
          <a:p>
            <a:pPr lvl="1"/>
            <a:r>
              <a:rPr lang="en-US" sz="1800" b="1" dirty="0" smtClean="0"/>
              <a:t>14001: Environmental Management Systems</a:t>
            </a:r>
          </a:p>
          <a:p>
            <a:pPr lvl="1"/>
            <a:r>
              <a:rPr lang="en-US" sz="1800" dirty="0" smtClean="0"/>
              <a:t>14004: EMS general guidelines</a:t>
            </a:r>
          </a:p>
          <a:p>
            <a:pPr lvl="1"/>
            <a:r>
              <a:rPr lang="en-US" sz="1800" dirty="0" smtClean="0"/>
              <a:t>14010: Guidelines for Environmental Auditing</a:t>
            </a:r>
          </a:p>
          <a:p>
            <a:pPr lvl="1"/>
            <a:r>
              <a:rPr lang="en-US" sz="1800" dirty="0" smtClean="0"/>
              <a:t>14011: Guidelines for Auditing of an EMS</a:t>
            </a:r>
          </a:p>
          <a:p>
            <a:pPr lvl="1"/>
            <a:r>
              <a:rPr lang="en-US" sz="1800" dirty="0" smtClean="0"/>
              <a:t>14012: Auditing - Qualification criteria</a:t>
            </a:r>
          </a:p>
          <a:p>
            <a:pPr lvl="1"/>
            <a:r>
              <a:rPr lang="en-US" sz="1800" dirty="0" smtClean="0"/>
              <a:t>14064: Greenhouse gases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54</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xmlns="" val="4200432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Environment?</a:t>
            </a:r>
            <a:endParaRPr lang="en-US" dirty="0"/>
          </a:p>
        </p:txBody>
      </p:sp>
      <p:sp>
        <p:nvSpPr>
          <p:cNvPr id="3" name="Content Placeholder 2"/>
          <p:cNvSpPr>
            <a:spLocks noGrp="1"/>
          </p:cNvSpPr>
          <p:nvPr>
            <p:ph idx="1"/>
          </p:nvPr>
        </p:nvSpPr>
        <p:spPr>
          <a:xfrm>
            <a:off x="140677" y="1447801"/>
            <a:ext cx="6352442" cy="1676400"/>
          </a:xfrm>
        </p:spPr>
        <p:txBody>
          <a:bodyPr>
            <a:normAutofit fontScale="92500" lnSpcReduction="20000"/>
          </a:bodyPr>
          <a:lstStyle/>
          <a:p>
            <a:r>
              <a:rPr lang="en-US" b="1" dirty="0" smtClean="0"/>
              <a:t>Environment</a:t>
            </a:r>
            <a:r>
              <a:rPr lang="en-US" b="1" dirty="0"/>
              <a:t>: </a:t>
            </a:r>
            <a:r>
              <a:rPr lang="en-US" dirty="0"/>
              <a:t>Surroundings in which an organization operates, including air, water, soil, natural resources, flora, fauna, humans and their interrelation. (ISO 14001:2004)</a:t>
            </a:r>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55</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xmlns="" val="538680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51693" y="-228600"/>
            <a:ext cx="7024744" cy="1143000"/>
          </a:xfrm>
        </p:spPr>
        <p:txBody>
          <a:bodyPr/>
          <a:lstStyle/>
          <a:p>
            <a:r>
              <a:rPr lang="en-US" dirty="0" smtClean="0"/>
              <a:t>ISO 14001 Key Elements</a:t>
            </a:r>
          </a:p>
        </p:txBody>
      </p:sp>
      <p:sp>
        <p:nvSpPr>
          <p:cNvPr id="93187" name="Rectangle 1027"/>
          <p:cNvSpPr>
            <a:spLocks noGrp="1" noChangeArrowheads="1"/>
          </p:cNvSpPr>
          <p:nvPr>
            <p:ph idx="1"/>
          </p:nvPr>
        </p:nvSpPr>
        <p:spPr>
          <a:xfrm>
            <a:off x="381000" y="838200"/>
            <a:ext cx="6324599" cy="5257800"/>
          </a:xfrm>
        </p:spPr>
        <p:txBody>
          <a:bodyPr>
            <a:noAutofit/>
          </a:bodyPr>
          <a:lstStyle/>
          <a:p>
            <a:endParaRPr lang="en-US" sz="1400" dirty="0"/>
          </a:p>
          <a:p>
            <a:pPr lvl="1">
              <a:lnSpc>
                <a:spcPct val="120000"/>
              </a:lnSpc>
            </a:pPr>
            <a:r>
              <a:rPr lang="en-US" sz="1800" dirty="0"/>
              <a:t>Policy Statement </a:t>
            </a:r>
          </a:p>
          <a:p>
            <a:pPr lvl="1">
              <a:lnSpc>
                <a:spcPct val="120000"/>
              </a:lnSpc>
            </a:pPr>
            <a:r>
              <a:rPr lang="en-US" sz="1800" dirty="0"/>
              <a:t>Identification of Significant Environmental Impacts and Environmental Legal Requirements</a:t>
            </a:r>
          </a:p>
          <a:p>
            <a:pPr lvl="1">
              <a:lnSpc>
                <a:spcPct val="120000"/>
              </a:lnSpc>
            </a:pPr>
            <a:r>
              <a:rPr lang="en-US" sz="1800" dirty="0"/>
              <a:t>Establishing Environmental Programs, Objectives and Targets</a:t>
            </a:r>
          </a:p>
          <a:p>
            <a:pPr lvl="1">
              <a:lnSpc>
                <a:spcPct val="120000"/>
              </a:lnSpc>
            </a:pPr>
            <a:r>
              <a:rPr lang="en-US" sz="1800" dirty="0"/>
              <a:t>Emergency Plan</a:t>
            </a:r>
          </a:p>
          <a:p>
            <a:pPr lvl="1">
              <a:lnSpc>
                <a:spcPct val="120000"/>
              </a:lnSpc>
            </a:pPr>
            <a:r>
              <a:rPr lang="en-US" sz="1800" dirty="0"/>
              <a:t>Operating Control to meet the Environmental Objectives and Targets</a:t>
            </a:r>
          </a:p>
          <a:p>
            <a:pPr lvl="1">
              <a:lnSpc>
                <a:spcPct val="120000"/>
              </a:lnSpc>
            </a:pPr>
            <a:r>
              <a:rPr lang="en-US" sz="1800" dirty="0" smtClean="0"/>
              <a:t>Human Resources </a:t>
            </a:r>
            <a:r>
              <a:rPr lang="en-US" sz="1800" dirty="0"/>
              <a:t>r</a:t>
            </a:r>
            <a:r>
              <a:rPr lang="en-US" sz="1800" dirty="0" smtClean="0"/>
              <a:t>oles </a:t>
            </a:r>
            <a:r>
              <a:rPr lang="en-US" sz="1800" dirty="0"/>
              <a:t>and </a:t>
            </a:r>
            <a:r>
              <a:rPr lang="en-US" sz="1800" dirty="0" smtClean="0"/>
              <a:t>Responsibilities.</a:t>
            </a:r>
          </a:p>
          <a:p>
            <a:pPr lvl="1">
              <a:lnSpc>
                <a:spcPct val="120000"/>
              </a:lnSpc>
            </a:pPr>
            <a:r>
              <a:rPr lang="en-US" sz="1800" dirty="0" smtClean="0"/>
              <a:t>Training</a:t>
            </a:r>
            <a:r>
              <a:rPr lang="en-US" sz="1800" dirty="0"/>
              <a:t>. </a:t>
            </a:r>
            <a:endParaRPr lang="en-US" sz="1800" dirty="0" smtClean="0"/>
          </a:p>
          <a:p>
            <a:pPr lvl="1">
              <a:lnSpc>
                <a:spcPct val="120000"/>
              </a:lnSpc>
            </a:pPr>
            <a:r>
              <a:rPr lang="en-US" sz="1800" dirty="0" smtClean="0"/>
              <a:t>Communication</a:t>
            </a:r>
            <a:endParaRPr lang="en-US" sz="1800" dirty="0"/>
          </a:p>
          <a:p>
            <a:pPr lvl="1">
              <a:lnSpc>
                <a:spcPct val="120000"/>
              </a:lnSpc>
            </a:pPr>
            <a:r>
              <a:rPr lang="en-US" sz="1800" dirty="0"/>
              <a:t>Internal Assessments. Corrective actions.</a:t>
            </a:r>
          </a:p>
          <a:p>
            <a:pPr lvl="1">
              <a:lnSpc>
                <a:spcPct val="120000"/>
              </a:lnSpc>
            </a:pPr>
            <a:r>
              <a:rPr lang="en-US" sz="1800" dirty="0"/>
              <a:t>Management Review (by Directors)</a:t>
            </a:r>
          </a:p>
          <a:p>
            <a:pPr lvl="1">
              <a:lnSpc>
                <a:spcPct val="90000"/>
              </a:lnSpc>
              <a:buFont typeface="Wingdings" pitchFamily="2" charset="2"/>
              <a:buNone/>
            </a:pPr>
            <a:endParaRPr lang="en-US" sz="12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56</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xmlns="" val="152087443"/>
      </p:ext>
    </p:extLst>
  </p:cSld>
  <p:clrMapOvr>
    <a:masterClrMapping/>
  </p:clrMapOvr>
  <p:transition>
    <p:strips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smtClean="0"/>
              <a:t>Systematic way of managing an organization’s environmental affairs</a:t>
            </a:r>
          </a:p>
          <a:p>
            <a:r>
              <a:rPr lang="en-US" sz="1900" b="0" dirty="0" smtClean="0"/>
              <a:t>Based on Plan-Do-Check-Act Model (PDCA)</a:t>
            </a:r>
          </a:p>
          <a:p>
            <a:r>
              <a:rPr lang="en-US" sz="1900" b="0" dirty="0" smtClean="0"/>
              <a:t>Focused on Continual Improvement of system</a:t>
            </a:r>
          </a:p>
          <a:p>
            <a:r>
              <a:rPr lang="en-US" sz="1900" b="0" dirty="0" smtClean="0"/>
              <a:t>Addresses immediate and long-term impact of an organization’s products, services and processes on the environment. </a:t>
            </a:r>
            <a:endParaRPr lang="en-US" sz="1900" b="0" i="1" dirty="0" smtClean="0"/>
          </a:p>
          <a:p>
            <a:r>
              <a:rPr lang="en-US" sz="1900" b="0" i="1" dirty="0" smtClean="0"/>
              <a:t>A tool to improve environmental performance</a:t>
            </a:r>
            <a:r>
              <a:rPr lang="en-US" sz="2400" b="0" i="1" dirty="0" smtClean="0"/>
              <a:t> </a:t>
            </a:r>
            <a:endParaRPr lang="en-US" sz="2400" b="0" dirty="0" smtClean="0"/>
          </a:p>
        </p:txBody>
      </p:sp>
      <p:sp>
        <p:nvSpPr>
          <p:cNvPr id="12" name="Rectangle 11"/>
          <p:cNvSpPr/>
          <p:nvPr/>
        </p:nvSpPr>
        <p:spPr>
          <a:xfrm>
            <a:off x="228600" y="1066800"/>
            <a:ext cx="8463280" cy="48361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090" name="Rectangle 2"/>
          <p:cNvSpPr>
            <a:spLocks noGrp="1" noChangeArrowheads="1"/>
          </p:cNvSpPr>
          <p:nvPr>
            <p:ph type="title"/>
          </p:nvPr>
        </p:nvSpPr>
        <p:spPr>
          <a:xfrm>
            <a:off x="492370" y="228600"/>
            <a:ext cx="7024744" cy="762000"/>
          </a:xfrm>
        </p:spPr>
        <p:txBody>
          <a:bodyPr/>
          <a:lstStyle/>
          <a:p>
            <a:r>
              <a:rPr lang="en-US" dirty="0" smtClean="0"/>
              <a:t>What is an EMS?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57</a:t>
            </a:fld>
            <a:endParaRPr lang="en-US" dirty="0"/>
          </a:p>
        </p:txBody>
      </p:sp>
      <p:pic>
        <p:nvPicPr>
          <p:cNvPr id="5" name="Picture 4"/>
          <p:cNvPicPr>
            <a:picLocks noChangeAspect="1"/>
          </p:cNvPicPr>
          <p:nvPr/>
        </p:nvPicPr>
        <p:blipFill>
          <a:blip r:embed="rId3" cstate="print"/>
          <a:stretch>
            <a:fillRect/>
          </a:stretch>
        </p:blipFill>
        <p:spPr>
          <a:xfrm>
            <a:off x="6858000" y="1219200"/>
            <a:ext cx="1899138" cy="1028700"/>
          </a:xfrm>
          <a:prstGeom prst="rect">
            <a:avLst/>
          </a:prstGeom>
        </p:spPr>
      </p:pic>
      <p:sp>
        <p:nvSpPr>
          <p:cNvPr id="6"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smtClean="0">
                <a:solidFill>
                  <a:schemeClr val="accent1">
                    <a:lumMod val="50000"/>
                  </a:schemeClr>
                </a:solidFill>
              </a:rPr>
              <a:t>Deming Model - PDCA</a:t>
            </a:r>
            <a:endParaRPr lang="en-US" sz="2800" b="1" dirty="0">
              <a:solidFill>
                <a:schemeClr val="accent1">
                  <a:lumMod val="50000"/>
                </a:schemeClr>
              </a:solidFill>
            </a:endParaRPr>
          </a:p>
        </p:txBody>
      </p:sp>
      <p:sp>
        <p:nvSpPr>
          <p:cNvPr id="7" name="Rectangle 4"/>
          <p:cNvSpPr>
            <a:spLocks noChangeArrowheads="1"/>
          </p:cNvSpPr>
          <p:nvPr/>
        </p:nvSpPr>
        <p:spPr bwMode="auto">
          <a:xfrm>
            <a:off x="5795850" y="2230437"/>
            <a:ext cx="18319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en-US" sz="2800" dirty="0"/>
              <a:t>Planning</a:t>
            </a:r>
          </a:p>
        </p:txBody>
      </p:sp>
      <p:sp>
        <p:nvSpPr>
          <p:cNvPr id="8"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Implementation</a:t>
            </a:r>
            <a:endParaRPr lang="en-US" sz="2800" dirty="0"/>
          </a:p>
        </p:txBody>
      </p:sp>
      <p:sp>
        <p:nvSpPr>
          <p:cNvPr id="9" name="Rectangle 6"/>
          <p:cNvSpPr>
            <a:spLocks noChangeArrowheads="1"/>
          </p:cNvSpPr>
          <p:nvPr/>
        </p:nvSpPr>
        <p:spPr bwMode="auto">
          <a:xfrm>
            <a:off x="530569" y="3867607"/>
            <a:ext cx="2699201"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Checking</a:t>
            </a:r>
          </a:p>
          <a:p>
            <a:pPr algn="r" eaLnBrk="0" hangingPunct="0"/>
            <a:r>
              <a:rPr lang="en-US" sz="2800" dirty="0"/>
              <a:t>Corrective Action</a:t>
            </a:r>
          </a:p>
        </p:txBody>
      </p:sp>
      <p:sp>
        <p:nvSpPr>
          <p:cNvPr id="10"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a:t>Management</a:t>
            </a:r>
          </a:p>
          <a:p>
            <a:pPr algn="r" eaLnBrk="0" hangingPunct="0"/>
            <a:r>
              <a:rPr lang="en-US" sz="2800" dirty="0"/>
              <a:t>Review</a:t>
            </a:r>
          </a:p>
        </p:txBody>
      </p:sp>
      <p:pic>
        <p:nvPicPr>
          <p:cNvPr id="11" name="Picture 2" descr="http://mljconsulting.com/wp-content/uploads/PlanDoCheckAct.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116717" y="2130424"/>
            <a:ext cx="2733675" cy="27336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095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7" grpId="0"/>
      <p:bldP spid="8"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0"/>
            <a:ext cx="6430107" cy="1143000"/>
          </a:xfrm>
        </p:spPr>
        <p:txBody>
          <a:bodyPr/>
          <a:lstStyle/>
          <a:p>
            <a:r>
              <a:rPr lang="en-US" dirty="0" smtClean="0"/>
              <a:t>Why Do Organizations Implement an EMS ?</a:t>
            </a:r>
            <a:endParaRPr lang="en-US" sz="3200" dirty="0" smtClean="0"/>
          </a:p>
        </p:txBody>
      </p:sp>
      <p:sp>
        <p:nvSpPr>
          <p:cNvPr id="91139" name="Rectangle 3"/>
          <p:cNvSpPr>
            <a:spLocks noGrp="1" noChangeArrowheads="1"/>
          </p:cNvSpPr>
          <p:nvPr>
            <p:ph idx="1"/>
          </p:nvPr>
        </p:nvSpPr>
        <p:spPr>
          <a:xfrm>
            <a:off x="379414" y="1662114"/>
            <a:ext cx="8270875" cy="2986087"/>
          </a:xfrm>
        </p:spPr>
        <p:txBody>
          <a:bodyPr>
            <a:normAutofit/>
          </a:bodyPr>
          <a:lstStyle/>
          <a:p>
            <a:pPr>
              <a:lnSpc>
                <a:spcPct val="90000"/>
              </a:lnSpc>
            </a:pPr>
            <a:r>
              <a:rPr lang="en-US" sz="2000" b="1" dirty="0" smtClean="0"/>
              <a:t>Helps to identify the causes of environmental problems.</a:t>
            </a:r>
          </a:p>
          <a:p>
            <a:pPr lvl="1">
              <a:lnSpc>
                <a:spcPct val="90000"/>
              </a:lnSpc>
            </a:pPr>
            <a:r>
              <a:rPr lang="en-US" sz="2000" dirty="0" smtClean="0"/>
              <a:t>better to make a product right the first time</a:t>
            </a:r>
          </a:p>
          <a:p>
            <a:pPr lvl="1">
              <a:lnSpc>
                <a:spcPct val="90000"/>
              </a:lnSpc>
            </a:pPr>
            <a:r>
              <a:rPr lang="en-US" sz="2000" dirty="0" smtClean="0"/>
              <a:t>cheaper to prevent a spill or other accident</a:t>
            </a:r>
          </a:p>
          <a:p>
            <a:pPr lvl="1">
              <a:lnSpc>
                <a:spcPct val="90000"/>
              </a:lnSpc>
            </a:pPr>
            <a:r>
              <a:rPr lang="en-US" sz="2000" dirty="0" smtClean="0"/>
              <a:t>cost effective to prevent pollution </a:t>
            </a:r>
          </a:p>
          <a:p>
            <a:pPr>
              <a:lnSpc>
                <a:spcPct val="90000"/>
              </a:lnSpc>
            </a:pPr>
            <a:r>
              <a:rPr lang="en-US" sz="2000" b="1" dirty="0" smtClean="0"/>
              <a:t>Trade and competitive issues</a:t>
            </a:r>
          </a:p>
          <a:p>
            <a:pPr lvl="1">
              <a:lnSpc>
                <a:spcPct val="90000"/>
              </a:lnSpc>
            </a:pPr>
            <a:r>
              <a:rPr lang="en-US" sz="2000" dirty="0" smtClean="0"/>
              <a:t>Inconsistency in environmental regulation and enforcement</a:t>
            </a:r>
          </a:p>
          <a:p>
            <a:pPr>
              <a:lnSpc>
                <a:spcPct val="90000"/>
              </a:lnSpc>
            </a:pPr>
            <a:r>
              <a:rPr lang="en-US" sz="2000" b="1" dirty="0" smtClean="0"/>
              <a:t>Many individual parts may already be in place – just need to unify under the EMS umbrella!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58</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422031" y="5105401"/>
            <a:ext cx="7754647" cy="461665"/>
          </a:xfrm>
          <a:prstGeom prst="rect">
            <a:avLst/>
          </a:prstGeom>
          <a:noFill/>
        </p:spPr>
        <p:txBody>
          <a:bodyPr wrap="none" rtlCol="0">
            <a:spAutoFit/>
          </a:bodyPr>
          <a:lstStyle/>
          <a:p>
            <a:r>
              <a:rPr lang="en-US" sz="2400" b="1" dirty="0" smtClean="0"/>
              <a:t>??Why should a project manager be familiar with the EMS?</a:t>
            </a:r>
            <a:endParaRPr lang="en-US" sz="2400" b="1" dirty="0"/>
          </a:p>
        </p:txBody>
      </p:sp>
    </p:spTree>
    <p:extLst>
      <p:ext uri="{BB962C8B-B14F-4D97-AF65-F5344CB8AC3E}">
        <p14:creationId xmlns:p14="http://schemas.microsoft.com/office/powerpoint/2010/main" xmlns="" val="10561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4501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ISO 50001 gives organizations the requirements for energy management systems </a:t>
            </a:r>
            <a:r>
              <a:rPr lang="es-ES" b="1" dirty="0"/>
              <a:t>(</a:t>
            </a:r>
            <a:r>
              <a:rPr lang="es-ES" b="1" dirty="0" err="1"/>
              <a:t>EnMS</a:t>
            </a:r>
            <a:r>
              <a:rPr lang="es-ES" b="1" dirty="0" smtClean="0"/>
              <a:t>) </a:t>
            </a:r>
          </a:p>
          <a:p>
            <a:pPr eaLnBrk="1" hangingPunct="1"/>
            <a:r>
              <a:rPr lang="es-ES" b="1" dirty="0" err="1" smtClean="0"/>
              <a:t>Benefits</a:t>
            </a:r>
            <a:r>
              <a:rPr lang="es-ES" b="1" dirty="0" smtClean="0"/>
              <a:t>: </a:t>
            </a:r>
            <a:br>
              <a:rPr lang="es-ES" b="1" dirty="0" smtClean="0"/>
            </a:br>
            <a:endParaRPr lang="es-ES" b="1" dirty="0"/>
          </a:p>
          <a:p>
            <a:pPr eaLnBrk="1" hangingPunct="1"/>
            <a:r>
              <a:rPr lang="en-US" dirty="0" smtClean="0"/>
              <a:t>1. Improved </a:t>
            </a:r>
            <a:r>
              <a:rPr lang="en-US" dirty="0"/>
              <a:t>energy performance can provide rapid benefits for an organization by maximizing the use of its energy sources and energy-related assets, thus reducing both energy cost and consumption. </a:t>
            </a:r>
            <a:endParaRPr lang="en-US" dirty="0" smtClean="0"/>
          </a:p>
          <a:p>
            <a:pPr eaLnBrk="1" hangingPunct="1"/>
            <a:endParaRPr lang="en-US" dirty="0"/>
          </a:p>
          <a:p>
            <a:pPr eaLnBrk="1" hangingPunct="1"/>
            <a:r>
              <a:rPr lang="en-US" dirty="0" smtClean="0"/>
              <a:t>2. The organization will </a:t>
            </a:r>
            <a:r>
              <a:rPr lang="en-US" dirty="0"/>
              <a:t>also make positive contributions toward reducing depletion of energy resources and mitigating worldwide effects of energy use, such as global warming.</a:t>
            </a:r>
          </a:p>
          <a:p>
            <a:pPr eaLnBrk="1" hangingPunct="1">
              <a:lnSpc>
                <a:spcPct val="150000"/>
              </a:lnSpc>
            </a:pP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dirty="0"/>
              <a:t>ISO 50001: 2011 </a:t>
            </a:r>
            <a:r>
              <a:rPr lang="es-ES" dirty="0"/>
              <a:t>Energy Management Systems</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59</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xmlns="" val="128806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GPM</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6</a:t>
            </a:fld>
            <a:endParaRPr lang="en-US" dirty="0"/>
          </a:p>
        </p:txBody>
      </p:sp>
      <p:pic>
        <p:nvPicPr>
          <p:cNvPr id="9" name="Picture 8" descr="Screen Shot 2014-10-28 at 1.04.44 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560" y="1447800"/>
            <a:ext cx="9144000" cy="3993592"/>
          </a:xfrm>
          <a:prstGeom prst="rect">
            <a:avLst/>
          </a:prstGeom>
        </p:spPr>
      </p:pic>
    </p:spTree>
    <p:extLst>
      <p:ext uri="{BB962C8B-B14F-4D97-AF65-F5344CB8AC3E}">
        <p14:creationId xmlns:p14="http://schemas.microsoft.com/office/powerpoint/2010/main" xmlns="" val="677278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6324600" cy="762000"/>
          </a:xfrm>
        </p:spPr>
        <p:txBody>
          <a:bodyPr/>
          <a:lstStyle/>
          <a:p>
            <a:r>
              <a:rPr lang="es-ES_tradnl" dirty="0"/>
              <a:t>ISO 50001: 2011 </a:t>
            </a:r>
            <a:r>
              <a:rPr lang="es-ES" dirty="0"/>
              <a:t>Energy Management </a:t>
            </a:r>
            <a:r>
              <a:rPr lang="es-ES" dirty="0" smtClean="0"/>
              <a:t>Systems</a:t>
            </a:r>
            <a:endParaRPr lang="en-US" dirty="0"/>
          </a:p>
        </p:txBody>
      </p:sp>
      <p:sp>
        <p:nvSpPr>
          <p:cNvPr id="5" name="Content Placeholder 4"/>
          <p:cNvSpPr>
            <a:spLocks noGrp="1"/>
          </p:cNvSpPr>
          <p:nvPr>
            <p:ph idx="1"/>
          </p:nvPr>
        </p:nvSpPr>
        <p:spPr>
          <a:xfrm>
            <a:off x="385536" y="1295400"/>
            <a:ext cx="5663572" cy="4525963"/>
          </a:xfrm>
        </p:spPr>
        <p:txBody>
          <a:bodyPr>
            <a:normAutofit fontScale="77500" lnSpcReduction="20000"/>
          </a:bodyPr>
          <a:lstStyle/>
          <a:p>
            <a:pPr>
              <a:lnSpc>
                <a:spcPct val="150000"/>
              </a:lnSpc>
            </a:pPr>
            <a:r>
              <a:rPr lang="en-US" b="1" dirty="0" smtClean="0">
                <a:solidFill>
                  <a:srgbClr val="003300"/>
                </a:solidFill>
              </a:rPr>
              <a:t>Primary </a:t>
            </a:r>
            <a:r>
              <a:rPr lang="en-US" b="1" dirty="0">
                <a:solidFill>
                  <a:srgbClr val="003300"/>
                </a:solidFill>
              </a:rPr>
              <a:t>Energy </a:t>
            </a:r>
            <a:r>
              <a:rPr lang="en-US" b="1" dirty="0" smtClean="0">
                <a:solidFill>
                  <a:srgbClr val="003300"/>
                </a:solidFill>
              </a:rPr>
              <a:t>Sources</a:t>
            </a:r>
            <a:endParaRPr lang="en-US" b="1" dirty="0">
              <a:solidFill>
                <a:srgbClr val="003300"/>
              </a:solidFill>
            </a:endParaRPr>
          </a:p>
          <a:p>
            <a:pPr lvl="1">
              <a:lnSpc>
                <a:spcPct val="150000"/>
              </a:lnSpc>
              <a:buFont typeface="Wingdings" pitchFamily="2" charset="2"/>
              <a:buChar char="ü"/>
            </a:pPr>
            <a:r>
              <a:rPr lang="en-US" b="1" dirty="0" smtClean="0"/>
              <a:t>Renewable</a:t>
            </a:r>
            <a:r>
              <a:rPr lang="en-US" b="1" dirty="0"/>
              <a:t>: </a:t>
            </a:r>
            <a:r>
              <a:rPr lang="en-US" dirty="0"/>
              <a:t>Solar, Water, Wind, Biomass</a:t>
            </a:r>
          </a:p>
          <a:p>
            <a:pPr lvl="1">
              <a:lnSpc>
                <a:spcPct val="150000"/>
              </a:lnSpc>
              <a:buFont typeface="Wingdings" pitchFamily="2" charset="2"/>
              <a:buChar char="ü"/>
            </a:pPr>
            <a:r>
              <a:rPr lang="en-US" b="1" dirty="0" smtClean="0"/>
              <a:t>Non-</a:t>
            </a:r>
            <a:r>
              <a:rPr lang="en-US" b="1" dirty="0"/>
              <a:t>Renewable: </a:t>
            </a:r>
            <a:r>
              <a:rPr lang="en-US" dirty="0"/>
              <a:t>Oil, Gas, Carbon and Nuclear </a:t>
            </a:r>
            <a:r>
              <a:rPr lang="en-US" dirty="0" smtClean="0"/>
              <a:t>fusion</a:t>
            </a:r>
            <a:endParaRPr lang="en-US" dirty="0"/>
          </a:p>
          <a:p>
            <a:pPr>
              <a:lnSpc>
                <a:spcPct val="150000"/>
              </a:lnSpc>
            </a:pPr>
            <a:r>
              <a:rPr lang="en-US" b="1" dirty="0">
                <a:solidFill>
                  <a:srgbClr val="003300"/>
                </a:solidFill>
              </a:rPr>
              <a:t>Secondary  Energy</a:t>
            </a:r>
          </a:p>
          <a:p>
            <a:pPr lvl="1">
              <a:lnSpc>
                <a:spcPct val="150000"/>
              </a:lnSpc>
              <a:buFont typeface="Wingdings" charset="2"/>
              <a:buChar char="ü"/>
            </a:pPr>
            <a:r>
              <a:rPr lang="en-US" dirty="0"/>
              <a:t>Electric, mechanic, Thermic, Hot water, Compressed Air, Biodiesel and Fuel in general </a:t>
            </a:r>
          </a:p>
          <a:p>
            <a:pPr>
              <a:lnSpc>
                <a:spcPct val="150000"/>
              </a:lnSpc>
            </a:pPr>
            <a:r>
              <a:rPr lang="en-US" b="1" dirty="0">
                <a:solidFill>
                  <a:srgbClr val="003300"/>
                </a:solidFill>
              </a:rPr>
              <a:t>Final Use</a:t>
            </a:r>
          </a:p>
          <a:p>
            <a:pPr lvl="1">
              <a:lnSpc>
                <a:spcPct val="150000"/>
              </a:lnSpc>
              <a:buFont typeface="Wingdings" charset="2"/>
              <a:buChar char="ü"/>
            </a:pPr>
            <a:r>
              <a:rPr lang="en-US" dirty="0"/>
              <a:t>Lighting, Refrigeration, Heating, Process, </a:t>
            </a:r>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60</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xmlns="" val="9020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381000" y="0"/>
            <a:ext cx="6477000" cy="1143000"/>
          </a:xfrm>
        </p:spPr>
        <p:txBody>
          <a:bodyPr/>
          <a:lstStyle/>
          <a:p>
            <a:r>
              <a:rPr lang="en-US" sz="2800" dirty="0" smtClean="0"/>
              <a:t>Principles of Quality Management</a:t>
            </a:r>
            <a:endParaRPr lang="en-US" sz="2800" dirty="0"/>
          </a:p>
        </p:txBody>
      </p:sp>
      <p:sp>
        <p:nvSpPr>
          <p:cNvPr id="3" name="Content Placeholder 2"/>
          <p:cNvSpPr>
            <a:spLocks noGrp="1"/>
          </p:cNvSpPr>
          <p:nvPr>
            <p:ph idx="1"/>
          </p:nvPr>
        </p:nvSpPr>
        <p:spPr>
          <a:xfrm>
            <a:off x="457200" y="2209800"/>
            <a:ext cx="8229600" cy="3733800"/>
          </a:xfrm>
        </p:spPr>
        <p:txBody>
          <a:bodyPr>
            <a:normAutofit/>
          </a:bodyPr>
          <a:lstStyle/>
          <a:p>
            <a:r>
              <a:rPr lang="en-US" sz="2400" dirty="0"/>
              <a:t>Customer Focus</a:t>
            </a:r>
          </a:p>
          <a:p>
            <a:r>
              <a:rPr lang="en-US" sz="2400" dirty="0"/>
              <a:t>leadership</a:t>
            </a:r>
          </a:p>
          <a:p>
            <a:r>
              <a:rPr lang="en-US" sz="2400" dirty="0"/>
              <a:t>Involvement of people</a:t>
            </a:r>
          </a:p>
          <a:p>
            <a:r>
              <a:rPr lang="en-US" sz="2400" dirty="0"/>
              <a:t>Process Approach</a:t>
            </a:r>
          </a:p>
          <a:p>
            <a:r>
              <a:rPr lang="en-US" sz="2400" dirty="0">
                <a:solidFill>
                  <a:srgbClr val="FF0000"/>
                </a:solidFill>
              </a:rPr>
              <a:t>System approach to management</a:t>
            </a:r>
          </a:p>
          <a:p>
            <a:r>
              <a:rPr lang="en-US" sz="2400" dirty="0"/>
              <a:t>continuous Improvement</a:t>
            </a:r>
          </a:p>
          <a:p>
            <a:r>
              <a:rPr lang="en-US" sz="2400" dirty="0"/>
              <a:t>Factual approach to decision making</a:t>
            </a:r>
          </a:p>
          <a:p>
            <a:r>
              <a:rPr lang="en-US" sz="2400" dirty="0"/>
              <a:t>Mutually beneficial supplier</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61</a:t>
            </a:fld>
            <a:endParaRPr lang="en-US" dirty="0"/>
          </a:p>
        </p:txBody>
      </p:sp>
      <p:pic>
        <p:nvPicPr>
          <p:cNvPr id="7" name="Picture 6"/>
          <p:cNvPicPr>
            <a:picLocks noChangeAspect="1"/>
          </p:cNvPicPr>
          <p:nvPr/>
        </p:nvPicPr>
        <p:blipFill>
          <a:blip r:embed="rId2" cstate="print"/>
          <a:stretch>
            <a:fillRect/>
          </a:stretch>
        </p:blipFill>
        <p:spPr>
          <a:xfrm>
            <a:off x="7162800" y="2438400"/>
            <a:ext cx="1422400" cy="1422400"/>
          </a:xfrm>
          <a:prstGeom prst="rect">
            <a:avLst/>
          </a:prstGeom>
        </p:spPr>
      </p:pic>
    </p:spTree>
    <p:extLst>
      <p:ext uri="{BB962C8B-B14F-4D97-AF65-F5344CB8AC3E}">
        <p14:creationId xmlns:p14="http://schemas.microsoft.com/office/powerpoint/2010/main" xmlns="" val="33641724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6248400" cy="1016817"/>
          </a:xfrm>
        </p:spPr>
        <p:txBody>
          <a:bodyPr/>
          <a:lstStyle/>
          <a:p>
            <a:r>
              <a:rPr lang="en-US" sz="3200" dirty="0" smtClean="0"/>
              <a:t>The Current PM Challenge - Quality</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n-GB" sz="2000" b="1" dirty="0" smtClean="0"/>
              <a:t>Many</a:t>
            </a:r>
            <a:r>
              <a:rPr lang="en-GB" sz="2000" dirty="0" smtClean="0"/>
              <a:t> project managers are </a:t>
            </a:r>
            <a:r>
              <a:rPr lang="en-GB" sz="2000" b="1" dirty="0" smtClean="0"/>
              <a:t>locked</a:t>
            </a:r>
            <a:r>
              <a:rPr lang="en-GB" sz="2000" dirty="0" smtClean="0"/>
              <a:t> onto focusing on the traditional Time / Cost / Scope paradigm (if lucky they take into account quality)</a:t>
            </a:r>
          </a:p>
        </p:txBody>
      </p:sp>
      <p:pic>
        <p:nvPicPr>
          <p:cNvPr id="6" name="Picture 5"/>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400800" y="3615078"/>
            <a:ext cx="2514600" cy="2480922"/>
          </a:xfrm>
          <a:prstGeom prst="rect">
            <a:avLst/>
          </a:prstGeom>
        </p:spPr>
      </p:pic>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smtClean="0">
                <a:latin typeface="Helvetica"/>
                <a:cs typeface="Helvetica"/>
              </a:rPr>
              <a:t>Successful</a:t>
            </a:r>
            <a:r>
              <a:rPr lang="en-GB" sz="2000" dirty="0" smtClean="0">
                <a:latin typeface="Helvetica"/>
                <a:cs typeface="Helvetica"/>
              </a:rPr>
              <a:t> project managers focus on </a:t>
            </a:r>
            <a:r>
              <a:rPr kumimoji="0" lang="en-GB" sz="2000" b="0" i="0" u="none" strike="noStrike" kern="1200" cap="none" spc="0" normalizeH="0" baseline="0" noProof="0" dirty="0" smtClean="0">
                <a:ln>
                  <a:noFill/>
                </a:ln>
                <a:solidFill>
                  <a:schemeClr val="tx1"/>
                </a:solidFill>
                <a:effectLst/>
                <a:uLnTx/>
                <a:uFillTx/>
                <a:latin typeface="Helvetica"/>
                <a:cs typeface="Helvetica"/>
              </a:rPr>
              <a:t>time, cost, quality, scope, benefits and risk</a:t>
            </a: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172200" y="1143000"/>
            <a:ext cx="2971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kumimoji="0" lang="en-GB" sz="2000" b="1" i="0" u="none" strike="noStrike" kern="1200" cap="none" spc="0" normalizeH="0" baseline="0" noProof="0" dirty="0" smtClean="0">
                <a:ln>
                  <a:noFill/>
                </a:ln>
                <a:solidFill>
                  <a:schemeClr val="tx1"/>
                </a:solidFill>
                <a:effectLst/>
                <a:uLnTx/>
                <a:uFillTx/>
                <a:latin typeface="+mn-lt"/>
                <a:ea typeface="+mn-ea"/>
                <a:cs typeface="+mn-cs"/>
              </a:rPr>
              <a:t>Exceptional </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project managers also</a:t>
            </a:r>
            <a:r>
              <a:rPr kumimoji="0" lang="en-GB" sz="2000" b="0" i="0" u="none" strike="noStrike" kern="1200" cap="none" spc="0" normalizeH="0" noProof="0" dirty="0" smtClean="0">
                <a:ln>
                  <a:noFill/>
                </a:ln>
                <a:solidFill>
                  <a:schemeClr val="tx1"/>
                </a:solidFill>
                <a:effectLst/>
                <a:uLnTx/>
                <a:uFillTx/>
                <a:latin typeface="+mn-lt"/>
                <a:ea typeface="+mn-ea"/>
                <a:cs typeface="+mn-cs"/>
              </a:rPr>
              <a:t> take into account the other triple constraint… Though the key questions for organizations is how to facilitate this?</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 name="Picture 2"/>
          <p:cNvPicPr>
            <a:picLocks noChangeAspect="1"/>
          </p:cNvPicPr>
          <p:nvPr/>
        </p:nvPicPr>
        <p:blipFill>
          <a:blip r:embed="rId4" cstate="print"/>
          <a:stretch>
            <a:fillRect/>
          </a:stretch>
        </p:blipFill>
        <p:spPr>
          <a:xfrm>
            <a:off x="6400800" y="3657600"/>
            <a:ext cx="2541484" cy="2411018"/>
          </a:xfrm>
          <a:prstGeom prst="rect">
            <a:avLst/>
          </a:prstGeom>
        </p:spPr>
      </p:pic>
      <p:pic>
        <p:nvPicPr>
          <p:cNvPr id="9" name="Picture 8"/>
          <p:cNvPicPr>
            <a:picLocks noChangeAspect="1"/>
          </p:cNvPicPr>
          <p:nvPr/>
        </p:nvPicPr>
        <p:blipFill>
          <a:blip r:embed="rId5" cstate="print"/>
          <a:stretch>
            <a:fillRect/>
          </a:stretch>
        </p:blipFill>
        <p:spPr>
          <a:xfrm>
            <a:off x="3581400" y="3733800"/>
            <a:ext cx="2240854" cy="1981200"/>
          </a:xfrm>
          <a:prstGeom prst="rect">
            <a:avLst/>
          </a:prstGeom>
        </p:spPr>
      </p:pic>
      <p:pic>
        <p:nvPicPr>
          <p:cNvPr id="10" name="Picture 9"/>
          <p:cNvPicPr>
            <a:picLocks noChangeAspect="1"/>
          </p:cNvPicPr>
          <p:nvPr/>
        </p:nvPicPr>
        <p:blipFill>
          <a:blip r:embed="rId6" cstate="print"/>
          <a:stretch>
            <a:fillRect/>
          </a:stretch>
        </p:blipFill>
        <p:spPr>
          <a:xfrm>
            <a:off x="685800" y="3962400"/>
            <a:ext cx="2325921" cy="2006600"/>
          </a:xfrm>
          <a:prstGeom prst="rect">
            <a:avLst/>
          </a:prstGeom>
        </p:spPr>
      </p:pic>
    </p:spTree>
    <p:extLst>
      <p:ext uri="{BB962C8B-B14F-4D97-AF65-F5344CB8AC3E}">
        <p14:creationId xmlns:p14="http://schemas.microsoft.com/office/powerpoint/2010/main" xmlns="" val="15609208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Audits</a:t>
            </a:r>
            <a:endParaRPr lang="en-US" dirty="0"/>
          </a:p>
        </p:txBody>
      </p:sp>
      <p:sp>
        <p:nvSpPr>
          <p:cNvPr id="3" name="Content Placeholder 2"/>
          <p:cNvSpPr>
            <a:spLocks noGrp="1"/>
          </p:cNvSpPr>
          <p:nvPr>
            <p:ph idx="1"/>
          </p:nvPr>
        </p:nvSpPr>
        <p:spPr>
          <a:xfrm>
            <a:off x="281354" y="1676400"/>
            <a:ext cx="5884985" cy="3048000"/>
          </a:xfrm>
        </p:spPr>
        <p:txBody>
          <a:bodyPr>
            <a:normAutofit lnSpcReduction="10000"/>
          </a:bodyPr>
          <a:lstStyle/>
          <a:p>
            <a:r>
              <a:rPr lang="en-US" sz="2400" b="1" dirty="0" smtClean="0"/>
              <a:t>Audit Principles</a:t>
            </a:r>
          </a:p>
          <a:p>
            <a:pPr lvl="1"/>
            <a:r>
              <a:rPr lang="en-US" sz="2000" dirty="0" smtClean="0"/>
              <a:t>Ethical </a:t>
            </a:r>
            <a:r>
              <a:rPr lang="en-US" sz="2000" dirty="0"/>
              <a:t>conduct: trust, integrity, confidentiality, and </a:t>
            </a:r>
            <a:r>
              <a:rPr lang="en-US" sz="2000" dirty="0" smtClean="0"/>
              <a:t>discretion.</a:t>
            </a:r>
            <a:endParaRPr lang="en-US" sz="2000" dirty="0"/>
          </a:p>
          <a:p>
            <a:pPr lvl="1"/>
            <a:r>
              <a:rPr lang="en-US" sz="2000" dirty="0" smtClean="0"/>
              <a:t>Fair </a:t>
            </a:r>
            <a:r>
              <a:rPr lang="en-US" sz="2000" dirty="0"/>
              <a:t>Presentation: report truthfully and accurately</a:t>
            </a:r>
          </a:p>
          <a:p>
            <a:pPr lvl="1"/>
            <a:r>
              <a:rPr lang="en-US" sz="2000" dirty="0" smtClean="0"/>
              <a:t>Professional </a:t>
            </a:r>
            <a:r>
              <a:rPr lang="en-US" sz="2000" dirty="0"/>
              <a:t>Care: Application of the audit. Necessary competence.</a:t>
            </a:r>
          </a:p>
          <a:p>
            <a:pPr lvl="1"/>
            <a:r>
              <a:rPr lang="en-US" sz="2000" dirty="0" smtClean="0"/>
              <a:t>Independence</a:t>
            </a:r>
            <a:r>
              <a:rPr lang="en-US" sz="2000" dirty="0"/>
              <a:t>: the basis for the impartiality and objectivity of the </a:t>
            </a:r>
            <a:r>
              <a:rPr lang="en-US" sz="2000" dirty="0" smtClean="0"/>
              <a:t>conclusions.</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63</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xmlns="" val="26081332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5943600" cy="3200399"/>
          </a:xfrm>
        </p:spPr>
        <p:txBody>
          <a:bodyPr>
            <a:normAutofit fontScale="92500" lnSpcReduction="20000"/>
          </a:bodyPr>
          <a:lstStyle/>
          <a:p>
            <a:r>
              <a:rPr lang="en-US" dirty="0" smtClean="0"/>
              <a:t>The International </a:t>
            </a:r>
            <a:r>
              <a:rPr lang="en-US" dirty="0"/>
              <a:t>Standard </a:t>
            </a:r>
            <a:r>
              <a:rPr lang="en-US" dirty="0" smtClean="0"/>
              <a:t>that is used for </a:t>
            </a:r>
            <a:r>
              <a:rPr lang="en-US" b="1" dirty="0" smtClean="0"/>
              <a:t>managing </a:t>
            </a:r>
            <a:r>
              <a:rPr lang="en-US" b="1" dirty="0"/>
              <a:t>physical assets </a:t>
            </a:r>
            <a:r>
              <a:rPr lang="en-US" dirty="0"/>
              <a:t>in particular, but </a:t>
            </a:r>
            <a:r>
              <a:rPr lang="en-US" dirty="0" smtClean="0"/>
              <a:t>can </a:t>
            </a:r>
            <a:r>
              <a:rPr lang="en-US" dirty="0"/>
              <a:t>also be applied to other asset types</a:t>
            </a:r>
            <a:r>
              <a:rPr lang="en-US" dirty="0" smtClean="0"/>
              <a:t>.</a:t>
            </a:r>
          </a:p>
          <a:p>
            <a:r>
              <a:rPr lang="en-US" dirty="0" smtClean="0"/>
              <a:t>Project managers must be responsible for the entire asset lifecycle and therefor understand how the asset (product) will be managed after it leaves the project lifecycle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64</a:t>
            </a:fld>
            <a:endParaRPr lang="en-US" dirty="0"/>
          </a:p>
        </p:txBody>
      </p:sp>
      <p:sp>
        <p:nvSpPr>
          <p:cNvPr id="4" name="Title 3"/>
          <p:cNvSpPr>
            <a:spLocks noGrp="1"/>
          </p:cNvSpPr>
          <p:nvPr>
            <p:ph type="title"/>
          </p:nvPr>
        </p:nvSpPr>
        <p:spPr/>
        <p:txBody>
          <a:bodyPr/>
          <a:lstStyle/>
          <a:p>
            <a:r>
              <a:rPr lang="en-US" dirty="0" smtClean="0"/>
              <a:t>What is ISO 55000?</a:t>
            </a:r>
            <a:endParaRPr lang="en-US" dirty="0"/>
          </a:p>
        </p:txBody>
      </p:sp>
      <p:pic>
        <p:nvPicPr>
          <p:cNvPr id="5" name="Picture 4"/>
          <p:cNvPicPr>
            <a:picLocks noChangeAspect="1"/>
          </p:cNvPicPr>
          <p:nvPr/>
        </p:nvPicPr>
        <p:blipFill rotWithShape="1">
          <a:blip r:embed="rId2" cstate="print"/>
          <a:srcRect b="14712"/>
          <a:stretch/>
        </p:blipFill>
        <p:spPr>
          <a:xfrm>
            <a:off x="6471139" y="1905000"/>
            <a:ext cx="2039815" cy="1884680"/>
          </a:xfrm>
          <a:prstGeom prst="rect">
            <a:avLst/>
          </a:prstGeom>
        </p:spPr>
      </p:pic>
      <p:sp>
        <p:nvSpPr>
          <p:cNvPr id="6" name="TextBox 5"/>
          <p:cNvSpPr txBox="1"/>
          <p:nvPr/>
        </p:nvSpPr>
        <p:spPr>
          <a:xfrm>
            <a:off x="7086600" y="3886200"/>
            <a:ext cx="834634" cy="400110"/>
          </a:xfrm>
          <a:prstGeom prst="rect">
            <a:avLst/>
          </a:prstGeom>
          <a:noFill/>
        </p:spPr>
        <p:txBody>
          <a:bodyPr wrap="none" rtlCol="0">
            <a:spAutoFit/>
          </a:bodyPr>
          <a:lstStyle/>
          <a:p>
            <a:r>
              <a:rPr lang="en-US" sz="2000" dirty="0" smtClean="0">
                <a:solidFill>
                  <a:srgbClr val="3366FF"/>
                </a:solidFill>
              </a:rPr>
              <a:t>55000</a:t>
            </a:r>
            <a:endParaRPr lang="en-US" sz="2000" dirty="0">
              <a:solidFill>
                <a:srgbClr val="3366FF"/>
              </a:solidFill>
            </a:endParaRPr>
          </a:p>
        </p:txBody>
      </p:sp>
      <p:sp>
        <p:nvSpPr>
          <p:cNvPr id="7" name="TextBox 6"/>
          <p:cNvSpPr txBox="1"/>
          <p:nvPr/>
        </p:nvSpPr>
        <p:spPr>
          <a:xfrm>
            <a:off x="838200" y="4953000"/>
            <a:ext cx="5798683" cy="523220"/>
          </a:xfrm>
          <a:prstGeom prst="rect">
            <a:avLst/>
          </a:prstGeom>
          <a:noFill/>
        </p:spPr>
        <p:txBody>
          <a:bodyPr wrap="none" rtlCol="0">
            <a:spAutoFit/>
          </a:bodyPr>
          <a:lstStyle/>
          <a:p>
            <a:r>
              <a:rPr lang="en-US" sz="2800" b="1" dirty="0" smtClean="0"/>
              <a:t>What other types of assets are there?</a:t>
            </a:r>
            <a:endParaRPr lang="en-US" sz="2800" b="1" dirty="0"/>
          </a:p>
        </p:txBody>
      </p:sp>
    </p:spTree>
    <p:extLst>
      <p:ext uri="{BB962C8B-B14F-4D97-AF65-F5344CB8AC3E}">
        <p14:creationId xmlns:p14="http://schemas.microsoft.com/office/powerpoint/2010/main" xmlns="" val="145646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The factors which influence the type of assets that an organization requires to achieve its objectives</a:t>
            </a:r>
            <a:r>
              <a:rPr lang="en-US" dirty="0" smtClean="0"/>
              <a:t>, and </a:t>
            </a:r>
            <a:r>
              <a:rPr lang="en-US" dirty="0"/>
              <a:t>how the assets are managed, include the following:</a:t>
            </a:r>
          </a:p>
          <a:p>
            <a:pPr lvl="1"/>
            <a:r>
              <a:rPr lang="en-US" dirty="0" smtClean="0"/>
              <a:t>the </a:t>
            </a:r>
            <a:r>
              <a:rPr lang="en-US" dirty="0"/>
              <a:t>nature and purpose of the organization;</a:t>
            </a:r>
          </a:p>
          <a:p>
            <a:pPr lvl="1"/>
            <a:r>
              <a:rPr lang="en-US" dirty="0" smtClean="0"/>
              <a:t>its </a:t>
            </a:r>
            <a:r>
              <a:rPr lang="en-US" dirty="0"/>
              <a:t>operating context;</a:t>
            </a:r>
          </a:p>
          <a:p>
            <a:pPr lvl="1"/>
            <a:r>
              <a:rPr lang="en-US" dirty="0" smtClean="0"/>
              <a:t>its </a:t>
            </a:r>
            <a:r>
              <a:rPr lang="en-US" dirty="0"/>
              <a:t>financial constraints and regulatory requirements;</a:t>
            </a:r>
          </a:p>
          <a:p>
            <a:pPr lvl="1"/>
            <a:r>
              <a:rPr lang="en-US" dirty="0" smtClean="0"/>
              <a:t>the </a:t>
            </a:r>
            <a:r>
              <a:rPr lang="en-US" dirty="0"/>
              <a:t>needs and expectations of the organization and its stakeholders.</a:t>
            </a:r>
          </a:p>
          <a:p>
            <a:r>
              <a:rPr lang="en-US" dirty="0"/>
              <a:t>These influencing factors need to be considered when establishing, implementing, maintaining </a:t>
            </a:r>
            <a:r>
              <a:rPr lang="en-US" dirty="0" smtClean="0"/>
              <a:t>and continually </a:t>
            </a:r>
            <a:r>
              <a:rPr lang="en-US" dirty="0"/>
              <a:t>improving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65</a:t>
            </a:fld>
            <a:endParaRPr lang="en-US" dirty="0"/>
          </a:p>
        </p:txBody>
      </p:sp>
      <p:sp>
        <p:nvSpPr>
          <p:cNvPr id="4" name="Title 3"/>
          <p:cNvSpPr>
            <a:spLocks noGrp="1"/>
          </p:cNvSpPr>
          <p:nvPr>
            <p:ph type="title"/>
          </p:nvPr>
        </p:nvSpPr>
        <p:spPr/>
        <p:txBody>
          <a:bodyPr/>
          <a:lstStyle/>
          <a:p>
            <a:r>
              <a:rPr lang="en-US" dirty="0" smtClean="0"/>
              <a:t>What is Asset Management</a:t>
            </a:r>
            <a:endParaRPr lang="en-US" dirty="0"/>
          </a:p>
        </p:txBody>
      </p:sp>
    </p:spTree>
    <p:extLst>
      <p:ext uri="{BB962C8B-B14F-4D97-AF65-F5344CB8AC3E}">
        <p14:creationId xmlns:p14="http://schemas.microsoft.com/office/powerpoint/2010/main" xmlns="" val="2570000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724400"/>
          </a:xfrm>
        </p:spPr>
        <p:txBody>
          <a:bodyPr>
            <a:noAutofit/>
          </a:bodyPr>
          <a:lstStyle/>
          <a:p>
            <a:pPr marL="0" indent="0">
              <a:buNone/>
            </a:pPr>
            <a:r>
              <a:rPr lang="en-US" sz="1000" dirty="0" smtClean="0"/>
              <a:t>The </a:t>
            </a:r>
            <a:r>
              <a:rPr lang="en-US" sz="1000" dirty="0"/>
              <a:t>benefits of asset management can include, but are not limited to the following</a:t>
            </a:r>
            <a:r>
              <a:rPr lang="en-US" sz="1000" dirty="0" smtClean="0"/>
              <a:t>:</a:t>
            </a:r>
          </a:p>
          <a:p>
            <a:pPr marL="0" indent="0">
              <a:buNone/>
            </a:pPr>
            <a:endParaRPr lang="en-US" sz="1000" dirty="0"/>
          </a:p>
          <a:p>
            <a:r>
              <a:rPr lang="en-US" sz="1050" b="1" dirty="0"/>
              <a:t>I</a:t>
            </a:r>
            <a:r>
              <a:rPr lang="en-US" sz="1050" b="1" dirty="0" smtClean="0"/>
              <a:t>mproved </a:t>
            </a:r>
            <a:r>
              <a:rPr lang="en-US" sz="1050" b="1" dirty="0"/>
              <a:t>financial performance: </a:t>
            </a:r>
            <a:r>
              <a:rPr lang="en-US" sz="1050" dirty="0"/>
              <a:t>improving the return on investments and reducing costs can </a:t>
            </a:r>
            <a:r>
              <a:rPr lang="en-US" sz="1050" dirty="0" smtClean="0"/>
              <a:t>be achieved</a:t>
            </a:r>
            <a:r>
              <a:rPr lang="en-US" sz="1050" dirty="0"/>
              <a:t>, while preserving asset value and without sacrificing the short or long-term realization </a:t>
            </a:r>
            <a:r>
              <a:rPr lang="en-US" sz="1050" dirty="0" smtClean="0"/>
              <a:t>of organizational </a:t>
            </a:r>
            <a:r>
              <a:rPr lang="en-US" sz="1050" dirty="0"/>
              <a:t>objectives</a:t>
            </a:r>
            <a:r>
              <a:rPr lang="en-US" sz="1050" dirty="0" smtClean="0"/>
              <a:t>;</a:t>
            </a:r>
          </a:p>
          <a:p>
            <a:endParaRPr lang="en-US" sz="1050" dirty="0"/>
          </a:p>
          <a:p>
            <a:r>
              <a:rPr lang="en-US" sz="1050" b="1" dirty="0"/>
              <a:t>I</a:t>
            </a:r>
            <a:r>
              <a:rPr lang="en-US" sz="1050" b="1" dirty="0" smtClean="0"/>
              <a:t>nformed </a:t>
            </a:r>
            <a:r>
              <a:rPr lang="en-US" sz="1050" b="1" dirty="0"/>
              <a:t>asset investment decisions: </a:t>
            </a:r>
            <a:r>
              <a:rPr lang="en-US" sz="1050" dirty="0"/>
              <a:t>enabling the organization to improve its decision </a:t>
            </a:r>
            <a:r>
              <a:rPr lang="en-US" sz="1050" dirty="0" smtClean="0"/>
              <a:t>making and </a:t>
            </a:r>
            <a:r>
              <a:rPr lang="en-US" sz="1050" dirty="0"/>
              <a:t>effectively balance costs, risks, opportunities and performance</a:t>
            </a:r>
            <a:r>
              <a:rPr lang="en-US" sz="1050" dirty="0" smtClean="0"/>
              <a:t>;</a:t>
            </a:r>
          </a:p>
          <a:p>
            <a:endParaRPr lang="en-US" sz="1050" dirty="0"/>
          </a:p>
          <a:p>
            <a:r>
              <a:rPr lang="en-US" sz="1050" b="1" dirty="0"/>
              <a:t>M</a:t>
            </a:r>
            <a:r>
              <a:rPr lang="en-US" sz="1050" b="1" dirty="0" smtClean="0"/>
              <a:t>anaged </a:t>
            </a:r>
            <a:r>
              <a:rPr lang="en-US" sz="1050" b="1" dirty="0"/>
              <a:t>risk: </a:t>
            </a:r>
            <a:r>
              <a:rPr lang="en-US" sz="1050" dirty="0"/>
              <a:t>reducing financial losses, improving health and safety, good will and reputation</a:t>
            </a:r>
            <a:r>
              <a:rPr lang="en-US" sz="1050" dirty="0" smtClean="0"/>
              <a:t>, minimizing </a:t>
            </a:r>
            <a:r>
              <a:rPr lang="en-US" sz="1050" dirty="0"/>
              <a:t>environmental and social impact, can result in reduced liabilities such as </a:t>
            </a:r>
            <a:r>
              <a:rPr lang="en-US" sz="1050" dirty="0" smtClean="0"/>
              <a:t>insurance premiums</a:t>
            </a:r>
            <a:r>
              <a:rPr lang="en-US" sz="1050" dirty="0"/>
              <a:t>, fines and penalties</a:t>
            </a:r>
            <a:r>
              <a:rPr lang="en-US" sz="1050" dirty="0" smtClean="0"/>
              <a:t>;</a:t>
            </a:r>
          </a:p>
          <a:p>
            <a:endParaRPr lang="en-US" sz="1050" dirty="0"/>
          </a:p>
          <a:p>
            <a:r>
              <a:rPr lang="en-US" sz="1050" b="1" dirty="0" smtClean="0"/>
              <a:t>improved </a:t>
            </a:r>
            <a:r>
              <a:rPr lang="en-US" sz="1050" b="1" dirty="0"/>
              <a:t>services and outputs:</a:t>
            </a:r>
            <a:r>
              <a:rPr lang="en-US" sz="1050" dirty="0"/>
              <a:t> assuring the performance of assets can lead to improved </a:t>
            </a:r>
            <a:r>
              <a:rPr lang="en-US" sz="1050" dirty="0" smtClean="0"/>
              <a:t>services or </a:t>
            </a:r>
            <a:r>
              <a:rPr lang="en-US" sz="1050" dirty="0"/>
              <a:t>products that consistently meet or exceed the expectations of customers and stakeholders</a:t>
            </a:r>
            <a:r>
              <a:rPr lang="en-US" sz="1050" dirty="0" smtClean="0"/>
              <a:t>;</a:t>
            </a:r>
          </a:p>
          <a:p>
            <a:endParaRPr lang="en-US" sz="1050" dirty="0"/>
          </a:p>
          <a:p>
            <a:r>
              <a:rPr lang="en-US" sz="1050" b="1" dirty="0"/>
              <a:t>D</a:t>
            </a:r>
            <a:r>
              <a:rPr lang="en-US" sz="1050" b="1" dirty="0" smtClean="0"/>
              <a:t>emonstrated </a:t>
            </a:r>
            <a:r>
              <a:rPr lang="en-US" sz="1050" b="1" dirty="0"/>
              <a:t>social responsibility: </a:t>
            </a:r>
            <a:r>
              <a:rPr lang="en-US" sz="1050" dirty="0"/>
              <a:t>improving the organization’s ability to, for example, </a:t>
            </a:r>
            <a:r>
              <a:rPr lang="en-US" sz="1050" dirty="0" smtClean="0"/>
              <a:t>reduce emissions</a:t>
            </a:r>
            <a:r>
              <a:rPr lang="en-US" sz="1050" dirty="0"/>
              <a:t>, conserve resources and adapt to climate change, enables it to demonstrate </a:t>
            </a:r>
            <a:r>
              <a:rPr lang="en-US" sz="1050" dirty="0" smtClean="0"/>
              <a:t>socially responsible </a:t>
            </a:r>
            <a:r>
              <a:rPr lang="en-US" sz="1050" dirty="0"/>
              <a:t>and ethical business practices and stewardship</a:t>
            </a:r>
            <a:r>
              <a:rPr lang="en-US" sz="1050" dirty="0" smtClean="0"/>
              <a:t>;</a:t>
            </a:r>
          </a:p>
          <a:p>
            <a:endParaRPr lang="en-US" sz="1050" dirty="0"/>
          </a:p>
          <a:p>
            <a:r>
              <a:rPr lang="en-US" sz="1050" b="1" dirty="0"/>
              <a:t>D</a:t>
            </a:r>
            <a:r>
              <a:rPr lang="en-US" sz="1050" b="1" dirty="0" smtClean="0"/>
              <a:t>emonstrated </a:t>
            </a:r>
            <a:r>
              <a:rPr lang="en-US" sz="1050" b="1" dirty="0"/>
              <a:t>compliance: </a:t>
            </a:r>
            <a:r>
              <a:rPr lang="en-US" sz="1050" dirty="0"/>
              <a:t>transparently conforming with legal, statutory and </a:t>
            </a:r>
            <a:r>
              <a:rPr lang="en-US" sz="1050" dirty="0" smtClean="0"/>
              <a:t>regulatory requirements</a:t>
            </a:r>
            <a:r>
              <a:rPr lang="en-US" sz="1050" dirty="0"/>
              <a:t>, as well as adhering to asset management standards, policies and processes, </a:t>
            </a:r>
            <a:r>
              <a:rPr lang="en-US" sz="1050" dirty="0" smtClean="0"/>
              <a:t>can enable </a:t>
            </a:r>
            <a:r>
              <a:rPr lang="en-US" sz="1050" dirty="0"/>
              <a:t>demonstration of compliance</a:t>
            </a:r>
            <a:r>
              <a:rPr lang="en-US" sz="1050" dirty="0" smtClean="0"/>
              <a:t>;</a:t>
            </a:r>
          </a:p>
          <a:p>
            <a:endParaRPr lang="en-US" sz="1050" dirty="0"/>
          </a:p>
          <a:p>
            <a:r>
              <a:rPr lang="en-US" sz="1050" b="1" dirty="0"/>
              <a:t>E</a:t>
            </a:r>
            <a:r>
              <a:rPr lang="en-US" sz="1050" b="1" dirty="0" smtClean="0"/>
              <a:t>nhanced </a:t>
            </a:r>
            <a:r>
              <a:rPr lang="en-US" sz="1050" b="1" dirty="0"/>
              <a:t>reputation:</a:t>
            </a:r>
            <a:r>
              <a:rPr lang="en-US" sz="1050" dirty="0"/>
              <a:t> through improved customer satisfaction, stakeholder awareness </a:t>
            </a:r>
            <a:r>
              <a:rPr lang="en-US" sz="1050" dirty="0" smtClean="0"/>
              <a:t>and confidence;</a:t>
            </a:r>
          </a:p>
          <a:p>
            <a:endParaRPr lang="en-US" sz="1050" dirty="0"/>
          </a:p>
          <a:p>
            <a:r>
              <a:rPr lang="en-US" sz="1050" b="1" dirty="0" smtClean="0"/>
              <a:t>Improved </a:t>
            </a:r>
            <a:r>
              <a:rPr lang="en-US" sz="1050" b="1" dirty="0"/>
              <a:t>organizational sustainability: </a:t>
            </a:r>
            <a:r>
              <a:rPr lang="en-US" sz="1050" dirty="0"/>
              <a:t>effectively managing short and long-term effects</a:t>
            </a:r>
            <a:r>
              <a:rPr lang="en-US" sz="1050" dirty="0" smtClean="0"/>
              <a:t>, expenditures </a:t>
            </a:r>
            <a:r>
              <a:rPr lang="en-US" sz="1050" dirty="0"/>
              <a:t>and performance, can improve the sustainability of operations and the organization</a:t>
            </a:r>
            <a:r>
              <a:rPr lang="en-US" sz="1050" dirty="0" smtClean="0"/>
              <a:t>;</a:t>
            </a:r>
          </a:p>
          <a:p>
            <a:endParaRPr lang="en-US" sz="1050" dirty="0"/>
          </a:p>
          <a:p>
            <a:r>
              <a:rPr lang="en-US" sz="1050" b="1" dirty="0"/>
              <a:t>I</a:t>
            </a:r>
            <a:r>
              <a:rPr lang="en-US" sz="1050" b="1" dirty="0" smtClean="0"/>
              <a:t>mproved </a:t>
            </a:r>
            <a:r>
              <a:rPr lang="en-US" sz="1050" b="1" dirty="0"/>
              <a:t>efficiency and effectiveness: </a:t>
            </a:r>
            <a:r>
              <a:rPr lang="en-US" sz="1050" dirty="0"/>
              <a:t>reviewing and improving processes, procedures </a:t>
            </a:r>
            <a:r>
              <a:rPr lang="en-US" sz="1050" dirty="0" smtClean="0"/>
              <a:t>and asset </a:t>
            </a:r>
            <a:r>
              <a:rPr lang="en-US" sz="1050" dirty="0"/>
              <a:t>performance can improve efficiency and effectiveness, and the achievement of </a:t>
            </a:r>
            <a:r>
              <a:rPr lang="en-US" sz="1050" dirty="0" smtClean="0"/>
              <a:t>organizational objectives</a:t>
            </a:r>
            <a:r>
              <a:rPr lang="en-US" sz="1050" dirty="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66</a:t>
            </a:fld>
            <a:endParaRPr lang="en-US" dirty="0"/>
          </a:p>
        </p:txBody>
      </p:sp>
      <p:sp>
        <p:nvSpPr>
          <p:cNvPr id="4" name="Title 3"/>
          <p:cNvSpPr>
            <a:spLocks noGrp="1"/>
          </p:cNvSpPr>
          <p:nvPr>
            <p:ph type="title"/>
          </p:nvPr>
        </p:nvSpPr>
        <p:spPr/>
        <p:txBody>
          <a:bodyPr/>
          <a:lstStyle/>
          <a:p>
            <a:r>
              <a:rPr lang="en-US" dirty="0" smtClean="0"/>
              <a:t>What are the benefits of asset management?</a:t>
            </a:r>
            <a:endParaRPr lang="en-US" dirty="0"/>
          </a:p>
        </p:txBody>
      </p:sp>
    </p:spTree>
    <p:extLst>
      <p:ext uri="{BB962C8B-B14F-4D97-AF65-F5344CB8AC3E}">
        <p14:creationId xmlns:p14="http://schemas.microsoft.com/office/powerpoint/2010/main" xmlns="" val="17463912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fontScale="77500" lnSpcReduction="20000"/>
          </a:bodyPr>
          <a:lstStyle/>
          <a:p>
            <a:pPr marL="0" indent="0">
              <a:buNone/>
            </a:pPr>
            <a:r>
              <a:rPr lang="en-US" b="1" dirty="0" smtClean="0"/>
              <a:t>Leadership </a:t>
            </a:r>
            <a:r>
              <a:rPr lang="en-US" b="1" dirty="0"/>
              <a:t>and workplace culture are determinants of realization of value.</a:t>
            </a:r>
          </a:p>
          <a:p>
            <a:pPr marL="0" indent="0">
              <a:buNone/>
            </a:pPr>
            <a:endParaRPr lang="en-US" dirty="0" smtClean="0"/>
          </a:p>
          <a:p>
            <a:pPr marL="0" indent="0">
              <a:buNone/>
            </a:pPr>
            <a:r>
              <a:rPr lang="en-US" dirty="0" smtClean="0"/>
              <a:t>Leadership </a:t>
            </a:r>
            <a:r>
              <a:rPr lang="en-US" dirty="0"/>
              <a:t>and commitment from all managerial levels is essential for successfully establishing</a:t>
            </a:r>
            <a:r>
              <a:rPr lang="en-US" dirty="0" smtClean="0"/>
              <a:t>, operating </a:t>
            </a:r>
            <a:r>
              <a:rPr lang="en-US" dirty="0"/>
              <a:t>and improving asset management within the organization.</a:t>
            </a:r>
          </a:p>
          <a:p>
            <a:pPr marL="0" indent="0">
              <a:buNone/>
            </a:pPr>
            <a:endParaRPr lang="en-US" dirty="0" smtClean="0"/>
          </a:p>
          <a:p>
            <a:pPr marL="0" indent="0">
              <a:buNone/>
            </a:pPr>
            <a:r>
              <a:rPr lang="en-US" b="1" dirty="0" smtClean="0"/>
              <a:t>This </a:t>
            </a:r>
            <a:r>
              <a:rPr lang="en-US" b="1" dirty="0"/>
              <a:t>includes:</a:t>
            </a:r>
          </a:p>
          <a:p>
            <a:r>
              <a:rPr lang="en-US" dirty="0" smtClean="0"/>
              <a:t>clearly </a:t>
            </a:r>
            <a:r>
              <a:rPr lang="en-US" dirty="0"/>
              <a:t>defined roles, responsibilities and authorities;</a:t>
            </a:r>
          </a:p>
          <a:p>
            <a:r>
              <a:rPr lang="en-US" dirty="0" smtClean="0"/>
              <a:t>ensuring </a:t>
            </a:r>
            <a:r>
              <a:rPr lang="en-US" dirty="0"/>
              <a:t>that employees are aware, competent, and empowered;</a:t>
            </a:r>
          </a:p>
          <a:p>
            <a:r>
              <a:rPr lang="en-US" dirty="0" smtClean="0"/>
              <a:t>consultation </a:t>
            </a:r>
            <a:r>
              <a:rPr lang="en-US" dirty="0"/>
              <a:t>with employees and stakeholders regarding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67</a:t>
            </a:fld>
            <a:endParaRPr lang="en-US" dirty="0"/>
          </a:p>
        </p:txBody>
      </p:sp>
      <p:sp>
        <p:nvSpPr>
          <p:cNvPr id="4" name="Title 3"/>
          <p:cNvSpPr>
            <a:spLocks noGrp="1"/>
          </p:cNvSpPr>
          <p:nvPr>
            <p:ph type="title"/>
          </p:nvPr>
        </p:nvSpPr>
        <p:spPr/>
        <p:txBody>
          <a:bodyPr/>
          <a:lstStyle/>
          <a:p>
            <a:r>
              <a:rPr lang="en-US" dirty="0" smtClean="0"/>
              <a:t>Fundamentals : Leadership</a:t>
            </a:r>
            <a:endParaRPr lang="en-US" dirty="0"/>
          </a:p>
        </p:txBody>
      </p:sp>
    </p:spTree>
    <p:extLst>
      <p:ext uri="{BB962C8B-B14F-4D97-AF65-F5344CB8AC3E}">
        <p14:creationId xmlns:p14="http://schemas.microsoft.com/office/powerpoint/2010/main" xmlns="" val="4236505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b="1" dirty="0" smtClean="0"/>
              <a:t>Asset management gives assurance that assets will fulfill their required purpose.</a:t>
            </a:r>
          </a:p>
          <a:p>
            <a:pPr marL="0" indent="0">
              <a:buNone/>
            </a:pPr>
            <a:endParaRPr lang="en-US" dirty="0" smtClean="0"/>
          </a:p>
          <a:p>
            <a:pPr marL="0" indent="0">
              <a:buNone/>
            </a:pPr>
            <a:r>
              <a:rPr lang="en-US" dirty="0" smtClean="0"/>
              <a:t>The need for assurance arises from the need to effectively govern an organization. Assurance applies to assets, asset management and the asset management system.</a:t>
            </a:r>
          </a:p>
          <a:p>
            <a:pPr marL="0" indent="0">
              <a:buNone/>
            </a:pPr>
            <a:r>
              <a:rPr lang="en-US" dirty="0" smtClean="0"/>
              <a:t>This includes:</a:t>
            </a:r>
          </a:p>
          <a:p>
            <a:r>
              <a:rPr lang="en-US" dirty="0" smtClean="0"/>
              <a:t>developing and implementing processes that connect the required purposes and performance of the assets to the organizational objectives;</a:t>
            </a:r>
          </a:p>
          <a:p>
            <a:r>
              <a:rPr lang="en-US" dirty="0" smtClean="0"/>
              <a:t>implementing processes for assurance of capability across all life cycle stages;</a:t>
            </a:r>
          </a:p>
          <a:p>
            <a:r>
              <a:rPr lang="en-US" dirty="0" smtClean="0"/>
              <a:t>implementing processes for monitoring and continual improvement;</a:t>
            </a:r>
          </a:p>
          <a:p>
            <a:r>
              <a:rPr lang="en-US" dirty="0" smtClean="0"/>
              <a:t>providing the necessary resources and competent personnel for demonstration of assurance, by undertaking asset management activities and operating the asset management system.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68</a:t>
            </a:fld>
            <a:endParaRPr lang="en-US" dirty="0"/>
          </a:p>
        </p:txBody>
      </p:sp>
      <p:sp>
        <p:nvSpPr>
          <p:cNvPr id="4" name="Title 3"/>
          <p:cNvSpPr>
            <a:spLocks noGrp="1"/>
          </p:cNvSpPr>
          <p:nvPr>
            <p:ph type="title"/>
          </p:nvPr>
        </p:nvSpPr>
        <p:spPr/>
        <p:txBody>
          <a:bodyPr/>
          <a:lstStyle/>
          <a:p>
            <a:r>
              <a:rPr lang="en-US" dirty="0" smtClean="0"/>
              <a:t>Fundamentals : Assurance</a:t>
            </a:r>
            <a:endParaRPr lang="en-US" dirty="0"/>
          </a:p>
        </p:txBody>
      </p:sp>
    </p:spTree>
    <p:extLst>
      <p:ext uri="{BB962C8B-B14F-4D97-AF65-F5344CB8AC3E}">
        <p14:creationId xmlns:p14="http://schemas.microsoft.com/office/powerpoint/2010/main" xmlns="" val="10460092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4800600" cy="4495800"/>
          </a:xfrm>
        </p:spPr>
        <p:txBody>
          <a:bodyPr>
            <a:noAutofit/>
          </a:bodyPr>
          <a:lstStyle/>
          <a:p>
            <a:r>
              <a:rPr lang="en-US" sz="1600" dirty="0" smtClean="0"/>
              <a:t>data </a:t>
            </a:r>
            <a:r>
              <a:rPr lang="en-US" sz="1600" dirty="0"/>
              <a:t>management;</a:t>
            </a:r>
          </a:p>
          <a:p>
            <a:r>
              <a:rPr lang="en-US" sz="1600" dirty="0" smtClean="0"/>
              <a:t>condition </a:t>
            </a:r>
            <a:r>
              <a:rPr lang="en-US" sz="1600" dirty="0"/>
              <a:t>monitoring;</a:t>
            </a:r>
          </a:p>
          <a:p>
            <a:r>
              <a:rPr lang="en-US" sz="1600" dirty="0" smtClean="0"/>
              <a:t>risk </a:t>
            </a:r>
            <a:r>
              <a:rPr lang="en-US" sz="1600" dirty="0"/>
              <a:t>management;</a:t>
            </a:r>
          </a:p>
          <a:p>
            <a:r>
              <a:rPr lang="en-US" sz="1600" dirty="0" smtClean="0"/>
              <a:t>quality </a:t>
            </a:r>
            <a:r>
              <a:rPr lang="en-US" sz="1600" dirty="0"/>
              <a:t>management;</a:t>
            </a:r>
          </a:p>
          <a:p>
            <a:r>
              <a:rPr lang="en-US" sz="1600" dirty="0" smtClean="0"/>
              <a:t>environmental </a:t>
            </a:r>
            <a:r>
              <a:rPr lang="en-US" sz="1600" dirty="0"/>
              <a:t>management;</a:t>
            </a:r>
          </a:p>
          <a:p>
            <a:r>
              <a:rPr lang="en-US" sz="1600" dirty="0" smtClean="0"/>
              <a:t>systems </a:t>
            </a:r>
            <a:r>
              <a:rPr lang="en-US" sz="1600" dirty="0"/>
              <a:t>and software engineering;</a:t>
            </a:r>
          </a:p>
          <a:p>
            <a:r>
              <a:rPr lang="en-US" sz="1600" dirty="0" smtClean="0"/>
              <a:t>life </a:t>
            </a:r>
            <a:r>
              <a:rPr lang="en-US" sz="1600" dirty="0"/>
              <a:t>cycle costing;</a:t>
            </a:r>
          </a:p>
          <a:p>
            <a:r>
              <a:rPr lang="en-US" sz="1600" dirty="0" smtClean="0"/>
              <a:t>dependability </a:t>
            </a:r>
            <a:r>
              <a:rPr lang="en-US" sz="1600" dirty="0"/>
              <a:t>(availability, reliability, maintainability, maintenance support)</a:t>
            </a:r>
            <a:r>
              <a:rPr lang="en-US" sz="1600" dirty="0" smtClean="0"/>
              <a:t>;</a:t>
            </a:r>
          </a:p>
          <a:p>
            <a:r>
              <a:rPr lang="en-US" sz="1600" dirty="0"/>
              <a:t>configuration management;</a:t>
            </a:r>
          </a:p>
          <a:p>
            <a:r>
              <a:rPr lang="en-US" sz="1600" dirty="0" err="1"/>
              <a:t>tero</a:t>
            </a:r>
            <a:r>
              <a:rPr lang="en-US" sz="1600" dirty="0"/>
              <a:t>-technology;</a:t>
            </a:r>
          </a:p>
          <a:p>
            <a:r>
              <a:rPr lang="en-US" sz="1600" dirty="0">
                <a:solidFill>
                  <a:srgbClr val="FF0000"/>
                </a:solidFill>
              </a:rPr>
              <a:t>sustainable development</a:t>
            </a:r>
            <a:r>
              <a:rPr lang="en-US" sz="1600" dirty="0"/>
              <a:t>;</a:t>
            </a:r>
          </a:p>
          <a:p>
            <a:r>
              <a:rPr lang="en-US" sz="1600" dirty="0"/>
              <a:t>inspection</a:t>
            </a:r>
            <a:r>
              <a:rPr lang="en-US" sz="1600" dirty="0" smtClean="0"/>
              <a:t>;</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69</a:t>
            </a:fld>
            <a:endParaRPr lang="en-US" dirty="0"/>
          </a:p>
        </p:txBody>
      </p:sp>
      <p:sp>
        <p:nvSpPr>
          <p:cNvPr id="4" name="Title 3"/>
          <p:cNvSpPr>
            <a:spLocks noGrp="1"/>
          </p:cNvSpPr>
          <p:nvPr>
            <p:ph type="title"/>
          </p:nvPr>
        </p:nvSpPr>
        <p:spPr>
          <a:xfrm>
            <a:off x="228600" y="152400"/>
            <a:ext cx="6400800" cy="838200"/>
          </a:xfrm>
        </p:spPr>
        <p:txBody>
          <a:bodyPr/>
          <a:lstStyle/>
          <a:p>
            <a:r>
              <a:rPr lang="en-US" dirty="0" smtClean="0"/>
              <a:t>Correlation</a:t>
            </a:r>
            <a:endParaRPr lang="en-US" dirty="0"/>
          </a:p>
        </p:txBody>
      </p:sp>
      <p:sp>
        <p:nvSpPr>
          <p:cNvPr id="5" name="TextBox 4"/>
          <p:cNvSpPr txBox="1"/>
          <p:nvPr/>
        </p:nvSpPr>
        <p:spPr>
          <a:xfrm>
            <a:off x="4343400" y="1447800"/>
            <a:ext cx="4390946" cy="4204228"/>
          </a:xfrm>
          <a:prstGeom prst="rect">
            <a:avLst/>
          </a:prstGeom>
          <a:noFill/>
        </p:spPr>
        <p:txBody>
          <a:bodyPr wrap="none" rtlCol="0">
            <a:spAutoFit/>
          </a:bodyPr>
          <a:lstStyle/>
          <a:p>
            <a:pPr marL="285750" indent="-285750">
              <a:buFont typeface="Courier New"/>
              <a:buChar char="o"/>
            </a:pPr>
            <a:r>
              <a:rPr lang="en-US" sz="1600" dirty="0"/>
              <a:t>non-destructive testing;</a:t>
            </a:r>
          </a:p>
          <a:p>
            <a:pPr marL="285750" indent="-285750">
              <a:buFont typeface="Courier New"/>
              <a:buChar char="o"/>
            </a:pPr>
            <a:r>
              <a:rPr lang="en-US" sz="1600" dirty="0"/>
              <a:t>pressure equipment</a:t>
            </a:r>
            <a:r>
              <a:rPr lang="en-US" sz="1600" dirty="0" smtClean="0"/>
              <a:t>;</a:t>
            </a:r>
            <a:endParaRPr lang="en-US" sz="1600" dirty="0" smtClean="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smtClean="0">
                <a:latin typeface="Helvetica"/>
                <a:cs typeface="Helvetica"/>
              </a:rPr>
              <a:t>financial </a:t>
            </a:r>
            <a:r>
              <a:rPr lang="en-US" sz="1600" dirty="0">
                <a:latin typeface="Helvetica"/>
                <a:cs typeface="Helvetica"/>
              </a:rPr>
              <a:t>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value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shock and vibration;</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acoustics;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qualification and assessment of personnel;</a:t>
            </a:r>
          </a:p>
          <a:p>
            <a:pPr marL="342900" indent="-342900">
              <a:spcBef>
                <a:spcPct val="20000"/>
              </a:spcBef>
              <a:buClr>
                <a:schemeClr val="accent1">
                  <a:lumMod val="50000"/>
                </a:schemeClr>
              </a:buClr>
              <a:buFont typeface="Courier New" pitchFamily="49" charset="0"/>
              <a:buChar char="o"/>
            </a:pPr>
            <a:r>
              <a:rPr lang="en-US" sz="1600" dirty="0">
                <a:solidFill>
                  <a:srgbClr val="FF0000"/>
                </a:solidFill>
                <a:latin typeface="Helvetica"/>
                <a:cs typeface="Helvetica"/>
              </a:rPr>
              <a:t>project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property and property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facilities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equipment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commissioning process;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energy management.</a:t>
            </a:r>
          </a:p>
          <a:p>
            <a:pPr marL="342900" indent="-342900">
              <a:spcBef>
                <a:spcPct val="20000"/>
              </a:spcBef>
              <a:buClr>
                <a:schemeClr val="accent1">
                  <a:lumMod val="50000"/>
                </a:schemeClr>
              </a:buClr>
              <a:buFont typeface="Courier New" pitchFamily="49" charset="0"/>
              <a:buChar char="o"/>
            </a:pPr>
            <a:endParaRPr lang="en-US" sz="1600" dirty="0">
              <a:latin typeface="Helvetica"/>
              <a:cs typeface="Helvetica"/>
            </a:endParaRPr>
          </a:p>
        </p:txBody>
      </p:sp>
      <p:sp>
        <p:nvSpPr>
          <p:cNvPr id="6" name="TextBox 5"/>
          <p:cNvSpPr txBox="1"/>
          <p:nvPr/>
        </p:nvSpPr>
        <p:spPr>
          <a:xfrm>
            <a:off x="228600" y="877669"/>
            <a:ext cx="6490066" cy="646331"/>
          </a:xfrm>
          <a:prstGeom prst="rect">
            <a:avLst/>
          </a:prstGeom>
          <a:noFill/>
        </p:spPr>
        <p:txBody>
          <a:bodyPr wrap="none" rtlCol="0">
            <a:spAutoFit/>
          </a:bodyPr>
          <a:lstStyle/>
          <a:p>
            <a:r>
              <a:rPr lang="en-US" dirty="0"/>
              <a:t>According to ISO relevant asset management subject areas include:</a:t>
            </a:r>
          </a:p>
          <a:p>
            <a:endParaRPr lang="en-US" dirty="0"/>
          </a:p>
        </p:txBody>
      </p:sp>
    </p:spTree>
    <p:extLst>
      <p:ext uri="{BB962C8B-B14F-4D97-AF65-F5344CB8AC3E}">
        <p14:creationId xmlns:p14="http://schemas.microsoft.com/office/powerpoint/2010/main" xmlns="" val="2428691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lstStyle/>
          <a:p>
            <a:r>
              <a:rPr lang="en-US" dirty="0"/>
              <a:t>Active in over </a:t>
            </a:r>
            <a:r>
              <a:rPr lang="en-US" dirty="0" smtClean="0"/>
              <a:t>140 countries and growing</a:t>
            </a:r>
            <a:endParaRPr lang="en-US" dirty="0"/>
          </a:p>
        </p:txBody>
      </p:sp>
      <p:sp>
        <p:nvSpPr>
          <p:cNvPr id="4" name="Content Placeholder 3"/>
          <p:cNvSpPr>
            <a:spLocks noGrp="1"/>
          </p:cNvSpPr>
          <p:nvPr>
            <p:ph sz="half" idx="2"/>
          </p:nvPr>
        </p:nvSpPr>
        <p:spPr>
          <a:xfrm>
            <a:off x="228600" y="1905000"/>
            <a:ext cx="4343400" cy="2514600"/>
          </a:xfrm>
        </p:spPr>
        <p:txBody>
          <a:bodyPr>
            <a:normAutofit/>
          </a:bodyPr>
          <a:lstStyle/>
          <a:p>
            <a:pPr marL="0" indent="0">
              <a:buNone/>
            </a:pPr>
            <a:r>
              <a:rPr lang="en-US" b="1" dirty="0" smtClean="0"/>
              <a:t>GPM is the largest sustainability training organization in the world.</a:t>
            </a:r>
          </a:p>
          <a:p>
            <a:pPr marL="0" indent="0">
              <a:buNone/>
            </a:pPr>
            <a:r>
              <a:rPr lang="en-US" dirty="0" smtClean="0"/>
              <a:t>(The Sustainable Project Management Organization.)</a:t>
            </a:r>
          </a:p>
          <a:p>
            <a:pPr marL="0" indent="0">
              <a:buNone/>
            </a:pPr>
            <a:endParaRPr lang="en-US" dirty="0"/>
          </a:p>
          <a:p>
            <a:pPr marL="0" indent="0">
              <a:buNone/>
            </a:pPr>
            <a:endParaRPr lang="en-US" dirty="0"/>
          </a:p>
        </p:txBody>
      </p:sp>
      <p:pic>
        <p:nvPicPr>
          <p:cNvPr id="10" name="Picture 9" descr="GPM Evolve.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553200" y="5029200"/>
            <a:ext cx="2422953" cy="7747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7</a:t>
            </a:fld>
            <a:endParaRPr lang="en-US" dirty="0"/>
          </a:p>
        </p:txBody>
      </p:sp>
      <p:pic>
        <p:nvPicPr>
          <p:cNvPr id="8" name="Picture 7" descr="MAP.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4953000" y="1981200"/>
            <a:ext cx="3810000" cy="2170586"/>
          </a:xfrm>
          <a:prstGeom prst="rect">
            <a:avLst/>
          </a:prstGeom>
        </p:spPr>
      </p:pic>
    </p:spTree>
    <p:extLst>
      <p:ext uri="{BB962C8B-B14F-4D97-AF65-F5344CB8AC3E}">
        <p14:creationId xmlns:p14="http://schemas.microsoft.com/office/powerpoint/2010/main" xmlns="" val="1654979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8" idx="1"/>
            <a:endCxn id="17" idx="1"/>
          </p:cNvCxnSpPr>
          <p:nvPr/>
        </p:nvCxnSpPr>
        <p:spPr>
          <a:xfrm rot="10800000" flipV="1">
            <a:off x="1219200" y="3314700"/>
            <a:ext cx="12700" cy="647700"/>
          </a:xfrm>
          <a:prstGeom prst="bentConnector3">
            <a:avLst>
              <a:gd name="adj1" fmla="val 4270591"/>
            </a:avLst>
          </a:prstGeom>
          <a:ln>
            <a:prstDash val="sysDash"/>
            <a:tailEnd type="triangle" w="lg"/>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4BE819A1-3DD8-4179-BFD0-BF7D359F8DBD}" type="slidenum">
              <a:rPr lang="en-US" smtClean="0"/>
              <a:pPr/>
              <a:t>70</a:t>
            </a:fld>
            <a:endParaRPr lang="en-US" dirty="0"/>
          </a:p>
        </p:txBody>
      </p:sp>
      <p:sp>
        <p:nvSpPr>
          <p:cNvPr id="4" name="Title 3"/>
          <p:cNvSpPr>
            <a:spLocks noGrp="1"/>
          </p:cNvSpPr>
          <p:nvPr>
            <p:ph type="title"/>
          </p:nvPr>
        </p:nvSpPr>
        <p:spPr/>
        <p:txBody>
          <a:bodyPr/>
          <a:lstStyle/>
          <a:p>
            <a:r>
              <a:rPr lang="en-US" dirty="0" smtClean="0"/>
              <a:t>Relationship to Projects</a:t>
            </a:r>
            <a:endParaRPr lang="en-US" dirty="0"/>
          </a:p>
        </p:txBody>
      </p:sp>
      <p:sp>
        <p:nvSpPr>
          <p:cNvPr id="6" name="Rectangle 5"/>
          <p:cNvSpPr/>
          <p:nvPr/>
        </p:nvSpPr>
        <p:spPr>
          <a:xfrm>
            <a:off x="1219200" y="16002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a:t>Organizational plans and objectives</a:t>
            </a:r>
          </a:p>
        </p:txBody>
      </p:sp>
      <p:sp>
        <p:nvSpPr>
          <p:cNvPr id="8" name="Up-Down Arrow 7"/>
          <p:cNvSpPr/>
          <p:nvPr/>
        </p:nvSpPr>
        <p:spPr>
          <a:xfrm>
            <a:off x="13716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0" name="Rectangle 9"/>
          <p:cNvSpPr/>
          <p:nvPr/>
        </p:nvSpPr>
        <p:spPr>
          <a:xfrm>
            <a:off x="1219200" y="2286000"/>
            <a:ext cx="3657600" cy="5334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Strategic asset management plan (SAMP) Asset management objectives</a:t>
            </a:r>
            <a:endParaRPr lang="en-US" sz="1400" dirty="0"/>
          </a:p>
        </p:txBody>
      </p:sp>
      <p:sp>
        <p:nvSpPr>
          <p:cNvPr id="11" name="Rectangle 10"/>
          <p:cNvSpPr/>
          <p:nvPr/>
        </p:nvSpPr>
        <p:spPr>
          <a:xfrm>
            <a:off x="1219200" y="762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Stakeholders and organizational context</a:t>
            </a:r>
            <a:endParaRPr lang="en-US" sz="1400" dirty="0"/>
          </a:p>
        </p:txBody>
      </p:sp>
      <p:sp>
        <p:nvSpPr>
          <p:cNvPr id="12" name="Down Arrow 11"/>
          <p:cNvSpPr/>
          <p:nvPr/>
        </p:nvSpPr>
        <p:spPr>
          <a:xfrm>
            <a:off x="1828800" y="1905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4" name="TextBox 13"/>
          <p:cNvSpPr txBox="1"/>
          <p:nvPr/>
        </p:nvSpPr>
        <p:spPr>
          <a:xfrm>
            <a:off x="1828800" y="6096000"/>
            <a:ext cx="5780774" cy="276999"/>
          </a:xfrm>
          <a:prstGeom prst="rect">
            <a:avLst/>
          </a:prstGeom>
          <a:noFill/>
        </p:spPr>
        <p:txBody>
          <a:bodyPr wrap="none" rtlCol="0">
            <a:spAutoFit/>
          </a:bodyPr>
          <a:lstStyle/>
          <a:p>
            <a:r>
              <a:rPr lang="en-US" sz="1200" dirty="0" smtClean="0"/>
              <a:t>Based on ISO 55000, Relationship </a:t>
            </a:r>
            <a:r>
              <a:rPr lang="en-US" sz="1200" dirty="0"/>
              <a:t>between key elements of an asset management system</a:t>
            </a:r>
          </a:p>
        </p:txBody>
      </p:sp>
      <p:sp>
        <p:nvSpPr>
          <p:cNvPr id="15" name="Rectangle 14"/>
          <p:cNvSpPr/>
          <p:nvPr/>
        </p:nvSpPr>
        <p:spPr>
          <a:xfrm>
            <a:off x="5486400" y="1219200"/>
            <a:ext cx="2971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smtClean="0"/>
              <a:t>Portfolio, Program &amp; Project Management</a:t>
            </a:r>
            <a:endParaRPr lang="en-US" sz="1400" dirty="0"/>
          </a:p>
        </p:txBody>
      </p:sp>
      <p:sp>
        <p:nvSpPr>
          <p:cNvPr id="17" name="Rectangle 16"/>
          <p:cNvSpPr/>
          <p:nvPr/>
        </p:nvSpPr>
        <p:spPr>
          <a:xfrm>
            <a:off x="1219200" y="3810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Implementation of asset management plans</a:t>
            </a:r>
            <a:endParaRPr lang="en-US" sz="1400" dirty="0"/>
          </a:p>
        </p:txBody>
      </p:sp>
      <p:sp>
        <p:nvSpPr>
          <p:cNvPr id="18" name="Rectangle 17"/>
          <p:cNvSpPr/>
          <p:nvPr/>
        </p:nvSpPr>
        <p:spPr>
          <a:xfrm>
            <a:off x="1219200" y="3200400"/>
            <a:ext cx="3657600" cy="2286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plans</a:t>
            </a:r>
            <a:endParaRPr lang="en-US" sz="1400" dirty="0"/>
          </a:p>
        </p:txBody>
      </p:sp>
      <p:sp>
        <p:nvSpPr>
          <p:cNvPr id="19" name="Up-Down Arrow 18"/>
          <p:cNvSpPr/>
          <p:nvPr/>
        </p:nvSpPr>
        <p:spPr>
          <a:xfrm>
            <a:off x="43434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0" name="Down Arrow 19"/>
          <p:cNvSpPr/>
          <p:nvPr/>
        </p:nvSpPr>
        <p:spPr>
          <a:xfrm>
            <a:off x="2209800" y="28194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1" name="Down Arrow 20"/>
          <p:cNvSpPr/>
          <p:nvPr/>
        </p:nvSpPr>
        <p:spPr>
          <a:xfrm>
            <a:off x="2667000" y="3429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2" name="Rectangle 21"/>
          <p:cNvSpPr/>
          <p:nvPr/>
        </p:nvSpPr>
        <p:spPr>
          <a:xfrm>
            <a:off x="3124200" y="4495800"/>
            <a:ext cx="14478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Portfolio</a:t>
            </a:r>
            <a:endParaRPr lang="en-US" sz="1400" dirty="0"/>
          </a:p>
        </p:txBody>
      </p:sp>
      <p:sp>
        <p:nvSpPr>
          <p:cNvPr id="23" name="Rectangle 22"/>
          <p:cNvSpPr/>
          <p:nvPr/>
        </p:nvSpPr>
        <p:spPr>
          <a:xfrm>
            <a:off x="1219200" y="5334000"/>
            <a:ext cx="36576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Performance evaluation and improvements</a:t>
            </a:r>
            <a:endParaRPr lang="en-US" sz="1400" dirty="0"/>
          </a:p>
        </p:txBody>
      </p:sp>
      <p:sp>
        <p:nvSpPr>
          <p:cNvPr id="24" name="Down Arrow 23"/>
          <p:cNvSpPr/>
          <p:nvPr/>
        </p:nvSpPr>
        <p:spPr>
          <a:xfrm>
            <a:off x="3733800" y="4114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5" name="Down Arrow 24"/>
          <p:cNvSpPr/>
          <p:nvPr/>
        </p:nvSpPr>
        <p:spPr>
          <a:xfrm>
            <a:off x="1752600" y="4114800"/>
            <a:ext cx="381000" cy="12192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6" name="Down Arrow 25"/>
          <p:cNvSpPr/>
          <p:nvPr/>
        </p:nvSpPr>
        <p:spPr>
          <a:xfrm>
            <a:off x="3733800" y="4953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7" name="Rectangle 26"/>
          <p:cNvSpPr/>
          <p:nvPr/>
        </p:nvSpPr>
        <p:spPr>
          <a:xfrm>
            <a:off x="5562600" y="3810000"/>
            <a:ext cx="27432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system + relevant support</a:t>
            </a:r>
            <a:endParaRPr lang="en-US" sz="1400" dirty="0"/>
          </a:p>
        </p:txBody>
      </p:sp>
      <p:sp>
        <p:nvSpPr>
          <p:cNvPr id="28" name="Rectangle 27"/>
          <p:cNvSpPr/>
          <p:nvPr/>
        </p:nvSpPr>
        <p:spPr>
          <a:xfrm>
            <a:off x="5562600" y="2743200"/>
            <a:ext cx="2743200" cy="685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Plans for developing asset management system &amp; relevant support</a:t>
            </a:r>
            <a:endParaRPr lang="en-US" sz="1400" dirty="0"/>
          </a:p>
        </p:txBody>
      </p:sp>
      <p:sp>
        <p:nvSpPr>
          <p:cNvPr id="29" name="Rectangle 28"/>
          <p:cNvSpPr/>
          <p:nvPr/>
        </p:nvSpPr>
        <p:spPr>
          <a:xfrm>
            <a:off x="5562600" y="1905000"/>
            <a:ext cx="27432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policy</a:t>
            </a:r>
            <a:endParaRPr lang="en-US" sz="1400" dirty="0"/>
          </a:p>
        </p:txBody>
      </p:sp>
      <p:cxnSp>
        <p:nvCxnSpPr>
          <p:cNvPr id="34" name="Elbow Connector 33"/>
          <p:cNvCxnSpPr/>
          <p:nvPr/>
        </p:nvCxnSpPr>
        <p:spPr>
          <a:xfrm rot="10800000" flipV="1">
            <a:off x="1206500" y="1752600"/>
            <a:ext cx="12700" cy="838200"/>
          </a:xfrm>
          <a:prstGeom prst="bentConnector3">
            <a:avLst>
              <a:gd name="adj1" fmla="val 4152945"/>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8" name="Elbow Connector 37"/>
          <p:cNvCxnSpPr>
            <a:endCxn id="18" idx="1"/>
          </p:cNvCxnSpPr>
          <p:nvPr/>
        </p:nvCxnSpPr>
        <p:spPr>
          <a:xfrm rot="16200000" flipH="1">
            <a:off x="590550" y="2686050"/>
            <a:ext cx="723900" cy="533400"/>
          </a:xfrm>
          <a:prstGeom prst="bentConnector2">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0" name="Elbow Connector 29"/>
          <p:cNvCxnSpPr>
            <a:stCxn id="11" idx="1"/>
            <a:endCxn id="6" idx="1"/>
          </p:cNvCxnSpPr>
          <p:nvPr/>
        </p:nvCxnSpPr>
        <p:spPr>
          <a:xfrm rot="10800000" flipV="1">
            <a:off x="1219200" y="914400"/>
            <a:ext cx="12700" cy="838200"/>
          </a:xfrm>
          <a:prstGeom prst="bentConnector3">
            <a:avLst>
              <a:gd name="adj1" fmla="val 4200000"/>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47" name="Elbow Connector 46"/>
          <p:cNvCxnSpPr>
            <a:stCxn id="23" idx="1"/>
            <a:endCxn id="17" idx="1"/>
          </p:cNvCxnSpPr>
          <p:nvPr/>
        </p:nvCxnSpPr>
        <p:spPr>
          <a:xfrm rot="10800000">
            <a:off x="1219200" y="3962400"/>
            <a:ext cx="12700" cy="1600200"/>
          </a:xfrm>
          <a:prstGeom prst="bentConnector3">
            <a:avLst>
              <a:gd name="adj1" fmla="val 4211764"/>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51" name="Elbow Connector 50"/>
          <p:cNvCxnSpPr>
            <a:stCxn id="6" idx="3"/>
            <a:endCxn id="29" idx="0"/>
          </p:cNvCxnSpPr>
          <p:nvPr/>
        </p:nvCxnSpPr>
        <p:spPr>
          <a:xfrm>
            <a:off x="4876800" y="1752600"/>
            <a:ext cx="2057400" cy="152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6" name="Elbow Connector 55"/>
          <p:cNvCxnSpPr>
            <a:stCxn id="29" idx="2"/>
            <a:endCxn id="10" idx="3"/>
          </p:cNvCxnSpPr>
          <p:nvPr/>
        </p:nvCxnSpPr>
        <p:spPr>
          <a:xfrm rot="5400000">
            <a:off x="5734050" y="1352550"/>
            <a:ext cx="342900" cy="2057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9" name="Elbow Connector 58"/>
          <p:cNvCxnSpPr>
            <a:endCxn id="28" idx="1"/>
          </p:cNvCxnSpPr>
          <p:nvPr/>
        </p:nvCxnSpPr>
        <p:spPr>
          <a:xfrm>
            <a:off x="4343400" y="2819400"/>
            <a:ext cx="1219200" cy="266700"/>
          </a:xfrm>
          <a:prstGeom prst="bentConnector3">
            <a:avLst>
              <a:gd name="adj1" fmla="val 980"/>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101" name="Straight Connector 100"/>
          <p:cNvCxnSpPr>
            <a:stCxn id="18" idx="3"/>
          </p:cNvCxnSpPr>
          <p:nvPr/>
        </p:nvCxnSpPr>
        <p:spPr>
          <a:xfrm>
            <a:off x="4876800" y="3314700"/>
            <a:ext cx="685800" cy="381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08" name="Straight Connector 107"/>
          <p:cNvCxnSpPr>
            <a:stCxn id="27" idx="1"/>
          </p:cNvCxnSpPr>
          <p:nvPr/>
        </p:nvCxnSpPr>
        <p:spPr>
          <a:xfrm flipH="1" flipV="1">
            <a:off x="4800600" y="3505200"/>
            <a:ext cx="762000" cy="5334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2" name="Straight Connector 111"/>
          <p:cNvCxnSpPr>
            <a:stCxn id="27" idx="1"/>
            <a:endCxn id="17" idx="3"/>
          </p:cNvCxnSpPr>
          <p:nvPr/>
        </p:nvCxnSpPr>
        <p:spPr>
          <a:xfrm flipH="1" flipV="1">
            <a:off x="4876800" y="3962400"/>
            <a:ext cx="685800" cy="762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6" name="Straight Connector 115"/>
          <p:cNvCxnSpPr>
            <a:stCxn id="28" idx="2"/>
          </p:cNvCxnSpPr>
          <p:nvPr/>
        </p:nvCxnSpPr>
        <p:spPr>
          <a:xfrm>
            <a:off x="6934200" y="3429000"/>
            <a:ext cx="0" cy="3810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9" name="Elbow Connector 118"/>
          <p:cNvCxnSpPr>
            <a:stCxn id="23" idx="3"/>
            <a:endCxn id="28" idx="3"/>
          </p:cNvCxnSpPr>
          <p:nvPr/>
        </p:nvCxnSpPr>
        <p:spPr>
          <a:xfrm flipV="1">
            <a:off x="4876800" y="3086100"/>
            <a:ext cx="3429000" cy="2476500"/>
          </a:xfrm>
          <a:prstGeom prst="bentConnector3">
            <a:avLst>
              <a:gd name="adj1" fmla="val 106667"/>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5" idx="1"/>
            <a:endCxn id="17" idx="3"/>
          </p:cNvCxnSpPr>
          <p:nvPr/>
        </p:nvCxnSpPr>
        <p:spPr>
          <a:xfrm flipH="1">
            <a:off x="4876800" y="1409700"/>
            <a:ext cx="609600" cy="25527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41" name="Straight Connector 140"/>
          <p:cNvCxnSpPr>
            <a:endCxn id="22" idx="3"/>
          </p:cNvCxnSpPr>
          <p:nvPr/>
        </p:nvCxnSpPr>
        <p:spPr>
          <a:xfrm flipH="1">
            <a:off x="4572000" y="1409700"/>
            <a:ext cx="914400" cy="3314700"/>
          </a:xfrm>
          <a:prstGeom prst="line">
            <a:avLst/>
          </a:prstGeom>
          <a:ln>
            <a:tailEnd type="triangle" w="lg"/>
          </a:ln>
        </p:spPr>
        <p:style>
          <a:lnRef idx="2">
            <a:schemeClr val="dk1"/>
          </a:lnRef>
          <a:fillRef idx="0">
            <a:schemeClr val="dk1"/>
          </a:fillRef>
          <a:effectRef idx="1">
            <a:schemeClr val="dk1"/>
          </a:effectRef>
          <a:fontRef idx="minor">
            <a:schemeClr val="tx1"/>
          </a:fontRef>
        </p:style>
      </p:cxnSp>
      <p:grpSp>
        <p:nvGrpSpPr>
          <p:cNvPr id="145" name="Group 144"/>
          <p:cNvGrpSpPr/>
          <p:nvPr/>
        </p:nvGrpSpPr>
        <p:grpSpPr>
          <a:xfrm>
            <a:off x="4876800" y="914400"/>
            <a:ext cx="2095500" cy="4648200"/>
            <a:chOff x="4876800" y="914400"/>
            <a:chExt cx="2095500" cy="4648200"/>
          </a:xfrm>
        </p:grpSpPr>
        <p:cxnSp>
          <p:nvCxnSpPr>
            <p:cNvPr id="126" name="Straight Connector 125"/>
            <p:cNvCxnSpPr>
              <a:stCxn id="15" idx="1"/>
              <a:endCxn id="11" idx="3"/>
            </p:cNvCxnSpPr>
            <p:nvPr/>
          </p:nvCxnSpPr>
          <p:spPr>
            <a:xfrm flipH="1" flipV="1">
              <a:off x="4876800" y="914400"/>
              <a:ext cx="609600" cy="4953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5" idx="1"/>
              <a:endCxn id="6" idx="3"/>
            </p:cNvCxnSpPr>
            <p:nvPr/>
          </p:nvCxnSpPr>
          <p:spPr>
            <a:xfrm flipH="1">
              <a:off x="4876800" y="1409700"/>
              <a:ext cx="609600" cy="34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5" idx="1"/>
              <a:endCxn id="10" idx="3"/>
            </p:cNvCxnSpPr>
            <p:nvPr/>
          </p:nvCxnSpPr>
          <p:spPr>
            <a:xfrm flipH="1">
              <a:off x="4876800" y="1409700"/>
              <a:ext cx="609600" cy="11430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5" idx="2"/>
              <a:endCxn id="29" idx="0"/>
            </p:cNvCxnSpPr>
            <p:nvPr/>
          </p:nvCxnSpPr>
          <p:spPr>
            <a:xfrm flipH="1">
              <a:off x="6934200" y="1600200"/>
              <a:ext cx="38100" cy="3048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23" idx="3"/>
            </p:cNvCxnSpPr>
            <p:nvPr/>
          </p:nvCxnSpPr>
          <p:spPr>
            <a:xfrm flipH="1">
              <a:off x="4876800" y="1409700"/>
              <a:ext cx="609600" cy="415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15944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71</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Systems Thinking</a:t>
            </a:r>
            <a:endParaRPr lang="en-GB" dirty="0">
              <a:ea typeface="Calibri"/>
            </a:endParaRPr>
          </a:p>
          <a:p>
            <a:pPr>
              <a:lnSpc>
                <a:spcPct val="115000"/>
              </a:lnSpc>
              <a:spcAft>
                <a:spcPts val="0"/>
              </a:spcAft>
              <a:buFont typeface="Arial" pitchFamily="34" charset="0"/>
              <a:buNone/>
            </a:pPr>
            <a:r>
              <a:rPr lang="en-GB" dirty="0" smtClean="0">
                <a:ea typeface="Calibri"/>
              </a:rPr>
              <a:t>ISO 26000</a:t>
            </a:r>
            <a:endParaRPr lang="en-GB" dirty="0">
              <a:ea typeface="Calibri"/>
            </a:endParaRPr>
          </a:p>
          <a:p>
            <a:pPr>
              <a:lnSpc>
                <a:spcPct val="115000"/>
              </a:lnSpc>
              <a:spcAft>
                <a:spcPts val="0"/>
              </a:spcAft>
              <a:buFont typeface="Arial" pitchFamily="34" charset="0"/>
              <a:buNone/>
            </a:pPr>
            <a:r>
              <a:rPr lang="en-GB" dirty="0" smtClean="0">
                <a:ea typeface="Calibri"/>
              </a:rPr>
              <a:t>ISO 14000 Series</a:t>
            </a:r>
            <a:endParaRPr lang="en-GB" dirty="0">
              <a:ea typeface="Calibri"/>
            </a:endParaRPr>
          </a:p>
          <a:p>
            <a:pPr>
              <a:lnSpc>
                <a:spcPct val="115000"/>
              </a:lnSpc>
              <a:spcAft>
                <a:spcPts val="0"/>
              </a:spcAft>
              <a:buFont typeface="Arial" pitchFamily="34" charset="0"/>
              <a:buNone/>
            </a:pPr>
            <a:r>
              <a:rPr lang="en-GB" dirty="0" smtClean="0">
                <a:ea typeface="Calibri"/>
              </a:rPr>
              <a:t>ISO 9000</a:t>
            </a:r>
          </a:p>
          <a:p>
            <a:pPr>
              <a:lnSpc>
                <a:spcPct val="115000"/>
              </a:lnSpc>
              <a:spcAft>
                <a:spcPts val="0"/>
              </a:spcAft>
              <a:buFont typeface="Arial" pitchFamily="34" charset="0"/>
              <a:buNone/>
            </a:pPr>
            <a:r>
              <a:rPr lang="en-GB" dirty="0" smtClean="0">
                <a:ea typeface="Calibri"/>
              </a:rPr>
              <a:t>ISO 50001</a:t>
            </a:r>
          </a:p>
          <a:p>
            <a:pPr>
              <a:lnSpc>
                <a:spcPct val="115000"/>
              </a:lnSpc>
              <a:spcAft>
                <a:spcPts val="0"/>
              </a:spcAft>
              <a:buFont typeface="Arial" pitchFamily="34" charset="0"/>
              <a:buNone/>
            </a:pPr>
            <a:r>
              <a:rPr lang="en-GB" dirty="0" smtClean="0">
                <a:ea typeface="Calibri"/>
              </a:rPr>
              <a:t>ISO 55000 </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1054386326"/>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Ethics Values and Principles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72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842936323"/>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4</a:t>
                      </a:r>
                    </a:p>
                    <a:p>
                      <a:pPr>
                        <a:lnSpc>
                          <a:spcPct val="100000"/>
                        </a:lnSpc>
                        <a:spcAft>
                          <a:spcPts val="0"/>
                        </a:spcAft>
                      </a:pPr>
                      <a:r>
                        <a:rPr lang="en-GB" sz="1600" dirty="0" smtClean="0">
                          <a:solidFill>
                            <a:schemeClr val="tx1"/>
                          </a:solidFill>
                          <a:latin typeface="Helvetica"/>
                          <a:ea typeface="Calibri"/>
                          <a:cs typeface="Helvetica"/>
                        </a:rPr>
                        <a:t>Ethics Values</a:t>
                      </a:r>
                      <a:r>
                        <a:rPr lang="en-GB" sz="1600" baseline="0" dirty="0" smtClean="0">
                          <a:solidFill>
                            <a:schemeClr val="tx1"/>
                          </a:solidFill>
                          <a:latin typeface="Helvetica"/>
                          <a:ea typeface="Calibri"/>
                          <a:cs typeface="Helvetica"/>
                        </a:rPr>
                        <a:t> and Principles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Ethics</a:t>
                      </a:r>
                      <a:r>
                        <a:rPr lang="en-GB" sz="1600" b="1" baseline="0" dirty="0" smtClean="0">
                          <a:solidFill>
                            <a:schemeClr val="tx1"/>
                          </a:solidFill>
                          <a:latin typeface="Helvetica"/>
                          <a:ea typeface="Calibri"/>
                          <a:cs typeface="Helvetica"/>
                        </a:rPr>
                        <a:t> </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Values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Principles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the Principles,</a:t>
                      </a:r>
                      <a:r>
                        <a:rPr lang="en-GB" sz="1600" baseline="0" dirty="0" smtClean="0">
                          <a:solidFill>
                            <a:schemeClr val="tx2"/>
                          </a:solidFill>
                          <a:latin typeface="Helvetica"/>
                          <a:ea typeface="Calibri"/>
                          <a:cs typeface="Helvetica"/>
                        </a:rPr>
                        <a:t> Ethics and Values behind Sustainable Change Delivery.</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5797574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sz="3600" dirty="0"/>
              <a:t>Business </a:t>
            </a:r>
            <a:r>
              <a:rPr lang="en-GB" sz="3600" dirty="0" smtClean="0"/>
              <a:t>Ethics</a:t>
            </a:r>
            <a:endParaRPr lang="en-US" sz="3600" dirty="0"/>
          </a:p>
        </p:txBody>
      </p:sp>
      <p:sp>
        <p:nvSpPr>
          <p:cNvPr id="105475" name="Rectangle 3"/>
          <p:cNvSpPr>
            <a:spLocks noGrp="1" noChangeArrowheads="1"/>
          </p:cNvSpPr>
          <p:nvPr>
            <p:ph type="body" sz="half" idx="1"/>
          </p:nvPr>
        </p:nvSpPr>
        <p:spPr>
          <a:xfrm>
            <a:off x="457200" y="1600200"/>
            <a:ext cx="4343400" cy="4525963"/>
          </a:xfrm>
        </p:spPr>
        <p:txBody>
          <a:bodyPr/>
          <a:lstStyle/>
          <a:p>
            <a:r>
              <a:rPr lang="en-GB" sz="2600" b="1" dirty="0"/>
              <a:t>Business ethics are:</a:t>
            </a:r>
          </a:p>
          <a:p>
            <a:pPr lvl="1"/>
            <a:r>
              <a:rPr lang="en-GB" sz="2200" dirty="0"/>
              <a:t>Rules of conduct</a:t>
            </a:r>
          </a:p>
          <a:p>
            <a:pPr lvl="1"/>
            <a:r>
              <a:rPr lang="en-GB" sz="2200" dirty="0"/>
              <a:t>Patterns of behaviour in business</a:t>
            </a:r>
          </a:p>
          <a:p>
            <a:pPr lvl="1"/>
            <a:r>
              <a:rPr lang="en-GB" sz="2200" dirty="0"/>
              <a:t>‘Doing the right thing’</a:t>
            </a:r>
          </a:p>
          <a:p>
            <a:r>
              <a:rPr lang="en-GB" sz="2600" b="1" dirty="0"/>
              <a:t>Involves responsibility to:</a:t>
            </a:r>
          </a:p>
          <a:p>
            <a:pPr lvl="1"/>
            <a:r>
              <a:rPr lang="en-GB" sz="2200" dirty="0"/>
              <a:t>Suppliers</a:t>
            </a:r>
          </a:p>
          <a:p>
            <a:pPr lvl="1"/>
            <a:r>
              <a:rPr lang="en-GB" sz="2200" dirty="0"/>
              <a:t>Employees</a:t>
            </a:r>
          </a:p>
          <a:p>
            <a:pPr lvl="1"/>
            <a:r>
              <a:rPr lang="en-GB" sz="2200" dirty="0"/>
              <a:t>Wider </a:t>
            </a:r>
            <a:r>
              <a:rPr lang="en-GB" sz="2200" dirty="0" smtClean="0"/>
              <a:t>community</a:t>
            </a:r>
          </a:p>
          <a:p>
            <a:pPr lvl="1"/>
            <a:r>
              <a:rPr lang="en-GB" sz="2200" dirty="0" smtClean="0"/>
              <a:t>Even competitors…</a:t>
            </a:r>
            <a:endParaRPr lang="en-GB" sz="2200" dirty="0"/>
          </a:p>
          <a:p>
            <a:endParaRPr lang="en-GB" sz="2600" dirty="0"/>
          </a:p>
        </p:txBody>
      </p:sp>
      <p:pic>
        <p:nvPicPr>
          <p:cNvPr id="2" name="Picture 1"/>
          <p:cNvPicPr>
            <a:picLocks noChangeAspect="1"/>
          </p:cNvPicPr>
          <p:nvPr/>
        </p:nvPicPr>
        <p:blipFill>
          <a:blip r:embed="rId2" cstate="print"/>
          <a:stretch>
            <a:fillRect/>
          </a:stretch>
        </p:blipFill>
        <p:spPr>
          <a:xfrm>
            <a:off x="5257800" y="1752600"/>
            <a:ext cx="3043271" cy="2019300"/>
          </a:xfrm>
          <a:prstGeom prst="rect">
            <a:avLst/>
          </a:prstGeom>
        </p:spPr>
      </p:pic>
    </p:spTree>
    <p:extLst>
      <p:ext uri="{BB962C8B-B14F-4D97-AF65-F5344CB8AC3E}">
        <p14:creationId xmlns:p14="http://schemas.microsoft.com/office/powerpoint/2010/main" xmlns="" val="88793459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sz="3600" dirty="0"/>
              <a:t>B</a:t>
            </a:r>
            <a:r>
              <a:rPr lang="en-GB" sz="3600" dirty="0" smtClean="0"/>
              <a:t>usiness Principles</a:t>
            </a:r>
            <a:endParaRPr lang="en-US" sz="3600" dirty="0"/>
          </a:p>
        </p:txBody>
      </p:sp>
      <p:sp>
        <p:nvSpPr>
          <p:cNvPr id="107523" name="Rectangle 3"/>
          <p:cNvSpPr>
            <a:spLocks noGrp="1" noChangeArrowheads="1"/>
          </p:cNvSpPr>
          <p:nvPr>
            <p:ph type="body" idx="1"/>
          </p:nvPr>
        </p:nvSpPr>
        <p:spPr>
          <a:xfrm>
            <a:off x="457200" y="1557338"/>
            <a:ext cx="8229600" cy="4573587"/>
          </a:xfrm>
        </p:spPr>
        <p:txBody>
          <a:bodyPr/>
          <a:lstStyle/>
          <a:p>
            <a:r>
              <a:rPr lang="en-GB" b="1" dirty="0" smtClean="0"/>
              <a:t>Shared values horizontally and vertically </a:t>
            </a:r>
            <a:endParaRPr lang="en-GB" b="1" dirty="0"/>
          </a:p>
          <a:p>
            <a:pPr lvl="1"/>
            <a:r>
              <a:rPr lang="en-GB" dirty="0"/>
              <a:t>Shape relationships with all stakeholders</a:t>
            </a:r>
          </a:p>
          <a:p>
            <a:pPr lvl="1"/>
            <a:r>
              <a:rPr lang="en-GB" dirty="0"/>
              <a:t>Affects dealings through supply </a:t>
            </a:r>
            <a:r>
              <a:rPr lang="en-GB" b="1" dirty="0"/>
              <a:t>chain</a:t>
            </a:r>
          </a:p>
          <a:p>
            <a:r>
              <a:rPr lang="en-GB" b="1" dirty="0"/>
              <a:t>Key principles</a:t>
            </a:r>
          </a:p>
          <a:p>
            <a:pPr lvl="1"/>
            <a:r>
              <a:rPr lang="en-GB" dirty="0"/>
              <a:t>Respect for human rights</a:t>
            </a:r>
          </a:p>
          <a:p>
            <a:pPr lvl="1"/>
            <a:r>
              <a:rPr lang="en-GB" dirty="0"/>
              <a:t>Setting appropriate conditions of employment in suppliers’ </a:t>
            </a:r>
            <a:r>
              <a:rPr lang="en-GB" dirty="0" smtClean="0"/>
              <a:t>factories</a:t>
            </a:r>
            <a:endParaRPr lang="en-GB" dirty="0"/>
          </a:p>
        </p:txBody>
      </p:sp>
    </p:spTree>
    <p:extLst>
      <p:ext uri="{BB962C8B-B14F-4D97-AF65-F5344CB8AC3E}">
        <p14:creationId xmlns:p14="http://schemas.microsoft.com/office/powerpoint/2010/main" xmlns="" val="149915238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GB"/>
              <a:t>Costs of ethical behaviour</a:t>
            </a:r>
            <a:endParaRPr lang="en-US"/>
          </a:p>
        </p:txBody>
      </p:sp>
      <p:sp>
        <p:nvSpPr>
          <p:cNvPr id="158723" name="Rectangle 3"/>
          <p:cNvSpPr>
            <a:spLocks noGrp="1" noChangeArrowheads="1"/>
          </p:cNvSpPr>
          <p:nvPr>
            <p:ph type="body" idx="1"/>
          </p:nvPr>
        </p:nvSpPr>
        <p:spPr>
          <a:xfrm>
            <a:off x="228601" y="1447800"/>
            <a:ext cx="5486400" cy="4530725"/>
          </a:xfrm>
        </p:spPr>
        <p:txBody>
          <a:bodyPr/>
          <a:lstStyle/>
          <a:p>
            <a:r>
              <a:rPr lang="en-GB" sz="2600" dirty="0" smtClean="0"/>
              <a:t>Increased costs due to</a:t>
            </a:r>
            <a:endParaRPr lang="en-GB" sz="2600" dirty="0"/>
          </a:p>
          <a:p>
            <a:pPr lvl="1"/>
            <a:r>
              <a:rPr lang="en-GB" sz="2200" dirty="0"/>
              <a:t>Audits and training</a:t>
            </a:r>
          </a:p>
          <a:p>
            <a:pPr lvl="1"/>
            <a:r>
              <a:rPr lang="en-GB" sz="2200" dirty="0"/>
              <a:t>Remedial actions</a:t>
            </a:r>
          </a:p>
          <a:p>
            <a:pPr lvl="1"/>
            <a:r>
              <a:rPr lang="en-GB" sz="2200" dirty="0"/>
              <a:t>Employment of Ethical Trade </a:t>
            </a:r>
            <a:r>
              <a:rPr lang="en-GB" sz="2200" dirty="0" smtClean="0"/>
              <a:t>teams</a:t>
            </a:r>
            <a:endParaRPr lang="en-GB" sz="2200" dirty="0"/>
          </a:p>
          <a:p>
            <a:r>
              <a:rPr lang="en-GB" sz="2600" dirty="0" smtClean="0"/>
              <a:t>However…..  These produce</a:t>
            </a:r>
            <a:endParaRPr lang="en-GB" sz="2600" dirty="0"/>
          </a:p>
          <a:p>
            <a:pPr lvl="1"/>
            <a:r>
              <a:rPr lang="en-GB" sz="2200" dirty="0"/>
              <a:t>Improvements to a supplier mean </a:t>
            </a:r>
            <a:r>
              <a:rPr lang="en-GB" sz="2200" dirty="0" smtClean="0"/>
              <a:t>standards </a:t>
            </a:r>
            <a:r>
              <a:rPr lang="en-GB" sz="2200" dirty="0"/>
              <a:t>improve</a:t>
            </a:r>
          </a:p>
          <a:p>
            <a:pPr lvl="1"/>
            <a:r>
              <a:rPr lang="en-GB" sz="2200" dirty="0"/>
              <a:t>Transparency in business gives all stakeholders, including customers, confidence in the brand</a:t>
            </a:r>
          </a:p>
          <a:p>
            <a:pPr lvl="1"/>
            <a:endParaRPr lang="en-US" sz="2200" dirty="0"/>
          </a:p>
        </p:txBody>
      </p:sp>
      <p:pic>
        <p:nvPicPr>
          <p:cNvPr id="2" name="Picture 1"/>
          <p:cNvPicPr>
            <a:picLocks noChangeAspect="1"/>
          </p:cNvPicPr>
          <p:nvPr/>
        </p:nvPicPr>
        <p:blipFill rotWithShape="1">
          <a:blip r:embed="rId2" cstate="print"/>
          <a:srcRect b="5055"/>
          <a:stretch/>
        </p:blipFill>
        <p:spPr>
          <a:xfrm>
            <a:off x="5562600" y="1981200"/>
            <a:ext cx="3365223" cy="2194560"/>
          </a:xfrm>
          <a:prstGeom prst="rect">
            <a:avLst/>
          </a:prstGeom>
        </p:spPr>
      </p:pic>
    </p:spTree>
    <p:extLst>
      <p:ext uri="{BB962C8B-B14F-4D97-AF65-F5344CB8AC3E}">
        <p14:creationId xmlns:p14="http://schemas.microsoft.com/office/powerpoint/2010/main" xmlns="" val="15267644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Corporations cause socio-environmental issues and should therefore play a role in solving them (E.g.: pollution)</a:t>
            </a:r>
          </a:p>
          <a:p>
            <a:r>
              <a:rPr lang="en-US" dirty="0" smtClean="0"/>
              <a:t>As powerful players in society, they should use that power responsibly</a:t>
            </a:r>
          </a:p>
          <a:p>
            <a:r>
              <a:rPr lang="en-US" dirty="0" smtClean="0"/>
              <a:t>Corporations rely on the contributions of shareholders, employees, suppliers, communities and consumers and have a duty to take into account their collective needs.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76</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Corporate Social Responsibility</a:t>
            </a:r>
            <a:br>
              <a:rPr lang="en-US" dirty="0" smtClean="0"/>
            </a:br>
            <a:r>
              <a:rPr lang="en-US" dirty="0" smtClean="0"/>
              <a:t>(Why Morally)</a:t>
            </a:r>
            <a:endParaRPr lang="en-US" dirty="0"/>
          </a:p>
        </p:txBody>
      </p:sp>
    </p:spTree>
    <p:extLst>
      <p:ext uri="{BB962C8B-B14F-4D97-AF65-F5344CB8AC3E}">
        <p14:creationId xmlns:p14="http://schemas.microsoft.com/office/powerpoint/2010/main" xmlns="" val="37568676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Expectations by society go beyond meeting legal responsibilities</a:t>
            </a:r>
          </a:p>
          <a:p>
            <a:pPr lvl="1"/>
            <a:r>
              <a:rPr lang="en-US" dirty="0" smtClean="0"/>
              <a:t>For Example: </a:t>
            </a:r>
          </a:p>
          <a:p>
            <a:pPr lvl="2"/>
            <a:r>
              <a:rPr lang="en-US" dirty="0" smtClean="0"/>
              <a:t>Ensuring contractors and sub-contractors pay their employees</a:t>
            </a:r>
          </a:p>
          <a:p>
            <a:pPr lvl="2"/>
            <a:r>
              <a:rPr lang="en-US" dirty="0" smtClean="0"/>
              <a:t>Purchasing from suppliers that have good environmental practices</a:t>
            </a:r>
          </a:p>
          <a:p>
            <a:pPr lvl="2"/>
            <a:r>
              <a:rPr lang="en-US" dirty="0" smtClean="0"/>
              <a:t>Not working with organizations the violate human rights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77</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Corporate Social Responsibility</a:t>
            </a:r>
            <a:br>
              <a:rPr lang="en-US" dirty="0" smtClean="0"/>
            </a:br>
            <a:r>
              <a:rPr lang="en-US" dirty="0" smtClean="0"/>
              <a:t>(Why Ethically)</a:t>
            </a:r>
            <a:endParaRPr lang="en-US" dirty="0"/>
          </a:p>
        </p:txBody>
      </p:sp>
    </p:spTree>
    <p:extLst>
      <p:ext uri="{BB962C8B-B14F-4D97-AF65-F5344CB8AC3E}">
        <p14:creationId xmlns:p14="http://schemas.microsoft.com/office/powerpoint/2010/main" xmlns="" val="23666842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276599"/>
          </a:xfrm>
        </p:spPr>
        <p:txBody>
          <a:bodyPr>
            <a:normAutofit/>
          </a:bodyPr>
          <a:lstStyle/>
          <a:p>
            <a:r>
              <a:rPr lang="en-US" sz="1900" b="1" dirty="0" smtClean="0">
                <a:latin typeface="+mn-lt"/>
                <a:cs typeface="+mn-cs"/>
              </a:rPr>
              <a:t>Principles: </a:t>
            </a:r>
            <a:r>
              <a:rPr lang="en-US" sz="1900" dirty="0" smtClean="0">
                <a:latin typeface="+mn-lt"/>
                <a:cs typeface="+mn-cs"/>
              </a:rPr>
              <a:t>Fundamental norms, rules, or values that represent what is desirable and positive for a person, group, organization, or community, and help it in determining the rightfulness or wrongfulness of its actions. Principles are more basic than policy and objectives, and are meant to govern both. </a:t>
            </a:r>
          </a:p>
          <a:p>
            <a:pPr>
              <a:buNone/>
            </a:pPr>
            <a:endParaRPr lang="en-US" sz="1900" dirty="0" smtClean="0">
              <a:latin typeface="+mn-lt"/>
              <a:cs typeface="+mn-cs"/>
            </a:endParaRPr>
          </a:p>
          <a:p>
            <a:r>
              <a:rPr lang="en-US" sz="1900" b="1" dirty="0" smtClean="0">
                <a:latin typeface="+mn-lt"/>
                <a:cs typeface="+mn-cs"/>
              </a:rPr>
              <a:t>Values: </a:t>
            </a:r>
            <a:r>
              <a:rPr lang="en-US" sz="1900" dirty="0" smtClean="0">
                <a:latin typeface="+mn-lt"/>
                <a:cs typeface="+mn-cs"/>
              </a:rPr>
              <a:t>Important and lasting beliefs or ideals shared by the members of a culture about what is good or bad and desirable or undesirable. Values have major influence on a person's behavior and attitude and serve as broad guidelines in all situations. Some common business values are fairness, innovation and community involvement.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78</a:t>
            </a:fld>
            <a:endParaRPr lang="en-US" dirty="0"/>
          </a:p>
        </p:txBody>
      </p:sp>
      <p:sp>
        <p:nvSpPr>
          <p:cNvPr id="4" name="Title 3"/>
          <p:cNvSpPr>
            <a:spLocks noGrp="1"/>
          </p:cNvSpPr>
          <p:nvPr>
            <p:ph type="title"/>
          </p:nvPr>
        </p:nvSpPr>
        <p:spPr/>
        <p:txBody>
          <a:bodyPr/>
          <a:lstStyle/>
          <a:p>
            <a:r>
              <a:rPr lang="en-US" dirty="0" smtClean="0"/>
              <a:t>What are Principles and Values</a:t>
            </a:r>
            <a:endParaRPr lang="en-US" dirty="0"/>
          </a:p>
        </p:txBody>
      </p:sp>
    </p:spTree>
    <p:extLst>
      <p:ext uri="{BB962C8B-B14F-4D97-AF65-F5344CB8AC3E}">
        <p14:creationId xmlns:p14="http://schemas.microsoft.com/office/powerpoint/2010/main" xmlns="" val="21783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79</a:t>
            </a:fld>
            <a:endParaRPr lang="en-US" dirty="0"/>
          </a:p>
        </p:txBody>
      </p:sp>
      <p:sp>
        <p:nvSpPr>
          <p:cNvPr id="4" name="3 Título"/>
          <p:cNvSpPr>
            <a:spLocks noGrp="1"/>
          </p:cNvSpPr>
          <p:nvPr>
            <p:ph type="title"/>
          </p:nvPr>
        </p:nvSpPr>
        <p:spPr/>
        <p:txBody>
          <a:bodyPr/>
          <a:lstStyle/>
          <a:p>
            <a:r>
              <a:rPr lang="en-US" smtClean="0"/>
              <a:t>Communicating policies and values</a:t>
            </a:r>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6629400" y="3048000"/>
            <a:ext cx="1745467" cy="2286000"/>
          </a:xfrm>
          <a:prstGeom prst="rect">
            <a:avLst/>
          </a:prstGeom>
          <a:noFill/>
          <a:ln w="9525">
            <a:noFill/>
            <a:miter lim="800000"/>
            <a:headEnd/>
            <a:tailEnd/>
          </a:ln>
        </p:spPr>
      </p:pic>
      <p:sp>
        <p:nvSpPr>
          <p:cNvPr id="6" name="5 CuadroTexto"/>
          <p:cNvSpPr txBox="1"/>
          <p:nvPr/>
        </p:nvSpPr>
        <p:spPr>
          <a:xfrm>
            <a:off x="685800" y="2057400"/>
            <a:ext cx="5029200" cy="3693319"/>
          </a:xfrm>
          <a:prstGeom prst="rect">
            <a:avLst/>
          </a:prstGeom>
          <a:noFill/>
        </p:spPr>
        <p:txBody>
          <a:bodyPr wrap="square" rtlCol="0">
            <a:spAutoFit/>
          </a:bodyPr>
          <a:lstStyle/>
          <a:p>
            <a:pPr>
              <a:buFont typeface="Arial" pitchFamily="34" charset="0"/>
              <a:buChar char="•"/>
            </a:pPr>
            <a:r>
              <a:rPr lang="en-US" sz="1600" smtClean="0"/>
              <a:t> </a:t>
            </a:r>
            <a:r>
              <a:rPr lang="en-US" smtClean="0"/>
              <a:t>Through </a:t>
            </a:r>
            <a:r>
              <a:rPr lang="en-US" b="1" smtClean="0"/>
              <a:t>transparency,</a:t>
            </a:r>
            <a:r>
              <a:rPr lang="en-US" smtClean="0"/>
              <a:t> organizations </a:t>
            </a:r>
            <a:r>
              <a:rPr lang="en-US" b="1" smtClean="0"/>
              <a:t>can communicate </a:t>
            </a:r>
            <a:r>
              <a:rPr lang="en-US" smtClean="0"/>
              <a:t>to stakeholders and the public </a:t>
            </a:r>
            <a:r>
              <a:rPr lang="en-US" b="1" smtClean="0"/>
              <a:t>their values and polices </a:t>
            </a:r>
            <a:r>
              <a:rPr lang="en-US" smtClean="0"/>
              <a:t>and how they are being </a:t>
            </a:r>
            <a:r>
              <a:rPr lang="en-US" b="1" smtClean="0"/>
              <a:t>translated into action</a:t>
            </a:r>
            <a:r>
              <a:rPr lang="en-US" smtClean="0"/>
              <a:t>.</a:t>
            </a:r>
          </a:p>
          <a:p>
            <a:pPr>
              <a:buFont typeface="Arial" pitchFamily="34" charset="0"/>
              <a:buChar char="•"/>
            </a:pPr>
            <a:endParaRPr lang="en-US" smtClean="0"/>
          </a:p>
          <a:p>
            <a:pPr>
              <a:buFont typeface="Arial" pitchFamily="34" charset="0"/>
              <a:buChar char="•"/>
            </a:pPr>
            <a:r>
              <a:rPr lang="en-US" b="1" smtClean="0"/>
              <a:t>Transparency of commitment</a:t>
            </a:r>
            <a:r>
              <a:rPr lang="en-US" smtClean="0"/>
              <a:t> to values and openness </a:t>
            </a:r>
            <a:r>
              <a:rPr lang="en-US" b="1" smtClean="0"/>
              <a:t>about policies and processes </a:t>
            </a:r>
            <a:r>
              <a:rPr lang="en-US" smtClean="0"/>
              <a:t>will not only </a:t>
            </a:r>
            <a:r>
              <a:rPr lang="en-US" b="1" smtClean="0"/>
              <a:t>enhance a company’s reputation </a:t>
            </a:r>
            <a:r>
              <a:rPr lang="en-US" smtClean="0"/>
              <a:t>but act as a substantial deterrent to those wishing to act corruptly.</a:t>
            </a:r>
          </a:p>
          <a:p>
            <a:pPr>
              <a:buFont typeface="Arial" pitchFamily="34" charset="0"/>
              <a:buChar char="•"/>
            </a:pPr>
            <a:endParaRPr lang="en-US" smtClean="0"/>
          </a:p>
          <a:p>
            <a:pPr>
              <a:buFont typeface="Arial" pitchFamily="34" charset="0"/>
              <a:buChar char="•"/>
            </a:pPr>
            <a:r>
              <a:rPr lang="en-US" b="1" smtClean="0"/>
              <a:t>Transparency </a:t>
            </a:r>
            <a:r>
              <a:rPr lang="en-US" smtClean="0"/>
              <a:t>is a first line defence </a:t>
            </a:r>
            <a:r>
              <a:rPr lang="en-US" b="1" smtClean="0"/>
              <a:t>against corruptio</a:t>
            </a:r>
            <a:r>
              <a:rPr lang="en-US" sz="1600" b="1" smtClean="0"/>
              <a:t>n</a:t>
            </a:r>
            <a:endParaRPr lang="en-US" sz="1600" b="1"/>
          </a:p>
        </p:txBody>
      </p:sp>
      <p:sp>
        <p:nvSpPr>
          <p:cNvPr id="7" name="6 CuadroTexto"/>
          <p:cNvSpPr txBox="1"/>
          <p:nvPr/>
        </p:nvSpPr>
        <p:spPr>
          <a:xfrm>
            <a:off x="457200" y="1066800"/>
            <a:ext cx="5715000" cy="707886"/>
          </a:xfrm>
          <a:prstGeom prst="rect">
            <a:avLst/>
          </a:prstGeom>
          <a:noFill/>
        </p:spPr>
        <p:txBody>
          <a:bodyPr wrap="square" rtlCol="0">
            <a:spAutoFit/>
          </a:bodyPr>
          <a:lstStyle/>
          <a:p>
            <a:r>
              <a:rPr lang="en-US" sz="2000" dirty="0" smtClean="0"/>
              <a:t>According to </a:t>
            </a:r>
            <a:r>
              <a:rPr lang="en-US" sz="2000" dirty="0" err="1" smtClean="0"/>
              <a:t>Huguette</a:t>
            </a:r>
            <a:r>
              <a:rPr lang="en-US" sz="2000" dirty="0" smtClean="0"/>
              <a:t> Labelle - Chair, Transparency International Member, UN Global Compact Board</a:t>
            </a:r>
            <a:endParaRPr lang="en-US" sz="2000" dirty="0"/>
          </a:p>
        </p:txBody>
      </p:sp>
      <p:sp>
        <p:nvSpPr>
          <p:cNvPr id="9" name="8 CuadroTexto"/>
          <p:cNvSpPr txBox="1"/>
          <p:nvPr/>
        </p:nvSpPr>
        <p:spPr>
          <a:xfrm>
            <a:off x="5715000" y="1828800"/>
            <a:ext cx="3429000" cy="830997"/>
          </a:xfrm>
          <a:prstGeom prst="rect">
            <a:avLst/>
          </a:prstGeom>
          <a:noFill/>
        </p:spPr>
        <p:txBody>
          <a:bodyPr wrap="square" rtlCol="0">
            <a:spAutoFit/>
          </a:bodyPr>
          <a:lstStyle/>
          <a:p>
            <a:r>
              <a:rPr lang="en-US" sz="2400" b="1" smtClean="0"/>
              <a:t>Reporting Guidance on the UNGC 10th Principle? </a:t>
            </a:r>
            <a:endParaRPr lang="en-US" sz="2400" b="1"/>
          </a:p>
        </p:txBody>
      </p:sp>
    </p:spTree>
    <p:extLst>
      <p:ext uri="{BB962C8B-B14F-4D97-AF65-F5344CB8AC3E}">
        <p14:creationId xmlns:p14="http://schemas.microsoft.com/office/powerpoint/2010/main" xmlns="" val="9631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38200"/>
          </a:xfrm>
        </p:spPr>
        <p:txBody>
          <a:bodyPr/>
          <a:lstStyle/>
          <a:p>
            <a:r>
              <a:rPr lang="en-US" dirty="0" smtClean="0"/>
              <a:t>Our Sustainability Affiliations</a:t>
            </a:r>
            <a:endParaRPr lang="en-US" dirty="0"/>
          </a:p>
        </p:txBody>
      </p:sp>
      <p:sp>
        <p:nvSpPr>
          <p:cNvPr id="3" name="Content Placeholder 2"/>
          <p:cNvSpPr>
            <a:spLocks noGrp="1"/>
          </p:cNvSpPr>
          <p:nvPr>
            <p:ph sz="half" idx="1"/>
          </p:nvPr>
        </p:nvSpPr>
        <p:spPr>
          <a:xfrm>
            <a:off x="457200" y="1600200"/>
            <a:ext cx="4648200" cy="4525963"/>
          </a:xfrm>
        </p:spPr>
        <p:txBody>
          <a:bodyPr>
            <a:normAutofit/>
          </a:bodyPr>
          <a:lstStyle/>
          <a:p>
            <a:r>
              <a:rPr lang="en-US" sz="1800" b="1" dirty="0" smtClean="0">
                <a:latin typeface="Helvetica"/>
                <a:cs typeface="Helvetica"/>
              </a:rPr>
              <a:t>United Nations Global Compact</a:t>
            </a:r>
          </a:p>
          <a:p>
            <a:pPr lvl="1"/>
            <a:r>
              <a:rPr lang="en-US" sz="1600" dirty="0" smtClean="0">
                <a:latin typeface="Helvetica"/>
                <a:cs typeface="Helvetica"/>
              </a:rPr>
              <a:t>First Project Management Professional Development Organization to become a signatory</a:t>
            </a:r>
          </a:p>
          <a:p>
            <a:r>
              <a:rPr lang="en-US" sz="1800" b="1" dirty="0" smtClean="0">
                <a:latin typeface="Helvetica"/>
                <a:cs typeface="Helvetica"/>
              </a:rPr>
              <a:t>United Nations PRME (Principles for Responsible Management Education) Supporting Organization</a:t>
            </a:r>
          </a:p>
          <a:p>
            <a:pPr lvl="1"/>
            <a:r>
              <a:rPr lang="en-US" sz="1600" dirty="0" smtClean="0">
                <a:latin typeface="Helvetica"/>
                <a:cs typeface="Helvetica"/>
              </a:rPr>
              <a:t>One of only 14 worldwide</a:t>
            </a:r>
          </a:p>
          <a:p>
            <a:r>
              <a:rPr lang="en-US" sz="2000" b="1" dirty="0" smtClean="0">
                <a:latin typeface="Helvetica"/>
                <a:cs typeface="Helvetica"/>
              </a:rPr>
              <a:t>The Earth Charter Endorsers</a:t>
            </a:r>
          </a:p>
          <a:p>
            <a:pPr lvl="1"/>
            <a:r>
              <a:rPr lang="en-US" sz="1600" dirty="0" smtClean="0">
                <a:latin typeface="Helvetica"/>
                <a:cs typeface="Helvetica"/>
              </a:rPr>
              <a:t>GPM founders have taken part since the initial 2001 Summit </a:t>
            </a:r>
            <a:endParaRPr lang="en-US" sz="1600" dirty="0">
              <a:latin typeface="Helvetica"/>
              <a:cs typeface="Helvetica"/>
            </a:endParaRPr>
          </a:p>
          <a:p>
            <a:r>
              <a:rPr lang="en-US" sz="2000" b="1" dirty="0" smtClean="0">
                <a:latin typeface="Helvetica"/>
                <a:cs typeface="Helvetica"/>
              </a:rPr>
              <a:t>UN Business for Peace Initiative</a:t>
            </a:r>
          </a:p>
          <a:p>
            <a:pPr lvl="1"/>
            <a:r>
              <a:rPr lang="en-US" sz="1600" dirty="0" smtClean="0">
                <a:latin typeface="Helvetica"/>
                <a:cs typeface="Helvetica"/>
              </a:rPr>
              <a:t>GPM is a founding signatory</a:t>
            </a:r>
          </a:p>
          <a:p>
            <a:endParaRPr lang="en-US" dirty="0">
              <a:latin typeface="Helvetica"/>
              <a:cs typeface="Helvetica"/>
            </a:endParaRPr>
          </a:p>
        </p:txBody>
      </p:sp>
      <p:pic>
        <p:nvPicPr>
          <p:cNvPr id="6" name="Picture 5" descr="Global-Compact-logo-GC_Endorser_BLUE_RGB_GRADIE.jpe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6019800" y="1600200"/>
            <a:ext cx="745435" cy="90236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5943600" y="3810000"/>
            <a:ext cx="1143000" cy="762000"/>
          </a:xfrm>
          <a:prstGeom prst="rect">
            <a:avLst/>
          </a:prstGeom>
        </p:spPr>
      </p:pic>
      <p:pic>
        <p:nvPicPr>
          <p:cNvPr id="8" name="Picture 7"/>
          <p:cNvPicPr>
            <a:picLocks noChangeAspect="1"/>
          </p:cNvPicPr>
          <p:nvPr/>
        </p:nvPicPr>
        <p:blipFill>
          <a:blip r:embed="rId5" cstate="print"/>
          <a:stretch>
            <a:fillRect/>
          </a:stretch>
        </p:blipFill>
        <p:spPr>
          <a:xfrm>
            <a:off x="5867400" y="2667000"/>
            <a:ext cx="2868420" cy="762000"/>
          </a:xfrm>
          <a:prstGeom prst="rect">
            <a:avLst/>
          </a:prstGeom>
        </p:spPr>
      </p:pic>
      <p:pic>
        <p:nvPicPr>
          <p:cNvPr id="9" name="Picture 8"/>
          <p:cNvPicPr>
            <a:picLocks noChangeAspect="1"/>
          </p:cNvPicPr>
          <p:nvPr/>
        </p:nvPicPr>
        <p:blipFill>
          <a:blip r:embed="rId6" cstate="print"/>
          <a:stretch>
            <a:fillRect/>
          </a:stretch>
        </p:blipFill>
        <p:spPr>
          <a:xfrm>
            <a:off x="5867400" y="4800600"/>
            <a:ext cx="1600200" cy="800100"/>
          </a:xfrm>
          <a:prstGeom prst="rect">
            <a:avLst/>
          </a:prstGeom>
        </p:spPr>
      </p:pic>
    </p:spTree>
    <p:extLst>
      <p:ext uri="{BB962C8B-B14F-4D97-AF65-F5344CB8AC3E}">
        <p14:creationId xmlns:p14="http://schemas.microsoft.com/office/powerpoint/2010/main" xmlns="" val="18344570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80</a:t>
            </a:fld>
            <a:endParaRPr lang="en-US" dirty="0"/>
          </a:p>
        </p:txBody>
      </p:sp>
      <p:sp>
        <p:nvSpPr>
          <p:cNvPr id="4" name="Title 3"/>
          <p:cNvSpPr>
            <a:spLocks noGrp="1"/>
          </p:cNvSpPr>
          <p:nvPr>
            <p:ph type="title"/>
          </p:nvPr>
        </p:nvSpPr>
        <p:spPr/>
        <p:txBody>
          <a:bodyPr/>
          <a:lstStyle/>
          <a:p>
            <a:r>
              <a:rPr lang="en-US" dirty="0" smtClean="0"/>
              <a:t>Example – Delta Airlines</a:t>
            </a:r>
            <a:endParaRPr lang="en-US" dirty="0"/>
          </a:p>
        </p:txBody>
      </p:sp>
      <p:pic>
        <p:nvPicPr>
          <p:cNvPr id="5" name="Picture 4"/>
          <p:cNvPicPr>
            <a:picLocks noChangeAspect="1"/>
          </p:cNvPicPr>
          <p:nvPr/>
        </p:nvPicPr>
        <p:blipFill>
          <a:blip r:embed="rId2" cstate="print"/>
          <a:stretch>
            <a:fillRect/>
          </a:stretch>
        </p:blipFill>
        <p:spPr>
          <a:xfrm>
            <a:off x="381000" y="1219200"/>
            <a:ext cx="4152900" cy="1639011"/>
          </a:xfrm>
          <a:prstGeom prst="rect">
            <a:avLst/>
          </a:prstGeom>
        </p:spPr>
      </p:pic>
      <p:pic>
        <p:nvPicPr>
          <p:cNvPr id="6" name="Picture 5"/>
          <p:cNvPicPr>
            <a:picLocks noChangeAspect="1"/>
          </p:cNvPicPr>
          <p:nvPr/>
        </p:nvPicPr>
        <p:blipFill>
          <a:blip r:embed="rId3" cstate="print"/>
          <a:stretch>
            <a:fillRect/>
          </a:stretch>
        </p:blipFill>
        <p:spPr>
          <a:xfrm>
            <a:off x="457200" y="2895600"/>
            <a:ext cx="4356100" cy="3169152"/>
          </a:xfrm>
          <a:prstGeom prst="rect">
            <a:avLst/>
          </a:prstGeom>
        </p:spPr>
      </p:pic>
      <p:pic>
        <p:nvPicPr>
          <p:cNvPr id="7" name="Picture 6"/>
          <p:cNvPicPr>
            <a:picLocks noChangeAspect="1"/>
          </p:cNvPicPr>
          <p:nvPr/>
        </p:nvPicPr>
        <p:blipFill rotWithShape="1">
          <a:blip r:embed="rId4" cstate="print"/>
          <a:srcRect l="1170"/>
          <a:stretch/>
        </p:blipFill>
        <p:spPr>
          <a:xfrm>
            <a:off x="213360" y="914400"/>
            <a:ext cx="5147927" cy="5118100"/>
          </a:xfrm>
          <a:prstGeom prst="rect">
            <a:avLst/>
          </a:prstGeom>
        </p:spPr>
      </p:pic>
      <p:pic>
        <p:nvPicPr>
          <p:cNvPr id="8" name="Picture 7"/>
          <p:cNvPicPr>
            <a:picLocks noChangeAspect="1"/>
          </p:cNvPicPr>
          <p:nvPr/>
        </p:nvPicPr>
        <p:blipFill>
          <a:blip r:embed="rId5" cstate="print"/>
          <a:stretch>
            <a:fillRect/>
          </a:stretch>
        </p:blipFill>
        <p:spPr>
          <a:xfrm>
            <a:off x="5281118" y="2286000"/>
            <a:ext cx="3862882" cy="2265729"/>
          </a:xfrm>
          <a:prstGeom prst="rect">
            <a:avLst/>
          </a:prstGeom>
        </p:spPr>
      </p:pic>
      <p:sp>
        <p:nvSpPr>
          <p:cNvPr id="9" name="TextBox 8"/>
          <p:cNvSpPr txBox="1"/>
          <p:nvPr/>
        </p:nvSpPr>
        <p:spPr>
          <a:xfrm>
            <a:off x="5029200" y="5867400"/>
            <a:ext cx="3890809" cy="215444"/>
          </a:xfrm>
          <a:prstGeom prst="rect">
            <a:avLst/>
          </a:prstGeom>
          <a:noFill/>
        </p:spPr>
        <p:txBody>
          <a:bodyPr wrap="none" rtlCol="0">
            <a:spAutoFit/>
          </a:bodyPr>
          <a:lstStyle/>
          <a:p>
            <a:r>
              <a:rPr lang="en-US" sz="800" dirty="0">
                <a:solidFill>
                  <a:srgbClr val="7F7F7F"/>
                </a:solidFill>
              </a:rPr>
              <a:t>http://</a:t>
            </a:r>
            <a:r>
              <a:rPr lang="en-US" sz="800" dirty="0" err="1">
                <a:solidFill>
                  <a:srgbClr val="7F7F7F"/>
                </a:solidFill>
              </a:rPr>
              <a:t>www.delta.com</a:t>
            </a:r>
            <a:r>
              <a:rPr lang="en-US" sz="800" dirty="0">
                <a:solidFill>
                  <a:srgbClr val="7F7F7F"/>
                </a:solidFill>
              </a:rPr>
              <a:t>/content/dam/delta-www/</a:t>
            </a:r>
            <a:r>
              <a:rPr lang="en-US" sz="800" dirty="0" err="1">
                <a:solidFill>
                  <a:srgbClr val="7F7F7F"/>
                </a:solidFill>
              </a:rPr>
              <a:t>pdfs</a:t>
            </a:r>
            <a:r>
              <a:rPr lang="en-US" sz="800" dirty="0">
                <a:solidFill>
                  <a:srgbClr val="7F7F7F"/>
                </a:solidFill>
              </a:rPr>
              <a:t>/policy/delta-rules-of-the-</a:t>
            </a:r>
            <a:r>
              <a:rPr lang="en-US" sz="800" dirty="0" err="1">
                <a:solidFill>
                  <a:srgbClr val="7F7F7F"/>
                </a:solidFill>
              </a:rPr>
              <a:t>road.pdf</a:t>
            </a:r>
            <a:endParaRPr lang="en-US" sz="800" dirty="0">
              <a:solidFill>
                <a:srgbClr val="7F7F7F"/>
              </a:solidFill>
            </a:endParaRPr>
          </a:p>
        </p:txBody>
      </p:sp>
      <p:pic>
        <p:nvPicPr>
          <p:cNvPr id="10" name="Picture 9"/>
          <p:cNvPicPr>
            <a:picLocks noChangeAspect="1"/>
          </p:cNvPicPr>
          <p:nvPr/>
        </p:nvPicPr>
        <p:blipFill>
          <a:blip r:embed="rId6" cstate="print"/>
          <a:stretch>
            <a:fillRect/>
          </a:stretch>
        </p:blipFill>
        <p:spPr>
          <a:xfrm>
            <a:off x="8001000" y="4800600"/>
            <a:ext cx="939800" cy="939800"/>
          </a:xfrm>
          <a:prstGeom prst="rect">
            <a:avLst/>
          </a:prstGeom>
        </p:spPr>
      </p:pic>
    </p:spTree>
    <p:extLst>
      <p:ext uri="{BB962C8B-B14F-4D97-AF65-F5344CB8AC3E}">
        <p14:creationId xmlns:p14="http://schemas.microsoft.com/office/powerpoint/2010/main" xmlns="" val="348493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324600" cy="1143000"/>
          </a:xfrm>
        </p:spPr>
        <p:txBody>
          <a:bodyPr>
            <a:normAutofit/>
          </a:bodyPr>
          <a:lstStyle/>
          <a:p>
            <a:r>
              <a:rPr lang="en-US" dirty="0" smtClean="0"/>
              <a:t>GPM</a:t>
            </a:r>
            <a:r>
              <a:rPr lang="en-US" dirty="0"/>
              <a:t>® Sustainable Change Delivery </a:t>
            </a:r>
            <a:r>
              <a:rPr lang="en-US" dirty="0" smtClean="0"/>
              <a:t>Principles</a:t>
            </a:r>
            <a:endParaRPr lang="en-US" dirty="0"/>
          </a:p>
        </p:txBody>
      </p:sp>
      <p:sp>
        <p:nvSpPr>
          <p:cNvPr id="3" name="Content Placeholder 2"/>
          <p:cNvSpPr>
            <a:spLocks noGrp="1"/>
          </p:cNvSpPr>
          <p:nvPr>
            <p:ph idx="1"/>
          </p:nvPr>
        </p:nvSpPr>
        <p:spPr>
          <a:xfrm>
            <a:off x="228600" y="1281672"/>
            <a:ext cx="8610600" cy="4738128"/>
          </a:xfrm>
        </p:spPr>
        <p:txBody>
          <a:bodyPr>
            <a:noAutofit/>
          </a:bodyPr>
          <a:lstStyle/>
          <a:p>
            <a:pPr marL="514350" indent="-514350">
              <a:buFont typeface="+mj-lt"/>
              <a:buAutoNum type="arabicPeriod"/>
            </a:pPr>
            <a:r>
              <a:rPr lang="en-US" sz="1600" b="1" dirty="0" smtClean="0"/>
              <a:t>Commitment </a:t>
            </a:r>
            <a:r>
              <a:rPr lang="en-US" sz="1600" b="1" dirty="0"/>
              <a:t>&amp; Accountability </a:t>
            </a:r>
            <a:r>
              <a:rPr lang="en-US" sz="1600" dirty="0"/>
              <a:t>- Recognizing the essential rights of all to healthy, clean and safe environments, equal opportunity, fair remuneration, ethical procurement, and adherence to rule of law</a:t>
            </a:r>
          </a:p>
          <a:p>
            <a:pPr marL="514350" indent="-514350">
              <a:buFont typeface="+mj-lt"/>
              <a:buAutoNum type="arabicPeriod"/>
            </a:pPr>
            <a:r>
              <a:rPr lang="en-US" sz="1600" b="1" dirty="0" smtClean="0"/>
              <a:t>Ethics </a:t>
            </a:r>
            <a:r>
              <a:rPr lang="en-US" sz="1600" b="1" dirty="0"/>
              <a:t>&amp; Decision Making </a:t>
            </a:r>
            <a:r>
              <a:rPr lang="en-US" sz="1600" dirty="0"/>
              <a:t>- Supporting organizational ethics, decision making with respect for universal principles through identification, mitigation, and the prevention of adverse short and long-term impacts on society and the environment</a:t>
            </a:r>
          </a:p>
          <a:p>
            <a:pPr marL="514350" indent="-514350">
              <a:buFont typeface="+mj-lt"/>
              <a:buAutoNum type="arabicPeriod"/>
            </a:pPr>
            <a:r>
              <a:rPr lang="en-US" sz="1600" b="1" dirty="0" smtClean="0"/>
              <a:t>Integrated </a:t>
            </a:r>
            <a:r>
              <a:rPr lang="en-US" sz="1600" b="1" dirty="0"/>
              <a:t>&amp; Transparent - </a:t>
            </a:r>
            <a:r>
              <a:rPr lang="en-US" sz="1600" dirty="0"/>
              <a:t>Fostering the interdependence of economic development, social integrity, and environmental protection in all aspects of governance, practice and reporting</a:t>
            </a:r>
          </a:p>
          <a:p>
            <a:pPr marL="514350" indent="-514350">
              <a:buFont typeface="+mj-lt"/>
              <a:buAutoNum type="arabicPeriod"/>
            </a:pPr>
            <a:r>
              <a:rPr lang="en-US" sz="1600" b="1" dirty="0" smtClean="0"/>
              <a:t>Principal </a:t>
            </a:r>
            <a:r>
              <a:rPr lang="en-US" sz="1600" b="1" dirty="0"/>
              <a:t>&amp; Values Based - </a:t>
            </a:r>
            <a:r>
              <a:rPr lang="en-US" sz="1600" dirty="0"/>
              <a:t>Conserving and enhancing our natural resource base by improving the ways in which we develop and use technologies and resources</a:t>
            </a:r>
          </a:p>
          <a:p>
            <a:pPr marL="514350" indent="-514350">
              <a:buFont typeface="+mj-lt"/>
              <a:buAutoNum type="arabicPeriod"/>
            </a:pPr>
            <a:r>
              <a:rPr lang="en-US" sz="1600" b="1" dirty="0" smtClean="0"/>
              <a:t>Social </a:t>
            </a:r>
            <a:r>
              <a:rPr lang="en-US" sz="1600" b="1" dirty="0"/>
              <a:t>&amp; Ecological Equity - </a:t>
            </a:r>
            <a:r>
              <a:rPr lang="en-US" sz="1600" dirty="0"/>
              <a:t>Assessing human vulnerability in ecologically </a:t>
            </a:r>
            <a:r>
              <a:rPr lang="en-US" sz="1600" b="1" dirty="0"/>
              <a:t>sensitive areas and </a:t>
            </a:r>
            <a:r>
              <a:rPr lang="en-US" sz="1600" b="1" dirty="0" smtClean="0"/>
              <a:t>centers </a:t>
            </a:r>
            <a:r>
              <a:rPr lang="en-US" sz="1600" b="1" dirty="0"/>
              <a:t>of population through demographic dynamics</a:t>
            </a:r>
          </a:p>
          <a:p>
            <a:pPr marL="514350" indent="-514350">
              <a:buFont typeface="+mj-lt"/>
              <a:buAutoNum type="arabicPeriod"/>
            </a:pPr>
            <a:r>
              <a:rPr lang="en-US" sz="1600" b="1" dirty="0" smtClean="0"/>
              <a:t>Economic </a:t>
            </a:r>
            <a:r>
              <a:rPr lang="en-US" sz="1600" b="1" dirty="0"/>
              <a:t>Prosperity - </a:t>
            </a:r>
            <a:r>
              <a:rPr lang="en-US" sz="1600" dirty="0"/>
              <a:t>Establishing fiscal strategies, objectives, and targets that balance the needs of stakeholders, including immediate needs and those of future </a:t>
            </a:r>
            <a:r>
              <a:rPr lang="en-US" sz="1600" dirty="0" smtClean="0"/>
              <a:t>generations</a:t>
            </a: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81</a:t>
            </a:fld>
            <a:endParaRPr lang="en-US" dirty="0"/>
          </a:p>
        </p:txBody>
      </p:sp>
      <p:sp>
        <p:nvSpPr>
          <p:cNvPr id="4" name="TextBox 3"/>
          <p:cNvSpPr txBox="1"/>
          <p:nvPr/>
        </p:nvSpPr>
        <p:spPr>
          <a:xfrm>
            <a:off x="1219200" y="5334000"/>
            <a:ext cx="6781762" cy="369332"/>
          </a:xfrm>
          <a:prstGeom prst="rect">
            <a:avLst/>
          </a:prstGeom>
          <a:noFill/>
        </p:spPr>
        <p:txBody>
          <a:bodyPr wrap="none" rtlCol="0">
            <a:spAutoFit/>
          </a:bodyPr>
          <a:lstStyle/>
          <a:p>
            <a:r>
              <a:rPr lang="en-US" b="1" dirty="0" smtClean="0">
                <a:solidFill>
                  <a:schemeClr val="tx2"/>
                </a:solidFill>
              </a:rPr>
              <a:t>IF YOU DO NOT FACTOR THESE, YOUR PROJECT IS NOT SUSTAINABLE.</a:t>
            </a:r>
            <a:endParaRPr lang="en-US" b="1" dirty="0">
              <a:solidFill>
                <a:schemeClr val="tx2"/>
              </a:solidFill>
            </a:endParaRPr>
          </a:p>
        </p:txBody>
      </p:sp>
    </p:spTree>
    <p:extLst>
      <p:ext uri="{BB962C8B-B14F-4D97-AF65-F5344CB8AC3E}">
        <p14:creationId xmlns:p14="http://schemas.microsoft.com/office/powerpoint/2010/main" xmlns="" val="22318055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PSM3™ Levels for Sustainability</a:t>
            </a:r>
            <a:br>
              <a:rPr lang="en-US" dirty="0" smtClean="0"/>
            </a:br>
            <a:r>
              <a:rPr lang="en-US" dirty="0" smtClean="0"/>
              <a:t>(Applying Principles to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37294036"/>
              </p:ext>
            </p:extLst>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764410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PSM3™ Levels for Sustainability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068358796"/>
              </p:ext>
            </p:extLst>
          </p:nvPr>
        </p:nvGraphicFramePr>
        <p:xfrm>
          <a:off x="457200" y="12954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308001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GB" sz="3200" dirty="0" smtClean="0"/>
              <a:t>VALUES, MORALS &amp; ETHICS</a:t>
            </a:r>
            <a:endParaRPr lang="en-GB" sz="3600" b="1" dirty="0">
              <a:latin typeface="Verdana" charset="0"/>
            </a:endParaRPr>
          </a:p>
        </p:txBody>
      </p:sp>
      <p:graphicFrame>
        <p:nvGraphicFramePr>
          <p:cNvPr id="2" name="Diagram 1"/>
          <p:cNvGraphicFramePr/>
          <p:nvPr>
            <p:extLst>
              <p:ext uri="{D42A27DB-BD31-4B8C-83A1-F6EECF244321}">
                <p14:modId xmlns:p14="http://schemas.microsoft.com/office/powerpoint/2010/main" xmlns="" val="1774687546"/>
              </p:ext>
            </p:extLst>
          </p:nvPr>
        </p:nvGraphicFramePr>
        <p:xfrm>
          <a:off x="457200" y="1981200"/>
          <a:ext cx="8435975"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756360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sk-SK" sz="3600" dirty="0">
                <a:solidFill>
                  <a:srgbClr val="000000"/>
                </a:solidFill>
                <a:latin typeface="Verdana" charset="0"/>
              </a:rPr>
              <a:t/>
            </a:r>
            <a:br>
              <a:rPr lang="sk-SK" sz="3600" dirty="0">
                <a:solidFill>
                  <a:srgbClr val="000000"/>
                </a:solidFill>
                <a:latin typeface="Verdana" charset="0"/>
              </a:rPr>
            </a:br>
            <a:r>
              <a:rPr lang="en-GB" sz="2800" dirty="0">
                <a:latin typeface="Verdana" charset="0"/>
              </a:rPr>
              <a:t>E</a:t>
            </a:r>
            <a:r>
              <a:rPr lang="en-GB" sz="2800" dirty="0" smtClean="0">
                <a:solidFill>
                  <a:srgbClr val="000000"/>
                </a:solidFill>
                <a:latin typeface="Verdana" charset="0"/>
              </a:rPr>
              <a:t>ight </a:t>
            </a:r>
            <a:r>
              <a:rPr lang="en-GB" sz="2800" dirty="0" smtClean="0">
                <a:latin typeface="Verdana" charset="0"/>
              </a:rPr>
              <a:t>ethical </a:t>
            </a:r>
            <a:r>
              <a:rPr lang="en-GB" sz="2800" dirty="0" smtClean="0">
                <a:solidFill>
                  <a:srgbClr val="000000"/>
                </a:solidFill>
                <a:latin typeface="Verdana" charset="0"/>
              </a:rPr>
              <a:t>guidelines foundation for projects.</a:t>
            </a:r>
            <a:r>
              <a:rPr lang="en-GB" sz="2800" dirty="0">
                <a:solidFill>
                  <a:srgbClr val="000000"/>
                </a:solidFill>
                <a:latin typeface="Verdana" charset="0"/>
              </a:rPr>
              <a:t/>
            </a:r>
            <a:br>
              <a:rPr lang="en-GB" sz="2800" dirty="0">
                <a:solidFill>
                  <a:srgbClr val="000000"/>
                </a:solidFill>
                <a:latin typeface="Verdana" charset="0"/>
              </a:rPr>
            </a:br>
            <a:endParaRPr lang="en-GB" sz="2800" dirty="0">
              <a:solidFill>
                <a:srgbClr val="000000"/>
              </a:solidFill>
              <a:latin typeface="Verdana" charset="0"/>
            </a:endParaRPr>
          </a:p>
        </p:txBody>
      </p:sp>
      <p:sp>
        <p:nvSpPr>
          <p:cNvPr id="124931" name="Rectangle 3"/>
          <p:cNvSpPr>
            <a:spLocks noGrp="1" noChangeArrowheads="1"/>
          </p:cNvSpPr>
          <p:nvPr>
            <p:ph type="body" idx="1"/>
          </p:nvPr>
        </p:nvSpPr>
        <p:spPr>
          <a:xfrm>
            <a:off x="457200" y="1447800"/>
            <a:ext cx="8435975" cy="3352800"/>
          </a:xfrm>
        </p:spPr>
        <p:txBody>
          <a:bodyPr>
            <a:noAutofit/>
          </a:bodyPr>
          <a:lstStyle/>
          <a:p>
            <a:pPr marL="609600" indent="-609600">
              <a:lnSpc>
                <a:spcPct val="90000"/>
              </a:lnSpc>
              <a:buFont typeface="+mj-lt"/>
              <a:buAutoNum type="arabicPeriod"/>
            </a:pPr>
            <a:r>
              <a:rPr lang="en-GB" sz="1400" b="1" dirty="0">
                <a:solidFill>
                  <a:srgbClr val="000000"/>
                </a:solidFill>
              </a:rPr>
              <a:t>Recognize</a:t>
            </a:r>
            <a:r>
              <a:rPr lang="en-GB" sz="1400" dirty="0">
                <a:solidFill>
                  <a:srgbClr val="000000"/>
                </a:solidFill>
              </a:rPr>
              <a:t> that managing ethics is a process. Ethics management is the process of reflection and dialog . that produces deliverables such as codes, policies and procedures. </a:t>
            </a:r>
          </a:p>
          <a:p>
            <a:pPr marL="609600" indent="-609600">
              <a:lnSpc>
                <a:spcPct val="90000"/>
              </a:lnSpc>
              <a:buFont typeface="+mj-lt"/>
              <a:buAutoNum type="arabicPeriod"/>
            </a:pPr>
            <a:r>
              <a:rPr lang="en-GB" sz="1400" b="1" dirty="0">
                <a:solidFill>
                  <a:srgbClr val="000000"/>
                </a:solidFill>
              </a:rPr>
              <a:t>The goal </a:t>
            </a:r>
            <a:r>
              <a:rPr lang="en-GB" sz="1400" dirty="0">
                <a:solidFill>
                  <a:srgbClr val="000000"/>
                </a:solidFill>
              </a:rPr>
              <a:t>of an ethics management initiative is preferred </a:t>
            </a:r>
            <a:r>
              <a:rPr lang="en-GB" sz="1400" dirty="0" smtClean="0">
                <a:solidFill>
                  <a:srgbClr val="000000"/>
                </a:solidFill>
              </a:rPr>
              <a:t>behaviour </a:t>
            </a:r>
            <a:r>
              <a:rPr lang="en-GB" sz="1400" dirty="0">
                <a:solidFill>
                  <a:srgbClr val="000000"/>
                </a:solidFill>
              </a:rPr>
              <a:t>in the project environment. </a:t>
            </a:r>
          </a:p>
          <a:p>
            <a:pPr marL="609600" indent="-609600">
              <a:lnSpc>
                <a:spcPct val="90000"/>
              </a:lnSpc>
              <a:buFont typeface="+mj-lt"/>
              <a:buAutoNum type="arabicPeriod"/>
            </a:pPr>
            <a:r>
              <a:rPr lang="en-GB" sz="1400" b="1" dirty="0">
                <a:solidFill>
                  <a:srgbClr val="000000"/>
                </a:solidFill>
              </a:rPr>
              <a:t>The best way</a:t>
            </a:r>
            <a:r>
              <a:rPr lang="en-GB" sz="1400" dirty="0">
                <a:solidFill>
                  <a:srgbClr val="000000"/>
                </a:solidFill>
              </a:rPr>
              <a:t> to manage ethical dilemmas, like negative project risks, is to avoid their occurrence in the first place </a:t>
            </a:r>
            <a:endParaRPr lang="en-GB" sz="1400" dirty="0" smtClean="0">
              <a:solidFill>
                <a:srgbClr val="000000"/>
              </a:solidFill>
            </a:endParaRPr>
          </a:p>
          <a:p>
            <a:pPr marL="609600" indent="-609600">
              <a:buFont typeface="+mj-lt"/>
              <a:buAutoNum type="arabicPeriod"/>
            </a:pPr>
            <a:r>
              <a:rPr lang="en-GB" sz="1400" b="1" dirty="0">
                <a:solidFill>
                  <a:srgbClr val="000000"/>
                </a:solidFill>
              </a:rPr>
              <a:t>Make ethics decisions </a:t>
            </a:r>
            <a:r>
              <a:rPr lang="en-GB" sz="1400" dirty="0">
                <a:solidFill>
                  <a:srgbClr val="000000"/>
                </a:solidFill>
              </a:rPr>
              <a:t>in teams, and make decisions public, as </a:t>
            </a:r>
            <a:r>
              <a:rPr lang="en-GB" sz="1400" dirty="0" smtClean="0">
                <a:solidFill>
                  <a:srgbClr val="000000"/>
                </a:solidFill>
              </a:rPr>
              <a:t>appropriate</a:t>
            </a:r>
            <a:endParaRPr lang="en-GB" sz="1400" dirty="0">
              <a:solidFill>
                <a:srgbClr val="000000"/>
              </a:solidFill>
            </a:endParaRPr>
          </a:p>
          <a:p>
            <a:pPr marL="609600" indent="-609600">
              <a:buFont typeface="+mj-lt"/>
              <a:buAutoNum type="arabicPeriod"/>
            </a:pPr>
            <a:r>
              <a:rPr lang="en-GB" sz="1400" b="1" dirty="0">
                <a:solidFill>
                  <a:srgbClr val="000000"/>
                </a:solidFill>
              </a:rPr>
              <a:t>Integrate ethics management </a:t>
            </a:r>
            <a:r>
              <a:rPr lang="en-GB" sz="1400" dirty="0">
                <a:solidFill>
                  <a:srgbClr val="000000"/>
                </a:solidFill>
              </a:rPr>
              <a:t>with other project practices. Define preferred ethical values directly in the project </a:t>
            </a:r>
            <a:r>
              <a:rPr lang="en-GB" sz="1400" dirty="0" smtClean="0">
                <a:solidFill>
                  <a:srgbClr val="000000"/>
                </a:solidFill>
              </a:rPr>
              <a:t>plan</a:t>
            </a:r>
            <a:endParaRPr lang="en-GB" sz="1400" dirty="0">
              <a:solidFill>
                <a:srgbClr val="000000"/>
              </a:solidFill>
            </a:endParaRPr>
          </a:p>
          <a:p>
            <a:pPr marL="609600" indent="-609600">
              <a:buFont typeface="+mj-lt"/>
              <a:buAutoNum type="arabicPeriod"/>
            </a:pPr>
            <a:r>
              <a:rPr lang="en-GB" sz="1400" b="1" dirty="0">
                <a:solidFill>
                  <a:srgbClr val="000000"/>
                </a:solidFill>
              </a:rPr>
              <a:t>Use cross-functional teams </a:t>
            </a:r>
            <a:r>
              <a:rPr lang="en-GB" sz="1400" dirty="0">
                <a:solidFill>
                  <a:srgbClr val="000000"/>
                </a:solidFill>
              </a:rPr>
              <a:t>to develop your ethics management plan. Benefit from varied </a:t>
            </a:r>
            <a:r>
              <a:rPr lang="en-GB" sz="1400" dirty="0" smtClean="0">
                <a:solidFill>
                  <a:srgbClr val="000000"/>
                </a:solidFill>
              </a:rPr>
              <a:t>input</a:t>
            </a:r>
          </a:p>
          <a:p>
            <a:pPr marL="609600" indent="-609600">
              <a:buFont typeface="+mj-lt"/>
              <a:buAutoNum type="arabicPeriod"/>
            </a:pPr>
            <a:r>
              <a:rPr lang="en-GB" sz="1400" b="1" dirty="0">
                <a:solidFill>
                  <a:srgbClr val="000000"/>
                </a:solidFill>
              </a:rPr>
              <a:t>Value forgiveness</a:t>
            </a:r>
            <a:r>
              <a:rPr lang="en-GB" sz="1400" dirty="0">
                <a:solidFill>
                  <a:srgbClr val="000000"/>
                </a:solidFill>
              </a:rPr>
              <a:t> Help project personnel recognize and address their mistakes and then support them to continue to try to operate ethically </a:t>
            </a:r>
          </a:p>
          <a:p>
            <a:pPr marL="609600" indent="-609600">
              <a:buFont typeface="+mj-lt"/>
              <a:buAutoNum type="arabicPeriod"/>
            </a:pPr>
            <a:r>
              <a:rPr lang="en-GB" sz="1400" b="1" dirty="0">
                <a:solidFill>
                  <a:srgbClr val="000000"/>
                </a:solidFill>
              </a:rPr>
              <a:t>Give yourself credit for trying</a:t>
            </a:r>
            <a:r>
              <a:rPr lang="en-GB" sz="1400" dirty="0">
                <a:solidFill>
                  <a:srgbClr val="000000"/>
                </a:solidFill>
              </a:rPr>
              <a:t> Attempting to operate ethically and making a few mistakes is better than not trying at all. All projects are comprised of people and people are not perfect. </a:t>
            </a:r>
          </a:p>
        </p:txBody>
      </p:sp>
      <p:sp>
        <p:nvSpPr>
          <p:cNvPr id="2" name="TextBox 1"/>
          <p:cNvSpPr txBox="1"/>
          <p:nvPr/>
        </p:nvSpPr>
        <p:spPr>
          <a:xfrm>
            <a:off x="7543800" y="5715000"/>
            <a:ext cx="1464839" cy="369332"/>
          </a:xfrm>
          <a:prstGeom prst="rect">
            <a:avLst/>
          </a:prstGeom>
          <a:noFill/>
        </p:spPr>
        <p:txBody>
          <a:bodyPr wrap="none" rtlCol="0">
            <a:spAutoFit/>
          </a:bodyPr>
          <a:lstStyle/>
          <a:p>
            <a:r>
              <a:rPr lang="en-US" dirty="0" err="1" smtClean="0">
                <a:solidFill>
                  <a:srgbClr val="7F7F7F"/>
                </a:solidFill>
              </a:rPr>
              <a:t>APMBoK</a:t>
            </a:r>
            <a:r>
              <a:rPr lang="en-US" dirty="0" smtClean="0">
                <a:solidFill>
                  <a:srgbClr val="7F7F7F"/>
                </a:solidFill>
              </a:rPr>
              <a:t>  V. 5</a:t>
            </a:r>
            <a:endParaRPr lang="en-US" dirty="0">
              <a:solidFill>
                <a:srgbClr val="7F7F7F"/>
              </a:solidFill>
            </a:endParaRPr>
          </a:p>
        </p:txBody>
      </p:sp>
    </p:spTree>
    <p:extLst>
      <p:ext uri="{BB962C8B-B14F-4D97-AF65-F5344CB8AC3E}">
        <p14:creationId xmlns:p14="http://schemas.microsoft.com/office/powerpoint/2010/main" xmlns="" val="33861963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86</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Principles For Sustainable Change Delivery</a:t>
            </a:r>
          </a:p>
          <a:p>
            <a:pPr>
              <a:lnSpc>
                <a:spcPct val="115000"/>
              </a:lnSpc>
              <a:spcAft>
                <a:spcPts val="0"/>
              </a:spcAft>
              <a:buFont typeface="Arial" pitchFamily="34" charset="0"/>
              <a:buNone/>
            </a:pPr>
            <a:r>
              <a:rPr lang="en-GB" dirty="0" smtClean="0">
                <a:ea typeface="Calibri"/>
              </a:rPr>
              <a:t>Values</a:t>
            </a:r>
          </a:p>
          <a:p>
            <a:pPr>
              <a:lnSpc>
                <a:spcPct val="115000"/>
              </a:lnSpc>
              <a:spcAft>
                <a:spcPts val="0"/>
              </a:spcAft>
              <a:buFont typeface="Arial" pitchFamily="34" charset="0"/>
              <a:buNone/>
            </a:pPr>
            <a:r>
              <a:rPr lang="en-GB" dirty="0" smtClean="0">
                <a:ea typeface="Calibri"/>
              </a:rPr>
              <a:t>Ethics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xmlns="" val="2467006821"/>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Governance and P3O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87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835940004"/>
              </p:ext>
            </p:extLst>
          </p:nvPr>
        </p:nvGraphicFramePr>
        <p:xfrm>
          <a:off x="457200" y="1268760"/>
          <a:ext cx="8507288" cy="4322256"/>
        </p:xfrm>
        <a:graphic>
          <a:graphicData uri="http://schemas.openxmlformats.org/drawingml/2006/table">
            <a:tbl>
              <a:tblPr/>
              <a:tblGrid>
                <a:gridCol w="1371600"/>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#5</a:t>
                      </a:r>
                    </a:p>
                    <a:p>
                      <a:pPr>
                        <a:lnSpc>
                          <a:spcPct val="100000"/>
                        </a:lnSpc>
                        <a:spcAft>
                          <a:spcPts val="0"/>
                        </a:spcAft>
                      </a:pPr>
                      <a:r>
                        <a:rPr lang="en-GB" sz="1600" dirty="0" smtClean="0">
                          <a:solidFill>
                            <a:schemeClr val="tx1"/>
                          </a:solidFill>
                          <a:latin typeface="Helvetica"/>
                          <a:ea typeface="Calibri"/>
                          <a:cs typeface="Helvetica"/>
                        </a:rPr>
                        <a:t>Governance, Portfolio</a:t>
                      </a:r>
                      <a:r>
                        <a:rPr lang="en-GB" sz="1600" baseline="0" dirty="0" smtClean="0">
                          <a:solidFill>
                            <a:schemeClr val="tx1"/>
                          </a:solidFill>
                          <a:latin typeface="Helvetica"/>
                          <a:ea typeface="Calibri"/>
                          <a:cs typeface="Helvetica"/>
                        </a:rPr>
                        <a:t> and Program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Project Governance</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Principles of Project Governance</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Project Governance Areas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P3O (Portfolio, Program,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Portfolio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Program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Benefits of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Types of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Responsibilities of Project Offices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governance, portfolio and </a:t>
                      </a:r>
                      <a:r>
                        <a:rPr lang="en-GB" sz="1600" baseline="0" smtClean="0">
                          <a:solidFill>
                            <a:schemeClr val="tx2"/>
                          </a:solidFill>
                          <a:latin typeface="Helvetica"/>
                          <a:ea typeface="Calibri"/>
                          <a:cs typeface="Helvetica"/>
                        </a:rPr>
                        <a:t>program management.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18159216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Governance</a:t>
            </a:r>
            <a:endParaRPr lang="en-US" dirty="0"/>
          </a:p>
        </p:txBody>
      </p:sp>
      <p:sp>
        <p:nvSpPr>
          <p:cNvPr id="3" name="Content Placeholder 2"/>
          <p:cNvSpPr>
            <a:spLocks noGrp="1"/>
          </p:cNvSpPr>
          <p:nvPr>
            <p:ph idx="1"/>
          </p:nvPr>
        </p:nvSpPr>
        <p:spPr>
          <a:xfrm>
            <a:off x="381000" y="914400"/>
            <a:ext cx="8229600" cy="2133600"/>
          </a:xfrm>
        </p:spPr>
        <p:txBody>
          <a:bodyPr>
            <a:normAutofit/>
          </a:bodyPr>
          <a:lstStyle/>
          <a:p>
            <a:pPr marL="0" indent="0">
              <a:buNone/>
            </a:pPr>
            <a:r>
              <a:rPr lang="en-US" sz="2400" b="0" dirty="0" smtClean="0"/>
              <a:t>Governance </a:t>
            </a:r>
            <a:r>
              <a:rPr lang="en-US" sz="2400" b="0" dirty="0"/>
              <a:t>is the framework by which an organization is directed and controlled. Project governance includes, but is not limited to, those areas of organizational governance that are specifically related to project activities. </a:t>
            </a:r>
          </a:p>
        </p:txBody>
      </p:sp>
      <p:sp>
        <p:nvSpPr>
          <p:cNvPr id="4" name="TextBox 3"/>
          <p:cNvSpPr txBox="1"/>
          <p:nvPr/>
        </p:nvSpPr>
        <p:spPr>
          <a:xfrm>
            <a:off x="7239000" y="5638800"/>
            <a:ext cx="1138878" cy="369332"/>
          </a:xfrm>
          <a:prstGeom prst="rect">
            <a:avLst/>
          </a:prstGeom>
          <a:noFill/>
        </p:spPr>
        <p:txBody>
          <a:bodyPr wrap="none" rtlCol="0">
            <a:spAutoFit/>
          </a:bodyPr>
          <a:lstStyle/>
          <a:p>
            <a:r>
              <a:rPr lang="en-US" dirty="0" smtClean="0"/>
              <a:t>ISO 21500</a:t>
            </a:r>
            <a:endParaRPr lang="en-US" dirty="0"/>
          </a:p>
        </p:txBody>
      </p:sp>
      <p:sp>
        <p:nvSpPr>
          <p:cNvPr id="7" name="TextBox 6"/>
          <p:cNvSpPr txBox="1"/>
          <p:nvPr/>
        </p:nvSpPr>
        <p:spPr>
          <a:xfrm>
            <a:off x="457200" y="2667000"/>
            <a:ext cx="7747000" cy="300082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900" b="1" dirty="0"/>
              <a:t>Project governance may include subjects such as the following: </a:t>
            </a:r>
          </a:p>
          <a:p>
            <a:pPr lvl="1"/>
            <a:r>
              <a:rPr lang="en-US" sz="1900" dirty="0"/>
              <a:t>—  defining the management structure; </a:t>
            </a:r>
          </a:p>
          <a:p>
            <a:pPr lvl="1"/>
            <a:r>
              <a:rPr lang="en-US" sz="1900" dirty="0"/>
              <a:t>—  the policies, processes and methodologies to be used; </a:t>
            </a:r>
          </a:p>
          <a:p>
            <a:pPr lvl="1"/>
            <a:r>
              <a:rPr lang="en-US" sz="1900" dirty="0"/>
              <a:t>—  limits of authority for decision-making; </a:t>
            </a:r>
          </a:p>
          <a:p>
            <a:pPr lvl="1"/>
            <a:r>
              <a:rPr lang="en-US" sz="1900" dirty="0"/>
              <a:t>—  stakeholder responsibilities and accountabilities; </a:t>
            </a:r>
          </a:p>
          <a:p>
            <a:pPr lvl="1"/>
            <a:r>
              <a:rPr lang="en-US" sz="1900" dirty="0"/>
              <a:t>—  interactions such as reporting and the escalation of issues or risks. </a:t>
            </a:r>
          </a:p>
          <a:p>
            <a:r>
              <a:rPr lang="en-US" sz="1900" dirty="0"/>
              <a:t>The responsibility for maintaining the appropriate governance of a project is usually assigned either to the project sponsor or to a project steering committee. </a:t>
            </a:r>
          </a:p>
          <a:p>
            <a:endParaRPr lang="en-US" dirty="0"/>
          </a:p>
        </p:txBody>
      </p:sp>
    </p:spTree>
    <p:extLst>
      <p:ext uri="{BB962C8B-B14F-4D97-AF65-F5344CB8AC3E}">
        <p14:creationId xmlns:p14="http://schemas.microsoft.com/office/powerpoint/2010/main" xmlns="" val="3782270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2438400"/>
          </a:xfrm>
        </p:spPr>
        <p:txBody>
          <a:bodyPr>
            <a:noAutofit/>
          </a:bodyPr>
          <a:lstStyle/>
          <a:p>
            <a:pPr marL="0" indent="0">
              <a:buNone/>
            </a:pPr>
            <a:r>
              <a:rPr lang="en-US" sz="2400" dirty="0">
                <a:solidFill>
                  <a:srgbClr val="000000"/>
                </a:solidFill>
                <a:latin typeface="Calibri"/>
                <a:ea typeface="Calibri"/>
                <a:cs typeface="Calibri"/>
              </a:rPr>
              <a:t>The ongoing activity of maintaining a sound system of internal control by which the directors and officers of an organization ensure that effective management systems, including financial monitoring and control systems, have been put in place to protect assets, earning capacity and the reputation of the organization.</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89</a:t>
            </a:fld>
            <a:endParaRPr lang="en-US" dirty="0"/>
          </a:p>
        </p:txBody>
      </p:sp>
      <p:sp>
        <p:nvSpPr>
          <p:cNvPr id="4" name="Title 3"/>
          <p:cNvSpPr>
            <a:spLocks noGrp="1"/>
          </p:cNvSpPr>
          <p:nvPr>
            <p:ph type="title"/>
          </p:nvPr>
        </p:nvSpPr>
        <p:spPr/>
        <p:txBody>
          <a:bodyPr/>
          <a:lstStyle/>
          <a:p>
            <a:r>
              <a:rPr lang="en-US" dirty="0" smtClean="0"/>
              <a:t>Corporate Governance </a:t>
            </a:r>
            <a:endParaRPr lang="en-US" sz="2000" dirty="0"/>
          </a:p>
        </p:txBody>
      </p:sp>
      <p:sp>
        <p:nvSpPr>
          <p:cNvPr id="5" name="TextBox 4"/>
          <p:cNvSpPr txBox="1"/>
          <p:nvPr/>
        </p:nvSpPr>
        <p:spPr>
          <a:xfrm>
            <a:off x="6553200" y="5791200"/>
            <a:ext cx="1933567" cy="307777"/>
          </a:xfrm>
          <a:prstGeom prst="rect">
            <a:avLst/>
          </a:prstGeom>
          <a:noFill/>
        </p:spPr>
        <p:txBody>
          <a:bodyPr wrap="none" rtlCol="0">
            <a:spAutoFit/>
          </a:bodyPr>
          <a:lstStyle/>
          <a:p>
            <a:r>
              <a:rPr lang="en-US" sz="1400" dirty="0" err="1" smtClean="0">
                <a:solidFill>
                  <a:srgbClr val="A6A6A6"/>
                </a:solidFill>
              </a:rPr>
              <a:t>Src</a:t>
            </a:r>
            <a:r>
              <a:rPr lang="en-US" sz="1400" dirty="0" smtClean="0">
                <a:solidFill>
                  <a:srgbClr val="A6A6A6"/>
                </a:solidFill>
              </a:rPr>
              <a:t>. GPM® PSM3™ 2014</a:t>
            </a:r>
            <a:endParaRPr lang="en-US" sz="1400" dirty="0">
              <a:solidFill>
                <a:srgbClr val="A6A6A6"/>
              </a:solidFill>
            </a:endParaRPr>
          </a:p>
        </p:txBody>
      </p:sp>
    </p:spTree>
    <p:extLst>
      <p:ext uri="{BB962C8B-B14F-4D97-AF65-F5344CB8AC3E}">
        <p14:creationId xmlns:p14="http://schemas.microsoft.com/office/powerpoint/2010/main" xmlns="" val="425537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Focus – Change Delivery</a:t>
            </a:r>
            <a:endParaRPr lang="en-US" dirty="0"/>
          </a:p>
        </p:txBody>
      </p:sp>
      <p:sp>
        <p:nvSpPr>
          <p:cNvPr id="3" name="Content Placeholder 2"/>
          <p:cNvSpPr>
            <a:spLocks noGrp="1"/>
          </p:cNvSpPr>
          <p:nvPr>
            <p:ph sz="half" idx="1"/>
          </p:nvPr>
        </p:nvSpPr>
        <p:spPr>
          <a:xfrm>
            <a:off x="351692" y="1295400"/>
            <a:ext cx="4038600" cy="4800600"/>
          </a:xfrm>
        </p:spPr>
        <p:txBody>
          <a:bodyPr>
            <a:normAutofit fontScale="92500" lnSpcReduction="10000"/>
          </a:bodyPr>
          <a:lstStyle/>
          <a:p>
            <a:r>
              <a:rPr lang="en-US" dirty="0" smtClean="0"/>
              <a:t>Certification</a:t>
            </a:r>
          </a:p>
          <a:p>
            <a:pPr lvl="1"/>
            <a:r>
              <a:rPr lang="en-US" dirty="0" smtClean="0"/>
              <a:t>GPM-b™</a:t>
            </a:r>
          </a:p>
          <a:p>
            <a:pPr lvl="1"/>
            <a:r>
              <a:rPr lang="en-US" dirty="0" smtClean="0"/>
              <a:t>GPM®</a:t>
            </a:r>
          </a:p>
          <a:p>
            <a:pPr lvl="1"/>
            <a:r>
              <a:rPr lang="en-US" dirty="0" smtClean="0"/>
              <a:t>GPM-m™</a:t>
            </a:r>
          </a:p>
          <a:p>
            <a:r>
              <a:rPr lang="en-US" dirty="0" smtClean="0"/>
              <a:t>Methodology</a:t>
            </a:r>
          </a:p>
          <a:p>
            <a:pPr lvl="1"/>
            <a:r>
              <a:rPr lang="en-US" dirty="0" smtClean="0"/>
              <a:t>PRiSM™</a:t>
            </a:r>
          </a:p>
          <a:p>
            <a:r>
              <a:rPr lang="en-US" dirty="0" smtClean="0"/>
              <a:t>Assessments</a:t>
            </a:r>
          </a:p>
          <a:p>
            <a:pPr lvl="1"/>
            <a:r>
              <a:rPr lang="en-US" dirty="0" smtClean="0"/>
              <a:t>PSM3™</a:t>
            </a:r>
          </a:p>
          <a:p>
            <a:r>
              <a:rPr lang="en-US" dirty="0" smtClean="0"/>
              <a:t>Training</a:t>
            </a:r>
          </a:p>
          <a:p>
            <a:pPr lvl="1"/>
            <a:r>
              <a:rPr lang="en-US" dirty="0" smtClean="0"/>
              <a:t>PRiSM™ Courses</a:t>
            </a:r>
          </a:p>
          <a:p>
            <a:pPr lvl="1"/>
            <a:r>
              <a:rPr lang="en-US" dirty="0" smtClean="0"/>
              <a:t>SP2™</a:t>
            </a:r>
          </a:p>
          <a:p>
            <a:pPr lvl="1"/>
            <a:r>
              <a:rPr lang="en-US" dirty="0" smtClean="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38954" y="1524000"/>
            <a:ext cx="3915508" cy="4241800"/>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9</a:t>
            </a:fld>
            <a:endParaRPr lang="en-US" dirty="0"/>
          </a:p>
        </p:txBody>
      </p:sp>
    </p:spTree>
    <p:extLst>
      <p:ext uri="{BB962C8B-B14F-4D97-AF65-F5344CB8AC3E}">
        <p14:creationId xmlns:p14="http://schemas.microsoft.com/office/powerpoint/2010/main" xmlns="" val="613920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57200" y="304800"/>
            <a:ext cx="7772400" cy="533400"/>
          </a:xfrm>
          <a:ln>
            <a:miter lim="800000"/>
            <a:headEnd/>
            <a:tailEnd/>
          </a:ln>
        </p:spPr>
        <p:txBody>
          <a:bodyPr/>
          <a:lstStyle/>
          <a:p>
            <a:pPr eaLnBrk="1" hangingPunct="1">
              <a:defRPr/>
            </a:pPr>
            <a:r>
              <a:rPr lang="en-US" dirty="0" smtClean="0"/>
              <a:t>Where Project Governance Exists</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1" y="914400"/>
            <a:ext cx="6980238"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943600" y="2743200"/>
            <a:ext cx="2082800" cy="5334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r>
              <a:rPr lang="en-US" dirty="0" smtClean="0"/>
              <a:t>Project Governance</a:t>
            </a:r>
            <a:endParaRPr lang="en-US" dirty="0"/>
          </a:p>
        </p:txBody>
      </p:sp>
    </p:spTree>
    <p:extLst>
      <p:ext uri="{BB962C8B-B14F-4D97-AF65-F5344CB8AC3E}">
        <p14:creationId xmlns:p14="http://schemas.microsoft.com/office/powerpoint/2010/main" xmlns="" val="2866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523040" cy="1143000"/>
          </a:xfrm>
        </p:spPr>
        <p:txBody>
          <a:bodyPr/>
          <a:lstStyle/>
          <a:p>
            <a:r>
              <a:rPr lang="en-GB" dirty="0" smtClean="0"/>
              <a:t>Portfolio management characteristics</a:t>
            </a:r>
            <a:endParaRPr lang="en-GB" dirty="0"/>
          </a:p>
        </p:txBody>
      </p:sp>
      <p:sp>
        <p:nvSpPr>
          <p:cNvPr id="3" name="Content Placeholder 2"/>
          <p:cNvSpPr>
            <a:spLocks noGrp="1"/>
          </p:cNvSpPr>
          <p:nvPr>
            <p:ph idx="1"/>
          </p:nvPr>
        </p:nvSpPr>
        <p:spPr>
          <a:xfrm>
            <a:off x="457200" y="1340768"/>
            <a:ext cx="8229600" cy="4525963"/>
          </a:xfrm>
        </p:spPr>
        <p:txBody>
          <a:bodyPr>
            <a:normAutofit/>
          </a:bodyPr>
          <a:lstStyle/>
          <a:p>
            <a:r>
              <a:rPr lang="en-GB" sz="2400" dirty="0" smtClean="0"/>
              <a:t>Screening, analysis and financial appraisal of project and program characteristics (resources, schedules, cash flows, risks, benefits, etc.) in relation to overall business strategy.</a:t>
            </a:r>
          </a:p>
          <a:p>
            <a:r>
              <a:rPr lang="en-GB" sz="2400" dirty="0" smtClean="0"/>
              <a:t>Prioritization and/or selection of projects and programs within the portfolio, given the resources available, likely returns and risks.</a:t>
            </a:r>
          </a:p>
          <a:p>
            <a:r>
              <a:rPr lang="en-GB" sz="2400" dirty="0" smtClean="0"/>
              <a:t>Continued monitoring of the portfolio characteristics as projects and programs develop.</a:t>
            </a:r>
          </a:p>
          <a:p>
            <a:r>
              <a:rPr lang="en-GB" sz="2400" dirty="0" smtClean="0"/>
              <a:t>Adjustment of the portfolio with regard to the constraints, risks and anticipated returns in the light of developing circumstances.</a:t>
            </a:r>
          </a:p>
        </p:txBody>
      </p:sp>
      <p:sp>
        <p:nvSpPr>
          <p:cNvPr id="5" name="TextBox 4"/>
          <p:cNvSpPr txBox="1"/>
          <p:nvPr/>
        </p:nvSpPr>
        <p:spPr>
          <a:xfrm>
            <a:off x="209992" y="5791200"/>
            <a:ext cx="8400608" cy="276999"/>
          </a:xfrm>
          <a:prstGeom prst="rect">
            <a:avLst/>
          </a:prstGeom>
          <a:noFill/>
        </p:spPr>
        <p:txBody>
          <a:bodyPr wrap="square" rtlCol="0">
            <a:spAutoFit/>
          </a:bodyPr>
          <a:lstStyle/>
          <a:p>
            <a:pPr algn="r"/>
            <a:r>
              <a:rPr lang="en-GB" sz="1200" dirty="0" err="1" smtClean="0"/>
              <a:t>APMBoK</a:t>
            </a:r>
            <a:r>
              <a:rPr lang="en-GB" sz="1200" dirty="0" smtClean="0"/>
              <a:t> V. 5</a:t>
            </a:r>
            <a:endParaRPr lang="en-GB" sz="1200" dirty="0"/>
          </a:p>
        </p:txBody>
      </p:sp>
    </p:spTree>
    <p:extLst>
      <p:ext uri="{BB962C8B-B14F-4D97-AF65-F5344CB8AC3E}">
        <p14:creationId xmlns:p14="http://schemas.microsoft.com/office/powerpoint/2010/main" xmlns="" val="38140234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on portfolio management</a:t>
            </a:r>
            <a:endParaRPr lang="en-GB" dirty="0"/>
          </a:p>
        </p:txBody>
      </p:sp>
      <p:sp>
        <p:nvSpPr>
          <p:cNvPr id="3" name="Content Placeholder 2"/>
          <p:cNvSpPr>
            <a:spLocks noGrp="1"/>
          </p:cNvSpPr>
          <p:nvPr>
            <p:ph idx="1"/>
          </p:nvPr>
        </p:nvSpPr>
        <p:spPr/>
        <p:txBody>
          <a:bodyPr/>
          <a:lstStyle/>
          <a:p>
            <a:r>
              <a:rPr lang="en-GB" dirty="0" smtClean="0"/>
              <a:t>Portfolio management is needed when an organisation operates a number of projects and programs</a:t>
            </a:r>
          </a:p>
          <a:p>
            <a:r>
              <a:rPr lang="en-GB" dirty="0" smtClean="0"/>
              <a:t>Normally it is part of the role of senior managers</a:t>
            </a:r>
          </a:p>
          <a:p>
            <a:r>
              <a:rPr lang="en-GB" dirty="0" smtClean="0"/>
              <a:t>A central project office, or network of project offices, can assist by providing information and updates about projects and programs</a:t>
            </a:r>
            <a:endParaRPr lang="en-GB" dirty="0"/>
          </a:p>
        </p:txBody>
      </p:sp>
    </p:spTree>
    <p:extLst>
      <p:ext uri="{BB962C8B-B14F-4D97-AF65-F5344CB8AC3E}">
        <p14:creationId xmlns:p14="http://schemas.microsoft.com/office/powerpoint/2010/main" xmlns="" val="23951900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324600" cy="1143000"/>
          </a:xfrm>
        </p:spPr>
        <p:txBody>
          <a:bodyPr/>
          <a:lstStyle/>
          <a:p>
            <a:r>
              <a:rPr lang="en-GB" dirty="0" smtClean="0"/>
              <a:t>Project management vs. program management</a:t>
            </a:r>
            <a:endParaRPr lang="en-GB" dirty="0"/>
          </a:p>
        </p:txBody>
      </p:sp>
      <p:sp>
        <p:nvSpPr>
          <p:cNvPr id="4" name="Content Placeholder 3"/>
          <p:cNvSpPr>
            <a:spLocks noGrp="1"/>
          </p:cNvSpPr>
          <p:nvPr>
            <p:ph sz="half" idx="1"/>
          </p:nvPr>
        </p:nvSpPr>
        <p:spPr>
          <a:xfrm>
            <a:off x="457200" y="1711349"/>
            <a:ext cx="4038600" cy="3775051"/>
          </a:xfrm>
        </p:spPr>
        <p:style>
          <a:lnRef idx="2">
            <a:schemeClr val="accent2"/>
          </a:lnRef>
          <a:fillRef idx="1">
            <a:schemeClr val="lt1"/>
          </a:fillRef>
          <a:effectRef idx="0">
            <a:schemeClr val="accent2"/>
          </a:effectRef>
          <a:fontRef idx="minor">
            <a:schemeClr val="dk1"/>
          </a:fontRef>
        </p:style>
        <p:txBody>
          <a:bodyPr/>
          <a:lstStyle/>
          <a:p>
            <a:pPr algn="ctr">
              <a:buNone/>
            </a:pPr>
            <a:r>
              <a:rPr lang="en-GB" sz="2400" b="1" dirty="0" smtClean="0"/>
              <a:t>Project</a:t>
            </a:r>
          </a:p>
          <a:p>
            <a:r>
              <a:rPr lang="en-GB" sz="2400" dirty="0" smtClean="0"/>
              <a:t>Defined start and end</a:t>
            </a:r>
          </a:p>
          <a:p>
            <a:r>
              <a:rPr lang="en-GB" sz="2400" dirty="0" smtClean="0"/>
              <a:t>Shorter timescale</a:t>
            </a:r>
          </a:p>
          <a:p>
            <a:r>
              <a:rPr lang="en-GB" sz="2400" dirty="0" smtClean="0"/>
              <a:t>May change</a:t>
            </a:r>
          </a:p>
          <a:p>
            <a:r>
              <a:rPr lang="en-GB" sz="2400" dirty="0" smtClean="0"/>
              <a:t>Delivers products</a:t>
            </a:r>
          </a:p>
          <a:p>
            <a:r>
              <a:rPr lang="en-GB" sz="2400" dirty="0" smtClean="0"/>
              <a:t>Benefits usually follow</a:t>
            </a:r>
          </a:p>
          <a:p>
            <a:r>
              <a:rPr lang="en-GB" sz="2400" dirty="0" smtClean="0"/>
              <a:t>Consists of activities</a:t>
            </a:r>
          </a:p>
          <a:p>
            <a:r>
              <a:rPr lang="en-GB" sz="2400" dirty="0" smtClean="0"/>
              <a:t>Manages resources</a:t>
            </a:r>
          </a:p>
          <a:p>
            <a:endParaRPr lang="en-GB" sz="2400" dirty="0"/>
          </a:p>
        </p:txBody>
      </p:sp>
      <p:sp>
        <p:nvSpPr>
          <p:cNvPr id="5" name="Content Placeholder 4"/>
          <p:cNvSpPr>
            <a:spLocks noGrp="1"/>
          </p:cNvSpPr>
          <p:nvPr>
            <p:ph sz="half" idx="2"/>
          </p:nvPr>
        </p:nvSpPr>
        <p:spPr>
          <a:xfrm>
            <a:off x="4648200" y="1711349"/>
            <a:ext cx="4038600" cy="3775051"/>
          </a:xfrm>
        </p:spPr>
        <p:style>
          <a:lnRef idx="2">
            <a:schemeClr val="accent4"/>
          </a:lnRef>
          <a:fillRef idx="1">
            <a:schemeClr val="lt1"/>
          </a:fillRef>
          <a:effectRef idx="0">
            <a:schemeClr val="accent4"/>
          </a:effectRef>
          <a:fontRef idx="minor">
            <a:schemeClr val="dk1"/>
          </a:fontRef>
        </p:style>
        <p:txBody>
          <a:bodyPr/>
          <a:lstStyle/>
          <a:p>
            <a:pPr algn="ctr">
              <a:buNone/>
            </a:pPr>
            <a:r>
              <a:rPr lang="en-GB" sz="2400" b="1" dirty="0" smtClean="0"/>
              <a:t>Program</a:t>
            </a:r>
          </a:p>
          <a:p>
            <a:r>
              <a:rPr lang="en-GB" sz="2400" dirty="0" smtClean="0"/>
              <a:t>Ends once goal achieved</a:t>
            </a:r>
          </a:p>
          <a:p>
            <a:r>
              <a:rPr lang="en-GB" sz="2400" dirty="0" smtClean="0"/>
              <a:t>Longer timescale</a:t>
            </a:r>
          </a:p>
          <a:p>
            <a:r>
              <a:rPr lang="en-GB" sz="2400" dirty="0" smtClean="0"/>
              <a:t>May evolve</a:t>
            </a:r>
          </a:p>
          <a:p>
            <a:r>
              <a:rPr lang="en-GB" sz="2400" dirty="0" smtClean="0"/>
              <a:t>Delivers strategic change</a:t>
            </a:r>
          </a:p>
          <a:p>
            <a:r>
              <a:rPr lang="en-GB" sz="2400" dirty="0" smtClean="0"/>
              <a:t>Benefits usually during</a:t>
            </a:r>
          </a:p>
          <a:p>
            <a:r>
              <a:rPr lang="en-GB" sz="2400" dirty="0" smtClean="0"/>
              <a:t>Consists of projects</a:t>
            </a:r>
          </a:p>
          <a:p>
            <a:r>
              <a:rPr lang="en-GB" sz="2400" dirty="0" smtClean="0"/>
              <a:t>Manages resource conflict</a:t>
            </a:r>
            <a:endParaRPr lang="en-GB" sz="2400" dirty="0"/>
          </a:p>
        </p:txBody>
      </p:sp>
    </p:spTree>
    <p:extLst>
      <p:ext uri="{BB962C8B-B14F-4D97-AF65-F5344CB8AC3E}">
        <p14:creationId xmlns:p14="http://schemas.microsoft.com/office/powerpoint/2010/main" xmlns="" val="4263117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 manager’s role</a:t>
            </a:r>
            <a:endParaRPr lang="en-GB" dirty="0"/>
          </a:p>
        </p:txBody>
      </p:sp>
      <p:sp>
        <p:nvSpPr>
          <p:cNvPr id="5" name="Content Placeholder 4"/>
          <p:cNvSpPr>
            <a:spLocks noGrp="1"/>
          </p:cNvSpPr>
          <p:nvPr>
            <p:ph idx="1"/>
          </p:nvPr>
        </p:nvSpPr>
        <p:spPr>
          <a:xfrm>
            <a:off x="457200" y="1447800"/>
            <a:ext cx="8229600" cy="4525963"/>
          </a:xfrm>
        </p:spPr>
        <p:txBody>
          <a:bodyPr/>
          <a:lstStyle/>
          <a:p>
            <a:r>
              <a:rPr lang="en-GB" sz="2400" dirty="0" smtClean="0"/>
              <a:t>Identify and define projects within the program</a:t>
            </a:r>
          </a:p>
          <a:p>
            <a:r>
              <a:rPr lang="en-GB" sz="2400" dirty="0" smtClean="0"/>
              <a:t>Delegate to project managers</a:t>
            </a:r>
          </a:p>
          <a:p>
            <a:r>
              <a:rPr lang="en-GB" sz="2400" dirty="0" smtClean="0"/>
              <a:t>Monitor the projects in terms of time, cost, quality, risks and issues</a:t>
            </a:r>
          </a:p>
          <a:p>
            <a:r>
              <a:rPr lang="en-GB" sz="2400" dirty="0" smtClean="0"/>
              <a:t>Monitor interdependencies</a:t>
            </a:r>
          </a:p>
          <a:p>
            <a:r>
              <a:rPr lang="en-GB" sz="2400" dirty="0" smtClean="0"/>
              <a:t>Focus on strategic benefits</a:t>
            </a:r>
          </a:p>
          <a:p>
            <a:r>
              <a:rPr lang="en-GB" sz="2400" dirty="0" smtClean="0"/>
              <a:t>Intervene in projects when necessary</a:t>
            </a:r>
          </a:p>
          <a:p>
            <a:r>
              <a:rPr lang="en-GB" sz="2400" dirty="0" smtClean="0"/>
              <a:t>Manage resource conflicts</a:t>
            </a:r>
            <a:endParaRPr lang="en-GB" sz="2400" dirty="0"/>
          </a:p>
        </p:txBody>
      </p:sp>
    </p:spTree>
    <p:extLst>
      <p:ext uri="{BB962C8B-B14F-4D97-AF65-F5344CB8AC3E}">
        <p14:creationId xmlns:p14="http://schemas.microsoft.com/office/powerpoint/2010/main" xmlns="" val="5176811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program management</a:t>
            </a:r>
            <a:endParaRPr lang="en-GB" dirty="0"/>
          </a:p>
        </p:txBody>
      </p:sp>
      <p:sp>
        <p:nvSpPr>
          <p:cNvPr id="3" name="Content Placeholder 2"/>
          <p:cNvSpPr>
            <a:spLocks noGrp="1"/>
          </p:cNvSpPr>
          <p:nvPr>
            <p:ph idx="1"/>
          </p:nvPr>
        </p:nvSpPr>
        <p:spPr>
          <a:xfrm>
            <a:off x="457200" y="1447800"/>
            <a:ext cx="8229600" cy="4061048"/>
          </a:xfrm>
        </p:spPr>
        <p:txBody>
          <a:bodyPr>
            <a:normAutofit/>
          </a:bodyPr>
          <a:lstStyle/>
          <a:p>
            <a:pPr marL="457200" indent="-457200">
              <a:buFont typeface="+mj-lt"/>
              <a:buAutoNum type="arabicPeriod"/>
            </a:pPr>
            <a:r>
              <a:rPr lang="en-GB" sz="2400" dirty="0" smtClean="0"/>
              <a:t>Closer alignment of projects with business strategy</a:t>
            </a:r>
          </a:p>
          <a:p>
            <a:pPr marL="457200" indent="-457200">
              <a:buFont typeface="+mj-lt"/>
              <a:buAutoNum type="arabicPeriod"/>
            </a:pPr>
            <a:r>
              <a:rPr lang="en-GB" sz="2400" dirty="0" smtClean="0"/>
              <a:t>Closer alignment with business priorities</a:t>
            </a:r>
          </a:p>
          <a:p>
            <a:pPr marL="457200" indent="-457200">
              <a:buFont typeface="+mj-lt"/>
              <a:buAutoNum type="arabicPeriod"/>
            </a:pPr>
            <a:r>
              <a:rPr lang="en-GB" sz="2400" dirty="0" smtClean="0"/>
              <a:t>Improved prioritisation of projects within the program</a:t>
            </a:r>
          </a:p>
          <a:p>
            <a:pPr marL="457200" indent="-457200">
              <a:buFont typeface="+mj-lt"/>
              <a:buAutoNum type="arabicPeriod"/>
            </a:pPr>
            <a:r>
              <a:rPr lang="en-GB" sz="2400" dirty="0" smtClean="0"/>
              <a:t>Improved focus on benefits</a:t>
            </a:r>
          </a:p>
          <a:p>
            <a:pPr marL="457200" indent="-457200">
              <a:buFont typeface="+mj-lt"/>
              <a:buAutoNum type="arabicPeriod"/>
            </a:pPr>
            <a:r>
              <a:rPr lang="en-GB" sz="2400" dirty="0" smtClean="0"/>
              <a:t>Improved resource management</a:t>
            </a:r>
          </a:p>
          <a:p>
            <a:pPr marL="457200" indent="-457200">
              <a:buFont typeface="+mj-lt"/>
              <a:buAutoNum type="arabicPeriod"/>
            </a:pPr>
            <a:r>
              <a:rPr lang="en-GB" sz="2400" dirty="0" smtClean="0"/>
              <a:t>Consistent management reporting within the program</a:t>
            </a:r>
          </a:p>
          <a:p>
            <a:pPr marL="457200" indent="-457200">
              <a:buFont typeface="+mj-lt"/>
              <a:buAutoNum type="arabicPeriod"/>
            </a:pPr>
            <a:r>
              <a:rPr lang="en-GB" sz="2400" dirty="0" smtClean="0"/>
              <a:t>program wide and cross-project view of risk</a:t>
            </a:r>
          </a:p>
          <a:p>
            <a:pPr marL="457200" indent="-457200">
              <a:buFont typeface="+mj-lt"/>
              <a:buAutoNum type="arabicPeriod"/>
            </a:pPr>
            <a:r>
              <a:rPr lang="en-GB" sz="2400" dirty="0" smtClean="0"/>
              <a:t>Consistent project management processes and standards within the program</a:t>
            </a:r>
          </a:p>
        </p:txBody>
      </p:sp>
    </p:spTree>
    <p:extLst>
      <p:ext uri="{BB962C8B-B14F-4D97-AF65-F5344CB8AC3E}">
        <p14:creationId xmlns:p14="http://schemas.microsoft.com/office/powerpoint/2010/main" xmlns="" val="8868187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Capacity for Change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96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247694976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5</a:t>
                      </a:r>
                    </a:p>
                    <a:p>
                      <a:pPr>
                        <a:lnSpc>
                          <a:spcPct val="100000"/>
                        </a:lnSpc>
                        <a:spcAft>
                          <a:spcPts val="0"/>
                        </a:spcAft>
                      </a:pPr>
                      <a:r>
                        <a:rPr lang="en-GB" sz="1600" dirty="0" smtClean="0">
                          <a:solidFill>
                            <a:schemeClr val="tx1"/>
                          </a:solidFill>
                          <a:latin typeface="Helvetica"/>
                          <a:ea typeface="Calibri"/>
                          <a:cs typeface="Helvetica"/>
                        </a:rPr>
                        <a:t>Organizational</a:t>
                      </a:r>
                      <a:r>
                        <a:rPr lang="en-GB" sz="1600" baseline="0" dirty="0" smtClean="0">
                          <a:solidFill>
                            <a:schemeClr val="tx1"/>
                          </a:solidFill>
                          <a:latin typeface="Helvetica"/>
                          <a:ea typeface="Calibri"/>
                          <a:cs typeface="Helvetica"/>
                        </a:rPr>
                        <a:t> Capacity for Change</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What is OCC</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Why Change initiatives fail</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The Eight Dimensions for OCC</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Six Points for Innovative Cultures</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ADKAR Model</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what Organizational Capacity for Change</a:t>
                      </a:r>
                      <a:r>
                        <a:rPr lang="en-GB" sz="1600" baseline="0" dirty="0" smtClean="0">
                          <a:solidFill>
                            <a:schemeClr val="tx2"/>
                          </a:solidFill>
                          <a:latin typeface="Helvetica"/>
                          <a:ea typeface="Calibri"/>
                          <a:cs typeface="Helvetica"/>
                        </a:rPr>
                        <a:t> is, why it is necessary and what the critical components for change culture are.</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xmlns="" val="40722203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lnSpcReduction="10000"/>
          </a:bodyPr>
          <a:lstStyle/>
          <a:p>
            <a:r>
              <a:rPr lang="en-US" b="1" i="1" dirty="0" smtClean="0"/>
              <a:t>Organizational </a:t>
            </a:r>
            <a:r>
              <a:rPr lang="en-US" b="1" i="1" dirty="0"/>
              <a:t>capacity for change </a:t>
            </a:r>
            <a:r>
              <a:rPr lang="en-US" dirty="0"/>
              <a:t>(OCC) can </a:t>
            </a:r>
            <a:r>
              <a:rPr lang="en-US" dirty="0" smtClean="0"/>
              <a:t>be conceptualized as the </a:t>
            </a:r>
            <a:r>
              <a:rPr lang="en-US" dirty="0"/>
              <a:t>overall capability of an organization to either effectively prepare </a:t>
            </a:r>
            <a:r>
              <a:rPr lang="en-US" dirty="0" smtClean="0"/>
              <a:t>for or </a:t>
            </a:r>
            <a:r>
              <a:rPr lang="en-US" dirty="0"/>
              <a:t>respond to an increasingly unpredictable and volatile </a:t>
            </a:r>
            <a:r>
              <a:rPr lang="en-US" dirty="0" smtClean="0"/>
              <a:t>environmental context</a:t>
            </a:r>
            <a:r>
              <a:rPr lang="en-US" dirty="0"/>
              <a:t>. This overall capability is multidimensional, and it </a:t>
            </a:r>
            <a:r>
              <a:rPr lang="en-US" dirty="0" smtClean="0"/>
              <a:t>comprises three </a:t>
            </a:r>
            <a:r>
              <a:rPr lang="en-US" dirty="0"/>
              <a:t>ingredients</a:t>
            </a:r>
            <a:r>
              <a:rPr lang="en-US" dirty="0" smtClean="0"/>
              <a:t>:</a:t>
            </a:r>
          </a:p>
          <a:p>
            <a:pPr lvl="1"/>
            <a:r>
              <a:rPr lang="en-US" dirty="0" smtClean="0"/>
              <a:t>(</a:t>
            </a:r>
            <a:r>
              <a:rPr lang="en-US" dirty="0"/>
              <a:t>a) human skill sets and </a:t>
            </a:r>
            <a:r>
              <a:rPr lang="en-US" dirty="0" smtClean="0"/>
              <a:t>resources</a:t>
            </a:r>
            <a:endParaRPr lang="en-US" dirty="0"/>
          </a:p>
          <a:p>
            <a:pPr lvl="1"/>
            <a:r>
              <a:rPr lang="en-US" dirty="0" smtClean="0"/>
              <a:t>(</a:t>
            </a:r>
            <a:r>
              <a:rPr lang="en-US" dirty="0"/>
              <a:t>b) formal </a:t>
            </a:r>
            <a:r>
              <a:rPr lang="en-US" dirty="0" smtClean="0"/>
              <a:t>systems and </a:t>
            </a:r>
            <a:r>
              <a:rPr lang="en-US" dirty="0"/>
              <a:t>procedures, and </a:t>
            </a:r>
            <a:endParaRPr lang="en-US" dirty="0" smtClean="0"/>
          </a:p>
          <a:p>
            <a:pPr lvl="1"/>
            <a:r>
              <a:rPr lang="en-US" dirty="0" smtClean="0"/>
              <a:t>(</a:t>
            </a:r>
            <a:r>
              <a:rPr lang="en-US" dirty="0"/>
              <a:t>c) organizational culture, values, and norms.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97</a:t>
            </a:fld>
            <a:endParaRPr lang="en-US" dirty="0"/>
          </a:p>
        </p:txBody>
      </p:sp>
      <p:sp>
        <p:nvSpPr>
          <p:cNvPr id="4" name="Title 3"/>
          <p:cNvSpPr>
            <a:spLocks noGrp="1"/>
          </p:cNvSpPr>
          <p:nvPr>
            <p:ph type="title"/>
          </p:nvPr>
        </p:nvSpPr>
        <p:spPr/>
        <p:txBody>
          <a:bodyPr/>
          <a:lstStyle/>
          <a:p>
            <a:r>
              <a:rPr lang="en-US" dirty="0"/>
              <a:t>Organizational Capacity for Change </a:t>
            </a:r>
            <a:r>
              <a:rPr lang="en-US" dirty="0" smtClean="0"/>
              <a:t>Defined</a:t>
            </a:r>
            <a:endParaRPr lang="en-US" dirty="0"/>
          </a:p>
        </p:txBody>
      </p:sp>
    </p:spTree>
    <p:extLst>
      <p:ext uri="{BB962C8B-B14F-4D97-AF65-F5344CB8AC3E}">
        <p14:creationId xmlns:p14="http://schemas.microsoft.com/office/powerpoint/2010/main" xmlns="" val="8169755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98</a:t>
            </a:fld>
            <a:endParaRPr lang="en-US" dirty="0"/>
          </a:p>
        </p:txBody>
      </p:sp>
      <p:sp>
        <p:nvSpPr>
          <p:cNvPr id="6" name="Content Placeholder 5"/>
          <p:cNvSpPr>
            <a:spLocks noGrp="1"/>
          </p:cNvSpPr>
          <p:nvPr>
            <p:ph idx="1"/>
          </p:nvPr>
        </p:nvSpPr>
        <p:spPr/>
        <p:txBody>
          <a:bodyPr>
            <a:normAutofit/>
          </a:bodyPr>
          <a:lstStyle/>
          <a:p>
            <a:r>
              <a:rPr lang="en-US" dirty="0"/>
              <a:t>E</a:t>
            </a:r>
            <a:r>
              <a:rPr lang="en-US" dirty="0" smtClean="0"/>
              <a:t>xecutive </a:t>
            </a:r>
            <a:r>
              <a:rPr lang="en-US" dirty="0"/>
              <a:t>leaders must react quickly to current problems </a:t>
            </a:r>
            <a:r>
              <a:rPr lang="en-US" dirty="0" smtClean="0"/>
              <a:t>and opportunities</a:t>
            </a:r>
            <a:r>
              <a:rPr lang="en-US" dirty="0"/>
              <a:t>, they must also look to and prepare for the future. </a:t>
            </a:r>
          </a:p>
          <a:p>
            <a:r>
              <a:rPr lang="en-US" dirty="0" smtClean="0"/>
              <a:t>Organizations must become </a:t>
            </a:r>
            <a:r>
              <a:rPr lang="en-US" dirty="0"/>
              <a:t>more agile</a:t>
            </a:r>
            <a:r>
              <a:rPr lang="en-US" dirty="0" smtClean="0"/>
              <a:t>, flexible</a:t>
            </a:r>
            <a:r>
              <a:rPr lang="en-US" dirty="0"/>
              <a:t>, and nimble. </a:t>
            </a:r>
          </a:p>
          <a:p>
            <a:r>
              <a:rPr lang="en-US" dirty="0"/>
              <a:t>T</a:t>
            </a:r>
            <a:r>
              <a:rPr lang="en-US" dirty="0" smtClean="0"/>
              <a:t>he </a:t>
            </a:r>
            <a:r>
              <a:rPr lang="en-US" dirty="0"/>
              <a:t>new leadership mandate for the 21st century </a:t>
            </a:r>
            <a:r>
              <a:rPr lang="en-US" dirty="0" smtClean="0"/>
              <a:t>is delivering </a:t>
            </a:r>
            <a:r>
              <a:rPr lang="en-US" dirty="0"/>
              <a:t>results in the short term while building change capacity </a:t>
            </a:r>
            <a:r>
              <a:rPr lang="en-US" dirty="0" smtClean="0"/>
              <a:t>for the </a:t>
            </a:r>
            <a:r>
              <a:rPr lang="en-US" dirty="0"/>
              <a:t>long term.</a:t>
            </a:r>
          </a:p>
        </p:txBody>
      </p:sp>
      <p:sp>
        <p:nvSpPr>
          <p:cNvPr id="7" name="Title 6"/>
          <p:cNvSpPr>
            <a:spLocks noGrp="1"/>
          </p:cNvSpPr>
          <p:nvPr>
            <p:ph type="title"/>
          </p:nvPr>
        </p:nvSpPr>
        <p:spPr>
          <a:xfrm>
            <a:off x="381000" y="0"/>
            <a:ext cx="6172200" cy="1143000"/>
          </a:xfrm>
        </p:spPr>
        <p:txBody>
          <a:bodyPr/>
          <a:lstStyle/>
          <a:p>
            <a:r>
              <a:rPr lang="en-US" dirty="0"/>
              <a:t>The New Mandate for Change Leadership</a:t>
            </a:r>
          </a:p>
        </p:txBody>
      </p:sp>
    </p:spTree>
    <p:extLst>
      <p:ext uri="{BB962C8B-B14F-4D97-AF65-F5344CB8AC3E}">
        <p14:creationId xmlns:p14="http://schemas.microsoft.com/office/powerpoint/2010/main" xmlns="" val="1533214616"/>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92500" lnSpcReduction="20000"/>
          </a:bodyPr>
          <a:lstStyle/>
          <a:p>
            <a:pPr marL="514350" indent="-514350">
              <a:buAutoNum type="arabicPeriod"/>
            </a:pPr>
            <a:r>
              <a:rPr lang="en-US" dirty="0" smtClean="0"/>
              <a:t>Organizational </a:t>
            </a:r>
            <a:r>
              <a:rPr lang="en-US" dirty="0"/>
              <a:t>members </a:t>
            </a:r>
            <a:r>
              <a:rPr lang="en-US" dirty="0" smtClean="0"/>
              <a:t>operating in “</a:t>
            </a:r>
            <a:r>
              <a:rPr lang="en-US" dirty="0"/>
              <a:t>departmental silos” that focus </a:t>
            </a:r>
            <a:r>
              <a:rPr lang="en-US" dirty="0" smtClean="0"/>
              <a:t>on local optimization </a:t>
            </a:r>
            <a:r>
              <a:rPr lang="en-US" dirty="0"/>
              <a:t>at the expense of the entire </a:t>
            </a:r>
            <a:r>
              <a:rPr lang="en-US" dirty="0" smtClean="0"/>
              <a:t>system.</a:t>
            </a:r>
          </a:p>
          <a:p>
            <a:pPr marL="514350" indent="-514350">
              <a:buAutoNum type="arabicPeriod"/>
            </a:pPr>
            <a:r>
              <a:rPr lang="en-US" dirty="0" smtClean="0"/>
              <a:t>Organizational Change takes time, a precious commodity.</a:t>
            </a:r>
          </a:p>
          <a:p>
            <a:pPr marL="514350" indent="-514350">
              <a:buAutoNum type="arabicPeriod"/>
            </a:pPr>
            <a:r>
              <a:rPr lang="en-US" dirty="0" smtClean="0"/>
              <a:t>The traditional </a:t>
            </a:r>
            <a:r>
              <a:rPr lang="en-US" dirty="0"/>
              <a:t>view of organizations is that they are hierarchies </a:t>
            </a:r>
            <a:r>
              <a:rPr lang="en-US" dirty="0" smtClean="0"/>
              <a:t>with power </a:t>
            </a:r>
            <a:r>
              <a:rPr lang="en-US" dirty="0"/>
              <a:t>concentrated at the top with rational and logical employees </a:t>
            </a:r>
            <a:r>
              <a:rPr lang="en-US" dirty="0" smtClean="0"/>
              <a:t>operating throughout </a:t>
            </a:r>
            <a:r>
              <a:rPr lang="en-US" dirty="0"/>
              <a:t>this hierarchy. </a:t>
            </a:r>
            <a:r>
              <a:rPr lang="en-US" dirty="0" smtClean="0"/>
              <a:t>(While </a:t>
            </a:r>
            <a:r>
              <a:rPr lang="en-US" dirty="0"/>
              <a:t>it is true that all organizations </a:t>
            </a:r>
            <a:r>
              <a:rPr lang="en-US" dirty="0" smtClean="0"/>
              <a:t>are hierarchical </a:t>
            </a:r>
            <a:r>
              <a:rPr lang="en-US" dirty="0"/>
              <a:t>in some form and that organizational members are rational </a:t>
            </a:r>
            <a:r>
              <a:rPr lang="en-US" dirty="0" smtClean="0"/>
              <a:t>at times</a:t>
            </a:r>
            <a:r>
              <a:rPr lang="en-US" dirty="0"/>
              <a:t>, this viewpoint is limited and not terribly realistic</a:t>
            </a:r>
            <a:r>
              <a:rPr lang="en-US" dirty="0" smtClean="0"/>
              <a: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99</a:t>
            </a:fld>
            <a:endParaRPr lang="en-US" dirty="0"/>
          </a:p>
        </p:txBody>
      </p:sp>
      <p:sp>
        <p:nvSpPr>
          <p:cNvPr id="4" name="Title 3"/>
          <p:cNvSpPr>
            <a:spLocks noGrp="1"/>
          </p:cNvSpPr>
          <p:nvPr>
            <p:ph type="title"/>
          </p:nvPr>
        </p:nvSpPr>
        <p:spPr>
          <a:xfrm>
            <a:off x="381000" y="152400"/>
            <a:ext cx="6400800" cy="838200"/>
          </a:xfrm>
        </p:spPr>
        <p:txBody>
          <a:bodyPr/>
          <a:lstStyle/>
          <a:p>
            <a:r>
              <a:rPr lang="en-US" dirty="0"/>
              <a:t>Primary Reasons for Failure to Bring About Change</a:t>
            </a:r>
          </a:p>
        </p:txBody>
      </p:sp>
    </p:spTree>
    <p:extLst>
      <p:ext uri="{BB962C8B-B14F-4D97-AF65-F5344CB8AC3E}">
        <p14:creationId xmlns:p14="http://schemas.microsoft.com/office/powerpoint/2010/main" xmlns="" val="2416306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15488</TotalTime>
  <Words>43561</Words>
  <Application>Microsoft Office PowerPoint</Application>
  <PresentationFormat>Presentación en pantalla (4:3)</PresentationFormat>
  <Paragraphs>5527</Paragraphs>
  <Slides>412</Slides>
  <Notes>235</Notes>
  <HiddenSlides>0</HiddenSlides>
  <MMClips>1</MMClips>
  <ScaleCrop>false</ScaleCrop>
  <HeadingPairs>
    <vt:vector size="8" baseType="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412</vt:i4>
      </vt:variant>
    </vt:vector>
  </HeadingPairs>
  <TitlesOfParts>
    <vt:vector size="415" baseType="lpstr">
      <vt:lpstr>Office Theme</vt:lpstr>
      <vt:lpstr>\\localhost\Users\joelcarboni\Dropbox\AUB\Macintosh HD:Users:joelcarboni:Dropbox:5. Training Partners:Templates and teaching aides:Sustainability Management Plan.docx!OLE_LINK2</vt:lpstr>
      <vt:lpstr>Document</vt:lpstr>
      <vt:lpstr>Diapositiva 1</vt:lpstr>
      <vt:lpstr>About the presenter</vt:lpstr>
      <vt:lpstr>Course Kit </vt:lpstr>
      <vt:lpstr>We will cover</vt:lpstr>
      <vt:lpstr>Learning Objectives</vt:lpstr>
      <vt:lpstr>Introducing GPM</vt:lpstr>
      <vt:lpstr>Active in over 140 countries and growing</vt:lpstr>
      <vt:lpstr>Our Sustainability Affiliations</vt:lpstr>
      <vt:lpstr>Our Focus – Change Delivery</vt:lpstr>
      <vt:lpstr>GPM Certifications</vt:lpstr>
      <vt:lpstr>Certification</vt:lpstr>
      <vt:lpstr>Industry Recognition</vt:lpstr>
      <vt:lpstr>Award Yourself and/or a Colleague!</vt:lpstr>
      <vt:lpstr>Sustainability Drivers</vt:lpstr>
      <vt:lpstr>A Growing Problem</vt:lpstr>
      <vt:lpstr>THE EARTH SYSTEM CONTEXT</vt:lpstr>
      <vt:lpstr>The Accenture – UNGC 2013 Report</vt:lpstr>
      <vt:lpstr>Diapositiva 18</vt:lpstr>
      <vt:lpstr>The Cobb Salad Report</vt:lpstr>
      <vt:lpstr>What Happens?</vt:lpstr>
      <vt:lpstr>Is this a problem?</vt:lpstr>
      <vt:lpstr>World Economic Forum</vt:lpstr>
      <vt:lpstr>Example</vt:lpstr>
      <vt:lpstr>Success and Failures</vt:lpstr>
      <vt:lpstr>Success and Failures</vt:lpstr>
      <vt:lpstr>Success and Failures</vt:lpstr>
      <vt:lpstr>Success and Failures</vt:lpstr>
      <vt:lpstr>Organizations Driving Sustainability</vt:lpstr>
      <vt:lpstr>The United Nations Global Compact</vt:lpstr>
      <vt:lpstr>The Ten Principles</vt:lpstr>
      <vt:lpstr>The Ten Principles</vt:lpstr>
      <vt:lpstr>Diapositiva 32</vt:lpstr>
      <vt:lpstr>Global Reporting Initiative (GRI)</vt:lpstr>
      <vt:lpstr>Global Reporting Intiative’s Categories and Aspects</vt:lpstr>
      <vt:lpstr>Going Deeper into 2013 G4 GRI</vt:lpstr>
      <vt:lpstr>The UN Millenium Development Goals (MDGs)</vt:lpstr>
      <vt:lpstr>Progress!</vt:lpstr>
      <vt:lpstr>Progress!</vt:lpstr>
      <vt:lpstr>Explaining a Need for a Paradigm Shift</vt:lpstr>
      <vt:lpstr>POST-2015 BUSINESS ENGAGEMENT ARCHITECTURE</vt:lpstr>
      <vt:lpstr>Essentially</vt:lpstr>
      <vt:lpstr>What are we up against to embed sustainability into our culture?</vt:lpstr>
      <vt:lpstr>We have covered</vt:lpstr>
      <vt:lpstr>Systems Thinking</vt:lpstr>
      <vt:lpstr>The GPM Sustainability Services Focus</vt:lpstr>
      <vt:lpstr>What is a System?</vt:lpstr>
      <vt:lpstr>What is Systems Thinking?</vt:lpstr>
      <vt:lpstr>Why we encourage this?</vt:lpstr>
      <vt:lpstr>Getting to Know ISO Standards (What drives systems…)</vt:lpstr>
      <vt:lpstr>ISO standards </vt:lpstr>
      <vt:lpstr>What ISO 26000 is NOT…</vt:lpstr>
      <vt:lpstr>What ISO 26000 is…</vt:lpstr>
      <vt:lpstr>ISO 26000 Principles of Social Responsibility</vt:lpstr>
      <vt:lpstr>ISO 14000 Family</vt:lpstr>
      <vt:lpstr>What is the Environment?</vt:lpstr>
      <vt:lpstr>ISO 14001 Key Elements</vt:lpstr>
      <vt:lpstr>What is an EMS?</vt:lpstr>
      <vt:lpstr>Why Do Organizations Implement an EMS ?</vt:lpstr>
      <vt:lpstr>ISO 50001: 2011 Energy Management Systems</vt:lpstr>
      <vt:lpstr>ISO 50001: 2011 Energy Management Systems</vt:lpstr>
      <vt:lpstr>Principles of Quality Management</vt:lpstr>
      <vt:lpstr>The Current PM Challenge - Quality</vt:lpstr>
      <vt:lpstr>Audits</vt:lpstr>
      <vt:lpstr>What is ISO 55000?</vt:lpstr>
      <vt:lpstr>What is Asset Management</vt:lpstr>
      <vt:lpstr>What are the benefits of asset management?</vt:lpstr>
      <vt:lpstr>Fundamentals : Leadership</vt:lpstr>
      <vt:lpstr>Fundamentals : Assurance</vt:lpstr>
      <vt:lpstr>Correlation</vt:lpstr>
      <vt:lpstr>Relationship to Projects</vt:lpstr>
      <vt:lpstr>We have covered</vt:lpstr>
      <vt:lpstr>Ethics Values and Principles</vt:lpstr>
      <vt:lpstr>Business Ethics</vt:lpstr>
      <vt:lpstr>Business Principles</vt:lpstr>
      <vt:lpstr>Costs of ethical behaviour</vt:lpstr>
      <vt:lpstr>Corporate Social Responsibility (Why Morally)</vt:lpstr>
      <vt:lpstr>Corporate Social Responsibility (Why Ethically)</vt:lpstr>
      <vt:lpstr>What are Principles and Values</vt:lpstr>
      <vt:lpstr>Communicating policies and values</vt:lpstr>
      <vt:lpstr>Example – Delta Airlines</vt:lpstr>
      <vt:lpstr>GPM® Sustainable Change Delivery Principles</vt:lpstr>
      <vt:lpstr>PSM3™ Levels for Sustainability (Applying Principles to PM)</vt:lpstr>
      <vt:lpstr>PSM3™ Levels for Sustainability</vt:lpstr>
      <vt:lpstr>VALUES, MORALS &amp; ETHICS</vt:lpstr>
      <vt:lpstr> Eight ethical guidelines foundation for projects. </vt:lpstr>
      <vt:lpstr>We have covered</vt:lpstr>
      <vt:lpstr>Governance and P3O</vt:lpstr>
      <vt:lpstr>Project Governance</vt:lpstr>
      <vt:lpstr>Corporate Governance </vt:lpstr>
      <vt:lpstr>Where Project Governance Exists</vt:lpstr>
      <vt:lpstr>Portfolio management characteristics</vt:lpstr>
      <vt:lpstr>More on portfolio management</vt:lpstr>
      <vt:lpstr>Project management vs. program management</vt:lpstr>
      <vt:lpstr>Program manager’s role</vt:lpstr>
      <vt:lpstr>Benefits of program management</vt:lpstr>
      <vt:lpstr>Organizational Capacity for Change</vt:lpstr>
      <vt:lpstr>Organizational Capacity for Change Defined</vt:lpstr>
      <vt:lpstr>The New Mandate for Change Leadership</vt:lpstr>
      <vt:lpstr>Primary Reasons for Failure to Bring About Change</vt:lpstr>
      <vt:lpstr>The Eight Dimensions  of organizational capacity for change</vt:lpstr>
      <vt:lpstr>Six points to establish Innovative Culture</vt:lpstr>
      <vt:lpstr>Business Case, Benefits and Value Management.</vt:lpstr>
      <vt:lpstr>What is the business case?</vt:lpstr>
      <vt:lpstr>Why do we need a business case</vt:lpstr>
      <vt:lpstr>Purpose of Business Case </vt:lpstr>
      <vt:lpstr>Contents of Business Case</vt:lpstr>
      <vt:lpstr>Sustainability in the Business Case</vt:lpstr>
      <vt:lpstr>Business case in terms of concept to relationships </vt:lpstr>
      <vt:lpstr>Investment appraisal</vt:lpstr>
      <vt:lpstr>Investment analysis techniques</vt:lpstr>
      <vt:lpstr>Payback period</vt:lpstr>
      <vt:lpstr>Return on investment (ROI)</vt:lpstr>
      <vt:lpstr>Discounted cash flow</vt:lpstr>
      <vt:lpstr>Discounted cash flow example</vt:lpstr>
      <vt:lpstr>Net present value</vt:lpstr>
      <vt:lpstr>Social Return on Investment (SROI)</vt:lpstr>
      <vt:lpstr>What is project success and benefits management?</vt:lpstr>
      <vt:lpstr>What is success?</vt:lpstr>
      <vt:lpstr>When to define success</vt:lpstr>
      <vt:lpstr>Focusing on Benefits</vt:lpstr>
      <vt:lpstr>Key Principles  / KPIs</vt:lpstr>
      <vt:lpstr>Benefits Realization</vt:lpstr>
      <vt:lpstr>Benefits Realization</vt:lpstr>
      <vt:lpstr>Benefits Realization Plan</vt:lpstr>
      <vt:lpstr>The Benefit Owner</vt:lpstr>
      <vt:lpstr>We have covered</vt:lpstr>
      <vt:lpstr>Requirements Management</vt:lpstr>
      <vt:lpstr>Poor Requirements = Poor Performance</vt:lpstr>
      <vt:lpstr>What is Requirements Management?</vt:lpstr>
      <vt:lpstr>What Are Requirements?</vt:lpstr>
      <vt:lpstr>Requirements Life Cycle</vt:lpstr>
      <vt:lpstr>Requirements Structuring</vt:lpstr>
      <vt:lpstr>Elements of a Requirements Management Plan</vt:lpstr>
      <vt:lpstr>Important Skills For Requirements Management</vt:lpstr>
      <vt:lpstr>The study of why things go wrong</vt:lpstr>
      <vt:lpstr>The frequent result</vt:lpstr>
      <vt:lpstr>We have covered</vt:lpstr>
      <vt:lpstr>Project Management</vt:lpstr>
      <vt:lpstr>What is a Project?</vt:lpstr>
      <vt:lpstr>Project Management</vt:lpstr>
      <vt:lpstr>Project Management Process Groups </vt:lpstr>
      <vt:lpstr>Interaction Among Process Groups</vt:lpstr>
      <vt:lpstr>Subject Groups</vt:lpstr>
      <vt:lpstr>Relationship between project management concepts and processes</vt:lpstr>
      <vt:lpstr>True or False?</vt:lpstr>
      <vt:lpstr>The Project Environment</vt:lpstr>
      <vt:lpstr>Project Complexity</vt:lpstr>
      <vt:lpstr>Great Project Managers</vt:lpstr>
      <vt:lpstr>We have covered</vt:lpstr>
      <vt:lpstr>Project Lifecycles and PRiSM</vt:lpstr>
      <vt:lpstr>Requirements Life Cycle</vt:lpstr>
      <vt:lpstr>Project Lifecycle – High Level</vt:lpstr>
      <vt:lpstr>Initiation phase</vt:lpstr>
      <vt:lpstr>Planning phase</vt:lpstr>
      <vt:lpstr>Implementation phase</vt:lpstr>
      <vt:lpstr>Handover &amp; closeout phase</vt:lpstr>
      <vt:lpstr>Process Groups</vt:lpstr>
      <vt:lpstr>Diapositiva 158</vt:lpstr>
      <vt:lpstr>PRiSM Flow</vt:lpstr>
      <vt:lpstr>The PRiSM Pre-Project Phase</vt:lpstr>
      <vt:lpstr>The PRiSM Pre-Project Phase</vt:lpstr>
      <vt:lpstr>The PRiSM Pre-Project Phase</vt:lpstr>
      <vt:lpstr>The PRiSM Pre-Project Phase</vt:lpstr>
      <vt:lpstr>PRiSM Project Initiation</vt:lpstr>
      <vt:lpstr>PRiSM Project Initiation</vt:lpstr>
      <vt:lpstr>PRiSM Project Initiation</vt:lpstr>
      <vt:lpstr>PRiSM Project Initiation</vt:lpstr>
      <vt:lpstr>Tools to Integrate Sustainability and Project Management</vt:lpstr>
      <vt:lpstr>What is included in an SMP</vt:lpstr>
      <vt:lpstr>Version Control and Distribution</vt:lpstr>
      <vt:lpstr>Project Sustainability Objectives</vt:lpstr>
      <vt:lpstr>Key Performance Measures (Qualitative and Quantitative)</vt:lpstr>
      <vt:lpstr> P5 Impact Assessment</vt:lpstr>
      <vt:lpstr>The final pieces</vt:lpstr>
      <vt:lpstr>Where does the SMP Impact the project?</vt:lpstr>
      <vt:lpstr>PRiSM Project Initiation</vt:lpstr>
      <vt:lpstr>PRiSM Project Initiation</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Planning</vt:lpstr>
      <vt:lpstr>PRiSM Project Implementing</vt:lpstr>
      <vt:lpstr>PRiSM Project Closure</vt:lpstr>
      <vt:lpstr>PRiSM Project Closure</vt:lpstr>
      <vt:lpstr>Post Project Phase</vt:lpstr>
      <vt:lpstr>Handover</vt:lpstr>
      <vt:lpstr>Closure</vt:lpstr>
      <vt:lpstr>Flexible Framework </vt:lpstr>
      <vt:lpstr>Product Life Cycle</vt:lpstr>
      <vt:lpstr>Sustainable Concepts</vt:lpstr>
      <vt:lpstr>Deliverables from a concept to relationships perspective </vt:lpstr>
      <vt:lpstr>We have covered</vt:lpstr>
      <vt:lpstr>The P5 Standard</vt:lpstr>
      <vt:lpstr>Introducing the GPM® P5™ Standard for Sustainability and Project Management</vt:lpstr>
      <vt:lpstr>P5 Overview</vt:lpstr>
      <vt:lpstr>The P5 Chart</vt:lpstr>
      <vt:lpstr>What is a product?</vt:lpstr>
      <vt:lpstr>What is a Project Process?</vt:lpstr>
      <vt:lpstr>How to Perform the Analysis</vt:lpstr>
      <vt:lpstr>Example</vt:lpstr>
      <vt:lpstr>Why do this? </vt:lpstr>
      <vt:lpstr>A lot of good info…</vt:lpstr>
      <vt:lpstr>Compared with the GRI and UNGC</vt:lpstr>
      <vt:lpstr>Group Exercise  Learning How to use P5</vt:lpstr>
      <vt:lpstr>Class Exercise. Learning How to use P5</vt:lpstr>
      <vt:lpstr>P5 and… </vt:lpstr>
      <vt:lpstr>We have covered</vt:lpstr>
      <vt:lpstr>Project Controls</vt:lpstr>
      <vt:lpstr>What is Project Control?</vt:lpstr>
      <vt:lpstr>Project Controls Breakdown</vt:lpstr>
      <vt:lpstr>MANAGING CONTROL</vt:lpstr>
      <vt:lpstr>Establishing Project Control</vt:lpstr>
      <vt:lpstr>Establishing Project Control</vt:lpstr>
      <vt:lpstr>Project Controls Principles</vt:lpstr>
      <vt:lpstr>Project Controls Process</vt:lpstr>
      <vt:lpstr>Product Breakdown Structure</vt:lpstr>
      <vt:lpstr>Work Breakdown</vt:lpstr>
      <vt:lpstr>Numbering System</vt:lpstr>
      <vt:lpstr>Organization Breakdown</vt:lpstr>
      <vt:lpstr>Responsibility Matrix</vt:lpstr>
      <vt:lpstr>Cost Breakdown</vt:lpstr>
      <vt:lpstr>Critical Path Method (CPM)</vt:lpstr>
      <vt:lpstr>Critical Path Method</vt:lpstr>
      <vt:lpstr>Critical Path Method</vt:lpstr>
      <vt:lpstr>Critical Path Method</vt:lpstr>
      <vt:lpstr>Critical Path Method Example</vt:lpstr>
      <vt:lpstr>Critical Path Method</vt:lpstr>
      <vt:lpstr>Critical Path Method (CPM)</vt:lpstr>
      <vt:lpstr>Dummy Activity Example</vt:lpstr>
      <vt:lpstr>Critical Path Method</vt:lpstr>
      <vt:lpstr>Critical Path Method</vt:lpstr>
      <vt:lpstr>Estimating Accuracy</vt:lpstr>
      <vt:lpstr>Procurement Management</vt:lpstr>
      <vt:lpstr>Procurement Terms</vt:lpstr>
      <vt:lpstr>A risk based approach</vt:lpstr>
      <vt:lpstr> Foundation :Level 1, People</vt:lpstr>
      <vt:lpstr> Practice: level 3, Procurement Process</vt:lpstr>
      <vt:lpstr>Lead: Level 5 Measurements and Results</vt:lpstr>
      <vt:lpstr>Common Project Procurement Terminology</vt:lpstr>
      <vt:lpstr>Contract vs. Risk</vt:lpstr>
      <vt:lpstr>Acquisition Plan</vt:lpstr>
      <vt:lpstr>Procurement Selection Process</vt:lpstr>
      <vt:lpstr>Evaluation and Selection Criteria</vt:lpstr>
      <vt:lpstr>Green Vendor Scorecard</vt:lpstr>
      <vt:lpstr>Contractual Relationships</vt:lpstr>
      <vt:lpstr>Cost management</vt:lpstr>
      <vt:lpstr>Estimates, Budgets &amp; Costs</vt:lpstr>
      <vt:lpstr>Project Cost Plan</vt:lpstr>
      <vt:lpstr>Benefits of Cost Management</vt:lpstr>
      <vt:lpstr>Project Costs</vt:lpstr>
      <vt:lpstr>Earned Value Management</vt:lpstr>
      <vt:lpstr>Pre-Requisites to EVM</vt:lpstr>
      <vt:lpstr>Earned Value Parameters</vt:lpstr>
      <vt:lpstr>Earned Value Principles</vt:lpstr>
      <vt:lpstr>Earned Value Measurement</vt:lpstr>
      <vt:lpstr>Future Performance</vt:lpstr>
      <vt:lpstr>Advantages of Earned Value</vt:lpstr>
      <vt:lpstr>Disadvantages of EVM</vt:lpstr>
      <vt:lpstr>Reporting Management</vt:lpstr>
      <vt:lpstr>Collecting Data for Analyzing</vt:lpstr>
      <vt:lpstr>How to Collect Data - 1</vt:lpstr>
      <vt:lpstr>How to Collect Data - 2</vt:lpstr>
      <vt:lpstr>Information Needs and the Reporting Process - 1</vt:lpstr>
      <vt:lpstr>Information Needs and the Reporting Process - 2</vt:lpstr>
      <vt:lpstr>Information Needs and the Reporting Process - 3</vt:lpstr>
      <vt:lpstr>Information Needs and the Reporting Process - 4</vt:lpstr>
      <vt:lpstr>Report Types - 1</vt:lpstr>
      <vt:lpstr>Report Types - 2</vt:lpstr>
      <vt:lpstr>Report Types - 3</vt:lpstr>
      <vt:lpstr>Report Types - 4</vt:lpstr>
      <vt:lpstr>Meetings - 1</vt:lpstr>
      <vt:lpstr>Meetings - 2</vt:lpstr>
      <vt:lpstr>Common Reporting Problems</vt:lpstr>
      <vt:lpstr>Tolerances and Triggers</vt:lpstr>
      <vt:lpstr>Project Scoring Model</vt:lpstr>
      <vt:lpstr>Developing Weighted Project Score Formula</vt:lpstr>
      <vt:lpstr>Triggers &amp; Key Performance Indicators</vt:lpstr>
      <vt:lpstr>Methods and the Life Cycle</vt:lpstr>
      <vt:lpstr>Methods Benefits</vt:lpstr>
      <vt:lpstr>Change Control</vt:lpstr>
      <vt:lpstr>Need for Change Control</vt:lpstr>
      <vt:lpstr>Roles</vt:lpstr>
      <vt:lpstr>Change Control Process</vt:lpstr>
      <vt:lpstr>Key Documents – Change Request</vt:lpstr>
      <vt:lpstr>Best Practice</vt:lpstr>
      <vt:lpstr>We have covered</vt:lpstr>
      <vt:lpstr>Issue and Risk Management</vt:lpstr>
      <vt:lpstr>Context</vt:lpstr>
      <vt:lpstr>Terminology</vt:lpstr>
      <vt:lpstr>Levels of Risk</vt:lpstr>
      <vt:lpstr>Sustainability in Risk Management</vt:lpstr>
      <vt:lpstr>Diapositiva 304</vt:lpstr>
      <vt:lpstr>Risk Balance vs. Sustainability</vt:lpstr>
      <vt:lpstr>Risk Management Process</vt:lpstr>
      <vt:lpstr>Risk Identification Methods</vt:lpstr>
      <vt:lpstr>Risk Register</vt:lpstr>
      <vt:lpstr>Analysis (Assessment)</vt:lpstr>
      <vt:lpstr>Probability &amp; Impact Grid</vt:lpstr>
      <vt:lpstr>Risk Response</vt:lpstr>
      <vt:lpstr>Risk Threat Responses</vt:lpstr>
      <vt:lpstr>Risk Opportunity Responses</vt:lpstr>
      <vt:lpstr>Monitor and Control</vt:lpstr>
      <vt:lpstr>GPM Best Practice</vt:lpstr>
      <vt:lpstr>PESTLE</vt:lpstr>
      <vt:lpstr>SWOT</vt:lpstr>
      <vt:lpstr>Issue Definition</vt:lpstr>
      <vt:lpstr>Issue Escalation Route</vt:lpstr>
      <vt:lpstr>Issue Log - Contents</vt:lpstr>
      <vt:lpstr>We have covered</vt:lpstr>
      <vt:lpstr>Organizational Structures and Roles</vt:lpstr>
      <vt:lpstr>Functional</vt:lpstr>
      <vt:lpstr>Advantage / Disadvantage</vt:lpstr>
      <vt:lpstr>Projectized</vt:lpstr>
      <vt:lpstr>Advantage / Disadvantage</vt:lpstr>
      <vt:lpstr>Matrix</vt:lpstr>
      <vt:lpstr>Advantage / Disadvantage</vt:lpstr>
      <vt:lpstr>Organizational Influences</vt:lpstr>
      <vt:lpstr>Organizational Roles</vt:lpstr>
      <vt:lpstr>Example project team structure</vt:lpstr>
      <vt:lpstr>Project Sponsor/Executive</vt:lpstr>
      <vt:lpstr>Project Manager</vt:lpstr>
      <vt:lpstr>Project Board</vt:lpstr>
      <vt:lpstr>We have covered</vt:lpstr>
      <vt:lpstr>Project Sponsorship</vt:lpstr>
      <vt:lpstr>Project Sponsorship</vt:lpstr>
      <vt:lpstr>Roles</vt:lpstr>
      <vt:lpstr>Role of the sponsor</vt:lpstr>
      <vt:lpstr>Responsibilities of the sponsor</vt:lpstr>
      <vt:lpstr>Characteristics of the sponsor</vt:lpstr>
      <vt:lpstr>The relationship between Sponsor and PM</vt:lpstr>
      <vt:lpstr>We have covered</vt:lpstr>
      <vt:lpstr>Stakeholder Engagement</vt:lpstr>
      <vt:lpstr>What are Stakeholders?</vt:lpstr>
      <vt:lpstr>Management of Stakeholders Engagement</vt:lpstr>
      <vt:lpstr>Why?</vt:lpstr>
      <vt:lpstr>Keys to Stakeholder Engagement</vt:lpstr>
      <vt:lpstr>Keys to Stakeholder Engagement</vt:lpstr>
      <vt:lpstr>Stakeholder Engagement process</vt:lpstr>
      <vt:lpstr>Identify stakeholders</vt:lpstr>
      <vt:lpstr>Stakeholder analysis</vt:lpstr>
      <vt:lpstr>Analysis tools – 2x2 grid</vt:lpstr>
      <vt:lpstr>Stakeholder Register</vt:lpstr>
      <vt:lpstr>Skills Essential for Effective Stakeholder Engagement</vt:lpstr>
      <vt:lpstr>We have covered</vt:lpstr>
      <vt:lpstr>Performance and Quality</vt:lpstr>
      <vt:lpstr>The evolution of Quality</vt:lpstr>
      <vt:lpstr>Preamble</vt:lpstr>
      <vt:lpstr>Four quality processes</vt:lpstr>
      <vt:lpstr>Quality of deliverables</vt:lpstr>
      <vt:lpstr>Acceptance criteria</vt:lpstr>
      <vt:lpstr>Why manage quality</vt:lpstr>
      <vt:lpstr>Techniques in quality planning and assurance</vt:lpstr>
      <vt:lpstr>Techniques in quality control</vt:lpstr>
      <vt:lpstr>Quality in work packages</vt:lpstr>
      <vt:lpstr>Benefits of quality management</vt:lpstr>
      <vt:lpstr>Quality Principles from ISO 9001</vt:lpstr>
      <vt:lpstr>Quality Control Tools</vt:lpstr>
      <vt:lpstr>We have covered</vt:lpstr>
      <vt:lpstr>Information Management and Reporting</vt:lpstr>
      <vt:lpstr>Purpose</vt:lpstr>
      <vt:lpstr>Information Processing</vt:lpstr>
      <vt:lpstr>Key Information Products</vt:lpstr>
      <vt:lpstr>Example – Pie from PieMatrix</vt:lpstr>
      <vt:lpstr>Features of a PMIS</vt:lpstr>
      <vt:lpstr>Features of A PMIS</vt:lpstr>
      <vt:lpstr>We have covered</vt:lpstr>
      <vt:lpstr>Situational Leadership and Communication</vt:lpstr>
      <vt:lpstr>Leadership</vt:lpstr>
      <vt:lpstr>Perspectives</vt:lpstr>
      <vt:lpstr>Practical Traits</vt:lpstr>
      <vt:lpstr>Leadership Skills</vt:lpstr>
      <vt:lpstr>Situational Leadership</vt:lpstr>
      <vt:lpstr>Leadership Focus</vt:lpstr>
      <vt:lpstr>Follower Readiness</vt:lpstr>
      <vt:lpstr>5 Deadly Acts of Leadership</vt:lpstr>
      <vt:lpstr>5 Deadly Acts of Leadership</vt:lpstr>
      <vt:lpstr>5 Deadly Acts of Leadership</vt:lpstr>
      <vt:lpstr>5 Deadly Acts of Leadership</vt:lpstr>
      <vt:lpstr>Motivation - Autonomy</vt:lpstr>
      <vt:lpstr>Motivation - Relatedness</vt:lpstr>
      <vt:lpstr>Motivation - Competence</vt:lpstr>
      <vt:lpstr>Forms of Communication</vt:lpstr>
      <vt:lpstr>Barriers to Communication</vt:lpstr>
      <vt:lpstr>Communication Responsibilities</vt:lpstr>
      <vt:lpstr>We have covered</vt:lpstr>
      <vt:lpstr>Conflict and Negotiation</vt:lpstr>
      <vt:lpstr>Setting the Stage for Negotiations</vt:lpstr>
      <vt:lpstr>Negotiation Process </vt:lpstr>
      <vt:lpstr>Tactics</vt:lpstr>
      <vt:lpstr>Key Skills</vt:lpstr>
      <vt:lpstr>Quantitative Costs of Conflict</vt:lpstr>
      <vt:lpstr>Conflict Causes</vt:lpstr>
      <vt:lpstr>Model of Conflict Progression:</vt:lpstr>
      <vt:lpstr>Qualitative Costs of Conflict</vt:lpstr>
      <vt:lpstr>Conflict Management Model</vt:lpstr>
      <vt:lpstr>Conflict through the Life Cycle</vt:lpstr>
      <vt:lpstr>Conflict Resolution</vt:lpstr>
      <vt:lpstr>Conflict Approaches</vt:lpstr>
      <vt:lpstr>We have covered</vt:lpstr>
      <vt:lpstr>Acknowledgements and References</vt:lpstr>
    </vt:vector>
  </TitlesOfParts>
  <Company>Fort Wayne/Allen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Usuario</cp:lastModifiedBy>
  <cp:revision>271</cp:revision>
  <cp:lastPrinted>2013-02-08T17:18:12Z</cp:lastPrinted>
  <dcterms:created xsi:type="dcterms:W3CDTF">2012-12-19T19:13:24Z</dcterms:created>
  <dcterms:modified xsi:type="dcterms:W3CDTF">2015-10-24T22:19:41Z</dcterms:modified>
</cp:coreProperties>
</file>