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13" r:id="rId2"/>
    <p:sldId id="342" r:id="rId3"/>
    <p:sldId id="344" r:id="rId4"/>
    <p:sldId id="341" r:id="rId5"/>
    <p:sldId id="347" r:id="rId6"/>
    <p:sldId id="350" r:id="rId7"/>
    <p:sldId id="351" r:id="rId8"/>
    <p:sldId id="345" r:id="rId9"/>
    <p:sldId id="352" r:id="rId10"/>
    <p:sldId id="346" r:id="rId11"/>
    <p:sldId id="353" r:id="rId12"/>
    <p:sldId id="354" r:id="rId13"/>
    <p:sldId id="356" r:id="rId14"/>
    <p:sldId id="355" r:id="rId15"/>
    <p:sldId id="357" r:id="rId16"/>
    <p:sldId id="390" r:id="rId17"/>
    <p:sldId id="391" r:id="rId18"/>
    <p:sldId id="358" r:id="rId19"/>
    <p:sldId id="359" r:id="rId20"/>
    <p:sldId id="393" r:id="rId21"/>
    <p:sldId id="360" r:id="rId22"/>
    <p:sldId id="361" r:id="rId23"/>
    <p:sldId id="394" r:id="rId24"/>
    <p:sldId id="362" r:id="rId25"/>
    <p:sldId id="395" r:id="rId26"/>
    <p:sldId id="363" r:id="rId27"/>
    <p:sldId id="364" r:id="rId28"/>
    <p:sldId id="365" r:id="rId29"/>
    <p:sldId id="410" r:id="rId30"/>
    <p:sldId id="366" r:id="rId31"/>
    <p:sldId id="367" r:id="rId32"/>
    <p:sldId id="368" r:id="rId33"/>
    <p:sldId id="369" r:id="rId34"/>
    <p:sldId id="370" r:id="rId35"/>
    <p:sldId id="371" r:id="rId36"/>
    <p:sldId id="375" r:id="rId37"/>
    <p:sldId id="376" r:id="rId38"/>
    <p:sldId id="377" r:id="rId39"/>
    <p:sldId id="378" r:id="rId40"/>
    <p:sldId id="379" r:id="rId41"/>
    <p:sldId id="397" r:id="rId42"/>
    <p:sldId id="380" r:id="rId43"/>
    <p:sldId id="399" r:id="rId44"/>
    <p:sldId id="400" r:id="rId45"/>
    <p:sldId id="381" r:id="rId46"/>
    <p:sldId id="382" r:id="rId47"/>
    <p:sldId id="396" r:id="rId48"/>
    <p:sldId id="383" r:id="rId49"/>
    <p:sldId id="398" r:id="rId50"/>
    <p:sldId id="384" r:id="rId51"/>
    <p:sldId id="385" r:id="rId52"/>
    <p:sldId id="401" r:id="rId53"/>
    <p:sldId id="386" r:id="rId54"/>
    <p:sldId id="387" r:id="rId55"/>
    <p:sldId id="388" r:id="rId56"/>
    <p:sldId id="389" r:id="rId57"/>
    <p:sldId id="409" r:id="rId58"/>
    <p:sldId id="412" r:id="rId59"/>
    <p:sldId id="413" r:id="rId60"/>
    <p:sldId id="402" r:id="rId61"/>
    <p:sldId id="403" r:id="rId62"/>
    <p:sldId id="404" r:id="rId63"/>
    <p:sldId id="405" r:id="rId64"/>
    <p:sldId id="406" r:id="rId65"/>
    <p:sldId id="414" r:id="rId66"/>
    <p:sldId id="415" r:id="rId67"/>
    <p:sldId id="411" r:id="rId68"/>
    <p:sldId id="407" r:id="rId69"/>
    <p:sldId id="339" r:id="rId70"/>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16" autoAdjust="0"/>
  </p:normalViewPr>
  <p:slideViewPr>
    <p:cSldViewPr>
      <p:cViewPr varScale="1">
        <p:scale>
          <a:sx n="56" d="100"/>
          <a:sy n="56" d="100"/>
        </p:scale>
        <p:origin x="221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1C245-A0D9-4408-B1EC-87D567E6210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CR"/>
        </a:p>
      </dgm:t>
    </dgm:pt>
    <dgm:pt modelId="{44AB76FD-BD74-44D8-929B-05905ED76489}">
      <dgm:prSet phldrT="[Texto]" custT="1"/>
      <dgm:spPr/>
      <dgm:t>
        <a:bodyPr/>
        <a:lstStyle/>
        <a:p>
          <a:r>
            <a:rPr lang="es-CR" sz="1400" dirty="0">
              <a:solidFill>
                <a:schemeClr val="tx1"/>
              </a:solidFill>
            </a:rPr>
            <a:t>Recursos finitos</a:t>
          </a:r>
        </a:p>
      </dgm:t>
    </dgm:pt>
    <dgm:pt modelId="{ECE185CB-A74A-4B75-BA1B-C2AA9F390163}" type="parTrans" cxnId="{5B853F1F-1FA4-4998-93DE-D2C0ABD85802}">
      <dgm:prSet/>
      <dgm:spPr/>
      <dgm:t>
        <a:bodyPr/>
        <a:lstStyle/>
        <a:p>
          <a:endParaRPr lang="es-CR"/>
        </a:p>
      </dgm:t>
    </dgm:pt>
    <dgm:pt modelId="{7BF4B8E9-DCAB-445F-9A4B-6EE6AB28E739}" type="sibTrans" cxnId="{5B853F1F-1FA4-4998-93DE-D2C0ABD85802}">
      <dgm:prSet/>
      <dgm:spPr/>
      <dgm:t>
        <a:bodyPr/>
        <a:lstStyle/>
        <a:p>
          <a:endParaRPr lang="es-CR"/>
        </a:p>
      </dgm:t>
    </dgm:pt>
    <dgm:pt modelId="{4481A3DA-C72A-4C76-BFB9-F48B9BE25866}">
      <dgm:prSet phldrT="[Texto]" custT="1"/>
      <dgm:spPr/>
      <dgm:t>
        <a:bodyPr/>
        <a:lstStyle/>
        <a:p>
          <a:r>
            <a:rPr lang="es-CR" sz="1400" dirty="0">
              <a:solidFill>
                <a:schemeClr val="tx1"/>
              </a:solidFill>
            </a:rPr>
            <a:t>Responsabilidad social</a:t>
          </a:r>
        </a:p>
      </dgm:t>
    </dgm:pt>
    <dgm:pt modelId="{35D86A96-FA92-4407-BF72-8913FF5B173A}" type="parTrans" cxnId="{7626C119-696D-4138-A04E-7B210874503A}">
      <dgm:prSet/>
      <dgm:spPr/>
      <dgm:t>
        <a:bodyPr/>
        <a:lstStyle/>
        <a:p>
          <a:endParaRPr lang="es-CR"/>
        </a:p>
      </dgm:t>
    </dgm:pt>
    <dgm:pt modelId="{5C2E1507-F61A-4F92-8EBF-9511FFEE6B9D}" type="sibTrans" cxnId="{7626C119-696D-4138-A04E-7B210874503A}">
      <dgm:prSet/>
      <dgm:spPr/>
      <dgm:t>
        <a:bodyPr/>
        <a:lstStyle/>
        <a:p>
          <a:endParaRPr lang="es-CR"/>
        </a:p>
      </dgm:t>
    </dgm:pt>
    <dgm:pt modelId="{F2CD5491-A28D-4EC9-9894-CE5DEA9B45C5}">
      <dgm:prSet phldrT="[Texto]" custT="1"/>
      <dgm:spPr/>
      <dgm:t>
        <a:bodyPr/>
        <a:lstStyle/>
        <a:p>
          <a:r>
            <a:rPr lang="es-CR" sz="1400" dirty="0">
              <a:solidFill>
                <a:schemeClr val="tx1"/>
              </a:solidFill>
            </a:rPr>
            <a:t>Resultados verdes</a:t>
          </a:r>
        </a:p>
      </dgm:t>
    </dgm:pt>
    <dgm:pt modelId="{334CC470-95F9-49CB-BEA5-7A328F58E4F5}" type="parTrans" cxnId="{54701429-4660-48F0-9019-52D5D572FA4F}">
      <dgm:prSet/>
      <dgm:spPr/>
      <dgm:t>
        <a:bodyPr/>
        <a:lstStyle/>
        <a:p>
          <a:endParaRPr lang="es-CR"/>
        </a:p>
      </dgm:t>
    </dgm:pt>
    <dgm:pt modelId="{729D1F98-19A9-47B3-BBED-8F71A01654F8}" type="sibTrans" cxnId="{54701429-4660-48F0-9019-52D5D572FA4F}">
      <dgm:prSet/>
      <dgm:spPr/>
      <dgm:t>
        <a:bodyPr/>
        <a:lstStyle/>
        <a:p>
          <a:endParaRPr lang="es-CR"/>
        </a:p>
      </dgm:t>
    </dgm:pt>
    <dgm:pt modelId="{F3D7171E-9657-4AE9-8DB0-3616F074DA1B}">
      <dgm:prSet phldrT="[Texto]" custT="1"/>
      <dgm:spPr/>
      <dgm:t>
        <a:bodyPr/>
        <a:lstStyle/>
        <a:p>
          <a:r>
            <a:rPr lang="es-CR" sz="1400" dirty="0">
              <a:solidFill>
                <a:schemeClr val="tx1"/>
              </a:solidFill>
            </a:rPr>
            <a:t>Métodos tangibles</a:t>
          </a:r>
        </a:p>
      </dgm:t>
    </dgm:pt>
    <dgm:pt modelId="{CE4B91DF-9BFE-49EA-BBF8-71F768BF0191}" type="parTrans" cxnId="{6F205774-C58E-4A66-A7BF-E24FEB939AB3}">
      <dgm:prSet/>
      <dgm:spPr/>
      <dgm:t>
        <a:bodyPr/>
        <a:lstStyle/>
        <a:p>
          <a:endParaRPr lang="es-CR"/>
        </a:p>
      </dgm:t>
    </dgm:pt>
    <dgm:pt modelId="{A94E02FB-BDF3-4152-A80A-9E8B59489012}" type="sibTrans" cxnId="{6F205774-C58E-4A66-A7BF-E24FEB939AB3}">
      <dgm:prSet/>
      <dgm:spPr/>
      <dgm:t>
        <a:bodyPr/>
        <a:lstStyle/>
        <a:p>
          <a:endParaRPr lang="es-CR"/>
        </a:p>
      </dgm:t>
    </dgm:pt>
    <dgm:pt modelId="{F44A020C-F966-4D55-8A16-624C3E59B780}">
      <dgm:prSet phldrT="[Texto]" custT="1"/>
      <dgm:spPr/>
      <dgm:t>
        <a:bodyPr/>
        <a:lstStyle/>
        <a:p>
          <a:r>
            <a:rPr lang="es-CR" sz="1400" dirty="0">
              <a:solidFill>
                <a:schemeClr val="tx1"/>
              </a:solidFill>
            </a:rPr>
            <a:t>Iniciativas de sostenibilidad</a:t>
          </a:r>
        </a:p>
      </dgm:t>
    </dgm:pt>
    <dgm:pt modelId="{A223B68E-2EA8-485B-834A-56269679C5F7}" type="parTrans" cxnId="{050EDD48-586C-498C-A2CF-62DFAFAA8045}">
      <dgm:prSet/>
      <dgm:spPr/>
      <dgm:t>
        <a:bodyPr/>
        <a:lstStyle/>
        <a:p>
          <a:endParaRPr lang="es-CR"/>
        </a:p>
      </dgm:t>
    </dgm:pt>
    <dgm:pt modelId="{85E9D3DB-D727-4F01-9D3C-80A43A86FE60}" type="sibTrans" cxnId="{050EDD48-586C-498C-A2CF-62DFAFAA8045}">
      <dgm:prSet/>
      <dgm:spPr/>
      <dgm:t>
        <a:bodyPr/>
        <a:lstStyle/>
        <a:p>
          <a:endParaRPr lang="es-CR"/>
        </a:p>
      </dgm:t>
    </dgm:pt>
    <dgm:pt modelId="{0C53B3FE-D30B-44DF-B960-9A0DF112DEF2}">
      <dgm:prSet phldrT="[Texto]" custT="1"/>
      <dgm:spPr/>
      <dgm:t>
        <a:bodyPr/>
        <a:lstStyle/>
        <a:p>
          <a:r>
            <a:rPr lang="es-CR" sz="1400" dirty="0">
              <a:solidFill>
                <a:schemeClr val="tx1"/>
              </a:solidFill>
            </a:rPr>
            <a:t>Reducción de impactos negativos</a:t>
          </a:r>
        </a:p>
      </dgm:t>
    </dgm:pt>
    <dgm:pt modelId="{5D5C61BE-E53D-4457-8432-0C9D936302BD}" type="parTrans" cxnId="{BB7FA024-D1C4-4AA2-A317-725E3A02FE2C}">
      <dgm:prSet/>
      <dgm:spPr/>
      <dgm:t>
        <a:bodyPr/>
        <a:lstStyle/>
        <a:p>
          <a:endParaRPr lang="es-CR"/>
        </a:p>
      </dgm:t>
    </dgm:pt>
    <dgm:pt modelId="{704EEBAA-1FF8-486E-B895-63FBE8EA63FB}" type="sibTrans" cxnId="{BB7FA024-D1C4-4AA2-A317-725E3A02FE2C}">
      <dgm:prSet/>
      <dgm:spPr/>
      <dgm:t>
        <a:bodyPr/>
        <a:lstStyle/>
        <a:p>
          <a:endParaRPr lang="es-CR"/>
        </a:p>
      </dgm:t>
    </dgm:pt>
    <dgm:pt modelId="{29CA52DB-BBF6-40BE-82B0-B8B9D43627FB}">
      <dgm:prSet phldrT="[Texto]" custT="1"/>
      <dgm:spPr/>
      <dgm:t>
        <a:bodyPr/>
        <a:lstStyle/>
        <a:p>
          <a:r>
            <a:rPr lang="es-CR" sz="1400" dirty="0">
              <a:solidFill>
                <a:schemeClr val="tx1"/>
              </a:solidFill>
            </a:rPr>
            <a:t>Incrementa oportunidades de sostenibilidad</a:t>
          </a:r>
        </a:p>
      </dgm:t>
    </dgm:pt>
    <dgm:pt modelId="{EA74CAAB-8F89-4557-9D9A-5122BE89776F}" type="parTrans" cxnId="{3A687D41-1C73-4688-A12B-ECB547014CF5}">
      <dgm:prSet/>
      <dgm:spPr/>
      <dgm:t>
        <a:bodyPr/>
        <a:lstStyle/>
        <a:p>
          <a:endParaRPr lang="es-CR"/>
        </a:p>
      </dgm:t>
    </dgm:pt>
    <dgm:pt modelId="{D99670A2-363D-444D-A3A2-ED8202D67418}" type="sibTrans" cxnId="{3A687D41-1C73-4688-A12B-ECB547014CF5}">
      <dgm:prSet/>
      <dgm:spPr/>
      <dgm:t>
        <a:bodyPr/>
        <a:lstStyle/>
        <a:p>
          <a:endParaRPr lang="es-CR"/>
        </a:p>
      </dgm:t>
    </dgm:pt>
    <dgm:pt modelId="{B7AF16C3-7AFE-4F6C-9DFA-8C8040A4F9E0}" type="pres">
      <dgm:prSet presAssocID="{4E41C245-A0D9-4408-B1EC-87D567E62101}" presName="cycle" presStyleCnt="0">
        <dgm:presLayoutVars>
          <dgm:dir/>
          <dgm:resizeHandles val="exact"/>
        </dgm:presLayoutVars>
      </dgm:prSet>
      <dgm:spPr/>
    </dgm:pt>
    <dgm:pt modelId="{B0686C5A-8DF7-472C-9BD1-3F1304BDD4CD}" type="pres">
      <dgm:prSet presAssocID="{44AB76FD-BD74-44D8-929B-05905ED76489}" presName="node" presStyleLbl="node1" presStyleIdx="0" presStyleCnt="7">
        <dgm:presLayoutVars>
          <dgm:bulletEnabled val="1"/>
        </dgm:presLayoutVars>
      </dgm:prSet>
      <dgm:spPr/>
    </dgm:pt>
    <dgm:pt modelId="{EAE530CE-F1B1-4030-87F1-B260905A5DC1}" type="pres">
      <dgm:prSet presAssocID="{44AB76FD-BD74-44D8-929B-05905ED76489}" presName="spNode" presStyleCnt="0"/>
      <dgm:spPr/>
    </dgm:pt>
    <dgm:pt modelId="{D408ED94-7F5D-4E26-900D-C52AF436B270}" type="pres">
      <dgm:prSet presAssocID="{7BF4B8E9-DCAB-445F-9A4B-6EE6AB28E739}" presName="sibTrans" presStyleLbl="sibTrans1D1" presStyleIdx="0" presStyleCnt="7"/>
      <dgm:spPr/>
    </dgm:pt>
    <dgm:pt modelId="{63988DE4-5703-4A37-BEB0-39A9E2E3C35E}" type="pres">
      <dgm:prSet presAssocID="{4481A3DA-C72A-4C76-BFB9-F48B9BE25866}" presName="node" presStyleLbl="node1" presStyleIdx="1" presStyleCnt="7" custScaleX="121542">
        <dgm:presLayoutVars>
          <dgm:bulletEnabled val="1"/>
        </dgm:presLayoutVars>
      </dgm:prSet>
      <dgm:spPr/>
    </dgm:pt>
    <dgm:pt modelId="{8CB163AF-D1E0-4B10-8934-C4A83691E33D}" type="pres">
      <dgm:prSet presAssocID="{4481A3DA-C72A-4C76-BFB9-F48B9BE25866}" presName="spNode" presStyleCnt="0"/>
      <dgm:spPr/>
    </dgm:pt>
    <dgm:pt modelId="{84EA411D-5382-4242-B71D-A68BCB5BAE9E}" type="pres">
      <dgm:prSet presAssocID="{5C2E1507-F61A-4F92-8EBF-9511FFEE6B9D}" presName="sibTrans" presStyleLbl="sibTrans1D1" presStyleIdx="1" presStyleCnt="7"/>
      <dgm:spPr/>
    </dgm:pt>
    <dgm:pt modelId="{7B624D10-A870-4F45-BE1B-F837D763C709}" type="pres">
      <dgm:prSet presAssocID="{F2CD5491-A28D-4EC9-9894-CE5DEA9B45C5}" presName="node" presStyleLbl="node1" presStyleIdx="2" presStyleCnt="7" custRadScaleRad="91370" custRadScaleInc="-23150">
        <dgm:presLayoutVars>
          <dgm:bulletEnabled val="1"/>
        </dgm:presLayoutVars>
      </dgm:prSet>
      <dgm:spPr/>
    </dgm:pt>
    <dgm:pt modelId="{22EBF5EC-96A8-4530-8897-CB9980EF375E}" type="pres">
      <dgm:prSet presAssocID="{F2CD5491-A28D-4EC9-9894-CE5DEA9B45C5}" presName="spNode" presStyleCnt="0"/>
      <dgm:spPr/>
    </dgm:pt>
    <dgm:pt modelId="{E8E30B80-7DC8-46D9-905B-9A6C6E263974}" type="pres">
      <dgm:prSet presAssocID="{729D1F98-19A9-47B3-BBED-8F71A01654F8}" presName="sibTrans" presStyleLbl="sibTrans1D1" presStyleIdx="2" presStyleCnt="7"/>
      <dgm:spPr/>
    </dgm:pt>
    <dgm:pt modelId="{A2FC9AE3-BE87-4582-A168-32699A66A569}" type="pres">
      <dgm:prSet presAssocID="{F3D7171E-9657-4AE9-8DB0-3616F074DA1B}" presName="node" presStyleLbl="node1" presStyleIdx="3" presStyleCnt="7" custRadScaleRad="86185" custRadScaleInc="-15083">
        <dgm:presLayoutVars>
          <dgm:bulletEnabled val="1"/>
        </dgm:presLayoutVars>
      </dgm:prSet>
      <dgm:spPr/>
    </dgm:pt>
    <dgm:pt modelId="{26928A64-0800-43AD-B83A-718570FF64D2}" type="pres">
      <dgm:prSet presAssocID="{F3D7171E-9657-4AE9-8DB0-3616F074DA1B}" presName="spNode" presStyleCnt="0"/>
      <dgm:spPr/>
    </dgm:pt>
    <dgm:pt modelId="{E69CF8C5-00CE-43F9-ABE3-A67ECE96FBD6}" type="pres">
      <dgm:prSet presAssocID="{A94E02FB-BDF3-4152-A80A-9E8B59489012}" presName="sibTrans" presStyleLbl="sibTrans1D1" presStyleIdx="3" presStyleCnt="7"/>
      <dgm:spPr/>
    </dgm:pt>
    <dgm:pt modelId="{24A551D9-5CA7-4056-AD93-445C688BE531}" type="pres">
      <dgm:prSet presAssocID="{F44A020C-F966-4D55-8A16-624C3E59B780}" presName="node" presStyleLbl="node1" presStyleIdx="4" presStyleCnt="7" custScaleX="115503" custRadScaleRad="87981" custRadScaleInc="27336">
        <dgm:presLayoutVars>
          <dgm:bulletEnabled val="1"/>
        </dgm:presLayoutVars>
      </dgm:prSet>
      <dgm:spPr/>
    </dgm:pt>
    <dgm:pt modelId="{3130F024-9F35-4871-A951-3C96D27A5DA8}" type="pres">
      <dgm:prSet presAssocID="{F44A020C-F966-4D55-8A16-624C3E59B780}" presName="spNode" presStyleCnt="0"/>
      <dgm:spPr/>
    </dgm:pt>
    <dgm:pt modelId="{A6914CB1-A629-4040-A530-CC937BE6D0A0}" type="pres">
      <dgm:prSet presAssocID="{85E9D3DB-D727-4F01-9D3C-80A43A86FE60}" presName="sibTrans" presStyleLbl="sibTrans1D1" presStyleIdx="4" presStyleCnt="7"/>
      <dgm:spPr/>
    </dgm:pt>
    <dgm:pt modelId="{9659E2E3-B6EE-4CD7-9F81-EF31BDFE299D}" type="pres">
      <dgm:prSet presAssocID="{0C53B3FE-D30B-44DF-B960-9A0DF112DEF2}" presName="node" presStyleLbl="node1" presStyleIdx="5" presStyleCnt="7" custRadScaleRad="93016" custRadScaleInc="24074">
        <dgm:presLayoutVars>
          <dgm:bulletEnabled val="1"/>
        </dgm:presLayoutVars>
      </dgm:prSet>
      <dgm:spPr/>
    </dgm:pt>
    <dgm:pt modelId="{BEF3F8AD-7AC8-412C-9B5E-65B917EA1435}" type="pres">
      <dgm:prSet presAssocID="{0C53B3FE-D30B-44DF-B960-9A0DF112DEF2}" presName="spNode" presStyleCnt="0"/>
      <dgm:spPr/>
    </dgm:pt>
    <dgm:pt modelId="{7666C158-D396-4E24-979D-745FE70B85E2}" type="pres">
      <dgm:prSet presAssocID="{704EEBAA-1FF8-486E-B895-63FBE8EA63FB}" presName="sibTrans" presStyleLbl="sibTrans1D1" presStyleIdx="5" presStyleCnt="7"/>
      <dgm:spPr/>
    </dgm:pt>
    <dgm:pt modelId="{94982780-3531-4DE7-8BC5-A94975B6199D}" type="pres">
      <dgm:prSet presAssocID="{29CA52DB-BBF6-40BE-82B0-B8B9D43627FB}" presName="node" presStyleLbl="node1" presStyleIdx="6" presStyleCnt="7" custScaleX="121542">
        <dgm:presLayoutVars>
          <dgm:bulletEnabled val="1"/>
        </dgm:presLayoutVars>
      </dgm:prSet>
      <dgm:spPr/>
    </dgm:pt>
    <dgm:pt modelId="{F6D78421-9A95-4E95-B268-7B8738F04CDE}" type="pres">
      <dgm:prSet presAssocID="{29CA52DB-BBF6-40BE-82B0-B8B9D43627FB}" presName="spNode" presStyleCnt="0"/>
      <dgm:spPr/>
    </dgm:pt>
    <dgm:pt modelId="{4F7B9954-62FE-4B6B-A979-C2F401F29C4E}" type="pres">
      <dgm:prSet presAssocID="{D99670A2-363D-444D-A3A2-ED8202D67418}" presName="sibTrans" presStyleLbl="sibTrans1D1" presStyleIdx="6" presStyleCnt="7"/>
      <dgm:spPr/>
    </dgm:pt>
  </dgm:ptLst>
  <dgm:cxnLst>
    <dgm:cxn modelId="{84F8C445-3CA6-44C6-A299-3305587E7B1C}" type="presOf" srcId="{4E41C245-A0D9-4408-B1EC-87D567E62101}" destId="{B7AF16C3-7AFE-4F6C-9DFA-8C8040A4F9E0}" srcOrd="0" destOrd="0" presId="urn:microsoft.com/office/officeart/2005/8/layout/cycle6"/>
    <dgm:cxn modelId="{827F61AA-AAC9-443A-AB78-3641F82F378E}" type="presOf" srcId="{F2CD5491-A28D-4EC9-9894-CE5DEA9B45C5}" destId="{7B624D10-A870-4F45-BE1B-F837D763C709}" srcOrd="0" destOrd="0" presId="urn:microsoft.com/office/officeart/2005/8/layout/cycle6"/>
    <dgm:cxn modelId="{B2B9E012-857E-46C8-B285-3E8596BEE831}" type="presOf" srcId="{A94E02FB-BDF3-4152-A80A-9E8B59489012}" destId="{E69CF8C5-00CE-43F9-ABE3-A67ECE96FBD6}" srcOrd="0" destOrd="0" presId="urn:microsoft.com/office/officeart/2005/8/layout/cycle6"/>
    <dgm:cxn modelId="{DD8E67A3-35DE-4345-9645-8101EE804C48}" type="presOf" srcId="{85E9D3DB-D727-4F01-9D3C-80A43A86FE60}" destId="{A6914CB1-A629-4040-A530-CC937BE6D0A0}" srcOrd="0" destOrd="0" presId="urn:microsoft.com/office/officeart/2005/8/layout/cycle6"/>
    <dgm:cxn modelId="{0C1B6A23-C566-4B1A-BD75-46A218696BAB}" type="presOf" srcId="{4481A3DA-C72A-4C76-BFB9-F48B9BE25866}" destId="{63988DE4-5703-4A37-BEB0-39A9E2E3C35E}" srcOrd="0" destOrd="0" presId="urn:microsoft.com/office/officeart/2005/8/layout/cycle6"/>
    <dgm:cxn modelId="{7626C119-696D-4138-A04E-7B210874503A}" srcId="{4E41C245-A0D9-4408-B1EC-87D567E62101}" destId="{4481A3DA-C72A-4C76-BFB9-F48B9BE25866}" srcOrd="1" destOrd="0" parTransId="{35D86A96-FA92-4407-BF72-8913FF5B173A}" sibTransId="{5C2E1507-F61A-4F92-8EBF-9511FFEE6B9D}"/>
    <dgm:cxn modelId="{CC7E5842-E430-4562-AA0B-D8BFEE51369B}" type="presOf" srcId="{D99670A2-363D-444D-A3A2-ED8202D67418}" destId="{4F7B9954-62FE-4B6B-A979-C2F401F29C4E}" srcOrd="0" destOrd="0" presId="urn:microsoft.com/office/officeart/2005/8/layout/cycle6"/>
    <dgm:cxn modelId="{5B853F1F-1FA4-4998-93DE-D2C0ABD85802}" srcId="{4E41C245-A0D9-4408-B1EC-87D567E62101}" destId="{44AB76FD-BD74-44D8-929B-05905ED76489}" srcOrd="0" destOrd="0" parTransId="{ECE185CB-A74A-4B75-BA1B-C2AA9F390163}" sibTransId="{7BF4B8E9-DCAB-445F-9A4B-6EE6AB28E739}"/>
    <dgm:cxn modelId="{710A8D2D-1985-4070-BA1D-A850C6E286FB}" type="presOf" srcId="{0C53B3FE-D30B-44DF-B960-9A0DF112DEF2}" destId="{9659E2E3-B6EE-4CD7-9F81-EF31BDFE299D}" srcOrd="0" destOrd="0" presId="urn:microsoft.com/office/officeart/2005/8/layout/cycle6"/>
    <dgm:cxn modelId="{BB7FA024-D1C4-4AA2-A317-725E3A02FE2C}" srcId="{4E41C245-A0D9-4408-B1EC-87D567E62101}" destId="{0C53B3FE-D30B-44DF-B960-9A0DF112DEF2}" srcOrd="5" destOrd="0" parTransId="{5D5C61BE-E53D-4457-8432-0C9D936302BD}" sibTransId="{704EEBAA-1FF8-486E-B895-63FBE8EA63FB}"/>
    <dgm:cxn modelId="{0DB08A26-5E16-49BB-BFD0-4247F137DC69}" type="presOf" srcId="{729D1F98-19A9-47B3-BBED-8F71A01654F8}" destId="{E8E30B80-7DC8-46D9-905B-9A6C6E263974}" srcOrd="0" destOrd="0" presId="urn:microsoft.com/office/officeart/2005/8/layout/cycle6"/>
    <dgm:cxn modelId="{5A93615A-C982-4F40-99E8-BA8124C6109C}" type="presOf" srcId="{44AB76FD-BD74-44D8-929B-05905ED76489}" destId="{B0686C5A-8DF7-472C-9BD1-3F1304BDD4CD}" srcOrd="0" destOrd="0" presId="urn:microsoft.com/office/officeart/2005/8/layout/cycle6"/>
    <dgm:cxn modelId="{976B86D4-2CBE-47B8-BE11-147750060CF8}" type="presOf" srcId="{F44A020C-F966-4D55-8A16-624C3E59B780}" destId="{24A551D9-5CA7-4056-AD93-445C688BE531}" srcOrd="0" destOrd="0" presId="urn:microsoft.com/office/officeart/2005/8/layout/cycle6"/>
    <dgm:cxn modelId="{B78A73DC-BA45-4587-8BFB-74F7D5304002}" type="presOf" srcId="{7BF4B8E9-DCAB-445F-9A4B-6EE6AB28E739}" destId="{D408ED94-7F5D-4E26-900D-C52AF436B270}" srcOrd="0" destOrd="0" presId="urn:microsoft.com/office/officeart/2005/8/layout/cycle6"/>
    <dgm:cxn modelId="{3A687D41-1C73-4688-A12B-ECB547014CF5}" srcId="{4E41C245-A0D9-4408-B1EC-87D567E62101}" destId="{29CA52DB-BBF6-40BE-82B0-B8B9D43627FB}" srcOrd="6" destOrd="0" parTransId="{EA74CAAB-8F89-4557-9D9A-5122BE89776F}" sibTransId="{D99670A2-363D-444D-A3A2-ED8202D67418}"/>
    <dgm:cxn modelId="{BC762E78-3C13-43A8-A301-C983FBBBE50D}" type="presOf" srcId="{F3D7171E-9657-4AE9-8DB0-3616F074DA1B}" destId="{A2FC9AE3-BE87-4582-A168-32699A66A569}" srcOrd="0" destOrd="0" presId="urn:microsoft.com/office/officeart/2005/8/layout/cycle6"/>
    <dgm:cxn modelId="{56EF6A67-B1F6-4701-953C-79DE9BB8D10E}" type="presOf" srcId="{29CA52DB-BBF6-40BE-82B0-B8B9D43627FB}" destId="{94982780-3531-4DE7-8BC5-A94975B6199D}" srcOrd="0" destOrd="0" presId="urn:microsoft.com/office/officeart/2005/8/layout/cycle6"/>
    <dgm:cxn modelId="{050EDD48-586C-498C-A2CF-62DFAFAA8045}" srcId="{4E41C245-A0D9-4408-B1EC-87D567E62101}" destId="{F44A020C-F966-4D55-8A16-624C3E59B780}" srcOrd="4" destOrd="0" parTransId="{A223B68E-2EA8-485B-834A-56269679C5F7}" sibTransId="{85E9D3DB-D727-4F01-9D3C-80A43A86FE60}"/>
    <dgm:cxn modelId="{54701429-4660-48F0-9019-52D5D572FA4F}" srcId="{4E41C245-A0D9-4408-B1EC-87D567E62101}" destId="{F2CD5491-A28D-4EC9-9894-CE5DEA9B45C5}" srcOrd="2" destOrd="0" parTransId="{334CC470-95F9-49CB-BEA5-7A328F58E4F5}" sibTransId="{729D1F98-19A9-47B3-BBED-8F71A01654F8}"/>
    <dgm:cxn modelId="{FE87AECB-260D-4577-9D05-776A852CEF15}" type="presOf" srcId="{704EEBAA-1FF8-486E-B895-63FBE8EA63FB}" destId="{7666C158-D396-4E24-979D-745FE70B85E2}" srcOrd="0" destOrd="0" presId="urn:microsoft.com/office/officeart/2005/8/layout/cycle6"/>
    <dgm:cxn modelId="{6F205774-C58E-4A66-A7BF-E24FEB939AB3}" srcId="{4E41C245-A0D9-4408-B1EC-87D567E62101}" destId="{F3D7171E-9657-4AE9-8DB0-3616F074DA1B}" srcOrd="3" destOrd="0" parTransId="{CE4B91DF-9BFE-49EA-BBF8-71F768BF0191}" sibTransId="{A94E02FB-BDF3-4152-A80A-9E8B59489012}"/>
    <dgm:cxn modelId="{82D17B3E-998A-401F-A6BF-5A783D3FE093}" type="presOf" srcId="{5C2E1507-F61A-4F92-8EBF-9511FFEE6B9D}" destId="{84EA411D-5382-4242-B71D-A68BCB5BAE9E}" srcOrd="0" destOrd="0" presId="urn:microsoft.com/office/officeart/2005/8/layout/cycle6"/>
    <dgm:cxn modelId="{138F31E7-5BEC-4AD7-93F3-333CF4835D54}" type="presParOf" srcId="{B7AF16C3-7AFE-4F6C-9DFA-8C8040A4F9E0}" destId="{B0686C5A-8DF7-472C-9BD1-3F1304BDD4CD}" srcOrd="0" destOrd="0" presId="urn:microsoft.com/office/officeart/2005/8/layout/cycle6"/>
    <dgm:cxn modelId="{A6010BBF-E664-430A-94DD-0310E481D5D3}" type="presParOf" srcId="{B7AF16C3-7AFE-4F6C-9DFA-8C8040A4F9E0}" destId="{EAE530CE-F1B1-4030-87F1-B260905A5DC1}" srcOrd="1" destOrd="0" presId="urn:microsoft.com/office/officeart/2005/8/layout/cycle6"/>
    <dgm:cxn modelId="{16B3055A-2167-4643-BF8D-20D6D6C81A06}" type="presParOf" srcId="{B7AF16C3-7AFE-4F6C-9DFA-8C8040A4F9E0}" destId="{D408ED94-7F5D-4E26-900D-C52AF436B270}" srcOrd="2" destOrd="0" presId="urn:microsoft.com/office/officeart/2005/8/layout/cycle6"/>
    <dgm:cxn modelId="{D1D40E9B-B782-4CDA-9350-869756451F27}" type="presParOf" srcId="{B7AF16C3-7AFE-4F6C-9DFA-8C8040A4F9E0}" destId="{63988DE4-5703-4A37-BEB0-39A9E2E3C35E}" srcOrd="3" destOrd="0" presId="urn:microsoft.com/office/officeart/2005/8/layout/cycle6"/>
    <dgm:cxn modelId="{9BE3BF25-1D91-43A5-A274-8DD273B9F2F3}" type="presParOf" srcId="{B7AF16C3-7AFE-4F6C-9DFA-8C8040A4F9E0}" destId="{8CB163AF-D1E0-4B10-8934-C4A83691E33D}" srcOrd="4" destOrd="0" presId="urn:microsoft.com/office/officeart/2005/8/layout/cycle6"/>
    <dgm:cxn modelId="{B728FC50-B111-4C48-95D8-968BB79B3140}" type="presParOf" srcId="{B7AF16C3-7AFE-4F6C-9DFA-8C8040A4F9E0}" destId="{84EA411D-5382-4242-B71D-A68BCB5BAE9E}" srcOrd="5" destOrd="0" presId="urn:microsoft.com/office/officeart/2005/8/layout/cycle6"/>
    <dgm:cxn modelId="{F58EAE22-953F-424B-8A05-F68C56167941}" type="presParOf" srcId="{B7AF16C3-7AFE-4F6C-9DFA-8C8040A4F9E0}" destId="{7B624D10-A870-4F45-BE1B-F837D763C709}" srcOrd="6" destOrd="0" presId="urn:microsoft.com/office/officeart/2005/8/layout/cycle6"/>
    <dgm:cxn modelId="{51A59717-92FE-4467-B5BC-F1C404541148}" type="presParOf" srcId="{B7AF16C3-7AFE-4F6C-9DFA-8C8040A4F9E0}" destId="{22EBF5EC-96A8-4530-8897-CB9980EF375E}" srcOrd="7" destOrd="0" presId="urn:microsoft.com/office/officeart/2005/8/layout/cycle6"/>
    <dgm:cxn modelId="{277E7C32-EE29-4E04-B1D1-A3575060413F}" type="presParOf" srcId="{B7AF16C3-7AFE-4F6C-9DFA-8C8040A4F9E0}" destId="{E8E30B80-7DC8-46D9-905B-9A6C6E263974}" srcOrd="8" destOrd="0" presId="urn:microsoft.com/office/officeart/2005/8/layout/cycle6"/>
    <dgm:cxn modelId="{3C53714B-BFC8-4E84-AE88-0A1A8894B6B5}" type="presParOf" srcId="{B7AF16C3-7AFE-4F6C-9DFA-8C8040A4F9E0}" destId="{A2FC9AE3-BE87-4582-A168-32699A66A569}" srcOrd="9" destOrd="0" presId="urn:microsoft.com/office/officeart/2005/8/layout/cycle6"/>
    <dgm:cxn modelId="{C008E0DF-E1FA-4D44-AF60-C90F9A701290}" type="presParOf" srcId="{B7AF16C3-7AFE-4F6C-9DFA-8C8040A4F9E0}" destId="{26928A64-0800-43AD-B83A-718570FF64D2}" srcOrd="10" destOrd="0" presId="urn:microsoft.com/office/officeart/2005/8/layout/cycle6"/>
    <dgm:cxn modelId="{F901BEFD-FFE2-4484-926E-B4CFEE23B064}" type="presParOf" srcId="{B7AF16C3-7AFE-4F6C-9DFA-8C8040A4F9E0}" destId="{E69CF8C5-00CE-43F9-ABE3-A67ECE96FBD6}" srcOrd="11" destOrd="0" presId="urn:microsoft.com/office/officeart/2005/8/layout/cycle6"/>
    <dgm:cxn modelId="{467F0DDE-D1F1-4380-91B8-7DAC182D871B}" type="presParOf" srcId="{B7AF16C3-7AFE-4F6C-9DFA-8C8040A4F9E0}" destId="{24A551D9-5CA7-4056-AD93-445C688BE531}" srcOrd="12" destOrd="0" presId="urn:microsoft.com/office/officeart/2005/8/layout/cycle6"/>
    <dgm:cxn modelId="{705C434B-5EB4-4058-88B1-B99670EF3C22}" type="presParOf" srcId="{B7AF16C3-7AFE-4F6C-9DFA-8C8040A4F9E0}" destId="{3130F024-9F35-4871-A951-3C96D27A5DA8}" srcOrd="13" destOrd="0" presId="urn:microsoft.com/office/officeart/2005/8/layout/cycle6"/>
    <dgm:cxn modelId="{4F8C743F-E1FB-4337-9304-559289B51DAB}" type="presParOf" srcId="{B7AF16C3-7AFE-4F6C-9DFA-8C8040A4F9E0}" destId="{A6914CB1-A629-4040-A530-CC937BE6D0A0}" srcOrd="14" destOrd="0" presId="urn:microsoft.com/office/officeart/2005/8/layout/cycle6"/>
    <dgm:cxn modelId="{4F97B9B5-66BA-4A90-8066-75B82BB8C82C}" type="presParOf" srcId="{B7AF16C3-7AFE-4F6C-9DFA-8C8040A4F9E0}" destId="{9659E2E3-B6EE-4CD7-9F81-EF31BDFE299D}" srcOrd="15" destOrd="0" presId="urn:microsoft.com/office/officeart/2005/8/layout/cycle6"/>
    <dgm:cxn modelId="{907A31AA-9B16-4DFB-9291-06CEF59F9864}" type="presParOf" srcId="{B7AF16C3-7AFE-4F6C-9DFA-8C8040A4F9E0}" destId="{BEF3F8AD-7AC8-412C-9B5E-65B917EA1435}" srcOrd="16" destOrd="0" presId="urn:microsoft.com/office/officeart/2005/8/layout/cycle6"/>
    <dgm:cxn modelId="{1415F9E0-7376-491F-8856-5DC4295D469D}" type="presParOf" srcId="{B7AF16C3-7AFE-4F6C-9DFA-8C8040A4F9E0}" destId="{7666C158-D396-4E24-979D-745FE70B85E2}" srcOrd="17" destOrd="0" presId="urn:microsoft.com/office/officeart/2005/8/layout/cycle6"/>
    <dgm:cxn modelId="{2D4FBCB2-E4BE-4618-B2A5-2FBE4AC6CA0B}" type="presParOf" srcId="{B7AF16C3-7AFE-4F6C-9DFA-8C8040A4F9E0}" destId="{94982780-3531-4DE7-8BC5-A94975B6199D}" srcOrd="18" destOrd="0" presId="urn:microsoft.com/office/officeart/2005/8/layout/cycle6"/>
    <dgm:cxn modelId="{4B8D78EE-0E3B-474F-9033-8F0B6D9064B5}" type="presParOf" srcId="{B7AF16C3-7AFE-4F6C-9DFA-8C8040A4F9E0}" destId="{F6D78421-9A95-4E95-B268-7B8738F04CDE}" srcOrd="19" destOrd="0" presId="urn:microsoft.com/office/officeart/2005/8/layout/cycle6"/>
    <dgm:cxn modelId="{7CB33BB6-9738-4EE6-8C03-731C7325E28C}" type="presParOf" srcId="{B7AF16C3-7AFE-4F6C-9DFA-8C8040A4F9E0}" destId="{4F7B9954-62FE-4B6B-A979-C2F401F29C4E}"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1651D-1C06-42CF-B003-359AF36AEEC1}" type="doc">
      <dgm:prSet loTypeId="urn:microsoft.com/office/officeart/2005/8/layout/hProcess9" loCatId="process" qsTypeId="urn:microsoft.com/office/officeart/2005/8/quickstyle/simple1" qsCatId="simple" csTypeId="urn:microsoft.com/office/officeart/2005/8/colors/accent1_2" csCatId="accent1" phldr="1"/>
      <dgm:spPr/>
    </dgm:pt>
    <dgm:pt modelId="{A666F2F2-C973-4072-B8A0-902FD29435C8}">
      <dgm:prSet phldrT="[Texto]"/>
      <dgm:spPr>
        <a:solidFill>
          <a:schemeClr val="accent3">
            <a:lumMod val="75000"/>
          </a:schemeClr>
        </a:solidFill>
      </dgm:spPr>
      <dgm:t>
        <a:bodyPr/>
        <a:lstStyle/>
        <a:p>
          <a:r>
            <a:rPr lang="es-CR" dirty="0"/>
            <a:t>Global </a:t>
          </a:r>
          <a:r>
            <a:rPr lang="es-CR" dirty="0" err="1"/>
            <a:t>Reporting</a:t>
          </a:r>
          <a:r>
            <a:rPr lang="es-CR" dirty="0"/>
            <a:t> </a:t>
          </a:r>
          <a:r>
            <a:rPr lang="es-CR" dirty="0" err="1"/>
            <a:t>Iniciative</a:t>
          </a:r>
          <a:endParaRPr lang="es-CR" dirty="0"/>
        </a:p>
      </dgm:t>
    </dgm:pt>
    <dgm:pt modelId="{FFCD616B-9737-4202-8367-DAF53F0124A9}" type="parTrans" cxnId="{9AFF3339-66B6-4BD3-B709-7C3A3E2202FA}">
      <dgm:prSet/>
      <dgm:spPr/>
      <dgm:t>
        <a:bodyPr/>
        <a:lstStyle/>
        <a:p>
          <a:endParaRPr lang="es-CR"/>
        </a:p>
      </dgm:t>
    </dgm:pt>
    <dgm:pt modelId="{73028424-3229-48AD-BAA2-852308BC826B}" type="sibTrans" cxnId="{9AFF3339-66B6-4BD3-B709-7C3A3E2202FA}">
      <dgm:prSet/>
      <dgm:spPr/>
      <dgm:t>
        <a:bodyPr/>
        <a:lstStyle/>
        <a:p>
          <a:endParaRPr lang="es-CR"/>
        </a:p>
      </dgm:t>
    </dgm:pt>
    <dgm:pt modelId="{4C6DA8EE-F545-4F5C-9284-12862E95208D}">
      <dgm:prSet phldrT="[Texto]"/>
      <dgm:spPr/>
      <dgm:t>
        <a:bodyPr/>
        <a:lstStyle/>
        <a:p>
          <a:r>
            <a:rPr lang="es-CR" dirty="0"/>
            <a:t>Memorias de sostenibilidad en las organizaciones</a:t>
          </a:r>
        </a:p>
      </dgm:t>
    </dgm:pt>
    <dgm:pt modelId="{1119D536-31AC-446B-9BF1-E0E7688D6E3B}" type="parTrans" cxnId="{A9216B22-25DF-4914-909C-BCC39100C89D}">
      <dgm:prSet/>
      <dgm:spPr/>
      <dgm:t>
        <a:bodyPr/>
        <a:lstStyle/>
        <a:p>
          <a:endParaRPr lang="es-CR"/>
        </a:p>
      </dgm:t>
    </dgm:pt>
    <dgm:pt modelId="{CA03035F-802C-4838-B894-A9E111376B45}" type="sibTrans" cxnId="{A9216B22-25DF-4914-909C-BCC39100C89D}">
      <dgm:prSet/>
      <dgm:spPr/>
      <dgm:t>
        <a:bodyPr/>
        <a:lstStyle/>
        <a:p>
          <a:endParaRPr lang="es-CR"/>
        </a:p>
      </dgm:t>
    </dgm:pt>
    <dgm:pt modelId="{468B81F7-E37A-46B6-8D58-35422BFEEA2B}">
      <dgm:prSet phldrT="[Texto]"/>
      <dgm:spPr>
        <a:solidFill>
          <a:srgbClr val="80B6DD"/>
        </a:solidFill>
      </dgm:spPr>
      <dgm:t>
        <a:bodyPr/>
        <a:lstStyle/>
        <a:p>
          <a:r>
            <a:rPr lang="es-CR" dirty="0"/>
            <a:t>Describen los impactos sociales, económicos y ambientales.</a:t>
          </a:r>
        </a:p>
      </dgm:t>
    </dgm:pt>
    <dgm:pt modelId="{B28F40F8-3589-42BB-8302-943F3EC3F539}" type="parTrans" cxnId="{30AF15FB-B13D-453D-9A32-FAF908FFC80C}">
      <dgm:prSet/>
      <dgm:spPr/>
      <dgm:t>
        <a:bodyPr/>
        <a:lstStyle/>
        <a:p>
          <a:endParaRPr lang="es-CR"/>
        </a:p>
      </dgm:t>
    </dgm:pt>
    <dgm:pt modelId="{A0553AB0-C83D-4CEA-97FD-BC6079452FE6}" type="sibTrans" cxnId="{30AF15FB-B13D-453D-9A32-FAF908FFC80C}">
      <dgm:prSet/>
      <dgm:spPr/>
      <dgm:t>
        <a:bodyPr/>
        <a:lstStyle/>
        <a:p>
          <a:endParaRPr lang="es-CR"/>
        </a:p>
      </dgm:t>
    </dgm:pt>
    <dgm:pt modelId="{2BB3B1FF-D0DD-4811-AC9C-EC62CC956980}" type="pres">
      <dgm:prSet presAssocID="{0841651D-1C06-42CF-B003-359AF36AEEC1}" presName="CompostProcess" presStyleCnt="0">
        <dgm:presLayoutVars>
          <dgm:dir/>
          <dgm:resizeHandles val="exact"/>
        </dgm:presLayoutVars>
      </dgm:prSet>
      <dgm:spPr/>
    </dgm:pt>
    <dgm:pt modelId="{22FED635-9098-4D7A-8AAA-EEA0FECC8C06}" type="pres">
      <dgm:prSet presAssocID="{0841651D-1C06-42CF-B003-359AF36AEEC1}" presName="arrow" presStyleLbl="bgShp" presStyleIdx="0" presStyleCnt="1"/>
      <dgm:spPr/>
    </dgm:pt>
    <dgm:pt modelId="{C58BBB06-DF9B-4ACD-A02F-9DF3FE62BEFA}" type="pres">
      <dgm:prSet presAssocID="{0841651D-1C06-42CF-B003-359AF36AEEC1}" presName="linearProcess" presStyleCnt="0"/>
      <dgm:spPr/>
    </dgm:pt>
    <dgm:pt modelId="{8A00679C-9EC7-4660-B6C8-A665435C4079}" type="pres">
      <dgm:prSet presAssocID="{A666F2F2-C973-4072-B8A0-902FD29435C8}" presName="textNode" presStyleLbl="node1" presStyleIdx="0" presStyleCnt="3">
        <dgm:presLayoutVars>
          <dgm:bulletEnabled val="1"/>
        </dgm:presLayoutVars>
      </dgm:prSet>
      <dgm:spPr/>
    </dgm:pt>
    <dgm:pt modelId="{267E7B93-DAF3-4EAF-8F61-E185609A7A6E}" type="pres">
      <dgm:prSet presAssocID="{73028424-3229-48AD-BAA2-852308BC826B}" presName="sibTrans" presStyleCnt="0"/>
      <dgm:spPr/>
    </dgm:pt>
    <dgm:pt modelId="{2A853DD6-2FE3-4BDE-A92D-EC6BA0BBFC55}" type="pres">
      <dgm:prSet presAssocID="{4C6DA8EE-F545-4F5C-9284-12862E95208D}" presName="textNode" presStyleLbl="node1" presStyleIdx="1" presStyleCnt="3">
        <dgm:presLayoutVars>
          <dgm:bulletEnabled val="1"/>
        </dgm:presLayoutVars>
      </dgm:prSet>
      <dgm:spPr/>
    </dgm:pt>
    <dgm:pt modelId="{6DAF898D-870E-4732-B690-CDCF1EDBF3C7}" type="pres">
      <dgm:prSet presAssocID="{CA03035F-802C-4838-B894-A9E111376B45}" presName="sibTrans" presStyleCnt="0"/>
      <dgm:spPr/>
    </dgm:pt>
    <dgm:pt modelId="{5985B489-6AE5-4E85-8615-AC7DDB2DD803}" type="pres">
      <dgm:prSet presAssocID="{468B81F7-E37A-46B6-8D58-35422BFEEA2B}" presName="textNode" presStyleLbl="node1" presStyleIdx="2" presStyleCnt="3">
        <dgm:presLayoutVars>
          <dgm:bulletEnabled val="1"/>
        </dgm:presLayoutVars>
      </dgm:prSet>
      <dgm:spPr/>
    </dgm:pt>
  </dgm:ptLst>
  <dgm:cxnLst>
    <dgm:cxn modelId="{30AF15FB-B13D-453D-9A32-FAF908FFC80C}" srcId="{0841651D-1C06-42CF-B003-359AF36AEEC1}" destId="{468B81F7-E37A-46B6-8D58-35422BFEEA2B}" srcOrd="2" destOrd="0" parTransId="{B28F40F8-3589-42BB-8302-943F3EC3F539}" sibTransId="{A0553AB0-C83D-4CEA-97FD-BC6079452FE6}"/>
    <dgm:cxn modelId="{1BA1ACD3-2DBD-4745-84C4-78D0F798059E}" type="presOf" srcId="{A666F2F2-C973-4072-B8A0-902FD29435C8}" destId="{8A00679C-9EC7-4660-B6C8-A665435C4079}" srcOrd="0" destOrd="0" presId="urn:microsoft.com/office/officeart/2005/8/layout/hProcess9"/>
    <dgm:cxn modelId="{9AFF3339-66B6-4BD3-B709-7C3A3E2202FA}" srcId="{0841651D-1C06-42CF-B003-359AF36AEEC1}" destId="{A666F2F2-C973-4072-B8A0-902FD29435C8}" srcOrd="0" destOrd="0" parTransId="{FFCD616B-9737-4202-8367-DAF53F0124A9}" sibTransId="{73028424-3229-48AD-BAA2-852308BC826B}"/>
    <dgm:cxn modelId="{7B901149-3BB1-4957-AB57-D1681E55B187}" type="presOf" srcId="{0841651D-1C06-42CF-B003-359AF36AEEC1}" destId="{2BB3B1FF-D0DD-4811-AC9C-EC62CC956980}" srcOrd="0" destOrd="0" presId="urn:microsoft.com/office/officeart/2005/8/layout/hProcess9"/>
    <dgm:cxn modelId="{52679DF1-0365-4397-8F36-3B2DF8A015C6}" type="presOf" srcId="{4C6DA8EE-F545-4F5C-9284-12862E95208D}" destId="{2A853DD6-2FE3-4BDE-A92D-EC6BA0BBFC55}" srcOrd="0" destOrd="0" presId="urn:microsoft.com/office/officeart/2005/8/layout/hProcess9"/>
    <dgm:cxn modelId="{9798584C-C5AA-4EC3-AB9F-8F01E5F6DE13}" type="presOf" srcId="{468B81F7-E37A-46B6-8D58-35422BFEEA2B}" destId="{5985B489-6AE5-4E85-8615-AC7DDB2DD803}" srcOrd="0" destOrd="0" presId="urn:microsoft.com/office/officeart/2005/8/layout/hProcess9"/>
    <dgm:cxn modelId="{A9216B22-25DF-4914-909C-BCC39100C89D}" srcId="{0841651D-1C06-42CF-B003-359AF36AEEC1}" destId="{4C6DA8EE-F545-4F5C-9284-12862E95208D}" srcOrd="1" destOrd="0" parTransId="{1119D536-31AC-446B-9BF1-E0E7688D6E3B}" sibTransId="{CA03035F-802C-4838-B894-A9E111376B45}"/>
    <dgm:cxn modelId="{D8FBDCEF-2574-41EB-8AAF-B80035C76A1A}" type="presParOf" srcId="{2BB3B1FF-D0DD-4811-AC9C-EC62CC956980}" destId="{22FED635-9098-4D7A-8AAA-EEA0FECC8C06}" srcOrd="0" destOrd="0" presId="urn:microsoft.com/office/officeart/2005/8/layout/hProcess9"/>
    <dgm:cxn modelId="{4B4BBFD8-ADA0-43DE-9C06-725B52A49DF2}" type="presParOf" srcId="{2BB3B1FF-D0DD-4811-AC9C-EC62CC956980}" destId="{C58BBB06-DF9B-4ACD-A02F-9DF3FE62BEFA}" srcOrd="1" destOrd="0" presId="urn:microsoft.com/office/officeart/2005/8/layout/hProcess9"/>
    <dgm:cxn modelId="{8416771A-B193-4FA5-B619-5809A9D595AF}" type="presParOf" srcId="{C58BBB06-DF9B-4ACD-A02F-9DF3FE62BEFA}" destId="{8A00679C-9EC7-4660-B6C8-A665435C4079}" srcOrd="0" destOrd="0" presId="urn:microsoft.com/office/officeart/2005/8/layout/hProcess9"/>
    <dgm:cxn modelId="{CBEED121-98A1-46BF-897E-9569259EB3DA}" type="presParOf" srcId="{C58BBB06-DF9B-4ACD-A02F-9DF3FE62BEFA}" destId="{267E7B93-DAF3-4EAF-8F61-E185609A7A6E}" srcOrd="1" destOrd="0" presId="urn:microsoft.com/office/officeart/2005/8/layout/hProcess9"/>
    <dgm:cxn modelId="{BD97E911-DB3B-429D-9B6F-C93E7D7D8DC6}" type="presParOf" srcId="{C58BBB06-DF9B-4ACD-A02F-9DF3FE62BEFA}" destId="{2A853DD6-2FE3-4BDE-A92D-EC6BA0BBFC55}" srcOrd="2" destOrd="0" presId="urn:microsoft.com/office/officeart/2005/8/layout/hProcess9"/>
    <dgm:cxn modelId="{4699B230-3B43-4463-845A-3979C9E4676B}" type="presParOf" srcId="{C58BBB06-DF9B-4ACD-A02F-9DF3FE62BEFA}" destId="{6DAF898D-870E-4732-B690-CDCF1EDBF3C7}" srcOrd="3" destOrd="0" presId="urn:microsoft.com/office/officeart/2005/8/layout/hProcess9"/>
    <dgm:cxn modelId="{629FC3CF-B76C-4D29-A2D9-98A33836351E}" type="presParOf" srcId="{C58BBB06-DF9B-4ACD-A02F-9DF3FE62BEFA}" destId="{5985B489-6AE5-4E85-8615-AC7DDB2DD80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AAC94E-50C1-4AFF-BCE5-8A42C1777E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88C76DAA-06CD-4BEC-8B13-85EE445962E2}">
      <dgm:prSet phldrT="[Texto]" custT="1"/>
      <dgm:spPr/>
      <dgm:t>
        <a:bodyPr/>
        <a:lstStyle/>
        <a:p>
          <a:r>
            <a:rPr lang="es-CR" sz="2000" dirty="0"/>
            <a:t>ISO 14000: es una familia de guías y estándares que ayuda a las organizaciones a resolver problemas ambientales.</a:t>
          </a:r>
        </a:p>
      </dgm:t>
    </dgm:pt>
    <dgm:pt modelId="{FD5441BC-7370-4529-9CCE-0508269ED708}" type="parTrans" cxnId="{E8008C4B-0F46-4722-B624-0D27CE658F7C}">
      <dgm:prSet/>
      <dgm:spPr/>
      <dgm:t>
        <a:bodyPr/>
        <a:lstStyle/>
        <a:p>
          <a:endParaRPr lang="es-CR"/>
        </a:p>
      </dgm:t>
    </dgm:pt>
    <dgm:pt modelId="{F5589776-A1D0-4DA2-AD27-3D28FB50BD10}" type="sibTrans" cxnId="{E8008C4B-0F46-4722-B624-0D27CE658F7C}">
      <dgm:prSet/>
      <dgm:spPr/>
      <dgm:t>
        <a:bodyPr/>
        <a:lstStyle/>
        <a:p>
          <a:endParaRPr lang="es-CR"/>
        </a:p>
      </dgm:t>
    </dgm:pt>
    <dgm:pt modelId="{1AC3BE93-218A-45EE-932C-8F93507CF294}">
      <dgm:prSet phldrT="[Texto]" custT="1"/>
      <dgm:spPr/>
      <dgm:t>
        <a:bodyPr/>
        <a:lstStyle/>
        <a:p>
          <a:r>
            <a:rPr lang="es-CR" sz="2000" dirty="0"/>
            <a:t>ISO 50001: proporciona los requerimientos para los sistemas de gestión de energía.</a:t>
          </a:r>
        </a:p>
      </dgm:t>
    </dgm:pt>
    <dgm:pt modelId="{3C68773E-26A6-4F3E-8BAA-05E8BAC185C0}" type="parTrans" cxnId="{56A10384-DDF5-4D9F-B9CC-8ABD7FCB5C35}">
      <dgm:prSet/>
      <dgm:spPr/>
      <dgm:t>
        <a:bodyPr/>
        <a:lstStyle/>
        <a:p>
          <a:endParaRPr lang="es-CR"/>
        </a:p>
      </dgm:t>
    </dgm:pt>
    <dgm:pt modelId="{4056EFA2-EB07-4AD4-8E93-486E82972F89}" type="sibTrans" cxnId="{56A10384-DDF5-4D9F-B9CC-8ABD7FCB5C35}">
      <dgm:prSet/>
      <dgm:spPr/>
      <dgm:t>
        <a:bodyPr/>
        <a:lstStyle/>
        <a:p>
          <a:endParaRPr lang="es-CR"/>
        </a:p>
      </dgm:t>
    </dgm:pt>
    <dgm:pt modelId="{B12E40FC-E8D5-4D28-8655-42522C2180CE}">
      <dgm:prSet phldrT="[Texto]" custT="1"/>
      <dgm:spPr/>
      <dgm:t>
        <a:bodyPr/>
        <a:lstStyle/>
        <a:p>
          <a:r>
            <a:rPr lang="es-CR" sz="2000" dirty="0"/>
            <a:t>ISO 9001: el objetivo principal es liderar la organización hacia la mejora en el desempeño</a:t>
          </a:r>
          <a:r>
            <a:rPr lang="es-CR" sz="1500" dirty="0"/>
            <a:t>.</a:t>
          </a:r>
        </a:p>
      </dgm:t>
    </dgm:pt>
    <dgm:pt modelId="{20AB7CAF-ED48-4360-8FC1-1221515B2584}" type="parTrans" cxnId="{E2F6340B-B61C-4460-905E-FDC96A8BA214}">
      <dgm:prSet/>
      <dgm:spPr/>
      <dgm:t>
        <a:bodyPr/>
        <a:lstStyle/>
        <a:p>
          <a:endParaRPr lang="es-CR"/>
        </a:p>
      </dgm:t>
    </dgm:pt>
    <dgm:pt modelId="{D8EDE38A-4897-48A5-8857-9D9ADB4D207E}" type="sibTrans" cxnId="{E2F6340B-B61C-4460-905E-FDC96A8BA214}">
      <dgm:prSet/>
      <dgm:spPr/>
      <dgm:t>
        <a:bodyPr/>
        <a:lstStyle/>
        <a:p>
          <a:endParaRPr lang="es-CR"/>
        </a:p>
      </dgm:t>
    </dgm:pt>
    <dgm:pt modelId="{A4B18F3C-B485-4D69-876D-CC038B67D881}" type="pres">
      <dgm:prSet presAssocID="{F7AAC94E-50C1-4AFF-BCE5-8A42C1777E74}" presName="linear" presStyleCnt="0">
        <dgm:presLayoutVars>
          <dgm:dir/>
          <dgm:animLvl val="lvl"/>
          <dgm:resizeHandles val="exact"/>
        </dgm:presLayoutVars>
      </dgm:prSet>
      <dgm:spPr/>
    </dgm:pt>
    <dgm:pt modelId="{F416A387-EC16-4C7E-8C71-7AE5C353A189}" type="pres">
      <dgm:prSet presAssocID="{88C76DAA-06CD-4BEC-8B13-85EE445962E2}" presName="parentLin" presStyleCnt="0"/>
      <dgm:spPr/>
    </dgm:pt>
    <dgm:pt modelId="{2971FFFC-68D7-4441-9AA0-6C7D06E3B776}" type="pres">
      <dgm:prSet presAssocID="{88C76DAA-06CD-4BEC-8B13-85EE445962E2}" presName="parentLeftMargin" presStyleLbl="node1" presStyleIdx="0" presStyleCnt="3"/>
      <dgm:spPr/>
    </dgm:pt>
    <dgm:pt modelId="{221A25EA-917F-4D76-96E0-13C3751507C9}" type="pres">
      <dgm:prSet presAssocID="{88C76DAA-06CD-4BEC-8B13-85EE445962E2}" presName="parentText" presStyleLbl="node1" presStyleIdx="0" presStyleCnt="3" custScaleX="142857">
        <dgm:presLayoutVars>
          <dgm:chMax val="0"/>
          <dgm:bulletEnabled val="1"/>
        </dgm:presLayoutVars>
      </dgm:prSet>
      <dgm:spPr/>
    </dgm:pt>
    <dgm:pt modelId="{485DCDAC-55B1-4472-BCEA-17DDE2ECB402}" type="pres">
      <dgm:prSet presAssocID="{88C76DAA-06CD-4BEC-8B13-85EE445962E2}" presName="negativeSpace" presStyleCnt="0"/>
      <dgm:spPr/>
    </dgm:pt>
    <dgm:pt modelId="{D6234336-5218-4629-9EFC-25E3C3D6366F}" type="pres">
      <dgm:prSet presAssocID="{88C76DAA-06CD-4BEC-8B13-85EE445962E2}" presName="childText" presStyleLbl="conFgAcc1" presStyleIdx="0" presStyleCnt="3">
        <dgm:presLayoutVars>
          <dgm:bulletEnabled val="1"/>
        </dgm:presLayoutVars>
      </dgm:prSet>
      <dgm:spPr/>
    </dgm:pt>
    <dgm:pt modelId="{9D973818-FC00-47C8-9DCB-001BBE73FF3A}" type="pres">
      <dgm:prSet presAssocID="{F5589776-A1D0-4DA2-AD27-3D28FB50BD10}" presName="spaceBetweenRectangles" presStyleCnt="0"/>
      <dgm:spPr/>
    </dgm:pt>
    <dgm:pt modelId="{1CA92AD6-AA5C-4793-9467-D76AFAC260F7}" type="pres">
      <dgm:prSet presAssocID="{1AC3BE93-218A-45EE-932C-8F93507CF294}" presName="parentLin" presStyleCnt="0"/>
      <dgm:spPr/>
    </dgm:pt>
    <dgm:pt modelId="{36453461-7247-44BD-95FD-ABF4A0CE627F}" type="pres">
      <dgm:prSet presAssocID="{1AC3BE93-218A-45EE-932C-8F93507CF294}" presName="parentLeftMargin" presStyleLbl="node1" presStyleIdx="0" presStyleCnt="3"/>
      <dgm:spPr/>
    </dgm:pt>
    <dgm:pt modelId="{694FFBB9-5DB9-4295-8C2A-A2A3D7E4FD04}" type="pres">
      <dgm:prSet presAssocID="{1AC3BE93-218A-45EE-932C-8F93507CF294}" presName="parentText" presStyleLbl="node1" presStyleIdx="1" presStyleCnt="3" custScaleX="138371">
        <dgm:presLayoutVars>
          <dgm:chMax val="0"/>
          <dgm:bulletEnabled val="1"/>
        </dgm:presLayoutVars>
      </dgm:prSet>
      <dgm:spPr/>
    </dgm:pt>
    <dgm:pt modelId="{2115DBBD-DE9A-4BA6-996E-E91012641034}" type="pres">
      <dgm:prSet presAssocID="{1AC3BE93-218A-45EE-932C-8F93507CF294}" presName="negativeSpace" presStyleCnt="0"/>
      <dgm:spPr/>
    </dgm:pt>
    <dgm:pt modelId="{37B82A85-A45D-4E65-A02D-83C4EA45C4B1}" type="pres">
      <dgm:prSet presAssocID="{1AC3BE93-218A-45EE-932C-8F93507CF294}" presName="childText" presStyleLbl="conFgAcc1" presStyleIdx="1" presStyleCnt="3">
        <dgm:presLayoutVars>
          <dgm:bulletEnabled val="1"/>
        </dgm:presLayoutVars>
      </dgm:prSet>
      <dgm:spPr/>
    </dgm:pt>
    <dgm:pt modelId="{642359DF-4643-4913-A46F-8FE44271EABC}" type="pres">
      <dgm:prSet presAssocID="{4056EFA2-EB07-4AD4-8E93-486E82972F89}" presName="spaceBetweenRectangles" presStyleCnt="0"/>
      <dgm:spPr/>
    </dgm:pt>
    <dgm:pt modelId="{78306907-37C7-49A7-ABFC-369049572922}" type="pres">
      <dgm:prSet presAssocID="{B12E40FC-E8D5-4D28-8655-42522C2180CE}" presName="parentLin" presStyleCnt="0"/>
      <dgm:spPr/>
    </dgm:pt>
    <dgm:pt modelId="{A9BC3FE7-C2D7-4A9F-A1C2-B782AFF937D2}" type="pres">
      <dgm:prSet presAssocID="{B12E40FC-E8D5-4D28-8655-42522C2180CE}" presName="parentLeftMargin" presStyleLbl="node1" presStyleIdx="1" presStyleCnt="3"/>
      <dgm:spPr/>
    </dgm:pt>
    <dgm:pt modelId="{109FD239-EE45-49EE-A7D8-ABC8750E9E63}" type="pres">
      <dgm:prSet presAssocID="{B12E40FC-E8D5-4D28-8655-42522C2180CE}" presName="parentText" presStyleLbl="node1" presStyleIdx="2" presStyleCnt="3" custScaleX="142857">
        <dgm:presLayoutVars>
          <dgm:chMax val="0"/>
          <dgm:bulletEnabled val="1"/>
        </dgm:presLayoutVars>
      </dgm:prSet>
      <dgm:spPr/>
    </dgm:pt>
    <dgm:pt modelId="{DF2CBCA4-3444-4467-BEED-23DC73707F46}" type="pres">
      <dgm:prSet presAssocID="{B12E40FC-E8D5-4D28-8655-42522C2180CE}" presName="negativeSpace" presStyleCnt="0"/>
      <dgm:spPr/>
    </dgm:pt>
    <dgm:pt modelId="{33FC64B9-9425-4D0B-84F3-043AA15D53DC}" type="pres">
      <dgm:prSet presAssocID="{B12E40FC-E8D5-4D28-8655-42522C2180CE}" presName="childText" presStyleLbl="conFgAcc1" presStyleIdx="2" presStyleCnt="3">
        <dgm:presLayoutVars>
          <dgm:bulletEnabled val="1"/>
        </dgm:presLayoutVars>
      </dgm:prSet>
      <dgm:spPr/>
    </dgm:pt>
  </dgm:ptLst>
  <dgm:cxnLst>
    <dgm:cxn modelId="{A4D5174E-CA52-49B6-A92D-6FEE93D9D439}" type="presOf" srcId="{88C76DAA-06CD-4BEC-8B13-85EE445962E2}" destId="{2971FFFC-68D7-4441-9AA0-6C7D06E3B776}" srcOrd="0" destOrd="0" presId="urn:microsoft.com/office/officeart/2005/8/layout/list1"/>
    <dgm:cxn modelId="{E8008C4B-0F46-4722-B624-0D27CE658F7C}" srcId="{F7AAC94E-50C1-4AFF-BCE5-8A42C1777E74}" destId="{88C76DAA-06CD-4BEC-8B13-85EE445962E2}" srcOrd="0" destOrd="0" parTransId="{FD5441BC-7370-4529-9CCE-0508269ED708}" sibTransId="{F5589776-A1D0-4DA2-AD27-3D28FB50BD10}"/>
    <dgm:cxn modelId="{D05D50D1-5525-4F12-A696-0654CB51C439}" type="presOf" srcId="{88C76DAA-06CD-4BEC-8B13-85EE445962E2}" destId="{221A25EA-917F-4D76-96E0-13C3751507C9}" srcOrd="1" destOrd="0" presId="urn:microsoft.com/office/officeart/2005/8/layout/list1"/>
    <dgm:cxn modelId="{FE0EC45D-A396-4E08-B6AE-D773523911B1}" type="presOf" srcId="{1AC3BE93-218A-45EE-932C-8F93507CF294}" destId="{36453461-7247-44BD-95FD-ABF4A0CE627F}" srcOrd="0" destOrd="0" presId="urn:microsoft.com/office/officeart/2005/8/layout/list1"/>
    <dgm:cxn modelId="{3C87CD66-A1B6-4BE9-BFE8-3AE3A89ADA4A}" type="presOf" srcId="{B12E40FC-E8D5-4D28-8655-42522C2180CE}" destId="{109FD239-EE45-49EE-A7D8-ABC8750E9E63}" srcOrd="1" destOrd="0" presId="urn:microsoft.com/office/officeart/2005/8/layout/list1"/>
    <dgm:cxn modelId="{DD97421A-BE59-4CEE-9975-989E1E47A1D3}" type="presOf" srcId="{1AC3BE93-218A-45EE-932C-8F93507CF294}" destId="{694FFBB9-5DB9-4295-8C2A-A2A3D7E4FD04}" srcOrd="1" destOrd="0" presId="urn:microsoft.com/office/officeart/2005/8/layout/list1"/>
    <dgm:cxn modelId="{E2F6340B-B61C-4460-905E-FDC96A8BA214}" srcId="{F7AAC94E-50C1-4AFF-BCE5-8A42C1777E74}" destId="{B12E40FC-E8D5-4D28-8655-42522C2180CE}" srcOrd="2" destOrd="0" parTransId="{20AB7CAF-ED48-4360-8FC1-1221515B2584}" sibTransId="{D8EDE38A-4897-48A5-8857-9D9ADB4D207E}"/>
    <dgm:cxn modelId="{9A6AC8CD-6E44-4462-B99F-4486A6E75582}" type="presOf" srcId="{B12E40FC-E8D5-4D28-8655-42522C2180CE}" destId="{A9BC3FE7-C2D7-4A9F-A1C2-B782AFF937D2}" srcOrd="0" destOrd="0" presId="urn:microsoft.com/office/officeart/2005/8/layout/list1"/>
    <dgm:cxn modelId="{0BEA7598-90D3-4A8D-8256-84AD0017DFC5}" type="presOf" srcId="{F7AAC94E-50C1-4AFF-BCE5-8A42C1777E74}" destId="{A4B18F3C-B485-4D69-876D-CC038B67D881}" srcOrd="0" destOrd="0" presId="urn:microsoft.com/office/officeart/2005/8/layout/list1"/>
    <dgm:cxn modelId="{56A10384-DDF5-4D9F-B9CC-8ABD7FCB5C35}" srcId="{F7AAC94E-50C1-4AFF-BCE5-8A42C1777E74}" destId="{1AC3BE93-218A-45EE-932C-8F93507CF294}" srcOrd="1" destOrd="0" parTransId="{3C68773E-26A6-4F3E-8BAA-05E8BAC185C0}" sibTransId="{4056EFA2-EB07-4AD4-8E93-486E82972F89}"/>
    <dgm:cxn modelId="{5C4F6BBB-860A-4A79-9855-B96916FDBD5F}" type="presParOf" srcId="{A4B18F3C-B485-4D69-876D-CC038B67D881}" destId="{F416A387-EC16-4C7E-8C71-7AE5C353A189}" srcOrd="0" destOrd="0" presId="urn:microsoft.com/office/officeart/2005/8/layout/list1"/>
    <dgm:cxn modelId="{F20C0E5A-3244-44A3-94FD-FF9A10ACEE18}" type="presParOf" srcId="{F416A387-EC16-4C7E-8C71-7AE5C353A189}" destId="{2971FFFC-68D7-4441-9AA0-6C7D06E3B776}" srcOrd="0" destOrd="0" presId="urn:microsoft.com/office/officeart/2005/8/layout/list1"/>
    <dgm:cxn modelId="{490133A9-1C35-4FEA-A608-D72D3E536715}" type="presParOf" srcId="{F416A387-EC16-4C7E-8C71-7AE5C353A189}" destId="{221A25EA-917F-4D76-96E0-13C3751507C9}" srcOrd="1" destOrd="0" presId="urn:microsoft.com/office/officeart/2005/8/layout/list1"/>
    <dgm:cxn modelId="{BC2D594C-9838-4BCB-9653-0AC3C21B89E0}" type="presParOf" srcId="{A4B18F3C-B485-4D69-876D-CC038B67D881}" destId="{485DCDAC-55B1-4472-BCEA-17DDE2ECB402}" srcOrd="1" destOrd="0" presId="urn:microsoft.com/office/officeart/2005/8/layout/list1"/>
    <dgm:cxn modelId="{2A547F35-B005-4E9F-BDFB-5E8D4B94A408}" type="presParOf" srcId="{A4B18F3C-B485-4D69-876D-CC038B67D881}" destId="{D6234336-5218-4629-9EFC-25E3C3D6366F}" srcOrd="2" destOrd="0" presId="urn:microsoft.com/office/officeart/2005/8/layout/list1"/>
    <dgm:cxn modelId="{E8EB7D30-8EFB-44EB-B56B-1AECE26CD75A}" type="presParOf" srcId="{A4B18F3C-B485-4D69-876D-CC038B67D881}" destId="{9D973818-FC00-47C8-9DCB-001BBE73FF3A}" srcOrd="3" destOrd="0" presId="urn:microsoft.com/office/officeart/2005/8/layout/list1"/>
    <dgm:cxn modelId="{04605DA8-BACD-4B7B-A58B-CE52BB3F92A9}" type="presParOf" srcId="{A4B18F3C-B485-4D69-876D-CC038B67D881}" destId="{1CA92AD6-AA5C-4793-9467-D76AFAC260F7}" srcOrd="4" destOrd="0" presId="urn:microsoft.com/office/officeart/2005/8/layout/list1"/>
    <dgm:cxn modelId="{B65C6344-567D-430C-911C-A96E45E5474D}" type="presParOf" srcId="{1CA92AD6-AA5C-4793-9467-D76AFAC260F7}" destId="{36453461-7247-44BD-95FD-ABF4A0CE627F}" srcOrd="0" destOrd="0" presId="urn:microsoft.com/office/officeart/2005/8/layout/list1"/>
    <dgm:cxn modelId="{82A9A718-E737-4AB5-96D9-EE61908236CD}" type="presParOf" srcId="{1CA92AD6-AA5C-4793-9467-D76AFAC260F7}" destId="{694FFBB9-5DB9-4295-8C2A-A2A3D7E4FD04}" srcOrd="1" destOrd="0" presId="urn:microsoft.com/office/officeart/2005/8/layout/list1"/>
    <dgm:cxn modelId="{01066C6F-1A58-4D21-92FD-EA467984DB42}" type="presParOf" srcId="{A4B18F3C-B485-4D69-876D-CC038B67D881}" destId="{2115DBBD-DE9A-4BA6-996E-E91012641034}" srcOrd="5" destOrd="0" presId="urn:microsoft.com/office/officeart/2005/8/layout/list1"/>
    <dgm:cxn modelId="{B5991B58-B0A8-4C69-9514-E01EB266194A}" type="presParOf" srcId="{A4B18F3C-B485-4D69-876D-CC038B67D881}" destId="{37B82A85-A45D-4E65-A02D-83C4EA45C4B1}" srcOrd="6" destOrd="0" presId="urn:microsoft.com/office/officeart/2005/8/layout/list1"/>
    <dgm:cxn modelId="{18C1A63B-C30F-45F9-A437-C30B7B52F3D1}" type="presParOf" srcId="{A4B18F3C-B485-4D69-876D-CC038B67D881}" destId="{642359DF-4643-4913-A46F-8FE44271EABC}" srcOrd="7" destOrd="0" presId="urn:microsoft.com/office/officeart/2005/8/layout/list1"/>
    <dgm:cxn modelId="{250B12AC-6E31-46AB-82B5-8995F00F5E4B}" type="presParOf" srcId="{A4B18F3C-B485-4D69-876D-CC038B67D881}" destId="{78306907-37C7-49A7-ABFC-369049572922}" srcOrd="8" destOrd="0" presId="urn:microsoft.com/office/officeart/2005/8/layout/list1"/>
    <dgm:cxn modelId="{3AD33447-87F3-4757-915E-7BA1910201EE}" type="presParOf" srcId="{78306907-37C7-49A7-ABFC-369049572922}" destId="{A9BC3FE7-C2D7-4A9F-A1C2-B782AFF937D2}" srcOrd="0" destOrd="0" presId="urn:microsoft.com/office/officeart/2005/8/layout/list1"/>
    <dgm:cxn modelId="{6DFE4AE2-9FA9-4CCD-A7C3-7E337BFC4607}" type="presParOf" srcId="{78306907-37C7-49A7-ABFC-369049572922}" destId="{109FD239-EE45-49EE-A7D8-ABC8750E9E63}" srcOrd="1" destOrd="0" presId="urn:microsoft.com/office/officeart/2005/8/layout/list1"/>
    <dgm:cxn modelId="{6A9B2039-923F-4A90-81A5-43A71891AA23}" type="presParOf" srcId="{A4B18F3C-B485-4D69-876D-CC038B67D881}" destId="{DF2CBCA4-3444-4467-BEED-23DC73707F46}" srcOrd="9" destOrd="0" presId="urn:microsoft.com/office/officeart/2005/8/layout/list1"/>
    <dgm:cxn modelId="{5EB0DF06-7F2B-482F-914F-20AD673F04B8}" type="presParOf" srcId="{A4B18F3C-B485-4D69-876D-CC038B67D881}" destId="{33FC64B9-9425-4D0B-84F3-043AA15D53D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AC94E-50C1-4AFF-BCE5-8A42C1777E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88C76DAA-06CD-4BEC-8B13-85EE445962E2}">
      <dgm:prSet phldrT="[Texto]" custT="1"/>
      <dgm:spPr/>
      <dgm:t>
        <a:bodyPr/>
        <a:lstStyle/>
        <a:p>
          <a:endParaRPr lang="es-CR" sz="2000" dirty="0"/>
        </a:p>
        <a:p>
          <a:r>
            <a:rPr lang="es-CR" sz="2000" dirty="0"/>
            <a:t>ISO 21500: proporciona orientación sobre conceptos y procesos relacionados con la dirección y gestión de proyectos.</a:t>
          </a:r>
        </a:p>
      </dgm:t>
    </dgm:pt>
    <dgm:pt modelId="{FD5441BC-7370-4529-9CCE-0508269ED708}" type="parTrans" cxnId="{E8008C4B-0F46-4722-B624-0D27CE658F7C}">
      <dgm:prSet/>
      <dgm:spPr/>
      <dgm:t>
        <a:bodyPr/>
        <a:lstStyle/>
        <a:p>
          <a:endParaRPr lang="es-CR"/>
        </a:p>
      </dgm:t>
    </dgm:pt>
    <dgm:pt modelId="{F5589776-A1D0-4DA2-AD27-3D28FB50BD10}" type="sibTrans" cxnId="{E8008C4B-0F46-4722-B624-0D27CE658F7C}">
      <dgm:prSet/>
      <dgm:spPr/>
      <dgm:t>
        <a:bodyPr/>
        <a:lstStyle/>
        <a:p>
          <a:endParaRPr lang="es-CR"/>
        </a:p>
      </dgm:t>
    </dgm:pt>
    <dgm:pt modelId="{1AC3BE93-218A-45EE-932C-8F93507CF294}">
      <dgm:prSet phldrT="[Texto]" custT="1"/>
      <dgm:spPr/>
      <dgm:t>
        <a:bodyPr/>
        <a:lstStyle/>
        <a:p>
          <a:r>
            <a:rPr lang="es-CR" sz="2000" dirty="0"/>
            <a:t>ISO 26000: permite a las empresas contribuir con el Desarrollo Sostenible y la Responsabilidad Social.</a:t>
          </a:r>
        </a:p>
      </dgm:t>
    </dgm:pt>
    <dgm:pt modelId="{3C68773E-26A6-4F3E-8BAA-05E8BAC185C0}" type="parTrans" cxnId="{56A10384-DDF5-4D9F-B9CC-8ABD7FCB5C35}">
      <dgm:prSet/>
      <dgm:spPr/>
      <dgm:t>
        <a:bodyPr/>
        <a:lstStyle/>
        <a:p>
          <a:endParaRPr lang="es-CR"/>
        </a:p>
      </dgm:t>
    </dgm:pt>
    <dgm:pt modelId="{4056EFA2-EB07-4AD4-8E93-486E82972F89}" type="sibTrans" cxnId="{56A10384-DDF5-4D9F-B9CC-8ABD7FCB5C35}">
      <dgm:prSet/>
      <dgm:spPr/>
      <dgm:t>
        <a:bodyPr/>
        <a:lstStyle/>
        <a:p>
          <a:endParaRPr lang="es-CR"/>
        </a:p>
      </dgm:t>
    </dgm:pt>
    <dgm:pt modelId="{A4B18F3C-B485-4D69-876D-CC038B67D881}" type="pres">
      <dgm:prSet presAssocID="{F7AAC94E-50C1-4AFF-BCE5-8A42C1777E74}" presName="linear" presStyleCnt="0">
        <dgm:presLayoutVars>
          <dgm:dir/>
          <dgm:animLvl val="lvl"/>
          <dgm:resizeHandles val="exact"/>
        </dgm:presLayoutVars>
      </dgm:prSet>
      <dgm:spPr/>
    </dgm:pt>
    <dgm:pt modelId="{F416A387-EC16-4C7E-8C71-7AE5C353A189}" type="pres">
      <dgm:prSet presAssocID="{88C76DAA-06CD-4BEC-8B13-85EE445962E2}" presName="parentLin" presStyleCnt="0"/>
      <dgm:spPr/>
    </dgm:pt>
    <dgm:pt modelId="{2971FFFC-68D7-4441-9AA0-6C7D06E3B776}" type="pres">
      <dgm:prSet presAssocID="{88C76DAA-06CD-4BEC-8B13-85EE445962E2}" presName="parentLeftMargin" presStyleLbl="node1" presStyleIdx="0" presStyleCnt="2"/>
      <dgm:spPr/>
    </dgm:pt>
    <dgm:pt modelId="{221A25EA-917F-4D76-96E0-13C3751507C9}" type="pres">
      <dgm:prSet presAssocID="{88C76DAA-06CD-4BEC-8B13-85EE445962E2}" presName="parentText" presStyleLbl="node1" presStyleIdx="0" presStyleCnt="2" custScaleX="142857" custScaleY="79675">
        <dgm:presLayoutVars>
          <dgm:chMax val="0"/>
          <dgm:bulletEnabled val="1"/>
        </dgm:presLayoutVars>
      </dgm:prSet>
      <dgm:spPr/>
    </dgm:pt>
    <dgm:pt modelId="{485DCDAC-55B1-4472-BCEA-17DDE2ECB402}" type="pres">
      <dgm:prSet presAssocID="{88C76DAA-06CD-4BEC-8B13-85EE445962E2}" presName="negativeSpace" presStyleCnt="0"/>
      <dgm:spPr/>
    </dgm:pt>
    <dgm:pt modelId="{D6234336-5218-4629-9EFC-25E3C3D6366F}" type="pres">
      <dgm:prSet presAssocID="{88C76DAA-06CD-4BEC-8B13-85EE445962E2}" presName="childText" presStyleLbl="conFgAcc1" presStyleIdx="0" presStyleCnt="2">
        <dgm:presLayoutVars>
          <dgm:bulletEnabled val="1"/>
        </dgm:presLayoutVars>
      </dgm:prSet>
      <dgm:spPr/>
    </dgm:pt>
    <dgm:pt modelId="{9D973818-FC00-47C8-9DCB-001BBE73FF3A}" type="pres">
      <dgm:prSet presAssocID="{F5589776-A1D0-4DA2-AD27-3D28FB50BD10}" presName="spaceBetweenRectangles" presStyleCnt="0"/>
      <dgm:spPr/>
    </dgm:pt>
    <dgm:pt modelId="{1CA92AD6-AA5C-4793-9467-D76AFAC260F7}" type="pres">
      <dgm:prSet presAssocID="{1AC3BE93-218A-45EE-932C-8F93507CF294}" presName="parentLin" presStyleCnt="0"/>
      <dgm:spPr/>
    </dgm:pt>
    <dgm:pt modelId="{36453461-7247-44BD-95FD-ABF4A0CE627F}" type="pres">
      <dgm:prSet presAssocID="{1AC3BE93-218A-45EE-932C-8F93507CF294}" presName="parentLeftMargin" presStyleLbl="node1" presStyleIdx="0" presStyleCnt="2"/>
      <dgm:spPr/>
    </dgm:pt>
    <dgm:pt modelId="{694FFBB9-5DB9-4295-8C2A-A2A3D7E4FD04}" type="pres">
      <dgm:prSet presAssocID="{1AC3BE93-218A-45EE-932C-8F93507CF294}" presName="parentText" presStyleLbl="node1" presStyleIdx="1" presStyleCnt="2" custScaleX="142997" custScaleY="90029" custLinFactNeighborX="-13113" custLinFactNeighborY="-1674">
        <dgm:presLayoutVars>
          <dgm:chMax val="0"/>
          <dgm:bulletEnabled val="1"/>
        </dgm:presLayoutVars>
      </dgm:prSet>
      <dgm:spPr/>
    </dgm:pt>
    <dgm:pt modelId="{2115DBBD-DE9A-4BA6-996E-E91012641034}" type="pres">
      <dgm:prSet presAssocID="{1AC3BE93-218A-45EE-932C-8F93507CF294}" presName="negativeSpace" presStyleCnt="0"/>
      <dgm:spPr/>
    </dgm:pt>
    <dgm:pt modelId="{37B82A85-A45D-4E65-A02D-83C4EA45C4B1}" type="pres">
      <dgm:prSet presAssocID="{1AC3BE93-218A-45EE-932C-8F93507CF294}" presName="childText" presStyleLbl="conFgAcc1" presStyleIdx="1" presStyleCnt="2">
        <dgm:presLayoutVars>
          <dgm:bulletEnabled val="1"/>
        </dgm:presLayoutVars>
      </dgm:prSet>
      <dgm:spPr/>
    </dgm:pt>
  </dgm:ptLst>
  <dgm:cxnLst>
    <dgm:cxn modelId="{A4D5174E-CA52-49B6-A92D-6FEE93D9D439}" type="presOf" srcId="{88C76DAA-06CD-4BEC-8B13-85EE445962E2}" destId="{2971FFFC-68D7-4441-9AA0-6C7D06E3B776}" srcOrd="0" destOrd="0" presId="urn:microsoft.com/office/officeart/2005/8/layout/list1"/>
    <dgm:cxn modelId="{E8008C4B-0F46-4722-B624-0D27CE658F7C}" srcId="{F7AAC94E-50C1-4AFF-BCE5-8A42C1777E74}" destId="{88C76DAA-06CD-4BEC-8B13-85EE445962E2}" srcOrd="0" destOrd="0" parTransId="{FD5441BC-7370-4529-9CCE-0508269ED708}" sibTransId="{F5589776-A1D0-4DA2-AD27-3D28FB50BD10}"/>
    <dgm:cxn modelId="{D05D50D1-5525-4F12-A696-0654CB51C439}" type="presOf" srcId="{88C76DAA-06CD-4BEC-8B13-85EE445962E2}" destId="{221A25EA-917F-4D76-96E0-13C3751507C9}" srcOrd="1" destOrd="0" presId="urn:microsoft.com/office/officeart/2005/8/layout/list1"/>
    <dgm:cxn modelId="{FE0EC45D-A396-4E08-B6AE-D773523911B1}" type="presOf" srcId="{1AC3BE93-218A-45EE-932C-8F93507CF294}" destId="{36453461-7247-44BD-95FD-ABF4A0CE627F}" srcOrd="0" destOrd="0" presId="urn:microsoft.com/office/officeart/2005/8/layout/list1"/>
    <dgm:cxn modelId="{DD97421A-BE59-4CEE-9975-989E1E47A1D3}" type="presOf" srcId="{1AC3BE93-218A-45EE-932C-8F93507CF294}" destId="{694FFBB9-5DB9-4295-8C2A-A2A3D7E4FD04}" srcOrd="1" destOrd="0" presId="urn:microsoft.com/office/officeart/2005/8/layout/list1"/>
    <dgm:cxn modelId="{0BEA7598-90D3-4A8D-8256-84AD0017DFC5}" type="presOf" srcId="{F7AAC94E-50C1-4AFF-BCE5-8A42C1777E74}" destId="{A4B18F3C-B485-4D69-876D-CC038B67D881}" srcOrd="0" destOrd="0" presId="urn:microsoft.com/office/officeart/2005/8/layout/list1"/>
    <dgm:cxn modelId="{56A10384-DDF5-4D9F-B9CC-8ABD7FCB5C35}" srcId="{F7AAC94E-50C1-4AFF-BCE5-8A42C1777E74}" destId="{1AC3BE93-218A-45EE-932C-8F93507CF294}" srcOrd="1" destOrd="0" parTransId="{3C68773E-26A6-4F3E-8BAA-05E8BAC185C0}" sibTransId="{4056EFA2-EB07-4AD4-8E93-486E82972F89}"/>
    <dgm:cxn modelId="{5C4F6BBB-860A-4A79-9855-B96916FDBD5F}" type="presParOf" srcId="{A4B18F3C-B485-4D69-876D-CC038B67D881}" destId="{F416A387-EC16-4C7E-8C71-7AE5C353A189}" srcOrd="0" destOrd="0" presId="urn:microsoft.com/office/officeart/2005/8/layout/list1"/>
    <dgm:cxn modelId="{F20C0E5A-3244-44A3-94FD-FF9A10ACEE18}" type="presParOf" srcId="{F416A387-EC16-4C7E-8C71-7AE5C353A189}" destId="{2971FFFC-68D7-4441-9AA0-6C7D06E3B776}" srcOrd="0" destOrd="0" presId="urn:microsoft.com/office/officeart/2005/8/layout/list1"/>
    <dgm:cxn modelId="{490133A9-1C35-4FEA-A608-D72D3E536715}" type="presParOf" srcId="{F416A387-EC16-4C7E-8C71-7AE5C353A189}" destId="{221A25EA-917F-4D76-96E0-13C3751507C9}" srcOrd="1" destOrd="0" presId="urn:microsoft.com/office/officeart/2005/8/layout/list1"/>
    <dgm:cxn modelId="{BC2D594C-9838-4BCB-9653-0AC3C21B89E0}" type="presParOf" srcId="{A4B18F3C-B485-4D69-876D-CC038B67D881}" destId="{485DCDAC-55B1-4472-BCEA-17DDE2ECB402}" srcOrd="1" destOrd="0" presId="urn:microsoft.com/office/officeart/2005/8/layout/list1"/>
    <dgm:cxn modelId="{2A547F35-B005-4E9F-BDFB-5E8D4B94A408}" type="presParOf" srcId="{A4B18F3C-B485-4D69-876D-CC038B67D881}" destId="{D6234336-5218-4629-9EFC-25E3C3D6366F}" srcOrd="2" destOrd="0" presId="urn:microsoft.com/office/officeart/2005/8/layout/list1"/>
    <dgm:cxn modelId="{E8EB7D30-8EFB-44EB-B56B-1AECE26CD75A}" type="presParOf" srcId="{A4B18F3C-B485-4D69-876D-CC038B67D881}" destId="{9D973818-FC00-47C8-9DCB-001BBE73FF3A}" srcOrd="3" destOrd="0" presId="urn:microsoft.com/office/officeart/2005/8/layout/list1"/>
    <dgm:cxn modelId="{04605DA8-BACD-4B7B-A58B-CE52BB3F92A9}" type="presParOf" srcId="{A4B18F3C-B485-4D69-876D-CC038B67D881}" destId="{1CA92AD6-AA5C-4793-9467-D76AFAC260F7}" srcOrd="4" destOrd="0" presId="urn:microsoft.com/office/officeart/2005/8/layout/list1"/>
    <dgm:cxn modelId="{B65C6344-567D-430C-911C-A96E45E5474D}" type="presParOf" srcId="{1CA92AD6-AA5C-4793-9467-D76AFAC260F7}" destId="{36453461-7247-44BD-95FD-ABF4A0CE627F}" srcOrd="0" destOrd="0" presId="urn:microsoft.com/office/officeart/2005/8/layout/list1"/>
    <dgm:cxn modelId="{82A9A718-E737-4AB5-96D9-EE61908236CD}" type="presParOf" srcId="{1CA92AD6-AA5C-4793-9467-D76AFAC260F7}" destId="{694FFBB9-5DB9-4295-8C2A-A2A3D7E4FD04}" srcOrd="1" destOrd="0" presId="urn:microsoft.com/office/officeart/2005/8/layout/list1"/>
    <dgm:cxn modelId="{01066C6F-1A58-4D21-92FD-EA467984DB42}" type="presParOf" srcId="{A4B18F3C-B485-4D69-876D-CC038B67D881}" destId="{2115DBBD-DE9A-4BA6-996E-E91012641034}" srcOrd="5" destOrd="0" presId="urn:microsoft.com/office/officeart/2005/8/layout/list1"/>
    <dgm:cxn modelId="{B5991B58-B0A8-4C69-9514-E01EB266194A}" type="presParOf" srcId="{A4B18F3C-B485-4D69-876D-CC038B67D881}" destId="{37B82A85-A45D-4E65-A02D-83C4EA45C4B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98872B-903B-470E-ACFA-4DA1124B5D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3287CE95-C32D-4C62-BFC2-79DD327BB0FF}">
      <dgm:prSet phldrT="[Texto]" custT="1"/>
      <dgm:spPr/>
      <dgm:t>
        <a:bodyPr/>
        <a:lstStyle/>
        <a:p>
          <a:r>
            <a:rPr lang="es-CR" sz="1400" dirty="0"/>
            <a:t>Criterios de aceptación y de éxito.</a:t>
          </a:r>
        </a:p>
      </dgm:t>
    </dgm:pt>
    <dgm:pt modelId="{8B9669F6-DC03-4DB2-8A59-EF5824DEE992}" type="parTrans" cxnId="{279B1436-CBCD-43A9-86AA-A70902AAE50E}">
      <dgm:prSet/>
      <dgm:spPr/>
      <dgm:t>
        <a:bodyPr/>
        <a:lstStyle/>
        <a:p>
          <a:endParaRPr lang="es-CR"/>
        </a:p>
      </dgm:t>
    </dgm:pt>
    <dgm:pt modelId="{625DCF71-F501-459F-9E80-2C42A5FA6452}" type="sibTrans" cxnId="{279B1436-CBCD-43A9-86AA-A70902AAE50E}">
      <dgm:prSet/>
      <dgm:spPr/>
      <dgm:t>
        <a:bodyPr/>
        <a:lstStyle/>
        <a:p>
          <a:endParaRPr lang="es-CR"/>
        </a:p>
      </dgm:t>
    </dgm:pt>
    <dgm:pt modelId="{54C44F27-4851-4811-BD24-C0C7F83D09F2}">
      <dgm:prSet phldrT="[Texto]" custT="1"/>
      <dgm:spPr/>
      <dgm:t>
        <a:bodyPr/>
        <a:lstStyle/>
        <a:p>
          <a:r>
            <a:rPr lang="es-CR" sz="1400" dirty="0"/>
            <a:t>Identificación de los beneficios.</a:t>
          </a:r>
        </a:p>
      </dgm:t>
    </dgm:pt>
    <dgm:pt modelId="{DB8EE37A-97C8-452E-9520-8852A902FE5E}" type="parTrans" cxnId="{B241702D-E133-4986-BD3A-0C2E6D49C443}">
      <dgm:prSet/>
      <dgm:spPr/>
      <dgm:t>
        <a:bodyPr/>
        <a:lstStyle/>
        <a:p>
          <a:endParaRPr lang="es-CR"/>
        </a:p>
      </dgm:t>
    </dgm:pt>
    <dgm:pt modelId="{9C80704E-DD29-46EB-B3B2-AD2D5F1D03A5}" type="sibTrans" cxnId="{B241702D-E133-4986-BD3A-0C2E6D49C443}">
      <dgm:prSet/>
      <dgm:spPr/>
      <dgm:t>
        <a:bodyPr/>
        <a:lstStyle/>
        <a:p>
          <a:endParaRPr lang="es-CR"/>
        </a:p>
      </dgm:t>
    </dgm:pt>
    <dgm:pt modelId="{BF16A02B-5A0A-4A91-9860-1018232B9FB9}">
      <dgm:prSet phldrT="[Texto]" custT="1"/>
      <dgm:spPr/>
      <dgm:t>
        <a:bodyPr/>
        <a:lstStyle/>
        <a:p>
          <a:r>
            <a:rPr lang="es-CR" sz="1400" dirty="0"/>
            <a:t>Descripción detallada del producto final.</a:t>
          </a:r>
        </a:p>
      </dgm:t>
    </dgm:pt>
    <dgm:pt modelId="{000DF0B2-61E6-434B-87B1-861319BE58ED}" type="parTrans" cxnId="{352F79E8-4EC0-4B6F-9263-BB506130F3F1}">
      <dgm:prSet/>
      <dgm:spPr/>
      <dgm:t>
        <a:bodyPr/>
        <a:lstStyle/>
        <a:p>
          <a:endParaRPr lang="es-CR"/>
        </a:p>
      </dgm:t>
    </dgm:pt>
    <dgm:pt modelId="{12A43D45-1B15-4513-8962-367B28D99E3E}" type="sibTrans" cxnId="{352F79E8-4EC0-4B6F-9263-BB506130F3F1}">
      <dgm:prSet/>
      <dgm:spPr/>
      <dgm:t>
        <a:bodyPr/>
        <a:lstStyle/>
        <a:p>
          <a:endParaRPr lang="es-CR"/>
        </a:p>
      </dgm:t>
    </dgm:pt>
    <dgm:pt modelId="{A0725EDD-6948-4B81-9EBC-E5F183E63EBA}">
      <dgm:prSet phldrT="[Texto]" custT="1"/>
      <dgm:spPr/>
      <dgm:t>
        <a:bodyPr/>
        <a:lstStyle/>
        <a:p>
          <a:r>
            <a:rPr lang="es-CR" sz="1400" dirty="0"/>
            <a:t>Estimado de la inversión</a:t>
          </a:r>
        </a:p>
      </dgm:t>
    </dgm:pt>
    <dgm:pt modelId="{1D4A0D4A-5E6C-441B-BD2D-9E0C505A0752}" type="parTrans" cxnId="{09D55560-D4E4-4828-9FA6-AC16B337921A}">
      <dgm:prSet/>
      <dgm:spPr/>
      <dgm:t>
        <a:bodyPr/>
        <a:lstStyle/>
        <a:p>
          <a:endParaRPr lang="es-CR"/>
        </a:p>
      </dgm:t>
    </dgm:pt>
    <dgm:pt modelId="{7F966DD4-7902-47FE-BE32-1499015ECEB3}" type="sibTrans" cxnId="{09D55560-D4E4-4828-9FA6-AC16B337921A}">
      <dgm:prSet/>
      <dgm:spPr/>
      <dgm:t>
        <a:bodyPr/>
        <a:lstStyle/>
        <a:p>
          <a:endParaRPr lang="es-CR"/>
        </a:p>
      </dgm:t>
    </dgm:pt>
    <dgm:pt modelId="{AF7C906E-A2BF-460A-B86E-BE6F2B793B33}">
      <dgm:prSet phldrT="[Texto]" custT="1"/>
      <dgm:spPr/>
      <dgm:t>
        <a:bodyPr/>
        <a:lstStyle/>
        <a:p>
          <a:r>
            <a:rPr lang="es-CR" sz="1400" dirty="0"/>
            <a:t>Impacto en caso de no realizar el proyecto.</a:t>
          </a:r>
        </a:p>
      </dgm:t>
    </dgm:pt>
    <dgm:pt modelId="{4F170552-BA94-4E44-83BB-6C9FB63DC4C9}" type="parTrans" cxnId="{4B56A6FE-B9BC-4A47-BBC0-FFB89FD05193}">
      <dgm:prSet/>
      <dgm:spPr/>
      <dgm:t>
        <a:bodyPr/>
        <a:lstStyle/>
        <a:p>
          <a:endParaRPr lang="es-CR"/>
        </a:p>
      </dgm:t>
    </dgm:pt>
    <dgm:pt modelId="{88CEBD04-6459-446E-9B2A-5E6FA98471B5}" type="sibTrans" cxnId="{4B56A6FE-B9BC-4A47-BBC0-FFB89FD05193}">
      <dgm:prSet/>
      <dgm:spPr/>
      <dgm:t>
        <a:bodyPr/>
        <a:lstStyle/>
        <a:p>
          <a:endParaRPr lang="es-CR"/>
        </a:p>
      </dgm:t>
    </dgm:pt>
    <dgm:pt modelId="{83C7E5F0-F74B-4B6F-90FD-E5F089D07D4D}">
      <dgm:prSet phldrT="[Texto]" custT="1"/>
      <dgm:spPr/>
      <dgm:t>
        <a:bodyPr/>
        <a:lstStyle/>
        <a:p>
          <a:r>
            <a:rPr lang="es-CR" sz="1400" dirty="0"/>
            <a:t>Enfoques posibles a utilizar.</a:t>
          </a:r>
        </a:p>
      </dgm:t>
    </dgm:pt>
    <dgm:pt modelId="{E757B0C6-6A0A-4023-AB4B-918ADC4C7F0C}" type="parTrans" cxnId="{3E605B01-2F86-4FE0-9A6C-82AA15135836}">
      <dgm:prSet/>
      <dgm:spPr/>
      <dgm:t>
        <a:bodyPr/>
        <a:lstStyle/>
        <a:p>
          <a:endParaRPr lang="es-CR"/>
        </a:p>
      </dgm:t>
    </dgm:pt>
    <dgm:pt modelId="{6AB64B33-4294-4892-9B77-755E6E5A4219}" type="sibTrans" cxnId="{3E605B01-2F86-4FE0-9A6C-82AA15135836}">
      <dgm:prSet/>
      <dgm:spPr/>
      <dgm:t>
        <a:bodyPr/>
        <a:lstStyle/>
        <a:p>
          <a:endParaRPr lang="es-CR"/>
        </a:p>
      </dgm:t>
    </dgm:pt>
    <dgm:pt modelId="{A4826CB7-0A93-47E2-BF3B-6F6034FFC1FA}">
      <dgm:prSet phldrT="[Texto]" custT="1"/>
      <dgm:spPr/>
      <dgm:t>
        <a:bodyPr/>
        <a:lstStyle/>
        <a:p>
          <a:r>
            <a:rPr lang="es-CR" sz="1400" dirty="0"/>
            <a:t>Referencias a: Gobernabilidad, conformidad regulatoria, objetivos y metas</a:t>
          </a:r>
          <a:r>
            <a:rPr lang="es-CR" sz="1100" dirty="0"/>
            <a:t>.</a:t>
          </a:r>
        </a:p>
      </dgm:t>
    </dgm:pt>
    <dgm:pt modelId="{CCA24AEF-D717-4586-8657-EF99C4318113}" type="parTrans" cxnId="{8F07C2A8-6CC5-4A66-B439-0F3DA3BD664B}">
      <dgm:prSet/>
      <dgm:spPr/>
      <dgm:t>
        <a:bodyPr/>
        <a:lstStyle/>
        <a:p>
          <a:endParaRPr lang="es-CR"/>
        </a:p>
      </dgm:t>
    </dgm:pt>
    <dgm:pt modelId="{770DD813-6599-43A1-97A7-D8631EBE8FCF}" type="sibTrans" cxnId="{8F07C2A8-6CC5-4A66-B439-0F3DA3BD664B}">
      <dgm:prSet/>
      <dgm:spPr/>
      <dgm:t>
        <a:bodyPr/>
        <a:lstStyle/>
        <a:p>
          <a:endParaRPr lang="es-CR"/>
        </a:p>
      </dgm:t>
    </dgm:pt>
    <dgm:pt modelId="{152BF85E-E88A-41B8-AB38-5DD7FDFC522A}" type="pres">
      <dgm:prSet presAssocID="{4298872B-903B-470E-ACFA-4DA1124B5D9F}" presName="linear" presStyleCnt="0">
        <dgm:presLayoutVars>
          <dgm:dir/>
          <dgm:animLvl val="lvl"/>
          <dgm:resizeHandles val="exact"/>
        </dgm:presLayoutVars>
      </dgm:prSet>
      <dgm:spPr/>
    </dgm:pt>
    <dgm:pt modelId="{90D8D2C4-2468-431B-ABBD-1D0D8F044844}" type="pres">
      <dgm:prSet presAssocID="{3287CE95-C32D-4C62-BFC2-79DD327BB0FF}" presName="parentLin" presStyleCnt="0"/>
      <dgm:spPr/>
    </dgm:pt>
    <dgm:pt modelId="{28932AD3-7BA3-4036-BC95-608A4B64FD20}" type="pres">
      <dgm:prSet presAssocID="{3287CE95-C32D-4C62-BFC2-79DD327BB0FF}" presName="parentLeftMargin" presStyleLbl="node1" presStyleIdx="0" presStyleCnt="7"/>
      <dgm:spPr/>
    </dgm:pt>
    <dgm:pt modelId="{388C4B53-2092-467B-B4A7-D195D172A035}" type="pres">
      <dgm:prSet presAssocID="{3287CE95-C32D-4C62-BFC2-79DD327BB0FF}" presName="parentText" presStyleLbl="node1" presStyleIdx="0" presStyleCnt="7">
        <dgm:presLayoutVars>
          <dgm:chMax val="0"/>
          <dgm:bulletEnabled val="1"/>
        </dgm:presLayoutVars>
      </dgm:prSet>
      <dgm:spPr/>
    </dgm:pt>
    <dgm:pt modelId="{21401CD0-EBBA-4BA4-9B1F-B2AEFA500C88}" type="pres">
      <dgm:prSet presAssocID="{3287CE95-C32D-4C62-BFC2-79DD327BB0FF}" presName="negativeSpace" presStyleCnt="0"/>
      <dgm:spPr/>
    </dgm:pt>
    <dgm:pt modelId="{D57EA564-6AD3-4D40-AE50-00E687952076}" type="pres">
      <dgm:prSet presAssocID="{3287CE95-C32D-4C62-BFC2-79DD327BB0FF}" presName="childText" presStyleLbl="conFgAcc1" presStyleIdx="0" presStyleCnt="7">
        <dgm:presLayoutVars>
          <dgm:bulletEnabled val="1"/>
        </dgm:presLayoutVars>
      </dgm:prSet>
      <dgm:spPr/>
    </dgm:pt>
    <dgm:pt modelId="{726999C2-3151-473D-BFC9-F18EC94D855F}" type="pres">
      <dgm:prSet presAssocID="{625DCF71-F501-459F-9E80-2C42A5FA6452}" presName="spaceBetweenRectangles" presStyleCnt="0"/>
      <dgm:spPr/>
    </dgm:pt>
    <dgm:pt modelId="{1E6AED0F-E47C-4AEF-A0EE-D696A8DF98E6}" type="pres">
      <dgm:prSet presAssocID="{54C44F27-4851-4811-BD24-C0C7F83D09F2}" presName="parentLin" presStyleCnt="0"/>
      <dgm:spPr/>
    </dgm:pt>
    <dgm:pt modelId="{936B5390-49C6-4773-BDBB-AF50181C88E8}" type="pres">
      <dgm:prSet presAssocID="{54C44F27-4851-4811-BD24-C0C7F83D09F2}" presName="parentLeftMargin" presStyleLbl="node1" presStyleIdx="0" presStyleCnt="7"/>
      <dgm:spPr/>
    </dgm:pt>
    <dgm:pt modelId="{FA8D268F-050F-4A4D-84F5-16D933F71F56}" type="pres">
      <dgm:prSet presAssocID="{54C44F27-4851-4811-BD24-C0C7F83D09F2}" presName="parentText" presStyleLbl="node1" presStyleIdx="1" presStyleCnt="7">
        <dgm:presLayoutVars>
          <dgm:chMax val="0"/>
          <dgm:bulletEnabled val="1"/>
        </dgm:presLayoutVars>
      </dgm:prSet>
      <dgm:spPr/>
    </dgm:pt>
    <dgm:pt modelId="{09200AC0-E795-451C-8A9E-34F4CC819941}" type="pres">
      <dgm:prSet presAssocID="{54C44F27-4851-4811-BD24-C0C7F83D09F2}" presName="negativeSpace" presStyleCnt="0"/>
      <dgm:spPr/>
    </dgm:pt>
    <dgm:pt modelId="{1C600122-84CE-442C-9483-AE7D9E3CAEBC}" type="pres">
      <dgm:prSet presAssocID="{54C44F27-4851-4811-BD24-C0C7F83D09F2}" presName="childText" presStyleLbl="conFgAcc1" presStyleIdx="1" presStyleCnt="7">
        <dgm:presLayoutVars>
          <dgm:bulletEnabled val="1"/>
        </dgm:presLayoutVars>
      </dgm:prSet>
      <dgm:spPr/>
    </dgm:pt>
    <dgm:pt modelId="{70922BBE-12A0-4797-83AD-C41257F779C4}" type="pres">
      <dgm:prSet presAssocID="{9C80704E-DD29-46EB-B3B2-AD2D5F1D03A5}" presName="spaceBetweenRectangles" presStyleCnt="0"/>
      <dgm:spPr/>
    </dgm:pt>
    <dgm:pt modelId="{F8E9DBAD-E930-448D-8600-323527C37ED9}" type="pres">
      <dgm:prSet presAssocID="{BF16A02B-5A0A-4A91-9860-1018232B9FB9}" presName="parentLin" presStyleCnt="0"/>
      <dgm:spPr/>
    </dgm:pt>
    <dgm:pt modelId="{F3B3D7EE-525E-46C1-8C16-BE825174E92F}" type="pres">
      <dgm:prSet presAssocID="{BF16A02B-5A0A-4A91-9860-1018232B9FB9}" presName="parentLeftMargin" presStyleLbl="node1" presStyleIdx="1" presStyleCnt="7"/>
      <dgm:spPr/>
    </dgm:pt>
    <dgm:pt modelId="{C8388E7E-F622-442E-A84E-C5AAF7387D3F}" type="pres">
      <dgm:prSet presAssocID="{BF16A02B-5A0A-4A91-9860-1018232B9FB9}" presName="parentText" presStyleLbl="node1" presStyleIdx="2" presStyleCnt="7">
        <dgm:presLayoutVars>
          <dgm:chMax val="0"/>
          <dgm:bulletEnabled val="1"/>
        </dgm:presLayoutVars>
      </dgm:prSet>
      <dgm:spPr/>
    </dgm:pt>
    <dgm:pt modelId="{B26D4E36-7A78-4870-B0C6-293D42D5FF80}" type="pres">
      <dgm:prSet presAssocID="{BF16A02B-5A0A-4A91-9860-1018232B9FB9}" presName="negativeSpace" presStyleCnt="0"/>
      <dgm:spPr/>
    </dgm:pt>
    <dgm:pt modelId="{EBDF1F59-DEEB-47F6-932C-1CCE37040344}" type="pres">
      <dgm:prSet presAssocID="{BF16A02B-5A0A-4A91-9860-1018232B9FB9}" presName="childText" presStyleLbl="conFgAcc1" presStyleIdx="2" presStyleCnt="7">
        <dgm:presLayoutVars>
          <dgm:bulletEnabled val="1"/>
        </dgm:presLayoutVars>
      </dgm:prSet>
      <dgm:spPr/>
    </dgm:pt>
    <dgm:pt modelId="{34983997-6DB4-4BD2-AB0A-7B4DAB059C60}" type="pres">
      <dgm:prSet presAssocID="{12A43D45-1B15-4513-8962-367B28D99E3E}" presName="spaceBetweenRectangles" presStyleCnt="0"/>
      <dgm:spPr/>
    </dgm:pt>
    <dgm:pt modelId="{30A9728D-CD49-4B13-BB16-37A16378A157}" type="pres">
      <dgm:prSet presAssocID="{A0725EDD-6948-4B81-9EBC-E5F183E63EBA}" presName="parentLin" presStyleCnt="0"/>
      <dgm:spPr/>
    </dgm:pt>
    <dgm:pt modelId="{DC52C6FD-C0CA-443D-8C11-B1C48E1C5C7C}" type="pres">
      <dgm:prSet presAssocID="{A0725EDD-6948-4B81-9EBC-E5F183E63EBA}" presName="parentLeftMargin" presStyleLbl="node1" presStyleIdx="2" presStyleCnt="7"/>
      <dgm:spPr/>
    </dgm:pt>
    <dgm:pt modelId="{B48069B2-0BAF-4F79-BD08-FCF1D3EF0C13}" type="pres">
      <dgm:prSet presAssocID="{A0725EDD-6948-4B81-9EBC-E5F183E63EBA}" presName="parentText" presStyleLbl="node1" presStyleIdx="3" presStyleCnt="7">
        <dgm:presLayoutVars>
          <dgm:chMax val="0"/>
          <dgm:bulletEnabled val="1"/>
        </dgm:presLayoutVars>
      </dgm:prSet>
      <dgm:spPr/>
    </dgm:pt>
    <dgm:pt modelId="{C307B59A-D031-4934-8F9C-2262C5B0674F}" type="pres">
      <dgm:prSet presAssocID="{A0725EDD-6948-4B81-9EBC-E5F183E63EBA}" presName="negativeSpace" presStyleCnt="0"/>
      <dgm:spPr/>
    </dgm:pt>
    <dgm:pt modelId="{7090C258-41FF-4D6F-BD50-9A9B7D3366F0}" type="pres">
      <dgm:prSet presAssocID="{A0725EDD-6948-4B81-9EBC-E5F183E63EBA}" presName="childText" presStyleLbl="conFgAcc1" presStyleIdx="3" presStyleCnt="7">
        <dgm:presLayoutVars>
          <dgm:bulletEnabled val="1"/>
        </dgm:presLayoutVars>
      </dgm:prSet>
      <dgm:spPr/>
    </dgm:pt>
    <dgm:pt modelId="{A7C6D242-9937-4ECF-AD24-B184AE54ADB4}" type="pres">
      <dgm:prSet presAssocID="{7F966DD4-7902-47FE-BE32-1499015ECEB3}" presName="spaceBetweenRectangles" presStyleCnt="0"/>
      <dgm:spPr/>
    </dgm:pt>
    <dgm:pt modelId="{DCE86478-4BF1-4AA3-B597-23BE737D1E6E}" type="pres">
      <dgm:prSet presAssocID="{AF7C906E-A2BF-460A-B86E-BE6F2B793B33}" presName="parentLin" presStyleCnt="0"/>
      <dgm:spPr/>
    </dgm:pt>
    <dgm:pt modelId="{2AF35CAE-8651-44ED-ADFB-4672E7D78AB5}" type="pres">
      <dgm:prSet presAssocID="{AF7C906E-A2BF-460A-B86E-BE6F2B793B33}" presName="parentLeftMargin" presStyleLbl="node1" presStyleIdx="3" presStyleCnt="7"/>
      <dgm:spPr/>
    </dgm:pt>
    <dgm:pt modelId="{DB83B669-AE6A-4A88-90B8-B899CE893F18}" type="pres">
      <dgm:prSet presAssocID="{AF7C906E-A2BF-460A-B86E-BE6F2B793B33}" presName="parentText" presStyleLbl="node1" presStyleIdx="4" presStyleCnt="7">
        <dgm:presLayoutVars>
          <dgm:chMax val="0"/>
          <dgm:bulletEnabled val="1"/>
        </dgm:presLayoutVars>
      </dgm:prSet>
      <dgm:spPr/>
    </dgm:pt>
    <dgm:pt modelId="{22B2D5EE-28D9-4237-9D3B-07F69288CEA5}" type="pres">
      <dgm:prSet presAssocID="{AF7C906E-A2BF-460A-B86E-BE6F2B793B33}" presName="negativeSpace" presStyleCnt="0"/>
      <dgm:spPr/>
    </dgm:pt>
    <dgm:pt modelId="{A9661060-1D77-4557-AEBE-4DF5BFA7CE59}" type="pres">
      <dgm:prSet presAssocID="{AF7C906E-A2BF-460A-B86E-BE6F2B793B33}" presName="childText" presStyleLbl="conFgAcc1" presStyleIdx="4" presStyleCnt="7">
        <dgm:presLayoutVars>
          <dgm:bulletEnabled val="1"/>
        </dgm:presLayoutVars>
      </dgm:prSet>
      <dgm:spPr/>
    </dgm:pt>
    <dgm:pt modelId="{0635E31F-8BDA-4E28-A983-6D9FC6C314E4}" type="pres">
      <dgm:prSet presAssocID="{88CEBD04-6459-446E-9B2A-5E6FA98471B5}" presName="spaceBetweenRectangles" presStyleCnt="0"/>
      <dgm:spPr/>
    </dgm:pt>
    <dgm:pt modelId="{33188C40-622E-4400-8082-17DD2984FF08}" type="pres">
      <dgm:prSet presAssocID="{83C7E5F0-F74B-4B6F-90FD-E5F089D07D4D}" presName="parentLin" presStyleCnt="0"/>
      <dgm:spPr/>
    </dgm:pt>
    <dgm:pt modelId="{564FA19D-8FB5-459A-872A-532A583FB232}" type="pres">
      <dgm:prSet presAssocID="{83C7E5F0-F74B-4B6F-90FD-E5F089D07D4D}" presName="parentLeftMargin" presStyleLbl="node1" presStyleIdx="4" presStyleCnt="7"/>
      <dgm:spPr/>
    </dgm:pt>
    <dgm:pt modelId="{2E89B57C-07E5-49B8-9788-B8E9939AC51A}" type="pres">
      <dgm:prSet presAssocID="{83C7E5F0-F74B-4B6F-90FD-E5F089D07D4D}" presName="parentText" presStyleLbl="node1" presStyleIdx="5" presStyleCnt="7">
        <dgm:presLayoutVars>
          <dgm:chMax val="0"/>
          <dgm:bulletEnabled val="1"/>
        </dgm:presLayoutVars>
      </dgm:prSet>
      <dgm:spPr/>
    </dgm:pt>
    <dgm:pt modelId="{91EC398D-D95C-4CB0-8945-D403FE7EBD29}" type="pres">
      <dgm:prSet presAssocID="{83C7E5F0-F74B-4B6F-90FD-E5F089D07D4D}" presName="negativeSpace" presStyleCnt="0"/>
      <dgm:spPr/>
    </dgm:pt>
    <dgm:pt modelId="{3DF6D77F-191E-46E1-AE2B-04CD9FD0CF64}" type="pres">
      <dgm:prSet presAssocID="{83C7E5F0-F74B-4B6F-90FD-E5F089D07D4D}" presName="childText" presStyleLbl="conFgAcc1" presStyleIdx="5" presStyleCnt="7">
        <dgm:presLayoutVars>
          <dgm:bulletEnabled val="1"/>
        </dgm:presLayoutVars>
      </dgm:prSet>
      <dgm:spPr/>
    </dgm:pt>
    <dgm:pt modelId="{7EA85904-C1AD-44FB-9B8B-FF8B231010D9}" type="pres">
      <dgm:prSet presAssocID="{6AB64B33-4294-4892-9B77-755E6E5A4219}" presName="spaceBetweenRectangles" presStyleCnt="0"/>
      <dgm:spPr/>
    </dgm:pt>
    <dgm:pt modelId="{539478AB-1E27-4424-9E88-A8D51A1035EE}" type="pres">
      <dgm:prSet presAssocID="{A4826CB7-0A93-47E2-BF3B-6F6034FFC1FA}" presName="parentLin" presStyleCnt="0"/>
      <dgm:spPr/>
    </dgm:pt>
    <dgm:pt modelId="{D4647222-262D-4E87-8EC0-5C9166390EB2}" type="pres">
      <dgm:prSet presAssocID="{A4826CB7-0A93-47E2-BF3B-6F6034FFC1FA}" presName="parentLeftMargin" presStyleLbl="node1" presStyleIdx="5" presStyleCnt="7"/>
      <dgm:spPr/>
    </dgm:pt>
    <dgm:pt modelId="{B03302A7-5BBF-49CD-B6AC-F9D2D068AE11}" type="pres">
      <dgm:prSet presAssocID="{A4826CB7-0A93-47E2-BF3B-6F6034FFC1FA}" presName="parentText" presStyleLbl="node1" presStyleIdx="6" presStyleCnt="7" custScaleY="186705">
        <dgm:presLayoutVars>
          <dgm:chMax val="0"/>
          <dgm:bulletEnabled val="1"/>
        </dgm:presLayoutVars>
      </dgm:prSet>
      <dgm:spPr/>
    </dgm:pt>
    <dgm:pt modelId="{9ECEC428-8ECC-4D49-BCD2-3DA4A8E2B966}" type="pres">
      <dgm:prSet presAssocID="{A4826CB7-0A93-47E2-BF3B-6F6034FFC1FA}" presName="negativeSpace" presStyleCnt="0"/>
      <dgm:spPr/>
    </dgm:pt>
    <dgm:pt modelId="{C53AC1D4-34D0-41DC-B646-362D668A5F6F}" type="pres">
      <dgm:prSet presAssocID="{A4826CB7-0A93-47E2-BF3B-6F6034FFC1FA}" presName="childText" presStyleLbl="conFgAcc1" presStyleIdx="6" presStyleCnt="7">
        <dgm:presLayoutVars>
          <dgm:bulletEnabled val="1"/>
        </dgm:presLayoutVars>
      </dgm:prSet>
      <dgm:spPr/>
    </dgm:pt>
  </dgm:ptLst>
  <dgm:cxnLst>
    <dgm:cxn modelId="{E54E4303-4A0A-409D-B028-64AA9A160F32}" type="presOf" srcId="{83C7E5F0-F74B-4B6F-90FD-E5F089D07D4D}" destId="{564FA19D-8FB5-459A-872A-532A583FB232}" srcOrd="0" destOrd="0" presId="urn:microsoft.com/office/officeart/2005/8/layout/list1"/>
    <dgm:cxn modelId="{6840F91A-5E90-4878-9F1B-A35F7A083DCB}" type="presOf" srcId="{BF16A02B-5A0A-4A91-9860-1018232B9FB9}" destId="{F3B3D7EE-525E-46C1-8C16-BE825174E92F}" srcOrd="0" destOrd="0" presId="urn:microsoft.com/office/officeart/2005/8/layout/list1"/>
    <dgm:cxn modelId="{1ADB575F-EBAE-4E3B-ADFB-E22300DAA32F}" type="presOf" srcId="{BF16A02B-5A0A-4A91-9860-1018232B9FB9}" destId="{C8388E7E-F622-442E-A84E-C5AAF7387D3F}" srcOrd="1" destOrd="0" presId="urn:microsoft.com/office/officeart/2005/8/layout/list1"/>
    <dgm:cxn modelId="{E7F850D9-A92F-4B2D-9E83-0C1A84519D18}" type="presOf" srcId="{83C7E5F0-F74B-4B6F-90FD-E5F089D07D4D}" destId="{2E89B57C-07E5-49B8-9788-B8E9939AC51A}" srcOrd="1" destOrd="0" presId="urn:microsoft.com/office/officeart/2005/8/layout/list1"/>
    <dgm:cxn modelId="{3098B277-D530-4CA9-AF62-4917A7923B63}" type="presOf" srcId="{4298872B-903B-470E-ACFA-4DA1124B5D9F}" destId="{152BF85E-E88A-41B8-AB38-5DD7FDFC522A}" srcOrd="0" destOrd="0" presId="urn:microsoft.com/office/officeart/2005/8/layout/list1"/>
    <dgm:cxn modelId="{F752D29A-8A69-439F-B0F1-463F09CACEB6}" type="presOf" srcId="{A0725EDD-6948-4B81-9EBC-E5F183E63EBA}" destId="{DC52C6FD-C0CA-443D-8C11-B1C48E1C5C7C}" srcOrd="0" destOrd="0" presId="urn:microsoft.com/office/officeart/2005/8/layout/list1"/>
    <dgm:cxn modelId="{09D55560-D4E4-4828-9FA6-AC16B337921A}" srcId="{4298872B-903B-470E-ACFA-4DA1124B5D9F}" destId="{A0725EDD-6948-4B81-9EBC-E5F183E63EBA}" srcOrd="3" destOrd="0" parTransId="{1D4A0D4A-5E6C-441B-BD2D-9E0C505A0752}" sibTransId="{7F966DD4-7902-47FE-BE32-1499015ECEB3}"/>
    <dgm:cxn modelId="{7CA30EAC-CA7F-4495-8C94-B4493EC8A77E}" type="presOf" srcId="{A0725EDD-6948-4B81-9EBC-E5F183E63EBA}" destId="{B48069B2-0BAF-4F79-BD08-FCF1D3EF0C13}" srcOrd="1" destOrd="0" presId="urn:microsoft.com/office/officeart/2005/8/layout/list1"/>
    <dgm:cxn modelId="{352F79E8-4EC0-4B6F-9263-BB506130F3F1}" srcId="{4298872B-903B-470E-ACFA-4DA1124B5D9F}" destId="{BF16A02B-5A0A-4A91-9860-1018232B9FB9}" srcOrd="2" destOrd="0" parTransId="{000DF0B2-61E6-434B-87B1-861319BE58ED}" sibTransId="{12A43D45-1B15-4513-8962-367B28D99E3E}"/>
    <dgm:cxn modelId="{8F07C2A8-6CC5-4A66-B439-0F3DA3BD664B}" srcId="{4298872B-903B-470E-ACFA-4DA1124B5D9F}" destId="{A4826CB7-0A93-47E2-BF3B-6F6034FFC1FA}" srcOrd="6" destOrd="0" parTransId="{CCA24AEF-D717-4586-8657-EF99C4318113}" sibTransId="{770DD813-6599-43A1-97A7-D8631EBE8FCF}"/>
    <dgm:cxn modelId="{4F618F3E-05F8-4D7D-B26D-8640EDD940D1}" type="presOf" srcId="{3287CE95-C32D-4C62-BFC2-79DD327BB0FF}" destId="{28932AD3-7BA3-4036-BC95-608A4B64FD20}" srcOrd="0" destOrd="0" presId="urn:microsoft.com/office/officeart/2005/8/layout/list1"/>
    <dgm:cxn modelId="{5531696F-17CC-41D5-BD66-FF7496518447}" type="presOf" srcId="{54C44F27-4851-4811-BD24-C0C7F83D09F2}" destId="{FA8D268F-050F-4A4D-84F5-16D933F71F56}" srcOrd="1" destOrd="0" presId="urn:microsoft.com/office/officeart/2005/8/layout/list1"/>
    <dgm:cxn modelId="{E78B6A90-A225-42DD-806C-AE73A791B75A}" type="presOf" srcId="{54C44F27-4851-4811-BD24-C0C7F83D09F2}" destId="{936B5390-49C6-4773-BDBB-AF50181C88E8}" srcOrd="0" destOrd="0" presId="urn:microsoft.com/office/officeart/2005/8/layout/list1"/>
    <dgm:cxn modelId="{68ADC017-0927-4885-A6C6-2A3A57AEAFAE}" type="presOf" srcId="{AF7C906E-A2BF-460A-B86E-BE6F2B793B33}" destId="{2AF35CAE-8651-44ED-ADFB-4672E7D78AB5}" srcOrd="0" destOrd="0" presId="urn:microsoft.com/office/officeart/2005/8/layout/list1"/>
    <dgm:cxn modelId="{3E605B01-2F86-4FE0-9A6C-82AA15135836}" srcId="{4298872B-903B-470E-ACFA-4DA1124B5D9F}" destId="{83C7E5F0-F74B-4B6F-90FD-E5F089D07D4D}" srcOrd="5" destOrd="0" parTransId="{E757B0C6-6A0A-4023-AB4B-918ADC4C7F0C}" sibTransId="{6AB64B33-4294-4892-9B77-755E6E5A4219}"/>
    <dgm:cxn modelId="{6D06E92E-77F3-45C6-9A5A-67CF108DDCE0}" type="presOf" srcId="{A4826CB7-0A93-47E2-BF3B-6F6034FFC1FA}" destId="{D4647222-262D-4E87-8EC0-5C9166390EB2}" srcOrd="0" destOrd="0" presId="urn:microsoft.com/office/officeart/2005/8/layout/list1"/>
    <dgm:cxn modelId="{E56397CD-7EE6-4E1C-888C-E747B1489D7B}" type="presOf" srcId="{3287CE95-C32D-4C62-BFC2-79DD327BB0FF}" destId="{388C4B53-2092-467B-B4A7-D195D172A035}" srcOrd="1" destOrd="0" presId="urn:microsoft.com/office/officeart/2005/8/layout/list1"/>
    <dgm:cxn modelId="{4B56A6FE-B9BC-4A47-BBC0-FFB89FD05193}" srcId="{4298872B-903B-470E-ACFA-4DA1124B5D9F}" destId="{AF7C906E-A2BF-460A-B86E-BE6F2B793B33}" srcOrd="4" destOrd="0" parTransId="{4F170552-BA94-4E44-83BB-6C9FB63DC4C9}" sibTransId="{88CEBD04-6459-446E-9B2A-5E6FA98471B5}"/>
    <dgm:cxn modelId="{279B1436-CBCD-43A9-86AA-A70902AAE50E}" srcId="{4298872B-903B-470E-ACFA-4DA1124B5D9F}" destId="{3287CE95-C32D-4C62-BFC2-79DD327BB0FF}" srcOrd="0" destOrd="0" parTransId="{8B9669F6-DC03-4DB2-8A59-EF5824DEE992}" sibTransId="{625DCF71-F501-459F-9E80-2C42A5FA6452}"/>
    <dgm:cxn modelId="{40417E48-CFAF-496B-B11D-0C274C666928}" type="presOf" srcId="{A4826CB7-0A93-47E2-BF3B-6F6034FFC1FA}" destId="{B03302A7-5BBF-49CD-B6AC-F9D2D068AE11}" srcOrd="1" destOrd="0" presId="urn:microsoft.com/office/officeart/2005/8/layout/list1"/>
    <dgm:cxn modelId="{04C558B6-2CF8-451D-A4EE-86511FAE226D}" type="presOf" srcId="{AF7C906E-A2BF-460A-B86E-BE6F2B793B33}" destId="{DB83B669-AE6A-4A88-90B8-B899CE893F18}" srcOrd="1" destOrd="0" presId="urn:microsoft.com/office/officeart/2005/8/layout/list1"/>
    <dgm:cxn modelId="{B241702D-E133-4986-BD3A-0C2E6D49C443}" srcId="{4298872B-903B-470E-ACFA-4DA1124B5D9F}" destId="{54C44F27-4851-4811-BD24-C0C7F83D09F2}" srcOrd="1" destOrd="0" parTransId="{DB8EE37A-97C8-452E-9520-8852A902FE5E}" sibTransId="{9C80704E-DD29-46EB-B3B2-AD2D5F1D03A5}"/>
    <dgm:cxn modelId="{A7AA5FBF-2255-44FA-BA0D-4978D4B219AE}" type="presParOf" srcId="{152BF85E-E88A-41B8-AB38-5DD7FDFC522A}" destId="{90D8D2C4-2468-431B-ABBD-1D0D8F044844}" srcOrd="0" destOrd="0" presId="urn:microsoft.com/office/officeart/2005/8/layout/list1"/>
    <dgm:cxn modelId="{04227165-BAD6-4053-AA23-2C329D288476}" type="presParOf" srcId="{90D8D2C4-2468-431B-ABBD-1D0D8F044844}" destId="{28932AD3-7BA3-4036-BC95-608A4B64FD20}" srcOrd="0" destOrd="0" presId="urn:microsoft.com/office/officeart/2005/8/layout/list1"/>
    <dgm:cxn modelId="{ADC3C17A-0DB6-432E-9158-98ACDF89B1D1}" type="presParOf" srcId="{90D8D2C4-2468-431B-ABBD-1D0D8F044844}" destId="{388C4B53-2092-467B-B4A7-D195D172A035}" srcOrd="1" destOrd="0" presId="urn:microsoft.com/office/officeart/2005/8/layout/list1"/>
    <dgm:cxn modelId="{2E7258BF-F533-4FD4-8CDC-6E5138EFF487}" type="presParOf" srcId="{152BF85E-E88A-41B8-AB38-5DD7FDFC522A}" destId="{21401CD0-EBBA-4BA4-9B1F-B2AEFA500C88}" srcOrd="1" destOrd="0" presId="urn:microsoft.com/office/officeart/2005/8/layout/list1"/>
    <dgm:cxn modelId="{30407F5E-2122-43B0-9547-77F80EF7A258}" type="presParOf" srcId="{152BF85E-E88A-41B8-AB38-5DD7FDFC522A}" destId="{D57EA564-6AD3-4D40-AE50-00E687952076}" srcOrd="2" destOrd="0" presId="urn:microsoft.com/office/officeart/2005/8/layout/list1"/>
    <dgm:cxn modelId="{C3BEFEF2-0BF3-4FCF-A12D-4ABF6634A4CF}" type="presParOf" srcId="{152BF85E-E88A-41B8-AB38-5DD7FDFC522A}" destId="{726999C2-3151-473D-BFC9-F18EC94D855F}" srcOrd="3" destOrd="0" presId="urn:microsoft.com/office/officeart/2005/8/layout/list1"/>
    <dgm:cxn modelId="{FA0E08BF-5959-4195-9E19-7F57CC45418F}" type="presParOf" srcId="{152BF85E-E88A-41B8-AB38-5DD7FDFC522A}" destId="{1E6AED0F-E47C-4AEF-A0EE-D696A8DF98E6}" srcOrd="4" destOrd="0" presId="urn:microsoft.com/office/officeart/2005/8/layout/list1"/>
    <dgm:cxn modelId="{BAFEB9D9-FB93-4D07-B9C9-91CB2D636BAE}" type="presParOf" srcId="{1E6AED0F-E47C-4AEF-A0EE-D696A8DF98E6}" destId="{936B5390-49C6-4773-BDBB-AF50181C88E8}" srcOrd="0" destOrd="0" presId="urn:microsoft.com/office/officeart/2005/8/layout/list1"/>
    <dgm:cxn modelId="{F8E8559C-9BC1-4152-8164-11E4BCFAAD9C}" type="presParOf" srcId="{1E6AED0F-E47C-4AEF-A0EE-D696A8DF98E6}" destId="{FA8D268F-050F-4A4D-84F5-16D933F71F56}" srcOrd="1" destOrd="0" presId="urn:microsoft.com/office/officeart/2005/8/layout/list1"/>
    <dgm:cxn modelId="{8BB7296A-188E-4D15-BBF9-44E641998575}" type="presParOf" srcId="{152BF85E-E88A-41B8-AB38-5DD7FDFC522A}" destId="{09200AC0-E795-451C-8A9E-34F4CC819941}" srcOrd="5" destOrd="0" presId="urn:microsoft.com/office/officeart/2005/8/layout/list1"/>
    <dgm:cxn modelId="{414FD66B-8F7C-4478-B076-47A268EE7E69}" type="presParOf" srcId="{152BF85E-E88A-41B8-AB38-5DD7FDFC522A}" destId="{1C600122-84CE-442C-9483-AE7D9E3CAEBC}" srcOrd="6" destOrd="0" presId="urn:microsoft.com/office/officeart/2005/8/layout/list1"/>
    <dgm:cxn modelId="{D99A3C56-4530-472A-92F8-D53E81C798D8}" type="presParOf" srcId="{152BF85E-E88A-41B8-AB38-5DD7FDFC522A}" destId="{70922BBE-12A0-4797-83AD-C41257F779C4}" srcOrd="7" destOrd="0" presId="urn:microsoft.com/office/officeart/2005/8/layout/list1"/>
    <dgm:cxn modelId="{04AA96F9-751B-4A88-AB80-F0FE8EF38F55}" type="presParOf" srcId="{152BF85E-E88A-41B8-AB38-5DD7FDFC522A}" destId="{F8E9DBAD-E930-448D-8600-323527C37ED9}" srcOrd="8" destOrd="0" presId="urn:microsoft.com/office/officeart/2005/8/layout/list1"/>
    <dgm:cxn modelId="{8F10F030-8792-477F-87B4-156C0B186572}" type="presParOf" srcId="{F8E9DBAD-E930-448D-8600-323527C37ED9}" destId="{F3B3D7EE-525E-46C1-8C16-BE825174E92F}" srcOrd="0" destOrd="0" presId="urn:microsoft.com/office/officeart/2005/8/layout/list1"/>
    <dgm:cxn modelId="{1FCE89BF-F882-48C8-A7A9-0A060C7EA193}" type="presParOf" srcId="{F8E9DBAD-E930-448D-8600-323527C37ED9}" destId="{C8388E7E-F622-442E-A84E-C5AAF7387D3F}" srcOrd="1" destOrd="0" presId="urn:microsoft.com/office/officeart/2005/8/layout/list1"/>
    <dgm:cxn modelId="{61231013-BDAA-4506-95B6-8966493B26CC}" type="presParOf" srcId="{152BF85E-E88A-41B8-AB38-5DD7FDFC522A}" destId="{B26D4E36-7A78-4870-B0C6-293D42D5FF80}" srcOrd="9" destOrd="0" presId="urn:microsoft.com/office/officeart/2005/8/layout/list1"/>
    <dgm:cxn modelId="{27B7ED56-DE39-42A8-A67E-A5379FAECDF4}" type="presParOf" srcId="{152BF85E-E88A-41B8-AB38-5DD7FDFC522A}" destId="{EBDF1F59-DEEB-47F6-932C-1CCE37040344}" srcOrd="10" destOrd="0" presId="urn:microsoft.com/office/officeart/2005/8/layout/list1"/>
    <dgm:cxn modelId="{7E0464D3-E42F-40E3-8B61-BC5FCC6E47C3}" type="presParOf" srcId="{152BF85E-E88A-41B8-AB38-5DD7FDFC522A}" destId="{34983997-6DB4-4BD2-AB0A-7B4DAB059C60}" srcOrd="11" destOrd="0" presId="urn:microsoft.com/office/officeart/2005/8/layout/list1"/>
    <dgm:cxn modelId="{1849EA84-DEDF-4B6A-9539-AC05E51A3272}" type="presParOf" srcId="{152BF85E-E88A-41B8-AB38-5DD7FDFC522A}" destId="{30A9728D-CD49-4B13-BB16-37A16378A157}" srcOrd="12" destOrd="0" presId="urn:microsoft.com/office/officeart/2005/8/layout/list1"/>
    <dgm:cxn modelId="{AAFDE24C-9B78-4C93-AE45-2E954EEC2DD4}" type="presParOf" srcId="{30A9728D-CD49-4B13-BB16-37A16378A157}" destId="{DC52C6FD-C0CA-443D-8C11-B1C48E1C5C7C}" srcOrd="0" destOrd="0" presId="urn:microsoft.com/office/officeart/2005/8/layout/list1"/>
    <dgm:cxn modelId="{83E11E1D-9D05-4A55-9B00-46C127C16813}" type="presParOf" srcId="{30A9728D-CD49-4B13-BB16-37A16378A157}" destId="{B48069B2-0BAF-4F79-BD08-FCF1D3EF0C13}" srcOrd="1" destOrd="0" presId="urn:microsoft.com/office/officeart/2005/8/layout/list1"/>
    <dgm:cxn modelId="{165DC1FB-674D-4ABD-8223-38A3A2FF1E0E}" type="presParOf" srcId="{152BF85E-E88A-41B8-AB38-5DD7FDFC522A}" destId="{C307B59A-D031-4934-8F9C-2262C5B0674F}" srcOrd="13" destOrd="0" presId="urn:microsoft.com/office/officeart/2005/8/layout/list1"/>
    <dgm:cxn modelId="{90FDC0D3-67DD-4C0E-A908-70951A6AAA86}" type="presParOf" srcId="{152BF85E-E88A-41B8-AB38-5DD7FDFC522A}" destId="{7090C258-41FF-4D6F-BD50-9A9B7D3366F0}" srcOrd="14" destOrd="0" presId="urn:microsoft.com/office/officeart/2005/8/layout/list1"/>
    <dgm:cxn modelId="{8688CD65-D8C7-4AF8-854E-A65CA69B8C29}" type="presParOf" srcId="{152BF85E-E88A-41B8-AB38-5DD7FDFC522A}" destId="{A7C6D242-9937-4ECF-AD24-B184AE54ADB4}" srcOrd="15" destOrd="0" presId="urn:microsoft.com/office/officeart/2005/8/layout/list1"/>
    <dgm:cxn modelId="{EFA1496B-0058-4F06-81B4-211186FE7FF5}" type="presParOf" srcId="{152BF85E-E88A-41B8-AB38-5DD7FDFC522A}" destId="{DCE86478-4BF1-4AA3-B597-23BE737D1E6E}" srcOrd="16" destOrd="0" presId="urn:microsoft.com/office/officeart/2005/8/layout/list1"/>
    <dgm:cxn modelId="{6646CC98-71DC-48A4-958D-5EB86EB44512}" type="presParOf" srcId="{DCE86478-4BF1-4AA3-B597-23BE737D1E6E}" destId="{2AF35CAE-8651-44ED-ADFB-4672E7D78AB5}" srcOrd="0" destOrd="0" presId="urn:microsoft.com/office/officeart/2005/8/layout/list1"/>
    <dgm:cxn modelId="{AE181A28-D254-4B26-915B-5BA9F230C745}" type="presParOf" srcId="{DCE86478-4BF1-4AA3-B597-23BE737D1E6E}" destId="{DB83B669-AE6A-4A88-90B8-B899CE893F18}" srcOrd="1" destOrd="0" presId="urn:microsoft.com/office/officeart/2005/8/layout/list1"/>
    <dgm:cxn modelId="{F8277392-1B00-4786-9091-0E782107E7C3}" type="presParOf" srcId="{152BF85E-E88A-41B8-AB38-5DD7FDFC522A}" destId="{22B2D5EE-28D9-4237-9D3B-07F69288CEA5}" srcOrd="17" destOrd="0" presId="urn:microsoft.com/office/officeart/2005/8/layout/list1"/>
    <dgm:cxn modelId="{59B2E3B2-5744-4BF8-9909-B54E75E25188}" type="presParOf" srcId="{152BF85E-E88A-41B8-AB38-5DD7FDFC522A}" destId="{A9661060-1D77-4557-AEBE-4DF5BFA7CE59}" srcOrd="18" destOrd="0" presId="urn:microsoft.com/office/officeart/2005/8/layout/list1"/>
    <dgm:cxn modelId="{5E63C349-CBB8-4E8C-892C-F4032CA31D86}" type="presParOf" srcId="{152BF85E-E88A-41B8-AB38-5DD7FDFC522A}" destId="{0635E31F-8BDA-4E28-A983-6D9FC6C314E4}" srcOrd="19" destOrd="0" presId="urn:microsoft.com/office/officeart/2005/8/layout/list1"/>
    <dgm:cxn modelId="{0D6B0275-A9DD-414E-B4C5-F8C761E2A2E6}" type="presParOf" srcId="{152BF85E-E88A-41B8-AB38-5DD7FDFC522A}" destId="{33188C40-622E-4400-8082-17DD2984FF08}" srcOrd="20" destOrd="0" presId="urn:microsoft.com/office/officeart/2005/8/layout/list1"/>
    <dgm:cxn modelId="{38705983-FC91-4AAE-A687-ADFDA7A6A7CB}" type="presParOf" srcId="{33188C40-622E-4400-8082-17DD2984FF08}" destId="{564FA19D-8FB5-459A-872A-532A583FB232}" srcOrd="0" destOrd="0" presId="urn:microsoft.com/office/officeart/2005/8/layout/list1"/>
    <dgm:cxn modelId="{A26EB539-CC19-465B-B2C9-D323DC17E90D}" type="presParOf" srcId="{33188C40-622E-4400-8082-17DD2984FF08}" destId="{2E89B57C-07E5-49B8-9788-B8E9939AC51A}" srcOrd="1" destOrd="0" presId="urn:microsoft.com/office/officeart/2005/8/layout/list1"/>
    <dgm:cxn modelId="{EC968436-C625-4EE5-BE4C-701345DCB0C1}" type="presParOf" srcId="{152BF85E-E88A-41B8-AB38-5DD7FDFC522A}" destId="{91EC398D-D95C-4CB0-8945-D403FE7EBD29}" srcOrd="21" destOrd="0" presId="urn:microsoft.com/office/officeart/2005/8/layout/list1"/>
    <dgm:cxn modelId="{05E8E7CA-1F41-45BE-A2EC-603A1894D62D}" type="presParOf" srcId="{152BF85E-E88A-41B8-AB38-5DD7FDFC522A}" destId="{3DF6D77F-191E-46E1-AE2B-04CD9FD0CF64}" srcOrd="22" destOrd="0" presId="urn:microsoft.com/office/officeart/2005/8/layout/list1"/>
    <dgm:cxn modelId="{485ABB3E-A564-4E39-AB6B-1FD973FCCD1D}" type="presParOf" srcId="{152BF85E-E88A-41B8-AB38-5DD7FDFC522A}" destId="{7EA85904-C1AD-44FB-9B8B-FF8B231010D9}" srcOrd="23" destOrd="0" presId="urn:microsoft.com/office/officeart/2005/8/layout/list1"/>
    <dgm:cxn modelId="{D1282B79-B48A-46C3-92DE-D77087796770}" type="presParOf" srcId="{152BF85E-E88A-41B8-AB38-5DD7FDFC522A}" destId="{539478AB-1E27-4424-9E88-A8D51A1035EE}" srcOrd="24" destOrd="0" presId="urn:microsoft.com/office/officeart/2005/8/layout/list1"/>
    <dgm:cxn modelId="{597BEE6B-4E0F-423D-9ABE-59344765A14B}" type="presParOf" srcId="{539478AB-1E27-4424-9E88-A8D51A1035EE}" destId="{D4647222-262D-4E87-8EC0-5C9166390EB2}" srcOrd="0" destOrd="0" presId="urn:microsoft.com/office/officeart/2005/8/layout/list1"/>
    <dgm:cxn modelId="{C58C8D89-E6DC-4DEA-A2B9-2EC343B1DE2F}" type="presParOf" srcId="{539478AB-1E27-4424-9E88-A8D51A1035EE}" destId="{B03302A7-5BBF-49CD-B6AC-F9D2D068AE11}" srcOrd="1" destOrd="0" presId="urn:microsoft.com/office/officeart/2005/8/layout/list1"/>
    <dgm:cxn modelId="{35A8A7DE-8BA7-43C6-9242-EFE40B695B4C}" type="presParOf" srcId="{152BF85E-E88A-41B8-AB38-5DD7FDFC522A}" destId="{9ECEC428-8ECC-4D49-BCD2-3DA4A8E2B966}" srcOrd="25" destOrd="0" presId="urn:microsoft.com/office/officeart/2005/8/layout/list1"/>
    <dgm:cxn modelId="{FF9D175E-9F1C-439E-96D1-8E42A6F72597}" type="presParOf" srcId="{152BF85E-E88A-41B8-AB38-5DD7FDFC522A}" destId="{C53AC1D4-34D0-41DC-B646-362D668A5F6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592EE9-DFE8-4147-91DE-86070651E0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R"/>
        </a:p>
      </dgm:t>
    </dgm:pt>
    <dgm:pt modelId="{140D7497-D9C3-4CA1-8E59-72B045EC324F}">
      <dgm:prSet phldrT="[Texto]" custT="1"/>
      <dgm:spPr/>
      <dgm:t>
        <a:bodyPr/>
        <a:lstStyle/>
        <a:p>
          <a:r>
            <a:rPr lang="es-CR" sz="1800" b="1" dirty="0">
              <a:solidFill>
                <a:schemeClr val="bg2">
                  <a:lumMod val="10000"/>
                </a:schemeClr>
              </a:solidFill>
            </a:rPr>
            <a:t>Planificación de la calidad</a:t>
          </a:r>
          <a:endParaRPr lang="es-CR" dirty="0"/>
        </a:p>
      </dgm:t>
    </dgm:pt>
    <dgm:pt modelId="{1395299F-A499-4BA0-AA90-707ADCBF7F4B}" type="parTrans" cxnId="{DBE4654A-5344-4D9A-8BCE-B160F3A082CA}">
      <dgm:prSet/>
      <dgm:spPr/>
      <dgm:t>
        <a:bodyPr/>
        <a:lstStyle/>
        <a:p>
          <a:endParaRPr lang="es-CR"/>
        </a:p>
      </dgm:t>
    </dgm:pt>
    <dgm:pt modelId="{B0253F6E-2A39-4B97-95B7-7233B8ED346F}" type="sibTrans" cxnId="{DBE4654A-5344-4D9A-8BCE-B160F3A082CA}">
      <dgm:prSet/>
      <dgm:spPr/>
      <dgm:t>
        <a:bodyPr/>
        <a:lstStyle/>
        <a:p>
          <a:endParaRPr lang="es-CR"/>
        </a:p>
      </dgm:t>
    </dgm:pt>
    <dgm:pt modelId="{772C8458-2D24-4181-94BB-E64DA08A9A79}">
      <dgm:prSet phldrT="[Texto]" custT="1"/>
      <dgm:spPr/>
      <dgm:t>
        <a:bodyPr/>
        <a:lstStyle/>
        <a:p>
          <a:r>
            <a:rPr lang="es-CR" sz="1800" b="1" dirty="0">
              <a:solidFill>
                <a:schemeClr val="bg2">
                  <a:lumMod val="10000"/>
                </a:schemeClr>
              </a:solidFill>
            </a:rPr>
            <a:t>Aseguramiento de la calidad</a:t>
          </a:r>
          <a:endParaRPr lang="es-CR" dirty="0"/>
        </a:p>
      </dgm:t>
    </dgm:pt>
    <dgm:pt modelId="{B8BD157D-E135-4766-B82C-1111778C3F39}" type="parTrans" cxnId="{DE2CD4BC-0D9B-4D5A-A50B-DAEE74C7E30A}">
      <dgm:prSet/>
      <dgm:spPr/>
      <dgm:t>
        <a:bodyPr/>
        <a:lstStyle/>
        <a:p>
          <a:endParaRPr lang="es-CR"/>
        </a:p>
      </dgm:t>
    </dgm:pt>
    <dgm:pt modelId="{83DC6978-7847-42C0-A9DB-589FF1E51340}" type="sibTrans" cxnId="{DE2CD4BC-0D9B-4D5A-A50B-DAEE74C7E30A}">
      <dgm:prSet/>
      <dgm:spPr/>
      <dgm:t>
        <a:bodyPr/>
        <a:lstStyle/>
        <a:p>
          <a:endParaRPr lang="es-CR"/>
        </a:p>
      </dgm:t>
    </dgm:pt>
    <dgm:pt modelId="{E518FA1F-6250-4A27-8A98-6C103D9FA46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R" sz="1800" b="1" dirty="0">
              <a:solidFill>
                <a:schemeClr val="bg2">
                  <a:lumMod val="10000"/>
                </a:schemeClr>
              </a:solidFill>
            </a:rPr>
            <a:t>Control de calidad</a:t>
          </a:r>
          <a:endParaRPr lang="es-CR" dirty="0"/>
        </a:p>
      </dgm:t>
    </dgm:pt>
    <dgm:pt modelId="{214D4205-A006-41B3-8550-38FFA76A6365}" type="parTrans" cxnId="{01704BAC-7268-43B5-9755-DA282FD4EB63}">
      <dgm:prSet/>
      <dgm:spPr/>
      <dgm:t>
        <a:bodyPr/>
        <a:lstStyle/>
        <a:p>
          <a:endParaRPr lang="es-CR"/>
        </a:p>
      </dgm:t>
    </dgm:pt>
    <dgm:pt modelId="{11CA2D5D-1626-4629-9477-02EABEA5B2E2}" type="sibTrans" cxnId="{01704BAC-7268-43B5-9755-DA282FD4EB63}">
      <dgm:prSet/>
      <dgm:spPr/>
      <dgm:t>
        <a:bodyPr/>
        <a:lstStyle/>
        <a:p>
          <a:endParaRPr lang="es-CR"/>
        </a:p>
      </dgm:t>
    </dgm:pt>
    <dgm:pt modelId="{E8C8CBFB-8F94-4A95-B6F9-1FD17157AB78}">
      <dgm:prSet phldrT="[Texto]" custT="1"/>
      <dgm:spPr/>
      <dgm:t>
        <a:bodyPr/>
        <a:lstStyle/>
        <a:p>
          <a:pPr defTabSz="1866900">
            <a:lnSpc>
              <a:spcPct val="90000"/>
            </a:lnSpc>
            <a:spcBef>
              <a:spcPct val="0"/>
            </a:spcBef>
            <a:spcAft>
              <a:spcPct val="35000"/>
            </a:spcAft>
          </a:pPr>
          <a:r>
            <a:rPr lang="es-CR" sz="1800" b="1" dirty="0">
              <a:solidFill>
                <a:schemeClr val="bg2">
                  <a:lumMod val="10000"/>
                </a:schemeClr>
              </a:solidFill>
            </a:rPr>
            <a:t>Componentes de calidad y sostenibilidad</a:t>
          </a:r>
          <a:endParaRPr lang="es-CR" dirty="0"/>
        </a:p>
      </dgm:t>
    </dgm:pt>
    <dgm:pt modelId="{E95F0B8F-7DFF-46D5-A453-0F81F1154C95}" type="parTrans" cxnId="{7499F49C-CFAA-4067-987E-3FD900750178}">
      <dgm:prSet/>
      <dgm:spPr/>
      <dgm:t>
        <a:bodyPr/>
        <a:lstStyle/>
        <a:p>
          <a:endParaRPr lang="es-CR"/>
        </a:p>
      </dgm:t>
    </dgm:pt>
    <dgm:pt modelId="{D6C26176-148E-4EA3-9E5D-36D592986AA5}" type="sibTrans" cxnId="{7499F49C-CFAA-4067-987E-3FD900750178}">
      <dgm:prSet/>
      <dgm:spPr/>
      <dgm:t>
        <a:bodyPr/>
        <a:lstStyle/>
        <a:p>
          <a:endParaRPr lang="es-CR"/>
        </a:p>
      </dgm:t>
    </dgm:pt>
    <dgm:pt modelId="{1F2393FA-0B58-4393-ACF4-E966526C421D}">
      <dgm:prSet phldrT="[Texto]" custT="1"/>
      <dgm:spPr/>
      <dgm:t>
        <a:bodyPr/>
        <a:lstStyle/>
        <a:p>
          <a:pPr defTabSz="1866900">
            <a:lnSpc>
              <a:spcPct val="90000"/>
            </a:lnSpc>
            <a:spcBef>
              <a:spcPct val="0"/>
            </a:spcBef>
            <a:spcAft>
              <a:spcPct val="35000"/>
            </a:spcAft>
          </a:pPr>
          <a:r>
            <a:rPr lang="es-CR" sz="1800" b="1" dirty="0">
              <a:solidFill>
                <a:schemeClr val="bg2">
                  <a:lumMod val="10000"/>
                </a:schemeClr>
              </a:solidFill>
            </a:rPr>
            <a:t>Mejora continua</a:t>
          </a:r>
          <a:endParaRPr lang="es-CR" dirty="0"/>
        </a:p>
      </dgm:t>
    </dgm:pt>
    <dgm:pt modelId="{B482C844-9EE1-45F1-AA84-92478B5A2B48}" type="parTrans" cxnId="{819BF34D-E8AF-4502-A1D5-35CD5DB0B2EA}">
      <dgm:prSet/>
      <dgm:spPr/>
      <dgm:t>
        <a:bodyPr/>
        <a:lstStyle/>
        <a:p>
          <a:endParaRPr lang="es-CR"/>
        </a:p>
      </dgm:t>
    </dgm:pt>
    <dgm:pt modelId="{14CD1925-6BB0-439B-8415-94097BC179E3}" type="sibTrans" cxnId="{819BF34D-E8AF-4502-A1D5-35CD5DB0B2EA}">
      <dgm:prSet/>
      <dgm:spPr/>
      <dgm:t>
        <a:bodyPr/>
        <a:lstStyle/>
        <a:p>
          <a:endParaRPr lang="es-CR"/>
        </a:p>
      </dgm:t>
    </dgm:pt>
    <dgm:pt modelId="{88B4C4B6-9D82-4B27-A737-F0629B3B9DDE}">
      <dgm:prSet phldrT="[Texto]" custT="1"/>
      <dgm:spPr/>
      <dgm:t>
        <a:bodyPr/>
        <a:lstStyle/>
        <a:p>
          <a:pPr defTabSz="1866900">
            <a:lnSpc>
              <a:spcPct val="90000"/>
            </a:lnSpc>
            <a:spcBef>
              <a:spcPct val="0"/>
            </a:spcBef>
            <a:spcAft>
              <a:spcPct val="35000"/>
            </a:spcAft>
          </a:pPr>
          <a:r>
            <a:rPr lang="es-CR" sz="1800" b="1" dirty="0">
              <a:solidFill>
                <a:schemeClr val="bg2">
                  <a:lumMod val="10000"/>
                </a:schemeClr>
              </a:solidFill>
            </a:rPr>
            <a:t>Costos de calidad</a:t>
          </a:r>
          <a:endParaRPr lang="es-CR" dirty="0"/>
        </a:p>
      </dgm:t>
    </dgm:pt>
    <dgm:pt modelId="{3045F2FB-273F-4384-9A15-025F83A844A9}" type="parTrans" cxnId="{C3712D42-10E5-4012-B3DD-A124DA5F70A8}">
      <dgm:prSet/>
      <dgm:spPr/>
      <dgm:t>
        <a:bodyPr/>
        <a:lstStyle/>
        <a:p>
          <a:endParaRPr lang="es-CR"/>
        </a:p>
      </dgm:t>
    </dgm:pt>
    <dgm:pt modelId="{5A0B1958-2E60-4AEE-9392-5CB61D27C0A5}" type="sibTrans" cxnId="{C3712D42-10E5-4012-B3DD-A124DA5F70A8}">
      <dgm:prSet/>
      <dgm:spPr/>
      <dgm:t>
        <a:bodyPr/>
        <a:lstStyle/>
        <a:p>
          <a:endParaRPr lang="es-CR"/>
        </a:p>
      </dgm:t>
    </dgm:pt>
    <dgm:pt modelId="{84944ACC-1986-4292-9C67-1BCF6DF0BC14}" type="pres">
      <dgm:prSet presAssocID="{00592EE9-DFE8-4147-91DE-86070651E0F3}" presName="Name0" presStyleCnt="0">
        <dgm:presLayoutVars>
          <dgm:chMax val="7"/>
          <dgm:chPref val="7"/>
          <dgm:dir/>
        </dgm:presLayoutVars>
      </dgm:prSet>
      <dgm:spPr/>
    </dgm:pt>
    <dgm:pt modelId="{A3155DAC-2F00-4EF7-AB7A-244C37474155}" type="pres">
      <dgm:prSet presAssocID="{00592EE9-DFE8-4147-91DE-86070651E0F3}" presName="Name1" presStyleCnt="0"/>
      <dgm:spPr/>
    </dgm:pt>
    <dgm:pt modelId="{F4802D1C-8027-4986-8209-54BF7E2661FB}" type="pres">
      <dgm:prSet presAssocID="{00592EE9-DFE8-4147-91DE-86070651E0F3}" presName="cycle" presStyleCnt="0"/>
      <dgm:spPr/>
    </dgm:pt>
    <dgm:pt modelId="{89AF1F5F-7139-4CBA-B261-E053E0E31E70}" type="pres">
      <dgm:prSet presAssocID="{00592EE9-DFE8-4147-91DE-86070651E0F3}" presName="srcNode" presStyleLbl="node1" presStyleIdx="0" presStyleCnt="6"/>
      <dgm:spPr/>
    </dgm:pt>
    <dgm:pt modelId="{52B78942-46C5-4C47-8EA6-0B18A7A0AD4D}" type="pres">
      <dgm:prSet presAssocID="{00592EE9-DFE8-4147-91DE-86070651E0F3}" presName="conn" presStyleLbl="parChTrans1D2" presStyleIdx="0" presStyleCnt="1"/>
      <dgm:spPr/>
    </dgm:pt>
    <dgm:pt modelId="{087D611B-66B1-42FD-876E-A1176CAC7987}" type="pres">
      <dgm:prSet presAssocID="{00592EE9-DFE8-4147-91DE-86070651E0F3}" presName="extraNode" presStyleLbl="node1" presStyleIdx="0" presStyleCnt="6"/>
      <dgm:spPr/>
    </dgm:pt>
    <dgm:pt modelId="{A7C4C09C-86C1-4E0F-AC1A-09E698D2DB25}" type="pres">
      <dgm:prSet presAssocID="{00592EE9-DFE8-4147-91DE-86070651E0F3}" presName="dstNode" presStyleLbl="node1" presStyleIdx="0" presStyleCnt="6"/>
      <dgm:spPr/>
    </dgm:pt>
    <dgm:pt modelId="{F8F8FACF-1D1B-4DFA-9C26-D9C0D40E9BD7}" type="pres">
      <dgm:prSet presAssocID="{140D7497-D9C3-4CA1-8E59-72B045EC324F}" presName="text_1" presStyleLbl="node1" presStyleIdx="0" presStyleCnt="6">
        <dgm:presLayoutVars>
          <dgm:bulletEnabled val="1"/>
        </dgm:presLayoutVars>
      </dgm:prSet>
      <dgm:spPr/>
    </dgm:pt>
    <dgm:pt modelId="{C42FF4A5-4958-4CF6-828F-08CE74A68072}" type="pres">
      <dgm:prSet presAssocID="{140D7497-D9C3-4CA1-8E59-72B045EC324F}" presName="accent_1" presStyleCnt="0"/>
      <dgm:spPr/>
    </dgm:pt>
    <dgm:pt modelId="{54214C3A-80B7-435E-8F82-10B19B3F9496}" type="pres">
      <dgm:prSet presAssocID="{140D7497-D9C3-4CA1-8E59-72B045EC324F}" presName="accentRepeatNode" presStyleLbl="solidFgAcc1" presStyleIdx="0" presStyleCnt="6"/>
      <dgm:spPr/>
    </dgm:pt>
    <dgm:pt modelId="{35640257-DDFA-43ED-B830-20D243194986}" type="pres">
      <dgm:prSet presAssocID="{772C8458-2D24-4181-94BB-E64DA08A9A79}" presName="text_2" presStyleLbl="node1" presStyleIdx="1" presStyleCnt="6">
        <dgm:presLayoutVars>
          <dgm:bulletEnabled val="1"/>
        </dgm:presLayoutVars>
      </dgm:prSet>
      <dgm:spPr/>
    </dgm:pt>
    <dgm:pt modelId="{09391D62-B7A9-41CB-9544-08F34B3411CB}" type="pres">
      <dgm:prSet presAssocID="{772C8458-2D24-4181-94BB-E64DA08A9A79}" presName="accent_2" presStyleCnt="0"/>
      <dgm:spPr/>
    </dgm:pt>
    <dgm:pt modelId="{0AC0EAF3-AA0D-4326-9D71-3FD3B5533955}" type="pres">
      <dgm:prSet presAssocID="{772C8458-2D24-4181-94BB-E64DA08A9A79}" presName="accentRepeatNode" presStyleLbl="solidFgAcc1" presStyleIdx="1" presStyleCnt="6"/>
      <dgm:spPr/>
    </dgm:pt>
    <dgm:pt modelId="{9E0DA741-824B-46F5-98D6-8B8E7567B672}" type="pres">
      <dgm:prSet presAssocID="{E518FA1F-6250-4A27-8A98-6C103D9FA46B}" presName="text_3" presStyleLbl="node1" presStyleIdx="2" presStyleCnt="6">
        <dgm:presLayoutVars>
          <dgm:bulletEnabled val="1"/>
        </dgm:presLayoutVars>
      </dgm:prSet>
      <dgm:spPr/>
    </dgm:pt>
    <dgm:pt modelId="{E1BC6BCD-1EA3-41A7-9767-3587703C673C}" type="pres">
      <dgm:prSet presAssocID="{E518FA1F-6250-4A27-8A98-6C103D9FA46B}" presName="accent_3" presStyleCnt="0"/>
      <dgm:spPr/>
    </dgm:pt>
    <dgm:pt modelId="{D7E97D7E-A4E0-4E3E-AD70-0A08DBC04AA7}" type="pres">
      <dgm:prSet presAssocID="{E518FA1F-6250-4A27-8A98-6C103D9FA46B}" presName="accentRepeatNode" presStyleLbl="solidFgAcc1" presStyleIdx="2" presStyleCnt="6"/>
      <dgm:spPr/>
    </dgm:pt>
    <dgm:pt modelId="{172E0224-4038-4FEA-947E-C73F0956AFBD}" type="pres">
      <dgm:prSet presAssocID="{1F2393FA-0B58-4393-ACF4-E966526C421D}" presName="text_4" presStyleLbl="node1" presStyleIdx="3" presStyleCnt="6">
        <dgm:presLayoutVars>
          <dgm:bulletEnabled val="1"/>
        </dgm:presLayoutVars>
      </dgm:prSet>
      <dgm:spPr/>
    </dgm:pt>
    <dgm:pt modelId="{F55C1A3B-3A13-4B00-B36E-BBC1B01D037D}" type="pres">
      <dgm:prSet presAssocID="{1F2393FA-0B58-4393-ACF4-E966526C421D}" presName="accent_4" presStyleCnt="0"/>
      <dgm:spPr/>
    </dgm:pt>
    <dgm:pt modelId="{7DAC411F-F0DC-4B30-9ED2-79096954CA4E}" type="pres">
      <dgm:prSet presAssocID="{1F2393FA-0B58-4393-ACF4-E966526C421D}" presName="accentRepeatNode" presStyleLbl="solidFgAcc1" presStyleIdx="3" presStyleCnt="6"/>
      <dgm:spPr/>
    </dgm:pt>
    <dgm:pt modelId="{1CC04714-45F6-4C61-9129-45EC72CA46AE}" type="pres">
      <dgm:prSet presAssocID="{88B4C4B6-9D82-4B27-A737-F0629B3B9DDE}" presName="text_5" presStyleLbl="node1" presStyleIdx="4" presStyleCnt="6">
        <dgm:presLayoutVars>
          <dgm:bulletEnabled val="1"/>
        </dgm:presLayoutVars>
      </dgm:prSet>
      <dgm:spPr/>
    </dgm:pt>
    <dgm:pt modelId="{2F990BA1-B0B3-4F87-AEF3-85789D4F8991}" type="pres">
      <dgm:prSet presAssocID="{88B4C4B6-9D82-4B27-A737-F0629B3B9DDE}" presName="accent_5" presStyleCnt="0"/>
      <dgm:spPr/>
    </dgm:pt>
    <dgm:pt modelId="{0473EC75-387D-40BC-8B61-E190A4CDFDCC}" type="pres">
      <dgm:prSet presAssocID="{88B4C4B6-9D82-4B27-A737-F0629B3B9DDE}" presName="accentRepeatNode" presStyleLbl="solidFgAcc1" presStyleIdx="4" presStyleCnt="6"/>
      <dgm:spPr/>
    </dgm:pt>
    <dgm:pt modelId="{FC43922E-CF7F-4A21-9F51-196F61F3C3E9}" type="pres">
      <dgm:prSet presAssocID="{E8C8CBFB-8F94-4A95-B6F9-1FD17157AB78}" presName="text_6" presStyleLbl="node1" presStyleIdx="5" presStyleCnt="6">
        <dgm:presLayoutVars>
          <dgm:bulletEnabled val="1"/>
        </dgm:presLayoutVars>
      </dgm:prSet>
      <dgm:spPr/>
    </dgm:pt>
    <dgm:pt modelId="{2A66F855-65C4-428C-A82C-D9CE4C4A30A4}" type="pres">
      <dgm:prSet presAssocID="{E8C8CBFB-8F94-4A95-B6F9-1FD17157AB78}" presName="accent_6" presStyleCnt="0"/>
      <dgm:spPr/>
    </dgm:pt>
    <dgm:pt modelId="{D98CD7B3-0349-4A04-8FBC-F566B7EF3F96}" type="pres">
      <dgm:prSet presAssocID="{E8C8CBFB-8F94-4A95-B6F9-1FD17157AB78}" presName="accentRepeatNode" presStyleLbl="solidFgAcc1" presStyleIdx="5" presStyleCnt="6"/>
      <dgm:spPr/>
    </dgm:pt>
  </dgm:ptLst>
  <dgm:cxnLst>
    <dgm:cxn modelId="{86B4C616-6C66-447E-853D-C56FE637F2D4}" type="presOf" srcId="{B0253F6E-2A39-4B97-95B7-7233B8ED346F}" destId="{52B78942-46C5-4C47-8EA6-0B18A7A0AD4D}" srcOrd="0" destOrd="0" presId="urn:microsoft.com/office/officeart/2008/layout/VerticalCurvedList"/>
    <dgm:cxn modelId="{D65F06EA-0906-4953-B900-F394BC4780E7}" type="presOf" srcId="{140D7497-D9C3-4CA1-8E59-72B045EC324F}" destId="{F8F8FACF-1D1B-4DFA-9C26-D9C0D40E9BD7}" srcOrd="0" destOrd="0" presId="urn:microsoft.com/office/officeart/2008/layout/VerticalCurvedList"/>
    <dgm:cxn modelId="{DE2CD4BC-0D9B-4D5A-A50B-DAEE74C7E30A}" srcId="{00592EE9-DFE8-4147-91DE-86070651E0F3}" destId="{772C8458-2D24-4181-94BB-E64DA08A9A79}" srcOrd="1" destOrd="0" parTransId="{B8BD157D-E135-4766-B82C-1111778C3F39}" sibTransId="{83DC6978-7847-42C0-A9DB-589FF1E51340}"/>
    <dgm:cxn modelId="{AC174A9C-2909-4C6C-ADBC-3A55526C6E6D}" type="presOf" srcId="{E518FA1F-6250-4A27-8A98-6C103D9FA46B}" destId="{9E0DA741-824B-46F5-98D6-8B8E7567B672}" srcOrd="0" destOrd="0" presId="urn:microsoft.com/office/officeart/2008/layout/VerticalCurvedList"/>
    <dgm:cxn modelId="{03456AEB-02CC-4155-9DD8-001DCB9FBF20}" type="presOf" srcId="{00592EE9-DFE8-4147-91DE-86070651E0F3}" destId="{84944ACC-1986-4292-9C67-1BCF6DF0BC14}" srcOrd="0" destOrd="0" presId="urn:microsoft.com/office/officeart/2008/layout/VerticalCurvedList"/>
    <dgm:cxn modelId="{DBE4654A-5344-4D9A-8BCE-B160F3A082CA}" srcId="{00592EE9-DFE8-4147-91DE-86070651E0F3}" destId="{140D7497-D9C3-4CA1-8E59-72B045EC324F}" srcOrd="0" destOrd="0" parTransId="{1395299F-A499-4BA0-AA90-707ADCBF7F4B}" sibTransId="{B0253F6E-2A39-4B97-95B7-7233B8ED346F}"/>
    <dgm:cxn modelId="{C3930A99-B52D-440B-9274-4A8073A5E4FB}" type="presOf" srcId="{E8C8CBFB-8F94-4A95-B6F9-1FD17157AB78}" destId="{FC43922E-CF7F-4A21-9F51-196F61F3C3E9}" srcOrd="0" destOrd="0" presId="urn:microsoft.com/office/officeart/2008/layout/VerticalCurvedList"/>
    <dgm:cxn modelId="{03A905F0-44D4-4374-BCEC-4582D2DD9153}" type="presOf" srcId="{88B4C4B6-9D82-4B27-A737-F0629B3B9DDE}" destId="{1CC04714-45F6-4C61-9129-45EC72CA46AE}" srcOrd="0" destOrd="0" presId="urn:microsoft.com/office/officeart/2008/layout/VerticalCurvedList"/>
    <dgm:cxn modelId="{26B19182-0C98-4B48-87E8-2A0B76B24A82}" type="presOf" srcId="{1F2393FA-0B58-4393-ACF4-E966526C421D}" destId="{172E0224-4038-4FEA-947E-C73F0956AFBD}" srcOrd="0" destOrd="0" presId="urn:microsoft.com/office/officeart/2008/layout/VerticalCurvedList"/>
    <dgm:cxn modelId="{C3712D42-10E5-4012-B3DD-A124DA5F70A8}" srcId="{00592EE9-DFE8-4147-91DE-86070651E0F3}" destId="{88B4C4B6-9D82-4B27-A737-F0629B3B9DDE}" srcOrd="4" destOrd="0" parTransId="{3045F2FB-273F-4384-9A15-025F83A844A9}" sibTransId="{5A0B1958-2E60-4AEE-9392-5CB61D27C0A5}"/>
    <dgm:cxn modelId="{01704BAC-7268-43B5-9755-DA282FD4EB63}" srcId="{00592EE9-DFE8-4147-91DE-86070651E0F3}" destId="{E518FA1F-6250-4A27-8A98-6C103D9FA46B}" srcOrd="2" destOrd="0" parTransId="{214D4205-A006-41B3-8550-38FFA76A6365}" sibTransId="{11CA2D5D-1626-4629-9477-02EABEA5B2E2}"/>
    <dgm:cxn modelId="{819BF34D-E8AF-4502-A1D5-35CD5DB0B2EA}" srcId="{00592EE9-DFE8-4147-91DE-86070651E0F3}" destId="{1F2393FA-0B58-4393-ACF4-E966526C421D}" srcOrd="3" destOrd="0" parTransId="{B482C844-9EE1-45F1-AA84-92478B5A2B48}" sibTransId="{14CD1925-6BB0-439B-8415-94097BC179E3}"/>
    <dgm:cxn modelId="{7499F49C-CFAA-4067-987E-3FD900750178}" srcId="{00592EE9-DFE8-4147-91DE-86070651E0F3}" destId="{E8C8CBFB-8F94-4A95-B6F9-1FD17157AB78}" srcOrd="5" destOrd="0" parTransId="{E95F0B8F-7DFF-46D5-A453-0F81F1154C95}" sibTransId="{D6C26176-148E-4EA3-9E5D-36D592986AA5}"/>
    <dgm:cxn modelId="{856A88DE-DE9E-4CDF-AC32-8119B858FC6D}" type="presOf" srcId="{772C8458-2D24-4181-94BB-E64DA08A9A79}" destId="{35640257-DDFA-43ED-B830-20D243194986}" srcOrd="0" destOrd="0" presId="urn:microsoft.com/office/officeart/2008/layout/VerticalCurvedList"/>
    <dgm:cxn modelId="{3591048A-0E52-4485-9AB5-A678941C2FAC}" type="presParOf" srcId="{84944ACC-1986-4292-9C67-1BCF6DF0BC14}" destId="{A3155DAC-2F00-4EF7-AB7A-244C37474155}" srcOrd="0" destOrd="0" presId="urn:microsoft.com/office/officeart/2008/layout/VerticalCurvedList"/>
    <dgm:cxn modelId="{4CC94C02-BC25-470C-8DD6-DDC95FC51096}" type="presParOf" srcId="{A3155DAC-2F00-4EF7-AB7A-244C37474155}" destId="{F4802D1C-8027-4986-8209-54BF7E2661FB}" srcOrd="0" destOrd="0" presId="urn:microsoft.com/office/officeart/2008/layout/VerticalCurvedList"/>
    <dgm:cxn modelId="{21F8EC9A-C05B-48A1-9E4D-A3A1A6F4B97D}" type="presParOf" srcId="{F4802D1C-8027-4986-8209-54BF7E2661FB}" destId="{89AF1F5F-7139-4CBA-B261-E053E0E31E70}" srcOrd="0" destOrd="0" presId="urn:microsoft.com/office/officeart/2008/layout/VerticalCurvedList"/>
    <dgm:cxn modelId="{9065D185-EDED-4A9A-8AF8-E2E54763FCE6}" type="presParOf" srcId="{F4802D1C-8027-4986-8209-54BF7E2661FB}" destId="{52B78942-46C5-4C47-8EA6-0B18A7A0AD4D}" srcOrd="1" destOrd="0" presId="urn:microsoft.com/office/officeart/2008/layout/VerticalCurvedList"/>
    <dgm:cxn modelId="{A824F404-1D32-45F3-A720-DD26E05C3554}" type="presParOf" srcId="{F4802D1C-8027-4986-8209-54BF7E2661FB}" destId="{087D611B-66B1-42FD-876E-A1176CAC7987}" srcOrd="2" destOrd="0" presId="urn:microsoft.com/office/officeart/2008/layout/VerticalCurvedList"/>
    <dgm:cxn modelId="{B75D26F9-B276-478F-B732-7BE797FCAED1}" type="presParOf" srcId="{F4802D1C-8027-4986-8209-54BF7E2661FB}" destId="{A7C4C09C-86C1-4E0F-AC1A-09E698D2DB25}" srcOrd="3" destOrd="0" presId="urn:microsoft.com/office/officeart/2008/layout/VerticalCurvedList"/>
    <dgm:cxn modelId="{D49AF1C1-7AA0-482B-AE28-F3F30F8E7E45}" type="presParOf" srcId="{A3155DAC-2F00-4EF7-AB7A-244C37474155}" destId="{F8F8FACF-1D1B-4DFA-9C26-D9C0D40E9BD7}" srcOrd="1" destOrd="0" presId="urn:microsoft.com/office/officeart/2008/layout/VerticalCurvedList"/>
    <dgm:cxn modelId="{0ED51515-2DE1-46BB-BB5E-8B241EC70C86}" type="presParOf" srcId="{A3155DAC-2F00-4EF7-AB7A-244C37474155}" destId="{C42FF4A5-4958-4CF6-828F-08CE74A68072}" srcOrd="2" destOrd="0" presId="urn:microsoft.com/office/officeart/2008/layout/VerticalCurvedList"/>
    <dgm:cxn modelId="{23736CC8-677C-4181-A316-EB901E279D37}" type="presParOf" srcId="{C42FF4A5-4958-4CF6-828F-08CE74A68072}" destId="{54214C3A-80B7-435E-8F82-10B19B3F9496}" srcOrd="0" destOrd="0" presId="urn:microsoft.com/office/officeart/2008/layout/VerticalCurvedList"/>
    <dgm:cxn modelId="{E0190CD3-16BD-431C-800D-26DE70BD211E}" type="presParOf" srcId="{A3155DAC-2F00-4EF7-AB7A-244C37474155}" destId="{35640257-DDFA-43ED-B830-20D243194986}" srcOrd="3" destOrd="0" presId="urn:microsoft.com/office/officeart/2008/layout/VerticalCurvedList"/>
    <dgm:cxn modelId="{3659E902-2269-4D09-92F4-5A3FD7EE28DB}" type="presParOf" srcId="{A3155DAC-2F00-4EF7-AB7A-244C37474155}" destId="{09391D62-B7A9-41CB-9544-08F34B3411CB}" srcOrd="4" destOrd="0" presId="urn:microsoft.com/office/officeart/2008/layout/VerticalCurvedList"/>
    <dgm:cxn modelId="{67527347-B6BC-421B-AC2D-C976A3ACE9D2}" type="presParOf" srcId="{09391D62-B7A9-41CB-9544-08F34B3411CB}" destId="{0AC0EAF3-AA0D-4326-9D71-3FD3B5533955}" srcOrd="0" destOrd="0" presId="urn:microsoft.com/office/officeart/2008/layout/VerticalCurvedList"/>
    <dgm:cxn modelId="{E6907CF4-9C79-4823-843B-0D79E8C08B1C}" type="presParOf" srcId="{A3155DAC-2F00-4EF7-AB7A-244C37474155}" destId="{9E0DA741-824B-46F5-98D6-8B8E7567B672}" srcOrd="5" destOrd="0" presId="urn:microsoft.com/office/officeart/2008/layout/VerticalCurvedList"/>
    <dgm:cxn modelId="{CC42DA2F-B4C0-44FF-8E9A-C1EEAFD537E3}" type="presParOf" srcId="{A3155DAC-2F00-4EF7-AB7A-244C37474155}" destId="{E1BC6BCD-1EA3-41A7-9767-3587703C673C}" srcOrd="6" destOrd="0" presId="urn:microsoft.com/office/officeart/2008/layout/VerticalCurvedList"/>
    <dgm:cxn modelId="{0DEE1335-E276-4E72-9E99-AAF4589C2D26}" type="presParOf" srcId="{E1BC6BCD-1EA3-41A7-9767-3587703C673C}" destId="{D7E97D7E-A4E0-4E3E-AD70-0A08DBC04AA7}" srcOrd="0" destOrd="0" presId="urn:microsoft.com/office/officeart/2008/layout/VerticalCurvedList"/>
    <dgm:cxn modelId="{798AE066-5158-4CD7-8CD6-8643AA764EA4}" type="presParOf" srcId="{A3155DAC-2F00-4EF7-AB7A-244C37474155}" destId="{172E0224-4038-4FEA-947E-C73F0956AFBD}" srcOrd="7" destOrd="0" presId="urn:microsoft.com/office/officeart/2008/layout/VerticalCurvedList"/>
    <dgm:cxn modelId="{2EE2CDC8-3531-4ACF-8F36-25E000220F42}" type="presParOf" srcId="{A3155DAC-2F00-4EF7-AB7A-244C37474155}" destId="{F55C1A3B-3A13-4B00-B36E-BBC1B01D037D}" srcOrd="8" destOrd="0" presId="urn:microsoft.com/office/officeart/2008/layout/VerticalCurvedList"/>
    <dgm:cxn modelId="{B5E90EC1-1236-4211-B383-D1955AA04E54}" type="presParOf" srcId="{F55C1A3B-3A13-4B00-B36E-BBC1B01D037D}" destId="{7DAC411F-F0DC-4B30-9ED2-79096954CA4E}" srcOrd="0" destOrd="0" presId="urn:microsoft.com/office/officeart/2008/layout/VerticalCurvedList"/>
    <dgm:cxn modelId="{EC0F121F-80C3-4DA5-84B6-7FC73FFB2AED}" type="presParOf" srcId="{A3155DAC-2F00-4EF7-AB7A-244C37474155}" destId="{1CC04714-45F6-4C61-9129-45EC72CA46AE}" srcOrd="9" destOrd="0" presId="urn:microsoft.com/office/officeart/2008/layout/VerticalCurvedList"/>
    <dgm:cxn modelId="{3F577330-6605-4989-A9D7-2CA4747E9221}" type="presParOf" srcId="{A3155DAC-2F00-4EF7-AB7A-244C37474155}" destId="{2F990BA1-B0B3-4F87-AEF3-85789D4F8991}" srcOrd="10" destOrd="0" presId="urn:microsoft.com/office/officeart/2008/layout/VerticalCurvedList"/>
    <dgm:cxn modelId="{88838749-3A82-403F-8A08-C41635FDA179}" type="presParOf" srcId="{2F990BA1-B0B3-4F87-AEF3-85789D4F8991}" destId="{0473EC75-387D-40BC-8B61-E190A4CDFDCC}" srcOrd="0" destOrd="0" presId="urn:microsoft.com/office/officeart/2008/layout/VerticalCurvedList"/>
    <dgm:cxn modelId="{9C44C12B-4C41-4555-B498-99834962D00D}" type="presParOf" srcId="{A3155DAC-2F00-4EF7-AB7A-244C37474155}" destId="{FC43922E-CF7F-4A21-9F51-196F61F3C3E9}" srcOrd="11" destOrd="0" presId="urn:microsoft.com/office/officeart/2008/layout/VerticalCurvedList"/>
    <dgm:cxn modelId="{45B0A41C-3E9D-40EE-9893-BD0FF6426A04}" type="presParOf" srcId="{A3155DAC-2F00-4EF7-AB7A-244C37474155}" destId="{2A66F855-65C4-428C-A82C-D9CE4C4A30A4}" srcOrd="12" destOrd="0" presId="urn:microsoft.com/office/officeart/2008/layout/VerticalCurvedList"/>
    <dgm:cxn modelId="{CC847E88-01FC-483D-A50B-6A09D1458FA6}" type="presParOf" srcId="{2A66F855-65C4-428C-A82C-D9CE4C4A30A4}" destId="{D98CD7B3-0349-4A04-8FBC-F566B7EF3F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9183D7-DDA9-42EA-8D71-2DAFC4B9E68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S"/>
        </a:p>
      </dgm:t>
    </dgm:pt>
    <dgm:pt modelId="{BB296C76-4A6F-4735-BFD0-7546D6663916}">
      <dgm:prSet phldrT="[Texto]" custT="1"/>
      <dgm:spPr/>
      <dgm:t>
        <a:bodyPr/>
        <a:lstStyle/>
        <a:p>
          <a:r>
            <a:rPr lang="es-CR" sz="1500" dirty="0"/>
            <a:t>1. Acta de Constitución de Proyecto.</a:t>
          </a:r>
          <a:endParaRPr lang="es-ES" sz="1500" dirty="0"/>
        </a:p>
      </dgm:t>
    </dgm:pt>
    <dgm:pt modelId="{B346E09C-AAE9-40BE-8816-EE1B436084BD}" type="parTrans" cxnId="{1C4A76E7-E688-46E9-8820-5714E91CAE3D}">
      <dgm:prSet/>
      <dgm:spPr/>
      <dgm:t>
        <a:bodyPr/>
        <a:lstStyle/>
        <a:p>
          <a:endParaRPr lang="es-ES"/>
        </a:p>
      </dgm:t>
    </dgm:pt>
    <dgm:pt modelId="{16DE9E62-23A2-4B55-9D0D-B937D73988A6}" type="sibTrans" cxnId="{1C4A76E7-E688-46E9-8820-5714E91CAE3D}">
      <dgm:prSet/>
      <dgm:spPr/>
      <dgm:t>
        <a:bodyPr/>
        <a:lstStyle/>
        <a:p>
          <a:endParaRPr lang="es-ES"/>
        </a:p>
      </dgm:t>
    </dgm:pt>
    <dgm:pt modelId="{4CEE6CFF-979E-4AA9-A9AF-4DC694B3183B}">
      <dgm:prSet phldrT="[Texto]" custT="1"/>
      <dgm:spPr/>
      <dgm:t>
        <a:bodyPr/>
        <a:lstStyle/>
        <a:p>
          <a:r>
            <a:rPr lang="es-CR" sz="1500" dirty="0"/>
            <a:t>2. Definir los entregables y los productos relacionados.</a:t>
          </a:r>
          <a:endParaRPr lang="es-ES" sz="1500" dirty="0"/>
        </a:p>
      </dgm:t>
    </dgm:pt>
    <dgm:pt modelId="{E36B333A-D309-4CE6-9092-A7B92A7C6304}" type="parTrans" cxnId="{089D80A8-A407-4F4F-B388-75369EE6DD58}">
      <dgm:prSet/>
      <dgm:spPr/>
      <dgm:t>
        <a:bodyPr/>
        <a:lstStyle/>
        <a:p>
          <a:endParaRPr lang="es-ES"/>
        </a:p>
      </dgm:t>
    </dgm:pt>
    <dgm:pt modelId="{703DCDE7-3244-4C36-AA89-DB2C727D661B}" type="sibTrans" cxnId="{089D80A8-A407-4F4F-B388-75369EE6DD58}">
      <dgm:prSet/>
      <dgm:spPr/>
      <dgm:t>
        <a:bodyPr/>
        <a:lstStyle/>
        <a:p>
          <a:endParaRPr lang="es-ES"/>
        </a:p>
      </dgm:t>
    </dgm:pt>
    <dgm:pt modelId="{9FBFDC6A-AEEC-4005-880F-90888E6399FF}">
      <dgm:prSet phldrT="[Texto]" custT="1"/>
      <dgm:spPr/>
      <dgm:t>
        <a:bodyPr/>
        <a:lstStyle/>
        <a:p>
          <a:r>
            <a:rPr lang="es-CR" sz="1400" dirty="0"/>
            <a:t>3. Detallar los productos, esfuerzos requeridos o resultantes, elementos resultantes o para el mantenimiento del producto final una vez entregado, efecto de los procesos de AP y de su ciclo de vida, y efectos de los recursos requeridos para el proyecto.</a:t>
          </a:r>
          <a:endParaRPr lang="es-ES" sz="1400" dirty="0"/>
        </a:p>
      </dgm:t>
    </dgm:pt>
    <dgm:pt modelId="{A3C5BB61-DA02-4A2C-B641-6E06CF120285}" type="parTrans" cxnId="{00B016AB-97B1-48F4-9C04-FD513A71032F}">
      <dgm:prSet/>
      <dgm:spPr/>
      <dgm:t>
        <a:bodyPr/>
        <a:lstStyle/>
        <a:p>
          <a:endParaRPr lang="es-ES"/>
        </a:p>
      </dgm:t>
    </dgm:pt>
    <dgm:pt modelId="{07B73AAA-1621-41FC-A5C8-B687D8D82DD3}" type="sibTrans" cxnId="{00B016AB-97B1-48F4-9C04-FD513A71032F}">
      <dgm:prSet/>
      <dgm:spPr/>
      <dgm:t>
        <a:bodyPr/>
        <a:lstStyle/>
        <a:p>
          <a:endParaRPr lang="es-ES"/>
        </a:p>
      </dgm:t>
    </dgm:pt>
    <dgm:pt modelId="{F1FD88BB-3638-44CF-A991-3355A41FA194}">
      <dgm:prSet phldrT="[Texto]" custT="1"/>
      <dgm:spPr/>
      <dgm:t>
        <a:bodyPr/>
        <a:lstStyle/>
        <a:p>
          <a:r>
            <a:rPr lang="es-CR" sz="1400" dirty="0"/>
            <a:t>4. Realizar el Análisis de Impacto P5: Matriz de Integración y Estimación del Impacto</a:t>
          </a:r>
          <a:endParaRPr lang="es-ES" sz="1400" dirty="0"/>
        </a:p>
      </dgm:t>
    </dgm:pt>
    <dgm:pt modelId="{F56EED5B-EC33-4178-88C6-667E0285FDE4}" type="parTrans" cxnId="{AEE1DAA1-183E-4792-99CB-C9436FBA224B}">
      <dgm:prSet/>
      <dgm:spPr/>
      <dgm:t>
        <a:bodyPr/>
        <a:lstStyle/>
        <a:p>
          <a:endParaRPr lang="es-ES"/>
        </a:p>
      </dgm:t>
    </dgm:pt>
    <dgm:pt modelId="{B00DCD43-5702-44E9-B52D-2B7B8BF01B1C}" type="sibTrans" cxnId="{AEE1DAA1-183E-4792-99CB-C9436FBA224B}">
      <dgm:prSet/>
      <dgm:spPr/>
      <dgm:t>
        <a:bodyPr/>
        <a:lstStyle/>
        <a:p>
          <a:endParaRPr lang="es-ES"/>
        </a:p>
      </dgm:t>
    </dgm:pt>
    <dgm:pt modelId="{8CB51397-2948-4DB6-A405-00A8AE8FFCED}">
      <dgm:prSet phldrT="[Texto]" custT="1"/>
      <dgm:spPr/>
      <dgm:t>
        <a:bodyPr/>
        <a:lstStyle/>
        <a:p>
          <a:r>
            <a:rPr lang="es-CR" sz="1400" dirty="0"/>
            <a:t>5. Definir los Objetivos de Sostenibilidad con la ayuda de los resultados de la matriz de integración P5</a:t>
          </a:r>
          <a:endParaRPr lang="es-ES" sz="1400" dirty="0"/>
        </a:p>
      </dgm:t>
    </dgm:pt>
    <dgm:pt modelId="{AEFCF22F-FC94-428B-B78E-55A8914FABBA}" type="parTrans" cxnId="{7B3E176A-BA12-4437-9C97-54FCDF09DED0}">
      <dgm:prSet/>
      <dgm:spPr/>
      <dgm:t>
        <a:bodyPr/>
        <a:lstStyle/>
        <a:p>
          <a:endParaRPr lang="es-ES"/>
        </a:p>
      </dgm:t>
    </dgm:pt>
    <dgm:pt modelId="{40721FD4-A122-4E99-9582-AFDBD5AA48A9}" type="sibTrans" cxnId="{7B3E176A-BA12-4437-9C97-54FCDF09DED0}">
      <dgm:prSet/>
      <dgm:spPr/>
      <dgm:t>
        <a:bodyPr/>
        <a:lstStyle/>
        <a:p>
          <a:endParaRPr lang="es-ES"/>
        </a:p>
      </dgm:t>
    </dgm:pt>
    <dgm:pt modelId="{1A655F5D-3C29-444B-8BFD-F464E540CC62}">
      <dgm:prSet phldrT="[Texto]" custT="1"/>
      <dgm:spPr/>
      <dgm:t>
        <a:bodyPr/>
        <a:lstStyle/>
        <a:p>
          <a:r>
            <a:rPr lang="es-CR" sz="1400" dirty="0"/>
            <a:t>6. Definir la Matriz de Indicadores de Sostenibilidad: Indicadores, factores de medición, métodos de cálculo, umbrales, periodicidad, responsables.</a:t>
          </a:r>
          <a:endParaRPr lang="es-ES" sz="1400" dirty="0"/>
        </a:p>
      </dgm:t>
    </dgm:pt>
    <dgm:pt modelId="{95A7E858-3752-48EA-B225-8E23E54D7108}" type="parTrans" cxnId="{0EF76C1B-45A8-4E3C-B05A-EE8090D4BB3B}">
      <dgm:prSet/>
      <dgm:spPr/>
      <dgm:t>
        <a:bodyPr/>
        <a:lstStyle/>
        <a:p>
          <a:endParaRPr lang="es-ES"/>
        </a:p>
      </dgm:t>
    </dgm:pt>
    <dgm:pt modelId="{8D7969BF-5C78-46D3-94DD-2F5496573D3F}" type="sibTrans" cxnId="{0EF76C1B-45A8-4E3C-B05A-EE8090D4BB3B}">
      <dgm:prSet/>
      <dgm:spPr/>
      <dgm:t>
        <a:bodyPr/>
        <a:lstStyle/>
        <a:p>
          <a:endParaRPr lang="es-ES"/>
        </a:p>
      </dgm:t>
    </dgm:pt>
    <dgm:pt modelId="{90C4D2E3-5CB2-4374-B440-6EB15037449A}">
      <dgm:prSet phldrT="[Texto]" custT="1"/>
      <dgm:spPr/>
      <dgm:t>
        <a:bodyPr/>
        <a:lstStyle/>
        <a:p>
          <a:r>
            <a:rPr lang="es-ES" sz="1600" dirty="0"/>
            <a:t>7. Plan de Gestión de sostenibilidad</a:t>
          </a:r>
        </a:p>
      </dgm:t>
    </dgm:pt>
    <dgm:pt modelId="{5FF3A1E2-365C-4732-94E0-701E5841716F}" type="parTrans" cxnId="{185D7FFF-F554-46E5-A123-49C7B6FAB35B}">
      <dgm:prSet/>
      <dgm:spPr/>
      <dgm:t>
        <a:bodyPr/>
        <a:lstStyle/>
        <a:p>
          <a:endParaRPr lang="es-ES"/>
        </a:p>
      </dgm:t>
    </dgm:pt>
    <dgm:pt modelId="{7DCDACE2-5F71-4FC1-843A-ED8CC145A637}" type="sibTrans" cxnId="{185D7FFF-F554-46E5-A123-49C7B6FAB35B}">
      <dgm:prSet/>
      <dgm:spPr/>
      <dgm:t>
        <a:bodyPr/>
        <a:lstStyle/>
        <a:p>
          <a:endParaRPr lang="es-ES"/>
        </a:p>
      </dgm:t>
    </dgm:pt>
    <dgm:pt modelId="{6BAFDBC8-C77F-4991-9620-D24D62FF2C9F}" type="pres">
      <dgm:prSet presAssocID="{D99183D7-DDA9-42EA-8D71-2DAFC4B9E683}" presName="Name0" presStyleCnt="0">
        <dgm:presLayoutVars>
          <dgm:dir/>
          <dgm:resizeHandles/>
        </dgm:presLayoutVars>
      </dgm:prSet>
      <dgm:spPr/>
    </dgm:pt>
    <dgm:pt modelId="{7AAF1DF8-5271-43FF-A5AE-6F4402914251}" type="pres">
      <dgm:prSet presAssocID="{BB296C76-4A6F-4735-BFD0-7546D6663916}" presName="compNode" presStyleCnt="0"/>
      <dgm:spPr/>
    </dgm:pt>
    <dgm:pt modelId="{06FDDF58-ACBF-422E-88E2-E5F86E3D4E5A}" type="pres">
      <dgm:prSet presAssocID="{BB296C76-4A6F-4735-BFD0-7546D6663916}" presName="dummyConnPt" presStyleCnt="0"/>
      <dgm:spPr/>
    </dgm:pt>
    <dgm:pt modelId="{93F2B229-ECFA-4C9D-B963-3A7E53A57D7E}" type="pres">
      <dgm:prSet presAssocID="{BB296C76-4A6F-4735-BFD0-7546D6663916}" presName="node" presStyleLbl="node1" presStyleIdx="0" presStyleCnt="7">
        <dgm:presLayoutVars>
          <dgm:bulletEnabled val="1"/>
        </dgm:presLayoutVars>
      </dgm:prSet>
      <dgm:spPr/>
    </dgm:pt>
    <dgm:pt modelId="{035C7FC6-E802-4704-8AC4-BA3BB3BDE190}" type="pres">
      <dgm:prSet presAssocID="{16DE9E62-23A2-4B55-9D0D-B937D73988A6}" presName="sibTrans" presStyleLbl="bgSibTrans2D1" presStyleIdx="0" presStyleCnt="6"/>
      <dgm:spPr/>
    </dgm:pt>
    <dgm:pt modelId="{8A45EA04-7F3A-42B7-B27D-E5CBBBF8CF8F}" type="pres">
      <dgm:prSet presAssocID="{4CEE6CFF-979E-4AA9-A9AF-4DC694B3183B}" presName="compNode" presStyleCnt="0"/>
      <dgm:spPr/>
    </dgm:pt>
    <dgm:pt modelId="{5595918B-2AC8-4E13-8424-80ED3A2649B6}" type="pres">
      <dgm:prSet presAssocID="{4CEE6CFF-979E-4AA9-A9AF-4DC694B3183B}" presName="dummyConnPt" presStyleCnt="0"/>
      <dgm:spPr/>
    </dgm:pt>
    <dgm:pt modelId="{A8C33872-116D-4296-9354-B568AC65FB5F}" type="pres">
      <dgm:prSet presAssocID="{4CEE6CFF-979E-4AA9-A9AF-4DC694B3183B}" presName="node" presStyleLbl="node1" presStyleIdx="1" presStyleCnt="7">
        <dgm:presLayoutVars>
          <dgm:bulletEnabled val="1"/>
        </dgm:presLayoutVars>
      </dgm:prSet>
      <dgm:spPr/>
    </dgm:pt>
    <dgm:pt modelId="{E183DB98-B257-4E56-A221-0269ADEA828B}" type="pres">
      <dgm:prSet presAssocID="{703DCDE7-3244-4C36-AA89-DB2C727D661B}" presName="sibTrans" presStyleLbl="bgSibTrans2D1" presStyleIdx="1" presStyleCnt="6"/>
      <dgm:spPr/>
    </dgm:pt>
    <dgm:pt modelId="{EB8FC8C7-A8C8-4E48-A284-C72651A42837}" type="pres">
      <dgm:prSet presAssocID="{9FBFDC6A-AEEC-4005-880F-90888E6399FF}" presName="compNode" presStyleCnt="0"/>
      <dgm:spPr/>
    </dgm:pt>
    <dgm:pt modelId="{C6F42B6F-3AA9-4E80-BD93-58DD476DEDFE}" type="pres">
      <dgm:prSet presAssocID="{9FBFDC6A-AEEC-4005-880F-90888E6399FF}" presName="dummyConnPt" presStyleCnt="0"/>
      <dgm:spPr/>
    </dgm:pt>
    <dgm:pt modelId="{89434EAA-DE70-4F7B-A625-4E2B434ED7C5}" type="pres">
      <dgm:prSet presAssocID="{9FBFDC6A-AEEC-4005-880F-90888E6399FF}" presName="node" presStyleLbl="node1" presStyleIdx="2" presStyleCnt="7" custScaleX="135952" custScaleY="153677" custLinFactNeighborX="-99" custLinFactNeighborY="45172">
        <dgm:presLayoutVars>
          <dgm:bulletEnabled val="1"/>
        </dgm:presLayoutVars>
      </dgm:prSet>
      <dgm:spPr/>
    </dgm:pt>
    <dgm:pt modelId="{2E6E0DEA-25A2-4A73-B4CE-749C7457A324}" type="pres">
      <dgm:prSet presAssocID="{07B73AAA-1621-41FC-A5C8-B687D8D82DD3}" presName="sibTrans" presStyleLbl="bgSibTrans2D1" presStyleIdx="2" presStyleCnt="6" custAng="21347913" custScaleX="54664" custScaleY="140132" custLinFactY="39755" custLinFactNeighborX="8646" custLinFactNeighborY="100000"/>
      <dgm:spPr/>
    </dgm:pt>
    <dgm:pt modelId="{3D68A1F8-32ED-480F-8E64-B581F50388C7}" type="pres">
      <dgm:prSet presAssocID="{F1FD88BB-3638-44CF-A991-3355A41FA194}" presName="compNode" presStyleCnt="0"/>
      <dgm:spPr/>
    </dgm:pt>
    <dgm:pt modelId="{D6AE3FB3-510F-4046-9EBA-DB95641CEE57}" type="pres">
      <dgm:prSet presAssocID="{F1FD88BB-3638-44CF-A991-3355A41FA194}" presName="dummyConnPt" presStyleCnt="0"/>
      <dgm:spPr/>
    </dgm:pt>
    <dgm:pt modelId="{1964B87E-4F29-4924-991A-E5EE6F9C9CD9}" type="pres">
      <dgm:prSet presAssocID="{F1FD88BB-3638-44CF-A991-3355A41FA194}" presName="node" presStyleLbl="node1" presStyleIdx="3" presStyleCnt="7">
        <dgm:presLayoutVars>
          <dgm:bulletEnabled val="1"/>
        </dgm:presLayoutVars>
      </dgm:prSet>
      <dgm:spPr/>
    </dgm:pt>
    <dgm:pt modelId="{6C7E4602-FFC9-47AD-874E-24C4778EA8BC}" type="pres">
      <dgm:prSet presAssocID="{B00DCD43-5702-44E9-B52D-2B7B8BF01B1C}" presName="sibTrans" presStyleLbl="bgSibTrans2D1" presStyleIdx="3" presStyleCnt="6"/>
      <dgm:spPr/>
    </dgm:pt>
    <dgm:pt modelId="{6E40FF79-72B1-4B4A-AAD0-45659BFB979F}" type="pres">
      <dgm:prSet presAssocID="{8CB51397-2948-4DB6-A405-00A8AE8FFCED}" presName="compNode" presStyleCnt="0"/>
      <dgm:spPr/>
    </dgm:pt>
    <dgm:pt modelId="{DF81A4C8-52BD-4536-9B90-0BE9C79D04E9}" type="pres">
      <dgm:prSet presAssocID="{8CB51397-2948-4DB6-A405-00A8AE8FFCED}" presName="dummyConnPt" presStyleCnt="0"/>
      <dgm:spPr/>
    </dgm:pt>
    <dgm:pt modelId="{EE044288-FABD-423E-8833-1D3303C4C348}" type="pres">
      <dgm:prSet presAssocID="{8CB51397-2948-4DB6-A405-00A8AE8FFCED}" presName="node" presStyleLbl="node1" presStyleIdx="4" presStyleCnt="7">
        <dgm:presLayoutVars>
          <dgm:bulletEnabled val="1"/>
        </dgm:presLayoutVars>
      </dgm:prSet>
      <dgm:spPr/>
    </dgm:pt>
    <dgm:pt modelId="{52C0AD68-4F0A-4B8E-90A5-EA6DA0085F1C}" type="pres">
      <dgm:prSet presAssocID="{40721FD4-A122-4E99-9582-AFDBD5AA48A9}" presName="sibTrans" presStyleLbl="bgSibTrans2D1" presStyleIdx="4" presStyleCnt="6"/>
      <dgm:spPr/>
    </dgm:pt>
    <dgm:pt modelId="{6DA47C48-C584-4C1F-8E13-B5C7C079D68D}" type="pres">
      <dgm:prSet presAssocID="{1A655F5D-3C29-444B-8BFD-F464E540CC62}" presName="compNode" presStyleCnt="0"/>
      <dgm:spPr/>
    </dgm:pt>
    <dgm:pt modelId="{C3E74FF0-03B8-4EA1-B4C2-14366427E18E}" type="pres">
      <dgm:prSet presAssocID="{1A655F5D-3C29-444B-8BFD-F464E540CC62}" presName="dummyConnPt" presStyleCnt="0"/>
      <dgm:spPr/>
    </dgm:pt>
    <dgm:pt modelId="{AABD2862-5FAD-4B02-BC3C-31654FA28DCA}" type="pres">
      <dgm:prSet presAssocID="{1A655F5D-3C29-444B-8BFD-F464E540CC62}" presName="node" presStyleLbl="node1" presStyleIdx="5" presStyleCnt="7" custScaleY="114136">
        <dgm:presLayoutVars>
          <dgm:bulletEnabled val="1"/>
        </dgm:presLayoutVars>
      </dgm:prSet>
      <dgm:spPr/>
    </dgm:pt>
    <dgm:pt modelId="{61BFF4E2-18DD-4189-9680-27BA304089AF}" type="pres">
      <dgm:prSet presAssocID="{8D7969BF-5C78-46D3-94DD-2F5496573D3F}" presName="sibTrans" presStyleLbl="bgSibTrans2D1" presStyleIdx="5" presStyleCnt="6" custAng="98340"/>
      <dgm:spPr/>
    </dgm:pt>
    <dgm:pt modelId="{9C59A15A-A473-4F49-BFA3-198B3B316900}" type="pres">
      <dgm:prSet presAssocID="{90C4D2E3-5CB2-4374-B440-6EB15037449A}" presName="compNode" presStyleCnt="0"/>
      <dgm:spPr/>
    </dgm:pt>
    <dgm:pt modelId="{71F7EEF5-E8E8-4B10-AE22-6D15B28C2A1F}" type="pres">
      <dgm:prSet presAssocID="{90C4D2E3-5CB2-4374-B440-6EB15037449A}" presName="dummyConnPt" presStyleCnt="0"/>
      <dgm:spPr/>
    </dgm:pt>
    <dgm:pt modelId="{FAF4DB51-41A4-4C37-8061-F87168927E46}" type="pres">
      <dgm:prSet presAssocID="{90C4D2E3-5CB2-4374-B440-6EB15037449A}" presName="node" presStyleLbl="node1" presStyleIdx="6" presStyleCnt="7">
        <dgm:presLayoutVars>
          <dgm:bulletEnabled val="1"/>
        </dgm:presLayoutVars>
      </dgm:prSet>
      <dgm:spPr/>
    </dgm:pt>
  </dgm:ptLst>
  <dgm:cxnLst>
    <dgm:cxn modelId="{62F20722-A2D8-4BC5-B2B3-F99E6DA8ADD4}" type="presOf" srcId="{16DE9E62-23A2-4B55-9D0D-B937D73988A6}" destId="{035C7FC6-E802-4704-8AC4-BA3BB3BDE190}" srcOrd="0" destOrd="0" presId="urn:microsoft.com/office/officeart/2005/8/layout/bProcess4"/>
    <dgm:cxn modelId="{185D7FFF-F554-46E5-A123-49C7B6FAB35B}" srcId="{D99183D7-DDA9-42EA-8D71-2DAFC4B9E683}" destId="{90C4D2E3-5CB2-4374-B440-6EB15037449A}" srcOrd="6" destOrd="0" parTransId="{5FF3A1E2-365C-4732-94E0-701E5841716F}" sibTransId="{7DCDACE2-5F71-4FC1-843A-ED8CC145A637}"/>
    <dgm:cxn modelId="{089D80A8-A407-4F4F-B388-75369EE6DD58}" srcId="{D99183D7-DDA9-42EA-8D71-2DAFC4B9E683}" destId="{4CEE6CFF-979E-4AA9-A9AF-4DC694B3183B}" srcOrd="1" destOrd="0" parTransId="{E36B333A-D309-4CE6-9092-A7B92A7C6304}" sibTransId="{703DCDE7-3244-4C36-AA89-DB2C727D661B}"/>
    <dgm:cxn modelId="{A4355901-774D-42F6-853E-4ABDDE16FE33}" type="presOf" srcId="{BB296C76-4A6F-4735-BFD0-7546D6663916}" destId="{93F2B229-ECFA-4C9D-B963-3A7E53A57D7E}" srcOrd="0" destOrd="0" presId="urn:microsoft.com/office/officeart/2005/8/layout/bProcess4"/>
    <dgm:cxn modelId="{BE119899-C83E-4FC9-BCF1-90E549AA7ECD}" type="presOf" srcId="{8CB51397-2948-4DB6-A405-00A8AE8FFCED}" destId="{EE044288-FABD-423E-8833-1D3303C4C348}" srcOrd="0" destOrd="0" presId="urn:microsoft.com/office/officeart/2005/8/layout/bProcess4"/>
    <dgm:cxn modelId="{9FFD0336-2FC6-4FD7-B9B3-3435FDE79FD6}" type="presOf" srcId="{8D7969BF-5C78-46D3-94DD-2F5496573D3F}" destId="{61BFF4E2-18DD-4189-9680-27BA304089AF}" srcOrd="0" destOrd="0" presId="urn:microsoft.com/office/officeart/2005/8/layout/bProcess4"/>
    <dgm:cxn modelId="{00B016AB-97B1-48F4-9C04-FD513A71032F}" srcId="{D99183D7-DDA9-42EA-8D71-2DAFC4B9E683}" destId="{9FBFDC6A-AEEC-4005-880F-90888E6399FF}" srcOrd="2" destOrd="0" parTransId="{A3C5BB61-DA02-4A2C-B641-6E06CF120285}" sibTransId="{07B73AAA-1621-41FC-A5C8-B687D8D82DD3}"/>
    <dgm:cxn modelId="{0E43CCAA-92AF-4AD8-8A70-BFF339EE509C}" type="presOf" srcId="{90C4D2E3-5CB2-4374-B440-6EB15037449A}" destId="{FAF4DB51-41A4-4C37-8061-F87168927E46}" srcOrd="0" destOrd="0" presId="urn:microsoft.com/office/officeart/2005/8/layout/bProcess4"/>
    <dgm:cxn modelId="{846DCE4C-6EC0-4B41-98DF-35A1E2E633D8}" type="presOf" srcId="{07B73AAA-1621-41FC-A5C8-B687D8D82DD3}" destId="{2E6E0DEA-25A2-4A73-B4CE-749C7457A324}" srcOrd="0" destOrd="0" presId="urn:microsoft.com/office/officeart/2005/8/layout/bProcess4"/>
    <dgm:cxn modelId="{DA6DD52B-9DB8-44BB-A062-E3B22E97BD7F}" type="presOf" srcId="{F1FD88BB-3638-44CF-A991-3355A41FA194}" destId="{1964B87E-4F29-4924-991A-E5EE6F9C9CD9}" srcOrd="0" destOrd="0" presId="urn:microsoft.com/office/officeart/2005/8/layout/bProcess4"/>
    <dgm:cxn modelId="{C638D327-12CE-4FBC-9AEB-D24033D206E2}" type="presOf" srcId="{B00DCD43-5702-44E9-B52D-2B7B8BF01B1C}" destId="{6C7E4602-FFC9-47AD-874E-24C4778EA8BC}" srcOrd="0" destOrd="0" presId="urn:microsoft.com/office/officeart/2005/8/layout/bProcess4"/>
    <dgm:cxn modelId="{7B3E176A-BA12-4437-9C97-54FCDF09DED0}" srcId="{D99183D7-DDA9-42EA-8D71-2DAFC4B9E683}" destId="{8CB51397-2948-4DB6-A405-00A8AE8FFCED}" srcOrd="4" destOrd="0" parTransId="{AEFCF22F-FC94-428B-B78E-55A8914FABBA}" sibTransId="{40721FD4-A122-4E99-9582-AFDBD5AA48A9}"/>
    <dgm:cxn modelId="{09FA3FAF-3BD8-4516-A001-644858EE1F10}" type="presOf" srcId="{703DCDE7-3244-4C36-AA89-DB2C727D661B}" destId="{E183DB98-B257-4E56-A221-0269ADEA828B}" srcOrd="0" destOrd="0" presId="urn:microsoft.com/office/officeart/2005/8/layout/bProcess4"/>
    <dgm:cxn modelId="{C4EC22D1-8DA1-4A47-9D2F-A8D202CC0D43}" type="presOf" srcId="{40721FD4-A122-4E99-9582-AFDBD5AA48A9}" destId="{52C0AD68-4F0A-4B8E-90A5-EA6DA0085F1C}" srcOrd="0" destOrd="0" presId="urn:microsoft.com/office/officeart/2005/8/layout/bProcess4"/>
    <dgm:cxn modelId="{0EF76C1B-45A8-4E3C-B05A-EE8090D4BB3B}" srcId="{D99183D7-DDA9-42EA-8D71-2DAFC4B9E683}" destId="{1A655F5D-3C29-444B-8BFD-F464E540CC62}" srcOrd="5" destOrd="0" parTransId="{95A7E858-3752-48EA-B225-8E23E54D7108}" sibTransId="{8D7969BF-5C78-46D3-94DD-2F5496573D3F}"/>
    <dgm:cxn modelId="{1C4A76E7-E688-46E9-8820-5714E91CAE3D}" srcId="{D99183D7-DDA9-42EA-8D71-2DAFC4B9E683}" destId="{BB296C76-4A6F-4735-BFD0-7546D6663916}" srcOrd="0" destOrd="0" parTransId="{B346E09C-AAE9-40BE-8816-EE1B436084BD}" sibTransId="{16DE9E62-23A2-4B55-9D0D-B937D73988A6}"/>
    <dgm:cxn modelId="{AD705BB9-E5BF-4632-B22E-ED9D30B6AC67}" type="presOf" srcId="{1A655F5D-3C29-444B-8BFD-F464E540CC62}" destId="{AABD2862-5FAD-4B02-BC3C-31654FA28DCA}" srcOrd="0" destOrd="0" presId="urn:microsoft.com/office/officeart/2005/8/layout/bProcess4"/>
    <dgm:cxn modelId="{34ED33F1-6945-44DF-AD2B-6F7E369C7D04}" type="presOf" srcId="{4CEE6CFF-979E-4AA9-A9AF-4DC694B3183B}" destId="{A8C33872-116D-4296-9354-B568AC65FB5F}" srcOrd="0" destOrd="0" presId="urn:microsoft.com/office/officeart/2005/8/layout/bProcess4"/>
    <dgm:cxn modelId="{AEE1DAA1-183E-4792-99CB-C9436FBA224B}" srcId="{D99183D7-DDA9-42EA-8D71-2DAFC4B9E683}" destId="{F1FD88BB-3638-44CF-A991-3355A41FA194}" srcOrd="3" destOrd="0" parTransId="{F56EED5B-EC33-4178-88C6-667E0285FDE4}" sibTransId="{B00DCD43-5702-44E9-B52D-2B7B8BF01B1C}"/>
    <dgm:cxn modelId="{30E105E6-77A8-47E0-83C4-0BA39A62F13E}" type="presOf" srcId="{D99183D7-DDA9-42EA-8D71-2DAFC4B9E683}" destId="{6BAFDBC8-C77F-4991-9620-D24D62FF2C9F}" srcOrd="0" destOrd="0" presId="urn:microsoft.com/office/officeart/2005/8/layout/bProcess4"/>
    <dgm:cxn modelId="{840D11EB-8FC0-4E6D-8591-C80B20740BC5}" type="presOf" srcId="{9FBFDC6A-AEEC-4005-880F-90888E6399FF}" destId="{89434EAA-DE70-4F7B-A625-4E2B434ED7C5}" srcOrd="0" destOrd="0" presId="urn:microsoft.com/office/officeart/2005/8/layout/bProcess4"/>
    <dgm:cxn modelId="{9DC52C87-AB72-43D6-B39E-BA0119DC36AA}" type="presParOf" srcId="{6BAFDBC8-C77F-4991-9620-D24D62FF2C9F}" destId="{7AAF1DF8-5271-43FF-A5AE-6F4402914251}" srcOrd="0" destOrd="0" presId="urn:microsoft.com/office/officeart/2005/8/layout/bProcess4"/>
    <dgm:cxn modelId="{361174BD-0B3D-4976-8710-33EC72EE2554}" type="presParOf" srcId="{7AAF1DF8-5271-43FF-A5AE-6F4402914251}" destId="{06FDDF58-ACBF-422E-88E2-E5F86E3D4E5A}" srcOrd="0" destOrd="0" presId="urn:microsoft.com/office/officeart/2005/8/layout/bProcess4"/>
    <dgm:cxn modelId="{1E416CF8-4896-4EA6-BC60-75ED319BC7D2}" type="presParOf" srcId="{7AAF1DF8-5271-43FF-A5AE-6F4402914251}" destId="{93F2B229-ECFA-4C9D-B963-3A7E53A57D7E}" srcOrd="1" destOrd="0" presId="urn:microsoft.com/office/officeart/2005/8/layout/bProcess4"/>
    <dgm:cxn modelId="{BA76DCA6-5E9A-4B35-82BD-C8DFCC507274}" type="presParOf" srcId="{6BAFDBC8-C77F-4991-9620-D24D62FF2C9F}" destId="{035C7FC6-E802-4704-8AC4-BA3BB3BDE190}" srcOrd="1" destOrd="0" presId="urn:microsoft.com/office/officeart/2005/8/layout/bProcess4"/>
    <dgm:cxn modelId="{818E8AD0-B4FA-4C02-B522-2C99A2A208FB}" type="presParOf" srcId="{6BAFDBC8-C77F-4991-9620-D24D62FF2C9F}" destId="{8A45EA04-7F3A-42B7-B27D-E5CBBBF8CF8F}" srcOrd="2" destOrd="0" presId="urn:microsoft.com/office/officeart/2005/8/layout/bProcess4"/>
    <dgm:cxn modelId="{E5323435-3A69-4340-92E7-3578FB198320}" type="presParOf" srcId="{8A45EA04-7F3A-42B7-B27D-E5CBBBF8CF8F}" destId="{5595918B-2AC8-4E13-8424-80ED3A2649B6}" srcOrd="0" destOrd="0" presId="urn:microsoft.com/office/officeart/2005/8/layout/bProcess4"/>
    <dgm:cxn modelId="{C3341B49-D837-4299-AFBB-DBDBF05F73E9}" type="presParOf" srcId="{8A45EA04-7F3A-42B7-B27D-E5CBBBF8CF8F}" destId="{A8C33872-116D-4296-9354-B568AC65FB5F}" srcOrd="1" destOrd="0" presId="urn:microsoft.com/office/officeart/2005/8/layout/bProcess4"/>
    <dgm:cxn modelId="{592BA5AE-EE4C-4820-9E7F-C12C0941158A}" type="presParOf" srcId="{6BAFDBC8-C77F-4991-9620-D24D62FF2C9F}" destId="{E183DB98-B257-4E56-A221-0269ADEA828B}" srcOrd="3" destOrd="0" presId="urn:microsoft.com/office/officeart/2005/8/layout/bProcess4"/>
    <dgm:cxn modelId="{8FEE7AF7-0029-45EB-83B5-6CC69A1D875F}" type="presParOf" srcId="{6BAFDBC8-C77F-4991-9620-D24D62FF2C9F}" destId="{EB8FC8C7-A8C8-4E48-A284-C72651A42837}" srcOrd="4" destOrd="0" presId="urn:microsoft.com/office/officeart/2005/8/layout/bProcess4"/>
    <dgm:cxn modelId="{BE49C649-9F2F-4B49-AB86-7F2FF8A3EF8C}" type="presParOf" srcId="{EB8FC8C7-A8C8-4E48-A284-C72651A42837}" destId="{C6F42B6F-3AA9-4E80-BD93-58DD476DEDFE}" srcOrd="0" destOrd="0" presId="urn:microsoft.com/office/officeart/2005/8/layout/bProcess4"/>
    <dgm:cxn modelId="{0C8D538B-6CA6-4733-9042-F6AFD3CD3227}" type="presParOf" srcId="{EB8FC8C7-A8C8-4E48-A284-C72651A42837}" destId="{89434EAA-DE70-4F7B-A625-4E2B434ED7C5}" srcOrd="1" destOrd="0" presId="urn:microsoft.com/office/officeart/2005/8/layout/bProcess4"/>
    <dgm:cxn modelId="{517F8918-200E-409B-B4FF-5EBC8DB64CA5}" type="presParOf" srcId="{6BAFDBC8-C77F-4991-9620-D24D62FF2C9F}" destId="{2E6E0DEA-25A2-4A73-B4CE-749C7457A324}" srcOrd="5" destOrd="0" presId="urn:microsoft.com/office/officeart/2005/8/layout/bProcess4"/>
    <dgm:cxn modelId="{EA6345DC-3FDB-4956-9221-4D8FCA9C5978}" type="presParOf" srcId="{6BAFDBC8-C77F-4991-9620-D24D62FF2C9F}" destId="{3D68A1F8-32ED-480F-8E64-B581F50388C7}" srcOrd="6" destOrd="0" presId="urn:microsoft.com/office/officeart/2005/8/layout/bProcess4"/>
    <dgm:cxn modelId="{62D69DAB-DEB8-4056-B4EB-DF2CD3BD2EAA}" type="presParOf" srcId="{3D68A1F8-32ED-480F-8E64-B581F50388C7}" destId="{D6AE3FB3-510F-4046-9EBA-DB95641CEE57}" srcOrd="0" destOrd="0" presId="urn:microsoft.com/office/officeart/2005/8/layout/bProcess4"/>
    <dgm:cxn modelId="{76E434CB-EBCB-4A97-A829-6DA614C9CEC5}" type="presParOf" srcId="{3D68A1F8-32ED-480F-8E64-B581F50388C7}" destId="{1964B87E-4F29-4924-991A-E5EE6F9C9CD9}" srcOrd="1" destOrd="0" presId="urn:microsoft.com/office/officeart/2005/8/layout/bProcess4"/>
    <dgm:cxn modelId="{9A3DD299-3A3E-4B6E-B921-5851935BCD2F}" type="presParOf" srcId="{6BAFDBC8-C77F-4991-9620-D24D62FF2C9F}" destId="{6C7E4602-FFC9-47AD-874E-24C4778EA8BC}" srcOrd="7" destOrd="0" presId="urn:microsoft.com/office/officeart/2005/8/layout/bProcess4"/>
    <dgm:cxn modelId="{82F2C9A3-CA09-47BF-8B97-EAAD3CA59818}" type="presParOf" srcId="{6BAFDBC8-C77F-4991-9620-D24D62FF2C9F}" destId="{6E40FF79-72B1-4B4A-AAD0-45659BFB979F}" srcOrd="8" destOrd="0" presId="urn:microsoft.com/office/officeart/2005/8/layout/bProcess4"/>
    <dgm:cxn modelId="{0BC44891-8FB9-40E4-9605-AFDE83D1089D}" type="presParOf" srcId="{6E40FF79-72B1-4B4A-AAD0-45659BFB979F}" destId="{DF81A4C8-52BD-4536-9B90-0BE9C79D04E9}" srcOrd="0" destOrd="0" presId="urn:microsoft.com/office/officeart/2005/8/layout/bProcess4"/>
    <dgm:cxn modelId="{E5D95DBF-41FC-481A-8671-8813AFC8A452}" type="presParOf" srcId="{6E40FF79-72B1-4B4A-AAD0-45659BFB979F}" destId="{EE044288-FABD-423E-8833-1D3303C4C348}" srcOrd="1" destOrd="0" presId="urn:microsoft.com/office/officeart/2005/8/layout/bProcess4"/>
    <dgm:cxn modelId="{E5465D36-AA08-4F74-BED2-EDBD9B681A18}" type="presParOf" srcId="{6BAFDBC8-C77F-4991-9620-D24D62FF2C9F}" destId="{52C0AD68-4F0A-4B8E-90A5-EA6DA0085F1C}" srcOrd="9" destOrd="0" presId="urn:microsoft.com/office/officeart/2005/8/layout/bProcess4"/>
    <dgm:cxn modelId="{A715A2A1-A075-48A5-8A0A-279CD4BBC847}" type="presParOf" srcId="{6BAFDBC8-C77F-4991-9620-D24D62FF2C9F}" destId="{6DA47C48-C584-4C1F-8E13-B5C7C079D68D}" srcOrd="10" destOrd="0" presId="urn:microsoft.com/office/officeart/2005/8/layout/bProcess4"/>
    <dgm:cxn modelId="{B3591B18-43FC-4AF8-8EED-724B9C89A146}" type="presParOf" srcId="{6DA47C48-C584-4C1F-8E13-B5C7C079D68D}" destId="{C3E74FF0-03B8-4EA1-B4C2-14366427E18E}" srcOrd="0" destOrd="0" presId="urn:microsoft.com/office/officeart/2005/8/layout/bProcess4"/>
    <dgm:cxn modelId="{735F2077-4D79-4FBD-8C2E-15F3FA02720E}" type="presParOf" srcId="{6DA47C48-C584-4C1F-8E13-B5C7C079D68D}" destId="{AABD2862-5FAD-4B02-BC3C-31654FA28DCA}" srcOrd="1" destOrd="0" presId="urn:microsoft.com/office/officeart/2005/8/layout/bProcess4"/>
    <dgm:cxn modelId="{04CB2358-CB73-4E7E-BBDC-C65D64580E66}" type="presParOf" srcId="{6BAFDBC8-C77F-4991-9620-D24D62FF2C9F}" destId="{61BFF4E2-18DD-4189-9680-27BA304089AF}" srcOrd="11" destOrd="0" presId="urn:microsoft.com/office/officeart/2005/8/layout/bProcess4"/>
    <dgm:cxn modelId="{49C31DCE-AECC-4A3A-A0E5-A4F4418151B7}" type="presParOf" srcId="{6BAFDBC8-C77F-4991-9620-D24D62FF2C9F}" destId="{9C59A15A-A473-4F49-BFA3-198B3B316900}" srcOrd="12" destOrd="0" presId="urn:microsoft.com/office/officeart/2005/8/layout/bProcess4"/>
    <dgm:cxn modelId="{56D5A51A-EBBA-46F6-AF0A-3DE103DC439C}" type="presParOf" srcId="{9C59A15A-A473-4F49-BFA3-198B3B316900}" destId="{71F7EEF5-E8E8-4B10-AE22-6D15B28C2A1F}" srcOrd="0" destOrd="0" presId="urn:microsoft.com/office/officeart/2005/8/layout/bProcess4"/>
    <dgm:cxn modelId="{289F1BF4-F197-4C14-9CE4-6915771226B9}" type="presParOf" srcId="{9C59A15A-A473-4F49-BFA3-198B3B316900}" destId="{FAF4DB51-41A4-4C37-8061-F87168927E4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25DBFD-E387-42BC-A42A-FA08D3DFF1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R"/>
        </a:p>
      </dgm:t>
    </dgm:pt>
    <dgm:pt modelId="{10E717F5-6E45-464E-B8D4-032DB9473C27}">
      <dgm:prSet phldrT="[Texto]" custT="1"/>
      <dgm:spPr/>
      <dgm:t>
        <a:bodyPr/>
        <a:lstStyle/>
        <a:p>
          <a:r>
            <a:rPr lang="es-CR" sz="1600" dirty="0"/>
            <a:t>Mejor comprensión de los objetivos estratégicos organizacionales</a:t>
          </a:r>
          <a:r>
            <a:rPr lang="es-CR" sz="1300" dirty="0"/>
            <a:t>.</a:t>
          </a:r>
        </a:p>
      </dgm:t>
    </dgm:pt>
    <dgm:pt modelId="{6935936D-F18C-449B-8167-6C5E66F1AD6F}" type="parTrans" cxnId="{939CF611-70BA-44B4-8A01-6C77A5336F23}">
      <dgm:prSet/>
      <dgm:spPr/>
      <dgm:t>
        <a:bodyPr/>
        <a:lstStyle/>
        <a:p>
          <a:endParaRPr lang="es-CR"/>
        </a:p>
      </dgm:t>
    </dgm:pt>
    <dgm:pt modelId="{0F6EBDCA-F3CC-472A-ADD7-9D1D7CCE4799}" type="sibTrans" cxnId="{939CF611-70BA-44B4-8A01-6C77A5336F23}">
      <dgm:prSet/>
      <dgm:spPr/>
      <dgm:t>
        <a:bodyPr/>
        <a:lstStyle/>
        <a:p>
          <a:endParaRPr lang="es-CR"/>
        </a:p>
      </dgm:t>
    </dgm:pt>
    <dgm:pt modelId="{76CF8C97-C5B5-4E8E-85B8-1D8BE4D5C4CB}">
      <dgm:prSet phldrT="[Texto]" custT="1"/>
      <dgm:spPr/>
      <dgm:t>
        <a:bodyPr/>
        <a:lstStyle/>
        <a:p>
          <a:r>
            <a:rPr lang="es-CR" sz="1600" dirty="0"/>
            <a:t>Mayor conciencia acerca de los objetivos sostenibles estratégicos</a:t>
          </a:r>
          <a:r>
            <a:rPr lang="es-CR" sz="1300" dirty="0"/>
            <a:t>.</a:t>
          </a:r>
        </a:p>
      </dgm:t>
    </dgm:pt>
    <dgm:pt modelId="{7F52BA59-6DE7-4B92-ABE3-5868A53E334E}" type="parTrans" cxnId="{5946BFF1-4156-441D-AED3-A60C865D223D}">
      <dgm:prSet/>
      <dgm:spPr/>
      <dgm:t>
        <a:bodyPr/>
        <a:lstStyle/>
        <a:p>
          <a:endParaRPr lang="es-CR"/>
        </a:p>
      </dgm:t>
    </dgm:pt>
    <dgm:pt modelId="{F16FD726-551F-45B6-AE10-E4F4763D6754}" type="sibTrans" cxnId="{5946BFF1-4156-441D-AED3-A60C865D223D}">
      <dgm:prSet/>
      <dgm:spPr/>
      <dgm:t>
        <a:bodyPr/>
        <a:lstStyle/>
        <a:p>
          <a:endParaRPr lang="es-CR"/>
        </a:p>
      </dgm:t>
    </dgm:pt>
    <dgm:pt modelId="{07CD458B-43D0-43C2-9607-A88CC1A56336}">
      <dgm:prSet phldrT="[Texto]" custT="1"/>
      <dgm:spPr/>
      <dgm:t>
        <a:bodyPr/>
        <a:lstStyle/>
        <a:p>
          <a:r>
            <a:rPr lang="es-CR" sz="1600" dirty="0"/>
            <a:t>Definición de proyectos, productos y procesos sostenibles a través del análisis de impacto a la sociedad, ambiente y economía.</a:t>
          </a:r>
        </a:p>
      </dgm:t>
    </dgm:pt>
    <dgm:pt modelId="{989A2993-E829-459E-80A1-6D47F6AE7097}" type="parTrans" cxnId="{EE19F7E7-C78A-47EE-9284-861A4288C300}">
      <dgm:prSet/>
      <dgm:spPr/>
      <dgm:t>
        <a:bodyPr/>
        <a:lstStyle/>
        <a:p>
          <a:endParaRPr lang="es-CR"/>
        </a:p>
      </dgm:t>
    </dgm:pt>
    <dgm:pt modelId="{BFB6CFB8-15D2-4FC9-8A62-9A3ADE0B2E7B}" type="sibTrans" cxnId="{EE19F7E7-C78A-47EE-9284-861A4288C300}">
      <dgm:prSet/>
      <dgm:spPr/>
      <dgm:t>
        <a:bodyPr/>
        <a:lstStyle/>
        <a:p>
          <a:endParaRPr lang="es-CR"/>
        </a:p>
      </dgm:t>
    </dgm:pt>
    <dgm:pt modelId="{D3036D49-A66C-4DB1-983C-DC8CC52694F2}">
      <dgm:prSet phldrT="[Texto]" custT="1"/>
      <dgm:spPr/>
      <dgm:t>
        <a:bodyPr/>
        <a:lstStyle/>
        <a:p>
          <a:r>
            <a:rPr lang="es-CR" sz="1600" dirty="0"/>
            <a:t>Mayor información acerca de sus productos y procesos respecto a los posibles impactos y cómo remediarlos o aprovecharlos.</a:t>
          </a:r>
        </a:p>
      </dgm:t>
    </dgm:pt>
    <dgm:pt modelId="{9C60D945-70A2-4A24-8973-F909A24009DD}" type="parTrans" cxnId="{BF0C2F07-04B6-4FD1-8E62-E85F22CE9E42}">
      <dgm:prSet/>
      <dgm:spPr/>
      <dgm:t>
        <a:bodyPr/>
        <a:lstStyle/>
        <a:p>
          <a:endParaRPr lang="es-CR"/>
        </a:p>
      </dgm:t>
    </dgm:pt>
    <dgm:pt modelId="{EF4890C2-4FCB-4F54-ABE7-7F5292AB9305}" type="sibTrans" cxnId="{BF0C2F07-04B6-4FD1-8E62-E85F22CE9E42}">
      <dgm:prSet/>
      <dgm:spPr/>
      <dgm:t>
        <a:bodyPr/>
        <a:lstStyle/>
        <a:p>
          <a:endParaRPr lang="es-CR"/>
        </a:p>
      </dgm:t>
    </dgm:pt>
    <dgm:pt modelId="{95E19B59-785A-4994-9BBE-FF4E1F9BF1D7}">
      <dgm:prSet phldrT="[Texto]" custT="1"/>
      <dgm:spPr/>
      <dgm:t>
        <a:bodyPr/>
        <a:lstStyle/>
        <a:p>
          <a:r>
            <a:rPr lang="es-CR" sz="1600" dirty="0"/>
            <a:t>Definición de proyectos sostenibles alineados con los objetivos estratégicos sostenibles</a:t>
          </a:r>
          <a:r>
            <a:rPr lang="es-CR" sz="1300" dirty="0"/>
            <a:t>.</a:t>
          </a:r>
        </a:p>
      </dgm:t>
    </dgm:pt>
    <dgm:pt modelId="{818DC060-0C44-4BD4-88A3-3E65B8A3A5D1}" type="parTrans" cxnId="{FFDD5961-7A13-4291-998F-6A2330885BA0}">
      <dgm:prSet/>
      <dgm:spPr/>
      <dgm:t>
        <a:bodyPr/>
        <a:lstStyle/>
        <a:p>
          <a:endParaRPr lang="es-CR"/>
        </a:p>
      </dgm:t>
    </dgm:pt>
    <dgm:pt modelId="{493F2AF7-9470-4AE9-8DE3-755BEFFE01A6}" type="sibTrans" cxnId="{FFDD5961-7A13-4291-998F-6A2330885BA0}">
      <dgm:prSet/>
      <dgm:spPr/>
      <dgm:t>
        <a:bodyPr/>
        <a:lstStyle/>
        <a:p>
          <a:endParaRPr lang="es-CR"/>
        </a:p>
      </dgm:t>
    </dgm:pt>
    <dgm:pt modelId="{08878ACE-27A7-41B8-B668-BC0A3AE674F3}">
      <dgm:prSet phldrT="[Texto]" custT="1"/>
      <dgm:spPr/>
      <dgm:t>
        <a:bodyPr/>
        <a:lstStyle/>
        <a:p>
          <a:r>
            <a:rPr lang="es-CR" sz="1600" dirty="0"/>
            <a:t>Mayor probabilidad de cumplir con alcance, tiempo, costo y calidad, al contar con mayor información de control.</a:t>
          </a:r>
        </a:p>
      </dgm:t>
    </dgm:pt>
    <dgm:pt modelId="{0B8E9FEF-FEAA-4DC6-8BCD-9CAF70BE258D}" type="parTrans" cxnId="{C4B69798-DDA9-47F0-9B90-0ABD6E9B305C}">
      <dgm:prSet/>
      <dgm:spPr/>
      <dgm:t>
        <a:bodyPr/>
        <a:lstStyle/>
        <a:p>
          <a:endParaRPr lang="es-CR"/>
        </a:p>
      </dgm:t>
    </dgm:pt>
    <dgm:pt modelId="{5311F48F-B4CC-418C-8306-54A397A60E9D}" type="sibTrans" cxnId="{C4B69798-DDA9-47F0-9B90-0ABD6E9B305C}">
      <dgm:prSet/>
      <dgm:spPr/>
      <dgm:t>
        <a:bodyPr/>
        <a:lstStyle/>
        <a:p>
          <a:endParaRPr lang="es-CR"/>
        </a:p>
      </dgm:t>
    </dgm:pt>
    <dgm:pt modelId="{D3BFBE94-EB19-458B-A082-AEFE2102DA24}">
      <dgm:prSet phldrT="[Texto]" custT="1"/>
      <dgm:spPr/>
      <dgm:t>
        <a:bodyPr/>
        <a:lstStyle/>
        <a:p>
          <a:r>
            <a:rPr lang="es-CR" sz="1600" dirty="0"/>
            <a:t>Mayor conciencia en la adquisición de bienes y servicios al evaluar a los vendedores desde una perspectiva d sostenibilidad.</a:t>
          </a:r>
        </a:p>
      </dgm:t>
    </dgm:pt>
    <dgm:pt modelId="{4E509AF0-9889-48B7-A85E-A0058D82088C}" type="parTrans" cxnId="{67AD7B2C-F5D8-4B1D-B153-E4E105E46A1C}">
      <dgm:prSet/>
      <dgm:spPr/>
      <dgm:t>
        <a:bodyPr/>
        <a:lstStyle/>
        <a:p>
          <a:endParaRPr lang="es-CR"/>
        </a:p>
      </dgm:t>
    </dgm:pt>
    <dgm:pt modelId="{70B427B8-3990-4583-9E5D-23E64702092D}" type="sibTrans" cxnId="{67AD7B2C-F5D8-4B1D-B153-E4E105E46A1C}">
      <dgm:prSet/>
      <dgm:spPr/>
      <dgm:t>
        <a:bodyPr/>
        <a:lstStyle/>
        <a:p>
          <a:endParaRPr lang="es-CR"/>
        </a:p>
      </dgm:t>
    </dgm:pt>
    <dgm:pt modelId="{E86AE2A6-BAE3-4859-A1D0-D3D48CBE8B32}">
      <dgm:prSet phldrT="[Texto]"/>
      <dgm:spPr/>
      <dgm:t>
        <a:bodyPr/>
        <a:lstStyle/>
        <a:p>
          <a:endParaRPr lang="es-CR" dirty="0"/>
        </a:p>
      </dgm:t>
    </dgm:pt>
    <dgm:pt modelId="{D4DEE582-9426-4F8E-B9C0-0074940634E7}" type="parTrans" cxnId="{9FCA6AE4-6ACB-479B-93A2-60DD2EADC9D4}">
      <dgm:prSet/>
      <dgm:spPr/>
      <dgm:t>
        <a:bodyPr/>
        <a:lstStyle/>
        <a:p>
          <a:endParaRPr lang="es-CR"/>
        </a:p>
      </dgm:t>
    </dgm:pt>
    <dgm:pt modelId="{404A2F52-62BF-4F6E-9FB8-7A2B0D5AD0C1}" type="sibTrans" cxnId="{9FCA6AE4-6ACB-479B-93A2-60DD2EADC9D4}">
      <dgm:prSet/>
      <dgm:spPr/>
      <dgm:t>
        <a:bodyPr/>
        <a:lstStyle/>
        <a:p>
          <a:endParaRPr lang="es-CR"/>
        </a:p>
      </dgm:t>
    </dgm:pt>
    <dgm:pt modelId="{E59478D6-7F2C-4152-8D10-6481A102EAA8}" type="pres">
      <dgm:prSet presAssocID="{8C25DBFD-E387-42BC-A42A-FA08D3DFF1E5}" presName="Name0" presStyleCnt="0">
        <dgm:presLayoutVars>
          <dgm:chMax val="7"/>
          <dgm:chPref val="7"/>
          <dgm:dir/>
        </dgm:presLayoutVars>
      </dgm:prSet>
      <dgm:spPr/>
    </dgm:pt>
    <dgm:pt modelId="{2404B4B2-9049-4014-8CCA-1FF77AEC76F9}" type="pres">
      <dgm:prSet presAssocID="{8C25DBFD-E387-42BC-A42A-FA08D3DFF1E5}" presName="Name1" presStyleCnt="0"/>
      <dgm:spPr/>
    </dgm:pt>
    <dgm:pt modelId="{C3D4B15F-9E11-4E88-8ED3-5E3195B2EACC}" type="pres">
      <dgm:prSet presAssocID="{8C25DBFD-E387-42BC-A42A-FA08D3DFF1E5}" presName="cycle" presStyleCnt="0"/>
      <dgm:spPr/>
    </dgm:pt>
    <dgm:pt modelId="{927FD965-FDFC-4CD2-B8C8-3FEF9CC2CA22}" type="pres">
      <dgm:prSet presAssocID="{8C25DBFD-E387-42BC-A42A-FA08D3DFF1E5}" presName="srcNode" presStyleLbl="node1" presStyleIdx="0" presStyleCnt="7"/>
      <dgm:spPr/>
    </dgm:pt>
    <dgm:pt modelId="{D05E80F0-27AF-4552-B6F4-63DD001E0AEA}" type="pres">
      <dgm:prSet presAssocID="{8C25DBFD-E387-42BC-A42A-FA08D3DFF1E5}" presName="conn" presStyleLbl="parChTrans1D2" presStyleIdx="0" presStyleCnt="1"/>
      <dgm:spPr/>
    </dgm:pt>
    <dgm:pt modelId="{C010198E-A2FE-407A-9C26-EE4BC867370B}" type="pres">
      <dgm:prSet presAssocID="{8C25DBFD-E387-42BC-A42A-FA08D3DFF1E5}" presName="extraNode" presStyleLbl="node1" presStyleIdx="0" presStyleCnt="7"/>
      <dgm:spPr/>
    </dgm:pt>
    <dgm:pt modelId="{E2865AF2-EA3B-4E62-A4F0-A7C354779B0E}" type="pres">
      <dgm:prSet presAssocID="{8C25DBFD-E387-42BC-A42A-FA08D3DFF1E5}" presName="dstNode" presStyleLbl="node1" presStyleIdx="0" presStyleCnt="7"/>
      <dgm:spPr/>
    </dgm:pt>
    <dgm:pt modelId="{1BAC02C8-D38F-4A22-9255-D581D0AE0FA4}" type="pres">
      <dgm:prSet presAssocID="{10E717F5-6E45-464E-B8D4-032DB9473C27}" presName="text_1" presStyleLbl="node1" presStyleIdx="0" presStyleCnt="7">
        <dgm:presLayoutVars>
          <dgm:bulletEnabled val="1"/>
        </dgm:presLayoutVars>
      </dgm:prSet>
      <dgm:spPr/>
    </dgm:pt>
    <dgm:pt modelId="{3DBB8595-594C-44EC-881D-1BD5FB06D6B8}" type="pres">
      <dgm:prSet presAssocID="{10E717F5-6E45-464E-B8D4-032DB9473C27}" presName="accent_1" presStyleCnt="0"/>
      <dgm:spPr/>
    </dgm:pt>
    <dgm:pt modelId="{0FD08A49-CDA8-4F38-8660-16A09A127F8A}" type="pres">
      <dgm:prSet presAssocID="{10E717F5-6E45-464E-B8D4-032DB9473C27}" presName="accentRepeatNode" presStyleLbl="solidFgAcc1" presStyleIdx="0" presStyleCnt="7"/>
      <dgm:spPr/>
    </dgm:pt>
    <dgm:pt modelId="{47538D21-7EE8-4468-8ECB-7B8519B56199}" type="pres">
      <dgm:prSet presAssocID="{76CF8C97-C5B5-4E8E-85B8-1D8BE4D5C4CB}" presName="text_2" presStyleLbl="node1" presStyleIdx="1" presStyleCnt="7">
        <dgm:presLayoutVars>
          <dgm:bulletEnabled val="1"/>
        </dgm:presLayoutVars>
      </dgm:prSet>
      <dgm:spPr/>
    </dgm:pt>
    <dgm:pt modelId="{559CA339-EA09-4438-8B43-C69D76CF6545}" type="pres">
      <dgm:prSet presAssocID="{76CF8C97-C5B5-4E8E-85B8-1D8BE4D5C4CB}" presName="accent_2" presStyleCnt="0"/>
      <dgm:spPr/>
    </dgm:pt>
    <dgm:pt modelId="{6FE809D2-CB43-4F3C-8389-B4F331576297}" type="pres">
      <dgm:prSet presAssocID="{76CF8C97-C5B5-4E8E-85B8-1D8BE4D5C4CB}" presName="accentRepeatNode" presStyleLbl="solidFgAcc1" presStyleIdx="1" presStyleCnt="7"/>
      <dgm:spPr/>
    </dgm:pt>
    <dgm:pt modelId="{4910D5EA-7DEF-4BF9-9752-106E5D59C97F}" type="pres">
      <dgm:prSet presAssocID="{95E19B59-785A-4994-9BBE-FF4E1F9BF1D7}" presName="text_3" presStyleLbl="node1" presStyleIdx="2" presStyleCnt="7">
        <dgm:presLayoutVars>
          <dgm:bulletEnabled val="1"/>
        </dgm:presLayoutVars>
      </dgm:prSet>
      <dgm:spPr/>
    </dgm:pt>
    <dgm:pt modelId="{6FE51567-B6A6-4C5A-A0BF-E7AA58679314}" type="pres">
      <dgm:prSet presAssocID="{95E19B59-785A-4994-9BBE-FF4E1F9BF1D7}" presName="accent_3" presStyleCnt="0"/>
      <dgm:spPr/>
    </dgm:pt>
    <dgm:pt modelId="{5D29CA75-C38F-4D22-BFE0-032E5086CE92}" type="pres">
      <dgm:prSet presAssocID="{95E19B59-785A-4994-9BBE-FF4E1F9BF1D7}" presName="accentRepeatNode" presStyleLbl="solidFgAcc1" presStyleIdx="2" presStyleCnt="7"/>
      <dgm:spPr/>
    </dgm:pt>
    <dgm:pt modelId="{0963A5FF-9131-457E-89AD-23DB8E95B215}" type="pres">
      <dgm:prSet presAssocID="{07CD458B-43D0-43C2-9607-A88CC1A56336}" presName="text_4" presStyleLbl="node1" presStyleIdx="3" presStyleCnt="7" custScaleY="147808">
        <dgm:presLayoutVars>
          <dgm:bulletEnabled val="1"/>
        </dgm:presLayoutVars>
      </dgm:prSet>
      <dgm:spPr/>
    </dgm:pt>
    <dgm:pt modelId="{A957207A-FA75-46DB-B7C1-3EDF8701DA64}" type="pres">
      <dgm:prSet presAssocID="{07CD458B-43D0-43C2-9607-A88CC1A56336}" presName="accent_4" presStyleCnt="0"/>
      <dgm:spPr/>
    </dgm:pt>
    <dgm:pt modelId="{E744D4CD-D030-4188-A617-3762DB040979}" type="pres">
      <dgm:prSet presAssocID="{07CD458B-43D0-43C2-9607-A88CC1A56336}" presName="accentRepeatNode" presStyleLbl="solidFgAcc1" presStyleIdx="3" presStyleCnt="7"/>
      <dgm:spPr/>
    </dgm:pt>
    <dgm:pt modelId="{E8E55DC1-CE09-40CE-9C1C-3B850BB548F4}" type="pres">
      <dgm:prSet presAssocID="{D3036D49-A66C-4DB1-983C-DC8CC52694F2}" presName="text_5" presStyleLbl="node1" presStyleIdx="4" presStyleCnt="7" custScaleY="143250">
        <dgm:presLayoutVars>
          <dgm:bulletEnabled val="1"/>
        </dgm:presLayoutVars>
      </dgm:prSet>
      <dgm:spPr/>
    </dgm:pt>
    <dgm:pt modelId="{96AF2122-BAC9-4CD3-BB3A-6FC76C0662F3}" type="pres">
      <dgm:prSet presAssocID="{D3036D49-A66C-4DB1-983C-DC8CC52694F2}" presName="accent_5" presStyleCnt="0"/>
      <dgm:spPr/>
    </dgm:pt>
    <dgm:pt modelId="{E2BE7647-B315-4A33-BD6B-88A86B9462DF}" type="pres">
      <dgm:prSet presAssocID="{D3036D49-A66C-4DB1-983C-DC8CC52694F2}" presName="accentRepeatNode" presStyleLbl="solidFgAcc1" presStyleIdx="4" presStyleCnt="7"/>
      <dgm:spPr/>
    </dgm:pt>
    <dgm:pt modelId="{F59BE27A-DE04-40BE-A40B-C319AECA2528}" type="pres">
      <dgm:prSet presAssocID="{08878ACE-27A7-41B8-B668-BC0A3AE674F3}" presName="text_6" presStyleLbl="node1" presStyleIdx="5" presStyleCnt="7" custScaleY="106065">
        <dgm:presLayoutVars>
          <dgm:bulletEnabled val="1"/>
        </dgm:presLayoutVars>
      </dgm:prSet>
      <dgm:spPr/>
    </dgm:pt>
    <dgm:pt modelId="{229A8437-57EC-44EB-B143-961E6C91C0A4}" type="pres">
      <dgm:prSet presAssocID="{08878ACE-27A7-41B8-B668-BC0A3AE674F3}" presName="accent_6" presStyleCnt="0"/>
      <dgm:spPr/>
    </dgm:pt>
    <dgm:pt modelId="{D219D735-4411-4711-B628-474267D2B175}" type="pres">
      <dgm:prSet presAssocID="{08878ACE-27A7-41B8-B668-BC0A3AE674F3}" presName="accentRepeatNode" presStyleLbl="solidFgAcc1" presStyleIdx="5" presStyleCnt="7"/>
      <dgm:spPr/>
    </dgm:pt>
    <dgm:pt modelId="{0D6689C8-92AD-4C71-9438-2A60C7CC0642}" type="pres">
      <dgm:prSet presAssocID="{D3BFBE94-EB19-458B-A082-AEFE2102DA24}" presName="text_7" presStyleLbl="node1" presStyleIdx="6" presStyleCnt="7" custScaleY="134352">
        <dgm:presLayoutVars>
          <dgm:bulletEnabled val="1"/>
        </dgm:presLayoutVars>
      </dgm:prSet>
      <dgm:spPr/>
    </dgm:pt>
    <dgm:pt modelId="{22A22F9D-6CCE-4F55-B254-3B24E164289F}" type="pres">
      <dgm:prSet presAssocID="{D3BFBE94-EB19-458B-A082-AEFE2102DA24}" presName="accent_7" presStyleCnt="0"/>
      <dgm:spPr/>
    </dgm:pt>
    <dgm:pt modelId="{90CA7E51-9051-4807-9BF1-CE39A9B92E9D}" type="pres">
      <dgm:prSet presAssocID="{D3BFBE94-EB19-458B-A082-AEFE2102DA24}" presName="accentRepeatNode" presStyleLbl="solidFgAcc1" presStyleIdx="6" presStyleCnt="7"/>
      <dgm:spPr/>
    </dgm:pt>
  </dgm:ptLst>
  <dgm:cxnLst>
    <dgm:cxn modelId="{47B10EDB-646C-4D20-81EE-B960F8C62520}" type="presOf" srcId="{07CD458B-43D0-43C2-9607-A88CC1A56336}" destId="{0963A5FF-9131-457E-89AD-23DB8E95B215}" srcOrd="0" destOrd="0" presId="urn:microsoft.com/office/officeart/2008/layout/VerticalCurvedList"/>
    <dgm:cxn modelId="{BF0C2F07-04B6-4FD1-8E62-E85F22CE9E42}" srcId="{8C25DBFD-E387-42BC-A42A-FA08D3DFF1E5}" destId="{D3036D49-A66C-4DB1-983C-DC8CC52694F2}" srcOrd="4" destOrd="0" parTransId="{9C60D945-70A2-4A24-8973-F909A24009DD}" sibTransId="{EF4890C2-4FCB-4F54-ABE7-7F5292AB9305}"/>
    <dgm:cxn modelId="{8AE4E6F9-F235-400A-97CA-470C65165995}" type="presOf" srcId="{08878ACE-27A7-41B8-B668-BC0A3AE674F3}" destId="{F59BE27A-DE04-40BE-A40B-C319AECA2528}" srcOrd="0" destOrd="0" presId="urn:microsoft.com/office/officeart/2008/layout/VerticalCurvedList"/>
    <dgm:cxn modelId="{EE19F7E7-C78A-47EE-9284-861A4288C300}" srcId="{8C25DBFD-E387-42BC-A42A-FA08D3DFF1E5}" destId="{07CD458B-43D0-43C2-9607-A88CC1A56336}" srcOrd="3" destOrd="0" parTransId="{989A2993-E829-459E-80A1-6D47F6AE7097}" sibTransId="{BFB6CFB8-15D2-4FC9-8A62-9A3ADE0B2E7B}"/>
    <dgm:cxn modelId="{2258EB6C-375A-4A08-91F5-7D232E0E23CC}" type="presOf" srcId="{76CF8C97-C5B5-4E8E-85B8-1D8BE4D5C4CB}" destId="{47538D21-7EE8-4468-8ECB-7B8519B56199}" srcOrd="0" destOrd="0" presId="urn:microsoft.com/office/officeart/2008/layout/VerticalCurvedList"/>
    <dgm:cxn modelId="{C4B69798-DDA9-47F0-9B90-0ABD6E9B305C}" srcId="{8C25DBFD-E387-42BC-A42A-FA08D3DFF1E5}" destId="{08878ACE-27A7-41B8-B668-BC0A3AE674F3}" srcOrd="5" destOrd="0" parTransId="{0B8E9FEF-FEAA-4DC6-8BCD-9CAF70BE258D}" sibTransId="{5311F48F-B4CC-418C-8306-54A397A60E9D}"/>
    <dgm:cxn modelId="{DDD1B567-133B-4D3C-8A43-FE4C55EFAC80}" type="presOf" srcId="{8C25DBFD-E387-42BC-A42A-FA08D3DFF1E5}" destId="{E59478D6-7F2C-4152-8D10-6481A102EAA8}" srcOrd="0" destOrd="0" presId="urn:microsoft.com/office/officeart/2008/layout/VerticalCurvedList"/>
    <dgm:cxn modelId="{36EC8731-7945-4F83-A05A-618D08674F10}" type="presOf" srcId="{0F6EBDCA-F3CC-472A-ADD7-9D1D7CCE4799}" destId="{D05E80F0-27AF-4552-B6F4-63DD001E0AEA}" srcOrd="0" destOrd="0" presId="urn:microsoft.com/office/officeart/2008/layout/VerticalCurvedList"/>
    <dgm:cxn modelId="{67AD7B2C-F5D8-4B1D-B153-E4E105E46A1C}" srcId="{8C25DBFD-E387-42BC-A42A-FA08D3DFF1E5}" destId="{D3BFBE94-EB19-458B-A082-AEFE2102DA24}" srcOrd="6" destOrd="0" parTransId="{4E509AF0-9889-48B7-A85E-A0058D82088C}" sibTransId="{70B427B8-3990-4583-9E5D-23E64702092D}"/>
    <dgm:cxn modelId="{55A4C58F-9D35-4880-8A03-DA990BB2709C}" type="presOf" srcId="{95E19B59-785A-4994-9BBE-FF4E1F9BF1D7}" destId="{4910D5EA-7DEF-4BF9-9752-106E5D59C97F}" srcOrd="0" destOrd="0" presId="urn:microsoft.com/office/officeart/2008/layout/VerticalCurvedList"/>
    <dgm:cxn modelId="{5946BFF1-4156-441D-AED3-A60C865D223D}" srcId="{8C25DBFD-E387-42BC-A42A-FA08D3DFF1E5}" destId="{76CF8C97-C5B5-4E8E-85B8-1D8BE4D5C4CB}" srcOrd="1" destOrd="0" parTransId="{7F52BA59-6DE7-4B92-ABE3-5868A53E334E}" sibTransId="{F16FD726-551F-45B6-AE10-E4F4763D6754}"/>
    <dgm:cxn modelId="{D9AA121B-DCD4-43D4-A4C7-13B88C4651D0}" type="presOf" srcId="{D3036D49-A66C-4DB1-983C-DC8CC52694F2}" destId="{E8E55DC1-CE09-40CE-9C1C-3B850BB548F4}" srcOrd="0" destOrd="0" presId="urn:microsoft.com/office/officeart/2008/layout/VerticalCurvedList"/>
    <dgm:cxn modelId="{9FCA6AE4-6ACB-479B-93A2-60DD2EADC9D4}" srcId="{8C25DBFD-E387-42BC-A42A-FA08D3DFF1E5}" destId="{E86AE2A6-BAE3-4859-A1D0-D3D48CBE8B32}" srcOrd="7" destOrd="0" parTransId="{D4DEE582-9426-4F8E-B9C0-0074940634E7}" sibTransId="{404A2F52-62BF-4F6E-9FB8-7A2B0D5AD0C1}"/>
    <dgm:cxn modelId="{40EFA49B-4B04-44F9-97A4-2143A6ED94C9}" type="presOf" srcId="{D3BFBE94-EB19-458B-A082-AEFE2102DA24}" destId="{0D6689C8-92AD-4C71-9438-2A60C7CC0642}" srcOrd="0" destOrd="0" presId="urn:microsoft.com/office/officeart/2008/layout/VerticalCurvedList"/>
    <dgm:cxn modelId="{9FF511A7-09B4-4265-8A42-DEB9A88EA5E9}" type="presOf" srcId="{10E717F5-6E45-464E-B8D4-032DB9473C27}" destId="{1BAC02C8-D38F-4A22-9255-D581D0AE0FA4}" srcOrd="0" destOrd="0" presId="urn:microsoft.com/office/officeart/2008/layout/VerticalCurvedList"/>
    <dgm:cxn modelId="{939CF611-70BA-44B4-8A01-6C77A5336F23}" srcId="{8C25DBFD-E387-42BC-A42A-FA08D3DFF1E5}" destId="{10E717F5-6E45-464E-B8D4-032DB9473C27}" srcOrd="0" destOrd="0" parTransId="{6935936D-F18C-449B-8167-6C5E66F1AD6F}" sibTransId="{0F6EBDCA-F3CC-472A-ADD7-9D1D7CCE4799}"/>
    <dgm:cxn modelId="{FFDD5961-7A13-4291-998F-6A2330885BA0}" srcId="{8C25DBFD-E387-42BC-A42A-FA08D3DFF1E5}" destId="{95E19B59-785A-4994-9BBE-FF4E1F9BF1D7}" srcOrd="2" destOrd="0" parTransId="{818DC060-0C44-4BD4-88A3-3E65B8A3A5D1}" sibTransId="{493F2AF7-9470-4AE9-8DE3-755BEFFE01A6}"/>
    <dgm:cxn modelId="{83BB54D0-5A14-48BF-9FA2-20CF6556257D}" type="presParOf" srcId="{E59478D6-7F2C-4152-8D10-6481A102EAA8}" destId="{2404B4B2-9049-4014-8CCA-1FF77AEC76F9}" srcOrd="0" destOrd="0" presId="urn:microsoft.com/office/officeart/2008/layout/VerticalCurvedList"/>
    <dgm:cxn modelId="{9D00E9E5-C227-47F4-A38E-B3E887F5D4FF}" type="presParOf" srcId="{2404B4B2-9049-4014-8CCA-1FF77AEC76F9}" destId="{C3D4B15F-9E11-4E88-8ED3-5E3195B2EACC}" srcOrd="0" destOrd="0" presId="urn:microsoft.com/office/officeart/2008/layout/VerticalCurvedList"/>
    <dgm:cxn modelId="{1141723F-815E-4154-944C-F89013724370}" type="presParOf" srcId="{C3D4B15F-9E11-4E88-8ED3-5E3195B2EACC}" destId="{927FD965-FDFC-4CD2-B8C8-3FEF9CC2CA22}" srcOrd="0" destOrd="0" presId="urn:microsoft.com/office/officeart/2008/layout/VerticalCurvedList"/>
    <dgm:cxn modelId="{05285D12-DE34-43E0-8337-BB6137703CC5}" type="presParOf" srcId="{C3D4B15F-9E11-4E88-8ED3-5E3195B2EACC}" destId="{D05E80F0-27AF-4552-B6F4-63DD001E0AEA}" srcOrd="1" destOrd="0" presId="urn:microsoft.com/office/officeart/2008/layout/VerticalCurvedList"/>
    <dgm:cxn modelId="{AAE688C1-2132-4D99-B3B9-AD3D02EBC075}" type="presParOf" srcId="{C3D4B15F-9E11-4E88-8ED3-5E3195B2EACC}" destId="{C010198E-A2FE-407A-9C26-EE4BC867370B}" srcOrd="2" destOrd="0" presId="urn:microsoft.com/office/officeart/2008/layout/VerticalCurvedList"/>
    <dgm:cxn modelId="{D5EC5E3D-0792-459A-816A-525F33B9381E}" type="presParOf" srcId="{C3D4B15F-9E11-4E88-8ED3-5E3195B2EACC}" destId="{E2865AF2-EA3B-4E62-A4F0-A7C354779B0E}" srcOrd="3" destOrd="0" presId="urn:microsoft.com/office/officeart/2008/layout/VerticalCurvedList"/>
    <dgm:cxn modelId="{5C5C2510-B198-4E2E-B818-7B7BFDEAAD67}" type="presParOf" srcId="{2404B4B2-9049-4014-8CCA-1FF77AEC76F9}" destId="{1BAC02C8-D38F-4A22-9255-D581D0AE0FA4}" srcOrd="1" destOrd="0" presId="urn:microsoft.com/office/officeart/2008/layout/VerticalCurvedList"/>
    <dgm:cxn modelId="{AA7C778B-C8EB-4F99-BB6A-B402C8895DC1}" type="presParOf" srcId="{2404B4B2-9049-4014-8CCA-1FF77AEC76F9}" destId="{3DBB8595-594C-44EC-881D-1BD5FB06D6B8}" srcOrd="2" destOrd="0" presId="urn:microsoft.com/office/officeart/2008/layout/VerticalCurvedList"/>
    <dgm:cxn modelId="{FF84B719-9A6F-44FD-BBDA-B0C8D0EF7E17}" type="presParOf" srcId="{3DBB8595-594C-44EC-881D-1BD5FB06D6B8}" destId="{0FD08A49-CDA8-4F38-8660-16A09A127F8A}" srcOrd="0" destOrd="0" presId="urn:microsoft.com/office/officeart/2008/layout/VerticalCurvedList"/>
    <dgm:cxn modelId="{1CB3BBD6-497B-4C44-AFFD-84E4BF212B2F}" type="presParOf" srcId="{2404B4B2-9049-4014-8CCA-1FF77AEC76F9}" destId="{47538D21-7EE8-4468-8ECB-7B8519B56199}" srcOrd="3" destOrd="0" presId="urn:microsoft.com/office/officeart/2008/layout/VerticalCurvedList"/>
    <dgm:cxn modelId="{A643C8B5-529C-4BE1-B55F-44079A2A6071}" type="presParOf" srcId="{2404B4B2-9049-4014-8CCA-1FF77AEC76F9}" destId="{559CA339-EA09-4438-8B43-C69D76CF6545}" srcOrd="4" destOrd="0" presId="urn:microsoft.com/office/officeart/2008/layout/VerticalCurvedList"/>
    <dgm:cxn modelId="{CB90A9B2-8DA8-458C-9D21-DFB02B7DD575}" type="presParOf" srcId="{559CA339-EA09-4438-8B43-C69D76CF6545}" destId="{6FE809D2-CB43-4F3C-8389-B4F331576297}" srcOrd="0" destOrd="0" presId="urn:microsoft.com/office/officeart/2008/layout/VerticalCurvedList"/>
    <dgm:cxn modelId="{26278C59-276B-4556-BDA5-2DFD7E3B418C}" type="presParOf" srcId="{2404B4B2-9049-4014-8CCA-1FF77AEC76F9}" destId="{4910D5EA-7DEF-4BF9-9752-106E5D59C97F}" srcOrd="5" destOrd="0" presId="urn:microsoft.com/office/officeart/2008/layout/VerticalCurvedList"/>
    <dgm:cxn modelId="{67B1767B-5E55-4FF7-BDC4-7C8C3B99DE0E}" type="presParOf" srcId="{2404B4B2-9049-4014-8CCA-1FF77AEC76F9}" destId="{6FE51567-B6A6-4C5A-A0BF-E7AA58679314}" srcOrd="6" destOrd="0" presId="urn:microsoft.com/office/officeart/2008/layout/VerticalCurvedList"/>
    <dgm:cxn modelId="{F56005EF-62E5-4E3D-BD1E-EC72D5586248}" type="presParOf" srcId="{6FE51567-B6A6-4C5A-A0BF-E7AA58679314}" destId="{5D29CA75-C38F-4D22-BFE0-032E5086CE92}" srcOrd="0" destOrd="0" presId="urn:microsoft.com/office/officeart/2008/layout/VerticalCurvedList"/>
    <dgm:cxn modelId="{4FBD4A60-56D7-4242-87EC-2EBAC706B9CB}" type="presParOf" srcId="{2404B4B2-9049-4014-8CCA-1FF77AEC76F9}" destId="{0963A5FF-9131-457E-89AD-23DB8E95B215}" srcOrd="7" destOrd="0" presId="urn:microsoft.com/office/officeart/2008/layout/VerticalCurvedList"/>
    <dgm:cxn modelId="{20A6E408-B0C0-4BFA-9FF8-F84753A6C2CF}" type="presParOf" srcId="{2404B4B2-9049-4014-8CCA-1FF77AEC76F9}" destId="{A957207A-FA75-46DB-B7C1-3EDF8701DA64}" srcOrd="8" destOrd="0" presId="urn:microsoft.com/office/officeart/2008/layout/VerticalCurvedList"/>
    <dgm:cxn modelId="{1335696F-0659-46A1-B7C6-DED5E2F654EE}" type="presParOf" srcId="{A957207A-FA75-46DB-B7C1-3EDF8701DA64}" destId="{E744D4CD-D030-4188-A617-3762DB040979}" srcOrd="0" destOrd="0" presId="urn:microsoft.com/office/officeart/2008/layout/VerticalCurvedList"/>
    <dgm:cxn modelId="{673A85BF-4B21-4A8F-AD04-88F2D91461B9}" type="presParOf" srcId="{2404B4B2-9049-4014-8CCA-1FF77AEC76F9}" destId="{E8E55DC1-CE09-40CE-9C1C-3B850BB548F4}" srcOrd="9" destOrd="0" presId="urn:microsoft.com/office/officeart/2008/layout/VerticalCurvedList"/>
    <dgm:cxn modelId="{3C99443B-604C-4B4A-86A3-61AA43CB25DF}" type="presParOf" srcId="{2404B4B2-9049-4014-8CCA-1FF77AEC76F9}" destId="{96AF2122-BAC9-4CD3-BB3A-6FC76C0662F3}" srcOrd="10" destOrd="0" presId="urn:microsoft.com/office/officeart/2008/layout/VerticalCurvedList"/>
    <dgm:cxn modelId="{24D15401-851D-43C1-9EA3-269F8862D4B7}" type="presParOf" srcId="{96AF2122-BAC9-4CD3-BB3A-6FC76C0662F3}" destId="{E2BE7647-B315-4A33-BD6B-88A86B9462DF}" srcOrd="0" destOrd="0" presId="urn:microsoft.com/office/officeart/2008/layout/VerticalCurvedList"/>
    <dgm:cxn modelId="{859583E6-B389-4DF6-825D-401A22F92A99}" type="presParOf" srcId="{2404B4B2-9049-4014-8CCA-1FF77AEC76F9}" destId="{F59BE27A-DE04-40BE-A40B-C319AECA2528}" srcOrd="11" destOrd="0" presId="urn:microsoft.com/office/officeart/2008/layout/VerticalCurvedList"/>
    <dgm:cxn modelId="{55A9F292-828D-4E02-A3B1-89078A94565C}" type="presParOf" srcId="{2404B4B2-9049-4014-8CCA-1FF77AEC76F9}" destId="{229A8437-57EC-44EB-B143-961E6C91C0A4}" srcOrd="12" destOrd="0" presId="urn:microsoft.com/office/officeart/2008/layout/VerticalCurvedList"/>
    <dgm:cxn modelId="{4930FFED-A639-4B8A-BE30-3EC5640A5698}" type="presParOf" srcId="{229A8437-57EC-44EB-B143-961E6C91C0A4}" destId="{D219D735-4411-4711-B628-474267D2B175}" srcOrd="0" destOrd="0" presId="urn:microsoft.com/office/officeart/2008/layout/VerticalCurvedList"/>
    <dgm:cxn modelId="{E93EA531-3B37-455C-A0B8-EFCA149696D4}" type="presParOf" srcId="{2404B4B2-9049-4014-8CCA-1FF77AEC76F9}" destId="{0D6689C8-92AD-4C71-9438-2A60C7CC0642}" srcOrd="13" destOrd="0" presId="urn:microsoft.com/office/officeart/2008/layout/VerticalCurvedList"/>
    <dgm:cxn modelId="{EF0B6B12-DF43-4A4B-A0EC-3E07638C0B19}" type="presParOf" srcId="{2404B4B2-9049-4014-8CCA-1FF77AEC76F9}" destId="{22A22F9D-6CCE-4F55-B254-3B24E164289F}" srcOrd="14" destOrd="0" presId="urn:microsoft.com/office/officeart/2008/layout/VerticalCurvedList"/>
    <dgm:cxn modelId="{30A62ADE-AF33-4684-A99A-3E2222B9F6F7}" type="presParOf" srcId="{22A22F9D-6CCE-4F55-B254-3B24E164289F}" destId="{90CA7E51-9051-4807-9BF1-CE39A9B92E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86C5A-8DF7-472C-9BD1-3F1304BDD4CD}">
      <dsp:nvSpPr>
        <dsp:cNvPr id="0" name=""/>
        <dsp:cNvSpPr/>
      </dsp:nvSpPr>
      <dsp:spPr>
        <a:xfrm>
          <a:off x="3655821" y="3488"/>
          <a:ext cx="1257309"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Recursos finitos</a:t>
          </a:r>
        </a:p>
      </dsp:txBody>
      <dsp:txXfrm>
        <a:off x="3695716" y="43383"/>
        <a:ext cx="1177519" cy="737461"/>
      </dsp:txXfrm>
    </dsp:sp>
    <dsp:sp modelId="{D408ED94-7F5D-4E26-900D-C52AF436B270}">
      <dsp:nvSpPr>
        <dsp:cNvPr id="0" name=""/>
        <dsp:cNvSpPr/>
      </dsp:nvSpPr>
      <dsp:spPr>
        <a:xfrm>
          <a:off x="1952846" y="412114"/>
          <a:ext cx="4663259" cy="4663259"/>
        </a:xfrm>
        <a:custGeom>
          <a:avLst/>
          <a:gdLst/>
          <a:ahLst/>
          <a:cxnLst/>
          <a:rect l="0" t="0" r="0" b="0"/>
          <a:pathLst>
            <a:path>
              <a:moveTo>
                <a:pt x="2968597" y="88692"/>
              </a:moveTo>
              <a:arcTo wR="2331629" hR="2331629" stAng="17151235" swAng="12554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988DE4-5703-4A37-BEB0-39A9E2E3C35E}">
      <dsp:nvSpPr>
        <dsp:cNvPr id="0" name=""/>
        <dsp:cNvSpPr/>
      </dsp:nvSpPr>
      <dsp:spPr>
        <a:xfrm>
          <a:off x="5343337" y="881370"/>
          <a:ext cx="1528159"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Responsabilidad social</a:t>
          </a:r>
        </a:p>
      </dsp:txBody>
      <dsp:txXfrm>
        <a:off x="5383232" y="921265"/>
        <a:ext cx="1448369" cy="737461"/>
      </dsp:txXfrm>
    </dsp:sp>
    <dsp:sp modelId="{84EA411D-5382-4242-B71D-A68BCB5BAE9E}">
      <dsp:nvSpPr>
        <dsp:cNvPr id="0" name=""/>
        <dsp:cNvSpPr/>
      </dsp:nvSpPr>
      <dsp:spPr>
        <a:xfrm>
          <a:off x="1780904" y="-44819"/>
          <a:ext cx="4663259" cy="4663259"/>
        </a:xfrm>
        <a:custGeom>
          <a:avLst/>
          <a:gdLst/>
          <a:ahLst/>
          <a:cxnLst/>
          <a:rect l="0" t="0" r="0" b="0"/>
          <a:pathLst>
            <a:path>
              <a:moveTo>
                <a:pt x="4590269" y="1752800"/>
              </a:moveTo>
              <a:arcTo wR="2331629" hR="2331629" stAng="20737558" swAng="14072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624D10-A870-4F45-BE1B-F837D763C709}">
      <dsp:nvSpPr>
        <dsp:cNvPr id="0" name=""/>
        <dsp:cNvSpPr/>
      </dsp:nvSpPr>
      <dsp:spPr>
        <a:xfrm>
          <a:off x="5760646" y="2664295"/>
          <a:ext cx="1257309"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Resultados verdes</a:t>
          </a:r>
        </a:p>
      </dsp:txBody>
      <dsp:txXfrm>
        <a:off x="5800541" y="2704190"/>
        <a:ext cx="1177519" cy="737461"/>
      </dsp:txXfrm>
    </dsp:sp>
    <dsp:sp modelId="{E8E30B80-7DC8-46D9-905B-9A6C6E263974}">
      <dsp:nvSpPr>
        <dsp:cNvPr id="0" name=""/>
        <dsp:cNvSpPr/>
      </dsp:nvSpPr>
      <dsp:spPr>
        <a:xfrm>
          <a:off x="1928665" y="-9809"/>
          <a:ext cx="4663259" cy="4663259"/>
        </a:xfrm>
        <a:custGeom>
          <a:avLst/>
          <a:gdLst/>
          <a:ahLst/>
          <a:cxnLst/>
          <a:rect l="0" t="0" r="0" b="0"/>
          <a:pathLst>
            <a:path>
              <a:moveTo>
                <a:pt x="4350336" y="3498387"/>
              </a:moveTo>
              <a:arcTo wR="2331629" hR="2331629" stAng="1801605" swAng="11784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FC9AE3-BE87-4582-A168-32699A66A569}">
      <dsp:nvSpPr>
        <dsp:cNvPr id="0" name=""/>
        <dsp:cNvSpPr/>
      </dsp:nvSpPr>
      <dsp:spPr>
        <a:xfrm>
          <a:off x="4608506" y="4104451"/>
          <a:ext cx="1257309"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Métodos tangibles</a:t>
          </a:r>
        </a:p>
      </dsp:txBody>
      <dsp:txXfrm>
        <a:off x="4648401" y="4144346"/>
        <a:ext cx="1177519" cy="737461"/>
      </dsp:txXfrm>
    </dsp:sp>
    <dsp:sp modelId="{E69CF8C5-00CE-43F9-ABE3-A67ECE96FBD6}">
      <dsp:nvSpPr>
        <dsp:cNvPr id="0" name=""/>
        <dsp:cNvSpPr/>
      </dsp:nvSpPr>
      <dsp:spPr>
        <a:xfrm>
          <a:off x="1798339" y="113337"/>
          <a:ext cx="4663259" cy="4663259"/>
        </a:xfrm>
        <a:custGeom>
          <a:avLst/>
          <a:gdLst/>
          <a:ahLst/>
          <a:cxnLst/>
          <a:rect l="0" t="0" r="0" b="0"/>
          <a:pathLst>
            <a:path>
              <a:moveTo>
                <a:pt x="2803925" y="4614924"/>
              </a:moveTo>
              <a:arcTo wR="2331629" hR="2331629" stAng="4698796" swAng="9241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A551D9-5CA7-4056-AD93-445C688BE531}">
      <dsp:nvSpPr>
        <dsp:cNvPr id="0" name=""/>
        <dsp:cNvSpPr/>
      </dsp:nvSpPr>
      <dsp:spPr>
        <a:xfrm>
          <a:off x="2520273" y="4104463"/>
          <a:ext cx="1452230"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Iniciativas de sostenibilidad</a:t>
          </a:r>
        </a:p>
      </dsp:txBody>
      <dsp:txXfrm>
        <a:off x="2560168" y="4144358"/>
        <a:ext cx="1372440" cy="737461"/>
      </dsp:txXfrm>
    </dsp:sp>
    <dsp:sp modelId="{A6914CB1-A629-4040-A530-CC937BE6D0A0}">
      <dsp:nvSpPr>
        <dsp:cNvPr id="0" name=""/>
        <dsp:cNvSpPr/>
      </dsp:nvSpPr>
      <dsp:spPr>
        <a:xfrm>
          <a:off x="1950797" y="16093"/>
          <a:ext cx="4663259" cy="4663259"/>
        </a:xfrm>
        <a:custGeom>
          <a:avLst/>
          <a:gdLst/>
          <a:ahLst/>
          <a:cxnLst/>
          <a:rect l="0" t="0" r="0" b="0"/>
          <a:pathLst>
            <a:path>
              <a:moveTo>
                <a:pt x="792511" y="4083089"/>
              </a:moveTo>
              <a:arcTo wR="2331629" hR="2331629" stAng="7878469" swAng="116392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59E2E3-B6EE-4CD7-9F81-EF31BDFE299D}">
      <dsp:nvSpPr>
        <dsp:cNvPr id="0" name=""/>
        <dsp:cNvSpPr/>
      </dsp:nvSpPr>
      <dsp:spPr>
        <a:xfrm>
          <a:off x="1512159" y="2664299"/>
          <a:ext cx="1257309"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Reducción de impactos negativos</a:t>
          </a:r>
        </a:p>
      </dsp:txBody>
      <dsp:txXfrm>
        <a:off x="1552054" y="2704194"/>
        <a:ext cx="1177519" cy="737461"/>
      </dsp:txXfrm>
    </dsp:sp>
    <dsp:sp modelId="{7666C158-D396-4E24-979D-745FE70B85E2}">
      <dsp:nvSpPr>
        <dsp:cNvPr id="0" name=""/>
        <dsp:cNvSpPr/>
      </dsp:nvSpPr>
      <dsp:spPr>
        <a:xfrm>
          <a:off x="2099361" y="45265"/>
          <a:ext cx="4663259" cy="4663259"/>
        </a:xfrm>
        <a:custGeom>
          <a:avLst/>
          <a:gdLst/>
          <a:ahLst/>
          <a:cxnLst/>
          <a:rect l="0" t="0" r="0" b="0"/>
          <a:pathLst>
            <a:path>
              <a:moveTo>
                <a:pt x="16606" y="2609413"/>
              </a:moveTo>
              <a:arcTo wR="2331629" hR="2331629" stAng="10389462" swAng="14109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982780-3531-4DE7-8BC5-A94975B6199D}">
      <dsp:nvSpPr>
        <dsp:cNvPr id="0" name=""/>
        <dsp:cNvSpPr/>
      </dsp:nvSpPr>
      <dsp:spPr>
        <a:xfrm>
          <a:off x="1697454" y="881370"/>
          <a:ext cx="1528159" cy="817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solidFill>
                <a:schemeClr val="tx1"/>
              </a:solidFill>
            </a:rPr>
            <a:t>Incrementa oportunidades de sostenibilidad</a:t>
          </a:r>
        </a:p>
      </dsp:txBody>
      <dsp:txXfrm>
        <a:off x="1737349" y="921265"/>
        <a:ext cx="1448369" cy="737461"/>
      </dsp:txXfrm>
    </dsp:sp>
    <dsp:sp modelId="{4F7B9954-62FE-4B6B-A979-C2F401F29C4E}">
      <dsp:nvSpPr>
        <dsp:cNvPr id="0" name=""/>
        <dsp:cNvSpPr/>
      </dsp:nvSpPr>
      <dsp:spPr>
        <a:xfrm>
          <a:off x="1952846" y="412114"/>
          <a:ext cx="4663259" cy="4663259"/>
        </a:xfrm>
        <a:custGeom>
          <a:avLst/>
          <a:gdLst/>
          <a:ahLst/>
          <a:cxnLst/>
          <a:rect l="0" t="0" r="0" b="0"/>
          <a:pathLst>
            <a:path>
              <a:moveTo>
                <a:pt x="935661" y="464072"/>
              </a:moveTo>
              <a:arcTo wR="2331629" hR="2331629" stAng="13993349" swAng="12554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D635-9098-4D7A-8AAA-EEA0FECC8C06}">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0679C-9EC7-4660-B6C8-A665435C4079}">
      <dsp:nvSpPr>
        <dsp:cNvPr id="0" name=""/>
        <dsp:cNvSpPr/>
      </dsp:nvSpPr>
      <dsp:spPr>
        <a:xfrm>
          <a:off x="206573" y="1219199"/>
          <a:ext cx="1828800" cy="162560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Global </a:t>
          </a:r>
          <a:r>
            <a:rPr lang="es-CR" sz="1800" kern="1200" dirty="0" err="1"/>
            <a:t>Reporting</a:t>
          </a:r>
          <a:r>
            <a:rPr lang="es-CR" sz="1800" kern="1200" dirty="0"/>
            <a:t> </a:t>
          </a:r>
          <a:r>
            <a:rPr lang="es-CR" sz="1800" kern="1200" dirty="0" err="1"/>
            <a:t>Iniciative</a:t>
          </a:r>
          <a:endParaRPr lang="es-CR" sz="1800" kern="1200" dirty="0"/>
        </a:p>
      </dsp:txBody>
      <dsp:txXfrm>
        <a:off x="285928" y="1298554"/>
        <a:ext cx="1670090" cy="1466890"/>
      </dsp:txXfrm>
    </dsp:sp>
    <dsp:sp modelId="{2A853DD6-2FE3-4BDE-A92D-EC6BA0BBFC55}">
      <dsp:nvSpPr>
        <dsp:cNvPr id="0" name=""/>
        <dsp:cNvSpPr/>
      </dsp:nvSpPr>
      <dsp:spPr>
        <a:xfrm>
          <a:off x="2133600" y="1219199"/>
          <a:ext cx="18288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Memorias de sostenibilidad en las organizaciones</a:t>
          </a:r>
        </a:p>
      </dsp:txBody>
      <dsp:txXfrm>
        <a:off x="2212955" y="1298554"/>
        <a:ext cx="1670090" cy="1466890"/>
      </dsp:txXfrm>
    </dsp:sp>
    <dsp:sp modelId="{5985B489-6AE5-4E85-8615-AC7DDB2DD803}">
      <dsp:nvSpPr>
        <dsp:cNvPr id="0" name=""/>
        <dsp:cNvSpPr/>
      </dsp:nvSpPr>
      <dsp:spPr>
        <a:xfrm>
          <a:off x="4060626" y="1219199"/>
          <a:ext cx="1828800" cy="1625600"/>
        </a:xfrm>
        <a:prstGeom prst="roundRect">
          <a:avLst/>
        </a:prstGeom>
        <a:solidFill>
          <a:srgbClr val="80B6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Describen los impactos sociales, económicos y ambientales.</a:t>
          </a:r>
        </a:p>
      </dsp:txBody>
      <dsp:txXfrm>
        <a:off x="4139981" y="1298554"/>
        <a:ext cx="1670090"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4336-5218-4629-9EFC-25E3C3D6366F}">
      <dsp:nvSpPr>
        <dsp:cNvPr id="0" name=""/>
        <dsp:cNvSpPr/>
      </dsp:nvSpPr>
      <dsp:spPr>
        <a:xfrm>
          <a:off x="0" y="512528"/>
          <a:ext cx="8712968"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A25EA-917F-4D76-96E0-13C3751507C9}">
      <dsp:nvSpPr>
        <dsp:cNvPr id="0" name=""/>
        <dsp:cNvSpPr/>
      </dsp:nvSpPr>
      <dsp:spPr>
        <a:xfrm>
          <a:off x="414801" y="10687"/>
          <a:ext cx="829603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889000">
            <a:lnSpc>
              <a:spcPct val="90000"/>
            </a:lnSpc>
            <a:spcBef>
              <a:spcPct val="0"/>
            </a:spcBef>
            <a:spcAft>
              <a:spcPct val="35000"/>
            </a:spcAft>
            <a:buNone/>
          </a:pPr>
          <a:r>
            <a:rPr lang="es-CR" sz="2000" kern="1200" dirty="0"/>
            <a:t>ISO 14000: es una familia de guías y estándares que ayuda a las organizaciones a resolver problemas ambientales.</a:t>
          </a:r>
        </a:p>
      </dsp:txBody>
      <dsp:txXfrm>
        <a:off x="463797" y="59683"/>
        <a:ext cx="8198038" cy="905688"/>
      </dsp:txXfrm>
    </dsp:sp>
    <dsp:sp modelId="{37B82A85-A45D-4E65-A02D-83C4EA45C4B1}">
      <dsp:nvSpPr>
        <dsp:cNvPr id="0" name=""/>
        <dsp:cNvSpPr/>
      </dsp:nvSpPr>
      <dsp:spPr>
        <a:xfrm>
          <a:off x="0" y="2054768"/>
          <a:ext cx="8712968"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4FFBB9-5DB9-4295-8C2A-A2A3D7E4FD04}">
      <dsp:nvSpPr>
        <dsp:cNvPr id="0" name=""/>
        <dsp:cNvSpPr/>
      </dsp:nvSpPr>
      <dsp:spPr>
        <a:xfrm>
          <a:off x="427565" y="1552928"/>
          <a:ext cx="8282765"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889000">
            <a:lnSpc>
              <a:spcPct val="90000"/>
            </a:lnSpc>
            <a:spcBef>
              <a:spcPct val="0"/>
            </a:spcBef>
            <a:spcAft>
              <a:spcPct val="35000"/>
            </a:spcAft>
            <a:buNone/>
          </a:pPr>
          <a:r>
            <a:rPr lang="es-CR" sz="2000" kern="1200" dirty="0"/>
            <a:t>ISO 50001: proporciona los requerimientos para los sistemas de gestión de energía.</a:t>
          </a:r>
        </a:p>
      </dsp:txBody>
      <dsp:txXfrm>
        <a:off x="476561" y="1601924"/>
        <a:ext cx="8184773" cy="905688"/>
      </dsp:txXfrm>
    </dsp:sp>
    <dsp:sp modelId="{33FC64B9-9425-4D0B-84F3-043AA15D53DC}">
      <dsp:nvSpPr>
        <dsp:cNvPr id="0" name=""/>
        <dsp:cNvSpPr/>
      </dsp:nvSpPr>
      <dsp:spPr>
        <a:xfrm>
          <a:off x="0" y="3597008"/>
          <a:ext cx="8712968"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FD239-EE45-49EE-A7D8-ABC8750E9E63}">
      <dsp:nvSpPr>
        <dsp:cNvPr id="0" name=""/>
        <dsp:cNvSpPr/>
      </dsp:nvSpPr>
      <dsp:spPr>
        <a:xfrm>
          <a:off x="414801" y="3095167"/>
          <a:ext cx="829603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889000">
            <a:lnSpc>
              <a:spcPct val="90000"/>
            </a:lnSpc>
            <a:spcBef>
              <a:spcPct val="0"/>
            </a:spcBef>
            <a:spcAft>
              <a:spcPct val="35000"/>
            </a:spcAft>
            <a:buNone/>
          </a:pPr>
          <a:r>
            <a:rPr lang="es-CR" sz="2000" kern="1200" dirty="0"/>
            <a:t>ISO 9001: el objetivo principal es liderar la organización hacia la mejora en el desempeño</a:t>
          </a:r>
          <a:r>
            <a:rPr lang="es-CR" sz="1500" kern="1200" dirty="0"/>
            <a:t>.</a:t>
          </a:r>
        </a:p>
      </dsp:txBody>
      <dsp:txXfrm>
        <a:off x="463797" y="3144163"/>
        <a:ext cx="8198038"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4336-5218-4629-9EFC-25E3C3D6366F}">
      <dsp:nvSpPr>
        <dsp:cNvPr id="0" name=""/>
        <dsp:cNvSpPr/>
      </dsp:nvSpPr>
      <dsp:spPr>
        <a:xfrm>
          <a:off x="0" y="525409"/>
          <a:ext cx="8712968"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A25EA-917F-4D76-96E0-13C3751507C9}">
      <dsp:nvSpPr>
        <dsp:cNvPr id="0" name=""/>
        <dsp:cNvSpPr/>
      </dsp:nvSpPr>
      <dsp:spPr>
        <a:xfrm>
          <a:off x="414801" y="17325"/>
          <a:ext cx="8296030" cy="1364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889000">
            <a:lnSpc>
              <a:spcPct val="90000"/>
            </a:lnSpc>
            <a:spcBef>
              <a:spcPct val="0"/>
            </a:spcBef>
            <a:spcAft>
              <a:spcPct val="35000"/>
            </a:spcAft>
            <a:buNone/>
          </a:pPr>
          <a:endParaRPr lang="es-CR" sz="2000" kern="1200" dirty="0"/>
        </a:p>
        <a:p>
          <a:pPr marL="0" lvl="0" indent="0" algn="l" defTabSz="889000">
            <a:lnSpc>
              <a:spcPct val="90000"/>
            </a:lnSpc>
            <a:spcBef>
              <a:spcPct val="0"/>
            </a:spcBef>
            <a:spcAft>
              <a:spcPct val="35000"/>
            </a:spcAft>
            <a:buNone/>
          </a:pPr>
          <a:r>
            <a:rPr lang="es-CR" sz="2000" kern="1200" dirty="0"/>
            <a:t>ISO 21500: proporciona orientación sobre conceptos y procesos relacionados con la dirección y gestión de proyectos.</a:t>
          </a:r>
        </a:p>
      </dsp:txBody>
      <dsp:txXfrm>
        <a:off x="481394" y="83918"/>
        <a:ext cx="8162844" cy="1230977"/>
      </dsp:txXfrm>
    </dsp:sp>
    <dsp:sp modelId="{37B82A85-A45D-4E65-A02D-83C4EA45C4B1}">
      <dsp:nvSpPr>
        <dsp:cNvPr id="0" name=""/>
        <dsp:cNvSpPr/>
      </dsp:nvSpPr>
      <dsp:spPr>
        <a:xfrm>
          <a:off x="0" y="2985570"/>
          <a:ext cx="8712968"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4FFBB9-5DB9-4295-8C2A-A2A3D7E4FD04}">
      <dsp:nvSpPr>
        <dsp:cNvPr id="0" name=""/>
        <dsp:cNvSpPr/>
      </dsp:nvSpPr>
      <dsp:spPr>
        <a:xfrm>
          <a:off x="360039" y="2271547"/>
          <a:ext cx="8295643" cy="1541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889000">
            <a:lnSpc>
              <a:spcPct val="90000"/>
            </a:lnSpc>
            <a:spcBef>
              <a:spcPct val="0"/>
            </a:spcBef>
            <a:spcAft>
              <a:spcPct val="35000"/>
            </a:spcAft>
            <a:buNone/>
          </a:pPr>
          <a:r>
            <a:rPr lang="es-CR" sz="2000" kern="1200" dirty="0"/>
            <a:t>ISO 26000: permite a las empresas contribuir con el Desarrollo Sostenible y la Responsabilidad Social.</a:t>
          </a:r>
        </a:p>
      </dsp:txBody>
      <dsp:txXfrm>
        <a:off x="435286" y="2346794"/>
        <a:ext cx="8145149" cy="1390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EA564-6AD3-4D40-AE50-00E687952076}">
      <dsp:nvSpPr>
        <dsp:cNvPr id="0" name=""/>
        <dsp:cNvSpPr/>
      </dsp:nvSpPr>
      <dsp:spPr>
        <a:xfrm>
          <a:off x="0" y="254900"/>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C4B53-2092-467B-B4A7-D195D172A035}">
      <dsp:nvSpPr>
        <dsp:cNvPr id="0" name=""/>
        <dsp:cNvSpPr/>
      </dsp:nvSpPr>
      <dsp:spPr>
        <a:xfrm>
          <a:off x="336020" y="48260"/>
          <a:ext cx="470428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Criterios de aceptación y de éxito.</a:t>
          </a:r>
        </a:p>
      </dsp:txBody>
      <dsp:txXfrm>
        <a:off x="356195" y="68435"/>
        <a:ext cx="4663935" cy="372930"/>
      </dsp:txXfrm>
    </dsp:sp>
    <dsp:sp modelId="{1C600122-84CE-442C-9483-AE7D9E3CAEBC}">
      <dsp:nvSpPr>
        <dsp:cNvPr id="0" name=""/>
        <dsp:cNvSpPr/>
      </dsp:nvSpPr>
      <dsp:spPr>
        <a:xfrm>
          <a:off x="0" y="889940"/>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D268F-050F-4A4D-84F5-16D933F71F56}">
      <dsp:nvSpPr>
        <dsp:cNvPr id="0" name=""/>
        <dsp:cNvSpPr/>
      </dsp:nvSpPr>
      <dsp:spPr>
        <a:xfrm>
          <a:off x="336020" y="683300"/>
          <a:ext cx="470428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Identificación de los beneficios.</a:t>
          </a:r>
        </a:p>
      </dsp:txBody>
      <dsp:txXfrm>
        <a:off x="356195" y="703475"/>
        <a:ext cx="4663935" cy="372930"/>
      </dsp:txXfrm>
    </dsp:sp>
    <dsp:sp modelId="{EBDF1F59-DEEB-47F6-932C-1CCE37040344}">
      <dsp:nvSpPr>
        <dsp:cNvPr id="0" name=""/>
        <dsp:cNvSpPr/>
      </dsp:nvSpPr>
      <dsp:spPr>
        <a:xfrm>
          <a:off x="0" y="1524980"/>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88E7E-F622-442E-A84E-C5AAF7387D3F}">
      <dsp:nvSpPr>
        <dsp:cNvPr id="0" name=""/>
        <dsp:cNvSpPr/>
      </dsp:nvSpPr>
      <dsp:spPr>
        <a:xfrm>
          <a:off x="336020" y="1318340"/>
          <a:ext cx="470428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Descripción detallada del producto final.</a:t>
          </a:r>
        </a:p>
      </dsp:txBody>
      <dsp:txXfrm>
        <a:off x="356195" y="1338515"/>
        <a:ext cx="4663935" cy="372930"/>
      </dsp:txXfrm>
    </dsp:sp>
    <dsp:sp modelId="{7090C258-41FF-4D6F-BD50-9A9B7D3366F0}">
      <dsp:nvSpPr>
        <dsp:cNvPr id="0" name=""/>
        <dsp:cNvSpPr/>
      </dsp:nvSpPr>
      <dsp:spPr>
        <a:xfrm>
          <a:off x="0" y="2160020"/>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069B2-0BAF-4F79-BD08-FCF1D3EF0C13}">
      <dsp:nvSpPr>
        <dsp:cNvPr id="0" name=""/>
        <dsp:cNvSpPr/>
      </dsp:nvSpPr>
      <dsp:spPr>
        <a:xfrm>
          <a:off x="336020" y="1953380"/>
          <a:ext cx="470428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Estimado de la inversión</a:t>
          </a:r>
        </a:p>
      </dsp:txBody>
      <dsp:txXfrm>
        <a:off x="356195" y="1973555"/>
        <a:ext cx="4663935" cy="372930"/>
      </dsp:txXfrm>
    </dsp:sp>
    <dsp:sp modelId="{A9661060-1D77-4557-AEBE-4DF5BFA7CE59}">
      <dsp:nvSpPr>
        <dsp:cNvPr id="0" name=""/>
        <dsp:cNvSpPr/>
      </dsp:nvSpPr>
      <dsp:spPr>
        <a:xfrm>
          <a:off x="0" y="2795060"/>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3B669-AE6A-4A88-90B8-B899CE893F18}">
      <dsp:nvSpPr>
        <dsp:cNvPr id="0" name=""/>
        <dsp:cNvSpPr/>
      </dsp:nvSpPr>
      <dsp:spPr>
        <a:xfrm>
          <a:off x="336020" y="2588420"/>
          <a:ext cx="470428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Impacto en caso de no realizar el proyecto.</a:t>
          </a:r>
        </a:p>
      </dsp:txBody>
      <dsp:txXfrm>
        <a:off x="356195" y="2608595"/>
        <a:ext cx="4663935" cy="372930"/>
      </dsp:txXfrm>
    </dsp:sp>
    <dsp:sp modelId="{3DF6D77F-191E-46E1-AE2B-04CD9FD0CF64}">
      <dsp:nvSpPr>
        <dsp:cNvPr id="0" name=""/>
        <dsp:cNvSpPr/>
      </dsp:nvSpPr>
      <dsp:spPr>
        <a:xfrm>
          <a:off x="0" y="3430100"/>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89B57C-07E5-49B8-9788-B8E9939AC51A}">
      <dsp:nvSpPr>
        <dsp:cNvPr id="0" name=""/>
        <dsp:cNvSpPr/>
      </dsp:nvSpPr>
      <dsp:spPr>
        <a:xfrm>
          <a:off x="336020" y="3223460"/>
          <a:ext cx="470428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Enfoques posibles a utilizar.</a:t>
          </a:r>
        </a:p>
      </dsp:txBody>
      <dsp:txXfrm>
        <a:off x="356195" y="3243635"/>
        <a:ext cx="4663935" cy="372930"/>
      </dsp:txXfrm>
    </dsp:sp>
    <dsp:sp modelId="{C53AC1D4-34D0-41DC-B646-362D668A5F6F}">
      <dsp:nvSpPr>
        <dsp:cNvPr id="0" name=""/>
        <dsp:cNvSpPr/>
      </dsp:nvSpPr>
      <dsp:spPr>
        <a:xfrm>
          <a:off x="0" y="4423475"/>
          <a:ext cx="672040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302A7-5BBF-49CD-B6AC-F9D2D068AE11}">
      <dsp:nvSpPr>
        <dsp:cNvPr id="0" name=""/>
        <dsp:cNvSpPr/>
      </dsp:nvSpPr>
      <dsp:spPr>
        <a:xfrm>
          <a:off x="336020" y="3858500"/>
          <a:ext cx="4704285" cy="7716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marL="0" lvl="0" indent="0" algn="l" defTabSz="622300">
            <a:lnSpc>
              <a:spcPct val="90000"/>
            </a:lnSpc>
            <a:spcBef>
              <a:spcPct val="0"/>
            </a:spcBef>
            <a:spcAft>
              <a:spcPct val="35000"/>
            </a:spcAft>
            <a:buNone/>
          </a:pPr>
          <a:r>
            <a:rPr lang="es-CR" sz="1400" kern="1200" dirty="0"/>
            <a:t>Referencias a: Gobernabilidad, conformidad regulatoria, objetivos y metas</a:t>
          </a:r>
          <a:r>
            <a:rPr lang="es-CR" sz="1100" kern="1200" dirty="0"/>
            <a:t>.</a:t>
          </a:r>
        </a:p>
      </dsp:txBody>
      <dsp:txXfrm>
        <a:off x="373687" y="3896167"/>
        <a:ext cx="4628951" cy="696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78942-46C5-4C47-8EA6-0B18A7A0AD4D}">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8FACF-1D1B-4DFA-9C26-D9C0D40E9BD7}">
      <dsp:nvSpPr>
        <dsp:cNvPr id="0" name=""/>
        <dsp:cNvSpPr/>
      </dsp:nvSpPr>
      <dsp:spPr>
        <a:xfrm>
          <a:off x="328048" y="214010"/>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5720" rIns="45720" bIns="45720" numCol="1" spcCol="1270" anchor="ctr" anchorCtr="0">
          <a:noAutofit/>
        </a:bodyPr>
        <a:lstStyle/>
        <a:p>
          <a:pPr marL="0" lvl="0" indent="0" algn="l" defTabSz="800100">
            <a:lnSpc>
              <a:spcPct val="90000"/>
            </a:lnSpc>
            <a:spcBef>
              <a:spcPct val="0"/>
            </a:spcBef>
            <a:spcAft>
              <a:spcPct val="35000"/>
            </a:spcAft>
            <a:buNone/>
          </a:pPr>
          <a:r>
            <a:rPr lang="es-CR" sz="1800" b="1" kern="1200" dirty="0">
              <a:solidFill>
                <a:schemeClr val="bg2">
                  <a:lumMod val="10000"/>
                </a:schemeClr>
              </a:solidFill>
            </a:rPr>
            <a:t>Planificación de la calidad</a:t>
          </a:r>
          <a:endParaRPr lang="es-CR" kern="1200" dirty="0"/>
        </a:p>
      </dsp:txBody>
      <dsp:txXfrm>
        <a:off x="328048" y="214010"/>
        <a:ext cx="5712764" cy="427857"/>
      </dsp:txXfrm>
    </dsp:sp>
    <dsp:sp modelId="{54214C3A-80B7-435E-8F82-10B19B3F9496}">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40257-DDFA-43ED-B830-20D243194986}">
      <dsp:nvSpPr>
        <dsp:cNvPr id="0" name=""/>
        <dsp:cNvSpPr/>
      </dsp:nvSpPr>
      <dsp:spPr>
        <a:xfrm>
          <a:off x="679991" y="855715"/>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5720" rIns="45720" bIns="45720" numCol="1" spcCol="1270" anchor="ctr" anchorCtr="0">
          <a:noAutofit/>
        </a:bodyPr>
        <a:lstStyle/>
        <a:p>
          <a:pPr marL="0" lvl="0" indent="0" algn="l" defTabSz="800100">
            <a:lnSpc>
              <a:spcPct val="90000"/>
            </a:lnSpc>
            <a:spcBef>
              <a:spcPct val="0"/>
            </a:spcBef>
            <a:spcAft>
              <a:spcPct val="35000"/>
            </a:spcAft>
            <a:buNone/>
          </a:pPr>
          <a:r>
            <a:rPr lang="es-CR" sz="1800" b="1" kern="1200" dirty="0">
              <a:solidFill>
                <a:schemeClr val="bg2">
                  <a:lumMod val="10000"/>
                </a:schemeClr>
              </a:solidFill>
            </a:rPr>
            <a:t>Aseguramiento de la calidad</a:t>
          </a:r>
          <a:endParaRPr lang="es-CR" kern="1200" dirty="0"/>
        </a:p>
      </dsp:txBody>
      <dsp:txXfrm>
        <a:off x="679991" y="855715"/>
        <a:ext cx="5360822" cy="427857"/>
      </dsp:txXfrm>
    </dsp:sp>
    <dsp:sp modelId="{0AC0EAF3-AA0D-4326-9D71-3FD3B5533955}">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DA741-824B-46F5-98D6-8B8E7567B672}">
      <dsp:nvSpPr>
        <dsp:cNvPr id="0" name=""/>
        <dsp:cNvSpPr/>
      </dsp:nvSpPr>
      <dsp:spPr>
        <a:xfrm>
          <a:off x="840925" y="1497421"/>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R" sz="1800" b="1" kern="1200" dirty="0">
              <a:solidFill>
                <a:schemeClr val="bg2">
                  <a:lumMod val="10000"/>
                </a:schemeClr>
              </a:solidFill>
            </a:rPr>
            <a:t>Control de calidad</a:t>
          </a:r>
          <a:endParaRPr lang="es-CR" kern="1200" dirty="0"/>
        </a:p>
      </dsp:txBody>
      <dsp:txXfrm>
        <a:off x="840925" y="1497421"/>
        <a:ext cx="5199888" cy="427857"/>
      </dsp:txXfrm>
    </dsp:sp>
    <dsp:sp modelId="{D7E97D7E-A4E0-4E3E-AD70-0A08DBC04AA7}">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E0224-4038-4FEA-947E-C73F0956AFBD}">
      <dsp:nvSpPr>
        <dsp:cNvPr id="0" name=""/>
        <dsp:cNvSpPr/>
      </dsp:nvSpPr>
      <dsp:spPr>
        <a:xfrm>
          <a:off x="840925" y="2138720"/>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5720" rIns="45720" bIns="45720" numCol="1" spcCol="1270" anchor="ctr" anchorCtr="0">
          <a:noAutofit/>
        </a:bodyPr>
        <a:lstStyle/>
        <a:p>
          <a:pPr marL="0" lvl="0" indent="0" algn="l" defTabSz="1866900">
            <a:lnSpc>
              <a:spcPct val="90000"/>
            </a:lnSpc>
            <a:spcBef>
              <a:spcPct val="0"/>
            </a:spcBef>
            <a:spcAft>
              <a:spcPct val="35000"/>
            </a:spcAft>
            <a:buNone/>
          </a:pPr>
          <a:r>
            <a:rPr lang="es-CR" sz="1800" b="1" kern="1200" dirty="0">
              <a:solidFill>
                <a:schemeClr val="bg2">
                  <a:lumMod val="10000"/>
                </a:schemeClr>
              </a:solidFill>
            </a:rPr>
            <a:t>Mejora continua</a:t>
          </a:r>
          <a:endParaRPr lang="es-CR" kern="1200" dirty="0"/>
        </a:p>
      </dsp:txBody>
      <dsp:txXfrm>
        <a:off x="840925" y="2138720"/>
        <a:ext cx="5199888" cy="427857"/>
      </dsp:txXfrm>
    </dsp:sp>
    <dsp:sp modelId="{7DAC411F-F0DC-4B30-9ED2-79096954CA4E}">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04714-45F6-4C61-9129-45EC72CA46AE}">
      <dsp:nvSpPr>
        <dsp:cNvPr id="0" name=""/>
        <dsp:cNvSpPr/>
      </dsp:nvSpPr>
      <dsp:spPr>
        <a:xfrm>
          <a:off x="679991" y="2780426"/>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5720" rIns="45720" bIns="45720" numCol="1" spcCol="1270" anchor="ctr" anchorCtr="0">
          <a:noAutofit/>
        </a:bodyPr>
        <a:lstStyle/>
        <a:p>
          <a:pPr marL="0" lvl="0" indent="0" algn="l" defTabSz="1866900">
            <a:lnSpc>
              <a:spcPct val="90000"/>
            </a:lnSpc>
            <a:spcBef>
              <a:spcPct val="0"/>
            </a:spcBef>
            <a:spcAft>
              <a:spcPct val="35000"/>
            </a:spcAft>
            <a:buNone/>
          </a:pPr>
          <a:r>
            <a:rPr lang="es-CR" sz="1800" b="1" kern="1200" dirty="0">
              <a:solidFill>
                <a:schemeClr val="bg2">
                  <a:lumMod val="10000"/>
                </a:schemeClr>
              </a:solidFill>
            </a:rPr>
            <a:t>Costos de calidad</a:t>
          </a:r>
          <a:endParaRPr lang="es-CR" kern="1200" dirty="0"/>
        </a:p>
      </dsp:txBody>
      <dsp:txXfrm>
        <a:off x="679991" y="2780426"/>
        <a:ext cx="5360822" cy="427857"/>
      </dsp:txXfrm>
    </dsp:sp>
    <dsp:sp modelId="{0473EC75-387D-40BC-8B61-E190A4CDFDCC}">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43922E-CF7F-4A21-9F51-196F61F3C3E9}">
      <dsp:nvSpPr>
        <dsp:cNvPr id="0" name=""/>
        <dsp:cNvSpPr/>
      </dsp:nvSpPr>
      <dsp:spPr>
        <a:xfrm>
          <a:off x="328048" y="3422131"/>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45720" rIns="45720" bIns="45720" numCol="1" spcCol="1270" anchor="ctr" anchorCtr="0">
          <a:noAutofit/>
        </a:bodyPr>
        <a:lstStyle/>
        <a:p>
          <a:pPr marL="0" lvl="0" indent="0" algn="l" defTabSz="1866900">
            <a:lnSpc>
              <a:spcPct val="90000"/>
            </a:lnSpc>
            <a:spcBef>
              <a:spcPct val="0"/>
            </a:spcBef>
            <a:spcAft>
              <a:spcPct val="35000"/>
            </a:spcAft>
            <a:buNone/>
          </a:pPr>
          <a:r>
            <a:rPr lang="es-CR" sz="1800" b="1" kern="1200" dirty="0">
              <a:solidFill>
                <a:schemeClr val="bg2">
                  <a:lumMod val="10000"/>
                </a:schemeClr>
              </a:solidFill>
            </a:rPr>
            <a:t>Componentes de calidad y sostenibilidad</a:t>
          </a:r>
          <a:endParaRPr lang="es-CR" kern="1200" dirty="0"/>
        </a:p>
      </dsp:txBody>
      <dsp:txXfrm>
        <a:off x="328048" y="3422131"/>
        <a:ext cx="5712764" cy="427857"/>
      </dsp:txXfrm>
    </dsp:sp>
    <dsp:sp modelId="{D98CD7B3-0349-4A04-8FBC-F566B7EF3F96}">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C7FC6-E802-4704-8AC4-BA3BB3BDE190}">
      <dsp:nvSpPr>
        <dsp:cNvPr id="0" name=""/>
        <dsp:cNvSpPr/>
      </dsp:nvSpPr>
      <dsp:spPr>
        <a:xfrm rot="5400000">
          <a:off x="19562" y="1154990"/>
          <a:ext cx="1643619" cy="19830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F2B229-ECFA-4C9D-B963-3A7E53A57D7E}">
      <dsp:nvSpPr>
        <dsp:cNvPr id="0" name=""/>
        <dsp:cNvSpPr/>
      </dsp:nvSpPr>
      <dsp:spPr>
        <a:xfrm>
          <a:off x="396207" y="103880"/>
          <a:ext cx="2203434" cy="1322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R" sz="1500" kern="1200" dirty="0"/>
            <a:t>1. Acta de Constitución de Proyecto.</a:t>
          </a:r>
          <a:endParaRPr lang="es-ES" sz="1500" kern="1200" dirty="0"/>
        </a:p>
      </dsp:txBody>
      <dsp:txXfrm>
        <a:off x="434929" y="142602"/>
        <a:ext cx="2125990" cy="1244616"/>
      </dsp:txXfrm>
    </dsp:sp>
    <dsp:sp modelId="{E183DB98-B257-4E56-A221-0269ADEA828B}">
      <dsp:nvSpPr>
        <dsp:cNvPr id="0" name=""/>
        <dsp:cNvSpPr/>
      </dsp:nvSpPr>
      <dsp:spPr>
        <a:xfrm rot="5400193">
          <a:off x="-208645" y="3035714"/>
          <a:ext cx="2099918" cy="19830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33872-116D-4296-9354-B568AC65FB5F}">
      <dsp:nvSpPr>
        <dsp:cNvPr id="0" name=""/>
        <dsp:cNvSpPr/>
      </dsp:nvSpPr>
      <dsp:spPr>
        <a:xfrm>
          <a:off x="396207" y="1756456"/>
          <a:ext cx="2203434" cy="1322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R" sz="1500" kern="1200" dirty="0"/>
            <a:t>2. Definir los entregables y los productos relacionados.</a:t>
          </a:r>
          <a:endParaRPr lang="es-ES" sz="1500" kern="1200" dirty="0"/>
        </a:p>
      </dsp:txBody>
      <dsp:txXfrm>
        <a:off x="434929" y="1795178"/>
        <a:ext cx="2125990" cy="1244616"/>
      </dsp:txXfrm>
    </dsp:sp>
    <dsp:sp modelId="{2E6E0DEA-25A2-4A73-B4CE-749C7457A324}">
      <dsp:nvSpPr>
        <dsp:cNvPr id="0" name=""/>
        <dsp:cNvSpPr/>
      </dsp:nvSpPr>
      <dsp:spPr>
        <a:xfrm rot="21600000">
          <a:off x="1879925" y="4458820"/>
          <a:ext cx="1820994" cy="2778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434EAA-DE70-4F7B-A625-4E2B434ED7C5}">
      <dsp:nvSpPr>
        <dsp:cNvPr id="0" name=""/>
        <dsp:cNvSpPr/>
      </dsp:nvSpPr>
      <dsp:spPr>
        <a:xfrm>
          <a:off x="0" y="3512913"/>
          <a:ext cx="2995612" cy="2031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3. Detallar los productos, esfuerzos requeridos o resultantes, elementos resultantes o para el mantenimiento del producto final una vez entregado, efecto de los procesos de AP y de su ciclo de vida, y efectos de los recursos requeridos para el proyecto.</a:t>
          </a:r>
          <a:endParaRPr lang="es-ES" sz="1400" kern="1200" dirty="0"/>
        </a:p>
      </dsp:txBody>
      <dsp:txXfrm>
        <a:off x="59507" y="3572420"/>
        <a:ext cx="2876598" cy="1912688"/>
      </dsp:txXfrm>
    </dsp:sp>
    <dsp:sp modelId="{6C7E4602-FFC9-47AD-874E-24C4778EA8BC}">
      <dsp:nvSpPr>
        <dsp:cNvPr id="0" name=""/>
        <dsp:cNvSpPr/>
      </dsp:nvSpPr>
      <dsp:spPr>
        <a:xfrm rot="16200000">
          <a:off x="3346219" y="3517208"/>
          <a:ext cx="1643619" cy="19830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64B87E-4F29-4924-991A-E5EE6F9C9CD9}">
      <dsp:nvSpPr>
        <dsp:cNvPr id="0" name=""/>
        <dsp:cNvSpPr/>
      </dsp:nvSpPr>
      <dsp:spPr>
        <a:xfrm>
          <a:off x="3722864" y="4118674"/>
          <a:ext cx="2203434" cy="1322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4. Realizar el Análisis de Impacto P5: Matriz de Integración y Estimación del Impacto</a:t>
          </a:r>
          <a:endParaRPr lang="es-ES" sz="1400" kern="1200" dirty="0"/>
        </a:p>
      </dsp:txBody>
      <dsp:txXfrm>
        <a:off x="3761586" y="4157396"/>
        <a:ext cx="2125990" cy="1244616"/>
      </dsp:txXfrm>
    </dsp:sp>
    <dsp:sp modelId="{52C0AD68-4F0A-4B8E-90A5-EA6DA0085F1C}">
      <dsp:nvSpPr>
        <dsp:cNvPr id="0" name=""/>
        <dsp:cNvSpPr/>
      </dsp:nvSpPr>
      <dsp:spPr>
        <a:xfrm rot="16200000">
          <a:off x="3299814" y="1818227"/>
          <a:ext cx="1736429" cy="19830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044288-FABD-423E-8833-1D3303C4C348}">
      <dsp:nvSpPr>
        <dsp:cNvPr id="0" name=""/>
        <dsp:cNvSpPr/>
      </dsp:nvSpPr>
      <dsp:spPr>
        <a:xfrm>
          <a:off x="3722864" y="2466098"/>
          <a:ext cx="2203434" cy="1322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5. Definir los Objetivos de Sostenibilidad con la ayuda de los resultados de la matriz de integración P5</a:t>
          </a:r>
          <a:endParaRPr lang="es-ES" sz="1400" kern="1200" dirty="0"/>
        </a:p>
      </dsp:txBody>
      <dsp:txXfrm>
        <a:off x="3761586" y="2504820"/>
        <a:ext cx="2125990" cy="1244616"/>
      </dsp:txXfrm>
    </dsp:sp>
    <dsp:sp modelId="{61BFF4E2-18DD-4189-9680-27BA304089AF}">
      <dsp:nvSpPr>
        <dsp:cNvPr id="0" name=""/>
        <dsp:cNvSpPr/>
      </dsp:nvSpPr>
      <dsp:spPr>
        <a:xfrm>
          <a:off x="4167429" y="897863"/>
          <a:ext cx="2931766" cy="19830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BD2862-5FAD-4B02-BC3C-31654FA28DCA}">
      <dsp:nvSpPr>
        <dsp:cNvPr id="0" name=""/>
        <dsp:cNvSpPr/>
      </dsp:nvSpPr>
      <dsp:spPr>
        <a:xfrm>
          <a:off x="3722864" y="626636"/>
          <a:ext cx="2203434" cy="1508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6. Definir la Matriz de Indicadores de Sostenibilidad: Indicadores, factores de medición, métodos de cálculo, umbrales, periodicidad, responsables.</a:t>
          </a:r>
          <a:endParaRPr lang="es-ES" sz="1400" kern="1200" dirty="0"/>
        </a:p>
      </dsp:txBody>
      <dsp:txXfrm>
        <a:off x="3767060" y="670832"/>
        <a:ext cx="2115042" cy="1420555"/>
      </dsp:txXfrm>
    </dsp:sp>
    <dsp:sp modelId="{FAF4DB51-41A4-4C37-8061-F87168927E46}">
      <dsp:nvSpPr>
        <dsp:cNvPr id="0" name=""/>
        <dsp:cNvSpPr/>
      </dsp:nvSpPr>
      <dsp:spPr>
        <a:xfrm>
          <a:off x="6653431" y="626636"/>
          <a:ext cx="2203434" cy="1322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7. Plan de Gestión de sostenibilidad</a:t>
          </a:r>
        </a:p>
      </dsp:txBody>
      <dsp:txXfrm>
        <a:off x="6692153" y="665358"/>
        <a:ext cx="2125990" cy="1244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E80F0-27AF-4552-B6F4-63DD001E0AEA}">
      <dsp:nvSpPr>
        <dsp:cNvPr id="0" name=""/>
        <dsp:cNvSpPr/>
      </dsp:nvSpPr>
      <dsp:spPr>
        <a:xfrm>
          <a:off x="-5452001"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AC02C8-D38F-4A22-9255-D581D0AE0FA4}">
      <dsp:nvSpPr>
        <dsp:cNvPr id="0" name=""/>
        <dsp:cNvSpPr/>
      </dsp:nvSpPr>
      <dsp:spPr>
        <a:xfrm>
          <a:off x="338441" y="219323"/>
          <a:ext cx="8323786" cy="43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Mejor comprensión de los objetivos estratégicos organizacionales</a:t>
          </a:r>
          <a:r>
            <a:rPr lang="es-CR" sz="1300" kern="1200" dirty="0"/>
            <a:t>.</a:t>
          </a:r>
        </a:p>
      </dsp:txBody>
      <dsp:txXfrm>
        <a:off x="338441" y="219323"/>
        <a:ext cx="8323786" cy="438453"/>
      </dsp:txXfrm>
    </dsp:sp>
    <dsp:sp modelId="{0FD08A49-CDA8-4F38-8660-16A09A127F8A}">
      <dsp:nvSpPr>
        <dsp:cNvPr id="0" name=""/>
        <dsp:cNvSpPr/>
      </dsp:nvSpPr>
      <dsp:spPr>
        <a:xfrm>
          <a:off x="64407" y="164516"/>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538D21-7EE8-4468-8ECB-7B8519B56199}">
      <dsp:nvSpPr>
        <dsp:cNvPr id="0" name=""/>
        <dsp:cNvSpPr/>
      </dsp:nvSpPr>
      <dsp:spPr>
        <a:xfrm>
          <a:off x="735500" y="877390"/>
          <a:ext cx="7926726" cy="43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Mayor conciencia acerca de los objetivos sostenibles estratégicos</a:t>
          </a:r>
          <a:r>
            <a:rPr lang="es-CR" sz="1300" kern="1200" dirty="0"/>
            <a:t>.</a:t>
          </a:r>
        </a:p>
      </dsp:txBody>
      <dsp:txXfrm>
        <a:off x="735500" y="877390"/>
        <a:ext cx="7926726" cy="438453"/>
      </dsp:txXfrm>
    </dsp:sp>
    <dsp:sp modelId="{6FE809D2-CB43-4F3C-8389-B4F331576297}">
      <dsp:nvSpPr>
        <dsp:cNvPr id="0" name=""/>
        <dsp:cNvSpPr/>
      </dsp:nvSpPr>
      <dsp:spPr>
        <a:xfrm>
          <a:off x="461466" y="822583"/>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10D5EA-7DEF-4BF9-9752-106E5D59C97F}">
      <dsp:nvSpPr>
        <dsp:cNvPr id="0" name=""/>
        <dsp:cNvSpPr/>
      </dsp:nvSpPr>
      <dsp:spPr>
        <a:xfrm>
          <a:off x="953087" y="1534974"/>
          <a:ext cx="7709140" cy="43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Definición de proyectos sostenibles alineados con los objetivos estratégicos sostenibles</a:t>
          </a:r>
          <a:r>
            <a:rPr lang="es-CR" sz="1300" kern="1200" dirty="0"/>
            <a:t>.</a:t>
          </a:r>
        </a:p>
      </dsp:txBody>
      <dsp:txXfrm>
        <a:off x="953087" y="1534974"/>
        <a:ext cx="7709140" cy="438453"/>
      </dsp:txXfrm>
    </dsp:sp>
    <dsp:sp modelId="{5D29CA75-C38F-4D22-BFE0-032E5086CE92}">
      <dsp:nvSpPr>
        <dsp:cNvPr id="0" name=""/>
        <dsp:cNvSpPr/>
      </dsp:nvSpPr>
      <dsp:spPr>
        <a:xfrm>
          <a:off x="679053" y="1480167"/>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63A5FF-9131-457E-89AD-23DB8E95B215}">
      <dsp:nvSpPr>
        <dsp:cNvPr id="0" name=""/>
        <dsp:cNvSpPr/>
      </dsp:nvSpPr>
      <dsp:spPr>
        <a:xfrm>
          <a:off x="1022560" y="2088233"/>
          <a:ext cx="7639667" cy="64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Definición de proyectos, productos y procesos sostenibles a través del análisis de impacto a la sociedad, ambiente y economía.</a:t>
          </a:r>
        </a:p>
      </dsp:txBody>
      <dsp:txXfrm>
        <a:off x="1022560" y="2088233"/>
        <a:ext cx="7639667" cy="648069"/>
      </dsp:txXfrm>
    </dsp:sp>
    <dsp:sp modelId="{E744D4CD-D030-4188-A617-3762DB040979}">
      <dsp:nvSpPr>
        <dsp:cNvPr id="0" name=""/>
        <dsp:cNvSpPr/>
      </dsp:nvSpPr>
      <dsp:spPr>
        <a:xfrm>
          <a:off x="748526" y="2138234"/>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55DC1-CE09-40CE-9C1C-3B850BB548F4}">
      <dsp:nvSpPr>
        <dsp:cNvPr id="0" name=""/>
        <dsp:cNvSpPr/>
      </dsp:nvSpPr>
      <dsp:spPr>
        <a:xfrm>
          <a:off x="953087" y="2756292"/>
          <a:ext cx="7709140" cy="6280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Mayor información acerca de sus productos y procesos respecto a los posibles impactos y cómo remediarlos o aprovecharlos.</a:t>
          </a:r>
        </a:p>
      </dsp:txBody>
      <dsp:txXfrm>
        <a:off x="953087" y="2756292"/>
        <a:ext cx="7709140" cy="628085"/>
      </dsp:txXfrm>
    </dsp:sp>
    <dsp:sp modelId="{E2BE7647-B315-4A33-BD6B-88A86B9462DF}">
      <dsp:nvSpPr>
        <dsp:cNvPr id="0" name=""/>
        <dsp:cNvSpPr/>
      </dsp:nvSpPr>
      <dsp:spPr>
        <a:xfrm>
          <a:off x="679053" y="2796301"/>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BE27A-DE04-40BE-A40B-C319AECA2528}">
      <dsp:nvSpPr>
        <dsp:cNvPr id="0" name=""/>
        <dsp:cNvSpPr/>
      </dsp:nvSpPr>
      <dsp:spPr>
        <a:xfrm>
          <a:off x="735500" y="3495395"/>
          <a:ext cx="7926726" cy="465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Mayor probabilidad de cumplir con alcance, tiempo, costo y calidad, al contar con mayor información de control.</a:t>
          </a:r>
        </a:p>
      </dsp:txBody>
      <dsp:txXfrm>
        <a:off x="735500" y="3495395"/>
        <a:ext cx="7926726" cy="465046"/>
      </dsp:txXfrm>
    </dsp:sp>
    <dsp:sp modelId="{D219D735-4411-4711-B628-474267D2B175}">
      <dsp:nvSpPr>
        <dsp:cNvPr id="0" name=""/>
        <dsp:cNvSpPr/>
      </dsp:nvSpPr>
      <dsp:spPr>
        <a:xfrm>
          <a:off x="461466" y="3453885"/>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689C8-92AD-4C71-9438-2A60C7CC0642}">
      <dsp:nvSpPr>
        <dsp:cNvPr id="0" name=""/>
        <dsp:cNvSpPr/>
      </dsp:nvSpPr>
      <dsp:spPr>
        <a:xfrm>
          <a:off x="338441" y="4091449"/>
          <a:ext cx="8323786" cy="589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23" tIns="40640" rIns="40640" bIns="40640" numCol="1" spcCol="1270" anchor="ctr" anchorCtr="0">
          <a:noAutofit/>
        </a:bodyPr>
        <a:lstStyle/>
        <a:p>
          <a:pPr marL="0" lvl="0" indent="0" algn="l" defTabSz="711200">
            <a:lnSpc>
              <a:spcPct val="90000"/>
            </a:lnSpc>
            <a:spcBef>
              <a:spcPct val="0"/>
            </a:spcBef>
            <a:spcAft>
              <a:spcPct val="35000"/>
            </a:spcAft>
            <a:buNone/>
          </a:pPr>
          <a:r>
            <a:rPr lang="es-CR" sz="1600" kern="1200" dirty="0"/>
            <a:t>Mayor conciencia en la adquisición de bienes y servicios al evaluar a los vendedores desde una perspectiva d sostenibilidad.</a:t>
          </a:r>
        </a:p>
      </dsp:txBody>
      <dsp:txXfrm>
        <a:off x="338441" y="4091449"/>
        <a:ext cx="8323786" cy="589071"/>
      </dsp:txXfrm>
    </dsp:sp>
    <dsp:sp modelId="{90CA7E51-9051-4807-9BF1-CE39A9B92E9D}">
      <dsp:nvSpPr>
        <dsp:cNvPr id="0" name=""/>
        <dsp:cNvSpPr/>
      </dsp:nvSpPr>
      <dsp:spPr>
        <a:xfrm>
          <a:off x="64407" y="4111952"/>
          <a:ext cx="548067" cy="548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C006F01F-AE57-4CEA-8622-92D8FC1739A2}" type="datetimeFigureOut">
              <a:rPr lang="en-US"/>
              <a:pPr>
                <a:defRPr/>
              </a:pPr>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374F339-C030-42F9-B752-CD022FB49D17}" type="slidenum">
              <a:rPr lang="en-US"/>
              <a:pPr>
                <a:defRPr/>
              </a:pPr>
              <a:t>‹Nº›</a:t>
            </a:fld>
            <a:endParaRPr lang="en-US"/>
          </a:p>
        </p:txBody>
      </p:sp>
    </p:spTree>
    <p:extLst>
      <p:ext uri="{BB962C8B-B14F-4D97-AF65-F5344CB8AC3E}">
        <p14:creationId xmlns:p14="http://schemas.microsoft.com/office/powerpoint/2010/main" val="4120297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5F95ED0-B7ED-4277-887E-8FBF60FBBAAB}" type="datetimeFigureOut">
              <a:rPr lang="en-US"/>
              <a:pPr>
                <a:defRPr/>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BE7E8F64-7EF3-4328-844D-4BF77D300E1D}" type="slidenum">
              <a:rPr lang="en-US"/>
              <a:pPr>
                <a:defRPr/>
              </a:pPr>
              <a:t>‹Nº›</a:t>
            </a:fld>
            <a:endParaRPr lang="en-US"/>
          </a:p>
        </p:txBody>
      </p:sp>
    </p:spTree>
    <p:extLst>
      <p:ext uri="{BB962C8B-B14F-4D97-AF65-F5344CB8AC3E}">
        <p14:creationId xmlns:p14="http://schemas.microsoft.com/office/powerpoint/2010/main" val="22923711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698500"/>
            <a:ext cx="5713413" cy="4284663"/>
          </a:xfrm>
        </p:spPr>
      </p:sp>
      <p:sp>
        <p:nvSpPr>
          <p:cNvPr id="3" name="Notes Placeholder 2"/>
          <p:cNvSpPr>
            <a:spLocks noGrp="1"/>
          </p:cNvSpPr>
          <p:nvPr>
            <p:ph type="body" idx="1"/>
          </p:nvPr>
        </p:nvSpPr>
        <p:spPr/>
        <p:txBody>
          <a:bodyPr/>
          <a:lstStyle/>
          <a:p>
            <a:r>
              <a:rPr lang="en-US" sz="1000" b="1" dirty="0"/>
              <a:t>We are now going to do a walkthrough of the PRiSM Methodology from a Workflow Perspective before diving in a little deeper.</a:t>
            </a:r>
          </a:p>
          <a:p>
            <a:endParaRPr lang="en-US" sz="1000" b="1" dirty="0"/>
          </a:p>
          <a:p>
            <a:r>
              <a:rPr lang="en-US" sz="1000" b="1" dirty="0"/>
              <a:t>PRiSM Short for (Projects integrating Sustainable Methods)</a:t>
            </a:r>
          </a:p>
          <a:p>
            <a:endParaRPr lang="en-US" sz="1000" dirty="0"/>
          </a:p>
          <a:p>
            <a:r>
              <a:rPr lang="en-US" sz="1000" dirty="0"/>
              <a:t>PRiSM™ (</a:t>
            </a:r>
            <a:r>
              <a:rPr lang="en-US" sz="1000" u="sng" dirty="0"/>
              <a:t>Pr</a:t>
            </a:r>
            <a:r>
              <a:rPr lang="en-US" sz="1000" dirty="0"/>
              <a:t>ojects </a:t>
            </a:r>
            <a:r>
              <a:rPr lang="en-US" sz="1000" u="sng" dirty="0"/>
              <a:t>i</a:t>
            </a:r>
            <a:r>
              <a:rPr lang="en-US" sz="1000" dirty="0"/>
              <a:t>ntegrating </a:t>
            </a:r>
            <a:r>
              <a:rPr lang="en-US" sz="1000" u="sng" dirty="0"/>
              <a:t>S</a:t>
            </a:r>
            <a:r>
              <a:rPr lang="en-US" sz="1000" dirty="0"/>
              <a:t>ustainable </a:t>
            </a:r>
            <a:r>
              <a:rPr lang="en-US" sz="1000" u="sng" dirty="0"/>
              <a:t>M</a:t>
            </a:r>
            <a:r>
              <a:rPr lang="en-US" sz="1000" dirty="0"/>
              <a:t>ethods) is the sustainability based project delivery method which incorporates tangible tools and methods to manage the balance between finite resources, social responsibility, and delivering “green” project outcomes.  It was developed for organizations to integrate project processes with sustainability initiatives to achieve business objectives while decreasing negative environmental impact.</a:t>
            </a:r>
          </a:p>
          <a:p>
            <a:r>
              <a:rPr lang="en-US" sz="1000" dirty="0"/>
              <a:t> </a:t>
            </a:r>
          </a:p>
          <a:p>
            <a:r>
              <a:rPr lang="en-US" sz="1000" dirty="0"/>
              <a:t>PRiSM is a structured project management methodology that highlights areas of sustainability and integrates them into the traditional core project phases which, when understood and effectively addressed, can reduce negative environmental impacts in all types of projects while maximizing opportunities to manage sustainability and finite resources.   PRiSM is cut from the same cloth as the globally accepted standards for professional project management.  These standards are the “books of knowledge” as they are known to project managers.  PRiSM incorporates a framework of activities derived from ISO 21500, 14001, 26000, 50001 and 9001, focuses on specific areas and incorporates best practices to practically answer the question:   </a:t>
            </a:r>
            <a:r>
              <a:rPr lang="en-US" sz="1000" b="1" dirty="0"/>
              <a:t>"How do I apply sustainability in to my projects?”</a:t>
            </a:r>
            <a:endParaRPr lang="en-US" sz="1000" dirty="0"/>
          </a:p>
        </p:txBody>
      </p:sp>
    </p:spTree>
    <p:extLst>
      <p:ext uri="{BB962C8B-B14F-4D97-AF65-F5344CB8AC3E}">
        <p14:creationId xmlns:p14="http://schemas.microsoft.com/office/powerpoint/2010/main" val="344205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baseline="0" dirty="0"/>
              <a:t>Acta de constitución</a:t>
            </a:r>
            <a:r>
              <a:rPr lang="es-CR" baseline="0" dirty="0"/>
              <a:t>.</a:t>
            </a:r>
          </a:p>
          <a:p>
            <a:r>
              <a:rPr lang="es-CR" baseline="0" dirty="0"/>
              <a:t>Es un elemento clave para cualquier proyecto. Sin un caso de negocio detallado y autorizado un proyecto no debería proseguir.</a:t>
            </a:r>
          </a:p>
          <a:p>
            <a:r>
              <a:rPr lang="es-CR" baseline="0" dirty="0"/>
              <a:t>Es un documento que se proyecta más allá del Ciclo de Vida del Proyecto, dentro de la Fase de Operaciones donde se da la identificación y verificación de los beneficios.</a:t>
            </a:r>
          </a:p>
          <a:p>
            <a:r>
              <a:rPr lang="es-CR" baseline="0" dirty="0"/>
              <a:t>Durante todo el Ciclo de Vida del Proyecto y más allá el Caso de Negocio tiene muchos propósitos.</a:t>
            </a:r>
          </a:p>
          <a:p>
            <a:r>
              <a:rPr lang="es-CR" baseline="0" dirty="0"/>
              <a:t>Está allí para justificar el trabajo que se está llevando a cabo. </a:t>
            </a:r>
          </a:p>
          <a:p>
            <a:r>
              <a:rPr lang="es-CR" baseline="0" dirty="0"/>
              <a:t>Es usado como una justificación para proseguir con un proyecto u obtener su financiamiento.</a:t>
            </a:r>
          </a:p>
          <a:p>
            <a:r>
              <a:rPr lang="es-CR" baseline="0" dirty="0"/>
              <a:t>En las etapas tempranas del desarrollo de un equipo de proyecto, puede ser usado por el Director de Proyecto para darle dirección y propósito al equipo.</a:t>
            </a:r>
          </a:p>
          <a:p>
            <a:r>
              <a:rPr lang="es-CR" baseline="0" dirty="0"/>
              <a:t>Es el documento de línea de base para todas las actividades del proyecto, para medir el desempeño y progreso respecto del plan original de los beneficios.</a:t>
            </a:r>
          </a:p>
          <a:p>
            <a:r>
              <a:rPr lang="es-CR" baseline="0" dirty="0"/>
              <a:t>Es usado como herramienta de evaluación para todas las solicitudes de Control de Cambios que puedan ser enviadas a un equipo para evaluarlas.</a:t>
            </a:r>
          </a:p>
          <a:p>
            <a:r>
              <a:rPr lang="es-CR" baseline="0" dirty="0"/>
              <a:t>Luego de todas las revisiones puede ser utilizado para facilitar la mejora futura del equipo de proyecto y su organización siendo usado para aprender de las lecciones dentro de su proyecto.</a:t>
            </a:r>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16</a:t>
            </a:fld>
            <a:endParaRPr lang="es-CR"/>
          </a:p>
        </p:txBody>
      </p:sp>
    </p:spTree>
    <p:extLst>
      <p:ext uri="{BB962C8B-B14F-4D97-AF65-F5344CB8AC3E}">
        <p14:creationId xmlns:p14="http://schemas.microsoft.com/office/powerpoint/2010/main" val="345671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baseline="0" dirty="0"/>
              <a:t>Contenido de una Acta de constitución.</a:t>
            </a:r>
          </a:p>
          <a:p>
            <a:pPr marL="171450" indent="-171450">
              <a:buFont typeface="Wingdings" panose="05000000000000000000" pitchFamily="2" charset="2"/>
              <a:buChar char="ü"/>
            </a:pPr>
            <a:r>
              <a:rPr lang="es-CR" baseline="0" dirty="0"/>
              <a:t>Razón o justificación del proyecto.</a:t>
            </a:r>
          </a:p>
          <a:p>
            <a:pPr marL="171450" indent="-171450">
              <a:buFont typeface="Wingdings" panose="05000000000000000000" pitchFamily="2" charset="2"/>
              <a:buChar char="ü"/>
            </a:pPr>
            <a:r>
              <a:rPr lang="es-CR" baseline="0" dirty="0"/>
              <a:t>El enunciado de los Criterios de Aceptación y de Éxito. Para permitir al Director de Proyecto identificar, a partir de estos, los Estándares de Calidad que se esperan sean alcanzados como metas del proyecto.</a:t>
            </a:r>
          </a:p>
          <a:p>
            <a:pPr marL="171450" indent="-171450">
              <a:buFont typeface="Wingdings" panose="05000000000000000000" pitchFamily="2" charset="2"/>
              <a:buChar char="ü"/>
            </a:pPr>
            <a:r>
              <a:rPr lang="es-CR" baseline="0" dirty="0"/>
              <a:t>La identificación de los beneficios que la organización ganará mediante el proyecto, de modo que se pueda ver la razón y los resultados del proyecto.</a:t>
            </a:r>
          </a:p>
          <a:p>
            <a:pPr marL="171450" indent="-171450">
              <a:buFont typeface="Wingdings" panose="05000000000000000000" pitchFamily="2" charset="2"/>
              <a:buChar char="ü"/>
            </a:pPr>
            <a:r>
              <a:rPr lang="es-CR" baseline="0" dirty="0"/>
              <a:t>El producto del proyecto debe estar detallado en forma clara y precisa, de modo que el alcance del trabajo se ajuste a los entregables que pueden ser desarrollados.</a:t>
            </a:r>
          </a:p>
          <a:p>
            <a:pPr marL="171450" indent="-171450">
              <a:buFont typeface="Wingdings" panose="05000000000000000000" pitchFamily="2" charset="2"/>
              <a:buChar char="ü"/>
            </a:pPr>
            <a:r>
              <a:rPr lang="es-CR" baseline="0" dirty="0"/>
              <a:t>Una Estimación de la Inversión que dará el soporte financiero al proyecto.</a:t>
            </a:r>
          </a:p>
          <a:p>
            <a:pPr marL="171450" indent="-171450">
              <a:buFont typeface="Wingdings" panose="05000000000000000000" pitchFamily="2" charset="2"/>
              <a:buChar char="ü"/>
            </a:pPr>
            <a:r>
              <a:rPr lang="es-CR" baseline="0" dirty="0"/>
              <a:t>Es importante listar las opciones o enfoques disponibles o que están siendo considerados para el desarrollo del proyecto, y debe incluir la opción y razones de no hacer el proyecto y de su respectivo impacto.</a:t>
            </a:r>
          </a:p>
          <a:p>
            <a:r>
              <a:rPr lang="es-CR" baseline="0" dirty="0"/>
              <a:t>El Acta de constitución es la fuerza que conduce el proyecto, y es por esto que en cada revisión éste debe estar presente para considerar si el proyecto debería continuarse o ser interrumpido, dado que la justificación o beneficio no puedan ser logrados.</a:t>
            </a:r>
          </a:p>
          <a:p>
            <a:r>
              <a:rPr lang="es-CR" baseline="0" dirty="0"/>
              <a:t>El Acta de constitución debería incluir referencias a:</a:t>
            </a:r>
          </a:p>
          <a:p>
            <a:r>
              <a:rPr lang="es-CR" baseline="0" dirty="0"/>
              <a:t>– Gobernabilidad de la Sostenibilidad Corporativa</a:t>
            </a:r>
          </a:p>
          <a:p>
            <a:r>
              <a:rPr lang="es-CR" baseline="0" dirty="0"/>
              <a:t>– Conformidad Regulatoria</a:t>
            </a:r>
          </a:p>
          <a:p>
            <a:r>
              <a:rPr lang="es-CR" baseline="0" dirty="0"/>
              <a:t>– Objetivos y Metas</a:t>
            </a:r>
          </a:p>
          <a:p>
            <a:r>
              <a:rPr lang="es-CR" baseline="0" dirty="0"/>
              <a:t>Los Directores de Proyectos siempre deberían revisar el Acta de Constitución del Proyecto desde la Perspectiva de la RSC, comparando los entregables en referencia al SGA.</a:t>
            </a:r>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17</a:t>
            </a:fld>
            <a:endParaRPr lang="es-CR"/>
          </a:p>
        </p:txBody>
      </p:sp>
    </p:spTree>
    <p:extLst>
      <p:ext uri="{BB962C8B-B14F-4D97-AF65-F5344CB8AC3E}">
        <p14:creationId xmlns:p14="http://schemas.microsoft.com/office/powerpoint/2010/main" val="236692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there is a decision to go ahead with the project, it needs to be planned in detail. Funding needs to be obtained and controls should be defined to ensure that the project proceeds in accordance with the wishes of those people paying for the project and those who will make use of what the project delivers. The detailed planning, establishment of the project management strategies and controls, development of a robust Business Case, and a means of reviewing benefits are covered by the Initiating a Project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initiation stage culminates in the production of a finalized business case, which is reviewed by the Project Board to decide whether to authorize the project. As the contents of the project plan are likely to change throughout the project (under change control), the business case is</a:t>
            </a:r>
            <a:r>
              <a:rPr lang="en-US" baseline="0" dirty="0"/>
              <a:t> preserved </a:t>
            </a:r>
            <a:r>
              <a:rPr lang="en-US" dirty="0"/>
              <a:t>as input for later performance reviews.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18</a:t>
            </a:fld>
            <a:endParaRPr lang="en-US" dirty="0"/>
          </a:p>
        </p:txBody>
      </p:sp>
    </p:spTree>
    <p:extLst>
      <p:ext uri="{BB962C8B-B14F-4D97-AF65-F5344CB8AC3E}">
        <p14:creationId xmlns:p14="http://schemas.microsoft.com/office/powerpoint/2010/main" val="254945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19</a:t>
            </a:fld>
            <a:endParaRPr lang="en-US"/>
          </a:p>
        </p:txBody>
      </p:sp>
    </p:spTree>
    <p:extLst>
      <p:ext uri="{BB962C8B-B14F-4D97-AF65-F5344CB8AC3E}">
        <p14:creationId xmlns:p14="http://schemas.microsoft.com/office/powerpoint/2010/main" val="253664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an understanding of the interaction with, dependency on, and impact to organizational management systems, of the organization, the project manager must review the project’s objectives and reconcile with existing management systems. The internal and external forces that impinge on the organization of the project must be reconciled to mutual benefit.  The project manager must be </a:t>
            </a:r>
            <a:r>
              <a:rPr lang="en-US" baseline="0" dirty="0" err="1"/>
              <a:t>cognizent</a:t>
            </a:r>
            <a:r>
              <a:rPr lang="en-US" baseline="0" dirty="0"/>
              <a:t> existing management systems or have resources on the project planning team that can provide a statement of reconciliation to outline potential risks.</a:t>
            </a:r>
          </a:p>
          <a:p>
            <a:endParaRPr lang="en-US" baseline="0" dirty="0"/>
          </a:p>
          <a:p>
            <a:r>
              <a:rPr lang="en-US" baseline="0" dirty="0"/>
              <a:t>It is tat this point the organization can update the business case.</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20</a:t>
            </a:fld>
            <a:endParaRPr lang="en-US" dirty="0"/>
          </a:p>
        </p:txBody>
      </p:sp>
    </p:spTree>
    <p:extLst>
      <p:ext uri="{BB962C8B-B14F-4D97-AF65-F5344CB8AC3E}">
        <p14:creationId xmlns:p14="http://schemas.microsoft.com/office/powerpoint/2010/main" val="349894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21</a:t>
            </a:fld>
            <a:endParaRPr lang="en-US" dirty="0"/>
          </a:p>
        </p:txBody>
      </p:sp>
    </p:spTree>
    <p:extLst>
      <p:ext uri="{BB962C8B-B14F-4D97-AF65-F5344CB8AC3E}">
        <p14:creationId xmlns:p14="http://schemas.microsoft.com/office/powerpoint/2010/main" val="163080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in Project Management in short addresses the impact of a project on the environment.  There have been several theories identified over the past several years but none that can be adopted as repeatable processes that provide governance and  deliver consistent results.  </a:t>
            </a:r>
            <a:endParaRPr lang="en-US" dirty="0"/>
          </a:p>
          <a:p>
            <a:r>
              <a:rPr lang="en-GB" dirty="0"/>
              <a:t> </a:t>
            </a:r>
            <a:endParaRPr lang="en-US" dirty="0"/>
          </a:p>
          <a:p>
            <a:r>
              <a:rPr lang="en-US" sz="1300" dirty="0"/>
              <a:t>The SMP uses a change management process to map sustainability objectives derived from the P5 impact analysis into a column table that outlines the P5 category (People, Planet, or Profit,) sub category, and element as well as the reason for the inclusion, the initial score, any legal or regulatory conflicts and a proposed action. </a:t>
            </a:r>
          </a:p>
        </p:txBody>
      </p:sp>
      <p:sp>
        <p:nvSpPr>
          <p:cNvPr id="4" name="Slide Number Placeholder 3"/>
          <p:cNvSpPr>
            <a:spLocks noGrp="1"/>
          </p:cNvSpPr>
          <p:nvPr>
            <p:ph type="sldNum" sz="quarter" idx="10"/>
          </p:nvPr>
        </p:nvSpPr>
        <p:spPr/>
        <p:txBody>
          <a:bodyPr/>
          <a:lstStyle/>
          <a:p>
            <a:fld id="{2AC3EBD7-D354-4C97-8BB4-9A9E39C1C5CE}" type="slidenum">
              <a:rPr lang="en-US" smtClean="0"/>
              <a:pPr/>
              <a:t>22</a:t>
            </a:fld>
            <a:endParaRPr lang="en-US" dirty="0"/>
          </a:p>
        </p:txBody>
      </p:sp>
    </p:spTree>
    <p:extLst>
      <p:ext uri="{BB962C8B-B14F-4D97-AF65-F5344CB8AC3E}">
        <p14:creationId xmlns:p14="http://schemas.microsoft.com/office/powerpoint/2010/main" val="380535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CR" sz="1200" b="1" dirty="0">
                <a:solidFill>
                  <a:schemeClr val="bg1">
                    <a:lumMod val="50000"/>
                  </a:schemeClr>
                </a:solidFill>
              </a:rPr>
              <a:t>Plan de gestión de sostenibilidad.</a:t>
            </a:r>
          </a:p>
          <a:p>
            <a:pPr marL="0" indent="0">
              <a:buNone/>
            </a:pPr>
            <a:r>
              <a:rPr lang="es-CR" sz="1200" b="0" dirty="0">
                <a:solidFill>
                  <a:schemeClr val="bg1">
                    <a:lumMod val="50000"/>
                  </a:schemeClr>
                </a:solidFill>
              </a:rPr>
              <a:t>Aborda el impacto de la entrega de un proyecto sobre el ambiente, la sociedad y la economía, vía la gobernabilidad del proyecto.</a:t>
            </a:r>
          </a:p>
          <a:p>
            <a:pPr marL="0" indent="0">
              <a:buNone/>
            </a:pPr>
            <a:r>
              <a:rPr lang="es-CR" sz="1200" b="0" dirty="0">
                <a:solidFill>
                  <a:schemeClr val="bg1">
                    <a:lumMod val="50000"/>
                  </a:schemeClr>
                </a:solidFill>
              </a:rPr>
              <a:t>Puede ser parte o un anexo al caso de negocio, por lo tanto debe haber alineamiento entre el caso de negocio, el plan de gestión de la sostenibilidad y el sistema de gestión ambiental.</a:t>
            </a:r>
          </a:p>
          <a:p>
            <a:r>
              <a:rPr lang="es-CR" dirty="0"/>
              <a:t>El plan de gestión de</a:t>
            </a:r>
            <a:r>
              <a:rPr lang="es-CR" baseline="0" dirty="0"/>
              <a:t> sostenibilidad contiene información acerca de cómo se implementará el método PRISM, y cómo monitorear los beneficios y asegurar el alineamiento del proyecto con la estrategia empresarial. Integra las 5P en un plan que  permite una visión más integral del proyecto.</a:t>
            </a:r>
            <a:endParaRPr lang="es-CR" dirty="0"/>
          </a:p>
          <a:p>
            <a:r>
              <a:rPr lang="es-CR" b="1" dirty="0"/>
              <a:t>P</a:t>
            </a:r>
            <a:r>
              <a:rPr lang="es-CR" b="1" baseline="0" dirty="0"/>
              <a:t>ara d</a:t>
            </a:r>
            <a:r>
              <a:rPr lang="es-CR" b="1" dirty="0"/>
              <a:t>esarrollar el Plan de Gestión de la Sostenibilidad se requiere:</a:t>
            </a:r>
            <a:endParaRPr lang="es-CR" dirty="0"/>
          </a:p>
          <a:p>
            <a:pPr marL="171450" indent="-171450">
              <a:buFont typeface="Wingdings" panose="05000000000000000000" pitchFamily="2" charset="2"/>
              <a:buChar char="ü"/>
            </a:pPr>
            <a:r>
              <a:rPr lang="es-CR" dirty="0"/>
              <a:t>Definir los objetivos sostenibles</a:t>
            </a:r>
          </a:p>
          <a:p>
            <a:pPr marL="171450" indent="-171450">
              <a:buFont typeface="Wingdings" panose="05000000000000000000" pitchFamily="2" charset="2"/>
              <a:buChar char="ü"/>
            </a:pPr>
            <a:r>
              <a:rPr lang="es-CR" dirty="0"/>
              <a:t>Desarrollar su propia EDT</a:t>
            </a:r>
          </a:p>
          <a:p>
            <a:pPr marL="171450" indent="-171450">
              <a:buFont typeface="Wingdings" panose="05000000000000000000" pitchFamily="2" charset="2"/>
              <a:buChar char="ü"/>
            </a:pPr>
            <a:r>
              <a:rPr lang="es-CR" dirty="0"/>
              <a:t>Identificar el trabajo que es necesario llevar a cabo</a:t>
            </a:r>
          </a:p>
          <a:p>
            <a:pPr marL="171450" indent="-171450">
              <a:buFont typeface="Wingdings" panose="05000000000000000000" pitchFamily="2" charset="2"/>
              <a:buChar char="ü"/>
            </a:pPr>
            <a:r>
              <a:rPr lang="es-CR" dirty="0"/>
              <a:t>Asignar la responsabilidad para las tareas</a:t>
            </a:r>
          </a:p>
          <a:p>
            <a:pPr marL="171450" indent="-171450">
              <a:buFont typeface="Wingdings" panose="05000000000000000000" pitchFamily="2" charset="2"/>
              <a:buChar char="ü"/>
            </a:pPr>
            <a:r>
              <a:rPr lang="es-CR" dirty="0"/>
              <a:t>Integrar su EDT con el Plan de Dirección del Proyecto</a:t>
            </a:r>
          </a:p>
          <a:p>
            <a:pPr marL="171450" indent="-171450">
              <a:buFont typeface="Wingdings" panose="05000000000000000000" pitchFamily="2" charset="2"/>
              <a:buChar char="ü"/>
            </a:pPr>
            <a:r>
              <a:rPr lang="es-CR" dirty="0"/>
              <a:t>Alinear las necesidades y los entregables</a:t>
            </a:r>
          </a:p>
          <a:p>
            <a:r>
              <a:rPr lang="es-CR" b="1" dirty="0"/>
              <a:t>Se utiliza para:</a:t>
            </a:r>
          </a:p>
          <a:p>
            <a:pPr marL="171450" indent="-171450">
              <a:buFont typeface="Wingdings" panose="05000000000000000000" pitchFamily="2" charset="2"/>
              <a:buChar char="ü"/>
            </a:pPr>
            <a:r>
              <a:rPr lang="es-CR" dirty="0"/>
              <a:t>Promover visibilidad y gobernabilidad</a:t>
            </a:r>
          </a:p>
          <a:p>
            <a:pPr marL="171450" indent="-171450">
              <a:buFont typeface="Wingdings" panose="05000000000000000000" pitchFamily="2" charset="2"/>
              <a:buChar char="ü"/>
            </a:pPr>
            <a:r>
              <a:rPr lang="es-CR" dirty="0"/>
              <a:t>Establecer el plan de comunicaciones para transmitir los beneficios en la gestión de los recursos finitos y en la minimización de los residuos</a:t>
            </a:r>
          </a:p>
          <a:p>
            <a:pPr marL="171450" indent="-171450">
              <a:buFont typeface="Wingdings" panose="05000000000000000000" pitchFamily="2" charset="2"/>
              <a:buChar char="ü"/>
            </a:pPr>
            <a:r>
              <a:rPr lang="es-CR" dirty="0"/>
              <a:t>Indicar y mejorar el foco hacia conexiones compartidas con los próximos proyectos</a:t>
            </a:r>
            <a:r>
              <a:rPr lang="es-CR" baseline="0" dirty="0"/>
              <a:t>.</a:t>
            </a:r>
            <a:endParaRPr lang="es-CR" dirty="0"/>
          </a:p>
          <a:p>
            <a:pPr marL="171450" indent="-171450">
              <a:buFont typeface="Wingdings" panose="05000000000000000000" pitchFamily="2" charset="2"/>
              <a:buChar char="ü"/>
            </a:pPr>
            <a:r>
              <a:rPr lang="es-CR" dirty="0"/>
              <a:t>Destacar las oportunidades para la comunicación de interesados externos, identificando mayores controles en el proceso como también impactos ambientales positivos</a:t>
            </a:r>
          </a:p>
          <a:p>
            <a:pPr marL="171450" indent="-171450">
              <a:buFont typeface="Wingdings" panose="05000000000000000000" pitchFamily="2" charset="2"/>
              <a:buChar char="ü"/>
            </a:pPr>
            <a:r>
              <a:rPr lang="es-CR" dirty="0"/>
              <a:t>Reforzar que la sostenibilidad es igual a rentabilidad</a:t>
            </a:r>
          </a:p>
          <a:p>
            <a:pPr marL="171450" indent="-171450">
              <a:buFont typeface="Wingdings" panose="05000000000000000000" pitchFamily="2" charset="2"/>
              <a:buChar char="ü"/>
            </a:pPr>
            <a:r>
              <a:rPr lang="es-CR" dirty="0"/>
              <a:t>Valorar la relación existente</a:t>
            </a:r>
            <a:r>
              <a:rPr lang="es-CR" baseline="0" dirty="0"/>
              <a:t> entre los objetivos y prioridades de la organización respecto a las políticas y directrices relativas a la gobernabilidad de la sostenibilidad.</a:t>
            </a:r>
          </a:p>
          <a:p>
            <a:pPr marL="171450" indent="-171450">
              <a:buFont typeface="Wingdings" panose="05000000000000000000" pitchFamily="2" charset="2"/>
              <a:buChar char="ü"/>
            </a:pPr>
            <a:r>
              <a:rPr lang="es-CR" baseline="0" dirty="0"/>
              <a:t>Proveer información para la evaluación de la viabilidad de las propuestas de inversión y aprobación del desarrollo del proyecto.</a:t>
            </a:r>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23</a:t>
            </a:fld>
            <a:endParaRPr lang="es-CR"/>
          </a:p>
        </p:txBody>
      </p:sp>
    </p:spTree>
    <p:extLst>
      <p:ext uri="{BB962C8B-B14F-4D97-AF65-F5344CB8AC3E}">
        <p14:creationId xmlns:p14="http://schemas.microsoft.com/office/powerpoint/2010/main" val="269766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24</a:t>
            </a:fld>
            <a:endParaRPr lang="en-US"/>
          </a:p>
        </p:txBody>
      </p:sp>
    </p:spTree>
    <p:extLst>
      <p:ext uri="{BB962C8B-B14F-4D97-AF65-F5344CB8AC3E}">
        <p14:creationId xmlns:p14="http://schemas.microsoft.com/office/powerpoint/2010/main" val="2844251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dirty="0"/>
              <a:t>Resumen Ejecutivo</a:t>
            </a:r>
          </a:p>
          <a:p>
            <a:r>
              <a:rPr lang="es-CR" dirty="0"/>
              <a:t>Una breve descripción de cómo la sostenibilidad toca al proyecto, cuáles son las mediciones claves en el proyecto y cómo deberían ser medidas y mantenidas.</a:t>
            </a:r>
          </a:p>
          <a:p>
            <a:r>
              <a:rPr lang="es-CR" b="1" dirty="0"/>
              <a:t>Objetivos de Sostenibilidad del Proyecto</a:t>
            </a:r>
          </a:p>
          <a:p>
            <a:r>
              <a:rPr lang="es-CR" dirty="0"/>
              <a:t>Describe los métodos que serán empleados y cómo están vinculados a las metas y estándares organizacionales (PGA). Aquí los objetivos claves pueden determinarse y el alcance total del trabajo puede ser claramente entendido.</a:t>
            </a:r>
          </a:p>
          <a:p>
            <a:r>
              <a:rPr lang="es-CR" b="1" dirty="0"/>
              <a:t>Mediciones e Indicadores Claves del Desempeño </a:t>
            </a:r>
            <a:r>
              <a:rPr lang="es-CR" dirty="0"/>
              <a:t>(Mediciones Cuantitativas y Cualitativas) </a:t>
            </a:r>
          </a:p>
          <a:p>
            <a:endParaRPr lang="es-CR" dirty="0"/>
          </a:p>
          <a:p>
            <a:r>
              <a:rPr lang="es-CR" dirty="0"/>
              <a:t>En proyectos</a:t>
            </a:r>
            <a:r>
              <a:rPr lang="es-CR" baseline="0" dirty="0"/>
              <a:t> de construcción, un plan de gestión de sostenibilidad permite una mejor perspectiva desde el análisis de las 5P, lo cual facilita la obtención de resultados más sostenibles. </a:t>
            </a:r>
          </a:p>
          <a:p>
            <a:r>
              <a:rPr lang="es-CR" baseline="0" dirty="0"/>
              <a:t>Por ejemplo, para el desarrollo de un edificio de oficinas, un plan de gestión de sostenibilidad permite un mejor aprovechamiento de los recursos humanos al lograr una mejor integración social, respetando los derechos al salario mínimo y a las garantías sociales, brindar a los trabajadores los implementos y capacitaciones para su seguridad laboral, respetando sus derechos como seres humanos, y enseñándoles con el ejemplo acerca del comportamiento ético; además impulsa la economía local, gestiona los desechos de construcción de forma apropiada, utiliza el agua y la energía eléctrica racionalmente pensando que es un recurso limitado, etc. De manera que no solo plantea el cumplimiento del proyecto en tiempo y costo y con la calidad esperada, sino que abre el panorama para considerar otros factores que permiten la sostenibilidad del proyecto y del producto mismo.</a:t>
            </a:r>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25</a:t>
            </a:fld>
            <a:endParaRPr lang="es-CR"/>
          </a:p>
        </p:txBody>
      </p:sp>
    </p:spTree>
    <p:extLst>
      <p:ext uri="{BB962C8B-B14F-4D97-AF65-F5344CB8AC3E}">
        <p14:creationId xmlns:p14="http://schemas.microsoft.com/office/powerpoint/2010/main" val="157033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CR" sz="1200" dirty="0"/>
              <a:t>Otro de los aspectos beneficiosos para la sostenibilidad en los proyectos es el Global </a:t>
            </a:r>
            <a:r>
              <a:rPr lang="es-CR" sz="1200" dirty="0" err="1"/>
              <a:t>Reporting</a:t>
            </a:r>
            <a:r>
              <a:rPr lang="es-CR" sz="1200" dirty="0"/>
              <a:t> </a:t>
            </a:r>
            <a:r>
              <a:rPr lang="es-CR" sz="1200" dirty="0" err="1"/>
              <a:t>Initiative</a:t>
            </a:r>
            <a:r>
              <a:rPr lang="es-CR" sz="1200" dirty="0"/>
              <a:t> (GRI), que trata de promover el desarrollo de memorias de sostenibilidad en las organizaciones, lo cual establece principios e indicadores para medir y dar a conocer su desempeño económico, social y ambiental.</a:t>
            </a:r>
          </a:p>
          <a:p>
            <a:pPr marL="0" indent="0">
              <a:buNone/>
            </a:pPr>
            <a:r>
              <a:rPr lang="es-CR" sz="1200" dirty="0"/>
              <a:t>Las memorias de sostenibilidad describen los impactos sociales, económicos y ambientales, que es la triple restricción de la gestión de proyectos verdes.</a:t>
            </a:r>
          </a:p>
          <a:p>
            <a:pPr marL="0" indent="0">
              <a:buNone/>
            </a:pPr>
            <a:r>
              <a:rPr lang="es-CR" sz="1200" dirty="0"/>
              <a:t>Las memorias de sostenibilidad representan una descripción razonable y balanceada del desempeño de la sostenibilidad, cuyo uso es para:</a:t>
            </a:r>
          </a:p>
          <a:p>
            <a:pPr marL="171450" indent="-171450">
              <a:buFont typeface="Wingdings" panose="05000000000000000000" pitchFamily="2" charset="2"/>
              <a:buChar char="ü"/>
            </a:pPr>
            <a:r>
              <a:rPr lang="es-CR" sz="1200" dirty="0"/>
              <a:t>Evaluar y comparar el desempeño de la sostenibilidad con respecto a las leyes, normas, códigos e iniciativas voluntarias.</a:t>
            </a:r>
          </a:p>
          <a:p>
            <a:pPr marL="171450" indent="-171450">
              <a:buFont typeface="Wingdings" panose="05000000000000000000" pitchFamily="2" charset="2"/>
              <a:buChar char="ü"/>
            </a:pPr>
            <a:r>
              <a:rPr lang="es-CR" sz="1200" dirty="0"/>
              <a:t>Demostrar la influencia en la organización y hacia fuera de ella, de las expectativas del desarrollo sostenible.</a:t>
            </a:r>
          </a:p>
          <a:p>
            <a:pPr marL="171450" indent="-171450">
              <a:buFont typeface="Wingdings" panose="05000000000000000000" pitchFamily="2" charset="2"/>
              <a:buChar char="ü"/>
            </a:pPr>
            <a:r>
              <a:rPr lang="es-CR" sz="1200" dirty="0"/>
              <a:t>Comparar el desempeño dentro la organización y con otras organizaciones que usan este mismo método de control.</a:t>
            </a:r>
          </a:p>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5</a:t>
            </a:fld>
            <a:endParaRPr lang="es-CR"/>
          </a:p>
        </p:txBody>
      </p:sp>
    </p:spTree>
    <p:extLst>
      <p:ext uri="{BB962C8B-B14F-4D97-AF65-F5344CB8AC3E}">
        <p14:creationId xmlns:p14="http://schemas.microsoft.com/office/powerpoint/2010/main" val="3136622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30</a:t>
            </a:fld>
            <a:endParaRPr lang="en-US"/>
          </a:p>
        </p:txBody>
      </p:sp>
    </p:spTree>
    <p:extLst>
      <p:ext uri="{BB962C8B-B14F-4D97-AF65-F5344CB8AC3E}">
        <p14:creationId xmlns:p14="http://schemas.microsoft.com/office/powerpoint/2010/main" val="163831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31</a:t>
            </a:fld>
            <a:endParaRPr lang="en-US"/>
          </a:p>
        </p:txBody>
      </p:sp>
    </p:spTree>
    <p:extLst>
      <p:ext uri="{BB962C8B-B14F-4D97-AF65-F5344CB8AC3E}">
        <p14:creationId xmlns:p14="http://schemas.microsoft.com/office/powerpoint/2010/main" val="277418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an SMP is used in a project, it will impact future business cases, contracts, SOWs, charters (if you use them), etc.  Essentially, Sustainability will become business as usual…</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32</a:t>
            </a:fld>
            <a:endParaRPr lang="en-US" dirty="0"/>
          </a:p>
        </p:txBody>
      </p:sp>
    </p:spTree>
    <p:extLst>
      <p:ext uri="{BB962C8B-B14F-4D97-AF65-F5344CB8AC3E}">
        <p14:creationId xmlns:p14="http://schemas.microsoft.com/office/powerpoint/2010/main" val="1124175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33</a:t>
            </a:fld>
            <a:endParaRPr lang="en-US" dirty="0"/>
          </a:p>
        </p:txBody>
      </p:sp>
    </p:spTree>
    <p:extLst>
      <p:ext uri="{BB962C8B-B14F-4D97-AF65-F5344CB8AC3E}">
        <p14:creationId xmlns:p14="http://schemas.microsoft.com/office/powerpoint/2010/main" val="200656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there is a decision to go ahead with the project, it needs to be planned in detail. Funding needs to be obtained and controls should be defined to ensure that the project proceeds in accordance with the wishes of those people paying for the project and those who will make use of what the project delivers. The detailed planning, establishment of the project management strategies and controls, development of a robust Business Case, and a means of reviewing benefits are covered by the Initiating a Project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initiation stage culminates in the production of a finalized business case, which is reviewed by the Project Board to decide whether to authorize the project. As the contents of the project plan are likely to change throughout the project (under change control), the business case is</a:t>
            </a:r>
            <a:r>
              <a:rPr lang="en-US" baseline="0" dirty="0"/>
              <a:t> preserved </a:t>
            </a:r>
            <a:r>
              <a:rPr lang="en-US" dirty="0"/>
              <a:t>as input for later performance reviews.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review focuses on the business justification of the project prior to the key decision to approve project initiation. It aligns with the Directing a Project activity of authorizing initiation</a:t>
            </a:r>
          </a:p>
        </p:txBody>
      </p:sp>
      <p:sp>
        <p:nvSpPr>
          <p:cNvPr id="4" name="Slide Number Placeholder 3"/>
          <p:cNvSpPr>
            <a:spLocks noGrp="1"/>
          </p:cNvSpPr>
          <p:nvPr>
            <p:ph type="sldNum" sz="quarter" idx="10"/>
          </p:nvPr>
        </p:nvSpPr>
        <p:spPr/>
        <p:txBody>
          <a:bodyPr/>
          <a:lstStyle/>
          <a:p>
            <a:fld id="{2AC3EBD7-D354-4C97-8BB4-9A9E39C1C5CE}" type="slidenum">
              <a:rPr lang="en-US" smtClean="0"/>
              <a:pPr/>
              <a:t>34</a:t>
            </a:fld>
            <a:endParaRPr lang="en-US" dirty="0"/>
          </a:p>
        </p:txBody>
      </p:sp>
    </p:spTree>
    <p:extLst>
      <p:ext uri="{BB962C8B-B14F-4D97-AF65-F5344CB8AC3E}">
        <p14:creationId xmlns:p14="http://schemas.microsoft.com/office/powerpoint/2010/main" val="211532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planning processes are used to develop planning detail. This detail should be sufficient to establish baselines against which project implementation can be managed and project performance can be measured and controlled.</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35</a:t>
            </a:fld>
            <a:endParaRPr lang="en-US" dirty="0"/>
          </a:p>
        </p:txBody>
      </p:sp>
    </p:spTree>
    <p:extLst>
      <p:ext uri="{BB962C8B-B14F-4D97-AF65-F5344CB8AC3E}">
        <p14:creationId xmlns:p14="http://schemas.microsoft.com/office/powerpoint/2010/main" val="2600950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36</a:t>
            </a:fld>
            <a:endParaRPr lang="en-US" dirty="0"/>
          </a:p>
        </p:txBody>
      </p:sp>
    </p:spTree>
    <p:extLst>
      <p:ext uri="{BB962C8B-B14F-4D97-AF65-F5344CB8AC3E}">
        <p14:creationId xmlns:p14="http://schemas.microsoft.com/office/powerpoint/2010/main" val="2411068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37</a:t>
            </a:fld>
            <a:endParaRPr lang="en-US" dirty="0"/>
          </a:p>
        </p:txBody>
      </p:sp>
    </p:spTree>
    <p:extLst>
      <p:ext uri="{BB962C8B-B14F-4D97-AF65-F5344CB8AC3E}">
        <p14:creationId xmlns:p14="http://schemas.microsoft.com/office/powerpoint/2010/main" val="2020172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38</a:t>
            </a:fld>
            <a:endParaRPr lang="en-US" dirty="0"/>
          </a:p>
        </p:txBody>
      </p:sp>
    </p:spTree>
    <p:extLst>
      <p:ext uri="{BB962C8B-B14F-4D97-AF65-F5344CB8AC3E}">
        <p14:creationId xmlns:p14="http://schemas.microsoft.com/office/powerpoint/2010/main" val="420419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39</a:t>
            </a:fld>
            <a:endParaRPr lang="en-US" dirty="0"/>
          </a:p>
        </p:txBody>
      </p:sp>
    </p:spTree>
    <p:extLst>
      <p:ext uri="{BB962C8B-B14F-4D97-AF65-F5344CB8AC3E}">
        <p14:creationId xmlns:p14="http://schemas.microsoft.com/office/powerpoint/2010/main" val="128149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Los estándares ISO permiten que los productos y servicios sean seguros, confiables y de buena calidad; representan herramientas estratégicas que reducen costos a través de minimizar</a:t>
            </a:r>
            <a:r>
              <a:rPr lang="es-CR" baseline="0" dirty="0"/>
              <a:t> los residuos y errores, así como incrementa la productividad y la confianza tanto hacia lo interno de la organización como hacia el exterior, sea su clientela, consumidores, y la sociedad en general.</a:t>
            </a:r>
          </a:p>
          <a:p>
            <a:pPr marL="0" marR="0" lvl="0" indent="0" algn="l" defTabSz="914400" rtl="0" eaLnBrk="1" fontAlgn="auto" latinLnBrk="0" hangingPunct="1">
              <a:lnSpc>
                <a:spcPct val="100000"/>
              </a:lnSpc>
              <a:spcBef>
                <a:spcPts val="0"/>
              </a:spcBef>
              <a:spcAft>
                <a:spcPts val="0"/>
              </a:spcAft>
              <a:buClrTx/>
              <a:buSzTx/>
              <a:buFontTx/>
              <a:buNone/>
              <a:tabLst/>
              <a:defRPr/>
            </a:pPr>
            <a:r>
              <a:rPr lang="es-CR" b="1" dirty="0"/>
              <a:t>ISO 14000, </a:t>
            </a:r>
            <a:r>
              <a:rPr lang="es-CR" sz="1200" dirty="0"/>
              <a:t>es una familia de guías y estándares que ayuda a las organizaciones a resolver problemas ambientales.</a:t>
            </a:r>
          </a:p>
          <a:p>
            <a:r>
              <a:rPr lang="es-CR" dirty="0"/>
              <a:t>Elementos Claves de la ISO 14001:</a:t>
            </a:r>
          </a:p>
          <a:p>
            <a:r>
              <a:rPr lang="es-CR" dirty="0"/>
              <a:t>– Declaración de la Política.</a:t>
            </a:r>
          </a:p>
          <a:p>
            <a:r>
              <a:rPr lang="es-CR" dirty="0"/>
              <a:t>– Identificación de los Impactos Ambientales Significativos y de los Requerimientos Legales Ambientales.</a:t>
            </a:r>
          </a:p>
          <a:p>
            <a:r>
              <a:rPr lang="es-CR" dirty="0"/>
              <a:t>– Establecimiento de Programas, Objetivos y Metas Ambientales.</a:t>
            </a:r>
          </a:p>
          <a:p>
            <a:r>
              <a:rPr lang="es-CR" dirty="0"/>
              <a:t>– Plan de Emergencias.</a:t>
            </a:r>
          </a:p>
          <a:p>
            <a:r>
              <a:rPr lang="es-CR" dirty="0"/>
              <a:t>– Control Operativo para cumplir con los Objetivos y Metas Ambientales.</a:t>
            </a:r>
          </a:p>
          <a:p>
            <a:r>
              <a:rPr lang="es-CR" dirty="0"/>
              <a:t>– Roles y Responsabilidades de los RRHH. Capacitación y Comunicación.</a:t>
            </a:r>
          </a:p>
          <a:p>
            <a:r>
              <a:rPr lang="es-CR" dirty="0"/>
              <a:t>– Auditorías Internas. Acciones Correctivas.</a:t>
            </a:r>
          </a:p>
          <a:p>
            <a:r>
              <a:rPr lang="es-CR" dirty="0"/>
              <a:t>– Revisión del Sistema de Gestión (por los Directores).</a:t>
            </a:r>
          </a:p>
          <a:p>
            <a:r>
              <a:rPr lang="es-CR" b="1" dirty="0"/>
              <a:t>¿Qué es un Sistema de Gestión Ambiental (SGA)?</a:t>
            </a:r>
          </a:p>
          <a:p>
            <a:pPr marL="171450" indent="-171450">
              <a:buFont typeface="Arial" panose="020B0604020202020204" pitchFamily="34" charset="0"/>
              <a:buChar char="•"/>
            </a:pPr>
            <a:r>
              <a:rPr lang="es-CR" dirty="0"/>
              <a:t>Un modo sistemático de gestionar los problemas ambientales de la organización.</a:t>
            </a:r>
          </a:p>
          <a:p>
            <a:pPr marL="171450" indent="-171450">
              <a:buFont typeface="Arial" panose="020B0604020202020204" pitchFamily="34" charset="0"/>
              <a:buChar char="•"/>
            </a:pPr>
            <a:r>
              <a:rPr lang="es-CR" dirty="0"/>
              <a:t>Está basado en el Modelo PDCA Planificar-Hacer-Verificar- Actuar.</a:t>
            </a:r>
          </a:p>
          <a:p>
            <a:pPr marL="171450" indent="-171450">
              <a:buFont typeface="Arial" panose="020B0604020202020204" pitchFamily="34" charset="0"/>
              <a:buChar char="•"/>
            </a:pPr>
            <a:r>
              <a:rPr lang="es-CR" dirty="0"/>
              <a:t>Focalizado en la Mejora Continua del sistema.</a:t>
            </a:r>
          </a:p>
          <a:p>
            <a:pPr marL="171450" indent="-171450">
              <a:buFont typeface="Arial" panose="020B0604020202020204" pitchFamily="34" charset="0"/>
              <a:buChar char="•"/>
            </a:pPr>
            <a:r>
              <a:rPr lang="es-CR" dirty="0"/>
              <a:t>Sistema que trata el impacto inmediato y de largo plazo de los procesos, servicios y productos de una organización sobre el medio ambiente.</a:t>
            </a:r>
          </a:p>
          <a:p>
            <a:pPr marL="171450" indent="-171450">
              <a:buFont typeface="Arial" panose="020B0604020202020204" pitchFamily="34" charset="0"/>
              <a:buChar char="•"/>
            </a:pPr>
            <a:r>
              <a:rPr lang="es-CR" dirty="0"/>
              <a:t>Una herramienta para mejorar el desempeño ambiental.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CR" b="1" dirty="0"/>
              <a:t>ISO 50001, </a:t>
            </a:r>
            <a:r>
              <a:rPr lang="es-CR" sz="1200" dirty="0"/>
              <a:t>proporciona los requerimientos para los sistemas de gestión de energía.</a:t>
            </a:r>
            <a:endParaRPr lang="es-CR" b="1" dirty="0"/>
          </a:p>
          <a:p>
            <a:pPr marL="171450" indent="-171450">
              <a:buFont typeface="Arial" panose="020B0604020202020204" pitchFamily="34" charset="0"/>
              <a:buChar char="•"/>
            </a:pPr>
            <a:r>
              <a:rPr lang="es-CR" dirty="0"/>
              <a:t>La energía es fundamental para la operación de una empresa,</a:t>
            </a:r>
            <a:r>
              <a:rPr lang="es-CR" baseline="0" dirty="0"/>
              <a:t> y puede ser un costo importante.</a:t>
            </a:r>
          </a:p>
          <a:p>
            <a:pPr marL="171450" indent="-171450">
              <a:buFont typeface="Arial" panose="020B0604020202020204" pitchFamily="34" charset="0"/>
              <a:buChar char="•"/>
            </a:pPr>
            <a:r>
              <a:rPr lang="es-CR" baseline="0" dirty="0"/>
              <a:t>Además de los costos económicos, la energía puede imponer costos sociales y ambientales, al agotar los recursos y contribuir al cambio climático.</a:t>
            </a:r>
          </a:p>
          <a:p>
            <a:pPr marL="171450" indent="-171450">
              <a:buFont typeface="Arial" panose="020B0604020202020204" pitchFamily="34" charset="0"/>
              <a:buChar char="•"/>
            </a:pPr>
            <a:r>
              <a:rPr lang="es-CR" baseline="0" dirty="0"/>
              <a:t>Incentiva el uso de fuentes de energía limpias y renovables.</a:t>
            </a:r>
          </a:p>
          <a:p>
            <a:pPr marL="171450" indent="-171450">
              <a:buFont typeface="Arial" panose="020B0604020202020204" pitchFamily="34" charset="0"/>
              <a:buChar char="•"/>
            </a:pPr>
            <a:r>
              <a:rPr lang="es-CR" baseline="0" dirty="0"/>
              <a:t>Contribuye a la gestión de la energía, al administrar eficientemente el uso propio de la misma, minimizando su costo, reduciendo el agotamiento de las fuentes, y mitigando los efectos negativos del consumo excesivo, como el calentamiento global.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CR" b="1" dirty="0"/>
              <a:t>ISO</a:t>
            </a:r>
            <a:r>
              <a:rPr lang="es-CR" b="1" baseline="0" dirty="0"/>
              <a:t> 9001, </a:t>
            </a:r>
            <a:r>
              <a:rPr lang="es-CR" sz="1200" dirty="0"/>
              <a:t>el objetivo principal es liderar la organización hacia la mejora en el desempeño</a:t>
            </a:r>
            <a:r>
              <a:rPr lang="es-CR" sz="1050" dirty="0"/>
              <a:t>.</a:t>
            </a:r>
            <a:endParaRPr lang="es-CR" b="1" dirty="0"/>
          </a:p>
          <a:p>
            <a:pPr marL="171450" indent="-171450">
              <a:buFont typeface="Arial" panose="020B0604020202020204" pitchFamily="34" charset="0"/>
              <a:buChar char="•"/>
            </a:pPr>
            <a:r>
              <a:rPr lang="es-CR" dirty="0"/>
              <a:t>Enfoque al Cliente</a:t>
            </a:r>
          </a:p>
          <a:p>
            <a:pPr marL="171450" indent="-171450">
              <a:buFont typeface="Arial" panose="020B0604020202020204" pitchFamily="34" charset="0"/>
              <a:buChar char="•"/>
            </a:pPr>
            <a:r>
              <a:rPr lang="es-CR" dirty="0"/>
              <a:t>Liderazgo</a:t>
            </a:r>
          </a:p>
          <a:p>
            <a:pPr marL="171450" indent="-171450">
              <a:buFont typeface="Arial" panose="020B0604020202020204" pitchFamily="34" charset="0"/>
              <a:buChar char="•"/>
            </a:pPr>
            <a:r>
              <a:rPr lang="es-CR" dirty="0"/>
              <a:t>Participación del personal</a:t>
            </a:r>
          </a:p>
          <a:p>
            <a:pPr marL="171450" indent="-171450">
              <a:buFont typeface="Arial" panose="020B0604020202020204" pitchFamily="34" charset="0"/>
              <a:buChar char="•"/>
            </a:pPr>
            <a:r>
              <a:rPr lang="es-CR" dirty="0"/>
              <a:t>Enfoque basado en procesos</a:t>
            </a:r>
          </a:p>
          <a:p>
            <a:pPr marL="171450" indent="-171450">
              <a:buFont typeface="Arial" panose="020B0604020202020204" pitchFamily="34" charset="0"/>
              <a:buChar char="•"/>
            </a:pPr>
            <a:r>
              <a:rPr lang="es-CR" dirty="0"/>
              <a:t>Enfoque de Sistema para la gestión</a:t>
            </a:r>
          </a:p>
          <a:p>
            <a:pPr marL="171450" indent="-171450">
              <a:buFont typeface="Arial" panose="020B0604020202020204" pitchFamily="34" charset="0"/>
              <a:buChar char="•"/>
            </a:pPr>
            <a:r>
              <a:rPr lang="es-CR" dirty="0"/>
              <a:t>Mejora Continua</a:t>
            </a:r>
          </a:p>
          <a:p>
            <a:pPr marL="171450" indent="-171450">
              <a:buFont typeface="Arial" panose="020B0604020202020204" pitchFamily="34" charset="0"/>
              <a:buChar char="•"/>
            </a:pPr>
            <a:r>
              <a:rPr lang="es-CR" dirty="0"/>
              <a:t>Enfoque basado en hechos para la</a:t>
            </a:r>
            <a:r>
              <a:rPr lang="es-CR" baseline="0" dirty="0"/>
              <a:t> </a:t>
            </a:r>
            <a:r>
              <a:rPr lang="es-CR" dirty="0"/>
              <a:t>toma de decisiones</a:t>
            </a:r>
          </a:p>
          <a:p>
            <a:pPr marL="171450" indent="-171450">
              <a:buFont typeface="Arial" panose="020B0604020202020204" pitchFamily="34" charset="0"/>
              <a:buChar char="•"/>
            </a:pPr>
            <a:r>
              <a:rPr lang="es-CR" dirty="0"/>
              <a:t>Relaciones mutuamente provechosas</a:t>
            </a:r>
            <a:r>
              <a:rPr lang="es-CR" baseline="0" dirty="0"/>
              <a:t> </a:t>
            </a:r>
            <a:r>
              <a:rPr lang="es-CR" dirty="0"/>
              <a:t>con el proveedor</a:t>
            </a:r>
          </a:p>
          <a:p>
            <a:pPr marL="0" indent="0">
              <a:buFont typeface="Arial" panose="020B0604020202020204" pitchFamily="34" charset="0"/>
              <a:buNone/>
            </a:pPr>
            <a:endParaRPr lang="es-CR" dirty="0"/>
          </a:p>
          <a:p>
            <a:pPr marL="0" indent="0">
              <a:buFont typeface="Wingdings" panose="05000000000000000000" pitchFamily="2" charset="2"/>
              <a:buNone/>
            </a:pPr>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a:t>
            </a:fld>
            <a:endParaRPr lang="es-CR"/>
          </a:p>
        </p:txBody>
      </p:sp>
    </p:spTree>
    <p:extLst>
      <p:ext uri="{BB962C8B-B14F-4D97-AF65-F5344CB8AC3E}">
        <p14:creationId xmlns:p14="http://schemas.microsoft.com/office/powerpoint/2010/main" val="175856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40</a:t>
            </a:fld>
            <a:endParaRPr lang="en-US" dirty="0"/>
          </a:p>
        </p:txBody>
      </p:sp>
    </p:spTree>
    <p:extLst>
      <p:ext uri="{BB962C8B-B14F-4D97-AF65-F5344CB8AC3E}">
        <p14:creationId xmlns:p14="http://schemas.microsoft.com/office/powerpoint/2010/main" val="247176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dirty="0"/>
              <a:t>Gobernabilidad del proyecto</a:t>
            </a:r>
          </a:p>
          <a:p>
            <a:r>
              <a:rPr lang="es-CR" dirty="0"/>
              <a:t>La gobernabilidad es el marco de referencia mediante el que una organización es dirigida y controlada.</a:t>
            </a:r>
          </a:p>
          <a:p>
            <a:r>
              <a:rPr lang="es-CR" dirty="0"/>
              <a:t>La gobernabilidad del proyecto puede incluir aspectos tales como la definición de la estructura de gestión; las políticas, procesos y metodologías a usarse; los límites a la autoridad para la toma de decisiones; las responsabilidades y rendición de cuentas a los grupos de interés,</a:t>
            </a:r>
            <a:r>
              <a:rPr lang="es-CR" baseline="0" dirty="0"/>
              <a:t> </a:t>
            </a:r>
            <a:r>
              <a:rPr lang="es-CR" dirty="0"/>
              <a:t>las interacciones tales como informar, y la valoración de los incidentes o riesgos.</a:t>
            </a:r>
          </a:p>
          <a:p>
            <a:r>
              <a:rPr lang="es-CR" dirty="0"/>
              <a:t>La responsabilidad de mantener la gobernabilidad apropiada de un proyecto suele atribuirse al patrocinador del proyecto o al comité de dirección. (ISO 21500 Sección 3.6)</a:t>
            </a:r>
          </a:p>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41</a:t>
            </a:fld>
            <a:endParaRPr lang="es-CR"/>
          </a:p>
        </p:txBody>
      </p:sp>
    </p:spTree>
    <p:extLst>
      <p:ext uri="{BB962C8B-B14F-4D97-AF65-F5344CB8AC3E}">
        <p14:creationId xmlns:p14="http://schemas.microsoft.com/office/powerpoint/2010/main" val="247124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El Director del Proyecto es responsable de crear e implementar un sistema de gestión de la calidad para el proyecto. </a:t>
            </a:r>
          </a:p>
          <a:p>
            <a:r>
              <a:rPr lang="es-CR" dirty="0"/>
              <a:t>La gestión de calidad</a:t>
            </a:r>
            <a:r>
              <a:rPr lang="es-CR" baseline="0" dirty="0"/>
              <a:t> que tratamos en el método PRISM es la misma que desarrollamos con el PMBOK pero adicionándole de manera explícita la aplicación de las normas ISO 9001.</a:t>
            </a:r>
          </a:p>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43</a:t>
            </a:fld>
            <a:endParaRPr lang="es-CR"/>
          </a:p>
        </p:txBody>
      </p:sp>
    </p:spTree>
    <p:extLst>
      <p:ext uri="{BB962C8B-B14F-4D97-AF65-F5344CB8AC3E}">
        <p14:creationId xmlns:p14="http://schemas.microsoft.com/office/powerpoint/2010/main" val="354216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Gestión de la Calidad es responsable de asegurar que cualquier trabajo realizado sea hecho correctamente la primera vez para evitar el re trabajo, el gasto de energía y recursos.</a:t>
            </a:r>
          </a:p>
          <a:p>
            <a:r>
              <a:rPr lang="es-CR" b="1" dirty="0"/>
              <a:t>Planificación de la calidad</a:t>
            </a:r>
            <a:r>
              <a:rPr lang="es-CR" dirty="0"/>
              <a:t>. Trata de definir los estándares, los criterios a ser alcanzados, las acciones adecuadas para asegurar que se logre la calidad deseada, la declaración de expectativas, así como se definen los criterios de éxito, y los estándares aplicables.</a:t>
            </a:r>
          </a:p>
          <a:p>
            <a:r>
              <a:rPr lang="es-CR" b="1" dirty="0"/>
              <a:t>Aseguramiento de la calidad</a:t>
            </a:r>
            <a:r>
              <a:rPr lang="es-CR" dirty="0"/>
              <a:t>. Incluye actividades como auditorías independientes y revisiones estructuradas, para asegurar que el proyecto satisfará los estándares y los requerimientos.</a:t>
            </a:r>
          </a:p>
          <a:p>
            <a:r>
              <a:rPr lang="es-CR" b="1" dirty="0"/>
              <a:t>Control de calidad</a:t>
            </a:r>
            <a:r>
              <a:rPr lang="es-CR" dirty="0"/>
              <a:t>. Es la supervisión de los resultados del proyecto, contraponiéndolos a los resultados esperados, para tomar las medidas necesarias en caso de no satisfacerlos. Se utilizan una serie de herramientas para el control de calidad como los diagramas</a:t>
            </a:r>
            <a:r>
              <a:rPr lang="es-CR" baseline="0" dirty="0"/>
              <a:t> de flujo, diagramas de causa y efecto, histogramas y otros</a:t>
            </a:r>
            <a:r>
              <a:rPr lang="es-CR" dirty="0"/>
              <a:t>.</a:t>
            </a:r>
          </a:p>
          <a:p>
            <a:r>
              <a:rPr lang="es-CR" b="1" dirty="0"/>
              <a:t>Mejora continua</a:t>
            </a:r>
            <a:r>
              <a:rPr lang="es-CR" dirty="0"/>
              <a:t>. Es el aprendizaje de las acciones tomadas, aplicando</a:t>
            </a:r>
            <a:r>
              <a:rPr lang="es-CR" baseline="0" dirty="0"/>
              <a:t> el </a:t>
            </a:r>
            <a:r>
              <a:rPr lang="es-CR" dirty="0"/>
              <a:t>ciclo de Deming (planear-hacer-revisar-actuar). Se realiza a los largo del ciclo de vida del proyecto y de su producto.</a:t>
            </a:r>
          </a:p>
          <a:p>
            <a:r>
              <a:rPr lang="es-CR" dirty="0"/>
              <a:t>Los puntos de </a:t>
            </a:r>
            <a:r>
              <a:rPr lang="es-CR" b="1" dirty="0"/>
              <a:t>convergencia con la Sostenibilidad </a:t>
            </a:r>
            <a:r>
              <a:rPr lang="es-CR" dirty="0"/>
              <a:t>están contenidos dentro de cada proceso del área de conocimiento de la gestión de la calidad.</a:t>
            </a:r>
          </a:p>
          <a:p>
            <a:r>
              <a:rPr lang="es-CR" dirty="0"/>
              <a:t>La Gestión de la Calidad tiene relación directa con la Gestión de Proyectos Sostenibles, asegurando que la especificación o estándar correcto de un producto o pieza de trabajo es alcanzado la primera vez de todas las veces, significa que se minimizan los costos por desperdicios</a:t>
            </a:r>
            <a:r>
              <a:rPr lang="es-CR" baseline="0" dirty="0"/>
              <a:t> y por retrabajo.</a:t>
            </a:r>
            <a:endParaRPr lang="es-CR" dirty="0"/>
          </a:p>
          <a:p>
            <a:r>
              <a:rPr lang="es-CR" dirty="0"/>
              <a:t>Los </a:t>
            </a:r>
            <a:r>
              <a:rPr lang="es-CR" b="1" dirty="0"/>
              <a:t>Costos de la Calidad</a:t>
            </a:r>
            <a:r>
              <a:rPr lang="es-CR" dirty="0"/>
              <a:t>, se dividen en tres grupos; </a:t>
            </a:r>
          </a:p>
          <a:p>
            <a:r>
              <a:rPr lang="es-CR" dirty="0"/>
              <a:t>El primero de estos es el </a:t>
            </a:r>
            <a:r>
              <a:rPr lang="es-CR" b="1" dirty="0"/>
              <a:t>costo de prevención</a:t>
            </a:r>
            <a:r>
              <a:rPr lang="es-CR" dirty="0"/>
              <a:t>. Previniendo fallas o reduciendo el número de las revisiones de fallas, se logra mayor confianza en el equipo de proyecto y de administración, de su capacidad para cubrir las necesidades del cliente del modo más eficaz la mayoría de las veces.</a:t>
            </a:r>
          </a:p>
          <a:p>
            <a:r>
              <a:rPr lang="es-CR" dirty="0"/>
              <a:t>El segundo de los elementos de costo</a:t>
            </a:r>
            <a:r>
              <a:rPr lang="es-CR" baseline="0" dirty="0"/>
              <a:t> de la calidad,</a:t>
            </a:r>
            <a:r>
              <a:rPr lang="es-CR" dirty="0"/>
              <a:t> es de </a:t>
            </a:r>
            <a:r>
              <a:rPr lang="es-CR" b="1" dirty="0"/>
              <a:t>evaluación de la calidad</a:t>
            </a:r>
            <a:r>
              <a:rPr lang="es-CR" dirty="0"/>
              <a:t>, o la evaluación de los productos y procesos a medida que el proyecto progresa a lo largo de su ciclo de vida. Asegurando así que las evaluaciones correctas sean realizadas por las personas correctas y en el momento más beneficioso para llevarlas a cabo.</a:t>
            </a:r>
            <a:r>
              <a:rPr lang="es-CR" baseline="0" dirty="0"/>
              <a:t> Esto</a:t>
            </a:r>
            <a:r>
              <a:rPr lang="es-CR" dirty="0"/>
              <a:t> significa que la organización mantendrá una estricta supervisión y contabilidad (registro) de la entrega sin tener exceso de recursos despilfarrados. </a:t>
            </a:r>
          </a:p>
          <a:p>
            <a:r>
              <a:rPr lang="es-CR" dirty="0"/>
              <a:t>El tercero y final de los costos es de </a:t>
            </a:r>
            <a:r>
              <a:rPr lang="es-CR" b="1" dirty="0"/>
              <a:t>las fallas</a:t>
            </a:r>
            <a:r>
              <a:rPr lang="es-CR" dirty="0"/>
              <a:t>, tanto internas como externas. </a:t>
            </a:r>
          </a:p>
          <a:p>
            <a:r>
              <a:rPr lang="es-CR" dirty="0"/>
              <a:t>¿Cuál es el costo para una compañía si tiene productos que son devueltos o están sujetos a reclamos? El costo de falla va más allá del material desperdiciado y del tiempo necesario para el re-trabajo, sino que se trata del costo de la reputación y del trabajo a repetir y de los futuros contratos.</a:t>
            </a:r>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44</a:t>
            </a:fld>
            <a:endParaRPr lang="es-CR"/>
          </a:p>
        </p:txBody>
      </p:sp>
    </p:spTree>
    <p:extLst>
      <p:ext uri="{BB962C8B-B14F-4D97-AF65-F5344CB8AC3E}">
        <p14:creationId xmlns:p14="http://schemas.microsoft.com/office/powerpoint/2010/main" val="182042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Covered in Project Controls</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45</a:t>
            </a:fld>
            <a:endParaRPr lang="en-US" dirty="0"/>
          </a:p>
        </p:txBody>
      </p:sp>
    </p:spTree>
    <p:extLst>
      <p:ext uri="{BB962C8B-B14F-4D97-AF65-F5344CB8AC3E}">
        <p14:creationId xmlns:p14="http://schemas.microsoft.com/office/powerpoint/2010/main" val="400220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sz="1200" b="0" i="0" u="none" strike="noStrike" kern="1200" baseline="0" dirty="0">
                <a:solidFill>
                  <a:schemeClr val="tx1"/>
                </a:solidFill>
                <a:latin typeface="+mn-lt"/>
                <a:ea typeface="+mn-ea"/>
                <a:cs typeface="+mn-cs"/>
              </a:rPr>
              <a:t>Los interesados, incluida la organización del proyecto, deberían describirse con suficiente detalle para que el proyecto sea un éxito. </a:t>
            </a:r>
          </a:p>
          <a:p>
            <a:r>
              <a:rPr lang="es-CR" sz="1200" b="0" i="0" u="none" strike="noStrike" kern="1200" baseline="0" dirty="0">
                <a:solidFill>
                  <a:schemeClr val="tx1"/>
                </a:solidFill>
                <a:latin typeface="+mn-lt"/>
                <a:ea typeface="+mn-ea"/>
                <a:cs typeface="+mn-cs"/>
              </a:rPr>
              <a:t>Los roles y responsabilidades de los interesados deberían definirse y comunicarse basándose en las metas de la organización. </a:t>
            </a:r>
          </a:p>
          <a:p>
            <a:r>
              <a:rPr lang="es-CR" b="1" dirty="0"/>
              <a:t>La organización del proyecto puede incluir los siguientes roles y responsabilidades</a:t>
            </a:r>
          </a:p>
          <a:p>
            <a:pPr marL="171450" indent="-171450">
              <a:buFont typeface="Wingdings" panose="05000000000000000000" pitchFamily="2" charset="2"/>
              <a:buChar char="ü"/>
            </a:pPr>
            <a:r>
              <a:rPr lang="es-CR" dirty="0"/>
              <a:t>Director del proyecto – lidera y gestiona las actividades del proyecto y es responsable de la finalización del proyecto</a:t>
            </a:r>
          </a:p>
          <a:p>
            <a:pPr marL="171450" indent="-171450">
              <a:buFont typeface="Wingdings" panose="05000000000000000000" pitchFamily="2" charset="2"/>
              <a:buChar char="ü"/>
            </a:pPr>
            <a:r>
              <a:rPr lang="es-CR" dirty="0"/>
              <a:t>Equipo de dirección de proyecto – da soporte al director de proyecto en la dirección y gestión de las actividades del proyecto</a:t>
            </a:r>
          </a:p>
          <a:p>
            <a:pPr marL="171450" indent="-171450">
              <a:buFont typeface="Wingdings" panose="05000000000000000000" pitchFamily="2" charset="2"/>
              <a:buChar char="ü"/>
            </a:pPr>
            <a:r>
              <a:rPr lang="es-CR" dirty="0"/>
              <a:t>Equipo de proyecto – realiza las actividades específicas del proyecto</a:t>
            </a:r>
          </a:p>
          <a:p>
            <a:r>
              <a:rPr lang="es-CR" b="1" dirty="0"/>
              <a:t>La gobernabilidad del proyecto puede implicar a los siguientes</a:t>
            </a:r>
          </a:p>
          <a:p>
            <a:pPr marL="171450" indent="-171450">
              <a:buFont typeface="Wingdings" panose="05000000000000000000" pitchFamily="2" charset="2"/>
              <a:buChar char="ü"/>
            </a:pPr>
            <a:r>
              <a:rPr lang="es-CR" dirty="0"/>
              <a:t>Patrocinador del proyecto – autoriza el proyecto, toma las decisiones ejecutivas y resuelve los problemas y conflictos que exceden la autoridad del director del proyecto.</a:t>
            </a:r>
          </a:p>
          <a:p>
            <a:pPr marL="171450" indent="-171450">
              <a:buFont typeface="Wingdings" panose="05000000000000000000" pitchFamily="2" charset="2"/>
              <a:buChar char="ü"/>
            </a:pPr>
            <a:r>
              <a:rPr lang="es-CR" dirty="0"/>
              <a:t>Comité de dirección o concejo – contribuye al proyecto proporcionando una orientación experimentada al proyecto.</a:t>
            </a:r>
          </a:p>
          <a:p>
            <a:r>
              <a:rPr lang="es-CR" b="1" dirty="0"/>
              <a:t>Interesados Adicionales</a:t>
            </a:r>
          </a:p>
          <a:p>
            <a:pPr marL="171450" indent="-171450">
              <a:buFont typeface="Wingdings" panose="05000000000000000000" pitchFamily="2" charset="2"/>
              <a:buChar char="ü"/>
            </a:pPr>
            <a:r>
              <a:rPr lang="es-CR" dirty="0"/>
              <a:t>Clientes o sus representantes – contribuyen al proyecto especificando los requisitos del proyecto y aceptando los entregables del proyecto</a:t>
            </a:r>
          </a:p>
          <a:p>
            <a:pPr marL="171450" indent="-171450">
              <a:buFont typeface="Wingdings" panose="05000000000000000000" pitchFamily="2" charset="2"/>
              <a:buChar char="ü"/>
            </a:pPr>
            <a:r>
              <a:rPr lang="es-CR" dirty="0"/>
              <a:t>Proveedores – contribuyen al proyecto suministrando los recursos al proyecto</a:t>
            </a:r>
          </a:p>
          <a:p>
            <a:pPr marL="171450" indent="-171450">
              <a:buFont typeface="Wingdings" panose="05000000000000000000" pitchFamily="2" charset="2"/>
              <a:buChar char="ü"/>
            </a:pPr>
            <a:r>
              <a:rPr lang="es-CR" dirty="0"/>
              <a:t>La oficina de dirección de proyectos – puede realizar una amplia variedad de actividades incluyendo gobernabilidad, Estandarización, capacitación en dirección de proyectos, planificación y el seguimiento del proyecto.</a:t>
            </a:r>
          </a:p>
          <a:p>
            <a:pPr marL="0" indent="0">
              <a:buFont typeface="Wingdings" panose="05000000000000000000" pitchFamily="2" charset="2"/>
              <a:buNone/>
            </a:pPr>
            <a:r>
              <a:rPr lang="es-CR" dirty="0"/>
              <a:t>La Gestión de los Interesados puede considerarse como la gestión de los riesgos de la gente y deberían considerarse los interesados externos e internos de todos los niveles en el proyecto.</a:t>
            </a:r>
          </a:p>
          <a:p>
            <a:pPr marL="0" indent="0">
              <a:buFont typeface="Wingdings" panose="05000000000000000000" pitchFamily="2" charset="2"/>
              <a:buNone/>
            </a:pPr>
            <a:r>
              <a:rPr lang="es-CR" dirty="0"/>
              <a:t>La Gestión de los Interesados es un pre-requisito para muchas actividades de planificación incluyendo la integración, la comunicación, la gestión de la información y la gestión de riesgos.</a:t>
            </a:r>
          </a:p>
          <a:p>
            <a:pPr marL="0" indent="0">
              <a:buFont typeface="Wingdings" panose="05000000000000000000" pitchFamily="2" charset="2"/>
              <a:buNone/>
            </a:pPr>
            <a:r>
              <a:rPr lang="es-CR" dirty="0"/>
              <a:t>Este proceso involucra la identificación de los interesados, y la recopilación de información sobre sus intereses (necesidades, metas) y el poder (influencia) sobre el proyecto.</a:t>
            </a:r>
          </a:p>
          <a:p>
            <a:pPr marL="0" indent="0">
              <a:buFont typeface="Wingdings" panose="05000000000000000000" pitchFamily="2" charset="2"/>
              <a:buNone/>
            </a:pPr>
            <a:r>
              <a:rPr lang="es-CR" dirty="0"/>
              <a:t>Los diferentes niveles de poder e interés se evalúan a fin de establecer el efecto potencial sobre el proyecto. Los interesados pueden ser priorizados para mostrar aquellos que tienen mayor poder o interés en el proyecto. Este análisis ayuda en la planificación de las respuestas, en particular con la gestión de las comunicaciones.</a:t>
            </a:r>
          </a:p>
          <a:p>
            <a:pPr marL="0" indent="0">
              <a:buFont typeface="Wingdings" panose="05000000000000000000" pitchFamily="2" charset="2"/>
              <a:buNone/>
            </a:pPr>
            <a:r>
              <a:rPr lang="es-CR" dirty="0"/>
              <a:t>Se desarrollan e implementan los planes de acción para abordar cada interesado en forma apropiada. Éstos se supervisan y controlan para asegurar su eficacia.</a:t>
            </a:r>
          </a:p>
          <a:p>
            <a:pPr marL="0" indent="0">
              <a:buFont typeface="Wingdings" panose="05000000000000000000" pitchFamily="2" charset="2"/>
              <a:buNone/>
            </a:pPr>
            <a:r>
              <a:rPr lang="es-CR" dirty="0"/>
              <a:t>La composición e influencias de los interesados cambian continuamente a medida que el proyecto progresa, y en forma más significativa en los límites de las fases o etapas claves. El proceso por lo tanto se aplica continuamente.</a:t>
            </a:r>
          </a:p>
          <a:p>
            <a:pPr marL="0" indent="0">
              <a:buFont typeface="Wingdings" panose="05000000000000000000" pitchFamily="2" charset="2"/>
              <a:buNone/>
            </a:pPr>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47</a:t>
            </a:fld>
            <a:endParaRPr lang="es-CR"/>
          </a:p>
        </p:txBody>
      </p:sp>
    </p:spTree>
    <p:extLst>
      <p:ext uri="{BB962C8B-B14F-4D97-AF65-F5344CB8AC3E}">
        <p14:creationId xmlns:p14="http://schemas.microsoft.com/office/powerpoint/2010/main" val="3293212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Hay dos tipos principales de recursos, aquellos que pueden ser consumidos durante el trabajo y aquellos que pueden ser reusables. Por ejemplo: el combustible es un recurso consumible, mientras que el auto es re-usable.</a:t>
            </a:r>
          </a:p>
          <a:p>
            <a:r>
              <a:rPr lang="es-CR" dirty="0"/>
              <a:t>Recuerde, el recurso más valioso que usted siempre tendrá es su gente, de modo que asegúrese de liderarlos y cuidarlos también, es su activo más reusable.</a:t>
            </a:r>
          </a:p>
          <a:p>
            <a:r>
              <a:rPr lang="es-CR" dirty="0"/>
              <a:t>Un aspecto critico para los recursos desde una perspectiva de sostenibilidad es asegurar que los recursos, consumibles y no-consumibles se midan y se expliquen en el Análisis P5, para asistir en la determinación del impacto total del proyecto.</a:t>
            </a:r>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49</a:t>
            </a:fld>
            <a:endParaRPr lang="es-CR"/>
          </a:p>
        </p:txBody>
      </p:sp>
    </p:spTree>
    <p:extLst>
      <p:ext uri="{BB962C8B-B14F-4D97-AF65-F5344CB8AC3E}">
        <p14:creationId xmlns:p14="http://schemas.microsoft.com/office/powerpoint/2010/main" val="2982636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Covered in Project Controls</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50</a:t>
            </a:fld>
            <a:endParaRPr lang="en-US" dirty="0"/>
          </a:p>
        </p:txBody>
      </p:sp>
    </p:spTree>
    <p:extLst>
      <p:ext uri="{BB962C8B-B14F-4D97-AF65-F5344CB8AC3E}">
        <p14:creationId xmlns:p14="http://schemas.microsoft.com/office/powerpoint/2010/main" val="657840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Covered in Project Controls</a:t>
            </a:r>
          </a:p>
        </p:txBody>
      </p:sp>
      <p:sp>
        <p:nvSpPr>
          <p:cNvPr id="4" name="Slide Number Placeholder 3"/>
          <p:cNvSpPr>
            <a:spLocks noGrp="1"/>
          </p:cNvSpPr>
          <p:nvPr>
            <p:ph type="sldNum" sz="quarter" idx="10"/>
          </p:nvPr>
        </p:nvSpPr>
        <p:spPr/>
        <p:txBody>
          <a:bodyPr/>
          <a:lstStyle/>
          <a:p>
            <a:fld id="{2AC3EBD7-D354-4C97-8BB4-9A9E39C1C5CE}" type="slidenum">
              <a:rPr lang="en-US" smtClean="0"/>
              <a:pPr/>
              <a:t>51</a:t>
            </a:fld>
            <a:endParaRPr lang="en-US" dirty="0"/>
          </a:p>
        </p:txBody>
      </p:sp>
    </p:spTree>
    <p:extLst>
      <p:ext uri="{BB962C8B-B14F-4D97-AF65-F5344CB8AC3E}">
        <p14:creationId xmlns:p14="http://schemas.microsoft.com/office/powerpoint/2010/main" val="3886296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52</a:t>
            </a:fld>
            <a:endParaRPr lang="es-CR"/>
          </a:p>
        </p:txBody>
      </p:sp>
    </p:spTree>
    <p:extLst>
      <p:ext uri="{BB962C8B-B14F-4D97-AF65-F5344CB8AC3E}">
        <p14:creationId xmlns:p14="http://schemas.microsoft.com/office/powerpoint/2010/main" val="18176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b="1" dirty="0"/>
              <a:t>ISO 26000, </a:t>
            </a:r>
            <a:r>
              <a:rPr lang="es-CR" sz="1200" dirty="0"/>
              <a:t>permite a las empresas contribuir con el Desarrollo Sostenible y la Responsabilidad Social.</a:t>
            </a:r>
            <a:endParaRPr lang="es-CR" b="1" dirty="0"/>
          </a:p>
          <a:p>
            <a:r>
              <a:rPr lang="es-CR" dirty="0"/>
              <a:t>– Tiene por objeto ayudar a las organizaciones a contribuir con el Desarrollo Sostenible.</a:t>
            </a:r>
          </a:p>
          <a:p>
            <a:r>
              <a:rPr lang="es-CR" dirty="0"/>
              <a:t>– Su objetivo es promover un entendimiento común en el campo de la Responsabilidad Social.</a:t>
            </a:r>
          </a:p>
          <a:p>
            <a:r>
              <a:rPr lang="es-CR" dirty="0"/>
              <a:t>– Destinada a complementar otros instrumentos e iniciativas de Responsabilidad Social y no para reemplazarlos.</a:t>
            </a:r>
          </a:p>
          <a:p>
            <a:r>
              <a:rPr lang="es-CR" dirty="0"/>
              <a:t>– Tiene por objeto proporcionar orientación a las organizaciones sobre Responsabilidad Social y puede ser utilizada como parte de las actividades de política pública.</a:t>
            </a:r>
          </a:p>
          <a:p>
            <a:pPr marL="0" indent="0">
              <a:buFont typeface="Arial" panose="020B0604020202020204" pitchFamily="34" charset="0"/>
              <a:buNone/>
            </a:pPr>
            <a:r>
              <a:rPr lang="es-CR" b="1" dirty="0"/>
              <a:t>ISO 26000</a:t>
            </a:r>
            <a:r>
              <a:rPr lang="es-CR" b="0" dirty="0"/>
              <a:t>,</a:t>
            </a:r>
            <a:r>
              <a:rPr lang="es-CR" b="0" baseline="0" dirty="0"/>
              <a:t> proporciona orientación sobre conceptos y procesos relacionados con la dirección y gestión de proyectos. Puede ser usada para cualquier tipo de organización y para cualquier tipo de proyecto, sin importar su complejidad, tamaño o duración. </a:t>
            </a:r>
          </a:p>
          <a:p>
            <a:pPr marL="0" indent="0">
              <a:buFont typeface="Arial" panose="020B0604020202020204" pitchFamily="34" charset="0"/>
              <a:buNone/>
            </a:pPr>
            <a:r>
              <a:rPr lang="es-CR" b="0" baseline="0" dirty="0"/>
              <a:t>No proporciona una orientación detallada para la gestión de programas y carteras de proyectos.</a:t>
            </a:r>
            <a:endParaRPr lang="es-CR" dirty="0"/>
          </a:p>
          <a:p>
            <a:pPr marL="0" indent="0">
              <a:buFont typeface="Wingdings" panose="05000000000000000000" pitchFamily="2" charset="2"/>
              <a:buNone/>
            </a:pPr>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7</a:t>
            </a:fld>
            <a:endParaRPr lang="es-CR"/>
          </a:p>
        </p:txBody>
      </p:sp>
    </p:spTree>
    <p:extLst>
      <p:ext uri="{BB962C8B-B14F-4D97-AF65-F5344CB8AC3E}">
        <p14:creationId xmlns:p14="http://schemas.microsoft.com/office/powerpoint/2010/main" val="3918658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Responsibility Assignment Matrix (RAM)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53</a:t>
            </a:fld>
            <a:endParaRPr lang="en-US" dirty="0"/>
          </a:p>
        </p:txBody>
      </p:sp>
    </p:spTree>
    <p:extLst>
      <p:ext uri="{BB962C8B-B14F-4D97-AF65-F5344CB8AC3E}">
        <p14:creationId xmlns:p14="http://schemas.microsoft.com/office/powerpoint/2010/main" val="2462230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54</a:t>
            </a:fld>
            <a:endParaRPr lang="en-US" dirty="0"/>
          </a:p>
        </p:txBody>
      </p:sp>
    </p:spTree>
    <p:extLst>
      <p:ext uri="{BB962C8B-B14F-4D97-AF65-F5344CB8AC3E}">
        <p14:creationId xmlns:p14="http://schemas.microsoft.com/office/powerpoint/2010/main" val="2413411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55</a:t>
            </a:fld>
            <a:endParaRPr lang="en-US" dirty="0"/>
          </a:p>
        </p:txBody>
      </p:sp>
    </p:spTree>
    <p:extLst>
      <p:ext uri="{BB962C8B-B14F-4D97-AF65-F5344CB8AC3E}">
        <p14:creationId xmlns:p14="http://schemas.microsoft.com/office/powerpoint/2010/main" val="2235435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56</a:t>
            </a:fld>
            <a:endParaRPr lang="en-US"/>
          </a:p>
        </p:txBody>
      </p:sp>
    </p:spTree>
    <p:extLst>
      <p:ext uri="{BB962C8B-B14F-4D97-AF65-F5344CB8AC3E}">
        <p14:creationId xmlns:p14="http://schemas.microsoft.com/office/powerpoint/2010/main" val="277410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Como</a:t>
            </a:r>
            <a:r>
              <a:rPr lang="es-CR" baseline="0" dirty="0"/>
              <a:t> se puede ver, GPM presenta un enfoque hacia la sostenibilidad, usando el mismo concepto visto anteriormente, de manera que su Guía de Referencia se fundamenta en criterios de sostenibilidad en los proyectos, desde su inicio en el caso de negocio, pasando por su ciclo de vida en el cual se planifica, ejecuta, monitorea y controla y se cierra el proyecto, hasta su operación o puesta en marcha. En todas estas fases se debe tener presente aspectos éticos de respeto y protección a los 5 factores o áreas claves indicadas.</a:t>
            </a:r>
          </a:p>
          <a:p>
            <a:r>
              <a:rPr lang="es-CR" dirty="0"/>
              <a:t>La</a:t>
            </a:r>
            <a:r>
              <a:rPr lang="es-CR" baseline="0" dirty="0"/>
              <a:t> administración de proyectos convencional, bien conocida por nosotros se centra en un sistema de triple restricción: alcance, tiempo y costo, con la calidad implícita para el cumplimiento de los requerimientos de los interesados. La gestión de proyectos verdes, va más allá de esos </a:t>
            </a:r>
            <a:r>
              <a:rPr lang="es-CR" baseline="0" dirty="0" err="1"/>
              <a:t>parámertos</a:t>
            </a:r>
            <a:r>
              <a:rPr lang="es-CR" baseline="0" dirty="0"/>
              <a:t>, sin restarle importancia, per se enfoca en otros aspectos enfocados hacia la sostenibilidad, se centra en un sistema de triple restricción: ambiente, social y económico, aunado con aspectos de gobernabilidad y técnicos del producto.</a:t>
            </a:r>
          </a:p>
          <a:p>
            <a:r>
              <a:rPr lang="es-CR" baseline="0" dirty="0"/>
              <a:t>Con éstas consideraciones, es claro que la gestión de proyectos verdes y sus metodologías, se centran desarrollar proyectos orientados hacia la sostenibilidad, permitiendo que las empresas adopten estos criterios y sean agentes de cambio.</a:t>
            </a:r>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57</a:t>
            </a:fld>
            <a:endParaRPr lang="es-CR"/>
          </a:p>
        </p:txBody>
      </p:sp>
    </p:spTree>
    <p:extLst>
      <p:ext uri="{BB962C8B-B14F-4D97-AF65-F5344CB8AC3E}">
        <p14:creationId xmlns:p14="http://schemas.microsoft.com/office/powerpoint/2010/main" val="3375005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La triple línea de base se compone del lucro (beneficio), la gente y el planeta. </a:t>
            </a:r>
          </a:p>
          <a:p>
            <a:r>
              <a:rPr lang="es-CR" dirty="0"/>
              <a:t>Trata</a:t>
            </a:r>
            <a:r>
              <a:rPr lang="es-CR" baseline="0" dirty="0"/>
              <a:t> de</a:t>
            </a:r>
            <a:r>
              <a:rPr lang="es-CR" dirty="0"/>
              <a:t> medir el desempeño ambiental, social y financiero de la compañía sobre un período de tiempo. </a:t>
            </a:r>
          </a:p>
          <a:p>
            <a:r>
              <a:rPr lang="es-CR" dirty="0"/>
              <a:t>Sólo una compañía que produce una TLB está tomando en cuenta el costo total involucrado en hacer el negocio. No solo se</a:t>
            </a:r>
            <a:r>
              <a:rPr lang="es-CR" baseline="0" dirty="0"/>
              <a:t> considera el alcance, tiempo y costo.</a:t>
            </a:r>
            <a:endParaRPr lang="es-CR" dirty="0"/>
          </a:p>
          <a:p>
            <a:r>
              <a:rPr lang="es-CR" dirty="0"/>
              <a:t>El desafío de la dirección de proyectos es que a fin de aplicar los principios de TLB, debe adaptarse al ciclo de vida del proyecto. Esto es donde las P5 entran en juego.</a:t>
            </a:r>
          </a:p>
          <a:p>
            <a:r>
              <a:rPr lang="es-CR" dirty="0"/>
              <a:t>Tanto los procesos</a:t>
            </a:r>
            <a:r>
              <a:rPr lang="es-CR" baseline="0" dirty="0"/>
              <a:t> como el producto son analizados a través de la TLB de manera individual, evaluando los impactos de los procesos y del producto sobre las dimensiones sociales, ambientales y financieras.</a:t>
            </a:r>
          </a:p>
          <a:p>
            <a:r>
              <a:rPr lang="es-CR" baseline="0" dirty="0"/>
              <a:t>La matriz P5 provee un marco de referencia medible para portafolios, programas y proyectos, a ser considerados en los reportes. </a:t>
            </a:r>
          </a:p>
          <a:p>
            <a:r>
              <a:rPr lang="es-CR" baseline="0" dirty="0"/>
              <a:t>La TLB sirve como instrumento de medición, aunque es claro que no es sencillo usar las mismas unidades de medida de las utilidades de la organización para las medidas de los impactos sobre la gente y el ambiente, por tal razón se utilizan índices de impacto.</a:t>
            </a:r>
          </a:p>
          <a:p>
            <a:r>
              <a:rPr lang="es-CR" baseline="0" dirty="0"/>
              <a:t>Por tal razón es que se incorporan elementos estandarizados por las normas ISO, por los diez principios del pacto global de las Naciones Unidas, y Global </a:t>
            </a:r>
            <a:r>
              <a:rPr lang="es-CR" baseline="0" dirty="0" err="1"/>
              <a:t>Reporting</a:t>
            </a:r>
            <a:r>
              <a:rPr lang="es-CR" baseline="0" dirty="0"/>
              <a:t> </a:t>
            </a:r>
            <a:r>
              <a:rPr lang="es-CR" baseline="0" dirty="0" err="1"/>
              <a:t>Initiative</a:t>
            </a:r>
            <a:r>
              <a:rPr lang="es-CR" baseline="0" dirty="0"/>
              <a:t> (GRI G4), a los procesos de gestión de proyectos, que pueden ser medidos, aplicados y utilizados para producir beneficios a la organización a través de la reducción de los impactos eco-ambientales, financieros y sociales.</a:t>
            </a:r>
          </a:p>
          <a:p>
            <a:endParaRPr lang="es-CR" dirty="0"/>
          </a:p>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58</a:t>
            </a:fld>
            <a:endParaRPr lang="es-CR"/>
          </a:p>
        </p:txBody>
      </p:sp>
    </p:spTree>
    <p:extLst>
      <p:ext uri="{BB962C8B-B14F-4D97-AF65-F5344CB8AC3E}">
        <p14:creationId xmlns:p14="http://schemas.microsoft.com/office/powerpoint/2010/main" val="2771951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aseline="0" dirty="0"/>
              <a:t>La matriz de impacto-P5 es una herramienta estándar desarrollada para definir qué y cómo medir en cuanto a los impactos relativos a la sostenibilidad en un proyecto. De esta manera, las organizaciones que producen reportes de sostenibilidad pueden demostrar transparencia incluyendo información de sus proyectos respecto a la sostenibilidad.</a:t>
            </a:r>
          </a:p>
          <a:p>
            <a:endParaRPr lang="es-CR" baseline="0" dirty="0"/>
          </a:p>
          <a:p>
            <a:r>
              <a:rPr lang="es-CR" dirty="0"/>
              <a:t>P5 considera</a:t>
            </a:r>
            <a:r>
              <a:rPr lang="es-CR" baseline="0" dirty="0"/>
              <a:t> el ciclo de vida del </a:t>
            </a:r>
            <a:r>
              <a:rPr lang="es-CR" b="1" baseline="0" dirty="0"/>
              <a:t>producto</a:t>
            </a:r>
            <a:r>
              <a:rPr lang="es-CR" baseline="0" dirty="0"/>
              <a:t> desde la perspectiva social, económica y ambiental, es decir, desde que el producto es concebido hasta que éste es desechado se analizan los impactos sobre las perspectivas social-ambiental-económica. Esta evaluación se realiza desde el planeamiento, diseño, desarrollo, producción y servicio del producto.</a:t>
            </a:r>
          </a:p>
          <a:p>
            <a:r>
              <a:rPr lang="es-CR" dirty="0"/>
              <a:t>Entonces cada proyecto tiene un impacto social, económico y ambiental,</a:t>
            </a:r>
            <a:r>
              <a:rPr lang="es-CR" baseline="0" dirty="0"/>
              <a:t> a través de su producto, y durante la vida útil del producto; P5 permite medir la sostenibilidad de un proyecto desde su nacimiento hasta su muerte, así se podrá valorar y comparar la sostenibilidad entre proyectos en cuanto a la perspectiva del producto.</a:t>
            </a:r>
          </a:p>
          <a:p>
            <a:endParaRPr lang="es-CR" baseline="0" dirty="0"/>
          </a:p>
          <a:p>
            <a:r>
              <a:rPr lang="es-CR" baseline="0" dirty="0"/>
              <a:t>De acuerdo a la norma ISO 21500:2012, los </a:t>
            </a:r>
            <a:r>
              <a:rPr lang="es-CR" b="1" baseline="0" dirty="0"/>
              <a:t>procesos</a:t>
            </a:r>
            <a:r>
              <a:rPr lang="es-CR" baseline="0" dirty="0"/>
              <a:t> son actividades interrelacionadas y se pueden categorizar en:</a:t>
            </a:r>
          </a:p>
          <a:p>
            <a:pPr marL="171450" indent="-171450">
              <a:buFont typeface="Arial" panose="020B0604020202020204" pitchFamily="34" charset="0"/>
              <a:buChar char="•"/>
            </a:pPr>
            <a:r>
              <a:rPr lang="es-CR" dirty="0"/>
              <a:t>Procesos de administración de proyectos,</a:t>
            </a:r>
            <a:r>
              <a:rPr lang="es-CR" baseline="0" dirty="0"/>
              <a:t> son específicos de AP y determinan como gestionar las actividades del proyecto.</a:t>
            </a:r>
          </a:p>
          <a:p>
            <a:pPr marL="171450" indent="-171450">
              <a:buFont typeface="Arial" panose="020B0604020202020204" pitchFamily="34" charset="0"/>
              <a:buChar char="•"/>
            </a:pPr>
            <a:r>
              <a:rPr lang="es-CR" baseline="0" dirty="0"/>
              <a:t>Procesos de entrega, no son exclusivos de AP, dependen de las características, especificaciones y condiciones de entrega de cada entregable del proyecto.</a:t>
            </a:r>
          </a:p>
          <a:p>
            <a:pPr marL="171450" indent="-171450">
              <a:buFont typeface="Arial" panose="020B0604020202020204" pitchFamily="34" charset="0"/>
              <a:buChar char="•"/>
            </a:pPr>
            <a:r>
              <a:rPr lang="es-CR" baseline="0" dirty="0"/>
              <a:t>Procesos de soporte, no son exclusivos de AP, proveen soporte valioso y relevante a los procesos de AP y del producto en disciplinas como logística, finanzas, responsabilidad y seguridad.</a:t>
            </a:r>
          </a:p>
          <a:p>
            <a:r>
              <a:rPr lang="es-CR" baseline="0" dirty="0"/>
              <a:t>P5 analiza la madurez de estos procesos y la eficiencia con que se aplican para determinar el nivel total de sostenibilidad desde la perspectiva de los procesos.</a:t>
            </a:r>
          </a:p>
          <a:p>
            <a:endParaRPr lang="es-CR" baseline="0" dirty="0"/>
          </a:p>
          <a:p>
            <a:r>
              <a:rPr lang="es-CR" dirty="0"/>
              <a:t>El método GPM PRISM agrupa los procesos en cuatro fases secuenciales desde el inicio hasta el fin de un proyecto, tomando</a:t>
            </a:r>
            <a:r>
              <a:rPr lang="es-CR" baseline="0" dirty="0"/>
              <a:t> en cuenta elementos de sostenibilidad para asegurar que los productos finales cumplan tanto con los criterios de éxito del proyecto como desde el punto de vista del impacto esperado en las áreas social, económica y ambiental. </a:t>
            </a:r>
          </a:p>
          <a:p>
            <a:r>
              <a:rPr lang="es-CR" baseline="0" dirty="0"/>
              <a:t>Esta es la diferencia entre la gestión tradicional de proyectos y la gestión desde la perspectiva de las P5, la cual involucra no solo los objetivos en alcance, tiempo y costo, sino también el análisis del producto y de los procesos desde la perspectiva del impacto social, económico y ambiental.</a:t>
            </a:r>
          </a:p>
          <a:p>
            <a:endParaRPr lang="es-CR" dirty="0"/>
          </a:p>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59</a:t>
            </a:fld>
            <a:endParaRPr lang="es-CR"/>
          </a:p>
        </p:txBody>
      </p:sp>
    </p:spTree>
    <p:extLst>
      <p:ext uri="{BB962C8B-B14F-4D97-AF65-F5344CB8AC3E}">
        <p14:creationId xmlns:p14="http://schemas.microsoft.com/office/powerpoint/2010/main" val="3307581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dirty="0"/>
              <a:t>Matriz de integración de</a:t>
            </a:r>
            <a:r>
              <a:rPr lang="es-CR" b="1" baseline="0" dirty="0"/>
              <a:t> las 5P en los proyectos.</a:t>
            </a:r>
          </a:p>
          <a:p>
            <a:r>
              <a:rPr lang="es-CR" baseline="0" dirty="0"/>
              <a:t>En la administración de proyectos que conocemos, nos ocupamos de entregar los productos cumpliendo principalmente con los objetivos de alcance, tiempo, costo y calidad, apoyándonos en otros procesos que nos permiten organizar, comunicar, controlar, adquirir, en general, gestionar el proyecto de manera que su avance sea fluido y dirigido hacia el cumplimiento de los objetivos, dentro de un marco de restricciones y otros retos que se nos imponen a lo largo del ciclo de vida. </a:t>
            </a:r>
          </a:p>
          <a:p>
            <a:r>
              <a:rPr lang="es-CR" baseline="0" dirty="0"/>
              <a:t>Pero sobre todo nos enfocamos a cumplir con la entrega de los productos, servicios o resultados que se nos han encomendado.</a:t>
            </a:r>
          </a:p>
          <a:p>
            <a:r>
              <a:rPr lang="es-CR" baseline="0" dirty="0"/>
              <a:t>Sin embargo, esta entrega así como el desarrollo del proyecto se lleva a cabo dentro de un ámbito social, económico y ambiental, los cuales no podemos dejar de lado, más bien, debemos considerarlos como parte de los parámetros que debemos identificar, planificar, implementar y controlar.</a:t>
            </a:r>
          </a:p>
          <a:p>
            <a:r>
              <a:rPr lang="es-CR" baseline="0" dirty="0"/>
              <a:t>Aquí es donde interviene el método PRISM, que nos permite, de forma estructurada y apoyada en estándares internacionales ISO, prepararnos para enfrentar las situaciones que harán que los resultados del proyecto sean conseguidos de forma sostenible, y lejos de perjudicar el entorno, más bien lo beneficie.</a:t>
            </a:r>
          </a:p>
          <a:p>
            <a:r>
              <a:rPr lang="es-CR" baseline="0" dirty="0"/>
              <a:t>Tanto los procesos de la administración de proyectos como el producto mismo, serán enfocados en términos de sostenibilidad, considerando los posibles impactos sociales, financieros y ambientales mencionados a lo largo de esta conferencia.</a:t>
            </a:r>
          </a:p>
          <a:p>
            <a:endParaRPr lang="es-CR" baseline="0"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60</a:t>
            </a:fld>
            <a:endParaRPr lang="es-CR"/>
          </a:p>
        </p:txBody>
      </p:sp>
    </p:spTree>
    <p:extLst>
      <p:ext uri="{BB962C8B-B14F-4D97-AF65-F5344CB8AC3E}">
        <p14:creationId xmlns:p14="http://schemas.microsoft.com/office/powerpoint/2010/main" val="50994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dirty="0"/>
              <a:t>Matriz de integración de</a:t>
            </a:r>
            <a:r>
              <a:rPr lang="es-CR" b="1" baseline="0" dirty="0"/>
              <a:t> las 5P en los proyectos.</a:t>
            </a:r>
          </a:p>
          <a:p>
            <a:r>
              <a:rPr lang="es-CR" baseline="0" dirty="0"/>
              <a:t>La integración de los procesos y del producto está estrechamente relacionado con la estrategia empresarial, ya que es la que determina la forma en que los objetivos estratégicos serán satisfechos, así como define las técnicas y metodologías que deberán ser usadas para su logro.</a:t>
            </a:r>
          </a:p>
          <a:p>
            <a:r>
              <a:rPr lang="es-CR" baseline="0" dirty="0"/>
              <a:t>Usar concienzudamente el método PRISM garantiza que el producto será analizado considerando no solo sus aportes financieros a la organización, sino que será compuesto por elementos que cumplen con las normas actuales de sostenibilidad, y que su objetivo y servicio será sostenible a lo largo de la vida útil del mismo; además será desarrollado a través de procesos que incluirán aspectos de impactos sociales y ambientales, lo cual mejora la gobernabilidad y los resultados. </a:t>
            </a:r>
          </a:p>
          <a:p>
            <a:r>
              <a:rPr lang="es-CR" baseline="0" dirty="0"/>
              <a:t>De esta manera se tienen más parámetros que controlar y satisfacer que simplemente los ya conocidos en la administración de proyectos convencional.</a:t>
            </a:r>
          </a:p>
          <a:p>
            <a:r>
              <a:rPr lang="es-CR" baseline="0" dirty="0"/>
              <a:t>En la industria de la construcción, los productos deberían usar materiales amigables con el ambiente, reciclables, tener un diseño y operación sostenibles en términos generales, como el aprovechamiento de la luz natural, uso de energías sostenibles, aprovechamiento de los residuos a través del reciclaje, disminución de los residuos, etc., elaborados a través de procesos también amigables con el ambiente, respetando las legislaciones laborales y a las personas en general, garantizando que los resultados se obtengan en el primer intento, causando el menor impacto posible en el entorno del proyecto.</a:t>
            </a:r>
          </a:p>
          <a:p>
            <a:r>
              <a:rPr lang="es-CR" baseline="0" dirty="0"/>
              <a:t>Por estas razones, el método PRISM considera el impacto del producto y de los procesos como dos variables más a estudiar en su plan de sostenibilidad y por ende en su matriz de integración P5.</a:t>
            </a:r>
          </a:p>
          <a:p>
            <a:r>
              <a:rPr lang="es-CR" baseline="0" dirty="0"/>
              <a:t>La aplicación de las 5P en los proyectos de construcción, permiten mitigar los posibles efectos  sobre el ambiente y su entorno, la comunicación y relación con los involucrados en general, y el cumplimiento de los objetivos financieros empresariales.</a:t>
            </a:r>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61</a:t>
            </a:fld>
            <a:endParaRPr lang="es-CR"/>
          </a:p>
        </p:txBody>
      </p:sp>
    </p:spTree>
    <p:extLst>
      <p:ext uri="{BB962C8B-B14F-4D97-AF65-F5344CB8AC3E}">
        <p14:creationId xmlns:p14="http://schemas.microsoft.com/office/powerpoint/2010/main" val="954896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aseline="0" dirty="0"/>
              <a:t>En proyectos de construcción, el hecho de definir objetivos sostenibles logrados a través de métodos también sostenibles, hace que la probabilidad de éxito sea mayor, tanto en el cumplimiento del tiempo y costo como en los requerimientos de calidad. </a:t>
            </a:r>
          </a:p>
          <a:p>
            <a:r>
              <a:rPr lang="es-CR" baseline="0" dirty="0"/>
              <a:t>La sostenibilidad financiera permite que haya mayor garantía sobre los resultados esperados como los beneficios y el valor presente neto, no solo durante el ciclo de vida del proyecto sino también durante la vida útil del producto; además, éstos resultados positivos dan lugar a una mayor flexibilidad y más rápida respuesta empresarial, tanto sobre las oportunidades como para enfrentar los riesgos negativos que se presenten en el proyecto y en mercado con el que interactúe la empresa u organización.</a:t>
            </a:r>
          </a:p>
          <a:p>
            <a:r>
              <a:rPr lang="es-CR" baseline="0" dirty="0"/>
              <a:t>Por supuesto estos beneficio son resultado de la aplicación integrada de las 5P, que dará guías para una mejor utilización de los recursos en todos los ámbitos.</a:t>
            </a:r>
          </a:p>
          <a:p>
            <a:endParaRPr lang="es-CR" baseline="0"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62</a:t>
            </a:fld>
            <a:endParaRPr lang="es-CR"/>
          </a:p>
        </p:txBody>
      </p:sp>
    </p:spTree>
    <p:extLst>
      <p:ext uri="{BB962C8B-B14F-4D97-AF65-F5344CB8AC3E}">
        <p14:creationId xmlns:p14="http://schemas.microsoft.com/office/powerpoint/2010/main" val="135454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10</a:t>
            </a:fld>
            <a:endParaRPr lang="en-US"/>
          </a:p>
        </p:txBody>
      </p:sp>
    </p:spTree>
    <p:extLst>
      <p:ext uri="{BB962C8B-B14F-4D97-AF65-F5344CB8AC3E}">
        <p14:creationId xmlns:p14="http://schemas.microsoft.com/office/powerpoint/2010/main" val="797058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aseline="0" dirty="0"/>
              <a:t>El respeto al medio ambiente hará que nuestros proyectos disminuyan su huella de carbono, beneficien el reciclaje y la  correcta disposición de los desechos. Esto a través de prácticas y procesos que permitan adquirir los bienes y servicios requeridos por el proyecto a vendedores locales y utilizando las tecnologías actuales para la comunicación digital, disminuyendo así el flujo vehicular hacia y desde el proyecto consecuentemente la contaminación por combustibles fósiles y el consumo de papel y tinta.</a:t>
            </a:r>
          </a:p>
          <a:p>
            <a:r>
              <a:rPr lang="es-CR" baseline="0" dirty="0"/>
              <a:t>El uso de la energía y del agua debe ser también planeado y controlado, a través de evitar usos máximos en horas pico, así como un uso consciente, con adecuadas instalaciones.</a:t>
            </a:r>
          </a:p>
          <a:p>
            <a:r>
              <a:rPr lang="es-CR" baseline="0" dirty="0"/>
              <a:t>No debemos olvidar el grave impacto que la mala gestión de los desechos tiene sobre el medio ambiente sobre el entorno del proyecto, por lo que no solo se hace necesario implementar políticas de reciclaje, lo cual es importante, sino también políticas de adecuada disposición, reutilización, uso de materiales no contaminantes o no reciclables, evitar las quemas así como la contaminación de los ríos o quebradas, y otras prácticas amigables con el ambiente y que permiten la sostenibilidad del proyecto. El producto debe estar enfocado hacia una operación sostenible desde esta dimensión.</a:t>
            </a:r>
          </a:p>
          <a:p>
            <a:endParaRPr lang="es-CR" baseline="0"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63</a:t>
            </a:fld>
            <a:endParaRPr lang="es-CR"/>
          </a:p>
        </p:txBody>
      </p:sp>
    </p:spTree>
    <p:extLst>
      <p:ext uri="{BB962C8B-B14F-4D97-AF65-F5344CB8AC3E}">
        <p14:creationId xmlns:p14="http://schemas.microsoft.com/office/powerpoint/2010/main" val="2114335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aseline="0" dirty="0"/>
              <a:t>La dimensión social no es normalmente analizado explícitamente en la gestión de proyectos, en el método PRISM es una de las 5P que se deben considerar. Hace énfasis en el respeto a las prácticas laborales y al trabajo decente, a los derechos humanos, a la sociedad y los consumidores, y al comportamiento ético. Estos aspectos están tratados en el Pacto Global de las Naciones Unidas, que trata las áreas de derechos humanos, trabajo, medio ambiente y lucha contra la corrupción. Pacto que también es integrado a los principios de GPM.</a:t>
            </a:r>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64</a:t>
            </a:fld>
            <a:endParaRPr lang="es-CR"/>
          </a:p>
        </p:txBody>
      </p:sp>
    </p:spTree>
    <p:extLst>
      <p:ext uri="{BB962C8B-B14F-4D97-AF65-F5344CB8AC3E}">
        <p14:creationId xmlns:p14="http://schemas.microsoft.com/office/powerpoint/2010/main" val="3908883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6AB241F2-C791-4109-8280-810CB4375A57}" type="slidenum">
              <a:rPr lang="es-CR" smtClean="0"/>
              <a:pPr/>
              <a:t>65</a:t>
            </a:fld>
            <a:endParaRPr lang="es-CR"/>
          </a:p>
        </p:txBody>
      </p:sp>
    </p:spTree>
    <p:extLst>
      <p:ext uri="{BB962C8B-B14F-4D97-AF65-F5344CB8AC3E}">
        <p14:creationId xmlns:p14="http://schemas.microsoft.com/office/powerpoint/2010/main" val="1049438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Calculating sustainability on a project is critical.  </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817" indent="-285699" eaLnBrk="0" hangingPunct="0">
              <a:defRPr>
                <a:solidFill>
                  <a:schemeClr val="tx1"/>
                </a:solidFill>
                <a:latin typeface="Arial" pitchFamily="34" charset="0"/>
                <a:cs typeface="Arial" pitchFamily="34" charset="0"/>
              </a:defRPr>
            </a:lvl2pPr>
            <a:lvl3pPr marL="1142796" indent="-228560" eaLnBrk="0" hangingPunct="0">
              <a:defRPr>
                <a:solidFill>
                  <a:schemeClr val="tx1"/>
                </a:solidFill>
                <a:latin typeface="Arial" pitchFamily="34" charset="0"/>
                <a:cs typeface="Arial" pitchFamily="34" charset="0"/>
              </a:defRPr>
            </a:lvl3pPr>
            <a:lvl4pPr marL="1599915" indent="-228560" eaLnBrk="0" hangingPunct="0">
              <a:defRPr>
                <a:solidFill>
                  <a:schemeClr val="tx1"/>
                </a:solidFill>
                <a:latin typeface="Arial" pitchFamily="34" charset="0"/>
                <a:cs typeface="Arial" pitchFamily="34" charset="0"/>
              </a:defRPr>
            </a:lvl4pPr>
            <a:lvl5pPr marL="2057034" indent="-228560" eaLnBrk="0" hangingPunct="0">
              <a:defRPr>
                <a:solidFill>
                  <a:schemeClr val="tx1"/>
                </a:solidFill>
                <a:latin typeface="Arial" pitchFamily="34" charset="0"/>
                <a:cs typeface="Arial" pitchFamily="34" charset="0"/>
              </a:defRPr>
            </a:lvl5pPr>
            <a:lvl6pPr marL="2514152" indent="-228560" eaLnBrk="0" fontAlgn="base" hangingPunct="0">
              <a:spcBef>
                <a:spcPct val="0"/>
              </a:spcBef>
              <a:spcAft>
                <a:spcPct val="0"/>
              </a:spcAft>
              <a:defRPr>
                <a:solidFill>
                  <a:schemeClr val="tx1"/>
                </a:solidFill>
                <a:latin typeface="Arial" pitchFamily="34" charset="0"/>
                <a:cs typeface="Arial" pitchFamily="34" charset="0"/>
              </a:defRPr>
            </a:lvl6pPr>
            <a:lvl7pPr marL="2971271" indent="-228560" eaLnBrk="0" fontAlgn="base" hangingPunct="0">
              <a:spcBef>
                <a:spcPct val="0"/>
              </a:spcBef>
              <a:spcAft>
                <a:spcPct val="0"/>
              </a:spcAft>
              <a:defRPr>
                <a:solidFill>
                  <a:schemeClr val="tx1"/>
                </a:solidFill>
                <a:latin typeface="Arial" pitchFamily="34" charset="0"/>
                <a:cs typeface="Arial" pitchFamily="34" charset="0"/>
              </a:defRPr>
            </a:lvl7pPr>
            <a:lvl8pPr marL="3428389" indent="-228560" eaLnBrk="0" fontAlgn="base" hangingPunct="0">
              <a:spcBef>
                <a:spcPct val="0"/>
              </a:spcBef>
              <a:spcAft>
                <a:spcPct val="0"/>
              </a:spcAft>
              <a:defRPr>
                <a:solidFill>
                  <a:schemeClr val="tx1"/>
                </a:solidFill>
                <a:latin typeface="Arial" pitchFamily="34" charset="0"/>
                <a:cs typeface="Arial" pitchFamily="34" charset="0"/>
              </a:defRPr>
            </a:lvl8pPr>
            <a:lvl9pPr marL="3885507" indent="-22856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89602B-594A-4F6B-9F2A-FEF9C504ADA4}" type="slidenum">
              <a:rPr lang="en-US" smtClean="0">
                <a:latin typeface="Calibri" pitchFamily="34" charset="0"/>
              </a:rPr>
              <a:pPr eaLnBrk="1" hangingPunct="1"/>
              <a:t>66</a:t>
            </a:fld>
            <a:endParaRPr lang="en-US" dirty="0">
              <a:latin typeface="Calibri" pitchFamily="34" charset="0"/>
            </a:endParaRPr>
          </a:p>
        </p:txBody>
      </p:sp>
    </p:spTree>
    <p:extLst>
      <p:ext uri="{BB962C8B-B14F-4D97-AF65-F5344CB8AC3E}">
        <p14:creationId xmlns:p14="http://schemas.microsoft.com/office/powerpoint/2010/main" val="3088998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a:t>Estamos</a:t>
            </a:r>
            <a:r>
              <a:rPr lang="es-CR" baseline="0" dirty="0"/>
              <a:t> llegando al final de la conferencia de RSC, nos hemos enfocado en el concepto mismo y en que la sostenibilidad en los proyectos, según el método PRISM, que es un método aceptado globalmente y de actualidad,  integra la mejor política para contribuir con el medio ambiente, la sociedad y la economía. </a:t>
            </a:r>
          </a:p>
          <a:p>
            <a:r>
              <a:rPr lang="es-CR" dirty="0"/>
              <a:t>Adoptando la</a:t>
            </a:r>
            <a:r>
              <a:rPr lang="es-CR" baseline="0" dirty="0"/>
              <a:t> metodología PRISM, </a:t>
            </a:r>
            <a:r>
              <a:rPr lang="es-CR" dirty="0"/>
              <a:t>las empresas, implementarán</a:t>
            </a:r>
            <a:r>
              <a:rPr lang="es-CR" baseline="0" dirty="0"/>
              <a:t> filosofías y políticas sostenibles como parte de su estrategia empresarial, proyectando una mejor imagen verde, obteniendo evaluaciones de sostenibilidad que le darán mayor reconocimiento y prestigio en el mercado, al poner atención a los aspectos sociales y ambientales, tanto en sus proyectos como en la proyección hacia la comunidad donde se desarrollan.</a:t>
            </a:r>
          </a:p>
          <a:p>
            <a:endParaRPr lang="es-CR" baseline="0" dirty="0"/>
          </a:p>
          <a:p>
            <a:endParaRPr lang="es-CR" dirty="0"/>
          </a:p>
        </p:txBody>
      </p:sp>
      <p:sp>
        <p:nvSpPr>
          <p:cNvPr id="4" name="3 Marcador de número de diapositiva"/>
          <p:cNvSpPr>
            <a:spLocks noGrp="1"/>
          </p:cNvSpPr>
          <p:nvPr>
            <p:ph type="sldNum" sz="quarter" idx="10"/>
          </p:nvPr>
        </p:nvSpPr>
        <p:spPr/>
        <p:txBody>
          <a:bodyPr/>
          <a:lstStyle/>
          <a:p>
            <a:fld id="{6AB241F2-C791-4109-8280-810CB4375A57}" type="slidenum">
              <a:rPr lang="es-CR" smtClean="0"/>
              <a:pPr/>
              <a:t>68</a:t>
            </a:fld>
            <a:endParaRPr lang="es-CR"/>
          </a:p>
        </p:txBody>
      </p:sp>
    </p:spTree>
    <p:extLst>
      <p:ext uri="{BB962C8B-B14F-4D97-AF65-F5344CB8AC3E}">
        <p14:creationId xmlns:p14="http://schemas.microsoft.com/office/powerpoint/2010/main" val="247821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a:defRPr/>
            </a:pPr>
            <a:fld id="{BE7E8F64-7EF3-4328-844D-4BF77D300E1D}" type="slidenum">
              <a:rPr lang="en-US" smtClean="0"/>
              <a:pPr>
                <a:defRPr/>
              </a:pPr>
              <a:t>69</a:t>
            </a:fld>
            <a:endParaRPr lang="en-US"/>
          </a:p>
        </p:txBody>
      </p:sp>
    </p:spTree>
    <p:extLst>
      <p:ext uri="{BB962C8B-B14F-4D97-AF65-F5344CB8AC3E}">
        <p14:creationId xmlns:p14="http://schemas.microsoft.com/office/powerpoint/2010/main" val="229140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12</a:t>
            </a:fld>
            <a:endParaRPr lang="en-US" dirty="0"/>
          </a:p>
        </p:txBody>
      </p:sp>
    </p:spTree>
    <p:extLst>
      <p:ext uri="{BB962C8B-B14F-4D97-AF65-F5344CB8AC3E}">
        <p14:creationId xmlns:p14="http://schemas.microsoft.com/office/powerpoint/2010/main" val="95672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13</a:t>
            </a:fld>
            <a:endParaRPr lang="en-US" dirty="0"/>
          </a:p>
        </p:txBody>
      </p:sp>
    </p:spTree>
    <p:extLst>
      <p:ext uri="{BB962C8B-B14F-4D97-AF65-F5344CB8AC3E}">
        <p14:creationId xmlns:p14="http://schemas.microsoft.com/office/powerpoint/2010/main" val="136458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14</a:t>
            </a:fld>
            <a:endParaRPr lang="en-US" dirty="0"/>
          </a:p>
        </p:txBody>
      </p:sp>
    </p:spTree>
    <p:extLst>
      <p:ext uri="{BB962C8B-B14F-4D97-AF65-F5344CB8AC3E}">
        <p14:creationId xmlns:p14="http://schemas.microsoft.com/office/powerpoint/2010/main" val="87426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15</a:t>
            </a:fld>
            <a:endParaRPr lang="en-US" dirty="0"/>
          </a:p>
        </p:txBody>
      </p:sp>
    </p:spTree>
    <p:extLst>
      <p:ext uri="{BB962C8B-B14F-4D97-AF65-F5344CB8AC3E}">
        <p14:creationId xmlns:p14="http://schemas.microsoft.com/office/powerpoint/2010/main" val="87235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0A49CB7-63EF-4A18-868B-C5CCDFB17F6E}" type="datetime1">
              <a:rPr lang="es-CR"/>
              <a:pPr>
                <a:defRPr/>
              </a:pPr>
              <a:t>12/01/2017</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E8D42DE-2CED-474E-BB89-B6396B938168}"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F1155CC1-8F9F-49BF-857A-075D9928D2A4}" type="datetime1">
              <a:rPr lang="es-CR"/>
              <a:pPr>
                <a:defRPr/>
              </a:pPr>
              <a:t>12/01/2017</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CB86F0B-0DE9-4AC3-8814-A74CFFDC2082}"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890676B-A219-4940-88E6-6D1E80BB75B3}" type="datetime1">
              <a:rPr lang="es-CR"/>
              <a:pPr>
                <a:defRPr/>
              </a:pPr>
              <a:t>12/01/2017</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957B6E79-A0F4-4A43-A3BA-6504E5B801E2}" type="slidenum">
              <a:rPr lang="es-CR"/>
              <a:pPr>
                <a:defRPr/>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0C55B3C-9AAF-4B32-907C-0DF420E8EAF0}" type="datetime1">
              <a:rPr lang="es-CR"/>
              <a:pPr>
                <a:defRPr/>
              </a:pPr>
              <a:t>12/01/2017</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CA4CA97B-8E28-4F73-978A-F2078E2CDE04}" type="slidenum">
              <a:rPr lang="es-CR"/>
              <a:pPr>
                <a:defRPr/>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DF211829-9831-4C86-84BB-C1A3342346E3}" type="datetime1">
              <a:rPr lang="es-CR"/>
              <a:pPr>
                <a:defRPr/>
              </a:pPr>
              <a:t>12/01/2017</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78AE69F-1F5B-4C63-AE14-F2C20504646E}"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2D0655C7-61C7-4DA9-A36E-7EAA518DCCF8}" type="datetime1">
              <a:rPr lang="es-CR"/>
              <a:pPr>
                <a:defRPr/>
              </a:pPr>
              <a:t>12/01/2017</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7406FE6E-C991-491E-A517-7B89D4C380E0}"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7F48652-AE3F-427A-8B87-D043AA621563}" type="datetime1">
              <a:rPr lang="es-CR"/>
              <a:pPr>
                <a:defRPr/>
              </a:pPr>
              <a:t>12/01/2017</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66EE467-5EB5-47D2-9E75-FA922F7811C8}"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C3AEDCB-B700-4FBD-98D5-E401DC467743}" type="datetime1">
              <a:rPr lang="es-CR"/>
              <a:pPr>
                <a:defRPr/>
              </a:pPr>
              <a:t>12/01/2017</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4A274AA-D028-45BC-84FC-74A71B78F0B8}"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065EAAD-6701-43B1-AB8D-DE6F78F4C1E3}" type="datetime1">
              <a:rPr lang="es-CR"/>
              <a:pPr>
                <a:defRPr/>
              </a:pPr>
              <a:t>12/01/2017</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CD38F618-520D-4502-BB71-3FC798FF717D}"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7736DF44-7A43-4F5A-BA31-1903EB7D6D65}" type="datetime1">
              <a:rPr lang="es-CR"/>
              <a:pPr>
                <a:defRPr/>
              </a:pPr>
              <a:t>12/01/2017</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4E2A1F8-08EC-4A15-B91E-C191DEEFE5FD}"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5D07881F-0F8A-4306-8E0A-0383F144A5DC}" type="datetime1">
              <a:rPr lang="es-CR"/>
              <a:pPr>
                <a:defRPr/>
              </a:pPr>
              <a:t>12/01/2017</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43BB90B3-482D-4256-BC2B-197553614362}"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68313" y="1196975"/>
            <a:ext cx="822960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R"/>
          </a:p>
        </p:txBody>
      </p:sp>
      <p:sp>
        <p:nvSpPr>
          <p:cNvPr id="1027" name="2 Marcador de texto"/>
          <p:cNvSpPr>
            <a:spLocks noGrp="1"/>
          </p:cNvSpPr>
          <p:nvPr>
            <p:ph type="body" idx="1"/>
          </p:nvPr>
        </p:nvSpPr>
        <p:spPr bwMode="auto">
          <a:xfrm>
            <a:off x="457200" y="2317750"/>
            <a:ext cx="8229600" cy="399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D3ECA130-F011-4E72-8531-D81FEAB034CB}"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sldNum="0" hdr="0" ftr="0" dt="0"/>
  <p:txStyles>
    <p:title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file:///\\localhost\Users\joelcarboni\Dropbox\AUB\Macintosh%20HD:Users:joelcarboni:Dropbox:5.%20Training%20Partners:Templates%20and%20teaching%20aides:Sustainability%20Management%20Plan.docx!OLE_LINK2"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package" Target="../embeddings/Microsoft_Word_Document.docx"/></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nvSpPr>
        <p:spPr bwMode="auto">
          <a:xfrm>
            <a:off x="-6096" y="1124745"/>
            <a:ext cx="6481762" cy="10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r>
              <a:rPr lang="es-ES_tradnl" altLang="es-CR" i="1" dirty="0">
                <a:effectLst>
                  <a:outerShdw blurRad="38100" dist="38100" dir="2700000" algn="tl">
                    <a:srgbClr val="000000">
                      <a:alpha val="43137"/>
                    </a:srgbClr>
                  </a:outerShdw>
                </a:effectLst>
                <a:latin typeface="Calibri" pitchFamily="34" charset="0"/>
              </a:rPr>
              <a:t>Curso Tópicos Especiales II para la Administración de Proyectos: Responsabilidad Social Corporativa y Desarrollo Sostenible</a:t>
            </a:r>
            <a:endParaRPr lang="es-CR" altLang="es-CR" i="1" dirty="0">
              <a:effectLst>
                <a:outerShdw blurRad="38100" dist="38100" dir="2700000" algn="tl">
                  <a:srgbClr val="000000">
                    <a:alpha val="43137"/>
                  </a:srgbClr>
                </a:outerShdw>
              </a:effectLst>
            </a:endParaRPr>
          </a:p>
        </p:txBody>
      </p:sp>
      <p:pic>
        <p:nvPicPr>
          <p:cNvPr id="5" name="Picture 9" descr="PRiSM Logo Final.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924944"/>
            <a:ext cx="4364909" cy="1925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238" y="1772816"/>
            <a:ext cx="8229600" cy="791865"/>
          </a:xfrm>
        </p:spPr>
        <p:txBody>
          <a:bodyPr/>
          <a:lstStyle/>
          <a:p>
            <a:r>
              <a:rPr lang="es-CR" b="1" dirty="0">
                <a:solidFill>
                  <a:schemeClr val="accent3">
                    <a:lumMod val="75000"/>
                  </a:schemeClr>
                </a:solidFill>
              </a:rPr>
              <a:t>Director de proyectos </a:t>
            </a:r>
            <a:r>
              <a:rPr lang="es-CR" b="1" dirty="0" err="1">
                <a:solidFill>
                  <a:schemeClr val="accent3">
                    <a:lumMod val="75000"/>
                  </a:schemeClr>
                </a:solidFill>
              </a:rPr>
              <a:t>green</a:t>
            </a:r>
            <a:r>
              <a:rPr lang="es-CR" b="1" dirty="0">
                <a:solidFill>
                  <a:schemeClr val="accent3">
                    <a:lumMod val="75000"/>
                  </a:schemeClr>
                </a:solidFill>
              </a:rPr>
              <a:t> (GPM).</a:t>
            </a:r>
            <a:br>
              <a:rPr lang="es-CR" b="1" dirty="0">
                <a:solidFill>
                  <a:schemeClr val="accent3">
                    <a:lumMod val="75000"/>
                  </a:schemeClr>
                </a:solidFill>
              </a:rPr>
            </a:br>
            <a:endParaRPr lang="es-CR" dirty="0"/>
          </a:p>
        </p:txBody>
      </p:sp>
      <p:sp>
        <p:nvSpPr>
          <p:cNvPr id="3" name="Marcador de contenido 2"/>
          <p:cNvSpPr>
            <a:spLocks noGrp="1"/>
          </p:cNvSpPr>
          <p:nvPr>
            <p:ph idx="1"/>
          </p:nvPr>
        </p:nvSpPr>
        <p:spPr/>
        <p:txBody>
          <a:bodyPr/>
          <a:lstStyle/>
          <a:p>
            <a:pPr marL="0" indent="0">
              <a:buNone/>
            </a:pPr>
            <a:endParaRPr lang="es-CR" sz="2600" b="1" dirty="0">
              <a:solidFill>
                <a:schemeClr val="accent3">
                  <a:lumMod val="75000"/>
                </a:schemeClr>
              </a:solidFill>
            </a:endParaRPr>
          </a:p>
          <a:p>
            <a:pPr>
              <a:buFont typeface="Wingdings" panose="05000000000000000000" pitchFamily="2" charset="2"/>
              <a:buChar char="ü"/>
            </a:pPr>
            <a:r>
              <a:rPr lang="es-CR" sz="3100" dirty="0">
                <a:solidFill>
                  <a:schemeClr val="accent3">
                    <a:lumMod val="75000"/>
                  </a:schemeClr>
                </a:solidFill>
              </a:rPr>
              <a:t>Agente de cambio</a:t>
            </a:r>
          </a:p>
          <a:p>
            <a:pPr>
              <a:buFont typeface="Wingdings" panose="05000000000000000000" pitchFamily="2" charset="2"/>
              <a:buChar char="ü"/>
            </a:pPr>
            <a:r>
              <a:rPr lang="es-CR" sz="3100" dirty="0">
                <a:solidFill>
                  <a:schemeClr val="accent3">
                    <a:lumMod val="75000"/>
                  </a:schemeClr>
                </a:solidFill>
              </a:rPr>
              <a:t>Dirige esfuerzos para maximizar la sostenibilidad</a:t>
            </a:r>
          </a:p>
          <a:p>
            <a:pPr>
              <a:buFont typeface="Wingdings" panose="05000000000000000000" pitchFamily="2" charset="2"/>
              <a:buChar char="ü"/>
            </a:pPr>
            <a:r>
              <a:rPr lang="es-CR" sz="3100" dirty="0">
                <a:solidFill>
                  <a:schemeClr val="accent3">
                    <a:lumMod val="75000"/>
                  </a:schemeClr>
                </a:solidFill>
              </a:rPr>
              <a:t>Mejora el desarrollo y la entrega de bienes y servicios producidos</a:t>
            </a:r>
          </a:p>
          <a:p>
            <a:pPr>
              <a:buFont typeface="Wingdings" panose="05000000000000000000" pitchFamily="2" charset="2"/>
              <a:buChar char="ü"/>
            </a:pPr>
            <a:r>
              <a:rPr lang="es-CR" sz="3100" dirty="0">
                <a:solidFill>
                  <a:schemeClr val="accent3">
                    <a:lumMod val="75000"/>
                  </a:schemeClr>
                </a:solidFill>
              </a:rPr>
              <a:t>Considera los impactos ambientales, sociales y económicos</a:t>
            </a:r>
          </a:p>
          <a:p>
            <a:pPr marL="0" indent="0">
              <a:buNone/>
            </a:pPr>
            <a:endParaRPr lang="es-CR" dirty="0"/>
          </a:p>
        </p:txBody>
      </p:sp>
    </p:spTree>
    <p:extLst>
      <p:ext uri="{BB962C8B-B14F-4D97-AF65-F5344CB8AC3E}">
        <p14:creationId xmlns:p14="http://schemas.microsoft.com/office/powerpoint/2010/main" val="28200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72859"/>
            <a:ext cx="4593265" cy="1008063"/>
          </a:xfrm>
        </p:spPr>
        <p:txBody>
          <a:bodyPr/>
          <a:lstStyle/>
          <a:p>
            <a:r>
              <a:rPr lang="en-US" dirty="0"/>
              <a:t>PRiSM Flow</a:t>
            </a:r>
          </a:p>
        </p:txBody>
      </p:sp>
      <p:sp>
        <p:nvSpPr>
          <p:cNvPr id="3" name="Slide Number Placeholder 2"/>
          <p:cNvSpPr>
            <a:spLocks noGrp="1"/>
          </p:cNvSpPr>
          <p:nvPr>
            <p:ph type="sldNum" sz="quarter" idx="12"/>
          </p:nvPr>
        </p:nvSpPr>
        <p:spPr/>
        <p:txBody>
          <a:bodyPr/>
          <a:lstStyle/>
          <a:p>
            <a:fld id="{4BE819A1-3DD8-4179-BFD0-BF7D359F8DBD}" type="slidenum">
              <a:rPr lang="en-US" smtClean="0"/>
              <a:pPr/>
              <a:t>11</a:t>
            </a:fld>
            <a:endParaRPr lang="en-US" dirty="0"/>
          </a:p>
        </p:txBody>
      </p:sp>
      <p:sp>
        <p:nvSpPr>
          <p:cNvPr id="18" name="Rectangle 17"/>
          <p:cNvSpPr/>
          <p:nvPr/>
        </p:nvSpPr>
        <p:spPr>
          <a:xfrm>
            <a:off x="4191000" y="1524000"/>
            <a:ext cx="594360" cy="4419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600" dirty="0"/>
          </a:p>
        </p:txBody>
      </p:sp>
      <p:sp>
        <p:nvSpPr>
          <p:cNvPr id="24" name="Predefined Process 23"/>
          <p:cNvSpPr/>
          <p:nvPr/>
        </p:nvSpPr>
        <p:spPr>
          <a:xfrm>
            <a:off x="4191000" y="3733800"/>
            <a:ext cx="533400" cy="457200"/>
          </a:xfrm>
          <a:prstGeom prst="flowChartPredefined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Document 24"/>
          <p:cNvSpPr/>
          <p:nvPr/>
        </p:nvSpPr>
        <p:spPr>
          <a:xfrm>
            <a:off x="4191000" y="2209800"/>
            <a:ext cx="594360" cy="594360"/>
          </a:xfrm>
          <a:prstGeom prst="flowChartDocumen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Decision 25"/>
          <p:cNvSpPr/>
          <p:nvPr/>
        </p:nvSpPr>
        <p:spPr>
          <a:xfrm>
            <a:off x="4114800" y="2971800"/>
            <a:ext cx="609600" cy="609600"/>
          </a:xfrm>
          <a:prstGeom prst="flowChartDecision">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TextBox 26"/>
          <p:cNvSpPr txBox="1"/>
          <p:nvPr/>
        </p:nvSpPr>
        <p:spPr>
          <a:xfrm>
            <a:off x="4916793" y="1600200"/>
            <a:ext cx="1407807" cy="369332"/>
          </a:xfrm>
          <a:prstGeom prst="rect">
            <a:avLst/>
          </a:prstGeom>
          <a:noFill/>
        </p:spPr>
        <p:txBody>
          <a:bodyPr wrap="none" rtlCol="0">
            <a:spAutoFit/>
          </a:bodyPr>
          <a:lstStyle/>
          <a:p>
            <a:r>
              <a:rPr lang="en-US" dirty="0"/>
              <a:t>Step/Process</a:t>
            </a:r>
          </a:p>
        </p:txBody>
      </p:sp>
      <p:sp>
        <p:nvSpPr>
          <p:cNvPr id="28" name="TextBox 27"/>
          <p:cNvSpPr txBox="1"/>
          <p:nvPr/>
        </p:nvSpPr>
        <p:spPr>
          <a:xfrm>
            <a:off x="4840593" y="2209800"/>
            <a:ext cx="1165140" cy="369332"/>
          </a:xfrm>
          <a:prstGeom prst="rect">
            <a:avLst/>
          </a:prstGeom>
          <a:noFill/>
        </p:spPr>
        <p:txBody>
          <a:bodyPr wrap="none" rtlCol="0">
            <a:spAutoFit/>
          </a:bodyPr>
          <a:lstStyle/>
          <a:p>
            <a:r>
              <a:rPr lang="en-US" dirty="0"/>
              <a:t>Document</a:t>
            </a:r>
          </a:p>
        </p:txBody>
      </p:sp>
      <p:sp>
        <p:nvSpPr>
          <p:cNvPr id="29" name="TextBox 28"/>
          <p:cNvSpPr txBox="1"/>
          <p:nvPr/>
        </p:nvSpPr>
        <p:spPr>
          <a:xfrm>
            <a:off x="4916793" y="3048000"/>
            <a:ext cx="978378" cy="369332"/>
          </a:xfrm>
          <a:prstGeom prst="rect">
            <a:avLst/>
          </a:prstGeom>
          <a:noFill/>
        </p:spPr>
        <p:txBody>
          <a:bodyPr wrap="none" rtlCol="0">
            <a:spAutoFit/>
          </a:bodyPr>
          <a:lstStyle/>
          <a:p>
            <a:r>
              <a:rPr lang="en-US" dirty="0"/>
              <a:t>Decision</a:t>
            </a:r>
          </a:p>
        </p:txBody>
      </p:sp>
      <p:sp>
        <p:nvSpPr>
          <p:cNvPr id="30" name="TextBox 29"/>
          <p:cNvSpPr txBox="1"/>
          <p:nvPr/>
        </p:nvSpPr>
        <p:spPr>
          <a:xfrm>
            <a:off x="4916793" y="3810000"/>
            <a:ext cx="1300356" cy="369332"/>
          </a:xfrm>
          <a:prstGeom prst="rect">
            <a:avLst/>
          </a:prstGeom>
          <a:noFill/>
        </p:spPr>
        <p:txBody>
          <a:bodyPr wrap="none" rtlCol="0">
            <a:spAutoFit/>
          </a:bodyPr>
          <a:lstStyle/>
          <a:p>
            <a:r>
              <a:rPr lang="en-US" dirty="0"/>
              <a:t>Sub Process</a:t>
            </a:r>
          </a:p>
        </p:txBody>
      </p:sp>
      <p:sp>
        <p:nvSpPr>
          <p:cNvPr id="32" name="TextBox 31"/>
          <p:cNvSpPr txBox="1"/>
          <p:nvPr/>
        </p:nvSpPr>
        <p:spPr>
          <a:xfrm>
            <a:off x="6809521" y="3579887"/>
            <a:ext cx="1620957" cy="523220"/>
          </a:xfrm>
          <a:prstGeom prst="rect">
            <a:avLst/>
          </a:prstGeom>
          <a:noFill/>
        </p:spPr>
        <p:txBody>
          <a:bodyPr wrap="none" rtlCol="0">
            <a:spAutoFit/>
          </a:bodyPr>
          <a:lstStyle/>
          <a:p>
            <a:r>
              <a:rPr lang="en-US" sz="2800" dirty="0"/>
              <a:t>Workflow</a:t>
            </a:r>
          </a:p>
        </p:txBody>
      </p:sp>
      <p:sp>
        <p:nvSpPr>
          <p:cNvPr id="33" name="Connector 32"/>
          <p:cNvSpPr/>
          <p:nvPr/>
        </p:nvSpPr>
        <p:spPr>
          <a:xfrm>
            <a:off x="6400800" y="1524000"/>
            <a:ext cx="594360" cy="594360"/>
          </a:xfrm>
          <a:prstGeom prst="flowChartConnector">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TextBox 33"/>
          <p:cNvSpPr txBox="1"/>
          <p:nvPr/>
        </p:nvSpPr>
        <p:spPr>
          <a:xfrm>
            <a:off x="7162800" y="1600200"/>
            <a:ext cx="1774845" cy="369332"/>
          </a:xfrm>
          <a:prstGeom prst="rect">
            <a:avLst/>
          </a:prstGeom>
          <a:noFill/>
        </p:spPr>
        <p:txBody>
          <a:bodyPr wrap="none" rtlCol="0">
            <a:spAutoFit/>
          </a:bodyPr>
          <a:lstStyle/>
          <a:p>
            <a:r>
              <a:rPr lang="en-US" dirty="0"/>
              <a:t>Phase Connector</a:t>
            </a:r>
          </a:p>
        </p:txBody>
      </p:sp>
      <p:sp>
        <p:nvSpPr>
          <p:cNvPr id="36" name="Connector 35"/>
          <p:cNvSpPr/>
          <p:nvPr/>
        </p:nvSpPr>
        <p:spPr>
          <a:xfrm>
            <a:off x="6324600" y="2438400"/>
            <a:ext cx="822960" cy="467054"/>
          </a:xfrm>
          <a:prstGeom prst="flowChartConnector">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TextBox 36"/>
          <p:cNvSpPr txBox="1"/>
          <p:nvPr/>
        </p:nvSpPr>
        <p:spPr>
          <a:xfrm>
            <a:off x="7239000" y="2514600"/>
            <a:ext cx="1256774" cy="369332"/>
          </a:xfrm>
          <a:prstGeom prst="rect">
            <a:avLst/>
          </a:prstGeom>
          <a:noFill/>
        </p:spPr>
        <p:txBody>
          <a:bodyPr wrap="none" rtlCol="0">
            <a:spAutoFit/>
          </a:bodyPr>
          <a:lstStyle/>
          <a:p>
            <a:r>
              <a:rPr lang="en-US" dirty="0"/>
              <a:t>Begin / End</a:t>
            </a:r>
          </a:p>
        </p:txBody>
      </p:sp>
      <p:pic>
        <p:nvPicPr>
          <p:cNvPr id="6" name="Picture 5" descr="PRiSM Workflow 2015.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542" y="2088404"/>
            <a:ext cx="3601473" cy="5029200"/>
          </a:xfrm>
          <a:prstGeom prst="rect">
            <a:avLst/>
          </a:prstGeom>
        </p:spPr>
      </p:pic>
      <p:pic>
        <p:nvPicPr>
          <p:cNvPr id="7" name="Picture 6" descr="legend.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2400" y="4876800"/>
            <a:ext cx="3213100" cy="1130300"/>
          </a:xfrm>
          <a:prstGeom prst="rect">
            <a:avLst/>
          </a:prstGeom>
        </p:spPr>
      </p:pic>
    </p:spTree>
    <p:extLst>
      <p:ext uri="{BB962C8B-B14F-4D97-AF65-F5344CB8AC3E}">
        <p14:creationId xmlns:p14="http://schemas.microsoft.com/office/powerpoint/2010/main" val="57012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GB" sz="3200" dirty="0" err="1"/>
              <a:t>PRiSM</a:t>
            </a:r>
            <a:r>
              <a:rPr lang="en-GB" sz="3200" dirty="0"/>
              <a:t> </a:t>
            </a:r>
            <a:r>
              <a:rPr lang="en-GB" sz="3200" dirty="0" err="1"/>
              <a:t>Fase</a:t>
            </a:r>
            <a:r>
              <a:rPr lang="en-GB" sz="3200" dirty="0"/>
              <a:t> Pre-Proyecto</a:t>
            </a:r>
            <a:endParaRPr lang="en-US" sz="3200" dirty="0"/>
          </a:p>
        </p:txBody>
      </p:sp>
      <p:sp>
        <p:nvSpPr>
          <p:cNvPr id="9" name="Rectangle 8"/>
          <p:cNvSpPr/>
          <p:nvPr/>
        </p:nvSpPr>
        <p:spPr>
          <a:xfrm>
            <a:off x="4343400" y="2532063"/>
            <a:ext cx="4572000" cy="1754326"/>
          </a:xfrm>
          <a:prstGeom prst="rect">
            <a:avLst/>
          </a:prstGeom>
        </p:spPr>
        <p:txBody>
          <a:bodyPr>
            <a:spAutoFit/>
          </a:bodyPr>
          <a:lstStyle/>
          <a:p>
            <a:r>
              <a:rPr lang="es-CR" dirty="0">
                <a:latin typeface="Calibri" panose="020F0502020204030204" pitchFamily="34" charset="0"/>
                <a:ea typeface="Calibri" panose="020F0502020204030204" pitchFamily="34" charset="0"/>
                <a:cs typeface="Times New Roman" panose="02020603050405020304" pitchFamily="18" charset="0"/>
              </a:rPr>
              <a:t>Los proyectos nacen de una idea o de una necesidad. Puede resultar de objetivos de negocios o como respuesta a presiones de la competencia, cambios en la legislación o una recomendación de una auditoría.</a:t>
            </a:r>
          </a:p>
          <a:p>
            <a:r>
              <a:rPr lang="en-US" dirty="0"/>
              <a:t> </a:t>
            </a:r>
          </a:p>
        </p:txBody>
      </p:sp>
      <p:sp>
        <p:nvSpPr>
          <p:cNvPr id="11" name="Rectangle 10"/>
          <p:cNvSpPr/>
          <p:nvPr/>
        </p:nvSpPr>
        <p:spPr>
          <a:xfrm>
            <a:off x="4329826" y="4372928"/>
            <a:ext cx="4572000" cy="369332"/>
          </a:xfrm>
          <a:prstGeom prst="rect">
            <a:avLst/>
          </a:prstGeom>
        </p:spPr>
        <p:txBody>
          <a:bodyPr>
            <a:spAutoFit/>
          </a:bodyPr>
          <a:lstStyle/>
          <a:p>
            <a:endParaRPr lang="en-US" dirty="0"/>
          </a:p>
        </p:txBody>
      </p:sp>
      <p:cxnSp>
        <p:nvCxnSpPr>
          <p:cNvPr id="13" name="Straight Arrow Connector 12"/>
          <p:cNvCxnSpPr/>
          <p:nvPr/>
        </p:nvCxnSpPr>
        <p:spPr>
          <a:xfrm flipH="1" flipV="1">
            <a:off x="2051720" y="2532063"/>
            <a:ext cx="2278106" cy="18043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1789"/>
          <a:stretch/>
        </p:blipFill>
        <p:spPr>
          <a:xfrm>
            <a:off x="0" y="1987970"/>
            <a:ext cx="3733800" cy="4769916"/>
          </a:xfrm>
          <a:prstGeom prst="rect">
            <a:avLst/>
          </a:prstGeom>
        </p:spPr>
      </p:pic>
      <p:sp>
        <p:nvSpPr>
          <p:cNvPr id="7" name="Rectángulo 6"/>
          <p:cNvSpPr/>
          <p:nvPr/>
        </p:nvSpPr>
        <p:spPr>
          <a:xfrm>
            <a:off x="4346013" y="4403470"/>
            <a:ext cx="4572000" cy="1676741"/>
          </a:xfrm>
          <a:prstGeom prst="rect">
            <a:avLst/>
          </a:prstGeom>
        </p:spPr>
        <p:txBody>
          <a:bodyPr>
            <a:spAutoFit/>
          </a:bodyPr>
          <a:lstStyle/>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Los proyectos son definidos por una comisión de la organización, y puede variar desde una instrucción verbal hasta una correcta definición y justificación del proyecto.</a:t>
            </a:r>
          </a:p>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0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3200" dirty="0" err="1"/>
              <a:t>PRiSM</a:t>
            </a:r>
            <a:r>
              <a:rPr lang="en-GB" sz="3200" dirty="0"/>
              <a:t> </a:t>
            </a:r>
            <a:r>
              <a:rPr lang="en-GB" sz="3200" dirty="0" err="1"/>
              <a:t>Fase</a:t>
            </a:r>
            <a:r>
              <a:rPr lang="en-GB" sz="3200" dirty="0"/>
              <a:t> Pre-Proyecto</a:t>
            </a:r>
            <a:endParaRPr lang="en-US" sz="3200" dirty="0"/>
          </a:p>
        </p:txBody>
      </p:sp>
      <p:sp>
        <p:nvSpPr>
          <p:cNvPr id="9" name="Rectangle 8"/>
          <p:cNvSpPr/>
          <p:nvPr/>
        </p:nvSpPr>
        <p:spPr>
          <a:xfrm>
            <a:off x="4343400" y="2532063"/>
            <a:ext cx="4572000" cy="1200329"/>
          </a:xfrm>
          <a:prstGeom prst="rect">
            <a:avLst/>
          </a:prstGeom>
        </p:spPr>
        <p:txBody>
          <a:bodyPr>
            <a:spAutoFit/>
          </a:bodyPr>
          <a:lstStyle/>
          <a:p>
            <a:r>
              <a:rPr lang="es-CR" dirty="0">
                <a:latin typeface="Calibri" panose="020F0502020204030204" pitchFamily="34" charset="0"/>
                <a:ea typeface="Calibri" panose="020F0502020204030204" pitchFamily="34" charset="0"/>
                <a:cs typeface="Times New Roman" panose="02020603050405020304" pitchFamily="18" charset="0"/>
              </a:rPr>
              <a:t>Nada debería ser hecho mientras no se tenga la información fundamental requerida para la toma de decisiones.</a:t>
            </a:r>
          </a:p>
          <a:p>
            <a:r>
              <a:rPr lang="en-US" dirty="0"/>
              <a:t> </a:t>
            </a:r>
          </a:p>
        </p:txBody>
      </p:sp>
      <p:sp>
        <p:nvSpPr>
          <p:cNvPr id="11" name="Rectangle 10"/>
          <p:cNvSpPr/>
          <p:nvPr/>
        </p:nvSpPr>
        <p:spPr>
          <a:xfrm>
            <a:off x="4329826" y="4372928"/>
            <a:ext cx="4572000" cy="369332"/>
          </a:xfrm>
          <a:prstGeom prst="rect">
            <a:avLst/>
          </a:prstGeom>
        </p:spPr>
        <p:txBody>
          <a:bodyPr>
            <a:spAutoFit/>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1789"/>
          <a:stretch/>
        </p:blipFill>
        <p:spPr>
          <a:xfrm>
            <a:off x="0" y="1987970"/>
            <a:ext cx="3733800" cy="4769916"/>
          </a:xfrm>
          <a:prstGeom prst="rect">
            <a:avLst/>
          </a:prstGeom>
        </p:spPr>
      </p:pic>
      <p:sp>
        <p:nvSpPr>
          <p:cNvPr id="7" name="Rectángulo 6"/>
          <p:cNvSpPr/>
          <p:nvPr/>
        </p:nvSpPr>
        <p:spPr>
          <a:xfrm>
            <a:off x="4346013" y="4403470"/>
            <a:ext cx="4572000" cy="1380378"/>
          </a:xfrm>
          <a:prstGeom prst="rect">
            <a:avLst/>
          </a:prstGeom>
        </p:spPr>
        <p:txBody>
          <a:bodyPr>
            <a:spAutoFit/>
          </a:bodyPr>
          <a:lstStyle/>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En esta fase el patrocinador y el PM es seleccionado.</a:t>
            </a:r>
          </a:p>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El equipo de planeación del proyecto es seleccionado.</a:t>
            </a:r>
          </a:p>
        </p:txBody>
      </p:sp>
      <p:cxnSp>
        <p:nvCxnSpPr>
          <p:cNvPr id="10" name="Straight Arrow Connector 9"/>
          <p:cNvCxnSpPr/>
          <p:nvPr/>
        </p:nvCxnSpPr>
        <p:spPr>
          <a:xfrm flipH="1">
            <a:off x="2042520" y="3528962"/>
            <a:ext cx="2271119" cy="9967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9"/>
          <p:cNvCxnSpPr/>
          <p:nvPr/>
        </p:nvCxnSpPr>
        <p:spPr>
          <a:xfrm flipH="1" flipV="1">
            <a:off x="2042520" y="3284984"/>
            <a:ext cx="2300880" cy="2439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4915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GB" sz="2800" dirty="0" err="1"/>
              <a:t>PRiSM</a:t>
            </a:r>
            <a:r>
              <a:rPr lang="en-GB" sz="2800" dirty="0"/>
              <a:t> </a:t>
            </a:r>
            <a:r>
              <a:rPr lang="en-GB" sz="2800" dirty="0" err="1"/>
              <a:t>Fase</a:t>
            </a:r>
            <a:r>
              <a:rPr lang="en-GB" sz="2800" dirty="0"/>
              <a:t> Pre-Proyecto</a:t>
            </a:r>
            <a:endParaRPr lang="en-US" sz="2800" dirty="0"/>
          </a:p>
        </p:txBody>
      </p:sp>
      <p:sp>
        <p:nvSpPr>
          <p:cNvPr id="9" name="Rectangle 8"/>
          <p:cNvSpPr/>
          <p:nvPr/>
        </p:nvSpPr>
        <p:spPr>
          <a:xfrm>
            <a:off x="4343400" y="2532063"/>
            <a:ext cx="4572000" cy="923330"/>
          </a:xfrm>
          <a:prstGeom prst="rect">
            <a:avLst/>
          </a:prstGeom>
        </p:spPr>
        <p:txBody>
          <a:bodyPr>
            <a:spAutoFit/>
          </a:bodyPr>
          <a:lstStyle/>
          <a:p>
            <a:r>
              <a:rPr lang="es-CR" dirty="0">
                <a:latin typeface="Calibri" panose="020F0502020204030204" pitchFamily="34" charset="0"/>
                <a:ea typeface="Calibri" panose="020F0502020204030204" pitchFamily="34" charset="0"/>
                <a:cs typeface="Times New Roman" panose="02020603050405020304" pitchFamily="18" charset="0"/>
              </a:rPr>
              <a:t>Durante esta fase, el Caso de Negocio del proyecto debería estar redactado.</a:t>
            </a:r>
          </a:p>
          <a:p>
            <a:r>
              <a:rPr lang="en-US" dirty="0"/>
              <a:t> </a:t>
            </a:r>
          </a:p>
        </p:txBody>
      </p:sp>
      <p:sp>
        <p:nvSpPr>
          <p:cNvPr id="11" name="Rectangle 10"/>
          <p:cNvSpPr/>
          <p:nvPr/>
        </p:nvSpPr>
        <p:spPr>
          <a:xfrm>
            <a:off x="4329826" y="4372928"/>
            <a:ext cx="4572000" cy="369332"/>
          </a:xfrm>
          <a:prstGeom prst="rect">
            <a:avLst/>
          </a:prstGeom>
        </p:spPr>
        <p:txBody>
          <a:bodyPr>
            <a:spAutoFit/>
          </a:bodyPr>
          <a:lstStyle/>
          <a:p>
            <a:endParaRPr lang="en-US" dirty="0"/>
          </a:p>
        </p:txBody>
      </p:sp>
      <p:cxnSp>
        <p:nvCxnSpPr>
          <p:cNvPr id="13" name="Straight Arrow Connector 12"/>
          <p:cNvCxnSpPr/>
          <p:nvPr/>
        </p:nvCxnSpPr>
        <p:spPr>
          <a:xfrm flipH="1">
            <a:off x="2051720" y="3455393"/>
            <a:ext cx="2278106" cy="20778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1789"/>
          <a:stretch/>
        </p:blipFill>
        <p:spPr>
          <a:xfrm>
            <a:off x="0" y="1987970"/>
            <a:ext cx="3733800" cy="4769916"/>
          </a:xfrm>
          <a:prstGeom prst="rect">
            <a:avLst/>
          </a:prstGeom>
        </p:spPr>
      </p:pic>
      <p:sp>
        <p:nvSpPr>
          <p:cNvPr id="7" name="Rectángulo 6"/>
          <p:cNvSpPr/>
          <p:nvPr/>
        </p:nvSpPr>
        <p:spPr>
          <a:xfrm>
            <a:off x="4343400" y="3782418"/>
            <a:ext cx="4572000" cy="2075696"/>
          </a:xfrm>
          <a:prstGeom prst="rect">
            <a:avLst/>
          </a:prstGeom>
        </p:spPr>
        <p:txBody>
          <a:bodyPr>
            <a:spAutoFit/>
          </a:bodyPr>
          <a:lstStyle/>
          <a:p>
            <a:pPr>
              <a:lnSpc>
                <a:spcPct val="107000"/>
              </a:lnSpc>
              <a:spcAft>
                <a:spcPts val="800"/>
              </a:spcAft>
            </a:pPr>
            <a:r>
              <a:rPr lang="es-CR" b="1" dirty="0">
                <a:latin typeface="Calibri" panose="020F0502020204030204" pitchFamily="34" charset="0"/>
                <a:ea typeface="Calibri" panose="020F0502020204030204" pitchFamily="34" charset="0"/>
                <a:cs typeface="Times New Roman" panose="02020603050405020304" pitchFamily="18" charset="0"/>
              </a:rPr>
              <a:t>Caso de Negocio</a:t>
            </a:r>
            <a:r>
              <a:rPr lang="es-CR"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El Caso de Negocio, provee información para la realización del programa o proyecto. Evalúa los beneficios, costos y riesgos de las alternativas, y provee una base para la solución preferida.</a:t>
            </a:r>
          </a:p>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8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GB" sz="2800" dirty="0" err="1"/>
              <a:t>PRiSM</a:t>
            </a:r>
            <a:r>
              <a:rPr lang="en-GB" sz="2800" dirty="0"/>
              <a:t> </a:t>
            </a:r>
            <a:r>
              <a:rPr lang="en-GB" sz="2800" dirty="0" err="1"/>
              <a:t>Fase</a:t>
            </a:r>
            <a:r>
              <a:rPr lang="en-GB" sz="2800" dirty="0"/>
              <a:t> Pre-Proyecto</a:t>
            </a:r>
            <a:endParaRPr lang="en-US" sz="2800" dirty="0"/>
          </a:p>
        </p:txBody>
      </p:sp>
      <p:sp>
        <p:nvSpPr>
          <p:cNvPr id="9" name="Rectangle 8"/>
          <p:cNvSpPr/>
          <p:nvPr/>
        </p:nvSpPr>
        <p:spPr>
          <a:xfrm>
            <a:off x="4343400" y="2532063"/>
            <a:ext cx="4572000" cy="1200329"/>
          </a:xfrm>
          <a:prstGeom prst="rect">
            <a:avLst/>
          </a:prstGeom>
        </p:spPr>
        <p:txBody>
          <a:bodyPr>
            <a:spAutoFit/>
          </a:bodyPr>
          <a:lstStyle/>
          <a:p>
            <a:r>
              <a:rPr lang="es-CR" dirty="0">
                <a:latin typeface="Calibri" panose="020F0502020204030204" pitchFamily="34" charset="0"/>
                <a:ea typeface="Calibri" panose="020F0502020204030204" pitchFamily="34" charset="0"/>
                <a:cs typeface="Times New Roman" panose="02020603050405020304" pitchFamily="18" charset="0"/>
              </a:rPr>
              <a:t>Determinación de realizar o abandonar un plan o proyecto. En el control de calidad, 'ir' indica que un producto cumple con las especificaciones; cuando no lo hace, es 'no ir.'</a:t>
            </a:r>
            <a:endParaRPr lang="en-US" dirty="0"/>
          </a:p>
        </p:txBody>
      </p:sp>
      <p:sp>
        <p:nvSpPr>
          <p:cNvPr id="11" name="Rectangle 10"/>
          <p:cNvSpPr/>
          <p:nvPr/>
        </p:nvSpPr>
        <p:spPr>
          <a:xfrm>
            <a:off x="4329826" y="4372928"/>
            <a:ext cx="4572000" cy="369332"/>
          </a:xfrm>
          <a:prstGeom prst="rect">
            <a:avLst/>
          </a:prstGeom>
        </p:spPr>
        <p:txBody>
          <a:bodyPr>
            <a:spAutoFit/>
          </a:bodyPr>
          <a:lstStyle/>
          <a:p>
            <a:endParaRPr lang="en-US" dirty="0"/>
          </a:p>
        </p:txBody>
      </p:sp>
      <p:cxnSp>
        <p:nvCxnSpPr>
          <p:cNvPr id="13" name="Straight Arrow Connector 12"/>
          <p:cNvCxnSpPr/>
          <p:nvPr/>
        </p:nvCxnSpPr>
        <p:spPr>
          <a:xfrm flipH="1">
            <a:off x="3563888" y="3455393"/>
            <a:ext cx="765938" cy="16297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1789"/>
          <a:stretch/>
        </p:blipFill>
        <p:spPr>
          <a:xfrm>
            <a:off x="0" y="1987970"/>
            <a:ext cx="3733800" cy="4769916"/>
          </a:xfrm>
          <a:prstGeom prst="rect">
            <a:avLst/>
          </a:prstGeom>
        </p:spPr>
      </p:pic>
      <p:sp>
        <p:nvSpPr>
          <p:cNvPr id="7" name="Rectángulo 6"/>
          <p:cNvSpPr/>
          <p:nvPr/>
        </p:nvSpPr>
        <p:spPr>
          <a:xfrm>
            <a:off x="4343400" y="3782418"/>
            <a:ext cx="4572000" cy="388696"/>
          </a:xfrm>
          <a:prstGeom prst="rect">
            <a:avLst/>
          </a:prstGeom>
        </p:spPr>
        <p:txBody>
          <a:bodyPr>
            <a:spAutoFit/>
          </a:bodyPr>
          <a:lstStyle/>
          <a:p>
            <a:pPr>
              <a:lnSpc>
                <a:spcPct val="107000"/>
              </a:lnSpc>
              <a:spcAft>
                <a:spcPts val="800"/>
              </a:spcAft>
            </a:pPr>
            <a:r>
              <a:rPr lang="es-CR" dirty="0">
                <a:latin typeface="Calibri" panose="020F0502020204030204" pitchFamily="34" charset="0"/>
                <a:ea typeface="Calibri" panose="020F0502020204030204" pitchFamily="34" charset="0"/>
                <a:cs typeface="Times New Roman" panose="02020603050405020304" pitchFamily="18" charset="0"/>
              </a:rPr>
              <a:t>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19700" y="4328505"/>
            <a:ext cx="2819400" cy="1231138"/>
          </a:xfrm>
          <a:prstGeom prst="rect">
            <a:avLst/>
          </a:prstGeom>
        </p:spPr>
      </p:pic>
    </p:spTree>
    <p:extLst>
      <p:ext uri="{BB962C8B-B14F-4D97-AF65-F5344CB8AC3E}">
        <p14:creationId xmlns:p14="http://schemas.microsoft.com/office/powerpoint/2010/main" val="22183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a:bodyPr>
          <a:lstStyle/>
          <a:p>
            <a:pPr marL="0" indent="0">
              <a:buNone/>
            </a:pPr>
            <a:r>
              <a:rPr lang="es-CR" sz="2800" b="1" dirty="0">
                <a:solidFill>
                  <a:schemeClr val="accent3">
                    <a:lumMod val="75000"/>
                  </a:schemeClr>
                </a:solidFill>
              </a:rPr>
              <a:t>Acta de constitución.</a:t>
            </a:r>
          </a:p>
          <a:p>
            <a:pPr marL="0" indent="0">
              <a:buNone/>
            </a:pPr>
            <a:endParaRPr lang="es-CR" sz="2800" b="1" dirty="0">
              <a:solidFill>
                <a:schemeClr val="accent3">
                  <a:lumMod val="75000"/>
                </a:schemeClr>
              </a:solidFill>
            </a:endParaRPr>
          </a:p>
          <a:p>
            <a:pPr>
              <a:buFont typeface="Wingdings" panose="05000000000000000000" pitchFamily="2" charset="2"/>
              <a:buChar char="ü"/>
            </a:pPr>
            <a:r>
              <a:rPr lang="es-CR" sz="2000" dirty="0"/>
              <a:t>Es básico para echar a andar cualquier proyecto.</a:t>
            </a:r>
          </a:p>
          <a:p>
            <a:pPr>
              <a:buFont typeface="Wingdings" panose="05000000000000000000" pitchFamily="2" charset="2"/>
              <a:buChar char="ü"/>
            </a:pPr>
            <a:r>
              <a:rPr lang="es-CR" sz="2000" dirty="0"/>
              <a:t>Sirve como guía para dar dirección al equipo de proyecto.</a:t>
            </a:r>
          </a:p>
          <a:p>
            <a:pPr>
              <a:buFont typeface="Wingdings" panose="05000000000000000000" pitchFamily="2" charset="2"/>
              <a:buChar char="ü"/>
            </a:pPr>
            <a:r>
              <a:rPr lang="es-CR" sz="2000" dirty="0"/>
              <a:t>Es una herramienta de evaluación para el control de cambios.</a:t>
            </a:r>
          </a:p>
          <a:p>
            <a:pPr>
              <a:buFont typeface="Wingdings" panose="05000000000000000000" pitchFamily="2" charset="2"/>
              <a:buChar char="ü"/>
            </a:pPr>
            <a:r>
              <a:rPr lang="es-CR" sz="2000" dirty="0"/>
              <a:t>Funge como línea base para revisiones de etapas y fases.</a:t>
            </a:r>
          </a:p>
          <a:p>
            <a:pPr>
              <a:buFont typeface="Wingdings" panose="05000000000000000000" pitchFamily="2" charset="2"/>
              <a:buChar char="ü"/>
            </a:pPr>
            <a:r>
              <a:rPr lang="es-CR" sz="2000" dirty="0"/>
              <a:t>Se revisa durante la fase de Operaciones para la verificación de los beneficios.</a:t>
            </a:r>
          </a:p>
          <a:p>
            <a:pPr>
              <a:buFont typeface="Wingdings" panose="05000000000000000000" pitchFamily="2" charset="2"/>
              <a:buChar char="ü"/>
            </a:pPr>
            <a:r>
              <a:rPr lang="es-CR" sz="2000" dirty="0"/>
              <a:t>Se usa para medir el desempeño y progreso respecto al Plan.</a:t>
            </a:r>
          </a:p>
          <a:p>
            <a:pPr>
              <a:buFont typeface="Wingdings" panose="05000000000000000000" pitchFamily="2" charset="2"/>
              <a:buChar char="ü"/>
            </a:pPr>
            <a:r>
              <a:rPr lang="es-CR" sz="2000" dirty="0"/>
              <a:t>Facilita la mejora continua.					</a:t>
            </a:r>
          </a:p>
          <a:p>
            <a:pPr marL="0" indent="0">
              <a:buNone/>
            </a:pPr>
            <a:endParaRPr lang="es-CR" sz="2000" dirty="0"/>
          </a:p>
          <a:p>
            <a:pPr marL="0" indent="0">
              <a:buNone/>
            </a:pPr>
            <a:r>
              <a:rPr lang="es-CR" sz="2000" dirty="0"/>
              <a:t>	</a:t>
            </a:r>
          </a:p>
          <a:p>
            <a:pPr marL="0" indent="0">
              <a:buNone/>
            </a:pPr>
            <a:endParaRPr lang="es-CR" sz="2000" dirty="0"/>
          </a:p>
          <a:p>
            <a:pPr marL="0" indent="0">
              <a:buNone/>
            </a:pPr>
            <a:endParaRPr lang="es-CR" sz="2000" dirty="0"/>
          </a:p>
          <a:p>
            <a:pPr marL="0" indent="0">
              <a:buNone/>
            </a:pPr>
            <a:r>
              <a:rPr lang="es-CR" sz="1400" dirty="0"/>
              <a:t>				  				GPM, 2013</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16</a:t>
            </a:fld>
            <a:endParaRPr lang="es-CR" dirty="0"/>
          </a:p>
        </p:txBody>
      </p:sp>
    </p:spTree>
    <p:extLst>
      <p:ext uri="{BB962C8B-B14F-4D97-AF65-F5344CB8AC3E}">
        <p14:creationId xmlns:p14="http://schemas.microsoft.com/office/powerpoint/2010/main" val="234749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lnSpcReduction="10000"/>
          </a:bodyPr>
          <a:lstStyle/>
          <a:p>
            <a:pPr marL="0" indent="0">
              <a:buNone/>
            </a:pPr>
            <a:r>
              <a:rPr lang="es-CR" sz="2800" b="1" dirty="0">
                <a:solidFill>
                  <a:schemeClr val="accent3">
                    <a:lumMod val="75000"/>
                  </a:schemeClr>
                </a:solidFill>
              </a:rPr>
              <a:t>Contenido del Acta de Constitución.</a:t>
            </a:r>
          </a:p>
          <a:p>
            <a:pPr marL="0" indent="0">
              <a:buNone/>
            </a:pPr>
            <a:endParaRPr lang="es-CR" sz="2800" b="1" dirty="0">
              <a:solidFill>
                <a:schemeClr val="accent3">
                  <a:lumMod val="75000"/>
                </a:schemeClr>
              </a:solidFill>
            </a:endParaRPr>
          </a:p>
          <a:p>
            <a:pPr marL="0" indent="0">
              <a:buNone/>
            </a:pPr>
            <a:r>
              <a:rPr lang="es-CR" sz="2000" dirty="0"/>
              <a:t>					</a:t>
            </a:r>
          </a:p>
          <a:p>
            <a:pPr marL="0" indent="0">
              <a:buNone/>
            </a:pPr>
            <a:endParaRPr lang="es-CR" sz="2000" dirty="0"/>
          </a:p>
          <a:p>
            <a:pPr marL="0" indent="0">
              <a:buNone/>
            </a:pPr>
            <a:r>
              <a:rPr lang="es-CR" sz="2000" dirty="0"/>
              <a:t>	</a:t>
            </a: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1400" dirty="0"/>
              <a:t>				  				GPM, 2013</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17</a:t>
            </a:fld>
            <a:endParaRPr lang="es-CR" dirty="0"/>
          </a:p>
        </p:txBody>
      </p:sp>
      <p:graphicFrame>
        <p:nvGraphicFramePr>
          <p:cNvPr id="5" name="4 Diagrama"/>
          <p:cNvGraphicFramePr/>
          <p:nvPr>
            <p:extLst/>
          </p:nvPr>
        </p:nvGraphicFramePr>
        <p:xfrm>
          <a:off x="1259632" y="1628800"/>
          <a:ext cx="672040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0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18</a:t>
            </a:fld>
            <a:endParaRPr lang="en-US" dirty="0"/>
          </a:p>
        </p:txBody>
      </p:sp>
      <p:sp>
        <p:nvSpPr>
          <p:cNvPr id="4" name="Title 3"/>
          <p:cNvSpPr>
            <a:spLocks noGrp="1"/>
          </p:cNvSpPr>
          <p:nvPr>
            <p:ph type="title"/>
          </p:nvPr>
        </p:nvSpPr>
        <p:spPr/>
        <p:txBody>
          <a:bodyPr/>
          <a:lstStyle/>
          <a:p>
            <a:r>
              <a:rPr lang="en-US" dirty="0" err="1"/>
              <a:t>PRiSM</a:t>
            </a:r>
            <a:r>
              <a:rPr lang="en-US" dirty="0"/>
              <a:t> </a:t>
            </a:r>
            <a:r>
              <a:rPr lang="en-US" dirty="0" err="1"/>
              <a:t>Iniciación</a:t>
            </a:r>
            <a:r>
              <a:rPr lang="en-US" dirty="0"/>
              <a:t> del </a:t>
            </a:r>
            <a:r>
              <a:rPr lang="en-US" dirty="0" err="1"/>
              <a:t>proyecto</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t="1708" r="746"/>
          <a:stretch/>
        </p:blipFill>
        <p:spPr>
          <a:xfrm>
            <a:off x="353218" y="2060848"/>
            <a:ext cx="8459790" cy="3958844"/>
          </a:xfrm>
          <a:prstGeom prst="rect">
            <a:avLst/>
          </a:prstGeom>
        </p:spPr>
      </p:pic>
      <p:cxnSp>
        <p:nvCxnSpPr>
          <p:cNvPr id="9" name="Straight Arrow Connector 8"/>
          <p:cNvCxnSpPr/>
          <p:nvPr/>
        </p:nvCxnSpPr>
        <p:spPr>
          <a:xfrm flipH="1">
            <a:off x="4876800" y="6298079"/>
            <a:ext cx="3352800" cy="0"/>
          </a:xfrm>
          <a:prstGeom prst="straightConnector1">
            <a:avLst/>
          </a:prstGeom>
          <a:ln w="952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37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1540" b="1646"/>
          <a:stretch/>
        </p:blipFill>
        <p:spPr>
          <a:xfrm>
            <a:off x="272594" y="1809750"/>
            <a:ext cx="3426941" cy="4546600"/>
          </a:xfrm>
          <a:prstGeom prst="rect">
            <a:avLst/>
          </a:prstGeom>
        </p:spPr>
      </p:pic>
      <p:sp>
        <p:nvSpPr>
          <p:cNvPr id="3" name="Slide Number Placeholder 2"/>
          <p:cNvSpPr>
            <a:spLocks noGrp="1"/>
          </p:cNvSpPr>
          <p:nvPr>
            <p:ph type="sldNum" sz="quarter" idx="12"/>
          </p:nvPr>
        </p:nvSpPr>
        <p:spPr/>
        <p:txBody>
          <a:bodyPr/>
          <a:lstStyle/>
          <a:p>
            <a:fld id="{4BE819A1-3DD8-4179-BFD0-BF7D359F8DBD}" type="slidenum">
              <a:rPr lang="en-US" smtClean="0"/>
              <a:pPr/>
              <a:t>19</a:t>
            </a:fld>
            <a:endParaRPr lang="en-US" dirty="0"/>
          </a:p>
        </p:txBody>
      </p:sp>
      <p:sp>
        <p:nvSpPr>
          <p:cNvPr id="4" name="Title 3"/>
          <p:cNvSpPr>
            <a:spLocks noGrp="1"/>
          </p:cNvSpPr>
          <p:nvPr>
            <p:ph type="title"/>
          </p:nvPr>
        </p:nvSpPr>
        <p:spPr/>
        <p:txBody>
          <a:bodyPr/>
          <a:lstStyle/>
          <a:p>
            <a:r>
              <a:rPr lang="en-US" dirty="0" err="1"/>
              <a:t>PRiSM</a:t>
            </a:r>
            <a:r>
              <a:rPr lang="en-US" dirty="0"/>
              <a:t> </a:t>
            </a:r>
            <a:r>
              <a:rPr lang="en-US" dirty="0" err="1"/>
              <a:t>Iniciación</a:t>
            </a:r>
            <a:endParaRPr lang="en-US" dirty="0"/>
          </a:p>
        </p:txBody>
      </p:sp>
      <p:sp>
        <p:nvSpPr>
          <p:cNvPr id="2" name="TextBox 1"/>
          <p:cNvSpPr txBox="1"/>
          <p:nvPr/>
        </p:nvSpPr>
        <p:spPr>
          <a:xfrm>
            <a:off x="4239547" y="4330700"/>
            <a:ext cx="4652933" cy="861774"/>
          </a:xfrm>
          <a:prstGeom prst="rect">
            <a:avLst/>
          </a:prstGeom>
          <a:noFill/>
        </p:spPr>
        <p:txBody>
          <a:bodyPr wrap="square" rtlCol="0">
            <a:spAutoFit/>
          </a:bodyPr>
          <a:lstStyle/>
          <a:p>
            <a:r>
              <a:rPr lang="en-US" sz="2500" b="1" dirty="0" err="1"/>
              <a:t>Siempre</a:t>
            </a:r>
            <a:r>
              <a:rPr lang="en-US" sz="2500" b="1" dirty="0"/>
              <a:t> revise las </a:t>
            </a:r>
            <a:r>
              <a:rPr lang="en-US" sz="2500" b="1" dirty="0" err="1"/>
              <a:t>lecciones</a:t>
            </a:r>
            <a:r>
              <a:rPr lang="en-US" sz="2500" b="1" dirty="0"/>
              <a:t> </a:t>
            </a:r>
            <a:r>
              <a:rPr lang="en-US" sz="2500" b="1" dirty="0" err="1"/>
              <a:t>aprendidas</a:t>
            </a:r>
            <a:r>
              <a:rPr lang="en-US" sz="2500" b="1" dirty="0"/>
              <a:t>!</a:t>
            </a:r>
          </a:p>
        </p:txBody>
      </p:sp>
      <p:cxnSp>
        <p:nvCxnSpPr>
          <p:cNvPr id="6" name="Straight Arrow Connector 5"/>
          <p:cNvCxnSpPr/>
          <p:nvPr/>
        </p:nvCxnSpPr>
        <p:spPr>
          <a:xfrm flipH="1" flipV="1">
            <a:off x="2057400" y="2057400"/>
            <a:ext cx="2769724" cy="20256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75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657600"/>
            <a:ext cx="7753708" cy="2862322"/>
          </a:xfrm>
          <a:prstGeom prst="rect">
            <a:avLst/>
          </a:prstGeom>
        </p:spPr>
        <p:txBody>
          <a:bodyPr wrap="square">
            <a:spAutoFit/>
          </a:bodyPr>
          <a:lstStyle/>
          <a:p>
            <a:pPr lvl="0" eaLnBrk="0" fontAlgn="base" hangingPunct="0">
              <a:spcBef>
                <a:spcPct val="0"/>
              </a:spcBef>
              <a:spcAft>
                <a:spcPct val="0"/>
              </a:spcAft>
            </a:pPr>
            <a:r>
              <a:rPr lang="en-US" sz="2400" b="1" dirty="0">
                <a:latin typeface="Helvetica"/>
                <a:cs typeface="Helvetica"/>
              </a:rPr>
              <a:t>Las </a:t>
            </a:r>
            <a:r>
              <a:rPr lang="en-US" sz="2400" b="1" dirty="0" err="1">
                <a:latin typeface="Helvetica"/>
                <a:cs typeface="Helvetica"/>
              </a:rPr>
              <a:t>fortalezas</a:t>
            </a:r>
            <a:r>
              <a:rPr lang="en-US" sz="2400" b="1" dirty="0">
                <a:latin typeface="Helvetica"/>
                <a:cs typeface="Helvetica"/>
              </a:rPr>
              <a:t> de PRISM</a:t>
            </a:r>
          </a:p>
          <a:p>
            <a:pPr lvl="0" eaLnBrk="0" fontAlgn="base" hangingPunct="0">
              <a:spcBef>
                <a:spcPct val="0"/>
              </a:spcBef>
              <a:spcAft>
                <a:spcPct val="0"/>
              </a:spcAft>
            </a:pPr>
            <a:r>
              <a:rPr lang="en-US" sz="2400" dirty="0">
                <a:latin typeface="Helvetica"/>
                <a:cs typeface="Helvetica"/>
              </a:rPr>
              <a:t>La </a:t>
            </a:r>
            <a:r>
              <a:rPr lang="en-US" sz="2400" dirty="0" err="1">
                <a:latin typeface="Helvetica"/>
                <a:cs typeface="Helvetica"/>
              </a:rPr>
              <a:t>metodología</a:t>
            </a:r>
            <a:r>
              <a:rPr lang="en-US" sz="2400" dirty="0">
                <a:latin typeface="Helvetica"/>
                <a:cs typeface="Helvetica"/>
              </a:rPr>
              <a:t>/</a:t>
            </a:r>
            <a:r>
              <a:rPr lang="en-US" sz="2400" dirty="0" err="1">
                <a:latin typeface="Helvetica"/>
                <a:cs typeface="Helvetica"/>
              </a:rPr>
              <a:t>enfoque</a:t>
            </a:r>
            <a:r>
              <a:rPr lang="en-US" sz="2400" dirty="0">
                <a:latin typeface="Helvetica"/>
                <a:cs typeface="Helvetica"/>
              </a:rPr>
              <a:t> de la </a:t>
            </a:r>
            <a:r>
              <a:rPr lang="en-US" sz="2400" dirty="0" err="1">
                <a:latin typeface="Helvetica"/>
                <a:cs typeface="Helvetica"/>
              </a:rPr>
              <a:t>gestión</a:t>
            </a:r>
            <a:r>
              <a:rPr lang="en-US" sz="2400" dirty="0">
                <a:latin typeface="Helvetica"/>
                <a:cs typeface="Helvetica"/>
              </a:rPr>
              <a:t> de </a:t>
            </a:r>
            <a:r>
              <a:rPr lang="en-US" sz="2400" dirty="0" err="1">
                <a:latin typeface="Helvetica"/>
                <a:cs typeface="Helvetica"/>
              </a:rPr>
              <a:t>los</a:t>
            </a:r>
            <a:r>
              <a:rPr lang="en-US" sz="2400" dirty="0">
                <a:latin typeface="Helvetica"/>
                <a:cs typeface="Helvetica"/>
              </a:rPr>
              <a:t> </a:t>
            </a:r>
            <a:r>
              <a:rPr lang="en-US" sz="2400" dirty="0" err="1">
                <a:latin typeface="Helvetica"/>
                <a:cs typeface="Helvetica"/>
              </a:rPr>
              <a:t>proyectos</a:t>
            </a:r>
            <a:r>
              <a:rPr lang="en-US" sz="2400" dirty="0">
                <a:latin typeface="Helvetica"/>
                <a:cs typeface="Helvetica"/>
              </a:rPr>
              <a:t> </a:t>
            </a:r>
            <a:r>
              <a:rPr lang="en-US" sz="2400" dirty="0" err="1">
                <a:latin typeface="Helvetica"/>
                <a:cs typeface="Helvetica"/>
              </a:rPr>
              <a:t>fue</a:t>
            </a:r>
            <a:r>
              <a:rPr lang="en-US" sz="2400" dirty="0">
                <a:latin typeface="Helvetica"/>
                <a:cs typeface="Helvetica"/>
              </a:rPr>
              <a:t> </a:t>
            </a:r>
            <a:r>
              <a:rPr lang="en-US" sz="2400" dirty="0" err="1">
                <a:latin typeface="Helvetica"/>
                <a:cs typeface="Helvetica"/>
              </a:rPr>
              <a:t>diseñado</a:t>
            </a:r>
            <a:r>
              <a:rPr lang="en-US" sz="2400" dirty="0">
                <a:latin typeface="Helvetica"/>
                <a:cs typeface="Helvetica"/>
              </a:rPr>
              <a:t>, </a:t>
            </a:r>
            <a:r>
              <a:rPr lang="en-US" sz="2400" dirty="0" err="1">
                <a:latin typeface="Helvetica"/>
                <a:cs typeface="Helvetica"/>
              </a:rPr>
              <a:t>basado</a:t>
            </a:r>
            <a:r>
              <a:rPr lang="en-US" sz="2400" dirty="0">
                <a:latin typeface="Helvetica"/>
                <a:cs typeface="Helvetica"/>
              </a:rPr>
              <a:t> y </a:t>
            </a:r>
            <a:r>
              <a:rPr lang="en-US" sz="2400" dirty="0" err="1">
                <a:latin typeface="Helvetica"/>
                <a:cs typeface="Helvetica"/>
              </a:rPr>
              <a:t>alineado</a:t>
            </a:r>
            <a:r>
              <a:rPr lang="en-US" sz="2400" dirty="0">
                <a:latin typeface="Helvetica"/>
                <a:cs typeface="Helvetica"/>
              </a:rPr>
              <a:t> con ISO 26000, 21500, 14001, 9000, 50001, </a:t>
            </a:r>
            <a:r>
              <a:rPr lang="en-US" sz="2400" dirty="0" err="1">
                <a:latin typeface="Helvetica"/>
                <a:cs typeface="Helvetica"/>
              </a:rPr>
              <a:t>Pacto</a:t>
            </a:r>
            <a:r>
              <a:rPr lang="en-US" sz="2400" dirty="0">
                <a:latin typeface="Helvetica"/>
                <a:cs typeface="Helvetica"/>
              </a:rPr>
              <a:t> Global de NU </a:t>
            </a:r>
            <a:r>
              <a:rPr lang="en-US" sz="2400" dirty="0" err="1">
                <a:latin typeface="Helvetica"/>
                <a:cs typeface="Helvetica"/>
              </a:rPr>
              <a:t>Diez</a:t>
            </a:r>
            <a:r>
              <a:rPr lang="en-US" sz="2400" dirty="0">
                <a:latin typeface="Helvetica"/>
                <a:cs typeface="Helvetica"/>
              </a:rPr>
              <a:t> </a:t>
            </a:r>
            <a:r>
              <a:rPr lang="en-US" sz="2400" dirty="0" err="1">
                <a:latin typeface="Helvetica"/>
                <a:cs typeface="Helvetica"/>
              </a:rPr>
              <a:t>Principios</a:t>
            </a:r>
            <a:r>
              <a:rPr lang="en-US" sz="2400" dirty="0">
                <a:latin typeface="Helvetica"/>
                <a:cs typeface="Helvetica"/>
              </a:rPr>
              <a:t>, y el </a:t>
            </a:r>
            <a:r>
              <a:rPr lang="en-US" sz="2400" dirty="0" err="1">
                <a:latin typeface="Helvetica"/>
                <a:cs typeface="Helvetica"/>
              </a:rPr>
              <a:t>marco</a:t>
            </a:r>
            <a:r>
              <a:rPr lang="en-US" sz="2400" dirty="0">
                <a:latin typeface="Helvetica"/>
                <a:cs typeface="Helvetica"/>
              </a:rPr>
              <a:t> del </a:t>
            </a:r>
            <a:r>
              <a:rPr lang="en-US" sz="2400" dirty="0" err="1">
                <a:latin typeface="Helvetica"/>
                <a:cs typeface="Helvetica"/>
              </a:rPr>
              <a:t>reporte</a:t>
            </a:r>
            <a:r>
              <a:rPr lang="en-US" sz="2400" dirty="0">
                <a:latin typeface="Helvetica"/>
                <a:cs typeface="Helvetica"/>
              </a:rPr>
              <a:t> de las </a:t>
            </a:r>
            <a:r>
              <a:rPr lang="en-US" sz="2400" dirty="0" err="1">
                <a:latin typeface="Helvetica"/>
                <a:cs typeface="Helvetica"/>
              </a:rPr>
              <a:t>memorias</a:t>
            </a:r>
            <a:r>
              <a:rPr lang="en-US" sz="2400" dirty="0">
                <a:latin typeface="Helvetica"/>
                <a:cs typeface="Helvetica"/>
              </a:rPr>
              <a:t> de </a:t>
            </a:r>
            <a:r>
              <a:rPr lang="en-US" sz="2400" dirty="0" err="1">
                <a:latin typeface="Helvetica"/>
                <a:cs typeface="Helvetica"/>
              </a:rPr>
              <a:t>sostenibilidad</a:t>
            </a:r>
            <a:r>
              <a:rPr lang="en-US" sz="2400" dirty="0">
                <a:latin typeface="Helvetica"/>
                <a:cs typeface="Helvetica"/>
              </a:rPr>
              <a:t> GRI.</a:t>
            </a:r>
          </a:p>
          <a:p>
            <a:pPr lvl="0" eaLnBrk="0" fontAlgn="base" hangingPunct="0">
              <a:spcBef>
                <a:spcPct val="0"/>
              </a:spcBef>
              <a:spcAft>
                <a:spcPct val="0"/>
              </a:spcAft>
            </a:pPr>
            <a:br>
              <a:rPr lang="en-US" dirty="0"/>
            </a:br>
            <a:endParaRPr lang="en-US" dirty="0"/>
          </a:p>
        </p:txBody>
      </p:sp>
      <p:pic>
        <p:nvPicPr>
          <p:cNvPr id="2" name="Picture 1" descr="PRiSM Logo Fin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8800" y="1219200"/>
            <a:ext cx="5239902" cy="2311545"/>
          </a:xfrm>
          <a:prstGeom prst="rect">
            <a:avLst/>
          </a:prstGeom>
        </p:spPr>
      </p:pic>
    </p:spTree>
    <p:extLst>
      <p:ext uri="{BB962C8B-B14F-4D97-AF65-F5344CB8AC3E}">
        <p14:creationId xmlns:p14="http://schemas.microsoft.com/office/powerpoint/2010/main" val="1816037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t="1540" b="1646"/>
          <a:stretch/>
        </p:blipFill>
        <p:spPr>
          <a:xfrm>
            <a:off x="258597" y="1992312"/>
            <a:ext cx="3426941" cy="4546600"/>
          </a:xfrm>
          <a:prstGeom prst="rect">
            <a:avLst/>
          </a:prstGeom>
        </p:spPr>
      </p:pic>
      <p:sp>
        <p:nvSpPr>
          <p:cNvPr id="3" name="Slide Number Placeholder 2"/>
          <p:cNvSpPr>
            <a:spLocks noGrp="1"/>
          </p:cNvSpPr>
          <p:nvPr>
            <p:ph type="sldNum" sz="quarter" idx="12"/>
          </p:nvPr>
        </p:nvSpPr>
        <p:spPr/>
        <p:txBody>
          <a:bodyPr/>
          <a:lstStyle/>
          <a:p>
            <a:fld id="{4BE819A1-3DD8-4179-BFD0-BF7D359F8DBD}" type="slidenum">
              <a:rPr lang="en-US" smtClean="0"/>
              <a:pPr/>
              <a:t>20</a:t>
            </a:fld>
            <a:endParaRPr lang="en-US" dirty="0"/>
          </a:p>
        </p:txBody>
      </p:sp>
      <p:sp>
        <p:nvSpPr>
          <p:cNvPr id="4" name="Title 3"/>
          <p:cNvSpPr>
            <a:spLocks noGrp="1"/>
          </p:cNvSpPr>
          <p:nvPr>
            <p:ph type="title"/>
          </p:nvPr>
        </p:nvSpPr>
        <p:spPr/>
        <p:txBody>
          <a:bodyPr/>
          <a:lstStyle/>
          <a:p>
            <a:r>
              <a:rPr lang="en-US" dirty="0" err="1"/>
              <a:t>PRiSM</a:t>
            </a:r>
            <a:r>
              <a:rPr lang="en-US" dirty="0"/>
              <a:t> </a:t>
            </a:r>
            <a:r>
              <a:rPr lang="en-US" dirty="0" err="1"/>
              <a:t>Iniciación</a:t>
            </a:r>
            <a:endParaRPr lang="en-US" dirty="0"/>
          </a:p>
        </p:txBody>
      </p:sp>
      <p:sp>
        <p:nvSpPr>
          <p:cNvPr id="2" name="TextBox 1"/>
          <p:cNvSpPr txBox="1"/>
          <p:nvPr/>
        </p:nvSpPr>
        <p:spPr>
          <a:xfrm>
            <a:off x="5436096" y="2291189"/>
            <a:ext cx="3048000" cy="646331"/>
          </a:xfrm>
          <a:prstGeom prst="rect">
            <a:avLst/>
          </a:prstGeom>
          <a:noFill/>
        </p:spPr>
        <p:txBody>
          <a:bodyPr wrap="square" rtlCol="0">
            <a:spAutoFit/>
          </a:bodyPr>
          <a:lstStyle/>
          <a:p>
            <a:r>
              <a:rPr lang="en-US" dirty="0" err="1"/>
              <a:t>Coordine</a:t>
            </a:r>
            <a:r>
              <a:rPr lang="en-US" dirty="0"/>
              <a:t> con el Sistema de </a:t>
            </a:r>
            <a:r>
              <a:rPr lang="en-US" dirty="0" err="1"/>
              <a:t>gestión</a:t>
            </a:r>
            <a:r>
              <a:rPr lang="en-US" dirty="0"/>
              <a:t> </a:t>
            </a:r>
            <a:r>
              <a:rPr lang="en-US" dirty="0" err="1"/>
              <a:t>organizacional</a:t>
            </a:r>
            <a:endParaRPr lang="en-US" dirty="0"/>
          </a:p>
        </p:txBody>
      </p:sp>
      <p:cxnSp>
        <p:nvCxnSpPr>
          <p:cNvPr id="6" name="Straight Arrow Connector 5"/>
          <p:cNvCxnSpPr/>
          <p:nvPr/>
        </p:nvCxnSpPr>
        <p:spPr>
          <a:xfrm flipH="1">
            <a:off x="3685538" y="2614354"/>
            <a:ext cx="16001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436096" y="5013176"/>
            <a:ext cx="3048000" cy="923330"/>
          </a:xfrm>
          <a:prstGeom prst="rect">
            <a:avLst/>
          </a:prstGeom>
          <a:noFill/>
        </p:spPr>
        <p:txBody>
          <a:bodyPr wrap="square" rtlCol="0">
            <a:spAutoFit/>
          </a:bodyPr>
          <a:lstStyle/>
          <a:p>
            <a:r>
              <a:rPr lang="en-US" dirty="0"/>
              <a:t>La </a:t>
            </a:r>
            <a:r>
              <a:rPr lang="en-US" dirty="0" err="1"/>
              <a:t>organización</a:t>
            </a:r>
            <a:r>
              <a:rPr lang="en-US" dirty="0"/>
              <a:t> </a:t>
            </a:r>
            <a:r>
              <a:rPr lang="en-US" dirty="0" err="1"/>
              <a:t>debe</a:t>
            </a:r>
            <a:r>
              <a:rPr lang="en-US" dirty="0"/>
              <a:t> </a:t>
            </a:r>
            <a:r>
              <a:rPr lang="en-US" dirty="0" err="1"/>
              <a:t>actualizar</a:t>
            </a:r>
            <a:r>
              <a:rPr lang="en-US" dirty="0"/>
              <a:t> el </a:t>
            </a:r>
            <a:r>
              <a:rPr lang="en-US" dirty="0" err="1"/>
              <a:t>caso</a:t>
            </a:r>
            <a:r>
              <a:rPr lang="en-US" dirty="0"/>
              <a:t> de </a:t>
            </a:r>
            <a:r>
              <a:rPr lang="en-US" dirty="0" err="1"/>
              <a:t>negocio</a:t>
            </a:r>
            <a:endParaRPr lang="en-US" dirty="0"/>
          </a:p>
        </p:txBody>
      </p:sp>
      <p:cxnSp>
        <p:nvCxnSpPr>
          <p:cNvPr id="11" name="Straight Arrow Connector 10"/>
          <p:cNvCxnSpPr/>
          <p:nvPr/>
        </p:nvCxnSpPr>
        <p:spPr>
          <a:xfrm flipH="1" flipV="1">
            <a:off x="2836168" y="5483969"/>
            <a:ext cx="2362200" cy="44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580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t="1755"/>
          <a:stretch/>
        </p:blipFill>
        <p:spPr>
          <a:xfrm>
            <a:off x="323528" y="2126001"/>
            <a:ext cx="2873109" cy="4264537"/>
          </a:xfrm>
          <a:prstGeom prst="rect">
            <a:avLst/>
          </a:prstGeom>
        </p:spPr>
      </p:pic>
      <p:sp>
        <p:nvSpPr>
          <p:cNvPr id="3" name="Slide Number Placeholder 2"/>
          <p:cNvSpPr>
            <a:spLocks noGrp="1"/>
          </p:cNvSpPr>
          <p:nvPr>
            <p:ph type="sldNum" sz="quarter" idx="12"/>
          </p:nvPr>
        </p:nvSpPr>
        <p:spPr/>
        <p:txBody>
          <a:bodyPr/>
          <a:lstStyle/>
          <a:p>
            <a:fld id="{4BE819A1-3DD8-4179-BFD0-BF7D359F8DBD}" type="slidenum">
              <a:rPr lang="en-US" smtClean="0"/>
              <a:pPr/>
              <a:t>21</a:t>
            </a:fld>
            <a:endParaRPr lang="en-US" dirty="0"/>
          </a:p>
        </p:txBody>
      </p:sp>
      <p:sp>
        <p:nvSpPr>
          <p:cNvPr id="4" name="Title 3"/>
          <p:cNvSpPr>
            <a:spLocks noGrp="1"/>
          </p:cNvSpPr>
          <p:nvPr>
            <p:ph type="title"/>
          </p:nvPr>
        </p:nvSpPr>
        <p:spPr/>
        <p:txBody>
          <a:bodyPr/>
          <a:lstStyle/>
          <a:p>
            <a:r>
              <a:rPr lang="en-US" dirty="0" err="1"/>
              <a:t>PRiSM</a:t>
            </a:r>
            <a:r>
              <a:rPr lang="en-US" dirty="0"/>
              <a:t> </a:t>
            </a:r>
            <a:r>
              <a:rPr lang="en-US" dirty="0" err="1"/>
              <a:t>Iniciación</a:t>
            </a:r>
            <a:endParaRPr lang="en-US" dirty="0"/>
          </a:p>
        </p:txBody>
      </p:sp>
      <p:sp>
        <p:nvSpPr>
          <p:cNvPr id="6" name="TextBox 5"/>
          <p:cNvSpPr txBox="1"/>
          <p:nvPr/>
        </p:nvSpPr>
        <p:spPr>
          <a:xfrm>
            <a:off x="3635896" y="2462941"/>
            <a:ext cx="3048000" cy="646331"/>
          </a:xfrm>
          <a:prstGeom prst="rect">
            <a:avLst/>
          </a:prstGeom>
          <a:noFill/>
        </p:spPr>
        <p:txBody>
          <a:bodyPr wrap="square" rtlCol="0">
            <a:spAutoFit/>
          </a:bodyPr>
          <a:lstStyle/>
          <a:p>
            <a:r>
              <a:rPr lang="en-US" dirty="0" err="1"/>
              <a:t>Realice</a:t>
            </a:r>
            <a:r>
              <a:rPr lang="en-US" dirty="0"/>
              <a:t> el </a:t>
            </a:r>
            <a:r>
              <a:rPr lang="en-US" dirty="0" err="1"/>
              <a:t>análisis</a:t>
            </a:r>
            <a:r>
              <a:rPr lang="en-US" dirty="0"/>
              <a:t> de </a:t>
            </a:r>
            <a:r>
              <a:rPr lang="en-US" dirty="0" err="1"/>
              <a:t>impacto</a:t>
            </a:r>
            <a:r>
              <a:rPr lang="en-US" dirty="0"/>
              <a:t> P5</a:t>
            </a:r>
          </a:p>
        </p:txBody>
      </p:sp>
      <p:cxnSp>
        <p:nvCxnSpPr>
          <p:cNvPr id="7" name="Straight Arrow Connector 6"/>
          <p:cNvCxnSpPr>
            <a:stCxn id="6" idx="1"/>
          </p:cNvCxnSpPr>
          <p:nvPr/>
        </p:nvCxnSpPr>
        <p:spPr>
          <a:xfrm flipH="1" flipV="1">
            <a:off x="1502298" y="2691541"/>
            <a:ext cx="2133598" cy="945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524000" y="3901469"/>
            <a:ext cx="5410200" cy="646331"/>
          </a:xfrm>
          <a:prstGeom prst="rect">
            <a:avLst/>
          </a:prstGeom>
          <a:noFill/>
        </p:spPr>
        <p:txBody>
          <a:bodyPr wrap="square" rtlCol="0">
            <a:spAutoFit/>
          </a:bodyPr>
          <a:lstStyle/>
          <a:p>
            <a:r>
              <a:rPr lang="en-US" dirty="0" err="1"/>
              <a:t>Basado</a:t>
            </a:r>
            <a:r>
              <a:rPr lang="en-US" dirty="0"/>
              <a:t> </a:t>
            </a:r>
            <a:r>
              <a:rPr lang="en-US" dirty="0" err="1"/>
              <a:t>en</a:t>
            </a:r>
            <a:r>
              <a:rPr lang="en-US" dirty="0"/>
              <a:t> el </a:t>
            </a:r>
            <a:r>
              <a:rPr lang="en-US" dirty="0" err="1"/>
              <a:t>análisis</a:t>
            </a:r>
            <a:r>
              <a:rPr lang="en-US" dirty="0"/>
              <a:t>, </a:t>
            </a:r>
            <a:r>
              <a:rPr lang="en-US" dirty="0" err="1"/>
              <a:t>evalúe</a:t>
            </a:r>
            <a:r>
              <a:rPr lang="en-US" dirty="0"/>
              <a:t> el Proyecto (hasta </a:t>
            </a:r>
            <a:r>
              <a:rPr lang="en-US" dirty="0" err="1"/>
              <a:t>este</a:t>
            </a:r>
            <a:r>
              <a:rPr lang="en-US" dirty="0"/>
              <a:t> </a:t>
            </a:r>
            <a:r>
              <a:rPr lang="en-US" dirty="0" err="1"/>
              <a:t>momento</a:t>
            </a:r>
            <a:r>
              <a:rPr lang="en-US" dirty="0"/>
              <a:t>), </a:t>
            </a:r>
            <a:r>
              <a:rPr lang="en-US" dirty="0" err="1"/>
              <a:t>defina</a:t>
            </a:r>
            <a:r>
              <a:rPr lang="en-US" dirty="0"/>
              <a:t> </a:t>
            </a:r>
            <a:r>
              <a:rPr lang="en-US" dirty="0" err="1"/>
              <a:t>riesgos</a:t>
            </a:r>
            <a:r>
              <a:rPr lang="en-US" dirty="0"/>
              <a:t> de </a:t>
            </a:r>
            <a:r>
              <a:rPr lang="en-US" dirty="0" err="1"/>
              <a:t>sostenibilidad</a:t>
            </a:r>
            <a:r>
              <a:rPr lang="en-US" dirty="0"/>
              <a:t>.</a:t>
            </a:r>
          </a:p>
        </p:txBody>
      </p:sp>
      <p:cxnSp>
        <p:nvCxnSpPr>
          <p:cNvPr id="10" name="Straight Arrow Connector 9"/>
          <p:cNvCxnSpPr/>
          <p:nvPr/>
        </p:nvCxnSpPr>
        <p:spPr>
          <a:xfrm flipH="1" flipV="1">
            <a:off x="1371601" y="4227827"/>
            <a:ext cx="2057399" cy="89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505200" y="4975947"/>
            <a:ext cx="5410200" cy="923330"/>
          </a:xfrm>
          <a:prstGeom prst="rect">
            <a:avLst/>
          </a:prstGeom>
          <a:noFill/>
        </p:spPr>
        <p:txBody>
          <a:bodyPr wrap="square" rtlCol="0">
            <a:spAutoFit/>
          </a:bodyPr>
          <a:lstStyle/>
          <a:p>
            <a:r>
              <a:rPr lang="en-US" dirty="0" err="1"/>
              <a:t>Redacte</a:t>
            </a:r>
            <a:r>
              <a:rPr lang="en-US" dirty="0"/>
              <a:t> el PGS (SMP) </a:t>
            </a:r>
            <a:r>
              <a:rPr lang="en-US" dirty="0" err="1"/>
              <a:t>incluyendo</a:t>
            </a:r>
            <a:r>
              <a:rPr lang="en-US" dirty="0"/>
              <a:t> la </a:t>
            </a:r>
            <a:r>
              <a:rPr lang="en-US" dirty="0" err="1"/>
              <a:t>valoración</a:t>
            </a:r>
            <a:r>
              <a:rPr lang="en-US" dirty="0"/>
              <a:t> P5, y las </a:t>
            </a:r>
            <a:r>
              <a:rPr lang="en-US" dirty="0" err="1"/>
              <a:t>recomendaciones</a:t>
            </a:r>
            <a:r>
              <a:rPr lang="en-US" dirty="0"/>
              <a:t> para la </a:t>
            </a:r>
            <a:r>
              <a:rPr lang="en-US" dirty="0" err="1"/>
              <a:t>mitigación</a:t>
            </a:r>
            <a:r>
              <a:rPr lang="en-US" dirty="0"/>
              <a:t> de </a:t>
            </a:r>
            <a:r>
              <a:rPr lang="en-US" dirty="0" err="1"/>
              <a:t>riesgos</a:t>
            </a:r>
            <a:r>
              <a:rPr lang="en-US" dirty="0"/>
              <a:t> y el </a:t>
            </a:r>
            <a:r>
              <a:rPr lang="en-US" dirty="0" err="1"/>
              <a:t>incremento</a:t>
            </a:r>
            <a:r>
              <a:rPr lang="en-US" dirty="0"/>
              <a:t> de las </a:t>
            </a:r>
            <a:r>
              <a:rPr lang="en-US" dirty="0" err="1"/>
              <a:t>oportunidades</a:t>
            </a:r>
            <a:r>
              <a:rPr lang="en-US" dirty="0"/>
              <a:t>.</a:t>
            </a:r>
          </a:p>
        </p:txBody>
      </p:sp>
      <p:cxnSp>
        <p:nvCxnSpPr>
          <p:cNvPr id="13" name="Straight Arrow Connector 12"/>
          <p:cNvCxnSpPr/>
          <p:nvPr/>
        </p:nvCxnSpPr>
        <p:spPr>
          <a:xfrm flipH="1">
            <a:off x="1371601" y="5338289"/>
            <a:ext cx="2133599" cy="672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14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50176"/>
            <a:ext cx="8496944" cy="838200"/>
          </a:xfrm>
        </p:spPr>
        <p:txBody>
          <a:bodyPr>
            <a:noAutofit/>
          </a:bodyPr>
          <a:lstStyle/>
          <a:p>
            <a:r>
              <a:rPr lang="en-US" b="1" dirty="0" err="1"/>
              <a:t>Herramientas</a:t>
            </a:r>
            <a:r>
              <a:rPr lang="en-US" b="1" dirty="0"/>
              <a:t> para </a:t>
            </a:r>
            <a:r>
              <a:rPr lang="en-US" b="1" dirty="0" err="1"/>
              <a:t>integrar</a:t>
            </a:r>
            <a:r>
              <a:rPr lang="en-US" b="1" dirty="0"/>
              <a:t> la </a:t>
            </a:r>
            <a:r>
              <a:rPr lang="en-US" b="1" dirty="0" err="1"/>
              <a:t>gestión</a:t>
            </a:r>
            <a:r>
              <a:rPr lang="en-US" b="1" dirty="0"/>
              <a:t> del Proyecto y de la </a:t>
            </a:r>
            <a:r>
              <a:rPr lang="en-US" b="1" dirty="0" err="1"/>
              <a:t>sostenibilidad</a:t>
            </a:r>
            <a:endParaRPr lang="en-US" b="1"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a:t>©Copyright GPM 2009-2013</a:t>
            </a:r>
          </a:p>
        </p:txBody>
      </p:sp>
      <p:sp>
        <p:nvSpPr>
          <p:cNvPr id="7" name="TextBox 6"/>
          <p:cNvSpPr txBox="1"/>
          <p:nvPr/>
        </p:nvSpPr>
        <p:spPr>
          <a:xfrm>
            <a:off x="1475656" y="4797152"/>
            <a:ext cx="6477000" cy="1200329"/>
          </a:xfrm>
          <a:prstGeom prst="rect">
            <a:avLst/>
          </a:prstGeom>
          <a:noFill/>
        </p:spPr>
        <p:txBody>
          <a:bodyPr wrap="square" rtlCol="0">
            <a:spAutoFit/>
          </a:bodyPr>
          <a:lstStyle/>
          <a:p>
            <a:r>
              <a:rPr lang="en-US" dirty="0"/>
              <a:t>El Plan de </a:t>
            </a:r>
            <a:r>
              <a:rPr lang="en-US" dirty="0" err="1"/>
              <a:t>Gestión</a:t>
            </a:r>
            <a:r>
              <a:rPr lang="en-US" dirty="0"/>
              <a:t> de </a:t>
            </a:r>
            <a:r>
              <a:rPr lang="en-US" dirty="0" err="1"/>
              <a:t>sostenibilidad</a:t>
            </a:r>
            <a:r>
              <a:rPr lang="en-US" dirty="0"/>
              <a:t> (PGS/SMP) </a:t>
            </a:r>
            <a:r>
              <a:rPr lang="en-US" dirty="0" err="1"/>
              <a:t>relaciona</a:t>
            </a:r>
            <a:r>
              <a:rPr lang="en-US" dirty="0"/>
              <a:t> las </a:t>
            </a:r>
            <a:r>
              <a:rPr lang="en-US" dirty="0" err="1"/>
              <a:t>metas</a:t>
            </a:r>
            <a:r>
              <a:rPr lang="en-US" dirty="0"/>
              <a:t> y </a:t>
            </a:r>
            <a:r>
              <a:rPr lang="en-US" dirty="0" err="1"/>
              <a:t>obejtivos</a:t>
            </a:r>
            <a:r>
              <a:rPr lang="en-US" dirty="0"/>
              <a:t>  de RSE con las del Proyecto, e </a:t>
            </a:r>
            <a:r>
              <a:rPr lang="en-US" dirty="0" err="1"/>
              <a:t>identifica</a:t>
            </a:r>
            <a:r>
              <a:rPr lang="en-US" dirty="0"/>
              <a:t> </a:t>
            </a:r>
            <a:r>
              <a:rPr lang="en-US" dirty="0" err="1"/>
              <a:t>los</a:t>
            </a:r>
            <a:r>
              <a:rPr lang="en-US" dirty="0"/>
              <a:t> </a:t>
            </a:r>
            <a:r>
              <a:rPr lang="en-US" dirty="0" err="1"/>
              <a:t>impactos</a:t>
            </a:r>
            <a:r>
              <a:rPr lang="en-US" dirty="0"/>
              <a:t> del Proyecto </a:t>
            </a:r>
            <a:r>
              <a:rPr lang="en-US" dirty="0" err="1"/>
              <a:t>desde</a:t>
            </a:r>
            <a:r>
              <a:rPr lang="en-US" dirty="0"/>
              <a:t> el </a:t>
            </a:r>
            <a:r>
              <a:rPr lang="en-US" dirty="0" err="1"/>
              <a:t>punto</a:t>
            </a:r>
            <a:r>
              <a:rPr lang="en-US" dirty="0"/>
              <a:t> de vista </a:t>
            </a:r>
            <a:r>
              <a:rPr lang="en-US" dirty="0" err="1"/>
              <a:t>ambiental</a:t>
            </a:r>
            <a:r>
              <a:rPr lang="en-US" dirty="0"/>
              <a:t>, social y </a:t>
            </a:r>
            <a:r>
              <a:rPr lang="en-US" dirty="0" err="1"/>
              <a:t>económico</a:t>
            </a:r>
            <a:r>
              <a:rPr lang="en-US" dirty="0"/>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2532"/>
          <a:stretch/>
        </p:blipFill>
        <p:spPr>
          <a:xfrm>
            <a:off x="3701795" y="2807975"/>
            <a:ext cx="1740408" cy="1654974"/>
          </a:xfrm>
          <a:prstGeom prst="rect">
            <a:avLst/>
          </a:prstGeom>
          <a:ln>
            <a:solidFill>
              <a:schemeClr val="tx1"/>
            </a:solidFill>
          </a:ln>
        </p:spPr>
      </p:pic>
    </p:spTree>
    <p:extLst>
      <p:ext uri="{BB962C8B-B14F-4D97-AF65-F5344CB8AC3E}">
        <p14:creationId xmlns:p14="http://schemas.microsoft.com/office/powerpoint/2010/main" val="325330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a:bodyPr>
          <a:lstStyle/>
          <a:p>
            <a:pPr marL="0" indent="0">
              <a:buNone/>
            </a:pPr>
            <a:r>
              <a:rPr lang="es-CR" sz="2800" b="1" dirty="0">
                <a:solidFill>
                  <a:schemeClr val="accent3">
                    <a:lumMod val="75000"/>
                  </a:schemeClr>
                </a:solidFill>
              </a:rPr>
              <a:t>Plan de Gestión de la Sostenibilidad (PGS).</a:t>
            </a:r>
          </a:p>
          <a:p>
            <a:pPr marL="0" indent="0">
              <a:buNone/>
            </a:pPr>
            <a:r>
              <a:rPr lang="es-CR" sz="2000" b="1" dirty="0">
                <a:solidFill>
                  <a:schemeClr val="bg1">
                    <a:lumMod val="50000"/>
                  </a:schemeClr>
                </a:solidFill>
              </a:rPr>
              <a:t>Aborda el impacto de la entrega de un proyecto sobre el ambiente, la sociedad y la economía, vía la gobernabilidad del proyecto.</a:t>
            </a:r>
          </a:p>
          <a:p>
            <a:pPr marL="0" indent="0">
              <a:buNone/>
            </a:pPr>
            <a:endParaRPr lang="es-CR" sz="2000" dirty="0">
              <a:solidFill>
                <a:schemeClr val="bg1">
                  <a:lumMod val="50000"/>
                </a:schemeClr>
              </a:solidFill>
            </a:endParaRPr>
          </a:p>
          <a:p>
            <a:pPr marL="0" indent="0">
              <a:buNone/>
            </a:pPr>
            <a:r>
              <a:rPr lang="es-CR" sz="2000" b="1" dirty="0">
                <a:solidFill>
                  <a:schemeClr val="bg1">
                    <a:lumMod val="50000"/>
                  </a:schemeClr>
                </a:solidFill>
              </a:rPr>
              <a:t>Beneficios:</a:t>
            </a:r>
          </a:p>
          <a:p>
            <a:pPr>
              <a:buFont typeface="Wingdings" panose="05000000000000000000" pitchFamily="2" charset="2"/>
              <a:buChar char="ü"/>
            </a:pPr>
            <a:r>
              <a:rPr lang="es-CR" sz="2000" b="1" dirty="0">
                <a:solidFill>
                  <a:schemeClr val="bg1">
                    <a:lumMod val="50000"/>
                  </a:schemeClr>
                </a:solidFill>
              </a:rPr>
              <a:t>Aporta visibilidad</a:t>
            </a:r>
          </a:p>
          <a:p>
            <a:pPr>
              <a:buFont typeface="Wingdings" panose="05000000000000000000" pitchFamily="2" charset="2"/>
              <a:buChar char="ü"/>
            </a:pPr>
            <a:r>
              <a:rPr lang="es-CR" sz="2000" b="1" dirty="0">
                <a:solidFill>
                  <a:schemeClr val="bg1">
                    <a:lumMod val="50000"/>
                  </a:schemeClr>
                </a:solidFill>
              </a:rPr>
              <a:t>Provee gobernabilidad</a:t>
            </a:r>
          </a:p>
          <a:p>
            <a:pPr>
              <a:buFont typeface="Wingdings" panose="05000000000000000000" pitchFamily="2" charset="2"/>
              <a:buChar char="ü"/>
            </a:pPr>
            <a:r>
              <a:rPr lang="es-CR" sz="2000" b="1" dirty="0">
                <a:solidFill>
                  <a:schemeClr val="bg1">
                    <a:lumMod val="50000"/>
                  </a:schemeClr>
                </a:solidFill>
              </a:rPr>
              <a:t>Establece un plan de comunicaciones para transmitir lo beneficios</a:t>
            </a:r>
          </a:p>
          <a:p>
            <a:pPr>
              <a:buFont typeface="Wingdings" panose="05000000000000000000" pitchFamily="2" charset="2"/>
              <a:buChar char="ü"/>
            </a:pPr>
            <a:r>
              <a:rPr lang="es-CR" sz="2000" b="1" dirty="0">
                <a:solidFill>
                  <a:schemeClr val="bg1">
                    <a:lumMod val="50000"/>
                  </a:schemeClr>
                </a:solidFill>
              </a:rPr>
              <a:t>Brinda conexiones compartidas con los proyectos </a:t>
            </a:r>
          </a:p>
          <a:p>
            <a:pPr>
              <a:buFont typeface="Wingdings" panose="05000000000000000000" pitchFamily="2" charset="2"/>
              <a:buChar char="ü"/>
            </a:pPr>
            <a:r>
              <a:rPr lang="es-CR" sz="2000" b="1" dirty="0">
                <a:solidFill>
                  <a:schemeClr val="bg1">
                    <a:lumMod val="50000"/>
                  </a:schemeClr>
                </a:solidFill>
              </a:rPr>
              <a:t>Facilita la comunicación con los interesados externos</a:t>
            </a:r>
          </a:p>
          <a:p>
            <a:pPr>
              <a:buFont typeface="Wingdings" panose="05000000000000000000" pitchFamily="2" charset="2"/>
              <a:buChar char="ü"/>
            </a:pPr>
            <a:r>
              <a:rPr lang="es-CR" sz="2000" b="1" dirty="0">
                <a:solidFill>
                  <a:schemeClr val="bg1">
                    <a:lumMod val="50000"/>
                  </a:schemeClr>
                </a:solidFill>
              </a:rPr>
              <a:t>Refuerza que la sostenibilidad es igual a la rentabilidad.</a:t>
            </a:r>
          </a:p>
          <a:p>
            <a:pPr>
              <a:buFont typeface="Wingdings" panose="05000000000000000000" pitchFamily="2" charset="2"/>
              <a:buChar char="ü"/>
            </a:pPr>
            <a:r>
              <a:rPr lang="es-CR" sz="2000" b="1" dirty="0">
                <a:solidFill>
                  <a:schemeClr val="bg1">
                    <a:lumMod val="50000"/>
                  </a:schemeClr>
                </a:solidFill>
              </a:rPr>
              <a:t>Permite valorar la relación entre los objetivos y prioridades con las políticas y directrices relativas a la sostenibilidad.</a:t>
            </a:r>
          </a:p>
          <a:p>
            <a:pPr marL="0" indent="0">
              <a:buNone/>
            </a:pPr>
            <a:endParaRPr lang="es-CR" sz="1400" dirty="0"/>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23</a:t>
            </a:fld>
            <a:endParaRPr lang="es-CR" dirty="0"/>
          </a:p>
        </p:txBody>
      </p:sp>
      <p:pic>
        <p:nvPicPr>
          <p:cNvPr id="6" name="Imagen 5"/>
          <p:cNvPicPr>
            <a:picLocks noChangeAspect="1"/>
          </p:cNvPicPr>
          <p:nvPr/>
        </p:nvPicPr>
        <p:blipFill>
          <a:blip r:embed="rId3"/>
          <a:stretch>
            <a:fillRect/>
          </a:stretch>
        </p:blipFill>
        <p:spPr>
          <a:xfrm>
            <a:off x="6516216" y="2348880"/>
            <a:ext cx="1940200" cy="1090403"/>
          </a:xfrm>
          <a:prstGeom prst="rect">
            <a:avLst/>
          </a:prstGeom>
        </p:spPr>
      </p:pic>
    </p:spTree>
    <p:extLst>
      <p:ext uri="{BB962C8B-B14F-4D97-AF65-F5344CB8AC3E}">
        <p14:creationId xmlns:p14="http://schemas.microsoft.com/office/powerpoint/2010/main" val="2971615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4912"/>
            <a:ext cx="6985488" cy="795338"/>
          </a:xfrm>
        </p:spPr>
        <p:txBody>
          <a:bodyPr/>
          <a:lstStyle/>
          <a:p>
            <a:r>
              <a:rPr lang="en-US" dirty="0" err="1"/>
              <a:t>Qué</a:t>
            </a:r>
            <a:r>
              <a:rPr lang="en-US" dirty="0"/>
              <a:t> </a:t>
            </a:r>
            <a:r>
              <a:rPr lang="en-US" dirty="0" err="1"/>
              <a:t>incluye</a:t>
            </a:r>
            <a:r>
              <a:rPr lang="en-US" dirty="0"/>
              <a:t> el PGS/SMP</a:t>
            </a:r>
            <a:endParaRPr lang="en-US" dirty="0">
              <a:solidFill>
                <a:srgbClr val="FF0000"/>
              </a:solidFill>
            </a:endParaRPr>
          </a:p>
        </p:txBody>
      </p:sp>
      <p:pic>
        <p:nvPicPr>
          <p:cNvPr id="5" name="Picture 4" descr="SMP.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8769" y="1676400"/>
            <a:ext cx="2314362" cy="1295400"/>
          </a:xfrm>
          <a:prstGeom prst="rect">
            <a:avLst/>
          </a:prstGeom>
        </p:spPr>
      </p:pic>
      <p:sp>
        <p:nvSpPr>
          <p:cNvPr id="3" name="TextBox 2"/>
          <p:cNvSpPr txBox="1"/>
          <p:nvPr/>
        </p:nvSpPr>
        <p:spPr>
          <a:xfrm>
            <a:off x="0" y="2358988"/>
            <a:ext cx="9180718" cy="3970318"/>
          </a:xfrm>
          <a:prstGeom prst="rect">
            <a:avLst/>
          </a:prstGeom>
          <a:noFill/>
        </p:spPr>
        <p:txBody>
          <a:bodyPr wrap="none" rtlCol="0">
            <a:spAutoFit/>
          </a:bodyPr>
          <a:lstStyle/>
          <a:p>
            <a:pPr marL="285750" indent="-285750">
              <a:buFont typeface="Wingdings" charset="2"/>
              <a:buChar char="q"/>
            </a:pPr>
            <a:r>
              <a:rPr lang="en-US" dirty="0" err="1"/>
              <a:t>Tabla</a:t>
            </a:r>
            <a:r>
              <a:rPr lang="en-US" dirty="0"/>
              <a:t> de </a:t>
            </a:r>
            <a:r>
              <a:rPr lang="en-US" dirty="0" err="1"/>
              <a:t>contenido</a:t>
            </a:r>
            <a:endParaRPr lang="en-US" dirty="0"/>
          </a:p>
          <a:p>
            <a:pPr marL="285750" indent="-285750">
              <a:buFont typeface="Wingdings" charset="2"/>
              <a:buChar char="q"/>
            </a:pPr>
            <a:r>
              <a:rPr lang="en-US" dirty="0"/>
              <a:t>Control del </a:t>
            </a:r>
            <a:r>
              <a:rPr lang="en-US" dirty="0" err="1"/>
              <a:t>documento</a:t>
            </a:r>
            <a:endParaRPr lang="en-US" dirty="0"/>
          </a:p>
          <a:p>
            <a:pPr marL="742884" lvl="1" indent="-285750">
              <a:buFont typeface="Wingdings" charset="2"/>
              <a:buChar char="q"/>
            </a:pPr>
            <a:r>
              <a:rPr lang="en-US" dirty="0" err="1"/>
              <a:t>Historia</a:t>
            </a:r>
            <a:r>
              <a:rPr lang="en-US" dirty="0"/>
              <a:t> de las versions y </a:t>
            </a:r>
            <a:r>
              <a:rPr lang="en-US" dirty="0" err="1"/>
              <a:t>distribución</a:t>
            </a:r>
            <a:r>
              <a:rPr lang="en-US" dirty="0"/>
              <a:t> de </a:t>
            </a:r>
            <a:r>
              <a:rPr lang="en-US" dirty="0" err="1"/>
              <a:t>documentos</a:t>
            </a:r>
            <a:endParaRPr lang="en-US" dirty="0"/>
          </a:p>
          <a:p>
            <a:pPr marL="285750" indent="-285750">
              <a:buFont typeface="Wingdings" charset="2"/>
              <a:buChar char="q"/>
            </a:pPr>
            <a:r>
              <a:rPr lang="en-US" dirty="0" err="1"/>
              <a:t>Propósito</a:t>
            </a:r>
            <a:endParaRPr lang="en-US" dirty="0"/>
          </a:p>
          <a:p>
            <a:pPr marL="742884" lvl="1" indent="-285750">
              <a:buFont typeface="Wingdings" charset="2"/>
              <a:buChar char="q"/>
            </a:pPr>
            <a:r>
              <a:rPr lang="en-US" dirty="0"/>
              <a:t>Un </a:t>
            </a:r>
            <a:r>
              <a:rPr lang="en-US" dirty="0" err="1"/>
              <a:t>resumen</a:t>
            </a:r>
            <a:r>
              <a:rPr lang="en-US" dirty="0"/>
              <a:t> de lo que </a:t>
            </a:r>
            <a:r>
              <a:rPr lang="en-US" dirty="0" err="1"/>
              <a:t>trata</a:t>
            </a:r>
            <a:r>
              <a:rPr lang="en-US" dirty="0"/>
              <a:t> el </a:t>
            </a:r>
            <a:r>
              <a:rPr lang="en-US" dirty="0" err="1"/>
              <a:t>documento</a:t>
            </a:r>
            <a:endParaRPr lang="en-US" dirty="0"/>
          </a:p>
          <a:p>
            <a:pPr marL="285750" indent="-285750">
              <a:buFont typeface="Wingdings" charset="2"/>
              <a:buChar char="q"/>
            </a:pPr>
            <a:r>
              <a:rPr lang="en-US" dirty="0" err="1"/>
              <a:t>Resumen</a:t>
            </a:r>
            <a:r>
              <a:rPr lang="en-US" dirty="0"/>
              <a:t> </a:t>
            </a:r>
            <a:r>
              <a:rPr lang="en-US" dirty="0" err="1"/>
              <a:t>ejecutivo</a:t>
            </a:r>
            <a:endParaRPr lang="en-US" dirty="0"/>
          </a:p>
          <a:p>
            <a:pPr marL="742884" lvl="1" indent="-285750">
              <a:buFont typeface="Wingdings" charset="2"/>
              <a:buChar char="q"/>
            </a:pPr>
            <a:r>
              <a:rPr lang="en-US" dirty="0" err="1"/>
              <a:t>Descripción</a:t>
            </a:r>
            <a:r>
              <a:rPr lang="en-US" dirty="0"/>
              <a:t> de </a:t>
            </a:r>
            <a:r>
              <a:rPr lang="en-US" dirty="0" err="1"/>
              <a:t>los</a:t>
            </a:r>
            <a:r>
              <a:rPr lang="en-US" dirty="0"/>
              <a:t> </a:t>
            </a:r>
            <a:r>
              <a:rPr lang="en-US" dirty="0" err="1"/>
              <a:t>factores</a:t>
            </a:r>
            <a:r>
              <a:rPr lang="en-US" dirty="0"/>
              <a:t> de </a:t>
            </a:r>
            <a:r>
              <a:rPr lang="en-US" dirty="0" err="1"/>
              <a:t>sostenibilidad</a:t>
            </a:r>
            <a:r>
              <a:rPr lang="en-US" dirty="0"/>
              <a:t> del </a:t>
            </a:r>
            <a:r>
              <a:rPr lang="en-US" dirty="0" err="1"/>
              <a:t>proyecto</a:t>
            </a:r>
            <a:endParaRPr lang="en-US" dirty="0"/>
          </a:p>
          <a:p>
            <a:pPr marL="285750" indent="-285750">
              <a:buFont typeface="Wingdings" charset="2"/>
              <a:buChar char="q"/>
            </a:pPr>
            <a:r>
              <a:rPr lang="en-US" dirty="0" err="1"/>
              <a:t>Lista</a:t>
            </a:r>
            <a:r>
              <a:rPr lang="en-US" dirty="0"/>
              <a:t> de </a:t>
            </a:r>
            <a:r>
              <a:rPr lang="en-US" dirty="0" err="1"/>
              <a:t>los</a:t>
            </a:r>
            <a:r>
              <a:rPr lang="en-US" dirty="0"/>
              <a:t> </a:t>
            </a:r>
            <a:r>
              <a:rPr lang="en-US" dirty="0" err="1"/>
              <a:t>objetivos</a:t>
            </a:r>
            <a:r>
              <a:rPr lang="en-US" dirty="0"/>
              <a:t> de </a:t>
            </a:r>
            <a:r>
              <a:rPr lang="en-US" dirty="0" err="1"/>
              <a:t>sostenibilidad</a:t>
            </a:r>
            <a:r>
              <a:rPr lang="en-US" dirty="0"/>
              <a:t> del </a:t>
            </a:r>
            <a:r>
              <a:rPr lang="en-US" dirty="0" err="1"/>
              <a:t>proyecto</a:t>
            </a:r>
            <a:endParaRPr lang="en-US" dirty="0"/>
          </a:p>
          <a:p>
            <a:pPr marL="742884" lvl="1" indent="-285750">
              <a:buFont typeface="Wingdings" charset="2"/>
              <a:buChar char="q"/>
            </a:pPr>
            <a:r>
              <a:rPr lang="en-US" dirty="0" err="1"/>
              <a:t>Derivado</a:t>
            </a:r>
            <a:r>
              <a:rPr lang="en-US" dirty="0"/>
              <a:t> del </a:t>
            </a:r>
            <a:r>
              <a:rPr lang="en-US" dirty="0" err="1"/>
              <a:t>análisis</a:t>
            </a:r>
            <a:r>
              <a:rPr lang="en-US" dirty="0"/>
              <a:t> de </a:t>
            </a:r>
            <a:r>
              <a:rPr lang="en-US" dirty="0" err="1"/>
              <a:t>impacto</a:t>
            </a:r>
            <a:r>
              <a:rPr lang="en-US" dirty="0"/>
              <a:t> P5</a:t>
            </a:r>
          </a:p>
          <a:p>
            <a:pPr marL="285750" indent="-285750">
              <a:buFont typeface="Wingdings" charset="2"/>
              <a:buChar char="q"/>
            </a:pPr>
            <a:r>
              <a:rPr lang="en-US" dirty="0"/>
              <a:t>Define </a:t>
            </a:r>
            <a:r>
              <a:rPr lang="en-US" dirty="0" err="1"/>
              <a:t>los</a:t>
            </a:r>
            <a:r>
              <a:rPr lang="en-US" dirty="0"/>
              <a:t> </a:t>
            </a:r>
            <a:r>
              <a:rPr lang="en-US" dirty="0" err="1"/>
              <a:t>indicadores</a:t>
            </a:r>
            <a:r>
              <a:rPr lang="en-US" dirty="0"/>
              <a:t> clave de </a:t>
            </a:r>
            <a:r>
              <a:rPr lang="en-US" dirty="0" err="1"/>
              <a:t>medidas</a:t>
            </a:r>
            <a:r>
              <a:rPr lang="en-US" dirty="0"/>
              <a:t> y de </a:t>
            </a:r>
            <a:r>
              <a:rPr lang="en-US" dirty="0" err="1"/>
              <a:t>rendimiento</a:t>
            </a:r>
            <a:r>
              <a:rPr lang="en-US" dirty="0"/>
              <a:t> (</a:t>
            </a:r>
            <a:r>
              <a:rPr lang="en-US" dirty="0" err="1"/>
              <a:t>cuantitativos</a:t>
            </a:r>
            <a:r>
              <a:rPr lang="en-US" dirty="0"/>
              <a:t> y </a:t>
            </a:r>
            <a:r>
              <a:rPr lang="en-US" dirty="0" err="1"/>
              <a:t>cualitativos</a:t>
            </a:r>
            <a:r>
              <a:rPr lang="en-US" dirty="0"/>
              <a:t>)</a:t>
            </a:r>
          </a:p>
          <a:p>
            <a:pPr marL="285750" indent="-285750">
              <a:buFont typeface="Wingdings" charset="2"/>
              <a:buChar char="q"/>
            </a:pPr>
            <a:r>
              <a:rPr lang="en-US" dirty="0"/>
              <a:t>La </a:t>
            </a:r>
            <a:r>
              <a:rPr lang="en-US" dirty="0" err="1"/>
              <a:t>estimación</a:t>
            </a:r>
            <a:r>
              <a:rPr lang="en-US" dirty="0"/>
              <a:t> del </a:t>
            </a:r>
            <a:r>
              <a:rPr lang="en-US" dirty="0" err="1"/>
              <a:t>impacto</a:t>
            </a:r>
            <a:r>
              <a:rPr lang="en-US" dirty="0"/>
              <a:t> P5 (y </a:t>
            </a:r>
            <a:r>
              <a:rPr lang="en-US" dirty="0" err="1"/>
              <a:t>actualizaciones</a:t>
            </a:r>
            <a:r>
              <a:rPr lang="en-US" dirty="0"/>
              <a:t>) </a:t>
            </a:r>
          </a:p>
          <a:p>
            <a:pPr marL="285750" indent="-285750">
              <a:buFont typeface="Wingdings" charset="2"/>
              <a:buChar char="q"/>
            </a:pPr>
            <a:r>
              <a:rPr lang="en-US" dirty="0" err="1"/>
              <a:t>Excluciones</a:t>
            </a:r>
            <a:r>
              <a:rPr lang="en-US" dirty="0"/>
              <a:t> del </a:t>
            </a:r>
            <a:r>
              <a:rPr lang="en-US" dirty="0" err="1"/>
              <a:t>alcance</a:t>
            </a:r>
            <a:endParaRPr lang="en-US" dirty="0"/>
          </a:p>
          <a:p>
            <a:pPr marL="285750" indent="-285750">
              <a:buFont typeface="Wingdings" charset="2"/>
              <a:buChar char="q"/>
            </a:pPr>
            <a:r>
              <a:rPr lang="en-US" dirty="0" err="1"/>
              <a:t>Reportes</a:t>
            </a:r>
            <a:r>
              <a:rPr lang="en-US" dirty="0"/>
              <a:t> y </a:t>
            </a:r>
            <a:r>
              <a:rPr lang="en-US" dirty="0" err="1"/>
              <a:t>revisiones</a:t>
            </a:r>
            <a:r>
              <a:rPr lang="en-US" dirty="0"/>
              <a:t> de </a:t>
            </a:r>
            <a:r>
              <a:rPr lang="en-US" dirty="0" err="1"/>
              <a:t>sostenibilidad</a:t>
            </a:r>
            <a:endParaRPr lang="en-US" dirty="0"/>
          </a:p>
          <a:p>
            <a:pPr marL="285750" indent="-285750">
              <a:buFont typeface="Wingdings" charset="2"/>
              <a:buChar char="q"/>
            </a:pPr>
            <a:r>
              <a:rPr lang="en-US" dirty="0"/>
              <a:t>Checklist</a:t>
            </a:r>
          </a:p>
        </p:txBody>
      </p:sp>
    </p:spTree>
    <p:extLst>
      <p:ext uri="{BB962C8B-B14F-4D97-AF65-F5344CB8AC3E}">
        <p14:creationId xmlns:p14="http://schemas.microsoft.com/office/powerpoint/2010/main" val="49473169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009" y="1484784"/>
            <a:ext cx="6851104" cy="576064"/>
          </a:xfrm>
          <a:solidFill>
            <a:schemeClr val="bg1"/>
          </a:solidFill>
        </p:spPr>
        <p:txBody>
          <a:bodyPr/>
          <a:lstStyle/>
          <a:p>
            <a:pPr algn="l"/>
            <a:r>
              <a:rPr lang="es-CR" sz="2800" b="1" dirty="0">
                <a:solidFill>
                  <a:schemeClr val="accent3">
                    <a:lumMod val="75000"/>
                  </a:schemeClr>
                </a:solidFill>
              </a:rPr>
              <a:t>Plan de Gestión de la Sostenibilidad (PGS/SMP).</a:t>
            </a:r>
            <a:br>
              <a:rPr lang="es-CR" sz="2800" b="1" dirty="0">
                <a:solidFill>
                  <a:schemeClr val="accent3">
                    <a:lumMod val="75000"/>
                  </a:schemeClr>
                </a:solidFill>
              </a:rPr>
            </a:br>
            <a:endParaRPr lang="es-CR" sz="2800"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119009" y="2060848"/>
            <a:ext cx="4495800" cy="4680520"/>
          </a:xfrm>
        </p:spPr>
        <p:txBody>
          <a:bodyPr>
            <a:normAutofit fontScale="55000" lnSpcReduction="20000"/>
          </a:bodyPr>
          <a:lstStyle/>
          <a:p>
            <a:pPr marL="0" indent="0">
              <a:buNone/>
            </a:pPr>
            <a:endParaRPr lang="es-CR" sz="1400" dirty="0"/>
          </a:p>
          <a:p>
            <a:pPr marL="0" indent="0">
              <a:buNone/>
            </a:pPr>
            <a:r>
              <a:rPr lang="es-CR" sz="2700" b="1" dirty="0"/>
              <a:t>Resumen Ejecutivo.</a:t>
            </a:r>
          </a:p>
          <a:p>
            <a:pPr marL="0" indent="0">
              <a:buNone/>
            </a:pPr>
            <a:r>
              <a:rPr lang="es-CR" sz="2700" b="1" dirty="0"/>
              <a:t>Objetivos de sostenibilidad.</a:t>
            </a:r>
          </a:p>
          <a:p>
            <a:pPr marL="0" indent="0">
              <a:buNone/>
            </a:pPr>
            <a:r>
              <a:rPr lang="es-CR" sz="2700" b="1" dirty="0"/>
              <a:t>Mediciones e indicadores claves de desempeño</a:t>
            </a:r>
          </a:p>
          <a:p>
            <a:pPr marL="0" indent="0">
              <a:buNone/>
            </a:pPr>
            <a:r>
              <a:rPr lang="es-CR" sz="2700" b="1" dirty="0"/>
              <a:t>Indicadores Claves del Desempeño Ambiental:</a:t>
            </a:r>
          </a:p>
          <a:p>
            <a:pPr>
              <a:buFont typeface="Wingdings" panose="05000000000000000000" pitchFamily="2" charset="2"/>
              <a:buChar char="ü"/>
            </a:pPr>
            <a:r>
              <a:rPr lang="es-CR" sz="2700" dirty="0"/>
              <a:t>Energía</a:t>
            </a:r>
          </a:p>
          <a:p>
            <a:pPr>
              <a:buFont typeface="Wingdings" panose="05000000000000000000" pitchFamily="2" charset="2"/>
              <a:buChar char="ü"/>
            </a:pPr>
            <a:r>
              <a:rPr lang="es-CR" sz="2700" dirty="0"/>
              <a:t>Residuos</a:t>
            </a:r>
          </a:p>
          <a:p>
            <a:pPr>
              <a:buFont typeface="Wingdings" panose="05000000000000000000" pitchFamily="2" charset="2"/>
              <a:buChar char="ü"/>
            </a:pPr>
            <a:r>
              <a:rPr lang="es-CR" sz="2700" dirty="0"/>
              <a:t>Transporte</a:t>
            </a:r>
          </a:p>
          <a:p>
            <a:pPr>
              <a:buFont typeface="Wingdings" panose="05000000000000000000" pitchFamily="2" charset="2"/>
              <a:buChar char="ü"/>
            </a:pPr>
            <a:r>
              <a:rPr lang="es-CR" sz="2700" dirty="0"/>
              <a:t>Uso del Agua</a:t>
            </a:r>
          </a:p>
          <a:p>
            <a:pPr>
              <a:buFont typeface="Wingdings" panose="05000000000000000000" pitchFamily="2" charset="2"/>
              <a:buChar char="ü"/>
            </a:pPr>
            <a:r>
              <a:rPr lang="es-CR" sz="2700" dirty="0"/>
              <a:t>Recursos y Materiales</a:t>
            </a:r>
          </a:p>
          <a:p>
            <a:pPr marL="0" indent="0">
              <a:buNone/>
            </a:pPr>
            <a:r>
              <a:rPr lang="es-CR" sz="2700" b="1" dirty="0"/>
              <a:t>Indicadores Claves del Desempeño Financiero</a:t>
            </a:r>
            <a:r>
              <a:rPr lang="es-CR" sz="2700" dirty="0"/>
              <a:t>:</a:t>
            </a:r>
          </a:p>
          <a:p>
            <a:pPr>
              <a:buFont typeface="Wingdings" panose="05000000000000000000" pitchFamily="2" charset="2"/>
              <a:buChar char="ü"/>
            </a:pPr>
            <a:r>
              <a:rPr lang="es-CR" sz="2700" dirty="0"/>
              <a:t>Retorno de la Inversión</a:t>
            </a:r>
          </a:p>
          <a:p>
            <a:pPr>
              <a:buFont typeface="Wingdings" panose="05000000000000000000" pitchFamily="2" charset="2"/>
              <a:buChar char="ü"/>
            </a:pPr>
            <a:r>
              <a:rPr lang="es-CR" sz="2700" dirty="0"/>
              <a:t>Agilidad del Negocio</a:t>
            </a:r>
          </a:p>
          <a:p>
            <a:pPr marL="0" indent="0">
              <a:buNone/>
            </a:pPr>
            <a:r>
              <a:rPr lang="es-CR" sz="2700" b="1" dirty="0"/>
              <a:t>Indicadores Claves del Desempeño de los Productos</a:t>
            </a:r>
            <a:r>
              <a:rPr lang="es-CR" sz="2700" dirty="0"/>
              <a:t>:</a:t>
            </a:r>
          </a:p>
          <a:p>
            <a:pPr>
              <a:buFont typeface="Wingdings" panose="05000000000000000000" pitchFamily="2" charset="2"/>
              <a:buChar char="ü"/>
            </a:pPr>
            <a:r>
              <a:rPr lang="es-CR" sz="2700" dirty="0"/>
              <a:t>Vida Útil del Producto</a:t>
            </a:r>
          </a:p>
          <a:p>
            <a:pPr>
              <a:buFont typeface="Wingdings" panose="05000000000000000000" pitchFamily="2" charset="2"/>
              <a:buChar char="ü"/>
            </a:pPr>
            <a:r>
              <a:rPr lang="es-CR" sz="2700" dirty="0"/>
              <a:t>Prestación del Servicio del Producto</a:t>
            </a:r>
          </a:p>
          <a:p>
            <a:pPr marL="0" indent="0">
              <a:buNone/>
            </a:pPr>
            <a:r>
              <a:rPr lang="es-CR" sz="2700" b="1" dirty="0"/>
              <a:t>Indicadores Claves de Desempeño de los Procesos:</a:t>
            </a:r>
          </a:p>
          <a:p>
            <a:pPr>
              <a:buFont typeface="Wingdings" panose="05000000000000000000" pitchFamily="2" charset="2"/>
              <a:buChar char="ü"/>
            </a:pPr>
            <a:r>
              <a:rPr lang="es-CR" sz="2700" dirty="0"/>
              <a:t>Madurez del proceso</a:t>
            </a:r>
          </a:p>
          <a:p>
            <a:pPr>
              <a:buFont typeface="Wingdings" panose="05000000000000000000" pitchFamily="2" charset="2"/>
              <a:buChar char="ü"/>
            </a:pPr>
            <a:r>
              <a:rPr lang="es-CR" sz="2700" dirty="0"/>
              <a:t>Eficiencia y estabilidad del proceso</a:t>
            </a:r>
          </a:p>
          <a:p>
            <a:pPr marL="0" indent="0">
              <a:buNone/>
            </a:pPr>
            <a:r>
              <a:rPr lang="es-CR" sz="1400" dirty="0"/>
              <a:t>												</a:t>
            </a:r>
          </a:p>
        </p:txBody>
      </p:sp>
      <p:sp>
        <p:nvSpPr>
          <p:cNvPr id="5" name="4 Marcador de contenido"/>
          <p:cNvSpPr>
            <a:spLocks noGrp="1"/>
          </p:cNvSpPr>
          <p:nvPr>
            <p:ph sz="half" idx="2"/>
          </p:nvPr>
        </p:nvSpPr>
        <p:spPr>
          <a:xfrm>
            <a:off x="4648200" y="1600200"/>
            <a:ext cx="4495800" cy="5141168"/>
          </a:xfrm>
        </p:spPr>
        <p:txBody>
          <a:bodyPr>
            <a:normAutofit fontScale="55000" lnSpcReduction="20000"/>
          </a:bodyPr>
          <a:lstStyle/>
          <a:p>
            <a:pPr marL="0" indent="0">
              <a:buNone/>
            </a:pPr>
            <a:r>
              <a:rPr lang="es-CR" b="1" dirty="0"/>
              <a:t>Indicadores Claves de Desempeño del Personal:</a:t>
            </a:r>
          </a:p>
          <a:p>
            <a:pPr>
              <a:buFont typeface="Wingdings" panose="05000000000000000000" pitchFamily="2" charset="2"/>
              <a:buChar char="ü"/>
            </a:pPr>
            <a:r>
              <a:rPr lang="es-CR" dirty="0"/>
              <a:t>Prácticas Laborales y Trabajo Decente</a:t>
            </a:r>
          </a:p>
          <a:p>
            <a:pPr>
              <a:buFont typeface="Wingdings" panose="05000000000000000000" pitchFamily="2" charset="2"/>
              <a:buChar char="ü"/>
            </a:pPr>
            <a:r>
              <a:rPr lang="es-CR" dirty="0"/>
              <a:t>Derechos Humanos</a:t>
            </a:r>
          </a:p>
          <a:p>
            <a:pPr>
              <a:buFont typeface="Wingdings" panose="05000000000000000000" pitchFamily="2" charset="2"/>
              <a:buChar char="ü"/>
            </a:pPr>
            <a:r>
              <a:rPr lang="es-CR" dirty="0"/>
              <a:t>Sociedad y Consumidores</a:t>
            </a:r>
          </a:p>
          <a:p>
            <a:pPr>
              <a:buFont typeface="Wingdings" panose="05000000000000000000" pitchFamily="2" charset="2"/>
              <a:buChar char="ü"/>
            </a:pPr>
            <a:r>
              <a:rPr lang="es-CR" dirty="0"/>
              <a:t>Comportamiento Ético</a:t>
            </a:r>
          </a:p>
          <a:p>
            <a:pPr marL="0" indent="0">
              <a:buNone/>
            </a:pPr>
            <a:r>
              <a:rPr lang="es-CR" b="1" dirty="0"/>
              <a:t>Resultados de la Evaluación de los Impactos Ambientales.</a:t>
            </a:r>
          </a:p>
          <a:p>
            <a:pPr>
              <a:buFont typeface="Wingdings" panose="05000000000000000000" pitchFamily="2" charset="2"/>
              <a:buChar char="ü"/>
            </a:pPr>
            <a:r>
              <a:rPr lang="es-CR" dirty="0"/>
              <a:t>Un resumen del impacto ambiental planificado y los pasos que se realizarán para disminuir los efectos o incrementar las oportunidades identificadas.</a:t>
            </a:r>
          </a:p>
          <a:p>
            <a:pPr marL="0" indent="0">
              <a:buNone/>
            </a:pPr>
            <a:r>
              <a:rPr lang="es-CR" b="1" dirty="0"/>
              <a:t>Exclusiones del Alcance:</a:t>
            </a:r>
          </a:p>
          <a:p>
            <a:pPr>
              <a:buFont typeface="Wingdings" panose="05000000000000000000" pitchFamily="2" charset="2"/>
              <a:buChar char="ü"/>
            </a:pPr>
            <a:r>
              <a:rPr lang="es-CR" dirty="0"/>
              <a:t>Cualquier área conocida que no incluirá el plan, si la hubiera.</a:t>
            </a:r>
          </a:p>
          <a:p>
            <a:pPr marL="0" indent="0">
              <a:buNone/>
            </a:pPr>
            <a:r>
              <a:rPr lang="es-CR" b="1" dirty="0"/>
              <a:t>Gestión de los Riesgos de Sostenibilidad:</a:t>
            </a:r>
          </a:p>
          <a:p>
            <a:pPr>
              <a:buFont typeface="Wingdings" panose="05000000000000000000" pitchFamily="2" charset="2"/>
              <a:buChar char="ü"/>
            </a:pPr>
            <a:r>
              <a:rPr lang="es-CR" dirty="0"/>
              <a:t>Explicación de los métodos que se utilizan en el proyecto así como los enfoques para la identificación, análisis y respuesta a los riesgos de sostenibilidad.</a:t>
            </a:r>
          </a:p>
          <a:p>
            <a:pPr marL="0" indent="0">
              <a:buNone/>
            </a:pPr>
            <a:r>
              <a:rPr lang="es-CR" b="1" dirty="0"/>
              <a:t>Revisiones e Informe:</a:t>
            </a:r>
          </a:p>
          <a:p>
            <a:pPr>
              <a:buFont typeface="Wingdings" panose="05000000000000000000" pitchFamily="2" charset="2"/>
              <a:buChar char="ü"/>
            </a:pPr>
            <a:r>
              <a:rPr lang="es-CR" dirty="0"/>
              <a:t>Los pasos a tomar en una auditoria de proyecto en relación a la sostenibilidad y cómo las métricas de sostenibilidad serán informadas a lo largo del proyecto.</a:t>
            </a:r>
          </a:p>
          <a:p>
            <a:pPr marL="0" indent="0">
              <a:buNone/>
            </a:pPr>
            <a:endParaRPr lang="es-CR" dirty="0"/>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25</a:t>
            </a:fld>
            <a:endParaRPr lang="es-CR" dirty="0"/>
          </a:p>
        </p:txBody>
      </p:sp>
    </p:spTree>
    <p:extLst>
      <p:ext uri="{BB962C8B-B14F-4D97-AF65-F5344CB8AC3E}">
        <p14:creationId xmlns:p14="http://schemas.microsoft.com/office/powerpoint/2010/main" val="128006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de versions y </a:t>
            </a:r>
            <a:r>
              <a:rPr lang="en-US" dirty="0" err="1"/>
              <a:t>distribución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9794930"/>
              </p:ext>
            </p:extLst>
          </p:nvPr>
        </p:nvGraphicFramePr>
        <p:xfrm>
          <a:off x="2303947" y="1806294"/>
          <a:ext cx="4558332" cy="5105400"/>
        </p:xfrm>
        <a:graphic>
          <a:graphicData uri="http://schemas.openxmlformats.org/presentationml/2006/ole">
            <mc:AlternateContent xmlns:mc="http://schemas.openxmlformats.org/markup-compatibility/2006">
              <mc:Choice xmlns:v="urn:schemas-microsoft-com:vml" Requires="v">
                <p:oleObj spid="_x0000_s1099" name="Document" r:id="rId3" imgW="5613480" imgH="5805360" progId="Word.Document.12">
                  <p:link updateAutomatic="1"/>
                </p:oleObj>
              </mc:Choice>
              <mc:Fallback>
                <p:oleObj name="Document" r:id="rId3" imgW="5613480" imgH="5805360" progId="Word.Document.12">
                  <p:link updateAutomatic="1"/>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947" y="1806294"/>
                        <a:ext cx="4558332"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SMP.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8744" y="2564904"/>
            <a:ext cx="1381810" cy="773430"/>
          </a:xfrm>
          <a:prstGeom prst="rect">
            <a:avLst/>
          </a:prstGeom>
        </p:spPr>
      </p:pic>
    </p:spTree>
    <p:extLst>
      <p:ext uri="{BB962C8B-B14F-4D97-AF65-F5344CB8AC3E}">
        <p14:creationId xmlns:p14="http://schemas.microsoft.com/office/powerpoint/2010/main" val="289840527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Obejtivos</a:t>
            </a:r>
            <a:r>
              <a:rPr lang="en-US" dirty="0"/>
              <a:t> de </a:t>
            </a:r>
            <a:r>
              <a:rPr lang="en-US" dirty="0" err="1"/>
              <a:t>sostenibilidad</a:t>
            </a:r>
            <a:r>
              <a:rPr lang="en-US" dirty="0"/>
              <a:t> del </a:t>
            </a:r>
            <a:r>
              <a:rPr lang="en-US" dirty="0" err="1"/>
              <a:t>proyecto</a:t>
            </a:r>
            <a:endParaRPr lang="en-US" dirty="0"/>
          </a:p>
        </p:txBody>
      </p:sp>
      <p:pic>
        <p:nvPicPr>
          <p:cNvPr id="6" name="Picture 5" descr="SMP.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9695" y="2056599"/>
            <a:ext cx="1381810" cy="77343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200667771"/>
              </p:ext>
            </p:extLst>
          </p:nvPr>
        </p:nvGraphicFramePr>
        <p:xfrm>
          <a:off x="646770" y="2830029"/>
          <a:ext cx="8051143" cy="1054100"/>
        </p:xfrm>
        <a:graphic>
          <a:graphicData uri="http://schemas.openxmlformats.org/presentationml/2006/ole">
            <mc:AlternateContent xmlns:mc="http://schemas.openxmlformats.org/markup-compatibility/2006">
              <mc:Choice xmlns:v="urn:schemas-microsoft-com:vml" Requires="v">
                <p:oleObj spid="_x0000_s2123" name="Document" r:id="rId4" imgW="5625893" imgH="736573" progId="Word.Document.12">
                  <p:embed/>
                </p:oleObj>
              </mc:Choice>
              <mc:Fallback>
                <p:oleObj name="Document" r:id="rId4" imgW="5625893" imgH="736573" progId="Word.Document.12">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70" y="2830029"/>
                        <a:ext cx="8051143"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990600" y="4509120"/>
            <a:ext cx="7541840" cy="1692771"/>
          </a:xfrm>
          <a:prstGeom prst="rect">
            <a:avLst/>
          </a:prstGeom>
          <a:noFill/>
        </p:spPr>
        <p:txBody>
          <a:bodyPr wrap="square" rtlCol="0">
            <a:spAutoFit/>
          </a:bodyPr>
          <a:lstStyle/>
          <a:p>
            <a:pPr marL="457200" indent="-457200">
              <a:buFont typeface="Arial" panose="020B0604020202020204" pitchFamily="34" charset="0"/>
              <a:buChar char="•"/>
            </a:pPr>
            <a:r>
              <a:rPr lang="en-US" sz="2600" b="1" dirty="0"/>
              <a:t>Los </a:t>
            </a:r>
            <a:r>
              <a:rPr lang="en-US" sz="2600" b="1" dirty="0" err="1"/>
              <a:t>objetivos</a:t>
            </a:r>
            <a:r>
              <a:rPr lang="en-US" sz="2600" b="1" dirty="0"/>
              <a:t> de </a:t>
            </a:r>
            <a:r>
              <a:rPr lang="en-US" sz="2600" b="1" dirty="0" err="1"/>
              <a:t>sostenibilidad</a:t>
            </a:r>
            <a:r>
              <a:rPr lang="en-US" sz="2600" b="1" dirty="0"/>
              <a:t> son </a:t>
            </a:r>
            <a:r>
              <a:rPr lang="en-US" sz="2600" b="1" dirty="0" err="1"/>
              <a:t>tomados</a:t>
            </a:r>
            <a:r>
              <a:rPr lang="en-US" sz="2600" b="1" dirty="0"/>
              <a:t> del </a:t>
            </a:r>
            <a:r>
              <a:rPr lang="en-US" sz="2600" b="1" dirty="0" err="1"/>
              <a:t>análisis</a:t>
            </a:r>
            <a:r>
              <a:rPr lang="en-US" sz="2600" b="1" dirty="0"/>
              <a:t> de </a:t>
            </a:r>
            <a:r>
              <a:rPr lang="en-US" sz="2600" b="1" dirty="0" err="1"/>
              <a:t>impacto</a:t>
            </a:r>
            <a:r>
              <a:rPr lang="en-US" sz="2600" b="1" dirty="0"/>
              <a:t> P5. </a:t>
            </a:r>
          </a:p>
          <a:p>
            <a:pPr marL="457200" indent="-457200">
              <a:buFont typeface="Arial" panose="020B0604020202020204" pitchFamily="34" charset="0"/>
              <a:buChar char="•"/>
            </a:pPr>
            <a:r>
              <a:rPr lang="es-CR" sz="2600" b="1" dirty="0"/>
              <a:t>Cualquier cosa que necesita ser mejorado debe estar incluido.</a:t>
            </a:r>
            <a:endParaRPr lang="en-US" sz="2600" b="1" dirty="0"/>
          </a:p>
        </p:txBody>
      </p:sp>
    </p:spTree>
    <p:extLst>
      <p:ext uri="{BB962C8B-B14F-4D97-AF65-F5344CB8AC3E}">
        <p14:creationId xmlns:p14="http://schemas.microsoft.com/office/powerpoint/2010/main" val="408943995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34" y="1264548"/>
            <a:ext cx="5367702" cy="795338"/>
          </a:xfrm>
        </p:spPr>
        <p:txBody>
          <a:bodyPr/>
          <a:lstStyle/>
          <a:p>
            <a:pPr lvl="0"/>
            <a:r>
              <a:rPr lang="en-GB" sz="1800" b="1" dirty="0" err="1">
                <a:solidFill>
                  <a:srgbClr val="00B050"/>
                </a:solidFill>
              </a:rPr>
              <a:t>Ejemplos</a:t>
            </a:r>
            <a:r>
              <a:rPr lang="en-GB" sz="1800" b="1" dirty="0">
                <a:solidFill>
                  <a:srgbClr val="00B050"/>
                </a:solidFill>
              </a:rPr>
              <a:t> de </a:t>
            </a:r>
            <a:r>
              <a:rPr lang="en-GB" sz="1800" b="1" dirty="0" err="1">
                <a:solidFill>
                  <a:srgbClr val="00B050"/>
                </a:solidFill>
              </a:rPr>
              <a:t>Indicadores</a:t>
            </a:r>
            <a:r>
              <a:rPr lang="en-GB" sz="1800" b="1" dirty="0">
                <a:solidFill>
                  <a:srgbClr val="00B050"/>
                </a:solidFill>
              </a:rPr>
              <a:t> clave de </a:t>
            </a:r>
            <a:r>
              <a:rPr lang="en-GB" sz="1800" b="1" dirty="0" err="1">
                <a:solidFill>
                  <a:srgbClr val="00B050"/>
                </a:solidFill>
              </a:rPr>
              <a:t>Rendimiento</a:t>
            </a:r>
            <a:br>
              <a:rPr lang="en-GB" sz="1800" b="1" dirty="0">
                <a:solidFill>
                  <a:srgbClr val="00B050"/>
                </a:solidFill>
              </a:rPr>
            </a:br>
            <a:r>
              <a:rPr lang="en-GB" sz="1800" b="1" dirty="0">
                <a:solidFill>
                  <a:srgbClr val="00B050"/>
                </a:solidFill>
              </a:rPr>
              <a:t>(</a:t>
            </a:r>
            <a:r>
              <a:rPr lang="en-GB" sz="1800" b="1" dirty="0" err="1">
                <a:solidFill>
                  <a:srgbClr val="00B050"/>
                </a:solidFill>
              </a:rPr>
              <a:t>cualitativos</a:t>
            </a:r>
            <a:r>
              <a:rPr lang="en-GB" sz="1800" b="1" dirty="0">
                <a:solidFill>
                  <a:srgbClr val="00B050"/>
                </a:solidFill>
              </a:rPr>
              <a:t> y </a:t>
            </a:r>
            <a:r>
              <a:rPr lang="en-GB" sz="1800" b="1" dirty="0" err="1">
                <a:solidFill>
                  <a:srgbClr val="00B050"/>
                </a:solidFill>
              </a:rPr>
              <a:t>cuantitativos</a:t>
            </a:r>
            <a:r>
              <a:rPr lang="en-GB" sz="1800" b="1" dirty="0">
                <a:solidFill>
                  <a:srgbClr val="00B050"/>
                </a:solidFill>
              </a:rPr>
              <a:t>)</a:t>
            </a:r>
            <a:br>
              <a:rPr lang="en-GB" sz="1800" b="1" dirty="0">
                <a:solidFill>
                  <a:srgbClr val="00B050"/>
                </a:solidFill>
              </a:rPr>
            </a:br>
            <a:r>
              <a:rPr lang="en-GB" sz="1800" b="1" dirty="0">
                <a:solidFill>
                  <a:srgbClr val="00B050"/>
                </a:solidFill>
              </a:rPr>
              <a:t>Los KPI </a:t>
            </a:r>
            <a:r>
              <a:rPr lang="en-GB" sz="1800" b="1" dirty="0" err="1">
                <a:solidFill>
                  <a:srgbClr val="00B050"/>
                </a:solidFill>
              </a:rPr>
              <a:t>pueden</a:t>
            </a:r>
            <a:r>
              <a:rPr lang="en-GB" sz="1800" b="1" dirty="0">
                <a:solidFill>
                  <a:srgbClr val="00B050"/>
                </a:solidFill>
              </a:rPr>
              <a:t> </a:t>
            </a:r>
            <a:r>
              <a:rPr lang="en-GB" sz="1800" b="1" dirty="0" err="1">
                <a:solidFill>
                  <a:srgbClr val="00B050"/>
                </a:solidFill>
              </a:rPr>
              <a:t>generar</a:t>
            </a:r>
            <a:r>
              <a:rPr lang="en-GB" sz="1800" b="1" dirty="0">
                <a:solidFill>
                  <a:srgbClr val="00B050"/>
                </a:solidFill>
              </a:rPr>
              <a:t> </a:t>
            </a:r>
            <a:r>
              <a:rPr lang="en-GB" sz="1800" b="1" dirty="0" err="1">
                <a:solidFill>
                  <a:srgbClr val="00B050"/>
                </a:solidFill>
              </a:rPr>
              <a:t>riesgos</a:t>
            </a:r>
            <a:r>
              <a:rPr lang="en-GB" sz="1800" b="1" dirty="0">
                <a:solidFill>
                  <a:srgbClr val="00B050"/>
                </a:solidFill>
              </a:rPr>
              <a:t> de </a:t>
            </a:r>
            <a:r>
              <a:rPr lang="en-GB" sz="1800" b="1" dirty="0" err="1">
                <a:solidFill>
                  <a:srgbClr val="00B050"/>
                </a:solidFill>
              </a:rPr>
              <a:t>sostenibilidad</a:t>
            </a:r>
            <a:endParaRPr lang="en-US" sz="1800" b="1" dirty="0">
              <a:solidFill>
                <a:srgbClr val="00B050"/>
              </a:solidFill>
            </a:endParaRPr>
          </a:p>
        </p:txBody>
      </p:sp>
      <p:sp>
        <p:nvSpPr>
          <p:cNvPr id="4" name="Rectangle 3"/>
          <p:cNvSpPr/>
          <p:nvPr/>
        </p:nvSpPr>
        <p:spPr>
          <a:xfrm>
            <a:off x="318175" y="2132856"/>
            <a:ext cx="8784976" cy="4855175"/>
          </a:xfrm>
          <a:prstGeom prst="rect">
            <a:avLst/>
          </a:prstGeom>
        </p:spPr>
        <p:txBody>
          <a:bodyPr wrap="square">
            <a:spAutoFit/>
          </a:bodyPr>
          <a:lstStyle/>
          <a:p>
            <a:r>
              <a:rPr lang="es-CR" sz="1300" b="1" dirty="0"/>
              <a:t>Indicadores clave de Rendimiento del Medio Ambiente</a:t>
            </a:r>
          </a:p>
          <a:p>
            <a:pPr marL="171450" indent="-171450">
              <a:buFont typeface="Arial" panose="020B0604020202020204" pitchFamily="34" charset="0"/>
              <a:buChar char="•"/>
            </a:pPr>
            <a:r>
              <a:rPr lang="es-CR" sz="1300" dirty="0"/>
              <a:t>Energía: Número de edificios verdes de la ciudad</a:t>
            </a:r>
          </a:p>
          <a:p>
            <a:pPr marL="171450" indent="-171450">
              <a:buFont typeface="Arial" panose="020B0604020202020204" pitchFamily="34" charset="0"/>
              <a:buChar char="•"/>
            </a:pPr>
            <a:r>
              <a:rPr lang="es-CR" sz="1300" dirty="0"/>
              <a:t>Residuos: Cantidad de residuos peligrosos tratados</a:t>
            </a:r>
          </a:p>
          <a:p>
            <a:pPr marL="171450" indent="-171450">
              <a:buFont typeface="Arial" panose="020B0604020202020204" pitchFamily="34" charset="0"/>
              <a:buChar char="•"/>
            </a:pPr>
            <a:r>
              <a:rPr lang="es-CR" sz="1300" dirty="0"/>
              <a:t>Transporte: Número de transporte público de electricidad</a:t>
            </a:r>
          </a:p>
          <a:p>
            <a:pPr marL="171450" indent="-171450">
              <a:buFont typeface="Arial" panose="020B0604020202020204" pitchFamily="34" charset="0"/>
              <a:buChar char="•"/>
            </a:pPr>
            <a:r>
              <a:rPr lang="es-CR" sz="1300" dirty="0"/>
              <a:t>Uso de Agua: Cantidad de edificio con sistema de agua reciclada</a:t>
            </a:r>
          </a:p>
          <a:p>
            <a:pPr marL="171450" indent="-171450">
              <a:buFont typeface="Arial" panose="020B0604020202020204" pitchFamily="34" charset="0"/>
              <a:buChar char="•"/>
            </a:pPr>
            <a:r>
              <a:rPr lang="es-CR" sz="1300" dirty="0"/>
              <a:t>Materiales y recursos: cantidad de beneficios promocionales para la adquisición de materiales locales y sus impactos en las industrias locales. es decir. Construcción.</a:t>
            </a:r>
          </a:p>
          <a:p>
            <a:r>
              <a:rPr lang="es-CR" sz="1300" b="1" dirty="0"/>
              <a:t>Indicadores clave de Rendimiento Financieros</a:t>
            </a:r>
          </a:p>
          <a:p>
            <a:pPr marL="171450" indent="-171450">
              <a:buFont typeface="Arial" panose="020B0604020202020204" pitchFamily="34" charset="0"/>
              <a:buChar char="•"/>
            </a:pPr>
            <a:r>
              <a:rPr lang="es-CR" sz="1300" dirty="0"/>
              <a:t>Retorno de la inversión: ROI</a:t>
            </a:r>
          </a:p>
          <a:p>
            <a:pPr marL="171450" indent="-171450">
              <a:buFont typeface="Arial" panose="020B0604020202020204" pitchFamily="34" charset="0"/>
              <a:buChar char="•"/>
            </a:pPr>
            <a:r>
              <a:rPr lang="es-CR" sz="1300" dirty="0"/>
              <a:t>Agilidad empresarial: número de días para resolver la ocupación ilegal, las malas hierbas, plagas, edificios inseguros, el </a:t>
            </a:r>
            <a:r>
              <a:rPr lang="es-CR" sz="1300" dirty="0" err="1"/>
              <a:t>graffiti</a:t>
            </a:r>
            <a:r>
              <a:rPr lang="es-CR" sz="1300" dirty="0"/>
              <a:t>.</a:t>
            </a:r>
          </a:p>
          <a:p>
            <a:r>
              <a:rPr lang="es-CR" sz="1300" b="1" dirty="0"/>
              <a:t>Indicadores clave de Rendimiento de los Productos</a:t>
            </a:r>
          </a:p>
          <a:p>
            <a:pPr marL="171450" indent="-171450">
              <a:buFont typeface="Arial" panose="020B0604020202020204" pitchFamily="34" charset="0"/>
              <a:buChar char="•"/>
            </a:pPr>
            <a:r>
              <a:rPr lang="es-CR" sz="1300" dirty="0"/>
              <a:t>Reparaciones de producto: Resultados de la encuesta de satisfacción (encuestas realizadas por agencia independiente)</a:t>
            </a:r>
          </a:p>
          <a:p>
            <a:pPr marL="171450" indent="-171450">
              <a:buFont typeface="Arial" panose="020B0604020202020204" pitchFamily="34" charset="0"/>
              <a:buChar char="•"/>
            </a:pPr>
            <a:r>
              <a:rPr lang="es-CR" sz="1300" dirty="0"/>
              <a:t>Vida útil de producto: La Agencia de Control debe tener un 60% de satisfacción de la Comunidad?</a:t>
            </a:r>
          </a:p>
          <a:p>
            <a:r>
              <a:rPr lang="es-CR" sz="1300" b="1" dirty="0"/>
              <a:t>Indicadores clave de Rendimiento de los Procesos</a:t>
            </a:r>
          </a:p>
          <a:p>
            <a:pPr marL="171450" indent="-171450">
              <a:buFont typeface="Arial" panose="020B0604020202020204" pitchFamily="34" charset="0"/>
              <a:buChar char="•"/>
            </a:pPr>
            <a:r>
              <a:rPr lang="es-CR" sz="1300" dirty="0"/>
              <a:t>Madurez de proceso: la madurez del sistema de mejoramiento: Planificar-Hacer-Verificar-Actuar</a:t>
            </a:r>
          </a:p>
          <a:p>
            <a:pPr marL="171450" indent="-171450">
              <a:buFont typeface="Arial" panose="020B0604020202020204" pitchFamily="34" charset="0"/>
              <a:buChar char="•"/>
            </a:pPr>
            <a:r>
              <a:rPr lang="es-CR" sz="1300" dirty="0"/>
              <a:t>Eficiencia, madurez y equidad del proceso: número de acciones correctivas y su impacto financiero</a:t>
            </a:r>
          </a:p>
          <a:p>
            <a:r>
              <a:rPr lang="es-CR" sz="1300" b="1" dirty="0"/>
              <a:t>Indicadores clave de Rendimiento de las Personas</a:t>
            </a:r>
          </a:p>
          <a:p>
            <a:pPr marL="171450" indent="-171450">
              <a:buFont typeface="Arial" panose="020B0604020202020204" pitchFamily="34" charset="0"/>
              <a:buChar char="•"/>
            </a:pPr>
            <a:r>
              <a:rPr lang="es-CR" sz="1300" dirty="0"/>
              <a:t>Prácticas laborales y ética del trabajo: Número de accidentes laborales y la cantidad de dinero incurrido</a:t>
            </a:r>
          </a:p>
          <a:p>
            <a:pPr marL="171450" indent="-171450">
              <a:buFont typeface="Arial" panose="020B0604020202020204" pitchFamily="34" charset="0"/>
              <a:buChar char="•"/>
            </a:pPr>
            <a:r>
              <a:rPr lang="es-CR" sz="1300" dirty="0"/>
              <a:t>La sociedad y los clientes: Número de niños recibieron curso de formación en materia de sostenibilidad.</a:t>
            </a:r>
          </a:p>
          <a:p>
            <a:pPr marL="171450" indent="-171450">
              <a:buFont typeface="Arial" panose="020B0604020202020204" pitchFamily="34" charset="0"/>
              <a:buChar char="•"/>
            </a:pPr>
            <a:r>
              <a:rPr lang="es-CR" sz="1300" dirty="0"/>
              <a:t>Comportamiento Ético: poner en práctica "Premios de Sostenibilidad", en la escuela, restaurantes, organización de eventos, etc.</a:t>
            </a:r>
            <a:br>
              <a:rPr lang="en-GB" sz="1050" dirty="0"/>
            </a:br>
            <a:endParaRPr lang="en-US" sz="1050" dirty="0"/>
          </a:p>
        </p:txBody>
      </p:sp>
      <p:pic>
        <p:nvPicPr>
          <p:cNvPr id="5" name="Picture 4" descr="SM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50588" y="1986915"/>
            <a:ext cx="1381810" cy="773430"/>
          </a:xfrm>
          <a:prstGeom prst="rect">
            <a:avLst/>
          </a:prstGeom>
        </p:spPr>
      </p:pic>
    </p:spTree>
    <p:extLst>
      <p:ext uri="{BB962C8B-B14F-4D97-AF65-F5344CB8AC3E}">
        <p14:creationId xmlns:p14="http://schemas.microsoft.com/office/powerpoint/2010/main" val="5942799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b="1" dirty="0"/>
              <a:t>Estimación de Impacto P5</a:t>
            </a:r>
          </a:p>
        </p:txBody>
      </p:sp>
      <p:sp>
        <p:nvSpPr>
          <p:cNvPr id="3" name="Marcador de contenido 2"/>
          <p:cNvSpPr>
            <a:spLocks noGrp="1"/>
          </p:cNvSpPr>
          <p:nvPr>
            <p:ph idx="1"/>
          </p:nvPr>
        </p:nvSpPr>
        <p:spPr>
          <a:xfrm>
            <a:off x="458405" y="2159245"/>
            <a:ext cx="8229600" cy="4540250"/>
          </a:xfrm>
        </p:spPr>
        <p:txBody>
          <a:bodyPr/>
          <a:lstStyle/>
          <a:p>
            <a:pPr marL="0" indent="0">
              <a:buNone/>
            </a:pPr>
            <a:r>
              <a:rPr lang="es-CR" sz="2100" b="1" dirty="0"/>
              <a:t>¿Cómo realizar un análisis de Impacto P5?</a:t>
            </a:r>
            <a:endParaRPr lang="es-CR" sz="2100" dirty="0"/>
          </a:p>
          <a:p>
            <a:pPr marL="0" indent="0">
              <a:buNone/>
            </a:pPr>
            <a:r>
              <a:rPr lang="es-CR" sz="2100" dirty="0"/>
              <a:t>De acuerdo con El Estándar P5 (2014), </a:t>
            </a:r>
            <a:r>
              <a:rPr lang="es-ES" sz="2100" dirty="0"/>
              <a:t> existen varias formas de realizar un análisis de impacto P5: </a:t>
            </a:r>
            <a:r>
              <a:rPr lang="es-ES" sz="2100" b="1" dirty="0">
                <a:solidFill>
                  <a:srgbClr val="FFC000"/>
                </a:solidFill>
              </a:rPr>
              <a:t>El desarrollo de un registro de riesgos utilizando cada elemento como una categoría es la más sencilla</a:t>
            </a:r>
            <a:r>
              <a:rPr lang="es-ES" sz="2100" dirty="0"/>
              <a:t>. La manera más eficaz es el uso de un </a:t>
            </a:r>
            <a:r>
              <a:rPr lang="es-ES" sz="2100" b="1" dirty="0"/>
              <a:t>sistema de puntaje</a:t>
            </a:r>
            <a:r>
              <a:rPr lang="es-ES" sz="2100" dirty="0"/>
              <a:t>. </a:t>
            </a:r>
          </a:p>
          <a:p>
            <a:pPr marL="0" indent="0">
              <a:buNone/>
            </a:pPr>
            <a:r>
              <a:rPr lang="es-ES" sz="2100" dirty="0"/>
              <a:t>Cuando se utiliza un sistema de puntaje, </a:t>
            </a:r>
            <a:r>
              <a:rPr lang="es-ES" sz="2100" b="1" dirty="0">
                <a:solidFill>
                  <a:srgbClr val="00B050"/>
                </a:solidFill>
              </a:rPr>
              <a:t>cada producto entregable y proceso del proyecto tiene un puntaje respecto de cada elemento de P5 </a:t>
            </a:r>
            <a:r>
              <a:rPr lang="es-ES" sz="2100" dirty="0">
                <a:solidFill>
                  <a:srgbClr val="FF0000"/>
                </a:solidFill>
              </a:rPr>
              <a:t>sobre la base de una escala positivo/neutro/negativo</a:t>
            </a:r>
            <a:r>
              <a:rPr lang="es-ES" sz="2100" dirty="0"/>
              <a:t>, que va desde un </a:t>
            </a:r>
            <a:r>
              <a:rPr lang="es-ES" sz="2100" b="1" dirty="0"/>
              <a:t>neutro (0), alto (+ 3), medio (+ o -2), y bajo (-3). </a:t>
            </a:r>
          </a:p>
          <a:p>
            <a:pPr marL="0" indent="0">
              <a:buNone/>
            </a:pPr>
            <a:r>
              <a:rPr lang="es-ES" sz="2100" b="1" dirty="0"/>
              <a:t>El valor más bajo es igual a menor impacto </a:t>
            </a:r>
            <a:r>
              <a:rPr lang="es-ES" sz="2100" dirty="0"/>
              <a:t>(-3 por ejemplo, es el mejor puntaje posible). </a:t>
            </a:r>
            <a:endParaRPr lang="es-CR" sz="2100" dirty="0"/>
          </a:p>
          <a:p>
            <a:pPr marL="0" indent="0">
              <a:buNone/>
            </a:pPr>
            <a:r>
              <a:rPr lang="es-ES" sz="2100" dirty="0"/>
              <a:t>El análisis de impacto P5 </a:t>
            </a:r>
            <a:r>
              <a:rPr lang="es-ES" sz="2100" b="1" dirty="0"/>
              <a:t>proporciona información clave </a:t>
            </a:r>
            <a:r>
              <a:rPr lang="es-ES" sz="2100" dirty="0"/>
              <a:t>sobre dónde están </a:t>
            </a:r>
            <a:r>
              <a:rPr lang="es-ES" sz="2100" b="1" dirty="0"/>
              <a:t>las áreas de problemas </a:t>
            </a:r>
            <a:r>
              <a:rPr lang="es-ES" sz="2100" dirty="0"/>
              <a:t>desde la perspectiva de la </a:t>
            </a:r>
            <a:r>
              <a:rPr lang="es-ES" sz="2100" b="1" dirty="0"/>
              <a:t>sostenibilidad</a:t>
            </a:r>
            <a:r>
              <a:rPr lang="es-ES" sz="2100" dirty="0"/>
              <a:t>.</a:t>
            </a:r>
            <a:endParaRPr lang="es-CR" sz="2100" dirty="0"/>
          </a:p>
          <a:p>
            <a:pPr marL="0" indent="0">
              <a:buNone/>
            </a:pPr>
            <a:endParaRPr lang="es-CR" sz="2100" dirty="0"/>
          </a:p>
        </p:txBody>
      </p:sp>
    </p:spTree>
    <p:extLst>
      <p:ext uri="{BB962C8B-B14F-4D97-AF65-F5344CB8AC3E}">
        <p14:creationId xmlns:p14="http://schemas.microsoft.com/office/powerpoint/2010/main" val="98352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title"/>
          </p:nvPr>
        </p:nvSpPr>
        <p:spPr>
          <a:xfrm>
            <a:off x="468313" y="1196975"/>
            <a:ext cx="8229600" cy="5400377"/>
          </a:xfrm>
        </p:spPr>
        <p:txBody>
          <a:bodyPr>
            <a:normAutofit/>
          </a:bodyPr>
          <a:lstStyle/>
          <a:p>
            <a:pPr marL="0" indent="0">
              <a:buNone/>
            </a:pPr>
            <a:r>
              <a:rPr lang="es-CR" sz="2800" b="1" dirty="0">
                <a:solidFill>
                  <a:srgbClr val="00B050"/>
                </a:solidFill>
                <a:effectLst>
                  <a:outerShdw blurRad="38100" dist="38100" dir="2700000" algn="tl">
                    <a:srgbClr val="000000">
                      <a:alpha val="43137"/>
                    </a:srgbClr>
                  </a:outerShdw>
                </a:effectLst>
              </a:rPr>
              <a:t>PRISM</a:t>
            </a:r>
            <a:r>
              <a:rPr lang="es-CR" sz="2400" b="1" dirty="0"/>
              <a:t> ™ - Proyectos que integran Métodos Sostenibles </a:t>
            </a:r>
            <a:r>
              <a:rPr lang="es-CR" sz="1200" b="1" dirty="0"/>
              <a:t>(GPM, 2013)</a:t>
            </a:r>
          </a:p>
          <a:p>
            <a:pPr marL="0" indent="0">
              <a:buNone/>
            </a:pPr>
            <a:endParaRPr lang="es-CR" sz="2400" b="1" dirty="0">
              <a:solidFill>
                <a:schemeClr val="bg1">
                  <a:lumMod val="50000"/>
                </a:schemeClr>
              </a:solidFill>
            </a:endParaRPr>
          </a:p>
        </p:txBody>
      </p:sp>
      <p:graphicFrame>
        <p:nvGraphicFramePr>
          <p:cNvPr id="4" name="4 Diagrama"/>
          <p:cNvGraphicFramePr/>
          <p:nvPr>
            <p:extLst>
              <p:ext uri="{D42A27DB-BD31-4B8C-83A1-F6EECF244321}">
                <p14:modId xmlns:p14="http://schemas.microsoft.com/office/powerpoint/2010/main" val="2003347241"/>
              </p:ext>
            </p:extLst>
          </p:nvPr>
        </p:nvGraphicFramePr>
        <p:xfrm>
          <a:off x="179512" y="1412776"/>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559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585" y="1196752"/>
            <a:ext cx="6660232" cy="1008063"/>
          </a:xfrm>
        </p:spPr>
        <p:txBody>
          <a:bodyPr/>
          <a:lstStyle/>
          <a:p>
            <a:r>
              <a:rPr lang="en-US" dirty="0"/>
              <a:t>	</a:t>
            </a:r>
            <a:r>
              <a:rPr lang="en-US" b="1" dirty="0" err="1"/>
              <a:t>Estimación</a:t>
            </a:r>
            <a:r>
              <a:rPr lang="en-US" b="1" dirty="0"/>
              <a:t> de </a:t>
            </a:r>
            <a:r>
              <a:rPr lang="en-US" b="1" dirty="0" err="1"/>
              <a:t>Impacto</a:t>
            </a:r>
            <a:r>
              <a:rPr lang="en-US" b="1" dirty="0"/>
              <a:t> P5</a:t>
            </a:r>
          </a:p>
        </p:txBody>
      </p:sp>
      <p:sp>
        <p:nvSpPr>
          <p:cNvPr id="10" name="Rectangle 9"/>
          <p:cNvSpPr/>
          <p:nvPr/>
        </p:nvSpPr>
        <p:spPr>
          <a:xfrm>
            <a:off x="861546" y="1983913"/>
            <a:ext cx="7543800" cy="923330"/>
          </a:xfrm>
          <a:prstGeom prst="rect">
            <a:avLst/>
          </a:prstGeom>
        </p:spPr>
        <p:txBody>
          <a:bodyPr wrap="square">
            <a:spAutoFit/>
          </a:bodyPr>
          <a:lstStyle/>
          <a:p>
            <a:r>
              <a:rPr lang="en-GB" dirty="0"/>
              <a:t>Un </a:t>
            </a:r>
            <a:r>
              <a:rPr lang="en-GB" dirty="0" err="1"/>
              <a:t>resumen</a:t>
            </a:r>
            <a:r>
              <a:rPr lang="en-GB" dirty="0"/>
              <a:t> de </a:t>
            </a:r>
            <a:r>
              <a:rPr lang="en-GB" dirty="0" err="1"/>
              <a:t>los</a:t>
            </a:r>
            <a:r>
              <a:rPr lang="en-GB" dirty="0"/>
              <a:t> </a:t>
            </a:r>
            <a:r>
              <a:rPr lang="en-GB" dirty="0" err="1"/>
              <a:t>impactos</a:t>
            </a:r>
            <a:r>
              <a:rPr lang="en-GB" dirty="0"/>
              <a:t> </a:t>
            </a:r>
            <a:r>
              <a:rPr lang="en-GB" dirty="0" err="1"/>
              <a:t>ambientales</a:t>
            </a:r>
            <a:r>
              <a:rPr lang="en-GB" dirty="0"/>
              <a:t> </a:t>
            </a:r>
            <a:r>
              <a:rPr lang="en-GB" dirty="0" err="1"/>
              <a:t>planeados</a:t>
            </a:r>
            <a:r>
              <a:rPr lang="en-GB" dirty="0"/>
              <a:t>, y </a:t>
            </a:r>
            <a:r>
              <a:rPr lang="en-GB" dirty="0" err="1"/>
              <a:t>pasos</a:t>
            </a:r>
            <a:r>
              <a:rPr lang="en-GB" dirty="0"/>
              <a:t> que </a:t>
            </a:r>
            <a:r>
              <a:rPr lang="en-GB" dirty="0" err="1"/>
              <a:t>deben</a:t>
            </a:r>
            <a:r>
              <a:rPr lang="en-GB" dirty="0"/>
              <a:t> </a:t>
            </a:r>
            <a:r>
              <a:rPr lang="en-GB" dirty="0" err="1"/>
              <a:t>ser</a:t>
            </a:r>
            <a:r>
              <a:rPr lang="en-GB" dirty="0"/>
              <a:t> </a:t>
            </a:r>
            <a:r>
              <a:rPr lang="en-GB" dirty="0" err="1"/>
              <a:t>seguidos</a:t>
            </a:r>
            <a:r>
              <a:rPr lang="en-GB" dirty="0"/>
              <a:t> para </a:t>
            </a:r>
            <a:r>
              <a:rPr lang="en-GB" dirty="0" err="1"/>
              <a:t>disminuir</a:t>
            </a:r>
            <a:r>
              <a:rPr lang="en-GB" dirty="0"/>
              <a:t> </a:t>
            </a:r>
            <a:r>
              <a:rPr lang="en-GB" dirty="0" err="1"/>
              <a:t>los</a:t>
            </a:r>
            <a:r>
              <a:rPr lang="en-GB" dirty="0"/>
              <a:t> </a:t>
            </a:r>
            <a:r>
              <a:rPr lang="en-GB" dirty="0" err="1"/>
              <a:t>efectos</a:t>
            </a:r>
            <a:r>
              <a:rPr lang="en-GB" dirty="0"/>
              <a:t> </a:t>
            </a:r>
            <a:r>
              <a:rPr lang="en-GB" dirty="0" err="1"/>
              <a:t>negativos</a:t>
            </a:r>
            <a:r>
              <a:rPr lang="en-GB" dirty="0"/>
              <a:t> o </a:t>
            </a:r>
            <a:r>
              <a:rPr lang="en-GB" dirty="0" err="1"/>
              <a:t>incrementar</a:t>
            </a:r>
            <a:r>
              <a:rPr lang="en-GB" dirty="0"/>
              <a:t> las </a:t>
            </a:r>
            <a:r>
              <a:rPr lang="en-GB" dirty="0" err="1"/>
              <a:t>oportunidades</a:t>
            </a:r>
            <a:r>
              <a:rPr lang="en-GB" dirty="0"/>
              <a:t>.</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658136702"/>
              </p:ext>
            </p:extLst>
          </p:nvPr>
        </p:nvGraphicFramePr>
        <p:xfrm>
          <a:off x="323528" y="2907243"/>
          <a:ext cx="8496947" cy="3771007"/>
        </p:xfrm>
        <a:graphic>
          <a:graphicData uri="http://schemas.openxmlformats.org/drawingml/2006/table">
            <a:tbl>
              <a:tblPr firstRow="1" firstCol="1" bandRow="1"/>
              <a:tblGrid>
                <a:gridCol w="1184435">
                  <a:extLst>
                    <a:ext uri="{9D8B030D-6E8A-4147-A177-3AD203B41FA5}">
                      <a16:colId xmlns:a16="http://schemas.microsoft.com/office/drawing/2014/main" val="2051824153"/>
                    </a:ext>
                  </a:extLst>
                </a:gridCol>
                <a:gridCol w="1181548">
                  <a:extLst>
                    <a:ext uri="{9D8B030D-6E8A-4147-A177-3AD203B41FA5}">
                      <a16:colId xmlns:a16="http://schemas.microsoft.com/office/drawing/2014/main" val="67872160"/>
                    </a:ext>
                  </a:extLst>
                </a:gridCol>
                <a:gridCol w="1185396">
                  <a:extLst>
                    <a:ext uri="{9D8B030D-6E8A-4147-A177-3AD203B41FA5}">
                      <a16:colId xmlns:a16="http://schemas.microsoft.com/office/drawing/2014/main" val="3322752082"/>
                    </a:ext>
                  </a:extLst>
                </a:gridCol>
                <a:gridCol w="1449032">
                  <a:extLst>
                    <a:ext uri="{9D8B030D-6E8A-4147-A177-3AD203B41FA5}">
                      <a16:colId xmlns:a16="http://schemas.microsoft.com/office/drawing/2014/main" val="1758284049"/>
                    </a:ext>
                  </a:extLst>
                </a:gridCol>
                <a:gridCol w="1176737">
                  <a:extLst>
                    <a:ext uri="{9D8B030D-6E8A-4147-A177-3AD203B41FA5}">
                      <a16:colId xmlns:a16="http://schemas.microsoft.com/office/drawing/2014/main" val="2405179359"/>
                    </a:ext>
                  </a:extLst>
                </a:gridCol>
                <a:gridCol w="1169041">
                  <a:extLst>
                    <a:ext uri="{9D8B030D-6E8A-4147-A177-3AD203B41FA5}">
                      <a16:colId xmlns:a16="http://schemas.microsoft.com/office/drawing/2014/main" val="1937487988"/>
                    </a:ext>
                  </a:extLst>
                </a:gridCol>
                <a:gridCol w="1150758">
                  <a:extLst>
                    <a:ext uri="{9D8B030D-6E8A-4147-A177-3AD203B41FA5}">
                      <a16:colId xmlns:a16="http://schemas.microsoft.com/office/drawing/2014/main" val="2611921027"/>
                    </a:ext>
                  </a:extLst>
                </a:gridCol>
              </a:tblGrid>
              <a:tr h="491871">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Categoría P5</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Sub categoría P5</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Elemento P5</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Razonamiento</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Puntaje</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Regulación legal</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Acción propuesta</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62377440"/>
                  </a:ext>
                </a:extLst>
              </a:tr>
              <a:tr h="2131438">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Social</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Prácticas laborales y trabajo decente</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Empleo</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Hacer contrataciones no requeridas por el proyecto</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+2</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Ninguna</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Proponer una estimación de competencias y habilidades como parte del proceso de entrevistas</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863969"/>
                  </a:ext>
                </a:extLst>
              </a:tr>
              <a:tr h="1147698">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Ambiental</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Transporte</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Adquisiciones locales</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dirty="0">
                          <a:effectLst/>
                          <a:latin typeface="Calibri" panose="020F0502020204030204" pitchFamily="34" charset="0"/>
                          <a:ea typeface="Calibri" panose="020F0502020204030204" pitchFamily="34" charset="0"/>
                          <a:cs typeface="Times New Roman" panose="02020603050405020304" pitchFamily="18" charset="0"/>
                        </a:rPr>
                        <a:t>Algunos componentes son traídos desde una distancia de 12,8 Km</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+2</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a:effectLst/>
                          <a:latin typeface="Calibri" panose="020F0502020204030204" pitchFamily="34" charset="0"/>
                          <a:ea typeface="Calibri" panose="020F0502020204030204" pitchFamily="34" charset="0"/>
                          <a:cs typeface="Times New Roman" panose="02020603050405020304" pitchFamily="18" charset="0"/>
                        </a:rPr>
                        <a:t>Fuera de conformidad</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R" sz="1100" dirty="0">
                          <a:effectLst/>
                          <a:latin typeface="Calibri" panose="020F0502020204030204" pitchFamily="34" charset="0"/>
                          <a:ea typeface="Calibri" panose="020F0502020204030204" pitchFamily="34" charset="0"/>
                          <a:cs typeface="Times New Roman" panose="02020603050405020304" pitchFamily="18" charset="0"/>
                        </a:rPr>
                        <a:t>Recomendar suplidores locales y análisis de costo beneficio</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805" marR="6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66612"/>
                  </a:ext>
                </a:extLst>
              </a:tr>
            </a:tbl>
          </a:graphicData>
        </a:graphic>
      </p:graphicFrame>
    </p:spTree>
    <p:extLst>
      <p:ext uri="{BB962C8B-B14F-4D97-AF65-F5344CB8AC3E}">
        <p14:creationId xmlns:p14="http://schemas.microsoft.com/office/powerpoint/2010/main" val="338289612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357" y="1196752"/>
            <a:ext cx="5292080" cy="762000"/>
          </a:xfrm>
        </p:spPr>
        <p:txBody>
          <a:bodyPr/>
          <a:lstStyle/>
          <a:p>
            <a:r>
              <a:rPr lang="en-US" sz="3200" b="1" dirty="0">
                <a:solidFill>
                  <a:srgbClr val="0070C0"/>
                </a:solidFill>
              </a:rPr>
              <a:t>Los components finales</a:t>
            </a:r>
          </a:p>
        </p:txBody>
      </p:sp>
      <p:sp>
        <p:nvSpPr>
          <p:cNvPr id="4" name="Rectangle 3"/>
          <p:cNvSpPr/>
          <p:nvPr/>
        </p:nvSpPr>
        <p:spPr>
          <a:xfrm>
            <a:off x="179512" y="1196752"/>
            <a:ext cx="8856984" cy="5978560"/>
          </a:xfrm>
          <a:prstGeom prst="rect">
            <a:avLst/>
          </a:prstGeom>
        </p:spPr>
        <p:txBody>
          <a:bodyPr wrap="square">
            <a:spAutoFit/>
          </a:bodyPr>
          <a:lstStyle/>
          <a:p>
            <a:pPr lvl="0"/>
            <a:r>
              <a:rPr lang="es-CR" sz="1550" b="1" dirty="0"/>
              <a:t>Exclusiones del alcance.</a:t>
            </a:r>
            <a:endParaRPr lang="en-US" sz="1550" dirty="0"/>
          </a:p>
          <a:p>
            <a:r>
              <a:rPr lang="en-US" sz="1550" b="1" dirty="0" err="1"/>
              <a:t>Ninguno</a:t>
            </a:r>
            <a:r>
              <a:rPr lang="en-US" sz="1550" b="1" dirty="0"/>
              <a:t>.</a:t>
            </a:r>
          </a:p>
          <a:p>
            <a:r>
              <a:rPr lang="en-GB" sz="1550" b="1" dirty="0"/>
              <a:t> </a:t>
            </a:r>
            <a:endParaRPr lang="en-US" sz="1550" dirty="0"/>
          </a:p>
          <a:p>
            <a:pPr lvl="0"/>
            <a:r>
              <a:rPr lang="es-CR" sz="1600" b="1" dirty="0"/>
              <a:t>Gestión de Riesgos de sostenibilidad</a:t>
            </a:r>
          </a:p>
          <a:p>
            <a:pPr lvl="0"/>
            <a:r>
              <a:rPr lang="es-CR" sz="1600" dirty="0"/>
              <a:t>Para la Gestión de Riesgos de Sostenibilidad, se aplicará la Guía PMBOK ®. El Plan de Riesgos de sostenibilidad debe incluir los aspectos e impactos ambientales y la respuesta para cada uno de uno.</a:t>
            </a:r>
          </a:p>
          <a:p>
            <a:pPr lvl="0"/>
            <a:endParaRPr lang="es-CR" sz="1600" dirty="0"/>
          </a:p>
          <a:p>
            <a:pPr lvl="0"/>
            <a:r>
              <a:rPr lang="es-CR" sz="1600" b="1" dirty="0"/>
              <a:t>Revisiones y reportes</a:t>
            </a:r>
          </a:p>
          <a:p>
            <a:pPr lvl="0"/>
            <a:r>
              <a:rPr lang="es-CR" sz="1600" dirty="0"/>
              <a:t>Los miembros del equipo de proyecto examinarán mensualmente la Memoria de Sostenibilidad que será publicado en la página web de empresa ejecutante; y mantendrá periódicamente reuniones con los representantes de los grupos comunitarios locales, y funcionarios estatales y locales.</a:t>
            </a:r>
          </a:p>
          <a:p>
            <a:pPr lvl="0"/>
            <a:endParaRPr lang="es-CR" sz="1600" dirty="0"/>
          </a:p>
          <a:p>
            <a:pPr lvl="0"/>
            <a:r>
              <a:rPr lang="es-CR" sz="1600" b="1" dirty="0"/>
              <a:t>La puntuación de la sostenibilidad actual (P5) es</a:t>
            </a:r>
            <a:r>
              <a:rPr lang="es-CR" sz="1600" dirty="0"/>
              <a:t>: 2.03</a:t>
            </a:r>
          </a:p>
          <a:p>
            <a:pPr lvl="0"/>
            <a:endParaRPr lang="es-CR" sz="1600" dirty="0"/>
          </a:p>
          <a:p>
            <a:pPr lvl="0"/>
            <a:r>
              <a:rPr lang="es-CR" sz="1600" b="1" dirty="0"/>
              <a:t>Lista de verificación</a:t>
            </a:r>
          </a:p>
          <a:p>
            <a:pPr lvl="0"/>
            <a:r>
              <a:rPr lang="es-CR" sz="1600" dirty="0"/>
              <a:t>Las evaluaciones previas se consideran en este Plan de Gestión de la Sostenibilidad:</a:t>
            </a:r>
          </a:p>
          <a:p>
            <a:pPr lvl="0"/>
            <a:r>
              <a:rPr lang="es-CR" sz="1600" dirty="0"/>
              <a:t>Evaluación financiera</a:t>
            </a:r>
          </a:p>
          <a:p>
            <a:pPr lvl="0"/>
            <a:r>
              <a:rPr lang="es-CR" sz="1600" dirty="0"/>
              <a:t>Evaluación del proceso</a:t>
            </a:r>
          </a:p>
          <a:p>
            <a:pPr lvl="0"/>
            <a:r>
              <a:rPr lang="es-CR" sz="1600" dirty="0"/>
              <a:t>Evaluación del producto</a:t>
            </a:r>
          </a:p>
          <a:p>
            <a:pPr lvl="0"/>
            <a:r>
              <a:rPr lang="es-CR" sz="1600" dirty="0"/>
              <a:t>Evaluación ambiental</a:t>
            </a:r>
          </a:p>
          <a:p>
            <a:pPr lvl="0"/>
            <a:r>
              <a:rPr lang="es-CR" sz="1600" dirty="0"/>
              <a:t>Evaluación Social y Corporativa</a:t>
            </a:r>
          </a:p>
          <a:p>
            <a:pPr lvl="0"/>
            <a:endParaRPr lang="en-US" sz="1600" dirty="0"/>
          </a:p>
        </p:txBody>
      </p:sp>
    </p:spTree>
    <p:extLst>
      <p:ext uri="{BB962C8B-B14F-4D97-AF65-F5344CB8AC3E}">
        <p14:creationId xmlns:p14="http://schemas.microsoft.com/office/powerpoint/2010/main" val="4648310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76200"/>
            <a:ext cx="6985488" cy="795338"/>
          </a:xfrm>
        </p:spPr>
        <p:txBody>
          <a:bodyPr>
            <a:normAutofit fontScale="90000"/>
          </a:bodyPr>
          <a:lstStyle/>
          <a:p>
            <a:r>
              <a:rPr lang="en-US" b="1" dirty="0" err="1"/>
              <a:t>Dónde</a:t>
            </a:r>
            <a:r>
              <a:rPr lang="en-US" b="1" dirty="0"/>
              <a:t> </a:t>
            </a:r>
            <a:r>
              <a:rPr lang="en-US" b="1" dirty="0" err="1"/>
              <a:t>impacta</a:t>
            </a:r>
            <a:r>
              <a:rPr lang="en-US" b="1" dirty="0"/>
              <a:t> el PGS/SMP el Proyecto?</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1354" y="1143001"/>
            <a:ext cx="8683134" cy="5594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78769" y="6172201"/>
            <a:ext cx="2819400" cy="369887"/>
          </a:xfrm>
          <a:prstGeom prst="rect">
            <a:avLst/>
          </a:prstGeom>
          <a:noFill/>
        </p:spPr>
        <p:txBody>
          <a:bodyPr>
            <a:spAutoFit/>
          </a:bodyPr>
          <a:lstStyle/>
          <a:p>
            <a:pPr>
              <a:defRPr/>
            </a:pPr>
            <a:r>
              <a:rPr lang="en-US" dirty="0">
                <a:solidFill>
                  <a:schemeClr val="bg1">
                    <a:lumMod val="65000"/>
                  </a:schemeClr>
                </a:solidFill>
              </a:rPr>
              <a:t>Source ISO 21500 Pg.12</a:t>
            </a:r>
          </a:p>
        </p:txBody>
      </p:sp>
      <p:pic>
        <p:nvPicPr>
          <p:cNvPr id="6" name="Picture 5"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21169" y="1104900"/>
            <a:ext cx="363415" cy="419100"/>
          </a:xfrm>
          <a:prstGeom prst="rect">
            <a:avLst/>
          </a:prstGeom>
        </p:spPr>
      </p:pic>
      <p:pic>
        <p:nvPicPr>
          <p:cNvPr id="7" name="Picture 6"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68616" y="1143000"/>
            <a:ext cx="363415" cy="419100"/>
          </a:xfrm>
          <a:prstGeom prst="rect">
            <a:avLst/>
          </a:prstGeom>
        </p:spPr>
      </p:pic>
      <p:pic>
        <p:nvPicPr>
          <p:cNvPr id="8" name="Picture 7"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33846" y="1295400"/>
            <a:ext cx="363415" cy="419100"/>
          </a:xfrm>
          <a:prstGeom prst="rect">
            <a:avLst/>
          </a:prstGeom>
        </p:spPr>
      </p:pic>
      <p:pic>
        <p:nvPicPr>
          <p:cNvPr id="9" name="Picture 8"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33846" y="1905000"/>
            <a:ext cx="363415" cy="419100"/>
          </a:xfrm>
          <a:prstGeom prst="rect">
            <a:avLst/>
          </a:prstGeom>
        </p:spPr>
      </p:pic>
      <p:pic>
        <p:nvPicPr>
          <p:cNvPr id="10" name="Picture 9"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33846" y="2514600"/>
            <a:ext cx="363415" cy="419100"/>
          </a:xfrm>
          <a:prstGeom prst="rect">
            <a:avLst/>
          </a:prstGeom>
        </p:spPr>
      </p:pic>
      <p:pic>
        <p:nvPicPr>
          <p:cNvPr id="11" name="Picture 10"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88923" y="3276600"/>
            <a:ext cx="363415" cy="419100"/>
          </a:xfrm>
          <a:prstGeom prst="rect">
            <a:avLst/>
          </a:prstGeom>
        </p:spPr>
      </p:pic>
      <p:pic>
        <p:nvPicPr>
          <p:cNvPr id="12" name="Picture 11"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6400" y="6019800"/>
            <a:ext cx="363415" cy="419100"/>
          </a:xfrm>
          <a:prstGeom prst="rect">
            <a:avLst/>
          </a:prstGeom>
        </p:spPr>
      </p:pic>
      <p:pic>
        <p:nvPicPr>
          <p:cNvPr id="13" name="Picture 12"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6769" y="1828800"/>
            <a:ext cx="363415" cy="419100"/>
          </a:xfrm>
          <a:prstGeom prst="rect">
            <a:avLst/>
          </a:prstGeom>
        </p:spPr>
      </p:pic>
      <p:pic>
        <p:nvPicPr>
          <p:cNvPr id="14" name="Picture 13"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354" y="1714500"/>
            <a:ext cx="363415" cy="419100"/>
          </a:xfrm>
          <a:prstGeom prst="rect">
            <a:avLst/>
          </a:prstGeom>
        </p:spPr>
      </p:pic>
      <p:pic>
        <p:nvPicPr>
          <p:cNvPr id="15" name="Picture 14"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354" y="2438400"/>
            <a:ext cx="363415" cy="419100"/>
          </a:xfrm>
          <a:prstGeom prst="rect">
            <a:avLst/>
          </a:prstGeom>
        </p:spPr>
      </p:pic>
      <p:pic>
        <p:nvPicPr>
          <p:cNvPr id="16" name="Picture 15"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354" y="3048000"/>
            <a:ext cx="363415" cy="419100"/>
          </a:xfrm>
          <a:prstGeom prst="rect">
            <a:avLst/>
          </a:prstGeom>
        </p:spPr>
      </p:pic>
      <p:pic>
        <p:nvPicPr>
          <p:cNvPr id="17" name="Picture 16"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354" y="4876800"/>
            <a:ext cx="363415" cy="419100"/>
          </a:xfrm>
          <a:prstGeom prst="rect">
            <a:avLst/>
          </a:prstGeom>
        </p:spPr>
      </p:pic>
      <p:pic>
        <p:nvPicPr>
          <p:cNvPr id="18" name="Picture 17" descr="SM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61846" y="5257800"/>
            <a:ext cx="363415" cy="419100"/>
          </a:xfrm>
          <a:prstGeom prst="rect">
            <a:avLst/>
          </a:prstGeom>
        </p:spPr>
      </p:pic>
      <p:cxnSp>
        <p:nvCxnSpPr>
          <p:cNvPr id="19" name="Conector recto de flecha 18"/>
          <p:cNvCxnSpPr/>
          <p:nvPr/>
        </p:nvCxnSpPr>
        <p:spPr>
          <a:xfrm flipH="1">
            <a:off x="2051720" y="1104900"/>
            <a:ext cx="1296145" cy="3078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p:nvPr/>
        </p:nvCxnSpPr>
        <p:spPr>
          <a:xfrm flipH="1">
            <a:off x="1187624" y="1104900"/>
            <a:ext cx="2160242" cy="1676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16475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33</a:t>
            </a:fld>
            <a:endParaRPr lang="en-US" dirty="0"/>
          </a:p>
        </p:txBody>
      </p:sp>
      <p:sp>
        <p:nvSpPr>
          <p:cNvPr id="4" name="Title 3"/>
          <p:cNvSpPr>
            <a:spLocks noGrp="1"/>
          </p:cNvSpPr>
          <p:nvPr>
            <p:ph type="title"/>
          </p:nvPr>
        </p:nvSpPr>
        <p:spPr>
          <a:xfrm>
            <a:off x="468313" y="1196975"/>
            <a:ext cx="5183807" cy="1008063"/>
          </a:xfrm>
        </p:spPr>
        <p:txBody>
          <a:bodyPr/>
          <a:lstStyle/>
          <a:p>
            <a:r>
              <a:rPr lang="en-US" dirty="0" err="1"/>
              <a:t>PRiSM</a:t>
            </a:r>
            <a:r>
              <a:rPr lang="en-US" dirty="0"/>
              <a:t> </a:t>
            </a:r>
            <a:r>
              <a:rPr lang="en-US" dirty="0" err="1"/>
              <a:t>Iniciación</a:t>
            </a:r>
            <a:endParaRPr lang="en-US" dirty="0"/>
          </a:p>
        </p:txBody>
      </p:sp>
      <p:sp>
        <p:nvSpPr>
          <p:cNvPr id="6" name="TextBox 5"/>
          <p:cNvSpPr txBox="1"/>
          <p:nvPr/>
        </p:nvSpPr>
        <p:spPr>
          <a:xfrm>
            <a:off x="4267200" y="2357735"/>
            <a:ext cx="4724400" cy="1200329"/>
          </a:xfrm>
          <a:prstGeom prst="rect">
            <a:avLst/>
          </a:prstGeom>
          <a:noFill/>
        </p:spPr>
        <p:txBody>
          <a:bodyPr wrap="square" rtlCol="0">
            <a:spAutoFit/>
          </a:bodyPr>
          <a:lstStyle/>
          <a:p>
            <a:pPr>
              <a:defRPr/>
            </a:pPr>
            <a:r>
              <a:rPr lang="en-US" dirty="0"/>
              <a:t>Se </a:t>
            </a:r>
            <a:r>
              <a:rPr lang="en-US" dirty="0" err="1"/>
              <a:t>realiza</a:t>
            </a:r>
            <a:r>
              <a:rPr lang="en-US" dirty="0"/>
              <a:t> la </a:t>
            </a:r>
            <a:r>
              <a:rPr lang="en-US" dirty="0" err="1"/>
              <a:t>estimación</a:t>
            </a:r>
            <a:r>
              <a:rPr lang="en-US" dirty="0"/>
              <a:t> de </a:t>
            </a:r>
            <a:r>
              <a:rPr lang="en-US" dirty="0" err="1"/>
              <a:t>los</a:t>
            </a:r>
            <a:r>
              <a:rPr lang="en-US" dirty="0"/>
              <a:t> </a:t>
            </a:r>
            <a:r>
              <a:rPr lang="en-US" dirty="0" err="1"/>
              <a:t>costos</a:t>
            </a:r>
            <a:r>
              <a:rPr lang="en-US" dirty="0"/>
              <a:t>, se </a:t>
            </a:r>
            <a:r>
              <a:rPr lang="en-US" dirty="0" err="1"/>
              <a:t>acuerda</a:t>
            </a:r>
            <a:r>
              <a:rPr lang="en-US" dirty="0"/>
              <a:t> y </a:t>
            </a:r>
            <a:r>
              <a:rPr lang="en-US" dirty="0" err="1"/>
              <a:t>aprueba</a:t>
            </a:r>
            <a:r>
              <a:rPr lang="en-US" dirty="0"/>
              <a:t> el </a:t>
            </a:r>
            <a:r>
              <a:rPr lang="en-US" dirty="0" err="1"/>
              <a:t>presupuesto</a:t>
            </a:r>
            <a:r>
              <a:rPr lang="en-US" dirty="0"/>
              <a:t>, y se define la </a:t>
            </a:r>
            <a:r>
              <a:rPr lang="en-US" dirty="0" err="1"/>
              <a:t>gestión</a:t>
            </a:r>
            <a:r>
              <a:rPr lang="en-US" dirty="0"/>
              <a:t> de </a:t>
            </a:r>
            <a:r>
              <a:rPr lang="en-US" dirty="0" err="1"/>
              <a:t>los</a:t>
            </a:r>
            <a:r>
              <a:rPr lang="en-US" dirty="0"/>
              <a:t> </a:t>
            </a:r>
            <a:r>
              <a:rPr lang="en-US" dirty="0" err="1"/>
              <a:t>pronósticos</a:t>
            </a:r>
            <a:r>
              <a:rPr lang="en-US" dirty="0"/>
              <a:t> y </a:t>
            </a:r>
            <a:r>
              <a:rPr lang="en-US" dirty="0" err="1"/>
              <a:t>costos</a:t>
            </a:r>
            <a:r>
              <a:rPr lang="en-US" dirty="0"/>
              <a:t> </a:t>
            </a:r>
            <a:r>
              <a:rPr lang="en-US" dirty="0" err="1"/>
              <a:t>reales</a:t>
            </a:r>
            <a:r>
              <a:rPr lang="en-US" dirty="0"/>
              <a:t> contra el </a:t>
            </a:r>
            <a:r>
              <a:rPr lang="en-US" dirty="0" err="1"/>
              <a:t>presupuesto</a:t>
            </a:r>
            <a:r>
              <a:rPr lang="en-US" dirty="0"/>
              <a:t>.</a:t>
            </a:r>
          </a:p>
        </p:txBody>
      </p:sp>
      <p:cxnSp>
        <p:nvCxnSpPr>
          <p:cNvPr id="7" name="Straight Arrow Connector 6"/>
          <p:cNvCxnSpPr/>
          <p:nvPr/>
        </p:nvCxnSpPr>
        <p:spPr>
          <a:xfrm flipH="1">
            <a:off x="2590800" y="2708920"/>
            <a:ext cx="16001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267200" y="3874482"/>
            <a:ext cx="4800600" cy="369332"/>
          </a:xfrm>
          <a:prstGeom prst="rect">
            <a:avLst/>
          </a:prstGeom>
          <a:noFill/>
        </p:spPr>
        <p:txBody>
          <a:bodyPr wrap="square" rtlCol="0">
            <a:spAutoFit/>
          </a:bodyPr>
          <a:lstStyle/>
          <a:p>
            <a:r>
              <a:rPr lang="en-US" dirty="0"/>
              <a:t>Se complete el </a:t>
            </a:r>
            <a:r>
              <a:rPr lang="en-US" dirty="0" err="1"/>
              <a:t>caso</a:t>
            </a:r>
            <a:r>
              <a:rPr lang="en-US" dirty="0"/>
              <a:t> de </a:t>
            </a:r>
            <a:r>
              <a:rPr lang="en-US" dirty="0" err="1"/>
              <a:t>negocio</a:t>
            </a:r>
            <a:r>
              <a:rPr lang="en-US" dirty="0"/>
              <a:t> (PBC)</a:t>
            </a:r>
          </a:p>
        </p:txBody>
      </p:sp>
      <p:cxnSp>
        <p:nvCxnSpPr>
          <p:cNvPr id="10" name="Straight Arrow Connector 9"/>
          <p:cNvCxnSpPr/>
          <p:nvPr/>
        </p:nvCxnSpPr>
        <p:spPr>
          <a:xfrm flipH="1">
            <a:off x="2590800" y="4149080"/>
            <a:ext cx="16001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512" y="2438400"/>
            <a:ext cx="2209800" cy="3347141"/>
          </a:xfrm>
          <a:prstGeom prst="rect">
            <a:avLst/>
          </a:prstGeom>
        </p:spPr>
      </p:pic>
    </p:spTree>
    <p:extLst>
      <p:ext uri="{BB962C8B-B14F-4D97-AF65-F5344CB8AC3E}">
        <p14:creationId xmlns:p14="http://schemas.microsoft.com/office/powerpoint/2010/main" val="27989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2104509"/>
            <a:ext cx="3581400" cy="4266195"/>
          </a:xfrm>
          <a:prstGeom prst="rect">
            <a:avLst/>
          </a:prstGeom>
        </p:spPr>
      </p:pic>
      <p:sp>
        <p:nvSpPr>
          <p:cNvPr id="3" name="Slide Number Placeholder 2"/>
          <p:cNvSpPr>
            <a:spLocks noGrp="1"/>
          </p:cNvSpPr>
          <p:nvPr>
            <p:ph type="sldNum" sz="quarter" idx="12"/>
          </p:nvPr>
        </p:nvSpPr>
        <p:spPr/>
        <p:txBody>
          <a:bodyPr/>
          <a:lstStyle/>
          <a:p>
            <a:fld id="{4BE819A1-3DD8-4179-BFD0-BF7D359F8DBD}" type="slidenum">
              <a:rPr lang="en-US" smtClean="0"/>
              <a:pPr/>
              <a:t>34</a:t>
            </a:fld>
            <a:endParaRPr lang="en-US" dirty="0"/>
          </a:p>
        </p:txBody>
      </p:sp>
      <p:sp>
        <p:nvSpPr>
          <p:cNvPr id="4" name="Title 3"/>
          <p:cNvSpPr>
            <a:spLocks noGrp="1"/>
          </p:cNvSpPr>
          <p:nvPr>
            <p:ph type="title"/>
          </p:nvPr>
        </p:nvSpPr>
        <p:spPr>
          <a:xfrm>
            <a:off x="0" y="912308"/>
            <a:ext cx="5255815" cy="1008063"/>
          </a:xfrm>
        </p:spPr>
        <p:txBody>
          <a:bodyPr/>
          <a:lstStyle/>
          <a:p>
            <a:r>
              <a:rPr lang="en-US" dirty="0" err="1"/>
              <a:t>PRiSM</a:t>
            </a:r>
            <a:r>
              <a:rPr lang="en-US" dirty="0"/>
              <a:t> </a:t>
            </a:r>
            <a:r>
              <a:rPr lang="en-US" dirty="0" err="1"/>
              <a:t>Iniciación</a:t>
            </a:r>
            <a:endParaRPr lang="en-US" dirty="0"/>
          </a:p>
        </p:txBody>
      </p:sp>
      <p:sp>
        <p:nvSpPr>
          <p:cNvPr id="6" name="TextBox 5"/>
          <p:cNvSpPr txBox="1"/>
          <p:nvPr/>
        </p:nvSpPr>
        <p:spPr>
          <a:xfrm>
            <a:off x="4838700" y="1568291"/>
            <a:ext cx="4267200" cy="1477328"/>
          </a:xfrm>
          <a:prstGeom prst="rect">
            <a:avLst/>
          </a:prstGeom>
          <a:noFill/>
        </p:spPr>
        <p:txBody>
          <a:bodyPr wrap="square" rtlCol="0">
            <a:spAutoFit/>
          </a:bodyPr>
          <a:lstStyle/>
          <a:p>
            <a:pPr>
              <a:defRPr/>
            </a:pPr>
            <a:r>
              <a:rPr lang="en-US" dirty="0"/>
              <a:t>Se </a:t>
            </a:r>
            <a:r>
              <a:rPr lang="en-US" dirty="0" err="1"/>
              <a:t>revisa</a:t>
            </a:r>
            <a:r>
              <a:rPr lang="en-US" dirty="0"/>
              <a:t> la </a:t>
            </a:r>
            <a:r>
              <a:rPr lang="en-US" dirty="0" err="1"/>
              <a:t>fase</a:t>
            </a:r>
            <a:r>
              <a:rPr lang="en-US" dirty="0"/>
              <a:t>, </a:t>
            </a:r>
            <a:r>
              <a:rPr lang="en-US" dirty="0" err="1"/>
              <a:t>esta</a:t>
            </a:r>
            <a:r>
              <a:rPr lang="en-US" dirty="0"/>
              <a:t> revision se </a:t>
            </a:r>
            <a:r>
              <a:rPr lang="en-US" dirty="0" err="1"/>
              <a:t>enfoca</a:t>
            </a:r>
            <a:r>
              <a:rPr lang="en-US" dirty="0"/>
              <a:t> </a:t>
            </a:r>
            <a:r>
              <a:rPr lang="en-US" dirty="0" err="1"/>
              <a:t>en</a:t>
            </a:r>
            <a:r>
              <a:rPr lang="en-US" dirty="0"/>
              <a:t> la </a:t>
            </a:r>
            <a:r>
              <a:rPr lang="en-US" dirty="0" err="1"/>
              <a:t>justificación</a:t>
            </a:r>
            <a:r>
              <a:rPr lang="en-US" dirty="0"/>
              <a:t> de </a:t>
            </a:r>
            <a:r>
              <a:rPr lang="en-US" dirty="0" err="1"/>
              <a:t>negocio</a:t>
            </a:r>
            <a:r>
              <a:rPr lang="en-US" dirty="0"/>
              <a:t> del Proyecto antes de </a:t>
            </a:r>
            <a:r>
              <a:rPr lang="en-US" dirty="0" err="1"/>
              <a:t>aprobar</a:t>
            </a:r>
            <a:r>
              <a:rPr lang="en-US" dirty="0"/>
              <a:t> la </a:t>
            </a:r>
            <a:r>
              <a:rPr lang="en-US" dirty="0" err="1"/>
              <a:t>iniciación</a:t>
            </a:r>
            <a:r>
              <a:rPr lang="en-US" dirty="0"/>
              <a:t> del Proyecto y de </a:t>
            </a:r>
            <a:r>
              <a:rPr lang="en-US" dirty="0" err="1"/>
              <a:t>autorizar</a:t>
            </a:r>
            <a:r>
              <a:rPr lang="en-US" dirty="0"/>
              <a:t> el </a:t>
            </a:r>
            <a:r>
              <a:rPr lang="en-US" dirty="0" err="1"/>
              <a:t>planeamiento</a:t>
            </a:r>
            <a:r>
              <a:rPr lang="en-US" dirty="0"/>
              <a:t> del </a:t>
            </a:r>
            <a:r>
              <a:rPr lang="en-US" dirty="0" err="1"/>
              <a:t>mismo</a:t>
            </a:r>
            <a:r>
              <a:rPr lang="en-US" dirty="0"/>
              <a:t>.</a:t>
            </a:r>
          </a:p>
        </p:txBody>
      </p:sp>
      <p:cxnSp>
        <p:nvCxnSpPr>
          <p:cNvPr id="7" name="Straight Arrow Connector 6"/>
          <p:cNvCxnSpPr/>
          <p:nvPr/>
        </p:nvCxnSpPr>
        <p:spPr>
          <a:xfrm flipH="1">
            <a:off x="2378968" y="2420888"/>
            <a:ext cx="2286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846168" y="3229757"/>
            <a:ext cx="3429000" cy="1477328"/>
          </a:xfrm>
          <a:prstGeom prst="rect">
            <a:avLst/>
          </a:prstGeom>
          <a:noFill/>
        </p:spPr>
        <p:txBody>
          <a:bodyPr wrap="square" rtlCol="0">
            <a:spAutoFit/>
          </a:bodyPr>
          <a:lstStyle/>
          <a:p>
            <a:r>
              <a:rPr lang="en-US" dirty="0"/>
              <a:t>Si se decide no </a:t>
            </a:r>
            <a:r>
              <a:rPr lang="en-US" dirty="0" err="1"/>
              <a:t>continuar</a:t>
            </a:r>
            <a:r>
              <a:rPr lang="en-US" dirty="0"/>
              <a:t> con el Proyecto o </a:t>
            </a:r>
            <a:r>
              <a:rPr lang="en-US" dirty="0" err="1"/>
              <a:t>ponerlo</a:t>
            </a:r>
            <a:r>
              <a:rPr lang="en-US" dirty="0"/>
              <a:t> </a:t>
            </a:r>
            <a:r>
              <a:rPr lang="en-US" dirty="0" err="1"/>
              <a:t>en</a:t>
            </a:r>
            <a:r>
              <a:rPr lang="en-US" dirty="0"/>
              <a:t> </a:t>
            </a:r>
            <a:r>
              <a:rPr lang="en-US" dirty="0" err="1"/>
              <a:t>espera</a:t>
            </a:r>
            <a:r>
              <a:rPr lang="en-US" dirty="0"/>
              <a:t>, se </a:t>
            </a:r>
            <a:r>
              <a:rPr lang="en-US" dirty="0" err="1"/>
              <a:t>documentan</a:t>
            </a:r>
            <a:r>
              <a:rPr lang="en-US" dirty="0"/>
              <a:t> las </a:t>
            </a:r>
            <a:r>
              <a:rPr lang="en-US" dirty="0" err="1"/>
              <a:t>lecciones</a:t>
            </a:r>
            <a:r>
              <a:rPr lang="en-US" dirty="0"/>
              <a:t> </a:t>
            </a:r>
            <a:r>
              <a:rPr lang="en-US" dirty="0" err="1"/>
              <a:t>aprendidas</a:t>
            </a:r>
            <a:r>
              <a:rPr lang="en-US" dirty="0"/>
              <a:t> y se Cierra el Proyecto.</a:t>
            </a:r>
          </a:p>
        </p:txBody>
      </p:sp>
      <p:cxnSp>
        <p:nvCxnSpPr>
          <p:cNvPr id="10" name="Straight Arrow Connector 9"/>
          <p:cNvCxnSpPr/>
          <p:nvPr/>
        </p:nvCxnSpPr>
        <p:spPr>
          <a:xfrm flipH="1">
            <a:off x="2666999" y="3501008"/>
            <a:ext cx="205740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838700" y="4876490"/>
            <a:ext cx="3429000" cy="1200329"/>
          </a:xfrm>
          <a:prstGeom prst="rect">
            <a:avLst/>
          </a:prstGeom>
          <a:noFill/>
        </p:spPr>
        <p:txBody>
          <a:bodyPr wrap="square" rtlCol="0">
            <a:spAutoFit/>
          </a:bodyPr>
          <a:lstStyle/>
          <a:p>
            <a:r>
              <a:rPr lang="en-US" dirty="0"/>
              <a:t>Si se decide </a:t>
            </a:r>
            <a:r>
              <a:rPr lang="en-US" dirty="0" err="1"/>
              <a:t>continuar</a:t>
            </a:r>
            <a:r>
              <a:rPr lang="en-US" dirty="0"/>
              <a:t>, se </a:t>
            </a:r>
            <a:r>
              <a:rPr lang="en-US" dirty="0" err="1"/>
              <a:t>obtiene</a:t>
            </a:r>
            <a:r>
              <a:rPr lang="en-US" dirty="0"/>
              <a:t> la firma de </a:t>
            </a:r>
            <a:r>
              <a:rPr lang="en-US" dirty="0" err="1"/>
              <a:t>acepctación</a:t>
            </a:r>
            <a:r>
              <a:rPr lang="en-US" dirty="0"/>
              <a:t> y se </a:t>
            </a:r>
            <a:r>
              <a:rPr lang="en-US" dirty="0" err="1"/>
              <a:t>procede</a:t>
            </a:r>
            <a:r>
              <a:rPr lang="en-US" dirty="0"/>
              <a:t> con la </a:t>
            </a:r>
            <a:r>
              <a:rPr lang="en-US" dirty="0" err="1"/>
              <a:t>fase</a:t>
            </a:r>
            <a:r>
              <a:rPr lang="en-US" dirty="0"/>
              <a:t> de </a:t>
            </a:r>
            <a:r>
              <a:rPr lang="en-US" dirty="0" err="1"/>
              <a:t>planeamiento</a:t>
            </a:r>
            <a:r>
              <a:rPr lang="en-US" dirty="0"/>
              <a:t>.</a:t>
            </a:r>
          </a:p>
        </p:txBody>
      </p:sp>
      <p:cxnSp>
        <p:nvCxnSpPr>
          <p:cNvPr id="15" name="Straight Arrow Connector 14"/>
          <p:cNvCxnSpPr/>
          <p:nvPr/>
        </p:nvCxnSpPr>
        <p:spPr>
          <a:xfrm flipH="1" flipV="1">
            <a:off x="3826768" y="4699992"/>
            <a:ext cx="914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3521968" y="5157192"/>
            <a:ext cx="12192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20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35</a:t>
            </a:fld>
            <a:endParaRPr lang="en-US" dirty="0"/>
          </a:p>
        </p:txBody>
      </p:sp>
      <p:sp>
        <p:nvSpPr>
          <p:cNvPr id="4" name="Title 3"/>
          <p:cNvSpPr>
            <a:spLocks noGrp="1"/>
          </p:cNvSpPr>
          <p:nvPr>
            <p:ph type="title"/>
          </p:nvPr>
        </p:nvSpPr>
        <p:spPr/>
        <p:txBody>
          <a:bodyPr/>
          <a:lstStyle/>
          <a:p>
            <a:r>
              <a:rPr lang="en-US" dirty="0" err="1"/>
              <a:t>PRiSM</a:t>
            </a:r>
            <a:r>
              <a:rPr lang="en-US" dirty="0"/>
              <a:t> </a:t>
            </a:r>
            <a:r>
              <a:rPr lang="en-US" dirty="0" err="1"/>
              <a:t>Planeamiento</a:t>
            </a:r>
            <a:br>
              <a:rPr lang="en-US" dirty="0"/>
            </a:br>
            <a:r>
              <a:rPr lang="en-US" sz="1800" dirty="0"/>
              <a:t>Define </a:t>
            </a:r>
            <a:r>
              <a:rPr lang="en-US" sz="1800" dirty="0" err="1"/>
              <a:t>cómo</a:t>
            </a:r>
            <a:r>
              <a:rPr lang="en-US" sz="1800" dirty="0"/>
              <a:t> </a:t>
            </a:r>
            <a:r>
              <a:rPr lang="en-US" sz="1800" dirty="0" err="1"/>
              <a:t>gestionar</a:t>
            </a:r>
            <a:r>
              <a:rPr lang="en-US" sz="1800" dirty="0"/>
              <a:t> la </a:t>
            </a:r>
            <a:r>
              <a:rPr lang="en-US" sz="1800" dirty="0" err="1"/>
              <a:t>ejecución</a:t>
            </a:r>
            <a:r>
              <a:rPr lang="en-US" sz="1800" dirty="0"/>
              <a:t> y contra </a:t>
            </a:r>
            <a:r>
              <a:rPr lang="en-US" sz="1800" dirty="0" err="1"/>
              <a:t>qué</a:t>
            </a:r>
            <a:r>
              <a:rPr lang="en-US" sz="1800" dirty="0"/>
              <a:t> </a:t>
            </a:r>
            <a:r>
              <a:rPr lang="en-US" sz="1800" dirty="0" err="1"/>
              <a:t>controlar</a:t>
            </a:r>
            <a:r>
              <a:rPr lang="en-US" sz="1800" dirty="0"/>
              <a:t> </a:t>
            </a:r>
            <a:r>
              <a:rPr lang="en-US" sz="1800" dirty="0" err="1"/>
              <a:t>los</a:t>
            </a:r>
            <a:r>
              <a:rPr lang="en-US" sz="1800" dirty="0"/>
              <a:t> </a:t>
            </a:r>
            <a:r>
              <a:rPr lang="en-US" sz="1800" dirty="0" err="1"/>
              <a:t>resultados</a:t>
            </a:r>
            <a:r>
              <a:rPr lang="en-US" sz="1800" dirty="0"/>
              <a:t> </a:t>
            </a:r>
            <a:r>
              <a:rPr lang="en-US" sz="1800" dirty="0" err="1"/>
              <a:t>obtenidos</a:t>
            </a:r>
            <a:r>
              <a:rPr lang="en-US" sz="1800" dirty="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75" y="2660043"/>
            <a:ext cx="9144000" cy="3696307"/>
          </a:xfrm>
          <a:prstGeom prst="rect">
            <a:avLst/>
          </a:prstGeom>
        </p:spPr>
      </p:pic>
    </p:spTree>
    <p:extLst>
      <p:ext uri="{BB962C8B-B14F-4D97-AF65-F5344CB8AC3E}">
        <p14:creationId xmlns:p14="http://schemas.microsoft.com/office/powerpoint/2010/main" val="251968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36</a:t>
            </a:fld>
            <a:endParaRPr lang="en-US" dirty="0"/>
          </a:p>
        </p:txBody>
      </p:sp>
      <p:sp>
        <p:nvSpPr>
          <p:cNvPr id="4" name="Title 3"/>
          <p:cNvSpPr>
            <a:spLocks noGrp="1"/>
          </p:cNvSpPr>
          <p:nvPr>
            <p:ph type="title"/>
          </p:nvPr>
        </p:nvSpPr>
        <p:spPr>
          <a:xfrm>
            <a:off x="468313" y="1196975"/>
            <a:ext cx="4679751" cy="1008063"/>
          </a:xfrm>
        </p:spPr>
        <p:txBody>
          <a:bodyPr/>
          <a:lstStyle/>
          <a:p>
            <a:r>
              <a:rPr lang="en-US" dirty="0" err="1"/>
              <a:t>PRiSM</a:t>
            </a:r>
            <a:r>
              <a:rPr lang="en-US" dirty="0"/>
              <a:t> </a:t>
            </a:r>
            <a:r>
              <a:rPr lang="en-US" dirty="0" err="1"/>
              <a:t>Planeamiento</a:t>
            </a:r>
            <a:endParaRPr lang="en-US" dirty="0"/>
          </a:p>
        </p:txBody>
      </p:sp>
      <p:grpSp>
        <p:nvGrpSpPr>
          <p:cNvPr id="2" name="Group 1"/>
          <p:cNvGrpSpPr/>
          <p:nvPr/>
        </p:nvGrpSpPr>
        <p:grpSpPr>
          <a:xfrm>
            <a:off x="617547" y="2742236"/>
            <a:ext cx="2895600" cy="3886200"/>
            <a:chOff x="0" y="1327234"/>
            <a:chExt cx="2194560" cy="3397166"/>
          </a:xfrm>
        </p:grpSpPr>
        <p:grpSp>
          <p:nvGrpSpPr>
            <p:cNvPr id="5" name="Group 7"/>
            <p:cNvGrpSpPr/>
            <p:nvPr/>
          </p:nvGrpSpPr>
          <p:grpSpPr>
            <a:xfrm>
              <a:off x="0" y="1327234"/>
              <a:ext cx="2151325" cy="3397166"/>
              <a:chOff x="0" y="1327234"/>
              <a:chExt cx="2151325" cy="3397166"/>
            </a:xfrm>
          </p:grpSpPr>
          <p:pic>
            <p:nvPicPr>
              <p:cNvPr id="6" name="Picture 5"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27234"/>
                <a:ext cx="2151325" cy="3376633"/>
              </a:xfrm>
              <a:prstGeom prst="rect">
                <a:avLst/>
              </a:prstGeom>
            </p:spPr>
          </p:pic>
          <p:sp>
            <p:nvSpPr>
              <p:cNvPr id="7" name="Rectangle 6"/>
              <p:cNvSpPr/>
              <p:nvPr/>
            </p:nvSpPr>
            <p:spPr>
              <a:xfrm>
                <a:off x="381000" y="3962400"/>
                <a:ext cx="229246"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Dodecagon 8"/>
            <p:cNvSpPr/>
            <p:nvPr/>
          </p:nvSpPr>
          <p:spPr>
            <a:xfrm>
              <a:off x="533400" y="3810000"/>
              <a:ext cx="822960" cy="822960"/>
            </a:xfrm>
            <a:prstGeom prst="dodecagon">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1371600" y="4263457"/>
              <a:ext cx="822960" cy="1561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1" name="Rectangle 10"/>
          <p:cNvSpPr/>
          <p:nvPr/>
        </p:nvSpPr>
        <p:spPr>
          <a:xfrm>
            <a:off x="4136504" y="2346718"/>
            <a:ext cx="4572000" cy="2031325"/>
          </a:xfrm>
          <a:prstGeom prst="rect">
            <a:avLst/>
          </a:prstGeom>
        </p:spPr>
        <p:txBody>
          <a:bodyPr>
            <a:spAutoFit/>
          </a:bodyPr>
          <a:lstStyle/>
          <a:p>
            <a:r>
              <a:rPr lang="es-CR" dirty="0"/>
              <a:t>El proyecto necesita la gente adecuada en el lugar, con la autoridad, responsabilidad y competencia para tomar decisiones.</a:t>
            </a:r>
          </a:p>
          <a:p>
            <a:endParaRPr lang="es-CR" dirty="0"/>
          </a:p>
          <a:p>
            <a:r>
              <a:rPr lang="es-CR" dirty="0"/>
              <a:t>El equipo de gestión del proyecto debe reflejar los intereses de todos los actores que estarán involucrados.</a:t>
            </a:r>
            <a:endParaRPr lang="en-US" dirty="0"/>
          </a:p>
        </p:txBody>
      </p:sp>
      <p:cxnSp>
        <p:nvCxnSpPr>
          <p:cNvPr id="12" name="Straight Arrow Connector 11"/>
          <p:cNvCxnSpPr/>
          <p:nvPr/>
        </p:nvCxnSpPr>
        <p:spPr>
          <a:xfrm flipH="1">
            <a:off x="2175674" y="2852936"/>
            <a:ext cx="18287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44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37</a:t>
            </a:fld>
            <a:endParaRPr lang="en-US" dirty="0"/>
          </a:p>
        </p:txBody>
      </p:sp>
      <p:sp>
        <p:nvSpPr>
          <p:cNvPr id="4" name="Title 3"/>
          <p:cNvSpPr>
            <a:spLocks noGrp="1"/>
          </p:cNvSpPr>
          <p:nvPr>
            <p:ph type="title"/>
          </p:nvPr>
        </p:nvSpPr>
        <p:spPr>
          <a:xfrm>
            <a:off x="468313" y="1196975"/>
            <a:ext cx="4679751" cy="1008063"/>
          </a:xfrm>
        </p:spPr>
        <p:txBody>
          <a:bodyPr/>
          <a:lstStyle/>
          <a:p>
            <a:r>
              <a:rPr lang="en-US" dirty="0" err="1"/>
              <a:t>PRiSM</a:t>
            </a:r>
            <a:r>
              <a:rPr lang="en-US" dirty="0"/>
              <a:t> </a:t>
            </a:r>
            <a:r>
              <a:rPr lang="en-US" dirty="0" err="1"/>
              <a:t>Planeamiento</a:t>
            </a:r>
            <a:endParaRPr lang="en-US" dirty="0"/>
          </a:p>
        </p:txBody>
      </p:sp>
      <p:grpSp>
        <p:nvGrpSpPr>
          <p:cNvPr id="2" name="Group 1"/>
          <p:cNvGrpSpPr/>
          <p:nvPr/>
        </p:nvGrpSpPr>
        <p:grpSpPr>
          <a:xfrm>
            <a:off x="344846" y="2567921"/>
            <a:ext cx="3048000" cy="3962400"/>
            <a:chOff x="0" y="1327234"/>
            <a:chExt cx="2194560" cy="3397166"/>
          </a:xfrm>
        </p:grpSpPr>
        <p:grpSp>
          <p:nvGrpSpPr>
            <p:cNvPr id="8" name="Group 7"/>
            <p:cNvGrpSpPr/>
            <p:nvPr/>
          </p:nvGrpSpPr>
          <p:grpSpPr>
            <a:xfrm>
              <a:off x="0" y="1327234"/>
              <a:ext cx="2151325" cy="3397166"/>
              <a:chOff x="0" y="1327234"/>
              <a:chExt cx="2151325" cy="3397166"/>
            </a:xfrm>
          </p:grpSpPr>
          <p:pic>
            <p:nvPicPr>
              <p:cNvPr id="6" name="Picture 5"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27234"/>
                <a:ext cx="2151325" cy="3376633"/>
              </a:xfrm>
              <a:prstGeom prst="rect">
                <a:avLst/>
              </a:prstGeom>
            </p:spPr>
          </p:pic>
          <p:sp>
            <p:nvSpPr>
              <p:cNvPr id="7" name="Rectangle 6"/>
              <p:cNvSpPr/>
              <p:nvPr/>
            </p:nvSpPr>
            <p:spPr>
              <a:xfrm>
                <a:off x="381000" y="3962400"/>
                <a:ext cx="229246"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Dodecagon 8"/>
            <p:cNvSpPr/>
            <p:nvPr/>
          </p:nvSpPr>
          <p:spPr>
            <a:xfrm>
              <a:off x="533400" y="3810000"/>
              <a:ext cx="822960" cy="822960"/>
            </a:xfrm>
            <a:prstGeom prst="dodecagon">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1371600" y="4263457"/>
              <a:ext cx="822960" cy="1561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1" name="Rectangle 10"/>
          <p:cNvSpPr/>
          <p:nvPr/>
        </p:nvSpPr>
        <p:spPr>
          <a:xfrm>
            <a:off x="4235696" y="2175639"/>
            <a:ext cx="4572000" cy="1754326"/>
          </a:xfrm>
          <a:prstGeom prst="rect">
            <a:avLst/>
          </a:prstGeom>
        </p:spPr>
        <p:txBody>
          <a:bodyPr>
            <a:spAutoFit/>
          </a:bodyPr>
          <a:lstStyle/>
          <a:p>
            <a:r>
              <a:rPr lang="en-US" dirty="0"/>
              <a:t>El </a:t>
            </a:r>
            <a:r>
              <a:rPr lang="en-US" dirty="0" err="1"/>
              <a:t>equipo</a:t>
            </a:r>
            <a:r>
              <a:rPr lang="en-US" dirty="0"/>
              <a:t> de Proyecto </a:t>
            </a:r>
          </a:p>
          <a:p>
            <a:r>
              <a:rPr lang="en-US" b="1" dirty="0" err="1"/>
              <a:t>revisa</a:t>
            </a:r>
            <a:r>
              <a:rPr lang="en-US" dirty="0"/>
              <a:t> el </a:t>
            </a:r>
            <a:r>
              <a:rPr lang="en-US" dirty="0" err="1"/>
              <a:t>caso</a:t>
            </a:r>
            <a:r>
              <a:rPr lang="en-US" dirty="0"/>
              <a:t> de </a:t>
            </a:r>
            <a:r>
              <a:rPr lang="en-US" dirty="0" err="1"/>
              <a:t>negocio</a:t>
            </a:r>
            <a:r>
              <a:rPr lang="en-US" dirty="0"/>
              <a:t> y </a:t>
            </a:r>
          </a:p>
          <a:p>
            <a:r>
              <a:rPr lang="en-US" b="1" dirty="0"/>
              <a:t>define</a:t>
            </a:r>
            <a:r>
              <a:rPr lang="en-US" dirty="0"/>
              <a:t> el </a:t>
            </a:r>
            <a:r>
              <a:rPr lang="en-US" dirty="0" err="1"/>
              <a:t>alcance</a:t>
            </a:r>
            <a:r>
              <a:rPr lang="en-US" dirty="0"/>
              <a:t> del </a:t>
            </a:r>
            <a:r>
              <a:rPr lang="en-US" dirty="0" err="1"/>
              <a:t>trabajo</a:t>
            </a:r>
            <a:r>
              <a:rPr lang="en-US" dirty="0"/>
              <a:t> del </a:t>
            </a:r>
            <a:r>
              <a:rPr lang="en-US" dirty="0" err="1"/>
              <a:t>proyecto</a:t>
            </a:r>
            <a:endParaRPr lang="en-US" dirty="0"/>
          </a:p>
          <a:p>
            <a:endParaRPr lang="en-US" dirty="0"/>
          </a:p>
          <a:p>
            <a:endParaRPr lang="en-US" dirty="0"/>
          </a:p>
          <a:p>
            <a:endParaRPr lang="en-US" dirty="0"/>
          </a:p>
        </p:txBody>
      </p:sp>
      <p:cxnSp>
        <p:nvCxnSpPr>
          <p:cNvPr id="12" name="Straight Arrow Connector 11"/>
          <p:cNvCxnSpPr/>
          <p:nvPr/>
        </p:nvCxnSpPr>
        <p:spPr>
          <a:xfrm flipH="1">
            <a:off x="3383337" y="2696935"/>
            <a:ext cx="990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4114800" y="3918417"/>
            <a:ext cx="4572000" cy="1477328"/>
          </a:xfrm>
          <a:prstGeom prst="rect">
            <a:avLst/>
          </a:prstGeom>
        </p:spPr>
        <p:txBody>
          <a:bodyPr>
            <a:spAutoFit/>
          </a:bodyPr>
          <a:lstStyle/>
          <a:p>
            <a:r>
              <a:rPr lang="es-CR" dirty="0"/>
              <a:t>En el alcance del proyecto, se exponen los objetivos establecidos en el caso de negocio, así como los objetivos que deben cumplirse para lograr el resultado y beneficios previstos.</a:t>
            </a:r>
            <a:endParaRPr lang="en-US" dirty="0"/>
          </a:p>
        </p:txBody>
      </p:sp>
    </p:spTree>
    <p:extLst>
      <p:ext uri="{BB962C8B-B14F-4D97-AF65-F5344CB8AC3E}">
        <p14:creationId xmlns:p14="http://schemas.microsoft.com/office/powerpoint/2010/main" val="23107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38</a:t>
            </a:fld>
            <a:endParaRPr lang="en-US" dirty="0"/>
          </a:p>
        </p:txBody>
      </p:sp>
      <p:sp>
        <p:nvSpPr>
          <p:cNvPr id="4" name="Title 3"/>
          <p:cNvSpPr>
            <a:spLocks noGrp="1"/>
          </p:cNvSpPr>
          <p:nvPr>
            <p:ph type="title"/>
          </p:nvPr>
        </p:nvSpPr>
        <p:spPr>
          <a:xfrm>
            <a:off x="468313" y="1196975"/>
            <a:ext cx="4679751" cy="1008063"/>
          </a:xfrm>
        </p:spPr>
        <p:txBody>
          <a:bodyPr/>
          <a:lstStyle/>
          <a:p>
            <a:r>
              <a:rPr lang="en-US" dirty="0" err="1"/>
              <a:t>PRiSM</a:t>
            </a:r>
            <a:r>
              <a:rPr lang="en-US" dirty="0"/>
              <a:t> </a:t>
            </a:r>
            <a:r>
              <a:rPr lang="en-US" dirty="0" err="1"/>
              <a:t>Planeamiento</a:t>
            </a:r>
            <a:endParaRPr lang="en-US" dirty="0"/>
          </a:p>
        </p:txBody>
      </p:sp>
      <p:sp>
        <p:nvSpPr>
          <p:cNvPr id="11" name="Rectangle 10"/>
          <p:cNvSpPr/>
          <p:nvPr/>
        </p:nvSpPr>
        <p:spPr>
          <a:xfrm>
            <a:off x="3779912" y="2441189"/>
            <a:ext cx="5006280" cy="461665"/>
          </a:xfrm>
          <a:prstGeom prst="rect">
            <a:avLst/>
          </a:prstGeom>
        </p:spPr>
        <p:txBody>
          <a:bodyPr wrap="square">
            <a:spAutoFit/>
          </a:bodyPr>
          <a:lstStyle/>
          <a:p>
            <a:r>
              <a:rPr lang="en-US" sz="2400" dirty="0" err="1"/>
              <a:t>Redacte</a:t>
            </a:r>
            <a:r>
              <a:rPr lang="en-US" sz="2400" dirty="0"/>
              <a:t> el plan de </a:t>
            </a:r>
            <a:r>
              <a:rPr lang="en-US" sz="2400" dirty="0" err="1"/>
              <a:t>beneficios</a:t>
            </a:r>
            <a:r>
              <a:rPr lang="en-US" sz="2400" dirty="0"/>
              <a:t>.</a:t>
            </a:r>
          </a:p>
        </p:txBody>
      </p:sp>
      <p:sp>
        <p:nvSpPr>
          <p:cNvPr id="5" name="Rectangle 4"/>
          <p:cNvSpPr/>
          <p:nvPr/>
        </p:nvSpPr>
        <p:spPr>
          <a:xfrm>
            <a:off x="3930608" y="3376849"/>
            <a:ext cx="4572000" cy="1754326"/>
          </a:xfrm>
          <a:prstGeom prst="rect">
            <a:avLst/>
          </a:prstGeom>
        </p:spPr>
        <p:txBody>
          <a:bodyPr>
            <a:spAutoFit/>
          </a:bodyPr>
          <a:lstStyle/>
          <a:p>
            <a:r>
              <a:rPr lang="en-US" dirty="0"/>
              <a:t>La </a:t>
            </a:r>
            <a:r>
              <a:rPr lang="en-US" dirty="0" err="1"/>
              <a:t>gestión</a:t>
            </a:r>
            <a:r>
              <a:rPr lang="en-US" dirty="0"/>
              <a:t> de </a:t>
            </a:r>
            <a:r>
              <a:rPr lang="en-US" dirty="0" err="1"/>
              <a:t>beneficios</a:t>
            </a:r>
            <a:r>
              <a:rPr lang="en-US" dirty="0"/>
              <a:t> se </a:t>
            </a:r>
            <a:r>
              <a:rPr lang="en-US" dirty="0" err="1"/>
              <a:t>compone</a:t>
            </a:r>
            <a:r>
              <a:rPr lang="en-US" dirty="0"/>
              <a:t> de:</a:t>
            </a:r>
          </a:p>
          <a:p>
            <a:pPr marL="285750" indent="-285750">
              <a:buFont typeface="Arial" panose="020B0604020202020204" pitchFamily="34" charset="0"/>
              <a:buChar char="•"/>
            </a:pPr>
            <a:r>
              <a:rPr lang="en-US" dirty="0" err="1"/>
              <a:t>Identificar</a:t>
            </a:r>
            <a:r>
              <a:rPr lang="en-US" dirty="0"/>
              <a:t> y </a:t>
            </a:r>
            <a:r>
              <a:rPr lang="en-US" dirty="0" err="1"/>
              <a:t>estructurar</a:t>
            </a:r>
            <a:r>
              <a:rPr lang="en-US" dirty="0"/>
              <a:t> </a:t>
            </a:r>
            <a:r>
              <a:rPr lang="en-US" dirty="0" err="1"/>
              <a:t>los</a:t>
            </a:r>
            <a:r>
              <a:rPr lang="en-US" dirty="0"/>
              <a:t> </a:t>
            </a:r>
            <a:r>
              <a:rPr lang="en-US" dirty="0" err="1"/>
              <a:t>beneficios</a:t>
            </a:r>
            <a:r>
              <a:rPr lang="en-US" dirty="0"/>
              <a:t>.</a:t>
            </a:r>
          </a:p>
          <a:p>
            <a:pPr marL="285750" indent="-285750">
              <a:buFont typeface="Arial" panose="020B0604020202020204" pitchFamily="34" charset="0"/>
              <a:buChar char="•"/>
            </a:pPr>
            <a:r>
              <a:rPr lang="en-US" dirty="0" err="1"/>
              <a:t>Planear</a:t>
            </a:r>
            <a:r>
              <a:rPr lang="en-US" dirty="0"/>
              <a:t> la </a:t>
            </a:r>
            <a:r>
              <a:rPr lang="en-US" dirty="0" err="1"/>
              <a:t>realización</a:t>
            </a:r>
            <a:r>
              <a:rPr lang="en-US" dirty="0"/>
              <a:t> de </a:t>
            </a:r>
            <a:r>
              <a:rPr lang="en-US" dirty="0" err="1"/>
              <a:t>los</a:t>
            </a:r>
            <a:r>
              <a:rPr lang="en-US" dirty="0"/>
              <a:t> </a:t>
            </a:r>
            <a:r>
              <a:rPr lang="en-US" dirty="0" err="1"/>
              <a:t>beneficios</a:t>
            </a:r>
            <a:r>
              <a:rPr lang="en-US" dirty="0"/>
              <a:t>.</a:t>
            </a:r>
          </a:p>
          <a:p>
            <a:pPr marL="285750" indent="-285750">
              <a:buFont typeface="Arial" panose="020B0604020202020204" pitchFamily="34" charset="0"/>
              <a:buChar char="•"/>
            </a:pPr>
            <a:r>
              <a:rPr lang="en-US" dirty="0" err="1"/>
              <a:t>Definir</a:t>
            </a:r>
            <a:r>
              <a:rPr lang="en-US" dirty="0"/>
              <a:t> </a:t>
            </a:r>
            <a:r>
              <a:rPr lang="en-US" dirty="0" err="1"/>
              <a:t>cómo</a:t>
            </a:r>
            <a:r>
              <a:rPr lang="en-US" dirty="0"/>
              <a:t> realizer y </a:t>
            </a:r>
            <a:r>
              <a:rPr lang="en-US" dirty="0" err="1"/>
              <a:t>dar</a:t>
            </a:r>
            <a:r>
              <a:rPr lang="en-US" dirty="0"/>
              <a:t> </a:t>
            </a:r>
            <a:r>
              <a:rPr lang="en-US" dirty="0" err="1"/>
              <a:t>seguimiento</a:t>
            </a:r>
            <a:r>
              <a:rPr lang="en-US" dirty="0"/>
              <a:t> a </a:t>
            </a:r>
            <a:r>
              <a:rPr lang="en-US" dirty="0" err="1"/>
              <a:t>los</a:t>
            </a:r>
            <a:r>
              <a:rPr lang="en-US" dirty="0"/>
              <a:t> </a:t>
            </a:r>
            <a:r>
              <a:rPr lang="en-US" dirty="0" err="1"/>
              <a:t>beneficios</a:t>
            </a:r>
            <a:r>
              <a:rPr lang="en-US" dirty="0"/>
              <a:t>.</a:t>
            </a:r>
          </a:p>
          <a:p>
            <a:pPr marL="285750" indent="-285750">
              <a:buFont typeface="Arial" panose="020B0604020202020204" pitchFamily="34" charset="0"/>
              <a:buChar char="•"/>
            </a:pPr>
            <a:r>
              <a:rPr lang="en-US" dirty="0" err="1"/>
              <a:t>Evaluar</a:t>
            </a:r>
            <a:r>
              <a:rPr lang="en-US" dirty="0"/>
              <a:t> </a:t>
            </a:r>
            <a:r>
              <a:rPr lang="en-US" dirty="0" err="1"/>
              <a:t>los</a:t>
            </a:r>
            <a:r>
              <a:rPr lang="en-US" dirty="0"/>
              <a:t> </a:t>
            </a:r>
            <a:r>
              <a:rPr lang="en-US" dirty="0" err="1"/>
              <a:t>logros</a:t>
            </a:r>
            <a:r>
              <a:rPr lang="en-US" dirty="0"/>
              <a:t> </a:t>
            </a:r>
            <a:r>
              <a:rPr lang="en-US" dirty="0" err="1"/>
              <a:t>realizados</a:t>
            </a:r>
            <a:r>
              <a:rPr lang="en-US" dirty="0"/>
              <a:t>.</a:t>
            </a:r>
          </a:p>
        </p:txBody>
      </p:sp>
      <p:grpSp>
        <p:nvGrpSpPr>
          <p:cNvPr id="2" name="Group 12"/>
          <p:cNvGrpSpPr/>
          <p:nvPr/>
        </p:nvGrpSpPr>
        <p:grpSpPr>
          <a:xfrm>
            <a:off x="468313" y="2556677"/>
            <a:ext cx="3048000" cy="3962400"/>
            <a:chOff x="0" y="1327234"/>
            <a:chExt cx="2194560" cy="3397166"/>
          </a:xfrm>
        </p:grpSpPr>
        <p:grpSp>
          <p:nvGrpSpPr>
            <p:cNvPr id="6" name="Group 13"/>
            <p:cNvGrpSpPr/>
            <p:nvPr/>
          </p:nvGrpSpPr>
          <p:grpSpPr>
            <a:xfrm>
              <a:off x="0" y="1327234"/>
              <a:ext cx="2151325" cy="3397166"/>
              <a:chOff x="0" y="1327234"/>
              <a:chExt cx="2151325" cy="3397166"/>
            </a:xfrm>
          </p:grpSpPr>
          <p:pic>
            <p:nvPicPr>
              <p:cNvPr id="17" name="Picture 16"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27234"/>
                <a:ext cx="2151325" cy="3376633"/>
              </a:xfrm>
              <a:prstGeom prst="rect">
                <a:avLst/>
              </a:prstGeom>
            </p:spPr>
          </p:pic>
          <p:sp>
            <p:nvSpPr>
              <p:cNvPr id="18" name="Rectangle 17"/>
              <p:cNvSpPr/>
              <p:nvPr/>
            </p:nvSpPr>
            <p:spPr>
              <a:xfrm>
                <a:off x="381000" y="3962400"/>
                <a:ext cx="229246"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5" name="Dodecagon 14"/>
            <p:cNvSpPr/>
            <p:nvPr/>
          </p:nvSpPr>
          <p:spPr>
            <a:xfrm>
              <a:off x="533400" y="3810000"/>
              <a:ext cx="822960" cy="822960"/>
            </a:xfrm>
            <a:prstGeom prst="dodecagon">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p:nvSpPr>
          <p:spPr>
            <a:xfrm>
              <a:off x="1371600" y="4263457"/>
              <a:ext cx="822960" cy="1561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12" name="Straight Arrow Connector 11"/>
          <p:cNvCxnSpPr/>
          <p:nvPr/>
        </p:nvCxnSpPr>
        <p:spPr>
          <a:xfrm flipH="1">
            <a:off x="3160035" y="3045284"/>
            <a:ext cx="1123933" cy="6121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227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39</a:t>
            </a:fld>
            <a:endParaRPr lang="en-US" dirty="0"/>
          </a:p>
        </p:txBody>
      </p:sp>
      <p:sp>
        <p:nvSpPr>
          <p:cNvPr id="4" name="Title 3"/>
          <p:cNvSpPr>
            <a:spLocks noGrp="1"/>
          </p:cNvSpPr>
          <p:nvPr>
            <p:ph type="title"/>
          </p:nvPr>
        </p:nvSpPr>
        <p:spPr>
          <a:xfrm>
            <a:off x="468313" y="1196975"/>
            <a:ext cx="4607743" cy="1008063"/>
          </a:xfrm>
        </p:spPr>
        <p:txBody>
          <a:bodyPr/>
          <a:lstStyle/>
          <a:p>
            <a:r>
              <a:rPr lang="en-US" dirty="0" err="1"/>
              <a:t>PRiSM</a:t>
            </a:r>
            <a:r>
              <a:rPr lang="en-US" dirty="0"/>
              <a:t> </a:t>
            </a:r>
            <a:r>
              <a:rPr lang="en-US" dirty="0" err="1"/>
              <a:t>Planeamiento</a:t>
            </a:r>
            <a:endParaRPr lang="en-US" dirty="0"/>
          </a:p>
        </p:txBody>
      </p:sp>
      <p:grpSp>
        <p:nvGrpSpPr>
          <p:cNvPr id="2" name="Group 1"/>
          <p:cNvGrpSpPr/>
          <p:nvPr/>
        </p:nvGrpSpPr>
        <p:grpSpPr>
          <a:xfrm>
            <a:off x="441673" y="2424492"/>
            <a:ext cx="2971800" cy="3962400"/>
            <a:chOff x="0" y="1327234"/>
            <a:chExt cx="2194560" cy="3397166"/>
          </a:xfrm>
        </p:grpSpPr>
        <p:grpSp>
          <p:nvGrpSpPr>
            <p:cNvPr id="8" name="Group 7"/>
            <p:cNvGrpSpPr/>
            <p:nvPr/>
          </p:nvGrpSpPr>
          <p:grpSpPr>
            <a:xfrm>
              <a:off x="0" y="1327234"/>
              <a:ext cx="2151325" cy="3397166"/>
              <a:chOff x="0" y="1327234"/>
              <a:chExt cx="2151325" cy="3397166"/>
            </a:xfrm>
          </p:grpSpPr>
          <p:pic>
            <p:nvPicPr>
              <p:cNvPr id="6" name="Picture 5"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27234"/>
                <a:ext cx="2151325" cy="3376633"/>
              </a:xfrm>
              <a:prstGeom prst="rect">
                <a:avLst/>
              </a:prstGeom>
            </p:spPr>
          </p:pic>
          <p:sp>
            <p:nvSpPr>
              <p:cNvPr id="7" name="Rectangle 6"/>
              <p:cNvSpPr/>
              <p:nvPr/>
            </p:nvSpPr>
            <p:spPr>
              <a:xfrm>
                <a:off x="381000" y="3962400"/>
                <a:ext cx="229246"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Dodecagon 8"/>
            <p:cNvSpPr/>
            <p:nvPr/>
          </p:nvSpPr>
          <p:spPr>
            <a:xfrm>
              <a:off x="533400" y="3810000"/>
              <a:ext cx="822960" cy="822960"/>
            </a:xfrm>
            <a:prstGeom prst="dodecagon">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1371600" y="4263457"/>
              <a:ext cx="822960" cy="1561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1" name="Rectangle 10"/>
          <p:cNvSpPr/>
          <p:nvPr/>
        </p:nvSpPr>
        <p:spPr>
          <a:xfrm>
            <a:off x="4267200" y="2822870"/>
            <a:ext cx="4572000" cy="830997"/>
          </a:xfrm>
          <a:prstGeom prst="rect">
            <a:avLst/>
          </a:prstGeom>
        </p:spPr>
        <p:txBody>
          <a:bodyPr>
            <a:spAutoFit/>
          </a:bodyPr>
          <a:lstStyle/>
          <a:p>
            <a:r>
              <a:rPr lang="en-US" sz="2400" dirty="0" err="1"/>
              <a:t>Realizar</a:t>
            </a:r>
            <a:r>
              <a:rPr lang="en-US" sz="2400" dirty="0"/>
              <a:t> el </a:t>
            </a:r>
            <a:r>
              <a:rPr lang="en-US" sz="2400" dirty="0" err="1"/>
              <a:t>análisis</a:t>
            </a:r>
            <a:r>
              <a:rPr lang="en-US" sz="2400" dirty="0"/>
              <a:t> de </a:t>
            </a:r>
            <a:r>
              <a:rPr lang="en-US" sz="2400" dirty="0" err="1"/>
              <a:t>los</a:t>
            </a:r>
            <a:r>
              <a:rPr lang="en-US" sz="2400" dirty="0"/>
              <a:t> </a:t>
            </a:r>
            <a:r>
              <a:rPr lang="en-US" sz="2400" dirty="0" err="1"/>
              <a:t>involucrados</a:t>
            </a:r>
            <a:endParaRPr lang="en-US" sz="2400" dirty="0"/>
          </a:p>
        </p:txBody>
      </p:sp>
      <p:cxnSp>
        <p:nvCxnSpPr>
          <p:cNvPr id="12" name="Straight Arrow Connector 11"/>
          <p:cNvCxnSpPr>
            <a:endCxn id="6" idx="3"/>
          </p:cNvCxnSpPr>
          <p:nvPr/>
        </p:nvCxnSpPr>
        <p:spPr>
          <a:xfrm flipH="1">
            <a:off x="3354926" y="3719892"/>
            <a:ext cx="820547" cy="6738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4267200" y="3826998"/>
            <a:ext cx="4572000" cy="1754326"/>
          </a:xfrm>
          <a:prstGeom prst="rect">
            <a:avLst/>
          </a:prstGeom>
        </p:spPr>
        <p:txBody>
          <a:bodyPr>
            <a:spAutoFit/>
          </a:bodyPr>
          <a:lstStyle/>
          <a:p>
            <a:r>
              <a:rPr lang="en-US" dirty="0" err="1"/>
              <a:t>Quiénes</a:t>
            </a:r>
            <a:r>
              <a:rPr lang="en-US" dirty="0"/>
              <a:t> son </a:t>
            </a:r>
            <a:r>
              <a:rPr lang="en-US" dirty="0" err="1"/>
              <a:t>los</a:t>
            </a:r>
            <a:r>
              <a:rPr lang="en-US" dirty="0"/>
              <a:t> </a:t>
            </a:r>
            <a:r>
              <a:rPr lang="en-US" dirty="0" err="1"/>
              <a:t>involucrados</a:t>
            </a:r>
            <a:r>
              <a:rPr lang="en-US" dirty="0"/>
              <a:t>?</a:t>
            </a:r>
          </a:p>
          <a:p>
            <a:r>
              <a:rPr lang="en-US" dirty="0" err="1"/>
              <a:t>Quiénes</a:t>
            </a:r>
            <a:r>
              <a:rPr lang="en-US" dirty="0"/>
              <a:t> </a:t>
            </a:r>
            <a:r>
              <a:rPr lang="en-US" dirty="0" err="1"/>
              <a:t>deben</a:t>
            </a:r>
            <a:r>
              <a:rPr lang="en-US" dirty="0"/>
              <a:t> </a:t>
            </a:r>
            <a:r>
              <a:rPr lang="en-US" dirty="0" err="1"/>
              <a:t>ser</a:t>
            </a:r>
            <a:r>
              <a:rPr lang="en-US" dirty="0"/>
              <a:t> </a:t>
            </a:r>
            <a:r>
              <a:rPr lang="en-US" dirty="0" err="1"/>
              <a:t>gestionados</a:t>
            </a:r>
            <a:r>
              <a:rPr lang="en-US" dirty="0"/>
              <a:t> de </a:t>
            </a:r>
            <a:r>
              <a:rPr lang="en-US" dirty="0" err="1"/>
              <a:t>cerca</a:t>
            </a:r>
            <a:r>
              <a:rPr lang="en-US" dirty="0"/>
              <a:t> y </a:t>
            </a:r>
            <a:r>
              <a:rPr lang="en-US" dirty="0" err="1"/>
              <a:t>cuidadosamente</a:t>
            </a:r>
            <a:r>
              <a:rPr lang="en-US" dirty="0"/>
              <a:t>?</a:t>
            </a:r>
          </a:p>
          <a:p>
            <a:r>
              <a:rPr lang="en-US" dirty="0" err="1"/>
              <a:t>Quiénes</a:t>
            </a:r>
            <a:r>
              <a:rPr lang="en-US" dirty="0"/>
              <a:t> </a:t>
            </a:r>
            <a:r>
              <a:rPr lang="en-US" dirty="0" err="1"/>
              <a:t>requieren</a:t>
            </a:r>
            <a:r>
              <a:rPr lang="en-US" dirty="0"/>
              <a:t> </a:t>
            </a:r>
            <a:r>
              <a:rPr lang="en-US" dirty="0" err="1"/>
              <a:t>ser</a:t>
            </a:r>
            <a:r>
              <a:rPr lang="en-US" dirty="0"/>
              <a:t> </a:t>
            </a:r>
            <a:r>
              <a:rPr lang="en-US" dirty="0" err="1"/>
              <a:t>altamente</a:t>
            </a:r>
            <a:r>
              <a:rPr lang="en-US" dirty="0"/>
              <a:t> </a:t>
            </a:r>
            <a:r>
              <a:rPr lang="en-US" dirty="0" err="1"/>
              <a:t>informados</a:t>
            </a:r>
            <a:r>
              <a:rPr lang="en-US" dirty="0"/>
              <a:t>?</a:t>
            </a:r>
          </a:p>
          <a:p>
            <a:r>
              <a:rPr lang="en-US" dirty="0" err="1"/>
              <a:t>Quién</a:t>
            </a:r>
            <a:r>
              <a:rPr lang="en-US" dirty="0"/>
              <a:t> </a:t>
            </a:r>
            <a:r>
              <a:rPr lang="en-US" dirty="0" err="1"/>
              <a:t>necesita</a:t>
            </a:r>
            <a:r>
              <a:rPr lang="en-US" dirty="0"/>
              <a:t> </a:t>
            </a:r>
            <a:r>
              <a:rPr lang="en-US" dirty="0" err="1"/>
              <a:t>una</a:t>
            </a:r>
            <a:r>
              <a:rPr lang="en-US" dirty="0"/>
              <a:t> </a:t>
            </a:r>
            <a:r>
              <a:rPr lang="en-US" dirty="0" err="1"/>
              <a:t>evaluación</a:t>
            </a:r>
            <a:r>
              <a:rPr lang="en-US" dirty="0"/>
              <a:t> </a:t>
            </a:r>
            <a:r>
              <a:rPr lang="en-US" dirty="0" err="1"/>
              <a:t>básica</a:t>
            </a:r>
            <a:r>
              <a:rPr lang="en-US" dirty="0"/>
              <a:t>?</a:t>
            </a:r>
          </a:p>
        </p:txBody>
      </p:sp>
    </p:spTree>
    <p:extLst>
      <p:ext uri="{BB962C8B-B14F-4D97-AF65-F5344CB8AC3E}">
        <p14:creationId xmlns:p14="http://schemas.microsoft.com/office/powerpoint/2010/main" val="22436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412776"/>
            <a:ext cx="8229600" cy="4895949"/>
          </a:xfrm>
        </p:spPr>
        <p:txBody>
          <a:bodyPr>
            <a:normAutofit lnSpcReduction="10000"/>
          </a:bodyPr>
          <a:lstStyle/>
          <a:p>
            <a:pPr marL="0" indent="0">
              <a:buNone/>
            </a:pPr>
            <a:r>
              <a:rPr lang="es-CR" sz="2800" b="1" dirty="0">
                <a:solidFill>
                  <a:schemeClr val="accent3">
                    <a:lumMod val="75000"/>
                  </a:schemeClr>
                </a:solidFill>
              </a:rPr>
              <a:t>Green Project Management</a:t>
            </a:r>
            <a:endParaRPr lang="es-CR" sz="2000" dirty="0"/>
          </a:p>
          <a:p>
            <a:pPr marL="0" indent="0">
              <a:buNone/>
            </a:pPr>
            <a:endParaRPr lang="es-CR" sz="2000" dirty="0"/>
          </a:p>
          <a:p>
            <a:pPr marL="0" indent="0">
              <a:buNone/>
            </a:pPr>
            <a:r>
              <a:rPr lang="es-CR" sz="2000" dirty="0"/>
              <a:t>Tiene como objetivo  evolucionar la disciplina de la dirección de proyectos y mejorar la capacidad de entrega sin comprometer la capacidad de las futuras generaciones de satisfacer sus propias necesidades (GPM, 2013).</a:t>
            </a:r>
          </a:p>
          <a:p>
            <a:pPr marL="0" indent="0">
              <a:buNone/>
            </a:pPr>
            <a:endParaRPr lang="es-CR" sz="2000" dirty="0"/>
          </a:p>
          <a:p>
            <a:pPr marL="0" indent="0">
              <a:buNone/>
            </a:pPr>
            <a:r>
              <a:rPr lang="es-CR" sz="2000" dirty="0"/>
              <a:t>Se enfoca sobre 5 áreas claves (5P):</a:t>
            </a:r>
          </a:p>
          <a:p>
            <a:pPr marL="0" indent="0">
              <a:buNone/>
            </a:pPr>
            <a:r>
              <a:rPr lang="es-CR" sz="2000" dirty="0"/>
              <a:t>	</a:t>
            </a:r>
            <a:r>
              <a:rPr lang="es-CR" sz="2000" dirty="0" err="1"/>
              <a:t>People</a:t>
            </a:r>
            <a:r>
              <a:rPr lang="es-CR" sz="2000" dirty="0"/>
              <a:t>, gente y su entorno social</a:t>
            </a:r>
          </a:p>
          <a:p>
            <a:pPr marL="0" indent="0">
              <a:buNone/>
            </a:pPr>
            <a:r>
              <a:rPr lang="es-CR" sz="2000" dirty="0"/>
              <a:t>	</a:t>
            </a:r>
            <a:r>
              <a:rPr lang="es-CR" sz="2000" dirty="0" err="1"/>
              <a:t>Planet</a:t>
            </a:r>
            <a:r>
              <a:rPr lang="es-CR" sz="2000" dirty="0"/>
              <a:t>, ambiente y recursos naturales</a:t>
            </a:r>
          </a:p>
          <a:p>
            <a:pPr marL="0" indent="0">
              <a:buNone/>
            </a:pPr>
            <a:r>
              <a:rPr lang="es-CR" sz="2000" dirty="0"/>
              <a:t>	</a:t>
            </a:r>
            <a:r>
              <a:rPr lang="es-CR" sz="2000" dirty="0" err="1"/>
              <a:t>Profit</a:t>
            </a:r>
            <a:r>
              <a:rPr lang="es-CR" sz="2000" dirty="0"/>
              <a:t>, factores económicos globales y financieros de la empresa</a:t>
            </a:r>
          </a:p>
          <a:p>
            <a:pPr marL="0" indent="0">
              <a:buNone/>
            </a:pPr>
            <a:r>
              <a:rPr lang="es-CR" sz="2000" dirty="0"/>
              <a:t>	</a:t>
            </a:r>
            <a:r>
              <a:rPr lang="es-CR" sz="2000" dirty="0" err="1"/>
              <a:t>Process</a:t>
            </a:r>
            <a:r>
              <a:rPr lang="es-CR" sz="2000" dirty="0"/>
              <a:t>, aspecto de Gobernabilidad</a:t>
            </a:r>
          </a:p>
          <a:p>
            <a:pPr marL="0" indent="0">
              <a:buNone/>
            </a:pPr>
            <a:r>
              <a:rPr lang="es-CR" sz="2000" dirty="0"/>
              <a:t>	</a:t>
            </a:r>
            <a:r>
              <a:rPr lang="es-CR" sz="2000" dirty="0" err="1"/>
              <a:t>Product</a:t>
            </a:r>
            <a:r>
              <a:rPr lang="es-CR" sz="2000" dirty="0"/>
              <a:t>, aspectos técnicos</a:t>
            </a:r>
          </a:p>
          <a:p>
            <a:pPr marL="0" indent="0">
              <a:buNone/>
            </a:pPr>
            <a:endParaRPr lang="es-CR" sz="2000" dirty="0"/>
          </a:p>
          <a:p>
            <a:pPr marL="0" indent="0">
              <a:buNone/>
            </a:pPr>
            <a:r>
              <a:rPr lang="es-CR" sz="2000" dirty="0"/>
              <a:t>							</a:t>
            </a:r>
            <a:r>
              <a:rPr lang="es-CR" sz="1400" dirty="0"/>
              <a:t>GPM, 2013</a:t>
            </a:r>
          </a:p>
        </p:txBody>
      </p:sp>
    </p:spTree>
    <p:extLst>
      <p:ext uri="{BB962C8B-B14F-4D97-AF65-F5344CB8AC3E}">
        <p14:creationId xmlns:p14="http://schemas.microsoft.com/office/powerpoint/2010/main" val="1512393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40</a:t>
            </a:fld>
            <a:endParaRPr lang="en-US" dirty="0"/>
          </a:p>
        </p:txBody>
      </p:sp>
      <p:sp>
        <p:nvSpPr>
          <p:cNvPr id="4" name="Title 3"/>
          <p:cNvSpPr>
            <a:spLocks noGrp="1"/>
          </p:cNvSpPr>
          <p:nvPr>
            <p:ph type="title"/>
          </p:nvPr>
        </p:nvSpPr>
        <p:spPr>
          <a:xfrm>
            <a:off x="468313" y="1196975"/>
            <a:ext cx="3417887" cy="1008063"/>
          </a:xfrm>
        </p:spPr>
        <p:txBody>
          <a:bodyPr/>
          <a:lstStyle/>
          <a:p>
            <a:r>
              <a:rPr lang="en-US" dirty="0" err="1"/>
              <a:t>PRiSM</a:t>
            </a:r>
            <a:r>
              <a:rPr lang="en-US" dirty="0"/>
              <a:t> </a:t>
            </a:r>
            <a:r>
              <a:rPr lang="en-US" dirty="0" err="1"/>
              <a:t>Planeamiento</a:t>
            </a:r>
            <a:endParaRPr lang="en-US" dirty="0"/>
          </a:p>
        </p:txBody>
      </p:sp>
      <p:grpSp>
        <p:nvGrpSpPr>
          <p:cNvPr id="2" name="Group 1"/>
          <p:cNvGrpSpPr/>
          <p:nvPr/>
        </p:nvGrpSpPr>
        <p:grpSpPr>
          <a:xfrm>
            <a:off x="468313" y="2406650"/>
            <a:ext cx="2819400" cy="3886200"/>
            <a:chOff x="0" y="1327234"/>
            <a:chExt cx="2194560" cy="3397166"/>
          </a:xfrm>
        </p:grpSpPr>
        <p:grpSp>
          <p:nvGrpSpPr>
            <p:cNvPr id="5" name="Group 7"/>
            <p:cNvGrpSpPr/>
            <p:nvPr/>
          </p:nvGrpSpPr>
          <p:grpSpPr>
            <a:xfrm>
              <a:off x="0" y="1327234"/>
              <a:ext cx="2151325" cy="3397166"/>
              <a:chOff x="0" y="1327234"/>
              <a:chExt cx="2151325" cy="3397166"/>
            </a:xfrm>
          </p:grpSpPr>
          <p:pic>
            <p:nvPicPr>
              <p:cNvPr id="6" name="Picture 5"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27234"/>
                <a:ext cx="2151325" cy="3376633"/>
              </a:xfrm>
              <a:prstGeom prst="rect">
                <a:avLst/>
              </a:prstGeom>
            </p:spPr>
          </p:pic>
          <p:sp>
            <p:nvSpPr>
              <p:cNvPr id="7" name="Rectangle 6"/>
              <p:cNvSpPr/>
              <p:nvPr/>
            </p:nvSpPr>
            <p:spPr>
              <a:xfrm>
                <a:off x="381000" y="3962400"/>
                <a:ext cx="229246"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Dodecagon 8"/>
            <p:cNvSpPr/>
            <p:nvPr/>
          </p:nvSpPr>
          <p:spPr>
            <a:xfrm>
              <a:off x="533400" y="3810000"/>
              <a:ext cx="822960" cy="822960"/>
            </a:xfrm>
            <a:prstGeom prst="dodecagon">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1371600" y="4263457"/>
              <a:ext cx="822960" cy="1561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1" name="Rectangle 10"/>
          <p:cNvSpPr/>
          <p:nvPr/>
        </p:nvSpPr>
        <p:spPr>
          <a:xfrm>
            <a:off x="3835829" y="1591528"/>
            <a:ext cx="5181600" cy="830997"/>
          </a:xfrm>
          <a:prstGeom prst="rect">
            <a:avLst/>
          </a:prstGeom>
        </p:spPr>
        <p:txBody>
          <a:bodyPr wrap="square">
            <a:spAutoFit/>
          </a:bodyPr>
          <a:lstStyle/>
          <a:p>
            <a:r>
              <a:rPr lang="en-US" sz="2400" dirty="0" err="1"/>
              <a:t>Desarrolle</a:t>
            </a:r>
            <a:r>
              <a:rPr lang="en-US" sz="2400" dirty="0"/>
              <a:t> </a:t>
            </a:r>
            <a:r>
              <a:rPr lang="en-US" sz="2400" dirty="0" err="1"/>
              <a:t>una</a:t>
            </a:r>
            <a:r>
              <a:rPr lang="en-US" sz="2400" dirty="0"/>
              <a:t> </a:t>
            </a:r>
            <a:r>
              <a:rPr lang="en-US" sz="2400" dirty="0" err="1"/>
              <a:t>estructura</a:t>
            </a:r>
            <a:r>
              <a:rPr lang="en-US" sz="2400" dirty="0"/>
              <a:t> </a:t>
            </a:r>
            <a:r>
              <a:rPr lang="en-US" sz="2400" dirty="0" err="1"/>
              <a:t>organizacional</a:t>
            </a:r>
            <a:r>
              <a:rPr lang="en-US" sz="2400" dirty="0"/>
              <a:t> </a:t>
            </a:r>
            <a:r>
              <a:rPr lang="en-US" sz="2400" dirty="0" err="1"/>
              <a:t>detallada</a:t>
            </a:r>
            <a:r>
              <a:rPr lang="en-US" sz="2400" dirty="0"/>
              <a:t> (EOD/OBS)</a:t>
            </a:r>
          </a:p>
        </p:txBody>
      </p:sp>
      <p:cxnSp>
        <p:nvCxnSpPr>
          <p:cNvPr id="12" name="Straight Arrow Connector 11"/>
          <p:cNvCxnSpPr>
            <a:endCxn id="6" idx="3"/>
          </p:cNvCxnSpPr>
          <p:nvPr/>
        </p:nvCxnSpPr>
        <p:spPr>
          <a:xfrm flipH="1">
            <a:off x="3232168" y="3854450"/>
            <a:ext cx="1427145" cy="4835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5105400" y="2438400"/>
            <a:ext cx="1219200" cy="4572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t>Owner</a:t>
            </a:r>
          </a:p>
        </p:txBody>
      </p:sp>
      <p:sp>
        <p:nvSpPr>
          <p:cNvPr id="15" name="Rectangle 14"/>
          <p:cNvSpPr/>
          <p:nvPr/>
        </p:nvSpPr>
        <p:spPr>
          <a:xfrm>
            <a:off x="3886200" y="33528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Head Chef</a:t>
            </a:r>
          </a:p>
        </p:txBody>
      </p:sp>
      <p:sp>
        <p:nvSpPr>
          <p:cNvPr id="16" name="Rectangle 15"/>
          <p:cNvSpPr/>
          <p:nvPr/>
        </p:nvSpPr>
        <p:spPr>
          <a:xfrm>
            <a:off x="3886200" y="38862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Sous Chef</a:t>
            </a:r>
          </a:p>
        </p:txBody>
      </p:sp>
      <p:sp>
        <p:nvSpPr>
          <p:cNvPr id="18" name="Rectangle 17"/>
          <p:cNvSpPr/>
          <p:nvPr/>
        </p:nvSpPr>
        <p:spPr>
          <a:xfrm>
            <a:off x="3886200" y="44196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Line Cooks</a:t>
            </a:r>
          </a:p>
        </p:txBody>
      </p:sp>
      <p:sp>
        <p:nvSpPr>
          <p:cNvPr id="19" name="Rectangle 18"/>
          <p:cNvSpPr/>
          <p:nvPr/>
        </p:nvSpPr>
        <p:spPr>
          <a:xfrm>
            <a:off x="5943600" y="33528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Manager</a:t>
            </a:r>
          </a:p>
        </p:txBody>
      </p:sp>
      <p:sp>
        <p:nvSpPr>
          <p:cNvPr id="20" name="Rectangle 19"/>
          <p:cNvSpPr/>
          <p:nvPr/>
        </p:nvSpPr>
        <p:spPr>
          <a:xfrm>
            <a:off x="5943600" y="38862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Assistant Manager</a:t>
            </a:r>
          </a:p>
        </p:txBody>
      </p:sp>
      <p:sp>
        <p:nvSpPr>
          <p:cNvPr id="21" name="Rectangle 20"/>
          <p:cNvSpPr/>
          <p:nvPr/>
        </p:nvSpPr>
        <p:spPr>
          <a:xfrm>
            <a:off x="5943600" y="44196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Wait Staff</a:t>
            </a:r>
          </a:p>
        </p:txBody>
      </p:sp>
      <p:sp>
        <p:nvSpPr>
          <p:cNvPr id="22" name="Rectangle 21"/>
          <p:cNvSpPr/>
          <p:nvPr/>
        </p:nvSpPr>
        <p:spPr>
          <a:xfrm>
            <a:off x="7543800" y="38862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Beverage Manager</a:t>
            </a:r>
          </a:p>
        </p:txBody>
      </p:sp>
      <p:sp>
        <p:nvSpPr>
          <p:cNvPr id="23" name="Rectangle 22"/>
          <p:cNvSpPr/>
          <p:nvPr/>
        </p:nvSpPr>
        <p:spPr>
          <a:xfrm>
            <a:off x="7543800" y="4419600"/>
            <a:ext cx="1371600" cy="3810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a:t>Bar Staff</a:t>
            </a:r>
          </a:p>
        </p:txBody>
      </p:sp>
      <p:cxnSp>
        <p:nvCxnSpPr>
          <p:cNvPr id="27" name="Elbow Connector 26"/>
          <p:cNvCxnSpPr>
            <a:stCxn id="14" idx="2"/>
            <a:endCxn id="15" idx="0"/>
          </p:cNvCxnSpPr>
          <p:nvPr/>
        </p:nvCxnSpPr>
        <p:spPr>
          <a:xfrm rot="5400000">
            <a:off x="4914900" y="2552700"/>
            <a:ext cx="457200" cy="11430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14" idx="2"/>
            <a:endCxn id="19" idx="0"/>
          </p:cNvCxnSpPr>
          <p:nvPr/>
        </p:nvCxnSpPr>
        <p:spPr>
          <a:xfrm rot="16200000" flipH="1">
            <a:off x="5943600" y="2667000"/>
            <a:ext cx="457200" cy="9144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5" idx="2"/>
            <a:endCxn id="16" idx="0"/>
          </p:cNvCxnSpPr>
          <p:nvPr/>
        </p:nvCxnSpPr>
        <p:spPr>
          <a:xfrm rot="5400000">
            <a:off x="4495800" y="3810000"/>
            <a:ext cx="152400" cy="127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16" idx="2"/>
            <a:endCxn id="18" idx="0"/>
          </p:cNvCxnSpPr>
          <p:nvPr/>
        </p:nvCxnSpPr>
        <p:spPr>
          <a:xfrm rot="5400000">
            <a:off x="4495800" y="4343400"/>
            <a:ext cx="152400" cy="127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19" idx="2"/>
            <a:endCxn id="20" idx="0"/>
          </p:cNvCxnSpPr>
          <p:nvPr/>
        </p:nvCxnSpPr>
        <p:spPr>
          <a:xfrm rot="5400000">
            <a:off x="6553200" y="3810000"/>
            <a:ext cx="152400" cy="127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20" idx="2"/>
            <a:endCxn id="21" idx="0"/>
          </p:cNvCxnSpPr>
          <p:nvPr/>
        </p:nvCxnSpPr>
        <p:spPr>
          <a:xfrm rot="5400000">
            <a:off x="6553200" y="4343400"/>
            <a:ext cx="152400" cy="127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19" idx="3"/>
            <a:endCxn id="22" idx="0"/>
          </p:cNvCxnSpPr>
          <p:nvPr/>
        </p:nvCxnSpPr>
        <p:spPr>
          <a:xfrm>
            <a:off x="7315200" y="3543300"/>
            <a:ext cx="914400" cy="342900"/>
          </a:xfrm>
          <a:prstGeom prst="bent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22" idx="2"/>
            <a:endCxn id="23" idx="0"/>
          </p:cNvCxnSpPr>
          <p:nvPr/>
        </p:nvCxnSpPr>
        <p:spPr>
          <a:xfrm rot="5400000">
            <a:off x="8153400" y="4343400"/>
            <a:ext cx="152400" cy="12700"/>
          </a:xfrm>
          <a:prstGeom prst="bentConnector3">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6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4013182" y="3355981"/>
            <a:ext cx="138539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2 Marcador de contenido"/>
          <p:cNvSpPr>
            <a:spLocks noGrp="1"/>
          </p:cNvSpPr>
          <p:nvPr>
            <p:ph idx="1"/>
          </p:nvPr>
        </p:nvSpPr>
        <p:spPr>
          <a:xfrm>
            <a:off x="0" y="1196752"/>
            <a:ext cx="9144000" cy="5661248"/>
          </a:xfrm>
        </p:spPr>
        <p:txBody>
          <a:bodyPr>
            <a:normAutofit fontScale="92500" lnSpcReduction="10000"/>
          </a:bodyPr>
          <a:lstStyle/>
          <a:p>
            <a:pPr marL="0" indent="0">
              <a:buNone/>
            </a:pPr>
            <a:r>
              <a:rPr lang="es-CR" sz="2800" b="1" dirty="0">
                <a:solidFill>
                  <a:schemeClr val="accent3">
                    <a:lumMod val="75000"/>
                  </a:schemeClr>
                </a:solidFill>
              </a:rPr>
              <a:t>Gobernabilidad.</a:t>
            </a:r>
          </a:p>
          <a:p>
            <a:pPr marL="0" indent="0">
              <a:buNone/>
            </a:pPr>
            <a:endParaRPr lang="es-CR" sz="2800" b="1" dirty="0">
              <a:solidFill>
                <a:schemeClr val="accent3">
                  <a:lumMod val="75000"/>
                </a:schemeClr>
              </a:solidFill>
            </a:endParaRPr>
          </a:p>
          <a:p>
            <a:pPr marL="0" indent="0">
              <a:buNone/>
            </a:pPr>
            <a:endParaRPr lang="es-CR" sz="26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41</a:t>
            </a:fld>
            <a:endParaRPr lang="es-CR" dirty="0"/>
          </a:p>
        </p:txBody>
      </p:sp>
      <p:sp>
        <p:nvSpPr>
          <p:cNvPr id="6" name="5 Elipse"/>
          <p:cNvSpPr/>
          <p:nvPr/>
        </p:nvSpPr>
        <p:spPr>
          <a:xfrm>
            <a:off x="3707904" y="1700808"/>
            <a:ext cx="2232248"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CuadroTexto"/>
          <p:cNvSpPr txBox="1"/>
          <p:nvPr/>
        </p:nvSpPr>
        <p:spPr>
          <a:xfrm>
            <a:off x="4067944" y="2348880"/>
            <a:ext cx="1552580" cy="369332"/>
          </a:xfrm>
          <a:prstGeom prst="rect">
            <a:avLst/>
          </a:prstGeom>
          <a:noFill/>
        </p:spPr>
        <p:txBody>
          <a:bodyPr wrap="square" rtlCol="0">
            <a:spAutoFit/>
          </a:bodyPr>
          <a:lstStyle/>
          <a:p>
            <a:r>
              <a:rPr lang="es-CR" dirty="0"/>
              <a:t>Organización</a:t>
            </a:r>
          </a:p>
        </p:txBody>
      </p:sp>
      <p:sp>
        <p:nvSpPr>
          <p:cNvPr id="9" name="8 CuadroTexto"/>
          <p:cNvSpPr txBox="1"/>
          <p:nvPr/>
        </p:nvSpPr>
        <p:spPr>
          <a:xfrm>
            <a:off x="4211960" y="2924944"/>
            <a:ext cx="1152128" cy="461665"/>
          </a:xfrm>
          <a:prstGeom prst="rect">
            <a:avLst/>
          </a:prstGeom>
          <a:noFill/>
        </p:spPr>
        <p:txBody>
          <a:bodyPr wrap="square" rtlCol="0">
            <a:spAutoFit/>
          </a:bodyPr>
          <a:lstStyle/>
          <a:p>
            <a:pPr algn="ctr"/>
            <a:r>
              <a:rPr lang="es-CR" sz="1200" dirty="0"/>
              <a:t>Gobernabilidad Corporativa</a:t>
            </a:r>
          </a:p>
        </p:txBody>
      </p:sp>
      <p:sp>
        <p:nvSpPr>
          <p:cNvPr id="11" name="10 Elipse"/>
          <p:cNvSpPr/>
          <p:nvPr/>
        </p:nvSpPr>
        <p:spPr>
          <a:xfrm>
            <a:off x="4013182" y="3294824"/>
            <a:ext cx="1494922" cy="157433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7 Elipse"/>
          <p:cNvSpPr/>
          <p:nvPr/>
        </p:nvSpPr>
        <p:spPr>
          <a:xfrm>
            <a:off x="4013182" y="2641558"/>
            <a:ext cx="1476164" cy="14308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11 Elipse"/>
          <p:cNvSpPr/>
          <p:nvPr/>
        </p:nvSpPr>
        <p:spPr>
          <a:xfrm>
            <a:off x="3995080" y="3306975"/>
            <a:ext cx="1494921" cy="1579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12 CuadroTexto"/>
          <p:cNvSpPr txBox="1"/>
          <p:nvPr/>
        </p:nvSpPr>
        <p:spPr>
          <a:xfrm>
            <a:off x="4139196" y="2848649"/>
            <a:ext cx="1224136" cy="461665"/>
          </a:xfrm>
          <a:prstGeom prst="rect">
            <a:avLst/>
          </a:prstGeom>
          <a:noFill/>
        </p:spPr>
        <p:txBody>
          <a:bodyPr wrap="square" rtlCol="0">
            <a:spAutoFit/>
          </a:bodyPr>
          <a:lstStyle/>
          <a:p>
            <a:pPr algn="ctr"/>
            <a:r>
              <a:rPr lang="es-CR" sz="1200" dirty="0"/>
              <a:t>Gobernabilidad Corporativa</a:t>
            </a:r>
          </a:p>
        </p:txBody>
      </p:sp>
      <p:sp>
        <p:nvSpPr>
          <p:cNvPr id="14" name="13 CuadroTexto"/>
          <p:cNvSpPr txBox="1"/>
          <p:nvPr/>
        </p:nvSpPr>
        <p:spPr>
          <a:xfrm>
            <a:off x="4139196" y="3519252"/>
            <a:ext cx="1233708" cy="461665"/>
          </a:xfrm>
          <a:prstGeom prst="rect">
            <a:avLst/>
          </a:prstGeom>
          <a:noFill/>
        </p:spPr>
        <p:txBody>
          <a:bodyPr wrap="square" rtlCol="0">
            <a:spAutoFit/>
          </a:bodyPr>
          <a:lstStyle/>
          <a:p>
            <a:pPr algn="ctr"/>
            <a:r>
              <a:rPr lang="es-CR" sz="1200" dirty="0"/>
              <a:t>Gobernabilidad de DP</a:t>
            </a:r>
          </a:p>
        </p:txBody>
      </p:sp>
      <p:sp>
        <p:nvSpPr>
          <p:cNvPr id="15" name="14 CuadroTexto"/>
          <p:cNvSpPr txBox="1"/>
          <p:nvPr/>
        </p:nvSpPr>
        <p:spPr>
          <a:xfrm>
            <a:off x="4211960" y="4149080"/>
            <a:ext cx="1008112" cy="461665"/>
          </a:xfrm>
          <a:prstGeom prst="rect">
            <a:avLst/>
          </a:prstGeom>
          <a:noFill/>
        </p:spPr>
        <p:txBody>
          <a:bodyPr wrap="square" rtlCol="0">
            <a:spAutoFit/>
          </a:bodyPr>
          <a:lstStyle/>
          <a:p>
            <a:pPr algn="ctr"/>
            <a:r>
              <a:rPr lang="es-CR" sz="1200" dirty="0"/>
              <a:t>Dirección de Proyectos</a:t>
            </a:r>
          </a:p>
        </p:txBody>
      </p:sp>
      <p:sp>
        <p:nvSpPr>
          <p:cNvPr id="16" name="15 Rectángulo"/>
          <p:cNvSpPr/>
          <p:nvPr/>
        </p:nvSpPr>
        <p:spPr>
          <a:xfrm>
            <a:off x="251520" y="1700808"/>
            <a:ext cx="3384376" cy="4536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16 CuadroTexto"/>
          <p:cNvSpPr txBox="1"/>
          <p:nvPr/>
        </p:nvSpPr>
        <p:spPr>
          <a:xfrm>
            <a:off x="323528" y="1772816"/>
            <a:ext cx="3168352" cy="4031873"/>
          </a:xfrm>
          <a:prstGeom prst="rect">
            <a:avLst/>
          </a:prstGeom>
          <a:noFill/>
        </p:spPr>
        <p:txBody>
          <a:bodyPr wrap="square" rtlCol="0">
            <a:spAutoFit/>
          </a:bodyPr>
          <a:lstStyle/>
          <a:p>
            <a:r>
              <a:rPr lang="es-CR" sz="1600" dirty="0"/>
              <a:t>Una </a:t>
            </a:r>
            <a:r>
              <a:rPr lang="es-CR" sz="1600" b="1" dirty="0"/>
              <a:t>eficaz gobernabilidad </a:t>
            </a:r>
            <a:r>
              <a:rPr lang="es-CR" sz="1600" dirty="0"/>
              <a:t>permite que los proyectos estén alineados con los objetivos estratégicos de la organización y entregados de modo eficiente y sostenible.</a:t>
            </a:r>
          </a:p>
          <a:p>
            <a:r>
              <a:rPr lang="es-CR" sz="1600" dirty="0"/>
              <a:t>La Gobernabilidad de la Dirección de Proyectos es un subconjunto de la Corporativa, pero la mayoría de las actividades de la Gestión de Proyectos están fuera de la responsabilidad de la Gobernabilidad Corporativa. De manera que el control de los proyectos debe estar compartido entre la Gobernabilidad Corporativa y la Dirección de Proyectos.</a:t>
            </a:r>
          </a:p>
        </p:txBody>
      </p:sp>
      <p:sp>
        <p:nvSpPr>
          <p:cNvPr id="18" name="17 Rectángulo"/>
          <p:cNvSpPr/>
          <p:nvPr/>
        </p:nvSpPr>
        <p:spPr>
          <a:xfrm>
            <a:off x="5940152" y="1834655"/>
            <a:ext cx="1224136" cy="2951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18 CuadroTexto"/>
          <p:cNvSpPr txBox="1"/>
          <p:nvPr/>
        </p:nvSpPr>
        <p:spPr>
          <a:xfrm>
            <a:off x="5908556" y="1834655"/>
            <a:ext cx="1224136" cy="2970044"/>
          </a:xfrm>
          <a:prstGeom prst="rect">
            <a:avLst/>
          </a:prstGeom>
          <a:noFill/>
        </p:spPr>
        <p:txBody>
          <a:bodyPr wrap="square" rtlCol="0">
            <a:spAutoFit/>
          </a:bodyPr>
          <a:lstStyle/>
          <a:p>
            <a:pPr algn="ctr"/>
            <a:r>
              <a:rPr lang="es-CR" sz="1100" dirty="0"/>
              <a:t>Objetivos estratégicos</a:t>
            </a:r>
          </a:p>
          <a:p>
            <a:pPr algn="ctr"/>
            <a:endParaRPr lang="es-CR" sz="1100" dirty="0"/>
          </a:p>
          <a:p>
            <a:pPr algn="ctr"/>
            <a:endParaRPr lang="es-CR" sz="1100" dirty="0"/>
          </a:p>
          <a:p>
            <a:pPr algn="ctr"/>
            <a:endParaRPr lang="es-CR" sz="1100" dirty="0"/>
          </a:p>
          <a:p>
            <a:pPr algn="ctr"/>
            <a:endParaRPr lang="es-CR" sz="1100" dirty="0"/>
          </a:p>
          <a:p>
            <a:pPr algn="ctr"/>
            <a:endParaRPr lang="es-CR" sz="1100" dirty="0"/>
          </a:p>
          <a:p>
            <a:pPr algn="ctr"/>
            <a:endParaRPr lang="es-CR" sz="1100" dirty="0"/>
          </a:p>
          <a:p>
            <a:pPr algn="ctr"/>
            <a:r>
              <a:rPr lang="es-CR" sz="1100" dirty="0"/>
              <a:t>Patrocinador</a:t>
            </a:r>
          </a:p>
          <a:p>
            <a:pPr algn="ctr"/>
            <a:endParaRPr lang="es-CR" sz="1100" dirty="0"/>
          </a:p>
          <a:p>
            <a:pPr algn="ctr"/>
            <a:endParaRPr lang="es-CR" sz="1100" dirty="0"/>
          </a:p>
          <a:p>
            <a:pPr algn="ctr"/>
            <a:endParaRPr lang="es-CR" sz="1100" dirty="0"/>
          </a:p>
          <a:p>
            <a:pPr algn="ctr"/>
            <a:endParaRPr lang="es-CR" sz="1100" dirty="0"/>
          </a:p>
          <a:p>
            <a:pPr algn="ctr"/>
            <a:endParaRPr lang="es-CR" sz="1100" dirty="0"/>
          </a:p>
          <a:p>
            <a:pPr algn="ctr"/>
            <a:endParaRPr lang="es-CR" sz="1100" dirty="0"/>
          </a:p>
          <a:p>
            <a:pPr algn="ctr"/>
            <a:r>
              <a:rPr lang="es-CR" sz="1100" dirty="0"/>
              <a:t>Dirección de Proyectos</a:t>
            </a:r>
          </a:p>
        </p:txBody>
      </p:sp>
      <p:sp>
        <p:nvSpPr>
          <p:cNvPr id="20" name="19 Flecha arriba y abajo"/>
          <p:cNvSpPr/>
          <p:nvPr/>
        </p:nvSpPr>
        <p:spPr>
          <a:xfrm>
            <a:off x="6444208" y="2533546"/>
            <a:ext cx="152832" cy="5459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21 Flecha arriba y abajo"/>
          <p:cNvSpPr/>
          <p:nvPr/>
        </p:nvSpPr>
        <p:spPr>
          <a:xfrm>
            <a:off x="6475804" y="3606917"/>
            <a:ext cx="152832" cy="5459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22 Rectángulo"/>
          <p:cNvSpPr/>
          <p:nvPr/>
        </p:nvSpPr>
        <p:spPr>
          <a:xfrm>
            <a:off x="7668344" y="2924944"/>
            <a:ext cx="1080120" cy="863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23 CuadroTexto"/>
          <p:cNvSpPr txBox="1"/>
          <p:nvPr/>
        </p:nvSpPr>
        <p:spPr>
          <a:xfrm>
            <a:off x="7740352" y="3079481"/>
            <a:ext cx="1296144" cy="523220"/>
          </a:xfrm>
          <a:prstGeom prst="rect">
            <a:avLst/>
          </a:prstGeom>
          <a:noFill/>
        </p:spPr>
        <p:txBody>
          <a:bodyPr wrap="square" rtlCol="0">
            <a:spAutoFit/>
          </a:bodyPr>
          <a:lstStyle/>
          <a:p>
            <a:r>
              <a:rPr lang="es-CR" sz="1400" dirty="0"/>
              <a:t>Divulgación y reporte</a:t>
            </a:r>
          </a:p>
        </p:txBody>
      </p:sp>
      <p:sp>
        <p:nvSpPr>
          <p:cNvPr id="25" name="24 Cerrar llave"/>
          <p:cNvSpPr/>
          <p:nvPr/>
        </p:nvSpPr>
        <p:spPr>
          <a:xfrm>
            <a:off x="7380312" y="1834655"/>
            <a:ext cx="288032" cy="28954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26" name="25 Rectángulo"/>
          <p:cNvSpPr/>
          <p:nvPr/>
        </p:nvSpPr>
        <p:spPr>
          <a:xfrm>
            <a:off x="6732240" y="2525773"/>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26 CuadroTexto"/>
          <p:cNvSpPr txBox="1"/>
          <p:nvPr/>
        </p:nvSpPr>
        <p:spPr>
          <a:xfrm>
            <a:off x="6669048" y="2533546"/>
            <a:ext cx="855280" cy="553998"/>
          </a:xfrm>
          <a:prstGeom prst="rect">
            <a:avLst/>
          </a:prstGeom>
          <a:noFill/>
        </p:spPr>
        <p:txBody>
          <a:bodyPr wrap="square" rtlCol="0">
            <a:spAutoFit/>
          </a:bodyPr>
          <a:lstStyle/>
          <a:p>
            <a:r>
              <a:rPr lang="es-CR" sz="1000" b="1" dirty="0">
                <a:solidFill>
                  <a:schemeClr val="bg1"/>
                </a:solidFill>
              </a:rPr>
              <a:t>Dirección del Portafolio</a:t>
            </a:r>
          </a:p>
        </p:txBody>
      </p:sp>
    </p:spTree>
    <p:extLst>
      <p:ext uri="{BB962C8B-B14F-4D97-AF65-F5344CB8AC3E}">
        <p14:creationId xmlns:p14="http://schemas.microsoft.com/office/powerpoint/2010/main" val="1249534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42</a:t>
            </a:fld>
            <a:endParaRPr lang="en-US" dirty="0"/>
          </a:p>
        </p:txBody>
      </p:sp>
      <p:sp>
        <p:nvSpPr>
          <p:cNvPr id="4" name="Title 3"/>
          <p:cNvSpPr>
            <a:spLocks noGrp="1"/>
          </p:cNvSpPr>
          <p:nvPr>
            <p:ph type="title"/>
          </p:nvPr>
        </p:nvSpPr>
        <p:spPr>
          <a:xfrm>
            <a:off x="468313" y="1196975"/>
            <a:ext cx="3311599" cy="1008063"/>
          </a:xfrm>
        </p:spPr>
        <p:txBody>
          <a:bodyPr/>
          <a:lstStyle/>
          <a:p>
            <a:r>
              <a:rPr lang="en-US" dirty="0" err="1"/>
              <a:t>PRiSM</a:t>
            </a:r>
            <a:r>
              <a:rPr lang="en-US" dirty="0"/>
              <a:t> </a:t>
            </a:r>
            <a:r>
              <a:rPr lang="en-US" dirty="0" err="1"/>
              <a:t>Planeamiento</a:t>
            </a:r>
            <a:endParaRPr lang="en-US" dirty="0"/>
          </a:p>
        </p:txBody>
      </p:sp>
      <p:pic>
        <p:nvPicPr>
          <p:cNvPr id="6" name="Picture 5" descr="PRiSM Planing.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5163" y="2575504"/>
            <a:ext cx="2185274" cy="3657600"/>
          </a:xfrm>
          <a:prstGeom prst="rect">
            <a:avLst/>
          </a:prstGeom>
        </p:spPr>
      </p:pic>
      <p:cxnSp>
        <p:nvCxnSpPr>
          <p:cNvPr id="33" name="Straight Arrow Connector 32"/>
          <p:cNvCxnSpPr/>
          <p:nvPr/>
        </p:nvCxnSpPr>
        <p:spPr>
          <a:xfrm flipH="1" flipV="1">
            <a:off x="1313606" y="2943998"/>
            <a:ext cx="2133600" cy="183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3498880" y="2402086"/>
            <a:ext cx="4570482" cy="646331"/>
          </a:xfrm>
          <a:prstGeom prst="rect">
            <a:avLst/>
          </a:prstGeom>
          <a:noFill/>
        </p:spPr>
        <p:txBody>
          <a:bodyPr wrap="none" rtlCol="0">
            <a:spAutoFit/>
          </a:bodyPr>
          <a:lstStyle/>
          <a:p>
            <a:r>
              <a:rPr lang="en-US" b="1" dirty="0" err="1"/>
              <a:t>Defina</a:t>
            </a:r>
            <a:r>
              <a:rPr lang="en-US" b="1" dirty="0"/>
              <a:t> </a:t>
            </a:r>
            <a:r>
              <a:rPr lang="en-US" b="1" dirty="0" err="1"/>
              <a:t>los</a:t>
            </a:r>
            <a:r>
              <a:rPr lang="en-US" b="1" dirty="0"/>
              <a:t> components de </a:t>
            </a:r>
            <a:r>
              <a:rPr lang="en-US" b="1" dirty="0" err="1"/>
              <a:t>calidad</a:t>
            </a:r>
            <a:r>
              <a:rPr lang="en-US" b="1" dirty="0"/>
              <a:t> de la </a:t>
            </a:r>
          </a:p>
          <a:p>
            <a:r>
              <a:rPr lang="en-US" b="1" dirty="0" err="1"/>
              <a:t>sostenibilidad</a:t>
            </a:r>
            <a:r>
              <a:rPr lang="en-US" dirty="0"/>
              <a:t>.</a:t>
            </a:r>
          </a:p>
        </p:txBody>
      </p:sp>
      <p:sp>
        <p:nvSpPr>
          <p:cNvPr id="37" name="Rectangle 36"/>
          <p:cNvSpPr/>
          <p:nvPr/>
        </p:nvSpPr>
        <p:spPr>
          <a:xfrm>
            <a:off x="3467749" y="3406588"/>
            <a:ext cx="4572000" cy="923330"/>
          </a:xfrm>
          <a:prstGeom prst="rect">
            <a:avLst/>
          </a:prstGeom>
        </p:spPr>
        <p:txBody>
          <a:bodyPr>
            <a:spAutoFit/>
          </a:bodyPr>
          <a:lstStyle/>
          <a:p>
            <a:r>
              <a:rPr lang="en-US" dirty="0" err="1"/>
              <a:t>Establesca</a:t>
            </a:r>
            <a:r>
              <a:rPr lang="en-US" dirty="0"/>
              <a:t> </a:t>
            </a:r>
            <a:r>
              <a:rPr lang="en-US" dirty="0" err="1"/>
              <a:t>los</a:t>
            </a:r>
            <a:r>
              <a:rPr lang="en-US" dirty="0"/>
              <a:t> </a:t>
            </a:r>
            <a:r>
              <a:rPr lang="en-US" dirty="0" err="1"/>
              <a:t>umbrales</a:t>
            </a:r>
            <a:r>
              <a:rPr lang="en-US" dirty="0"/>
              <a:t> de </a:t>
            </a:r>
            <a:r>
              <a:rPr lang="en-US" dirty="0" err="1"/>
              <a:t>los</a:t>
            </a:r>
            <a:r>
              <a:rPr lang="en-US" dirty="0"/>
              <a:t> </a:t>
            </a:r>
            <a:r>
              <a:rPr lang="en-US" dirty="0" err="1"/>
              <a:t>impactos</a:t>
            </a:r>
            <a:r>
              <a:rPr lang="en-US" dirty="0"/>
              <a:t> de </a:t>
            </a:r>
            <a:r>
              <a:rPr lang="en-US" dirty="0" err="1"/>
              <a:t>sostenibilidad</a:t>
            </a:r>
            <a:r>
              <a:rPr lang="en-US" dirty="0"/>
              <a:t> </a:t>
            </a:r>
            <a:r>
              <a:rPr lang="en-US" dirty="0" err="1"/>
              <a:t>relevantes</a:t>
            </a:r>
            <a:r>
              <a:rPr lang="en-US" dirty="0"/>
              <a:t> para </a:t>
            </a:r>
            <a:r>
              <a:rPr lang="en-US" dirty="0" err="1"/>
              <a:t>los</a:t>
            </a:r>
            <a:r>
              <a:rPr lang="en-US" dirty="0"/>
              <a:t> </a:t>
            </a:r>
            <a:r>
              <a:rPr lang="en-US" dirty="0" err="1"/>
              <a:t>productos</a:t>
            </a:r>
            <a:r>
              <a:rPr lang="en-US" dirty="0"/>
              <a:t> y </a:t>
            </a:r>
            <a:r>
              <a:rPr lang="en-US" dirty="0" err="1"/>
              <a:t>procesos</a:t>
            </a:r>
            <a:r>
              <a:rPr lang="en-US" dirty="0"/>
              <a:t> del Proyecto.</a:t>
            </a:r>
          </a:p>
        </p:txBody>
      </p:sp>
      <p:sp>
        <p:nvSpPr>
          <p:cNvPr id="41" name="TextBox 40"/>
          <p:cNvSpPr txBox="1"/>
          <p:nvPr/>
        </p:nvSpPr>
        <p:spPr>
          <a:xfrm>
            <a:off x="3997699" y="5267584"/>
            <a:ext cx="4038600" cy="923330"/>
          </a:xfrm>
          <a:prstGeom prst="rect">
            <a:avLst/>
          </a:prstGeom>
          <a:noFill/>
        </p:spPr>
        <p:txBody>
          <a:bodyPr wrap="square" rtlCol="0">
            <a:spAutoFit/>
          </a:bodyPr>
          <a:lstStyle/>
          <a:p>
            <a:r>
              <a:rPr lang="en-US" b="1" dirty="0"/>
              <a:t>Un </a:t>
            </a:r>
            <a:r>
              <a:rPr lang="en-US" b="1" dirty="0" err="1"/>
              <a:t>ejemplo</a:t>
            </a:r>
            <a:r>
              <a:rPr lang="en-US" b="1" dirty="0"/>
              <a:t> </a:t>
            </a:r>
            <a:r>
              <a:rPr lang="en-US" b="1" dirty="0" err="1"/>
              <a:t>podría</a:t>
            </a:r>
            <a:r>
              <a:rPr lang="en-US" b="1" dirty="0"/>
              <a:t> </a:t>
            </a:r>
            <a:r>
              <a:rPr lang="en-US" b="1" dirty="0" err="1"/>
              <a:t>ser</a:t>
            </a:r>
            <a:r>
              <a:rPr lang="en-US" b="1" dirty="0"/>
              <a:t>: </a:t>
            </a:r>
          </a:p>
          <a:p>
            <a:r>
              <a:rPr lang="en-US" dirty="0"/>
              <a:t>Para la </a:t>
            </a:r>
            <a:r>
              <a:rPr lang="en-US" dirty="0" err="1"/>
              <a:t>adquisición</a:t>
            </a:r>
            <a:r>
              <a:rPr lang="en-US" dirty="0"/>
              <a:t> de </a:t>
            </a:r>
            <a:r>
              <a:rPr lang="en-US" dirty="0" err="1"/>
              <a:t>los</a:t>
            </a:r>
            <a:r>
              <a:rPr lang="en-US" dirty="0"/>
              <a:t> </a:t>
            </a:r>
            <a:r>
              <a:rPr lang="en-US" dirty="0" err="1"/>
              <a:t>recursos</a:t>
            </a:r>
            <a:r>
              <a:rPr lang="en-US" dirty="0"/>
              <a:t>, el </a:t>
            </a:r>
            <a:r>
              <a:rPr lang="en-US" dirty="0" err="1"/>
              <a:t>puntaje</a:t>
            </a:r>
            <a:r>
              <a:rPr lang="en-US" dirty="0"/>
              <a:t> P5 no </a:t>
            </a:r>
            <a:r>
              <a:rPr lang="en-US" dirty="0" err="1"/>
              <a:t>debe</a:t>
            </a:r>
            <a:r>
              <a:rPr lang="en-US" dirty="0"/>
              <a:t> exceeder +1</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643" y="2591635"/>
            <a:ext cx="1143000" cy="913565"/>
          </a:xfrm>
          <a:prstGeom prst="rect">
            <a:avLst/>
          </a:prstGeom>
        </p:spPr>
      </p:pic>
    </p:spTree>
    <p:extLst>
      <p:ext uri="{BB962C8B-B14F-4D97-AF65-F5344CB8AC3E}">
        <p14:creationId xmlns:p14="http://schemas.microsoft.com/office/powerpoint/2010/main" val="5163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fontScale="77500" lnSpcReduction="20000"/>
          </a:bodyPr>
          <a:lstStyle/>
          <a:p>
            <a:pPr marL="0" indent="0">
              <a:buNone/>
            </a:pPr>
            <a:r>
              <a:rPr lang="es-CR" sz="2800" b="1" dirty="0">
                <a:solidFill>
                  <a:schemeClr val="accent3">
                    <a:lumMod val="75000"/>
                  </a:schemeClr>
                </a:solidFill>
              </a:rPr>
              <a:t>Gestión de Calidad</a:t>
            </a:r>
          </a:p>
          <a:p>
            <a:pPr marL="0" indent="0">
              <a:buNone/>
            </a:pPr>
            <a:r>
              <a:rPr lang="es-CR" sz="2200" b="1" dirty="0"/>
              <a:t>La Gestión de la Calidad ”involucra la determinación de las políticas de calidad, objetivos, y responsabilidades a fin de que el proyecto satisfaga las necesidades para lo cual fue llevado a cabo”.</a:t>
            </a:r>
          </a:p>
          <a:p>
            <a:pPr marL="0" indent="0">
              <a:buNone/>
            </a:pPr>
            <a:endParaRPr lang="es-CR" sz="2200" b="1" dirty="0"/>
          </a:p>
          <a:p>
            <a:pPr marL="0" indent="0">
              <a:buNone/>
            </a:pPr>
            <a:r>
              <a:rPr lang="es-CR" sz="2200" b="1" dirty="0"/>
              <a:t>Puntos claves:</a:t>
            </a:r>
          </a:p>
          <a:p>
            <a:pPr marL="0" indent="0">
              <a:buNone/>
            </a:pPr>
            <a:r>
              <a:rPr lang="es-CR" sz="2200" b="1" dirty="0"/>
              <a:t>1. Los requerimientos para la calidad se definen en términos medibles como criterios de aceptación.</a:t>
            </a:r>
          </a:p>
          <a:p>
            <a:pPr marL="0" indent="0">
              <a:buNone/>
            </a:pPr>
            <a:r>
              <a:rPr lang="es-CR" sz="2200" b="1" dirty="0"/>
              <a:t>2. Los resultados y los procesos sólo pueden ser adecuados al propósito si el propósito es comprendido.</a:t>
            </a:r>
          </a:p>
          <a:p>
            <a:pPr marL="0" indent="0">
              <a:buNone/>
            </a:pPr>
            <a:r>
              <a:rPr lang="es-CR" sz="2200" b="1" dirty="0"/>
              <a:t>3. La definición de los requerimientos posibilita al director del proyecto realizar concesiones entre el alcance, tiempo, costo y calidad.</a:t>
            </a:r>
          </a:p>
          <a:p>
            <a:pPr marL="0" indent="0">
              <a:buNone/>
            </a:pPr>
            <a:endParaRPr lang="es-CR" sz="2200" b="1" dirty="0"/>
          </a:p>
          <a:p>
            <a:pPr marL="0" indent="0">
              <a:buNone/>
            </a:pPr>
            <a:r>
              <a:rPr lang="es-CR" sz="2200" b="1" dirty="0"/>
              <a:t>De las normas ISO 9001 sobre Gestión de Calidad obtenemos que ésta valora y posibilita:</a:t>
            </a:r>
          </a:p>
          <a:p>
            <a:pPr>
              <a:buFont typeface="Wingdings" panose="05000000000000000000" pitchFamily="2" charset="2"/>
              <a:buChar char="ü"/>
            </a:pPr>
            <a:r>
              <a:rPr lang="es-CR" sz="2200" b="1" dirty="0"/>
              <a:t>Enfoque en el Cliente</a:t>
            </a:r>
          </a:p>
          <a:p>
            <a:pPr>
              <a:buFont typeface="Wingdings" panose="05000000000000000000" pitchFamily="2" charset="2"/>
              <a:buChar char="ü"/>
            </a:pPr>
            <a:r>
              <a:rPr lang="es-CR" sz="2200" b="1" dirty="0"/>
              <a:t>Liderazgo</a:t>
            </a:r>
          </a:p>
          <a:p>
            <a:pPr>
              <a:buFont typeface="Wingdings" panose="05000000000000000000" pitchFamily="2" charset="2"/>
              <a:buChar char="ü"/>
            </a:pPr>
            <a:r>
              <a:rPr lang="es-CR" sz="2200" b="1" dirty="0"/>
              <a:t>Participación del personal</a:t>
            </a:r>
          </a:p>
          <a:p>
            <a:pPr>
              <a:buFont typeface="Wingdings" panose="05000000000000000000" pitchFamily="2" charset="2"/>
              <a:buChar char="ü"/>
            </a:pPr>
            <a:r>
              <a:rPr lang="es-CR" sz="2200" b="1" dirty="0"/>
              <a:t>Enfoque por procesos</a:t>
            </a:r>
          </a:p>
          <a:p>
            <a:pPr>
              <a:buFont typeface="Wingdings" panose="05000000000000000000" pitchFamily="2" charset="2"/>
              <a:buChar char="ü"/>
            </a:pPr>
            <a:r>
              <a:rPr lang="es-CR" sz="2200" b="1" dirty="0"/>
              <a:t>Enfoque de sistema para la gestión</a:t>
            </a:r>
          </a:p>
          <a:p>
            <a:pPr>
              <a:buFont typeface="Wingdings" panose="05000000000000000000" pitchFamily="2" charset="2"/>
              <a:buChar char="ü"/>
            </a:pPr>
            <a:r>
              <a:rPr lang="es-CR" sz="2200" b="1" dirty="0"/>
              <a:t>Mejora continua</a:t>
            </a:r>
          </a:p>
          <a:p>
            <a:pPr>
              <a:buFont typeface="Wingdings" panose="05000000000000000000" pitchFamily="2" charset="2"/>
              <a:buChar char="ü"/>
            </a:pPr>
            <a:r>
              <a:rPr lang="es-CR" sz="2200" b="1" dirty="0"/>
              <a:t>Toma de decisiones basada en los hechos</a:t>
            </a:r>
          </a:p>
          <a:p>
            <a:pPr>
              <a:buFont typeface="Wingdings" panose="05000000000000000000" pitchFamily="2" charset="2"/>
              <a:buChar char="ü"/>
            </a:pPr>
            <a:r>
              <a:rPr lang="es-CR" sz="2200" b="1" dirty="0"/>
              <a:t>Beneficios mutuos con los proveedores</a:t>
            </a:r>
          </a:p>
          <a:p>
            <a:pPr marL="0" indent="0">
              <a:buNone/>
            </a:pPr>
            <a:endParaRPr lang="es-CR" sz="1600" b="1" dirty="0">
              <a:solidFill>
                <a:schemeClr val="accent3">
                  <a:lumMod val="75000"/>
                </a:schemeClr>
              </a:solidFill>
            </a:endParaRP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43</a:t>
            </a:fld>
            <a:endParaRPr lang="es-CR" dirty="0"/>
          </a:p>
        </p:txBody>
      </p:sp>
    </p:spTree>
    <p:extLst>
      <p:ext uri="{BB962C8B-B14F-4D97-AF65-F5344CB8AC3E}">
        <p14:creationId xmlns:p14="http://schemas.microsoft.com/office/powerpoint/2010/main" val="3630863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lnSpcReduction="10000"/>
          </a:bodyPr>
          <a:lstStyle/>
          <a:p>
            <a:pPr marL="0" indent="0">
              <a:buNone/>
            </a:pPr>
            <a:r>
              <a:rPr lang="es-CR" sz="2800" b="1" dirty="0">
                <a:solidFill>
                  <a:schemeClr val="accent3">
                    <a:lumMod val="75000"/>
                  </a:schemeClr>
                </a:solidFill>
              </a:rPr>
              <a:t>Gestión de Calidad</a:t>
            </a:r>
          </a:p>
          <a:p>
            <a:pPr marL="0" indent="0">
              <a:buNone/>
            </a:pPr>
            <a:endParaRPr lang="es-CR" sz="1400" dirty="0"/>
          </a:p>
          <a:p>
            <a:pPr marL="0" indent="0">
              <a:buNone/>
            </a:pPr>
            <a:r>
              <a:rPr lang="es-CR" sz="1400" dirty="0"/>
              <a:t>								</a:t>
            </a:r>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endParaRPr lang="es-CR" sz="1400" dirty="0"/>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44</a:t>
            </a:fld>
            <a:endParaRPr lang="es-CR" dirty="0"/>
          </a:p>
        </p:txBody>
      </p:sp>
      <p:graphicFrame>
        <p:nvGraphicFramePr>
          <p:cNvPr id="5" name="4 Diagrama"/>
          <p:cNvGraphicFramePr/>
          <p:nvPr>
            <p:extLst/>
          </p:nvPr>
        </p:nvGraphicFramePr>
        <p:xfrm>
          <a:off x="39553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5"/>
          <p:cNvSpPr>
            <a:spLocks noGrp="1"/>
          </p:cNvSpPr>
          <p:nvPr>
            <p:ph type="title"/>
          </p:nvPr>
        </p:nvSpPr>
        <p:spPr/>
        <p:txBody>
          <a:bodyPr/>
          <a:lstStyle/>
          <a:p>
            <a:endParaRPr lang="es-CR"/>
          </a:p>
        </p:txBody>
      </p:sp>
    </p:spTree>
    <p:extLst>
      <p:ext uri="{BB962C8B-B14F-4D97-AF65-F5344CB8AC3E}">
        <p14:creationId xmlns:p14="http://schemas.microsoft.com/office/powerpoint/2010/main" val="529699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45</a:t>
            </a:fld>
            <a:endParaRPr lang="en-US" dirty="0"/>
          </a:p>
        </p:txBody>
      </p:sp>
      <p:sp>
        <p:nvSpPr>
          <p:cNvPr id="4" name="Title 3"/>
          <p:cNvSpPr>
            <a:spLocks noGrp="1"/>
          </p:cNvSpPr>
          <p:nvPr>
            <p:ph type="title"/>
          </p:nvPr>
        </p:nvSpPr>
        <p:spPr>
          <a:xfrm>
            <a:off x="468313" y="1196975"/>
            <a:ext cx="3113087" cy="1008063"/>
          </a:xfrm>
        </p:spPr>
        <p:txBody>
          <a:bodyPr/>
          <a:lstStyle/>
          <a:p>
            <a:r>
              <a:rPr lang="en-US" dirty="0" err="1"/>
              <a:t>PRiSM</a:t>
            </a:r>
            <a:r>
              <a:rPr lang="en-US" dirty="0"/>
              <a:t> </a:t>
            </a:r>
            <a:r>
              <a:rPr lang="en-US" dirty="0" err="1"/>
              <a:t>Planeamiento</a:t>
            </a:r>
            <a:endParaRPr lang="en-US" dirty="0"/>
          </a:p>
        </p:txBody>
      </p:sp>
      <p:cxnSp>
        <p:nvCxnSpPr>
          <p:cNvPr id="33" name="Straight Arrow Connector 32"/>
          <p:cNvCxnSpPr/>
          <p:nvPr/>
        </p:nvCxnSpPr>
        <p:spPr>
          <a:xfrm flipH="1">
            <a:off x="1403648" y="3296138"/>
            <a:ext cx="2177752" cy="710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3581400" y="2895600"/>
            <a:ext cx="5562600" cy="2062103"/>
          </a:xfrm>
          <a:prstGeom prst="rect">
            <a:avLst/>
          </a:prstGeom>
        </p:spPr>
        <p:txBody>
          <a:bodyPr wrap="square">
            <a:spAutoFit/>
          </a:bodyPr>
          <a:lstStyle/>
          <a:p>
            <a:r>
              <a:rPr lang="en-US" sz="2000" b="1" dirty="0"/>
              <a:t>Los </a:t>
            </a:r>
            <a:r>
              <a:rPr lang="en-US" sz="2000" b="1" dirty="0" err="1"/>
              <a:t>controles</a:t>
            </a:r>
            <a:r>
              <a:rPr lang="en-US" sz="2000" b="1" dirty="0"/>
              <a:t> del Proyecto </a:t>
            </a:r>
            <a:r>
              <a:rPr lang="en-US" sz="2000" b="1" dirty="0" err="1"/>
              <a:t>pueden</a:t>
            </a:r>
            <a:r>
              <a:rPr lang="en-US" sz="2000" b="1" dirty="0"/>
              <a:t> </a:t>
            </a:r>
            <a:r>
              <a:rPr lang="en-US" sz="2000" b="1" dirty="0" err="1"/>
              <a:t>incluir</a:t>
            </a:r>
            <a:r>
              <a:rPr lang="en-US" sz="2000" b="1" dirty="0"/>
              <a:t>:</a:t>
            </a:r>
          </a:p>
          <a:p>
            <a:pPr marL="285750" indent="-285750">
              <a:buFont typeface="Arial"/>
              <a:buChar char="•"/>
            </a:pPr>
            <a:r>
              <a:rPr lang="en-US" dirty="0" err="1"/>
              <a:t>Frecuecia</a:t>
            </a:r>
            <a:r>
              <a:rPr lang="en-US" dirty="0"/>
              <a:t> y </a:t>
            </a:r>
            <a:r>
              <a:rPr lang="en-US" dirty="0" err="1"/>
              <a:t>formato</a:t>
            </a:r>
            <a:r>
              <a:rPr lang="en-US" dirty="0"/>
              <a:t> de la </a:t>
            </a:r>
            <a:r>
              <a:rPr lang="en-US" dirty="0" err="1"/>
              <a:t>comunicacion</a:t>
            </a:r>
            <a:r>
              <a:rPr lang="en-US" dirty="0"/>
              <a:t> entre </a:t>
            </a:r>
            <a:r>
              <a:rPr lang="en-US" dirty="0" err="1"/>
              <a:t>los</a:t>
            </a:r>
            <a:r>
              <a:rPr lang="en-US" dirty="0"/>
              <a:t> </a:t>
            </a:r>
            <a:r>
              <a:rPr lang="en-US" dirty="0" err="1"/>
              <a:t>involucrados</a:t>
            </a:r>
            <a:r>
              <a:rPr lang="en-US" dirty="0"/>
              <a:t> y el PM</a:t>
            </a:r>
          </a:p>
          <a:p>
            <a:pPr marL="285750" indent="-285750">
              <a:buFont typeface="Arial"/>
              <a:buChar char="•"/>
            </a:pPr>
            <a:r>
              <a:rPr lang="en-US" dirty="0" err="1"/>
              <a:t>Mecanismos</a:t>
            </a:r>
            <a:r>
              <a:rPr lang="en-US" dirty="0"/>
              <a:t> para </a:t>
            </a:r>
            <a:r>
              <a:rPr lang="en-US" dirty="0" err="1"/>
              <a:t>reconocer</a:t>
            </a:r>
            <a:r>
              <a:rPr lang="en-US" dirty="0"/>
              <a:t> y </a:t>
            </a:r>
            <a:r>
              <a:rPr lang="en-US" dirty="0" err="1"/>
              <a:t>analizar</a:t>
            </a:r>
            <a:r>
              <a:rPr lang="en-US" dirty="0"/>
              <a:t> </a:t>
            </a:r>
            <a:r>
              <a:rPr lang="en-US" dirty="0" err="1"/>
              <a:t>los</a:t>
            </a:r>
            <a:r>
              <a:rPr lang="en-US" dirty="0"/>
              <a:t> </a:t>
            </a:r>
            <a:r>
              <a:rPr lang="en-US" dirty="0" err="1"/>
              <a:t>incidentes</a:t>
            </a:r>
            <a:r>
              <a:rPr lang="en-US" dirty="0"/>
              <a:t> y </a:t>
            </a:r>
            <a:r>
              <a:rPr lang="en-US" dirty="0" err="1"/>
              <a:t>cambios</a:t>
            </a:r>
            <a:r>
              <a:rPr lang="en-US" dirty="0"/>
              <a:t>.</a:t>
            </a:r>
          </a:p>
          <a:p>
            <a:pPr marL="285750" indent="-285750">
              <a:buFont typeface="Arial"/>
              <a:buChar char="•"/>
            </a:pPr>
            <a:r>
              <a:rPr lang="en-US" dirty="0" err="1"/>
              <a:t>Mecanismos</a:t>
            </a:r>
            <a:r>
              <a:rPr lang="en-US" dirty="0"/>
              <a:t> para </a:t>
            </a:r>
            <a:r>
              <a:rPr lang="en-US" dirty="0" err="1"/>
              <a:t>escalar</a:t>
            </a:r>
            <a:r>
              <a:rPr lang="en-US" dirty="0"/>
              <a:t> </a:t>
            </a:r>
            <a:r>
              <a:rPr lang="en-US" dirty="0" err="1"/>
              <a:t>excepciones</a:t>
            </a:r>
            <a:endParaRPr lang="en-US" dirty="0"/>
          </a:p>
          <a:p>
            <a:pPr marL="285750" indent="-285750">
              <a:buFont typeface="Arial"/>
              <a:buChar char="•"/>
            </a:pPr>
            <a:r>
              <a:rPr lang="en-US" dirty="0"/>
              <a:t>Etc.</a:t>
            </a:r>
          </a:p>
        </p:txBody>
      </p:sp>
      <p:grpSp>
        <p:nvGrpSpPr>
          <p:cNvPr id="2" name="Group 4"/>
          <p:cNvGrpSpPr/>
          <p:nvPr/>
        </p:nvGrpSpPr>
        <p:grpSpPr>
          <a:xfrm>
            <a:off x="490235" y="2438400"/>
            <a:ext cx="2193091" cy="3657600"/>
            <a:chOff x="449383" y="1447800"/>
            <a:chExt cx="2193091" cy="3657600"/>
          </a:xfrm>
        </p:grpSpPr>
        <p:pic>
          <p:nvPicPr>
            <p:cNvPr id="12" name="Picture 11"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447800"/>
              <a:ext cx="2185274" cy="3657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383" y="1467338"/>
              <a:ext cx="1048708" cy="838200"/>
            </a:xfrm>
            <a:prstGeom prst="rect">
              <a:avLst/>
            </a:prstGeom>
          </p:spPr>
        </p:pic>
      </p:grpSp>
    </p:spTree>
    <p:extLst>
      <p:ext uri="{BB962C8B-B14F-4D97-AF65-F5344CB8AC3E}">
        <p14:creationId xmlns:p14="http://schemas.microsoft.com/office/powerpoint/2010/main" val="1176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468313" y="2214004"/>
            <a:ext cx="2193091" cy="3657600"/>
            <a:chOff x="449383" y="1447800"/>
            <a:chExt cx="2193091" cy="3657600"/>
          </a:xfrm>
        </p:grpSpPr>
        <p:pic>
          <p:nvPicPr>
            <p:cNvPr id="13" name="Picture 12" descr="PRiSM Planing.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1447800"/>
              <a:ext cx="2185274" cy="36576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383" y="1467338"/>
              <a:ext cx="1048708" cy="838200"/>
            </a:xfrm>
            <a:prstGeom prst="rect">
              <a:avLst/>
            </a:prstGeom>
          </p:spPr>
        </p:pic>
      </p:grpSp>
      <p:sp>
        <p:nvSpPr>
          <p:cNvPr id="3" name="Slide Number Placeholder 2"/>
          <p:cNvSpPr>
            <a:spLocks noGrp="1"/>
          </p:cNvSpPr>
          <p:nvPr>
            <p:ph type="sldNum" sz="quarter" idx="12"/>
          </p:nvPr>
        </p:nvSpPr>
        <p:spPr/>
        <p:txBody>
          <a:bodyPr/>
          <a:lstStyle/>
          <a:p>
            <a:fld id="{4BE819A1-3DD8-4179-BFD0-BF7D359F8DBD}" type="slidenum">
              <a:rPr lang="en-US" smtClean="0"/>
              <a:pPr/>
              <a:t>46</a:t>
            </a:fld>
            <a:endParaRPr lang="en-US" dirty="0"/>
          </a:p>
        </p:txBody>
      </p:sp>
      <p:sp>
        <p:nvSpPr>
          <p:cNvPr id="4" name="Title 3"/>
          <p:cNvSpPr>
            <a:spLocks noGrp="1"/>
          </p:cNvSpPr>
          <p:nvPr>
            <p:ph type="title"/>
          </p:nvPr>
        </p:nvSpPr>
        <p:spPr>
          <a:xfrm>
            <a:off x="468313" y="1196975"/>
            <a:ext cx="3167583" cy="1008063"/>
          </a:xfrm>
        </p:spPr>
        <p:txBody>
          <a:bodyPr/>
          <a:lstStyle/>
          <a:p>
            <a:r>
              <a:rPr lang="en-US" dirty="0" err="1"/>
              <a:t>PRiSM</a:t>
            </a:r>
            <a:r>
              <a:rPr lang="en-US" dirty="0"/>
              <a:t> </a:t>
            </a:r>
            <a:r>
              <a:rPr lang="en-US" dirty="0" err="1"/>
              <a:t>Planeamiento</a:t>
            </a:r>
            <a:endParaRPr lang="en-US" dirty="0"/>
          </a:p>
        </p:txBody>
      </p:sp>
      <p:cxnSp>
        <p:nvCxnSpPr>
          <p:cNvPr id="33" name="Straight Arrow Connector 32"/>
          <p:cNvCxnSpPr/>
          <p:nvPr/>
        </p:nvCxnSpPr>
        <p:spPr>
          <a:xfrm flipH="1">
            <a:off x="1331640" y="3124200"/>
            <a:ext cx="1944960" cy="13849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3980550" y="1613800"/>
            <a:ext cx="4038600" cy="5446501"/>
          </a:xfrm>
          <a:prstGeom prst="rect">
            <a:avLst/>
          </a:prstGeom>
        </p:spPr>
      </p:pic>
    </p:spTree>
    <p:extLst>
      <p:ext uri="{BB962C8B-B14F-4D97-AF65-F5344CB8AC3E}">
        <p14:creationId xmlns:p14="http://schemas.microsoft.com/office/powerpoint/2010/main" val="22550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fontScale="92500" lnSpcReduction="10000"/>
          </a:bodyPr>
          <a:lstStyle/>
          <a:p>
            <a:pPr marL="0" indent="0">
              <a:buNone/>
            </a:pPr>
            <a:r>
              <a:rPr lang="es-CR" sz="2800" b="1" dirty="0">
                <a:solidFill>
                  <a:schemeClr val="accent3">
                    <a:lumMod val="75000"/>
                  </a:schemeClr>
                </a:solidFill>
              </a:rPr>
              <a:t>Gestión de los interesados.</a:t>
            </a: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47</a:t>
            </a:fld>
            <a:endParaRPr lang="es-C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904656" cy="480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78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48</a:t>
            </a:fld>
            <a:endParaRPr lang="en-US" dirty="0"/>
          </a:p>
        </p:txBody>
      </p:sp>
      <p:sp>
        <p:nvSpPr>
          <p:cNvPr id="4" name="Title 3"/>
          <p:cNvSpPr>
            <a:spLocks noGrp="1"/>
          </p:cNvSpPr>
          <p:nvPr>
            <p:ph type="title"/>
          </p:nvPr>
        </p:nvSpPr>
        <p:spPr>
          <a:xfrm>
            <a:off x="468313" y="1196975"/>
            <a:ext cx="3114619" cy="1008063"/>
          </a:xfrm>
        </p:spPr>
        <p:txBody>
          <a:bodyPr/>
          <a:lstStyle/>
          <a:p>
            <a:r>
              <a:rPr lang="en-US" dirty="0" err="1"/>
              <a:t>PRiSM</a:t>
            </a:r>
            <a:r>
              <a:rPr lang="en-US" dirty="0"/>
              <a:t> </a:t>
            </a:r>
            <a:r>
              <a:rPr lang="en-US" dirty="0" err="1"/>
              <a:t>Planeamiento</a:t>
            </a:r>
            <a:endParaRPr lang="en-US" dirty="0"/>
          </a:p>
        </p:txBody>
      </p:sp>
      <p:cxnSp>
        <p:nvCxnSpPr>
          <p:cNvPr id="33" name="Straight Arrow Connector 32"/>
          <p:cNvCxnSpPr/>
          <p:nvPr/>
        </p:nvCxnSpPr>
        <p:spPr>
          <a:xfrm flipH="1">
            <a:off x="2660708" y="2316250"/>
            <a:ext cx="2062687" cy="7361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 name="Group 19"/>
          <p:cNvGrpSpPr>
            <a:grpSpLocks/>
          </p:cNvGrpSpPr>
          <p:nvPr/>
        </p:nvGrpSpPr>
        <p:grpSpPr bwMode="auto">
          <a:xfrm>
            <a:off x="4572000" y="1905000"/>
            <a:ext cx="3489117" cy="1904077"/>
            <a:chOff x="1991" y="1080"/>
            <a:chExt cx="3971" cy="1752"/>
          </a:xfrm>
        </p:grpSpPr>
        <p:sp>
          <p:nvSpPr>
            <p:cNvPr id="13" name="Rectangle 3"/>
            <p:cNvSpPr>
              <a:spLocks noChangeArrowheads="1"/>
            </p:cNvSpPr>
            <p:nvPr/>
          </p:nvSpPr>
          <p:spPr bwMode="auto">
            <a:xfrm>
              <a:off x="2704" y="1080"/>
              <a:ext cx="1422"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Chocolate Chip Cookie</a:t>
              </a:r>
            </a:p>
          </p:txBody>
        </p:sp>
        <p:sp>
          <p:nvSpPr>
            <p:cNvPr id="14" name="Rectangle 4"/>
            <p:cNvSpPr>
              <a:spLocks noChangeArrowheads="1"/>
            </p:cNvSpPr>
            <p:nvPr/>
          </p:nvSpPr>
          <p:spPr bwMode="auto">
            <a:xfrm>
              <a:off x="1991" y="1781"/>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Chocolate Chips</a:t>
              </a:r>
            </a:p>
          </p:txBody>
        </p:sp>
        <p:sp>
          <p:nvSpPr>
            <p:cNvPr id="15" name="Rectangle 6"/>
            <p:cNvSpPr>
              <a:spLocks noChangeArrowheads="1"/>
            </p:cNvSpPr>
            <p:nvPr/>
          </p:nvSpPr>
          <p:spPr bwMode="auto">
            <a:xfrm>
              <a:off x="3657" y="1776"/>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Dough</a:t>
              </a:r>
            </a:p>
          </p:txBody>
        </p:sp>
        <p:cxnSp>
          <p:nvCxnSpPr>
            <p:cNvPr id="16" name="AutoShape 7"/>
            <p:cNvCxnSpPr>
              <a:cxnSpLocks noChangeShapeType="1"/>
              <a:stCxn id="13" idx="2"/>
              <a:endCxn id="14" idx="0"/>
            </p:cNvCxnSpPr>
            <p:nvPr/>
          </p:nvCxnSpPr>
          <p:spPr bwMode="auto">
            <a:xfrm rot="5400000">
              <a:off x="2755" y="1120"/>
              <a:ext cx="365" cy="956"/>
            </a:xfrm>
            <a:prstGeom prst="bentConnector3">
              <a:avLst>
                <a:gd name="adj1" fmla="val 50000"/>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cxnSp>
        <p:sp>
          <p:nvSpPr>
            <p:cNvPr id="17" name="Rectangle 12"/>
            <p:cNvSpPr>
              <a:spLocks noChangeArrowheads="1"/>
            </p:cNvSpPr>
            <p:nvPr/>
          </p:nvSpPr>
          <p:spPr bwMode="auto">
            <a:xfrm>
              <a:off x="2078" y="2480"/>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Flour</a:t>
              </a:r>
            </a:p>
          </p:txBody>
        </p:sp>
        <p:sp>
          <p:nvSpPr>
            <p:cNvPr id="18" name="Rectangle 13"/>
            <p:cNvSpPr>
              <a:spLocks noChangeArrowheads="1"/>
            </p:cNvSpPr>
            <p:nvPr/>
          </p:nvSpPr>
          <p:spPr bwMode="auto">
            <a:xfrm>
              <a:off x="5026" y="2496"/>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Butter</a:t>
              </a:r>
            </a:p>
          </p:txBody>
        </p:sp>
        <p:cxnSp>
          <p:nvCxnSpPr>
            <p:cNvPr id="19" name="AutoShape 17"/>
            <p:cNvCxnSpPr>
              <a:cxnSpLocks noChangeShapeType="1"/>
              <a:stCxn id="15" idx="2"/>
              <a:endCxn id="17" idx="0"/>
            </p:cNvCxnSpPr>
            <p:nvPr/>
          </p:nvCxnSpPr>
          <p:spPr bwMode="auto">
            <a:xfrm rot="5400000">
              <a:off x="3152" y="1507"/>
              <a:ext cx="368" cy="1579"/>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cxnSp>
          <p:nvCxnSpPr>
            <p:cNvPr id="21" name="AutoShape 18"/>
            <p:cNvCxnSpPr>
              <a:cxnSpLocks noChangeShapeType="1"/>
              <a:stCxn id="15" idx="2"/>
              <a:endCxn id="18" idx="0"/>
            </p:cNvCxnSpPr>
            <p:nvPr/>
          </p:nvCxnSpPr>
          <p:spPr bwMode="auto">
            <a:xfrm rot="16200000" flipH="1">
              <a:off x="4618" y="1619"/>
              <a:ext cx="384" cy="1369"/>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grpSp>
      <p:cxnSp>
        <p:nvCxnSpPr>
          <p:cNvPr id="22" name="AutoShape 7"/>
          <p:cNvCxnSpPr>
            <a:cxnSpLocks noChangeShapeType="1"/>
            <a:stCxn id="13" idx="2"/>
            <a:endCxn id="15" idx="0"/>
          </p:cNvCxnSpPr>
          <p:nvPr/>
        </p:nvCxnSpPr>
        <p:spPr bwMode="auto">
          <a:xfrm rot="16200000" flipH="1">
            <a:off x="5939571" y="2153951"/>
            <a:ext cx="391249" cy="623676"/>
          </a:xfrm>
          <a:prstGeom prst="bentConnector3">
            <a:avLst>
              <a:gd name="adj1" fmla="val 50000"/>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cxnSp>
      <p:sp>
        <p:nvSpPr>
          <p:cNvPr id="23" name="Rectangle 13"/>
          <p:cNvSpPr>
            <a:spLocks noChangeArrowheads="1"/>
          </p:cNvSpPr>
          <p:nvPr/>
        </p:nvSpPr>
        <p:spPr bwMode="auto">
          <a:xfrm>
            <a:off x="3582932" y="3441090"/>
            <a:ext cx="822416" cy="365165"/>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Eggs</a:t>
            </a:r>
          </a:p>
        </p:txBody>
      </p:sp>
      <p:sp>
        <p:nvSpPr>
          <p:cNvPr id="25" name="Rectangle 13"/>
          <p:cNvSpPr>
            <a:spLocks noChangeArrowheads="1"/>
          </p:cNvSpPr>
          <p:nvPr/>
        </p:nvSpPr>
        <p:spPr bwMode="auto">
          <a:xfrm>
            <a:off x="6033624" y="3443912"/>
            <a:ext cx="822416" cy="365165"/>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050" b="1" dirty="0"/>
              <a:t>Sugar</a:t>
            </a:r>
          </a:p>
        </p:txBody>
      </p:sp>
      <p:cxnSp>
        <p:nvCxnSpPr>
          <p:cNvPr id="27" name="AutoShape 17"/>
          <p:cNvCxnSpPr>
            <a:cxnSpLocks noChangeShapeType="1"/>
            <a:stCxn id="15" idx="2"/>
            <a:endCxn id="23" idx="0"/>
          </p:cNvCxnSpPr>
          <p:nvPr/>
        </p:nvCxnSpPr>
        <p:spPr bwMode="auto">
          <a:xfrm rot="5400000">
            <a:off x="5013332" y="2007388"/>
            <a:ext cx="414511" cy="2452893"/>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cxnSp>
        <p:nvCxnSpPr>
          <p:cNvPr id="28" name="AutoShape 17"/>
          <p:cNvCxnSpPr>
            <a:cxnSpLocks noChangeShapeType="1"/>
            <a:stCxn id="15" idx="2"/>
            <a:endCxn id="25" idx="0"/>
          </p:cNvCxnSpPr>
          <p:nvPr/>
        </p:nvCxnSpPr>
        <p:spPr bwMode="auto">
          <a:xfrm rot="5400000">
            <a:off x="6237269" y="3234142"/>
            <a:ext cx="417333" cy="2206"/>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grpSp>
        <p:nvGrpSpPr>
          <p:cNvPr id="5" name="Group 28"/>
          <p:cNvGrpSpPr/>
          <p:nvPr/>
        </p:nvGrpSpPr>
        <p:grpSpPr>
          <a:xfrm>
            <a:off x="415575" y="2661414"/>
            <a:ext cx="2193091" cy="3657600"/>
            <a:chOff x="449383" y="1447800"/>
            <a:chExt cx="2193091" cy="3657600"/>
          </a:xfrm>
        </p:grpSpPr>
        <p:pic>
          <p:nvPicPr>
            <p:cNvPr id="30" name="Picture 29" descr="PRiSM Planing.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1447800"/>
              <a:ext cx="2185274" cy="3657600"/>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383" y="1467338"/>
              <a:ext cx="1048708" cy="838200"/>
            </a:xfrm>
            <a:prstGeom prst="rect">
              <a:avLst/>
            </a:prstGeom>
          </p:spPr>
        </p:pic>
      </p:grpSp>
      <p:sp>
        <p:nvSpPr>
          <p:cNvPr id="24" name="Title 3"/>
          <p:cNvSpPr txBox="1">
            <a:spLocks/>
          </p:cNvSpPr>
          <p:nvPr/>
        </p:nvSpPr>
        <p:spPr bwMode="auto">
          <a:xfrm>
            <a:off x="4265887" y="4437112"/>
            <a:ext cx="3114619" cy="19018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3200" b="1" dirty="0" err="1"/>
              <a:t>Estructura</a:t>
            </a:r>
            <a:r>
              <a:rPr lang="en-US" sz="3200" b="1" dirty="0"/>
              <a:t> de </a:t>
            </a:r>
            <a:r>
              <a:rPr lang="en-US" sz="3200" b="1" dirty="0" err="1"/>
              <a:t>desglose</a:t>
            </a:r>
            <a:r>
              <a:rPr lang="en-US" sz="3200" b="1" dirty="0"/>
              <a:t> del </a:t>
            </a:r>
            <a:r>
              <a:rPr lang="en-US" sz="3200" b="1" dirty="0" err="1"/>
              <a:t>producto</a:t>
            </a:r>
            <a:r>
              <a:rPr lang="en-US" sz="3200" b="1" dirty="0"/>
              <a:t> (EDP/PBS)</a:t>
            </a:r>
          </a:p>
        </p:txBody>
      </p:sp>
    </p:spTree>
    <p:extLst>
      <p:ext uri="{BB962C8B-B14F-4D97-AF65-F5344CB8AC3E}">
        <p14:creationId xmlns:p14="http://schemas.microsoft.com/office/powerpoint/2010/main" val="9147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499992" y="4077072"/>
            <a:ext cx="3960440"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4 Rectángulo redondeado"/>
          <p:cNvSpPr/>
          <p:nvPr/>
        </p:nvSpPr>
        <p:spPr>
          <a:xfrm>
            <a:off x="107504" y="4077072"/>
            <a:ext cx="3816424"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2 Marcador de contenido"/>
          <p:cNvSpPr>
            <a:spLocks noGrp="1"/>
          </p:cNvSpPr>
          <p:nvPr>
            <p:ph idx="1"/>
          </p:nvPr>
        </p:nvSpPr>
        <p:spPr>
          <a:xfrm>
            <a:off x="0" y="1196752"/>
            <a:ext cx="9144000" cy="5661248"/>
          </a:xfrm>
        </p:spPr>
        <p:txBody>
          <a:bodyPr>
            <a:normAutofit/>
          </a:bodyPr>
          <a:lstStyle/>
          <a:p>
            <a:pPr marL="0" indent="0">
              <a:buNone/>
            </a:pPr>
            <a:r>
              <a:rPr lang="es-CR" b="1" dirty="0">
                <a:solidFill>
                  <a:schemeClr val="accent3">
                    <a:lumMod val="75000"/>
                  </a:schemeClr>
                </a:solidFill>
              </a:rPr>
              <a:t>Gestión de los Recursos.</a:t>
            </a:r>
          </a:p>
          <a:p>
            <a:pPr marL="0" indent="0">
              <a:buNone/>
            </a:pPr>
            <a:r>
              <a:rPr lang="es-CR" sz="2800" dirty="0"/>
              <a:t>Consiste en planificar los recursos necesarios para completar las actividades del proyecto, identificándolos y asignándolos con las capacidades adecuadas.</a:t>
            </a:r>
          </a:p>
          <a:p>
            <a:pPr marL="0" indent="0">
              <a:buNone/>
            </a:pPr>
            <a:r>
              <a:rPr lang="es-CR" sz="2800" dirty="0"/>
              <a:t>Se integran al cronograma, y se controlan de acuerdo al plan de gestión de sostenibilidad del proyecto.</a:t>
            </a:r>
          </a:p>
          <a:p>
            <a:pPr marL="0" indent="0">
              <a:buNone/>
            </a:pPr>
            <a:r>
              <a:rPr lang="es-CR" sz="2400" b="1" dirty="0">
                <a:solidFill>
                  <a:schemeClr val="bg1">
                    <a:lumMod val="75000"/>
                  </a:schemeClr>
                </a:solidFill>
              </a:rPr>
              <a:t>  Recursos consumibles:		Recursos no consumibles:</a:t>
            </a:r>
          </a:p>
          <a:p>
            <a:pPr marL="0" indent="0">
              <a:buNone/>
            </a:pPr>
            <a:r>
              <a:rPr lang="es-CR" sz="2400" b="1" dirty="0">
                <a:solidFill>
                  <a:schemeClr val="bg1">
                    <a:lumMod val="75000"/>
                  </a:schemeClr>
                </a:solidFill>
              </a:rPr>
              <a:t>	materias primas			máquinas y tecnología</a:t>
            </a:r>
          </a:p>
          <a:p>
            <a:pPr marL="0" indent="0">
              <a:buNone/>
            </a:pPr>
            <a:r>
              <a:rPr lang="es-CR" sz="2400" b="1" dirty="0">
                <a:solidFill>
                  <a:schemeClr val="bg1">
                    <a:lumMod val="75000"/>
                  </a:schemeClr>
                </a:solidFill>
              </a:rPr>
              <a:t>	dinero					equipos de ensayo</a:t>
            </a:r>
          </a:p>
          <a:p>
            <a:pPr marL="0" indent="0">
              <a:buNone/>
            </a:pPr>
            <a:r>
              <a:rPr lang="es-CR" sz="2400" b="1" dirty="0">
                <a:solidFill>
                  <a:schemeClr val="bg1">
                    <a:lumMod val="75000"/>
                  </a:schemeClr>
                </a:solidFill>
              </a:rPr>
              <a:t>	recursos naturales			instalaciones</a:t>
            </a:r>
          </a:p>
          <a:p>
            <a:pPr marL="0" indent="0">
              <a:buNone/>
            </a:pPr>
            <a:r>
              <a:rPr lang="es-CR" sz="2400" dirty="0"/>
              <a:t>				  		</a:t>
            </a:r>
            <a:r>
              <a:rPr lang="es-CR" sz="2400" b="1" dirty="0">
                <a:solidFill>
                  <a:schemeClr val="bg1">
                    <a:lumMod val="75000"/>
                  </a:schemeClr>
                </a:solidFill>
              </a:rPr>
              <a:t>personas								conocimiento</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49</a:t>
            </a:fld>
            <a:endParaRPr lang="es-CR" dirty="0"/>
          </a:p>
        </p:txBody>
      </p:sp>
    </p:spTree>
    <p:extLst>
      <p:ext uri="{BB962C8B-B14F-4D97-AF65-F5344CB8AC3E}">
        <p14:creationId xmlns:p14="http://schemas.microsoft.com/office/powerpoint/2010/main" val="379257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257800"/>
          </a:xfrm>
        </p:spPr>
        <p:txBody>
          <a:bodyPr>
            <a:normAutofit fontScale="92500" lnSpcReduction="10000"/>
          </a:bodyPr>
          <a:lstStyle/>
          <a:p>
            <a:pPr marL="0" indent="0">
              <a:buNone/>
            </a:pPr>
            <a:r>
              <a:rPr lang="es-CR" sz="2800" b="1" dirty="0">
                <a:solidFill>
                  <a:schemeClr val="accent3">
                    <a:lumMod val="75000"/>
                  </a:schemeClr>
                </a:solidFill>
              </a:rPr>
              <a:t>Memorias de sostenibilidad</a:t>
            </a: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2000" dirty="0"/>
              <a:t>							</a:t>
            </a:r>
            <a:r>
              <a:rPr lang="es-CR" sz="1400" dirty="0"/>
              <a:t>GPM, 2013</a:t>
            </a:r>
            <a:endParaRPr lang="es-CR" sz="2000" dirty="0"/>
          </a:p>
          <a:p>
            <a:pPr marL="0" indent="0">
              <a:buNone/>
            </a:pPr>
            <a:r>
              <a:rPr lang="es-CR" sz="2000" dirty="0"/>
              <a:t>							</a:t>
            </a: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5</a:t>
            </a:fld>
            <a:endParaRPr lang="es-CR" dirty="0"/>
          </a:p>
        </p:txBody>
      </p:sp>
      <p:graphicFrame>
        <p:nvGraphicFramePr>
          <p:cNvPr id="5" name="4 Diagrama"/>
          <p:cNvGraphicFramePr/>
          <p:nvPr>
            <p:extLst>
              <p:ext uri="{D42A27DB-BD31-4B8C-83A1-F6EECF244321}">
                <p14:modId xmlns:p14="http://schemas.microsoft.com/office/powerpoint/2010/main" val="2182046428"/>
              </p:ext>
            </p:extLst>
          </p:nvPr>
        </p:nvGraphicFramePr>
        <p:xfrm>
          <a:off x="1524000" y="22050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5"/>
          <p:cNvSpPr>
            <a:spLocks noGrp="1"/>
          </p:cNvSpPr>
          <p:nvPr>
            <p:ph type="title"/>
          </p:nvPr>
        </p:nvSpPr>
        <p:spPr/>
        <p:txBody>
          <a:bodyPr/>
          <a:lstStyle/>
          <a:p>
            <a:endParaRPr lang="es-CR" dirty="0"/>
          </a:p>
        </p:txBody>
      </p:sp>
    </p:spTree>
    <p:extLst>
      <p:ext uri="{BB962C8B-B14F-4D97-AF65-F5344CB8AC3E}">
        <p14:creationId xmlns:p14="http://schemas.microsoft.com/office/powerpoint/2010/main" val="2325348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50</a:t>
            </a:fld>
            <a:endParaRPr lang="en-US" dirty="0"/>
          </a:p>
        </p:txBody>
      </p:sp>
      <p:sp>
        <p:nvSpPr>
          <p:cNvPr id="4" name="Title 3"/>
          <p:cNvSpPr>
            <a:spLocks noGrp="1"/>
          </p:cNvSpPr>
          <p:nvPr>
            <p:ph type="title"/>
          </p:nvPr>
        </p:nvSpPr>
        <p:spPr>
          <a:xfrm>
            <a:off x="468313" y="1196975"/>
            <a:ext cx="3239591" cy="1008063"/>
          </a:xfrm>
        </p:spPr>
        <p:txBody>
          <a:bodyPr/>
          <a:lstStyle/>
          <a:p>
            <a:r>
              <a:rPr lang="en-US" dirty="0" err="1"/>
              <a:t>PRiSM</a:t>
            </a:r>
            <a:r>
              <a:rPr lang="en-US" dirty="0"/>
              <a:t> </a:t>
            </a:r>
            <a:r>
              <a:rPr lang="en-US" dirty="0" err="1"/>
              <a:t>Planeamiento</a:t>
            </a:r>
            <a:endParaRPr lang="en-US" dirty="0"/>
          </a:p>
        </p:txBody>
      </p:sp>
      <p:cxnSp>
        <p:nvCxnSpPr>
          <p:cNvPr id="33" name="Straight Arrow Connector 32"/>
          <p:cNvCxnSpPr/>
          <p:nvPr/>
        </p:nvCxnSpPr>
        <p:spPr>
          <a:xfrm flipH="1">
            <a:off x="2406475" y="3470303"/>
            <a:ext cx="1752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 name="Group 28"/>
          <p:cNvGrpSpPr/>
          <p:nvPr/>
        </p:nvGrpSpPr>
        <p:grpSpPr>
          <a:xfrm>
            <a:off x="4038600" y="1600200"/>
            <a:ext cx="4532068" cy="3455761"/>
            <a:chOff x="1741488" y="1657350"/>
            <a:chExt cx="7622831" cy="4135438"/>
          </a:xfrm>
        </p:grpSpPr>
        <p:sp>
          <p:nvSpPr>
            <p:cNvPr id="30" name="Line 3"/>
            <p:cNvSpPr>
              <a:spLocks noChangeShapeType="1"/>
            </p:cNvSpPr>
            <p:nvPr/>
          </p:nvSpPr>
          <p:spPr bwMode="auto">
            <a:xfrm>
              <a:off x="2311400" y="2743200"/>
              <a:ext cx="6438900" cy="0"/>
            </a:xfrm>
            <a:prstGeom prst="line">
              <a:avLst/>
            </a:prstGeom>
            <a:noFill/>
            <a:ln w="12700">
              <a:solidFill>
                <a:schemeClr val="tx1"/>
              </a:solidFill>
              <a:prstDash val="dash"/>
              <a:round/>
              <a:headEnd type="none" w="sm" len="sm"/>
              <a:tailEnd type="none" w="sm" len="sm"/>
            </a:ln>
            <a:effectLst/>
          </p:spPr>
          <p:txBody>
            <a:bodyPr lIns="90000" tIns="46800" rIns="90000" bIns="46800" anchor="ctr"/>
            <a:lstStyle/>
            <a:p>
              <a:pPr algn="ctr"/>
              <a:endParaRPr lang="en-US" sz="1050" b="1" dirty="0"/>
            </a:p>
          </p:txBody>
        </p:sp>
        <p:sp>
          <p:nvSpPr>
            <p:cNvPr id="34" name="Text Box 4"/>
            <p:cNvSpPr txBox="1">
              <a:spLocks noChangeArrowheads="1"/>
            </p:cNvSpPr>
            <p:nvPr/>
          </p:nvSpPr>
          <p:spPr bwMode="auto">
            <a:xfrm>
              <a:off x="7920756" y="1925066"/>
              <a:ext cx="1276327" cy="31567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sz="1050" b="1" dirty="0">
                  <a:solidFill>
                    <a:schemeClr val="bg1"/>
                  </a:solidFill>
                </a:rPr>
                <a:t>Level One</a:t>
              </a:r>
            </a:p>
          </p:txBody>
        </p:sp>
        <p:sp>
          <p:nvSpPr>
            <p:cNvPr id="35" name="Text Box 5"/>
            <p:cNvSpPr txBox="1">
              <a:spLocks noChangeArrowheads="1"/>
            </p:cNvSpPr>
            <p:nvPr/>
          </p:nvSpPr>
          <p:spPr bwMode="auto">
            <a:xfrm>
              <a:off x="7920581" y="2997200"/>
              <a:ext cx="1290925" cy="31567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sz="1050" b="1" dirty="0">
                  <a:solidFill>
                    <a:schemeClr val="bg1"/>
                  </a:solidFill>
                </a:rPr>
                <a:t>Level Two</a:t>
              </a:r>
            </a:p>
          </p:txBody>
        </p:sp>
        <p:sp>
          <p:nvSpPr>
            <p:cNvPr id="36" name="Text Box 6"/>
            <p:cNvSpPr txBox="1">
              <a:spLocks noChangeArrowheads="1"/>
            </p:cNvSpPr>
            <p:nvPr/>
          </p:nvSpPr>
          <p:spPr bwMode="auto">
            <a:xfrm>
              <a:off x="7927188" y="4225925"/>
              <a:ext cx="1437131" cy="31567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sz="1050" b="1" dirty="0">
                  <a:solidFill>
                    <a:schemeClr val="bg1"/>
                  </a:solidFill>
                </a:rPr>
                <a:t>Level Three</a:t>
              </a:r>
            </a:p>
          </p:txBody>
        </p:sp>
        <p:sp>
          <p:nvSpPr>
            <p:cNvPr id="37" name="Rectangle 7"/>
            <p:cNvSpPr>
              <a:spLocks noChangeArrowheads="1"/>
            </p:cNvSpPr>
            <p:nvPr/>
          </p:nvSpPr>
          <p:spPr bwMode="auto">
            <a:xfrm>
              <a:off x="3475038" y="16573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1.0</a:t>
              </a:r>
            </a:p>
          </p:txBody>
        </p:sp>
        <p:sp>
          <p:nvSpPr>
            <p:cNvPr id="38" name="Rectangle 8"/>
            <p:cNvSpPr>
              <a:spLocks noChangeArrowheads="1"/>
            </p:cNvSpPr>
            <p:nvPr/>
          </p:nvSpPr>
          <p:spPr bwMode="auto">
            <a:xfrm>
              <a:off x="1741488" y="28765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1.1</a:t>
              </a:r>
            </a:p>
          </p:txBody>
        </p:sp>
        <p:sp>
          <p:nvSpPr>
            <p:cNvPr id="39" name="Rectangle 9"/>
            <p:cNvSpPr>
              <a:spLocks noChangeArrowheads="1"/>
            </p:cNvSpPr>
            <p:nvPr/>
          </p:nvSpPr>
          <p:spPr bwMode="auto">
            <a:xfrm>
              <a:off x="5208588" y="28765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1.3</a:t>
              </a:r>
            </a:p>
          </p:txBody>
        </p:sp>
        <p:sp>
          <p:nvSpPr>
            <p:cNvPr id="40" name="Rectangle 10"/>
            <p:cNvSpPr>
              <a:spLocks noChangeArrowheads="1"/>
            </p:cNvSpPr>
            <p:nvPr/>
          </p:nvSpPr>
          <p:spPr bwMode="auto">
            <a:xfrm>
              <a:off x="3475038" y="28765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1.2</a:t>
              </a:r>
            </a:p>
          </p:txBody>
        </p:sp>
        <p:cxnSp>
          <p:nvCxnSpPr>
            <p:cNvPr id="41" name="AutoShape 11"/>
            <p:cNvCxnSpPr>
              <a:cxnSpLocks noChangeShapeType="1"/>
              <a:stCxn id="37" idx="2"/>
              <a:endCxn id="38" idx="0"/>
            </p:cNvCxnSpPr>
            <p:nvPr/>
          </p:nvCxnSpPr>
          <p:spPr bwMode="auto">
            <a:xfrm rot="5400000">
              <a:off x="3008313" y="1666875"/>
              <a:ext cx="685800" cy="1733550"/>
            </a:xfrm>
            <a:prstGeom prst="bentConnector3">
              <a:avLst>
                <a:gd name="adj1" fmla="val 50000"/>
              </a:avLst>
            </a:prstGeom>
            <a:noFill/>
            <a:ln w="12700" cap="sq">
              <a:solidFill>
                <a:schemeClr val="tx1"/>
              </a:solidFill>
              <a:miter lim="800000"/>
              <a:headEnd type="none" w="sm" len="sm"/>
              <a:tailEnd type="none" w="sm" len="sm"/>
            </a:ln>
            <a:effectLst/>
          </p:spPr>
        </p:cxnSp>
        <p:cxnSp>
          <p:nvCxnSpPr>
            <p:cNvPr id="42" name="AutoShape 12"/>
            <p:cNvCxnSpPr>
              <a:cxnSpLocks noChangeShapeType="1"/>
              <a:stCxn id="37" idx="2"/>
              <a:endCxn id="40" idx="0"/>
            </p:cNvCxnSpPr>
            <p:nvPr/>
          </p:nvCxnSpPr>
          <p:spPr bwMode="auto">
            <a:xfrm rot="5400000">
              <a:off x="3875088" y="2533650"/>
              <a:ext cx="685800" cy="0"/>
            </a:xfrm>
            <a:prstGeom prst="straightConnector1">
              <a:avLst/>
            </a:prstGeom>
            <a:noFill/>
            <a:ln w="12700" cap="sq">
              <a:solidFill>
                <a:schemeClr val="tx1"/>
              </a:solidFill>
              <a:round/>
              <a:headEnd type="none" w="sm" len="sm"/>
              <a:tailEnd type="none" w="sm" len="sm"/>
            </a:ln>
            <a:effectLst/>
          </p:spPr>
        </p:cxnSp>
        <p:cxnSp>
          <p:nvCxnSpPr>
            <p:cNvPr id="43" name="AutoShape 13"/>
            <p:cNvCxnSpPr>
              <a:cxnSpLocks noChangeShapeType="1"/>
              <a:stCxn id="37" idx="2"/>
              <a:endCxn id="39" idx="0"/>
            </p:cNvCxnSpPr>
            <p:nvPr/>
          </p:nvCxnSpPr>
          <p:spPr bwMode="auto">
            <a:xfrm rot="16200000" flipH="1">
              <a:off x="4741863" y="1666875"/>
              <a:ext cx="685800" cy="1733550"/>
            </a:xfrm>
            <a:prstGeom prst="bentConnector3">
              <a:avLst>
                <a:gd name="adj1" fmla="val 50000"/>
              </a:avLst>
            </a:prstGeom>
            <a:noFill/>
            <a:ln w="12700" cap="sq">
              <a:solidFill>
                <a:schemeClr val="tx1"/>
              </a:solidFill>
              <a:miter lim="800000"/>
              <a:headEnd type="none" w="sm" len="sm"/>
              <a:tailEnd type="none" w="sm" len="sm"/>
            </a:ln>
            <a:effectLst/>
          </p:spPr>
        </p:cxnSp>
        <p:sp>
          <p:nvSpPr>
            <p:cNvPr id="44" name="Rectangle 15"/>
            <p:cNvSpPr>
              <a:spLocks noChangeArrowheads="1"/>
            </p:cNvSpPr>
            <p:nvPr/>
          </p:nvSpPr>
          <p:spPr bwMode="auto">
            <a:xfrm>
              <a:off x="4135438" y="4171950"/>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1.3.1</a:t>
              </a:r>
            </a:p>
          </p:txBody>
        </p:sp>
        <p:sp>
          <p:nvSpPr>
            <p:cNvPr id="45" name="Rectangle 16"/>
            <p:cNvSpPr>
              <a:spLocks noChangeArrowheads="1"/>
            </p:cNvSpPr>
            <p:nvPr/>
          </p:nvSpPr>
          <p:spPr bwMode="auto">
            <a:xfrm>
              <a:off x="6116638" y="4171950"/>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1.3.2</a:t>
              </a:r>
            </a:p>
          </p:txBody>
        </p:sp>
        <p:cxnSp>
          <p:nvCxnSpPr>
            <p:cNvPr id="46" name="AutoShape 17"/>
            <p:cNvCxnSpPr>
              <a:cxnSpLocks noChangeShapeType="1"/>
              <a:stCxn id="39" idx="2"/>
              <a:endCxn id="44" idx="0"/>
            </p:cNvCxnSpPr>
            <p:nvPr/>
          </p:nvCxnSpPr>
          <p:spPr bwMode="auto">
            <a:xfrm rot="5400000">
              <a:off x="5095876" y="3316287"/>
              <a:ext cx="762000" cy="949325"/>
            </a:xfrm>
            <a:prstGeom prst="bentConnector3">
              <a:avLst>
                <a:gd name="adj1" fmla="val 50000"/>
              </a:avLst>
            </a:prstGeom>
            <a:noFill/>
            <a:ln w="12700" cap="sq">
              <a:solidFill>
                <a:schemeClr val="tx1"/>
              </a:solidFill>
              <a:miter lim="800000"/>
              <a:headEnd type="none" w="sm" len="sm"/>
              <a:tailEnd type="none" w="sm" len="sm"/>
            </a:ln>
            <a:effectLst/>
          </p:spPr>
        </p:cxnSp>
        <p:cxnSp>
          <p:nvCxnSpPr>
            <p:cNvPr id="47" name="AutoShape 20"/>
            <p:cNvCxnSpPr>
              <a:cxnSpLocks noChangeShapeType="1"/>
              <a:stCxn id="39" idx="2"/>
              <a:endCxn id="45" idx="0"/>
            </p:cNvCxnSpPr>
            <p:nvPr/>
          </p:nvCxnSpPr>
          <p:spPr bwMode="auto">
            <a:xfrm rot="16200000" flipH="1">
              <a:off x="6086476" y="3275012"/>
              <a:ext cx="762000" cy="1031875"/>
            </a:xfrm>
            <a:prstGeom prst="bentConnector3">
              <a:avLst>
                <a:gd name="adj1" fmla="val 50000"/>
              </a:avLst>
            </a:prstGeom>
            <a:noFill/>
            <a:ln w="12700" cap="sq">
              <a:solidFill>
                <a:schemeClr val="tx1"/>
              </a:solidFill>
              <a:miter lim="800000"/>
              <a:headEnd type="none" w="sm" len="sm"/>
              <a:tailEnd type="none" w="sm" len="sm"/>
            </a:ln>
            <a:effectLst/>
          </p:spPr>
        </p:cxnSp>
        <p:sp>
          <p:nvSpPr>
            <p:cNvPr id="48" name="Rectangle 23"/>
            <p:cNvSpPr>
              <a:spLocks noChangeArrowheads="1"/>
            </p:cNvSpPr>
            <p:nvPr/>
          </p:nvSpPr>
          <p:spPr bwMode="auto">
            <a:xfrm>
              <a:off x="3095625" y="5259388"/>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1.3.1.1</a:t>
              </a:r>
            </a:p>
          </p:txBody>
        </p:sp>
        <p:sp>
          <p:nvSpPr>
            <p:cNvPr id="49" name="Rectangle 24"/>
            <p:cNvSpPr>
              <a:spLocks noChangeArrowheads="1"/>
            </p:cNvSpPr>
            <p:nvPr/>
          </p:nvSpPr>
          <p:spPr bwMode="auto">
            <a:xfrm>
              <a:off x="5110163" y="5257800"/>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1.3.1.2</a:t>
              </a:r>
            </a:p>
          </p:txBody>
        </p:sp>
        <p:sp>
          <p:nvSpPr>
            <p:cNvPr id="50" name="Freeform 25"/>
            <p:cNvSpPr>
              <a:spLocks/>
            </p:cNvSpPr>
            <p:nvPr/>
          </p:nvSpPr>
          <p:spPr bwMode="auto">
            <a:xfrm>
              <a:off x="3898900" y="5065713"/>
              <a:ext cx="2060575" cy="188912"/>
            </a:xfrm>
            <a:custGeom>
              <a:avLst/>
              <a:gdLst/>
              <a:ahLst/>
              <a:cxnLst>
                <a:cxn ang="0">
                  <a:pos x="0" y="110"/>
                </a:cxn>
                <a:cxn ang="0">
                  <a:pos x="0" y="0"/>
                </a:cxn>
                <a:cxn ang="0">
                  <a:pos x="1198" y="0"/>
                </a:cxn>
                <a:cxn ang="0">
                  <a:pos x="1198" y="119"/>
                </a:cxn>
              </a:cxnLst>
              <a:rect l="0" t="0" r="r" b="b"/>
              <a:pathLst>
                <a:path w="1198" h="119">
                  <a:moveTo>
                    <a:pt x="0" y="110"/>
                  </a:moveTo>
                  <a:lnTo>
                    <a:pt x="0" y="0"/>
                  </a:lnTo>
                  <a:lnTo>
                    <a:pt x="1198" y="0"/>
                  </a:lnTo>
                  <a:lnTo>
                    <a:pt x="1198" y="119"/>
                  </a:lnTo>
                </a:path>
              </a:pathLst>
            </a:custGeom>
            <a:noFill/>
            <a:ln w="12700" cap="sq" cmpd="sng">
              <a:solidFill>
                <a:schemeClr val="tx1"/>
              </a:solidFill>
              <a:prstDash val="solid"/>
              <a:round/>
              <a:headEnd type="none" w="sm" len="sm"/>
              <a:tailEnd type="none" w="sm" len="sm"/>
            </a:ln>
            <a:effectLst/>
          </p:spPr>
          <p:txBody>
            <a:bodyPr wrap="none"/>
            <a:lstStyle/>
            <a:p>
              <a:pPr algn="ctr"/>
              <a:endParaRPr lang="en-US" sz="1050" b="1" dirty="0"/>
            </a:p>
          </p:txBody>
        </p:sp>
        <p:sp>
          <p:nvSpPr>
            <p:cNvPr id="51" name="Line 26"/>
            <p:cNvSpPr>
              <a:spLocks noChangeShapeType="1"/>
            </p:cNvSpPr>
            <p:nvPr/>
          </p:nvSpPr>
          <p:spPr bwMode="auto">
            <a:xfrm flipV="1">
              <a:off x="4953000" y="4732338"/>
              <a:ext cx="0" cy="319087"/>
            </a:xfrm>
            <a:prstGeom prst="line">
              <a:avLst/>
            </a:prstGeom>
            <a:noFill/>
            <a:ln w="12700" cap="sq">
              <a:solidFill>
                <a:schemeClr val="tx1"/>
              </a:solidFill>
              <a:round/>
              <a:headEnd type="none" w="sm" len="sm"/>
              <a:tailEnd type="none" w="sm" len="sm"/>
            </a:ln>
            <a:effectLst/>
          </p:spPr>
          <p:txBody>
            <a:bodyPr wrap="none"/>
            <a:lstStyle/>
            <a:p>
              <a:pPr algn="ctr"/>
              <a:endParaRPr lang="en-US" sz="1050" b="1" dirty="0"/>
            </a:p>
          </p:txBody>
        </p:sp>
        <p:sp>
          <p:nvSpPr>
            <p:cNvPr id="52" name="Line 27"/>
            <p:cNvSpPr>
              <a:spLocks noChangeShapeType="1"/>
            </p:cNvSpPr>
            <p:nvPr/>
          </p:nvSpPr>
          <p:spPr bwMode="auto">
            <a:xfrm>
              <a:off x="2355850" y="3698875"/>
              <a:ext cx="6438900" cy="0"/>
            </a:xfrm>
            <a:prstGeom prst="line">
              <a:avLst/>
            </a:prstGeom>
            <a:noFill/>
            <a:ln w="12700">
              <a:solidFill>
                <a:schemeClr val="tx1"/>
              </a:solidFill>
              <a:prstDash val="dash"/>
              <a:round/>
              <a:headEnd type="none" w="sm" len="sm"/>
              <a:tailEnd type="none" w="sm" len="sm"/>
            </a:ln>
            <a:effectLst/>
          </p:spPr>
          <p:txBody>
            <a:bodyPr lIns="90000" tIns="46800" rIns="90000" bIns="46800" anchor="ctr"/>
            <a:lstStyle/>
            <a:p>
              <a:pPr algn="ctr"/>
              <a:endParaRPr lang="en-US" sz="1050" b="1" dirty="0"/>
            </a:p>
          </p:txBody>
        </p:sp>
        <p:sp>
          <p:nvSpPr>
            <p:cNvPr id="53" name="Line 28"/>
            <p:cNvSpPr>
              <a:spLocks noChangeShapeType="1"/>
            </p:cNvSpPr>
            <p:nvPr/>
          </p:nvSpPr>
          <p:spPr bwMode="auto">
            <a:xfrm>
              <a:off x="2325688" y="4933950"/>
              <a:ext cx="6438900" cy="0"/>
            </a:xfrm>
            <a:prstGeom prst="line">
              <a:avLst/>
            </a:prstGeom>
            <a:noFill/>
            <a:ln w="12700">
              <a:solidFill>
                <a:schemeClr val="tx1"/>
              </a:solidFill>
              <a:prstDash val="dash"/>
              <a:round/>
              <a:headEnd type="none" w="sm" len="sm"/>
              <a:tailEnd type="none" w="sm" len="sm"/>
            </a:ln>
            <a:effectLst/>
          </p:spPr>
          <p:txBody>
            <a:bodyPr lIns="90000" tIns="46800" rIns="90000" bIns="46800" anchor="ctr"/>
            <a:lstStyle/>
            <a:p>
              <a:pPr algn="ctr"/>
              <a:endParaRPr lang="en-US" sz="1050" b="1" dirty="0"/>
            </a:p>
          </p:txBody>
        </p:sp>
        <p:sp>
          <p:nvSpPr>
            <p:cNvPr id="54" name="Text Box 29"/>
            <p:cNvSpPr txBox="1">
              <a:spLocks noChangeArrowheads="1"/>
            </p:cNvSpPr>
            <p:nvPr/>
          </p:nvSpPr>
          <p:spPr bwMode="auto">
            <a:xfrm>
              <a:off x="7953516" y="5211763"/>
              <a:ext cx="1319489" cy="31567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sz="1050" b="1" dirty="0">
                  <a:solidFill>
                    <a:schemeClr val="bg1"/>
                  </a:solidFill>
                </a:rPr>
                <a:t>Level Four</a:t>
              </a:r>
            </a:p>
          </p:txBody>
        </p:sp>
      </p:grpSp>
      <p:grpSp>
        <p:nvGrpSpPr>
          <p:cNvPr id="5" name="Group 54"/>
          <p:cNvGrpSpPr/>
          <p:nvPr/>
        </p:nvGrpSpPr>
        <p:grpSpPr>
          <a:xfrm>
            <a:off x="333858" y="2501688"/>
            <a:ext cx="2193091" cy="3657600"/>
            <a:chOff x="449383" y="1447800"/>
            <a:chExt cx="2193091" cy="3657600"/>
          </a:xfrm>
        </p:grpSpPr>
        <p:pic>
          <p:nvPicPr>
            <p:cNvPr id="56" name="Picture 55"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447800"/>
              <a:ext cx="2185274" cy="3657600"/>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383" y="1467338"/>
              <a:ext cx="1048708" cy="838200"/>
            </a:xfrm>
            <a:prstGeom prst="rect">
              <a:avLst/>
            </a:prstGeom>
          </p:spPr>
        </p:pic>
      </p:grpSp>
      <p:sp>
        <p:nvSpPr>
          <p:cNvPr id="31" name="Title 3"/>
          <p:cNvSpPr txBox="1">
            <a:spLocks/>
          </p:cNvSpPr>
          <p:nvPr/>
        </p:nvSpPr>
        <p:spPr bwMode="auto">
          <a:xfrm>
            <a:off x="4599469" y="5312126"/>
            <a:ext cx="3114619"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b="1" dirty="0"/>
              <a:t>EDT/WBS</a:t>
            </a:r>
          </a:p>
        </p:txBody>
      </p:sp>
    </p:spTree>
    <p:extLst>
      <p:ext uri="{BB962C8B-B14F-4D97-AF65-F5344CB8AC3E}">
        <p14:creationId xmlns:p14="http://schemas.microsoft.com/office/powerpoint/2010/main" val="1616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51</a:t>
            </a:fld>
            <a:endParaRPr lang="en-US" dirty="0"/>
          </a:p>
        </p:txBody>
      </p:sp>
      <p:sp>
        <p:nvSpPr>
          <p:cNvPr id="4" name="Title 3"/>
          <p:cNvSpPr>
            <a:spLocks noGrp="1"/>
          </p:cNvSpPr>
          <p:nvPr>
            <p:ph type="title"/>
          </p:nvPr>
        </p:nvSpPr>
        <p:spPr>
          <a:xfrm>
            <a:off x="468313" y="1196975"/>
            <a:ext cx="3341687" cy="1008063"/>
          </a:xfrm>
        </p:spPr>
        <p:txBody>
          <a:bodyPr/>
          <a:lstStyle/>
          <a:p>
            <a:r>
              <a:rPr lang="en-US" dirty="0" err="1"/>
              <a:t>PRiSM</a:t>
            </a:r>
            <a:r>
              <a:rPr lang="en-US" dirty="0"/>
              <a:t> </a:t>
            </a:r>
            <a:r>
              <a:rPr lang="en-US" dirty="0" err="1"/>
              <a:t>Planeamiento</a:t>
            </a:r>
            <a:endParaRPr lang="en-US" dirty="0"/>
          </a:p>
        </p:txBody>
      </p:sp>
      <p:cxnSp>
        <p:nvCxnSpPr>
          <p:cNvPr id="33" name="Straight Arrow Connector 32"/>
          <p:cNvCxnSpPr/>
          <p:nvPr/>
        </p:nvCxnSpPr>
        <p:spPr>
          <a:xfrm flipH="1">
            <a:off x="2576905" y="2971800"/>
            <a:ext cx="1614095" cy="15373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4" name="Rectangle 23"/>
          <p:cNvSpPr>
            <a:spLocks noChangeArrowheads="1"/>
          </p:cNvSpPr>
          <p:nvPr/>
        </p:nvSpPr>
        <p:spPr bwMode="auto">
          <a:xfrm>
            <a:off x="3657600" y="2286000"/>
            <a:ext cx="1030663"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Start</a:t>
            </a:r>
          </a:p>
        </p:txBody>
      </p:sp>
      <p:sp>
        <p:nvSpPr>
          <p:cNvPr id="65" name="Rectangle 23"/>
          <p:cNvSpPr>
            <a:spLocks noChangeArrowheads="1"/>
          </p:cNvSpPr>
          <p:nvPr/>
        </p:nvSpPr>
        <p:spPr bwMode="auto">
          <a:xfrm>
            <a:off x="5181601" y="1893533"/>
            <a:ext cx="533400"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A</a:t>
            </a:r>
          </a:p>
        </p:txBody>
      </p:sp>
      <p:sp>
        <p:nvSpPr>
          <p:cNvPr id="66" name="Rectangle 23"/>
          <p:cNvSpPr>
            <a:spLocks noChangeArrowheads="1"/>
          </p:cNvSpPr>
          <p:nvPr/>
        </p:nvSpPr>
        <p:spPr bwMode="auto">
          <a:xfrm>
            <a:off x="5181600" y="2667000"/>
            <a:ext cx="533400"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B</a:t>
            </a:r>
          </a:p>
        </p:txBody>
      </p:sp>
      <p:sp>
        <p:nvSpPr>
          <p:cNvPr id="67" name="Rectangle 23"/>
          <p:cNvSpPr>
            <a:spLocks noChangeArrowheads="1"/>
          </p:cNvSpPr>
          <p:nvPr/>
        </p:nvSpPr>
        <p:spPr bwMode="auto">
          <a:xfrm>
            <a:off x="6019800" y="1893533"/>
            <a:ext cx="533400"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C</a:t>
            </a:r>
          </a:p>
        </p:txBody>
      </p:sp>
      <p:sp>
        <p:nvSpPr>
          <p:cNvPr id="68" name="Rectangle 23"/>
          <p:cNvSpPr>
            <a:spLocks noChangeArrowheads="1"/>
          </p:cNvSpPr>
          <p:nvPr/>
        </p:nvSpPr>
        <p:spPr bwMode="auto">
          <a:xfrm>
            <a:off x="6858000" y="1893533"/>
            <a:ext cx="533400"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D</a:t>
            </a:r>
          </a:p>
        </p:txBody>
      </p:sp>
      <p:sp>
        <p:nvSpPr>
          <p:cNvPr id="69" name="Rectangle 23"/>
          <p:cNvSpPr>
            <a:spLocks noChangeArrowheads="1"/>
          </p:cNvSpPr>
          <p:nvPr/>
        </p:nvSpPr>
        <p:spPr bwMode="auto">
          <a:xfrm>
            <a:off x="6019800" y="2667000"/>
            <a:ext cx="533400"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E</a:t>
            </a:r>
          </a:p>
        </p:txBody>
      </p:sp>
      <p:sp>
        <p:nvSpPr>
          <p:cNvPr id="70" name="Rectangle 23"/>
          <p:cNvSpPr>
            <a:spLocks noChangeArrowheads="1"/>
          </p:cNvSpPr>
          <p:nvPr/>
        </p:nvSpPr>
        <p:spPr bwMode="auto">
          <a:xfrm>
            <a:off x="6858000" y="2678467"/>
            <a:ext cx="533400"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F</a:t>
            </a:r>
          </a:p>
        </p:txBody>
      </p:sp>
      <p:sp>
        <p:nvSpPr>
          <p:cNvPr id="71" name="Rectangle 23"/>
          <p:cNvSpPr>
            <a:spLocks noChangeArrowheads="1"/>
          </p:cNvSpPr>
          <p:nvPr/>
        </p:nvSpPr>
        <p:spPr bwMode="auto">
          <a:xfrm>
            <a:off x="7732337" y="2297467"/>
            <a:ext cx="1030663" cy="44573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sz="1050" b="1" dirty="0"/>
              <a:t>Finish</a:t>
            </a:r>
          </a:p>
        </p:txBody>
      </p:sp>
      <p:cxnSp>
        <p:nvCxnSpPr>
          <p:cNvPr id="72" name="Straight Arrow Connector 71"/>
          <p:cNvCxnSpPr>
            <a:stCxn id="64" idx="3"/>
          </p:cNvCxnSpPr>
          <p:nvPr/>
        </p:nvCxnSpPr>
        <p:spPr>
          <a:xfrm flipV="1">
            <a:off x="4688263" y="2133600"/>
            <a:ext cx="493338" cy="375267"/>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77" name="Straight Arrow Connector 76"/>
          <p:cNvCxnSpPr>
            <a:stCxn id="64" idx="3"/>
          </p:cNvCxnSpPr>
          <p:nvPr/>
        </p:nvCxnSpPr>
        <p:spPr>
          <a:xfrm>
            <a:off x="4688263" y="2508867"/>
            <a:ext cx="493337" cy="386733"/>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84" name="Straight Arrow Connector 83"/>
          <p:cNvCxnSpPr/>
          <p:nvPr/>
        </p:nvCxnSpPr>
        <p:spPr>
          <a:xfrm flipV="1">
            <a:off x="5715000" y="2133600"/>
            <a:ext cx="304800" cy="603868"/>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86" name="Straight Arrow Connector 85"/>
          <p:cNvCxnSpPr>
            <a:endCxn id="67" idx="1"/>
          </p:cNvCxnSpPr>
          <p:nvPr/>
        </p:nvCxnSpPr>
        <p:spPr>
          <a:xfrm flipV="1">
            <a:off x="5715000" y="2116400"/>
            <a:ext cx="304800" cy="11468"/>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88" name="Straight Arrow Connector 87"/>
          <p:cNvCxnSpPr>
            <a:endCxn id="69" idx="1"/>
          </p:cNvCxnSpPr>
          <p:nvPr/>
        </p:nvCxnSpPr>
        <p:spPr>
          <a:xfrm flipV="1">
            <a:off x="5715000" y="2889867"/>
            <a:ext cx="304800" cy="11468"/>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90" name="Straight Arrow Connector 89"/>
          <p:cNvCxnSpPr>
            <a:endCxn id="68" idx="1"/>
          </p:cNvCxnSpPr>
          <p:nvPr/>
        </p:nvCxnSpPr>
        <p:spPr>
          <a:xfrm flipV="1">
            <a:off x="6553200" y="2116400"/>
            <a:ext cx="304800" cy="11468"/>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a:endCxn id="70" idx="1"/>
          </p:cNvCxnSpPr>
          <p:nvPr/>
        </p:nvCxnSpPr>
        <p:spPr>
          <a:xfrm flipV="1">
            <a:off x="6553200" y="2901334"/>
            <a:ext cx="304800" cy="1"/>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94" name="Straight Arrow Connector 93"/>
          <p:cNvCxnSpPr>
            <a:endCxn id="71" idx="1"/>
          </p:cNvCxnSpPr>
          <p:nvPr/>
        </p:nvCxnSpPr>
        <p:spPr>
          <a:xfrm flipV="1">
            <a:off x="7391400" y="2520334"/>
            <a:ext cx="340937" cy="398200"/>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cxnSp>
        <p:nvCxnSpPr>
          <p:cNvPr id="96" name="Straight Arrow Connector 95"/>
          <p:cNvCxnSpPr>
            <a:endCxn id="71" idx="1"/>
          </p:cNvCxnSpPr>
          <p:nvPr/>
        </p:nvCxnSpPr>
        <p:spPr>
          <a:xfrm>
            <a:off x="7391400" y="2156534"/>
            <a:ext cx="340937" cy="363800"/>
          </a:xfrm>
          <a:prstGeom prst="straightConnector1">
            <a:avLst/>
          </a:prstGeom>
          <a:ln w="12700" cmpd="sng">
            <a:tailEnd type="arrow"/>
          </a:ln>
        </p:spPr>
        <p:style>
          <a:lnRef idx="3">
            <a:schemeClr val="dk1"/>
          </a:lnRef>
          <a:fillRef idx="0">
            <a:schemeClr val="dk1"/>
          </a:fillRef>
          <a:effectRef idx="2">
            <a:schemeClr val="dk1"/>
          </a:effectRef>
          <a:fontRef idx="minor">
            <a:schemeClr val="tx1"/>
          </a:fontRef>
        </p:style>
      </p:cxnSp>
      <p:sp>
        <p:nvSpPr>
          <p:cNvPr id="103" name="TextBox 102"/>
          <p:cNvSpPr txBox="1"/>
          <p:nvPr/>
        </p:nvSpPr>
        <p:spPr>
          <a:xfrm>
            <a:off x="5181600" y="3200400"/>
            <a:ext cx="607859" cy="276999"/>
          </a:xfrm>
          <a:prstGeom prst="rect">
            <a:avLst/>
          </a:prstGeom>
          <a:noFill/>
        </p:spPr>
        <p:txBody>
          <a:bodyPr wrap="none" rtlCol="0">
            <a:spAutoFit/>
          </a:bodyPr>
          <a:lstStyle/>
          <a:p>
            <a:r>
              <a:rPr lang="en-US" sz="1200" dirty="0"/>
              <a:t>3 Wks.</a:t>
            </a:r>
          </a:p>
        </p:txBody>
      </p:sp>
      <p:sp>
        <p:nvSpPr>
          <p:cNvPr id="104" name="TextBox 103"/>
          <p:cNvSpPr txBox="1"/>
          <p:nvPr/>
        </p:nvSpPr>
        <p:spPr>
          <a:xfrm>
            <a:off x="6019800" y="3200400"/>
            <a:ext cx="543739" cy="276999"/>
          </a:xfrm>
          <a:prstGeom prst="rect">
            <a:avLst/>
          </a:prstGeom>
          <a:noFill/>
        </p:spPr>
        <p:txBody>
          <a:bodyPr wrap="none" rtlCol="0">
            <a:spAutoFit/>
          </a:bodyPr>
          <a:lstStyle/>
          <a:p>
            <a:r>
              <a:rPr lang="en-US" sz="1200" dirty="0"/>
              <a:t>1 Wk.</a:t>
            </a:r>
          </a:p>
        </p:txBody>
      </p:sp>
      <p:sp>
        <p:nvSpPr>
          <p:cNvPr id="105" name="TextBox 104"/>
          <p:cNvSpPr txBox="1"/>
          <p:nvPr/>
        </p:nvSpPr>
        <p:spPr>
          <a:xfrm>
            <a:off x="6858000" y="3200400"/>
            <a:ext cx="607859" cy="276999"/>
          </a:xfrm>
          <a:prstGeom prst="rect">
            <a:avLst/>
          </a:prstGeom>
          <a:noFill/>
        </p:spPr>
        <p:txBody>
          <a:bodyPr wrap="none" rtlCol="0">
            <a:spAutoFit/>
          </a:bodyPr>
          <a:lstStyle/>
          <a:p>
            <a:r>
              <a:rPr lang="en-US" sz="1200" dirty="0"/>
              <a:t>3 Wks.</a:t>
            </a:r>
          </a:p>
        </p:txBody>
      </p:sp>
      <p:sp>
        <p:nvSpPr>
          <p:cNvPr id="106" name="TextBox 105"/>
          <p:cNvSpPr txBox="1"/>
          <p:nvPr/>
        </p:nvSpPr>
        <p:spPr>
          <a:xfrm>
            <a:off x="5181600" y="1447800"/>
            <a:ext cx="607859" cy="276999"/>
          </a:xfrm>
          <a:prstGeom prst="rect">
            <a:avLst/>
          </a:prstGeom>
          <a:noFill/>
        </p:spPr>
        <p:txBody>
          <a:bodyPr wrap="none" rtlCol="0">
            <a:spAutoFit/>
          </a:bodyPr>
          <a:lstStyle/>
          <a:p>
            <a:r>
              <a:rPr lang="en-US" sz="1200" dirty="0"/>
              <a:t>2 Wks.</a:t>
            </a:r>
          </a:p>
        </p:txBody>
      </p:sp>
      <p:sp>
        <p:nvSpPr>
          <p:cNvPr id="107" name="TextBox 106"/>
          <p:cNvSpPr txBox="1"/>
          <p:nvPr/>
        </p:nvSpPr>
        <p:spPr>
          <a:xfrm>
            <a:off x="5943600" y="1447800"/>
            <a:ext cx="607859" cy="276999"/>
          </a:xfrm>
          <a:prstGeom prst="rect">
            <a:avLst/>
          </a:prstGeom>
          <a:noFill/>
        </p:spPr>
        <p:txBody>
          <a:bodyPr wrap="none" rtlCol="0">
            <a:spAutoFit/>
          </a:bodyPr>
          <a:lstStyle/>
          <a:p>
            <a:r>
              <a:rPr lang="en-US" sz="1200" dirty="0"/>
              <a:t>4 Wks.</a:t>
            </a:r>
          </a:p>
        </p:txBody>
      </p:sp>
      <p:sp>
        <p:nvSpPr>
          <p:cNvPr id="108" name="TextBox 107"/>
          <p:cNvSpPr txBox="1"/>
          <p:nvPr/>
        </p:nvSpPr>
        <p:spPr>
          <a:xfrm>
            <a:off x="6781800" y="1447800"/>
            <a:ext cx="607859" cy="276999"/>
          </a:xfrm>
          <a:prstGeom prst="rect">
            <a:avLst/>
          </a:prstGeom>
          <a:noFill/>
        </p:spPr>
        <p:txBody>
          <a:bodyPr wrap="none" rtlCol="0">
            <a:spAutoFit/>
          </a:bodyPr>
          <a:lstStyle/>
          <a:p>
            <a:r>
              <a:rPr lang="en-US" sz="1200" dirty="0"/>
              <a:t>2 Wks.</a:t>
            </a:r>
          </a:p>
        </p:txBody>
      </p:sp>
      <p:grpSp>
        <p:nvGrpSpPr>
          <p:cNvPr id="2" name="Group 34"/>
          <p:cNvGrpSpPr/>
          <p:nvPr/>
        </p:nvGrpSpPr>
        <p:grpSpPr>
          <a:xfrm>
            <a:off x="385197" y="2316022"/>
            <a:ext cx="2193091" cy="3657600"/>
            <a:chOff x="449383" y="1447800"/>
            <a:chExt cx="2193091" cy="3657600"/>
          </a:xfrm>
        </p:grpSpPr>
        <p:pic>
          <p:nvPicPr>
            <p:cNvPr id="36" name="Picture 35"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447800"/>
              <a:ext cx="2185274" cy="3657600"/>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383" y="1467338"/>
              <a:ext cx="1048708" cy="838200"/>
            </a:xfrm>
            <a:prstGeom prst="rect">
              <a:avLst/>
            </a:prstGeom>
          </p:spPr>
        </p:pic>
      </p:grpSp>
      <p:sp>
        <p:nvSpPr>
          <p:cNvPr id="34" name="Title 3"/>
          <p:cNvSpPr txBox="1">
            <a:spLocks/>
          </p:cNvSpPr>
          <p:nvPr/>
        </p:nvSpPr>
        <p:spPr bwMode="auto">
          <a:xfrm>
            <a:off x="4587340" y="4033925"/>
            <a:ext cx="3114619"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b="1" dirty="0" err="1"/>
              <a:t>Cronograma</a:t>
            </a:r>
            <a:endParaRPr lang="en-US" b="1" dirty="0"/>
          </a:p>
        </p:txBody>
      </p:sp>
    </p:spTree>
    <p:extLst>
      <p:ext uri="{BB962C8B-B14F-4D97-AF65-F5344CB8AC3E}">
        <p14:creationId xmlns:p14="http://schemas.microsoft.com/office/powerpoint/2010/main" val="2286978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lnSpcReduction="10000"/>
          </a:bodyPr>
          <a:lstStyle/>
          <a:p>
            <a:pPr marL="0" indent="0">
              <a:buNone/>
            </a:pPr>
            <a:r>
              <a:rPr lang="es-CR" sz="2800" b="1" dirty="0">
                <a:solidFill>
                  <a:schemeClr val="accent3">
                    <a:lumMod val="75000"/>
                  </a:schemeClr>
                </a:solidFill>
              </a:rPr>
              <a:t>Gestión del Tiempo</a:t>
            </a:r>
          </a:p>
          <a:p>
            <a:pPr marL="0" indent="0">
              <a:buNone/>
            </a:pPr>
            <a:r>
              <a:rPr lang="es-CR" sz="2400" b="1" dirty="0"/>
              <a:t>Los procesos para gestionar la terminación a tiempo del proyecto incluyen:</a:t>
            </a:r>
          </a:p>
          <a:p>
            <a:pPr>
              <a:buFont typeface="Wingdings" panose="05000000000000000000" pitchFamily="2" charset="2"/>
              <a:buChar char="ü"/>
            </a:pPr>
            <a:r>
              <a:rPr lang="es-CR" sz="2400" dirty="0"/>
              <a:t>Definición de las actividades.</a:t>
            </a:r>
          </a:p>
          <a:p>
            <a:pPr>
              <a:buFont typeface="Wingdings" panose="05000000000000000000" pitchFamily="2" charset="2"/>
              <a:buChar char="ü"/>
            </a:pPr>
            <a:r>
              <a:rPr lang="es-CR" sz="2400" dirty="0"/>
              <a:t>Secuenciamiento.</a:t>
            </a:r>
          </a:p>
          <a:p>
            <a:pPr>
              <a:buFont typeface="Wingdings" panose="05000000000000000000" pitchFamily="2" charset="2"/>
              <a:buChar char="ü"/>
            </a:pPr>
            <a:r>
              <a:rPr lang="es-CR" sz="2400" dirty="0"/>
              <a:t>Estimación de recursos.</a:t>
            </a:r>
          </a:p>
          <a:p>
            <a:pPr>
              <a:buFont typeface="Wingdings" panose="05000000000000000000" pitchFamily="2" charset="2"/>
              <a:buChar char="ü"/>
            </a:pPr>
            <a:r>
              <a:rPr lang="es-CR" sz="2400" dirty="0"/>
              <a:t>Estimación de la duración de las actividades.</a:t>
            </a:r>
          </a:p>
          <a:p>
            <a:pPr>
              <a:buFont typeface="Wingdings" panose="05000000000000000000" pitchFamily="2" charset="2"/>
              <a:buChar char="ü"/>
            </a:pPr>
            <a:r>
              <a:rPr lang="es-CR" sz="2400" dirty="0"/>
              <a:t>Desarrollo del programa de control o cronograma.</a:t>
            </a:r>
            <a:r>
              <a:rPr lang="es-CR" sz="2000" dirty="0"/>
              <a:t>	</a:t>
            </a:r>
          </a:p>
          <a:p>
            <a:pPr marL="0" indent="0">
              <a:buNone/>
            </a:pPr>
            <a:endParaRPr lang="es-CR" sz="2000" dirty="0"/>
          </a:p>
          <a:p>
            <a:pPr marL="0" indent="0">
              <a:buNone/>
            </a:pPr>
            <a:r>
              <a:rPr lang="es-CR" sz="2400" dirty="0">
                <a:solidFill>
                  <a:schemeClr val="bg1">
                    <a:lumMod val="50000"/>
                  </a:schemeClr>
                </a:solidFill>
              </a:rPr>
              <a:t>Desde el punto de vista de la sostenibilidad, se trata de completar el proyecto a tiempo a través de los métodos correctos de la manera más eficiente con los recursos idóneos, para obtener los resultados más eficaces.</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52</a:t>
            </a:fld>
            <a:endParaRPr lang="es-CR" dirty="0"/>
          </a:p>
        </p:txBody>
      </p:sp>
    </p:spTree>
    <p:extLst>
      <p:ext uri="{BB962C8B-B14F-4D97-AF65-F5344CB8AC3E}">
        <p14:creationId xmlns:p14="http://schemas.microsoft.com/office/powerpoint/2010/main" val="944607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53</a:t>
            </a:fld>
            <a:endParaRPr lang="en-US" dirty="0"/>
          </a:p>
        </p:txBody>
      </p:sp>
      <p:sp>
        <p:nvSpPr>
          <p:cNvPr id="4" name="Title 3"/>
          <p:cNvSpPr>
            <a:spLocks noGrp="1"/>
          </p:cNvSpPr>
          <p:nvPr>
            <p:ph type="title"/>
          </p:nvPr>
        </p:nvSpPr>
        <p:spPr>
          <a:xfrm>
            <a:off x="468313" y="1196975"/>
            <a:ext cx="3189287" cy="1008063"/>
          </a:xfrm>
        </p:spPr>
        <p:txBody>
          <a:bodyPr/>
          <a:lstStyle/>
          <a:p>
            <a:r>
              <a:rPr lang="en-US" dirty="0" err="1"/>
              <a:t>PRiSM</a:t>
            </a:r>
            <a:r>
              <a:rPr lang="en-US" dirty="0"/>
              <a:t> </a:t>
            </a:r>
            <a:r>
              <a:rPr lang="en-US" dirty="0" err="1"/>
              <a:t>Planeamiento</a:t>
            </a:r>
            <a:endParaRPr lang="en-US" dirty="0"/>
          </a:p>
        </p:txBody>
      </p:sp>
      <p:grpSp>
        <p:nvGrpSpPr>
          <p:cNvPr id="2" name="Group 36"/>
          <p:cNvGrpSpPr/>
          <p:nvPr/>
        </p:nvGrpSpPr>
        <p:grpSpPr>
          <a:xfrm>
            <a:off x="3887202" y="2056319"/>
            <a:ext cx="4799598" cy="4406001"/>
            <a:chOff x="1610848" y="1362075"/>
            <a:chExt cx="8458992" cy="5248391"/>
          </a:xfrm>
        </p:grpSpPr>
        <p:sp>
          <p:nvSpPr>
            <p:cNvPr id="38" name="Rectangle 3"/>
            <p:cNvSpPr>
              <a:spLocks noChangeArrowheads="1"/>
            </p:cNvSpPr>
            <p:nvPr/>
          </p:nvSpPr>
          <p:spPr bwMode="auto">
            <a:xfrm>
              <a:off x="3069760" y="3687763"/>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1.1.1</a:t>
              </a:r>
              <a:endParaRPr lang="en-US" sz="1100" b="1" dirty="0"/>
            </a:p>
          </p:txBody>
        </p:sp>
        <p:sp>
          <p:nvSpPr>
            <p:cNvPr id="39" name="Rectangle 4"/>
            <p:cNvSpPr>
              <a:spLocks noChangeArrowheads="1"/>
            </p:cNvSpPr>
            <p:nvPr/>
          </p:nvSpPr>
          <p:spPr bwMode="auto">
            <a:xfrm>
              <a:off x="3091985" y="43624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1.1.2</a:t>
              </a:r>
              <a:endParaRPr lang="en-US" sz="1100" b="1" dirty="0"/>
            </a:p>
          </p:txBody>
        </p:sp>
        <p:sp>
          <p:nvSpPr>
            <p:cNvPr id="40" name="Rectangle 5"/>
            <p:cNvSpPr>
              <a:spLocks noChangeArrowheads="1"/>
            </p:cNvSpPr>
            <p:nvPr/>
          </p:nvSpPr>
          <p:spPr bwMode="auto">
            <a:xfrm>
              <a:off x="3098335" y="50863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1.1.3</a:t>
              </a:r>
              <a:endParaRPr lang="en-US" sz="1100" b="1" dirty="0"/>
            </a:p>
          </p:txBody>
        </p:sp>
        <p:sp>
          <p:nvSpPr>
            <p:cNvPr id="41" name="Rectangle 6"/>
            <p:cNvSpPr>
              <a:spLocks noChangeArrowheads="1"/>
            </p:cNvSpPr>
            <p:nvPr/>
          </p:nvSpPr>
          <p:spPr bwMode="auto">
            <a:xfrm>
              <a:off x="2172823" y="3482975"/>
              <a:ext cx="565150"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1.1</a:t>
              </a:r>
              <a:endParaRPr lang="en-US" sz="1100" b="1" dirty="0"/>
            </a:p>
          </p:txBody>
        </p:sp>
        <p:sp>
          <p:nvSpPr>
            <p:cNvPr id="42" name="Rectangle 7"/>
            <p:cNvSpPr>
              <a:spLocks noChangeArrowheads="1"/>
            </p:cNvSpPr>
            <p:nvPr/>
          </p:nvSpPr>
          <p:spPr bwMode="auto">
            <a:xfrm>
              <a:off x="1610848" y="3205163"/>
              <a:ext cx="468312" cy="2413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1</a:t>
              </a:r>
              <a:endParaRPr lang="en-US" sz="1100" b="1" dirty="0"/>
            </a:p>
          </p:txBody>
        </p:sp>
        <p:sp>
          <p:nvSpPr>
            <p:cNvPr id="43" name="Freeform 8"/>
            <p:cNvSpPr>
              <a:spLocks/>
            </p:cNvSpPr>
            <p:nvPr/>
          </p:nvSpPr>
          <p:spPr bwMode="auto">
            <a:xfrm>
              <a:off x="2698285" y="3751263"/>
              <a:ext cx="384175" cy="1485900"/>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sz="1100" b="1" dirty="0"/>
            </a:p>
          </p:txBody>
        </p:sp>
        <p:sp>
          <p:nvSpPr>
            <p:cNvPr id="44" name="Line 9"/>
            <p:cNvSpPr>
              <a:spLocks noChangeShapeType="1"/>
            </p:cNvSpPr>
            <p:nvPr/>
          </p:nvSpPr>
          <p:spPr bwMode="auto">
            <a:xfrm flipH="1">
              <a:off x="2698285" y="3852863"/>
              <a:ext cx="342900" cy="0"/>
            </a:xfrm>
            <a:prstGeom prst="line">
              <a:avLst/>
            </a:prstGeom>
            <a:noFill/>
            <a:ln w="9525">
              <a:solidFill>
                <a:srgbClr val="6699FF"/>
              </a:solidFill>
              <a:round/>
              <a:headEnd/>
              <a:tailEnd/>
            </a:ln>
            <a:effectLst/>
          </p:spPr>
          <p:txBody>
            <a:bodyPr wrap="none" anchor="ctr"/>
            <a:lstStyle/>
            <a:p>
              <a:endParaRPr lang="en-US" sz="1100" b="1" dirty="0"/>
            </a:p>
          </p:txBody>
        </p:sp>
        <p:sp>
          <p:nvSpPr>
            <p:cNvPr id="45" name="Line 10"/>
            <p:cNvSpPr>
              <a:spLocks noChangeShapeType="1"/>
            </p:cNvSpPr>
            <p:nvPr/>
          </p:nvSpPr>
          <p:spPr bwMode="auto">
            <a:xfrm flipH="1">
              <a:off x="2726860" y="4502150"/>
              <a:ext cx="344488" cy="0"/>
            </a:xfrm>
            <a:prstGeom prst="line">
              <a:avLst/>
            </a:prstGeom>
            <a:noFill/>
            <a:ln w="9525">
              <a:solidFill>
                <a:srgbClr val="6699FF"/>
              </a:solidFill>
              <a:round/>
              <a:headEnd/>
              <a:tailEnd/>
            </a:ln>
            <a:effectLst/>
          </p:spPr>
          <p:txBody>
            <a:bodyPr wrap="none" anchor="ctr"/>
            <a:lstStyle/>
            <a:p>
              <a:endParaRPr lang="en-US" sz="1100" b="1" dirty="0"/>
            </a:p>
          </p:txBody>
        </p:sp>
        <p:sp>
          <p:nvSpPr>
            <p:cNvPr id="46" name="Freeform 11"/>
            <p:cNvSpPr>
              <a:spLocks/>
            </p:cNvSpPr>
            <p:nvPr/>
          </p:nvSpPr>
          <p:spPr bwMode="auto">
            <a:xfrm>
              <a:off x="1874373" y="3460750"/>
              <a:ext cx="315912" cy="139700"/>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sz="1100" b="1" dirty="0"/>
            </a:p>
          </p:txBody>
        </p:sp>
        <p:sp>
          <p:nvSpPr>
            <p:cNvPr id="48" name="Rectangle 14"/>
            <p:cNvSpPr>
              <a:spLocks noChangeArrowheads="1"/>
            </p:cNvSpPr>
            <p:nvPr/>
          </p:nvSpPr>
          <p:spPr bwMode="auto">
            <a:xfrm>
              <a:off x="7039417" y="2133600"/>
              <a:ext cx="1494972" cy="4873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100" b="1" dirty="0"/>
                <a:t>Team Manager</a:t>
              </a:r>
              <a:endParaRPr lang="en-US" sz="1100" b="1" dirty="0"/>
            </a:p>
          </p:txBody>
        </p:sp>
        <p:sp>
          <p:nvSpPr>
            <p:cNvPr id="49" name="Rectangle 15"/>
            <p:cNvSpPr>
              <a:spLocks noChangeArrowheads="1"/>
            </p:cNvSpPr>
            <p:nvPr/>
          </p:nvSpPr>
          <p:spPr bwMode="auto">
            <a:xfrm>
              <a:off x="5989173" y="1362075"/>
              <a:ext cx="2138816" cy="393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Project Manager</a:t>
              </a:r>
              <a:endParaRPr lang="en-US" sz="1100" b="1" dirty="0"/>
            </a:p>
          </p:txBody>
        </p:sp>
        <p:sp>
          <p:nvSpPr>
            <p:cNvPr id="50" name="Rectangle 16"/>
            <p:cNvSpPr>
              <a:spLocks noChangeArrowheads="1"/>
            </p:cNvSpPr>
            <p:nvPr/>
          </p:nvSpPr>
          <p:spPr bwMode="auto">
            <a:xfrm>
              <a:off x="4114335" y="3078163"/>
              <a:ext cx="688975"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Jane</a:t>
              </a:r>
              <a:endParaRPr lang="en-US" sz="1100" b="1" dirty="0"/>
            </a:p>
          </p:txBody>
        </p:sp>
        <p:sp>
          <p:nvSpPr>
            <p:cNvPr id="51" name="Rectangle 17"/>
            <p:cNvSpPr>
              <a:spLocks noChangeArrowheads="1"/>
            </p:cNvSpPr>
            <p:nvPr/>
          </p:nvSpPr>
          <p:spPr bwMode="auto">
            <a:xfrm>
              <a:off x="5073185" y="30797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Sam</a:t>
              </a:r>
              <a:endParaRPr lang="en-US" sz="1100" b="1" dirty="0"/>
            </a:p>
          </p:txBody>
        </p:sp>
        <p:sp>
          <p:nvSpPr>
            <p:cNvPr id="52" name="Rectangle 18"/>
            <p:cNvSpPr>
              <a:spLocks noChangeArrowheads="1"/>
            </p:cNvSpPr>
            <p:nvPr/>
          </p:nvSpPr>
          <p:spPr bwMode="auto">
            <a:xfrm>
              <a:off x="6028860" y="30797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Joe</a:t>
              </a:r>
              <a:endParaRPr lang="en-US" sz="1100" b="1" dirty="0"/>
            </a:p>
          </p:txBody>
        </p:sp>
        <p:sp>
          <p:nvSpPr>
            <p:cNvPr id="53" name="Freeform 19"/>
            <p:cNvSpPr>
              <a:spLocks/>
            </p:cNvSpPr>
            <p:nvPr/>
          </p:nvSpPr>
          <p:spPr bwMode="auto">
            <a:xfrm>
              <a:off x="4471523" y="2847975"/>
              <a:ext cx="1884362" cy="228600"/>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sz="1100" b="1" dirty="0"/>
            </a:p>
          </p:txBody>
        </p:sp>
        <p:sp>
          <p:nvSpPr>
            <p:cNvPr id="54" name="Line 20"/>
            <p:cNvSpPr>
              <a:spLocks noChangeShapeType="1"/>
            </p:cNvSpPr>
            <p:nvPr/>
          </p:nvSpPr>
          <p:spPr bwMode="auto">
            <a:xfrm flipV="1">
              <a:off x="5420848" y="2606675"/>
              <a:ext cx="0" cy="469900"/>
            </a:xfrm>
            <a:prstGeom prst="line">
              <a:avLst/>
            </a:prstGeom>
            <a:noFill/>
            <a:ln w="9525">
              <a:solidFill>
                <a:srgbClr val="6699FF"/>
              </a:solidFill>
              <a:round/>
              <a:headEnd/>
              <a:tailEnd/>
            </a:ln>
            <a:effectLst/>
          </p:spPr>
          <p:txBody>
            <a:bodyPr wrap="none" anchor="ctr"/>
            <a:lstStyle/>
            <a:p>
              <a:endParaRPr lang="en-US" sz="1100" b="1" dirty="0"/>
            </a:p>
          </p:txBody>
        </p:sp>
        <p:sp>
          <p:nvSpPr>
            <p:cNvPr id="55" name="Freeform 21"/>
            <p:cNvSpPr>
              <a:spLocks/>
            </p:cNvSpPr>
            <p:nvPr/>
          </p:nvSpPr>
          <p:spPr bwMode="auto">
            <a:xfrm>
              <a:off x="5422435" y="1919288"/>
              <a:ext cx="3759200" cy="1187450"/>
            </a:xfrm>
            <a:custGeom>
              <a:avLst/>
              <a:gdLst/>
              <a:ahLst/>
              <a:cxnLst>
                <a:cxn ang="0">
                  <a:pos x="0" y="727"/>
                </a:cxn>
                <a:cxn ang="0">
                  <a:pos x="0" y="0"/>
                </a:cxn>
                <a:cxn ang="0">
                  <a:pos x="2186" y="0"/>
                </a:cxn>
                <a:cxn ang="0">
                  <a:pos x="2186" y="748"/>
                </a:cxn>
              </a:cxnLst>
              <a:rect l="0" t="0" r="r" b="b"/>
              <a:pathLst>
                <a:path w="2186" h="748">
                  <a:moveTo>
                    <a:pt x="0" y="727"/>
                  </a:moveTo>
                  <a:lnTo>
                    <a:pt x="0" y="0"/>
                  </a:lnTo>
                  <a:lnTo>
                    <a:pt x="2186" y="0"/>
                  </a:lnTo>
                  <a:lnTo>
                    <a:pt x="2186" y="748"/>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sz="1100" b="1" dirty="0"/>
            </a:p>
          </p:txBody>
        </p:sp>
        <p:sp>
          <p:nvSpPr>
            <p:cNvPr id="56" name="Line 22"/>
            <p:cNvSpPr>
              <a:spLocks noChangeShapeType="1"/>
            </p:cNvSpPr>
            <p:nvPr/>
          </p:nvSpPr>
          <p:spPr bwMode="auto">
            <a:xfrm flipV="1">
              <a:off x="6876585" y="1751013"/>
              <a:ext cx="0" cy="152400"/>
            </a:xfrm>
            <a:prstGeom prst="line">
              <a:avLst/>
            </a:prstGeom>
            <a:noFill/>
            <a:ln w="9525">
              <a:solidFill>
                <a:srgbClr val="6699FF"/>
              </a:solidFill>
              <a:round/>
              <a:headEnd/>
              <a:tailEnd/>
            </a:ln>
            <a:effectLst/>
          </p:spPr>
          <p:txBody>
            <a:bodyPr wrap="none" anchor="ctr"/>
            <a:lstStyle/>
            <a:p>
              <a:endParaRPr lang="en-US" sz="1100" b="1" dirty="0"/>
            </a:p>
          </p:txBody>
        </p:sp>
        <p:sp>
          <p:nvSpPr>
            <p:cNvPr id="57" name="Rectangle 23"/>
            <p:cNvSpPr>
              <a:spLocks noChangeArrowheads="1"/>
            </p:cNvSpPr>
            <p:nvPr/>
          </p:nvSpPr>
          <p:spPr bwMode="auto">
            <a:xfrm>
              <a:off x="6895635" y="30924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Mary</a:t>
              </a:r>
              <a:endParaRPr lang="en-US" sz="1100" b="1" dirty="0"/>
            </a:p>
          </p:txBody>
        </p:sp>
        <p:sp>
          <p:nvSpPr>
            <p:cNvPr id="58" name="Rectangle 24"/>
            <p:cNvSpPr>
              <a:spLocks noChangeArrowheads="1"/>
            </p:cNvSpPr>
            <p:nvPr/>
          </p:nvSpPr>
          <p:spPr bwMode="auto">
            <a:xfrm>
              <a:off x="7852898" y="3094038"/>
              <a:ext cx="688975"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Dave</a:t>
              </a:r>
              <a:endParaRPr lang="en-US" sz="1100" b="1" dirty="0"/>
            </a:p>
          </p:txBody>
        </p:sp>
        <p:sp>
          <p:nvSpPr>
            <p:cNvPr id="59" name="Rectangle 25"/>
            <p:cNvSpPr>
              <a:spLocks noChangeArrowheads="1"/>
            </p:cNvSpPr>
            <p:nvPr/>
          </p:nvSpPr>
          <p:spPr bwMode="auto">
            <a:xfrm>
              <a:off x="8746660" y="3094038"/>
              <a:ext cx="1230471"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sz="1100" b="1" dirty="0"/>
                <a:t>Contractor</a:t>
              </a:r>
              <a:endParaRPr lang="en-US" sz="1100" b="1" dirty="0"/>
            </a:p>
          </p:txBody>
        </p:sp>
        <p:sp>
          <p:nvSpPr>
            <p:cNvPr id="60" name="Freeform 26"/>
            <p:cNvSpPr>
              <a:spLocks/>
            </p:cNvSpPr>
            <p:nvPr/>
          </p:nvSpPr>
          <p:spPr bwMode="auto">
            <a:xfrm>
              <a:off x="7251235" y="2862263"/>
              <a:ext cx="941388" cy="228600"/>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sz="1100" b="1" dirty="0"/>
            </a:p>
          </p:txBody>
        </p:sp>
        <p:sp>
          <p:nvSpPr>
            <p:cNvPr id="61" name="Line 27"/>
            <p:cNvSpPr>
              <a:spLocks noChangeShapeType="1"/>
            </p:cNvSpPr>
            <p:nvPr/>
          </p:nvSpPr>
          <p:spPr bwMode="auto">
            <a:xfrm flipV="1">
              <a:off x="7744948" y="2620963"/>
              <a:ext cx="0" cy="222250"/>
            </a:xfrm>
            <a:prstGeom prst="line">
              <a:avLst/>
            </a:prstGeom>
            <a:noFill/>
            <a:ln w="9525">
              <a:solidFill>
                <a:srgbClr val="6699FF"/>
              </a:solidFill>
              <a:round/>
              <a:headEnd/>
              <a:tailEnd/>
            </a:ln>
            <a:effectLst/>
          </p:spPr>
          <p:txBody>
            <a:bodyPr wrap="none" anchor="ctr"/>
            <a:lstStyle/>
            <a:p>
              <a:endParaRPr lang="en-US" sz="1100" b="1" dirty="0"/>
            </a:p>
          </p:txBody>
        </p:sp>
        <p:sp>
          <p:nvSpPr>
            <p:cNvPr id="63" name="Text Box 29"/>
            <p:cNvSpPr txBox="1">
              <a:spLocks noChangeArrowheads="1"/>
            </p:cNvSpPr>
            <p:nvPr/>
          </p:nvSpPr>
          <p:spPr bwMode="auto">
            <a:xfrm>
              <a:off x="2036524" y="5693914"/>
              <a:ext cx="2143581" cy="916552"/>
            </a:xfrm>
            <a:prstGeom prst="rect">
              <a:avLst/>
            </a:prstGeom>
            <a:noFill/>
            <a:ln w="9525" algn="ctr">
              <a:noFill/>
              <a:miter lim="800000"/>
              <a:headEnd/>
              <a:tailEnd/>
            </a:ln>
            <a:effectLst/>
          </p:spPr>
          <p:txBody>
            <a:bodyPr wrap="square">
              <a:spAutoFit/>
            </a:bodyPr>
            <a:lstStyle/>
            <a:p>
              <a:pPr eaLnBrk="1" hangingPunct="1"/>
              <a:r>
                <a:rPr lang="en-US" sz="1100" b="1" dirty="0" err="1">
                  <a:solidFill>
                    <a:schemeClr val="bg2">
                      <a:lumMod val="50000"/>
                    </a:schemeClr>
                  </a:solidFill>
                </a:rPr>
                <a:t>Productos</a:t>
              </a:r>
              <a:r>
                <a:rPr lang="en-US" sz="1100" b="1" dirty="0">
                  <a:solidFill>
                    <a:schemeClr val="bg2">
                      <a:lumMod val="50000"/>
                    </a:schemeClr>
                  </a:solidFill>
                </a:rPr>
                <a:t> de </a:t>
              </a:r>
              <a:r>
                <a:rPr lang="en-US" sz="1100" b="1" dirty="0" err="1">
                  <a:solidFill>
                    <a:schemeClr val="bg2">
                      <a:lumMod val="50000"/>
                    </a:schemeClr>
                  </a:solidFill>
                </a:rPr>
                <a:t>los</a:t>
              </a:r>
              <a:r>
                <a:rPr lang="en-US" sz="1100" b="1" dirty="0">
                  <a:solidFill>
                    <a:schemeClr val="bg2">
                      <a:lumMod val="50000"/>
                    </a:schemeClr>
                  </a:solidFill>
                </a:rPr>
                <a:t> </a:t>
              </a:r>
              <a:r>
                <a:rPr lang="en-US" sz="1100" b="1" dirty="0" err="1">
                  <a:solidFill>
                    <a:schemeClr val="bg2">
                      <a:lumMod val="50000"/>
                    </a:schemeClr>
                  </a:solidFill>
                </a:rPr>
                <a:t>paquetes</a:t>
              </a:r>
              <a:r>
                <a:rPr lang="en-US" sz="1100" b="1" dirty="0">
                  <a:solidFill>
                    <a:schemeClr val="bg2">
                      <a:lumMod val="50000"/>
                    </a:schemeClr>
                  </a:solidFill>
                </a:rPr>
                <a:t> de </a:t>
              </a:r>
              <a:r>
                <a:rPr lang="en-US" sz="1100" b="1" dirty="0" err="1">
                  <a:solidFill>
                    <a:schemeClr val="bg2">
                      <a:lumMod val="50000"/>
                    </a:schemeClr>
                  </a:solidFill>
                </a:rPr>
                <a:t>trabajo</a:t>
              </a:r>
              <a:r>
                <a:rPr lang="en-US" sz="1100" b="1" dirty="0">
                  <a:solidFill>
                    <a:schemeClr val="bg2">
                      <a:lumMod val="50000"/>
                    </a:schemeClr>
                  </a:solidFill>
                </a:rPr>
                <a:t> (EDT)</a:t>
              </a:r>
            </a:p>
          </p:txBody>
        </p:sp>
        <p:sp>
          <p:nvSpPr>
            <p:cNvPr id="73" name="Line 30"/>
            <p:cNvSpPr>
              <a:spLocks noChangeShapeType="1"/>
            </p:cNvSpPr>
            <p:nvPr/>
          </p:nvSpPr>
          <p:spPr bwMode="auto">
            <a:xfrm flipV="1">
              <a:off x="3379641" y="5400675"/>
              <a:ext cx="45719" cy="201839"/>
            </a:xfrm>
            <a:prstGeom prst="line">
              <a:avLst/>
            </a:prstGeom>
            <a:noFill/>
            <a:ln w="9525">
              <a:solidFill>
                <a:srgbClr val="6699FF"/>
              </a:solidFill>
              <a:round/>
              <a:headEnd/>
              <a:tailEnd type="triangle" w="med" len="med"/>
            </a:ln>
            <a:effectLst/>
          </p:spPr>
          <p:txBody>
            <a:bodyPr wrap="none" anchor="ctr"/>
            <a:lstStyle/>
            <a:p>
              <a:endParaRPr lang="en-US" sz="1100" b="1" dirty="0"/>
            </a:p>
          </p:txBody>
        </p:sp>
        <p:sp>
          <p:nvSpPr>
            <p:cNvPr id="74" name="Rectangle 31"/>
            <p:cNvSpPr>
              <a:spLocks noChangeArrowheads="1"/>
            </p:cNvSpPr>
            <p:nvPr/>
          </p:nvSpPr>
          <p:spPr bwMode="auto">
            <a:xfrm>
              <a:off x="4003210" y="3495675"/>
              <a:ext cx="5572125" cy="2095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1" hangingPunct="1"/>
              <a:endParaRPr lang="en-US" sz="1100" b="1" dirty="0"/>
            </a:p>
          </p:txBody>
        </p:sp>
        <p:sp>
          <p:nvSpPr>
            <p:cNvPr id="75" name="Line 32"/>
            <p:cNvSpPr>
              <a:spLocks noChangeShapeType="1"/>
            </p:cNvSpPr>
            <p:nvPr/>
          </p:nvSpPr>
          <p:spPr bwMode="auto">
            <a:xfrm>
              <a:off x="4952535" y="3508375"/>
              <a:ext cx="0" cy="2095500"/>
            </a:xfrm>
            <a:prstGeom prst="line">
              <a:avLst/>
            </a:prstGeom>
            <a:noFill/>
            <a:ln w="9525">
              <a:solidFill>
                <a:srgbClr val="6699FF"/>
              </a:solidFill>
              <a:round/>
              <a:headEnd/>
              <a:tailEnd/>
            </a:ln>
            <a:effectLst/>
          </p:spPr>
          <p:txBody>
            <a:bodyPr wrap="none" anchor="ctr"/>
            <a:lstStyle/>
            <a:p>
              <a:endParaRPr lang="en-US" sz="1100" b="1" dirty="0"/>
            </a:p>
          </p:txBody>
        </p:sp>
        <p:sp>
          <p:nvSpPr>
            <p:cNvPr id="76" name="Line 33"/>
            <p:cNvSpPr>
              <a:spLocks noChangeShapeType="1"/>
            </p:cNvSpPr>
            <p:nvPr/>
          </p:nvSpPr>
          <p:spPr bwMode="auto">
            <a:xfrm>
              <a:off x="5930435" y="3509963"/>
              <a:ext cx="0" cy="2095500"/>
            </a:xfrm>
            <a:prstGeom prst="line">
              <a:avLst/>
            </a:prstGeom>
            <a:noFill/>
            <a:ln w="9525">
              <a:solidFill>
                <a:srgbClr val="6699FF"/>
              </a:solidFill>
              <a:round/>
              <a:headEnd/>
              <a:tailEnd/>
            </a:ln>
            <a:effectLst/>
          </p:spPr>
          <p:txBody>
            <a:bodyPr wrap="none" anchor="ctr"/>
            <a:lstStyle/>
            <a:p>
              <a:endParaRPr lang="en-US" sz="1100" b="1" dirty="0"/>
            </a:p>
          </p:txBody>
        </p:sp>
        <p:sp>
          <p:nvSpPr>
            <p:cNvPr id="78" name="Line 34"/>
            <p:cNvSpPr>
              <a:spLocks noChangeShapeType="1"/>
            </p:cNvSpPr>
            <p:nvPr/>
          </p:nvSpPr>
          <p:spPr bwMode="auto">
            <a:xfrm>
              <a:off x="6825785" y="3509963"/>
              <a:ext cx="0" cy="2095500"/>
            </a:xfrm>
            <a:prstGeom prst="line">
              <a:avLst/>
            </a:prstGeom>
            <a:noFill/>
            <a:ln w="9525">
              <a:solidFill>
                <a:srgbClr val="6699FF"/>
              </a:solidFill>
              <a:round/>
              <a:headEnd/>
              <a:tailEnd/>
            </a:ln>
            <a:effectLst/>
          </p:spPr>
          <p:txBody>
            <a:bodyPr wrap="none" anchor="ctr"/>
            <a:lstStyle/>
            <a:p>
              <a:endParaRPr lang="en-US" sz="1100" b="1" dirty="0"/>
            </a:p>
          </p:txBody>
        </p:sp>
        <p:sp>
          <p:nvSpPr>
            <p:cNvPr id="79" name="Line 35"/>
            <p:cNvSpPr>
              <a:spLocks noChangeShapeType="1"/>
            </p:cNvSpPr>
            <p:nvPr/>
          </p:nvSpPr>
          <p:spPr bwMode="auto">
            <a:xfrm>
              <a:off x="7733835" y="3509963"/>
              <a:ext cx="0" cy="2095500"/>
            </a:xfrm>
            <a:prstGeom prst="line">
              <a:avLst/>
            </a:prstGeom>
            <a:noFill/>
            <a:ln w="9525">
              <a:solidFill>
                <a:srgbClr val="6699FF"/>
              </a:solidFill>
              <a:round/>
              <a:headEnd/>
              <a:tailEnd/>
            </a:ln>
            <a:effectLst/>
          </p:spPr>
          <p:txBody>
            <a:bodyPr wrap="none" anchor="ctr"/>
            <a:lstStyle/>
            <a:p>
              <a:endParaRPr lang="en-US" sz="1100" b="1" dirty="0"/>
            </a:p>
          </p:txBody>
        </p:sp>
        <p:sp>
          <p:nvSpPr>
            <p:cNvPr id="80" name="Line 36"/>
            <p:cNvSpPr>
              <a:spLocks noChangeShapeType="1"/>
            </p:cNvSpPr>
            <p:nvPr/>
          </p:nvSpPr>
          <p:spPr bwMode="auto">
            <a:xfrm>
              <a:off x="8695860" y="3509963"/>
              <a:ext cx="0" cy="2095500"/>
            </a:xfrm>
            <a:prstGeom prst="line">
              <a:avLst/>
            </a:prstGeom>
            <a:noFill/>
            <a:ln w="9525">
              <a:solidFill>
                <a:srgbClr val="6699FF"/>
              </a:solidFill>
              <a:round/>
              <a:headEnd/>
              <a:tailEnd/>
            </a:ln>
            <a:effectLst/>
          </p:spPr>
          <p:txBody>
            <a:bodyPr wrap="none" anchor="ctr"/>
            <a:lstStyle/>
            <a:p>
              <a:endParaRPr lang="en-US" sz="1100" b="1" dirty="0"/>
            </a:p>
          </p:txBody>
        </p:sp>
        <p:sp>
          <p:nvSpPr>
            <p:cNvPr id="81" name="Line 37"/>
            <p:cNvSpPr>
              <a:spLocks noChangeShapeType="1"/>
            </p:cNvSpPr>
            <p:nvPr/>
          </p:nvSpPr>
          <p:spPr bwMode="auto">
            <a:xfrm>
              <a:off x="4003210" y="4168775"/>
              <a:ext cx="5572125" cy="0"/>
            </a:xfrm>
            <a:prstGeom prst="line">
              <a:avLst/>
            </a:prstGeom>
            <a:noFill/>
            <a:ln w="9525">
              <a:solidFill>
                <a:srgbClr val="6699FF"/>
              </a:solidFill>
              <a:round/>
              <a:headEnd/>
              <a:tailEnd/>
            </a:ln>
            <a:effectLst/>
          </p:spPr>
          <p:txBody>
            <a:bodyPr wrap="none" anchor="ctr"/>
            <a:lstStyle/>
            <a:p>
              <a:endParaRPr lang="en-US" sz="1100" b="1" dirty="0"/>
            </a:p>
          </p:txBody>
        </p:sp>
        <p:sp>
          <p:nvSpPr>
            <p:cNvPr id="82" name="Text Box 38"/>
            <p:cNvSpPr txBox="1">
              <a:spLocks noChangeArrowheads="1"/>
            </p:cNvSpPr>
            <p:nvPr/>
          </p:nvSpPr>
          <p:spPr bwMode="auto">
            <a:xfrm>
              <a:off x="4338266" y="3684588"/>
              <a:ext cx="286090" cy="261610"/>
            </a:xfrm>
            <a:prstGeom prst="rect">
              <a:avLst/>
            </a:prstGeom>
            <a:noFill/>
            <a:ln w="9525" algn="ctr">
              <a:noFill/>
              <a:miter lim="800000"/>
              <a:headEnd/>
              <a:tailEnd/>
            </a:ln>
            <a:effectLst/>
          </p:spPr>
          <p:txBody>
            <a:bodyPr wrap="none">
              <a:spAutoFit/>
            </a:bodyPr>
            <a:lstStyle/>
            <a:p>
              <a:pPr eaLnBrk="1" hangingPunct="1"/>
              <a:r>
                <a:rPr lang="en-GB" sz="1100" b="1" dirty="0"/>
                <a:t>R</a:t>
              </a:r>
              <a:endParaRPr lang="en-US" sz="1100" b="1" dirty="0"/>
            </a:p>
          </p:txBody>
        </p:sp>
        <p:sp>
          <p:nvSpPr>
            <p:cNvPr id="83" name="Text Box 39"/>
            <p:cNvSpPr txBox="1">
              <a:spLocks noChangeArrowheads="1"/>
            </p:cNvSpPr>
            <p:nvPr/>
          </p:nvSpPr>
          <p:spPr bwMode="auto">
            <a:xfrm>
              <a:off x="5301878" y="3684588"/>
              <a:ext cx="297303" cy="261610"/>
            </a:xfrm>
            <a:prstGeom prst="rect">
              <a:avLst/>
            </a:prstGeom>
            <a:noFill/>
            <a:ln w="9525" algn="ctr">
              <a:noFill/>
              <a:miter lim="800000"/>
              <a:headEnd/>
              <a:tailEnd/>
            </a:ln>
            <a:effectLst/>
          </p:spPr>
          <p:txBody>
            <a:bodyPr wrap="none">
              <a:spAutoFit/>
            </a:bodyPr>
            <a:lstStyle/>
            <a:p>
              <a:pPr eaLnBrk="1" hangingPunct="1"/>
              <a:r>
                <a:rPr lang="en-GB" sz="1100" b="1" dirty="0"/>
                <a:t>A</a:t>
              </a:r>
              <a:endParaRPr lang="en-US" sz="1100" b="1" dirty="0"/>
            </a:p>
          </p:txBody>
        </p:sp>
        <p:sp>
          <p:nvSpPr>
            <p:cNvPr id="85" name="Text Box 41"/>
            <p:cNvSpPr txBox="1">
              <a:spLocks noChangeArrowheads="1"/>
            </p:cNvSpPr>
            <p:nvPr/>
          </p:nvSpPr>
          <p:spPr bwMode="auto">
            <a:xfrm>
              <a:off x="7097340" y="3684588"/>
              <a:ext cx="280942" cy="261610"/>
            </a:xfrm>
            <a:prstGeom prst="rect">
              <a:avLst/>
            </a:prstGeom>
            <a:noFill/>
            <a:ln w="9525" algn="ctr">
              <a:noFill/>
              <a:miter lim="800000"/>
              <a:headEnd/>
              <a:tailEnd/>
            </a:ln>
            <a:effectLst/>
          </p:spPr>
          <p:txBody>
            <a:bodyPr wrap="none">
              <a:spAutoFit/>
            </a:bodyPr>
            <a:lstStyle/>
            <a:p>
              <a:pPr eaLnBrk="1" hangingPunct="1"/>
              <a:r>
                <a:rPr lang="en-GB" sz="1100" b="1" dirty="0"/>
                <a:t>C</a:t>
              </a:r>
              <a:endParaRPr lang="en-US" sz="1100" b="1" dirty="0"/>
            </a:p>
          </p:txBody>
        </p:sp>
        <p:sp>
          <p:nvSpPr>
            <p:cNvPr id="87" name="Text Box 42"/>
            <p:cNvSpPr txBox="1">
              <a:spLocks noChangeArrowheads="1"/>
            </p:cNvSpPr>
            <p:nvPr/>
          </p:nvSpPr>
          <p:spPr bwMode="auto">
            <a:xfrm>
              <a:off x="5268674" y="5659668"/>
              <a:ext cx="4801166" cy="916552"/>
            </a:xfrm>
            <a:prstGeom prst="rect">
              <a:avLst/>
            </a:prstGeom>
            <a:noFill/>
            <a:ln w="9525" algn="ctr">
              <a:noFill/>
              <a:miter lim="800000"/>
              <a:headEnd/>
              <a:tailEnd/>
            </a:ln>
            <a:effectLst/>
          </p:spPr>
          <p:txBody>
            <a:bodyPr wrap="square">
              <a:spAutoFit/>
            </a:bodyPr>
            <a:lstStyle/>
            <a:p>
              <a:pPr algn="l" eaLnBrk="1" hangingPunct="1"/>
              <a:r>
                <a:rPr lang="en-GB" sz="1100" b="1" dirty="0"/>
                <a:t>R – </a:t>
              </a:r>
              <a:r>
                <a:rPr lang="en-GB" sz="1100" b="1" dirty="0" err="1"/>
                <a:t>Responsable</a:t>
              </a:r>
              <a:r>
                <a:rPr lang="en-GB" sz="1100" b="1" dirty="0"/>
                <a:t>	</a:t>
              </a:r>
            </a:p>
            <a:p>
              <a:pPr algn="l" eaLnBrk="1" hangingPunct="1"/>
              <a:r>
                <a:rPr lang="en-GB" sz="1100" b="1" dirty="0"/>
                <a:t>A –</a:t>
              </a:r>
              <a:r>
                <a:rPr lang="en-GB" sz="1100" b="1" dirty="0" err="1"/>
                <a:t>Aprueba</a:t>
              </a:r>
              <a:br>
                <a:rPr lang="en-GB" sz="1100" b="1" dirty="0"/>
              </a:br>
              <a:r>
                <a:rPr lang="en-GB" sz="1100" b="1" dirty="0"/>
                <a:t>C - </a:t>
              </a:r>
              <a:r>
                <a:rPr lang="en-GB" sz="1100" b="1" dirty="0" err="1"/>
                <a:t>Consultado</a:t>
              </a:r>
              <a:r>
                <a:rPr lang="en-GB" sz="1100" b="1" dirty="0"/>
                <a:t>	</a:t>
              </a:r>
            </a:p>
            <a:p>
              <a:pPr algn="l" eaLnBrk="1" hangingPunct="1"/>
              <a:r>
                <a:rPr lang="en-GB" sz="1100" b="1" dirty="0"/>
                <a:t>I - </a:t>
              </a:r>
              <a:r>
                <a:rPr lang="en-GB" sz="1100" b="1" dirty="0" err="1"/>
                <a:t>Informado</a:t>
              </a:r>
              <a:endParaRPr lang="en-US" sz="1100" b="1" dirty="0"/>
            </a:p>
          </p:txBody>
        </p:sp>
        <p:sp>
          <p:nvSpPr>
            <p:cNvPr id="89" name="Text Box 43"/>
            <p:cNvSpPr txBox="1">
              <a:spLocks noChangeArrowheads="1"/>
            </p:cNvSpPr>
            <p:nvPr/>
          </p:nvSpPr>
          <p:spPr bwMode="auto">
            <a:xfrm>
              <a:off x="8088711" y="3697288"/>
              <a:ext cx="240797" cy="261610"/>
            </a:xfrm>
            <a:prstGeom prst="rect">
              <a:avLst/>
            </a:prstGeom>
            <a:noFill/>
            <a:ln w="9525" algn="ctr">
              <a:noFill/>
              <a:miter lim="800000"/>
              <a:headEnd/>
              <a:tailEnd/>
            </a:ln>
            <a:effectLst/>
          </p:spPr>
          <p:txBody>
            <a:bodyPr wrap="none">
              <a:spAutoFit/>
            </a:bodyPr>
            <a:lstStyle/>
            <a:p>
              <a:pPr eaLnBrk="1" hangingPunct="1"/>
              <a:r>
                <a:rPr lang="en-GB" sz="1100" b="1" dirty="0"/>
                <a:t>I</a:t>
              </a:r>
              <a:endParaRPr lang="en-US" sz="1100" b="1" dirty="0"/>
            </a:p>
          </p:txBody>
        </p:sp>
        <p:sp>
          <p:nvSpPr>
            <p:cNvPr id="91" name="Line 44"/>
            <p:cNvSpPr>
              <a:spLocks noChangeShapeType="1"/>
            </p:cNvSpPr>
            <p:nvPr/>
          </p:nvSpPr>
          <p:spPr bwMode="auto">
            <a:xfrm>
              <a:off x="3988923" y="4879975"/>
              <a:ext cx="5586412" cy="0"/>
            </a:xfrm>
            <a:prstGeom prst="line">
              <a:avLst/>
            </a:prstGeom>
            <a:noFill/>
            <a:ln w="9525">
              <a:solidFill>
                <a:srgbClr val="6699FF"/>
              </a:solidFill>
              <a:round/>
              <a:headEnd/>
              <a:tailEnd/>
            </a:ln>
            <a:effectLst/>
          </p:spPr>
          <p:txBody>
            <a:bodyPr wrap="none" anchor="ctr"/>
            <a:lstStyle/>
            <a:p>
              <a:endParaRPr lang="en-US" sz="1100" b="1" dirty="0"/>
            </a:p>
          </p:txBody>
        </p:sp>
        <p:grpSp>
          <p:nvGrpSpPr>
            <p:cNvPr id="6" name="Group 45"/>
            <p:cNvGrpSpPr>
              <a:grpSpLocks/>
            </p:cNvGrpSpPr>
            <p:nvPr/>
          </p:nvGrpSpPr>
          <p:grpSpPr bwMode="auto">
            <a:xfrm>
              <a:off x="4379448" y="4362441"/>
              <a:ext cx="3952344" cy="276225"/>
              <a:chOff x="2209" y="2748"/>
              <a:chExt cx="2298" cy="174"/>
            </a:xfrm>
          </p:grpSpPr>
          <p:grpSp>
            <p:nvGrpSpPr>
              <p:cNvPr id="7" name="Group 46"/>
              <p:cNvGrpSpPr>
                <a:grpSpLocks/>
              </p:cNvGrpSpPr>
              <p:nvPr/>
            </p:nvGrpSpPr>
            <p:grpSpPr bwMode="auto">
              <a:xfrm>
                <a:off x="2209" y="2748"/>
                <a:ext cx="2298" cy="174"/>
                <a:chOff x="1955" y="2712"/>
                <a:chExt cx="2298" cy="174"/>
              </a:xfrm>
            </p:grpSpPr>
            <p:sp>
              <p:nvSpPr>
                <p:cNvPr id="116" name="Text Box 47"/>
                <p:cNvSpPr txBox="1">
                  <a:spLocks noChangeArrowheads="1"/>
                </p:cNvSpPr>
                <p:nvPr/>
              </p:nvSpPr>
              <p:spPr bwMode="auto">
                <a:xfrm>
                  <a:off x="2508" y="2712"/>
                  <a:ext cx="166" cy="165"/>
                </a:xfrm>
                <a:prstGeom prst="rect">
                  <a:avLst/>
                </a:prstGeom>
                <a:noFill/>
                <a:ln w="9525" algn="ctr">
                  <a:noFill/>
                  <a:miter lim="800000"/>
                  <a:headEnd/>
                  <a:tailEnd/>
                </a:ln>
                <a:effectLst/>
              </p:spPr>
              <p:txBody>
                <a:bodyPr wrap="none">
                  <a:spAutoFit/>
                </a:bodyPr>
                <a:lstStyle/>
                <a:p>
                  <a:pPr eaLnBrk="1" hangingPunct="1"/>
                  <a:r>
                    <a:rPr lang="en-GB" sz="1100" b="1" dirty="0"/>
                    <a:t>R</a:t>
                  </a:r>
                  <a:endParaRPr lang="en-US" sz="1100" b="1" dirty="0"/>
                </a:p>
              </p:txBody>
            </p:sp>
            <p:sp>
              <p:nvSpPr>
                <p:cNvPr id="117" name="Text Box 48"/>
                <p:cNvSpPr txBox="1">
                  <a:spLocks noChangeArrowheads="1"/>
                </p:cNvSpPr>
                <p:nvPr/>
              </p:nvSpPr>
              <p:spPr bwMode="auto">
                <a:xfrm>
                  <a:off x="1955" y="2712"/>
                  <a:ext cx="116" cy="165"/>
                </a:xfrm>
                <a:prstGeom prst="rect">
                  <a:avLst/>
                </a:prstGeom>
                <a:noFill/>
                <a:ln w="9525" algn="ctr">
                  <a:noFill/>
                  <a:miter lim="800000"/>
                  <a:headEnd/>
                  <a:tailEnd/>
                </a:ln>
                <a:effectLst/>
              </p:spPr>
              <p:txBody>
                <a:bodyPr wrap="none">
                  <a:spAutoFit/>
                </a:bodyPr>
                <a:lstStyle/>
                <a:p>
                  <a:pPr eaLnBrk="1" hangingPunct="1"/>
                  <a:endParaRPr lang="en-US" sz="1100" b="1" dirty="0"/>
                </a:p>
              </p:txBody>
            </p:sp>
            <p:sp>
              <p:nvSpPr>
                <p:cNvPr id="118" name="Text Box 49"/>
                <p:cNvSpPr txBox="1">
                  <a:spLocks noChangeArrowheads="1"/>
                </p:cNvSpPr>
                <p:nvPr/>
              </p:nvSpPr>
              <p:spPr bwMode="auto">
                <a:xfrm>
                  <a:off x="4113" y="2721"/>
                  <a:ext cx="140" cy="165"/>
                </a:xfrm>
                <a:prstGeom prst="rect">
                  <a:avLst/>
                </a:prstGeom>
                <a:noFill/>
                <a:ln w="9525" algn="ctr">
                  <a:noFill/>
                  <a:miter lim="800000"/>
                  <a:headEnd/>
                  <a:tailEnd/>
                </a:ln>
                <a:effectLst/>
              </p:spPr>
              <p:txBody>
                <a:bodyPr wrap="none">
                  <a:spAutoFit/>
                </a:bodyPr>
                <a:lstStyle/>
                <a:p>
                  <a:pPr eaLnBrk="1" hangingPunct="1"/>
                  <a:r>
                    <a:rPr lang="en-GB" sz="1100" b="1" dirty="0"/>
                    <a:t>I</a:t>
                  </a:r>
                  <a:endParaRPr lang="en-US" sz="1100" b="1" dirty="0"/>
                </a:p>
              </p:txBody>
            </p:sp>
          </p:grpSp>
          <p:sp>
            <p:nvSpPr>
              <p:cNvPr id="114" name="Text Box 50"/>
              <p:cNvSpPr txBox="1">
                <a:spLocks noChangeArrowheads="1"/>
              </p:cNvSpPr>
              <p:nvPr/>
            </p:nvSpPr>
            <p:spPr bwMode="auto">
              <a:xfrm>
                <a:off x="3303" y="2757"/>
                <a:ext cx="173" cy="165"/>
              </a:xfrm>
              <a:prstGeom prst="rect">
                <a:avLst/>
              </a:prstGeom>
              <a:noFill/>
              <a:ln w="9525" algn="ctr">
                <a:noFill/>
                <a:miter lim="800000"/>
                <a:headEnd/>
                <a:tailEnd/>
              </a:ln>
              <a:effectLst/>
            </p:spPr>
            <p:txBody>
              <a:bodyPr wrap="none">
                <a:spAutoFit/>
              </a:bodyPr>
              <a:lstStyle/>
              <a:p>
                <a:pPr eaLnBrk="1" hangingPunct="1"/>
                <a:r>
                  <a:rPr lang="en-GB" sz="1100" b="1" dirty="0"/>
                  <a:t>A</a:t>
                </a:r>
                <a:endParaRPr lang="en-US" sz="1100" b="1" dirty="0"/>
              </a:p>
            </p:txBody>
          </p:sp>
          <p:sp>
            <p:nvSpPr>
              <p:cNvPr id="115" name="Text Box 51"/>
              <p:cNvSpPr txBox="1">
                <a:spLocks noChangeArrowheads="1"/>
              </p:cNvSpPr>
              <p:nvPr/>
            </p:nvSpPr>
            <p:spPr bwMode="auto">
              <a:xfrm>
                <a:off x="3832" y="2749"/>
                <a:ext cx="163" cy="165"/>
              </a:xfrm>
              <a:prstGeom prst="rect">
                <a:avLst/>
              </a:prstGeom>
              <a:noFill/>
              <a:ln w="9525" algn="ctr">
                <a:noFill/>
                <a:miter lim="800000"/>
                <a:headEnd/>
                <a:tailEnd/>
              </a:ln>
              <a:effectLst/>
            </p:spPr>
            <p:txBody>
              <a:bodyPr wrap="none">
                <a:spAutoFit/>
              </a:bodyPr>
              <a:lstStyle/>
              <a:p>
                <a:pPr eaLnBrk="1" hangingPunct="1"/>
                <a:r>
                  <a:rPr lang="en-GB" sz="1100" b="1" dirty="0"/>
                  <a:t>C</a:t>
                </a:r>
                <a:endParaRPr lang="en-US" sz="1100" b="1" dirty="0"/>
              </a:p>
            </p:txBody>
          </p:sp>
        </p:grpSp>
        <p:sp>
          <p:nvSpPr>
            <p:cNvPr id="95" name="Line 53"/>
            <p:cNvSpPr>
              <a:spLocks noChangeShapeType="1"/>
            </p:cNvSpPr>
            <p:nvPr/>
          </p:nvSpPr>
          <p:spPr bwMode="auto">
            <a:xfrm flipV="1">
              <a:off x="7743360" y="1938338"/>
              <a:ext cx="0" cy="222250"/>
            </a:xfrm>
            <a:prstGeom prst="line">
              <a:avLst/>
            </a:prstGeom>
            <a:noFill/>
            <a:ln w="9525">
              <a:solidFill>
                <a:srgbClr val="6699FF"/>
              </a:solidFill>
              <a:round/>
              <a:headEnd/>
              <a:tailEnd/>
            </a:ln>
            <a:effectLst/>
          </p:spPr>
          <p:txBody>
            <a:bodyPr wrap="none" anchor="ctr"/>
            <a:lstStyle/>
            <a:p>
              <a:endParaRPr lang="en-US" sz="1100" b="1" dirty="0"/>
            </a:p>
          </p:txBody>
        </p:sp>
        <p:grpSp>
          <p:nvGrpSpPr>
            <p:cNvPr id="8" name="Group 55"/>
            <p:cNvGrpSpPr>
              <a:grpSpLocks/>
            </p:cNvGrpSpPr>
            <p:nvPr/>
          </p:nvGrpSpPr>
          <p:grpSpPr bwMode="auto">
            <a:xfrm>
              <a:off x="5394391" y="5083185"/>
              <a:ext cx="3896390" cy="284163"/>
              <a:chOff x="2799" y="3202"/>
              <a:chExt cx="2266" cy="179"/>
            </a:xfrm>
          </p:grpSpPr>
          <p:grpSp>
            <p:nvGrpSpPr>
              <p:cNvPr id="9" name="Group 56"/>
              <p:cNvGrpSpPr>
                <a:grpSpLocks/>
              </p:cNvGrpSpPr>
              <p:nvPr/>
            </p:nvGrpSpPr>
            <p:grpSpPr bwMode="auto">
              <a:xfrm>
                <a:off x="2799" y="3202"/>
                <a:ext cx="1213" cy="173"/>
                <a:chOff x="3066" y="3184"/>
                <a:chExt cx="1213" cy="173"/>
              </a:xfrm>
            </p:grpSpPr>
            <p:sp>
              <p:nvSpPr>
                <p:cNvPr id="102" name="Text Box 57"/>
                <p:cNvSpPr txBox="1">
                  <a:spLocks noChangeArrowheads="1"/>
                </p:cNvSpPr>
                <p:nvPr/>
              </p:nvSpPr>
              <p:spPr bwMode="auto">
                <a:xfrm>
                  <a:off x="3572" y="3192"/>
                  <a:ext cx="166" cy="165"/>
                </a:xfrm>
                <a:prstGeom prst="rect">
                  <a:avLst/>
                </a:prstGeom>
                <a:noFill/>
                <a:ln w="9525" algn="ctr">
                  <a:noFill/>
                  <a:miter lim="800000"/>
                  <a:headEnd/>
                  <a:tailEnd/>
                </a:ln>
                <a:effectLst/>
              </p:spPr>
              <p:txBody>
                <a:bodyPr wrap="none">
                  <a:spAutoFit/>
                </a:bodyPr>
                <a:lstStyle/>
                <a:p>
                  <a:pPr eaLnBrk="1" hangingPunct="1"/>
                  <a:r>
                    <a:rPr lang="en-GB" sz="1100" b="1" dirty="0"/>
                    <a:t>R</a:t>
                  </a:r>
                  <a:endParaRPr lang="en-US" sz="1100" b="1" dirty="0"/>
                </a:p>
              </p:txBody>
            </p:sp>
            <p:sp>
              <p:nvSpPr>
                <p:cNvPr id="109" name="Text Box 58"/>
                <p:cNvSpPr txBox="1">
                  <a:spLocks noChangeArrowheads="1"/>
                </p:cNvSpPr>
                <p:nvPr/>
              </p:nvSpPr>
              <p:spPr bwMode="auto">
                <a:xfrm>
                  <a:off x="4116" y="3184"/>
                  <a:ext cx="163" cy="165"/>
                </a:xfrm>
                <a:prstGeom prst="rect">
                  <a:avLst/>
                </a:prstGeom>
                <a:noFill/>
                <a:ln w="9525" algn="ctr">
                  <a:noFill/>
                  <a:miter lim="800000"/>
                  <a:headEnd/>
                  <a:tailEnd/>
                </a:ln>
                <a:effectLst/>
              </p:spPr>
              <p:txBody>
                <a:bodyPr wrap="none">
                  <a:spAutoFit/>
                </a:bodyPr>
                <a:lstStyle/>
                <a:p>
                  <a:pPr eaLnBrk="1" hangingPunct="1"/>
                  <a:r>
                    <a:rPr lang="en-GB" sz="1100" b="1" dirty="0"/>
                    <a:t>C</a:t>
                  </a:r>
                  <a:endParaRPr lang="en-US" sz="1100" b="1" dirty="0"/>
                </a:p>
              </p:txBody>
            </p:sp>
            <p:sp>
              <p:nvSpPr>
                <p:cNvPr id="111" name="Text Box 59"/>
                <p:cNvSpPr txBox="1">
                  <a:spLocks noChangeArrowheads="1"/>
                </p:cNvSpPr>
                <p:nvPr/>
              </p:nvSpPr>
              <p:spPr bwMode="auto">
                <a:xfrm>
                  <a:off x="3066" y="3185"/>
                  <a:ext cx="140" cy="165"/>
                </a:xfrm>
                <a:prstGeom prst="rect">
                  <a:avLst/>
                </a:prstGeom>
                <a:noFill/>
                <a:ln w="9525" algn="ctr">
                  <a:noFill/>
                  <a:miter lim="800000"/>
                  <a:headEnd/>
                  <a:tailEnd/>
                </a:ln>
                <a:effectLst/>
              </p:spPr>
              <p:txBody>
                <a:bodyPr wrap="none">
                  <a:spAutoFit/>
                </a:bodyPr>
                <a:lstStyle/>
                <a:p>
                  <a:pPr eaLnBrk="1" hangingPunct="1"/>
                  <a:r>
                    <a:rPr lang="en-GB" sz="1100" b="1" dirty="0"/>
                    <a:t>I</a:t>
                  </a:r>
                  <a:endParaRPr lang="en-US" sz="1100" b="1" dirty="0"/>
                </a:p>
              </p:txBody>
            </p:sp>
          </p:grpSp>
          <p:sp>
            <p:nvSpPr>
              <p:cNvPr id="100" name="Text Box 60"/>
              <p:cNvSpPr txBox="1">
                <a:spLocks noChangeArrowheads="1"/>
              </p:cNvSpPr>
              <p:nvPr/>
            </p:nvSpPr>
            <p:spPr bwMode="auto">
              <a:xfrm>
                <a:off x="4892" y="3216"/>
                <a:ext cx="173" cy="165"/>
              </a:xfrm>
              <a:prstGeom prst="rect">
                <a:avLst/>
              </a:prstGeom>
              <a:noFill/>
              <a:ln w="9525" algn="ctr">
                <a:noFill/>
                <a:miter lim="800000"/>
                <a:headEnd/>
                <a:tailEnd/>
              </a:ln>
              <a:effectLst/>
            </p:spPr>
            <p:txBody>
              <a:bodyPr wrap="none">
                <a:spAutoFit/>
              </a:bodyPr>
              <a:lstStyle/>
              <a:p>
                <a:pPr eaLnBrk="1" hangingPunct="1"/>
                <a:r>
                  <a:rPr lang="en-GB" sz="1100" b="1" dirty="0"/>
                  <a:t>A</a:t>
                </a:r>
                <a:endParaRPr lang="en-US" sz="1100" b="1" dirty="0"/>
              </a:p>
            </p:txBody>
          </p:sp>
          <p:sp>
            <p:nvSpPr>
              <p:cNvPr id="101" name="Text Box 61"/>
              <p:cNvSpPr txBox="1">
                <a:spLocks noChangeArrowheads="1"/>
              </p:cNvSpPr>
              <p:nvPr/>
            </p:nvSpPr>
            <p:spPr bwMode="auto">
              <a:xfrm>
                <a:off x="4364" y="3215"/>
                <a:ext cx="116" cy="165"/>
              </a:xfrm>
              <a:prstGeom prst="rect">
                <a:avLst/>
              </a:prstGeom>
              <a:noFill/>
              <a:ln w="9525" algn="ctr">
                <a:noFill/>
                <a:miter lim="800000"/>
                <a:headEnd/>
                <a:tailEnd/>
              </a:ln>
              <a:effectLst/>
            </p:spPr>
            <p:txBody>
              <a:bodyPr wrap="none">
                <a:spAutoFit/>
              </a:bodyPr>
              <a:lstStyle/>
              <a:p>
                <a:pPr eaLnBrk="1" hangingPunct="1"/>
                <a:endParaRPr lang="en-US" sz="1100" b="1" dirty="0"/>
              </a:p>
            </p:txBody>
          </p:sp>
        </p:grpSp>
        <p:sp>
          <p:nvSpPr>
            <p:cNvPr id="98" name="Rectangle 14"/>
            <p:cNvSpPr>
              <a:spLocks noChangeArrowheads="1"/>
            </p:cNvSpPr>
            <p:nvPr/>
          </p:nvSpPr>
          <p:spPr bwMode="auto">
            <a:xfrm>
              <a:off x="4680895" y="2126346"/>
              <a:ext cx="1494972" cy="4873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sz="1100" b="1" dirty="0"/>
                <a:t>Team Manager</a:t>
              </a:r>
              <a:endParaRPr lang="en-US" sz="1100" b="1" dirty="0"/>
            </a:p>
          </p:txBody>
        </p:sp>
      </p:grpSp>
      <p:sp>
        <p:nvSpPr>
          <p:cNvPr id="119" name="Slide Number Placeholder 2"/>
          <p:cNvSpPr txBox="1">
            <a:spLocks/>
          </p:cNvSpPr>
          <p:nvPr/>
        </p:nvSpPr>
        <p:spPr>
          <a:xfrm>
            <a:off x="7859142" y="5392604"/>
            <a:ext cx="1311479" cy="30652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819A1-3DD8-4179-BFD0-BF7D359F8DBD}" type="slidenum">
              <a:rPr lang="en-US" sz="900" smtClean="0"/>
              <a:pPr/>
              <a:t>53</a:t>
            </a:fld>
            <a:endParaRPr lang="en-US" sz="900" dirty="0"/>
          </a:p>
        </p:txBody>
      </p:sp>
      <p:sp>
        <p:nvSpPr>
          <p:cNvPr id="5" name="TextBox 4"/>
          <p:cNvSpPr txBox="1"/>
          <p:nvPr/>
        </p:nvSpPr>
        <p:spPr>
          <a:xfrm>
            <a:off x="2664101" y="2362188"/>
            <a:ext cx="2895600" cy="923330"/>
          </a:xfrm>
          <a:prstGeom prst="rect">
            <a:avLst/>
          </a:prstGeom>
          <a:noFill/>
        </p:spPr>
        <p:txBody>
          <a:bodyPr wrap="square" rtlCol="0">
            <a:spAutoFit/>
          </a:bodyPr>
          <a:lstStyle/>
          <a:p>
            <a:r>
              <a:rPr lang="en-US" dirty="0" err="1"/>
              <a:t>Establezca</a:t>
            </a:r>
            <a:r>
              <a:rPr lang="en-US" dirty="0"/>
              <a:t> la </a:t>
            </a:r>
            <a:r>
              <a:rPr lang="en-US" dirty="0" err="1"/>
              <a:t>matriz</a:t>
            </a:r>
            <a:r>
              <a:rPr lang="en-US" dirty="0"/>
              <a:t> de </a:t>
            </a:r>
            <a:r>
              <a:rPr lang="en-US" dirty="0" err="1"/>
              <a:t>asignación</a:t>
            </a:r>
            <a:r>
              <a:rPr lang="en-US" dirty="0"/>
              <a:t> de </a:t>
            </a:r>
            <a:r>
              <a:rPr lang="en-US" dirty="0" err="1"/>
              <a:t>responsabilidad</a:t>
            </a:r>
            <a:r>
              <a:rPr lang="en-US" dirty="0"/>
              <a:t> (RAM)</a:t>
            </a:r>
          </a:p>
        </p:txBody>
      </p:sp>
      <p:grpSp>
        <p:nvGrpSpPr>
          <p:cNvPr id="10" name="Group 67"/>
          <p:cNvGrpSpPr/>
          <p:nvPr/>
        </p:nvGrpSpPr>
        <p:grpSpPr>
          <a:xfrm>
            <a:off x="467500" y="2233277"/>
            <a:ext cx="2193091" cy="3657600"/>
            <a:chOff x="449383" y="1447800"/>
            <a:chExt cx="2193091" cy="3657600"/>
          </a:xfrm>
        </p:grpSpPr>
        <p:pic>
          <p:nvPicPr>
            <p:cNvPr id="69" name="Picture 68" descr="PRiSM Planin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447800"/>
              <a:ext cx="2185274" cy="3657600"/>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383" y="1467338"/>
              <a:ext cx="1048708" cy="838200"/>
            </a:xfrm>
            <a:prstGeom prst="rect">
              <a:avLst/>
            </a:prstGeom>
          </p:spPr>
        </p:pic>
      </p:grpSp>
      <p:cxnSp>
        <p:nvCxnSpPr>
          <p:cNvPr id="33" name="Straight Arrow Connector 32"/>
          <p:cNvCxnSpPr/>
          <p:nvPr/>
        </p:nvCxnSpPr>
        <p:spPr>
          <a:xfrm flipH="1">
            <a:off x="2590800" y="388620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2792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54</a:t>
            </a:fld>
            <a:endParaRPr lang="en-US" dirty="0"/>
          </a:p>
        </p:txBody>
      </p:sp>
      <p:sp>
        <p:nvSpPr>
          <p:cNvPr id="4" name="Title 3"/>
          <p:cNvSpPr>
            <a:spLocks noGrp="1"/>
          </p:cNvSpPr>
          <p:nvPr>
            <p:ph type="title"/>
          </p:nvPr>
        </p:nvSpPr>
        <p:spPr>
          <a:xfrm>
            <a:off x="322482" y="1207216"/>
            <a:ext cx="3095575" cy="1249457"/>
          </a:xfrm>
        </p:spPr>
        <p:txBody>
          <a:bodyPr/>
          <a:lstStyle/>
          <a:p>
            <a:r>
              <a:rPr lang="en-US" dirty="0" err="1"/>
              <a:t>PRiSM</a:t>
            </a:r>
            <a:r>
              <a:rPr lang="en-US" dirty="0"/>
              <a:t> </a:t>
            </a:r>
            <a:r>
              <a:rPr lang="en-US" dirty="0" err="1"/>
              <a:t>Planeamiento</a:t>
            </a:r>
            <a:endParaRPr lang="en-US" dirty="0"/>
          </a:p>
        </p:txBody>
      </p:sp>
      <p:sp>
        <p:nvSpPr>
          <p:cNvPr id="13" name="Rectangle 12"/>
          <p:cNvSpPr/>
          <p:nvPr/>
        </p:nvSpPr>
        <p:spPr>
          <a:xfrm>
            <a:off x="57984" y="4267200"/>
            <a:ext cx="4666416" cy="5262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p:cNvSpPr/>
          <p:nvPr/>
        </p:nvSpPr>
        <p:spPr>
          <a:xfrm>
            <a:off x="76200" y="1219200"/>
            <a:ext cx="57912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267200" y="2960672"/>
            <a:ext cx="4572000" cy="2862322"/>
          </a:xfrm>
          <a:prstGeom prst="rect">
            <a:avLst/>
          </a:prstGeom>
          <a:solidFill>
            <a:srgbClr val="FFFFFF"/>
          </a:solidFill>
        </p:spPr>
        <p:txBody>
          <a:bodyPr wrap="square" rtlCol="0">
            <a:spAutoFit/>
          </a:bodyPr>
          <a:lstStyle/>
          <a:p>
            <a:r>
              <a:rPr lang="en-US" b="1" dirty="0"/>
              <a:t>Una </a:t>
            </a:r>
            <a:r>
              <a:rPr lang="en-US" b="1" dirty="0" err="1"/>
              <a:t>vez</a:t>
            </a:r>
            <a:r>
              <a:rPr lang="en-US" b="1" dirty="0"/>
              <a:t> que </a:t>
            </a:r>
            <a:r>
              <a:rPr lang="en-US" b="1" dirty="0" err="1"/>
              <a:t>tenga</a:t>
            </a:r>
            <a:r>
              <a:rPr lang="en-US" b="1" dirty="0"/>
              <a:t> </a:t>
            </a:r>
            <a:r>
              <a:rPr lang="en-US" b="1" dirty="0" err="1"/>
              <a:t>su</a:t>
            </a:r>
            <a:r>
              <a:rPr lang="en-US" b="1" dirty="0"/>
              <a:t> RAM, </a:t>
            </a:r>
          </a:p>
          <a:p>
            <a:r>
              <a:rPr lang="en-US" b="1" dirty="0" err="1"/>
              <a:t>calibre</a:t>
            </a:r>
            <a:r>
              <a:rPr lang="en-US" b="1" dirty="0"/>
              <a:t> </a:t>
            </a:r>
            <a:r>
              <a:rPr lang="en-US" b="1" dirty="0" err="1"/>
              <a:t>sus</a:t>
            </a:r>
            <a:r>
              <a:rPr lang="en-US" b="1" dirty="0"/>
              <a:t> </a:t>
            </a:r>
            <a:r>
              <a:rPr lang="en-US" b="1" dirty="0" err="1"/>
              <a:t>estimadores</a:t>
            </a:r>
            <a:r>
              <a:rPr lang="en-US" b="1" dirty="0"/>
              <a:t> y </a:t>
            </a:r>
          </a:p>
          <a:p>
            <a:r>
              <a:rPr lang="en-US" b="1" dirty="0"/>
              <a:t>la </a:t>
            </a:r>
            <a:r>
              <a:rPr lang="en-US" b="1" dirty="0" err="1"/>
              <a:t>duración</a:t>
            </a:r>
            <a:r>
              <a:rPr lang="en-US" b="1" dirty="0"/>
              <a:t> de las </a:t>
            </a:r>
            <a:r>
              <a:rPr lang="en-US" b="1" dirty="0" err="1"/>
              <a:t>actividades</a:t>
            </a:r>
            <a:r>
              <a:rPr lang="en-US" b="1" dirty="0"/>
              <a:t>.</a:t>
            </a:r>
          </a:p>
          <a:p>
            <a:endParaRPr lang="en-US" dirty="0"/>
          </a:p>
          <a:p>
            <a:r>
              <a:rPr lang="en-US" b="1" dirty="0" err="1"/>
              <a:t>Técnicas</a:t>
            </a:r>
            <a:r>
              <a:rPr lang="en-US" b="1" dirty="0"/>
              <a:t>: </a:t>
            </a:r>
          </a:p>
          <a:p>
            <a:pPr marL="285750" indent="-285750">
              <a:buFont typeface="Arial"/>
              <a:buChar char="•"/>
            </a:pPr>
            <a:r>
              <a:rPr lang="en-US" dirty="0" err="1"/>
              <a:t>Juicio</a:t>
            </a:r>
            <a:r>
              <a:rPr lang="en-US" dirty="0"/>
              <a:t> de </a:t>
            </a:r>
            <a:r>
              <a:rPr lang="en-US" dirty="0" err="1"/>
              <a:t>expertos</a:t>
            </a:r>
            <a:endParaRPr lang="en-US" dirty="0"/>
          </a:p>
          <a:p>
            <a:pPr marL="285750" indent="-285750">
              <a:buFont typeface="Arial"/>
              <a:buChar char="•"/>
            </a:pPr>
            <a:r>
              <a:rPr lang="en-US" dirty="0" err="1"/>
              <a:t>Estimación</a:t>
            </a:r>
            <a:r>
              <a:rPr lang="en-US" dirty="0"/>
              <a:t> </a:t>
            </a:r>
            <a:r>
              <a:rPr lang="en-US" dirty="0" err="1"/>
              <a:t>análoga</a:t>
            </a:r>
            <a:endParaRPr lang="en-US" dirty="0"/>
          </a:p>
          <a:p>
            <a:pPr marL="285750" indent="-285750">
              <a:buFont typeface="Arial"/>
              <a:buChar char="•"/>
            </a:pPr>
            <a:r>
              <a:rPr lang="en-US" dirty="0" err="1"/>
              <a:t>Estimación</a:t>
            </a:r>
            <a:r>
              <a:rPr lang="en-US" dirty="0"/>
              <a:t> </a:t>
            </a:r>
            <a:r>
              <a:rPr lang="en-US" dirty="0" err="1"/>
              <a:t>paramétrica</a:t>
            </a:r>
            <a:endParaRPr lang="en-US" dirty="0"/>
          </a:p>
          <a:p>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482" y="2531436"/>
            <a:ext cx="2649318" cy="2362200"/>
          </a:xfrm>
          <a:prstGeom prst="rect">
            <a:avLst/>
          </a:prstGeom>
        </p:spPr>
      </p:pic>
      <p:cxnSp>
        <p:nvCxnSpPr>
          <p:cNvPr id="24" name="Straight Arrow Connector 23"/>
          <p:cNvCxnSpPr/>
          <p:nvPr/>
        </p:nvCxnSpPr>
        <p:spPr>
          <a:xfrm flipH="1" flipV="1">
            <a:off x="1647141" y="3279744"/>
            <a:ext cx="24384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2052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55</a:t>
            </a:fld>
            <a:endParaRPr lang="en-US" dirty="0"/>
          </a:p>
        </p:txBody>
      </p:sp>
      <p:sp>
        <p:nvSpPr>
          <p:cNvPr id="4" name="Title 3"/>
          <p:cNvSpPr>
            <a:spLocks noGrp="1"/>
          </p:cNvSpPr>
          <p:nvPr>
            <p:ph type="title"/>
          </p:nvPr>
        </p:nvSpPr>
        <p:spPr>
          <a:xfrm>
            <a:off x="468314" y="1196975"/>
            <a:ext cx="3167584" cy="1008063"/>
          </a:xfrm>
        </p:spPr>
        <p:txBody>
          <a:bodyPr/>
          <a:lstStyle/>
          <a:p>
            <a:r>
              <a:rPr lang="en-US" dirty="0" err="1"/>
              <a:t>PRiSM</a:t>
            </a:r>
            <a:r>
              <a:rPr lang="en-US" dirty="0"/>
              <a:t> </a:t>
            </a:r>
            <a:r>
              <a:rPr lang="en-US" dirty="0" err="1"/>
              <a:t>Planeamiento</a:t>
            </a:r>
            <a:endParaRPr lang="en-US" dirty="0"/>
          </a:p>
        </p:txBody>
      </p:sp>
      <p:sp>
        <p:nvSpPr>
          <p:cNvPr id="15" name="Content Placeholder 2"/>
          <p:cNvSpPr>
            <a:spLocks noGrp="1"/>
          </p:cNvSpPr>
          <p:nvPr>
            <p:ph idx="1"/>
          </p:nvPr>
        </p:nvSpPr>
        <p:spPr>
          <a:xfrm>
            <a:off x="3435283" y="2596243"/>
            <a:ext cx="4753708" cy="2209800"/>
          </a:xfrm>
          <a:solidFill>
            <a:srgbClr val="FFFFFF"/>
          </a:solidFill>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El </a:t>
            </a:r>
            <a:r>
              <a:rPr lang="en-US" sz="1800" b="1" dirty="0" err="1">
                <a:latin typeface="Arial" panose="020B0604020202020204" pitchFamily="34" charset="0"/>
                <a:cs typeface="Arial" panose="020B0604020202020204" pitchFamily="34" charset="0"/>
              </a:rPr>
              <a:t>refinamiento</a:t>
            </a:r>
            <a:r>
              <a:rPr lang="en-US" sz="1800" b="1" dirty="0">
                <a:latin typeface="Arial" panose="020B0604020202020204" pitchFamily="34" charset="0"/>
                <a:cs typeface="Arial" panose="020B0604020202020204" pitchFamily="34" charset="0"/>
              </a:rPr>
              <a:t> del PGS/SMP </a:t>
            </a:r>
            <a:r>
              <a:rPr lang="en-US" sz="1800" b="1" dirty="0" err="1">
                <a:latin typeface="Arial" panose="020B0604020202020204" pitchFamily="34" charset="0"/>
                <a:cs typeface="Arial" panose="020B0604020202020204" pitchFamily="34" charset="0"/>
              </a:rPr>
              <a:t>incluye</a:t>
            </a:r>
            <a:r>
              <a:rPr lang="en-US" sz="1800" b="1" dirty="0">
                <a:latin typeface="Arial" panose="020B0604020202020204" pitchFamily="34" charset="0"/>
                <a:cs typeface="Arial" panose="020B0604020202020204" pitchFamily="34" charset="0"/>
              </a:rPr>
              <a:t>:</a:t>
            </a:r>
          </a:p>
          <a:p>
            <a:pPr lvl="1">
              <a:buFont typeface="Arial"/>
              <a:buChar char="•"/>
            </a:pPr>
            <a:r>
              <a:rPr lang="en-US" sz="1800" dirty="0" err="1">
                <a:latin typeface="Arial" panose="020B0604020202020204" pitchFamily="34" charset="0"/>
                <a:cs typeface="Arial" panose="020B0604020202020204" pitchFamily="34" charset="0"/>
              </a:rPr>
              <a:t>Cambios</a:t>
            </a:r>
            <a:r>
              <a:rPr lang="en-US" sz="1800" dirty="0">
                <a:latin typeface="Arial" panose="020B0604020202020204" pitchFamily="34" charset="0"/>
                <a:cs typeface="Arial" panose="020B0604020202020204" pitchFamily="34" charset="0"/>
              </a:rPr>
              <a:t> al </a:t>
            </a:r>
            <a:r>
              <a:rPr lang="en-US" sz="1800" dirty="0" err="1">
                <a:latin typeface="Arial" panose="020B0604020202020204" pitchFamily="34" charset="0"/>
                <a:cs typeface="Arial" panose="020B0604020202020204" pitchFamily="34" charset="0"/>
              </a:rPr>
              <a:t>alcance</a:t>
            </a:r>
            <a:endParaRPr lang="en-US" sz="1800" dirty="0">
              <a:latin typeface="Arial" panose="020B0604020202020204" pitchFamily="34" charset="0"/>
              <a:cs typeface="Arial" panose="020B0604020202020204" pitchFamily="34" charset="0"/>
            </a:endParaRPr>
          </a:p>
          <a:p>
            <a:pPr lvl="1">
              <a:buFont typeface="Arial"/>
              <a:buChar char="•"/>
            </a:pPr>
            <a:r>
              <a:rPr lang="en-US" sz="1800" dirty="0" err="1">
                <a:latin typeface="Arial" panose="020B0604020202020204" pitchFamily="34" charset="0"/>
                <a:cs typeface="Arial" panose="020B0604020202020204" pitchFamily="34" charset="0"/>
              </a:rPr>
              <a:t>Componentes</a:t>
            </a:r>
            <a:r>
              <a:rPr lang="en-US" sz="1800" dirty="0">
                <a:latin typeface="Arial" panose="020B0604020202020204" pitchFamily="34" charset="0"/>
                <a:cs typeface="Arial" panose="020B0604020202020204" pitchFamily="34" charset="0"/>
              </a:rPr>
              <a:t> de la </a:t>
            </a:r>
            <a:r>
              <a:rPr lang="en-US" sz="1800" dirty="0" err="1">
                <a:latin typeface="Arial" panose="020B0604020202020204" pitchFamily="34" charset="0"/>
                <a:cs typeface="Arial" panose="020B0604020202020204" pitchFamily="34" charset="0"/>
              </a:rPr>
              <a:t>calidad</a:t>
            </a:r>
            <a:r>
              <a:rPr lang="en-US" sz="1800" dirty="0">
                <a:latin typeface="Arial" panose="020B0604020202020204" pitchFamily="34" charset="0"/>
                <a:cs typeface="Arial" panose="020B0604020202020204" pitchFamily="34" charset="0"/>
              </a:rPr>
              <a:t> de la </a:t>
            </a:r>
            <a:r>
              <a:rPr lang="en-US" sz="1800" dirty="0" err="1">
                <a:latin typeface="Arial" panose="020B0604020202020204" pitchFamily="34" charset="0"/>
                <a:cs typeface="Arial" panose="020B0604020202020204" pitchFamily="34" charset="0"/>
              </a:rPr>
              <a:t>sostenibilidad</a:t>
            </a:r>
            <a:endParaRPr lang="en-US" sz="1800" dirty="0">
              <a:latin typeface="Arial" panose="020B0604020202020204" pitchFamily="34" charset="0"/>
              <a:cs typeface="Arial" panose="020B0604020202020204" pitchFamily="34" charset="0"/>
            </a:endParaRPr>
          </a:p>
          <a:p>
            <a:pPr lvl="1">
              <a:buFont typeface="Arial"/>
              <a:buChar char="•"/>
            </a:pPr>
            <a:r>
              <a:rPr lang="en-US" sz="1800" dirty="0" err="1">
                <a:latin typeface="Arial" panose="020B0604020202020204" pitchFamily="34" charset="0"/>
                <a:cs typeface="Arial" panose="020B0604020202020204" pitchFamily="34" charset="0"/>
              </a:rPr>
              <a:t>Cambios</a:t>
            </a:r>
            <a:r>
              <a:rPr lang="en-US" sz="1800" dirty="0">
                <a:latin typeface="Arial" panose="020B0604020202020204" pitchFamily="34" charset="0"/>
                <a:cs typeface="Arial" panose="020B0604020202020204" pitchFamily="34" charset="0"/>
              </a:rPr>
              <a:t> al P5, </a:t>
            </a:r>
            <a:r>
              <a:rPr lang="en-US" sz="1800" dirty="0" err="1">
                <a:latin typeface="Arial" panose="020B0604020202020204" pitchFamily="34" charset="0"/>
                <a:cs typeface="Arial" panose="020B0604020202020204" pitchFamily="34" charset="0"/>
              </a:rPr>
              <a:t>valores</a:t>
            </a:r>
            <a:r>
              <a:rPr lang="en-US" sz="1800" dirty="0">
                <a:latin typeface="Arial" panose="020B0604020202020204" pitchFamily="34" charset="0"/>
                <a:cs typeface="Arial" panose="020B0604020202020204" pitchFamily="34" charset="0"/>
              </a:rPr>
              <a:t> +/-</a:t>
            </a:r>
          </a:p>
          <a:p>
            <a:pPr lvl="1">
              <a:buFont typeface="Arial"/>
              <a:buChar char="•"/>
            </a:pPr>
            <a:r>
              <a:rPr lang="en-US" sz="1800" dirty="0" err="1">
                <a:latin typeface="Arial" panose="020B0604020202020204" pitchFamily="34" charset="0"/>
                <a:cs typeface="Arial" panose="020B0604020202020204" pitchFamily="34" charset="0"/>
              </a:rPr>
              <a:t>Riesgos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sostenibilidad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identificados</a:t>
            </a: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1240"/>
          <a:stretch/>
        </p:blipFill>
        <p:spPr>
          <a:xfrm>
            <a:off x="446902" y="2677755"/>
            <a:ext cx="2649318" cy="2332892"/>
          </a:xfrm>
          <a:prstGeom prst="rect">
            <a:avLst/>
          </a:prstGeom>
        </p:spPr>
      </p:pic>
      <p:cxnSp>
        <p:nvCxnSpPr>
          <p:cNvPr id="18" name="Straight Arrow Connector 17"/>
          <p:cNvCxnSpPr/>
          <p:nvPr/>
        </p:nvCxnSpPr>
        <p:spPr>
          <a:xfrm flipH="1">
            <a:off x="2771800" y="3068960"/>
            <a:ext cx="864097"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6059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56</a:t>
            </a:fld>
            <a:endParaRPr lang="en-US" dirty="0"/>
          </a:p>
        </p:txBody>
      </p:sp>
      <p:sp>
        <p:nvSpPr>
          <p:cNvPr id="4" name="Title 3"/>
          <p:cNvSpPr>
            <a:spLocks noGrp="1"/>
          </p:cNvSpPr>
          <p:nvPr>
            <p:ph type="title"/>
          </p:nvPr>
        </p:nvSpPr>
        <p:spPr>
          <a:xfrm>
            <a:off x="468313" y="1196975"/>
            <a:ext cx="3167583" cy="1008063"/>
          </a:xfrm>
        </p:spPr>
        <p:txBody>
          <a:bodyPr/>
          <a:lstStyle/>
          <a:p>
            <a:r>
              <a:rPr lang="en-US" dirty="0" err="1"/>
              <a:t>PRiSM</a:t>
            </a:r>
            <a:r>
              <a:rPr lang="en-US" dirty="0"/>
              <a:t> </a:t>
            </a:r>
            <a:r>
              <a:rPr lang="en-US" dirty="0" err="1"/>
              <a:t>Planeamiento</a:t>
            </a:r>
            <a:endParaRPr lang="en-US" dirty="0"/>
          </a:p>
        </p:txBody>
      </p:sp>
      <p:sp>
        <p:nvSpPr>
          <p:cNvPr id="11" name="Rectangle 10"/>
          <p:cNvSpPr/>
          <p:nvPr/>
        </p:nvSpPr>
        <p:spPr>
          <a:xfrm>
            <a:off x="76200" y="4114800"/>
            <a:ext cx="1219200" cy="228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p:cNvSpPr/>
          <p:nvPr/>
        </p:nvSpPr>
        <p:spPr>
          <a:xfrm>
            <a:off x="76200" y="1524000"/>
            <a:ext cx="533400" cy="228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p:nvSpPr>
        <p:spPr>
          <a:xfrm>
            <a:off x="4899210" y="3240677"/>
            <a:ext cx="4244790" cy="2862322"/>
          </a:xfrm>
          <a:prstGeom prst="rect">
            <a:avLst/>
          </a:prstGeom>
          <a:noFill/>
        </p:spPr>
        <p:txBody>
          <a:bodyPr wrap="square" rtlCol="0">
            <a:spAutoFit/>
          </a:bodyPr>
          <a:lstStyle/>
          <a:p>
            <a:r>
              <a:rPr lang="es-CR" dirty="0"/>
              <a:t>Una vez que el PGS/SMP es refinado,</a:t>
            </a:r>
          </a:p>
          <a:p>
            <a:r>
              <a:rPr lang="es-CR" dirty="0"/>
              <a:t>compile su plan de gestión, revise y establezca una estrategia de ir hacia adelante.</a:t>
            </a:r>
          </a:p>
          <a:p>
            <a:endParaRPr lang="es-CR" dirty="0"/>
          </a:p>
          <a:p>
            <a:r>
              <a:rPr lang="es-CR" dirty="0"/>
              <a:t>Si el proyecto va a continuar, proceda a Implementación. Si no, documente</a:t>
            </a:r>
          </a:p>
          <a:p>
            <a:r>
              <a:rPr lang="es-CR" dirty="0"/>
              <a:t>las lecciones aprendidas y cierre el proyecto.</a:t>
            </a:r>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8313" y="2688977"/>
            <a:ext cx="4495800" cy="3765985"/>
          </a:xfrm>
          <a:prstGeom prst="rect">
            <a:avLst/>
          </a:prstGeom>
        </p:spPr>
      </p:pic>
      <p:cxnSp>
        <p:nvCxnSpPr>
          <p:cNvPr id="13" name="Straight Arrow Connector 12"/>
          <p:cNvCxnSpPr/>
          <p:nvPr/>
        </p:nvCxnSpPr>
        <p:spPr>
          <a:xfrm flipH="1" flipV="1">
            <a:off x="1700150" y="3275211"/>
            <a:ext cx="3199060" cy="2978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076" y="6035675"/>
            <a:ext cx="765048" cy="685800"/>
          </a:xfrm>
          <a:prstGeom prst="rect">
            <a:avLst/>
          </a:prstGeom>
        </p:spPr>
      </p:pic>
    </p:spTree>
    <p:extLst>
      <p:ext uri="{BB962C8B-B14F-4D97-AF65-F5344CB8AC3E}">
        <p14:creationId xmlns:p14="http://schemas.microsoft.com/office/powerpoint/2010/main" val="2826484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429200"/>
          </a:xfrm>
        </p:spPr>
        <p:txBody>
          <a:bodyPr>
            <a:normAutofit fontScale="92500" lnSpcReduction="20000"/>
          </a:bodyPr>
          <a:lstStyle/>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2000" dirty="0"/>
              <a:t>Brinda soporte para la alineación de los portafolios, programas y proyectos con la estrategia organizacional para la Sostenibilidad, y se centra en los impactos de los procesos, los entregables y los servicios resultantes de los proyectos, en el medio ambiente, en la sociedad, en la línea base corporativa y en la economía local.</a:t>
            </a:r>
          </a:p>
          <a:p>
            <a:pPr marL="0" indent="0">
              <a:buNone/>
            </a:pPr>
            <a:endParaRPr lang="es-CR" sz="2000" dirty="0"/>
          </a:p>
          <a:p>
            <a:pPr marL="0" indent="0">
              <a:buNone/>
            </a:pPr>
            <a:r>
              <a:rPr lang="es-CR" sz="2000" dirty="0"/>
              <a:t>Se enfoca sobre 5 áreas claves (5P):</a:t>
            </a:r>
          </a:p>
          <a:p>
            <a:pPr marL="0" indent="0">
              <a:buNone/>
            </a:pPr>
            <a:r>
              <a:rPr lang="es-CR" sz="2000" dirty="0"/>
              <a:t>	</a:t>
            </a:r>
            <a:r>
              <a:rPr lang="es-CR" sz="2000" dirty="0" err="1"/>
              <a:t>People</a:t>
            </a:r>
            <a:r>
              <a:rPr lang="es-CR" sz="2000" dirty="0"/>
              <a:t>, gente y su entorno social</a:t>
            </a:r>
          </a:p>
          <a:p>
            <a:pPr marL="0" indent="0">
              <a:buNone/>
            </a:pPr>
            <a:r>
              <a:rPr lang="es-CR" sz="2000" dirty="0"/>
              <a:t>	</a:t>
            </a:r>
            <a:r>
              <a:rPr lang="es-CR" sz="2000" dirty="0" err="1"/>
              <a:t>Planet</a:t>
            </a:r>
            <a:r>
              <a:rPr lang="es-CR" sz="2000" dirty="0"/>
              <a:t>, ambiente y recursos naturales</a:t>
            </a:r>
          </a:p>
          <a:p>
            <a:pPr marL="0" indent="0">
              <a:buNone/>
            </a:pPr>
            <a:r>
              <a:rPr lang="es-CR" sz="2000" dirty="0"/>
              <a:t>	</a:t>
            </a:r>
            <a:r>
              <a:rPr lang="es-CR" sz="2000" dirty="0" err="1"/>
              <a:t>Profit</a:t>
            </a:r>
            <a:r>
              <a:rPr lang="es-CR" sz="2000" dirty="0"/>
              <a:t>, factores económicos globales y financieros de la empresa</a:t>
            </a:r>
          </a:p>
          <a:p>
            <a:pPr marL="0" indent="0">
              <a:buNone/>
            </a:pPr>
            <a:r>
              <a:rPr lang="es-CR" sz="2000" dirty="0"/>
              <a:t>	</a:t>
            </a:r>
            <a:r>
              <a:rPr lang="es-CR" sz="2000" dirty="0" err="1"/>
              <a:t>Process</a:t>
            </a:r>
            <a:r>
              <a:rPr lang="es-CR" sz="2000" dirty="0"/>
              <a:t>, aspecto de Gobernabilidad</a:t>
            </a:r>
          </a:p>
          <a:p>
            <a:pPr marL="0" indent="0">
              <a:buNone/>
            </a:pPr>
            <a:r>
              <a:rPr lang="es-CR" sz="2000" dirty="0"/>
              <a:t>	</a:t>
            </a:r>
            <a:r>
              <a:rPr lang="es-CR" sz="2000" dirty="0" err="1"/>
              <a:t>Product</a:t>
            </a:r>
            <a:r>
              <a:rPr lang="es-CR" sz="2000" dirty="0"/>
              <a:t>, aspectos técnicos</a:t>
            </a:r>
          </a:p>
          <a:p>
            <a:pPr marL="0" indent="0">
              <a:buNone/>
            </a:pPr>
            <a:endParaRPr lang="es-CR" sz="2000" dirty="0"/>
          </a:p>
          <a:p>
            <a:pPr marL="0" indent="0">
              <a:buNone/>
            </a:pPr>
            <a:r>
              <a:rPr lang="es-CR" sz="2000" dirty="0"/>
              <a:t>							</a:t>
            </a:r>
            <a:r>
              <a:rPr lang="es-CR" sz="1400" dirty="0"/>
              <a:t>GPM, 2013</a:t>
            </a: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57</a:t>
            </a:fld>
            <a:endParaRPr lang="es-C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68760"/>
            <a:ext cx="3970784" cy="205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9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6876256" cy="504056"/>
          </a:xfrm>
          <a:solidFill>
            <a:schemeClr val="bg1"/>
          </a:solidFill>
        </p:spPr>
        <p:txBody>
          <a:bodyPr/>
          <a:lstStyle/>
          <a:p>
            <a:r>
              <a:rPr lang="es-CR" sz="3600" b="1" dirty="0">
                <a:solidFill>
                  <a:srgbClr val="00B050"/>
                </a:solidFill>
                <a:effectLst>
                  <a:outerShdw blurRad="38100" dist="38100" dir="2700000" algn="tl">
                    <a:srgbClr val="000000">
                      <a:alpha val="43137"/>
                    </a:srgbClr>
                  </a:outerShdw>
                </a:effectLst>
              </a:rPr>
              <a:t>Responsabilidad Social Corporativa</a:t>
            </a:r>
            <a:endParaRPr lang="es-CR" sz="3600"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1196752"/>
            <a:ext cx="9144000" cy="5661248"/>
          </a:xfrm>
        </p:spPr>
        <p:txBody>
          <a:bodyPr>
            <a:normAutofit fontScale="92500" lnSpcReduction="10000"/>
          </a:bodyPr>
          <a:lstStyle/>
          <a:p>
            <a:pPr marL="0" indent="0">
              <a:buNone/>
            </a:pPr>
            <a:r>
              <a:rPr lang="es-CR" sz="2800" b="1" dirty="0">
                <a:solidFill>
                  <a:schemeClr val="accent3">
                    <a:lumMod val="75000"/>
                  </a:schemeClr>
                </a:solidFill>
              </a:rPr>
              <a:t>Las 5P de GPM.</a:t>
            </a: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r>
              <a:rPr lang="es-CR" sz="2400" b="1" dirty="0">
                <a:solidFill>
                  <a:schemeClr val="bg1">
                    <a:lumMod val="50000"/>
                  </a:schemeClr>
                </a:solidFill>
              </a:rPr>
              <a:t>Triple Línea Base:</a:t>
            </a:r>
          </a:p>
          <a:p>
            <a:pPr>
              <a:buFont typeface="Wingdings" panose="05000000000000000000" pitchFamily="2" charset="2"/>
              <a:buChar char="v"/>
            </a:pPr>
            <a:r>
              <a:rPr lang="es-CR" sz="2000" b="1" dirty="0">
                <a:solidFill>
                  <a:schemeClr val="accent3">
                    <a:lumMod val="75000"/>
                  </a:schemeClr>
                </a:solidFill>
              </a:rPr>
              <a:t>	</a:t>
            </a:r>
            <a:r>
              <a:rPr lang="es-CR" sz="2000" b="1" dirty="0">
                <a:solidFill>
                  <a:srgbClr val="2E88AC"/>
                </a:solidFill>
              </a:rPr>
              <a:t>Social, relacionada con la gente.</a:t>
            </a:r>
          </a:p>
          <a:p>
            <a:pPr>
              <a:buFont typeface="Wingdings" panose="05000000000000000000" pitchFamily="2" charset="2"/>
              <a:buChar char="v"/>
            </a:pPr>
            <a:r>
              <a:rPr lang="es-CR" sz="2000" b="1" dirty="0">
                <a:solidFill>
                  <a:schemeClr val="accent3">
                    <a:lumMod val="75000"/>
                  </a:schemeClr>
                </a:solidFill>
              </a:rPr>
              <a:t>	</a:t>
            </a:r>
            <a:r>
              <a:rPr lang="es-CR" sz="2000" b="1" dirty="0">
                <a:solidFill>
                  <a:srgbClr val="00B050"/>
                </a:solidFill>
              </a:rPr>
              <a:t>Financiera, relacionada con las utilidades de la organización.</a:t>
            </a:r>
          </a:p>
          <a:p>
            <a:pPr>
              <a:buFont typeface="Wingdings" panose="05000000000000000000" pitchFamily="2" charset="2"/>
              <a:buChar char="v"/>
            </a:pPr>
            <a:r>
              <a:rPr lang="es-CR" sz="2000" b="1" dirty="0">
                <a:solidFill>
                  <a:schemeClr val="accent3">
                    <a:lumMod val="75000"/>
                  </a:schemeClr>
                </a:solidFill>
              </a:rPr>
              <a:t>	Ambiental, trata del respeto al ambiente en general.</a:t>
            </a:r>
            <a:endParaRPr lang="es-CR" sz="2000" dirty="0"/>
          </a:p>
          <a:p>
            <a:pPr marL="0" indent="0">
              <a:buNone/>
            </a:pPr>
            <a:endParaRPr lang="es-CR" sz="2000" dirty="0"/>
          </a:p>
          <a:p>
            <a:pPr marL="0" indent="0">
              <a:buNone/>
            </a:pPr>
            <a:endParaRPr lang="es-CR" sz="2000" dirty="0"/>
          </a:p>
          <a:p>
            <a:pPr marL="0" indent="0">
              <a:buNone/>
            </a:pPr>
            <a:r>
              <a:rPr lang="es-CR" sz="2000" b="1" dirty="0"/>
              <a:t>La Triple Línea Base se aplica al:</a:t>
            </a:r>
          </a:p>
          <a:p>
            <a:pPr>
              <a:buFont typeface="Wingdings" panose="05000000000000000000" pitchFamily="2" charset="2"/>
              <a:buChar char="v"/>
            </a:pPr>
            <a:r>
              <a:rPr lang="es-CR" sz="2000" b="1" dirty="0">
                <a:solidFill>
                  <a:schemeClr val="bg1">
                    <a:lumMod val="50000"/>
                  </a:schemeClr>
                </a:solidFill>
              </a:rPr>
              <a:t>Proceso, aspectos de gobernabilidad.</a:t>
            </a:r>
          </a:p>
          <a:p>
            <a:pPr>
              <a:buFont typeface="Wingdings" panose="05000000000000000000" pitchFamily="2" charset="2"/>
              <a:buChar char="v"/>
            </a:pPr>
            <a:r>
              <a:rPr lang="es-CR" sz="2000" b="1" dirty="0">
                <a:solidFill>
                  <a:schemeClr val="bg1">
                    <a:lumMod val="50000"/>
                  </a:schemeClr>
                </a:solidFill>
              </a:rPr>
              <a:t>Producto, aspectos técnicos durante el ciclo de vida completo.</a:t>
            </a:r>
            <a:r>
              <a:rPr lang="es-CR" sz="2000" dirty="0"/>
              <a:t>							</a:t>
            </a:r>
          </a:p>
          <a:p>
            <a:pPr marL="0" indent="0">
              <a:buNone/>
            </a:pPr>
            <a:r>
              <a:rPr lang="es-CR" sz="1400" dirty="0"/>
              <a:t>				  				</a:t>
            </a:r>
          </a:p>
          <a:p>
            <a:pPr marL="0" indent="0">
              <a:buNone/>
            </a:pPr>
            <a:endParaRPr lang="es-CR" sz="1400" dirty="0"/>
          </a:p>
          <a:p>
            <a:pPr marL="0" indent="0">
              <a:buNone/>
            </a:pPr>
            <a:endParaRPr lang="es-CR" sz="1400" dirty="0"/>
          </a:p>
          <a:p>
            <a:pPr marL="0" indent="0">
              <a:buNone/>
            </a:pPr>
            <a:endParaRPr lang="es-CR" sz="1400" dirty="0"/>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58</a:t>
            </a:fld>
            <a:endParaRPr lang="es-C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239806"/>
            <a:ext cx="2232248" cy="170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217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6876256" cy="504056"/>
          </a:xfrm>
          <a:solidFill>
            <a:schemeClr val="bg1"/>
          </a:solidFill>
        </p:spPr>
        <p:txBody>
          <a:bodyPr/>
          <a:lstStyle/>
          <a:p>
            <a:r>
              <a:rPr lang="es-CR" sz="3600" b="1" dirty="0">
                <a:solidFill>
                  <a:srgbClr val="00B050"/>
                </a:solidFill>
                <a:effectLst>
                  <a:outerShdw blurRad="38100" dist="38100" dir="2700000" algn="tl">
                    <a:srgbClr val="000000">
                      <a:alpha val="43137"/>
                    </a:srgbClr>
                  </a:outerShdw>
                </a:effectLst>
              </a:rPr>
              <a:t>Responsabilidad Social Corporativa</a:t>
            </a:r>
            <a:endParaRPr lang="es-CR" sz="3600"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1196752"/>
            <a:ext cx="9144000" cy="5661248"/>
          </a:xfrm>
        </p:spPr>
        <p:txBody>
          <a:bodyPr>
            <a:normAutofit/>
          </a:bodyPr>
          <a:lstStyle/>
          <a:p>
            <a:pPr marL="0" indent="0">
              <a:buNone/>
            </a:pPr>
            <a:r>
              <a:rPr lang="es-CR" sz="2800" b="1" dirty="0">
                <a:solidFill>
                  <a:schemeClr val="accent3">
                    <a:lumMod val="75000"/>
                  </a:schemeClr>
                </a:solidFill>
              </a:rPr>
              <a:t>Las 5P de GPM.</a:t>
            </a: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0" indent="0">
              <a:buNone/>
            </a:pPr>
            <a:endParaRPr lang="es-CR" sz="2000" b="1" dirty="0">
              <a:solidFill>
                <a:schemeClr val="accent3">
                  <a:lumMod val="75000"/>
                </a:schemeClr>
              </a:solidFill>
            </a:endParaRPr>
          </a:p>
          <a:p>
            <a:pPr marL="400050" lvl="1" indent="0">
              <a:buNone/>
            </a:pPr>
            <a:r>
              <a:rPr lang="es-CR" sz="1000" dirty="0"/>
              <a:t>								GPM, 2013</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59</a:t>
            </a:fld>
            <a:endParaRPr lang="es-CR" dirty="0"/>
          </a:p>
        </p:txBody>
      </p:sp>
      <p:sp>
        <p:nvSpPr>
          <p:cNvPr id="5" name="4 Abrir llave"/>
          <p:cNvSpPr/>
          <p:nvPr/>
        </p:nvSpPr>
        <p:spPr>
          <a:xfrm>
            <a:off x="1907704" y="1916832"/>
            <a:ext cx="360000" cy="3672408"/>
          </a:xfrm>
          <a:prstGeom prst="leftBrace">
            <a:avLst/>
          </a:prstGeom>
          <a:ln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6" name="5 Rectángulo redondeado"/>
          <p:cNvSpPr/>
          <p:nvPr/>
        </p:nvSpPr>
        <p:spPr>
          <a:xfrm>
            <a:off x="412039" y="2437023"/>
            <a:ext cx="12961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Objetivos del proyecto</a:t>
            </a:r>
          </a:p>
        </p:txBody>
      </p:sp>
      <p:sp>
        <p:nvSpPr>
          <p:cNvPr id="7" name="6 Rectángulo redondeado"/>
          <p:cNvSpPr/>
          <p:nvPr/>
        </p:nvSpPr>
        <p:spPr>
          <a:xfrm>
            <a:off x="484047" y="4149080"/>
            <a:ext cx="11521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Impactos de los procesos</a:t>
            </a:r>
          </a:p>
        </p:txBody>
      </p:sp>
      <p:sp>
        <p:nvSpPr>
          <p:cNvPr id="8" name="7 Rectángulo redondeado"/>
          <p:cNvSpPr/>
          <p:nvPr/>
        </p:nvSpPr>
        <p:spPr>
          <a:xfrm>
            <a:off x="2411760" y="1979823"/>
            <a:ext cx="1368152" cy="729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Sostenibilidad económica</a:t>
            </a:r>
          </a:p>
        </p:txBody>
      </p:sp>
      <p:sp>
        <p:nvSpPr>
          <p:cNvPr id="9" name="8 Rectángulo redondeado"/>
          <p:cNvSpPr/>
          <p:nvPr/>
        </p:nvSpPr>
        <p:spPr>
          <a:xfrm>
            <a:off x="2411760" y="3351423"/>
            <a:ext cx="1368152" cy="725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Sostenibilidad ambiental</a:t>
            </a:r>
          </a:p>
        </p:txBody>
      </p:sp>
      <p:sp>
        <p:nvSpPr>
          <p:cNvPr id="10" name="9 Rectángulo redondeado"/>
          <p:cNvSpPr/>
          <p:nvPr/>
        </p:nvSpPr>
        <p:spPr>
          <a:xfrm>
            <a:off x="2411760" y="4674840"/>
            <a:ext cx="1296144" cy="698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Sostenibilidad social</a:t>
            </a:r>
          </a:p>
        </p:txBody>
      </p:sp>
      <p:sp>
        <p:nvSpPr>
          <p:cNvPr id="11" name="10 Rectángulo redondeado"/>
          <p:cNvSpPr/>
          <p:nvPr/>
        </p:nvSpPr>
        <p:spPr>
          <a:xfrm>
            <a:off x="5112060" y="1898041"/>
            <a:ext cx="20882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1200" b="1" dirty="0">
                <a:solidFill>
                  <a:schemeClr val="tx1"/>
                </a:solidFill>
              </a:rPr>
              <a:t>Retorno sobre la inversión</a:t>
            </a:r>
            <a:r>
              <a:rPr lang="es-CR" sz="1200" dirty="0">
                <a:solidFill>
                  <a:schemeClr val="tx1"/>
                </a:solidFill>
              </a:rPr>
              <a:t>:</a:t>
            </a:r>
          </a:p>
          <a:p>
            <a:r>
              <a:rPr lang="es-CR" sz="1200" dirty="0">
                <a:solidFill>
                  <a:schemeClr val="tx1"/>
                </a:solidFill>
              </a:rPr>
              <a:t>Beneficio financiero, VPN</a:t>
            </a:r>
          </a:p>
          <a:p>
            <a:r>
              <a:rPr lang="es-CR" sz="1200" b="1" dirty="0">
                <a:solidFill>
                  <a:schemeClr val="tx1"/>
                </a:solidFill>
              </a:rPr>
              <a:t>Agilidad del negocio</a:t>
            </a:r>
            <a:r>
              <a:rPr lang="es-CR" sz="1200" dirty="0">
                <a:solidFill>
                  <a:schemeClr val="tx1"/>
                </a:solidFill>
              </a:rPr>
              <a:t>:</a:t>
            </a:r>
          </a:p>
          <a:p>
            <a:r>
              <a:rPr lang="es-CR" sz="1200" dirty="0">
                <a:solidFill>
                  <a:schemeClr val="tx1"/>
                </a:solidFill>
              </a:rPr>
              <a:t>Flexibilidad y adaptabilidad al ambiente.</a:t>
            </a:r>
          </a:p>
        </p:txBody>
      </p:sp>
      <p:sp>
        <p:nvSpPr>
          <p:cNvPr id="13" name="12 Rectángulo redondeado"/>
          <p:cNvSpPr/>
          <p:nvPr/>
        </p:nvSpPr>
        <p:spPr>
          <a:xfrm>
            <a:off x="5101384" y="3032956"/>
            <a:ext cx="4007120" cy="1116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1200" b="1" dirty="0">
                <a:solidFill>
                  <a:schemeClr val="tx1"/>
                </a:solidFill>
              </a:rPr>
              <a:t>Transporte: </a:t>
            </a:r>
            <a:r>
              <a:rPr lang="es-CR" sz="1200" dirty="0">
                <a:solidFill>
                  <a:schemeClr val="tx1"/>
                </a:solidFill>
              </a:rPr>
              <a:t>proveedores locales, comunicaciones, viajes, transporte.</a:t>
            </a:r>
          </a:p>
          <a:p>
            <a:r>
              <a:rPr lang="es-CR" sz="1200" b="1" dirty="0">
                <a:solidFill>
                  <a:schemeClr val="tx1"/>
                </a:solidFill>
              </a:rPr>
              <a:t>Energía</a:t>
            </a:r>
            <a:r>
              <a:rPr lang="es-CR" sz="1200" dirty="0">
                <a:solidFill>
                  <a:schemeClr val="tx1"/>
                </a:solidFill>
              </a:rPr>
              <a:t>: reducción, emisiones, fuentes alternativas.</a:t>
            </a:r>
          </a:p>
          <a:p>
            <a:r>
              <a:rPr lang="es-CR" sz="1200" b="1" dirty="0">
                <a:solidFill>
                  <a:schemeClr val="tx1"/>
                </a:solidFill>
              </a:rPr>
              <a:t>Residuos: </a:t>
            </a:r>
            <a:r>
              <a:rPr lang="es-CR" sz="1200" dirty="0">
                <a:solidFill>
                  <a:schemeClr val="tx1"/>
                </a:solidFill>
              </a:rPr>
              <a:t>reducir, reciclar, reutilizar, gestión de residuos.</a:t>
            </a:r>
          </a:p>
          <a:p>
            <a:r>
              <a:rPr lang="es-CR" sz="1200" b="1" dirty="0">
                <a:solidFill>
                  <a:schemeClr val="tx1"/>
                </a:solidFill>
              </a:rPr>
              <a:t>Agua: </a:t>
            </a:r>
            <a:r>
              <a:rPr lang="es-CR" sz="1200" dirty="0">
                <a:solidFill>
                  <a:schemeClr val="tx1"/>
                </a:solidFill>
              </a:rPr>
              <a:t>tratada, desalinizada, lluvia, reciclaje.</a:t>
            </a:r>
            <a:endParaRPr lang="es-CR" sz="1200" b="1" dirty="0">
              <a:solidFill>
                <a:schemeClr val="tx1"/>
              </a:solidFill>
            </a:endParaRPr>
          </a:p>
        </p:txBody>
      </p:sp>
      <p:sp>
        <p:nvSpPr>
          <p:cNvPr id="14" name="13 Rectángulo redondeado"/>
          <p:cNvSpPr/>
          <p:nvPr/>
        </p:nvSpPr>
        <p:spPr>
          <a:xfrm>
            <a:off x="5093008" y="4399384"/>
            <a:ext cx="3727464" cy="124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1200" b="1" dirty="0">
                <a:solidFill>
                  <a:schemeClr val="tx1"/>
                </a:solidFill>
              </a:rPr>
              <a:t>Trabajo decente</a:t>
            </a:r>
            <a:r>
              <a:rPr lang="es-CR" sz="1200" dirty="0">
                <a:solidFill>
                  <a:schemeClr val="tx1"/>
                </a:solidFill>
              </a:rPr>
              <a:t>: seguridad, capacitación, diversidad.</a:t>
            </a:r>
          </a:p>
          <a:p>
            <a:r>
              <a:rPr lang="es-CR" sz="1200" b="1" dirty="0">
                <a:solidFill>
                  <a:schemeClr val="tx1"/>
                </a:solidFill>
              </a:rPr>
              <a:t>Derechos humanos</a:t>
            </a:r>
            <a:r>
              <a:rPr lang="es-CR" sz="1200" dirty="0">
                <a:solidFill>
                  <a:schemeClr val="tx1"/>
                </a:solidFill>
              </a:rPr>
              <a:t>: no a la discriminación ni al trabajo infantil.</a:t>
            </a:r>
          </a:p>
          <a:p>
            <a:r>
              <a:rPr lang="es-CR" sz="1200" b="1" dirty="0">
                <a:solidFill>
                  <a:schemeClr val="tx1"/>
                </a:solidFill>
              </a:rPr>
              <a:t>Soporte comunitario: </a:t>
            </a:r>
            <a:r>
              <a:rPr lang="es-CR" sz="1200" dirty="0">
                <a:solidFill>
                  <a:schemeClr val="tx1"/>
                </a:solidFill>
              </a:rPr>
              <a:t>respeto a las leyes.</a:t>
            </a:r>
          </a:p>
          <a:p>
            <a:r>
              <a:rPr lang="es-CR" sz="1200" b="1" dirty="0">
                <a:solidFill>
                  <a:schemeClr val="tx1"/>
                </a:solidFill>
              </a:rPr>
              <a:t>Comportamiento ético: </a:t>
            </a:r>
            <a:r>
              <a:rPr lang="es-CR" sz="1200" dirty="0">
                <a:solidFill>
                  <a:schemeClr val="tx1"/>
                </a:solidFill>
              </a:rPr>
              <a:t>anticorrupción, honestidad, no al soborno.</a:t>
            </a:r>
            <a:endParaRPr lang="es-CR" sz="1200" b="1" dirty="0">
              <a:solidFill>
                <a:schemeClr val="tx1"/>
              </a:solidFill>
            </a:endParaRPr>
          </a:p>
        </p:txBody>
      </p:sp>
      <p:sp>
        <p:nvSpPr>
          <p:cNvPr id="12" name="11 Flecha derecha"/>
          <p:cNvSpPr/>
          <p:nvPr/>
        </p:nvSpPr>
        <p:spPr>
          <a:xfrm>
            <a:off x="4139952" y="2182322"/>
            <a:ext cx="648072" cy="324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15 Flecha derecha"/>
          <p:cNvSpPr/>
          <p:nvPr/>
        </p:nvSpPr>
        <p:spPr>
          <a:xfrm>
            <a:off x="4139952" y="3552198"/>
            <a:ext cx="648072" cy="324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16 Flecha derecha"/>
          <p:cNvSpPr/>
          <p:nvPr/>
        </p:nvSpPr>
        <p:spPr>
          <a:xfrm>
            <a:off x="4138818" y="4861979"/>
            <a:ext cx="648072" cy="324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39542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6876256" cy="504056"/>
          </a:xfrm>
          <a:solidFill>
            <a:schemeClr val="bg1"/>
          </a:solidFill>
        </p:spPr>
        <p:txBody>
          <a:bodyPr/>
          <a:lstStyle/>
          <a:p>
            <a:r>
              <a:rPr lang="es-CR" sz="3600" b="1" dirty="0">
                <a:solidFill>
                  <a:srgbClr val="00B050"/>
                </a:solidFill>
                <a:effectLst>
                  <a:outerShdw blurRad="38100" dist="38100" dir="2700000" algn="tl">
                    <a:srgbClr val="000000">
                      <a:alpha val="43137"/>
                    </a:srgbClr>
                  </a:outerShdw>
                </a:effectLst>
              </a:rPr>
              <a:t>Responsabilidad Social Corporativa</a:t>
            </a:r>
            <a:endParaRPr lang="es-CR" sz="3600"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1196752"/>
            <a:ext cx="8229600" cy="5472608"/>
          </a:xfrm>
        </p:spPr>
        <p:txBody>
          <a:bodyPr>
            <a:normAutofit fontScale="85000" lnSpcReduction="20000"/>
          </a:bodyPr>
          <a:lstStyle/>
          <a:p>
            <a:pPr marL="0" indent="0">
              <a:buNone/>
            </a:pPr>
            <a:r>
              <a:rPr lang="es-CR" sz="2800" b="1" dirty="0">
                <a:solidFill>
                  <a:schemeClr val="accent3">
                    <a:lumMod val="75000"/>
                  </a:schemeClr>
                </a:solidFill>
              </a:rPr>
              <a:t>Estándares internacionales ISO aplicables a la sostenibilidad.:</a:t>
            </a: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2000" dirty="0"/>
              <a:t>							</a:t>
            </a: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1400" dirty="0"/>
              <a:t>							</a:t>
            </a:r>
          </a:p>
          <a:p>
            <a:pPr marL="0" indent="0">
              <a:buNone/>
            </a:pPr>
            <a:r>
              <a:rPr lang="es-CR" sz="1400" dirty="0"/>
              <a:t>							GPM, 2013</a:t>
            </a: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6</a:t>
            </a:fld>
            <a:endParaRPr lang="es-CR" dirty="0"/>
          </a:p>
        </p:txBody>
      </p:sp>
      <p:graphicFrame>
        <p:nvGraphicFramePr>
          <p:cNvPr id="5" name="4 Diagrama"/>
          <p:cNvGraphicFramePr/>
          <p:nvPr>
            <p:extLst/>
          </p:nvPr>
        </p:nvGraphicFramePr>
        <p:xfrm>
          <a:off x="251520" y="1700808"/>
          <a:ext cx="871296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641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6876256" cy="504056"/>
          </a:xfrm>
          <a:solidFill>
            <a:schemeClr val="bg1"/>
          </a:solidFill>
        </p:spPr>
        <p:txBody>
          <a:bodyPr/>
          <a:lstStyle/>
          <a:p>
            <a:r>
              <a:rPr lang="es-CR" sz="3600" b="1" dirty="0">
                <a:solidFill>
                  <a:srgbClr val="00B050"/>
                </a:solidFill>
                <a:effectLst>
                  <a:outerShdw blurRad="38100" dist="38100" dir="2700000" algn="tl">
                    <a:srgbClr val="000000">
                      <a:alpha val="43137"/>
                    </a:srgbClr>
                  </a:outerShdw>
                </a:effectLst>
              </a:rPr>
              <a:t>Responsabilidad Social Corporativa</a:t>
            </a:r>
            <a:endParaRPr lang="es-CR" sz="3600"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1196752"/>
            <a:ext cx="9144000" cy="5661248"/>
          </a:xfrm>
        </p:spPr>
        <p:txBody>
          <a:bodyPr>
            <a:normAutofit/>
          </a:bodyPr>
          <a:lstStyle/>
          <a:p>
            <a:pPr marL="0" indent="0">
              <a:buNone/>
            </a:pPr>
            <a:r>
              <a:rPr lang="es-CR" sz="2800" b="1" dirty="0">
                <a:solidFill>
                  <a:schemeClr val="accent3">
                    <a:lumMod val="75000"/>
                  </a:schemeClr>
                </a:solidFill>
              </a:rPr>
              <a:t>Matriz de Integración P5.</a:t>
            </a: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60</a:t>
            </a:fld>
            <a:endParaRPr lang="es-C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045"/>
            <a:ext cx="9144000" cy="705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306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a:bodyPr>
          <a:lstStyle/>
          <a:p>
            <a:pPr marL="0" indent="0">
              <a:buNone/>
            </a:pPr>
            <a:r>
              <a:rPr lang="es-CR" sz="2800" b="1" dirty="0">
                <a:solidFill>
                  <a:schemeClr val="accent3">
                    <a:lumMod val="75000"/>
                  </a:schemeClr>
                </a:solidFill>
              </a:rPr>
              <a:t>Matriz de Integración P5.</a:t>
            </a: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61</a:t>
            </a:fld>
            <a:endParaRPr lang="es-C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060848"/>
            <a:ext cx="4401431" cy="330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942" y="2067708"/>
            <a:ext cx="4401431" cy="330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19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a:bodyPr>
          <a:lstStyle/>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62</a:t>
            </a:fld>
            <a:endParaRPr lang="es-C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46168"/>
            <a:ext cx="6696744" cy="501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550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a:bodyPr>
          <a:lstStyle/>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63</a:t>
            </a:fld>
            <a:endParaRPr lang="es-C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52" y="1484784"/>
            <a:ext cx="6712620" cy="499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598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a:bodyPr>
          <a:lstStyle/>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r>
              <a:rPr lang="es-CR" sz="2000" dirty="0"/>
              <a:t>							</a:t>
            </a:r>
          </a:p>
          <a:p>
            <a:pPr marL="0" indent="0">
              <a:buNone/>
            </a:pPr>
            <a:r>
              <a:rPr lang="es-CR" sz="1400" dirty="0"/>
              <a:t>				  				GPM, 2013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64</a:t>
            </a:fld>
            <a:endParaRPr lang="es-C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6372200" cy="48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085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412777"/>
            <a:ext cx="8229600" cy="1008112"/>
          </a:xfrm>
        </p:spPr>
        <p:txBody>
          <a:bodyPr>
            <a:normAutofit/>
          </a:bodyPr>
          <a:lstStyle/>
          <a:p>
            <a:pPr marL="0" indent="0">
              <a:buNone/>
            </a:pPr>
            <a:r>
              <a:rPr lang="es-CR" b="1" dirty="0"/>
              <a:t>Para qué hacemos el análisis de impacto?</a:t>
            </a:r>
          </a:p>
          <a:p>
            <a:pPr marL="0" indent="0" algn="ctr">
              <a:buNone/>
            </a:pPr>
            <a:endParaRPr lang="es-CR" dirty="0"/>
          </a:p>
          <a:p>
            <a:pPr marL="0" indent="0">
              <a:buNone/>
            </a:pPr>
            <a:endParaRPr lang="es-CR" dirty="0"/>
          </a:p>
        </p:txBody>
      </p:sp>
      <p:sp>
        <p:nvSpPr>
          <p:cNvPr id="4" name="Marcador de número de diapositiva 3"/>
          <p:cNvSpPr>
            <a:spLocks noGrp="1"/>
          </p:cNvSpPr>
          <p:nvPr>
            <p:ph type="sldNum" sz="quarter" idx="12"/>
          </p:nvPr>
        </p:nvSpPr>
        <p:spPr/>
        <p:txBody>
          <a:bodyPr/>
          <a:lstStyle/>
          <a:p>
            <a:fld id="{D0A71F03-967C-4B32-8DDC-EF433D3A3127}" type="slidenum">
              <a:rPr lang="es-CR" smtClean="0"/>
              <a:pPr/>
              <a:t>65</a:t>
            </a:fld>
            <a:endParaRPr lang="es-CR"/>
          </a:p>
        </p:txBody>
      </p:sp>
      <p:sp>
        <p:nvSpPr>
          <p:cNvPr id="5" name="1 Título"/>
          <p:cNvSpPr>
            <a:spLocks noGrp="1"/>
          </p:cNvSpPr>
          <p:nvPr>
            <p:ph type="title"/>
          </p:nvPr>
        </p:nvSpPr>
        <p:spPr>
          <a:xfrm>
            <a:off x="107504" y="351678"/>
            <a:ext cx="6995120" cy="778098"/>
          </a:xfrm>
          <a:solidFill>
            <a:schemeClr val="bg1"/>
          </a:solidFill>
        </p:spPr>
        <p:txBody>
          <a:bodyPr/>
          <a:lstStyle/>
          <a:p>
            <a:r>
              <a:rPr lang="es-CR" sz="3600" b="1" dirty="0">
                <a:solidFill>
                  <a:srgbClr val="00B050"/>
                </a:solidFill>
                <a:effectLst>
                  <a:outerShdw blurRad="38100" dist="38100" dir="2700000" algn="tl">
                    <a:srgbClr val="000000">
                      <a:alpha val="43137"/>
                    </a:srgbClr>
                  </a:outerShdw>
                </a:effectLst>
              </a:rPr>
              <a:t>Responsabilidad Social Corporativa</a:t>
            </a:r>
            <a:endParaRPr lang="es-CR" sz="3600" dirty="0">
              <a:solidFill>
                <a:srgbClr val="00B050"/>
              </a:solidFill>
              <a:effectLst>
                <a:outerShdw blurRad="38100" dist="38100" dir="2700000" algn="tl">
                  <a:srgbClr val="000000">
                    <a:alpha val="43137"/>
                  </a:srgbClr>
                </a:outerShdw>
              </a:effectLst>
            </a:endParaRPr>
          </a:p>
        </p:txBody>
      </p:sp>
      <p:sp>
        <p:nvSpPr>
          <p:cNvPr id="6" name="Marcador de contenido 2"/>
          <p:cNvSpPr txBox="1">
            <a:spLocks/>
          </p:cNvSpPr>
          <p:nvPr/>
        </p:nvSpPr>
        <p:spPr>
          <a:xfrm>
            <a:off x="609600" y="2424228"/>
            <a:ext cx="8229600" cy="42972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s-CR" dirty="0"/>
          </a:p>
          <a:p>
            <a:pPr>
              <a:buFont typeface="Wingdings" panose="05000000000000000000" pitchFamily="2" charset="2"/>
              <a:buChar char="ü"/>
            </a:pPr>
            <a:r>
              <a:rPr lang="es-CR" dirty="0"/>
              <a:t>Provee información clave sobre las áreas con problemas desde la perspectiva de la sostenibilidad.</a:t>
            </a:r>
          </a:p>
          <a:p>
            <a:pPr>
              <a:buFont typeface="Wingdings" panose="05000000000000000000" pitchFamily="2" charset="2"/>
              <a:buChar char="ü"/>
            </a:pPr>
            <a:r>
              <a:rPr lang="es-CR" dirty="0"/>
              <a:t>Una vez hecho el análisis P5, los elementos con riesgos (valores positivos), podrían ser revisados a fondo y mapeados en el PGS/SMP.</a:t>
            </a:r>
          </a:p>
          <a:p>
            <a:pPr>
              <a:buFont typeface="Wingdings" panose="05000000000000000000" pitchFamily="2" charset="2"/>
              <a:buChar char="ü"/>
            </a:pPr>
            <a:r>
              <a:rPr lang="es-CR" dirty="0"/>
              <a:t>Podrían representar riesgos que deben ser gestionados a través de la matriz de gestión de riesgos.</a:t>
            </a:r>
          </a:p>
        </p:txBody>
      </p:sp>
    </p:spTree>
    <p:extLst>
      <p:ext uri="{BB962C8B-B14F-4D97-AF65-F5344CB8AC3E}">
        <p14:creationId xmlns:p14="http://schemas.microsoft.com/office/powerpoint/2010/main" val="3685737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dirty="0" err="1"/>
              <a:t>Resumen</a:t>
            </a:r>
            <a:r>
              <a:rPr lang="en-US" dirty="0"/>
              <a:t> del </a:t>
            </a:r>
            <a:r>
              <a:rPr lang="en-US" dirty="0" err="1"/>
              <a:t>análisis</a:t>
            </a:r>
            <a:r>
              <a:rPr lang="en-US" dirty="0"/>
              <a:t> P5</a:t>
            </a:r>
          </a:p>
        </p:txBody>
      </p:sp>
      <p:sp>
        <p:nvSpPr>
          <p:cNvPr id="30723" name="Date Placeholder 1"/>
          <p:cNvSpPr>
            <a:spLocks noGrp="1"/>
          </p:cNvSpPr>
          <p:nvPr>
            <p:ph type="dt" sz="quarter" idx="4294967295"/>
          </p:nvPr>
        </p:nvSpPr>
        <p:spPr bwMode="auto">
          <a:xfrm>
            <a:off x="0" y="6526213"/>
            <a:ext cx="19050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dirty="0">
                <a:solidFill>
                  <a:srgbClr val="FFFFFF"/>
                </a:solidFill>
              </a:rPr>
              <a:t>PMI  |  Presentation Title</a:t>
            </a:r>
            <a:endParaRPr lang="en-US" sz="1000" dirty="0">
              <a:solidFill>
                <a:srgbClr val="455560"/>
              </a:solidFill>
            </a:endParaRPr>
          </a:p>
        </p:txBody>
      </p:sp>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3200400" cy="2509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219200"/>
            <a:ext cx="5219700" cy="305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4"/>
          <p:cNvGrpSpPr>
            <a:grpSpLocks/>
          </p:cNvGrpSpPr>
          <p:nvPr/>
        </p:nvGrpSpPr>
        <p:grpSpPr bwMode="auto">
          <a:xfrm>
            <a:off x="0" y="1709738"/>
            <a:ext cx="9144000" cy="4191000"/>
            <a:chOff x="0" y="1709341"/>
            <a:chExt cx="9144000" cy="4190999"/>
          </a:xfrm>
        </p:grpSpPr>
        <p:sp>
          <p:nvSpPr>
            <p:cNvPr id="2" name="Rectangular Callout 1"/>
            <p:cNvSpPr/>
            <p:nvPr/>
          </p:nvSpPr>
          <p:spPr bwMode="auto">
            <a:xfrm>
              <a:off x="0" y="1709341"/>
              <a:ext cx="9144000" cy="4190999"/>
            </a:xfrm>
            <a:prstGeom prst="wedgeRectCallout">
              <a:avLst>
                <a:gd name="adj1" fmla="val 36310"/>
                <a:gd name="adj2" fmla="val -53682"/>
              </a:avLst>
            </a:prstGeom>
            <a:solidFill>
              <a:srgbClr val="C4DACA"/>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sz="2400" dirty="0">
                <a:solidFill>
                  <a:schemeClr val="tx1"/>
                </a:solidFill>
                <a:latin typeface="Times" charset="0"/>
              </a:endParaRPr>
            </a:p>
          </p:txBody>
        </p:sp>
        <p:pic>
          <p:nvPicPr>
            <p:cNvPr id="3073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 y="2057400"/>
              <a:ext cx="9128760" cy="2696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3072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8" y="2079625"/>
            <a:ext cx="9120187" cy="2674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3"/>
          <p:cNvGrpSpPr>
            <a:grpSpLocks/>
          </p:cNvGrpSpPr>
          <p:nvPr/>
        </p:nvGrpSpPr>
        <p:grpSpPr bwMode="auto">
          <a:xfrm>
            <a:off x="1329531" y="1219200"/>
            <a:ext cx="6477000" cy="4986338"/>
            <a:chOff x="1828800" y="1219201"/>
            <a:chExt cx="5943600" cy="4681140"/>
          </a:xfrm>
        </p:grpSpPr>
        <p:sp>
          <p:nvSpPr>
            <p:cNvPr id="10" name="Rectangular Callout 9"/>
            <p:cNvSpPr/>
            <p:nvPr/>
          </p:nvSpPr>
          <p:spPr bwMode="auto">
            <a:xfrm>
              <a:off x="1828800" y="1219201"/>
              <a:ext cx="5943600" cy="4681140"/>
            </a:xfrm>
            <a:prstGeom prst="wedgeRectCallout">
              <a:avLst>
                <a:gd name="adj1" fmla="val -58164"/>
                <a:gd name="adj2" fmla="val -39937"/>
              </a:avLst>
            </a:prstGeom>
            <a:solidFill>
              <a:srgbClr val="C4DACA"/>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sz="2400" dirty="0">
                <a:solidFill>
                  <a:schemeClr val="tx1"/>
                </a:solidFill>
                <a:latin typeface="Times" charset="0"/>
              </a:endParaRPr>
            </a:p>
          </p:txBody>
        </p:sp>
        <p:pic>
          <p:nvPicPr>
            <p:cNvPr id="3073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2621" y="1321338"/>
              <a:ext cx="5788952" cy="4476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55356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072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20588578"/>
              </p:ext>
            </p:extLst>
          </p:nvPr>
        </p:nvGraphicFramePr>
        <p:xfrm>
          <a:off x="179512" y="1196752"/>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39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9144000" cy="5661248"/>
          </a:xfrm>
        </p:spPr>
        <p:txBody>
          <a:bodyPr>
            <a:normAutofit lnSpcReduction="10000"/>
          </a:bodyPr>
          <a:lstStyle/>
          <a:p>
            <a:pPr marL="0" indent="0">
              <a:buNone/>
            </a:pPr>
            <a:r>
              <a:rPr lang="es-CR" sz="2800" b="1" dirty="0">
                <a:solidFill>
                  <a:schemeClr val="accent3">
                    <a:lumMod val="75000"/>
                  </a:schemeClr>
                </a:solidFill>
              </a:rPr>
              <a:t>Beneficios de aplicar el método PRISM.</a:t>
            </a: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endParaRPr lang="es-CR" sz="2800" b="1" dirty="0">
              <a:solidFill>
                <a:schemeClr val="accent3">
                  <a:lumMod val="75000"/>
                </a:schemeClr>
              </a:solidFill>
            </a:endParaRPr>
          </a:p>
          <a:p>
            <a:pPr marL="0" indent="0">
              <a:buNone/>
            </a:pPr>
            <a:r>
              <a:rPr lang="es-CR" sz="2000" dirty="0"/>
              <a:t>							</a:t>
            </a:r>
          </a:p>
          <a:p>
            <a:pPr marL="0" indent="0">
              <a:buNone/>
            </a:pPr>
            <a:r>
              <a:rPr lang="es-CR" sz="1400" dirty="0"/>
              <a:t>				  				</a:t>
            </a:r>
          </a:p>
          <a:p>
            <a:pPr marL="0" indent="0">
              <a:buNone/>
            </a:pPr>
            <a:r>
              <a:rPr lang="es-CR" sz="1400" dirty="0"/>
              <a:t>GPM, 2014					</a:t>
            </a:r>
          </a:p>
        </p:txBody>
      </p:sp>
      <p:sp>
        <p:nvSpPr>
          <p:cNvPr id="4" name="3 Marcador de número de diapositiva"/>
          <p:cNvSpPr>
            <a:spLocks noGrp="1"/>
          </p:cNvSpPr>
          <p:nvPr>
            <p:ph type="sldNum" sz="quarter" idx="12"/>
          </p:nvPr>
        </p:nvSpPr>
        <p:spPr>
          <a:xfrm>
            <a:off x="8028384" y="6356350"/>
            <a:ext cx="658416" cy="365125"/>
          </a:xfrm>
        </p:spPr>
        <p:txBody>
          <a:bodyPr/>
          <a:lstStyle/>
          <a:p>
            <a:fld id="{D0A71F03-967C-4B32-8DDC-EF433D3A3127}" type="slidenum">
              <a:rPr lang="es-CR" smtClean="0"/>
              <a:pPr/>
              <a:t>68</a:t>
            </a:fld>
            <a:endParaRPr lang="es-CR" dirty="0"/>
          </a:p>
        </p:txBody>
      </p:sp>
      <p:graphicFrame>
        <p:nvGraphicFramePr>
          <p:cNvPr id="5" name="4 Diagrama"/>
          <p:cNvGraphicFramePr/>
          <p:nvPr>
            <p:extLst/>
          </p:nvPr>
        </p:nvGraphicFramePr>
        <p:xfrm>
          <a:off x="21828" y="1556792"/>
          <a:ext cx="8726635"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690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pt-uci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Título"/>
          <p:cNvSpPr>
            <a:spLocks noGrp="1"/>
          </p:cNvSpPr>
          <p:nvPr>
            <p:ph type="title"/>
          </p:nvPr>
        </p:nvSpPr>
        <p:spPr>
          <a:xfrm>
            <a:off x="457200" y="28575"/>
            <a:ext cx="8229600" cy="2447925"/>
          </a:xfrm>
        </p:spPr>
        <p:txBody>
          <a:bodyPr/>
          <a:lstStyle/>
          <a:p>
            <a:pPr eaLnBrk="1" hangingPunct="1"/>
            <a:r>
              <a:rPr lang="es-CR" altLang="es-CR" sz="7200" b="1"/>
              <a:t>GRACIAS</a:t>
            </a:r>
          </a:p>
        </p:txBody>
      </p:sp>
      <p:sp>
        <p:nvSpPr>
          <p:cNvPr id="4" name="2 Marcador de contenido"/>
          <p:cNvSpPr>
            <a:spLocks noGrp="1"/>
          </p:cNvSpPr>
          <p:nvPr>
            <p:ph idx="1"/>
          </p:nvPr>
        </p:nvSpPr>
        <p:spPr>
          <a:xfrm>
            <a:off x="381471" y="5733256"/>
            <a:ext cx="8381057" cy="821333"/>
          </a:xfrm>
        </p:spPr>
        <p:txBody>
          <a:bodyPr>
            <a:normAutofit fontScale="62500" lnSpcReduction="20000"/>
          </a:bodyPr>
          <a:lstStyle/>
          <a:p>
            <a:pPr marL="0" indent="0" algn="ctr" eaLnBrk="1" hangingPunct="1">
              <a:buNone/>
              <a:defRPr/>
            </a:pPr>
            <a:r>
              <a:rPr lang="es-CR" sz="2600" b="1" i="1" dirty="0"/>
              <a:t>Elaborado por GPM Global, la Facultad de </a:t>
            </a:r>
          </a:p>
          <a:p>
            <a:pPr marL="0" indent="0" algn="ctr" eaLnBrk="1" hangingPunct="1">
              <a:buNone/>
              <a:defRPr/>
            </a:pPr>
            <a:r>
              <a:rPr lang="es-CR" sz="2600" b="1" i="1" dirty="0"/>
              <a:t>Administración de Proyectos de la UCI y</a:t>
            </a:r>
          </a:p>
          <a:p>
            <a:pPr marL="0" indent="0" algn="ctr" eaLnBrk="1" hangingPunct="1">
              <a:buNone/>
              <a:defRPr/>
            </a:pPr>
            <a:r>
              <a:rPr lang="es-CR" sz="2600" b="1" i="1" dirty="0"/>
              <a:t>con aportes del facilitador. </a:t>
            </a:r>
          </a:p>
        </p:txBody>
      </p:sp>
    </p:spTree>
    <p:extLst>
      <p:ext uri="{BB962C8B-B14F-4D97-AF65-F5344CB8AC3E}">
        <p14:creationId xmlns:p14="http://schemas.microsoft.com/office/powerpoint/2010/main" val="22872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6876256" cy="504056"/>
          </a:xfrm>
          <a:solidFill>
            <a:schemeClr val="bg1"/>
          </a:solidFill>
        </p:spPr>
        <p:txBody>
          <a:bodyPr/>
          <a:lstStyle/>
          <a:p>
            <a:r>
              <a:rPr lang="es-CR" sz="3600" b="1" dirty="0">
                <a:solidFill>
                  <a:srgbClr val="00B050"/>
                </a:solidFill>
                <a:effectLst>
                  <a:outerShdw blurRad="38100" dist="38100" dir="2700000" algn="tl">
                    <a:srgbClr val="000000">
                      <a:alpha val="43137"/>
                    </a:srgbClr>
                  </a:outerShdw>
                </a:effectLst>
              </a:rPr>
              <a:t>Responsabilidad Social Corporativa</a:t>
            </a:r>
            <a:endParaRPr lang="es-CR" sz="3600"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1196752"/>
            <a:ext cx="8229600" cy="5472608"/>
          </a:xfrm>
        </p:spPr>
        <p:txBody>
          <a:bodyPr>
            <a:normAutofit fontScale="85000" lnSpcReduction="20000"/>
          </a:bodyPr>
          <a:lstStyle/>
          <a:p>
            <a:pPr marL="0" indent="0">
              <a:buNone/>
            </a:pPr>
            <a:r>
              <a:rPr lang="es-CR" sz="2800" b="1" dirty="0">
                <a:solidFill>
                  <a:schemeClr val="accent3">
                    <a:lumMod val="75000"/>
                  </a:schemeClr>
                </a:solidFill>
              </a:rPr>
              <a:t>Estándares internacionales ISO aplicables a la sostenibilidad.:</a:t>
            </a: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2000" dirty="0"/>
              <a:t>							</a:t>
            </a:r>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endParaRPr lang="es-CR" sz="2000" dirty="0"/>
          </a:p>
          <a:p>
            <a:pPr marL="0" indent="0">
              <a:buNone/>
            </a:pPr>
            <a:r>
              <a:rPr lang="es-CR" sz="1400" dirty="0"/>
              <a:t>							</a:t>
            </a:r>
          </a:p>
          <a:p>
            <a:pPr marL="0" indent="0">
              <a:buNone/>
            </a:pPr>
            <a:r>
              <a:rPr lang="es-CR" sz="1400" dirty="0"/>
              <a:t>							GPM, 2013</a:t>
            </a: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7</a:t>
            </a:fld>
            <a:endParaRPr lang="es-CR" dirty="0"/>
          </a:p>
        </p:txBody>
      </p:sp>
      <p:graphicFrame>
        <p:nvGraphicFramePr>
          <p:cNvPr id="5" name="4 Diagrama"/>
          <p:cNvGraphicFramePr/>
          <p:nvPr>
            <p:extLst>
              <p:ext uri="{D42A27DB-BD31-4B8C-83A1-F6EECF244321}">
                <p14:modId xmlns:p14="http://schemas.microsoft.com/office/powerpoint/2010/main" val="850967019"/>
              </p:ext>
            </p:extLst>
          </p:nvPr>
        </p:nvGraphicFramePr>
        <p:xfrm>
          <a:off x="251520" y="1700808"/>
          <a:ext cx="871296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81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b="1" dirty="0">
                <a:solidFill>
                  <a:srgbClr val="0070C0"/>
                </a:solidFill>
              </a:rPr>
              <a:t>Diez principios del PGNU</a:t>
            </a:r>
          </a:p>
        </p:txBody>
      </p:sp>
      <p:sp>
        <p:nvSpPr>
          <p:cNvPr id="3" name="Marcador de contenido 2"/>
          <p:cNvSpPr>
            <a:spLocks noGrp="1"/>
          </p:cNvSpPr>
          <p:nvPr>
            <p:ph idx="1"/>
          </p:nvPr>
        </p:nvSpPr>
        <p:spPr/>
        <p:txBody>
          <a:bodyPr/>
          <a:lstStyle/>
          <a:p>
            <a:pPr marL="0" indent="0">
              <a:buNone/>
            </a:pPr>
            <a:r>
              <a:rPr lang="es-CR" sz="2600" dirty="0"/>
              <a:t>El PGNU promueve un conjunto de valores fundamentales en las áreas de derechos humanos, trabajo, medio ambiente y lucha anticorrupción.</a:t>
            </a:r>
          </a:p>
          <a:p>
            <a:pPr marL="0" indent="0">
              <a:buNone/>
            </a:pPr>
            <a:endParaRPr lang="es-CR" sz="2600" dirty="0"/>
          </a:p>
          <a:p>
            <a:pPr marL="0" indent="0">
              <a:buNone/>
            </a:pPr>
            <a:r>
              <a:rPr lang="es-CR" sz="2600" b="1" dirty="0"/>
              <a:t>Derechos humanos: </a:t>
            </a:r>
          </a:p>
          <a:p>
            <a:pPr marL="0" indent="0">
              <a:buNone/>
            </a:pPr>
            <a:r>
              <a:rPr lang="es-CR" sz="2600" dirty="0"/>
              <a:t>Apoyar y respetar la protección de los derechos humanos y no ser cómplice de abusos de los derechos humanos.</a:t>
            </a:r>
          </a:p>
        </p:txBody>
      </p:sp>
    </p:spTree>
    <p:extLst>
      <p:ext uri="{BB962C8B-B14F-4D97-AF65-F5344CB8AC3E}">
        <p14:creationId xmlns:p14="http://schemas.microsoft.com/office/powerpoint/2010/main" val="251754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Diez principios del PGNU</a:t>
            </a:r>
          </a:p>
        </p:txBody>
      </p:sp>
      <p:sp>
        <p:nvSpPr>
          <p:cNvPr id="3" name="Marcador de contenido 2"/>
          <p:cNvSpPr>
            <a:spLocks noGrp="1"/>
          </p:cNvSpPr>
          <p:nvPr>
            <p:ph idx="1"/>
          </p:nvPr>
        </p:nvSpPr>
        <p:spPr/>
        <p:txBody>
          <a:bodyPr/>
          <a:lstStyle/>
          <a:p>
            <a:pPr marL="0" indent="0">
              <a:buNone/>
            </a:pPr>
            <a:r>
              <a:rPr lang="es-CR" sz="2600" b="1" dirty="0"/>
              <a:t>Trabajo</a:t>
            </a:r>
            <a:r>
              <a:rPr lang="es-CR" sz="2600" dirty="0"/>
              <a:t>: apoyar la libertad de asociación, eliminación de formas de trabajo forzado y obligado; abolición efectiva del trabajo infantil; y la eliminación de la discriminación respecto del empleo y ocupación.</a:t>
            </a:r>
          </a:p>
          <a:p>
            <a:pPr marL="0" indent="0">
              <a:buNone/>
            </a:pPr>
            <a:r>
              <a:rPr lang="es-CR" sz="2600" b="1" dirty="0"/>
              <a:t>Medio ambiente</a:t>
            </a:r>
            <a:r>
              <a:rPr lang="es-CR" sz="2600" dirty="0"/>
              <a:t>: mantener un enfoque preventivo frente a los desafíos ambientales; emprender iniciativas para promover la responsabilidad ambiental; promover el uso de tecnologías ambientales amigables.</a:t>
            </a:r>
          </a:p>
          <a:p>
            <a:pPr marL="0" indent="0">
              <a:buNone/>
            </a:pPr>
            <a:r>
              <a:rPr lang="es-CR" sz="2600" b="1" dirty="0"/>
              <a:t>Anticorrupción</a:t>
            </a:r>
            <a:r>
              <a:rPr lang="es-CR" sz="2600" dirty="0"/>
              <a:t>: trabajar contra la corrupción en todas sus formas, incluidas la extorsión y el soborno.</a:t>
            </a:r>
          </a:p>
        </p:txBody>
      </p:sp>
    </p:spTree>
    <p:extLst>
      <p:ext uri="{BB962C8B-B14F-4D97-AF65-F5344CB8AC3E}">
        <p14:creationId xmlns:p14="http://schemas.microsoft.com/office/powerpoint/2010/main" val="12969410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12118</TotalTime>
  <Words>9286</Words>
  <Application>Microsoft Office PowerPoint</Application>
  <PresentationFormat>Presentación en pantalla (4:3)</PresentationFormat>
  <Paragraphs>1053</Paragraphs>
  <Slides>69</Slides>
  <Notes>55</Notes>
  <HiddenSlides>0</HiddenSlides>
  <MMClips>0</MMClips>
  <ScaleCrop>false</ScaleCrop>
  <HeadingPairs>
    <vt:vector size="10" baseType="variant">
      <vt:variant>
        <vt:lpstr>Fuentes usadas</vt:lpstr>
      </vt:variant>
      <vt:variant>
        <vt:i4>7</vt:i4>
      </vt: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69</vt:i4>
      </vt:variant>
    </vt:vector>
  </HeadingPairs>
  <TitlesOfParts>
    <vt:vector size="79" baseType="lpstr">
      <vt:lpstr>ＭＳ Ｐゴシック</vt:lpstr>
      <vt:lpstr>Arial</vt:lpstr>
      <vt:lpstr>Calibri</vt:lpstr>
      <vt:lpstr>Helvetica</vt:lpstr>
      <vt:lpstr>Times</vt:lpstr>
      <vt:lpstr>Times New Roman</vt:lpstr>
      <vt:lpstr>Wingdings</vt:lpstr>
      <vt:lpstr>Tema de Office</vt:lpstr>
      <vt:lpstr>file:///\\localhost\Users\joelcarboni\Dropbox\AUB\Macintosh%20HD:Users:joelcarboni:Dropbox:5.%20Training%20Partners:Templates%20and%20teaching%20aides:Sustainability%20Management%20Plan.docx!OLE_LINK2</vt:lpstr>
      <vt:lpstr>Document</vt:lpstr>
      <vt:lpstr>Presentación de PowerPoint</vt:lpstr>
      <vt:lpstr>Presentación de PowerPoint</vt:lpstr>
      <vt:lpstr>PRISM ™ - Proyectos que integran Métodos Sostenibles (GPM, 2013) </vt:lpstr>
      <vt:lpstr>Presentación de PowerPoint</vt:lpstr>
      <vt:lpstr>Presentación de PowerPoint</vt:lpstr>
      <vt:lpstr>Responsabilidad Social Corporativa</vt:lpstr>
      <vt:lpstr>Responsabilidad Social Corporativa</vt:lpstr>
      <vt:lpstr>Diez principios del PGNU</vt:lpstr>
      <vt:lpstr>Diez principios del PGNU</vt:lpstr>
      <vt:lpstr>Director de proyectos green (GPM). </vt:lpstr>
      <vt:lpstr>PRiSM Flow</vt:lpstr>
      <vt:lpstr>PRiSM Fase Pre-Proyecto</vt:lpstr>
      <vt:lpstr>PRiSM Fase Pre-Proyecto</vt:lpstr>
      <vt:lpstr>PRiSM Fase Pre-Proyecto</vt:lpstr>
      <vt:lpstr>PRiSM Fase Pre-Proyecto</vt:lpstr>
      <vt:lpstr>Presentación de PowerPoint</vt:lpstr>
      <vt:lpstr>Presentación de PowerPoint</vt:lpstr>
      <vt:lpstr>PRiSM Iniciación del proyecto</vt:lpstr>
      <vt:lpstr>PRiSM Iniciación</vt:lpstr>
      <vt:lpstr>PRiSM Iniciación</vt:lpstr>
      <vt:lpstr>PRiSM Iniciación</vt:lpstr>
      <vt:lpstr>Herramientas para integrar la gestión del Proyecto y de la sostenibilidad</vt:lpstr>
      <vt:lpstr>Presentación de PowerPoint</vt:lpstr>
      <vt:lpstr>Qué incluye el PGS/SMP</vt:lpstr>
      <vt:lpstr>Plan de Gestión de la Sostenibilidad (PGS/SMP). </vt:lpstr>
      <vt:lpstr>Control de versions y distribución</vt:lpstr>
      <vt:lpstr>Obejtivos de sostenibilidad del proyecto</vt:lpstr>
      <vt:lpstr>Ejemplos de Indicadores clave de Rendimiento (cualitativos y cuantitativos) Los KPI pueden generar riesgos de sostenibilidad</vt:lpstr>
      <vt:lpstr>Estimación de Impacto P5</vt:lpstr>
      <vt:lpstr> Estimación de Impacto P5</vt:lpstr>
      <vt:lpstr>Los components finales</vt:lpstr>
      <vt:lpstr>Dónde impacta el PGS/SMP el Proyecto?</vt:lpstr>
      <vt:lpstr>PRiSM Iniciación</vt:lpstr>
      <vt:lpstr>PRiSM Iniciación</vt:lpstr>
      <vt:lpstr>PRiSM Planeamiento Define cómo gestionar la ejecución y contra qué controlar los resultados obtenidos.</vt:lpstr>
      <vt:lpstr>PRiSM Planeamiento</vt:lpstr>
      <vt:lpstr>PRiSM Planeamiento</vt:lpstr>
      <vt:lpstr>PRiSM Planeamiento</vt:lpstr>
      <vt:lpstr>PRiSM Planeamiento</vt:lpstr>
      <vt:lpstr>PRiSM Planeamiento</vt:lpstr>
      <vt:lpstr>Presentación de PowerPoint</vt:lpstr>
      <vt:lpstr>PRiSM Planeamiento</vt:lpstr>
      <vt:lpstr>Presentación de PowerPoint</vt:lpstr>
      <vt:lpstr>Presentación de PowerPoint</vt:lpstr>
      <vt:lpstr>PRiSM Planeamiento</vt:lpstr>
      <vt:lpstr>PRiSM Planeamiento</vt:lpstr>
      <vt:lpstr>Presentación de PowerPoint</vt:lpstr>
      <vt:lpstr>PRiSM Planeamiento</vt:lpstr>
      <vt:lpstr>Presentación de PowerPoint</vt:lpstr>
      <vt:lpstr>PRiSM Planeamiento</vt:lpstr>
      <vt:lpstr>PRiSM Planeamiento</vt:lpstr>
      <vt:lpstr>Presentación de PowerPoint</vt:lpstr>
      <vt:lpstr>PRiSM Planeamiento</vt:lpstr>
      <vt:lpstr>PRiSM Planeamiento</vt:lpstr>
      <vt:lpstr>PRiSM Planeamiento</vt:lpstr>
      <vt:lpstr>PRiSM Planeamiento</vt:lpstr>
      <vt:lpstr>Presentación de PowerPoint</vt:lpstr>
      <vt:lpstr>Responsabilidad Social Corporativa</vt:lpstr>
      <vt:lpstr>Responsabilidad Social Corporativa</vt:lpstr>
      <vt:lpstr>Responsabilidad Social Corporativa</vt:lpstr>
      <vt:lpstr>Presentación de PowerPoint</vt:lpstr>
      <vt:lpstr>Presentación de PowerPoint</vt:lpstr>
      <vt:lpstr>Presentación de PowerPoint</vt:lpstr>
      <vt:lpstr>Presentación de PowerPoint</vt:lpstr>
      <vt:lpstr>Responsabilidad Social Corporativa</vt:lpstr>
      <vt:lpstr>Resumen del análisis P5</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abustamante</dc:creator>
  <cp:lastModifiedBy>Roger Rodriguez</cp:lastModifiedBy>
  <cp:revision>206</cp:revision>
  <dcterms:created xsi:type="dcterms:W3CDTF">2012-05-28T23:03:22Z</dcterms:created>
  <dcterms:modified xsi:type="dcterms:W3CDTF">2017-01-12T13:45:42Z</dcterms:modified>
</cp:coreProperties>
</file>